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303" r:id="rId2"/>
    <p:sldId id="335" r:id="rId3"/>
    <p:sldId id="464" r:id="rId4"/>
    <p:sldId id="465" r:id="rId5"/>
    <p:sldId id="480" r:id="rId6"/>
    <p:sldId id="466" r:id="rId7"/>
    <p:sldId id="402" r:id="rId8"/>
    <p:sldId id="481" r:id="rId9"/>
    <p:sldId id="469" r:id="rId10"/>
    <p:sldId id="483" r:id="rId11"/>
    <p:sldId id="484" r:id="rId12"/>
    <p:sldId id="482" r:id="rId13"/>
    <p:sldId id="471" r:id="rId14"/>
    <p:sldId id="472" r:id="rId15"/>
    <p:sldId id="340" r:id="rId16"/>
    <p:sldId id="422" r:id="rId17"/>
    <p:sldId id="421" r:id="rId18"/>
    <p:sldId id="521" r:id="rId19"/>
    <p:sldId id="577" r:id="rId20"/>
    <p:sldId id="400" r:id="rId21"/>
    <p:sldId id="536" r:id="rId22"/>
    <p:sldId id="537" r:id="rId23"/>
    <p:sldId id="538" r:id="rId24"/>
    <p:sldId id="423" r:id="rId25"/>
    <p:sldId id="522" r:id="rId26"/>
    <p:sldId id="539" r:id="rId27"/>
    <p:sldId id="540" r:id="rId28"/>
    <p:sldId id="524" r:id="rId29"/>
    <p:sldId id="525" r:id="rId30"/>
    <p:sldId id="526" r:id="rId31"/>
    <p:sldId id="425" r:id="rId32"/>
    <p:sldId id="383" r:id="rId33"/>
    <p:sldId id="572" r:id="rId34"/>
    <p:sldId id="426" r:id="rId35"/>
    <p:sldId id="578" r:id="rId36"/>
    <p:sldId id="573" r:id="rId37"/>
    <p:sldId id="446" r:id="rId38"/>
    <p:sldId id="427" r:id="rId39"/>
    <p:sldId id="579" r:id="rId40"/>
    <p:sldId id="445" r:id="rId41"/>
    <p:sldId id="429" r:id="rId42"/>
    <p:sldId id="430" r:id="rId43"/>
    <p:sldId id="431" r:id="rId44"/>
    <p:sldId id="574" r:id="rId45"/>
    <p:sldId id="441" r:id="rId46"/>
    <p:sldId id="575" r:id="rId47"/>
    <p:sldId id="433" r:id="rId48"/>
    <p:sldId id="442" r:id="rId49"/>
    <p:sldId id="443" r:id="rId50"/>
    <p:sldId id="444" r:id="rId51"/>
    <p:sldId id="580" r:id="rId52"/>
    <p:sldId id="581" r:id="rId53"/>
    <p:sldId id="452" r:id="rId54"/>
    <p:sldId id="535" r:id="rId55"/>
    <p:sldId id="527" r:id="rId56"/>
    <p:sldId id="448" r:id="rId57"/>
    <p:sldId id="530" r:id="rId58"/>
    <p:sldId id="531" r:id="rId59"/>
    <p:sldId id="532" r:id="rId60"/>
    <p:sldId id="450" r:id="rId61"/>
    <p:sldId id="451" r:id="rId62"/>
    <p:sldId id="534" r:id="rId63"/>
    <p:sldId id="582" r:id="rId64"/>
    <p:sldId id="583" r:id="rId65"/>
    <p:sldId id="584" r:id="rId66"/>
    <p:sldId id="585" r:id="rId67"/>
    <p:sldId id="586" r:id="rId68"/>
    <p:sldId id="588" r:id="rId69"/>
    <p:sldId id="587" r:id="rId70"/>
    <p:sldId id="589" r:id="rId71"/>
    <p:sldId id="576" r:id="rId72"/>
  </p:sldIdLst>
  <p:sldSz cx="9144000" cy="5143500" type="screen16x9"/>
  <p:notesSz cx="6858000" cy="9144000"/>
  <p:custDataLst>
    <p:tags r:id="rId7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588"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D4999"/>
    <a:srgbClr val="213F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71" autoAdjust="0"/>
  </p:normalViewPr>
  <p:slideViewPr>
    <p:cSldViewPr showGuides="1">
      <p:cViewPr varScale="1">
        <p:scale>
          <a:sx n="218" d="100"/>
          <a:sy n="218" d="100"/>
        </p:scale>
        <p:origin x="160" y="116"/>
      </p:cViewPr>
      <p:guideLst>
        <p:guide orient="horz" pos="1588"/>
        <p:guide pos="2914"/>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E15D226-F828-4EAF-9D98-1C37F8B00DB0}"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4/24/2025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6A1E34-50DC-4997-BBDD-EC049330CB04}"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3132-5421-45A7-9DFD-90ED60CCB0A1}"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4/24/2025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306AAD-0604-421C-8396-F2D30E6E8909}"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20</a:t>
            </a:fld>
            <a:endParaRPr lang="en-US" altLang="zh-CN"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21</a:t>
            </a:fld>
            <a:endParaRPr lang="en-US" altLang="zh-CN"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22</a:t>
            </a:fld>
            <a:endParaRPr lang="en-US" altLang="zh-CN"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23</a:t>
            </a:fld>
            <a:endParaRPr lang="en-US" altLang="zh-CN" sz="1200"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24</a:t>
            </a:fld>
            <a:endParaRPr lang="en-US" altLang="zh-CN" sz="1200" dirty="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a:solidFill>
              <a:srgbClr val="000000">
                <a:alpha val="100000"/>
              </a:srgbClr>
            </a:solidFill>
            <a:miter lim="800000"/>
          </a:ln>
        </p:spPr>
      </p:sp>
      <p:sp>
        <p:nvSpPr>
          <p:cNvPr id="7168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16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31</a:t>
            </a:fld>
            <a:endParaRPr lang="en-US" altLang="zh-CN" sz="1200" dirty="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a:solidFill>
              <a:srgbClr val="000000">
                <a:alpha val="100000"/>
              </a:srgbClr>
            </a:solidFill>
            <a:miter lim="800000"/>
          </a:ln>
        </p:spPr>
      </p:sp>
      <p:sp>
        <p:nvSpPr>
          <p:cNvPr id="737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37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a:solidFill>
              <a:srgbClr val="000000">
                <a:alpha val="100000"/>
              </a:srgbClr>
            </a:solidFill>
            <a:miter lim="800000"/>
          </a:ln>
        </p:spPr>
      </p:sp>
      <p:sp>
        <p:nvSpPr>
          <p:cNvPr id="737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37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33</a:t>
            </a:fld>
            <a:endParaRPr lang="en-US" altLang="zh-CN" sz="1200" dirty="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34</a:t>
            </a:fld>
            <a:endParaRPr lang="en-US" altLang="zh-CN" sz="1200" dirty="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35</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86981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36</a:t>
            </a:fld>
            <a:endParaRPr lang="en-US" altLang="zh-CN" sz="1200" dirty="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a:solidFill>
              <a:srgbClr val="000000">
                <a:alpha val="100000"/>
              </a:srgbClr>
            </a:solidFill>
            <a:miter lim="800000"/>
          </a:ln>
        </p:spPr>
      </p:sp>
      <p:sp>
        <p:nvSpPr>
          <p:cNvPr id="778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78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37</a:t>
            </a:fld>
            <a:endParaRPr lang="en-US" altLang="zh-CN" sz="1200" dirty="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38</a:t>
            </a:fld>
            <a:endParaRPr lang="en-US" altLang="zh-CN" sz="1200" dirty="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a:solidFill>
              <a:srgbClr val="000000">
                <a:alpha val="100000"/>
              </a:srgbClr>
            </a:solidFill>
            <a:miter lim="800000"/>
          </a:ln>
        </p:spPr>
      </p:sp>
      <p:sp>
        <p:nvSpPr>
          <p:cNvPr id="819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19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39</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2451262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a:solidFill>
              <a:srgbClr val="000000">
                <a:alpha val="100000"/>
              </a:srgbClr>
            </a:solidFill>
            <a:miter lim="800000"/>
          </a:ln>
        </p:spPr>
      </p:sp>
      <p:sp>
        <p:nvSpPr>
          <p:cNvPr id="819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19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40</a:t>
            </a:fld>
            <a:endParaRPr lang="en-US" altLang="zh-CN" sz="1200" dirty="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a:solidFill>
              <a:srgbClr val="000000">
                <a:alpha val="100000"/>
              </a:srgbClr>
            </a:solidFill>
            <a:miter lim="800000"/>
          </a:ln>
        </p:spPr>
      </p:sp>
      <p:sp>
        <p:nvSpPr>
          <p:cNvPr id="8397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39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41</a:t>
            </a:fld>
            <a:endParaRPr lang="en-US" altLang="zh-CN" sz="1200" dirty="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42</a:t>
            </a:fld>
            <a:endParaRPr lang="en-US" altLang="zh-CN" sz="1200" dirty="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43</a:t>
            </a:fld>
            <a:endParaRPr lang="en-US" altLang="zh-CN" sz="1200" dirty="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44</a:t>
            </a:fld>
            <a:endParaRPr lang="en-US" altLang="zh-CN" sz="1200" dirty="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a:solidFill>
              <a:srgbClr val="000000">
                <a:alpha val="100000"/>
              </a:srgbClr>
            </a:solidFill>
            <a:miter lim="800000"/>
          </a:ln>
        </p:spPr>
      </p:sp>
      <p:sp>
        <p:nvSpPr>
          <p:cNvPr id="901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01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45</a:t>
            </a:fld>
            <a:endParaRPr lang="en-US" altLang="zh-CN"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a:solidFill>
              <a:srgbClr val="000000">
                <a:alpha val="100000"/>
              </a:srgbClr>
            </a:solidFill>
            <a:miter lim="800000"/>
          </a:ln>
        </p:spPr>
      </p:sp>
      <p:sp>
        <p:nvSpPr>
          <p:cNvPr id="901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01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46</a:t>
            </a:fld>
            <a:endParaRPr lang="en-US" altLang="zh-CN" sz="1200" dirty="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a:solidFill>
              <a:srgbClr val="000000">
                <a:alpha val="100000"/>
              </a:srgbClr>
            </a:solidFill>
            <a:miter lim="800000"/>
          </a:ln>
        </p:spPr>
      </p:sp>
      <p:sp>
        <p:nvSpPr>
          <p:cNvPr id="9318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31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48</a:t>
            </a:fld>
            <a:endParaRPr lang="en-US" altLang="zh-CN" sz="1200" dirty="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a:solidFill>
              <a:srgbClr val="000000">
                <a:alpha val="100000"/>
              </a:srgbClr>
            </a:solidFill>
            <a:miter lim="800000"/>
          </a:ln>
        </p:spPr>
      </p:sp>
      <p:sp>
        <p:nvSpPr>
          <p:cNvPr id="9523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52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49</a:t>
            </a:fld>
            <a:endParaRPr lang="en-US" altLang="zh-CN" sz="1200" dirty="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a:solidFill>
              <a:srgbClr val="000000">
                <a:alpha val="100000"/>
              </a:srgbClr>
            </a:solidFill>
            <a:miter lim="800000"/>
          </a:ln>
        </p:spPr>
      </p:sp>
      <p:sp>
        <p:nvSpPr>
          <p:cNvPr id="9728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72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50</a:t>
            </a:fld>
            <a:endParaRPr lang="en-US" altLang="zh-CN" sz="1200" dirty="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51</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2225054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52</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73481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53</a:t>
            </a:fld>
            <a:endParaRPr lang="en-US" altLang="zh-CN" sz="1200" dirty="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alpha val="100000"/>
              </a:srgbClr>
            </a:solidFill>
            <a:miter lim="800000"/>
          </a:ln>
        </p:spPr>
      </p:sp>
      <p:sp>
        <p:nvSpPr>
          <p:cNvPr id="1034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34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56</a:t>
            </a:fld>
            <a:endParaRPr lang="en-US" altLang="zh-CN" sz="1200" dirty="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a:solidFill>
              <a:srgbClr val="000000">
                <a:alpha val="100000"/>
              </a:srgbClr>
            </a:solidFill>
            <a:miter lim="800000"/>
          </a:ln>
        </p:spPr>
      </p:sp>
      <p:sp>
        <p:nvSpPr>
          <p:cNvPr id="1075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75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60</a:t>
            </a:fld>
            <a:endParaRPr lang="en-US" altLang="zh-CN" sz="1200" dirty="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a:solidFill>
              <a:srgbClr val="000000">
                <a:alpha val="100000"/>
              </a:srgbClr>
            </a:solidFill>
            <a:miter lim="800000"/>
          </a:ln>
        </p:spPr>
      </p:sp>
      <p:sp>
        <p:nvSpPr>
          <p:cNvPr id="10957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95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61</a:t>
            </a:fld>
            <a:endParaRPr lang="en-US" altLang="zh-CN"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8</a:t>
            </a:fld>
            <a:endParaRPr lang="en-US" altLang="zh-CN"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853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F401DDC-E4EE-4DD3-94BB-5D2F0A357A43}"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E9A08B1-3563-406B-93CB-304273E3354D}"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F78738-B15F-4E15-9E37-125EBCC4D06D}"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2E70C3E-FB27-4BAE-B65C-38A404587526}"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1D6619A-BCAF-4379-BFC0-D0619871B5D2}"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C772DFD-5EFE-40DF-A41C-FB9970E173B9}"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0DB8923-0177-4ACD-9E94-0B0DBD3A98DB}"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9CAC7D3-3C92-4637-8A8A-D6B87942F60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E02C53C-B6AC-4C35-A6C3-60E8DD230D29}" type="slidenum">
              <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2AD0A43-7A32-4FE4-8B56-1D4356978B52}" type="slidenum">
              <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E0BB47C-14D8-436C-8C7C-0770E683F144}"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2E0D943-2FC2-4170-87E5-CB40DEB01372}"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ACA921C-7BE7-472A-B426-B0E4196CD195}"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8314" y="519112"/>
            <a:ext cx="8207375" cy="4158854"/>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0" y="4320778"/>
            <a:ext cx="9144000" cy="3571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a:xfrm>
            <a:off x="457200" y="4684713"/>
            <a:ext cx="2133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4"/>
          <p:cNvSpPr>
            <a:spLocks noGrp="1"/>
          </p:cNvSpPr>
          <p:nvPr>
            <p:ph type="ftr" sz="quarter" idx="3"/>
          </p:nvPr>
        </p:nvSpPr>
        <p:spPr>
          <a:xfrm>
            <a:off x="3124200" y="4684713"/>
            <a:ext cx="2895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A956FDE-DBE4-4AC6-ACDD-18582E415C83}"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0C58D64-3190-43F5-B72E-CA3C720B458E}"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31.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tags" Target="../tags/tag18.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tags" Target="../tags/tag19.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5.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32.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tags" Target="../tags/tag21.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5.xml"/><Relationship Id="rId5" Type="http://schemas.openxmlformats.org/officeDocument/2006/relationships/image" Target="../media/image41.png"/><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rPr>
              <a:t>刘  洋</a:t>
            </a: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3021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6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虚拟存储技术</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5850" name="组合 7"/>
          <p:cNvGrpSpPr/>
          <p:nvPr/>
        </p:nvGrpSpPr>
        <p:grpSpPr>
          <a:xfrm>
            <a:off x="0" y="1466850"/>
            <a:ext cx="9144000" cy="1524000"/>
            <a:chOff x="0" y="1719107"/>
            <a:chExt cx="9144000" cy="1524000"/>
          </a:xfrm>
        </p:grpSpPr>
        <p:pic>
          <p:nvPicPr>
            <p:cNvPr id="35855"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5856"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虚拟存储器的定义</a:t>
            </a:r>
            <a:endParaRPr lang="en-US" altLang="zh-CN" sz="2000" b="1" dirty="0">
              <a:solidFill>
                <a:srgbClr val="7F7F7F"/>
              </a:solidFill>
              <a:cs typeface="+mn-ea"/>
              <a:sym typeface="+mn-lt"/>
            </a:endParaRPr>
          </a:p>
        </p:txBody>
      </p:sp>
      <p:sp>
        <p:nvSpPr>
          <p:cNvPr id="3" name="íśľïḋé"/>
          <p:cNvSpPr/>
          <p:nvPr>
            <p:custDataLst>
              <p:tags r:id="rId1"/>
            </p:custDataLst>
          </p:nvPr>
        </p:nvSpPr>
        <p:spPr>
          <a:xfrm>
            <a:off x="2428240" y="981710"/>
            <a:ext cx="306070" cy="273050"/>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10" name="文本框 9"/>
          <p:cNvSpPr txBox="1"/>
          <p:nvPr/>
        </p:nvSpPr>
        <p:spPr>
          <a:xfrm>
            <a:off x="596524" y="1118235"/>
            <a:ext cx="8058150" cy="1753235"/>
          </a:xfrm>
          <a:prstGeom prst="rect">
            <a:avLst/>
          </a:prstGeom>
          <a:noFill/>
        </p:spPr>
        <p:txBody>
          <a:bodyPr wrap="square" rtlCol="0" anchor="t">
            <a:spAutoFit/>
          </a:bodyPr>
          <a:lstStyle/>
          <a:p>
            <a:r>
              <a:rPr lang="zh-CN" altLang="en-US" sz="1800" dirty="0"/>
              <a:t>在程序执行过程中，当所访问的信息不在内存时，由操作系统的</a:t>
            </a:r>
            <a:r>
              <a:rPr lang="zh-CN" altLang="en-US" sz="1800" dirty="0">
                <a:sym typeface="+mn-lt"/>
              </a:rPr>
              <a:t>虚拟存储器</a:t>
            </a:r>
            <a:r>
              <a:rPr lang="zh-CN" altLang="en-US" sz="1800" dirty="0"/>
              <a:t>负责将所需信息从外存调入内存，然后继续执行程序。因此</a:t>
            </a:r>
            <a:r>
              <a:rPr lang="zh-CN" altLang="en-US" sz="1800" dirty="0">
                <a:sym typeface="+mn-ea"/>
              </a:rPr>
              <a:t>操作系统的</a:t>
            </a:r>
            <a:r>
              <a:rPr lang="zh-CN" altLang="en-US" sz="1800" dirty="0">
                <a:sym typeface="+mn-lt"/>
              </a:rPr>
              <a:t>虚拟存储器</a:t>
            </a:r>
            <a:r>
              <a:rPr lang="zh-CN" altLang="en-US" sz="1800" dirty="0"/>
              <a:t>提供</a:t>
            </a:r>
            <a:r>
              <a:rPr lang="zh-CN" altLang="en-US" sz="1800" b="1" dirty="0">
                <a:solidFill>
                  <a:srgbClr val="FF0000"/>
                </a:solidFill>
              </a:rPr>
              <a:t>请求调页</a:t>
            </a:r>
            <a:r>
              <a:rPr lang="zh-CN" altLang="en-US" sz="1800" b="1" dirty="0"/>
              <a:t>(或调段)功能</a:t>
            </a:r>
          </a:p>
          <a:p>
            <a:endParaRPr lang="zh-CN" altLang="en-US" sz="1800" dirty="0"/>
          </a:p>
          <a:p>
            <a:r>
              <a:rPr lang="zh-CN" altLang="en-US" sz="1800" dirty="0"/>
              <a:t>若内存空间不够，由</a:t>
            </a:r>
            <a:r>
              <a:rPr lang="zh-CN" altLang="en-US" sz="1800" dirty="0">
                <a:sym typeface="+mn-ea"/>
              </a:rPr>
              <a:t>操作系统的</a:t>
            </a:r>
            <a:r>
              <a:rPr lang="zh-CN" altLang="en-US" sz="1800" dirty="0">
                <a:sym typeface="+mn-lt"/>
              </a:rPr>
              <a:t>虚拟存储器</a:t>
            </a:r>
            <a:r>
              <a:rPr lang="zh-CN" altLang="en-US" sz="1800" dirty="0"/>
              <a:t>负责将内存中暂时用不到的的信息换出外存。因此</a:t>
            </a:r>
            <a:r>
              <a:rPr lang="zh-CN" altLang="en-US" sz="1800" dirty="0">
                <a:sym typeface="+mn-ea"/>
              </a:rPr>
              <a:t>操作系统的</a:t>
            </a:r>
            <a:r>
              <a:rPr lang="zh-CN" altLang="en-US" sz="1800" dirty="0">
                <a:sym typeface="+mn-lt"/>
              </a:rPr>
              <a:t>虚拟存储器</a:t>
            </a:r>
            <a:r>
              <a:rPr lang="zh-CN" altLang="en-US" sz="1800" dirty="0"/>
              <a:t>提供</a:t>
            </a:r>
            <a:r>
              <a:rPr lang="zh-CN" altLang="en-US" sz="1800" b="1" dirty="0">
                <a:solidFill>
                  <a:srgbClr val="FF0000"/>
                </a:solidFill>
              </a:rPr>
              <a:t>页面置换</a:t>
            </a:r>
            <a:r>
              <a:rPr lang="zh-CN" altLang="en-US" sz="1800" b="1" dirty="0"/>
              <a:t>(或段置换)功能</a:t>
            </a:r>
          </a:p>
        </p:txBody>
      </p:sp>
      <p:sp>
        <p:nvSpPr>
          <p:cNvPr id="11" name="îŝľîḓè"/>
          <p:cNvSpPr txBox="1"/>
          <p:nvPr/>
        </p:nvSpPr>
        <p:spPr>
          <a:xfrm>
            <a:off x="609527" y="3714857"/>
            <a:ext cx="8103235" cy="600710"/>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0000FF"/>
                </a:solidFill>
                <a:cs typeface="+mn-ea"/>
                <a:sym typeface="+mn-lt"/>
              </a:rPr>
              <a:t>虚拟存储器：</a:t>
            </a:r>
            <a:r>
              <a:rPr lang="zh-CN" altLang="en-US" dirty="0">
                <a:solidFill>
                  <a:srgbClr val="FF0000"/>
                </a:solidFill>
                <a:cs typeface="+mn-ea"/>
                <a:sym typeface="+mn-lt"/>
              </a:rPr>
              <a:t>具有请求调入功能和置换功能，能从逻辑上对内存容量加以扩充的一种存储器系统。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虚拟存储器的定义</a:t>
            </a:r>
            <a:endParaRPr lang="en-US" altLang="zh-CN" sz="2000" b="1" dirty="0">
              <a:solidFill>
                <a:srgbClr val="7F7F7F"/>
              </a:solidFill>
              <a:cs typeface="+mn-ea"/>
              <a:sym typeface="+mn-lt"/>
            </a:endParaRPr>
          </a:p>
        </p:txBody>
      </p:sp>
      <p:sp>
        <p:nvSpPr>
          <p:cNvPr id="7" name="íṧļîḋê"/>
          <p:cNvSpPr txBox="1"/>
          <p:nvPr>
            <p:custDataLst>
              <p:tags r:id="rId1"/>
            </p:custDataLst>
          </p:nvPr>
        </p:nvSpPr>
        <p:spPr>
          <a:xfrm>
            <a:off x="228601" y="1176655"/>
            <a:ext cx="8620760" cy="2751455"/>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30000"/>
              </a:lnSpc>
              <a:buFont typeface="Arial" panose="020B0604020202020204" pitchFamily="34" charset="0"/>
              <a:buChar char="•"/>
            </a:pPr>
            <a:r>
              <a:rPr lang="zh-CN" altLang="en-US" dirty="0">
                <a:cs typeface="+mn-ea"/>
                <a:sym typeface="+mn-lt"/>
              </a:rPr>
              <a:t>虚拟内存的最大容量是由计算机的地址结构(CPU寻址范围)确定的。虚拟内存的逻辑容量=min(内存和外存容量之和，CPU寻址范围)</a:t>
            </a: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marL="285750" indent="-285750">
              <a:lnSpc>
                <a:spcPct val="130000"/>
              </a:lnSpc>
              <a:buFont typeface="Arial" panose="020B0604020202020204" pitchFamily="34" charset="0"/>
              <a:buChar char="•"/>
            </a:pPr>
            <a:r>
              <a:rPr lang="zh-CN" altLang="en-US" dirty="0">
                <a:cs typeface="+mn-ea"/>
                <a:sym typeface="+mn-lt"/>
              </a:rPr>
              <a:t>虚拟内存运行速度接近于内存速度，而成本接近于外存。</a:t>
            </a:r>
          </a:p>
        </p:txBody>
      </p:sp>
      <p:sp>
        <p:nvSpPr>
          <p:cNvPr id="8" name="文本框 7"/>
          <p:cNvSpPr txBox="1"/>
          <p:nvPr/>
        </p:nvSpPr>
        <p:spPr>
          <a:xfrm>
            <a:off x="1524000" y="2995930"/>
            <a:ext cx="4572000" cy="368300"/>
          </a:xfrm>
          <a:prstGeom prst="rect">
            <a:avLst/>
          </a:prstGeom>
          <a:noFill/>
        </p:spPr>
        <p:txBody>
          <a:bodyPr wrap="square" rtlCol="0" anchor="t">
            <a:spAutoFit/>
          </a:bodyPr>
          <a:lstStyle/>
          <a:p>
            <a:r>
              <a:rPr lang="zh-CN" altLang="en-US" sz="1800" dirty="0">
                <a:solidFill>
                  <a:schemeClr val="bg2">
                    <a:lumMod val="10000"/>
                  </a:schemeClr>
                </a:solidFill>
              </a:rPr>
              <a:t>min(2^32B,512MB+2GB)=2GB+512MB</a:t>
            </a:r>
          </a:p>
        </p:txBody>
      </p:sp>
      <p:sp>
        <p:nvSpPr>
          <p:cNvPr id="9" name="文本框 8"/>
          <p:cNvSpPr txBox="1"/>
          <p:nvPr/>
        </p:nvSpPr>
        <p:spPr>
          <a:xfrm>
            <a:off x="1524000" y="2233930"/>
            <a:ext cx="5758180" cy="675640"/>
          </a:xfrm>
          <a:prstGeom prst="rect">
            <a:avLst/>
          </a:prstGeom>
          <a:noFill/>
        </p:spPr>
        <p:txBody>
          <a:bodyPr wrap="square" rtlCol="0" anchor="t">
            <a:spAutoFit/>
          </a:bodyPr>
          <a:lstStyle/>
          <a:p>
            <a:r>
              <a:rPr lang="en-US" altLang="zh-CN" dirty="0">
                <a:solidFill>
                  <a:schemeClr val="bg2">
                    <a:lumMod val="10000"/>
                  </a:schemeClr>
                </a:solidFill>
                <a:cs typeface="+mn-ea"/>
                <a:sym typeface="+mn-lt"/>
              </a:rPr>
              <a:t>eg</a:t>
            </a:r>
            <a:r>
              <a:rPr lang="zh-CN" altLang="en-US" dirty="0">
                <a:solidFill>
                  <a:schemeClr val="bg2">
                    <a:lumMod val="10000"/>
                  </a:schemeClr>
                </a:solidFill>
                <a:cs typeface="+mn-ea"/>
                <a:sym typeface="+mn-lt"/>
              </a:rPr>
              <a:t>：某计算机地址结构为32位，按字节编址，内存大小为512MB，外存大小为2GB，求逻辑容量。</a:t>
            </a:r>
            <a:endParaRPr lang="zh-CN" altLang="en-US" sz="2000" dirty="0">
              <a:solidFill>
                <a:schemeClr val="bg2">
                  <a:lumMod val="10000"/>
                </a:scheme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虚拟存储器的特征</a:t>
            </a:r>
          </a:p>
        </p:txBody>
      </p:sp>
      <p:grpSp>
        <p:nvGrpSpPr>
          <p:cNvPr id="42" name="í$1iďè"/>
          <p:cNvGrpSpPr/>
          <p:nvPr/>
        </p:nvGrpSpPr>
        <p:grpSpPr>
          <a:xfrm>
            <a:off x="457200" y="880593"/>
            <a:ext cx="8338351" cy="1236694"/>
            <a:chOff x="1398124" y="1170302"/>
            <a:chExt cx="11117802" cy="1648925"/>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4" name="ïSḻiḍé"/>
            <p:cNvSpPr txBox="1"/>
            <p:nvPr/>
          </p:nvSpPr>
          <p:spPr>
            <a:xfrm>
              <a:off x="1398124" y="1170302"/>
              <a:ext cx="11117802" cy="1648925"/>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dirty="0">
                  <a:solidFill>
                    <a:srgbClr val="FF0000"/>
                  </a:solidFill>
                  <a:cs typeface="+mn-ea"/>
                  <a:sym typeface="+mn-lt"/>
                </a:rPr>
                <a:t>多次性</a:t>
              </a:r>
              <a:r>
                <a:rPr lang="zh-CN" altLang="en-US" dirty="0">
                  <a:cs typeface="+mn-ea"/>
                  <a:sym typeface="+mn-lt"/>
                </a:rPr>
                <a:t>：在作业运行时</a:t>
              </a:r>
              <a:r>
                <a:rPr lang="zh-CN" altLang="en-US" dirty="0">
                  <a:solidFill>
                    <a:srgbClr val="FF0000"/>
                  </a:solidFill>
                  <a:cs typeface="+mn-ea"/>
                  <a:sym typeface="+mn-lt"/>
                </a:rPr>
                <a:t>无需一次性全部装入内存</a:t>
              </a:r>
              <a:r>
                <a:rPr lang="zh-CN" altLang="en-US" dirty="0">
                  <a:cs typeface="+mn-ea"/>
                  <a:sym typeface="+mn-lt"/>
                </a:rPr>
                <a:t>，而是允许被</a:t>
              </a:r>
              <a:r>
                <a:rPr lang="zh-CN" altLang="en-US" dirty="0">
                  <a:solidFill>
                    <a:srgbClr val="FF0000"/>
                  </a:solidFill>
                  <a:cs typeface="+mn-ea"/>
                  <a:sym typeface="+mn-lt"/>
                </a:rPr>
                <a:t>分成多次调入</a:t>
              </a:r>
              <a:r>
                <a:rPr lang="zh-CN" altLang="en-US" dirty="0">
                  <a:cs typeface="+mn-ea"/>
                  <a:sym typeface="+mn-lt"/>
                </a:rPr>
                <a:t>内存</a:t>
              </a:r>
            </a:p>
          </p:txBody>
        </p:sp>
      </p:grpSp>
      <p:grpSp>
        <p:nvGrpSpPr>
          <p:cNvPr id="45" name="išḷîḓé"/>
          <p:cNvGrpSpPr/>
          <p:nvPr/>
        </p:nvGrpSpPr>
        <p:grpSpPr>
          <a:xfrm>
            <a:off x="502445" y="2246023"/>
            <a:ext cx="8293108" cy="600882"/>
            <a:chOff x="1458451" y="3233565"/>
            <a:chExt cx="11057477" cy="801176"/>
          </a:xfrm>
        </p:grpSpPr>
        <p:sp>
          <p:nvSpPr>
            <p:cNvPr id="46" name="íśľïḋé"/>
            <p:cNvSpPr/>
            <p:nvPr/>
          </p:nvSpPr>
          <p:spPr>
            <a:xfrm>
              <a:off x="4136995" y="3450237"/>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7" name="îŝľîḓè"/>
            <p:cNvSpPr txBox="1"/>
            <p:nvPr/>
          </p:nvSpPr>
          <p:spPr>
            <a:xfrm>
              <a:off x="1458451" y="3233565"/>
              <a:ext cx="11057477" cy="801176"/>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cs typeface="+mn-ea"/>
                  <a:sym typeface="+mn-lt"/>
                </a:rPr>
                <a:t>对换性</a:t>
              </a:r>
              <a:r>
                <a:rPr lang="zh-CN" altLang="en-US" dirty="0">
                  <a:cs typeface="+mn-ea"/>
                  <a:sym typeface="+mn-lt"/>
                </a:rPr>
                <a:t>：在作业运行时无需一直常驻内存，而是允许在</a:t>
              </a:r>
              <a:r>
                <a:rPr lang="zh-CN" altLang="en-US" dirty="0">
                  <a:solidFill>
                    <a:srgbClr val="FF0000"/>
                  </a:solidFill>
                  <a:cs typeface="+mn-ea"/>
                  <a:sym typeface="+mn-lt"/>
                </a:rPr>
                <a:t>作业运行过程中</a:t>
              </a:r>
              <a:r>
                <a:rPr lang="zh-CN" altLang="en-US" dirty="0">
                  <a:cs typeface="+mn-ea"/>
                  <a:sym typeface="+mn-lt"/>
                </a:rPr>
                <a:t>，将作业</a:t>
              </a:r>
              <a:r>
                <a:rPr lang="zh-CN" altLang="en-US" dirty="0">
                  <a:solidFill>
                    <a:srgbClr val="FF0000"/>
                  </a:solidFill>
                  <a:cs typeface="+mn-ea"/>
                  <a:sym typeface="+mn-lt"/>
                </a:rPr>
                <a:t>换入、换出</a:t>
              </a:r>
            </a:p>
          </p:txBody>
        </p:sp>
      </p:grpSp>
      <p:grpSp>
        <p:nvGrpSpPr>
          <p:cNvPr id="48" name="ïSlíḍê"/>
          <p:cNvGrpSpPr/>
          <p:nvPr/>
        </p:nvGrpSpPr>
        <p:grpSpPr>
          <a:xfrm>
            <a:off x="533400" y="3278823"/>
            <a:ext cx="8262151" cy="983300"/>
            <a:chOff x="1499724" y="4714289"/>
            <a:chExt cx="11016202" cy="1311067"/>
          </a:xfrm>
        </p:grpSpPr>
        <p:sp>
          <p:nvSpPr>
            <p:cNvPr id="49" name="ïsľíḓê"/>
            <p:cNvSpPr/>
            <p:nvPr/>
          </p:nvSpPr>
          <p:spPr>
            <a:xfrm>
              <a:off x="4136995" y="5187860"/>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50" name="íṧļîḋê"/>
            <p:cNvSpPr txBox="1"/>
            <p:nvPr/>
          </p:nvSpPr>
          <p:spPr>
            <a:xfrm>
              <a:off x="1499724" y="4714289"/>
              <a:ext cx="11016202" cy="1311067"/>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cs typeface="+mn-ea"/>
                  <a:sym typeface="+mn-lt"/>
                </a:rPr>
                <a:t>虚拟性</a:t>
              </a:r>
              <a:r>
                <a:rPr lang="zh-CN" altLang="en-US" dirty="0">
                  <a:cs typeface="+mn-ea"/>
                  <a:sym typeface="+mn-lt"/>
                </a:rPr>
                <a:t>：从</a:t>
              </a:r>
              <a:r>
                <a:rPr lang="zh-CN" altLang="en-US" dirty="0">
                  <a:solidFill>
                    <a:srgbClr val="FF0000"/>
                  </a:solidFill>
                  <a:cs typeface="+mn-ea"/>
                  <a:sym typeface="+mn-lt"/>
                </a:rPr>
                <a:t>逻辑上扩充</a:t>
              </a:r>
              <a:r>
                <a:rPr lang="zh-CN" altLang="en-US" dirty="0">
                  <a:cs typeface="+mn-ea"/>
                  <a:sym typeface="+mn-lt"/>
                </a:rPr>
                <a:t>了内存容量，使用户感觉内存比实际大</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虚拟存储器的实现方法</a:t>
            </a:r>
          </a:p>
        </p:txBody>
      </p:sp>
      <p:sp>
        <p:nvSpPr>
          <p:cNvPr id="220" name="íšḻîḋè"/>
          <p:cNvSpPr/>
          <p:nvPr/>
        </p:nvSpPr>
        <p:spPr>
          <a:xfrm>
            <a:off x="1325704" y="2710754"/>
            <a:ext cx="6492592" cy="707963"/>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cs typeface="+mn-ea"/>
                <a:sym typeface="+mn-lt"/>
              </a:rPr>
              <a:t>硬件支持：段表、缺段中断、地址变换机构</a:t>
            </a:r>
          </a:p>
          <a:p>
            <a:pPr marL="342900" indent="-342900">
              <a:lnSpc>
                <a:spcPct val="120000"/>
              </a:lnSpc>
              <a:buClr>
                <a:srgbClr val="FF0000"/>
              </a:buClr>
              <a:buFont typeface="Wingdings" panose="05000000000000000000" pitchFamily="2" charset="2"/>
              <a:buChar char="Ø"/>
            </a:pPr>
            <a:r>
              <a:rPr lang="zh-CN" altLang="en-US" sz="1800" dirty="0">
                <a:cs typeface="+mn-ea"/>
                <a:sym typeface="+mn-lt"/>
              </a:rPr>
              <a:t>软件支持：请求调段软件、段置换软件</a:t>
            </a:r>
          </a:p>
        </p:txBody>
      </p:sp>
      <p:sp>
        <p:nvSpPr>
          <p:cNvPr id="221" name="i$lîďê"/>
          <p:cNvSpPr/>
          <p:nvPr/>
        </p:nvSpPr>
        <p:spPr>
          <a:xfrm>
            <a:off x="1367430" y="2355117"/>
            <a:ext cx="7166969" cy="294658"/>
          </a:xfrm>
          <a:prstGeom prst="rect">
            <a:avLst/>
          </a:prstGeom>
          <a:noFill/>
          <a:ln>
            <a:noFill/>
          </a:ln>
        </p:spPr>
        <p:txBody>
          <a:bodyPr wrap="square" lIns="68580" tIns="34290" rIns="68580" bIns="34290" anchor="ctr" anchorCtr="0">
            <a:noAutofit/>
          </a:bodyPr>
          <a:lstStyle/>
          <a:p>
            <a:r>
              <a:rPr lang="zh-CN" altLang="en-US" sz="1800" dirty="0">
                <a:solidFill>
                  <a:srgbClr val="0000FF"/>
                </a:solidFill>
                <a:cs typeface="+mn-ea"/>
                <a:sym typeface="+mn-lt"/>
              </a:rPr>
              <a:t>请求分段</a:t>
            </a:r>
            <a:r>
              <a:rPr lang="zh-CN" altLang="en-US" sz="1800" dirty="0">
                <a:solidFill>
                  <a:srgbClr val="FF0000"/>
                </a:solidFill>
                <a:cs typeface="+mn-ea"/>
                <a:sym typeface="+mn-lt"/>
              </a:rPr>
              <a:t>管理方式</a:t>
            </a:r>
            <a:r>
              <a:rPr lang="zh-CN" altLang="en-US" sz="1800" dirty="0">
                <a:cs typeface="+mn-ea"/>
                <a:sym typeface="+mn-lt"/>
              </a:rPr>
              <a:t>（在</a:t>
            </a:r>
            <a:r>
              <a:rPr lang="zh-CN" altLang="en-US" sz="1800" dirty="0">
                <a:solidFill>
                  <a:srgbClr val="FF0000"/>
                </a:solidFill>
                <a:cs typeface="+mn-ea"/>
                <a:sym typeface="+mn-lt"/>
              </a:rPr>
              <a:t>分</a:t>
            </a:r>
            <a:r>
              <a:rPr lang="zh-CN" altLang="en-US" dirty="0">
                <a:solidFill>
                  <a:srgbClr val="FF0000"/>
                </a:solidFill>
                <a:cs typeface="+mn-ea"/>
                <a:sym typeface="+mn-lt"/>
              </a:rPr>
              <a:t>段</a:t>
            </a:r>
            <a:r>
              <a:rPr lang="zh-CN" altLang="en-US" sz="1800" dirty="0">
                <a:solidFill>
                  <a:srgbClr val="FF0000"/>
                </a:solidFill>
                <a:cs typeface="+mn-ea"/>
                <a:sym typeface="+mn-lt"/>
              </a:rPr>
              <a:t>系统</a:t>
            </a:r>
            <a:r>
              <a:rPr lang="zh-CN" altLang="en-US" sz="1800" dirty="0">
                <a:cs typeface="+mn-ea"/>
                <a:sym typeface="+mn-lt"/>
              </a:rPr>
              <a:t>基础上增加</a:t>
            </a:r>
            <a:r>
              <a:rPr lang="zh-CN" altLang="en-US" sz="1800" dirty="0">
                <a:solidFill>
                  <a:srgbClr val="FF0000"/>
                </a:solidFill>
                <a:cs typeface="+mn-ea"/>
                <a:sym typeface="+mn-lt"/>
              </a:rPr>
              <a:t>请求调段</a:t>
            </a:r>
            <a:r>
              <a:rPr lang="zh-CN" altLang="en-US" sz="1800" dirty="0">
                <a:cs typeface="+mn-ea"/>
                <a:sym typeface="+mn-lt"/>
              </a:rPr>
              <a:t>和</a:t>
            </a:r>
            <a:r>
              <a:rPr lang="zh-CN" altLang="en-US" dirty="0">
                <a:solidFill>
                  <a:srgbClr val="FF0000"/>
                </a:solidFill>
                <a:cs typeface="+mn-ea"/>
                <a:sym typeface="+mn-lt"/>
              </a:rPr>
              <a:t>分段</a:t>
            </a:r>
            <a:r>
              <a:rPr lang="zh-CN" altLang="en-US" sz="1800" dirty="0">
                <a:solidFill>
                  <a:srgbClr val="FF0000"/>
                </a:solidFill>
                <a:cs typeface="+mn-ea"/>
                <a:sym typeface="+mn-lt"/>
              </a:rPr>
              <a:t>置换</a:t>
            </a:r>
            <a:r>
              <a:rPr lang="zh-CN" altLang="en-US" sz="1800" dirty="0">
                <a:cs typeface="+mn-ea"/>
                <a:sym typeface="+mn-lt"/>
              </a:rPr>
              <a:t>）</a:t>
            </a:r>
            <a:endParaRPr lang="zh-CN" altLang="en-US" sz="1800" dirty="0">
              <a:solidFill>
                <a:srgbClr val="0000FF"/>
              </a:solidFill>
              <a:cs typeface="+mn-ea"/>
              <a:sym typeface="+mn-lt"/>
            </a:endParaRPr>
          </a:p>
        </p:txBody>
      </p:sp>
      <p:sp>
        <p:nvSpPr>
          <p:cNvPr id="222" name="î$ļíḋè"/>
          <p:cNvSpPr/>
          <p:nvPr/>
        </p:nvSpPr>
        <p:spPr>
          <a:xfrm>
            <a:off x="1351861" y="4073736"/>
            <a:ext cx="4094519" cy="392978"/>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cs typeface="+mn-ea"/>
                <a:sym typeface="+mn-lt"/>
              </a:rPr>
              <a:t>增加请求调页和页面置换</a:t>
            </a:r>
          </a:p>
        </p:txBody>
      </p:sp>
      <p:sp>
        <p:nvSpPr>
          <p:cNvPr id="223" name="ïṧḷïḋè"/>
          <p:cNvSpPr/>
          <p:nvPr/>
        </p:nvSpPr>
        <p:spPr>
          <a:xfrm>
            <a:off x="1351861" y="3689155"/>
            <a:ext cx="2772038" cy="311327"/>
          </a:xfrm>
          <a:prstGeom prst="rect">
            <a:avLst/>
          </a:prstGeom>
          <a:noFill/>
          <a:ln>
            <a:noFill/>
          </a:ln>
        </p:spPr>
        <p:txBody>
          <a:bodyPr wrap="square" lIns="68580" tIns="34290" rIns="68580" bIns="34290" anchor="ctr" anchorCtr="0">
            <a:noAutofit/>
          </a:bodyPr>
          <a:lstStyle/>
          <a:p>
            <a:r>
              <a:rPr lang="zh-CN" altLang="en-US" sz="1800" dirty="0">
                <a:solidFill>
                  <a:srgbClr val="0000FF"/>
                </a:solidFill>
                <a:cs typeface="+mn-ea"/>
                <a:sym typeface="+mn-lt"/>
              </a:rPr>
              <a:t>段页式虚拟存储器</a:t>
            </a:r>
          </a:p>
        </p:txBody>
      </p:sp>
      <p:sp>
        <p:nvSpPr>
          <p:cNvPr id="224" name="îs1iďé"/>
          <p:cNvSpPr/>
          <p:nvPr/>
        </p:nvSpPr>
        <p:spPr>
          <a:xfrm>
            <a:off x="1366153" y="1372589"/>
            <a:ext cx="7283426" cy="872561"/>
          </a:xfrm>
          <a:prstGeom prst="rect">
            <a:avLst/>
          </a:prstGeom>
          <a:noFill/>
          <a:ln>
            <a:noFill/>
          </a:ln>
        </p:spPr>
        <p:txBody>
          <a:bodyPr wrap="square" lIns="68580" tIns="34290" rIns="68580" bIns="3429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1800" dirty="0">
                <a:cs typeface="+mn-ea"/>
                <a:sym typeface="+mn-lt"/>
              </a:rPr>
              <a:t>硬件支持：页表、缺页中断、地址变换机构</a:t>
            </a:r>
          </a:p>
          <a:p>
            <a:pPr marL="342900" indent="-342900">
              <a:lnSpc>
                <a:spcPct val="120000"/>
              </a:lnSpc>
              <a:spcBef>
                <a:spcPts val="800"/>
              </a:spcBef>
              <a:buClr>
                <a:srgbClr val="FF0000"/>
              </a:buClr>
              <a:buFont typeface="Wingdings" panose="05000000000000000000" pitchFamily="2" charset="2"/>
              <a:buChar char="Ø"/>
            </a:pPr>
            <a:r>
              <a:rPr lang="zh-CN" altLang="en-US" sz="1800" dirty="0">
                <a:cs typeface="+mn-ea"/>
                <a:sym typeface="+mn-lt"/>
              </a:rPr>
              <a:t>软件支持：请求调页软件、页面置换软件</a:t>
            </a:r>
          </a:p>
        </p:txBody>
      </p:sp>
      <p:sp>
        <p:nvSpPr>
          <p:cNvPr id="225" name="íšḻíḑê"/>
          <p:cNvSpPr/>
          <p:nvPr/>
        </p:nvSpPr>
        <p:spPr>
          <a:xfrm>
            <a:off x="1351859" y="1021167"/>
            <a:ext cx="6952907" cy="304310"/>
          </a:xfrm>
          <a:prstGeom prst="rect">
            <a:avLst/>
          </a:prstGeom>
          <a:noFill/>
          <a:ln>
            <a:noFill/>
          </a:ln>
        </p:spPr>
        <p:txBody>
          <a:bodyPr wrap="square" lIns="68580" tIns="34290" rIns="68580" bIns="34290" anchor="ctr" anchorCtr="0">
            <a:noAutofit/>
          </a:bodyPr>
          <a:lstStyle/>
          <a:p>
            <a:r>
              <a:rPr lang="zh-CN" altLang="en-US" sz="1800" dirty="0">
                <a:solidFill>
                  <a:srgbClr val="FF0000"/>
                </a:solidFill>
                <a:cs typeface="+mn-ea"/>
                <a:sym typeface="+mn-lt"/>
              </a:rPr>
              <a:t>请求分页管理方式</a:t>
            </a:r>
            <a:r>
              <a:rPr lang="zh-CN" altLang="en-US" sz="1800" dirty="0">
                <a:cs typeface="+mn-ea"/>
                <a:sym typeface="+mn-lt"/>
              </a:rPr>
              <a:t>（在</a:t>
            </a:r>
            <a:r>
              <a:rPr lang="zh-CN" altLang="en-US" sz="1800" dirty="0">
                <a:solidFill>
                  <a:srgbClr val="FF0000"/>
                </a:solidFill>
                <a:cs typeface="+mn-ea"/>
                <a:sym typeface="+mn-lt"/>
              </a:rPr>
              <a:t>分页系统</a:t>
            </a:r>
            <a:r>
              <a:rPr lang="zh-CN" altLang="en-US" sz="1800" dirty="0">
                <a:cs typeface="+mn-ea"/>
                <a:sym typeface="+mn-lt"/>
              </a:rPr>
              <a:t>基础上增加</a:t>
            </a:r>
            <a:r>
              <a:rPr lang="zh-CN" altLang="en-US" sz="1800" dirty="0">
                <a:solidFill>
                  <a:srgbClr val="FF0000"/>
                </a:solidFill>
                <a:cs typeface="+mn-ea"/>
                <a:sym typeface="+mn-lt"/>
              </a:rPr>
              <a:t>请求调页</a:t>
            </a:r>
            <a:r>
              <a:rPr lang="zh-CN" altLang="en-US" sz="1800" dirty="0">
                <a:cs typeface="+mn-ea"/>
                <a:sym typeface="+mn-lt"/>
              </a:rPr>
              <a:t>和</a:t>
            </a:r>
            <a:r>
              <a:rPr lang="zh-CN" altLang="en-US" sz="1800" dirty="0">
                <a:solidFill>
                  <a:srgbClr val="FF0000"/>
                </a:solidFill>
                <a:cs typeface="+mn-ea"/>
                <a:sym typeface="+mn-lt"/>
              </a:rPr>
              <a:t>页面置换</a:t>
            </a:r>
            <a:r>
              <a:rPr lang="zh-CN" altLang="en-US" sz="1800" dirty="0">
                <a:cs typeface="+mn-ea"/>
                <a:sym typeface="+mn-lt"/>
              </a:rPr>
              <a:t>）</a:t>
            </a:r>
            <a:endParaRPr lang="en-US" altLang="zh-CN" sz="1800" dirty="0">
              <a:cs typeface="+mn-ea"/>
              <a:sym typeface="+mn-lt"/>
            </a:endParaRPr>
          </a:p>
        </p:txBody>
      </p:sp>
      <p:sp>
        <p:nvSpPr>
          <p:cNvPr id="226" name="îSļiḓè"/>
          <p:cNvSpPr/>
          <p:nvPr/>
        </p:nvSpPr>
        <p:spPr>
          <a:xfrm>
            <a:off x="839233" y="101099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7" name="íṥḻîḓe"/>
          <p:cNvSpPr/>
          <p:nvPr/>
        </p:nvSpPr>
        <p:spPr>
          <a:xfrm>
            <a:off x="839233" y="362720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8" name="îşļiḓè"/>
          <p:cNvSpPr/>
          <p:nvPr/>
        </p:nvSpPr>
        <p:spPr>
          <a:xfrm>
            <a:off x="854804" y="227972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9" name="îṡḷíďe"/>
          <p:cNvSpPr/>
          <p:nvPr/>
        </p:nvSpPr>
        <p:spPr>
          <a:xfrm>
            <a:off x="981924" y="1158099"/>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0" name="íSlíḋe"/>
          <p:cNvSpPr/>
          <p:nvPr/>
        </p:nvSpPr>
        <p:spPr>
          <a:xfrm>
            <a:off x="997495" y="2446235"/>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1" name="ïśḷïḓe"/>
          <p:cNvSpPr/>
          <p:nvPr/>
        </p:nvSpPr>
        <p:spPr>
          <a:xfrm>
            <a:off x="1003628" y="3769298"/>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 name="î$ļíḋè"/>
          <p:cNvSpPr/>
          <p:nvPr/>
        </p:nvSpPr>
        <p:spPr>
          <a:xfrm>
            <a:off x="4682889" y="4098104"/>
            <a:ext cx="4094519" cy="392978"/>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en-US" altLang="zh-CN" sz="1800" dirty="0">
                <a:cs typeface="+mn-ea"/>
                <a:sym typeface="+mn-lt"/>
              </a:rPr>
              <a:t>Intel 80386 </a:t>
            </a:r>
            <a:r>
              <a:rPr lang="zh-CN" altLang="en-US" sz="1800" dirty="0">
                <a:cs typeface="+mn-ea"/>
                <a:sym typeface="+mn-lt"/>
              </a:rPr>
              <a:t>及以后</a:t>
            </a:r>
          </a:p>
        </p:txBody>
      </p:sp>
      <p:sp>
        <p:nvSpPr>
          <p:cNvPr id="2" name="文本框 1">
            <a:extLst>
              <a:ext uri="{FF2B5EF4-FFF2-40B4-BE49-F238E27FC236}">
                <a16:creationId xmlns:a16="http://schemas.microsoft.com/office/drawing/2014/main" id="{E86A6D66-D3A5-45F0-9BAA-7AF0673BC516}"/>
              </a:ext>
            </a:extLst>
          </p:cNvPr>
          <p:cNvSpPr txBox="1"/>
          <p:nvPr/>
        </p:nvSpPr>
        <p:spPr>
          <a:xfrm>
            <a:off x="3733800" y="3498640"/>
            <a:ext cx="3416320" cy="307777"/>
          </a:xfrm>
          <a:prstGeom prst="rect">
            <a:avLst/>
          </a:prstGeom>
          <a:noFill/>
          <a:ln w="12700">
            <a:solidFill>
              <a:schemeClr val="tx1"/>
            </a:solidFill>
          </a:ln>
        </p:spPr>
        <p:txBody>
          <a:bodyPr wrap="none" rtlCol="0">
            <a:spAutoFit/>
          </a:bodyPr>
          <a:lstStyle/>
          <a:p>
            <a:r>
              <a:rPr lang="zh-CN" altLang="en-US" sz="1400" dirty="0">
                <a:solidFill>
                  <a:srgbClr val="FF0000"/>
                </a:solidFill>
              </a:rPr>
              <a:t>由于段大小不固定，分段置换比分页复杂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b="1" dirty="0">
                <a:solidFill>
                  <a:srgbClr val="0000FF"/>
                </a:solidFill>
                <a:cs typeface="+mn-ea"/>
                <a:sym typeface="+mn-lt"/>
              </a:rPr>
              <a:t>6.2 </a:t>
            </a:r>
            <a:r>
              <a:rPr lang="zh-CN" altLang="en-US" sz="1800" b="1" dirty="0">
                <a:solidFill>
                  <a:srgbClr val="0000FF"/>
                </a:solidFill>
                <a:cs typeface="+mn-ea"/>
                <a:sym typeface="+mn-lt"/>
              </a:rPr>
              <a:t>请求分页存储管理方式</a:t>
            </a:r>
            <a:endParaRPr lang="en-US" altLang="zh-CN" sz="1800" b="1" dirty="0">
              <a:solidFill>
                <a:srgbClr val="0000FF"/>
              </a:solidFill>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64"/>
          <p:cNvSpPr>
            <a:spLocks noChangeArrowheads="1"/>
          </p:cNvSpPr>
          <p:nvPr/>
        </p:nvSpPr>
        <p:spPr bwMode="auto">
          <a:xfrm>
            <a:off x="685800" y="809625"/>
            <a:ext cx="1244600" cy="1243013"/>
          </a:xfrm>
          <a:prstGeom prst="ellipse">
            <a:avLst/>
          </a:prstGeom>
          <a:solidFill>
            <a:schemeClr val="accent5"/>
          </a:solidFill>
          <a:ln w="190500" cap="sq" cmpd="sng">
            <a:solidFill>
              <a:schemeClr val="bg1">
                <a:lumMod val="65000"/>
              </a:schemeClr>
            </a:solidFill>
            <a:round/>
          </a:ln>
        </p:spPr>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请求页表机制</a:t>
            </a:r>
            <a:endParaRPr kumimoji="0" lang="zh-CN" altLang="zh-CN"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3" name="TextBox 32"/>
          <p:cNvSpPr txBox="1"/>
          <p:nvPr/>
        </p:nvSpPr>
        <p:spPr>
          <a:xfrm>
            <a:off x="2057400" y="569178"/>
            <a:ext cx="6845935" cy="1524086"/>
          </a:xfrm>
          <a:prstGeom prst="rect">
            <a:avLst/>
          </a:prstGeom>
          <a:noFill/>
          <a:ln w="9525">
            <a:noFill/>
          </a:ln>
        </p:spPr>
        <p:txBody>
          <a:bodyPr wrap="square" lIns="68595" tIns="34297" rIns="68595" bIns="34297">
            <a:spAutoFit/>
          </a:bodyPr>
          <a:lstStyle/>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实现“请求调页”，</a:t>
            </a:r>
            <a:r>
              <a:rPr lang="en-US" altLang="zh-CN" sz="1400" dirty="0">
                <a:latin typeface="微软雅黑" panose="020B0503020204020204" pitchFamily="34" charset="-122"/>
              </a:rPr>
              <a:t>OS</a:t>
            </a:r>
            <a:r>
              <a:rPr lang="zh-CN" altLang="en-US" sz="1400" dirty="0">
                <a:latin typeface="微软雅黑" panose="020B0503020204020204" pitchFamily="34" charset="-122"/>
              </a:rPr>
              <a:t>需要记录</a:t>
            </a:r>
            <a:r>
              <a:rPr lang="zh-CN" altLang="en-US" sz="1400" dirty="0">
                <a:solidFill>
                  <a:srgbClr val="FF0000"/>
                </a:solidFill>
                <a:latin typeface="微软雅黑" panose="020B0503020204020204" pitchFamily="34" charset="-122"/>
              </a:rPr>
              <a:t>每个页面是否已经调入内存</a:t>
            </a:r>
            <a:endParaRPr lang="zh-CN" altLang="en-US" sz="1400" dirty="0">
              <a:latin typeface="微软雅黑" panose="020B0503020204020204" pitchFamily="34" charset="-122"/>
            </a:endParaRP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如果还没调入，那么也需要知道该页面在外存中存放的位置</a:t>
            </a: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 当内存空间不够“页面置换”</a:t>
            </a:r>
            <a:r>
              <a:rPr lang="zh-CN" altLang="en-US" sz="1400" dirty="0">
                <a:sym typeface="+mn-ea"/>
              </a:rPr>
              <a:t>时</a:t>
            </a:r>
            <a:r>
              <a:rPr lang="zh-CN" altLang="en-US" sz="1400" dirty="0">
                <a:latin typeface="微软雅黑" panose="020B0503020204020204" pitchFamily="34" charset="-122"/>
              </a:rPr>
              <a:t>，操作系统需要通过某些指标来决定到底换出哪个页面；</a:t>
            </a: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如页面没有被修改，不用再写回外存(因为外存在初始版本)。</a:t>
            </a:r>
            <a:r>
              <a:rPr lang="zh-CN" altLang="en-US" sz="1400" dirty="0"/>
              <a:t>如</a:t>
            </a:r>
            <a:r>
              <a:rPr lang="zh-CN" altLang="en-US" sz="1400" dirty="0">
                <a:latin typeface="微软雅黑" panose="020B0503020204020204" pitchFamily="34" charset="-122"/>
              </a:rPr>
              <a:t>页面修改过，需要保存 “中间版本”，操作系统也需要记录各个页面是否被修改的信息</a:t>
            </a:r>
          </a:p>
        </p:txBody>
      </p:sp>
      <p:sp>
        <p:nvSpPr>
          <p:cNvPr id="1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硬件支持：请求页表机制</a:t>
            </a:r>
          </a:p>
        </p:txBody>
      </p:sp>
      <p:pic>
        <p:nvPicPr>
          <p:cNvPr id="50182" name="Picture 8" descr="https://img-blog.csdnimg.cn/20181120201155343.png"/>
          <p:cNvPicPr>
            <a:picLocks noChangeAspect="1"/>
          </p:cNvPicPr>
          <p:nvPr/>
        </p:nvPicPr>
        <p:blipFill>
          <a:blip r:embed="rId3"/>
          <a:stretch>
            <a:fillRect/>
          </a:stretch>
        </p:blipFill>
        <p:spPr>
          <a:xfrm>
            <a:off x="685800" y="2419350"/>
            <a:ext cx="7715250" cy="876300"/>
          </a:xfrm>
          <a:prstGeom prst="rect">
            <a:avLst/>
          </a:prstGeom>
          <a:noFill/>
          <a:ln w="9525">
            <a:noFill/>
          </a:ln>
        </p:spPr>
      </p:pic>
      <p:sp>
        <p:nvSpPr>
          <p:cNvPr id="50183" name="TextBox 1"/>
          <p:cNvSpPr txBox="1"/>
          <p:nvPr/>
        </p:nvSpPr>
        <p:spPr>
          <a:xfrm>
            <a:off x="152400" y="3990339"/>
            <a:ext cx="9088120" cy="1077218"/>
          </a:xfrm>
          <a:prstGeom prst="rect">
            <a:avLst/>
          </a:prstGeom>
          <a:noFill/>
          <a:ln w="9525">
            <a:noFill/>
          </a:ln>
        </p:spPr>
        <p:txBody>
          <a:bodyPr wrap="square">
            <a:spAutoFit/>
          </a:bodyPr>
          <a:lstStyle/>
          <a:p>
            <a:r>
              <a:rPr lang="zh-CN" altLang="en-US" sz="1600" b="1" dirty="0">
                <a:solidFill>
                  <a:srgbClr val="FF0000"/>
                </a:solidFill>
                <a:latin typeface="微软雅黑" panose="020B0503020204020204" pitchFamily="34" charset="-122"/>
              </a:rPr>
              <a:t>状态位</a:t>
            </a:r>
            <a:r>
              <a:rPr lang="en-US" altLang="zh-CN" sz="1600" b="1" dirty="0">
                <a:solidFill>
                  <a:srgbClr val="FF0000"/>
                </a:solidFill>
                <a:latin typeface="微软雅黑" panose="020B0503020204020204" pitchFamily="34" charset="-122"/>
              </a:rPr>
              <a:t>P </a:t>
            </a:r>
            <a:r>
              <a:rPr lang="zh-CN" altLang="en-US" sz="1600" b="1" dirty="0">
                <a:solidFill>
                  <a:srgbClr val="FF0000"/>
                </a:solidFill>
                <a:latin typeface="微软雅黑" panose="020B0503020204020204" pitchFamily="34" charset="-122"/>
              </a:rPr>
              <a:t>：</a:t>
            </a:r>
            <a:r>
              <a:rPr lang="zh-CN" altLang="en-US" sz="1600" dirty="0">
                <a:latin typeface="微软雅黑" panose="020B0503020204020204" pitchFamily="34" charset="-122"/>
              </a:rPr>
              <a:t>检查是否已调入内存：0为否，1为是</a:t>
            </a:r>
          </a:p>
          <a:p>
            <a:r>
              <a:rPr lang="zh-CN" altLang="en-US" sz="1600" b="1" dirty="0">
                <a:solidFill>
                  <a:srgbClr val="FF0000"/>
                </a:solidFill>
                <a:latin typeface="微软雅黑" panose="020B0503020204020204" pitchFamily="34" charset="-122"/>
              </a:rPr>
              <a:t>访问字段</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a:t>
            </a:r>
            <a:r>
              <a:rPr sz="1600" dirty="0" err="1">
                <a:latin typeface="微软雅黑" panose="020B0503020204020204" pitchFamily="34" charset="-122"/>
              </a:rPr>
              <a:t>记录最近被</a:t>
            </a:r>
            <a:r>
              <a:rPr sz="1600" dirty="0" err="1">
                <a:solidFill>
                  <a:srgbClr val="FF0000"/>
                </a:solidFill>
                <a:latin typeface="微软雅黑" panose="020B0503020204020204" pitchFamily="34" charset="-122"/>
              </a:rPr>
              <a:t>访问过几次</a:t>
            </a:r>
            <a:r>
              <a:rPr sz="1600" dirty="0" err="1">
                <a:latin typeface="微软雅黑" panose="020B0503020204020204" pitchFamily="34" charset="-122"/>
              </a:rPr>
              <a:t>，或记录</a:t>
            </a:r>
            <a:r>
              <a:rPr lang="zh-CN" altLang="en-US" sz="1600" dirty="0">
                <a:solidFill>
                  <a:srgbClr val="FF0000"/>
                </a:solidFill>
                <a:latin typeface="微软雅黑" panose="020B0503020204020204" pitchFamily="34" charset="-122"/>
              </a:rPr>
              <a:t>多长时间未被访问</a:t>
            </a:r>
            <a:r>
              <a:rPr sz="1600" dirty="0">
                <a:latin typeface="微软雅黑" panose="020B0503020204020204" pitchFamily="34" charset="-122"/>
              </a:rPr>
              <a:t>，供置换算法选择换出页面时参考</a:t>
            </a:r>
          </a:p>
          <a:p>
            <a:r>
              <a:rPr lang="zh-CN" altLang="en-US" sz="1600" b="1" dirty="0">
                <a:solidFill>
                  <a:srgbClr val="FF0000"/>
                </a:solidFill>
                <a:latin typeface="微软雅黑" panose="020B0503020204020204" pitchFamily="34" charset="-122"/>
              </a:rPr>
              <a:t>修改位</a:t>
            </a:r>
            <a:r>
              <a:rPr lang="en-US" altLang="zh-CN" sz="1600" b="1" dirty="0">
                <a:solidFill>
                  <a:srgbClr val="FF0000"/>
                </a:solidFill>
                <a:latin typeface="微软雅黑" panose="020B0503020204020204" pitchFamily="34" charset="-122"/>
              </a:rPr>
              <a:t>M </a:t>
            </a:r>
            <a:r>
              <a:rPr lang="zh-CN" altLang="en-US" sz="1600" b="1" dirty="0">
                <a:solidFill>
                  <a:srgbClr val="FF0000"/>
                </a:solidFill>
                <a:latin typeface="微软雅黑" panose="020B0503020204020204" pitchFamily="34" charset="-122"/>
              </a:rPr>
              <a:t>：</a:t>
            </a:r>
            <a:r>
              <a:rPr sz="1600" dirty="0" err="1">
                <a:latin typeface="微软雅黑" panose="020B0503020204020204" pitchFamily="34" charset="-122"/>
              </a:rPr>
              <a:t>检查页面调入内存后</a:t>
            </a:r>
            <a:r>
              <a:rPr sz="1600" dirty="0" err="1">
                <a:solidFill>
                  <a:srgbClr val="FF0000"/>
                </a:solidFill>
                <a:latin typeface="微软雅黑" panose="020B0503020204020204" pitchFamily="34" charset="-122"/>
              </a:rPr>
              <a:t>是否被修改过</a:t>
            </a:r>
            <a:r>
              <a:rPr lang="zh-CN" altLang="en-US" sz="1600" dirty="0"/>
              <a:t>：</a:t>
            </a:r>
            <a:r>
              <a:rPr sz="1600" dirty="0">
                <a:latin typeface="微软雅黑" panose="020B0503020204020204" pitchFamily="34" charset="-122"/>
              </a:rPr>
              <a:t>0为否，1为是</a:t>
            </a:r>
          </a:p>
          <a:p>
            <a:r>
              <a:rPr lang="zh-CN" altLang="en-US" sz="1600" b="1" dirty="0">
                <a:solidFill>
                  <a:srgbClr val="FF0000"/>
                </a:solidFill>
                <a:latin typeface="微软雅黑" panose="020B0503020204020204" pitchFamily="34" charset="-122"/>
              </a:rPr>
              <a:t>外存地址：</a:t>
            </a:r>
            <a:r>
              <a:rPr lang="zh-CN" altLang="en-US" sz="1600" dirty="0">
                <a:latin typeface="微软雅黑" panose="020B0503020204020204" pitchFamily="34" charset="-122"/>
              </a:rPr>
              <a:t>页面在外存中的存放位置</a:t>
            </a:r>
          </a:p>
        </p:txBody>
      </p:sp>
      <p:sp>
        <p:nvSpPr>
          <p:cNvPr id="2" name="矩形 1"/>
          <p:cNvSpPr/>
          <p:nvPr/>
        </p:nvSpPr>
        <p:spPr>
          <a:xfrm>
            <a:off x="2743200" y="2399467"/>
            <a:ext cx="5791200" cy="630556"/>
          </a:xfrm>
          <a:prstGeom prst="rect">
            <a:avLst/>
          </a:prstGeom>
          <a:noFill/>
          <a:ln w="28575">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673A3CD-CCD9-46D5-B33C-A95CACB8CFDF}"/>
              </a:ext>
            </a:extLst>
          </p:cNvPr>
          <p:cNvSpPr txBox="1"/>
          <p:nvPr/>
        </p:nvSpPr>
        <p:spPr>
          <a:xfrm>
            <a:off x="3200400" y="3315533"/>
            <a:ext cx="2159566" cy="307777"/>
          </a:xfrm>
          <a:prstGeom prst="rect">
            <a:avLst/>
          </a:prstGeom>
          <a:noFill/>
          <a:ln w="12700">
            <a:solidFill>
              <a:schemeClr val="tx1"/>
            </a:solidFill>
          </a:ln>
        </p:spPr>
        <p:txBody>
          <a:bodyPr wrap="none" rtlCol="0">
            <a:spAutoFit/>
          </a:bodyPr>
          <a:lstStyle/>
          <a:p>
            <a:pPr algn="l"/>
            <a:r>
              <a:rPr lang="zh-CN" altLang="en-US" sz="1400" dirty="0"/>
              <a:t>请求分页系统中每个表项</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linds(horizontal)">
                                      <p:cBhvr>
                                        <p:cTn id="1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P spid="50183" grpId="1"/>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硬件支持：缺页中断机构</a:t>
            </a:r>
          </a:p>
        </p:txBody>
      </p:sp>
      <p:sp>
        <p:nvSpPr>
          <p:cNvPr id="3" name="文本框 2"/>
          <p:cNvSpPr txBox="1"/>
          <p:nvPr/>
        </p:nvSpPr>
        <p:spPr>
          <a:xfrm>
            <a:off x="457200" y="773748"/>
            <a:ext cx="6809105" cy="706755"/>
          </a:xfrm>
          <a:prstGeom prst="rect">
            <a:avLst/>
          </a:prstGeom>
          <a:noFill/>
        </p:spPr>
        <p:txBody>
          <a:bodyPr wrap="square" rtlCol="0" anchor="t">
            <a:spAutoFit/>
          </a:bodyPr>
          <a:lstStyle/>
          <a:p>
            <a:r>
              <a:rPr lang="zh-CN" altLang="en-US" sz="2000" dirty="0"/>
              <a:t>缺页中断是因为当前执行的指令想要访问的目标页面未调入内存而产生的，因此属于</a:t>
            </a:r>
            <a:r>
              <a:rPr lang="zh-CN" altLang="en-US" sz="2000" dirty="0">
                <a:solidFill>
                  <a:srgbClr val="FF0000"/>
                </a:solidFill>
              </a:rPr>
              <a:t>内中断</a:t>
            </a:r>
          </a:p>
        </p:txBody>
      </p:sp>
      <p:pic>
        <p:nvPicPr>
          <p:cNvPr id="107" name="图片 106"/>
          <p:cNvPicPr/>
          <p:nvPr/>
        </p:nvPicPr>
        <p:blipFill>
          <a:blip r:embed="rId6">
            <a:lum contrast="42000"/>
          </a:blip>
          <a:stretch>
            <a:fillRect/>
          </a:stretch>
        </p:blipFill>
        <p:spPr>
          <a:xfrm>
            <a:off x="76200" y="1428750"/>
            <a:ext cx="6510020" cy="2696210"/>
          </a:xfrm>
          <a:prstGeom prst="rect">
            <a:avLst/>
          </a:prstGeom>
          <a:noFill/>
          <a:ln w="9525">
            <a:noFill/>
          </a:ln>
        </p:spPr>
      </p:pic>
      <p:sp>
        <p:nvSpPr>
          <p:cNvPr id="4" name="文本框 3"/>
          <p:cNvSpPr txBox="1"/>
          <p:nvPr/>
        </p:nvSpPr>
        <p:spPr>
          <a:xfrm>
            <a:off x="304800" y="4019550"/>
            <a:ext cx="5791200" cy="923330"/>
          </a:xfrm>
          <a:prstGeom prst="rect">
            <a:avLst/>
          </a:prstGeom>
          <a:noFill/>
        </p:spPr>
        <p:txBody>
          <a:bodyPr wrap="square" rtlCol="0" anchor="t">
            <a:spAutoFit/>
          </a:bodyPr>
          <a:lstStyle/>
          <a:p>
            <a:r>
              <a:rPr lang="zh-CN" altLang="en-US" dirty="0"/>
              <a:t>指令</a:t>
            </a:r>
            <a:r>
              <a:rPr lang="zh-CN" altLang="en-US" dirty="0">
                <a:solidFill>
                  <a:srgbClr val="FF0000"/>
                </a:solidFill>
              </a:rPr>
              <a:t>执行期间</a:t>
            </a:r>
            <a:r>
              <a:rPr lang="zh-CN" altLang="en-US" dirty="0"/>
              <a:t>会</a:t>
            </a:r>
            <a:r>
              <a:rPr lang="zh-CN" altLang="en-US" dirty="0">
                <a:solidFill>
                  <a:srgbClr val="FF0000"/>
                </a:solidFill>
              </a:rPr>
              <a:t>产生和处理缺页中断</a:t>
            </a:r>
            <a:r>
              <a:rPr lang="zh-CN" altLang="en-US" dirty="0"/>
              <a:t>信号</a:t>
            </a:r>
            <a:endParaRPr lang="en-US" altLang="zh-CN" dirty="0"/>
          </a:p>
          <a:p>
            <a:r>
              <a:rPr lang="en-US" altLang="zh-CN" dirty="0"/>
              <a:t>(</a:t>
            </a:r>
            <a:r>
              <a:rPr lang="zh-CN" altLang="en-US" dirty="0">
                <a:solidFill>
                  <a:srgbClr val="FF0000"/>
                </a:solidFill>
              </a:rPr>
              <a:t>不同</a:t>
            </a:r>
            <a:r>
              <a:rPr lang="zh-CN" altLang="en-US" dirty="0"/>
              <a:t>：一条指令执行结束后才会扫描并处理常规中断</a:t>
            </a:r>
            <a:r>
              <a:rPr lang="en-US" altLang="zh-CN" dirty="0"/>
              <a:t>)</a:t>
            </a:r>
          </a:p>
          <a:p>
            <a:r>
              <a:rPr lang="zh-CN" altLang="en-US" dirty="0"/>
              <a:t>一条指令在执行期间，可能产生多次缺页中断</a:t>
            </a:r>
          </a:p>
        </p:txBody>
      </p:sp>
      <p:grpSp>
        <p:nvGrpSpPr>
          <p:cNvPr id="52227" name="Group 103"/>
          <p:cNvGrpSpPr/>
          <p:nvPr/>
        </p:nvGrpSpPr>
        <p:grpSpPr>
          <a:xfrm>
            <a:off x="6324600" y="1428750"/>
            <a:ext cx="3086680" cy="1835150"/>
            <a:chOff x="332376" y="3002145"/>
            <a:chExt cx="3087077" cy="1833413"/>
          </a:xfrm>
        </p:grpSpPr>
        <p:sp>
          <p:nvSpPr>
            <p:cNvPr id="52232" name="文本框 11"/>
            <p:cNvSpPr txBox="1"/>
            <p:nvPr>
              <p:custDataLst>
                <p:tags r:id="rId2"/>
              </p:custDataLst>
            </p:nvPr>
          </p:nvSpPr>
          <p:spPr>
            <a:xfrm>
              <a:off x="477437" y="3002145"/>
              <a:ext cx="1249841" cy="306415"/>
            </a:xfrm>
            <a:prstGeom prst="rect">
              <a:avLst/>
            </a:prstGeom>
            <a:noFill/>
            <a:ln w="9525">
              <a:noFill/>
            </a:ln>
          </p:spPr>
          <p:txBody>
            <a:bodyPr wrap="none">
              <a:spAutoFit/>
            </a:bodyPr>
            <a:lstStyle/>
            <a:p>
              <a:r>
                <a:rPr lang="zh-CN" altLang="en-US" sz="1400" b="1" dirty="0">
                  <a:latin typeface="微软雅黑" panose="020B0503020204020204" pitchFamily="34" charset="-122"/>
                </a:rPr>
                <a:t>处理中断信号</a:t>
              </a:r>
              <a:endParaRPr lang="en-US" altLang="zh-CN" sz="1400" b="1" dirty="0">
                <a:latin typeface="微软雅黑" panose="020B0503020204020204" pitchFamily="34" charset="-122"/>
              </a:endParaRPr>
            </a:p>
          </p:txBody>
        </p:sp>
        <p:sp>
          <p:nvSpPr>
            <p:cNvPr id="52233" name="矩形 9"/>
            <p:cNvSpPr/>
            <p:nvPr>
              <p:custDataLst>
                <p:tags r:id="rId3"/>
              </p:custDataLst>
            </p:nvPr>
          </p:nvSpPr>
          <p:spPr>
            <a:xfrm>
              <a:off x="332376" y="3271159"/>
              <a:ext cx="3087077" cy="1564399"/>
            </a:xfrm>
            <a:prstGeom prst="rect">
              <a:avLst/>
            </a:prstGeom>
            <a:noFill/>
            <a:ln w="9525">
              <a:noFill/>
            </a:ln>
          </p:spPr>
          <p:txBody>
            <a:bodyPr>
              <a:spAutoFit/>
            </a:bodyPr>
            <a:lstStyle/>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1</a:t>
              </a:r>
              <a:r>
                <a:rPr lang="zh-CN" altLang="en-US" sz="1400" dirty="0">
                  <a:latin typeface="微软雅黑" panose="020B0503020204020204" pitchFamily="34" charset="-122"/>
                </a:rPr>
                <a:t>）保护</a:t>
              </a:r>
              <a:r>
                <a:rPr lang="en-US" altLang="zh-CN" sz="1400" dirty="0">
                  <a:latin typeface="微软雅黑" panose="020B0503020204020204" pitchFamily="34" charset="-122"/>
                </a:rPr>
                <a:t>CPU</a:t>
              </a:r>
              <a:r>
                <a:rPr lang="zh-CN" altLang="en-US" sz="1400" dirty="0">
                  <a:latin typeface="微软雅黑" panose="020B0503020204020204" pitchFamily="34" charset="-122"/>
                </a:rPr>
                <a:t>环境。</a:t>
              </a: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2</a:t>
              </a:r>
              <a:r>
                <a:rPr lang="zh-CN" altLang="en-US" sz="1400" dirty="0">
                  <a:latin typeface="微软雅黑" panose="020B0503020204020204" pitchFamily="34" charset="-122"/>
                </a:rPr>
                <a:t>）分析中断原因。</a:t>
              </a:r>
              <a:endParaRPr lang="en-US" altLang="zh-CN" sz="1400" dirty="0">
                <a:latin typeface="微软雅黑" panose="020B0503020204020204" pitchFamily="34" charset="-122"/>
              </a:endParaRP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3</a:t>
              </a:r>
              <a:r>
                <a:rPr lang="zh-CN" altLang="en-US" sz="1400" dirty="0">
                  <a:latin typeface="微软雅黑" panose="020B0503020204020204" pitchFamily="34" charset="-122"/>
                </a:rPr>
                <a:t>）转入缺页中断处理程序。</a:t>
              </a: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4</a:t>
              </a:r>
              <a:r>
                <a:rPr lang="zh-CN" altLang="en-US" sz="1400" dirty="0">
                  <a:latin typeface="微软雅黑" panose="020B0503020204020204" pitchFamily="34" charset="-122"/>
                </a:rPr>
                <a:t>）恢复</a:t>
              </a:r>
              <a:r>
                <a:rPr lang="en-US" altLang="zh-CN" sz="1400" dirty="0">
                  <a:latin typeface="微软雅黑" panose="020B0503020204020204" pitchFamily="34" charset="-122"/>
                </a:rPr>
                <a:t>CPU</a:t>
              </a:r>
              <a:r>
                <a:rPr lang="zh-CN" altLang="en-US" sz="1400" dirty="0">
                  <a:latin typeface="微软雅黑" panose="020B0503020204020204" pitchFamily="34" charset="-122"/>
                </a:rPr>
                <a:t>环境。</a:t>
              </a:r>
              <a:endParaRPr lang="en-US" altLang="zh-CN" sz="1400" dirty="0">
                <a:latin typeface="微软雅黑" panose="020B0503020204020204" pitchFamily="34" charset="-122"/>
              </a:endParaRPr>
            </a:p>
            <a:p>
              <a:pPr>
                <a:lnSpc>
                  <a:spcPct val="114000"/>
                </a:lnSpc>
              </a:pPr>
              <a:endParaRPr lang="en-US" altLang="zh-CN" sz="1400" dirty="0">
                <a:latin typeface="微软雅黑" panose="020B0503020204020204" pitchFamily="34" charset="-122"/>
              </a:endParaRPr>
            </a:p>
            <a:p>
              <a:pPr>
                <a:lnSpc>
                  <a:spcPct val="114000"/>
                </a:lnSpc>
              </a:pPr>
              <a:endParaRPr lang="zh-CN" altLang="en-US" sz="1400" dirty="0">
                <a:latin typeface="微软雅黑" panose="020B0503020204020204" pitchFamily="34" charset="-122"/>
              </a:endParaRPr>
            </a:p>
          </p:txBody>
        </p:sp>
      </p:grpSp>
      <p:pic>
        <p:nvPicPr>
          <p:cNvPr id="6" name="图片 5">
            <a:extLst>
              <a:ext uri="{FF2B5EF4-FFF2-40B4-BE49-F238E27FC236}">
                <a16:creationId xmlns:a16="http://schemas.microsoft.com/office/drawing/2014/main" id="{83FB063D-66B2-4554-BBDE-C974C29F45F2}"/>
              </a:ext>
            </a:extLst>
          </p:cNvPr>
          <p:cNvPicPr>
            <a:picLocks noChangeAspect="1"/>
          </p:cNvPicPr>
          <p:nvPr/>
        </p:nvPicPr>
        <p:blipFill>
          <a:blip r:embed="rId7"/>
          <a:stretch>
            <a:fillRect/>
          </a:stretch>
        </p:blipFill>
        <p:spPr>
          <a:xfrm>
            <a:off x="6477000" y="2776855"/>
            <a:ext cx="2133600" cy="2232474"/>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硬件支持：缺页中断机构</a:t>
            </a:r>
          </a:p>
        </p:txBody>
      </p:sp>
      <p:sp>
        <p:nvSpPr>
          <p:cNvPr id="2" name="文本框 1"/>
          <p:cNvSpPr txBox="1"/>
          <p:nvPr/>
        </p:nvSpPr>
        <p:spPr>
          <a:xfrm>
            <a:off x="533400" y="819150"/>
            <a:ext cx="7456170" cy="398780"/>
          </a:xfrm>
          <a:prstGeom prst="rect">
            <a:avLst/>
          </a:prstGeom>
          <a:noFill/>
        </p:spPr>
        <p:txBody>
          <a:bodyPr wrap="square" rtlCol="0" anchor="t">
            <a:spAutoFit/>
          </a:bodyPr>
          <a:lstStyle/>
          <a:p>
            <a:r>
              <a:rPr lang="zh-CN" altLang="en-US" sz="2000"/>
              <a:t>假设此时要访问逻辑地址=(页号，页内偏移量)=(0，1024)</a:t>
            </a:r>
          </a:p>
        </p:txBody>
      </p:sp>
      <p:pic>
        <p:nvPicPr>
          <p:cNvPr id="103" name="图片 102"/>
          <p:cNvPicPr/>
          <p:nvPr/>
        </p:nvPicPr>
        <p:blipFill>
          <a:blip r:embed="rId3">
            <a:lum contrast="36000"/>
          </a:blip>
          <a:stretch>
            <a:fillRect/>
          </a:stretch>
        </p:blipFill>
        <p:spPr>
          <a:xfrm>
            <a:off x="685800" y="1276350"/>
            <a:ext cx="4114800" cy="1051560"/>
          </a:xfrm>
          <a:prstGeom prst="rect">
            <a:avLst/>
          </a:prstGeom>
          <a:noFill/>
          <a:ln w="9525">
            <a:noFill/>
          </a:ln>
        </p:spPr>
      </p:pic>
      <p:sp>
        <p:nvSpPr>
          <p:cNvPr id="3" name="文本框 2"/>
          <p:cNvSpPr txBox="1"/>
          <p:nvPr/>
        </p:nvSpPr>
        <p:spPr>
          <a:xfrm>
            <a:off x="389890" y="2419350"/>
            <a:ext cx="8366125" cy="922020"/>
          </a:xfrm>
          <a:prstGeom prst="rect">
            <a:avLst/>
          </a:prstGeom>
          <a:noFill/>
        </p:spPr>
        <p:txBody>
          <a:bodyPr wrap="square" rtlCol="0" anchor="t">
            <a:spAutoFit/>
          </a:bodyPr>
          <a:lstStyle/>
          <a:p>
            <a:r>
              <a:rPr lang="zh-CN" altLang="en-US" sz="1800"/>
              <a:t>要访问的页面不在内存，产生一个缺页中断，然后由操作系统的缺页中断处理程序处理中断。此时缺页的进程阻塞，放入阻塞队列，调页完成后再将其唤醒，放回就绪队列。</a:t>
            </a:r>
          </a:p>
        </p:txBody>
      </p:sp>
      <p:sp>
        <p:nvSpPr>
          <p:cNvPr id="4" name="文本框 3"/>
          <p:cNvSpPr txBox="1"/>
          <p:nvPr/>
        </p:nvSpPr>
        <p:spPr>
          <a:xfrm>
            <a:off x="381000" y="3486150"/>
            <a:ext cx="4572000" cy="368300"/>
          </a:xfrm>
          <a:prstGeom prst="rect">
            <a:avLst/>
          </a:prstGeom>
          <a:noFill/>
        </p:spPr>
        <p:txBody>
          <a:bodyPr wrap="square" rtlCol="0" anchor="t">
            <a:spAutoFit/>
          </a:bodyPr>
          <a:lstStyle/>
          <a:p>
            <a:r>
              <a:rPr lang="zh-CN" altLang="en-US" sz="1800" b="1"/>
              <a:t>请求调页又会有两种情况：</a:t>
            </a:r>
          </a:p>
        </p:txBody>
      </p:sp>
      <p:sp>
        <p:nvSpPr>
          <p:cNvPr id="5" name="文本框 4"/>
          <p:cNvSpPr txBox="1"/>
          <p:nvPr/>
        </p:nvSpPr>
        <p:spPr>
          <a:xfrm>
            <a:off x="381000" y="3867150"/>
            <a:ext cx="8243570" cy="645160"/>
          </a:xfrm>
          <a:prstGeom prst="rect">
            <a:avLst/>
          </a:prstGeom>
          <a:noFill/>
        </p:spPr>
        <p:txBody>
          <a:bodyPr wrap="square" rtlCol="0" anchor="t">
            <a:spAutoFit/>
          </a:bodyPr>
          <a:lstStyle/>
          <a:p>
            <a:r>
              <a:rPr lang="zh-CN" altLang="en-US" sz="1800"/>
              <a:t>①如果内存中有空闲块，则为进程分配一个空闲块，将所缺页面装入该块，并修改页表中相应的页表项。</a:t>
            </a:r>
          </a:p>
        </p:txBody>
      </p:sp>
      <p:pic>
        <p:nvPicPr>
          <p:cNvPr id="104" name="图片 103"/>
          <p:cNvPicPr/>
          <p:nvPr/>
        </p:nvPicPr>
        <p:blipFill rotWithShape="1">
          <a:blip r:embed="rId4">
            <a:lum contrast="42000"/>
          </a:blip>
          <a:srcRect l="18182" t="2439" r="22726" b="2032"/>
          <a:stretch/>
        </p:blipFill>
        <p:spPr>
          <a:xfrm>
            <a:off x="7673975" y="21590"/>
            <a:ext cx="762000" cy="2339340"/>
          </a:xfrm>
          <a:prstGeom prst="rect">
            <a:avLst/>
          </a:prstGeom>
          <a:noFill/>
          <a:ln w="9525">
            <a:noFill/>
          </a:ln>
        </p:spPr>
      </p:pic>
      <p:pic>
        <p:nvPicPr>
          <p:cNvPr id="105" name="图片 104"/>
          <p:cNvPicPr/>
          <p:nvPr/>
        </p:nvPicPr>
        <p:blipFill>
          <a:blip r:embed="rId5">
            <a:lum contrast="42000"/>
          </a:blip>
          <a:stretch>
            <a:fillRect/>
          </a:stretch>
        </p:blipFill>
        <p:spPr>
          <a:xfrm>
            <a:off x="762000" y="1352550"/>
            <a:ext cx="4290060" cy="1043940"/>
          </a:xfrm>
          <a:prstGeom prst="rect">
            <a:avLst/>
          </a:prstGeom>
          <a:noFill/>
          <a:ln w="9525">
            <a:noFill/>
          </a:ln>
        </p:spPr>
      </p:pic>
      <p:sp>
        <p:nvSpPr>
          <p:cNvPr id="6" name="文本框 5"/>
          <p:cNvSpPr txBox="1"/>
          <p:nvPr/>
        </p:nvSpPr>
        <p:spPr>
          <a:xfrm>
            <a:off x="389890" y="4476750"/>
            <a:ext cx="8188960" cy="645160"/>
          </a:xfrm>
          <a:prstGeom prst="rect">
            <a:avLst/>
          </a:prstGeom>
          <a:noFill/>
        </p:spPr>
        <p:txBody>
          <a:bodyPr wrap="square" rtlCol="0" anchor="t">
            <a:spAutoFit/>
          </a:bodyPr>
          <a:lstStyle/>
          <a:p>
            <a:r>
              <a:rPr lang="zh-CN" altLang="en-US" sz="1800" dirty="0"/>
              <a:t>②如果内存中没有空闲块，则由页面置换算法选择一个页面淘汰，若该页面在内存期间被修改过，则要将其写回外存。未修改过的页面不用写回外存</a:t>
            </a:r>
          </a:p>
        </p:txBody>
      </p:sp>
      <p:pic>
        <p:nvPicPr>
          <p:cNvPr id="106" name="图片 105"/>
          <p:cNvPicPr/>
          <p:nvPr/>
        </p:nvPicPr>
        <p:blipFill>
          <a:blip r:embed="rId6">
            <a:lum contrast="42000"/>
          </a:blip>
          <a:stretch>
            <a:fillRect/>
          </a:stretch>
        </p:blipFill>
        <p:spPr>
          <a:xfrm>
            <a:off x="762000" y="1245870"/>
            <a:ext cx="4274820" cy="1082040"/>
          </a:xfrm>
          <a:prstGeom prst="rect">
            <a:avLst/>
          </a:prstGeom>
          <a:noFill/>
          <a:ln w="9525">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硬件支持：地址变换机构</a:t>
            </a:r>
          </a:p>
        </p:txBody>
      </p:sp>
      <p:pic>
        <p:nvPicPr>
          <p:cNvPr id="100" name="图片 99"/>
          <p:cNvPicPr/>
          <p:nvPr/>
        </p:nvPicPr>
        <p:blipFill>
          <a:blip r:embed="rId3">
            <a:lum contrast="42000"/>
          </a:blip>
          <a:stretch>
            <a:fillRect/>
          </a:stretch>
        </p:blipFill>
        <p:spPr>
          <a:xfrm>
            <a:off x="304800" y="1047750"/>
            <a:ext cx="7261860" cy="4119245"/>
          </a:xfrm>
          <a:prstGeom prst="rect">
            <a:avLst/>
          </a:prstGeom>
          <a:noFill/>
          <a:ln w="9525">
            <a:noFill/>
          </a:ln>
        </p:spPr>
      </p:pic>
      <p:cxnSp>
        <p:nvCxnSpPr>
          <p:cNvPr id="3" name="直接连接符 2">
            <a:extLst>
              <a:ext uri="{FF2B5EF4-FFF2-40B4-BE49-F238E27FC236}">
                <a16:creationId xmlns:a16="http://schemas.microsoft.com/office/drawing/2014/main" id="{D797D145-FE3F-4974-A651-322BC12F0F9B}"/>
              </a:ext>
            </a:extLst>
          </p:cNvPr>
          <p:cNvCxnSpPr/>
          <p:nvPr/>
        </p:nvCxnSpPr>
        <p:spPr>
          <a:xfrm>
            <a:off x="1536700" y="4841875"/>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9C4A769-DE2D-42EB-880B-D213B06D11CD}"/>
              </a:ext>
            </a:extLst>
          </p:cNvPr>
          <p:cNvCxnSpPr/>
          <p:nvPr/>
        </p:nvCxnSpPr>
        <p:spPr>
          <a:xfrm>
            <a:off x="685800" y="5010150"/>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硬件支持：地址变换机构</a:t>
            </a:r>
          </a:p>
        </p:txBody>
      </p:sp>
      <p:pic>
        <p:nvPicPr>
          <p:cNvPr id="54276" name="图片 7" descr="5-2"/>
          <p:cNvPicPr>
            <a:picLocks noChangeAspect="1"/>
          </p:cNvPicPr>
          <p:nvPr/>
        </p:nvPicPr>
        <p:blipFill>
          <a:blip r:embed="rId3"/>
          <a:stretch>
            <a:fillRect/>
          </a:stretch>
        </p:blipFill>
        <p:spPr>
          <a:xfrm>
            <a:off x="228600" y="520700"/>
            <a:ext cx="6312099" cy="4260850"/>
          </a:xfrm>
          <a:prstGeom prst="rect">
            <a:avLst/>
          </a:prstGeom>
          <a:noFill/>
          <a:ln w="9525">
            <a:noFill/>
          </a:ln>
        </p:spPr>
      </p:pic>
      <p:grpSp>
        <p:nvGrpSpPr>
          <p:cNvPr id="13" name="Group 103"/>
          <p:cNvGrpSpPr/>
          <p:nvPr/>
        </p:nvGrpSpPr>
        <p:grpSpPr>
          <a:xfrm>
            <a:off x="6629400" y="1276350"/>
            <a:ext cx="2667000" cy="766710"/>
            <a:chOff x="477437" y="3002145"/>
            <a:chExt cx="3094436" cy="765810"/>
          </a:xfrm>
        </p:grpSpPr>
        <p:sp>
          <p:nvSpPr>
            <p:cNvPr id="54278" name="文本框 11"/>
            <p:cNvSpPr txBox="1"/>
            <p:nvPr/>
          </p:nvSpPr>
          <p:spPr>
            <a:xfrm>
              <a:off x="477437" y="3002145"/>
              <a:ext cx="1145495" cy="276674"/>
            </a:xfrm>
            <a:prstGeom prst="rect">
              <a:avLst/>
            </a:prstGeom>
            <a:noFill/>
            <a:ln w="9525">
              <a:noFill/>
            </a:ln>
          </p:spPr>
          <p:txBody>
            <a:bodyPr wrap="none">
              <a:spAutoFit/>
            </a:bodyPr>
            <a:lstStyle/>
            <a:p>
              <a:r>
                <a:rPr lang="zh-CN" altLang="en-US" sz="1200" b="1" dirty="0">
                  <a:latin typeface="微软雅黑" panose="020B0503020204020204" pitchFamily="34" charset="-122"/>
                </a:rPr>
                <a:t>地址变换机构</a:t>
              </a:r>
              <a:endParaRPr lang="en-US" altLang="zh-CN" sz="1200" b="1" dirty="0">
                <a:latin typeface="微软雅黑" panose="020B0503020204020204" pitchFamily="34" charset="-122"/>
              </a:endParaRPr>
            </a:p>
          </p:txBody>
        </p:sp>
        <p:sp>
          <p:nvSpPr>
            <p:cNvPr id="54279" name="矩形 9"/>
            <p:cNvSpPr/>
            <p:nvPr/>
          </p:nvSpPr>
          <p:spPr>
            <a:xfrm>
              <a:off x="484796" y="3271159"/>
              <a:ext cx="3087077" cy="496796"/>
            </a:xfrm>
            <a:prstGeom prst="rect">
              <a:avLst/>
            </a:prstGeom>
            <a:noFill/>
            <a:ln w="9525">
              <a:noFill/>
            </a:ln>
          </p:spPr>
          <p:txBody>
            <a:bodyPr>
              <a:spAutoFit/>
            </a:bodyPr>
            <a:lstStyle/>
            <a:p>
              <a:pPr>
                <a:lnSpc>
                  <a:spcPct val="114000"/>
                </a:lnSpc>
              </a:pPr>
              <a:r>
                <a:rPr lang="zh-CN" altLang="en-US" sz="1200" dirty="0">
                  <a:solidFill>
                    <a:srgbClr val="FF0000"/>
                  </a:solidFill>
                  <a:latin typeface="微软雅黑" panose="020B0503020204020204" pitchFamily="34" charset="-122"/>
                </a:rPr>
                <a:t>请求分页系统</a:t>
              </a:r>
              <a:r>
                <a:rPr lang="zh-CN" altLang="en-US" sz="1200" dirty="0">
                  <a:latin typeface="微软雅黑" panose="020B0503020204020204" pitchFamily="34" charset="-122"/>
                </a:rPr>
                <a:t>的</a:t>
              </a:r>
              <a:r>
                <a:rPr lang="zh-CN" altLang="en-US" sz="1200" dirty="0">
                  <a:solidFill>
                    <a:srgbClr val="FF0000"/>
                  </a:solidFill>
                  <a:latin typeface="微软雅黑" panose="020B0503020204020204" pitchFamily="34" charset="-122"/>
                </a:rPr>
                <a:t>地址变换机构</a:t>
              </a:r>
              <a:endParaRPr lang="en-US" altLang="zh-CN" sz="1200" dirty="0">
                <a:solidFill>
                  <a:srgbClr val="FF0000"/>
                </a:solidFill>
                <a:latin typeface="微软雅黑" panose="020B0503020204020204" pitchFamily="34" charset="-122"/>
              </a:endParaRPr>
            </a:p>
            <a:p>
              <a:pPr>
                <a:lnSpc>
                  <a:spcPct val="114000"/>
                </a:lnSpc>
              </a:pPr>
              <a:r>
                <a:rPr lang="en-US" altLang="zh-CN" sz="1200" dirty="0">
                  <a:latin typeface="微软雅黑" panose="020B0503020204020204" pitchFamily="34" charset="-122"/>
                </a:rPr>
                <a:t>=</a:t>
              </a:r>
              <a:r>
                <a:rPr lang="zh-CN" altLang="en-US" sz="1200" dirty="0">
                  <a:solidFill>
                    <a:srgbClr val="FF0000"/>
                  </a:solidFill>
                  <a:latin typeface="微软雅黑" panose="020B0503020204020204" pitchFamily="34" charset="-122"/>
                </a:rPr>
                <a:t>分页系统地址变换机构</a:t>
              </a:r>
              <a:r>
                <a:rPr lang="en-US" altLang="zh-CN" sz="1200" dirty="0">
                  <a:solidFill>
                    <a:srgbClr val="FF0000"/>
                  </a:solidFill>
                  <a:latin typeface="微软雅黑" panose="020B0503020204020204" pitchFamily="34" charset="-122"/>
                </a:rPr>
                <a:t>+</a:t>
              </a:r>
              <a:r>
                <a:rPr lang="zh-CN" altLang="en-US" sz="1200" dirty="0">
                  <a:solidFill>
                    <a:srgbClr val="FF0000"/>
                  </a:solidFill>
                  <a:latin typeface="微软雅黑" panose="020B0503020204020204" pitchFamily="34" charset="-122"/>
                </a:rPr>
                <a:t>部分功能</a:t>
              </a:r>
              <a:endParaRPr lang="zh-CN" altLang="en-US" sz="1200" dirty="0">
                <a:latin typeface="微软雅黑" panose="020B0503020204020204" pitchFamily="34" charset="-122"/>
              </a:endParaRPr>
            </a:p>
          </p:txBody>
        </p:sp>
      </p:grpSp>
      <p:sp>
        <p:nvSpPr>
          <p:cNvPr id="4" name="文本框 3">
            <a:extLst>
              <a:ext uri="{FF2B5EF4-FFF2-40B4-BE49-F238E27FC236}">
                <a16:creationId xmlns:a16="http://schemas.microsoft.com/office/drawing/2014/main" id="{B760A88E-F4A7-4FCC-91C0-B240191A6139}"/>
              </a:ext>
            </a:extLst>
          </p:cNvPr>
          <p:cNvSpPr txBox="1"/>
          <p:nvPr/>
        </p:nvSpPr>
        <p:spPr>
          <a:xfrm>
            <a:off x="5638800" y="3562350"/>
            <a:ext cx="3390672"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访问位：一段时间内被访问的次数（多长时间未被访问）</a:t>
            </a:r>
            <a:endParaRPr lang="en-US" altLang="zh-CN" sz="1000" dirty="0">
              <a:solidFill>
                <a:srgbClr val="FF0000"/>
              </a:solidFill>
            </a:endParaRPr>
          </a:p>
          <a:p>
            <a:pPr algn="l"/>
            <a:r>
              <a:rPr lang="zh-CN" altLang="en-US" sz="1000" dirty="0">
                <a:solidFill>
                  <a:srgbClr val="FF0000"/>
                </a:solidFill>
              </a:rPr>
              <a:t>修改位：入内存后是否有过修改</a:t>
            </a:r>
          </a:p>
        </p:txBody>
      </p:sp>
      <p:sp>
        <p:nvSpPr>
          <p:cNvPr id="5" name="文本框 4">
            <a:extLst>
              <a:ext uri="{FF2B5EF4-FFF2-40B4-BE49-F238E27FC236}">
                <a16:creationId xmlns:a16="http://schemas.microsoft.com/office/drawing/2014/main" id="{FD90F4DA-5772-4AF4-80BE-973BDB66E306}"/>
              </a:ext>
            </a:extLst>
          </p:cNvPr>
          <p:cNvSpPr txBox="1"/>
          <p:nvPr/>
        </p:nvSpPr>
        <p:spPr>
          <a:xfrm>
            <a:off x="5943600" y="4052061"/>
            <a:ext cx="3005951" cy="400110"/>
          </a:xfrm>
          <a:prstGeom prst="rect">
            <a:avLst/>
          </a:prstGeom>
          <a:noFill/>
          <a:ln w="12700">
            <a:solidFill>
              <a:schemeClr val="tx1"/>
            </a:solidFill>
          </a:ln>
        </p:spPr>
        <p:txBody>
          <a:bodyPr wrap="none" rtlCol="0">
            <a:spAutoFit/>
          </a:bodyPr>
          <a:lstStyle/>
          <a:p>
            <a:pPr algn="l"/>
            <a:r>
              <a:rPr lang="zh-CN" altLang="en-US" sz="1000" dirty="0"/>
              <a:t>这次的请求页，如果目的是修改这页里面的数据，</a:t>
            </a:r>
            <a:endParaRPr lang="en-US" altLang="zh-CN" sz="1000" dirty="0"/>
          </a:p>
          <a:p>
            <a:pPr algn="l"/>
            <a:r>
              <a:rPr lang="zh-CN" altLang="en-US" sz="1000" dirty="0"/>
              <a:t>所以要将修改位置</a:t>
            </a:r>
            <a:r>
              <a:rPr lang="en-US" altLang="zh-CN" sz="1000" dirty="0"/>
              <a:t>1</a:t>
            </a:r>
            <a:endParaRPr lang="zh-CN" altLang="en-US" sz="1000" dirty="0"/>
          </a:p>
        </p:txBody>
      </p:sp>
    </p:spTree>
    <p:extLst>
      <p:ext uri="{BB962C8B-B14F-4D97-AF65-F5344CB8AC3E}">
        <p14:creationId xmlns:p14="http://schemas.microsoft.com/office/powerpoint/2010/main" val="39430829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4276"/>
                                        </p:tgtEl>
                                        <p:attrNameLst>
                                          <p:attrName>ppt_x</p:attrName>
                                        </p:attrNameLst>
                                      </p:cBhvr>
                                      <p:tavLst>
                                        <p:tav tm="0">
                                          <p:val>
                                            <p:strVal val="ppt_x"/>
                                          </p:val>
                                        </p:tav>
                                        <p:tav tm="100000">
                                          <p:val>
                                            <p:strVal val="ppt_x"/>
                                          </p:val>
                                        </p:tav>
                                      </p:tavLst>
                                    </p:anim>
                                    <p:anim calcmode="lin" valueType="num">
                                      <p:cBhvr additive="base">
                                        <p:cTn id="17" dur="500"/>
                                        <p:tgtEl>
                                          <p:spTgt spid="54276"/>
                                        </p:tgtEl>
                                        <p:attrNameLst>
                                          <p:attrName>ppt_y</p:attrName>
                                        </p:attrNameLst>
                                      </p:cBhvr>
                                      <p:tavLst>
                                        <p:tav tm="0">
                                          <p:val>
                                            <p:strVal val="ppt_y"/>
                                          </p:val>
                                        </p:tav>
                                        <p:tav tm="100000">
                                          <p:val>
                                            <p:strVal val="1+ppt_h/2"/>
                                          </p:val>
                                        </p:tav>
                                      </p:tavLst>
                                    </p:anim>
                                    <p:set>
                                      <p:cBhvr>
                                        <p:cTn id="18" dur="1" fill="hold">
                                          <p:stCondLst>
                                            <p:cond delay="499"/>
                                          </p:stCondLst>
                                        </p:cTn>
                                        <p:tgtEl>
                                          <p:spTgt spid="54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100" name="图片 99"/>
          <p:cNvPicPr/>
          <p:nvPr/>
        </p:nvPicPr>
        <p:blipFill>
          <a:blip r:embed="rId3">
            <a:lum contrast="30000"/>
          </a:blip>
          <a:stretch>
            <a:fillRect/>
          </a:stretch>
        </p:blipFill>
        <p:spPr>
          <a:xfrm>
            <a:off x="533400" y="742950"/>
            <a:ext cx="7988300" cy="427736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14" name="矩形 3">
            <a:extLst>
              <a:ext uri="{FF2B5EF4-FFF2-40B4-BE49-F238E27FC236}">
                <a16:creationId xmlns:a16="http://schemas.microsoft.com/office/drawing/2014/main" id="{3F06CC06-1223-4CBB-85C1-44C230569C36}"/>
              </a:ext>
            </a:extLst>
          </p:cNvPr>
          <p:cNvSpPr/>
          <p:nvPr/>
        </p:nvSpPr>
        <p:spPr>
          <a:xfrm>
            <a:off x="914400" y="742950"/>
            <a:ext cx="7868571" cy="4001095"/>
          </a:xfrm>
          <a:prstGeom prst="rect">
            <a:avLst/>
          </a:prstGeom>
          <a:noFill/>
          <a:ln w="9525">
            <a:noFill/>
          </a:ln>
        </p:spPr>
        <p:txBody>
          <a:bodyPr>
            <a:spAutoFit/>
          </a:bodyPr>
          <a:lstStyle/>
          <a:p>
            <a:pPr>
              <a:lnSpc>
                <a:spcPct val="114000"/>
              </a:lnSpc>
            </a:pPr>
            <a:r>
              <a:rPr lang="en-US" altLang="zh-CN" sz="1600" b="1" dirty="0">
                <a:solidFill>
                  <a:srgbClr val="FF0000"/>
                </a:solidFill>
                <a:latin typeface="微软雅黑" panose="020B0503020204020204" pitchFamily="34" charset="-122"/>
              </a:rPr>
              <a:t>1. </a:t>
            </a:r>
            <a:r>
              <a:rPr lang="zh-CN" altLang="en-US" sz="1600" b="1" dirty="0">
                <a:solidFill>
                  <a:srgbClr val="FF0000"/>
                </a:solidFill>
                <a:latin typeface="微软雅黑" panose="020B0503020204020204" pitchFamily="34" charset="-122"/>
              </a:rPr>
              <a:t>最小物理块数的确定</a:t>
            </a:r>
            <a:br>
              <a:rPr lang="zh-CN" altLang="en-US" sz="1600" dirty="0">
                <a:latin typeface="微软雅黑" panose="020B0503020204020204" pitchFamily="34" charset="-122"/>
              </a:rPr>
            </a:br>
            <a:r>
              <a:rPr lang="zh-CN" altLang="en-US" sz="1600" dirty="0">
                <a:latin typeface="微软雅黑" panose="020B0503020204020204" pitchFamily="34" charset="-122"/>
              </a:rPr>
              <a:t>随着为每个进程所分配的物理块的减少，将使进程在执行中的缺页变多，从而会降低进程的执行速度。为使进程能有效地工作，应为它分配一</a:t>
            </a:r>
            <a:r>
              <a:rPr lang="zh-CN" altLang="en-US" sz="1600" dirty="0">
                <a:cs typeface="+mn-ea"/>
                <a:sym typeface="+mn-lt"/>
              </a:rPr>
              <a:t>保证进程正常运行所需的</a:t>
            </a:r>
            <a:r>
              <a:rPr lang="zh-CN" altLang="en-US" sz="1600" dirty="0">
                <a:solidFill>
                  <a:srgbClr val="FF0000"/>
                </a:solidFill>
                <a:cs typeface="+mn-ea"/>
                <a:sym typeface="+mn-lt"/>
              </a:rPr>
              <a:t>最小物理块数</a:t>
            </a:r>
            <a:r>
              <a:rPr lang="zh-CN" altLang="en-US" sz="1600" dirty="0">
                <a:cs typeface="+mn-ea"/>
                <a:sym typeface="+mn-lt"/>
              </a:rPr>
              <a:t>。</a:t>
            </a:r>
          </a:p>
          <a:p>
            <a:pPr>
              <a:lnSpc>
                <a:spcPct val="114000"/>
              </a:lnSpc>
            </a:pP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en-US" altLang="zh-CN" sz="1600" b="1" dirty="0">
                <a:solidFill>
                  <a:srgbClr val="FF0000"/>
                </a:solidFill>
                <a:latin typeface="微软雅黑" panose="020B0503020204020204" pitchFamily="34" charset="-122"/>
              </a:rPr>
              <a:t>2. </a:t>
            </a:r>
            <a:r>
              <a:rPr lang="zh-CN" altLang="en-US" sz="1600" b="1" dirty="0">
                <a:solidFill>
                  <a:srgbClr val="FF0000"/>
                </a:solidFill>
                <a:latin typeface="微软雅黑" panose="020B0503020204020204" pitchFamily="34" charset="-122"/>
              </a:rPr>
              <a:t>内存分配策略</a:t>
            </a:r>
            <a:r>
              <a:rPr lang="en-US" altLang="zh-CN" sz="1600" b="1" dirty="0">
                <a:solidFill>
                  <a:srgbClr val="FF0000"/>
                </a:solidFill>
                <a:latin typeface="微软雅黑" panose="020B0503020204020204" pitchFamily="34" charset="-122"/>
              </a:rPr>
              <a:t>——</a:t>
            </a:r>
            <a:endParaRPr lang="zh-CN" altLang="en-US" sz="1600" b="1" dirty="0">
              <a:solidFill>
                <a:srgbClr val="FF0000"/>
              </a:solidFill>
              <a:latin typeface="微软雅黑" panose="020B0503020204020204" pitchFamily="34" charset="-122"/>
            </a:endParaRPr>
          </a:p>
          <a:p>
            <a:pPr>
              <a:lnSpc>
                <a:spcPct val="114000"/>
              </a:lnSpc>
            </a:pPr>
            <a:r>
              <a:rPr lang="zh-CN" altLang="en-US" sz="1600" dirty="0">
                <a:latin typeface="微软雅黑" panose="020B0503020204020204" pitchFamily="34" charset="-122"/>
              </a:rPr>
              <a:t>在请求分页系统中，</a:t>
            </a:r>
            <a:endParaRPr lang="en-US" altLang="zh-CN"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采取两种内存分配   </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固定分配    </a:t>
            </a:r>
            <a:r>
              <a:rPr lang="en-US" altLang="zh-CN" sz="1600" b="1" dirty="0">
                <a:solidFill>
                  <a:srgbClr val="FF0000"/>
                </a:solidFill>
                <a:latin typeface="微软雅黑" panose="020B0503020204020204" pitchFamily="34" charset="-122"/>
              </a:rPr>
              <a:t>b. </a:t>
            </a:r>
            <a:r>
              <a:rPr lang="zh-CN" altLang="en-US" sz="1600" b="1" dirty="0">
                <a:solidFill>
                  <a:srgbClr val="FF0000"/>
                </a:solidFill>
                <a:latin typeface="微软雅黑" panose="020B0503020204020204" pitchFamily="34" charset="-122"/>
              </a:rPr>
              <a:t>可变分配 </a:t>
            </a:r>
            <a:endParaRPr lang="en-US" altLang="zh-CN" sz="1600" b="1" dirty="0">
              <a:solidFill>
                <a:srgbClr val="FF0000"/>
              </a:solidFill>
            </a:endParaRPr>
          </a:p>
          <a:p>
            <a:pPr>
              <a:lnSpc>
                <a:spcPct val="114000"/>
              </a:lnSpc>
            </a:pPr>
            <a:r>
              <a:rPr lang="zh-CN" altLang="en-US" sz="1600" dirty="0">
                <a:latin typeface="微软雅黑" panose="020B0503020204020204" pitchFamily="34" charset="-122"/>
              </a:rPr>
              <a:t>置换时采取两种策略   </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全局置换   </a:t>
            </a:r>
            <a:r>
              <a:rPr lang="en-US" altLang="zh-CN" sz="1600" b="1" dirty="0">
                <a:solidFill>
                  <a:srgbClr val="FF0000"/>
                </a:solidFill>
                <a:latin typeface="微软雅黑" panose="020B0503020204020204" pitchFamily="34" charset="-122"/>
              </a:rPr>
              <a:t>b. </a:t>
            </a:r>
            <a:r>
              <a:rPr lang="zh-CN" altLang="en-US" sz="1600" b="1" dirty="0">
                <a:solidFill>
                  <a:srgbClr val="FF0000"/>
                </a:solidFill>
                <a:latin typeface="微软雅黑" panose="020B0503020204020204" pitchFamily="34" charset="-122"/>
              </a:rPr>
              <a:t>局部置换</a:t>
            </a:r>
            <a:endParaRPr lang="en-US" altLang="zh-CN" sz="1600" b="1" dirty="0">
              <a:solidFill>
                <a:srgbClr val="FF0000"/>
              </a:solidFill>
            </a:endParaRPr>
          </a:p>
          <a:p>
            <a:pPr>
              <a:lnSpc>
                <a:spcPct val="114000"/>
              </a:lnSpc>
            </a:pPr>
            <a:r>
              <a:rPr lang="zh-CN" altLang="en-US" sz="1600" dirty="0">
                <a:latin typeface="微软雅黑" panose="020B0503020204020204" pitchFamily="34" charset="-122"/>
              </a:rPr>
              <a:t>于是可组合出以下三种适用的策略</a:t>
            </a:r>
            <a:br>
              <a:rPr lang="zh-CN" altLang="en-US" sz="1600" dirty="0">
                <a:latin typeface="微软雅黑" panose="020B0503020204020204" pitchFamily="34" charset="-122"/>
              </a:rPr>
            </a:br>
            <a:r>
              <a:rPr lang="zh-CN" altLang="en-US" sz="1600" dirty="0">
                <a:latin typeface="微软雅黑" panose="020B0503020204020204" pitchFamily="34" charset="-122"/>
              </a:rPr>
              <a:t>　　</a:t>
            </a:r>
            <a:r>
              <a:rPr lang="en-US" altLang="zh-CN" sz="1600" dirty="0">
                <a:latin typeface="微软雅黑" panose="020B0503020204020204" pitchFamily="34" charset="-122"/>
              </a:rPr>
              <a:t>1) </a:t>
            </a:r>
            <a:r>
              <a:rPr lang="zh-CN" altLang="en-US" sz="1600" dirty="0">
                <a:solidFill>
                  <a:srgbClr val="FF0000"/>
                </a:solidFill>
                <a:latin typeface="微软雅黑" panose="020B0503020204020204" pitchFamily="34" charset="-122"/>
              </a:rPr>
              <a:t>固定分配局部</a:t>
            </a:r>
            <a:r>
              <a:rPr lang="zh-CN" altLang="en-US" sz="1600" dirty="0">
                <a:latin typeface="微软雅黑" panose="020B0503020204020204" pitchFamily="34" charset="-122"/>
              </a:rPr>
              <a:t>置换</a:t>
            </a:r>
          </a:p>
          <a:p>
            <a:pPr>
              <a:lnSpc>
                <a:spcPct val="114000"/>
              </a:lnSpc>
            </a:pPr>
            <a:r>
              <a:rPr lang="zh-CN" altLang="en-US" sz="1600" dirty="0">
                <a:latin typeface="微软雅黑" panose="020B0503020204020204" pitchFamily="34" charset="-122"/>
              </a:rPr>
              <a:t>　　</a:t>
            </a:r>
            <a:r>
              <a:rPr lang="en-US" altLang="zh-CN" sz="1600" dirty="0">
                <a:latin typeface="微软雅黑" panose="020B0503020204020204" pitchFamily="34" charset="-122"/>
              </a:rPr>
              <a:t>2) </a:t>
            </a:r>
            <a:r>
              <a:rPr lang="zh-CN" altLang="en-US" sz="1600" dirty="0">
                <a:solidFill>
                  <a:srgbClr val="FF0000"/>
                </a:solidFill>
                <a:latin typeface="微软雅黑" panose="020B0503020204020204" pitchFamily="34" charset="-122"/>
              </a:rPr>
              <a:t>可变分配全局</a:t>
            </a:r>
            <a:r>
              <a:rPr lang="zh-CN" altLang="en-US" sz="1600" dirty="0">
                <a:latin typeface="微软雅黑" panose="020B0503020204020204" pitchFamily="34" charset="-122"/>
              </a:rPr>
              <a:t>置换</a:t>
            </a:r>
            <a:br>
              <a:rPr lang="en-US" altLang="zh-CN" sz="1600" dirty="0">
                <a:latin typeface="微软雅黑" panose="020B0503020204020204" pitchFamily="34" charset="-122"/>
              </a:rPr>
            </a:br>
            <a:r>
              <a:rPr lang="zh-CN" altLang="en-US" sz="1600" dirty="0">
                <a:latin typeface="微软雅黑" panose="020B0503020204020204" pitchFamily="34" charset="-122"/>
              </a:rPr>
              <a:t>　　</a:t>
            </a:r>
            <a:r>
              <a:rPr lang="en-US" altLang="zh-CN" sz="1600" dirty="0">
                <a:latin typeface="微软雅黑" panose="020B0503020204020204" pitchFamily="34" charset="-122"/>
              </a:rPr>
              <a:t>3) </a:t>
            </a:r>
            <a:r>
              <a:rPr lang="zh-CN" altLang="en-US" sz="1600" dirty="0">
                <a:solidFill>
                  <a:srgbClr val="FF0000"/>
                </a:solidFill>
                <a:latin typeface="微软雅黑" panose="020B0503020204020204" pitchFamily="34" charset="-122"/>
              </a:rPr>
              <a:t>可变分配局部</a:t>
            </a:r>
            <a:r>
              <a:rPr lang="zh-CN" altLang="en-US" sz="1600" dirty="0">
                <a:latin typeface="微软雅黑" panose="020B0503020204020204" pitchFamily="34" charset="-122"/>
              </a:rPr>
              <a:t>置换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24"/>
          <p:cNvGrpSpPr/>
          <p:nvPr/>
        </p:nvGrpSpPr>
        <p:grpSpPr>
          <a:xfrm>
            <a:off x="419100" y="1047750"/>
            <a:ext cx="8305800" cy="3810000"/>
            <a:chOff x="5377507" y="2387517"/>
            <a:chExt cx="5898811" cy="3636192"/>
          </a:xfrm>
        </p:grpSpPr>
        <p:grpSp>
          <p:nvGrpSpPr>
            <p:cNvPr id="56326" name="组合 19"/>
            <p:cNvGrpSpPr/>
            <p:nvPr/>
          </p:nvGrpSpPr>
          <p:grpSpPr>
            <a:xfrm>
              <a:off x="5391036" y="2387517"/>
              <a:ext cx="5885282" cy="3636192"/>
              <a:chOff x="5449233" y="1883461"/>
              <a:chExt cx="5885282" cy="3636192"/>
            </a:xfrm>
          </p:grpSpPr>
          <p:sp>
            <p:nvSpPr>
              <p:cNvPr id="56331" name="矩形 3"/>
              <p:cNvSpPr/>
              <p:nvPr/>
            </p:nvSpPr>
            <p:spPr>
              <a:xfrm>
                <a:off x="5665050" y="2124712"/>
                <a:ext cx="5588289" cy="2493822"/>
              </a:xfrm>
              <a:prstGeom prst="rect">
                <a:avLst/>
              </a:prstGeom>
              <a:noFill/>
              <a:ln w="9525">
                <a:noFill/>
              </a:ln>
            </p:spPr>
            <p:txBody>
              <a:bodyPr>
                <a:spAutoFit/>
              </a:bodyPr>
              <a:lstStyle/>
              <a:p>
                <a:pPr>
                  <a:lnSpc>
                    <a:spcPct val="114000"/>
                  </a:lnSpc>
                </a:pPr>
                <a:r>
                  <a:rPr lang="zh-CN" altLang="en-US" sz="1600" b="1" dirty="0"/>
                  <a:t>固定分配局部置换:</a:t>
                </a:r>
              </a:p>
              <a:p>
                <a:pPr>
                  <a:lnSpc>
                    <a:spcPct val="114000"/>
                  </a:lnSpc>
                </a:pPr>
                <a:r>
                  <a:rPr lang="zh-CN" altLang="en-US" sz="1600" dirty="0"/>
                  <a:t>系统为每个进程分配一定数量的物理块，在整个运行期间都不改变。若进程在运行中发生缺页，则只能从</a:t>
                </a:r>
                <a:r>
                  <a:rPr lang="zh-CN" altLang="en-US" sz="1600" dirty="0">
                    <a:solidFill>
                      <a:srgbClr val="FF0000"/>
                    </a:solidFill>
                  </a:rPr>
                  <a:t>该进程</a:t>
                </a:r>
                <a:r>
                  <a:rPr lang="zh-CN" altLang="en-US" sz="1600" dirty="0"/>
                  <a:t>在内存中的页面中选出</a:t>
                </a:r>
                <a:r>
                  <a:rPr lang="zh-CN" altLang="en-US" sz="1600" dirty="0">
                    <a:solidFill>
                      <a:srgbClr val="FF0000"/>
                    </a:solidFill>
                  </a:rPr>
                  <a:t>一页换出</a:t>
                </a:r>
                <a:r>
                  <a:rPr lang="zh-CN" altLang="en-US" sz="1600" dirty="0"/>
                  <a:t>，然后再调入需要的页面</a:t>
                </a:r>
              </a:p>
              <a:p>
                <a:pPr>
                  <a:lnSpc>
                    <a:spcPct val="114000"/>
                  </a:lnSpc>
                </a:pPr>
                <a:endParaRPr lang="zh-CN" altLang="en-US" sz="1600" dirty="0"/>
              </a:p>
              <a:p>
                <a:pPr>
                  <a:lnSpc>
                    <a:spcPct val="114000"/>
                  </a:lnSpc>
                </a:pPr>
                <a:endParaRPr lang="zh-CN" altLang="en-US" sz="1600" dirty="0"/>
              </a:p>
              <a:p>
                <a:pPr>
                  <a:lnSpc>
                    <a:spcPct val="114000"/>
                  </a:lnSpc>
                </a:pPr>
                <a:endParaRPr lang="zh-CN" altLang="en-US" sz="1600" dirty="0"/>
              </a:p>
              <a:p>
                <a:pPr>
                  <a:lnSpc>
                    <a:spcPct val="114000"/>
                  </a:lnSpc>
                </a:pPr>
                <a:r>
                  <a:rPr lang="zh-CN" altLang="en-US" sz="1600" b="1" dirty="0"/>
                  <a:t>这种策略的缺点是:</a:t>
                </a:r>
                <a:r>
                  <a:rPr lang="zh-CN" altLang="en-US" sz="1600" dirty="0">
                    <a:solidFill>
                      <a:srgbClr val="FF0000"/>
                    </a:solidFill>
                  </a:rPr>
                  <a:t>很难</a:t>
                </a:r>
                <a:r>
                  <a:rPr lang="zh-CN" altLang="en-US" sz="1600" dirty="0"/>
                  <a:t>在刚开始就</a:t>
                </a:r>
                <a:r>
                  <a:rPr lang="zh-CN" altLang="en-US" sz="1600" dirty="0">
                    <a:solidFill>
                      <a:srgbClr val="FF0000"/>
                    </a:solidFill>
                  </a:rPr>
                  <a:t>确定</a:t>
                </a:r>
                <a:r>
                  <a:rPr lang="zh-CN" altLang="en-US" sz="1600" dirty="0"/>
                  <a:t>应为每个进程分配</a:t>
                </a:r>
                <a:r>
                  <a:rPr lang="zh-CN" altLang="en-US" sz="1600" dirty="0">
                    <a:solidFill>
                      <a:srgbClr val="FF0000"/>
                    </a:solidFill>
                  </a:rPr>
                  <a:t>多少个物理块</a:t>
                </a:r>
                <a:r>
                  <a:rPr lang="zh-CN" altLang="en-US" sz="1600" dirty="0"/>
                  <a:t>才算合理。( 采用这种策略的系统可以根据进程大小、优先级、或是根据程序员给出的参数来确定为一个进程分配的内存块数)</a:t>
                </a: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632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3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6323"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4"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14" name="矩形 3">
            <a:extLst>
              <a:ext uri="{FF2B5EF4-FFF2-40B4-BE49-F238E27FC236}">
                <a16:creationId xmlns:a16="http://schemas.microsoft.com/office/drawing/2014/main" id="{C14FA2E8-3957-4BA9-8109-89762C5A0C1B}"/>
              </a:ext>
            </a:extLst>
          </p:cNvPr>
          <p:cNvSpPr/>
          <p:nvPr/>
        </p:nvSpPr>
        <p:spPr>
          <a:xfrm>
            <a:off x="304800" y="819150"/>
            <a:ext cx="8534400" cy="3158942"/>
          </a:xfrm>
          <a:prstGeom prst="rect">
            <a:avLst/>
          </a:prstGeom>
          <a:noFill/>
          <a:ln w="9525">
            <a:noFill/>
          </a:ln>
        </p:spPr>
        <p:txBody>
          <a:bodyPr wrap="square">
            <a:spAutoFit/>
          </a:bodyPr>
          <a:lstStyle/>
          <a:p>
            <a:pPr>
              <a:lnSpc>
                <a:spcPct val="114000"/>
              </a:lnSpc>
            </a:pPr>
            <a:r>
              <a:rPr lang="zh-CN" altLang="en-US" sz="1600" b="1" dirty="0"/>
              <a:t>可变分配全局置换:</a:t>
            </a:r>
          </a:p>
          <a:p>
            <a:pPr>
              <a:lnSpc>
                <a:spcPct val="114000"/>
              </a:lnSpc>
            </a:pPr>
            <a:r>
              <a:rPr lang="zh-CN" altLang="en-US" sz="1600" dirty="0"/>
              <a:t>刚开始会为每个进程分配一定数量的物理块。操作系统会保持一个空闲物理块队列。当某进程发生缺页时，</a:t>
            </a:r>
            <a:endParaRPr lang="en-US" altLang="zh-CN" sz="1600" dirty="0"/>
          </a:p>
          <a:p>
            <a:pPr>
              <a:lnSpc>
                <a:spcPct val="114000"/>
              </a:lnSpc>
            </a:pPr>
            <a:r>
              <a:rPr lang="zh-CN" altLang="en-US" sz="1600" dirty="0"/>
              <a:t>首先从</a:t>
            </a:r>
            <a:r>
              <a:rPr lang="zh-CN" altLang="en-US" sz="1600" dirty="0">
                <a:solidFill>
                  <a:srgbClr val="FF0000"/>
                </a:solidFill>
              </a:rPr>
              <a:t>空闲物理块</a:t>
            </a:r>
            <a:r>
              <a:rPr lang="zh-CN" altLang="en-US" sz="1600" dirty="0"/>
              <a:t>中取出一块分配给该进程;</a:t>
            </a:r>
            <a:endParaRPr lang="en-US" altLang="zh-CN" sz="1600" dirty="0"/>
          </a:p>
          <a:p>
            <a:pPr>
              <a:lnSpc>
                <a:spcPct val="114000"/>
              </a:lnSpc>
            </a:pPr>
            <a:r>
              <a:rPr lang="zh-CN" altLang="en-US" sz="1600" dirty="0"/>
              <a:t>若已</a:t>
            </a:r>
            <a:r>
              <a:rPr lang="zh-CN" altLang="en-US" sz="1600" dirty="0">
                <a:solidFill>
                  <a:srgbClr val="FF0000"/>
                </a:solidFill>
              </a:rPr>
              <a:t>无空闲物理块</a:t>
            </a:r>
            <a:r>
              <a:rPr lang="zh-CN" altLang="en-US" sz="1600" dirty="0"/>
              <a:t>，则可</a:t>
            </a:r>
            <a:r>
              <a:rPr lang="zh-CN" altLang="en-US" sz="1600" dirty="0">
                <a:solidFill>
                  <a:srgbClr val="FF0000"/>
                </a:solidFill>
              </a:rPr>
              <a:t>选择一个</a:t>
            </a:r>
            <a:r>
              <a:rPr lang="zh-CN" altLang="en-US" sz="1600" dirty="0"/>
              <a:t>未锁定的页面</a:t>
            </a:r>
            <a:r>
              <a:rPr lang="zh-CN" altLang="en-US" sz="1600" dirty="0">
                <a:solidFill>
                  <a:srgbClr val="FF0000"/>
                </a:solidFill>
              </a:rPr>
              <a:t>换出</a:t>
            </a:r>
            <a:r>
              <a:rPr lang="zh-CN" altLang="en-US" sz="1600" dirty="0"/>
              <a:t>外存，再将该物理块分配给缺页的进程采用这种策略时</a:t>
            </a:r>
            <a:endParaRPr lang="en-US" altLang="zh-CN" sz="1600" dirty="0"/>
          </a:p>
          <a:p>
            <a:pPr>
              <a:lnSpc>
                <a:spcPct val="114000"/>
              </a:lnSpc>
            </a:pPr>
            <a:r>
              <a:rPr lang="zh-CN" altLang="en-US" sz="1600" dirty="0">
                <a:solidFill>
                  <a:srgbClr val="FF0000"/>
                </a:solidFill>
              </a:rPr>
              <a:t>只要</a:t>
            </a:r>
            <a:r>
              <a:rPr lang="zh-CN" altLang="en-US" sz="1600" dirty="0"/>
              <a:t>某进程发生</a:t>
            </a:r>
            <a:r>
              <a:rPr lang="zh-CN" altLang="en-US" sz="1600" dirty="0">
                <a:solidFill>
                  <a:srgbClr val="FF0000"/>
                </a:solidFill>
              </a:rPr>
              <a:t>缺页</a:t>
            </a:r>
            <a:r>
              <a:rPr lang="zh-CN" altLang="en-US" sz="1600" dirty="0"/>
              <a:t>，都将</a:t>
            </a:r>
            <a:r>
              <a:rPr lang="zh-CN" altLang="en-US" sz="1600" dirty="0">
                <a:solidFill>
                  <a:srgbClr val="FF0000"/>
                </a:solidFill>
              </a:rPr>
              <a:t>获得新的物理块</a:t>
            </a:r>
            <a:r>
              <a:rPr lang="zh-CN" altLang="en-US" sz="1600" dirty="0"/>
              <a:t>，仅当空闲物理块</a:t>
            </a:r>
            <a:r>
              <a:rPr lang="zh-CN" altLang="en-US" sz="1600" dirty="0">
                <a:solidFill>
                  <a:srgbClr val="FF0000"/>
                </a:solidFill>
              </a:rPr>
              <a:t>用完时</a:t>
            </a:r>
            <a:r>
              <a:rPr lang="zh-CN" altLang="en-US" sz="1600" dirty="0"/>
              <a:t>，系统才选择一个未锁定的</a:t>
            </a:r>
            <a:r>
              <a:rPr lang="zh-CN" altLang="en-US" sz="1600" dirty="0">
                <a:solidFill>
                  <a:srgbClr val="FF0000"/>
                </a:solidFill>
              </a:rPr>
              <a:t>页面调出</a:t>
            </a:r>
            <a:r>
              <a:rPr lang="zh-CN" altLang="en-US" sz="1600" dirty="0"/>
              <a:t>。被选择调出的页可能是系统中任何一个进程中的页，因此这个被选中的进程拥有的物理块会减少，缺页率会增加。</a:t>
            </a:r>
          </a:p>
          <a:p>
            <a:pPr>
              <a:lnSpc>
                <a:spcPct val="114000"/>
              </a:lnSpc>
            </a:pPr>
            <a:r>
              <a:rPr lang="zh-CN" altLang="en-US" sz="1600" dirty="0"/>
              <a:t>补充：上述说的系统会锁定一些页面，这些页面中的内容不能置换出外存(如：重要的内核数据可以设为"锁定")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3" name="文本框 2">
            <a:extLst>
              <a:ext uri="{FF2B5EF4-FFF2-40B4-BE49-F238E27FC236}">
                <a16:creationId xmlns:a16="http://schemas.microsoft.com/office/drawing/2014/main" id="{9EC1FCA8-EF7D-4F15-BD0A-F7C6427AACBC}"/>
              </a:ext>
            </a:extLst>
          </p:cNvPr>
          <p:cNvSpPr txBox="1"/>
          <p:nvPr/>
        </p:nvSpPr>
        <p:spPr>
          <a:xfrm>
            <a:off x="914400" y="1850746"/>
            <a:ext cx="1800493" cy="307777"/>
          </a:xfrm>
          <a:prstGeom prst="rect">
            <a:avLst/>
          </a:prstGeom>
          <a:noFill/>
          <a:ln w="12700">
            <a:solidFill>
              <a:schemeClr val="tx1"/>
            </a:solidFill>
          </a:ln>
        </p:spPr>
        <p:txBody>
          <a:bodyPr wrap="none" rtlCol="0">
            <a:spAutoFit/>
          </a:bodyPr>
          <a:lstStyle/>
          <a:p>
            <a:pPr algn="l"/>
            <a:r>
              <a:rPr lang="zh-CN" altLang="en-US" sz="1400" dirty="0"/>
              <a:t>进程物理块数可调整</a:t>
            </a:r>
          </a:p>
        </p:txBody>
      </p:sp>
      <p:sp>
        <p:nvSpPr>
          <p:cNvPr id="4" name="文本框 3">
            <a:extLst>
              <a:ext uri="{FF2B5EF4-FFF2-40B4-BE49-F238E27FC236}">
                <a16:creationId xmlns:a16="http://schemas.microsoft.com/office/drawing/2014/main" id="{B05868A9-2242-43EE-866A-05471860B96D}"/>
              </a:ext>
            </a:extLst>
          </p:cNvPr>
          <p:cNvSpPr txBox="1"/>
          <p:nvPr/>
        </p:nvSpPr>
        <p:spPr>
          <a:xfrm>
            <a:off x="914400" y="2245021"/>
            <a:ext cx="6494085" cy="1670073"/>
          </a:xfrm>
          <a:prstGeom prst="rect">
            <a:avLst/>
          </a:prstGeom>
          <a:noFill/>
          <a:ln w="12700">
            <a:solidFill>
              <a:schemeClr val="tx1"/>
            </a:solidFill>
          </a:ln>
        </p:spPr>
        <p:txBody>
          <a:bodyPr wrap="none" rtlCol="0">
            <a:spAutoFit/>
          </a:bodyPr>
          <a:lstStyle/>
          <a:p>
            <a:pPr algn="l">
              <a:lnSpc>
                <a:spcPct val="150000"/>
              </a:lnSpc>
            </a:pPr>
            <a:r>
              <a:rPr lang="zh-CN" altLang="en-US" sz="1400" dirty="0"/>
              <a:t>（</a:t>
            </a:r>
            <a:r>
              <a:rPr lang="en-US" altLang="zh-CN" sz="1400" dirty="0"/>
              <a:t>1</a:t>
            </a:r>
            <a:r>
              <a:rPr lang="zh-CN" altLang="en-US" sz="1400" dirty="0"/>
              <a:t>）缺页率很高时增加若干，直到缺页率降低到某限值</a:t>
            </a:r>
            <a:endParaRPr lang="en-US" altLang="zh-CN" sz="1400" dirty="0"/>
          </a:p>
          <a:p>
            <a:pPr algn="l">
              <a:lnSpc>
                <a:spcPct val="150000"/>
              </a:lnSpc>
            </a:pPr>
            <a:r>
              <a:rPr lang="en-US" altLang="zh-CN" sz="1400" dirty="0"/>
              <a:t>           </a:t>
            </a:r>
            <a:r>
              <a:rPr lang="zh-CN" altLang="en-US" sz="1400" dirty="0"/>
              <a:t>如果进程在运行中</a:t>
            </a:r>
            <a:r>
              <a:rPr lang="zh-CN" altLang="en-US" sz="1400" dirty="0">
                <a:solidFill>
                  <a:srgbClr val="FF0000"/>
                </a:solidFill>
              </a:rPr>
              <a:t>频繁地缺页</a:t>
            </a:r>
            <a:r>
              <a:rPr lang="zh-CN" altLang="en-US" sz="1400" dirty="0"/>
              <a:t>，系统会为该进程</a:t>
            </a:r>
            <a:r>
              <a:rPr lang="zh-CN" altLang="en-US" sz="1400" dirty="0">
                <a:solidFill>
                  <a:srgbClr val="FF0000"/>
                </a:solidFill>
              </a:rPr>
              <a:t>多分配几个物理块</a:t>
            </a:r>
            <a:r>
              <a:rPr lang="zh-CN" altLang="en-US" sz="1400" dirty="0"/>
              <a:t>，</a:t>
            </a:r>
            <a:endParaRPr lang="en-US" altLang="zh-CN" sz="1400" dirty="0"/>
          </a:p>
          <a:p>
            <a:pPr algn="l">
              <a:lnSpc>
                <a:spcPct val="150000"/>
              </a:lnSpc>
            </a:pPr>
            <a:r>
              <a:rPr lang="en-US" altLang="zh-CN" sz="1400" dirty="0"/>
              <a:t>           </a:t>
            </a:r>
            <a:r>
              <a:rPr lang="zh-CN" altLang="en-US" sz="1400" dirty="0"/>
              <a:t>直至该进程缺页率降到某限值</a:t>
            </a:r>
            <a:endParaRPr lang="en-US" altLang="zh-CN" sz="1400" dirty="0"/>
          </a:p>
          <a:p>
            <a:pPr algn="l">
              <a:lnSpc>
                <a:spcPct val="150000"/>
              </a:lnSpc>
            </a:pPr>
            <a:r>
              <a:rPr lang="zh-CN" altLang="en-US" sz="1400" dirty="0"/>
              <a:t>（</a:t>
            </a:r>
            <a:r>
              <a:rPr lang="en-US" altLang="zh-CN" sz="1400" dirty="0"/>
              <a:t>2</a:t>
            </a:r>
            <a:r>
              <a:rPr lang="zh-CN" altLang="en-US" sz="1400" dirty="0"/>
              <a:t>）缺页率很低时适当减少</a:t>
            </a:r>
            <a:endParaRPr lang="en-US" altLang="zh-CN" sz="1400" dirty="0"/>
          </a:p>
          <a:p>
            <a:pPr algn="l">
              <a:lnSpc>
                <a:spcPct val="150000"/>
              </a:lnSpc>
            </a:pPr>
            <a:r>
              <a:rPr lang="zh-CN" altLang="en-US" sz="1400" dirty="0"/>
              <a:t>           如果进程在运行中</a:t>
            </a:r>
            <a:r>
              <a:rPr lang="zh-CN" altLang="en-US" sz="1400" dirty="0">
                <a:solidFill>
                  <a:srgbClr val="FF0000"/>
                </a:solidFill>
              </a:rPr>
              <a:t>缺页率特别低</a:t>
            </a:r>
            <a:r>
              <a:rPr lang="zh-CN" altLang="en-US" sz="1400" dirty="0"/>
              <a:t>，则可适当</a:t>
            </a:r>
            <a:r>
              <a:rPr lang="zh-CN" altLang="en-US" sz="1400" dirty="0">
                <a:solidFill>
                  <a:srgbClr val="FF0000"/>
                </a:solidFill>
              </a:rPr>
              <a:t>减少分配给该进程的物理块</a:t>
            </a:r>
            <a:endParaRPr lang="zh-CN" altLang="en-US" sz="1400" dirty="0"/>
          </a:p>
        </p:txBody>
      </p:sp>
      <p:sp>
        <p:nvSpPr>
          <p:cNvPr id="15" name="文本框 14">
            <a:extLst>
              <a:ext uri="{FF2B5EF4-FFF2-40B4-BE49-F238E27FC236}">
                <a16:creationId xmlns:a16="http://schemas.microsoft.com/office/drawing/2014/main" id="{2EF739FD-8FAE-43AB-B78C-8BB67B4D7BC9}"/>
              </a:ext>
            </a:extLst>
          </p:cNvPr>
          <p:cNvSpPr txBox="1"/>
          <p:nvPr/>
        </p:nvSpPr>
        <p:spPr>
          <a:xfrm>
            <a:off x="381000" y="4157169"/>
            <a:ext cx="8534400" cy="699935"/>
          </a:xfrm>
          <a:prstGeom prst="rect">
            <a:avLst/>
          </a:prstGeom>
          <a:noFill/>
          <a:ln w="12700">
            <a:solidFill>
              <a:schemeClr val="tx1"/>
            </a:solidFill>
          </a:ln>
        </p:spPr>
        <p:txBody>
          <a:bodyPr wrap="square">
            <a:spAutoFit/>
          </a:bodyPr>
          <a:lstStyle/>
          <a:p>
            <a:pPr marL="285750" indent="-285750">
              <a:lnSpc>
                <a:spcPct val="114000"/>
              </a:lnSpc>
              <a:buFont typeface="Wingdings" panose="05000000000000000000" charset="0"/>
              <a:buChar char="Ø"/>
            </a:pPr>
            <a:r>
              <a:rPr lang="zh-CN" altLang="en-US" sz="1800" dirty="0"/>
              <a:t>可变分配全局置换</a:t>
            </a:r>
            <a:r>
              <a:rPr lang="zh-CN" altLang="en-US" dirty="0"/>
              <a:t>：</a:t>
            </a:r>
            <a:r>
              <a:rPr lang="zh-CN" altLang="en-US" sz="1800" dirty="0">
                <a:solidFill>
                  <a:srgbClr val="FF0000"/>
                </a:solidFill>
              </a:rPr>
              <a:t>只要缺页</a:t>
            </a:r>
            <a:r>
              <a:rPr lang="zh-CN" altLang="en-US" sz="1800" dirty="0"/>
              <a:t>就给</a:t>
            </a:r>
            <a:r>
              <a:rPr lang="zh-CN" altLang="en-US" sz="1800" dirty="0">
                <a:solidFill>
                  <a:srgbClr val="FF0000"/>
                </a:solidFill>
              </a:rPr>
              <a:t>分配新物理块</a:t>
            </a:r>
          </a:p>
          <a:p>
            <a:pPr marL="285750" indent="-285750">
              <a:lnSpc>
                <a:spcPct val="114000"/>
              </a:lnSpc>
              <a:buFont typeface="Wingdings" panose="05000000000000000000" charset="0"/>
              <a:buChar char="Ø"/>
            </a:pPr>
            <a:r>
              <a:rPr lang="zh-CN" altLang="en-US" sz="1800" dirty="0"/>
              <a:t>可变分配局部置换：要根据发生缺页的频率来</a:t>
            </a:r>
            <a:r>
              <a:rPr lang="zh-CN" altLang="en-US" sz="1800" dirty="0">
                <a:solidFill>
                  <a:srgbClr val="FF0000"/>
                </a:solidFill>
              </a:rPr>
              <a:t>动态地增加或减少进程物理块</a:t>
            </a:r>
          </a:p>
        </p:txBody>
      </p:sp>
      <p:sp>
        <p:nvSpPr>
          <p:cNvPr id="16" name="矩形 3">
            <a:extLst>
              <a:ext uri="{FF2B5EF4-FFF2-40B4-BE49-F238E27FC236}">
                <a16:creationId xmlns:a16="http://schemas.microsoft.com/office/drawing/2014/main" id="{C83C1A26-A93B-49C9-A07B-C81C01A83D5A}"/>
              </a:ext>
            </a:extLst>
          </p:cNvPr>
          <p:cNvSpPr/>
          <p:nvPr/>
        </p:nvSpPr>
        <p:spPr>
          <a:xfrm>
            <a:off x="828214" y="636363"/>
            <a:ext cx="7868571" cy="1224566"/>
          </a:xfrm>
          <a:prstGeom prst="rect">
            <a:avLst/>
          </a:prstGeom>
          <a:noFill/>
          <a:ln w="9525">
            <a:noFill/>
          </a:ln>
        </p:spPr>
        <p:txBody>
          <a:bodyPr>
            <a:spAutoFit/>
          </a:bodyPr>
          <a:lstStyle/>
          <a:p>
            <a:pPr>
              <a:lnSpc>
                <a:spcPct val="160000"/>
              </a:lnSpc>
            </a:pPr>
            <a:r>
              <a:rPr lang="zh-CN" altLang="en-US" sz="1600" b="1" dirty="0"/>
              <a:t>可变分配局部置换:</a:t>
            </a:r>
          </a:p>
          <a:p>
            <a:pPr>
              <a:lnSpc>
                <a:spcPct val="160000"/>
              </a:lnSpc>
            </a:pPr>
            <a:r>
              <a:rPr lang="zh-CN" altLang="en-US" sz="1600" dirty="0"/>
              <a:t>刚开始会为每个进程分配一定数量的物理块。当某进程</a:t>
            </a:r>
            <a:r>
              <a:rPr lang="zh-CN" altLang="en-US" sz="1600" dirty="0">
                <a:solidFill>
                  <a:srgbClr val="FF0000"/>
                </a:solidFill>
              </a:rPr>
              <a:t>发生缺页时</a:t>
            </a:r>
            <a:r>
              <a:rPr lang="zh-CN" altLang="en-US" sz="1600" dirty="0"/>
              <a:t>，只允许从该进程</a:t>
            </a:r>
            <a:r>
              <a:rPr lang="zh-CN" altLang="en-US" sz="1600" dirty="0">
                <a:solidFill>
                  <a:srgbClr val="FF0000"/>
                </a:solidFill>
              </a:rPr>
              <a:t>自己的物理块中选出一个进行换出外存</a:t>
            </a:r>
            <a:r>
              <a:rPr lang="zh-CN" altLang="en-US" sz="16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24"/>
          <p:cNvGrpSpPr/>
          <p:nvPr/>
        </p:nvGrpSpPr>
        <p:grpSpPr>
          <a:xfrm>
            <a:off x="419100" y="1047750"/>
            <a:ext cx="8305800" cy="3810000"/>
            <a:chOff x="5377507" y="2387517"/>
            <a:chExt cx="5898811" cy="3636123"/>
          </a:xfrm>
        </p:grpSpPr>
        <p:grpSp>
          <p:nvGrpSpPr>
            <p:cNvPr id="58376" name="组合 19"/>
            <p:cNvGrpSpPr/>
            <p:nvPr/>
          </p:nvGrpSpPr>
          <p:grpSpPr>
            <a:xfrm>
              <a:off x="5391036" y="2387517"/>
              <a:ext cx="5885282" cy="3636123"/>
              <a:chOff x="5449233" y="1883461"/>
              <a:chExt cx="5885282" cy="3636123"/>
            </a:xfrm>
          </p:grpSpPr>
          <p:sp>
            <p:nvSpPr>
              <p:cNvPr id="58381" name="矩形 3"/>
              <p:cNvSpPr/>
              <p:nvPr/>
            </p:nvSpPr>
            <p:spPr>
              <a:xfrm>
                <a:off x="5665050" y="1956185"/>
                <a:ext cx="5588289" cy="3282684"/>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物理块分配算法</a:t>
                </a:r>
                <a:endParaRPr lang="en-US" altLang="zh-CN" sz="1600" b="1" dirty="0">
                  <a:solidFill>
                    <a:srgbClr val="FF0000"/>
                  </a:solidFill>
                  <a:latin typeface="微软雅黑" panose="020B0503020204020204" pitchFamily="34" charset="-122"/>
                </a:endParaRPr>
              </a:p>
              <a:p>
                <a:pPr>
                  <a:lnSpc>
                    <a:spcPct val="114000"/>
                  </a:lnSpc>
                </a:pPr>
                <a:r>
                  <a:rPr lang="zh-CN" altLang="en-US" sz="1600" dirty="0">
                    <a:latin typeface="微软雅黑" panose="020B0503020204020204" pitchFamily="34" charset="-122"/>
                  </a:rPr>
                  <a:t>固定分配时，分配物理块分配给各个进程，可采用下述几种算法：</a:t>
                </a:r>
                <a:endParaRPr lang="zh-CN" altLang="en-US" sz="1600" b="1" dirty="0">
                  <a:solidFill>
                    <a:srgbClr val="FF0000"/>
                  </a:solidFill>
                  <a:latin typeface="微软雅黑" panose="020B0503020204020204" pitchFamily="34" charset="-122"/>
                </a:endParaRPr>
              </a:p>
              <a:p>
                <a:pPr>
                  <a:lnSpc>
                    <a:spcPct val="114000"/>
                  </a:lnSpc>
                </a:pPr>
                <a:r>
                  <a:rPr lang="en-US" altLang="zh-CN" sz="1600" dirty="0">
                    <a:latin typeface="微软雅黑" panose="020B0503020204020204" pitchFamily="34" charset="-122"/>
                  </a:rPr>
                  <a:t>(1) </a:t>
                </a:r>
                <a:r>
                  <a:rPr lang="zh-CN" altLang="en-US" sz="1600" b="1" dirty="0">
                    <a:latin typeface="微软雅黑" panose="020B0503020204020204" pitchFamily="34" charset="-122"/>
                  </a:rPr>
                  <a:t>平均分配算法</a:t>
                </a:r>
                <a:r>
                  <a:rPr lang="zh-CN" altLang="en-US" sz="1600" dirty="0">
                    <a:latin typeface="微软雅黑" panose="020B0503020204020204" pitchFamily="34" charset="-122"/>
                  </a:rPr>
                  <a:t>，将系统中所有可供分配的物理块</a:t>
                </a:r>
                <a:r>
                  <a:rPr lang="zh-CN" altLang="en-US" sz="1600" b="1" dirty="0">
                    <a:solidFill>
                      <a:srgbClr val="FF0000"/>
                    </a:solidFill>
                    <a:latin typeface="微软雅黑" panose="020B0503020204020204" pitchFamily="34" charset="-122"/>
                  </a:rPr>
                  <a:t>平均分配</a:t>
                </a:r>
                <a:r>
                  <a:rPr lang="zh-CN" altLang="en-US" sz="1600" dirty="0">
                    <a:latin typeface="微软雅黑" panose="020B0503020204020204" pitchFamily="34" charset="-122"/>
                  </a:rPr>
                  <a:t>给各个进程。 </a:t>
                </a:r>
                <a:br>
                  <a:rPr lang="zh-CN" altLang="en-US" sz="1600" dirty="0">
                    <a:latin typeface="微软雅黑" panose="020B0503020204020204" pitchFamily="34" charset="-122"/>
                  </a:rPr>
                </a:br>
                <a:r>
                  <a:rPr lang="en-US" altLang="zh-CN" sz="1600" dirty="0">
                    <a:latin typeface="微软雅黑" panose="020B0503020204020204" pitchFamily="34" charset="-122"/>
                  </a:rPr>
                  <a:t>(2) </a:t>
                </a:r>
                <a:r>
                  <a:rPr lang="zh-CN" altLang="en-US" sz="1600" b="1" dirty="0">
                    <a:latin typeface="微软雅黑" panose="020B0503020204020204" pitchFamily="34" charset="-122"/>
                  </a:rPr>
                  <a:t>按比例分配算法</a:t>
                </a:r>
                <a:r>
                  <a:rPr lang="zh-CN" altLang="en-US" sz="1600" dirty="0">
                    <a:latin typeface="微软雅黑" panose="020B0503020204020204" pitchFamily="34" charset="-122"/>
                  </a:rPr>
                  <a:t>，根据</a:t>
                </a:r>
                <a:r>
                  <a:rPr lang="zh-CN" altLang="en-US" sz="1600" b="1" dirty="0">
                    <a:solidFill>
                      <a:srgbClr val="FF0000"/>
                    </a:solidFill>
                    <a:latin typeface="微软雅黑" panose="020B0503020204020204" pitchFamily="34" charset="-122"/>
                  </a:rPr>
                  <a:t>进程的大小按比例分配物理块</a:t>
                </a:r>
                <a:r>
                  <a:rPr lang="zh-CN" altLang="en-US" sz="1600" dirty="0">
                    <a:latin typeface="微软雅黑" panose="020B0503020204020204" pitchFamily="34" charset="-122"/>
                  </a:rPr>
                  <a:t>。如果系统中共有</a:t>
                </a:r>
                <a:r>
                  <a:rPr lang="en-US" altLang="zh-CN" sz="1600" dirty="0">
                    <a:latin typeface="微软雅黑" panose="020B0503020204020204" pitchFamily="34" charset="-122"/>
                  </a:rPr>
                  <a:t>n</a:t>
                </a:r>
                <a:r>
                  <a:rPr lang="zh-CN" altLang="en-US" sz="1600" dirty="0">
                    <a:latin typeface="微软雅黑" panose="020B0503020204020204" pitchFamily="34" charset="-122"/>
                  </a:rPr>
                  <a:t>个进程，每个进程的页面数为</a:t>
                </a:r>
                <a:r>
                  <a:rPr lang="en-US" altLang="zh-CN" sz="1600" dirty="0">
                    <a:latin typeface="微软雅黑" panose="020B0503020204020204" pitchFamily="34" charset="-122"/>
                  </a:rPr>
                  <a:t>S</a:t>
                </a:r>
                <a:r>
                  <a:rPr lang="en-US" altLang="zh-CN" sz="1600" baseline="-25000" dirty="0">
                    <a:latin typeface="微软雅黑" panose="020B0503020204020204" pitchFamily="34" charset="-122"/>
                  </a:rPr>
                  <a:t>i</a:t>
                </a:r>
                <a:r>
                  <a:rPr lang="zh-CN" altLang="en-US" sz="1600" dirty="0">
                    <a:latin typeface="微软雅黑" panose="020B0503020204020204" pitchFamily="34" charset="-122"/>
                  </a:rPr>
                  <a:t>，系统中</a:t>
                </a:r>
                <a:r>
                  <a:rPr lang="zh-CN" altLang="en-US" sz="1600" dirty="0">
                    <a:solidFill>
                      <a:srgbClr val="FF0000"/>
                    </a:solidFill>
                  </a:rPr>
                  <a:t>所有</a:t>
                </a:r>
                <a:r>
                  <a:rPr lang="zh-CN" altLang="en-US" sz="1600" dirty="0">
                    <a:solidFill>
                      <a:srgbClr val="FF0000"/>
                    </a:solidFill>
                    <a:latin typeface="微软雅黑" panose="020B0503020204020204" pitchFamily="34" charset="-122"/>
                  </a:rPr>
                  <a:t>页面数的总和</a:t>
                </a:r>
                <a:r>
                  <a:rPr lang="zh-CN" altLang="en-US" sz="1600" dirty="0">
                    <a:latin typeface="微软雅黑" panose="020B0503020204020204" pitchFamily="34" charset="-122"/>
                  </a:rPr>
                  <a:t>为：         。假定系统中可用的物理块总数为</a:t>
                </a:r>
                <a:r>
                  <a:rPr lang="en-US" altLang="zh-CN" sz="1600" dirty="0">
                    <a:latin typeface="微软雅黑" panose="020B0503020204020204" pitchFamily="34" charset="-122"/>
                  </a:rPr>
                  <a:t>m</a:t>
                </a:r>
                <a:r>
                  <a:rPr lang="zh-CN" altLang="en-US" sz="1600" dirty="0">
                    <a:latin typeface="微软雅黑" panose="020B0503020204020204" pitchFamily="34" charset="-122"/>
                  </a:rPr>
                  <a:t>，则每个进程所能分到的物理块数为</a:t>
                </a:r>
                <a:r>
                  <a:rPr lang="en-US" altLang="zh-CN" sz="1600" dirty="0">
                    <a:latin typeface="微软雅黑" panose="020B0503020204020204" pitchFamily="34" charset="-122"/>
                  </a:rPr>
                  <a:t>b</a:t>
                </a:r>
                <a:r>
                  <a:rPr lang="en-US" altLang="zh-CN" sz="1600" baseline="-25000" dirty="0">
                    <a:latin typeface="微软雅黑" panose="020B0503020204020204" pitchFamily="34" charset="-122"/>
                  </a:rPr>
                  <a:t>i</a:t>
                </a:r>
                <a:r>
                  <a:rPr lang="zh-CN" altLang="en-US" sz="1600" dirty="0">
                    <a:latin typeface="微软雅黑" panose="020B0503020204020204" pitchFamily="34" charset="-122"/>
                  </a:rPr>
                  <a:t>可由下式计算：</a:t>
                </a:r>
                <a:endParaRPr lang="en-US" altLang="zh-CN" sz="1600" dirty="0">
                  <a:latin typeface="微软雅黑" panose="020B0503020204020204" pitchFamily="34" charset="-122"/>
                </a:endParaRPr>
              </a:p>
              <a:p>
                <a:pPr>
                  <a:lnSpc>
                    <a:spcPct val="114000"/>
                  </a:lnSpc>
                </a:pPr>
                <a:r>
                  <a:rPr lang="en-US" altLang="zh-CN" sz="1600" dirty="0">
                    <a:latin typeface="微软雅黑" panose="020B0503020204020204" pitchFamily="34" charset="-122"/>
                  </a:rPr>
                  <a:t>(3) </a:t>
                </a:r>
                <a:r>
                  <a:rPr lang="zh-CN" altLang="en-US" sz="1600" b="1" dirty="0">
                    <a:latin typeface="微软雅黑" panose="020B0503020204020204" pitchFamily="34" charset="-122"/>
                  </a:rPr>
                  <a:t>考虑优先权的分配算法</a:t>
                </a:r>
                <a:r>
                  <a:rPr lang="zh-CN" altLang="en-US" sz="1600" dirty="0">
                    <a:latin typeface="微软雅黑" panose="020B0503020204020204" pitchFamily="34" charset="-122"/>
                  </a:rPr>
                  <a:t>。为了照顾到</a:t>
                </a:r>
                <a:r>
                  <a:rPr lang="zh-CN" altLang="en-US" sz="1600" dirty="0">
                    <a:solidFill>
                      <a:srgbClr val="FF0000"/>
                    </a:solidFill>
                    <a:latin typeface="微软雅黑" panose="020B0503020204020204" pitchFamily="34" charset="-122"/>
                  </a:rPr>
                  <a:t>重要的、紧迫的作业</a:t>
                </a:r>
                <a:r>
                  <a:rPr lang="zh-CN" altLang="en-US" sz="1600" dirty="0">
                    <a:latin typeface="微软雅黑" panose="020B0503020204020204" pitchFamily="34" charset="-122"/>
                  </a:rPr>
                  <a:t>能尽快地完成，应为它</a:t>
                </a:r>
                <a:r>
                  <a:rPr lang="zh-CN" altLang="en-US" sz="1600" dirty="0">
                    <a:solidFill>
                      <a:srgbClr val="FF0000"/>
                    </a:solidFill>
                    <a:latin typeface="微软雅黑" panose="020B0503020204020204" pitchFamily="34" charset="-122"/>
                  </a:rPr>
                  <a:t>分配较多的内存</a:t>
                </a:r>
                <a:r>
                  <a:rPr lang="zh-CN" altLang="en-US" sz="1600" dirty="0">
                    <a:latin typeface="微软雅黑" panose="020B0503020204020204" pitchFamily="34" charset="-122"/>
                  </a:rPr>
                  <a:t>空间。</a:t>
                </a:r>
                <a:endParaRPr lang="en-US" altLang="zh-CN" sz="1600" dirty="0">
                  <a:latin typeface="微软雅黑" panose="020B0503020204020204" pitchFamily="34" charset="-122"/>
                </a:endParaRPr>
              </a:p>
              <a:p>
                <a:pPr>
                  <a:lnSpc>
                    <a:spcPct val="114000"/>
                  </a:lnSpc>
                </a:pPr>
                <a:endParaRPr lang="en-US" altLang="zh-CN" sz="1600" dirty="0"/>
              </a:p>
              <a:p>
                <a:pPr>
                  <a:lnSpc>
                    <a:spcPct val="114000"/>
                  </a:lnSpc>
                </a:pPr>
                <a:r>
                  <a:rPr lang="zh-CN" altLang="en-US" sz="1600" dirty="0">
                    <a:latin typeface="微软雅黑" panose="020B0503020204020204" pitchFamily="34" charset="-122"/>
                  </a:rPr>
                  <a:t>通常采取的方法是把内存中可供分配的</a:t>
                </a:r>
                <a:r>
                  <a:rPr lang="zh-CN" altLang="en-US" sz="1600" dirty="0">
                    <a:solidFill>
                      <a:srgbClr val="FF0000"/>
                    </a:solidFill>
                    <a:latin typeface="微软雅黑" panose="020B0503020204020204" pitchFamily="34" charset="-122"/>
                  </a:rPr>
                  <a:t>所有物理块分成两部分</a:t>
                </a:r>
                <a:r>
                  <a:rPr lang="zh-CN" altLang="en-US" sz="1600" dirty="0">
                    <a:latin typeface="微软雅黑" panose="020B0503020204020204" pitchFamily="34" charset="-122"/>
                  </a:rPr>
                  <a:t>：</a:t>
                </a:r>
                <a:endParaRPr lang="en-US" altLang="zh-CN" sz="1600" dirty="0">
                  <a:latin typeface="微软雅黑" panose="020B0503020204020204" pitchFamily="34" charset="-122"/>
                </a:endParaRPr>
              </a:p>
              <a:p>
                <a:pPr>
                  <a:lnSpc>
                    <a:spcPct val="114000"/>
                  </a:lnSpc>
                </a:pPr>
                <a:r>
                  <a:rPr lang="zh-CN" altLang="en-US" sz="1600" dirty="0">
                    <a:solidFill>
                      <a:srgbClr val="FF0000"/>
                    </a:solidFill>
                    <a:latin typeface="微软雅黑" panose="020B0503020204020204" pitchFamily="34" charset="-122"/>
                  </a:rPr>
                  <a:t>      一部分按比例</a:t>
                </a:r>
                <a:r>
                  <a:rPr lang="zh-CN" altLang="en-US" sz="1600" dirty="0">
                    <a:latin typeface="微软雅黑" panose="020B0503020204020204" pitchFamily="34" charset="-122"/>
                  </a:rPr>
                  <a:t>地分配给各进程；</a:t>
                </a:r>
                <a:endParaRPr lang="en-US" altLang="zh-CN"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      </a:t>
                </a:r>
                <a:r>
                  <a:rPr lang="zh-CN" altLang="en-US" sz="1600" dirty="0">
                    <a:solidFill>
                      <a:srgbClr val="FF0000"/>
                    </a:solidFill>
                    <a:latin typeface="微软雅黑" panose="020B0503020204020204" pitchFamily="34" charset="-122"/>
                  </a:rPr>
                  <a:t>另一部分</a:t>
                </a:r>
                <a:r>
                  <a:rPr lang="zh-CN" altLang="en-US" sz="1600" dirty="0">
                    <a:latin typeface="微软雅黑" panose="020B0503020204020204" pitchFamily="34" charset="-122"/>
                  </a:rPr>
                  <a:t>则根据各进程的</a:t>
                </a:r>
                <a:r>
                  <a:rPr lang="zh-CN" altLang="en-US" sz="1600" dirty="0">
                    <a:solidFill>
                      <a:srgbClr val="FF0000"/>
                    </a:solidFill>
                    <a:latin typeface="微软雅黑" panose="020B0503020204020204" pitchFamily="34" charset="-122"/>
                  </a:rPr>
                  <a:t>优先权进行分配</a:t>
                </a:r>
                <a:r>
                  <a:rPr lang="zh-CN" altLang="en-US" sz="1600" dirty="0">
                    <a:latin typeface="微软雅黑" panose="020B0503020204020204" pitchFamily="34" charset="-122"/>
                  </a:rPr>
                  <a:t>，为</a:t>
                </a:r>
                <a:r>
                  <a:rPr lang="zh-CN" altLang="en-US" sz="1600" dirty="0">
                    <a:solidFill>
                      <a:srgbClr val="FF0000"/>
                    </a:solidFill>
                    <a:latin typeface="微软雅黑" panose="020B0503020204020204" pitchFamily="34" charset="-122"/>
                  </a:rPr>
                  <a:t>高优先进程</a:t>
                </a:r>
                <a:r>
                  <a:rPr lang="zh-CN" altLang="en-US" sz="1600" dirty="0">
                    <a:latin typeface="微软雅黑" panose="020B0503020204020204" pitchFamily="34" charset="-122"/>
                  </a:rPr>
                  <a:t>适当地</a:t>
                </a:r>
                <a:r>
                  <a:rPr lang="zh-CN" altLang="en-US" sz="1600" dirty="0">
                    <a:solidFill>
                      <a:srgbClr val="FF0000"/>
                    </a:solidFill>
                    <a:latin typeface="微软雅黑" panose="020B0503020204020204" pitchFamily="34" charset="-122"/>
                  </a:rPr>
                  <a:t>增加</a:t>
                </a:r>
                <a:r>
                  <a:rPr lang="zh-CN" altLang="en-US" sz="1600" dirty="0">
                    <a:latin typeface="微软雅黑" panose="020B0503020204020204" pitchFamily="34" charset="-122"/>
                  </a:rPr>
                  <a:t>其相应份额。</a:t>
                </a:r>
              </a:p>
            </p:txBody>
          </p:sp>
          <p:sp>
            <p:nvSpPr>
              <p:cNvPr id="34" name="矩形 4"/>
              <p:cNvSpPr/>
              <p:nvPr/>
            </p:nvSpPr>
            <p:spPr>
              <a:xfrm>
                <a:off x="5449233" y="1883461"/>
                <a:ext cx="5885282" cy="363612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837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8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8371"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2"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pic>
        <p:nvPicPr>
          <p:cNvPr id="58374" name="Picture 2"/>
          <p:cNvPicPr>
            <a:picLocks noChangeAspect="1"/>
          </p:cNvPicPr>
          <p:nvPr/>
        </p:nvPicPr>
        <p:blipFill>
          <a:blip r:embed="rId3"/>
          <a:stretch>
            <a:fillRect/>
          </a:stretch>
        </p:blipFill>
        <p:spPr>
          <a:xfrm>
            <a:off x="5791200" y="2190750"/>
            <a:ext cx="561975" cy="442913"/>
          </a:xfrm>
          <a:prstGeom prst="rect">
            <a:avLst/>
          </a:prstGeom>
          <a:noFill/>
          <a:ln w="9525">
            <a:noFill/>
          </a:ln>
        </p:spPr>
      </p:pic>
      <p:pic>
        <p:nvPicPr>
          <p:cNvPr id="58375" name="Picture 3"/>
          <p:cNvPicPr>
            <a:picLocks noChangeAspect="1"/>
          </p:cNvPicPr>
          <p:nvPr/>
        </p:nvPicPr>
        <p:blipFill>
          <a:blip r:embed="rId4"/>
          <a:stretch>
            <a:fillRect/>
          </a:stretch>
        </p:blipFill>
        <p:spPr>
          <a:xfrm>
            <a:off x="6934200" y="2495550"/>
            <a:ext cx="647700" cy="352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23" name="îs1iďé"/>
          <p:cNvSpPr/>
          <p:nvPr/>
        </p:nvSpPr>
        <p:spPr>
          <a:xfrm>
            <a:off x="533400" y="1350091"/>
            <a:ext cx="8121015" cy="3660114"/>
          </a:xfrm>
          <a:prstGeom prst="rect">
            <a:avLst/>
          </a:prstGeom>
          <a:noFill/>
          <a:ln>
            <a:noFill/>
          </a:ln>
        </p:spPr>
        <p:txBody>
          <a:bodyPr wrap="square" lIns="68580" tIns="34290" rIns="68580" bIns="34290" anchor="t" anchorCtr="0">
            <a:noAutofit/>
          </a:bodyPr>
          <a:lstStyle/>
          <a:p>
            <a:pPr>
              <a:lnSpc>
                <a:spcPct val="120000"/>
              </a:lnSpc>
              <a:spcBef>
                <a:spcPts val="800"/>
              </a:spcBef>
              <a:buClr>
                <a:srgbClr val="FF0000"/>
              </a:buClr>
              <a:buFont typeface="Wingdings" panose="05000000000000000000" pitchFamily="2" charset="2"/>
            </a:pPr>
            <a:r>
              <a:rPr lang="zh-CN" altLang="en-US" sz="1800" dirty="0">
                <a:cs typeface="+mn-ea"/>
                <a:sym typeface="+mn-lt"/>
              </a:rPr>
              <a:t>（1)预调页策略(运行前调入):</a:t>
            </a:r>
          </a:p>
          <a:p>
            <a:pPr>
              <a:lnSpc>
                <a:spcPct val="120000"/>
              </a:lnSpc>
              <a:spcBef>
                <a:spcPts val="800"/>
              </a:spcBef>
              <a:buClr>
                <a:srgbClr val="FF0000"/>
              </a:buClr>
            </a:pPr>
            <a:r>
              <a:rPr lang="en-US" altLang="zh-CN" dirty="0">
                <a:cs typeface="+mn-ea"/>
                <a:sym typeface="+mn-lt"/>
              </a:rPr>
              <a:t>a. </a:t>
            </a:r>
            <a:r>
              <a:rPr lang="zh-CN" altLang="en-US" dirty="0">
                <a:cs typeface="+mn-ea"/>
                <a:sym typeface="+mn-lt"/>
              </a:rPr>
              <a:t>以预测为基础，将那些预计不久会访问的页面预先调入</a:t>
            </a:r>
            <a:endParaRPr lang="en-US" altLang="zh-CN" dirty="0">
              <a:cs typeface="+mn-ea"/>
              <a:sym typeface="+mn-lt"/>
            </a:endParaRPr>
          </a:p>
          <a:p>
            <a:pPr>
              <a:lnSpc>
                <a:spcPct val="120000"/>
              </a:lnSpc>
              <a:spcBef>
                <a:spcPts val="800"/>
              </a:spcBef>
              <a:buClr>
                <a:srgbClr val="FF0000"/>
              </a:buClr>
            </a:pPr>
            <a:r>
              <a:rPr lang="en-US" altLang="zh-CN" dirty="0">
                <a:cs typeface="+mn-ea"/>
                <a:sym typeface="+mn-lt"/>
              </a:rPr>
              <a:t>b.</a:t>
            </a:r>
            <a:r>
              <a:rPr lang="zh-CN" altLang="en-US" dirty="0">
                <a:cs typeface="+mn-ea"/>
                <a:sym typeface="+mn-lt"/>
              </a:rPr>
              <a:t> 进程第一次运行时将程序员指定的页调入</a:t>
            </a:r>
            <a:endParaRPr lang="en-US" altLang="zh-CN" dirty="0">
              <a:cs typeface="+mn-ea"/>
              <a:sym typeface="+mn-lt"/>
            </a:endParaRPr>
          </a:p>
          <a:p>
            <a:pPr>
              <a:lnSpc>
                <a:spcPct val="120000"/>
              </a:lnSpc>
              <a:spcBef>
                <a:spcPts val="800"/>
              </a:spcBef>
              <a:buClr>
                <a:srgbClr val="FF0000"/>
              </a:buClr>
            </a:pPr>
            <a:r>
              <a:rPr lang="en-US" altLang="zh-CN" dirty="0">
                <a:cs typeface="+mn-ea"/>
                <a:sym typeface="+mn-lt"/>
              </a:rPr>
              <a:t>c. </a:t>
            </a:r>
            <a:r>
              <a:rPr lang="zh-CN" altLang="en-US" dirty="0">
                <a:cs typeface="+mn-ea"/>
                <a:sym typeface="+mn-lt"/>
              </a:rPr>
              <a:t>每当调度时将</a:t>
            </a:r>
            <a:r>
              <a:rPr lang="zh-CN" altLang="en-US" dirty="0">
                <a:solidFill>
                  <a:srgbClr val="FF0000"/>
                </a:solidFill>
                <a:cs typeface="+mn-ea"/>
                <a:sym typeface="+mn-lt"/>
              </a:rPr>
              <a:t>工作集</a:t>
            </a:r>
            <a:r>
              <a:rPr lang="zh-CN" altLang="en-US" dirty="0">
                <a:cs typeface="+mn-ea"/>
                <a:sym typeface="+mn-lt"/>
              </a:rPr>
              <a:t>的所有页调入</a:t>
            </a:r>
            <a:endParaRPr lang="en-US" altLang="zh-CN" dirty="0">
              <a:cs typeface="+mn-ea"/>
              <a:sym typeface="+mn-lt"/>
            </a:endParaRPr>
          </a:p>
          <a:p>
            <a:pPr>
              <a:lnSpc>
                <a:spcPct val="120000"/>
              </a:lnSpc>
              <a:spcBef>
                <a:spcPts val="800"/>
              </a:spcBef>
              <a:buClr>
                <a:srgbClr val="FF0000"/>
              </a:buClr>
              <a:buFont typeface="Wingdings" panose="05000000000000000000" pitchFamily="2" charset="2"/>
            </a:pPr>
            <a:endParaRPr lang="en-US" altLang="zh-CN" dirty="0">
              <a:cs typeface="+mn-ea"/>
              <a:sym typeface="+mn-lt"/>
            </a:endParaRPr>
          </a:p>
          <a:p>
            <a:pPr>
              <a:lnSpc>
                <a:spcPct val="120000"/>
              </a:lnSpc>
              <a:spcBef>
                <a:spcPts val="800"/>
              </a:spcBef>
              <a:buClr>
                <a:srgbClr val="FF0000"/>
              </a:buClr>
              <a:buFont typeface="Wingdings" panose="05000000000000000000" pitchFamily="2" charset="2"/>
            </a:pPr>
            <a:r>
              <a:rPr lang="zh-CN" altLang="en-US" dirty="0">
                <a:cs typeface="+mn-ea"/>
                <a:sym typeface="+mn-lt"/>
              </a:rPr>
              <a:t>（</a:t>
            </a:r>
            <a:r>
              <a:rPr lang="en-US" altLang="zh-CN" dirty="0">
                <a:cs typeface="+mn-ea"/>
                <a:sym typeface="+mn-lt"/>
              </a:rPr>
              <a:t>2</a:t>
            </a:r>
            <a:r>
              <a:rPr lang="zh-CN" altLang="en-US" dirty="0">
                <a:cs typeface="+mn-ea"/>
                <a:sym typeface="+mn-lt"/>
              </a:rPr>
              <a:t>）</a:t>
            </a:r>
            <a:r>
              <a:rPr lang="zh-CN" altLang="en-US" sz="1800" dirty="0">
                <a:cs typeface="+mn-ea"/>
                <a:sym typeface="+mn-lt"/>
              </a:rPr>
              <a:t>请求调页策略(运行时调入):</a:t>
            </a:r>
          </a:p>
          <a:p>
            <a:pPr>
              <a:lnSpc>
                <a:spcPct val="120000"/>
              </a:lnSpc>
              <a:spcBef>
                <a:spcPts val="800"/>
              </a:spcBef>
              <a:buClr>
                <a:srgbClr val="FF0000"/>
              </a:buClr>
              <a:buFont typeface="Wingdings" panose="05000000000000000000" pitchFamily="2" charset="2"/>
            </a:pPr>
            <a:r>
              <a:rPr lang="zh-CN" altLang="en-US" sz="1800" dirty="0">
                <a:cs typeface="+mn-ea"/>
                <a:sym typeface="+mn-lt"/>
              </a:rPr>
              <a:t>进程在</a:t>
            </a:r>
            <a:r>
              <a:rPr lang="zh-CN" altLang="en-US" sz="1800" dirty="0">
                <a:solidFill>
                  <a:srgbClr val="FF0000"/>
                </a:solidFill>
                <a:cs typeface="+mn-ea"/>
                <a:sym typeface="+mn-lt"/>
              </a:rPr>
              <a:t>运行期间</a:t>
            </a:r>
            <a:r>
              <a:rPr lang="zh-CN" altLang="en-US" sz="1800" dirty="0">
                <a:cs typeface="+mn-ea"/>
                <a:sym typeface="+mn-lt"/>
              </a:rPr>
              <a:t>发现</a:t>
            </a:r>
            <a:r>
              <a:rPr lang="zh-CN" altLang="en-US" sz="1800" dirty="0">
                <a:solidFill>
                  <a:srgbClr val="FF0000"/>
                </a:solidFill>
                <a:cs typeface="+mn-ea"/>
                <a:sym typeface="+mn-lt"/>
              </a:rPr>
              <a:t>缺页时才</a:t>
            </a:r>
            <a:r>
              <a:rPr lang="zh-CN" altLang="en-US" sz="1800" dirty="0">
                <a:cs typeface="+mn-ea"/>
                <a:sym typeface="+mn-lt"/>
              </a:rPr>
              <a:t>将所缺页面</a:t>
            </a:r>
            <a:r>
              <a:rPr lang="zh-CN" altLang="en-US" sz="1800" dirty="0">
                <a:solidFill>
                  <a:srgbClr val="FF0000"/>
                </a:solidFill>
                <a:cs typeface="+mn-ea"/>
                <a:sym typeface="+mn-lt"/>
              </a:rPr>
              <a:t>调入</a:t>
            </a:r>
            <a:r>
              <a:rPr lang="zh-CN" altLang="en-US" sz="1800" dirty="0">
                <a:cs typeface="+mn-ea"/>
                <a:sym typeface="+mn-lt"/>
              </a:rPr>
              <a:t>内存。由这种策略调入的页面一定会被访问到，但由于</a:t>
            </a:r>
            <a:r>
              <a:rPr lang="zh-CN" altLang="en-US" sz="1800" dirty="0">
                <a:solidFill>
                  <a:srgbClr val="FF0000"/>
                </a:solidFill>
                <a:cs typeface="+mn-ea"/>
                <a:sym typeface="+mn-lt"/>
              </a:rPr>
              <a:t>每次只能调入一页</a:t>
            </a:r>
            <a:r>
              <a:rPr lang="zh-CN" altLang="en-US" sz="1800" dirty="0">
                <a:cs typeface="+mn-ea"/>
                <a:sym typeface="+mn-lt"/>
              </a:rPr>
              <a:t>，而每次调页都要磁盘I/0操作，因此</a:t>
            </a:r>
            <a:r>
              <a:rPr lang="zh-CN" altLang="en-US" sz="1800" dirty="0">
                <a:solidFill>
                  <a:srgbClr val="FF0000"/>
                </a:solidFill>
                <a:cs typeface="+mn-ea"/>
                <a:sym typeface="+mn-lt"/>
              </a:rPr>
              <a:t>开销较大</a:t>
            </a:r>
            <a:r>
              <a:rPr lang="zh-CN" altLang="en-US" sz="1800" dirty="0">
                <a:cs typeface="+mn-ea"/>
                <a:sym typeface="+mn-lt"/>
              </a:rPr>
              <a:t>。</a:t>
            </a:r>
          </a:p>
        </p:txBody>
      </p:sp>
      <p:sp>
        <p:nvSpPr>
          <p:cNvPr id="24" name="íšḻíḑê"/>
          <p:cNvSpPr/>
          <p:nvPr/>
        </p:nvSpPr>
        <p:spPr>
          <a:xfrm>
            <a:off x="1351860" y="894658"/>
            <a:ext cx="2772038" cy="304310"/>
          </a:xfrm>
          <a:prstGeom prst="rect">
            <a:avLst/>
          </a:prstGeom>
          <a:noFill/>
          <a:ln>
            <a:noFill/>
          </a:ln>
        </p:spPr>
        <p:txBody>
          <a:bodyPr wrap="square" lIns="68580" tIns="34290" rIns="68580" bIns="34290" anchor="ctr" anchorCtr="0">
            <a:noAutofit/>
          </a:bodyPr>
          <a:lstStyle/>
          <a:p>
            <a:r>
              <a:rPr lang="zh-CN" altLang="en-US" sz="1800" b="1" dirty="0">
                <a:cs typeface="+mn-ea"/>
                <a:sym typeface="+mn-lt"/>
              </a:rPr>
              <a:t>何时调入页面？</a:t>
            </a:r>
          </a:p>
        </p:txBody>
      </p:sp>
      <p:sp>
        <p:nvSpPr>
          <p:cNvPr id="25" name="îSļiḓè"/>
          <p:cNvSpPr/>
          <p:nvPr/>
        </p:nvSpPr>
        <p:spPr>
          <a:xfrm>
            <a:off x="915433" y="73208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8" name="îṡḷíďe"/>
          <p:cNvSpPr/>
          <p:nvPr/>
        </p:nvSpPr>
        <p:spPr>
          <a:xfrm>
            <a:off x="1058124" y="879190"/>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8" name="文本框 7">
            <a:extLst>
              <a:ext uri="{FF2B5EF4-FFF2-40B4-BE49-F238E27FC236}">
                <a16:creationId xmlns:a16="http://schemas.microsoft.com/office/drawing/2014/main" id="{FE60984B-AFCE-4F87-93CF-E49C88340B96}"/>
              </a:ext>
            </a:extLst>
          </p:cNvPr>
          <p:cNvSpPr txBox="1"/>
          <p:nvPr/>
        </p:nvSpPr>
        <p:spPr>
          <a:xfrm>
            <a:off x="1270539" y="3057037"/>
            <a:ext cx="3301462" cy="246221"/>
          </a:xfrm>
          <a:prstGeom prst="rect">
            <a:avLst/>
          </a:prstGeom>
          <a:noFill/>
          <a:ln w="12700">
            <a:solidFill>
              <a:schemeClr val="tx1"/>
            </a:solidFill>
          </a:ln>
        </p:spPr>
        <p:txBody>
          <a:bodyPr wrap="square">
            <a:spAutoFit/>
          </a:bodyPr>
          <a:lstStyle/>
          <a:p>
            <a:r>
              <a:rPr lang="zh-CN" altLang="en-US" sz="1000" b="0" i="0" dirty="0">
                <a:solidFill>
                  <a:srgbClr val="FF0000"/>
                </a:solidFill>
                <a:effectLst/>
                <a:latin typeface="PingFang SC"/>
              </a:rPr>
              <a:t>工作集：是指在某时间间隔内，进程要访问的页面集合‌</a:t>
            </a:r>
            <a:endParaRPr lang="zh-CN" altLang="en-US" sz="10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lum contrast="42000"/>
          </a:blip>
          <a:srcRect l="6243" r="5274" b="4546"/>
          <a:stretch/>
        </p:blipFill>
        <p:spPr>
          <a:xfrm>
            <a:off x="2819400" y="2530475"/>
            <a:ext cx="2305328" cy="1980565"/>
          </a:xfrm>
          <a:prstGeom prst="rect">
            <a:avLst/>
          </a:prstGeom>
          <a:ln w="12700" cap="sq">
            <a:solidFill>
              <a:srgbClr val="000000"/>
            </a:solidFill>
            <a:miter lim="800000"/>
          </a:ln>
          <a:effectLst/>
        </p:spPr>
      </p:pic>
      <p:pic>
        <p:nvPicPr>
          <p:cNvPr id="5" name="图片 4"/>
          <p:cNvPicPr>
            <a:picLocks noChangeAspect="1"/>
          </p:cNvPicPr>
          <p:nvPr/>
        </p:nvPicPr>
        <p:blipFill rotWithShape="1">
          <a:blip r:embed="rId3">
            <a:lum contrast="42000"/>
          </a:blip>
          <a:srcRect l="5467" r="4328" b="2961"/>
          <a:stretch/>
        </p:blipFill>
        <p:spPr>
          <a:xfrm>
            <a:off x="5867400" y="2488308"/>
            <a:ext cx="2466762" cy="2097529"/>
          </a:xfrm>
          <a:prstGeom prst="rect">
            <a:avLst/>
          </a:prstGeom>
          <a:ln w="12700" cap="sq">
            <a:solidFill>
              <a:srgbClr val="000000"/>
            </a:solidFill>
            <a:miter lim="800000"/>
          </a:ln>
          <a:effectLst/>
        </p:spPr>
      </p:pic>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18" name="íšḻîḋè"/>
          <p:cNvSpPr/>
          <p:nvPr/>
        </p:nvSpPr>
        <p:spPr>
          <a:xfrm>
            <a:off x="304801" y="871855"/>
            <a:ext cx="8755380" cy="1928495"/>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00" dirty="0">
                <a:cs typeface="+mn-ea"/>
                <a:sym typeface="+mn-lt"/>
              </a:rPr>
              <a:t>系统拥有</a:t>
            </a:r>
            <a:r>
              <a:rPr lang="zh-CN" altLang="en-US" sz="1600" dirty="0">
                <a:solidFill>
                  <a:srgbClr val="FF0000"/>
                </a:solidFill>
                <a:cs typeface="+mn-ea"/>
                <a:sym typeface="+mn-lt"/>
              </a:rPr>
              <a:t>足够的对换区空间</a:t>
            </a:r>
            <a:r>
              <a:rPr lang="zh-CN" altLang="en-US" sz="1600" dirty="0">
                <a:cs typeface="+mn-ea"/>
                <a:sym typeface="+mn-lt"/>
              </a:rPr>
              <a:t>，</a:t>
            </a:r>
            <a:r>
              <a:rPr lang="zh-CN" altLang="en-US" sz="1600" dirty="0">
                <a:solidFill>
                  <a:srgbClr val="FF0000"/>
                </a:solidFill>
                <a:cs typeface="+mn-ea"/>
                <a:sym typeface="+mn-lt"/>
              </a:rPr>
              <a:t>全部从对换区调入</a:t>
            </a:r>
            <a:r>
              <a:rPr lang="zh-CN" altLang="en-US" sz="1600" dirty="0">
                <a:cs typeface="+mn-ea"/>
                <a:sym typeface="+mn-lt"/>
              </a:rPr>
              <a:t>所需页面</a:t>
            </a:r>
          </a:p>
          <a:p>
            <a:pPr marL="342900" indent="-342900">
              <a:lnSpc>
                <a:spcPct val="120000"/>
              </a:lnSpc>
              <a:buClr>
                <a:srgbClr val="FF0000"/>
              </a:buClr>
              <a:buFont typeface="Wingdings" panose="05000000000000000000" pitchFamily="2" charset="2"/>
              <a:buChar char="Ø"/>
            </a:pPr>
            <a:r>
              <a:rPr lang="zh-CN" altLang="en-US" sz="1600" dirty="0">
                <a:cs typeface="+mn-ea"/>
                <a:sym typeface="+mn-lt"/>
              </a:rPr>
              <a:t>系统</a:t>
            </a:r>
            <a:r>
              <a:rPr lang="zh-CN" altLang="en-US" sz="1600" dirty="0">
                <a:solidFill>
                  <a:srgbClr val="FF0000"/>
                </a:solidFill>
                <a:cs typeface="+mn-ea"/>
                <a:sym typeface="+mn-lt"/>
              </a:rPr>
              <a:t>缺少</a:t>
            </a:r>
            <a:r>
              <a:rPr lang="zh-CN" altLang="en-US" sz="1600" dirty="0">
                <a:cs typeface="+mn-ea"/>
                <a:sym typeface="+mn-lt"/>
              </a:rPr>
              <a:t>足够的</a:t>
            </a:r>
            <a:r>
              <a:rPr lang="zh-CN" altLang="en-US" sz="1600" dirty="0">
                <a:solidFill>
                  <a:srgbClr val="FF0000"/>
                </a:solidFill>
                <a:cs typeface="+mn-ea"/>
                <a:sym typeface="+mn-lt"/>
              </a:rPr>
              <a:t>对换区空间</a:t>
            </a:r>
            <a:endParaRPr lang="en-US" altLang="zh-CN" sz="1600" dirty="0">
              <a:solidFill>
                <a:srgbClr val="FF0000"/>
              </a:solidFill>
              <a:cs typeface="+mn-ea"/>
              <a:sym typeface="+mn-lt"/>
            </a:endParaRPr>
          </a:p>
          <a:p>
            <a:pPr>
              <a:lnSpc>
                <a:spcPct val="120000"/>
              </a:lnSpc>
              <a:buClr>
                <a:srgbClr val="FF0000"/>
              </a:buClr>
            </a:pPr>
            <a:r>
              <a:rPr lang="en-US" altLang="zh-CN" sz="1600" dirty="0">
                <a:solidFill>
                  <a:srgbClr val="FF0000"/>
                </a:solidFill>
                <a:cs typeface="+mn-ea"/>
                <a:sym typeface="+mn-lt"/>
              </a:rPr>
              <a:t>	</a:t>
            </a:r>
            <a:r>
              <a:rPr lang="zh-CN" altLang="en-US" sz="1600" dirty="0">
                <a:solidFill>
                  <a:srgbClr val="FF0000"/>
                </a:solidFill>
                <a:cs typeface="+mn-ea"/>
                <a:sym typeface="+mn-lt"/>
              </a:rPr>
              <a:t>未被修改的文件，都直接从文件区调入，</a:t>
            </a:r>
            <a:r>
              <a:rPr lang="zh-CN" altLang="en-US" sz="1600" dirty="0">
                <a:cs typeface="+mn-ea"/>
                <a:sym typeface="+mn-lt"/>
              </a:rPr>
              <a:t>以后再调入时，仍从文件区直接调入</a:t>
            </a:r>
            <a:endParaRPr lang="en-US" altLang="zh-CN" sz="1600" dirty="0">
              <a:cs typeface="+mn-ea"/>
              <a:sym typeface="+mn-lt"/>
            </a:endParaRPr>
          </a:p>
          <a:p>
            <a:pPr>
              <a:lnSpc>
                <a:spcPct val="120000"/>
              </a:lnSpc>
              <a:buClr>
                <a:srgbClr val="FF0000"/>
              </a:buClr>
            </a:pPr>
            <a:r>
              <a:rPr lang="en-US" altLang="zh-CN" sz="1600" dirty="0">
                <a:cs typeface="+mn-ea"/>
                <a:sym typeface="+mn-lt"/>
              </a:rPr>
              <a:t>	</a:t>
            </a:r>
            <a:r>
              <a:rPr lang="zh-CN" altLang="en-US" sz="1600" dirty="0">
                <a:solidFill>
                  <a:srgbClr val="FF0000"/>
                </a:solidFill>
                <a:cs typeface="+mn-ea"/>
                <a:sym typeface="+mn-lt"/>
              </a:rPr>
              <a:t>被修改的部分</a:t>
            </a:r>
            <a:r>
              <a:rPr lang="zh-CN" altLang="en-US" sz="1600" dirty="0">
                <a:cs typeface="+mn-ea"/>
                <a:sym typeface="+mn-lt"/>
              </a:rPr>
              <a:t>，换出时需写回磁盘对换区，再需要时从对换区</a:t>
            </a:r>
            <a:r>
              <a:rPr lang="zh-CN" altLang="en-US" sz="1600" dirty="0">
                <a:solidFill>
                  <a:srgbClr val="FF0000"/>
                </a:solidFill>
                <a:cs typeface="+mn-ea"/>
                <a:sym typeface="+mn-lt"/>
              </a:rPr>
              <a:t>调入或换出</a:t>
            </a:r>
          </a:p>
          <a:p>
            <a:pPr marL="342900" indent="-342900">
              <a:lnSpc>
                <a:spcPct val="120000"/>
              </a:lnSpc>
              <a:buClr>
                <a:srgbClr val="FF0000"/>
              </a:buClr>
              <a:buFont typeface="Wingdings" panose="05000000000000000000" pitchFamily="2" charset="2"/>
              <a:buChar char="Ø"/>
            </a:pPr>
            <a:r>
              <a:rPr lang="en-US" altLang="zh-CN" sz="1600" dirty="0">
                <a:cs typeface="+mn-ea"/>
                <a:sym typeface="+mn-lt"/>
              </a:rPr>
              <a:t>UNIX</a:t>
            </a:r>
            <a:r>
              <a:rPr lang="zh-CN" altLang="en-US" sz="1600" dirty="0">
                <a:cs typeface="+mn-ea"/>
                <a:sym typeface="+mn-lt"/>
              </a:rPr>
              <a:t>方式：未运行过的页面</a:t>
            </a:r>
            <a:r>
              <a:rPr lang="en-US" altLang="zh-CN" sz="1600" dirty="0" err="1">
                <a:cs typeface="+mn-ea"/>
                <a:sym typeface="+mn-lt"/>
              </a:rPr>
              <a:t>从</a:t>
            </a:r>
            <a:r>
              <a:rPr lang="en-US" altLang="zh-CN" sz="1600" dirty="0" err="1">
                <a:solidFill>
                  <a:srgbClr val="FF0000"/>
                </a:solidFill>
                <a:cs typeface="+mn-ea"/>
                <a:sym typeface="+mn-lt"/>
              </a:rPr>
              <a:t>文件区调入</a:t>
            </a:r>
            <a:r>
              <a:rPr lang="en-US" altLang="zh-CN" sz="1600" dirty="0">
                <a:cs typeface="+mn-ea"/>
                <a:sym typeface="+mn-lt"/>
              </a:rPr>
              <a:t>。</a:t>
            </a:r>
            <a:r>
              <a:rPr lang="zh-CN" altLang="en-US" sz="1600" dirty="0">
                <a:cs typeface="+mn-ea"/>
                <a:sym typeface="+mn-lt"/>
              </a:rPr>
              <a:t>运行过的从对换区调入。共享时不调入</a:t>
            </a:r>
            <a:endParaRPr lang="en-US" altLang="zh-CN" sz="1600" dirty="0">
              <a:cs typeface="+mn-ea"/>
              <a:sym typeface="+mn-lt"/>
            </a:endParaRPr>
          </a:p>
        </p:txBody>
      </p:sp>
      <p:sp>
        <p:nvSpPr>
          <p:cNvPr id="19" name="i$lîďê"/>
          <p:cNvSpPr/>
          <p:nvPr/>
        </p:nvSpPr>
        <p:spPr>
          <a:xfrm>
            <a:off x="1351859" y="625690"/>
            <a:ext cx="2772038" cy="294658"/>
          </a:xfrm>
          <a:prstGeom prst="rect">
            <a:avLst/>
          </a:prstGeom>
          <a:noFill/>
          <a:ln>
            <a:noFill/>
          </a:ln>
        </p:spPr>
        <p:txBody>
          <a:bodyPr wrap="square" lIns="68580" tIns="34290" rIns="68580" bIns="34290" anchor="ctr" anchorCtr="0">
            <a:noAutofit/>
          </a:bodyPr>
          <a:lstStyle/>
          <a:p>
            <a:r>
              <a:rPr lang="zh-CN" altLang="en-US" sz="1800" b="1" dirty="0">
                <a:cs typeface="+mn-ea"/>
                <a:sym typeface="+mn-lt"/>
              </a:rPr>
              <a:t>从何处调入页面？</a:t>
            </a:r>
          </a:p>
        </p:txBody>
      </p:sp>
      <p:sp>
        <p:nvSpPr>
          <p:cNvPr id="29" name="íSlíḋe"/>
          <p:cNvSpPr/>
          <p:nvPr/>
        </p:nvSpPr>
        <p:spPr>
          <a:xfrm>
            <a:off x="981923" y="716808"/>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pic>
        <p:nvPicPr>
          <p:cNvPr id="2" name="图片 1"/>
          <p:cNvPicPr>
            <a:picLocks noChangeAspect="1"/>
          </p:cNvPicPr>
          <p:nvPr/>
        </p:nvPicPr>
        <p:blipFill rotWithShape="1">
          <a:blip r:embed="rId4">
            <a:lum contrast="42000"/>
          </a:blip>
          <a:srcRect l="10675" t="3503" r="8343" b="3514"/>
          <a:stretch/>
        </p:blipFill>
        <p:spPr>
          <a:xfrm>
            <a:off x="424496" y="2572641"/>
            <a:ext cx="1668885" cy="2013196"/>
          </a:xfrm>
          <a:prstGeom prst="rect">
            <a:avLst/>
          </a:prstGeom>
          <a:ln w="12700" cap="sq">
            <a:solidFill>
              <a:srgbClr val="000000"/>
            </a:solidFill>
            <a:miter lim="800000"/>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22" name="ïṧḷïḋè"/>
          <p:cNvSpPr/>
          <p:nvPr/>
        </p:nvSpPr>
        <p:spPr>
          <a:xfrm>
            <a:off x="1366153" y="660900"/>
            <a:ext cx="2772038" cy="311327"/>
          </a:xfrm>
          <a:prstGeom prst="rect">
            <a:avLst/>
          </a:prstGeom>
          <a:noFill/>
          <a:ln>
            <a:noFill/>
          </a:ln>
        </p:spPr>
        <p:txBody>
          <a:bodyPr wrap="square" lIns="68580" tIns="34290" rIns="68580" bIns="34290" anchor="ctr" anchorCtr="0">
            <a:noAutofit/>
          </a:bodyPr>
          <a:lstStyle/>
          <a:p>
            <a:r>
              <a:rPr lang="zh-CN" altLang="en-US" sz="1800" b="1" dirty="0">
                <a:solidFill>
                  <a:srgbClr val="FF0000"/>
                </a:solidFill>
                <a:cs typeface="+mn-ea"/>
                <a:sym typeface="+mn-lt"/>
              </a:rPr>
              <a:t>如何调入页面？</a:t>
            </a:r>
          </a:p>
        </p:txBody>
      </p:sp>
      <p:sp>
        <p:nvSpPr>
          <p:cNvPr id="26" name="íṥḻîḓe"/>
          <p:cNvSpPr/>
          <p:nvPr/>
        </p:nvSpPr>
        <p:spPr>
          <a:xfrm>
            <a:off x="853525" y="598949"/>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30" name="ïśḷïḓe"/>
          <p:cNvSpPr/>
          <p:nvPr/>
        </p:nvSpPr>
        <p:spPr>
          <a:xfrm>
            <a:off x="1017920" y="741044"/>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61" name="iśḷíḑe"/>
          <p:cNvSpPr/>
          <p:nvPr>
            <p:custDataLst>
              <p:tags r:id="rId1"/>
            </p:custDataLst>
          </p:nvPr>
        </p:nvSpPr>
        <p:spPr>
          <a:xfrm>
            <a:off x="788944" y="1790806"/>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01</a:t>
            </a:r>
          </a:p>
        </p:txBody>
      </p:sp>
      <p:sp>
        <p:nvSpPr>
          <p:cNvPr id="62" name="ïś1ïḑè"/>
          <p:cNvSpPr/>
          <p:nvPr>
            <p:custDataLst>
              <p:tags r:id="rId2"/>
            </p:custDataLst>
          </p:nvPr>
        </p:nvSpPr>
        <p:spPr>
          <a:xfrm>
            <a:off x="812705" y="2439443"/>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02</a:t>
            </a:r>
          </a:p>
        </p:txBody>
      </p:sp>
      <p:sp>
        <p:nvSpPr>
          <p:cNvPr id="83" name="iśḷíḑe"/>
          <p:cNvSpPr/>
          <p:nvPr>
            <p:custDataLst>
              <p:tags r:id="rId3"/>
            </p:custDataLst>
          </p:nvPr>
        </p:nvSpPr>
        <p:spPr>
          <a:xfrm>
            <a:off x="828663" y="3908921"/>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03</a:t>
            </a:r>
          </a:p>
        </p:txBody>
      </p:sp>
      <p:sp>
        <p:nvSpPr>
          <p:cNvPr id="84" name="ïś1ïḑè"/>
          <p:cNvSpPr/>
          <p:nvPr>
            <p:custDataLst>
              <p:tags r:id="rId4"/>
            </p:custDataLst>
          </p:nvPr>
        </p:nvSpPr>
        <p:spPr>
          <a:xfrm>
            <a:off x="828663" y="4540599"/>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04</a:t>
            </a:r>
          </a:p>
        </p:txBody>
      </p:sp>
      <p:sp>
        <p:nvSpPr>
          <p:cNvPr id="85" name="内容占位符 2"/>
          <p:cNvSpPr txBox="1"/>
          <p:nvPr>
            <p:custDataLst>
              <p:tags r:id="rId5"/>
            </p:custDataLst>
          </p:nvPr>
        </p:nvSpPr>
        <p:spPr>
          <a:xfrm>
            <a:off x="1501576" y="1839692"/>
            <a:ext cx="3876317" cy="483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buNone/>
            </a:pPr>
            <a:r>
              <a:rPr lang="zh-CN" altLang="en-US" sz="1950" dirty="0">
                <a:cs typeface="+mn-ea"/>
                <a:sym typeface="+mn-lt"/>
              </a:rPr>
              <a:t>查找所需页在磁盘上的地址</a:t>
            </a:r>
          </a:p>
        </p:txBody>
      </p:sp>
      <p:sp>
        <p:nvSpPr>
          <p:cNvPr id="86" name="内容占位符 2"/>
          <p:cNvSpPr txBox="1"/>
          <p:nvPr>
            <p:custDataLst>
              <p:tags r:id="rId6"/>
            </p:custDataLst>
          </p:nvPr>
        </p:nvSpPr>
        <p:spPr>
          <a:xfrm>
            <a:off x="1525337" y="2532712"/>
            <a:ext cx="2460043"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查找一内存空闲块：</a:t>
            </a:r>
          </a:p>
        </p:txBody>
      </p:sp>
      <p:sp>
        <p:nvSpPr>
          <p:cNvPr id="87" name="内容占位符 2"/>
          <p:cNvSpPr txBox="1"/>
          <p:nvPr>
            <p:custDataLst>
              <p:tags r:id="rId7"/>
            </p:custDataLst>
          </p:nvPr>
        </p:nvSpPr>
        <p:spPr>
          <a:xfrm>
            <a:off x="1541295" y="4093881"/>
            <a:ext cx="4471292" cy="275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将所需页读入（新）空闲块，更新页表。</a:t>
            </a:r>
          </a:p>
        </p:txBody>
      </p:sp>
      <p:sp>
        <p:nvSpPr>
          <p:cNvPr id="88" name="内容占位符 2"/>
          <p:cNvSpPr txBox="1"/>
          <p:nvPr>
            <p:custDataLst>
              <p:tags r:id="rId8"/>
            </p:custDataLst>
          </p:nvPr>
        </p:nvSpPr>
        <p:spPr>
          <a:xfrm>
            <a:off x="1541295" y="4702098"/>
            <a:ext cx="1717520" cy="25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重启用户进程。</a:t>
            </a:r>
          </a:p>
        </p:txBody>
      </p:sp>
      <p:sp>
        <p:nvSpPr>
          <p:cNvPr id="21" name="内容占位符 2"/>
          <p:cNvSpPr txBox="1"/>
          <p:nvPr>
            <p:custDataLst>
              <p:tags r:id="rId9"/>
            </p:custDataLst>
          </p:nvPr>
        </p:nvSpPr>
        <p:spPr>
          <a:xfrm>
            <a:off x="869912" y="2904374"/>
            <a:ext cx="6553200" cy="1148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如果</a:t>
            </a:r>
            <a:r>
              <a:rPr lang="zh-CN" altLang="en-US" dirty="0">
                <a:solidFill>
                  <a:srgbClr val="FF0000"/>
                </a:solidFill>
                <a:cs typeface="+mn-ea"/>
                <a:sym typeface="+mn-lt"/>
              </a:rPr>
              <a:t>有空闲块</a:t>
            </a:r>
            <a:r>
              <a:rPr lang="zh-CN" altLang="en-US" dirty="0">
                <a:cs typeface="+mn-ea"/>
                <a:sym typeface="+mn-lt"/>
              </a:rPr>
              <a:t>，就直接使用它</a:t>
            </a:r>
            <a:r>
              <a:rPr lang="en-US" altLang="zh-CN" dirty="0">
                <a:cs typeface="+mn-ea"/>
                <a:sym typeface="+mn-lt"/>
              </a:rPr>
              <a:t>(</a:t>
            </a:r>
            <a:r>
              <a:rPr lang="zh-CN" altLang="en-US" dirty="0">
                <a:cs typeface="+mn-ea"/>
                <a:sym typeface="+mn-lt"/>
              </a:rPr>
              <a:t>启动磁盘</a:t>
            </a:r>
            <a:r>
              <a:rPr lang="en-US" altLang="zh-CN" dirty="0">
                <a:cs typeface="+mn-ea"/>
                <a:sym typeface="+mn-lt"/>
              </a:rPr>
              <a:t>IO</a:t>
            </a:r>
            <a:r>
              <a:rPr lang="zh-CN" altLang="en-US" dirty="0">
                <a:cs typeface="+mn-ea"/>
                <a:sym typeface="+mn-lt"/>
              </a:rPr>
              <a:t>，依地址调入内存</a:t>
            </a:r>
            <a:r>
              <a:rPr lang="en-US" altLang="zh-CN" dirty="0">
                <a:cs typeface="+mn-ea"/>
                <a:sym typeface="+mn-lt"/>
              </a:rPr>
              <a:t>)</a:t>
            </a:r>
            <a:endParaRPr lang="zh-CN" altLang="en-US" dirty="0">
              <a:cs typeface="+mn-ea"/>
              <a:sym typeface="+mn-lt"/>
            </a:endParaRPr>
          </a:p>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如果</a:t>
            </a:r>
            <a:r>
              <a:rPr lang="zh-CN" altLang="en-US" dirty="0">
                <a:solidFill>
                  <a:srgbClr val="FF0000"/>
                </a:solidFill>
                <a:cs typeface="+mn-ea"/>
                <a:sym typeface="+mn-lt"/>
              </a:rPr>
              <a:t>没有空闲块</a:t>
            </a:r>
            <a:r>
              <a:rPr lang="zh-CN" altLang="en-US" dirty="0">
                <a:cs typeface="+mn-ea"/>
                <a:sym typeface="+mn-lt"/>
              </a:rPr>
              <a:t>，使用</a:t>
            </a:r>
            <a:r>
              <a:rPr lang="zh-CN" altLang="en-US" b="1" dirty="0">
                <a:solidFill>
                  <a:srgbClr val="FF0000"/>
                </a:solidFill>
                <a:cs typeface="+mn-ea"/>
                <a:sym typeface="+mn-lt"/>
              </a:rPr>
              <a:t>页面置换算法</a:t>
            </a:r>
            <a:r>
              <a:rPr lang="zh-CN" altLang="en-US" dirty="0">
                <a:cs typeface="+mn-ea"/>
                <a:sym typeface="+mn-lt"/>
              </a:rPr>
              <a:t>选择一个“牺牲”内存块</a:t>
            </a:r>
          </a:p>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将“牺牲”块的内容写到磁盘上，修改</a:t>
            </a:r>
            <a:r>
              <a:rPr lang="zh-CN" altLang="en-US" dirty="0">
                <a:solidFill>
                  <a:srgbClr val="FF0000"/>
                </a:solidFill>
                <a:cs typeface="+mn-ea"/>
                <a:sym typeface="+mn-lt"/>
              </a:rPr>
              <a:t>页表</a:t>
            </a:r>
            <a:r>
              <a:rPr lang="zh-CN" altLang="en-US" dirty="0">
                <a:cs typeface="+mn-ea"/>
                <a:sym typeface="+mn-lt"/>
              </a:rPr>
              <a:t>和</a:t>
            </a:r>
            <a:r>
              <a:rPr lang="zh-CN" altLang="en-US" dirty="0">
                <a:solidFill>
                  <a:srgbClr val="FF0000"/>
                </a:solidFill>
                <a:cs typeface="+mn-ea"/>
                <a:sym typeface="+mn-lt"/>
              </a:rPr>
              <a:t>块表</a:t>
            </a:r>
            <a:r>
              <a:rPr lang="zh-CN" altLang="en-US" dirty="0">
                <a:cs typeface="+mn-ea"/>
                <a:sym typeface="+mn-lt"/>
              </a:rPr>
              <a:t>。</a:t>
            </a:r>
          </a:p>
        </p:txBody>
      </p:sp>
      <p:sp>
        <p:nvSpPr>
          <p:cNvPr id="15" name="iśḷíḑe">
            <a:extLst>
              <a:ext uri="{FF2B5EF4-FFF2-40B4-BE49-F238E27FC236}">
                <a16:creationId xmlns:a16="http://schemas.microsoft.com/office/drawing/2014/main" id="{E86031E0-B505-45F7-AE79-0D4BB3A86CD4}"/>
              </a:ext>
            </a:extLst>
          </p:cNvPr>
          <p:cNvSpPr/>
          <p:nvPr>
            <p:custDataLst>
              <p:tags r:id="rId10"/>
            </p:custDataLst>
          </p:nvPr>
        </p:nvSpPr>
        <p:spPr>
          <a:xfrm>
            <a:off x="777103" y="1091038"/>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00</a:t>
            </a:r>
          </a:p>
        </p:txBody>
      </p:sp>
      <p:sp>
        <p:nvSpPr>
          <p:cNvPr id="2" name="文本框 1">
            <a:extLst>
              <a:ext uri="{FF2B5EF4-FFF2-40B4-BE49-F238E27FC236}">
                <a16:creationId xmlns:a16="http://schemas.microsoft.com/office/drawing/2014/main" id="{D9649E17-3DC5-474E-9E6A-E7320B9275E5}"/>
              </a:ext>
            </a:extLst>
          </p:cNvPr>
          <p:cNvSpPr txBox="1"/>
          <p:nvPr/>
        </p:nvSpPr>
        <p:spPr>
          <a:xfrm>
            <a:off x="1420940" y="1197598"/>
            <a:ext cx="6747360" cy="400110"/>
          </a:xfrm>
          <a:prstGeom prst="rect">
            <a:avLst/>
          </a:prstGeom>
          <a:noFill/>
          <a:ln w="12700">
            <a:noFill/>
          </a:ln>
        </p:spPr>
        <p:txBody>
          <a:bodyPr wrap="none" rtlCol="0">
            <a:spAutoFit/>
          </a:bodyPr>
          <a:lstStyle/>
          <a:p>
            <a:pPr algn="l"/>
            <a:r>
              <a:rPr lang="zh-CN" altLang="en-US" sz="2000" dirty="0"/>
              <a:t>访问的页面未在内存时（存在位为“</a:t>
            </a:r>
            <a:r>
              <a:rPr lang="en-US" altLang="zh-CN" sz="2000" dirty="0"/>
              <a:t>0</a:t>
            </a:r>
            <a:r>
              <a:rPr lang="zh-CN" altLang="en-US" sz="2000" dirty="0"/>
              <a:t>”），发出</a:t>
            </a:r>
            <a:r>
              <a:rPr lang="zh-CN" altLang="en-US" sz="2000" dirty="0">
                <a:solidFill>
                  <a:srgbClr val="FF0000"/>
                </a:solidFill>
              </a:rPr>
              <a:t>缺页中断</a:t>
            </a:r>
          </a:p>
        </p:txBody>
      </p:sp>
      <p:sp>
        <p:nvSpPr>
          <p:cNvPr id="18" name="文本框 17">
            <a:extLst>
              <a:ext uri="{FF2B5EF4-FFF2-40B4-BE49-F238E27FC236}">
                <a16:creationId xmlns:a16="http://schemas.microsoft.com/office/drawing/2014/main" id="{6CC1A6A6-D8D7-4FBA-AD9A-1127CA473E98}"/>
              </a:ext>
            </a:extLst>
          </p:cNvPr>
          <p:cNvSpPr txBox="1"/>
          <p:nvPr/>
        </p:nvSpPr>
        <p:spPr>
          <a:xfrm>
            <a:off x="7239000" y="3066632"/>
            <a:ext cx="1594464" cy="400110"/>
          </a:xfrm>
          <a:prstGeom prst="rect">
            <a:avLst/>
          </a:prstGeom>
          <a:noFill/>
          <a:ln w="12700">
            <a:solidFill>
              <a:schemeClr val="tx1"/>
            </a:solidFill>
          </a:ln>
        </p:spPr>
        <p:txBody>
          <a:bodyPr wrap="square">
            <a:spAutoFit/>
          </a:bodyPr>
          <a:lstStyle/>
          <a:p>
            <a:r>
              <a:rPr lang="zh-CN" altLang="en-US" sz="1000" dirty="0">
                <a:solidFill>
                  <a:srgbClr val="FF0000"/>
                </a:solidFill>
                <a:cs typeface="+mn-ea"/>
                <a:sym typeface="+mn-lt"/>
              </a:rPr>
              <a:t>修改位为</a:t>
            </a:r>
            <a:r>
              <a:rPr lang="en-US" altLang="zh-CN" sz="1000" dirty="0">
                <a:solidFill>
                  <a:srgbClr val="FF0000"/>
                </a:solidFill>
                <a:cs typeface="+mn-ea"/>
                <a:sym typeface="+mn-lt"/>
              </a:rPr>
              <a:t>0</a:t>
            </a:r>
            <a:r>
              <a:rPr lang="zh-CN" altLang="en-US" sz="1000" dirty="0">
                <a:solidFill>
                  <a:srgbClr val="FF0000"/>
                </a:solidFill>
                <a:cs typeface="+mn-ea"/>
                <a:sym typeface="+mn-lt"/>
              </a:rPr>
              <a:t>，不回写硬盘</a:t>
            </a:r>
            <a:endParaRPr lang="en-US" altLang="zh-CN" sz="1000" dirty="0">
              <a:solidFill>
                <a:srgbClr val="FF0000"/>
              </a:solidFill>
              <a:cs typeface="+mn-ea"/>
              <a:sym typeface="+mn-lt"/>
            </a:endParaRPr>
          </a:p>
          <a:p>
            <a:r>
              <a:rPr lang="zh-CN" altLang="en-US" sz="1000" dirty="0">
                <a:solidFill>
                  <a:srgbClr val="FF0000"/>
                </a:solidFill>
                <a:cs typeface="+mn-ea"/>
                <a:sym typeface="+mn-lt"/>
              </a:rPr>
              <a:t>修改位为</a:t>
            </a:r>
            <a:r>
              <a:rPr lang="en-US" altLang="zh-CN" sz="1000" dirty="0">
                <a:solidFill>
                  <a:srgbClr val="FF0000"/>
                </a:solidFill>
                <a:cs typeface="+mn-ea"/>
                <a:sym typeface="+mn-lt"/>
              </a:rPr>
              <a:t>1</a:t>
            </a:r>
            <a:r>
              <a:rPr lang="zh-CN" altLang="en-US" sz="1000" dirty="0">
                <a:solidFill>
                  <a:srgbClr val="FF0000"/>
                </a:solidFill>
                <a:cs typeface="+mn-ea"/>
                <a:sym typeface="+mn-lt"/>
              </a:rPr>
              <a:t>，写回硬盘</a:t>
            </a:r>
            <a:endParaRPr lang="zh-CN" altLang="en-US" sz="10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7F7F7F"/>
                </a:solidFill>
                <a:cs typeface="+mn-ea"/>
                <a:sym typeface="+mn-lt"/>
              </a:rPr>
              <a:t>页面调入策略</a:t>
            </a:r>
          </a:p>
        </p:txBody>
      </p:sp>
      <p:sp>
        <p:nvSpPr>
          <p:cNvPr id="22" name="内容占位符 2"/>
          <p:cNvSpPr txBox="1"/>
          <p:nvPr/>
        </p:nvSpPr>
        <p:spPr>
          <a:xfrm>
            <a:off x="603273" y="548837"/>
            <a:ext cx="3876317" cy="483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buNone/>
            </a:pPr>
            <a:r>
              <a:rPr lang="zh-CN" altLang="en-US" sz="2175" dirty="0">
                <a:solidFill>
                  <a:srgbClr val="FF0000"/>
                </a:solidFill>
                <a:cs typeface="+mn-ea"/>
                <a:sym typeface="+mn-lt"/>
              </a:rPr>
              <a:t>缺页率</a:t>
            </a:r>
          </a:p>
        </p:txBody>
      </p:sp>
      <p:sp>
        <p:nvSpPr>
          <p:cNvPr id="23" name="内容占位符 2"/>
          <p:cNvSpPr txBox="1"/>
          <p:nvPr/>
        </p:nvSpPr>
        <p:spPr>
          <a:xfrm>
            <a:off x="934743" y="1199032"/>
            <a:ext cx="8209257" cy="2786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3000"/>
              </a:lnSpc>
              <a:spcBef>
                <a:spcPts val="800"/>
              </a:spcBef>
              <a:spcAft>
                <a:spcPts val="600"/>
              </a:spcAft>
              <a:buNone/>
            </a:pPr>
            <a:r>
              <a:rPr lang="zh-CN" altLang="en-US" sz="1800" dirty="0">
                <a:cs typeface="+mn-ea"/>
                <a:sym typeface="+mn-lt"/>
              </a:rPr>
              <a:t>访问页面</a:t>
            </a:r>
            <a:r>
              <a:rPr lang="zh-CN" altLang="en-US" sz="1800" dirty="0">
                <a:solidFill>
                  <a:srgbClr val="FF0000"/>
                </a:solidFill>
                <a:cs typeface="+mn-ea"/>
                <a:sym typeface="+mn-lt"/>
              </a:rPr>
              <a:t>成功</a:t>
            </a:r>
            <a:r>
              <a:rPr lang="en-US" altLang="zh-CN" sz="1800" dirty="0">
                <a:cs typeface="+mn-ea"/>
                <a:sym typeface="+mn-lt"/>
              </a:rPr>
              <a:t>(</a:t>
            </a:r>
            <a:r>
              <a:rPr lang="zh-CN" altLang="en-US" sz="1800" dirty="0">
                <a:cs typeface="+mn-ea"/>
                <a:sym typeface="+mn-lt"/>
              </a:rPr>
              <a:t>在内存</a:t>
            </a:r>
            <a:r>
              <a:rPr lang="en-US" altLang="zh-CN" sz="1800" dirty="0">
                <a:cs typeface="+mn-ea"/>
                <a:sym typeface="+mn-lt"/>
              </a:rPr>
              <a:t>)</a:t>
            </a:r>
            <a:r>
              <a:rPr lang="zh-CN" altLang="en-US" sz="1800" dirty="0">
                <a:cs typeface="+mn-ea"/>
                <a:sym typeface="+mn-lt"/>
              </a:rPr>
              <a:t>的次数为</a:t>
            </a:r>
            <a:r>
              <a:rPr lang="en-US" altLang="zh-CN" sz="1800" dirty="0">
                <a:cs typeface="+mn-ea"/>
                <a:sym typeface="+mn-lt"/>
              </a:rPr>
              <a:t>S</a:t>
            </a:r>
          </a:p>
          <a:p>
            <a:pPr marL="457200" lvl="1" indent="0">
              <a:lnSpc>
                <a:spcPct val="123000"/>
              </a:lnSpc>
              <a:spcBef>
                <a:spcPts val="800"/>
              </a:spcBef>
              <a:spcAft>
                <a:spcPts val="600"/>
              </a:spcAft>
              <a:buNone/>
            </a:pPr>
            <a:r>
              <a:rPr lang="zh-CN" altLang="en-US" sz="1800" dirty="0">
                <a:cs typeface="+mn-ea"/>
                <a:sym typeface="+mn-lt"/>
              </a:rPr>
              <a:t>访问页面</a:t>
            </a:r>
            <a:r>
              <a:rPr lang="zh-CN" altLang="en-US" sz="1800" dirty="0">
                <a:solidFill>
                  <a:srgbClr val="FF0000"/>
                </a:solidFill>
                <a:cs typeface="+mn-ea"/>
                <a:sym typeface="+mn-lt"/>
              </a:rPr>
              <a:t>失败</a:t>
            </a:r>
            <a:r>
              <a:rPr lang="en-US" altLang="zh-CN" sz="1800" dirty="0">
                <a:cs typeface="+mn-ea"/>
                <a:sym typeface="+mn-lt"/>
              </a:rPr>
              <a:t>(</a:t>
            </a:r>
            <a:r>
              <a:rPr lang="zh-CN" altLang="en-US" sz="1800" dirty="0">
                <a:cs typeface="+mn-ea"/>
                <a:sym typeface="+mn-lt"/>
              </a:rPr>
              <a:t>不在内存</a:t>
            </a:r>
            <a:r>
              <a:rPr lang="en-US" altLang="zh-CN" sz="1800" dirty="0">
                <a:cs typeface="+mn-ea"/>
                <a:sym typeface="+mn-lt"/>
              </a:rPr>
              <a:t>)</a:t>
            </a:r>
            <a:r>
              <a:rPr lang="zh-CN" altLang="en-US" sz="1800" dirty="0">
                <a:cs typeface="+mn-ea"/>
                <a:sym typeface="+mn-lt"/>
              </a:rPr>
              <a:t>的次数为</a:t>
            </a:r>
            <a:r>
              <a:rPr lang="en-US" altLang="zh-CN" sz="1800" dirty="0">
                <a:cs typeface="+mn-ea"/>
                <a:sym typeface="+mn-lt"/>
              </a:rPr>
              <a:t>F</a:t>
            </a:r>
          </a:p>
          <a:p>
            <a:pPr marL="457200" lvl="1" indent="0">
              <a:lnSpc>
                <a:spcPct val="123000"/>
              </a:lnSpc>
              <a:spcBef>
                <a:spcPts val="800"/>
              </a:spcBef>
              <a:spcAft>
                <a:spcPts val="600"/>
              </a:spcAft>
              <a:buNone/>
            </a:pPr>
            <a:r>
              <a:rPr lang="zh-CN" altLang="en-US" sz="1800" dirty="0">
                <a:cs typeface="+mn-ea"/>
                <a:sym typeface="+mn-lt"/>
              </a:rPr>
              <a:t>总访问次数为</a:t>
            </a:r>
            <a:r>
              <a:rPr lang="en-US" altLang="zh-CN" sz="1800" dirty="0">
                <a:cs typeface="+mn-ea"/>
                <a:sym typeface="+mn-lt"/>
              </a:rPr>
              <a:t>A=S+F</a:t>
            </a:r>
          </a:p>
          <a:p>
            <a:pPr marL="457200" lvl="1" indent="0">
              <a:lnSpc>
                <a:spcPct val="123000"/>
              </a:lnSpc>
              <a:spcBef>
                <a:spcPts val="800"/>
              </a:spcBef>
              <a:spcAft>
                <a:spcPts val="600"/>
              </a:spcAft>
              <a:buNone/>
            </a:pPr>
            <a:r>
              <a:rPr lang="zh-CN" altLang="en-US" sz="1800" dirty="0">
                <a:solidFill>
                  <a:srgbClr val="FF0000"/>
                </a:solidFill>
                <a:cs typeface="+mn-ea"/>
                <a:sym typeface="+mn-lt"/>
              </a:rPr>
              <a:t>缺页率为 </a:t>
            </a:r>
            <a:r>
              <a:rPr lang="en-US" altLang="zh-CN" sz="1800" dirty="0">
                <a:solidFill>
                  <a:srgbClr val="FF0000"/>
                </a:solidFill>
                <a:cs typeface="+mn-ea"/>
                <a:sym typeface="+mn-lt"/>
              </a:rPr>
              <a:t>f= F/A</a:t>
            </a:r>
          </a:p>
          <a:p>
            <a:pPr marL="457200" lvl="1" indent="0">
              <a:lnSpc>
                <a:spcPct val="123000"/>
              </a:lnSpc>
              <a:spcBef>
                <a:spcPts val="800"/>
              </a:spcBef>
              <a:spcAft>
                <a:spcPts val="600"/>
              </a:spcAft>
              <a:buNone/>
            </a:pPr>
            <a:r>
              <a:rPr lang="zh-CN" altLang="en-US" sz="1800" dirty="0">
                <a:cs typeface="+mn-ea"/>
                <a:sym typeface="+mn-lt"/>
              </a:rPr>
              <a:t>影响因素：</a:t>
            </a:r>
            <a:r>
              <a:rPr lang="zh-CN" altLang="en-US" sz="1800" dirty="0">
                <a:solidFill>
                  <a:srgbClr val="FF0000"/>
                </a:solidFill>
                <a:cs typeface="+mn-ea"/>
                <a:sym typeface="+mn-lt"/>
              </a:rPr>
              <a:t>页面大小</a:t>
            </a:r>
            <a:r>
              <a:rPr lang="zh-CN" altLang="en-US" sz="1800" dirty="0">
                <a:cs typeface="+mn-ea"/>
                <a:sym typeface="+mn-lt"/>
              </a:rPr>
              <a:t>、</a:t>
            </a:r>
            <a:r>
              <a:rPr lang="zh-CN" altLang="en-US" sz="1800" dirty="0">
                <a:solidFill>
                  <a:srgbClr val="FF0000"/>
                </a:solidFill>
                <a:cs typeface="+mn-ea"/>
                <a:sym typeface="+mn-lt"/>
              </a:rPr>
              <a:t>分配内存块的数目</a:t>
            </a:r>
            <a:r>
              <a:rPr lang="zh-CN" altLang="en-US" sz="1800" dirty="0">
                <a:cs typeface="+mn-ea"/>
                <a:sym typeface="+mn-lt"/>
              </a:rPr>
              <a:t>、</a:t>
            </a:r>
            <a:r>
              <a:rPr lang="zh-CN" altLang="en-US" sz="1800" dirty="0">
                <a:solidFill>
                  <a:srgbClr val="FF0000"/>
                </a:solidFill>
                <a:cs typeface="+mn-ea"/>
                <a:sym typeface="+mn-lt"/>
              </a:rPr>
              <a:t>页面置换算法</a:t>
            </a:r>
            <a:r>
              <a:rPr lang="zh-CN" altLang="en-US" sz="1800" dirty="0">
                <a:cs typeface="+mn-ea"/>
                <a:sym typeface="+mn-lt"/>
              </a:rPr>
              <a:t>、</a:t>
            </a:r>
            <a:r>
              <a:rPr lang="zh-CN" altLang="en-US" sz="1800" dirty="0">
                <a:solidFill>
                  <a:srgbClr val="FF0000"/>
                </a:solidFill>
                <a:cs typeface="+mn-ea"/>
                <a:sym typeface="+mn-lt"/>
              </a:rPr>
              <a:t>程序固有属性</a:t>
            </a:r>
            <a:endParaRPr lang="en-US" altLang="zh-CN" sz="1800" dirty="0">
              <a:solidFill>
                <a:srgbClr val="FF0000"/>
              </a:solidFill>
              <a:cs typeface="+mn-ea"/>
              <a:sym typeface="+mn-lt"/>
            </a:endParaRPr>
          </a:p>
          <a:p>
            <a:pPr marL="914400" lvl="2" indent="0">
              <a:lnSpc>
                <a:spcPct val="123000"/>
              </a:lnSpc>
              <a:spcBef>
                <a:spcPts val="800"/>
              </a:spcBef>
              <a:spcAft>
                <a:spcPts val="600"/>
              </a:spcAft>
              <a:buNone/>
            </a:pPr>
            <a:endParaRPr lang="en-US" altLang="zh-CN" sz="1600" i="1" baseline="-25000" dirty="0">
              <a:cs typeface="+mn-ea"/>
              <a:sym typeface="+mn-lt"/>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1323819"/>
            <a:ext cx="395288" cy="395288"/>
          </a:xfrm>
          <a:prstGeom prst="rect">
            <a:avLst/>
          </a:prstGeom>
          <a:ln>
            <a:noFill/>
          </a:ln>
          <a:effectLst>
            <a:softEdge rad="0"/>
          </a:effectLst>
        </p:spPr>
      </p:pic>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1762674"/>
            <a:ext cx="395288" cy="395288"/>
          </a:xfrm>
          <a:prstGeom prst="rect">
            <a:avLst/>
          </a:prstGeom>
          <a:ln>
            <a:noFill/>
          </a:ln>
          <a:effectLst>
            <a:softEdge rad="0"/>
          </a:effectLst>
        </p:spPr>
      </p:pic>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2254276"/>
            <a:ext cx="395288" cy="395288"/>
          </a:xfrm>
          <a:prstGeom prst="rect">
            <a:avLst/>
          </a:prstGeom>
          <a:ln>
            <a:noFill/>
          </a:ln>
          <a:effectLst>
            <a:softEdge rad="0"/>
          </a:effectLst>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2718131"/>
            <a:ext cx="395288" cy="395288"/>
          </a:xfrm>
          <a:prstGeom prst="rect">
            <a:avLst/>
          </a:prstGeom>
          <a:ln>
            <a:noFill/>
          </a:ln>
          <a:effectLst>
            <a:softEdge rad="0"/>
          </a:effectLst>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3187691"/>
            <a:ext cx="395288" cy="395288"/>
          </a:xfrm>
          <a:prstGeom prst="rect">
            <a:avLst/>
          </a:prstGeom>
          <a:ln>
            <a:noFill/>
          </a:ln>
          <a:effectLst>
            <a:softEdge rad="0"/>
          </a:effectLst>
        </p:spPr>
      </p:pic>
      <p:sp>
        <p:nvSpPr>
          <p:cNvPr id="2" name="文本框 1"/>
          <p:cNvSpPr txBox="1"/>
          <p:nvPr/>
        </p:nvSpPr>
        <p:spPr>
          <a:xfrm>
            <a:off x="737235" y="3871595"/>
            <a:ext cx="8406765" cy="854080"/>
          </a:xfrm>
          <a:prstGeom prst="rect">
            <a:avLst/>
          </a:prstGeom>
          <a:noFill/>
        </p:spPr>
        <p:txBody>
          <a:bodyPr wrap="square" rtlCol="0" anchor="t">
            <a:spAutoFit/>
          </a:bodyPr>
          <a:lstStyle/>
          <a:p>
            <a:pPr marL="0" lvl="2" indent="0">
              <a:lnSpc>
                <a:spcPct val="123000"/>
              </a:lnSpc>
              <a:spcBef>
                <a:spcPts val="800"/>
              </a:spcBef>
              <a:spcAft>
                <a:spcPts val="600"/>
              </a:spcAft>
              <a:buNone/>
            </a:pPr>
            <a:r>
              <a:rPr lang="zh-CN" altLang="en-US" sz="1800" dirty="0">
                <a:solidFill>
                  <a:srgbClr val="FF0000"/>
                </a:solidFill>
                <a:latin typeface="+mn-lt"/>
                <a:ea typeface="+mn-ea"/>
                <a:cs typeface="+mn-ea"/>
                <a:sym typeface="+mn-lt"/>
              </a:rPr>
              <a:t>缺页中断处理的时间</a:t>
            </a:r>
            <a:r>
              <a:rPr lang="zh-CN" altLang="en-US" dirty="0">
                <a:solidFill>
                  <a:srgbClr val="FF0000"/>
                </a:solidFill>
                <a:latin typeface="+mn-lt"/>
                <a:ea typeface="+mn-ea"/>
                <a:cs typeface="+mn-ea"/>
                <a:sym typeface="+mn-lt"/>
              </a:rPr>
              <a:t>：</a:t>
            </a:r>
            <a:r>
              <a:rPr lang="zh-CN" altLang="en-US" sz="1800" dirty="0">
                <a:latin typeface="+mn-lt"/>
                <a:ea typeface="+mn-ea"/>
                <a:cs typeface="+mn-ea"/>
                <a:sym typeface="+mn-lt"/>
              </a:rPr>
              <a:t>t = β×t</a:t>
            </a:r>
            <a:r>
              <a:rPr lang="zh-CN" altLang="en-US" sz="1000" dirty="0">
                <a:latin typeface="+mn-lt"/>
                <a:ea typeface="+mn-ea"/>
                <a:cs typeface="+mn-ea"/>
                <a:sym typeface="+mn-lt"/>
              </a:rPr>
              <a:t>a</a:t>
            </a:r>
            <a:r>
              <a:rPr lang="zh-CN" altLang="en-US" sz="1800" dirty="0">
                <a:latin typeface="+mn-lt"/>
                <a:ea typeface="+mn-ea"/>
                <a:cs typeface="+mn-ea"/>
                <a:sym typeface="+mn-lt"/>
              </a:rPr>
              <a:t> + (1- β)×t</a:t>
            </a:r>
            <a:r>
              <a:rPr lang="zh-CN" altLang="en-US" sz="1000" dirty="0">
                <a:latin typeface="+mn-lt"/>
                <a:ea typeface="+mn-ea"/>
                <a:cs typeface="+mn-ea"/>
                <a:sym typeface="+mn-lt"/>
              </a:rPr>
              <a:t>b</a:t>
            </a:r>
          </a:p>
          <a:p>
            <a:pPr marL="0" lvl="1" indent="0">
              <a:lnSpc>
                <a:spcPct val="123000"/>
              </a:lnSpc>
              <a:spcBef>
                <a:spcPts val="800"/>
              </a:spcBef>
              <a:spcAft>
                <a:spcPts val="600"/>
              </a:spcAft>
              <a:buNone/>
            </a:pPr>
            <a:r>
              <a:rPr lang="zh-CN" altLang="en-US" sz="1400" dirty="0">
                <a:latin typeface="+mn-lt"/>
                <a:ea typeface="+mn-ea"/>
                <a:cs typeface="+mn-ea"/>
                <a:sym typeface="+mn-lt"/>
              </a:rPr>
              <a:t>β被置换页面修改概率，</a:t>
            </a:r>
            <a:r>
              <a:rPr lang="zh-CN" altLang="en-US" sz="1400" dirty="0">
                <a:solidFill>
                  <a:srgbClr val="FF0000"/>
                </a:solidFill>
                <a:latin typeface="+mn-lt"/>
                <a:ea typeface="+mn-ea"/>
                <a:cs typeface="+mn-ea"/>
                <a:sym typeface="+mn-lt"/>
              </a:rPr>
              <a:t>缺页中断处理时间</a:t>
            </a:r>
            <a:r>
              <a:rPr lang="zh-CN" altLang="en-US" sz="1400" dirty="0">
                <a:latin typeface="+mn-lt"/>
                <a:ea typeface="+mn-ea"/>
                <a:cs typeface="+mn-ea"/>
                <a:sym typeface="+mn-lt"/>
              </a:rPr>
              <a:t>t</a:t>
            </a:r>
            <a:r>
              <a:rPr lang="zh-CN" altLang="en-US" sz="800" dirty="0">
                <a:latin typeface="+mn-lt"/>
                <a:ea typeface="+mn-ea"/>
                <a:cs typeface="+mn-ea"/>
                <a:sym typeface="+mn-lt"/>
              </a:rPr>
              <a:t>a</a:t>
            </a:r>
            <a:r>
              <a:rPr lang="zh-CN" altLang="en-US" sz="1400" dirty="0">
                <a:latin typeface="+mn-lt"/>
                <a:ea typeface="+mn-ea"/>
                <a:cs typeface="+mn-ea"/>
                <a:sym typeface="+mn-lt"/>
              </a:rPr>
              <a:t>，被置换页面</a:t>
            </a:r>
            <a:r>
              <a:rPr lang="zh-CN" altLang="en-US" sz="1400" dirty="0">
                <a:solidFill>
                  <a:srgbClr val="FF0000"/>
                </a:solidFill>
                <a:latin typeface="+mn-lt"/>
                <a:ea typeface="+mn-ea"/>
                <a:cs typeface="+mn-ea"/>
                <a:sym typeface="+mn-lt"/>
              </a:rPr>
              <a:t>没有被修改</a:t>
            </a:r>
            <a:r>
              <a:rPr lang="zh-CN" altLang="en-US" sz="1400" dirty="0">
                <a:latin typeface="+mn-lt"/>
                <a:ea typeface="+mn-ea"/>
                <a:cs typeface="+mn-ea"/>
                <a:sym typeface="+mn-lt"/>
              </a:rPr>
              <a:t>的</a:t>
            </a:r>
            <a:r>
              <a:rPr lang="zh-CN" altLang="en-US" sz="1400" dirty="0">
                <a:solidFill>
                  <a:srgbClr val="FF0000"/>
                </a:solidFill>
                <a:latin typeface="+mn-lt"/>
                <a:ea typeface="+mn-ea"/>
                <a:cs typeface="+mn-ea"/>
                <a:sym typeface="+mn-lt"/>
              </a:rPr>
              <a:t>缺页中断时间</a:t>
            </a:r>
            <a:r>
              <a:rPr lang="zh-CN" altLang="en-US" sz="1400" dirty="0">
                <a:latin typeface="+mn-lt"/>
                <a:ea typeface="+mn-ea"/>
                <a:cs typeface="+mn-ea"/>
                <a:sym typeface="+mn-lt"/>
              </a:rPr>
              <a:t>t</a:t>
            </a:r>
            <a:r>
              <a:rPr lang="zh-CN" altLang="en-US" sz="800" dirty="0">
                <a:latin typeface="+mn-lt"/>
                <a:ea typeface="+mn-ea"/>
                <a:cs typeface="+mn-ea"/>
                <a:sym typeface="+mn-lt"/>
              </a:rPr>
              <a:t>b</a:t>
            </a:r>
            <a:endParaRPr lang="en-US" altLang="zh-CN" sz="1600" dirty="0">
              <a:cs typeface="+mn-ea"/>
              <a:sym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pPr algn="l">
              <a:buClrTx/>
              <a:buSzTx/>
              <a:buFontTx/>
            </a:pPr>
            <a:r>
              <a:rPr lang="zh-CN" altLang="en-US" sz="2100" b="1" dirty="0">
                <a:solidFill>
                  <a:srgbClr val="7F7F7F"/>
                </a:solidFill>
                <a:cs typeface="+mn-ea"/>
                <a:sym typeface="+mn-lt"/>
              </a:rPr>
              <a:t>缺页中断处理时间的例子</a:t>
            </a:r>
          </a:p>
        </p:txBody>
      </p:sp>
      <p:sp>
        <p:nvSpPr>
          <p:cNvPr id="11" name="内容占位符 2"/>
          <p:cNvSpPr txBox="1"/>
          <p:nvPr/>
        </p:nvSpPr>
        <p:spPr>
          <a:xfrm>
            <a:off x="502920" y="871220"/>
            <a:ext cx="8522335" cy="34582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600"/>
              </a:spcBef>
              <a:spcAft>
                <a:spcPts val="600"/>
              </a:spcAft>
              <a:buNone/>
              <a:tabLst>
                <a:tab pos="1774825" algn="l"/>
                <a:tab pos="2279650" algn="l"/>
              </a:tabLst>
            </a:pPr>
            <a:r>
              <a:rPr lang="zh-CN" altLang="en-US" dirty="0">
                <a:solidFill>
                  <a:srgbClr val="0000FF"/>
                </a:solidFill>
                <a:cs typeface="+mn-ea"/>
                <a:sym typeface="+mn-lt"/>
              </a:rPr>
              <a:t>存取内存的</a:t>
            </a:r>
            <a:r>
              <a:rPr lang="zh-CN" altLang="en-US" dirty="0">
                <a:cs typeface="+mn-ea"/>
                <a:sym typeface="+mn-lt"/>
              </a:rPr>
              <a:t>时间</a:t>
            </a:r>
            <a:r>
              <a:rPr lang="en-US" altLang="zh-CN" dirty="0">
                <a:cs typeface="+mn-ea"/>
                <a:sym typeface="+mn-lt"/>
              </a:rPr>
              <a:t>200 </a:t>
            </a:r>
            <a:r>
              <a:rPr lang="zh-CN" altLang="en-US" dirty="0">
                <a:cs typeface="+mn-ea"/>
                <a:sym typeface="+mn-lt"/>
              </a:rPr>
              <a:t>纳秒</a:t>
            </a:r>
            <a:r>
              <a:rPr lang="en-US" altLang="zh-CN" dirty="0">
                <a:cs typeface="+mn-ea"/>
                <a:sym typeface="+mn-lt"/>
              </a:rPr>
              <a:t> (ns)</a:t>
            </a:r>
            <a:r>
              <a:rPr lang="zh-CN" altLang="en-US" dirty="0">
                <a:cs typeface="+mn-ea"/>
                <a:sym typeface="+mn-lt"/>
              </a:rPr>
              <a:t>，</a:t>
            </a:r>
            <a:r>
              <a:rPr lang="zh-CN" altLang="en-US" dirty="0">
                <a:solidFill>
                  <a:srgbClr val="0000FF"/>
                </a:solidFill>
                <a:cs typeface="+mn-ea"/>
                <a:sym typeface="+mn-lt"/>
              </a:rPr>
              <a:t>平均缺页处理</a:t>
            </a:r>
            <a:r>
              <a:rPr lang="zh-CN" altLang="en-US" dirty="0">
                <a:cs typeface="+mn-ea"/>
                <a:sym typeface="+mn-lt"/>
              </a:rPr>
              <a:t>时间</a:t>
            </a:r>
            <a:r>
              <a:rPr lang="en-US" altLang="zh-CN" dirty="0">
                <a:cs typeface="+mn-ea"/>
                <a:sym typeface="+mn-lt"/>
              </a:rPr>
              <a:t>8 </a:t>
            </a:r>
            <a:r>
              <a:rPr lang="zh-CN" altLang="en-US" dirty="0">
                <a:cs typeface="+mn-ea"/>
                <a:sym typeface="+mn-lt"/>
              </a:rPr>
              <a:t>毫秒</a:t>
            </a:r>
            <a:r>
              <a:rPr lang="en-US" altLang="zh-CN" dirty="0">
                <a:cs typeface="+mn-ea"/>
                <a:sym typeface="+mn-lt"/>
              </a:rPr>
              <a:t>(</a:t>
            </a:r>
            <a:r>
              <a:rPr lang="en-US" altLang="zh-CN" dirty="0" err="1">
                <a:cs typeface="+mn-ea"/>
                <a:sym typeface="+mn-lt"/>
              </a:rPr>
              <a:t>ms</a:t>
            </a:r>
            <a:r>
              <a:rPr lang="en-US" altLang="zh-CN" dirty="0">
                <a:cs typeface="+mn-ea"/>
                <a:sym typeface="+mn-lt"/>
              </a:rPr>
              <a:t>)</a:t>
            </a:r>
            <a:r>
              <a:rPr lang="zh-CN" altLang="en-US" dirty="0">
                <a:cs typeface="+mn-ea"/>
                <a:sym typeface="+mn-lt"/>
              </a:rPr>
              <a:t>，如果每</a:t>
            </a:r>
            <a:r>
              <a:rPr lang="en-US" altLang="zh-CN" dirty="0">
                <a:cs typeface="+mn-ea"/>
                <a:sym typeface="+mn-lt"/>
              </a:rPr>
              <a:t>1,000</a:t>
            </a:r>
            <a:r>
              <a:rPr lang="zh-CN" altLang="en-US" dirty="0">
                <a:cs typeface="+mn-ea"/>
                <a:sym typeface="+mn-lt"/>
              </a:rPr>
              <a:t>次访问中有一个缺页中断，那么处理时间为？</a:t>
            </a:r>
          </a:p>
        </p:txBody>
      </p:sp>
      <p:sp>
        <p:nvSpPr>
          <p:cNvPr id="2" name="文本框 1"/>
          <p:cNvSpPr txBox="1"/>
          <p:nvPr/>
        </p:nvSpPr>
        <p:spPr>
          <a:xfrm>
            <a:off x="1600200" y="1702363"/>
            <a:ext cx="4572000" cy="2738827"/>
          </a:xfrm>
          <a:prstGeom prst="rect">
            <a:avLst/>
          </a:prstGeom>
          <a:noFill/>
        </p:spPr>
        <p:txBody>
          <a:bodyPr wrap="square" rtlCol="0" anchor="t">
            <a:spAutoFit/>
          </a:bodyPr>
          <a:lstStyle/>
          <a:p>
            <a:pPr marL="0" indent="0">
              <a:lnSpc>
                <a:spcPct val="110000"/>
              </a:lnSpc>
              <a:spcBef>
                <a:spcPts val="600"/>
              </a:spcBef>
              <a:spcAft>
                <a:spcPts val="600"/>
              </a:spcAft>
              <a:buNone/>
              <a:tabLst>
                <a:tab pos="1774825" algn="l"/>
                <a:tab pos="2279650" algn="l"/>
              </a:tabLst>
            </a:pPr>
            <a:r>
              <a:rPr lang="en-US" altLang="zh-CN" sz="1600" dirty="0">
                <a:cs typeface="+mn-ea"/>
                <a:sym typeface="+mn-lt"/>
              </a:rPr>
              <a:t> = (1 – f) </a:t>
            </a:r>
            <a:r>
              <a:rPr lang="zh-CN" altLang="en-US" sz="1600" dirty="0">
                <a:cs typeface="+mn-ea"/>
                <a:sym typeface="+mn-lt"/>
              </a:rPr>
              <a:t>×</a:t>
            </a:r>
            <a:r>
              <a:rPr lang="en-US" altLang="zh-CN" sz="1600" dirty="0">
                <a:cs typeface="+mn-ea"/>
                <a:sym typeface="+mn-lt"/>
              </a:rPr>
              <a:t> 200ns + f </a:t>
            </a:r>
            <a:r>
              <a:rPr lang="zh-CN" altLang="en-US" sz="1600" dirty="0">
                <a:cs typeface="+mn-ea"/>
                <a:sym typeface="+mn-lt"/>
              </a:rPr>
              <a:t>×</a:t>
            </a:r>
            <a:r>
              <a:rPr lang="en-US" altLang="zh-CN" sz="1600" dirty="0">
                <a:cs typeface="+mn-ea"/>
                <a:sym typeface="+mn-lt"/>
              </a:rPr>
              <a:t> 8ms </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  = (1 – f) </a:t>
            </a:r>
            <a:r>
              <a:rPr lang="zh-CN" altLang="en-US" sz="1600" dirty="0">
                <a:cs typeface="+mn-ea"/>
                <a:sym typeface="+mn-lt"/>
              </a:rPr>
              <a:t>×</a:t>
            </a:r>
            <a:r>
              <a:rPr lang="en-US" altLang="zh-CN" sz="1600" dirty="0">
                <a:cs typeface="+mn-ea"/>
                <a:sym typeface="+mn-lt"/>
              </a:rPr>
              <a:t> 200ns + f </a:t>
            </a:r>
            <a:r>
              <a:rPr lang="zh-CN" altLang="en-US" sz="1600" dirty="0">
                <a:cs typeface="+mn-ea"/>
                <a:sym typeface="+mn-lt"/>
              </a:rPr>
              <a:t>×</a:t>
            </a:r>
            <a:r>
              <a:rPr lang="en-US" altLang="zh-CN" sz="1600" dirty="0">
                <a:cs typeface="+mn-ea"/>
                <a:sym typeface="+mn-lt"/>
              </a:rPr>
              <a:t>8,000,000ns </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  = 200ns + f </a:t>
            </a:r>
            <a:r>
              <a:rPr lang="zh-CN" altLang="en-US" sz="1600" dirty="0">
                <a:cs typeface="+mn-ea"/>
                <a:sym typeface="+mn-lt"/>
              </a:rPr>
              <a:t>×</a:t>
            </a:r>
            <a:r>
              <a:rPr lang="en-US" altLang="zh-CN" sz="1600" dirty="0">
                <a:cs typeface="+mn-ea"/>
                <a:sym typeface="+mn-lt"/>
              </a:rPr>
              <a:t> 7,999,800ns</a:t>
            </a:r>
          </a:p>
          <a:p>
            <a:pPr marL="0" indent="0">
              <a:lnSpc>
                <a:spcPct val="110000"/>
              </a:lnSpc>
              <a:spcBef>
                <a:spcPts val="600"/>
              </a:spcBef>
              <a:spcAft>
                <a:spcPts val="600"/>
              </a:spcAft>
              <a:buNone/>
              <a:tabLst>
                <a:tab pos="1774825" algn="l"/>
                <a:tab pos="2279650" algn="l"/>
              </a:tabLst>
            </a:pPr>
            <a:r>
              <a:rPr lang="zh-CN" altLang="en-US" sz="1600" dirty="0">
                <a:cs typeface="+mn-ea"/>
                <a:sym typeface="+mn-lt"/>
              </a:rPr>
              <a:t>如果每</a:t>
            </a:r>
            <a:r>
              <a:rPr lang="en-US" altLang="zh-CN" sz="1600" dirty="0">
                <a:cs typeface="+mn-ea"/>
                <a:sym typeface="+mn-lt"/>
              </a:rPr>
              <a:t>1,000</a:t>
            </a:r>
            <a:r>
              <a:rPr lang="zh-CN" altLang="en-US" sz="1600" dirty="0">
                <a:cs typeface="+mn-ea"/>
                <a:sym typeface="+mn-lt"/>
              </a:rPr>
              <a:t>次访问中有一个缺页中断，那么：</a:t>
            </a:r>
            <a:r>
              <a:rPr lang="en-US" altLang="zh-CN" sz="1600" dirty="0">
                <a:cs typeface="+mn-ea"/>
                <a:sym typeface="+mn-lt"/>
              </a:rPr>
              <a:t>f=1/1000</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t=8199.8ns</a:t>
            </a:r>
            <a:endParaRPr lang="zh-CN" altLang="en-US" sz="1600" dirty="0">
              <a:cs typeface="+mn-ea"/>
              <a:sym typeface="+mn-lt"/>
            </a:endParaRPr>
          </a:p>
          <a:p>
            <a:pPr marL="0" indent="0">
              <a:lnSpc>
                <a:spcPct val="110000"/>
              </a:lnSpc>
              <a:spcBef>
                <a:spcPts val="600"/>
              </a:spcBef>
              <a:spcAft>
                <a:spcPts val="600"/>
              </a:spcAft>
              <a:buNone/>
              <a:tabLst>
                <a:tab pos="1774825" algn="l"/>
                <a:tab pos="2279650" algn="l"/>
              </a:tabLst>
            </a:pPr>
            <a:r>
              <a:rPr lang="en-US" altLang="zh-CN" sz="1600" dirty="0">
                <a:cs typeface="+mn-ea"/>
                <a:sym typeface="+mn-lt"/>
              </a:rPr>
              <a:t>t</a:t>
            </a:r>
            <a:r>
              <a:rPr lang="en-US" altLang="zh-CN" sz="1600" i="1" dirty="0">
                <a:cs typeface="+mn-ea"/>
                <a:sym typeface="+mn-lt"/>
              </a:rPr>
              <a:t> </a:t>
            </a:r>
            <a:r>
              <a:rPr lang="en-US" altLang="zh-CN" sz="1600" dirty="0">
                <a:cs typeface="+mn-ea"/>
                <a:sym typeface="+mn-lt"/>
              </a:rPr>
              <a:t>= 8.2 </a:t>
            </a:r>
            <a:r>
              <a:rPr lang="en-US" altLang="zh-CN" sz="1600" dirty="0" err="1">
                <a:cs typeface="+mn-ea"/>
                <a:sym typeface="+mn-lt"/>
              </a:rPr>
              <a:t>ms</a:t>
            </a:r>
            <a:r>
              <a:rPr lang="en-US" altLang="zh-CN" sz="1600" dirty="0">
                <a:cs typeface="+mn-ea"/>
                <a:sym typeface="+mn-lt"/>
              </a:rPr>
              <a:t> </a:t>
            </a:r>
            <a:endParaRPr lang="en-US" altLang="zh-CN" dirty="0">
              <a:cs typeface="+mn-ea"/>
              <a:sym typeface="+mn-lt"/>
            </a:endParaRPr>
          </a:p>
        </p:txBody>
      </p:sp>
      <p:sp>
        <p:nvSpPr>
          <p:cNvPr id="3" name="文本框 2"/>
          <p:cNvSpPr txBox="1"/>
          <p:nvPr/>
        </p:nvSpPr>
        <p:spPr>
          <a:xfrm>
            <a:off x="916940" y="4552950"/>
            <a:ext cx="7694930" cy="469265"/>
          </a:xfrm>
          <a:prstGeom prst="rect">
            <a:avLst/>
          </a:prstGeom>
          <a:noFill/>
        </p:spPr>
        <p:txBody>
          <a:bodyPr wrap="square" rtlCol="0" anchor="t">
            <a:spAutoFit/>
          </a:bodyPr>
          <a:lstStyle/>
          <a:p>
            <a:pPr marL="0" indent="0">
              <a:lnSpc>
                <a:spcPct val="123000"/>
              </a:lnSpc>
              <a:spcBef>
                <a:spcPts val="600"/>
              </a:spcBef>
              <a:spcAft>
                <a:spcPts val="600"/>
              </a:spcAft>
              <a:buNone/>
              <a:tabLst>
                <a:tab pos="1774825" algn="l"/>
                <a:tab pos="2279650" algn="l"/>
              </a:tabLst>
            </a:pPr>
            <a:r>
              <a:rPr lang="zh-CN" altLang="en-US" b="1" dirty="0">
                <a:solidFill>
                  <a:srgbClr val="FF0000"/>
                </a:solidFill>
                <a:cs typeface="+mn-ea"/>
                <a:sym typeface="+mn-lt"/>
              </a:rPr>
              <a:t>这是导致计算机速度放慢</a:t>
            </a:r>
            <a:r>
              <a:rPr lang="en-US" altLang="zh-CN" b="1" dirty="0">
                <a:solidFill>
                  <a:srgbClr val="FF0000"/>
                </a:solidFill>
                <a:cs typeface="+mn-ea"/>
                <a:sym typeface="+mn-lt"/>
              </a:rPr>
              <a:t>40</a:t>
            </a:r>
            <a:r>
              <a:rPr lang="zh-CN" altLang="en-US" b="1" dirty="0">
                <a:solidFill>
                  <a:srgbClr val="FF0000"/>
                </a:solidFill>
                <a:cs typeface="+mn-ea"/>
                <a:sym typeface="+mn-lt"/>
              </a:rPr>
              <a:t>倍的影响因子！</a:t>
            </a:r>
            <a:endParaRPr lang="zh-CN" altLang="en-US" sz="2000" b="1" dirty="0">
              <a:solidFill>
                <a:srgbClr val="FF0000"/>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947545" cy="414020"/>
          </a:xfrm>
          <a:prstGeom prst="rect">
            <a:avLst/>
          </a:prstGeom>
        </p:spPr>
        <p:txBody>
          <a:bodyPr wrap="none">
            <a:spAutoFit/>
          </a:bodyPr>
          <a:lstStyle/>
          <a:p>
            <a:r>
              <a:rPr lang="zh-CN" altLang="en-US" sz="2100" b="1" dirty="0">
                <a:solidFill>
                  <a:schemeClr val="bg1"/>
                </a:solidFill>
                <a:cs typeface="+mn-ea"/>
                <a:sym typeface="+mn-lt"/>
              </a:rPr>
              <a:t>第</a:t>
            </a:r>
            <a:r>
              <a:rPr lang="en-US" altLang="zh-CN" sz="2100" b="1" dirty="0">
                <a:solidFill>
                  <a:schemeClr val="bg1"/>
                </a:solidFill>
                <a:cs typeface="+mn-ea"/>
                <a:sym typeface="+mn-lt"/>
              </a:rPr>
              <a:t>6</a:t>
            </a:r>
            <a:r>
              <a:rPr lang="zh-CN" altLang="en-US" sz="2100" b="1" dirty="0">
                <a:solidFill>
                  <a:schemeClr val="bg1"/>
                </a:solidFill>
                <a:cs typeface="+mn-ea"/>
                <a:sym typeface="+mn-lt"/>
              </a:rPr>
              <a:t>章知识导图</a:t>
            </a:r>
          </a:p>
        </p:txBody>
      </p:sp>
      <p:graphicFrame>
        <p:nvGraphicFramePr>
          <p:cNvPr id="30" name="表格 29"/>
          <p:cNvGraphicFramePr/>
          <p:nvPr>
            <p:custDataLst>
              <p:tags r:id="rId1"/>
            </p:custDataLst>
          </p:nvPr>
        </p:nvGraphicFramePr>
        <p:xfrm>
          <a:off x="346823" y="1225653"/>
          <a:ext cx="3129915" cy="3596640"/>
        </p:xfrm>
        <a:graphic>
          <a:graphicData uri="http://schemas.openxmlformats.org/drawingml/2006/table">
            <a:tbl>
              <a:tblPr firstRow="1" bandRow="1">
                <a:tableStyleId>{72833802-FEF1-4C79-8D5D-14CF1EAF98D9}</a:tableStyleId>
              </a:tblPr>
              <a:tblGrid>
                <a:gridCol w="915670">
                  <a:extLst>
                    <a:ext uri="{9D8B030D-6E8A-4147-A177-3AD203B41FA5}">
                      <a16:colId xmlns:a16="http://schemas.microsoft.com/office/drawing/2014/main" val="20000"/>
                    </a:ext>
                  </a:extLst>
                </a:gridCol>
                <a:gridCol w="22142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mn-lt"/>
                          <a:ea typeface="+mn-ea"/>
                          <a:cs typeface="+mn-ea"/>
                          <a:sym typeface="+mn-lt"/>
                        </a:rPr>
                        <a:t>第1章</a:t>
                      </a:r>
                      <a:endParaRPr lang="en-US" altLang="en-US" sz="1500" b="0" dirty="0">
                        <a:solidFill>
                          <a:schemeClr val="tx1"/>
                        </a:solidFill>
                        <a:latin typeface="+mn-lt"/>
                        <a:ea typeface="+mn-ea"/>
                        <a:cs typeface="+mn-ea"/>
                        <a:sym typeface="+mn-lt"/>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mn-lt"/>
                          <a:ea typeface="+mn-ea"/>
                          <a:cs typeface="+mn-ea"/>
                          <a:sym typeface="+mn-lt"/>
                        </a:rPr>
                        <a:t>操作系统引论</a:t>
                      </a:r>
                      <a:endParaRPr lang="en-US" altLang="en-US" sz="1500" b="0" dirty="0">
                        <a:solidFill>
                          <a:schemeClr val="tx1"/>
                        </a:solidFill>
                        <a:latin typeface="+mn-lt"/>
                        <a:ea typeface="+mn-ea"/>
                        <a:cs typeface="+mn-ea"/>
                        <a:sym typeface="+mn-lt"/>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进程的描述与控制</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第3章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处理机调度与死锁</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第4章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进程同步</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第5章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mn-lt"/>
                          <a:ea typeface="+mn-ea"/>
                          <a:cs typeface="+mn-ea"/>
                          <a:sym typeface="+mn-lt"/>
                        </a:rPr>
                        <a:t>第6章</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mn-lt"/>
                          <a:ea typeface="+mn-ea"/>
                          <a:cs typeface="+mn-ea"/>
                          <a:sym typeface="+mn-lt"/>
                        </a:rPr>
                        <a:t>虚拟存储器</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第7章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输入</a:t>
                      </a:r>
                      <a:r>
                        <a:rPr lang="en-US" sz="1500" dirty="0">
                          <a:latin typeface="+mn-lt"/>
                          <a:ea typeface="+mn-ea"/>
                          <a:cs typeface="+mn-ea"/>
                          <a:sym typeface="+mn-lt"/>
                        </a:rPr>
                        <a:t>/</a:t>
                      </a:r>
                      <a:r>
                        <a:rPr lang="en-US" sz="1500" dirty="0" err="1">
                          <a:latin typeface="+mn-lt"/>
                          <a:ea typeface="+mn-ea"/>
                          <a:cs typeface="+mn-ea"/>
                          <a:sym typeface="+mn-lt"/>
                        </a:rPr>
                        <a:t>输出系统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第8章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文件管理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第9章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磁盘存储器管理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第10章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多处理机操作系统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第11章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虚拟化和云计算</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保护和安全</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1"/>
                  </a:ext>
                </a:extLst>
              </a:tr>
            </a:tbl>
          </a:graphicData>
        </a:graphic>
      </p:graphicFrame>
      <p:sp>
        <p:nvSpPr>
          <p:cNvPr id="8" name="任意多边形: 形状 7"/>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2" name="图片 1" descr="第6章 知识导图"/>
          <p:cNvPicPr>
            <a:picLocks noChangeAspect="1"/>
          </p:cNvPicPr>
          <p:nvPr/>
        </p:nvPicPr>
        <p:blipFill>
          <a:blip r:embed="rId4"/>
          <a:stretch>
            <a:fillRect/>
          </a:stretch>
        </p:blipFill>
        <p:spPr>
          <a:xfrm>
            <a:off x="3516154" y="1288733"/>
            <a:ext cx="5599271" cy="33785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b="1" dirty="0">
                <a:solidFill>
                  <a:srgbClr val="0000FF"/>
                </a:solidFill>
                <a:cs typeface="+mn-ea"/>
                <a:sym typeface="+mn-lt"/>
              </a:rPr>
              <a:t>6.3 </a:t>
            </a:r>
            <a:r>
              <a:rPr lang="zh-CN" altLang="en-US" sz="1800" b="1" dirty="0">
                <a:solidFill>
                  <a:srgbClr val="0000FF"/>
                </a:solidFill>
                <a:cs typeface="+mn-ea"/>
                <a:sym typeface="+mn-lt"/>
              </a:rPr>
              <a:t>页面置换算法</a:t>
            </a:r>
            <a:endParaRPr lang="en-US" altLang="zh-CN" sz="1800" b="1" dirty="0">
              <a:solidFill>
                <a:srgbClr val="0000FF"/>
              </a:solidFill>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24"/>
          <p:cNvGrpSpPr/>
          <p:nvPr/>
        </p:nvGrpSpPr>
        <p:grpSpPr>
          <a:xfrm>
            <a:off x="419100" y="1047750"/>
            <a:ext cx="8305800" cy="3810000"/>
            <a:chOff x="5377507" y="2387517"/>
            <a:chExt cx="5898811" cy="3636192"/>
          </a:xfrm>
        </p:grpSpPr>
        <p:grpSp>
          <p:nvGrpSpPr>
            <p:cNvPr id="70662" name="组合 19"/>
            <p:cNvGrpSpPr/>
            <p:nvPr/>
          </p:nvGrpSpPr>
          <p:grpSpPr>
            <a:xfrm>
              <a:off x="5391037" y="2387517"/>
              <a:ext cx="5885281" cy="3636192"/>
              <a:chOff x="5449234" y="1883461"/>
              <a:chExt cx="5885281" cy="3636192"/>
            </a:xfrm>
          </p:grpSpPr>
          <p:sp>
            <p:nvSpPr>
              <p:cNvPr id="70667" name="矩形 3"/>
              <p:cNvSpPr/>
              <p:nvPr/>
            </p:nvSpPr>
            <p:spPr>
              <a:xfrm>
                <a:off x="5665050" y="2124712"/>
                <a:ext cx="5524960" cy="3014835"/>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页面置换</a:t>
                </a:r>
                <a:r>
                  <a:rPr lang="en-US" altLang="zh-CN" sz="1600" b="1" dirty="0">
                    <a:solidFill>
                      <a:srgbClr val="FF0000"/>
                    </a:solidFill>
                    <a:latin typeface="微软雅黑" panose="020B0503020204020204" pitchFamily="34" charset="-122"/>
                  </a:rPr>
                  <a:t>/</a:t>
                </a:r>
                <a:r>
                  <a:rPr lang="zh-CN" altLang="en-US" sz="1600" b="1" dirty="0">
                    <a:solidFill>
                      <a:srgbClr val="FF0000"/>
                    </a:solidFill>
                    <a:latin typeface="微软雅黑" panose="020B0503020204020204" pitchFamily="34" charset="-122"/>
                  </a:rPr>
                  <a:t>淘汰算法</a:t>
                </a:r>
                <a:endParaRPr lang="en-US" altLang="zh-CN" sz="1600" b="1" dirty="0">
                  <a:solidFill>
                    <a:srgbClr val="FF0000"/>
                  </a:solidFill>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在进程运行过程中，若其所要访问的页面不在内存，而需把它们调入内存，但内存已无空闲空间时，为了保证该进程能正常运行，系统必须从内存中调出一页程序或数据送到磁盘的对换区中。但应将哪个页面调出，须根据一定的算法来确定</a:t>
                </a:r>
              </a:p>
              <a:p>
                <a:pPr marL="285750" indent="-285750" algn="just">
                  <a:lnSpc>
                    <a:spcPct val="114000"/>
                  </a:lnSpc>
                  <a:buFont typeface="Wingdings" panose="05000000000000000000" charset="0"/>
                  <a:buChar char="Ø"/>
                </a:pP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通常，把选择换出页面的算法称为页面置换算法</a:t>
                </a:r>
                <a:endParaRPr lang="en-US" altLang="zh-CN" sz="1600" dirty="0">
                  <a:latin typeface="微软雅黑" panose="020B0503020204020204" pitchFamily="34" charset="-122"/>
                </a:endParaRPr>
              </a:p>
              <a:p>
                <a:pPr algn="just">
                  <a:lnSpc>
                    <a:spcPct val="114000"/>
                  </a:lnSpc>
                </a:pPr>
                <a:r>
                  <a:rPr lang="en-US" altLang="zh-CN" sz="1600" dirty="0">
                    <a:latin typeface="微软雅黑" panose="020B0503020204020204" pitchFamily="34" charset="-122"/>
                  </a:rPr>
                  <a:t>(Page-Replacement Algorithms)</a:t>
                </a: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置换算法的好坏将直接影响到系统的性能</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t>避免抖动：</a:t>
                </a:r>
                <a:r>
                  <a:rPr lang="zh-CN" altLang="en-US" sz="1600" dirty="0">
                    <a:solidFill>
                      <a:srgbClr val="FF0000"/>
                    </a:solidFill>
                  </a:rPr>
                  <a:t>刚换出的页面</a:t>
                </a:r>
                <a:r>
                  <a:rPr lang="zh-CN" altLang="en-US" sz="1600" dirty="0"/>
                  <a:t>又要</a:t>
                </a:r>
                <a:r>
                  <a:rPr lang="zh-CN" altLang="en-US" sz="1600" dirty="0">
                    <a:solidFill>
                      <a:srgbClr val="FF0000"/>
                    </a:solidFill>
                  </a:rPr>
                  <a:t>被访问</a:t>
                </a:r>
                <a:r>
                  <a:rPr lang="zh-CN" altLang="en-US" sz="1600" dirty="0"/>
                  <a:t>，大部分时间浪费在置换上</a:t>
                </a:r>
                <a:endParaRPr lang="en-US" altLang="zh-CN" sz="1600" dirty="0">
                  <a:latin typeface="微软雅黑" panose="020B0503020204020204" pitchFamily="34" charset="-122"/>
                </a:endParaRP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066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70659"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0"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6.3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24"/>
          <p:cNvGrpSpPr/>
          <p:nvPr/>
        </p:nvGrpSpPr>
        <p:grpSpPr>
          <a:xfrm>
            <a:off x="135890" y="787400"/>
            <a:ext cx="8589010" cy="407035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71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(Optimal)</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72710" name="矩形 14"/>
          <p:cNvSpPr/>
          <p:nvPr/>
        </p:nvSpPr>
        <p:spPr>
          <a:xfrm>
            <a:off x="415925" y="819150"/>
            <a:ext cx="8339138" cy="1231106"/>
          </a:xfrm>
          <a:prstGeom prst="rect">
            <a:avLst/>
          </a:prstGeom>
          <a:noFill/>
          <a:ln w="9525">
            <a:noFill/>
          </a:ln>
        </p:spPr>
        <p:txBody>
          <a:bodyPr>
            <a:spAutoFit/>
          </a:bodyPr>
          <a:lstStyle/>
          <a:p>
            <a:pPr eaLnBrk="1" hangingPunct="1">
              <a:spcBef>
                <a:spcPts val="1200"/>
              </a:spcBef>
            </a:pPr>
            <a:r>
              <a:rPr lang="zh-CN" altLang="en-US" sz="1800" dirty="0">
                <a:solidFill>
                  <a:srgbClr val="FF0000"/>
                </a:solidFill>
                <a:cs typeface="微软雅黑" panose="020B0503020204020204" pitchFamily="34" charset="-122"/>
              </a:rPr>
              <a:t>最佳</a:t>
            </a:r>
            <a:r>
              <a:rPr lang="en-US" altLang="zh-CN" sz="1800" dirty="0">
                <a:solidFill>
                  <a:srgbClr val="FF0000"/>
                </a:solidFill>
                <a:cs typeface="微软雅黑" panose="020B0503020204020204" pitchFamily="34" charset="-122"/>
              </a:rPr>
              <a:t>(Optimal)</a:t>
            </a:r>
            <a:r>
              <a:rPr lang="zh-CN" altLang="en-US" sz="1800" dirty="0">
                <a:solidFill>
                  <a:srgbClr val="FF0000"/>
                </a:solidFill>
                <a:cs typeface="微软雅黑" panose="020B0503020204020204" pitchFamily="34" charset="-122"/>
              </a:rPr>
              <a:t>置换算法：</a:t>
            </a:r>
          </a:p>
          <a:p>
            <a:pPr eaLnBrk="1" hangingPunct="1">
              <a:spcBef>
                <a:spcPts val="1200"/>
              </a:spcBef>
            </a:pPr>
            <a:r>
              <a:rPr lang="zh-CN" altLang="en-US" sz="1800" dirty="0">
                <a:cs typeface="微软雅黑" panose="020B0503020204020204" pitchFamily="34" charset="-122"/>
              </a:rPr>
              <a:t>最佳置换算法是由</a:t>
            </a:r>
            <a:r>
              <a:rPr lang="en-US" altLang="zh-CN" sz="1800" dirty="0">
                <a:cs typeface="微软雅黑" panose="020B0503020204020204" pitchFamily="34" charset="-122"/>
              </a:rPr>
              <a:t>Belady</a:t>
            </a:r>
            <a:r>
              <a:rPr lang="zh-CN" altLang="en-US" sz="1800" dirty="0">
                <a:cs typeface="微软雅黑" panose="020B0503020204020204" pitchFamily="34" charset="-122"/>
              </a:rPr>
              <a:t>于</a:t>
            </a:r>
            <a:r>
              <a:rPr lang="en-US" altLang="zh-CN" sz="1800" dirty="0">
                <a:cs typeface="微软雅黑" panose="020B0503020204020204" pitchFamily="34" charset="-122"/>
              </a:rPr>
              <a:t>1966</a:t>
            </a:r>
            <a:r>
              <a:rPr lang="zh-CN" altLang="en-US" sz="1800" dirty="0">
                <a:cs typeface="微软雅黑" panose="020B0503020204020204" pitchFamily="34" charset="-122"/>
              </a:rPr>
              <a:t>年提出的一种</a:t>
            </a:r>
            <a:r>
              <a:rPr lang="zh-CN" altLang="en-US" sz="1800" dirty="0">
                <a:solidFill>
                  <a:srgbClr val="FF0000"/>
                </a:solidFill>
                <a:cs typeface="微软雅黑" panose="020B0503020204020204" pitchFamily="34" charset="-122"/>
              </a:rPr>
              <a:t>理论</a:t>
            </a:r>
            <a:r>
              <a:rPr lang="zh-CN" altLang="en-US" sz="1800" dirty="0">
                <a:cs typeface="微软雅黑" panose="020B0503020204020204" pitchFamily="34" charset="-122"/>
              </a:rPr>
              <a:t>上的算法。</a:t>
            </a:r>
          </a:p>
          <a:p>
            <a:pPr eaLnBrk="1" hangingPunct="1">
              <a:spcBef>
                <a:spcPts val="1200"/>
              </a:spcBef>
            </a:pPr>
            <a:r>
              <a:rPr lang="zh-CN" altLang="en-US" sz="1800" dirty="0">
                <a:cs typeface="微软雅黑" panose="020B0503020204020204" pitchFamily="34" charset="-122"/>
              </a:rPr>
              <a:t>选择的被淘汰页面将是以后</a:t>
            </a:r>
            <a:r>
              <a:rPr lang="zh-CN" altLang="en-US" sz="1800" dirty="0">
                <a:solidFill>
                  <a:srgbClr val="FF0000"/>
                </a:solidFill>
                <a:cs typeface="微软雅黑" panose="020B0503020204020204" pitchFamily="34" charset="-122"/>
              </a:rPr>
              <a:t>永不使用</a:t>
            </a:r>
            <a:r>
              <a:rPr lang="zh-CN" altLang="en-US" sz="1800" dirty="0">
                <a:cs typeface="微软雅黑" panose="020B0503020204020204" pitchFamily="34" charset="-122"/>
              </a:rPr>
              <a:t>，或在未来最长时间内不再被访问的页面</a:t>
            </a:r>
          </a:p>
        </p:txBody>
      </p:sp>
      <p:pic>
        <p:nvPicPr>
          <p:cNvPr id="48142" name="Picture 14"/>
          <p:cNvPicPr>
            <a:picLocks noChangeAspect="1"/>
          </p:cNvPicPr>
          <p:nvPr>
            <p:custDataLst>
              <p:tags r:id="rId1"/>
            </p:custDataLst>
          </p:nvPr>
        </p:nvPicPr>
        <p:blipFill>
          <a:blip r:embed="rId4"/>
          <a:stretch>
            <a:fillRect/>
          </a:stretch>
        </p:blipFill>
        <p:spPr>
          <a:xfrm>
            <a:off x="609600" y="3263810"/>
            <a:ext cx="7637462" cy="1495425"/>
          </a:xfrm>
          <a:prstGeom prst="rect">
            <a:avLst/>
          </a:prstGeom>
          <a:noFill/>
          <a:ln w="9525">
            <a:noFill/>
          </a:ln>
        </p:spPr>
      </p:pic>
      <p:sp>
        <p:nvSpPr>
          <p:cNvPr id="2" name="文本框 1"/>
          <p:cNvSpPr txBox="1"/>
          <p:nvPr/>
        </p:nvSpPr>
        <p:spPr>
          <a:xfrm>
            <a:off x="437787" y="1962150"/>
            <a:ext cx="7499985" cy="1231106"/>
          </a:xfrm>
          <a:prstGeom prst="rect">
            <a:avLst/>
          </a:prstGeom>
          <a:noFill/>
        </p:spPr>
        <p:txBody>
          <a:bodyPr wrap="square" rtlCol="0" anchor="t">
            <a:spAutoFit/>
          </a:bodyPr>
          <a:lstStyle/>
          <a:p>
            <a:pPr eaLnBrk="1" hangingPunct="1">
              <a:spcBef>
                <a:spcPts val="1200"/>
              </a:spcBef>
            </a:pPr>
            <a:r>
              <a:rPr lang="zh-CN" altLang="en-US" sz="1600" dirty="0">
                <a:cs typeface="微软雅黑" panose="020B0503020204020204" pitchFamily="34" charset="-122"/>
                <a:sym typeface="+mn-ea"/>
              </a:rPr>
              <a:t>优点：采用最佳置换算法可以保证获得最低的缺页率。</a:t>
            </a:r>
          </a:p>
          <a:p>
            <a:pPr eaLnBrk="1" hangingPunct="1">
              <a:spcBef>
                <a:spcPts val="1200"/>
              </a:spcBef>
            </a:pPr>
            <a:r>
              <a:rPr lang="zh-CN" altLang="en-US" sz="1600" dirty="0">
                <a:cs typeface="微软雅黑" panose="020B0503020204020204" pitchFamily="34" charset="-122"/>
                <a:sym typeface="+mn-ea"/>
              </a:rPr>
              <a:t>缺点：由于人们目前还无法预知，一个进程在内存的若干个页面中，哪一个页面是未来最长时间内不再被访问的，因而该算法是无法实现的，但可以利用该算法去评价其它算法。</a:t>
            </a:r>
          </a:p>
        </p:txBody>
      </p:sp>
      <p:sp>
        <p:nvSpPr>
          <p:cNvPr id="3" name="文本框 2">
            <a:extLst>
              <a:ext uri="{FF2B5EF4-FFF2-40B4-BE49-F238E27FC236}">
                <a16:creationId xmlns:a16="http://schemas.microsoft.com/office/drawing/2014/main" id="{AC95477C-D0FE-4BEC-9E42-514E0CB7B147}"/>
              </a:ext>
            </a:extLst>
          </p:cNvPr>
          <p:cNvSpPr txBox="1"/>
          <p:nvPr/>
        </p:nvSpPr>
        <p:spPr>
          <a:xfrm>
            <a:off x="685800" y="4783897"/>
            <a:ext cx="1157689" cy="246221"/>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分给进程</a:t>
            </a:r>
            <a:r>
              <a:rPr lang="en-US" altLang="zh-CN" sz="1000" dirty="0">
                <a:solidFill>
                  <a:srgbClr val="FF0000"/>
                </a:solidFill>
              </a:rPr>
              <a:t>3</a:t>
            </a:r>
            <a:r>
              <a:rPr lang="zh-CN" altLang="en-US" sz="1000" dirty="0">
                <a:solidFill>
                  <a:srgbClr val="FF0000"/>
                </a:solidFill>
              </a:rPr>
              <a:t>个页面</a:t>
            </a:r>
          </a:p>
        </p:txBody>
      </p:sp>
      <p:sp>
        <p:nvSpPr>
          <p:cNvPr id="4" name="左大括号 3">
            <a:extLst>
              <a:ext uri="{FF2B5EF4-FFF2-40B4-BE49-F238E27FC236}">
                <a16:creationId xmlns:a16="http://schemas.microsoft.com/office/drawing/2014/main" id="{B0EB1DFE-EE19-47F8-AC69-140881AB9312}"/>
              </a:ext>
            </a:extLst>
          </p:cNvPr>
          <p:cNvSpPr/>
          <p:nvPr/>
        </p:nvSpPr>
        <p:spPr>
          <a:xfrm rot="16200000">
            <a:off x="4837799" y="1871057"/>
            <a:ext cx="78560" cy="5914780"/>
          </a:xfrm>
          <a:prstGeom prst="leftBrac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A78A04-97A6-440E-8157-6020261CBC05}"/>
              </a:ext>
            </a:extLst>
          </p:cNvPr>
          <p:cNvSpPr txBox="1"/>
          <p:nvPr/>
        </p:nvSpPr>
        <p:spPr>
          <a:xfrm>
            <a:off x="4343400" y="4907007"/>
            <a:ext cx="954107" cy="246221"/>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六次</a:t>
            </a:r>
            <a:r>
              <a:rPr lang="zh-CN" altLang="en-US" sz="1000" dirty="0"/>
              <a:t>缺页中断</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24"/>
          <p:cNvGrpSpPr/>
          <p:nvPr/>
        </p:nvGrpSpPr>
        <p:grpSpPr>
          <a:xfrm>
            <a:off x="135890" y="787400"/>
            <a:ext cx="8589010" cy="407035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71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(Optimal)</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pic>
        <p:nvPicPr>
          <p:cNvPr id="3" name="图片 2"/>
          <p:cNvPicPr>
            <a:picLocks noChangeAspect="1"/>
          </p:cNvPicPr>
          <p:nvPr/>
        </p:nvPicPr>
        <p:blipFill rotWithShape="1">
          <a:blip r:embed="rId3">
            <a:lum contrast="42000"/>
          </a:blip>
          <a:srcRect t="10387" b="7362"/>
          <a:stretch/>
        </p:blipFill>
        <p:spPr>
          <a:xfrm>
            <a:off x="1143000" y="1421945"/>
            <a:ext cx="5669280" cy="1065985"/>
          </a:xfrm>
          <a:prstGeom prst="rect">
            <a:avLst/>
          </a:prstGeom>
        </p:spPr>
      </p:pic>
      <p:sp>
        <p:nvSpPr>
          <p:cNvPr id="4" name="文本框 3"/>
          <p:cNvSpPr txBox="1"/>
          <p:nvPr/>
        </p:nvSpPr>
        <p:spPr>
          <a:xfrm>
            <a:off x="533400" y="857885"/>
            <a:ext cx="7981950" cy="645160"/>
          </a:xfrm>
          <a:prstGeom prst="rect">
            <a:avLst/>
          </a:prstGeom>
          <a:noFill/>
        </p:spPr>
        <p:txBody>
          <a:bodyPr wrap="square" rtlCol="0" anchor="t">
            <a:spAutoFit/>
          </a:bodyPr>
          <a:lstStyle/>
          <a:p>
            <a:r>
              <a:rPr lang="zh-CN" altLang="en-US" sz="1800"/>
              <a:t>例:假设系统为某进程分配了三个内存块，并考虑到有以下页面号引用串( 会依次访问这些页面)</a:t>
            </a:r>
          </a:p>
        </p:txBody>
      </p:sp>
      <p:sp>
        <p:nvSpPr>
          <p:cNvPr id="5" name="文本框 4"/>
          <p:cNvSpPr txBox="1"/>
          <p:nvPr/>
        </p:nvSpPr>
        <p:spPr>
          <a:xfrm>
            <a:off x="914400" y="3105150"/>
            <a:ext cx="4267200" cy="398780"/>
          </a:xfrm>
          <a:prstGeom prst="rect">
            <a:avLst/>
          </a:prstGeom>
          <a:noFill/>
        </p:spPr>
        <p:txBody>
          <a:bodyPr wrap="square" rtlCol="0" anchor="t">
            <a:spAutoFit/>
          </a:bodyPr>
          <a:lstStyle/>
          <a:p>
            <a:r>
              <a:rPr lang="zh-CN" altLang="en-US" sz="2000"/>
              <a:t>共发生次缺页中断，页面置换几次？</a:t>
            </a:r>
          </a:p>
        </p:txBody>
      </p:sp>
      <p:sp>
        <p:nvSpPr>
          <p:cNvPr id="6" name="文本框 5"/>
          <p:cNvSpPr txBox="1"/>
          <p:nvPr/>
        </p:nvSpPr>
        <p:spPr>
          <a:xfrm>
            <a:off x="5181600" y="3105150"/>
            <a:ext cx="845820" cy="398780"/>
          </a:xfrm>
          <a:prstGeom prst="rect">
            <a:avLst/>
          </a:prstGeom>
          <a:noFill/>
        </p:spPr>
        <p:txBody>
          <a:bodyPr wrap="square" rtlCol="0" anchor="t">
            <a:spAutoFit/>
          </a:bodyPr>
          <a:lstStyle/>
          <a:p>
            <a:r>
              <a:rPr lang="en-US" altLang="zh-CN" sz="2000" dirty="0">
                <a:solidFill>
                  <a:srgbClr val="FF0000"/>
                </a:solidFill>
              </a:rPr>
              <a:t>9,6</a:t>
            </a:r>
          </a:p>
        </p:txBody>
      </p:sp>
      <p:sp>
        <p:nvSpPr>
          <p:cNvPr id="7" name="文本框 6"/>
          <p:cNvSpPr txBox="1"/>
          <p:nvPr/>
        </p:nvSpPr>
        <p:spPr>
          <a:xfrm>
            <a:off x="990600" y="3640455"/>
            <a:ext cx="1304290" cy="398780"/>
          </a:xfrm>
          <a:prstGeom prst="rect">
            <a:avLst/>
          </a:prstGeom>
          <a:noFill/>
        </p:spPr>
        <p:txBody>
          <a:bodyPr wrap="square" rtlCol="0" anchor="t">
            <a:spAutoFit/>
          </a:bodyPr>
          <a:lstStyle/>
          <a:p>
            <a:r>
              <a:rPr lang="zh-CN" altLang="en-US" sz="2000"/>
              <a:t>缺页率？</a:t>
            </a:r>
          </a:p>
        </p:txBody>
      </p:sp>
      <p:sp>
        <p:nvSpPr>
          <p:cNvPr id="8" name="文本框 7"/>
          <p:cNvSpPr txBox="1"/>
          <p:nvPr/>
        </p:nvSpPr>
        <p:spPr>
          <a:xfrm>
            <a:off x="2438400" y="3646170"/>
            <a:ext cx="2266950" cy="398780"/>
          </a:xfrm>
          <a:prstGeom prst="rect">
            <a:avLst/>
          </a:prstGeom>
          <a:noFill/>
        </p:spPr>
        <p:txBody>
          <a:bodyPr wrap="square" rtlCol="0" anchor="t">
            <a:spAutoFit/>
          </a:bodyPr>
          <a:lstStyle/>
          <a:p>
            <a:r>
              <a:rPr lang="zh-CN" altLang="en-US" sz="2000">
                <a:solidFill>
                  <a:srgbClr val="FF0000"/>
                </a:solidFill>
                <a:sym typeface="+mn-ea"/>
              </a:rPr>
              <a:t>9/20=45%</a:t>
            </a:r>
          </a:p>
        </p:txBody>
      </p:sp>
      <p:sp>
        <p:nvSpPr>
          <p:cNvPr id="9" name="文本框 8"/>
          <p:cNvSpPr txBox="1"/>
          <p:nvPr/>
        </p:nvSpPr>
        <p:spPr>
          <a:xfrm>
            <a:off x="990600" y="4121150"/>
            <a:ext cx="7304405" cy="706755"/>
          </a:xfrm>
          <a:prstGeom prst="rect">
            <a:avLst/>
          </a:prstGeom>
          <a:noFill/>
        </p:spPr>
        <p:txBody>
          <a:bodyPr wrap="square" rtlCol="0" anchor="t">
            <a:spAutoFit/>
          </a:bodyPr>
          <a:lstStyle/>
          <a:p>
            <a:r>
              <a:rPr lang="zh-CN" altLang="en-US" sz="2000">
                <a:solidFill>
                  <a:schemeClr val="accent1">
                    <a:lumMod val="75000"/>
                  </a:schemeClr>
                </a:solidFill>
              </a:rPr>
              <a:t>缺页时未必发生页面置换。若还有可用的空闲内存块，就不用进行页面置换。</a:t>
            </a:r>
          </a:p>
        </p:txBody>
      </p:sp>
      <p:sp>
        <p:nvSpPr>
          <p:cNvPr id="2" name="文本框 1">
            <a:extLst>
              <a:ext uri="{FF2B5EF4-FFF2-40B4-BE49-F238E27FC236}">
                <a16:creationId xmlns:a16="http://schemas.microsoft.com/office/drawing/2014/main" id="{14B7B620-A9A9-4EEC-AD73-3DDBA2027D68}"/>
              </a:ext>
            </a:extLst>
          </p:cNvPr>
          <p:cNvSpPr txBox="1"/>
          <p:nvPr/>
        </p:nvSpPr>
        <p:spPr>
          <a:xfrm>
            <a:off x="1828800" y="2655571"/>
            <a:ext cx="4073551" cy="307777"/>
          </a:xfrm>
          <a:prstGeom prst="rect">
            <a:avLst/>
          </a:prstGeom>
          <a:noFill/>
          <a:ln w="12700">
            <a:solidFill>
              <a:schemeClr val="tx1"/>
            </a:solidFill>
          </a:ln>
        </p:spPr>
        <p:txBody>
          <a:bodyPr wrap="none" rtlCol="0">
            <a:spAutoFit/>
          </a:bodyPr>
          <a:lstStyle/>
          <a:p>
            <a:pPr algn="l"/>
            <a:r>
              <a:rPr lang="zh-CN" altLang="en-US" sz="1400" dirty="0"/>
              <a:t>方法：向将来看，内存中谁</a:t>
            </a:r>
            <a:r>
              <a:rPr lang="en-US" altLang="zh-CN" sz="1400" dirty="0"/>
              <a:t>(</a:t>
            </a:r>
            <a:r>
              <a:rPr lang="zh-CN" altLang="en-US" sz="1400" dirty="0"/>
              <a:t>页面</a:t>
            </a:r>
            <a:r>
              <a:rPr lang="en-US" altLang="zh-CN" sz="1400" dirty="0"/>
              <a:t>)</a:t>
            </a:r>
            <a:r>
              <a:rPr lang="zh-CN" altLang="en-US" sz="1400" dirty="0"/>
              <a:t>最后访问谁出去</a:t>
            </a:r>
          </a:p>
        </p:txBody>
      </p:sp>
      <p:cxnSp>
        <p:nvCxnSpPr>
          <p:cNvPr id="11" name="直接箭头连接符 10">
            <a:extLst>
              <a:ext uri="{FF2B5EF4-FFF2-40B4-BE49-F238E27FC236}">
                <a16:creationId xmlns:a16="http://schemas.microsoft.com/office/drawing/2014/main" id="{6A56FB2C-2C8B-42DC-BE6D-62A89E334E37}"/>
              </a:ext>
            </a:extLst>
          </p:cNvPr>
          <p:cNvCxnSpPr/>
          <p:nvPr/>
        </p:nvCxnSpPr>
        <p:spPr>
          <a:xfrm>
            <a:off x="1219200" y="1428750"/>
            <a:ext cx="54864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F61E4EB-8905-4FFD-A696-85C9811F79B7}"/>
              </a:ext>
            </a:extLst>
          </p:cNvPr>
          <p:cNvSpPr txBox="1"/>
          <p:nvPr/>
        </p:nvSpPr>
        <p:spPr>
          <a:xfrm>
            <a:off x="6814220" y="1227099"/>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前看</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
        <p:nvSpPr>
          <p:cNvPr id="74758" name="矩形 14"/>
          <p:cNvSpPr/>
          <p:nvPr/>
        </p:nvSpPr>
        <p:spPr>
          <a:xfrm>
            <a:off x="76200" y="1047750"/>
            <a:ext cx="8991600" cy="3631763"/>
          </a:xfrm>
          <a:prstGeom prst="rect">
            <a:avLst/>
          </a:prstGeom>
          <a:noFill/>
          <a:ln w="9525">
            <a:noFill/>
          </a:ln>
        </p:spPr>
        <p:txBody>
          <a:bodyPr wrap="square">
            <a:spAutoFit/>
          </a:bodyPr>
          <a:lstStyle/>
          <a:p>
            <a:pPr eaLnBrk="1" hangingPunct="1">
              <a:spcBef>
                <a:spcPts val="1200"/>
              </a:spcBef>
            </a:pPr>
            <a:r>
              <a:rPr lang="zh-CN" altLang="en-US" sz="1800" dirty="0">
                <a:solidFill>
                  <a:srgbClr val="FF0000"/>
                </a:solidFill>
                <a:cs typeface="微软雅黑" panose="020B0503020204020204" pitchFamily="34" charset="-122"/>
              </a:rPr>
              <a:t>先进先出</a:t>
            </a:r>
            <a:r>
              <a:rPr lang="en-US" altLang="zh-CN" sz="1800" dirty="0">
                <a:solidFill>
                  <a:srgbClr val="FF0000"/>
                </a:solidFill>
                <a:cs typeface="微软雅黑" panose="020B0503020204020204" pitchFamily="34" charset="-122"/>
              </a:rPr>
              <a:t>(FIFO)</a:t>
            </a:r>
            <a:r>
              <a:rPr lang="zh-CN" altLang="en-US" sz="1800" dirty="0">
                <a:solidFill>
                  <a:srgbClr val="FF0000"/>
                </a:solidFill>
                <a:cs typeface="微软雅黑" panose="020B0503020204020204" pitchFamily="34" charset="-122"/>
              </a:rPr>
              <a:t>页面置换算法：</a:t>
            </a:r>
          </a:p>
          <a:p>
            <a:pPr marL="285750" indent="-285750" eaLnBrk="1" hangingPunct="1">
              <a:spcBef>
                <a:spcPts val="1200"/>
              </a:spcBef>
              <a:buFont typeface="Wingdings" panose="05000000000000000000" charset="0"/>
              <a:buChar char="Ø"/>
            </a:pPr>
            <a:r>
              <a:rPr lang="en-US" altLang="zh-CN" sz="1800" dirty="0">
                <a:cs typeface="微软雅黑" panose="020B0503020204020204" pitchFamily="34" charset="-122"/>
              </a:rPr>
              <a:t>FIFO</a:t>
            </a:r>
            <a:r>
              <a:rPr lang="zh-CN" altLang="en-US" sz="1800" dirty="0">
                <a:cs typeface="微软雅黑" panose="020B0503020204020204" pitchFamily="34" charset="-122"/>
              </a:rPr>
              <a:t>算法是最早出现的置换算法。</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算法每次选择</a:t>
            </a:r>
            <a:r>
              <a:rPr lang="zh-CN" altLang="en-US" sz="1800" dirty="0">
                <a:solidFill>
                  <a:srgbClr val="FF0000"/>
                </a:solidFill>
                <a:cs typeface="微软雅黑" panose="020B0503020204020204" pitchFamily="34" charset="-122"/>
              </a:rPr>
              <a:t>淘汰</a:t>
            </a:r>
            <a:r>
              <a:rPr lang="zh-CN" altLang="en-US" sz="1800" dirty="0">
                <a:cs typeface="微软雅黑" panose="020B0503020204020204" pitchFamily="34" charset="-122"/>
              </a:rPr>
              <a:t>的是</a:t>
            </a:r>
            <a:r>
              <a:rPr lang="zh-CN" altLang="en-US" sz="1800" dirty="0">
                <a:solidFill>
                  <a:srgbClr val="FF0000"/>
                </a:solidFill>
                <a:cs typeface="微软雅黑" panose="020B0503020204020204" pitchFamily="34" charset="-122"/>
              </a:rPr>
              <a:t>最先进入</a:t>
            </a:r>
            <a:r>
              <a:rPr lang="zh-CN" altLang="en-US" sz="1800" dirty="0">
                <a:cs typeface="微软雅黑" panose="020B0503020204020204" pitchFamily="34" charset="-122"/>
              </a:rPr>
              <a:t>内存的</a:t>
            </a:r>
            <a:r>
              <a:rPr lang="zh-CN" altLang="en-US" sz="1800" dirty="0">
                <a:solidFill>
                  <a:srgbClr val="FF0000"/>
                </a:solidFill>
                <a:cs typeface="微软雅黑" panose="020B0503020204020204" pitchFamily="34" charset="-122"/>
              </a:rPr>
              <a:t>页面</a:t>
            </a:r>
            <a:r>
              <a:rPr lang="zh-CN" altLang="en-US" sz="1800" dirty="0">
                <a:cs typeface="微软雅黑" panose="020B0503020204020204" pitchFamily="34" charset="-122"/>
              </a:rPr>
              <a:t>，即选择在内存中驻留时间</a:t>
            </a:r>
            <a:r>
              <a:rPr lang="zh-CN" altLang="en-US" sz="1800" dirty="0">
                <a:solidFill>
                  <a:srgbClr val="FF0000"/>
                </a:solidFill>
                <a:cs typeface="微软雅黑" panose="020B0503020204020204" pitchFamily="34" charset="-122"/>
              </a:rPr>
              <a:t>最</a:t>
            </a:r>
            <a:r>
              <a:rPr lang="zh-CN" altLang="en-US" dirty="0">
                <a:solidFill>
                  <a:srgbClr val="FF0000"/>
                </a:solidFill>
                <a:cs typeface="微软雅黑" panose="020B0503020204020204" pitchFamily="34" charset="-122"/>
              </a:rPr>
              <a:t>老</a:t>
            </a:r>
            <a:r>
              <a:rPr lang="zh-CN" altLang="en-US" sz="1800" dirty="0">
                <a:cs typeface="微软雅黑" panose="020B0503020204020204" pitchFamily="34" charset="-122"/>
              </a:rPr>
              <a:t>页面予以</a:t>
            </a:r>
            <a:r>
              <a:rPr lang="zh-CN" altLang="en-US" sz="1800" dirty="0">
                <a:solidFill>
                  <a:srgbClr val="FF0000"/>
                </a:solidFill>
                <a:cs typeface="微软雅黑" panose="020B0503020204020204" pitchFamily="34" charset="-122"/>
              </a:rPr>
              <a:t>淘汰</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优点：该算法</a:t>
            </a:r>
            <a:r>
              <a:rPr lang="zh-CN" altLang="en-US" sz="1800" dirty="0">
                <a:solidFill>
                  <a:srgbClr val="FF0000"/>
                </a:solidFill>
                <a:cs typeface="微软雅黑" panose="020B0503020204020204" pitchFamily="34" charset="-122"/>
              </a:rPr>
              <a:t>实现简单</a:t>
            </a:r>
            <a:r>
              <a:rPr lang="zh-CN" altLang="en-US" sz="1800" dirty="0">
                <a:cs typeface="微软雅黑" panose="020B0503020204020204" pitchFamily="34" charset="-122"/>
              </a:rPr>
              <a:t>，只需把一个进程已调入内存的页面按先后次序链接成一个队列，并设置一个</a:t>
            </a:r>
            <a:r>
              <a:rPr lang="zh-CN" altLang="en-US" sz="1800" dirty="0">
                <a:solidFill>
                  <a:srgbClr val="FF0000"/>
                </a:solidFill>
                <a:cs typeface="微软雅黑" panose="020B0503020204020204" pitchFamily="34" charset="-122"/>
              </a:rPr>
              <a:t>指针</a:t>
            </a:r>
            <a:r>
              <a:rPr lang="zh-CN" altLang="en-US" sz="1800" dirty="0">
                <a:cs typeface="微软雅黑" panose="020B0503020204020204" pitchFamily="34" charset="-122"/>
              </a:rPr>
              <a:t>，称为</a:t>
            </a:r>
            <a:r>
              <a:rPr lang="zh-CN" altLang="en-US" sz="1800" dirty="0">
                <a:solidFill>
                  <a:srgbClr val="FF0000"/>
                </a:solidFill>
                <a:cs typeface="微软雅黑" panose="020B0503020204020204" pitchFamily="34" charset="-122"/>
              </a:rPr>
              <a:t>替换指针</a:t>
            </a:r>
            <a:r>
              <a:rPr lang="zh-CN" altLang="en-US" sz="1800" dirty="0">
                <a:cs typeface="微软雅黑" panose="020B0503020204020204" pitchFamily="34" charset="-122"/>
              </a:rPr>
              <a:t>，使它总是</a:t>
            </a:r>
            <a:r>
              <a:rPr lang="zh-CN" altLang="en-US" sz="1800" dirty="0">
                <a:solidFill>
                  <a:srgbClr val="FF0000"/>
                </a:solidFill>
                <a:cs typeface="微软雅黑" panose="020B0503020204020204" pitchFamily="34" charset="-122"/>
              </a:rPr>
              <a:t>指向最老的页面</a:t>
            </a:r>
            <a:r>
              <a:rPr lang="zh-CN" altLang="en-US" sz="1800" dirty="0">
                <a:cs typeface="微软雅黑" panose="020B0503020204020204" pitchFamily="34" charset="-122"/>
              </a:rPr>
              <a:t>。</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缺点：该算法与进程实际运行的规律不相适应，因为在进程中，有些页面经常被访问，比如，含有全局变量、常用函数、例程等的页面，</a:t>
            </a:r>
            <a:r>
              <a:rPr lang="en-US" altLang="zh-CN" sz="1800" dirty="0">
                <a:cs typeface="微软雅黑" panose="020B0503020204020204" pitchFamily="34" charset="-122"/>
              </a:rPr>
              <a:t>FIFO</a:t>
            </a:r>
            <a:r>
              <a:rPr lang="zh-CN" altLang="en-US" sz="1800" dirty="0">
                <a:cs typeface="微软雅黑" panose="020B0503020204020204" pitchFamily="34" charset="-122"/>
              </a:rPr>
              <a:t>算法并不能保证这些页面不被淘汰</a:t>
            </a:r>
            <a:endParaRPr lang="en-US" altLang="zh-CN"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dirty="0">
                <a:solidFill>
                  <a:srgbClr val="FF0000"/>
                </a:solidFill>
                <a:cs typeface="微软雅黑" panose="020B0503020204020204" pitchFamily="34" charset="-122"/>
              </a:rPr>
              <a:t>性能差</a:t>
            </a:r>
            <a:endParaRPr lang="zh-CN" altLang="en-US" sz="1800" dirty="0">
              <a:solidFill>
                <a:srgbClr val="FF0000"/>
              </a:solidFill>
              <a:cs typeface="微软雅黑" panose="020B0503020204020204" pitchFamily="34"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pic>
        <p:nvPicPr>
          <p:cNvPr id="3" name="图片 2">
            <a:extLst>
              <a:ext uri="{FF2B5EF4-FFF2-40B4-BE49-F238E27FC236}">
                <a16:creationId xmlns:a16="http://schemas.microsoft.com/office/drawing/2014/main" id="{4E0BD5FA-F304-4AAA-B59E-BA98D993A151}"/>
              </a:ext>
            </a:extLst>
          </p:cNvPr>
          <p:cNvPicPr>
            <a:picLocks noChangeAspect="1"/>
          </p:cNvPicPr>
          <p:nvPr/>
        </p:nvPicPr>
        <p:blipFill>
          <a:blip r:embed="rId3"/>
          <a:stretch>
            <a:fillRect/>
          </a:stretch>
        </p:blipFill>
        <p:spPr>
          <a:xfrm>
            <a:off x="0" y="895350"/>
            <a:ext cx="9144000" cy="1975413"/>
          </a:xfrm>
          <a:prstGeom prst="rect">
            <a:avLst/>
          </a:prstGeom>
        </p:spPr>
      </p:pic>
    </p:spTree>
    <p:extLst>
      <p:ext uri="{BB962C8B-B14F-4D97-AF65-F5344CB8AC3E}">
        <p14:creationId xmlns:p14="http://schemas.microsoft.com/office/powerpoint/2010/main" val="147870383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
        <p:nvSpPr>
          <p:cNvPr id="2" name="文本框 1"/>
          <p:cNvSpPr txBox="1"/>
          <p:nvPr/>
        </p:nvSpPr>
        <p:spPr>
          <a:xfrm>
            <a:off x="533400" y="654797"/>
            <a:ext cx="7977505" cy="368300"/>
          </a:xfrm>
          <a:prstGeom prst="rect">
            <a:avLst/>
          </a:prstGeom>
          <a:noFill/>
        </p:spPr>
        <p:txBody>
          <a:bodyPr wrap="square" rtlCol="0" anchor="t">
            <a:spAutoFit/>
          </a:bodyPr>
          <a:lstStyle/>
          <a:p>
            <a:r>
              <a:rPr lang="zh-CN" altLang="en-US" sz="1800" dirty="0"/>
              <a:t>例:假设系统为某进程分配了三个内存块，并考虑到有以下页面号引用串:</a:t>
            </a:r>
          </a:p>
        </p:txBody>
      </p:sp>
      <p:pic>
        <p:nvPicPr>
          <p:cNvPr id="4" name="图片 3"/>
          <p:cNvPicPr>
            <a:picLocks noChangeAspect="1"/>
          </p:cNvPicPr>
          <p:nvPr/>
        </p:nvPicPr>
        <p:blipFill rotWithShape="1">
          <a:blip r:embed="rId3">
            <a:lum contrast="36000"/>
          </a:blip>
          <a:srcRect l="4990" t="15569" r="6211" b="29938"/>
          <a:stretch/>
        </p:blipFill>
        <p:spPr>
          <a:xfrm>
            <a:off x="457200" y="1052000"/>
            <a:ext cx="5029200" cy="1066801"/>
          </a:xfrm>
          <a:prstGeom prst="rect">
            <a:avLst/>
          </a:prstGeom>
        </p:spPr>
      </p:pic>
      <p:sp>
        <p:nvSpPr>
          <p:cNvPr id="5" name="文本框 4"/>
          <p:cNvSpPr txBox="1"/>
          <p:nvPr/>
        </p:nvSpPr>
        <p:spPr>
          <a:xfrm>
            <a:off x="254000" y="4268607"/>
            <a:ext cx="5662930" cy="307777"/>
          </a:xfrm>
          <a:prstGeom prst="rect">
            <a:avLst/>
          </a:prstGeom>
          <a:noFill/>
        </p:spPr>
        <p:txBody>
          <a:bodyPr wrap="square" rtlCol="0" anchor="t">
            <a:spAutoFit/>
          </a:bodyPr>
          <a:lstStyle/>
          <a:p>
            <a:r>
              <a:rPr lang="zh-CN" altLang="en-US" sz="1400" dirty="0"/>
              <a:t>如果给进程分配</a:t>
            </a:r>
            <a:r>
              <a:rPr lang="en-US" altLang="zh-CN" sz="1400" dirty="0"/>
              <a:t>3</a:t>
            </a:r>
            <a:r>
              <a:rPr lang="zh-CN" altLang="en-US" sz="1400" dirty="0"/>
              <a:t>个内存块时，缺页中断次数是几次？</a:t>
            </a:r>
            <a:r>
              <a:rPr lang="en-US" altLang="zh-CN" sz="1400" dirty="0">
                <a:solidFill>
                  <a:srgbClr val="FF0000"/>
                </a:solidFill>
              </a:rPr>
              <a:t>9</a:t>
            </a:r>
            <a:r>
              <a:rPr lang="zh-CN" altLang="en-US" sz="1400" dirty="0"/>
              <a:t>次</a:t>
            </a:r>
          </a:p>
        </p:txBody>
      </p:sp>
      <p:sp>
        <p:nvSpPr>
          <p:cNvPr id="6" name="文本框 5"/>
          <p:cNvSpPr txBox="1"/>
          <p:nvPr/>
        </p:nvSpPr>
        <p:spPr>
          <a:xfrm>
            <a:off x="238125" y="4543145"/>
            <a:ext cx="5620385" cy="307777"/>
          </a:xfrm>
          <a:prstGeom prst="rect">
            <a:avLst/>
          </a:prstGeom>
          <a:noFill/>
        </p:spPr>
        <p:txBody>
          <a:bodyPr wrap="square" rtlCol="0" anchor="t">
            <a:spAutoFit/>
          </a:bodyPr>
          <a:lstStyle/>
          <a:p>
            <a:r>
              <a:rPr lang="zh-CN" altLang="en-US" sz="1400" dirty="0"/>
              <a:t>如果给进程分配</a:t>
            </a:r>
            <a:r>
              <a:rPr lang="en-US" altLang="zh-CN" sz="1400" dirty="0"/>
              <a:t>4</a:t>
            </a:r>
            <a:r>
              <a:rPr lang="zh-CN" altLang="en-US" sz="1400" dirty="0"/>
              <a:t>个内存块时，缺页中断次数是几次？</a:t>
            </a:r>
            <a:r>
              <a:rPr lang="en-US" altLang="zh-CN" sz="1400" dirty="0">
                <a:solidFill>
                  <a:srgbClr val="FF0000"/>
                </a:solidFill>
              </a:rPr>
              <a:t>10</a:t>
            </a:r>
            <a:r>
              <a:rPr lang="zh-CN" altLang="en-US" sz="1400" dirty="0"/>
              <a:t>次</a:t>
            </a:r>
          </a:p>
        </p:txBody>
      </p:sp>
      <p:sp>
        <p:nvSpPr>
          <p:cNvPr id="9" name="文本框 8"/>
          <p:cNvSpPr txBox="1"/>
          <p:nvPr/>
        </p:nvSpPr>
        <p:spPr>
          <a:xfrm>
            <a:off x="5181600" y="4268607"/>
            <a:ext cx="2057400" cy="523220"/>
          </a:xfrm>
          <a:prstGeom prst="rect">
            <a:avLst/>
          </a:prstGeom>
          <a:noFill/>
        </p:spPr>
        <p:txBody>
          <a:bodyPr wrap="square" rtlCol="0" anchor="t">
            <a:spAutoFit/>
          </a:bodyPr>
          <a:lstStyle/>
          <a:p>
            <a:r>
              <a:rPr lang="zh-CN" altLang="en-US" sz="1400" dirty="0">
                <a:solidFill>
                  <a:srgbClr val="00B050"/>
                </a:solidFill>
              </a:rPr>
              <a:t>不应该内存块数越多，缺页次数越少吗？！！</a:t>
            </a:r>
          </a:p>
        </p:txBody>
      </p:sp>
      <p:graphicFrame>
        <p:nvGraphicFramePr>
          <p:cNvPr id="11" name="表格 11">
            <a:extLst>
              <a:ext uri="{FF2B5EF4-FFF2-40B4-BE49-F238E27FC236}">
                <a16:creationId xmlns:a16="http://schemas.microsoft.com/office/drawing/2014/main" id="{933100C3-5678-46A7-9937-3E8CB32457EC}"/>
              </a:ext>
            </a:extLst>
          </p:cNvPr>
          <p:cNvGraphicFramePr>
            <a:graphicFrameLocks noGrp="1"/>
          </p:cNvGraphicFramePr>
          <p:nvPr>
            <p:extLst>
              <p:ext uri="{D42A27DB-BD31-4B8C-83A1-F6EECF244321}">
                <p14:modId xmlns:p14="http://schemas.microsoft.com/office/powerpoint/2010/main" val="1488754610"/>
              </p:ext>
            </p:extLst>
          </p:nvPr>
        </p:nvGraphicFramePr>
        <p:xfrm>
          <a:off x="1295400" y="2156205"/>
          <a:ext cx="4180116" cy="1854200"/>
        </p:xfrm>
        <a:graphic>
          <a:graphicData uri="http://schemas.openxmlformats.org/drawingml/2006/table">
            <a:tbl>
              <a:tblPr firstRow="1" bandRow="1">
                <a:tableStyleId>{5C22544A-7EE6-4342-B048-85BDC9FD1C3A}</a:tableStyleId>
              </a:tblPr>
              <a:tblGrid>
                <a:gridCol w="348343">
                  <a:extLst>
                    <a:ext uri="{9D8B030D-6E8A-4147-A177-3AD203B41FA5}">
                      <a16:colId xmlns:a16="http://schemas.microsoft.com/office/drawing/2014/main" val="3887940294"/>
                    </a:ext>
                  </a:extLst>
                </a:gridCol>
                <a:gridCol w="348343">
                  <a:extLst>
                    <a:ext uri="{9D8B030D-6E8A-4147-A177-3AD203B41FA5}">
                      <a16:colId xmlns:a16="http://schemas.microsoft.com/office/drawing/2014/main" val="2996202877"/>
                    </a:ext>
                  </a:extLst>
                </a:gridCol>
                <a:gridCol w="348343">
                  <a:extLst>
                    <a:ext uri="{9D8B030D-6E8A-4147-A177-3AD203B41FA5}">
                      <a16:colId xmlns:a16="http://schemas.microsoft.com/office/drawing/2014/main" val="3627065122"/>
                    </a:ext>
                  </a:extLst>
                </a:gridCol>
                <a:gridCol w="348343">
                  <a:extLst>
                    <a:ext uri="{9D8B030D-6E8A-4147-A177-3AD203B41FA5}">
                      <a16:colId xmlns:a16="http://schemas.microsoft.com/office/drawing/2014/main" val="4176516691"/>
                    </a:ext>
                  </a:extLst>
                </a:gridCol>
                <a:gridCol w="348343">
                  <a:extLst>
                    <a:ext uri="{9D8B030D-6E8A-4147-A177-3AD203B41FA5}">
                      <a16:colId xmlns:a16="http://schemas.microsoft.com/office/drawing/2014/main" val="2296094916"/>
                    </a:ext>
                  </a:extLst>
                </a:gridCol>
                <a:gridCol w="348343">
                  <a:extLst>
                    <a:ext uri="{9D8B030D-6E8A-4147-A177-3AD203B41FA5}">
                      <a16:colId xmlns:a16="http://schemas.microsoft.com/office/drawing/2014/main" val="479886438"/>
                    </a:ext>
                  </a:extLst>
                </a:gridCol>
                <a:gridCol w="348343">
                  <a:extLst>
                    <a:ext uri="{9D8B030D-6E8A-4147-A177-3AD203B41FA5}">
                      <a16:colId xmlns:a16="http://schemas.microsoft.com/office/drawing/2014/main" val="2694801028"/>
                    </a:ext>
                  </a:extLst>
                </a:gridCol>
                <a:gridCol w="348343">
                  <a:extLst>
                    <a:ext uri="{9D8B030D-6E8A-4147-A177-3AD203B41FA5}">
                      <a16:colId xmlns:a16="http://schemas.microsoft.com/office/drawing/2014/main" val="1560073682"/>
                    </a:ext>
                  </a:extLst>
                </a:gridCol>
                <a:gridCol w="348343">
                  <a:extLst>
                    <a:ext uri="{9D8B030D-6E8A-4147-A177-3AD203B41FA5}">
                      <a16:colId xmlns:a16="http://schemas.microsoft.com/office/drawing/2014/main" val="1662357395"/>
                    </a:ext>
                  </a:extLst>
                </a:gridCol>
                <a:gridCol w="348343">
                  <a:extLst>
                    <a:ext uri="{9D8B030D-6E8A-4147-A177-3AD203B41FA5}">
                      <a16:colId xmlns:a16="http://schemas.microsoft.com/office/drawing/2014/main" val="122566730"/>
                    </a:ext>
                  </a:extLst>
                </a:gridCol>
                <a:gridCol w="348343">
                  <a:extLst>
                    <a:ext uri="{9D8B030D-6E8A-4147-A177-3AD203B41FA5}">
                      <a16:colId xmlns:a16="http://schemas.microsoft.com/office/drawing/2014/main" val="1811509878"/>
                    </a:ext>
                  </a:extLst>
                </a:gridCol>
                <a:gridCol w="348343">
                  <a:extLst>
                    <a:ext uri="{9D8B030D-6E8A-4147-A177-3AD203B41FA5}">
                      <a16:colId xmlns:a16="http://schemas.microsoft.com/office/drawing/2014/main" val="916887686"/>
                    </a:ext>
                  </a:extLst>
                </a:gridCol>
              </a:tblGrid>
              <a:tr h="370840">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4</a:t>
                      </a:r>
                      <a:endParaRPr lang="zh-CN" altLang="en-US" b="0" dirty="0"/>
                    </a:p>
                  </a:txBody>
                  <a:tcPr anchor="ctr"/>
                </a:tc>
                <a:extLst>
                  <a:ext uri="{0D108BD9-81ED-4DB2-BD59-A6C34878D82A}">
                    <a16:rowId xmlns:a16="http://schemas.microsoft.com/office/drawing/2014/main" val="932422114"/>
                  </a:ext>
                </a:extLst>
              </a:tr>
              <a:tr h="370840">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endParaRPr lang="zh-CN" altLang="en-US" b="0" dirty="0"/>
                    </a:p>
                  </a:txBody>
                  <a:tcPr anchor="ctr"/>
                </a:tc>
                <a:tc>
                  <a:txBody>
                    <a:bodyPr/>
                    <a:lstStyle/>
                    <a:p>
                      <a:pPr algn="ct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extLst>
                  <a:ext uri="{0D108BD9-81ED-4DB2-BD59-A6C34878D82A}">
                    <a16:rowId xmlns:a16="http://schemas.microsoft.com/office/drawing/2014/main" val="2492810399"/>
                  </a:ext>
                </a:extLst>
              </a:tr>
              <a:tr h="370840">
                <a:tc>
                  <a:txBody>
                    <a:bodyPr/>
                    <a:lstStyle/>
                    <a:p>
                      <a:pPr algn="ctr"/>
                      <a:endParaRPr lang="zh-CN" altLang="en-US" b="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4</a:t>
                      </a:r>
                      <a:endParaRPr lang="zh-CN" altLang="en-US" b="0" dirty="0"/>
                    </a:p>
                  </a:txBody>
                  <a:tcPr anchor="ctr"/>
                </a:tc>
                <a:extLst>
                  <a:ext uri="{0D108BD9-81ED-4DB2-BD59-A6C34878D82A}">
                    <a16:rowId xmlns:a16="http://schemas.microsoft.com/office/drawing/2014/main" val="2732571278"/>
                  </a:ext>
                </a:extLst>
              </a:tr>
              <a:tr h="370840">
                <a:tc>
                  <a:txBody>
                    <a:bodyPr/>
                    <a:lstStyle/>
                    <a:p>
                      <a:pPr algn="ctr"/>
                      <a:endParaRPr lang="zh-CN" altLang="en-US" b="0" dirty="0"/>
                    </a:p>
                  </a:txBody>
                  <a:tcPr anchor="ctr"/>
                </a:tc>
                <a:tc>
                  <a:txBody>
                    <a:bodyPr/>
                    <a:lstStyle/>
                    <a:p>
                      <a:pPr algn="ctr"/>
                      <a:endParaRPr lang="zh-CN" altLang="en-US" b="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extLst>
                  <a:ext uri="{0D108BD9-81ED-4DB2-BD59-A6C34878D82A}">
                    <a16:rowId xmlns:a16="http://schemas.microsoft.com/office/drawing/2014/main" val="2641899662"/>
                  </a:ext>
                </a:extLst>
              </a:tr>
              <a:tr h="370840">
                <a:tc>
                  <a:txBody>
                    <a:bodyPr/>
                    <a:lstStyle/>
                    <a:p>
                      <a:pPr algn="ctr"/>
                      <a:endParaRPr lang="zh-CN" altLang="en-US" b="0" dirty="0"/>
                    </a:p>
                  </a:txBody>
                  <a:tcPr anchor="ctr"/>
                </a:tc>
                <a:tc>
                  <a:txBody>
                    <a:bodyPr/>
                    <a:lstStyle/>
                    <a:p>
                      <a:pPr algn="ctr"/>
                      <a:endParaRPr lang="zh-CN" altLang="en-US" b="0"/>
                    </a:p>
                  </a:txBody>
                  <a:tcPr anchor="ctr"/>
                </a:tc>
                <a:tc>
                  <a:txBody>
                    <a:bodyPr/>
                    <a:lstStyle/>
                    <a:p>
                      <a:pPr algn="ct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extLst>
                  <a:ext uri="{0D108BD9-81ED-4DB2-BD59-A6C34878D82A}">
                    <a16:rowId xmlns:a16="http://schemas.microsoft.com/office/drawing/2014/main" val="2125093928"/>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组合 24"/>
          <p:cNvGrpSpPr/>
          <p:nvPr/>
        </p:nvGrpSpPr>
        <p:grpSpPr>
          <a:xfrm>
            <a:off x="148590" y="1047750"/>
            <a:ext cx="857631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810"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1"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2"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3"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err="1">
                <a:solidFill>
                  <a:schemeClr val="bg1">
                    <a:lumMod val="50000"/>
                  </a:schemeClr>
                </a:solidFill>
                <a:latin typeface="微软雅黑" panose="020B0503020204020204" pitchFamily="34" charset="-122"/>
                <a:ea typeface="微软雅黑" panose="020B0503020204020204" pitchFamily="34" charset="-122"/>
                <a:cs typeface="+mn-cs"/>
              </a:rPr>
              <a:t>Belady</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异常</a:t>
            </a:r>
          </a:p>
        </p:txBody>
      </p:sp>
      <p:sp>
        <p:nvSpPr>
          <p:cNvPr id="76806" name="矩形 14"/>
          <p:cNvSpPr/>
          <p:nvPr/>
        </p:nvSpPr>
        <p:spPr>
          <a:xfrm>
            <a:off x="617220" y="1428750"/>
            <a:ext cx="8107680" cy="706755"/>
          </a:xfrm>
          <a:prstGeom prst="rect">
            <a:avLst/>
          </a:prstGeom>
          <a:noFill/>
          <a:ln w="9525">
            <a:noFill/>
          </a:ln>
        </p:spPr>
        <p:txBody>
          <a:bodyPr wrap="square">
            <a:spAutoFit/>
          </a:bodyPr>
          <a:lstStyle/>
          <a:p>
            <a:pPr eaLnBrk="1" hangingPunct="1">
              <a:spcBef>
                <a:spcPts val="1200"/>
              </a:spcBef>
            </a:pPr>
            <a:r>
              <a:rPr lang="en-US" altLang="zh-CN" sz="2000" dirty="0">
                <a:solidFill>
                  <a:srgbClr val="FF0000"/>
                </a:solidFill>
                <a:cs typeface="微软雅黑" panose="020B0503020204020204" pitchFamily="34" charset="-122"/>
              </a:rPr>
              <a:t>Belady</a:t>
            </a:r>
            <a:r>
              <a:rPr lang="zh-CN" altLang="en-US" sz="2000" dirty="0">
                <a:solidFill>
                  <a:srgbClr val="FF0000"/>
                </a:solidFill>
                <a:cs typeface="微软雅黑" panose="020B0503020204020204" pitchFamily="34" charset="-122"/>
              </a:rPr>
              <a:t>异常：</a:t>
            </a:r>
            <a:r>
              <a:rPr sz="2000" dirty="0">
                <a:cs typeface="微软雅黑" panose="020B0503020204020204" pitchFamily="34" charset="-122"/>
              </a:rPr>
              <a:t>当为进程分配的物理块数增大时，缺页次数不减反增的异常现象。</a:t>
            </a:r>
            <a:endParaRPr lang="zh-CN" altLang="en-US" sz="2000" dirty="0">
              <a:cs typeface="微软雅黑" panose="020B0503020204020204" pitchFamily="34" charset="-122"/>
            </a:endParaRPr>
          </a:p>
        </p:txBody>
      </p:sp>
      <p:sp>
        <p:nvSpPr>
          <p:cNvPr id="4" name="文本框 3"/>
          <p:cNvSpPr txBox="1"/>
          <p:nvPr/>
        </p:nvSpPr>
        <p:spPr>
          <a:xfrm>
            <a:off x="609600" y="2530475"/>
            <a:ext cx="4572000" cy="398780"/>
          </a:xfrm>
          <a:prstGeom prst="rect">
            <a:avLst/>
          </a:prstGeom>
          <a:noFill/>
        </p:spPr>
        <p:txBody>
          <a:bodyPr wrap="square" rtlCol="0" anchor="t">
            <a:spAutoFit/>
          </a:bodyPr>
          <a:lstStyle/>
          <a:p>
            <a:r>
              <a:rPr lang="zh-CN" altLang="en-US" sz="2000"/>
              <a:t>只有FIFO算法会产生Belady异常。</a:t>
            </a:r>
          </a:p>
        </p:txBody>
      </p:sp>
      <p:sp>
        <p:nvSpPr>
          <p:cNvPr id="5" name="文本框 4"/>
          <p:cNvSpPr txBox="1"/>
          <p:nvPr/>
        </p:nvSpPr>
        <p:spPr>
          <a:xfrm>
            <a:off x="609600" y="3257550"/>
            <a:ext cx="8014335" cy="1014730"/>
          </a:xfrm>
          <a:prstGeom prst="rect">
            <a:avLst/>
          </a:prstGeom>
          <a:noFill/>
        </p:spPr>
        <p:txBody>
          <a:bodyPr wrap="square" rtlCol="0" anchor="t">
            <a:spAutoFit/>
          </a:bodyPr>
          <a:lstStyle/>
          <a:p>
            <a:pPr eaLnBrk="1" hangingPunct="1">
              <a:spcBef>
                <a:spcPts val="1200"/>
              </a:spcBef>
            </a:pPr>
            <a:r>
              <a:rPr lang="zh-CN" altLang="en-US" sz="2000" dirty="0">
                <a:solidFill>
                  <a:srgbClr val="FF0000"/>
                </a:solidFill>
                <a:cs typeface="微软雅黑" panose="020B0503020204020204" pitchFamily="34" charset="-122"/>
                <a:sym typeface="+mn-ea"/>
              </a:rPr>
              <a:t>原因：</a:t>
            </a:r>
            <a:r>
              <a:rPr lang="en-US" altLang="zh-CN" sz="2000" dirty="0">
                <a:cs typeface="微软雅黑" panose="020B0503020204020204" pitchFamily="34" charset="-122"/>
                <a:sym typeface="+mn-ea"/>
              </a:rPr>
              <a:t>FIFO</a:t>
            </a:r>
            <a:r>
              <a:rPr lang="zh-CN" altLang="en-US" sz="2000" dirty="0">
                <a:cs typeface="微软雅黑" panose="020B0503020204020204" pitchFamily="34" charset="-122"/>
                <a:sym typeface="+mn-ea"/>
              </a:rPr>
              <a:t>算法的置换特征与进程访问内存的动态特征是矛盾的，与置换算法的目标是不一致的（即替换使用较少的页面），因此，被它</a:t>
            </a:r>
            <a:r>
              <a:rPr lang="zh-CN" altLang="en-US" sz="2000" dirty="0">
                <a:solidFill>
                  <a:srgbClr val="FF0000"/>
                </a:solidFill>
                <a:cs typeface="微软雅黑" panose="020B0503020204020204" pitchFamily="34" charset="-122"/>
                <a:sym typeface="+mn-ea"/>
              </a:rPr>
              <a:t>置换出去的页面</a:t>
            </a:r>
            <a:r>
              <a:rPr lang="zh-CN" altLang="en-US" sz="2000" dirty="0">
                <a:cs typeface="微软雅黑" panose="020B0503020204020204" pitchFamily="34" charset="-122"/>
                <a:sym typeface="+mn-ea"/>
              </a:rPr>
              <a:t>并</a:t>
            </a:r>
            <a:r>
              <a:rPr lang="zh-CN" altLang="en-US" sz="2000" dirty="0">
                <a:solidFill>
                  <a:srgbClr val="FF0000"/>
                </a:solidFill>
                <a:cs typeface="微软雅黑" panose="020B0503020204020204" pitchFamily="34" charset="-122"/>
                <a:sym typeface="+mn-ea"/>
              </a:rPr>
              <a:t>不一定是进程不会访问</a:t>
            </a:r>
            <a:r>
              <a:rPr lang="zh-CN" altLang="en-US" sz="2000" dirty="0">
                <a:cs typeface="微软雅黑" panose="020B0503020204020204" pitchFamily="34" charset="-122"/>
                <a:sym typeface="+mn-ea"/>
              </a:rPr>
              <a:t>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组合 24"/>
          <p:cNvGrpSpPr/>
          <p:nvPr/>
        </p:nvGrpSpPr>
        <p:grpSpPr>
          <a:xfrm>
            <a:off x="419100" y="1047750"/>
            <a:ext cx="830580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85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6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5532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sp>
        <p:nvSpPr>
          <p:cNvPr id="78852"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3"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4" name="矩形 14"/>
          <p:cNvSpPr/>
          <p:nvPr/>
        </p:nvSpPr>
        <p:spPr>
          <a:xfrm>
            <a:off x="672465" y="1733550"/>
            <a:ext cx="8117205" cy="2646878"/>
          </a:xfrm>
          <a:prstGeom prst="rect">
            <a:avLst/>
          </a:prstGeom>
          <a:noFill/>
          <a:ln w="9525">
            <a:noFill/>
          </a:ln>
        </p:spPr>
        <p:txBody>
          <a:bodyPr wrap="square">
            <a:spAutoFit/>
          </a:bodyPr>
          <a:lstStyle/>
          <a:p>
            <a:pPr eaLnBrk="1" hangingPunct="1">
              <a:spcBef>
                <a:spcPts val="1200"/>
              </a:spcBef>
            </a:pPr>
            <a:r>
              <a:rPr lang="en-US" altLang="zh-CN" sz="1800" dirty="0">
                <a:solidFill>
                  <a:srgbClr val="FF0000"/>
                </a:solidFill>
                <a:cs typeface="微软雅黑" panose="020B0503020204020204" pitchFamily="34" charset="-122"/>
              </a:rPr>
              <a:t>最近最久未使用置换算法LRU(Least Recently Used)</a:t>
            </a:r>
            <a:r>
              <a:rPr lang="zh-CN" altLang="en-US" sz="1800" dirty="0">
                <a:solidFill>
                  <a:srgbClr val="FF0000"/>
                </a:solidFill>
                <a:cs typeface="微软雅黑" panose="020B0503020204020204" pitchFamily="34" charset="-122"/>
              </a:rPr>
              <a:t>：</a:t>
            </a:r>
          </a:p>
          <a:p>
            <a:pPr marL="285750" indent="-285750" eaLnBrk="1" hangingPunct="1">
              <a:spcBef>
                <a:spcPts val="1200"/>
              </a:spcBef>
              <a:buFont typeface="Wingdings" panose="05000000000000000000" charset="0"/>
              <a:buChar char="Ø"/>
            </a:pPr>
            <a:r>
              <a:rPr lang="en-US" altLang="zh-CN" sz="1800" dirty="0">
                <a:cs typeface="微软雅黑" panose="020B0503020204020204" pitchFamily="34" charset="-122"/>
              </a:rPr>
              <a:t>FIFO</a:t>
            </a:r>
            <a:r>
              <a:rPr lang="zh-CN" altLang="en-US" sz="1800" dirty="0">
                <a:cs typeface="微软雅黑" panose="020B0503020204020204" pitchFamily="34" charset="-122"/>
              </a:rPr>
              <a:t>置换算法的性能之所以较差，是因为它所依据的条件是各个页面调入内存的时间，而</a:t>
            </a:r>
            <a:r>
              <a:rPr lang="zh-CN" altLang="en-US" sz="1800" dirty="0">
                <a:solidFill>
                  <a:srgbClr val="FF0000"/>
                </a:solidFill>
                <a:cs typeface="微软雅黑" panose="020B0503020204020204" pitchFamily="34" charset="-122"/>
              </a:rPr>
              <a:t>页面调入的先后并不能反映页面的使用情况</a:t>
            </a:r>
            <a:endParaRPr lang="zh-CN" altLang="en-US"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最近最久未使用</a:t>
            </a:r>
            <a:r>
              <a:rPr lang="en-US" altLang="zh-CN" sz="1800" dirty="0">
                <a:cs typeface="微软雅黑" panose="020B0503020204020204" pitchFamily="34" charset="-122"/>
              </a:rPr>
              <a:t>(LRU)</a:t>
            </a:r>
            <a:r>
              <a:rPr lang="zh-CN" altLang="en-US" sz="1800" dirty="0">
                <a:cs typeface="微软雅黑" panose="020B0503020204020204" pitchFamily="34" charset="-122"/>
              </a:rPr>
              <a:t>的页面置换算法是根据页面调入内存后的使用情况做出决策的，每次淘汰的页面是</a:t>
            </a:r>
            <a:r>
              <a:rPr lang="zh-CN" altLang="en-US" sz="1800" dirty="0">
                <a:solidFill>
                  <a:srgbClr val="FF0000"/>
                </a:solidFill>
                <a:cs typeface="微软雅黑" panose="020B0503020204020204" pitchFamily="34" charset="-122"/>
              </a:rPr>
              <a:t>最近最久未使用</a:t>
            </a:r>
            <a:r>
              <a:rPr lang="zh-CN" altLang="en-US" sz="1800" dirty="0">
                <a:cs typeface="微软雅黑" panose="020B0503020204020204" pitchFamily="34" charset="-122"/>
              </a:rPr>
              <a:t>的页面</a:t>
            </a:r>
          </a:p>
          <a:p>
            <a:pPr marL="285750" indent="-285750" eaLnBrk="1" hangingPunct="1">
              <a:spcBef>
                <a:spcPts val="1200"/>
              </a:spcBef>
              <a:buFont typeface="Wingdings" panose="05000000000000000000" charset="0"/>
              <a:buChar char="Ø"/>
            </a:pPr>
            <a:endParaRPr lang="en-US" altLang="zh-CN"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效果较好</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5532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pic>
        <p:nvPicPr>
          <p:cNvPr id="9" name="图片 8">
            <a:extLst>
              <a:ext uri="{FF2B5EF4-FFF2-40B4-BE49-F238E27FC236}">
                <a16:creationId xmlns:a16="http://schemas.microsoft.com/office/drawing/2014/main" id="{15EC9CCA-3D43-4523-B89E-F6E870710BA0}"/>
              </a:ext>
            </a:extLst>
          </p:cNvPr>
          <p:cNvPicPr>
            <a:picLocks noChangeAspect="1"/>
          </p:cNvPicPr>
          <p:nvPr/>
        </p:nvPicPr>
        <p:blipFill>
          <a:blip r:embed="rId3"/>
          <a:stretch>
            <a:fillRect/>
          </a:stretch>
        </p:blipFill>
        <p:spPr>
          <a:xfrm>
            <a:off x="0" y="1276350"/>
            <a:ext cx="9144000" cy="1531507"/>
          </a:xfrm>
          <a:prstGeom prst="rect">
            <a:avLst/>
          </a:prstGeom>
        </p:spPr>
      </p:pic>
      <p:sp>
        <p:nvSpPr>
          <p:cNvPr id="12" name="文本框 11">
            <a:extLst>
              <a:ext uri="{FF2B5EF4-FFF2-40B4-BE49-F238E27FC236}">
                <a16:creationId xmlns:a16="http://schemas.microsoft.com/office/drawing/2014/main" id="{19D4090D-20BD-4C8F-A048-14B0CA6C3487}"/>
              </a:ext>
            </a:extLst>
          </p:cNvPr>
          <p:cNvSpPr txBox="1"/>
          <p:nvPr/>
        </p:nvSpPr>
        <p:spPr>
          <a:xfrm>
            <a:off x="433764" y="3790950"/>
            <a:ext cx="8106643" cy="820546"/>
          </a:xfrm>
          <a:prstGeom prst="rect">
            <a:avLst/>
          </a:prstGeom>
          <a:noFill/>
          <a:ln w="12700">
            <a:solidFill>
              <a:schemeClr val="tx1"/>
            </a:solidFill>
          </a:ln>
        </p:spPr>
        <p:txBody>
          <a:bodyPr wrap="none" rtlCol="0">
            <a:spAutoFit/>
          </a:bodyPr>
          <a:lstStyle/>
          <a:p>
            <a:pPr algn="l">
              <a:lnSpc>
                <a:spcPts val="3000"/>
              </a:lnSpc>
            </a:pPr>
            <a:r>
              <a:rPr lang="zh-CN" altLang="en-US" dirty="0"/>
              <a:t>最佳算法：             向前看</a:t>
            </a:r>
            <a:r>
              <a:rPr lang="en-US" altLang="zh-CN" dirty="0"/>
              <a:t>(</a:t>
            </a:r>
            <a:r>
              <a:rPr lang="zh-CN" altLang="en-US" dirty="0"/>
              <a:t>看未发生调用</a:t>
            </a:r>
            <a:r>
              <a:rPr lang="en-US" altLang="zh-CN" dirty="0"/>
              <a:t>) </a:t>
            </a:r>
            <a:r>
              <a:rPr lang="zh-CN" altLang="en-US" dirty="0"/>
              <a:t>，内存中谁</a:t>
            </a:r>
            <a:r>
              <a:rPr lang="en-US" altLang="zh-CN" dirty="0"/>
              <a:t>(</a:t>
            </a:r>
            <a:r>
              <a:rPr lang="zh-CN" altLang="en-US" dirty="0"/>
              <a:t>页面</a:t>
            </a:r>
            <a:r>
              <a:rPr lang="en-US" altLang="zh-CN" dirty="0"/>
              <a:t>)</a:t>
            </a:r>
            <a:r>
              <a:rPr lang="zh-CN" altLang="en-US" dirty="0"/>
              <a:t>最后访问谁出去</a:t>
            </a:r>
            <a:endParaRPr lang="en-US" altLang="zh-CN" dirty="0"/>
          </a:p>
          <a:p>
            <a:pPr algn="l">
              <a:lnSpc>
                <a:spcPts val="3000"/>
              </a:lnSpc>
            </a:pPr>
            <a:r>
              <a:rPr lang="zh-CN" altLang="en-US" dirty="0"/>
              <a:t>最近最久未使用法：</a:t>
            </a:r>
            <a:r>
              <a:rPr lang="zh-CN" altLang="en-US" dirty="0">
                <a:solidFill>
                  <a:srgbClr val="FF0000"/>
                </a:solidFill>
              </a:rPr>
              <a:t>向后看</a:t>
            </a:r>
            <a:r>
              <a:rPr lang="en-US" altLang="zh-CN" dirty="0"/>
              <a:t>(</a:t>
            </a:r>
            <a:r>
              <a:rPr lang="zh-CN" altLang="en-US" dirty="0"/>
              <a:t>看已发生调用</a:t>
            </a:r>
            <a:r>
              <a:rPr lang="en-US" altLang="zh-CN" dirty="0"/>
              <a:t>)</a:t>
            </a:r>
            <a:r>
              <a:rPr lang="zh-CN" altLang="en-US" dirty="0"/>
              <a:t>，谁最久未使用，谁出去</a:t>
            </a:r>
          </a:p>
        </p:txBody>
      </p:sp>
      <p:cxnSp>
        <p:nvCxnSpPr>
          <p:cNvPr id="11" name="直接箭头连接符 10">
            <a:extLst>
              <a:ext uri="{FF2B5EF4-FFF2-40B4-BE49-F238E27FC236}">
                <a16:creationId xmlns:a16="http://schemas.microsoft.com/office/drawing/2014/main" id="{151A0289-37BF-48FD-B5EC-FB74DF5AEB06}"/>
              </a:ext>
            </a:extLst>
          </p:cNvPr>
          <p:cNvCxnSpPr/>
          <p:nvPr/>
        </p:nvCxnSpPr>
        <p:spPr>
          <a:xfrm flipH="1">
            <a:off x="152400" y="1276350"/>
            <a:ext cx="8686800"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23ECC02-8606-4B5B-8AEE-CF75A6370B85}"/>
              </a:ext>
            </a:extLst>
          </p:cNvPr>
          <p:cNvSpPr txBox="1"/>
          <p:nvPr/>
        </p:nvSpPr>
        <p:spPr>
          <a:xfrm>
            <a:off x="152400" y="895350"/>
            <a:ext cx="543739" cy="307777"/>
          </a:xfrm>
          <a:prstGeom prst="rect">
            <a:avLst/>
          </a:prstGeom>
          <a:noFill/>
          <a:ln w="12700">
            <a:solidFill>
              <a:schemeClr val="tx1"/>
            </a:solidFill>
          </a:ln>
        </p:spPr>
        <p:txBody>
          <a:bodyPr wrap="none" rtlCol="0">
            <a:spAutoFit/>
          </a:bodyPr>
          <a:lstStyle/>
          <a:p>
            <a:pPr algn="l"/>
            <a:r>
              <a:rPr lang="zh-CN" altLang="en-US" sz="1400" dirty="0"/>
              <a:t>后看</a:t>
            </a:r>
          </a:p>
        </p:txBody>
      </p:sp>
    </p:spTree>
    <p:extLst>
      <p:ext uri="{BB962C8B-B14F-4D97-AF65-F5344CB8AC3E}">
        <p14:creationId xmlns:p14="http://schemas.microsoft.com/office/powerpoint/2010/main" val="27100249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b="1" dirty="0">
                <a:solidFill>
                  <a:srgbClr val="0000FF"/>
                </a:solidFill>
                <a:cs typeface="+mn-ea"/>
                <a:sym typeface="+mn-lt"/>
              </a:rPr>
              <a:t>6.1 </a:t>
            </a:r>
            <a:r>
              <a:rPr lang="zh-CN" altLang="en-US" sz="1800" b="1" dirty="0">
                <a:solidFill>
                  <a:srgbClr val="0000FF"/>
                </a:solidFill>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438150" y="862965"/>
            <a:ext cx="8286750" cy="423481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63067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sp>
        <p:nvSpPr>
          <p:cNvPr id="2" name="文本框 1"/>
          <p:cNvSpPr txBox="1"/>
          <p:nvPr/>
        </p:nvSpPr>
        <p:spPr>
          <a:xfrm>
            <a:off x="685800" y="895350"/>
            <a:ext cx="7890510" cy="368300"/>
          </a:xfrm>
          <a:prstGeom prst="rect">
            <a:avLst/>
          </a:prstGeom>
          <a:noFill/>
        </p:spPr>
        <p:txBody>
          <a:bodyPr wrap="square" rtlCol="0" anchor="t">
            <a:spAutoFit/>
          </a:bodyPr>
          <a:lstStyle/>
          <a:p>
            <a:r>
              <a:rPr lang="zh-CN" altLang="en-US" sz="1800" dirty="0"/>
              <a:t>例:假设系统为某进程分配了</a:t>
            </a:r>
            <a:r>
              <a:rPr lang="en-US" altLang="zh-CN" sz="1800" dirty="0"/>
              <a:t>4</a:t>
            </a:r>
            <a:r>
              <a:rPr lang="zh-CN" altLang="en-US" sz="1800" dirty="0"/>
              <a:t>个内存块，并考虑到有以下页面号引用串:</a:t>
            </a:r>
          </a:p>
        </p:txBody>
      </p:sp>
      <p:pic>
        <p:nvPicPr>
          <p:cNvPr id="3" name="图片 2"/>
          <p:cNvPicPr>
            <a:picLocks noChangeAspect="1"/>
          </p:cNvPicPr>
          <p:nvPr/>
        </p:nvPicPr>
        <p:blipFill>
          <a:blip r:embed="rId3">
            <a:lum contrast="42000"/>
          </a:blip>
          <a:stretch>
            <a:fillRect/>
          </a:stretch>
        </p:blipFill>
        <p:spPr>
          <a:xfrm>
            <a:off x="762000" y="1352550"/>
            <a:ext cx="6689090" cy="1633855"/>
          </a:xfrm>
          <a:prstGeom prst="rect">
            <a:avLst/>
          </a:prstGeom>
        </p:spPr>
      </p:pic>
      <p:sp>
        <p:nvSpPr>
          <p:cNvPr id="4" name="文本框 3"/>
          <p:cNvSpPr txBox="1"/>
          <p:nvPr/>
        </p:nvSpPr>
        <p:spPr>
          <a:xfrm>
            <a:off x="914400" y="3075305"/>
            <a:ext cx="4572000" cy="398780"/>
          </a:xfrm>
          <a:prstGeom prst="rect">
            <a:avLst/>
          </a:prstGeom>
          <a:noFill/>
        </p:spPr>
        <p:txBody>
          <a:bodyPr wrap="square" rtlCol="0" anchor="t">
            <a:spAutoFit/>
          </a:bodyPr>
          <a:lstStyle/>
          <a:p>
            <a:r>
              <a:rPr lang="zh-CN" altLang="en-US" sz="2000"/>
              <a:t>1,8,1,7,8,2,7,2,1,8,3, 8, 2,1,3,1,7,1,3,7</a:t>
            </a:r>
          </a:p>
        </p:txBody>
      </p:sp>
      <p:sp>
        <p:nvSpPr>
          <p:cNvPr id="5" name="文本框 4"/>
          <p:cNvSpPr txBox="1"/>
          <p:nvPr/>
        </p:nvSpPr>
        <p:spPr>
          <a:xfrm>
            <a:off x="990600" y="3474085"/>
            <a:ext cx="7242810" cy="398780"/>
          </a:xfrm>
          <a:prstGeom prst="rect">
            <a:avLst/>
          </a:prstGeom>
          <a:noFill/>
        </p:spPr>
        <p:txBody>
          <a:bodyPr wrap="square" rtlCol="0" anchor="t">
            <a:spAutoFit/>
          </a:bodyPr>
          <a:lstStyle/>
          <a:p>
            <a:r>
              <a:rPr lang="zh-CN" altLang="en-US" sz="2000" dirty="0"/>
              <a:t>逆向扫描过程中最后一个出现的页号就是要淘汰的页面。</a:t>
            </a:r>
          </a:p>
        </p:txBody>
      </p:sp>
      <p:sp>
        <p:nvSpPr>
          <p:cNvPr id="6" name="文本框 5"/>
          <p:cNvSpPr txBox="1"/>
          <p:nvPr/>
        </p:nvSpPr>
        <p:spPr>
          <a:xfrm>
            <a:off x="984250" y="3937000"/>
            <a:ext cx="5662930" cy="368300"/>
          </a:xfrm>
          <a:prstGeom prst="rect">
            <a:avLst/>
          </a:prstGeom>
          <a:noFill/>
        </p:spPr>
        <p:txBody>
          <a:bodyPr wrap="square" rtlCol="0" anchor="t">
            <a:spAutoFit/>
          </a:bodyPr>
          <a:lstStyle/>
          <a:p>
            <a:r>
              <a:rPr lang="zh-CN" altLang="en-US" sz="1800" dirty="0"/>
              <a:t>缺页中断次数是几次？页面置换的次数是几次？</a:t>
            </a:r>
          </a:p>
        </p:txBody>
      </p:sp>
      <p:sp>
        <p:nvSpPr>
          <p:cNvPr id="8" name="文本框 7"/>
          <p:cNvSpPr txBox="1"/>
          <p:nvPr/>
        </p:nvSpPr>
        <p:spPr>
          <a:xfrm>
            <a:off x="6699250" y="3872865"/>
            <a:ext cx="845820" cy="398780"/>
          </a:xfrm>
          <a:prstGeom prst="rect">
            <a:avLst/>
          </a:prstGeom>
          <a:noFill/>
        </p:spPr>
        <p:txBody>
          <a:bodyPr wrap="square" rtlCol="0" anchor="t">
            <a:spAutoFit/>
          </a:bodyPr>
          <a:lstStyle/>
          <a:p>
            <a:r>
              <a:rPr lang="en-US" altLang="zh-CN" sz="2000">
                <a:solidFill>
                  <a:srgbClr val="FF0000"/>
                </a:solidFill>
              </a:rPr>
              <a:t>6</a:t>
            </a:r>
            <a:r>
              <a:rPr lang="zh-CN" altLang="en-US" sz="2000">
                <a:solidFill>
                  <a:srgbClr val="FF0000"/>
                </a:solidFill>
              </a:rPr>
              <a:t>，</a:t>
            </a:r>
            <a:r>
              <a:rPr lang="en-US" altLang="zh-CN" sz="2000">
                <a:solidFill>
                  <a:srgbClr val="FF0000"/>
                </a:solidFill>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8"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685800" y="176832"/>
            <a:ext cx="81534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 (Least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最近最久未使用的硬件支持</a:t>
            </a:r>
            <a:r>
              <a:rPr lang="en-US" altLang="zh-CN" sz="2000" b="1" dirty="0">
                <a:solidFill>
                  <a:schemeClr val="bg1">
                    <a:lumMod val="50000"/>
                  </a:schemeClr>
                </a:solidFill>
              </a:rPr>
              <a:t>——</a:t>
            </a:r>
            <a:r>
              <a:rPr lang="zh-CN" altLang="en-US" sz="2000" b="1" dirty="0">
                <a:solidFill>
                  <a:schemeClr val="bg1">
                    <a:lumMod val="50000"/>
                  </a:schemeClr>
                </a:solidFill>
              </a:rPr>
              <a:t>寄存器</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82950" name="矩形 14"/>
          <p:cNvSpPr/>
          <p:nvPr/>
        </p:nvSpPr>
        <p:spPr>
          <a:xfrm>
            <a:off x="558800" y="712788"/>
            <a:ext cx="8339138" cy="1569660"/>
          </a:xfrm>
          <a:prstGeom prst="rect">
            <a:avLst/>
          </a:prstGeom>
          <a:noFill/>
          <a:ln w="9525">
            <a:noFill/>
          </a:ln>
        </p:spPr>
        <p:txBody>
          <a:bodyPr>
            <a:spAutoFit/>
          </a:bodyPr>
          <a:lstStyle/>
          <a:p>
            <a:pPr eaLnBrk="1" hangingPunct="1">
              <a:spcBef>
                <a:spcPts val="0"/>
              </a:spcBef>
            </a:pPr>
            <a:r>
              <a:rPr lang="en-US" altLang="zh-CN" sz="1600" dirty="0">
                <a:solidFill>
                  <a:srgbClr val="FF0000"/>
                </a:solidFill>
                <a:cs typeface="微软雅黑" panose="020B0503020204020204" pitchFamily="34" charset="-122"/>
              </a:rPr>
              <a:t>LRU</a:t>
            </a:r>
            <a:r>
              <a:rPr lang="zh-CN" altLang="en-US" sz="1600" dirty="0">
                <a:solidFill>
                  <a:srgbClr val="FF0000"/>
                </a:solidFill>
                <a:cs typeface="微软雅黑" panose="020B0503020204020204" pitchFamily="34" charset="-122"/>
              </a:rPr>
              <a:t>的硬件支持：</a:t>
            </a:r>
            <a:br>
              <a:rPr lang="zh-CN" altLang="en-US" sz="1600" dirty="0">
                <a:cs typeface="微软雅黑" panose="020B0503020204020204" pitchFamily="34" charset="-122"/>
              </a:rPr>
            </a:br>
            <a:r>
              <a:rPr lang="zh-CN" altLang="en-US" sz="1600" dirty="0">
                <a:solidFill>
                  <a:srgbClr val="FF0000"/>
                </a:solidFill>
                <a:cs typeface="微软雅黑" panose="020B0503020204020204" pitchFamily="34" charset="-122"/>
                <a:sym typeface="+mn-ea"/>
              </a:rPr>
              <a:t>寄存器实现：</a:t>
            </a:r>
            <a:endParaRPr lang="en-US" altLang="zh-CN" sz="1600" dirty="0">
              <a:solidFill>
                <a:srgbClr val="FF0000"/>
              </a:solidFill>
              <a:cs typeface="微软雅黑" panose="020B0503020204020204" pitchFamily="34" charset="-122"/>
              <a:sym typeface="+mn-ea"/>
            </a:endParaRPr>
          </a:p>
          <a:p>
            <a:pPr eaLnBrk="1" hangingPunct="1">
              <a:spcBef>
                <a:spcPts val="0"/>
              </a:spcBef>
            </a:pPr>
            <a:r>
              <a:rPr lang="zh-CN" altLang="en-US" sz="1600" dirty="0">
                <a:cs typeface="微软雅黑" panose="020B0503020204020204" pitchFamily="34" charset="-122"/>
              </a:rPr>
              <a:t>为每个在内存中的页面配置一个</a:t>
            </a:r>
            <a:r>
              <a:rPr lang="zh-CN" altLang="en-US" sz="1600" dirty="0">
                <a:solidFill>
                  <a:srgbClr val="FF0000"/>
                </a:solidFill>
                <a:cs typeface="微软雅黑" panose="020B0503020204020204" pitchFamily="34" charset="-122"/>
              </a:rPr>
              <a:t>移位寄存器</a:t>
            </a:r>
            <a:r>
              <a:rPr lang="zh-CN" altLang="en-US" sz="1600" dirty="0">
                <a:cs typeface="微软雅黑" panose="020B0503020204020204" pitchFamily="34" charset="-122"/>
              </a:rPr>
              <a:t>，可表示为</a:t>
            </a:r>
            <a:r>
              <a:rPr lang="en-US" altLang="zh-CN" sz="1600" dirty="0">
                <a:cs typeface="微软雅黑" panose="020B0503020204020204" pitchFamily="34" charset="-122"/>
              </a:rPr>
              <a:t>R = R</a:t>
            </a:r>
            <a:r>
              <a:rPr lang="en-US" altLang="zh-CN" sz="1600" baseline="-25000" dirty="0">
                <a:cs typeface="微软雅黑" panose="020B0503020204020204" pitchFamily="34" charset="-122"/>
              </a:rPr>
              <a:t>n-1</a:t>
            </a:r>
            <a:r>
              <a:rPr lang="en-US" altLang="zh-CN" sz="1600" dirty="0">
                <a:cs typeface="微软雅黑" panose="020B0503020204020204" pitchFamily="34" charset="-122"/>
              </a:rPr>
              <a:t>R</a:t>
            </a:r>
            <a:r>
              <a:rPr lang="en-US" altLang="zh-CN" sz="1600" baseline="-25000" dirty="0">
                <a:cs typeface="微软雅黑" panose="020B0503020204020204" pitchFamily="34" charset="-122"/>
              </a:rPr>
              <a:t>n-2</a:t>
            </a:r>
            <a:r>
              <a:rPr lang="en-US" altLang="zh-CN" sz="1600" dirty="0">
                <a:cs typeface="微软雅黑" panose="020B0503020204020204" pitchFamily="34" charset="-122"/>
              </a:rPr>
              <a:t>R</a:t>
            </a:r>
            <a:r>
              <a:rPr lang="en-US" altLang="zh-CN" sz="1600" baseline="-25000" dirty="0">
                <a:cs typeface="微软雅黑" panose="020B0503020204020204" pitchFamily="34" charset="-122"/>
              </a:rPr>
              <a:t>n-3</a:t>
            </a:r>
            <a:r>
              <a:rPr lang="en-US" altLang="zh-CN" sz="1600" dirty="0">
                <a:cs typeface="微软雅黑" panose="020B0503020204020204" pitchFamily="34" charset="-122"/>
              </a:rPr>
              <a:t> … R</a:t>
            </a:r>
            <a:r>
              <a:rPr lang="en-US" altLang="zh-CN" sz="800" dirty="0">
                <a:cs typeface="微软雅黑" panose="020B0503020204020204" pitchFamily="34" charset="-122"/>
              </a:rPr>
              <a:t>2</a:t>
            </a:r>
            <a:r>
              <a:rPr lang="en-US" altLang="zh-CN" sz="1600" dirty="0">
                <a:cs typeface="微软雅黑" panose="020B0503020204020204" pitchFamily="34" charset="-122"/>
              </a:rPr>
              <a:t>R</a:t>
            </a:r>
            <a:r>
              <a:rPr lang="en-US" altLang="zh-CN" sz="800" dirty="0">
                <a:cs typeface="微软雅黑" panose="020B0503020204020204" pitchFamily="34" charset="-122"/>
              </a:rPr>
              <a:t>1</a:t>
            </a:r>
            <a:r>
              <a:rPr lang="en-US" altLang="zh-CN" sz="1600" dirty="0">
                <a:cs typeface="微软雅黑" panose="020B0503020204020204" pitchFamily="34" charset="-122"/>
              </a:rPr>
              <a:t>R</a:t>
            </a:r>
            <a:r>
              <a:rPr lang="en-US" altLang="zh-CN" sz="800" dirty="0">
                <a:cs typeface="微软雅黑" panose="020B0503020204020204" pitchFamily="34" charset="-122"/>
              </a:rPr>
              <a:t>0</a:t>
            </a:r>
            <a:endParaRPr lang="en-US" altLang="zh-CN" sz="1600" dirty="0">
              <a:cs typeface="微软雅黑" panose="020B0503020204020204" pitchFamily="34" charset="-122"/>
            </a:endParaRPr>
          </a:p>
          <a:p>
            <a:pPr eaLnBrk="1" hangingPunct="1">
              <a:spcBef>
                <a:spcPts val="0"/>
              </a:spcBef>
            </a:pPr>
            <a:r>
              <a:rPr lang="zh-CN" altLang="en-US" sz="1600" dirty="0">
                <a:cs typeface="微软雅黑" panose="020B0503020204020204" pitchFamily="34" charset="-122"/>
              </a:rPr>
              <a:t>访问时，将寄存器的</a:t>
            </a:r>
            <a:r>
              <a:rPr lang="en-US" altLang="zh-CN" sz="1600" dirty="0">
                <a:cs typeface="微软雅黑" panose="020B0503020204020204" pitchFamily="34" charset="-122"/>
              </a:rPr>
              <a:t>R</a:t>
            </a:r>
            <a:r>
              <a:rPr lang="en-US" altLang="zh-CN" sz="800" dirty="0">
                <a:cs typeface="微软雅黑" panose="020B0503020204020204" pitchFamily="34" charset="-122"/>
              </a:rPr>
              <a:t>n-1</a:t>
            </a:r>
            <a:r>
              <a:rPr lang="zh-CN" altLang="en-US" sz="1600" dirty="0">
                <a:cs typeface="微软雅黑" panose="020B0503020204020204" pitchFamily="34" charset="-122"/>
              </a:rPr>
              <a:t>位置成</a:t>
            </a:r>
            <a:r>
              <a:rPr lang="en-US" altLang="zh-CN" sz="1600" dirty="0">
                <a:cs typeface="微软雅黑" panose="020B0503020204020204" pitchFamily="34" charset="-122"/>
              </a:rPr>
              <a:t>1</a:t>
            </a:r>
          </a:p>
          <a:p>
            <a:pPr eaLnBrk="1" hangingPunct="1">
              <a:spcBef>
                <a:spcPts val="0"/>
              </a:spcBef>
            </a:pPr>
            <a:r>
              <a:rPr lang="zh-CN" altLang="en-US" sz="1600" dirty="0">
                <a:solidFill>
                  <a:srgbClr val="FF0000"/>
                </a:solidFill>
                <a:cs typeface="微软雅黑" panose="020B0503020204020204" pitchFamily="34" charset="-122"/>
              </a:rPr>
              <a:t>定期</a:t>
            </a:r>
            <a:r>
              <a:rPr lang="en-US" altLang="zh-CN" sz="1600" dirty="0">
                <a:cs typeface="微软雅黑" panose="020B0503020204020204" pitchFamily="34" charset="-122"/>
              </a:rPr>
              <a:t>(</a:t>
            </a:r>
            <a:r>
              <a:rPr lang="zh-CN" altLang="en-US" sz="1600" dirty="0">
                <a:cs typeface="微软雅黑" panose="020B0503020204020204" pitchFamily="34" charset="-122"/>
              </a:rPr>
              <a:t>例如</a:t>
            </a:r>
            <a:r>
              <a:rPr lang="en-US" altLang="zh-CN" sz="1600" dirty="0">
                <a:cs typeface="微软雅黑" panose="020B0503020204020204" pitchFamily="34" charset="-122"/>
              </a:rPr>
              <a:t>100 </a:t>
            </a:r>
            <a:r>
              <a:rPr lang="en-US" altLang="zh-CN" sz="1600" dirty="0" err="1">
                <a:cs typeface="微软雅黑" panose="020B0503020204020204" pitchFamily="34" charset="-122"/>
              </a:rPr>
              <a:t>ms</a:t>
            </a:r>
            <a:r>
              <a:rPr lang="en-US" altLang="zh-CN" sz="1600" dirty="0">
                <a:cs typeface="微软雅黑" panose="020B0503020204020204" pitchFamily="34" charset="-122"/>
              </a:rPr>
              <a:t>)</a:t>
            </a:r>
            <a:r>
              <a:rPr lang="zh-CN" altLang="en-US" sz="1600" dirty="0">
                <a:solidFill>
                  <a:srgbClr val="FF0000"/>
                </a:solidFill>
                <a:cs typeface="微软雅黑" panose="020B0503020204020204" pitchFamily="34" charset="-122"/>
              </a:rPr>
              <a:t>右移一位</a:t>
            </a:r>
            <a:r>
              <a:rPr lang="zh-CN" altLang="en-US" sz="1600" dirty="0">
                <a:cs typeface="微软雅黑" panose="020B0503020204020204" pitchFamily="34" charset="-122"/>
              </a:rPr>
              <a:t>；</a:t>
            </a:r>
            <a:endParaRPr lang="en-US" altLang="zh-CN" sz="1600" dirty="0">
              <a:cs typeface="微软雅黑" panose="020B0503020204020204" pitchFamily="34" charset="-122"/>
            </a:endParaRPr>
          </a:p>
          <a:p>
            <a:pPr eaLnBrk="1" hangingPunct="1">
              <a:spcBef>
                <a:spcPts val="0"/>
              </a:spcBef>
            </a:pPr>
            <a:r>
              <a:rPr lang="zh-CN" altLang="en-US" sz="1600" dirty="0">
                <a:solidFill>
                  <a:srgbClr val="FF0000"/>
                </a:solidFill>
                <a:cs typeface="微软雅黑" panose="020B0503020204020204" pitchFamily="34" charset="-122"/>
              </a:rPr>
              <a:t>寄存器数值最小</a:t>
            </a:r>
            <a:r>
              <a:rPr lang="zh-CN" altLang="en-US" sz="1600" dirty="0">
                <a:cs typeface="微软雅黑" panose="020B0503020204020204" pitchFamily="34" charset="-122"/>
              </a:rPr>
              <a:t>的</a:t>
            </a:r>
            <a:r>
              <a:rPr lang="zh-CN" altLang="en-US" sz="1600" dirty="0">
                <a:solidFill>
                  <a:srgbClr val="FF0000"/>
                </a:solidFill>
                <a:cs typeface="微软雅黑" panose="020B0503020204020204" pitchFamily="34" charset="-122"/>
              </a:rPr>
              <a:t>页面</a:t>
            </a:r>
            <a:r>
              <a:rPr lang="zh-CN" altLang="en-US" sz="1600" dirty="0">
                <a:cs typeface="微软雅黑" panose="020B0503020204020204" pitchFamily="34" charset="-122"/>
              </a:rPr>
              <a:t>，就是</a:t>
            </a:r>
            <a:r>
              <a:rPr lang="zh-CN" altLang="en-US" sz="1600" dirty="0">
                <a:solidFill>
                  <a:srgbClr val="FF0000"/>
                </a:solidFill>
                <a:cs typeface="微软雅黑" panose="020B0503020204020204" pitchFamily="34" charset="-122"/>
              </a:rPr>
              <a:t>最近最久未使用</a:t>
            </a:r>
            <a:r>
              <a:rPr lang="zh-CN" altLang="en-US" sz="1600" dirty="0">
                <a:cs typeface="微软雅黑" panose="020B0503020204020204" pitchFamily="34" charset="-122"/>
              </a:rPr>
              <a:t>的页面。</a:t>
            </a:r>
          </a:p>
        </p:txBody>
      </p:sp>
      <p:pic>
        <p:nvPicPr>
          <p:cNvPr id="82951" name="标题 746499"/>
          <p:cNvPicPr>
            <a:picLocks noChangeAspect="1"/>
          </p:cNvPicPr>
          <p:nvPr/>
        </p:nvPicPr>
        <p:blipFill>
          <a:blip r:embed="rId4"/>
          <a:stretch>
            <a:fillRect/>
          </a:stretch>
        </p:blipFill>
        <p:spPr>
          <a:xfrm>
            <a:off x="1253331" y="2419350"/>
            <a:ext cx="6637338" cy="2278062"/>
          </a:xfrm>
          <a:prstGeom prst="rect">
            <a:avLst/>
          </a:prstGeom>
          <a:noFill/>
          <a:ln w="9525">
            <a:noFill/>
          </a:ln>
        </p:spPr>
      </p:pic>
      <p:sp>
        <p:nvSpPr>
          <p:cNvPr id="10" name="文本框 9"/>
          <p:cNvSpPr txBox="1"/>
          <p:nvPr>
            <p:custDataLst>
              <p:tags r:id="rId1"/>
            </p:custDataLst>
          </p:nvPr>
        </p:nvSpPr>
        <p:spPr>
          <a:xfrm>
            <a:off x="838200" y="4705350"/>
            <a:ext cx="7656830" cy="368300"/>
          </a:xfrm>
          <a:prstGeom prst="rect">
            <a:avLst/>
          </a:prstGeom>
          <a:noFill/>
        </p:spPr>
        <p:txBody>
          <a:bodyPr wrap="square" rtlCol="0" anchor="t">
            <a:spAutoFit/>
          </a:bodyPr>
          <a:lstStyle/>
          <a:p>
            <a:pPr eaLnBrk="1" hangingPunct="1">
              <a:spcBef>
                <a:spcPts val="1200"/>
              </a:spcBef>
            </a:pPr>
            <a:r>
              <a:rPr lang="zh-CN" altLang="en-US" sz="1800" dirty="0">
                <a:solidFill>
                  <a:schemeClr val="accent1">
                    <a:lumMod val="75000"/>
                  </a:schemeClr>
                </a:solidFill>
                <a:cs typeface="微软雅黑" panose="020B0503020204020204" pitchFamily="34" charset="-122"/>
                <a:sym typeface="+mn-ea"/>
              </a:rPr>
              <a:t>特点：可能达到最优的效果，需要专门的硬件支持，实现困难，</a:t>
            </a:r>
            <a:r>
              <a:rPr lang="zh-CN" altLang="en-US" sz="1800" dirty="0">
                <a:solidFill>
                  <a:srgbClr val="FF0000"/>
                </a:solidFill>
                <a:cs typeface="微软雅黑" panose="020B0503020204020204" pitchFamily="34" charset="-122"/>
                <a:sym typeface="+mn-ea"/>
              </a:rPr>
              <a:t>开销大</a:t>
            </a:r>
            <a:endParaRPr lang="zh-CN" altLang="en-US" sz="1800" dirty="0">
              <a:solidFill>
                <a:schemeClr val="accent1">
                  <a:lumMod val="75000"/>
                </a:schemeClr>
              </a:solidFill>
              <a:cs typeface="微软雅黑" panose="020B0503020204020204" pitchFamily="34" charset="-122"/>
              <a:sym typeface="+mn-ea"/>
            </a:endParaRPr>
          </a:p>
        </p:txBody>
      </p:sp>
      <p:cxnSp>
        <p:nvCxnSpPr>
          <p:cNvPr id="3" name="直接连接符 2">
            <a:extLst>
              <a:ext uri="{FF2B5EF4-FFF2-40B4-BE49-F238E27FC236}">
                <a16:creationId xmlns:a16="http://schemas.microsoft.com/office/drawing/2014/main" id="{317BE70C-BBE8-461B-9C4A-9BA787135941}"/>
              </a:ext>
            </a:extLst>
          </p:cNvPr>
          <p:cNvCxnSpPr/>
          <p:nvPr/>
        </p:nvCxnSpPr>
        <p:spPr>
          <a:xfrm>
            <a:off x="3429000" y="3105150"/>
            <a:ext cx="3810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5A544CE-22F5-4EEB-B7E1-CD8771DCDC98}"/>
              </a:ext>
            </a:extLst>
          </p:cNvPr>
          <p:cNvCxnSpPr>
            <a:cxnSpLocks/>
          </p:cNvCxnSpPr>
          <p:nvPr/>
        </p:nvCxnSpPr>
        <p:spPr>
          <a:xfrm>
            <a:off x="3390346" y="3526050"/>
            <a:ext cx="2324654"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D2308C6-A7A2-430D-99FD-9EFF9B13A4E1}"/>
              </a:ext>
            </a:extLst>
          </p:cNvPr>
          <p:cNvCxnSpPr>
            <a:cxnSpLocks/>
          </p:cNvCxnSpPr>
          <p:nvPr/>
        </p:nvCxnSpPr>
        <p:spPr>
          <a:xfrm>
            <a:off x="3390346" y="3790950"/>
            <a:ext cx="419654"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90097E-CD53-4799-88EE-6AF9A6FD42B0}"/>
              </a:ext>
            </a:extLst>
          </p:cNvPr>
          <p:cNvCxnSpPr>
            <a:cxnSpLocks/>
          </p:cNvCxnSpPr>
          <p:nvPr/>
        </p:nvCxnSpPr>
        <p:spPr>
          <a:xfrm>
            <a:off x="3401568" y="4171950"/>
            <a:ext cx="865632"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4E36E7-E7BA-4207-A875-E722E6DC4477}"/>
              </a:ext>
            </a:extLst>
          </p:cNvPr>
          <p:cNvCxnSpPr>
            <a:cxnSpLocks/>
          </p:cNvCxnSpPr>
          <p:nvPr/>
        </p:nvCxnSpPr>
        <p:spPr>
          <a:xfrm>
            <a:off x="3429000" y="4400550"/>
            <a:ext cx="865632"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77BD0E1-BF93-4A54-9081-E2F9625B7322}"/>
              </a:ext>
            </a:extLst>
          </p:cNvPr>
          <p:cNvCxnSpPr>
            <a:cxnSpLocks/>
          </p:cNvCxnSpPr>
          <p:nvPr/>
        </p:nvCxnSpPr>
        <p:spPr>
          <a:xfrm>
            <a:off x="3377184" y="4629150"/>
            <a:ext cx="432816"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箭头: 左 12">
            <a:extLst>
              <a:ext uri="{FF2B5EF4-FFF2-40B4-BE49-F238E27FC236}">
                <a16:creationId xmlns:a16="http://schemas.microsoft.com/office/drawing/2014/main" id="{9A974E48-7431-40F4-A021-B3CDA98CB456}"/>
              </a:ext>
            </a:extLst>
          </p:cNvPr>
          <p:cNvSpPr/>
          <p:nvPr/>
        </p:nvSpPr>
        <p:spPr>
          <a:xfrm>
            <a:off x="7315200" y="3378430"/>
            <a:ext cx="1447800" cy="152400"/>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7E98742-1937-4A0D-A63F-34BBEDC1A47B}"/>
              </a:ext>
            </a:extLst>
          </p:cNvPr>
          <p:cNvSpPr txBox="1"/>
          <p:nvPr/>
        </p:nvSpPr>
        <p:spPr>
          <a:xfrm>
            <a:off x="7391400" y="3114246"/>
            <a:ext cx="1261884" cy="276999"/>
          </a:xfrm>
          <a:prstGeom prst="rect">
            <a:avLst/>
          </a:prstGeom>
          <a:noFill/>
          <a:ln w="12700">
            <a:solidFill>
              <a:schemeClr val="bg1"/>
            </a:solidFill>
          </a:ln>
        </p:spPr>
        <p:txBody>
          <a:bodyPr wrap="none" rtlCol="0">
            <a:spAutoFit/>
          </a:bodyPr>
          <a:lstStyle/>
          <a:p>
            <a:pPr algn="l"/>
            <a:r>
              <a:rPr lang="zh-CN" altLang="en-US" sz="1200" dirty="0"/>
              <a:t>最近最久未使用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组合 24"/>
          <p:cNvGrpSpPr/>
          <p:nvPr/>
        </p:nvGrpSpPr>
        <p:grpSpPr>
          <a:xfrm>
            <a:off x="135890" y="1047750"/>
            <a:ext cx="858901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500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8580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a:t>
            </a:r>
            <a:r>
              <a:rPr lang="en-US" altLang="zh-CN" sz="2000" b="1" dirty="0">
                <a:solidFill>
                  <a:schemeClr val="bg1">
                    <a:lumMod val="50000"/>
                  </a:schemeClr>
                </a:solidFill>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栈实现</a:t>
            </a:r>
          </a:p>
        </p:txBody>
      </p:sp>
      <p:sp>
        <p:nvSpPr>
          <p:cNvPr id="84998" name="矩形 14"/>
          <p:cNvSpPr/>
          <p:nvPr/>
        </p:nvSpPr>
        <p:spPr>
          <a:xfrm>
            <a:off x="492125" y="1047750"/>
            <a:ext cx="8339138" cy="1754326"/>
          </a:xfrm>
          <a:prstGeom prst="rect">
            <a:avLst/>
          </a:prstGeom>
          <a:noFill/>
          <a:ln w="9525">
            <a:noFill/>
          </a:ln>
        </p:spPr>
        <p:txBody>
          <a:bodyPr>
            <a:spAutoFit/>
          </a:bodyPr>
          <a:lstStyle/>
          <a:p>
            <a:pPr eaLnBrk="1" hangingPunct="1">
              <a:spcBef>
                <a:spcPts val="0"/>
              </a:spcBef>
            </a:pPr>
            <a:r>
              <a:rPr lang="zh-CN" altLang="en-US" sz="1800" dirty="0">
                <a:solidFill>
                  <a:srgbClr val="FF0000"/>
                </a:solidFill>
                <a:cs typeface="微软雅黑" panose="020B0503020204020204" pitchFamily="34" charset="-122"/>
              </a:rPr>
              <a:t>栈实现：</a:t>
            </a:r>
            <a:endParaRPr lang="en-US" altLang="zh-CN" sz="1800" dirty="0">
              <a:solidFill>
                <a:srgbClr val="FF0000"/>
              </a:solidFill>
              <a:cs typeface="微软雅黑" panose="020B0503020204020204" pitchFamily="34" charset="-122"/>
            </a:endParaRPr>
          </a:p>
          <a:p>
            <a:pPr eaLnBrk="1" hangingPunct="1">
              <a:spcBef>
                <a:spcPts val="0"/>
              </a:spcBef>
            </a:pPr>
            <a:r>
              <a:rPr lang="zh-CN" altLang="en-US" sz="1800" dirty="0">
                <a:cs typeface="微软雅黑" panose="020B0503020204020204" pitchFamily="34" charset="-122"/>
              </a:rPr>
              <a:t>可利用一个特殊的栈保存当前使用的各个页面的页面号。每当进程访问某页面时，便将该页面的页面号从栈中移出，将它压入栈顶。因此，栈顶始终是最新被访问页面的编号，而栈底则是最近最久未使用页面的页面号。假定现有一进程，它分有五个物理块，所访问的页面的页面号序列为：    </a:t>
            </a:r>
          </a:p>
          <a:p>
            <a:pPr eaLnBrk="1" hangingPunct="1">
              <a:spcBef>
                <a:spcPts val="0"/>
              </a:spcBef>
            </a:pPr>
            <a:r>
              <a:rPr lang="zh-CN" altLang="en-US" sz="1800" dirty="0">
                <a:cs typeface="微软雅黑" panose="020B0503020204020204" pitchFamily="34" charset="-122"/>
              </a:rPr>
              <a:t>         </a:t>
            </a:r>
            <a:r>
              <a:rPr lang="en-US" altLang="zh-CN" sz="1800" b="1" dirty="0">
                <a:solidFill>
                  <a:srgbClr val="FF0000"/>
                </a:solidFill>
                <a:cs typeface="微软雅黑" panose="020B0503020204020204" pitchFamily="34" charset="-122"/>
              </a:rPr>
              <a:t>4</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7</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0</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7</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0</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2</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2</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6</a:t>
            </a:r>
          </a:p>
        </p:txBody>
      </p:sp>
      <p:pic>
        <p:nvPicPr>
          <p:cNvPr id="84999" name="图片 13" descr="5-7"/>
          <p:cNvPicPr>
            <a:picLocks noChangeAspect="1"/>
          </p:cNvPicPr>
          <p:nvPr/>
        </p:nvPicPr>
        <p:blipFill>
          <a:blip r:embed="rId3"/>
          <a:stretch>
            <a:fillRect/>
          </a:stretch>
        </p:blipFill>
        <p:spPr>
          <a:xfrm>
            <a:off x="1247269" y="2876550"/>
            <a:ext cx="6648450" cy="1804988"/>
          </a:xfrm>
          <a:prstGeom prst="rect">
            <a:avLst/>
          </a:prstGeom>
          <a:noFill/>
          <a:ln w="9525">
            <a:noFill/>
          </a:ln>
        </p:spPr>
      </p:pic>
      <p:sp>
        <p:nvSpPr>
          <p:cNvPr id="2" name="矩形: 圆角 1">
            <a:extLst>
              <a:ext uri="{FF2B5EF4-FFF2-40B4-BE49-F238E27FC236}">
                <a16:creationId xmlns:a16="http://schemas.microsoft.com/office/drawing/2014/main" id="{EA1345C7-B2D9-4A82-AE5F-24ADD2E60BDF}"/>
              </a:ext>
            </a:extLst>
          </p:cNvPr>
          <p:cNvSpPr/>
          <p:nvPr/>
        </p:nvSpPr>
        <p:spPr>
          <a:xfrm>
            <a:off x="4419600" y="3409950"/>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444AF0A-627F-427D-B733-136A155B64F4}"/>
              </a:ext>
            </a:extLst>
          </p:cNvPr>
          <p:cNvSpPr txBox="1"/>
          <p:nvPr/>
        </p:nvSpPr>
        <p:spPr>
          <a:xfrm>
            <a:off x="4191000" y="4667489"/>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0</a:t>
            </a:r>
          </a:p>
          <a:p>
            <a:pPr algn="ctr"/>
            <a:r>
              <a:rPr lang="zh-CN" altLang="en-US" sz="1000" dirty="0">
                <a:solidFill>
                  <a:srgbClr val="FF0000"/>
                </a:solidFill>
              </a:rPr>
              <a:t>提到栈顶</a:t>
            </a:r>
          </a:p>
        </p:txBody>
      </p:sp>
      <p:sp>
        <p:nvSpPr>
          <p:cNvPr id="13" name="矩形: 圆角 12">
            <a:extLst>
              <a:ext uri="{FF2B5EF4-FFF2-40B4-BE49-F238E27FC236}">
                <a16:creationId xmlns:a16="http://schemas.microsoft.com/office/drawing/2014/main" id="{0F0A1E73-2588-4A36-9B4A-BE0CB9A89E0A}"/>
              </a:ext>
            </a:extLst>
          </p:cNvPr>
          <p:cNvSpPr/>
          <p:nvPr/>
        </p:nvSpPr>
        <p:spPr>
          <a:xfrm>
            <a:off x="5045825" y="3409950"/>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9FA373E-9F9E-4406-B405-D671771A1659}"/>
              </a:ext>
            </a:extLst>
          </p:cNvPr>
          <p:cNvSpPr txBox="1"/>
          <p:nvPr/>
        </p:nvSpPr>
        <p:spPr>
          <a:xfrm>
            <a:off x="4876800" y="4667489"/>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1</a:t>
            </a:r>
          </a:p>
          <a:p>
            <a:pPr algn="ctr"/>
            <a:r>
              <a:rPr lang="zh-CN" altLang="en-US" sz="1000" dirty="0">
                <a:solidFill>
                  <a:srgbClr val="FF0000"/>
                </a:solidFill>
              </a:rPr>
              <a:t>提到栈顶</a:t>
            </a:r>
          </a:p>
        </p:txBody>
      </p:sp>
      <p:sp>
        <p:nvSpPr>
          <p:cNvPr id="15" name="文本框 14">
            <a:extLst>
              <a:ext uri="{FF2B5EF4-FFF2-40B4-BE49-F238E27FC236}">
                <a16:creationId xmlns:a16="http://schemas.microsoft.com/office/drawing/2014/main" id="{B385B7B6-33B9-4027-BD86-49FA66AE0587}"/>
              </a:ext>
            </a:extLst>
          </p:cNvPr>
          <p:cNvSpPr txBox="1"/>
          <p:nvPr/>
        </p:nvSpPr>
        <p:spPr>
          <a:xfrm>
            <a:off x="5999774"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1</a:t>
            </a:r>
          </a:p>
          <a:p>
            <a:pPr algn="ctr"/>
            <a:r>
              <a:rPr lang="zh-CN" altLang="en-US" sz="1000" dirty="0">
                <a:solidFill>
                  <a:srgbClr val="FF0000"/>
                </a:solidFill>
              </a:rPr>
              <a:t>提到栈顶</a:t>
            </a:r>
          </a:p>
        </p:txBody>
      </p:sp>
      <p:sp>
        <p:nvSpPr>
          <p:cNvPr id="16" name="矩形: 圆角 15">
            <a:extLst>
              <a:ext uri="{FF2B5EF4-FFF2-40B4-BE49-F238E27FC236}">
                <a16:creationId xmlns:a16="http://schemas.microsoft.com/office/drawing/2014/main" id="{159815EE-38C0-4997-806B-D26BEED9FCBA}"/>
              </a:ext>
            </a:extLst>
          </p:cNvPr>
          <p:cNvSpPr/>
          <p:nvPr/>
        </p:nvSpPr>
        <p:spPr>
          <a:xfrm>
            <a:off x="6314625" y="309184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1C06076-DF4C-4D22-BDE1-D7C80BF68CBC}"/>
              </a:ext>
            </a:extLst>
          </p:cNvPr>
          <p:cNvSpPr/>
          <p:nvPr/>
        </p:nvSpPr>
        <p:spPr>
          <a:xfrm>
            <a:off x="6952772" y="309184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E4F979D-DB1E-4EF6-ACD6-973B390C46E4}"/>
              </a:ext>
            </a:extLst>
          </p:cNvPr>
          <p:cNvSpPr txBox="1"/>
          <p:nvPr/>
        </p:nvSpPr>
        <p:spPr>
          <a:xfrm>
            <a:off x="6745556"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2</a:t>
            </a:r>
          </a:p>
          <a:p>
            <a:pPr algn="ctr"/>
            <a:r>
              <a:rPr lang="zh-CN" altLang="en-US" sz="1000" dirty="0">
                <a:solidFill>
                  <a:srgbClr val="FF0000"/>
                </a:solidFill>
              </a:rPr>
              <a:t>提到栈顶</a:t>
            </a:r>
          </a:p>
        </p:txBody>
      </p:sp>
      <p:sp>
        <p:nvSpPr>
          <p:cNvPr id="20" name="文本框 19">
            <a:extLst>
              <a:ext uri="{FF2B5EF4-FFF2-40B4-BE49-F238E27FC236}">
                <a16:creationId xmlns:a16="http://schemas.microsoft.com/office/drawing/2014/main" id="{A9E21F96-BA23-46B9-9850-5EF21B84FA09}"/>
              </a:ext>
            </a:extLst>
          </p:cNvPr>
          <p:cNvSpPr txBox="1"/>
          <p:nvPr/>
        </p:nvSpPr>
        <p:spPr>
          <a:xfrm>
            <a:off x="7631427"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栈底</a:t>
            </a:r>
            <a:r>
              <a:rPr lang="en-US" altLang="zh-CN" sz="1000" dirty="0">
                <a:solidFill>
                  <a:srgbClr val="FF0000"/>
                </a:solidFill>
              </a:rPr>
              <a:t>7</a:t>
            </a:r>
            <a:r>
              <a:rPr lang="zh-CN" altLang="en-US" sz="1000" dirty="0">
                <a:solidFill>
                  <a:srgbClr val="FF0000"/>
                </a:solidFill>
              </a:rPr>
              <a:t>拿走</a:t>
            </a:r>
            <a:endParaRPr lang="en-US" altLang="zh-CN" sz="1000" dirty="0">
              <a:solidFill>
                <a:srgbClr val="FF0000"/>
              </a:solidFill>
            </a:endParaRPr>
          </a:p>
          <a:p>
            <a:pPr algn="ctr"/>
            <a:r>
              <a:rPr lang="en-US" altLang="zh-CN" sz="1000" dirty="0">
                <a:solidFill>
                  <a:srgbClr val="FF0000"/>
                </a:solidFill>
              </a:rPr>
              <a:t>6</a:t>
            </a:r>
            <a:r>
              <a:rPr lang="zh-CN" altLang="en-US" sz="1000" dirty="0">
                <a:solidFill>
                  <a:srgbClr val="FF0000"/>
                </a:solidFill>
              </a:rPr>
              <a:t>入栈顶</a:t>
            </a:r>
          </a:p>
        </p:txBody>
      </p:sp>
      <p:sp>
        <p:nvSpPr>
          <p:cNvPr id="21" name="矩形: 圆角 20">
            <a:extLst>
              <a:ext uri="{FF2B5EF4-FFF2-40B4-BE49-F238E27FC236}">
                <a16:creationId xmlns:a16="http://schemas.microsoft.com/office/drawing/2014/main" id="{446D0408-A18A-4AA0-9996-3D4EEA8CDCAF}"/>
              </a:ext>
            </a:extLst>
          </p:cNvPr>
          <p:cNvSpPr/>
          <p:nvPr/>
        </p:nvSpPr>
        <p:spPr>
          <a:xfrm>
            <a:off x="3150800" y="372348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0A1F62F-3C2E-4A04-9618-5E2D0419E67D}"/>
              </a:ext>
            </a:extLst>
          </p:cNvPr>
          <p:cNvSpPr txBox="1"/>
          <p:nvPr/>
        </p:nvSpPr>
        <p:spPr>
          <a:xfrm>
            <a:off x="2976028" y="4656395"/>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7</a:t>
            </a:r>
          </a:p>
          <a:p>
            <a:pPr algn="ctr"/>
            <a:r>
              <a:rPr lang="zh-CN" altLang="en-US" sz="1000" dirty="0">
                <a:solidFill>
                  <a:srgbClr val="FF0000"/>
                </a:solidFill>
              </a:rPr>
              <a:t>提到栈顶</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组合 24"/>
          <p:cNvGrpSpPr/>
          <p:nvPr/>
        </p:nvGrpSpPr>
        <p:grpSpPr>
          <a:xfrm>
            <a:off x="231140" y="895350"/>
            <a:ext cx="8493760" cy="39624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704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324600" cy="377016"/>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(Least Frequently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LFU)</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最少使用置换算法</a:t>
            </a:r>
          </a:p>
        </p:txBody>
      </p:sp>
      <p:sp>
        <p:nvSpPr>
          <p:cNvPr id="87046" name="矩形 14"/>
          <p:cNvSpPr/>
          <p:nvPr/>
        </p:nvSpPr>
        <p:spPr>
          <a:xfrm>
            <a:off x="434340" y="1047750"/>
            <a:ext cx="8339138" cy="3231654"/>
          </a:xfrm>
          <a:prstGeom prst="rect">
            <a:avLst/>
          </a:prstGeom>
          <a:noFill/>
          <a:ln w="9525">
            <a:noFill/>
          </a:ln>
        </p:spPr>
        <p:txBody>
          <a:bodyPr>
            <a:spAutoFit/>
          </a:bodyPr>
          <a:lstStyle/>
          <a:p>
            <a:pPr eaLnBrk="1" hangingPunct="1">
              <a:spcBef>
                <a:spcPts val="1200"/>
              </a:spcBef>
            </a:pPr>
            <a:r>
              <a:rPr lang="en-US" altLang="zh-CN" sz="1800" dirty="0">
                <a:solidFill>
                  <a:srgbClr val="FF0000"/>
                </a:solidFill>
                <a:cs typeface="微软雅黑" panose="020B0503020204020204" pitchFamily="34" charset="-122"/>
                <a:sym typeface="+mn-ea"/>
              </a:rPr>
              <a:t>最少使用</a:t>
            </a:r>
            <a:r>
              <a:rPr lang="zh-CN" altLang="en-US" sz="1800" dirty="0">
                <a:solidFill>
                  <a:srgbClr val="FF0000"/>
                </a:solidFill>
                <a:cs typeface="微软雅黑" panose="020B0503020204020204" pitchFamily="34" charset="-122"/>
                <a:sym typeface="+mn-ea"/>
              </a:rPr>
              <a:t>置换算法</a:t>
            </a:r>
            <a:r>
              <a:rPr lang="en-US" altLang="zh-CN" sz="1800" dirty="0">
                <a:solidFill>
                  <a:srgbClr val="FF0000"/>
                </a:solidFill>
                <a:cs typeface="微软雅黑" panose="020B0503020204020204" pitchFamily="34" charset="-122"/>
                <a:sym typeface="+mn-ea"/>
              </a:rPr>
              <a:t>(</a:t>
            </a:r>
            <a:r>
              <a:rPr lang="en-US" altLang="zh-CN" sz="1800" dirty="0">
                <a:solidFill>
                  <a:srgbClr val="FF0000"/>
                </a:solidFill>
                <a:cs typeface="微软雅黑" panose="020B0503020204020204" pitchFamily="34" charset="-122"/>
              </a:rPr>
              <a:t>LFU(Least </a:t>
            </a:r>
            <a:r>
              <a:rPr lang="en-US" altLang="zh-CN" dirty="0">
                <a:solidFill>
                  <a:srgbClr val="FF0000"/>
                </a:solidFill>
                <a:cs typeface="微软雅黑" panose="020B0503020204020204" pitchFamily="34" charset="-122"/>
              </a:rPr>
              <a:t>Frequently</a:t>
            </a:r>
            <a:r>
              <a:rPr lang="en-US" altLang="zh-CN" sz="1800" dirty="0">
                <a:solidFill>
                  <a:srgbClr val="FF0000"/>
                </a:solidFill>
                <a:cs typeface="微软雅黑" panose="020B0503020204020204" pitchFamily="34" charset="-122"/>
              </a:rPr>
              <a:t> Used)</a:t>
            </a:r>
            <a:r>
              <a:rPr lang="zh-CN" altLang="en-US" sz="1800" dirty="0">
                <a:solidFill>
                  <a:srgbClr val="FF0000"/>
                </a:solidFill>
                <a:cs typeface="微软雅黑" panose="020B0503020204020204" pitchFamily="34" charset="-122"/>
              </a:rPr>
              <a:t>：</a:t>
            </a:r>
          </a:p>
          <a:p>
            <a:pPr marL="285750" indent="-285750" eaLnBrk="1" hangingPunct="1">
              <a:spcBef>
                <a:spcPts val="1200"/>
              </a:spcBef>
              <a:buFont typeface="Wingdings" panose="05000000000000000000" charset="0"/>
              <a:buChar char="Ø"/>
            </a:pPr>
            <a:r>
              <a:rPr lang="zh-CN" altLang="en-US" sz="1800" dirty="0">
                <a:cs typeface="+mn-ea"/>
                <a:sym typeface="+mn-lt"/>
              </a:rPr>
              <a:t>为内存中的每个页面设置一个</a:t>
            </a:r>
            <a:r>
              <a:rPr lang="zh-CN" altLang="en-US" sz="1800" dirty="0">
                <a:solidFill>
                  <a:srgbClr val="FF0000"/>
                </a:solidFill>
                <a:cs typeface="+mn-ea"/>
                <a:sym typeface="+mn-lt"/>
              </a:rPr>
              <a:t>移位寄存器</a:t>
            </a:r>
            <a:r>
              <a:rPr lang="zh-CN" altLang="en-US" sz="1800" dirty="0">
                <a:cs typeface="+mn-ea"/>
                <a:sym typeface="+mn-lt"/>
              </a:rPr>
              <a:t>，用来记录该页面的</a:t>
            </a:r>
            <a:r>
              <a:rPr lang="zh-CN" altLang="en-US" sz="1800" dirty="0">
                <a:solidFill>
                  <a:srgbClr val="FF0000"/>
                </a:solidFill>
                <a:cs typeface="+mn-ea"/>
                <a:sym typeface="+mn-lt"/>
              </a:rPr>
              <a:t>被访问频率</a:t>
            </a:r>
          </a:p>
          <a:p>
            <a:pPr marL="285750" indent="-285750" eaLnBrk="1" hangingPunct="1">
              <a:spcBef>
                <a:spcPts val="1200"/>
              </a:spcBef>
              <a:buFont typeface="Wingdings" panose="05000000000000000000" charset="0"/>
              <a:buChar char="Ø"/>
            </a:pPr>
            <a:r>
              <a:rPr lang="en-US" altLang="zh-CN" sz="1800" dirty="0">
                <a:cs typeface="+mn-ea"/>
                <a:sym typeface="+mn-lt"/>
              </a:rPr>
              <a:t>LFU </a:t>
            </a:r>
            <a:r>
              <a:rPr lang="zh-CN" altLang="en-US" sz="1800" dirty="0">
                <a:cs typeface="+mn-ea"/>
                <a:sym typeface="+mn-lt"/>
              </a:rPr>
              <a:t>选择在</a:t>
            </a:r>
            <a:r>
              <a:rPr lang="zh-CN" altLang="en-US" sz="1800" dirty="0">
                <a:solidFill>
                  <a:srgbClr val="FF0000"/>
                </a:solidFill>
                <a:cs typeface="+mn-ea"/>
                <a:sym typeface="+mn-lt"/>
              </a:rPr>
              <a:t>最近时期使用最少的页面</a:t>
            </a:r>
            <a:r>
              <a:rPr lang="zh-CN" altLang="en-US" sz="1800" dirty="0">
                <a:cs typeface="+mn-ea"/>
                <a:sym typeface="+mn-lt"/>
              </a:rPr>
              <a:t>作为淘汰页</a:t>
            </a:r>
            <a:endParaRPr lang="en-US" altLang="zh-CN" sz="1800" dirty="0">
              <a:cs typeface="+mn-ea"/>
              <a:sym typeface="+mn-lt"/>
            </a:endParaRPr>
          </a:p>
          <a:p>
            <a:pPr marL="285750" indent="-285750" eaLnBrk="1" hangingPunct="1">
              <a:spcBef>
                <a:spcPts val="1200"/>
              </a:spcBef>
              <a:buFont typeface="Wingdings" panose="05000000000000000000" charset="0"/>
              <a:buChar char="Ø"/>
            </a:pPr>
            <a:r>
              <a:rPr lang="zh-CN" altLang="en-US" dirty="0">
                <a:cs typeface="+mn-ea"/>
                <a:sym typeface="+mn-lt"/>
              </a:rPr>
              <a:t>最少使用</a:t>
            </a:r>
            <a:r>
              <a:rPr lang="en-US" altLang="zh-CN" dirty="0">
                <a:cs typeface="+mn-ea"/>
                <a:sym typeface="+mn-lt"/>
              </a:rPr>
              <a:t>(LFU)</a:t>
            </a:r>
            <a:r>
              <a:rPr lang="zh-CN" altLang="en-US" dirty="0">
                <a:cs typeface="+mn-ea"/>
                <a:sym typeface="+mn-lt"/>
              </a:rPr>
              <a:t> 与 最近最久未使用</a:t>
            </a:r>
            <a:r>
              <a:rPr lang="en-US" altLang="zh-CN" dirty="0">
                <a:cs typeface="+mn-ea"/>
                <a:sym typeface="+mn-lt"/>
              </a:rPr>
              <a:t>(LRU) </a:t>
            </a:r>
            <a:r>
              <a:rPr lang="zh-CN" altLang="en-US" dirty="0">
                <a:cs typeface="+mn-ea"/>
                <a:sym typeface="+mn-lt"/>
              </a:rPr>
              <a:t>用同一套硬件实现</a:t>
            </a:r>
            <a:endParaRPr lang="en-US" altLang="zh-CN" dirty="0">
              <a:cs typeface="+mn-ea"/>
              <a:sym typeface="+mn-lt"/>
            </a:endParaRPr>
          </a:p>
          <a:p>
            <a:pPr marL="285750" indent="-285750" eaLnBrk="1" hangingPunct="1">
              <a:spcBef>
                <a:spcPts val="1200"/>
              </a:spcBef>
              <a:buFont typeface="Wingdings" panose="05000000000000000000" charset="0"/>
              <a:buChar char="Ø"/>
            </a:pPr>
            <a:r>
              <a:rPr lang="zh-CN" altLang="en-US" dirty="0">
                <a:cs typeface="+mn-ea"/>
                <a:sym typeface="+mn-lt"/>
              </a:rPr>
              <a:t>最少使用</a:t>
            </a:r>
            <a:r>
              <a:rPr lang="en-US" altLang="zh-CN" dirty="0">
                <a:cs typeface="+mn-ea"/>
                <a:sym typeface="+mn-lt"/>
              </a:rPr>
              <a:t>(LFU)</a:t>
            </a:r>
            <a:r>
              <a:rPr lang="zh-CN" altLang="en-US" dirty="0">
                <a:cs typeface="+mn-ea"/>
                <a:sym typeface="+mn-lt"/>
              </a:rPr>
              <a:t> 并不真正反映页面的使用情况：因为在一段时间内无法区分访问</a:t>
            </a:r>
            <a:r>
              <a:rPr lang="en-US" altLang="zh-CN" dirty="0">
                <a:cs typeface="+mn-ea"/>
                <a:sym typeface="+mn-lt"/>
              </a:rPr>
              <a:t>1</a:t>
            </a:r>
            <a:r>
              <a:rPr lang="zh-CN" altLang="en-US" dirty="0">
                <a:cs typeface="+mn-ea"/>
                <a:sym typeface="+mn-lt"/>
              </a:rPr>
              <a:t>次还是</a:t>
            </a:r>
            <a:r>
              <a:rPr lang="en-US" altLang="zh-CN" dirty="0">
                <a:cs typeface="+mn-ea"/>
                <a:sym typeface="+mn-lt"/>
              </a:rPr>
              <a:t>1000</a:t>
            </a:r>
            <a:r>
              <a:rPr lang="zh-CN" altLang="en-US" dirty="0">
                <a:cs typeface="+mn-ea"/>
                <a:sym typeface="+mn-lt"/>
              </a:rPr>
              <a:t>次某页面</a:t>
            </a:r>
            <a:endParaRPr lang="zh-CN" altLang="en-US" sz="1800" dirty="0">
              <a:cs typeface="+mn-ea"/>
              <a:sym typeface="+mn-lt"/>
            </a:endParaRPr>
          </a:p>
          <a:p>
            <a:pPr eaLnBrk="1" hangingPunct="1">
              <a:spcBef>
                <a:spcPts val="1200"/>
              </a:spcBef>
            </a:pPr>
            <a:endParaRPr lang="zh-CN" altLang="en-US" sz="1800" dirty="0">
              <a:cs typeface="+mn-ea"/>
              <a:sym typeface="+mn-lt"/>
            </a:endParaRPr>
          </a:p>
          <a:p>
            <a:pPr eaLnBrk="1" hangingPunct="1">
              <a:spcBef>
                <a:spcPts val="1200"/>
              </a:spcBef>
            </a:pPr>
            <a:endParaRPr lang="zh-CN" altLang="en-US" sz="1800" dirty="0">
              <a:cs typeface="微软雅黑" panose="020B0503020204020204" pitchFamily="34" charset="-122"/>
            </a:endParaRPr>
          </a:p>
        </p:txBody>
      </p:sp>
      <p:pic>
        <p:nvPicPr>
          <p:cNvPr id="10" name="标题 746499">
            <a:extLst>
              <a:ext uri="{FF2B5EF4-FFF2-40B4-BE49-F238E27FC236}">
                <a16:creationId xmlns:a16="http://schemas.microsoft.com/office/drawing/2014/main" id="{3686ED6D-B6CE-4E1C-95DF-BFA4E311CAB3}"/>
              </a:ext>
            </a:extLst>
          </p:cNvPr>
          <p:cNvPicPr>
            <a:picLocks noChangeAspect="1"/>
          </p:cNvPicPr>
          <p:nvPr/>
        </p:nvPicPr>
        <p:blipFill>
          <a:blip r:embed="rId3"/>
          <a:stretch>
            <a:fillRect/>
          </a:stretch>
        </p:blipFill>
        <p:spPr>
          <a:xfrm>
            <a:off x="3581400" y="3206600"/>
            <a:ext cx="4588756" cy="1574949"/>
          </a:xfrm>
          <a:prstGeom prst="rect">
            <a:avLst/>
          </a:prstGeom>
          <a:noFill/>
          <a:ln w="9525">
            <a:noFill/>
          </a:ln>
        </p:spPr>
      </p:pic>
      <p:cxnSp>
        <p:nvCxnSpPr>
          <p:cNvPr id="3" name="直接连接符 2">
            <a:extLst>
              <a:ext uri="{FF2B5EF4-FFF2-40B4-BE49-F238E27FC236}">
                <a16:creationId xmlns:a16="http://schemas.microsoft.com/office/drawing/2014/main" id="{8C5A3919-ABC9-4C71-AF90-9300585FF5DF}"/>
              </a:ext>
            </a:extLst>
          </p:cNvPr>
          <p:cNvCxnSpPr/>
          <p:nvPr/>
        </p:nvCxnSpPr>
        <p:spPr>
          <a:xfrm flipH="1">
            <a:off x="5042310" y="3827001"/>
            <a:ext cx="2590800" cy="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B446104-3FC2-4235-B10D-FA96126A205B}"/>
              </a:ext>
            </a:extLst>
          </p:cNvPr>
          <p:cNvSpPr txBox="1"/>
          <p:nvPr/>
        </p:nvSpPr>
        <p:spPr>
          <a:xfrm>
            <a:off x="7772400" y="3562350"/>
            <a:ext cx="1261884" cy="276999"/>
          </a:xfrm>
          <a:prstGeom prst="rect">
            <a:avLst/>
          </a:prstGeom>
          <a:solidFill>
            <a:schemeClr val="accent1"/>
          </a:solidFill>
          <a:ln w="12700">
            <a:solidFill>
              <a:schemeClr val="tx1"/>
            </a:solidFill>
          </a:ln>
        </p:spPr>
        <p:txBody>
          <a:bodyPr wrap="none" rtlCol="0">
            <a:spAutoFit/>
          </a:bodyPr>
          <a:lstStyle/>
          <a:p>
            <a:pPr algn="l"/>
            <a:r>
              <a:rPr lang="zh-CN" altLang="en-US" sz="1200" dirty="0">
                <a:solidFill>
                  <a:srgbClr val="FF0000"/>
                </a:solidFill>
              </a:rPr>
              <a:t>累加，值小淘汰</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小结</a:t>
            </a:r>
          </a:p>
        </p:txBody>
      </p:sp>
      <p:sp>
        <p:nvSpPr>
          <p:cNvPr id="2" name="文本框 1"/>
          <p:cNvSpPr txBox="1"/>
          <p:nvPr/>
        </p:nvSpPr>
        <p:spPr>
          <a:xfrm>
            <a:off x="152400" y="1527810"/>
            <a:ext cx="8915400" cy="2399665"/>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lang="zh-CN" altLang="en-US" sz="2000" dirty="0">
                <a:solidFill>
                  <a:srgbClr val="FF0000"/>
                </a:solidFill>
              </a:rPr>
              <a:t>最佳置换算法</a:t>
            </a:r>
            <a:r>
              <a:rPr lang="en-US" altLang="zh-CN" sz="2000" dirty="0"/>
              <a:t>OPT</a:t>
            </a:r>
            <a:r>
              <a:rPr lang="zh-CN" altLang="en-US" sz="2000" dirty="0"/>
              <a:t>性能</a:t>
            </a:r>
            <a:r>
              <a:rPr lang="zh-CN" altLang="en-US" sz="2000" dirty="0">
                <a:solidFill>
                  <a:srgbClr val="FF0000"/>
                </a:solidFill>
              </a:rPr>
              <a:t>最好</a:t>
            </a:r>
            <a:r>
              <a:rPr lang="zh-CN" altLang="en-US" sz="2000" dirty="0"/>
              <a:t>，但</a:t>
            </a:r>
            <a:r>
              <a:rPr lang="zh-CN" altLang="en-US" sz="2000" dirty="0">
                <a:solidFill>
                  <a:srgbClr val="FF0000"/>
                </a:solidFill>
              </a:rPr>
              <a:t>无法实现</a:t>
            </a:r>
            <a:r>
              <a:rPr lang="zh-CN" altLang="en-US" sz="2000" dirty="0"/>
              <a:t>；</a:t>
            </a:r>
          </a:p>
          <a:p>
            <a:pPr marL="342900" indent="-342900">
              <a:lnSpc>
                <a:spcPct val="150000"/>
              </a:lnSpc>
              <a:buFont typeface="Wingdings" panose="05000000000000000000" charset="0"/>
              <a:buChar char="Ø"/>
            </a:pPr>
            <a:r>
              <a:rPr lang="zh-CN" altLang="en-US" sz="2000" dirty="0">
                <a:solidFill>
                  <a:srgbClr val="FF0000"/>
                </a:solidFill>
              </a:rPr>
              <a:t>先进先出</a:t>
            </a:r>
            <a:r>
              <a:rPr lang="en-US" altLang="zh-CN" sz="2000" dirty="0"/>
              <a:t>FIFO</a:t>
            </a:r>
            <a:r>
              <a:rPr lang="zh-CN" altLang="en-US" sz="2000" dirty="0"/>
              <a:t>置换算法实现</a:t>
            </a:r>
            <a:r>
              <a:rPr lang="zh-CN" altLang="en-US" sz="2000" dirty="0">
                <a:solidFill>
                  <a:srgbClr val="FF0000"/>
                </a:solidFill>
              </a:rPr>
              <a:t>简单</a:t>
            </a:r>
            <a:r>
              <a:rPr lang="zh-CN" altLang="en-US" sz="2000" dirty="0"/>
              <a:t>，但算法</a:t>
            </a:r>
            <a:r>
              <a:rPr lang="zh-CN" altLang="en-US" sz="2000" dirty="0">
                <a:solidFill>
                  <a:srgbClr val="FF0000"/>
                </a:solidFill>
              </a:rPr>
              <a:t>性能差</a:t>
            </a:r>
            <a:r>
              <a:rPr lang="zh-CN" altLang="en-US" sz="2000" dirty="0"/>
              <a:t>；</a:t>
            </a:r>
          </a:p>
          <a:p>
            <a:pPr marL="342900" indent="-342900">
              <a:lnSpc>
                <a:spcPct val="150000"/>
              </a:lnSpc>
              <a:buFont typeface="Wingdings" panose="05000000000000000000" charset="0"/>
              <a:buChar char="Ø"/>
            </a:pPr>
            <a:r>
              <a:rPr lang="zh-CN" altLang="en-US" sz="2000" dirty="0">
                <a:solidFill>
                  <a:srgbClr val="FF0000"/>
                </a:solidFill>
              </a:rPr>
              <a:t>最近最久未使用</a:t>
            </a:r>
            <a:r>
              <a:rPr lang="en-US" altLang="zh-CN" sz="2000" dirty="0"/>
              <a:t>LRU</a:t>
            </a:r>
            <a:r>
              <a:rPr lang="zh-CN" altLang="en-US" sz="2000" dirty="0"/>
              <a:t>置换算法</a:t>
            </a:r>
            <a:r>
              <a:rPr lang="zh-CN" altLang="en-US" sz="2000" dirty="0">
                <a:solidFill>
                  <a:srgbClr val="FF0000"/>
                </a:solidFill>
              </a:rPr>
              <a:t>性能好</a:t>
            </a:r>
            <a:r>
              <a:rPr lang="zh-CN" altLang="en-US" sz="2000" dirty="0"/>
              <a:t>，是最接近OPT算法性能的，但是实现起来需要专门的</a:t>
            </a:r>
            <a:r>
              <a:rPr lang="zh-CN" altLang="en-US" sz="2000" dirty="0">
                <a:solidFill>
                  <a:srgbClr val="FF0000"/>
                </a:solidFill>
              </a:rPr>
              <a:t>硬件支持</a:t>
            </a:r>
            <a:r>
              <a:rPr lang="zh-CN" altLang="en-US" sz="2000" dirty="0"/>
              <a:t>，算法</a:t>
            </a:r>
            <a:r>
              <a:rPr lang="zh-CN" altLang="en-US" sz="2000" dirty="0">
                <a:solidFill>
                  <a:srgbClr val="FF0000"/>
                </a:solidFill>
              </a:rPr>
              <a:t>开销大</a:t>
            </a:r>
            <a:r>
              <a:rPr lang="zh-CN" altLang="en-US" sz="2000" dirty="0"/>
              <a:t>；</a:t>
            </a:r>
          </a:p>
          <a:p>
            <a:pPr marL="342900" indent="-342900">
              <a:lnSpc>
                <a:spcPct val="150000"/>
              </a:lnSpc>
              <a:buFont typeface="Wingdings" panose="05000000000000000000" charset="0"/>
              <a:buChar char="Ø"/>
            </a:pPr>
            <a:r>
              <a:rPr lang="zh-CN" altLang="en-US" sz="2000" dirty="0">
                <a:solidFill>
                  <a:srgbClr val="FF0000"/>
                </a:solidFill>
                <a:sym typeface="+mn-ea"/>
              </a:rPr>
              <a:t>最少使用</a:t>
            </a:r>
            <a:r>
              <a:rPr lang="en-US" altLang="zh-CN" sz="2000" dirty="0">
                <a:sym typeface="+mn-ea"/>
              </a:rPr>
              <a:t>LFU</a:t>
            </a:r>
            <a:r>
              <a:rPr lang="zh-CN" altLang="en-US" sz="2000" dirty="0">
                <a:sym typeface="+mn-ea"/>
              </a:rPr>
              <a:t>置换算法实现起来</a:t>
            </a:r>
            <a:r>
              <a:rPr lang="zh-CN" altLang="en-US" sz="2000" dirty="0">
                <a:solidFill>
                  <a:srgbClr val="FF0000"/>
                </a:solidFill>
                <a:sym typeface="+mn-ea"/>
              </a:rPr>
              <a:t>也需要专门的硬件支持</a:t>
            </a:r>
            <a:r>
              <a:rPr lang="zh-CN" altLang="en-US" sz="2000" dirty="0">
                <a:sym typeface="+mn-ea"/>
              </a:rPr>
              <a:t>；</a:t>
            </a:r>
            <a:endParaRPr lang="zh-CN" altLang="en-US" sz="20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89094" name="矩形 14"/>
          <p:cNvSpPr/>
          <p:nvPr/>
        </p:nvSpPr>
        <p:spPr>
          <a:xfrm>
            <a:off x="228600" y="1465481"/>
            <a:ext cx="8643938" cy="1506855"/>
          </a:xfrm>
          <a:prstGeom prst="rect">
            <a:avLst/>
          </a:prstGeom>
          <a:noFill/>
          <a:ln w="9525">
            <a:noFill/>
          </a:ln>
        </p:spPr>
        <p:txBody>
          <a:bodyPr wrap="square">
            <a:spAutoFit/>
          </a:bodyPr>
          <a:lstStyle/>
          <a:p>
            <a:pPr eaLnBrk="1" hangingPunct="1">
              <a:spcBef>
                <a:spcPts val="1200"/>
              </a:spcBef>
            </a:pPr>
            <a:r>
              <a:rPr lang="zh-CN" altLang="en-US" sz="1800" dirty="0">
                <a:solidFill>
                  <a:srgbClr val="FF0000"/>
                </a:solidFill>
                <a:cs typeface="微软雅黑" panose="020B0503020204020204" pitchFamily="34" charset="-122"/>
              </a:rPr>
              <a:t>时钟</a:t>
            </a:r>
            <a:r>
              <a:rPr lang="en-US" altLang="zh-CN" sz="1800" dirty="0">
                <a:solidFill>
                  <a:srgbClr val="FF0000"/>
                </a:solidFill>
                <a:cs typeface="微软雅黑" panose="020B0503020204020204" pitchFamily="34" charset="-122"/>
              </a:rPr>
              <a:t>(Clock)</a:t>
            </a:r>
            <a:r>
              <a:rPr lang="zh-CN" altLang="en-US" sz="1600" dirty="0">
                <a:solidFill>
                  <a:srgbClr val="FF0000"/>
                </a:solidFill>
                <a:cs typeface="微软雅黑" panose="020B0503020204020204" pitchFamily="34" charset="-122"/>
              </a:rPr>
              <a:t>置换</a:t>
            </a:r>
            <a:r>
              <a:rPr lang="zh-CN" altLang="en-US" sz="1800" dirty="0">
                <a:solidFill>
                  <a:srgbClr val="FF0000"/>
                </a:solidFill>
                <a:cs typeface="微软雅黑" panose="020B0503020204020204" pitchFamily="34" charset="-122"/>
              </a:rPr>
              <a:t>算法：</a:t>
            </a:r>
          </a:p>
          <a:p>
            <a:pPr marL="285750" indent="-285750" eaLnBrk="1" hangingPunct="1">
              <a:spcBef>
                <a:spcPts val="1200"/>
              </a:spcBef>
              <a:buFont typeface="Wingdings" panose="05000000000000000000" charset="0"/>
              <a:buChar char="Ø"/>
            </a:pPr>
            <a:r>
              <a:rPr lang="zh-CN" altLang="en-US" sz="1800" dirty="0">
                <a:solidFill>
                  <a:srgbClr val="FF0000"/>
                </a:solidFill>
                <a:cs typeface="微软雅黑" panose="020B0503020204020204" pitchFamily="34" charset="-122"/>
              </a:rPr>
              <a:t>时钟置换算法</a:t>
            </a:r>
            <a:r>
              <a:rPr lang="zh-CN" altLang="en-US" sz="1800" dirty="0">
                <a:cs typeface="微软雅黑" panose="020B0503020204020204" pitchFamily="34" charset="-122"/>
              </a:rPr>
              <a:t>是一种</a:t>
            </a:r>
            <a:r>
              <a:rPr lang="zh-CN" altLang="en-US" sz="1800" dirty="0">
                <a:solidFill>
                  <a:srgbClr val="FF0000"/>
                </a:solidFill>
                <a:cs typeface="微软雅黑" panose="020B0503020204020204" pitchFamily="34" charset="-122"/>
              </a:rPr>
              <a:t>性能和开销较均衡</a:t>
            </a:r>
            <a:r>
              <a:rPr lang="zh-CN" altLang="en-US" sz="1800" dirty="0">
                <a:cs typeface="微软雅黑" panose="020B0503020204020204" pitchFamily="34" charset="-122"/>
              </a:rPr>
              <a:t>的算法</a:t>
            </a:r>
          </a:p>
          <a:p>
            <a:pPr marL="285750" indent="-285750" eaLnBrk="1" hangingPunct="1">
              <a:spcBef>
                <a:spcPts val="1200"/>
              </a:spcBef>
              <a:buFont typeface="Wingdings" panose="05000000000000000000" charset="0"/>
              <a:buChar char="Ø"/>
            </a:pPr>
            <a:r>
              <a:rPr sz="1800" dirty="0" err="1">
                <a:solidFill>
                  <a:srgbClr val="FF0000"/>
                </a:solidFill>
                <a:cs typeface="微软雅黑" panose="020B0503020204020204" pitchFamily="34" charset="-122"/>
              </a:rPr>
              <a:t>简单CLOCK算法</a:t>
            </a:r>
            <a:r>
              <a:rPr sz="1800" dirty="0" err="1">
                <a:cs typeface="微软雅黑" panose="020B0503020204020204" pitchFamily="34" charset="-122"/>
              </a:rPr>
              <a:t>实现方法</a:t>
            </a:r>
            <a:r>
              <a:rPr lang="zh-CN" sz="1800" dirty="0">
                <a:cs typeface="微软雅黑" panose="020B0503020204020204" pitchFamily="34" charset="-122"/>
              </a:rPr>
              <a:t>：</a:t>
            </a:r>
            <a:r>
              <a:rPr lang="zh-CN" altLang="en-US" sz="1800" dirty="0">
                <a:cs typeface="微软雅黑" panose="020B0503020204020204" pitchFamily="34" charset="-122"/>
              </a:rPr>
              <a:t>为每页设置</a:t>
            </a:r>
            <a:r>
              <a:rPr lang="en-US" altLang="zh-CN" sz="1800" dirty="0">
                <a:cs typeface="微软雅黑" panose="020B0503020204020204" pitchFamily="34" charset="-122"/>
              </a:rPr>
              <a:t>1</a:t>
            </a:r>
            <a:r>
              <a:rPr lang="zh-CN" altLang="en-US" sz="1800" dirty="0">
                <a:solidFill>
                  <a:srgbClr val="FF0000"/>
                </a:solidFill>
                <a:cs typeface="微软雅黑" panose="020B0503020204020204" pitchFamily="34" charset="-122"/>
              </a:rPr>
              <a:t>访问位</a:t>
            </a:r>
            <a:r>
              <a:rPr lang="zh-CN" altLang="en-US" sz="1800" dirty="0">
                <a:cs typeface="微软雅黑" panose="020B0503020204020204" pitchFamily="34" charset="-122"/>
              </a:rPr>
              <a:t>，再将内存中的所有页面都通过链接指针链接成一个循环队列。</a:t>
            </a:r>
          </a:p>
        </p:txBody>
      </p:sp>
      <p:sp>
        <p:nvSpPr>
          <p:cNvPr id="2" name="文本框 1"/>
          <p:cNvSpPr txBox="1"/>
          <p:nvPr/>
        </p:nvSpPr>
        <p:spPr>
          <a:xfrm>
            <a:off x="228600" y="3105150"/>
            <a:ext cx="8294039" cy="1476375"/>
          </a:xfrm>
          <a:prstGeom prst="rect">
            <a:avLst/>
          </a:prstGeom>
          <a:noFill/>
        </p:spPr>
        <p:txBody>
          <a:bodyPr wrap="square" rtlCol="0" anchor="t">
            <a:spAutoFit/>
          </a:bodyPr>
          <a:lstStyle/>
          <a:p>
            <a:r>
              <a:rPr lang="zh-CN" altLang="en-US" sz="1800" dirty="0"/>
              <a:t>当某页被访问时，其</a:t>
            </a:r>
            <a:r>
              <a:rPr lang="zh-CN" altLang="en-US" sz="1800" dirty="0">
                <a:solidFill>
                  <a:srgbClr val="FF0000"/>
                </a:solidFill>
              </a:rPr>
              <a:t>访问位</a:t>
            </a:r>
            <a:r>
              <a:rPr lang="zh-CN" altLang="en-US" sz="1800" dirty="0"/>
              <a:t>置为</a:t>
            </a:r>
            <a:r>
              <a:rPr lang="zh-CN" altLang="en-US" sz="1800" dirty="0">
                <a:solidFill>
                  <a:srgbClr val="FF0000"/>
                </a:solidFill>
              </a:rPr>
              <a:t>1</a:t>
            </a:r>
            <a:r>
              <a:rPr lang="zh-CN" altLang="en-US" sz="1800" dirty="0"/>
              <a:t>。当需要淘汰一个页面时，检查页的访问位，如果是0，就选择该页换出；如果是1，则将它置为0，暂不换出，继续检查下一个页面，若第一轮扫描中所有页面都是1，则将这些页面的访问位依次置为0后，再进行第二轮扫描 (第二轮扫描中一 定会有访问位为0的页面，因此简单的CLOCK算法选择一个淘汰页面最多会经过两轮扫描)</a:t>
            </a:r>
          </a:p>
        </p:txBody>
      </p:sp>
      <p:sp>
        <p:nvSpPr>
          <p:cNvPr id="3" name="文本框 2">
            <a:extLst>
              <a:ext uri="{FF2B5EF4-FFF2-40B4-BE49-F238E27FC236}">
                <a16:creationId xmlns:a16="http://schemas.microsoft.com/office/drawing/2014/main" id="{ACFB9A04-9DA3-44BB-A4EE-5D5DF78DECC8}"/>
              </a:ext>
            </a:extLst>
          </p:cNvPr>
          <p:cNvSpPr txBox="1"/>
          <p:nvPr/>
        </p:nvSpPr>
        <p:spPr>
          <a:xfrm>
            <a:off x="1143000" y="819150"/>
            <a:ext cx="5474576" cy="646331"/>
          </a:xfrm>
          <a:prstGeom prst="rect">
            <a:avLst/>
          </a:prstGeom>
          <a:noFill/>
          <a:ln w="12700">
            <a:solidFill>
              <a:schemeClr val="tx1"/>
            </a:solidFill>
          </a:ln>
        </p:spPr>
        <p:txBody>
          <a:bodyPr wrap="none" rtlCol="0">
            <a:spAutoFit/>
          </a:bodyPr>
          <a:lstStyle/>
          <a:p>
            <a:pPr algn="l"/>
            <a:r>
              <a:rPr lang="zh-CN" altLang="en-US" dirty="0"/>
              <a:t>最近最久未服务</a:t>
            </a:r>
            <a:r>
              <a:rPr lang="en-US" altLang="zh-CN" dirty="0">
                <a:solidFill>
                  <a:srgbClr val="FF0000"/>
                </a:solidFill>
              </a:rPr>
              <a:t>LRU</a:t>
            </a:r>
            <a:r>
              <a:rPr lang="zh-CN" altLang="en-US" dirty="0">
                <a:solidFill>
                  <a:srgbClr val="FF0000"/>
                </a:solidFill>
              </a:rPr>
              <a:t>算法</a:t>
            </a:r>
            <a:r>
              <a:rPr lang="zh-CN" altLang="en-US" dirty="0"/>
              <a:t>，需要硬件支持，</a:t>
            </a:r>
            <a:r>
              <a:rPr lang="zh-CN" altLang="en-US" dirty="0">
                <a:solidFill>
                  <a:srgbClr val="FF0000"/>
                </a:solidFill>
              </a:rPr>
              <a:t>成本高</a:t>
            </a:r>
            <a:r>
              <a:rPr lang="zh-CN" altLang="en-US" dirty="0"/>
              <a:t>。</a:t>
            </a:r>
            <a:endParaRPr lang="en-US" altLang="zh-CN" dirty="0"/>
          </a:p>
          <a:p>
            <a:pPr algn="l"/>
            <a:r>
              <a:rPr lang="zh-CN" altLang="en-US" dirty="0"/>
              <a:t>因此提出</a:t>
            </a:r>
            <a:r>
              <a:rPr lang="en-US" altLang="zh-CN" dirty="0">
                <a:solidFill>
                  <a:srgbClr val="FF0000"/>
                </a:solidFill>
              </a:rPr>
              <a:t>CLOCK</a:t>
            </a:r>
            <a:r>
              <a:rPr lang="zh-CN" altLang="en-US" dirty="0">
                <a:solidFill>
                  <a:srgbClr val="FF0000"/>
                </a:solidFill>
              </a:rPr>
              <a:t>算法</a:t>
            </a:r>
          </a:p>
        </p:txBody>
      </p:sp>
      <p:sp>
        <p:nvSpPr>
          <p:cNvPr id="4" name="文本框 3">
            <a:extLst>
              <a:ext uri="{FF2B5EF4-FFF2-40B4-BE49-F238E27FC236}">
                <a16:creationId xmlns:a16="http://schemas.microsoft.com/office/drawing/2014/main" id="{BFF70AE2-EF50-4402-BFFF-B0E95979F8BB}"/>
              </a:ext>
            </a:extLst>
          </p:cNvPr>
          <p:cNvSpPr txBox="1"/>
          <p:nvPr/>
        </p:nvSpPr>
        <p:spPr>
          <a:xfrm>
            <a:off x="304800" y="4629705"/>
            <a:ext cx="1800493" cy="369332"/>
          </a:xfrm>
          <a:prstGeom prst="rect">
            <a:avLst/>
          </a:prstGeom>
          <a:noFill/>
          <a:ln w="12700">
            <a:solidFill>
              <a:schemeClr val="tx1"/>
            </a:solidFill>
          </a:ln>
        </p:spPr>
        <p:txBody>
          <a:bodyPr wrap="none" rtlCol="0">
            <a:spAutoFit/>
          </a:bodyPr>
          <a:lstStyle/>
          <a:p>
            <a:pPr algn="l"/>
            <a:r>
              <a:rPr lang="zh-CN" altLang="en-US" dirty="0">
                <a:solidFill>
                  <a:srgbClr val="FF0000"/>
                </a:solidFill>
              </a:rPr>
              <a:t>最近未使用算法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3" name="文本框 2"/>
          <p:cNvSpPr txBox="1"/>
          <p:nvPr/>
        </p:nvSpPr>
        <p:spPr>
          <a:xfrm>
            <a:off x="762000" y="633242"/>
            <a:ext cx="7925435" cy="523220"/>
          </a:xfrm>
          <a:prstGeom prst="rect">
            <a:avLst/>
          </a:prstGeom>
          <a:noFill/>
        </p:spPr>
        <p:txBody>
          <a:bodyPr wrap="square" rtlCol="0" anchor="t">
            <a:spAutoFit/>
          </a:bodyPr>
          <a:lstStyle/>
          <a:p>
            <a:r>
              <a:rPr lang="zh-CN" altLang="en-US" sz="1400" dirty="0"/>
              <a:t>例:假设系统为某进程分配了五个内存块，并考虑到有以下页面号引用串:</a:t>
            </a:r>
          </a:p>
          <a:p>
            <a:r>
              <a:rPr lang="zh-CN" altLang="en-US" sz="1400" dirty="0"/>
              <a:t>1,3,4,2,5,6,3,4,7</a:t>
            </a:r>
          </a:p>
        </p:txBody>
      </p:sp>
      <p:grpSp>
        <p:nvGrpSpPr>
          <p:cNvPr id="11" name="组合 10">
            <a:extLst>
              <a:ext uri="{FF2B5EF4-FFF2-40B4-BE49-F238E27FC236}">
                <a16:creationId xmlns:a16="http://schemas.microsoft.com/office/drawing/2014/main" id="{665C6EFF-A0D0-4D18-86C5-F32ACCC9E183}"/>
              </a:ext>
            </a:extLst>
          </p:cNvPr>
          <p:cNvGrpSpPr/>
          <p:nvPr/>
        </p:nvGrpSpPr>
        <p:grpSpPr>
          <a:xfrm>
            <a:off x="6019800" y="1129120"/>
            <a:ext cx="2895600" cy="2596717"/>
            <a:chOff x="76200" y="1185408"/>
            <a:chExt cx="2895600" cy="2596717"/>
          </a:xfrm>
        </p:grpSpPr>
        <p:pic>
          <p:nvPicPr>
            <p:cNvPr id="6" name="图片 5"/>
            <p:cNvPicPr>
              <a:picLocks noChangeAspect="1"/>
            </p:cNvPicPr>
            <p:nvPr/>
          </p:nvPicPr>
          <p:blipFill rotWithShape="1">
            <a:blip r:embed="rId3">
              <a:lum contrast="36000"/>
            </a:blip>
            <a:srcRect l="5904" t="2701" r="3576"/>
            <a:stretch/>
          </p:blipFill>
          <p:spPr>
            <a:xfrm>
              <a:off x="76200" y="1185408"/>
              <a:ext cx="2895600" cy="2267695"/>
            </a:xfrm>
            <a:prstGeom prst="rect">
              <a:avLst/>
            </a:prstGeom>
          </p:spPr>
        </p:pic>
        <p:sp>
          <p:nvSpPr>
            <p:cNvPr id="2" name="文本框 1">
              <a:extLst>
                <a:ext uri="{FF2B5EF4-FFF2-40B4-BE49-F238E27FC236}">
                  <a16:creationId xmlns:a16="http://schemas.microsoft.com/office/drawing/2014/main" id="{61D3524A-FF57-449F-BFA7-9A8736CC7E89}"/>
                </a:ext>
              </a:extLst>
            </p:cNvPr>
            <p:cNvSpPr txBox="1"/>
            <p:nvPr/>
          </p:nvSpPr>
          <p:spPr>
            <a:xfrm>
              <a:off x="1219200" y="3474348"/>
              <a:ext cx="364202" cy="307777"/>
            </a:xfrm>
            <a:prstGeom prst="rect">
              <a:avLst/>
            </a:prstGeom>
            <a:noFill/>
            <a:ln w="12700">
              <a:solidFill>
                <a:schemeClr val="tx1"/>
              </a:solidFill>
            </a:ln>
          </p:spPr>
          <p:txBody>
            <a:bodyPr wrap="none" rtlCol="0">
              <a:spAutoFit/>
            </a:bodyPr>
            <a:lstStyle/>
            <a:p>
              <a:pPr algn="l"/>
              <a:r>
                <a:rPr lang="zh-CN" altLang="en-US" sz="1400" dirty="0"/>
                <a:t>三</a:t>
              </a:r>
            </a:p>
          </p:txBody>
        </p:sp>
      </p:grpSp>
      <p:grpSp>
        <p:nvGrpSpPr>
          <p:cNvPr id="10" name="组合 9">
            <a:extLst>
              <a:ext uri="{FF2B5EF4-FFF2-40B4-BE49-F238E27FC236}">
                <a16:creationId xmlns:a16="http://schemas.microsoft.com/office/drawing/2014/main" id="{614FD1AC-FCA4-4BFF-B484-03F176FEEEEC}"/>
              </a:ext>
            </a:extLst>
          </p:cNvPr>
          <p:cNvGrpSpPr/>
          <p:nvPr/>
        </p:nvGrpSpPr>
        <p:grpSpPr>
          <a:xfrm>
            <a:off x="3200400" y="2876550"/>
            <a:ext cx="3048000" cy="2211082"/>
            <a:chOff x="2667000" y="2724150"/>
            <a:chExt cx="3091074" cy="2369113"/>
          </a:xfrm>
        </p:grpSpPr>
        <p:pic>
          <p:nvPicPr>
            <p:cNvPr id="5" name="图片 4"/>
            <p:cNvPicPr>
              <a:picLocks noChangeAspect="1"/>
            </p:cNvPicPr>
            <p:nvPr/>
          </p:nvPicPr>
          <p:blipFill rotWithShape="1">
            <a:blip r:embed="rId4">
              <a:lum contrast="36000"/>
            </a:blip>
            <a:srcRect l="8356" t="4284" r="3900" b="3018"/>
            <a:stretch/>
          </p:blipFill>
          <p:spPr>
            <a:xfrm>
              <a:off x="2667000" y="2724150"/>
              <a:ext cx="3091074" cy="2362200"/>
            </a:xfrm>
            <a:prstGeom prst="rect">
              <a:avLst/>
            </a:prstGeom>
          </p:spPr>
        </p:pic>
        <p:sp>
          <p:nvSpPr>
            <p:cNvPr id="15" name="文本框 14">
              <a:extLst>
                <a:ext uri="{FF2B5EF4-FFF2-40B4-BE49-F238E27FC236}">
                  <a16:creationId xmlns:a16="http://schemas.microsoft.com/office/drawing/2014/main" id="{25FB2A0A-11B4-463A-9EC7-70CF6C077045}"/>
                </a:ext>
              </a:extLst>
            </p:cNvPr>
            <p:cNvSpPr txBox="1"/>
            <p:nvPr/>
          </p:nvSpPr>
          <p:spPr>
            <a:xfrm>
              <a:off x="4800600" y="4763488"/>
              <a:ext cx="369349" cy="329775"/>
            </a:xfrm>
            <a:prstGeom prst="rect">
              <a:avLst/>
            </a:prstGeom>
            <a:noFill/>
            <a:ln w="12700">
              <a:solidFill>
                <a:schemeClr val="tx1"/>
              </a:solidFill>
            </a:ln>
          </p:spPr>
          <p:txBody>
            <a:bodyPr wrap="none" rtlCol="0">
              <a:spAutoFit/>
            </a:bodyPr>
            <a:lstStyle/>
            <a:p>
              <a:pPr algn="l"/>
              <a:r>
                <a:rPr lang="zh-CN" altLang="en-US" sz="1400" dirty="0"/>
                <a:t>二</a:t>
              </a:r>
            </a:p>
          </p:txBody>
        </p:sp>
      </p:grpSp>
      <p:sp>
        <p:nvSpPr>
          <p:cNvPr id="8" name="文本框 7">
            <a:extLst>
              <a:ext uri="{FF2B5EF4-FFF2-40B4-BE49-F238E27FC236}">
                <a16:creationId xmlns:a16="http://schemas.microsoft.com/office/drawing/2014/main" id="{54F3D3CC-3D8F-409E-A30D-36209D7AFB43}"/>
              </a:ext>
            </a:extLst>
          </p:cNvPr>
          <p:cNvSpPr txBox="1"/>
          <p:nvPr/>
        </p:nvSpPr>
        <p:spPr>
          <a:xfrm>
            <a:off x="184972" y="4400550"/>
            <a:ext cx="2509020" cy="738664"/>
          </a:xfrm>
          <a:prstGeom prst="rect">
            <a:avLst/>
          </a:prstGeom>
          <a:noFill/>
          <a:ln w="12700">
            <a:solidFill>
              <a:schemeClr val="tx1"/>
            </a:solidFill>
          </a:ln>
        </p:spPr>
        <p:txBody>
          <a:bodyPr wrap="none" rtlCol="0">
            <a:spAutoFit/>
          </a:bodyPr>
          <a:lstStyle/>
          <a:p>
            <a:pPr algn="l"/>
            <a:r>
              <a:rPr lang="zh-CN" altLang="en-US" sz="1400" dirty="0"/>
              <a:t>访问位编号：</a:t>
            </a:r>
            <a:r>
              <a:rPr lang="en-US" altLang="zh-CN" sz="1400" dirty="0"/>
              <a:t>0</a:t>
            </a:r>
            <a:r>
              <a:rPr lang="zh-CN" altLang="en-US" sz="1400" dirty="0"/>
              <a:t>，</a:t>
            </a:r>
            <a:r>
              <a:rPr lang="en-US" altLang="zh-CN" sz="1400" dirty="0"/>
              <a:t>1</a:t>
            </a:r>
            <a:r>
              <a:rPr lang="zh-CN" altLang="en-US" sz="1400" dirty="0"/>
              <a:t>，</a:t>
            </a:r>
            <a:r>
              <a:rPr lang="en-US" altLang="zh-CN" sz="1400" dirty="0"/>
              <a:t>2</a:t>
            </a:r>
            <a:r>
              <a:rPr lang="zh-CN" altLang="en-US" sz="1400" dirty="0"/>
              <a:t>，</a:t>
            </a:r>
            <a:r>
              <a:rPr lang="en-US" altLang="zh-CN" sz="1400" dirty="0"/>
              <a:t>3</a:t>
            </a:r>
            <a:r>
              <a:rPr lang="zh-CN" altLang="en-US" sz="1400" dirty="0"/>
              <a:t>，</a:t>
            </a:r>
            <a:r>
              <a:rPr lang="en-US" altLang="zh-CN" sz="1400" dirty="0"/>
              <a:t>4</a:t>
            </a:r>
          </a:p>
          <a:p>
            <a:pPr algn="l"/>
            <a:r>
              <a:rPr lang="zh-CN" altLang="en-US" sz="1400" dirty="0"/>
              <a:t>访问位置：   </a:t>
            </a:r>
            <a:r>
              <a:rPr lang="en-US" altLang="zh-CN" sz="1400" dirty="0"/>
              <a:t>1</a:t>
            </a:r>
            <a:r>
              <a:rPr lang="zh-CN" altLang="en-US" sz="1400" dirty="0"/>
              <a:t>，</a:t>
            </a:r>
            <a:r>
              <a:rPr lang="en-US" altLang="zh-CN" sz="1400" dirty="0"/>
              <a:t>1</a:t>
            </a:r>
            <a:r>
              <a:rPr lang="zh-CN" altLang="en-US" sz="1400" dirty="0"/>
              <a:t>，</a:t>
            </a:r>
            <a:r>
              <a:rPr lang="en-US" altLang="zh-CN" sz="1400" dirty="0"/>
              <a:t>1</a:t>
            </a:r>
            <a:r>
              <a:rPr lang="zh-CN" altLang="en-US" sz="1400" dirty="0"/>
              <a:t>，</a:t>
            </a:r>
            <a:r>
              <a:rPr lang="en-US" altLang="zh-CN" sz="1400" dirty="0"/>
              <a:t>1</a:t>
            </a:r>
            <a:r>
              <a:rPr lang="zh-CN" altLang="en-US" sz="1400" dirty="0"/>
              <a:t>，</a:t>
            </a:r>
            <a:r>
              <a:rPr lang="en-US" altLang="zh-CN" sz="1400" dirty="0"/>
              <a:t>1</a:t>
            </a:r>
          </a:p>
          <a:p>
            <a:pPr algn="l"/>
            <a:r>
              <a:rPr lang="en-US" altLang="zh-CN" sz="1400" dirty="0"/>
              <a:t>in = (in + 1) </a:t>
            </a:r>
            <a:r>
              <a:rPr lang="zh-CN" altLang="en-US" sz="1400" dirty="0"/>
              <a:t>取余 </a:t>
            </a:r>
            <a:r>
              <a:rPr lang="en-US" altLang="zh-CN" sz="1400" dirty="0"/>
              <a:t>n </a:t>
            </a:r>
            <a:r>
              <a:rPr lang="zh-CN" altLang="en-US" sz="1400" dirty="0"/>
              <a:t>成环</a:t>
            </a:r>
          </a:p>
        </p:txBody>
      </p:sp>
      <p:grpSp>
        <p:nvGrpSpPr>
          <p:cNvPr id="9" name="组合 8">
            <a:extLst>
              <a:ext uri="{FF2B5EF4-FFF2-40B4-BE49-F238E27FC236}">
                <a16:creationId xmlns:a16="http://schemas.microsoft.com/office/drawing/2014/main" id="{CA0E304D-831C-441E-AA0E-4079A4C9DEBD}"/>
              </a:ext>
            </a:extLst>
          </p:cNvPr>
          <p:cNvGrpSpPr/>
          <p:nvPr/>
        </p:nvGrpSpPr>
        <p:grpSpPr>
          <a:xfrm>
            <a:off x="-47032" y="1129120"/>
            <a:ext cx="3429000" cy="2981381"/>
            <a:chOff x="5562600" y="964179"/>
            <a:chExt cx="3429000" cy="2981381"/>
          </a:xfrm>
        </p:grpSpPr>
        <p:pic>
          <p:nvPicPr>
            <p:cNvPr id="4" name="图片 3"/>
            <p:cNvPicPr>
              <a:picLocks noChangeAspect="1"/>
            </p:cNvPicPr>
            <p:nvPr/>
          </p:nvPicPr>
          <p:blipFill rotWithShape="1">
            <a:blip r:embed="rId5">
              <a:lum contrast="36000"/>
            </a:blip>
            <a:srcRect l="5933" r="9031" b="3683"/>
            <a:stretch/>
          </p:blipFill>
          <p:spPr>
            <a:xfrm>
              <a:off x="5562600" y="964179"/>
              <a:ext cx="3429000" cy="2711302"/>
            </a:xfrm>
            <a:prstGeom prst="rect">
              <a:avLst/>
            </a:prstGeom>
          </p:spPr>
        </p:pic>
        <p:sp>
          <p:nvSpPr>
            <p:cNvPr id="14" name="文本框 13">
              <a:extLst>
                <a:ext uri="{FF2B5EF4-FFF2-40B4-BE49-F238E27FC236}">
                  <a16:creationId xmlns:a16="http://schemas.microsoft.com/office/drawing/2014/main" id="{27DB7495-091A-4376-A779-2A3B08497E8A}"/>
                </a:ext>
              </a:extLst>
            </p:cNvPr>
            <p:cNvSpPr txBox="1"/>
            <p:nvPr/>
          </p:nvSpPr>
          <p:spPr>
            <a:xfrm>
              <a:off x="7094999" y="3637783"/>
              <a:ext cx="364202" cy="307777"/>
            </a:xfrm>
            <a:prstGeom prst="rect">
              <a:avLst/>
            </a:prstGeom>
            <a:noFill/>
            <a:ln w="12700">
              <a:solidFill>
                <a:schemeClr val="tx1"/>
              </a:solidFill>
            </a:ln>
          </p:spPr>
          <p:txBody>
            <a:bodyPr wrap="none" rtlCol="0">
              <a:spAutoFit/>
            </a:bodyPr>
            <a:lstStyle/>
            <a:p>
              <a:pPr algn="l"/>
              <a:r>
                <a:rPr lang="zh-CN" altLang="en-US" sz="1400" dirty="0"/>
                <a:t>一</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751619" descr="5-8"/>
          <p:cNvPicPr>
            <a:picLocks noChangeAspect="1"/>
          </p:cNvPicPr>
          <p:nvPr/>
        </p:nvPicPr>
        <p:blipFill>
          <a:blip r:embed="rId3"/>
          <a:stretch>
            <a:fillRect/>
          </a:stretch>
        </p:blipFill>
        <p:spPr>
          <a:xfrm>
            <a:off x="1371600" y="1276350"/>
            <a:ext cx="6985000" cy="2409825"/>
          </a:xfrm>
          <a:prstGeom prst="rect">
            <a:avLst/>
          </a:prstGeom>
          <a:noFill/>
          <a:ln w="9525">
            <a:noFill/>
          </a:ln>
        </p:spPr>
      </p:pic>
      <p:sp>
        <p:nvSpPr>
          <p:cNvPr id="17" name="文本框 2"/>
          <p:cNvSpPr txBox="1"/>
          <p:nvPr>
            <p:custDataLst>
              <p:tags r:id="rId1"/>
            </p:custDataLst>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2" name="文本框 1">
            <a:extLst>
              <a:ext uri="{FF2B5EF4-FFF2-40B4-BE49-F238E27FC236}">
                <a16:creationId xmlns:a16="http://schemas.microsoft.com/office/drawing/2014/main" id="{DFB449DA-C7F9-4ACB-83EF-C19C9C5958BC}"/>
              </a:ext>
            </a:extLst>
          </p:cNvPr>
          <p:cNvSpPr txBox="1"/>
          <p:nvPr/>
        </p:nvSpPr>
        <p:spPr>
          <a:xfrm>
            <a:off x="228600" y="2310140"/>
            <a:ext cx="1008609" cy="523220"/>
          </a:xfrm>
          <a:prstGeom prst="rect">
            <a:avLst/>
          </a:prstGeom>
          <a:noFill/>
          <a:ln w="12700">
            <a:solidFill>
              <a:schemeClr val="tx1"/>
            </a:solidFill>
          </a:ln>
        </p:spPr>
        <p:txBody>
          <a:bodyPr wrap="none" rtlCol="0">
            <a:spAutoFit/>
          </a:bodyPr>
          <a:lstStyle/>
          <a:p>
            <a:pPr algn="ctr"/>
            <a:r>
              <a:rPr lang="zh-CN" altLang="en-US" sz="1400" dirty="0">
                <a:solidFill>
                  <a:srgbClr val="FF0000"/>
                </a:solidFill>
              </a:rPr>
              <a:t>访问位为</a:t>
            </a:r>
            <a:r>
              <a:rPr lang="en-US" altLang="zh-CN" sz="1400" dirty="0">
                <a:solidFill>
                  <a:srgbClr val="FF0000"/>
                </a:solidFill>
              </a:rPr>
              <a:t>0</a:t>
            </a:r>
          </a:p>
          <a:p>
            <a:pPr algn="ctr"/>
            <a:r>
              <a:rPr lang="zh-CN" altLang="en-US" sz="1400" dirty="0">
                <a:solidFill>
                  <a:srgbClr val="FF0000"/>
                </a:solidFill>
              </a:rPr>
              <a:t>直接换出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组合 24"/>
          <p:cNvGrpSpPr/>
          <p:nvPr/>
        </p:nvGrpSpPr>
        <p:grpSpPr>
          <a:xfrm>
            <a:off x="419100" y="1047750"/>
            <a:ext cx="830580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6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2164"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5" name="矩形 14"/>
          <p:cNvSpPr/>
          <p:nvPr/>
        </p:nvSpPr>
        <p:spPr>
          <a:xfrm>
            <a:off x="492125" y="1047750"/>
            <a:ext cx="8339138" cy="1508105"/>
          </a:xfrm>
          <a:prstGeom prst="rect">
            <a:avLst/>
          </a:prstGeom>
          <a:noFill/>
          <a:ln w="9525">
            <a:noFill/>
          </a:ln>
        </p:spPr>
        <p:txBody>
          <a:bodyPr>
            <a:spAutoFit/>
          </a:bodyPr>
          <a:lstStyle/>
          <a:p>
            <a:pPr eaLnBrk="1" hangingPunct="1">
              <a:spcBef>
                <a:spcPts val="1200"/>
              </a:spcBef>
            </a:pPr>
            <a:r>
              <a:rPr lang="zh-CN" altLang="en-US" sz="1800" dirty="0">
                <a:solidFill>
                  <a:srgbClr val="FF0000"/>
                </a:solidFill>
                <a:cs typeface="微软雅黑" panose="020B0503020204020204" pitchFamily="34" charset="-122"/>
              </a:rPr>
              <a:t>改进的时钟算法算法：</a:t>
            </a:r>
          </a:p>
          <a:p>
            <a:pPr eaLnBrk="1" hangingPunct="1">
              <a:spcBef>
                <a:spcPts val="1200"/>
              </a:spcBef>
            </a:pPr>
            <a:r>
              <a:rPr lang="zh-CN" altLang="en-US" sz="1800" dirty="0">
                <a:solidFill>
                  <a:srgbClr val="FF0000"/>
                </a:solidFill>
                <a:cs typeface="微软雅黑" panose="020B0503020204020204" pitchFamily="34" charset="-122"/>
              </a:rPr>
              <a:t>简单时钟置换算法</a:t>
            </a:r>
            <a:r>
              <a:rPr lang="zh-CN" altLang="en-US" sz="1800" dirty="0">
                <a:cs typeface="微软雅黑" panose="020B0503020204020204" pitchFamily="34" charset="-122"/>
              </a:rPr>
              <a:t>仅考虑到页面最近是否被访问过。</a:t>
            </a:r>
            <a:endParaRPr lang="en-US" altLang="zh-CN" sz="1800" dirty="0">
              <a:cs typeface="微软雅黑" panose="020B0503020204020204" pitchFamily="34" charset="-122"/>
            </a:endParaRPr>
          </a:p>
          <a:p>
            <a:pPr eaLnBrk="1" hangingPunct="1">
              <a:spcBef>
                <a:spcPts val="1200"/>
              </a:spcBef>
            </a:pPr>
            <a:r>
              <a:rPr lang="zh-CN" altLang="en-US" sz="1800" dirty="0">
                <a:cs typeface="微软雅黑" panose="020B0503020204020204" pitchFamily="34" charset="-122"/>
              </a:rPr>
              <a:t>如果被淘汰的页面没有被修改过，就不需要执行I/O操作写回外存。只有被淘汰的页面被修改过时，才需要写回外存</a:t>
            </a:r>
            <a:r>
              <a:rPr lang="en-US" altLang="zh-CN" sz="1800" dirty="0">
                <a:cs typeface="微软雅黑" panose="020B0503020204020204" pitchFamily="34" charset="-122"/>
              </a:rPr>
              <a:t>——</a:t>
            </a:r>
            <a:r>
              <a:rPr lang="zh-CN" altLang="en-US" sz="1800" dirty="0">
                <a:cs typeface="微软雅黑" panose="020B0503020204020204" pitchFamily="34" charset="-122"/>
              </a:rPr>
              <a:t>考虑</a:t>
            </a:r>
            <a:r>
              <a:rPr lang="en-US" altLang="zh-CN" sz="1800" dirty="0">
                <a:solidFill>
                  <a:srgbClr val="FF0000"/>
                </a:solidFill>
                <a:cs typeface="微软雅黑" panose="020B0503020204020204" pitchFamily="34" charset="-122"/>
              </a:rPr>
              <a:t>“</a:t>
            </a:r>
            <a:r>
              <a:rPr lang="zh-CN" altLang="en-US" sz="1800" dirty="0">
                <a:solidFill>
                  <a:srgbClr val="FF0000"/>
                </a:solidFill>
                <a:cs typeface="微软雅黑" panose="020B0503020204020204" pitchFamily="34" charset="-122"/>
              </a:rPr>
              <a:t>置换代价</a:t>
            </a:r>
            <a:r>
              <a:rPr lang="en-US" altLang="zh-CN" sz="1800" dirty="0">
                <a:solidFill>
                  <a:srgbClr val="FF0000"/>
                </a:solidFill>
                <a:cs typeface="微软雅黑" panose="020B0503020204020204" pitchFamily="34" charset="-122"/>
              </a:rPr>
              <a:t>”</a:t>
            </a:r>
          </a:p>
        </p:txBody>
      </p:sp>
      <p:sp>
        <p:nvSpPr>
          <p:cNvPr id="2" name="文本框 1"/>
          <p:cNvSpPr txBox="1"/>
          <p:nvPr/>
        </p:nvSpPr>
        <p:spPr>
          <a:xfrm>
            <a:off x="1066800" y="2800350"/>
            <a:ext cx="7385050" cy="1337945"/>
          </a:xfrm>
          <a:prstGeom prst="rect">
            <a:avLst/>
          </a:prstGeom>
          <a:noFill/>
        </p:spPr>
        <p:txBody>
          <a:bodyPr wrap="square" rtlCol="0" anchor="t">
            <a:spAutoFit/>
          </a:bodyPr>
          <a:lstStyle/>
          <a:p>
            <a:pPr>
              <a:lnSpc>
                <a:spcPct val="150000"/>
              </a:lnSpc>
            </a:pPr>
            <a:r>
              <a:rPr lang="zh-CN" altLang="en-US" sz="1800" dirty="0"/>
              <a:t>除了考虑一个页面最近有没有被访问过之外，操作系统还应考虑页面有没有</a:t>
            </a:r>
            <a:r>
              <a:rPr lang="zh-CN" altLang="en-US" sz="1800" dirty="0">
                <a:solidFill>
                  <a:srgbClr val="FF0000"/>
                </a:solidFill>
              </a:rPr>
              <a:t>被修改过</a:t>
            </a:r>
            <a:r>
              <a:rPr lang="zh-CN" altLang="en-US" sz="1800" dirty="0"/>
              <a:t>。在其他条件都相同时，应</a:t>
            </a:r>
            <a:r>
              <a:rPr lang="zh-CN" altLang="en-US" sz="1800" dirty="0">
                <a:solidFill>
                  <a:srgbClr val="FF0000"/>
                </a:solidFill>
              </a:rPr>
              <a:t>优先淘汰没有修改过的页面</a:t>
            </a:r>
            <a:r>
              <a:rPr lang="zh-CN" altLang="en-US" sz="1800" dirty="0"/>
              <a:t>，避免/0操作。这就是改进型的时钟置换算法的思想。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4213" name="矩形 14"/>
          <p:cNvSpPr/>
          <p:nvPr/>
        </p:nvSpPr>
        <p:spPr>
          <a:xfrm>
            <a:off x="457200" y="971550"/>
            <a:ext cx="8529320" cy="3230245"/>
          </a:xfrm>
          <a:prstGeom prst="rect">
            <a:avLst/>
          </a:prstGeom>
          <a:noFill/>
          <a:ln w="9525">
            <a:noFill/>
          </a:ln>
        </p:spPr>
        <p:txBody>
          <a:bodyPr wrap="square">
            <a:spAutoFit/>
          </a:bodyPr>
          <a:lstStyle/>
          <a:p>
            <a:pPr eaLnBrk="1" hangingPunct="1">
              <a:spcBef>
                <a:spcPts val="1200"/>
              </a:spcBef>
            </a:pPr>
            <a:r>
              <a:rPr lang="zh-CN" altLang="en-US" sz="1800" b="1" dirty="0">
                <a:solidFill>
                  <a:srgbClr val="FF0000"/>
                </a:solidFill>
                <a:cs typeface="微软雅黑" panose="020B0503020204020204" pitchFamily="34" charset="-122"/>
              </a:rPr>
              <a:t>改进的时钟算法算法：</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改进型的</a:t>
            </a:r>
            <a:r>
              <a:rPr lang="en-US" altLang="zh-CN" sz="1800" dirty="0">
                <a:cs typeface="微软雅黑" panose="020B0503020204020204" pitchFamily="34" charset="-122"/>
              </a:rPr>
              <a:t>Clock</a:t>
            </a:r>
            <a:r>
              <a:rPr lang="zh-CN" altLang="en-US" sz="1800" dirty="0">
                <a:cs typeface="微软雅黑" panose="020B0503020204020204" pitchFamily="34" charset="-122"/>
              </a:rPr>
              <a:t>算法需要综合考虑某一内存页面的</a:t>
            </a:r>
            <a:r>
              <a:rPr lang="zh-CN" altLang="en-US" sz="1800" b="1" dirty="0">
                <a:solidFill>
                  <a:srgbClr val="FF0000"/>
                </a:solidFill>
                <a:cs typeface="微软雅黑" panose="020B0503020204020204" pitchFamily="34" charset="-122"/>
              </a:rPr>
              <a:t>访问位</a:t>
            </a:r>
            <a:r>
              <a:rPr lang="zh-CN" altLang="en-US" sz="1800" dirty="0">
                <a:cs typeface="微软雅黑" panose="020B0503020204020204" pitchFamily="34" charset="-122"/>
              </a:rPr>
              <a:t>和</a:t>
            </a:r>
            <a:r>
              <a:rPr lang="zh-CN" altLang="en-US" sz="1800" b="1" dirty="0">
                <a:solidFill>
                  <a:srgbClr val="FF0000"/>
                </a:solidFill>
                <a:cs typeface="微软雅黑" panose="020B0503020204020204" pitchFamily="34" charset="-122"/>
              </a:rPr>
              <a:t>修改位</a:t>
            </a:r>
            <a:r>
              <a:rPr lang="zh-CN" altLang="en-US" sz="1800" dirty="0">
                <a:cs typeface="微软雅黑" panose="020B0503020204020204" pitchFamily="34" charset="-122"/>
              </a:rPr>
              <a:t>来判断是否置换该页面。</a:t>
            </a:r>
          </a:p>
          <a:p>
            <a:pPr marL="285750" indent="-285750" eaLnBrk="1" hangingPunct="1">
              <a:spcBef>
                <a:spcPts val="1200"/>
              </a:spcBef>
              <a:buFont typeface="Wingdings" panose="05000000000000000000" charset="0"/>
              <a:buChar char="Ø"/>
            </a:pPr>
            <a:r>
              <a:rPr lang="zh-CN" altLang="en-US" sz="1800" dirty="0">
                <a:solidFill>
                  <a:srgbClr val="FF0000"/>
                </a:solidFill>
                <a:cs typeface="微软雅黑" panose="020B0503020204020204" pitchFamily="34" charset="-122"/>
              </a:rPr>
              <a:t>访问位</a:t>
            </a:r>
            <a:r>
              <a:rPr lang="en-US" altLang="zh-CN" sz="1800" dirty="0">
                <a:solidFill>
                  <a:srgbClr val="FF0000"/>
                </a:solidFill>
                <a:cs typeface="微软雅黑" panose="020B0503020204020204" pitchFamily="34" charset="-122"/>
              </a:rPr>
              <a:t>A</a:t>
            </a:r>
            <a:r>
              <a:rPr lang="zh-CN" altLang="en-US" sz="1800" dirty="0">
                <a:cs typeface="微软雅黑" panose="020B0503020204020204" pitchFamily="34" charset="-122"/>
              </a:rPr>
              <a:t>和</a:t>
            </a:r>
            <a:r>
              <a:rPr lang="zh-CN" altLang="en-US" sz="1800" dirty="0">
                <a:solidFill>
                  <a:srgbClr val="FF0000"/>
                </a:solidFill>
                <a:cs typeface="微软雅黑" panose="020B0503020204020204" pitchFamily="34" charset="-122"/>
              </a:rPr>
              <a:t>修改位</a:t>
            </a:r>
            <a:r>
              <a:rPr lang="en-US" altLang="zh-CN" sz="1800" dirty="0">
                <a:solidFill>
                  <a:srgbClr val="FF0000"/>
                </a:solidFill>
                <a:cs typeface="微软雅黑" panose="020B0503020204020204" pitchFamily="34" charset="-122"/>
              </a:rPr>
              <a:t>M</a:t>
            </a:r>
            <a:r>
              <a:rPr lang="zh-CN" altLang="en-US" sz="1800" dirty="0">
                <a:cs typeface="微软雅黑" panose="020B0503020204020204" pitchFamily="34" charset="-122"/>
              </a:rPr>
              <a:t>可以组成一下四种类型的页面：</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1</a:t>
            </a:r>
            <a:r>
              <a:rPr lang="zh-CN" altLang="en-US" sz="1800" dirty="0">
                <a:cs typeface="微软雅黑" panose="020B0503020204020204" pitchFamily="34" charset="-122"/>
              </a:rPr>
              <a:t>类</a:t>
            </a:r>
            <a:r>
              <a:rPr lang="en-US" altLang="zh-CN" sz="1800" dirty="0">
                <a:cs typeface="微软雅黑" panose="020B0503020204020204" pitchFamily="34" charset="-122"/>
              </a:rPr>
              <a:t>(A =0, M = 0)</a:t>
            </a:r>
            <a:r>
              <a:rPr lang="zh-CN" altLang="en-US" sz="1800" dirty="0">
                <a:cs typeface="微软雅黑" panose="020B0503020204020204" pitchFamily="34" charset="-122"/>
              </a:rPr>
              <a:t>：表示该页面最近既未</a:t>
            </a:r>
            <a:r>
              <a:rPr lang="zh-CN" altLang="en-US" sz="1800" dirty="0">
                <a:solidFill>
                  <a:srgbClr val="FF0000"/>
                </a:solidFill>
                <a:cs typeface="微软雅黑" panose="020B0503020204020204" pitchFamily="34" charset="-122"/>
              </a:rPr>
              <a:t>被访问，未被修改</a:t>
            </a:r>
            <a:r>
              <a:rPr lang="zh-CN" altLang="en-US" sz="1800" dirty="0">
                <a:cs typeface="微软雅黑" panose="020B0503020204020204" pitchFamily="34" charset="-122"/>
              </a:rPr>
              <a:t>，是</a:t>
            </a:r>
            <a:r>
              <a:rPr lang="zh-CN" altLang="en-US" sz="1800" dirty="0">
                <a:solidFill>
                  <a:srgbClr val="FF0000"/>
                </a:solidFill>
                <a:cs typeface="微软雅黑" panose="020B0503020204020204" pitchFamily="34" charset="-122"/>
              </a:rPr>
              <a:t>最佳淘汰页</a:t>
            </a:r>
            <a:r>
              <a:rPr lang="zh-CN" altLang="en-US" sz="1800" dirty="0">
                <a:cs typeface="微软雅黑" panose="020B0503020204020204" pitchFamily="34" charset="-122"/>
              </a:rPr>
              <a:t>。</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2</a:t>
            </a:r>
            <a:r>
              <a:rPr lang="zh-CN" altLang="en-US" sz="1800" dirty="0">
                <a:cs typeface="微软雅黑" panose="020B0503020204020204" pitchFamily="34" charset="-122"/>
              </a:rPr>
              <a:t>类</a:t>
            </a:r>
            <a:r>
              <a:rPr lang="en-US" altLang="zh-CN" sz="1800" dirty="0">
                <a:cs typeface="微软雅黑" panose="020B0503020204020204" pitchFamily="34" charset="-122"/>
              </a:rPr>
              <a:t>(A =0, M = 1)</a:t>
            </a:r>
            <a:r>
              <a:rPr lang="zh-CN" altLang="en-US" sz="1800" dirty="0">
                <a:cs typeface="微软雅黑" panose="020B0503020204020204" pitchFamily="34" charset="-122"/>
              </a:rPr>
              <a:t>：表示该页面最近</a:t>
            </a:r>
            <a:r>
              <a:rPr lang="zh-CN" altLang="en-US" sz="1800" dirty="0">
                <a:solidFill>
                  <a:srgbClr val="FF0000"/>
                </a:solidFill>
                <a:cs typeface="微软雅黑" panose="020B0503020204020204" pitchFamily="34" charset="-122"/>
              </a:rPr>
              <a:t>未被访问，但已被修改</a:t>
            </a:r>
            <a:r>
              <a:rPr lang="zh-CN" altLang="en-US" sz="1800" dirty="0">
                <a:cs typeface="微软雅黑" panose="020B0503020204020204" pitchFamily="34" charset="-122"/>
              </a:rPr>
              <a:t>，并不是很好的淘汰页。</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3</a:t>
            </a:r>
            <a:r>
              <a:rPr lang="zh-CN" altLang="en-US" sz="1800" dirty="0">
                <a:cs typeface="微软雅黑" panose="020B0503020204020204" pitchFamily="34" charset="-122"/>
              </a:rPr>
              <a:t>类</a:t>
            </a:r>
            <a:r>
              <a:rPr lang="en-US" altLang="zh-CN" sz="1800" dirty="0">
                <a:cs typeface="微软雅黑" panose="020B0503020204020204" pitchFamily="34" charset="-122"/>
              </a:rPr>
              <a:t>(A =1, M = 0)</a:t>
            </a:r>
            <a:r>
              <a:rPr lang="zh-CN" altLang="en-US" sz="1800" dirty="0">
                <a:cs typeface="微软雅黑" panose="020B0503020204020204" pitchFamily="34" charset="-122"/>
              </a:rPr>
              <a:t>：表示该页面最近</a:t>
            </a:r>
            <a:r>
              <a:rPr lang="zh-CN" altLang="en-US" sz="1800" dirty="0">
                <a:solidFill>
                  <a:srgbClr val="FF0000"/>
                </a:solidFill>
                <a:cs typeface="微软雅黑" panose="020B0503020204020204" pitchFamily="34" charset="-122"/>
              </a:rPr>
              <a:t>已被访问，但未被修改</a:t>
            </a:r>
            <a:r>
              <a:rPr lang="zh-CN" altLang="en-US" sz="1800" dirty="0">
                <a:cs typeface="微软雅黑" panose="020B0503020204020204" pitchFamily="34" charset="-122"/>
              </a:rPr>
              <a:t>，该页有可能再被访问。</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4</a:t>
            </a:r>
            <a:r>
              <a:rPr lang="zh-CN" altLang="en-US" sz="1800" dirty="0">
                <a:cs typeface="微软雅黑" panose="020B0503020204020204" pitchFamily="34" charset="-122"/>
              </a:rPr>
              <a:t>类</a:t>
            </a:r>
            <a:r>
              <a:rPr lang="en-US" altLang="zh-CN" sz="1800" dirty="0">
                <a:cs typeface="微软雅黑" panose="020B0503020204020204" pitchFamily="34" charset="-122"/>
              </a:rPr>
              <a:t>(A =1, M = 1)</a:t>
            </a:r>
            <a:r>
              <a:rPr lang="zh-CN" altLang="en-US" sz="1800" dirty="0">
                <a:cs typeface="微软雅黑" panose="020B0503020204020204" pitchFamily="34" charset="-122"/>
              </a:rPr>
              <a:t>：表示该页    最近</a:t>
            </a:r>
            <a:r>
              <a:rPr lang="zh-CN" altLang="en-US" sz="1800" dirty="0">
                <a:solidFill>
                  <a:srgbClr val="FF0000"/>
                </a:solidFill>
                <a:cs typeface="微软雅黑" panose="020B0503020204020204" pitchFamily="34" charset="-122"/>
              </a:rPr>
              <a:t>已被访问，已被修改</a:t>
            </a:r>
            <a:r>
              <a:rPr lang="zh-CN" altLang="en-US" sz="1800" dirty="0">
                <a:cs typeface="微软雅黑" panose="020B0503020204020204" pitchFamily="34" charset="-122"/>
              </a:rPr>
              <a:t>，该页可能再被访问。</a:t>
            </a:r>
          </a:p>
        </p:txBody>
      </p:sp>
      <p:sp>
        <p:nvSpPr>
          <p:cNvPr id="2" name="文本框 1">
            <a:extLst>
              <a:ext uri="{FF2B5EF4-FFF2-40B4-BE49-F238E27FC236}">
                <a16:creationId xmlns:a16="http://schemas.microsoft.com/office/drawing/2014/main" id="{773853AB-2363-4257-A64C-9F08742E0FDB}"/>
              </a:ext>
            </a:extLst>
          </p:cNvPr>
          <p:cNvSpPr txBox="1"/>
          <p:nvPr/>
        </p:nvSpPr>
        <p:spPr>
          <a:xfrm>
            <a:off x="1066800" y="4552950"/>
            <a:ext cx="7133684" cy="369332"/>
          </a:xfrm>
          <a:prstGeom prst="rect">
            <a:avLst/>
          </a:prstGeom>
          <a:noFill/>
          <a:ln w="12700">
            <a:solidFill>
              <a:schemeClr val="tx1"/>
            </a:solidFill>
          </a:ln>
        </p:spPr>
        <p:txBody>
          <a:bodyPr wrap="none" rtlCol="0">
            <a:spAutoFit/>
          </a:bodyPr>
          <a:lstStyle/>
          <a:p>
            <a:pPr algn="l"/>
            <a:r>
              <a:rPr lang="zh-CN" altLang="en-US" dirty="0">
                <a:solidFill>
                  <a:srgbClr val="FF0000"/>
                </a:solidFill>
              </a:rPr>
              <a:t>改进的时钟算法</a:t>
            </a:r>
            <a:r>
              <a:rPr lang="zh-CN" altLang="en-US" dirty="0"/>
              <a:t>比简单时钟算法</a:t>
            </a:r>
            <a:r>
              <a:rPr lang="zh-CN" altLang="en-US" dirty="0">
                <a:solidFill>
                  <a:srgbClr val="FF0000"/>
                </a:solidFill>
              </a:rPr>
              <a:t>减少磁盘</a:t>
            </a:r>
            <a:r>
              <a:rPr lang="en-US" altLang="zh-CN" dirty="0">
                <a:solidFill>
                  <a:srgbClr val="FF0000"/>
                </a:solidFill>
              </a:rPr>
              <a:t>IO</a:t>
            </a:r>
            <a:r>
              <a:rPr lang="zh-CN" altLang="en-US" dirty="0">
                <a:solidFill>
                  <a:srgbClr val="FF0000"/>
                </a:solidFill>
              </a:rPr>
              <a:t>次数</a:t>
            </a:r>
            <a:r>
              <a:rPr lang="zh-CN" altLang="en-US" dirty="0"/>
              <a:t>，但是</a:t>
            </a:r>
            <a:r>
              <a:rPr lang="zh-CN" altLang="en-US" dirty="0">
                <a:solidFill>
                  <a:srgbClr val="FF0000"/>
                </a:solidFill>
              </a:rPr>
              <a:t>增加扫描次数</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85959"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虚拟存储器概述</a:t>
            </a:r>
          </a:p>
        </p:txBody>
      </p:sp>
      <p:sp>
        <p:nvSpPr>
          <p:cNvPr id="4" name="文本框 3"/>
          <p:cNvSpPr txBox="1"/>
          <p:nvPr/>
        </p:nvSpPr>
        <p:spPr>
          <a:xfrm>
            <a:off x="714827" y="971550"/>
            <a:ext cx="8016226" cy="848995"/>
          </a:xfrm>
          <a:prstGeom prst="rect">
            <a:avLst/>
          </a:prstGeom>
          <a:noFill/>
        </p:spPr>
        <p:txBody>
          <a:bodyPr wrap="square" rtlCol="0">
            <a:spAutoFit/>
          </a:bodyPr>
          <a:lstStyle/>
          <a:p>
            <a:pPr indent="457200" algn="just">
              <a:lnSpc>
                <a:spcPct val="123000"/>
              </a:lnSpc>
              <a:spcAft>
                <a:spcPts val="600"/>
              </a:spcAft>
            </a:pPr>
            <a:r>
              <a:rPr lang="zh-CN" altLang="en-US" sz="1800" dirty="0">
                <a:cs typeface="+mn-ea"/>
                <a:sym typeface="+mn-lt"/>
              </a:rPr>
              <a:t>前面所介绍的各种存储器管理方式，有一些</a:t>
            </a:r>
            <a:r>
              <a:rPr lang="zh-CN" altLang="en-US" sz="1800" dirty="0">
                <a:solidFill>
                  <a:srgbClr val="0000FF"/>
                </a:solidFill>
                <a:cs typeface="+mn-ea"/>
                <a:sym typeface="+mn-lt"/>
              </a:rPr>
              <a:t>共同特点</a:t>
            </a:r>
            <a:r>
              <a:rPr lang="zh-CN" altLang="en-US" sz="1800" dirty="0">
                <a:cs typeface="+mn-ea"/>
                <a:sym typeface="+mn-lt"/>
              </a:rPr>
              <a:t>：</a:t>
            </a:r>
          </a:p>
          <a:p>
            <a:pPr indent="457200" algn="just">
              <a:lnSpc>
                <a:spcPct val="123000"/>
              </a:lnSpc>
              <a:spcAft>
                <a:spcPts val="600"/>
              </a:spcAft>
            </a:pPr>
            <a:r>
              <a:rPr lang="zh-CN" altLang="en-US" sz="1800" dirty="0">
                <a:solidFill>
                  <a:srgbClr val="FF0000"/>
                </a:solidFill>
                <a:cs typeface="+mn-ea"/>
                <a:sym typeface="+mn-lt"/>
              </a:rPr>
              <a:t>一次性：</a:t>
            </a:r>
            <a:r>
              <a:rPr lang="zh-CN" altLang="en-US" sz="1800" dirty="0">
                <a:cs typeface="+mn-ea"/>
                <a:sym typeface="+mn-lt"/>
              </a:rPr>
              <a:t>作业必须一次性全部装入内存后才开始运行</a:t>
            </a:r>
          </a:p>
        </p:txBody>
      </p:sp>
      <p:sp>
        <p:nvSpPr>
          <p:cNvPr id="2" name="文本框 1"/>
          <p:cNvSpPr txBox="1"/>
          <p:nvPr/>
        </p:nvSpPr>
        <p:spPr>
          <a:xfrm>
            <a:off x="304800" y="2419350"/>
            <a:ext cx="8763000" cy="1705403"/>
          </a:xfrm>
          <a:prstGeom prst="rect">
            <a:avLst/>
          </a:prstGeom>
          <a:noFill/>
        </p:spPr>
        <p:txBody>
          <a:bodyPr wrap="square" rtlCol="0" anchor="t">
            <a:spAutoFit/>
          </a:bodyPr>
          <a:lstStyle/>
          <a:p>
            <a:pPr>
              <a:lnSpc>
                <a:spcPct val="150000"/>
              </a:lnSpc>
            </a:pPr>
            <a:r>
              <a:rPr lang="zh-CN" altLang="en-US" sz="1800" dirty="0"/>
              <a:t>（</a:t>
            </a:r>
            <a:r>
              <a:rPr lang="en-US" altLang="zh-CN" sz="1800" dirty="0"/>
              <a:t>1</a:t>
            </a:r>
            <a:r>
              <a:rPr lang="zh-CN" altLang="en-US" sz="1800" dirty="0"/>
              <a:t>）作业很大时，不能全部装入内存，导致大作业无法运行</a:t>
            </a:r>
          </a:p>
          <a:p>
            <a:pPr>
              <a:lnSpc>
                <a:spcPct val="150000"/>
              </a:lnSpc>
            </a:pPr>
            <a:r>
              <a:rPr lang="zh-CN" altLang="en-US" dirty="0">
                <a:sym typeface="+mn-ea"/>
              </a:rPr>
              <a:t>（</a:t>
            </a:r>
            <a:r>
              <a:rPr lang="en-US" altLang="zh-CN" dirty="0">
                <a:sym typeface="+mn-ea"/>
              </a:rPr>
              <a:t>2</a:t>
            </a:r>
            <a:r>
              <a:rPr lang="zh-CN" altLang="en-US" dirty="0">
                <a:sym typeface="+mn-ea"/>
              </a:rPr>
              <a:t>）</a:t>
            </a:r>
            <a:r>
              <a:rPr lang="zh-CN" altLang="en-US" dirty="0"/>
              <a:t>有大量作业要求运行时，因每个作业都需要全部装入内存后方能运行，导致每次只能装入少量作业</a:t>
            </a:r>
            <a:endParaRPr lang="en-US" altLang="zh-CN" dirty="0"/>
          </a:p>
          <a:p>
            <a:pPr>
              <a:lnSpc>
                <a:spcPct val="150000"/>
              </a:lnSpc>
            </a:pPr>
            <a:r>
              <a:rPr lang="zh-CN" altLang="en-US" dirty="0"/>
              <a:t>致使系统的多道程序度下降，不利提高处理机利用率和系统吞吐量</a:t>
            </a:r>
            <a:endParaRPr lang="zh-CN" altLang="en-US" sz="1800" dirty="0"/>
          </a:p>
        </p:txBody>
      </p:sp>
      <p:sp>
        <p:nvSpPr>
          <p:cNvPr id="3" name="文本框 2">
            <a:extLst>
              <a:ext uri="{FF2B5EF4-FFF2-40B4-BE49-F238E27FC236}">
                <a16:creationId xmlns:a16="http://schemas.microsoft.com/office/drawing/2014/main" id="{61B90ED5-F67D-4F74-99F6-200171751838}"/>
              </a:ext>
            </a:extLst>
          </p:cNvPr>
          <p:cNvSpPr txBox="1"/>
          <p:nvPr/>
        </p:nvSpPr>
        <p:spPr>
          <a:xfrm>
            <a:off x="838200" y="2019240"/>
            <a:ext cx="3775393" cy="400110"/>
          </a:xfrm>
          <a:prstGeom prst="rect">
            <a:avLst/>
          </a:prstGeom>
          <a:noFill/>
        </p:spPr>
        <p:txBody>
          <a:bodyPr wrap="none" rtlCol="0">
            <a:spAutoFit/>
          </a:bodyPr>
          <a:lstStyle/>
          <a:p>
            <a:r>
              <a:rPr lang="zh-CN" altLang="en-US" sz="2000" dirty="0"/>
              <a:t>这种特性会导致以下两个结果：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6260" name="矩形 14"/>
          <p:cNvSpPr/>
          <p:nvPr/>
        </p:nvSpPr>
        <p:spPr>
          <a:xfrm>
            <a:off x="609600" y="609139"/>
            <a:ext cx="8305800" cy="1544654"/>
          </a:xfrm>
          <a:prstGeom prst="rect">
            <a:avLst/>
          </a:prstGeom>
          <a:noFill/>
          <a:ln w="9525">
            <a:noFill/>
          </a:ln>
        </p:spPr>
        <p:txBody>
          <a:bodyPr wrap="square">
            <a:spAutoFit/>
          </a:bodyPr>
          <a:lstStyle/>
          <a:p>
            <a:pPr eaLnBrk="1" hangingPunct="1">
              <a:lnSpc>
                <a:spcPct val="120000"/>
              </a:lnSpc>
              <a:spcBef>
                <a:spcPts val="0"/>
              </a:spcBef>
            </a:pPr>
            <a:r>
              <a:rPr lang="zh-CN" altLang="en-US" sz="1600" b="1" dirty="0">
                <a:solidFill>
                  <a:srgbClr val="FF0000"/>
                </a:solidFill>
                <a:cs typeface="微软雅黑" panose="020B0503020204020204" pitchFamily="34" charset="-122"/>
              </a:rPr>
              <a:t>算法规则:将所有可能被置换的页面排成一个循环队列</a:t>
            </a:r>
          </a:p>
          <a:p>
            <a:pPr algn="l" eaLnBrk="1" hangingPunct="1">
              <a:lnSpc>
                <a:spcPct val="120000"/>
              </a:lnSpc>
              <a:spcBef>
                <a:spcPts val="0"/>
              </a:spcBef>
              <a:buClrTx/>
              <a:buSzTx/>
              <a:buNone/>
            </a:pPr>
            <a:r>
              <a:rPr lang="en-US" altLang="zh-CN" sz="1600" dirty="0">
                <a:cs typeface="微软雅黑" panose="020B0503020204020204" pitchFamily="34" charset="-122"/>
              </a:rPr>
              <a:t>第一次扫描：优先寻找修改位和访问位都为0 ，</a:t>
            </a:r>
            <a:r>
              <a:rPr lang="en-US" altLang="zh-CN" sz="1600" dirty="0" err="1">
                <a:cs typeface="微软雅黑" panose="020B0503020204020204" pitchFamily="34" charset="-122"/>
              </a:rPr>
              <a:t>该次不改变访问位A</a:t>
            </a:r>
            <a:endParaRPr lang="en-US" altLang="zh-CN" sz="1600" dirty="0">
              <a:cs typeface="微软雅黑" panose="020B0503020204020204" pitchFamily="34" charset="-122"/>
            </a:endParaRPr>
          </a:p>
          <a:p>
            <a:pPr algn="l" eaLnBrk="1" hangingPunct="1">
              <a:lnSpc>
                <a:spcPct val="120000"/>
              </a:lnSpc>
              <a:spcBef>
                <a:spcPts val="0"/>
              </a:spcBef>
              <a:buClrTx/>
              <a:buSzTx/>
              <a:buNone/>
            </a:pPr>
            <a:r>
              <a:rPr lang="en-US" altLang="zh-CN" sz="1600" dirty="0" err="1">
                <a:cs typeface="微软雅黑" panose="020B0503020204020204" pitchFamily="34" charset="-122"/>
              </a:rPr>
              <a:t>第二次扫描</a:t>
            </a:r>
            <a:r>
              <a:rPr lang="en-US" altLang="zh-CN" sz="1600" dirty="0">
                <a:cs typeface="微软雅黑" panose="020B0503020204020204" pitchFamily="34" charset="-122"/>
              </a:rPr>
              <a:t>：</a:t>
            </a:r>
            <a:r>
              <a:rPr lang="zh-CN" altLang="en-US" sz="1600" dirty="0">
                <a:cs typeface="微软雅黑" panose="020B0503020204020204" pitchFamily="34" charset="-122"/>
              </a:rPr>
              <a:t>如上一步失败，</a:t>
            </a:r>
            <a:r>
              <a:rPr lang="en-US" altLang="zh-CN" sz="1600" dirty="0" err="1">
                <a:cs typeface="微软雅黑" panose="020B0503020204020204" pitchFamily="34" charset="-122"/>
              </a:rPr>
              <a:t>则找</a:t>
            </a:r>
            <a:r>
              <a:rPr lang="en-US" altLang="zh-CN" sz="1600" dirty="0">
                <a:cs typeface="微软雅黑" panose="020B0503020204020204" pitchFamily="34" charset="-122"/>
              </a:rPr>
              <a:t> A=0 M=1</a:t>
            </a:r>
            <a:r>
              <a:rPr lang="zh-CN" altLang="en-US" sz="1600" dirty="0">
                <a:cs typeface="微软雅黑" panose="020B0503020204020204" pitchFamily="34" charset="-122"/>
              </a:rPr>
              <a:t>，</a:t>
            </a:r>
            <a:r>
              <a:rPr lang="en-US" altLang="zh-CN" sz="1600" dirty="0" err="1">
                <a:cs typeface="微软雅黑" panose="020B0503020204020204" pitchFamily="34" charset="-122"/>
              </a:rPr>
              <a:t>扫描过</a:t>
            </a:r>
            <a:r>
              <a:rPr lang="zh-CN" altLang="en-US" sz="1600" dirty="0">
                <a:cs typeface="微软雅黑" panose="020B0503020204020204" pitchFamily="34" charset="-122"/>
              </a:rPr>
              <a:t>后</a:t>
            </a:r>
            <a:r>
              <a:rPr lang="en-US" altLang="zh-CN" sz="1600" dirty="0">
                <a:cs typeface="微软雅黑" panose="020B0503020204020204" pitchFamily="34" charset="-122"/>
              </a:rPr>
              <a:t>的A置为0</a:t>
            </a:r>
          </a:p>
          <a:p>
            <a:pPr algn="l" eaLnBrk="1" hangingPunct="1">
              <a:lnSpc>
                <a:spcPct val="120000"/>
              </a:lnSpc>
              <a:spcBef>
                <a:spcPts val="0"/>
              </a:spcBef>
              <a:buClrTx/>
              <a:buSzTx/>
              <a:buNone/>
            </a:pPr>
            <a:r>
              <a:rPr lang="en-US" altLang="zh-CN" sz="1600" dirty="0" err="1">
                <a:cs typeface="微软雅黑" panose="020B0503020204020204" pitchFamily="34" charset="-122"/>
              </a:rPr>
              <a:t>第三次扫描</a:t>
            </a:r>
            <a:r>
              <a:rPr lang="en-US" altLang="zh-CN" sz="1600" dirty="0">
                <a:cs typeface="微软雅黑" panose="020B0503020204020204" pitchFamily="34" charset="-122"/>
              </a:rPr>
              <a:t>：</a:t>
            </a:r>
            <a:r>
              <a:rPr lang="zh-CN" altLang="en-US" sz="1600" dirty="0">
                <a:cs typeface="微软雅黑" panose="020B0503020204020204" pitchFamily="34" charset="-122"/>
              </a:rPr>
              <a:t>如上一步失败</a:t>
            </a:r>
            <a:r>
              <a:rPr lang="en-US" altLang="zh-CN" sz="1600" dirty="0">
                <a:cs typeface="微软雅黑" panose="020B0503020204020204" pitchFamily="34" charset="-122"/>
              </a:rPr>
              <a:t>，重复第一次扫描</a:t>
            </a:r>
            <a:r>
              <a:rPr lang="zh-CN" altLang="en-US" sz="1600" dirty="0">
                <a:cs typeface="微软雅黑" panose="020B0503020204020204" pitchFamily="34" charset="-122"/>
              </a:rPr>
              <a:t>，查找第一个(0, 0)的页用于替换</a:t>
            </a:r>
          </a:p>
          <a:p>
            <a:pPr algn="l" eaLnBrk="1" hangingPunct="1">
              <a:lnSpc>
                <a:spcPct val="120000"/>
              </a:lnSpc>
              <a:spcBef>
                <a:spcPts val="0"/>
              </a:spcBef>
              <a:buClrTx/>
              <a:buSzTx/>
              <a:buNone/>
            </a:pPr>
            <a:r>
              <a:rPr lang="en-US" altLang="zh-CN" sz="1600" dirty="0">
                <a:cs typeface="微软雅黑" panose="020B0503020204020204" pitchFamily="34" charset="-122"/>
                <a:sym typeface="+mn-ea"/>
              </a:rPr>
              <a:t>第</a:t>
            </a:r>
            <a:r>
              <a:rPr lang="zh-CN" altLang="en-US" sz="1600" dirty="0">
                <a:cs typeface="微软雅黑" panose="020B0503020204020204" pitchFamily="34" charset="-122"/>
                <a:sym typeface="+mn-ea"/>
              </a:rPr>
              <a:t>四</a:t>
            </a:r>
            <a:r>
              <a:rPr lang="en-US" altLang="zh-CN" sz="1600" dirty="0" err="1">
                <a:cs typeface="微软雅黑" panose="020B0503020204020204" pitchFamily="34" charset="-122"/>
                <a:sym typeface="+mn-ea"/>
              </a:rPr>
              <a:t>次扫描</a:t>
            </a:r>
            <a:r>
              <a:rPr lang="en-US" altLang="zh-CN" sz="1600" dirty="0">
                <a:cs typeface="微软雅黑" panose="020B0503020204020204" pitchFamily="34" charset="-122"/>
                <a:sym typeface="+mn-ea"/>
              </a:rPr>
              <a:t>：</a:t>
            </a:r>
            <a:r>
              <a:rPr lang="zh-CN" altLang="en-US" sz="1600" dirty="0">
                <a:cs typeface="微软雅黑" panose="020B0503020204020204" pitchFamily="34" charset="-122"/>
              </a:rPr>
              <a:t>如上一步失败，查找第一个</a:t>
            </a:r>
            <a:r>
              <a:rPr lang="en-US" altLang="zh-CN" sz="1600" dirty="0">
                <a:cs typeface="微软雅黑" panose="020B0503020204020204" pitchFamily="34" charset="-122"/>
              </a:rPr>
              <a:t>A=0 M=1 </a:t>
            </a:r>
            <a:r>
              <a:rPr lang="zh-CN" altLang="en-US" sz="1600" dirty="0">
                <a:cs typeface="微软雅黑" panose="020B0503020204020204" pitchFamily="34" charset="-122"/>
              </a:rPr>
              <a:t>的页用于替换</a:t>
            </a:r>
            <a:r>
              <a:rPr lang="en-US" altLang="zh-CN" sz="1600" dirty="0">
                <a:cs typeface="微软雅黑" panose="020B0503020204020204" pitchFamily="34" charset="-122"/>
              </a:rPr>
              <a:t>(</a:t>
            </a:r>
            <a:r>
              <a:rPr lang="zh-CN" altLang="en-US" sz="1600" dirty="0">
                <a:solidFill>
                  <a:srgbClr val="FF0000"/>
                </a:solidFill>
                <a:cs typeface="微软雅黑" panose="020B0503020204020204" pitchFamily="34" charset="-122"/>
              </a:rPr>
              <a:t>此步一定可以找到</a:t>
            </a:r>
            <a:r>
              <a:rPr lang="en-US" altLang="zh-CN" sz="1600" dirty="0">
                <a:cs typeface="微软雅黑" panose="020B0503020204020204" pitchFamily="34" charset="-122"/>
              </a:rPr>
              <a:t>)</a:t>
            </a:r>
            <a:endParaRPr lang="zh-CN" altLang="en-US" sz="1600" dirty="0">
              <a:cs typeface="微软雅黑" panose="020B0503020204020204" pitchFamily="34" charset="-122"/>
            </a:endParaRPr>
          </a:p>
        </p:txBody>
      </p:sp>
      <p:sp>
        <p:nvSpPr>
          <p:cNvPr id="2" name="文本框 1"/>
          <p:cNvSpPr txBox="1"/>
          <p:nvPr/>
        </p:nvSpPr>
        <p:spPr>
          <a:xfrm>
            <a:off x="457200" y="2389728"/>
            <a:ext cx="7924800" cy="523220"/>
          </a:xfrm>
          <a:prstGeom prst="rect">
            <a:avLst/>
          </a:prstGeom>
          <a:noFill/>
        </p:spPr>
        <p:txBody>
          <a:bodyPr wrap="square" rtlCol="0" anchor="t">
            <a:spAutoFit/>
          </a:bodyPr>
          <a:lstStyle/>
          <a:p>
            <a:r>
              <a:rPr lang="zh-CN" altLang="en-US" sz="1400" dirty="0">
                <a:solidFill>
                  <a:schemeClr val="accent1">
                    <a:lumMod val="75000"/>
                  </a:schemeClr>
                </a:solidFill>
              </a:rPr>
              <a:t>由于第二轮已将所有访问位设为0，因此经过第三轮、第四轮扫描一定会有一个帧被选中，最多会进行四轮扫描</a:t>
            </a:r>
          </a:p>
        </p:txBody>
      </p:sp>
      <p:pic>
        <p:nvPicPr>
          <p:cNvPr id="3" name="图片 2"/>
          <p:cNvPicPr>
            <a:picLocks noChangeAspect="1"/>
          </p:cNvPicPr>
          <p:nvPr/>
        </p:nvPicPr>
        <p:blipFill>
          <a:blip r:embed="rId3">
            <a:lum contrast="42000"/>
          </a:blip>
          <a:stretch>
            <a:fillRect/>
          </a:stretch>
        </p:blipFill>
        <p:spPr>
          <a:xfrm>
            <a:off x="2902" y="3147169"/>
            <a:ext cx="2265499" cy="1923722"/>
          </a:xfrm>
          <a:prstGeom prst="rect">
            <a:avLst/>
          </a:prstGeom>
        </p:spPr>
      </p:pic>
      <p:pic>
        <p:nvPicPr>
          <p:cNvPr id="4" name="图片 3"/>
          <p:cNvPicPr>
            <a:picLocks noChangeAspect="1"/>
          </p:cNvPicPr>
          <p:nvPr/>
        </p:nvPicPr>
        <p:blipFill>
          <a:blip r:embed="rId4">
            <a:lum contrast="42000"/>
          </a:blip>
          <a:stretch>
            <a:fillRect/>
          </a:stretch>
        </p:blipFill>
        <p:spPr>
          <a:xfrm>
            <a:off x="2306501" y="3180818"/>
            <a:ext cx="2265499" cy="1831400"/>
          </a:xfrm>
          <a:prstGeom prst="rect">
            <a:avLst/>
          </a:prstGeom>
        </p:spPr>
      </p:pic>
      <p:pic>
        <p:nvPicPr>
          <p:cNvPr id="5" name="图片 4"/>
          <p:cNvPicPr>
            <a:picLocks noChangeAspect="1"/>
          </p:cNvPicPr>
          <p:nvPr/>
        </p:nvPicPr>
        <p:blipFill>
          <a:blip r:embed="rId5">
            <a:lum contrast="36000"/>
          </a:blip>
          <a:stretch>
            <a:fillRect/>
          </a:stretch>
        </p:blipFill>
        <p:spPr>
          <a:xfrm>
            <a:off x="4495800" y="3168298"/>
            <a:ext cx="2265499" cy="1881465"/>
          </a:xfrm>
          <a:prstGeom prst="rect">
            <a:avLst/>
          </a:prstGeom>
        </p:spPr>
      </p:pic>
      <p:pic>
        <p:nvPicPr>
          <p:cNvPr id="6" name="图片 5"/>
          <p:cNvPicPr>
            <a:picLocks noChangeAspect="1"/>
          </p:cNvPicPr>
          <p:nvPr/>
        </p:nvPicPr>
        <p:blipFill>
          <a:blip r:embed="rId6">
            <a:lum contrast="42000"/>
          </a:blip>
          <a:stretch>
            <a:fillRect/>
          </a:stretch>
        </p:blipFill>
        <p:spPr>
          <a:xfrm>
            <a:off x="6781800" y="3196543"/>
            <a:ext cx="2362200" cy="19115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lang="zh-CN" altLang="en-US" sz="2000" b="1" dirty="0">
                <a:solidFill>
                  <a:schemeClr val="bg1">
                    <a:lumMod val="50000"/>
                  </a:schemeClr>
                </a:solidFill>
              </a:rPr>
              <a:t>页面缓冲算法</a:t>
            </a:r>
            <a:r>
              <a:rPr lang="en-US" altLang="zh-CN" sz="2000" b="1" dirty="0">
                <a:solidFill>
                  <a:schemeClr val="bg1">
                    <a:lumMod val="50000"/>
                  </a:schemeClr>
                </a:solidFill>
              </a:rPr>
              <a:t>——</a:t>
            </a:r>
            <a:r>
              <a:rPr lang="zh-CN" altLang="en-US" sz="2000" b="1" dirty="0">
                <a:solidFill>
                  <a:schemeClr val="bg1">
                    <a:lumMod val="50000"/>
                  </a:schemeClr>
                </a:solidFill>
              </a:rPr>
              <a:t>影响页面换入</a:t>
            </a:r>
            <a:r>
              <a:rPr lang="en-US" altLang="zh-CN" sz="2000" b="1" dirty="0">
                <a:solidFill>
                  <a:schemeClr val="bg1">
                    <a:lumMod val="50000"/>
                  </a:schemeClr>
                </a:solidFill>
              </a:rPr>
              <a:t>/</a:t>
            </a:r>
            <a:r>
              <a:rPr lang="zh-CN" altLang="en-US" sz="2000" b="1" dirty="0">
                <a:solidFill>
                  <a:schemeClr val="bg1">
                    <a:lumMod val="50000"/>
                  </a:schemeClr>
                </a:solidFill>
              </a:rPr>
              <a:t>换出的因素</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0FA9D70-A550-4D9D-AA0F-2876CBB4A722}"/>
              </a:ext>
            </a:extLst>
          </p:cNvPr>
          <p:cNvSpPr txBox="1"/>
          <p:nvPr/>
        </p:nvSpPr>
        <p:spPr>
          <a:xfrm>
            <a:off x="762000" y="1276350"/>
            <a:ext cx="4288353" cy="400110"/>
          </a:xfrm>
          <a:prstGeom prst="rect">
            <a:avLst/>
          </a:prstGeom>
          <a:noFill/>
          <a:ln w="12700">
            <a:solidFill>
              <a:schemeClr val="tx1"/>
            </a:solidFill>
          </a:ln>
        </p:spPr>
        <p:txBody>
          <a:bodyPr wrap="none" rtlCol="0">
            <a:spAutoFit/>
          </a:bodyPr>
          <a:lstStyle/>
          <a:p>
            <a:pPr algn="l"/>
            <a:r>
              <a:rPr lang="zh-CN" altLang="en-US" sz="2000" dirty="0"/>
              <a:t>页面置换</a:t>
            </a:r>
            <a:r>
              <a:rPr lang="zh-CN" altLang="en-US" sz="2000" dirty="0">
                <a:solidFill>
                  <a:srgbClr val="FF0000"/>
                </a:solidFill>
              </a:rPr>
              <a:t>开销大</a:t>
            </a:r>
            <a:r>
              <a:rPr lang="zh-CN" altLang="en-US" sz="2000" dirty="0"/>
              <a:t>，严重</a:t>
            </a:r>
            <a:r>
              <a:rPr lang="zh-CN" altLang="en-US" sz="2000" dirty="0">
                <a:solidFill>
                  <a:srgbClr val="FF0000"/>
                </a:solidFill>
              </a:rPr>
              <a:t>影响系统性能</a:t>
            </a:r>
          </a:p>
        </p:txBody>
      </p:sp>
      <p:sp>
        <p:nvSpPr>
          <p:cNvPr id="4" name="文本框 3">
            <a:extLst>
              <a:ext uri="{FF2B5EF4-FFF2-40B4-BE49-F238E27FC236}">
                <a16:creationId xmlns:a16="http://schemas.microsoft.com/office/drawing/2014/main" id="{DE6AA10F-2763-4FA4-9F14-A6D7228A65E4}"/>
              </a:ext>
            </a:extLst>
          </p:cNvPr>
          <p:cNvSpPr txBox="1"/>
          <p:nvPr/>
        </p:nvSpPr>
        <p:spPr>
          <a:xfrm>
            <a:off x="609600" y="2190750"/>
            <a:ext cx="7954422" cy="1618520"/>
          </a:xfrm>
          <a:prstGeom prst="rect">
            <a:avLst/>
          </a:prstGeom>
          <a:noFill/>
          <a:ln w="12700">
            <a:solidFill>
              <a:schemeClr val="tx1"/>
            </a:solidFill>
          </a:ln>
        </p:spPr>
        <p:txBody>
          <a:bodyPr wrap="none" rtlCol="0">
            <a:spAutoFit/>
          </a:bodyPr>
          <a:lstStyle/>
          <a:p>
            <a:pPr algn="l">
              <a:lnSpc>
                <a:spcPct val="160000"/>
              </a:lnSpc>
            </a:pPr>
            <a:r>
              <a:rPr lang="zh-CN" altLang="en-US" sz="1600" dirty="0"/>
              <a:t>影响页面置换的因素：</a:t>
            </a:r>
            <a:endParaRPr lang="en-US" altLang="zh-CN" sz="1600" dirty="0"/>
          </a:p>
          <a:p>
            <a:pPr algn="l">
              <a:lnSpc>
                <a:spcPct val="160000"/>
              </a:lnSpc>
            </a:pPr>
            <a:r>
              <a:rPr lang="zh-CN" altLang="en-US" sz="1600" dirty="0"/>
              <a:t>（</a:t>
            </a:r>
            <a:r>
              <a:rPr lang="en-US" altLang="zh-CN" sz="1600" dirty="0"/>
              <a:t>1</a:t>
            </a:r>
            <a:r>
              <a:rPr lang="zh-CN" altLang="en-US" sz="1600" dirty="0"/>
              <a:t>）页面置换算法：最重要因素，</a:t>
            </a:r>
            <a:r>
              <a:rPr lang="zh-CN" altLang="en-US" sz="1600" dirty="0">
                <a:solidFill>
                  <a:srgbClr val="FF0000"/>
                </a:solidFill>
              </a:rPr>
              <a:t>减少缺页率</a:t>
            </a:r>
            <a:endParaRPr lang="en-US" altLang="zh-CN" sz="1600" dirty="0">
              <a:solidFill>
                <a:srgbClr val="FF0000"/>
              </a:solidFill>
            </a:endParaRPr>
          </a:p>
          <a:p>
            <a:pPr algn="l">
              <a:lnSpc>
                <a:spcPct val="160000"/>
              </a:lnSpc>
            </a:pPr>
            <a:r>
              <a:rPr lang="zh-CN" altLang="en-US" sz="1600" dirty="0"/>
              <a:t>（</a:t>
            </a:r>
            <a:r>
              <a:rPr lang="en-US" altLang="zh-CN" sz="1600" dirty="0"/>
              <a:t>2</a:t>
            </a:r>
            <a:r>
              <a:rPr lang="zh-CN" altLang="en-US" sz="1600" dirty="0"/>
              <a:t>）写回磁盘的频率：</a:t>
            </a:r>
            <a:r>
              <a:rPr lang="zh-CN" altLang="en-US" sz="1600" dirty="0">
                <a:solidFill>
                  <a:srgbClr val="FF0000"/>
                </a:solidFill>
              </a:rPr>
              <a:t>建立</a:t>
            </a:r>
            <a:r>
              <a:rPr lang="zh-CN" altLang="en-US" sz="1600" dirty="0"/>
              <a:t>已修改换出</a:t>
            </a:r>
            <a:r>
              <a:rPr lang="zh-CN" altLang="en-US" sz="1600" dirty="0">
                <a:solidFill>
                  <a:srgbClr val="FF0000"/>
                </a:solidFill>
              </a:rPr>
              <a:t>页面链表</a:t>
            </a:r>
            <a:r>
              <a:rPr lang="zh-CN" altLang="en-US" sz="1600" dirty="0"/>
              <a:t>，多个页面一起换出，</a:t>
            </a:r>
            <a:r>
              <a:rPr lang="zh-CN" altLang="en-US" sz="1600" dirty="0">
                <a:solidFill>
                  <a:srgbClr val="FF0000"/>
                </a:solidFill>
              </a:rPr>
              <a:t>减少</a:t>
            </a:r>
            <a:r>
              <a:rPr lang="en-US" altLang="zh-CN" sz="1600" dirty="0">
                <a:solidFill>
                  <a:srgbClr val="FF0000"/>
                </a:solidFill>
              </a:rPr>
              <a:t>IO</a:t>
            </a:r>
            <a:r>
              <a:rPr lang="zh-CN" altLang="en-US" sz="1600" dirty="0">
                <a:solidFill>
                  <a:srgbClr val="FF0000"/>
                </a:solidFill>
              </a:rPr>
              <a:t>次数</a:t>
            </a:r>
            <a:endParaRPr lang="en-US" altLang="zh-CN" sz="1600" dirty="0">
              <a:solidFill>
                <a:srgbClr val="FF0000"/>
              </a:solidFill>
            </a:endParaRPr>
          </a:p>
          <a:p>
            <a:pPr algn="l">
              <a:lnSpc>
                <a:spcPct val="160000"/>
              </a:lnSpc>
            </a:pPr>
            <a:r>
              <a:rPr lang="zh-CN" altLang="en-US" sz="1600" dirty="0"/>
              <a:t>（</a:t>
            </a:r>
            <a:r>
              <a:rPr lang="en-US" altLang="zh-CN" sz="1600" dirty="0"/>
              <a:t>3</a:t>
            </a:r>
            <a:r>
              <a:rPr lang="zh-CN" altLang="en-US" sz="1600" dirty="0"/>
              <a:t>）读入内存的频率：先检查已修改</a:t>
            </a:r>
            <a:r>
              <a:rPr lang="zh-CN" altLang="en-US" sz="1600" dirty="0">
                <a:solidFill>
                  <a:srgbClr val="FF0000"/>
                </a:solidFill>
              </a:rPr>
              <a:t>换出页面链表</a:t>
            </a:r>
            <a:r>
              <a:rPr lang="zh-CN" altLang="en-US" sz="1600" dirty="0"/>
              <a:t>是否有备份</a:t>
            </a:r>
          </a:p>
        </p:txBody>
      </p:sp>
    </p:spTree>
    <p:extLst>
      <p:ext uri="{BB962C8B-B14F-4D97-AF65-F5344CB8AC3E}">
        <p14:creationId xmlns:p14="http://schemas.microsoft.com/office/powerpoint/2010/main" val="1440032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lang="zh-CN" altLang="en-US" sz="2000" b="1" dirty="0">
                <a:solidFill>
                  <a:schemeClr val="bg1">
                    <a:lumMod val="50000"/>
                  </a:schemeClr>
                </a:solidFill>
              </a:rPr>
              <a:t>页面缓冲算法（</a:t>
            </a:r>
            <a:r>
              <a:rPr lang="en-US" altLang="zh-CN" sz="2000" b="1" dirty="0">
                <a:solidFill>
                  <a:schemeClr val="bg1">
                    <a:lumMod val="50000"/>
                  </a:schemeClr>
                </a:solidFill>
              </a:rPr>
              <a:t> page buffering algorithm, PBA </a:t>
            </a:r>
            <a:r>
              <a:rPr lang="zh-CN" altLang="en-US" sz="2000" b="1" dirty="0">
                <a:solidFill>
                  <a:schemeClr val="bg1">
                    <a:lumMod val="50000"/>
                  </a:schemeClr>
                </a:solidFill>
              </a:rPr>
              <a:t>）</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0FA9D70-A550-4D9D-AA0F-2876CBB4A722}"/>
              </a:ext>
            </a:extLst>
          </p:cNvPr>
          <p:cNvSpPr txBox="1"/>
          <p:nvPr/>
        </p:nvSpPr>
        <p:spPr>
          <a:xfrm>
            <a:off x="593806" y="819150"/>
            <a:ext cx="7571303" cy="584775"/>
          </a:xfrm>
          <a:prstGeom prst="rect">
            <a:avLst/>
          </a:prstGeom>
          <a:noFill/>
          <a:ln w="12700">
            <a:solidFill>
              <a:schemeClr val="tx1"/>
            </a:solidFill>
          </a:ln>
        </p:spPr>
        <p:txBody>
          <a:bodyPr wrap="none" rtlCol="0">
            <a:spAutoFit/>
          </a:bodyPr>
          <a:lstStyle/>
          <a:p>
            <a:pPr algn="l"/>
            <a:r>
              <a:rPr lang="zh-CN" altLang="en-US" sz="1600" dirty="0"/>
              <a:t>在原页面置换算法基础上，增设</a:t>
            </a:r>
            <a:r>
              <a:rPr lang="zh-CN" altLang="en-US" sz="1600" dirty="0">
                <a:solidFill>
                  <a:srgbClr val="FF0000"/>
                </a:solidFill>
              </a:rPr>
              <a:t>已修改页面链表</a:t>
            </a:r>
            <a:r>
              <a:rPr lang="zh-CN" altLang="en-US" sz="1600" dirty="0"/>
              <a:t>，保存</a:t>
            </a:r>
            <a:r>
              <a:rPr lang="zh-CN" altLang="en-US" sz="1600" dirty="0">
                <a:solidFill>
                  <a:srgbClr val="FF0000"/>
                </a:solidFill>
              </a:rPr>
              <a:t>已修改且需要换出</a:t>
            </a:r>
            <a:r>
              <a:rPr lang="zh-CN" altLang="en-US" sz="1600" dirty="0"/>
              <a:t>的页面，</a:t>
            </a:r>
            <a:endParaRPr lang="en-US" altLang="zh-CN" sz="1600" dirty="0"/>
          </a:p>
          <a:p>
            <a:pPr algn="l"/>
            <a:r>
              <a:rPr lang="zh-CN" altLang="en-US" sz="1600" dirty="0"/>
              <a:t>等换出的页面达到一定值，一起换出，以减少</a:t>
            </a:r>
            <a:r>
              <a:rPr lang="en-US" altLang="zh-CN" sz="1600" dirty="0"/>
              <a:t>IO</a:t>
            </a:r>
            <a:r>
              <a:rPr lang="zh-CN" altLang="en-US" sz="1600" dirty="0"/>
              <a:t>次数</a:t>
            </a:r>
          </a:p>
        </p:txBody>
      </p:sp>
      <p:sp>
        <p:nvSpPr>
          <p:cNvPr id="4" name="文本框 3">
            <a:extLst>
              <a:ext uri="{FF2B5EF4-FFF2-40B4-BE49-F238E27FC236}">
                <a16:creationId xmlns:a16="http://schemas.microsoft.com/office/drawing/2014/main" id="{DE6AA10F-2763-4FA4-9F14-A6D7228A65E4}"/>
              </a:ext>
            </a:extLst>
          </p:cNvPr>
          <p:cNvSpPr txBox="1"/>
          <p:nvPr/>
        </p:nvSpPr>
        <p:spPr>
          <a:xfrm>
            <a:off x="609600" y="1671963"/>
            <a:ext cx="6700873" cy="1224566"/>
          </a:xfrm>
          <a:prstGeom prst="rect">
            <a:avLst/>
          </a:prstGeom>
          <a:noFill/>
          <a:ln w="12700">
            <a:solidFill>
              <a:schemeClr val="tx1"/>
            </a:solidFill>
          </a:ln>
        </p:spPr>
        <p:txBody>
          <a:bodyPr wrap="none" rtlCol="0">
            <a:spAutoFit/>
          </a:bodyPr>
          <a:lstStyle/>
          <a:p>
            <a:pPr algn="l">
              <a:lnSpc>
                <a:spcPct val="160000"/>
              </a:lnSpc>
            </a:pPr>
            <a:r>
              <a:rPr lang="en-US" altLang="zh-CN" sz="1600" dirty="0"/>
              <a:t>PBA</a:t>
            </a:r>
            <a:r>
              <a:rPr lang="zh-CN" altLang="en-US" sz="1600" dirty="0"/>
              <a:t>算法主要特点：</a:t>
            </a:r>
            <a:endParaRPr lang="en-US" altLang="zh-CN" sz="1600" dirty="0"/>
          </a:p>
          <a:p>
            <a:pPr algn="l">
              <a:lnSpc>
                <a:spcPct val="160000"/>
              </a:lnSpc>
            </a:pPr>
            <a:r>
              <a:rPr lang="zh-CN" altLang="en-US" sz="1600" dirty="0"/>
              <a:t>（</a:t>
            </a:r>
            <a:r>
              <a:rPr lang="en-US" altLang="zh-CN" sz="1600" dirty="0"/>
              <a:t>1</a:t>
            </a:r>
            <a:r>
              <a:rPr lang="zh-CN" altLang="en-US" sz="1600" dirty="0"/>
              <a:t>）显著</a:t>
            </a:r>
            <a:r>
              <a:rPr lang="zh-CN" altLang="en-US" sz="1600" dirty="0">
                <a:solidFill>
                  <a:srgbClr val="FF0000"/>
                </a:solidFill>
              </a:rPr>
              <a:t>降低页面换进、换出频率</a:t>
            </a:r>
            <a:r>
              <a:rPr lang="zh-CN" altLang="en-US" sz="1600" dirty="0"/>
              <a:t>，大大</a:t>
            </a:r>
            <a:r>
              <a:rPr lang="zh-CN" altLang="en-US" sz="1600" dirty="0">
                <a:solidFill>
                  <a:srgbClr val="FF0000"/>
                </a:solidFill>
              </a:rPr>
              <a:t>减少磁盘</a:t>
            </a:r>
            <a:r>
              <a:rPr lang="en-US" altLang="zh-CN" sz="1600" dirty="0">
                <a:solidFill>
                  <a:srgbClr val="FF0000"/>
                </a:solidFill>
              </a:rPr>
              <a:t>IO</a:t>
            </a:r>
            <a:r>
              <a:rPr lang="zh-CN" altLang="en-US" sz="1600" dirty="0">
                <a:solidFill>
                  <a:srgbClr val="FF0000"/>
                </a:solidFill>
              </a:rPr>
              <a:t>次数</a:t>
            </a:r>
            <a:endParaRPr lang="en-US" altLang="zh-CN" sz="1600" dirty="0">
              <a:solidFill>
                <a:srgbClr val="FF0000"/>
              </a:solidFill>
            </a:endParaRPr>
          </a:p>
          <a:p>
            <a:pPr algn="l">
              <a:lnSpc>
                <a:spcPct val="160000"/>
              </a:lnSpc>
            </a:pPr>
            <a:r>
              <a:rPr lang="zh-CN" altLang="en-US" sz="1600" dirty="0"/>
              <a:t>（</a:t>
            </a:r>
            <a:r>
              <a:rPr lang="en-US" altLang="zh-CN" sz="1600" dirty="0"/>
              <a:t>2</a:t>
            </a:r>
            <a:r>
              <a:rPr lang="zh-CN" altLang="en-US" sz="1600" dirty="0"/>
              <a:t>）采用较简单置换策略，如</a:t>
            </a:r>
            <a:r>
              <a:rPr lang="en-US" altLang="zh-CN" sz="1600" dirty="0">
                <a:solidFill>
                  <a:srgbClr val="FF0000"/>
                </a:solidFill>
              </a:rPr>
              <a:t>FIFO</a:t>
            </a:r>
            <a:r>
              <a:rPr lang="zh-CN" altLang="en-US" sz="1600" dirty="0">
                <a:solidFill>
                  <a:srgbClr val="FF0000"/>
                </a:solidFill>
              </a:rPr>
              <a:t>算法</a:t>
            </a:r>
            <a:r>
              <a:rPr lang="zh-CN" altLang="en-US" sz="1600" dirty="0"/>
              <a:t>，</a:t>
            </a:r>
            <a:r>
              <a:rPr lang="zh-CN" altLang="en-US" sz="1600" dirty="0">
                <a:solidFill>
                  <a:srgbClr val="FF0000"/>
                </a:solidFill>
              </a:rPr>
              <a:t>无需特殊硬件支持，实现简单</a:t>
            </a:r>
            <a:endParaRPr lang="en-US" altLang="zh-CN" sz="1600" dirty="0">
              <a:solidFill>
                <a:srgbClr val="FF0000"/>
              </a:solidFill>
            </a:endParaRPr>
          </a:p>
        </p:txBody>
      </p:sp>
      <p:sp>
        <p:nvSpPr>
          <p:cNvPr id="5" name="文本框 4">
            <a:extLst>
              <a:ext uri="{FF2B5EF4-FFF2-40B4-BE49-F238E27FC236}">
                <a16:creationId xmlns:a16="http://schemas.microsoft.com/office/drawing/2014/main" id="{DC490EBD-8494-4400-AE77-84B1F062CC1B}"/>
              </a:ext>
            </a:extLst>
          </p:cNvPr>
          <p:cNvSpPr txBox="1"/>
          <p:nvPr/>
        </p:nvSpPr>
        <p:spPr>
          <a:xfrm>
            <a:off x="593806" y="3145517"/>
            <a:ext cx="6687280" cy="1618520"/>
          </a:xfrm>
          <a:prstGeom prst="rect">
            <a:avLst/>
          </a:prstGeom>
          <a:noFill/>
          <a:ln w="12700">
            <a:solidFill>
              <a:schemeClr val="tx1"/>
            </a:solidFill>
          </a:ln>
        </p:spPr>
        <p:txBody>
          <a:bodyPr wrap="none" rtlCol="0">
            <a:spAutoFit/>
          </a:bodyPr>
          <a:lstStyle/>
          <a:p>
            <a:pPr algn="l">
              <a:lnSpc>
                <a:spcPct val="160000"/>
              </a:lnSpc>
            </a:pPr>
            <a:r>
              <a:rPr lang="en-US" altLang="zh-CN" sz="1600" dirty="0"/>
              <a:t>VAX/VMS</a:t>
            </a:r>
            <a:r>
              <a:rPr lang="zh-CN" altLang="en-US" sz="1600" dirty="0"/>
              <a:t>系统中使用的页面缓冲算法，可以显著降低换进换出频率：</a:t>
            </a:r>
            <a:endParaRPr lang="en-US" altLang="zh-CN" sz="1600" dirty="0"/>
          </a:p>
          <a:p>
            <a:pPr algn="l">
              <a:lnSpc>
                <a:spcPct val="160000"/>
              </a:lnSpc>
            </a:pPr>
            <a:r>
              <a:rPr lang="zh-CN" altLang="en-US" sz="1600" dirty="0"/>
              <a:t>（</a:t>
            </a:r>
            <a:r>
              <a:rPr lang="en-US" altLang="zh-CN" sz="1600" dirty="0"/>
              <a:t>1</a:t>
            </a:r>
            <a:r>
              <a:rPr lang="zh-CN" altLang="en-US" sz="1600" dirty="0"/>
              <a:t>）可变分配局部置换，每一进程物理块数固定，系统有空闲块</a:t>
            </a:r>
            <a:endParaRPr lang="en-US" altLang="zh-CN" sz="1600" dirty="0"/>
          </a:p>
          <a:p>
            <a:pPr algn="l">
              <a:lnSpc>
                <a:spcPct val="160000"/>
              </a:lnSpc>
            </a:pPr>
            <a:r>
              <a:rPr lang="zh-CN" altLang="en-US" sz="1600" dirty="0"/>
              <a:t>（</a:t>
            </a:r>
            <a:r>
              <a:rPr lang="en-US" altLang="zh-CN" sz="1600" dirty="0"/>
              <a:t>2</a:t>
            </a:r>
            <a:r>
              <a:rPr lang="zh-CN" altLang="en-US" sz="1600" dirty="0"/>
              <a:t>）</a:t>
            </a:r>
            <a:r>
              <a:rPr lang="zh-CN" altLang="en-US" sz="1600" dirty="0">
                <a:solidFill>
                  <a:srgbClr val="FF0000"/>
                </a:solidFill>
              </a:rPr>
              <a:t>空闲页面链表</a:t>
            </a:r>
            <a:r>
              <a:rPr lang="zh-CN" altLang="en-US" sz="1600" dirty="0"/>
              <a:t>：</a:t>
            </a:r>
            <a:r>
              <a:rPr lang="zh-CN" altLang="en-US" sz="1600" dirty="0">
                <a:solidFill>
                  <a:srgbClr val="FF0000"/>
                </a:solidFill>
              </a:rPr>
              <a:t>未被修改的页面</a:t>
            </a:r>
            <a:r>
              <a:rPr lang="zh-CN" altLang="en-US" sz="1600" dirty="0"/>
              <a:t>会被</a:t>
            </a:r>
            <a:r>
              <a:rPr lang="zh-CN" altLang="en-US" sz="1600" dirty="0">
                <a:solidFill>
                  <a:srgbClr val="FF0000"/>
                </a:solidFill>
              </a:rPr>
              <a:t>挂在末尾</a:t>
            </a:r>
            <a:r>
              <a:rPr lang="zh-CN" altLang="en-US" sz="1600" dirty="0"/>
              <a:t>，减少页面换进开销</a:t>
            </a:r>
            <a:endParaRPr lang="en-US" altLang="zh-CN" sz="1600" dirty="0"/>
          </a:p>
          <a:p>
            <a:pPr algn="l">
              <a:lnSpc>
                <a:spcPct val="160000"/>
              </a:lnSpc>
            </a:pPr>
            <a:r>
              <a:rPr lang="zh-CN" altLang="en-US" sz="1600" dirty="0"/>
              <a:t>（</a:t>
            </a:r>
            <a:r>
              <a:rPr lang="en-US" altLang="zh-CN" sz="1600" dirty="0"/>
              <a:t>3</a:t>
            </a:r>
            <a:r>
              <a:rPr lang="zh-CN" altLang="en-US" sz="1600" dirty="0"/>
              <a:t>）</a:t>
            </a:r>
            <a:r>
              <a:rPr lang="zh-CN" altLang="en-US" sz="1600" dirty="0">
                <a:solidFill>
                  <a:srgbClr val="FF0000"/>
                </a:solidFill>
              </a:rPr>
              <a:t>修改页面链表</a:t>
            </a:r>
            <a:r>
              <a:rPr lang="zh-CN" altLang="en-US" sz="1600" dirty="0"/>
              <a:t>：减少已修改页面换出次数</a:t>
            </a:r>
            <a:endParaRPr lang="en-US" altLang="zh-CN" sz="1600" dirty="0"/>
          </a:p>
        </p:txBody>
      </p:sp>
    </p:spTree>
    <p:extLst>
      <p:ext uri="{BB962C8B-B14F-4D97-AF65-F5344CB8AC3E}">
        <p14:creationId xmlns:p14="http://schemas.microsoft.com/office/powerpoint/2010/main" val="15531654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各种页面置换算法的比较</a:t>
            </a:r>
          </a:p>
        </p:txBody>
      </p:sp>
      <p:pic>
        <p:nvPicPr>
          <p:cNvPr id="98308" name="图片 1"/>
          <p:cNvPicPr>
            <a:picLocks noChangeAspect="1"/>
          </p:cNvPicPr>
          <p:nvPr/>
        </p:nvPicPr>
        <p:blipFill>
          <a:blip r:embed="rId3"/>
          <a:stretch>
            <a:fillRect/>
          </a:stretch>
        </p:blipFill>
        <p:spPr>
          <a:xfrm>
            <a:off x="1600200" y="742950"/>
            <a:ext cx="6741160" cy="3946525"/>
          </a:xfrm>
          <a:prstGeom prst="rect">
            <a:avLst/>
          </a:prstGeom>
          <a:noFill/>
          <a:ln w="9525">
            <a:noFill/>
          </a:ln>
        </p:spPr>
      </p:pic>
      <p:sp>
        <p:nvSpPr>
          <p:cNvPr id="3" name="文本框 2">
            <a:extLst>
              <a:ext uri="{FF2B5EF4-FFF2-40B4-BE49-F238E27FC236}">
                <a16:creationId xmlns:a16="http://schemas.microsoft.com/office/drawing/2014/main" id="{C0632B81-E9EC-4F85-92FC-DDE7164DCC42}"/>
              </a:ext>
            </a:extLst>
          </p:cNvPr>
          <p:cNvSpPr txBox="1"/>
          <p:nvPr/>
        </p:nvSpPr>
        <p:spPr>
          <a:xfrm>
            <a:off x="651599" y="1330068"/>
            <a:ext cx="902811" cy="307777"/>
          </a:xfrm>
          <a:prstGeom prst="rect">
            <a:avLst/>
          </a:prstGeom>
          <a:noFill/>
          <a:ln w="12700">
            <a:solidFill>
              <a:schemeClr val="tx1"/>
            </a:solidFill>
          </a:ln>
        </p:spPr>
        <p:txBody>
          <a:bodyPr wrap="none" rtlCol="0">
            <a:spAutoFit/>
          </a:bodyPr>
          <a:lstStyle/>
          <a:p>
            <a:pPr algn="l"/>
            <a:r>
              <a:rPr lang="zh-CN" altLang="en-US" sz="1400" dirty="0"/>
              <a:t>最佳页面</a:t>
            </a:r>
            <a:endParaRPr lang="en-US" altLang="zh-CN" sz="1400" dirty="0"/>
          </a:p>
        </p:txBody>
      </p:sp>
      <p:sp>
        <p:nvSpPr>
          <p:cNvPr id="8" name="文本框 7">
            <a:extLst>
              <a:ext uri="{FF2B5EF4-FFF2-40B4-BE49-F238E27FC236}">
                <a16:creationId xmlns:a16="http://schemas.microsoft.com/office/drawing/2014/main" id="{BFB6A679-389A-45E7-92BE-1DE70D75643D}"/>
              </a:ext>
            </a:extLst>
          </p:cNvPr>
          <p:cNvSpPr txBox="1"/>
          <p:nvPr/>
        </p:nvSpPr>
        <p:spPr>
          <a:xfrm>
            <a:off x="629986" y="1809750"/>
            <a:ext cx="914400" cy="307777"/>
          </a:xfrm>
          <a:prstGeom prst="rect">
            <a:avLst/>
          </a:prstGeom>
          <a:noFill/>
          <a:ln w="12700">
            <a:solidFill>
              <a:schemeClr val="tx1"/>
            </a:solidFill>
          </a:ln>
        </p:spPr>
        <p:txBody>
          <a:bodyPr wrap="square">
            <a:spAutoFit/>
          </a:bodyPr>
          <a:lstStyle/>
          <a:p>
            <a:pPr algn="l"/>
            <a:r>
              <a:rPr lang="zh-CN" altLang="en-US" sz="1400" dirty="0"/>
              <a:t>先进先出</a:t>
            </a:r>
            <a:endParaRPr lang="en-US" altLang="zh-CN" sz="1400" dirty="0"/>
          </a:p>
        </p:txBody>
      </p:sp>
      <p:sp>
        <p:nvSpPr>
          <p:cNvPr id="10" name="文本框 9">
            <a:extLst>
              <a:ext uri="{FF2B5EF4-FFF2-40B4-BE49-F238E27FC236}">
                <a16:creationId xmlns:a16="http://schemas.microsoft.com/office/drawing/2014/main" id="{B4E0075C-0BB4-4B01-9F53-C0664F3438C9}"/>
              </a:ext>
            </a:extLst>
          </p:cNvPr>
          <p:cNvSpPr txBox="1"/>
          <p:nvPr/>
        </p:nvSpPr>
        <p:spPr>
          <a:xfrm>
            <a:off x="0" y="2334937"/>
            <a:ext cx="1889621" cy="461665"/>
          </a:xfrm>
          <a:prstGeom prst="rect">
            <a:avLst/>
          </a:prstGeom>
          <a:noFill/>
          <a:ln w="12700">
            <a:solidFill>
              <a:schemeClr val="tx1"/>
            </a:solidFill>
          </a:ln>
        </p:spPr>
        <p:txBody>
          <a:bodyPr wrap="square">
            <a:spAutoFit/>
          </a:bodyPr>
          <a:lstStyle/>
          <a:p>
            <a:pPr algn="l"/>
            <a:r>
              <a:rPr lang="zh-CN" altLang="en-US" sz="1200" dirty="0"/>
              <a:t>最近最久未使用（</a:t>
            </a:r>
            <a:r>
              <a:rPr lang="en-US" altLang="zh-CN" sz="1200" dirty="0"/>
              <a:t>LRU</a:t>
            </a:r>
            <a:r>
              <a:rPr lang="zh-CN" altLang="en-US" sz="1200" dirty="0"/>
              <a:t>）</a:t>
            </a:r>
            <a:endParaRPr lang="en-US" altLang="zh-CN" sz="1200" dirty="0"/>
          </a:p>
          <a:p>
            <a:pPr algn="l"/>
            <a:r>
              <a:rPr lang="zh-CN" altLang="en-US" sz="1200" dirty="0"/>
              <a:t>最少使用</a:t>
            </a:r>
            <a:r>
              <a:rPr lang="en-US" altLang="zh-CN" sz="1200" dirty="0"/>
              <a:t>(LFU)</a:t>
            </a:r>
            <a:endParaRPr lang="zh-CN" altLang="en-US" sz="1200" dirty="0"/>
          </a:p>
        </p:txBody>
      </p:sp>
      <p:sp>
        <p:nvSpPr>
          <p:cNvPr id="11" name="文本框 10">
            <a:extLst>
              <a:ext uri="{FF2B5EF4-FFF2-40B4-BE49-F238E27FC236}">
                <a16:creationId xmlns:a16="http://schemas.microsoft.com/office/drawing/2014/main" id="{BA63F958-9173-4D8B-875D-47B95FB32F09}"/>
              </a:ext>
            </a:extLst>
          </p:cNvPr>
          <p:cNvSpPr txBox="1"/>
          <p:nvPr/>
        </p:nvSpPr>
        <p:spPr>
          <a:xfrm>
            <a:off x="533400" y="3010942"/>
            <a:ext cx="850728" cy="276999"/>
          </a:xfrm>
          <a:prstGeom prst="rect">
            <a:avLst/>
          </a:prstGeom>
          <a:noFill/>
          <a:ln w="12700">
            <a:solidFill>
              <a:schemeClr val="tx1"/>
            </a:solidFill>
          </a:ln>
        </p:spPr>
        <p:txBody>
          <a:bodyPr wrap="square">
            <a:spAutoFit/>
          </a:bodyPr>
          <a:lstStyle/>
          <a:p>
            <a:pPr algn="l"/>
            <a:r>
              <a:rPr lang="zh-CN" altLang="en-US" sz="1200" dirty="0"/>
              <a:t>简单时钟</a:t>
            </a:r>
          </a:p>
        </p:txBody>
      </p:sp>
      <p:sp>
        <p:nvSpPr>
          <p:cNvPr id="12" name="文本框 11">
            <a:extLst>
              <a:ext uri="{FF2B5EF4-FFF2-40B4-BE49-F238E27FC236}">
                <a16:creationId xmlns:a16="http://schemas.microsoft.com/office/drawing/2014/main" id="{9BA46A2D-F69B-4301-A637-644B5B4BC746}"/>
              </a:ext>
            </a:extLst>
          </p:cNvPr>
          <p:cNvSpPr txBox="1"/>
          <p:nvPr/>
        </p:nvSpPr>
        <p:spPr>
          <a:xfrm>
            <a:off x="609600" y="3943350"/>
            <a:ext cx="850728" cy="276999"/>
          </a:xfrm>
          <a:prstGeom prst="rect">
            <a:avLst/>
          </a:prstGeom>
          <a:noFill/>
          <a:ln w="12700">
            <a:solidFill>
              <a:schemeClr val="tx1"/>
            </a:solidFill>
          </a:ln>
        </p:spPr>
        <p:txBody>
          <a:bodyPr wrap="square">
            <a:spAutoFit/>
          </a:bodyPr>
          <a:lstStyle/>
          <a:p>
            <a:pPr algn="l"/>
            <a:r>
              <a:rPr lang="zh-CN" altLang="en-US" sz="1200" dirty="0"/>
              <a:t>改进时钟</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25" y="132130"/>
            <a:ext cx="5269706" cy="415498"/>
          </a:xfrm>
          <a:prstGeom prst="rect">
            <a:avLst/>
          </a:prstGeom>
        </p:spPr>
        <p:txBody>
          <a:bodyPr wrap="square">
            <a:spAutoFit/>
          </a:bodyPr>
          <a:lstStyle/>
          <a:p>
            <a:r>
              <a:rPr lang="zh-CN" altLang="en-US" sz="2100" b="1" dirty="0">
                <a:solidFill>
                  <a:srgbClr val="7F7F7F"/>
                </a:solidFill>
                <a:cs typeface="+mn-ea"/>
                <a:sym typeface="+mn-lt"/>
              </a:rPr>
              <a:t>请求分页管理访问内存的有效时间</a:t>
            </a:r>
            <a:r>
              <a:rPr lang="en-US" altLang="zh-CN" sz="2100" b="1" dirty="0">
                <a:solidFill>
                  <a:srgbClr val="7F7F7F"/>
                </a:solidFill>
                <a:cs typeface="+mn-ea"/>
                <a:sym typeface="+mn-lt"/>
              </a:rPr>
              <a:t>EAT</a:t>
            </a:r>
          </a:p>
        </p:txBody>
      </p:sp>
      <p:sp>
        <p:nvSpPr>
          <p:cNvPr id="220" name="íšḻîḋè"/>
          <p:cNvSpPr/>
          <p:nvPr/>
        </p:nvSpPr>
        <p:spPr>
          <a:xfrm>
            <a:off x="1324425" y="2058278"/>
            <a:ext cx="6291622" cy="699851"/>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en-US" altLang="zh-CN" sz="1650" dirty="0">
                <a:cs typeface="+mn-ea"/>
                <a:sym typeface="+mn-lt"/>
              </a:rPr>
              <a:t>EAT= </a:t>
            </a:r>
            <a:r>
              <a:rPr lang="el-GR" altLang="zh-CN" sz="1650" dirty="0">
                <a:cs typeface="+mn-ea"/>
                <a:sym typeface="+mn-lt"/>
              </a:rPr>
              <a:t>λ + </a:t>
            </a:r>
            <a:r>
              <a:rPr lang="en-US" altLang="zh-CN" sz="1650" dirty="0">
                <a:cs typeface="+mn-ea"/>
                <a:sym typeface="+mn-lt"/>
              </a:rPr>
              <a:t>t + </a:t>
            </a:r>
            <a:r>
              <a:rPr lang="el-GR" altLang="zh-CN" sz="1650" dirty="0">
                <a:cs typeface="+mn-ea"/>
                <a:sym typeface="+mn-lt"/>
              </a:rPr>
              <a:t>λ + </a:t>
            </a:r>
            <a:r>
              <a:rPr lang="en-US" altLang="zh-CN" sz="1650" dirty="0">
                <a:cs typeface="+mn-ea"/>
                <a:sym typeface="+mn-lt"/>
              </a:rPr>
              <a:t>t = 2(</a:t>
            </a:r>
            <a:r>
              <a:rPr lang="el-GR" altLang="zh-CN" sz="1650" dirty="0">
                <a:cs typeface="+mn-ea"/>
                <a:sym typeface="+mn-lt"/>
              </a:rPr>
              <a:t>λ + </a:t>
            </a:r>
            <a:r>
              <a:rPr lang="en-US" altLang="zh-CN" sz="1650" dirty="0">
                <a:cs typeface="+mn-ea"/>
                <a:sym typeface="+mn-lt"/>
              </a:rPr>
              <a:t>t)</a:t>
            </a:r>
          </a:p>
        </p:txBody>
      </p:sp>
      <p:sp>
        <p:nvSpPr>
          <p:cNvPr id="221" name="i$lîďê"/>
          <p:cNvSpPr/>
          <p:nvPr/>
        </p:nvSpPr>
        <p:spPr>
          <a:xfrm>
            <a:off x="1366151" y="1719933"/>
            <a:ext cx="5185569" cy="294658"/>
          </a:xfrm>
          <a:prstGeom prst="rect">
            <a:avLst/>
          </a:prstGeom>
          <a:noFill/>
          <a:ln>
            <a:noFill/>
          </a:ln>
        </p:spPr>
        <p:txBody>
          <a:bodyPr wrap="square" lIns="68580" tIns="34290" rIns="68580" bIns="34290" anchor="ctr" anchorCtr="0">
            <a:noAutofit/>
          </a:bodyPr>
          <a:lstStyle/>
          <a:p>
            <a:r>
              <a:rPr lang="zh-CN" altLang="en-US" sz="1800" dirty="0">
                <a:cs typeface="+mn-ea"/>
                <a:sym typeface="+mn-lt"/>
              </a:rPr>
              <a:t>访问页</a:t>
            </a:r>
            <a:r>
              <a:rPr lang="zh-CN" altLang="en-US" sz="1800" dirty="0">
                <a:solidFill>
                  <a:srgbClr val="FF0000"/>
                </a:solidFill>
                <a:cs typeface="+mn-ea"/>
                <a:sym typeface="+mn-lt"/>
              </a:rPr>
              <a:t>在内存</a:t>
            </a:r>
            <a:r>
              <a:rPr lang="zh-CN" altLang="en-US" sz="1800" dirty="0">
                <a:cs typeface="+mn-ea"/>
                <a:sym typeface="+mn-lt"/>
              </a:rPr>
              <a:t>，且其对应页表项不在快表中</a:t>
            </a:r>
          </a:p>
        </p:txBody>
      </p:sp>
      <p:sp>
        <p:nvSpPr>
          <p:cNvPr id="222" name="î$ļíḋè"/>
          <p:cNvSpPr/>
          <p:nvPr/>
        </p:nvSpPr>
        <p:spPr>
          <a:xfrm>
            <a:off x="1366151" y="2841177"/>
            <a:ext cx="7015850" cy="459926"/>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cs typeface="+mn-ea"/>
                <a:sym typeface="+mn-lt"/>
              </a:rPr>
              <a:t>需进行</a:t>
            </a:r>
            <a:r>
              <a:rPr lang="zh-CN" altLang="en-US" sz="1650" dirty="0">
                <a:solidFill>
                  <a:srgbClr val="FF0000"/>
                </a:solidFill>
                <a:cs typeface="+mn-ea"/>
                <a:sym typeface="+mn-lt"/>
              </a:rPr>
              <a:t>缺页中断处理</a:t>
            </a:r>
            <a:r>
              <a:rPr lang="zh-CN" altLang="en-US" sz="1650" dirty="0">
                <a:cs typeface="+mn-ea"/>
                <a:sym typeface="+mn-lt"/>
              </a:rPr>
              <a:t>，有效时间可分为</a:t>
            </a:r>
            <a:r>
              <a:rPr lang="zh-CN" altLang="en-US" sz="1650" dirty="0">
                <a:solidFill>
                  <a:srgbClr val="FF0000"/>
                </a:solidFill>
                <a:cs typeface="+mn-ea"/>
                <a:sym typeface="+mn-lt"/>
              </a:rPr>
              <a:t>查找快表时间</a:t>
            </a:r>
            <a:r>
              <a:rPr lang="zh-CN" altLang="en-US" sz="1650" dirty="0">
                <a:cs typeface="+mn-ea"/>
                <a:sym typeface="+mn-lt"/>
              </a:rPr>
              <a:t>、</a:t>
            </a:r>
            <a:r>
              <a:rPr lang="zh-CN" altLang="en-US" sz="1650" dirty="0">
                <a:solidFill>
                  <a:srgbClr val="FF0000"/>
                </a:solidFill>
                <a:cs typeface="+mn-ea"/>
                <a:sym typeface="+mn-lt"/>
              </a:rPr>
              <a:t>查找页表时间</a:t>
            </a:r>
            <a:r>
              <a:rPr lang="zh-CN" altLang="en-US" sz="1650" dirty="0">
                <a:cs typeface="+mn-ea"/>
                <a:sym typeface="+mn-lt"/>
              </a:rPr>
              <a:t>、</a:t>
            </a:r>
            <a:r>
              <a:rPr lang="zh-CN" altLang="en-US" sz="1650" dirty="0">
                <a:solidFill>
                  <a:srgbClr val="FF0000"/>
                </a:solidFill>
                <a:cs typeface="+mn-ea"/>
                <a:sym typeface="+mn-lt"/>
              </a:rPr>
              <a:t>处理缺页时间</a:t>
            </a:r>
            <a:r>
              <a:rPr lang="zh-CN" altLang="en-US" sz="1650" dirty="0">
                <a:cs typeface="+mn-ea"/>
                <a:sym typeface="+mn-lt"/>
              </a:rPr>
              <a:t>、</a:t>
            </a:r>
            <a:r>
              <a:rPr lang="zh-CN" altLang="en-US" sz="1650" dirty="0">
                <a:solidFill>
                  <a:srgbClr val="FF0000"/>
                </a:solidFill>
                <a:cs typeface="+mn-ea"/>
                <a:sym typeface="+mn-lt"/>
              </a:rPr>
              <a:t>更新快表时间</a:t>
            </a:r>
            <a:r>
              <a:rPr lang="zh-CN" altLang="en-US" sz="1650" dirty="0">
                <a:cs typeface="+mn-ea"/>
                <a:sym typeface="+mn-lt"/>
              </a:rPr>
              <a:t>和</a:t>
            </a:r>
            <a:r>
              <a:rPr lang="zh-CN" altLang="en-US" sz="1650" dirty="0">
                <a:solidFill>
                  <a:srgbClr val="FF0000"/>
                </a:solidFill>
                <a:cs typeface="+mn-ea"/>
                <a:sym typeface="+mn-lt"/>
              </a:rPr>
              <a:t>访问物理地址时间</a:t>
            </a:r>
          </a:p>
          <a:p>
            <a:pPr marL="342900" indent="-342900">
              <a:lnSpc>
                <a:spcPct val="120000"/>
              </a:lnSpc>
              <a:buClr>
                <a:srgbClr val="FF0000"/>
              </a:buClr>
              <a:buFont typeface="Wingdings" panose="05000000000000000000" pitchFamily="2" charset="2"/>
              <a:buChar char="Ø"/>
            </a:pPr>
            <a:r>
              <a:rPr lang="zh-CN" altLang="en-US" sz="1650" dirty="0">
                <a:cs typeface="+mn-ea"/>
                <a:sym typeface="+mn-lt"/>
              </a:rPr>
              <a:t>假设</a:t>
            </a:r>
            <a:r>
              <a:rPr lang="zh-CN" altLang="en-US" sz="1650" dirty="0">
                <a:solidFill>
                  <a:srgbClr val="FF0000"/>
                </a:solidFill>
                <a:cs typeface="+mn-ea"/>
                <a:sym typeface="+mn-lt"/>
              </a:rPr>
              <a:t>缺页中断处理时间为</a:t>
            </a:r>
            <a:r>
              <a:rPr lang="en-US" altLang="zh-CN" sz="1650" dirty="0">
                <a:solidFill>
                  <a:srgbClr val="FF0000"/>
                </a:solidFill>
                <a:cs typeface="+mn-ea"/>
                <a:sym typeface="+mn-lt"/>
              </a:rPr>
              <a:t>ε</a:t>
            </a:r>
          </a:p>
          <a:p>
            <a:pPr>
              <a:lnSpc>
                <a:spcPct val="120000"/>
              </a:lnSpc>
              <a:buClr>
                <a:srgbClr val="FF0000"/>
              </a:buClr>
            </a:pPr>
            <a:r>
              <a:rPr lang="en-US" altLang="zh-CN" sz="1650" dirty="0">
                <a:cs typeface="+mn-ea"/>
                <a:sym typeface="+mn-lt"/>
              </a:rPr>
              <a:t>               EAT = λ + t + ε + λ + t = ε + 2(λ + t) </a:t>
            </a:r>
          </a:p>
          <a:p>
            <a:pPr marL="342900" indent="-342900">
              <a:lnSpc>
                <a:spcPct val="120000"/>
              </a:lnSpc>
              <a:buClr>
                <a:srgbClr val="FF0000"/>
              </a:buClr>
              <a:buFont typeface="Wingdings" panose="05000000000000000000" pitchFamily="2" charset="2"/>
              <a:buChar char="Ø"/>
            </a:pPr>
            <a:r>
              <a:rPr lang="en-US" altLang="zh-CN" sz="1650" dirty="0">
                <a:cs typeface="+mn-ea"/>
                <a:sym typeface="+mn-lt"/>
              </a:rPr>
              <a:t>a</a:t>
            </a:r>
            <a:r>
              <a:rPr lang="zh-CN" altLang="en-US" sz="1650" dirty="0">
                <a:cs typeface="+mn-ea"/>
                <a:sym typeface="+mn-lt"/>
              </a:rPr>
              <a:t>为命中率，</a:t>
            </a:r>
            <a:r>
              <a:rPr lang="en-US" altLang="zh-CN" sz="1650" dirty="0">
                <a:cs typeface="+mn-ea"/>
                <a:sym typeface="+mn-lt"/>
              </a:rPr>
              <a:t>f</a:t>
            </a:r>
            <a:r>
              <a:rPr lang="zh-CN" altLang="en-US" sz="1650" dirty="0">
                <a:cs typeface="+mn-ea"/>
                <a:sym typeface="+mn-lt"/>
              </a:rPr>
              <a:t>为缺页率， </a:t>
            </a:r>
            <a:r>
              <a:rPr lang="en-US" altLang="zh-CN" sz="1650" dirty="0">
                <a:cs typeface="+mn-ea"/>
                <a:sym typeface="+mn-lt"/>
              </a:rPr>
              <a:t>ε</a:t>
            </a:r>
            <a:r>
              <a:rPr lang="zh-CN" altLang="en-US" sz="1650" dirty="0">
                <a:cs typeface="+mn-ea"/>
                <a:sym typeface="+mn-lt"/>
              </a:rPr>
              <a:t>为缺页中断处理时间</a:t>
            </a:r>
          </a:p>
          <a:p>
            <a:pPr>
              <a:lnSpc>
                <a:spcPct val="120000"/>
              </a:lnSpc>
              <a:buClr>
                <a:srgbClr val="FF0000"/>
              </a:buClr>
            </a:pPr>
            <a:r>
              <a:rPr lang="zh-CN" altLang="en-US" sz="1650" dirty="0">
                <a:solidFill>
                  <a:srgbClr val="FF0000"/>
                </a:solidFill>
                <a:cs typeface="+mn-ea"/>
                <a:sym typeface="+mn-lt"/>
              </a:rPr>
              <a:t>             </a:t>
            </a:r>
            <a:r>
              <a:rPr lang="en-US" altLang="zh-CN" sz="1650" dirty="0">
                <a:solidFill>
                  <a:srgbClr val="FF0000"/>
                </a:solidFill>
                <a:cs typeface="+mn-ea"/>
                <a:sym typeface="+mn-lt"/>
              </a:rPr>
              <a:t>EAT = </a:t>
            </a:r>
            <a:r>
              <a:rPr lang="en-US" altLang="zh-CN" sz="1650" dirty="0" err="1">
                <a:solidFill>
                  <a:srgbClr val="FF0000"/>
                </a:solidFill>
                <a:cs typeface="+mn-ea"/>
                <a:sym typeface="+mn-lt"/>
              </a:rPr>
              <a:t>λ+a×t</a:t>
            </a:r>
            <a:r>
              <a:rPr lang="en-US" altLang="zh-CN" sz="1650" dirty="0">
                <a:solidFill>
                  <a:srgbClr val="FF0000"/>
                </a:solidFill>
                <a:cs typeface="+mn-ea"/>
                <a:sym typeface="+mn-lt"/>
              </a:rPr>
              <a:t>+(1-a)×[t+f×(ε+ λ + t )+(1-f)×(λ + t )] </a:t>
            </a:r>
            <a:endParaRPr lang="zh-CN" altLang="en-US" sz="1650" dirty="0">
              <a:solidFill>
                <a:srgbClr val="FF0000"/>
              </a:solidFill>
              <a:cs typeface="+mn-ea"/>
              <a:sym typeface="+mn-lt"/>
            </a:endParaRPr>
          </a:p>
        </p:txBody>
      </p:sp>
      <p:sp>
        <p:nvSpPr>
          <p:cNvPr id="223" name="ïṧḷïḋè"/>
          <p:cNvSpPr/>
          <p:nvPr/>
        </p:nvSpPr>
        <p:spPr>
          <a:xfrm>
            <a:off x="1366153" y="2529850"/>
            <a:ext cx="2772038" cy="311327"/>
          </a:xfrm>
          <a:prstGeom prst="rect">
            <a:avLst/>
          </a:prstGeom>
          <a:noFill/>
          <a:ln>
            <a:noFill/>
          </a:ln>
        </p:spPr>
        <p:txBody>
          <a:bodyPr wrap="square" lIns="68580" tIns="34290" rIns="68580" bIns="34290" anchor="ctr" anchorCtr="0">
            <a:noAutofit/>
          </a:bodyPr>
          <a:lstStyle/>
          <a:p>
            <a:r>
              <a:rPr lang="zh-CN" altLang="en-US" sz="1800" dirty="0">
                <a:cs typeface="+mn-ea"/>
                <a:sym typeface="+mn-lt"/>
              </a:rPr>
              <a:t>访问页</a:t>
            </a:r>
            <a:r>
              <a:rPr lang="zh-CN" altLang="en-US" sz="1800" dirty="0">
                <a:solidFill>
                  <a:srgbClr val="0000FF"/>
                </a:solidFill>
                <a:cs typeface="+mn-ea"/>
                <a:sym typeface="+mn-lt"/>
              </a:rPr>
              <a:t>不在内</a:t>
            </a:r>
            <a:r>
              <a:rPr lang="zh-CN" altLang="en-US" sz="1800" dirty="0">
                <a:cs typeface="+mn-ea"/>
                <a:sym typeface="+mn-lt"/>
              </a:rPr>
              <a:t>存中</a:t>
            </a:r>
          </a:p>
        </p:txBody>
      </p:sp>
      <p:sp>
        <p:nvSpPr>
          <p:cNvPr id="224" name="îs1iďé"/>
          <p:cNvSpPr/>
          <p:nvPr/>
        </p:nvSpPr>
        <p:spPr>
          <a:xfrm>
            <a:off x="1366151" y="1228033"/>
            <a:ext cx="7283426" cy="375954"/>
          </a:xfrm>
          <a:prstGeom prst="rect">
            <a:avLst/>
          </a:prstGeom>
          <a:noFill/>
          <a:ln>
            <a:noFill/>
          </a:ln>
        </p:spPr>
        <p:txBody>
          <a:bodyPr wrap="square" lIns="68580" tIns="34290" rIns="68580" bIns="34290" anchor="t" anchorCtr="0">
            <a:normAutofit/>
          </a:bodyPr>
          <a:lstStyle/>
          <a:p>
            <a:pPr marL="342900" indent="-342900">
              <a:lnSpc>
                <a:spcPct val="120000"/>
              </a:lnSpc>
              <a:spcBef>
                <a:spcPts val="600"/>
              </a:spcBef>
              <a:buClr>
                <a:srgbClr val="FF0000"/>
              </a:buClr>
              <a:buFont typeface="Wingdings" panose="05000000000000000000" pitchFamily="2" charset="2"/>
              <a:buChar char="Ø"/>
            </a:pPr>
            <a:r>
              <a:rPr lang="en-US" altLang="zh-CN" sz="1650" dirty="0">
                <a:cs typeface="+mn-ea"/>
                <a:sym typeface="+mn-lt"/>
              </a:rPr>
              <a:t>EAT= </a:t>
            </a:r>
            <a:r>
              <a:rPr lang="el-GR" altLang="zh-CN" sz="1650" dirty="0">
                <a:cs typeface="+mn-ea"/>
                <a:sym typeface="+mn-lt"/>
              </a:rPr>
              <a:t>λ + </a:t>
            </a:r>
            <a:r>
              <a:rPr lang="en-US" altLang="zh-CN" sz="1650" dirty="0">
                <a:cs typeface="+mn-ea"/>
                <a:sym typeface="+mn-lt"/>
              </a:rPr>
              <a:t>t</a:t>
            </a:r>
          </a:p>
        </p:txBody>
      </p:sp>
      <p:sp>
        <p:nvSpPr>
          <p:cNvPr id="225" name="íšḻíḑê"/>
          <p:cNvSpPr/>
          <p:nvPr/>
        </p:nvSpPr>
        <p:spPr>
          <a:xfrm>
            <a:off x="1351915" y="924560"/>
            <a:ext cx="7768590" cy="304165"/>
          </a:xfrm>
          <a:prstGeom prst="rect">
            <a:avLst/>
          </a:prstGeom>
          <a:noFill/>
          <a:ln>
            <a:noFill/>
          </a:ln>
        </p:spPr>
        <p:txBody>
          <a:bodyPr wrap="square" lIns="68580" tIns="34290" rIns="68580" bIns="34290" anchor="ctr" anchorCtr="0">
            <a:noAutofit/>
          </a:bodyPr>
          <a:lstStyle/>
          <a:p>
            <a:r>
              <a:rPr lang="zh-CN" altLang="en-US" sz="1800" dirty="0"/>
              <a:t>访问页</a:t>
            </a:r>
            <a:r>
              <a:rPr lang="zh-CN" altLang="en-US" sz="1800" dirty="0">
                <a:solidFill>
                  <a:srgbClr val="FF0000"/>
                </a:solidFill>
              </a:rPr>
              <a:t>在内存</a:t>
            </a:r>
            <a:r>
              <a:rPr lang="zh-CN" altLang="en-US" sz="1800" dirty="0"/>
              <a:t>，且其对应页表项在</a:t>
            </a:r>
            <a:r>
              <a:rPr lang="zh-CN" altLang="en-US" sz="1800" dirty="0">
                <a:solidFill>
                  <a:srgbClr val="FF0000"/>
                </a:solidFill>
              </a:rPr>
              <a:t>快表</a:t>
            </a:r>
            <a:r>
              <a:rPr lang="zh-CN" altLang="en-US" sz="1800" dirty="0"/>
              <a:t>中</a:t>
            </a:r>
          </a:p>
          <a:p>
            <a:r>
              <a:rPr lang="zh-CN" altLang="en-US" sz="1650" dirty="0">
                <a:cs typeface="+mn-ea"/>
              </a:rPr>
              <a:t>查找</a:t>
            </a:r>
            <a:r>
              <a:rPr lang="zh-CN" altLang="en-US" sz="1650" dirty="0">
                <a:solidFill>
                  <a:srgbClr val="FF0000"/>
                </a:solidFill>
                <a:cs typeface="+mn-ea"/>
              </a:rPr>
              <a:t>快表时间</a:t>
            </a:r>
            <a:r>
              <a:rPr lang="zh-CN" altLang="en-US" sz="1650" dirty="0">
                <a:cs typeface="+mn-ea"/>
              </a:rPr>
              <a:t>为</a:t>
            </a:r>
            <a:r>
              <a:rPr lang="zh-CN" altLang="en-US" sz="1650" dirty="0">
                <a:solidFill>
                  <a:srgbClr val="FF0000"/>
                </a:solidFill>
                <a:cs typeface="+mn-ea"/>
                <a:sym typeface="+mn-lt"/>
              </a:rPr>
              <a:t>λ</a:t>
            </a:r>
            <a:r>
              <a:rPr lang="zh-CN" altLang="en-US" sz="1650" dirty="0">
                <a:cs typeface="+mn-ea"/>
                <a:sym typeface="+mn-lt"/>
              </a:rPr>
              <a:t>，访问</a:t>
            </a:r>
            <a:r>
              <a:rPr lang="zh-CN" altLang="en-US" sz="1650" dirty="0">
                <a:solidFill>
                  <a:srgbClr val="FF0000"/>
                </a:solidFill>
                <a:cs typeface="+mn-ea"/>
                <a:sym typeface="+mn-lt"/>
              </a:rPr>
              <a:t>内存时间为t</a:t>
            </a:r>
          </a:p>
          <a:p>
            <a:endParaRPr lang="zh-CN" altLang="el-GR" sz="1800" dirty="0">
              <a:cs typeface="+mn-ea"/>
              <a:sym typeface="+mn-lt"/>
            </a:endParaRPr>
          </a:p>
        </p:txBody>
      </p:sp>
      <p:sp>
        <p:nvSpPr>
          <p:cNvPr id="226" name="îSļiḓè"/>
          <p:cNvSpPr/>
          <p:nvPr/>
        </p:nvSpPr>
        <p:spPr>
          <a:xfrm>
            <a:off x="839233" y="60960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7" name="íṥḻîḓe"/>
          <p:cNvSpPr/>
          <p:nvPr/>
        </p:nvSpPr>
        <p:spPr>
          <a:xfrm>
            <a:off x="853525" y="249687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8" name="îşļiḓè"/>
          <p:cNvSpPr/>
          <p:nvPr/>
        </p:nvSpPr>
        <p:spPr>
          <a:xfrm>
            <a:off x="853525" y="168317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9" name="îṡḷíďe"/>
          <p:cNvSpPr/>
          <p:nvPr/>
        </p:nvSpPr>
        <p:spPr>
          <a:xfrm>
            <a:off x="981924" y="756707"/>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0" name="íSlíḋe"/>
          <p:cNvSpPr/>
          <p:nvPr/>
        </p:nvSpPr>
        <p:spPr>
          <a:xfrm>
            <a:off x="996215" y="1849688"/>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1" name="ïśḷïḓe"/>
          <p:cNvSpPr/>
          <p:nvPr/>
        </p:nvSpPr>
        <p:spPr>
          <a:xfrm>
            <a:off x="1017920" y="2638971"/>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 name="文本框 1">
            <a:extLst>
              <a:ext uri="{FF2B5EF4-FFF2-40B4-BE49-F238E27FC236}">
                <a16:creationId xmlns:a16="http://schemas.microsoft.com/office/drawing/2014/main" id="{5D99696D-98AE-43F8-8CC4-9D01626760F1}"/>
              </a:ext>
            </a:extLst>
          </p:cNvPr>
          <p:cNvSpPr txBox="1"/>
          <p:nvPr/>
        </p:nvSpPr>
        <p:spPr>
          <a:xfrm>
            <a:off x="1752600" y="2325529"/>
            <a:ext cx="108234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访问快表和内存</a:t>
            </a:r>
          </a:p>
        </p:txBody>
      </p:sp>
      <p:sp>
        <p:nvSpPr>
          <p:cNvPr id="16" name="文本框 15">
            <a:extLst>
              <a:ext uri="{FF2B5EF4-FFF2-40B4-BE49-F238E27FC236}">
                <a16:creationId xmlns:a16="http://schemas.microsoft.com/office/drawing/2014/main" id="{C7F3A209-A9ED-4EAD-8F7E-E21F96F8F479}"/>
              </a:ext>
            </a:extLst>
          </p:cNvPr>
          <p:cNvSpPr txBox="1"/>
          <p:nvPr/>
        </p:nvSpPr>
        <p:spPr>
          <a:xfrm>
            <a:off x="2982764" y="2342804"/>
            <a:ext cx="2121093"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更新快表</a:t>
            </a:r>
            <a:r>
              <a:rPr lang="en-US" altLang="zh-CN" sz="1000" dirty="0">
                <a:solidFill>
                  <a:srgbClr val="FF0000"/>
                </a:solidFill>
              </a:rPr>
              <a:t>+</a:t>
            </a:r>
            <a:r>
              <a:rPr lang="zh-CN" altLang="en-US" sz="1000" dirty="0">
                <a:solidFill>
                  <a:srgbClr val="FF0000"/>
                </a:solidFill>
              </a:rPr>
              <a:t>根据物理地址取内存值</a:t>
            </a:r>
          </a:p>
        </p:txBody>
      </p:sp>
      <p:sp>
        <p:nvSpPr>
          <p:cNvPr id="3" name="文本框 2">
            <a:extLst>
              <a:ext uri="{FF2B5EF4-FFF2-40B4-BE49-F238E27FC236}">
                <a16:creationId xmlns:a16="http://schemas.microsoft.com/office/drawing/2014/main" id="{3A8E2AA8-7737-448F-AF31-7997376B9EF9}"/>
              </a:ext>
            </a:extLst>
          </p:cNvPr>
          <p:cNvSpPr txBox="1"/>
          <p:nvPr/>
        </p:nvSpPr>
        <p:spPr>
          <a:xfrm>
            <a:off x="1600200" y="4857750"/>
            <a:ext cx="800219" cy="215444"/>
          </a:xfrm>
          <a:prstGeom prst="rect">
            <a:avLst/>
          </a:prstGeom>
          <a:noFill/>
          <a:ln w="12700">
            <a:solidFill>
              <a:schemeClr val="tx1"/>
            </a:solidFill>
          </a:ln>
        </p:spPr>
        <p:txBody>
          <a:bodyPr wrap="none" rtlCol="0">
            <a:spAutoFit/>
          </a:bodyPr>
          <a:lstStyle/>
          <a:p>
            <a:pPr algn="l"/>
            <a:r>
              <a:rPr lang="zh-CN" altLang="en-US" sz="800" dirty="0">
                <a:solidFill>
                  <a:srgbClr val="FF0000"/>
                </a:solidFill>
              </a:rPr>
              <a:t>访问快表时间</a:t>
            </a:r>
          </a:p>
        </p:txBody>
      </p:sp>
      <p:cxnSp>
        <p:nvCxnSpPr>
          <p:cNvPr id="5" name="直接箭头连接符 4">
            <a:extLst>
              <a:ext uri="{FF2B5EF4-FFF2-40B4-BE49-F238E27FC236}">
                <a16:creationId xmlns:a16="http://schemas.microsoft.com/office/drawing/2014/main" id="{AD31A98A-477D-4098-8992-E17FE1ACF0DD}"/>
              </a:ext>
            </a:extLst>
          </p:cNvPr>
          <p:cNvCxnSpPr>
            <a:cxnSpLocks/>
            <a:stCxn id="3" idx="0"/>
          </p:cNvCxnSpPr>
          <p:nvPr/>
        </p:nvCxnSpPr>
        <p:spPr>
          <a:xfrm flipV="1">
            <a:off x="2000310" y="4629150"/>
            <a:ext cx="895290" cy="22860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538AB9F-4304-4A70-B07D-C9F57950B524}"/>
              </a:ext>
            </a:extLst>
          </p:cNvPr>
          <p:cNvCxnSpPr>
            <a:cxnSpLocks/>
          </p:cNvCxnSpPr>
          <p:nvPr/>
        </p:nvCxnSpPr>
        <p:spPr>
          <a:xfrm>
            <a:off x="3124200" y="4639597"/>
            <a:ext cx="381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D083CDC-5AD0-46A9-88A0-F1308D9C703B}"/>
              </a:ext>
            </a:extLst>
          </p:cNvPr>
          <p:cNvSpPr txBox="1"/>
          <p:nvPr/>
        </p:nvSpPr>
        <p:spPr>
          <a:xfrm>
            <a:off x="3048000" y="4705350"/>
            <a:ext cx="533400" cy="215444"/>
          </a:xfrm>
          <a:prstGeom prst="rect">
            <a:avLst/>
          </a:prstGeom>
          <a:noFill/>
          <a:ln w="12700">
            <a:solidFill>
              <a:schemeClr val="tx1"/>
            </a:solidFill>
          </a:ln>
        </p:spPr>
        <p:txBody>
          <a:bodyPr wrap="square" rtlCol="0">
            <a:spAutoFit/>
          </a:bodyPr>
          <a:lstStyle/>
          <a:p>
            <a:pPr algn="l"/>
            <a:r>
              <a:rPr lang="zh-CN" altLang="en-US" sz="800" dirty="0">
                <a:solidFill>
                  <a:srgbClr val="FF0000"/>
                </a:solidFill>
              </a:rPr>
              <a:t>快表有</a:t>
            </a:r>
          </a:p>
        </p:txBody>
      </p:sp>
      <p:sp>
        <p:nvSpPr>
          <p:cNvPr id="25" name="文本框 24">
            <a:extLst>
              <a:ext uri="{FF2B5EF4-FFF2-40B4-BE49-F238E27FC236}">
                <a16:creationId xmlns:a16="http://schemas.microsoft.com/office/drawing/2014/main" id="{FF850B3B-CA76-4D97-B09E-F892891731FE}"/>
              </a:ext>
            </a:extLst>
          </p:cNvPr>
          <p:cNvSpPr txBox="1"/>
          <p:nvPr/>
        </p:nvSpPr>
        <p:spPr>
          <a:xfrm>
            <a:off x="3622202" y="4903648"/>
            <a:ext cx="1031978" cy="215444"/>
          </a:xfrm>
          <a:prstGeom prst="rect">
            <a:avLst/>
          </a:prstGeom>
          <a:noFill/>
          <a:ln w="12700">
            <a:solidFill>
              <a:schemeClr val="tx1"/>
            </a:solidFill>
          </a:ln>
        </p:spPr>
        <p:txBody>
          <a:bodyPr wrap="square" rtlCol="0">
            <a:spAutoFit/>
          </a:bodyPr>
          <a:lstStyle/>
          <a:p>
            <a:pPr algn="l"/>
            <a:r>
              <a:rPr lang="zh-CN" altLang="en-US" sz="800" dirty="0">
                <a:solidFill>
                  <a:srgbClr val="FF0000"/>
                </a:solidFill>
              </a:rPr>
              <a:t>快表无，访问内存</a:t>
            </a:r>
          </a:p>
        </p:txBody>
      </p:sp>
      <p:cxnSp>
        <p:nvCxnSpPr>
          <p:cNvPr id="11" name="直接箭头连接符 10">
            <a:extLst>
              <a:ext uri="{FF2B5EF4-FFF2-40B4-BE49-F238E27FC236}">
                <a16:creationId xmlns:a16="http://schemas.microsoft.com/office/drawing/2014/main" id="{DB826EB9-FC49-404F-8710-B174E88AE27A}"/>
              </a:ext>
            </a:extLst>
          </p:cNvPr>
          <p:cNvCxnSpPr>
            <a:cxnSpLocks/>
            <a:stCxn id="25" idx="0"/>
          </p:cNvCxnSpPr>
          <p:nvPr/>
        </p:nvCxnSpPr>
        <p:spPr>
          <a:xfrm flipV="1">
            <a:off x="4138191" y="4617884"/>
            <a:ext cx="256828" cy="285764"/>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C6A0862-945A-4E21-A03D-62E0B5F404F6}"/>
              </a:ext>
            </a:extLst>
          </p:cNvPr>
          <p:cNvSpPr txBox="1"/>
          <p:nvPr/>
        </p:nvSpPr>
        <p:spPr>
          <a:xfrm>
            <a:off x="4572000" y="4639597"/>
            <a:ext cx="1219200" cy="338554"/>
          </a:xfrm>
          <a:prstGeom prst="rect">
            <a:avLst/>
          </a:prstGeom>
          <a:noFill/>
          <a:ln w="12700">
            <a:solidFill>
              <a:schemeClr val="tx1"/>
            </a:solidFill>
          </a:ln>
        </p:spPr>
        <p:txBody>
          <a:bodyPr wrap="square" rtlCol="0">
            <a:spAutoFit/>
          </a:bodyPr>
          <a:lstStyle/>
          <a:p>
            <a:pPr algn="ctr"/>
            <a:r>
              <a:rPr lang="zh-CN" altLang="en-US" sz="800" dirty="0">
                <a:solidFill>
                  <a:srgbClr val="FF0000"/>
                </a:solidFill>
              </a:rPr>
              <a:t>缺页，访问外存，调页后更新快表，取值</a:t>
            </a:r>
          </a:p>
        </p:txBody>
      </p:sp>
      <p:sp>
        <p:nvSpPr>
          <p:cNvPr id="30" name="文本框 29">
            <a:extLst>
              <a:ext uri="{FF2B5EF4-FFF2-40B4-BE49-F238E27FC236}">
                <a16:creationId xmlns:a16="http://schemas.microsoft.com/office/drawing/2014/main" id="{05E15D46-3079-4A99-B214-EC73E2D69680}"/>
              </a:ext>
            </a:extLst>
          </p:cNvPr>
          <p:cNvSpPr txBox="1"/>
          <p:nvPr/>
        </p:nvSpPr>
        <p:spPr>
          <a:xfrm>
            <a:off x="5975965" y="4653044"/>
            <a:ext cx="1219200" cy="338554"/>
          </a:xfrm>
          <a:prstGeom prst="rect">
            <a:avLst/>
          </a:prstGeom>
          <a:noFill/>
          <a:ln w="12700">
            <a:solidFill>
              <a:schemeClr val="tx1"/>
            </a:solidFill>
          </a:ln>
        </p:spPr>
        <p:txBody>
          <a:bodyPr wrap="square" rtlCol="0">
            <a:spAutoFit/>
          </a:bodyPr>
          <a:lstStyle/>
          <a:p>
            <a:pPr algn="ctr"/>
            <a:r>
              <a:rPr lang="zh-CN" altLang="en-US" sz="800" dirty="0">
                <a:solidFill>
                  <a:srgbClr val="FF0000"/>
                </a:solidFill>
              </a:rPr>
              <a:t>内存有，更新快表，</a:t>
            </a:r>
            <a:endParaRPr lang="en-US" altLang="zh-CN" sz="800" dirty="0">
              <a:solidFill>
                <a:srgbClr val="FF0000"/>
              </a:solidFill>
            </a:endParaRPr>
          </a:p>
          <a:p>
            <a:pPr algn="ctr"/>
            <a:r>
              <a:rPr lang="zh-CN" altLang="en-US" sz="800" dirty="0">
                <a:solidFill>
                  <a:srgbClr val="FF0000"/>
                </a:solidFill>
              </a:rPr>
              <a:t>取值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blinds(horizontal)">
                                      <p:cBhvr>
                                        <p:cTn id="7" dur="500"/>
                                        <p:tgtEl>
                                          <p:spTgt spid="2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blinds(horizontal)">
                                      <p:cBhvr>
                                        <p:cTn id="10" dur="500"/>
                                        <p:tgtEl>
                                          <p:spTgt spid="2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blinds(horizontal)">
                                      <p:cBhvr>
                                        <p:cTn id="13" dur="500"/>
                                        <p:tgtEl>
                                          <p:spTgt spid="2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blinds(horizontal)">
                                      <p:cBhvr>
                                        <p:cTn id="16" dur="500"/>
                                        <p:tgtEl>
                                          <p:spTgt spid="2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7"/>
                                        </p:tgtEl>
                                        <p:attrNameLst>
                                          <p:attrName>style.visibility</p:attrName>
                                        </p:attrNameLst>
                                      </p:cBhvr>
                                      <p:to>
                                        <p:strVal val="visible"/>
                                      </p:to>
                                    </p:set>
                                    <p:animEffect transition="in" filter="blinds(horizontal)">
                                      <p:cBhvr>
                                        <p:cTn id="21" dur="500"/>
                                        <p:tgtEl>
                                          <p:spTgt spid="2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3"/>
                                        </p:tgtEl>
                                        <p:attrNameLst>
                                          <p:attrName>style.visibility</p:attrName>
                                        </p:attrNameLst>
                                      </p:cBhvr>
                                      <p:to>
                                        <p:strVal val="visible"/>
                                      </p:to>
                                    </p:set>
                                    <p:animEffect transition="in" filter="blinds(horizontal)">
                                      <p:cBhvr>
                                        <p:cTn id="24" dur="500"/>
                                        <p:tgtEl>
                                          <p:spTgt spid="22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2"/>
                                        </p:tgtEl>
                                        <p:attrNameLst>
                                          <p:attrName>style.visibility</p:attrName>
                                        </p:attrNameLst>
                                      </p:cBhvr>
                                      <p:to>
                                        <p:strVal val="visible"/>
                                      </p:to>
                                    </p:set>
                                    <p:animEffect transition="in" filter="blinds(horizontal)">
                                      <p:cBhvr>
                                        <p:cTn id="29"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20" grpId="1"/>
      <p:bldP spid="221" grpId="0"/>
      <p:bldP spid="221" grpId="1"/>
      <p:bldP spid="222" grpId="0"/>
      <p:bldP spid="222" grpId="1"/>
      <p:bldP spid="223" grpId="0"/>
      <p:bldP spid="223" grpId="1"/>
      <p:bldP spid="224" grpId="0"/>
      <p:bldP spid="224" grpId="1"/>
      <p:bldP spid="225" grpId="0"/>
      <p:bldP spid="225" grpId="1"/>
      <p:bldP spid="227" grpId="0" animBg="1"/>
      <p:bldP spid="22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b="1" dirty="0">
                <a:solidFill>
                  <a:srgbClr val="0000FF"/>
                </a:solidFill>
                <a:cs typeface="+mn-ea"/>
                <a:sym typeface="+mn-lt"/>
              </a:rPr>
              <a:t>6.4 </a:t>
            </a:r>
            <a:r>
              <a:rPr lang="zh-CN" altLang="en-US" sz="1800" b="1" dirty="0">
                <a:solidFill>
                  <a:srgbClr val="0000FF"/>
                </a:solidFill>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521247" y="2435271"/>
            <a:ext cx="3247181" cy="456565"/>
          </a:xfrm>
          <a:prstGeom prst="rect">
            <a:avLst/>
          </a:prstGeom>
        </p:spPr>
        <p:txBody>
          <a:bodyPr wrap="square">
            <a:spAutoFit/>
          </a:bodyPr>
          <a:lstStyle/>
          <a:p>
            <a:pPr algn="ctr">
              <a:lnSpc>
                <a:spcPct val="132000"/>
              </a:lnSpc>
            </a:pPr>
            <a:r>
              <a:rPr lang="zh-CN" altLang="en-US" sz="1800" dirty="0">
                <a:solidFill>
                  <a:srgbClr val="002060"/>
                </a:solidFill>
                <a:cs typeface="+mn-ea"/>
                <a:sym typeface="+mn-lt"/>
              </a:rPr>
              <a:t>主讲：王红玲    主审：汤小丹</a:t>
            </a:r>
            <a:endParaRPr lang="en-US" altLang="zh-CN" sz="1800" dirty="0">
              <a:solidFill>
                <a:srgbClr val="002060"/>
              </a:solidFill>
              <a:cs typeface="+mn-ea"/>
              <a:sym typeface="+mn-lt"/>
            </a:endParaRPr>
          </a:p>
        </p:txBody>
      </p: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237490" y="737235"/>
            <a:ext cx="8487410" cy="43561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页面抖动</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颠簸（</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Thrashing</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sp>
        <p:nvSpPr>
          <p:cNvPr id="102404" name="矩形 14"/>
          <p:cNvSpPr/>
          <p:nvPr/>
        </p:nvSpPr>
        <p:spPr>
          <a:xfrm>
            <a:off x="457200" y="3485833"/>
            <a:ext cx="8339138" cy="1476375"/>
          </a:xfrm>
          <a:prstGeom prst="rect">
            <a:avLst/>
          </a:prstGeom>
          <a:noFill/>
          <a:ln w="9525">
            <a:noFill/>
          </a:ln>
        </p:spPr>
        <p:txBody>
          <a:bodyPr>
            <a:spAutoFit/>
          </a:bodyPr>
          <a:lstStyle/>
          <a:p>
            <a:pPr eaLnBrk="1" hangingPunct="1">
              <a:spcBef>
                <a:spcPts val="1200"/>
              </a:spcBef>
            </a:pPr>
            <a:r>
              <a:rPr lang="zh-CN" altLang="en-US" sz="1800" dirty="0">
                <a:cs typeface="微软雅黑" panose="020B0503020204020204" pitchFamily="34" charset="-122"/>
              </a:rPr>
              <a:t>同时在系统中运行的进程太多，分配给每一个进程的物理块太少，不能满足进程正常运行的基本要求，致使每个进程在运行时，</a:t>
            </a:r>
            <a:r>
              <a:rPr lang="zh-CN" altLang="en-US" sz="1800" dirty="0">
                <a:solidFill>
                  <a:srgbClr val="FF0000"/>
                </a:solidFill>
                <a:cs typeface="微软雅黑" panose="020B0503020204020204" pitchFamily="34" charset="-122"/>
              </a:rPr>
              <a:t>频繁地出现缺页</a:t>
            </a:r>
            <a:r>
              <a:rPr lang="zh-CN" altLang="en-US" sz="1800" dirty="0">
                <a:cs typeface="微软雅黑" panose="020B0503020204020204" pitchFamily="34" charset="-122"/>
              </a:rPr>
              <a:t>，必须</a:t>
            </a:r>
            <a:r>
              <a:rPr lang="zh-CN" altLang="en-US" sz="1800" dirty="0">
                <a:solidFill>
                  <a:srgbClr val="FF0000"/>
                </a:solidFill>
                <a:cs typeface="微软雅黑" panose="020B0503020204020204" pitchFamily="34" charset="-122"/>
              </a:rPr>
              <a:t>请求</a:t>
            </a:r>
            <a:r>
              <a:rPr lang="zh-CN" altLang="en-US" sz="1800" dirty="0">
                <a:cs typeface="微软雅黑" panose="020B0503020204020204" pitchFamily="34" charset="-122"/>
              </a:rPr>
              <a:t>系统将所</a:t>
            </a:r>
            <a:r>
              <a:rPr lang="zh-CN" altLang="en-US" sz="1800" dirty="0">
                <a:solidFill>
                  <a:srgbClr val="FF0000"/>
                </a:solidFill>
                <a:cs typeface="微软雅黑" panose="020B0503020204020204" pitchFamily="34" charset="-122"/>
              </a:rPr>
              <a:t>缺页调入</a:t>
            </a:r>
            <a:r>
              <a:rPr lang="zh-CN" altLang="en-US" sz="1800" dirty="0">
                <a:cs typeface="微软雅黑" panose="020B0503020204020204" pitchFamily="34" charset="-122"/>
              </a:rPr>
              <a:t>内存。磁盘的</a:t>
            </a:r>
            <a:r>
              <a:rPr lang="zh-CN" altLang="en-US" sz="1800" dirty="0">
                <a:solidFill>
                  <a:srgbClr val="FF0000"/>
                </a:solidFill>
                <a:cs typeface="微软雅黑" panose="020B0503020204020204" pitchFamily="34" charset="-122"/>
              </a:rPr>
              <a:t>有效访问时间</a:t>
            </a:r>
            <a:r>
              <a:rPr lang="zh-CN" altLang="en-US" sz="1800" dirty="0">
                <a:cs typeface="微软雅黑" panose="020B0503020204020204" pitchFamily="34" charset="-122"/>
              </a:rPr>
              <a:t>也随之</a:t>
            </a:r>
            <a:r>
              <a:rPr lang="zh-CN" altLang="en-US" sz="1800" dirty="0">
                <a:solidFill>
                  <a:srgbClr val="FF0000"/>
                </a:solidFill>
                <a:cs typeface="微软雅黑" panose="020B0503020204020204" pitchFamily="34" charset="-122"/>
              </a:rPr>
              <a:t>急剧增加</a:t>
            </a:r>
            <a:r>
              <a:rPr lang="zh-CN" altLang="en-US" sz="1800" dirty="0">
                <a:cs typeface="微软雅黑" panose="020B0503020204020204" pitchFamily="34" charset="-122"/>
              </a:rPr>
              <a:t>，造成每个</a:t>
            </a:r>
            <a:r>
              <a:rPr lang="zh-CN" altLang="en-US" sz="1800" dirty="0">
                <a:solidFill>
                  <a:srgbClr val="FF0000"/>
                </a:solidFill>
                <a:cs typeface="微软雅黑" panose="020B0503020204020204" pitchFamily="34" charset="-122"/>
              </a:rPr>
              <a:t>进程的大部分时间</a:t>
            </a:r>
            <a:r>
              <a:rPr lang="zh-CN" altLang="en-US" sz="1800" dirty="0">
                <a:cs typeface="微软雅黑" panose="020B0503020204020204" pitchFamily="34" charset="-122"/>
              </a:rPr>
              <a:t>都用于</a:t>
            </a:r>
            <a:r>
              <a:rPr lang="zh-CN" altLang="en-US" sz="1800" dirty="0">
                <a:solidFill>
                  <a:srgbClr val="FF0000"/>
                </a:solidFill>
                <a:cs typeface="微软雅黑" panose="020B0503020204020204" pitchFamily="34" charset="-122"/>
              </a:rPr>
              <a:t>页面的换进</a:t>
            </a:r>
            <a:r>
              <a:rPr lang="en-US" altLang="zh-CN" sz="1800" dirty="0">
                <a:solidFill>
                  <a:srgbClr val="FF0000"/>
                </a:solidFill>
                <a:cs typeface="微软雅黑" panose="020B0503020204020204" pitchFamily="34" charset="-122"/>
              </a:rPr>
              <a:t>/</a:t>
            </a:r>
            <a:r>
              <a:rPr lang="zh-CN" altLang="en-US" sz="1800" dirty="0">
                <a:solidFill>
                  <a:srgbClr val="FF0000"/>
                </a:solidFill>
                <a:cs typeface="微软雅黑" panose="020B0503020204020204" pitchFamily="34" charset="-122"/>
              </a:rPr>
              <a:t>换出</a:t>
            </a:r>
            <a:r>
              <a:rPr lang="zh-CN" altLang="en-US" sz="1800" dirty="0">
                <a:cs typeface="微软雅黑" panose="020B0503020204020204" pitchFamily="34" charset="-122"/>
              </a:rPr>
              <a:t>，</a:t>
            </a:r>
            <a:r>
              <a:rPr lang="zh-CN" altLang="en-US" sz="1800" dirty="0">
                <a:solidFill>
                  <a:srgbClr val="FF0000"/>
                </a:solidFill>
                <a:cs typeface="微软雅黑" panose="020B0503020204020204" pitchFamily="34" charset="-122"/>
              </a:rPr>
              <a:t>几乎不能</a:t>
            </a:r>
            <a:r>
              <a:rPr lang="zh-CN" altLang="en-US" sz="1800" dirty="0">
                <a:cs typeface="微软雅黑" panose="020B0503020204020204" pitchFamily="34" charset="-122"/>
              </a:rPr>
              <a:t>再去做任何</a:t>
            </a:r>
            <a:r>
              <a:rPr lang="zh-CN" altLang="en-US" sz="1800" dirty="0">
                <a:solidFill>
                  <a:srgbClr val="FF0000"/>
                </a:solidFill>
                <a:cs typeface="微软雅黑" panose="020B0503020204020204" pitchFamily="34" charset="-122"/>
              </a:rPr>
              <a:t>有效工作</a:t>
            </a:r>
            <a:r>
              <a:rPr lang="zh-CN" altLang="en-US" sz="1800" dirty="0">
                <a:cs typeface="微软雅黑" panose="020B0503020204020204" pitchFamily="34" charset="-122"/>
              </a:rPr>
              <a:t>，导致发生处理机的利用率急剧下降并趋于</a:t>
            </a:r>
            <a:r>
              <a:rPr lang="en-US" altLang="zh-CN" sz="1800" dirty="0">
                <a:cs typeface="微软雅黑" panose="020B0503020204020204" pitchFamily="34" charset="-122"/>
              </a:rPr>
              <a:t>0</a:t>
            </a:r>
            <a:r>
              <a:rPr lang="zh-CN" altLang="en-US" sz="1800" dirty="0">
                <a:cs typeface="微软雅黑" panose="020B0503020204020204" pitchFamily="34" charset="-122"/>
              </a:rPr>
              <a:t>的情况。</a:t>
            </a:r>
            <a:r>
              <a:rPr lang="zh-CN" altLang="en-US" sz="1800" b="1" dirty="0">
                <a:solidFill>
                  <a:srgbClr val="FF0000"/>
                </a:solidFill>
                <a:cs typeface="微软雅黑" panose="020B0503020204020204" pitchFamily="34" charset="-122"/>
              </a:rPr>
              <a:t>我们称此时的进程是处于“抖动”状态。</a:t>
            </a:r>
          </a:p>
        </p:txBody>
      </p:sp>
      <p:pic>
        <p:nvPicPr>
          <p:cNvPr id="4098" name="Picture 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600200" y="772795"/>
            <a:ext cx="4815840" cy="271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F2A0D439-91E8-43EA-810E-2D6966C65EF5}"/>
              </a:ext>
            </a:extLst>
          </p:cNvPr>
          <p:cNvSpPr txBox="1"/>
          <p:nvPr/>
        </p:nvSpPr>
        <p:spPr>
          <a:xfrm>
            <a:off x="5569362" y="1748165"/>
            <a:ext cx="2127505" cy="523220"/>
          </a:xfrm>
          <a:prstGeom prst="rect">
            <a:avLst/>
          </a:prstGeom>
          <a:noFill/>
          <a:ln w="12700">
            <a:solidFill>
              <a:schemeClr val="tx1"/>
            </a:solidFill>
          </a:ln>
        </p:spPr>
        <p:txBody>
          <a:bodyPr wrap="none" rtlCol="0">
            <a:spAutoFit/>
          </a:bodyPr>
          <a:lstStyle/>
          <a:p>
            <a:pPr algn="l"/>
            <a:r>
              <a:rPr lang="en-US" altLang="zh-CN" sz="1400" dirty="0">
                <a:solidFill>
                  <a:srgbClr val="FF0000"/>
                </a:solidFill>
              </a:rPr>
              <a:t>L:</a:t>
            </a:r>
            <a:r>
              <a:rPr lang="zh-CN" altLang="en-US" sz="1400" dirty="0">
                <a:solidFill>
                  <a:srgbClr val="FF0000"/>
                </a:solidFill>
              </a:rPr>
              <a:t>两次缺页之间平均时间</a:t>
            </a:r>
            <a:endParaRPr lang="en-US" altLang="zh-CN" sz="1400" dirty="0">
              <a:solidFill>
                <a:srgbClr val="FF0000"/>
              </a:solidFill>
            </a:endParaRPr>
          </a:p>
          <a:p>
            <a:pPr algn="l"/>
            <a:r>
              <a:rPr lang="en-US" altLang="zh-CN" sz="1400" dirty="0">
                <a:solidFill>
                  <a:srgbClr val="FF0000"/>
                </a:solidFill>
              </a:rPr>
              <a:t>S:</a:t>
            </a:r>
            <a:r>
              <a:rPr lang="zh-CN" altLang="en-US" sz="1400" dirty="0">
                <a:solidFill>
                  <a:srgbClr val="FF0000"/>
                </a:solidFill>
              </a:rPr>
              <a:t>缺页中断所需服务时间</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产生“抖动”的原因</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18864" y="1305433"/>
            <a:ext cx="395288" cy="395288"/>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18864" y="3715673"/>
            <a:ext cx="395288" cy="395288"/>
          </a:xfrm>
          <a:prstGeom prst="rect">
            <a:avLst/>
          </a:prstGeom>
          <a:ln>
            <a:noFill/>
          </a:ln>
          <a:effectLst>
            <a:softEdge rad="0"/>
          </a:effectLst>
        </p:spPr>
      </p:pic>
      <p:sp>
        <p:nvSpPr>
          <p:cNvPr id="8" name="内容占位符 2"/>
          <p:cNvSpPr txBox="1"/>
          <p:nvPr/>
        </p:nvSpPr>
        <p:spPr>
          <a:xfrm>
            <a:off x="1675661" y="1298823"/>
            <a:ext cx="6172200" cy="25458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zh-CN" altLang="en-US" dirty="0">
                <a:solidFill>
                  <a:srgbClr val="FF0000"/>
                </a:solidFill>
              </a:rPr>
              <a:t>根本原因：</a:t>
            </a:r>
            <a:endParaRPr lang="en-US" altLang="zh-CN" dirty="0"/>
          </a:p>
          <a:p>
            <a:pPr lvl="1">
              <a:lnSpc>
                <a:spcPct val="120000"/>
              </a:lnSpc>
              <a:spcBef>
                <a:spcPts val="600"/>
              </a:spcBef>
              <a:spcAft>
                <a:spcPts val="600"/>
              </a:spcAft>
              <a:buClr>
                <a:srgbClr val="FF0000"/>
              </a:buClr>
              <a:buFont typeface="Wingdings" panose="05000000000000000000" pitchFamily="2" charset="2"/>
              <a:buChar char="Ø"/>
            </a:pPr>
            <a:r>
              <a:rPr lang="zh-CN" altLang="en-US" sz="1800" dirty="0"/>
              <a:t>同时在系统中运行的</a:t>
            </a:r>
            <a:r>
              <a:rPr lang="zh-CN" altLang="en-US" sz="1800" dirty="0">
                <a:solidFill>
                  <a:srgbClr val="FF0000"/>
                </a:solidFill>
              </a:rPr>
              <a:t>进程太多</a:t>
            </a:r>
            <a:r>
              <a:rPr lang="zh-CN" altLang="en-US" sz="1800" dirty="0"/>
              <a:t>；</a:t>
            </a:r>
            <a:endParaRPr lang="en-US" altLang="zh-CN" sz="1800" dirty="0"/>
          </a:p>
          <a:p>
            <a:pPr lvl="1">
              <a:lnSpc>
                <a:spcPct val="120000"/>
              </a:lnSpc>
              <a:spcBef>
                <a:spcPts val="600"/>
              </a:spcBef>
              <a:spcAft>
                <a:spcPts val="600"/>
              </a:spcAft>
              <a:buClr>
                <a:srgbClr val="FF0000"/>
              </a:buClr>
              <a:buFont typeface="Wingdings" panose="05000000000000000000" pitchFamily="2" charset="2"/>
              <a:buChar char="Ø"/>
            </a:pPr>
            <a:r>
              <a:rPr lang="zh-CN" altLang="en-US" sz="1800" dirty="0"/>
              <a:t>因此分配给每一个进程的</a:t>
            </a:r>
            <a:r>
              <a:rPr lang="zh-CN" altLang="en-US" sz="1800" dirty="0">
                <a:solidFill>
                  <a:srgbClr val="FF0000"/>
                </a:solidFill>
              </a:rPr>
              <a:t>物理块太少</a:t>
            </a:r>
            <a:r>
              <a:rPr lang="zh-CN" altLang="en-US" sz="1800" dirty="0"/>
              <a:t>，不能满足进程运行的</a:t>
            </a:r>
            <a:r>
              <a:rPr lang="zh-CN" altLang="en-US" sz="1800" dirty="0">
                <a:solidFill>
                  <a:srgbClr val="FF0000"/>
                </a:solidFill>
              </a:rPr>
              <a:t>基本要求</a:t>
            </a:r>
            <a:r>
              <a:rPr lang="zh-CN" altLang="en-US" sz="1800" dirty="0"/>
              <a:t>，致使进程在运行时，频繁缺页，必须请求系统将所缺页面调入内存。</a:t>
            </a:r>
            <a:endParaRPr lang="en-US" altLang="zh-CN" sz="1800" dirty="0"/>
          </a:p>
          <a:p>
            <a:pPr marL="457200" lvl="1" indent="0">
              <a:lnSpc>
                <a:spcPct val="120000"/>
              </a:lnSpc>
              <a:spcBef>
                <a:spcPts val="600"/>
              </a:spcBef>
              <a:spcAft>
                <a:spcPts val="600"/>
              </a:spcAft>
              <a:buNone/>
            </a:pPr>
            <a:endParaRPr lang="en-US" altLang="zh-CN" sz="1800" dirty="0"/>
          </a:p>
          <a:p>
            <a:pPr marL="0" indent="0">
              <a:lnSpc>
                <a:spcPct val="120000"/>
              </a:lnSpc>
              <a:spcBef>
                <a:spcPts val="600"/>
              </a:spcBef>
              <a:spcAft>
                <a:spcPts val="600"/>
              </a:spcAft>
              <a:buNone/>
            </a:pPr>
            <a:r>
              <a:rPr lang="zh-CN" altLang="zh-CN" dirty="0"/>
              <a:t>抖动的发生与系统为进程分配物理块的多少有关。</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缺页率与物理块数之间的关系</a:t>
            </a:r>
          </a:p>
        </p:txBody>
      </p:sp>
      <p:sp>
        <p:nvSpPr>
          <p:cNvPr id="8" name="内容占位符 2"/>
          <p:cNvSpPr txBox="1"/>
          <p:nvPr/>
        </p:nvSpPr>
        <p:spPr>
          <a:xfrm>
            <a:off x="68749" y="1276350"/>
            <a:ext cx="3360250" cy="3191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Font typeface="Wingdings" panose="05000000000000000000" pitchFamily="2" charset="2"/>
              <a:buChar char="n"/>
            </a:pPr>
            <a:r>
              <a:rPr lang="zh-CN" altLang="en-US" dirty="0"/>
              <a:t>进程发生</a:t>
            </a:r>
            <a:r>
              <a:rPr lang="zh-CN" altLang="en-US" dirty="0">
                <a:solidFill>
                  <a:srgbClr val="FF0000"/>
                </a:solidFill>
              </a:rPr>
              <a:t>缺页的时间间隔</a:t>
            </a:r>
            <a:r>
              <a:rPr lang="zh-CN" altLang="en-US" dirty="0"/>
              <a:t>与所获得的</a:t>
            </a:r>
            <a:r>
              <a:rPr lang="zh-CN" altLang="en-US" dirty="0">
                <a:solidFill>
                  <a:srgbClr val="FF0000"/>
                </a:solidFill>
              </a:rPr>
              <a:t>物理块数有关</a:t>
            </a:r>
            <a:endParaRPr lang="en-US" altLang="zh-CN" dirty="0">
              <a:solidFill>
                <a:srgbClr val="FF0000"/>
              </a:solidFill>
            </a:endParaRPr>
          </a:p>
          <a:p>
            <a:pPr>
              <a:lnSpc>
                <a:spcPct val="120000"/>
              </a:lnSpc>
              <a:spcBef>
                <a:spcPts val="600"/>
              </a:spcBef>
              <a:spcAft>
                <a:spcPts val="600"/>
              </a:spcAft>
              <a:buFont typeface="Wingdings" panose="05000000000000000000" pitchFamily="2" charset="2"/>
              <a:buChar char="n"/>
            </a:pPr>
            <a:r>
              <a:rPr lang="zh-CN" altLang="en-US" dirty="0"/>
              <a:t>当为进程分配的物理块低于某个数目时，每减少一个影响十分明显</a:t>
            </a:r>
            <a:endParaRPr lang="en-US" altLang="zh-CN" dirty="0">
              <a:solidFill>
                <a:srgbClr val="FF0000"/>
              </a:solidFill>
            </a:endParaRPr>
          </a:p>
          <a:p>
            <a:pPr>
              <a:lnSpc>
                <a:spcPct val="120000"/>
              </a:lnSpc>
              <a:spcBef>
                <a:spcPts val="600"/>
              </a:spcBef>
              <a:spcAft>
                <a:spcPts val="600"/>
              </a:spcAft>
              <a:buFont typeface="Wingdings" panose="05000000000000000000" pitchFamily="2" charset="2"/>
              <a:buChar char="n"/>
            </a:pPr>
            <a:r>
              <a:rPr lang="zh-CN" altLang="en-US" dirty="0"/>
              <a:t>当物理块数目超过某个数目时，增加一个物理块，缺页率没有明显改善；</a:t>
            </a:r>
            <a:endParaRPr lang="en-US" altLang="zh-CN" dirty="0"/>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337894" y="1534264"/>
            <a:ext cx="5444228" cy="2804441"/>
          </a:xfrm>
          <a:prstGeom prst="rect">
            <a:avLst/>
          </a:prstGeom>
        </p:spPr>
      </p:pic>
      <p:sp>
        <p:nvSpPr>
          <p:cNvPr id="2" name="文本框 1"/>
          <p:cNvSpPr txBox="1"/>
          <p:nvPr/>
        </p:nvSpPr>
        <p:spPr>
          <a:xfrm>
            <a:off x="4191000" y="895350"/>
            <a:ext cx="4572000" cy="953135"/>
          </a:xfrm>
          <a:prstGeom prst="rect">
            <a:avLst/>
          </a:prstGeom>
          <a:noFill/>
        </p:spPr>
        <p:txBody>
          <a:bodyPr wrap="square" rtlCol="0" anchor="t">
            <a:spAutoFit/>
          </a:bodyPr>
          <a:lstStyle/>
          <a:p>
            <a:r>
              <a:rPr lang="zh-CN" altLang="en-US" dirty="0">
                <a:sym typeface="+mn-ea"/>
              </a:rPr>
              <a:t>根据程序运行的局部性原理，如果能够</a:t>
            </a:r>
            <a:r>
              <a:rPr lang="zh-CN" altLang="en-US" dirty="0">
                <a:solidFill>
                  <a:srgbClr val="FF0000"/>
                </a:solidFill>
                <a:sym typeface="+mn-ea"/>
              </a:rPr>
              <a:t>预知某段时间内程序要访问的页面</a:t>
            </a:r>
            <a:r>
              <a:rPr lang="zh-CN" altLang="en-US" dirty="0">
                <a:sym typeface="+mn-ea"/>
              </a:rPr>
              <a:t>，并将它们预先调入内存，将会大大降低缺页率。</a:t>
            </a:r>
            <a:endParaRPr lang="zh-CN" altLang="en-US" sz="2000" dirty="0">
              <a:sym typeface="+mn-ea"/>
            </a:endParaRPr>
          </a:p>
        </p:txBody>
      </p:sp>
      <p:cxnSp>
        <p:nvCxnSpPr>
          <p:cNvPr id="4" name="直接连接符 3">
            <a:extLst>
              <a:ext uri="{FF2B5EF4-FFF2-40B4-BE49-F238E27FC236}">
                <a16:creationId xmlns:a16="http://schemas.microsoft.com/office/drawing/2014/main" id="{C9D27096-A108-4C87-99E7-3DE3CF717DC9}"/>
              </a:ext>
            </a:extLst>
          </p:cNvPr>
          <p:cNvCxnSpPr>
            <a:cxnSpLocks/>
          </p:cNvCxnSpPr>
          <p:nvPr/>
        </p:nvCxnSpPr>
        <p:spPr>
          <a:xfrm>
            <a:off x="4724400" y="2343150"/>
            <a:ext cx="0" cy="167640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CA35670-747B-43D7-93C1-6A80C2152224}"/>
              </a:ext>
            </a:extLst>
          </p:cNvPr>
          <p:cNvCxnSpPr>
            <a:cxnSpLocks/>
          </p:cNvCxnSpPr>
          <p:nvPr/>
        </p:nvCxnSpPr>
        <p:spPr>
          <a:xfrm>
            <a:off x="5486400" y="2419350"/>
            <a:ext cx="0" cy="160020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077C52B-7F2F-46B2-83E5-5B92EC9642F1}"/>
              </a:ext>
            </a:extLst>
          </p:cNvPr>
          <p:cNvCxnSpPr>
            <a:cxnSpLocks/>
          </p:cNvCxnSpPr>
          <p:nvPr/>
        </p:nvCxnSpPr>
        <p:spPr>
          <a:xfrm>
            <a:off x="3200400" y="2571750"/>
            <a:ext cx="1524000" cy="45720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AD15DEA-18A4-4ACA-8F3E-F4BAB3BDF364}"/>
              </a:ext>
            </a:extLst>
          </p:cNvPr>
          <p:cNvCxnSpPr>
            <a:cxnSpLocks/>
          </p:cNvCxnSpPr>
          <p:nvPr/>
        </p:nvCxnSpPr>
        <p:spPr>
          <a:xfrm flipV="1">
            <a:off x="3124200" y="3486150"/>
            <a:ext cx="2362200" cy="22860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工作集定义</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1245509"/>
            <a:ext cx="395288" cy="395288"/>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1751489"/>
            <a:ext cx="395288" cy="395288"/>
          </a:xfrm>
          <a:prstGeom prst="rect">
            <a:avLst/>
          </a:prstGeom>
          <a:ln>
            <a:noFill/>
          </a:ln>
          <a:effectLst>
            <a:softEdge rad="0"/>
          </a:effectLst>
        </p:spPr>
      </p:pic>
      <p:sp>
        <p:nvSpPr>
          <p:cNvPr id="8" name="内容占位符 2"/>
          <p:cNvSpPr txBox="1"/>
          <p:nvPr/>
        </p:nvSpPr>
        <p:spPr>
          <a:xfrm>
            <a:off x="866775" y="1162685"/>
            <a:ext cx="8209915" cy="31921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zh-CN" altLang="en-US" dirty="0"/>
              <a:t>所谓</a:t>
            </a:r>
            <a:r>
              <a:rPr lang="zh-CN" altLang="en-US" dirty="0">
                <a:solidFill>
                  <a:srgbClr val="FF0000"/>
                </a:solidFill>
              </a:rPr>
              <a:t>工作集</a:t>
            </a:r>
            <a:r>
              <a:rPr lang="zh-CN" altLang="en-US" dirty="0"/>
              <a:t>，指在某段</a:t>
            </a:r>
            <a:r>
              <a:rPr lang="zh-CN" altLang="en-US" dirty="0">
                <a:solidFill>
                  <a:srgbClr val="FF0000"/>
                </a:solidFill>
              </a:rPr>
              <a:t>时间</a:t>
            </a:r>
            <a:r>
              <a:rPr lang="zh-CN" altLang="en-US" dirty="0"/>
              <a:t>间隔</a:t>
            </a:r>
            <a:r>
              <a:rPr lang="en-US" altLang="zh-CN" dirty="0"/>
              <a:t>Δ</a:t>
            </a:r>
            <a:r>
              <a:rPr lang="zh-CN" altLang="en-US" dirty="0"/>
              <a:t>里进程实际</a:t>
            </a:r>
            <a:r>
              <a:rPr lang="zh-CN" altLang="en-US" dirty="0">
                <a:solidFill>
                  <a:srgbClr val="FF0000"/>
                </a:solidFill>
              </a:rPr>
              <a:t>要访问页面的集合</a:t>
            </a:r>
            <a:endParaRPr lang="en-US" altLang="zh-CN" dirty="0"/>
          </a:p>
          <a:p>
            <a:pPr marL="0" indent="0">
              <a:lnSpc>
                <a:spcPct val="120000"/>
              </a:lnSpc>
              <a:spcBef>
                <a:spcPts val="600"/>
              </a:spcBef>
              <a:spcAft>
                <a:spcPts val="600"/>
              </a:spcAft>
              <a:buNone/>
            </a:pPr>
            <a:r>
              <a:rPr lang="zh-CN" altLang="en-US" dirty="0"/>
              <a:t>把某进程在时间</a:t>
            </a:r>
            <a:r>
              <a:rPr lang="en-US" altLang="zh-CN" dirty="0"/>
              <a:t>t</a:t>
            </a:r>
            <a:r>
              <a:rPr lang="zh-CN" altLang="en-US" dirty="0"/>
              <a:t>的工作集记为</a:t>
            </a:r>
            <a:r>
              <a:rPr lang="en-US" altLang="zh-CN" dirty="0"/>
              <a:t>w(t</a:t>
            </a:r>
            <a:r>
              <a:rPr lang="zh-CN" altLang="en-US" dirty="0"/>
              <a:t>，</a:t>
            </a:r>
            <a:r>
              <a:rPr lang="en-US" altLang="zh-CN" dirty="0"/>
              <a:t>Δ),</a:t>
            </a:r>
            <a:r>
              <a:rPr lang="zh-CN" altLang="en-US" dirty="0"/>
              <a:t>其中的变量</a:t>
            </a:r>
            <a:r>
              <a:rPr lang="en-US" altLang="zh-CN" dirty="0"/>
              <a:t>Δ</a:t>
            </a:r>
            <a:r>
              <a:rPr lang="zh-CN" altLang="en-US" dirty="0"/>
              <a:t>称为工作集的“窗口尺寸”。</a:t>
            </a:r>
          </a:p>
          <a:p>
            <a:pPr indent="-431800">
              <a:lnSpc>
                <a:spcPct val="120000"/>
              </a:lnSpc>
              <a:spcBef>
                <a:spcPts val="600"/>
              </a:spcBef>
              <a:spcAft>
                <a:spcPts val="600"/>
              </a:spcAft>
              <a:buClr>
                <a:srgbClr val="0000FF"/>
              </a:buClr>
              <a:buFont typeface="Wingdings" panose="05000000000000000000" pitchFamily="2" charset="2"/>
              <a:buChar char="u"/>
            </a:pPr>
            <a:r>
              <a:rPr lang="zh-CN" altLang="en-US" dirty="0"/>
              <a:t>工作集</a:t>
            </a:r>
            <a:r>
              <a:rPr lang="en-US" altLang="zh-CN" dirty="0"/>
              <a:t>w(t</a:t>
            </a:r>
            <a:r>
              <a:rPr lang="zh-CN" altLang="en-US" dirty="0"/>
              <a:t>，</a:t>
            </a:r>
            <a:r>
              <a:rPr lang="en-US" altLang="zh-CN" dirty="0"/>
              <a:t>Δ)</a:t>
            </a:r>
            <a:r>
              <a:rPr lang="zh-CN" altLang="en-US" dirty="0"/>
              <a:t>是二元函数，即在不同时间</a:t>
            </a:r>
            <a:r>
              <a:rPr lang="en-US" altLang="zh-CN" dirty="0"/>
              <a:t>t</a:t>
            </a:r>
            <a:r>
              <a:rPr lang="zh-CN" altLang="en-US" dirty="0"/>
              <a:t>的工作集大小不同，所含的</a:t>
            </a:r>
            <a:br>
              <a:rPr lang="en-US" altLang="zh-CN" dirty="0"/>
            </a:br>
            <a:r>
              <a:rPr lang="zh-CN" altLang="en-US" dirty="0"/>
              <a:t>   页面数也不同；工作集与窗口尺寸</a:t>
            </a:r>
            <a:r>
              <a:rPr lang="en-US" altLang="zh-CN" dirty="0"/>
              <a:t>Δ</a:t>
            </a:r>
            <a:r>
              <a:rPr lang="zh-CN" altLang="en-US" dirty="0"/>
              <a:t>有关，是</a:t>
            </a:r>
            <a:r>
              <a:rPr lang="en-US" altLang="zh-CN" dirty="0"/>
              <a:t>Δ</a:t>
            </a:r>
            <a:r>
              <a:rPr lang="zh-CN" altLang="en-US" dirty="0"/>
              <a:t>的</a:t>
            </a:r>
            <a:r>
              <a:rPr lang="zh-CN" altLang="en-US" dirty="0">
                <a:solidFill>
                  <a:srgbClr val="FF0000"/>
                </a:solidFill>
              </a:rPr>
              <a:t>非降函数</a:t>
            </a:r>
            <a:r>
              <a:rPr lang="zh-CN" altLang="en-US" dirty="0"/>
              <a:t>（</a:t>
            </a:r>
            <a:r>
              <a:rPr lang="zh-CN" altLang="en-US" b="0" i="0" dirty="0">
                <a:solidFill>
                  <a:srgbClr val="333333"/>
                </a:solidFill>
                <a:effectLst/>
                <a:latin typeface="PingFang SC"/>
              </a:rPr>
              <a:t>或称为</a:t>
            </a:r>
            <a:r>
              <a:rPr lang="zh-CN" altLang="en-US" b="0" i="0" dirty="0">
                <a:solidFill>
                  <a:srgbClr val="FF0000"/>
                </a:solidFill>
                <a:effectLst/>
                <a:latin typeface="PingFang SC"/>
              </a:rPr>
              <a:t>单调不减函数</a:t>
            </a:r>
            <a:r>
              <a:rPr lang="zh-CN" altLang="en-US" dirty="0"/>
              <a:t>），即：</a:t>
            </a:r>
          </a:p>
        </p:txBody>
      </p:sp>
      <p:pic>
        <p:nvPicPr>
          <p:cNvPr id="9" name="图片 8"/>
          <p:cNvPicPr>
            <a:picLocks noChangeAspect="1"/>
          </p:cNvPicPr>
          <p:nvPr/>
        </p:nvPicPr>
        <p:blipFill>
          <a:blip r:embed="rId3"/>
          <a:stretch>
            <a:fillRect/>
          </a:stretch>
        </p:blipFill>
        <p:spPr>
          <a:xfrm>
            <a:off x="1828800" y="3257550"/>
            <a:ext cx="4570256" cy="855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85959"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虚拟存储器概述</a:t>
            </a:r>
          </a:p>
        </p:txBody>
      </p:sp>
      <p:sp>
        <p:nvSpPr>
          <p:cNvPr id="4" name="文本框 3"/>
          <p:cNvSpPr txBox="1"/>
          <p:nvPr/>
        </p:nvSpPr>
        <p:spPr>
          <a:xfrm>
            <a:off x="557530" y="895350"/>
            <a:ext cx="8357870" cy="820546"/>
          </a:xfrm>
          <a:prstGeom prst="rect">
            <a:avLst/>
          </a:prstGeom>
          <a:noFill/>
        </p:spPr>
        <p:txBody>
          <a:bodyPr wrap="square" rtlCol="0">
            <a:spAutoFit/>
          </a:bodyPr>
          <a:lstStyle/>
          <a:p>
            <a:pPr algn="l">
              <a:lnSpc>
                <a:spcPct val="123000"/>
              </a:lnSpc>
              <a:spcAft>
                <a:spcPts val="600"/>
              </a:spcAft>
            </a:pPr>
            <a:r>
              <a:rPr lang="zh-CN" altLang="en-US" sz="1800" dirty="0">
                <a:cs typeface="+mn-ea"/>
                <a:sym typeface="+mn-lt"/>
              </a:rPr>
              <a:t>前面所介绍的各种存储器管理方式，有一些</a:t>
            </a:r>
            <a:r>
              <a:rPr lang="zh-CN" altLang="en-US" sz="1800" dirty="0">
                <a:solidFill>
                  <a:srgbClr val="0000FF"/>
                </a:solidFill>
                <a:cs typeface="+mn-ea"/>
                <a:sym typeface="+mn-lt"/>
              </a:rPr>
              <a:t>共同特点</a:t>
            </a:r>
            <a:r>
              <a:rPr lang="zh-CN" altLang="en-US" sz="1800" dirty="0">
                <a:cs typeface="+mn-ea"/>
                <a:sym typeface="+mn-lt"/>
              </a:rPr>
              <a:t>：</a:t>
            </a:r>
          </a:p>
          <a:p>
            <a:pPr algn="l">
              <a:lnSpc>
                <a:spcPct val="123000"/>
              </a:lnSpc>
              <a:spcAft>
                <a:spcPts val="600"/>
              </a:spcAft>
            </a:pPr>
            <a:r>
              <a:rPr lang="zh-CN" altLang="en-US" sz="1800" dirty="0">
                <a:solidFill>
                  <a:srgbClr val="FF0000"/>
                </a:solidFill>
                <a:cs typeface="+mn-ea"/>
                <a:sym typeface="+mn-lt"/>
              </a:rPr>
              <a:t>驻留性：</a:t>
            </a:r>
            <a:r>
              <a:rPr lang="zh-CN" altLang="en-US" sz="1800" dirty="0">
                <a:cs typeface="+mn-ea"/>
                <a:sym typeface="+mn-lt"/>
              </a:rPr>
              <a:t>一旦作业被装入内存，就会一直驻留在内存中，直至作业运行结束</a:t>
            </a:r>
          </a:p>
        </p:txBody>
      </p:sp>
      <p:sp>
        <p:nvSpPr>
          <p:cNvPr id="2" name="文本框 1"/>
          <p:cNvSpPr txBox="1"/>
          <p:nvPr/>
        </p:nvSpPr>
        <p:spPr>
          <a:xfrm>
            <a:off x="683260" y="2107253"/>
            <a:ext cx="8106410" cy="645160"/>
          </a:xfrm>
          <a:prstGeom prst="rect">
            <a:avLst/>
          </a:prstGeom>
          <a:noFill/>
        </p:spPr>
        <p:txBody>
          <a:bodyPr wrap="square" rtlCol="0" anchor="t">
            <a:spAutoFit/>
          </a:bodyPr>
          <a:lstStyle/>
          <a:p>
            <a:r>
              <a:rPr lang="zh-CN" altLang="en-US" sz="1800" dirty="0"/>
              <a:t>事实上，在一个时间段内，只需要访问作业的一小部分数据即可正常运行，这就导致了内存中会驻留大量的、暂时用不到的数据，浪费了宝贵的内存资源。</a:t>
            </a:r>
          </a:p>
        </p:txBody>
      </p:sp>
      <p:sp>
        <p:nvSpPr>
          <p:cNvPr id="3" name="文本框 2"/>
          <p:cNvSpPr txBox="1"/>
          <p:nvPr/>
        </p:nvSpPr>
        <p:spPr>
          <a:xfrm>
            <a:off x="838200" y="3181350"/>
            <a:ext cx="4572000" cy="1537970"/>
          </a:xfrm>
          <a:prstGeom prst="rect">
            <a:avLst/>
          </a:prstGeom>
          <a:noFill/>
        </p:spPr>
        <p:txBody>
          <a:bodyPr wrap="square" rtlCol="0" anchor="t">
            <a:spAutoFit/>
          </a:bodyPr>
          <a:lstStyle/>
          <a:p>
            <a:pPr algn="just">
              <a:lnSpc>
                <a:spcPct val="150000"/>
              </a:lnSpc>
              <a:spcAft>
                <a:spcPts val="600"/>
              </a:spcAft>
            </a:pPr>
            <a:r>
              <a:rPr lang="zh-CN" altLang="en-US" sz="2000" dirty="0">
                <a:cs typeface="+mn-ea"/>
                <a:sym typeface="+mn-lt"/>
              </a:rPr>
              <a:t>解决办法：</a:t>
            </a:r>
          </a:p>
          <a:p>
            <a:pPr marL="342900" indent="-342900" algn="just">
              <a:lnSpc>
                <a:spcPct val="150000"/>
              </a:lnSpc>
              <a:spcAft>
                <a:spcPts val="600"/>
              </a:spcAft>
              <a:buClr>
                <a:srgbClr val="0000FF"/>
              </a:buClr>
              <a:buFont typeface="Wingdings" panose="05000000000000000000" pitchFamily="2" charset="2"/>
              <a:buChar char="Ø"/>
            </a:pPr>
            <a:r>
              <a:rPr lang="zh-CN" altLang="en-US" sz="1800" dirty="0">
                <a:cs typeface="+mn-ea"/>
                <a:sym typeface="+mn-lt"/>
              </a:rPr>
              <a:t>扩充内存</a:t>
            </a:r>
          </a:p>
          <a:p>
            <a:pPr marL="342900" indent="-342900" algn="just">
              <a:lnSpc>
                <a:spcPct val="150000"/>
              </a:lnSpc>
              <a:spcAft>
                <a:spcPts val="600"/>
              </a:spcAft>
              <a:buClr>
                <a:srgbClr val="0000FF"/>
              </a:buClr>
              <a:buFont typeface="Wingdings" panose="05000000000000000000" pitchFamily="2" charset="2"/>
              <a:buChar char="Ø"/>
            </a:pPr>
            <a:r>
              <a:rPr lang="zh-CN" altLang="en-US" sz="1800" dirty="0">
                <a:cs typeface="+mn-ea"/>
                <a:sym typeface="+mn-lt"/>
              </a:rPr>
              <a:t>逻辑上扩充内存容量（虚拟存储器）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工作集</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驻留集</a:t>
            </a:r>
          </a:p>
        </p:txBody>
      </p:sp>
      <p:sp>
        <p:nvSpPr>
          <p:cNvPr id="106500" name="矩形 14"/>
          <p:cNvSpPr/>
          <p:nvPr/>
        </p:nvSpPr>
        <p:spPr>
          <a:xfrm>
            <a:off x="438150" y="858838"/>
            <a:ext cx="8339138" cy="398780"/>
          </a:xfrm>
          <a:prstGeom prst="rect">
            <a:avLst/>
          </a:prstGeom>
          <a:noFill/>
          <a:ln w="9525">
            <a:noFill/>
          </a:ln>
        </p:spPr>
        <p:txBody>
          <a:bodyPr>
            <a:spAutoFit/>
          </a:bodyPr>
          <a:lstStyle/>
          <a:p>
            <a:pPr eaLnBrk="1" hangingPunct="1">
              <a:spcBef>
                <a:spcPts val="1200"/>
              </a:spcBef>
            </a:pPr>
            <a:r>
              <a:rPr lang="zh-CN" altLang="en-US" sz="2000" b="1" dirty="0">
                <a:solidFill>
                  <a:srgbClr val="FF0000"/>
                </a:solidFill>
                <a:cs typeface="微软雅黑" panose="020B0503020204020204" pitchFamily="34" charset="-122"/>
              </a:rPr>
              <a:t>工作集：</a:t>
            </a:r>
            <a:r>
              <a:rPr lang="zh-CN" altLang="en-US" sz="2000" dirty="0">
                <a:cs typeface="微软雅黑" panose="020B0503020204020204" pitchFamily="34" charset="-122"/>
              </a:rPr>
              <a:t>指在某段时间间隔里， 进程实际访问页面的集合。</a:t>
            </a:r>
            <a:endParaRPr lang="en-US" altLang="zh-CN" sz="2000" dirty="0">
              <a:solidFill>
                <a:srgbClr val="FF0000"/>
              </a:solidFill>
              <a:cs typeface="微软雅黑" panose="020B0503020204020204" pitchFamily="34" charset="-122"/>
            </a:endParaRPr>
          </a:p>
        </p:txBody>
      </p:sp>
      <p:pic>
        <p:nvPicPr>
          <p:cNvPr id="2" name="图片 1"/>
          <p:cNvPicPr>
            <a:picLocks noChangeAspect="1"/>
          </p:cNvPicPr>
          <p:nvPr/>
        </p:nvPicPr>
        <p:blipFill>
          <a:blip r:embed="rId3">
            <a:lum contrast="36000"/>
          </a:blip>
          <a:stretch>
            <a:fillRect/>
          </a:stretch>
        </p:blipFill>
        <p:spPr>
          <a:xfrm>
            <a:off x="76200" y="2587774"/>
            <a:ext cx="4273677" cy="1018909"/>
          </a:xfrm>
          <a:prstGeom prst="rect">
            <a:avLst/>
          </a:prstGeom>
        </p:spPr>
      </p:pic>
      <p:sp>
        <p:nvSpPr>
          <p:cNvPr id="3" name="文本框 2"/>
          <p:cNvSpPr txBox="1"/>
          <p:nvPr/>
        </p:nvSpPr>
        <p:spPr>
          <a:xfrm>
            <a:off x="152400" y="1504950"/>
            <a:ext cx="8191500" cy="866775"/>
          </a:xfrm>
          <a:prstGeom prst="rect">
            <a:avLst/>
          </a:prstGeom>
          <a:noFill/>
        </p:spPr>
        <p:txBody>
          <a:bodyPr wrap="square" rtlCol="0" anchor="t">
            <a:noAutofit/>
          </a:bodyPr>
          <a:lstStyle/>
          <a:p>
            <a:r>
              <a:rPr lang="zh-CN" altLang="en-US" sz="1800" dirty="0"/>
              <a:t>例:某进程的页面访问序列如下，窗口尺寸为4，</a:t>
            </a:r>
            <a:r>
              <a:rPr lang="en-US" altLang="zh-CN" sz="1800" dirty="0"/>
              <a:t>23</a:t>
            </a:r>
            <a:r>
              <a:rPr lang="zh-CN" altLang="en-US" sz="1800" dirty="0"/>
              <a:t>时刻和</a:t>
            </a:r>
            <a:r>
              <a:rPr lang="en-US" altLang="zh-CN" sz="1800" dirty="0"/>
              <a:t>17</a:t>
            </a:r>
            <a:r>
              <a:rPr lang="zh-CN" altLang="en-US" sz="1800" dirty="0"/>
              <a:t>时刻的工作集为?</a:t>
            </a:r>
          </a:p>
        </p:txBody>
      </p:sp>
      <p:sp>
        <p:nvSpPr>
          <p:cNvPr id="4" name="文本框 3"/>
          <p:cNvSpPr txBox="1"/>
          <p:nvPr/>
        </p:nvSpPr>
        <p:spPr>
          <a:xfrm>
            <a:off x="295933" y="4068445"/>
            <a:ext cx="4572000" cy="368300"/>
          </a:xfrm>
          <a:prstGeom prst="rect">
            <a:avLst/>
          </a:prstGeom>
          <a:noFill/>
        </p:spPr>
        <p:txBody>
          <a:bodyPr wrap="square" rtlCol="0" anchor="t">
            <a:spAutoFit/>
          </a:bodyPr>
          <a:lstStyle/>
          <a:p>
            <a:r>
              <a:rPr lang="zh-CN" altLang="en-US" sz="1800" dirty="0">
                <a:solidFill>
                  <a:schemeClr val="accent1">
                    <a:lumMod val="75000"/>
                  </a:schemeClr>
                </a:solidFill>
              </a:rPr>
              <a:t>工作集大小可能小于窗口尺寸</a:t>
            </a:r>
          </a:p>
        </p:txBody>
      </p:sp>
      <p:sp>
        <p:nvSpPr>
          <p:cNvPr id="5" name="文本框 4"/>
          <p:cNvSpPr txBox="1"/>
          <p:nvPr/>
        </p:nvSpPr>
        <p:spPr>
          <a:xfrm>
            <a:off x="304800" y="4436745"/>
            <a:ext cx="4572000" cy="368300"/>
          </a:xfrm>
          <a:prstGeom prst="rect">
            <a:avLst/>
          </a:prstGeom>
          <a:noFill/>
        </p:spPr>
        <p:txBody>
          <a:bodyPr wrap="square" rtlCol="0" anchor="t">
            <a:spAutoFit/>
          </a:bodyPr>
          <a:lstStyle/>
          <a:p>
            <a:r>
              <a:rPr lang="zh-CN" altLang="en-US" sz="1800" dirty="0">
                <a:solidFill>
                  <a:schemeClr val="accent1">
                    <a:lumMod val="75000"/>
                  </a:schemeClr>
                </a:solidFill>
              </a:rPr>
              <a:t>根据工作集大小给进程分配若干内存块。</a:t>
            </a: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0492" y="1885950"/>
            <a:ext cx="463804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B1A5FA26-EC94-495A-9098-E7143FDF9FDB}"/>
              </a:ext>
            </a:extLst>
          </p:cNvPr>
          <p:cNvSpPr txBox="1"/>
          <p:nvPr/>
        </p:nvSpPr>
        <p:spPr>
          <a:xfrm>
            <a:off x="7784249" y="1815226"/>
            <a:ext cx="132760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最近最久未使用</a:t>
            </a:r>
            <a:r>
              <a:rPr lang="en-US" altLang="zh-CN" sz="1000" dirty="0">
                <a:solidFill>
                  <a:srgbClr val="FF0000"/>
                </a:solidFill>
              </a:rPr>
              <a:t>LRU</a:t>
            </a:r>
            <a:endParaRPr lang="zh-CN" altLang="en-US" sz="1000" dirty="0">
              <a:solidFill>
                <a:srgbClr val="FF0000"/>
              </a:solidFill>
            </a:endParaRPr>
          </a:p>
        </p:txBody>
      </p:sp>
      <p:sp>
        <p:nvSpPr>
          <p:cNvPr id="8" name="文本框 7">
            <a:extLst>
              <a:ext uri="{FF2B5EF4-FFF2-40B4-BE49-F238E27FC236}">
                <a16:creationId xmlns:a16="http://schemas.microsoft.com/office/drawing/2014/main" id="{DC233E0C-97EA-4537-83FD-94AF7864BA4D}"/>
              </a:ext>
            </a:extLst>
          </p:cNvPr>
          <p:cNvSpPr txBox="1"/>
          <p:nvPr/>
        </p:nvSpPr>
        <p:spPr>
          <a:xfrm>
            <a:off x="6172200" y="1815226"/>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抖动</a:t>
            </a:r>
          </a:p>
        </p:txBody>
      </p:sp>
      <p:sp>
        <p:nvSpPr>
          <p:cNvPr id="6" name="矩形: 圆角 5">
            <a:extLst>
              <a:ext uri="{FF2B5EF4-FFF2-40B4-BE49-F238E27FC236}">
                <a16:creationId xmlns:a16="http://schemas.microsoft.com/office/drawing/2014/main" id="{A2EE2B64-9726-4172-AC4C-F7B87E9B1617}"/>
              </a:ext>
            </a:extLst>
          </p:cNvPr>
          <p:cNvSpPr/>
          <p:nvPr/>
        </p:nvSpPr>
        <p:spPr>
          <a:xfrm>
            <a:off x="6019800" y="3181350"/>
            <a:ext cx="762000"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F2BA80C8-6A5F-457B-ADC9-EAAC14738398}"/>
              </a:ext>
            </a:extLst>
          </p:cNvPr>
          <p:cNvSpPr/>
          <p:nvPr/>
        </p:nvSpPr>
        <p:spPr>
          <a:xfrm>
            <a:off x="7010400" y="3175635"/>
            <a:ext cx="914400"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9627CCB-ACB4-474D-BF6E-9DCD1A890B57}"/>
              </a:ext>
            </a:extLst>
          </p:cNvPr>
          <p:cNvSpPr/>
          <p:nvPr/>
        </p:nvSpPr>
        <p:spPr>
          <a:xfrm>
            <a:off x="7990852" y="3180367"/>
            <a:ext cx="1076947"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63956086-C083-44B9-B25F-8572B8DF1D7A}"/>
              </a:ext>
            </a:extLst>
          </p:cNvPr>
          <p:cNvPicPr>
            <a:picLocks noChangeAspect="1"/>
          </p:cNvPicPr>
          <p:nvPr/>
        </p:nvPicPr>
        <p:blipFill>
          <a:blip r:embed="rId5"/>
          <a:stretch>
            <a:fillRect/>
          </a:stretch>
        </p:blipFill>
        <p:spPr>
          <a:xfrm>
            <a:off x="4191000" y="1848381"/>
            <a:ext cx="1752363" cy="327947"/>
          </a:xfrm>
          <a:prstGeom prst="rect">
            <a:avLst/>
          </a:prstGeom>
          <a:ln w="12700" cap="sq">
            <a:solidFill>
              <a:srgbClr val="000000"/>
            </a:solidFill>
            <a:miter lim="800000"/>
          </a:ln>
          <a:effectLst/>
        </p:spPr>
      </p:pic>
      <p:cxnSp>
        <p:nvCxnSpPr>
          <p:cNvPr id="10" name="直接箭头连接符 9">
            <a:extLst>
              <a:ext uri="{FF2B5EF4-FFF2-40B4-BE49-F238E27FC236}">
                <a16:creationId xmlns:a16="http://schemas.microsoft.com/office/drawing/2014/main" id="{3C6734AF-C961-4384-BB0D-2B0F69538666}"/>
              </a:ext>
            </a:extLst>
          </p:cNvPr>
          <p:cNvCxnSpPr>
            <a:cxnSpLocks/>
          </p:cNvCxnSpPr>
          <p:nvPr/>
        </p:nvCxnSpPr>
        <p:spPr>
          <a:xfrm flipH="1" flipV="1">
            <a:off x="5638801" y="2192921"/>
            <a:ext cx="380999" cy="982714"/>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9426EBC-7176-4067-BC12-F46EE6A58FC9}"/>
              </a:ext>
            </a:extLst>
          </p:cNvPr>
          <p:cNvCxnSpPr>
            <a:stCxn id="12" idx="1"/>
          </p:cNvCxnSpPr>
          <p:nvPr/>
        </p:nvCxnSpPr>
        <p:spPr>
          <a:xfrm flipH="1" flipV="1">
            <a:off x="6738374" y="3287252"/>
            <a:ext cx="272026" cy="2683"/>
          </a:xfrm>
          <a:prstGeom prst="straightConnector1">
            <a:avLst/>
          </a:prstGeom>
          <a:ln w="127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FD3DD7B-C7AB-4570-A170-539D8B235043}"/>
              </a:ext>
            </a:extLst>
          </p:cNvPr>
          <p:cNvSpPr txBox="1"/>
          <p:nvPr/>
        </p:nvSpPr>
        <p:spPr>
          <a:xfrm>
            <a:off x="6769624" y="3367237"/>
            <a:ext cx="389850" cy="215444"/>
          </a:xfrm>
          <a:prstGeom prst="rect">
            <a:avLst/>
          </a:prstGeom>
          <a:solidFill>
            <a:schemeClr val="bg1"/>
          </a:solidFill>
          <a:ln w="12700">
            <a:noFill/>
          </a:ln>
        </p:spPr>
        <p:txBody>
          <a:bodyPr wrap="none" rtlCol="0">
            <a:spAutoFit/>
          </a:bodyPr>
          <a:lstStyle/>
          <a:p>
            <a:pPr algn="l"/>
            <a:r>
              <a:rPr lang="zh-CN" altLang="en-US" sz="800" dirty="0">
                <a:solidFill>
                  <a:srgbClr val="00B050"/>
                </a:solidFill>
              </a:rPr>
              <a:t>包含</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438150" y="858838"/>
            <a:ext cx="8286750" cy="4140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工作集算法</a:t>
            </a:r>
          </a:p>
        </p:txBody>
      </p:sp>
      <p:sp>
        <p:nvSpPr>
          <p:cNvPr id="108548" name="矩形 14"/>
          <p:cNvSpPr/>
          <p:nvPr/>
        </p:nvSpPr>
        <p:spPr>
          <a:xfrm>
            <a:off x="438150" y="858838"/>
            <a:ext cx="8339138" cy="2246769"/>
          </a:xfrm>
          <a:prstGeom prst="rect">
            <a:avLst/>
          </a:prstGeom>
          <a:noFill/>
          <a:ln w="9525">
            <a:noFill/>
          </a:ln>
        </p:spPr>
        <p:txBody>
          <a:bodyPr>
            <a:spAutoFit/>
          </a:bodyPr>
          <a:lstStyle/>
          <a:p>
            <a:pPr eaLnBrk="1" hangingPunct="1">
              <a:spcBef>
                <a:spcPts val="1200"/>
              </a:spcBef>
            </a:pPr>
            <a:r>
              <a:rPr lang="zh-CN" altLang="en-US" sz="2000" b="1" dirty="0">
                <a:solidFill>
                  <a:srgbClr val="FF0000"/>
                </a:solidFill>
                <a:cs typeface="微软雅黑" panose="020B0503020204020204" pitchFamily="34" charset="-122"/>
              </a:rPr>
              <a:t>工作集算法：</a:t>
            </a:r>
            <a:r>
              <a:rPr lang="zh-CN" altLang="en-US" sz="2000" dirty="0">
                <a:cs typeface="微软雅黑" panose="020B0503020204020204" pitchFamily="34" charset="-122"/>
              </a:rPr>
              <a:t>基于局部性原理可知， 进程在一段时间内访问的页面与不久之后会访问的页面是有相关性的。因此， 可以根据进程近期访问的页面集合（工作集） 来设计一种页面置换算法</a:t>
            </a:r>
            <a:r>
              <a:rPr lang="en-US" altLang="zh-CN" sz="2000" dirty="0">
                <a:cs typeface="微软雅黑" panose="020B0503020204020204" pitchFamily="34" charset="-122"/>
              </a:rPr>
              <a:t>——</a:t>
            </a:r>
            <a:r>
              <a:rPr lang="zh-CN" altLang="en-US" sz="2000" dirty="0">
                <a:cs typeface="微软雅黑" panose="020B0503020204020204" pitchFamily="34" charset="-122"/>
              </a:rPr>
              <a:t>选择一个不在工作集中的页面进行淘汰。</a:t>
            </a:r>
            <a:endParaRPr lang="en-US" altLang="zh-CN" sz="2000" dirty="0">
              <a:cs typeface="微软雅黑" panose="020B0503020204020204" pitchFamily="34" charset="-122"/>
            </a:endParaRPr>
          </a:p>
          <a:p>
            <a:pPr eaLnBrk="1" hangingPunct="1">
              <a:spcBef>
                <a:spcPts val="1200"/>
              </a:spcBef>
            </a:pPr>
            <a:r>
              <a:rPr lang="zh-CN" altLang="en-US" sz="2000" dirty="0">
                <a:solidFill>
                  <a:srgbClr val="FF0000"/>
                </a:solidFill>
                <a:cs typeface="微软雅黑" panose="020B0503020204020204" pitchFamily="34" charset="-122"/>
              </a:rPr>
              <a:t>例：</a:t>
            </a:r>
            <a:r>
              <a:rPr lang="zh-CN" altLang="en-US" sz="2000" dirty="0">
                <a:cs typeface="微软雅黑" panose="020B0503020204020204" pitchFamily="34" charset="-122"/>
              </a:rPr>
              <a:t>某进程的页面访问序列：</a:t>
            </a:r>
            <a:r>
              <a:rPr lang="en-US" altLang="zh-CN" sz="2000" dirty="0">
                <a:latin typeface="微软雅黑" panose="020B0503020204020204" pitchFamily="34" charset="-122"/>
              </a:rPr>
              <a:t>1,</a:t>
            </a:r>
            <a:r>
              <a:rPr lang="zh-CN" altLang="en-US" sz="2000" dirty="0">
                <a:latin typeface="微软雅黑" panose="020B0503020204020204" pitchFamily="34" charset="-122"/>
              </a:rPr>
              <a:t> </a:t>
            </a:r>
            <a:r>
              <a:rPr lang="en-US" altLang="zh-CN" sz="2000" dirty="0">
                <a:latin typeface="微软雅黑" panose="020B0503020204020204" pitchFamily="34" charset="-122"/>
              </a:rPr>
              <a:t>1, 2, 5, 3, 2, 1, 3, 2, 2</a:t>
            </a:r>
            <a:endParaRPr lang="zh-CN" altLang="en-US" sz="2000" dirty="0">
              <a:latin typeface="微软雅黑" panose="020B0503020204020204" pitchFamily="34" charset="-122"/>
            </a:endParaRPr>
          </a:p>
          <a:p>
            <a:pPr eaLnBrk="1" hangingPunct="1">
              <a:spcBef>
                <a:spcPts val="1200"/>
              </a:spcBef>
            </a:pPr>
            <a:r>
              <a:rPr lang="zh-CN" altLang="en-US" sz="2000" dirty="0">
                <a:cs typeface="微软雅黑" panose="020B0503020204020204" pitchFamily="34" charset="-122"/>
              </a:rPr>
              <a:t>窗口尺寸为 </a:t>
            </a:r>
            <a:r>
              <a:rPr lang="en-US" altLang="zh-CN" sz="2000" dirty="0">
                <a:cs typeface="微软雅黑" panose="020B0503020204020204" pitchFamily="34" charset="-122"/>
              </a:rPr>
              <a:t>4</a:t>
            </a:r>
            <a:r>
              <a:rPr lang="zh-CN" altLang="en-US" sz="2000" dirty="0">
                <a:cs typeface="微软雅黑" panose="020B0503020204020204" pitchFamily="34" charset="-122"/>
              </a:rPr>
              <a:t>，各时刻的工作集为？</a:t>
            </a:r>
            <a:endParaRPr lang="en-US" altLang="zh-CN" sz="2000" dirty="0">
              <a:cs typeface="微软雅黑" panose="020B0503020204020204" pitchFamily="34" charset="-122"/>
            </a:endParaRPr>
          </a:p>
        </p:txBody>
      </p:sp>
      <p:sp>
        <p:nvSpPr>
          <p:cNvPr id="7" name="文本框 6">
            <a:extLst>
              <a:ext uri="{FF2B5EF4-FFF2-40B4-BE49-F238E27FC236}">
                <a16:creationId xmlns:a16="http://schemas.microsoft.com/office/drawing/2014/main" id="{EA0AEB8C-2904-4B7D-8A8F-2BB8E7117A94}"/>
              </a:ext>
            </a:extLst>
          </p:cNvPr>
          <p:cNvSpPr txBox="1"/>
          <p:nvPr/>
        </p:nvSpPr>
        <p:spPr>
          <a:xfrm>
            <a:off x="2209800" y="3181350"/>
            <a:ext cx="3886200" cy="1631216"/>
          </a:xfrm>
          <a:prstGeom prst="rect">
            <a:avLst/>
          </a:prstGeom>
          <a:noFill/>
          <a:ln w="12700">
            <a:solidFill>
              <a:schemeClr val="tx1"/>
            </a:solidFill>
          </a:ln>
        </p:spPr>
        <p:txBody>
          <a:bodyPr wrap="square">
            <a:spAutoFit/>
          </a:bodyPr>
          <a:lstStyle/>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1</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2</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3</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4</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5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 2, 5]</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 5}</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5</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3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2, 5, 3]</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 5,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6</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[2, 5, 3,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{2, 5,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7</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[5, 3, 2, 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{5, 3, 2, 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8</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3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[3, 2, 1, 3]</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{3, 2, 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9</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[2, 1, 3,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{2, 1,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a</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3, 2,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3, 2}</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抖动的预防方法</a:t>
            </a:r>
          </a:p>
        </p:txBody>
      </p:sp>
      <p:sp>
        <p:nvSpPr>
          <p:cNvPr id="5" name="iśḷíḑe"/>
          <p:cNvSpPr/>
          <p:nvPr/>
        </p:nvSpPr>
        <p:spPr>
          <a:xfrm>
            <a:off x="502444" y="949325"/>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01</a:t>
            </a:r>
          </a:p>
        </p:txBody>
      </p:sp>
      <p:sp>
        <p:nvSpPr>
          <p:cNvPr id="6" name="ïś1ïḑè"/>
          <p:cNvSpPr/>
          <p:nvPr/>
        </p:nvSpPr>
        <p:spPr>
          <a:xfrm>
            <a:off x="502444" y="1622552"/>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02</a:t>
            </a:r>
          </a:p>
        </p:txBody>
      </p:sp>
      <p:sp>
        <p:nvSpPr>
          <p:cNvPr id="7" name="iśḷíḑe"/>
          <p:cNvSpPr/>
          <p:nvPr/>
        </p:nvSpPr>
        <p:spPr>
          <a:xfrm>
            <a:off x="502444" y="2315752"/>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03</a:t>
            </a:r>
          </a:p>
        </p:txBody>
      </p:sp>
      <p:sp>
        <p:nvSpPr>
          <p:cNvPr id="8" name="ïś1ïḑè"/>
          <p:cNvSpPr/>
          <p:nvPr/>
        </p:nvSpPr>
        <p:spPr>
          <a:xfrm>
            <a:off x="502444" y="4260716"/>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04</a:t>
            </a:r>
          </a:p>
        </p:txBody>
      </p:sp>
      <p:sp>
        <p:nvSpPr>
          <p:cNvPr id="9" name="内容占位符 2"/>
          <p:cNvSpPr txBox="1"/>
          <p:nvPr/>
        </p:nvSpPr>
        <p:spPr>
          <a:xfrm>
            <a:off x="1215076" y="1023617"/>
            <a:ext cx="7426481" cy="2580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采取</a:t>
            </a:r>
            <a:r>
              <a:rPr lang="zh-CN" altLang="en-US" sz="2100" dirty="0">
                <a:solidFill>
                  <a:srgbClr val="FF0000"/>
                </a:solidFill>
                <a:cs typeface="+mn-ea"/>
                <a:sym typeface="+mn-lt"/>
              </a:rPr>
              <a:t>局部置换策略</a:t>
            </a:r>
            <a:r>
              <a:rPr lang="zh-CN" altLang="en-US" sz="2100" dirty="0">
                <a:cs typeface="+mn-ea"/>
                <a:sym typeface="+mn-lt"/>
              </a:rPr>
              <a:t>：在分配给自己的内存空间内进行置换；</a:t>
            </a:r>
          </a:p>
        </p:txBody>
      </p:sp>
      <p:sp>
        <p:nvSpPr>
          <p:cNvPr id="12" name="内容占位符 2"/>
          <p:cNvSpPr txBox="1"/>
          <p:nvPr/>
        </p:nvSpPr>
        <p:spPr>
          <a:xfrm>
            <a:off x="1215076" y="1720920"/>
            <a:ext cx="5935887"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把工作集算法融入到处理机调度中；</a:t>
            </a:r>
          </a:p>
        </p:txBody>
      </p:sp>
      <p:sp>
        <p:nvSpPr>
          <p:cNvPr id="13" name="内容占位符 2"/>
          <p:cNvSpPr txBox="1"/>
          <p:nvPr/>
        </p:nvSpPr>
        <p:spPr>
          <a:xfrm>
            <a:off x="1215076" y="2454440"/>
            <a:ext cx="5935887" cy="275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利用“</a:t>
            </a:r>
            <a:r>
              <a:rPr lang="en-US" altLang="zh-CN" sz="2100" dirty="0">
                <a:solidFill>
                  <a:srgbClr val="0000FF"/>
                </a:solidFill>
                <a:cs typeface="+mn-ea"/>
                <a:sym typeface="+mn-lt"/>
              </a:rPr>
              <a:t>L=S”</a:t>
            </a:r>
            <a:r>
              <a:rPr lang="zh-CN" altLang="en-US" sz="2100" dirty="0">
                <a:solidFill>
                  <a:srgbClr val="0000FF"/>
                </a:solidFill>
                <a:cs typeface="+mn-ea"/>
                <a:sym typeface="+mn-lt"/>
              </a:rPr>
              <a:t>准则</a:t>
            </a:r>
            <a:r>
              <a:rPr lang="zh-CN" altLang="en-US" sz="2100" dirty="0">
                <a:cs typeface="+mn-ea"/>
                <a:sym typeface="+mn-lt"/>
              </a:rPr>
              <a:t>调节缺页率：</a:t>
            </a:r>
          </a:p>
        </p:txBody>
      </p:sp>
      <p:sp>
        <p:nvSpPr>
          <p:cNvPr id="14" name="内容占位符 2"/>
          <p:cNvSpPr txBox="1"/>
          <p:nvPr/>
        </p:nvSpPr>
        <p:spPr>
          <a:xfrm>
            <a:off x="1215076" y="4441040"/>
            <a:ext cx="4347524" cy="25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选择暂停进程 以避免</a:t>
            </a:r>
            <a:r>
              <a:rPr lang="zh-CN" altLang="en-US" sz="2100" dirty="0">
                <a:solidFill>
                  <a:srgbClr val="FF0000"/>
                </a:solidFill>
                <a:cs typeface="+mn-ea"/>
                <a:sym typeface="+mn-lt"/>
              </a:rPr>
              <a:t>抖动发生</a:t>
            </a:r>
          </a:p>
        </p:txBody>
      </p:sp>
      <p:sp>
        <p:nvSpPr>
          <p:cNvPr id="15" name="内容占位符 2"/>
          <p:cNvSpPr txBox="1"/>
          <p:nvPr/>
        </p:nvSpPr>
        <p:spPr>
          <a:xfrm>
            <a:off x="846165" y="2801633"/>
            <a:ext cx="3554940" cy="1526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0000FF"/>
              </a:buClr>
              <a:buFont typeface="Wingdings" panose="05000000000000000000" pitchFamily="2" charset="2"/>
              <a:buChar char="Ø"/>
            </a:pPr>
            <a:r>
              <a:rPr lang="en-US" altLang="zh-CN" sz="1800" dirty="0">
                <a:cs typeface="+mn-ea"/>
                <a:sym typeface="+mn-lt"/>
              </a:rPr>
              <a:t>L</a:t>
            </a:r>
            <a:r>
              <a:rPr lang="zh-CN" altLang="en-US" sz="1800" dirty="0">
                <a:cs typeface="+mn-ea"/>
                <a:sym typeface="+mn-lt"/>
              </a:rPr>
              <a:t>是</a:t>
            </a:r>
            <a:r>
              <a:rPr lang="zh-CN" altLang="en-US" sz="1800" dirty="0">
                <a:solidFill>
                  <a:srgbClr val="FF0000"/>
                </a:solidFill>
                <a:cs typeface="+mn-ea"/>
                <a:sym typeface="+mn-lt"/>
              </a:rPr>
              <a:t>缺页之间</a:t>
            </a:r>
            <a:r>
              <a:rPr lang="zh-CN" altLang="en-US" sz="1800" dirty="0">
                <a:cs typeface="+mn-ea"/>
                <a:sym typeface="+mn-lt"/>
              </a:rPr>
              <a:t>的</a:t>
            </a:r>
            <a:r>
              <a:rPr lang="zh-CN" altLang="en-US" sz="1800" dirty="0">
                <a:solidFill>
                  <a:srgbClr val="FF0000"/>
                </a:solidFill>
                <a:cs typeface="+mn-ea"/>
                <a:sym typeface="+mn-lt"/>
              </a:rPr>
              <a:t>平均时间</a:t>
            </a:r>
          </a:p>
          <a:p>
            <a:pPr lvl="1">
              <a:lnSpc>
                <a:spcPct val="120000"/>
              </a:lnSpc>
              <a:buClr>
                <a:srgbClr val="0000FF"/>
              </a:buClr>
              <a:buFont typeface="Wingdings" panose="05000000000000000000" pitchFamily="2" charset="2"/>
              <a:buChar char="Ø"/>
            </a:pPr>
            <a:r>
              <a:rPr lang="en-US" altLang="zh-CN" sz="1800" dirty="0">
                <a:cs typeface="+mn-ea"/>
                <a:sym typeface="+mn-lt"/>
              </a:rPr>
              <a:t>S</a:t>
            </a:r>
            <a:r>
              <a:rPr lang="zh-CN" altLang="en-US" sz="1800" dirty="0">
                <a:cs typeface="+mn-ea"/>
                <a:sym typeface="+mn-lt"/>
              </a:rPr>
              <a:t>是</a:t>
            </a:r>
            <a:r>
              <a:rPr lang="zh-CN" altLang="en-US" sz="1800" dirty="0">
                <a:solidFill>
                  <a:srgbClr val="FF0000"/>
                </a:solidFill>
                <a:cs typeface="+mn-ea"/>
                <a:sym typeface="+mn-lt"/>
              </a:rPr>
              <a:t>平均缺页服务时间</a:t>
            </a:r>
            <a:r>
              <a:rPr lang="zh-CN" altLang="en-US" sz="1800" dirty="0">
                <a:cs typeface="+mn-ea"/>
                <a:sym typeface="+mn-lt"/>
              </a:rPr>
              <a:t>，即用于置换一个页面的时间</a:t>
            </a:r>
          </a:p>
          <a:p>
            <a:pPr lvl="1">
              <a:lnSpc>
                <a:spcPct val="120000"/>
              </a:lnSpc>
              <a:buClr>
                <a:srgbClr val="0000FF"/>
              </a:buClr>
              <a:buFont typeface="Wingdings" panose="05000000000000000000" pitchFamily="2" charset="2"/>
              <a:buChar char="Ø"/>
            </a:pPr>
            <a:r>
              <a:rPr lang="en-US" altLang="zh-CN" sz="1800" dirty="0">
                <a:cs typeface="+mn-ea"/>
                <a:sym typeface="+mn-lt"/>
              </a:rPr>
              <a:t>L&gt;S</a:t>
            </a:r>
            <a:r>
              <a:rPr lang="zh-CN" altLang="en-US" sz="1800" dirty="0">
                <a:cs typeface="+mn-ea"/>
                <a:sym typeface="+mn-lt"/>
              </a:rPr>
              <a:t>，说明很少发生缺页</a:t>
            </a:r>
          </a:p>
        </p:txBody>
      </p:sp>
      <p:sp>
        <p:nvSpPr>
          <p:cNvPr id="16" name="内容占位符 2"/>
          <p:cNvSpPr txBox="1"/>
          <p:nvPr/>
        </p:nvSpPr>
        <p:spPr>
          <a:xfrm>
            <a:off x="4369150" y="2862736"/>
            <a:ext cx="4165250" cy="1347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0000FF"/>
              </a:buClr>
              <a:buFont typeface="Wingdings" panose="05000000000000000000" pitchFamily="2" charset="2"/>
              <a:buChar char="Ø"/>
            </a:pPr>
            <a:r>
              <a:rPr lang="en-US" altLang="zh-CN" sz="1800" dirty="0">
                <a:cs typeface="+mn-ea"/>
                <a:sym typeface="+mn-lt"/>
              </a:rPr>
              <a:t>L&lt;S</a:t>
            </a:r>
            <a:r>
              <a:rPr lang="zh-CN" altLang="en-US" sz="1800" dirty="0">
                <a:cs typeface="+mn-ea"/>
                <a:sym typeface="+mn-lt"/>
              </a:rPr>
              <a:t>，说明频繁缺页</a:t>
            </a:r>
          </a:p>
          <a:p>
            <a:pPr lvl="1">
              <a:lnSpc>
                <a:spcPct val="120000"/>
              </a:lnSpc>
              <a:buClr>
                <a:srgbClr val="0000FF"/>
              </a:buClr>
              <a:buFont typeface="Wingdings" panose="05000000000000000000" pitchFamily="2" charset="2"/>
              <a:buChar char="Ø"/>
            </a:pPr>
            <a:r>
              <a:rPr lang="en-US" altLang="zh-CN" sz="1800" dirty="0">
                <a:cs typeface="+mn-ea"/>
                <a:sym typeface="+mn-lt"/>
              </a:rPr>
              <a:t>L=S</a:t>
            </a:r>
            <a:r>
              <a:rPr lang="zh-CN" altLang="en-US" sz="1800" dirty="0">
                <a:cs typeface="+mn-ea"/>
                <a:sym typeface="+mn-lt"/>
              </a:rPr>
              <a:t>，磁盘和处理机都可达到最大利用率</a:t>
            </a:r>
            <a:endParaRPr lang="en-US" altLang="zh-CN" sz="1800" dirty="0">
              <a:cs typeface="+mn-ea"/>
              <a:sym typeface="+mn-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请求分段存储管理系统</a:t>
            </a:r>
          </a:p>
        </p:txBody>
      </p:sp>
      <p:sp>
        <p:nvSpPr>
          <p:cNvPr id="2" name="文本框 1">
            <a:extLst>
              <a:ext uri="{FF2B5EF4-FFF2-40B4-BE49-F238E27FC236}">
                <a16:creationId xmlns:a16="http://schemas.microsoft.com/office/drawing/2014/main" id="{577D08C0-4A99-46E9-9EDF-586EAE54E2EF}"/>
              </a:ext>
            </a:extLst>
          </p:cNvPr>
          <p:cNvSpPr txBox="1"/>
          <p:nvPr/>
        </p:nvSpPr>
        <p:spPr>
          <a:xfrm>
            <a:off x="914400" y="680002"/>
            <a:ext cx="6705682" cy="1589987"/>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在</a:t>
            </a:r>
            <a:r>
              <a:rPr lang="zh-CN" altLang="en-US" dirty="0">
                <a:solidFill>
                  <a:srgbClr val="FF0000"/>
                </a:solidFill>
              </a:rPr>
              <a:t>分段基础上</a:t>
            </a:r>
            <a:r>
              <a:rPr lang="zh-CN" altLang="en-US" dirty="0"/>
              <a:t>建立的</a:t>
            </a:r>
            <a:r>
              <a:rPr lang="zh-CN" altLang="en-US" dirty="0">
                <a:solidFill>
                  <a:srgbClr val="FF0000"/>
                </a:solidFill>
              </a:rPr>
              <a:t>请求分段式虚拟存储器</a:t>
            </a:r>
            <a:endParaRPr lang="en-US" altLang="zh-CN" dirty="0">
              <a:solidFill>
                <a:srgbClr val="FF0000"/>
              </a:solidFill>
            </a:endParaRPr>
          </a:p>
          <a:p>
            <a:pPr marL="285750" indent="-285750" algn="l">
              <a:lnSpc>
                <a:spcPts val="3000"/>
              </a:lnSpc>
              <a:buFont typeface="Wingdings" panose="05000000000000000000" pitchFamily="2" charset="2"/>
              <a:buChar char="n"/>
            </a:pPr>
            <a:r>
              <a:rPr lang="zh-CN" altLang="en-US" dirty="0"/>
              <a:t>以</a:t>
            </a:r>
            <a:r>
              <a:rPr lang="zh-CN" altLang="en-US" dirty="0">
                <a:solidFill>
                  <a:srgbClr val="FF0000"/>
                </a:solidFill>
              </a:rPr>
              <a:t>分段为单位</a:t>
            </a:r>
            <a:r>
              <a:rPr lang="zh-CN" altLang="en-US" dirty="0"/>
              <a:t>换入</a:t>
            </a:r>
            <a:r>
              <a:rPr lang="en-US" altLang="zh-CN" dirty="0"/>
              <a:t>/</a:t>
            </a:r>
            <a:r>
              <a:rPr lang="zh-CN" altLang="en-US" dirty="0"/>
              <a:t>换出</a:t>
            </a:r>
            <a:endParaRPr lang="en-US" altLang="zh-CN" dirty="0"/>
          </a:p>
          <a:p>
            <a:pPr marL="285750" indent="-285750" algn="l">
              <a:lnSpc>
                <a:spcPts val="3000"/>
              </a:lnSpc>
              <a:buFont typeface="Wingdings" panose="05000000000000000000" pitchFamily="2" charset="2"/>
              <a:buChar char="n"/>
            </a:pPr>
            <a:r>
              <a:rPr lang="zh-CN" altLang="en-US" dirty="0"/>
              <a:t>先调入</a:t>
            </a:r>
            <a:r>
              <a:rPr lang="zh-CN" altLang="en-US" dirty="0">
                <a:solidFill>
                  <a:srgbClr val="FF0000"/>
                </a:solidFill>
              </a:rPr>
              <a:t>少量段运行</a:t>
            </a:r>
            <a:r>
              <a:rPr lang="zh-CN" altLang="en-US" dirty="0"/>
              <a:t>，</a:t>
            </a:r>
            <a:r>
              <a:rPr lang="zh-CN" altLang="en-US" dirty="0">
                <a:solidFill>
                  <a:srgbClr val="FF0000"/>
                </a:solidFill>
              </a:rPr>
              <a:t>缺段中断时再调入新段</a:t>
            </a:r>
            <a:r>
              <a:rPr lang="zh-CN" altLang="en-US" dirty="0"/>
              <a:t>，没有空间时淘汰</a:t>
            </a:r>
            <a:endParaRPr lang="en-US" altLang="zh-CN" dirty="0"/>
          </a:p>
          <a:p>
            <a:pPr marL="285750" indent="-285750" algn="l">
              <a:lnSpc>
                <a:spcPts val="3000"/>
              </a:lnSpc>
              <a:buFont typeface="Wingdings" panose="05000000000000000000" pitchFamily="2" charset="2"/>
              <a:buChar char="n"/>
            </a:pPr>
            <a:r>
              <a:rPr lang="zh-CN" altLang="en-US" dirty="0"/>
              <a:t>需要硬件支持：段表机制、缺段中断、地址变换机构</a:t>
            </a:r>
          </a:p>
        </p:txBody>
      </p:sp>
      <p:pic>
        <p:nvPicPr>
          <p:cNvPr id="4" name="图片 3">
            <a:extLst>
              <a:ext uri="{FF2B5EF4-FFF2-40B4-BE49-F238E27FC236}">
                <a16:creationId xmlns:a16="http://schemas.microsoft.com/office/drawing/2014/main" id="{429D6012-B9A9-48FB-AADC-A2FE907BDB73}"/>
              </a:ext>
            </a:extLst>
          </p:cNvPr>
          <p:cNvPicPr>
            <a:picLocks noChangeAspect="1"/>
          </p:cNvPicPr>
          <p:nvPr/>
        </p:nvPicPr>
        <p:blipFill>
          <a:blip r:embed="rId2"/>
          <a:stretch>
            <a:fillRect/>
          </a:stretch>
        </p:blipFill>
        <p:spPr>
          <a:xfrm>
            <a:off x="228600" y="2571750"/>
            <a:ext cx="8382000" cy="594812"/>
          </a:xfrm>
          <a:prstGeom prst="rect">
            <a:avLst/>
          </a:prstGeom>
        </p:spPr>
      </p:pic>
      <p:sp>
        <p:nvSpPr>
          <p:cNvPr id="10" name="文本框 9">
            <a:extLst>
              <a:ext uri="{FF2B5EF4-FFF2-40B4-BE49-F238E27FC236}">
                <a16:creationId xmlns:a16="http://schemas.microsoft.com/office/drawing/2014/main" id="{00F810A0-8EE7-4E5F-A819-A8C431BDBA57}"/>
              </a:ext>
            </a:extLst>
          </p:cNvPr>
          <p:cNvSpPr txBox="1"/>
          <p:nvPr/>
        </p:nvSpPr>
        <p:spPr>
          <a:xfrm>
            <a:off x="1295400" y="3164312"/>
            <a:ext cx="5425075" cy="1754326"/>
          </a:xfrm>
          <a:prstGeom prst="rect">
            <a:avLst/>
          </a:prstGeom>
          <a:noFill/>
          <a:ln w="12700">
            <a:solidFill>
              <a:schemeClr val="tx1"/>
            </a:solidFill>
          </a:ln>
        </p:spPr>
        <p:txBody>
          <a:bodyPr wrap="none" rtlCol="0">
            <a:spAutoFit/>
          </a:bodyPr>
          <a:lstStyle/>
          <a:p>
            <a:pPr algn="l"/>
            <a:r>
              <a:rPr lang="zh-CN" altLang="en-US" dirty="0"/>
              <a:t>（</a:t>
            </a:r>
            <a:r>
              <a:rPr lang="en-US" altLang="zh-CN" dirty="0"/>
              <a:t>1</a:t>
            </a:r>
            <a:r>
              <a:rPr lang="zh-CN" altLang="en-US" dirty="0"/>
              <a:t>）存取方式：实施段保护，读</a:t>
            </a:r>
            <a:r>
              <a:rPr lang="en-US" altLang="zh-CN" dirty="0"/>
              <a:t>/</a:t>
            </a:r>
            <a:r>
              <a:rPr lang="zh-CN" altLang="en-US" dirty="0"/>
              <a:t>写</a:t>
            </a:r>
            <a:r>
              <a:rPr lang="en-US" altLang="zh-CN" dirty="0"/>
              <a:t>/</a:t>
            </a:r>
            <a:r>
              <a:rPr lang="zh-CN" altLang="en-US" dirty="0"/>
              <a:t>执行</a:t>
            </a:r>
            <a:endParaRPr lang="en-US" altLang="zh-CN" dirty="0"/>
          </a:p>
          <a:p>
            <a:pPr algn="l"/>
            <a:r>
              <a:rPr lang="zh-CN" altLang="en-US" dirty="0"/>
              <a:t>（</a:t>
            </a:r>
            <a:r>
              <a:rPr lang="en-US" altLang="zh-CN" dirty="0"/>
              <a:t>2</a:t>
            </a:r>
            <a:r>
              <a:rPr lang="zh-CN" altLang="en-US" dirty="0"/>
              <a:t>）访问字段</a:t>
            </a:r>
            <a:r>
              <a:rPr lang="en-US" altLang="zh-CN" dirty="0"/>
              <a:t>A</a:t>
            </a:r>
            <a:r>
              <a:rPr lang="zh-CN" altLang="en-US" dirty="0"/>
              <a:t>：访问频繁程度，供置换算法参考</a:t>
            </a:r>
            <a:endParaRPr lang="en-US" altLang="zh-CN" dirty="0"/>
          </a:p>
          <a:p>
            <a:pPr algn="l"/>
            <a:r>
              <a:rPr lang="zh-CN" altLang="en-US" dirty="0"/>
              <a:t>（</a:t>
            </a:r>
            <a:r>
              <a:rPr lang="en-US" altLang="zh-CN" dirty="0"/>
              <a:t>3</a:t>
            </a:r>
            <a:r>
              <a:rPr lang="zh-CN" altLang="en-US" dirty="0"/>
              <a:t>）修改位</a:t>
            </a:r>
            <a:r>
              <a:rPr lang="en-US" altLang="zh-CN" dirty="0"/>
              <a:t>M</a:t>
            </a:r>
            <a:r>
              <a:rPr lang="zh-CN" altLang="en-US" dirty="0"/>
              <a:t>：调入后是否修改，供置换算法参考</a:t>
            </a:r>
            <a:endParaRPr lang="en-US" altLang="zh-CN" dirty="0"/>
          </a:p>
          <a:p>
            <a:pPr algn="l"/>
            <a:r>
              <a:rPr lang="zh-CN" altLang="en-US" dirty="0"/>
              <a:t>（</a:t>
            </a:r>
            <a:r>
              <a:rPr lang="en-US" altLang="zh-CN" dirty="0"/>
              <a:t>4</a:t>
            </a:r>
            <a:r>
              <a:rPr lang="zh-CN" altLang="en-US" dirty="0"/>
              <a:t>）存在位</a:t>
            </a:r>
            <a:r>
              <a:rPr lang="en-US" altLang="zh-CN" dirty="0"/>
              <a:t>P</a:t>
            </a:r>
            <a:r>
              <a:rPr lang="zh-CN" altLang="en-US" dirty="0"/>
              <a:t>：是否在内存</a:t>
            </a:r>
            <a:endParaRPr lang="en-US" altLang="zh-CN" dirty="0"/>
          </a:p>
          <a:p>
            <a:pPr algn="l"/>
            <a:r>
              <a:rPr lang="zh-CN" altLang="en-US" dirty="0"/>
              <a:t>（</a:t>
            </a:r>
            <a:r>
              <a:rPr lang="en-US" altLang="zh-CN" dirty="0"/>
              <a:t>5</a:t>
            </a:r>
            <a:r>
              <a:rPr lang="zh-CN" altLang="en-US" dirty="0"/>
              <a:t>）增补位：特有字段，运行中是否动态增长</a:t>
            </a:r>
            <a:endParaRPr lang="en-US" altLang="zh-CN" dirty="0"/>
          </a:p>
          <a:p>
            <a:pPr algn="l"/>
            <a:r>
              <a:rPr lang="zh-CN" altLang="en-US" dirty="0"/>
              <a:t>（</a:t>
            </a:r>
            <a:r>
              <a:rPr lang="en-US" altLang="zh-CN" dirty="0"/>
              <a:t>6</a:t>
            </a:r>
            <a:r>
              <a:rPr lang="zh-CN" altLang="en-US" dirty="0"/>
              <a:t>）外存地址</a:t>
            </a:r>
          </a:p>
        </p:txBody>
      </p:sp>
      <p:sp>
        <p:nvSpPr>
          <p:cNvPr id="11" name="文本框 10">
            <a:extLst>
              <a:ext uri="{FF2B5EF4-FFF2-40B4-BE49-F238E27FC236}">
                <a16:creationId xmlns:a16="http://schemas.microsoft.com/office/drawing/2014/main" id="{9ADA9B6F-D9DF-4447-A40C-AC60233CA680}"/>
              </a:ext>
            </a:extLst>
          </p:cNvPr>
          <p:cNvSpPr txBox="1"/>
          <p:nvPr/>
        </p:nvSpPr>
        <p:spPr>
          <a:xfrm>
            <a:off x="3276600" y="2343150"/>
            <a:ext cx="1938351" cy="307777"/>
          </a:xfrm>
          <a:prstGeom prst="rect">
            <a:avLst/>
          </a:prstGeom>
          <a:noFill/>
          <a:ln w="12700">
            <a:noFill/>
          </a:ln>
        </p:spPr>
        <p:txBody>
          <a:bodyPr wrap="none" rtlCol="0">
            <a:spAutoFit/>
          </a:bodyPr>
          <a:lstStyle/>
          <a:p>
            <a:pPr algn="l"/>
            <a:r>
              <a:rPr lang="zh-CN" altLang="en-US" sz="1400" b="1" dirty="0">
                <a:solidFill>
                  <a:srgbClr val="FF0000"/>
                </a:solidFill>
              </a:rPr>
              <a:t>请求段表   的   段表项</a:t>
            </a:r>
          </a:p>
        </p:txBody>
      </p:sp>
    </p:spTree>
    <p:extLst>
      <p:ext uri="{BB962C8B-B14F-4D97-AF65-F5344CB8AC3E}">
        <p14:creationId xmlns:p14="http://schemas.microsoft.com/office/powerpoint/2010/main" val="1860552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缺段中断机制</a:t>
            </a:r>
          </a:p>
        </p:txBody>
      </p:sp>
      <p:sp>
        <p:nvSpPr>
          <p:cNvPr id="7" name="文本框 6">
            <a:extLst>
              <a:ext uri="{FF2B5EF4-FFF2-40B4-BE49-F238E27FC236}">
                <a16:creationId xmlns:a16="http://schemas.microsoft.com/office/drawing/2014/main" id="{ACD5231C-A05D-423D-8668-C58CA48B5617}"/>
              </a:ext>
            </a:extLst>
          </p:cNvPr>
          <p:cNvSpPr txBox="1"/>
          <p:nvPr/>
        </p:nvSpPr>
        <p:spPr>
          <a:xfrm>
            <a:off x="1219200" y="1276350"/>
            <a:ext cx="6095323" cy="2359428"/>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请求分段系统采用请求调段策略</a:t>
            </a:r>
            <a:endParaRPr lang="en-US" altLang="zh-CN" dirty="0"/>
          </a:p>
          <a:p>
            <a:pPr algn="l">
              <a:lnSpc>
                <a:spcPts val="3000"/>
              </a:lnSpc>
            </a:pPr>
            <a:r>
              <a:rPr lang="en-US" altLang="zh-CN" dirty="0"/>
              <a:t>1</a:t>
            </a:r>
            <a:r>
              <a:rPr lang="zh-CN" altLang="en-US" dirty="0"/>
              <a:t>）</a:t>
            </a:r>
            <a:r>
              <a:rPr lang="zh-CN" altLang="en-US" dirty="0">
                <a:solidFill>
                  <a:srgbClr val="FF0000"/>
                </a:solidFill>
              </a:rPr>
              <a:t>访问段</a:t>
            </a:r>
            <a:r>
              <a:rPr lang="zh-CN" altLang="en-US" dirty="0"/>
              <a:t>未调入内存时产生 </a:t>
            </a:r>
            <a:r>
              <a:rPr lang="zh-CN" altLang="en-US" dirty="0">
                <a:solidFill>
                  <a:srgbClr val="FF0000"/>
                </a:solidFill>
              </a:rPr>
              <a:t>缺段中断</a:t>
            </a:r>
            <a:endParaRPr lang="en-US" altLang="zh-CN" dirty="0">
              <a:solidFill>
                <a:srgbClr val="FF0000"/>
              </a:solidFill>
            </a:endParaRPr>
          </a:p>
          <a:p>
            <a:pPr algn="l">
              <a:lnSpc>
                <a:spcPts val="3000"/>
              </a:lnSpc>
            </a:pPr>
            <a:r>
              <a:rPr lang="en-US" altLang="zh-CN" dirty="0"/>
              <a:t>2</a:t>
            </a:r>
            <a:r>
              <a:rPr lang="zh-CN" altLang="en-US" dirty="0"/>
              <a:t>）由</a:t>
            </a:r>
            <a:r>
              <a:rPr lang="zh-CN" altLang="en-US" dirty="0">
                <a:solidFill>
                  <a:srgbClr val="FF0000"/>
                </a:solidFill>
              </a:rPr>
              <a:t>缺段中断处理程序</a:t>
            </a:r>
            <a:r>
              <a:rPr lang="zh-CN" altLang="en-US" dirty="0"/>
              <a:t>将所需段调入内存</a:t>
            </a:r>
            <a:endParaRPr lang="en-US" altLang="zh-CN" dirty="0"/>
          </a:p>
          <a:p>
            <a:pPr marL="285750" indent="-285750" algn="l">
              <a:lnSpc>
                <a:spcPts val="3000"/>
              </a:lnSpc>
              <a:buFont typeface="Wingdings" panose="05000000000000000000" pitchFamily="2" charset="2"/>
              <a:buChar char="n"/>
            </a:pPr>
            <a:r>
              <a:rPr lang="zh-CN" altLang="en-US" dirty="0"/>
              <a:t>缺段中断机构需要在指令执行期间产生和处理区段中断</a:t>
            </a:r>
            <a:endParaRPr lang="en-US" altLang="zh-CN" dirty="0"/>
          </a:p>
          <a:p>
            <a:pPr marL="285750" indent="-285750" algn="l">
              <a:lnSpc>
                <a:spcPts val="3000"/>
              </a:lnSpc>
              <a:buFont typeface="Wingdings" panose="05000000000000000000" pitchFamily="2" charset="2"/>
              <a:buChar char="n"/>
            </a:pPr>
            <a:r>
              <a:rPr lang="zh-CN" altLang="en-US" dirty="0"/>
              <a:t>一条指令执行期间可能产生多次缺段中断</a:t>
            </a:r>
            <a:endParaRPr lang="en-US" altLang="zh-CN" dirty="0"/>
          </a:p>
          <a:p>
            <a:pPr marL="285750" indent="-285750" algn="l">
              <a:lnSpc>
                <a:spcPts val="3000"/>
              </a:lnSpc>
              <a:buFont typeface="Wingdings" panose="05000000000000000000" pitchFamily="2" charset="2"/>
              <a:buChar char="n"/>
            </a:pPr>
            <a:r>
              <a:rPr lang="zh-CN" altLang="en-US" dirty="0"/>
              <a:t>不定长，缺段中断比缺页中断复杂</a:t>
            </a:r>
          </a:p>
        </p:txBody>
      </p:sp>
    </p:spTree>
    <p:extLst>
      <p:ext uri="{BB962C8B-B14F-4D97-AF65-F5344CB8AC3E}">
        <p14:creationId xmlns:p14="http://schemas.microsoft.com/office/powerpoint/2010/main" val="2344133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缺段中断处理过程</a:t>
            </a:r>
          </a:p>
        </p:txBody>
      </p:sp>
      <p:pic>
        <p:nvPicPr>
          <p:cNvPr id="3" name="图片 2">
            <a:extLst>
              <a:ext uri="{FF2B5EF4-FFF2-40B4-BE49-F238E27FC236}">
                <a16:creationId xmlns:a16="http://schemas.microsoft.com/office/drawing/2014/main" id="{06F3874F-DC4D-4B8C-AB23-40500042FFD1}"/>
              </a:ext>
            </a:extLst>
          </p:cNvPr>
          <p:cNvPicPr>
            <a:picLocks noChangeAspect="1"/>
          </p:cNvPicPr>
          <p:nvPr/>
        </p:nvPicPr>
        <p:blipFill>
          <a:blip r:embed="rId2"/>
          <a:stretch>
            <a:fillRect/>
          </a:stretch>
        </p:blipFill>
        <p:spPr>
          <a:xfrm>
            <a:off x="228600" y="666750"/>
            <a:ext cx="7879861" cy="4476750"/>
          </a:xfrm>
          <a:prstGeom prst="rect">
            <a:avLst/>
          </a:prstGeom>
        </p:spPr>
      </p:pic>
    </p:spTree>
    <p:extLst>
      <p:ext uri="{BB962C8B-B14F-4D97-AF65-F5344CB8AC3E}">
        <p14:creationId xmlns:p14="http://schemas.microsoft.com/office/powerpoint/2010/main" val="6591820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请求分段地址变换过程</a:t>
            </a:r>
          </a:p>
        </p:txBody>
      </p:sp>
      <p:pic>
        <p:nvPicPr>
          <p:cNvPr id="4" name="图片 3">
            <a:extLst>
              <a:ext uri="{FF2B5EF4-FFF2-40B4-BE49-F238E27FC236}">
                <a16:creationId xmlns:a16="http://schemas.microsoft.com/office/drawing/2014/main" id="{E067A337-871E-406D-91B8-0790E83EAB14}"/>
              </a:ext>
            </a:extLst>
          </p:cNvPr>
          <p:cNvPicPr>
            <a:picLocks noChangeAspect="1"/>
          </p:cNvPicPr>
          <p:nvPr/>
        </p:nvPicPr>
        <p:blipFill>
          <a:blip r:embed="rId2"/>
          <a:stretch>
            <a:fillRect/>
          </a:stretch>
        </p:blipFill>
        <p:spPr>
          <a:xfrm>
            <a:off x="1303269" y="653282"/>
            <a:ext cx="5707132" cy="4490218"/>
          </a:xfrm>
          <a:prstGeom prst="rect">
            <a:avLst/>
          </a:prstGeom>
        </p:spPr>
      </p:pic>
      <p:sp>
        <p:nvSpPr>
          <p:cNvPr id="5" name="文本框 4">
            <a:extLst>
              <a:ext uri="{FF2B5EF4-FFF2-40B4-BE49-F238E27FC236}">
                <a16:creationId xmlns:a16="http://schemas.microsoft.com/office/drawing/2014/main" id="{1F1A3AB0-7EF7-4841-B132-BA5CED68927B}"/>
              </a:ext>
            </a:extLst>
          </p:cNvPr>
          <p:cNvSpPr txBox="1"/>
          <p:nvPr/>
        </p:nvSpPr>
        <p:spPr>
          <a:xfrm>
            <a:off x="3276600" y="514350"/>
            <a:ext cx="1183337" cy="246221"/>
          </a:xfrm>
          <a:prstGeom prst="rect">
            <a:avLst/>
          </a:prstGeom>
          <a:solidFill>
            <a:schemeClr val="bg1"/>
          </a:solidFill>
          <a:ln w="12700">
            <a:noFill/>
          </a:ln>
        </p:spPr>
        <p:txBody>
          <a:bodyPr wrap="none" rtlCol="0">
            <a:spAutoFit/>
          </a:bodyPr>
          <a:lstStyle/>
          <a:p>
            <a:pPr algn="l"/>
            <a:r>
              <a:rPr lang="en-US" altLang="zh-CN" sz="1000" dirty="0">
                <a:solidFill>
                  <a:srgbClr val="FF0000"/>
                </a:solidFill>
              </a:rPr>
              <a:t>s</a:t>
            </a:r>
            <a:r>
              <a:rPr lang="zh-CN" altLang="en-US" sz="1000" dirty="0">
                <a:solidFill>
                  <a:srgbClr val="FF0000"/>
                </a:solidFill>
              </a:rPr>
              <a:t>段号</a:t>
            </a:r>
            <a:r>
              <a:rPr lang="en-US" altLang="zh-CN" sz="1000" dirty="0">
                <a:solidFill>
                  <a:srgbClr val="FF0000"/>
                </a:solidFill>
              </a:rPr>
              <a:t>; w</a:t>
            </a:r>
            <a:r>
              <a:rPr lang="zh-CN" altLang="en-US" sz="1000" dirty="0">
                <a:solidFill>
                  <a:srgbClr val="FF0000"/>
                </a:solidFill>
              </a:rPr>
              <a:t>段内偏移</a:t>
            </a:r>
          </a:p>
        </p:txBody>
      </p:sp>
      <p:sp>
        <p:nvSpPr>
          <p:cNvPr id="7" name="文本框 6">
            <a:extLst>
              <a:ext uri="{FF2B5EF4-FFF2-40B4-BE49-F238E27FC236}">
                <a16:creationId xmlns:a16="http://schemas.microsoft.com/office/drawing/2014/main" id="{3243A5F4-3712-433A-819D-5686AED58B90}"/>
              </a:ext>
            </a:extLst>
          </p:cNvPr>
          <p:cNvSpPr txBox="1"/>
          <p:nvPr/>
        </p:nvSpPr>
        <p:spPr>
          <a:xfrm>
            <a:off x="2166373" y="1657350"/>
            <a:ext cx="824265" cy="400110"/>
          </a:xfrm>
          <a:prstGeom prst="rect">
            <a:avLst/>
          </a:prstGeom>
          <a:solidFill>
            <a:schemeClr val="bg1"/>
          </a:solidFill>
          <a:ln w="12700">
            <a:noFill/>
          </a:ln>
        </p:spPr>
        <p:txBody>
          <a:bodyPr wrap="none" rtlCol="0">
            <a:spAutoFit/>
          </a:bodyPr>
          <a:lstStyle/>
          <a:p>
            <a:pPr algn="l"/>
            <a:r>
              <a:rPr lang="zh-CN" altLang="en-US" sz="1000" dirty="0">
                <a:solidFill>
                  <a:srgbClr val="FF0000"/>
                </a:solidFill>
              </a:rPr>
              <a:t>存取方式</a:t>
            </a:r>
            <a:endParaRPr lang="en-US" altLang="zh-CN" sz="1000" dirty="0">
              <a:solidFill>
                <a:srgbClr val="FF0000"/>
              </a:solidFill>
            </a:endParaRPr>
          </a:p>
          <a:p>
            <a:pPr algn="l"/>
            <a:r>
              <a:rPr lang="zh-CN" altLang="en-US" sz="1000" dirty="0">
                <a:solidFill>
                  <a:srgbClr val="FF0000"/>
                </a:solidFill>
              </a:rPr>
              <a:t>读</a:t>
            </a:r>
            <a:r>
              <a:rPr lang="en-US" altLang="zh-CN" sz="1000" dirty="0">
                <a:solidFill>
                  <a:srgbClr val="FF0000"/>
                </a:solidFill>
              </a:rPr>
              <a:t>/</a:t>
            </a:r>
            <a:r>
              <a:rPr lang="zh-CN" altLang="en-US" sz="1000" dirty="0">
                <a:solidFill>
                  <a:srgbClr val="FF0000"/>
                </a:solidFill>
              </a:rPr>
              <a:t>写</a:t>
            </a:r>
            <a:r>
              <a:rPr lang="en-US" altLang="zh-CN" sz="1000" dirty="0">
                <a:solidFill>
                  <a:srgbClr val="FF0000"/>
                </a:solidFill>
              </a:rPr>
              <a:t>/</a:t>
            </a:r>
            <a:r>
              <a:rPr lang="zh-CN" altLang="en-US" sz="1000" dirty="0">
                <a:solidFill>
                  <a:srgbClr val="FF0000"/>
                </a:solidFill>
              </a:rPr>
              <a:t>执行</a:t>
            </a:r>
          </a:p>
        </p:txBody>
      </p:sp>
    </p:spTree>
    <p:extLst>
      <p:ext uri="{BB962C8B-B14F-4D97-AF65-F5344CB8AC3E}">
        <p14:creationId xmlns:p14="http://schemas.microsoft.com/office/powerpoint/2010/main" val="4091450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共享段表</a:t>
            </a:r>
          </a:p>
        </p:txBody>
      </p:sp>
      <p:sp>
        <p:nvSpPr>
          <p:cNvPr id="8" name="文本框 7">
            <a:extLst>
              <a:ext uri="{FF2B5EF4-FFF2-40B4-BE49-F238E27FC236}">
                <a16:creationId xmlns:a16="http://schemas.microsoft.com/office/drawing/2014/main" id="{6873F3B3-DE30-49A9-A5AF-64B4CF078094}"/>
              </a:ext>
            </a:extLst>
          </p:cNvPr>
          <p:cNvSpPr txBox="1"/>
          <p:nvPr/>
        </p:nvSpPr>
        <p:spPr>
          <a:xfrm>
            <a:off x="609600" y="1276350"/>
            <a:ext cx="8313558" cy="2359428"/>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分段共享：系统配置一张</a:t>
            </a:r>
            <a:r>
              <a:rPr lang="zh-CN" altLang="en-US" dirty="0">
                <a:solidFill>
                  <a:srgbClr val="FF0000"/>
                </a:solidFill>
              </a:rPr>
              <a:t>共享段表</a:t>
            </a:r>
            <a:r>
              <a:rPr lang="zh-CN" altLang="en-US" dirty="0"/>
              <a:t>，每个共享段占一表项</a:t>
            </a:r>
            <a:endParaRPr lang="en-US" altLang="zh-CN" dirty="0"/>
          </a:p>
          <a:p>
            <a:pPr marL="285750" indent="-285750" algn="l">
              <a:lnSpc>
                <a:spcPts val="3000"/>
              </a:lnSpc>
              <a:buFont typeface="Wingdings" panose="05000000000000000000" pitchFamily="2" charset="2"/>
              <a:buChar char="n"/>
            </a:pPr>
            <a:r>
              <a:rPr lang="zh-CN" altLang="en-US" dirty="0"/>
              <a:t>表项记录共享段  </a:t>
            </a:r>
            <a:r>
              <a:rPr lang="zh-CN" altLang="en-US" dirty="0">
                <a:solidFill>
                  <a:srgbClr val="FF0000"/>
                </a:solidFill>
              </a:rPr>
              <a:t>段号</a:t>
            </a:r>
            <a:r>
              <a:rPr lang="zh-CN" altLang="en-US" dirty="0"/>
              <a:t>、</a:t>
            </a:r>
            <a:r>
              <a:rPr lang="zh-CN" altLang="en-US" dirty="0">
                <a:solidFill>
                  <a:srgbClr val="FF0000"/>
                </a:solidFill>
              </a:rPr>
              <a:t>段长</a:t>
            </a:r>
            <a:r>
              <a:rPr lang="zh-CN" altLang="en-US" dirty="0"/>
              <a:t>、</a:t>
            </a:r>
            <a:r>
              <a:rPr lang="zh-CN" altLang="en-US" dirty="0">
                <a:solidFill>
                  <a:srgbClr val="FF0000"/>
                </a:solidFill>
              </a:rPr>
              <a:t>内存始地址</a:t>
            </a:r>
            <a:r>
              <a:rPr lang="zh-CN" altLang="en-US" dirty="0"/>
              <a:t>、</a:t>
            </a:r>
            <a:r>
              <a:rPr lang="zh-CN" altLang="en-US" dirty="0">
                <a:solidFill>
                  <a:srgbClr val="FF0000"/>
                </a:solidFill>
              </a:rPr>
              <a:t>状态（存在位）</a:t>
            </a:r>
            <a:r>
              <a:rPr lang="zh-CN" altLang="en-US" dirty="0"/>
              <a:t>、</a:t>
            </a:r>
            <a:r>
              <a:rPr lang="zh-CN" altLang="en-US" dirty="0">
                <a:solidFill>
                  <a:srgbClr val="FF0000"/>
                </a:solidFill>
              </a:rPr>
              <a:t>外存始地址</a:t>
            </a:r>
            <a:r>
              <a:rPr lang="zh-CN" altLang="en-US" dirty="0"/>
              <a:t>、</a:t>
            </a:r>
            <a:endParaRPr lang="en-US" altLang="zh-CN" dirty="0"/>
          </a:p>
          <a:p>
            <a:pPr algn="l">
              <a:lnSpc>
                <a:spcPts val="3000"/>
              </a:lnSpc>
            </a:pPr>
            <a:r>
              <a:rPr lang="zh-CN" altLang="en-US" dirty="0">
                <a:solidFill>
                  <a:srgbClr val="FF0000"/>
                </a:solidFill>
              </a:rPr>
              <a:t>共享计数</a:t>
            </a:r>
            <a:r>
              <a:rPr lang="zh-CN" altLang="en-US" dirty="0"/>
              <a:t>、</a:t>
            </a:r>
            <a:r>
              <a:rPr lang="zh-CN" altLang="en-US" dirty="0">
                <a:solidFill>
                  <a:srgbClr val="FF0000"/>
                </a:solidFill>
              </a:rPr>
              <a:t>共享该段的进程信息</a:t>
            </a:r>
            <a:endParaRPr lang="en-US" altLang="zh-CN" dirty="0">
              <a:solidFill>
                <a:srgbClr val="FF0000"/>
              </a:solidFill>
            </a:endParaRPr>
          </a:p>
          <a:p>
            <a:pPr algn="l">
              <a:lnSpc>
                <a:spcPts val="3000"/>
              </a:lnSpc>
            </a:pPr>
            <a:r>
              <a:rPr lang="en-US" altLang="zh-CN" dirty="0"/>
              <a:t>1</a:t>
            </a:r>
            <a:r>
              <a:rPr lang="zh-CN" altLang="en-US" dirty="0"/>
              <a:t>）共享进程</a:t>
            </a:r>
            <a:r>
              <a:rPr lang="zh-CN" altLang="en-US" dirty="0">
                <a:solidFill>
                  <a:srgbClr val="FF0000"/>
                </a:solidFill>
              </a:rPr>
              <a:t>计数</a:t>
            </a:r>
            <a:endParaRPr lang="en-US" altLang="zh-CN" dirty="0">
              <a:solidFill>
                <a:srgbClr val="FF0000"/>
              </a:solidFill>
            </a:endParaRPr>
          </a:p>
          <a:p>
            <a:pPr algn="l">
              <a:lnSpc>
                <a:spcPts val="3000"/>
              </a:lnSpc>
            </a:pPr>
            <a:r>
              <a:rPr lang="en-US" altLang="zh-CN" dirty="0"/>
              <a:t>2</a:t>
            </a:r>
            <a:r>
              <a:rPr lang="zh-CN" altLang="en-US" dirty="0"/>
              <a:t>）存取控制字段：为不同进程赋予不同</a:t>
            </a:r>
            <a:r>
              <a:rPr lang="zh-CN" altLang="en-US" dirty="0">
                <a:solidFill>
                  <a:srgbClr val="FF0000"/>
                </a:solidFill>
              </a:rPr>
              <a:t>权限</a:t>
            </a:r>
            <a:r>
              <a:rPr lang="zh-CN" altLang="en-US" dirty="0"/>
              <a:t>（有的进程只读，有的进程可写）</a:t>
            </a:r>
            <a:endParaRPr lang="en-US" altLang="zh-CN" dirty="0"/>
          </a:p>
          <a:p>
            <a:pPr algn="l">
              <a:lnSpc>
                <a:spcPts val="3000"/>
              </a:lnSpc>
            </a:pPr>
            <a:r>
              <a:rPr lang="en-US" altLang="zh-CN" dirty="0"/>
              <a:t>3</a:t>
            </a:r>
            <a:r>
              <a:rPr lang="zh-CN" altLang="en-US" dirty="0"/>
              <a:t>）段号：同一</a:t>
            </a:r>
            <a:r>
              <a:rPr lang="zh-CN" altLang="en-US" dirty="0">
                <a:solidFill>
                  <a:srgbClr val="FF0000"/>
                </a:solidFill>
              </a:rPr>
              <a:t>共享段</a:t>
            </a:r>
            <a:r>
              <a:rPr lang="zh-CN" altLang="en-US" dirty="0"/>
              <a:t>在不同进程</a:t>
            </a:r>
            <a:r>
              <a:rPr lang="zh-CN" altLang="en-US" dirty="0">
                <a:solidFill>
                  <a:srgbClr val="FF0000"/>
                </a:solidFill>
              </a:rPr>
              <a:t>有不同段号</a:t>
            </a:r>
            <a:endParaRPr lang="en-US" altLang="zh-CN" dirty="0">
              <a:solidFill>
                <a:srgbClr val="FF0000"/>
              </a:solidFill>
            </a:endParaRPr>
          </a:p>
        </p:txBody>
      </p:sp>
    </p:spTree>
    <p:extLst>
      <p:ext uri="{BB962C8B-B14F-4D97-AF65-F5344CB8AC3E}">
        <p14:creationId xmlns:p14="http://schemas.microsoft.com/office/powerpoint/2010/main" val="2623115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共享段表示意图</a:t>
            </a:r>
          </a:p>
        </p:txBody>
      </p:sp>
      <p:pic>
        <p:nvPicPr>
          <p:cNvPr id="3" name="图片 2">
            <a:extLst>
              <a:ext uri="{FF2B5EF4-FFF2-40B4-BE49-F238E27FC236}">
                <a16:creationId xmlns:a16="http://schemas.microsoft.com/office/drawing/2014/main" id="{948F54B3-6EFF-4E69-BD7B-0E98AA5BDEA6}"/>
              </a:ext>
            </a:extLst>
          </p:cNvPr>
          <p:cNvPicPr>
            <a:picLocks noChangeAspect="1"/>
          </p:cNvPicPr>
          <p:nvPr/>
        </p:nvPicPr>
        <p:blipFill>
          <a:blip r:embed="rId2"/>
          <a:stretch>
            <a:fillRect/>
          </a:stretch>
        </p:blipFill>
        <p:spPr>
          <a:xfrm>
            <a:off x="533400" y="1276350"/>
            <a:ext cx="8001000" cy="2952568"/>
          </a:xfrm>
          <a:prstGeom prst="rect">
            <a:avLst/>
          </a:prstGeom>
        </p:spPr>
      </p:pic>
      <p:sp>
        <p:nvSpPr>
          <p:cNvPr id="4" name="文本框 3">
            <a:extLst>
              <a:ext uri="{FF2B5EF4-FFF2-40B4-BE49-F238E27FC236}">
                <a16:creationId xmlns:a16="http://schemas.microsoft.com/office/drawing/2014/main" id="{5271A66B-83AA-4169-814E-3B5A499E7F77}"/>
              </a:ext>
            </a:extLst>
          </p:cNvPr>
          <p:cNvSpPr txBox="1"/>
          <p:nvPr/>
        </p:nvSpPr>
        <p:spPr>
          <a:xfrm>
            <a:off x="2057400" y="2038350"/>
            <a:ext cx="543739" cy="307777"/>
          </a:xfrm>
          <a:prstGeom prst="rect">
            <a:avLst/>
          </a:prstGeom>
          <a:noFill/>
          <a:ln w="12700">
            <a:noFill/>
          </a:ln>
        </p:spPr>
        <p:txBody>
          <a:bodyPr wrap="none" rtlCol="0">
            <a:spAutoFit/>
          </a:bodyPr>
          <a:lstStyle/>
          <a:p>
            <a:pPr algn="l"/>
            <a:r>
              <a:rPr lang="zh-CN" altLang="en-US" sz="1400" dirty="0">
                <a:solidFill>
                  <a:srgbClr val="FF0000"/>
                </a:solidFill>
              </a:rPr>
              <a:t>表项</a:t>
            </a:r>
          </a:p>
        </p:txBody>
      </p:sp>
      <p:sp>
        <p:nvSpPr>
          <p:cNvPr id="7" name="文本框 6">
            <a:extLst>
              <a:ext uri="{FF2B5EF4-FFF2-40B4-BE49-F238E27FC236}">
                <a16:creationId xmlns:a16="http://schemas.microsoft.com/office/drawing/2014/main" id="{20FE6E20-9AEC-469B-B386-0945F84ABA16}"/>
              </a:ext>
            </a:extLst>
          </p:cNvPr>
          <p:cNvSpPr txBox="1"/>
          <p:nvPr/>
        </p:nvSpPr>
        <p:spPr>
          <a:xfrm>
            <a:off x="6324600" y="2007939"/>
            <a:ext cx="1991251" cy="276999"/>
          </a:xfrm>
          <a:prstGeom prst="rect">
            <a:avLst/>
          </a:prstGeom>
          <a:noFill/>
          <a:ln w="12700">
            <a:noFill/>
          </a:ln>
        </p:spPr>
        <p:txBody>
          <a:bodyPr wrap="none" rtlCol="0">
            <a:spAutoFit/>
          </a:bodyPr>
          <a:lstStyle/>
          <a:p>
            <a:pPr algn="l"/>
            <a:r>
              <a:rPr lang="en-US" altLang="zh-CN" sz="1200" dirty="0">
                <a:solidFill>
                  <a:srgbClr val="FF0000"/>
                </a:solidFill>
              </a:rPr>
              <a:t>count</a:t>
            </a:r>
            <a:r>
              <a:rPr lang="zh-CN" altLang="en-US" sz="1200" dirty="0">
                <a:solidFill>
                  <a:srgbClr val="FF0000"/>
                </a:solidFill>
              </a:rPr>
              <a:t>记录几个进程在共享</a:t>
            </a:r>
          </a:p>
        </p:txBody>
      </p:sp>
      <p:sp>
        <p:nvSpPr>
          <p:cNvPr id="9" name="文本框 8">
            <a:extLst>
              <a:ext uri="{FF2B5EF4-FFF2-40B4-BE49-F238E27FC236}">
                <a16:creationId xmlns:a16="http://schemas.microsoft.com/office/drawing/2014/main" id="{508EE0CC-B853-400B-BC6E-5AD7C99CC14E}"/>
              </a:ext>
            </a:extLst>
          </p:cNvPr>
          <p:cNvSpPr txBox="1"/>
          <p:nvPr/>
        </p:nvSpPr>
        <p:spPr>
          <a:xfrm>
            <a:off x="304800" y="2007939"/>
            <a:ext cx="1569660" cy="276999"/>
          </a:xfrm>
          <a:prstGeom prst="rect">
            <a:avLst/>
          </a:prstGeom>
          <a:noFill/>
          <a:ln w="12700">
            <a:noFill/>
          </a:ln>
        </p:spPr>
        <p:txBody>
          <a:bodyPr wrap="none" rtlCol="0">
            <a:spAutoFit/>
          </a:bodyPr>
          <a:lstStyle/>
          <a:p>
            <a:pPr algn="l"/>
            <a:r>
              <a:rPr lang="zh-CN" altLang="en-US" sz="1200" dirty="0">
                <a:solidFill>
                  <a:srgbClr val="FF0000"/>
                </a:solidFill>
              </a:rPr>
              <a:t>每个共享段占一表项</a:t>
            </a:r>
          </a:p>
        </p:txBody>
      </p:sp>
      <p:sp>
        <p:nvSpPr>
          <p:cNvPr id="8" name="文本框 7">
            <a:extLst>
              <a:ext uri="{FF2B5EF4-FFF2-40B4-BE49-F238E27FC236}">
                <a16:creationId xmlns:a16="http://schemas.microsoft.com/office/drawing/2014/main" id="{8C064F5A-5D4C-44ED-BA1A-655C8762A0B3}"/>
              </a:ext>
            </a:extLst>
          </p:cNvPr>
          <p:cNvSpPr txBox="1"/>
          <p:nvPr/>
        </p:nvSpPr>
        <p:spPr>
          <a:xfrm>
            <a:off x="2765911" y="2942601"/>
            <a:ext cx="1261884" cy="276999"/>
          </a:xfrm>
          <a:prstGeom prst="rect">
            <a:avLst/>
          </a:prstGeom>
          <a:noFill/>
          <a:ln w="12700">
            <a:noFill/>
          </a:ln>
        </p:spPr>
        <p:txBody>
          <a:bodyPr wrap="none" rtlCol="0">
            <a:spAutoFit/>
          </a:bodyPr>
          <a:lstStyle/>
          <a:p>
            <a:pPr algn="just"/>
            <a:r>
              <a:rPr lang="zh-CN" altLang="en-US" sz="1200" dirty="0">
                <a:solidFill>
                  <a:srgbClr val="FF0000"/>
                </a:solidFill>
              </a:rPr>
              <a:t>每个进程占一行</a:t>
            </a:r>
          </a:p>
        </p:txBody>
      </p:sp>
      <p:sp>
        <p:nvSpPr>
          <p:cNvPr id="2" name="矩形 1">
            <a:extLst>
              <a:ext uri="{FF2B5EF4-FFF2-40B4-BE49-F238E27FC236}">
                <a16:creationId xmlns:a16="http://schemas.microsoft.com/office/drawing/2014/main" id="{C15775F2-6418-4161-BF2F-EEE45390A7BE}"/>
              </a:ext>
            </a:extLst>
          </p:cNvPr>
          <p:cNvSpPr/>
          <p:nvPr/>
        </p:nvSpPr>
        <p:spPr>
          <a:xfrm>
            <a:off x="2743200" y="2876550"/>
            <a:ext cx="5638800" cy="381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2136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共享段分配和回收</a:t>
            </a:r>
          </a:p>
        </p:txBody>
      </p:sp>
      <p:sp>
        <p:nvSpPr>
          <p:cNvPr id="8" name="文本框 7">
            <a:extLst>
              <a:ext uri="{FF2B5EF4-FFF2-40B4-BE49-F238E27FC236}">
                <a16:creationId xmlns:a16="http://schemas.microsoft.com/office/drawing/2014/main" id="{6873F3B3-DE30-49A9-A5AF-64B4CF078094}"/>
              </a:ext>
            </a:extLst>
          </p:cNvPr>
          <p:cNvSpPr txBox="1"/>
          <p:nvPr/>
        </p:nvSpPr>
        <p:spPr>
          <a:xfrm>
            <a:off x="838200" y="971550"/>
            <a:ext cx="6250622" cy="1205266"/>
          </a:xfrm>
          <a:prstGeom prst="rect">
            <a:avLst/>
          </a:prstGeom>
          <a:noFill/>
          <a:ln w="12700">
            <a:solidFill>
              <a:schemeClr val="tx1"/>
            </a:solidFill>
          </a:ln>
        </p:spPr>
        <p:txBody>
          <a:bodyPr wrap="none" rtlCol="0">
            <a:spAutoFit/>
          </a:bodyPr>
          <a:lstStyle/>
          <a:p>
            <a:pPr algn="l">
              <a:lnSpc>
                <a:spcPts val="3000"/>
              </a:lnSpc>
            </a:pPr>
            <a:r>
              <a:rPr lang="zh-CN" altLang="en-US" dirty="0"/>
              <a:t>共享段分配：</a:t>
            </a:r>
            <a:endParaRPr lang="en-US" altLang="zh-CN" dirty="0"/>
          </a:p>
          <a:p>
            <a:pPr algn="l">
              <a:lnSpc>
                <a:spcPts val="3000"/>
              </a:lnSpc>
            </a:pPr>
            <a:r>
              <a:rPr lang="en-US" altLang="zh-CN" dirty="0"/>
              <a:t>1</a:t>
            </a:r>
            <a:r>
              <a:rPr lang="zh-CN" altLang="en-US" dirty="0"/>
              <a:t>）</a:t>
            </a:r>
            <a:r>
              <a:rPr lang="zh-CN" altLang="en-US" dirty="0">
                <a:solidFill>
                  <a:srgbClr val="FF0000"/>
                </a:solidFill>
              </a:rPr>
              <a:t>第一个进程调入段</a:t>
            </a:r>
            <a:r>
              <a:rPr lang="zh-CN" altLang="en-US" dirty="0"/>
              <a:t>，共享段表增加一项，</a:t>
            </a:r>
            <a:r>
              <a:rPr lang="en-US" altLang="zh-CN" dirty="0"/>
              <a:t>count</a:t>
            </a:r>
            <a:r>
              <a:rPr lang="zh-CN" altLang="en-US" dirty="0"/>
              <a:t>加</a:t>
            </a:r>
            <a:r>
              <a:rPr lang="en-US" altLang="zh-CN" dirty="0"/>
              <a:t>1</a:t>
            </a:r>
          </a:p>
          <a:p>
            <a:pPr algn="l">
              <a:lnSpc>
                <a:spcPts val="3000"/>
              </a:lnSpc>
            </a:pPr>
            <a:r>
              <a:rPr lang="en-US" altLang="zh-CN" dirty="0"/>
              <a:t>2</a:t>
            </a:r>
            <a:r>
              <a:rPr lang="zh-CN" altLang="en-US" dirty="0"/>
              <a:t>）其他进程，</a:t>
            </a:r>
            <a:r>
              <a:rPr lang="zh-CN" altLang="en-US" dirty="0">
                <a:solidFill>
                  <a:srgbClr val="FF0000"/>
                </a:solidFill>
              </a:rPr>
              <a:t>不调入</a:t>
            </a:r>
            <a:r>
              <a:rPr lang="zh-CN" altLang="en-US" dirty="0"/>
              <a:t>，</a:t>
            </a:r>
            <a:r>
              <a:rPr lang="en-US" altLang="zh-CN" dirty="0"/>
              <a:t>count</a:t>
            </a:r>
            <a:r>
              <a:rPr lang="zh-CN" altLang="en-US" dirty="0"/>
              <a:t>加</a:t>
            </a:r>
            <a:r>
              <a:rPr lang="en-US" altLang="zh-CN" dirty="0"/>
              <a:t>1</a:t>
            </a:r>
            <a:r>
              <a:rPr lang="zh-CN" altLang="en-US" dirty="0"/>
              <a:t>，共享段表添加进程信息</a:t>
            </a:r>
            <a:endParaRPr lang="en-US" altLang="zh-CN" dirty="0"/>
          </a:p>
        </p:txBody>
      </p:sp>
      <p:sp>
        <p:nvSpPr>
          <p:cNvPr id="4" name="文本框 3">
            <a:extLst>
              <a:ext uri="{FF2B5EF4-FFF2-40B4-BE49-F238E27FC236}">
                <a16:creationId xmlns:a16="http://schemas.microsoft.com/office/drawing/2014/main" id="{DEF9635C-D6AD-41FA-948F-1B3C6168F920}"/>
              </a:ext>
            </a:extLst>
          </p:cNvPr>
          <p:cNvSpPr txBox="1"/>
          <p:nvPr/>
        </p:nvSpPr>
        <p:spPr>
          <a:xfrm>
            <a:off x="914400" y="2800350"/>
            <a:ext cx="7672485" cy="1205266"/>
          </a:xfrm>
          <a:prstGeom prst="rect">
            <a:avLst/>
          </a:prstGeom>
          <a:noFill/>
          <a:ln w="12700">
            <a:solidFill>
              <a:schemeClr val="tx1"/>
            </a:solidFill>
          </a:ln>
        </p:spPr>
        <p:txBody>
          <a:bodyPr wrap="none" rtlCol="0">
            <a:spAutoFit/>
          </a:bodyPr>
          <a:lstStyle/>
          <a:p>
            <a:pPr algn="l">
              <a:lnSpc>
                <a:spcPts val="3000"/>
              </a:lnSpc>
            </a:pPr>
            <a:r>
              <a:rPr lang="zh-CN" altLang="en-US" dirty="0"/>
              <a:t>共享段回收：</a:t>
            </a:r>
            <a:endParaRPr lang="en-US" altLang="zh-CN" dirty="0"/>
          </a:p>
          <a:p>
            <a:pPr algn="l">
              <a:lnSpc>
                <a:spcPts val="3000"/>
              </a:lnSpc>
            </a:pPr>
            <a:r>
              <a:rPr lang="en-US" altLang="zh-CN" dirty="0"/>
              <a:t>1</a:t>
            </a:r>
            <a:r>
              <a:rPr lang="zh-CN" altLang="en-US" dirty="0"/>
              <a:t>）</a:t>
            </a:r>
            <a:r>
              <a:rPr lang="en-US" altLang="zh-CN" dirty="0"/>
              <a:t>count</a:t>
            </a:r>
            <a:r>
              <a:rPr lang="zh-CN" altLang="en-US" dirty="0"/>
              <a:t>减</a:t>
            </a:r>
            <a:r>
              <a:rPr lang="en-US" altLang="zh-CN" dirty="0"/>
              <a:t>1</a:t>
            </a:r>
          </a:p>
          <a:p>
            <a:pPr algn="l">
              <a:lnSpc>
                <a:spcPts val="3000"/>
              </a:lnSpc>
            </a:pPr>
            <a:r>
              <a:rPr lang="en-US" altLang="zh-CN" dirty="0"/>
              <a:t>2</a:t>
            </a:r>
            <a:r>
              <a:rPr lang="zh-CN" altLang="en-US" dirty="0"/>
              <a:t>）若</a:t>
            </a:r>
            <a:r>
              <a:rPr lang="en-US" altLang="zh-CN" dirty="0">
                <a:solidFill>
                  <a:srgbClr val="FF0000"/>
                </a:solidFill>
              </a:rPr>
              <a:t>count==0</a:t>
            </a:r>
            <a:r>
              <a:rPr lang="zh-CN" altLang="en-US" dirty="0">
                <a:solidFill>
                  <a:srgbClr val="FF0000"/>
                </a:solidFill>
              </a:rPr>
              <a:t>，则释放段内存</a:t>
            </a:r>
            <a:r>
              <a:rPr lang="zh-CN" altLang="en-US" dirty="0"/>
              <a:t>；若 </a:t>
            </a:r>
            <a:r>
              <a:rPr lang="en-US" altLang="zh-CN" dirty="0">
                <a:solidFill>
                  <a:srgbClr val="FF0000"/>
                </a:solidFill>
              </a:rPr>
              <a:t>!=0</a:t>
            </a:r>
            <a:r>
              <a:rPr lang="zh-CN" altLang="en-US" dirty="0">
                <a:solidFill>
                  <a:srgbClr val="FF0000"/>
                </a:solidFill>
              </a:rPr>
              <a:t>，则取消进程在共享段表的信息</a:t>
            </a:r>
            <a:endParaRPr lang="en-US" altLang="zh-CN" dirty="0">
              <a:solidFill>
                <a:srgbClr val="FF0000"/>
              </a:solidFill>
            </a:endParaRPr>
          </a:p>
        </p:txBody>
      </p:sp>
    </p:spTree>
    <p:extLst>
      <p:ext uri="{BB962C8B-B14F-4D97-AF65-F5344CB8AC3E}">
        <p14:creationId xmlns:p14="http://schemas.microsoft.com/office/powerpoint/2010/main" val="4494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虚拟存储器</a:t>
            </a:r>
          </a:p>
        </p:txBody>
      </p:sp>
      <p:sp>
        <p:nvSpPr>
          <p:cNvPr id="2" name="文本框 1"/>
          <p:cNvSpPr txBox="1"/>
          <p:nvPr/>
        </p:nvSpPr>
        <p:spPr>
          <a:xfrm>
            <a:off x="685800" y="1352550"/>
            <a:ext cx="7961630" cy="645160"/>
          </a:xfrm>
          <a:prstGeom prst="rect">
            <a:avLst/>
          </a:prstGeom>
          <a:noFill/>
        </p:spPr>
        <p:txBody>
          <a:bodyPr wrap="square" rtlCol="0" anchor="t">
            <a:spAutoFit/>
          </a:bodyPr>
          <a:lstStyle/>
          <a:p>
            <a:r>
              <a:rPr lang="zh-CN" altLang="en-US" sz="1800"/>
              <a:t>在内存空间的扩充功能中，在传统的存储管理方式基础之上介绍了交换技术、覆盖技术，使得内存利用率有所提升，并且能从逻辑上扩充内存容量。</a:t>
            </a:r>
          </a:p>
        </p:txBody>
      </p:sp>
      <p:sp>
        <p:nvSpPr>
          <p:cNvPr id="3" name="文本框 2"/>
          <p:cNvSpPr txBox="1"/>
          <p:nvPr/>
        </p:nvSpPr>
        <p:spPr>
          <a:xfrm>
            <a:off x="685800" y="2495550"/>
            <a:ext cx="7884795" cy="706755"/>
          </a:xfrm>
          <a:prstGeom prst="rect">
            <a:avLst/>
          </a:prstGeom>
          <a:noFill/>
        </p:spPr>
        <p:txBody>
          <a:bodyPr wrap="square" rtlCol="0" anchor="t">
            <a:spAutoFit/>
          </a:bodyPr>
          <a:lstStyle/>
          <a:p>
            <a:r>
              <a:rPr lang="zh-CN" altLang="en-US" sz="2000"/>
              <a:t>我们即将要讲到的虚拟存储技术也是内存空间扩充的一种技术，比起前两者会更先进一些。</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分段保护</a:t>
            </a:r>
          </a:p>
        </p:txBody>
      </p:sp>
      <p:sp>
        <p:nvSpPr>
          <p:cNvPr id="8" name="文本框 7">
            <a:extLst>
              <a:ext uri="{FF2B5EF4-FFF2-40B4-BE49-F238E27FC236}">
                <a16:creationId xmlns:a16="http://schemas.microsoft.com/office/drawing/2014/main" id="{6873F3B3-DE30-49A9-A5AF-64B4CF078094}"/>
              </a:ext>
            </a:extLst>
          </p:cNvPr>
          <p:cNvSpPr txBox="1"/>
          <p:nvPr/>
        </p:nvSpPr>
        <p:spPr>
          <a:xfrm>
            <a:off x="609600" y="666750"/>
            <a:ext cx="8204490" cy="2744149"/>
          </a:xfrm>
          <a:prstGeom prst="rect">
            <a:avLst/>
          </a:prstGeom>
          <a:noFill/>
          <a:ln w="12700">
            <a:solidFill>
              <a:schemeClr val="tx1"/>
            </a:solidFill>
          </a:ln>
        </p:spPr>
        <p:txBody>
          <a:bodyPr wrap="none" rtlCol="0">
            <a:spAutoFit/>
          </a:bodyPr>
          <a:lstStyle/>
          <a:p>
            <a:pPr algn="l">
              <a:lnSpc>
                <a:spcPts val="3000"/>
              </a:lnSpc>
            </a:pPr>
            <a:r>
              <a:rPr lang="zh-CN" altLang="en-US" dirty="0"/>
              <a:t>每个分段逻辑上相对独立，容易实现信息保护，保护措施：</a:t>
            </a:r>
            <a:endParaRPr lang="en-US" altLang="zh-CN" dirty="0"/>
          </a:p>
          <a:p>
            <a:pPr algn="l">
              <a:lnSpc>
                <a:spcPts val="3000"/>
              </a:lnSpc>
            </a:pPr>
            <a:r>
              <a:rPr lang="en-US" altLang="zh-CN" dirty="0"/>
              <a:t>1</a:t>
            </a:r>
            <a:r>
              <a:rPr lang="zh-CN" altLang="en-US" dirty="0"/>
              <a:t>）越界检查：地址变换时进行，</a:t>
            </a:r>
            <a:r>
              <a:rPr lang="zh-CN" altLang="en-US" dirty="0">
                <a:solidFill>
                  <a:srgbClr val="FF0000"/>
                </a:solidFill>
              </a:rPr>
              <a:t>段表长</a:t>
            </a:r>
            <a:r>
              <a:rPr lang="zh-CN" altLang="en-US" dirty="0"/>
              <a:t>和</a:t>
            </a:r>
            <a:r>
              <a:rPr lang="zh-CN" altLang="en-US" dirty="0">
                <a:solidFill>
                  <a:srgbClr val="FF0000"/>
                </a:solidFill>
              </a:rPr>
              <a:t>段长字段</a:t>
            </a:r>
            <a:endParaRPr lang="en-US" altLang="zh-CN" dirty="0">
              <a:solidFill>
                <a:srgbClr val="FF0000"/>
              </a:solidFill>
            </a:endParaRPr>
          </a:p>
          <a:p>
            <a:pPr algn="l">
              <a:lnSpc>
                <a:spcPts val="3000"/>
              </a:lnSpc>
            </a:pPr>
            <a:r>
              <a:rPr lang="en-US" altLang="zh-CN" dirty="0"/>
              <a:t>2</a:t>
            </a:r>
            <a:r>
              <a:rPr lang="zh-CN" altLang="en-US" dirty="0"/>
              <a:t>）存取控制检查：段表存取控制字段，读</a:t>
            </a:r>
            <a:r>
              <a:rPr lang="en-US" altLang="zh-CN" dirty="0"/>
              <a:t>/</a:t>
            </a:r>
            <a:r>
              <a:rPr lang="zh-CN" altLang="en-US" dirty="0"/>
              <a:t>写</a:t>
            </a:r>
            <a:r>
              <a:rPr lang="en-US" altLang="zh-CN" dirty="0"/>
              <a:t>/</a:t>
            </a:r>
            <a:r>
              <a:rPr lang="zh-CN" altLang="en-US" dirty="0"/>
              <a:t>可执行，段共享 不同用户同权限</a:t>
            </a:r>
            <a:endParaRPr lang="en-US" altLang="zh-CN" dirty="0"/>
          </a:p>
          <a:p>
            <a:pPr algn="l">
              <a:lnSpc>
                <a:spcPts val="3000"/>
              </a:lnSpc>
            </a:pPr>
            <a:r>
              <a:rPr lang="en-US" altLang="zh-CN" dirty="0"/>
              <a:t>3</a:t>
            </a:r>
            <a:r>
              <a:rPr lang="zh-CN" altLang="en-US" dirty="0"/>
              <a:t>）</a:t>
            </a:r>
            <a:r>
              <a:rPr lang="zh-CN" altLang="en-US" dirty="0">
                <a:solidFill>
                  <a:srgbClr val="FF0000"/>
                </a:solidFill>
              </a:rPr>
              <a:t>环</a:t>
            </a:r>
            <a:r>
              <a:rPr lang="zh-CN" altLang="en-US" dirty="0"/>
              <a:t>保护机构：</a:t>
            </a:r>
            <a:r>
              <a:rPr lang="zh-CN" altLang="en-US" dirty="0">
                <a:solidFill>
                  <a:srgbClr val="FF0000"/>
                </a:solidFill>
              </a:rPr>
              <a:t>低编号环</a:t>
            </a:r>
            <a:r>
              <a:rPr lang="zh-CN" altLang="en-US" dirty="0"/>
              <a:t>具有</a:t>
            </a:r>
            <a:r>
              <a:rPr lang="zh-CN" altLang="en-US" dirty="0">
                <a:solidFill>
                  <a:srgbClr val="FF0000"/>
                </a:solidFill>
              </a:rPr>
              <a:t>高优先级</a:t>
            </a:r>
            <a:r>
              <a:rPr lang="zh-CN" altLang="en-US" dirty="0"/>
              <a:t>，</a:t>
            </a:r>
            <a:r>
              <a:rPr lang="en-US" altLang="zh-CN" dirty="0"/>
              <a:t>OS</a:t>
            </a:r>
            <a:r>
              <a:rPr lang="zh-CN" altLang="en-US" dirty="0">
                <a:solidFill>
                  <a:srgbClr val="FF0000"/>
                </a:solidFill>
              </a:rPr>
              <a:t>内核为</a:t>
            </a:r>
            <a:r>
              <a:rPr lang="en-US" altLang="zh-CN" dirty="0">
                <a:solidFill>
                  <a:srgbClr val="FF0000"/>
                </a:solidFill>
              </a:rPr>
              <a:t>0</a:t>
            </a:r>
            <a:r>
              <a:rPr lang="zh-CN" altLang="en-US" dirty="0">
                <a:solidFill>
                  <a:srgbClr val="FF0000"/>
                </a:solidFill>
              </a:rPr>
              <a:t>环</a:t>
            </a:r>
            <a:r>
              <a:rPr lang="zh-CN" altLang="en-US" dirty="0"/>
              <a:t>，</a:t>
            </a:r>
            <a:r>
              <a:rPr lang="zh-CN" altLang="en-US" dirty="0">
                <a:solidFill>
                  <a:srgbClr val="FF0000"/>
                </a:solidFill>
              </a:rPr>
              <a:t>其他服务程序中环</a:t>
            </a:r>
            <a:r>
              <a:rPr lang="zh-CN" altLang="en-US" dirty="0"/>
              <a:t>，</a:t>
            </a:r>
            <a:endParaRPr lang="en-US" altLang="zh-CN" dirty="0"/>
          </a:p>
          <a:p>
            <a:pPr algn="l">
              <a:lnSpc>
                <a:spcPts val="3000"/>
              </a:lnSpc>
            </a:pPr>
            <a:r>
              <a:rPr lang="zh-CN" altLang="en-US" dirty="0">
                <a:solidFill>
                  <a:srgbClr val="FF0000"/>
                </a:solidFill>
              </a:rPr>
              <a:t>应用程序外环</a:t>
            </a:r>
            <a:r>
              <a:rPr lang="zh-CN" altLang="en-US" dirty="0"/>
              <a:t>。访问规则（</a:t>
            </a:r>
            <a:r>
              <a:rPr lang="zh-CN" altLang="en-US" dirty="0">
                <a:solidFill>
                  <a:srgbClr val="FF0000"/>
                </a:solidFill>
              </a:rPr>
              <a:t>不符合规则</a:t>
            </a:r>
            <a:r>
              <a:rPr lang="en-US" altLang="zh-CN" dirty="0" err="1">
                <a:solidFill>
                  <a:srgbClr val="FF0000"/>
                </a:solidFill>
              </a:rPr>
              <a:t>a,b</a:t>
            </a:r>
            <a:r>
              <a:rPr lang="zh-CN" altLang="en-US" dirty="0">
                <a:solidFill>
                  <a:srgbClr val="FF0000"/>
                </a:solidFill>
              </a:rPr>
              <a:t>会产生环保护中断</a:t>
            </a:r>
            <a:r>
              <a:rPr lang="zh-CN" altLang="en-US" dirty="0"/>
              <a:t>）：</a:t>
            </a:r>
            <a:endParaRPr lang="en-US" altLang="zh-CN" dirty="0"/>
          </a:p>
          <a:p>
            <a:pPr marL="342900" indent="-342900">
              <a:lnSpc>
                <a:spcPts val="3000"/>
              </a:lnSpc>
              <a:buFontTx/>
              <a:buAutoNum type="alphaLcPeriod"/>
            </a:pPr>
            <a:r>
              <a:rPr lang="zh-CN" altLang="en-US" dirty="0"/>
              <a:t>可以调用</a:t>
            </a:r>
            <a:r>
              <a:rPr lang="zh-CN" altLang="en-US" dirty="0">
                <a:solidFill>
                  <a:srgbClr val="FF0000"/>
                </a:solidFill>
              </a:rPr>
              <a:t>同环</a:t>
            </a:r>
            <a:r>
              <a:rPr lang="zh-CN" altLang="en-US" dirty="0"/>
              <a:t>或</a:t>
            </a:r>
            <a:r>
              <a:rPr lang="zh-CN" altLang="en-US" dirty="0">
                <a:solidFill>
                  <a:srgbClr val="FF0000"/>
                </a:solidFill>
              </a:rPr>
              <a:t>内环服务</a:t>
            </a:r>
            <a:endParaRPr lang="en-US" altLang="zh-CN" dirty="0">
              <a:solidFill>
                <a:srgbClr val="FF0000"/>
              </a:solidFill>
            </a:endParaRPr>
          </a:p>
          <a:p>
            <a:pPr marL="342900" indent="-342900" algn="l">
              <a:lnSpc>
                <a:spcPts val="3000"/>
              </a:lnSpc>
              <a:buAutoNum type="alphaLcPeriod"/>
            </a:pPr>
            <a:r>
              <a:rPr lang="zh-CN" altLang="en-US" dirty="0"/>
              <a:t>可以访问</a:t>
            </a:r>
            <a:r>
              <a:rPr lang="zh-CN" altLang="en-US" dirty="0">
                <a:solidFill>
                  <a:srgbClr val="FF0000"/>
                </a:solidFill>
              </a:rPr>
              <a:t>同环</a:t>
            </a:r>
            <a:r>
              <a:rPr lang="zh-CN" altLang="en-US" dirty="0"/>
              <a:t>或</a:t>
            </a:r>
            <a:r>
              <a:rPr lang="zh-CN" altLang="en-US" dirty="0">
                <a:solidFill>
                  <a:srgbClr val="FF0000"/>
                </a:solidFill>
              </a:rPr>
              <a:t>外环数据</a:t>
            </a:r>
            <a:endParaRPr lang="en-US" altLang="zh-CN" dirty="0">
              <a:solidFill>
                <a:srgbClr val="FF0000"/>
              </a:solidFill>
            </a:endParaRPr>
          </a:p>
        </p:txBody>
      </p:sp>
      <p:pic>
        <p:nvPicPr>
          <p:cNvPr id="3" name="图片 2">
            <a:extLst>
              <a:ext uri="{FF2B5EF4-FFF2-40B4-BE49-F238E27FC236}">
                <a16:creationId xmlns:a16="http://schemas.microsoft.com/office/drawing/2014/main" id="{00827E4F-D90C-4736-B0AE-FEDDC0F57189}"/>
              </a:ext>
            </a:extLst>
          </p:cNvPr>
          <p:cNvPicPr>
            <a:picLocks noChangeAspect="1"/>
          </p:cNvPicPr>
          <p:nvPr/>
        </p:nvPicPr>
        <p:blipFill>
          <a:blip r:embed="rId2"/>
          <a:stretch>
            <a:fillRect/>
          </a:stretch>
        </p:blipFill>
        <p:spPr>
          <a:xfrm>
            <a:off x="1219200" y="3333750"/>
            <a:ext cx="5657214" cy="1809750"/>
          </a:xfrm>
          <a:prstGeom prst="rect">
            <a:avLst/>
          </a:prstGeom>
        </p:spPr>
      </p:pic>
      <p:sp>
        <p:nvSpPr>
          <p:cNvPr id="5" name="矩形: 圆角 4">
            <a:extLst>
              <a:ext uri="{FF2B5EF4-FFF2-40B4-BE49-F238E27FC236}">
                <a16:creationId xmlns:a16="http://schemas.microsoft.com/office/drawing/2014/main" id="{D39FAA8E-1307-4CCD-8D93-3AA7193BFB3C}"/>
              </a:ext>
            </a:extLst>
          </p:cNvPr>
          <p:cNvSpPr/>
          <p:nvPr/>
        </p:nvSpPr>
        <p:spPr>
          <a:xfrm>
            <a:off x="2362200" y="3486150"/>
            <a:ext cx="1066800" cy="7620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6D5C087-3451-4D98-AF8A-5816D2CF41B9}"/>
              </a:ext>
            </a:extLst>
          </p:cNvPr>
          <p:cNvSpPr/>
          <p:nvPr/>
        </p:nvSpPr>
        <p:spPr>
          <a:xfrm>
            <a:off x="5181602" y="3790950"/>
            <a:ext cx="1066800" cy="7620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A3BE7A0-85D7-4DB6-8BBC-A70CB3A03F98}"/>
              </a:ext>
            </a:extLst>
          </p:cNvPr>
          <p:cNvSpPr txBox="1"/>
          <p:nvPr/>
        </p:nvSpPr>
        <p:spPr>
          <a:xfrm>
            <a:off x="3351193" y="3489242"/>
            <a:ext cx="1338828" cy="246221"/>
          </a:xfrm>
          <a:prstGeom prst="rect">
            <a:avLst/>
          </a:prstGeom>
          <a:noFill/>
          <a:ln w="12700">
            <a:noFill/>
          </a:ln>
        </p:spPr>
        <p:txBody>
          <a:bodyPr wrap="none" rtlCol="0">
            <a:spAutoFit/>
          </a:bodyPr>
          <a:lstStyle/>
          <a:p>
            <a:pPr algn="l"/>
            <a:r>
              <a:rPr lang="zh-CN" altLang="en-US" sz="1000" dirty="0">
                <a:solidFill>
                  <a:srgbClr val="FF0000"/>
                </a:solidFill>
              </a:rPr>
              <a:t>调用同环、内环服务</a:t>
            </a:r>
          </a:p>
        </p:txBody>
      </p:sp>
      <p:sp>
        <p:nvSpPr>
          <p:cNvPr id="10" name="文本框 9">
            <a:extLst>
              <a:ext uri="{FF2B5EF4-FFF2-40B4-BE49-F238E27FC236}">
                <a16:creationId xmlns:a16="http://schemas.microsoft.com/office/drawing/2014/main" id="{DCAEC31C-748A-42DC-AAE6-063238E7D2C6}"/>
              </a:ext>
            </a:extLst>
          </p:cNvPr>
          <p:cNvSpPr txBox="1"/>
          <p:nvPr/>
        </p:nvSpPr>
        <p:spPr>
          <a:xfrm>
            <a:off x="6236313" y="4306729"/>
            <a:ext cx="1338828" cy="246221"/>
          </a:xfrm>
          <a:prstGeom prst="rect">
            <a:avLst/>
          </a:prstGeom>
          <a:noFill/>
          <a:ln w="12700">
            <a:noFill/>
          </a:ln>
        </p:spPr>
        <p:txBody>
          <a:bodyPr wrap="none" rtlCol="0">
            <a:spAutoFit/>
          </a:bodyPr>
          <a:lstStyle/>
          <a:p>
            <a:pPr algn="l"/>
            <a:r>
              <a:rPr lang="zh-CN" altLang="en-US" sz="1000" dirty="0">
                <a:solidFill>
                  <a:srgbClr val="FF0000"/>
                </a:solidFill>
              </a:rPr>
              <a:t>访问同环、外环数据</a:t>
            </a:r>
          </a:p>
        </p:txBody>
      </p:sp>
    </p:spTree>
    <p:extLst>
      <p:ext uri="{BB962C8B-B14F-4D97-AF65-F5344CB8AC3E}">
        <p14:creationId xmlns:p14="http://schemas.microsoft.com/office/powerpoint/2010/main" val="24808370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11" name="任意多边形: 形状 10"/>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sp>
        <p:nvSpPr>
          <p:cNvPr id="12" name="文本框 11">
            <a:extLst>
              <a:ext uri="{FF2B5EF4-FFF2-40B4-BE49-F238E27FC236}">
                <a16:creationId xmlns:a16="http://schemas.microsoft.com/office/drawing/2014/main" id="{884C824A-0538-40EF-B612-20235A1AD6FC}"/>
              </a:ext>
            </a:extLst>
          </p:cNvPr>
          <p:cNvSpPr txBox="1"/>
          <p:nvPr/>
        </p:nvSpPr>
        <p:spPr>
          <a:xfrm>
            <a:off x="2286000" y="1809750"/>
            <a:ext cx="4583684" cy="646331"/>
          </a:xfrm>
          <a:prstGeom prst="rect">
            <a:avLst/>
          </a:prstGeom>
          <a:noFill/>
          <a:ln w="12700">
            <a:solidFill>
              <a:schemeClr val="tx1"/>
            </a:solidFill>
          </a:ln>
        </p:spPr>
        <p:txBody>
          <a:bodyPr wrap="square">
            <a:spAutoFit/>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第六章</a:t>
            </a:r>
            <a:r>
              <a:rPr lang="zh-CN" altLang="en-US" kern="100" dirty="0">
                <a:latin typeface="Calibri" panose="020F0502020204030204" pitchFamily="34" charset="0"/>
                <a:ea typeface="宋体" panose="02010600030101010101" pitchFamily="2" charset="-122"/>
                <a:cs typeface="Times New Roman" panose="02020603050405020304" pitchFamily="18" charset="0"/>
              </a:rPr>
              <a:t>作业</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latin typeface="Calibri" panose="020F0502020204030204" pitchFamily="34" charset="0"/>
                <a:ea typeface="宋体" panose="02010600030101010101" pitchFamily="2" charset="-122"/>
                <a:cs typeface="Times New Roman" panose="02020603050405020304" pitchFamily="18" charset="0"/>
              </a:rPr>
              <a:t>第</a:t>
            </a:r>
            <a:r>
              <a:rPr lang="en-US" altLang="zh-CN" kern="100" dirty="0">
                <a:latin typeface="Calibri" panose="020F0502020204030204" pitchFamily="34" charset="0"/>
                <a:ea typeface="宋体" panose="02010600030101010101" pitchFamily="2" charset="-122"/>
                <a:cs typeface="Times New Roman" panose="02020603050405020304" pitchFamily="18" charset="0"/>
              </a:rPr>
              <a:t>4</a:t>
            </a:r>
            <a:r>
              <a:rPr lang="zh-CN" altLang="en-US" kern="100" dirty="0">
                <a:latin typeface="Calibri" panose="020F0502020204030204" pitchFamily="34" charset="0"/>
                <a:ea typeface="宋体" panose="02010600030101010101" pitchFamily="2" charset="-122"/>
                <a:cs typeface="Times New Roman" panose="02020603050405020304" pitchFamily="18" charset="0"/>
              </a:rPr>
              <a:t>次课后作业</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P196   7,13,16,18</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组合 24"/>
          <p:cNvGrpSpPr/>
          <p:nvPr/>
        </p:nvGrpSpPr>
        <p:grpSpPr>
          <a:xfrm>
            <a:off x="419100" y="1047750"/>
            <a:ext cx="8305800" cy="3810000"/>
            <a:chOff x="5377507" y="2387224"/>
            <a:chExt cx="5898811" cy="3636485"/>
          </a:xfrm>
        </p:grpSpPr>
        <p:grpSp>
          <p:nvGrpSpPr>
            <p:cNvPr id="85001" name="组合 19"/>
            <p:cNvGrpSpPr/>
            <p:nvPr/>
          </p:nvGrpSpPr>
          <p:grpSpPr>
            <a:xfrm>
              <a:off x="5391037" y="2387224"/>
              <a:ext cx="5885281" cy="3636485"/>
              <a:chOff x="5449234" y="1883168"/>
              <a:chExt cx="5885281" cy="3636485"/>
            </a:xfrm>
          </p:grpSpPr>
          <p:sp>
            <p:nvSpPr>
              <p:cNvPr id="85006" name="矩形 3"/>
              <p:cNvSpPr/>
              <p:nvPr/>
            </p:nvSpPr>
            <p:spPr>
              <a:xfrm>
                <a:off x="5625115" y="1909967"/>
                <a:ext cx="5588289" cy="1427795"/>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局部性原理：</a:t>
                </a:r>
                <a:endParaRPr lang="en-US" altLang="zh-CN" sz="1600" b="1" dirty="0">
                  <a:latin typeface="微软雅黑" panose="020B0503020204020204" pitchFamily="34" charset="-122"/>
                </a:endParaRPr>
              </a:p>
              <a:p>
                <a:pPr>
                  <a:lnSpc>
                    <a:spcPct val="114000"/>
                  </a:lnSpc>
                </a:pPr>
                <a:r>
                  <a:rPr lang="zh-CN" altLang="en-US" sz="1600" dirty="0">
                    <a:latin typeface="微软雅黑" panose="020B0503020204020204" pitchFamily="34" charset="-122"/>
                  </a:rPr>
                  <a:t>程序运行时存在的局部性现象，很早就已被人发现，但直到</a:t>
                </a:r>
                <a:r>
                  <a:rPr lang="en-US" altLang="zh-CN" sz="1600" dirty="0">
                    <a:latin typeface="微软雅黑" panose="020B0503020204020204" pitchFamily="34" charset="-122"/>
                  </a:rPr>
                  <a:t>1968</a:t>
                </a:r>
                <a:r>
                  <a:rPr lang="zh-CN" altLang="en-US" sz="1600" dirty="0">
                    <a:latin typeface="微软雅黑" panose="020B0503020204020204" pitchFamily="34" charset="-122"/>
                  </a:rPr>
                  <a:t>年，</a:t>
                </a:r>
                <a:r>
                  <a:rPr lang="en-US" altLang="zh-CN" sz="1600" dirty="0">
                    <a:latin typeface="微软雅黑" panose="020B0503020204020204" pitchFamily="34" charset="-122"/>
                  </a:rPr>
                  <a:t>P.Denning</a:t>
                </a:r>
                <a:r>
                  <a:rPr lang="zh-CN" altLang="en-US" sz="1600" dirty="0">
                    <a:latin typeface="微软雅黑" panose="020B0503020204020204" pitchFamily="34" charset="-122"/>
                  </a:rPr>
                  <a:t>才真正指出：程序在执行时将呈现出局部性规律，即在一较短的时间内，程序的执行仅局限于某个部分，相应地，它所访问的存储空间也局限于某个区域。</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p:txBody>
          </p:sp>
          <p:sp>
            <p:nvSpPr>
              <p:cNvPr id="34" name="矩形 4"/>
              <p:cNvSpPr/>
              <p:nvPr/>
            </p:nvSpPr>
            <p:spPr>
              <a:xfrm>
                <a:off x="5449233" y="1883168"/>
                <a:ext cx="5885282" cy="36364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5002"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3"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4"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5"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84995"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4996"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局部性原理</a:t>
            </a:r>
          </a:p>
        </p:txBody>
      </p:sp>
      <p:sp>
        <p:nvSpPr>
          <p:cNvPr id="84998" name="Rectangle 3"/>
          <p:cNvSpPr/>
          <p:nvPr/>
        </p:nvSpPr>
        <p:spPr>
          <a:xfrm>
            <a:off x="768350" y="2322830"/>
            <a:ext cx="7988935" cy="1591945"/>
          </a:xfrm>
          <a:prstGeom prst="rect">
            <a:avLst/>
          </a:prstGeom>
          <a:noFill/>
          <a:ln w="9525">
            <a:noFill/>
          </a:ln>
        </p:spPr>
        <p:txBody>
          <a:bodyPr wrap="square">
            <a:spAutoFit/>
          </a:bodyPr>
          <a:lstStyle/>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①</a:t>
            </a:r>
            <a:r>
              <a:rPr lang="zh-CN" altLang="en-US" sz="1600" dirty="0">
                <a:solidFill>
                  <a:srgbClr val="000099"/>
                </a:solidFill>
                <a:latin typeface="宋体" panose="02010600030101010101" pitchFamily="2" charset="-122"/>
              </a:rPr>
              <a:t> </a:t>
            </a:r>
            <a:r>
              <a:rPr lang="zh-CN" altLang="en-US" sz="1600" dirty="0">
                <a:solidFill>
                  <a:srgbClr val="FF0000"/>
                </a:solidFill>
                <a:latin typeface="宋体" panose="02010600030101010101" pitchFamily="2" charset="-122"/>
              </a:rPr>
              <a:t>时间</a:t>
            </a:r>
            <a:r>
              <a:rPr lang="zh-CN" altLang="en-US" sz="1600" dirty="0">
                <a:solidFill>
                  <a:srgbClr val="000099"/>
                </a:solidFill>
                <a:latin typeface="宋体" panose="02010600030101010101" pitchFamily="2" charset="-122"/>
              </a:rPr>
              <a:t>局部性</a:t>
            </a:r>
            <a:endParaRPr lang="zh-CN" altLang="en-US" sz="1600" dirty="0">
              <a:solidFill>
                <a:srgbClr val="000099"/>
              </a:solidFill>
              <a:latin typeface="Times New Roman" panose="02020603050405020304" pitchFamily="18" charset="0"/>
            </a:endParaRP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如果执行了程序中的</a:t>
            </a:r>
            <a:r>
              <a:rPr lang="zh-CN" altLang="en-US" sz="1600" dirty="0">
                <a:solidFill>
                  <a:srgbClr val="FF0000"/>
                </a:solidFill>
                <a:latin typeface="Times New Roman" panose="02020603050405020304" pitchFamily="18" charset="0"/>
              </a:rPr>
              <a:t>某条指令</a:t>
            </a:r>
            <a:r>
              <a:rPr lang="zh-CN" altLang="en-US" sz="1600" dirty="0">
                <a:latin typeface="Times New Roman" panose="02020603050405020304" pitchFamily="18" charset="0"/>
              </a:rPr>
              <a:t>，那么不久后这条指令很有可能</a:t>
            </a:r>
            <a:r>
              <a:rPr lang="zh-CN" altLang="en-US" sz="1600" dirty="0">
                <a:solidFill>
                  <a:srgbClr val="FF0000"/>
                </a:solidFill>
                <a:latin typeface="Times New Roman" panose="02020603050405020304" pitchFamily="18" charset="0"/>
              </a:rPr>
              <a:t>再次执行</a:t>
            </a:r>
            <a:r>
              <a:rPr lang="zh-CN" altLang="en-US" sz="1600" dirty="0">
                <a:latin typeface="Times New Roman" panose="02020603050405020304" pitchFamily="18" charset="0"/>
              </a:rPr>
              <a:t>；</a:t>
            </a: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②</a:t>
            </a:r>
            <a:r>
              <a:rPr lang="zh-CN" altLang="en-US" sz="1600" dirty="0">
                <a:solidFill>
                  <a:srgbClr val="000099"/>
                </a:solidFill>
                <a:latin typeface="宋体" panose="02010600030101010101" pitchFamily="2" charset="-122"/>
              </a:rPr>
              <a:t> </a:t>
            </a:r>
            <a:r>
              <a:rPr lang="zh-CN" altLang="en-US" sz="1600" dirty="0">
                <a:solidFill>
                  <a:srgbClr val="FF0000"/>
                </a:solidFill>
                <a:latin typeface="宋体" panose="02010600030101010101" pitchFamily="2" charset="-122"/>
              </a:rPr>
              <a:t>空间</a:t>
            </a:r>
            <a:r>
              <a:rPr lang="zh-CN" altLang="en-US" sz="1600" dirty="0">
                <a:solidFill>
                  <a:srgbClr val="000099"/>
                </a:solidFill>
                <a:latin typeface="Times New Roman" panose="02020603050405020304" pitchFamily="18" charset="0"/>
              </a:rPr>
              <a:t>局部性</a:t>
            </a: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一旦程序</a:t>
            </a:r>
            <a:r>
              <a:rPr lang="zh-CN" altLang="en-US" sz="1600" dirty="0">
                <a:solidFill>
                  <a:srgbClr val="FF0000"/>
                </a:solidFill>
                <a:latin typeface="Times New Roman" panose="02020603050405020304" pitchFamily="18" charset="0"/>
              </a:rPr>
              <a:t>访问了某个存储单元</a:t>
            </a:r>
            <a:r>
              <a:rPr lang="zh-CN" altLang="en-US" sz="1600" dirty="0">
                <a:latin typeface="Times New Roman" panose="02020603050405020304" pitchFamily="18" charset="0"/>
              </a:rPr>
              <a:t>，在不久之后，其</a:t>
            </a:r>
            <a:r>
              <a:rPr lang="zh-CN" altLang="en-US" sz="1600" dirty="0">
                <a:solidFill>
                  <a:srgbClr val="FF0000"/>
                </a:solidFill>
                <a:latin typeface="Times New Roman" panose="02020603050405020304" pitchFamily="18" charset="0"/>
              </a:rPr>
              <a:t>附近</a:t>
            </a:r>
            <a:r>
              <a:rPr lang="zh-CN" altLang="en-US" sz="1600" dirty="0">
                <a:latin typeface="Times New Roman" panose="02020603050405020304" pitchFamily="18" charset="0"/>
              </a:rPr>
              <a:t>的</a:t>
            </a:r>
            <a:r>
              <a:rPr lang="zh-CN" altLang="en-US" sz="1600" dirty="0">
                <a:solidFill>
                  <a:srgbClr val="FF0000"/>
                </a:solidFill>
                <a:latin typeface="Times New Roman" panose="02020603050405020304" pitchFamily="18" charset="0"/>
              </a:rPr>
              <a:t>存储单元</a:t>
            </a:r>
            <a:r>
              <a:rPr lang="zh-CN" altLang="en-US" sz="1600" dirty="0">
                <a:latin typeface="Times New Roman" panose="02020603050405020304" pitchFamily="18" charset="0"/>
              </a:rPr>
              <a:t>也很有可能</a:t>
            </a:r>
            <a:r>
              <a:rPr lang="zh-CN" altLang="en-US" sz="1600" dirty="0">
                <a:solidFill>
                  <a:srgbClr val="FF0000"/>
                </a:solidFill>
                <a:latin typeface="Times New Roman" panose="02020603050405020304" pitchFamily="18" charset="0"/>
              </a:rPr>
              <a:t>被访问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虚拟存储器基本工作情况</a:t>
            </a:r>
          </a:p>
        </p:txBody>
      </p:sp>
      <p:grpSp>
        <p:nvGrpSpPr>
          <p:cNvPr id="42" name="í$1iďè"/>
          <p:cNvGrpSpPr/>
          <p:nvPr/>
        </p:nvGrpSpPr>
        <p:grpSpPr>
          <a:xfrm>
            <a:off x="2478333" y="727016"/>
            <a:ext cx="6294827" cy="1302233"/>
            <a:chOff x="4136995" y="844458"/>
            <a:chExt cx="8393103" cy="1736310"/>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4" name="ïSḻiḍé"/>
            <p:cNvSpPr txBox="1"/>
            <p:nvPr/>
          </p:nvSpPr>
          <p:spPr>
            <a:xfrm>
              <a:off x="4896551" y="844458"/>
              <a:ext cx="7633547" cy="1736310"/>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dirty="0">
                  <a:cs typeface="+mn-ea"/>
                  <a:sym typeface="+mn-lt"/>
                </a:rPr>
                <a:t>基于局部性原理将近期会频繁访问到的数据放到更高速的存储器中，暂时用不到的数据放在更低速存储器中</a:t>
              </a:r>
            </a:p>
          </p:txBody>
        </p:sp>
      </p:grpSp>
      <p:pic>
        <p:nvPicPr>
          <p:cNvPr id="102" name="图片 101"/>
          <p:cNvPicPr/>
          <p:nvPr/>
        </p:nvPicPr>
        <p:blipFill>
          <a:blip r:embed="rId2">
            <a:lum contrast="42000"/>
          </a:blip>
          <a:stretch>
            <a:fillRect/>
          </a:stretch>
        </p:blipFill>
        <p:spPr>
          <a:xfrm>
            <a:off x="76200" y="611505"/>
            <a:ext cx="2567940" cy="2386330"/>
          </a:xfrm>
          <a:prstGeom prst="rect">
            <a:avLst/>
          </a:prstGeom>
          <a:noFill/>
          <a:ln w="9525">
            <a:noFill/>
          </a:ln>
        </p:spPr>
      </p:pic>
      <p:sp>
        <p:nvSpPr>
          <p:cNvPr id="2" name="文本框 1"/>
          <p:cNvSpPr txBox="1"/>
          <p:nvPr/>
        </p:nvSpPr>
        <p:spPr>
          <a:xfrm>
            <a:off x="3352800" y="2190750"/>
            <a:ext cx="5486400" cy="922020"/>
          </a:xfrm>
          <a:prstGeom prst="rect">
            <a:avLst/>
          </a:prstGeom>
          <a:noFill/>
        </p:spPr>
        <p:txBody>
          <a:bodyPr wrap="square" rtlCol="0" anchor="t">
            <a:spAutoFit/>
          </a:bodyPr>
          <a:lstStyle/>
          <a:p>
            <a:r>
              <a:rPr lang="zh-CN" altLang="en-US" sz="1800" dirty="0">
                <a:latin typeface="Calibri" panose="020F0502020204030204" pitchFamily="34" charset="0"/>
              </a:rPr>
              <a:t>①</a:t>
            </a:r>
            <a:r>
              <a:rPr lang="zh-CN" altLang="en-US" sz="1800" dirty="0"/>
              <a:t>在程序装入时，可以将程序中很快会用到的部分装入内存，暂时用不到的部分留在外存，就可以让程序开始执行</a:t>
            </a:r>
          </a:p>
        </p:txBody>
      </p:sp>
      <p:sp>
        <p:nvSpPr>
          <p:cNvPr id="3" name="文本框 2"/>
          <p:cNvSpPr txBox="1"/>
          <p:nvPr/>
        </p:nvSpPr>
        <p:spPr>
          <a:xfrm>
            <a:off x="3352800" y="3333750"/>
            <a:ext cx="5638800" cy="922020"/>
          </a:xfrm>
          <a:prstGeom prst="rect">
            <a:avLst/>
          </a:prstGeom>
          <a:noFill/>
        </p:spPr>
        <p:txBody>
          <a:bodyPr wrap="square" rtlCol="0" anchor="t">
            <a:spAutoFit/>
          </a:bodyPr>
          <a:lstStyle/>
          <a:p>
            <a:r>
              <a:rPr lang="zh-CN" altLang="en-US" sz="1800" dirty="0">
                <a:latin typeface="Calibri" panose="020F0502020204030204" pitchFamily="34" charset="0"/>
              </a:rPr>
              <a:t>②</a:t>
            </a:r>
            <a:r>
              <a:rPr lang="zh-CN" altLang="en-US" sz="1800" dirty="0"/>
              <a:t>在程序执行过程中，当所访问的信息不在内存时，由操作系统负责将所需信息从外存调入内存，然后继续执行程序</a:t>
            </a:r>
          </a:p>
        </p:txBody>
      </p:sp>
      <p:sp>
        <p:nvSpPr>
          <p:cNvPr id="4" name="文本框 3"/>
          <p:cNvSpPr txBox="1"/>
          <p:nvPr/>
        </p:nvSpPr>
        <p:spPr>
          <a:xfrm>
            <a:off x="3352800" y="4324350"/>
            <a:ext cx="5638800" cy="645160"/>
          </a:xfrm>
          <a:prstGeom prst="rect">
            <a:avLst/>
          </a:prstGeom>
          <a:noFill/>
        </p:spPr>
        <p:txBody>
          <a:bodyPr wrap="square" rtlCol="0" anchor="t">
            <a:spAutoFit/>
          </a:bodyPr>
          <a:lstStyle/>
          <a:p>
            <a:r>
              <a:rPr lang="zh-CN" altLang="en-US" sz="1800" dirty="0">
                <a:latin typeface="Calibri" panose="020F0502020204030204" pitchFamily="34" charset="0"/>
              </a:rPr>
              <a:t>③</a:t>
            </a:r>
            <a:r>
              <a:rPr lang="zh-CN" altLang="en-US" sz="1800" dirty="0"/>
              <a:t>若内存空间不够，由操作系统负责将内存中暂时用不到的的信息换出外存</a:t>
            </a:r>
          </a:p>
        </p:txBody>
      </p:sp>
      <p:sp>
        <p:nvSpPr>
          <p:cNvPr id="5" name="文本框 4"/>
          <p:cNvSpPr txBox="1"/>
          <p:nvPr/>
        </p:nvSpPr>
        <p:spPr>
          <a:xfrm>
            <a:off x="228600" y="3409950"/>
            <a:ext cx="2895600" cy="1198880"/>
          </a:xfrm>
          <a:prstGeom prst="rect">
            <a:avLst/>
          </a:prstGeom>
          <a:noFill/>
        </p:spPr>
        <p:txBody>
          <a:bodyPr wrap="square" rtlCol="0" anchor="t">
            <a:spAutoFit/>
          </a:bodyPr>
          <a:lstStyle/>
          <a:p>
            <a:r>
              <a:rPr lang="zh-CN" altLang="en-US" sz="1800" dirty="0">
                <a:solidFill>
                  <a:srgbClr val="1D4999"/>
                </a:solidFill>
              </a:rPr>
              <a:t>在操作系统的管理下，在用户看来似乎有一个比实际内存大很多的内存，这就是</a:t>
            </a:r>
            <a:r>
              <a:rPr lang="zh-CN" altLang="en-US" sz="1800" dirty="0">
                <a:solidFill>
                  <a:srgbClr val="FF0000"/>
                </a:solidFill>
              </a:rPr>
              <a:t>虚拟内存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0073fc72-1fc3-4168-8932-377bd79e918b"/>
  <p:tag name="COMMONDATA" val="eyJoZGlkIjoiMTE1MmU4M2MzZDk5MDI3M2M1YWYyZDhhMzM1OWJiZD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55,&quot;width&quot;:12027.499212598424}"/>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TotalTime>
  <Words>7282</Words>
  <Application>Microsoft Office PowerPoint</Application>
  <PresentationFormat>全屏显示(16:9)</PresentationFormat>
  <Paragraphs>632</Paragraphs>
  <Slides>71</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DeepSeek-CJK-patch</vt:lpstr>
      <vt:lpstr>PingFang SC</vt:lpstr>
      <vt:lpstr>华文楷体</vt:lpstr>
      <vt:lpstr>宋体</vt:lpstr>
      <vt:lpstr>微软雅黑</vt:lpstr>
      <vt:lpstr>Arial</vt:lpstr>
      <vt:lpstr>Calibri</vt:lpstr>
      <vt:lpstr>Impact</vt:lpstr>
      <vt:lpstr>Times New Roman</vt:lpstr>
      <vt:lpstr>Wingdings</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645</cp:revision>
  <dcterms:created xsi:type="dcterms:W3CDTF">2015-07-29T09:05:00Z</dcterms:created>
  <dcterms:modified xsi:type="dcterms:W3CDTF">2025-04-24T04:52:03Z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C51127BAC53241828018902E76870D75_13</vt:lpwstr>
  </property>
  <property fmtid="{D5CDD505-2E9C-101B-9397-08002B2CF9AE}" pid="3" name="KSOProductBuildVer">
    <vt:lpwstr>2052-11.1.0.14036</vt:lpwstr>
  </property>
</Properties>
</file>