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handoutMasterIdLst>
    <p:handoutMasterId r:id="rId62"/>
  </p:handoutMasterIdLst>
  <p:sldIdLst>
    <p:sldId id="303" r:id="rId2"/>
    <p:sldId id="546" r:id="rId3"/>
    <p:sldId id="547" r:id="rId4"/>
    <p:sldId id="548" r:id="rId5"/>
    <p:sldId id="549" r:id="rId6"/>
    <p:sldId id="550" r:id="rId7"/>
    <p:sldId id="598" r:id="rId8"/>
    <p:sldId id="599" r:id="rId9"/>
    <p:sldId id="602" r:id="rId10"/>
    <p:sldId id="603" r:id="rId11"/>
    <p:sldId id="604" r:id="rId12"/>
    <p:sldId id="605" r:id="rId13"/>
    <p:sldId id="606" r:id="rId14"/>
    <p:sldId id="554" r:id="rId15"/>
    <p:sldId id="555" r:id="rId16"/>
    <p:sldId id="607" r:id="rId17"/>
    <p:sldId id="556" r:id="rId18"/>
    <p:sldId id="557" r:id="rId19"/>
    <p:sldId id="558" r:id="rId20"/>
    <p:sldId id="608" r:id="rId21"/>
    <p:sldId id="559" r:id="rId22"/>
    <p:sldId id="560" r:id="rId23"/>
    <p:sldId id="561" r:id="rId24"/>
    <p:sldId id="562" r:id="rId25"/>
    <p:sldId id="564" r:id="rId26"/>
    <p:sldId id="566" r:id="rId27"/>
    <p:sldId id="567" r:id="rId28"/>
    <p:sldId id="569" r:id="rId29"/>
    <p:sldId id="570" r:id="rId30"/>
    <p:sldId id="571" r:id="rId31"/>
    <p:sldId id="609" r:id="rId32"/>
    <p:sldId id="572" r:id="rId33"/>
    <p:sldId id="573" r:id="rId34"/>
    <p:sldId id="610" r:id="rId35"/>
    <p:sldId id="574" r:id="rId36"/>
    <p:sldId id="575" r:id="rId37"/>
    <p:sldId id="576" r:id="rId38"/>
    <p:sldId id="611" r:id="rId39"/>
    <p:sldId id="577" r:id="rId40"/>
    <p:sldId id="601" r:id="rId41"/>
    <p:sldId id="580" r:id="rId42"/>
    <p:sldId id="581" r:id="rId43"/>
    <p:sldId id="582" r:id="rId44"/>
    <p:sldId id="583" r:id="rId45"/>
    <p:sldId id="584" r:id="rId46"/>
    <p:sldId id="585" r:id="rId47"/>
    <p:sldId id="612" r:id="rId48"/>
    <p:sldId id="586" r:id="rId49"/>
    <p:sldId id="587" r:id="rId50"/>
    <p:sldId id="588" r:id="rId51"/>
    <p:sldId id="589" r:id="rId52"/>
    <p:sldId id="590" r:id="rId53"/>
    <p:sldId id="591" r:id="rId54"/>
    <p:sldId id="592" r:id="rId55"/>
    <p:sldId id="593" r:id="rId56"/>
    <p:sldId id="594" r:id="rId57"/>
    <p:sldId id="613" r:id="rId58"/>
    <p:sldId id="614" r:id="rId59"/>
    <p:sldId id="597" r:id="rId60"/>
  </p:sldIdLst>
  <p:sldSz cx="9144000" cy="5143500" type="screen16x9"/>
  <p:notesSz cx="6858000" cy="9144000"/>
  <p:custDataLst>
    <p:tags r:id="rId63"/>
  </p:custDataLst>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微软雅黑" panose="020B0503020204020204" pitchFamily="34" charset="-122"/>
        <a:ea typeface="微软雅黑" panose="020B0503020204020204" pitchFamily="34" charset="-122"/>
        <a:cs typeface="+mn-cs"/>
      </a:defRPr>
    </a:lvl9pPr>
  </p:defaultTextStyle>
  <p:extLst>
    <p:ext uri="{EFAFB233-063F-42B5-8137-9DF3F51BA10A}">
      <p15:sldGuideLst xmlns:p15="http://schemas.microsoft.com/office/powerpoint/2012/main">
        <p15:guide id="1" orient="horz" pos="1591"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757"/>
    <a:srgbClr val="4472C4"/>
    <a:srgbClr val="1D4999"/>
    <a:srgbClr val="213F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7471" autoAdjust="0"/>
  </p:normalViewPr>
  <p:slideViewPr>
    <p:cSldViewPr showGuides="1">
      <p:cViewPr varScale="1">
        <p:scale>
          <a:sx n="218" d="100"/>
          <a:sy n="218" d="100"/>
        </p:scale>
        <p:origin x="144" y="128"/>
      </p:cViewPr>
      <p:guideLst>
        <p:guide orient="horz" pos="1591"/>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7C41EB2-33D9-404E-A3D4-CDC4CE444FEE}" type="datetimeFigureOut">
              <a:rPr kumimoji="0" lang="en-US" sz="1200" b="0" i="0" u="none" strike="noStrike" kern="1200" cap="none" spc="0" normalizeH="0" baseline="0" noProof="0">
                <a:ln>
                  <a:noFill/>
                </a:ln>
                <a:solidFill>
                  <a:schemeClr val="tx1"/>
                </a:solidFill>
                <a:effectLst/>
                <a:uLnTx/>
                <a:uFillTx/>
                <a:latin typeface="+mn-lt"/>
                <a:ea typeface="+mn-ea"/>
                <a:cs typeface="+mn-cs"/>
              </a:rPr>
              <a:t>5/8/2025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5B80542-C1BD-423E-A8FB-E0BE70085295}" type="slidenum">
              <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B0CAB3A3-7EFD-4652-BE5A-059426218C5A}" type="datetimeFigureOut">
              <a:rPr kumimoji="0" lang="en-US" sz="1200" b="0" i="0" u="none" strike="noStrike" kern="1200" cap="none" spc="0" normalizeH="0" baseline="0" noProof="0">
                <a:ln>
                  <a:noFill/>
                </a:ln>
                <a:solidFill>
                  <a:schemeClr val="tx1"/>
                </a:solidFill>
                <a:effectLst/>
                <a:uLnTx/>
                <a:uFillTx/>
                <a:latin typeface="+mn-lt"/>
                <a:ea typeface="+mn-ea"/>
                <a:cs typeface="+mn-cs"/>
              </a:rPr>
              <a:t>5/8/2025</a:t>
            </a:fld>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Click to 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8374C1F3-4E9E-4D4B-89E3-996AF94439D7}" type="slidenum">
              <a:rPr kumimoji="0" lang="en-US" altLang="zh-CN" sz="1200" b="0" i="0" u="none" strike="noStrike" kern="1200" cap="none" spc="0" normalizeH="0" baseline="0" noProof="0" smtClean="0">
                <a:ln>
                  <a:noFill/>
                </a:ln>
                <a:solidFill>
                  <a:schemeClr val="tx1"/>
                </a:solidFill>
                <a:effectLst/>
                <a:uLnTx/>
                <a:uFillTx/>
                <a:latin typeface="Calibri" panose="020F050202020403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tx1"/>
              </a:solidFill>
              <a:effectLst/>
              <a:uLnTx/>
              <a:uFillTx/>
              <a:latin typeface="Calibri" panose="020F0502020204030204"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a:solidFill>
              <a:srgbClr val="000000">
                <a:alpha val="100000"/>
              </a:srgbClr>
            </a:solidFill>
            <a:miter lim="800000"/>
          </a:ln>
        </p:spPr>
      </p:sp>
      <p:sp>
        <p:nvSpPr>
          <p:cNvPr id="36867" name="Notes Placeholder 2"/>
          <p:cNvSpPr>
            <a:spLocks noGrp="1"/>
          </p:cNvSpPr>
          <p:nvPr>
            <p:ph type="body" idx="1"/>
          </p:nvPr>
        </p:nvSpPr>
        <p:spPr>
          <a:noFill/>
          <a:ln>
            <a:noFill/>
          </a:ln>
        </p:spPr>
        <p:txBody>
          <a:bodyPr wrap="square" lIns="91440" tIns="45720" rIns="91440" bIns="45720" anchor="t" anchorCtr="0"/>
          <a:lstStyle/>
          <a:p>
            <a:pPr lvl="0" eaLnBrk="1" hangingPunct="1">
              <a:spcBef>
                <a:spcPct val="0"/>
              </a:spcBef>
            </a:pPr>
            <a:endParaRPr lang="en-US" altLang="zh-CN" dirty="0">
              <a:ea typeface="宋体" panose="02010600030101010101" pitchFamily="2" charset="-122"/>
            </a:endParaRPr>
          </a:p>
        </p:txBody>
      </p:sp>
      <p:sp>
        <p:nvSpPr>
          <p:cNvPr id="36868" name="Slide Number Placeholder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en-US" altLang="zh-CN" sz="1200" dirty="0">
                <a:latin typeface="Calibri" panose="020F0502020204030204" pitchFamily="34" charset="0"/>
              </a:rPr>
              <a:t>1</a:t>
            </a:fld>
            <a:endParaRPr lang="en-US" altLang="zh-CN" sz="1200" dirty="0">
              <a:latin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7958337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空白">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RTFOLIO 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418868" y="1195644"/>
            <a:ext cx="3230748" cy="323074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2173512"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3796190"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5"/>
          </p:nvPr>
        </p:nvSpPr>
        <p:spPr>
          <a:xfrm>
            <a:off x="556641" y="2001774"/>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2984373" y="2811018"/>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2593196-7365-4F8D-9585-2B7CBC544F0B}"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RTFOLIO 4">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9010C0D7-4E92-4FAE-A209-FC7341233FFA}"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RTFOLIO 5">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34290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9608EFE-0EF8-4EBC-BCB5-8E1856246E2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ORTFOLIO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640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4"/>
          </p:nvPr>
        </p:nvSpPr>
        <p:spPr>
          <a:xfrm>
            <a:off x="1783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5"/>
          </p:nvPr>
        </p:nvSpPr>
        <p:spPr>
          <a:xfrm>
            <a:off x="2926080" y="1005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6"/>
          </p:nvPr>
        </p:nvSpPr>
        <p:spPr>
          <a:xfrm>
            <a:off x="640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7"/>
          </p:nvPr>
        </p:nvSpPr>
        <p:spPr>
          <a:xfrm>
            <a:off x="1783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8"/>
          </p:nvPr>
        </p:nvSpPr>
        <p:spPr>
          <a:xfrm>
            <a:off x="2926080" y="2148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9"/>
          </p:nvPr>
        </p:nvSpPr>
        <p:spPr>
          <a:xfrm>
            <a:off x="640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0"/>
          </p:nvPr>
        </p:nvSpPr>
        <p:spPr>
          <a:xfrm>
            <a:off x="1783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21"/>
          </p:nvPr>
        </p:nvSpPr>
        <p:spPr>
          <a:xfrm>
            <a:off x="2926080" y="3291840"/>
            <a:ext cx="1143000" cy="1143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ORTFOLIO 7">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3"/>
          </p:nvPr>
        </p:nvSpPr>
        <p:spPr>
          <a:xfrm>
            <a:off x="11430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257800" y="1005840"/>
            <a:ext cx="2743200" cy="2743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25146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3886200" y="2377440"/>
            <a:ext cx="1371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7"/>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PORTFOLIO 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3940762"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ORTFOLIO 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495305" y="1238250"/>
            <a:ext cx="4524375" cy="3000375"/>
          </a:xfrm>
          <a:prstGeom prst="rect">
            <a:avLst/>
          </a:prstGeom>
          <a:effectLst>
            <a:outerShdw blurRad="292100" dist="38100" dir="5400000" algn="t" rotWithShape="0">
              <a:prstClr val="black">
                <a:alpha val="67000"/>
              </a:prstClr>
            </a:outerShdw>
          </a:effectLst>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ORTFOLIO 1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4800600" y="1005840"/>
            <a:ext cx="3657600" cy="27432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7F25C01-5AFE-46F1-BB71-624164EE89FD}"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ORTFOLIO 1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0ECB3B5-5805-40FE-A05E-05ABFFF20ED6}"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ORTFOLIO 12">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005840"/>
            <a:ext cx="2514600" cy="2514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E5ED322-2AE8-4E83-9DDA-52103C893D8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RTFOLIO 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1341252" y="1188454"/>
            <a:ext cx="3230748" cy="323074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3"/>
          </p:nvPr>
        </p:nvSpPr>
        <p:spPr>
          <a:xfrm>
            <a:off x="3759200" y="2799080"/>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2"/>
          <p:cNvSpPr>
            <a:spLocks noGrp="1"/>
          </p:cNvSpPr>
          <p:nvPr>
            <p:ph type="pic" sz="quarter" idx="14"/>
          </p:nvPr>
        </p:nvSpPr>
        <p:spPr>
          <a:xfrm>
            <a:off x="5377688" y="2799080"/>
            <a:ext cx="1618488" cy="1618488"/>
          </a:xfrm>
          <a:prstGeom prst="diamond">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5"/>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ORTFOLIO 13">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371600"/>
            <a:ext cx="2514600" cy="32004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F3FB3E6-F1F1-4BDC-B43F-F902F17EF122}"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ORTFOLIO 14">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008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3"/>
          </p:nvPr>
        </p:nvSpPr>
        <p:spPr>
          <a:xfrm>
            <a:off x="228600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4"/>
          </p:nvPr>
        </p:nvSpPr>
        <p:spPr>
          <a:xfrm>
            <a:off x="3931920" y="1005840"/>
            <a:ext cx="1600200" cy="34290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355D625-3403-4DE9-990A-ACE97E992C0A}"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ORTFOLIO 15">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005840"/>
            <a:ext cx="1828800" cy="2514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ORTFOLIO 16">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479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686550" y="1276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6"/>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ORTFOLIO 17">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9159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628650" y="3028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67250" y="129159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4667250" y="3028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6"/>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7EC1F5C-398B-4079-9DFF-D15586DC923F}" type="slidenum">
              <a:rPr kumimoji="0" lang="uk-UA"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ORTFOLIO 18">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594360" y="129159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594360" y="302895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2331720" y="129159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2331720" y="3028950"/>
            <a:ext cx="1600200" cy="16002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6"/>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6CC732AA-0A3B-4DD8-930B-0A4878E3D68C}" type="slidenum">
              <a:rPr kumimoji="0" lang="uk-UA"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uk-UA"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ORTFOLIO 19">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2865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00075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3314700" y="123063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62865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600075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3314700" y="3105150"/>
            <a:ext cx="25146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72A9E78B-3841-4C45-8BA8-5247DE68E954}"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ORTFOLIO 20">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477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2"/>
          <p:cNvSpPr>
            <a:spLocks noGrp="1"/>
          </p:cNvSpPr>
          <p:nvPr>
            <p:ph type="pic" sz="quarter" idx="13"/>
          </p:nvPr>
        </p:nvSpPr>
        <p:spPr>
          <a:xfrm>
            <a:off x="26670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2"/>
          <p:cNvSpPr>
            <a:spLocks noGrp="1"/>
          </p:cNvSpPr>
          <p:nvPr>
            <p:ph type="pic" sz="quarter" idx="14"/>
          </p:nvPr>
        </p:nvSpPr>
        <p:spPr>
          <a:xfrm>
            <a:off x="46863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2"/>
          <p:cNvSpPr>
            <a:spLocks noGrp="1"/>
          </p:cNvSpPr>
          <p:nvPr>
            <p:ph type="pic" sz="quarter" idx="15"/>
          </p:nvPr>
        </p:nvSpPr>
        <p:spPr>
          <a:xfrm>
            <a:off x="6705600" y="1288542"/>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6"/>
          </p:nvPr>
        </p:nvSpPr>
        <p:spPr>
          <a:xfrm>
            <a:off x="6477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7"/>
          </p:nvPr>
        </p:nvSpPr>
        <p:spPr>
          <a:xfrm>
            <a:off x="26670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8"/>
          </p:nvPr>
        </p:nvSpPr>
        <p:spPr>
          <a:xfrm>
            <a:off x="46863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9"/>
          </p:nvPr>
        </p:nvSpPr>
        <p:spPr>
          <a:xfrm>
            <a:off x="6705600" y="3181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D47B3E7-3B8E-4122-B9E3-B75DE9280856}"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ORTFOLIO 21">
    <p:bg>
      <p:bgPr>
        <a:solidFill>
          <a:schemeClr val="bg1"/>
        </a:solidFill>
        <a:effectLst/>
      </p:bgPr>
    </p:bg>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a:xfrm>
            <a:off x="685800" y="1352550"/>
            <a:ext cx="7772400" cy="1371600"/>
          </a:xfrm>
          <a:prstGeom prst="rect">
            <a:avLst/>
          </a:prstGeom>
          <a:effectLst>
            <a:outerShdw blurRad="2921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2"/>
          <p:cNvSpPr>
            <a:spLocks noGrp="1"/>
          </p:cNvSpPr>
          <p:nvPr>
            <p:ph type="pic" sz="quarter" idx="13"/>
          </p:nvPr>
        </p:nvSpPr>
        <p:spPr>
          <a:xfrm>
            <a:off x="6858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2"/>
          <p:cNvSpPr>
            <a:spLocks noGrp="1"/>
          </p:cNvSpPr>
          <p:nvPr>
            <p:ph type="pic" sz="quarter" idx="14"/>
          </p:nvPr>
        </p:nvSpPr>
        <p:spPr>
          <a:xfrm>
            <a:off x="70866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2"/>
          <p:cNvSpPr>
            <a:spLocks noGrp="1"/>
          </p:cNvSpPr>
          <p:nvPr>
            <p:ph type="pic" sz="quarter" idx="15"/>
          </p:nvPr>
        </p:nvSpPr>
        <p:spPr>
          <a:xfrm>
            <a:off x="54864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2"/>
          <p:cNvSpPr>
            <a:spLocks noGrp="1"/>
          </p:cNvSpPr>
          <p:nvPr>
            <p:ph type="pic" sz="quarter" idx="16"/>
          </p:nvPr>
        </p:nvSpPr>
        <p:spPr>
          <a:xfrm>
            <a:off x="38862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2"/>
          <p:cNvSpPr>
            <a:spLocks noGrp="1"/>
          </p:cNvSpPr>
          <p:nvPr>
            <p:ph type="pic" sz="quarter" idx="17"/>
          </p:nvPr>
        </p:nvSpPr>
        <p:spPr>
          <a:xfrm>
            <a:off x="2286000" y="2952750"/>
            <a:ext cx="1371600" cy="1371600"/>
          </a:xfrm>
          <a:prstGeom prst="rect">
            <a:avLst/>
          </a:prstGeom>
          <a:effectLst>
            <a:outerShdw blurRad="190500" dist="38100" dir="5400000" algn="t" rotWithShape="0">
              <a:prstClr val="black">
                <a:alpha val="67000"/>
              </a:prstClr>
            </a:outerShdw>
          </a:effectLst>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E9C1217A-6877-4364-87B9-25EDFC30EC25}"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VIDEO-MEDIA OPTION">
    <p:bg>
      <p:bgPr>
        <a:solidFill>
          <a:schemeClr val="bg1"/>
        </a:solidFill>
        <a:effectLst/>
      </p:bgPr>
    </p:bg>
    <p:spTree>
      <p:nvGrpSpPr>
        <p:cNvPr id="1" name=""/>
        <p:cNvGrpSpPr/>
        <p:nvPr/>
      </p:nvGrpSpPr>
      <p:grpSpPr>
        <a:xfrm>
          <a:off x="0" y="0"/>
          <a:ext cx="0" cy="0"/>
          <a:chOff x="0" y="0"/>
          <a:chExt cx="0" cy="0"/>
        </a:xfrm>
      </p:grpSpPr>
      <p:sp>
        <p:nvSpPr>
          <p:cNvPr id="3" name="Media Placeholder 2"/>
          <p:cNvSpPr>
            <a:spLocks noGrp="1"/>
          </p:cNvSpPr>
          <p:nvPr>
            <p:ph type="media" sz="quarter" idx="12" hasCustomPrompt="1"/>
          </p:nvPr>
        </p:nvSpPr>
        <p:spPr>
          <a:xfrm>
            <a:off x="628650" y="1169098"/>
            <a:ext cx="5495206" cy="3091054"/>
          </a:xfrm>
          <a:prstGeom prst="rect">
            <a:avLst/>
          </a:prstGeom>
        </p:spPr>
        <p:txBody>
          <a:bodyPr lIns="45720" tIns="22860" rIns="45720" bIns="22860"/>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2100" b="0" i="0" u="none" strike="noStrike" kern="1200" cap="none" spc="0" normalizeH="0" baseline="0" noProof="0" dirty="0">
                <a:ln>
                  <a:noFill/>
                </a:ln>
                <a:solidFill>
                  <a:schemeClr val="tx1"/>
                </a:solidFill>
                <a:effectLst/>
                <a:uLnTx/>
                <a:uFillTx/>
                <a:latin typeface="+mn-lt"/>
                <a:ea typeface="+mn-ea"/>
                <a:cs typeface="+mn-cs"/>
              </a:rPr>
              <a:t>Click icon to add media</a:t>
            </a:r>
            <a:endParaRPr kumimoji="0" lang="uk-UA" sz="21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3"/>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ORTFOLIO 3">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5"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标题和内容">
    <p:bg>
      <p:bgPr>
        <a:solidFill>
          <a:schemeClr val="bg1"/>
        </a:solidFill>
        <a:effectLst/>
      </p:bgPr>
    </p:bg>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cSld name="1_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68314" y="519112"/>
            <a:ext cx="8207375" cy="4158854"/>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0" y="4320778"/>
            <a:ext cx="9144000" cy="35718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8" name="日期占位符 3"/>
          <p:cNvSpPr>
            <a:spLocks noGrp="1"/>
          </p:cNvSpPr>
          <p:nvPr>
            <p:ph type="dt" sz="half" idx="2"/>
          </p:nvPr>
        </p:nvSpPr>
        <p:spPr>
          <a:xfrm>
            <a:off x="457200" y="4684713"/>
            <a:ext cx="2133600" cy="357188"/>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 name="页脚占位符 4"/>
          <p:cNvSpPr>
            <a:spLocks noGrp="1"/>
          </p:cNvSpPr>
          <p:nvPr>
            <p:ph type="ftr" sz="quarter" idx="3"/>
          </p:nvPr>
        </p:nvSpPr>
        <p:spPr>
          <a:xfrm>
            <a:off x="3124200" y="4684713"/>
            <a:ext cx="2895600" cy="357188"/>
          </a:xfrm>
          <a:prstGeom prst="rect">
            <a:avLst/>
          </a:prstGeom>
        </p:spPr>
        <p:txBody>
          <a:bodyPr/>
          <a:lstStyle>
            <a:lvl1pPr>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sz="1800" b="0" i="0" u="none" strike="noStrike" kern="1200" cap="none" spc="0" normalizeH="0" baseline="0" noProof="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HOWXASE 1">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828800" y="10058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0058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6"/>
          </p:nvPr>
        </p:nvSpPr>
        <p:spPr>
          <a:xfrm>
            <a:off x="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8"/>
          </p:nvPr>
        </p:nvSpPr>
        <p:spPr>
          <a:xfrm>
            <a:off x="365760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20"/>
          </p:nvPr>
        </p:nvSpPr>
        <p:spPr>
          <a:xfrm>
            <a:off x="7315200" y="237744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HOWXASE 2">
    <p:bg>
      <p:bgPr>
        <a:solidFill>
          <a:schemeClr val="bg1"/>
        </a:solidFill>
        <a:effectLst/>
      </p:bgPr>
    </p:bg>
    <p:spTree>
      <p:nvGrpSpPr>
        <p:cNvPr id="1" name=""/>
        <p:cNvGrpSpPr/>
        <p:nvPr/>
      </p:nvGrpSpPr>
      <p:grpSpPr>
        <a:xfrm>
          <a:off x="0" y="0"/>
          <a:ext cx="0" cy="0"/>
          <a:chOff x="0" y="0"/>
          <a:chExt cx="0" cy="0"/>
        </a:xfrm>
      </p:grpSpPr>
      <p:sp>
        <p:nvSpPr>
          <p:cNvPr id="2" name="矩形 7"/>
          <p:cNvSpPr/>
          <p:nvPr/>
        </p:nvSpPr>
        <p:spPr>
          <a:xfrm>
            <a:off x="0" y="571500"/>
            <a:ext cx="9137650" cy="34925"/>
          </a:xfrm>
          <a:prstGeom prst="rect">
            <a:avLst/>
          </a:prstGeom>
          <a:solidFill>
            <a:schemeClr val="accent5"/>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91411" tIns="45705" rIns="91411" bIns="45705"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Picture Placeholder 3"/>
          <p:cNvSpPr>
            <a:spLocks noGrp="1"/>
          </p:cNvSpPr>
          <p:nvPr>
            <p:ph type="pic" sz="quarter" idx="12"/>
          </p:nvPr>
        </p:nvSpPr>
        <p:spPr>
          <a:xfrm>
            <a:off x="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3"/>
          </p:nvPr>
        </p:nvSpPr>
        <p:spPr>
          <a:xfrm>
            <a:off x="18288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4"/>
          </p:nvPr>
        </p:nvSpPr>
        <p:spPr>
          <a:xfrm>
            <a:off x="36576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5"/>
          </p:nvPr>
        </p:nvSpPr>
        <p:spPr>
          <a:xfrm>
            <a:off x="54864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6"/>
          </p:nvPr>
        </p:nvSpPr>
        <p:spPr>
          <a:xfrm>
            <a:off x="7315200" y="10058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7"/>
          </p:nvPr>
        </p:nvSpPr>
        <p:spPr>
          <a:xfrm>
            <a:off x="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8"/>
          </p:nvPr>
        </p:nvSpPr>
        <p:spPr>
          <a:xfrm>
            <a:off x="18288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9"/>
          </p:nvPr>
        </p:nvSpPr>
        <p:spPr>
          <a:xfrm>
            <a:off x="36576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20"/>
          </p:nvPr>
        </p:nvSpPr>
        <p:spPr>
          <a:xfrm>
            <a:off x="54864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21"/>
          </p:nvPr>
        </p:nvSpPr>
        <p:spPr>
          <a:xfrm>
            <a:off x="7315200" y="2377440"/>
            <a:ext cx="1828800" cy="13716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9"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3" name="灯片编号占位符 2"/>
          <p:cNvSpPr>
            <a:spLocks noGrp="1"/>
          </p:cNvSpPr>
          <p:nvPr>
            <p:ph type="sldNum" sz="quarter" idx="22"/>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HOWXASE 3">
    <p:bg>
      <p:bgPr>
        <a:solidFill>
          <a:schemeClr val="bg1"/>
        </a:solidFill>
        <a:effectLst/>
      </p:bgPr>
    </p:bg>
    <p:spTree>
      <p:nvGrpSpPr>
        <p:cNvPr id="1" name=""/>
        <p:cNvGrpSpPr/>
        <p:nvPr/>
      </p:nvGrpSpPr>
      <p:grpSpPr>
        <a:xfrm>
          <a:off x="0" y="0"/>
          <a:ext cx="0" cy="0"/>
          <a:chOff x="0" y="0"/>
          <a:chExt cx="0" cy="0"/>
        </a:xfrm>
      </p:grpSpPr>
      <p:sp>
        <p:nvSpPr>
          <p:cNvPr id="6" name="Picture Placeholder 3"/>
          <p:cNvSpPr>
            <a:spLocks noGrp="1"/>
          </p:cNvSpPr>
          <p:nvPr>
            <p:ph type="pic" sz="quarter" idx="12"/>
          </p:nvPr>
        </p:nvSpPr>
        <p:spPr>
          <a:xfrm>
            <a:off x="1828800" y="1504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5049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765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HOWXASE 4">
    <p:bg>
      <p:bgPr>
        <a:solidFill>
          <a:schemeClr val="bg1"/>
        </a:solidFill>
        <a:effectLst/>
      </p:bgPr>
    </p:bg>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6" name="Picture Placeholder 3"/>
          <p:cNvSpPr>
            <a:spLocks noGrp="1"/>
          </p:cNvSpPr>
          <p:nvPr>
            <p:ph type="pic" sz="quarter" idx="12"/>
          </p:nvPr>
        </p:nvSpPr>
        <p:spPr>
          <a:xfrm>
            <a:off x="18288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7" name="Picture Placeholder 3"/>
          <p:cNvSpPr>
            <a:spLocks noGrp="1"/>
          </p:cNvSpPr>
          <p:nvPr>
            <p:ph type="pic" sz="quarter" idx="13"/>
          </p:nvPr>
        </p:nvSpPr>
        <p:spPr>
          <a:xfrm>
            <a:off x="36576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8" name="Picture Placeholder 3"/>
          <p:cNvSpPr>
            <a:spLocks noGrp="1"/>
          </p:cNvSpPr>
          <p:nvPr>
            <p:ph type="pic" sz="quarter" idx="14"/>
          </p:nvPr>
        </p:nvSpPr>
        <p:spPr>
          <a:xfrm>
            <a:off x="54864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9" name="Picture Placeholder 3"/>
          <p:cNvSpPr>
            <a:spLocks noGrp="1"/>
          </p:cNvSpPr>
          <p:nvPr>
            <p:ph type="pic" sz="quarter" idx="15"/>
          </p:nvPr>
        </p:nvSpPr>
        <p:spPr>
          <a:xfrm>
            <a:off x="7315200" y="14287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0" name="Picture Placeholder 3"/>
          <p:cNvSpPr>
            <a:spLocks noGrp="1"/>
          </p:cNvSpPr>
          <p:nvPr>
            <p:ph type="pic" sz="quarter" idx="16"/>
          </p:nvPr>
        </p:nvSpPr>
        <p:spPr>
          <a:xfrm>
            <a:off x="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1" name="Picture Placeholder 3"/>
          <p:cNvSpPr>
            <a:spLocks noGrp="1"/>
          </p:cNvSpPr>
          <p:nvPr>
            <p:ph type="pic" sz="quarter" idx="17"/>
          </p:nvPr>
        </p:nvSpPr>
        <p:spPr>
          <a:xfrm>
            <a:off x="18288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8"/>
          </p:nvPr>
        </p:nvSpPr>
        <p:spPr>
          <a:xfrm>
            <a:off x="36576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9"/>
          </p:nvPr>
        </p:nvSpPr>
        <p:spPr>
          <a:xfrm>
            <a:off x="54864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20"/>
          </p:nvPr>
        </p:nvSpPr>
        <p:spPr>
          <a:xfrm>
            <a:off x="7315200" y="2800350"/>
            <a:ext cx="1828800" cy="13716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HOWXASE 5">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Picture Placeholder 3"/>
          <p:cNvSpPr>
            <a:spLocks noGrp="1"/>
          </p:cNvSpPr>
          <p:nvPr>
            <p:ph type="pic" sz="quarter" idx="14"/>
          </p:nvPr>
        </p:nvSpPr>
        <p:spPr>
          <a:xfrm>
            <a:off x="45720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5" name="Picture Placeholder 3"/>
          <p:cNvSpPr>
            <a:spLocks noGrp="1"/>
          </p:cNvSpPr>
          <p:nvPr>
            <p:ph type="pic" sz="quarter" idx="16"/>
          </p:nvPr>
        </p:nvSpPr>
        <p:spPr>
          <a:xfrm>
            <a:off x="1143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8" name="Picture Placeholder 3"/>
          <p:cNvSpPr>
            <a:spLocks noGrp="1"/>
          </p:cNvSpPr>
          <p:nvPr>
            <p:ph type="pic" sz="quarter" idx="19"/>
          </p:nvPr>
        </p:nvSpPr>
        <p:spPr>
          <a:xfrm>
            <a:off x="6286500" y="2720340"/>
            <a:ext cx="1714500" cy="1714500"/>
          </a:xfrm>
          <a:prstGeom prst="rect">
            <a:avLst/>
          </a:prstGeom>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21"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2" name="灯片编号占位符 1"/>
          <p:cNvSpPr>
            <a:spLocks noGrp="1"/>
          </p:cNvSpPr>
          <p:nvPr>
            <p:ph type="sldNum" sz="quarter" idx="20"/>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HOWECASE 6">
    <p:bg>
      <p:bgPr>
        <a:solidFill>
          <a:schemeClr val="bg1"/>
        </a:solidFill>
        <a:effectLst/>
      </p:bgPr>
    </p:bg>
    <p:spTree>
      <p:nvGrpSpPr>
        <p:cNvPr id="1" name=""/>
        <p:cNvGrpSpPr/>
        <p:nvPr/>
      </p:nvGrpSpPr>
      <p:grpSpPr>
        <a:xfrm>
          <a:off x="0" y="0"/>
          <a:ext cx="0" cy="0"/>
          <a:chOff x="0" y="0"/>
          <a:chExt cx="0" cy="0"/>
        </a:xfrm>
      </p:grpSpPr>
      <p:sp>
        <p:nvSpPr>
          <p:cNvPr id="5" name="Picture Placeholder 3"/>
          <p:cNvSpPr>
            <a:spLocks noGrp="1"/>
          </p:cNvSpPr>
          <p:nvPr>
            <p:ph type="pic" sz="quarter" idx="12"/>
          </p:nvPr>
        </p:nvSpPr>
        <p:spPr>
          <a:xfrm>
            <a:off x="1143000" y="1005840"/>
            <a:ext cx="1714500" cy="34290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2" name="Picture Placeholder 3"/>
          <p:cNvSpPr>
            <a:spLocks noGrp="1"/>
          </p:cNvSpPr>
          <p:nvPr>
            <p:ph type="pic" sz="quarter" idx="13"/>
          </p:nvPr>
        </p:nvSpPr>
        <p:spPr>
          <a:xfrm>
            <a:off x="2857500" y="10058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4" name="Picture Placeholder 3"/>
          <p:cNvSpPr>
            <a:spLocks noGrp="1"/>
          </p:cNvSpPr>
          <p:nvPr>
            <p:ph type="pic" sz="quarter" idx="15"/>
          </p:nvPr>
        </p:nvSpPr>
        <p:spPr>
          <a:xfrm>
            <a:off x="6286500" y="10058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6" name="Picture Placeholder 3"/>
          <p:cNvSpPr>
            <a:spLocks noGrp="1"/>
          </p:cNvSpPr>
          <p:nvPr>
            <p:ph type="pic" sz="quarter" idx="17"/>
          </p:nvPr>
        </p:nvSpPr>
        <p:spPr>
          <a:xfrm>
            <a:off x="2857500" y="2720340"/>
            <a:ext cx="17145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7" name="Picture Placeholder 3"/>
          <p:cNvSpPr>
            <a:spLocks noGrp="1"/>
          </p:cNvSpPr>
          <p:nvPr>
            <p:ph type="pic" sz="quarter" idx="18"/>
          </p:nvPr>
        </p:nvSpPr>
        <p:spPr>
          <a:xfrm>
            <a:off x="4572000" y="2720340"/>
            <a:ext cx="3429000" cy="1714500"/>
          </a:xfrm>
          <a:prstGeom prst="rect">
            <a:avLst/>
          </a:prstGeom>
          <a:ln w="38100">
            <a:solidFill>
              <a:schemeClr val="bg1"/>
            </a:solidFill>
          </a:ln>
        </p:spPr>
        <p:txBody>
          <a:bodyPr lIns="45720" tIns="22860" rIns="45720" bIns="22860"/>
          <a:lstStyle>
            <a:lvl1pPr>
              <a:defRPr sz="1000"/>
            </a:lvl1pPr>
          </a:lstStyle>
          <a:p>
            <a:pPr marL="171450" marR="0" lvl="0" indent="-171450" algn="l" defTabSz="685800" rtl="0" eaLnBrk="0" fontAlgn="base" latinLnBrk="0" hangingPunct="0">
              <a:lnSpc>
                <a:spcPct val="90000"/>
              </a:lnSpc>
              <a:spcBef>
                <a:spcPts val="750"/>
              </a:spcBef>
              <a:spcAft>
                <a:spcPct val="0"/>
              </a:spcAft>
              <a:buClrTx/>
              <a:buSzTx/>
              <a:buFont typeface="Arial" panose="020B0604020202020204" pitchFamily="34" charset="0"/>
              <a:buChar char="•"/>
              <a:defRPr/>
            </a:pPr>
            <a:r>
              <a:rPr kumimoji="0" lang="en-US" sz="1000" b="0" i="0" u="none" strike="noStrike" kern="1200" cap="none" spc="0" normalizeH="0" baseline="0" noProof="0" dirty="0">
                <a:ln>
                  <a:noFill/>
                </a:ln>
                <a:solidFill>
                  <a:schemeClr val="tx1"/>
                </a:solidFill>
                <a:effectLst/>
                <a:uLnTx/>
                <a:uFillTx/>
                <a:latin typeface="+mn-lt"/>
                <a:ea typeface="+mn-ea"/>
                <a:cs typeface="+mn-cs"/>
              </a:rPr>
              <a:t>Click icon to add picture</a:t>
            </a:r>
            <a:endParaRPr kumimoji="0" lang="uk-UA" sz="1000" b="0" i="0" u="none" strike="noStrike" kern="1200" cap="none" spc="0" normalizeH="0" baseline="0" noProof="0">
              <a:ln>
                <a:noFill/>
              </a:ln>
              <a:solidFill>
                <a:schemeClr val="tx1"/>
              </a:solidFill>
              <a:effectLst/>
              <a:uLnTx/>
              <a:uFillTx/>
              <a:latin typeface="+mn-lt"/>
              <a:ea typeface="+mn-ea"/>
              <a:cs typeface="+mn-cs"/>
            </a:endParaRPr>
          </a:p>
        </p:txBody>
      </p:sp>
      <p:sp>
        <p:nvSpPr>
          <p:cNvPr id="13" name="Title 3"/>
          <p:cNvSpPr>
            <a:spLocks noGrp="1"/>
          </p:cNvSpPr>
          <p:nvPr>
            <p:ph type="title"/>
          </p:nvPr>
        </p:nvSpPr>
        <p:spPr>
          <a:xfrm>
            <a:off x="628650" y="172388"/>
            <a:ext cx="7886700" cy="397896"/>
          </a:xfrm>
          <a:prstGeom prst="rect">
            <a:avLst/>
          </a:prstGeom>
        </p:spPr>
        <p:txBody>
          <a:bodyPr lIns="45720" tIns="22860" rIns="45720" bIns="22860"/>
          <a:lstStyle>
            <a:lvl1pPr algn="l">
              <a:defRPr sz="3200" b="1">
                <a:latin typeface="微软雅黑" panose="020B0503020204020204" pitchFamily="34" charset="-122"/>
                <a:ea typeface="微软雅黑" panose="020B0503020204020204" pitchFamily="34" charset="-122"/>
              </a:defRPr>
            </a:lvl1pPr>
          </a:lstStyle>
          <a:p>
            <a:r>
              <a:rPr lang="en-US" altLang="zh-CN" dirty="0"/>
              <a:t>Click to edit Master title style</a:t>
            </a:r>
            <a:endParaRPr lang="uk-UA" dirty="0"/>
          </a:p>
        </p:txBody>
      </p:sp>
      <p:sp>
        <p:nvSpPr>
          <p:cNvPr id="8" name="Slide Number Placeholder 4"/>
          <p:cNvSpPr>
            <a:spLocks noGrp="1"/>
          </p:cNvSpPr>
          <p:nvPr>
            <p:ph type="sldNum" sz="quarter" idx="4"/>
          </p:nvPr>
        </p:nvSpPr>
        <p:spPr>
          <a:xfrm>
            <a:off x="8497888" y="236538"/>
            <a:ext cx="417513" cy="354013"/>
          </a:xfrm>
          <a:prstGeom prst="rect">
            <a:avLst/>
          </a:prstGeom>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649DD38-5BAB-48DE-8414-F199B91874E3}"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8" name="Slide Number Placeholder 4"/>
          <p:cNvSpPr>
            <a:spLocks noGrp="1"/>
          </p:cNvSpPr>
          <p:nvPr>
            <p:ph type="sldNum" sz="quarter" idx="4"/>
          </p:nvPr>
        </p:nvSpPr>
        <p:spPr>
          <a:xfrm>
            <a:off x="8497888" y="247650"/>
            <a:ext cx="417513" cy="352425"/>
          </a:xfrm>
          <a:prstGeom prst="rect">
            <a:avLst/>
          </a:prstGeom>
        </p:spPr>
        <p:txBody>
          <a:bodyPr vert="horz" wrap="square" lIns="91440" tIns="45720" rIns="91440" bIns="45720" numCol="1" anchor="t" anchorCtr="0" compatLnSpc="1"/>
          <a:lstStyle>
            <a:lvl1pPr algn="ctr" eaLnBrk="1" hangingPunct="1">
              <a:defRPr sz="1300">
                <a:solidFill>
                  <a:schemeClr val="bg1"/>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FCE39B35-AFAC-49C2-BB46-461F311F7587}" type="slidenum">
              <a:rPr kumimoji="0" lang="en-US" altLang="zh-CN" sz="1300" b="0" i="0" u="none" strike="noStrike" kern="1200" cap="none" spc="0" normalizeH="0" baseline="0" noProof="0" smtClean="0">
                <a:ln>
                  <a:noFill/>
                </a:ln>
                <a:solidFill>
                  <a:schemeClr val="bg1"/>
                </a:solidFill>
                <a:effectLst/>
                <a:uLnTx/>
                <a:uFillTx/>
                <a:latin typeface="微软雅黑" panose="020B0503020204020204" pitchFamily="34" charset="-122"/>
                <a:ea typeface="微软雅黑" panose="020B0503020204020204" pitchFamily="34" charset="-122"/>
                <a:cs typeface="+mn-cs"/>
              </a:rPr>
              <a:t>‹#›</a:t>
            </a:fld>
            <a:endParaRPr kumimoji="0" lang="en-US" altLang="zh-CN" sz="13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cxnSp>
        <p:nvCxnSpPr>
          <p:cNvPr id="12" name="直接连接符 6"/>
          <p:cNvCxnSpPr/>
          <p:nvPr/>
        </p:nvCxnSpPr>
        <p:spPr>
          <a:xfrm flipV="1">
            <a:off x="304800" y="603250"/>
            <a:ext cx="8321675" cy="0"/>
          </a:xfrm>
          <a:prstGeom prst="line">
            <a:avLst/>
          </a:prstGeom>
          <a:ln w="9525">
            <a:solidFill>
              <a:schemeClr val="accent5"/>
            </a:solidFill>
            <a:prstDash val="sysDot"/>
          </a:ln>
        </p:spPr>
        <p:style>
          <a:lnRef idx="1">
            <a:schemeClr val="accent1"/>
          </a:lnRef>
          <a:fillRef idx="0">
            <a:schemeClr val="accent1"/>
          </a:fillRef>
          <a:effectRef idx="0">
            <a:schemeClr val="accent1"/>
          </a:effectRef>
          <a:fontRef idx="minor">
            <a:schemeClr val="tx1"/>
          </a:fontRef>
        </p:style>
      </p:cxnSp>
      <p:sp>
        <p:nvSpPr>
          <p:cNvPr id="30" name="Freeform 5"/>
          <p:cNvSpPr/>
          <p:nvPr/>
        </p:nvSpPr>
        <p:spPr bwMode="auto">
          <a:xfrm rot="5400000">
            <a:off x="8587581" y="384969"/>
            <a:ext cx="406400" cy="360363"/>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accent5"/>
          </a:solidFill>
          <a:ln w="12700">
            <a:solidFill>
              <a:schemeClr val="accent5"/>
            </a:solidFill>
          </a:ln>
          <a:effectLst>
            <a:outerShdw blurRad="165100" dist="76200" dir="2700000" algn="tl" rotWithShape="0">
              <a:prstClr val="black">
                <a:alpha val="30000"/>
              </a:prstClr>
            </a:outerShdw>
          </a:effectLst>
        </p:spPr>
        <p:txBody>
          <a:bodyPr lIns="68580" tIns="34290" rIns="68580" bIns="34290"/>
          <a:lstStyle/>
          <a:p>
            <a:pPr marL="0" marR="0" lvl="0" indent="0" algn="l" defTabSz="6858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31" name="Slide Number Placeholder 5"/>
          <p:cNvSpPr txBox="1"/>
          <p:nvPr/>
        </p:nvSpPr>
        <p:spPr>
          <a:xfrm>
            <a:off x="8613775" y="460375"/>
            <a:ext cx="360363" cy="228600"/>
          </a:xfrm>
          <a:prstGeom prst="rect">
            <a:avLst/>
          </a:prstGeom>
        </p:spPr>
        <p:txBody>
          <a:bodyPr lIns="68580" tIns="34290" rIns="68580" bIns="34290" anchor="ct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fld id="{593CE11C-F481-43A5-ABE5-E1A0E118CF07}" type="slidenum">
              <a:rPr kumimoji="0" lang="en-US" altLang="zh-CN" sz="1200" b="0" i="0" u="none" strike="noStrike" kern="1200" cap="none" spc="0" normalizeH="0" baseline="0" noProof="0" smtClean="0">
                <a:ln>
                  <a:noFill/>
                </a:ln>
                <a:solidFill>
                  <a:schemeClr val="bg1"/>
                </a:solidFill>
                <a:effectLst/>
                <a:uLnTx/>
                <a:uFillTx/>
                <a:latin typeface="Impact" panose="020B0806030902050204" pitchFamily="34" charset="0"/>
                <a:ea typeface="微软雅黑" panose="020B0503020204020204" pitchFamily="34" charset="-122"/>
                <a:cs typeface="+mn-cs"/>
              </a:rPr>
              <a:t>‹#›</a:t>
            </a:fld>
            <a:endParaRPr kumimoji="0" lang="en-US" altLang="zh-CN" sz="1200" b="0" i="0" u="none" strike="noStrike" kern="1200" cap="none" spc="0" normalizeH="0" baseline="0" noProof="0">
              <a:ln>
                <a:noFill/>
              </a:ln>
              <a:solidFill>
                <a:schemeClr val="bg1"/>
              </a:solidFill>
              <a:effectLst/>
              <a:uLnTx/>
              <a:uFillTx/>
              <a:latin typeface="Impact" panose="020B0806030902050204" pitchFamily="34" charset="0"/>
              <a:ea typeface="微软雅黑" panose="020B0503020204020204" pitchFamily="34" charset="-122"/>
              <a:cs typeface="+mn-cs"/>
            </a:endParaRPr>
          </a:p>
        </p:txBody>
      </p:sp>
      <p:sp>
        <p:nvSpPr>
          <p:cNvPr id="6" name="圆角矩形 5"/>
          <p:cNvSpPr/>
          <p:nvPr/>
        </p:nvSpPr>
        <p:spPr>
          <a:xfrm rot="16200000" flipV="1">
            <a:off x="152400" y="390525"/>
            <a:ext cx="609600" cy="228600"/>
          </a:xfrm>
          <a:prstGeom prst="roundRect">
            <a:avLst>
              <a:gd name="adj" fmla="val 3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Oval 76"/>
          <p:cNvSpPr/>
          <p:nvPr/>
        </p:nvSpPr>
        <p:spPr>
          <a:xfrm>
            <a:off x="228600" y="276645"/>
            <a:ext cx="457200" cy="457200"/>
          </a:xfrm>
          <a:prstGeom prst="ellipse">
            <a:avLst/>
          </a:prstGeom>
          <a:solidFill>
            <a:srgbClr val="EEF0F0"/>
          </a:solidFill>
          <a:ln w="28575">
            <a:gradFill flip="none" rotWithShape="1">
              <a:gsLst>
                <a:gs pos="0">
                  <a:srgbClr val="FFFFFF"/>
                </a:gs>
                <a:gs pos="100000">
                  <a:srgbClr val="D9D9DA"/>
                </a:gs>
              </a:gsLst>
              <a:lin ang="2700000" scaled="0"/>
              <a:tileRect/>
            </a:gradFill>
          </a:ln>
          <a:effectLst>
            <a:outerShdw blurRad="279400" dist="76200" dir="2700000" sx="101000" sy="101000" algn="tl" rotWithShape="0">
              <a:prstClr val="black">
                <a:alpha val="28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Lst>
  <p:hf sldNum="0" hdr="0" ftr="0" dt="0"/>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2pPr>
      <a:lvl3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3pPr>
      <a:lvl4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4pPr>
      <a:lvl5pPr algn="l" defTabSz="685800" rtl="0" eaLnBrk="0" fontAlgn="base" hangingPunct="0">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5pPr>
      <a:lvl6pPr marL="4572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6pPr>
      <a:lvl7pPr marL="9144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7pPr>
      <a:lvl8pPr marL="13716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8pPr>
      <a:lvl9pPr marL="1828800" algn="l" defTabSz="685800" rtl="0" fontAlgn="base">
        <a:lnSpc>
          <a:spcPct val="90000"/>
        </a:lnSpc>
        <a:spcBef>
          <a:spcPct val="0"/>
        </a:spcBef>
        <a:spcAft>
          <a:spcPct val="0"/>
        </a:spcAft>
        <a:defRPr sz="3300">
          <a:solidFill>
            <a:schemeClr val="tx1"/>
          </a:solidFill>
          <a:latin typeface="微软雅黑" panose="020B0503020204020204" pitchFamily="34" charset="-122"/>
          <a:ea typeface="微软雅黑" panose="020B0503020204020204" pitchFamily="34" charset="-122"/>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1.xml"/></Relationships>
</file>

<file path=ppt/slides/_rels/slide2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12.png"/><Relationship Id="rId2" Type="http://schemas.openxmlformats.org/officeDocument/2006/relationships/image" Target="../media/image10.png"/><Relationship Id="rId1" Type="http://schemas.openxmlformats.org/officeDocument/2006/relationships/slideLayout" Target="../slideLayouts/slideLayout3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0.png"/></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1.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31.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1.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1.xml"/></Relationships>
</file>

<file path=ppt/slides/_rels/slide4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1.xml"/></Relationships>
</file>

<file path=ppt/slides/_rels/slide4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5.png"/><Relationship Id="rId1" Type="http://schemas.openxmlformats.org/officeDocument/2006/relationships/slideLayout" Target="../slideLayouts/slideLayout31.xml"/><Relationship Id="rId4"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1.xml"/></Relationships>
</file>

<file path=ppt/slides/_rels/slide4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1.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1.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1.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31.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1.xml"/></Relationships>
</file>

<file path=ppt/slides/_rels/slide5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1.xml"/></Relationships>
</file>

<file path=ppt/slides/_rels/slide5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1.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5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31.xml"/></Relationships>
</file>

<file path=ppt/slides/_rels/slide5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31.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1.xml"/><Relationship Id="rId1" Type="http://schemas.openxmlformats.org/officeDocument/2006/relationships/tags" Target="../tags/tag4.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1.xml"/><Relationship Id="rId1" Type="http://schemas.openxmlformats.org/officeDocument/2006/relationships/tags" Target="../tags/tag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矩形 35"/>
          <p:cNvSpPr/>
          <p:nvPr/>
        </p:nvSpPr>
        <p:spPr>
          <a:xfrm>
            <a:off x="342900" y="284163"/>
            <a:ext cx="8458200" cy="4484688"/>
          </a:xfrm>
          <a:prstGeom prst="rect">
            <a:avLst/>
          </a:prstGeom>
          <a:solidFill>
            <a:schemeClr val="bg1"/>
          </a:solidFill>
          <a:ln w="9525">
            <a:solidFill>
              <a:srgbClr val="1D4999"/>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圆角矩形 23"/>
          <p:cNvSpPr/>
          <p:nvPr/>
        </p:nvSpPr>
        <p:spPr>
          <a:xfrm>
            <a:off x="2819400" y="-2114550"/>
            <a:ext cx="3581400" cy="4994275"/>
          </a:xfrm>
          <a:prstGeom prst="roundRect">
            <a:avLst>
              <a:gd name="adj" fmla="val 50000"/>
            </a:avLst>
          </a:prstGeom>
          <a:solidFill>
            <a:schemeClr val="bg1"/>
          </a:solidFill>
          <a:ln w="3175">
            <a:solidFill>
              <a:srgbClr val="1D4999">
                <a:alpha val="10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圆角矩形 22"/>
          <p:cNvSpPr/>
          <p:nvPr/>
        </p:nvSpPr>
        <p:spPr>
          <a:xfrm>
            <a:off x="3170238" y="-2003425"/>
            <a:ext cx="2879725" cy="4573588"/>
          </a:xfrm>
          <a:prstGeom prst="roundRect">
            <a:avLst>
              <a:gd name="adj" fmla="val 50000"/>
            </a:avLst>
          </a:prstGeom>
          <a:solidFill>
            <a:schemeClr val="bg1"/>
          </a:solidFill>
          <a:ln w="19050" cmpd="sng">
            <a:solidFill>
              <a:srgbClr val="1D4999">
                <a:alpha val="64000"/>
              </a:srgbClr>
            </a:solidFill>
            <a:prstDash val="solid"/>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圆角矩形 21"/>
          <p:cNvSpPr/>
          <p:nvPr/>
        </p:nvSpPr>
        <p:spPr>
          <a:xfrm>
            <a:off x="3505200" y="-1462087"/>
            <a:ext cx="2209800" cy="3690938"/>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圆角矩形 14"/>
          <p:cNvSpPr/>
          <p:nvPr/>
        </p:nvSpPr>
        <p:spPr>
          <a:xfrm>
            <a:off x="3733800" y="4324350"/>
            <a:ext cx="1752600" cy="371475"/>
          </a:xfrm>
          <a:prstGeom prst="roundRect">
            <a:avLst>
              <a:gd name="adj" fmla="val 50000"/>
            </a:avLst>
          </a:prstGeom>
          <a:solidFill>
            <a:srgbClr val="1D4999"/>
          </a:solidFill>
          <a:ln w="3175">
            <a:noFill/>
          </a:ln>
          <a:effectLst>
            <a:outerShdw blurRad="342900" sx="102000" sy="102000" algn="ctr" rotWithShape="0">
              <a:prstClr val="black">
                <a:alpha val="17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600" dirty="0">
                <a:latin typeface="宋体" panose="02010600030101010101" pitchFamily="2" charset="-122"/>
                <a:ea typeface="宋体" panose="02010600030101010101" pitchFamily="2" charset="-122"/>
              </a:rPr>
              <a:t>刘  洋</a:t>
            </a:r>
            <a:endParaRPr kumimoji="0" lang="zh-CN" altLang="en-US" sz="1600" b="0" i="0" u="none" strike="noStrike" kern="1200" cap="none" spc="0" normalizeH="0" baseline="0" noProof="0" dirty="0">
              <a:ln>
                <a:noFill/>
              </a:ln>
              <a:solidFill>
                <a:schemeClr val="lt1"/>
              </a:solidFill>
              <a:effectLst/>
              <a:uLnTx/>
              <a:uFillTx/>
              <a:latin typeface="宋体" panose="02010600030101010101" pitchFamily="2" charset="-122"/>
              <a:ea typeface="宋体" panose="02010600030101010101" pitchFamily="2" charset="-122"/>
              <a:cs typeface="+mn-cs"/>
            </a:endParaRPr>
          </a:p>
        </p:txBody>
      </p:sp>
      <p:sp>
        <p:nvSpPr>
          <p:cNvPr id="10" name="Shape 45"/>
          <p:cNvSpPr/>
          <p:nvPr/>
        </p:nvSpPr>
        <p:spPr>
          <a:xfrm>
            <a:off x="609600" y="2878138"/>
            <a:ext cx="7850188" cy="684212"/>
          </a:xfrm>
          <a:prstGeom prst="rect">
            <a:avLst/>
          </a:prstGeom>
          <a:noFill/>
          <a:ln w="12700">
            <a:noFill/>
          </a:ln>
        </p:spPr>
        <p:txBody>
          <a:bodyPr lIns="34290" tIns="34290" rIns="34290" bIns="34290">
            <a:spAutoFit/>
          </a:bodyPr>
          <a:lstStyle/>
          <a:p>
            <a:pPr algn="ctr" eaLnBrk="1" hangingPunct="1"/>
            <a:r>
              <a:rPr lang="zh-CN" altLang="en-US" sz="4000" b="1" dirty="0">
                <a:solidFill>
                  <a:srgbClr val="181717"/>
                </a:solidFill>
                <a:latin typeface="Impact" panose="020B0806030902050204" pitchFamily="34" charset="0"/>
                <a:ea typeface="Heiti SC Light"/>
                <a:sym typeface="Impact" panose="020B0806030902050204" pitchFamily="34" charset="0"/>
              </a:rPr>
              <a:t>操作系统原理</a:t>
            </a:r>
            <a:endParaRPr lang="zh-CN" altLang="en-US" sz="2800" b="1" dirty="0">
              <a:solidFill>
                <a:srgbClr val="181717"/>
              </a:solidFill>
              <a:latin typeface="微软雅黑" panose="020B0503020204020204" pitchFamily="34" charset="-122"/>
              <a:ea typeface="Heiti SC Light"/>
              <a:sym typeface="Impact" panose="020B0806030902050204" pitchFamily="34" charset="0"/>
            </a:endParaRPr>
          </a:p>
        </p:txBody>
      </p:sp>
      <p:sp>
        <p:nvSpPr>
          <p:cNvPr id="16" name="TextBox 15"/>
          <p:cNvSpPr txBox="1"/>
          <p:nvPr/>
        </p:nvSpPr>
        <p:spPr>
          <a:xfrm>
            <a:off x="2360613" y="3700463"/>
            <a:ext cx="4498975" cy="429895"/>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en-US" altLang="zh-CN" sz="2200" kern="1200" cap="none" spc="0" normalizeH="0" baseline="0" noProof="0" dirty="0">
                <a:solidFill>
                  <a:schemeClr val="bg2">
                    <a:lumMod val="10000"/>
                  </a:schemeClr>
                </a:solidFill>
                <a:latin typeface="华文楷体" pitchFamily="2" charset="-122"/>
                <a:ea typeface="华文楷体" pitchFamily="2" charset="-122"/>
                <a:cs typeface="+mn-cs"/>
              </a:rPr>
              <a:t>8 </a:t>
            </a:r>
            <a:r>
              <a:rPr kumimoji="0" lang="zh-CN" altLang="en-US" sz="2200" kern="1200" cap="none" spc="0" normalizeH="0" baseline="0" noProof="0" dirty="0">
                <a:solidFill>
                  <a:schemeClr val="bg2">
                    <a:lumMod val="10000"/>
                  </a:schemeClr>
                </a:solidFill>
                <a:latin typeface="华文楷体" pitchFamily="2" charset="-122"/>
                <a:ea typeface="华文楷体" pitchFamily="2" charset="-122"/>
                <a:cs typeface="+mn-cs"/>
              </a:rPr>
              <a:t>文件管理</a:t>
            </a:r>
            <a:endParaRPr kumimoji="0" lang="en-US" sz="2200" kern="1200" cap="none" spc="0" normalizeH="0" baseline="0" noProof="0" dirty="0">
              <a:solidFill>
                <a:schemeClr val="bg2">
                  <a:lumMod val="10000"/>
                </a:schemeClr>
              </a:solidFill>
              <a:latin typeface="华文楷体" pitchFamily="2" charset="-122"/>
              <a:ea typeface="华文楷体" pitchFamily="2" charset="-122"/>
              <a:cs typeface="+mn-cs"/>
            </a:endParaRPr>
          </a:p>
        </p:txBody>
      </p:sp>
      <p:pic>
        <p:nvPicPr>
          <p:cNvPr id="2" name="图片 1"/>
          <p:cNvPicPr>
            <a:picLocks noChangeAspect="1"/>
          </p:cNvPicPr>
          <p:nvPr/>
        </p:nvPicPr>
        <p:blipFill>
          <a:blip r:embed="rId3" cstate="print">
            <a:duotone>
              <a:schemeClr val="accent5">
                <a:shade val="45000"/>
                <a:satMod val="135000"/>
              </a:schemeClr>
              <a:prstClr val="white"/>
            </a:duotone>
          </a:blip>
          <a:stretch>
            <a:fillRect/>
          </a:stretch>
        </p:blipFill>
        <p:spPr>
          <a:xfrm>
            <a:off x="3505200" y="324621"/>
            <a:ext cx="2209800" cy="1141730"/>
          </a:xfrm>
          <a:prstGeom prst="rect">
            <a:avLst/>
          </a:prstGeom>
        </p:spPr>
      </p:pic>
      <p:grpSp>
        <p:nvGrpSpPr>
          <p:cNvPr id="35850" name="组合 7"/>
          <p:cNvGrpSpPr/>
          <p:nvPr/>
        </p:nvGrpSpPr>
        <p:grpSpPr>
          <a:xfrm>
            <a:off x="0" y="1466850"/>
            <a:ext cx="9144000" cy="1524000"/>
            <a:chOff x="0" y="1719107"/>
            <a:chExt cx="9144000" cy="1524000"/>
          </a:xfrm>
        </p:grpSpPr>
        <p:pic>
          <p:nvPicPr>
            <p:cNvPr id="35855" name="图片 5"/>
            <p:cNvPicPr>
              <a:picLocks noChangeAspect="1"/>
            </p:cNvPicPr>
            <p:nvPr/>
          </p:nvPicPr>
          <p:blipFill>
            <a:blip r:embed="rId4"/>
            <a:srcRect l="41667" t="47412" r="4167" b="22955"/>
            <a:stretch>
              <a:fillRect/>
            </a:stretch>
          </p:blipFill>
          <p:spPr>
            <a:xfrm>
              <a:off x="4191000" y="1719107"/>
              <a:ext cx="4953000" cy="1524000"/>
            </a:xfrm>
            <a:prstGeom prst="rect">
              <a:avLst/>
            </a:prstGeom>
            <a:noFill/>
            <a:ln w="9525">
              <a:noFill/>
            </a:ln>
          </p:spPr>
        </p:pic>
        <p:pic>
          <p:nvPicPr>
            <p:cNvPr id="35856" name="图片 20"/>
            <p:cNvPicPr>
              <a:picLocks noChangeAspect="1"/>
            </p:cNvPicPr>
            <p:nvPr/>
          </p:nvPicPr>
          <p:blipFill>
            <a:blip r:embed="rId4"/>
            <a:srcRect l="41667" t="47412" r="4167" b="22955"/>
            <a:stretch>
              <a:fillRect/>
            </a:stretch>
          </p:blipFill>
          <p:spPr>
            <a:xfrm flipH="1">
              <a:off x="0" y="1719107"/>
              <a:ext cx="4953000" cy="1524000"/>
            </a:xfrm>
            <a:prstGeom prst="rect">
              <a:avLst/>
            </a:prstGeom>
            <a:noFill/>
            <a:ln w="9525">
              <a:noFill/>
            </a:ln>
          </p:spPr>
        </p:pic>
      </p:grpSp>
      <p:sp>
        <p:nvSpPr>
          <p:cNvPr id="31" name="任意多边形 30"/>
          <p:cNvSpPr/>
          <p:nvPr/>
        </p:nvSpPr>
        <p:spPr>
          <a:xfrm>
            <a:off x="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任意多边形 31"/>
          <p:cNvSpPr/>
          <p:nvPr/>
        </p:nvSpPr>
        <p:spPr>
          <a:xfrm flipH="1">
            <a:off x="8458200" y="0"/>
            <a:ext cx="685800" cy="685800"/>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nvGrpSpPr>
          <p:cNvPr id="35" name="组合 34"/>
          <p:cNvGrpSpPr/>
          <p:nvPr/>
        </p:nvGrpSpPr>
        <p:grpSpPr>
          <a:xfrm flipV="1">
            <a:off x="0" y="4394961"/>
            <a:ext cx="9144000" cy="746540"/>
            <a:chOff x="0" y="3415537"/>
            <a:chExt cx="9144000" cy="686548"/>
          </a:xfrm>
          <a:solidFill>
            <a:schemeClr val="bg1">
              <a:lumMod val="95000"/>
            </a:schemeClr>
          </a:solidFill>
        </p:grpSpPr>
        <p:sp>
          <p:nvSpPr>
            <p:cNvPr id="33" name="任意多边形 32"/>
            <p:cNvSpPr/>
            <p:nvPr/>
          </p:nvSpPr>
          <p:spPr>
            <a:xfrm>
              <a:off x="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任意多边形 33"/>
            <p:cNvSpPr/>
            <p:nvPr/>
          </p:nvSpPr>
          <p:spPr>
            <a:xfrm flipH="1">
              <a:off x="8458200" y="3415537"/>
              <a:ext cx="685800" cy="686548"/>
            </a:xfrm>
            <a:custGeom>
              <a:avLst/>
              <a:gdLst>
                <a:gd name="connsiteX0" fmla="*/ 0 w 685800"/>
                <a:gd name="connsiteY0" fmla="*/ 0 h 686548"/>
                <a:gd name="connsiteX1" fmla="*/ 681884 w 685800"/>
                <a:gd name="connsiteY1" fmla="*/ 0 h 686548"/>
                <a:gd name="connsiteX2" fmla="*/ 685800 w 685800"/>
                <a:gd name="connsiteY2" fmla="*/ 38848 h 686548"/>
                <a:gd name="connsiteX3" fmla="*/ 38100 w 685800"/>
                <a:gd name="connsiteY3" fmla="*/ 686548 h 686548"/>
                <a:gd name="connsiteX4" fmla="*/ 0 w 685800"/>
                <a:gd name="connsiteY4" fmla="*/ 682707 h 686548"/>
                <a:gd name="connsiteX5" fmla="*/ 0 w 685800"/>
                <a:gd name="connsiteY5" fmla="*/ 0 h 686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5800" h="686548">
                  <a:moveTo>
                    <a:pt x="0" y="0"/>
                  </a:moveTo>
                  <a:lnTo>
                    <a:pt x="681884" y="0"/>
                  </a:lnTo>
                  <a:lnTo>
                    <a:pt x="685800" y="38848"/>
                  </a:lnTo>
                  <a:cubicBezTo>
                    <a:pt x="685800" y="396563"/>
                    <a:pt x="395815" y="686548"/>
                    <a:pt x="38100" y="686548"/>
                  </a:cubicBezTo>
                  <a:lnTo>
                    <a:pt x="0" y="682707"/>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5" name="椭圆 4"/>
          <p:cNvSpPr/>
          <p:nvPr/>
        </p:nvSpPr>
        <p:spPr>
          <a:xfrm>
            <a:off x="3644900" y="119063"/>
            <a:ext cx="1930400" cy="1963738"/>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16"/>
                                        </p:tgtEl>
                                        <p:attrNameLst>
                                          <p:attrName>style.visibility</p:attrName>
                                        </p:attrNameLst>
                                      </p:cBhvr>
                                      <p:to>
                                        <p:strVal val="visible"/>
                                      </p:to>
                                    </p:set>
                                    <p:anim by="(-#ppt_w*2)" calcmode="lin" valueType="num">
                                      <p:cBhvr rctx="PPT">
                                        <p:cTn id="13" dur="500" autoRev="1" fill="hold">
                                          <p:stCondLst>
                                            <p:cond delay="0"/>
                                          </p:stCondLst>
                                        </p:cTn>
                                        <p:tgtEl>
                                          <p:spTgt spid="16"/>
                                        </p:tgtEl>
                                        <p:attrNameLst>
                                          <p:attrName>ppt_w</p:attrName>
                                        </p:attrNameLst>
                                      </p:cBhvr>
                                    </p:anim>
                                    <p:anim by="(#ppt_w*0.50)" calcmode="lin" valueType="num">
                                      <p:cBhvr>
                                        <p:cTn id="14" dur="500" decel="50000" autoRev="1" fill="hold">
                                          <p:stCondLst>
                                            <p:cond delay="0"/>
                                          </p:stCondLst>
                                        </p:cTn>
                                        <p:tgtEl>
                                          <p:spTgt spid="16"/>
                                        </p:tgtEl>
                                        <p:attrNameLst>
                                          <p:attrName>ppt_x</p:attrName>
                                        </p:attrNameLst>
                                      </p:cBhvr>
                                    </p:anim>
                                    <p:anim from="(-#ppt_h/2)" to="(#ppt_y)" calcmode="lin" valueType="num">
                                      <p:cBhvr>
                                        <p:cTn id="15" dur="1000" fill="hold">
                                          <p:stCondLst>
                                            <p:cond delay="0"/>
                                          </p:stCondLst>
                                        </p:cTn>
                                        <p:tgtEl>
                                          <p:spTgt spid="16"/>
                                        </p:tgtEl>
                                        <p:attrNameLst>
                                          <p:attrName>ppt_y</p:attrName>
                                        </p:attrNameLst>
                                      </p:cBhvr>
                                    </p:anim>
                                    <p:animRot by="21600000">
                                      <p:cBhvr>
                                        <p:cTn id="16" dur="1000" fill="hold">
                                          <p:stCondLst>
                                            <p:cond delay="0"/>
                                          </p:stCondLst>
                                        </p:cTn>
                                        <p:tgtEl>
                                          <p:spTgt spid="1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文件类型</a:t>
            </a:r>
            <a:endParaRPr lang="en-US" altLang="zh-CN" sz="2100" b="1" dirty="0">
              <a:solidFill>
                <a:srgbClr val="4472C4"/>
              </a:solidFill>
            </a:endParaRPr>
          </a:p>
        </p:txBody>
      </p:sp>
      <p:sp>
        <p:nvSpPr>
          <p:cNvPr id="2" name="文本框 1">
            <a:extLst>
              <a:ext uri="{FF2B5EF4-FFF2-40B4-BE49-F238E27FC236}">
                <a16:creationId xmlns:a16="http://schemas.microsoft.com/office/drawing/2014/main" id="{D02EF883-3A10-46CB-8CAA-4A1B5AA96A2F}"/>
              </a:ext>
            </a:extLst>
          </p:cNvPr>
          <p:cNvSpPr txBox="1"/>
          <p:nvPr/>
        </p:nvSpPr>
        <p:spPr>
          <a:xfrm>
            <a:off x="990600" y="742950"/>
            <a:ext cx="2749471" cy="400110"/>
          </a:xfrm>
          <a:prstGeom prst="rect">
            <a:avLst/>
          </a:prstGeom>
          <a:noFill/>
        </p:spPr>
        <p:txBody>
          <a:bodyPr wrap="none" rtlCol="0">
            <a:spAutoFit/>
          </a:bodyPr>
          <a:lstStyle/>
          <a:p>
            <a:r>
              <a:rPr lang="zh-CN" altLang="en-US" sz="2000" dirty="0"/>
              <a:t>根据性质和用途分类：</a:t>
            </a:r>
          </a:p>
        </p:txBody>
      </p:sp>
      <p:sp>
        <p:nvSpPr>
          <p:cNvPr id="3" name="文本框 2">
            <a:extLst>
              <a:ext uri="{FF2B5EF4-FFF2-40B4-BE49-F238E27FC236}">
                <a16:creationId xmlns:a16="http://schemas.microsoft.com/office/drawing/2014/main" id="{9591CF59-B7D3-40E8-B672-AF7607E3DD1F}"/>
              </a:ext>
            </a:extLst>
          </p:cNvPr>
          <p:cNvSpPr txBox="1"/>
          <p:nvPr/>
        </p:nvSpPr>
        <p:spPr>
          <a:xfrm>
            <a:off x="228600" y="1276350"/>
            <a:ext cx="3877985" cy="1589987"/>
          </a:xfrm>
          <a:prstGeom prst="rect">
            <a:avLst/>
          </a:prstGeom>
          <a:noFill/>
          <a:ln w="12700">
            <a:solidFill>
              <a:schemeClr val="tx1"/>
            </a:solidFill>
          </a:ln>
        </p:spPr>
        <p:txBody>
          <a:bodyPr wrap="none" rtlCol="0">
            <a:spAutoFit/>
          </a:bodyPr>
          <a:lstStyle/>
          <a:p>
            <a:pPr>
              <a:lnSpc>
                <a:spcPts val="3000"/>
              </a:lnSpc>
            </a:pPr>
            <a:r>
              <a:rPr lang="zh-CN" altLang="en-US" dirty="0">
                <a:solidFill>
                  <a:srgbClr val="FF0000"/>
                </a:solidFill>
              </a:rPr>
              <a:t>系统文件</a:t>
            </a:r>
            <a:r>
              <a:rPr lang="zh-CN" altLang="en-US" dirty="0"/>
              <a:t>：</a:t>
            </a:r>
            <a:endParaRPr lang="en-US" altLang="zh-CN" dirty="0"/>
          </a:p>
          <a:p>
            <a:pPr>
              <a:lnSpc>
                <a:spcPts val="3000"/>
              </a:lnSpc>
            </a:pPr>
            <a:r>
              <a:rPr lang="zh-CN" altLang="en-US" dirty="0"/>
              <a:t>由系统软件构成的文件</a:t>
            </a:r>
            <a:endParaRPr lang="en-US" altLang="zh-CN" dirty="0"/>
          </a:p>
          <a:p>
            <a:pPr>
              <a:lnSpc>
                <a:spcPts val="3000"/>
              </a:lnSpc>
            </a:pPr>
            <a:r>
              <a:rPr lang="zh-CN" altLang="en-US" dirty="0"/>
              <a:t>大多数的系统文件只允许用户调用，</a:t>
            </a:r>
            <a:endParaRPr lang="en-US" altLang="zh-CN" dirty="0"/>
          </a:p>
          <a:p>
            <a:pPr>
              <a:lnSpc>
                <a:spcPts val="3000"/>
              </a:lnSpc>
            </a:pPr>
            <a:r>
              <a:rPr lang="zh-CN" altLang="en-US" dirty="0"/>
              <a:t>不允许用户读写</a:t>
            </a:r>
          </a:p>
        </p:txBody>
      </p:sp>
      <p:sp>
        <p:nvSpPr>
          <p:cNvPr id="6" name="文本框 5">
            <a:extLst>
              <a:ext uri="{FF2B5EF4-FFF2-40B4-BE49-F238E27FC236}">
                <a16:creationId xmlns:a16="http://schemas.microsoft.com/office/drawing/2014/main" id="{58E20F88-0050-4D8C-869C-8069EC117E35}"/>
              </a:ext>
            </a:extLst>
          </p:cNvPr>
          <p:cNvSpPr txBox="1"/>
          <p:nvPr/>
        </p:nvSpPr>
        <p:spPr>
          <a:xfrm>
            <a:off x="4495800" y="1276350"/>
            <a:ext cx="4477508" cy="1205266"/>
          </a:xfrm>
          <a:prstGeom prst="rect">
            <a:avLst/>
          </a:prstGeom>
          <a:noFill/>
          <a:ln w="12700">
            <a:solidFill>
              <a:schemeClr val="tx1"/>
            </a:solidFill>
          </a:ln>
        </p:spPr>
        <p:txBody>
          <a:bodyPr wrap="none" rtlCol="0">
            <a:spAutoFit/>
          </a:bodyPr>
          <a:lstStyle/>
          <a:p>
            <a:pPr>
              <a:lnSpc>
                <a:spcPts val="3000"/>
              </a:lnSpc>
            </a:pPr>
            <a:r>
              <a:rPr lang="zh-CN" altLang="en-US" dirty="0">
                <a:solidFill>
                  <a:srgbClr val="FF0000"/>
                </a:solidFill>
              </a:rPr>
              <a:t>用户文件</a:t>
            </a:r>
            <a:r>
              <a:rPr lang="zh-CN" altLang="en-US" dirty="0"/>
              <a:t>：</a:t>
            </a:r>
            <a:endParaRPr lang="en-US" altLang="zh-CN" dirty="0"/>
          </a:p>
          <a:p>
            <a:pPr>
              <a:lnSpc>
                <a:spcPts val="3000"/>
              </a:lnSpc>
            </a:pPr>
            <a:r>
              <a:rPr lang="zh-CN" altLang="en-US" dirty="0"/>
              <a:t>用户的源代码、目标文件、可执行文件 或 </a:t>
            </a:r>
            <a:endParaRPr lang="en-US" altLang="zh-CN" dirty="0"/>
          </a:p>
          <a:p>
            <a:pPr>
              <a:lnSpc>
                <a:spcPts val="3000"/>
              </a:lnSpc>
            </a:pPr>
            <a:r>
              <a:rPr lang="zh-CN" altLang="en-US" dirty="0"/>
              <a:t>数据等所构成的文件</a:t>
            </a:r>
          </a:p>
        </p:txBody>
      </p:sp>
      <p:sp>
        <p:nvSpPr>
          <p:cNvPr id="7" name="文本框 6">
            <a:extLst>
              <a:ext uri="{FF2B5EF4-FFF2-40B4-BE49-F238E27FC236}">
                <a16:creationId xmlns:a16="http://schemas.microsoft.com/office/drawing/2014/main" id="{A4EEE062-B0DC-4AB0-8C47-E276FD4AFE5D}"/>
              </a:ext>
            </a:extLst>
          </p:cNvPr>
          <p:cNvSpPr txBox="1"/>
          <p:nvPr/>
        </p:nvSpPr>
        <p:spPr>
          <a:xfrm>
            <a:off x="4495800" y="2952750"/>
            <a:ext cx="4570482" cy="1205266"/>
          </a:xfrm>
          <a:prstGeom prst="rect">
            <a:avLst/>
          </a:prstGeom>
          <a:noFill/>
          <a:ln w="12700">
            <a:solidFill>
              <a:schemeClr val="tx1"/>
            </a:solidFill>
          </a:ln>
        </p:spPr>
        <p:txBody>
          <a:bodyPr wrap="none" rtlCol="0">
            <a:spAutoFit/>
          </a:bodyPr>
          <a:lstStyle/>
          <a:p>
            <a:pPr>
              <a:lnSpc>
                <a:spcPts val="3000"/>
              </a:lnSpc>
            </a:pPr>
            <a:r>
              <a:rPr lang="zh-CN" altLang="en-US" dirty="0">
                <a:solidFill>
                  <a:srgbClr val="FF0000"/>
                </a:solidFill>
              </a:rPr>
              <a:t>库文件</a:t>
            </a:r>
            <a:r>
              <a:rPr lang="zh-CN" altLang="en-US" dirty="0"/>
              <a:t>：</a:t>
            </a:r>
            <a:endParaRPr lang="en-US" altLang="zh-CN" dirty="0"/>
          </a:p>
          <a:p>
            <a:pPr>
              <a:lnSpc>
                <a:spcPts val="3000"/>
              </a:lnSpc>
            </a:pPr>
            <a:r>
              <a:rPr lang="zh-CN" altLang="en-US" dirty="0"/>
              <a:t>由标准</a:t>
            </a:r>
            <a:r>
              <a:rPr lang="zh-CN" altLang="en-US" dirty="0">
                <a:solidFill>
                  <a:srgbClr val="FF0000"/>
                </a:solidFill>
              </a:rPr>
              <a:t>子例程</a:t>
            </a:r>
            <a:r>
              <a:rPr lang="zh-CN" altLang="en-US" dirty="0"/>
              <a:t>及常用</a:t>
            </a:r>
            <a:r>
              <a:rPr lang="zh-CN" altLang="en-US" dirty="0">
                <a:solidFill>
                  <a:srgbClr val="FF0000"/>
                </a:solidFill>
              </a:rPr>
              <a:t>库函数</a:t>
            </a:r>
            <a:r>
              <a:rPr lang="zh-CN" altLang="en-US" dirty="0"/>
              <a:t>等所构成的文件</a:t>
            </a:r>
            <a:endParaRPr lang="en-US" altLang="zh-CN" dirty="0"/>
          </a:p>
          <a:p>
            <a:pPr>
              <a:lnSpc>
                <a:spcPts val="3000"/>
              </a:lnSpc>
            </a:pPr>
            <a:r>
              <a:rPr lang="zh-CN" altLang="en-US" dirty="0"/>
              <a:t>允许用户调用，不允许修改</a:t>
            </a:r>
            <a:endParaRPr lang="en-US" altLang="zh-CN" dirty="0"/>
          </a:p>
        </p:txBody>
      </p:sp>
    </p:spTree>
    <p:extLst>
      <p:ext uri="{BB962C8B-B14F-4D97-AF65-F5344CB8AC3E}">
        <p14:creationId xmlns:p14="http://schemas.microsoft.com/office/powerpoint/2010/main" val="794138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文件类型</a:t>
            </a:r>
            <a:endParaRPr lang="en-US" altLang="zh-CN" sz="2100" b="1" dirty="0">
              <a:solidFill>
                <a:srgbClr val="4472C4"/>
              </a:solidFill>
            </a:endParaRPr>
          </a:p>
        </p:txBody>
      </p:sp>
      <p:sp>
        <p:nvSpPr>
          <p:cNvPr id="2" name="文本框 1">
            <a:extLst>
              <a:ext uri="{FF2B5EF4-FFF2-40B4-BE49-F238E27FC236}">
                <a16:creationId xmlns:a16="http://schemas.microsoft.com/office/drawing/2014/main" id="{D02EF883-3A10-46CB-8CAA-4A1B5AA96A2F}"/>
              </a:ext>
            </a:extLst>
          </p:cNvPr>
          <p:cNvSpPr txBox="1"/>
          <p:nvPr/>
        </p:nvSpPr>
        <p:spPr>
          <a:xfrm>
            <a:off x="990600" y="742950"/>
            <a:ext cx="2492990" cy="400110"/>
          </a:xfrm>
          <a:prstGeom prst="rect">
            <a:avLst/>
          </a:prstGeom>
          <a:noFill/>
        </p:spPr>
        <p:txBody>
          <a:bodyPr wrap="none" rtlCol="0">
            <a:spAutoFit/>
          </a:bodyPr>
          <a:lstStyle/>
          <a:p>
            <a:r>
              <a:rPr lang="zh-CN" altLang="en-US" sz="2000" dirty="0"/>
              <a:t>根据数据形式分类：</a:t>
            </a:r>
          </a:p>
        </p:txBody>
      </p:sp>
      <p:sp>
        <p:nvSpPr>
          <p:cNvPr id="3" name="文本框 2">
            <a:extLst>
              <a:ext uri="{FF2B5EF4-FFF2-40B4-BE49-F238E27FC236}">
                <a16:creationId xmlns:a16="http://schemas.microsoft.com/office/drawing/2014/main" id="{9591CF59-B7D3-40E8-B672-AF7607E3DD1F}"/>
              </a:ext>
            </a:extLst>
          </p:cNvPr>
          <p:cNvSpPr txBox="1"/>
          <p:nvPr/>
        </p:nvSpPr>
        <p:spPr>
          <a:xfrm>
            <a:off x="228600" y="1276350"/>
            <a:ext cx="3877985" cy="1205266"/>
          </a:xfrm>
          <a:prstGeom prst="rect">
            <a:avLst/>
          </a:prstGeom>
          <a:noFill/>
          <a:ln w="12700">
            <a:solidFill>
              <a:schemeClr val="tx1"/>
            </a:solidFill>
          </a:ln>
        </p:spPr>
        <p:txBody>
          <a:bodyPr wrap="none" rtlCol="0">
            <a:spAutoFit/>
          </a:bodyPr>
          <a:lstStyle/>
          <a:p>
            <a:pPr>
              <a:lnSpc>
                <a:spcPts val="3000"/>
              </a:lnSpc>
            </a:pPr>
            <a:r>
              <a:rPr lang="zh-CN" altLang="en-US" dirty="0">
                <a:solidFill>
                  <a:srgbClr val="FF0000"/>
                </a:solidFill>
              </a:rPr>
              <a:t>源文件</a:t>
            </a:r>
            <a:r>
              <a:rPr lang="zh-CN" altLang="en-US" dirty="0"/>
              <a:t>：</a:t>
            </a:r>
            <a:endParaRPr lang="en-US" altLang="zh-CN" dirty="0"/>
          </a:p>
          <a:p>
            <a:pPr>
              <a:lnSpc>
                <a:spcPts val="3000"/>
              </a:lnSpc>
            </a:pPr>
            <a:r>
              <a:rPr lang="zh-CN" altLang="en-US" dirty="0"/>
              <a:t>由源程序和数据构成的文件，通常由</a:t>
            </a:r>
            <a:endParaRPr lang="en-US" altLang="zh-CN" dirty="0"/>
          </a:p>
          <a:p>
            <a:pPr>
              <a:lnSpc>
                <a:spcPts val="3000"/>
              </a:lnSpc>
            </a:pPr>
            <a:r>
              <a:rPr lang="en-US" altLang="zh-CN" dirty="0"/>
              <a:t>ASCII</a:t>
            </a:r>
            <a:r>
              <a:rPr lang="zh-CN" altLang="en-US" dirty="0"/>
              <a:t>码或汉字组成</a:t>
            </a:r>
          </a:p>
        </p:txBody>
      </p:sp>
      <p:sp>
        <p:nvSpPr>
          <p:cNvPr id="6" name="文本框 5">
            <a:extLst>
              <a:ext uri="{FF2B5EF4-FFF2-40B4-BE49-F238E27FC236}">
                <a16:creationId xmlns:a16="http://schemas.microsoft.com/office/drawing/2014/main" id="{58E20F88-0050-4D8C-869C-8069EC117E35}"/>
              </a:ext>
            </a:extLst>
          </p:cNvPr>
          <p:cNvSpPr txBox="1"/>
          <p:nvPr/>
        </p:nvSpPr>
        <p:spPr>
          <a:xfrm>
            <a:off x="4305815" y="1276350"/>
            <a:ext cx="4801314" cy="1205266"/>
          </a:xfrm>
          <a:prstGeom prst="rect">
            <a:avLst/>
          </a:prstGeom>
          <a:noFill/>
          <a:ln w="12700">
            <a:solidFill>
              <a:schemeClr val="tx1"/>
            </a:solidFill>
          </a:ln>
        </p:spPr>
        <p:txBody>
          <a:bodyPr wrap="none" rtlCol="0">
            <a:spAutoFit/>
          </a:bodyPr>
          <a:lstStyle/>
          <a:p>
            <a:pPr>
              <a:lnSpc>
                <a:spcPts val="3000"/>
              </a:lnSpc>
            </a:pPr>
            <a:r>
              <a:rPr lang="zh-CN" altLang="en-US" dirty="0">
                <a:solidFill>
                  <a:srgbClr val="FF0000"/>
                </a:solidFill>
              </a:rPr>
              <a:t>目标文件</a:t>
            </a:r>
            <a:r>
              <a:rPr lang="zh-CN" altLang="en-US" dirty="0"/>
              <a:t>：</a:t>
            </a:r>
            <a:endParaRPr lang="en-US" altLang="zh-CN" dirty="0"/>
          </a:p>
          <a:p>
            <a:pPr>
              <a:lnSpc>
                <a:spcPts val="3000"/>
              </a:lnSpc>
            </a:pPr>
            <a:r>
              <a:rPr lang="zh-CN" altLang="en-US" dirty="0"/>
              <a:t>经过编译，但是尚未链接的目标代码，后缀名</a:t>
            </a:r>
            <a:endParaRPr lang="en-US" altLang="zh-CN" dirty="0"/>
          </a:p>
          <a:p>
            <a:pPr>
              <a:lnSpc>
                <a:spcPts val="3000"/>
              </a:lnSpc>
            </a:pPr>
            <a:r>
              <a:rPr lang="zh-CN" altLang="en-US" dirty="0"/>
              <a:t>是“</a:t>
            </a:r>
            <a:r>
              <a:rPr lang="en-US" altLang="zh-CN" dirty="0"/>
              <a:t>.obj</a:t>
            </a:r>
            <a:r>
              <a:rPr lang="zh-CN" altLang="en-US" dirty="0"/>
              <a:t>”</a:t>
            </a:r>
          </a:p>
        </p:txBody>
      </p:sp>
      <p:sp>
        <p:nvSpPr>
          <p:cNvPr id="7" name="文本框 6">
            <a:extLst>
              <a:ext uri="{FF2B5EF4-FFF2-40B4-BE49-F238E27FC236}">
                <a16:creationId xmlns:a16="http://schemas.microsoft.com/office/drawing/2014/main" id="{A4EEE062-B0DC-4AB0-8C47-E276FD4AFE5D}"/>
              </a:ext>
            </a:extLst>
          </p:cNvPr>
          <p:cNvSpPr txBox="1"/>
          <p:nvPr/>
        </p:nvSpPr>
        <p:spPr>
          <a:xfrm>
            <a:off x="2286759" y="3333750"/>
            <a:ext cx="4570482" cy="1205266"/>
          </a:xfrm>
          <a:prstGeom prst="rect">
            <a:avLst/>
          </a:prstGeom>
          <a:noFill/>
          <a:ln w="12700">
            <a:solidFill>
              <a:schemeClr val="tx1"/>
            </a:solidFill>
          </a:ln>
        </p:spPr>
        <p:txBody>
          <a:bodyPr wrap="none" rtlCol="0">
            <a:spAutoFit/>
          </a:bodyPr>
          <a:lstStyle/>
          <a:p>
            <a:pPr>
              <a:lnSpc>
                <a:spcPts val="3000"/>
              </a:lnSpc>
            </a:pPr>
            <a:r>
              <a:rPr lang="zh-CN" altLang="en-US" dirty="0">
                <a:solidFill>
                  <a:srgbClr val="FF0000"/>
                </a:solidFill>
              </a:rPr>
              <a:t>可执行文件</a:t>
            </a:r>
            <a:r>
              <a:rPr lang="zh-CN" altLang="en-US" dirty="0"/>
              <a:t>：</a:t>
            </a:r>
            <a:endParaRPr lang="en-US" altLang="zh-CN" dirty="0"/>
          </a:p>
          <a:p>
            <a:pPr>
              <a:lnSpc>
                <a:spcPts val="3000"/>
              </a:lnSpc>
            </a:pPr>
            <a:r>
              <a:rPr lang="zh-CN" altLang="en-US" dirty="0"/>
              <a:t>目标代码经过链接所形成的文件，后缀名为</a:t>
            </a:r>
            <a:endParaRPr lang="en-US" altLang="zh-CN" dirty="0"/>
          </a:p>
          <a:p>
            <a:pPr>
              <a:lnSpc>
                <a:spcPts val="3000"/>
              </a:lnSpc>
            </a:pPr>
            <a:r>
              <a:rPr lang="zh-CN" altLang="en-US" dirty="0"/>
              <a:t>“</a:t>
            </a:r>
            <a:r>
              <a:rPr lang="en-US" altLang="zh-CN" dirty="0"/>
              <a:t>.exe</a:t>
            </a:r>
            <a:r>
              <a:rPr lang="zh-CN" altLang="en-US" dirty="0"/>
              <a:t>”</a:t>
            </a:r>
            <a:endParaRPr lang="en-US" altLang="zh-CN" dirty="0"/>
          </a:p>
        </p:txBody>
      </p:sp>
    </p:spTree>
    <p:extLst>
      <p:ext uri="{BB962C8B-B14F-4D97-AF65-F5344CB8AC3E}">
        <p14:creationId xmlns:p14="http://schemas.microsoft.com/office/powerpoint/2010/main" val="694054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文件类型</a:t>
            </a:r>
            <a:endParaRPr lang="en-US" altLang="zh-CN" sz="2100" b="1" dirty="0">
              <a:solidFill>
                <a:srgbClr val="4472C4"/>
              </a:solidFill>
            </a:endParaRPr>
          </a:p>
        </p:txBody>
      </p:sp>
      <p:sp>
        <p:nvSpPr>
          <p:cNvPr id="2" name="文本框 1">
            <a:extLst>
              <a:ext uri="{FF2B5EF4-FFF2-40B4-BE49-F238E27FC236}">
                <a16:creationId xmlns:a16="http://schemas.microsoft.com/office/drawing/2014/main" id="{D02EF883-3A10-46CB-8CAA-4A1B5AA96A2F}"/>
              </a:ext>
            </a:extLst>
          </p:cNvPr>
          <p:cNvSpPr txBox="1"/>
          <p:nvPr/>
        </p:nvSpPr>
        <p:spPr>
          <a:xfrm>
            <a:off x="990600" y="742950"/>
            <a:ext cx="3115661" cy="400110"/>
          </a:xfrm>
          <a:prstGeom prst="rect">
            <a:avLst/>
          </a:prstGeom>
          <a:noFill/>
        </p:spPr>
        <p:txBody>
          <a:bodyPr wrap="none" rtlCol="0">
            <a:spAutoFit/>
          </a:bodyPr>
          <a:lstStyle/>
          <a:p>
            <a:r>
              <a:rPr lang="zh-CN" altLang="en-US" sz="2000" dirty="0"/>
              <a:t>根据存取控制属性分类：</a:t>
            </a:r>
          </a:p>
        </p:txBody>
      </p:sp>
      <p:sp>
        <p:nvSpPr>
          <p:cNvPr id="3" name="文本框 2">
            <a:extLst>
              <a:ext uri="{FF2B5EF4-FFF2-40B4-BE49-F238E27FC236}">
                <a16:creationId xmlns:a16="http://schemas.microsoft.com/office/drawing/2014/main" id="{9591CF59-B7D3-40E8-B672-AF7607E3DD1F}"/>
              </a:ext>
            </a:extLst>
          </p:cNvPr>
          <p:cNvSpPr txBox="1"/>
          <p:nvPr/>
        </p:nvSpPr>
        <p:spPr>
          <a:xfrm>
            <a:off x="228600" y="1276350"/>
            <a:ext cx="2262158" cy="1205266"/>
          </a:xfrm>
          <a:prstGeom prst="rect">
            <a:avLst/>
          </a:prstGeom>
          <a:noFill/>
          <a:ln w="12700">
            <a:solidFill>
              <a:schemeClr val="tx1"/>
            </a:solidFill>
          </a:ln>
        </p:spPr>
        <p:txBody>
          <a:bodyPr wrap="none" rtlCol="0">
            <a:spAutoFit/>
          </a:bodyPr>
          <a:lstStyle/>
          <a:p>
            <a:pPr>
              <a:lnSpc>
                <a:spcPts val="3000"/>
              </a:lnSpc>
            </a:pPr>
            <a:r>
              <a:rPr lang="zh-CN" altLang="en-US" dirty="0">
                <a:solidFill>
                  <a:srgbClr val="FF0000"/>
                </a:solidFill>
              </a:rPr>
              <a:t>可执行文件</a:t>
            </a:r>
            <a:r>
              <a:rPr lang="zh-CN" altLang="en-US" dirty="0"/>
              <a:t>：</a:t>
            </a:r>
            <a:endParaRPr lang="en-US" altLang="zh-CN" dirty="0"/>
          </a:p>
          <a:p>
            <a:pPr>
              <a:lnSpc>
                <a:spcPts val="3000"/>
              </a:lnSpc>
            </a:pPr>
            <a:r>
              <a:rPr lang="zh-CN" altLang="en-US" dirty="0"/>
              <a:t>允许用户调用执行，</a:t>
            </a:r>
            <a:endParaRPr lang="en-US" altLang="zh-CN" dirty="0"/>
          </a:p>
          <a:p>
            <a:pPr>
              <a:lnSpc>
                <a:spcPts val="3000"/>
              </a:lnSpc>
            </a:pPr>
            <a:r>
              <a:rPr lang="zh-CN" altLang="en-US" dirty="0"/>
              <a:t>不允许写和读</a:t>
            </a:r>
          </a:p>
        </p:txBody>
      </p:sp>
      <p:sp>
        <p:nvSpPr>
          <p:cNvPr id="6" name="文本框 5">
            <a:extLst>
              <a:ext uri="{FF2B5EF4-FFF2-40B4-BE49-F238E27FC236}">
                <a16:creationId xmlns:a16="http://schemas.microsoft.com/office/drawing/2014/main" id="{58E20F88-0050-4D8C-869C-8069EC117E35}"/>
              </a:ext>
            </a:extLst>
          </p:cNvPr>
          <p:cNvSpPr txBox="1"/>
          <p:nvPr/>
        </p:nvSpPr>
        <p:spPr>
          <a:xfrm>
            <a:off x="4305815" y="1276350"/>
            <a:ext cx="4556055" cy="820546"/>
          </a:xfrm>
          <a:prstGeom prst="rect">
            <a:avLst/>
          </a:prstGeom>
          <a:noFill/>
          <a:ln w="12700">
            <a:solidFill>
              <a:schemeClr val="tx1"/>
            </a:solidFill>
          </a:ln>
        </p:spPr>
        <p:txBody>
          <a:bodyPr wrap="none" rtlCol="0">
            <a:spAutoFit/>
          </a:bodyPr>
          <a:lstStyle/>
          <a:p>
            <a:pPr>
              <a:lnSpc>
                <a:spcPts val="3000"/>
              </a:lnSpc>
            </a:pPr>
            <a:r>
              <a:rPr lang="zh-CN" altLang="en-US" dirty="0">
                <a:solidFill>
                  <a:srgbClr val="FF0000"/>
                </a:solidFill>
              </a:rPr>
              <a:t>只读文件</a:t>
            </a:r>
            <a:r>
              <a:rPr lang="zh-CN" altLang="en-US" dirty="0"/>
              <a:t>：</a:t>
            </a:r>
            <a:endParaRPr lang="en-US" altLang="zh-CN" dirty="0"/>
          </a:p>
          <a:p>
            <a:pPr>
              <a:lnSpc>
                <a:spcPts val="3000"/>
              </a:lnSpc>
            </a:pPr>
            <a:r>
              <a:rPr lang="zh-CN" altLang="en-US" dirty="0"/>
              <a:t>只允许文件主 及 授权洪湖可读，不允许写</a:t>
            </a:r>
          </a:p>
        </p:txBody>
      </p:sp>
      <p:sp>
        <p:nvSpPr>
          <p:cNvPr id="7" name="文本框 6">
            <a:extLst>
              <a:ext uri="{FF2B5EF4-FFF2-40B4-BE49-F238E27FC236}">
                <a16:creationId xmlns:a16="http://schemas.microsoft.com/office/drawing/2014/main" id="{A4EEE062-B0DC-4AB0-8C47-E276FD4AFE5D}"/>
              </a:ext>
            </a:extLst>
          </p:cNvPr>
          <p:cNvSpPr txBox="1"/>
          <p:nvPr/>
        </p:nvSpPr>
        <p:spPr>
          <a:xfrm>
            <a:off x="2286759" y="3333750"/>
            <a:ext cx="3092513" cy="820546"/>
          </a:xfrm>
          <a:prstGeom prst="rect">
            <a:avLst/>
          </a:prstGeom>
          <a:noFill/>
          <a:ln w="12700">
            <a:solidFill>
              <a:schemeClr val="tx1"/>
            </a:solidFill>
          </a:ln>
        </p:spPr>
        <p:txBody>
          <a:bodyPr wrap="none" rtlCol="0">
            <a:spAutoFit/>
          </a:bodyPr>
          <a:lstStyle/>
          <a:p>
            <a:pPr>
              <a:lnSpc>
                <a:spcPts val="3000"/>
              </a:lnSpc>
            </a:pPr>
            <a:r>
              <a:rPr lang="zh-CN" altLang="en-US" dirty="0">
                <a:solidFill>
                  <a:srgbClr val="FF0000"/>
                </a:solidFill>
              </a:rPr>
              <a:t>读写文件</a:t>
            </a:r>
            <a:r>
              <a:rPr lang="zh-CN" altLang="en-US" dirty="0"/>
              <a:t>：</a:t>
            </a:r>
            <a:endParaRPr lang="en-US" altLang="zh-CN" dirty="0"/>
          </a:p>
          <a:p>
            <a:pPr>
              <a:lnSpc>
                <a:spcPts val="3000"/>
              </a:lnSpc>
            </a:pPr>
            <a:r>
              <a:rPr lang="zh-CN" altLang="en-US" dirty="0"/>
              <a:t>文件主 和 授权用户可读可写</a:t>
            </a:r>
            <a:endParaRPr lang="en-US" altLang="zh-CN" dirty="0"/>
          </a:p>
        </p:txBody>
      </p:sp>
    </p:spTree>
    <p:extLst>
      <p:ext uri="{BB962C8B-B14F-4D97-AF65-F5344CB8AC3E}">
        <p14:creationId xmlns:p14="http://schemas.microsoft.com/office/powerpoint/2010/main" val="3636153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文件类型</a:t>
            </a:r>
            <a:endParaRPr lang="en-US" altLang="zh-CN" sz="2100" b="1" dirty="0">
              <a:solidFill>
                <a:srgbClr val="4472C4"/>
              </a:solidFill>
            </a:endParaRPr>
          </a:p>
        </p:txBody>
      </p:sp>
      <p:sp>
        <p:nvSpPr>
          <p:cNvPr id="2" name="文本框 1">
            <a:extLst>
              <a:ext uri="{FF2B5EF4-FFF2-40B4-BE49-F238E27FC236}">
                <a16:creationId xmlns:a16="http://schemas.microsoft.com/office/drawing/2014/main" id="{D02EF883-3A10-46CB-8CAA-4A1B5AA96A2F}"/>
              </a:ext>
            </a:extLst>
          </p:cNvPr>
          <p:cNvSpPr txBox="1"/>
          <p:nvPr/>
        </p:nvSpPr>
        <p:spPr>
          <a:xfrm>
            <a:off x="990600" y="742950"/>
            <a:ext cx="3775393" cy="400110"/>
          </a:xfrm>
          <a:prstGeom prst="rect">
            <a:avLst/>
          </a:prstGeom>
          <a:noFill/>
        </p:spPr>
        <p:txBody>
          <a:bodyPr wrap="none" rtlCol="0">
            <a:spAutoFit/>
          </a:bodyPr>
          <a:lstStyle/>
          <a:p>
            <a:r>
              <a:rPr lang="zh-CN" altLang="en-US" sz="2000" dirty="0"/>
              <a:t>根据组织形式和处理方式分类：</a:t>
            </a:r>
          </a:p>
        </p:txBody>
      </p:sp>
      <p:sp>
        <p:nvSpPr>
          <p:cNvPr id="3" name="文本框 2">
            <a:extLst>
              <a:ext uri="{FF2B5EF4-FFF2-40B4-BE49-F238E27FC236}">
                <a16:creationId xmlns:a16="http://schemas.microsoft.com/office/drawing/2014/main" id="{9591CF59-B7D3-40E8-B672-AF7607E3DD1F}"/>
              </a:ext>
            </a:extLst>
          </p:cNvPr>
          <p:cNvSpPr txBox="1"/>
          <p:nvPr/>
        </p:nvSpPr>
        <p:spPr>
          <a:xfrm>
            <a:off x="228600" y="1276350"/>
            <a:ext cx="3287054" cy="820546"/>
          </a:xfrm>
          <a:prstGeom prst="rect">
            <a:avLst/>
          </a:prstGeom>
          <a:noFill/>
          <a:ln w="12700">
            <a:solidFill>
              <a:schemeClr val="tx1"/>
            </a:solidFill>
          </a:ln>
        </p:spPr>
        <p:txBody>
          <a:bodyPr wrap="none" rtlCol="0">
            <a:spAutoFit/>
          </a:bodyPr>
          <a:lstStyle/>
          <a:p>
            <a:pPr>
              <a:lnSpc>
                <a:spcPts val="3000"/>
              </a:lnSpc>
            </a:pPr>
            <a:r>
              <a:rPr lang="zh-CN" altLang="en-US" dirty="0">
                <a:solidFill>
                  <a:srgbClr val="FF0000"/>
                </a:solidFill>
              </a:rPr>
              <a:t>普通文件</a:t>
            </a:r>
            <a:r>
              <a:rPr lang="zh-CN" altLang="en-US" dirty="0"/>
              <a:t>：</a:t>
            </a:r>
            <a:endParaRPr lang="en-US" altLang="zh-CN" dirty="0"/>
          </a:p>
          <a:p>
            <a:pPr>
              <a:lnSpc>
                <a:spcPts val="3000"/>
              </a:lnSpc>
            </a:pPr>
            <a:r>
              <a:rPr lang="zh-CN" altLang="en-US" dirty="0"/>
              <a:t>各种程序、数据、文档等文件</a:t>
            </a:r>
          </a:p>
        </p:txBody>
      </p:sp>
      <p:sp>
        <p:nvSpPr>
          <p:cNvPr id="6" name="文本框 5">
            <a:extLst>
              <a:ext uri="{FF2B5EF4-FFF2-40B4-BE49-F238E27FC236}">
                <a16:creationId xmlns:a16="http://schemas.microsoft.com/office/drawing/2014/main" id="{58E20F88-0050-4D8C-869C-8069EC117E35}"/>
              </a:ext>
            </a:extLst>
          </p:cNvPr>
          <p:cNvSpPr txBox="1"/>
          <p:nvPr/>
        </p:nvSpPr>
        <p:spPr>
          <a:xfrm>
            <a:off x="4305815" y="1276350"/>
            <a:ext cx="4801314" cy="1205266"/>
          </a:xfrm>
          <a:prstGeom prst="rect">
            <a:avLst/>
          </a:prstGeom>
          <a:noFill/>
          <a:ln w="12700">
            <a:solidFill>
              <a:schemeClr val="tx1"/>
            </a:solidFill>
          </a:ln>
        </p:spPr>
        <p:txBody>
          <a:bodyPr wrap="none" rtlCol="0">
            <a:spAutoFit/>
          </a:bodyPr>
          <a:lstStyle/>
          <a:p>
            <a:pPr>
              <a:lnSpc>
                <a:spcPts val="3000"/>
              </a:lnSpc>
            </a:pPr>
            <a:r>
              <a:rPr lang="zh-CN" altLang="en-US" dirty="0">
                <a:solidFill>
                  <a:srgbClr val="FF0000"/>
                </a:solidFill>
              </a:rPr>
              <a:t>目录文件</a:t>
            </a:r>
            <a:r>
              <a:rPr lang="zh-CN" altLang="en-US" dirty="0"/>
              <a:t>：</a:t>
            </a:r>
            <a:endParaRPr lang="en-US" altLang="zh-CN" dirty="0"/>
          </a:p>
          <a:p>
            <a:pPr>
              <a:lnSpc>
                <a:spcPts val="3000"/>
              </a:lnSpc>
            </a:pPr>
            <a:r>
              <a:rPr lang="zh-CN" altLang="en-US" dirty="0"/>
              <a:t>由文件目录组成的文件，通过目录文件可查询</a:t>
            </a:r>
            <a:endParaRPr lang="en-US" altLang="zh-CN" dirty="0"/>
          </a:p>
          <a:p>
            <a:pPr>
              <a:lnSpc>
                <a:spcPts val="3000"/>
              </a:lnSpc>
            </a:pPr>
            <a:r>
              <a:rPr lang="zh-CN" altLang="en-US" dirty="0"/>
              <a:t>下属文件信息，可读写</a:t>
            </a:r>
          </a:p>
        </p:txBody>
      </p:sp>
      <p:sp>
        <p:nvSpPr>
          <p:cNvPr id="7" name="文本框 6">
            <a:extLst>
              <a:ext uri="{FF2B5EF4-FFF2-40B4-BE49-F238E27FC236}">
                <a16:creationId xmlns:a16="http://schemas.microsoft.com/office/drawing/2014/main" id="{A4EEE062-B0DC-4AB0-8C47-E276FD4AFE5D}"/>
              </a:ext>
            </a:extLst>
          </p:cNvPr>
          <p:cNvSpPr txBox="1"/>
          <p:nvPr/>
        </p:nvSpPr>
        <p:spPr>
          <a:xfrm>
            <a:off x="1371600" y="3333750"/>
            <a:ext cx="6210354" cy="1205266"/>
          </a:xfrm>
          <a:prstGeom prst="rect">
            <a:avLst/>
          </a:prstGeom>
          <a:noFill/>
          <a:ln w="12700">
            <a:solidFill>
              <a:schemeClr val="tx1"/>
            </a:solidFill>
          </a:ln>
        </p:spPr>
        <p:txBody>
          <a:bodyPr wrap="none" rtlCol="0">
            <a:spAutoFit/>
          </a:bodyPr>
          <a:lstStyle/>
          <a:p>
            <a:pPr>
              <a:lnSpc>
                <a:spcPts val="3000"/>
              </a:lnSpc>
            </a:pPr>
            <a:r>
              <a:rPr lang="zh-CN" altLang="en-US" dirty="0">
                <a:solidFill>
                  <a:srgbClr val="FF0000"/>
                </a:solidFill>
              </a:rPr>
              <a:t>特殊文件</a:t>
            </a:r>
            <a:r>
              <a:rPr lang="zh-CN" altLang="en-US" dirty="0"/>
              <a:t>：</a:t>
            </a:r>
            <a:endParaRPr lang="en-US" altLang="zh-CN" dirty="0"/>
          </a:p>
          <a:p>
            <a:pPr>
              <a:lnSpc>
                <a:spcPts val="3000"/>
              </a:lnSpc>
            </a:pPr>
            <a:r>
              <a:rPr lang="zh-CN" altLang="en-US" dirty="0"/>
              <a:t>系统里的各类</a:t>
            </a:r>
            <a:r>
              <a:rPr lang="en-US" altLang="zh-CN" dirty="0"/>
              <a:t>IO</a:t>
            </a:r>
            <a:r>
              <a:rPr lang="zh-CN" altLang="en-US" dirty="0"/>
              <a:t>设备，系统按文件方式操作设备操作设备。</a:t>
            </a:r>
            <a:endParaRPr lang="en-US" altLang="zh-CN" dirty="0"/>
          </a:p>
          <a:p>
            <a:pPr>
              <a:lnSpc>
                <a:spcPts val="3000"/>
              </a:lnSpc>
            </a:pPr>
            <a:r>
              <a:rPr lang="zh-CN" altLang="en-US" dirty="0"/>
              <a:t>对设备文件的操作由设备驱动程序完成</a:t>
            </a:r>
            <a:endParaRPr lang="en-US" altLang="zh-CN" dirty="0"/>
          </a:p>
        </p:txBody>
      </p:sp>
    </p:spTree>
    <p:extLst>
      <p:ext uri="{BB962C8B-B14F-4D97-AF65-F5344CB8AC3E}">
        <p14:creationId xmlns:p14="http://schemas.microsoft.com/office/powerpoint/2010/main" val="5262704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8.1.3 </a:t>
            </a:r>
            <a:r>
              <a:rPr lang="zh-CN" altLang="en-US" sz="2100" b="1" dirty="0">
                <a:solidFill>
                  <a:srgbClr val="4472C4"/>
                </a:solidFill>
              </a:rPr>
              <a:t>文件系统的层次结构</a:t>
            </a:r>
          </a:p>
        </p:txBody>
      </p:sp>
      <p:sp>
        <p:nvSpPr>
          <p:cNvPr id="220" name="íšḻîḋè"/>
          <p:cNvSpPr/>
          <p:nvPr/>
        </p:nvSpPr>
        <p:spPr>
          <a:xfrm>
            <a:off x="101013" y="2597649"/>
            <a:ext cx="3009353" cy="392978"/>
          </a:xfrm>
          <a:prstGeom prst="rect">
            <a:avLst/>
          </a:prstGeom>
          <a:noFill/>
          <a:ln>
            <a:noFill/>
          </a:ln>
        </p:spPr>
        <p:txBody>
          <a:bodyPr wrap="square" lIns="68580" tIns="34290" rIns="68580" bIns="34290" anchor="t" anchorCtr="0">
            <a:normAutofit/>
          </a:bodyPr>
          <a:lstStyle/>
          <a:p>
            <a:pPr marL="342900" indent="-342900">
              <a:lnSpc>
                <a:spcPct val="120000"/>
              </a:lnSpc>
              <a:buClr>
                <a:srgbClr val="FF0000"/>
              </a:buClr>
              <a:buFont typeface="Wingdings" panose="05000000000000000000" pitchFamily="2" charset="2"/>
              <a:buChar char="Ø"/>
            </a:pPr>
            <a:r>
              <a:rPr lang="zh-CN" altLang="en-US" sz="1800" dirty="0"/>
              <a:t>文件管理系统的核心部分</a:t>
            </a:r>
          </a:p>
        </p:txBody>
      </p:sp>
      <p:sp>
        <p:nvSpPr>
          <p:cNvPr id="221" name="i$lîďê"/>
          <p:cNvSpPr/>
          <p:nvPr/>
        </p:nvSpPr>
        <p:spPr>
          <a:xfrm>
            <a:off x="101013" y="2267313"/>
            <a:ext cx="3735103" cy="294658"/>
          </a:xfrm>
          <a:prstGeom prst="rect">
            <a:avLst/>
          </a:prstGeom>
          <a:noFill/>
          <a:ln>
            <a:noFill/>
          </a:ln>
        </p:spPr>
        <p:txBody>
          <a:bodyPr wrap="square" lIns="68580" tIns="34290" rIns="68580" bIns="34290" anchor="ctr" anchorCtr="0">
            <a:noAutofit/>
          </a:bodyPr>
          <a:lstStyle/>
          <a:p>
            <a:r>
              <a:rPr lang="zh-CN" altLang="en-US" sz="1800" dirty="0"/>
              <a:t>对对象操纵和管理的软件集合</a:t>
            </a:r>
          </a:p>
        </p:txBody>
      </p:sp>
      <p:sp>
        <p:nvSpPr>
          <p:cNvPr id="224" name="îs1iďé"/>
          <p:cNvSpPr/>
          <p:nvPr/>
        </p:nvSpPr>
        <p:spPr>
          <a:xfrm>
            <a:off x="101013" y="1580660"/>
            <a:ext cx="4866947" cy="392978"/>
          </a:xfrm>
          <a:prstGeom prst="rect">
            <a:avLst/>
          </a:prstGeom>
          <a:noFill/>
          <a:ln>
            <a:noFill/>
          </a:ln>
        </p:spPr>
        <p:txBody>
          <a:bodyPr wrap="square" lIns="68580" tIns="34290" rIns="68580" bIns="34290" anchor="t" anchorCtr="0">
            <a:normAutofit/>
          </a:bodyPr>
          <a:lstStyle/>
          <a:p>
            <a:pPr marL="342900" indent="-342900">
              <a:lnSpc>
                <a:spcPct val="120000"/>
              </a:lnSpc>
              <a:buClr>
                <a:srgbClr val="FF0000"/>
              </a:buClr>
              <a:buFont typeface="Wingdings" panose="05000000000000000000" pitchFamily="2" charset="2"/>
              <a:buChar char="Ø"/>
            </a:pPr>
            <a:r>
              <a:rPr lang="zh-CN" altLang="en-US" sz="1800" dirty="0">
                <a:solidFill>
                  <a:srgbClr val="FF0000"/>
                </a:solidFill>
              </a:rPr>
              <a:t>对象</a:t>
            </a:r>
            <a:r>
              <a:rPr lang="zh-CN" altLang="en-US" sz="1800" dirty="0"/>
              <a:t>：文件、目录、磁盘存储空间</a:t>
            </a:r>
          </a:p>
        </p:txBody>
      </p:sp>
      <p:sp>
        <p:nvSpPr>
          <p:cNvPr id="225" name="íšḻíḑê"/>
          <p:cNvSpPr/>
          <p:nvPr/>
        </p:nvSpPr>
        <p:spPr>
          <a:xfrm>
            <a:off x="101013" y="1276350"/>
            <a:ext cx="2772038" cy="304310"/>
          </a:xfrm>
          <a:prstGeom prst="rect">
            <a:avLst/>
          </a:prstGeom>
          <a:noFill/>
          <a:ln>
            <a:noFill/>
          </a:ln>
        </p:spPr>
        <p:txBody>
          <a:bodyPr wrap="square" lIns="68580" tIns="34290" rIns="68580" bIns="34290" anchor="ctr" anchorCtr="0">
            <a:noAutofit/>
          </a:bodyPr>
          <a:lstStyle/>
          <a:p>
            <a:r>
              <a:rPr lang="zh-CN" altLang="en-US" sz="1800" dirty="0"/>
              <a:t>对象及其属性</a:t>
            </a:r>
          </a:p>
        </p:txBody>
      </p:sp>
      <p:graphicFrame>
        <p:nvGraphicFramePr>
          <p:cNvPr id="18" name="Group 19"/>
          <p:cNvGraphicFramePr>
            <a:graphicFrameLocks noGrp="1"/>
          </p:cNvGraphicFramePr>
          <p:nvPr>
            <p:extLst>
              <p:ext uri="{D42A27DB-BD31-4B8C-83A1-F6EECF244321}">
                <p14:modId xmlns:p14="http://schemas.microsoft.com/office/powerpoint/2010/main" val="2310384182"/>
              </p:ext>
            </p:extLst>
          </p:nvPr>
        </p:nvGraphicFramePr>
        <p:xfrm>
          <a:off x="5882953" y="2780615"/>
          <a:ext cx="3207385" cy="1180465"/>
        </p:xfrm>
        <a:graphic>
          <a:graphicData uri="http://schemas.openxmlformats.org/drawingml/2006/table">
            <a:tbl>
              <a:tblPr/>
              <a:tblGrid>
                <a:gridCol w="3207385">
                  <a:extLst>
                    <a:ext uri="{9D8B030D-6E8A-4147-A177-3AD203B41FA5}">
                      <a16:colId xmlns:a16="http://schemas.microsoft.com/office/drawing/2014/main" val="20000"/>
                    </a:ext>
                  </a:extLst>
                </a:gridCol>
              </a:tblGrid>
              <a:tr h="32639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b="0" i="0" u="none" strike="noStrike" cap="none" normalizeH="0" baseline="0" dirty="0">
                          <a:ln>
                            <a:noFill/>
                          </a:ln>
                          <a:solidFill>
                            <a:schemeClr val="tx1"/>
                          </a:solidFill>
                          <a:effectLst/>
                          <a:latin typeface="+mn-ea"/>
                          <a:ea typeface="+mn-ea"/>
                        </a:rPr>
                        <a:t>文件系统接口</a:t>
                      </a:r>
                    </a:p>
                  </a:txBody>
                  <a:tcPr marL="69056" marR="69056" marT="25905" marB="2590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527685">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b="0" i="0" u="none" strike="noStrike" cap="none" normalizeH="0" baseline="0" dirty="0">
                          <a:ln>
                            <a:noFill/>
                          </a:ln>
                          <a:solidFill>
                            <a:schemeClr val="tx1"/>
                          </a:solidFill>
                          <a:effectLst/>
                          <a:latin typeface="+mn-ea"/>
                          <a:ea typeface="+mn-ea"/>
                        </a:rPr>
                        <a:t>对 对象操纵和管理的软件集合</a:t>
                      </a:r>
                    </a:p>
                  </a:txBody>
                  <a:tcPr marL="69056" marR="69056" marT="25905" marB="2590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326390">
                <a:tc>
                  <a:txBody>
                    <a:bodyPr/>
                    <a:lstStyle>
                      <a:lvl1pPr>
                        <a:buClr>
                          <a:schemeClr val="tx2"/>
                        </a:buClr>
                        <a:buSzPct val="75000"/>
                        <a:defRPr kumimoji="1" sz="2800">
                          <a:solidFill>
                            <a:schemeClr val="tx1"/>
                          </a:solidFill>
                          <a:latin typeface="Times New Roman" panose="02020603050405020304" pitchFamily="18" charset="0"/>
                          <a:ea typeface="宋体" panose="02010600030101010101" pitchFamily="2" charset="-122"/>
                        </a:defRPr>
                      </a:lvl1pPr>
                      <a:lvl2pPr>
                        <a:buClr>
                          <a:schemeClr val="tx1"/>
                        </a:buClr>
                        <a:defRPr kumimoji="1" sz="2400">
                          <a:solidFill>
                            <a:schemeClr val="tx1"/>
                          </a:solidFill>
                          <a:latin typeface="Times New Roman" panose="02020603050405020304" pitchFamily="18" charset="0"/>
                          <a:ea typeface="宋体" panose="02010600030101010101" pitchFamily="2" charset="-122"/>
                        </a:defRPr>
                      </a:lvl2pPr>
                      <a:lvl3pPr>
                        <a:buClr>
                          <a:schemeClr val="accent2"/>
                        </a:buClr>
                        <a:buSzPct val="65000"/>
                        <a:defRPr kumimoji="1" sz="2000">
                          <a:solidFill>
                            <a:schemeClr val="tx1"/>
                          </a:solidFill>
                          <a:latin typeface="Times New Roman" panose="02020603050405020304" pitchFamily="18" charset="0"/>
                          <a:ea typeface="宋体" panose="02010600030101010101" pitchFamily="2" charset="-122"/>
                        </a:defRPr>
                      </a:lvl3pPr>
                      <a:lvl4pPr>
                        <a:buClr>
                          <a:schemeClr val="tx1"/>
                        </a:buClr>
                        <a:defRPr kumimoji="1">
                          <a:solidFill>
                            <a:schemeClr val="tx1"/>
                          </a:solidFill>
                          <a:latin typeface="Times New Roman" panose="02020603050405020304" pitchFamily="18" charset="0"/>
                          <a:ea typeface="宋体" panose="02010600030101010101" pitchFamily="2" charset="-122"/>
                        </a:defRPr>
                      </a:lvl4pPr>
                      <a:lvl5pPr>
                        <a:buClr>
                          <a:schemeClr val="tx2"/>
                        </a:buClr>
                        <a:defRPr kumimoji="1">
                          <a:solidFill>
                            <a:schemeClr val="tx1"/>
                          </a:solidFill>
                          <a:latin typeface="Times New Roman" panose="02020603050405020304" pitchFamily="18" charset="0"/>
                          <a:ea typeface="宋体" panose="02010600030101010101" pitchFamily="2" charset="-122"/>
                        </a:defRPr>
                      </a:lvl5pPr>
                      <a:lvl6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6pPr>
                      <a:lvl7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7pPr>
                      <a:lvl8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8pPr>
                      <a:lvl9pPr eaLnBrk="0" fontAlgn="base" hangingPunct="0">
                        <a:spcBef>
                          <a:spcPct val="20000"/>
                        </a:spcBef>
                        <a:spcAft>
                          <a:spcPct val="0"/>
                        </a:spcAft>
                        <a:buClr>
                          <a:schemeClr val="tx2"/>
                        </a:buClr>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0" fontAlgn="base" latinLnBrk="0" hangingPunct="0">
                        <a:lnSpc>
                          <a:spcPct val="100000"/>
                        </a:lnSpc>
                        <a:spcBef>
                          <a:spcPct val="20000"/>
                        </a:spcBef>
                        <a:spcAft>
                          <a:spcPct val="0"/>
                        </a:spcAft>
                        <a:buClr>
                          <a:schemeClr val="tx2"/>
                        </a:buClr>
                        <a:buSzPct val="75000"/>
                        <a:buFont typeface="Monotype Sorts" pitchFamily="2" charset="2"/>
                        <a:buNone/>
                      </a:pPr>
                      <a:r>
                        <a:rPr kumimoji="1" lang="zh-CN" altLang="en-US" sz="1800" b="0" i="0" u="none" strike="noStrike" cap="none" normalizeH="0" baseline="0" dirty="0">
                          <a:ln>
                            <a:noFill/>
                          </a:ln>
                          <a:solidFill>
                            <a:schemeClr val="tx1"/>
                          </a:solidFill>
                          <a:effectLst/>
                          <a:latin typeface="+mn-ea"/>
                          <a:ea typeface="+mn-ea"/>
                        </a:rPr>
                        <a:t>对象及其属性</a:t>
                      </a:r>
                    </a:p>
                  </a:txBody>
                  <a:tcPr marL="69056" marR="69056" marT="25905" marB="25905"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bl>
          </a:graphicData>
        </a:graphic>
      </p:graphicFrame>
      <p:sp>
        <p:nvSpPr>
          <p:cNvPr id="19" name="Line 20"/>
          <p:cNvSpPr>
            <a:spLocks noChangeShapeType="1"/>
          </p:cNvSpPr>
          <p:nvPr/>
        </p:nvSpPr>
        <p:spPr bwMode="auto">
          <a:xfrm flipH="1">
            <a:off x="6620183" y="2455150"/>
            <a:ext cx="0" cy="257175"/>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b="0" dirty="0">
              <a:latin typeface="+mn-ea"/>
            </a:endParaRPr>
          </a:p>
        </p:txBody>
      </p:sp>
      <p:sp>
        <p:nvSpPr>
          <p:cNvPr id="21" name="Line 21"/>
          <p:cNvSpPr>
            <a:spLocks noChangeShapeType="1"/>
          </p:cNvSpPr>
          <p:nvPr/>
        </p:nvSpPr>
        <p:spPr bwMode="auto">
          <a:xfrm flipH="1">
            <a:off x="7176133" y="2451270"/>
            <a:ext cx="0" cy="257175"/>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b="0" dirty="0">
              <a:latin typeface="+mn-ea"/>
            </a:endParaRPr>
          </a:p>
        </p:txBody>
      </p:sp>
      <p:sp>
        <p:nvSpPr>
          <p:cNvPr id="22" name="Line 22"/>
          <p:cNvSpPr>
            <a:spLocks noChangeShapeType="1"/>
          </p:cNvSpPr>
          <p:nvPr/>
        </p:nvSpPr>
        <p:spPr bwMode="auto">
          <a:xfrm flipH="1">
            <a:off x="7652383" y="2451270"/>
            <a:ext cx="0" cy="257175"/>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b="0" dirty="0">
              <a:latin typeface="+mn-ea"/>
            </a:endParaRPr>
          </a:p>
        </p:txBody>
      </p:sp>
      <p:sp>
        <p:nvSpPr>
          <p:cNvPr id="23" name="Line 23"/>
          <p:cNvSpPr>
            <a:spLocks noChangeShapeType="1"/>
          </p:cNvSpPr>
          <p:nvPr/>
        </p:nvSpPr>
        <p:spPr bwMode="auto">
          <a:xfrm flipH="1">
            <a:off x="8147683" y="2451270"/>
            <a:ext cx="0" cy="257175"/>
          </a:xfrm>
          <a:prstGeom prst="line">
            <a:avLst/>
          </a:prstGeom>
          <a:noFill/>
          <a:ln w="381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lstStyle/>
          <a:p>
            <a:endParaRPr lang="zh-CN" altLang="en-US" sz="1800" b="0" dirty="0">
              <a:latin typeface="+mn-ea"/>
            </a:endParaRPr>
          </a:p>
        </p:txBody>
      </p:sp>
      <p:sp>
        <p:nvSpPr>
          <p:cNvPr id="24" name="Text Box 24"/>
          <p:cNvSpPr txBox="1">
            <a:spLocks noChangeArrowheads="1"/>
          </p:cNvSpPr>
          <p:nvPr/>
        </p:nvSpPr>
        <p:spPr bwMode="auto">
          <a:xfrm>
            <a:off x="6705600" y="2038350"/>
            <a:ext cx="1543050" cy="345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Font typeface="Monotype Sorts" pitchFamily="2" charset="2"/>
              <a:buNone/>
            </a:pPr>
            <a:r>
              <a:rPr lang="zh-CN" altLang="en-US" sz="1800" b="0" dirty="0">
                <a:latin typeface="+mn-ea"/>
                <a:ea typeface="+mn-ea"/>
              </a:rPr>
              <a:t>用户（程序）</a:t>
            </a:r>
          </a:p>
        </p:txBody>
      </p:sp>
      <p:sp>
        <p:nvSpPr>
          <p:cNvPr id="25" name="TextBox 1"/>
          <p:cNvSpPr txBox="1"/>
          <p:nvPr/>
        </p:nvSpPr>
        <p:spPr>
          <a:xfrm>
            <a:off x="6172200" y="4031987"/>
            <a:ext cx="2459110" cy="246221"/>
          </a:xfrm>
          <a:prstGeom prst="rect">
            <a:avLst/>
          </a:prstGeom>
          <a:noFill/>
        </p:spPr>
        <p:txBody>
          <a:bodyPr wrap="square" rtlCol="0">
            <a:spAutoFit/>
          </a:bodyPr>
          <a:lstStyle/>
          <a:p>
            <a:pPr algn="ctr"/>
            <a:r>
              <a:rPr lang="zh-CN" altLang="en-US" sz="1000" dirty="0">
                <a:latin typeface="+mn-ea"/>
              </a:rPr>
              <a:t>图</a:t>
            </a:r>
            <a:r>
              <a:rPr lang="en-US" altLang="zh-CN" sz="1000" dirty="0">
                <a:latin typeface="+mn-ea"/>
              </a:rPr>
              <a:t>8-3  </a:t>
            </a:r>
            <a:r>
              <a:rPr lang="zh-CN" altLang="en-US" sz="1000" dirty="0">
                <a:latin typeface="+mn-ea"/>
              </a:rPr>
              <a:t>文件系统模型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对对象操纵和管理的软件集合</a:t>
            </a:r>
          </a:p>
        </p:txBody>
      </p:sp>
      <p:sp>
        <p:nvSpPr>
          <p:cNvPr id="222" name="î$ļíḋè"/>
          <p:cNvSpPr/>
          <p:nvPr/>
        </p:nvSpPr>
        <p:spPr>
          <a:xfrm>
            <a:off x="152400" y="3501116"/>
            <a:ext cx="8991600" cy="1640892"/>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en-US" altLang="zh-CN" sz="1650" dirty="0">
                <a:solidFill>
                  <a:srgbClr val="0000FF"/>
                </a:solidFill>
              </a:rPr>
              <a:t>I/O</a:t>
            </a:r>
            <a:r>
              <a:rPr lang="zh-CN" altLang="en-US" sz="1650" dirty="0">
                <a:solidFill>
                  <a:srgbClr val="0000FF"/>
                </a:solidFill>
              </a:rPr>
              <a:t>控制层</a:t>
            </a:r>
            <a:r>
              <a:rPr lang="zh-CN" altLang="en-US" sz="1650" dirty="0"/>
              <a:t>：文件系统最底层，也称设备</a:t>
            </a:r>
            <a:r>
              <a:rPr lang="zh-CN" altLang="en-US" sz="1650" dirty="0">
                <a:solidFill>
                  <a:srgbClr val="FF0000"/>
                </a:solidFill>
              </a:rPr>
              <a:t>驱动程序层</a:t>
            </a:r>
          </a:p>
          <a:p>
            <a:pPr marL="342900" indent="-342900">
              <a:lnSpc>
                <a:spcPct val="120000"/>
              </a:lnSpc>
              <a:buClr>
                <a:srgbClr val="FF0000"/>
              </a:buClr>
              <a:buFont typeface="Wingdings" panose="05000000000000000000" pitchFamily="2" charset="2"/>
              <a:buChar char="Ø"/>
            </a:pPr>
            <a:r>
              <a:rPr lang="zh-CN" altLang="en-US" sz="1650" dirty="0">
                <a:solidFill>
                  <a:srgbClr val="0000FF"/>
                </a:solidFill>
              </a:rPr>
              <a:t>基本文件系统层</a:t>
            </a:r>
            <a:r>
              <a:rPr lang="zh-CN" altLang="en-US" sz="1650" dirty="0"/>
              <a:t>：处理</a:t>
            </a:r>
            <a:r>
              <a:rPr lang="zh-CN" altLang="en-US" sz="1650" dirty="0">
                <a:solidFill>
                  <a:srgbClr val="FF0000"/>
                </a:solidFill>
              </a:rPr>
              <a:t>内存和磁盘之间数据块的交换</a:t>
            </a:r>
          </a:p>
          <a:p>
            <a:pPr marL="342900" indent="-342900">
              <a:lnSpc>
                <a:spcPct val="120000"/>
              </a:lnSpc>
              <a:buClr>
                <a:srgbClr val="FF0000"/>
              </a:buClr>
              <a:buFont typeface="Wingdings" panose="05000000000000000000" pitchFamily="2" charset="2"/>
              <a:buChar char="Ø"/>
            </a:pPr>
            <a:r>
              <a:rPr lang="zh-CN" altLang="en-US" sz="1650" dirty="0">
                <a:solidFill>
                  <a:srgbClr val="0000FF"/>
                </a:solidFill>
              </a:rPr>
              <a:t>文件组织模块</a:t>
            </a:r>
            <a:r>
              <a:rPr lang="zh-CN" altLang="en-US" sz="1650" dirty="0"/>
              <a:t>，也称</a:t>
            </a:r>
            <a:r>
              <a:rPr lang="zh-CN" altLang="en-US" sz="1650" dirty="0">
                <a:solidFill>
                  <a:srgbClr val="0000FF"/>
                </a:solidFill>
              </a:rPr>
              <a:t> 基本</a:t>
            </a:r>
            <a:r>
              <a:rPr lang="en-US" altLang="zh-CN" sz="1650" dirty="0">
                <a:solidFill>
                  <a:srgbClr val="0000FF"/>
                </a:solidFill>
              </a:rPr>
              <a:t>I/O</a:t>
            </a:r>
            <a:r>
              <a:rPr lang="zh-CN" altLang="en-US" sz="1650" dirty="0">
                <a:solidFill>
                  <a:srgbClr val="0000FF"/>
                </a:solidFill>
              </a:rPr>
              <a:t>管理程序</a:t>
            </a:r>
            <a:r>
              <a:rPr lang="zh-CN" altLang="en-US" sz="1650" dirty="0"/>
              <a:t>：完成与</a:t>
            </a:r>
            <a:r>
              <a:rPr lang="zh-CN" altLang="en-US" sz="1650" dirty="0">
                <a:solidFill>
                  <a:srgbClr val="FF0000"/>
                </a:solidFill>
              </a:rPr>
              <a:t>磁盘</a:t>
            </a:r>
            <a:r>
              <a:rPr lang="en-US" altLang="zh-CN" sz="1650" dirty="0">
                <a:solidFill>
                  <a:srgbClr val="FF0000"/>
                </a:solidFill>
              </a:rPr>
              <a:t>I/O</a:t>
            </a:r>
            <a:r>
              <a:rPr lang="zh-CN" altLang="en-US" sz="1650" dirty="0">
                <a:solidFill>
                  <a:srgbClr val="FF0000"/>
                </a:solidFill>
              </a:rPr>
              <a:t>有关的事务</a:t>
            </a:r>
            <a:r>
              <a:rPr lang="zh-CN" altLang="en-US" sz="1650" dirty="0"/>
              <a:t>；逻辑块号</a:t>
            </a:r>
            <a:r>
              <a:rPr lang="en-US" altLang="zh-CN" sz="1650" dirty="0"/>
              <a:t>-&gt;</a:t>
            </a:r>
            <a:r>
              <a:rPr lang="zh-CN" altLang="en-US" sz="1650" dirty="0"/>
              <a:t>物理块号、管理磁盘空闲模块、指定</a:t>
            </a:r>
            <a:r>
              <a:rPr lang="en-US" altLang="zh-CN" sz="1650" dirty="0"/>
              <a:t>IO</a:t>
            </a:r>
            <a:r>
              <a:rPr lang="zh-CN" altLang="en-US" sz="1650" dirty="0"/>
              <a:t>缓冲等</a:t>
            </a:r>
          </a:p>
          <a:p>
            <a:pPr marL="342900" indent="-342900">
              <a:lnSpc>
                <a:spcPct val="120000"/>
              </a:lnSpc>
              <a:buClr>
                <a:srgbClr val="FF0000"/>
              </a:buClr>
              <a:buFont typeface="Wingdings" panose="05000000000000000000" pitchFamily="2" charset="2"/>
              <a:buChar char="Ø"/>
            </a:pPr>
            <a:r>
              <a:rPr lang="zh-CN" altLang="en-US" sz="1650" dirty="0">
                <a:solidFill>
                  <a:srgbClr val="0000FF"/>
                </a:solidFill>
              </a:rPr>
              <a:t>逻辑文件系统</a:t>
            </a:r>
            <a:r>
              <a:rPr lang="zh-CN" altLang="en-US" sz="1650" dirty="0"/>
              <a:t>：</a:t>
            </a:r>
            <a:r>
              <a:rPr lang="zh-CN" altLang="en-US" sz="1650" dirty="0">
                <a:solidFill>
                  <a:srgbClr val="FF0000"/>
                </a:solidFill>
              </a:rPr>
              <a:t>处理</a:t>
            </a:r>
            <a:r>
              <a:rPr lang="zh-CN" altLang="en-US" sz="1650" dirty="0"/>
              <a:t>与</a:t>
            </a:r>
            <a:r>
              <a:rPr lang="zh-CN" altLang="en-US" sz="1650" dirty="0">
                <a:solidFill>
                  <a:srgbClr val="FF0000"/>
                </a:solidFill>
              </a:rPr>
              <a:t>记录和文件相关的操作</a:t>
            </a:r>
            <a:r>
              <a:rPr lang="zh-CN" altLang="en-US" sz="1650" dirty="0"/>
              <a:t>，用符号文件名访问文件，文件保护等</a:t>
            </a:r>
          </a:p>
        </p:txBody>
      </p:sp>
      <p:sp>
        <p:nvSpPr>
          <p:cNvPr id="223" name="ïṧḷïḋè"/>
          <p:cNvSpPr/>
          <p:nvPr/>
        </p:nvSpPr>
        <p:spPr>
          <a:xfrm>
            <a:off x="644672" y="3029685"/>
            <a:ext cx="2772038" cy="311327"/>
          </a:xfrm>
          <a:prstGeom prst="rect">
            <a:avLst/>
          </a:prstGeom>
          <a:noFill/>
          <a:ln>
            <a:noFill/>
          </a:ln>
        </p:spPr>
        <p:txBody>
          <a:bodyPr wrap="square" lIns="68580" tIns="34290" rIns="68580" bIns="34290" anchor="ctr" anchorCtr="0">
            <a:noAutofit/>
          </a:bodyPr>
          <a:lstStyle/>
          <a:p>
            <a:r>
              <a:rPr lang="zh-CN" altLang="en-US" sz="1800" dirty="0"/>
              <a:t>与文件系统有关的软件</a:t>
            </a:r>
          </a:p>
        </p:txBody>
      </p:sp>
      <p:sp>
        <p:nvSpPr>
          <p:cNvPr id="224" name="îs1iďé"/>
          <p:cNvSpPr/>
          <p:nvPr/>
        </p:nvSpPr>
        <p:spPr>
          <a:xfrm>
            <a:off x="304801" y="1348409"/>
            <a:ext cx="4572000" cy="1640892"/>
          </a:xfrm>
          <a:prstGeom prst="rect">
            <a:avLst/>
          </a:prstGeom>
          <a:noFill/>
          <a:ln>
            <a:noFill/>
          </a:ln>
        </p:spPr>
        <p:txBody>
          <a:bodyPr wrap="square" lIns="68580" tIns="34290" rIns="68580" bIns="34290" anchor="t" anchorCtr="0">
            <a:noAutofit/>
          </a:bodyPr>
          <a:lstStyle/>
          <a:p>
            <a:pPr marL="342900" indent="-342900">
              <a:lnSpc>
                <a:spcPts val="1800"/>
              </a:lnSpc>
              <a:spcBef>
                <a:spcPts val="800"/>
              </a:spcBef>
              <a:buClr>
                <a:srgbClr val="FF0000"/>
              </a:buClr>
              <a:buFont typeface="Wingdings" panose="05000000000000000000" pitchFamily="2" charset="2"/>
              <a:buChar char="Ø"/>
            </a:pPr>
            <a:r>
              <a:rPr lang="zh-CN" altLang="en-US" sz="1600" dirty="0"/>
              <a:t>对文件存储空间的管理</a:t>
            </a:r>
          </a:p>
          <a:p>
            <a:pPr marL="342900" indent="-342900">
              <a:lnSpc>
                <a:spcPts val="1800"/>
              </a:lnSpc>
              <a:spcBef>
                <a:spcPts val="800"/>
              </a:spcBef>
              <a:buClr>
                <a:srgbClr val="FF0000"/>
              </a:buClr>
              <a:buFont typeface="Wingdings" panose="05000000000000000000" pitchFamily="2" charset="2"/>
              <a:buChar char="Ø"/>
            </a:pPr>
            <a:r>
              <a:rPr lang="zh-CN" altLang="en-US" sz="1600" dirty="0"/>
              <a:t>对文件目录的管理</a:t>
            </a:r>
          </a:p>
          <a:p>
            <a:pPr marL="342900" indent="-342900">
              <a:lnSpc>
                <a:spcPts val="1800"/>
              </a:lnSpc>
              <a:spcBef>
                <a:spcPts val="800"/>
              </a:spcBef>
              <a:buClr>
                <a:srgbClr val="FF0000"/>
              </a:buClr>
              <a:buFont typeface="Wingdings" panose="05000000000000000000" pitchFamily="2" charset="2"/>
              <a:buChar char="Ø"/>
            </a:pPr>
            <a:r>
              <a:rPr lang="zh-CN" altLang="en-US" sz="1600" dirty="0"/>
              <a:t>用于将文件的逻辑地址转换为物理地址的机制</a:t>
            </a:r>
          </a:p>
          <a:p>
            <a:pPr marL="342900" indent="-342900">
              <a:lnSpc>
                <a:spcPts val="1800"/>
              </a:lnSpc>
              <a:spcBef>
                <a:spcPts val="800"/>
              </a:spcBef>
              <a:buClr>
                <a:srgbClr val="FF0000"/>
              </a:buClr>
              <a:buFont typeface="Wingdings" panose="05000000000000000000" pitchFamily="2" charset="2"/>
              <a:buChar char="Ø"/>
            </a:pPr>
            <a:r>
              <a:rPr lang="zh-CN" altLang="en-US" sz="1600" dirty="0"/>
              <a:t>对文件读和写的管理</a:t>
            </a:r>
          </a:p>
          <a:p>
            <a:pPr marL="342900" indent="-342900">
              <a:lnSpc>
                <a:spcPts val="1800"/>
              </a:lnSpc>
              <a:spcBef>
                <a:spcPts val="800"/>
              </a:spcBef>
              <a:buClr>
                <a:srgbClr val="FF0000"/>
              </a:buClr>
              <a:buFont typeface="Wingdings" panose="05000000000000000000" pitchFamily="2" charset="2"/>
              <a:buChar char="Ø"/>
            </a:pPr>
            <a:r>
              <a:rPr lang="zh-CN" altLang="en-US" sz="1600" dirty="0"/>
              <a:t>对文件的共享和保护</a:t>
            </a:r>
          </a:p>
        </p:txBody>
      </p:sp>
      <p:sp>
        <p:nvSpPr>
          <p:cNvPr id="225" name="íšḻíḑê"/>
          <p:cNvSpPr/>
          <p:nvPr/>
        </p:nvSpPr>
        <p:spPr>
          <a:xfrm>
            <a:off x="913395" y="853644"/>
            <a:ext cx="1836995" cy="304310"/>
          </a:xfrm>
          <a:prstGeom prst="rect">
            <a:avLst/>
          </a:prstGeom>
          <a:noFill/>
          <a:ln>
            <a:noFill/>
          </a:ln>
        </p:spPr>
        <p:txBody>
          <a:bodyPr wrap="square" lIns="68580" tIns="34290" rIns="68580" bIns="34290" anchor="ctr" anchorCtr="0">
            <a:noAutofit/>
          </a:bodyPr>
          <a:lstStyle/>
          <a:p>
            <a:r>
              <a:rPr lang="zh-CN" altLang="en-US" sz="1800" dirty="0">
                <a:solidFill>
                  <a:srgbClr val="FF0000"/>
                </a:solidFill>
              </a:rPr>
              <a:t>文件系统的功能</a:t>
            </a:r>
          </a:p>
        </p:txBody>
      </p:sp>
      <p:grpSp>
        <p:nvGrpSpPr>
          <p:cNvPr id="6" name="组合 5">
            <a:extLst>
              <a:ext uri="{FF2B5EF4-FFF2-40B4-BE49-F238E27FC236}">
                <a16:creationId xmlns:a16="http://schemas.microsoft.com/office/drawing/2014/main" id="{AFFF5AA2-C632-A131-6677-F68C474A2BB0}"/>
              </a:ext>
            </a:extLst>
          </p:cNvPr>
          <p:cNvGrpSpPr/>
          <p:nvPr/>
        </p:nvGrpSpPr>
        <p:grpSpPr>
          <a:xfrm>
            <a:off x="418307" y="779485"/>
            <a:ext cx="470900" cy="470900"/>
            <a:chOff x="572903" y="837879"/>
            <a:chExt cx="470900" cy="470900"/>
          </a:xfrm>
        </p:grpSpPr>
        <p:sp>
          <p:nvSpPr>
            <p:cNvPr id="226" name="îSļiḓè"/>
            <p:cNvSpPr/>
            <p:nvPr/>
          </p:nvSpPr>
          <p:spPr>
            <a:xfrm>
              <a:off x="572903" y="837879"/>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29" name="îṡḷíďe"/>
            <p:cNvSpPr/>
            <p:nvPr/>
          </p:nvSpPr>
          <p:spPr>
            <a:xfrm>
              <a:off x="715594" y="984983"/>
              <a:ext cx="195860" cy="1859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grpSp>
      <p:grpSp>
        <p:nvGrpSpPr>
          <p:cNvPr id="2" name="组合 1">
            <a:extLst>
              <a:ext uri="{FF2B5EF4-FFF2-40B4-BE49-F238E27FC236}">
                <a16:creationId xmlns:a16="http://schemas.microsoft.com/office/drawing/2014/main" id="{6CA4DDDC-A1E2-23E4-FAD1-44FF13B5E80E}"/>
              </a:ext>
            </a:extLst>
          </p:cNvPr>
          <p:cNvGrpSpPr/>
          <p:nvPr/>
        </p:nvGrpSpPr>
        <p:grpSpPr>
          <a:xfrm>
            <a:off x="157195" y="2966654"/>
            <a:ext cx="470900" cy="470900"/>
            <a:chOff x="572903" y="3101192"/>
            <a:chExt cx="470900" cy="470900"/>
          </a:xfrm>
        </p:grpSpPr>
        <p:sp>
          <p:nvSpPr>
            <p:cNvPr id="227" name="íṥḻîḓe"/>
            <p:cNvSpPr/>
            <p:nvPr/>
          </p:nvSpPr>
          <p:spPr>
            <a:xfrm>
              <a:off x="572903" y="3101192"/>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31" name="ïśḷïḓe"/>
            <p:cNvSpPr/>
            <p:nvPr/>
          </p:nvSpPr>
          <p:spPr>
            <a:xfrm>
              <a:off x="737297" y="3243287"/>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grpSp>
      <p:pic>
        <p:nvPicPr>
          <p:cNvPr id="23" name="图片 22"/>
          <p:cNvPicPr>
            <a:picLocks noChangeAspect="1"/>
          </p:cNvPicPr>
          <p:nvPr/>
        </p:nvPicPr>
        <p:blipFill>
          <a:blip r:embed="rId2"/>
          <a:stretch>
            <a:fillRect/>
          </a:stretch>
        </p:blipFill>
        <p:spPr>
          <a:xfrm>
            <a:off x="6587798" y="939698"/>
            <a:ext cx="2431575" cy="2804565"/>
          </a:xfrm>
          <a:prstGeom prst="rect">
            <a:avLst/>
          </a:prstGeom>
        </p:spPr>
      </p:pic>
      <p:sp>
        <p:nvSpPr>
          <p:cNvPr id="18" name="文本框 17">
            <a:extLst>
              <a:ext uri="{FF2B5EF4-FFF2-40B4-BE49-F238E27FC236}">
                <a16:creationId xmlns:a16="http://schemas.microsoft.com/office/drawing/2014/main" id="{3F592998-8556-44D0-BFB8-006B6FE76D35}"/>
              </a:ext>
            </a:extLst>
          </p:cNvPr>
          <p:cNvSpPr txBox="1"/>
          <p:nvPr/>
        </p:nvSpPr>
        <p:spPr>
          <a:xfrm>
            <a:off x="3133712" y="744134"/>
            <a:ext cx="2590800" cy="307777"/>
          </a:xfrm>
          <a:prstGeom prst="rect">
            <a:avLst/>
          </a:prstGeom>
          <a:noFill/>
          <a:ln w="12700">
            <a:solidFill>
              <a:schemeClr val="tx1"/>
            </a:solidFill>
          </a:ln>
        </p:spPr>
        <p:txBody>
          <a:bodyPr wrap="square">
            <a:spAutoFit/>
          </a:bodyPr>
          <a:lstStyle/>
          <a:p>
            <a:pPr algn="ctr"/>
            <a:r>
              <a:rPr lang="zh-CN" altLang="en-US" sz="1400" dirty="0">
                <a:solidFill>
                  <a:srgbClr val="FF0000"/>
                </a:solidFill>
              </a:rPr>
              <a:t>对对象操纵和管理的软件集合</a:t>
            </a:r>
          </a:p>
        </p:txBody>
      </p:sp>
      <p:sp>
        <p:nvSpPr>
          <p:cNvPr id="3" name="左大括号 2">
            <a:extLst>
              <a:ext uri="{FF2B5EF4-FFF2-40B4-BE49-F238E27FC236}">
                <a16:creationId xmlns:a16="http://schemas.microsoft.com/office/drawing/2014/main" id="{9ACB610E-5758-4C49-B2CD-56F486756665}"/>
              </a:ext>
            </a:extLst>
          </p:cNvPr>
          <p:cNvSpPr/>
          <p:nvPr/>
        </p:nvSpPr>
        <p:spPr>
          <a:xfrm>
            <a:off x="6428102" y="1428750"/>
            <a:ext cx="170818" cy="1828800"/>
          </a:xfrm>
          <a:prstGeom prst="leftBrace">
            <a:avLst/>
          </a:prstGeom>
          <a:ln w="25400">
            <a:solidFill>
              <a:srgbClr val="FF0000"/>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2BBBA27-9CBA-4408-80C3-7EE956166F24}"/>
              </a:ext>
            </a:extLst>
          </p:cNvPr>
          <p:cNvSpPr txBox="1"/>
          <p:nvPr/>
        </p:nvSpPr>
        <p:spPr>
          <a:xfrm>
            <a:off x="4837945" y="2168855"/>
            <a:ext cx="1569660" cy="461665"/>
          </a:xfrm>
          <a:prstGeom prst="rect">
            <a:avLst/>
          </a:prstGeom>
          <a:solidFill>
            <a:schemeClr val="bg1"/>
          </a:solidFill>
          <a:ln w="12700">
            <a:noFill/>
          </a:ln>
        </p:spPr>
        <p:txBody>
          <a:bodyPr wrap="none" rtlCol="0">
            <a:spAutoFit/>
          </a:bodyPr>
          <a:lstStyle/>
          <a:p>
            <a:pPr algn="ctr"/>
            <a:r>
              <a:rPr lang="zh-CN" altLang="en-US" sz="1200" dirty="0">
                <a:solidFill>
                  <a:srgbClr val="FF0000"/>
                </a:solidFill>
              </a:rPr>
              <a:t>文件系统有关的软件</a:t>
            </a:r>
            <a:endParaRPr lang="en-US" altLang="zh-CN" sz="1200" dirty="0">
              <a:solidFill>
                <a:srgbClr val="FF0000"/>
              </a:solidFill>
            </a:endParaRPr>
          </a:p>
          <a:p>
            <a:pPr algn="ctr"/>
            <a:r>
              <a:rPr lang="zh-CN" altLang="en-US" sz="1200" dirty="0">
                <a:solidFill>
                  <a:srgbClr val="FF0000"/>
                </a:solidFill>
              </a:rPr>
              <a:t>分为四层</a:t>
            </a:r>
          </a:p>
        </p:txBody>
      </p:sp>
      <p:sp>
        <p:nvSpPr>
          <p:cNvPr id="5" name="文本框 4">
            <a:extLst>
              <a:ext uri="{FF2B5EF4-FFF2-40B4-BE49-F238E27FC236}">
                <a16:creationId xmlns:a16="http://schemas.microsoft.com/office/drawing/2014/main" id="{AE6235C7-FA73-42F2-8B0B-65AA4FF5A893}"/>
              </a:ext>
            </a:extLst>
          </p:cNvPr>
          <p:cNvSpPr txBox="1"/>
          <p:nvPr/>
        </p:nvSpPr>
        <p:spPr>
          <a:xfrm>
            <a:off x="6660945" y="2966654"/>
            <a:ext cx="761747" cy="230832"/>
          </a:xfrm>
          <a:prstGeom prst="rect">
            <a:avLst/>
          </a:prstGeom>
          <a:noFill/>
          <a:ln w="12700">
            <a:solidFill>
              <a:schemeClr val="tx1"/>
            </a:solidFill>
          </a:ln>
        </p:spPr>
        <p:txBody>
          <a:bodyPr wrap="none" rtlCol="0">
            <a:spAutoFit/>
          </a:bodyPr>
          <a:lstStyle/>
          <a:p>
            <a:pPr algn="l"/>
            <a:r>
              <a:rPr lang="zh-CN" altLang="en-US" sz="900" dirty="0">
                <a:solidFill>
                  <a:srgbClr val="FF0000"/>
                </a:solidFill>
              </a:rPr>
              <a:t>驱动程序层</a:t>
            </a:r>
          </a:p>
        </p:txBody>
      </p:sp>
      <p:sp>
        <p:nvSpPr>
          <p:cNvPr id="22" name="文本框 21">
            <a:extLst>
              <a:ext uri="{FF2B5EF4-FFF2-40B4-BE49-F238E27FC236}">
                <a16:creationId xmlns:a16="http://schemas.microsoft.com/office/drawing/2014/main" id="{ADD803ED-C7CB-4619-9C23-BB4E7F0AB507}"/>
              </a:ext>
            </a:extLst>
          </p:cNvPr>
          <p:cNvSpPr txBox="1"/>
          <p:nvPr/>
        </p:nvSpPr>
        <p:spPr>
          <a:xfrm>
            <a:off x="6511892" y="2459908"/>
            <a:ext cx="992579" cy="230832"/>
          </a:xfrm>
          <a:prstGeom prst="rect">
            <a:avLst/>
          </a:prstGeom>
          <a:noFill/>
          <a:ln w="12700">
            <a:noFill/>
          </a:ln>
        </p:spPr>
        <p:txBody>
          <a:bodyPr wrap="none" rtlCol="0">
            <a:spAutoFit/>
          </a:bodyPr>
          <a:lstStyle/>
          <a:p>
            <a:pPr algn="l"/>
            <a:r>
              <a:rPr lang="zh-CN" altLang="en-US" sz="900" dirty="0">
                <a:solidFill>
                  <a:srgbClr val="FF0000"/>
                </a:solidFill>
              </a:rPr>
              <a:t>内外存数据交换</a:t>
            </a:r>
          </a:p>
        </p:txBody>
      </p:sp>
      <p:cxnSp>
        <p:nvCxnSpPr>
          <p:cNvPr id="7" name="直接箭头连接符 6">
            <a:extLst>
              <a:ext uri="{FF2B5EF4-FFF2-40B4-BE49-F238E27FC236}">
                <a16:creationId xmlns:a16="http://schemas.microsoft.com/office/drawing/2014/main" id="{83B2CF4C-5B3D-4253-A434-66B7463F4B31}"/>
              </a:ext>
            </a:extLst>
          </p:cNvPr>
          <p:cNvCxnSpPr>
            <a:cxnSpLocks/>
          </p:cNvCxnSpPr>
          <p:nvPr/>
        </p:nvCxnSpPr>
        <p:spPr>
          <a:xfrm flipV="1">
            <a:off x="5740087" y="3197486"/>
            <a:ext cx="1272832" cy="364865"/>
          </a:xfrm>
          <a:prstGeom prst="straightConnector1">
            <a:avLst/>
          </a:prstGeom>
          <a:ln w="127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B0302F58-8D08-42EC-93D8-D5659D1D6C29}"/>
              </a:ext>
            </a:extLst>
          </p:cNvPr>
          <p:cNvSpPr txBox="1"/>
          <p:nvPr/>
        </p:nvSpPr>
        <p:spPr>
          <a:xfrm>
            <a:off x="6615656" y="1991877"/>
            <a:ext cx="543739" cy="230832"/>
          </a:xfrm>
          <a:prstGeom prst="rect">
            <a:avLst/>
          </a:prstGeom>
          <a:noFill/>
          <a:ln w="12700">
            <a:noFill/>
          </a:ln>
        </p:spPr>
        <p:txBody>
          <a:bodyPr wrap="none" rtlCol="0">
            <a:spAutoFit/>
          </a:bodyPr>
          <a:lstStyle/>
          <a:p>
            <a:pPr algn="l"/>
            <a:r>
              <a:rPr lang="zh-CN" altLang="en-US" sz="900" dirty="0">
                <a:solidFill>
                  <a:srgbClr val="FF0000"/>
                </a:solidFill>
              </a:rPr>
              <a:t>磁盘</a:t>
            </a:r>
            <a:r>
              <a:rPr lang="en-US" altLang="zh-CN" sz="900" dirty="0">
                <a:solidFill>
                  <a:srgbClr val="FF0000"/>
                </a:solidFill>
              </a:rPr>
              <a:t>IO</a:t>
            </a:r>
            <a:endParaRPr lang="zh-CN" altLang="en-US" sz="900" dirty="0">
              <a:solidFill>
                <a:srgbClr val="FF0000"/>
              </a:solidFill>
            </a:endParaRPr>
          </a:p>
        </p:txBody>
      </p:sp>
      <p:sp>
        <p:nvSpPr>
          <p:cNvPr id="27" name="文本框 26">
            <a:extLst>
              <a:ext uri="{FF2B5EF4-FFF2-40B4-BE49-F238E27FC236}">
                <a16:creationId xmlns:a16="http://schemas.microsoft.com/office/drawing/2014/main" id="{D0405302-43FA-46EB-A1B9-ECC7FB025C14}"/>
              </a:ext>
            </a:extLst>
          </p:cNvPr>
          <p:cNvSpPr txBox="1"/>
          <p:nvPr/>
        </p:nvSpPr>
        <p:spPr>
          <a:xfrm>
            <a:off x="6608294" y="1511596"/>
            <a:ext cx="646331" cy="230832"/>
          </a:xfrm>
          <a:prstGeom prst="rect">
            <a:avLst/>
          </a:prstGeom>
          <a:noFill/>
          <a:ln w="12700">
            <a:noFill/>
          </a:ln>
        </p:spPr>
        <p:txBody>
          <a:bodyPr wrap="none" rtlCol="0">
            <a:spAutoFit/>
          </a:bodyPr>
          <a:lstStyle/>
          <a:p>
            <a:pPr algn="l"/>
            <a:r>
              <a:rPr lang="zh-CN" altLang="en-US" sz="900" dirty="0">
                <a:solidFill>
                  <a:srgbClr val="FF0000"/>
                </a:solidFill>
              </a:rPr>
              <a:t>文件操作</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文件系统接口</a:t>
            </a:r>
          </a:p>
        </p:txBody>
      </p:sp>
      <p:sp>
        <p:nvSpPr>
          <p:cNvPr id="2" name="文本框 1">
            <a:extLst>
              <a:ext uri="{FF2B5EF4-FFF2-40B4-BE49-F238E27FC236}">
                <a16:creationId xmlns:a16="http://schemas.microsoft.com/office/drawing/2014/main" id="{9C852409-0D22-4A80-B7D3-69F805BBE849}"/>
              </a:ext>
            </a:extLst>
          </p:cNvPr>
          <p:cNvSpPr txBox="1"/>
          <p:nvPr/>
        </p:nvSpPr>
        <p:spPr>
          <a:xfrm>
            <a:off x="1143000" y="1047750"/>
            <a:ext cx="6992620" cy="646331"/>
          </a:xfrm>
          <a:prstGeom prst="rect">
            <a:avLst/>
          </a:prstGeom>
          <a:noFill/>
          <a:ln w="12700">
            <a:solidFill>
              <a:schemeClr val="tx1"/>
            </a:solidFill>
          </a:ln>
        </p:spPr>
        <p:txBody>
          <a:bodyPr wrap="none" rtlCol="0">
            <a:spAutoFit/>
          </a:bodyPr>
          <a:lstStyle/>
          <a:p>
            <a:pPr algn="l"/>
            <a:r>
              <a:rPr lang="zh-CN" altLang="en-US" dirty="0"/>
              <a:t>文件系统 以接口的形式 提供 对 文件和记录 进行操作的方法和手段</a:t>
            </a:r>
            <a:endParaRPr lang="en-US" altLang="zh-CN" dirty="0"/>
          </a:p>
          <a:p>
            <a:pPr algn="l"/>
            <a:endParaRPr lang="en-US" altLang="zh-CN" dirty="0"/>
          </a:p>
        </p:txBody>
      </p:sp>
      <p:sp>
        <p:nvSpPr>
          <p:cNvPr id="24" name="文本框 23">
            <a:extLst>
              <a:ext uri="{FF2B5EF4-FFF2-40B4-BE49-F238E27FC236}">
                <a16:creationId xmlns:a16="http://schemas.microsoft.com/office/drawing/2014/main" id="{88E9E3D8-3965-41F4-9DA3-D120AD187FE1}"/>
              </a:ext>
            </a:extLst>
          </p:cNvPr>
          <p:cNvSpPr txBox="1"/>
          <p:nvPr/>
        </p:nvSpPr>
        <p:spPr>
          <a:xfrm>
            <a:off x="838200" y="2419350"/>
            <a:ext cx="3276600" cy="923330"/>
          </a:xfrm>
          <a:prstGeom prst="rect">
            <a:avLst/>
          </a:prstGeom>
          <a:noFill/>
          <a:ln w="12700">
            <a:solidFill>
              <a:schemeClr val="tx1"/>
            </a:solidFill>
          </a:ln>
        </p:spPr>
        <p:txBody>
          <a:bodyPr wrap="square">
            <a:spAutoFit/>
          </a:bodyPr>
          <a:lstStyle/>
          <a:p>
            <a:pPr algn="l"/>
            <a:r>
              <a:rPr lang="zh-CN" altLang="en-US" dirty="0">
                <a:solidFill>
                  <a:srgbClr val="FF0000"/>
                </a:solidFill>
              </a:rPr>
              <a:t>命令</a:t>
            </a:r>
            <a:r>
              <a:rPr lang="zh-CN" altLang="en-US" dirty="0"/>
              <a:t>接口：</a:t>
            </a:r>
            <a:endParaRPr lang="en-US" altLang="zh-CN" dirty="0"/>
          </a:p>
          <a:p>
            <a:pPr algn="l"/>
            <a:r>
              <a:rPr lang="zh-CN" altLang="en-US" dirty="0"/>
              <a:t>直接交互，用户通过键盘命令取得文件系统的服务</a:t>
            </a:r>
          </a:p>
        </p:txBody>
      </p:sp>
      <p:sp>
        <p:nvSpPr>
          <p:cNvPr id="25" name="文本框 24">
            <a:extLst>
              <a:ext uri="{FF2B5EF4-FFF2-40B4-BE49-F238E27FC236}">
                <a16:creationId xmlns:a16="http://schemas.microsoft.com/office/drawing/2014/main" id="{D083B8E0-B924-4A16-BC4E-641EEEEE5E6C}"/>
              </a:ext>
            </a:extLst>
          </p:cNvPr>
          <p:cNvSpPr txBox="1"/>
          <p:nvPr/>
        </p:nvSpPr>
        <p:spPr>
          <a:xfrm>
            <a:off x="1295400" y="1817919"/>
            <a:ext cx="1447800" cy="369332"/>
          </a:xfrm>
          <a:prstGeom prst="rect">
            <a:avLst/>
          </a:prstGeom>
          <a:noFill/>
          <a:ln w="12700">
            <a:noFill/>
          </a:ln>
        </p:spPr>
        <p:txBody>
          <a:bodyPr wrap="square">
            <a:spAutoFit/>
          </a:bodyPr>
          <a:lstStyle/>
          <a:p>
            <a:pPr algn="l"/>
            <a:r>
              <a:rPr lang="zh-CN" altLang="en-US" dirty="0">
                <a:solidFill>
                  <a:srgbClr val="FF0000"/>
                </a:solidFill>
              </a:rPr>
              <a:t>两种接口：</a:t>
            </a:r>
          </a:p>
        </p:txBody>
      </p:sp>
      <p:sp>
        <p:nvSpPr>
          <p:cNvPr id="28" name="文本框 27">
            <a:extLst>
              <a:ext uri="{FF2B5EF4-FFF2-40B4-BE49-F238E27FC236}">
                <a16:creationId xmlns:a16="http://schemas.microsoft.com/office/drawing/2014/main" id="{DCA5D8C1-1337-46C9-9E0C-CE6966F84227}"/>
              </a:ext>
            </a:extLst>
          </p:cNvPr>
          <p:cNvSpPr txBox="1"/>
          <p:nvPr/>
        </p:nvSpPr>
        <p:spPr>
          <a:xfrm>
            <a:off x="4419600" y="2419350"/>
            <a:ext cx="4572000" cy="923330"/>
          </a:xfrm>
          <a:prstGeom prst="rect">
            <a:avLst/>
          </a:prstGeom>
          <a:noFill/>
          <a:ln w="12700">
            <a:solidFill>
              <a:schemeClr val="tx1"/>
            </a:solidFill>
          </a:ln>
        </p:spPr>
        <p:txBody>
          <a:bodyPr wrap="square">
            <a:spAutoFit/>
          </a:bodyPr>
          <a:lstStyle/>
          <a:p>
            <a:pPr algn="l"/>
            <a:r>
              <a:rPr lang="zh-CN" altLang="en-US" dirty="0">
                <a:solidFill>
                  <a:srgbClr val="FF0000"/>
                </a:solidFill>
              </a:rPr>
              <a:t>程序</a:t>
            </a:r>
            <a:r>
              <a:rPr lang="zh-CN" altLang="en-US" dirty="0"/>
              <a:t>接口：</a:t>
            </a:r>
            <a:endParaRPr lang="en-US" altLang="zh-CN" dirty="0"/>
          </a:p>
          <a:p>
            <a:pPr algn="l"/>
            <a:r>
              <a:rPr lang="zh-CN" altLang="en-US" dirty="0"/>
              <a:t>用户程序与文件系统的接口，通过</a:t>
            </a:r>
            <a:r>
              <a:rPr lang="zh-CN" altLang="en-US" dirty="0">
                <a:solidFill>
                  <a:srgbClr val="FF0000"/>
                </a:solidFill>
              </a:rPr>
              <a:t>系统调用</a:t>
            </a:r>
            <a:r>
              <a:rPr lang="zh-CN" altLang="en-US" dirty="0"/>
              <a:t>取得文件系统的服务，如：</a:t>
            </a:r>
            <a:r>
              <a:rPr lang="en-US" altLang="zh-CN" dirty="0" err="1"/>
              <a:t>Creat</a:t>
            </a:r>
            <a:r>
              <a:rPr lang="en-US" altLang="zh-CN" dirty="0"/>
              <a:t>, Open</a:t>
            </a:r>
            <a:endParaRPr lang="zh-CN" altLang="en-US" dirty="0"/>
          </a:p>
        </p:txBody>
      </p:sp>
    </p:spTree>
    <p:extLst>
      <p:ext uri="{BB962C8B-B14F-4D97-AF65-F5344CB8AC3E}">
        <p14:creationId xmlns:p14="http://schemas.microsoft.com/office/powerpoint/2010/main" val="42510430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8.1.4 </a:t>
            </a:r>
            <a:r>
              <a:rPr lang="zh-CN" altLang="en-US" sz="2100" b="1" dirty="0">
                <a:solidFill>
                  <a:srgbClr val="4472C4"/>
                </a:solidFill>
              </a:rPr>
              <a:t>文件操作</a:t>
            </a:r>
          </a:p>
        </p:txBody>
      </p:sp>
      <p:sp>
        <p:nvSpPr>
          <p:cNvPr id="220" name="íšḻîḋè"/>
          <p:cNvSpPr/>
          <p:nvPr/>
        </p:nvSpPr>
        <p:spPr>
          <a:xfrm>
            <a:off x="1310133" y="2563289"/>
            <a:ext cx="7452867" cy="699851"/>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800" dirty="0">
                <a:solidFill>
                  <a:srgbClr val="0000FF"/>
                </a:solidFill>
              </a:rPr>
              <a:t>打开</a:t>
            </a:r>
            <a:r>
              <a:rPr lang="en-US" altLang="zh-CN" sz="1800" dirty="0">
                <a:solidFill>
                  <a:srgbClr val="0000FF"/>
                </a:solidFill>
              </a:rPr>
              <a:t>open</a:t>
            </a:r>
            <a:r>
              <a:rPr lang="zh-CN" altLang="en-US" sz="1800" dirty="0"/>
              <a:t>：系统将文件从外存拷贝到内存打开文件表的一个表目中</a:t>
            </a:r>
          </a:p>
          <a:p>
            <a:pPr marL="342900" indent="-342900">
              <a:lnSpc>
                <a:spcPct val="120000"/>
              </a:lnSpc>
              <a:buClr>
                <a:srgbClr val="FF0000"/>
              </a:buClr>
              <a:buFont typeface="Wingdings" panose="05000000000000000000" pitchFamily="2" charset="2"/>
              <a:buChar char="Ø"/>
            </a:pPr>
            <a:r>
              <a:rPr lang="zh-CN" altLang="en-US" sz="1800" dirty="0">
                <a:solidFill>
                  <a:srgbClr val="FF0000"/>
                </a:solidFill>
              </a:rPr>
              <a:t>关闭</a:t>
            </a:r>
            <a:r>
              <a:rPr lang="en-US" altLang="zh-CN" sz="1800" dirty="0">
                <a:solidFill>
                  <a:srgbClr val="FF0000"/>
                </a:solidFill>
              </a:rPr>
              <a:t>close</a:t>
            </a:r>
            <a:r>
              <a:rPr lang="zh-CN" altLang="en-US" sz="1800" dirty="0"/>
              <a:t>：把文件从打开文件表的表目中删除</a:t>
            </a:r>
          </a:p>
        </p:txBody>
      </p:sp>
      <p:sp>
        <p:nvSpPr>
          <p:cNvPr id="221" name="i$lîďê"/>
          <p:cNvSpPr/>
          <p:nvPr/>
        </p:nvSpPr>
        <p:spPr>
          <a:xfrm>
            <a:off x="1351859" y="2224944"/>
            <a:ext cx="3601880" cy="294658"/>
          </a:xfrm>
          <a:prstGeom prst="rect">
            <a:avLst/>
          </a:prstGeom>
          <a:noFill/>
          <a:ln>
            <a:noFill/>
          </a:ln>
        </p:spPr>
        <p:txBody>
          <a:bodyPr wrap="square" lIns="68580" tIns="34290" rIns="68580" bIns="34290" anchor="ctr" anchorCtr="0">
            <a:noAutofit/>
          </a:bodyPr>
          <a:lstStyle/>
          <a:p>
            <a:r>
              <a:rPr lang="zh-CN" altLang="en-US" sz="1800" dirty="0"/>
              <a:t>文件的“</a:t>
            </a:r>
            <a:r>
              <a:rPr lang="zh-CN" altLang="en-US" sz="1800" dirty="0">
                <a:solidFill>
                  <a:srgbClr val="0000FF"/>
                </a:solidFill>
              </a:rPr>
              <a:t>打开</a:t>
            </a:r>
            <a:r>
              <a:rPr lang="zh-CN" altLang="en-US" sz="1800" dirty="0"/>
              <a:t>”和“</a:t>
            </a:r>
            <a:r>
              <a:rPr lang="zh-CN" altLang="en-US" sz="1800" dirty="0">
                <a:solidFill>
                  <a:srgbClr val="FF0000"/>
                </a:solidFill>
              </a:rPr>
              <a:t>关闭</a:t>
            </a:r>
            <a:r>
              <a:rPr lang="zh-CN" altLang="en-US" sz="1800" dirty="0"/>
              <a:t>”操作：</a:t>
            </a:r>
          </a:p>
        </p:txBody>
      </p:sp>
      <p:sp>
        <p:nvSpPr>
          <p:cNvPr id="222" name="î$ļíḋè"/>
          <p:cNvSpPr/>
          <p:nvPr/>
        </p:nvSpPr>
        <p:spPr>
          <a:xfrm>
            <a:off x="1351859" y="3878853"/>
            <a:ext cx="7297718" cy="773827"/>
          </a:xfrm>
          <a:prstGeom prst="rect">
            <a:avLst/>
          </a:prstGeom>
          <a:noFill/>
          <a:ln>
            <a:noFill/>
          </a:ln>
        </p:spPr>
        <p:txBody>
          <a:bodyPr wrap="square" lIns="68580" tIns="34290" rIns="68580" bIns="34290" anchor="t" anchorCtr="0">
            <a:noAutofit/>
          </a:bodyPr>
          <a:lstStyle/>
          <a:p>
            <a:pPr marL="342900" indent="-342900">
              <a:lnSpc>
                <a:spcPct val="120000"/>
              </a:lnSpc>
              <a:buClr>
                <a:srgbClr val="FF0000"/>
              </a:buClr>
              <a:buFont typeface="Wingdings" panose="05000000000000000000" pitchFamily="2" charset="2"/>
              <a:buChar char="Ø"/>
            </a:pPr>
            <a:r>
              <a:rPr lang="zh-CN" altLang="en-US" sz="1800" dirty="0"/>
              <a:t>重命名、改文件拥有者、查询文件状态等</a:t>
            </a:r>
          </a:p>
          <a:p>
            <a:pPr marL="342900" indent="-342900">
              <a:lnSpc>
                <a:spcPct val="120000"/>
              </a:lnSpc>
              <a:buClr>
                <a:srgbClr val="FF0000"/>
              </a:buClr>
              <a:buFont typeface="Wingdings" panose="05000000000000000000" pitchFamily="2" charset="2"/>
              <a:buChar char="Ø"/>
            </a:pPr>
            <a:r>
              <a:rPr lang="zh-CN" altLang="en-US" sz="1800" dirty="0"/>
              <a:t>创建</a:t>
            </a:r>
            <a:r>
              <a:rPr lang="en-US" altLang="zh-CN" sz="1800" dirty="0"/>
              <a:t>/</a:t>
            </a:r>
            <a:r>
              <a:rPr lang="zh-CN" altLang="en-US" sz="1800" dirty="0"/>
              <a:t>删除目录</a:t>
            </a:r>
          </a:p>
        </p:txBody>
      </p:sp>
      <p:sp>
        <p:nvSpPr>
          <p:cNvPr id="223" name="ïṧḷïḋè"/>
          <p:cNvSpPr/>
          <p:nvPr/>
        </p:nvSpPr>
        <p:spPr>
          <a:xfrm>
            <a:off x="1351861" y="3554210"/>
            <a:ext cx="2772038" cy="311327"/>
          </a:xfrm>
          <a:prstGeom prst="rect">
            <a:avLst/>
          </a:prstGeom>
          <a:noFill/>
          <a:ln>
            <a:noFill/>
          </a:ln>
        </p:spPr>
        <p:txBody>
          <a:bodyPr wrap="square" lIns="68580" tIns="34290" rIns="68580" bIns="34290" anchor="ctr" anchorCtr="0">
            <a:noAutofit/>
          </a:bodyPr>
          <a:lstStyle/>
          <a:p>
            <a:r>
              <a:rPr lang="zh-CN" altLang="en-US" sz="1800" dirty="0"/>
              <a:t>其他文件操作：</a:t>
            </a:r>
          </a:p>
        </p:txBody>
      </p:sp>
      <p:sp>
        <p:nvSpPr>
          <p:cNvPr id="224" name="îs1iďé"/>
          <p:cNvSpPr/>
          <p:nvPr/>
        </p:nvSpPr>
        <p:spPr>
          <a:xfrm>
            <a:off x="1366151" y="1228033"/>
            <a:ext cx="7283426" cy="740747"/>
          </a:xfrm>
          <a:prstGeom prst="rect">
            <a:avLst/>
          </a:prstGeom>
          <a:noFill/>
          <a:ln>
            <a:noFill/>
          </a:ln>
        </p:spPr>
        <p:txBody>
          <a:bodyPr wrap="square" lIns="68580" tIns="34290" rIns="68580" bIns="34290" anchor="t" anchorCtr="0">
            <a:noAutofit/>
          </a:bodyPr>
          <a:lstStyle/>
          <a:p>
            <a:pPr marL="342900" indent="-342900">
              <a:lnSpc>
                <a:spcPct val="120000"/>
              </a:lnSpc>
              <a:spcBef>
                <a:spcPts val="600"/>
              </a:spcBef>
              <a:buClr>
                <a:srgbClr val="FF0000"/>
              </a:buClr>
              <a:buFont typeface="Wingdings" panose="05000000000000000000" pitchFamily="2" charset="2"/>
              <a:buChar char="Ø"/>
            </a:pPr>
            <a:r>
              <a:rPr lang="zh-CN" altLang="en-US" sz="1800" dirty="0"/>
              <a:t>创建文件、删除文件、读文件、写文件</a:t>
            </a:r>
          </a:p>
          <a:p>
            <a:pPr marL="342900" indent="-342900">
              <a:lnSpc>
                <a:spcPct val="120000"/>
              </a:lnSpc>
              <a:spcBef>
                <a:spcPts val="600"/>
              </a:spcBef>
              <a:buClr>
                <a:srgbClr val="FF0000"/>
              </a:buClr>
              <a:buFont typeface="Wingdings" panose="05000000000000000000" pitchFamily="2" charset="2"/>
              <a:buChar char="Ø"/>
            </a:pPr>
            <a:r>
              <a:rPr lang="zh-CN" altLang="en-US" sz="1800" dirty="0"/>
              <a:t>设置文件的读</a:t>
            </a:r>
            <a:r>
              <a:rPr lang="en-US" altLang="zh-CN" sz="1800" dirty="0"/>
              <a:t>/</a:t>
            </a:r>
            <a:r>
              <a:rPr lang="zh-CN" altLang="en-US" sz="1800" dirty="0"/>
              <a:t>写位置。</a:t>
            </a:r>
          </a:p>
        </p:txBody>
      </p:sp>
      <p:sp>
        <p:nvSpPr>
          <p:cNvPr id="225" name="íšḻíḑê"/>
          <p:cNvSpPr/>
          <p:nvPr/>
        </p:nvSpPr>
        <p:spPr>
          <a:xfrm>
            <a:off x="1351860" y="924575"/>
            <a:ext cx="2772038" cy="304310"/>
          </a:xfrm>
          <a:prstGeom prst="rect">
            <a:avLst/>
          </a:prstGeom>
          <a:noFill/>
          <a:ln>
            <a:noFill/>
          </a:ln>
        </p:spPr>
        <p:txBody>
          <a:bodyPr wrap="square" lIns="68580" tIns="34290" rIns="68580" bIns="34290" anchor="ctr" anchorCtr="0">
            <a:noAutofit/>
          </a:bodyPr>
          <a:lstStyle/>
          <a:p>
            <a:r>
              <a:rPr lang="zh-CN" altLang="en-US" sz="1800" dirty="0"/>
              <a:t>最基本的文件操作：</a:t>
            </a:r>
          </a:p>
        </p:txBody>
      </p:sp>
      <p:sp>
        <p:nvSpPr>
          <p:cNvPr id="226" name="îSļiḓè"/>
          <p:cNvSpPr/>
          <p:nvPr/>
        </p:nvSpPr>
        <p:spPr>
          <a:xfrm>
            <a:off x="839233" y="914403"/>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27" name="íṥḻîḓe"/>
          <p:cNvSpPr/>
          <p:nvPr/>
        </p:nvSpPr>
        <p:spPr>
          <a:xfrm>
            <a:off x="839233" y="3521236"/>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28" name="îşļiḓè"/>
          <p:cNvSpPr/>
          <p:nvPr/>
        </p:nvSpPr>
        <p:spPr>
          <a:xfrm>
            <a:off x="839233" y="2188187"/>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29" name="îṡḷíďe"/>
          <p:cNvSpPr/>
          <p:nvPr/>
        </p:nvSpPr>
        <p:spPr>
          <a:xfrm>
            <a:off x="981924" y="1061507"/>
            <a:ext cx="195860" cy="1859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230" name="íSlíḋe"/>
          <p:cNvSpPr/>
          <p:nvPr/>
        </p:nvSpPr>
        <p:spPr>
          <a:xfrm>
            <a:off x="981923" y="2354699"/>
            <a:ext cx="195861" cy="17160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231" name="ïśḷïḓe"/>
          <p:cNvSpPr/>
          <p:nvPr/>
        </p:nvSpPr>
        <p:spPr>
          <a:xfrm>
            <a:off x="1003628" y="3663331"/>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502444" y="4202195"/>
            <a:ext cx="8137922" cy="222203"/>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125"/>
              <a:t>Date</a:t>
            </a:r>
            <a:endParaRPr lang="zh-CN" altLang="en-US" sz="1125" dirty="0"/>
          </a:p>
        </p:txBody>
      </p:sp>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dirty="0">
                <a:latin typeface="+mj-ea"/>
                <a:ea typeface="+mj-ea"/>
              </a:rPr>
              <a:t>8.1 </a:t>
            </a:r>
            <a:r>
              <a:rPr lang="zh-CN" altLang="en-US" sz="1800" dirty="0">
                <a:latin typeface="+mj-ea"/>
                <a:ea typeface="+mj-ea"/>
              </a:rPr>
              <a:t>文件和文件系统</a:t>
            </a:r>
          </a:p>
        </p:txBody>
      </p:sp>
      <p:sp>
        <p:nvSpPr>
          <p:cNvPr id="23" name="矩形 22"/>
          <p:cNvSpPr/>
          <p:nvPr/>
        </p:nvSpPr>
        <p:spPr>
          <a:xfrm>
            <a:off x="1272352" y="1781755"/>
            <a:ext cx="2761613" cy="368300"/>
          </a:xfrm>
          <a:prstGeom prst="rect">
            <a:avLst/>
          </a:prstGeom>
        </p:spPr>
        <p:txBody>
          <a:bodyPr wrap="square">
            <a:spAutoFit/>
          </a:bodyPr>
          <a:lstStyle/>
          <a:p>
            <a:r>
              <a:rPr lang="en-US" altLang="zh-CN" sz="1800" b="1" dirty="0">
                <a:solidFill>
                  <a:srgbClr val="0000FF"/>
                </a:solidFill>
                <a:latin typeface="+mj-ea"/>
              </a:rPr>
              <a:t>8.2 </a:t>
            </a:r>
            <a:r>
              <a:rPr lang="zh-CN" altLang="en-US" sz="1800" b="1" dirty="0">
                <a:solidFill>
                  <a:srgbClr val="0000FF"/>
                </a:solidFill>
                <a:latin typeface="+mj-ea"/>
              </a:rPr>
              <a:t>文件的逻辑结构</a:t>
            </a:r>
            <a:endParaRPr lang="en-US" altLang="zh-CN" sz="1800" b="1" dirty="0">
              <a:solidFill>
                <a:srgbClr val="0000FF"/>
              </a:solidFill>
              <a:latin typeface="+mj-ea"/>
            </a:endParaRP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dirty="0">
                <a:latin typeface="+mj-ea"/>
              </a:rPr>
              <a:t>8.3 </a:t>
            </a:r>
            <a:r>
              <a:rPr lang="zh-CN" altLang="en-US" sz="1800" dirty="0">
                <a:latin typeface="+mj-ea"/>
              </a:rPr>
              <a:t>文件目录</a:t>
            </a:r>
            <a:endParaRPr lang="en-US" altLang="zh-CN" sz="1800" dirty="0">
              <a:latin typeface="+mj-ea"/>
            </a:endParaRPr>
          </a:p>
        </p:txBody>
      </p:sp>
      <p:sp>
        <p:nvSpPr>
          <p:cNvPr id="25" name="矩形 24"/>
          <p:cNvSpPr/>
          <p:nvPr/>
        </p:nvSpPr>
        <p:spPr>
          <a:xfrm>
            <a:off x="1272351" y="2710442"/>
            <a:ext cx="2616725" cy="368300"/>
          </a:xfrm>
          <a:prstGeom prst="rect">
            <a:avLst/>
          </a:prstGeom>
        </p:spPr>
        <p:txBody>
          <a:bodyPr wrap="square">
            <a:spAutoFit/>
          </a:bodyPr>
          <a:lstStyle/>
          <a:p>
            <a:r>
              <a:rPr lang="en-US" altLang="zh-CN" sz="1800" dirty="0">
                <a:latin typeface="+mj-ea"/>
              </a:rPr>
              <a:t>8.4 </a:t>
            </a:r>
            <a:r>
              <a:rPr lang="zh-CN" altLang="en-US" sz="1800" dirty="0">
                <a:latin typeface="+mj-ea"/>
              </a:rPr>
              <a:t>文件共享</a:t>
            </a:r>
            <a:endParaRPr lang="en-US" altLang="zh-CN" sz="1800" dirty="0">
              <a:latin typeface="+mj-ea"/>
            </a:endParaRP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dirty="0">
                <a:latin typeface="+mj-ea"/>
              </a:rPr>
              <a:t>8.5 </a:t>
            </a:r>
            <a:r>
              <a:rPr lang="zh-CN" altLang="en-US" sz="1800" dirty="0">
                <a:latin typeface="+mj-ea"/>
              </a:rPr>
              <a:t>文件保护</a:t>
            </a:r>
            <a:endParaRPr lang="en-US" altLang="zh-CN" sz="1800" dirty="0">
              <a:latin typeface="+mj-ea"/>
            </a:endParaRP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latin typeface="+mj-ea"/>
              </a:rPr>
              <a:t>8.6  Linux</a:t>
            </a:r>
            <a:r>
              <a:rPr lang="zh-CN" altLang="en-US" sz="1800" dirty="0">
                <a:latin typeface="+mj-ea"/>
              </a:rPr>
              <a:t>文件系统实例</a:t>
            </a:r>
            <a:endParaRPr lang="en-US" altLang="zh-CN" sz="1800" dirty="0">
              <a:latin typeface="+mj-ea"/>
            </a:endParaRPr>
          </a:p>
        </p:txBody>
      </p:sp>
      <p:sp>
        <p:nvSpPr>
          <p:cNvPr id="3" name="矩形 2"/>
          <p:cNvSpPr/>
          <p:nvPr/>
        </p:nvSpPr>
        <p:spPr>
          <a:xfrm>
            <a:off x="5546324" y="1789753"/>
            <a:ext cx="3383280" cy="506730"/>
          </a:xfrm>
          <a:prstGeom prst="rect">
            <a:avLst/>
          </a:prstGeom>
        </p:spPr>
        <p:txBody>
          <a:bodyPr wrap="none">
            <a:spAutoFit/>
          </a:bodyPr>
          <a:lstStyle/>
          <a:p>
            <a:r>
              <a:rPr lang="zh-CN" altLang="en-US" sz="2700" dirty="0">
                <a:solidFill>
                  <a:srgbClr val="000000"/>
                </a:solidFill>
              </a:rPr>
              <a:t>第</a:t>
            </a:r>
            <a:r>
              <a:rPr lang="en-US" altLang="zh-CN" sz="2700" dirty="0">
                <a:solidFill>
                  <a:srgbClr val="000000"/>
                </a:solidFill>
              </a:rPr>
              <a:t>8</a:t>
            </a:r>
            <a:r>
              <a:rPr lang="zh-CN" altLang="en-US" sz="2700" dirty="0">
                <a:solidFill>
                  <a:srgbClr val="000000"/>
                </a:solidFill>
              </a:rPr>
              <a:t>章 </a:t>
            </a:r>
            <a:r>
              <a:rPr lang="en-US" altLang="zh-CN" sz="2700" dirty="0">
                <a:solidFill>
                  <a:srgbClr val="000000"/>
                </a:solidFill>
              </a:rPr>
              <a:t>	</a:t>
            </a:r>
            <a:r>
              <a:rPr lang="zh-CN" altLang="en-US" sz="2700" dirty="0">
                <a:solidFill>
                  <a:srgbClr val="000000"/>
                </a:solidFill>
              </a:rPr>
              <a:t>文件管理</a:t>
            </a:r>
            <a:endParaRPr lang="zh-CN" altLang="en-US" sz="2700" dirty="0"/>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8.2 </a:t>
            </a:r>
            <a:r>
              <a:rPr lang="zh-CN" altLang="en-US" sz="2100" b="1" dirty="0">
                <a:solidFill>
                  <a:srgbClr val="4472C4"/>
                </a:solidFill>
              </a:rPr>
              <a:t>文件的逻辑结构</a:t>
            </a:r>
          </a:p>
        </p:txBody>
      </p:sp>
      <p:grpSp>
        <p:nvGrpSpPr>
          <p:cNvPr id="42" name="í$1iďè"/>
          <p:cNvGrpSpPr/>
          <p:nvPr/>
        </p:nvGrpSpPr>
        <p:grpSpPr>
          <a:xfrm>
            <a:off x="442404" y="566489"/>
            <a:ext cx="8259192" cy="1565984"/>
            <a:chOff x="1378397" y="751497"/>
            <a:chExt cx="11012256" cy="2087979"/>
          </a:xfrm>
        </p:grpSpPr>
        <p:sp>
          <p:nvSpPr>
            <p:cNvPr id="43" name="îslîďê"/>
            <p:cNvSpPr/>
            <p:nvPr/>
          </p:nvSpPr>
          <p:spPr>
            <a:xfrm>
              <a:off x="4136995" y="1712614"/>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dirty="0">
                <a:solidFill>
                  <a:schemeClr val="bg1"/>
                </a:solidFill>
              </a:endParaRPr>
            </a:p>
          </p:txBody>
        </p:sp>
        <p:sp>
          <p:nvSpPr>
            <p:cNvPr id="44" name="ïSḻiḍé"/>
            <p:cNvSpPr txBox="1"/>
            <p:nvPr/>
          </p:nvSpPr>
          <p:spPr>
            <a:xfrm>
              <a:off x="1378397" y="751497"/>
              <a:ext cx="11012256" cy="2087979"/>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just">
                <a:lnSpc>
                  <a:spcPts val="3500"/>
                </a:lnSpc>
              </a:pPr>
              <a:r>
                <a:rPr lang="zh-CN" altLang="en-US" dirty="0">
                  <a:solidFill>
                    <a:srgbClr val="0000FF"/>
                  </a:solidFill>
                  <a:latin typeface="+mj-ea"/>
                  <a:ea typeface="+mj-ea"/>
                </a:rPr>
                <a:t>文件系统有两种形式的 </a:t>
              </a:r>
              <a:r>
                <a:rPr lang="zh-CN" altLang="en-US" dirty="0">
                  <a:solidFill>
                    <a:srgbClr val="FF0000"/>
                  </a:solidFill>
                  <a:latin typeface="+mj-ea"/>
                  <a:ea typeface="+mj-ea"/>
                </a:rPr>
                <a:t>文件结构：</a:t>
              </a:r>
            </a:p>
            <a:p>
              <a:pPr marL="342900" indent="-342900" algn="just">
                <a:lnSpc>
                  <a:spcPts val="3500"/>
                </a:lnSpc>
                <a:buClr>
                  <a:srgbClr val="FF0000"/>
                </a:buClr>
                <a:buFont typeface="Wingdings" panose="05000000000000000000" pitchFamily="2" charset="2"/>
                <a:buChar char="Ø"/>
              </a:pPr>
              <a:r>
                <a:rPr lang="zh-CN" altLang="en-US" dirty="0">
                  <a:solidFill>
                    <a:srgbClr val="FF0000"/>
                  </a:solidFill>
                  <a:latin typeface="+mj-ea"/>
                  <a:ea typeface="+mj-ea"/>
                </a:rPr>
                <a:t>文件的逻辑结构：</a:t>
              </a:r>
              <a:r>
                <a:rPr lang="zh-CN" altLang="en-US" dirty="0">
                  <a:latin typeface="+mj-ea"/>
                  <a:ea typeface="+mj-ea"/>
                </a:rPr>
                <a:t>从用户观点所观察的</a:t>
              </a:r>
              <a:r>
                <a:rPr lang="zh-CN" altLang="en-US" dirty="0">
                  <a:solidFill>
                    <a:srgbClr val="FF0000"/>
                  </a:solidFill>
                  <a:latin typeface="+mj-ea"/>
                  <a:ea typeface="+mj-ea"/>
                </a:rPr>
                <a:t>文件组织形式</a:t>
              </a:r>
            </a:p>
            <a:p>
              <a:pPr marL="342900" indent="-342900" algn="just">
                <a:lnSpc>
                  <a:spcPts val="3500"/>
                </a:lnSpc>
                <a:buClr>
                  <a:srgbClr val="FF0000"/>
                </a:buClr>
                <a:buFont typeface="Wingdings" panose="05000000000000000000" pitchFamily="2" charset="2"/>
                <a:buChar char="Ø"/>
              </a:pPr>
              <a:r>
                <a:rPr lang="zh-CN" altLang="en-US" dirty="0">
                  <a:solidFill>
                    <a:srgbClr val="0000FF"/>
                  </a:solidFill>
                  <a:latin typeface="+mj-ea"/>
                  <a:ea typeface="+mj-ea"/>
                </a:rPr>
                <a:t>文件的物理结构：</a:t>
              </a:r>
              <a:r>
                <a:rPr lang="zh-CN" altLang="en-US" dirty="0">
                  <a:latin typeface="+mj-ea"/>
                  <a:ea typeface="+mj-ea"/>
                </a:rPr>
                <a:t>系统将文件存储在外存上所形成的一种</a:t>
              </a:r>
              <a:r>
                <a:rPr lang="zh-CN" altLang="en-US" dirty="0">
                  <a:solidFill>
                    <a:srgbClr val="FF0000"/>
                  </a:solidFill>
                  <a:latin typeface="+mj-ea"/>
                  <a:ea typeface="+mj-ea"/>
                </a:rPr>
                <a:t>存储组织形式</a:t>
              </a:r>
            </a:p>
          </p:txBody>
        </p:sp>
      </p:grpSp>
      <p:grpSp>
        <p:nvGrpSpPr>
          <p:cNvPr id="48" name="ïSlíḍê"/>
          <p:cNvGrpSpPr/>
          <p:nvPr/>
        </p:nvGrpSpPr>
        <p:grpSpPr>
          <a:xfrm>
            <a:off x="274843" y="2145491"/>
            <a:ext cx="5724907" cy="1918296"/>
            <a:chOff x="1154981" y="2994056"/>
            <a:chExt cx="7633210" cy="2557730"/>
          </a:xfrm>
        </p:grpSpPr>
        <p:sp>
          <p:nvSpPr>
            <p:cNvPr id="49" name="ïsľíḓê"/>
            <p:cNvSpPr/>
            <p:nvPr/>
          </p:nvSpPr>
          <p:spPr>
            <a:xfrm>
              <a:off x="4136995" y="5187860"/>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b="1" dirty="0">
                <a:solidFill>
                  <a:schemeClr val="bg1"/>
                </a:solidFill>
              </a:endParaRPr>
            </a:p>
          </p:txBody>
        </p:sp>
        <p:sp>
          <p:nvSpPr>
            <p:cNvPr id="50" name="íṧļîḋê"/>
            <p:cNvSpPr txBox="1"/>
            <p:nvPr/>
          </p:nvSpPr>
          <p:spPr>
            <a:xfrm>
              <a:off x="1154981" y="2994056"/>
              <a:ext cx="7633210" cy="609616"/>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solidFill>
                    <a:srgbClr val="FF0000"/>
                  </a:solidFill>
                </a:rPr>
                <a:t>文件的逻辑结构和物理结构，都影响文件的检索速度</a:t>
              </a:r>
            </a:p>
          </p:txBody>
        </p:sp>
      </p:grpSp>
      <p:sp>
        <p:nvSpPr>
          <p:cNvPr id="3" name="文本框 2">
            <a:extLst>
              <a:ext uri="{FF2B5EF4-FFF2-40B4-BE49-F238E27FC236}">
                <a16:creationId xmlns:a16="http://schemas.microsoft.com/office/drawing/2014/main" id="{AEA95B79-9F5A-464A-9F63-21A26CF5DCFB}"/>
              </a:ext>
            </a:extLst>
          </p:cNvPr>
          <p:cNvSpPr txBox="1"/>
          <p:nvPr/>
        </p:nvSpPr>
        <p:spPr>
          <a:xfrm>
            <a:off x="465792" y="3035629"/>
            <a:ext cx="2358338" cy="338554"/>
          </a:xfrm>
          <a:prstGeom prst="rect">
            <a:avLst/>
          </a:prstGeom>
          <a:noFill/>
          <a:ln w="12700">
            <a:noFill/>
          </a:ln>
        </p:spPr>
        <p:txBody>
          <a:bodyPr wrap="none" rtlCol="0">
            <a:spAutoFit/>
          </a:bodyPr>
          <a:lstStyle/>
          <a:p>
            <a:pPr algn="l"/>
            <a:r>
              <a:rPr lang="zh-CN" altLang="en-US" sz="1600" dirty="0">
                <a:solidFill>
                  <a:srgbClr val="FF0000"/>
                </a:solidFill>
              </a:rPr>
              <a:t>文件逻辑结构  基本要求</a:t>
            </a:r>
          </a:p>
        </p:txBody>
      </p:sp>
      <p:sp>
        <p:nvSpPr>
          <p:cNvPr id="9" name="文本框 8">
            <a:extLst>
              <a:ext uri="{FF2B5EF4-FFF2-40B4-BE49-F238E27FC236}">
                <a16:creationId xmlns:a16="http://schemas.microsoft.com/office/drawing/2014/main" id="{6102CAA9-E2D3-4F96-8AA1-477A018BFCB2}"/>
              </a:ext>
            </a:extLst>
          </p:cNvPr>
          <p:cNvSpPr txBox="1"/>
          <p:nvPr/>
        </p:nvSpPr>
        <p:spPr>
          <a:xfrm>
            <a:off x="592234" y="3548448"/>
            <a:ext cx="5840060" cy="1064202"/>
          </a:xfrm>
          <a:prstGeom prst="rect">
            <a:avLst/>
          </a:prstGeom>
          <a:noFill/>
          <a:ln w="12700">
            <a:solidFill>
              <a:schemeClr val="tx1"/>
            </a:solidFill>
          </a:ln>
        </p:spPr>
        <p:txBody>
          <a:bodyPr wrap="none" rtlCol="0">
            <a:spAutoFit/>
          </a:bodyPr>
          <a:lstStyle/>
          <a:p>
            <a:pPr marL="342900" indent="-342900" algn="l">
              <a:lnSpc>
                <a:spcPts val="2600"/>
              </a:lnSpc>
              <a:buAutoNum type="arabicPeriod"/>
            </a:pPr>
            <a:r>
              <a:rPr lang="zh-CN" altLang="en-US" dirty="0"/>
              <a:t>有助于提高</a:t>
            </a:r>
            <a:r>
              <a:rPr lang="zh-CN" altLang="en-US" dirty="0">
                <a:solidFill>
                  <a:srgbClr val="FF0000"/>
                </a:solidFill>
              </a:rPr>
              <a:t>文件检索</a:t>
            </a:r>
            <a:r>
              <a:rPr lang="zh-CN" altLang="en-US" dirty="0"/>
              <a:t>速度 和 效率</a:t>
            </a:r>
            <a:endParaRPr lang="en-US" altLang="zh-CN" dirty="0"/>
          </a:p>
          <a:p>
            <a:pPr marL="342900" indent="-342900" algn="l">
              <a:lnSpc>
                <a:spcPts val="2600"/>
              </a:lnSpc>
              <a:buAutoNum type="arabicPeriod"/>
            </a:pPr>
            <a:r>
              <a:rPr lang="zh-CN" altLang="en-US" dirty="0"/>
              <a:t>方便修改文件：增加、删除、和 修改</a:t>
            </a:r>
            <a:endParaRPr lang="en-US" altLang="zh-CN" dirty="0"/>
          </a:p>
          <a:p>
            <a:pPr marL="342900" indent="-342900" algn="l">
              <a:lnSpc>
                <a:spcPts val="2600"/>
              </a:lnSpc>
              <a:buAutoNum type="arabicPeriod"/>
            </a:pPr>
            <a:r>
              <a:rPr lang="zh-CN" altLang="en-US" dirty="0"/>
              <a:t>降低文件占用的存储空间，不要求大片连续存储空间</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blinds(horizontal)">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第8章 知识导图"/>
          <p:cNvPicPr>
            <a:picLocks noChangeAspect="1"/>
          </p:cNvPicPr>
          <p:nvPr/>
        </p:nvPicPr>
        <p:blipFill>
          <a:blip r:embed="rId3"/>
          <a:stretch>
            <a:fillRect/>
          </a:stretch>
        </p:blipFill>
        <p:spPr>
          <a:xfrm>
            <a:off x="3720941" y="591503"/>
            <a:ext cx="4686300" cy="4500086"/>
          </a:xfrm>
          <a:prstGeom prst="rect">
            <a:avLst/>
          </a:prstGeom>
        </p:spPr>
      </p:pic>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0" name="矩形 19"/>
          <p:cNvSpPr/>
          <p:nvPr/>
        </p:nvSpPr>
        <p:spPr>
          <a:xfrm>
            <a:off x="578644" y="193373"/>
            <a:ext cx="1947545" cy="414020"/>
          </a:xfrm>
          <a:prstGeom prst="rect">
            <a:avLst/>
          </a:prstGeom>
        </p:spPr>
        <p:txBody>
          <a:bodyPr wrap="none">
            <a:spAutoFit/>
          </a:bodyPr>
          <a:lstStyle/>
          <a:p>
            <a:r>
              <a:rPr lang="zh-CN" altLang="en-US" sz="2100" b="1" dirty="0">
                <a:solidFill>
                  <a:schemeClr val="bg1"/>
                </a:solidFill>
              </a:rPr>
              <a:t>第</a:t>
            </a:r>
            <a:r>
              <a:rPr lang="en-US" altLang="zh-CN" sz="2100" b="1" dirty="0">
                <a:solidFill>
                  <a:schemeClr val="bg1"/>
                </a:solidFill>
              </a:rPr>
              <a:t>8</a:t>
            </a:r>
            <a:r>
              <a:rPr lang="zh-CN" altLang="en-US" sz="2100" b="1" dirty="0">
                <a:solidFill>
                  <a:schemeClr val="bg1"/>
                </a:solidFill>
              </a:rPr>
              <a:t>章知识导图</a:t>
            </a:r>
          </a:p>
        </p:txBody>
      </p:sp>
      <p:graphicFrame>
        <p:nvGraphicFramePr>
          <p:cNvPr id="30" name="表格 29"/>
          <p:cNvGraphicFramePr/>
          <p:nvPr>
            <p:custDataLst>
              <p:tags r:id="rId1"/>
            </p:custDataLst>
          </p:nvPr>
        </p:nvGraphicFramePr>
        <p:xfrm>
          <a:off x="346823" y="1225653"/>
          <a:ext cx="3129915" cy="3596640"/>
        </p:xfrm>
        <a:graphic>
          <a:graphicData uri="http://schemas.openxmlformats.org/drawingml/2006/table">
            <a:tbl>
              <a:tblPr firstRow="1" bandRow="1">
                <a:tableStyleId>{72833802-FEF1-4C79-8D5D-14CF1EAF98D9}</a:tableStyleId>
              </a:tblPr>
              <a:tblGrid>
                <a:gridCol w="915670">
                  <a:extLst>
                    <a:ext uri="{9D8B030D-6E8A-4147-A177-3AD203B41FA5}">
                      <a16:colId xmlns:a16="http://schemas.microsoft.com/office/drawing/2014/main" val="20000"/>
                    </a:ext>
                  </a:extLst>
                </a:gridCol>
                <a:gridCol w="2214245">
                  <a:extLst>
                    <a:ext uri="{9D8B030D-6E8A-4147-A177-3AD203B41FA5}">
                      <a16:colId xmlns:a16="http://schemas.microsoft.com/office/drawing/2014/main" val="20001"/>
                    </a:ext>
                  </a:extLst>
                </a:gridCol>
              </a:tblGrid>
              <a:tr h="299720">
                <a:tc>
                  <a:txBody>
                    <a:bodyPr/>
                    <a:lstStyle/>
                    <a:p>
                      <a:pPr marL="71755" indent="0" algn="ctr">
                        <a:lnSpc>
                          <a:spcPct val="100000"/>
                        </a:lnSpc>
                        <a:spcBef>
                          <a:spcPts val="300"/>
                        </a:spcBef>
                        <a:spcAft>
                          <a:spcPts val="300"/>
                        </a:spcAft>
                        <a:buNone/>
                      </a:pPr>
                      <a:r>
                        <a:rPr lang="en-US" sz="1500" b="0" dirty="0">
                          <a:solidFill>
                            <a:schemeClr val="tx1"/>
                          </a:solidFill>
                          <a:latin typeface="微软雅黑 (正文)"/>
                        </a:rPr>
                        <a:t>第1章</a:t>
                      </a:r>
                      <a:endParaRPr lang="en-US" altLang="en-US" sz="1500" b="0" dirty="0">
                        <a:solidFill>
                          <a:schemeClr val="tx1"/>
                        </a:solidFill>
                        <a:latin typeface="微软雅黑 (正文)"/>
                        <a:ea typeface="华文楷体" pitchFamily="2" charset="-122"/>
                        <a:cs typeface="华文楷体" pitchFamily="2" charset="-122"/>
                      </a:endParaRPr>
                    </a:p>
                  </a:txBody>
                  <a:tcPr marL="74053" marR="74053" marT="0" marB="0" anchor="ctr">
                    <a:noFill/>
                  </a:tcPr>
                </a:tc>
                <a:tc>
                  <a:txBody>
                    <a:bodyPr/>
                    <a:lstStyle/>
                    <a:p>
                      <a:pPr marL="71755" indent="0" algn="l">
                        <a:lnSpc>
                          <a:spcPct val="100000"/>
                        </a:lnSpc>
                        <a:spcBef>
                          <a:spcPts val="300"/>
                        </a:spcBef>
                        <a:spcAft>
                          <a:spcPts val="300"/>
                        </a:spcAft>
                        <a:buNone/>
                      </a:pPr>
                      <a:r>
                        <a:rPr lang="en-US" sz="1500" b="0" dirty="0" err="1">
                          <a:solidFill>
                            <a:schemeClr val="tx1"/>
                          </a:solidFill>
                          <a:latin typeface="微软雅黑 (正文)"/>
                        </a:rPr>
                        <a:t>操作系统引论</a:t>
                      </a:r>
                      <a:endParaRPr lang="en-US" altLang="en-US" sz="1500" b="0" dirty="0">
                        <a:solidFill>
                          <a:schemeClr val="tx1"/>
                        </a:solidFill>
                        <a:latin typeface="微软雅黑 (正文)"/>
                        <a:ea typeface="华文楷体" pitchFamily="2" charset="-122"/>
                        <a:cs typeface="华文楷体" pitchFamily="2" charset="-122"/>
                      </a:endParaRPr>
                    </a:p>
                  </a:txBody>
                  <a:tcPr marL="74053" marR="74053" marT="0" marB="0" anchor="ctr">
                    <a:noFill/>
                  </a:tcPr>
                </a:tc>
                <a:extLst>
                  <a:ext uri="{0D108BD9-81ED-4DB2-BD59-A6C34878D82A}">
                    <a16:rowId xmlns:a16="http://schemas.microsoft.com/office/drawing/2014/main" val="10000"/>
                  </a:ext>
                </a:extLst>
              </a:tr>
              <a:tr h="299720">
                <a:tc>
                  <a:txBody>
                    <a:bodyPr/>
                    <a:lstStyle/>
                    <a:p>
                      <a:pPr marL="71755" indent="0" algn="ctr">
                        <a:lnSpc>
                          <a:spcPct val="100000"/>
                        </a:lnSpc>
                        <a:spcBef>
                          <a:spcPts val="300"/>
                        </a:spcBef>
                        <a:spcAft>
                          <a:spcPts val="300"/>
                        </a:spcAft>
                        <a:buNone/>
                      </a:pPr>
                      <a:r>
                        <a:rPr lang="en-US" sz="1500">
                          <a:latin typeface="微软雅黑 (正文)"/>
                        </a:rPr>
                        <a:t>第2章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进程的描述与控制</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1"/>
                  </a:ext>
                </a:extLst>
              </a:tr>
              <a:tr h="299720">
                <a:tc>
                  <a:txBody>
                    <a:bodyPr/>
                    <a:lstStyle/>
                    <a:p>
                      <a:pPr marL="71755" indent="0" algn="ctr">
                        <a:lnSpc>
                          <a:spcPct val="100000"/>
                        </a:lnSpc>
                        <a:spcBef>
                          <a:spcPts val="300"/>
                        </a:spcBef>
                        <a:spcAft>
                          <a:spcPts val="300"/>
                        </a:spcAft>
                        <a:buNone/>
                      </a:pPr>
                      <a:r>
                        <a:rPr lang="en-US" sz="1500" dirty="0">
                          <a:latin typeface="微软雅黑 (正文)"/>
                        </a:rPr>
                        <a:t>第3章</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处理机调度与死锁</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2"/>
                  </a:ext>
                </a:extLst>
              </a:tr>
              <a:tr h="299720">
                <a:tc>
                  <a:txBody>
                    <a:bodyPr/>
                    <a:lstStyle/>
                    <a:p>
                      <a:pPr marL="71755" indent="0" algn="ctr">
                        <a:lnSpc>
                          <a:spcPct val="100000"/>
                        </a:lnSpc>
                        <a:spcBef>
                          <a:spcPts val="300"/>
                        </a:spcBef>
                        <a:spcAft>
                          <a:spcPts val="300"/>
                        </a:spcAft>
                        <a:buNone/>
                      </a:pPr>
                      <a:r>
                        <a:rPr lang="en-US" sz="1500" dirty="0">
                          <a:latin typeface="微软雅黑 (正文)"/>
                        </a:rPr>
                        <a:t>第4章</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进程同步</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3"/>
                  </a:ext>
                </a:extLst>
              </a:tr>
              <a:tr h="299720">
                <a:tc>
                  <a:txBody>
                    <a:bodyPr/>
                    <a:lstStyle/>
                    <a:p>
                      <a:pPr marL="71755" indent="0" algn="ctr">
                        <a:lnSpc>
                          <a:spcPct val="100000"/>
                        </a:lnSpc>
                        <a:spcBef>
                          <a:spcPts val="300"/>
                        </a:spcBef>
                        <a:spcAft>
                          <a:spcPts val="300"/>
                        </a:spcAft>
                        <a:buNone/>
                      </a:pPr>
                      <a:r>
                        <a:rPr lang="en-US" sz="1500">
                          <a:latin typeface="微软雅黑 (正文)"/>
                        </a:rPr>
                        <a:t>第5章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存储器管理</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4"/>
                  </a:ext>
                </a:extLst>
              </a:tr>
              <a:tr h="299720">
                <a:tc>
                  <a:txBody>
                    <a:bodyPr/>
                    <a:lstStyle/>
                    <a:p>
                      <a:pPr marL="71755" indent="0" algn="ctr">
                        <a:lnSpc>
                          <a:spcPct val="100000"/>
                        </a:lnSpc>
                        <a:spcBef>
                          <a:spcPts val="300"/>
                        </a:spcBef>
                        <a:spcAft>
                          <a:spcPts val="300"/>
                        </a:spcAft>
                        <a:buNone/>
                      </a:pPr>
                      <a:r>
                        <a:rPr lang="en-US" sz="1500" dirty="0">
                          <a:latin typeface="微软雅黑 (正文)"/>
                        </a:rPr>
                        <a:t>第6章</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虚拟存储器</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5"/>
                  </a:ext>
                </a:extLst>
              </a:tr>
              <a:tr h="299720">
                <a:tc>
                  <a:txBody>
                    <a:bodyPr/>
                    <a:lstStyle/>
                    <a:p>
                      <a:pPr marL="71755" indent="0" algn="ctr">
                        <a:lnSpc>
                          <a:spcPct val="100000"/>
                        </a:lnSpc>
                        <a:spcBef>
                          <a:spcPts val="300"/>
                        </a:spcBef>
                        <a:spcAft>
                          <a:spcPts val="300"/>
                        </a:spcAft>
                        <a:buNone/>
                      </a:pPr>
                      <a:r>
                        <a:rPr lang="en-US" sz="1500">
                          <a:latin typeface="微软雅黑 (正文)"/>
                        </a:rPr>
                        <a:t>第7章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输入</a:t>
                      </a:r>
                      <a:r>
                        <a:rPr lang="en-US" sz="1500" dirty="0">
                          <a:latin typeface="微软雅黑 (正文)"/>
                        </a:rPr>
                        <a:t>/</a:t>
                      </a:r>
                      <a:r>
                        <a:rPr lang="en-US" sz="1500" dirty="0" err="1">
                          <a:latin typeface="微软雅黑 (正文)"/>
                        </a:rPr>
                        <a:t>输出系统</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6"/>
                  </a:ext>
                </a:extLst>
              </a:tr>
              <a:tr h="299720">
                <a:tc>
                  <a:txBody>
                    <a:bodyPr/>
                    <a:lstStyle/>
                    <a:p>
                      <a:pPr marL="71755" indent="0" algn="ctr">
                        <a:lnSpc>
                          <a:spcPct val="100000"/>
                        </a:lnSpc>
                        <a:spcBef>
                          <a:spcPts val="300"/>
                        </a:spcBef>
                        <a:spcAft>
                          <a:spcPts val="300"/>
                        </a:spcAft>
                        <a:buNone/>
                      </a:pPr>
                      <a:r>
                        <a:rPr lang="en-US" sz="1500" b="1" dirty="0">
                          <a:solidFill>
                            <a:schemeClr val="bg1"/>
                          </a:solidFill>
                          <a:latin typeface="微软雅黑 (正文)"/>
                        </a:rPr>
                        <a:t>第8章</a:t>
                      </a:r>
                      <a:endParaRPr lang="en-US" altLang="en-US" sz="1500" b="1" dirty="0">
                        <a:solidFill>
                          <a:schemeClr val="bg1"/>
                        </a:solidFill>
                        <a:latin typeface="微软雅黑 (正文)"/>
                        <a:ea typeface="华文楷体" pitchFamily="2" charset="-122"/>
                        <a:cs typeface="华文楷体" pitchFamily="2" charset="-122"/>
                      </a:endParaRPr>
                    </a:p>
                  </a:txBody>
                  <a:tcPr marL="74053" marR="74053" marT="0" marB="0" anchor="ctr">
                    <a:solidFill>
                      <a:schemeClr val="accent2"/>
                    </a:solidFill>
                  </a:tcPr>
                </a:tc>
                <a:tc>
                  <a:txBody>
                    <a:bodyPr/>
                    <a:lstStyle/>
                    <a:p>
                      <a:pPr marL="71755" indent="0" algn="l">
                        <a:lnSpc>
                          <a:spcPct val="100000"/>
                        </a:lnSpc>
                        <a:spcBef>
                          <a:spcPts val="300"/>
                        </a:spcBef>
                        <a:spcAft>
                          <a:spcPts val="300"/>
                        </a:spcAft>
                        <a:buNone/>
                      </a:pPr>
                      <a:r>
                        <a:rPr lang="en-US" sz="1500" b="1" dirty="0" err="1">
                          <a:solidFill>
                            <a:schemeClr val="bg1"/>
                          </a:solidFill>
                          <a:latin typeface="微软雅黑 (正文)"/>
                        </a:rPr>
                        <a:t>文件管理</a:t>
                      </a:r>
                      <a:endParaRPr lang="en-US" altLang="en-US" sz="1500" b="1" dirty="0">
                        <a:solidFill>
                          <a:schemeClr val="bg1"/>
                        </a:solidFill>
                        <a:latin typeface="微软雅黑 (正文)"/>
                        <a:ea typeface="华文楷体" pitchFamily="2" charset="-122"/>
                        <a:cs typeface="华文楷体" pitchFamily="2" charset="-122"/>
                      </a:endParaRPr>
                    </a:p>
                  </a:txBody>
                  <a:tcPr marL="74053" marR="74053" marT="0" marB="0" anchor="ctr">
                    <a:solidFill>
                      <a:schemeClr val="accent2"/>
                    </a:solidFill>
                  </a:tcPr>
                </a:tc>
                <a:extLst>
                  <a:ext uri="{0D108BD9-81ED-4DB2-BD59-A6C34878D82A}">
                    <a16:rowId xmlns:a16="http://schemas.microsoft.com/office/drawing/2014/main" val="10007"/>
                  </a:ext>
                </a:extLst>
              </a:tr>
              <a:tr h="299720">
                <a:tc>
                  <a:txBody>
                    <a:bodyPr/>
                    <a:lstStyle/>
                    <a:p>
                      <a:pPr marL="71755" indent="0" algn="ctr">
                        <a:lnSpc>
                          <a:spcPct val="100000"/>
                        </a:lnSpc>
                        <a:spcBef>
                          <a:spcPts val="300"/>
                        </a:spcBef>
                        <a:spcAft>
                          <a:spcPts val="300"/>
                        </a:spcAft>
                        <a:buNone/>
                      </a:pPr>
                      <a:r>
                        <a:rPr lang="en-US" sz="1500">
                          <a:latin typeface="微软雅黑 (正文)"/>
                        </a:rPr>
                        <a:t>第9章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磁盘存储器管理</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8"/>
                  </a:ext>
                </a:extLst>
              </a:tr>
              <a:tr h="299720">
                <a:tc>
                  <a:txBody>
                    <a:bodyPr/>
                    <a:lstStyle/>
                    <a:p>
                      <a:pPr marL="71755" indent="0" algn="ctr">
                        <a:lnSpc>
                          <a:spcPct val="100000"/>
                        </a:lnSpc>
                        <a:spcBef>
                          <a:spcPts val="300"/>
                        </a:spcBef>
                        <a:spcAft>
                          <a:spcPts val="300"/>
                        </a:spcAft>
                        <a:buNone/>
                      </a:pPr>
                      <a:r>
                        <a:rPr lang="en-US" sz="1500">
                          <a:latin typeface="微软雅黑 (正文)"/>
                        </a:rPr>
                        <a:t>第10章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多处理机操作系统</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9"/>
                  </a:ext>
                </a:extLst>
              </a:tr>
              <a:tr h="299720">
                <a:tc>
                  <a:txBody>
                    <a:bodyPr/>
                    <a:lstStyle/>
                    <a:p>
                      <a:pPr marL="71755" indent="0" algn="ctr">
                        <a:lnSpc>
                          <a:spcPct val="100000"/>
                        </a:lnSpc>
                        <a:spcBef>
                          <a:spcPts val="300"/>
                        </a:spcBef>
                        <a:spcAft>
                          <a:spcPts val="300"/>
                        </a:spcAft>
                        <a:buNone/>
                      </a:pPr>
                      <a:r>
                        <a:rPr lang="en-US" sz="1500">
                          <a:latin typeface="微软雅黑 (正文)"/>
                        </a:rPr>
                        <a:t>第11章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虚拟化和云计算</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10"/>
                  </a:ext>
                </a:extLst>
              </a:tr>
              <a:tr h="299720">
                <a:tc>
                  <a:txBody>
                    <a:bodyPr/>
                    <a:lstStyle/>
                    <a:p>
                      <a:pPr marL="71755" indent="0" algn="ctr">
                        <a:lnSpc>
                          <a:spcPct val="100000"/>
                        </a:lnSpc>
                        <a:spcBef>
                          <a:spcPts val="300"/>
                        </a:spcBef>
                        <a:spcAft>
                          <a:spcPts val="300"/>
                        </a:spcAft>
                        <a:buNone/>
                      </a:pPr>
                      <a:r>
                        <a:rPr lang="en-US" sz="1500">
                          <a:latin typeface="微软雅黑 (正文)"/>
                        </a:rPr>
                        <a:t>第12章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保护和安全</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11"/>
                  </a:ext>
                </a:extLst>
              </a:tr>
            </a:tbl>
          </a:graphicData>
        </a:graphic>
      </p:graphicFrame>
      <p:sp>
        <p:nvSpPr>
          <p:cNvPr id="8" name="任意多边形: 形状 7"/>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endParaRPr>
          </a:p>
        </p:txBody>
      </p:sp>
      <p:pic>
        <p:nvPicPr>
          <p:cNvPr id="9" name="图片 8"/>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8.2 </a:t>
            </a:r>
            <a:r>
              <a:rPr lang="zh-CN" altLang="en-US" sz="2100" b="1" dirty="0">
                <a:solidFill>
                  <a:srgbClr val="4472C4"/>
                </a:solidFill>
              </a:rPr>
              <a:t>文件的逻辑结构</a:t>
            </a:r>
          </a:p>
        </p:txBody>
      </p:sp>
      <p:sp>
        <p:nvSpPr>
          <p:cNvPr id="10" name="文本框 9">
            <a:extLst>
              <a:ext uri="{FF2B5EF4-FFF2-40B4-BE49-F238E27FC236}">
                <a16:creationId xmlns:a16="http://schemas.microsoft.com/office/drawing/2014/main" id="{8B685C06-22D3-41E3-B8B0-7E490BF4BAB9}"/>
              </a:ext>
            </a:extLst>
          </p:cNvPr>
          <p:cNvSpPr txBox="1"/>
          <p:nvPr/>
        </p:nvSpPr>
        <p:spPr>
          <a:xfrm>
            <a:off x="2847265" y="681096"/>
            <a:ext cx="1826141" cy="338554"/>
          </a:xfrm>
          <a:prstGeom prst="rect">
            <a:avLst/>
          </a:prstGeom>
          <a:noFill/>
          <a:ln w="12700">
            <a:noFill/>
          </a:ln>
        </p:spPr>
        <p:txBody>
          <a:bodyPr wrap="none" rtlCol="0">
            <a:spAutoFit/>
          </a:bodyPr>
          <a:lstStyle/>
          <a:p>
            <a:pPr algn="l"/>
            <a:r>
              <a:rPr lang="zh-CN" altLang="en-US" sz="1600" dirty="0">
                <a:solidFill>
                  <a:srgbClr val="FF0000"/>
                </a:solidFill>
              </a:rPr>
              <a:t>文件逻辑结构类型</a:t>
            </a:r>
          </a:p>
        </p:txBody>
      </p:sp>
      <p:sp>
        <p:nvSpPr>
          <p:cNvPr id="16" name="文本框 15">
            <a:extLst>
              <a:ext uri="{FF2B5EF4-FFF2-40B4-BE49-F238E27FC236}">
                <a16:creationId xmlns:a16="http://schemas.microsoft.com/office/drawing/2014/main" id="{2A104F98-9FC6-48D4-894E-56755E5C6E5C}"/>
              </a:ext>
            </a:extLst>
          </p:cNvPr>
          <p:cNvSpPr txBox="1"/>
          <p:nvPr/>
        </p:nvSpPr>
        <p:spPr>
          <a:xfrm>
            <a:off x="248969" y="2343150"/>
            <a:ext cx="3531736" cy="730777"/>
          </a:xfrm>
          <a:prstGeom prst="rect">
            <a:avLst/>
          </a:prstGeom>
          <a:noFill/>
          <a:ln w="12700">
            <a:solidFill>
              <a:schemeClr val="tx1"/>
            </a:solidFill>
          </a:ln>
        </p:spPr>
        <p:txBody>
          <a:bodyPr wrap="none" rtlCol="0">
            <a:spAutoFit/>
          </a:bodyPr>
          <a:lstStyle/>
          <a:p>
            <a:pPr marL="342900" indent="-342900" algn="l">
              <a:lnSpc>
                <a:spcPts val="2600"/>
              </a:lnSpc>
              <a:buAutoNum type="arabicPeriod"/>
            </a:pPr>
            <a:r>
              <a:rPr lang="zh-CN" altLang="en-US" dirty="0"/>
              <a:t>有结构文件：由若干记录组成</a:t>
            </a:r>
            <a:endParaRPr lang="en-US" altLang="zh-CN" dirty="0"/>
          </a:p>
          <a:p>
            <a:pPr marL="342900" indent="-342900" algn="l">
              <a:lnSpc>
                <a:spcPts val="2600"/>
              </a:lnSpc>
              <a:buAutoNum type="arabicPeriod"/>
            </a:pPr>
            <a:r>
              <a:rPr lang="zh-CN" altLang="en-US" dirty="0"/>
              <a:t>无结构文件：由字符流构成</a:t>
            </a:r>
          </a:p>
        </p:txBody>
      </p:sp>
      <p:sp>
        <p:nvSpPr>
          <p:cNvPr id="17" name="文本框 16">
            <a:extLst>
              <a:ext uri="{FF2B5EF4-FFF2-40B4-BE49-F238E27FC236}">
                <a16:creationId xmlns:a16="http://schemas.microsoft.com/office/drawing/2014/main" id="{2DA10775-A65C-4911-A921-AC4E09D4C829}"/>
              </a:ext>
            </a:extLst>
          </p:cNvPr>
          <p:cNvSpPr txBox="1"/>
          <p:nvPr/>
        </p:nvSpPr>
        <p:spPr>
          <a:xfrm>
            <a:off x="248969" y="2004596"/>
            <a:ext cx="2031325" cy="338554"/>
          </a:xfrm>
          <a:prstGeom prst="rect">
            <a:avLst/>
          </a:prstGeom>
          <a:noFill/>
          <a:ln w="12700">
            <a:noFill/>
          </a:ln>
        </p:spPr>
        <p:txBody>
          <a:bodyPr wrap="none" rtlCol="0">
            <a:spAutoFit/>
          </a:bodyPr>
          <a:lstStyle/>
          <a:p>
            <a:pPr algn="l"/>
            <a:r>
              <a:rPr lang="zh-CN" altLang="en-US" sz="1600" dirty="0">
                <a:solidFill>
                  <a:srgbClr val="FF0000"/>
                </a:solidFill>
              </a:rPr>
              <a:t>从是否有结构分类：</a:t>
            </a:r>
          </a:p>
        </p:txBody>
      </p:sp>
      <p:sp>
        <p:nvSpPr>
          <p:cNvPr id="3" name="文本框 2">
            <a:extLst>
              <a:ext uri="{FF2B5EF4-FFF2-40B4-BE49-F238E27FC236}">
                <a16:creationId xmlns:a16="http://schemas.microsoft.com/office/drawing/2014/main" id="{A9B49714-0CC6-B941-3DE6-5CB6BEADF112}"/>
              </a:ext>
            </a:extLst>
          </p:cNvPr>
          <p:cNvSpPr txBox="1"/>
          <p:nvPr/>
        </p:nvSpPr>
        <p:spPr>
          <a:xfrm>
            <a:off x="5350829" y="2343150"/>
            <a:ext cx="1915909" cy="1064202"/>
          </a:xfrm>
          <a:prstGeom prst="rect">
            <a:avLst/>
          </a:prstGeom>
          <a:noFill/>
          <a:ln w="12700">
            <a:solidFill>
              <a:schemeClr val="tx1"/>
            </a:solidFill>
          </a:ln>
        </p:spPr>
        <p:txBody>
          <a:bodyPr wrap="none" rtlCol="0">
            <a:spAutoFit/>
          </a:bodyPr>
          <a:lstStyle/>
          <a:p>
            <a:pPr marL="342900" indent="-342900" algn="l">
              <a:lnSpc>
                <a:spcPts val="2600"/>
              </a:lnSpc>
              <a:buAutoNum type="arabicPeriod"/>
            </a:pPr>
            <a:r>
              <a:rPr lang="zh-CN" altLang="en-US" dirty="0"/>
              <a:t>顺序文件</a:t>
            </a:r>
            <a:endParaRPr lang="en-US" altLang="zh-CN" dirty="0"/>
          </a:p>
          <a:p>
            <a:pPr marL="342900" indent="-342900" algn="l">
              <a:lnSpc>
                <a:spcPts val="2600"/>
              </a:lnSpc>
              <a:buAutoNum type="arabicPeriod"/>
            </a:pPr>
            <a:r>
              <a:rPr lang="zh-CN" altLang="en-US" dirty="0"/>
              <a:t>索引文件</a:t>
            </a:r>
            <a:endParaRPr lang="en-US" altLang="zh-CN" dirty="0"/>
          </a:p>
          <a:p>
            <a:pPr marL="342900" indent="-342900" algn="l">
              <a:lnSpc>
                <a:spcPts val="2600"/>
              </a:lnSpc>
              <a:buAutoNum type="arabicPeriod"/>
            </a:pPr>
            <a:r>
              <a:rPr lang="zh-CN" altLang="en-US" dirty="0"/>
              <a:t>索引顺序文件</a:t>
            </a:r>
          </a:p>
        </p:txBody>
      </p:sp>
      <p:sp>
        <p:nvSpPr>
          <p:cNvPr id="4" name="文本框 3">
            <a:extLst>
              <a:ext uri="{FF2B5EF4-FFF2-40B4-BE49-F238E27FC236}">
                <a16:creationId xmlns:a16="http://schemas.microsoft.com/office/drawing/2014/main" id="{10B334EE-ED12-4898-17C7-118BE2776742}"/>
              </a:ext>
            </a:extLst>
          </p:cNvPr>
          <p:cNvSpPr txBox="1"/>
          <p:nvPr/>
        </p:nvSpPr>
        <p:spPr>
          <a:xfrm>
            <a:off x="4267200" y="2004596"/>
            <a:ext cx="4083169" cy="338554"/>
          </a:xfrm>
          <a:prstGeom prst="rect">
            <a:avLst/>
          </a:prstGeom>
          <a:noFill/>
          <a:ln w="12700">
            <a:noFill/>
          </a:ln>
        </p:spPr>
        <p:txBody>
          <a:bodyPr wrap="none" rtlCol="0">
            <a:spAutoFit/>
          </a:bodyPr>
          <a:lstStyle/>
          <a:p>
            <a:pPr algn="l"/>
            <a:r>
              <a:rPr lang="zh-CN" altLang="en-US" sz="1600" dirty="0">
                <a:solidFill>
                  <a:srgbClr val="FF0000"/>
                </a:solidFill>
              </a:rPr>
              <a:t>文件的组织方式分类，有结构文件可分为：</a:t>
            </a:r>
          </a:p>
        </p:txBody>
      </p:sp>
    </p:spTree>
    <p:extLst>
      <p:ext uri="{BB962C8B-B14F-4D97-AF65-F5344CB8AC3E}">
        <p14:creationId xmlns:p14="http://schemas.microsoft.com/office/powerpoint/2010/main" val="345914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8.2.1</a:t>
            </a:r>
            <a:r>
              <a:rPr lang="zh-CN" altLang="en-US" sz="2100" b="1" dirty="0">
                <a:solidFill>
                  <a:srgbClr val="4472C4"/>
                </a:solidFill>
              </a:rPr>
              <a:t> 有结构文件</a:t>
            </a:r>
          </a:p>
        </p:txBody>
      </p:sp>
      <p:sp>
        <p:nvSpPr>
          <p:cNvPr id="14" name="内容占位符 2"/>
          <p:cNvSpPr txBox="1"/>
          <p:nvPr/>
        </p:nvSpPr>
        <p:spPr>
          <a:xfrm>
            <a:off x="381000" y="1069793"/>
            <a:ext cx="8382000" cy="231320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580"/>
              </a:spcBef>
              <a:buNone/>
              <a:defRPr/>
            </a:pPr>
            <a:r>
              <a:rPr lang="zh-CN" altLang="en-US" dirty="0"/>
              <a:t>按文件是否有结构分类</a:t>
            </a:r>
          </a:p>
          <a:p>
            <a:pPr marL="342900" lvl="1" indent="-342900">
              <a:lnSpc>
                <a:spcPct val="132000"/>
              </a:lnSpc>
              <a:spcBef>
                <a:spcPts val="370"/>
              </a:spcBef>
              <a:buClr>
                <a:srgbClr val="E71101"/>
              </a:buClr>
              <a:buSzPct val="60000"/>
              <a:buFont typeface="Wingdings" panose="05000000000000000000" pitchFamily="2" charset="2"/>
              <a:buChar char="Ø"/>
              <a:defRPr/>
            </a:pPr>
            <a:r>
              <a:rPr lang="zh-CN" altLang="en-US" sz="1650" dirty="0">
                <a:solidFill>
                  <a:schemeClr val="tx1">
                    <a:lumMod val="65000"/>
                    <a:lumOff val="35000"/>
                  </a:schemeClr>
                </a:solidFill>
              </a:rPr>
              <a:t>有结构文件（记录式文件，长用于数据库系统）</a:t>
            </a:r>
          </a:p>
          <a:p>
            <a:pPr marL="800100" lvl="2" indent="-342900">
              <a:lnSpc>
                <a:spcPct val="132000"/>
              </a:lnSpc>
              <a:spcBef>
                <a:spcPts val="370"/>
              </a:spcBef>
              <a:buClr>
                <a:srgbClr val="E71101"/>
              </a:buClr>
              <a:buSzPct val="60000"/>
              <a:buFont typeface="Wingdings" panose="05000000000000000000" pitchFamily="2" charset="2"/>
              <a:buChar char="u"/>
              <a:defRPr/>
            </a:pPr>
            <a:r>
              <a:rPr lang="zh-CN" altLang="en-US" sz="1650" dirty="0">
                <a:solidFill>
                  <a:srgbClr val="FF0000"/>
                </a:solidFill>
              </a:rPr>
              <a:t>定长记录：记录长度相同；</a:t>
            </a:r>
            <a:endParaRPr lang="en-US" altLang="zh-CN" sz="1650" dirty="0">
              <a:solidFill>
                <a:srgbClr val="FF0000"/>
              </a:solidFill>
            </a:endParaRPr>
          </a:p>
          <a:p>
            <a:pPr marL="457200" lvl="2" indent="0">
              <a:lnSpc>
                <a:spcPct val="132000"/>
              </a:lnSpc>
              <a:spcBef>
                <a:spcPts val="370"/>
              </a:spcBef>
              <a:buClr>
                <a:srgbClr val="E71101"/>
              </a:buClr>
              <a:buSzPct val="60000"/>
              <a:buNone/>
              <a:defRPr/>
            </a:pPr>
            <a:r>
              <a:rPr lang="en-US" altLang="zh-CN" sz="1650" dirty="0">
                <a:solidFill>
                  <a:srgbClr val="FF0000"/>
                </a:solidFill>
              </a:rPr>
              <a:t>     </a:t>
            </a:r>
            <a:r>
              <a:rPr lang="zh-CN" altLang="en-US" sz="1650" dirty="0">
                <a:solidFill>
                  <a:srgbClr val="575757"/>
                </a:solidFill>
              </a:rPr>
              <a:t>文件长度用记录数表示；处理方便，开销小；检索速度快，方便修改</a:t>
            </a:r>
          </a:p>
          <a:p>
            <a:pPr marL="800100" lvl="2" indent="-342900">
              <a:lnSpc>
                <a:spcPct val="132000"/>
              </a:lnSpc>
              <a:spcBef>
                <a:spcPts val="370"/>
              </a:spcBef>
              <a:buClr>
                <a:srgbClr val="E71101"/>
              </a:buClr>
              <a:buSzPct val="60000"/>
              <a:buFont typeface="Wingdings" panose="05000000000000000000" pitchFamily="2" charset="2"/>
              <a:buChar char="u"/>
              <a:defRPr/>
            </a:pPr>
            <a:r>
              <a:rPr lang="zh-CN" altLang="en-US" sz="1650" dirty="0">
                <a:solidFill>
                  <a:srgbClr val="FF0000"/>
                </a:solidFill>
              </a:rPr>
              <a:t>变长记录：记录长度不定；</a:t>
            </a:r>
            <a:endParaRPr lang="en-US" altLang="zh-CN" sz="1650" dirty="0">
              <a:solidFill>
                <a:srgbClr val="FF0000"/>
              </a:solidFill>
            </a:endParaRPr>
          </a:p>
          <a:p>
            <a:pPr marL="457200" lvl="2" indent="0">
              <a:lnSpc>
                <a:spcPct val="132000"/>
              </a:lnSpc>
              <a:spcBef>
                <a:spcPts val="370"/>
              </a:spcBef>
              <a:buClr>
                <a:srgbClr val="E71101"/>
              </a:buClr>
              <a:buSzPct val="60000"/>
              <a:buNone/>
              <a:defRPr/>
            </a:pPr>
            <a:r>
              <a:rPr lang="en-US" altLang="zh-CN" sz="1650" dirty="0">
                <a:solidFill>
                  <a:srgbClr val="FF0000"/>
                </a:solidFill>
              </a:rPr>
              <a:t>     </a:t>
            </a:r>
            <a:r>
              <a:rPr lang="zh-CN" altLang="en-US" sz="1650" dirty="0"/>
              <a:t>记录长度不相同，每类记录的商都已知；检索速度慢，不利于文件的处理和修改</a:t>
            </a:r>
          </a:p>
          <a:p>
            <a:pPr marL="342900" lvl="1" indent="-342900">
              <a:lnSpc>
                <a:spcPct val="132000"/>
              </a:lnSpc>
              <a:spcBef>
                <a:spcPts val="370"/>
              </a:spcBef>
              <a:buClr>
                <a:srgbClr val="E71101"/>
              </a:buClr>
              <a:buSzPct val="60000"/>
              <a:buFont typeface="Wingdings" panose="05000000000000000000" pitchFamily="2" charset="2"/>
              <a:buChar char="Ø"/>
              <a:defRPr/>
            </a:pPr>
            <a:r>
              <a:rPr lang="zh-CN" altLang="en-US" sz="1650" dirty="0">
                <a:solidFill>
                  <a:schemeClr val="tx1">
                    <a:lumMod val="65000"/>
                    <a:lumOff val="35000"/>
                  </a:schemeClr>
                </a:solidFill>
              </a:rPr>
              <a:t>无结构文件（流式文件）</a:t>
            </a:r>
          </a:p>
          <a:p>
            <a:pPr marL="800100" lvl="2" indent="-342900">
              <a:lnSpc>
                <a:spcPct val="132000"/>
              </a:lnSpc>
              <a:spcBef>
                <a:spcPts val="370"/>
              </a:spcBef>
              <a:buClr>
                <a:srgbClr val="E71101"/>
              </a:buClr>
              <a:buSzPct val="60000"/>
              <a:buFont typeface="Wingdings" panose="05000000000000000000" pitchFamily="2" charset="2"/>
              <a:buChar char="u"/>
              <a:defRPr/>
            </a:pPr>
            <a:r>
              <a:rPr lang="zh-CN" altLang="en-US" sz="1650" dirty="0">
                <a:solidFill>
                  <a:schemeClr val="tx1">
                    <a:lumMod val="65000"/>
                    <a:lumOff val="35000"/>
                  </a:schemeClr>
                </a:solidFill>
              </a:rPr>
              <a:t>源程序、可执行文件、库函数</a:t>
            </a:r>
            <a:endParaRPr lang="en-US" altLang="zh-CN" sz="1650" dirty="0">
              <a:solidFill>
                <a:schemeClr val="tx1">
                  <a:lumMod val="65000"/>
                  <a:lumOff val="35000"/>
                </a:schemeClr>
              </a:solidFill>
            </a:endParaRPr>
          </a:p>
          <a:p>
            <a:pPr marL="457200" lvl="2" indent="0">
              <a:lnSpc>
                <a:spcPct val="132000"/>
              </a:lnSpc>
              <a:spcBef>
                <a:spcPts val="370"/>
              </a:spcBef>
              <a:buClr>
                <a:srgbClr val="E71101"/>
              </a:buClr>
              <a:buSzPct val="60000"/>
              <a:buNone/>
              <a:defRPr/>
            </a:pPr>
            <a:r>
              <a:rPr lang="en-US" altLang="zh-CN" sz="1650" dirty="0"/>
              <a:t>     </a:t>
            </a:r>
            <a:r>
              <a:rPr lang="zh-CN" altLang="en-US" sz="1650" dirty="0"/>
              <a:t>对流式文件的访问利用</a:t>
            </a:r>
            <a:r>
              <a:rPr lang="zh-CN" altLang="en-US" sz="1650" dirty="0">
                <a:solidFill>
                  <a:srgbClr val="FF0000"/>
                </a:solidFill>
              </a:rPr>
              <a:t>读写指针来实现</a:t>
            </a:r>
            <a:r>
              <a:rPr lang="zh-CN" altLang="en-US" sz="1650" dirty="0"/>
              <a:t>，此类文件长度单位为字节，一个记录仅有一个字节</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8.2.2 </a:t>
            </a:r>
            <a:r>
              <a:rPr lang="zh-CN" altLang="en-US" sz="2100" b="1" dirty="0">
                <a:solidFill>
                  <a:srgbClr val="4472C4"/>
                </a:solidFill>
              </a:rPr>
              <a:t>顺序文件</a:t>
            </a:r>
            <a:r>
              <a:rPr lang="en-US" altLang="zh-CN" sz="2100" b="1" dirty="0">
                <a:solidFill>
                  <a:srgbClr val="4472C4"/>
                </a:solidFill>
              </a:rPr>
              <a:t>1</a:t>
            </a:r>
          </a:p>
        </p:txBody>
      </p:sp>
      <p:sp>
        <p:nvSpPr>
          <p:cNvPr id="14" name="内容占位符 2"/>
          <p:cNvSpPr txBox="1"/>
          <p:nvPr/>
        </p:nvSpPr>
        <p:spPr>
          <a:xfrm>
            <a:off x="611038" y="2660345"/>
            <a:ext cx="6796573" cy="9144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3000"/>
              </a:lnSpc>
              <a:spcBef>
                <a:spcPts val="580"/>
              </a:spcBef>
              <a:buNone/>
              <a:defRPr/>
            </a:pPr>
            <a:r>
              <a:rPr lang="zh-CN" altLang="en-US" dirty="0">
                <a:solidFill>
                  <a:srgbClr val="FF0000"/>
                </a:solidFill>
              </a:rPr>
              <a:t>串结构</a:t>
            </a:r>
            <a:r>
              <a:rPr lang="zh-CN" altLang="en-US" dirty="0"/>
              <a:t>：按存入时间的先后排序，记录间的顺序与关键字无关</a:t>
            </a:r>
          </a:p>
          <a:p>
            <a:pPr marL="342900" lvl="1" indent="-342900">
              <a:lnSpc>
                <a:spcPct val="132000"/>
              </a:lnSpc>
              <a:spcBef>
                <a:spcPts val="370"/>
              </a:spcBef>
              <a:buClr>
                <a:srgbClr val="E71101"/>
              </a:buClr>
              <a:buSzPct val="60000"/>
              <a:buFont typeface="Wingdings" panose="05000000000000000000" pitchFamily="2" charset="2"/>
              <a:buChar char="Ø"/>
              <a:defRPr/>
            </a:pPr>
            <a:r>
              <a:rPr lang="zh-CN" altLang="en-US" sz="1800" dirty="0"/>
              <a:t>检索比较</a:t>
            </a:r>
            <a:r>
              <a:rPr lang="zh-CN" altLang="en-US" sz="1800" dirty="0">
                <a:solidFill>
                  <a:srgbClr val="FF0000"/>
                </a:solidFill>
              </a:rPr>
              <a:t>费时</a:t>
            </a:r>
            <a:r>
              <a:rPr lang="zh-CN" altLang="en-US" sz="1800" dirty="0"/>
              <a:t>（存入时按先后，查找时必须从头开始）</a:t>
            </a:r>
          </a:p>
        </p:txBody>
      </p:sp>
      <p:sp>
        <p:nvSpPr>
          <p:cNvPr id="15" name="内容占位符 2"/>
          <p:cNvSpPr txBox="1"/>
          <p:nvPr/>
        </p:nvSpPr>
        <p:spPr>
          <a:xfrm>
            <a:off x="611038" y="3579866"/>
            <a:ext cx="7618562" cy="106420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32000"/>
              </a:lnSpc>
              <a:spcBef>
                <a:spcPts val="580"/>
              </a:spcBef>
              <a:buNone/>
              <a:defRPr/>
            </a:pPr>
            <a:r>
              <a:rPr lang="zh-CN" altLang="en-US" dirty="0">
                <a:solidFill>
                  <a:srgbClr val="FF0000"/>
                </a:solidFill>
              </a:rPr>
              <a:t>顺序结构：</a:t>
            </a:r>
            <a:r>
              <a:rPr lang="zh-CN" altLang="en-US" dirty="0"/>
              <a:t>指定一个字段为</a:t>
            </a:r>
            <a:r>
              <a:rPr lang="zh-CN" altLang="en-US" dirty="0">
                <a:solidFill>
                  <a:srgbClr val="FF0000"/>
                </a:solidFill>
              </a:rPr>
              <a:t>关键字</a:t>
            </a:r>
            <a:r>
              <a:rPr lang="zh-CN" altLang="en-US" dirty="0"/>
              <a:t>，所有</a:t>
            </a:r>
            <a:r>
              <a:rPr lang="zh-CN" altLang="en-US" dirty="0">
                <a:solidFill>
                  <a:srgbClr val="FF0000"/>
                </a:solidFill>
              </a:rPr>
              <a:t>记录</a:t>
            </a:r>
            <a:r>
              <a:rPr lang="zh-CN" altLang="en-US" dirty="0"/>
              <a:t>按</a:t>
            </a:r>
            <a:r>
              <a:rPr lang="zh-CN" altLang="en-US" dirty="0">
                <a:solidFill>
                  <a:srgbClr val="FF0000"/>
                </a:solidFill>
              </a:rPr>
              <a:t>关键字排序</a:t>
            </a:r>
          </a:p>
          <a:p>
            <a:pPr marL="0" lvl="1" indent="-342900">
              <a:lnSpc>
                <a:spcPct val="132000"/>
              </a:lnSpc>
              <a:spcBef>
                <a:spcPts val="370"/>
              </a:spcBef>
              <a:buClr>
                <a:srgbClr val="E71101"/>
              </a:buClr>
              <a:buSzPct val="60000"/>
              <a:buFont typeface="Wingdings" panose="05000000000000000000" pitchFamily="2" charset="2"/>
              <a:buChar char="Ø"/>
              <a:defRPr/>
            </a:pPr>
            <a:r>
              <a:rPr lang="zh-CN" altLang="en-US" sz="1650" dirty="0"/>
              <a:t>检索时可利用有效的</a:t>
            </a:r>
            <a:r>
              <a:rPr lang="zh-CN" altLang="en-US" sz="1650" dirty="0">
                <a:solidFill>
                  <a:srgbClr val="FF0000"/>
                </a:solidFill>
              </a:rPr>
              <a:t>查找算法，折半查找法、插值查找法、跳步查找法</a:t>
            </a:r>
            <a:r>
              <a:rPr lang="zh-CN" altLang="en-US" sz="1650" dirty="0"/>
              <a:t>等</a:t>
            </a:r>
          </a:p>
        </p:txBody>
      </p:sp>
      <p:sp>
        <p:nvSpPr>
          <p:cNvPr id="9" name="文本框 8">
            <a:extLst>
              <a:ext uri="{FF2B5EF4-FFF2-40B4-BE49-F238E27FC236}">
                <a16:creationId xmlns:a16="http://schemas.microsoft.com/office/drawing/2014/main" id="{F99A4BF1-7254-4628-B6A2-EB8C495F26F5}"/>
              </a:ext>
            </a:extLst>
          </p:cNvPr>
          <p:cNvSpPr txBox="1"/>
          <p:nvPr/>
        </p:nvSpPr>
        <p:spPr>
          <a:xfrm>
            <a:off x="3657600" y="817788"/>
            <a:ext cx="1915909" cy="1064202"/>
          </a:xfrm>
          <a:prstGeom prst="rect">
            <a:avLst/>
          </a:prstGeom>
          <a:noFill/>
          <a:ln w="12700">
            <a:solidFill>
              <a:schemeClr val="tx1"/>
            </a:solidFill>
          </a:ln>
        </p:spPr>
        <p:txBody>
          <a:bodyPr wrap="none" rtlCol="0">
            <a:spAutoFit/>
          </a:bodyPr>
          <a:lstStyle/>
          <a:p>
            <a:pPr marL="342900" indent="-342900" algn="l">
              <a:lnSpc>
                <a:spcPts val="2600"/>
              </a:lnSpc>
              <a:buAutoNum type="arabicPeriod"/>
            </a:pPr>
            <a:r>
              <a:rPr lang="zh-CN" altLang="en-US" dirty="0">
                <a:solidFill>
                  <a:srgbClr val="FF0000"/>
                </a:solidFill>
              </a:rPr>
              <a:t>顺序文件</a:t>
            </a:r>
            <a:endParaRPr lang="en-US" altLang="zh-CN" dirty="0">
              <a:solidFill>
                <a:srgbClr val="FF0000"/>
              </a:solidFill>
            </a:endParaRPr>
          </a:p>
          <a:p>
            <a:pPr marL="342900" indent="-342900" algn="l">
              <a:lnSpc>
                <a:spcPts val="2600"/>
              </a:lnSpc>
              <a:buAutoNum type="arabicPeriod"/>
            </a:pPr>
            <a:r>
              <a:rPr lang="zh-CN" altLang="en-US" dirty="0"/>
              <a:t>索引文件</a:t>
            </a:r>
            <a:endParaRPr lang="en-US" altLang="zh-CN" dirty="0"/>
          </a:p>
          <a:p>
            <a:pPr marL="342900" indent="-342900" algn="l">
              <a:lnSpc>
                <a:spcPts val="2600"/>
              </a:lnSpc>
              <a:buAutoNum type="arabicPeriod"/>
            </a:pPr>
            <a:r>
              <a:rPr lang="zh-CN" altLang="en-US" dirty="0"/>
              <a:t>索引顺序文件</a:t>
            </a:r>
          </a:p>
        </p:txBody>
      </p:sp>
      <p:sp>
        <p:nvSpPr>
          <p:cNvPr id="10" name="文本框 9">
            <a:extLst>
              <a:ext uri="{FF2B5EF4-FFF2-40B4-BE49-F238E27FC236}">
                <a16:creationId xmlns:a16="http://schemas.microsoft.com/office/drawing/2014/main" id="{076303FA-6242-4CA1-B5E2-5458243D0F82}"/>
              </a:ext>
            </a:extLst>
          </p:cNvPr>
          <p:cNvSpPr txBox="1"/>
          <p:nvPr/>
        </p:nvSpPr>
        <p:spPr>
          <a:xfrm>
            <a:off x="2590800" y="455171"/>
            <a:ext cx="4418197" cy="338554"/>
          </a:xfrm>
          <a:prstGeom prst="rect">
            <a:avLst/>
          </a:prstGeom>
          <a:solidFill>
            <a:schemeClr val="bg1"/>
          </a:solidFill>
          <a:ln w="12700">
            <a:noFill/>
          </a:ln>
        </p:spPr>
        <p:txBody>
          <a:bodyPr wrap="none" rtlCol="0">
            <a:spAutoFit/>
          </a:bodyPr>
          <a:lstStyle/>
          <a:p>
            <a:pPr algn="l"/>
            <a:r>
              <a:rPr lang="zh-CN" altLang="en-US" sz="1600" dirty="0">
                <a:solidFill>
                  <a:srgbClr val="FF0000"/>
                </a:solidFill>
              </a:rPr>
              <a:t>从文件组织方式，可把有结构文件分为三类：</a:t>
            </a:r>
          </a:p>
        </p:txBody>
      </p:sp>
      <p:sp>
        <p:nvSpPr>
          <p:cNvPr id="2" name="矩形: 圆角 1">
            <a:extLst>
              <a:ext uri="{FF2B5EF4-FFF2-40B4-BE49-F238E27FC236}">
                <a16:creationId xmlns:a16="http://schemas.microsoft.com/office/drawing/2014/main" id="{23A2052D-DB98-420E-A445-4C5ED03C8E3D}"/>
              </a:ext>
            </a:extLst>
          </p:cNvPr>
          <p:cNvSpPr/>
          <p:nvPr/>
        </p:nvSpPr>
        <p:spPr>
          <a:xfrm>
            <a:off x="457200" y="2473119"/>
            <a:ext cx="7696200" cy="2308431"/>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AF9701F6-D9B2-42EC-B4C6-E1066AD85EF1}"/>
              </a:ext>
            </a:extLst>
          </p:cNvPr>
          <p:cNvSpPr txBox="1"/>
          <p:nvPr/>
        </p:nvSpPr>
        <p:spPr>
          <a:xfrm>
            <a:off x="611038" y="2266950"/>
            <a:ext cx="2492990" cy="369332"/>
          </a:xfrm>
          <a:prstGeom prst="rect">
            <a:avLst/>
          </a:prstGeom>
          <a:solidFill>
            <a:schemeClr val="bg1"/>
          </a:solidFill>
          <a:ln w="12700">
            <a:noFill/>
          </a:ln>
        </p:spPr>
        <p:txBody>
          <a:bodyPr wrap="none" rtlCol="0">
            <a:spAutoFit/>
          </a:bodyPr>
          <a:lstStyle/>
          <a:p>
            <a:pPr algn="l"/>
            <a:r>
              <a:rPr lang="zh-CN" altLang="en-US" dirty="0">
                <a:solidFill>
                  <a:srgbClr val="FF0000"/>
                </a:solidFill>
              </a:rPr>
              <a:t>顺序文件的排列方式：</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顺序文件的优缺点</a:t>
            </a:r>
          </a:p>
        </p:txBody>
      </p:sp>
      <p:sp>
        <p:nvSpPr>
          <p:cNvPr id="5" name="矩形: 圆角 4"/>
          <p:cNvSpPr/>
          <p:nvPr/>
        </p:nvSpPr>
        <p:spPr>
          <a:xfrm>
            <a:off x="1049020" y="1041400"/>
            <a:ext cx="1129665" cy="42799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90000"/>
              </a:lnSpc>
            </a:pPr>
            <a:r>
              <a:rPr lang="zh-CN" altLang="en-US" sz="2100" dirty="0">
                <a:solidFill>
                  <a:schemeClr val="bg1"/>
                </a:solidFill>
                <a:sym typeface="Wingdings" panose="05000000000000000000" pitchFamily="2" charset="2"/>
              </a:rPr>
              <a:t>优点：</a:t>
            </a:r>
          </a:p>
        </p:txBody>
      </p:sp>
      <p:sp>
        <p:nvSpPr>
          <p:cNvPr id="6" name="内容占位符 2"/>
          <p:cNvSpPr txBox="1"/>
          <p:nvPr/>
        </p:nvSpPr>
        <p:spPr>
          <a:xfrm>
            <a:off x="1050290" y="1580515"/>
            <a:ext cx="4659630" cy="27432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有利于大批记录读写</a:t>
            </a:r>
          </a:p>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存取效率</a:t>
            </a:r>
            <a:r>
              <a:rPr lang="zh-CN" altLang="en-US" sz="1800" dirty="0">
                <a:solidFill>
                  <a:srgbClr val="FF0000"/>
                </a:solidFill>
              </a:rPr>
              <a:t>最高</a:t>
            </a:r>
          </a:p>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可存储在顺序存储设备（磁带）上</a:t>
            </a:r>
          </a:p>
        </p:txBody>
      </p:sp>
      <p:sp>
        <p:nvSpPr>
          <p:cNvPr id="7" name="矩形: 圆角 4"/>
          <p:cNvSpPr/>
          <p:nvPr/>
        </p:nvSpPr>
        <p:spPr>
          <a:xfrm>
            <a:off x="1049020" y="2989580"/>
            <a:ext cx="1225550" cy="41846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90000"/>
              </a:lnSpc>
            </a:pPr>
            <a:r>
              <a:rPr lang="zh-CN" altLang="en-US" sz="2100" dirty="0">
                <a:solidFill>
                  <a:schemeClr val="bg1"/>
                </a:solidFill>
                <a:sym typeface="Wingdings" panose="05000000000000000000" pitchFamily="2" charset="2"/>
              </a:rPr>
              <a:t>缺点</a:t>
            </a:r>
          </a:p>
        </p:txBody>
      </p:sp>
      <p:sp>
        <p:nvSpPr>
          <p:cNvPr id="8" name="内容占位符 2"/>
          <p:cNvSpPr txBox="1"/>
          <p:nvPr/>
        </p:nvSpPr>
        <p:spPr>
          <a:xfrm>
            <a:off x="1049312" y="3531266"/>
            <a:ext cx="3733761" cy="10309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32000"/>
              </a:lnSpc>
              <a:spcBef>
                <a:spcPts val="370"/>
              </a:spcBef>
              <a:buClr>
                <a:srgbClr val="E71101"/>
              </a:buClr>
              <a:buSzPct val="100000"/>
              <a:buFont typeface="Wingdings" panose="05000000000000000000" pitchFamily="2" charset="2"/>
              <a:buChar char="n"/>
              <a:defRPr/>
            </a:pPr>
            <a:r>
              <a:rPr lang="zh-CN" altLang="en-US" sz="1800" dirty="0"/>
              <a:t>查找或修改单个记录：差</a:t>
            </a:r>
          </a:p>
          <a:p>
            <a:pPr marL="342900" lvl="1" indent="-342900">
              <a:lnSpc>
                <a:spcPct val="132000"/>
              </a:lnSpc>
              <a:spcBef>
                <a:spcPts val="370"/>
              </a:spcBef>
              <a:buClr>
                <a:srgbClr val="E71101"/>
              </a:buClr>
              <a:buSzPct val="100000"/>
              <a:buFont typeface="Wingdings" panose="05000000000000000000" pitchFamily="2" charset="2"/>
              <a:buChar char="n"/>
              <a:defRPr/>
            </a:pPr>
            <a:r>
              <a:rPr lang="zh-CN" altLang="en-US" sz="1800" dirty="0"/>
              <a:t>增加或删除一个记录：难</a:t>
            </a:r>
          </a:p>
        </p:txBody>
      </p:sp>
      <p:sp>
        <p:nvSpPr>
          <p:cNvPr id="11" name="íśḷíḋé"/>
          <p:cNvSpPr/>
          <p:nvPr/>
        </p:nvSpPr>
        <p:spPr bwMode="auto">
          <a:xfrm>
            <a:off x="6227808" y="2397368"/>
            <a:ext cx="1941825" cy="1941170"/>
          </a:xfrm>
          <a:prstGeom prst="ellipse">
            <a:avLst/>
          </a:prstGeom>
          <a:blipFill>
            <a:blip r:embed="rId2"/>
            <a:stretch>
              <a:fillRect l="-25098" r="-24851"/>
            </a:stretch>
          </a:blipFill>
          <a:ln w="57150">
            <a:solidFill>
              <a:schemeClr val="bg1">
                <a:lumMod val="95000"/>
              </a:schemeClr>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a:bodyPr>
          <a:lstStyle/>
          <a:p>
            <a:pPr algn="ctr"/>
            <a:endParaRPr lang="en-US" sz="2100" b="1">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8.2.3 </a:t>
            </a:r>
            <a:r>
              <a:rPr lang="zh-CN" altLang="en-US" sz="2100" b="1" dirty="0">
                <a:solidFill>
                  <a:srgbClr val="4472C4"/>
                </a:solidFill>
              </a:rPr>
              <a:t>顺序文件记录寻址</a:t>
            </a:r>
          </a:p>
        </p:txBody>
      </p:sp>
      <p:sp>
        <p:nvSpPr>
          <p:cNvPr id="5" name="矩形: 圆角 4"/>
          <p:cNvSpPr/>
          <p:nvPr/>
        </p:nvSpPr>
        <p:spPr>
          <a:xfrm>
            <a:off x="1049312" y="1041611"/>
            <a:ext cx="3298526" cy="4277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90000"/>
              </a:lnSpc>
            </a:pPr>
            <a:r>
              <a:rPr lang="zh-CN" altLang="en-US" sz="1800" dirty="0">
                <a:solidFill>
                  <a:schemeClr val="bg1"/>
                </a:solidFill>
                <a:sym typeface="Wingdings" panose="05000000000000000000" pitchFamily="2" charset="2"/>
              </a:rPr>
              <a:t>隐式寻址方式（顺序访问）</a:t>
            </a:r>
          </a:p>
        </p:txBody>
      </p:sp>
      <p:sp>
        <p:nvSpPr>
          <p:cNvPr id="6" name="内容占位符 2"/>
          <p:cNvSpPr txBox="1"/>
          <p:nvPr/>
        </p:nvSpPr>
        <p:spPr>
          <a:xfrm>
            <a:off x="1050292" y="1580705"/>
            <a:ext cx="4059407" cy="84219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定长记录：</a:t>
            </a:r>
          </a:p>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变长记录：</a:t>
            </a:r>
          </a:p>
        </p:txBody>
      </p:sp>
      <p:sp>
        <p:nvSpPr>
          <p:cNvPr id="7" name="矩形: 圆角 4"/>
          <p:cNvSpPr/>
          <p:nvPr/>
        </p:nvSpPr>
        <p:spPr>
          <a:xfrm>
            <a:off x="1049312" y="2589833"/>
            <a:ext cx="3804553" cy="41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90000"/>
              </a:lnSpc>
            </a:pPr>
            <a:r>
              <a:rPr lang="zh-CN" altLang="en-US" sz="1800" dirty="0">
                <a:solidFill>
                  <a:schemeClr val="bg1"/>
                </a:solidFill>
                <a:sym typeface="Wingdings" panose="05000000000000000000" pitchFamily="2" charset="2"/>
              </a:rPr>
              <a:t>显式寻址方式（直接</a:t>
            </a:r>
            <a:r>
              <a:rPr lang="en-US" altLang="zh-CN" sz="1800" dirty="0">
                <a:solidFill>
                  <a:schemeClr val="bg1"/>
                </a:solidFill>
                <a:sym typeface="Wingdings" panose="05000000000000000000" pitchFamily="2" charset="2"/>
              </a:rPr>
              <a:t>/</a:t>
            </a:r>
            <a:r>
              <a:rPr lang="zh-CN" altLang="en-US" sz="1800" dirty="0">
                <a:solidFill>
                  <a:schemeClr val="bg1"/>
                </a:solidFill>
                <a:sym typeface="Wingdings" panose="05000000000000000000" pitchFamily="2" charset="2"/>
              </a:rPr>
              <a:t>随机访问）</a:t>
            </a:r>
          </a:p>
        </p:txBody>
      </p:sp>
      <mc:AlternateContent xmlns:mc="http://schemas.openxmlformats.org/markup-compatibility/2006" xmlns:a14="http://schemas.microsoft.com/office/drawing/2010/main">
        <mc:Choice Requires="a14">
          <p:sp>
            <p:nvSpPr>
              <p:cNvPr id="8" name="内容占位符 2"/>
              <p:cNvSpPr txBox="1"/>
              <p:nvPr/>
            </p:nvSpPr>
            <p:spPr>
              <a:xfrm>
                <a:off x="1049312" y="3131771"/>
                <a:ext cx="4197391" cy="103098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32000"/>
                  </a:lnSpc>
                  <a:spcBef>
                    <a:spcPts val="370"/>
                  </a:spcBef>
                  <a:buClr>
                    <a:srgbClr val="E71101"/>
                  </a:buClr>
                  <a:buSzPct val="100000"/>
                  <a:buFont typeface="Wingdings" panose="05000000000000000000" pitchFamily="2" charset="2"/>
                  <a:buChar char="n"/>
                  <a:defRPr/>
                </a:pPr>
                <a:r>
                  <a:rPr lang="zh-CN" altLang="en-US" sz="1800" dirty="0"/>
                  <a:t>通过文件中记录的位置</a:t>
                </a:r>
              </a:p>
              <a:p>
                <a:pPr marL="800100" lvl="2" indent="-342900">
                  <a:lnSpc>
                    <a:spcPct val="132000"/>
                  </a:lnSpc>
                  <a:spcBef>
                    <a:spcPts val="370"/>
                  </a:spcBef>
                  <a:buClr>
                    <a:srgbClr val="E71101"/>
                  </a:buClr>
                  <a:buSzPct val="100000"/>
                  <a:buFont typeface="Wingdings" panose="05000000000000000000" pitchFamily="2" charset="2"/>
                  <a:buChar char="Ø"/>
                  <a:defRPr/>
                </a:pPr>
                <a:r>
                  <a:rPr lang="zh-CN" altLang="en-US" sz="1650" dirty="0"/>
                  <a:t>定长记录：</a:t>
                </a:r>
              </a:p>
              <a:p>
                <a:pPr marL="800100" lvl="2" indent="-342900">
                  <a:lnSpc>
                    <a:spcPct val="132000"/>
                  </a:lnSpc>
                  <a:spcBef>
                    <a:spcPts val="370"/>
                  </a:spcBef>
                  <a:buClr>
                    <a:srgbClr val="E71101"/>
                  </a:buClr>
                  <a:buSzPct val="100000"/>
                  <a:buFont typeface="Wingdings" panose="05000000000000000000" pitchFamily="2" charset="2"/>
                  <a:buChar char="Ø"/>
                  <a:defRPr/>
                </a:pPr>
                <a:r>
                  <a:rPr lang="zh-CN" altLang="en-US" sz="1650" dirty="0"/>
                  <a:t>变长记录：</a:t>
                </a:r>
                <a14:m>
                  <m:oMath xmlns:m="http://schemas.openxmlformats.org/officeDocument/2006/math">
                    <m:nary>
                      <m:naryPr>
                        <m:chr m:val="∑"/>
                        <m:limLoc m:val="undOvr"/>
                        <m:ctrlPr>
                          <a:rPr lang="en-US" altLang="zh-CN" sz="1650" i="1" dirty="0">
                            <a:latin typeface="Cambria Math" panose="02040503050406030204" pitchFamily="18" charset="0"/>
                            <a:cs typeface="Cambria Math" panose="02040503050406030204" charset="0"/>
                          </a:rPr>
                        </m:ctrlPr>
                      </m:naryPr>
                      <m:sub>
                        <m:r>
                          <a:rPr lang="en-US" altLang="zh-CN" sz="1650" i="1" dirty="0">
                            <a:latin typeface="Cambria Math" panose="02040503050406030204" charset="0"/>
                            <a:cs typeface="Cambria Math" panose="02040503050406030204" charset="0"/>
                          </a:rPr>
                          <m:t>𝑘</m:t>
                        </m:r>
                        <m:r>
                          <a:rPr lang="en-US" altLang="zh-CN" sz="1650" i="1" dirty="0">
                            <a:latin typeface="Cambria Math" panose="02040503050406030204" charset="0"/>
                            <a:cs typeface="Cambria Math" panose="02040503050406030204" charset="0"/>
                          </a:rPr>
                          <m:t>=0</m:t>
                        </m:r>
                      </m:sub>
                      <m:sup>
                        <m:r>
                          <a:rPr lang="en-US" altLang="zh-CN" sz="1650" i="1" dirty="0">
                            <a:latin typeface="Cambria Math" panose="02040503050406030204" charset="0"/>
                            <a:cs typeface="Cambria Math" panose="02040503050406030204" charset="0"/>
                          </a:rPr>
                          <m:t>𝑖</m:t>
                        </m:r>
                        <m:r>
                          <a:rPr lang="en-US" altLang="zh-CN" sz="1650" i="1" dirty="0">
                            <a:latin typeface="Cambria Math" panose="02040503050406030204" charset="0"/>
                            <a:cs typeface="Cambria Math" panose="02040503050406030204" charset="0"/>
                          </a:rPr>
                          <m:t>−1</m:t>
                        </m:r>
                      </m:sup>
                      <m:e>
                        <m:r>
                          <a:rPr lang="en-US" altLang="zh-CN" sz="1650" i="1" dirty="0">
                            <a:latin typeface="Cambria Math" panose="02040503050406030204" charset="0"/>
                            <a:cs typeface="Cambria Math" panose="02040503050406030204" charset="0"/>
                          </a:rPr>
                          <m:t>𝐿𝑘</m:t>
                        </m:r>
                        <m:r>
                          <a:rPr lang="en-US" altLang="zh-CN" sz="1650" i="1" dirty="0">
                            <a:latin typeface="Cambria Math" panose="02040503050406030204" charset="0"/>
                            <a:cs typeface="Cambria Math" panose="02040503050406030204" charset="0"/>
                          </a:rPr>
                          <m:t>+</m:t>
                        </m:r>
                        <m:r>
                          <a:rPr lang="en-US" altLang="zh-CN" sz="1650" i="1" dirty="0">
                            <a:latin typeface="Cambria Math" panose="02040503050406030204" charset="0"/>
                            <a:cs typeface="Cambria Math" panose="02040503050406030204" charset="0"/>
                          </a:rPr>
                          <m:t>𝑖</m:t>
                        </m:r>
                      </m:e>
                    </m:nary>
                  </m:oMath>
                </a14:m>
                <a:endParaRPr lang="zh-CN" altLang="en-US" sz="1650" dirty="0"/>
              </a:p>
              <a:p>
                <a:pPr marL="342900" lvl="1" indent="-342900">
                  <a:lnSpc>
                    <a:spcPct val="132000"/>
                  </a:lnSpc>
                  <a:spcBef>
                    <a:spcPts val="370"/>
                  </a:spcBef>
                  <a:buClr>
                    <a:srgbClr val="E71101"/>
                  </a:buClr>
                  <a:buSzPct val="100000"/>
                  <a:buFont typeface="Wingdings" panose="05000000000000000000" pitchFamily="2" charset="2"/>
                  <a:buChar char="n"/>
                  <a:defRPr/>
                </a:pPr>
                <a:r>
                  <a:rPr lang="zh-CN" altLang="en-US" sz="1800" dirty="0"/>
                  <a:t>利用关键字</a:t>
                </a:r>
              </a:p>
            </p:txBody>
          </p:sp>
        </mc:Choice>
        <mc:Fallback xmlns="">
          <p:sp>
            <p:nvSpPr>
              <p:cNvPr id="8" name="内容占位符 2"/>
              <p:cNvSpPr txBox="1">
                <a:spLocks noRot="1" noChangeAspect="1" noMove="1" noResize="1" noEditPoints="1" noAdjustHandles="1" noChangeArrowheads="1" noChangeShapeType="1" noTextEdit="1"/>
              </p:cNvSpPr>
              <p:nvPr/>
            </p:nvSpPr>
            <p:spPr>
              <a:xfrm>
                <a:off x="1049312" y="3131771"/>
                <a:ext cx="4197391" cy="1030988"/>
              </a:xfrm>
              <a:prstGeom prst="rect">
                <a:avLst/>
              </a:prstGeom>
              <a:blipFill>
                <a:blip r:embed="rId2"/>
                <a:stretch>
                  <a:fillRect l="-871" b="-76331"/>
                </a:stretch>
              </a:blipFill>
            </p:spPr>
            <p:txBody>
              <a:bodyPr/>
              <a:lstStyle/>
              <a:p>
                <a:r>
                  <a:rPr lang="zh-CN" altLang="en-US">
                    <a:noFill/>
                  </a:rPr>
                  <a:t> </a:t>
                </a:r>
              </a:p>
            </p:txBody>
          </p:sp>
        </mc:Fallback>
      </mc:AlternateContent>
      <p:pic>
        <p:nvPicPr>
          <p:cNvPr id="103" name="图片 102"/>
          <p:cNvPicPr/>
          <p:nvPr/>
        </p:nvPicPr>
        <p:blipFill rotWithShape="1">
          <a:blip r:embed="rId3"/>
          <a:srcRect r="40206"/>
          <a:stretch/>
        </p:blipFill>
        <p:spPr>
          <a:xfrm>
            <a:off x="6900495" y="1353035"/>
            <a:ext cx="2209800" cy="1504950"/>
          </a:xfrm>
          <a:prstGeom prst="rect">
            <a:avLst/>
          </a:prstGeom>
          <a:noFill/>
          <a:ln w="9525">
            <a:noFill/>
          </a:ln>
        </p:spPr>
      </p:pic>
      <p:sp>
        <p:nvSpPr>
          <p:cNvPr id="2" name="文本框 1">
            <a:extLst>
              <a:ext uri="{FF2B5EF4-FFF2-40B4-BE49-F238E27FC236}">
                <a16:creationId xmlns:a16="http://schemas.microsoft.com/office/drawing/2014/main" id="{34165AE1-9751-45A5-ACFA-1DD9DAF52A49}"/>
              </a:ext>
            </a:extLst>
          </p:cNvPr>
          <p:cNvSpPr txBox="1"/>
          <p:nvPr/>
        </p:nvSpPr>
        <p:spPr>
          <a:xfrm>
            <a:off x="5246703" y="980741"/>
            <a:ext cx="1688283" cy="369332"/>
          </a:xfrm>
          <a:prstGeom prst="rect">
            <a:avLst/>
          </a:prstGeom>
          <a:noFill/>
          <a:ln w="12700">
            <a:solidFill>
              <a:schemeClr val="tx1"/>
            </a:solidFill>
          </a:ln>
        </p:spPr>
        <p:txBody>
          <a:bodyPr wrap="none" rtlCol="0">
            <a:spAutoFit/>
          </a:bodyPr>
          <a:lstStyle/>
          <a:p>
            <a:pPr algn="l"/>
            <a:r>
              <a:rPr lang="en-US" altLang="zh-CN" dirty="0">
                <a:solidFill>
                  <a:srgbClr val="FF0000"/>
                </a:solidFill>
              </a:rPr>
              <a:t>L</a:t>
            </a:r>
            <a:r>
              <a:rPr lang="zh-CN" altLang="en-US" dirty="0"/>
              <a:t>为</a:t>
            </a:r>
            <a:r>
              <a:rPr lang="zh-CN" altLang="en-US" dirty="0">
                <a:solidFill>
                  <a:srgbClr val="FF0000"/>
                </a:solidFill>
              </a:rPr>
              <a:t>记录的长度</a:t>
            </a:r>
          </a:p>
        </p:txBody>
      </p:sp>
      <p:pic>
        <p:nvPicPr>
          <p:cNvPr id="10" name="图片 9">
            <a:extLst>
              <a:ext uri="{FF2B5EF4-FFF2-40B4-BE49-F238E27FC236}">
                <a16:creationId xmlns:a16="http://schemas.microsoft.com/office/drawing/2014/main" id="{A77D27B1-7A36-4F6B-8D29-E6D750D2D463}"/>
              </a:ext>
            </a:extLst>
          </p:cNvPr>
          <p:cNvPicPr/>
          <p:nvPr/>
        </p:nvPicPr>
        <p:blipFill rotWithShape="1">
          <a:blip r:embed="rId3"/>
          <a:srcRect l="68041"/>
          <a:stretch/>
        </p:blipFill>
        <p:spPr>
          <a:xfrm>
            <a:off x="7467600" y="2255"/>
            <a:ext cx="914400" cy="1276795"/>
          </a:xfrm>
          <a:prstGeom prst="rect">
            <a:avLst/>
          </a:prstGeom>
          <a:noFill/>
          <a:ln w="9525">
            <a:noFill/>
          </a:ln>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AE451D85-5B5D-4E90-BE5B-73AC56DD2B1E}"/>
                  </a:ext>
                </a:extLst>
              </p:cNvPr>
              <p:cNvSpPr txBox="1"/>
              <p:nvPr/>
            </p:nvSpPr>
            <p:spPr>
              <a:xfrm>
                <a:off x="2940117" y="1653188"/>
                <a:ext cx="1718804" cy="298415"/>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𝑝𝑟𝑡</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𝑝𝑟𝑡</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𝐿</m:t>
                      </m:r>
                    </m:oMath>
                  </m:oMathPara>
                </a14:m>
                <a:endParaRPr lang="zh-CN" altLang="en-US" dirty="0"/>
              </a:p>
            </p:txBody>
          </p:sp>
        </mc:Choice>
        <mc:Fallback xmlns="">
          <p:sp>
            <p:nvSpPr>
              <p:cNvPr id="11" name="文本框 10">
                <a:extLst>
                  <a:ext uri="{FF2B5EF4-FFF2-40B4-BE49-F238E27FC236}">
                    <a16:creationId xmlns:a16="http://schemas.microsoft.com/office/drawing/2014/main" id="{AE451D85-5B5D-4E90-BE5B-73AC56DD2B1E}"/>
                  </a:ext>
                </a:extLst>
              </p:cNvPr>
              <p:cNvSpPr txBox="1">
                <a:spLocks noRot="1" noChangeAspect="1" noMove="1" noResize="1" noEditPoints="1" noAdjustHandles="1" noChangeArrowheads="1" noChangeShapeType="1" noTextEdit="1"/>
              </p:cNvSpPr>
              <p:nvPr/>
            </p:nvSpPr>
            <p:spPr>
              <a:xfrm>
                <a:off x="2940117" y="1653188"/>
                <a:ext cx="1718804" cy="298415"/>
              </a:xfrm>
              <a:prstGeom prst="rect">
                <a:avLst/>
              </a:prstGeom>
              <a:blipFill>
                <a:blip r:embed="rId4"/>
                <a:stretch>
                  <a:fillRect l="-2128" r="-2128" b="-24490"/>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A7FBC538-9C64-4B56-890A-C6B1DB9F71BD}"/>
                  </a:ext>
                </a:extLst>
              </p:cNvPr>
              <p:cNvSpPr txBox="1"/>
              <p:nvPr/>
            </p:nvSpPr>
            <p:spPr>
              <a:xfrm>
                <a:off x="4972117" y="1653188"/>
                <a:ext cx="1885837" cy="298415"/>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𝑝𝑟𝑡</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𝑝𝑟𝑡</m:t>
                          </m:r>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𝑖𝐿</m:t>
                      </m:r>
                    </m:oMath>
                  </m:oMathPara>
                </a14:m>
                <a:endParaRPr lang="zh-CN" altLang="en-US" dirty="0"/>
              </a:p>
            </p:txBody>
          </p:sp>
        </mc:Choice>
        <mc:Fallback xmlns="">
          <p:sp>
            <p:nvSpPr>
              <p:cNvPr id="15" name="文本框 14">
                <a:extLst>
                  <a:ext uri="{FF2B5EF4-FFF2-40B4-BE49-F238E27FC236}">
                    <a16:creationId xmlns:a16="http://schemas.microsoft.com/office/drawing/2014/main" id="{A7FBC538-9C64-4B56-890A-C6B1DB9F71BD}"/>
                  </a:ext>
                </a:extLst>
              </p:cNvPr>
              <p:cNvSpPr txBox="1">
                <a:spLocks noRot="1" noChangeAspect="1" noMove="1" noResize="1" noEditPoints="1" noAdjustHandles="1" noChangeArrowheads="1" noChangeShapeType="1" noTextEdit="1"/>
              </p:cNvSpPr>
              <p:nvPr/>
            </p:nvSpPr>
            <p:spPr>
              <a:xfrm>
                <a:off x="4972117" y="1653188"/>
                <a:ext cx="1885837" cy="298415"/>
              </a:xfrm>
              <a:prstGeom prst="rect">
                <a:avLst/>
              </a:prstGeom>
              <a:blipFill>
                <a:blip r:embed="rId5"/>
                <a:stretch>
                  <a:fillRect l="-2265" r="-1942" b="-24490"/>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A419CC95-9305-473D-A50A-B96AA0A27E0D}"/>
                  </a:ext>
                </a:extLst>
              </p:cNvPr>
              <p:cNvSpPr txBox="1"/>
              <p:nvPr/>
            </p:nvSpPr>
            <p:spPr>
              <a:xfrm>
                <a:off x="2895600" y="2105510"/>
                <a:ext cx="1788695" cy="298415"/>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𝑊</m:t>
                          </m:r>
                        </m:e>
                        <m:sub>
                          <m:r>
                            <a:rPr lang="en-US" altLang="zh-CN" b="0" i="1" smtClean="0">
                              <a:latin typeface="Cambria Math" panose="02040503050406030204" pitchFamily="18" charset="0"/>
                            </a:rPr>
                            <m:t>𝑝𝑟𝑡</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𝑊</m:t>
                          </m:r>
                        </m:e>
                        <m:sub>
                          <m:r>
                            <a:rPr lang="en-US" altLang="zh-CN" i="1">
                              <a:latin typeface="Cambria Math" panose="02040503050406030204" pitchFamily="18" charset="0"/>
                            </a:rPr>
                            <m:t>𝑝𝑟𝑡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𝐿</m:t>
                          </m:r>
                        </m:e>
                        <m:sub>
                          <m:r>
                            <a:rPr lang="en-US" altLang="zh-CN" b="0" i="1" smtClean="0">
                              <a:latin typeface="Cambria Math" panose="02040503050406030204" pitchFamily="18" charset="0"/>
                            </a:rPr>
                            <m:t>𝑖</m:t>
                          </m:r>
                        </m:sub>
                      </m:sSub>
                    </m:oMath>
                  </m:oMathPara>
                </a14:m>
                <a:endParaRPr lang="zh-CN" altLang="en-US" dirty="0"/>
              </a:p>
            </p:txBody>
          </p:sp>
        </mc:Choice>
        <mc:Fallback xmlns="">
          <p:sp>
            <p:nvSpPr>
              <p:cNvPr id="16" name="文本框 15">
                <a:extLst>
                  <a:ext uri="{FF2B5EF4-FFF2-40B4-BE49-F238E27FC236}">
                    <a16:creationId xmlns:a16="http://schemas.microsoft.com/office/drawing/2014/main" id="{A419CC95-9305-473D-A50A-B96AA0A27E0D}"/>
                  </a:ext>
                </a:extLst>
              </p:cNvPr>
              <p:cNvSpPr txBox="1">
                <a:spLocks noRot="1" noChangeAspect="1" noMove="1" noResize="1" noEditPoints="1" noAdjustHandles="1" noChangeArrowheads="1" noChangeShapeType="1" noTextEdit="1"/>
              </p:cNvSpPr>
              <p:nvPr/>
            </p:nvSpPr>
            <p:spPr>
              <a:xfrm>
                <a:off x="2895600" y="2105510"/>
                <a:ext cx="1788695" cy="298415"/>
              </a:xfrm>
              <a:prstGeom prst="rect">
                <a:avLst/>
              </a:prstGeom>
              <a:blipFill>
                <a:blip r:embed="rId6"/>
                <a:stretch>
                  <a:fillRect l="-2048" r="-341" b="-24490"/>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96BE8D6D-E3EE-4931-858C-CA9ED07AE88E}"/>
                  </a:ext>
                </a:extLst>
              </p:cNvPr>
              <p:cNvSpPr txBox="1"/>
              <p:nvPr/>
            </p:nvSpPr>
            <p:spPr>
              <a:xfrm>
                <a:off x="5050888" y="1992019"/>
                <a:ext cx="1796196" cy="613501"/>
              </a:xfrm>
              <a:prstGeom prst="rect">
                <a:avLst/>
              </a:prstGeom>
              <a:noFill/>
              <a:ln w="12700">
                <a:no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400" i="1" smtClean="0">
                              <a:latin typeface="Cambria Math" panose="02040503050406030204" pitchFamily="18" charset="0"/>
                            </a:rPr>
                          </m:ctrlPr>
                        </m:sSubPr>
                        <m:e>
                          <m:r>
                            <a:rPr lang="en-US" altLang="zh-CN" sz="1400" b="0" i="1" smtClean="0">
                              <a:latin typeface="Cambria Math" panose="02040503050406030204" pitchFamily="18" charset="0"/>
                            </a:rPr>
                            <m:t>𝑊</m:t>
                          </m:r>
                        </m:e>
                        <m:sub>
                          <m:r>
                            <a:rPr lang="en-US" altLang="zh-CN" sz="1400" b="0" i="1" smtClean="0">
                              <a:latin typeface="Cambria Math" panose="02040503050406030204" pitchFamily="18" charset="0"/>
                            </a:rPr>
                            <m:t>𝑝𝑟𝑡</m:t>
                          </m:r>
                        </m:sub>
                      </m:sSub>
                      <m:r>
                        <a:rPr lang="en-US" altLang="zh-CN" sz="1400" b="0" i="1" smtClean="0">
                          <a:latin typeface="Cambria Math" panose="02040503050406030204" pitchFamily="18" charset="0"/>
                        </a:rPr>
                        <m:t>=</m:t>
                      </m:r>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𝑊</m:t>
                          </m:r>
                        </m:e>
                        <m:sub>
                          <m:r>
                            <a:rPr lang="en-US" altLang="zh-CN" sz="1400" i="1">
                              <a:latin typeface="Cambria Math" panose="02040503050406030204" pitchFamily="18" charset="0"/>
                            </a:rPr>
                            <m:t>𝑝𝑟𝑡</m:t>
                          </m:r>
                          <m:r>
                            <a:rPr lang="en-US" altLang="zh-CN" sz="1400" b="0" i="1" smtClean="0">
                              <a:latin typeface="Cambria Math" panose="02040503050406030204" pitchFamily="18" charset="0"/>
                            </a:rPr>
                            <m:t>0</m:t>
                          </m:r>
                        </m:sub>
                      </m:sSub>
                      <m:r>
                        <a:rPr lang="en-US" altLang="zh-CN" sz="1400" b="0" i="1" smtClean="0">
                          <a:latin typeface="Cambria Math" panose="02040503050406030204" pitchFamily="18" charset="0"/>
                        </a:rPr>
                        <m:t>+</m:t>
                      </m:r>
                      <m:nary>
                        <m:naryPr>
                          <m:chr m:val="∑"/>
                          <m:ctrlPr>
                            <a:rPr lang="en-US" altLang="zh-CN" sz="1400" b="0" i="1" smtClean="0">
                              <a:latin typeface="Cambria Math" panose="02040503050406030204" pitchFamily="18" charset="0"/>
                            </a:rPr>
                          </m:ctrlPr>
                        </m:naryPr>
                        <m:sub>
                          <m:r>
                            <a:rPr lang="en-US" altLang="zh-CN" sz="1400" b="0" i="1" smtClean="0">
                              <a:latin typeface="Cambria Math" panose="02040503050406030204" pitchFamily="18" charset="0"/>
                            </a:rPr>
                            <m:t>𝑘</m:t>
                          </m:r>
                          <m:r>
                            <a:rPr lang="en-US" altLang="zh-CN" sz="1400" b="0" i="1" smtClean="0">
                              <a:latin typeface="Cambria Math" panose="02040503050406030204" pitchFamily="18" charset="0"/>
                            </a:rPr>
                            <m:t>=</m:t>
                          </m:r>
                          <m:r>
                            <m:rPr>
                              <m:brk m:alnAt="23"/>
                            </m:rPr>
                            <a:rPr lang="en-US" altLang="zh-CN" sz="1400" b="0" i="1" smtClean="0">
                              <a:latin typeface="Cambria Math" panose="02040503050406030204" pitchFamily="18" charset="0"/>
                            </a:rPr>
                            <m:t>0</m:t>
                          </m:r>
                        </m:sub>
                        <m:sup>
                          <m:r>
                            <a:rPr lang="en-US" altLang="zh-CN" sz="1400" b="0" i="1" smtClean="0">
                              <a:latin typeface="Cambria Math" panose="02040503050406030204" pitchFamily="18" charset="0"/>
                            </a:rPr>
                            <m:t>𝑖</m:t>
                          </m:r>
                          <m:r>
                            <a:rPr lang="en-US" altLang="zh-CN" sz="1400" b="0" i="1" smtClean="0">
                              <a:latin typeface="Cambria Math" panose="02040503050406030204" pitchFamily="18" charset="0"/>
                            </a:rPr>
                            <m:t>−1</m:t>
                          </m:r>
                        </m:sup>
                        <m:e>
                          <m:sSub>
                            <m:sSubPr>
                              <m:ctrlPr>
                                <a:rPr lang="en-US" altLang="zh-CN" sz="1400" i="1">
                                  <a:latin typeface="Cambria Math" panose="02040503050406030204" pitchFamily="18" charset="0"/>
                                </a:rPr>
                              </m:ctrlPr>
                            </m:sSubPr>
                            <m:e>
                              <m:r>
                                <a:rPr lang="en-US" altLang="zh-CN" sz="1400" i="1">
                                  <a:latin typeface="Cambria Math" panose="02040503050406030204" pitchFamily="18" charset="0"/>
                                </a:rPr>
                                <m:t>𝐿</m:t>
                              </m:r>
                            </m:e>
                            <m:sub>
                              <m:r>
                                <a:rPr lang="en-US" altLang="zh-CN" sz="1400" b="0" i="1" smtClean="0">
                                  <a:latin typeface="Cambria Math" panose="02040503050406030204" pitchFamily="18" charset="0"/>
                                </a:rPr>
                                <m:t>𝑘</m:t>
                              </m:r>
                            </m:sub>
                          </m:sSub>
                        </m:e>
                      </m:nary>
                    </m:oMath>
                  </m:oMathPara>
                </a14:m>
                <a:endParaRPr lang="zh-CN" altLang="en-US" sz="1400" dirty="0"/>
              </a:p>
            </p:txBody>
          </p:sp>
        </mc:Choice>
        <mc:Fallback xmlns="">
          <p:sp>
            <p:nvSpPr>
              <p:cNvPr id="17" name="文本框 16">
                <a:extLst>
                  <a:ext uri="{FF2B5EF4-FFF2-40B4-BE49-F238E27FC236}">
                    <a16:creationId xmlns:a16="http://schemas.microsoft.com/office/drawing/2014/main" id="{96BE8D6D-E3EE-4931-858C-CA9ED07AE88E}"/>
                  </a:ext>
                </a:extLst>
              </p:cNvPr>
              <p:cNvSpPr txBox="1">
                <a:spLocks noRot="1" noChangeAspect="1" noMove="1" noResize="1" noEditPoints="1" noAdjustHandles="1" noChangeArrowheads="1" noChangeShapeType="1" noTextEdit="1"/>
              </p:cNvSpPr>
              <p:nvPr/>
            </p:nvSpPr>
            <p:spPr>
              <a:xfrm>
                <a:off x="5050888" y="1992019"/>
                <a:ext cx="1796196" cy="613501"/>
              </a:xfrm>
              <a:prstGeom prst="rect">
                <a:avLst/>
              </a:prstGeom>
              <a:blipFill>
                <a:blip r:embed="rId7"/>
                <a:stretch>
                  <a:fillRect/>
                </a:stretch>
              </a:blipFill>
              <a:ln w="12700">
                <a:noFill/>
              </a:ln>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60F9D747-D994-48FD-A29F-55A65D264749}"/>
              </a:ext>
            </a:extLst>
          </p:cNvPr>
          <p:cNvSpPr txBox="1"/>
          <p:nvPr/>
        </p:nvSpPr>
        <p:spPr>
          <a:xfrm>
            <a:off x="7308612" y="1561286"/>
            <a:ext cx="290464" cy="253916"/>
          </a:xfrm>
          <a:prstGeom prst="rect">
            <a:avLst/>
          </a:prstGeom>
          <a:solidFill>
            <a:schemeClr val="bg1"/>
          </a:solidFill>
          <a:ln w="12700">
            <a:noFill/>
          </a:ln>
        </p:spPr>
        <p:txBody>
          <a:bodyPr wrap="none" rtlCol="0">
            <a:spAutoFit/>
          </a:bodyPr>
          <a:lstStyle/>
          <a:p>
            <a:pPr algn="l"/>
            <a:r>
              <a:rPr lang="en-US" altLang="zh-CN" sz="1050" dirty="0"/>
              <a:t>L</a:t>
            </a:r>
            <a:r>
              <a:rPr lang="en-US" altLang="zh-CN" sz="500" dirty="0"/>
              <a:t>0</a:t>
            </a:r>
            <a:endParaRPr lang="zh-CN" altLang="en-US" sz="1050" dirty="0"/>
          </a:p>
        </p:txBody>
      </p:sp>
      <p:sp>
        <p:nvSpPr>
          <p:cNvPr id="19" name="文本框 18">
            <a:extLst>
              <a:ext uri="{FF2B5EF4-FFF2-40B4-BE49-F238E27FC236}">
                <a16:creationId xmlns:a16="http://schemas.microsoft.com/office/drawing/2014/main" id="{CE3E209B-FFE0-4A6E-A65C-9C71E5BCA02D}"/>
              </a:ext>
            </a:extLst>
          </p:cNvPr>
          <p:cNvSpPr txBox="1"/>
          <p:nvPr/>
        </p:nvSpPr>
        <p:spPr>
          <a:xfrm>
            <a:off x="6839484" y="1978552"/>
            <a:ext cx="994183" cy="253916"/>
          </a:xfrm>
          <a:prstGeom prst="rect">
            <a:avLst/>
          </a:prstGeom>
          <a:solidFill>
            <a:schemeClr val="bg1"/>
          </a:solidFill>
          <a:ln w="12700">
            <a:noFill/>
          </a:ln>
        </p:spPr>
        <p:txBody>
          <a:bodyPr wrap="none" rtlCol="0">
            <a:spAutoFit/>
          </a:bodyPr>
          <a:lstStyle/>
          <a:p>
            <a:pPr algn="l"/>
            <a:r>
              <a:rPr lang="en-US" altLang="zh-CN" sz="1050" dirty="0"/>
              <a:t>L</a:t>
            </a:r>
            <a:r>
              <a:rPr lang="en-US" altLang="zh-CN" sz="500" dirty="0"/>
              <a:t>0</a:t>
            </a:r>
            <a:r>
              <a:rPr lang="en-US" altLang="zh-CN" sz="1050" dirty="0"/>
              <a:t>+L</a:t>
            </a:r>
            <a:r>
              <a:rPr lang="en-US" altLang="zh-CN" sz="500" dirty="0"/>
              <a:t>1</a:t>
            </a:r>
            <a:r>
              <a:rPr lang="en-US" altLang="zh-CN" sz="1050" dirty="0"/>
              <a:t> +…+L</a:t>
            </a:r>
            <a:r>
              <a:rPr lang="en-US" altLang="zh-CN" sz="500" dirty="0"/>
              <a:t>i-1</a:t>
            </a:r>
            <a:endParaRPr lang="zh-CN" altLang="en-US" sz="1050" dirty="0"/>
          </a:p>
        </p:txBody>
      </p:sp>
      <p:sp>
        <p:nvSpPr>
          <p:cNvPr id="14" name="文本框 13">
            <a:extLst>
              <a:ext uri="{FF2B5EF4-FFF2-40B4-BE49-F238E27FC236}">
                <a16:creationId xmlns:a16="http://schemas.microsoft.com/office/drawing/2014/main" id="{AAF424E6-C414-4F1B-B9AC-E8C32E0D41B7}"/>
              </a:ext>
            </a:extLst>
          </p:cNvPr>
          <p:cNvSpPr txBox="1"/>
          <p:nvPr/>
        </p:nvSpPr>
        <p:spPr>
          <a:xfrm>
            <a:off x="4940297" y="2645231"/>
            <a:ext cx="2698175" cy="523220"/>
          </a:xfrm>
          <a:prstGeom prst="rect">
            <a:avLst/>
          </a:prstGeom>
          <a:noFill/>
          <a:ln w="12700">
            <a:solidFill>
              <a:schemeClr val="tx1"/>
            </a:solidFill>
          </a:ln>
        </p:spPr>
        <p:txBody>
          <a:bodyPr wrap="none" rtlCol="0">
            <a:spAutoFit/>
          </a:bodyPr>
          <a:lstStyle/>
          <a:p>
            <a:pPr algn="l"/>
            <a:r>
              <a:rPr lang="zh-CN" altLang="en-US" sz="1400" dirty="0">
                <a:solidFill>
                  <a:srgbClr val="FF0000"/>
                </a:solidFill>
              </a:rPr>
              <a:t>可变长记录</a:t>
            </a:r>
            <a:r>
              <a:rPr lang="zh-CN" altLang="en-US" sz="1400" dirty="0"/>
              <a:t>不能用</a:t>
            </a:r>
            <a:r>
              <a:rPr lang="zh-CN" altLang="en-US" sz="1400" dirty="0">
                <a:solidFill>
                  <a:srgbClr val="FF0000"/>
                </a:solidFill>
              </a:rPr>
              <a:t>显示寻址方式</a:t>
            </a:r>
            <a:endParaRPr lang="en-US" altLang="zh-CN" sz="1400" dirty="0">
              <a:solidFill>
                <a:srgbClr val="FF0000"/>
              </a:solidFill>
            </a:endParaRPr>
          </a:p>
          <a:p>
            <a:pPr algn="l"/>
            <a:r>
              <a:rPr lang="zh-CN" altLang="en-US" sz="1400" dirty="0">
                <a:solidFill>
                  <a:srgbClr val="FF0000"/>
                </a:solidFill>
              </a:rPr>
              <a:t>直接访问 </a:t>
            </a:r>
            <a:r>
              <a:rPr lang="zh-CN" altLang="en-US" sz="1400" dirty="0"/>
              <a:t>或</a:t>
            </a:r>
            <a:r>
              <a:rPr lang="zh-CN" altLang="en-US" sz="1400" dirty="0">
                <a:solidFill>
                  <a:srgbClr val="FF0000"/>
                </a:solidFill>
              </a:rPr>
              <a:t> 随机访问</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E7BC2EA-F298-4779-97EC-0EBED3502EC4}"/>
                  </a:ext>
                </a:extLst>
              </p:cNvPr>
              <p:cNvSpPr txBox="1"/>
              <p:nvPr/>
            </p:nvSpPr>
            <p:spPr>
              <a:xfrm>
                <a:off x="2951588" y="3639686"/>
                <a:ext cx="1014830" cy="276999"/>
              </a:xfrm>
              <a:prstGeom prst="rect">
                <a:avLst/>
              </a:prstGeom>
              <a:noFill/>
              <a:ln w="12700">
                <a:noFill/>
              </a:ln>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𝑖</m:t>
                          </m:r>
                        </m:sub>
                      </m:sSub>
                      <m:r>
                        <a:rPr lang="en-US" altLang="zh-CN"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𝐿</m:t>
                      </m:r>
                    </m:oMath>
                  </m:oMathPara>
                </a14:m>
                <a:endParaRPr lang="zh-CN" altLang="en-US" dirty="0"/>
              </a:p>
            </p:txBody>
          </p:sp>
        </mc:Choice>
        <mc:Fallback xmlns="">
          <p:sp>
            <p:nvSpPr>
              <p:cNvPr id="3" name="文本框 2">
                <a:extLst>
                  <a:ext uri="{FF2B5EF4-FFF2-40B4-BE49-F238E27FC236}">
                    <a16:creationId xmlns:a16="http://schemas.microsoft.com/office/drawing/2014/main" id="{9E7BC2EA-F298-4779-97EC-0EBED3502EC4}"/>
                  </a:ext>
                </a:extLst>
              </p:cNvPr>
              <p:cNvSpPr txBox="1">
                <a:spLocks noRot="1" noChangeAspect="1" noMove="1" noResize="1" noEditPoints="1" noAdjustHandles="1" noChangeArrowheads="1" noChangeShapeType="1" noTextEdit="1"/>
              </p:cNvSpPr>
              <p:nvPr/>
            </p:nvSpPr>
            <p:spPr>
              <a:xfrm>
                <a:off x="2951588" y="3639686"/>
                <a:ext cx="1014830" cy="276999"/>
              </a:xfrm>
              <a:prstGeom prst="rect">
                <a:avLst/>
              </a:prstGeom>
              <a:blipFill>
                <a:blip r:embed="rId8"/>
                <a:stretch>
                  <a:fillRect l="-4192" r="-3593" b="-19565"/>
                </a:stretch>
              </a:blipFill>
              <a:ln w="12700">
                <a:noFill/>
              </a:ln>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8.2.4 </a:t>
            </a:r>
            <a:r>
              <a:rPr lang="zh-CN" altLang="en-US" sz="2100" b="1" dirty="0">
                <a:solidFill>
                  <a:srgbClr val="4472C4"/>
                </a:solidFill>
              </a:rPr>
              <a:t>索引文件</a:t>
            </a:r>
          </a:p>
        </p:txBody>
      </p:sp>
      <p:grpSp>
        <p:nvGrpSpPr>
          <p:cNvPr id="571" name="iṡļiḓe"/>
          <p:cNvGrpSpPr/>
          <p:nvPr/>
        </p:nvGrpSpPr>
        <p:grpSpPr>
          <a:xfrm>
            <a:off x="152401" y="973850"/>
            <a:ext cx="8914764" cy="1750019"/>
            <a:chOff x="660400" y="1787149"/>
            <a:chExt cx="8680347" cy="2333359"/>
          </a:xfrm>
        </p:grpSpPr>
        <p:grpSp>
          <p:nvGrpSpPr>
            <p:cNvPr id="1144" name="iSḻíḓè"/>
            <p:cNvGrpSpPr/>
            <p:nvPr/>
          </p:nvGrpSpPr>
          <p:grpSpPr>
            <a:xfrm>
              <a:off x="1296567" y="1835355"/>
              <a:ext cx="8044180" cy="2285153"/>
              <a:chOff x="1296567" y="1835355"/>
              <a:chExt cx="10145726" cy="2285153"/>
            </a:xfrm>
          </p:grpSpPr>
          <p:sp>
            <p:nvSpPr>
              <p:cNvPr id="1148" name="îṧľîḋé"/>
              <p:cNvSpPr txBox="1"/>
              <p:nvPr/>
            </p:nvSpPr>
            <p:spPr>
              <a:xfrm>
                <a:off x="1296567" y="1835355"/>
                <a:ext cx="6293555" cy="389423"/>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950" dirty="0">
                    <a:sym typeface="Wingdings" panose="05000000000000000000" pitchFamily="2" charset="2"/>
                  </a:rPr>
                  <a:t>按</a:t>
                </a:r>
                <a:r>
                  <a:rPr lang="zh-CN" altLang="en-US" sz="1950" dirty="0">
                    <a:solidFill>
                      <a:srgbClr val="FF0000"/>
                    </a:solidFill>
                    <a:sym typeface="Wingdings" panose="05000000000000000000" pitchFamily="2" charset="2"/>
                  </a:rPr>
                  <a:t>关键字</a:t>
                </a:r>
                <a:r>
                  <a:rPr lang="zh-CN" altLang="en-US" sz="1950" dirty="0">
                    <a:sym typeface="Wingdings" panose="05000000000000000000" pitchFamily="2" charset="2"/>
                  </a:rPr>
                  <a:t>建立索引</a:t>
                </a:r>
                <a:endParaRPr lang="en-US" altLang="zh-CN" sz="1950" dirty="0">
                  <a:sym typeface="Wingdings" panose="05000000000000000000" pitchFamily="2" charset="2"/>
                </a:endParaRPr>
              </a:p>
            </p:txBody>
          </p:sp>
          <p:sp>
            <p:nvSpPr>
              <p:cNvPr id="1149" name="íşļîḓé"/>
              <p:cNvSpPr/>
              <p:nvPr/>
            </p:nvSpPr>
            <p:spPr bwMode="auto">
              <a:xfrm>
                <a:off x="1296567" y="2279008"/>
                <a:ext cx="10145726" cy="184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lvl="1" indent="-342900">
                  <a:lnSpc>
                    <a:spcPct val="132000"/>
                  </a:lnSpc>
                  <a:buClr>
                    <a:schemeClr val="accent4">
                      <a:lumMod val="40000"/>
                      <a:lumOff val="60000"/>
                    </a:schemeClr>
                  </a:buClr>
                  <a:buFont typeface="Wingdings" panose="05000000000000000000" pitchFamily="2" charset="2"/>
                  <a:buChar char="Ø"/>
                </a:pPr>
                <a:r>
                  <a:rPr lang="zh-CN" altLang="en-US" dirty="0"/>
                  <a:t>为</a:t>
                </a:r>
                <a:r>
                  <a:rPr lang="zh-CN" altLang="en-US" dirty="0">
                    <a:solidFill>
                      <a:srgbClr val="FF0000"/>
                    </a:solidFill>
                  </a:rPr>
                  <a:t>变长记录文件</a:t>
                </a:r>
                <a:r>
                  <a:rPr lang="zh-CN" altLang="en-US" dirty="0"/>
                  <a:t>建立一张索引表，每个记录一个表项，记录其</a:t>
                </a:r>
                <a:r>
                  <a:rPr lang="zh-CN" altLang="en-US" dirty="0">
                    <a:solidFill>
                      <a:srgbClr val="FF0000"/>
                    </a:solidFill>
                  </a:rPr>
                  <a:t>首地址</a:t>
                </a:r>
                <a:r>
                  <a:rPr lang="zh-CN" altLang="en-US" dirty="0"/>
                  <a:t>及</a:t>
                </a:r>
                <a:r>
                  <a:rPr lang="zh-CN" altLang="en-US" dirty="0">
                    <a:solidFill>
                      <a:srgbClr val="FF0000"/>
                    </a:solidFill>
                  </a:rPr>
                  <a:t>长度</a:t>
                </a:r>
              </a:p>
              <a:p>
                <a:pPr marL="342900" lvl="1" indent="-342900">
                  <a:lnSpc>
                    <a:spcPct val="132000"/>
                  </a:lnSpc>
                  <a:buClr>
                    <a:schemeClr val="accent4">
                      <a:lumMod val="40000"/>
                      <a:lumOff val="60000"/>
                    </a:schemeClr>
                  </a:buClr>
                  <a:buFont typeface="Wingdings" panose="05000000000000000000" pitchFamily="2" charset="2"/>
                  <a:buChar char="Ø"/>
                </a:pPr>
                <a:r>
                  <a:rPr lang="zh-CN" altLang="en-US" dirty="0"/>
                  <a:t>索引表按关键字排序</a:t>
                </a:r>
                <a:endParaRPr lang="en-US" altLang="zh-CN" dirty="0"/>
              </a:p>
              <a:p>
                <a:pPr marL="342900" lvl="1" indent="-342900">
                  <a:lnSpc>
                    <a:spcPct val="132000"/>
                  </a:lnSpc>
                  <a:buClr>
                    <a:schemeClr val="accent4">
                      <a:lumMod val="40000"/>
                      <a:lumOff val="60000"/>
                    </a:schemeClr>
                  </a:buClr>
                  <a:buFont typeface="Wingdings" panose="05000000000000000000" pitchFamily="2" charset="2"/>
                  <a:buChar char="Ø"/>
                </a:pPr>
                <a:r>
                  <a:rPr lang="zh-CN" altLang="en-US" dirty="0"/>
                  <a:t>索引表本身是定长记录的顺序文件</a:t>
                </a:r>
              </a:p>
              <a:p>
                <a:pPr marL="342900" lvl="1" indent="-342900">
                  <a:lnSpc>
                    <a:spcPct val="132000"/>
                  </a:lnSpc>
                  <a:buClr>
                    <a:schemeClr val="accent4">
                      <a:lumMod val="40000"/>
                      <a:lumOff val="60000"/>
                    </a:schemeClr>
                  </a:buClr>
                  <a:buFont typeface="Wingdings" panose="05000000000000000000" pitchFamily="2" charset="2"/>
                  <a:buChar char="Ø"/>
                </a:pPr>
                <a:r>
                  <a:rPr lang="zh-CN" altLang="en-US" dirty="0"/>
                  <a:t>建立索引表可实现变长记录的随机存取</a:t>
                </a:r>
              </a:p>
            </p:txBody>
          </p:sp>
        </p:grpSp>
        <p:grpSp>
          <p:nvGrpSpPr>
            <p:cNvPr id="1145" name="ïS1íḋé"/>
            <p:cNvGrpSpPr/>
            <p:nvPr/>
          </p:nvGrpSpPr>
          <p:grpSpPr>
            <a:xfrm>
              <a:off x="660400" y="1787149"/>
              <a:ext cx="497734" cy="497734"/>
              <a:chOff x="660400" y="1787149"/>
              <a:chExt cx="497734" cy="497734"/>
            </a:xfrm>
          </p:grpSpPr>
          <p:sp>
            <p:nvSpPr>
              <p:cNvPr id="1146" name="islîḋe"/>
              <p:cNvSpPr/>
              <p:nvPr/>
            </p:nvSpPr>
            <p:spPr>
              <a:xfrm>
                <a:off x="660400" y="1787149"/>
                <a:ext cx="497734" cy="497734"/>
              </a:xfrm>
              <a:prstGeom prst="ellipse">
                <a:avLst/>
              </a:prstGeom>
              <a:solidFill>
                <a:schemeClr val="accent1"/>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200" dirty="0">
                  <a:solidFill>
                    <a:schemeClr val="bg1"/>
                  </a:solidFill>
                </a:endParaRPr>
              </a:p>
            </p:txBody>
          </p:sp>
          <p:sp>
            <p:nvSpPr>
              <p:cNvPr id="1147" name="îŝlîďe"/>
              <p:cNvSpPr/>
              <p:nvPr/>
            </p:nvSpPr>
            <p:spPr>
              <a:xfrm>
                <a:off x="779848" y="1918584"/>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fontScale="5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500" b="1" dirty="0">
                  <a:solidFill>
                    <a:schemeClr val="bg1"/>
                  </a:solidFill>
                </a:endParaRPr>
              </a:p>
            </p:txBody>
          </p:sp>
        </p:grpSp>
      </p:grpSp>
      <p:grpSp>
        <p:nvGrpSpPr>
          <p:cNvPr id="572" name="iŝļïḓê"/>
          <p:cNvGrpSpPr/>
          <p:nvPr/>
        </p:nvGrpSpPr>
        <p:grpSpPr>
          <a:xfrm>
            <a:off x="228600" y="3211195"/>
            <a:ext cx="5439015" cy="1515110"/>
            <a:chOff x="660400" y="2092935"/>
            <a:chExt cx="7252020" cy="2020147"/>
          </a:xfrm>
        </p:grpSpPr>
        <p:grpSp>
          <p:nvGrpSpPr>
            <p:cNvPr id="574" name="ïṧļïḓe"/>
            <p:cNvGrpSpPr/>
            <p:nvPr/>
          </p:nvGrpSpPr>
          <p:grpSpPr>
            <a:xfrm>
              <a:off x="1296567" y="2092935"/>
              <a:ext cx="6615853" cy="2020147"/>
              <a:chOff x="1296567" y="2092935"/>
              <a:chExt cx="8344245" cy="2020147"/>
            </a:xfrm>
          </p:grpSpPr>
          <p:sp>
            <p:nvSpPr>
              <p:cNvPr id="1142" name="ïšļíďè"/>
              <p:cNvSpPr txBox="1"/>
              <p:nvPr/>
            </p:nvSpPr>
            <p:spPr>
              <a:xfrm>
                <a:off x="1296567" y="2092935"/>
                <a:ext cx="7140794" cy="389423"/>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sz="1950" dirty="0">
                    <a:sym typeface="Wingdings" panose="05000000000000000000" pitchFamily="2" charset="2"/>
                  </a:rPr>
                  <a:t>具有</a:t>
                </a:r>
                <a:r>
                  <a:rPr lang="zh-CN" altLang="en-US" sz="1950" dirty="0">
                    <a:solidFill>
                      <a:srgbClr val="FF0000"/>
                    </a:solidFill>
                    <a:sym typeface="Wingdings" panose="05000000000000000000" pitchFamily="2" charset="2"/>
                  </a:rPr>
                  <a:t>多个索引表</a:t>
                </a:r>
                <a:r>
                  <a:rPr lang="zh-CN" altLang="en-US" sz="1950" dirty="0">
                    <a:sym typeface="Wingdings" panose="05000000000000000000" pitchFamily="2" charset="2"/>
                  </a:rPr>
                  <a:t>的索引文件</a:t>
                </a:r>
                <a:endParaRPr lang="en-US" altLang="zh-CN" sz="1950" dirty="0">
                  <a:sym typeface="Wingdings" panose="05000000000000000000" pitchFamily="2" charset="2"/>
                </a:endParaRPr>
              </a:p>
            </p:txBody>
          </p:sp>
          <p:sp>
            <p:nvSpPr>
              <p:cNvPr id="1143" name="íşľíḑè"/>
              <p:cNvSpPr/>
              <p:nvPr/>
            </p:nvSpPr>
            <p:spPr bwMode="auto">
              <a:xfrm>
                <a:off x="1312585" y="2623795"/>
                <a:ext cx="8328227" cy="148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lvl="1" indent="-342900">
                  <a:spcBef>
                    <a:spcPts val="600"/>
                  </a:spcBef>
                  <a:spcAft>
                    <a:spcPts val="600"/>
                  </a:spcAft>
                  <a:buFont typeface="Wingdings" panose="05000000000000000000" pitchFamily="2" charset="2"/>
                  <a:buChar char="Ø"/>
                </a:pPr>
                <a:r>
                  <a:rPr lang="zh-CN" altLang="en-US" dirty="0"/>
                  <a:t>为可以用不同的数据项建立多个索引表（电话、学号</a:t>
                </a:r>
                <a:r>
                  <a:rPr lang="en-US" altLang="zh-CN" dirty="0"/>
                  <a:t>…</a:t>
                </a:r>
                <a:r>
                  <a:rPr lang="zh-CN" altLang="en-US" dirty="0"/>
                  <a:t>）</a:t>
                </a:r>
              </a:p>
              <a:p>
                <a:pPr marL="342900" lvl="1" indent="-342900">
                  <a:spcBef>
                    <a:spcPts val="600"/>
                  </a:spcBef>
                  <a:spcAft>
                    <a:spcPts val="600"/>
                  </a:spcAft>
                  <a:buFont typeface="Wingdings" panose="05000000000000000000" pitchFamily="2" charset="2"/>
                  <a:buChar char="Ø"/>
                </a:pPr>
                <a:r>
                  <a:rPr lang="zh-CN" altLang="en-US" dirty="0"/>
                  <a:t>主要用于对信息处理的及时性要求比较高的场合</a:t>
                </a:r>
              </a:p>
            </p:txBody>
          </p:sp>
        </p:grpSp>
        <p:grpSp>
          <p:nvGrpSpPr>
            <p:cNvPr id="1139" name="ïŝľídè"/>
            <p:cNvGrpSpPr/>
            <p:nvPr/>
          </p:nvGrpSpPr>
          <p:grpSpPr>
            <a:xfrm>
              <a:off x="660400" y="2096245"/>
              <a:ext cx="497734" cy="497734"/>
              <a:chOff x="660400" y="2096245"/>
              <a:chExt cx="497734" cy="497734"/>
            </a:xfrm>
          </p:grpSpPr>
          <p:sp>
            <p:nvSpPr>
              <p:cNvPr id="1140" name="ïṡľïde"/>
              <p:cNvSpPr/>
              <p:nvPr/>
            </p:nvSpPr>
            <p:spPr>
              <a:xfrm>
                <a:off x="660400" y="2096245"/>
                <a:ext cx="497734" cy="497734"/>
              </a:xfrm>
              <a:prstGeom prst="ellipse">
                <a:avLst/>
              </a:prstGeom>
              <a:solidFill>
                <a:schemeClr val="tx1">
                  <a:lumMod val="50000"/>
                  <a:lumOff val="50000"/>
                </a:schemeClr>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200" dirty="0">
                  <a:solidFill>
                    <a:schemeClr val="bg1"/>
                  </a:solidFill>
                </a:endParaRPr>
              </a:p>
            </p:txBody>
          </p:sp>
          <p:sp>
            <p:nvSpPr>
              <p:cNvPr id="1141" name="ïšliḍe"/>
              <p:cNvSpPr/>
              <p:nvPr/>
            </p:nvSpPr>
            <p:spPr>
              <a:xfrm>
                <a:off x="779848" y="2227680"/>
                <a:ext cx="258838" cy="2348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fontScale="5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500" b="1" dirty="0">
                  <a:solidFill>
                    <a:schemeClr val="bg1"/>
                  </a:solidFill>
                </a:endParaRPr>
              </a:p>
            </p:txBody>
          </p:sp>
        </p:grpSp>
      </p:grpSp>
      <p:pic>
        <p:nvPicPr>
          <p:cNvPr id="104" name="图片 103"/>
          <p:cNvPicPr/>
          <p:nvPr/>
        </p:nvPicPr>
        <p:blipFill>
          <a:blip r:embed="rId2"/>
          <a:stretch>
            <a:fillRect/>
          </a:stretch>
        </p:blipFill>
        <p:spPr>
          <a:xfrm>
            <a:off x="5814695" y="2495550"/>
            <a:ext cx="3252470" cy="2230755"/>
          </a:xfrm>
          <a:prstGeom prst="rect">
            <a:avLst/>
          </a:prstGeom>
          <a:noFill/>
          <a:ln w="9525">
            <a:noFill/>
          </a:ln>
        </p:spPr>
      </p:pic>
      <p:sp>
        <p:nvSpPr>
          <p:cNvPr id="3" name="文本框 2">
            <a:extLst>
              <a:ext uri="{FF2B5EF4-FFF2-40B4-BE49-F238E27FC236}">
                <a16:creationId xmlns:a16="http://schemas.microsoft.com/office/drawing/2014/main" id="{1D2A8C04-E2D6-30AC-0DE4-6135E7B388F2}"/>
              </a:ext>
            </a:extLst>
          </p:cNvPr>
          <p:cNvSpPr txBox="1"/>
          <p:nvPr/>
        </p:nvSpPr>
        <p:spPr>
          <a:xfrm>
            <a:off x="8153400" y="2341661"/>
            <a:ext cx="723275" cy="307777"/>
          </a:xfrm>
          <a:prstGeom prst="rect">
            <a:avLst/>
          </a:prstGeom>
          <a:noFill/>
          <a:ln w="12700">
            <a:noFill/>
          </a:ln>
        </p:spPr>
        <p:txBody>
          <a:bodyPr wrap="none" rtlCol="0">
            <a:spAutoFit/>
          </a:bodyPr>
          <a:lstStyle/>
          <a:p>
            <a:pPr algn="l"/>
            <a:r>
              <a:rPr lang="zh-CN" altLang="en-US" sz="1400" dirty="0">
                <a:solidFill>
                  <a:srgbClr val="FF0000"/>
                </a:solidFill>
              </a:rPr>
              <a:t>不等长</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8.2.5 </a:t>
            </a:r>
            <a:r>
              <a:rPr lang="zh-CN" altLang="en-US" sz="2100" b="1" dirty="0">
                <a:solidFill>
                  <a:srgbClr val="4472C4"/>
                </a:solidFill>
              </a:rPr>
              <a:t>索引顺序文件</a:t>
            </a:r>
          </a:p>
        </p:txBody>
      </p:sp>
      <p:sp>
        <p:nvSpPr>
          <p:cNvPr id="22" name="i$lîďê"/>
          <p:cNvSpPr/>
          <p:nvPr/>
        </p:nvSpPr>
        <p:spPr>
          <a:xfrm>
            <a:off x="736893" y="1800406"/>
            <a:ext cx="6578307" cy="294658"/>
          </a:xfrm>
          <a:prstGeom prst="rect">
            <a:avLst/>
          </a:prstGeom>
          <a:noFill/>
          <a:ln>
            <a:noFill/>
          </a:ln>
        </p:spPr>
        <p:txBody>
          <a:bodyPr wrap="square" lIns="68580" tIns="34290" rIns="68580" bIns="34290" anchor="ctr" anchorCtr="0">
            <a:noAutofit/>
          </a:bodyPr>
          <a:lstStyle/>
          <a:p>
            <a:r>
              <a:rPr lang="zh-CN" altLang="en-US" sz="1950" dirty="0">
                <a:solidFill>
                  <a:srgbClr val="FF0000"/>
                </a:solidFill>
              </a:rPr>
              <a:t>索引</a:t>
            </a:r>
            <a:r>
              <a:rPr lang="zh-CN" altLang="en-US" sz="1950" dirty="0"/>
              <a:t>顺序文件中，同样会为文件建立一张索引表</a:t>
            </a:r>
          </a:p>
        </p:txBody>
      </p:sp>
      <p:sp>
        <p:nvSpPr>
          <p:cNvPr id="24" name="ïṧḷïḋè"/>
          <p:cNvSpPr/>
          <p:nvPr/>
        </p:nvSpPr>
        <p:spPr>
          <a:xfrm>
            <a:off x="736892" y="2331266"/>
            <a:ext cx="5547360" cy="663575"/>
          </a:xfrm>
          <a:prstGeom prst="rect">
            <a:avLst/>
          </a:prstGeom>
          <a:noFill/>
          <a:ln>
            <a:noFill/>
          </a:ln>
        </p:spPr>
        <p:txBody>
          <a:bodyPr wrap="square" lIns="68580" tIns="34290" rIns="68580" bIns="34290" anchor="ctr" anchorCtr="0">
            <a:noAutofit/>
          </a:bodyPr>
          <a:lstStyle/>
          <a:p>
            <a:r>
              <a:rPr lang="zh-CN" altLang="en-US" sz="1950" dirty="0">
                <a:solidFill>
                  <a:srgbClr val="FF0000"/>
                </a:solidFill>
              </a:rPr>
              <a:t>并不是每个记录对应一个索引表项，而是一组记录对应一个索引表项</a:t>
            </a:r>
          </a:p>
        </p:txBody>
      </p:sp>
      <p:sp>
        <p:nvSpPr>
          <p:cNvPr id="26" name="íšḻíḑê"/>
          <p:cNvSpPr/>
          <p:nvPr/>
        </p:nvSpPr>
        <p:spPr>
          <a:xfrm>
            <a:off x="736892" y="1049817"/>
            <a:ext cx="6964486" cy="304310"/>
          </a:xfrm>
          <a:prstGeom prst="rect">
            <a:avLst/>
          </a:prstGeom>
          <a:noFill/>
          <a:ln>
            <a:noFill/>
          </a:ln>
        </p:spPr>
        <p:txBody>
          <a:bodyPr wrap="square" lIns="68580" tIns="34290" rIns="68580" bIns="34290" anchor="ctr" anchorCtr="0">
            <a:noAutofit/>
          </a:bodyPr>
          <a:lstStyle/>
          <a:p>
            <a:r>
              <a:rPr lang="zh-CN" altLang="en-US" sz="1950" dirty="0">
                <a:solidFill>
                  <a:srgbClr val="FF0000"/>
                </a:solidFill>
                <a:sym typeface="Wingdings" panose="05000000000000000000" pitchFamily="2" charset="2"/>
              </a:rPr>
              <a:t>索引</a:t>
            </a:r>
            <a:r>
              <a:rPr lang="zh-CN" altLang="en-US" sz="1950" dirty="0">
                <a:sym typeface="Wingdings" panose="05000000000000000000" pitchFamily="2" charset="2"/>
              </a:rPr>
              <a:t>顺序文件是索引文件和顺序文件思想的结合</a:t>
            </a:r>
          </a:p>
        </p:txBody>
      </p:sp>
      <p:sp>
        <p:nvSpPr>
          <p:cNvPr id="27" name="îSļiḓè"/>
          <p:cNvSpPr/>
          <p:nvPr/>
        </p:nvSpPr>
        <p:spPr>
          <a:xfrm>
            <a:off x="224266" y="966523"/>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8" name="íṥḻîḓe"/>
          <p:cNvSpPr/>
          <p:nvPr/>
        </p:nvSpPr>
        <p:spPr>
          <a:xfrm>
            <a:off x="224266" y="2427604"/>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29" name="îşļiḓè"/>
          <p:cNvSpPr/>
          <p:nvPr/>
        </p:nvSpPr>
        <p:spPr>
          <a:xfrm>
            <a:off x="224266" y="1697063"/>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30" name="îṡḷíďe"/>
          <p:cNvSpPr/>
          <p:nvPr/>
        </p:nvSpPr>
        <p:spPr>
          <a:xfrm>
            <a:off x="366958" y="1113626"/>
            <a:ext cx="195860" cy="1859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31" name="íSlíḋe"/>
          <p:cNvSpPr/>
          <p:nvPr/>
        </p:nvSpPr>
        <p:spPr>
          <a:xfrm>
            <a:off x="366957" y="1863576"/>
            <a:ext cx="195861" cy="17160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32" name="ïśḷïḓe"/>
          <p:cNvSpPr/>
          <p:nvPr/>
        </p:nvSpPr>
        <p:spPr>
          <a:xfrm>
            <a:off x="388661" y="2569699"/>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pic>
        <p:nvPicPr>
          <p:cNvPr id="105" name="图片 104"/>
          <p:cNvPicPr/>
          <p:nvPr/>
        </p:nvPicPr>
        <p:blipFill>
          <a:blip r:embed="rId2"/>
          <a:stretch>
            <a:fillRect/>
          </a:stretch>
        </p:blipFill>
        <p:spPr>
          <a:xfrm>
            <a:off x="5431155" y="2619395"/>
            <a:ext cx="3712845" cy="1961515"/>
          </a:xfrm>
          <a:prstGeom prst="rect">
            <a:avLst/>
          </a:prstGeom>
          <a:noFill/>
          <a:ln w="9525">
            <a:noFill/>
          </a:ln>
        </p:spPr>
      </p:pic>
      <p:sp>
        <p:nvSpPr>
          <p:cNvPr id="2" name="文本框 1">
            <a:extLst>
              <a:ext uri="{FF2B5EF4-FFF2-40B4-BE49-F238E27FC236}">
                <a16:creationId xmlns:a16="http://schemas.microsoft.com/office/drawing/2014/main" id="{B3FB425F-71AC-10E6-5900-50FC3D355BED}"/>
              </a:ext>
            </a:extLst>
          </p:cNvPr>
          <p:cNvSpPr txBox="1"/>
          <p:nvPr/>
        </p:nvSpPr>
        <p:spPr>
          <a:xfrm>
            <a:off x="0" y="3884170"/>
            <a:ext cx="5822428" cy="1200329"/>
          </a:xfrm>
          <a:prstGeom prst="rect">
            <a:avLst/>
          </a:prstGeom>
          <a:noFill/>
          <a:ln w="12700">
            <a:solidFill>
              <a:schemeClr val="tx1"/>
            </a:solidFill>
          </a:ln>
        </p:spPr>
        <p:txBody>
          <a:bodyPr wrap="none" rtlCol="0">
            <a:spAutoFit/>
          </a:bodyPr>
          <a:lstStyle/>
          <a:p>
            <a:pPr algn="l"/>
            <a:r>
              <a:rPr lang="zh-CN" altLang="en-US" dirty="0"/>
              <a:t>索引顺序文件增加了两个特征：</a:t>
            </a:r>
            <a:endParaRPr lang="en-US" altLang="zh-CN" dirty="0"/>
          </a:p>
          <a:p>
            <a:pPr marL="342900" indent="-342900" algn="l">
              <a:buAutoNum type="arabicPeriod"/>
            </a:pPr>
            <a:r>
              <a:rPr lang="zh-CN" altLang="en-US" dirty="0"/>
              <a:t>引入文件索引表，通过该表，可以实现索引顺序</a:t>
            </a:r>
            <a:endParaRPr lang="en-US" altLang="zh-CN" dirty="0"/>
          </a:p>
          <a:p>
            <a:pPr algn="l"/>
            <a:r>
              <a:rPr lang="en-US" altLang="zh-CN" dirty="0"/>
              <a:t>     </a:t>
            </a:r>
            <a:r>
              <a:rPr lang="zh-CN" altLang="en-US" dirty="0"/>
              <a:t>文件的随机访问</a:t>
            </a:r>
            <a:endParaRPr lang="en-US" altLang="zh-CN" dirty="0"/>
          </a:p>
          <a:p>
            <a:pPr algn="l"/>
            <a:r>
              <a:rPr lang="en-US" altLang="zh-CN" dirty="0"/>
              <a:t>2.  </a:t>
            </a:r>
            <a:r>
              <a:rPr lang="zh-CN" altLang="en-US" dirty="0"/>
              <a:t>增加了溢出文件，用于记录新增、删除、修改的记录</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索引顺序文件组织方式</a:t>
            </a:r>
          </a:p>
        </p:txBody>
      </p:sp>
      <p:sp>
        <p:nvSpPr>
          <p:cNvPr id="2" name="文本框 1"/>
          <p:cNvSpPr txBox="1"/>
          <p:nvPr/>
        </p:nvSpPr>
        <p:spPr>
          <a:xfrm>
            <a:off x="851297" y="666750"/>
            <a:ext cx="1891903" cy="337185"/>
          </a:xfrm>
          <a:prstGeom prst="rect">
            <a:avLst/>
          </a:prstGeom>
          <a:noFill/>
        </p:spPr>
        <p:txBody>
          <a:bodyPr wrap="square" rtlCol="0" anchor="t">
            <a:spAutoFit/>
          </a:bodyPr>
          <a:lstStyle/>
          <a:p>
            <a:r>
              <a:rPr lang="zh-CN" altLang="en-US" sz="1600" dirty="0"/>
              <a:t>多级索引顺序文件</a:t>
            </a:r>
          </a:p>
        </p:txBody>
      </p:sp>
      <p:sp>
        <p:nvSpPr>
          <p:cNvPr id="3" name="文本框 2">
            <a:extLst>
              <a:ext uri="{FF2B5EF4-FFF2-40B4-BE49-F238E27FC236}">
                <a16:creationId xmlns:a16="http://schemas.microsoft.com/office/drawing/2014/main" id="{67A134AD-5F75-4929-9C33-77112693499F}"/>
              </a:ext>
            </a:extLst>
          </p:cNvPr>
          <p:cNvSpPr txBox="1"/>
          <p:nvPr/>
        </p:nvSpPr>
        <p:spPr>
          <a:xfrm>
            <a:off x="914400" y="1047750"/>
            <a:ext cx="1407758" cy="369332"/>
          </a:xfrm>
          <a:prstGeom prst="rect">
            <a:avLst/>
          </a:prstGeom>
          <a:noFill/>
          <a:ln w="12700">
            <a:solidFill>
              <a:schemeClr val="tx1"/>
            </a:solidFill>
          </a:ln>
        </p:spPr>
        <p:txBody>
          <a:bodyPr wrap="none" rtlCol="0">
            <a:spAutoFit/>
          </a:bodyPr>
          <a:lstStyle/>
          <a:p>
            <a:pPr algn="l"/>
            <a:r>
              <a:rPr lang="zh-CN" altLang="en-US" dirty="0"/>
              <a:t>性能分析： </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99609EB6-86BF-455D-BB54-4F90D7945491}"/>
                  </a:ext>
                </a:extLst>
              </p:cNvPr>
              <p:cNvSpPr txBox="1"/>
              <p:nvPr/>
            </p:nvSpPr>
            <p:spPr>
              <a:xfrm>
                <a:off x="3276600" y="1278582"/>
                <a:ext cx="1862626" cy="276999"/>
              </a:xfrm>
              <a:prstGeom prst="rect">
                <a:avLst/>
              </a:prstGeom>
              <a:noFill/>
              <a:ln w="12700">
                <a:noFill/>
              </a:ln>
            </p:spPr>
            <p:txBody>
              <a:bodyPr wrap="none" lIns="0" tIns="0" rIns="0" bIns="0" rtlCol="0">
                <a:spAutoFit/>
              </a:bodyPr>
              <a:lstStyle/>
              <a:p>
                <a:pPr algn="l"/>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oMath>
                </a14:m>
                <a:r>
                  <a:rPr lang="en-US" altLang="zh-CN" dirty="0"/>
                  <a:t>=</a:t>
                </a:r>
                <a:r>
                  <a:rPr lang="en-US" altLang="zh-CN" dirty="0">
                    <a:solidFill>
                      <a:srgbClr val="FF0000"/>
                    </a:solidFill>
                  </a:rPr>
                  <a:t>100</a:t>
                </a:r>
                <a:r>
                  <a:rPr lang="zh-CN" altLang="en-US" dirty="0">
                    <a:solidFill>
                      <a:srgbClr val="FF0000"/>
                    </a:solidFill>
                  </a:rPr>
                  <a:t>万</a:t>
                </a:r>
                <a:r>
                  <a:rPr lang="zh-CN" altLang="en-US" dirty="0"/>
                  <a:t>条记录</a:t>
                </a:r>
              </a:p>
            </p:txBody>
          </p:sp>
        </mc:Choice>
        <mc:Fallback xmlns="">
          <p:sp>
            <p:nvSpPr>
              <p:cNvPr id="4" name="文本框 3">
                <a:extLst>
                  <a:ext uri="{FF2B5EF4-FFF2-40B4-BE49-F238E27FC236}">
                    <a16:creationId xmlns:a16="http://schemas.microsoft.com/office/drawing/2014/main" id="{99609EB6-86BF-455D-BB54-4F90D7945491}"/>
                  </a:ext>
                </a:extLst>
              </p:cNvPr>
              <p:cNvSpPr txBox="1">
                <a:spLocks noRot="1" noChangeAspect="1" noMove="1" noResize="1" noEditPoints="1" noAdjustHandles="1" noChangeArrowheads="1" noChangeShapeType="1" noTextEdit="1"/>
              </p:cNvSpPr>
              <p:nvPr/>
            </p:nvSpPr>
            <p:spPr>
              <a:xfrm>
                <a:off x="3276600" y="1278582"/>
                <a:ext cx="1862626" cy="276999"/>
              </a:xfrm>
              <a:prstGeom prst="rect">
                <a:avLst/>
              </a:prstGeom>
              <a:blipFill>
                <a:blip r:embed="rId2"/>
                <a:stretch>
                  <a:fillRect l="-4590" t="-28889" r="-7541" b="-51111"/>
                </a:stretch>
              </a:blipFill>
              <a:ln w="12700">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0444467-13D4-4D79-832A-D534FAC8FB72}"/>
                  </a:ext>
                </a:extLst>
              </p:cNvPr>
              <p:cNvSpPr txBox="1"/>
              <p:nvPr/>
            </p:nvSpPr>
            <p:spPr>
              <a:xfrm>
                <a:off x="176545" y="2454349"/>
                <a:ext cx="9002786" cy="2431435"/>
              </a:xfrm>
              <a:prstGeom prst="rect">
                <a:avLst/>
              </a:prstGeom>
              <a:noFill/>
              <a:ln w="12700">
                <a:solidFill>
                  <a:schemeClr val="tx1"/>
                </a:solidFill>
              </a:ln>
            </p:spPr>
            <p:txBody>
              <a:bodyPr wrap="none" rtlCol="0">
                <a:spAutoFit/>
              </a:bodyPr>
              <a:lstStyle/>
              <a:p>
                <a:pPr algn="l">
                  <a:lnSpc>
                    <a:spcPts val="3200"/>
                  </a:lnSpc>
                </a:pPr>
                <a:r>
                  <a:rPr lang="en-US" altLang="zh-CN" dirty="0"/>
                  <a:t>1</a:t>
                </a:r>
                <a:r>
                  <a:rPr lang="zh-CN" altLang="en-US" dirty="0"/>
                  <a:t>）顺序文件：平均检索</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6</m:t>
                        </m:r>
                      </m:sup>
                    </m:sSup>
                    <m:r>
                      <a:rPr lang="en-US" altLang="zh-CN" b="0" i="1" smtClean="0">
                        <a:latin typeface="Cambria Math" panose="02040503050406030204" pitchFamily="18" charset="0"/>
                      </a:rPr>
                      <m:t>/2</m:t>
                    </m:r>
                  </m:oMath>
                </a14:m>
                <a:r>
                  <a:rPr lang="zh-CN" altLang="en-US" dirty="0"/>
                  <a:t>次，</a:t>
                </a:r>
                <a:r>
                  <a:rPr lang="en-US" altLang="zh-CN" dirty="0"/>
                  <a:t>500,000=50</a:t>
                </a:r>
                <a:r>
                  <a:rPr lang="zh-CN" altLang="en-US" dirty="0"/>
                  <a:t>万次</a:t>
                </a:r>
                <a:endParaRPr lang="en-US" altLang="zh-CN" dirty="0"/>
              </a:p>
              <a:p>
                <a:pPr algn="l">
                  <a:lnSpc>
                    <a:spcPts val="3200"/>
                  </a:lnSpc>
                </a:pPr>
                <a:r>
                  <a:rPr lang="en-US" altLang="zh-CN" dirty="0"/>
                  <a:t>2</a:t>
                </a:r>
                <a:r>
                  <a:rPr lang="zh-CN" altLang="en-US" dirty="0"/>
                  <a:t>）一级索引顺序文件：每</a:t>
                </a:r>
                <a:r>
                  <a:rPr lang="en-US" altLang="zh-CN" dirty="0"/>
                  <a:t>1000</a:t>
                </a:r>
                <a:r>
                  <a:rPr lang="zh-CN" altLang="en-US" dirty="0"/>
                  <a:t>记录一组，共</a:t>
                </a:r>
                <a:r>
                  <a:rPr lang="en-US" altLang="zh-CN" dirty="0"/>
                  <a:t>1000</a:t>
                </a:r>
                <a:r>
                  <a:rPr lang="zh-CN" altLang="en-US" dirty="0"/>
                  <a:t>组；</a:t>
                </a:r>
                <a:r>
                  <a:rPr lang="en-US" altLang="zh-CN" dirty="0"/>
                  <a:t>500+500=1000</a:t>
                </a:r>
                <a:r>
                  <a:rPr lang="zh-CN" altLang="en-US" dirty="0"/>
                  <a:t>次</a:t>
                </a:r>
                <a:endParaRPr lang="en-US" altLang="zh-CN" dirty="0"/>
              </a:p>
              <a:p>
                <a:pPr marL="342900" indent="-342900">
                  <a:lnSpc>
                    <a:spcPts val="3200"/>
                  </a:lnSpc>
                  <a:buAutoNum type="arabicParenR" startAt="3"/>
                </a:pPr>
                <a:r>
                  <a:rPr lang="zh-CN" altLang="en-US" dirty="0"/>
                  <a:t>二级索引顺序文件：每</a:t>
                </a:r>
                <a:r>
                  <a:rPr lang="en-US" altLang="zh-CN" dirty="0"/>
                  <a:t>100</a:t>
                </a:r>
                <a:r>
                  <a:rPr lang="zh-CN" altLang="en-US" dirty="0"/>
                  <a:t>记录一组，由一张</a:t>
                </a:r>
                <a:r>
                  <a:rPr lang="zh-CN" altLang="en-US" dirty="0">
                    <a:solidFill>
                      <a:srgbClr val="FF0000"/>
                    </a:solidFill>
                  </a:rPr>
                  <a:t>低级索引表</a:t>
                </a:r>
                <a:r>
                  <a:rPr lang="zh-CN" altLang="en-US" dirty="0"/>
                  <a:t>管理，</a:t>
                </a:r>
                <a:r>
                  <a:rPr lang="zh-CN" altLang="en-US" dirty="0">
                    <a:solidFill>
                      <a:srgbClr val="FF0000"/>
                    </a:solidFill>
                  </a:rPr>
                  <a:t>低级索引表</a:t>
                </a:r>
                <a:r>
                  <a:rPr lang="zh-CN" altLang="en-US" dirty="0"/>
                  <a:t>有</a:t>
                </a:r>
                <a14:m>
                  <m:oMath xmlns:m="http://schemas.openxmlformats.org/officeDocument/2006/math">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10</m:t>
                        </m:r>
                      </m:e>
                      <m:sup>
                        <m:r>
                          <a:rPr lang="en-US" altLang="zh-CN" b="0" i="1" smtClean="0">
                            <a:latin typeface="Cambria Math" panose="02040503050406030204" pitchFamily="18" charset="0"/>
                          </a:rPr>
                          <m:t>4</m:t>
                        </m:r>
                      </m:sup>
                    </m:sSup>
                    <m:r>
                      <a:rPr lang="en-US" altLang="zh-CN" b="0" i="1" smtClean="0">
                        <a:latin typeface="Cambria Math" panose="02040503050406030204" pitchFamily="18" charset="0"/>
                      </a:rPr>
                      <m:t> </m:t>
                    </m:r>
                  </m:oMath>
                </a14:m>
                <a:r>
                  <a:rPr lang="zh-CN" altLang="en-US" dirty="0"/>
                  <a:t>个</a:t>
                </a:r>
                <a:endParaRPr lang="en-US" altLang="zh-CN" dirty="0"/>
              </a:p>
              <a:p>
                <a:r>
                  <a:rPr lang="zh-CN" altLang="en-US" dirty="0"/>
                  <a:t>                                   表项，表项内容：每组头记录键值和指向该条指针；</a:t>
                </a:r>
                <a:endParaRPr lang="en-US" altLang="zh-CN" dirty="0"/>
              </a:p>
              <a:p>
                <a:r>
                  <a:rPr lang="en-US" altLang="zh-CN" dirty="0"/>
                  <a:t>                                   </a:t>
                </a:r>
                <a:r>
                  <a:rPr lang="zh-CN" altLang="en-US" dirty="0"/>
                  <a:t>再为</a:t>
                </a:r>
                <a:r>
                  <a:rPr lang="zh-CN" altLang="en-US" dirty="0">
                    <a:solidFill>
                      <a:srgbClr val="FF0000"/>
                    </a:solidFill>
                  </a:rPr>
                  <a:t>低级索引表</a:t>
                </a:r>
                <a:r>
                  <a:rPr lang="zh-CN" altLang="en-US" dirty="0"/>
                  <a:t>建立</a:t>
                </a:r>
                <a:r>
                  <a:rPr lang="zh-CN" altLang="en-US" dirty="0">
                    <a:solidFill>
                      <a:srgbClr val="FF0000"/>
                    </a:solidFill>
                  </a:rPr>
                  <a:t>高级索引表</a:t>
                </a:r>
                <a:r>
                  <a:rPr lang="zh-CN" altLang="en-US" dirty="0"/>
                  <a:t>，</a:t>
                </a:r>
                <a:r>
                  <a:rPr lang="en-US" altLang="zh-CN" dirty="0"/>
                  <a:t>100</a:t>
                </a:r>
                <a:r>
                  <a:rPr lang="zh-CN" altLang="en-US" dirty="0"/>
                  <a:t>个</a:t>
                </a:r>
                <a:r>
                  <a:rPr lang="zh-CN" altLang="en-US" dirty="0">
                    <a:solidFill>
                      <a:srgbClr val="FF0000"/>
                    </a:solidFill>
                  </a:rPr>
                  <a:t>低级索引表项</a:t>
                </a:r>
                <a:r>
                  <a:rPr lang="zh-CN" altLang="en-US" dirty="0"/>
                  <a:t>为一组，</a:t>
                </a:r>
                <a:endParaRPr lang="en-US" altLang="zh-CN" dirty="0"/>
              </a:p>
              <a:p>
                <a:r>
                  <a:rPr lang="zh-CN" altLang="en-US" dirty="0">
                    <a:solidFill>
                      <a:srgbClr val="FF0000"/>
                    </a:solidFill>
                  </a:rPr>
                  <a:t>                                   高级索引表</a:t>
                </a:r>
                <a:r>
                  <a:rPr lang="zh-CN" altLang="en-US" dirty="0"/>
                  <a:t>有</a:t>
                </a:r>
                <a:r>
                  <a:rPr lang="en-US" altLang="zh-CN" dirty="0"/>
                  <a:t>100</a:t>
                </a:r>
                <a:r>
                  <a:rPr lang="zh-CN" altLang="en-US" dirty="0"/>
                  <a:t>个表项</a:t>
                </a:r>
                <a:endParaRPr lang="en-US" altLang="zh-CN" dirty="0"/>
              </a:p>
              <a:p>
                <a:r>
                  <a:rPr lang="en-US" altLang="zh-CN" dirty="0"/>
                  <a:t>                   </a:t>
                </a:r>
                <a:r>
                  <a:rPr lang="zh-CN" altLang="en-US" dirty="0"/>
                  <a:t>顺序查找法所需次数：</a:t>
                </a:r>
                <a:r>
                  <a:rPr lang="en-US" altLang="zh-CN" dirty="0"/>
                  <a:t>50+50+50=150</a:t>
                </a:r>
                <a:r>
                  <a:rPr lang="zh-CN" altLang="en-US" dirty="0"/>
                  <a:t>次</a:t>
                </a:r>
              </a:p>
            </p:txBody>
          </p:sp>
        </mc:Choice>
        <mc:Fallback xmlns="">
          <p:sp>
            <p:nvSpPr>
              <p:cNvPr id="5" name="文本框 4">
                <a:extLst>
                  <a:ext uri="{FF2B5EF4-FFF2-40B4-BE49-F238E27FC236}">
                    <a16:creationId xmlns:a16="http://schemas.microsoft.com/office/drawing/2014/main" id="{80444467-13D4-4D79-832A-D534FAC8FB72}"/>
                  </a:ext>
                </a:extLst>
              </p:cNvPr>
              <p:cNvSpPr txBox="1">
                <a:spLocks noRot="1" noChangeAspect="1" noMove="1" noResize="1" noEditPoints="1" noAdjustHandles="1" noChangeArrowheads="1" noChangeShapeType="1" noTextEdit="1"/>
              </p:cNvSpPr>
              <p:nvPr/>
            </p:nvSpPr>
            <p:spPr>
              <a:xfrm>
                <a:off x="176545" y="2454349"/>
                <a:ext cx="9002786" cy="2431435"/>
              </a:xfrm>
              <a:prstGeom prst="rect">
                <a:avLst/>
              </a:prstGeom>
              <a:blipFill>
                <a:blip r:embed="rId3"/>
                <a:stretch>
                  <a:fillRect l="-676" b="-3000"/>
                </a:stretch>
              </a:blipFill>
              <a:ln w="12700">
                <a:solidFill>
                  <a:schemeClr val="tx1"/>
                </a:solidFill>
              </a:ln>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17F70BBB-113F-46E6-9AEC-B14124E6624B}"/>
              </a:ext>
            </a:extLst>
          </p:cNvPr>
          <p:cNvSpPr txBox="1"/>
          <p:nvPr/>
        </p:nvSpPr>
        <p:spPr>
          <a:xfrm>
            <a:off x="1447800" y="2020104"/>
            <a:ext cx="2852063" cy="338554"/>
          </a:xfrm>
          <a:prstGeom prst="rect">
            <a:avLst/>
          </a:prstGeom>
          <a:noFill/>
          <a:ln w="12700">
            <a:noFill/>
          </a:ln>
        </p:spPr>
        <p:txBody>
          <a:bodyPr wrap="none" rtlCol="0">
            <a:spAutoFit/>
          </a:bodyPr>
          <a:lstStyle/>
          <a:p>
            <a:pPr algn="l"/>
            <a:r>
              <a:rPr lang="zh-CN" altLang="en-US" sz="1600" dirty="0">
                <a:solidFill>
                  <a:srgbClr val="FF0000"/>
                </a:solidFill>
              </a:rPr>
              <a:t>检索一条数据所需平均次数：</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8.2.6 </a:t>
            </a:r>
            <a:r>
              <a:rPr lang="zh-CN" altLang="en-US" sz="2100" b="1" dirty="0">
                <a:solidFill>
                  <a:srgbClr val="4472C4"/>
                </a:solidFill>
              </a:rPr>
              <a:t>直接文件和哈希文件</a:t>
            </a:r>
          </a:p>
        </p:txBody>
      </p:sp>
      <p:sp>
        <p:nvSpPr>
          <p:cNvPr id="9" name="Rectangle 3"/>
          <p:cNvSpPr txBox="1">
            <a:spLocks noChangeArrowheads="1"/>
          </p:cNvSpPr>
          <p:nvPr/>
        </p:nvSpPr>
        <p:spPr bwMode="auto">
          <a:xfrm>
            <a:off x="1371600" y="704668"/>
            <a:ext cx="7205886" cy="20000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1pPr>
            <a:lvl2pPr marL="548005" indent="-228600" algn="l" rtl="0" eaLnBrk="1" fontAlgn="base" hangingPunct="1">
              <a:spcBef>
                <a:spcPts val="375"/>
              </a:spcBef>
              <a:spcAft>
                <a:spcPct val="0"/>
              </a:spcAft>
              <a:buClr>
                <a:schemeClr val="accent2"/>
              </a:buClr>
              <a:buSzPct val="85000"/>
              <a:buFont typeface="Wingdings" panose="05000000000000000000" pitchFamily="2" charset="2"/>
              <a:buChar char="Ø"/>
              <a:defRPr sz="22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eaLnBrk="1" fontAlgn="base" hangingPunct="1">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575"/>
              </a:spcBef>
              <a:spcAft>
                <a:spcPct val="0"/>
              </a:spcAft>
              <a:buClr>
                <a:srgbClr val="D34817"/>
              </a:buClr>
              <a:buSzPct val="85000"/>
              <a:buNone/>
              <a:defRPr/>
            </a:pPr>
            <a:r>
              <a:rPr kumimoji="0" lang="zh-CN" altLang="en-US" sz="1800" b="0" i="0" u="none" strike="noStrike" kern="1200" cap="none" spc="0" normalizeH="0" baseline="0" noProof="0" dirty="0">
                <a:ln>
                  <a:noFill/>
                </a:ln>
                <a:solidFill>
                  <a:srgbClr val="0000FF"/>
                </a:solidFill>
                <a:effectLst/>
                <a:uLnTx/>
                <a:uFillTx/>
                <a:latin typeface="+mn-ea"/>
                <a:cs typeface="+mn-cs"/>
                <a:sym typeface="Wingdings" panose="05000000000000000000" pitchFamily="2" charset="2"/>
              </a:rPr>
              <a:t>直接文件：</a:t>
            </a:r>
          </a:p>
          <a:p>
            <a:pPr marR="0" lvl="1" algn="l" defTabSz="914400" rtl="0" eaLnBrk="1" fontAlgn="base" latinLnBrk="0" hangingPunct="1">
              <a:lnSpc>
                <a:spcPct val="100000"/>
              </a:lnSpc>
              <a:spcBef>
                <a:spcPts val="375"/>
              </a:spcBef>
              <a:spcAft>
                <a:spcPct val="0"/>
              </a:spcAft>
              <a:buClr>
                <a:srgbClr val="9B2D1F"/>
              </a:buClr>
              <a:buSzPct val="85000"/>
              <a:defRPr/>
            </a:pPr>
            <a:r>
              <a:rPr kumimoji="0" lang="zh-CN" altLang="en-US" sz="1800" b="0" i="0" u="none" strike="noStrike" kern="1200" cap="none" spc="0" normalizeH="0" baseline="0" noProof="0" dirty="0">
                <a:ln>
                  <a:noFill/>
                </a:ln>
                <a:solidFill>
                  <a:sysClr val="windowText" lastClr="000000"/>
                </a:solidFill>
                <a:effectLst/>
                <a:uLnTx/>
                <a:uFillTx/>
                <a:latin typeface="+mn-ea"/>
                <a:cs typeface="+mn-cs"/>
                <a:sym typeface="Wingdings" panose="05000000000000000000" pitchFamily="2" charset="2"/>
              </a:rPr>
              <a:t>关键字本身决定了记录的物理地址。</a:t>
            </a:r>
            <a:endParaRPr kumimoji="0" lang="en-US" altLang="zh-CN" sz="1800" b="0" i="0" u="none" strike="noStrike" kern="1200" cap="none" spc="0" normalizeH="0" baseline="0" noProof="0" dirty="0">
              <a:ln>
                <a:noFill/>
              </a:ln>
              <a:solidFill>
                <a:sysClr val="windowText" lastClr="000000"/>
              </a:solidFill>
              <a:effectLst/>
              <a:uLnTx/>
              <a:uFillTx/>
              <a:latin typeface="+mn-ea"/>
              <a:cs typeface="+mn-cs"/>
              <a:sym typeface="Wingdings" panose="05000000000000000000" pitchFamily="2" charset="2"/>
            </a:endParaRPr>
          </a:p>
          <a:p>
            <a:pPr marR="0" lvl="1" algn="l" defTabSz="914400" rtl="0" eaLnBrk="1" fontAlgn="base" latinLnBrk="0" hangingPunct="1">
              <a:lnSpc>
                <a:spcPct val="100000"/>
              </a:lnSpc>
              <a:spcBef>
                <a:spcPts val="375"/>
              </a:spcBef>
              <a:spcAft>
                <a:spcPct val="0"/>
              </a:spcAft>
              <a:buClr>
                <a:srgbClr val="9B2D1F"/>
              </a:buClr>
              <a:buSzPct val="85000"/>
              <a:defRPr/>
            </a:pPr>
            <a:r>
              <a:rPr kumimoji="0" lang="zh-CN" altLang="en-US" sz="1800" b="0" i="0" u="none" strike="noStrike" kern="1200" cap="none" spc="0" normalizeH="0" baseline="0" noProof="0" dirty="0">
                <a:ln>
                  <a:noFill/>
                </a:ln>
                <a:solidFill>
                  <a:srgbClr val="FF0000"/>
                </a:solidFill>
                <a:effectLst/>
                <a:uLnTx/>
                <a:uFillTx/>
                <a:latin typeface="+mn-ea"/>
                <a:cs typeface="+mn-cs"/>
                <a:sym typeface="Wingdings" panose="05000000000000000000" pitchFamily="2" charset="2"/>
              </a:rPr>
              <a:t>键值转换</a:t>
            </a:r>
            <a:r>
              <a:rPr kumimoji="0" lang="en-US" altLang="zh-CN" sz="1800" b="0" i="0" u="none" strike="noStrike" kern="1200" cap="none" spc="0" normalizeH="0" baseline="0" noProof="0" dirty="0">
                <a:ln>
                  <a:noFill/>
                </a:ln>
                <a:solidFill>
                  <a:srgbClr val="FF0000"/>
                </a:solidFill>
                <a:effectLst/>
                <a:uLnTx/>
                <a:uFillTx/>
                <a:latin typeface="+mn-ea"/>
                <a:cs typeface="+mn-cs"/>
                <a:sym typeface="Wingdings" panose="05000000000000000000" pitchFamily="2" charset="2"/>
              </a:rPr>
              <a:t>(key to address transformation)</a:t>
            </a:r>
            <a:r>
              <a:rPr kumimoji="0" lang="zh-CN" altLang="en-US" sz="1800" b="0" i="0" u="none" strike="noStrike" kern="1200" cap="none" spc="0" normalizeH="0" baseline="0" noProof="0" dirty="0">
                <a:ln>
                  <a:noFill/>
                </a:ln>
                <a:solidFill>
                  <a:sysClr val="windowText" lastClr="000000"/>
                </a:solidFill>
                <a:effectLst/>
                <a:uLnTx/>
                <a:uFillTx/>
                <a:latin typeface="+mn-ea"/>
                <a:cs typeface="+mn-cs"/>
                <a:sym typeface="Wingdings" panose="05000000000000000000" pitchFamily="2" charset="2"/>
              </a:rPr>
              <a:t>：关键字到记录物理地址的转换</a:t>
            </a:r>
            <a:endParaRPr kumimoji="0" lang="en-US" altLang="zh-CN" sz="1800" b="0" i="0" u="none" strike="noStrike" kern="1200" cap="none" spc="0" normalizeH="0" baseline="0" noProof="0" dirty="0">
              <a:ln>
                <a:noFill/>
              </a:ln>
              <a:solidFill>
                <a:sysClr val="windowText" lastClr="000000"/>
              </a:solidFill>
              <a:effectLst/>
              <a:uLnTx/>
              <a:uFillTx/>
              <a:latin typeface="+mn-ea"/>
              <a:cs typeface="+mn-cs"/>
              <a:sym typeface="Wingdings" panose="05000000000000000000" pitchFamily="2" charset="2"/>
            </a:endParaRPr>
          </a:p>
          <a:p>
            <a:pPr marL="319405" marR="0" lvl="1" indent="0" algn="l" defTabSz="914400" rtl="0" eaLnBrk="1" fontAlgn="base" latinLnBrk="0" hangingPunct="1">
              <a:lnSpc>
                <a:spcPct val="100000"/>
              </a:lnSpc>
              <a:spcBef>
                <a:spcPts val="375"/>
              </a:spcBef>
              <a:spcAft>
                <a:spcPct val="0"/>
              </a:spcAft>
              <a:buClr>
                <a:srgbClr val="9B2D1F"/>
              </a:buClr>
              <a:buSzPct val="85000"/>
              <a:buNone/>
              <a:defRPr/>
            </a:pPr>
            <a:endParaRPr kumimoji="0" lang="zh-CN" altLang="en-US" sz="1800" b="0" i="0" u="none" strike="noStrike" kern="1200" cap="none" spc="0" normalizeH="0" baseline="0" noProof="0" dirty="0">
              <a:ln>
                <a:noFill/>
              </a:ln>
              <a:solidFill>
                <a:sysClr val="windowText" lastClr="000000"/>
              </a:solidFill>
              <a:effectLst/>
              <a:uLnTx/>
              <a:uFillTx/>
              <a:latin typeface="+mn-ea"/>
              <a:cs typeface="+mn-cs"/>
              <a:sym typeface="Wingdings" panose="05000000000000000000" pitchFamily="2" charset="2"/>
            </a:endParaRPr>
          </a:p>
          <a:p>
            <a:pPr marL="0" marR="0" lvl="0" indent="0" algn="l" defTabSz="914400" rtl="0" eaLnBrk="1" fontAlgn="base" latinLnBrk="0" hangingPunct="1">
              <a:lnSpc>
                <a:spcPct val="100000"/>
              </a:lnSpc>
              <a:spcBef>
                <a:spcPts val="575"/>
              </a:spcBef>
              <a:spcAft>
                <a:spcPct val="0"/>
              </a:spcAft>
              <a:buClr>
                <a:srgbClr val="D34817"/>
              </a:buClr>
              <a:buSzPct val="85000"/>
              <a:buNone/>
              <a:defRPr/>
            </a:pPr>
            <a:r>
              <a:rPr kumimoji="0" lang="zh-CN" altLang="en-US" sz="1800" b="0" i="0" u="none" strike="noStrike" kern="1200" cap="none" spc="0" normalizeH="0" baseline="0" noProof="0" dirty="0">
                <a:ln>
                  <a:noFill/>
                </a:ln>
                <a:solidFill>
                  <a:srgbClr val="0000FF"/>
                </a:solidFill>
                <a:effectLst/>
                <a:uLnTx/>
                <a:uFillTx/>
                <a:latin typeface="+mn-ea"/>
                <a:cs typeface="+mn-cs"/>
                <a:sym typeface="Wingdings" panose="05000000000000000000" pitchFamily="2" charset="2"/>
              </a:rPr>
              <a:t>哈希文件：</a:t>
            </a:r>
          </a:p>
          <a:p>
            <a:pPr marR="0" lvl="1" algn="l" defTabSz="914400" rtl="0" eaLnBrk="1" fontAlgn="base" latinLnBrk="0" hangingPunct="1">
              <a:lnSpc>
                <a:spcPct val="100000"/>
              </a:lnSpc>
              <a:spcBef>
                <a:spcPts val="375"/>
              </a:spcBef>
              <a:spcAft>
                <a:spcPct val="0"/>
              </a:spcAft>
              <a:buClr>
                <a:srgbClr val="9B2D1F"/>
              </a:buClr>
              <a:buSzPct val="85000"/>
              <a:defRPr/>
            </a:pPr>
            <a:r>
              <a:rPr kumimoji="0" lang="zh-CN" altLang="en-US" sz="1800" b="0" i="0" u="none" strike="noStrike" kern="1200" cap="none" spc="0" normalizeH="0" baseline="0" noProof="0" dirty="0">
                <a:ln>
                  <a:noFill/>
                </a:ln>
                <a:solidFill>
                  <a:sysClr val="windowText" lastClr="000000"/>
                </a:solidFill>
                <a:effectLst/>
                <a:uLnTx/>
                <a:uFillTx/>
                <a:latin typeface="+mn-ea"/>
                <a:cs typeface="+mn-cs"/>
                <a:sym typeface="Wingdings" panose="05000000000000000000" pitchFamily="2" charset="2"/>
              </a:rPr>
              <a:t>利用</a:t>
            </a:r>
            <a:r>
              <a:rPr kumimoji="0" lang="en-US" altLang="zh-CN" sz="1800" b="0" i="0" u="none" strike="noStrike" kern="1200" cap="none" spc="0" normalizeH="0" baseline="0" noProof="0" dirty="0">
                <a:ln>
                  <a:noFill/>
                </a:ln>
                <a:solidFill>
                  <a:srgbClr val="FF0000"/>
                </a:solidFill>
                <a:effectLst/>
                <a:uLnTx/>
                <a:uFillTx/>
                <a:latin typeface="+mn-ea"/>
                <a:cs typeface="+mn-cs"/>
                <a:sym typeface="Wingdings" panose="05000000000000000000" pitchFamily="2" charset="2"/>
              </a:rPr>
              <a:t>Hash</a:t>
            </a:r>
            <a:r>
              <a:rPr kumimoji="0" lang="zh-CN" altLang="en-US" sz="1800" b="0" i="0" u="none" strike="noStrike" kern="1200" cap="none" spc="0" normalizeH="0" baseline="0" noProof="0" dirty="0">
                <a:ln>
                  <a:noFill/>
                </a:ln>
                <a:solidFill>
                  <a:srgbClr val="FF0000"/>
                </a:solidFill>
                <a:effectLst/>
                <a:uLnTx/>
                <a:uFillTx/>
                <a:latin typeface="+mn-ea"/>
                <a:cs typeface="+mn-cs"/>
                <a:sym typeface="Wingdings" panose="05000000000000000000" pitchFamily="2" charset="2"/>
              </a:rPr>
              <a:t>函数</a:t>
            </a:r>
            <a:r>
              <a:rPr kumimoji="0" lang="zh-CN" altLang="en-US" sz="1800" b="0" i="0" u="none" strike="noStrike" kern="1200" cap="none" spc="0" normalizeH="0" baseline="0" noProof="0" dirty="0">
                <a:ln>
                  <a:noFill/>
                </a:ln>
                <a:solidFill>
                  <a:sysClr val="windowText" lastClr="000000"/>
                </a:solidFill>
                <a:effectLst/>
                <a:uLnTx/>
                <a:uFillTx/>
                <a:latin typeface="+mn-ea"/>
                <a:cs typeface="+mn-cs"/>
                <a:sym typeface="Wingdings" panose="05000000000000000000" pitchFamily="2" charset="2"/>
              </a:rPr>
              <a:t>将记录键值转换为记录的地址</a:t>
            </a:r>
          </a:p>
        </p:txBody>
      </p:sp>
      <p:pic>
        <p:nvPicPr>
          <p:cNvPr id="10" name="图片 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43116" y="731809"/>
            <a:ext cx="395288" cy="395288"/>
          </a:xfrm>
          <a:prstGeom prst="rect">
            <a:avLst/>
          </a:prstGeom>
          <a:ln>
            <a:noFill/>
          </a:ln>
          <a:effectLst>
            <a:softEdge rad="0"/>
          </a:effectLst>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38200" y="2176462"/>
            <a:ext cx="395288" cy="395288"/>
          </a:xfrm>
          <a:prstGeom prst="rect">
            <a:avLst/>
          </a:prstGeom>
          <a:ln>
            <a:noFill/>
          </a:ln>
          <a:effectLst>
            <a:softEdge rad="0"/>
          </a:effectLst>
        </p:spPr>
      </p:pic>
      <p:pic>
        <p:nvPicPr>
          <p:cNvPr id="3" name="图片 2">
            <a:extLst>
              <a:ext uri="{FF2B5EF4-FFF2-40B4-BE49-F238E27FC236}">
                <a16:creationId xmlns:a16="http://schemas.microsoft.com/office/drawing/2014/main" id="{93631356-D327-4DE7-83A7-CA66AF4C8497}"/>
              </a:ext>
            </a:extLst>
          </p:cNvPr>
          <p:cNvPicPr>
            <a:picLocks noChangeAspect="1"/>
          </p:cNvPicPr>
          <p:nvPr/>
        </p:nvPicPr>
        <p:blipFill>
          <a:blip r:embed="rId3"/>
          <a:stretch>
            <a:fillRect/>
          </a:stretch>
        </p:blipFill>
        <p:spPr>
          <a:xfrm>
            <a:off x="2590800" y="2982128"/>
            <a:ext cx="3276600" cy="2161372"/>
          </a:xfrm>
          <a:prstGeom prst="rect">
            <a:avLst/>
          </a:prstGeom>
        </p:spPr>
      </p:pic>
      <p:sp>
        <p:nvSpPr>
          <p:cNvPr id="4" name="文本框 3">
            <a:extLst>
              <a:ext uri="{FF2B5EF4-FFF2-40B4-BE49-F238E27FC236}">
                <a16:creationId xmlns:a16="http://schemas.microsoft.com/office/drawing/2014/main" id="{0C70CE06-D62C-4781-951B-49140FA98995}"/>
              </a:ext>
            </a:extLst>
          </p:cNvPr>
          <p:cNvSpPr txBox="1"/>
          <p:nvPr/>
        </p:nvSpPr>
        <p:spPr>
          <a:xfrm>
            <a:off x="5943600" y="3638550"/>
            <a:ext cx="2877711" cy="307777"/>
          </a:xfrm>
          <a:prstGeom prst="rect">
            <a:avLst/>
          </a:prstGeom>
          <a:noFill/>
          <a:ln w="12700">
            <a:solidFill>
              <a:schemeClr val="tx1"/>
            </a:solidFill>
          </a:ln>
        </p:spPr>
        <p:txBody>
          <a:bodyPr wrap="none" rtlCol="0">
            <a:spAutoFit/>
          </a:bodyPr>
          <a:lstStyle/>
          <a:p>
            <a:pPr algn="l"/>
            <a:r>
              <a:rPr lang="zh-CN" altLang="en-US" sz="1400" dirty="0">
                <a:solidFill>
                  <a:srgbClr val="FF0000"/>
                </a:solidFill>
              </a:rPr>
              <a:t>表内容指向相应记录所在的物理块</a:t>
            </a:r>
          </a:p>
        </p:txBody>
      </p:sp>
      <p:cxnSp>
        <p:nvCxnSpPr>
          <p:cNvPr id="6" name="直接箭头连接符 5">
            <a:extLst>
              <a:ext uri="{FF2B5EF4-FFF2-40B4-BE49-F238E27FC236}">
                <a16:creationId xmlns:a16="http://schemas.microsoft.com/office/drawing/2014/main" id="{846AD312-5F41-446C-9CEB-8FC61871A283}"/>
              </a:ext>
            </a:extLst>
          </p:cNvPr>
          <p:cNvCxnSpPr>
            <a:endCxn id="4" idx="1"/>
          </p:cNvCxnSpPr>
          <p:nvPr/>
        </p:nvCxnSpPr>
        <p:spPr>
          <a:xfrm>
            <a:off x="5562600" y="3790950"/>
            <a:ext cx="381000" cy="1489"/>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7" name="文本框 6">
            <a:extLst>
              <a:ext uri="{FF2B5EF4-FFF2-40B4-BE49-F238E27FC236}">
                <a16:creationId xmlns:a16="http://schemas.microsoft.com/office/drawing/2014/main" id="{C17729C0-820B-420B-AC7B-4A136D5CCDD4}"/>
              </a:ext>
            </a:extLst>
          </p:cNvPr>
          <p:cNvSpPr txBox="1"/>
          <p:nvPr/>
        </p:nvSpPr>
        <p:spPr>
          <a:xfrm>
            <a:off x="1752600" y="3257550"/>
            <a:ext cx="2592376" cy="307777"/>
          </a:xfrm>
          <a:prstGeom prst="rect">
            <a:avLst/>
          </a:prstGeom>
          <a:noFill/>
          <a:ln w="12700">
            <a:solidFill>
              <a:schemeClr val="tx1"/>
            </a:solidFill>
          </a:ln>
        </p:spPr>
        <p:txBody>
          <a:bodyPr wrap="none" rtlCol="0">
            <a:spAutoFit/>
          </a:bodyPr>
          <a:lstStyle/>
          <a:p>
            <a:pPr algn="l"/>
            <a:r>
              <a:rPr lang="en-US" altLang="zh-CN" sz="1400" dirty="0">
                <a:solidFill>
                  <a:srgbClr val="FF0000"/>
                </a:solidFill>
              </a:rPr>
              <a:t>Hash</a:t>
            </a:r>
            <a:r>
              <a:rPr lang="zh-CN" altLang="en-US" sz="1400" dirty="0">
                <a:solidFill>
                  <a:srgbClr val="FF0000"/>
                </a:solidFill>
              </a:rPr>
              <a:t>函数变换得到目录表地址</a:t>
            </a:r>
          </a:p>
        </p:txBody>
      </p:sp>
      <p:cxnSp>
        <p:nvCxnSpPr>
          <p:cNvPr id="11" name="直接箭头连接符 10">
            <a:extLst>
              <a:ext uri="{FF2B5EF4-FFF2-40B4-BE49-F238E27FC236}">
                <a16:creationId xmlns:a16="http://schemas.microsoft.com/office/drawing/2014/main" id="{C85227B8-5D5D-4E65-834D-4521C597C4FC}"/>
              </a:ext>
            </a:extLst>
          </p:cNvPr>
          <p:cNvCxnSpPr/>
          <p:nvPr/>
        </p:nvCxnSpPr>
        <p:spPr>
          <a:xfrm flipH="1" flipV="1">
            <a:off x="3124200" y="3562350"/>
            <a:ext cx="838200" cy="45720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502444" y="4202195"/>
            <a:ext cx="8137922" cy="222203"/>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125"/>
              <a:t>Date</a:t>
            </a:r>
            <a:endParaRPr lang="zh-CN" altLang="en-US" sz="1125" dirty="0"/>
          </a:p>
        </p:txBody>
      </p:sp>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dirty="0">
                <a:latin typeface="+mj-ea"/>
                <a:ea typeface="+mj-ea"/>
              </a:rPr>
              <a:t>8.1 </a:t>
            </a:r>
            <a:r>
              <a:rPr lang="zh-CN" altLang="en-US" sz="1800" dirty="0">
                <a:latin typeface="+mj-ea"/>
                <a:ea typeface="+mj-ea"/>
              </a:rPr>
              <a:t>文件和文件系统</a:t>
            </a:r>
          </a:p>
        </p:txBody>
      </p:sp>
      <p:sp>
        <p:nvSpPr>
          <p:cNvPr id="23" name="矩形 22"/>
          <p:cNvSpPr/>
          <p:nvPr/>
        </p:nvSpPr>
        <p:spPr>
          <a:xfrm>
            <a:off x="1272352" y="1781755"/>
            <a:ext cx="2761613" cy="368300"/>
          </a:xfrm>
          <a:prstGeom prst="rect">
            <a:avLst/>
          </a:prstGeom>
        </p:spPr>
        <p:txBody>
          <a:bodyPr wrap="square">
            <a:spAutoFit/>
          </a:bodyPr>
          <a:lstStyle/>
          <a:p>
            <a:r>
              <a:rPr lang="en-US" altLang="zh-CN" sz="1800" dirty="0">
                <a:latin typeface="+mj-ea"/>
              </a:rPr>
              <a:t>8.2 </a:t>
            </a:r>
            <a:r>
              <a:rPr lang="zh-CN" altLang="en-US" sz="1800" dirty="0">
                <a:latin typeface="+mj-ea"/>
              </a:rPr>
              <a:t>文件的逻辑结构</a:t>
            </a:r>
            <a:endParaRPr lang="en-US" altLang="zh-CN" sz="1800" dirty="0">
              <a:latin typeface="+mj-ea"/>
            </a:endParaRP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b="1" dirty="0">
                <a:solidFill>
                  <a:srgbClr val="0000FF"/>
                </a:solidFill>
                <a:latin typeface="+mj-ea"/>
              </a:rPr>
              <a:t>8.3 </a:t>
            </a:r>
            <a:r>
              <a:rPr lang="zh-CN" altLang="en-US" sz="1800" b="1" dirty="0">
                <a:solidFill>
                  <a:srgbClr val="0000FF"/>
                </a:solidFill>
                <a:latin typeface="+mj-ea"/>
              </a:rPr>
              <a:t>文件目录</a:t>
            </a:r>
            <a:endParaRPr lang="en-US" altLang="zh-CN" sz="1800" b="1" dirty="0">
              <a:solidFill>
                <a:srgbClr val="0000FF"/>
              </a:solidFill>
              <a:latin typeface="+mj-ea"/>
            </a:endParaRPr>
          </a:p>
        </p:txBody>
      </p:sp>
      <p:sp>
        <p:nvSpPr>
          <p:cNvPr id="25" name="矩形 24"/>
          <p:cNvSpPr/>
          <p:nvPr/>
        </p:nvSpPr>
        <p:spPr>
          <a:xfrm>
            <a:off x="1272351" y="2710442"/>
            <a:ext cx="2616725" cy="368300"/>
          </a:xfrm>
          <a:prstGeom prst="rect">
            <a:avLst/>
          </a:prstGeom>
        </p:spPr>
        <p:txBody>
          <a:bodyPr wrap="square">
            <a:spAutoFit/>
          </a:bodyPr>
          <a:lstStyle/>
          <a:p>
            <a:r>
              <a:rPr lang="en-US" altLang="zh-CN" sz="1800" dirty="0">
                <a:latin typeface="+mj-ea"/>
              </a:rPr>
              <a:t>8.4 </a:t>
            </a:r>
            <a:r>
              <a:rPr lang="zh-CN" altLang="en-US" sz="1800" dirty="0">
                <a:latin typeface="+mj-ea"/>
              </a:rPr>
              <a:t>文件共享</a:t>
            </a:r>
            <a:endParaRPr lang="en-US" altLang="zh-CN" sz="1800" dirty="0">
              <a:latin typeface="+mj-ea"/>
            </a:endParaRP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dirty="0">
                <a:latin typeface="+mj-ea"/>
              </a:rPr>
              <a:t>8.5 </a:t>
            </a:r>
            <a:r>
              <a:rPr lang="zh-CN" altLang="en-US" sz="1800" dirty="0">
                <a:latin typeface="+mj-ea"/>
              </a:rPr>
              <a:t>文件保护</a:t>
            </a:r>
            <a:endParaRPr lang="en-US" altLang="zh-CN" sz="1800" dirty="0">
              <a:latin typeface="+mj-ea"/>
            </a:endParaRP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latin typeface="+mj-ea"/>
              </a:rPr>
              <a:t>8.6  Linux</a:t>
            </a:r>
            <a:r>
              <a:rPr lang="zh-CN" altLang="en-US" sz="1800" dirty="0">
                <a:latin typeface="+mj-ea"/>
              </a:rPr>
              <a:t>文件系统实例</a:t>
            </a:r>
            <a:endParaRPr lang="en-US" altLang="zh-CN" sz="1800" dirty="0">
              <a:latin typeface="+mj-ea"/>
            </a:endParaRPr>
          </a:p>
        </p:txBody>
      </p:sp>
      <p:sp>
        <p:nvSpPr>
          <p:cNvPr id="3" name="矩形 2"/>
          <p:cNvSpPr/>
          <p:nvPr/>
        </p:nvSpPr>
        <p:spPr>
          <a:xfrm>
            <a:off x="5546324" y="1789753"/>
            <a:ext cx="3383280" cy="506730"/>
          </a:xfrm>
          <a:prstGeom prst="rect">
            <a:avLst/>
          </a:prstGeom>
        </p:spPr>
        <p:txBody>
          <a:bodyPr wrap="none">
            <a:spAutoFit/>
          </a:bodyPr>
          <a:lstStyle/>
          <a:p>
            <a:r>
              <a:rPr lang="zh-CN" altLang="en-US" sz="2700" dirty="0">
                <a:solidFill>
                  <a:srgbClr val="000000"/>
                </a:solidFill>
              </a:rPr>
              <a:t>第</a:t>
            </a:r>
            <a:r>
              <a:rPr lang="en-US" altLang="zh-CN" sz="2700" dirty="0">
                <a:solidFill>
                  <a:srgbClr val="000000"/>
                </a:solidFill>
              </a:rPr>
              <a:t>8</a:t>
            </a:r>
            <a:r>
              <a:rPr lang="zh-CN" altLang="en-US" sz="2700" dirty="0">
                <a:solidFill>
                  <a:srgbClr val="000000"/>
                </a:solidFill>
              </a:rPr>
              <a:t>章 </a:t>
            </a:r>
            <a:r>
              <a:rPr lang="en-US" altLang="zh-CN" sz="2700" dirty="0">
                <a:solidFill>
                  <a:srgbClr val="000000"/>
                </a:solidFill>
              </a:rPr>
              <a:t>	</a:t>
            </a:r>
            <a:r>
              <a:rPr lang="zh-CN" altLang="en-US" sz="2700" dirty="0">
                <a:solidFill>
                  <a:srgbClr val="000000"/>
                </a:solidFill>
              </a:rPr>
              <a:t>文件管理</a:t>
            </a:r>
            <a:endParaRPr lang="zh-CN" altLang="en-US" sz="2700" dirty="0"/>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502444" y="4202195"/>
            <a:ext cx="8137922" cy="222203"/>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125"/>
              <a:t>Date</a:t>
            </a:r>
            <a:endParaRPr lang="zh-CN" altLang="en-US" sz="1125" dirty="0"/>
          </a:p>
        </p:txBody>
      </p:sp>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b="1" dirty="0">
                <a:solidFill>
                  <a:srgbClr val="0000FF"/>
                </a:solidFill>
                <a:latin typeface="+mj-ea"/>
                <a:ea typeface="+mj-ea"/>
              </a:rPr>
              <a:t>8.1 </a:t>
            </a:r>
            <a:r>
              <a:rPr lang="zh-CN" altLang="en-US" sz="1800" b="1" dirty="0">
                <a:solidFill>
                  <a:srgbClr val="0000FF"/>
                </a:solidFill>
                <a:latin typeface="+mj-ea"/>
                <a:ea typeface="+mj-ea"/>
              </a:rPr>
              <a:t>文件和文件系统</a:t>
            </a:r>
          </a:p>
        </p:txBody>
      </p:sp>
      <p:sp>
        <p:nvSpPr>
          <p:cNvPr id="23" name="矩形 22"/>
          <p:cNvSpPr/>
          <p:nvPr/>
        </p:nvSpPr>
        <p:spPr>
          <a:xfrm>
            <a:off x="1272352" y="1781755"/>
            <a:ext cx="2761613" cy="368300"/>
          </a:xfrm>
          <a:prstGeom prst="rect">
            <a:avLst/>
          </a:prstGeom>
        </p:spPr>
        <p:txBody>
          <a:bodyPr wrap="square">
            <a:spAutoFit/>
          </a:bodyPr>
          <a:lstStyle/>
          <a:p>
            <a:r>
              <a:rPr lang="en-US" altLang="zh-CN" sz="1800" dirty="0">
                <a:latin typeface="+mj-ea"/>
              </a:rPr>
              <a:t>8.2 </a:t>
            </a:r>
            <a:r>
              <a:rPr lang="zh-CN" altLang="en-US" sz="1800" dirty="0">
                <a:latin typeface="+mj-ea"/>
              </a:rPr>
              <a:t>文件的逻辑结构</a:t>
            </a:r>
            <a:endParaRPr lang="en-US" altLang="zh-CN" sz="1800" dirty="0">
              <a:latin typeface="+mj-ea"/>
            </a:endParaRP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dirty="0">
                <a:latin typeface="+mj-ea"/>
              </a:rPr>
              <a:t>8.3 </a:t>
            </a:r>
            <a:r>
              <a:rPr lang="zh-CN" altLang="en-US" sz="1800" dirty="0">
                <a:latin typeface="+mj-ea"/>
              </a:rPr>
              <a:t>文件目录</a:t>
            </a:r>
            <a:endParaRPr lang="en-US" altLang="zh-CN" sz="1800" dirty="0">
              <a:latin typeface="+mj-ea"/>
            </a:endParaRPr>
          </a:p>
        </p:txBody>
      </p:sp>
      <p:sp>
        <p:nvSpPr>
          <p:cNvPr id="25" name="矩形 24"/>
          <p:cNvSpPr/>
          <p:nvPr/>
        </p:nvSpPr>
        <p:spPr>
          <a:xfrm>
            <a:off x="1272351" y="2710442"/>
            <a:ext cx="2616725" cy="368300"/>
          </a:xfrm>
          <a:prstGeom prst="rect">
            <a:avLst/>
          </a:prstGeom>
        </p:spPr>
        <p:txBody>
          <a:bodyPr wrap="square">
            <a:spAutoFit/>
          </a:bodyPr>
          <a:lstStyle/>
          <a:p>
            <a:r>
              <a:rPr lang="en-US" altLang="zh-CN" sz="1800" dirty="0">
                <a:latin typeface="+mj-ea"/>
              </a:rPr>
              <a:t>8.4 </a:t>
            </a:r>
            <a:r>
              <a:rPr lang="zh-CN" altLang="en-US" sz="1800" dirty="0">
                <a:latin typeface="+mj-ea"/>
              </a:rPr>
              <a:t>文件共享</a:t>
            </a:r>
            <a:endParaRPr lang="en-US" altLang="zh-CN" sz="1800" dirty="0">
              <a:latin typeface="+mj-ea"/>
            </a:endParaRP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dirty="0">
                <a:latin typeface="+mj-ea"/>
              </a:rPr>
              <a:t>8.5 </a:t>
            </a:r>
            <a:r>
              <a:rPr lang="zh-CN" altLang="en-US" sz="1800" dirty="0">
                <a:latin typeface="+mj-ea"/>
              </a:rPr>
              <a:t>文件保护</a:t>
            </a:r>
            <a:endParaRPr lang="en-US" altLang="zh-CN" sz="1800" dirty="0">
              <a:latin typeface="+mj-ea"/>
            </a:endParaRP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latin typeface="+mj-ea"/>
              </a:rPr>
              <a:t>8.6  Linux</a:t>
            </a:r>
            <a:r>
              <a:rPr lang="zh-CN" altLang="en-US" sz="1800" dirty="0">
                <a:latin typeface="+mj-ea"/>
              </a:rPr>
              <a:t>文件系统实例</a:t>
            </a:r>
            <a:endParaRPr lang="en-US" altLang="zh-CN" sz="1800" dirty="0">
              <a:latin typeface="+mj-ea"/>
            </a:endParaRPr>
          </a:p>
        </p:txBody>
      </p:sp>
      <p:sp>
        <p:nvSpPr>
          <p:cNvPr id="3" name="矩形 2"/>
          <p:cNvSpPr/>
          <p:nvPr/>
        </p:nvSpPr>
        <p:spPr>
          <a:xfrm>
            <a:off x="5546324" y="1789753"/>
            <a:ext cx="3383280" cy="506730"/>
          </a:xfrm>
          <a:prstGeom prst="rect">
            <a:avLst/>
          </a:prstGeom>
        </p:spPr>
        <p:txBody>
          <a:bodyPr wrap="none">
            <a:spAutoFit/>
          </a:bodyPr>
          <a:lstStyle/>
          <a:p>
            <a:r>
              <a:rPr lang="zh-CN" altLang="en-US" sz="2700" dirty="0">
                <a:solidFill>
                  <a:srgbClr val="000000"/>
                </a:solidFill>
              </a:rPr>
              <a:t>第</a:t>
            </a:r>
            <a:r>
              <a:rPr lang="en-US" altLang="zh-CN" sz="2700" dirty="0">
                <a:solidFill>
                  <a:srgbClr val="000000"/>
                </a:solidFill>
              </a:rPr>
              <a:t>8</a:t>
            </a:r>
            <a:r>
              <a:rPr lang="zh-CN" altLang="en-US" sz="2700" dirty="0">
                <a:solidFill>
                  <a:srgbClr val="000000"/>
                </a:solidFill>
              </a:rPr>
              <a:t>章 </a:t>
            </a:r>
            <a:r>
              <a:rPr lang="en-US" altLang="zh-CN" sz="2700" dirty="0">
                <a:solidFill>
                  <a:srgbClr val="000000"/>
                </a:solidFill>
              </a:rPr>
              <a:t>	</a:t>
            </a:r>
            <a:r>
              <a:rPr lang="zh-CN" altLang="en-US" sz="2700" dirty="0">
                <a:solidFill>
                  <a:srgbClr val="000000"/>
                </a:solidFill>
              </a:rPr>
              <a:t>文件管理</a:t>
            </a:r>
            <a:endParaRPr lang="zh-CN" altLang="en-US" sz="2700" dirty="0"/>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8.3 </a:t>
            </a:r>
            <a:r>
              <a:rPr lang="zh-CN" altLang="en-US" sz="2100" b="1" dirty="0">
                <a:solidFill>
                  <a:srgbClr val="4472C4"/>
                </a:solidFill>
              </a:rPr>
              <a:t>文件目录</a:t>
            </a:r>
          </a:p>
        </p:txBody>
      </p:sp>
      <p:grpSp>
        <p:nvGrpSpPr>
          <p:cNvPr id="11" name="18592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405130" y="3028950"/>
            <a:ext cx="8333740" cy="1640840"/>
            <a:chOff x="387773" y="4244760"/>
            <a:chExt cx="11111654" cy="2187787"/>
          </a:xfrm>
        </p:grpSpPr>
        <p:sp>
          <p:nvSpPr>
            <p:cNvPr id="13" name="ïşḻiḍé"/>
            <p:cNvSpPr/>
            <p:nvPr/>
          </p:nvSpPr>
          <p:spPr>
            <a:xfrm>
              <a:off x="387773" y="4245057"/>
              <a:ext cx="3789869" cy="1670100"/>
            </a:xfrm>
            <a:prstGeom prst="rect">
              <a:avLst/>
            </a:prstGeom>
            <a:solidFill>
              <a:schemeClr val="bg1"/>
            </a:solidFill>
            <a:ln w="9525">
              <a:gradFill flip="none" rotWithShape="1">
                <a:gsLst>
                  <a:gs pos="0">
                    <a:schemeClr val="bg1">
                      <a:lumMod val="75000"/>
                    </a:schemeClr>
                  </a:gs>
                  <a:gs pos="100000">
                    <a:schemeClr val="bg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noAutofit/>
            </a:bodyPr>
            <a:lstStyle/>
            <a:p>
              <a:pPr>
                <a:lnSpc>
                  <a:spcPct val="120000"/>
                </a:lnSpc>
              </a:pPr>
              <a:r>
                <a:rPr lang="zh-CN" altLang="en-US" sz="1800" dirty="0">
                  <a:solidFill>
                    <a:schemeClr val="tx1"/>
                  </a:solidFill>
                </a:rPr>
                <a:t>目录实现了对文件的</a:t>
              </a:r>
              <a:r>
                <a:rPr lang="zh-CN" altLang="en-US" sz="1800" dirty="0">
                  <a:solidFill>
                    <a:srgbClr val="FF0000"/>
                  </a:solidFill>
                </a:rPr>
                <a:t>有效管理</a:t>
              </a:r>
            </a:p>
          </p:txBody>
        </p:sp>
        <p:sp>
          <p:nvSpPr>
            <p:cNvPr id="15" name="ïšlïḑè"/>
            <p:cNvSpPr/>
            <p:nvPr/>
          </p:nvSpPr>
          <p:spPr>
            <a:xfrm>
              <a:off x="4331029" y="4245058"/>
              <a:ext cx="3517243" cy="1670100"/>
            </a:xfrm>
            <a:prstGeom prst="rect">
              <a:avLst/>
            </a:prstGeom>
            <a:solidFill>
              <a:schemeClr val="bg1"/>
            </a:solidFill>
            <a:ln w="9525">
              <a:gradFill flip="none" rotWithShape="1">
                <a:gsLst>
                  <a:gs pos="0">
                    <a:schemeClr val="bg1">
                      <a:lumMod val="75000"/>
                    </a:schemeClr>
                  </a:gs>
                  <a:gs pos="100000">
                    <a:schemeClr val="bg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noAutofit/>
            </a:bodyPr>
            <a:lstStyle/>
            <a:p>
              <a:pPr>
                <a:lnSpc>
                  <a:spcPct val="120000"/>
                </a:lnSpc>
              </a:pPr>
              <a:r>
                <a:rPr lang="zh-CN" altLang="en-US" sz="1800" dirty="0">
                  <a:solidFill>
                    <a:srgbClr val="0000FF"/>
                  </a:solidFill>
                </a:rPr>
                <a:t>目录是一种数据结构，</a:t>
              </a:r>
              <a:r>
                <a:rPr lang="zh-CN" altLang="en-US" sz="1800" dirty="0">
                  <a:solidFill>
                    <a:schemeClr val="tx1"/>
                  </a:solidFill>
                </a:rPr>
                <a:t>用于标识文件及其物理地址</a:t>
              </a:r>
            </a:p>
          </p:txBody>
        </p:sp>
        <p:sp>
          <p:nvSpPr>
            <p:cNvPr id="17" name="í$ḷîḋe"/>
            <p:cNvSpPr/>
            <p:nvPr/>
          </p:nvSpPr>
          <p:spPr>
            <a:xfrm>
              <a:off x="8001847" y="4244760"/>
              <a:ext cx="3497580" cy="2187787"/>
            </a:xfrm>
            <a:prstGeom prst="rect">
              <a:avLst/>
            </a:prstGeom>
            <a:solidFill>
              <a:schemeClr val="bg1"/>
            </a:solidFill>
            <a:ln w="9525">
              <a:gradFill flip="none" rotWithShape="1">
                <a:gsLst>
                  <a:gs pos="0">
                    <a:schemeClr val="bg1">
                      <a:lumMod val="75000"/>
                    </a:schemeClr>
                  </a:gs>
                  <a:gs pos="100000">
                    <a:schemeClr val="bg1"/>
                  </a:gs>
                </a:gsLst>
                <a:lin ang="54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t" anchorCtr="0" forceAA="0" compatLnSpc="1">
              <a:noAutofit/>
            </a:bodyPr>
            <a:lstStyle/>
            <a:p>
              <a:pPr>
                <a:lnSpc>
                  <a:spcPct val="120000"/>
                </a:lnSpc>
              </a:pPr>
              <a:r>
                <a:rPr lang="zh-CN" altLang="en-US" sz="1800" dirty="0">
                  <a:solidFill>
                    <a:srgbClr val="FF0000"/>
                  </a:solidFill>
                </a:rPr>
                <a:t>对目录管理的要求</a:t>
              </a:r>
              <a:r>
                <a:rPr lang="zh-CN" altLang="en-US" dirty="0">
                  <a:solidFill>
                    <a:srgbClr val="FF0000"/>
                  </a:solidFill>
                </a:rPr>
                <a:t>：</a:t>
              </a:r>
              <a:endParaRPr lang="en-US" altLang="zh-CN" sz="1800" dirty="0">
                <a:solidFill>
                  <a:srgbClr val="FF0000"/>
                </a:solidFill>
              </a:endParaRPr>
            </a:p>
            <a:p>
              <a:pPr marL="342900" indent="-342900">
                <a:lnSpc>
                  <a:spcPct val="120000"/>
                </a:lnSpc>
                <a:buClr>
                  <a:srgbClr val="FF0000"/>
                </a:buClr>
                <a:buFont typeface="Wingdings" panose="05000000000000000000" pitchFamily="2" charset="2"/>
                <a:buChar char="Ø"/>
              </a:pPr>
              <a:r>
                <a:rPr lang="zh-CN" altLang="en-US" sz="1650" dirty="0">
                  <a:solidFill>
                    <a:schemeClr val="tx1"/>
                  </a:solidFill>
                </a:rPr>
                <a:t>实现“</a:t>
              </a:r>
              <a:r>
                <a:rPr lang="zh-CN" altLang="en-US" sz="1650" dirty="0">
                  <a:solidFill>
                    <a:srgbClr val="FF0000"/>
                  </a:solidFill>
                </a:rPr>
                <a:t>按名存取</a:t>
              </a:r>
              <a:r>
                <a:rPr lang="zh-CN" altLang="en-US" sz="1650" dirty="0">
                  <a:solidFill>
                    <a:schemeClr val="tx1"/>
                  </a:solidFill>
                </a:rPr>
                <a:t>”</a:t>
              </a:r>
            </a:p>
            <a:p>
              <a:pPr marL="342900" indent="-342900">
                <a:lnSpc>
                  <a:spcPct val="120000"/>
                </a:lnSpc>
                <a:buClr>
                  <a:srgbClr val="FF0000"/>
                </a:buClr>
                <a:buFont typeface="Wingdings" panose="05000000000000000000" pitchFamily="2" charset="2"/>
                <a:buChar char="Ø"/>
              </a:pPr>
              <a:r>
                <a:rPr lang="zh-CN" altLang="en-US" sz="1650" dirty="0">
                  <a:solidFill>
                    <a:srgbClr val="FF0000"/>
                  </a:solidFill>
                </a:rPr>
                <a:t>提高对目录</a:t>
              </a:r>
              <a:r>
                <a:rPr lang="zh-CN" altLang="en-US" sz="1650" dirty="0">
                  <a:solidFill>
                    <a:schemeClr val="tx1"/>
                  </a:solidFill>
                </a:rPr>
                <a:t>的</a:t>
              </a:r>
              <a:r>
                <a:rPr lang="zh-CN" altLang="en-US" sz="1650" dirty="0">
                  <a:solidFill>
                    <a:srgbClr val="FF0000"/>
                  </a:solidFill>
                </a:rPr>
                <a:t>检索速度</a:t>
              </a:r>
            </a:p>
            <a:p>
              <a:pPr marL="342900" indent="-342900">
                <a:lnSpc>
                  <a:spcPct val="120000"/>
                </a:lnSpc>
                <a:buClr>
                  <a:srgbClr val="FF0000"/>
                </a:buClr>
                <a:buFont typeface="Wingdings" panose="05000000000000000000" pitchFamily="2" charset="2"/>
                <a:buChar char="Ø"/>
              </a:pPr>
              <a:r>
                <a:rPr lang="zh-CN" altLang="en-US" sz="1650" dirty="0">
                  <a:solidFill>
                    <a:schemeClr val="tx1"/>
                  </a:solidFill>
                </a:rPr>
                <a:t>文件</a:t>
              </a:r>
              <a:r>
                <a:rPr lang="zh-CN" altLang="en-US" sz="1650" dirty="0">
                  <a:solidFill>
                    <a:srgbClr val="FF0000"/>
                  </a:solidFill>
                </a:rPr>
                <a:t>共享</a:t>
              </a:r>
            </a:p>
            <a:p>
              <a:pPr marL="342900" indent="-342900">
                <a:lnSpc>
                  <a:spcPct val="120000"/>
                </a:lnSpc>
                <a:buClr>
                  <a:srgbClr val="FF0000"/>
                </a:buClr>
                <a:buFont typeface="Wingdings" panose="05000000000000000000" pitchFamily="2" charset="2"/>
                <a:buChar char="Ø"/>
              </a:pPr>
              <a:r>
                <a:rPr lang="zh-CN" altLang="en-US" sz="1650" dirty="0">
                  <a:solidFill>
                    <a:srgbClr val="FF0000"/>
                  </a:solidFill>
                </a:rPr>
                <a:t>允许</a:t>
              </a:r>
              <a:r>
                <a:rPr lang="zh-CN" altLang="en-US" sz="1650" dirty="0">
                  <a:solidFill>
                    <a:schemeClr val="tx1"/>
                  </a:solidFill>
                </a:rPr>
                <a:t>文件</a:t>
              </a:r>
              <a:r>
                <a:rPr lang="zh-CN" altLang="en-US" sz="1650" dirty="0">
                  <a:solidFill>
                    <a:srgbClr val="FF0000"/>
                  </a:solidFill>
                </a:rPr>
                <a:t>重名</a:t>
              </a:r>
            </a:p>
          </p:txBody>
        </p:sp>
      </p:grpSp>
      <p:sp>
        <p:nvSpPr>
          <p:cNvPr id="3" name="文本框 2">
            <a:extLst>
              <a:ext uri="{FF2B5EF4-FFF2-40B4-BE49-F238E27FC236}">
                <a16:creationId xmlns:a16="http://schemas.microsoft.com/office/drawing/2014/main" id="{0FB7987E-9E56-3533-B230-3723A1201AF5}"/>
              </a:ext>
            </a:extLst>
          </p:cNvPr>
          <p:cNvSpPr txBox="1"/>
          <p:nvPr/>
        </p:nvSpPr>
        <p:spPr>
          <a:xfrm>
            <a:off x="2133600" y="1047750"/>
            <a:ext cx="4605372" cy="369332"/>
          </a:xfrm>
          <a:prstGeom prst="rect">
            <a:avLst/>
          </a:prstGeom>
          <a:noFill/>
          <a:ln w="12700">
            <a:solidFill>
              <a:schemeClr val="tx1"/>
            </a:solidFill>
          </a:ln>
        </p:spPr>
        <p:txBody>
          <a:bodyPr wrap="square">
            <a:spAutoFit/>
          </a:bodyPr>
          <a:lstStyle/>
          <a:p>
            <a:r>
              <a:rPr lang="zh-CN" altLang="en-US" sz="1800" b="0" i="0" u="none" strike="noStrike" baseline="0" dirty="0">
                <a:latin typeface="FZSSJW--GB1-0"/>
              </a:rPr>
              <a:t>在现代计算机系统中，都要存储</a:t>
            </a:r>
            <a:r>
              <a:rPr lang="zh-CN" altLang="en-US" sz="1800" b="0" i="0" u="none" strike="noStrike" baseline="0" dirty="0">
                <a:solidFill>
                  <a:srgbClr val="FF0000"/>
                </a:solidFill>
                <a:latin typeface="FZSSJW--GB1-0"/>
              </a:rPr>
              <a:t>大量的文件</a:t>
            </a:r>
            <a:endParaRPr lang="zh-CN" altLang="en-US" dirty="0">
              <a:solidFill>
                <a:srgbClr val="FF0000"/>
              </a:solidFill>
            </a:endParaRPr>
          </a:p>
        </p:txBody>
      </p:sp>
      <p:cxnSp>
        <p:nvCxnSpPr>
          <p:cNvPr id="5" name="直接箭头连接符 4">
            <a:extLst>
              <a:ext uri="{FF2B5EF4-FFF2-40B4-BE49-F238E27FC236}">
                <a16:creationId xmlns:a16="http://schemas.microsoft.com/office/drawing/2014/main" id="{85C00A0C-FDF6-8943-C497-DDE8E3CC318E}"/>
              </a:ext>
            </a:extLst>
          </p:cNvPr>
          <p:cNvCxnSpPr>
            <a:cxnSpLocks/>
            <a:endCxn id="13" idx="0"/>
          </p:cNvCxnSpPr>
          <p:nvPr/>
        </p:nvCxnSpPr>
        <p:spPr>
          <a:xfrm flipH="1">
            <a:off x="1826331" y="1352550"/>
            <a:ext cx="4174173" cy="1676623"/>
          </a:xfrm>
          <a:prstGeom prst="straightConnector1">
            <a:avLst/>
          </a:prstGeom>
          <a:ln w="254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871A66-13AC-2709-271A-DA5BB4126F5B}"/>
            </a:ext>
          </a:extLst>
        </p:cNvPr>
        <p:cNvGrpSpPr/>
        <p:nvPr/>
      </p:nvGrpSpPr>
      <p:grpSpPr>
        <a:xfrm>
          <a:off x="0" y="0"/>
          <a:ext cx="0" cy="0"/>
          <a:chOff x="0" y="0"/>
          <a:chExt cx="0" cy="0"/>
        </a:xfrm>
      </p:grpSpPr>
      <p:sp>
        <p:nvSpPr>
          <p:cNvPr id="20" name="矩形 19">
            <a:extLst>
              <a:ext uri="{FF2B5EF4-FFF2-40B4-BE49-F238E27FC236}">
                <a16:creationId xmlns:a16="http://schemas.microsoft.com/office/drawing/2014/main" id="{B7B41937-AD03-033B-D338-15A14638B552}"/>
              </a:ext>
            </a:extLst>
          </p:cNvPr>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8.3.1 </a:t>
            </a:r>
            <a:r>
              <a:rPr lang="zh-CN" altLang="en-US" sz="2100" b="1" dirty="0">
                <a:solidFill>
                  <a:srgbClr val="4472C4"/>
                </a:solidFill>
              </a:rPr>
              <a:t>文件控制块和索引结点</a:t>
            </a:r>
          </a:p>
        </p:txBody>
      </p:sp>
      <p:sp>
        <p:nvSpPr>
          <p:cNvPr id="55" name="i$lîďê">
            <a:extLst>
              <a:ext uri="{FF2B5EF4-FFF2-40B4-BE49-F238E27FC236}">
                <a16:creationId xmlns:a16="http://schemas.microsoft.com/office/drawing/2014/main" id="{E3D4E0F4-773E-53AE-FA11-8CC10C097C1D}"/>
              </a:ext>
            </a:extLst>
          </p:cNvPr>
          <p:cNvSpPr/>
          <p:nvPr/>
        </p:nvSpPr>
        <p:spPr>
          <a:xfrm>
            <a:off x="889494" y="1226209"/>
            <a:ext cx="7365012" cy="294658"/>
          </a:xfrm>
          <a:prstGeom prst="rect">
            <a:avLst/>
          </a:prstGeom>
          <a:noFill/>
          <a:ln>
            <a:noFill/>
          </a:ln>
        </p:spPr>
        <p:txBody>
          <a:bodyPr wrap="square" lIns="68580" tIns="34290" rIns="68580" bIns="34290" anchor="ctr" anchorCtr="0">
            <a:noAutofit/>
          </a:bodyPr>
          <a:lstStyle/>
          <a:p>
            <a:r>
              <a:rPr lang="zh-CN" altLang="en-US" sz="1800" b="1" u="sng" dirty="0">
                <a:solidFill>
                  <a:srgbClr val="0000FF"/>
                </a:solidFill>
                <a:latin typeface="黑体" panose="02010609060101010101" pitchFamily="49" charset="-122"/>
                <a:ea typeface="黑体" panose="02010609060101010101" pitchFamily="49" charset="-122"/>
                <a:cs typeface="黑体" panose="02010609060101010101" pitchFamily="49" charset="-122"/>
              </a:rPr>
              <a:t>文件目录</a:t>
            </a:r>
            <a:r>
              <a:rPr lang="zh-CN" altLang="en-US" sz="1800" dirty="0"/>
              <a:t>：文件控制块的集合，一个文件控制块就是一个</a:t>
            </a:r>
            <a:r>
              <a:rPr lang="zh-CN" altLang="en-US" sz="1800" dirty="0">
                <a:solidFill>
                  <a:srgbClr val="FF0000"/>
                </a:solidFill>
              </a:rPr>
              <a:t>文件目录项</a:t>
            </a:r>
            <a:endParaRPr lang="en-US" altLang="zh-CN" sz="1800" dirty="0">
              <a:solidFill>
                <a:srgbClr val="FF0000"/>
              </a:solidFill>
            </a:endParaRPr>
          </a:p>
        </p:txBody>
      </p:sp>
      <p:grpSp>
        <p:nvGrpSpPr>
          <p:cNvPr id="9" name="组合 8">
            <a:extLst>
              <a:ext uri="{FF2B5EF4-FFF2-40B4-BE49-F238E27FC236}">
                <a16:creationId xmlns:a16="http://schemas.microsoft.com/office/drawing/2014/main" id="{AA93CF14-9394-0C27-97EE-47A6E27A8961}"/>
              </a:ext>
            </a:extLst>
          </p:cNvPr>
          <p:cNvGrpSpPr/>
          <p:nvPr/>
        </p:nvGrpSpPr>
        <p:grpSpPr>
          <a:xfrm>
            <a:off x="3581400" y="1733550"/>
            <a:ext cx="1600200" cy="1905000"/>
            <a:chOff x="3048000" y="2038350"/>
            <a:chExt cx="2133600" cy="2438400"/>
          </a:xfrm>
        </p:grpSpPr>
        <p:sp>
          <p:nvSpPr>
            <p:cNvPr id="2" name="矩形: 圆角 1">
              <a:extLst>
                <a:ext uri="{FF2B5EF4-FFF2-40B4-BE49-F238E27FC236}">
                  <a16:creationId xmlns:a16="http://schemas.microsoft.com/office/drawing/2014/main" id="{274E2502-4B80-6F62-2939-FADC9CA5A265}"/>
                </a:ext>
              </a:extLst>
            </p:cNvPr>
            <p:cNvSpPr/>
            <p:nvPr/>
          </p:nvSpPr>
          <p:spPr>
            <a:xfrm>
              <a:off x="3048000" y="2038350"/>
              <a:ext cx="2133600" cy="2438400"/>
            </a:xfrm>
            <a:prstGeom prst="round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 name="直接连接符 6">
              <a:extLst>
                <a:ext uri="{FF2B5EF4-FFF2-40B4-BE49-F238E27FC236}">
                  <a16:creationId xmlns:a16="http://schemas.microsoft.com/office/drawing/2014/main" id="{9930B335-B47D-CE17-57C0-1B1C8F2B682D}"/>
                </a:ext>
              </a:extLst>
            </p:cNvPr>
            <p:cNvCxnSpPr/>
            <p:nvPr/>
          </p:nvCxnSpPr>
          <p:spPr>
            <a:xfrm>
              <a:off x="3048000" y="2800350"/>
              <a:ext cx="21336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77745C7C-2E43-CFA5-0148-1B498154BE16}"/>
                </a:ext>
              </a:extLst>
            </p:cNvPr>
            <p:cNvCxnSpPr/>
            <p:nvPr/>
          </p:nvCxnSpPr>
          <p:spPr>
            <a:xfrm>
              <a:off x="3048000" y="3028950"/>
              <a:ext cx="2133600" cy="0"/>
            </a:xfrm>
            <a:prstGeom prst="line">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10" name="文本框 9">
            <a:extLst>
              <a:ext uri="{FF2B5EF4-FFF2-40B4-BE49-F238E27FC236}">
                <a16:creationId xmlns:a16="http://schemas.microsoft.com/office/drawing/2014/main" id="{C138FD84-7B53-811E-F615-47FEDA6BA992}"/>
              </a:ext>
            </a:extLst>
          </p:cNvPr>
          <p:cNvSpPr txBox="1"/>
          <p:nvPr/>
        </p:nvSpPr>
        <p:spPr>
          <a:xfrm>
            <a:off x="3837963" y="3619500"/>
            <a:ext cx="1107996" cy="369332"/>
          </a:xfrm>
          <a:prstGeom prst="rect">
            <a:avLst/>
          </a:prstGeom>
          <a:noFill/>
          <a:ln w="12700">
            <a:noFill/>
          </a:ln>
        </p:spPr>
        <p:txBody>
          <a:bodyPr wrap="none" rtlCol="0">
            <a:spAutoFit/>
          </a:bodyPr>
          <a:lstStyle/>
          <a:p>
            <a:pPr algn="ctr"/>
            <a:r>
              <a:rPr lang="zh-CN" altLang="en-US" b="1" dirty="0">
                <a:solidFill>
                  <a:srgbClr val="FF0000"/>
                </a:solidFill>
              </a:rPr>
              <a:t>文件目录</a:t>
            </a:r>
            <a:endParaRPr lang="en-US" altLang="zh-CN" b="1" dirty="0">
              <a:solidFill>
                <a:srgbClr val="FF0000"/>
              </a:solidFill>
            </a:endParaRPr>
          </a:p>
        </p:txBody>
      </p:sp>
      <p:sp>
        <p:nvSpPr>
          <p:cNvPr id="12" name="文本框 11">
            <a:extLst>
              <a:ext uri="{FF2B5EF4-FFF2-40B4-BE49-F238E27FC236}">
                <a16:creationId xmlns:a16="http://schemas.microsoft.com/office/drawing/2014/main" id="{1F1936E9-C30B-ADBE-D538-6F65FE6D406D}"/>
              </a:ext>
            </a:extLst>
          </p:cNvPr>
          <p:cNvSpPr txBox="1"/>
          <p:nvPr/>
        </p:nvSpPr>
        <p:spPr>
          <a:xfrm>
            <a:off x="3467792" y="3173848"/>
            <a:ext cx="1848338" cy="369332"/>
          </a:xfrm>
          <a:prstGeom prst="rect">
            <a:avLst/>
          </a:prstGeom>
          <a:noFill/>
          <a:ln w="12700">
            <a:noFill/>
          </a:ln>
        </p:spPr>
        <p:txBody>
          <a:bodyPr wrap="square">
            <a:spAutoFit/>
          </a:bodyPr>
          <a:lstStyle/>
          <a:p>
            <a:pPr algn="ctr"/>
            <a:r>
              <a:rPr lang="en-US" altLang="zh-CN" dirty="0"/>
              <a:t>FCB</a:t>
            </a:r>
            <a:r>
              <a:rPr lang="zh-CN" altLang="en-US" dirty="0"/>
              <a:t>有序集合</a:t>
            </a:r>
          </a:p>
        </p:txBody>
      </p:sp>
      <p:sp>
        <p:nvSpPr>
          <p:cNvPr id="13" name="文本框 12">
            <a:extLst>
              <a:ext uri="{FF2B5EF4-FFF2-40B4-BE49-F238E27FC236}">
                <a16:creationId xmlns:a16="http://schemas.microsoft.com/office/drawing/2014/main" id="{9FC02230-308F-7A12-E125-E6C14733F45F}"/>
              </a:ext>
            </a:extLst>
          </p:cNvPr>
          <p:cNvSpPr txBox="1"/>
          <p:nvPr/>
        </p:nvSpPr>
        <p:spPr>
          <a:xfrm>
            <a:off x="1003102" y="2184290"/>
            <a:ext cx="1848338" cy="646331"/>
          </a:xfrm>
          <a:prstGeom prst="rect">
            <a:avLst/>
          </a:prstGeom>
          <a:noFill/>
          <a:ln w="12700">
            <a:noFill/>
          </a:ln>
        </p:spPr>
        <p:txBody>
          <a:bodyPr wrap="square">
            <a:spAutoFit/>
          </a:bodyPr>
          <a:lstStyle/>
          <a:p>
            <a:pPr algn="ctr"/>
            <a:r>
              <a:rPr lang="en-US" altLang="zh-CN" dirty="0"/>
              <a:t>1</a:t>
            </a:r>
            <a:r>
              <a:rPr lang="zh-CN" altLang="en-US" dirty="0"/>
              <a:t>个</a:t>
            </a:r>
            <a:r>
              <a:rPr lang="en-US" altLang="zh-CN" dirty="0"/>
              <a:t>FCB</a:t>
            </a:r>
            <a:r>
              <a:rPr lang="zh-CN" altLang="en-US" dirty="0"/>
              <a:t>就是</a:t>
            </a:r>
            <a:endParaRPr lang="en-US" altLang="zh-CN" dirty="0"/>
          </a:p>
          <a:p>
            <a:pPr algn="ctr"/>
            <a:r>
              <a:rPr lang="en-US" altLang="zh-CN" dirty="0"/>
              <a:t>1</a:t>
            </a:r>
            <a:r>
              <a:rPr lang="zh-CN" altLang="en-US" dirty="0"/>
              <a:t>个文件目录项</a:t>
            </a:r>
          </a:p>
        </p:txBody>
      </p:sp>
      <p:cxnSp>
        <p:nvCxnSpPr>
          <p:cNvPr id="15" name="直接箭头连接符 14">
            <a:extLst>
              <a:ext uri="{FF2B5EF4-FFF2-40B4-BE49-F238E27FC236}">
                <a16:creationId xmlns:a16="http://schemas.microsoft.com/office/drawing/2014/main" id="{97E2E81F-BF4F-1229-D537-60D158E72E94}"/>
              </a:ext>
            </a:extLst>
          </p:cNvPr>
          <p:cNvCxnSpPr>
            <a:cxnSpLocks/>
          </p:cNvCxnSpPr>
          <p:nvPr/>
        </p:nvCxnSpPr>
        <p:spPr>
          <a:xfrm>
            <a:off x="2851440" y="2409646"/>
            <a:ext cx="818662" cy="13337"/>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a:extLst>
              <a:ext uri="{FF2B5EF4-FFF2-40B4-BE49-F238E27FC236}">
                <a16:creationId xmlns:a16="http://schemas.microsoft.com/office/drawing/2014/main" id="{0062A9B1-F1D0-C9EB-916B-92CFF734AAA6}"/>
              </a:ext>
            </a:extLst>
          </p:cNvPr>
          <p:cNvCxnSpPr/>
          <p:nvPr/>
        </p:nvCxnSpPr>
        <p:spPr>
          <a:xfrm>
            <a:off x="5105400" y="3543180"/>
            <a:ext cx="1143000" cy="445652"/>
          </a:xfrm>
          <a:prstGeom prst="straightConnector1">
            <a:avLst/>
          </a:prstGeom>
          <a:ln w="38100">
            <a:solidFill>
              <a:schemeClr val="tx1">
                <a:lumMod val="60000"/>
                <a:lumOff val="4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A03FAD65-1FA1-6828-C306-70D0E5EB3567}"/>
              </a:ext>
            </a:extLst>
          </p:cNvPr>
          <p:cNvSpPr txBox="1"/>
          <p:nvPr/>
        </p:nvSpPr>
        <p:spPr>
          <a:xfrm>
            <a:off x="5316130" y="4064998"/>
            <a:ext cx="3023585" cy="646331"/>
          </a:xfrm>
          <a:prstGeom prst="rect">
            <a:avLst/>
          </a:prstGeom>
          <a:noFill/>
          <a:ln w="12700">
            <a:noFill/>
          </a:ln>
        </p:spPr>
        <p:txBody>
          <a:bodyPr wrap="none" rtlCol="0">
            <a:spAutoFit/>
          </a:bodyPr>
          <a:lstStyle/>
          <a:p>
            <a:pPr algn="l"/>
            <a:r>
              <a:rPr lang="zh-CN" altLang="en-US" dirty="0"/>
              <a:t>文件目录</a:t>
            </a:r>
            <a:r>
              <a:rPr lang="en-US" altLang="zh-CN" dirty="0"/>
              <a:t> </a:t>
            </a:r>
            <a:r>
              <a:rPr lang="zh-CN" altLang="en-US" dirty="0"/>
              <a:t>也被看作一个文件</a:t>
            </a:r>
            <a:endParaRPr lang="en-US" altLang="zh-CN" dirty="0"/>
          </a:p>
          <a:p>
            <a:pPr algn="l"/>
            <a:r>
              <a:rPr lang="zh-CN" altLang="en-US" dirty="0"/>
              <a:t>目录文件</a:t>
            </a:r>
          </a:p>
        </p:txBody>
      </p:sp>
      <p:sp>
        <p:nvSpPr>
          <p:cNvPr id="21" name="íšḻíḑê">
            <a:extLst>
              <a:ext uri="{FF2B5EF4-FFF2-40B4-BE49-F238E27FC236}">
                <a16:creationId xmlns:a16="http://schemas.microsoft.com/office/drawing/2014/main" id="{20934B1E-34C9-5798-3712-C80F9571890C}"/>
              </a:ext>
            </a:extLst>
          </p:cNvPr>
          <p:cNvSpPr/>
          <p:nvPr/>
        </p:nvSpPr>
        <p:spPr>
          <a:xfrm>
            <a:off x="889494" y="835102"/>
            <a:ext cx="6825693" cy="304310"/>
          </a:xfrm>
          <a:prstGeom prst="rect">
            <a:avLst/>
          </a:prstGeom>
          <a:noFill/>
          <a:ln>
            <a:noFill/>
          </a:ln>
        </p:spPr>
        <p:txBody>
          <a:bodyPr wrap="square" lIns="68580" tIns="34290" rIns="68580" bIns="34290" anchor="ctr" anchorCtr="0">
            <a:noAutofit/>
          </a:bodyPr>
          <a:lstStyle/>
          <a:p>
            <a:r>
              <a:rPr lang="zh-CN" altLang="en-US" sz="1800" b="1" u="sng" dirty="0">
                <a:solidFill>
                  <a:srgbClr val="0000FF"/>
                </a:solidFill>
                <a:latin typeface="黑体" panose="02010609060101010101" pitchFamily="49" charset="-122"/>
                <a:ea typeface="黑体" panose="02010609060101010101" pitchFamily="49" charset="-122"/>
                <a:cs typeface="黑体" panose="02010609060101010101" pitchFamily="49" charset="-122"/>
              </a:rPr>
              <a:t>文件控制块</a:t>
            </a:r>
            <a:r>
              <a:rPr lang="en-US" altLang="zh-CN" sz="1800" dirty="0">
                <a:solidFill>
                  <a:srgbClr val="0000FF"/>
                </a:solidFill>
                <a:latin typeface="黑体" panose="02010609060101010101" pitchFamily="49" charset="-122"/>
                <a:ea typeface="黑体" panose="02010609060101010101" pitchFamily="49" charset="-122"/>
                <a:cs typeface="黑体" panose="02010609060101010101" pitchFamily="49" charset="-122"/>
              </a:rPr>
              <a:t>(FCB)</a:t>
            </a:r>
            <a:r>
              <a:rPr lang="zh-CN" altLang="en-US" sz="1800" dirty="0"/>
              <a:t>：</a:t>
            </a:r>
            <a:r>
              <a:rPr lang="zh-CN" altLang="en-US" sz="1800" dirty="0">
                <a:solidFill>
                  <a:srgbClr val="FF0000"/>
                </a:solidFill>
              </a:rPr>
              <a:t>管理</a:t>
            </a:r>
            <a:r>
              <a:rPr lang="zh-CN" altLang="en-US" sz="1800" dirty="0"/>
              <a:t>和</a:t>
            </a:r>
            <a:r>
              <a:rPr lang="zh-CN" altLang="en-US" sz="1800" dirty="0">
                <a:solidFill>
                  <a:srgbClr val="FF0000"/>
                </a:solidFill>
              </a:rPr>
              <a:t>控制</a:t>
            </a:r>
            <a:r>
              <a:rPr lang="zh-CN" altLang="en-US" sz="1800" dirty="0"/>
              <a:t>文件的</a:t>
            </a:r>
            <a:r>
              <a:rPr lang="zh-CN" altLang="en-US" sz="1800" dirty="0">
                <a:solidFill>
                  <a:srgbClr val="FF0000"/>
                </a:solidFill>
              </a:rPr>
              <a:t>数据结构</a:t>
            </a:r>
            <a:r>
              <a:rPr lang="zh-CN" altLang="en-US" sz="1800" dirty="0"/>
              <a:t>，与文件一一对应</a:t>
            </a:r>
            <a:endParaRPr lang="en-US" altLang="zh-CN" sz="1800" dirty="0"/>
          </a:p>
        </p:txBody>
      </p:sp>
    </p:spTree>
    <p:extLst>
      <p:ext uri="{BB962C8B-B14F-4D97-AF65-F5344CB8AC3E}">
        <p14:creationId xmlns:p14="http://schemas.microsoft.com/office/powerpoint/2010/main" val="1391906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8.3.1 </a:t>
            </a:r>
            <a:r>
              <a:rPr lang="zh-CN" altLang="en-US" sz="2100" b="1" dirty="0">
                <a:solidFill>
                  <a:srgbClr val="4472C4"/>
                </a:solidFill>
              </a:rPr>
              <a:t>文件控制块和索引结点</a:t>
            </a:r>
          </a:p>
        </p:txBody>
      </p:sp>
      <p:sp>
        <p:nvSpPr>
          <p:cNvPr id="57" name="ïṧḷïḋè"/>
          <p:cNvSpPr/>
          <p:nvPr/>
        </p:nvSpPr>
        <p:spPr>
          <a:xfrm>
            <a:off x="616443" y="627827"/>
            <a:ext cx="8153400" cy="753460"/>
          </a:xfrm>
          <a:prstGeom prst="rect">
            <a:avLst/>
          </a:prstGeom>
          <a:noFill/>
          <a:ln>
            <a:noFill/>
          </a:ln>
        </p:spPr>
        <p:txBody>
          <a:bodyPr wrap="square" lIns="68580" tIns="34290" rIns="68580" bIns="34290" anchor="ctr" anchorCtr="0">
            <a:noAutofit/>
          </a:bodyPr>
          <a:lstStyle/>
          <a:p>
            <a:r>
              <a:rPr lang="zh-CN" altLang="en-US" sz="1800" dirty="0"/>
              <a:t>FCB 实现了</a:t>
            </a:r>
            <a:r>
              <a:rPr lang="zh-CN" altLang="en-US" sz="1800" dirty="0">
                <a:solidFill>
                  <a:srgbClr val="FF0000"/>
                </a:solidFill>
              </a:rPr>
              <a:t>文件名</a:t>
            </a:r>
            <a:r>
              <a:rPr lang="zh-CN" altLang="en-US" sz="1800" dirty="0"/>
              <a:t>和</a:t>
            </a:r>
            <a:r>
              <a:rPr lang="zh-CN" altLang="en-US" sz="1800" dirty="0">
                <a:solidFill>
                  <a:srgbClr val="FF0000"/>
                </a:solidFill>
              </a:rPr>
              <a:t>文件</a:t>
            </a:r>
            <a:r>
              <a:rPr lang="zh-CN" altLang="en-US" sz="1800" dirty="0"/>
              <a:t>之间的映射。使用户（用户程序）可以实现</a:t>
            </a:r>
            <a:r>
              <a:rPr lang="zh-CN" altLang="en-US" sz="1800" dirty="0">
                <a:solidFill>
                  <a:srgbClr val="FF0000"/>
                </a:solidFill>
              </a:rPr>
              <a:t>按名存取</a:t>
            </a:r>
          </a:p>
        </p:txBody>
      </p:sp>
      <p:sp>
        <p:nvSpPr>
          <p:cNvPr id="58" name="îs1iďé"/>
          <p:cNvSpPr/>
          <p:nvPr/>
        </p:nvSpPr>
        <p:spPr>
          <a:xfrm>
            <a:off x="425943" y="1536093"/>
            <a:ext cx="8534400" cy="2483457"/>
          </a:xfrm>
          <a:prstGeom prst="rect">
            <a:avLst/>
          </a:prstGeom>
          <a:noFill/>
          <a:ln>
            <a:noFill/>
          </a:ln>
        </p:spPr>
        <p:txBody>
          <a:bodyPr wrap="square" lIns="68580" tIns="34290" rIns="68580" bIns="34290" anchor="t" anchorCtr="0">
            <a:normAutofit/>
          </a:bodyPr>
          <a:lstStyle/>
          <a:p>
            <a:pPr marL="342900" indent="-342900">
              <a:spcBef>
                <a:spcPts val="800"/>
              </a:spcBef>
              <a:buClr>
                <a:srgbClr val="FF0000"/>
              </a:buClr>
              <a:buFont typeface="Wingdings" panose="05000000000000000000" pitchFamily="2" charset="2"/>
              <a:buChar char="Ø"/>
            </a:pPr>
            <a:r>
              <a:rPr lang="zh-CN" altLang="en-US" sz="1650" dirty="0">
                <a:solidFill>
                  <a:srgbClr val="FF0000"/>
                </a:solidFill>
              </a:rPr>
              <a:t>基本信息类</a:t>
            </a:r>
            <a:r>
              <a:rPr lang="zh-CN" altLang="en-US" sz="1650" dirty="0"/>
              <a:t>：</a:t>
            </a:r>
            <a:endParaRPr lang="en-US" altLang="zh-CN" sz="1650" dirty="0"/>
          </a:p>
          <a:p>
            <a:pPr indent="457200">
              <a:spcBef>
                <a:spcPts val="800"/>
              </a:spcBef>
              <a:buClr>
                <a:srgbClr val="FF0000"/>
              </a:buClr>
            </a:pPr>
            <a:r>
              <a:rPr lang="zh-CN" altLang="en-US" sz="1650" dirty="0"/>
              <a:t>文件名：标识文件的符号名</a:t>
            </a:r>
            <a:endParaRPr lang="en-US" altLang="zh-CN" sz="1650" dirty="0"/>
          </a:p>
          <a:p>
            <a:pPr indent="457200">
              <a:spcBef>
                <a:spcPts val="800"/>
              </a:spcBef>
              <a:buClr>
                <a:srgbClr val="FF0000"/>
              </a:buClr>
            </a:pPr>
            <a:r>
              <a:rPr lang="zh-CN" altLang="en-US" sz="1650" dirty="0"/>
              <a:t>文件物理位置：设备、起始盘块、盘块数（或长度）</a:t>
            </a:r>
            <a:endParaRPr lang="en-US" altLang="zh-CN" sz="1650" dirty="0"/>
          </a:p>
          <a:p>
            <a:pPr indent="457200">
              <a:spcBef>
                <a:spcPts val="800"/>
              </a:spcBef>
              <a:buClr>
                <a:srgbClr val="FF0000"/>
              </a:buClr>
            </a:pPr>
            <a:r>
              <a:rPr lang="zh-CN" altLang="en-US" sz="1650" dirty="0"/>
              <a:t>文件逻辑结构：流式</a:t>
            </a:r>
            <a:r>
              <a:rPr lang="en-US" altLang="zh-CN" sz="1650" dirty="0"/>
              <a:t>/</a:t>
            </a:r>
            <a:r>
              <a:rPr lang="zh-CN" altLang="en-US" sz="1650" dirty="0"/>
              <a:t>记录式；定长</a:t>
            </a:r>
            <a:r>
              <a:rPr lang="en-US" altLang="zh-CN" sz="1650" dirty="0"/>
              <a:t>/</a:t>
            </a:r>
            <a:r>
              <a:rPr lang="zh-CN" altLang="en-US" sz="1650" dirty="0"/>
              <a:t>变长</a:t>
            </a:r>
            <a:endParaRPr lang="en-US" altLang="zh-CN" sz="1650" dirty="0"/>
          </a:p>
          <a:p>
            <a:pPr indent="457200">
              <a:spcBef>
                <a:spcPts val="800"/>
              </a:spcBef>
              <a:buClr>
                <a:srgbClr val="FF0000"/>
              </a:buClr>
            </a:pPr>
            <a:r>
              <a:rPr lang="zh-CN" altLang="en-US" sz="1650" dirty="0"/>
              <a:t>文件物理结构：顺序式</a:t>
            </a:r>
            <a:r>
              <a:rPr lang="en-US" altLang="zh-CN" sz="1650" dirty="0"/>
              <a:t>/</a:t>
            </a:r>
            <a:r>
              <a:rPr lang="zh-CN" altLang="en-US" sz="1650" dirty="0"/>
              <a:t>链式</a:t>
            </a:r>
            <a:r>
              <a:rPr lang="en-US" altLang="zh-CN" sz="1650" dirty="0"/>
              <a:t>/</a:t>
            </a:r>
            <a:r>
              <a:rPr lang="zh-CN" altLang="en-US" sz="1650" dirty="0"/>
              <a:t>索引式</a:t>
            </a:r>
          </a:p>
          <a:p>
            <a:pPr marL="342900" indent="-342900">
              <a:spcBef>
                <a:spcPts val="800"/>
              </a:spcBef>
              <a:buClr>
                <a:srgbClr val="FF0000"/>
              </a:buClr>
              <a:buFont typeface="Wingdings" panose="05000000000000000000" pitchFamily="2" charset="2"/>
              <a:buChar char="Ø"/>
            </a:pPr>
            <a:r>
              <a:rPr lang="zh-CN" altLang="en-US" sz="1650" dirty="0">
                <a:solidFill>
                  <a:srgbClr val="FF0000"/>
                </a:solidFill>
              </a:rPr>
              <a:t>存取控制信息类</a:t>
            </a:r>
            <a:r>
              <a:rPr lang="zh-CN" altLang="en-US" sz="1650" dirty="0"/>
              <a:t>：</a:t>
            </a:r>
            <a:r>
              <a:rPr lang="zh-CN" altLang="en-US" sz="1650" dirty="0">
                <a:solidFill>
                  <a:srgbClr val="FF0000"/>
                </a:solidFill>
              </a:rPr>
              <a:t>文件主</a:t>
            </a:r>
            <a:r>
              <a:rPr lang="zh-CN" altLang="en-US" sz="1650" dirty="0"/>
              <a:t>存取权限、</a:t>
            </a:r>
            <a:r>
              <a:rPr lang="zh-CN" altLang="en-US" sz="1650" dirty="0">
                <a:solidFill>
                  <a:srgbClr val="FF0000"/>
                </a:solidFill>
              </a:rPr>
              <a:t>核准用户</a:t>
            </a:r>
            <a:r>
              <a:rPr lang="zh-CN" altLang="en-US" sz="1650" dirty="0"/>
              <a:t>存取权限以及</a:t>
            </a:r>
            <a:r>
              <a:rPr lang="zh-CN" altLang="en-US" sz="1650" dirty="0">
                <a:solidFill>
                  <a:srgbClr val="FF0000"/>
                </a:solidFill>
              </a:rPr>
              <a:t>一般用户</a:t>
            </a:r>
            <a:r>
              <a:rPr lang="zh-CN" altLang="en-US" sz="1650" dirty="0"/>
              <a:t>的存取权限</a:t>
            </a:r>
          </a:p>
          <a:p>
            <a:pPr marL="342900" indent="-342900">
              <a:spcBef>
                <a:spcPts val="800"/>
              </a:spcBef>
              <a:buClr>
                <a:srgbClr val="FF0000"/>
              </a:buClr>
              <a:buFont typeface="Wingdings" panose="05000000000000000000" pitchFamily="2" charset="2"/>
              <a:buChar char="Ø"/>
            </a:pPr>
            <a:r>
              <a:rPr lang="zh-CN" altLang="en-US" sz="1650" dirty="0">
                <a:solidFill>
                  <a:srgbClr val="FF0000"/>
                </a:solidFill>
              </a:rPr>
              <a:t>使用信息类</a:t>
            </a:r>
            <a:r>
              <a:rPr lang="zh-CN" altLang="en-US" sz="1650" dirty="0"/>
              <a:t>：文件的</a:t>
            </a:r>
            <a:r>
              <a:rPr lang="zh-CN" altLang="en-US" sz="1650" dirty="0">
                <a:solidFill>
                  <a:srgbClr val="FF0000"/>
                </a:solidFill>
              </a:rPr>
              <a:t>建立日期</a:t>
            </a:r>
            <a:r>
              <a:rPr lang="zh-CN" altLang="en-US" sz="1650" dirty="0"/>
              <a:t>和</a:t>
            </a:r>
            <a:r>
              <a:rPr lang="zh-CN" altLang="en-US" sz="1650" dirty="0">
                <a:solidFill>
                  <a:srgbClr val="FF0000"/>
                </a:solidFill>
              </a:rPr>
              <a:t>时间</a:t>
            </a:r>
            <a:r>
              <a:rPr lang="zh-CN" altLang="en-US" sz="1650" dirty="0"/>
              <a:t>、文件</a:t>
            </a:r>
            <a:r>
              <a:rPr lang="zh-CN" altLang="en-US" sz="1650" dirty="0">
                <a:solidFill>
                  <a:srgbClr val="FF0000"/>
                </a:solidFill>
              </a:rPr>
              <a:t>上次修改日期</a:t>
            </a:r>
            <a:r>
              <a:rPr lang="zh-CN" altLang="en-US" sz="1650" dirty="0"/>
              <a:t>和时间及</a:t>
            </a:r>
            <a:r>
              <a:rPr lang="zh-CN" altLang="en-US" sz="1650" dirty="0">
                <a:solidFill>
                  <a:srgbClr val="FF0000"/>
                </a:solidFill>
              </a:rPr>
              <a:t>当前使用信息</a:t>
            </a:r>
          </a:p>
        </p:txBody>
      </p:sp>
      <p:sp>
        <p:nvSpPr>
          <p:cNvPr id="60" name="íšḻíḑê"/>
          <p:cNvSpPr/>
          <p:nvPr/>
        </p:nvSpPr>
        <p:spPr>
          <a:xfrm>
            <a:off x="616443" y="1249947"/>
            <a:ext cx="5448185" cy="304310"/>
          </a:xfrm>
          <a:prstGeom prst="rect">
            <a:avLst/>
          </a:prstGeom>
          <a:noFill/>
          <a:ln>
            <a:noFill/>
          </a:ln>
        </p:spPr>
        <p:txBody>
          <a:bodyPr wrap="square" lIns="68580" tIns="34290" rIns="68580" bIns="34290" anchor="ctr" anchorCtr="0">
            <a:noAutofit/>
          </a:bodyPr>
          <a:lstStyle/>
          <a:p>
            <a:r>
              <a:rPr lang="zh-CN" altLang="en-US" sz="1800" dirty="0">
                <a:sym typeface="Wingdings" panose="05000000000000000000" pitchFamily="2" charset="2"/>
              </a:rPr>
              <a:t>文件控制块包含信息</a:t>
            </a:r>
            <a:endParaRPr lang="en-US" altLang="zh-CN" sz="1800" dirty="0">
              <a:sym typeface="Wingdings" panose="05000000000000000000" pitchFamily="2" charset="2"/>
            </a:endParaRPr>
          </a:p>
        </p:txBody>
      </p:sp>
      <p:pic>
        <p:nvPicPr>
          <p:cNvPr id="6" name="图片 5">
            <a:extLst>
              <a:ext uri="{FF2B5EF4-FFF2-40B4-BE49-F238E27FC236}">
                <a16:creationId xmlns:a16="http://schemas.microsoft.com/office/drawing/2014/main" id="{C56147B4-7AE7-2853-FFDA-6879038AEE34}"/>
              </a:ext>
            </a:extLst>
          </p:cNvPr>
          <p:cNvPicPr>
            <a:picLocks noChangeAspect="1"/>
          </p:cNvPicPr>
          <p:nvPr/>
        </p:nvPicPr>
        <p:blipFill>
          <a:blip r:embed="rId2"/>
          <a:stretch>
            <a:fillRect/>
          </a:stretch>
        </p:blipFill>
        <p:spPr>
          <a:xfrm>
            <a:off x="2406567" y="3962761"/>
            <a:ext cx="4573152" cy="1165134"/>
          </a:xfrm>
          <a:prstGeom prst="rect">
            <a:avLst/>
          </a:prstGeom>
        </p:spPr>
      </p:pic>
      <p:sp>
        <p:nvSpPr>
          <p:cNvPr id="7" name="文本框 6">
            <a:extLst>
              <a:ext uri="{FF2B5EF4-FFF2-40B4-BE49-F238E27FC236}">
                <a16:creationId xmlns:a16="http://schemas.microsoft.com/office/drawing/2014/main" id="{9D43CB80-FAD8-15E1-A29A-BF24D7E58C4D}"/>
              </a:ext>
            </a:extLst>
          </p:cNvPr>
          <p:cNvSpPr txBox="1"/>
          <p:nvPr/>
        </p:nvSpPr>
        <p:spPr>
          <a:xfrm>
            <a:off x="5862" y="4521301"/>
            <a:ext cx="2230098" cy="338554"/>
          </a:xfrm>
          <a:prstGeom prst="rect">
            <a:avLst/>
          </a:prstGeom>
          <a:noFill/>
          <a:ln w="12700">
            <a:solidFill>
              <a:schemeClr val="tx1"/>
            </a:solidFill>
          </a:ln>
        </p:spPr>
        <p:txBody>
          <a:bodyPr wrap="none" rtlCol="0">
            <a:spAutoFit/>
          </a:bodyPr>
          <a:lstStyle/>
          <a:p>
            <a:pPr algn="l"/>
            <a:r>
              <a:rPr lang="en-US" altLang="zh-CN" sz="1600" dirty="0"/>
              <a:t>MS-DOS</a:t>
            </a:r>
            <a:r>
              <a:rPr lang="zh-CN" altLang="en-US" sz="1600" dirty="0"/>
              <a:t>系统中的</a:t>
            </a:r>
            <a:r>
              <a:rPr lang="en-US" altLang="zh-CN" sz="1600" dirty="0"/>
              <a:t>FCB</a:t>
            </a:r>
            <a:endParaRPr lang="zh-CN" altLang="en-US" sz="1600" dirty="0"/>
          </a:p>
        </p:txBody>
      </p:sp>
      <p:cxnSp>
        <p:nvCxnSpPr>
          <p:cNvPr id="9" name="直接箭头连接符 8">
            <a:extLst>
              <a:ext uri="{FF2B5EF4-FFF2-40B4-BE49-F238E27FC236}">
                <a16:creationId xmlns:a16="http://schemas.microsoft.com/office/drawing/2014/main" id="{1065BFBA-35DB-F0BB-B8D3-524541493DF5}"/>
              </a:ext>
            </a:extLst>
          </p:cNvPr>
          <p:cNvCxnSpPr/>
          <p:nvPr/>
        </p:nvCxnSpPr>
        <p:spPr>
          <a:xfrm>
            <a:off x="2406567" y="4933950"/>
            <a:ext cx="4573152" cy="0"/>
          </a:xfrm>
          <a:prstGeom prst="straightConnector1">
            <a:avLst/>
          </a:prstGeom>
          <a:ln w="2540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26DCFEB5-33AC-0390-EB4A-22E2B136E1E5}"/>
              </a:ext>
            </a:extLst>
          </p:cNvPr>
          <p:cNvSpPr txBox="1"/>
          <p:nvPr/>
        </p:nvSpPr>
        <p:spPr>
          <a:xfrm>
            <a:off x="7010400" y="4713290"/>
            <a:ext cx="1377300" cy="369332"/>
          </a:xfrm>
          <a:prstGeom prst="rect">
            <a:avLst/>
          </a:prstGeom>
          <a:noFill/>
          <a:ln w="12700">
            <a:noFill/>
          </a:ln>
        </p:spPr>
        <p:txBody>
          <a:bodyPr wrap="none" rtlCol="0">
            <a:spAutoFit/>
          </a:bodyPr>
          <a:lstStyle/>
          <a:p>
            <a:pPr algn="l"/>
            <a:r>
              <a:rPr lang="zh-CN" altLang="en-US" dirty="0">
                <a:solidFill>
                  <a:srgbClr val="FF0000"/>
                </a:solidFill>
              </a:rPr>
              <a:t>长度</a:t>
            </a:r>
            <a:r>
              <a:rPr lang="en-US" altLang="zh-CN" dirty="0">
                <a:solidFill>
                  <a:srgbClr val="FF0000"/>
                </a:solidFill>
              </a:rPr>
              <a:t>32</a:t>
            </a:r>
            <a:r>
              <a:rPr lang="zh-CN" altLang="en-US" dirty="0">
                <a:solidFill>
                  <a:srgbClr val="FF0000"/>
                </a:solidFill>
              </a:rPr>
              <a:t>字节</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索引结点</a:t>
            </a:r>
          </a:p>
        </p:txBody>
      </p:sp>
      <p:sp>
        <p:nvSpPr>
          <p:cNvPr id="55" name="i$lîďê"/>
          <p:cNvSpPr/>
          <p:nvPr/>
        </p:nvSpPr>
        <p:spPr>
          <a:xfrm>
            <a:off x="1153136" y="2638261"/>
            <a:ext cx="7365012" cy="294658"/>
          </a:xfrm>
          <a:prstGeom prst="rect">
            <a:avLst/>
          </a:prstGeom>
          <a:noFill/>
          <a:ln>
            <a:noFill/>
          </a:ln>
        </p:spPr>
        <p:txBody>
          <a:bodyPr wrap="square" lIns="68580" tIns="34290" rIns="68580" bIns="34290" anchor="ctr" anchorCtr="0">
            <a:noAutofit/>
          </a:bodyPr>
          <a:lstStyle/>
          <a:p>
            <a:pPr>
              <a:lnSpc>
                <a:spcPct val="90000"/>
              </a:lnSpc>
            </a:pPr>
            <a:r>
              <a:rPr lang="zh-CN" altLang="en-US" sz="1800" dirty="0">
                <a:sym typeface="Wingdings" panose="05000000000000000000" pitchFamily="2" charset="2"/>
              </a:rPr>
              <a:t>磁盘索引结点：每个文件有唯一的</a:t>
            </a:r>
            <a:r>
              <a:rPr lang="zh-CN" altLang="en-US" sz="1800" dirty="0">
                <a:solidFill>
                  <a:srgbClr val="FF0000"/>
                </a:solidFill>
                <a:sym typeface="Wingdings" panose="05000000000000000000" pitchFamily="2" charset="2"/>
              </a:rPr>
              <a:t>磁盘索引节点</a:t>
            </a:r>
            <a:r>
              <a:rPr lang="zh-CN" altLang="en-US" sz="1800" dirty="0">
                <a:sym typeface="Wingdings" panose="05000000000000000000" pitchFamily="2" charset="2"/>
              </a:rPr>
              <a:t>存放</a:t>
            </a:r>
            <a:r>
              <a:rPr lang="zh-CN" altLang="en-US" dirty="0">
                <a:sym typeface="Wingdings" panose="05000000000000000000" pitchFamily="2" charset="2"/>
              </a:rPr>
              <a:t>于</a:t>
            </a:r>
            <a:r>
              <a:rPr lang="zh-CN" altLang="en-US" sz="1800" dirty="0">
                <a:solidFill>
                  <a:srgbClr val="FF0000"/>
                </a:solidFill>
                <a:sym typeface="Wingdings" panose="05000000000000000000" pitchFamily="2" charset="2"/>
              </a:rPr>
              <a:t>磁盘</a:t>
            </a:r>
            <a:endParaRPr lang="en-US" altLang="zh-CN" sz="1800" dirty="0">
              <a:solidFill>
                <a:srgbClr val="FF0000"/>
              </a:solidFill>
              <a:sym typeface="Wingdings" panose="05000000000000000000" pitchFamily="2" charset="2"/>
            </a:endParaRPr>
          </a:p>
        </p:txBody>
      </p:sp>
      <p:sp>
        <p:nvSpPr>
          <p:cNvPr id="57" name="ïṧḷïḋè"/>
          <p:cNvSpPr/>
          <p:nvPr/>
        </p:nvSpPr>
        <p:spPr>
          <a:xfrm>
            <a:off x="1207727" y="3861356"/>
            <a:ext cx="7406441" cy="490712"/>
          </a:xfrm>
          <a:prstGeom prst="rect">
            <a:avLst/>
          </a:prstGeom>
          <a:noFill/>
          <a:ln>
            <a:noFill/>
          </a:ln>
        </p:spPr>
        <p:txBody>
          <a:bodyPr wrap="square" lIns="68580" tIns="34290" rIns="68580" bIns="34290" anchor="ctr" anchorCtr="0">
            <a:noAutofit/>
          </a:bodyPr>
          <a:lstStyle/>
          <a:p>
            <a:pPr>
              <a:lnSpc>
                <a:spcPct val="90000"/>
              </a:lnSpc>
            </a:pPr>
            <a:r>
              <a:rPr lang="zh-CN" altLang="en-US" sz="1800" dirty="0">
                <a:sym typeface="Wingdings" panose="05000000000000000000" pitchFamily="2" charset="2"/>
              </a:rPr>
              <a:t>内存索引</a:t>
            </a:r>
            <a:r>
              <a:rPr lang="zh-CN" altLang="en-US" dirty="0">
                <a:sym typeface="Wingdings" panose="05000000000000000000" pitchFamily="2" charset="2"/>
              </a:rPr>
              <a:t>节</a:t>
            </a:r>
            <a:r>
              <a:rPr lang="zh-CN" altLang="en-US" sz="1800" dirty="0">
                <a:sym typeface="Wingdings" panose="05000000000000000000" pitchFamily="2" charset="2"/>
              </a:rPr>
              <a:t>点：</a:t>
            </a:r>
            <a:r>
              <a:rPr lang="zh-CN" altLang="en-US" sz="1800" dirty="0">
                <a:solidFill>
                  <a:srgbClr val="FF0000"/>
                </a:solidFill>
                <a:sym typeface="Wingdings" panose="05000000000000000000" pitchFamily="2" charset="2"/>
              </a:rPr>
              <a:t>存放在内存</a:t>
            </a:r>
            <a:r>
              <a:rPr lang="zh-CN" altLang="en-US" sz="1800" dirty="0">
                <a:sym typeface="Wingdings" panose="05000000000000000000" pitchFamily="2" charset="2"/>
              </a:rPr>
              <a:t>上的</a:t>
            </a:r>
            <a:r>
              <a:rPr lang="zh-CN" altLang="en-US" sz="1800" dirty="0">
                <a:solidFill>
                  <a:srgbClr val="FF0000"/>
                </a:solidFill>
                <a:sym typeface="Wingdings" panose="05000000000000000000" pitchFamily="2" charset="2"/>
              </a:rPr>
              <a:t>索引节点，增加了以下内容</a:t>
            </a:r>
            <a:endParaRPr lang="en-US" altLang="zh-CN" sz="1800" dirty="0">
              <a:solidFill>
                <a:srgbClr val="FF0000"/>
              </a:solidFill>
              <a:sym typeface="Wingdings" panose="05000000000000000000" pitchFamily="2" charset="2"/>
            </a:endParaRPr>
          </a:p>
          <a:p>
            <a:pPr>
              <a:lnSpc>
                <a:spcPct val="90000"/>
              </a:lnSpc>
            </a:pPr>
            <a:r>
              <a:rPr lang="zh-CN" altLang="en-US" sz="1800" dirty="0">
                <a:solidFill>
                  <a:srgbClr val="FF0000"/>
                </a:solidFill>
                <a:sym typeface="Wingdings" panose="05000000000000000000" pitchFamily="2" charset="2"/>
              </a:rPr>
              <a:t>文件打开时将磁盘索引结点拷贝到内存的索引节点</a:t>
            </a:r>
            <a:endParaRPr lang="en-US" altLang="zh-CN" sz="1800" dirty="0">
              <a:solidFill>
                <a:srgbClr val="FF0000"/>
              </a:solidFill>
              <a:sym typeface="Wingdings" panose="05000000000000000000" pitchFamily="2" charset="2"/>
            </a:endParaRPr>
          </a:p>
        </p:txBody>
      </p:sp>
      <p:sp>
        <p:nvSpPr>
          <p:cNvPr id="58" name="îs1iďé"/>
          <p:cNvSpPr/>
          <p:nvPr/>
        </p:nvSpPr>
        <p:spPr>
          <a:xfrm>
            <a:off x="1111410" y="1382922"/>
            <a:ext cx="7460496" cy="1188827"/>
          </a:xfrm>
          <a:prstGeom prst="rect">
            <a:avLst/>
          </a:prstGeom>
          <a:noFill/>
          <a:ln>
            <a:noFill/>
          </a:ln>
        </p:spPr>
        <p:txBody>
          <a:bodyPr wrap="square" lIns="68580" tIns="34290" rIns="68580" bIns="34290" anchor="t" anchorCtr="0">
            <a:normAutofit fontScale="92500"/>
          </a:bodyPr>
          <a:lstStyle/>
          <a:p>
            <a:pPr marL="342900" indent="-342900">
              <a:lnSpc>
                <a:spcPct val="120000"/>
              </a:lnSpc>
              <a:spcBef>
                <a:spcPts val="800"/>
              </a:spcBef>
              <a:buClr>
                <a:srgbClr val="FF0000"/>
              </a:buClr>
              <a:buFont typeface="Wingdings" panose="05000000000000000000" pitchFamily="2" charset="2"/>
              <a:buChar char="Ø"/>
            </a:pPr>
            <a:r>
              <a:rPr lang="zh-CN" altLang="en-US" sz="1650" dirty="0"/>
              <a:t>把</a:t>
            </a:r>
            <a:r>
              <a:rPr lang="zh-CN" altLang="en-US" sz="1650" dirty="0">
                <a:solidFill>
                  <a:srgbClr val="FF0000"/>
                </a:solidFill>
              </a:rPr>
              <a:t>文件名</a:t>
            </a:r>
            <a:r>
              <a:rPr lang="zh-CN" altLang="en-US" sz="1650" dirty="0"/>
              <a:t>与</a:t>
            </a:r>
            <a:r>
              <a:rPr lang="zh-CN" altLang="en-US" sz="1650" dirty="0">
                <a:solidFill>
                  <a:srgbClr val="FF0000"/>
                </a:solidFill>
              </a:rPr>
              <a:t>文件描述信息</a:t>
            </a:r>
            <a:r>
              <a:rPr lang="zh-CN" altLang="en-US" sz="1650" dirty="0"/>
              <a:t>分开，</a:t>
            </a:r>
            <a:r>
              <a:rPr lang="zh-CN" altLang="en-US" sz="1650" dirty="0">
                <a:solidFill>
                  <a:srgbClr val="FF0000"/>
                </a:solidFill>
              </a:rPr>
              <a:t>文件描述信息</a:t>
            </a:r>
            <a:r>
              <a:rPr lang="zh-CN" altLang="en-US" sz="1650" dirty="0"/>
              <a:t>用</a:t>
            </a:r>
            <a:r>
              <a:rPr lang="zh-CN" altLang="en-US" sz="1650" dirty="0">
                <a:solidFill>
                  <a:srgbClr val="0000FF"/>
                </a:solidFill>
              </a:rPr>
              <a:t>索引结点</a:t>
            </a:r>
            <a:r>
              <a:rPr lang="zh-CN" altLang="en-US" sz="1650" dirty="0"/>
              <a:t>（</a:t>
            </a:r>
            <a:r>
              <a:rPr lang="en-US" altLang="zh-CN" sz="1650" dirty="0" err="1"/>
              <a:t>iNode</a:t>
            </a:r>
            <a:r>
              <a:rPr lang="zh-CN" altLang="en-US" sz="1650" dirty="0"/>
              <a:t>）保存，简称为</a:t>
            </a:r>
            <a:endParaRPr lang="en-US" altLang="zh-CN" sz="1650" dirty="0"/>
          </a:p>
          <a:p>
            <a:pPr>
              <a:lnSpc>
                <a:spcPct val="120000"/>
              </a:lnSpc>
              <a:spcBef>
                <a:spcPts val="800"/>
              </a:spcBef>
              <a:buClr>
                <a:srgbClr val="FF0000"/>
              </a:buClr>
            </a:pPr>
            <a:r>
              <a:rPr lang="en-US" altLang="zh-CN" sz="1650" dirty="0">
                <a:solidFill>
                  <a:srgbClr val="0000FF"/>
                </a:solidFill>
              </a:rPr>
              <a:t>      </a:t>
            </a:r>
            <a:r>
              <a:rPr lang="en-US" altLang="zh-CN" sz="1650" dirty="0" err="1">
                <a:solidFill>
                  <a:srgbClr val="0000FF"/>
                </a:solidFill>
              </a:rPr>
              <a:t>i</a:t>
            </a:r>
            <a:r>
              <a:rPr lang="zh-CN" altLang="en-US" sz="1650" dirty="0">
                <a:solidFill>
                  <a:srgbClr val="0000FF"/>
                </a:solidFill>
              </a:rPr>
              <a:t>节点</a:t>
            </a:r>
            <a:r>
              <a:rPr lang="zh-CN" altLang="en-US" sz="1650" dirty="0"/>
              <a:t>（</a:t>
            </a:r>
            <a:r>
              <a:rPr lang="en-US" altLang="zh-CN" sz="1650" dirty="0"/>
              <a:t>UNIX</a:t>
            </a:r>
            <a:r>
              <a:rPr lang="zh-CN" altLang="en-US" sz="1650" dirty="0"/>
              <a:t>）</a:t>
            </a:r>
            <a:endParaRPr lang="en-US" altLang="zh-CN" sz="1650" dirty="0"/>
          </a:p>
          <a:p>
            <a:pPr marL="342900" indent="-342900">
              <a:lnSpc>
                <a:spcPct val="120000"/>
              </a:lnSpc>
              <a:spcBef>
                <a:spcPts val="800"/>
              </a:spcBef>
              <a:buClr>
                <a:srgbClr val="FF0000"/>
              </a:buClr>
              <a:buFont typeface="Wingdings" panose="05000000000000000000" pitchFamily="2" charset="2"/>
              <a:buChar char="Ø"/>
            </a:pPr>
            <a:r>
              <a:rPr lang="en-US" altLang="zh-CN" sz="1650" dirty="0"/>
              <a:t>UNIX</a:t>
            </a:r>
            <a:r>
              <a:rPr lang="zh-CN" altLang="en-US" sz="1650" dirty="0"/>
              <a:t>系统，一个</a:t>
            </a:r>
            <a:r>
              <a:rPr lang="zh-CN" altLang="en-US" sz="1650" dirty="0">
                <a:solidFill>
                  <a:srgbClr val="FF0000"/>
                </a:solidFill>
              </a:rPr>
              <a:t>目录项</a:t>
            </a:r>
            <a:r>
              <a:rPr lang="zh-CN" altLang="en-US" sz="1650" dirty="0"/>
              <a:t>占</a:t>
            </a:r>
            <a:r>
              <a:rPr lang="en-US" altLang="zh-CN" sz="1650" dirty="0"/>
              <a:t>16B</a:t>
            </a:r>
            <a:r>
              <a:rPr lang="zh-CN" altLang="en-US" sz="1650" dirty="0"/>
              <a:t>，文件名</a:t>
            </a:r>
            <a:r>
              <a:rPr lang="en-US" altLang="zh-CN" sz="1650" dirty="0"/>
              <a:t>14B</a:t>
            </a:r>
            <a:r>
              <a:rPr lang="zh-CN" altLang="en-US" sz="1650" dirty="0"/>
              <a:t>，</a:t>
            </a:r>
            <a:r>
              <a:rPr lang="en-US" altLang="zh-CN" sz="1650" dirty="0" err="1"/>
              <a:t>i</a:t>
            </a:r>
            <a:r>
              <a:rPr lang="zh-CN" altLang="en-US" sz="1650" dirty="0"/>
              <a:t>结点</a:t>
            </a:r>
            <a:r>
              <a:rPr lang="en-US" altLang="zh-CN" sz="1650" dirty="0"/>
              <a:t>2B</a:t>
            </a:r>
            <a:r>
              <a:rPr lang="zh-CN" altLang="en-US" sz="1650" dirty="0"/>
              <a:t>，</a:t>
            </a:r>
            <a:r>
              <a:rPr lang="en-US" altLang="zh-CN" sz="1650" dirty="0"/>
              <a:t>1KB</a:t>
            </a:r>
            <a:r>
              <a:rPr lang="zh-CN" altLang="en-US" sz="1650" dirty="0"/>
              <a:t>盘块可容纳</a:t>
            </a:r>
            <a:r>
              <a:rPr lang="en-US" altLang="zh-CN" sz="1650" dirty="0"/>
              <a:t>64</a:t>
            </a:r>
            <a:r>
              <a:rPr lang="zh-CN" altLang="en-US" sz="1650" dirty="0"/>
              <a:t>个</a:t>
            </a:r>
            <a:r>
              <a:rPr lang="zh-CN" altLang="en-US" sz="1650" dirty="0">
                <a:solidFill>
                  <a:srgbClr val="FF0000"/>
                </a:solidFill>
              </a:rPr>
              <a:t>目录项</a:t>
            </a:r>
          </a:p>
        </p:txBody>
      </p:sp>
      <p:sp>
        <p:nvSpPr>
          <p:cNvPr id="59" name="íšḻíḑê"/>
          <p:cNvSpPr/>
          <p:nvPr/>
        </p:nvSpPr>
        <p:spPr>
          <a:xfrm>
            <a:off x="1206897" y="1078613"/>
            <a:ext cx="6825693" cy="304310"/>
          </a:xfrm>
          <a:prstGeom prst="rect">
            <a:avLst/>
          </a:prstGeom>
          <a:noFill/>
          <a:ln>
            <a:noFill/>
          </a:ln>
        </p:spPr>
        <p:txBody>
          <a:bodyPr wrap="square" lIns="68580" tIns="34290" rIns="68580" bIns="34290" anchor="ctr" anchorCtr="0">
            <a:noAutofit/>
          </a:bodyPr>
          <a:lstStyle/>
          <a:p>
            <a:pPr>
              <a:lnSpc>
                <a:spcPct val="90000"/>
              </a:lnSpc>
            </a:pPr>
            <a:r>
              <a:rPr lang="zh-CN" altLang="en-US" sz="1800" dirty="0">
                <a:sym typeface="Wingdings" panose="05000000000000000000" pitchFamily="2" charset="2"/>
              </a:rPr>
              <a:t>索引结点的引入：减少磁盘访问次数</a:t>
            </a:r>
          </a:p>
        </p:txBody>
      </p:sp>
      <p:sp>
        <p:nvSpPr>
          <p:cNvPr id="61" name="îSļiḓè"/>
          <p:cNvSpPr/>
          <p:nvPr/>
        </p:nvSpPr>
        <p:spPr>
          <a:xfrm>
            <a:off x="694269" y="988543"/>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62" name="íṥḻîḓe"/>
          <p:cNvSpPr/>
          <p:nvPr/>
        </p:nvSpPr>
        <p:spPr>
          <a:xfrm>
            <a:off x="706571" y="3925592"/>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63" name="îşļiḓè"/>
          <p:cNvSpPr/>
          <p:nvPr/>
        </p:nvSpPr>
        <p:spPr>
          <a:xfrm>
            <a:off x="640510" y="2534862"/>
            <a:ext cx="470900" cy="470900"/>
          </a:xfrm>
          <a:prstGeom prst="ellipse">
            <a:avLst/>
          </a:prstGeom>
          <a:solidFill>
            <a:srgbClr val="00005C"/>
          </a:solidFill>
          <a:ln>
            <a:solidFill>
              <a:srgbClr val="00005C"/>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68580" tIns="34290" rIns="68580" bIns="34290" anchor="ctr">
            <a:normAutofit/>
          </a:bodyPr>
          <a:lstStyle/>
          <a:p>
            <a:pPr algn="ctr"/>
            <a:endParaRPr sz="100"/>
          </a:p>
        </p:txBody>
      </p:sp>
      <p:sp>
        <p:nvSpPr>
          <p:cNvPr id="64" name="îṡḷíďe"/>
          <p:cNvSpPr/>
          <p:nvPr/>
        </p:nvSpPr>
        <p:spPr>
          <a:xfrm>
            <a:off x="836961" y="1135647"/>
            <a:ext cx="195860" cy="185903"/>
          </a:xfrm>
          <a:custGeom>
            <a:avLst/>
            <a:gdLst/>
            <a:ahLst/>
            <a:cxnLst/>
            <a:rect l="0" t="0" r="0" b="0"/>
            <a:pathLst>
              <a:path w="120000" h="120000" extrusionOk="0">
                <a:moveTo>
                  <a:pt x="119800" y="63664"/>
                </a:moveTo>
                <a:lnTo>
                  <a:pt x="119800" y="63664"/>
                </a:lnTo>
                <a:cubicBezTo>
                  <a:pt x="119800" y="66596"/>
                  <a:pt x="118405" y="69528"/>
                  <a:pt x="114219" y="69528"/>
                </a:cubicBezTo>
                <a:cubicBezTo>
                  <a:pt x="112823" y="69528"/>
                  <a:pt x="111428" y="68062"/>
                  <a:pt x="111428" y="68062"/>
                </a:cubicBezTo>
                <a:lnTo>
                  <a:pt x="111428" y="68062"/>
                </a:lnTo>
                <a:cubicBezTo>
                  <a:pt x="60598" y="14869"/>
                  <a:pt x="60598" y="14869"/>
                  <a:pt x="60598" y="14869"/>
                </a:cubicBezTo>
                <a:lnTo>
                  <a:pt x="60598" y="14869"/>
                </a:lnTo>
                <a:lnTo>
                  <a:pt x="60598" y="14869"/>
                </a:lnTo>
                <a:lnTo>
                  <a:pt x="60598" y="14869"/>
                </a:lnTo>
                <a:cubicBezTo>
                  <a:pt x="9966" y="68062"/>
                  <a:pt x="9966" y="68062"/>
                  <a:pt x="9966" y="68062"/>
                </a:cubicBezTo>
                <a:lnTo>
                  <a:pt x="9966" y="68062"/>
                </a:lnTo>
                <a:cubicBezTo>
                  <a:pt x="8571" y="68062"/>
                  <a:pt x="7176" y="69528"/>
                  <a:pt x="5780" y="69528"/>
                </a:cubicBezTo>
                <a:cubicBezTo>
                  <a:pt x="2990" y="69528"/>
                  <a:pt x="0" y="66596"/>
                  <a:pt x="0" y="63664"/>
                </a:cubicBezTo>
                <a:cubicBezTo>
                  <a:pt x="0" y="62198"/>
                  <a:pt x="0" y="60523"/>
                  <a:pt x="1395" y="59057"/>
                </a:cubicBezTo>
                <a:cubicBezTo>
                  <a:pt x="56411" y="1465"/>
                  <a:pt x="56411" y="1465"/>
                  <a:pt x="56411" y="1465"/>
                </a:cubicBezTo>
                <a:cubicBezTo>
                  <a:pt x="57807" y="0"/>
                  <a:pt x="59202" y="0"/>
                  <a:pt x="60598" y="0"/>
                </a:cubicBezTo>
                <a:lnTo>
                  <a:pt x="60598" y="0"/>
                </a:lnTo>
                <a:lnTo>
                  <a:pt x="60598" y="0"/>
                </a:lnTo>
                <a:lnTo>
                  <a:pt x="60598" y="0"/>
                </a:lnTo>
                <a:lnTo>
                  <a:pt x="60598" y="0"/>
                </a:lnTo>
                <a:lnTo>
                  <a:pt x="60598" y="0"/>
                </a:lnTo>
                <a:lnTo>
                  <a:pt x="60598" y="0"/>
                </a:lnTo>
                <a:lnTo>
                  <a:pt x="60598" y="0"/>
                </a:lnTo>
                <a:cubicBezTo>
                  <a:pt x="61993" y="0"/>
                  <a:pt x="63388" y="1465"/>
                  <a:pt x="64784" y="1465"/>
                </a:cubicBezTo>
                <a:lnTo>
                  <a:pt x="64784" y="1465"/>
                </a:lnTo>
                <a:cubicBezTo>
                  <a:pt x="85913" y="25130"/>
                  <a:pt x="85913" y="25130"/>
                  <a:pt x="85913" y="25130"/>
                </a:cubicBezTo>
                <a:cubicBezTo>
                  <a:pt x="85913" y="19267"/>
                  <a:pt x="85913" y="19267"/>
                  <a:pt x="85913" y="19267"/>
                </a:cubicBezTo>
                <a:cubicBezTo>
                  <a:pt x="85913" y="16335"/>
                  <a:pt x="88903" y="13193"/>
                  <a:pt x="91694" y="13193"/>
                </a:cubicBezTo>
                <a:cubicBezTo>
                  <a:pt x="95880" y="13193"/>
                  <a:pt x="97275" y="16335"/>
                  <a:pt x="97275" y="19267"/>
                </a:cubicBezTo>
                <a:cubicBezTo>
                  <a:pt x="97275" y="36858"/>
                  <a:pt x="97275" y="36858"/>
                  <a:pt x="97275" y="36858"/>
                </a:cubicBezTo>
                <a:cubicBezTo>
                  <a:pt x="118405" y="59057"/>
                  <a:pt x="118405" y="59057"/>
                  <a:pt x="118405" y="59057"/>
                </a:cubicBezTo>
                <a:lnTo>
                  <a:pt x="118405" y="59057"/>
                </a:lnTo>
                <a:cubicBezTo>
                  <a:pt x="119800" y="60523"/>
                  <a:pt x="119800" y="62198"/>
                  <a:pt x="119800" y="63664"/>
                </a:cubicBezTo>
                <a:close/>
                <a:moveTo>
                  <a:pt x="108438" y="72460"/>
                </a:moveTo>
                <a:lnTo>
                  <a:pt x="108438" y="72460"/>
                </a:lnTo>
                <a:cubicBezTo>
                  <a:pt x="108438" y="90261"/>
                  <a:pt x="108438" y="90261"/>
                  <a:pt x="108438" y="90261"/>
                </a:cubicBezTo>
                <a:cubicBezTo>
                  <a:pt x="108438" y="99057"/>
                  <a:pt x="108438" y="99057"/>
                  <a:pt x="108438" y="99057"/>
                </a:cubicBezTo>
                <a:cubicBezTo>
                  <a:pt x="108438" y="113926"/>
                  <a:pt x="108438" y="113926"/>
                  <a:pt x="108438" y="113926"/>
                </a:cubicBezTo>
                <a:cubicBezTo>
                  <a:pt x="108438" y="118324"/>
                  <a:pt x="107043" y="119790"/>
                  <a:pt x="102857" y="119790"/>
                </a:cubicBezTo>
                <a:cubicBezTo>
                  <a:pt x="91694" y="119790"/>
                  <a:pt x="91694" y="119790"/>
                  <a:pt x="91694" y="119790"/>
                </a:cubicBezTo>
                <a:cubicBezTo>
                  <a:pt x="91694" y="72460"/>
                  <a:pt x="91694" y="72460"/>
                  <a:pt x="91694" y="72460"/>
                </a:cubicBezTo>
                <a:cubicBezTo>
                  <a:pt x="69169" y="72460"/>
                  <a:pt x="69169" y="72460"/>
                  <a:pt x="69169" y="72460"/>
                </a:cubicBezTo>
                <a:cubicBezTo>
                  <a:pt x="69169" y="119790"/>
                  <a:pt x="69169" y="119790"/>
                  <a:pt x="69169" y="119790"/>
                </a:cubicBezTo>
                <a:cubicBezTo>
                  <a:pt x="16943" y="119790"/>
                  <a:pt x="16943" y="119790"/>
                  <a:pt x="16943" y="119790"/>
                </a:cubicBezTo>
                <a:cubicBezTo>
                  <a:pt x="14152" y="119790"/>
                  <a:pt x="11362" y="118324"/>
                  <a:pt x="11362" y="113926"/>
                </a:cubicBezTo>
                <a:cubicBezTo>
                  <a:pt x="11362" y="99057"/>
                  <a:pt x="11362" y="99057"/>
                  <a:pt x="11362" y="99057"/>
                </a:cubicBezTo>
                <a:cubicBezTo>
                  <a:pt x="11362" y="90261"/>
                  <a:pt x="11362" y="90261"/>
                  <a:pt x="11362" y="90261"/>
                </a:cubicBezTo>
                <a:cubicBezTo>
                  <a:pt x="11362" y="72460"/>
                  <a:pt x="11362" y="72460"/>
                  <a:pt x="11362" y="72460"/>
                </a:cubicBezTo>
                <a:cubicBezTo>
                  <a:pt x="60598" y="22198"/>
                  <a:pt x="60598" y="22198"/>
                  <a:pt x="60598" y="22198"/>
                </a:cubicBezTo>
                <a:lnTo>
                  <a:pt x="108438" y="72460"/>
                </a:lnTo>
                <a:close/>
                <a:moveTo>
                  <a:pt x="50830" y="72460"/>
                </a:moveTo>
                <a:lnTo>
                  <a:pt x="50830" y="72460"/>
                </a:lnTo>
                <a:cubicBezTo>
                  <a:pt x="28305" y="72460"/>
                  <a:pt x="28305" y="72460"/>
                  <a:pt x="28305" y="72460"/>
                </a:cubicBezTo>
                <a:cubicBezTo>
                  <a:pt x="28305" y="96125"/>
                  <a:pt x="28305" y="96125"/>
                  <a:pt x="28305" y="96125"/>
                </a:cubicBezTo>
                <a:cubicBezTo>
                  <a:pt x="50830" y="96125"/>
                  <a:pt x="50830" y="96125"/>
                  <a:pt x="50830" y="96125"/>
                </a:cubicBezTo>
                <a:lnTo>
                  <a:pt x="50830" y="72460"/>
                </a:ln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65" name="íSlíḋe"/>
          <p:cNvSpPr/>
          <p:nvPr/>
        </p:nvSpPr>
        <p:spPr>
          <a:xfrm>
            <a:off x="783200" y="2701375"/>
            <a:ext cx="195861" cy="171603"/>
          </a:xfrm>
          <a:custGeom>
            <a:avLst/>
            <a:gdLst/>
            <a:ahLst/>
            <a:cxnLst/>
            <a:rect l="0" t="0" r="0" b="0"/>
            <a:pathLst>
              <a:path w="120000" h="120000" extrusionOk="0">
                <a:moveTo>
                  <a:pt x="117009" y="65310"/>
                </a:moveTo>
                <a:lnTo>
                  <a:pt x="117009" y="65310"/>
                </a:lnTo>
                <a:lnTo>
                  <a:pt x="117009" y="65310"/>
                </a:lnTo>
                <a:cubicBezTo>
                  <a:pt x="61993" y="91073"/>
                  <a:pt x="61993" y="91073"/>
                  <a:pt x="61993" y="91073"/>
                </a:cubicBezTo>
                <a:lnTo>
                  <a:pt x="61993" y="91073"/>
                </a:lnTo>
                <a:lnTo>
                  <a:pt x="61993" y="91073"/>
                </a:lnTo>
                <a:lnTo>
                  <a:pt x="61993" y="91073"/>
                </a:lnTo>
                <a:cubicBezTo>
                  <a:pt x="61993" y="92655"/>
                  <a:pt x="60598" y="92655"/>
                  <a:pt x="60598" y="92655"/>
                </a:cubicBezTo>
                <a:cubicBezTo>
                  <a:pt x="59202" y="92655"/>
                  <a:pt x="59202" y="92655"/>
                  <a:pt x="57807" y="91073"/>
                </a:cubicBezTo>
                <a:lnTo>
                  <a:pt x="57807" y="91073"/>
                </a:lnTo>
                <a:lnTo>
                  <a:pt x="57807" y="91073"/>
                </a:lnTo>
                <a:lnTo>
                  <a:pt x="57807" y="91073"/>
                </a:lnTo>
                <a:cubicBezTo>
                  <a:pt x="2990" y="65310"/>
                  <a:pt x="2990" y="65310"/>
                  <a:pt x="2990" y="65310"/>
                </a:cubicBezTo>
                <a:lnTo>
                  <a:pt x="2990" y="65310"/>
                </a:lnTo>
                <a:cubicBezTo>
                  <a:pt x="1395" y="65310"/>
                  <a:pt x="0" y="62146"/>
                  <a:pt x="0" y="60564"/>
                </a:cubicBezTo>
                <a:cubicBezTo>
                  <a:pt x="0" y="55819"/>
                  <a:pt x="2990" y="54237"/>
                  <a:pt x="5780" y="54237"/>
                </a:cubicBezTo>
                <a:cubicBezTo>
                  <a:pt x="7176" y="54237"/>
                  <a:pt x="7176" y="54237"/>
                  <a:pt x="8571" y="54237"/>
                </a:cubicBezTo>
                <a:lnTo>
                  <a:pt x="8571" y="54237"/>
                </a:lnTo>
                <a:lnTo>
                  <a:pt x="8571" y="54237"/>
                </a:lnTo>
                <a:lnTo>
                  <a:pt x="8571" y="54237"/>
                </a:lnTo>
                <a:cubicBezTo>
                  <a:pt x="60598" y="78192"/>
                  <a:pt x="60598" y="78192"/>
                  <a:pt x="60598" y="78192"/>
                </a:cubicBezTo>
                <a:cubicBezTo>
                  <a:pt x="112823" y="54237"/>
                  <a:pt x="112823" y="54237"/>
                  <a:pt x="112823" y="54237"/>
                </a:cubicBezTo>
                <a:lnTo>
                  <a:pt x="112823" y="54237"/>
                </a:lnTo>
                <a:lnTo>
                  <a:pt x="112823" y="54237"/>
                </a:lnTo>
                <a:lnTo>
                  <a:pt x="112823" y="54237"/>
                </a:lnTo>
                <a:lnTo>
                  <a:pt x="114219" y="54237"/>
                </a:lnTo>
                <a:cubicBezTo>
                  <a:pt x="118405" y="54237"/>
                  <a:pt x="119800" y="55819"/>
                  <a:pt x="119800" y="60564"/>
                </a:cubicBezTo>
                <a:cubicBezTo>
                  <a:pt x="119800" y="62146"/>
                  <a:pt x="118405" y="65310"/>
                  <a:pt x="117009" y="65310"/>
                </a:cubicBezTo>
                <a:close/>
                <a:moveTo>
                  <a:pt x="117009" y="38192"/>
                </a:moveTo>
                <a:lnTo>
                  <a:pt x="117009" y="38192"/>
                </a:lnTo>
                <a:lnTo>
                  <a:pt x="117009" y="38192"/>
                </a:lnTo>
                <a:cubicBezTo>
                  <a:pt x="61993" y="63728"/>
                  <a:pt x="61993" y="63728"/>
                  <a:pt x="61993" y="63728"/>
                </a:cubicBezTo>
                <a:lnTo>
                  <a:pt x="61993" y="63728"/>
                </a:lnTo>
                <a:lnTo>
                  <a:pt x="61993" y="63728"/>
                </a:lnTo>
                <a:lnTo>
                  <a:pt x="61993" y="63728"/>
                </a:lnTo>
                <a:lnTo>
                  <a:pt x="60598" y="63728"/>
                </a:lnTo>
                <a:cubicBezTo>
                  <a:pt x="59202" y="63728"/>
                  <a:pt x="59202" y="63728"/>
                  <a:pt x="57807" y="63728"/>
                </a:cubicBezTo>
                <a:lnTo>
                  <a:pt x="57807" y="63728"/>
                </a:lnTo>
                <a:lnTo>
                  <a:pt x="57807" y="63728"/>
                </a:lnTo>
                <a:lnTo>
                  <a:pt x="57807" y="63728"/>
                </a:lnTo>
                <a:cubicBezTo>
                  <a:pt x="2990" y="38192"/>
                  <a:pt x="2990" y="38192"/>
                  <a:pt x="2990" y="38192"/>
                </a:cubicBezTo>
                <a:lnTo>
                  <a:pt x="2990" y="38192"/>
                </a:lnTo>
                <a:cubicBezTo>
                  <a:pt x="1395" y="36610"/>
                  <a:pt x="0" y="35028"/>
                  <a:pt x="0" y="31864"/>
                </a:cubicBezTo>
                <a:cubicBezTo>
                  <a:pt x="0" y="30282"/>
                  <a:pt x="1395" y="27118"/>
                  <a:pt x="2990" y="27118"/>
                </a:cubicBezTo>
                <a:lnTo>
                  <a:pt x="2990" y="27118"/>
                </a:lnTo>
                <a:cubicBezTo>
                  <a:pt x="57807" y="1581"/>
                  <a:pt x="57807" y="1581"/>
                  <a:pt x="57807" y="1581"/>
                </a:cubicBezTo>
                <a:lnTo>
                  <a:pt x="57807" y="1581"/>
                </a:lnTo>
                <a:lnTo>
                  <a:pt x="57807" y="1581"/>
                </a:lnTo>
                <a:lnTo>
                  <a:pt x="57807" y="1581"/>
                </a:lnTo>
                <a:cubicBezTo>
                  <a:pt x="59202" y="0"/>
                  <a:pt x="59202" y="0"/>
                  <a:pt x="60598" y="0"/>
                </a:cubicBezTo>
                <a:cubicBezTo>
                  <a:pt x="60598" y="0"/>
                  <a:pt x="61993" y="0"/>
                  <a:pt x="61993" y="1581"/>
                </a:cubicBezTo>
                <a:lnTo>
                  <a:pt x="61993" y="1581"/>
                </a:lnTo>
                <a:lnTo>
                  <a:pt x="61993" y="1581"/>
                </a:lnTo>
                <a:lnTo>
                  <a:pt x="61993" y="1581"/>
                </a:lnTo>
                <a:cubicBezTo>
                  <a:pt x="117009" y="27118"/>
                  <a:pt x="117009" y="27118"/>
                  <a:pt x="117009" y="27118"/>
                </a:cubicBezTo>
                <a:lnTo>
                  <a:pt x="117009" y="27118"/>
                </a:lnTo>
                <a:cubicBezTo>
                  <a:pt x="118405" y="27118"/>
                  <a:pt x="119800" y="30282"/>
                  <a:pt x="119800" y="31864"/>
                </a:cubicBezTo>
                <a:cubicBezTo>
                  <a:pt x="119800" y="35028"/>
                  <a:pt x="118405" y="36610"/>
                  <a:pt x="117009" y="38192"/>
                </a:cubicBezTo>
                <a:close/>
                <a:moveTo>
                  <a:pt x="5780" y="81355"/>
                </a:moveTo>
                <a:lnTo>
                  <a:pt x="5780" y="81355"/>
                </a:lnTo>
                <a:cubicBezTo>
                  <a:pt x="7176" y="81355"/>
                  <a:pt x="7176" y="81355"/>
                  <a:pt x="8571" y="81355"/>
                </a:cubicBezTo>
                <a:lnTo>
                  <a:pt x="8571" y="81355"/>
                </a:lnTo>
                <a:lnTo>
                  <a:pt x="8571" y="81355"/>
                </a:lnTo>
                <a:lnTo>
                  <a:pt x="8571" y="81355"/>
                </a:lnTo>
                <a:cubicBezTo>
                  <a:pt x="60598" y="106892"/>
                  <a:pt x="60598" y="106892"/>
                  <a:pt x="60598" y="106892"/>
                </a:cubicBezTo>
                <a:cubicBezTo>
                  <a:pt x="112823" y="81355"/>
                  <a:pt x="112823" y="81355"/>
                  <a:pt x="112823" y="81355"/>
                </a:cubicBezTo>
                <a:lnTo>
                  <a:pt x="112823" y="81355"/>
                </a:lnTo>
                <a:lnTo>
                  <a:pt x="112823" y="81355"/>
                </a:lnTo>
                <a:lnTo>
                  <a:pt x="112823" y="81355"/>
                </a:lnTo>
                <a:lnTo>
                  <a:pt x="114219" y="81355"/>
                </a:lnTo>
                <a:cubicBezTo>
                  <a:pt x="118405" y="81355"/>
                  <a:pt x="119800" y="84519"/>
                  <a:pt x="119800" y="87683"/>
                </a:cubicBezTo>
                <a:cubicBezTo>
                  <a:pt x="119800" y="91073"/>
                  <a:pt x="118405" y="92655"/>
                  <a:pt x="117009" y="94237"/>
                </a:cubicBezTo>
                <a:lnTo>
                  <a:pt x="117009" y="94237"/>
                </a:lnTo>
                <a:cubicBezTo>
                  <a:pt x="61993" y="119774"/>
                  <a:pt x="61993" y="119774"/>
                  <a:pt x="61993" y="119774"/>
                </a:cubicBezTo>
                <a:lnTo>
                  <a:pt x="61993" y="119774"/>
                </a:lnTo>
                <a:lnTo>
                  <a:pt x="61993" y="119774"/>
                </a:lnTo>
                <a:lnTo>
                  <a:pt x="61993" y="119774"/>
                </a:lnTo>
                <a:lnTo>
                  <a:pt x="60598" y="119774"/>
                </a:lnTo>
                <a:cubicBezTo>
                  <a:pt x="59202" y="119774"/>
                  <a:pt x="59202" y="119774"/>
                  <a:pt x="57807" y="119774"/>
                </a:cubicBezTo>
                <a:lnTo>
                  <a:pt x="57807" y="119774"/>
                </a:lnTo>
                <a:lnTo>
                  <a:pt x="57807" y="119774"/>
                </a:lnTo>
                <a:lnTo>
                  <a:pt x="57807" y="119774"/>
                </a:lnTo>
                <a:cubicBezTo>
                  <a:pt x="2990" y="94237"/>
                  <a:pt x="2990" y="94237"/>
                  <a:pt x="2990" y="94237"/>
                </a:cubicBezTo>
                <a:lnTo>
                  <a:pt x="2990" y="94237"/>
                </a:lnTo>
                <a:cubicBezTo>
                  <a:pt x="1395" y="92655"/>
                  <a:pt x="0" y="91073"/>
                  <a:pt x="0" y="87683"/>
                </a:cubicBezTo>
                <a:cubicBezTo>
                  <a:pt x="0" y="84519"/>
                  <a:pt x="2990" y="81355"/>
                  <a:pt x="5780" y="81355"/>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66" name="ïśḷïḓe"/>
          <p:cNvSpPr/>
          <p:nvPr/>
        </p:nvSpPr>
        <p:spPr>
          <a:xfrm>
            <a:off x="870966" y="4067687"/>
            <a:ext cx="158689" cy="194480"/>
          </a:xfrm>
          <a:custGeom>
            <a:avLst/>
            <a:gdLst/>
            <a:ahLst/>
            <a:cxnLst/>
            <a:rect l="0" t="0" r="0" b="0"/>
            <a:pathLst>
              <a:path w="120000" h="120000" extrusionOk="0">
                <a:moveTo>
                  <a:pt x="112868" y="119800"/>
                </a:moveTo>
                <a:lnTo>
                  <a:pt x="112868" y="119800"/>
                </a:lnTo>
                <a:cubicBezTo>
                  <a:pt x="6885" y="119800"/>
                  <a:pt x="6885" y="119800"/>
                  <a:pt x="6885" y="119800"/>
                </a:cubicBezTo>
                <a:cubicBezTo>
                  <a:pt x="1721" y="119800"/>
                  <a:pt x="0" y="117004"/>
                  <a:pt x="0" y="114209"/>
                </a:cubicBezTo>
                <a:cubicBezTo>
                  <a:pt x="0" y="64891"/>
                  <a:pt x="0" y="64891"/>
                  <a:pt x="0" y="64891"/>
                </a:cubicBezTo>
                <a:cubicBezTo>
                  <a:pt x="0" y="62096"/>
                  <a:pt x="1721" y="59101"/>
                  <a:pt x="6885" y="59101"/>
                </a:cubicBezTo>
                <a:cubicBezTo>
                  <a:pt x="17213" y="59101"/>
                  <a:pt x="17213" y="59101"/>
                  <a:pt x="17213" y="59101"/>
                </a:cubicBezTo>
                <a:cubicBezTo>
                  <a:pt x="17213" y="33743"/>
                  <a:pt x="17213" y="33743"/>
                  <a:pt x="17213" y="33743"/>
                </a:cubicBezTo>
                <a:cubicBezTo>
                  <a:pt x="17213" y="13976"/>
                  <a:pt x="36393" y="0"/>
                  <a:pt x="59016" y="0"/>
                </a:cubicBezTo>
                <a:cubicBezTo>
                  <a:pt x="83360" y="0"/>
                  <a:pt x="100573" y="13976"/>
                  <a:pt x="100573" y="33743"/>
                </a:cubicBezTo>
                <a:cubicBezTo>
                  <a:pt x="100573" y="36539"/>
                  <a:pt x="98852" y="39534"/>
                  <a:pt x="93688" y="39534"/>
                </a:cubicBezTo>
                <a:cubicBezTo>
                  <a:pt x="90245" y="39534"/>
                  <a:pt x="86803" y="36539"/>
                  <a:pt x="86803" y="33743"/>
                </a:cubicBezTo>
                <a:cubicBezTo>
                  <a:pt x="86803" y="21164"/>
                  <a:pt x="74754" y="11181"/>
                  <a:pt x="59016" y="11181"/>
                </a:cubicBezTo>
                <a:cubicBezTo>
                  <a:pt x="43278" y="11181"/>
                  <a:pt x="31229" y="21164"/>
                  <a:pt x="31229" y="33743"/>
                </a:cubicBezTo>
                <a:cubicBezTo>
                  <a:pt x="31229" y="59101"/>
                  <a:pt x="31229" y="59101"/>
                  <a:pt x="31229" y="59101"/>
                </a:cubicBezTo>
                <a:cubicBezTo>
                  <a:pt x="86803" y="59101"/>
                  <a:pt x="86803" y="59101"/>
                  <a:pt x="86803" y="59101"/>
                </a:cubicBezTo>
                <a:cubicBezTo>
                  <a:pt x="100573" y="59101"/>
                  <a:pt x="100573" y="59101"/>
                  <a:pt x="100573" y="59101"/>
                </a:cubicBezTo>
                <a:cubicBezTo>
                  <a:pt x="112868" y="59101"/>
                  <a:pt x="112868" y="59101"/>
                  <a:pt x="112868" y="59101"/>
                </a:cubicBezTo>
                <a:cubicBezTo>
                  <a:pt x="116311" y="59101"/>
                  <a:pt x="119754" y="62096"/>
                  <a:pt x="119754" y="64891"/>
                </a:cubicBezTo>
                <a:cubicBezTo>
                  <a:pt x="119754" y="114209"/>
                  <a:pt x="119754" y="114209"/>
                  <a:pt x="119754" y="114209"/>
                </a:cubicBezTo>
                <a:cubicBezTo>
                  <a:pt x="119754" y="117004"/>
                  <a:pt x="116311" y="119800"/>
                  <a:pt x="112868" y="119800"/>
                </a:cubicBezTo>
                <a:close/>
                <a:moveTo>
                  <a:pt x="59016" y="70482"/>
                </a:moveTo>
                <a:lnTo>
                  <a:pt x="59016" y="70482"/>
                </a:lnTo>
                <a:cubicBezTo>
                  <a:pt x="52131" y="70482"/>
                  <a:pt x="45000" y="76073"/>
                  <a:pt x="45000" y="81863"/>
                </a:cubicBezTo>
                <a:cubicBezTo>
                  <a:pt x="45000" y="86056"/>
                  <a:pt x="48688" y="90249"/>
                  <a:pt x="52131" y="91647"/>
                </a:cubicBezTo>
                <a:cubicBezTo>
                  <a:pt x="52131" y="103028"/>
                  <a:pt x="52131" y="103028"/>
                  <a:pt x="52131" y="103028"/>
                </a:cubicBezTo>
                <a:cubicBezTo>
                  <a:pt x="52131" y="105823"/>
                  <a:pt x="55573" y="108618"/>
                  <a:pt x="59016" y="108618"/>
                </a:cubicBezTo>
                <a:cubicBezTo>
                  <a:pt x="64180" y="108618"/>
                  <a:pt x="65901" y="105823"/>
                  <a:pt x="65901" y="103028"/>
                </a:cubicBezTo>
                <a:cubicBezTo>
                  <a:pt x="65901" y="91647"/>
                  <a:pt x="65901" y="91647"/>
                  <a:pt x="65901" y="91647"/>
                </a:cubicBezTo>
                <a:cubicBezTo>
                  <a:pt x="71065" y="90249"/>
                  <a:pt x="72786" y="86056"/>
                  <a:pt x="72786" y="81863"/>
                </a:cubicBezTo>
                <a:cubicBezTo>
                  <a:pt x="72786" y="76073"/>
                  <a:pt x="67622" y="70482"/>
                  <a:pt x="59016" y="70482"/>
                </a:cubicBezTo>
                <a:close/>
              </a:path>
            </a:pathLst>
          </a:custGeom>
          <a:solidFill>
            <a:schemeClr val="bg1"/>
          </a:solidFill>
          <a:ln>
            <a:noFill/>
          </a:ln>
          <a:effectLst/>
        </p:spPr>
        <p:txBody>
          <a:bodyPr wrap="square" lIns="68580" tIns="34290" rIns="68580" bIns="34290" anchor="ctr">
            <a:normAutofit fontScale="25000" lnSpcReduction="20000"/>
          </a:bodyPr>
          <a:lstStyle/>
          <a:p>
            <a:pPr algn="ctr"/>
            <a:endParaRPr sz="100"/>
          </a:p>
        </p:txBody>
      </p:sp>
      <p:sp>
        <p:nvSpPr>
          <p:cNvPr id="16" name="îs1iďé"/>
          <p:cNvSpPr/>
          <p:nvPr/>
        </p:nvSpPr>
        <p:spPr>
          <a:xfrm>
            <a:off x="1029655" y="2954970"/>
            <a:ext cx="7885745" cy="917424"/>
          </a:xfrm>
          <a:prstGeom prst="rect">
            <a:avLst/>
          </a:prstGeom>
          <a:noFill/>
          <a:ln>
            <a:noFill/>
          </a:ln>
        </p:spPr>
        <p:txBody>
          <a:bodyPr wrap="square" lIns="68580" tIns="34290" rIns="68580" bIns="34290" anchor="t" anchorCtr="0">
            <a:normAutofit lnSpcReduction="10000"/>
          </a:bodyPr>
          <a:lstStyle/>
          <a:p>
            <a:pPr marL="342900" indent="-342900">
              <a:lnSpc>
                <a:spcPct val="120000"/>
              </a:lnSpc>
              <a:spcBef>
                <a:spcPts val="800"/>
              </a:spcBef>
              <a:buClr>
                <a:srgbClr val="FF0000"/>
              </a:buClr>
              <a:buFont typeface="Wingdings" panose="05000000000000000000" pitchFamily="2" charset="2"/>
              <a:buChar char="Ø"/>
            </a:pPr>
            <a:r>
              <a:rPr lang="zh-CN" altLang="en-US" sz="1650" dirty="0"/>
              <a:t>①</a:t>
            </a:r>
            <a:r>
              <a:rPr lang="zh-CN" altLang="en-US" sz="1650" dirty="0">
                <a:solidFill>
                  <a:srgbClr val="FF0000"/>
                </a:solidFill>
              </a:rPr>
              <a:t>文件拥有者</a:t>
            </a:r>
            <a:r>
              <a:rPr lang="zh-CN" altLang="en-US" sz="1650" dirty="0"/>
              <a:t>标识符，②文件类型， ③文件存取权限， ④文件物理地址， ⑤文件长度， ⑥文件连接计数，⑦文件存取时间、最近存取、最近被修改以及节点最近被修改</a:t>
            </a:r>
          </a:p>
        </p:txBody>
      </p:sp>
      <p:sp>
        <p:nvSpPr>
          <p:cNvPr id="17" name="îs1iďé"/>
          <p:cNvSpPr/>
          <p:nvPr/>
        </p:nvSpPr>
        <p:spPr>
          <a:xfrm>
            <a:off x="1219197" y="4352068"/>
            <a:ext cx="7248312" cy="756366"/>
          </a:xfrm>
          <a:prstGeom prst="rect">
            <a:avLst/>
          </a:prstGeom>
          <a:noFill/>
          <a:ln>
            <a:noFill/>
          </a:ln>
        </p:spPr>
        <p:txBody>
          <a:bodyPr wrap="square" lIns="68580" tIns="34290" rIns="68580" bIns="34290" anchor="t" anchorCtr="0">
            <a:normAutofit fontScale="92500"/>
          </a:bodyPr>
          <a:lstStyle/>
          <a:p>
            <a:pPr marL="342900" indent="-342900">
              <a:lnSpc>
                <a:spcPct val="120000"/>
              </a:lnSpc>
              <a:spcBef>
                <a:spcPts val="800"/>
              </a:spcBef>
              <a:buClr>
                <a:srgbClr val="FF0000"/>
              </a:buClr>
              <a:buFont typeface="Wingdings" panose="05000000000000000000" pitchFamily="2" charset="2"/>
              <a:buChar char="Ø"/>
            </a:pPr>
            <a:r>
              <a:rPr lang="zh-CN" altLang="en-US" sz="1650" dirty="0"/>
              <a:t>①索引节点编号，②状态</a:t>
            </a:r>
            <a:r>
              <a:rPr lang="en-US" altLang="zh-CN" sz="1650" dirty="0"/>
              <a:t>, </a:t>
            </a:r>
            <a:r>
              <a:rPr lang="zh-CN" altLang="en-US" sz="1650" dirty="0"/>
              <a:t>③访问计数， ④文件所属文件系统的逻辑设备号</a:t>
            </a:r>
          </a:p>
          <a:p>
            <a:pPr>
              <a:lnSpc>
                <a:spcPct val="120000"/>
              </a:lnSpc>
              <a:spcBef>
                <a:spcPts val="800"/>
              </a:spcBef>
              <a:buClr>
                <a:srgbClr val="FF0000"/>
              </a:buClr>
            </a:pPr>
            <a:r>
              <a:rPr lang="zh-CN" altLang="en-US" sz="1650" dirty="0"/>
              <a:t>⑤链接指针</a:t>
            </a:r>
          </a:p>
        </p:txBody>
      </p:sp>
      <p:sp>
        <p:nvSpPr>
          <p:cNvPr id="2" name="文本框 1">
            <a:extLst>
              <a:ext uri="{FF2B5EF4-FFF2-40B4-BE49-F238E27FC236}">
                <a16:creationId xmlns:a16="http://schemas.microsoft.com/office/drawing/2014/main" id="{918A51C6-FE23-5297-8DCC-CF2A22A2D05F}"/>
              </a:ext>
            </a:extLst>
          </p:cNvPr>
          <p:cNvSpPr txBox="1"/>
          <p:nvPr/>
        </p:nvSpPr>
        <p:spPr>
          <a:xfrm>
            <a:off x="1371600" y="665245"/>
            <a:ext cx="6024406" cy="369332"/>
          </a:xfrm>
          <a:prstGeom prst="rect">
            <a:avLst/>
          </a:prstGeom>
          <a:noFill/>
          <a:ln w="12700">
            <a:solidFill>
              <a:schemeClr val="tx1"/>
            </a:solidFill>
          </a:ln>
        </p:spPr>
        <p:txBody>
          <a:bodyPr wrap="none" rtlCol="0">
            <a:spAutoFit/>
          </a:bodyPr>
          <a:lstStyle/>
          <a:p>
            <a:pPr algn="l"/>
            <a:r>
              <a:rPr lang="zh-CN" altLang="en-US" dirty="0"/>
              <a:t>查找文件只需用到 文件名，其他相关描述在检索时用不上</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8F9C4-AFAA-10FA-9137-B2FF5973E66D}"/>
            </a:ext>
          </a:extLst>
        </p:cNvPr>
        <p:cNvGrpSpPr/>
        <p:nvPr/>
      </p:nvGrpSpPr>
      <p:grpSpPr>
        <a:xfrm>
          <a:off x="0" y="0"/>
          <a:ext cx="0" cy="0"/>
          <a:chOff x="0" y="0"/>
          <a:chExt cx="0" cy="0"/>
        </a:xfrm>
      </p:grpSpPr>
      <p:sp>
        <p:nvSpPr>
          <p:cNvPr id="20" name="矩形 19">
            <a:extLst>
              <a:ext uri="{FF2B5EF4-FFF2-40B4-BE49-F238E27FC236}">
                <a16:creationId xmlns:a16="http://schemas.microsoft.com/office/drawing/2014/main" id="{5C228BF7-8669-1B68-F82B-C5306A1B7D4C}"/>
              </a:ext>
            </a:extLst>
          </p:cNvPr>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索引结点</a:t>
            </a:r>
          </a:p>
        </p:txBody>
      </p:sp>
      <p:pic>
        <p:nvPicPr>
          <p:cNvPr id="4" name="图片 3">
            <a:extLst>
              <a:ext uri="{FF2B5EF4-FFF2-40B4-BE49-F238E27FC236}">
                <a16:creationId xmlns:a16="http://schemas.microsoft.com/office/drawing/2014/main" id="{59AC735D-766C-3DC9-A2EF-C496B1125336}"/>
              </a:ext>
            </a:extLst>
          </p:cNvPr>
          <p:cNvPicPr>
            <a:picLocks noChangeAspect="1"/>
          </p:cNvPicPr>
          <p:nvPr/>
        </p:nvPicPr>
        <p:blipFill>
          <a:blip r:embed="rId2"/>
          <a:stretch>
            <a:fillRect/>
          </a:stretch>
        </p:blipFill>
        <p:spPr>
          <a:xfrm>
            <a:off x="2362200" y="1962150"/>
            <a:ext cx="3886200" cy="2985247"/>
          </a:xfrm>
          <a:prstGeom prst="rect">
            <a:avLst/>
          </a:prstGeom>
        </p:spPr>
      </p:pic>
      <p:sp>
        <p:nvSpPr>
          <p:cNvPr id="5" name="文本框 4">
            <a:extLst>
              <a:ext uri="{FF2B5EF4-FFF2-40B4-BE49-F238E27FC236}">
                <a16:creationId xmlns:a16="http://schemas.microsoft.com/office/drawing/2014/main" id="{9AD77545-1611-7570-7A5A-FD3CF768FDBE}"/>
              </a:ext>
            </a:extLst>
          </p:cNvPr>
          <p:cNvSpPr txBox="1"/>
          <p:nvPr/>
        </p:nvSpPr>
        <p:spPr>
          <a:xfrm>
            <a:off x="2635612" y="895350"/>
            <a:ext cx="3339376" cy="369332"/>
          </a:xfrm>
          <a:prstGeom prst="rect">
            <a:avLst/>
          </a:prstGeom>
          <a:noFill/>
          <a:ln w="12700">
            <a:solidFill>
              <a:schemeClr val="tx1"/>
            </a:solidFill>
          </a:ln>
        </p:spPr>
        <p:txBody>
          <a:bodyPr wrap="none" rtlCol="0">
            <a:spAutoFit/>
          </a:bodyPr>
          <a:lstStyle/>
          <a:p>
            <a:pPr algn="l"/>
            <a:r>
              <a:rPr lang="en-US" altLang="zh-CN" dirty="0"/>
              <a:t>UNIX</a:t>
            </a:r>
            <a:r>
              <a:rPr lang="zh-CN" altLang="en-US" dirty="0"/>
              <a:t>系统文件目录项占</a:t>
            </a:r>
            <a:r>
              <a:rPr lang="en-US" altLang="zh-CN" dirty="0"/>
              <a:t>16</a:t>
            </a:r>
            <a:r>
              <a:rPr lang="zh-CN" altLang="en-US" dirty="0"/>
              <a:t>字节</a:t>
            </a:r>
          </a:p>
        </p:txBody>
      </p:sp>
    </p:spTree>
    <p:extLst>
      <p:ext uri="{BB962C8B-B14F-4D97-AF65-F5344CB8AC3E}">
        <p14:creationId xmlns:p14="http://schemas.microsoft.com/office/powerpoint/2010/main" val="7598443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引入索引节点的例子</a:t>
            </a:r>
          </a:p>
        </p:txBody>
      </p:sp>
      <p:sp>
        <p:nvSpPr>
          <p:cNvPr id="25" name="内容占位符 2"/>
          <p:cNvSpPr txBox="1"/>
          <p:nvPr/>
        </p:nvSpPr>
        <p:spPr>
          <a:xfrm>
            <a:off x="1111928" y="894287"/>
            <a:ext cx="7879672" cy="350016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3000"/>
              </a:lnSpc>
              <a:buNone/>
            </a:pPr>
            <a:r>
              <a:rPr lang="zh-CN" altLang="en-US" dirty="0">
                <a:sym typeface="Wingdings" panose="05000000000000000000" pitchFamily="2" charset="2"/>
              </a:rPr>
              <a:t>设目录文件所占盘块数为</a:t>
            </a:r>
            <a:r>
              <a:rPr lang="en-US" altLang="zh-CN" dirty="0">
                <a:sym typeface="Wingdings" panose="05000000000000000000" pitchFamily="2" charset="2"/>
              </a:rPr>
              <a:t>N</a:t>
            </a:r>
            <a:r>
              <a:rPr lang="zh-CN" altLang="en-US" dirty="0">
                <a:sym typeface="Wingdings" panose="05000000000000000000" pitchFamily="2" charset="2"/>
              </a:rPr>
              <a:t>，则查找一个目录项平均需要调入盘块</a:t>
            </a:r>
            <a:r>
              <a:rPr lang="en-US" altLang="zh-CN" dirty="0">
                <a:sym typeface="Wingdings" panose="05000000000000000000" pitchFamily="2" charset="2"/>
              </a:rPr>
              <a:t>(N+1)/2</a:t>
            </a:r>
            <a:r>
              <a:rPr lang="zh-CN" altLang="en-US" dirty="0">
                <a:sym typeface="Wingdings" panose="05000000000000000000" pitchFamily="2" charset="2"/>
              </a:rPr>
              <a:t>次</a:t>
            </a:r>
          </a:p>
          <a:p>
            <a:pPr marL="0" indent="0">
              <a:lnSpc>
                <a:spcPct val="123000"/>
              </a:lnSpc>
              <a:buNone/>
            </a:pPr>
            <a:r>
              <a:rPr lang="zh-CN" altLang="en-US" dirty="0">
                <a:sym typeface="Wingdings" panose="05000000000000000000" pitchFamily="2" charset="2"/>
              </a:rPr>
              <a:t>假如一个</a:t>
            </a:r>
            <a:r>
              <a:rPr lang="en-US" altLang="zh-CN" dirty="0">
                <a:sym typeface="Wingdings" panose="05000000000000000000" pitchFamily="2" charset="2"/>
              </a:rPr>
              <a:t>FCB</a:t>
            </a:r>
            <a:r>
              <a:rPr lang="zh-CN" altLang="en-US" dirty="0">
                <a:sym typeface="Wingdings" panose="05000000000000000000" pitchFamily="2" charset="2"/>
              </a:rPr>
              <a:t>为</a:t>
            </a:r>
            <a:r>
              <a:rPr lang="en-US" altLang="zh-CN" dirty="0">
                <a:sym typeface="Wingdings" panose="05000000000000000000" pitchFamily="2" charset="2"/>
              </a:rPr>
              <a:t>64B</a:t>
            </a:r>
            <a:r>
              <a:rPr lang="zh-CN" altLang="en-US" dirty="0">
                <a:sym typeface="Wingdings" panose="05000000000000000000" pitchFamily="2" charset="2"/>
              </a:rPr>
              <a:t>，盘块大小为</a:t>
            </a:r>
            <a:r>
              <a:rPr lang="en-US" altLang="zh-CN" dirty="0">
                <a:sym typeface="Wingdings" panose="05000000000000000000" pitchFamily="2" charset="2"/>
              </a:rPr>
              <a:t>1KB</a:t>
            </a:r>
            <a:r>
              <a:rPr lang="zh-CN" altLang="en-US" dirty="0">
                <a:sym typeface="Wingdings" panose="05000000000000000000" pitchFamily="2" charset="2"/>
              </a:rPr>
              <a:t>，则每个盘块中只能存放</a:t>
            </a:r>
            <a:r>
              <a:rPr lang="en-US" altLang="zh-CN" dirty="0">
                <a:sym typeface="Wingdings" panose="05000000000000000000" pitchFamily="2" charset="2"/>
              </a:rPr>
              <a:t>16</a:t>
            </a:r>
            <a:r>
              <a:rPr lang="zh-CN" altLang="en-US" dirty="0">
                <a:sym typeface="Wingdings" panose="05000000000000000000" pitchFamily="2" charset="2"/>
              </a:rPr>
              <a:t>个</a:t>
            </a:r>
            <a:r>
              <a:rPr lang="en-US" altLang="zh-CN" dirty="0">
                <a:sym typeface="Wingdings" panose="05000000000000000000" pitchFamily="2" charset="2"/>
              </a:rPr>
              <a:t>FCB</a:t>
            </a:r>
            <a:r>
              <a:rPr lang="zh-CN" altLang="en-US" dirty="0">
                <a:sym typeface="Wingdings" panose="05000000000000000000" pitchFamily="2" charset="2"/>
              </a:rPr>
              <a:t>；若一个文件目录中共有</a:t>
            </a:r>
            <a:r>
              <a:rPr lang="en-US" altLang="zh-CN" dirty="0">
                <a:sym typeface="Wingdings" panose="05000000000000000000" pitchFamily="2" charset="2"/>
              </a:rPr>
              <a:t>640</a:t>
            </a:r>
            <a:r>
              <a:rPr lang="zh-CN" altLang="en-US" dirty="0">
                <a:sym typeface="Wingdings" panose="05000000000000000000" pitchFamily="2" charset="2"/>
              </a:rPr>
              <a:t>个</a:t>
            </a:r>
            <a:r>
              <a:rPr lang="en-US" altLang="zh-CN" dirty="0">
                <a:sym typeface="Wingdings" panose="05000000000000000000" pitchFamily="2" charset="2"/>
              </a:rPr>
              <a:t>FCB (640×64B=40KB)</a:t>
            </a:r>
            <a:r>
              <a:rPr lang="zh-CN" altLang="en-US" dirty="0">
                <a:sym typeface="Wingdings" panose="05000000000000000000" pitchFamily="2" charset="2"/>
              </a:rPr>
              <a:t>，需占用</a:t>
            </a:r>
            <a:r>
              <a:rPr lang="en-US" altLang="zh-CN" dirty="0">
                <a:sym typeface="Wingdings" panose="05000000000000000000" pitchFamily="2" charset="2"/>
              </a:rPr>
              <a:t>40</a:t>
            </a:r>
            <a:r>
              <a:rPr lang="zh-CN" altLang="en-US" dirty="0">
                <a:sym typeface="Wingdings" panose="05000000000000000000" pitchFamily="2" charset="2"/>
              </a:rPr>
              <a:t>个盘块</a:t>
            </a:r>
            <a:r>
              <a:rPr lang="en-US" altLang="zh-CN" dirty="0">
                <a:sym typeface="Wingdings" panose="05000000000000000000" pitchFamily="2" charset="2"/>
              </a:rPr>
              <a:t>(40KB÷1KB=40</a:t>
            </a:r>
            <a:r>
              <a:rPr lang="zh-CN" altLang="en-US" dirty="0">
                <a:sym typeface="Wingdings" panose="05000000000000000000" pitchFamily="2" charset="2"/>
              </a:rPr>
              <a:t>盘块</a:t>
            </a:r>
            <a:r>
              <a:rPr lang="en-US" altLang="zh-CN" dirty="0">
                <a:sym typeface="Wingdings" panose="05000000000000000000" pitchFamily="2" charset="2"/>
              </a:rPr>
              <a:t>)</a:t>
            </a:r>
            <a:r>
              <a:rPr lang="zh-CN" altLang="en-US" dirty="0">
                <a:sym typeface="Wingdings" panose="05000000000000000000" pitchFamily="2" charset="2"/>
              </a:rPr>
              <a:t>，故平均查找一个文件需启动磁盘</a:t>
            </a:r>
            <a:r>
              <a:rPr lang="en-US" altLang="zh-CN" dirty="0">
                <a:solidFill>
                  <a:srgbClr val="FF0000"/>
                </a:solidFill>
                <a:sym typeface="Wingdings" panose="05000000000000000000" pitchFamily="2" charset="2"/>
              </a:rPr>
              <a:t>20</a:t>
            </a:r>
            <a:r>
              <a:rPr lang="zh-CN" altLang="en-US" dirty="0">
                <a:solidFill>
                  <a:srgbClr val="FF0000"/>
                </a:solidFill>
                <a:sym typeface="Wingdings" panose="05000000000000000000" pitchFamily="2" charset="2"/>
              </a:rPr>
              <a:t>次</a:t>
            </a:r>
            <a:endParaRPr lang="en-US" altLang="zh-CN" dirty="0">
              <a:solidFill>
                <a:srgbClr val="FF0000"/>
              </a:solidFill>
              <a:sym typeface="Wingdings" panose="05000000000000000000" pitchFamily="2" charset="2"/>
            </a:endParaRPr>
          </a:p>
          <a:p>
            <a:pPr marL="0" indent="0">
              <a:lnSpc>
                <a:spcPct val="123000"/>
              </a:lnSpc>
              <a:buNone/>
            </a:pPr>
            <a:r>
              <a:rPr lang="zh-CN" altLang="en-US" dirty="0"/>
              <a:t>引入索引节点后，</a:t>
            </a:r>
            <a:r>
              <a:rPr lang="zh-CN" altLang="zh-CN" dirty="0"/>
              <a:t>一个目录仅占</a:t>
            </a:r>
            <a:r>
              <a:rPr lang="en-US" altLang="zh-CN" dirty="0"/>
              <a:t>16B</a:t>
            </a:r>
            <a:r>
              <a:rPr lang="zh-CN" altLang="zh-CN" dirty="0"/>
              <a:t>，其中</a:t>
            </a:r>
            <a:r>
              <a:rPr lang="en-US" altLang="zh-CN" dirty="0"/>
              <a:t>14B</a:t>
            </a:r>
            <a:r>
              <a:rPr lang="zh-CN" altLang="zh-CN" dirty="0"/>
              <a:t>是文件名，</a:t>
            </a:r>
            <a:r>
              <a:rPr lang="en-US" altLang="zh-CN" dirty="0"/>
              <a:t>2B</a:t>
            </a:r>
            <a:r>
              <a:rPr lang="zh-CN" altLang="zh-CN" dirty="0"/>
              <a:t>为</a:t>
            </a:r>
            <a:r>
              <a:rPr lang="en-US" altLang="zh-CN" dirty="0" err="1"/>
              <a:t>i</a:t>
            </a:r>
            <a:r>
              <a:rPr lang="zh-CN" altLang="zh-CN" dirty="0"/>
              <a:t>节点指针。</a:t>
            </a:r>
            <a:r>
              <a:rPr lang="en-US" altLang="zh-CN" dirty="0"/>
              <a:t>1KB</a:t>
            </a:r>
            <a:r>
              <a:rPr lang="zh-CN" altLang="zh-CN" dirty="0"/>
              <a:t>的盘块中可容纳</a:t>
            </a:r>
            <a:r>
              <a:rPr lang="en-US" altLang="zh-CN" dirty="0"/>
              <a:t>64</a:t>
            </a:r>
            <a:r>
              <a:rPr lang="zh-CN" altLang="zh-CN" dirty="0"/>
              <a:t>个目录项</a:t>
            </a:r>
            <a:r>
              <a:rPr lang="zh-CN" altLang="en-US" dirty="0"/>
              <a:t>；</a:t>
            </a:r>
            <a:r>
              <a:rPr lang="zh-CN" altLang="en-US" dirty="0">
                <a:sym typeface="Wingdings" panose="05000000000000000000" pitchFamily="2" charset="2"/>
              </a:rPr>
              <a:t>若一个文件目录中共有</a:t>
            </a:r>
            <a:r>
              <a:rPr lang="en-US" altLang="zh-CN" dirty="0">
                <a:sym typeface="Wingdings" panose="05000000000000000000" pitchFamily="2" charset="2"/>
              </a:rPr>
              <a:t>640</a:t>
            </a:r>
            <a:r>
              <a:rPr lang="zh-CN" altLang="en-US" dirty="0">
                <a:sym typeface="Wingdings" panose="05000000000000000000" pitchFamily="2" charset="2"/>
              </a:rPr>
              <a:t>个</a:t>
            </a:r>
            <a:r>
              <a:rPr lang="en-US" altLang="zh-CN" dirty="0">
                <a:sym typeface="Wingdings" panose="05000000000000000000" pitchFamily="2" charset="2"/>
              </a:rPr>
              <a:t>FCB (640*16B=10KB)</a:t>
            </a:r>
            <a:r>
              <a:rPr lang="zh-CN" altLang="en-US" dirty="0">
                <a:sym typeface="Wingdings" panose="05000000000000000000" pitchFamily="2" charset="2"/>
              </a:rPr>
              <a:t>，需占用</a:t>
            </a:r>
            <a:r>
              <a:rPr lang="en-US" altLang="zh-CN" dirty="0">
                <a:sym typeface="Wingdings" panose="05000000000000000000" pitchFamily="2" charset="2"/>
              </a:rPr>
              <a:t>10</a:t>
            </a:r>
            <a:r>
              <a:rPr lang="zh-CN" altLang="en-US" dirty="0">
                <a:sym typeface="Wingdings" panose="05000000000000000000" pitchFamily="2" charset="2"/>
              </a:rPr>
              <a:t>个盘块</a:t>
            </a:r>
            <a:r>
              <a:rPr lang="en-US" altLang="zh-CN" dirty="0">
                <a:sym typeface="Wingdings" panose="05000000000000000000" pitchFamily="2" charset="2"/>
              </a:rPr>
              <a:t>(10KB/1KB=10)</a:t>
            </a:r>
            <a:r>
              <a:rPr lang="zh-CN" altLang="en-US" dirty="0">
                <a:sym typeface="Wingdings" panose="05000000000000000000" pitchFamily="2" charset="2"/>
              </a:rPr>
              <a:t>，故平均查找一个文件需启动磁盘</a:t>
            </a:r>
            <a:r>
              <a:rPr lang="en-US" altLang="zh-CN" dirty="0">
                <a:solidFill>
                  <a:srgbClr val="FF0000"/>
                </a:solidFill>
                <a:sym typeface="Wingdings" panose="05000000000000000000" pitchFamily="2" charset="2"/>
              </a:rPr>
              <a:t>5</a:t>
            </a:r>
            <a:r>
              <a:rPr lang="zh-CN" altLang="en-US" dirty="0">
                <a:solidFill>
                  <a:srgbClr val="FF0000"/>
                </a:solidFill>
                <a:sym typeface="Wingdings" panose="05000000000000000000" pitchFamily="2" charset="2"/>
              </a:rPr>
              <a:t>次</a:t>
            </a:r>
            <a:endParaRPr lang="en-US" altLang="zh-CN" dirty="0">
              <a:solidFill>
                <a:srgbClr val="FF0000"/>
              </a:solidFill>
              <a:sym typeface="Wingdings" panose="05000000000000000000" pitchFamily="2" charset="2"/>
            </a:endParaRPr>
          </a:p>
          <a:p>
            <a:pPr marL="0" indent="0">
              <a:lnSpc>
                <a:spcPct val="123000"/>
              </a:lnSpc>
              <a:buNone/>
            </a:pPr>
            <a:r>
              <a:rPr lang="zh-CN" altLang="zh-CN" dirty="0"/>
              <a:t>可使平均启动磁盘次数</a:t>
            </a:r>
            <a:r>
              <a:rPr lang="zh-CN" altLang="zh-CN" dirty="0">
                <a:solidFill>
                  <a:srgbClr val="FF0000"/>
                </a:solidFill>
              </a:rPr>
              <a:t>减少到原来的</a:t>
            </a:r>
            <a:r>
              <a:rPr lang="en-US" altLang="zh-CN" b="1" dirty="0">
                <a:solidFill>
                  <a:srgbClr val="FF0000"/>
                </a:solidFill>
              </a:rPr>
              <a:t>1/4</a:t>
            </a:r>
            <a:endParaRPr lang="zh-CN" altLang="en-US" b="1" dirty="0">
              <a:solidFill>
                <a:srgbClr val="FF0000"/>
              </a:solidFill>
            </a:endParaRPr>
          </a:p>
        </p:txBody>
      </p:sp>
      <p:pic>
        <p:nvPicPr>
          <p:cNvPr id="37" name="图片 3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30708" y="894287"/>
            <a:ext cx="395288" cy="395288"/>
          </a:xfrm>
          <a:prstGeom prst="rect">
            <a:avLst/>
          </a:prstGeom>
          <a:ln>
            <a:noFill/>
          </a:ln>
          <a:effectLst>
            <a:softEdge rad="0"/>
          </a:effectLst>
        </p:spPr>
      </p:pic>
      <p:pic>
        <p:nvPicPr>
          <p:cNvPr id="38" name="图片 37"/>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30708" y="1423042"/>
            <a:ext cx="395288" cy="395288"/>
          </a:xfrm>
          <a:prstGeom prst="rect">
            <a:avLst/>
          </a:prstGeom>
          <a:ln>
            <a:noFill/>
          </a:ln>
          <a:effectLst>
            <a:softEdge rad="0"/>
          </a:effectLst>
        </p:spPr>
      </p:pic>
      <p:pic>
        <p:nvPicPr>
          <p:cNvPr id="39" name="图片 38"/>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73674" y="2571750"/>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673674" y="3980193"/>
            <a:ext cx="395288" cy="395288"/>
          </a:xfrm>
          <a:prstGeom prst="rect">
            <a:avLst/>
          </a:prstGeom>
          <a:ln>
            <a:noFill/>
          </a:ln>
          <a:effectLst>
            <a:softEdge rad="0"/>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8.3.2 </a:t>
            </a:r>
            <a:r>
              <a:rPr lang="zh-CN" altLang="en-US" sz="2100" b="1" dirty="0">
                <a:solidFill>
                  <a:srgbClr val="4472C4"/>
                </a:solidFill>
              </a:rPr>
              <a:t>简单的目录结构</a:t>
            </a:r>
          </a:p>
        </p:txBody>
      </p:sp>
      <p:sp>
        <p:nvSpPr>
          <p:cNvPr id="9" name="ïşľîďè"/>
          <p:cNvSpPr/>
          <p:nvPr/>
        </p:nvSpPr>
        <p:spPr>
          <a:xfrm>
            <a:off x="1191" y="857250"/>
            <a:ext cx="3502241" cy="3752850"/>
          </a:xfrm>
          <a:prstGeom prst="rect">
            <a:avLst/>
          </a:prstGeom>
          <a:blipFill>
            <a:blip r:embed="rId2"/>
            <a:stretch>
              <a:fillRect l="-30450" r="-30284"/>
            </a:stretch>
          </a:blipFill>
          <a:ln w="1905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a:bodyPr>
          <a:lstStyle/>
          <a:p>
            <a:pPr algn="ctr" defTabSz="914400"/>
            <a:endParaRPr lang="zh-CN" altLang="en-US" sz="1500" b="1" dirty="0">
              <a:solidFill>
                <a:schemeClr val="bg1"/>
              </a:solidFill>
            </a:endParaRPr>
          </a:p>
        </p:txBody>
      </p:sp>
      <p:sp>
        <p:nvSpPr>
          <p:cNvPr id="10" name="îŝļiḋe"/>
          <p:cNvSpPr/>
          <p:nvPr/>
        </p:nvSpPr>
        <p:spPr>
          <a:xfrm>
            <a:off x="3010721" y="857250"/>
            <a:ext cx="492711" cy="3752850"/>
          </a:xfrm>
          <a:prstGeom prst="rect">
            <a:avLst/>
          </a:prstGeom>
          <a:solidFill>
            <a:schemeClr val="accent1">
              <a:alpha val="70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a:bodyPr>
          <a:lstStyle/>
          <a:p>
            <a:pPr algn="ctr" defTabSz="914400"/>
            <a:endParaRPr lang="zh-CN" altLang="en-US" sz="1500" b="1" dirty="0">
              <a:solidFill>
                <a:schemeClr val="bg1"/>
              </a:solidFill>
            </a:endParaRPr>
          </a:p>
        </p:txBody>
      </p:sp>
      <p:grpSp>
        <p:nvGrpSpPr>
          <p:cNvPr id="11" name="í$1iďè"/>
          <p:cNvGrpSpPr/>
          <p:nvPr/>
        </p:nvGrpSpPr>
        <p:grpSpPr>
          <a:xfrm>
            <a:off x="3137297" y="1294835"/>
            <a:ext cx="5536428" cy="1276916"/>
            <a:chOff x="4136995" y="1456168"/>
            <a:chExt cx="7381904" cy="1702554"/>
          </a:xfrm>
        </p:grpSpPr>
        <p:sp>
          <p:nvSpPr>
            <p:cNvPr id="37" name="îslîďê"/>
            <p:cNvSpPr/>
            <p:nvPr/>
          </p:nvSpPr>
          <p:spPr>
            <a:xfrm>
              <a:off x="4136995" y="1712614"/>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fontScale="90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500" b="1" dirty="0">
                <a:solidFill>
                  <a:schemeClr val="bg1"/>
                </a:solidFill>
              </a:endParaRPr>
            </a:p>
          </p:txBody>
        </p:sp>
        <p:sp>
          <p:nvSpPr>
            <p:cNvPr id="39" name="ïSḻiḍé"/>
            <p:cNvSpPr txBox="1"/>
            <p:nvPr/>
          </p:nvSpPr>
          <p:spPr>
            <a:xfrm>
              <a:off x="4882718" y="1456168"/>
              <a:ext cx="6636181" cy="1702554"/>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dirty="0">
                  <a:solidFill>
                    <a:srgbClr val="FF0000"/>
                  </a:solidFill>
                </a:rPr>
                <a:t>目录结构</a:t>
              </a:r>
              <a:r>
                <a:rPr lang="zh-CN" altLang="en-US" dirty="0"/>
                <a:t>的组织，是设计好文件系统的重要环节</a:t>
              </a:r>
              <a:endParaRPr lang="en-US" altLang="zh-CN" dirty="0"/>
            </a:p>
            <a:p>
              <a:pPr marL="342900" indent="-342900" algn="just">
                <a:lnSpc>
                  <a:spcPct val="130000"/>
                </a:lnSpc>
                <a:buClr>
                  <a:srgbClr val="FF0000"/>
                </a:buClr>
                <a:buFont typeface="Wingdings" panose="05000000000000000000" pitchFamily="2" charset="2"/>
                <a:buChar char="Ø"/>
              </a:pPr>
              <a:r>
                <a:rPr lang="zh-CN" altLang="en-US" dirty="0">
                  <a:latin typeface="+mj-ea"/>
                  <a:ea typeface="+mj-ea"/>
                </a:rPr>
                <a:t>关系到文件系统的</a:t>
              </a:r>
              <a:r>
                <a:rPr lang="zh-CN" altLang="en-US" dirty="0">
                  <a:solidFill>
                    <a:srgbClr val="FF0000"/>
                  </a:solidFill>
                  <a:latin typeface="+mj-ea"/>
                  <a:ea typeface="+mj-ea"/>
                </a:rPr>
                <a:t>存取速度</a:t>
              </a:r>
            </a:p>
            <a:p>
              <a:pPr marL="342900" indent="-342900" algn="just">
                <a:lnSpc>
                  <a:spcPct val="130000"/>
                </a:lnSpc>
                <a:buClr>
                  <a:srgbClr val="FF0000"/>
                </a:buClr>
                <a:buFont typeface="Wingdings" panose="05000000000000000000" pitchFamily="2" charset="2"/>
                <a:buChar char="Ø"/>
              </a:pPr>
              <a:r>
                <a:rPr lang="zh-CN" altLang="en-US" dirty="0">
                  <a:latin typeface="+mj-ea"/>
                  <a:ea typeface="+mj-ea"/>
                </a:rPr>
                <a:t>也关系到文件的</a:t>
              </a:r>
              <a:r>
                <a:rPr lang="zh-CN" altLang="en-US" dirty="0">
                  <a:solidFill>
                    <a:srgbClr val="FF0000"/>
                  </a:solidFill>
                  <a:latin typeface="+mj-ea"/>
                  <a:ea typeface="+mj-ea"/>
                </a:rPr>
                <a:t>共享性</a:t>
              </a:r>
              <a:r>
                <a:rPr lang="zh-CN" altLang="en-US" dirty="0">
                  <a:latin typeface="+mj-ea"/>
                  <a:ea typeface="+mj-ea"/>
                </a:rPr>
                <a:t>和</a:t>
              </a:r>
              <a:r>
                <a:rPr lang="zh-CN" altLang="en-US" dirty="0">
                  <a:solidFill>
                    <a:srgbClr val="FF0000"/>
                  </a:solidFill>
                  <a:latin typeface="+mj-ea"/>
                  <a:ea typeface="+mj-ea"/>
                </a:rPr>
                <a:t>安全性</a:t>
              </a:r>
            </a:p>
          </p:txBody>
        </p:sp>
      </p:grpSp>
      <p:grpSp>
        <p:nvGrpSpPr>
          <p:cNvPr id="12" name="išḷîḓé"/>
          <p:cNvGrpSpPr/>
          <p:nvPr/>
        </p:nvGrpSpPr>
        <p:grpSpPr>
          <a:xfrm>
            <a:off x="3137297" y="2850108"/>
            <a:ext cx="5792144" cy="525626"/>
            <a:chOff x="4136995" y="3233565"/>
            <a:chExt cx="7722859" cy="700835"/>
          </a:xfrm>
        </p:grpSpPr>
        <p:sp>
          <p:nvSpPr>
            <p:cNvPr id="33" name="íśľïḋé"/>
            <p:cNvSpPr/>
            <p:nvPr/>
          </p:nvSpPr>
          <p:spPr>
            <a:xfrm>
              <a:off x="4136995" y="3450237"/>
              <a:ext cx="408372" cy="363926"/>
            </a:xfrm>
            <a:custGeom>
              <a:avLst/>
              <a:gdLst>
                <a:gd name="connsiteX0" fmla="*/ 514822 w 607336"/>
                <a:gd name="connsiteY0" fmla="*/ 287718 h 541236"/>
                <a:gd name="connsiteX1" fmla="*/ 501327 w 607336"/>
                <a:gd name="connsiteY1" fmla="*/ 301190 h 541236"/>
                <a:gd name="connsiteX2" fmla="*/ 501327 w 607336"/>
                <a:gd name="connsiteY2" fmla="*/ 357185 h 541236"/>
                <a:gd name="connsiteX3" fmla="*/ 514822 w 607336"/>
                <a:gd name="connsiteY3" fmla="*/ 370656 h 541236"/>
                <a:gd name="connsiteX4" fmla="*/ 528317 w 607336"/>
                <a:gd name="connsiteY4" fmla="*/ 357185 h 541236"/>
                <a:gd name="connsiteX5" fmla="*/ 528317 w 607336"/>
                <a:gd name="connsiteY5" fmla="*/ 301190 h 541236"/>
                <a:gd name="connsiteX6" fmla="*/ 514822 w 607336"/>
                <a:gd name="connsiteY6" fmla="*/ 287718 h 541236"/>
                <a:gd name="connsiteX7" fmla="*/ 513884 w 607336"/>
                <a:gd name="connsiteY7" fmla="*/ 257846 h 541236"/>
                <a:gd name="connsiteX8" fmla="*/ 524093 w 607336"/>
                <a:gd name="connsiteY8" fmla="*/ 258315 h 541236"/>
                <a:gd name="connsiteX9" fmla="*/ 591098 w 607336"/>
                <a:gd name="connsiteY9" fmla="*/ 286664 h 541236"/>
                <a:gd name="connsiteX10" fmla="*/ 596496 w 607336"/>
                <a:gd name="connsiteY10" fmla="*/ 294630 h 541236"/>
                <a:gd name="connsiteX11" fmla="*/ 605297 w 607336"/>
                <a:gd name="connsiteY11" fmla="*/ 403457 h 541236"/>
                <a:gd name="connsiteX12" fmla="*/ 581123 w 607336"/>
                <a:gd name="connsiteY12" fmla="*/ 508770 h 541236"/>
                <a:gd name="connsiteX13" fmla="*/ 575725 w 607336"/>
                <a:gd name="connsiteY13" fmla="*/ 516736 h 541236"/>
                <a:gd name="connsiteX14" fmla="*/ 514822 w 607336"/>
                <a:gd name="connsiteY14" fmla="*/ 536650 h 541236"/>
                <a:gd name="connsiteX15" fmla="*/ 453919 w 607336"/>
                <a:gd name="connsiteY15" fmla="*/ 516736 h 541236"/>
                <a:gd name="connsiteX16" fmla="*/ 448521 w 607336"/>
                <a:gd name="connsiteY16" fmla="*/ 508770 h 541236"/>
                <a:gd name="connsiteX17" fmla="*/ 424348 w 607336"/>
                <a:gd name="connsiteY17" fmla="*/ 403457 h 541236"/>
                <a:gd name="connsiteX18" fmla="*/ 433149 w 607336"/>
                <a:gd name="connsiteY18" fmla="*/ 294630 h 541236"/>
                <a:gd name="connsiteX19" fmla="*/ 438547 w 607336"/>
                <a:gd name="connsiteY19" fmla="*/ 286664 h 541236"/>
                <a:gd name="connsiteX20" fmla="*/ 502970 w 607336"/>
                <a:gd name="connsiteY20" fmla="*/ 258315 h 541236"/>
                <a:gd name="connsiteX21" fmla="*/ 513884 w 607336"/>
                <a:gd name="connsiteY21" fmla="*/ 257846 h 541236"/>
                <a:gd name="connsiteX22" fmla="*/ 23466 w 607336"/>
                <a:gd name="connsiteY22" fmla="*/ 0 h 541236"/>
                <a:gd name="connsiteX23" fmla="*/ 555312 w 607336"/>
                <a:gd name="connsiteY23" fmla="*/ 0 h 541236"/>
                <a:gd name="connsiteX24" fmla="*/ 578778 w 607336"/>
                <a:gd name="connsiteY24" fmla="*/ 23430 h 541236"/>
                <a:gd name="connsiteX25" fmla="*/ 578778 w 607336"/>
                <a:gd name="connsiteY25" fmla="*/ 253163 h 541236"/>
                <a:gd name="connsiteX26" fmla="*/ 531847 w 607336"/>
                <a:gd name="connsiteY26" fmla="*/ 239339 h 541236"/>
                <a:gd name="connsiteX27" fmla="*/ 531847 w 607336"/>
                <a:gd name="connsiteY27" fmla="*/ 46861 h 541236"/>
                <a:gd name="connsiteX28" fmla="*/ 46931 w 607336"/>
                <a:gd name="connsiteY28" fmla="*/ 46861 h 541236"/>
                <a:gd name="connsiteX29" fmla="*/ 46931 w 607336"/>
                <a:gd name="connsiteY29" fmla="*/ 346766 h 541236"/>
                <a:gd name="connsiteX30" fmla="*/ 404898 w 607336"/>
                <a:gd name="connsiteY30" fmla="*/ 346766 h 541236"/>
                <a:gd name="connsiteX31" fmla="*/ 405837 w 607336"/>
                <a:gd name="connsiteY31" fmla="*/ 410730 h 541236"/>
                <a:gd name="connsiteX32" fmla="*/ 409005 w 607336"/>
                <a:gd name="connsiteY32" fmla="*/ 432638 h 541236"/>
                <a:gd name="connsiteX33" fmla="*/ 368175 w 607336"/>
                <a:gd name="connsiteY33" fmla="*/ 432638 h 541236"/>
                <a:gd name="connsiteX34" fmla="*/ 388120 w 607336"/>
                <a:gd name="connsiteY34" fmla="*/ 500585 h 541236"/>
                <a:gd name="connsiteX35" fmla="*/ 412407 w 607336"/>
                <a:gd name="connsiteY35" fmla="*/ 500585 h 541236"/>
                <a:gd name="connsiteX36" fmla="*/ 423553 w 607336"/>
                <a:gd name="connsiteY36" fmla="*/ 511714 h 541236"/>
                <a:gd name="connsiteX37" fmla="*/ 423553 w 607336"/>
                <a:gd name="connsiteY37" fmla="*/ 530107 h 541236"/>
                <a:gd name="connsiteX38" fmla="*/ 412407 w 607336"/>
                <a:gd name="connsiteY38" fmla="*/ 541236 h 541236"/>
                <a:gd name="connsiteX39" fmla="*/ 166371 w 607336"/>
                <a:gd name="connsiteY39" fmla="*/ 541236 h 541236"/>
                <a:gd name="connsiteX40" fmla="*/ 155225 w 607336"/>
                <a:gd name="connsiteY40" fmla="*/ 530107 h 541236"/>
                <a:gd name="connsiteX41" fmla="*/ 155225 w 607336"/>
                <a:gd name="connsiteY41" fmla="*/ 511714 h 541236"/>
                <a:gd name="connsiteX42" fmla="*/ 166371 w 607336"/>
                <a:gd name="connsiteY42" fmla="*/ 500585 h 541236"/>
                <a:gd name="connsiteX43" fmla="*/ 190658 w 607336"/>
                <a:gd name="connsiteY43" fmla="*/ 500585 h 541236"/>
                <a:gd name="connsiteX44" fmla="*/ 210721 w 607336"/>
                <a:gd name="connsiteY44" fmla="*/ 432638 h 541236"/>
                <a:gd name="connsiteX45" fmla="*/ 23466 w 607336"/>
                <a:gd name="connsiteY45" fmla="*/ 432638 h 541236"/>
                <a:gd name="connsiteX46" fmla="*/ 0 w 607336"/>
                <a:gd name="connsiteY46" fmla="*/ 409207 h 541236"/>
                <a:gd name="connsiteX47" fmla="*/ 0 w 607336"/>
                <a:gd name="connsiteY47" fmla="*/ 23430 h 541236"/>
                <a:gd name="connsiteX48" fmla="*/ 23466 w 607336"/>
                <a:gd name="connsiteY48" fmla="*/ 0 h 54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7336" h="541236">
                  <a:moveTo>
                    <a:pt x="514822" y="287718"/>
                  </a:moveTo>
                  <a:cubicBezTo>
                    <a:pt x="507429" y="287718"/>
                    <a:pt x="501327" y="293810"/>
                    <a:pt x="501327" y="301190"/>
                  </a:cubicBezTo>
                  <a:lnTo>
                    <a:pt x="501327" y="357185"/>
                  </a:lnTo>
                  <a:cubicBezTo>
                    <a:pt x="501327" y="364682"/>
                    <a:pt x="507429" y="370656"/>
                    <a:pt x="514822" y="370656"/>
                  </a:cubicBezTo>
                  <a:cubicBezTo>
                    <a:pt x="522215" y="370656"/>
                    <a:pt x="528317" y="364682"/>
                    <a:pt x="528317" y="357185"/>
                  </a:cubicBezTo>
                  <a:lnTo>
                    <a:pt x="528317" y="301190"/>
                  </a:lnTo>
                  <a:cubicBezTo>
                    <a:pt x="528317" y="293810"/>
                    <a:pt x="522215" y="287718"/>
                    <a:pt x="514822" y="287718"/>
                  </a:cubicBezTo>
                  <a:close/>
                  <a:moveTo>
                    <a:pt x="513884" y="257846"/>
                  </a:moveTo>
                  <a:cubicBezTo>
                    <a:pt x="521042" y="257846"/>
                    <a:pt x="524093" y="258315"/>
                    <a:pt x="524093" y="258315"/>
                  </a:cubicBezTo>
                  <a:cubicBezTo>
                    <a:pt x="546506" y="260423"/>
                    <a:pt x="569037" y="269795"/>
                    <a:pt x="591098" y="286664"/>
                  </a:cubicBezTo>
                  <a:cubicBezTo>
                    <a:pt x="593679" y="288655"/>
                    <a:pt x="595557" y="291467"/>
                    <a:pt x="596496" y="294630"/>
                  </a:cubicBezTo>
                  <a:cubicBezTo>
                    <a:pt x="606940" y="330710"/>
                    <a:pt x="609756" y="365268"/>
                    <a:pt x="605297" y="403457"/>
                  </a:cubicBezTo>
                  <a:cubicBezTo>
                    <a:pt x="601307" y="437312"/>
                    <a:pt x="592037" y="471166"/>
                    <a:pt x="581123" y="508770"/>
                  </a:cubicBezTo>
                  <a:cubicBezTo>
                    <a:pt x="580185" y="511933"/>
                    <a:pt x="578307" y="514744"/>
                    <a:pt x="575725" y="516736"/>
                  </a:cubicBezTo>
                  <a:cubicBezTo>
                    <a:pt x="559062" y="529622"/>
                    <a:pt x="537470" y="536650"/>
                    <a:pt x="514822" y="536650"/>
                  </a:cubicBezTo>
                  <a:cubicBezTo>
                    <a:pt x="492174" y="536650"/>
                    <a:pt x="470583" y="529622"/>
                    <a:pt x="453919" y="516736"/>
                  </a:cubicBezTo>
                  <a:cubicBezTo>
                    <a:pt x="451338" y="514744"/>
                    <a:pt x="449460" y="511933"/>
                    <a:pt x="448521" y="508770"/>
                  </a:cubicBezTo>
                  <a:cubicBezTo>
                    <a:pt x="437608" y="471166"/>
                    <a:pt x="428338" y="437312"/>
                    <a:pt x="424348" y="403457"/>
                  </a:cubicBezTo>
                  <a:cubicBezTo>
                    <a:pt x="420006" y="365268"/>
                    <a:pt x="422705" y="330710"/>
                    <a:pt x="433149" y="294630"/>
                  </a:cubicBezTo>
                  <a:cubicBezTo>
                    <a:pt x="434088" y="291467"/>
                    <a:pt x="435965" y="288655"/>
                    <a:pt x="438547" y="286664"/>
                  </a:cubicBezTo>
                  <a:cubicBezTo>
                    <a:pt x="459787" y="270381"/>
                    <a:pt x="481378" y="260892"/>
                    <a:pt x="502970" y="258315"/>
                  </a:cubicBezTo>
                  <a:cubicBezTo>
                    <a:pt x="502970" y="258315"/>
                    <a:pt x="506725" y="257846"/>
                    <a:pt x="513884" y="257846"/>
                  </a:cubicBezTo>
                  <a:close/>
                  <a:moveTo>
                    <a:pt x="23466" y="0"/>
                  </a:moveTo>
                  <a:lnTo>
                    <a:pt x="555312" y="0"/>
                  </a:lnTo>
                  <a:cubicBezTo>
                    <a:pt x="568336" y="0"/>
                    <a:pt x="578778" y="10544"/>
                    <a:pt x="578778" y="23430"/>
                  </a:cubicBezTo>
                  <a:lnTo>
                    <a:pt x="578778" y="253163"/>
                  </a:lnTo>
                  <a:cubicBezTo>
                    <a:pt x="563408" y="245548"/>
                    <a:pt x="547686" y="240979"/>
                    <a:pt x="531847" y="239339"/>
                  </a:cubicBezTo>
                  <a:lnTo>
                    <a:pt x="531847" y="46861"/>
                  </a:lnTo>
                  <a:lnTo>
                    <a:pt x="46931" y="46861"/>
                  </a:lnTo>
                  <a:lnTo>
                    <a:pt x="46931" y="346766"/>
                  </a:lnTo>
                  <a:lnTo>
                    <a:pt x="404898" y="346766"/>
                  </a:lnTo>
                  <a:cubicBezTo>
                    <a:pt x="402904" y="367502"/>
                    <a:pt x="403256" y="388589"/>
                    <a:pt x="405837" y="410730"/>
                  </a:cubicBezTo>
                  <a:cubicBezTo>
                    <a:pt x="406658" y="418111"/>
                    <a:pt x="407714" y="425374"/>
                    <a:pt x="409005" y="432638"/>
                  </a:cubicBezTo>
                  <a:lnTo>
                    <a:pt x="368175" y="432638"/>
                  </a:lnTo>
                  <a:lnTo>
                    <a:pt x="388120" y="500585"/>
                  </a:lnTo>
                  <a:lnTo>
                    <a:pt x="412407" y="500585"/>
                  </a:lnTo>
                  <a:cubicBezTo>
                    <a:pt x="418626" y="500585"/>
                    <a:pt x="423553" y="505622"/>
                    <a:pt x="423553" y="511714"/>
                  </a:cubicBezTo>
                  <a:lnTo>
                    <a:pt x="423553" y="530107"/>
                  </a:lnTo>
                  <a:cubicBezTo>
                    <a:pt x="423553" y="536199"/>
                    <a:pt x="418626" y="541236"/>
                    <a:pt x="412407" y="541236"/>
                  </a:cubicBezTo>
                  <a:lnTo>
                    <a:pt x="166371" y="541236"/>
                  </a:lnTo>
                  <a:cubicBezTo>
                    <a:pt x="160270" y="541236"/>
                    <a:pt x="155225" y="536199"/>
                    <a:pt x="155225" y="530107"/>
                  </a:cubicBezTo>
                  <a:lnTo>
                    <a:pt x="155225" y="511714"/>
                  </a:lnTo>
                  <a:cubicBezTo>
                    <a:pt x="155225" y="505622"/>
                    <a:pt x="160270" y="500585"/>
                    <a:pt x="166371" y="500585"/>
                  </a:cubicBezTo>
                  <a:lnTo>
                    <a:pt x="190658" y="500585"/>
                  </a:lnTo>
                  <a:lnTo>
                    <a:pt x="210721" y="432638"/>
                  </a:lnTo>
                  <a:lnTo>
                    <a:pt x="23466" y="432638"/>
                  </a:lnTo>
                  <a:cubicBezTo>
                    <a:pt x="10560" y="432638"/>
                    <a:pt x="0" y="422211"/>
                    <a:pt x="0" y="409207"/>
                  </a:cubicBezTo>
                  <a:lnTo>
                    <a:pt x="0" y="23430"/>
                  </a:lnTo>
                  <a:cubicBezTo>
                    <a:pt x="0" y="10544"/>
                    <a:pt x="10560" y="0"/>
                    <a:pt x="23466"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fontScale="900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500" b="1" dirty="0">
                <a:solidFill>
                  <a:schemeClr val="bg1"/>
                </a:solidFill>
              </a:endParaRPr>
            </a:p>
          </p:txBody>
        </p:sp>
        <p:sp>
          <p:nvSpPr>
            <p:cNvPr id="35" name="îŝľîḓè"/>
            <p:cNvSpPr txBox="1"/>
            <p:nvPr/>
          </p:nvSpPr>
          <p:spPr>
            <a:xfrm>
              <a:off x="4882718" y="3233565"/>
              <a:ext cx="6977136" cy="700835"/>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pPr>
              <a:r>
                <a:rPr lang="zh-CN" altLang="en-US" dirty="0">
                  <a:solidFill>
                    <a:srgbClr val="FF0000"/>
                  </a:solidFill>
                </a:rPr>
                <a:t>目录结构和文件都驻留在磁盘上。</a:t>
              </a: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单级文件目录</a:t>
            </a:r>
          </a:p>
        </p:txBody>
      </p:sp>
      <p:sp>
        <p:nvSpPr>
          <p:cNvPr id="21" name="Rectangle 3"/>
          <p:cNvSpPr txBox="1">
            <a:spLocks noChangeArrowheads="1"/>
          </p:cNvSpPr>
          <p:nvPr/>
        </p:nvSpPr>
        <p:spPr bwMode="auto">
          <a:xfrm>
            <a:off x="1600200" y="2599104"/>
            <a:ext cx="3352800" cy="255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1pPr>
            <a:lvl2pPr marL="548005" indent="-228600" algn="l" rtl="0" eaLnBrk="1" fontAlgn="base" hangingPunct="1">
              <a:spcBef>
                <a:spcPts val="375"/>
              </a:spcBef>
              <a:spcAft>
                <a:spcPct val="0"/>
              </a:spcAft>
              <a:buClr>
                <a:schemeClr val="accent2"/>
              </a:buClr>
              <a:buSzPct val="85000"/>
              <a:buFont typeface="Wingdings" panose="05000000000000000000" pitchFamily="2" charset="2"/>
              <a:buChar char="Ø"/>
              <a:defRPr sz="22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eaLnBrk="1" fontAlgn="base" hangingPunct="1">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600"/>
              </a:spcBef>
              <a:spcAft>
                <a:spcPts val="600"/>
              </a:spcAft>
              <a:buClr>
                <a:srgbClr val="D34817"/>
              </a:buClr>
              <a:buSzPct val="85000"/>
              <a:buNone/>
              <a:defRPr/>
            </a:pPr>
            <a:r>
              <a:rPr lang="zh-CN" altLang="en-US" sz="1800" noProof="0" dirty="0">
                <a:ln>
                  <a:noFill/>
                </a:ln>
                <a:solidFill>
                  <a:srgbClr val="FF0000"/>
                </a:solidFill>
                <a:effectLst/>
                <a:uLnTx/>
                <a:uFillTx/>
                <a:latin typeface="+mn-ea"/>
                <a:sym typeface="+mn-ea"/>
              </a:rPr>
              <a:t>优点</a:t>
            </a:r>
            <a:r>
              <a:rPr lang="zh-CN" altLang="en-US" sz="1800" noProof="0" dirty="0">
                <a:ln>
                  <a:noFill/>
                </a:ln>
                <a:solidFill>
                  <a:sysClr val="windowText" lastClr="000000"/>
                </a:solidFill>
                <a:effectLst/>
                <a:uLnTx/>
                <a:uFillTx/>
                <a:latin typeface="+mn-ea"/>
                <a:sym typeface="+mn-ea"/>
              </a:rPr>
              <a:t>：</a:t>
            </a:r>
            <a:endParaRPr kumimoji="0" lang="zh-CN" altLang="zh-CN" sz="1800" b="0" i="0" u="none" strike="noStrike" kern="1200" cap="none" spc="0" normalizeH="0" baseline="0" noProof="0" dirty="0">
              <a:ln>
                <a:noFill/>
              </a:ln>
              <a:solidFill>
                <a:sysClr val="windowText" lastClr="000000"/>
              </a:solidFill>
              <a:effectLst/>
              <a:uLnTx/>
              <a:uFillTx/>
              <a:latin typeface="+mn-ea"/>
              <a:cs typeface="+mn-cs"/>
            </a:endParaRPr>
          </a:p>
          <a:p>
            <a:pPr marR="0" lvl="1" indent="-360045" algn="l" defTabSz="914400" rtl="0" eaLnBrk="1" fontAlgn="base" latinLnBrk="0" hangingPunct="1">
              <a:lnSpc>
                <a:spcPct val="100000"/>
              </a:lnSpc>
              <a:spcBef>
                <a:spcPts val="600"/>
              </a:spcBef>
              <a:spcAft>
                <a:spcPts val="600"/>
              </a:spcAft>
              <a:buClr>
                <a:srgbClr val="FF0000"/>
              </a:buClr>
              <a:buSzPct val="100000"/>
              <a:buFont typeface="Wingdings" panose="05000000000000000000" pitchFamily="2" charset="2"/>
              <a:buChar char="n"/>
              <a:defRPr/>
            </a:pPr>
            <a:r>
              <a:rPr kumimoji="0" lang="zh-CN" altLang="zh-CN" sz="1800" b="0" i="0" u="none" strike="noStrike" kern="1200" cap="none" spc="0" normalizeH="0" baseline="0" noProof="0" dirty="0">
                <a:ln>
                  <a:noFill/>
                </a:ln>
                <a:solidFill>
                  <a:sysClr val="windowText" lastClr="000000"/>
                </a:solidFill>
                <a:effectLst/>
                <a:uLnTx/>
                <a:uFillTx/>
                <a:latin typeface="+mn-ea"/>
                <a:cs typeface="+mn-cs"/>
              </a:rPr>
              <a:t>单级目录实现了</a:t>
            </a:r>
            <a:r>
              <a:rPr kumimoji="0" lang="zh-CN" altLang="zh-CN" sz="1800" b="0" i="0" u="none" strike="noStrike" kern="1200" cap="none" spc="0" normalizeH="0" baseline="0" noProof="0" dirty="0">
                <a:ln>
                  <a:noFill/>
                </a:ln>
                <a:solidFill>
                  <a:srgbClr val="FF0000"/>
                </a:solidFill>
                <a:effectLst/>
                <a:uLnTx/>
                <a:uFillTx/>
                <a:latin typeface="+mn-ea"/>
                <a:cs typeface="+mn-cs"/>
              </a:rPr>
              <a:t>按名存取</a:t>
            </a:r>
          </a:p>
          <a:p>
            <a:pPr marL="0" marR="0" lvl="1" indent="0" algn="l" defTabSz="914400" rtl="0" eaLnBrk="1" fontAlgn="base" latinLnBrk="0" hangingPunct="1">
              <a:lnSpc>
                <a:spcPct val="100000"/>
              </a:lnSpc>
              <a:spcBef>
                <a:spcPts val="600"/>
              </a:spcBef>
              <a:spcAft>
                <a:spcPts val="600"/>
              </a:spcAft>
              <a:buClr>
                <a:srgbClr val="FF0000"/>
              </a:buClr>
              <a:buSzPct val="100000"/>
              <a:buFont typeface="Wingdings" panose="05000000000000000000" pitchFamily="2" charset="2"/>
              <a:buNone/>
              <a:defRPr/>
            </a:pPr>
            <a:r>
              <a:rPr kumimoji="0" lang="zh-CN" altLang="en-US" sz="1800" b="0" i="0" u="none" strike="noStrike" kern="1200" cap="none" spc="0" normalizeH="0" baseline="0" noProof="0" dirty="0">
                <a:ln>
                  <a:noFill/>
                </a:ln>
                <a:solidFill>
                  <a:srgbClr val="FF0000"/>
                </a:solidFill>
                <a:effectLst/>
                <a:uLnTx/>
                <a:uFillTx/>
                <a:latin typeface="+mn-ea"/>
                <a:cs typeface="+mn-cs"/>
              </a:rPr>
              <a:t>缺点</a:t>
            </a: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a:t>
            </a:r>
            <a:endParaRPr kumimoji="0" lang="en-US" altLang="zh-CN" sz="1800" b="0" i="0" u="none" strike="noStrike" kern="1200" cap="none" spc="0" normalizeH="0" baseline="0" noProof="0" dirty="0">
              <a:ln>
                <a:noFill/>
              </a:ln>
              <a:solidFill>
                <a:sysClr val="windowText" lastClr="000000"/>
              </a:solidFill>
              <a:effectLst/>
              <a:uLnTx/>
              <a:uFillTx/>
              <a:latin typeface="+mn-ea"/>
              <a:cs typeface="+mn-cs"/>
            </a:endParaRPr>
          </a:p>
          <a:p>
            <a:pPr marL="617855" marR="0" lvl="1" indent="-360045" algn="l" defTabSz="914400" rtl="0" eaLnBrk="1" fontAlgn="base" latinLnBrk="0" hangingPunct="1">
              <a:lnSpc>
                <a:spcPct val="100000"/>
              </a:lnSpc>
              <a:spcBef>
                <a:spcPts val="600"/>
              </a:spcBef>
              <a:spcAft>
                <a:spcPts val="600"/>
              </a:spcAft>
              <a:buClr>
                <a:srgbClr val="FF0000"/>
              </a:buClr>
              <a:buSzPct val="100000"/>
              <a:buFont typeface="Wingdings" panose="05000000000000000000" pitchFamily="2" charset="2"/>
              <a:buChar char="n"/>
              <a:defRPr/>
            </a:pP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查找速度慢</a:t>
            </a:r>
            <a:endParaRPr kumimoji="0" lang="en-US" altLang="zh-CN" sz="1800" b="0" i="0" u="none" strike="noStrike" kern="1200" cap="none" spc="0" normalizeH="0" baseline="0" noProof="0" dirty="0">
              <a:ln>
                <a:noFill/>
              </a:ln>
              <a:solidFill>
                <a:sysClr val="windowText" lastClr="000000"/>
              </a:solidFill>
              <a:effectLst/>
              <a:uLnTx/>
              <a:uFillTx/>
              <a:latin typeface="+mn-ea"/>
              <a:cs typeface="+mn-cs"/>
            </a:endParaRPr>
          </a:p>
          <a:p>
            <a:pPr marL="617855" marR="0" lvl="1" indent="-360045" algn="l" defTabSz="914400" rtl="0" eaLnBrk="1" fontAlgn="base" latinLnBrk="0" hangingPunct="1">
              <a:lnSpc>
                <a:spcPct val="100000"/>
              </a:lnSpc>
              <a:spcBef>
                <a:spcPts val="600"/>
              </a:spcBef>
              <a:spcAft>
                <a:spcPts val="600"/>
              </a:spcAft>
              <a:buClr>
                <a:srgbClr val="FF0000"/>
              </a:buClr>
              <a:buSzPct val="100000"/>
              <a:buFont typeface="Wingdings" panose="05000000000000000000" pitchFamily="2" charset="2"/>
              <a:buChar char="n"/>
              <a:defRPr/>
            </a:pP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不允许重名</a:t>
            </a:r>
          </a:p>
          <a:p>
            <a:pPr marL="617855" marR="0" lvl="1" indent="-360045" algn="l" defTabSz="914400" rtl="0" eaLnBrk="1" fontAlgn="base" latinLnBrk="0" hangingPunct="1">
              <a:lnSpc>
                <a:spcPct val="100000"/>
              </a:lnSpc>
              <a:spcBef>
                <a:spcPts val="600"/>
              </a:spcBef>
              <a:spcAft>
                <a:spcPts val="600"/>
              </a:spcAft>
              <a:buClr>
                <a:srgbClr val="FF0000"/>
              </a:buClr>
              <a:buSzPct val="100000"/>
              <a:buFont typeface="Wingdings" panose="05000000000000000000" pitchFamily="2" charset="2"/>
              <a:buChar char="n"/>
              <a:defRPr/>
            </a:pP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不便于实现文件共享</a:t>
            </a:r>
          </a:p>
        </p:txBody>
      </p:sp>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62000" y="785529"/>
            <a:ext cx="395288" cy="395288"/>
          </a:xfrm>
          <a:prstGeom prst="rect">
            <a:avLst/>
          </a:prstGeom>
          <a:ln>
            <a:noFill/>
          </a:ln>
          <a:effectLst>
            <a:softEdge rad="0"/>
          </a:effectLst>
        </p:spPr>
      </p:pic>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91613" y="1688894"/>
            <a:ext cx="395288" cy="395288"/>
          </a:xfrm>
          <a:prstGeom prst="rect">
            <a:avLst/>
          </a:prstGeom>
          <a:ln>
            <a:noFill/>
          </a:ln>
          <a:effectLst>
            <a:softEdge rad="0"/>
          </a:effectLst>
        </p:spPr>
      </p:pic>
      <p:pic>
        <p:nvPicPr>
          <p:cNvPr id="27" name="图片 26"/>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83492" y="2571750"/>
            <a:ext cx="395288" cy="395288"/>
          </a:xfrm>
          <a:prstGeom prst="rect">
            <a:avLst/>
          </a:prstGeom>
          <a:ln>
            <a:noFill/>
          </a:ln>
          <a:effectLst>
            <a:softEdge rad="0"/>
          </a:effectLst>
        </p:spPr>
      </p:pic>
      <p:pic>
        <p:nvPicPr>
          <p:cNvPr id="107" name="图片 106"/>
          <p:cNvPicPr/>
          <p:nvPr/>
        </p:nvPicPr>
        <p:blipFill>
          <a:blip r:embed="rId3"/>
          <a:stretch>
            <a:fillRect/>
          </a:stretch>
        </p:blipFill>
        <p:spPr>
          <a:xfrm>
            <a:off x="5562283" y="2495550"/>
            <a:ext cx="2733675" cy="2552700"/>
          </a:xfrm>
          <a:prstGeom prst="rect">
            <a:avLst/>
          </a:prstGeom>
          <a:noFill/>
          <a:ln w="9525">
            <a:noFill/>
          </a:ln>
        </p:spPr>
      </p:pic>
      <p:sp>
        <p:nvSpPr>
          <p:cNvPr id="3" name="文本框 2">
            <a:extLst>
              <a:ext uri="{FF2B5EF4-FFF2-40B4-BE49-F238E27FC236}">
                <a16:creationId xmlns:a16="http://schemas.microsoft.com/office/drawing/2014/main" id="{8AB8B9FB-1A3B-15C5-2582-ECCB99D0A075}"/>
              </a:ext>
            </a:extLst>
          </p:cNvPr>
          <p:cNvSpPr txBox="1"/>
          <p:nvPr/>
        </p:nvSpPr>
        <p:spPr>
          <a:xfrm>
            <a:off x="1295400" y="734749"/>
            <a:ext cx="6705600" cy="646331"/>
          </a:xfrm>
          <a:prstGeom prst="rect">
            <a:avLst/>
          </a:prstGeom>
          <a:noFill/>
          <a:ln w="12700">
            <a:noFill/>
          </a:ln>
        </p:spPr>
        <p:txBody>
          <a:bodyPr wrap="square">
            <a:spAutoFit/>
          </a:bodyPr>
          <a:lstStyle/>
          <a:p>
            <a:pPr marL="0" marR="0" lvl="0" indent="0" algn="l" defTabSz="914400" rtl="0" eaLnBrk="1" fontAlgn="base" latinLnBrk="0" hangingPunct="1">
              <a:lnSpc>
                <a:spcPct val="100000"/>
              </a:lnSpc>
              <a:spcBef>
                <a:spcPts val="600"/>
              </a:spcBef>
              <a:spcAft>
                <a:spcPts val="600"/>
              </a:spcAft>
              <a:buClr>
                <a:srgbClr val="D34817"/>
              </a:buClr>
              <a:buSzPct val="85000"/>
              <a:buNone/>
              <a:defRPr/>
            </a:pPr>
            <a:r>
              <a:rPr lang="zh-CN" altLang="en-US" sz="1800" dirty="0">
                <a:solidFill>
                  <a:sysClr val="windowText" lastClr="000000"/>
                </a:solidFill>
                <a:latin typeface="+mn-ea"/>
              </a:rPr>
              <a:t>最简单文件目录，整个文件系统建立一张目录表</a:t>
            </a: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所有用户的文件都在</a:t>
            </a:r>
            <a:r>
              <a:rPr kumimoji="0" lang="zh-CN" altLang="en-US" sz="1800" b="0" i="0" u="none" strike="noStrike" kern="1200" cap="none" spc="0" normalizeH="0" baseline="0" noProof="0" dirty="0">
                <a:ln>
                  <a:noFill/>
                </a:ln>
                <a:solidFill>
                  <a:srgbClr val="FF0000"/>
                </a:solidFill>
                <a:effectLst/>
                <a:uLnTx/>
                <a:uFillTx/>
                <a:latin typeface="+mn-ea"/>
                <a:cs typeface="+mn-cs"/>
              </a:rPr>
              <a:t>同一目录中</a:t>
            </a:r>
          </a:p>
        </p:txBody>
      </p:sp>
      <p:sp>
        <p:nvSpPr>
          <p:cNvPr id="4" name="文本框 3">
            <a:extLst>
              <a:ext uri="{FF2B5EF4-FFF2-40B4-BE49-F238E27FC236}">
                <a16:creationId xmlns:a16="http://schemas.microsoft.com/office/drawing/2014/main" id="{3FCDC66F-C2A6-E378-4B40-7091BA8F14FF}"/>
              </a:ext>
            </a:extLst>
          </p:cNvPr>
          <p:cNvSpPr txBox="1"/>
          <p:nvPr/>
        </p:nvSpPr>
        <p:spPr>
          <a:xfrm>
            <a:off x="1295400" y="1563373"/>
            <a:ext cx="6705600" cy="646331"/>
          </a:xfrm>
          <a:prstGeom prst="rect">
            <a:avLst/>
          </a:prstGeom>
          <a:noFill/>
          <a:ln w="12700">
            <a:noFill/>
          </a:ln>
        </p:spPr>
        <p:txBody>
          <a:bodyPr wrap="square">
            <a:spAutoFit/>
          </a:bodyPr>
          <a:lstStyle/>
          <a:p>
            <a:pPr marL="0" marR="0" lvl="0" indent="0" algn="l" defTabSz="914400" rtl="0" eaLnBrk="1" fontAlgn="base" latinLnBrk="0" hangingPunct="1">
              <a:lnSpc>
                <a:spcPct val="100000"/>
              </a:lnSpc>
              <a:spcBef>
                <a:spcPts val="600"/>
              </a:spcBef>
              <a:spcAft>
                <a:spcPts val="600"/>
              </a:spcAft>
              <a:buClr>
                <a:srgbClr val="D34817"/>
              </a:buClr>
              <a:buSzPct val="85000"/>
              <a:buNone/>
              <a:defRPr/>
            </a:pPr>
            <a:r>
              <a:rPr kumimoji="0" lang="zh-CN" altLang="en-US" b="0" i="0" u="none" strike="noStrike" kern="1200" cap="none" spc="0" normalizeH="0" baseline="0" noProof="0" dirty="0">
                <a:ln>
                  <a:noFill/>
                </a:ln>
                <a:solidFill>
                  <a:sysClr val="windowText" lastClr="000000"/>
                </a:solidFill>
                <a:effectLst/>
                <a:uLnTx/>
                <a:uFillTx/>
                <a:latin typeface="+mn-ea"/>
                <a:cs typeface="+mn-cs"/>
              </a:rPr>
              <a:t>每个文件占一个</a:t>
            </a:r>
            <a:r>
              <a:rPr kumimoji="0" lang="zh-CN" altLang="en-US" b="0" i="0" u="none" strike="noStrike" kern="1200" cap="none" spc="0" normalizeH="0" baseline="0" noProof="0" dirty="0">
                <a:ln>
                  <a:noFill/>
                </a:ln>
                <a:solidFill>
                  <a:srgbClr val="FF0000"/>
                </a:solidFill>
                <a:effectLst/>
                <a:uLnTx/>
                <a:uFillTx/>
                <a:latin typeface="+mn-ea"/>
                <a:cs typeface="+mn-cs"/>
              </a:rPr>
              <a:t>目录项</a:t>
            </a:r>
            <a:r>
              <a:rPr kumimoji="0" lang="zh-CN" altLang="en-US" b="0" i="0" u="none" strike="noStrike" kern="1200" cap="none" spc="0" normalizeH="0" baseline="0" noProof="0" dirty="0">
                <a:ln>
                  <a:noFill/>
                </a:ln>
                <a:effectLst/>
                <a:uLnTx/>
                <a:uFillTx/>
                <a:latin typeface="+mn-ea"/>
                <a:cs typeface="+mn-cs"/>
              </a:rPr>
              <a:t>，含有文件名</a:t>
            </a:r>
            <a:r>
              <a:rPr lang="zh-CN" altLang="en-US" dirty="0">
                <a:latin typeface="+mn-ea"/>
              </a:rPr>
              <a:t>、扩展名、长度、类型、物理地址、状态位（是否空闲）、其他文件属性</a:t>
            </a:r>
            <a:endParaRPr kumimoji="0" lang="en-US" altLang="zh-CN" b="0" i="0" u="none" strike="noStrike" kern="1200" cap="none" spc="0" normalizeH="0" baseline="0" noProof="0" dirty="0">
              <a:ln>
                <a:noFill/>
              </a:ln>
              <a:effectLst/>
              <a:uLnTx/>
              <a:uFillTx/>
              <a:latin typeface="+mn-ea"/>
              <a:cs typeface="+mn-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5FF27-4E77-B242-5C3A-47DAAA1A8168}"/>
            </a:ext>
          </a:extLst>
        </p:cNvPr>
        <p:cNvGrpSpPr/>
        <p:nvPr/>
      </p:nvGrpSpPr>
      <p:grpSpPr>
        <a:xfrm>
          <a:off x="0" y="0"/>
          <a:ext cx="0" cy="0"/>
          <a:chOff x="0" y="0"/>
          <a:chExt cx="0" cy="0"/>
        </a:xfrm>
      </p:grpSpPr>
      <p:sp>
        <p:nvSpPr>
          <p:cNvPr id="20" name="矩形 19">
            <a:extLst>
              <a:ext uri="{FF2B5EF4-FFF2-40B4-BE49-F238E27FC236}">
                <a16:creationId xmlns:a16="http://schemas.microsoft.com/office/drawing/2014/main" id="{0F927D91-39ED-FF8C-1B91-A7F397EE4E36}"/>
              </a:ext>
            </a:extLst>
          </p:cNvPr>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单级文件目录</a:t>
            </a:r>
          </a:p>
        </p:txBody>
      </p:sp>
      <p:sp>
        <p:nvSpPr>
          <p:cNvPr id="3" name="文本框 2">
            <a:extLst>
              <a:ext uri="{FF2B5EF4-FFF2-40B4-BE49-F238E27FC236}">
                <a16:creationId xmlns:a16="http://schemas.microsoft.com/office/drawing/2014/main" id="{31FF824C-DA6D-A0EF-BE63-D76AEF1A5FDF}"/>
              </a:ext>
            </a:extLst>
          </p:cNvPr>
          <p:cNvSpPr txBox="1"/>
          <p:nvPr/>
        </p:nvSpPr>
        <p:spPr>
          <a:xfrm>
            <a:off x="3771900" y="648668"/>
            <a:ext cx="1600200" cy="369332"/>
          </a:xfrm>
          <a:prstGeom prst="rect">
            <a:avLst/>
          </a:prstGeom>
          <a:noFill/>
          <a:ln w="12700">
            <a:noFill/>
          </a:ln>
        </p:spPr>
        <p:txBody>
          <a:bodyPr wrap="square">
            <a:spAutoFit/>
          </a:bodyPr>
          <a:lstStyle/>
          <a:p>
            <a:pPr marL="0" marR="0" lvl="0" indent="0" algn="l" defTabSz="914400" rtl="0" eaLnBrk="1" fontAlgn="base" latinLnBrk="0" hangingPunct="1">
              <a:lnSpc>
                <a:spcPct val="100000"/>
              </a:lnSpc>
              <a:spcBef>
                <a:spcPts val="600"/>
              </a:spcBef>
              <a:spcAft>
                <a:spcPts val="600"/>
              </a:spcAft>
              <a:buClr>
                <a:srgbClr val="D34817"/>
              </a:buClr>
              <a:buSzPct val="85000"/>
              <a:buNone/>
              <a:defRPr/>
            </a:pPr>
            <a:r>
              <a:rPr lang="zh-CN" altLang="en-US" sz="1800" dirty="0">
                <a:solidFill>
                  <a:sysClr val="windowText" lastClr="000000"/>
                </a:solidFill>
                <a:latin typeface="+mn-ea"/>
              </a:rPr>
              <a:t>单级文件目录</a:t>
            </a:r>
            <a:endParaRPr kumimoji="0" lang="zh-CN" altLang="en-US" sz="1800" b="0" i="0" u="none" strike="noStrike" kern="1200" cap="none" spc="0" normalizeH="0" baseline="0" noProof="0" dirty="0">
              <a:ln>
                <a:noFill/>
              </a:ln>
              <a:solidFill>
                <a:srgbClr val="FF0000"/>
              </a:solidFill>
              <a:effectLst/>
              <a:uLnTx/>
              <a:uFillTx/>
              <a:latin typeface="+mn-ea"/>
              <a:cs typeface="+mn-cs"/>
            </a:endParaRPr>
          </a:p>
        </p:txBody>
      </p:sp>
      <p:pic>
        <p:nvPicPr>
          <p:cNvPr id="5" name="图片 4">
            <a:extLst>
              <a:ext uri="{FF2B5EF4-FFF2-40B4-BE49-F238E27FC236}">
                <a16:creationId xmlns:a16="http://schemas.microsoft.com/office/drawing/2014/main" id="{6276B2FA-333D-2477-6718-61F0B4E8F888}"/>
              </a:ext>
            </a:extLst>
          </p:cNvPr>
          <p:cNvPicPr>
            <a:picLocks noChangeAspect="1"/>
          </p:cNvPicPr>
          <p:nvPr/>
        </p:nvPicPr>
        <p:blipFill>
          <a:blip r:embed="rId2"/>
          <a:stretch>
            <a:fillRect/>
          </a:stretch>
        </p:blipFill>
        <p:spPr>
          <a:xfrm>
            <a:off x="822722" y="1140193"/>
            <a:ext cx="7498556" cy="1732091"/>
          </a:xfrm>
          <a:prstGeom prst="rect">
            <a:avLst/>
          </a:prstGeom>
        </p:spPr>
      </p:pic>
      <p:sp>
        <p:nvSpPr>
          <p:cNvPr id="7" name="文本框 6">
            <a:extLst>
              <a:ext uri="{FF2B5EF4-FFF2-40B4-BE49-F238E27FC236}">
                <a16:creationId xmlns:a16="http://schemas.microsoft.com/office/drawing/2014/main" id="{97F39F2D-FB04-93CE-05B1-05FAA852C06C}"/>
              </a:ext>
            </a:extLst>
          </p:cNvPr>
          <p:cNvSpPr txBox="1"/>
          <p:nvPr/>
        </p:nvSpPr>
        <p:spPr>
          <a:xfrm>
            <a:off x="216710" y="3433286"/>
            <a:ext cx="8839200" cy="1477328"/>
          </a:xfrm>
          <a:prstGeom prst="rect">
            <a:avLst/>
          </a:prstGeom>
          <a:noFill/>
          <a:ln w="12700">
            <a:solidFill>
              <a:schemeClr val="tx1"/>
            </a:solidFill>
          </a:ln>
        </p:spPr>
        <p:txBody>
          <a:bodyPr wrap="square" rtlCol="0">
            <a:spAutoFit/>
          </a:bodyPr>
          <a:lstStyle/>
          <a:p>
            <a:pPr algn="l"/>
            <a:r>
              <a:rPr lang="zh-CN" altLang="en-US" dirty="0"/>
              <a:t>建立新文件时，先检索</a:t>
            </a:r>
            <a:r>
              <a:rPr lang="zh-CN" altLang="en-US" dirty="0">
                <a:solidFill>
                  <a:srgbClr val="FF0000"/>
                </a:solidFill>
              </a:rPr>
              <a:t>目录项</a:t>
            </a:r>
            <a:r>
              <a:rPr lang="zh-CN" altLang="en-US" dirty="0"/>
              <a:t>，保证新文件名在目录中是唯一</a:t>
            </a:r>
            <a:endParaRPr lang="en-US" altLang="zh-CN" dirty="0"/>
          </a:p>
          <a:p>
            <a:pPr algn="l"/>
            <a:r>
              <a:rPr lang="zh-CN" altLang="en-US" dirty="0"/>
              <a:t>然后从目录表中找出一个空白</a:t>
            </a:r>
            <a:r>
              <a:rPr lang="zh-CN" altLang="en-US" dirty="0">
                <a:solidFill>
                  <a:srgbClr val="FF0000"/>
                </a:solidFill>
              </a:rPr>
              <a:t>目录项</a:t>
            </a:r>
            <a:r>
              <a:rPr lang="zh-CN" altLang="en-US" dirty="0"/>
              <a:t>，</a:t>
            </a:r>
            <a:endParaRPr lang="en-US" altLang="zh-CN" dirty="0"/>
          </a:p>
          <a:p>
            <a:pPr algn="l"/>
            <a:r>
              <a:rPr lang="zh-CN" altLang="en-US" dirty="0"/>
              <a:t>填入新文件的文件名及其他信息，并置状态位为</a:t>
            </a:r>
            <a:r>
              <a:rPr lang="en-US" altLang="zh-CN" dirty="0"/>
              <a:t>1</a:t>
            </a:r>
          </a:p>
          <a:p>
            <a:pPr algn="l"/>
            <a:r>
              <a:rPr lang="zh-CN" altLang="en-US" dirty="0"/>
              <a:t>在删除文件时，先从目录中找到要删除文件的目录项，回收该文件所占用的存储空间，然后再清除该目录项，状态位改为</a:t>
            </a:r>
            <a:r>
              <a:rPr lang="en-US" altLang="zh-CN" dirty="0"/>
              <a:t>0</a:t>
            </a:r>
            <a:endParaRPr lang="zh-CN" altLang="en-US" dirty="0"/>
          </a:p>
        </p:txBody>
      </p:sp>
      <p:sp>
        <p:nvSpPr>
          <p:cNvPr id="8" name="文本框 7">
            <a:extLst>
              <a:ext uri="{FF2B5EF4-FFF2-40B4-BE49-F238E27FC236}">
                <a16:creationId xmlns:a16="http://schemas.microsoft.com/office/drawing/2014/main" id="{01D30082-7930-F9B9-6682-CFC4C036A94E}"/>
              </a:ext>
            </a:extLst>
          </p:cNvPr>
          <p:cNvSpPr txBox="1"/>
          <p:nvPr/>
        </p:nvSpPr>
        <p:spPr>
          <a:xfrm>
            <a:off x="216710" y="3063839"/>
            <a:ext cx="4147289" cy="369332"/>
          </a:xfrm>
          <a:prstGeom prst="rect">
            <a:avLst/>
          </a:prstGeom>
          <a:solidFill>
            <a:schemeClr val="bg1"/>
          </a:solidFill>
          <a:ln w="12700">
            <a:noFill/>
          </a:ln>
        </p:spPr>
        <p:txBody>
          <a:bodyPr wrap="none" rtlCol="0">
            <a:spAutoFit/>
          </a:bodyPr>
          <a:lstStyle/>
          <a:p>
            <a:pPr algn="l"/>
            <a:r>
              <a:rPr lang="zh-CN" altLang="en-US" dirty="0">
                <a:solidFill>
                  <a:srgbClr val="FF0000"/>
                </a:solidFill>
              </a:rPr>
              <a:t>单级文件目录</a:t>
            </a:r>
            <a:r>
              <a:rPr lang="en-US" altLang="zh-CN" dirty="0">
                <a:solidFill>
                  <a:srgbClr val="FF0000"/>
                </a:solidFill>
              </a:rPr>
              <a:t>——</a:t>
            </a:r>
            <a:r>
              <a:rPr lang="zh-CN" altLang="en-US" dirty="0">
                <a:solidFill>
                  <a:srgbClr val="FF0000"/>
                </a:solidFill>
              </a:rPr>
              <a:t>创建和删除文件过程</a:t>
            </a:r>
          </a:p>
        </p:txBody>
      </p:sp>
    </p:spTree>
    <p:extLst>
      <p:ext uri="{BB962C8B-B14F-4D97-AF65-F5344CB8AC3E}">
        <p14:creationId xmlns:p14="http://schemas.microsoft.com/office/powerpoint/2010/main" val="393713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两级文件目录</a:t>
            </a:r>
          </a:p>
        </p:txBody>
      </p:sp>
      <p:sp>
        <p:nvSpPr>
          <p:cNvPr id="21" name="Rectangle 3"/>
          <p:cNvSpPr txBox="1">
            <a:spLocks noChangeArrowheads="1"/>
          </p:cNvSpPr>
          <p:nvPr/>
        </p:nvSpPr>
        <p:spPr bwMode="auto">
          <a:xfrm>
            <a:off x="609600" y="677676"/>
            <a:ext cx="7657306" cy="15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1pPr>
            <a:lvl2pPr marL="548005" indent="-228600" algn="l" rtl="0" eaLnBrk="1" fontAlgn="base" hangingPunct="1">
              <a:spcBef>
                <a:spcPts val="375"/>
              </a:spcBef>
              <a:spcAft>
                <a:spcPct val="0"/>
              </a:spcAft>
              <a:buClr>
                <a:schemeClr val="accent2"/>
              </a:buClr>
              <a:buSzPct val="85000"/>
              <a:buFont typeface="Wingdings" panose="05000000000000000000" pitchFamily="2" charset="2"/>
              <a:buChar char="Ø"/>
              <a:defRPr sz="22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eaLnBrk="1" fontAlgn="base" hangingPunct="1">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R="0" lvl="0" algn="l" defTabSz="914400" rtl="0" eaLnBrk="1" fontAlgn="base" latinLnBrk="0" hangingPunct="1">
              <a:lnSpc>
                <a:spcPts val="3000"/>
              </a:lnSpc>
              <a:spcBef>
                <a:spcPts val="0"/>
              </a:spcBef>
              <a:spcAft>
                <a:spcPts val="0"/>
              </a:spcAft>
              <a:buClr>
                <a:srgbClr val="D34817"/>
              </a:buClr>
              <a:buSzPct val="85000"/>
              <a:buFont typeface="Wingdings" panose="05000000000000000000" pitchFamily="2" charset="2"/>
              <a:buChar char="n"/>
              <a:defRPr/>
            </a:pPr>
            <a:r>
              <a:rPr lang="zh-CN" altLang="en-US" sz="1800" dirty="0">
                <a:solidFill>
                  <a:sysClr val="windowText" lastClr="000000"/>
                </a:solidFill>
                <a:latin typeface="+mn-ea"/>
              </a:rPr>
              <a:t>为</a:t>
            </a:r>
            <a:r>
              <a:rPr kumimoji="0" lang="zh-CN" altLang="en-US" sz="1800" b="0" i="0" u="none" strike="noStrike" kern="1200" cap="none" spc="0" normalizeH="0" baseline="0" noProof="0" dirty="0">
                <a:ln>
                  <a:noFill/>
                </a:ln>
                <a:solidFill>
                  <a:srgbClr val="FF0000"/>
                </a:solidFill>
                <a:effectLst/>
                <a:uLnTx/>
                <a:uFillTx/>
                <a:latin typeface="+mn-ea"/>
                <a:cs typeface="+mn-cs"/>
              </a:rPr>
              <a:t>每个用户建立单独</a:t>
            </a: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的</a:t>
            </a:r>
            <a:r>
              <a:rPr kumimoji="0" lang="zh-CN" altLang="en-US" sz="1800" b="0" i="0" u="none" strike="noStrike" kern="1200" cap="none" spc="0" normalizeH="0" baseline="0" noProof="0" dirty="0">
                <a:ln>
                  <a:noFill/>
                </a:ln>
                <a:solidFill>
                  <a:srgbClr val="FF0000"/>
                </a:solidFill>
                <a:effectLst/>
                <a:uLnTx/>
                <a:uFillTx/>
                <a:latin typeface="+mn-ea"/>
                <a:cs typeface="+mn-cs"/>
              </a:rPr>
              <a:t>文件目录</a:t>
            </a: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a:t>
            </a:r>
            <a:r>
              <a:rPr kumimoji="0" lang="en-US" altLang="zh-CN" sz="1800" b="0" i="0" u="none" strike="noStrike" kern="1200" cap="none" spc="0" normalizeH="0" baseline="0" noProof="0" dirty="0">
                <a:ln>
                  <a:noFill/>
                </a:ln>
                <a:solidFill>
                  <a:sysClr val="windowText" lastClr="000000"/>
                </a:solidFill>
                <a:effectLst/>
                <a:uLnTx/>
                <a:uFillTx/>
                <a:latin typeface="+mn-ea"/>
                <a:cs typeface="+mn-cs"/>
              </a:rPr>
              <a:t>user file directory</a:t>
            </a: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a:t>
            </a:r>
            <a:r>
              <a:rPr kumimoji="0" lang="en-US" altLang="zh-CN" sz="1800" b="0" i="0" u="none" strike="noStrike" kern="1200" cap="none" spc="0" normalizeH="0" baseline="0" noProof="0" dirty="0">
                <a:ln>
                  <a:noFill/>
                </a:ln>
                <a:solidFill>
                  <a:sysClr val="windowText" lastClr="000000"/>
                </a:solidFill>
                <a:effectLst/>
                <a:uLnTx/>
                <a:uFillTx/>
                <a:latin typeface="+mn-ea"/>
                <a:cs typeface="+mn-cs"/>
              </a:rPr>
              <a:t>UFD</a:t>
            </a: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a:t>
            </a:r>
            <a:endParaRPr kumimoji="0" lang="en-US" altLang="zh-CN" sz="1800" b="0" i="0" u="none" strike="noStrike" kern="1200" cap="none" spc="0" normalizeH="0" baseline="0" noProof="0" dirty="0">
              <a:ln>
                <a:noFill/>
              </a:ln>
              <a:solidFill>
                <a:sysClr val="windowText" lastClr="000000"/>
              </a:solidFill>
              <a:effectLst/>
              <a:uLnTx/>
              <a:uFillTx/>
              <a:latin typeface="+mn-ea"/>
              <a:cs typeface="+mn-cs"/>
            </a:endParaRPr>
          </a:p>
          <a:p>
            <a:pPr marL="0" marR="0" lvl="0" indent="0" algn="l" defTabSz="914400" rtl="0" eaLnBrk="1" fontAlgn="base" latinLnBrk="0" hangingPunct="1">
              <a:lnSpc>
                <a:spcPts val="3000"/>
              </a:lnSpc>
              <a:spcBef>
                <a:spcPts val="0"/>
              </a:spcBef>
              <a:spcAft>
                <a:spcPts val="0"/>
              </a:spcAft>
              <a:buClr>
                <a:srgbClr val="D34817"/>
              </a:buClr>
              <a:buSzPct val="85000"/>
              <a:buNone/>
              <a:defRPr/>
            </a:pP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    用户单独</a:t>
            </a:r>
            <a:r>
              <a:rPr kumimoji="0" lang="en-US" altLang="zh-CN" sz="1800" b="0" i="0" u="none" strike="noStrike" kern="1200" cap="none" spc="0" normalizeH="0" baseline="0" noProof="0" dirty="0">
                <a:ln>
                  <a:noFill/>
                </a:ln>
                <a:solidFill>
                  <a:sysClr val="windowText" lastClr="000000"/>
                </a:solidFill>
                <a:effectLst/>
                <a:uLnTx/>
                <a:uFillTx/>
                <a:latin typeface="+mn-ea"/>
                <a:cs typeface="+mn-cs"/>
              </a:rPr>
              <a:t>UFD</a:t>
            </a: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其</a:t>
            </a:r>
            <a:r>
              <a:rPr lang="zh-CN" altLang="en-US" sz="1800" dirty="0">
                <a:solidFill>
                  <a:sysClr val="windowText" lastClr="000000"/>
                </a:solidFill>
                <a:latin typeface="+mn-ea"/>
              </a:rPr>
              <a:t>该</a:t>
            </a: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用户所有的</a:t>
            </a:r>
            <a:r>
              <a:rPr kumimoji="0" lang="en-US" altLang="zh-CN" sz="1800" b="0" i="0" u="none" strike="noStrike" kern="1200" cap="none" spc="0" normalizeH="0" baseline="0" noProof="0" dirty="0">
                <a:ln>
                  <a:noFill/>
                </a:ln>
                <a:solidFill>
                  <a:sysClr val="windowText" lastClr="000000"/>
                </a:solidFill>
                <a:effectLst/>
                <a:uLnTx/>
                <a:uFillTx/>
                <a:latin typeface="+mn-ea"/>
                <a:cs typeface="+mn-cs"/>
              </a:rPr>
              <a:t>FCB</a:t>
            </a: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组成</a:t>
            </a:r>
            <a:endParaRPr kumimoji="0" lang="en-US" altLang="zh-CN" sz="1800" b="0" i="0" u="none" strike="noStrike" kern="1200" cap="none" spc="0" normalizeH="0" baseline="0" noProof="0" dirty="0">
              <a:ln>
                <a:noFill/>
              </a:ln>
              <a:solidFill>
                <a:sysClr val="windowText" lastClr="000000"/>
              </a:solidFill>
              <a:effectLst/>
              <a:uLnTx/>
              <a:uFillTx/>
              <a:latin typeface="+mn-ea"/>
              <a:cs typeface="+mn-cs"/>
            </a:endParaRPr>
          </a:p>
          <a:p>
            <a:pPr marR="0" lvl="0" algn="l" defTabSz="914400" rtl="0" eaLnBrk="1" fontAlgn="base" latinLnBrk="0" hangingPunct="1">
              <a:lnSpc>
                <a:spcPts val="3000"/>
              </a:lnSpc>
              <a:spcBef>
                <a:spcPts val="0"/>
              </a:spcBef>
              <a:spcAft>
                <a:spcPts val="0"/>
              </a:spcAft>
              <a:buClr>
                <a:srgbClr val="D34817"/>
              </a:buClr>
              <a:buSzPct val="85000"/>
              <a:buFont typeface="Wingdings" panose="05000000000000000000" pitchFamily="2" charset="2"/>
              <a:buChar char="n"/>
              <a:defRPr/>
            </a:pPr>
            <a:r>
              <a:rPr lang="zh-CN" altLang="en-US" sz="1800" dirty="0">
                <a:solidFill>
                  <a:sysClr val="windowText" lastClr="000000"/>
                </a:solidFill>
                <a:latin typeface="+mn-ea"/>
              </a:rPr>
              <a:t>系统建立一个</a:t>
            </a:r>
            <a:r>
              <a:rPr lang="zh-CN" altLang="en-US" sz="1800" dirty="0">
                <a:solidFill>
                  <a:srgbClr val="FF0000"/>
                </a:solidFill>
                <a:latin typeface="+mn-ea"/>
              </a:rPr>
              <a:t>主文件目录</a:t>
            </a:r>
            <a:r>
              <a:rPr lang="zh-CN" altLang="en-US" sz="1800" dirty="0">
                <a:solidFill>
                  <a:sysClr val="windowText" lastClr="000000"/>
                </a:solidFill>
                <a:latin typeface="+mn-ea"/>
              </a:rPr>
              <a:t>（</a:t>
            </a:r>
            <a:r>
              <a:rPr lang="en-US" altLang="zh-CN" sz="1800" dirty="0">
                <a:solidFill>
                  <a:sysClr val="windowText" lastClr="000000"/>
                </a:solidFill>
                <a:latin typeface="+mn-ea"/>
              </a:rPr>
              <a:t>master file directory</a:t>
            </a:r>
            <a:r>
              <a:rPr lang="zh-CN" altLang="en-US" sz="1800" dirty="0">
                <a:solidFill>
                  <a:sysClr val="windowText" lastClr="000000"/>
                </a:solidFill>
                <a:latin typeface="+mn-ea"/>
              </a:rPr>
              <a:t>）</a:t>
            </a:r>
            <a:r>
              <a:rPr lang="en-US" altLang="zh-CN" sz="1800" dirty="0">
                <a:solidFill>
                  <a:sysClr val="windowText" lastClr="000000"/>
                </a:solidFill>
                <a:latin typeface="+mn-ea"/>
              </a:rPr>
              <a:t>MFD</a:t>
            </a:r>
            <a:r>
              <a:rPr lang="zh-CN" altLang="en-US" sz="1800" dirty="0">
                <a:solidFill>
                  <a:sysClr val="windowText" lastClr="000000"/>
                </a:solidFill>
                <a:latin typeface="+mn-ea"/>
              </a:rPr>
              <a:t>，其中每个用户占有一个</a:t>
            </a:r>
            <a:r>
              <a:rPr lang="zh-CN" altLang="en-US" sz="1800" dirty="0">
                <a:solidFill>
                  <a:srgbClr val="FF0000"/>
                </a:solidFill>
                <a:latin typeface="+mn-ea"/>
              </a:rPr>
              <a:t>目录项</a:t>
            </a:r>
            <a:r>
              <a:rPr lang="zh-CN" altLang="en-US" sz="1800" dirty="0">
                <a:solidFill>
                  <a:sysClr val="windowText" lastClr="000000"/>
                </a:solidFill>
                <a:latin typeface="+mn-ea"/>
              </a:rPr>
              <a:t>，其</a:t>
            </a:r>
            <a:r>
              <a:rPr lang="zh-CN" altLang="en-US" sz="1800" dirty="0">
                <a:solidFill>
                  <a:srgbClr val="FF0000"/>
                </a:solidFill>
                <a:latin typeface="+mn-ea"/>
              </a:rPr>
              <a:t>目录项</a:t>
            </a:r>
            <a:r>
              <a:rPr lang="zh-CN" altLang="en-US" sz="1800" dirty="0">
                <a:solidFill>
                  <a:sysClr val="windowText" lastClr="000000"/>
                </a:solidFill>
                <a:latin typeface="+mn-ea"/>
              </a:rPr>
              <a:t>中包括</a:t>
            </a:r>
            <a:r>
              <a:rPr lang="zh-CN" altLang="en-US" sz="1800" dirty="0">
                <a:solidFill>
                  <a:srgbClr val="FF0000"/>
                </a:solidFill>
                <a:latin typeface="+mn-ea"/>
              </a:rPr>
              <a:t>用户名</a:t>
            </a:r>
            <a:r>
              <a:rPr lang="zh-CN" altLang="en-US" sz="1800" dirty="0">
                <a:solidFill>
                  <a:sysClr val="windowText" lastClr="000000"/>
                </a:solidFill>
                <a:latin typeface="+mn-ea"/>
              </a:rPr>
              <a:t>和</a:t>
            </a:r>
            <a:r>
              <a:rPr lang="zh-CN" altLang="en-US" sz="1800" dirty="0">
                <a:solidFill>
                  <a:srgbClr val="FF0000"/>
                </a:solidFill>
                <a:latin typeface="+mn-ea"/>
              </a:rPr>
              <a:t>指向相应</a:t>
            </a:r>
            <a:r>
              <a:rPr lang="en-US" altLang="zh-CN" sz="1800" dirty="0">
                <a:solidFill>
                  <a:srgbClr val="FF0000"/>
                </a:solidFill>
                <a:latin typeface="+mn-ea"/>
              </a:rPr>
              <a:t>UFD</a:t>
            </a:r>
            <a:r>
              <a:rPr lang="zh-CN" altLang="en-US" sz="1800" dirty="0">
                <a:solidFill>
                  <a:srgbClr val="FF0000"/>
                </a:solidFill>
                <a:latin typeface="+mn-ea"/>
              </a:rPr>
              <a:t>的指针</a:t>
            </a:r>
            <a:endParaRPr kumimoji="0" lang="zh-CN" altLang="en-US" sz="1800" b="0" i="0" u="none" strike="noStrike" kern="1200" cap="none" spc="0" normalizeH="0" baseline="0" noProof="0" dirty="0">
              <a:ln>
                <a:noFill/>
              </a:ln>
              <a:solidFill>
                <a:srgbClr val="FF0000"/>
              </a:solidFill>
              <a:effectLst/>
              <a:uLnTx/>
              <a:uFillTx/>
              <a:latin typeface="+mn-ea"/>
              <a:cs typeface="+mn-cs"/>
            </a:endParaRPr>
          </a:p>
        </p:txBody>
      </p:sp>
      <p:sp>
        <p:nvSpPr>
          <p:cNvPr id="23" name="Rectangle 3"/>
          <p:cNvSpPr txBox="1">
            <a:spLocks noChangeArrowheads="1"/>
          </p:cNvSpPr>
          <p:nvPr/>
        </p:nvSpPr>
        <p:spPr bwMode="auto">
          <a:xfrm>
            <a:off x="3400" y="2360606"/>
            <a:ext cx="3648220" cy="1735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1pPr>
            <a:lvl2pPr marL="548005" indent="-228600" algn="l" rtl="0" eaLnBrk="1" fontAlgn="base" hangingPunct="1">
              <a:spcBef>
                <a:spcPts val="375"/>
              </a:spcBef>
              <a:spcAft>
                <a:spcPct val="0"/>
              </a:spcAft>
              <a:buClr>
                <a:schemeClr val="accent2"/>
              </a:buClr>
              <a:buSzPct val="85000"/>
              <a:buFont typeface="Wingdings" panose="05000000000000000000" pitchFamily="2" charset="2"/>
              <a:buChar char="Ø"/>
              <a:defRPr sz="22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eaLnBrk="1" fontAlgn="base" hangingPunct="1">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600"/>
              </a:spcBef>
              <a:spcAft>
                <a:spcPts val="600"/>
              </a:spcAft>
              <a:buClr>
                <a:srgbClr val="D34817"/>
              </a:buClr>
              <a:buSzPct val="85000"/>
              <a:buNone/>
              <a:defRPr/>
            </a:pPr>
            <a:r>
              <a:rPr kumimoji="0" lang="zh-CN" altLang="en-US" sz="1800" b="0" i="0" u="none" strike="noStrike" kern="1200" cap="none" spc="0" normalizeH="0" baseline="0" noProof="0" dirty="0">
                <a:ln>
                  <a:noFill/>
                </a:ln>
                <a:solidFill>
                  <a:srgbClr val="FF0000"/>
                </a:solidFill>
                <a:effectLst/>
                <a:uLnTx/>
                <a:uFillTx/>
                <a:latin typeface="+mn-ea"/>
                <a:cs typeface="+mn-cs"/>
              </a:rPr>
              <a:t>优点</a:t>
            </a: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a:t>
            </a:r>
            <a:endParaRPr kumimoji="0" lang="en-US" altLang="zh-CN" sz="1800" b="0" i="0" u="none" strike="noStrike" kern="1200" cap="none" spc="0" normalizeH="0" baseline="0" noProof="0" dirty="0">
              <a:ln>
                <a:noFill/>
              </a:ln>
              <a:solidFill>
                <a:sysClr val="windowText" lastClr="000000"/>
              </a:solidFill>
              <a:effectLst/>
              <a:uLnTx/>
              <a:uFillTx/>
              <a:latin typeface="+mn-ea"/>
              <a:cs typeface="+mn-cs"/>
            </a:endParaRPr>
          </a:p>
          <a:p>
            <a:pPr marL="0" marR="0" lvl="1" indent="-360045" algn="l" defTabSz="914400" rtl="0" eaLnBrk="1" fontAlgn="base" latinLnBrk="0" hangingPunct="1">
              <a:lnSpc>
                <a:spcPts val="2300"/>
              </a:lnSpc>
              <a:spcBef>
                <a:spcPts val="0"/>
              </a:spcBef>
              <a:spcAft>
                <a:spcPts val="600"/>
              </a:spcAft>
              <a:buClr>
                <a:srgbClr val="FF0000"/>
              </a:buClr>
              <a:buSzPct val="100000"/>
              <a:buFont typeface="Wingdings" panose="05000000000000000000" pitchFamily="2" charset="2"/>
              <a:buChar char="n"/>
              <a:defRPr/>
            </a:pP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提高了</a:t>
            </a:r>
            <a:r>
              <a:rPr kumimoji="0" lang="zh-CN" altLang="en-US" sz="1800" b="0" i="0" u="none" strike="noStrike" kern="1200" cap="none" spc="0" normalizeH="0" baseline="0" noProof="0" dirty="0">
                <a:ln>
                  <a:noFill/>
                </a:ln>
                <a:solidFill>
                  <a:srgbClr val="FF0000"/>
                </a:solidFill>
                <a:effectLst/>
                <a:uLnTx/>
                <a:uFillTx/>
                <a:latin typeface="+mn-ea"/>
                <a:cs typeface="+mn-cs"/>
              </a:rPr>
              <a:t>检索目录</a:t>
            </a: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的</a:t>
            </a:r>
            <a:r>
              <a:rPr kumimoji="0" lang="zh-CN" altLang="en-US" sz="1800" b="0" i="0" u="none" strike="noStrike" kern="1200" cap="none" spc="0" normalizeH="0" baseline="0" noProof="0" dirty="0">
                <a:ln>
                  <a:noFill/>
                </a:ln>
                <a:solidFill>
                  <a:srgbClr val="FF0000"/>
                </a:solidFill>
                <a:effectLst/>
                <a:uLnTx/>
                <a:uFillTx/>
                <a:latin typeface="+mn-ea"/>
                <a:cs typeface="+mn-cs"/>
              </a:rPr>
              <a:t>速度</a:t>
            </a:r>
          </a:p>
          <a:p>
            <a:pPr marL="0" marR="0" lvl="1" indent="-360045" algn="l" defTabSz="914400" rtl="0" eaLnBrk="1" fontAlgn="base" latinLnBrk="0" hangingPunct="1">
              <a:lnSpc>
                <a:spcPts val="2300"/>
              </a:lnSpc>
              <a:spcBef>
                <a:spcPts val="0"/>
              </a:spcBef>
              <a:spcAft>
                <a:spcPts val="600"/>
              </a:spcAft>
              <a:buClr>
                <a:srgbClr val="FF0000"/>
              </a:buClr>
              <a:buSzPct val="100000"/>
              <a:buFont typeface="Wingdings" panose="05000000000000000000" pitchFamily="2" charset="2"/>
              <a:buChar char="n"/>
              <a:defRPr/>
            </a:pPr>
            <a:r>
              <a:rPr kumimoji="0" lang="zh-CN" altLang="en-US" sz="1800" b="0" i="0" u="none" strike="noStrike" kern="1200" cap="none" spc="0" normalizeH="0" baseline="0" noProof="0" dirty="0">
                <a:ln>
                  <a:noFill/>
                </a:ln>
                <a:solidFill>
                  <a:srgbClr val="FF0000"/>
                </a:solidFill>
                <a:effectLst/>
                <a:uLnTx/>
                <a:uFillTx/>
                <a:latin typeface="+mn-ea"/>
                <a:cs typeface="+mn-cs"/>
              </a:rPr>
              <a:t>不同用户</a:t>
            </a: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可以有</a:t>
            </a:r>
            <a:r>
              <a:rPr kumimoji="0" lang="zh-CN" altLang="en-US" sz="1800" b="0" i="0" u="none" strike="noStrike" kern="1200" cap="none" spc="0" normalizeH="0" baseline="0" noProof="0" dirty="0">
                <a:ln>
                  <a:noFill/>
                </a:ln>
                <a:solidFill>
                  <a:srgbClr val="FF0000"/>
                </a:solidFill>
                <a:effectLst/>
                <a:uLnTx/>
                <a:uFillTx/>
                <a:latin typeface="+mn-ea"/>
                <a:cs typeface="+mn-cs"/>
              </a:rPr>
              <a:t>相同的文件名</a:t>
            </a:r>
            <a:endParaRPr kumimoji="0" lang="en-US" altLang="zh-CN" sz="1800" b="0" i="0" u="none" strike="noStrike" kern="1200" cap="none" spc="0" normalizeH="0" baseline="0" noProof="0" dirty="0">
              <a:ln>
                <a:noFill/>
              </a:ln>
              <a:solidFill>
                <a:srgbClr val="FF0000"/>
              </a:solidFill>
              <a:effectLst/>
              <a:uLnTx/>
              <a:uFillTx/>
              <a:latin typeface="+mn-ea"/>
              <a:cs typeface="+mn-cs"/>
            </a:endParaRPr>
          </a:p>
          <a:p>
            <a:pPr marL="0" lvl="1" indent="-360045">
              <a:lnSpc>
                <a:spcPts val="2300"/>
              </a:lnSpc>
              <a:spcBef>
                <a:spcPts val="0"/>
              </a:spcBef>
              <a:spcAft>
                <a:spcPts val="600"/>
              </a:spcAft>
              <a:buClr>
                <a:srgbClr val="FF0000"/>
              </a:buClr>
              <a:buSzPct val="100000"/>
              <a:buFont typeface="Wingdings" panose="05000000000000000000" pitchFamily="2" charset="2"/>
              <a:buChar char="n"/>
              <a:defRPr/>
            </a:pP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不同用户可以使用</a:t>
            </a:r>
            <a:r>
              <a:rPr kumimoji="0" lang="zh-CN" altLang="en-US" sz="1800" b="0" i="0" u="none" strike="noStrike" kern="1200" cap="none" spc="0" normalizeH="0" baseline="0" noProof="0" dirty="0">
                <a:ln>
                  <a:noFill/>
                </a:ln>
                <a:solidFill>
                  <a:srgbClr val="FF0000"/>
                </a:solidFill>
                <a:effectLst/>
                <a:uLnTx/>
                <a:uFillTx/>
                <a:latin typeface="+mn-ea"/>
                <a:cs typeface="+mn-cs"/>
              </a:rPr>
              <a:t>不同文件名访问同一个共享文件</a:t>
            </a:r>
            <a:endParaRPr kumimoji="0" lang="zh-CN" altLang="en-US" sz="1800" b="0" i="0" u="none" strike="noStrike" kern="1200" cap="none" spc="0" normalizeH="0" baseline="0" noProof="0" dirty="0">
              <a:ln>
                <a:noFill/>
              </a:ln>
              <a:solidFill>
                <a:sysClr val="windowText" lastClr="000000"/>
              </a:solidFill>
              <a:effectLst/>
              <a:uLnTx/>
              <a:uFillTx/>
              <a:latin typeface="+mn-ea"/>
              <a:cs typeface="+mn-cs"/>
            </a:endParaRPr>
          </a:p>
        </p:txBody>
      </p:sp>
      <p:grpSp>
        <p:nvGrpSpPr>
          <p:cNvPr id="11" name="组合 10">
            <a:extLst>
              <a:ext uri="{FF2B5EF4-FFF2-40B4-BE49-F238E27FC236}">
                <a16:creationId xmlns:a16="http://schemas.microsoft.com/office/drawing/2014/main" id="{B04F479C-634A-4951-A96B-30AAADF026C7}"/>
              </a:ext>
            </a:extLst>
          </p:cNvPr>
          <p:cNvGrpSpPr/>
          <p:nvPr/>
        </p:nvGrpSpPr>
        <p:grpSpPr>
          <a:xfrm>
            <a:off x="3651620" y="2197789"/>
            <a:ext cx="5492380" cy="2945711"/>
            <a:chOff x="3137297" y="2197789"/>
            <a:chExt cx="5492380" cy="2945711"/>
          </a:xfrm>
        </p:grpSpPr>
        <p:pic>
          <p:nvPicPr>
            <p:cNvPr id="22" name="图片 21"/>
            <p:cNvPicPr>
              <a:picLocks noChangeAspect="1"/>
            </p:cNvPicPr>
            <p:nvPr/>
          </p:nvPicPr>
          <p:blipFill>
            <a:blip r:embed="rId3">
              <a:clrChange>
                <a:clrFrom>
                  <a:srgbClr val="FFFFFF"/>
                </a:clrFrom>
                <a:clrTo>
                  <a:srgbClr val="FFFFFF">
                    <a:alpha val="0"/>
                  </a:srgbClr>
                </a:clrTo>
              </a:clrChange>
            </a:blip>
            <a:stretch>
              <a:fillRect/>
            </a:stretch>
          </p:blipFill>
          <p:spPr>
            <a:xfrm>
              <a:off x="3137297" y="2197789"/>
              <a:ext cx="5344795" cy="2886710"/>
            </a:xfrm>
            <a:prstGeom prst="rect">
              <a:avLst/>
            </a:prstGeom>
          </p:spPr>
        </p:pic>
        <p:sp>
          <p:nvSpPr>
            <p:cNvPr id="4" name="文本框 3">
              <a:extLst>
                <a:ext uri="{FF2B5EF4-FFF2-40B4-BE49-F238E27FC236}">
                  <a16:creationId xmlns:a16="http://schemas.microsoft.com/office/drawing/2014/main" id="{6B2F566D-667D-979A-A944-100CE0B6AE0F}"/>
                </a:ext>
              </a:extLst>
            </p:cNvPr>
            <p:cNvSpPr txBox="1"/>
            <p:nvPr/>
          </p:nvSpPr>
          <p:spPr>
            <a:xfrm>
              <a:off x="4459745" y="3641144"/>
              <a:ext cx="591829" cy="307777"/>
            </a:xfrm>
            <a:prstGeom prst="rect">
              <a:avLst/>
            </a:prstGeom>
            <a:solidFill>
              <a:schemeClr val="bg1"/>
            </a:solidFill>
            <a:ln w="12700">
              <a:solidFill>
                <a:srgbClr val="FF0000"/>
              </a:solidFill>
            </a:ln>
          </p:spPr>
          <p:txBody>
            <a:bodyPr wrap="none" rtlCol="0">
              <a:spAutoFit/>
            </a:bodyPr>
            <a:lstStyle/>
            <a:p>
              <a:pPr algn="l"/>
              <a:r>
                <a:rPr lang="en-US" altLang="zh-CN" sz="1400" dirty="0"/>
                <a:t>MFD</a:t>
              </a:r>
              <a:endParaRPr lang="zh-CN" altLang="en-US" sz="1400" dirty="0"/>
            </a:p>
          </p:txBody>
        </p:sp>
        <p:sp>
          <p:nvSpPr>
            <p:cNvPr id="5" name="文本框 4">
              <a:extLst>
                <a:ext uri="{FF2B5EF4-FFF2-40B4-BE49-F238E27FC236}">
                  <a16:creationId xmlns:a16="http://schemas.microsoft.com/office/drawing/2014/main" id="{3719A904-D8D2-F142-CF6A-151CA97D311E}"/>
                </a:ext>
              </a:extLst>
            </p:cNvPr>
            <p:cNvSpPr txBox="1"/>
            <p:nvPr/>
          </p:nvSpPr>
          <p:spPr>
            <a:xfrm>
              <a:off x="5777310" y="2856837"/>
              <a:ext cx="657552" cy="307777"/>
            </a:xfrm>
            <a:prstGeom prst="rect">
              <a:avLst/>
            </a:prstGeom>
            <a:solidFill>
              <a:schemeClr val="bg1"/>
            </a:solidFill>
            <a:ln w="12700">
              <a:solidFill>
                <a:srgbClr val="FF0000"/>
              </a:solidFill>
            </a:ln>
          </p:spPr>
          <p:txBody>
            <a:bodyPr wrap="none" rtlCol="0">
              <a:spAutoFit/>
            </a:bodyPr>
            <a:lstStyle/>
            <a:p>
              <a:pPr algn="l"/>
              <a:r>
                <a:rPr lang="en-US" altLang="zh-CN" sz="1400" dirty="0"/>
                <a:t>UFD1</a:t>
              </a:r>
              <a:endParaRPr lang="zh-CN" altLang="en-US" sz="1400" dirty="0"/>
            </a:p>
          </p:txBody>
        </p:sp>
        <p:sp>
          <p:nvSpPr>
            <p:cNvPr id="6" name="文本框 5">
              <a:extLst>
                <a:ext uri="{FF2B5EF4-FFF2-40B4-BE49-F238E27FC236}">
                  <a16:creationId xmlns:a16="http://schemas.microsoft.com/office/drawing/2014/main" id="{729850EF-49A5-83EE-3308-73BDA5F3716B}"/>
                </a:ext>
              </a:extLst>
            </p:cNvPr>
            <p:cNvSpPr txBox="1"/>
            <p:nvPr/>
          </p:nvSpPr>
          <p:spPr>
            <a:xfrm>
              <a:off x="6766471" y="3918135"/>
              <a:ext cx="657552" cy="307777"/>
            </a:xfrm>
            <a:prstGeom prst="rect">
              <a:avLst/>
            </a:prstGeom>
            <a:solidFill>
              <a:schemeClr val="bg1"/>
            </a:solidFill>
            <a:ln w="12700">
              <a:solidFill>
                <a:srgbClr val="FF0000"/>
              </a:solidFill>
            </a:ln>
          </p:spPr>
          <p:txBody>
            <a:bodyPr wrap="none" rtlCol="0">
              <a:spAutoFit/>
            </a:bodyPr>
            <a:lstStyle/>
            <a:p>
              <a:pPr algn="l"/>
              <a:r>
                <a:rPr lang="en-US" altLang="zh-CN" sz="1400" dirty="0"/>
                <a:t>UFD2</a:t>
              </a:r>
              <a:endParaRPr lang="zh-CN" altLang="en-US" sz="1400" dirty="0"/>
            </a:p>
          </p:txBody>
        </p:sp>
        <p:sp>
          <p:nvSpPr>
            <p:cNvPr id="7" name="文本框 6">
              <a:extLst>
                <a:ext uri="{FF2B5EF4-FFF2-40B4-BE49-F238E27FC236}">
                  <a16:creationId xmlns:a16="http://schemas.microsoft.com/office/drawing/2014/main" id="{2EEA5753-DEAA-35E7-F747-74F966E50B6E}"/>
                </a:ext>
              </a:extLst>
            </p:cNvPr>
            <p:cNvSpPr txBox="1"/>
            <p:nvPr/>
          </p:nvSpPr>
          <p:spPr>
            <a:xfrm>
              <a:off x="7972125" y="4835723"/>
              <a:ext cx="657552" cy="307777"/>
            </a:xfrm>
            <a:prstGeom prst="rect">
              <a:avLst/>
            </a:prstGeom>
            <a:solidFill>
              <a:schemeClr val="bg1"/>
            </a:solidFill>
            <a:ln w="12700">
              <a:solidFill>
                <a:srgbClr val="FF0000"/>
              </a:solidFill>
            </a:ln>
          </p:spPr>
          <p:txBody>
            <a:bodyPr wrap="none" rtlCol="0">
              <a:spAutoFit/>
            </a:bodyPr>
            <a:lstStyle/>
            <a:p>
              <a:pPr algn="l"/>
              <a:r>
                <a:rPr lang="en-US" altLang="zh-CN" sz="1400" dirty="0"/>
                <a:t>UFD3</a:t>
              </a:r>
              <a:endParaRPr lang="zh-CN" altLang="en-US" sz="1400" dirty="0"/>
            </a:p>
          </p:txBody>
        </p:sp>
        <p:cxnSp>
          <p:nvCxnSpPr>
            <p:cNvPr id="9" name="直接箭头连接符 8">
              <a:extLst>
                <a:ext uri="{FF2B5EF4-FFF2-40B4-BE49-F238E27FC236}">
                  <a16:creationId xmlns:a16="http://schemas.microsoft.com/office/drawing/2014/main" id="{2814E6AD-EF64-934F-FB9B-376B6C53A8A5}"/>
                </a:ext>
              </a:extLst>
            </p:cNvPr>
            <p:cNvCxnSpPr/>
            <p:nvPr/>
          </p:nvCxnSpPr>
          <p:spPr>
            <a:xfrm flipV="1">
              <a:off x="6858000" y="2756535"/>
              <a:ext cx="1066800" cy="1030528"/>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10" name="文本框 9">
            <a:extLst>
              <a:ext uri="{FF2B5EF4-FFF2-40B4-BE49-F238E27FC236}">
                <a16:creationId xmlns:a16="http://schemas.microsoft.com/office/drawing/2014/main" id="{0E508857-A6F2-F6C2-877B-F915722DCAC2}"/>
              </a:ext>
            </a:extLst>
          </p:cNvPr>
          <p:cNvSpPr txBox="1"/>
          <p:nvPr/>
        </p:nvSpPr>
        <p:spPr>
          <a:xfrm>
            <a:off x="228600" y="4488010"/>
            <a:ext cx="3877985" cy="584775"/>
          </a:xfrm>
          <a:prstGeom prst="rect">
            <a:avLst/>
          </a:prstGeom>
          <a:noFill/>
          <a:ln w="12700">
            <a:solidFill>
              <a:schemeClr val="tx1"/>
            </a:solidFill>
          </a:ln>
        </p:spPr>
        <p:txBody>
          <a:bodyPr wrap="none" rtlCol="0">
            <a:spAutoFit/>
          </a:bodyPr>
          <a:lstStyle/>
          <a:p>
            <a:pPr algn="l"/>
            <a:r>
              <a:rPr lang="zh-CN" altLang="en-US" sz="1600" dirty="0"/>
              <a:t>缺点：一个用户无法</a:t>
            </a:r>
            <a:r>
              <a:rPr lang="zh-CN" altLang="en-US" sz="1600" dirty="0">
                <a:solidFill>
                  <a:srgbClr val="FF0000"/>
                </a:solidFill>
              </a:rPr>
              <a:t>访问其他用户文件</a:t>
            </a:r>
            <a:r>
              <a:rPr lang="zh-CN" altLang="en-US" sz="1600" dirty="0"/>
              <a:t>，</a:t>
            </a:r>
            <a:endParaRPr lang="en-US" altLang="zh-CN" sz="1600" dirty="0"/>
          </a:p>
          <a:p>
            <a:pPr algn="l"/>
            <a:r>
              <a:rPr lang="zh-CN" altLang="en-US" sz="1600" dirty="0">
                <a:solidFill>
                  <a:srgbClr val="FF0000"/>
                </a:solidFill>
              </a:rPr>
              <a:t>多个用户间不便于共享文件</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8.1 </a:t>
            </a:r>
            <a:r>
              <a:rPr lang="zh-CN" altLang="en-US" sz="2100" b="1" dirty="0">
                <a:solidFill>
                  <a:srgbClr val="4472C4"/>
                </a:solidFill>
              </a:rPr>
              <a:t>文件和文件系统</a:t>
            </a:r>
          </a:p>
        </p:txBody>
      </p:sp>
      <p:sp>
        <p:nvSpPr>
          <p:cNvPr id="10" name="矩形 9"/>
          <p:cNvSpPr/>
          <p:nvPr/>
        </p:nvSpPr>
        <p:spPr>
          <a:xfrm>
            <a:off x="1392201" y="1216564"/>
            <a:ext cx="3375110" cy="1983740"/>
          </a:xfrm>
          <a:prstGeom prst="rect">
            <a:avLst/>
          </a:prstGeom>
        </p:spPr>
        <p:txBody>
          <a:bodyPr wrap="square">
            <a:spAutoFit/>
          </a:bodyPr>
          <a:lstStyle/>
          <a:p>
            <a:pPr>
              <a:lnSpc>
                <a:spcPct val="150000"/>
              </a:lnSpc>
              <a:spcBef>
                <a:spcPts val="600"/>
              </a:spcBef>
            </a:pPr>
            <a:r>
              <a:rPr lang="zh-CN" altLang="en-US" sz="1800" dirty="0">
                <a:latin typeface="+mj-ea"/>
                <a:ea typeface="+mj-ea"/>
              </a:rPr>
              <a:t>8.1.1 数据项、记录和文件</a:t>
            </a:r>
          </a:p>
          <a:p>
            <a:pPr>
              <a:lnSpc>
                <a:spcPct val="150000"/>
              </a:lnSpc>
              <a:spcBef>
                <a:spcPts val="600"/>
              </a:spcBef>
            </a:pPr>
            <a:r>
              <a:rPr lang="en-US" altLang="zh-CN" sz="1800" dirty="0">
                <a:latin typeface="+mj-ea"/>
                <a:ea typeface="+mj-ea"/>
              </a:rPr>
              <a:t>8.1.2 </a:t>
            </a:r>
            <a:r>
              <a:rPr lang="zh-CN" altLang="en-US" sz="1800" dirty="0">
                <a:latin typeface="+mj-ea"/>
                <a:ea typeface="+mj-ea"/>
              </a:rPr>
              <a:t>文件名和文件类型</a:t>
            </a:r>
          </a:p>
          <a:p>
            <a:pPr>
              <a:lnSpc>
                <a:spcPct val="150000"/>
              </a:lnSpc>
              <a:spcBef>
                <a:spcPts val="600"/>
              </a:spcBef>
            </a:pPr>
            <a:r>
              <a:rPr lang="en-US" altLang="zh-CN" sz="1800" dirty="0">
                <a:latin typeface="+mj-ea"/>
                <a:ea typeface="+mj-ea"/>
              </a:rPr>
              <a:t>8.1.3 </a:t>
            </a:r>
            <a:r>
              <a:rPr lang="zh-CN" altLang="en-US" sz="1800" dirty="0">
                <a:latin typeface="+mj-ea"/>
                <a:ea typeface="+mj-ea"/>
              </a:rPr>
              <a:t>文件系统的层次结构</a:t>
            </a:r>
          </a:p>
          <a:p>
            <a:pPr>
              <a:lnSpc>
                <a:spcPct val="150000"/>
              </a:lnSpc>
              <a:spcBef>
                <a:spcPts val="600"/>
              </a:spcBef>
            </a:pPr>
            <a:r>
              <a:rPr lang="en-US" altLang="zh-CN" sz="1800" dirty="0">
                <a:latin typeface="+mj-ea"/>
                <a:ea typeface="+mj-ea"/>
              </a:rPr>
              <a:t>8.1.4 </a:t>
            </a:r>
            <a:r>
              <a:rPr lang="zh-CN" altLang="en-US" sz="1800" dirty="0">
                <a:latin typeface="+mj-ea"/>
                <a:ea typeface="+mj-ea"/>
              </a:rPr>
              <a:t>文件操作</a:t>
            </a:r>
          </a:p>
        </p:txBody>
      </p:sp>
      <p:pic>
        <p:nvPicPr>
          <p:cNvPr id="21" name="图片 2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22" name="图片 2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23" name="图片 2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多级文件目录（</a:t>
            </a:r>
            <a:r>
              <a:rPr lang="zh-CN" altLang="en-US" sz="2100" b="1" dirty="0">
                <a:solidFill>
                  <a:srgbClr val="FF0000"/>
                </a:solidFill>
              </a:rPr>
              <a:t>树形目录</a:t>
            </a:r>
            <a:r>
              <a:rPr lang="zh-CN" altLang="en-US" sz="2100" b="1" dirty="0">
                <a:solidFill>
                  <a:srgbClr val="4472C4"/>
                </a:solidFill>
              </a:rPr>
              <a:t>结构）</a:t>
            </a:r>
            <a:endParaRPr lang="en-US" altLang="zh-CN" sz="2100" b="1" dirty="0">
              <a:solidFill>
                <a:srgbClr val="4472C4"/>
              </a:solidFill>
            </a:endParaRPr>
          </a:p>
        </p:txBody>
      </p:sp>
      <p:sp>
        <p:nvSpPr>
          <p:cNvPr id="21" name="Rectangle 3"/>
          <p:cNvSpPr txBox="1">
            <a:spLocks noChangeArrowheads="1"/>
          </p:cNvSpPr>
          <p:nvPr/>
        </p:nvSpPr>
        <p:spPr bwMode="auto">
          <a:xfrm>
            <a:off x="533400" y="701621"/>
            <a:ext cx="807720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1pPr>
            <a:lvl2pPr marL="548005" indent="-228600" algn="l" rtl="0" eaLnBrk="1" fontAlgn="base" hangingPunct="1">
              <a:spcBef>
                <a:spcPts val="375"/>
              </a:spcBef>
              <a:spcAft>
                <a:spcPct val="0"/>
              </a:spcAft>
              <a:buClr>
                <a:schemeClr val="accent2"/>
              </a:buClr>
              <a:buSzPct val="85000"/>
              <a:buFont typeface="Wingdings" panose="05000000000000000000" pitchFamily="2" charset="2"/>
              <a:buChar char="Ø"/>
              <a:defRPr sz="22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eaLnBrk="1" fontAlgn="base" hangingPunct="1">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600"/>
              </a:spcBef>
              <a:spcAft>
                <a:spcPts val="600"/>
              </a:spcAft>
              <a:buClr>
                <a:srgbClr val="D34817"/>
              </a:buClr>
              <a:buSzPct val="85000"/>
              <a:buNone/>
              <a:defRPr/>
            </a:pPr>
            <a:r>
              <a:rPr kumimoji="0" lang="zh-CN" altLang="en-US" sz="1800" b="0" i="0" u="none" strike="noStrike" kern="1200" cap="none" spc="0" normalizeH="0" baseline="0" dirty="0">
                <a:latin typeface="微软雅黑" panose="020B0503020204020204" pitchFamily="34" charset="-122"/>
                <a:ea typeface="微软雅黑" panose="020B0503020204020204" pitchFamily="34" charset="-122"/>
                <a:cs typeface="+mn-cs"/>
              </a:rPr>
              <a:t>用户（或用户进程）要访问某个文件时要用</a:t>
            </a:r>
            <a:r>
              <a:rPr kumimoji="0" lang="zh-CN" altLang="en-US" sz="1800" b="0" i="0" u="none" strike="noStrike" kern="1200" cap="none" spc="0" normalizeH="0" baseline="0" dirty="0">
                <a:solidFill>
                  <a:srgbClr val="FF0000"/>
                </a:solidFill>
                <a:latin typeface="微软雅黑" panose="020B0503020204020204" pitchFamily="34" charset="-122"/>
                <a:ea typeface="微软雅黑" panose="020B0503020204020204" pitchFamily="34" charset="-122"/>
                <a:cs typeface="+mn-cs"/>
              </a:rPr>
              <a:t>文件路径名</a:t>
            </a:r>
            <a:r>
              <a:rPr kumimoji="0" lang="zh-CN" altLang="en-US" sz="1800" b="0" i="0" u="none" strike="noStrike" kern="1200" cap="none" spc="0" normalizeH="0" baseline="0" dirty="0">
                <a:latin typeface="微软雅黑" panose="020B0503020204020204" pitchFamily="34" charset="-122"/>
                <a:ea typeface="微软雅黑" panose="020B0503020204020204" pitchFamily="34" charset="-122"/>
                <a:cs typeface="+mn-cs"/>
              </a:rPr>
              <a:t>标识文件，文件路径名是个字符串。各级目录之间用“/”隔开。从根目录出发的路径称为</a:t>
            </a:r>
            <a:r>
              <a:rPr kumimoji="0" lang="zh-CN" altLang="en-US" sz="1800" b="0" i="0" u="none" strike="noStrike" kern="1200" cap="none" spc="0" normalizeH="0" baseline="0" dirty="0">
                <a:solidFill>
                  <a:srgbClr val="FF0000"/>
                </a:solidFill>
                <a:latin typeface="微软雅黑" panose="020B0503020204020204" pitchFamily="34" charset="-122"/>
                <a:ea typeface="微软雅黑" panose="020B0503020204020204" pitchFamily="34" charset="-122"/>
                <a:cs typeface="+mn-cs"/>
              </a:rPr>
              <a:t>绝对路径</a:t>
            </a:r>
          </a:p>
        </p:txBody>
      </p:sp>
      <p:sp>
        <p:nvSpPr>
          <p:cNvPr id="23" name="Rectangle 3"/>
          <p:cNvSpPr txBox="1">
            <a:spLocks noChangeArrowheads="1"/>
          </p:cNvSpPr>
          <p:nvPr/>
        </p:nvSpPr>
        <p:spPr bwMode="auto">
          <a:xfrm>
            <a:off x="152400" y="1996827"/>
            <a:ext cx="3526790" cy="2037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1pPr>
            <a:lvl2pPr marL="548005" indent="-228600" algn="l" rtl="0" eaLnBrk="1" fontAlgn="base" hangingPunct="1">
              <a:spcBef>
                <a:spcPts val="375"/>
              </a:spcBef>
              <a:spcAft>
                <a:spcPct val="0"/>
              </a:spcAft>
              <a:buClr>
                <a:schemeClr val="accent2"/>
              </a:buClr>
              <a:buSzPct val="85000"/>
              <a:buFont typeface="Wingdings" panose="05000000000000000000" pitchFamily="2" charset="2"/>
              <a:buChar char="Ø"/>
              <a:defRPr sz="22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eaLnBrk="1" fontAlgn="base" hangingPunct="1">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600"/>
              </a:spcBef>
              <a:spcAft>
                <a:spcPts val="600"/>
              </a:spcAft>
              <a:buClr>
                <a:srgbClr val="D34817"/>
              </a:buClr>
              <a:buSzPct val="85000"/>
              <a:buNone/>
              <a:defRPr/>
            </a:pPr>
            <a:r>
              <a:rPr kumimoji="0" lang="zh-CN" altLang="en-US" sz="1800" b="0" i="0" u="none" strike="noStrike" kern="1200" cap="none" spc="0" normalizeH="0" baseline="0" noProof="0" dirty="0">
                <a:ln>
                  <a:noFill/>
                </a:ln>
                <a:solidFill>
                  <a:srgbClr val="FF0000"/>
                </a:solidFill>
                <a:effectLst/>
                <a:uLnTx/>
                <a:uFillTx/>
                <a:latin typeface="+mn-ea"/>
                <a:cs typeface="+mn-cs"/>
              </a:rPr>
              <a:t>特点</a:t>
            </a: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a:t>
            </a:r>
            <a:endParaRPr kumimoji="0" lang="en-US" altLang="zh-CN" sz="1800" b="0" i="0" u="none" strike="noStrike" kern="1200" cap="none" spc="0" normalizeH="0" baseline="0" noProof="0" dirty="0">
              <a:ln>
                <a:noFill/>
              </a:ln>
              <a:solidFill>
                <a:sysClr val="windowText" lastClr="000000"/>
              </a:solidFill>
              <a:effectLst/>
              <a:uLnTx/>
              <a:uFillTx/>
              <a:latin typeface="+mn-ea"/>
              <a:cs typeface="+mn-cs"/>
            </a:endParaRPr>
          </a:p>
          <a:p>
            <a:pPr marL="617855" marR="0" lvl="1" indent="-360045" algn="l" defTabSz="914400" rtl="0" eaLnBrk="1" fontAlgn="base" latinLnBrk="0" hangingPunct="1">
              <a:lnSpc>
                <a:spcPct val="100000"/>
              </a:lnSpc>
              <a:spcBef>
                <a:spcPts val="600"/>
              </a:spcBef>
              <a:spcAft>
                <a:spcPts val="600"/>
              </a:spcAft>
              <a:buClr>
                <a:srgbClr val="FF0000"/>
              </a:buClr>
              <a:buSzPct val="100000"/>
              <a:buFont typeface="Wingdings" panose="05000000000000000000" pitchFamily="2" charset="2"/>
              <a:buChar char="n"/>
              <a:defRPr/>
            </a:pP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方便地对文件进行分类</a:t>
            </a:r>
          </a:p>
          <a:p>
            <a:pPr marL="617855" marR="0" lvl="1" indent="-360045" algn="l" defTabSz="914400" rtl="0" eaLnBrk="1" fontAlgn="base" latinLnBrk="0" hangingPunct="1">
              <a:lnSpc>
                <a:spcPct val="100000"/>
              </a:lnSpc>
              <a:spcBef>
                <a:spcPts val="600"/>
              </a:spcBef>
              <a:spcAft>
                <a:spcPts val="600"/>
              </a:spcAft>
              <a:buClr>
                <a:srgbClr val="FF0000"/>
              </a:buClr>
              <a:buSzPct val="100000"/>
              <a:buFont typeface="Wingdings" panose="05000000000000000000" pitchFamily="2" charset="2"/>
              <a:buChar char="n"/>
              <a:defRPr/>
            </a:pP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更有效地进行文件的管理和保护</a:t>
            </a:r>
          </a:p>
          <a:p>
            <a:pPr marL="617855" marR="0" lvl="1" indent="-360045" algn="l" defTabSz="914400" rtl="0" eaLnBrk="1" fontAlgn="base" latinLnBrk="0" hangingPunct="1">
              <a:lnSpc>
                <a:spcPct val="100000"/>
              </a:lnSpc>
              <a:spcBef>
                <a:spcPts val="600"/>
              </a:spcBef>
              <a:spcAft>
                <a:spcPts val="600"/>
              </a:spcAft>
              <a:buClr>
                <a:srgbClr val="FF0000"/>
              </a:buClr>
              <a:buSzPct val="100000"/>
              <a:buFont typeface="Wingdings" panose="05000000000000000000" pitchFamily="2" charset="2"/>
              <a:buChar char="n"/>
              <a:defRPr/>
            </a:pPr>
            <a:r>
              <a:rPr kumimoji="0" lang="zh-CN" altLang="en-US" sz="1800" b="0" i="0" u="none" strike="noStrike" kern="1200" cap="none" spc="0" normalizeH="0" baseline="0" noProof="0" dirty="0">
                <a:ln>
                  <a:noFill/>
                </a:ln>
                <a:solidFill>
                  <a:sysClr val="windowText" lastClr="000000"/>
                </a:solidFill>
                <a:effectLst/>
                <a:uLnTx/>
                <a:uFillTx/>
                <a:latin typeface="+mn-ea"/>
                <a:cs typeface="+mn-cs"/>
              </a:rPr>
              <a:t>不便于实现文件的共享</a:t>
            </a:r>
          </a:p>
        </p:txBody>
      </p:sp>
      <p:sp>
        <p:nvSpPr>
          <p:cNvPr id="2" name="文本框 1"/>
          <p:cNvSpPr txBox="1"/>
          <p:nvPr/>
        </p:nvSpPr>
        <p:spPr>
          <a:xfrm>
            <a:off x="533400" y="1329714"/>
            <a:ext cx="8134350" cy="645160"/>
          </a:xfrm>
          <a:prstGeom prst="rect">
            <a:avLst/>
          </a:prstGeom>
          <a:noFill/>
        </p:spPr>
        <p:txBody>
          <a:bodyPr wrap="square" rtlCol="0" anchor="t">
            <a:spAutoFit/>
          </a:bodyPr>
          <a:lstStyle/>
          <a:p>
            <a:r>
              <a:rPr lang="zh-CN" altLang="en-US" sz="1800" dirty="0"/>
              <a:t>很多时候，用户会连续访问同一目录内的多个文件，可以设置一个当前目录，用户想要访问某个文件时，可以使用从当前目录出发的</a:t>
            </a:r>
            <a:r>
              <a:rPr lang="zh-CN" altLang="en-US" sz="1800" dirty="0">
                <a:solidFill>
                  <a:srgbClr val="FF0000"/>
                </a:solidFill>
              </a:rPr>
              <a:t>相对路径</a:t>
            </a:r>
          </a:p>
        </p:txBody>
      </p:sp>
      <p:pic>
        <p:nvPicPr>
          <p:cNvPr id="5" name="图片 4">
            <a:extLst>
              <a:ext uri="{FF2B5EF4-FFF2-40B4-BE49-F238E27FC236}">
                <a16:creationId xmlns:a16="http://schemas.microsoft.com/office/drawing/2014/main" id="{E0147F98-EB97-B9BF-5933-99FF04F802FD}"/>
              </a:ext>
            </a:extLst>
          </p:cNvPr>
          <p:cNvPicPr>
            <a:picLocks noChangeAspect="1"/>
          </p:cNvPicPr>
          <p:nvPr/>
        </p:nvPicPr>
        <p:blipFill>
          <a:blip r:embed="rId3"/>
          <a:stretch>
            <a:fillRect/>
          </a:stretch>
        </p:blipFill>
        <p:spPr>
          <a:xfrm>
            <a:off x="4113363" y="2266950"/>
            <a:ext cx="4878237" cy="2876550"/>
          </a:xfrm>
          <a:prstGeom prst="rect">
            <a:avLst/>
          </a:prstGeom>
        </p:spPr>
      </p:pic>
      <p:sp>
        <p:nvSpPr>
          <p:cNvPr id="6" name="文本框 5">
            <a:extLst>
              <a:ext uri="{FF2B5EF4-FFF2-40B4-BE49-F238E27FC236}">
                <a16:creationId xmlns:a16="http://schemas.microsoft.com/office/drawing/2014/main" id="{9364B207-9C63-AB51-4C5F-AB88C077FD11}"/>
              </a:ext>
            </a:extLst>
          </p:cNvPr>
          <p:cNvSpPr txBox="1"/>
          <p:nvPr/>
        </p:nvSpPr>
        <p:spPr>
          <a:xfrm>
            <a:off x="7385344" y="2222431"/>
            <a:ext cx="1659429" cy="276999"/>
          </a:xfrm>
          <a:prstGeom prst="rect">
            <a:avLst/>
          </a:prstGeom>
          <a:noFill/>
          <a:ln w="12700">
            <a:noFill/>
          </a:ln>
        </p:spPr>
        <p:txBody>
          <a:bodyPr wrap="none" rtlCol="0">
            <a:spAutoFit/>
          </a:bodyPr>
          <a:lstStyle/>
          <a:p>
            <a:pPr algn="l"/>
            <a:r>
              <a:rPr lang="en-US" altLang="zh-CN" sz="1200" dirty="0">
                <a:solidFill>
                  <a:srgbClr val="FF0000"/>
                </a:solidFill>
              </a:rPr>
              <a:t>3</a:t>
            </a:r>
            <a:r>
              <a:rPr lang="zh-CN" altLang="en-US" sz="1200" dirty="0">
                <a:solidFill>
                  <a:srgbClr val="FF0000"/>
                </a:solidFill>
              </a:rPr>
              <a:t>个用户总目录项</a:t>
            </a:r>
            <a:r>
              <a:rPr lang="en-US" altLang="zh-CN" sz="1200" dirty="0">
                <a:solidFill>
                  <a:srgbClr val="FF0000"/>
                </a:solidFill>
              </a:rPr>
              <a:t>ABC</a:t>
            </a:r>
            <a:endParaRPr lang="zh-CN" altLang="en-US" sz="1200" dirty="0">
              <a:solidFill>
                <a:srgbClr val="FF0000"/>
              </a:solidFill>
            </a:endParaRPr>
          </a:p>
        </p:txBody>
      </p:sp>
      <p:sp>
        <p:nvSpPr>
          <p:cNvPr id="7" name="文本框 6">
            <a:extLst>
              <a:ext uri="{FF2B5EF4-FFF2-40B4-BE49-F238E27FC236}">
                <a16:creationId xmlns:a16="http://schemas.microsoft.com/office/drawing/2014/main" id="{706BF7DB-7863-9D4C-DCEF-F4BEEA95017F}"/>
              </a:ext>
            </a:extLst>
          </p:cNvPr>
          <p:cNvSpPr txBox="1"/>
          <p:nvPr/>
        </p:nvSpPr>
        <p:spPr>
          <a:xfrm>
            <a:off x="5862" y="4344354"/>
            <a:ext cx="4709944" cy="701346"/>
          </a:xfrm>
          <a:prstGeom prst="rect">
            <a:avLst/>
          </a:prstGeom>
          <a:noFill/>
          <a:ln w="12700">
            <a:solidFill>
              <a:schemeClr val="tx1"/>
            </a:solidFill>
          </a:ln>
        </p:spPr>
        <p:txBody>
          <a:bodyPr wrap="none" rtlCol="0">
            <a:spAutoFit/>
          </a:bodyPr>
          <a:lstStyle/>
          <a:p>
            <a:pPr algn="l">
              <a:lnSpc>
                <a:spcPct val="130000"/>
              </a:lnSpc>
            </a:pPr>
            <a:r>
              <a:rPr lang="zh-CN" altLang="en-US" sz="1600" dirty="0"/>
              <a:t>目录文件中的</a:t>
            </a:r>
            <a:r>
              <a:rPr lang="zh-CN" altLang="en-US" sz="1600" dirty="0">
                <a:solidFill>
                  <a:srgbClr val="FF0000"/>
                </a:solidFill>
              </a:rPr>
              <a:t>目录项</a:t>
            </a:r>
            <a:r>
              <a:rPr lang="zh-CN" altLang="en-US" sz="1600" dirty="0"/>
              <a:t>，既可以为</a:t>
            </a:r>
            <a:r>
              <a:rPr lang="zh-CN" altLang="en-US" sz="1600" dirty="0">
                <a:solidFill>
                  <a:srgbClr val="FF0000"/>
                </a:solidFill>
              </a:rPr>
              <a:t>目录文件</a:t>
            </a:r>
            <a:r>
              <a:rPr lang="zh-CN" altLang="en-US" sz="1600" dirty="0"/>
              <a:t>的</a:t>
            </a:r>
            <a:r>
              <a:rPr lang="en-US" altLang="zh-CN" sz="1600" dirty="0"/>
              <a:t>FCB</a:t>
            </a:r>
            <a:r>
              <a:rPr lang="zh-CN" altLang="en-US" sz="1600" dirty="0"/>
              <a:t>，</a:t>
            </a:r>
            <a:endParaRPr lang="en-US" altLang="zh-CN" sz="1600" dirty="0"/>
          </a:p>
          <a:p>
            <a:pPr algn="l">
              <a:lnSpc>
                <a:spcPct val="130000"/>
              </a:lnSpc>
            </a:pPr>
            <a:r>
              <a:rPr lang="zh-CN" altLang="en-US" sz="1600" dirty="0"/>
              <a:t>又可以为</a:t>
            </a:r>
            <a:r>
              <a:rPr lang="zh-CN" altLang="en-US" sz="1600" dirty="0">
                <a:solidFill>
                  <a:srgbClr val="FF0000"/>
                </a:solidFill>
              </a:rPr>
              <a:t>数据文件</a:t>
            </a:r>
            <a:r>
              <a:rPr lang="zh-CN" altLang="en-US" sz="1600" dirty="0"/>
              <a:t>的</a:t>
            </a:r>
            <a:r>
              <a:rPr lang="en-US" altLang="zh-CN" sz="1600" dirty="0"/>
              <a:t>FCB</a:t>
            </a:r>
            <a:r>
              <a:rPr lang="zh-CN" altLang="en-US" sz="1600" dirty="0"/>
              <a:t>，用目录项中的</a:t>
            </a:r>
            <a:r>
              <a:rPr lang="en-US" altLang="zh-CN" sz="1600" dirty="0"/>
              <a:t>1b</a:t>
            </a:r>
            <a:r>
              <a:rPr lang="zh-CN" altLang="en-US" sz="1600" dirty="0"/>
              <a:t>位区分</a:t>
            </a:r>
          </a:p>
        </p:txBody>
      </p:sp>
      <p:sp>
        <p:nvSpPr>
          <p:cNvPr id="8" name="文本框 7">
            <a:extLst>
              <a:ext uri="{FF2B5EF4-FFF2-40B4-BE49-F238E27FC236}">
                <a16:creationId xmlns:a16="http://schemas.microsoft.com/office/drawing/2014/main" id="{596B791E-8390-4A75-5022-5C06728376DC}"/>
              </a:ext>
            </a:extLst>
          </p:cNvPr>
          <p:cNvSpPr txBox="1"/>
          <p:nvPr/>
        </p:nvSpPr>
        <p:spPr>
          <a:xfrm>
            <a:off x="6261450" y="2083931"/>
            <a:ext cx="653833" cy="276999"/>
          </a:xfrm>
          <a:prstGeom prst="rect">
            <a:avLst/>
          </a:prstGeom>
          <a:noFill/>
          <a:ln w="12700">
            <a:noFill/>
          </a:ln>
        </p:spPr>
        <p:txBody>
          <a:bodyPr wrap="none" rtlCol="0">
            <a:spAutoFit/>
          </a:bodyPr>
          <a:lstStyle/>
          <a:p>
            <a:pPr algn="l"/>
            <a:r>
              <a:rPr lang="zh-CN" altLang="en-US" sz="1200" dirty="0">
                <a:solidFill>
                  <a:srgbClr val="FF0000"/>
                </a:solidFill>
              </a:rPr>
              <a:t>根目录</a:t>
            </a:r>
          </a:p>
        </p:txBody>
      </p:sp>
      <p:sp>
        <p:nvSpPr>
          <p:cNvPr id="9" name="文本框 8">
            <a:extLst>
              <a:ext uri="{FF2B5EF4-FFF2-40B4-BE49-F238E27FC236}">
                <a16:creationId xmlns:a16="http://schemas.microsoft.com/office/drawing/2014/main" id="{53EBD5D9-2404-1D2D-A2CE-0645A4841D3B}"/>
              </a:ext>
            </a:extLst>
          </p:cNvPr>
          <p:cNvSpPr txBox="1"/>
          <p:nvPr/>
        </p:nvSpPr>
        <p:spPr>
          <a:xfrm>
            <a:off x="4694790" y="2381324"/>
            <a:ext cx="1477410" cy="461665"/>
          </a:xfrm>
          <a:prstGeom prst="rect">
            <a:avLst/>
          </a:prstGeom>
          <a:noFill/>
          <a:ln w="12700">
            <a:noFill/>
          </a:ln>
        </p:spPr>
        <p:txBody>
          <a:bodyPr wrap="square" rtlCol="0">
            <a:spAutoFit/>
          </a:bodyPr>
          <a:lstStyle/>
          <a:p>
            <a:pPr algn="l"/>
            <a:r>
              <a:rPr lang="zh-CN" altLang="en-US" sz="1200" dirty="0">
                <a:solidFill>
                  <a:srgbClr val="FF0000"/>
                </a:solidFill>
              </a:rPr>
              <a:t>每个文件、目录</a:t>
            </a:r>
            <a:endParaRPr lang="en-US" altLang="zh-CN" sz="1200" dirty="0">
              <a:solidFill>
                <a:srgbClr val="FF0000"/>
              </a:solidFill>
            </a:endParaRPr>
          </a:p>
          <a:p>
            <a:pPr algn="l"/>
            <a:r>
              <a:rPr lang="zh-CN" altLang="en-US" sz="1200" dirty="0">
                <a:solidFill>
                  <a:srgbClr val="FF0000"/>
                </a:solidFill>
              </a:rPr>
              <a:t>只能有一个父目录</a:t>
            </a:r>
          </a:p>
        </p:txBody>
      </p:sp>
      <p:sp>
        <p:nvSpPr>
          <p:cNvPr id="10" name="文本框 9">
            <a:extLst>
              <a:ext uri="{FF2B5EF4-FFF2-40B4-BE49-F238E27FC236}">
                <a16:creationId xmlns:a16="http://schemas.microsoft.com/office/drawing/2014/main" id="{3A25F6B0-A051-0A63-9B58-7C0D070E0AF6}"/>
              </a:ext>
            </a:extLst>
          </p:cNvPr>
          <p:cNvSpPr txBox="1"/>
          <p:nvPr/>
        </p:nvSpPr>
        <p:spPr>
          <a:xfrm>
            <a:off x="8138081" y="3572242"/>
            <a:ext cx="853519" cy="461665"/>
          </a:xfrm>
          <a:prstGeom prst="rect">
            <a:avLst/>
          </a:prstGeom>
          <a:noFill/>
          <a:ln w="12700">
            <a:noFill/>
          </a:ln>
        </p:spPr>
        <p:txBody>
          <a:bodyPr wrap="square" rtlCol="0">
            <a:spAutoFit/>
          </a:bodyPr>
          <a:lstStyle/>
          <a:p>
            <a:pPr algn="l"/>
            <a:r>
              <a:rPr lang="zh-CN" altLang="en-US" sz="1200" dirty="0">
                <a:solidFill>
                  <a:srgbClr val="FF0000"/>
                </a:solidFill>
              </a:rPr>
              <a:t>数据文件</a:t>
            </a:r>
            <a:endParaRPr lang="en-US" altLang="zh-CN" sz="1200" dirty="0">
              <a:solidFill>
                <a:srgbClr val="FF0000"/>
              </a:solidFill>
            </a:endParaRPr>
          </a:p>
          <a:p>
            <a:pPr algn="l"/>
            <a:r>
              <a:rPr lang="zh-CN" altLang="en-US" sz="1200" dirty="0">
                <a:solidFill>
                  <a:srgbClr val="FF0000"/>
                </a:solidFill>
              </a:rPr>
              <a:t>称为树叶</a:t>
            </a:r>
          </a:p>
        </p:txBody>
      </p:sp>
      <p:sp>
        <p:nvSpPr>
          <p:cNvPr id="11" name="文本框 10">
            <a:extLst>
              <a:ext uri="{FF2B5EF4-FFF2-40B4-BE49-F238E27FC236}">
                <a16:creationId xmlns:a16="http://schemas.microsoft.com/office/drawing/2014/main" id="{F0A89E1E-BD77-F5BE-34A3-96A66EF6CDC4}"/>
              </a:ext>
            </a:extLst>
          </p:cNvPr>
          <p:cNvSpPr txBox="1"/>
          <p:nvPr/>
        </p:nvSpPr>
        <p:spPr>
          <a:xfrm>
            <a:off x="4060190" y="2887508"/>
            <a:ext cx="977939" cy="461665"/>
          </a:xfrm>
          <a:prstGeom prst="rect">
            <a:avLst/>
          </a:prstGeom>
          <a:noFill/>
          <a:ln w="12700">
            <a:noFill/>
          </a:ln>
        </p:spPr>
        <p:txBody>
          <a:bodyPr wrap="square" rtlCol="0">
            <a:spAutoFit/>
          </a:bodyPr>
          <a:lstStyle/>
          <a:p>
            <a:pPr algn="l"/>
            <a:r>
              <a:rPr lang="zh-CN" altLang="en-US" sz="1200" dirty="0">
                <a:solidFill>
                  <a:srgbClr val="FF0000"/>
                </a:solidFill>
              </a:rPr>
              <a:t>子目录</a:t>
            </a:r>
            <a:endParaRPr lang="en-US" altLang="zh-CN" sz="1200" dirty="0">
              <a:solidFill>
                <a:srgbClr val="FF0000"/>
              </a:solidFill>
            </a:endParaRPr>
          </a:p>
          <a:p>
            <a:pPr algn="l"/>
            <a:r>
              <a:rPr lang="zh-CN" altLang="en-US" sz="1200" dirty="0">
                <a:solidFill>
                  <a:srgbClr val="FF0000"/>
                </a:solidFill>
              </a:rPr>
              <a:t>或树的节点</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目录操作</a:t>
            </a:r>
          </a:p>
        </p:txBody>
      </p:sp>
      <p:sp>
        <p:nvSpPr>
          <p:cNvPr id="4" name="文本框 3">
            <a:extLst>
              <a:ext uri="{FF2B5EF4-FFF2-40B4-BE49-F238E27FC236}">
                <a16:creationId xmlns:a16="http://schemas.microsoft.com/office/drawing/2014/main" id="{3980997F-9145-E919-375E-8CC8A868F7B1}"/>
              </a:ext>
            </a:extLst>
          </p:cNvPr>
          <p:cNvSpPr txBox="1"/>
          <p:nvPr/>
        </p:nvSpPr>
        <p:spPr>
          <a:xfrm>
            <a:off x="2514600" y="721016"/>
            <a:ext cx="6141408" cy="646331"/>
          </a:xfrm>
          <a:prstGeom prst="rect">
            <a:avLst/>
          </a:prstGeom>
          <a:noFill/>
          <a:ln w="12700">
            <a:solidFill>
              <a:schemeClr val="tx1"/>
            </a:solidFill>
          </a:ln>
        </p:spPr>
        <p:txBody>
          <a:bodyPr wrap="square">
            <a:spAutoFit/>
          </a:bodyPr>
          <a:lstStyle/>
          <a:p>
            <a:pPr algn="l"/>
            <a:r>
              <a:rPr lang="zh-CN" altLang="en-US" sz="1200" b="0" i="0" u="none" strike="noStrike" baseline="0" dirty="0">
                <a:latin typeface="FZSSJW--GB1-0"/>
              </a:rPr>
              <a:t>树形目录中，用户可为自己建立</a:t>
            </a:r>
            <a:r>
              <a:rPr lang="en-US" altLang="zh-CN" sz="1200" b="0" i="0" u="none" strike="noStrike" baseline="0" dirty="0">
                <a:latin typeface="TimesNewRomanPSMT"/>
              </a:rPr>
              <a:t>UFD</a:t>
            </a:r>
            <a:r>
              <a:rPr lang="zh-CN" altLang="en-US" sz="1200" b="0" i="0" u="none" strike="noStrike" baseline="0" dirty="0">
                <a:latin typeface="FZSSJW--GB1-0"/>
              </a:rPr>
              <a:t>，并可再创建子目录。当用户要创建一个新文件时，只须查看在自己的</a:t>
            </a:r>
            <a:r>
              <a:rPr lang="en-US" altLang="zh-CN" sz="1200" b="0" i="0" u="none" strike="noStrike" baseline="0" dirty="0">
                <a:latin typeface="TimesNewRomanPSMT"/>
              </a:rPr>
              <a:t>UFD</a:t>
            </a:r>
            <a:r>
              <a:rPr lang="zh-CN" altLang="en-US" sz="1200" b="0" i="0" u="none" strike="noStrike" baseline="0" dirty="0">
                <a:latin typeface="FZSSJW--GB1-0"/>
              </a:rPr>
              <a:t>及其子目录中有无与新建文件相同的文件名。若无，便可在</a:t>
            </a:r>
            <a:r>
              <a:rPr lang="en-US" altLang="zh-CN" sz="1200" b="0" i="0" u="none" strike="noStrike" baseline="0" dirty="0">
                <a:latin typeface="TimesNewRomanPSMT"/>
              </a:rPr>
              <a:t>UFD</a:t>
            </a:r>
            <a:r>
              <a:rPr lang="zh-CN" altLang="en-US" sz="1200" b="0" i="0" u="none" strike="noStrike" baseline="0" dirty="0">
                <a:latin typeface="FZSSJW--GB1-0"/>
              </a:rPr>
              <a:t>或其某个子目录中增加一个新</a:t>
            </a:r>
            <a:r>
              <a:rPr lang="zh-CN" altLang="en-US" sz="1200" b="0" i="0" u="none" strike="noStrike" baseline="0" dirty="0">
                <a:solidFill>
                  <a:srgbClr val="FF0000"/>
                </a:solidFill>
                <a:latin typeface="FZSSJW--GB1-0"/>
              </a:rPr>
              <a:t>目录项</a:t>
            </a:r>
            <a:endParaRPr lang="zh-CN" altLang="en-US" sz="1200" dirty="0">
              <a:solidFill>
                <a:srgbClr val="FF0000"/>
              </a:solidFill>
            </a:endParaRPr>
          </a:p>
        </p:txBody>
      </p:sp>
      <p:sp>
        <p:nvSpPr>
          <p:cNvPr id="5" name="文本框 4">
            <a:extLst>
              <a:ext uri="{FF2B5EF4-FFF2-40B4-BE49-F238E27FC236}">
                <a16:creationId xmlns:a16="http://schemas.microsoft.com/office/drawing/2014/main" id="{191EEC8B-7DEC-BC59-7859-2AB70151FF13}"/>
              </a:ext>
            </a:extLst>
          </p:cNvPr>
          <p:cNvSpPr txBox="1"/>
          <p:nvPr/>
        </p:nvSpPr>
        <p:spPr>
          <a:xfrm>
            <a:off x="2514600" y="1446247"/>
            <a:ext cx="6141408" cy="1015663"/>
          </a:xfrm>
          <a:prstGeom prst="rect">
            <a:avLst/>
          </a:prstGeom>
          <a:noFill/>
          <a:ln w="12700">
            <a:solidFill>
              <a:schemeClr val="tx1"/>
            </a:solidFill>
          </a:ln>
        </p:spPr>
        <p:txBody>
          <a:bodyPr wrap="square">
            <a:spAutoFit/>
          </a:bodyPr>
          <a:lstStyle/>
          <a:p>
            <a:pPr algn="l"/>
            <a:r>
              <a:rPr lang="zh-CN" altLang="en-US" sz="1200" b="0" i="0" u="none" strike="noStrike" baseline="0" dirty="0">
                <a:latin typeface="FZSSJW--GB1-0"/>
              </a:rPr>
              <a:t>如果所要删除的目录是空的，删除目录项，使它在其上一级目录中对应的目录项为空。如果要删除的目录不空，即其中尚有几个文件或子目录，则可采用下述两种方法进行处理。①不删除非空目录。当目录（文件）不空时，不能将其删除；</a:t>
            </a:r>
            <a:endParaRPr lang="en-US" altLang="zh-CN" sz="1200" b="0" i="0" u="none" strike="noStrike" baseline="0" dirty="0">
              <a:latin typeface="FZSSJW--GB1-0"/>
            </a:endParaRPr>
          </a:p>
          <a:p>
            <a:pPr algn="l"/>
            <a:r>
              <a:rPr lang="zh-CN" altLang="en-US" sz="1200" b="0" i="0" u="none" strike="noStrike" baseline="0" dirty="0">
                <a:latin typeface="FZSSJW--GB1-0"/>
              </a:rPr>
              <a:t>②删除非空目录。当要删除一个目录时，如果在该目录中还包含有文件，则目录中的所有文件和子目录也会同时被删除</a:t>
            </a:r>
            <a:endParaRPr lang="zh-CN" altLang="en-US" sz="1200" dirty="0">
              <a:solidFill>
                <a:srgbClr val="FF0000"/>
              </a:solidFill>
            </a:endParaRPr>
          </a:p>
        </p:txBody>
      </p:sp>
      <p:sp>
        <p:nvSpPr>
          <p:cNvPr id="8" name="文本框 7">
            <a:extLst>
              <a:ext uri="{FF2B5EF4-FFF2-40B4-BE49-F238E27FC236}">
                <a16:creationId xmlns:a16="http://schemas.microsoft.com/office/drawing/2014/main" id="{C5DE5C16-B5A9-996B-987E-9DD051509108}"/>
              </a:ext>
            </a:extLst>
          </p:cNvPr>
          <p:cNvSpPr txBox="1"/>
          <p:nvPr/>
        </p:nvSpPr>
        <p:spPr>
          <a:xfrm>
            <a:off x="2514600" y="2571750"/>
            <a:ext cx="1524000" cy="276999"/>
          </a:xfrm>
          <a:prstGeom prst="rect">
            <a:avLst/>
          </a:prstGeom>
          <a:noFill/>
          <a:ln w="12700">
            <a:solidFill>
              <a:schemeClr val="tx1"/>
            </a:solidFill>
          </a:ln>
        </p:spPr>
        <p:txBody>
          <a:bodyPr wrap="square">
            <a:spAutoFit/>
          </a:bodyPr>
          <a:lstStyle/>
          <a:p>
            <a:pPr algn="l"/>
            <a:r>
              <a:rPr lang="zh-CN" altLang="en-US" sz="1200" dirty="0">
                <a:latin typeface="FZSSJW--GB1-0"/>
              </a:rPr>
              <a:t>指令设置当前目录</a:t>
            </a:r>
          </a:p>
        </p:txBody>
      </p:sp>
      <p:sp>
        <p:nvSpPr>
          <p:cNvPr id="10" name="文本框 9">
            <a:extLst>
              <a:ext uri="{FF2B5EF4-FFF2-40B4-BE49-F238E27FC236}">
                <a16:creationId xmlns:a16="http://schemas.microsoft.com/office/drawing/2014/main" id="{CD80CF49-95B7-1CDA-8CE6-EB959605B796}"/>
              </a:ext>
            </a:extLst>
          </p:cNvPr>
          <p:cNvSpPr txBox="1"/>
          <p:nvPr/>
        </p:nvSpPr>
        <p:spPr>
          <a:xfrm>
            <a:off x="2514600" y="2976662"/>
            <a:ext cx="6248400" cy="461665"/>
          </a:xfrm>
          <a:prstGeom prst="rect">
            <a:avLst/>
          </a:prstGeom>
          <a:noFill/>
          <a:ln w="12700">
            <a:solidFill>
              <a:schemeClr val="tx1"/>
            </a:solidFill>
          </a:ln>
        </p:spPr>
        <p:txBody>
          <a:bodyPr wrap="square">
            <a:spAutoFit/>
          </a:bodyPr>
          <a:lstStyle/>
          <a:p>
            <a:pPr algn="l"/>
            <a:r>
              <a:rPr lang="zh-CN" altLang="en-US" sz="1200" dirty="0">
                <a:latin typeface="FZSSJW--GB1-0"/>
              </a:rPr>
              <a:t>通常需要将文件或子目录在不同的父目录之间移动。文件或子目录经移动后，它们的路径名将随之改变</a:t>
            </a:r>
          </a:p>
        </p:txBody>
      </p:sp>
      <p:sp>
        <p:nvSpPr>
          <p:cNvPr id="12" name="文本框 11">
            <a:extLst>
              <a:ext uri="{FF2B5EF4-FFF2-40B4-BE49-F238E27FC236}">
                <a16:creationId xmlns:a16="http://schemas.microsoft.com/office/drawing/2014/main" id="{D1A6E981-205F-3501-9E72-DC7DFFA13D7F}"/>
              </a:ext>
            </a:extLst>
          </p:cNvPr>
          <p:cNvSpPr txBox="1"/>
          <p:nvPr/>
        </p:nvSpPr>
        <p:spPr>
          <a:xfrm>
            <a:off x="2514600" y="3558825"/>
            <a:ext cx="6248400" cy="461665"/>
          </a:xfrm>
          <a:prstGeom prst="rect">
            <a:avLst/>
          </a:prstGeom>
          <a:noFill/>
          <a:ln w="12700">
            <a:solidFill>
              <a:schemeClr val="tx1"/>
            </a:solidFill>
          </a:ln>
        </p:spPr>
        <p:txBody>
          <a:bodyPr wrap="square">
            <a:spAutoFit/>
          </a:bodyPr>
          <a:lstStyle/>
          <a:p>
            <a:pPr algn="l"/>
            <a:r>
              <a:rPr lang="zh-CN" altLang="en-US" sz="1200" dirty="0">
                <a:latin typeface="FZSSJW--GB1-0"/>
              </a:rPr>
              <a:t>对于树形目录，每个文件和每个目录都</a:t>
            </a:r>
            <a:r>
              <a:rPr lang="zh-CN" altLang="en-US" sz="1200" dirty="0">
                <a:solidFill>
                  <a:srgbClr val="FF0000"/>
                </a:solidFill>
                <a:latin typeface="FZSSJW--GB1-0"/>
              </a:rPr>
              <a:t>只允许有一个父目录，这样不利于文件共享</a:t>
            </a:r>
            <a:r>
              <a:rPr lang="zh-CN" altLang="en-US" sz="1200" dirty="0">
                <a:latin typeface="FZSSJW--GB1-0"/>
              </a:rPr>
              <a:t>，但可以</a:t>
            </a:r>
            <a:r>
              <a:rPr lang="zh-CN" altLang="en-US" sz="1200" dirty="0">
                <a:solidFill>
                  <a:srgbClr val="FF0000"/>
                </a:solidFill>
                <a:latin typeface="FZSSJW--GB1-0"/>
              </a:rPr>
              <a:t>通过链接操作让指定文件具有多个父目录，从而方便了文件共享</a:t>
            </a:r>
          </a:p>
        </p:txBody>
      </p:sp>
      <p:sp>
        <p:nvSpPr>
          <p:cNvPr id="14" name="文本框 13">
            <a:extLst>
              <a:ext uri="{FF2B5EF4-FFF2-40B4-BE49-F238E27FC236}">
                <a16:creationId xmlns:a16="http://schemas.microsoft.com/office/drawing/2014/main" id="{E70023FA-FC91-802D-FFB7-14922598EDCE}"/>
              </a:ext>
            </a:extLst>
          </p:cNvPr>
          <p:cNvSpPr txBox="1"/>
          <p:nvPr/>
        </p:nvSpPr>
        <p:spPr>
          <a:xfrm>
            <a:off x="2514600" y="4266337"/>
            <a:ext cx="6141408" cy="646331"/>
          </a:xfrm>
          <a:prstGeom prst="rect">
            <a:avLst/>
          </a:prstGeom>
          <a:noFill/>
          <a:ln w="12700">
            <a:solidFill>
              <a:schemeClr val="tx1"/>
            </a:solidFill>
          </a:ln>
        </p:spPr>
        <p:txBody>
          <a:bodyPr wrap="square">
            <a:spAutoFit/>
          </a:bodyPr>
          <a:lstStyle/>
          <a:p>
            <a:pPr algn="l"/>
            <a:r>
              <a:rPr lang="zh-CN" altLang="en-US" sz="1200" dirty="0">
                <a:latin typeface="FZSSJW--GB1-0"/>
              </a:rPr>
              <a:t>当文件目录非常庞大时，要查找指定文件是比较困难的。因此在所有的</a:t>
            </a:r>
            <a:r>
              <a:rPr lang="en-US" altLang="zh-CN" sz="1200" dirty="0">
                <a:latin typeface="FZSSJW--GB1-0"/>
              </a:rPr>
              <a:t>OS</a:t>
            </a:r>
            <a:r>
              <a:rPr lang="zh-CN" altLang="en-US" sz="1200" dirty="0">
                <a:latin typeface="FZSSJW--GB1-0"/>
              </a:rPr>
              <a:t>中都支持以多种方式进行查找，例如，可以从根目录或当前目录位置开始进行查找，查找方式可选用精确匹配或局部匹配等</a:t>
            </a:r>
          </a:p>
        </p:txBody>
      </p:sp>
      <p:sp>
        <p:nvSpPr>
          <p:cNvPr id="16" name="文本框 15">
            <a:extLst>
              <a:ext uri="{FF2B5EF4-FFF2-40B4-BE49-F238E27FC236}">
                <a16:creationId xmlns:a16="http://schemas.microsoft.com/office/drawing/2014/main" id="{D2AC65E9-5F2A-FA09-C4D5-773D83DB5F2A}"/>
              </a:ext>
            </a:extLst>
          </p:cNvPr>
          <p:cNvSpPr txBox="1"/>
          <p:nvPr/>
        </p:nvSpPr>
        <p:spPr>
          <a:xfrm>
            <a:off x="1143000" y="859515"/>
            <a:ext cx="1188408" cy="369332"/>
          </a:xfrm>
          <a:prstGeom prst="rect">
            <a:avLst/>
          </a:prstGeom>
          <a:noFill/>
          <a:ln w="12700">
            <a:noFill/>
          </a:ln>
        </p:spPr>
        <p:txBody>
          <a:bodyPr wrap="square">
            <a:spAutoFit/>
          </a:bodyPr>
          <a:lstStyle/>
          <a:p>
            <a:r>
              <a:rPr lang="zh-CN" altLang="en-US" dirty="0">
                <a:solidFill>
                  <a:srgbClr val="FF0000"/>
                </a:solidFill>
              </a:rPr>
              <a:t>创建目录</a:t>
            </a:r>
          </a:p>
        </p:txBody>
      </p:sp>
      <p:sp>
        <p:nvSpPr>
          <p:cNvPr id="17" name="文本框 16">
            <a:extLst>
              <a:ext uri="{FF2B5EF4-FFF2-40B4-BE49-F238E27FC236}">
                <a16:creationId xmlns:a16="http://schemas.microsoft.com/office/drawing/2014/main" id="{06EB54D9-FDB8-168C-FE36-C096608076B5}"/>
              </a:ext>
            </a:extLst>
          </p:cNvPr>
          <p:cNvSpPr txBox="1"/>
          <p:nvPr/>
        </p:nvSpPr>
        <p:spPr>
          <a:xfrm>
            <a:off x="1143000" y="1938102"/>
            <a:ext cx="1188408" cy="369332"/>
          </a:xfrm>
          <a:prstGeom prst="rect">
            <a:avLst/>
          </a:prstGeom>
          <a:noFill/>
          <a:ln w="12700">
            <a:noFill/>
          </a:ln>
        </p:spPr>
        <p:txBody>
          <a:bodyPr wrap="square">
            <a:spAutoFit/>
          </a:bodyPr>
          <a:lstStyle/>
          <a:p>
            <a:r>
              <a:rPr lang="zh-CN" altLang="en-US" dirty="0">
                <a:solidFill>
                  <a:srgbClr val="FF0000"/>
                </a:solidFill>
              </a:rPr>
              <a:t>删除目录</a:t>
            </a:r>
          </a:p>
        </p:txBody>
      </p:sp>
      <p:sp>
        <p:nvSpPr>
          <p:cNvPr id="18" name="文本框 17">
            <a:extLst>
              <a:ext uri="{FF2B5EF4-FFF2-40B4-BE49-F238E27FC236}">
                <a16:creationId xmlns:a16="http://schemas.microsoft.com/office/drawing/2014/main" id="{FEA12D4A-4E83-A392-A024-205B42A75414}"/>
              </a:ext>
            </a:extLst>
          </p:cNvPr>
          <p:cNvSpPr txBox="1"/>
          <p:nvPr/>
        </p:nvSpPr>
        <p:spPr>
          <a:xfrm>
            <a:off x="1143000" y="2497407"/>
            <a:ext cx="1188408" cy="369332"/>
          </a:xfrm>
          <a:prstGeom prst="rect">
            <a:avLst/>
          </a:prstGeom>
          <a:noFill/>
          <a:ln w="12700">
            <a:noFill/>
          </a:ln>
        </p:spPr>
        <p:txBody>
          <a:bodyPr wrap="square">
            <a:spAutoFit/>
          </a:bodyPr>
          <a:lstStyle/>
          <a:p>
            <a:r>
              <a:rPr lang="zh-CN" altLang="en-US" dirty="0">
                <a:solidFill>
                  <a:srgbClr val="FF0000"/>
                </a:solidFill>
              </a:rPr>
              <a:t>改变目录</a:t>
            </a:r>
          </a:p>
        </p:txBody>
      </p:sp>
      <p:sp>
        <p:nvSpPr>
          <p:cNvPr id="19" name="文本框 18">
            <a:extLst>
              <a:ext uri="{FF2B5EF4-FFF2-40B4-BE49-F238E27FC236}">
                <a16:creationId xmlns:a16="http://schemas.microsoft.com/office/drawing/2014/main" id="{BD4C78D1-DB01-0775-33A6-24CD7F961273}"/>
              </a:ext>
            </a:extLst>
          </p:cNvPr>
          <p:cNvSpPr txBox="1"/>
          <p:nvPr/>
        </p:nvSpPr>
        <p:spPr>
          <a:xfrm>
            <a:off x="1143000" y="2976662"/>
            <a:ext cx="1188408" cy="369332"/>
          </a:xfrm>
          <a:prstGeom prst="rect">
            <a:avLst/>
          </a:prstGeom>
          <a:noFill/>
          <a:ln w="12700">
            <a:noFill/>
          </a:ln>
        </p:spPr>
        <p:txBody>
          <a:bodyPr wrap="square">
            <a:spAutoFit/>
          </a:bodyPr>
          <a:lstStyle/>
          <a:p>
            <a:r>
              <a:rPr lang="zh-CN" altLang="en-US" dirty="0">
                <a:solidFill>
                  <a:srgbClr val="FF0000"/>
                </a:solidFill>
              </a:rPr>
              <a:t>移动目录</a:t>
            </a:r>
          </a:p>
        </p:txBody>
      </p:sp>
      <p:sp>
        <p:nvSpPr>
          <p:cNvPr id="21" name="文本框 20">
            <a:extLst>
              <a:ext uri="{FF2B5EF4-FFF2-40B4-BE49-F238E27FC236}">
                <a16:creationId xmlns:a16="http://schemas.microsoft.com/office/drawing/2014/main" id="{E77F9702-E085-B031-57C6-A478574AD3D5}"/>
              </a:ext>
            </a:extLst>
          </p:cNvPr>
          <p:cNvSpPr txBox="1"/>
          <p:nvPr/>
        </p:nvSpPr>
        <p:spPr>
          <a:xfrm>
            <a:off x="1143000" y="3609630"/>
            <a:ext cx="1188408" cy="369332"/>
          </a:xfrm>
          <a:prstGeom prst="rect">
            <a:avLst/>
          </a:prstGeom>
          <a:noFill/>
          <a:ln w="12700">
            <a:noFill/>
          </a:ln>
        </p:spPr>
        <p:txBody>
          <a:bodyPr wrap="square">
            <a:spAutoFit/>
          </a:bodyPr>
          <a:lstStyle/>
          <a:p>
            <a:r>
              <a:rPr lang="zh-CN" altLang="en-US" dirty="0">
                <a:solidFill>
                  <a:srgbClr val="FF0000"/>
                </a:solidFill>
              </a:rPr>
              <a:t>链接操作</a:t>
            </a:r>
          </a:p>
        </p:txBody>
      </p:sp>
      <p:sp>
        <p:nvSpPr>
          <p:cNvPr id="22" name="文本框 21">
            <a:extLst>
              <a:ext uri="{FF2B5EF4-FFF2-40B4-BE49-F238E27FC236}">
                <a16:creationId xmlns:a16="http://schemas.microsoft.com/office/drawing/2014/main" id="{B5314EEB-4E20-3D75-1A82-B5F0A15032F8}"/>
              </a:ext>
            </a:extLst>
          </p:cNvPr>
          <p:cNvSpPr txBox="1"/>
          <p:nvPr/>
        </p:nvSpPr>
        <p:spPr>
          <a:xfrm>
            <a:off x="1143000" y="4404836"/>
            <a:ext cx="1188408" cy="369332"/>
          </a:xfrm>
          <a:prstGeom prst="rect">
            <a:avLst/>
          </a:prstGeom>
          <a:noFill/>
          <a:ln w="12700">
            <a:noFill/>
          </a:ln>
        </p:spPr>
        <p:txBody>
          <a:bodyPr wrap="square">
            <a:spAutoFit/>
          </a:bodyPr>
          <a:lstStyle/>
          <a:p>
            <a:r>
              <a:rPr lang="zh-CN" altLang="en-US" dirty="0">
                <a:solidFill>
                  <a:srgbClr val="FF0000"/>
                </a:solidFill>
              </a:rPr>
              <a:t>查找操作</a:t>
            </a:r>
          </a:p>
        </p:txBody>
      </p:sp>
    </p:spTree>
    <p:extLst>
      <p:ext uri="{BB962C8B-B14F-4D97-AF65-F5344CB8AC3E}">
        <p14:creationId xmlns:p14="http://schemas.microsoft.com/office/powerpoint/2010/main" val="2582599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762000" y="200984"/>
            <a:ext cx="5269706" cy="414020"/>
          </a:xfrm>
          <a:prstGeom prst="rect">
            <a:avLst/>
          </a:prstGeom>
        </p:spPr>
        <p:txBody>
          <a:bodyPr wrap="square">
            <a:spAutoFit/>
          </a:bodyPr>
          <a:lstStyle/>
          <a:p>
            <a:r>
              <a:rPr lang="zh-CN" altLang="en-US" sz="2100" b="1" dirty="0">
                <a:solidFill>
                  <a:srgbClr val="4472C4"/>
                </a:solidFill>
              </a:rPr>
              <a:t>无环图目录</a:t>
            </a:r>
          </a:p>
        </p:txBody>
      </p:sp>
      <p:sp>
        <p:nvSpPr>
          <p:cNvPr id="24" name="Rectangle 3"/>
          <p:cNvSpPr txBox="1">
            <a:spLocks noChangeArrowheads="1"/>
          </p:cNvSpPr>
          <p:nvPr/>
        </p:nvSpPr>
        <p:spPr bwMode="auto">
          <a:xfrm>
            <a:off x="634355" y="933302"/>
            <a:ext cx="6172200" cy="3924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80" tIns="34290" rIns="68580" bIns="34290" numCol="1" anchor="t" anchorCtr="0" compatLnSpc="1"/>
          <a:lstStyle>
            <a:lvl1pPr marL="273050" indent="-273050" algn="l" rtl="0" eaLnBrk="1" fontAlgn="base" hangingPunct="1">
              <a:spcBef>
                <a:spcPts val="575"/>
              </a:spcBef>
              <a:spcAft>
                <a:spcPct val="0"/>
              </a:spcAft>
              <a:buClr>
                <a:schemeClr val="accent1"/>
              </a:buClr>
              <a:buSzPct val="85000"/>
              <a:buFont typeface="Wingdings 2" panose="05020102010507070707" pitchFamily="18" charset="2"/>
              <a:buChar char=""/>
              <a:defRPr sz="2400" kern="1200">
                <a:solidFill>
                  <a:schemeClr val="tx1"/>
                </a:solidFill>
                <a:latin typeface="+mn-lt"/>
                <a:ea typeface="+mn-ea"/>
                <a:cs typeface="+mn-cs"/>
              </a:defRPr>
            </a:lvl1pPr>
            <a:lvl2pPr marL="548005" indent="-228600" algn="l" rtl="0" eaLnBrk="1" fontAlgn="base" hangingPunct="1">
              <a:spcBef>
                <a:spcPts val="375"/>
              </a:spcBef>
              <a:spcAft>
                <a:spcPct val="0"/>
              </a:spcAft>
              <a:buClr>
                <a:schemeClr val="accent2"/>
              </a:buClr>
              <a:buSzPct val="85000"/>
              <a:buFont typeface="Wingdings" panose="05000000000000000000" pitchFamily="2" charset="2"/>
              <a:buChar char="Ø"/>
              <a:defRPr sz="2200" kern="1200">
                <a:solidFill>
                  <a:schemeClr val="tx1"/>
                </a:solidFill>
                <a:latin typeface="+mn-lt"/>
                <a:ea typeface="+mn-ea"/>
                <a:cs typeface="+mn-cs"/>
              </a:defRPr>
            </a:lvl2pPr>
            <a:lvl3pPr marL="822325" indent="-228600" algn="l" rtl="0" eaLnBrk="1" fontAlgn="base" hangingPunct="1">
              <a:spcBef>
                <a:spcPts val="375"/>
              </a:spcBef>
              <a:spcAft>
                <a:spcPct val="0"/>
              </a:spcAft>
              <a:buClr>
                <a:srgbClr val="E6B1AB"/>
              </a:buClr>
              <a:buSzPct val="85000"/>
              <a:buFont typeface="Wingdings 2" panose="05020102010507070707" pitchFamily="18" charset="2"/>
              <a:buChar char=""/>
              <a:defRPr sz="2000" kern="1200">
                <a:solidFill>
                  <a:schemeClr val="tx1"/>
                </a:solidFill>
                <a:latin typeface="+mn-lt"/>
                <a:ea typeface="+mn-ea"/>
                <a:cs typeface="+mn-cs"/>
              </a:defRPr>
            </a:lvl3pPr>
            <a:lvl4pPr marL="1097280" indent="-228600" algn="l" rtl="0" eaLnBrk="1" fontAlgn="base" hangingPunct="1">
              <a:spcBef>
                <a:spcPts val="375"/>
              </a:spcBef>
              <a:spcAft>
                <a:spcPct val="0"/>
              </a:spcAft>
              <a:buClr>
                <a:srgbClr val="A28E6A"/>
              </a:buClr>
              <a:buSzPct val="80000"/>
              <a:buFont typeface="Wingdings 2" panose="05020102010507070707" pitchFamily="18" charset="2"/>
              <a:buChar char=""/>
              <a:defRPr sz="2000" kern="1200">
                <a:solidFill>
                  <a:schemeClr val="tx1"/>
                </a:solidFill>
                <a:latin typeface="+mn-lt"/>
                <a:ea typeface="+mn-ea"/>
                <a:cs typeface="+mn-cs"/>
              </a:defRPr>
            </a:lvl4pPr>
            <a:lvl5pPr marL="1371600" indent="-228600" algn="l" rtl="0" eaLnBrk="1" fontAlgn="base" hangingPunct="1">
              <a:spcBef>
                <a:spcPts val="375"/>
              </a:spcBef>
              <a:spcAft>
                <a:spcPct val="0"/>
              </a:spcAft>
              <a:buClr>
                <a:srgbClr val="A28E6A"/>
              </a:buClr>
              <a:buChar char="o"/>
              <a:defRPr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ts val="600"/>
              </a:spcBef>
              <a:spcAft>
                <a:spcPts val="600"/>
              </a:spcAft>
              <a:buClr>
                <a:srgbClr val="D34817"/>
              </a:buClr>
              <a:buSzPct val="85000"/>
              <a:buNone/>
              <a:defRPr/>
            </a:pPr>
            <a:r>
              <a:rPr kumimoji="0" lang="zh-CN" altLang="en-US" sz="1800" b="0" i="0" u="none" strike="noStrike" kern="1200" cap="none" spc="0" normalizeH="0" baseline="0" noProof="0" dirty="0">
                <a:ln>
                  <a:noFill/>
                </a:ln>
                <a:solidFill>
                  <a:srgbClr val="FF0000"/>
                </a:solidFill>
                <a:effectLst/>
                <a:uLnTx/>
                <a:uFillTx/>
                <a:latin typeface="+mn-ea"/>
                <a:cs typeface="+mn-cs"/>
              </a:rPr>
              <a:t>可以用不同的文件名指向同一个目录或文件</a:t>
            </a:r>
          </a:p>
          <a:p>
            <a:pPr marL="0" marR="0" lvl="0" indent="0" algn="l" defTabSz="914400" rtl="0" eaLnBrk="1" fontAlgn="base" latinLnBrk="0" hangingPunct="1">
              <a:lnSpc>
                <a:spcPct val="100000"/>
              </a:lnSpc>
              <a:spcBef>
                <a:spcPts val="600"/>
              </a:spcBef>
              <a:spcAft>
                <a:spcPts val="600"/>
              </a:spcAft>
              <a:buClr>
                <a:srgbClr val="D34817"/>
              </a:buClr>
              <a:buSzPct val="85000"/>
              <a:buNone/>
              <a:defRPr/>
            </a:pPr>
            <a:r>
              <a:rPr kumimoji="0" lang="zh-CN" altLang="en-US" sz="1800" b="0" i="0" u="none" strike="noStrike" kern="1200" cap="none" spc="0" normalizeH="0" baseline="0" noProof="0" dirty="0">
                <a:ln>
                  <a:noFill/>
                </a:ln>
                <a:solidFill>
                  <a:srgbClr val="FF0000"/>
                </a:solidFill>
                <a:effectLst/>
                <a:uLnTx/>
                <a:uFillTx/>
                <a:latin typeface="+mn-ea"/>
                <a:cs typeface="+mn-cs"/>
              </a:rPr>
              <a:t>共享</a:t>
            </a:r>
            <a:r>
              <a:rPr kumimoji="0" lang="zh-CN" altLang="en-US" sz="1800" b="0" i="0" u="none" strike="noStrike" kern="1200" cap="none" spc="0" normalizeH="0" baseline="0" noProof="0" dirty="0">
                <a:ln>
                  <a:noFill/>
                </a:ln>
                <a:effectLst/>
                <a:uLnTx/>
                <a:uFillTx/>
                <a:latin typeface="+mn-ea"/>
                <a:cs typeface="+mn-cs"/>
              </a:rPr>
              <a:t>子目录和文件</a:t>
            </a:r>
          </a:p>
        </p:txBody>
      </p:sp>
      <p:pic>
        <p:nvPicPr>
          <p:cNvPr id="51" name="图片 50"/>
          <p:cNvPicPr>
            <a:picLocks noChangeAspect="1"/>
          </p:cNvPicPr>
          <p:nvPr/>
        </p:nvPicPr>
        <p:blipFill>
          <a:blip r:embed="rId2">
            <a:clrChange>
              <a:clrFrom>
                <a:srgbClr val="FFFFFF"/>
              </a:clrFrom>
              <a:clrTo>
                <a:srgbClr val="FFFFFF">
                  <a:alpha val="0"/>
                </a:srgbClr>
              </a:clrTo>
            </a:clrChange>
          </a:blip>
          <a:stretch>
            <a:fillRect/>
          </a:stretch>
        </p:blipFill>
        <p:spPr>
          <a:xfrm>
            <a:off x="3886200" y="1047750"/>
            <a:ext cx="5308600" cy="3361055"/>
          </a:xfrm>
          <a:prstGeom prst="rect">
            <a:avLst/>
          </a:prstGeom>
        </p:spPr>
      </p:pic>
      <p:sp>
        <p:nvSpPr>
          <p:cNvPr id="2" name="文本框 1"/>
          <p:cNvSpPr txBox="1"/>
          <p:nvPr/>
        </p:nvSpPr>
        <p:spPr>
          <a:xfrm>
            <a:off x="304800" y="2343150"/>
            <a:ext cx="3397250" cy="1477328"/>
          </a:xfrm>
          <a:prstGeom prst="rect">
            <a:avLst/>
          </a:prstGeom>
          <a:noFill/>
        </p:spPr>
        <p:txBody>
          <a:bodyPr wrap="square" rtlCol="0" anchor="t">
            <a:spAutoFit/>
          </a:bodyPr>
          <a:lstStyle/>
          <a:p>
            <a:pPr marL="285750" indent="-285750">
              <a:buFont typeface="Wingdings" panose="05000000000000000000" charset="0"/>
              <a:buChar char="n"/>
            </a:pPr>
            <a:r>
              <a:rPr lang="zh-CN" altLang="en-US" sz="1800" dirty="0"/>
              <a:t>每个共享结点设置一个共享计数器，用于记录此时有多少个地方在共享该结点</a:t>
            </a:r>
          </a:p>
          <a:p>
            <a:pPr marL="285750" indent="-285750">
              <a:buFont typeface="Wingdings" panose="05000000000000000000" charset="0"/>
              <a:buChar char="n"/>
            </a:pPr>
            <a:endParaRPr lang="zh-CN" altLang="en-US" sz="1800" dirty="0"/>
          </a:p>
          <a:p>
            <a:pPr marL="285750" indent="-285750">
              <a:buFont typeface="Wingdings" panose="05000000000000000000" charset="0"/>
              <a:buChar char="n"/>
            </a:pPr>
            <a:r>
              <a:rPr lang="zh-CN" altLang="en-US" sz="1800" dirty="0"/>
              <a:t>共享文件不同于复制文件</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8.3.5 </a:t>
            </a:r>
            <a:r>
              <a:rPr lang="zh-CN" altLang="en-US" sz="2100" b="1" dirty="0">
                <a:solidFill>
                  <a:srgbClr val="4472C4"/>
                </a:solidFill>
              </a:rPr>
              <a:t>目录查询技术</a:t>
            </a:r>
          </a:p>
        </p:txBody>
      </p:sp>
      <p:sp>
        <p:nvSpPr>
          <p:cNvPr id="7" name="内容占位符 2"/>
          <p:cNvSpPr txBox="1"/>
          <p:nvPr/>
        </p:nvSpPr>
        <p:spPr>
          <a:xfrm>
            <a:off x="304800" y="1093737"/>
            <a:ext cx="3351727" cy="1248185"/>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20000"/>
              </a:lnSpc>
              <a:spcBef>
                <a:spcPts val="0"/>
              </a:spcBef>
              <a:buNone/>
            </a:pPr>
            <a:r>
              <a:rPr lang="zh-CN" altLang="en-US" dirty="0">
                <a:solidFill>
                  <a:srgbClr val="FF0000"/>
                </a:solidFill>
              </a:rPr>
              <a:t>线性检索法：</a:t>
            </a:r>
          </a:p>
          <a:p>
            <a:pPr marL="342900" lvl="1" indent="-342900">
              <a:lnSpc>
                <a:spcPct val="150000"/>
              </a:lnSpc>
              <a:spcBef>
                <a:spcPts val="300"/>
              </a:spcBef>
              <a:buClr>
                <a:srgbClr val="E71101"/>
              </a:buClr>
              <a:buSzPct val="100000"/>
              <a:buFont typeface="Wingdings" panose="05000000000000000000" pitchFamily="2" charset="2"/>
              <a:buChar char="n"/>
              <a:defRPr/>
            </a:pPr>
            <a:r>
              <a:rPr lang="zh-CN" altLang="en-US" sz="1800" dirty="0">
                <a:solidFill>
                  <a:schemeClr val="tx1">
                    <a:lumMod val="65000"/>
                    <a:lumOff val="35000"/>
                  </a:schemeClr>
                </a:solidFill>
              </a:rPr>
              <a:t>顺序检索法</a:t>
            </a:r>
          </a:p>
          <a:p>
            <a:pPr marL="342900" lvl="1" indent="-342900">
              <a:lnSpc>
                <a:spcPct val="150000"/>
              </a:lnSpc>
              <a:spcBef>
                <a:spcPts val="300"/>
              </a:spcBef>
              <a:buClr>
                <a:srgbClr val="E71101"/>
              </a:buClr>
              <a:buSzPct val="100000"/>
              <a:buFont typeface="Wingdings" panose="05000000000000000000" pitchFamily="2" charset="2"/>
              <a:buChar char="n"/>
              <a:defRPr/>
            </a:pPr>
            <a:r>
              <a:rPr lang="zh-CN" altLang="en-US" sz="1800" dirty="0">
                <a:solidFill>
                  <a:schemeClr val="tx1">
                    <a:lumMod val="65000"/>
                    <a:lumOff val="35000"/>
                  </a:schemeClr>
                </a:solidFill>
              </a:rPr>
              <a:t>查找</a:t>
            </a:r>
            <a:r>
              <a:rPr lang="en-US" altLang="zh-CN" sz="1800" dirty="0">
                <a:solidFill>
                  <a:schemeClr val="tx1">
                    <a:lumMod val="65000"/>
                    <a:lumOff val="35000"/>
                  </a:schemeClr>
                </a:solidFill>
              </a:rPr>
              <a:t>/</a:t>
            </a:r>
            <a:r>
              <a:rPr lang="en-US" altLang="zh-CN" sz="1800" dirty="0" err="1">
                <a:solidFill>
                  <a:schemeClr val="tx1">
                    <a:lumMod val="65000"/>
                    <a:lumOff val="35000"/>
                  </a:schemeClr>
                </a:solidFill>
              </a:rPr>
              <a:t>usr</a:t>
            </a:r>
            <a:r>
              <a:rPr lang="en-US" altLang="zh-CN" sz="1800" dirty="0">
                <a:solidFill>
                  <a:schemeClr val="tx1">
                    <a:lumMod val="65000"/>
                    <a:lumOff val="35000"/>
                  </a:schemeClr>
                </a:solidFill>
              </a:rPr>
              <a:t>/</a:t>
            </a:r>
            <a:r>
              <a:rPr lang="en-US" altLang="zh-CN" sz="1800" dirty="0" err="1">
                <a:solidFill>
                  <a:schemeClr val="tx1">
                    <a:lumMod val="65000"/>
                    <a:lumOff val="35000"/>
                  </a:schemeClr>
                </a:solidFill>
              </a:rPr>
              <a:t>ast</a:t>
            </a:r>
            <a:r>
              <a:rPr lang="en-US" altLang="zh-CN" sz="1800" dirty="0">
                <a:solidFill>
                  <a:schemeClr val="tx1">
                    <a:lumMod val="65000"/>
                    <a:lumOff val="35000"/>
                  </a:schemeClr>
                </a:solidFill>
              </a:rPr>
              <a:t>/</a:t>
            </a:r>
            <a:r>
              <a:rPr lang="en-US" altLang="zh-CN" sz="1800" dirty="0" err="1">
                <a:solidFill>
                  <a:schemeClr val="tx1">
                    <a:lumMod val="65000"/>
                    <a:lumOff val="35000"/>
                  </a:schemeClr>
                </a:solidFill>
              </a:rPr>
              <a:t>mbox</a:t>
            </a:r>
            <a:r>
              <a:rPr lang="zh-CN" altLang="en-US" sz="1800" dirty="0">
                <a:solidFill>
                  <a:schemeClr val="tx1">
                    <a:lumMod val="65000"/>
                    <a:lumOff val="35000"/>
                  </a:schemeClr>
                </a:solidFill>
              </a:rPr>
              <a:t>的过程</a:t>
            </a:r>
          </a:p>
        </p:txBody>
      </p:sp>
      <p:sp>
        <p:nvSpPr>
          <p:cNvPr id="16" name="内容占位符 2"/>
          <p:cNvSpPr txBox="1"/>
          <p:nvPr/>
        </p:nvSpPr>
        <p:spPr>
          <a:xfrm>
            <a:off x="395807" y="3001207"/>
            <a:ext cx="7849966" cy="214229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CN" dirty="0">
                <a:solidFill>
                  <a:srgbClr val="0000FF"/>
                </a:solidFill>
              </a:rPr>
              <a:t>Hash</a:t>
            </a:r>
            <a:r>
              <a:rPr lang="zh-CN" altLang="en-US" dirty="0">
                <a:solidFill>
                  <a:srgbClr val="0000FF"/>
                </a:solidFill>
              </a:rPr>
              <a:t>方法：</a:t>
            </a:r>
            <a:endParaRPr lang="en-US" altLang="zh-CN" dirty="0">
              <a:solidFill>
                <a:srgbClr val="0000FF"/>
              </a:solidFill>
            </a:endParaRPr>
          </a:p>
          <a:p>
            <a:pPr indent="-360045">
              <a:lnSpc>
                <a:spcPct val="112000"/>
              </a:lnSpc>
              <a:buClr>
                <a:srgbClr val="0000FF"/>
              </a:buClr>
              <a:buFont typeface="Wingdings" panose="05000000000000000000" pitchFamily="2" charset="2"/>
              <a:buChar char="n"/>
            </a:pPr>
            <a:r>
              <a:rPr lang="zh-CN" altLang="en-US" dirty="0"/>
              <a:t>系统利用用户提供的文件名，将之变换为文   件目录的索引值，再利用该索引值到目录中去查找</a:t>
            </a:r>
          </a:p>
          <a:p>
            <a:pPr indent="-360045">
              <a:lnSpc>
                <a:spcPct val="112000"/>
              </a:lnSpc>
              <a:buClr>
                <a:srgbClr val="0000FF"/>
              </a:buClr>
              <a:buFont typeface="Wingdings" panose="05000000000000000000" pitchFamily="2" charset="2"/>
              <a:buChar char="n"/>
            </a:pPr>
            <a:r>
              <a:rPr lang="zh-CN" altLang="en-US" dirty="0"/>
              <a:t>模式匹配（*  ？）时，无法使用</a:t>
            </a:r>
            <a:r>
              <a:rPr lang="en-US" altLang="zh-CN" dirty="0"/>
              <a:t>Hash</a:t>
            </a:r>
            <a:r>
              <a:rPr lang="zh-CN" altLang="en-US" dirty="0"/>
              <a:t>方法</a:t>
            </a:r>
          </a:p>
          <a:p>
            <a:pPr indent="-360045">
              <a:lnSpc>
                <a:spcPct val="112000"/>
              </a:lnSpc>
              <a:buClr>
                <a:srgbClr val="0000FF"/>
              </a:buClr>
              <a:buFont typeface="Wingdings" panose="05000000000000000000" pitchFamily="2" charset="2"/>
              <a:buChar char="n"/>
            </a:pPr>
            <a:r>
              <a:rPr lang="zh-CN" altLang="en-US" dirty="0"/>
              <a:t>处理冲突使用有效规则</a:t>
            </a:r>
          </a:p>
          <a:p>
            <a:pPr marL="0" indent="0">
              <a:buNone/>
            </a:pPr>
            <a:endParaRPr lang="zh-CN" altLang="en-US" dirty="0">
              <a:solidFill>
                <a:srgbClr val="0000FF"/>
              </a:solidFill>
            </a:endParaRPr>
          </a:p>
        </p:txBody>
      </p:sp>
      <p:pic>
        <p:nvPicPr>
          <p:cNvPr id="18" name="图片 17"/>
          <p:cNvPicPr>
            <a:picLocks noChangeAspect="1"/>
          </p:cNvPicPr>
          <p:nvPr/>
        </p:nvPicPr>
        <p:blipFill>
          <a:blip r:embed="rId2"/>
          <a:stretch>
            <a:fillRect/>
          </a:stretch>
        </p:blipFill>
        <p:spPr>
          <a:xfrm>
            <a:off x="3886200" y="524478"/>
            <a:ext cx="5137261" cy="2582541"/>
          </a:xfrm>
          <a:prstGeom prst="rect">
            <a:avLst/>
          </a:prstGeom>
        </p:spPr>
      </p:pic>
      <p:sp>
        <p:nvSpPr>
          <p:cNvPr id="3" name="文本框 2">
            <a:extLst>
              <a:ext uri="{FF2B5EF4-FFF2-40B4-BE49-F238E27FC236}">
                <a16:creationId xmlns:a16="http://schemas.microsoft.com/office/drawing/2014/main" id="{179B822C-9B25-47A1-7AF8-B25EB235FD00}"/>
              </a:ext>
            </a:extLst>
          </p:cNvPr>
          <p:cNvSpPr txBox="1"/>
          <p:nvPr/>
        </p:nvSpPr>
        <p:spPr>
          <a:xfrm>
            <a:off x="5334000" y="438150"/>
            <a:ext cx="263214" cy="246221"/>
          </a:xfrm>
          <a:prstGeom prst="rect">
            <a:avLst/>
          </a:prstGeom>
          <a:noFill/>
          <a:ln w="12700">
            <a:noFill/>
          </a:ln>
        </p:spPr>
        <p:txBody>
          <a:bodyPr wrap="none" rtlCol="0">
            <a:spAutoFit/>
          </a:bodyPr>
          <a:lstStyle/>
          <a:p>
            <a:pPr algn="l"/>
            <a:r>
              <a:rPr lang="en-US" altLang="zh-CN" sz="1000" b="1" dirty="0">
                <a:solidFill>
                  <a:srgbClr val="FF0000"/>
                </a:solidFill>
              </a:rPr>
              <a:t>6</a:t>
            </a:r>
            <a:endParaRPr lang="zh-CN" altLang="en-US" sz="1000" b="1" dirty="0">
              <a:solidFill>
                <a:srgbClr val="FF0000"/>
              </a:solidFill>
            </a:endParaRPr>
          </a:p>
        </p:txBody>
      </p:sp>
      <p:sp>
        <p:nvSpPr>
          <p:cNvPr id="2" name="文本框 1">
            <a:extLst>
              <a:ext uri="{FF2B5EF4-FFF2-40B4-BE49-F238E27FC236}">
                <a16:creationId xmlns:a16="http://schemas.microsoft.com/office/drawing/2014/main" id="{AD99691B-AB61-406B-91C9-CDAAECAFA51A}"/>
              </a:ext>
            </a:extLst>
          </p:cNvPr>
          <p:cNvSpPr txBox="1"/>
          <p:nvPr/>
        </p:nvSpPr>
        <p:spPr>
          <a:xfrm>
            <a:off x="5410200" y="1508328"/>
            <a:ext cx="569387" cy="246221"/>
          </a:xfrm>
          <a:prstGeom prst="rect">
            <a:avLst/>
          </a:prstGeom>
          <a:noFill/>
          <a:ln w="12700">
            <a:noFill/>
          </a:ln>
        </p:spPr>
        <p:txBody>
          <a:bodyPr wrap="none" rtlCol="0">
            <a:spAutoFit/>
          </a:bodyPr>
          <a:lstStyle/>
          <a:p>
            <a:pPr algn="l"/>
            <a:r>
              <a:rPr lang="zh-CN" altLang="en-US" sz="1000" dirty="0">
                <a:solidFill>
                  <a:srgbClr val="FF0000"/>
                </a:solidFill>
              </a:rPr>
              <a:t>盘块号</a:t>
            </a:r>
          </a:p>
        </p:txBody>
      </p:sp>
      <p:sp>
        <p:nvSpPr>
          <p:cNvPr id="8" name="文本框 7">
            <a:extLst>
              <a:ext uri="{FF2B5EF4-FFF2-40B4-BE49-F238E27FC236}">
                <a16:creationId xmlns:a16="http://schemas.microsoft.com/office/drawing/2014/main" id="{7647516D-A38F-47BD-A867-9B7F725FA589}"/>
              </a:ext>
            </a:extLst>
          </p:cNvPr>
          <p:cNvSpPr txBox="1"/>
          <p:nvPr/>
        </p:nvSpPr>
        <p:spPr>
          <a:xfrm>
            <a:off x="7467600" y="1508327"/>
            <a:ext cx="569387" cy="246221"/>
          </a:xfrm>
          <a:prstGeom prst="rect">
            <a:avLst/>
          </a:prstGeom>
          <a:noFill/>
          <a:ln w="12700">
            <a:noFill/>
          </a:ln>
        </p:spPr>
        <p:txBody>
          <a:bodyPr wrap="none" rtlCol="0">
            <a:spAutoFit/>
          </a:bodyPr>
          <a:lstStyle/>
          <a:p>
            <a:pPr algn="l"/>
            <a:r>
              <a:rPr lang="zh-CN" altLang="en-US" sz="1000" dirty="0">
                <a:solidFill>
                  <a:srgbClr val="FF0000"/>
                </a:solidFill>
              </a:rPr>
              <a:t>盘块号</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502444" y="4202195"/>
            <a:ext cx="8137922" cy="222203"/>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125"/>
              <a:t>Date</a:t>
            </a:r>
            <a:endParaRPr lang="zh-CN" altLang="en-US" sz="1125" dirty="0"/>
          </a:p>
        </p:txBody>
      </p:sp>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dirty="0">
                <a:latin typeface="+mj-ea"/>
                <a:ea typeface="+mj-ea"/>
              </a:rPr>
              <a:t>8.1 </a:t>
            </a:r>
            <a:r>
              <a:rPr lang="zh-CN" altLang="en-US" sz="1800" dirty="0">
                <a:latin typeface="+mj-ea"/>
                <a:ea typeface="+mj-ea"/>
              </a:rPr>
              <a:t>文件和文件系统</a:t>
            </a:r>
          </a:p>
        </p:txBody>
      </p:sp>
      <p:sp>
        <p:nvSpPr>
          <p:cNvPr id="23" name="矩形 22"/>
          <p:cNvSpPr/>
          <p:nvPr/>
        </p:nvSpPr>
        <p:spPr>
          <a:xfrm>
            <a:off x="1272352" y="1781755"/>
            <a:ext cx="2761613" cy="368300"/>
          </a:xfrm>
          <a:prstGeom prst="rect">
            <a:avLst/>
          </a:prstGeom>
        </p:spPr>
        <p:txBody>
          <a:bodyPr wrap="square">
            <a:spAutoFit/>
          </a:bodyPr>
          <a:lstStyle/>
          <a:p>
            <a:r>
              <a:rPr lang="en-US" altLang="zh-CN" sz="1800" dirty="0">
                <a:latin typeface="+mj-ea"/>
              </a:rPr>
              <a:t>8.2 </a:t>
            </a:r>
            <a:r>
              <a:rPr lang="zh-CN" altLang="en-US" sz="1800" dirty="0">
                <a:latin typeface="+mj-ea"/>
              </a:rPr>
              <a:t>文件的逻辑结构</a:t>
            </a:r>
            <a:endParaRPr lang="en-US" altLang="zh-CN" sz="1800" dirty="0">
              <a:latin typeface="+mj-ea"/>
            </a:endParaRP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dirty="0">
                <a:latin typeface="+mj-ea"/>
              </a:rPr>
              <a:t>8.3 </a:t>
            </a:r>
            <a:r>
              <a:rPr lang="zh-CN" altLang="en-US" sz="1800" dirty="0">
                <a:latin typeface="+mj-ea"/>
              </a:rPr>
              <a:t>文件目录</a:t>
            </a:r>
            <a:endParaRPr lang="en-US" altLang="zh-CN" sz="1800" dirty="0">
              <a:latin typeface="+mj-ea"/>
            </a:endParaRPr>
          </a:p>
        </p:txBody>
      </p:sp>
      <p:sp>
        <p:nvSpPr>
          <p:cNvPr id="25" name="矩形 24"/>
          <p:cNvSpPr/>
          <p:nvPr/>
        </p:nvSpPr>
        <p:spPr>
          <a:xfrm>
            <a:off x="1272351" y="2710442"/>
            <a:ext cx="2616725" cy="368300"/>
          </a:xfrm>
          <a:prstGeom prst="rect">
            <a:avLst/>
          </a:prstGeom>
        </p:spPr>
        <p:txBody>
          <a:bodyPr wrap="square">
            <a:spAutoFit/>
          </a:bodyPr>
          <a:lstStyle/>
          <a:p>
            <a:r>
              <a:rPr lang="en-US" altLang="zh-CN" sz="1800" b="1" dirty="0">
                <a:solidFill>
                  <a:srgbClr val="0000FF"/>
                </a:solidFill>
                <a:latin typeface="+mj-ea"/>
              </a:rPr>
              <a:t>8.4 </a:t>
            </a:r>
            <a:r>
              <a:rPr lang="zh-CN" altLang="en-US" sz="1800" b="1" dirty="0">
                <a:solidFill>
                  <a:srgbClr val="0000FF"/>
                </a:solidFill>
                <a:latin typeface="+mj-ea"/>
              </a:rPr>
              <a:t>文件共享</a:t>
            </a:r>
            <a:endParaRPr lang="en-US" altLang="zh-CN" sz="1800" b="1" dirty="0">
              <a:solidFill>
                <a:srgbClr val="0000FF"/>
              </a:solidFill>
              <a:latin typeface="+mj-ea"/>
            </a:endParaRP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dirty="0">
                <a:latin typeface="+mj-ea"/>
              </a:rPr>
              <a:t>8.5 </a:t>
            </a:r>
            <a:r>
              <a:rPr lang="zh-CN" altLang="en-US" sz="1800" dirty="0">
                <a:latin typeface="+mj-ea"/>
              </a:rPr>
              <a:t>文件保护</a:t>
            </a:r>
            <a:endParaRPr lang="en-US" altLang="zh-CN" sz="1800" dirty="0">
              <a:latin typeface="+mj-ea"/>
            </a:endParaRP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latin typeface="+mj-ea"/>
              </a:rPr>
              <a:t>8.6  Linux</a:t>
            </a:r>
            <a:r>
              <a:rPr lang="zh-CN" altLang="en-US" sz="1800" dirty="0">
                <a:latin typeface="+mj-ea"/>
              </a:rPr>
              <a:t>文件系统实例</a:t>
            </a:r>
            <a:endParaRPr lang="en-US" altLang="zh-CN" sz="1800" dirty="0">
              <a:latin typeface="+mj-ea"/>
            </a:endParaRPr>
          </a:p>
        </p:txBody>
      </p:sp>
      <p:sp>
        <p:nvSpPr>
          <p:cNvPr id="3" name="矩形 2"/>
          <p:cNvSpPr/>
          <p:nvPr/>
        </p:nvSpPr>
        <p:spPr>
          <a:xfrm>
            <a:off x="5546324" y="1789753"/>
            <a:ext cx="3383280" cy="506730"/>
          </a:xfrm>
          <a:prstGeom prst="rect">
            <a:avLst/>
          </a:prstGeom>
        </p:spPr>
        <p:txBody>
          <a:bodyPr wrap="none">
            <a:spAutoFit/>
          </a:bodyPr>
          <a:lstStyle/>
          <a:p>
            <a:r>
              <a:rPr lang="zh-CN" altLang="en-US" sz="2700" dirty="0">
                <a:solidFill>
                  <a:srgbClr val="000000"/>
                </a:solidFill>
              </a:rPr>
              <a:t>第</a:t>
            </a:r>
            <a:r>
              <a:rPr lang="en-US" altLang="zh-CN" sz="2700" dirty="0">
                <a:solidFill>
                  <a:srgbClr val="000000"/>
                </a:solidFill>
              </a:rPr>
              <a:t>8</a:t>
            </a:r>
            <a:r>
              <a:rPr lang="zh-CN" altLang="en-US" sz="2700" dirty="0">
                <a:solidFill>
                  <a:srgbClr val="000000"/>
                </a:solidFill>
              </a:rPr>
              <a:t>章 </a:t>
            </a:r>
            <a:r>
              <a:rPr lang="en-US" altLang="zh-CN" sz="2700" dirty="0">
                <a:solidFill>
                  <a:srgbClr val="000000"/>
                </a:solidFill>
              </a:rPr>
              <a:t>	</a:t>
            </a:r>
            <a:r>
              <a:rPr lang="zh-CN" altLang="en-US" sz="2700" dirty="0">
                <a:solidFill>
                  <a:srgbClr val="000000"/>
                </a:solidFill>
              </a:rPr>
              <a:t>文件管理</a:t>
            </a:r>
            <a:endParaRPr lang="zh-CN" altLang="en-US" sz="2700" dirty="0"/>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8.4 </a:t>
            </a:r>
            <a:r>
              <a:rPr lang="zh-CN" altLang="en-US" sz="2100" b="1" dirty="0">
                <a:solidFill>
                  <a:srgbClr val="4472C4"/>
                </a:solidFill>
              </a:rPr>
              <a:t>文件共享</a:t>
            </a:r>
          </a:p>
        </p:txBody>
      </p:sp>
      <p:sp>
        <p:nvSpPr>
          <p:cNvPr id="29" name="矩形 28"/>
          <p:cNvSpPr/>
          <p:nvPr/>
        </p:nvSpPr>
        <p:spPr>
          <a:xfrm>
            <a:off x="502444" y="771614"/>
            <a:ext cx="8137922" cy="392416"/>
          </a:xfrm>
          <a:prstGeom prst="rect">
            <a:avLst/>
          </a:prstGeom>
        </p:spPr>
        <p:txBody>
          <a:bodyPr wrap="square">
            <a:noAutofit/>
          </a:bodyPr>
          <a:lstStyle/>
          <a:p>
            <a:pPr indent="457200">
              <a:lnSpc>
                <a:spcPct val="132000"/>
              </a:lnSpc>
              <a:spcBef>
                <a:spcPts val="600"/>
              </a:spcBef>
              <a:spcAft>
                <a:spcPts val="600"/>
              </a:spcAft>
            </a:pPr>
            <a:r>
              <a:rPr lang="zh-CN" altLang="en-US" sz="1800" dirty="0">
                <a:latin typeface="+mn-ea"/>
              </a:rPr>
              <a:t>基于</a:t>
            </a:r>
            <a:r>
              <a:rPr lang="zh-CN" altLang="en-US" sz="1800" dirty="0">
                <a:solidFill>
                  <a:srgbClr val="FF0000"/>
                </a:solidFill>
                <a:latin typeface="+mn-ea"/>
              </a:rPr>
              <a:t>有向无环图</a:t>
            </a:r>
            <a:r>
              <a:rPr lang="zh-CN" altLang="en-US" sz="1800" dirty="0">
                <a:latin typeface="+mn-ea"/>
              </a:rPr>
              <a:t>实现共享</a:t>
            </a:r>
          </a:p>
        </p:txBody>
      </p:sp>
      <p:sp>
        <p:nvSpPr>
          <p:cNvPr id="31" name="矩形 30"/>
          <p:cNvSpPr/>
          <p:nvPr/>
        </p:nvSpPr>
        <p:spPr>
          <a:xfrm>
            <a:off x="1353780" y="1297048"/>
            <a:ext cx="6516275" cy="968977"/>
          </a:xfrm>
          <a:prstGeom prst="rect">
            <a:avLst/>
          </a:prstGeom>
        </p:spPr>
        <p:txBody>
          <a:bodyPr wrap="square">
            <a:noAutofit/>
          </a:bodyPr>
          <a:lstStyle/>
          <a:p>
            <a:pPr>
              <a:lnSpc>
                <a:spcPct val="132000"/>
              </a:lnSpc>
              <a:spcBef>
                <a:spcPts val="600"/>
              </a:spcBef>
              <a:spcAft>
                <a:spcPts val="600"/>
              </a:spcAft>
            </a:pPr>
            <a:r>
              <a:rPr lang="zh-CN" altLang="en-US" sz="1800" dirty="0">
                <a:latin typeface="+mn-ea"/>
              </a:rPr>
              <a:t>有向无环图：树形目录中，允许一个文件有多个父目录</a:t>
            </a:r>
          </a:p>
          <a:p>
            <a:pPr>
              <a:lnSpc>
                <a:spcPct val="132000"/>
              </a:lnSpc>
              <a:spcBef>
                <a:spcPts val="600"/>
              </a:spcBef>
              <a:spcAft>
                <a:spcPts val="600"/>
              </a:spcAft>
            </a:pPr>
            <a:r>
              <a:rPr lang="zh-CN" altLang="en-US" sz="1800" dirty="0">
                <a:latin typeface="+mn-ea"/>
              </a:rPr>
              <a:t>利用索引结点实现共享，设置链接计数</a:t>
            </a:r>
            <a:r>
              <a:rPr lang="en-US" altLang="zh-CN" sz="1800" dirty="0">
                <a:latin typeface="+mn-ea"/>
              </a:rPr>
              <a:t>count</a:t>
            </a:r>
          </a:p>
        </p:txBody>
      </p:sp>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85825" y="1318137"/>
            <a:ext cx="395288" cy="395288"/>
          </a:xfrm>
          <a:prstGeom prst="rect">
            <a:avLst/>
          </a:prstGeom>
          <a:ln>
            <a:noFill/>
          </a:ln>
          <a:effectLst>
            <a:softEdge rad="0"/>
          </a:effectLst>
        </p:spPr>
      </p:pic>
      <p:pic>
        <p:nvPicPr>
          <p:cNvPr id="34" name="图片 3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85825" y="1824972"/>
            <a:ext cx="395288" cy="395288"/>
          </a:xfrm>
          <a:prstGeom prst="rect">
            <a:avLst/>
          </a:prstGeom>
          <a:ln>
            <a:noFill/>
          </a:ln>
          <a:effectLst>
            <a:softEdge rad="0"/>
          </a:effectLst>
        </p:spPr>
      </p:pic>
      <p:pic>
        <p:nvPicPr>
          <p:cNvPr id="36" name="图片 35"/>
          <p:cNvPicPr>
            <a:picLocks noChangeAspect="1"/>
          </p:cNvPicPr>
          <p:nvPr/>
        </p:nvPicPr>
        <p:blipFill>
          <a:blip r:embed="rId3">
            <a:clrChange>
              <a:clrFrom>
                <a:srgbClr val="FFFFFF"/>
              </a:clrFrom>
              <a:clrTo>
                <a:srgbClr val="FFFFFF">
                  <a:alpha val="0"/>
                </a:srgbClr>
              </a:clrTo>
            </a:clrChange>
          </a:blip>
          <a:stretch>
            <a:fillRect/>
          </a:stretch>
        </p:blipFill>
        <p:spPr>
          <a:xfrm>
            <a:off x="885825" y="2331807"/>
            <a:ext cx="3534417" cy="2370582"/>
          </a:xfrm>
          <a:prstGeom prst="rect">
            <a:avLst/>
          </a:prstGeom>
          <a:ln>
            <a:solidFill>
              <a:schemeClr val="accent5">
                <a:lumMod val="75000"/>
              </a:schemeClr>
            </a:solidFill>
          </a:ln>
        </p:spPr>
      </p:pic>
      <p:pic>
        <p:nvPicPr>
          <p:cNvPr id="38" name="图片 37"/>
          <p:cNvPicPr>
            <a:picLocks noChangeAspect="1"/>
          </p:cNvPicPr>
          <p:nvPr/>
        </p:nvPicPr>
        <p:blipFill>
          <a:blip r:embed="rId4">
            <a:clrChange>
              <a:clrFrom>
                <a:srgbClr val="FFFFFF"/>
              </a:clrFrom>
              <a:clrTo>
                <a:srgbClr val="FFFFFF">
                  <a:alpha val="0"/>
                </a:srgbClr>
              </a:clrTo>
            </a:clrChange>
          </a:blip>
          <a:stretch>
            <a:fillRect/>
          </a:stretch>
        </p:blipFill>
        <p:spPr>
          <a:xfrm>
            <a:off x="4809479" y="2331807"/>
            <a:ext cx="3739750" cy="2370582"/>
          </a:xfrm>
          <a:prstGeom prst="rect">
            <a:avLst/>
          </a:prstGeom>
          <a:ln>
            <a:solidFill>
              <a:schemeClr val="accent5">
                <a:lumMod val="75000"/>
              </a:schemeClr>
            </a:solid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利用符号链接实现共享</a:t>
            </a:r>
          </a:p>
        </p:txBody>
      </p:sp>
      <p:sp>
        <p:nvSpPr>
          <p:cNvPr id="3" name="îśḻiďé"/>
          <p:cNvSpPr/>
          <p:nvPr/>
        </p:nvSpPr>
        <p:spPr bwMode="auto">
          <a:xfrm>
            <a:off x="659943" y="1042000"/>
            <a:ext cx="634823" cy="634823"/>
          </a:xfrm>
          <a:prstGeom prst="ellipse">
            <a:avLst/>
          </a:prstGeom>
          <a:solidFill>
            <a:schemeClr val="accent2"/>
          </a:solidFill>
          <a:ln>
            <a:noFill/>
          </a:ln>
        </p:spPr>
        <p:txBody>
          <a:bodyPr vert="horz" wrap="square" lIns="68580" tIns="34290" rIns="68580" bIns="34290" numCol="1" anchor="t" anchorCtr="0" compatLnSpc="1">
            <a:normAutofit/>
          </a:bodyPr>
          <a:lstStyle/>
          <a:p>
            <a:endParaRPr lang="en-US" sz="100"/>
          </a:p>
        </p:txBody>
      </p:sp>
      <p:sp>
        <p:nvSpPr>
          <p:cNvPr id="4" name="išľiďe"/>
          <p:cNvSpPr/>
          <p:nvPr/>
        </p:nvSpPr>
        <p:spPr bwMode="auto">
          <a:xfrm>
            <a:off x="731105" y="2303114"/>
            <a:ext cx="635548" cy="634823"/>
          </a:xfrm>
          <a:prstGeom prst="ellipse">
            <a:avLst/>
          </a:prstGeom>
          <a:solidFill>
            <a:schemeClr val="accent3"/>
          </a:solidFill>
          <a:ln>
            <a:noFill/>
          </a:ln>
        </p:spPr>
        <p:txBody>
          <a:bodyPr vert="horz" wrap="square" lIns="68580" tIns="34290" rIns="68580" bIns="34290" numCol="1" anchor="t" anchorCtr="0" compatLnSpc="1">
            <a:normAutofit/>
          </a:bodyPr>
          <a:lstStyle/>
          <a:p>
            <a:endParaRPr lang="en-US" sz="100"/>
          </a:p>
        </p:txBody>
      </p:sp>
      <p:sp>
        <p:nvSpPr>
          <p:cNvPr id="5" name="íśľîḋé"/>
          <p:cNvSpPr/>
          <p:nvPr/>
        </p:nvSpPr>
        <p:spPr bwMode="auto">
          <a:xfrm>
            <a:off x="664531" y="3386384"/>
            <a:ext cx="634823" cy="635547"/>
          </a:xfrm>
          <a:prstGeom prst="ellipse">
            <a:avLst/>
          </a:prstGeom>
          <a:solidFill>
            <a:schemeClr val="accent4"/>
          </a:solidFill>
          <a:ln>
            <a:noFill/>
          </a:ln>
        </p:spPr>
        <p:txBody>
          <a:bodyPr vert="horz" wrap="square" lIns="68580" tIns="34290" rIns="68580" bIns="34290" numCol="1" anchor="t" anchorCtr="0" compatLnSpc="1">
            <a:normAutofit/>
          </a:bodyPr>
          <a:lstStyle/>
          <a:p>
            <a:endParaRPr lang="en-US" sz="100"/>
          </a:p>
        </p:txBody>
      </p:sp>
      <p:sp>
        <p:nvSpPr>
          <p:cNvPr id="6" name="ïṡḷidè"/>
          <p:cNvSpPr/>
          <p:nvPr/>
        </p:nvSpPr>
        <p:spPr bwMode="auto">
          <a:xfrm>
            <a:off x="919613" y="2491454"/>
            <a:ext cx="258533" cy="258142"/>
          </a:xfrm>
          <a:custGeom>
            <a:avLst/>
            <a:gdLst>
              <a:gd name="connsiteX0" fmla="*/ 106370 w 607639"/>
              <a:gd name="connsiteY0" fmla="*/ 436610 h 606722"/>
              <a:gd name="connsiteX1" fmla="*/ 61329 w 607639"/>
              <a:gd name="connsiteY1" fmla="*/ 480515 h 606722"/>
              <a:gd name="connsiteX2" fmla="*/ 126397 w 607639"/>
              <a:gd name="connsiteY2" fmla="*/ 545485 h 606722"/>
              <a:gd name="connsiteX3" fmla="*/ 170369 w 607639"/>
              <a:gd name="connsiteY3" fmla="*/ 500513 h 606722"/>
              <a:gd name="connsiteX4" fmla="*/ 455714 w 607639"/>
              <a:gd name="connsiteY4" fmla="*/ 404481 h 606722"/>
              <a:gd name="connsiteX5" fmla="*/ 531614 w 607639"/>
              <a:gd name="connsiteY5" fmla="*/ 404481 h 606722"/>
              <a:gd name="connsiteX6" fmla="*/ 531703 w 607639"/>
              <a:gd name="connsiteY6" fmla="*/ 404481 h 606722"/>
              <a:gd name="connsiteX7" fmla="*/ 531792 w 607639"/>
              <a:gd name="connsiteY7" fmla="*/ 404481 h 606722"/>
              <a:gd name="connsiteX8" fmla="*/ 548075 w 607639"/>
              <a:gd name="connsiteY8" fmla="*/ 410525 h 606722"/>
              <a:gd name="connsiteX9" fmla="*/ 551456 w 607639"/>
              <a:gd name="connsiteY9" fmla="*/ 413991 h 606722"/>
              <a:gd name="connsiteX10" fmla="*/ 556973 w 607639"/>
              <a:gd name="connsiteY10" fmla="*/ 429012 h 606722"/>
              <a:gd name="connsiteX11" fmla="*/ 556973 w 607639"/>
              <a:gd name="connsiteY11" fmla="*/ 429811 h 606722"/>
              <a:gd name="connsiteX12" fmla="*/ 556973 w 607639"/>
              <a:gd name="connsiteY12" fmla="*/ 505625 h 606722"/>
              <a:gd name="connsiteX13" fmla="*/ 531614 w 607639"/>
              <a:gd name="connsiteY13" fmla="*/ 530867 h 606722"/>
              <a:gd name="connsiteX14" fmla="*/ 506343 w 607639"/>
              <a:gd name="connsiteY14" fmla="*/ 505625 h 606722"/>
              <a:gd name="connsiteX15" fmla="*/ 476001 w 607639"/>
              <a:gd name="connsiteY15" fmla="*/ 546065 h 606722"/>
              <a:gd name="connsiteX16" fmla="*/ 455714 w 607639"/>
              <a:gd name="connsiteY16" fmla="*/ 556197 h 606722"/>
              <a:gd name="connsiteX17" fmla="*/ 440498 w 607639"/>
              <a:gd name="connsiteY17" fmla="*/ 551131 h 606722"/>
              <a:gd name="connsiteX18" fmla="*/ 435515 w 607639"/>
              <a:gd name="connsiteY18" fmla="*/ 515757 h 606722"/>
              <a:gd name="connsiteX19" fmla="*/ 481073 w 607639"/>
              <a:gd name="connsiteY19" fmla="*/ 455053 h 606722"/>
              <a:gd name="connsiteX20" fmla="*/ 455714 w 607639"/>
              <a:gd name="connsiteY20" fmla="*/ 455053 h 606722"/>
              <a:gd name="connsiteX21" fmla="*/ 430443 w 607639"/>
              <a:gd name="connsiteY21" fmla="*/ 429811 h 606722"/>
              <a:gd name="connsiteX22" fmla="*/ 455714 w 607639"/>
              <a:gd name="connsiteY22" fmla="*/ 404481 h 606722"/>
              <a:gd name="connsiteX23" fmla="*/ 157786 w 607639"/>
              <a:gd name="connsiteY23" fmla="*/ 282117 h 606722"/>
              <a:gd name="connsiteX24" fmla="*/ 175710 w 607639"/>
              <a:gd name="connsiteY24" fmla="*/ 289516 h 606722"/>
              <a:gd name="connsiteX25" fmla="*/ 317685 w 607639"/>
              <a:gd name="connsiteY25" fmla="*/ 431277 h 606722"/>
              <a:gd name="connsiteX26" fmla="*/ 317685 w 607639"/>
              <a:gd name="connsiteY26" fmla="*/ 467006 h 606722"/>
              <a:gd name="connsiteX27" fmla="*/ 245229 w 607639"/>
              <a:gd name="connsiteY27" fmla="*/ 539441 h 606722"/>
              <a:gd name="connsiteX28" fmla="*/ 227248 w 607639"/>
              <a:gd name="connsiteY28" fmla="*/ 546818 h 606722"/>
              <a:gd name="connsiteX29" fmla="*/ 209357 w 607639"/>
              <a:gd name="connsiteY29" fmla="*/ 539441 h 606722"/>
              <a:gd name="connsiteX30" fmla="*/ 206241 w 607639"/>
              <a:gd name="connsiteY30" fmla="*/ 536242 h 606722"/>
              <a:gd name="connsiteX31" fmla="*/ 144734 w 607639"/>
              <a:gd name="connsiteY31" fmla="*/ 599079 h 606722"/>
              <a:gd name="connsiteX32" fmla="*/ 126753 w 607639"/>
              <a:gd name="connsiteY32" fmla="*/ 606722 h 606722"/>
              <a:gd name="connsiteX33" fmla="*/ 126575 w 607639"/>
              <a:gd name="connsiteY33" fmla="*/ 606722 h 606722"/>
              <a:gd name="connsiteX34" fmla="*/ 108684 w 607639"/>
              <a:gd name="connsiteY34" fmla="*/ 599256 h 606722"/>
              <a:gd name="connsiteX35" fmla="*/ 7388 w 607639"/>
              <a:gd name="connsiteY35" fmla="*/ 498113 h 606722"/>
              <a:gd name="connsiteX36" fmla="*/ 0 w 607639"/>
              <a:gd name="connsiteY36" fmla="*/ 480160 h 606722"/>
              <a:gd name="connsiteX37" fmla="*/ 7655 w 607639"/>
              <a:gd name="connsiteY37" fmla="*/ 462206 h 606722"/>
              <a:gd name="connsiteX38" fmla="*/ 70587 w 607639"/>
              <a:gd name="connsiteY38" fmla="*/ 400792 h 606722"/>
              <a:gd name="connsiteX39" fmla="*/ 67382 w 607639"/>
              <a:gd name="connsiteY39" fmla="*/ 397681 h 606722"/>
              <a:gd name="connsiteX40" fmla="*/ 59994 w 607639"/>
              <a:gd name="connsiteY40" fmla="*/ 379728 h 606722"/>
              <a:gd name="connsiteX41" fmla="*/ 67382 w 607639"/>
              <a:gd name="connsiteY41" fmla="*/ 361863 h 606722"/>
              <a:gd name="connsiteX42" fmla="*/ 139927 w 607639"/>
              <a:gd name="connsiteY42" fmla="*/ 289516 h 606722"/>
              <a:gd name="connsiteX43" fmla="*/ 157786 w 607639"/>
              <a:gd name="connsiteY43" fmla="*/ 282117 h 606722"/>
              <a:gd name="connsiteX44" fmla="*/ 363724 w 607639"/>
              <a:gd name="connsiteY44" fmla="*/ 101159 h 606722"/>
              <a:gd name="connsiteX45" fmla="*/ 353254 w 607639"/>
              <a:gd name="connsiteY45" fmla="*/ 105492 h 606722"/>
              <a:gd name="connsiteX46" fmla="*/ 320945 w 607639"/>
              <a:gd name="connsiteY46" fmla="*/ 137752 h 606722"/>
              <a:gd name="connsiteX47" fmla="*/ 323793 w 607639"/>
              <a:gd name="connsiteY47" fmla="*/ 139974 h 606722"/>
              <a:gd name="connsiteX48" fmla="*/ 335898 w 607639"/>
              <a:gd name="connsiteY48" fmla="*/ 148417 h 606722"/>
              <a:gd name="connsiteX49" fmla="*/ 341149 w 607639"/>
              <a:gd name="connsiteY49" fmla="*/ 151794 h 606722"/>
              <a:gd name="connsiteX50" fmla="*/ 359930 w 607639"/>
              <a:gd name="connsiteY50" fmla="*/ 162459 h 606722"/>
              <a:gd name="connsiteX51" fmla="*/ 408439 w 607639"/>
              <a:gd name="connsiteY51" fmla="*/ 198897 h 606722"/>
              <a:gd name="connsiteX52" fmla="*/ 444933 w 607639"/>
              <a:gd name="connsiteY52" fmla="*/ 247243 h 606722"/>
              <a:gd name="connsiteX53" fmla="*/ 455614 w 607639"/>
              <a:gd name="connsiteY53" fmla="*/ 266084 h 606722"/>
              <a:gd name="connsiteX54" fmla="*/ 458907 w 607639"/>
              <a:gd name="connsiteY54" fmla="*/ 271239 h 606722"/>
              <a:gd name="connsiteX55" fmla="*/ 467452 w 607639"/>
              <a:gd name="connsiteY55" fmla="*/ 283326 h 606722"/>
              <a:gd name="connsiteX56" fmla="*/ 469677 w 607639"/>
              <a:gd name="connsiteY56" fmla="*/ 286258 h 606722"/>
              <a:gd name="connsiteX57" fmla="*/ 501987 w 607639"/>
              <a:gd name="connsiteY57" fmla="*/ 253998 h 606722"/>
              <a:gd name="connsiteX58" fmla="*/ 501987 w 607639"/>
              <a:gd name="connsiteY58" fmla="*/ 233024 h 606722"/>
              <a:gd name="connsiteX59" fmla="*/ 374260 w 607639"/>
              <a:gd name="connsiteY59" fmla="*/ 105492 h 606722"/>
              <a:gd name="connsiteX60" fmla="*/ 363724 w 607639"/>
              <a:gd name="connsiteY60" fmla="*/ 101159 h 606722"/>
              <a:gd name="connsiteX61" fmla="*/ 177209 w 607639"/>
              <a:gd name="connsiteY61" fmla="*/ 50521 h 606722"/>
              <a:gd name="connsiteX62" fmla="*/ 195096 w 607639"/>
              <a:gd name="connsiteY62" fmla="*/ 57919 h 606722"/>
              <a:gd name="connsiteX63" fmla="*/ 195096 w 607639"/>
              <a:gd name="connsiteY63" fmla="*/ 93644 h 606722"/>
              <a:gd name="connsiteX64" fmla="*/ 137075 w 607639"/>
              <a:gd name="connsiteY64" fmla="*/ 151675 h 606722"/>
              <a:gd name="connsiteX65" fmla="*/ 151936 w 607639"/>
              <a:gd name="connsiteY65" fmla="*/ 151675 h 606722"/>
              <a:gd name="connsiteX66" fmla="*/ 177209 w 607639"/>
              <a:gd name="connsiteY66" fmla="*/ 176914 h 606722"/>
              <a:gd name="connsiteX67" fmla="*/ 151936 w 607639"/>
              <a:gd name="connsiteY67" fmla="*/ 202241 h 606722"/>
              <a:gd name="connsiteX68" fmla="*/ 75939 w 607639"/>
              <a:gd name="connsiteY68" fmla="*/ 202241 h 606722"/>
              <a:gd name="connsiteX69" fmla="*/ 59387 w 607639"/>
              <a:gd name="connsiteY69" fmla="*/ 196020 h 606722"/>
              <a:gd name="connsiteX70" fmla="*/ 55916 w 607639"/>
              <a:gd name="connsiteY70" fmla="*/ 192288 h 606722"/>
              <a:gd name="connsiteX71" fmla="*/ 50755 w 607639"/>
              <a:gd name="connsiteY71" fmla="*/ 178691 h 606722"/>
              <a:gd name="connsiteX72" fmla="*/ 50666 w 607639"/>
              <a:gd name="connsiteY72" fmla="*/ 176736 h 606722"/>
              <a:gd name="connsiteX73" fmla="*/ 50666 w 607639"/>
              <a:gd name="connsiteY73" fmla="*/ 101109 h 606722"/>
              <a:gd name="connsiteX74" fmla="*/ 75939 w 607639"/>
              <a:gd name="connsiteY74" fmla="*/ 75782 h 606722"/>
              <a:gd name="connsiteX75" fmla="*/ 101301 w 607639"/>
              <a:gd name="connsiteY75" fmla="*/ 101109 h 606722"/>
              <a:gd name="connsiteX76" fmla="*/ 101301 w 607639"/>
              <a:gd name="connsiteY76" fmla="*/ 115861 h 606722"/>
              <a:gd name="connsiteX77" fmla="*/ 159322 w 607639"/>
              <a:gd name="connsiteY77" fmla="*/ 57919 h 606722"/>
              <a:gd name="connsiteX78" fmla="*/ 177209 w 607639"/>
              <a:gd name="connsiteY78" fmla="*/ 50521 h 606722"/>
              <a:gd name="connsiteX79" fmla="*/ 480892 w 607639"/>
              <a:gd name="connsiteY79" fmla="*/ 0 h 606722"/>
              <a:gd name="connsiteX80" fmla="*/ 498960 w 607639"/>
              <a:gd name="connsiteY80" fmla="*/ 7376 h 606722"/>
              <a:gd name="connsiteX81" fmla="*/ 600162 w 607639"/>
              <a:gd name="connsiteY81" fmla="*/ 108513 h 606722"/>
              <a:gd name="connsiteX82" fmla="*/ 607639 w 607639"/>
              <a:gd name="connsiteY82" fmla="*/ 126554 h 606722"/>
              <a:gd name="connsiteX83" fmla="*/ 599984 w 607639"/>
              <a:gd name="connsiteY83" fmla="*/ 144507 h 606722"/>
              <a:gd name="connsiteX84" fmla="*/ 541417 w 607639"/>
              <a:gd name="connsiteY84" fmla="*/ 201741 h 606722"/>
              <a:gd name="connsiteX85" fmla="*/ 537768 w 607639"/>
              <a:gd name="connsiteY85" fmla="*/ 289724 h 606722"/>
              <a:gd name="connsiteX86" fmla="*/ 486499 w 607639"/>
              <a:gd name="connsiteY86" fmla="*/ 340915 h 606722"/>
              <a:gd name="connsiteX87" fmla="*/ 484719 w 607639"/>
              <a:gd name="connsiteY87" fmla="*/ 342159 h 606722"/>
              <a:gd name="connsiteX88" fmla="*/ 480002 w 607639"/>
              <a:gd name="connsiteY88" fmla="*/ 345270 h 606722"/>
              <a:gd name="connsiteX89" fmla="*/ 476530 w 607639"/>
              <a:gd name="connsiteY89" fmla="*/ 346869 h 606722"/>
              <a:gd name="connsiteX90" fmla="*/ 471190 w 607639"/>
              <a:gd name="connsiteY90" fmla="*/ 347847 h 606722"/>
              <a:gd name="connsiteX91" fmla="*/ 468609 w 607639"/>
              <a:gd name="connsiteY91" fmla="*/ 348380 h 606722"/>
              <a:gd name="connsiteX92" fmla="*/ 467452 w 607639"/>
              <a:gd name="connsiteY92" fmla="*/ 348114 h 606722"/>
              <a:gd name="connsiteX93" fmla="*/ 462111 w 607639"/>
              <a:gd name="connsiteY93" fmla="*/ 347047 h 606722"/>
              <a:gd name="connsiteX94" fmla="*/ 458373 w 607639"/>
              <a:gd name="connsiteY94" fmla="*/ 345981 h 606722"/>
              <a:gd name="connsiteX95" fmla="*/ 457305 w 607639"/>
              <a:gd name="connsiteY95" fmla="*/ 345714 h 606722"/>
              <a:gd name="connsiteX96" fmla="*/ 428911 w 607639"/>
              <a:gd name="connsiteY96" fmla="*/ 331494 h 606722"/>
              <a:gd name="connsiteX97" fmla="*/ 407282 w 607639"/>
              <a:gd name="connsiteY97" fmla="*/ 335049 h 606722"/>
              <a:gd name="connsiteX98" fmla="*/ 376308 w 607639"/>
              <a:gd name="connsiteY98" fmla="*/ 365888 h 606722"/>
              <a:gd name="connsiteX99" fmla="*/ 344265 w 607639"/>
              <a:gd name="connsiteY99" fmla="*/ 379219 h 606722"/>
              <a:gd name="connsiteX100" fmla="*/ 312133 w 607639"/>
              <a:gd name="connsiteY100" fmla="*/ 365888 h 606722"/>
              <a:gd name="connsiteX101" fmla="*/ 241194 w 607639"/>
              <a:gd name="connsiteY101" fmla="*/ 295057 h 606722"/>
              <a:gd name="connsiteX102" fmla="*/ 241194 w 607639"/>
              <a:gd name="connsiteY102" fmla="*/ 230891 h 606722"/>
              <a:gd name="connsiteX103" fmla="*/ 272079 w 607639"/>
              <a:gd name="connsiteY103" fmla="*/ 200052 h 606722"/>
              <a:gd name="connsiteX104" fmla="*/ 275551 w 607639"/>
              <a:gd name="connsiteY104" fmla="*/ 178456 h 606722"/>
              <a:gd name="connsiteX105" fmla="*/ 261398 w 607639"/>
              <a:gd name="connsiteY105" fmla="*/ 150106 h 606722"/>
              <a:gd name="connsiteX106" fmla="*/ 261131 w 607639"/>
              <a:gd name="connsiteY106" fmla="*/ 149039 h 606722"/>
              <a:gd name="connsiteX107" fmla="*/ 260063 w 607639"/>
              <a:gd name="connsiteY107" fmla="*/ 145307 h 606722"/>
              <a:gd name="connsiteX108" fmla="*/ 258995 w 607639"/>
              <a:gd name="connsiteY108" fmla="*/ 139974 h 606722"/>
              <a:gd name="connsiteX109" fmla="*/ 259262 w 607639"/>
              <a:gd name="connsiteY109" fmla="*/ 136242 h 606722"/>
              <a:gd name="connsiteX110" fmla="*/ 260241 w 607639"/>
              <a:gd name="connsiteY110" fmla="*/ 130909 h 606722"/>
              <a:gd name="connsiteX111" fmla="*/ 261754 w 607639"/>
              <a:gd name="connsiteY111" fmla="*/ 127443 h 606722"/>
              <a:gd name="connsiteX112" fmla="*/ 264959 w 607639"/>
              <a:gd name="connsiteY112" fmla="*/ 122733 h 606722"/>
              <a:gd name="connsiteX113" fmla="*/ 266116 w 607639"/>
              <a:gd name="connsiteY113" fmla="*/ 120955 h 606722"/>
              <a:gd name="connsiteX114" fmla="*/ 317384 w 607639"/>
              <a:gd name="connsiteY114" fmla="*/ 69676 h 606722"/>
              <a:gd name="connsiteX115" fmla="*/ 405591 w 607639"/>
              <a:gd name="connsiteY115" fmla="*/ 66121 h 606722"/>
              <a:gd name="connsiteX116" fmla="*/ 462912 w 607639"/>
              <a:gd name="connsiteY116" fmla="*/ 7554 h 606722"/>
              <a:gd name="connsiteX117" fmla="*/ 480892 w 607639"/>
              <a:gd name="connsiteY117"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607639" h="606722">
                <a:moveTo>
                  <a:pt x="106370" y="436610"/>
                </a:moveTo>
                <a:lnTo>
                  <a:pt x="61329" y="480515"/>
                </a:lnTo>
                <a:lnTo>
                  <a:pt x="126397" y="545485"/>
                </a:lnTo>
                <a:lnTo>
                  <a:pt x="170369" y="500513"/>
                </a:lnTo>
                <a:close/>
                <a:moveTo>
                  <a:pt x="455714" y="404481"/>
                </a:moveTo>
                <a:lnTo>
                  <a:pt x="531614" y="404481"/>
                </a:lnTo>
                <a:lnTo>
                  <a:pt x="531703" y="404481"/>
                </a:lnTo>
                <a:lnTo>
                  <a:pt x="531792" y="404481"/>
                </a:lnTo>
                <a:cubicBezTo>
                  <a:pt x="538020" y="404481"/>
                  <a:pt x="543715" y="406792"/>
                  <a:pt x="548075" y="410525"/>
                </a:cubicBezTo>
                <a:cubicBezTo>
                  <a:pt x="549321" y="411591"/>
                  <a:pt x="550388" y="412747"/>
                  <a:pt x="551456" y="413991"/>
                </a:cubicBezTo>
                <a:cubicBezTo>
                  <a:pt x="554748" y="418079"/>
                  <a:pt x="556795" y="423323"/>
                  <a:pt x="556973" y="429012"/>
                </a:cubicBezTo>
                <a:cubicBezTo>
                  <a:pt x="556973" y="429278"/>
                  <a:pt x="556973" y="429545"/>
                  <a:pt x="556973" y="429811"/>
                </a:cubicBezTo>
                <a:lnTo>
                  <a:pt x="556973" y="505625"/>
                </a:lnTo>
                <a:cubicBezTo>
                  <a:pt x="556973" y="519579"/>
                  <a:pt x="545673" y="530867"/>
                  <a:pt x="531614" y="530867"/>
                </a:cubicBezTo>
                <a:cubicBezTo>
                  <a:pt x="517644" y="530867"/>
                  <a:pt x="506343" y="519579"/>
                  <a:pt x="506343" y="505625"/>
                </a:cubicBezTo>
                <a:lnTo>
                  <a:pt x="476001" y="546065"/>
                </a:lnTo>
                <a:cubicBezTo>
                  <a:pt x="471018" y="552731"/>
                  <a:pt x="463366" y="556197"/>
                  <a:pt x="455714" y="556197"/>
                </a:cubicBezTo>
                <a:cubicBezTo>
                  <a:pt x="450375" y="556197"/>
                  <a:pt x="445125" y="554508"/>
                  <a:pt x="440498" y="551131"/>
                </a:cubicBezTo>
                <a:cubicBezTo>
                  <a:pt x="429375" y="542776"/>
                  <a:pt x="427062" y="526867"/>
                  <a:pt x="435515" y="515757"/>
                </a:cubicBezTo>
                <a:lnTo>
                  <a:pt x="481073" y="455053"/>
                </a:lnTo>
                <a:lnTo>
                  <a:pt x="455714" y="455053"/>
                </a:lnTo>
                <a:cubicBezTo>
                  <a:pt x="441744" y="455053"/>
                  <a:pt x="430443" y="443765"/>
                  <a:pt x="430443" y="429811"/>
                </a:cubicBezTo>
                <a:cubicBezTo>
                  <a:pt x="430443" y="415857"/>
                  <a:pt x="441744" y="404481"/>
                  <a:pt x="455714" y="404481"/>
                </a:cubicBezTo>
                <a:close/>
                <a:moveTo>
                  <a:pt x="157786" y="282117"/>
                </a:moveTo>
                <a:cubicBezTo>
                  <a:pt x="164272" y="282117"/>
                  <a:pt x="170770" y="284584"/>
                  <a:pt x="175710" y="289516"/>
                </a:cubicBezTo>
                <a:lnTo>
                  <a:pt x="317685" y="431277"/>
                </a:lnTo>
                <a:cubicBezTo>
                  <a:pt x="327565" y="441142"/>
                  <a:pt x="327565" y="457140"/>
                  <a:pt x="317685" y="467006"/>
                </a:cubicBezTo>
                <a:lnTo>
                  <a:pt x="245229" y="539441"/>
                </a:lnTo>
                <a:cubicBezTo>
                  <a:pt x="240422" y="544152"/>
                  <a:pt x="234013" y="546818"/>
                  <a:pt x="227248" y="546818"/>
                </a:cubicBezTo>
                <a:cubicBezTo>
                  <a:pt x="220572" y="546818"/>
                  <a:pt x="214163" y="544152"/>
                  <a:pt x="209357" y="539441"/>
                </a:cubicBezTo>
                <a:lnTo>
                  <a:pt x="206241" y="536242"/>
                </a:lnTo>
                <a:lnTo>
                  <a:pt x="144734" y="599079"/>
                </a:lnTo>
                <a:cubicBezTo>
                  <a:pt x="140016" y="603967"/>
                  <a:pt x="133518" y="606633"/>
                  <a:pt x="126753" y="606722"/>
                </a:cubicBezTo>
                <a:lnTo>
                  <a:pt x="126575" y="606722"/>
                </a:lnTo>
                <a:cubicBezTo>
                  <a:pt x="119899" y="606722"/>
                  <a:pt x="113491" y="604056"/>
                  <a:pt x="108684" y="599256"/>
                </a:cubicBezTo>
                <a:lnTo>
                  <a:pt x="7388" y="498113"/>
                </a:lnTo>
                <a:cubicBezTo>
                  <a:pt x="2670" y="493403"/>
                  <a:pt x="0" y="486914"/>
                  <a:pt x="0" y="480160"/>
                </a:cubicBezTo>
                <a:cubicBezTo>
                  <a:pt x="89" y="473405"/>
                  <a:pt x="2759" y="466917"/>
                  <a:pt x="7655" y="462206"/>
                </a:cubicBezTo>
                <a:lnTo>
                  <a:pt x="70587" y="400792"/>
                </a:lnTo>
                <a:lnTo>
                  <a:pt x="67382" y="397681"/>
                </a:lnTo>
                <a:cubicBezTo>
                  <a:pt x="62665" y="392882"/>
                  <a:pt x="59994" y="386482"/>
                  <a:pt x="59994" y="379728"/>
                </a:cubicBezTo>
                <a:cubicBezTo>
                  <a:pt x="59994" y="373062"/>
                  <a:pt x="62665" y="366663"/>
                  <a:pt x="67382" y="361863"/>
                </a:cubicBezTo>
                <a:lnTo>
                  <a:pt x="139927" y="289516"/>
                </a:lnTo>
                <a:cubicBezTo>
                  <a:pt x="144823" y="284584"/>
                  <a:pt x="151299" y="282117"/>
                  <a:pt x="157786" y="282117"/>
                </a:cubicBezTo>
                <a:close/>
                <a:moveTo>
                  <a:pt x="363724" y="101159"/>
                </a:moveTo>
                <a:cubicBezTo>
                  <a:pt x="359930" y="101159"/>
                  <a:pt x="356147" y="102604"/>
                  <a:pt x="353254" y="105492"/>
                </a:cubicBezTo>
                <a:lnTo>
                  <a:pt x="320945" y="137752"/>
                </a:lnTo>
                <a:cubicBezTo>
                  <a:pt x="321835" y="138463"/>
                  <a:pt x="322814" y="139174"/>
                  <a:pt x="323793" y="139974"/>
                </a:cubicBezTo>
                <a:cubicBezTo>
                  <a:pt x="327709" y="142818"/>
                  <a:pt x="331715" y="145662"/>
                  <a:pt x="335898" y="148417"/>
                </a:cubicBezTo>
                <a:cubicBezTo>
                  <a:pt x="337678" y="149572"/>
                  <a:pt x="339369" y="150728"/>
                  <a:pt x="341149" y="151794"/>
                </a:cubicBezTo>
                <a:cubicBezTo>
                  <a:pt x="347113" y="155527"/>
                  <a:pt x="353254" y="159082"/>
                  <a:pt x="359930" y="162459"/>
                </a:cubicBezTo>
                <a:cubicBezTo>
                  <a:pt x="376040" y="170724"/>
                  <a:pt x="392863" y="183344"/>
                  <a:pt x="408439" y="198897"/>
                </a:cubicBezTo>
                <a:cubicBezTo>
                  <a:pt x="424016" y="214449"/>
                  <a:pt x="436655" y="231246"/>
                  <a:pt x="444933" y="247243"/>
                </a:cubicBezTo>
                <a:cubicBezTo>
                  <a:pt x="448315" y="253998"/>
                  <a:pt x="451875" y="260130"/>
                  <a:pt x="455614" y="266084"/>
                </a:cubicBezTo>
                <a:cubicBezTo>
                  <a:pt x="456682" y="267862"/>
                  <a:pt x="457839" y="269550"/>
                  <a:pt x="458907" y="271239"/>
                </a:cubicBezTo>
                <a:cubicBezTo>
                  <a:pt x="461666" y="275416"/>
                  <a:pt x="464514" y="279504"/>
                  <a:pt x="467452" y="283326"/>
                </a:cubicBezTo>
                <a:cubicBezTo>
                  <a:pt x="468164" y="284303"/>
                  <a:pt x="468876" y="285281"/>
                  <a:pt x="469677" y="286258"/>
                </a:cubicBezTo>
                <a:lnTo>
                  <a:pt x="501987" y="253998"/>
                </a:lnTo>
                <a:cubicBezTo>
                  <a:pt x="507772" y="248221"/>
                  <a:pt x="507772" y="238800"/>
                  <a:pt x="501987" y="233024"/>
                </a:cubicBezTo>
                <a:lnTo>
                  <a:pt x="374260" y="105492"/>
                </a:lnTo>
                <a:cubicBezTo>
                  <a:pt x="371323" y="102604"/>
                  <a:pt x="367518" y="101159"/>
                  <a:pt x="363724" y="101159"/>
                </a:cubicBezTo>
                <a:close/>
                <a:moveTo>
                  <a:pt x="177209" y="50521"/>
                </a:moveTo>
                <a:cubicBezTo>
                  <a:pt x="183683" y="50521"/>
                  <a:pt x="190157" y="52987"/>
                  <a:pt x="195096" y="57919"/>
                </a:cubicBezTo>
                <a:cubicBezTo>
                  <a:pt x="205063" y="67784"/>
                  <a:pt x="205063" y="83869"/>
                  <a:pt x="195096" y="93644"/>
                </a:cubicBezTo>
                <a:lnTo>
                  <a:pt x="137075" y="151675"/>
                </a:lnTo>
                <a:lnTo>
                  <a:pt x="151936" y="151675"/>
                </a:lnTo>
                <a:cubicBezTo>
                  <a:pt x="165908" y="151675"/>
                  <a:pt x="177209" y="162961"/>
                  <a:pt x="177209" y="176914"/>
                </a:cubicBezTo>
                <a:cubicBezTo>
                  <a:pt x="177209" y="190866"/>
                  <a:pt x="165908" y="202241"/>
                  <a:pt x="151936" y="202241"/>
                </a:cubicBezTo>
                <a:lnTo>
                  <a:pt x="75939" y="202241"/>
                </a:lnTo>
                <a:cubicBezTo>
                  <a:pt x="69621" y="202241"/>
                  <a:pt x="63836" y="199842"/>
                  <a:pt x="59387" y="196020"/>
                </a:cubicBezTo>
                <a:cubicBezTo>
                  <a:pt x="58141" y="194954"/>
                  <a:pt x="56984" y="193710"/>
                  <a:pt x="55916" y="192288"/>
                </a:cubicBezTo>
                <a:cubicBezTo>
                  <a:pt x="52980" y="188466"/>
                  <a:pt x="51111" y="183845"/>
                  <a:pt x="50755" y="178691"/>
                </a:cubicBezTo>
                <a:cubicBezTo>
                  <a:pt x="50666" y="178069"/>
                  <a:pt x="50666" y="177447"/>
                  <a:pt x="50666" y="176736"/>
                </a:cubicBezTo>
                <a:lnTo>
                  <a:pt x="50666" y="101109"/>
                </a:lnTo>
                <a:cubicBezTo>
                  <a:pt x="50666" y="87157"/>
                  <a:pt x="61968" y="75782"/>
                  <a:pt x="75939" y="75782"/>
                </a:cubicBezTo>
                <a:cubicBezTo>
                  <a:pt x="89910" y="75782"/>
                  <a:pt x="101301" y="87157"/>
                  <a:pt x="101301" y="101109"/>
                </a:cubicBezTo>
                <a:lnTo>
                  <a:pt x="101301" y="115861"/>
                </a:lnTo>
                <a:lnTo>
                  <a:pt x="159322" y="57919"/>
                </a:lnTo>
                <a:cubicBezTo>
                  <a:pt x="164261" y="52987"/>
                  <a:pt x="170735" y="50521"/>
                  <a:pt x="177209" y="50521"/>
                </a:cubicBezTo>
                <a:close/>
                <a:moveTo>
                  <a:pt x="480892" y="0"/>
                </a:moveTo>
                <a:cubicBezTo>
                  <a:pt x="487122" y="0"/>
                  <a:pt x="494154" y="2666"/>
                  <a:pt x="498960" y="7376"/>
                </a:cubicBezTo>
                <a:lnTo>
                  <a:pt x="600162" y="108513"/>
                </a:lnTo>
                <a:cubicBezTo>
                  <a:pt x="604969" y="113312"/>
                  <a:pt x="607639" y="119800"/>
                  <a:pt x="607639" y="126554"/>
                </a:cubicBezTo>
                <a:cubicBezTo>
                  <a:pt x="607550" y="133309"/>
                  <a:pt x="604880" y="139708"/>
                  <a:pt x="599984" y="144507"/>
                </a:cubicBezTo>
                <a:lnTo>
                  <a:pt x="541417" y="201741"/>
                </a:lnTo>
                <a:cubicBezTo>
                  <a:pt x="562957" y="227425"/>
                  <a:pt x="561978" y="265640"/>
                  <a:pt x="537768" y="289724"/>
                </a:cubicBezTo>
                <a:lnTo>
                  <a:pt x="486499" y="340915"/>
                </a:lnTo>
                <a:cubicBezTo>
                  <a:pt x="485965" y="341537"/>
                  <a:pt x="485342" y="341715"/>
                  <a:pt x="484719" y="342159"/>
                </a:cubicBezTo>
                <a:cubicBezTo>
                  <a:pt x="483206" y="343403"/>
                  <a:pt x="481693" y="344470"/>
                  <a:pt x="480002" y="345270"/>
                </a:cubicBezTo>
                <a:cubicBezTo>
                  <a:pt x="478845" y="345892"/>
                  <a:pt x="477688" y="346425"/>
                  <a:pt x="476530" y="346869"/>
                </a:cubicBezTo>
                <a:cubicBezTo>
                  <a:pt x="474750" y="347403"/>
                  <a:pt x="472970" y="347669"/>
                  <a:pt x="471190" y="347847"/>
                </a:cubicBezTo>
                <a:cubicBezTo>
                  <a:pt x="470300" y="347936"/>
                  <a:pt x="469499" y="348380"/>
                  <a:pt x="468609" y="348380"/>
                </a:cubicBezTo>
                <a:cubicBezTo>
                  <a:pt x="468253" y="348380"/>
                  <a:pt x="467808" y="348114"/>
                  <a:pt x="467452" y="348114"/>
                </a:cubicBezTo>
                <a:cubicBezTo>
                  <a:pt x="465582" y="348025"/>
                  <a:pt x="463891" y="347580"/>
                  <a:pt x="462111" y="347047"/>
                </a:cubicBezTo>
                <a:cubicBezTo>
                  <a:pt x="460776" y="346692"/>
                  <a:pt x="459530" y="346514"/>
                  <a:pt x="458373" y="345981"/>
                </a:cubicBezTo>
                <a:cubicBezTo>
                  <a:pt x="458017" y="345892"/>
                  <a:pt x="457661" y="345892"/>
                  <a:pt x="457305" y="345714"/>
                </a:cubicBezTo>
                <a:lnTo>
                  <a:pt x="428911" y="331494"/>
                </a:lnTo>
                <a:cubicBezTo>
                  <a:pt x="421702" y="327940"/>
                  <a:pt x="412979" y="329273"/>
                  <a:pt x="407282" y="335049"/>
                </a:cubicBezTo>
                <a:lnTo>
                  <a:pt x="376308" y="365888"/>
                </a:lnTo>
                <a:cubicBezTo>
                  <a:pt x="367763" y="374509"/>
                  <a:pt x="356370" y="379219"/>
                  <a:pt x="344265" y="379219"/>
                </a:cubicBezTo>
                <a:cubicBezTo>
                  <a:pt x="332160" y="379219"/>
                  <a:pt x="320678" y="374509"/>
                  <a:pt x="312133" y="365888"/>
                </a:cubicBezTo>
                <a:lnTo>
                  <a:pt x="241194" y="295057"/>
                </a:lnTo>
                <a:cubicBezTo>
                  <a:pt x="223481" y="277371"/>
                  <a:pt x="223481" y="248576"/>
                  <a:pt x="241194" y="230891"/>
                </a:cubicBezTo>
                <a:lnTo>
                  <a:pt x="272079" y="200052"/>
                </a:lnTo>
                <a:cubicBezTo>
                  <a:pt x="277776" y="194364"/>
                  <a:pt x="279200" y="185655"/>
                  <a:pt x="275551" y="178456"/>
                </a:cubicBezTo>
                <a:lnTo>
                  <a:pt x="261398" y="150106"/>
                </a:lnTo>
                <a:cubicBezTo>
                  <a:pt x="261220" y="149750"/>
                  <a:pt x="261220" y="149395"/>
                  <a:pt x="261131" y="149039"/>
                </a:cubicBezTo>
                <a:cubicBezTo>
                  <a:pt x="260508" y="147884"/>
                  <a:pt x="260330" y="146640"/>
                  <a:pt x="260063" y="145307"/>
                </a:cubicBezTo>
                <a:cubicBezTo>
                  <a:pt x="259529" y="143529"/>
                  <a:pt x="259084" y="141841"/>
                  <a:pt x="258995" y="139974"/>
                </a:cubicBezTo>
                <a:cubicBezTo>
                  <a:pt x="258906" y="138730"/>
                  <a:pt x="259084" y="137486"/>
                  <a:pt x="259262" y="136242"/>
                </a:cubicBezTo>
                <a:cubicBezTo>
                  <a:pt x="259440" y="134375"/>
                  <a:pt x="259707" y="132687"/>
                  <a:pt x="260241" y="130909"/>
                </a:cubicBezTo>
                <a:cubicBezTo>
                  <a:pt x="260686" y="129754"/>
                  <a:pt x="261220" y="128599"/>
                  <a:pt x="261754" y="127443"/>
                </a:cubicBezTo>
                <a:cubicBezTo>
                  <a:pt x="262644" y="125755"/>
                  <a:pt x="263713" y="124155"/>
                  <a:pt x="264959" y="122733"/>
                </a:cubicBezTo>
                <a:cubicBezTo>
                  <a:pt x="265404" y="122111"/>
                  <a:pt x="265582" y="121400"/>
                  <a:pt x="266116" y="120955"/>
                </a:cubicBezTo>
                <a:lnTo>
                  <a:pt x="317384" y="69676"/>
                </a:lnTo>
                <a:cubicBezTo>
                  <a:pt x="341505" y="45592"/>
                  <a:pt x="379868" y="44525"/>
                  <a:pt x="405591" y="66121"/>
                </a:cubicBezTo>
                <a:lnTo>
                  <a:pt x="462912" y="7554"/>
                </a:lnTo>
                <a:cubicBezTo>
                  <a:pt x="467719" y="2755"/>
                  <a:pt x="474127" y="89"/>
                  <a:pt x="480892" y="0"/>
                </a:cubicBezTo>
                <a:close/>
              </a:path>
            </a:pathLst>
          </a:custGeom>
          <a:solidFill>
            <a:schemeClr val="bg1"/>
          </a:solidFill>
          <a:ln>
            <a:noFill/>
          </a:ln>
        </p:spPr>
        <p:txBody>
          <a:bodyPr vert="horz" wrap="square" lIns="68580" tIns="34290" rIns="68580" bIns="34290" numCol="1" anchor="t" anchorCtr="0" compatLnSpc="1">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1350"/>
          </a:p>
        </p:txBody>
      </p:sp>
      <p:sp>
        <p:nvSpPr>
          <p:cNvPr id="7" name="iṡļîḍé"/>
          <p:cNvSpPr/>
          <p:nvPr/>
        </p:nvSpPr>
        <p:spPr bwMode="auto">
          <a:xfrm>
            <a:off x="852676" y="3575087"/>
            <a:ext cx="258533" cy="258142"/>
          </a:xfrm>
          <a:custGeom>
            <a:avLst/>
            <a:gdLst>
              <a:gd name="connsiteX0" fmla="*/ 257564 w 607639"/>
              <a:gd name="connsiteY0" fmla="*/ 92370 h 606722"/>
              <a:gd name="connsiteX1" fmla="*/ 277411 w 607639"/>
              <a:gd name="connsiteY1" fmla="*/ 112098 h 606722"/>
              <a:gd name="connsiteX2" fmla="*/ 277411 w 607639"/>
              <a:gd name="connsiteY2" fmla="*/ 329729 h 606722"/>
              <a:gd name="connsiteX3" fmla="*/ 495281 w 607639"/>
              <a:gd name="connsiteY3" fmla="*/ 329729 h 606722"/>
              <a:gd name="connsiteX4" fmla="*/ 515128 w 607639"/>
              <a:gd name="connsiteY4" fmla="*/ 349546 h 606722"/>
              <a:gd name="connsiteX5" fmla="*/ 257564 w 607639"/>
              <a:gd name="connsiteY5" fmla="*/ 606722 h 606722"/>
              <a:gd name="connsiteX6" fmla="*/ 0 w 607639"/>
              <a:gd name="connsiteY6" fmla="*/ 349546 h 606722"/>
              <a:gd name="connsiteX7" fmla="*/ 257564 w 607639"/>
              <a:gd name="connsiteY7" fmla="*/ 92370 h 606722"/>
              <a:gd name="connsiteX8" fmla="*/ 350027 w 607639"/>
              <a:gd name="connsiteY8" fmla="*/ 0 h 606722"/>
              <a:gd name="connsiteX9" fmla="*/ 607639 w 607639"/>
              <a:gd name="connsiteY9" fmla="*/ 257220 h 606722"/>
              <a:gd name="connsiteX10" fmla="*/ 587788 w 607639"/>
              <a:gd name="connsiteY10" fmla="*/ 277040 h 606722"/>
              <a:gd name="connsiteX11" fmla="*/ 350027 w 607639"/>
              <a:gd name="connsiteY11" fmla="*/ 277040 h 606722"/>
              <a:gd name="connsiteX12" fmla="*/ 330176 w 607639"/>
              <a:gd name="connsiteY12" fmla="*/ 257220 h 606722"/>
              <a:gd name="connsiteX13" fmla="*/ 330176 w 607639"/>
              <a:gd name="connsiteY13" fmla="*/ 19820 h 606722"/>
              <a:gd name="connsiteX14" fmla="*/ 350027 w 607639"/>
              <a:gd name="connsiteY14" fmla="*/ 0 h 60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7639" h="606722">
                <a:moveTo>
                  <a:pt x="257564" y="92370"/>
                </a:moveTo>
                <a:cubicBezTo>
                  <a:pt x="268511" y="92370"/>
                  <a:pt x="277411" y="101168"/>
                  <a:pt x="277411" y="112098"/>
                </a:cubicBezTo>
                <a:lnTo>
                  <a:pt x="277411" y="329729"/>
                </a:lnTo>
                <a:lnTo>
                  <a:pt x="495281" y="329729"/>
                </a:lnTo>
                <a:cubicBezTo>
                  <a:pt x="506228" y="329729"/>
                  <a:pt x="515128" y="338616"/>
                  <a:pt x="515128" y="349546"/>
                </a:cubicBezTo>
                <a:cubicBezTo>
                  <a:pt x="515128" y="491286"/>
                  <a:pt x="399607" y="606722"/>
                  <a:pt x="257564" y="606722"/>
                </a:cubicBezTo>
                <a:cubicBezTo>
                  <a:pt x="115521" y="606722"/>
                  <a:pt x="0" y="491286"/>
                  <a:pt x="0" y="349546"/>
                </a:cubicBezTo>
                <a:cubicBezTo>
                  <a:pt x="0" y="207717"/>
                  <a:pt x="115521" y="92370"/>
                  <a:pt x="257564" y="92370"/>
                </a:cubicBezTo>
                <a:close/>
                <a:moveTo>
                  <a:pt x="350027" y="0"/>
                </a:moveTo>
                <a:cubicBezTo>
                  <a:pt x="492007" y="0"/>
                  <a:pt x="607639" y="115367"/>
                  <a:pt x="607639" y="257220"/>
                </a:cubicBezTo>
                <a:cubicBezTo>
                  <a:pt x="607639" y="268152"/>
                  <a:pt x="598737" y="277040"/>
                  <a:pt x="587788" y="277040"/>
                </a:cubicBezTo>
                <a:lnTo>
                  <a:pt x="350027" y="277040"/>
                </a:lnTo>
                <a:cubicBezTo>
                  <a:pt x="339078" y="277040"/>
                  <a:pt x="330176" y="268152"/>
                  <a:pt x="330176" y="257220"/>
                </a:cubicBezTo>
                <a:lnTo>
                  <a:pt x="330176" y="19820"/>
                </a:lnTo>
                <a:cubicBezTo>
                  <a:pt x="330176" y="8888"/>
                  <a:pt x="339078" y="0"/>
                  <a:pt x="350027" y="0"/>
                </a:cubicBezTo>
                <a:close/>
              </a:path>
            </a:pathLst>
          </a:custGeom>
          <a:solidFill>
            <a:schemeClr val="bg1"/>
          </a:solidFill>
          <a:ln>
            <a:noFill/>
          </a:ln>
        </p:spPr>
        <p:txBody>
          <a:bodyPr vert="horz" wrap="square" lIns="68580" tIns="34290" rIns="68580" bIns="34290" numCol="1" anchor="t" anchorCtr="0" compatLnSpc="1">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1350"/>
          </a:p>
        </p:txBody>
      </p:sp>
      <p:sp>
        <p:nvSpPr>
          <p:cNvPr id="8" name="ïslíḓé"/>
          <p:cNvSpPr/>
          <p:nvPr/>
        </p:nvSpPr>
        <p:spPr bwMode="auto">
          <a:xfrm>
            <a:off x="848559" y="1232038"/>
            <a:ext cx="257591" cy="254747"/>
          </a:xfrm>
          <a:custGeom>
            <a:avLst/>
            <a:gdLst>
              <a:gd name="connsiteX0" fmla="*/ 466437 w 600511"/>
              <a:gd name="connsiteY0" fmla="*/ 421770 h 593879"/>
              <a:gd name="connsiteX1" fmla="*/ 504684 w 600511"/>
              <a:gd name="connsiteY1" fmla="*/ 459981 h 593879"/>
              <a:gd name="connsiteX2" fmla="*/ 466437 w 600511"/>
              <a:gd name="connsiteY2" fmla="*/ 498192 h 593879"/>
              <a:gd name="connsiteX3" fmla="*/ 428190 w 600511"/>
              <a:gd name="connsiteY3" fmla="*/ 459981 h 593879"/>
              <a:gd name="connsiteX4" fmla="*/ 466437 w 600511"/>
              <a:gd name="connsiteY4" fmla="*/ 421770 h 593879"/>
              <a:gd name="connsiteX5" fmla="*/ 453390 w 600511"/>
              <a:gd name="connsiteY5" fmla="*/ 375066 h 593879"/>
              <a:gd name="connsiteX6" fmla="*/ 421127 w 600511"/>
              <a:gd name="connsiteY6" fmla="*/ 386990 h 593879"/>
              <a:gd name="connsiteX7" fmla="*/ 418868 w 600511"/>
              <a:gd name="connsiteY7" fmla="*/ 392146 h 593879"/>
              <a:gd name="connsiteX8" fmla="*/ 424031 w 600511"/>
              <a:gd name="connsiteY8" fmla="*/ 406325 h 593879"/>
              <a:gd name="connsiteX9" fmla="*/ 423385 w 600511"/>
              <a:gd name="connsiteY9" fmla="*/ 411481 h 593879"/>
              <a:gd name="connsiteX10" fmla="*/ 416287 w 600511"/>
              <a:gd name="connsiteY10" fmla="*/ 413737 h 593879"/>
              <a:gd name="connsiteX11" fmla="*/ 402414 w 600511"/>
              <a:gd name="connsiteY11" fmla="*/ 407292 h 593879"/>
              <a:gd name="connsiteX12" fmla="*/ 397252 w 600511"/>
              <a:gd name="connsiteY12" fmla="*/ 409226 h 593879"/>
              <a:gd name="connsiteX13" fmla="*/ 383056 w 600511"/>
              <a:gd name="connsiteY13" fmla="*/ 440485 h 593879"/>
              <a:gd name="connsiteX14" fmla="*/ 384669 w 600511"/>
              <a:gd name="connsiteY14" fmla="*/ 445318 h 593879"/>
              <a:gd name="connsiteX15" fmla="*/ 398542 w 600511"/>
              <a:gd name="connsiteY15" fmla="*/ 451764 h 593879"/>
              <a:gd name="connsiteX16" fmla="*/ 401769 w 600511"/>
              <a:gd name="connsiteY16" fmla="*/ 455953 h 593879"/>
              <a:gd name="connsiteX17" fmla="*/ 398220 w 600511"/>
              <a:gd name="connsiteY17" fmla="*/ 462720 h 593879"/>
              <a:gd name="connsiteX18" fmla="*/ 384024 w 600511"/>
              <a:gd name="connsiteY18" fmla="*/ 467876 h 593879"/>
              <a:gd name="connsiteX19" fmla="*/ 381766 w 600511"/>
              <a:gd name="connsiteY19" fmla="*/ 472710 h 593879"/>
              <a:gd name="connsiteX20" fmla="*/ 393380 w 600511"/>
              <a:gd name="connsiteY20" fmla="*/ 504936 h 593879"/>
              <a:gd name="connsiteX21" fmla="*/ 398542 w 600511"/>
              <a:gd name="connsiteY21" fmla="*/ 507192 h 593879"/>
              <a:gd name="connsiteX22" fmla="*/ 412738 w 600511"/>
              <a:gd name="connsiteY22" fmla="*/ 502036 h 593879"/>
              <a:gd name="connsiteX23" fmla="*/ 417900 w 600511"/>
              <a:gd name="connsiteY23" fmla="*/ 502680 h 593879"/>
              <a:gd name="connsiteX24" fmla="*/ 420159 w 600511"/>
              <a:gd name="connsiteY24" fmla="*/ 510092 h 593879"/>
              <a:gd name="connsiteX25" fmla="*/ 413706 w 600511"/>
              <a:gd name="connsiteY25" fmla="*/ 523949 h 593879"/>
              <a:gd name="connsiteX26" fmla="*/ 415642 w 600511"/>
              <a:gd name="connsiteY26" fmla="*/ 528783 h 593879"/>
              <a:gd name="connsiteX27" fmla="*/ 446937 w 600511"/>
              <a:gd name="connsiteY27" fmla="*/ 543285 h 593879"/>
              <a:gd name="connsiteX28" fmla="*/ 451777 w 600511"/>
              <a:gd name="connsiteY28" fmla="*/ 541351 h 593879"/>
              <a:gd name="connsiteX29" fmla="*/ 458230 w 600511"/>
              <a:gd name="connsiteY29" fmla="*/ 527494 h 593879"/>
              <a:gd name="connsiteX30" fmla="*/ 462424 w 600511"/>
              <a:gd name="connsiteY30" fmla="*/ 524272 h 593879"/>
              <a:gd name="connsiteX31" fmla="*/ 469199 w 600511"/>
              <a:gd name="connsiteY31" fmla="*/ 528139 h 593879"/>
              <a:gd name="connsiteX32" fmla="*/ 474361 w 600511"/>
              <a:gd name="connsiteY32" fmla="*/ 542318 h 593879"/>
              <a:gd name="connsiteX33" fmla="*/ 479201 w 600511"/>
              <a:gd name="connsiteY33" fmla="*/ 544574 h 593879"/>
              <a:gd name="connsiteX34" fmla="*/ 511464 w 600511"/>
              <a:gd name="connsiteY34" fmla="*/ 532650 h 593879"/>
              <a:gd name="connsiteX35" fmla="*/ 513723 w 600511"/>
              <a:gd name="connsiteY35" fmla="*/ 527816 h 593879"/>
              <a:gd name="connsiteX36" fmla="*/ 508560 w 600511"/>
              <a:gd name="connsiteY36" fmla="*/ 513315 h 593879"/>
              <a:gd name="connsiteX37" fmla="*/ 509206 w 600511"/>
              <a:gd name="connsiteY37" fmla="*/ 508159 h 593879"/>
              <a:gd name="connsiteX38" fmla="*/ 516626 w 600511"/>
              <a:gd name="connsiteY38" fmla="*/ 506225 h 593879"/>
              <a:gd name="connsiteX39" fmla="*/ 530500 w 600511"/>
              <a:gd name="connsiteY39" fmla="*/ 512348 h 593879"/>
              <a:gd name="connsiteX40" fmla="*/ 535339 w 600511"/>
              <a:gd name="connsiteY40" fmla="*/ 510737 h 593879"/>
              <a:gd name="connsiteX41" fmla="*/ 549858 w 600511"/>
              <a:gd name="connsiteY41" fmla="*/ 479478 h 593879"/>
              <a:gd name="connsiteX42" fmla="*/ 547922 w 600511"/>
              <a:gd name="connsiteY42" fmla="*/ 474322 h 593879"/>
              <a:gd name="connsiteX43" fmla="*/ 534049 w 600511"/>
              <a:gd name="connsiteY43" fmla="*/ 467876 h 593879"/>
              <a:gd name="connsiteX44" fmla="*/ 531145 w 600511"/>
              <a:gd name="connsiteY44" fmla="*/ 461109 h 593879"/>
              <a:gd name="connsiteX45" fmla="*/ 534694 w 600511"/>
              <a:gd name="connsiteY45" fmla="*/ 457242 h 593879"/>
              <a:gd name="connsiteX46" fmla="*/ 548890 w 600511"/>
              <a:gd name="connsiteY46" fmla="*/ 451764 h 593879"/>
              <a:gd name="connsiteX47" fmla="*/ 551148 w 600511"/>
              <a:gd name="connsiteY47" fmla="*/ 446930 h 593879"/>
              <a:gd name="connsiteX48" fmla="*/ 539211 w 600511"/>
              <a:gd name="connsiteY48" fmla="*/ 414704 h 593879"/>
              <a:gd name="connsiteX49" fmla="*/ 534371 w 600511"/>
              <a:gd name="connsiteY49" fmla="*/ 412448 h 593879"/>
              <a:gd name="connsiteX50" fmla="*/ 520175 w 600511"/>
              <a:gd name="connsiteY50" fmla="*/ 417604 h 593879"/>
              <a:gd name="connsiteX51" fmla="*/ 514691 w 600511"/>
              <a:gd name="connsiteY51" fmla="*/ 416960 h 593879"/>
              <a:gd name="connsiteX52" fmla="*/ 512755 w 600511"/>
              <a:gd name="connsiteY52" fmla="*/ 409548 h 593879"/>
              <a:gd name="connsiteX53" fmla="*/ 518885 w 600511"/>
              <a:gd name="connsiteY53" fmla="*/ 396013 h 593879"/>
              <a:gd name="connsiteX54" fmla="*/ 516949 w 600511"/>
              <a:gd name="connsiteY54" fmla="*/ 390857 h 593879"/>
              <a:gd name="connsiteX55" fmla="*/ 485976 w 600511"/>
              <a:gd name="connsiteY55" fmla="*/ 376355 h 593879"/>
              <a:gd name="connsiteX56" fmla="*/ 480814 w 600511"/>
              <a:gd name="connsiteY56" fmla="*/ 378289 h 593879"/>
              <a:gd name="connsiteX57" fmla="*/ 474361 w 600511"/>
              <a:gd name="connsiteY57" fmla="*/ 392146 h 593879"/>
              <a:gd name="connsiteX58" fmla="*/ 470167 w 600511"/>
              <a:gd name="connsiteY58" fmla="*/ 395368 h 593879"/>
              <a:gd name="connsiteX59" fmla="*/ 463714 w 600511"/>
              <a:gd name="connsiteY59" fmla="*/ 391824 h 593879"/>
              <a:gd name="connsiteX60" fmla="*/ 458230 w 600511"/>
              <a:gd name="connsiteY60" fmla="*/ 377322 h 593879"/>
              <a:gd name="connsiteX61" fmla="*/ 453390 w 600511"/>
              <a:gd name="connsiteY61" fmla="*/ 375066 h 593879"/>
              <a:gd name="connsiteX62" fmla="*/ 0 w 600511"/>
              <a:gd name="connsiteY62" fmla="*/ 372515 h 593879"/>
              <a:gd name="connsiteX63" fmla="*/ 233292 w 600511"/>
              <a:gd name="connsiteY63" fmla="*/ 465626 h 593879"/>
              <a:gd name="connsiteX64" fmla="*/ 305248 w 600511"/>
              <a:gd name="connsiteY64" fmla="*/ 461116 h 593879"/>
              <a:gd name="connsiteX65" fmla="*/ 332998 w 600511"/>
              <a:gd name="connsiteY65" fmla="*/ 549716 h 593879"/>
              <a:gd name="connsiteX66" fmla="*/ 233292 w 600511"/>
              <a:gd name="connsiteY66" fmla="*/ 558737 h 593879"/>
              <a:gd name="connsiteX67" fmla="*/ 0 w 600511"/>
              <a:gd name="connsiteY67" fmla="*/ 465626 h 593879"/>
              <a:gd name="connsiteX68" fmla="*/ 466295 w 600511"/>
              <a:gd name="connsiteY68" fmla="*/ 326083 h 593879"/>
              <a:gd name="connsiteX69" fmla="*/ 600511 w 600511"/>
              <a:gd name="connsiteY69" fmla="*/ 459820 h 593879"/>
              <a:gd name="connsiteX70" fmla="*/ 466295 w 600511"/>
              <a:gd name="connsiteY70" fmla="*/ 593879 h 593879"/>
              <a:gd name="connsiteX71" fmla="*/ 332080 w 600511"/>
              <a:gd name="connsiteY71" fmla="*/ 459820 h 593879"/>
              <a:gd name="connsiteX72" fmla="*/ 466295 w 600511"/>
              <a:gd name="connsiteY72" fmla="*/ 326083 h 593879"/>
              <a:gd name="connsiteX73" fmla="*/ 0 w 600511"/>
              <a:gd name="connsiteY73" fmla="*/ 232654 h 593879"/>
              <a:gd name="connsiteX74" fmla="*/ 233309 w 600511"/>
              <a:gd name="connsiteY74" fmla="*/ 326103 h 593879"/>
              <a:gd name="connsiteX75" fmla="*/ 466296 w 600511"/>
              <a:gd name="connsiteY75" fmla="*/ 232654 h 593879"/>
              <a:gd name="connsiteX76" fmla="*/ 466296 w 600511"/>
              <a:gd name="connsiteY76" fmla="*/ 299035 h 593879"/>
              <a:gd name="connsiteX77" fmla="*/ 312370 w 600511"/>
              <a:gd name="connsiteY77" fmla="*/ 413429 h 593879"/>
              <a:gd name="connsiteX78" fmla="*/ 233309 w 600511"/>
              <a:gd name="connsiteY78" fmla="*/ 419229 h 593879"/>
              <a:gd name="connsiteX79" fmla="*/ 0 w 600511"/>
              <a:gd name="connsiteY79" fmla="*/ 326103 h 593879"/>
              <a:gd name="connsiteX80" fmla="*/ 233309 w 600511"/>
              <a:gd name="connsiteY80" fmla="*/ 23200 h 593879"/>
              <a:gd name="connsiteX81" fmla="*/ 23234 w 600511"/>
              <a:gd name="connsiteY81" fmla="*/ 93123 h 593879"/>
              <a:gd name="connsiteX82" fmla="*/ 233309 w 600511"/>
              <a:gd name="connsiteY82" fmla="*/ 163046 h 593879"/>
              <a:gd name="connsiteX83" fmla="*/ 443062 w 600511"/>
              <a:gd name="connsiteY83" fmla="*/ 93123 h 593879"/>
              <a:gd name="connsiteX84" fmla="*/ 233309 w 600511"/>
              <a:gd name="connsiteY84" fmla="*/ 23200 h 593879"/>
              <a:gd name="connsiteX85" fmla="*/ 233309 w 600511"/>
              <a:gd name="connsiteY85" fmla="*/ 0 h 593879"/>
              <a:gd name="connsiteX86" fmla="*/ 466296 w 600511"/>
              <a:gd name="connsiteY86" fmla="*/ 93123 h 593879"/>
              <a:gd name="connsiteX87" fmla="*/ 466296 w 600511"/>
              <a:gd name="connsiteY87" fmla="*/ 186246 h 593879"/>
              <a:gd name="connsiteX88" fmla="*/ 233309 w 600511"/>
              <a:gd name="connsiteY88" fmla="*/ 279369 h 593879"/>
              <a:gd name="connsiteX89" fmla="*/ 0 w 600511"/>
              <a:gd name="connsiteY89" fmla="*/ 186246 h 593879"/>
              <a:gd name="connsiteX90" fmla="*/ 0 w 600511"/>
              <a:gd name="connsiteY90" fmla="*/ 93123 h 593879"/>
              <a:gd name="connsiteX91" fmla="*/ 233309 w 600511"/>
              <a:gd name="connsiteY91" fmla="*/ 0 h 593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Lst>
            <a:rect l="l" t="t" r="r" b="b"/>
            <a:pathLst>
              <a:path w="600511" h="593879">
                <a:moveTo>
                  <a:pt x="466437" y="421770"/>
                </a:moveTo>
                <a:cubicBezTo>
                  <a:pt x="487560" y="421770"/>
                  <a:pt x="504684" y="438878"/>
                  <a:pt x="504684" y="459981"/>
                </a:cubicBezTo>
                <a:cubicBezTo>
                  <a:pt x="504684" y="481084"/>
                  <a:pt x="487560" y="498192"/>
                  <a:pt x="466437" y="498192"/>
                </a:cubicBezTo>
                <a:cubicBezTo>
                  <a:pt x="445314" y="498192"/>
                  <a:pt x="428190" y="481084"/>
                  <a:pt x="428190" y="459981"/>
                </a:cubicBezTo>
                <a:cubicBezTo>
                  <a:pt x="428190" y="438878"/>
                  <a:pt x="445314" y="421770"/>
                  <a:pt x="466437" y="421770"/>
                </a:cubicBezTo>
                <a:close/>
                <a:moveTo>
                  <a:pt x="453390" y="375066"/>
                </a:moveTo>
                <a:lnTo>
                  <a:pt x="421127" y="386990"/>
                </a:lnTo>
                <a:cubicBezTo>
                  <a:pt x="419191" y="387957"/>
                  <a:pt x="418223" y="389890"/>
                  <a:pt x="418868" y="392146"/>
                </a:cubicBezTo>
                <a:lnTo>
                  <a:pt x="424031" y="406325"/>
                </a:lnTo>
                <a:cubicBezTo>
                  <a:pt x="424998" y="408259"/>
                  <a:pt x="424676" y="410515"/>
                  <a:pt x="423385" y="411481"/>
                </a:cubicBezTo>
                <a:cubicBezTo>
                  <a:pt x="422417" y="412448"/>
                  <a:pt x="418223" y="414382"/>
                  <a:pt x="416287" y="413737"/>
                </a:cubicBezTo>
                <a:lnTo>
                  <a:pt x="402414" y="407292"/>
                </a:lnTo>
                <a:cubicBezTo>
                  <a:pt x="400478" y="406325"/>
                  <a:pt x="398220" y="407292"/>
                  <a:pt x="397252" y="409226"/>
                </a:cubicBezTo>
                <a:lnTo>
                  <a:pt x="383056" y="440485"/>
                </a:lnTo>
                <a:cubicBezTo>
                  <a:pt x="382088" y="442096"/>
                  <a:pt x="383056" y="444674"/>
                  <a:pt x="384669" y="445318"/>
                </a:cubicBezTo>
                <a:lnTo>
                  <a:pt x="398542" y="451764"/>
                </a:lnTo>
                <a:cubicBezTo>
                  <a:pt x="400478" y="452730"/>
                  <a:pt x="402091" y="454664"/>
                  <a:pt x="401769" y="455953"/>
                </a:cubicBezTo>
                <a:cubicBezTo>
                  <a:pt x="401769" y="457564"/>
                  <a:pt x="400156" y="462076"/>
                  <a:pt x="398220" y="462720"/>
                </a:cubicBezTo>
                <a:lnTo>
                  <a:pt x="384024" y="467876"/>
                </a:lnTo>
                <a:cubicBezTo>
                  <a:pt x="382088" y="468521"/>
                  <a:pt x="381120" y="470777"/>
                  <a:pt x="381766" y="472710"/>
                </a:cubicBezTo>
                <a:lnTo>
                  <a:pt x="393380" y="504936"/>
                </a:lnTo>
                <a:cubicBezTo>
                  <a:pt x="394348" y="506870"/>
                  <a:pt x="396607" y="507836"/>
                  <a:pt x="398542" y="507192"/>
                </a:cubicBezTo>
                <a:lnTo>
                  <a:pt x="412738" y="502036"/>
                </a:lnTo>
                <a:cubicBezTo>
                  <a:pt x="414674" y="501391"/>
                  <a:pt x="417255" y="501713"/>
                  <a:pt x="417900" y="502680"/>
                </a:cubicBezTo>
                <a:cubicBezTo>
                  <a:pt x="418868" y="503969"/>
                  <a:pt x="421127" y="508159"/>
                  <a:pt x="420159" y="510092"/>
                </a:cubicBezTo>
                <a:lnTo>
                  <a:pt x="413706" y="523949"/>
                </a:lnTo>
                <a:cubicBezTo>
                  <a:pt x="412738" y="525561"/>
                  <a:pt x="413706" y="527816"/>
                  <a:pt x="415642" y="528783"/>
                </a:cubicBezTo>
                <a:lnTo>
                  <a:pt x="446937" y="543285"/>
                </a:lnTo>
                <a:cubicBezTo>
                  <a:pt x="448873" y="544251"/>
                  <a:pt x="451132" y="543285"/>
                  <a:pt x="451777" y="541351"/>
                </a:cubicBezTo>
                <a:lnTo>
                  <a:pt x="458230" y="527494"/>
                </a:lnTo>
                <a:cubicBezTo>
                  <a:pt x="459198" y="525561"/>
                  <a:pt x="461133" y="524272"/>
                  <a:pt x="462424" y="524272"/>
                </a:cubicBezTo>
                <a:cubicBezTo>
                  <a:pt x="464037" y="524272"/>
                  <a:pt x="468554" y="525883"/>
                  <a:pt x="469199" y="528139"/>
                </a:cubicBezTo>
                <a:lnTo>
                  <a:pt x="474361" y="542318"/>
                </a:lnTo>
                <a:cubicBezTo>
                  <a:pt x="475007" y="544251"/>
                  <a:pt x="477265" y="545218"/>
                  <a:pt x="479201" y="544574"/>
                </a:cubicBezTo>
                <a:lnTo>
                  <a:pt x="511464" y="532650"/>
                </a:lnTo>
                <a:cubicBezTo>
                  <a:pt x="513400" y="532006"/>
                  <a:pt x="514368" y="529750"/>
                  <a:pt x="513723" y="527816"/>
                </a:cubicBezTo>
                <a:lnTo>
                  <a:pt x="508560" y="513315"/>
                </a:lnTo>
                <a:cubicBezTo>
                  <a:pt x="507915" y="511381"/>
                  <a:pt x="508238" y="509125"/>
                  <a:pt x="509206" y="508159"/>
                </a:cubicBezTo>
                <a:cubicBezTo>
                  <a:pt x="510496" y="507192"/>
                  <a:pt x="514691" y="505258"/>
                  <a:pt x="516626" y="506225"/>
                </a:cubicBezTo>
                <a:lnTo>
                  <a:pt x="530500" y="512348"/>
                </a:lnTo>
                <a:cubicBezTo>
                  <a:pt x="532435" y="513315"/>
                  <a:pt x="534694" y="512348"/>
                  <a:pt x="535339" y="510737"/>
                </a:cubicBezTo>
                <a:lnTo>
                  <a:pt x="549858" y="479478"/>
                </a:lnTo>
                <a:cubicBezTo>
                  <a:pt x="550825" y="477544"/>
                  <a:pt x="549858" y="475288"/>
                  <a:pt x="547922" y="474322"/>
                </a:cubicBezTo>
                <a:lnTo>
                  <a:pt x="534049" y="467876"/>
                </a:lnTo>
                <a:cubicBezTo>
                  <a:pt x="532113" y="467232"/>
                  <a:pt x="531145" y="462398"/>
                  <a:pt x="531145" y="461109"/>
                </a:cubicBezTo>
                <a:cubicBezTo>
                  <a:pt x="531145" y="459498"/>
                  <a:pt x="532435" y="457886"/>
                  <a:pt x="534694" y="457242"/>
                </a:cubicBezTo>
                <a:lnTo>
                  <a:pt x="548890" y="451764"/>
                </a:lnTo>
                <a:cubicBezTo>
                  <a:pt x="550825" y="451119"/>
                  <a:pt x="551793" y="448863"/>
                  <a:pt x="551148" y="446930"/>
                </a:cubicBezTo>
                <a:lnTo>
                  <a:pt x="539211" y="414704"/>
                </a:lnTo>
                <a:cubicBezTo>
                  <a:pt x="538565" y="412770"/>
                  <a:pt x="536307" y="411804"/>
                  <a:pt x="534371" y="412448"/>
                </a:cubicBezTo>
                <a:lnTo>
                  <a:pt x="520175" y="417604"/>
                </a:lnTo>
                <a:cubicBezTo>
                  <a:pt x="517917" y="418571"/>
                  <a:pt x="515658" y="418249"/>
                  <a:pt x="514691" y="416960"/>
                </a:cubicBezTo>
                <a:cubicBezTo>
                  <a:pt x="513723" y="415993"/>
                  <a:pt x="511787" y="411481"/>
                  <a:pt x="512755" y="409548"/>
                </a:cubicBezTo>
                <a:lnTo>
                  <a:pt x="518885" y="396013"/>
                </a:lnTo>
                <a:cubicBezTo>
                  <a:pt x="519853" y="394079"/>
                  <a:pt x="518885" y="391824"/>
                  <a:pt x="516949" y="390857"/>
                </a:cubicBezTo>
                <a:lnTo>
                  <a:pt x="485976" y="376355"/>
                </a:lnTo>
                <a:cubicBezTo>
                  <a:pt x="484040" y="375711"/>
                  <a:pt x="481782" y="376355"/>
                  <a:pt x="480814" y="378289"/>
                </a:cubicBezTo>
                <a:lnTo>
                  <a:pt x="474361" y="392146"/>
                </a:lnTo>
                <a:cubicBezTo>
                  <a:pt x="473716" y="394079"/>
                  <a:pt x="471780" y="395691"/>
                  <a:pt x="470167" y="395368"/>
                </a:cubicBezTo>
                <a:cubicBezTo>
                  <a:pt x="468877" y="395368"/>
                  <a:pt x="464360" y="393757"/>
                  <a:pt x="463714" y="391824"/>
                </a:cubicBezTo>
                <a:lnTo>
                  <a:pt x="458230" y="377322"/>
                </a:lnTo>
                <a:cubicBezTo>
                  <a:pt x="457584" y="375389"/>
                  <a:pt x="455326" y="374422"/>
                  <a:pt x="453390" y="375066"/>
                </a:cubicBezTo>
                <a:close/>
                <a:moveTo>
                  <a:pt x="0" y="372515"/>
                </a:moveTo>
                <a:cubicBezTo>
                  <a:pt x="0" y="424064"/>
                  <a:pt x="104223" y="465626"/>
                  <a:pt x="233292" y="465626"/>
                </a:cubicBezTo>
                <a:cubicBezTo>
                  <a:pt x="258461" y="465626"/>
                  <a:pt x="282661" y="464015"/>
                  <a:pt x="305248" y="461116"/>
                </a:cubicBezTo>
                <a:cubicBezTo>
                  <a:pt x="305571" y="493978"/>
                  <a:pt x="315574" y="524264"/>
                  <a:pt x="332998" y="549716"/>
                </a:cubicBezTo>
                <a:cubicBezTo>
                  <a:pt x="302667" y="555515"/>
                  <a:pt x="268786" y="558737"/>
                  <a:pt x="233292" y="558737"/>
                </a:cubicBezTo>
                <a:cubicBezTo>
                  <a:pt x="104546" y="558737"/>
                  <a:pt x="0" y="517175"/>
                  <a:pt x="0" y="465626"/>
                </a:cubicBezTo>
                <a:close/>
                <a:moveTo>
                  <a:pt x="466295" y="326083"/>
                </a:moveTo>
                <a:cubicBezTo>
                  <a:pt x="540501" y="326083"/>
                  <a:pt x="600511" y="386023"/>
                  <a:pt x="600511" y="459820"/>
                </a:cubicBezTo>
                <a:cubicBezTo>
                  <a:pt x="600511" y="533939"/>
                  <a:pt x="540501" y="593879"/>
                  <a:pt x="466295" y="593879"/>
                </a:cubicBezTo>
                <a:cubicBezTo>
                  <a:pt x="392412" y="593879"/>
                  <a:pt x="332080" y="533939"/>
                  <a:pt x="332080" y="459820"/>
                </a:cubicBezTo>
                <a:cubicBezTo>
                  <a:pt x="332080" y="386023"/>
                  <a:pt x="392412" y="326083"/>
                  <a:pt x="466295" y="326083"/>
                </a:cubicBezTo>
                <a:close/>
                <a:moveTo>
                  <a:pt x="0" y="232654"/>
                </a:moveTo>
                <a:cubicBezTo>
                  <a:pt x="0" y="284212"/>
                  <a:pt x="104554" y="326103"/>
                  <a:pt x="233309" y="326103"/>
                </a:cubicBezTo>
                <a:cubicBezTo>
                  <a:pt x="362065" y="326103"/>
                  <a:pt x="466296" y="284212"/>
                  <a:pt x="466296" y="232654"/>
                </a:cubicBezTo>
                <a:lnTo>
                  <a:pt x="466296" y="299035"/>
                </a:lnTo>
                <a:cubicBezTo>
                  <a:pt x="393689" y="299035"/>
                  <a:pt x="332377" y="347370"/>
                  <a:pt x="312370" y="413429"/>
                </a:cubicBezTo>
                <a:cubicBezTo>
                  <a:pt x="287522" y="416973"/>
                  <a:pt x="261061" y="419229"/>
                  <a:pt x="233309" y="419229"/>
                </a:cubicBezTo>
                <a:cubicBezTo>
                  <a:pt x="104231" y="419229"/>
                  <a:pt x="0" y="377338"/>
                  <a:pt x="0" y="326103"/>
                </a:cubicBezTo>
                <a:close/>
                <a:moveTo>
                  <a:pt x="233309" y="23200"/>
                </a:moveTo>
                <a:cubicBezTo>
                  <a:pt x="105199" y="23200"/>
                  <a:pt x="23234" y="64445"/>
                  <a:pt x="23234" y="93123"/>
                </a:cubicBezTo>
                <a:cubicBezTo>
                  <a:pt x="23234" y="121479"/>
                  <a:pt x="105199" y="163046"/>
                  <a:pt x="233309" y="163046"/>
                </a:cubicBezTo>
                <a:cubicBezTo>
                  <a:pt x="361420" y="163046"/>
                  <a:pt x="443062" y="121479"/>
                  <a:pt x="443062" y="93123"/>
                </a:cubicBezTo>
                <a:cubicBezTo>
                  <a:pt x="443062" y="64445"/>
                  <a:pt x="361420" y="23200"/>
                  <a:pt x="233309" y="23200"/>
                </a:cubicBezTo>
                <a:close/>
                <a:moveTo>
                  <a:pt x="233309" y="0"/>
                </a:moveTo>
                <a:cubicBezTo>
                  <a:pt x="362065" y="0"/>
                  <a:pt x="466296" y="41567"/>
                  <a:pt x="466296" y="93123"/>
                </a:cubicBezTo>
                <a:lnTo>
                  <a:pt x="466296" y="186246"/>
                </a:lnTo>
                <a:cubicBezTo>
                  <a:pt x="466296" y="237802"/>
                  <a:pt x="362065" y="279369"/>
                  <a:pt x="233309" y="279369"/>
                </a:cubicBezTo>
                <a:cubicBezTo>
                  <a:pt x="104231" y="279369"/>
                  <a:pt x="0" y="237802"/>
                  <a:pt x="0" y="186246"/>
                </a:cubicBezTo>
                <a:lnTo>
                  <a:pt x="0" y="93123"/>
                </a:lnTo>
                <a:cubicBezTo>
                  <a:pt x="0" y="41567"/>
                  <a:pt x="104554" y="0"/>
                  <a:pt x="233309" y="0"/>
                </a:cubicBezTo>
                <a:close/>
              </a:path>
            </a:pathLst>
          </a:custGeom>
          <a:solidFill>
            <a:schemeClr val="bg1"/>
          </a:solidFill>
          <a:ln>
            <a:noFill/>
          </a:ln>
        </p:spPr>
        <p:txBody>
          <a:bodyPr vert="horz" wrap="square" lIns="68580" tIns="34290" rIns="68580" bIns="34290" numCol="1" anchor="t" anchorCtr="0" compatLnSpc="1">
            <a:normAutofit fontScale="9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en-US" sz="1350"/>
          </a:p>
        </p:txBody>
      </p:sp>
      <p:sp>
        <p:nvSpPr>
          <p:cNvPr id="9" name="ïṣľîḋê"/>
          <p:cNvSpPr/>
          <p:nvPr/>
        </p:nvSpPr>
        <p:spPr>
          <a:xfrm>
            <a:off x="1429879" y="947823"/>
            <a:ext cx="7299248" cy="1262899"/>
          </a:xfrm>
          <a:prstGeom prst="rect">
            <a:avLst/>
          </a:prstGeom>
        </p:spPr>
        <p:txBody>
          <a:bodyPr wrap="square" lIns="68580" tIns="34290" rIns="68580" bIns="34290" anchor="ctr" anchorCtr="0">
            <a:normAutofit fontScale="85000" lnSpcReduction="10000"/>
          </a:bodyPr>
          <a:lstStyle/>
          <a:p>
            <a:pPr>
              <a:lnSpc>
                <a:spcPct val="122000"/>
              </a:lnSpc>
            </a:pPr>
            <a:r>
              <a:rPr lang="zh-CN" altLang="en-US" sz="2100" dirty="0">
                <a:solidFill>
                  <a:srgbClr val="0000FF"/>
                </a:solidFill>
              </a:rPr>
              <a:t>基本思想：</a:t>
            </a:r>
            <a:r>
              <a:rPr lang="zh-CN" altLang="en-US" sz="2100" dirty="0"/>
              <a:t>允许一个文件有</a:t>
            </a:r>
            <a:r>
              <a:rPr lang="zh-CN" altLang="en-US" sz="2100" dirty="0">
                <a:solidFill>
                  <a:srgbClr val="FF0000"/>
                </a:solidFill>
              </a:rPr>
              <a:t>多个父目录</a:t>
            </a:r>
            <a:r>
              <a:rPr lang="zh-CN" altLang="en-US" sz="2100" dirty="0"/>
              <a:t>，但其中</a:t>
            </a:r>
            <a:r>
              <a:rPr lang="zh-CN" altLang="en-US" sz="2100" dirty="0">
                <a:solidFill>
                  <a:srgbClr val="FF0000"/>
                </a:solidFill>
              </a:rPr>
              <a:t>仅有一个作为主父目录</a:t>
            </a:r>
            <a:r>
              <a:rPr lang="zh-CN" altLang="en-US" sz="2100" dirty="0"/>
              <a:t>，</a:t>
            </a:r>
            <a:r>
              <a:rPr lang="zh-CN" altLang="en-US" sz="2100" dirty="0">
                <a:solidFill>
                  <a:srgbClr val="FF0000"/>
                </a:solidFill>
              </a:rPr>
              <a:t>其它</a:t>
            </a:r>
            <a:r>
              <a:rPr lang="zh-CN" altLang="en-US" sz="2100" dirty="0"/>
              <a:t>的都是通过</a:t>
            </a:r>
            <a:r>
              <a:rPr lang="zh-CN" altLang="en-US" sz="2100" dirty="0">
                <a:solidFill>
                  <a:srgbClr val="FF0000"/>
                </a:solidFill>
              </a:rPr>
              <a:t>符号链接</a:t>
            </a:r>
            <a:r>
              <a:rPr lang="zh-CN" altLang="en-US" sz="2100" dirty="0"/>
              <a:t>方式与之相链接。</a:t>
            </a:r>
          </a:p>
          <a:p>
            <a:pPr marL="342900" indent="-342900">
              <a:lnSpc>
                <a:spcPct val="150000"/>
              </a:lnSpc>
              <a:buClr>
                <a:srgbClr val="0000FF"/>
              </a:buClr>
              <a:buFont typeface="Wingdings" panose="05000000000000000000" pitchFamily="2" charset="2"/>
              <a:buChar char="Ø"/>
            </a:pPr>
            <a:r>
              <a:rPr lang="en-US" altLang="zh-CN" sz="2325" dirty="0"/>
              <a:t>Linux</a:t>
            </a:r>
            <a:r>
              <a:rPr lang="zh-CN" altLang="en-US" sz="2325" dirty="0"/>
              <a:t>系统中的创建符号链接命令：</a:t>
            </a:r>
            <a:r>
              <a:rPr lang="en-US" altLang="zh-CN" sz="2325" dirty="0"/>
              <a:t>ln –s  </a:t>
            </a:r>
            <a:r>
              <a:rPr lang="zh-CN" altLang="en-US" sz="2325" dirty="0"/>
              <a:t>源文件 目标文件 </a:t>
            </a:r>
          </a:p>
        </p:txBody>
      </p:sp>
      <p:sp>
        <p:nvSpPr>
          <p:cNvPr id="10" name="îṧľïdè"/>
          <p:cNvSpPr/>
          <p:nvPr/>
        </p:nvSpPr>
        <p:spPr>
          <a:xfrm>
            <a:off x="1398905" y="2232660"/>
            <a:ext cx="6868160" cy="1263015"/>
          </a:xfrm>
          <a:prstGeom prst="rect">
            <a:avLst/>
          </a:prstGeom>
        </p:spPr>
        <p:txBody>
          <a:bodyPr wrap="square" lIns="68580" tIns="34290" rIns="68580" bIns="34290" anchor="ctr" anchorCtr="0">
            <a:normAutofit/>
          </a:bodyPr>
          <a:lstStyle/>
          <a:p>
            <a:r>
              <a:rPr lang="zh-CN" altLang="en-US" sz="1950" dirty="0">
                <a:solidFill>
                  <a:srgbClr val="FF0000"/>
                </a:solidFill>
              </a:rPr>
              <a:t>优点</a:t>
            </a:r>
            <a:r>
              <a:rPr lang="zh-CN" altLang="en-US" sz="1950" dirty="0"/>
              <a:t>：</a:t>
            </a:r>
            <a:endParaRPr lang="en-US" altLang="zh-CN" sz="1950" dirty="0"/>
          </a:p>
          <a:p>
            <a:pPr marL="342900" indent="-342900">
              <a:lnSpc>
                <a:spcPct val="132000"/>
              </a:lnSpc>
              <a:buClr>
                <a:srgbClr val="FF0000"/>
              </a:buClr>
              <a:buFont typeface="Wingdings" panose="05000000000000000000" pitchFamily="2" charset="2"/>
              <a:buChar char="Ø"/>
            </a:pPr>
            <a:r>
              <a:rPr lang="zh-CN" altLang="en-US" sz="1800" dirty="0"/>
              <a:t>不会发生在文件拥有者删除一个共享文件后留下一个悬空指针的情况</a:t>
            </a:r>
          </a:p>
        </p:txBody>
      </p:sp>
      <p:sp>
        <p:nvSpPr>
          <p:cNvPr id="11" name="ïśļíde"/>
          <p:cNvSpPr/>
          <p:nvPr/>
        </p:nvSpPr>
        <p:spPr>
          <a:xfrm>
            <a:off x="1410449" y="3384454"/>
            <a:ext cx="7145406" cy="1203083"/>
          </a:xfrm>
          <a:prstGeom prst="rect">
            <a:avLst/>
          </a:prstGeom>
        </p:spPr>
        <p:txBody>
          <a:bodyPr wrap="square" lIns="68580" tIns="34290" rIns="68580" bIns="34290" anchor="ctr" anchorCtr="0">
            <a:normAutofit/>
          </a:bodyPr>
          <a:lstStyle/>
          <a:p>
            <a:r>
              <a:rPr lang="zh-CN" altLang="en-US" sz="1950" dirty="0">
                <a:solidFill>
                  <a:srgbClr val="FF0000"/>
                </a:solidFill>
              </a:rPr>
              <a:t>缺点</a:t>
            </a:r>
            <a:r>
              <a:rPr lang="zh-CN" altLang="en-US" sz="1950" dirty="0"/>
              <a:t>：</a:t>
            </a:r>
            <a:endParaRPr lang="en-US" altLang="zh-CN" sz="1950" dirty="0"/>
          </a:p>
          <a:p>
            <a:pPr marL="342900" indent="-342900">
              <a:lnSpc>
                <a:spcPct val="132000"/>
              </a:lnSpc>
              <a:buClr>
                <a:srgbClr val="FF0000"/>
              </a:buClr>
              <a:buFont typeface="Wingdings" panose="05000000000000000000" pitchFamily="2" charset="2"/>
              <a:buChar char="Ø"/>
            </a:pPr>
            <a:r>
              <a:rPr lang="zh-CN" altLang="en-US" sz="1800" dirty="0"/>
              <a:t>每次访问共享文件时都可能要多次地读盘，这使每次访问文件的开销甚大，且增加了启动磁盘的频率。</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00FB6-5F13-B01D-7428-BEE0B99CE03B}"/>
            </a:ext>
          </a:extLst>
        </p:cNvPr>
        <p:cNvGrpSpPr/>
        <p:nvPr/>
      </p:nvGrpSpPr>
      <p:grpSpPr>
        <a:xfrm>
          <a:off x="0" y="0"/>
          <a:ext cx="0" cy="0"/>
          <a:chOff x="0" y="0"/>
          <a:chExt cx="0" cy="0"/>
        </a:xfrm>
      </p:grpSpPr>
      <p:sp>
        <p:nvSpPr>
          <p:cNvPr id="20" name="矩形 19">
            <a:extLst>
              <a:ext uri="{FF2B5EF4-FFF2-40B4-BE49-F238E27FC236}">
                <a16:creationId xmlns:a16="http://schemas.microsoft.com/office/drawing/2014/main" id="{9ABCF178-D18C-9633-940C-AAA14BD626D0}"/>
              </a:ext>
            </a:extLst>
          </p:cNvPr>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利用符号链接实现共享</a:t>
            </a:r>
          </a:p>
        </p:txBody>
      </p:sp>
      <p:grpSp>
        <p:nvGrpSpPr>
          <p:cNvPr id="15" name="组合 14">
            <a:extLst>
              <a:ext uri="{FF2B5EF4-FFF2-40B4-BE49-F238E27FC236}">
                <a16:creationId xmlns:a16="http://schemas.microsoft.com/office/drawing/2014/main" id="{2240295D-8740-3989-1C35-704A30E6A34E}"/>
              </a:ext>
            </a:extLst>
          </p:cNvPr>
          <p:cNvGrpSpPr/>
          <p:nvPr/>
        </p:nvGrpSpPr>
        <p:grpSpPr>
          <a:xfrm>
            <a:off x="3429000" y="71213"/>
            <a:ext cx="4953000" cy="3731949"/>
            <a:chOff x="1981201" y="928254"/>
            <a:chExt cx="5380892" cy="4034515"/>
          </a:xfrm>
        </p:grpSpPr>
        <p:pic>
          <p:nvPicPr>
            <p:cNvPr id="12" name="图片 11">
              <a:extLst>
                <a:ext uri="{FF2B5EF4-FFF2-40B4-BE49-F238E27FC236}">
                  <a16:creationId xmlns:a16="http://schemas.microsoft.com/office/drawing/2014/main" id="{CDD0A466-945B-994B-4CD7-B069A7B941B4}"/>
                </a:ext>
              </a:extLst>
            </p:cNvPr>
            <p:cNvPicPr>
              <a:picLocks noChangeAspect="1"/>
            </p:cNvPicPr>
            <p:nvPr/>
          </p:nvPicPr>
          <p:blipFill>
            <a:blip r:embed="rId2"/>
            <a:srcRect l="8764" r="2829" b="2850"/>
            <a:stretch/>
          </p:blipFill>
          <p:spPr>
            <a:xfrm>
              <a:off x="1981201" y="928254"/>
              <a:ext cx="5380892" cy="4034515"/>
            </a:xfrm>
            <a:prstGeom prst="rect">
              <a:avLst/>
            </a:prstGeom>
          </p:spPr>
        </p:pic>
        <p:sp>
          <p:nvSpPr>
            <p:cNvPr id="13" name="文本框 12">
              <a:extLst>
                <a:ext uri="{FF2B5EF4-FFF2-40B4-BE49-F238E27FC236}">
                  <a16:creationId xmlns:a16="http://schemas.microsoft.com/office/drawing/2014/main" id="{2B5DC4AE-8EA2-97EC-97EB-0D03A7754062}"/>
                </a:ext>
              </a:extLst>
            </p:cNvPr>
            <p:cNvSpPr txBox="1"/>
            <p:nvPr/>
          </p:nvSpPr>
          <p:spPr>
            <a:xfrm>
              <a:off x="4836368" y="1742349"/>
              <a:ext cx="800219" cy="276999"/>
            </a:xfrm>
            <a:prstGeom prst="rect">
              <a:avLst/>
            </a:prstGeom>
            <a:noFill/>
            <a:ln w="12700">
              <a:noFill/>
            </a:ln>
          </p:spPr>
          <p:txBody>
            <a:bodyPr wrap="none" rtlCol="0">
              <a:spAutoFit/>
            </a:bodyPr>
            <a:lstStyle/>
            <a:p>
              <a:pPr algn="l"/>
              <a:r>
                <a:rPr lang="zh-CN" altLang="en-US" sz="1200" dirty="0">
                  <a:solidFill>
                    <a:srgbClr val="FF0000"/>
                  </a:solidFill>
                </a:rPr>
                <a:t>符号链接</a:t>
              </a:r>
            </a:p>
          </p:txBody>
        </p:sp>
        <p:sp>
          <p:nvSpPr>
            <p:cNvPr id="14" name="文本框 13">
              <a:extLst>
                <a:ext uri="{FF2B5EF4-FFF2-40B4-BE49-F238E27FC236}">
                  <a16:creationId xmlns:a16="http://schemas.microsoft.com/office/drawing/2014/main" id="{66156E5D-C36B-ACF6-9C49-CBA25689BAEA}"/>
                </a:ext>
              </a:extLst>
            </p:cNvPr>
            <p:cNvSpPr txBox="1"/>
            <p:nvPr/>
          </p:nvSpPr>
          <p:spPr>
            <a:xfrm>
              <a:off x="4145963" y="2273092"/>
              <a:ext cx="800219" cy="276999"/>
            </a:xfrm>
            <a:prstGeom prst="rect">
              <a:avLst/>
            </a:prstGeom>
            <a:noFill/>
            <a:ln w="12700">
              <a:noFill/>
            </a:ln>
          </p:spPr>
          <p:txBody>
            <a:bodyPr wrap="none" rtlCol="0">
              <a:spAutoFit/>
            </a:bodyPr>
            <a:lstStyle/>
            <a:p>
              <a:pPr algn="l"/>
              <a:r>
                <a:rPr lang="zh-CN" altLang="en-US" sz="1200" dirty="0">
                  <a:solidFill>
                    <a:srgbClr val="FF0000"/>
                  </a:solidFill>
                </a:rPr>
                <a:t>主父目录</a:t>
              </a:r>
            </a:p>
          </p:txBody>
        </p:sp>
      </p:grpSp>
      <p:sp>
        <p:nvSpPr>
          <p:cNvPr id="16" name="文本框 15">
            <a:extLst>
              <a:ext uri="{FF2B5EF4-FFF2-40B4-BE49-F238E27FC236}">
                <a16:creationId xmlns:a16="http://schemas.microsoft.com/office/drawing/2014/main" id="{857BCD7B-0EE7-751D-ED32-F1445020AE24}"/>
              </a:ext>
            </a:extLst>
          </p:cNvPr>
          <p:cNvSpPr txBox="1"/>
          <p:nvPr/>
        </p:nvSpPr>
        <p:spPr>
          <a:xfrm>
            <a:off x="0" y="3879233"/>
            <a:ext cx="8898590" cy="1205266"/>
          </a:xfrm>
          <a:prstGeom prst="rect">
            <a:avLst/>
          </a:prstGeom>
          <a:noFill/>
          <a:ln w="12700">
            <a:solidFill>
              <a:schemeClr val="tx1"/>
            </a:solidFill>
          </a:ln>
        </p:spPr>
        <p:txBody>
          <a:bodyPr wrap="none" rtlCol="0">
            <a:spAutoFit/>
          </a:bodyPr>
          <a:lstStyle/>
          <a:p>
            <a:pPr marL="171450" indent="-171450" algn="l">
              <a:lnSpc>
                <a:spcPts val="3000"/>
              </a:lnSpc>
              <a:buFont typeface="Wingdings" panose="05000000000000000000" pitchFamily="2" charset="2"/>
              <a:buChar char="n"/>
            </a:pPr>
            <a:r>
              <a:rPr lang="zh-CN" altLang="en-US" dirty="0"/>
              <a:t>文件拥有者才拥有指向其索引节点的指针，而共享该文件的其他用户则只有该文件的</a:t>
            </a:r>
            <a:endParaRPr lang="en-US" altLang="zh-CN" dirty="0"/>
          </a:p>
          <a:p>
            <a:pPr algn="l">
              <a:lnSpc>
                <a:spcPts val="3000"/>
              </a:lnSpc>
            </a:pPr>
            <a:r>
              <a:rPr lang="en-US" altLang="zh-CN" dirty="0"/>
              <a:t>  </a:t>
            </a:r>
            <a:r>
              <a:rPr lang="zh-CN" altLang="en-US" dirty="0">
                <a:solidFill>
                  <a:srgbClr val="FF0000"/>
                </a:solidFill>
              </a:rPr>
              <a:t>路径名</a:t>
            </a:r>
            <a:r>
              <a:rPr lang="zh-CN" altLang="en-US" dirty="0"/>
              <a:t>，并</a:t>
            </a:r>
            <a:r>
              <a:rPr lang="zh-CN" altLang="en-US" dirty="0">
                <a:solidFill>
                  <a:srgbClr val="FF0000"/>
                </a:solidFill>
              </a:rPr>
              <a:t>不拥有</a:t>
            </a:r>
            <a:r>
              <a:rPr lang="zh-CN" altLang="en-US" dirty="0"/>
              <a:t>指向其索引节点的</a:t>
            </a:r>
            <a:r>
              <a:rPr lang="zh-CN" altLang="en-US" dirty="0">
                <a:solidFill>
                  <a:srgbClr val="FF0000"/>
                </a:solidFill>
              </a:rPr>
              <a:t>指针</a:t>
            </a:r>
            <a:endParaRPr lang="en-US" altLang="zh-CN" dirty="0">
              <a:solidFill>
                <a:srgbClr val="FF0000"/>
              </a:solidFill>
            </a:endParaRPr>
          </a:p>
          <a:p>
            <a:pPr marL="171450" indent="-171450" algn="l">
              <a:lnSpc>
                <a:spcPts val="3000"/>
              </a:lnSpc>
              <a:buFont typeface="Wingdings" panose="05000000000000000000" pitchFamily="2" charset="2"/>
              <a:buChar char="n"/>
            </a:pPr>
            <a:r>
              <a:rPr lang="zh-CN" altLang="en-US" dirty="0"/>
              <a:t>文件所有者</a:t>
            </a:r>
            <a:r>
              <a:rPr lang="zh-CN" altLang="en-US" dirty="0">
                <a:solidFill>
                  <a:srgbClr val="FF0000"/>
                </a:solidFill>
              </a:rPr>
              <a:t>删除共享文件</a:t>
            </a:r>
            <a:r>
              <a:rPr lang="zh-CN" altLang="en-US" dirty="0"/>
              <a:t>后，通过链接访问会找不到，但是不会产生空指针</a:t>
            </a:r>
          </a:p>
        </p:txBody>
      </p:sp>
    </p:spTree>
    <p:extLst>
      <p:ext uri="{BB962C8B-B14F-4D97-AF65-F5344CB8AC3E}">
        <p14:creationId xmlns:p14="http://schemas.microsoft.com/office/powerpoint/2010/main" val="22580814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3"/>
          <p:cNvSpPr txBox="1"/>
          <p:nvPr/>
        </p:nvSpPr>
        <p:spPr>
          <a:xfrm>
            <a:off x="502444" y="4202195"/>
            <a:ext cx="8137922" cy="222203"/>
          </a:xfrm>
          <a:prstGeom prst="rect">
            <a:avLst/>
          </a:prstGeom>
        </p:spPr>
        <p:txBody>
          <a:bodyPr vert="horz" anchor="ctr">
            <a:noAutofit/>
          </a:bodyPr>
          <a:lstStyle>
            <a:lvl1pPr marL="0" indent="0" algn="r" defTabSz="914400" rtl="0" eaLnBrk="1" latinLnBrk="0" hangingPunct="1">
              <a:lnSpc>
                <a:spcPct val="90000"/>
              </a:lnSpc>
              <a:spcBef>
                <a:spcPts val="1000"/>
              </a:spcBef>
              <a:buFont typeface="Arial" panose="020B0604020202020204" pitchFamily="34" charset="0"/>
              <a:buNone/>
              <a:defRPr sz="1500" b="0" kern="1200">
                <a:solidFill>
                  <a:schemeClr val="bg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1125"/>
              <a:t>Date</a:t>
            </a:r>
            <a:endParaRPr lang="zh-CN" altLang="en-US" sz="1125" dirty="0"/>
          </a:p>
        </p:txBody>
      </p:sp>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0" name="矩形 19"/>
          <p:cNvSpPr/>
          <p:nvPr/>
        </p:nvSpPr>
        <p:spPr>
          <a:xfrm>
            <a:off x="578644" y="193373"/>
            <a:ext cx="1516380" cy="414020"/>
          </a:xfrm>
          <a:prstGeom prst="rect">
            <a:avLst/>
          </a:prstGeom>
        </p:spPr>
        <p:txBody>
          <a:bodyPr wrap="none">
            <a:spAutoFit/>
          </a:bodyPr>
          <a:lstStyle/>
          <a:p>
            <a:r>
              <a:rPr lang="zh-CN" altLang="en-US" sz="2100" b="1" dirty="0">
                <a:solidFill>
                  <a:schemeClr val="bg1"/>
                </a:solidFill>
              </a:rPr>
              <a:t>内容导航：</a:t>
            </a:r>
          </a:p>
        </p:txBody>
      </p:sp>
      <p:sp>
        <p:nvSpPr>
          <p:cNvPr id="22" name="矩形 21"/>
          <p:cNvSpPr/>
          <p:nvPr/>
        </p:nvSpPr>
        <p:spPr>
          <a:xfrm>
            <a:off x="1272352" y="1303124"/>
            <a:ext cx="3375110" cy="368300"/>
          </a:xfrm>
          <a:prstGeom prst="rect">
            <a:avLst/>
          </a:prstGeom>
        </p:spPr>
        <p:txBody>
          <a:bodyPr wrap="square">
            <a:spAutoFit/>
          </a:bodyPr>
          <a:lstStyle/>
          <a:p>
            <a:r>
              <a:rPr lang="en-US" altLang="zh-CN" sz="1800" dirty="0">
                <a:latin typeface="+mj-ea"/>
                <a:ea typeface="+mj-ea"/>
              </a:rPr>
              <a:t>8.1 </a:t>
            </a:r>
            <a:r>
              <a:rPr lang="zh-CN" altLang="en-US" sz="1800" dirty="0">
                <a:latin typeface="+mj-ea"/>
                <a:ea typeface="+mj-ea"/>
              </a:rPr>
              <a:t>文件和文件系统</a:t>
            </a:r>
          </a:p>
        </p:txBody>
      </p:sp>
      <p:sp>
        <p:nvSpPr>
          <p:cNvPr id="23" name="矩形 22"/>
          <p:cNvSpPr/>
          <p:nvPr/>
        </p:nvSpPr>
        <p:spPr>
          <a:xfrm>
            <a:off x="1272352" y="1781755"/>
            <a:ext cx="2761613" cy="368300"/>
          </a:xfrm>
          <a:prstGeom prst="rect">
            <a:avLst/>
          </a:prstGeom>
        </p:spPr>
        <p:txBody>
          <a:bodyPr wrap="square">
            <a:spAutoFit/>
          </a:bodyPr>
          <a:lstStyle/>
          <a:p>
            <a:r>
              <a:rPr lang="en-US" altLang="zh-CN" sz="1800" dirty="0">
                <a:latin typeface="+mj-ea"/>
              </a:rPr>
              <a:t>8.2 </a:t>
            </a:r>
            <a:r>
              <a:rPr lang="zh-CN" altLang="en-US" sz="1800" dirty="0">
                <a:latin typeface="+mj-ea"/>
              </a:rPr>
              <a:t>文件的逻辑结构</a:t>
            </a:r>
            <a:endParaRPr lang="en-US" altLang="zh-CN" sz="1800" dirty="0">
              <a:latin typeface="+mj-ea"/>
            </a:endParaRPr>
          </a:p>
        </p:txBody>
      </p:sp>
      <p:sp>
        <p:nvSpPr>
          <p:cNvPr id="24" name="矩形 23"/>
          <p:cNvSpPr/>
          <p:nvPr/>
        </p:nvSpPr>
        <p:spPr>
          <a:xfrm>
            <a:off x="1272351" y="2246099"/>
            <a:ext cx="2616725" cy="368300"/>
          </a:xfrm>
          <a:prstGeom prst="rect">
            <a:avLst/>
          </a:prstGeom>
        </p:spPr>
        <p:txBody>
          <a:bodyPr wrap="square">
            <a:spAutoFit/>
          </a:bodyPr>
          <a:lstStyle/>
          <a:p>
            <a:r>
              <a:rPr lang="en-US" altLang="zh-CN" sz="1800" dirty="0">
                <a:latin typeface="+mj-ea"/>
              </a:rPr>
              <a:t>8.3 </a:t>
            </a:r>
            <a:r>
              <a:rPr lang="zh-CN" altLang="en-US" sz="1800" dirty="0">
                <a:latin typeface="+mj-ea"/>
              </a:rPr>
              <a:t>文件目录</a:t>
            </a:r>
            <a:endParaRPr lang="en-US" altLang="zh-CN" sz="1800" dirty="0">
              <a:latin typeface="+mj-ea"/>
            </a:endParaRPr>
          </a:p>
        </p:txBody>
      </p:sp>
      <p:sp>
        <p:nvSpPr>
          <p:cNvPr id="25" name="矩形 24"/>
          <p:cNvSpPr/>
          <p:nvPr/>
        </p:nvSpPr>
        <p:spPr>
          <a:xfrm>
            <a:off x="1272351" y="2710442"/>
            <a:ext cx="2616725" cy="368300"/>
          </a:xfrm>
          <a:prstGeom prst="rect">
            <a:avLst/>
          </a:prstGeom>
        </p:spPr>
        <p:txBody>
          <a:bodyPr wrap="square">
            <a:spAutoFit/>
          </a:bodyPr>
          <a:lstStyle/>
          <a:p>
            <a:r>
              <a:rPr lang="en-US" altLang="zh-CN" sz="1800" dirty="0">
                <a:latin typeface="+mj-ea"/>
              </a:rPr>
              <a:t>8.4 </a:t>
            </a:r>
            <a:r>
              <a:rPr lang="zh-CN" altLang="en-US" sz="1800" dirty="0">
                <a:latin typeface="+mj-ea"/>
              </a:rPr>
              <a:t>文件共享</a:t>
            </a:r>
            <a:endParaRPr lang="en-US" altLang="zh-CN" sz="1800" dirty="0">
              <a:latin typeface="+mj-ea"/>
            </a:endParaRPr>
          </a:p>
        </p:txBody>
      </p:sp>
      <p:sp>
        <p:nvSpPr>
          <p:cNvPr id="27" name="矩形 26"/>
          <p:cNvSpPr/>
          <p:nvPr/>
        </p:nvSpPr>
        <p:spPr>
          <a:xfrm>
            <a:off x="1272352" y="3174786"/>
            <a:ext cx="2929007" cy="368300"/>
          </a:xfrm>
          <a:prstGeom prst="rect">
            <a:avLst/>
          </a:prstGeom>
        </p:spPr>
        <p:txBody>
          <a:bodyPr wrap="square">
            <a:spAutoFit/>
          </a:bodyPr>
          <a:lstStyle/>
          <a:p>
            <a:r>
              <a:rPr lang="en-US" altLang="zh-CN" sz="1800" b="1" dirty="0">
                <a:solidFill>
                  <a:srgbClr val="0000FF"/>
                </a:solidFill>
                <a:latin typeface="+mj-ea"/>
              </a:rPr>
              <a:t>8.5 </a:t>
            </a:r>
            <a:r>
              <a:rPr lang="zh-CN" altLang="en-US" sz="1800" b="1" dirty="0">
                <a:solidFill>
                  <a:srgbClr val="0000FF"/>
                </a:solidFill>
                <a:latin typeface="+mj-ea"/>
              </a:rPr>
              <a:t>文件保护</a:t>
            </a:r>
            <a:endParaRPr lang="en-US" altLang="zh-CN" sz="1800" b="1" dirty="0">
              <a:solidFill>
                <a:srgbClr val="0000FF"/>
              </a:solidFill>
              <a:latin typeface="+mj-ea"/>
            </a:endParaRPr>
          </a:p>
        </p:txBody>
      </p:sp>
      <p:sp>
        <p:nvSpPr>
          <p:cNvPr id="28" name="矩形 27"/>
          <p:cNvSpPr/>
          <p:nvPr/>
        </p:nvSpPr>
        <p:spPr>
          <a:xfrm>
            <a:off x="1272351" y="3639130"/>
            <a:ext cx="2761613" cy="368300"/>
          </a:xfrm>
          <a:prstGeom prst="rect">
            <a:avLst/>
          </a:prstGeom>
        </p:spPr>
        <p:txBody>
          <a:bodyPr wrap="square">
            <a:spAutoFit/>
          </a:bodyPr>
          <a:lstStyle/>
          <a:p>
            <a:r>
              <a:rPr lang="en-US" altLang="zh-CN" sz="1800" dirty="0">
                <a:latin typeface="+mj-ea"/>
              </a:rPr>
              <a:t>8.6  Linux</a:t>
            </a:r>
            <a:r>
              <a:rPr lang="zh-CN" altLang="en-US" sz="1800" dirty="0">
                <a:latin typeface="+mj-ea"/>
              </a:rPr>
              <a:t>文件系统实例</a:t>
            </a:r>
            <a:endParaRPr lang="en-US" altLang="zh-CN" sz="1800" dirty="0">
              <a:latin typeface="+mj-ea"/>
            </a:endParaRPr>
          </a:p>
        </p:txBody>
      </p:sp>
      <p:sp>
        <p:nvSpPr>
          <p:cNvPr id="3" name="矩形 2"/>
          <p:cNvSpPr/>
          <p:nvPr/>
        </p:nvSpPr>
        <p:spPr>
          <a:xfrm>
            <a:off x="5546324" y="1789753"/>
            <a:ext cx="3383280" cy="506730"/>
          </a:xfrm>
          <a:prstGeom prst="rect">
            <a:avLst/>
          </a:prstGeom>
        </p:spPr>
        <p:txBody>
          <a:bodyPr wrap="none">
            <a:spAutoFit/>
          </a:bodyPr>
          <a:lstStyle/>
          <a:p>
            <a:r>
              <a:rPr lang="zh-CN" altLang="en-US" sz="2700" dirty="0">
                <a:solidFill>
                  <a:srgbClr val="000000"/>
                </a:solidFill>
              </a:rPr>
              <a:t>第</a:t>
            </a:r>
            <a:r>
              <a:rPr lang="en-US" altLang="zh-CN" sz="2700" dirty="0">
                <a:solidFill>
                  <a:srgbClr val="000000"/>
                </a:solidFill>
              </a:rPr>
              <a:t>8</a:t>
            </a:r>
            <a:r>
              <a:rPr lang="zh-CN" altLang="en-US" sz="2700" dirty="0">
                <a:solidFill>
                  <a:srgbClr val="000000"/>
                </a:solidFill>
              </a:rPr>
              <a:t>章 </a:t>
            </a:r>
            <a:r>
              <a:rPr lang="en-US" altLang="zh-CN" sz="2700" dirty="0">
                <a:solidFill>
                  <a:srgbClr val="000000"/>
                </a:solidFill>
              </a:rPr>
              <a:t>	</a:t>
            </a:r>
            <a:r>
              <a:rPr lang="zh-CN" altLang="en-US" sz="2700" dirty="0">
                <a:solidFill>
                  <a:srgbClr val="000000"/>
                </a:solidFill>
              </a:rPr>
              <a:t>文件管理</a:t>
            </a:r>
            <a:endParaRPr lang="zh-CN" altLang="en-US" sz="2700" dirty="0"/>
          </a:p>
        </p:txBody>
      </p:sp>
      <p:cxnSp>
        <p:nvCxnSpPr>
          <p:cNvPr id="5" name="直接连接符 4"/>
          <p:cNvCxnSpPr/>
          <p:nvPr/>
        </p:nvCxnSpPr>
        <p:spPr>
          <a:xfrm>
            <a:off x="5566300" y="2392853"/>
            <a:ext cx="3094042"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7144" y="4781282"/>
            <a:ext cx="9151145" cy="36221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26" name="任意多边形: 形状 25"/>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endParaRPr>
          </a:p>
        </p:txBody>
      </p:sp>
      <p:pic>
        <p:nvPicPr>
          <p:cNvPr id="30" name="图片 2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pic>
        <p:nvPicPr>
          <p:cNvPr id="31" name="图片 3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275366"/>
            <a:ext cx="395288" cy="395288"/>
          </a:xfrm>
          <a:prstGeom prst="rect">
            <a:avLst/>
          </a:prstGeom>
          <a:ln>
            <a:noFill/>
          </a:ln>
          <a:effectLst>
            <a:softEdge rad="0"/>
          </a:effectLst>
        </p:spPr>
      </p:pic>
      <p:pic>
        <p:nvPicPr>
          <p:cNvPr id="32"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1714221"/>
            <a:ext cx="395288" cy="395288"/>
          </a:xfrm>
          <a:prstGeom prst="rect">
            <a:avLst/>
          </a:prstGeom>
          <a:ln>
            <a:noFill/>
          </a:ln>
          <a:effectLst>
            <a:softEdge rad="0"/>
          </a:effectLst>
        </p:spPr>
      </p:pic>
      <p:pic>
        <p:nvPicPr>
          <p:cNvPr id="40" name="图片 39"/>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205823"/>
            <a:ext cx="395288" cy="395288"/>
          </a:xfrm>
          <a:prstGeom prst="rect">
            <a:avLst/>
          </a:prstGeom>
          <a:ln>
            <a:noFill/>
          </a:ln>
          <a:effectLst>
            <a:softEdge rad="0"/>
          </a:effectLst>
        </p:spPr>
      </p:pic>
      <p:pic>
        <p:nvPicPr>
          <p:cNvPr id="41" name="图片 40"/>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2669678"/>
            <a:ext cx="395288" cy="395288"/>
          </a:xfrm>
          <a:prstGeom prst="rect">
            <a:avLst/>
          </a:prstGeom>
          <a:ln>
            <a:noFill/>
          </a:ln>
          <a:effectLst>
            <a:softEdge rad="0"/>
          </a:effectLst>
        </p:spPr>
      </p:pic>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139238"/>
            <a:ext cx="395288" cy="395288"/>
          </a:xfrm>
          <a:prstGeom prst="rect">
            <a:avLst/>
          </a:prstGeom>
          <a:ln>
            <a:noFill/>
          </a:ln>
          <a:effectLst>
            <a:softEdge rad="0"/>
          </a:effectLst>
        </p:spPr>
      </p:pic>
      <p:pic>
        <p:nvPicPr>
          <p:cNvPr id="43" name="图片 4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877064" y="3617522"/>
            <a:ext cx="395288" cy="395288"/>
          </a:xfrm>
          <a:prstGeom prst="rect">
            <a:avLst/>
          </a:prstGeom>
          <a:ln>
            <a:noFill/>
          </a:ln>
          <a:effectLst>
            <a:softEdge rad="0"/>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8.5 </a:t>
            </a:r>
            <a:r>
              <a:rPr lang="zh-CN" altLang="en-US" sz="2100" b="1" dirty="0">
                <a:solidFill>
                  <a:srgbClr val="4472C4"/>
                </a:solidFill>
              </a:rPr>
              <a:t>文件保护</a:t>
            </a:r>
          </a:p>
        </p:txBody>
      </p:sp>
      <p:sp>
        <p:nvSpPr>
          <p:cNvPr id="3" name="矩形: 圆角 2"/>
          <p:cNvSpPr/>
          <p:nvPr/>
        </p:nvSpPr>
        <p:spPr>
          <a:xfrm>
            <a:off x="1049312" y="1041611"/>
            <a:ext cx="3522688" cy="4277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90000"/>
              </a:lnSpc>
            </a:pPr>
            <a:r>
              <a:rPr lang="zh-CN" altLang="en-US" sz="2100" dirty="0">
                <a:solidFill>
                  <a:schemeClr val="bg1"/>
                </a:solidFill>
                <a:sym typeface="Wingdings" panose="05000000000000000000" pitchFamily="2" charset="2"/>
              </a:rPr>
              <a:t>影响文件安全性的主要因素</a:t>
            </a:r>
          </a:p>
        </p:txBody>
      </p:sp>
      <p:sp>
        <p:nvSpPr>
          <p:cNvPr id="4" name="内容占位符 2"/>
          <p:cNvSpPr txBox="1"/>
          <p:nvPr/>
        </p:nvSpPr>
        <p:spPr>
          <a:xfrm>
            <a:off x="1050292" y="1580705"/>
            <a:ext cx="4059407" cy="128525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人为因素</a:t>
            </a:r>
          </a:p>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系统因素</a:t>
            </a:r>
          </a:p>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自然因素</a:t>
            </a:r>
          </a:p>
        </p:txBody>
      </p:sp>
      <p:sp>
        <p:nvSpPr>
          <p:cNvPr id="5" name="矩形: 圆角 4"/>
          <p:cNvSpPr/>
          <p:nvPr/>
        </p:nvSpPr>
        <p:spPr>
          <a:xfrm>
            <a:off x="1049313" y="2989328"/>
            <a:ext cx="3522687" cy="41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90000"/>
              </a:lnSpc>
            </a:pPr>
            <a:r>
              <a:rPr lang="zh-CN" altLang="en-US" sz="2100" dirty="0">
                <a:solidFill>
                  <a:schemeClr val="bg1"/>
                </a:solidFill>
                <a:sym typeface="Wingdings" panose="05000000000000000000" pitchFamily="2" charset="2"/>
              </a:rPr>
              <a:t>采取的措施</a:t>
            </a:r>
          </a:p>
        </p:txBody>
      </p:sp>
      <p:sp>
        <p:nvSpPr>
          <p:cNvPr id="6" name="内容占位符 2"/>
          <p:cNvSpPr txBox="1"/>
          <p:nvPr/>
        </p:nvSpPr>
        <p:spPr>
          <a:xfrm>
            <a:off x="1049020" y="3531235"/>
            <a:ext cx="3618230" cy="103124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32000"/>
              </a:lnSpc>
              <a:spcBef>
                <a:spcPts val="370"/>
              </a:spcBef>
              <a:buClr>
                <a:srgbClr val="E71101"/>
              </a:buClr>
              <a:buSzPct val="100000"/>
              <a:buFont typeface="Wingdings" panose="05000000000000000000" pitchFamily="2" charset="2"/>
              <a:buChar char="n"/>
              <a:defRPr/>
            </a:pPr>
            <a:r>
              <a:rPr lang="zh-CN" altLang="en-US" sz="1800" dirty="0"/>
              <a:t>访问控制（口令、加密、权限）</a:t>
            </a:r>
          </a:p>
          <a:p>
            <a:pPr marL="342900" lvl="1" indent="-342900">
              <a:lnSpc>
                <a:spcPct val="132000"/>
              </a:lnSpc>
              <a:spcBef>
                <a:spcPts val="370"/>
              </a:spcBef>
              <a:buClr>
                <a:srgbClr val="E71101"/>
              </a:buClr>
              <a:buSzPct val="100000"/>
              <a:buFont typeface="Wingdings" panose="05000000000000000000" pitchFamily="2" charset="2"/>
              <a:buChar char="n"/>
              <a:defRPr/>
            </a:pPr>
            <a:r>
              <a:rPr lang="zh-CN" altLang="en-US" sz="1800" dirty="0"/>
              <a:t>系统容错技术</a:t>
            </a:r>
          </a:p>
          <a:p>
            <a:pPr marL="342900" lvl="1" indent="-342900">
              <a:lnSpc>
                <a:spcPct val="132000"/>
              </a:lnSpc>
              <a:spcBef>
                <a:spcPts val="370"/>
              </a:spcBef>
              <a:buClr>
                <a:srgbClr val="E71101"/>
              </a:buClr>
              <a:buSzPct val="100000"/>
              <a:buFont typeface="Wingdings" panose="05000000000000000000" pitchFamily="2" charset="2"/>
              <a:buChar char="n"/>
              <a:defRPr/>
            </a:pPr>
            <a:r>
              <a:rPr lang="zh-CN" altLang="en-US" sz="1800" dirty="0"/>
              <a:t>建立后备系统</a:t>
            </a:r>
          </a:p>
        </p:txBody>
      </p:sp>
      <p:sp>
        <p:nvSpPr>
          <p:cNvPr id="7" name="íśḷíḋé"/>
          <p:cNvSpPr/>
          <p:nvPr/>
        </p:nvSpPr>
        <p:spPr bwMode="auto">
          <a:xfrm>
            <a:off x="6227808" y="2397368"/>
            <a:ext cx="1941825" cy="1941170"/>
          </a:xfrm>
          <a:prstGeom prst="ellipse">
            <a:avLst/>
          </a:prstGeom>
          <a:blipFill>
            <a:blip r:embed="rId2"/>
            <a:stretch>
              <a:fillRect l="-25098" r="-24851"/>
            </a:stretch>
          </a:blipFill>
          <a:ln w="57150">
            <a:solidFill>
              <a:schemeClr val="bg1">
                <a:lumMod val="95000"/>
              </a:schemeClr>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a:bodyPr>
          <a:lstStyle/>
          <a:p>
            <a:pPr algn="ctr"/>
            <a:endParaRPr lang="en-US" sz="2100" b="1">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8.1.1 </a:t>
            </a:r>
            <a:r>
              <a:rPr lang="zh-CN" altLang="en-US" sz="2100" b="1" dirty="0">
                <a:solidFill>
                  <a:srgbClr val="4472C4"/>
                </a:solidFill>
              </a:rPr>
              <a:t>数据项、记录和文件</a:t>
            </a:r>
            <a:r>
              <a:rPr lang="en-US" altLang="zh-CN" sz="2100" b="1" dirty="0">
                <a:solidFill>
                  <a:srgbClr val="4472C4"/>
                </a:solidFill>
              </a:rPr>
              <a:t>1</a:t>
            </a:r>
          </a:p>
        </p:txBody>
      </p:sp>
      <p:grpSp>
        <p:nvGrpSpPr>
          <p:cNvPr id="6" name="27239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509586" y="1438105"/>
            <a:ext cx="9350255" cy="3213796"/>
            <a:chOff x="669924" y="1636455"/>
            <a:chExt cx="10274745" cy="4285061"/>
          </a:xfrm>
        </p:grpSpPr>
        <p:grpSp>
          <p:nvGrpSpPr>
            <p:cNvPr id="10" name="iṡļiḓe"/>
            <p:cNvGrpSpPr/>
            <p:nvPr/>
          </p:nvGrpSpPr>
          <p:grpSpPr>
            <a:xfrm>
              <a:off x="669924" y="1636455"/>
              <a:ext cx="10274745" cy="1744121"/>
              <a:chOff x="669924" y="1636455"/>
              <a:chExt cx="10274745" cy="1744121"/>
            </a:xfrm>
          </p:grpSpPr>
          <p:grpSp>
            <p:nvGrpSpPr>
              <p:cNvPr id="21" name="iSḻíḓè"/>
              <p:cNvGrpSpPr/>
              <p:nvPr/>
            </p:nvGrpSpPr>
            <p:grpSpPr>
              <a:xfrm>
                <a:off x="1114763" y="1740722"/>
                <a:ext cx="9829906" cy="1639854"/>
                <a:chOff x="1067268" y="1740722"/>
                <a:chExt cx="12397971" cy="1639854"/>
              </a:xfrm>
            </p:grpSpPr>
            <p:sp>
              <p:nvSpPr>
                <p:cNvPr id="25" name="îṧľîḋé"/>
                <p:cNvSpPr txBox="1"/>
                <p:nvPr/>
              </p:nvSpPr>
              <p:spPr>
                <a:xfrm>
                  <a:off x="1631471" y="1740722"/>
                  <a:ext cx="8264158" cy="389467"/>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zh-CN" altLang="en-US" dirty="0">
                      <a:solidFill>
                        <a:srgbClr val="0000FF"/>
                      </a:solidFill>
                      <a:latin typeface="+mn-ea"/>
                      <a:sym typeface="Wingdings" panose="05000000000000000000" pitchFamily="2" charset="2"/>
                    </a:rPr>
                    <a:t>数据项</a:t>
                  </a:r>
                  <a:r>
                    <a:rPr lang="en-US" altLang="zh-CN" dirty="0">
                      <a:solidFill>
                        <a:srgbClr val="0000FF"/>
                      </a:solidFill>
                      <a:latin typeface="+mn-ea"/>
                      <a:sym typeface="Wingdings" panose="05000000000000000000" pitchFamily="2" charset="2"/>
                    </a:rPr>
                    <a:t>(</a:t>
                  </a:r>
                  <a:r>
                    <a:rPr lang="en-US" altLang="zh-CN" dirty="0">
                      <a:sym typeface="+mn-ea"/>
                    </a:rPr>
                    <a:t>文件系统中</a:t>
                  </a:r>
                  <a:r>
                    <a:rPr lang="en-US" altLang="zh-CN" dirty="0">
                      <a:solidFill>
                        <a:srgbClr val="FF0000"/>
                      </a:solidFill>
                      <a:sym typeface="+mn-ea"/>
                    </a:rPr>
                    <a:t>最低级的数据组织形式</a:t>
                  </a:r>
                  <a:r>
                    <a:rPr lang="en-US" altLang="zh-CN" dirty="0">
                      <a:sym typeface="+mn-ea"/>
                    </a:rPr>
                    <a:t>)</a:t>
                  </a:r>
                  <a:endParaRPr lang="zh-CN" altLang="en-US" dirty="0">
                    <a:solidFill>
                      <a:srgbClr val="0000FF"/>
                    </a:solidFill>
                    <a:latin typeface="+mn-ea"/>
                    <a:sym typeface="Wingdings" panose="05000000000000000000" pitchFamily="2" charset="2"/>
                  </a:endParaRPr>
                </a:p>
              </p:txBody>
            </p:sp>
            <p:sp>
              <p:nvSpPr>
                <p:cNvPr id="26" name="íşļîḓé"/>
                <p:cNvSpPr/>
                <p:nvPr/>
              </p:nvSpPr>
              <p:spPr bwMode="auto">
                <a:xfrm>
                  <a:off x="1067268" y="2366308"/>
                  <a:ext cx="12397971" cy="1014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lvl="1" indent="-342900">
                    <a:lnSpc>
                      <a:spcPct val="110000"/>
                    </a:lnSpc>
                    <a:spcBef>
                      <a:spcPts val="600"/>
                    </a:spcBef>
                    <a:buClr>
                      <a:schemeClr val="accent4">
                        <a:lumMod val="40000"/>
                        <a:lumOff val="60000"/>
                      </a:schemeClr>
                    </a:buClr>
                    <a:buFont typeface="Wingdings" panose="05000000000000000000" pitchFamily="2" charset="2"/>
                    <a:buChar char="Ø"/>
                  </a:pPr>
                  <a:r>
                    <a:rPr lang="zh-CN" altLang="en-US" sz="1600" dirty="0">
                      <a:solidFill>
                        <a:srgbClr val="FF0000"/>
                      </a:solidFill>
                    </a:rPr>
                    <a:t>基本</a:t>
                  </a:r>
                  <a:r>
                    <a:rPr lang="zh-CN" altLang="en-US" sz="1600" dirty="0"/>
                    <a:t>数据项（</a:t>
                  </a:r>
                  <a:r>
                    <a:rPr lang="zh-CN" altLang="en-US" sz="1600" dirty="0">
                      <a:solidFill>
                        <a:srgbClr val="FF0000"/>
                      </a:solidFill>
                    </a:rPr>
                    <a:t>字符集</a:t>
                  </a:r>
                  <a:r>
                    <a:rPr lang="zh-CN" altLang="en-US" sz="1600" dirty="0"/>
                    <a:t>）：描述一个对象的某种属性，又称</a:t>
                  </a:r>
                  <a:r>
                    <a:rPr lang="zh-CN" altLang="en-US" sz="1600" dirty="0">
                      <a:solidFill>
                        <a:srgbClr val="FF0000"/>
                      </a:solidFill>
                    </a:rPr>
                    <a:t>字段</a:t>
                  </a:r>
                  <a:r>
                    <a:rPr lang="zh-CN" altLang="en-US" sz="1600" dirty="0"/>
                    <a:t>；</a:t>
                  </a:r>
                  <a:endParaRPr lang="en-US" altLang="zh-CN" sz="1600" dirty="0"/>
                </a:p>
                <a:p>
                  <a:pPr marL="0" lvl="1">
                    <a:lnSpc>
                      <a:spcPct val="110000"/>
                    </a:lnSpc>
                    <a:spcBef>
                      <a:spcPts val="600"/>
                    </a:spcBef>
                    <a:buClr>
                      <a:schemeClr val="accent4">
                        <a:lumMod val="40000"/>
                        <a:lumOff val="60000"/>
                      </a:schemeClr>
                    </a:buClr>
                  </a:pPr>
                  <a:r>
                    <a:rPr lang="en-US" altLang="zh-CN" sz="1600" dirty="0"/>
                    <a:t>            </a:t>
                  </a:r>
                  <a:r>
                    <a:rPr lang="zh-CN" altLang="en-US" sz="1600" dirty="0"/>
                    <a:t>比如：姓名，学号，年龄，班级 等</a:t>
                  </a:r>
                </a:p>
                <a:p>
                  <a:pPr marL="342900" lvl="1" indent="-342900">
                    <a:lnSpc>
                      <a:spcPct val="110000"/>
                    </a:lnSpc>
                    <a:spcBef>
                      <a:spcPts val="600"/>
                    </a:spcBef>
                    <a:buClr>
                      <a:schemeClr val="accent4">
                        <a:lumMod val="40000"/>
                        <a:lumOff val="60000"/>
                      </a:schemeClr>
                    </a:buClr>
                    <a:buFont typeface="Wingdings" panose="05000000000000000000" pitchFamily="2" charset="2"/>
                    <a:buChar char="Ø"/>
                  </a:pPr>
                  <a:r>
                    <a:rPr lang="zh-CN" altLang="en-US" sz="1600" dirty="0">
                      <a:solidFill>
                        <a:srgbClr val="FF0000"/>
                      </a:solidFill>
                    </a:rPr>
                    <a:t>组合</a:t>
                  </a:r>
                  <a:r>
                    <a:rPr lang="zh-CN" altLang="en-US" sz="1600" dirty="0"/>
                    <a:t>数据项：由若干个基本数据项组成；比如：工资</a:t>
                  </a:r>
                  <a:r>
                    <a:rPr lang="en-US" altLang="zh-CN" sz="1600" dirty="0"/>
                    <a:t>=</a:t>
                  </a:r>
                  <a:r>
                    <a:rPr lang="zh-CN" altLang="en-US" sz="1600" dirty="0"/>
                    <a:t>基本工资</a:t>
                  </a:r>
                  <a:r>
                    <a:rPr lang="en-US" altLang="zh-CN" sz="1600" dirty="0"/>
                    <a:t>+</a:t>
                  </a:r>
                  <a:r>
                    <a:rPr lang="zh-CN" altLang="en-US" sz="1600" dirty="0"/>
                    <a:t>工龄工资</a:t>
                  </a:r>
                  <a:r>
                    <a:rPr lang="en-US" altLang="zh-CN" sz="1600" dirty="0"/>
                    <a:t>+</a:t>
                  </a:r>
                  <a:r>
                    <a:rPr lang="zh-CN" altLang="en-US" sz="1600" dirty="0"/>
                    <a:t>奖金</a:t>
                  </a:r>
                  <a:r>
                    <a:rPr lang="en-US" altLang="zh-CN" sz="1600" dirty="0"/>
                    <a:t>…</a:t>
                  </a:r>
                  <a:endParaRPr lang="zh-CN" altLang="en-US" sz="1600" dirty="0"/>
                </a:p>
              </p:txBody>
            </p:sp>
          </p:grpSp>
          <p:grpSp>
            <p:nvGrpSpPr>
              <p:cNvPr id="22" name="ïS1íḋé"/>
              <p:cNvGrpSpPr/>
              <p:nvPr/>
            </p:nvGrpSpPr>
            <p:grpSpPr>
              <a:xfrm>
                <a:off x="669924" y="1636455"/>
                <a:ext cx="733394" cy="733394"/>
                <a:chOff x="669924" y="1636455"/>
                <a:chExt cx="733394" cy="733394"/>
              </a:xfrm>
            </p:grpSpPr>
            <p:sp>
              <p:nvSpPr>
                <p:cNvPr id="23" name="islîḋe"/>
                <p:cNvSpPr/>
                <p:nvPr/>
              </p:nvSpPr>
              <p:spPr>
                <a:xfrm>
                  <a:off x="669924" y="1636455"/>
                  <a:ext cx="733394" cy="733394"/>
                </a:xfrm>
                <a:prstGeom prst="ellipse">
                  <a:avLst/>
                </a:prstGeom>
                <a:solidFill>
                  <a:schemeClr val="accent1"/>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200" dirty="0">
                    <a:solidFill>
                      <a:schemeClr val="bg1"/>
                    </a:solidFill>
                  </a:endParaRPr>
                </a:p>
              </p:txBody>
            </p:sp>
            <p:sp>
              <p:nvSpPr>
                <p:cNvPr id="24" name="îŝlîďe"/>
                <p:cNvSpPr/>
                <p:nvPr/>
              </p:nvSpPr>
              <p:spPr>
                <a:xfrm>
                  <a:off x="807127" y="1821325"/>
                  <a:ext cx="381389" cy="3460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fontScale="87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500" b="1" dirty="0">
                    <a:solidFill>
                      <a:schemeClr val="bg1"/>
                    </a:solidFill>
                  </a:endParaRPr>
                </a:p>
              </p:txBody>
            </p:sp>
          </p:grpSp>
        </p:grpSp>
        <p:grpSp>
          <p:nvGrpSpPr>
            <p:cNvPr id="11" name="iŝļïḓê"/>
            <p:cNvGrpSpPr/>
            <p:nvPr/>
          </p:nvGrpSpPr>
          <p:grpSpPr>
            <a:xfrm>
              <a:off x="669925" y="3879073"/>
              <a:ext cx="9236922" cy="2042443"/>
              <a:chOff x="669925" y="1487729"/>
              <a:chExt cx="9236922" cy="2042443"/>
            </a:xfrm>
          </p:grpSpPr>
          <p:grpSp>
            <p:nvGrpSpPr>
              <p:cNvPr id="13" name="ïṧļïḓe"/>
              <p:cNvGrpSpPr/>
              <p:nvPr/>
            </p:nvGrpSpPr>
            <p:grpSpPr>
              <a:xfrm>
                <a:off x="1549400" y="1516799"/>
                <a:ext cx="8357447" cy="2013373"/>
                <a:chOff x="1615452" y="1516799"/>
                <a:chExt cx="10540837" cy="2013373"/>
              </a:xfrm>
            </p:grpSpPr>
            <p:sp>
              <p:nvSpPr>
                <p:cNvPr id="18" name="ïšļíďè"/>
                <p:cNvSpPr txBox="1"/>
                <p:nvPr/>
              </p:nvSpPr>
              <p:spPr>
                <a:xfrm>
                  <a:off x="1615452" y="1516799"/>
                  <a:ext cx="6293554" cy="389423"/>
                </a:xfrm>
                <a:prstGeom prst="rect">
                  <a:avLst/>
                </a:prstGeom>
                <a:noFill/>
              </p:spPr>
              <p:txBody>
                <a:bodyPr wrap="square" lIns="68580" tIns="34290" rIns="68580" bIns="34290" rtlCol="0" anchor="ctr"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l"/>
                  <a:r>
                    <a:rPr lang="zh-CN" altLang="en-US" dirty="0">
                      <a:solidFill>
                        <a:srgbClr val="0000FF"/>
                      </a:solidFill>
                      <a:latin typeface="+mn-ea"/>
                      <a:sym typeface="Wingdings" panose="05000000000000000000" pitchFamily="2" charset="2"/>
                    </a:rPr>
                    <a:t>记录</a:t>
                  </a:r>
                </a:p>
              </p:txBody>
            </p:sp>
            <p:sp>
              <p:nvSpPr>
                <p:cNvPr id="19" name="íşľíḑè"/>
                <p:cNvSpPr/>
                <p:nvPr/>
              </p:nvSpPr>
              <p:spPr bwMode="auto">
                <a:xfrm>
                  <a:off x="1631470" y="2012099"/>
                  <a:ext cx="10524819" cy="1518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68580" tIns="34290" rIns="68580" bIns="34290" anchor="t" anchorCtr="0">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342900" lvl="1" indent="-342900">
                    <a:lnSpc>
                      <a:spcPct val="110000"/>
                    </a:lnSpc>
                    <a:spcBef>
                      <a:spcPts val="600"/>
                    </a:spcBef>
                    <a:buFont typeface="Wingdings" panose="05000000000000000000" pitchFamily="2" charset="2"/>
                    <a:buChar char="Ø"/>
                  </a:pPr>
                  <a:r>
                    <a:rPr lang="zh-CN" altLang="en-US" dirty="0">
                      <a:solidFill>
                        <a:srgbClr val="FF0000"/>
                      </a:solidFill>
                    </a:rPr>
                    <a:t>记录</a:t>
                  </a:r>
                  <a:r>
                    <a:rPr lang="zh-CN" altLang="en-US" dirty="0"/>
                    <a:t>是一组相关</a:t>
                  </a:r>
                  <a:r>
                    <a:rPr lang="zh-CN" altLang="en-US" dirty="0">
                      <a:solidFill>
                        <a:srgbClr val="FF0000"/>
                      </a:solidFill>
                    </a:rPr>
                    <a:t>数据项</a:t>
                  </a:r>
                  <a:r>
                    <a:rPr lang="zh-CN" altLang="en-US" dirty="0"/>
                    <a:t>的</a:t>
                  </a:r>
                  <a:r>
                    <a:rPr lang="zh-CN" altLang="en-US" dirty="0">
                      <a:solidFill>
                        <a:srgbClr val="FF0000"/>
                      </a:solidFill>
                    </a:rPr>
                    <a:t>集合</a:t>
                  </a:r>
                  <a:r>
                    <a:rPr lang="zh-CN" altLang="en-US" dirty="0"/>
                    <a:t>，用于描述一个对象在某方面的属性。</a:t>
                  </a:r>
                </a:p>
                <a:p>
                  <a:pPr marL="342900" lvl="1" indent="-342900">
                    <a:lnSpc>
                      <a:spcPct val="110000"/>
                    </a:lnSpc>
                    <a:spcBef>
                      <a:spcPts val="600"/>
                    </a:spcBef>
                    <a:buFont typeface="Wingdings" panose="05000000000000000000" pitchFamily="2" charset="2"/>
                    <a:buChar char="Ø"/>
                  </a:pPr>
                  <a:r>
                    <a:rPr lang="zh-CN" altLang="en-US" dirty="0">
                      <a:solidFill>
                        <a:srgbClr val="FF0000"/>
                      </a:solidFill>
                    </a:rPr>
                    <a:t>关键字</a:t>
                  </a:r>
                  <a:r>
                    <a:rPr lang="zh-CN" altLang="en-US" dirty="0"/>
                    <a:t>：</a:t>
                  </a:r>
                  <a:r>
                    <a:rPr lang="zh-CN" altLang="en-US" dirty="0">
                      <a:solidFill>
                        <a:srgbClr val="FF0000"/>
                      </a:solidFill>
                    </a:rPr>
                    <a:t>唯一能标识一个记录的数据项</a:t>
                  </a:r>
                  <a:r>
                    <a:rPr lang="zh-CN" altLang="en-US" dirty="0"/>
                    <a:t>；可以由</a:t>
                  </a:r>
                  <a:r>
                    <a:rPr lang="en-US" altLang="zh-CN" dirty="0"/>
                    <a:t>1</a:t>
                  </a:r>
                  <a:r>
                    <a:rPr lang="zh-CN" altLang="en-US" dirty="0"/>
                    <a:t>个或多个数据项组成</a:t>
                  </a:r>
                </a:p>
                <a:p>
                  <a:pPr marL="342900" lvl="1" indent="-342900">
                    <a:lnSpc>
                      <a:spcPct val="110000"/>
                    </a:lnSpc>
                    <a:spcBef>
                      <a:spcPts val="600"/>
                    </a:spcBef>
                    <a:buFont typeface="Wingdings" panose="05000000000000000000" pitchFamily="2" charset="2"/>
                    <a:buChar char="Ø"/>
                  </a:pPr>
                  <a:r>
                    <a:rPr lang="zh-CN" altLang="en-US" dirty="0"/>
                    <a:t>如果是学生：</a:t>
                  </a:r>
                  <a:r>
                    <a:rPr lang="zh-CN" altLang="en-US" dirty="0">
                      <a:solidFill>
                        <a:srgbClr val="FF0000"/>
                      </a:solidFill>
                    </a:rPr>
                    <a:t>学号</a:t>
                  </a:r>
                  <a:r>
                    <a:rPr lang="zh-CN" altLang="en-US" dirty="0"/>
                    <a:t>、姓名、班级、课程号</a:t>
                  </a:r>
                  <a:r>
                    <a:rPr lang="en-US" altLang="zh-CN" dirty="0"/>
                    <a:t>……</a:t>
                  </a:r>
                </a:p>
                <a:p>
                  <a:pPr marL="0" lvl="1">
                    <a:lnSpc>
                      <a:spcPct val="110000"/>
                    </a:lnSpc>
                    <a:spcBef>
                      <a:spcPts val="600"/>
                    </a:spcBef>
                  </a:pPr>
                  <a:r>
                    <a:rPr lang="en-US" altLang="zh-CN" dirty="0"/>
                    <a:t>     </a:t>
                  </a:r>
                  <a:r>
                    <a:rPr lang="zh-CN" altLang="en-US" dirty="0"/>
                    <a:t>如果是病人：</a:t>
                  </a:r>
                  <a:r>
                    <a:rPr lang="zh-CN" altLang="en-US" dirty="0">
                      <a:solidFill>
                        <a:srgbClr val="FF0000"/>
                      </a:solidFill>
                    </a:rPr>
                    <a:t>病历号</a:t>
                  </a:r>
                  <a:r>
                    <a:rPr lang="zh-CN" altLang="en-US" dirty="0"/>
                    <a:t>、姓名、性别、年龄、身高、体重、血压</a:t>
                  </a:r>
                  <a:r>
                    <a:rPr lang="en-US" altLang="zh-CN" dirty="0"/>
                    <a:t>……</a:t>
                  </a:r>
                  <a:endParaRPr lang="zh-CN" altLang="en-US" dirty="0"/>
                </a:p>
              </p:txBody>
            </p:sp>
          </p:grpSp>
          <p:grpSp>
            <p:nvGrpSpPr>
              <p:cNvPr id="15" name="ïŝľídè"/>
              <p:cNvGrpSpPr/>
              <p:nvPr/>
            </p:nvGrpSpPr>
            <p:grpSpPr>
              <a:xfrm>
                <a:off x="669925" y="1487729"/>
                <a:ext cx="733394" cy="733394"/>
                <a:chOff x="669925" y="1487729"/>
                <a:chExt cx="733394" cy="733394"/>
              </a:xfrm>
            </p:grpSpPr>
            <p:sp>
              <p:nvSpPr>
                <p:cNvPr id="16" name="ïṡľïde"/>
                <p:cNvSpPr/>
                <p:nvPr/>
              </p:nvSpPr>
              <p:spPr>
                <a:xfrm>
                  <a:off x="669925" y="1487729"/>
                  <a:ext cx="733394" cy="733394"/>
                </a:xfrm>
                <a:prstGeom prst="ellipse">
                  <a:avLst/>
                </a:prstGeom>
                <a:solidFill>
                  <a:schemeClr val="tx1">
                    <a:lumMod val="50000"/>
                    <a:lumOff val="50000"/>
                  </a:schemeClr>
                </a:solidFill>
                <a:ln w="19050">
                  <a:solidFill>
                    <a:schemeClr val="bg1"/>
                  </a:solid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200" dirty="0">
                    <a:solidFill>
                      <a:schemeClr val="bg1"/>
                    </a:solidFill>
                  </a:endParaRPr>
                </a:p>
              </p:txBody>
            </p:sp>
            <p:sp>
              <p:nvSpPr>
                <p:cNvPr id="17" name="ïšliḍe"/>
                <p:cNvSpPr/>
                <p:nvPr/>
              </p:nvSpPr>
              <p:spPr>
                <a:xfrm>
                  <a:off x="816006" y="1699234"/>
                  <a:ext cx="381389" cy="346064"/>
                </a:xfrm>
                <a:custGeom>
                  <a:avLst/>
                  <a:gdLst>
                    <a:gd name="connsiteX0" fmla="*/ 116112 w 607919"/>
                    <a:gd name="connsiteY0" fmla="*/ 473652 h 551610"/>
                    <a:gd name="connsiteX1" fmla="*/ 118901 w 607919"/>
                    <a:gd name="connsiteY1" fmla="*/ 480423 h 551610"/>
                    <a:gd name="connsiteX2" fmla="*/ 118901 w 607919"/>
                    <a:gd name="connsiteY2" fmla="*/ 551610 h 551610"/>
                    <a:gd name="connsiteX3" fmla="*/ 55604 w 607919"/>
                    <a:gd name="connsiteY3" fmla="*/ 551610 h 551610"/>
                    <a:gd name="connsiteX4" fmla="*/ 55604 w 607919"/>
                    <a:gd name="connsiteY4" fmla="*/ 540851 h 551610"/>
                    <a:gd name="connsiteX5" fmla="*/ 65255 w 607919"/>
                    <a:gd name="connsiteY5" fmla="*/ 520583 h 551610"/>
                    <a:gd name="connsiteX6" fmla="*/ 83555 w 607919"/>
                    <a:gd name="connsiteY6" fmla="*/ 502317 h 551610"/>
                    <a:gd name="connsiteX7" fmla="*/ 109375 w 607919"/>
                    <a:gd name="connsiteY7" fmla="*/ 476545 h 551610"/>
                    <a:gd name="connsiteX8" fmla="*/ 116112 w 607919"/>
                    <a:gd name="connsiteY8" fmla="*/ 473652 h 551610"/>
                    <a:gd name="connsiteX9" fmla="*/ 199155 w 607919"/>
                    <a:gd name="connsiteY9" fmla="*/ 390799 h 551610"/>
                    <a:gd name="connsiteX10" fmla="*/ 201956 w 607919"/>
                    <a:gd name="connsiteY10" fmla="*/ 397632 h 551610"/>
                    <a:gd name="connsiteX11" fmla="*/ 201956 w 607919"/>
                    <a:gd name="connsiteY11" fmla="*/ 551610 h 551610"/>
                    <a:gd name="connsiteX12" fmla="*/ 145363 w 607919"/>
                    <a:gd name="connsiteY12" fmla="*/ 551610 h 551610"/>
                    <a:gd name="connsiteX13" fmla="*/ 145363 w 607919"/>
                    <a:gd name="connsiteY13" fmla="*/ 454170 h 551610"/>
                    <a:gd name="connsiteX14" fmla="*/ 154879 w 607919"/>
                    <a:gd name="connsiteY14" fmla="*/ 431030 h 551610"/>
                    <a:gd name="connsiteX15" fmla="*/ 192315 w 607919"/>
                    <a:gd name="connsiteY15" fmla="*/ 393630 h 551610"/>
                    <a:gd name="connsiteX16" fmla="*/ 199155 w 607919"/>
                    <a:gd name="connsiteY16" fmla="*/ 390799 h 551610"/>
                    <a:gd name="connsiteX17" fmla="*/ 231082 w 607919"/>
                    <a:gd name="connsiteY17" fmla="*/ 388245 h 551610"/>
                    <a:gd name="connsiteX18" fmla="*/ 237930 w 607919"/>
                    <a:gd name="connsiteY18" fmla="*/ 391091 h 551610"/>
                    <a:gd name="connsiteX19" fmla="*/ 266763 w 607919"/>
                    <a:gd name="connsiteY19" fmla="*/ 419867 h 551610"/>
                    <a:gd name="connsiteX20" fmla="*/ 275915 w 607919"/>
                    <a:gd name="connsiteY20" fmla="*/ 428875 h 551610"/>
                    <a:gd name="connsiteX21" fmla="*/ 284941 w 607919"/>
                    <a:gd name="connsiteY21" fmla="*/ 451520 h 551610"/>
                    <a:gd name="connsiteX22" fmla="*/ 284941 w 607919"/>
                    <a:gd name="connsiteY22" fmla="*/ 551610 h 551610"/>
                    <a:gd name="connsiteX23" fmla="*/ 228277 w 607919"/>
                    <a:gd name="connsiteY23" fmla="*/ 551610 h 551610"/>
                    <a:gd name="connsiteX24" fmla="*/ 228277 w 607919"/>
                    <a:gd name="connsiteY24" fmla="*/ 394969 h 551610"/>
                    <a:gd name="connsiteX25" fmla="*/ 231082 w 607919"/>
                    <a:gd name="connsiteY25" fmla="*/ 388245 h 551610"/>
                    <a:gd name="connsiteX26" fmla="*/ 365148 w 607919"/>
                    <a:gd name="connsiteY26" fmla="*/ 381336 h 551610"/>
                    <a:gd name="connsiteX27" fmla="*/ 367997 w 607919"/>
                    <a:gd name="connsiteY27" fmla="*/ 388122 h 551610"/>
                    <a:gd name="connsiteX28" fmla="*/ 367997 w 607919"/>
                    <a:gd name="connsiteY28" fmla="*/ 551610 h 551610"/>
                    <a:gd name="connsiteX29" fmla="*/ 311262 w 607919"/>
                    <a:gd name="connsiteY29" fmla="*/ 551610 h 551610"/>
                    <a:gd name="connsiteX30" fmla="*/ 311262 w 607919"/>
                    <a:gd name="connsiteY30" fmla="*/ 444661 h 551610"/>
                    <a:gd name="connsiteX31" fmla="*/ 316898 w 607919"/>
                    <a:gd name="connsiteY31" fmla="*/ 425523 h 551610"/>
                    <a:gd name="connsiteX32" fmla="*/ 322534 w 607919"/>
                    <a:gd name="connsiteY32" fmla="*/ 419894 h 551610"/>
                    <a:gd name="connsiteX33" fmla="*/ 358353 w 607919"/>
                    <a:gd name="connsiteY33" fmla="*/ 384120 h 551610"/>
                    <a:gd name="connsiteX34" fmla="*/ 365148 w 607919"/>
                    <a:gd name="connsiteY34" fmla="*/ 381336 h 551610"/>
                    <a:gd name="connsiteX35" fmla="*/ 448177 w 607919"/>
                    <a:gd name="connsiteY35" fmla="*/ 298352 h 551610"/>
                    <a:gd name="connsiteX36" fmla="*/ 450982 w 607919"/>
                    <a:gd name="connsiteY36" fmla="*/ 305139 h 551610"/>
                    <a:gd name="connsiteX37" fmla="*/ 450982 w 607919"/>
                    <a:gd name="connsiteY37" fmla="*/ 551610 h 551610"/>
                    <a:gd name="connsiteX38" fmla="*/ 394318 w 607919"/>
                    <a:gd name="connsiteY38" fmla="*/ 551610 h 551610"/>
                    <a:gd name="connsiteX39" fmla="*/ 394318 w 607919"/>
                    <a:gd name="connsiteY39" fmla="*/ 361815 h 551610"/>
                    <a:gd name="connsiteX40" fmla="*/ 403846 w 607919"/>
                    <a:gd name="connsiteY40" fmla="*/ 338669 h 551610"/>
                    <a:gd name="connsiteX41" fmla="*/ 441329 w 607919"/>
                    <a:gd name="connsiteY41" fmla="*/ 301136 h 551610"/>
                    <a:gd name="connsiteX42" fmla="*/ 448177 w 607919"/>
                    <a:gd name="connsiteY42" fmla="*/ 298352 h 551610"/>
                    <a:gd name="connsiteX43" fmla="*/ 527085 w 607919"/>
                    <a:gd name="connsiteY43" fmla="*/ 219452 h 551610"/>
                    <a:gd name="connsiteX44" fmla="*/ 529874 w 607919"/>
                    <a:gd name="connsiteY44" fmla="*/ 226177 h 551610"/>
                    <a:gd name="connsiteX45" fmla="*/ 529874 w 607919"/>
                    <a:gd name="connsiteY45" fmla="*/ 551610 h 551610"/>
                    <a:gd name="connsiteX46" fmla="*/ 477232 w 607919"/>
                    <a:gd name="connsiteY46" fmla="*/ 551610 h 551610"/>
                    <a:gd name="connsiteX47" fmla="*/ 477232 w 607919"/>
                    <a:gd name="connsiteY47" fmla="*/ 278727 h 551610"/>
                    <a:gd name="connsiteX48" fmla="*/ 486883 w 607919"/>
                    <a:gd name="connsiteY48" fmla="*/ 255580 h 551610"/>
                    <a:gd name="connsiteX49" fmla="*/ 520348 w 607919"/>
                    <a:gd name="connsiteY49" fmla="*/ 222298 h 551610"/>
                    <a:gd name="connsiteX50" fmla="*/ 527085 w 607919"/>
                    <a:gd name="connsiteY50" fmla="*/ 219452 h 551610"/>
                    <a:gd name="connsiteX51" fmla="*/ 387769 w 607919"/>
                    <a:gd name="connsiteY51" fmla="*/ 0 h 551610"/>
                    <a:gd name="connsiteX52" fmla="*/ 580729 w 607919"/>
                    <a:gd name="connsiteY52" fmla="*/ 0 h 551610"/>
                    <a:gd name="connsiteX53" fmla="*/ 607919 w 607919"/>
                    <a:gd name="connsiteY53" fmla="*/ 26022 h 551610"/>
                    <a:gd name="connsiteX54" fmla="*/ 607919 w 607919"/>
                    <a:gd name="connsiteY54" fmla="*/ 219812 h 551610"/>
                    <a:gd name="connsiteX55" fmla="*/ 598271 w 607919"/>
                    <a:gd name="connsiteY55" fmla="*/ 223815 h 551610"/>
                    <a:gd name="connsiteX56" fmla="*/ 530610 w 607919"/>
                    <a:gd name="connsiteY56" fmla="*/ 156258 h 551610"/>
                    <a:gd name="connsiteX57" fmla="*/ 304320 w 607919"/>
                    <a:gd name="connsiteY57" fmla="*/ 382325 h 551610"/>
                    <a:gd name="connsiteX58" fmla="*/ 285024 w 607919"/>
                    <a:gd name="connsiteY58" fmla="*/ 382325 h 551610"/>
                    <a:gd name="connsiteX59" fmla="*/ 216360 w 607919"/>
                    <a:gd name="connsiteY59" fmla="*/ 313767 h 551610"/>
                    <a:gd name="connsiteX60" fmla="*/ 94068 w 607919"/>
                    <a:gd name="connsiteY60" fmla="*/ 435996 h 551610"/>
                    <a:gd name="connsiteX61" fmla="*/ 17260 w 607919"/>
                    <a:gd name="connsiteY61" fmla="*/ 435996 h 551610"/>
                    <a:gd name="connsiteX62" fmla="*/ 15882 w 607919"/>
                    <a:gd name="connsiteY62" fmla="*/ 434745 h 551610"/>
                    <a:gd name="connsiteX63" fmla="*/ 15882 w 607919"/>
                    <a:gd name="connsiteY63" fmla="*/ 358055 h 551610"/>
                    <a:gd name="connsiteX64" fmla="*/ 206837 w 607919"/>
                    <a:gd name="connsiteY64" fmla="*/ 167267 h 551610"/>
                    <a:gd name="connsiteX65" fmla="*/ 226008 w 607919"/>
                    <a:gd name="connsiteY65" fmla="*/ 167267 h 551610"/>
                    <a:gd name="connsiteX66" fmla="*/ 294672 w 607919"/>
                    <a:gd name="connsiteY66" fmla="*/ 235701 h 551610"/>
                    <a:gd name="connsiteX67" fmla="*/ 424481 w 607919"/>
                    <a:gd name="connsiteY67" fmla="*/ 105965 h 551610"/>
                    <a:gd name="connsiteX68" fmla="*/ 452423 w 607919"/>
                    <a:gd name="connsiteY68" fmla="*/ 78192 h 551610"/>
                    <a:gd name="connsiteX69" fmla="*/ 383885 w 607919"/>
                    <a:gd name="connsiteY69" fmla="*/ 9633 h 551610"/>
                    <a:gd name="connsiteX70" fmla="*/ 387769 w 607919"/>
                    <a:gd name="connsiteY70" fmla="*/ 0 h 551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07919" h="551610">
                      <a:moveTo>
                        <a:pt x="116112" y="473652"/>
                      </a:moveTo>
                      <a:cubicBezTo>
                        <a:pt x="117836" y="474356"/>
                        <a:pt x="118901" y="476670"/>
                        <a:pt x="118901" y="480423"/>
                      </a:cubicBezTo>
                      <a:lnTo>
                        <a:pt x="118901" y="551610"/>
                      </a:lnTo>
                      <a:lnTo>
                        <a:pt x="55604" y="551610"/>
                      </a:lnTo>
                      <a:lnTo>
                        <a:pt x="55604" y="540851"/>
                      </a:lnTo>
                      <a:cubicBezTo>
                        <a:pt x="55604" y="534971"/>
                        <a:pt x="59991" y="525838"/>
                        <a:pt x="65255" y="520583"/>
                      </a:cubicBezTo>
                      <a:lnTo>
                        <a:pt x="83555" y="502317"/>
                      </a:lnTo>
                      <a:lnTo>
                        <a:pt x="109375" y="476545"/>
                      </a:lnTo>
                      <a:cubicBezTo>
                        <a:pt x="112007" y="473855"/>
                        <a:pt x="114389" y="472948"/>
                        <a:pt x="116112" y="473652"/>
                      </a:cubicBezTo>
                      <a:close/>
                      <a:moveTo>
                        <a:pt x="199155" y="390799"/>
                      </a:moveTo>
                      <a:cubicBezTo>
                        <a:pt x="200892" y="391534"/>
                        <a:pt x="201956" y="393880"/>
                        <a:pt x="201956" y="397632"/>
                      </a:cubicBezTo>
                      <a:lnTo>
                        <a:pt x="201956" y="551610"/>
                      </a:lnTo>
                      <a:lnTo>
                        <a:pt x="145363" y="551610"/>
                      </a:lnTo>
                      <a:lnTo>
                        <a:pt x="145363" y="454170"/>
                      </a:lnTo>
                      <a:cubicBezTo>
                        <a:pt x="145363" y="446665"/>
                        <a:pt x="149620" y="436283"/>
                        <a:pt x="154879" y="431030"/>
                      </a:cubicBezTo>
                      <a:lnTo>
                        <a:pt x="192315" y="393630"/>
                      </a:lnTo>
                      <a:cubicBezTo>
                        <a:pt x="195007" y="390941"/>
                        <a:pt x="197417" y="390065"/>
                        <a:pt x="199155" y="390799"/>
                      </a:cubicBezTo>
                      <a:close/>
                      <a:moveTo>
                        <a:pt x="231082" y="388245"/>
                      </a:moveTo>
                      <a:cubicBezTo>
                        <a:pt x="232822" y="387525"/>
                        <a:pt x="235235" y="388401"/>
                        <a:pt x="237930" y="391091"/>
                      </a:cubicBezTo>
                      <a:lnTo>
                        <a:pt x="266763" y="419867"/>
                      </a:lnTo>
                      <a:lnTo>
                        <a:pt x="275915" y="428875"/>
                      </a:lnTo>
                      <a:cubicBezTo>
                        <a:pt x="280929" y="433879"/>
                        <a:pt x="284941" y="444013"/>
                        <a:pt x="284941" y="451520"/>
                      </a:cubicBezTo>
                      <a:lnTo>
                        <a:pt x="284941" y="551610"/>
                      </a:lnTo>
                      <a:lnTo>
                        <a:pt x="228277" y="551610"/>
                      </a:lnTo>
                      <a:lnTo>
                        <a:pt x="228277" y="394969"/>
                      </a:lnTo>
                      <a:cubicBezTo>
                        <a:pt x="228277" y="391278"/>
                        <a:pt x="229343" y="388964"/>
                        <a:pt x="231082" y="388245"/>
                      </a:cubicBezTo>
                      <a:close/>
                      <a:moveTo>
                        <a:pt x="365148" y="381336"/>
                      </a:moveTo>
                      <a:cubicBezTo>
                        <a:pt x="366901" y="382055"/>
                        <a:pt x="367997" y="384370"/>
                        <a:pt x="367997" y="388122"/>
                      </a:cubicBezTo>
                      <a:lnTo>
                        <a:pt x="367997" y="551610"/>
                      </a:lnTo>
                      <a:lnTo>
                        <a:pt x="311262" y="551610"/>
                      </a:lnTo>
                      <a:lnTo>
                        <a:pt x="311262" y="444661"/>
                      </a:lnTo>
                      <a:cubicBezTo>
                        <a:pt x="311262" y="437156"/>
                        <a:pt x="313767" y="428650"/>
                        <a:pt x="316898" y="425523"/>
                      </a:cubicBezTo>
                      <a:cubicBezTo>
                        <a:pt x="320029" y="422396"/>
                        <a:pt x="322534" y="419894"/>
                        <a:pt x="322534" y="419894"/>
                      </a:cubicBezTo>
                      <a:lnTo>
                        <a:pt x="358353" y="384120"/>
                      </a:lnTo>
                      <a:cubicBezTo>
                        <a:pt x="360983" y="381493"/>
                        <a:pt x="363394" y="380617"/>
                        <a:pt x="365148" y="381336"/>
                      </a:cubicBezTo>
                      <a:close/>
                      <a:moveTo>
                        <a:pt x="448177" y="298352"/>
                      </a:moveTo>
                      <a:cubicBezTo>
                        <a:pt x="449916" y="299071"/>
                        <a:pt x="450982" y="301386"/>
                        <a:pt x="450982" y="305139"/>
                      </a:cubicBezTo>
                      <a:lnTo>
                        <a:pt x="450982" y="551610"/>
                      </a:lnTo>
                      <a:lnTo>
                        <a:pt x="394318" y="551610"/>
                      </a:lnTo>
                      <a:lnTo>
                        <a:pt x="394318" y="361815"/>
                      </a:lnTo>
                      <a:cubicBezTo>
                        <a:pt x="394318" y="354308"/>
                        <a:pt x="398580" y="343924"/>
                        <a:pt x="403846" y="338669"/>
                      </a:cubicBezTo>
                      <a:lnTo>
                        <a:pt x="441329" y="301136"/>
                      </a:lnTo>
                      <a:cubicBezTo>
                        <a:pt x="444024" y="298508"/>
                        <a:pt x="446438" y="297633"/>
                        <a:pt x="448177" y="298352"/>
                      </a:cubicBezTo>
                      <a:close/>
                      <a:moveTo>
                        <a:pt x="527085" y="219452"/>
                      </a:moveTo>
                      <a:cubicBezTo>
                        <a:pt x="528809" y="220171"/>
                        <a:pt x="529874" y="222486"/>
                        <a:pt x="529874" y="226177"/>
                      </a:cubicBezTo>
                      <a:lnTo>
                        <a:pt x="529874" y="551610"/>
                      </a:lnTo>
                      <a:lnTo>
                        <a:pt x="477232" y="551610"/>
                      </a:lnTo>
                      <a:lnTo>
                        <a:pt x="477232" y="278727"/>
                      </a:lnTo>
                      <a:cubicBezTo>
                        <a:pt x="477232" y="271345"/>
                        <a:pt x="481494" y="260960"/>
                        <a:pt x="486883" y="255580"/>
                      </a:cubicBezTo>
                      <a:lnTo>
                        <a:pt x="520348" y="222298"/>
                      </a:lnTo>
                      <a:cubicBezTo>
                        <a:pt x="522980" y="219608"/>
                        <a:pt x="525362" y="218732"/>
                        <a:pt x="527085" y="219452"/>
                      </a:cubicBezTo>
                      <a:close/>
                      <a:moveTo>
                        <a:pt x="387769" y="0"/>
                      </a:moveTo>
                      <a:lnTo>
                        <a:pt x="580729" y="0"/>
                      </a:lnTo>
                      <a:cubicBezTo>
                        <a:pt x="594512" y="0"/>
                        <a:pt x="607919" y="12135"/>
                        <a:pt x="607919" y="26022"/>
                      </a:cubicBezTo>
                      <a:lnTo>
                        <a:pt x="607919" y="219812"/>
                      </a:lnTo>
                      <a:cubicBezTo>
                        <a:pt x="607919" y="227318"/>
                        <a:pt x="603534" y="229070"/>
                        <a:pt x="598271" y="223815"/>
                      </a:cubicBezTo>
                      <a:lnTo>
                        <a:pt x="530610" y="156258"/>
                      </a:lnTo>
                      <a:lnTo>
                        <a:pt x="304320" y="382325"/>
                      </a:lnTo>
                      <a:cubicBezTo>
                        <a:pt x="298932" y="387580"/>
                        <a:pt x="290412" y="387580"/>
                        <a:pt x="285024" y="382325"/>
                      </a:cubicBezTo>
                      <a:lnTo>
                        <a:pt x="216360" y="313767"/>
                      </a:lnTo>
                      <a:lnTo>
                        <a:pt x="94068" y="435996"/>
                      </a:lnTo>
                      <a:cubicBezTo>
                        <a:pt x="72767" y="457264"/>
                        <a:pt x="38435" y="457264"/>
                        <a:pt x="17260" y="435996"/>
                      </a:cubicBezTo>
                      <a:lnTo>
                        <a:pt x="15882" y="434745"/>
                      </a:lnTo>
                      <a:cubicBezTo>
                        <a:pt x="-5294" y="413477"/>
                        <a:pt x="-5294" y="379198"/>
                        <a:pt x="15882" y="358055"/>
                      </a:cubicBezTo>
                      <a:lnTo>
                        <a:pt x="206837" y="167267"/>
                      </a:lnTo>
                      <a:cubicBezTo>
                        <a:pt x="212100" y="161888"/>
                        <a:pt x="220745" y="161888"/>
                        <a:pt x="226008" y="167267"/>
                      </a:cubicBezTo>
                      <a:lnTo>
                        <a:pt x="294672" y="235701"/>
                      </a:lnTo>
                      <a:lnTo>
                        <a:pt x="424481" y="105965"/>
                      </a:lnTo>
                      <a:lnTo>
                        <a:pt x="452423" y="78192"/>
                      </a:lnTo>
                      <a:lnTo>
                        <a:pt x="383885" y="9633"/>
                      </a:lnTo>
                      <a:cubicBezTo>
                        <a:pt x="378497" y="4379"/>
                        <a:pt x="380376" y="0"/>
                        <a:pt x="387769" y="0"/>
                      </a:cubicBezTo>
                      <a:close/>
                    </a:path>
                  </a:pathLst>
                </a:custGeom>
                <a:solidFill>
                  <a:schemeClr val="bg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68580" tIns="34290" rIns="68580" bIns="34290" numCol="1" spcCol="0" rtlCol="0" fromWordArt="0" anchor="ctr" anchorCtr="0" forceAA="0" compatLnSpc="1">
                  <a:normAutofit fontScale="87500" lnSpcReduction="1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1500" b="1" dirty="0">
                    <a:solidFill>
                      <a:schemeClr val="bg1"/>
                    </a:solidFill>
                  </a:endParaRPr>
                </a:p>
              </p:txBody>
            </p:sp>
          </p:grpSp>
        </p:grpSp>
      </p:grpSp>
      <p:sp>
        <p:nvSpPr>
          <p:cNvPr id="2" name="文本框 1">
            <a:extLst>
              <a:ext uri="{FF2B5EF4-FFF2-40B4-BE49-F238E27FC236}">
                <a16:creationId xmlns:a16="http://schemas.microsoft.com/office/drawing/2014/main" id="{1C1E2F14-78B5-4E42-97E2-C90B753A1FF9}"/>
              </a:ext>
            </a:extLst>
          </p:cNvPr>
          <p:cNvSpPr txBox="1"/>
          <p:nvPr/>
        </p:nvSpPr>
        <p:spPr>
          <a:xfrm>
            <a:off x="685800" y="870447"/>
            <a:ext cx="6279283" cy="400110"/>
          </a:xfrm>
          <a:prstGeom prst="rect">
            <a:avLst/>
          </a:prstGeom>
          <a:noFill/>
          <a:ln w="12700">
            <a:solidFill>
              <a:schemeClr val="tx1"/>
            </a:solidFill>
          </a:ln>
        </p:spPr>
        <p:txBody>
          <a:bodyPr wrap="none" rtlCol="0">
            <a:spAutoFit/>
          </a:bodyPr>
          <a:lstStyle/>
          <a:p>
            <a:r>
              <a:rPr lang="zh-CN" altLang="en-US" sz="2000" dirty="0">
                <a:solidFill>
                  <a:srgbClr val="FF0000"/>
                </a:solidFill>
              </a:rPr>
              <a:t>文件系统</a:t>
            </a:r>
            <a:r>
              <a:rPr lang="zh-CN" altLang="en-US" sz="2000" dirty="0"/>
              <a:t>将 </a:t>
            </a:r>
            <a:r>
              <a:rPr lang="zh-CN" altLang="en-US" sz="2000" dirty="0">
                <a:solidFill>
                  <a:srgbClr val="FF0000"/>
                </a:solidFill>
              </a:rPr>
              <a:t>程序</a:t>
            </a:r>
            <a:r>
              <a:rPr lang="zh-CN" altLang="en-US" sz="2000" dirty="0"/>
              <a:t> 和 </a:t>
            </a:r>
            <a:r>
              <a:rPr lang="zh-CN" altLang="en-US" sz="2000" dirty="0">
                <a:solidFill>
                  <a:srgbClr val="FF0000"/>
                </a:solidFill>
              </a:rPr>
              <a:t>数据</a:t>
            </a:r>
            <a:r>
              <a:rPr lang="zh-CN" altLang="en-US" sz="2000" dirty="0"/>
              <a:t> 组织为 </a:t>
            </a:r>
            <a:r>
              <a:rPr lang="zh-CN" altLang="en-US" sz="2000" dirty="0">
                <a:solidFill>
                  <a:srgbClr val="FF0000"/>
                </a:solidFill>
              </a:rPr>
              <a:t>文件</a:t>
            </a:r>
            <a:r>
              <a:rPr lang="zh-CN" altLang="en-US" sz="2000" dirty="0"/>
              <a:t> 的方式</a:t>
            </a:r>
            <a:r>
              <a:rPr lang="zh-CN" altLang="en-US" sz="2000" dirty="0">
                <a:solidFill>
                  <a:srgbClr val="FF0000"/>
                </a:solidFill>
              </a:rPr>
              <a:t>进行管理</a:t>
            </a:r>
          </a:p>
        </p:txBody>
      </p:sp>
      <p:sp>
        <p:nvSpPr>
          <p:cNvPr id="3" name="文本框 2">
            <a:extLst>
              <a:ext uri="{FF2B5EF4-FFF2-40B4-BE49-F238E27FC236}">
                <a16:creationId xmlns:a16="http://schemas.microsoft.com/office/drawing/2014/main" id="{896AB6B2-CCE1-46C9-AE5B-B0760C818CC1}"/>
              </a:ext>
            </a:extLst>
          </p:cNvPr>
          <p:cNvSpPr txBox="1"/>
          <p:nvPr/>
        </p:nvSpPr>
        <p:spPr>
          <a:xfrm>
            <a:off x="8170984" y="1270557"/>
            <a:ext cx="926857" cy="645113"/>
          </a:xfrm>
          <a:prstGeom prst="rect">
            <a:avLst/>
          </a:prstGeom>
          <a:noFill/>
        </p:spPr>
        <p:txBody>
          <a:bodyPr wrap="none" rtlCol="0">
            <a:spAutoFit/>
          </a:bodyPr>
          <a:lstStyle/>
          <a:p>
            <a:pPr>
              <a:lnSpc>
                <a:spcPts val="2300"/>
              </a:lnSpc>
            </a:pPr>
            <a:r>
              <a:rPr lang="en-US" altLang="zh-CN" sz="1200" dirty="0"/>
              <a:t>1.</a:t>
            </a:r>
            <a:r>
              <a:rPr lang="zh-CN" altLang="en-US" sz="1200" dirty="0"/>
              <a:t>文件集合</a:t>
            </a:r>
            <a:endParaRPr lang="en-US" altLang="zh-CN" sz="1200" dirty="0"/>
          </a:p>
          <a:p>
            <a:pPr>
              <a:lnSpc>
                <a:spcPts val="2300"/>
              </a:lnSpc>
            </a:pPr>
            <a:r>
              <a:rPr lang="en-US" altLang="zh-CN" sz="1200" dirty="0"/>
              <a:t>2.</a:t>
            </a:r>
            <a:r>
              <a:rPr lang="zh-CN" altLang="en-US" sz="1200" dirty="0"/>
              <a:t>目录</a:t>
            </a:r>
          </a:p>
        </p:txBody>
      </p:sp>
      <p:sp>
        <p:nvSpPr>
          <p:cNvPr id="4" name="文本框 3">
            <a:extLst>
              <a:ext uri="{FF2B5EF4-FFF2-40B4-BE49-F238E27FC236}">
                <a16:creationId xmlns:a16="http://schemas.microsoft.com/office/drawing/2014/main" id="{CB901D7F-0ED3-418F-9140-8421ABAE7F0D}"/>
              </a:ext>
            </a:extLst>
          </p:cNvPr>
          <p:cNvSpPr txBox="1"/>
          <p:nvPr/>
        </p:nvSpPr>
        <p:spPr>
          <a:xfrm>
            <a:off x="6974096" y="1438258"/>
            <a:ext cx="1261884" cy="276999"/>
          </a:xfrm>
          <a:prstGeom prst="rect">
            <a:avLst/>
          </a:prstGeom>
          <a:noFill/>
        </p:spPr>
        <p:txBody>
          <a:bodyPr wrap="none" rtlCol="0">
            <a:spAutoFit/>
          </a:bodyPr>
          <a:lstStyle/>
          <a:p>
            <a:r>
              <a:rPr lang="zh-CN" altLang="en-US" sz="1200" dirty="0"/>
              <a:t>文件系统组成：</a:t>
            </a:r>
          </a:p>
        </p:txBody>
      </p:sp>
      <p:sp>
        <p:nvSpPr>
          <p:cNvPr id="5" name="右大括号 4">
            <a:extLst>
              <a:ext uri="{FF2B5EF4-FFF2-40B4-BE49-F238E27FC236}">
                <a16:creationId xmlns:a16="http://schemas.microsoft.com/office/drawing/2014/main" id="{7C354762-7E56-46CC-8F85-19A2EC02BF8B}"/>
              </a:ext>
            </a:extLst>
          </p:cNvPr>
          <p:cNvSpPr/>
          <p:nvPr/>
        </p:nvSpPr>
        <p:spPr>
          <a:xfrm flipH="1">
            <a:off x="8153400" y="1361326"/>
            <a:ext cx="76200" cy="533400"/>
          </a:xfrm>
          <a:prstGeom prst="rightBrac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8FB100BB-9A93-44A9-8A2D-CDE2C708AF00}"/>
              </a:ext>
            </a:extLst>
          </p:cNvPr>
          <p:cNvSpPr txBox="1"/>
          <p:nvPr/>
        </p:nvSpPr>
        <p:spPr>
          <a:xfrm>
            <a:off x="6734176" y="2987982"/>
            <a:ext cx="2159566" cy="307777"/>
          </a:xfrm>
          <a:prstGeom prst="rect">
            <a:avLst/>
          </a:prstGeom>
          <a:noFill/>
          <a:ln>
            <a:solidFill>
              <a:schemeClr val="tx1"/>
            </a:solidFill>
          </a:ln>
        </p:spPr>
        <p:txBody>
          <a:bodyPr wrap="none" rtlCol="0">
            <a:spAutoFit/>
          </a:bodyPr>
          <a:lstStyle/>
          <a:p>
            <a:r>
              <a:rPr lang="zh-CN" altLang="en-US" sz="1400" dirty="0"/>
              <a:t>数据项有基本的</a:t>
            </a:r>
            <a:r>
              <a:rPr lang="zh-CN" altLang="en-US" sz="1400" dirty="0">
                <a:solidFill>
                  <a:srgbClr val="FF0000"/>
                </a:solidFill>
              </a:rPr>
              <a:t>数据类型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8.5.1 </a:t>
            </a:r>
            <a:r>
              <a:rPr lang="zh-CN" altLang="en-US" sz="2100" b="1" dirty="0">
                <a:solidFill>
                  <a:srgbClr val="4472C4"/>
                </a:solidFill>
              </a:rPr>
              <a:t>保护域</a:t>
            </a:r>
          </a:p>
        </p:txBody>
      </p:sp>
      <p:sp>
        <p:nvSpPr>
          <p:cNvPr id="3" name="矩形: 圆角 2"/>
          <p:cNvSpPr/>
          <p:nvPr/>
        </p:nvSpPr>
        <p:spPr>
          <a:xfrm>
            <a:off x="502444" y="955054"/>
            <a:ext cx="1127936" cy="427766"/>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90000"/>
              </a:lnSpc>
            </a:pPr>
            <a:r>
              <a:rPr lang="zh-CN" altLang="en-US" sz="2100" dirty="0">
                <a:solidFill>
                  <a:schemeClr val="bg1"/>
                </a:solidFill>
                <a:sym typeface="Wingdings" panose="05000000000000000000" pitchFamily="2" charset="2"/>
              </a:rPr>
              <a:t>访问权</a:t>
            </a:r>
          </a:p>
        </p:txBody>
      </p:sp>
      <p:sp>
        <p:nvSpPr>
          <p:cNvPr id="4" name="内容占位符 2"/>
          <p:cNvSpPr txBox="1"/>
          <p:nvPr/>
        </p:nvSpPr>
        <p:spPr>
          <a:xfrm>
            <a:off x="1840752" y="851597"/>
            <a:ext cx="6520142" cy="9326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一个进程能对某对象执行</a:t>
            </a:r>
            <a:r>
              <a:rPr lang="zh-CN" altLang="en-US" sz="1800" dirty="0">
                <a:solidFill>
                  <a:srgbClr val="FF0000"/>
                </a:solidFill>
              </a:rPr>
              <a:t>操作的权利</a:t>
            </a:r>
            <a:r>
              <a:rPr lang="zh-CN" altLang="en-US" sz="1800" dirty="0"/>
              <a:t>，称为</a:t>
            </a:r>
            <a:r>
              <a:rPr lang="zh-CN" altLang="en-US" sz="1800" dirty="0">
                <a:solidFill>
                  <a:srgbClr val="FF0000"/>
                </a:solidFill>
              </a:rPr>
              <a:t>访问权</a:t>
            </a:r>
          </a:p>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表示：</a:t>
            </a:r>
            <a:r>
              <a:rPr lang="en-US" altLang="zh-CN" sz="1800" dirty="0"/>
              <a:t>(</a:t>
            </a:r>
            <a:r>
              <a:rPr lang="zh-CN" altLang="en-US" sz="1800" dirty="0"/>
              <a:t>对象名，权集</a:t>
            </a:r>
            <a:r>
              <a:rPr lang="en-US" altLang="zh-CN" sz="1800" dirty="0"/>
              <a:t>)</a:t>
            </a:r>
            <a:r>
              <a:rPr lang="zh-CN" altLang="en-US" sz="1800" dirty="0"/>
              <a:t>，如</a:t>
            </a:r>
            <a:r>
              <a:rPr lang="en-US" altLang="zh-CN" sz="1800" dirty="0"/>
              <a:t>(F</a:t>
            </a:r>
            <a:r>
              <a:rPr lang="en-US" altLang="zh-CN" sz="1800" baseline="-25000" dirty="0"/>
              <a:t>1</a:t>
            </a:r>
            <a:r>
              <a:rPr lang="en-US" altLang="zh-CN" sz="1800" dirty="0"/>
              <a:t>, {R/W})</a:t>
            </a:r>
            <a:endParaRPr lang="zh-CN" altLang="en-US" sz="1800" dirty="0"/>
          </a:p>
        </p:txBody>
      </p:sp>
      <p:sp>
        <p:nvSpPr>
          <p:cNvPr id="5" name="矩形: 圆角 4"/>
          <p:cNvSpPr/>
          <p:nvPr/>
        </p:nvSpPr>
        <p:spPr>
          <a:xfrm>
            <a:off x="502444" y="1843163"/>
            <a:ext cx="1127936" cy="418574"/>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nSpc>
                <a:spcPct val="90000"/>
              </a:lnSpc>
            </a:pPr>
            <a:r>
              <a:rPr lang="zh-CN" altLang="en-US" sz="2100" dirty="0">
                <a:solidFill>
                  <a:schemeClr val="bg1"/>
                </a:solidFill>
                <a:sym typeface="Wingdings" panose="05000000000000000000" pitchFamily="2" charset="2"/>
              </a:rPr>
              <a:t>保护域</a:t>
            </a:r>
          </a:p>
        </p:txBody>
      </p:sp>
      <p:sp>
        <p:nvSpPr>
          <p:cNvPr id="6" name="内容占位符 2"/>
          <p:cNvSpPr txBox="1"/>
          <p:nvPr/>
        </p:nvSpPr>
        <p:spPr>
          <a:xfrm>
            <a:off x="1840752" y="1730171"/>
            <a:ext cx="6813622" cy="1337819"/>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lvl="1" indent="-342900">
              <a:lnSpc>
                <a:spcPct val="132000"/>
              </a:lnSpc>
              <a:spcBef>
                <a:spcPts val="370"/>
              </a:spcBef>
              <a:buClr>
                <a:srgbClr val="E71101"/>
              </a:buClr>
              <a:buSzPct val="100000"/>
              <a:buFont typeface="Wingdings" panose="05000000000000000000" pitchFamily="2" charset="2"/>
              <a:buChar char="n"/>
              <a:defRPr/>
            </a:pPr>
            <a:r>
              <a:rPr lang="zh-CN" altLang="en-US" sz="1800" dirty="0">
                <a:solidFill>
                  <a:srgbClr val="0000FF"/>
                </a:solidFill>
              </a:rPr>
              <a:t>进程对</a:t>
            </a:r>
            <a:r>
              <a:rPr lang="zh-CN" altLang="en-US" sz="1800" dirty="0">
                <a:solidFill>
                  <a:srgbClr val="FF0000"/>
                </a:solidFill>
              </a:rPr>
              <a:t>一组对象</a:t>
            </a:r>
            <a:r>
              <a:rPr lang="zh-CN" altLang="en-US" sz="1800" dirty="0">
                <a:solidFill>
                  <a:srgbClr val="0000FF"/>
                </a:solidFill>
              </a:rPr>
              <a:t>访问权的集合</a:t>
            </a:r>
            <a:r>
              <a:rPr lang="zh-CN" altLang="en-US" sz="1800" dirty="0"/>
              <a:t>，称为</a:t>
            </a:r>
            <a:r>
              <a:rPr lang="zh-CN" altLang="en-US" sz="1800" dirty="0">
                <a:solidFill>
                  <a:srgbClr val="FF0000"/>
                </a:solidFill>
              </a:rPr>
              <a:t>保护域</a:t>
            </a:r>
          </a:p>
          <a:p>
            <a:pPr marL="342900" lvl="1" indent="-342900">
              <a:lnSpc>
                <a:spcPct val="132000"/>
              </a:lnSpc>
              <a:spcBef>
                <a:spcPts val="370"/>
              </a:spcBef>
              <a:buClr>
                <a:srgbClr val="E71101"/>
              </a:buClr>
              <a:buSzPct val="100000"/>
              <a:buFont typeface="Wingdings" panose="05000000000000000000" pitchFamily="2" charset="2"/>
              <a:buChar char="n"/>
              <a:defRPr/>
            </a:pPr>
            <a:r>
              <a:rPr lang="zh-CN" altLang="en-US" sz="1800" dirty="0"/>
              <a:t>如进程和域一一对应，则称为</a:t>
            </a:r>
            <a:r>
              <a:rPr lang="zh-CN" altLang="en-US" sz="1800" dirty="0">
                <a:solidFill>
                  <a:srgbClr val="FF0000"/>
                </a:solidFill>
              </a:rPr>
              <a:t>静态联系方式</a:t>
            </a:r>
            <a:r>
              <a:rPr lang="zh-CN" altLang="en-US" sz="1800" dirty="0"/>
              <a:t>，该域称为静态域</a:t>
            </a:r>
          </a:p>
          <a:p>
            <a:pPr marL="342900" lvl="1" indent="-342900">
              <a:lnSpc>
                <a:spcPct val="132000"/>
              </a:lnSpc>
              <a:spcBef>
                <a:spcPts val="370"/>
              </a:spcBef>
              <a:buClr>
                <a:srgbClr val="E71101"/>
              </a:buClr>
              <a:buSzPct val="100000"/>
              <a:buFont typeface="Wingdings" panose="05000000000000000000" pitchFamily="2" charset="2"/>
              <a:buChar char="n"/>
              <a:defRPr/>
            </a:pPr>
            <a:r>
              <a:rPr lang="zh-CN" altLang="en-US" sz="1800" dirty="0"/>
              <a:t>如进程和域是一对多关系，则称为</a:t>
            </a:r>
            <a:r>
              <a:rPr lang="zh-CN" altLang="en-US" sz="1800" dirty="0">
                <a:solidFill>
                  <a:srgbClr val="FF0000"/>
                </a:solidFill>
              </a:rPr>
              <a:t>动态联系方式</a:t>
            </a:r>
          </a:p>
        </p:txBody>
      </p:sp>
      <p:pic>
        <p:nvPicPr>
          <p:cNvPr id="7" name="图片 6"/>
          <p:cNvPicPr>
            <a:picLocks noChangeAspect="1"/>
          </p:cNvPicPr>
          <p:nvPr/>
        </p:nvPicPr>
        <p:blipFill>
          <a:blip r:embed="rId2">
            <a:clrChange>
              <a:clrFrom>
                <a:srgbClr val="FFFFFF"/>
              </a:clrFrom>
              <a:clrTo>
                <a:srgbClr val="FFFFFF">
                  <a:alpha val="0"/>
                </a:srgbClr>
              </a:clrTo>
            </a:clrChange>
          </a:blip>
          <a:stretch>
            <a:fillRect/>
          </a:stretch>
        </p:blipFill>
        <p:spPr>
          <a:xfrm>
            <a:off x="1840752" y="2999041"/>
            <a:ext cx="6093885" cy="1660567"/>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8.5.2 </a:t>
            </a:r>
            <a:r>
              <a:rPr lang="zh-CN" altLang="en-US" sz="2100" b="1" dirty="0">
                <a:solidFill>
                  <a:srgbClr val="4472C4"/>
                </a:solidFill>
              </a:rPr>
              <a:t>访问矩阵的概念</a:t>
            </a:r>
          </a:p>
        </p:txBody>
      </p:sp>
      <p:sp>
        <p:nvSpPr>
          <p:cNvPr id="3" name="内容占位符 2"/>
          <p:cNvSpPr txBox="1"/>
          <p:nvPr/>
        </p:nvSpPr>
        <p:spPr>
          <a:xfrm>
            <a:off x="768773" y="1197829"/>
            <a:ext cx="6520142" cy="93260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solidFill>
                  <a:srgbClr val="FF0000"/>
                </a:solidFill>
              </a:rPr>
              <a:t>用矩阵来描述系统的访问控制</a:t>
            </a:r>
          </a:p>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行代表域；列代表对象；每一项为访问权</a:t>
            </a:r>
          </a:p>
        </p:txBody>
      </p:sp>
      <p:pic>
        <p:nvPicPr>
          <p:cNvPr id="4" name="图片 3"/>
          <p:cNvPicPr>
            <a:picLocks noChangeAspect="1"/>
          </p:cNvPicPr>
          <p:nvPr/>
        </p:nvPicPr>
        <p:blipFill>
          <a:blip r:embed="rId2"/>
          <a:stretch>
            <a:fillRect/>
          </a:stretch>
        </p:blipFill>
        <p:spPr>
          <a:xfrm>
            <a:off x="1143000" y="2374505"/>
            <a:ext cx="7969088" cy="1572405"/>
          </a:xfrm>
          <a:prstGeom prst="rect">
            <a:avLst/>
          </a:prstGeom>
        </p:spPr>
      </p:pic>
      <p:cxnSp>
        <p:nvCxnSpPr>
          <p:cNvPr id="5" name="直接箭头连接符 4">
            <a:extLst>
              <a:ext uri="{FF2B5EF4-FFF2-40B4-BE49-F238E27FC236}">
                <a16:creationId xmlns:a16="http://schemas.microsoft.com/office/drawing/2014/main" id="{9D44ED44-73E6-C5CC-224F-3094E16E0731}"/>
              </a:ext>
            </a:extLst>
          </p:cNvPr>
          <p:cNvCxnSpPr>
            <a:cxnSpLocks/>
          </p:cNvCxnSpPr>
          <p:nvPr/>
        </p:nvCxnSpPr>
        <p:spPr>
          <a:xfrm>
            <a:off x="398585" y="3064119"/>
            <a:ext cx="3259015"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文本框 5">
            <a:extLst>
              <a:ext uri="{FF2B5EF4-FFF2-40B4-BE49-F238E27FC236}">
                <a16:creationId xmlns:a16="http://schemas.microsoft.com/office/drawing/2014/main" id="{18D8C272-7E4E-95B8-5A10-A008FC20D78C}"/>
              </a:ext>
            </a:extLst>
          </p:cNvPr>
          <p:cNvSpPr txBox="1"/>
          <p:nvPr/>
        </p:nvSpPr>
        <p:spPr>
          <a:xfrm>
            <a:off x="-9769" y="2528939"/>
            <a:ext cx="1261884" cy="523220"/>
          </a:xfrm>
          <a:prstGeom prst="rect">
            <a:avLst/>
          </a:prstGeom>
          <a:noFill/>
          <a:ln w="12700">
            <a:noFill/>
          </a:ln>
        </p:spPr>
        <p:txBody>
          <a:bodyPr wrap="none" rtlCol="0">
            <a:spAutoFit/>
          </a:bodyPr>
          <a:lstStyle/>
          <a:p>
            <a:pPr algn="l"/>
            <a:r>
              <a:rPr lang="zh-CN" altLang="en-US" sz="1400" dirty="0">
                <a:solidFill>
                  <a:srgbClr val="FF0000"/>
                </a:solidFill>
              </a:rPr>
              <a:t>域</a:t>
            </a:r>
            <a:r>
              <a:rPr lang="en-US" altLang="zh-CN" sz="1400" dirty="0">
                <a:solidFill>
                  <a:srgbClr val="FF0000"/>
                </a:solidFill>
              </a:rPr>
              <a:t>D1</a:t>
            </a:r>
            <a:r>
              <a:rPr lang="zh-CN" altLang="en-US" sz="1400" dirty="0">
                <a:solidFill>
                  <a:srgbClr val="FF0000"/>
                </a:solidFill>
              </a:rPr>
              <a:t>内进程</a:t>
            </a:r>
            <a:endParaRPr lang="en-US" altLang="zh-CN" sz="1400" dirty="0">
              <a:solidFill>
                <a:srgbClr val="FF0000"/>
              </a:solidFill>
            </a:endParaRPr>
          </a:p>
          <a:p>
            <a:pPr algn="l"/>
            <a:r>
              <a:rPr lang="zh-CN" altLang="en-US" sz="1400" dirty="0">
                <a:solidFill>
                  <a:srgbClr val="FF0000"/>
                </a:solidFill>
              </a:rPr>
              <a:t>对文件的权限</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具有域切换权的访问控制矩阵</a:t>
            </a:r>
          </a:p>
        </p:txBody>
      </p:sp>
      <p:sp>
        <p:nvSpPr>
          <p:cNvPr id="3" name="内容占位符 2"/>
          <p:cNvSpPr txBox="1"/>
          <p:nvPr/>
        </p:nvSpPr>
        <p:spPr>
          <a:xfrm>
            <a:off x="502444" y="1024713"/>
            <a:ext cx="8113335" cy="127238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能够将进程从</a:t>
            </a:r>
            <a:r>
              <a:rPr lang="zh-CN" altLang="en-US" sz="1800" dirty="0">
                <a:solidFill>
                  <a:srgbClr val="FF0000"/>
                </a:solidFill>
              </a:rPr>
              <a:t>一个保护域切换为另一个域</a:t>
            </a:r>
          </a:p>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如，由于域</a:t>
            </a:r>
            <a:r>
              <a:rPr lang="en-US" altLang="zh-CN" sz="1800" dirty="0"/>
              <a:t>D</a:t>
            </a:r>
            <a:r>
              <a:rPr lang="en-US" altLang="zh-CN" sz="1800" baseline="-25000" dirty="0"/>
              <a:t>1</a:t>
            </a:r>
            <a:r>
              <a:rPr lang="zh-CN" altLang="en-US" sz="1800" dirty="0"/>
              <a:t>和</a:t>
            </a:r>
            <a:r>
              <a:rPr lang="en-US" altLang="zh-CN" sz="1800" dirty="0"/>
              <a:t>D</a:t>
            </a:r>
            <a:r>
              <a:rPr lang="en-US" altLang="zh-CN" sz="1800" baseline="-25000" dirty="0"/>
              <a:t>2</a:t>
            </a:r>
            <a:r>
              <a:rPr lang="zh-CN" altLang="en-US" sz="1800" dirty="0"/>
              <a:t>所对应的项目中有一个</a:t>
            </a:r>
            <a:r>
              <a:rPr lang="en-US" altLang="zh-CN" sz="1800" dirty="0"/>
              <a:t>S</a:t>
            </a:r>
            <a:r>
              <a:rPr lang="zh-CN" altLang="en-US" sz="1800" dirty="0"/>
              <a:t>（即切换权），则允许在域</a:t>
            </a:r>
            <a:r>
              <a:rPr lang="en-US" altLang="zh-CN" sz="1800" dirty="0"/>
              <a:t>D</a:t>
            </a:r>
            <a:r>
              <a:rPr lang="en-US" altLang="zh-CN" sz="1800" baseline="-25000" dirty="0"/>
              <a:t>1</a:t>
            </a:r>
            <a:r>
              <a:rPr lang="zh-CN" altLang="en-US" sz="1800" dirty="0"/>
              <a:t>中的进程切换到域</a:t>
            </a:r>
            <a:r>
              <a:rPr lang="en-US" altLang="zh-CN" sz="1800" dirty="0"/>
              <a:t>D</a:t>
            </a:r>
            <a:r>
              <a:rPr lang="en-US" altLang="zh-CN" sz="1800" baseline="-25000" dirty="0"/>
              <a:t>2</a:t>
            </a:r>
            <a:r>
              <a:rPr lang="zh-CN" altLang="en-US" sz="1800" dirty="0"/>
              <a:t>中。</a:t>
            </a:r>
          </a:p>
        </p:txBody>
      </p:sp>
      <p:pic>
        <p:nvPicPr>
          <p:cNvPr id="5" name="图片 4"/>
          <p:cNvPicPr>
            <a:picLocks noChangeAspect="1"/>
          </p:cNvPicPr>
          <p:nvPr/>
        </p:nvPicPr>
        <p:blipFill>
          <a:blip r:embed="rId2"/>
          <a:stretch>
            <a:fillRect/>
          </a:stretch>
        </p:blipFill>
        <p:spPr>
          <a:xfrm>
            <a:off x="502444" y="2412428"/>
            <a:ext cx="8195545" cy="1629132"/>
          </a:xfrm>
          <a:prstGeom prst="rect">
            <a:avLst/>
          </a:prstGeom>
        </p:spPr>
      </p:pic>
      <p:sp>
        <p:nvSpPr>
          <p:cNvPr id="2" name="文本框 1">
            <a:extLst>
              <a:ext uri="{FF2B5EF4-FFF2-40B4-BE49-F238E27FC236}">
                <a16:creationId xmlns:a16="http://schemas.microsoft.com/office/drawing/2014/main" id="{8C9B9BA7-D584-EAC8-FDF1-A345DBC35A86}"/>
              </a:ext>
            </a:extLst>
          </p:cNvPr>
          <p:cNvSpPr txBox="1"/>
          <p:nvPr/>
        </p:nvSpPr>
        <p:spPr>
          <a:xfrm>
            <a:off x="990600" y="666750"/>
            <a:ext cx="1176925" cy="369332"/>
          </a:xfrm>
          <a:prstGeom prst="rect">
            <a:avLst/>
          </a:prstGeom>
          <a:noFill/>
          <a:ln w="12700">
            <a:solidFill>
              <a:schemeClr val="tx1"/>
            </a:solidFill>
          </a:ln>
        </p:spPr>
        <p:txBody>
          <a:bodyPr wrap="none" rtlCol="0">
            <a:spAutoFit/>
          </a:bodyPr>
          <a:lstStyle/>
          <a:p>
            <a:pPr algn="l"/>
            <a:r>
              <a:rPr lang="zh-CN" altLang="en-US" dirty="0">
                <a:solidFill>
                  <a:srgbClr val="FF0000"/>
                </a:solidFill>
              </a:rPr>
              <a:t>域 切换权</a:t>
            </a:r>
          </a:p>
        </p:txBody>
      </p:sp>
      <p:cxnSp>
        <p:nvCxnSpPr>
          <p:cNvPr id="6" name="直接箭头连接符 5">
            <a:extLst>
              <a:ext uri="{FF2B5EF4-FFF2-40B4-BE49-F238E27FC236}">
                <a16:creationId xmlns:a16="http://schemas.microsoft.com/office/drawing/2014/main" id="{1294DA25-C320-6E3E-9900-A6F31BACBB6C}"/>
              </a:ext>
            </a:extLst>
          </p:cNvPr>
          <p:cNvCxnSpPr/>
          <p:nvPr/>
        </p:nvCxnSpPr>
        <p:spPr>
          <a:xfrm>
            <a:off x="1219200" y="3181350"/>
            <a:ext cx="6400800" cy="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id="{2E990091-246E-1BEA-218E-52F2812A182B}"/>
              </a:ext>
            </a:extLst>
          </p:cNvPr>
          <p:cNvCxnSpPr>
            <a:cxnSpLocks/>
          </p:cNvCxnSpPr>
          <p:nvPr/>
        </p:nvCxnSpPr>
        <p:spPr>
          <a:xfrm flipV="1">
            <a:off x="7620000" y="2724150"/>
            <a:ext cx="228600" cy="38100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20CB9F0-22B9-37AA-D93E-048C172C506C}"/>
              </a:ext>
            </a:extLst>
          </p:cNvPr>
          <p:cNvSpPr txBox="1"/>
          <p:nvPr/>
        </p:nvSpPr>
        <p:spPr>
          <a:xfrm>
            <a:off x="7660957" y="2828151"/>
            <a:ext cx="492443" cy="276999"/>
          </a:xfrm>
          <a:prstGeom prst="rect">
            <a:avLst/>
          </a:prstGeom>
          <a:noFill/>
          <a:ln w="12700">
            <a:noFill/>
          </a:ln>
        </p:spPr>
        <p:txBody>
          <a:bodyPr wrap="none" rtlCol="0">
            <a:spAutoFit/>
          </a:bodyPr>
          <a:lstStyle/>
          <a:p>
            <a:pPr algn="l"/>
            <a:r>
              <a:rPr lang="zh-CN" altLang="en-US" sz="1200" dirty="0">
                <a:solidFill>
                  <a:srgbClr val="FF0000"/>
                </a:solidFill>
              </a:rPr>
              <a:t>切换</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en-US" altLang="zh-CN" sz="2100" b="1" dirty="0">
                <a:solidFill>
                  <a:srgbClr val="4472C4"/>
                </a:solidFill>
              </a:rPr>
              <a:t>8.5.3 </a:t>
            </a:r>
            <a:r>
              <a:rPr lang="zh-CN" altLang="en-US" sz="2100" b="1" dirty="0">
                <a:solidFill>
                  <a:srgbClr val="4472C4"/>
                </a:solidFill>
              </a:rPr>
              <a:t>访问矩阵的修改</a:t>
            </a:r>
            <a:r>
              <a:rPr lang="en-US" altLang="zh-CN" sz="2100" b="1" dirty="0">
                <a:solidFill>
                  <a:srgbClr val="4472C4"/>
                </a:solidFill>
              </a:rPr>
              <a:t>(1)</a:t>
            </a:r>
          </a:p>
        </p:txBody>
      </p:sp>
      <p:sp>
        <p:nvSpPr>
          <p:cNvPr id="3" name="内容占位符 2"/>
          <p:cNvSpPr txBox="1"/>
          <p:nvPr/>
        </p:nvSpPr>
        <p:spPr>
          <a:xfrm>
            <a:off x="502443" y="1024713"/>
            <a:ext cx="8286449" cy="9727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复制权</a:t>
            </a:r>
            <a:endParaRPr lang="en-US" altLang="zh-CN" sz="1800" dirty="0"/>
          </a:p>
          <a:p>
            <a:pPr marL="799465" lvl="2" indent="-533400">
              <a:lnSpc>
                <a:spcPct val="132000"/>
              </a:lnSpc>
              <a:spcBef>
                <a:spcPts val="370"/>
              </a:spcBef>
              <a:buClr>
                <a:srgbClr val="E71101"/>
              </a:buClr>
              <a:buSzPct val="100000"/>
              <a:buFont typeface="Wingdings" panose="05000000000000000000" pitchFamily="2" charset="2"/>
              <a:buChar char="Ø"/>
              <a:defRPr/>
            </a:pPr>
            <a:r>
              <a:rPr lang="zh-CN" altLang="en-US" sz="1650" dirty="0"/>
              <a:t>利用复制权</a:t>
            </a:r>
            <a:r>
              <a:rPr lang="zh-CN" altLang="en-US" sz="1650" dirty="0">
                <a:solidFill>
                  <a:srgbClr val="FF0000"/>
                </a:solidFill>
              </a:rPr>
              <a:t>将某个域所拥有的访问权</a:t>
            </a:r>
            <a:r>
              <a:rPr lang="en-US" altLang="zh-CN" sz="1650" dirty="0">
                <a:solidFill>
                  <a:srgbClr val="FF0000"/>
                </a:solidFill>
              </a:rPr>
              <a:t>access</a:t>
            </a:r>
            <a:r>
              <a:rPr lang="zh-CN" altLang="en-US" sz="1650" dirty="0">
                <a:solidFill>
                  <a:srgbClr val="FF0000"/>
                </a:solidFill>
              </a:rPr>
              <a:t>（</a:t>
            </a:r>
            <a:r>
              <a:rPr lang="en-US" altLang="zh-CN" sz="1650" dirty="0" err="1">
                <a:solidFill>
                  <a:srgbClr val="FF0000"/>
                </a:solidFill>
              </a:rPr>
              <a:t>i</a:t>
            </a:r>
            <a:r>
              <a:rPr lang="zh-CN" altLang="en-US" sz="1650" dirty="0">
                <a:solidFill>
                  <a:srgbClr val="FF0000"/>
                </a:solidFill>
              </a:rPr>
              <a:t>，</a:t>
            </a:r>
            <a:r>
              <a:rPr lang="en-US" altLang="zh-CN" sz="1650" dirty="0">
                <a:solidFill>
                  <a:srgbClr val="FF0000"/>
                </a:solidFill>
              </a:rPr>
              <a:t>j</a:t>
            </a:r>
            <a:r>
              <a:rPr lang="zh-CN" altLang="en-US" sz="1650" dirty="0">
                <a:solidFill>
                  <a:srgbClr val="FF0000"/>
                </a:solidFill>
              </a:rPr>
              <a:t>）扩展到同一列的其他域中</a:t>
            </a:r>
          </a:p>
        </p:txBody>
      </p:sp>
      <p:pic>
        <p:nvPicPr>
          <p:cNvPr id="6" name="图片 5"/>
          <p:cNvPicPr>
            <a:picLocks noChangeAspect="1"/>
          </p:cNvPicPr>
          <p:nvPr/>
        </p:nvPicPr>
        <p:blipFill>
          <a:blip r:embed="rId2"/>
          <a:stretch>
            <a:fillRect/>
          </a:stretch>
        </p:blipFill>
        <p:spPr>
          <a:xfrm>
            <a:off x="650138" y="2095223"/>
            <a:ext cx="7843724" cy="2305883"/>
          </a:xfrm>
          <a:prstGeom prst="rect">
            <a:avLst/>
          </a:prstGeom>
        </p:spPr>
      </p:pic>
      <p:cxnSp>
        <p:nvCxnSpPr>
          <p:cNvPr id="4" name="直接箭头连接符 3">
            <a:extLst>
              <a:ext uri="{FF2B5EF4-FFF2-40B4-BE49-F238E27FC236}">
                <a16:creationId xmlns:a16="http://schemas.microsoft.com/office/drawing/2014/main" id="{A7CFCD48-0F41-EE5B-B938-84B8CCDC3C6E}"/>
              </a:ext>
            </a:extLst>
          </p:cNvPr>
          <p:cNvCxnSpPr/>
          <p:nvPr/>
        </p:nvCxnSpPr>
        <p:spPr>
          <a:xfrm flipV="1">
            <a:off x="2971800" y="2952750"/>
            <a:ext cx="0" cy="22860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9DB182BC-7EEA-C2F4-5D47-C11CA73D3CD8}"/>
              </a:ext>
            </a:extLst>
          </p:cNvPr>
          <p:cNvCxnSpPr/>
          <p:nvPr/>
        </p:nvCxnSpPr>
        <p:spPr>
          <a:xfrm>
            <a:off x="2971800" y="3409950"/>
            <a:ext cx="0" cy="22860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9FD827FC-F489-8C47-73EF-E159BE948468}"/>
              </a:ext>
            </a:extLst>
          </p:cNvPr>
          <p:cNvCxnSpPr/>
          <p:nvPr/>
        </p:nvCxnSpPr>
        <p:spPr>
          <a:xfrm>
            <a:off x="8153400" y="2952750"/>
            <a:ext cx="0" cy="68580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访问矩阵的修改</a:t>
            </a:r>
            <a:r>
              <a:rPr lang="en-US" altLang="zh-CN" sz="2100" b="1" dirty="0">
                <a:solidFill>
                  <a:srgbClr val="4472C4"/>
                </a:solidFill>
              </a:rPr>
              <a:t>(2)</a:t>
            </a:r>
          </a:p>
        </p:txBody>
      </p:sp>
      <p:sp>
        <p:nvSpPr>
          <p:cNvPr id="3" name="内容占位符 2"/>
          <p:cNvSpPr txBox="1"/>
          <p:nvPr/>
        </p:nvSpPr>
        <p:spPr>
          <a:xfrm>
            <a:off x="555710" y="715430"/>
            <a:ext cx="8286449" cy="9727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solidFill>
                  <a:srgbClr val="FF0000"/>
                </a:solidFill>
              </a:rPr>
              <a:t>所有权</a:t>
            </a:r>
          </a:p>
          <a:p>
            <a:pPr marL="799465" lvl="2" indent="-533400">
              <a:lnSpc>
                <a:spcPct val="132000"/>
              </a:lnSpc>
              <a:spcBef>
                <a:spcPts val="370"/>
              </a:spcBef>
              <a:buClr>
                <a:srgbClr val="E71101"/>
              </a:buClr>
              <a:buSzPct val="100000"/>
              <a:buFont typeface="Wingdings" panose="05000000000000000000" pitchFamily="2" charset="2"/>
              <a:buChar char="Ø"/>
              <a:defRPr/>
            </a:pPr>
            <a:r>
              <a:rPr lang="zh-CN" altLang="en-US" sz="1800" dirty="0"/>
              <a:t>利用所有权（</a:t>
            </a:r>
            <a:r>
              <a:rPr lang="en-US" altLang="zh-CN" sz="1800" dirty="0"/>
              <a:t>owner right</a:t>
            </a:r>
            <a:r>
              <a:rPr lang="zh-CN" altLang="en-US" sz="1800" dirty="0"/>
              <a:t>）能增加某种访问权，或者能删除某种访问权</a:t>
            </a:r>
          </a:p>
          <a:p>
            <a:pPr marL="799465" lvl="2" indent="-533400">
              <a:lnSpc>
                <a:spcPct val="132000"/>
              </a:lnSpc>
              <a:spcBef>
                <a:spcPts val="370"/>
              </a:spcBef>
              <a:buClr>
                <a:srgbClr val="E71101"/>
              </a:buClr>
              <a:buSzPct val="100000"/>
              <a:buFont typeface="Wingdings" panose="05000000000000000000" pitchFamily="2" charset="2"/>
              <a:buChar char="Ø"/>
              <a:defRPr/>
            </a:pPr>
            <a:r>
              <a:rPr lang="zh-CN" altLang="en-US" sz="1800" dirty="0"/>
              <a:t>图中的“</a:t>
            </a:r>
            <a:r>
              <a:rPr lang="en-US" altLang="zh-CN" sz="1800" dirty="0"/>
              <a:t>O”</a:t>
            </a:r>
            <a:r>
              <a:rPr lang="zh-CN" altLang="en-US" sz="1800" dirty="0"/>
              <a:t>表示所有权</a:t>
            </a:r>
          </a:p>
        </p:txBody>
      </p:sp>
      <p:pic>
        <p:nvPicPr>
          <p:cNvPr id="5" name="图片 4"/>
          <p:cNvPicPr>
            <a:picLocks noChangeAspect="1"/>
          </p:cNvPicPr>
          <p:nvPr/>
        </p:nvPicPr>
        <p:blipFill>
          <a:blip r:embed="rId2"/>
          <a:stretch>
            <a:fillRect/>
          </a:stretch>
        </p:blipFill>
        <p:spPr>
          <a:xfrm>
            <a:off x="569025" y="1973486"/>
            <a:ext cx="8153285" cy="2048428"/>
          </a:xfrm>
          <a:prstGeom prst="rect">
            <a:avLst/>
          </a:prstGeom>
        </p:spPr>
      </p:pic>
      <p:sp>
        <p:nvSpPr>
          <p:cNvPr id="7" name="TextBox 2"/>
          <p:cNvSpPr txBox="1"/>
          <p:nvPr/>
        </p:nvSpPr>
        <p:spPr>
          <a:xfrm>
            <a:off x="522419" y="4029455"/>
            <a:ext cx="8286449" cy="1112520"/>
          </a:xfrm>
          <a:prstGeom prst="rect">
            <a:avLst/>
          </a:prstGeom>
          <a:noFill/>
        </p:spPr>
        <p:txBody>
          <a:bodyPr wrap="square" rtlCol="0">
            <a:spAutoFit/>
          </a:bodyPr>
          <a:lstStyle/>
          <a:p>
            <a:pPr>
              <a:lnSpc>
                <a:spcPct val="123000"/>
              </a:lnSpc>
            </a:pPr>
            <a:r>
              <a:rPr lang="zh-CN" altLang="zh-CN" sz="1800" b="0" dirty="0">
                <a:solidFill>
                  <a:srgbClr val="0000FF"/>
                </a:solidFill>
                <a:latin typeface="+mn-ea"/>
                <a:ea typeface="+mn-ea"/>
              </a:rPr>
              <a:t>图（</a:t>
            </a:r>
            <a:r>
              <a:rPr lang="en-US" altLang="zh-CN" sz="1800" b="0" dirty="0">
                <a:solidFill>
                  <a:srgbClr val="0000FF"/>
                </a:solidFill>
                <a:latin typeface="+mn-ea"/>
                <a:ea typeface="+mn-ea"/>
              </a:rPr>
              <a:t>b</a:t>
            </a:r>
            <a:r>
              <a:rPr lang="zh-CN" altLang="zh-CN" sz="1800" b="0" dirty="0">
                <a:solidFill>
                  <a:srgbClr val="0000FF"/>
                </a:solidFill>
                <a:latin typeface="+mn-ea"/>
                <a:ea typeface="+mn-ea"/>
              </a:rPr>
              <a:t>）所示为</a:t>
            </a:r>
            <a:r>
              <a:rPr lang="zh-CN" altLang="zh-CN" sz="1800" b="0" dirty="0">
                <a:latin typeface="+mn-ea"/>
                <a:ea typeface="+mn-ea"/>
              </a:rPr>
              <a:t>：在域</a:t>
            </a:r>
            <a:r>
              <a:rPr lang="en-US" altLang="zh-CN" sz="1800" b="0" dirty="0">
                <a:latin typeface="+mn-ea"/>
                <a:ea typeface="+mn-ea"/>
              </a:rPr>
              <a:t>D</a:t>
            </a:r>
            <a:r>
              <a:rPr lang="en-US" altLang="zh-CN" sz="1800" b="0" baseline="-25000" dirty="0">
                <a:latin typeface="+mn-ea"/>
                <a:ea typeface="+mn-ea"/>
              </a:rPr>
              <a:t>1</a:t>
            </a:r>
            <a:r>
              <a:rPr lang="zh-CN" altLang="zh-CN" sz="1800" b="0" dirty="0">
                <a:latin typeface="+mn-ea"/>
                <a:ea typeface="+mn-ea"/>
              </a:rPr>
              <a:t>中运行的进程删除了在域</a:t>
            </a:r>
            <a:r>
              <a:rPr lang="en-US" altLang="zh-CN" sz="1800" b="0" dirty="0">
                <a:latin typeface="+mn-ea"/>
                <a:ea typeface="+mn-ea"/>
              </a:rPr>
              <a:t>D</a:t>
            </a:r>
            <a:r>
              <a:rPr lang="en-US" altLang="zh-CN" sz="1800" b="0" baseline="-25000" dirty="0">
                <a:latin typeface="+mn-ea"/>
                <a:ea typeface="+mn-ea"/>
              </a:rPr>
              <a:t>3</a:t>
            </a:r>
            <a:r>
              <a:rPr lang="zh-CN" altLang="zh-CN" sz="1800" b="0" dirty="0">
                <a:latin typeface="+mn-ea"/>
                <a:ea typeface="+mn-ea"/>
              </a:rPr>
              <a:t>中运行的进程对文件</a:t>
            </a:r>
            <a:r>
              <a:rPr lang="en-US" altLang="zh-CN" sz="1800" b="0" dirty="0">
                <a:latin typeface="+mn-ea"/>
                <a:ea typeface="+mn-ea"/>
              </a:rPr>
              <a:t>F</a:t>
            </a:r>
            <a:r>
              <a:rPr lang="en-US" altLang="zh-CN" sz="1800" b="0" baseline="-25000" dirty="0">
                <a:latin typeface="+mn-ea"/>
                <a:ea typeface="+mn-ea"/>
              </a:rPr>
              <a:t>1</a:t>
            </a:r>
            <a:r>
              <a:rPr lang="zh-CN" altLang="zh-CN" sz="1800" b="0" dirty="0">
                <a:latin typeface="+mn-ea"/>
                <a:ea typeface="+mn-ea"/>
              </a:rPr>
              <a:t>的执行权；在域</a:t>
            </a:r>
            <a:r>
              <a:rPr lang="en-US" altLang="zh-CN" sz="1800" b="0" dirty="0">
                <a:latin typeface="+mn-ea"/>
                <a:ea typeface="+mn-ea"/>
              </a:rPr>
              <a:t>D</a:t>
            </a:r>
            <a:r>
              <a:rPr lang="en-US" altLang="zh-CN" sz="1800" b="0" baseline="-25000" dirty="0">
                <a:latin typeface="+mn-ea"/>
                <a:ea typeface="+mn-ea"/>
              </a:rPr>
              <a:t>2</a:t>
            </a:r>
            <a:r>
              <a:rPr lang="zh-CN" altLang="zh-CN" sz="1800" b="0" dirty="0">
                <a:latin typeface="+mn-ea"/>
                <a:ea typeface="+mn-ea"/>
              </a:rPr>
              <a:t>中运行的进程增加了在域</a:t>
            </a:r>
            <a:r>
              <a:rPr lang="en-US" altLang="zh-CN" sz="1800" b="0" dirty="0">
                <a:latin typeface="+mn-ea"/>
                <a:ea typeface="+mn-ea"/>
              </a:rPr>
              <a:t>D</a:t>
            </a:r>
            <a:r>
              <a:rPr lang="en-US" altLang="zh-CN" sz="1800" b="0" baseline="-25000" dirty="0">
                <a:latin typeface="+mn-ea"/>
                <a:ea typeface="+mn-ea"/>
              </a:rPr>
              <a:t>3</a:t>
            </a:r>
            <a:r>
              <a:rPr lang="zh-CN" altLang="zh-CN" sz="1800" b="0" dirty="0">
                <a:latin typeface="+mn-ea"/>
                <a:ea typeface="+mn-ea"/>
              </a:rPr>
              <a:t>中运行的进程对文件</a:t>
            </a:r>
            <a:r>
              <a:rPr lang="en-US" altLang="zh-CN" sz="1800" b="0" dirty="0">
                <a:latin typeface="+mn-ea"/>
                <a:ea typeface="+mn-ea"/>
              </a:rPr>
              <a:t>F</a:t>
            </a:r>
            <a:r>
              <a:rPr lang="en-US" altLang="zh-CN" sz="1800" b="0" baseline="-25000" dirty="0">
                <a:latin typeface="+mn-ea"/>
                <a:ea typeface="+mn-ea"/>
              </a:rPr>
              <a:t>2</a:t>
            </a:r>
            <a:r>
              <a:rPr lang="zh-CN" altLang="zh-CN" sz="1800" b="0" dirty="0">
                <a:latin typeface="+mn-ea"/>
                <a:ea typeface="+mn-ea"/>
              </a:rPr>
              <a:t>和</a:t>
            </a:r>
            <a:r>
              <a:rPr lang="en-US" altLang="zh-CN" sz="1800" b="0" dirty="0">
                <a:latin typeface="+mn-ea"/>
                <a:ea typeface="+mn-ea"/>
              </a:rPr>
              <a:t>F</a:t>
            </a:r>
            <a:r>
              <a:rPr lang="en-US" altLang="zh-CN" sz="1800" b="0" baseline="-25000" dirty="0">
                <a:latin typeface="+mn-ea"/>
                <a:ea typeface="+mn-ea"/>
              </a:rPr>
              <a:t>3</a:t>
            </a:r>
            <a:r>
              <a:rPr lang="zh-CN" altLang="zh-CN" sz="1800" b="0" dirty="0">
                <a:latin typeface="+mn-ea"/>
                <a:ea typeface="+mn-ea"/>
              </a:rPr>
              <a:t>的写访问权。</a:t>
            </a:r>
            <a:endParaRPr lang="zh-CN" altLang="en-US" sz="1800" b="0" dirty="0">
              <a:latin typeface="+mn-ea"/>
              <a:ea typeface="+mn-ea"/>
            </a:endParaRPr>
          </a:p>
        </p:txBody>
      </p:sp>
      <p:sp>
        <p:nvSpPr>
          <p:cNvPr id="2" name="文本框 1">
            <a:extLst>
              <a:ext uri="{FF2B5EF4-FFF2-40B4-BE49-F238E27FC236}">
                <a16:creationId xmlns:a16="http://schemas.microsoft.com/office/drawing/2014/main" id="{E49BAEF7-12C3-965B-26F5-E5AADB5BF737}"/>
              </a:ext>
            </a:extLst>
          </p:cNvPr>
          <p:cNvSpPr txBox="1"/>
          <p:nvPr/>
        </p:nvSpPr>
        <p:spPr>
          <a:xfrm>
            <a:off x="6324600" y="3257550"/>
            <a:ext cx="356188" cy="369332"/>
          </a:xfrm>
          <a:prstGeom prst="rect">
            <a:avLst/>
          </a:prstGeom>
          <a:noFill/>
          <a:ln w="12700">
            <a:noFill/>
          </a:ln>
        </p:spPr>
        <p:txBody>
          <a:bodyPr wrap="none" rtlCol="0">
            <a:spAutoFit/>
          </a:bodyPr>
          <a:lstStyle/>
          <a:p>
            <a:pPr algn="l"/>
            <a:r>
              <a:rPr lang="en-US" altLang="zh-CN" dirty="0">
                <a:solidFill>
                  <a:srgbClr val="FF0000"/>
                </a:solidFill>
              </a:rPr>
              <a:t>×</a:t>
            </a:r>
            <a:endParaRPr lang="zh-CN" altLang="en-US" dirty="0">
              <a:solidFill>
                <a:srgbClr val="FF0000"/>
              </a:solidFill>
            </a:endParaRPr>
          </a:p>
        </p:txBody>
      </p:sp>
      <p:cxnSp>
        <p:nvCxnSpPr>
          <p:cNvPr id="6" name="直接箭头连接符 5">
            <a:extLst>
              <a:ext uri="{FF2B5EF4-FFF2-40B4-BE49-F238E27FC236}">
                <a16:creationId xmlns:a16="http://schemas.microsoft.com/office/drawing/2014/main" id="{372F52A1-9088-0347-C1CA-CA2510A61D50}"/>
              </a:ext>
            </a:extLst>
          </p:cNvPr>
          <p:cNvCxnSpPr>
            <a:cxnSpLocks/>
            <a:endCxn id="2" idx="0"/>
          </p:cNvCxnSpPr>
          <p:nvPr/>
        </p:nvCxnSpPr>
        <p:spPr>
          <a:xfrm>
            <a:off x="6400800" y="2724150"/>
            <a:ext cx="101600" cy="620835"/>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7C2201B9-52B8-9E57-EBB2-194F4DEF2E23}"/>
              </a:ext>
            </a:extLst>
          </p:cNvPr>
          <p:cNvSpPr txBox="1"/>
          <p:nvPr/>
        </p:nvSpPr>
        <p:spPr>
          <a:xfrm>
            <a:off x="8001000" y="2489492"/>
            <a:ext cx="356188" cy="369332"/>
          </a:xfrm>
          <a:prstGeom prst="rect">
            <a:avLst/>
          </a:prstGeom>
          <a:noFill/>
          <a:ln w="12700">
            <a:noFill/>
          </a:ln>
        </p:spPr>
        <p:txBody>
          <a:bodyPr wrap="none" rtlCol="0">
            <a:spAutoFit/>
          </a:bodyPr>
          <a:lstStyle/>
          <a:p>
            <a:pPr algn="l"/>
            <a:r>
              <a:rPr lang="en-US" altLang="zh-CN" dirty="0">
                <a:solidFill>
                  <a:srgbClr val="FF0000"/>
                </a:solidFill>
              </a:rPr>
              <a:t>×</a:t>
            </a:r>
            <a:endParaRPr lang="zh-CN" altLang="en-US" dirty="0">
              <a:solidFill>
                <a:srgbClr val="FF0000"/>
              </a:solidFill>
            </a:endParaRPr>
          </a:p>
        </p:txBody>
      </p:sp>
      <p:cxnSp>
        <p:nvCxnSpPr>
          <p:cNvPr id="10" name="直接箭头连接符 9">
            <a:extLst>
              <a:ext uri="{FF2B5EF4-FFF2-40B4-BE49-F238E27FC236}">
                <a16:creationId xmlns:a16="http://schemas.microsoft.com/office/drawing/2014/main" id="{DEDB3EF0-65C3-F46B-1DAB-EB93C0E95494}"/>
              </a:ext>
            </a:extLst>
          </p:cNvPr>
          <p:cNvCxnSpPr>
            <a:cxnSpLocks/>
          </p:cNvCxnSpPr>
          <p:nvPr/>
        </p:nvCxnSpPr>
        <p:spPr>
          <a:xfrm flipH="1" flipV="1">
            <a:off x="8190523" y="2758831"/>
            <a:ext cx="39077" cy="238869"/>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A89CA353-A12F-455B-14D7-2671C2C1F0F9}"/>
              </a:ext>
            </a:extLst>
          </p:cNvPr>
          <p:cNvCxnSpPr/>
          <p:nvPr/>
        </p:nvCxnSpPr>
        <p:spPr>
          <a:xfrm>
            <a:off x="8229600" y="3144117"/>
            <a:ext cx="0" cy="200868"/>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AD5243BC-8180-A78A-F711-10BEFFA685BB}"/>
              </a:ext>
            </a:extLst>
          </p:cNvPr>
          <p:cNvCxnSpPr>
            <a:cxnSpLocks/>
          </p:cNvCxnSpPr>
          <p:nvPr/>
        </p:nvCxnSpPr>
        <p:spPr>
          <a:xfrm>
            <a:off x="7084646" y="3134457"/>
            <a:ext cx="230554" cy="210528"/>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470A591F-C161-BD69-1559-8F045B4308CD}"/>
              </a:ext>
            </a:extLst>
          </p:cNvPr>
          <p:cNvCxnSpPr/>
          <p:nvPr/>
        </p:nvCxnSpPr>
        <p:spPr>
          <a:xfrm>
            <a:off x="7136423" y="3144117"/>
            <a:ext cx="452315" cy="5483"/>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访问矩阵的修改</a:t>
            </a:r>
            <a:r>
              <a:rPr lang="en-US" altLang="zh-CN" sz="2100" b="1" dirty="0">
                <a:solidFill>
                  <a:srgbClr val="4472C4"/>
                </a:solidFill>
              </a:rPr>
              <a:t>(3)</a:t>
            </a:r>
          </a:p>
        </p:txBody>
      </p:sp>
      <p:sp>
        <p:nvSpPr>
          <p:cNvPr id="3" name="内容占位符 2"/>
          <p:cNvSpPr txBox="1"/>
          <p:nvPr/>
        </p:nvSpPr>
        <p:spPr>
          <a:xfrm>
            <a:off x="555710" y="715430"/>
            <a:ext cx="8286449" cy="972763"/>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265" lvl="1" indent="-533400">
              <a:lnSpc>
                <a:spcPct val="132000"/>
              </a:lnSpc>
              <a:spcBef>
                <a:spcPts val="370"/>
              </a:spcBef>
              <a:buClr>
                <a:srgbClr val="E71101"/>
              </a:buClr>
              <a:buSzPct val="100000"/>
              <a:buFont typeface="Wingdings" panose="05000000000000000000" pitchFamily="2" charset="2"/>
              <a:buChar char="n"/>
              <a:defRPr/>
            </a:pPr>
            <a:r>
              <a:rPr lang="zh-CN" altLang="en-US" sz="1800" dirty="0"/>
              <a:t>控制权</a:t>
            </a:r>
          </a:p>
          <a:p>
            <a:pPr marL="799465" lvl="2" indent="-533400">
              <a:lnSpc>
                <a:spcPct val="132000"/>
              </a:lnSpc>
              <a:spcBef>
                <a:spcPts val="370"/>
              </a:spcBef>
              <a:buClr>
                <a:srgbClr val="E71101"/>
              </a:buClr>
              <a:buSzPct val="100000"/>
              <a:buFont typeface="Wingdings" panose="05000000000000000000" pitchFamily="2" charset="2"/>
              <a:buChar char="Ø"/>
              <a:defRPr/>
            </a:pPr>
            <a:r>
              <a:rPr lang="zh-CN" altLang="en-US" sz="1800" dirty="0">
                <a:solidFill>
                  <a:srgbClr val="FF0000"/>
                </a:solidFill>
              </a:rPr>
              <a:t>用于改变矩阵内同一行（域）中的各项访问权</a:t>
            </a:r>
            <a:r>
              <a:rPr lang="zh-CN" altLang="en-US" sz="1800" dirty="0"/>
              <a:t>，亦即，用于改变在某个域中运行的进程对不同对象的访问权</a:t>
            </a:r>
          </a:p>
        </p:txBody>
      </p:sp>
      <p:pic>
        <p:nvPicPr>
          <p:cNvPr id="6" name="图片 5"/>
          <p:cNvPicPr>
            <a:picLocks noChangeAspect="1"/>
          </p:cNvPicPr>
          <p:nvPr/>
        </p:nvPicPr>
        <p:blipFill>
          <a:blip r:embed="rId2"/>
          <a:stretch>
            <a:fillRect/>
          </a:stretch>
        </p:blipFill>
        <p:spPr>
          <a:xfrm>
            <a:off x="545081" y="2069897"/>
            <a:ext cx="8297078" cy="1643354"/>
          </a:xfrm>
          <a:prstGeom prst="rect">
            <a:avLst/>
          </a:prstGeom>
        </p:spPr>
      </p:pic>
      <p:sp>
        <p:nvSpPr>
          <p:cNvPr id="8" name="TextBox 2"/>
          <p:cNvSpPr txBox="1"/>
          <p:nvPr/>
        </p:nvSpPr>
        <p:spPr>
          <a:xfrm>
            <a:off x="637187" y="3813125"/>
            <a:ext cx="8112865" cy="772160"/>
          </a:xfrm>
          <a:prstGeom prst="rect">
            <a:avLst/>
          </a:prstGeom>
          <a:noFill/>
        </p:spPr>
        <p:txBody>
          <a:bodyPr wrap="square" rtlCol="0">
            <a:spAutoFit/>
          </a:bodyPr>
          <a:lstStyle/>
          <a:p>
            <a:pPr>
              <a:lnSpc>
                <a:spcPct val="123000"/>
              </a:lnSpc>
            </a:pPr>
            <a:r>
              <a:rPr lang="zh-CN" altLang="zh-CN" sz="1800" b="0" dirty="0">
                <a:latin typeface="+mn-ea"/>
                <a:ea typeface="+mn-ea"/>
              </a:rPr>
              <a:t>若在</a:t>
            </a:r>
            <a:r>
              <a:rPr lang="en-US" altLang="zh-CN" sz="1800" b="0" dirty="0">
                <a:latin typeface="+mn-ea"/>
                <a:ea typeface="+mn-ea"/>
              </a:rPr>
              <a:t>access</a:t>
            </a:r>
            <a:r>
              <a:rPr lang="zh-CN" altLang="zh-CN" sz="1800" b="0" dirty="0">
                <a:latin typeface="+mn-ea"/>
                <a:ea typeface="+mn-ea"/>
              </a:rPr>
              <a:t>（</a:t>
            </a:r>
            <a:r>
              <a:rPr lang="en-US" altLang="zh-CN" sz="1800" b="0" dirty="0">
                <a:latin typeface="+mn-ea"/>
                <a:ea typeface="+mn-ea"/>
              </a:rPr>
              <a:t>D</a:t>
            </a:r>
            <a:r>
              <a:rPr lang="en-US" altLang="zh-CN" sz="1800" b="0" baseline="-25000" dirty="0">
                <a:latin typeface="+mn-ea"/>
                <a:ea typeface="+mn-ea"/>
              </a:rPr>
              <a:t>2</a:t>
            </a:r>
            <a:r>
              <a:rPr lang="zh-CN" altLang="zh-CN" sz="1800" b="0" dirty="0">
                <a:latin typeface="+mn-ea"/>
                <a:ea typeface="+mn-ea"/>
              </a:rPr>
              <a:t>，</a:t>
            </a:r>
            <a:r>
              <a:rPr lang="en-US" altLang="zh-CN" sz="1800" b="0" dirty="0">
                <a:latin typeface="+mn-ea"/>
                <a:ea typeface="+mn-ea"/>
              </a:rPr>
              <a:t>D</a:t>
            </a:r>
            <a:r>
              <a:rPr lang="en-US" altLang="zh-CN" sz="1800" b="0" baseline="-25000" dirty="0">
                <a:latin typeface="+mn-ea"/>
                <a:ea typeface="+mn-ea"/>
              </a:rPr>
              <a:t>3</a:t>
            </a:r>
            <a:r>
              <a:rPr lang="zh-CN" altLang="zh-CN" sz="1800" b="0" dirty="0">
                <a:latin typeface="+mn-ea"/>
                <a:ea typeface="+mn-ea"/>
              </a:rPr>
              <a:t>）中包括了控制权，则一个在域</a:t>
            </a:r>
            <a:r>
              <a:rPr lang="en-US" altLang="zh-CN" sz="1800" b="0" dirty="0">
                <a:latin typeface="+mn-ea"/>
                <a:ea typeface="+mn-ea"/>
              </a:rPr>
              <a:t>D</a:t>
            </a:r>
            <a:r>
              <a:rPr lang="en-US" altLang="zh-CN" sz="1800" b="0" baseline="-25000" dirty="0">
                <a:latin typeface="+mn-ea"/>
                <a:ea typeface="+mn-ea"/>
              </a:rPr>
              <a:t>2</a:t>
            </a:r>
            <a:r>
              <a:rPr lang="zh-CN" altLang="zh-CN" sz="1800" b="0" dirty="0">
                <a:latin typeface="+mn-ea"/>
                <a:ea typeface="+mn-ea"/>
              </a:rPr>
              <a:t>中运行的进程能够改变对域</a:t>
            </a:r>
            <a:r>
              <a:rPr lang="en-US" altLang="zh-CN" sz="1800" b="0" dirty="0">
                <a:latin typeface="+mn-ea"/>
                <a:ea typeface="+mn-ea"/>
              </a:rPr>
              <a:t>D</a:t>
            </a:r>
            <a:r>
              <a:rPr lang="en-US" altLang="zh-CN" sz="1800" b="0" baseline="-25000" dirty="0">
                <a:latin typeface="+mn-ea"/>
                <a:ea typeface="+mn-ea"/>
              </a:rPr>
              <a:t>3</a:t>
            </a:r>
            <a:r>
              <a:rPr lang="zh-CN" altLang="zh-CN" sz="1800" b="0" dirty="0">
                <a:latin typeface="+mn-ea"/>
                <a:ea typeface="+mn-ea"/>
              </a:rPr>
              <a:t>的各项访问权</a:t>
            </a:r>
            <a:endParaRPr lang="zh-CN" altLang="en-US" sz="1800" b="0" dirty="0">
              <a:latin typeface="+mn-ea"/>
              <a:ea typeface="+mn-ea"/>
            </a:endParaRPr>
          </a:p>
        </p:txBody>
      </p:sp>
      <p:cxnSp>
        <p:nvCxnSpPr>
          <p:cNvPr id="4" name="直接箭头连接符 3">
            <a:extLst>
              <a:ext uri="{FF2B5EF4-FFF2-40B4-BE49-F238E27FC236}">
                <a16:creationId xmlns:a16="http://schemas.microsoft.com/office/drawing/2014/main" id="{C41C30FE-95A2-8A31-F31E-FDBD1CB04AB9}"/>
              </a:ext>
            </a:extLst>
          </p:cNvPr>
          <p:cNvCxnSpPr/>
          <p:nvPr/>
        </p:nvCxnSpPr>
        <p:spPr>
          <a:xfrm flipH="1">
            <a:off x="4648200" y="3181350"/>
            <a:ext cx="3733800" cy="15240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a:extLst>
              <a:ext uri="{FF2B5EF4-FFF2-40B4-BE49-F238E27FC236}">
                <a16:creationId xmlns:a16="http://schemas.microsoft.com/office/drawing/2014/main" id="{CC57843B-E24F-68B3-903C-709FB760ED36}"/>
              </a:ext>
            </a:extLst>
          </p:cNvPr>
          <p:cNvCxnSpPr/>
          <p:nvPr/>
        </p:nvCxnSpPr>
        <p:spPr>
          <a:xfrm flipH="1">
            <a:off x="5562600" y="3181350"/>
            <a:ext cx="3036319" cy="22860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32BF8904-94BA-3000-99E9-B12055AC99A0}"/>
              </a:ext>
            </a:extLst>
          </p:cNvPr>
          <p:cNvCxnSpPr/>
          <p:nvPr/>
        </p:nvCxnSpPr>
        <p:spPr>
          <a:xfrm flipH="1">
            <a:off x="6553200" y="3181350"/>
            <a:ext cx="2045719" cy="30480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访问矩阵的实现</a:t>
            </a:r>
          </a:p>
        </p:txBody>
      </p:sp>
      <p:sp>
        <p:nvSpPr>
          <p:cNvPr id="10" name="矩形 9"/>
          <p:cNvSpPr/>
          <p:nvPr/>
        </p:nvSpPr>
        <p:spPr>
          <a:xfrm>
            <a:off x="930448" y="897555"/>
            <a:ext cx="3946352" cy="3570133"/>
          </a:xfrm>
          <a:prstGeom prst="rect">
            <a:avLst/>
          </a:prstGeom>
        </p:spPr>
        <p:txBody>
          <a:bodyPr wrap="square">
            <a:noAutofit/>
          </a:bodyPr>
          <a:lstStyle/>
          <a:p>
            <a:pPr>
              <a:lnSpc>
                <a:spcPct val="132000"/>
              </a:lnSpc>
              <a:spcBef>
                <a:spcPts val="600"/>
              </a:spcBef>
              <a:spcAft>
                <a:spcPts val="600"/>
              </a:spcAft>
            </a:pPr>
            <a:r>
              <a:rPr lang="zh-CN" altLang="en-US" sz="1800" dirty="0">
                <a:latin typeface="+mn-ea"/>
              </a:rPr>
              <a:t>访问矩阵：稀疏矩阵</a:t>
            </a:r>
          </a:p>
          <a:p>
            <a:pPr>
              <a:lnSpc>
                <a:spcPct val="132000"/>
              </a:lnSpc>
              <a:spcBef>
                <a:spcPts val="600"/>
              </a:spcBef>
              <a:spcAft>
                <a:spcPts val="600"/>
              </a:spcAft>
            </a:pPr>
            <a:r>
              <a:rPr lang="zh-CN" altLang="en-US" sz="1800" dirty="0">
                <a:solidFill>
                  <a:srgbClr val="FF0000"/>
                </a:solidFill>
                <a:latin typeface="+mn-ea"/>
              </a:rPr>
              <a:t>访问控制表</a:t>
            </a:r>
            <a:r>
              <a:rPr lang="en-US" altLang="zh-CN" sz="1800" dirty="0">
                <a:latin typeface="+mn-ea"/>
              </a:rPr>
              <a:t>ACL</a:t>
            </a:r>
          </a:p>
          <a:p>
            <a:pPr marL="342900" indent="-342900">
              <a:lnSpc>
                <a:spcPct val="132000"/>
              </a:lnSpc>
              <a:spcBef>
                <a:spcPts val="600"/>
              </a:spcBef>
              <a:spcAft>
                <a:spcPts val="600"/>
              </a:spcAft>
              <a:buClr>
                <a:srgbClr val="FF0000"/>
              </a:buClr>
              <a:buFont typeface="Wingdings" panose="05000000000000000000" pitchFamily="2" charset="2"/>
              <a:buChar char="Ø"/>
            </a:pPr>
            <a:r>
              <a:rPr lang="zh-CN" altLang="en-US" sz="1800" dirty="0">
                <a:latin typeface="+mn-ea"/>
              </a:rPr>
              <a:t>对访问矩阵</a:t>
            </a:r>
            <a:r>
              <a:rPr lang="zh-CN" altLang="en-US" sz="1800" dirty="0">
                <a:solidFill>
                  <a:srgbClr val="FF0000"/>
                </a:solidFill>
                <a:latin typeface="+mn-ea"/>
              </a:rPr>
              <a:t>按列</a:t>
            </a:r>
            <a:r>
              <a:rPr lang="en-US" altLang="zh-CN" sz="1800" dirty="0">
                <a:latin typeface="+mn-ea"/>
              </a:rPr>
              <a:t>(</a:t>
            </a:r>
            <a:r>
              <a:rPr lang="zh-CN" altLang="en-US" sz="1800" dirty="0">
                <a:latin typeface="+mn-ea"/>
              </a:rPr>
              <a:t>对象</a:t>
            </a:r>
            <a:r>
              <a:rPr lang="en-US" altLang="zh-CN" sz="1800" dirty="0">
                <a:latin typeface="+mn-ea"/>
              </a:rPr>
              <a:t>)</a:t>
            </a:r>
            <a:r>
              <a:rPr lang="zh-CN" altLang="en-US" sz="1800" dirty="0">
                <a:latin typeface="+mn-ea"/>
              </a:rPr>
              <a:t>划分，</a:t>
            </a:r>
            <a:r>
              <a:rPr lang="zh-CN" altLang="en-US" sz="1800" dirty="0">
                <a:solidFill>
                  <a:srgbClr val="FF0000"/>
                </a:solidFill>
                <a:latin typeface="+mn-ea"/>
              </a:rPr>
              <a:t>为每一列建立一张访问控制表</a:t>
            </a:r>
            <a:r>
              <a:rPr lang="en-US" altLang="zh-CN" sz="1800" dirty="0">
                <a:solidFill>
                  <a:srgbClr val="FF0000"/>
                </a:solidFill>
                <a:latin typeface="+mn-ea"/>
              </a:rPr>
              <a:t>ACL</a:t>
            </a:r>
            <a:r>
              <a:rPr lang="zh-CN" altLang="en-US" sz="1800" dirty="0">
                <a:latin typeface="+mn-ea"/>
              </a:rPr>
              <a:t>，删除空项，由</a:t>
            </a:r>
            <a:r>
              <a:rPr lang="en-US" altLang="zh-CN" sz="1800" dirty="0">
                <a:latin typeface="+mn-ea"/>
              </a:rPr>
              <a:t>(</a:t>
            </a:r>
            <a:r>
              <a:rPr lang="zh-CN" altLang="en-US" sz="1800" dirty="0">
                <a:latin typeface="+mn-ea"/>
              </a:rPr>
              <a:t>域，权集</a:t>
            </a:r>
            <a:r>
              <a:rPr lang="en-US" altLang="zh-CN" sz="1800" dirty="0">
                <a:latin typeface="+mn-ea"/>
              </a:rPr>
              <a:t>)</a:t>
            </a:r>
            <a:r>
              <a:rPr lang="zh-CN" altLang="en-US" sz="1800" dirty="0">
                <a:latin typeface="+mn-ea"/>
              </a:rPr>
              <a:t>组成</a:t>
            </a:r>
          </a:p>
          <a:p>
            <a:pPr marL="342900" indent="-342900">
              <a:lnSpc>
                <a:spcPct val="132000"/>
              </a:lnSpc>
              <a:spcBef>
                <a:spcPts val="600"/>
              </a:spcBef>
              <a:spcAft>
                <a:spcPts val="600"/>
              </a:spcAft>
              <a:buClr>
                <a:srgbClr val="FF0000"/>
              </a:buClr>
              <a:buFont typeface="Wingdings" panose="05000000000000000000" pitchFamily="2" charset="2"/>
              <a:buChar char="Ø"/>
            </a:pPr>
            <a:r>
              <a:rPr lang="zh-CN" altLang="en-US" sz="1800" dirty="0">
                <a:latin typeface="+mn-ea"/>
              </a:rPr>
              <a:t>当对象是文件时，</a:t>
            </a:r>
            <a:r>
              <a:rPr lang="en-US" altLang="zh-CN" sz="1800" dirty="0">
                <a:latin typeface="+mn-ea"/>
              </a:rPr>
              <a:t>ACL</a:t>
            </a:r>
            <a:r>
              <a:rPr lang="zh-CN" altLang="en-US" sz="1800" dirty="0">
                <a:latin typeface="+mn-ea"/>
              </a:rPr>
              <a:t>存放在文件的</a:t>
            </a:r>
            <a:r>
              <a:rPr lang="zh-CN" altLang="en-US" sz="1800" dirty="0">
                <a:solidFill>
                  <a:srgbClr val="FF0000"/>
                </a:solidFill>
                <a:latin typeface="+mn-ea"/>
              </a:rPr>
              <a:t>文件控制表中 </a:t>
            </a:r>
            <a:r>
              <a:rPr lang="zh-CN" altLang="en-US" sz="1800" dirty="0">
                <a:latin typeface="+mn-ea"/>
              </a:rPr>
              <a:t>或</a:t>
            </a:r>
            <a:r>
              <a:rPr lang="zh-CN" altLang="en-US" sz="1800" dirty="0">
                <a:solidFill>
                  <a:srgbClr val="FF0000"/>
                </a:solidFill>
                <a:latin typeface="+mn-ea"/>
              </a:rPr>
              <a:t> 索引节点</a:t>
            </a:r>
            <a:r>
              <a:rPr lang="zh-CN" altLang="en-US" sz="1800" dirty="0">
                <a:latin typeface="+mn-ea"/>
              </a:rPr>
              <a:t>中</a:t>
            </a:r>
          </a:p>
        </p:txBody>
      </p:sp>
      <p:sp>
        <p:nvSpPr>
          <p:cNvPr id="11" name="矩形 10"/>
          <p:cNvSpPr/>
          <p:nvPr/>
        </p:nvSpPr>
        <p:spPr>
          <a:xfrm>
            <a:off x="5410200" y="1956812"/>
            <a:ext cx="3620129" cy="2510876"/>
          </a:xfrm>
          <a:prstGeom prst="rect">
            <a:avLst/>
          </a:prstGeom>
        </p:spPr>
        <p:txBody>
          <a:bodyPr wrap="square">
            <a:noAutofit/>
          </a:bodyPr>
          <a:lstStyle/>
          <a:p>
            <a:pPr>
              <a:lnSpc>
                <a:spcPct val="132000"/>
              </a:lnSpc>
              <a:spcBef>
                <a:spcPts val="600"/>
              </a:spcBef>
              <a:spcAft>
                <a:spcPts val="600"/>
              </a:spcAft>
            </a:pPr>
            <a:r>
              <a:rPr lang="zh-CN" altLang="en-US" sz="1800" dirty="0">
                <a:solidFill>
                  <a:srgbClr val="FF0000"/>
                </a:solidFill>
                <a:latin typeface="+mn-ea"/>
              </a:rPr>
              <a:t>访问权限表</a:t>
            </a:r>
          </a:p>
          <a:p>
            <a:pPr marL="342900" indent="-342900">
              <a:lnSpc>
                <a:spcPct val="132000"/>
              </a:lnSpc>
              <a:spcBef>
                <a:spcPts val="600"/>
              </a:spcBef>
              <a:spcAft>
                <a:spcPts val="600"/>
              </a:spcAft>
              <a:buClr>
                <a:srgbClr val="FF0000"/>
              </a:buClr>
              <a:buFont typeface="Wingdings" panose="05000000000000000000" pitchFamily="2" charset="2"/>
              <a:buChar char="Ø"/>
            </a:pPr>
            <a:r>
              <a:rPr lang="zh-CN" altLang="en-US" sz="1800" dirty="0">
                <a:latin typeface="+mn-ea"/>
              </a:rPr>
              <a:t>对访问矩阵</a:t>
            </a:r>
            <a:r>
              <a:rPr lang="zh-CN" altLang="en-US" sz="1800" dirty="0">
                <a:solidFill>
                  <a:srgbClr val="FF0000"/>
                </a:solidFill>
                <a:latin typeface="+mn-ea"/>
              </a:rPr>
              <a:t>按行</a:t>
            </a:r>
            <a:r>
              <a:rPr lang="en-US" altLang="zh-CN" sz="1800" dirty="0">
                <a:latin typeface="+mn-ea"/>
              </a:rPr>
              <a:t>(</a:t>
            </a:r>
            <a:r>
              <a:rPr lang="zh-CN" altLang="en-US" sz="1800" dirty="0">
                <a:latin typeface="+mn-ea"/>
              </a:rPr>
              <a:t>域</a:t>
            </a:r>
            <a:r>
              <a:rPr lang="en-US" altLang="zh-CN" sz="1800" dirty="0">
                <a:latin typeface="+mn-ea"/>
              </a:rPr>
              <a:t>)</a:t>
            </a:r>
            <a:r>
              <a:rPr lang="zh-CN" altLang="en-US" sz="1800" dirty="0">
                <a:latin typeface="+mn-ea"/>
              </a:rPr>
              <a:t>划分，为</a:t>
            </a:r>
            <a:r>
              <a:rPr lang="zh-CN" altLang="en-US" sz="1800" dirty="0">
                <a:solidFill>
                  <a:srgbClr val="FF0000"/>
                </a:solidFill>
                <a:latin typeface="+mn-ea"/>
              </a:rPr>
              <a:t>每一行建立一张访问权限表</a:t>
            </a:r>
          </a:p>
          <a:p>
            <a:pPr marL="342900" indent="-342900">
              <a:lnSpc>
                <a:spcPct val="132000"/>
              </a:lnSpc>
              <a:spcBef>
                <a:spcPts val="600"/>
              </a:spcBef>
              <a:spcAft>
                <a:spcPts val="600"/>
              </a:spcAft>
              <a:buClr>
                <a:srgbClr val="FF0000"/>
              </a:buClr>
              <a:buFont typeface="Wingdings" panose="05000000000000000000" pitchFamily="2" charset="2"/>
              <a:buChar char="Ø"/>
            </a:pPr>
            <a:r>
              <a:rPr lang="zh-CN" altLang="en-US" sz="1800" dirty="0">
                <a:latin typeface="+mn-ea"/>
              </a:rPr>
              <a:t>当对象是文件时，访问权限表用来描述一个用户对文件的一组操作</a:t>
            </a:r>
          </a:p>
        </p:txBody>
      </p:sp>
      <p:pic>
        <p:nvPicPr>
          <p:cNvPr id="12" name="图片 1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5014912" y="1956812"/>
            <a:ext cx="395288" cy="395288"/>
          </a:xfrm>
          <a:prstGeom prst="rect">
            <a:avLst/>
          </a:prstGeom>
          <a:ln>
            <a:noFill/>
          </a:ln>
          <a:effectLst>
            <a:softEdge rad="0"/>
          </a:effectLst>
        </p:spPr>
      </p:pic>
      <p:pic>
        <p:nvPicPr>
          <p:cNvPr id="14" name="图片 1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502444" y="898669"/>
            <a:ext cx="395288" cy="395288"/>
          </a:xfrm>
          <a:prstGeom prst="rect">
            <a:avLst/>
          </a:prstGeom>
          <a:ln>
            <a:noFill/>
          </a:ln>
          <a:effectLst>
            <a:softEdge rad="0"/>
          </a:effectLst>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502444" y="1405504"/>
            <a:ext cx="395288" cy="395288"/>
          </a:xfrm>
          <a:prstGeom prst="rect">
            <a:avLst/>
          </a:prstGeom>
          <a:ln>
            <a:noFill/>
          </a:ln>
          <a:effectLst>
            <a:softEdge rad="0"/>
          </a:effec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98C2F-FD7A-845A-539C-3D38B4100ECE}"/>
            </a:ext>
          </a:extLst>
        </p:cNvPr>
        <p:cNvGrpSpPr/>
        <p:nvPr/>
      </p:nvGrpSpPr>
      <p:grpSpPr>
        <a:xfrm>
          <a:off x="0" y="0"/>
          <a:ext cx="0" cy="0"/>
          <a:chOff x="0" y="0"/>
          <a:chExt cx="0" cy="0"/>
        </a:xfrm>
      </p:grpSpPr>
      <p:sp>
        <p:nvSpPr>
          <p:cNvPr id="20" name="矩形 19">
            <a:extLst>
              <a:ext uri="{FF2B5EF4-FFF2-40B4-BE49-F238E27FC236}">
                <a16:creationId xmlns:a16="http://schemas.microsoft.com/office/drawing/2014/main" id="{7399F7C8-4B0F-4B11-AECF-1C5E93995A93}"/>
              </a:ext>
            </a:extLst>
          </p:cNvPr>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访问控制表</a:t>
            </a:r>
          </a:p>
        </p:txBody>
      </p:sp>
      <p:sp>
        <p:nvSpPr>
          <p:cNvPr id="2" name="文本框 1">
            <a:extLst>
              <a:ext uri="{FF2B5EF4-FFF2-40B4-BE49-F238E27FC236}">
                <a16:creationId xmlns:a16="http://schemas.microsoft.com/office/drawing/2014/main" id="{7B7B50F1-AE92-FADB-AEED-7C540D4E1EA2}"/>
              </a:ext>
            </a:extLst>
          </p:cNvPr>
          <p:cNvSpPr txBox="1"/>
          <p:nvPr/>
        </p:nvSpPr>
        <p:spPr>
          <a:xfrm>
            <a:off x="93851" y="1022687"/>
            <a:ext cx="8956298" cy="646331"/>
          </a:xfrm>
          <a:prstGeom prst="rect">
            <a:avLst/>
          </a:prstGeom>
          <a:noFill/>
          <a:ln w="12700">
            <a:noFill/>
          </a:ln>
        </p:spPr>
        <p:txBody>
          <a:bodyPr wrap="none" rtlCol="0">
            <a:spAutoFit/>
          </a:bodyPr>
          <a:lstStyle/>
          <a:p>
            <a:pPr algn="l"/>
            <a:r>
              <a:rPr lang="zh-CN" altLang="en-US" sz="1800" b="0" i="0" u="none" strike="noStrike" baseline="0" dirty="0">
                <a:latin typeface="FZSSJW--GB1-0"/>
              </a:rPr>
              <a:t>对访问矩阵按列（对象）进行划分，并为</a:t>
            </a:r>
            <a:r>
              <a:rPr lang="zh-CN" altLang="en-US" sz="1800" b="0" i="0" u="none" strike="noStrike" baseline="0" dirty="0">
                <a:solidFill>
                  <a:srgbClr val="FF0000"/>
                </a:solidFill>
                <a:latin typeface="FZSSJW--GB1-0"/>
              </a:rPr>
              <a:t>每一列</a:t>
            </a:r>
            <a:r>
              <a:rPr lang="zh-CN" altLang="en-US" sz="1800" b="0" i="0" u="none" strike="noStrike" baseline="0" dirty="0">
                <a:latin typeface="FZSSJW--GB1-0"/>
              </a:rPr>
              <a:t>建立一张</a:t>
            </a:r>
            <a:r>
              <a:rPr lang="zh-CN" altLang="en-US" sz="1800" b="0" i="0" u="none" strike="noStrike" baseline="0" dirty="0">
                <a:solidFill>
                  <a:srgbClr val="FF0000"/>
                </a:solidFill>
                <a:latin typeface="FZSSJW--GB1-0"/>
              </a:rPr>
              <a:t>访问控制表</a:t>
            </a:r>
            <a:r>
              <a:rPr lang="zh-CN" altLang="en-US" sz="1800" b="0" i="0" u="none" strike="noStrike" baseline="0" dirty="0">
                <a:latin typeface="FZSSJW--GB1-0"/>
              </a:rPr>
              <a:t>。在该表中，已把</a:t>
            </a:r>
          </a:p>
          <a:p>
            <a:pPr algn="l"/>
            <a:r>
              <a:rPr lang="zh-CN" altLang="en-US" sz="1800" b="0" i="0" u="none" strike="noStrike" baseline="0" dirty="0">
                <a:latin typeface="FZSSJW--GB1-0"/>
              </a:rPr>
              <a:t>矩阵中属于该列的所有空项删除，此时的访问控制表由一有序对（域，权集）组成</a:t>
            </a:r>
            <a:endParaRPr lang="zh-CN" altLang="en-US" dirty="0"/>
          </a:p>
        </p:txBody>
      </p:sp>
      <p:pic>
        <p:nvPicPr>
          <p:cNvPr id="4" name="图片 3">
            <a:extLst>
              <a:ext uri="{FF2B5EF4-FFF2-40B4-BE49-F238E27FC236}">
                <a16:creationId xmlns:a16="http://schemas.microsoft.com/office/drawing/2014/main" id="{BBF09D6C-90AA-625E-AF39-B770F18C2FFA}"/>
              </a:ext>
            </a:extLst>
          </p:cNvPr>
          <p:cNvPicPr>
            <a:picLocks noChangeAspect="1"/>
          </p:cNvPicPr>
          <p:nvPr/>
        </p:nvPicPr>
        <p:blipFill>
          <a:blip r:embed="rId2"/>
          <a:stretch>
            <a:fillRect/>
          </a:stretch>
        </p:blipFill>
        <p:spPr>
          <a:xfrm>
            <a:off x="93851" y="2038350"/>
            <a:ext cx="8853717" cy="1524000"/>
          </a:xfrm>
          <a:prstGeom prst="rect">
            <a:avLst/>
          </a:prstGeom>
        </p:spPr>
      </p:pic>
      <p:sp>
        <p:nvSpPr>
          <p:cNvPr id="6" name="文本框 5">
            <a:extLst>
              <a:ext uri="{FF2B5EF4-FFF2-40B4-BE49-F238E27FC236}">
                <a16:creationId xmlns:a16="http://schemas.microsoft.com/office/drawing/2014/main" id="{0753316E-0A8F-6446-D985-97277D4B3467}"/>
              </a:ext>
            </a:extLst>
          </p:cNvPr>
          <p:cNvSpPr txBox="1"/>
          <p:nvPr/>
        </p:nvSpPr>
        <p:spPr>
          <a:xfrm>
            <a:off x="3232351" y="3537438"/>
            <a:ext cx="2827795" cy="369332"/>
          </a:xfrm>
          <a:prstGeom prst="rect">
            <a:avLst/>
          </a:prstGeom>
          <a:solidFill>
            <a:schemeClr val="bg1"/>
          </a:solidFill>
          <a:ln w="12700">
            <a:noFill/>
          </a:ln>
        </p:spPr>
        <p:txBody>
          <a:bodyPr wrap="square">
            <a:spAutoFit/>
          </a:bodyPr>
          <a:lstStyle/>
          <a:p>
            <a:pPr algn="ctr"/>
            <a:r>
              <a:rPr lang="zh-CN" altLang="en-US" b="1" i="0" dirty="0">
                <a:solidFill>
                  <a:srgbClr val="FF0000"/>
                </a:solidFill>
                <a:effectLst/>
                <a:latin typeface="-apple-system"/>
              </a:rPr>
              <a:t>一个文件</a:t>
            </a:r>
            <a:r>
              <a:rPr lang="en-US" altLang="zh-CN" b="1" i="0" dirty="0">
                <a:solidFill>
                  <a:srgbClr val="FF0000"/>
                </a:solidFill>
                <a:effectLst/>
                <a:latin typeface="-apple-system"/>
              </a:rPr>
              <a:t>——</a:t>
            </a:r>
            <a:r>
              <a:rPr lang="zh-CN" altLang="en-US" b="1" i="0" dirty="0">
                <a:solidFill>
                  <a:srgbClr val="FF0000"/>
                </a:solidFill>
                <a:effectLst/>
                <a:latin typeface="-apple-system"/>
              </a:rPr>
              <a:t>访问控制表</a:t>
            </a:r>
            <a:endParaRPr lang="zh-CN" altLang="en-US" dirty="0">
              <a:solidFill>
                <a:srgbClr val="FF0000"/>
              </a:solidFill>
            </a:endParaRPr>
          </a:p>
        </p:txBody>
      </p:sp>
      <p:sp>
        <p:nvSpPr>
          <p:cNvPr id="11" name="文本框 10">
            <a:extLst>
              <a:ext uri="{FF2B5EF4-FFF2-40B4-BE49-F238E27FC236}">
                <a16:creationId xmlns:a16="http://schemas.microsoft.com/office/drawing/2014/main" id="{E65CEEA3-9423-6EB6-25FB-7639F49EEF4F}"/>
              </a:ext>
            </a:extLst>
          </p:cNvPr>
          <p:cNvSpPr txBox="1"/>
          <p:nvPr/>
        </p:nvSpPr>
        <p:spPr>
          <a:xfrm>
            <a:off x="21492" y="2571750"/>
            <a:ext cx="364202" cy="307777"/>
          </a:xfrm>
          <a:prstGeom prst="rect">
            <a:avLst/>
          </a:prstGeom>
          <a:solidFill>
            <a:schemeClr val="bg1"/>
          </a:solidFill>
          <a:ln w="12700">
            <a:solidFill>
              <a:schemeClr val="tx1"/>
            </a:solidFill>
          </a:ln>
        </p:spPr>
        <p:txBody>
          <a:bodyPr wrap="none" rtlCol="0">
            <a:spAutoFit/>
          </a:bodyPr>
          <a:lstStyle/>
          <a:p>
            <a:pPr algn="l"/>
            <a:r>
              <a:rPr lang="zh-CN" altLang="en-US" sz="1400" dirty="0">
                <a:solidFill>
                  <a:srgbClr val="FF0000"/>
                </a:solidFill>
              </a:rPr>
              <a:t>域</a:t>
            </a:r>
          </a:p>
        </p:txBody>
      </p:sp>
      <p:cxnSp>
        <p:nvCxnSpPr>
          <p:cNvPr id="13" name="直接箭头连接符 12">
            <a:extLst>
              <a:ext uri="{FF2B5EF4-FFF2-40B4-BE49-F238E27FC236}">
                <a16:creationId xmlns:a16="http://schemas.microsoft.com/office/drawing/2014/main" id="{0787FEB4-DFEA-B092-6283-54A726C97A63}"/>
              </a:ext>
            </a:extLst>
          </p:cNvPr>
          <p:cNvCxnSpPr/>
          <p:nvPr/>
        </p:nvCxnSpPr>
        <p:spPr>
          <a:xfrm>
            <a:off x="609600" y="2419350"/>
            <a:ext cx="0" cy="1219200"/>
          </a:xfrm>
          <a:prstGeom prst="straightConnector1">
            <a:avLst/>
          </a:prstGeom>
          <a:ln w="25400">
            <a:solidFill>
              <a:srgbClr val="FF0000"/>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文本框 14">
            <a:extLst>
              <a:ext uri="{FF2B5EF4-FFF2-40B4-BE49-F238E27FC236}">
                <a16:creationId xmlns:a16="http://schemas.microsoft.com/office/drawing/2014/main" id="{785DF810-4E0E-06EF-6EDA-EB7DB2CE6434}"/>
              </a:ext>
            </a:extLst>
          </p:cNvPr>
          <p:cNvSpPr txBox="1"/>
          <p:nvPr/>
        </p:nvSpPr>
        <p:spPr>
          <a:xfrm>
            <a:off x="93851" y="3834884"/>
            <a:ext cx="2620797" cy="369332"/>
          </a:xfrm>
          <a:prstGeom prst="rect">
            <a:avLst/>
          </a:prstGeom>
          <a:noFill/>
          <a:ln w="12700">
            <a:solidFill>
              <a:schemeClr val="tx1"/>
            </a:solidFill>
          </a:ln>
        </p:spPr>
        <p:txBody>
          <a:bodyPr wrap="square">
            <a:spAutoFit/>
          </a:bodyPr>
          <a:lstStyle/>
          <a:p>
            <a:pPr algn="ctr"/>
            <a:r>
              <a:rPr lang="zh-CN" altLang="en-US" sz="1800" b="0" i="0" u="none" strike="noStrike" baseline="0" dirty="0">
                <a:latin typeface="FZSSJW--GB1-0"/>
              </a:rPr>
              <a:t>每个用户可以是一个域</a:t>
            </a:r>
            <a:endParaRPr lang="zh-CN" altLang="en-US" dirty="0"/>
          </a:p>
        </p:txBody>
      </p:sp>
    </p:spTree>
    <p:extLst>
      <p:ext uri="{BB962C8B-B14F-4D97-AF65-F5344CB8AC3E}">
        <p14:creationId xmlns:p14="http://schemas.microsoft.com/office/powerpoint/2010/main" val="3712422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E71A9-92AA-7902-87FC-79B3F3A901A6}"/>
            </a:ext>
          </a:extLst>
        </p:cNvPr>
        <p:cNvGrpSpPr/>
        <p:nvPr/>
      </p:nvGrpSpPr>
      <p:grpSpPr>
        <a:xfrm>
          <a:off x="0" y="0"/>
          <a:ext cx="0" cy="0"/>
          <a:chOff x="0" y="0"/>
          <a:chExt cx="0" cy="0"/>
        </a:xfrm>
      </p:grpSpPr>
      <p:sp>
        <p:nvSpPr>
          <p:cNvPr id="20" name="矩形 19">
            <a:extLst>
              <a:ext uri="{FF2B5EF4-FFF2-40B4-BE49-F238E27FC236}">
                <a16:creationId xmlns:a16="http://schemas.microsoft.com/office/drawing/2014/main" id="{45E050C7-E3DC-32B6-2BA8-4517FB2E0C75}"/>
              </a:ext>
            </a:extLst>
          </p:cNvPr>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访问权限表</a:t>
            </a:r>
          </a:p>
        </p:txBody>
      </p:sp>
      <p:sp>
        <p:nvSpPr>
          <p:cNvPr id="8" name="文本框 7">
            <a:extLst>
              <a:ext uri="{FF2B5EF4-FFF2-40B4-BE49-F238E27FC236}">
                <a16:creationId xmlns:a16="http://schemas.microsoft.com/office/drawing/2014/main" id="{1F97028D-253E-F605-581D-CA43CEC9BD61}"/>
              </a:ext>
            </a:extLst>
          </p:cNvPr>
          <p:cNvSpPr txBox="1"/>
          <p:nvPr/>
        </p:nvSpPr>
        <p:spPr>
          <a:xfrm>
            <a:off x="76200" y="2097344"/>
            <a:ext cx="8802410" cy="738664"/>
          </a:xfrm>
          <a:prstGeom prst="rect">
            <a:avLst/>
          </a:prstGeom>
          <a:noFill/>
          <a:ln w="12700">
            <a:noFill/>
          </a:ln>
        </p:spPr>
        <p:txBody>
          <a:bodyPr wrap="none" rtlCol="0">
            <a:spAutoFit/>
          </a:bodyPr>
          <a:lstStyle>
            <a:defPPr>
              <a:defRPr lang="en-US"/>
            </a:defPPr>
            <a:lvl1pPr>
              <a:defRPr sz="1800" strike="noStrike">
                <a:latin typeface="FZSSJW--GB1-0"/>
              </a:defRPr>
            </a:lvl1pPr>
          </a:lstStyle>
          <a:p>
            <a:r>
              <a:rPr lang="en-US" altLang="zh-CN" sz="1400" dirty="0"/>
              <a:t>Z</a:t>
            </a:r>
            <a:r>
              <a:rPr lang="zh-CN" altLang="en-US" sz="1400" dirty="0"/>
              <a:t>对访问矩阵按行（即域）进行划分，并为</a:t>
            </a:r>
            <a:r>
              <a:rPr lang="zh-CN" altLang="en-US" sz="1400" dirty="0">
                <a:solidFill>
                  <a:srgbClr val="FF0000"/>
                </a:solidFill>
              </a:rPr>
              <a:t>每一行建立</a:t>
            </a:r>
            <a:r>
              <a:rPr lang="zh-CN" altLang="en-US" sz="1400" dirty="0"/>
              <a:t>一张</a:t>
            </a:r>
            <a:r>
              <a:rPr lang="zh-CN" altLang="en-US" sz="1400" dirty="0">
                <a:solidFill>
                  <a:srgbClr val="FF0000"/>
                </a:solidFill>
              </a:rPr>
              <a:t>访问权限表</a:t>
            </a:r>
            <a:r>
              <a:rPr lang="zh-CN" altLang="en-US" sz="1400" dirty="0"/>
              <a:t>，该表是由一个域对每个对象可以执行的</a:t>
            </a:r>
            <a:endParaRPr lang="en-US" altLang="zh-CN" sz="1400" dirty="0"/>
          </a:p>
          <a:p>
            <a:r>
              <a:rPr lang="zh-CN" altLang="en-US" sz="1400" dirty="0"/>
              <a:t>一组操作所构成的表。表中的每一项即该域对某对象的访问权限。当域为用户（进程）、对象为文件时，</a:t>
            </a:r>
            <a:endParaRPr lang="en-US" altLang="zh-CN" sz="1400" dirty="0"/>
          </a:p>
          <a:p>
            <a:r>
              <a:rPr lang="zh-CN" altLang="en-US" sz="1400" dirty="0">
                <a:solidFill>
                  <a:srgbClr val="FF0000"/>
                </a:solidFill>
              </a:rPr>
              <a:t>访问权限表</a:t>
            </a:r>
            <a:r>
              <a:rPr lang="zh-CN" altLang="en-US" sz="1400" dirty="0"/>
              <a:t>便可用于描述</a:t>
            </a:r>
            <a:r>
              <a:rPr lang="zh-CN" altLang="en-US" sz="1400" dirty="0">
                <a:solidFill>
                  <a:srgbClr val="FF0000"/>
                </a:solidFill>
              </a:rPr>
              <a:t>一个用户（进程）</a:t>
            </a:r>
            <a:r>
              <a:rPr lang="zh-CN" altLang="en-US" sz="1400" dirty="0"/>
              <a:t>对每个文件所能执行的一组操作</a:t>
            </a:r>
          </a:p>
        </p:txBody>
      </p:sp>
      <p:pic>
        <p:nvPicPr>
          <p:cNvPr id="10" name="图片 9">
            <a:extLst>
              <a:ext uri="{FF2B5EF4-FFF2-40B4-BE49-F238E27FC236}">
                <a16:creationId xmlns:a16="http://schemas.microsoft.com/office/drawing/2014/main" id="{63405DBD-23FB-E995-465D-029605545D53}"/>
              </a:ext>
            </a:extLst>
          </p:cNvPr>
          <p:cNvPicPr>
            <a:picLocks noChangeAspect="1"/>
          </p:cNvPicPr>
          <p:nvPr/>
        </p:nvPicPr>
        <p:blipFill>
          <a:blip r:embed="rId2"/>
          <a:stretch>
            <a:fillRect/>
          </a:stretch>
        </p:blipFill>
        <p:spPr>
          <a:xfrm>
            <a:off x="914400" y="2800350"/>
            <a:ext cx="6950102" cy="1781224"/>
          </a:xfrm>
          <a:prstGeom prst="rect">
            <a:avLst/>
          </a:prstGeom>
        </p:spPr>
      </p:pic>
      <p:sp>
        <p:nvSpPr>
          <p:cNvPr id="2" name="文本框 1">
            <a:extLst>
              <a:ext uri="{FF2B5EF4-FFF2-40B4-BE49-F238E27FC236}">
                <a16:creationId xmlns:a16="http://schemas.microsoft.com/office/drawing/2014/main" id="{0446B825-F5B8-5880-F69E-5EAA4EBA7E0F}"/>
              </a:ext>
            </a:extLst>
          </p:cNvPr>
          <p:cNvSpPr txBox="1"/>
          <p:nvPr/>
        </p:nvSpPr>
        <p:spPr>
          <a:xfrm>
            <a:off x="2969913" y="4591832"/>
            <a:ext cx="2667000" cy="369332"/>
          </a:xfrm>
          <a:prstGeom prst="rect">
            <a:avLst/>
          </a:prstGeom>
          <a:solidFill>
            <a:schemeClr val="bg1"/>
          </a:solidFill>
          <a:ln w="12700">
            <a:noFill/>
          </a:ln>
        </p:spPr>
        <p:txBody>
          <a:bodyPr wrap="square">
            <a:spAutoFit/>
          </a:bodyPr>
          <a:lstStyle/>
          <a:p>
            <a:pPr algn="ctr"/>
            <a:r>
              <a:rPr lang="zh-CN" altLang="en-US" b="1" dirty="0">
                <a:solidFill>
                  <a:srgbClr val="FF0000"/>
                </a:solidFill>
                <a:latin typeface="-apple-system"/>
              </a:rPr>
              <a:t>域</a:t>
            </a:r>
            <a:r>
              <a:rPr lang="en-US" altLang="zh-CN" b="1" dirty="0">
                <a:solidFill>
                  <a:srgbClr val="FF0000"/>
                </a:solidFill>
                <a:latin typeface="-apple-system"/>
              </a:rPr>
              <a:t>D2——</a:t>
            </a:r>
            <a:r>
              <a:rPr lang="zh-CN" altLang="en-US" b="1" dirty="0">
                <a:solidFill>
                  <a:srgbClr val="FF0000"/>
                </a:solidFill>
                <a:latin typeface="-apple-system"/>
              </a:rPr>
              <a:t>访问权限表</a:t>
            </a:r>
            <a:endParaRPr lang="zh-CN" altLang="en-US" dirty="0">
              <a:solidFill>
                <a:srgbClr val="FF0000"/>
              </a:solidFill>
            </a:endParaRPr>
          </a:p>
        </p:txBody>
      </p:sp>
      <p:pic>
        <p:nvPicPr>
          <p:cNvPr id="4" name="图片 3">
            <a:extLst>
              <a:ext uri="{FF2B5EF4-FFF2-40B4-BE49-F238E27FC236}">
                <a16:creationId xmlns:a16="http://schemas.microsoft.com/office/drawing/2014/main" id="{954EE84F-07BD-7402-3CFD-B8C228628261}"/>
              </a:ext>
            </a:extLst>
          </p:cNvPr>
          <p:cNvPicPr>
            <a:picLocks noChangeAspect="1"/>
          </p:cNvPicPr>
          <p:nvPr/>
        </p:nvPicPr>
        <p:blipFill>
          <a:blip r:embed="rId3"/>
          <a:stretch>
            <a:fillRect/>
          </a:stretch>
        </p:blipFill>
        <p:spPr>
          <a:xfrm>
            <a:off x="935892" y="611444"/>
            <a:ext cx="7296150" cy="1485900"/>
          </a:xfrm>
          <a:prstGeom prst="rect">
            <a:avLst/>
          </a:prstGeom>
        </p:spPr>
      </p:pic>
      <p:sp>
        <p:nvSpPr>
          <p:cNvPr id="5" name="文本框 4">
            <a:extLst>
              <a:ext uri="{FF2B5EF4-FFF2-40B4-BE49-F238E27FC236}">
                <a16:creationId xmlns:a16="http://schemas.microsoft.com/office/drawing/2014/main" id="{E85A0810-81C3-7BE9-2803-3F94495D04CB}"/>
              </a:ext>
            </a:extLst>
          </p:cNvPr>
          <p:cNvSpPr txBox="1"/>
          <p:nvPr/>
        </p:nvSpPr>
        <p:spPr>
          <a:xfrm>
            <a:off x="4011966" y="266011"/>
            <a:ext cx="1120067" cy="369332"/>
          </a:xfrm>
          <a:prstGeom prst="rect">
            <a:avLst/>
          </a:prstGeom>
          <a:solidFill>
            <a:schemeClr val="bg1"/>
          </a:solidFill>
          <a:ln w="12700">
            <a:noFill/>
          </a:ln>
        </p:spPr>
        <p:txBody>
          <a:bodyPr wrap="square">
            <a:spAutoFit/>
          </a:bodyPr>
          <a:lstStyle/>
          <a:p>
            <a:pPr algn="ctr"/>
            <a:r>
              <a:rPr lang="zh-CN" altLang="en-US" b="1" dirty="0">
                <a:solidFill>
                  <a:srgbClr val="FF0000"/>
                </a:solidFill>
                <a:latin typeface="-apple-system"/>
              </a:rPr>
              <a:t>访问矩阵</a:t>
            </a:r>
            <a:endParaRPr lang="zh-CN" altLang="en-US" dirty="0">
              <a:solidFill>
                <a:srgbClr val="FF0000"/>
              </a:solidFill>
            </a:endParaRPr>
          </a:p>
        </p:txBody>
      </p:sp>
      <p:sp>
        <p:nvSpPr>
          <p:cNvPr id="6" name="矩形: 圆角 5">
            <a:extLst>
              <a:ext uri="{FF2B5EF4-FFF2-40B4-BE49-F238E27FC236}">
                <a16:creationId xmlns:a16="http://schemas.microsoft.com/office/drawing/2014/main" id="{07016529-3B1F-B279-3629-8920B95911F9}"/>
              </a:ext>
            </a:extLst>
          </p:cNvPr>
          <p:cNvSpPr/>
          <p:nvPr/>
        </p:nvSpPr>
        <p:spPr>
          <a:xfrm>
            <a:off x="1066800" y="1398954"/>
            <a:ext cx="4570113" cy="226646"/>
          </a:xfrm>
          <a:prstGeom prst="round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597862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descr="第8章 知识导图"/>
          <p:cNvPicPr>
            <a:picLocks noChangeAspect="1"/>
          </p:cNvPicPr>
          <p:nvPr/>
        </p:nvPicPr>
        <p:blipFill>
          <a:blip r:embed="rId3"/>
          <a:stretch>
            <a:fillRect/>
          </a:stretch>
        </p:blipFill>
        <p:spPr>
          <a:xfrm>
            <a:off x="3722370" y="570071"/>
            <a:ext cx="4686300" cy="4500086"/>
          </a:xfrm>
          <a:prstGeom prst="rect">
            <a:avLst/>
          </a:prstGeom>
        </p:spPr>
      </p:pic>
      <p:sp>
        <p:nvSpPr>
          <p:cNvPr id="19" name="任意多边形: 形状 18"/>
          <p:cNvSpPr/>
          <p:nvPr/>
        </p:nvSpPr>
        <p:spPr>
          <a:xfrm>
            <a:off x="-7144" y="-1"/>
            <a:ext cx="9151144" cy="941305"/>
          </a:xfrm>
          <a:custGeom>
            <a:avLst/>
            <a:gdLst>
              <a:gd name="connsiteX0" fmla="*/ 19050 w 12201525"/>
              <a:gd name="connsiteY0" fmla="*/ 0 h 1028700"/>
              <a:gd name="connsiteX1" fmla="*/ 0 w 12201525"/>
              <a:gd name="connsiteY1" fmla="*/ 1028700 h 1028700"/>
              <a:gd name="connsiteX2" fmla="*/ 1743075 w 12201525"/>
              <a:gd name="connsiteY2" fmla="*/ 1028700 h 1028700"/>
              <a:gd name="connsiteX3" fmla="*/ 4381500 w 12201525"/>
              <a:gd name="connsiteY3" fmla="*/ 466725 h 1028700"/>
              <a:gd name="connsiteX4" fmla="*/ 6572250 w 12201525"/>
              <a:gd name="connsiteY4" fmla="*/ 285750 h 1028700"/>
              <a:gd name="connsiteX5" fmla="*/ 9115425 w 12201525"/>
              <a:gd name="connsiteY5" fmla="*/ 352425 h 1028700"/>
              <a:gd name="connsiteX6" fmla="*/ 11220450 w 12201525"/>
              <a:gd name="connsiteY6" fmla="*/ 619125 h 1028700"/>
              <a:gd name="connsiteX7" fmla="*/ 12201525 w 12201525"/>
              <a:gd name="connsiteY7" fmla="*/ 762000 h 1028700"/>
              <a:gd name="connsiteX8" fmla="*/ 12182475 w 12201525"/>
              <a:gd name="connsiteY8" fmla="*/ 0 h 1028700"/>
              <a:gd name="connsiteX9" fmla="*/ 19050 w 12201525"/>
              <a:gd name="connsiteY9" fmla="*/ 0 h 1028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201525" h="1028700">
                <a:moveTo>
                  <a:pt x="19050" y="0"/>
                </a:moveTo>
                <a:lnTo>
                  <a:pt x="0" y="1028700"/>
                </a:lnTo>
                <a:lnTo>
                  <a:pt x="1743075" y="1028700"/>
                </a:lnTo>
                <a:lnTo>
                  <a:pt x="4381500" y="466725"/>
                </a:lnTo>
                <a:lnTo>
                  <a:pt x="6572250" y="285750"/>
                </a:lnTo>
                <a:lnTo>
                  <a:pt x="9115425" y="352425"/>
                </a:lnTo>
                <a:lnTo>
                  <a:pt x="11220450" y="619125"/>
                </a:lnTo>
                <a:lnTo>
                  <a:pt x="12201525" y="762000"/>
                </a:lnTo>
                <a:lnTo>
                  <a:pt x="12182475" y="0"/>
                </a:lnTo>
                <a:lnTo>
                  <a:pt x="19050" y="0"/>
                </a:lnTo>
                <a:close/>
              </a:path>
            </a:pathLst>
          </a:custGeom>
          <a:solidFill>
            <a:schemeClr val="accent3">
              <a:lumMod val="90000"/>
              <a:lumOff val="1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11" name="任意多边形: 形状 10"/>
          <p:cNvSpPr/>
          <p:nvPr/>
        </p:nvSpPr>
        <p:spPr bwMode="auto">
          <a:xfrm>
            <a:off x="-7144" y="189555"/>
            <a:ext cx="9151144" cy="846542"/>
          </a:xfrm>
          <a:custGeom>
            <a:avLst/>
            <a:gdLst>
              <a:gd name="connsiteX0" fmla="*/ 7144392 w 12325350"/>
              <a:gd name="connsiteY0" fmla="*/ 261 h 6478847"/>
              <a:gd name="connsiteX1" fmla="*/ 8214533 w 12325350"/>
              <a:gd name="connsiteY1" fmla="*/ 121934 h 6478847"/>
              <a:gd name="connsiteX2" fmla="*/ 10903294 w 12325350"/>
              <a:gd name="connsiteY2" fmla="*/ 1454273 h 6478847"/>
              <a:gd name="connsiteX3" fmla="*/ 12325350 w 12325350"/>
              <a:gd name="connsiteY3" fmla="*/ 2857357 h 6478847"/>
              <a:gd name="connsiteX4" fmla="*/ 12325350 w 12325350"/>
              <a:gd name="connsiteY4" fmla="*/ 5321595 h 6478847"/>
              <a:gd name="connsiteX5" fmla="*/ 6864178 w 12325350"/>
              <a:gd name="connsiteY5" fmla="*/ 1555476 h 6478847"/>
              <a:gd name="connsiteX6" fmla="*/ 3518165 w 12325350"/>
              <a:gd name="connsiteY6" fmla="*/ 4703571 h 6478847"/>
              <a:gd name="connsiteX7" fmla="*/ 4850 w 12325350"/>
              <a:gd name="connsiteY7" fmla="*/ 6371943 h 6478847"/>
              <a:gd name="connsiteX8" fmla="*/ 0 w 12325350"/>
              <a:gd name="connsiteY8" fmla="*/ 6083424 h 6478847"/>
              <a:gd name="connsiteX9" fmla="*/ 0 w 12325350"/>
              <a:gd name="connsiteY9" fmla="*/ 4957873 h 6478847"/>
              <a:gd name="connsiteX10" fmla="*/ 27210 w 12325350"/>
              <a:gd name="connsiteY10" fmla="*/ 4967674 h 6478847"/>
              <a:gd name="connsiteX11" fmla="*/ 2335110 w 12325350"/>
              <a:gd name="connsiteY11" fmla="*/ 3646345 h 6478847"/>
              <a:gd name="connsiteX12" fmla="*/ 7144392 w 12325350"/>
              <a:gd name="connsiteY12" fmla="*/ 261 h 6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325350" h="6478847">
                <a:moveTo>
                  <a:pt x="7144392" y="261"/>
                </a:moveTo>
                <a:cubicBezTo>
                  <a:pt x="7479248" y="-3556"/>
                  <a:pt x="7835119" y="34487"/>
                  <a:pt x="8214533" y="121934"/>
                </a:cubicBezTo>
                <a:cubicBezTo>
                  <a:pt x="9475264" y="412769"/>
                  <a:pt x="10281892" y="1000335"/>
                  <a:pt x="10903294" y="1454273"/>
                </a:cubicBezTo>
                <a:cubicBezTo>
                  <a:pt x="11940956" y="2211820"/>
                  <a:pt x="12295475" y="2846549"/>
                  <a:pt x="12325350" y="2857357"/>
                </a:cubicBezTo>
                <a:cubicBezTo>
                  <a:pt x="12325350" y="5321595"/>
                  <a:pt x="12325350" y="5321595"/>
                  <a:pt x="12325350" y="5321595"/>
                </a:cubicBezTo>
                <a:cubicBezTo>
                  <a:pt x="12325350" y="5321595"/>
                  <a:pt x="9373688" y="1135927"/>
                  <a:pt x="6864178" y="1555476"/>
                </a:cubicBezTo>
                <a:cubicBezTo>
                  <a:pt x="5941038" y="1709737"/>
                  <a:pt x="5250922" y="2295337"/>
                  <a:pt x="3518165" y="4703571"/>
                </a:cubicBezTo>
                <a:cubicBezTo>
                  <a:pt x="1785408" y="7110821"/>
                  <a:pt x="4850" y="6371943"/>
                  <a:pt x="4850" y="6371943"/>
                </a:cubicBezTo>
                <a:lnTo>
                  <a:pt x="0" y="6083424"/>
                </a:lnTo>
                <a:lnTo>
                  <a:pt x="0" y="4957873"/>
                </a:lnTo>
                <a:lnTo>
                  <a:pt x="27210" y="4967674"/>
                </a:lnTo>
                <a:cubicBezTo>
                  <a:pt x="239930" y="5036640"/>
                  <a:pt x="1164005" y="5214497"/>
                  <a:pt x="2335110" y="3646345"/>
                </a:cubicBezTo>
                <a:cubicBezTo>
                  <a:pt x="3486174" y="2104845"/>
                  <a:pt x="4800399" y="26979"/>
                  <a:pt x="7144392" y="261"/>
                </a:cubicBezTo>
                <a:close/>
              </a:path>
            </a:pathLst>
          </a:custGeom>
          <a:gradFill flip="none" rotWithShape="1">
            <a:gsLst>
              <a:gs pos="14000">
                <a:schemeClr val="accent2"/>
              </a:gs>
              <a:gs pos="84000">
                <a:srgbClr val="FFFF00"/>
              </a:gs>
            </a:gsLst>
            <a:lin ang="4800000" scaled="0"/>
            <a:tileRect/>
          </a:gradFill>
          <a:ln>
            <a:noFill/>
          </a:ln>
        </p:spPr>
        <p:txBody>
          <a:bodyPr vert="horz" wrap="square" lIns="68580" tIns="34290" rIns="68580" bIns="34290" numCol="1" anchor="t" anchorCtr="0" compatLnSpc="1">
            <a:noAutofit/>
          </a:bodyPr>
          <a:lstStyle/>
          <a:p>
            <a:endParaRPr lang="zh-CN" altLang="en-US" sz="100">
              <a:gradFill>
                <a:gsLst>
                  <a:gs pos="100000">
                    <a:schemeClr val="accent3"/>
                  </a:gs>
                  <a:gs pos="0">
                    <a:schemeClr val="accent4"/>
                  </a:gs>
                </a:gsLst>
                <a:lin ang="13500000" scaled="1"/>
              </a:gradFill>
            </a:endParaRPr>
          </a:p>
        </p:txBody>
      </p:sp>
      <p:sp>
        <p:nvSpPr>
          <p:cNvPr id="20" name="矩形 19"/>
          <p:cNvSpPr/>
          <p:nvPr/>
        </p:nvSpPr>
        <p:spPr>
          <a:xfrm>
            <a:off x="578644" y="193373"/>
            <a:ext cx="3281045" cy="414020"/>
          </a:xfrm>
          <a:prstGeom prst="rect">
            <a:avLst/>
          </a:prstGeom>
        </p:spPr>
        <p:txBody>
          <a:bodyPr wrap="none">
            <a:spAutoFit/>
          </a:bodyPr>
          <a:lstStyle/>
          <a:p>
            <a:r>
              <a:rPr lang="zh-CN" altLang="en-US" sz="2100" b="1" dirty="0">
                <a:solidFill>
                  <a:schemeClr val="bg1"/>
                </a:solidFill>
              </a:rPr>
              <a:t>学而时习之（第</a:t>
            </a:r>
            <a:r>
              <a:rPr lang="en-US" altLang="zh-CN" sz="2100" b="1" dirty="0">
                <a:solidFill>
                  <a:schemeClr val="bg1"/>
                </a:solidFill>
              </a:rPr>
              <a:t>8</a:t>
            </a:r>
            <a:r>
              <a:rPr lang="zh-CN" altLang="en-US" sz="2100" b="1" dirty="0">
                <a:solidFill>
                  <a:schemeClr val="bg1"/>
                </a:solidFill>
              </a:rPr>
              <a:t>章总结）</a:t>
            </a:r>
          </a:p>
        </p:txBody>
      </p:sp>
      <p:pic>
        <p:nvPicPr>
          <p:cNvPr id="10" name="图片 9"/>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a:xfrm>
            <a:off x="183356" y="196107"/>
            <a:ext cx="395288" cy="395288"/>
          </a:xfrm>
          <a:prstGeom prst="rect">
            <a:avLst/>
          </a:prstGeom>
        </p:spPr>
      </p:pic>
      <p:graphicFrame>
        <p:nvGraphicFramePr>
          <p:cNvPr id="8" name="表格 7"/>
          <p:cNvGraphicFramePr/>
          <p:nvPr>
            <p:custDataLst>
              <p:tags r:id="rId1"/>
            </p:custDataLst>
          </p:nvPr>
        </p:nvGraphicFramePr>
        <p:xfrm>
          <a:off x="346823" y="1225653"/>
          <a:ext cx="3129915" cy="3596640"/>
        </p:xfrm>
        <a:graphic>
          <a:graphicData uri="http://schemas.openxmlformats.org/drawingml/2006/table">
            <a:tbl>
              <a:tblPr firstRow="1" bandRow="1">
                <a:tableStyleId>{72833802-FEF1-4C79-8D5D-14CF1EAF98D9}</a:tableStyleId>
              </a:tblPr>
              <a:tblGrid>
                <a:gridCol w="915670">
                  <a:extLst>
                    <a:ext uri="{9D8B030D-6E8A-4147-A177-3AD203B41FA5}">
                      <a16:colId xmlns:a16="http://schemas.microsoft.com/office/drawing/2014/main" val="20000"/>
                    </a:ext>
                  </a:extLst>
                </a:gridCol>
                <a:gridCol w="2214245">
                  <a:extLst>
                    <a:ext uri="{9D8B030D-6E8A-4147-A177-3AD203B41FA5}">
                      <a16:colId xmlns:a16="http://schemas.microsoft.com/office/drawing/2014/main" val="20001"/>
                    </a:ext>
                  </a:extLst>
                </a:gridCol>
              </a:tblGrid>
              <a:tr h="299720">
                <a:tc>
                  <a:txBody>
                    <a:bodyPr/>
                    <a:lstStyle/>
                    <a:p>
                      <a:pPr marL="71755" indent="0" algn="ctr">
                        <a:lnSpc>
                          <a:spcPct val="100000"/>
                        </a:lnSpc>
                        <a:spcBef>
                          <a:spcPts val="300"/>
                        </a:spcBef>
                        <a:spcAft>
                          <a:spcPts val="300"/>
                        </a:spcAft>
                        <a:buNone/>
                      </a:pPr>
                      <a:r>
                        <a:rPr lang="en-US" sz="1500" b="0" dirty="0">
                          <a:solidFill>
                            <a:schemeClr val="tx1"/>
                          </a:solidFill>
                          <a:latin typeface="微软雅黑 (正文)"/>
                        </a:rPr>
                        <a:t>第1章</a:t>
                      </a:r>
                      <a:endParaRPr lang="en-US" altLang="en-US" sz="1500" b="0" dirty="0">
                        <a:solidFill>
                          <a:schemeClr val="tx1"/>
                        </a:solidFill>
                        <a:latin typeface="微软雅黑 (正文)"/>
                        <a:ea typeface="华文楷体" pitchFamily="2" charset="-122"/>
                        <a:cs typeface="华文楷体" pitchFamily="2" charset="-122"/>
                      </a:endParaRPr>
                    </a:p>
                  </a:txBody>
                  <a:tcPr marL="74053" marR="74053" marT="0" marB="0" anchor="ctr">
                    <a:noFill/>
                  </a:tcPr>
                </a:tc>
                <a:tc>
                  <a:txBody>
                    <a:bodyPr/>
                    <a:lstStyle/>
                    <a:p>
                      <a:pPr marL="71755" indent="0" algn="l">
                        <a:lnSpc>
                          <a:spcPct val="100000"/>
                        </a:lnSpc>
                        <a:spcBef>
                          <a:spcPts val="300"/>
                        </a:spcBef>
                        <a:spcAft>
                          <a:spcPts val="300"/>
                        </a:spcAft>
                        <a:buNone/>
                      </a:pPr>
                      <a:r>
                        <a:rPr lang="en-US" sz="1500" b="0" dirty="0" err="1">
                          <a:solidFill>
                            <a:schemeClr val="tx1"/>
                          </a:solidFill>
                          <a:latin typeface="微软雅黑 (正文)"/>
                        </a:rPr>
                        <a:t>操作系统引论</a:t>
                      </a:r>
                      <a:endParaRPr lang="en-US" altLang="en-US" sz="1500" b="0" dirty="0">
                        <a:solidFill>
                          <a:schemeClr val="tx1"/>
                        </a:solidFill>
                        <a:latin typeface="微软雅黑 (正文)"/>
                        <a:ea typeface="华文楷体" pitchFamily="2" charset="-122"/>
                        <a:cs typeface="华文楷体" pitchFamily="2" charset="-122"/>
                      </a:endParaRPr>
                    </a:p>
                  </a:txBody>
                  <a:tcPr marL="74053" marR="74053" marT="0" marB="0" anchor="ctr">
                    <a:noFill/>
                  </a:tcPr>
                </a:tc>
                <a:extLst>
                  <a:ext uri="{0D108BD9-81ED-4DB2-BD59-A6C34878D82A}">
                    <a16:rowId xmlns:a16="http://schemas.microsoft.com/office/drawing/2014/main" val="10000"/>
                  </a:ext>
                </a:extLst>
              </a:tr>
              <a:tr h="299720">
                <a:tc>
                  <a:txBody>
                    <a:bodyPr/>
                    <a:lstStyle/>
                    <a:p>
                      <a:pPr marL="71755" indent="0" algn="ctr">
                        <a:lnSpc>
                          <a:spcPct val="100000"/>
                        </a:lnSpc>
                        <a:spcBef>
                          <a:spcPts val="300"/>
                        </a:spcBef>
                        <a:spcAft>
                          <a:spcPts val="300"/>
                        </a:spcAft>
                        <a:buNone/>
                      </a:pPr>
                      <a:r>
                        <a:rPr lang="en-US" sz="1500">
                          <a:latin typeface="微软雅黑 (正文)"/>
                        </a:rPr>
                        <a:t>第2章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进程的描述与控制</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1"/>
                  </a:ext>
                </a:extLst>
              </a:tr>
              <a:tr h="299720">
                <a:tc>
                  <a:txBody>
                    <a:bodyPr/>
                    <a:lstStyle/>
                    <a:p>
                      <a:pPr marL="71755" indent="0" algn="ctr">
                        <a:lnSpc>
                          <a:spcPct val="100000"/>
                        </a:lnSpc>
                        <a:spcBef>
                          <a:spcPts val="300"/>
                        </a:spcBef>
                        <a:spcAft>
                          <a:spcPts val="300"/>
                        </a:spcAft>
                        <a:buNone/>
                      </a:pPr>
                      <a:r>
                        <a:rPr lang="en-US" sz="1500" dirty="0">
                          <a:latin typeface="微软雅黑 (正文)"/>
                        </a:rPr>
                        <a:t>第3章</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处理机调度与死锁</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2"/>
                  </a:ext>
                </a:extLst>
              </a:tr>
              <a:tr h="299720">
                <a:tc>
                  <a:txBody>
                    <a:bodyPr/>
                    <a:lstStyle/>
                    <a:p>
                      <a:pPr marL="71755" indent="0" algn="ctr">
                        <a:lnSpc>
                          <a:spcPct val="100000"/>
                        </a:lnSpc>
                        <a:spcBef>
                          <a:spcPts val="300"/>
                        </a:spcBef>
                        <a:spcAft>
                          <a:spcPts val="300"/>
                        </a:spcAft>
                        <a:buNone/>
                      </a:pPr>
                      <a:r>
                        <a:rPr lang="en-US" sz="1500" dirty="0">
                          <a:latin typeface="微软雅黑 (正文)"/>
                        </a:rPr>
                        <a:t>第4章</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进程同步</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3"/>
                  </a:ext>
                </a:extLst>
              </a:tr>
              <a:tr h="299720">
                <a:tc>
                  <a:txBody>
                    <a:bodyPr/>
                    <a:lstStyle/>
                    <a:p>
                      <a:pPr marL="71755" indent="0" algn="ctr">
                        <a:lnSpc>
                          <a:spcPct val="100000"/>
                        </a:lnSpc>
                        <a:spcBef>
                          <a:spcPts val="300"/>
                        </a:spcBef>
                        <a:spcAft>
                          <a:spcPts val="300"/>
                        </a:spcAft>
                        <a:buNone/>
                      </a:pPr>
                      <a:r>
                        <a:rPr lang="en-US" sz="1500">
                          <a:latin typeface="微软雅黑 (正文)"/>
                        </a:rPr>
                        <a:t>第5章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存储器管理</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4"/>
                  </a:ext>
                </a:extLst>
              </a:tr>
              <a:tr h="299720">
                <a:tc>
                  <a:txBody>
                    <a:bodyPr/>
                    <a:lstStyle/>
                    <a:p>
                      <a:pPr marL="71755" indent="0" algn="ctr">
                        <a:lnSpc>
                          <a:spcPct val="100000"/>
                        </a:lnSpc>
                        <a:spcBef>
                          <a:spcPts val="300"/>
                        </a:spcBef>
                        <a:spcAft>
                          <a:spcPts val="300"/>
                        </a:spcAft>
                        <a:buNone/>
                      </a:pPr>
                      <a:r>
                        <a:rPr lang="en-US" sz="1500" dirty="0">
                          <a:latin typeface="微软雅黑 (正文)"/>
                        </a:rPr>
                        <a:t>第6章</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虚拟存储器</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5"/>
                  </a:ext>
                </a:extLst>
              </a:tr>
              <a:tr h="299720">
                <a:tc>
                  <a:txBody>
                    <a:bodyPr/>
                    <a:lstStyle/>
                    <a:p>
                      <a:pPr marL="71755" indent="0" algn="ctr">
                        <a:lnSpc>
                          <a:spcPct val="100000"/>
                        </a:lnSpc>
                        <a:spcBef>
                          <a:spcPts val="300"/>
                        </a:spcBef>
                        <a:spcAft>
                          <a:spcPts val="300"/>
                        </a:spcAft>
                        <a:buNone/>
                      </a:pPr>
                      <a:r>
                        <a:rPr lang="en-US" sz="1500">
                          <a:latin typeface="微软雅黑 (正文)"/>
                        </a:rPr>
                        <a:t>第7章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输入</a:t>
                      </a:r>
                      <a:r>
                        <a:rPr lang="en-US" sz="1500" dirty="0">
                          <a:latin typeface="微软雅黑 (正文)"/>
                        </a:rPr>
                        <a:t>/</a:t>
                      </a:r>
                      <a:r>
                        <a:rPr lang="en-US" sz="1500" dirty="0" err="1">
                          <a:latin typeface="微软雅黑 (正文)"/>
                        </a:rPr>
                        <a:t>输出系统</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6"/>
                  </a:ext>
                </a:extLst>
              </a:tr>
              <a:tr h="299720">
                <a:tc>
                  <a:txBody>
                    <a:bodyPr/>
                    <a:lstStyle/>
                    <a:p>
                      <a:pPr marL="71755" indent="0" algn="ctr">
                        <a:lnSpc>
                          <a:spcPct val="100000"/>
                        </a:lnSpc>
                        <a:spcBef>
                          <a:spcPts val="300"/>
                        </a:spcBef>
                        <a:spcAft>
                          <a:spcPts val="300"/>
                        </a:spcAft>
                        <a:buNone/>
                      </a:pPr>
                      <a:r>
                        <a:rPr lang="en-US" sz="1500" b="1" dirty="0">
                          <a:solidFill>
                            <a:schemeClr val="bg1"/>
                          </a:solidFill>
                          <a:latin typeface="微软雅黑 (正文)"/>
                        </a:rPr>
                        <a:t>第8章</a:t>
                      </a:r>
                      <a:endParaRPr lang="en-US" altLang="en-US" sz="1500" b="1" dirty="0">
                        <a:solidFill>
                          <a:schemeClr val="bg1"/>
                        </a:solidFill>
                        <a:latin typeface="微软雅黑 (正文)"/>
                        <a:ea typeface="华文楷体" pitchFamily="2" charset="-122"/>
                        <a:cs typeface="华文楷体" pitchFamily="2" charset="-122"/>
                      </a:endParaRPr>
                    </a:p>
                  </a:txBody>
                  <a:tcPr marL="74053" marR="74053" marT="0" marB="0" anchor="ctr">
                    <a:solidFill>
                      <a:schemeClr val="accent2"/>
                    </a:solidFill>
                  </a:tcPr>
                </a:tc>
                <a:tc>
                  <a:txBody>
                    <a:bodyPr/>
                    <a:lstStyle/>
                    <a:p>
                      <a:pPr marL="71755" indent="0" algn="l">
                        <a:lnSpc>
                          <a:spcPct val="100000"/>
                        </a:lnSpc>
                        <a:spcBef>
                          <a:spcPts val="300"/>
                        </a:spcBef>
                        <a:spcAft>
                          <a:spcPts val="300"/>
                        </a:spcAft>
                        <a:buNone/>
                      </a:pPr>
                      <a:r>
                        <a:rPr lang="en-US" sz="1500" b="1" dirty="0" err="1">
                          <a:solidFill>
                            <a:schemeClr val="bg1"/>
                          </a:solidFill>
                          <a:latin typeface="微软雅黑 (正文)"/>
                        </a:rPr>
                        <a:t>文件管理</a:t>
                      </a:r>
                      <a:endParaRPr lang="en-US" altLang="en-US" sz="1500" b="1" dirty="0">
                        <a:solidFill>
                          <a:schemeClr val="bg1"/>
                        </a:solidFill>
                        <a:latin typeface="微软雅黑 (正文)"/>
                        <a:ea typeface="华文楷体" pitchFamily="2" charset="-122"/>
                        <a:cs typeface="华文楷体" pitchFamily="2" charset="-122"/>
                      </a:endParaRPr>
                    </a:p>
                  </a:txBody>
                  <a:tcPr marL="74053" marR="74053" marT="0" marB="0" anchor="ctr">
                    <a:solidFill>
                      <a:schemeClr val="accent2"/>
                    </a:solidFill>
                  </a:tcPr>
                </a:tc>
                <a:extLst>
                  <a:ext uri="{0D108BD9-81ED-4DB2-BD59-A6C34878D82A}">
                    <a16:rowId xmlns:a16="http://schemas.microsoft.com/office/drawing/2014/main" val="10007"/>
                  </a:ext>
                </a:extLst>
              </a:tr>
              <a:tr h="299720">
                <a:tc>
                  <a:txBody>
                    <a:bodyPr/>
                    <a:lstStyle/>
                    <a:p>
                      <a:pPr marL="71755" indent="0" algn="ctr">
                        <a:lnSpc>
                          <a:spcPct val="100000"/>
                        </a:lnSpc>
                        <a:spcBef>
                          <a:spcPts val="300"/>
                        </a:spcBef>
                        <a:spcAft>
                          <a:spcPts val="300"/>
                        </a:spcAft>
                        <a:buNone/>
                      </a:pPr>
                      <a:r>
                        <a:rPr lang="en-US" sz="1500">
                          <a:latin typeface="微软雅黑 (正文)"/>
                        </a:rPr>
                        <a:t>第9章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磁盘存储器管理</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8"/>
                  </a:ext>
                </a:extLst>
              </a:tr>
              <a:tr h="299720">
                <a:tc>
                  <a:txBody>
                    <a:bodyPr/>
                    <a:lstStyle/>
                    <a:p>
                      <a:pPr marL="71755" indent="0" algn="ctr">
                        <a:lnSpc>
                          <a:spcPct val="100000"/>
                        </a:lnSpc>
                        <a:spcBef>
                          <a:spcPts val="300"/>
                        </a:spcBef>
                        <a:spcAft>
                          <a:spcPts val="300"/>
                        </a:spcAft>
                        <a:buNone/>
                      </a:pPr>
                      <a:r>
                        <a:rPr lang="en-US" sz="1500">
                          <a:latin typeface="微软雅黑 (正文)"/>
                        </a:rPr>
                        <a:t>第10章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多处理机操作系统</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09"/>
                  </a:ext>
                </a:extLst>
              </a:tr>
              <a:tr h="299720">
                <a:tc>
                  <a:txBody>
                    <a:bodyPr/>
                    <a:lstStyle/>
                    <a:p>
                      <a:pPr marL="71755" indent="0" algn="ctr">
                        <a:lnSpc>
                          <a:spcPct val="100000"/>
                        </a:lnSpc>
                        <a:spcBef>
                          <a:spcPts val="300"/>
                        </a:spcBef>
                        <a:spcAft>
                          <a:spcPts val="300"/>
                        </a:spcAft>
                        <a:buNone/>
                      </a:pPr>
                      <a:r>
                        <a:rPr lang="en-US" sz="1500">
                          <a:latin typeface="微软雅黑 (正文)"/>
                        </a:rPr>
                        <a:t>第11章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a:latin typeface="微软雅黑 (正文)"/>
                        </a:rPr>
                        <a:t>虚拟化和云计算</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10"/>
                  </a:ext>
                </a:extLst>
              </a:tr>
              <a:tr h="299720">
                <a:tc>
                  <a:txBody>
                    <a:bodyPr/>
                    <a:lstStyle/>
                    <a:p>
                      <a:pPr marL="71755" indent="0" algn="ctr">
                        <a:lnSpc>
                          <a:spcPct val="100000"/>
                        </a:lnSpc>
                        <a:spcBef>
                          <a:spcPts val="300"/>
                        </a:spcBef>
                        <a:spcAft>
                          <a:spcPts val="300"/>
                        </a:spcAft>
                        <a:buNone/>
                      </a:pPr>
                      <a:r>
                        <a:rPr lang="en-US" sz="1500">
                          <a:latin typeface="微软雅黑 (正文)"/>
                        </a:rPr>
                        <a:t>第12章</a:t>
                      </a:r>
                      <a:endParaRPr lang="en-US" altLang="en-US" sz="1500" b="0">
                        <a:solidFill>
                          <a:srgbClr val="000000"/>
                        </a:solidFill>
                        <a:latin typeface="微软雅黑 (正文)"/>
                        <a:ea typeface="华文楷体" pitchFamily="2" charset="-122"/>
                        <a:cs typeface="华文楷体" pitchFamily="2" charset="-122"/>
                      </a:endParaRPr>
                    </a:p>
                  </a:txBody>
                  <a:tcPr marL="74053" marR="74053" marT="0" marB="0" anchor="ctr"/>
                </a:tc>
                <a:tc>
                  <a:txBody>
                    <a:bodyPr/>
                    <a:lstStyle/>
                    <a:p>
                      <a:pPr marL="71755" indent="0" algn="l">
                        <a:lnSpc>
                          <a:spcPct val="100000"/>
                        </a:lnSpc>
                        <a:spcBef>
                          <a:spcPts val="300"/>
                        </a:spcBef>
                        <a:spcAft>
                          <a:spcPts val="300"/>
                        </a:spcAft>
                        <a:buNone/>
                      </a:pPr>
                      <a:r>
                        <a:rPr lang="en-US" sz="1500" dirty="0" err="1">
                          <a:latin typeface="微软雅黑 (正文)"/>
                        </a:rPr>
                        <a:t>保护和安全</a:t>
                      </a:r>
                      <a:endParaRPr lang="en-US" altLang="en-US" sz="1500" b="0" dirty="0">
                        <a:solidFill>
                          <a:srgbClr val="000000"/>
                        </a:solidFill>
                        <a:latin typeface="微软雅黑 (正文)"/>
                        <a:ea typeface="华文楷体" pitchFamily="2" charset="-122"/>
                        <a:cs typeface="华文楷体" pitchFamily="2" charset="-122"/>
                      </a:endParaRPr>
                    </a:p>
                  </a:txBody>
                  <a:tcPr marL="74053" marR="74053" marT="0" marB="0" anchor="ctr"/>
                </a:tc>
                <a:extLst>
                  <a:ext uri="{0D108BD9-81ED-4DB2-BD59-A6C34878D82A}">
                    <a16:rowId xmlns:a16="http://schemas.microsoft.com/office/drawing/2014/main" val="10011"/>
                  </a:ext>
                </a:extLst>
              </a:tr>
            </a:tbl>
          </a:graphicData>
        </a:graphic>
      </p:graphicFrame>
      <p:sp>
        <p:nvSpPr>
          <p:cNvPr id="14" name="前凸带形 3"/>
          <p:cNvSpPr/>
          <p:nvPr/>
        </p:nvSpPr>
        <p:spPr>
          <a:xfrm>
            <a:off x="3581241" y="437991"/>
            <a:ext cx="1534954" cy="290989"/>
          </a:xfrm>
          <a:prstGeom prst="ribbon">
            <a:avLst>
              <a:gd name="adj1" fmla="val 16667"/>
              <a:gd name="adj2" fmla="val 67555"/>
            </a:avLst>
          </a:prstGeom>
          <a:solidFill>
            <a:srgbClr val="00005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a:solidFill>
                  <a:schemeClr val="bg1"/>
                </a:solidFill>
                <a:latin typeface="+mn-ea"/>
              </a:rPr>
              <a:t>本章学习结束</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文件、记录和数据项</a:t>
            </a:r>
            <a:r>
              <a:rPr lang="en-US" altLang="zh-CN" sz="2100" b="1" dirty="0">
                <a:solidFill>
                  <a:srgbClr val="4472C4"/>
                </a:solidFill>
              </a:rPr>
              <a:t>2</a:t>
            </a:r>
          </a:p>
        </p:txBody>
      </p:sp>
      <p:sp>
        <p:nvSpPr>
          <p:cNvPr id="4" name="文本框 3"/>
          <p:cNvSpPr txBox="1"/>
          <p:nvPr/>
        </p:nvSpPr>
        <p:spPr>
          <a:xfrm>
            <a:off x="1219053" y="1657150"/>
            <a:ext cx="7191004" cy="2968625"/>
          </a:xfrm>
          <a:prstGeom prst="rect">
            <a:avLst/>
          </a:prstGeom>
          <a:noFill/>
        </p:spPr>
        <p:txBody>
          <a:bodyPr wrap="square" rtlCol="0">
            <a:spAutoFit/>
          </a:bodyPr>
          <a:lstStyle/>
          <a:p>
            <a:pPr algn="just">
              <a:lnSpc>
                <a:spcPct val="150000"/>
              </a:lnSpc>
              <a:spcAft>
                <a:spcPts val="600"/>
              </a:spcAft>
            </a:pPr>
            <a:endParaRPr lang="en-US" altLang="zh-CN" sz="1800" dirty="0">
              <a:latin typeface="+mn-ea"/>
            </a:endParaRPr>
          </a:p>
          <a:p>
            <a:pPr algn="just">
              <a:lnSpc>
                <a:spcPct val="150000"/>
              </a:lnSpc>
              <a:spcAft>
                <a:spcPts val="600"/>
              </a:spcAft>
            </a:pPr>
            <a:r>
              <a:rPr lang="zh-CN" altLang="en-US" sz="1800" dirty="0">
                <a:latin typeface="+mn-ea"/>
              </a:rPr>
              <a:t>文件的主要属性有</a:t>
            </a:r>
            <a:r>
              <a:rPr lang="zh-CN" altLang="en-US" dirty="0">
                <a:latin typeface="+mn-ea"/>
              </a:rPr>
              <a:t>四</a:t>
            </a:r>
            <a:r>
              <a:rPr lang="zh-CN" altLang="en-US" sz="1800" dirty="0">
                <a:latin typeface="+mn-ea"/>
              </a:rPr>
              <a:t>个：</a:t>
            </a:r>
            <a:endParaRPr lang="en-US" altLang="zh-CN" sz="1800" dirty="0">
              <a:latin typeface="+mn-ea"/>
            </a:endParaRPr>
          </a:p>
          <a:p>
            <a:pPr marL="342900" indent="-342900" algn="just">
              <a:lnSpc>
                <a:spcPct val="150000"/>
              </a:lnSpc>
              <a:spcAft>
                <a:spcPts val="600"/>
              </a:spcAft>
              <a:buClr>
                <a:srgbClr val="FF0000"/>
              </a:buClr>
              <a:buFont typeface="Wingdings" panose="05000000000000000000" pitchFamily="2" charset="2"/>
              <a:buChar char="Ø"/>
            </a:pPr>
            <a:r>
              <a:rPr lang="zh-CN" altLang="en-US" sz="1800" dirty="0">
                <a:latin typeface="+mn-ea"/>
              </a:rPr>
              <a:t>文件</a:t>
            </a:r>
            <a:r>
              <a:rPr lang="zh-CN" altLang="en-US" sz="1800" dirty="0">
                <a:solidFill>
                  <a:srgbClr val="FF0000"/>
                </a:solidFill>
                <a:latin typeface="+mn-ea"/>
              </a:rPr>
              <a:t>类型</a:t>
            </a:r>
          </a:p>
          <a:p>
            <a:pPr marL="342900" indent="-342900" algn="just">
              <a:lnSpc>
                <a:spcPct val="150000"/>
              </a:lnSpc>
              <a:spcAft>
                <a:spcPts val="600"/>
              </a:spcAft>
              <a:buClr>
                <a:srgbClr val="FF0000"/>
              </a:buClr>
              <a:buFont typeface="Wingdings" panose="05000000000000000000" pitchFamily="2" charset="2"/>
              <a:buChar char="Ø"/>
            </a:pPr>
            <a:r>
              <a:rPr lang="zh-CN" altLang="en-US" sz="1800" dirty="0">
                <a:latin typeface="+mn-ea"/>
              </a:rPr>
              <a:t>文件</a:t>
            </a:r>
            <a:r>
              <a:rPr lang="zh-CN" altLang="en-US" sz="1800" dirty="0">
                <a:solidFill>
                  <a:srgbClr val="FF0000"/>
                </a:solidFill>
                <a:latin typeface="+mn-ea"/>
              </a:rPr>
              <a:t>长度</a:t>
            </a:r>
          </a:p>
          <a:p>
            <a:pPr marL="342900" indent="-342900" algn="just">
              <a:lnSpc>
                <a:spcPct val="150000"/>
              </a:lnSpc>
              <a:spcAft>
                <a:spcPts val="600"/>
              </a:spcAft>
              <a:buClr>
                <a:srgbClr val="FF0000"/>
              </a:buClr>
              <a:buFont typeface="Wingdings" panose="05000000000000000000" pitchFamily="2" charset="2"/>
              <a:buChar char="Ø"/>
            </a:pPr>
            <a:r>
              <a:rPr lang="zh-CN" altLang="en-US" sz="1800" dirty="0">
                <a:latin typeface="+mn-ea"/>
              </a:rPr>
              <a:t>文件的</a:t>
            </a:r>
            <a:r>
              <a:rPr lang="zh-CN" altLang="en-US" sz="1800" dirty="0">
                <a:solidFill>
                  <a:srgbClr val="FF0000"/>
                </a:solidFill>
                <a:latin typeface="+mn-ea"/>
              </a:rPr>
              <a:t>物理位置</a:t>
            </a:r>
          </a:p>
          <a:p>
            <a:pPr marL="342900" indent="-342900" algn="just">
              <a:lnSpc>
                <a:spcPct val="150000"/>
              </a:lnSpc>
              <a:spcAft>
                <a:spcPts val="600"/>
              </a:spcAft>
              <a:buClr>
                <a:srgbClr val="FF0000"/>
              </a:buClr>
              <a:buFont typeface="Wingdings" panose="05000000000000000000" pitchFamily="2" charset="2"/>
              <a:buChar char="Ø"/>
            </a:pPr>
            <a:r>
              <a:rPr lang="zh-CN" altLang="en-US" sz="1800" dirty="0">
                <a:latin typeface="+mn-ea"/>
              </a:rPr>
              <a:t>文件的</a:t>
            </a:r>
            <a:r>
              <a:rPr lang="zh-CN" altLang="en-US" sz="1800" dirty="0">
                <a:solidFill>
                  <a:srgbClr val="FF0000"/>
                </a:solidFill>
                <a:latin typeface="+mn-ea"/>
              </a:rPr>
              <a:t>建立时间</a:t>
            </a:r>
          </a:p>
        </p:txBody>
      </p:sp>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a:xfrm>
            <a:off x="742832" y="2254111"/>
            <a:ext cx="395288" cy="395288"/>
          </a:xfrm>
          <a:prstGeom prst="rect">
            <a:avLst/>
          </a:prstGeom>
          <a:ln>
            <a:noFill/>
          </a:ln>
          <a:effectLst>
            <a:softEdge rad="0"/>
          </a:effectLst>
        </p:spPr>
      </p:pic>
      <p:sp>
        <p:nvSpPr>
          <p:cNvPr id="10" name="文本框 9"/>
          <p:cNvSpPr txBox="1"/>
          <p:nvPr/>
        </p:nvSpPr>
        <p:spPr>
          <a:xfrm>
            <a:off x="207176" y="840263"/>
            <a:ext cx="6879423" cy="458908"/>
          </a:xfrm>
          <a:prstGeom prst="rect">
            <a:avLst/>
          </a:prstGeom>
          <a:noFill/>
        </p:spPr>
        <p:txBody>
          <a:bodyPr wrap="square" rtlCol="0">
            <a:spAutoFit/>
          </a:bodyPr>
          <a:lstStyle/>
          <a:p>
            <a:pPr algn="just">
              <a:lnSpc>
                <a:spcPct val="150000"/>
              </a:lnSpc>
              <a:spcAft>
                <a:spcPts val="600"/>
              </a:spcAft>
            </a:pPr>
            <a:r>
              <a:rPr lang="zh-CN" altLang="en-US" sz="1800" dirty="0">
                <a:latin typeface="+mn-ea"/>
              </a:rPr>
              <a:t>文件：</a:t>
            </a:r>
            <a:r>
              <a:rPr lang="zh-CN" altLang="en-US" sz="1800" dirty="0">
                <a:solidFill>
                  <a:srgbClr val="FF0000"/>
                </a:solidFill>
                <a:latin typeface="+mn-ea"/>
              </a:rPr>
              <a:t>创建者</a:t>
            </a:r>
            <a:r>
              <a:rPr lang="zh-CN" altLang="en-US" sz="1800" dirty="0">
                <a:latin typeface="+mn-ea"/>
              </a:rPr>
              <a:t>所</a:t>
            </a:r>
            <a:r>
              <a:rPr lang="zh-CN" altLang="en-US" sz="1800" dirty="0">
                <a:solidFill>
                  <a:srgbClr val="FF0000"/>
                </a:solidFill>
                <a:latin typeface="+mn-ea"/>
              </a:rPr>
              <a:t>定义</a:t>
            </a:r>
            <a:r>
              <a:rPr lang="zh-CN" altLang="en-US" sz="1800" dirty="0">
                <a:latin typeface="+mn-ea"/>
              </a:rPr>
              <a:t>的一组</a:t>
            </a:r>
            <a:r>
              <a:rPr lang="zh-CN" altLang="en-US" sz="1800" dirty="0">
                <a:latin typeface="+mn-ea"/>
                <a:sym typeface="+mn-ea"/>
              </a:rPr>
              <a:t>具有文件名的</a:t>
            </a:r>
            <a:r>
              <a:rPr lang="zh-CN" altLang="en-US" sz="1800" dirty="0">
                <a:latin typeface="+mn-ea"/>
              </a:rPr>
              <a:t>相关</a:t>
            </a:r>
            <a:r>
              <a:rPr lang="zh-CN" altLang="en-US" dirty="0">
                <a:latin typeface="+mn-ea"/>
              </a:rPr>
              <a:t>元素</a:t>
            </a:r>
            <a:r>
              <a:rPr lang="zh-CN" altLang="en-US" sz="1800" dirty="0">
                <a:latin typeface="+mn-ea"/>
              </a:rPr>
              <a:t>的集合，可分为</a:t>
            </a:r>
            <a:endParaRPr lang="zh-CN" altLang="en-US" sz="1650" dirty="0">
              <a:latin typeface="+mn-ea"/>
            </a:endParaRPr>
          </a:p>
        </p:txBody>
      </p:sp>
      <p:grpSp>
        <p:nvGrpSpPr>
          <p:cNvPr id="14" name="Group 1050"/>
          <p:cNvGrpSpPr/>
          <p:nvPr/>
        </p:nvGrpSpPr>
        <p:grpSpPr bwMode="auto">
          <a:xfrm>
            <a:off x="4225192" y="2876634"/>
            <a:ext cx="4150557" cy="2094145"/>
            <a:chOff x="2832" y="1800"/>
            <a:chExt cx="2640" cy="1776"/>
          </a:xfrm>
          <a:solidFill>
            <a:schemeClr val="accent1">
              <a:lumMod val="40000"/>
              <a:lumOff val="60000"/>
            </a:schemeClr>
          </a:solidFill>
        </p:grpSpPr>
        <p:grpSp>
          <p:nvGrpSpPr>
            <p:cNvPr id="17" name="Group 1049"/>
            <p:cNvGrpSpPr/>
            <p:nvPr/>
          </p:nvGrpSpPr>
          <p:grpSpPr bwMode="auto">
            <a:xfrm>
              <a:off x="2832" y="1800"/>
              <a:ext cx="2640" cy="1776"/>
              <a:chOff x="2832" y="1728"/>
              <a:chExt cx="2640" cy="1776"/>
            </a:xfrm>
            <a:grpFill/>
          </p:grpSpPr>
          <p:sp>
            <p:nvSpPr>
              <p:cNvPr id="19" name="Rectangle 1029"/>
              <p:cNvSpPr>
                <a:spLocks noChangeArrowheads="1"/>
              </p:cNvSpPr>
              <p:nvPr/>
            </p:nvSpPr>
            <p:spPr bwMode="auto">
              <a:xfrm>
                <a:off x="3840" y="1728"/>
                <a:ext cx="576" cy="288"/>
              </a:xfrm>
              <a:prstGeom prst="rect">
                <a:avLst/>
              </a:prstGeom>
              <a:grp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p>
                <a:pPr algn="ctr">
                  <a:buFont typeface="Monotype Sorts" pitchFamily="2" charset="2"/>
                  <a:buNone/>
                  <a:defRPr/>
                </a:pPr>
                <a:r>
                  <a:rPr lang="zh-CN" altLang="en-US" sz="1500" b="0" dirty="0">
                    <a:solidFill>
                      <a:schemeClr val="bg1"/>
                    </a:solidFill>
                    <a:latin typeface="Arial" panose="020B0604020202020204" pitchFamily="34" charset="0"/>
                  </a:rPr>
                  <a:t>文件</a:t>
                </a:r>
              </a:p>
            </p:txBody>
          </p:sp>
          <p:sp>
            <p:nvSpPr>
              <p:cNvPr id="21" name="Rectangle 1032"/>
              <p:cNvSpPr>
                <a:spLocks noChangeArrowheads="1"/>
              </p:cNvSpPr>
              <p:nvPr/>
            </p:nvSpPr>
            <p:spPr bwMode="auto">
              <a:xfrm>
                <a:off x="2880" y="2496"/>
                <a:ext cx="576" cy="288"/>
              </a:xfrm>
              <a:prstGeom prst="rect">
                <a:avLst/>
              </a:prstGeom>
              <a:grp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p>
                <a:pPr algn="ctr">
                  <a:buFont typeface="Monotype Sorts" pitchFamily="2" charset="2"/>
                  <a:buNone/>
                  <a:defRPr/>
                </a:pPr>
                <a:r>
                  <a:rPr lang="zh-CN" altLang="en-US" sz="1500" b="0">
                    <a:solidFill>
                      <a:schemeClr val="bg1"/>
                    </a:solidFill>
                    <a:latin typeface="Arial" panose="020B0604020202020204" pitchFamily="34" charset="0"/>
                  </a:rPr>
                  <a:t>记录</a:t>
                </a:r>
                <a:r>
                  <a:rPr lang="en-US" altLang="zh-CN" sz="1500" b="0">
                    <a:solidFill>
                      <a:schemeClr val="bg1"/>
                    </a:solidFill>
                    <a:latin typeface="Arial" panose="020B0604020202020204" pitchFamily="34" charset="0"/>
                  </a:rPr>
                  <a:t>1</a:t>
                </a:r>
              </a:p>
            </p:txBody>
          </p:sp>
          <p:sp>
            <p:nvSpPr>
              <p:cNvPr id="22" name="Rectangle 1035"/>
              <p:cNvSpPr>
                <a:spLocks noChangeArrowheads="1"/>
              </p:cNvSpPr>
              <p:nvPr/>
            </p:nvSpPr>
            <p:spPr bwMode="auto">
              <a:xfrm>
                <a:off x="2832" y="3216"/>
                <a:ext cx="672" cy="288"/>
              </a:xfrm>
              <a:prstGeom prst="rect">
                <a:avLst/>
              </a:prstGeom>
              <a:grp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p>
                <a:pPr algn="ctr">
                  <a:buFont typeface="Monotype Sorts" pitchFamily="2" charset="2"/>
                  <a:buNone/>
                  <a:defRPr/>
                </a:pPr>
                <a:r>
                  <a:rPr lang="zh-CN" altLang="en-US" sz="1500" b="0">
                    <a:solidFill>
                      <a:schemeClr val="bg1"/>
                    </a:solidFill>
                    <a:latin typeface="Arial" panose="020B0604020202020204" pitchFamily="34" charset="0"/>
                  </a:rPr>
                  <a:t>数据项</a:t>
                </a:r>
                <a:r>
                  <a:rPr lang="en-US" altLang="zh-CN" sz="1500" b="0">
                    <a:solidFill>
                      <a:schemeClr val="bg1"/>
                    </a:solidFill>
                    <a:latin typeface="Arial" panose="020B0604020202020204" pitchFamily="34" charset="0"/>
                  </a:rPr>
                  <a:t>1</a:t>
                </a:r>
              </a:p>
            </p:txBody>
          </p:sp>
          <p:sp>
            <p:nvSpPr>
              <p:cNvPr id="23" name="Rectangle 1036"/>
              <p:cNvSpPr>
                <a:spLocks noChangeArrowheads="1"/>
              </p:cNvSpPr>
              <p:nvPr/>
            </p:nvSpPr>
            <p:spPr bwMode="auto">
              <a:xfrm>
                <a:off x="3696" y="3216"/>
                <a:ext cx="672" cy="288"/>
              </a:xfrm>
              <a:prstGeom prst="rect">
                <a:avLst/>
              </a:prstGeom>
              <a:grp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p>
                <a:pPr algn="ctr">
                  <a:buFont typeface="Monotype Sorts" pitchFamily="2" charset="2"/>
                  <a:buNone/>
                  <a:defRPr/>
                </a:pPr>
                <a:r>
                  <a:rPr lang="zh-CN" altLang="en-US" sz="1500" b="0">
                    <a:solidFill>
                      <a:schemeClr val="bg1"/>
                    </a:solidFill>
                    <a:latin typeface="Arial" panose="020B0604020202020204" pitchFamily="34" charset="0"/>
                  </a:rPr>
                  <a:t>数据项</a:t>
                </a:r>
                <a:r>
                  <a:rPr lang="en-US" altLang="zh-CN" sz="1500" b="0">
                    <a:solidFill>
                      <a:schemeClr val="bg1"/>
                    </a:solidFill>
                    <a:latin typeface="Arial" panose="020B0604020202020204" pitchFamily="34" charset="0"/>
                  </a:rPr>
                  <a:t>2</a:t>
                </a:r>
              </a:p>
            </p:txBody>
          </p:sp>
          <p:sp>
            <p:nvSpPr>
              <p:cNvPr id="24" name="Rectangle 1037"/>
              <p:cNvSpPr>
                <a:spLocks noChangeArrowheads="1"/>
              </p:cNvSpPr>
              <p:nvPr/>
            </p:nvSpPr>
            <p:spPr bwMode="auto">
              <a:xfrm>
                <a:off x="4800" y="3216"/>
                <a:ext cx="672" cy="288"/>
              </a:xfrm>
              <a:prstGeom prst="rect">
                <a:avLst/>
              </a:prstGeom>
              <a:grp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p>
                <a:pPr algn="ctr">
                  <a:buFont typeface="Monotype Sorts" pitchFamily="2" charset="2"/>
                  <a:buNone/>
                  <a:defRPr/>
                </a:pPr>
                <a:r>
                  <a:rPr lang="zh-CN" altLang="en-US" sz="1500" b="0" dirty="0">
                    <a:solidFill>
                      <a:schemeClr val="bg1"/>
                    </a:solidFill>
                    <a:latin typeface="Arial" panose="020B0604020202020204" pitchFamily="34" charset="0"/>
                  </a:rPr>
                  <a:t>数据项</a:t>
                </a:r>
                <a:r>
                  <a:rPr lang="en-US" altLang="zh-CN" sz="1500" b="0" dirty="0">
                    <a:solidFill>
                      <a:schemeClr val="bg1"/>
                    </a:solidFill>
                    <a:latin typeface="Arial" panose="020B0604020202020204" pitchFamily="34" charset="0"/>
                  </a:rPr>
                  <a:t>n</a:t>
                </a:r>
              </a:p>
            </p:txBody>
          </p:sp>
          <p:sp>
            <p:nvSpPr>
              <p:cNvPr id="25" name="Rectangle 1038"/>
              <p:cNvSpPr>
                <a:spLocks noChangeArrowheads="1"/>
              </p:cNvSpPr>
              <p:nvPr/>
            </p:nvSpPr>
            <p:spPr bwMode="auto">
              <a:xfrm>
                <a:off x="3648" y="2496"/>
                <a:ext cx="576" cy="288"/>
              </a:xfrm>
              <a:prstGeom prst="rect">
                <a:avLst/>
              </a:prstGeom>
              <a:grp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p>
                <a:pPr algn="ctr">
                  <a:buFont typeface="Monotype Sorts" pitchFamily="2" charset="2"/>
                  <a:buNone/>
                  <a:defRPr/>
                </a:pPr>
                <a:r>
                  <a:rPr lang="zh-CN" altLang="en-US" sz="1500" b="0">
                    <a:solidFill>
                      <a:schemeClr val="bg1"/>
                    </a:solidFill>
                    <a:latin typeface="Arial" panose="020B0604020202020204" pitchFamily="34" charset="0"/>
                  </a:rPr>
                  <a:t>记录</a:t>
                </a:r>
                <a:r>
                  <a:rPr lang="en-US" altLang="zh-CN" sz="1500" b="0">
                    <a:solidFill>
                      <a:schemeClr val="bg1"/>
                    </a:solidFill>
                    <a:latin typeface="Arial" panose="020B0604020202020204" pitchFamily="34" charset="0"/>
                  </a:rPr>
                  <a:t>2</a:t>
                </a:r>
              </a:p>
            </p:txBody>
          </p:sp>
          <p:sp>
            <p:nvSpPr>
              <p:cNvPr id="26" name="Rectangle 1039"/>
              <p:cNvSpPr>
                <a:spLocks noChangeArrowheads="1"/>
              </p:cNvSpPr>
              <p:nvPr/>
            </p:nvSpPr>
            <p:spPr bwMode="auto">
              <a:xfrm>
                <a:off x="4656" y="2496"/>
                <a:ext cx="576" cy="288"/>
              </a:xfrm>
              <a:prstGeom prst="rect">
                <a:avLst/>
              </a:prstGeom>
              <a:grp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9056" tIns="34528" rIns="69056" bIns="34528" anchor="ctr"/>
              <a:lstStyle/>
              <a:p>
                <a:pPr algn="ctr">
                  <a:buFont typeface="Monotype Sorts" pitchFamily="2" charset="2"/>
                  <a:buNone/>
                  <a:defRPr/>
                </a:pPr>
                <a:r>
                  <a:rPr lang="zh-CN" altLang="en-US" sz="1500" b="0">
                    <a:solidFill>
                      <a:schemeClr val="bg1"/>
                    </a:solidFill>
                    <a:latin typeface="Arial" panose="020B0604020202020204" pitchFamily="34" charset="0"/>
                  </a:rPr>
                  <a:t>记录</a:t>
                </a:r>
                <a:r>
                  <a:rPr lang="en-US" altLang="zh-CN" sz="1500" b="0">
                    <a:solidFill>
                      <a:schemeClr val="bg1"/>
                    </a:solidFill>
                    <a:latin typeface="Arial" panose="020B0604020202020204" pitchFamily="34" charset="0"/>
                  </a:rPr>
                  <a:t>n</a:t>
                </a:r>
              </a:p>
            </p:txBody>
          </p:sp>
          <p:cxnSp>
            <p:nvCxnSpPr>
              <p:cNvPr id="27" name="AutoShape 1040"/>
              <p:cNvCxnSpPr>
                <a:cxnSpLocks noChangeShapeType="1"/>
                <a:stCxn id="19" idx="2"/>
                <a:endCxn id="21" idx="0"/>
              </p:cNvCxnSpPr>
              <p:nvPr/>
            </p:nvCxnSpPr>
            <p:spPr bwMode="auto">
              <a:xfrm rot="5400000">
                <a:off x="3408" y="1776"/>
                <a:ext cx="480" cy="960"/>
              </a:xfrm>
              <a:prstGeom prst="bentConnector3">
                <a:avLst>
                  <a:gd name="adj1" fmla="val 50000"/>
                </a:avLst>
              </a:prstGeom>
              <a:grpFill/>
              <a:ln w="38100">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8" name="AutoShape 1041"/>
              <p:cNvCxnSpPr>
                <a:cxnSpLocks noChangeShapeType="1"/>
                <a:stCxn id="19" idx="2"/>
                <a:endCxn id="26" idx="0"/>
              </p:cNvCxnSpPr>
              <p:nvPr/>
            </p:nvCxnSpPr>
            <p:spPr bwMode="auto">
              <a:xfrm rot="16200000" flipH="1">
                <a:off x="4296" y="1848"/>
                <a:ext cx="480" cy="816"/>
              </a:xfrm>
              <a:prstGeom prst="bentConnector3">
                <a:avLst>
                  <a:gd name="adj1" fmla="val 50000"/>
                </a:avLst>
              </a:prstGeom>
              <a:grpFill/>
              <a:ln w="38100">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9" name="AutoShape 1042"/>
              <p:cNvCxnSpPr>
                <a:cxnSpLocks noChangeShapeType="1"/>
                <a:stCxn id="19" idx="2"/>
                <a:endCxn id="25" idx="0"/>
              </p:cNvCxnSpPr>
              <p:nvPr/>
            </p:nvCxnSpPr>
            <p:spPr bwMode="auto">
              <a:xfrm rot="5400000">
                <a:off x="3792" y="2160"/>
                <a:ext cx="480" cy="192"/>
              </a:xfrm>
              <a:prstGeom prst="bentConnector3">
                <a:avLst>
                  <a:gd name="adj1" fmla="val 50000"/>
                </a:avLst>
              </a:prstGeom>
              <a:grpFill/>
              <a:ln w="38100">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0" name="AutoShape 1044"/>
              <p:cNvCxnSpPr>
                <a:cxnSpLocks noChangeShapeType="1"/>
                <a:stCxn id="25" idx="2"/>
                <a:endCxn id="23" idx="0"/>
              </p:cNvCxnSpPr>
              <p:nvPr/>
            </p:nvCxnSpPr>
            <p:spPr bwMode="auto">
              <a:xfrm rot="16200000" flipH="1">
                <a:off x="3768" y="2952"/>
                <a:ext cx="432" cy="96"/>
              </a:xfrm>
              <a:prstGeom prst="bentConnector3">
                <a:avLst>
                  <a:gd name="adj1" fmla="val 50000"/>
                </a:avLst>
              </a:prstGeom>
              <a:grpFill/>
              <a:ln w="38100">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1045"/>
              <p:cNvCxnSpPr>
                <a:cxnSpLocks noChangeShapeType="1"/>
                <a:stCxn id="25" idx="2"/>
                <a:endCxn id="22" idx="0"/>
              </p:cNvCxnSpPr>
              <p:nvPr/>
            </p:nvCxnSpPr>
            <p:spPr bwMode="auto">
              <a:xfrm rot="5400000">
                <a:off x="3336" y="2616"/>
                <a:ext cx="432" cy="768"/>
              </a:xfrm>
              <a:prstGeom prst="bentConnector3">
                <a:avLst>
                  <a:gd name="adj1" fmla="val 50000"/>
                </a:avLst>
              </a:prstGeom>
              <a:grpFill/>
              <a:ln w="38100">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046"/>
              <p:cNvCxnSpPr>
                <a:cxnSpLocks noChangeShapeType="1"/>
                <a:stCxn id="25" idx="2"/>
                <a:endCxn id="24" idx="0"/>
              </p:cNvCxnSpPr>
              <p:nvPr/>
            </p:nvCxnSpPr>
            <p:spPr bwMode="auto">
              <a:xfrm rot="16200000" flipH="1">
                <a:off x="4320" y="2400"/>
                <a:ext cx="432" cy="1200"/>
              </a:xfrm>
              <a:prstGeom prst="bentConnector3">
                <a:avLst>
                  <a:gd name="adj1" fmla="val 50000"/>
                </a:avLst>
              </a:prstGeom>
              <a:grpFill/>
              <a:ln w="38100">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 Box 1047"/>
              <p:cNvSpPr txBox="1">
                <a:spLocks noChangeArrowheads="1"/>
              </p:cNvSpPr>
              <p:nvPr/>
            </p:nvSpPr>
            <p:spPr bwMode="auto">
              <a:xfrm>
                <a:off x="4316" y="2495"/>
                <a:ext cx="288" cy="71"/>
              </a:xfrm>
              <a:prstGeom prst="rect">
                <a:avLst/>
              </a:prstGeom>
              <a:grp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p>
                <a:pPr algn="ctr">
                  <a:spcBef>
                    <a:spcPct val="50000"/>
                  </a:spcBef>
                  <a:buFont typeface="Monotype Sorts" pitchFamily="2" charset="2"/>
                  <a:buNone/>
                  <a:defRPr/>
                </a:pPr>
                <a:r>
                  <a:rPr lang="en-US" altLang="zh-CN" sz="100" b="0" dirty="0">
                    <a:solidFill>
                      <a:schemeClr val="bg1"/>
                    </a:solidFill>
                    <a:latin typeface="Arial" panose="020B0604020202020204" pitchFamily="34" charset="0"/>
                  </a:rPr>
                  <a:t>…</a:t>
                </a:r>
              </a:p>
            </p:txBody>
          </p:sp>
        </p:grpSp>
        <p:sp>
          <p:nvSpPr>
            <p:cNvPr id="18" name="Text Box 1048"/>
            <p:cNvSpPr txBox="1">
              <a:spLocks noChangeArrowheads="1"/>
            </p:cNvSpPr>
            <p:nvPr/>
          </p:nvSpPr>
          <p:spPr bwMode="auto">
            <a:xfrm>
              <a:off x="4416" y="3288"/>
              <a:ext cx="336" cy="71"/>
            </a:xfrm>
            <a:prstGeom prst="rect">
              <a:avLst/>
            </a:prstGeom>
            <a:grpFill/>
            <a:ln w="9525">
              <a:solidFill>
                <a:srgbClr val="FFC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69056" tIns="34528" rIns="69056" bIns="34528">
              <a:spAutoFit/>
            </a:bodyPr>
            <a:lstStyle/>
            <a:p>
              <a:pPr algn="ctr">
                <a:spcBef>
                  <a:spcPct val="50000"/>
                </a:spcBef>
                <a:buFont typeface="Monotype Sorts" pitchFamily="2" charset="2"/>
                <a:buNone/>
                <a:defRPr/>
              </a:pPr>
              <a:r>
                <a:rPr lang="en-US" altLang="zh-CN" sz="100" b="0" dirty="0">
                  <a:solidFill>
                    <a:schemeClr val="bg1"/>
                  </a:solidFill>
                  <a:latin typeface="Arial" panose="020B0604020202020204" pitchFamily="34" charset="0"/>
                </a:rPr>
                <a:t>…</a:t>
              </a:r>
            </a:p>
          </p:txBody>
        </p:sp>
      </p:grpSp>
      <p:sp>
        <p:nvSpPr>
          <p:cNvPr id="2" name="文本框 1"/>
          <p:cNvSpPr txBox="1"/>
          <p:nvPr/>
        </p:nvSpPr>
        <p:spPr>
          <a:xfrm>
            <a:off x="1371600" y="1352550"/>
            <a:ext cx="4572000" cy="646331"/>
          </a:xfrm>
          <a:prstGeom prst="rect">
            <a:avLst/>
          </a:prstGeom>
          <a:noFill/>
        </p:spPr>
        <p:txBody>
          <a:bodyPr wrap="square" rtlCol="0" anchor="t">
            <a:spAutoFit/>
          </a:bodyPr>
          <a:lstStyle/>
          <a:p>
            <a:r>
              <a:rPr lang="zh-CN" altLang="en-US" sz="1800" dirty="0">
                <a:latin typeface="+mn-ea"/>
              </a:rPr>
              <a:t>以计算机硬盘为载体的存储在计算机上</a:t>
            </a:r>
            <a:endParaRPr lang="en-US" altLang="zh-CN" sz="1800" dirty="0">
              <a:latin typeface="+mn-ea"/>
            </a:endParaRPr>
          </a:p>
          <a:p>
            <a:r>
              <a:rPr lang="zh-CN" altLang="en-US" dirty="0">
                <a:latin typeface="+mn-ea"/>
              </a:rPr>
              <a:t>文件是 文件管理系统 中</a:t>
            </a:r>
            <a:r>
              <a:rPr lang="zh-CN" altLang="en-US" dirty="0">
                <a:solidFill>
                  <a:srgbClr val="FF0000"/>
                </a:solidFill>
                <a:latin typeface="+mn-ea"/>
              </a:rPr>
              <a:t>最大的数据单位</a:t>
            </a:r>
            <a:endParaRPr lang="zh-CN" altLang="en-US" sz="1800" dirty="0">
              <a:solidFill>
                <a:srgbClr val="FF0000"/>
              </a:solidFill>
              <a:latin typeface="+mn-ea"/>
            </a:endParaRPr>
          </a:p>
        </p:txBody>
      </p:sp>
      <p:grpSp>
        <p:nvGrpSpPr>
          <p:cNvPr id="3" name="组合 2">
            <a:extLst>
              <a:ext uri="{FF2B5EF4-FFF2-40B4-BE49-F238E27FC236}">
                <a16:creationId xmlns:a16="http://schemas.microsoft.com/office/drawing/2014/main" id="{CD3879C2-1396-81BC-0145-8803B6EDD852}"/>
              </a:ext>
            </a:extLst>
          </p:cNvPr>
          <p:cNvGrpSpPr/>
          <p:nvPr/>
        </p:nvGrpSpPr>
        <p:grpSpPr>
          <a:xfrm>
            <a:off x="7011096" y="737991"/>
            <a:ext cx="1529855" cy="663451"/>
            <a:chOff x="7444595" y="896620"/>
            <a:chExt cx="1529855" cy="663451"/>
          </a:xfrm>
        </p:grpSpPr>
        <p:sp>
          <p:nvSpPr>
            <p:cNvPr id="34" name="文本框 33">
              <a:extLst>
                <a:ext uri="{FF2B5EF4-FFF2-40B4-BE49-F238E27FC236}">
                  <a16:creationId xmlns:a16="http://schemas.microsoft.com/office/drawing/2014/main" id="{7B9E78A2-9E01-484E-BAEA-E8CB19EB9ECE}"/>
                </a:ext>
              </a:extLst>
            </p:cNvPr>
            <p:cNvSpPr txBox="1"/>
            <p:nvPr/>
          </p:nvSpPr>
          <p:spPr>
            <a:xfrm>
              <a:off x="7444864" y="896620"/>
              <a:ext cx="1529586" cy="663451"/>
            </a:xfrm>
            <a:prstGeom prst="rect">
              <a:avLst/>
            </a:prstGeom>
            <a:noFill/>
          </p:spPr>
          <p:txBody>
            <a:bodyPr wrap="none" rtlCol="0">
              <a:spAutoFit/>
            </a:bodyPr>
            <a:lstStyle/>
            <a:p>
              <a:pPr>
                <a:lnSpc>
                  <a:spcPts val="2300"/>
                </a:lnSpc>
              </a:pPr>
              <a:r>
                <a:rPr lang="en-US" altLang="zh-CN" dirty="0"/>
                <a:t>1.</a:t>
              </a:r>
              <a:r>
                <a:rPr lang="zh-CN" altLang="en-US" dirty="0"/>
                <a:t>有结构文件</a:t>
              </a:r>
              <a:endParaRPr lang="en-US" altLang="zh-CN" dirty="0"/>
            </a:p>
            <a:p>
              <a:pPr>
                <a:lnSpc>
                  <a:spcPts val="2300"/>
                </a:lnSpc>
              </a:pPr>
              <a:r>
                <a:rPr lang="en-US" altLang="zh-CN" dirty="0"/>
                <a:t>2.</a:t>
              </a:r>
              <a:r>
                <a:rPr lang="zh-CN" altLang="en-US" dirty="0"/>
                <a:t>无结构文件</a:t>
              </a:r>
            </a:p>
          </p:txBody>
        </p:sp>
        <p:sp>
          <p:nvSpPr>
            <p:cNvPr id="35" name="右大括号 34">
              <a:extLst>
                <a:ext uri="{FF2B5EF4-FFF2-40B4-BE49-F238E27FC236}">
                  <a16:creationId xmlns:a16="http://schemas.microsoft.com/office/drawing/2014/main" id="{3680AC75-6BAE-4C16-8BC5-84C3EA513CB3}"/>
                </a:ext>
              </a:extLst>
            </p:cNvPr>
            <p:cNvSpPr/>
            <p:nvPr/>
          </p:nvSpPr>
          <p:spPr>
            <a:xfrm flipH="1">
              <a:off x="7444595" y="1008333"/>
              <a:ext cx="76200" cy="533400"/>
            </a:xfrm>
            <a:prstGeom prst="rightBrace">
              <a:avLst/>
            </a:prstGeom>
            <a:ln w="12700">
              <a:solidFill>
                <a:schemeClr val="tx1">
                  <a:lumMod val="60000"/>
                  <a:lumOff val="40000"/>
                </a:schemeClr>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文件、记录和数据项</a:t>
            </a:r>
            <a:r>
              <a:rPr lang="en-US" altLang="zh-CN" sz="2100" b="1" dirty="0">
                <a:solidFill>
                  <a:srgbClr val="4472C4"/>
                </a:solidFill>
              </a:rPr>
              <a:t>2</a:t>
            </a:r>
          </a:p>
        </p:txBody>
      </p:sp>
      <p:sp>
        <p:nvSpPr>
          <p:cNvPr id="10" name="文本框 9"/>
          <p:cNvSpPr txBox="1"/>
          <p:nvPr/>
        </p:nvSpPr>
        <p:spPr>
          <a:xfrm>
            <a:off x="455295" y="868130"/>
            <a:ext cx="4040505" cy="458908"/>
          </a:xfrm>
          <a:prstGeom prst="rect">
            <a:avLst/>
          </a:prstGeom>
          <a:noFill/>
        </p:spPr>
        <p:txBody>
          <a:bodyPr wrap="square" rtlCol="0">
            <a:spAutoFit/>
          </a:bodyPr>
          <a:lstStyle/>
          <a:p>
            <a:pPr algn="just">
              <a:lnSpc>
                <a:spcPct val="150000"/>
              </a:lnSpc>
              <a:spcAft>
                <a:spcPts val="600"/>
              </a:spcAft>
            </a:pPr>
            <a:r>
              <a:rPr lang="zh-CN" altLang="en-US" sz="1800" dirty="0">
                <a:latin typeface="+mn-ea"/>
              </a:rPr>
              <a:t>文件内部的数据应该怎样组织起来？</a:t>
            </a:r>
          </a:p>
        </p:txBody>
      </p:sp>
      <p:pic>
        <p:nvPicPr>
          <p:cNvPr id="101" name="图片 100"/>
          <p:cNvPicPr>
            <a:picLocks noChangeAspect="1"/>
          </p:cNvPicPr>
          <p:nvPr/>
        </p:nvPicPr>
        <p:blipFill rotWithShape="1">
          <a:blip r:embed="rId4"/>
          <a:srcRect l="5273" t="8996" r="3141" b="4847"/>
          <a:stretch/>
        </p:blipFill>
        <p:spPr>
          <a:xfrm>
            <a:off x="1169402" y="2647950"/>
            <a:ext cx="5891798" cy="2362200"/>
          </a:xfrm>
          <a:prstGeom prst="rect">
            <a:avLst/>
          </a:prstGeom>
          <a:noFill/>
          <a:ln w="9525">
            <a:noFill/>
          </a:ln>
        </p:spPr>
      </p:pic>
      <p:sp>
        <p:nvSpPr>
          <p:cNvPr id="3" name="文本框 2"/>
          <p:cNvSpPr txBox="1"/>
          <p:nvPr/>
        </p:nvSpPr>
        <p:spPr>
          <a:xfrm>
            <a:off x="4724400" y="1501468"/>
            <a:ext cx="3962400" cy="923330"/>
          </a:xfrm>
          <a:prstGeom prst="rect">
            <a:avLst/>
          </a:prstGeom>
          <a:noFill/>
          <a:ln w="12700">
            <a:solidFill>
              <a:schemeClr val="tx1"/>
            </a:solidFill>
          </a:ln>
        </p:spPr>
        <p:txBody>
          <a:bodyPr wrap="square" rtlCol="0" anchor="t">
            <a:spAutoFit/>
          </a:bodyPr>
          <a:lstStyle/>
          <a:p>
            <a:r>
              <a:rPr lang="zh-CN" altLang="en-US" sz="1800" b="1" dirty="0"/>
              <a:t>无结构文件</a:t>
            </a:r>
          </a:p>
          <a:p>
            <a:r>
              <a:rPr lang="zh-CN" altLang="en-US" sz="1800" dirty="0"/>
              <a:t>（如文本文件）——</a:t>
            </a:r>
            <a:r>
              <a:rPr lang="zh-CN" altLang="en-US" dirty="0"/>
              <a:t>看成一个</a:t>
            </a:r>
            <a:r>
              <a:rPr lang="zh-CN" altLang="en-US" dirty="0">
                <a:solidFill>
                  <a:srgbClr val="FF0000"/>
                </a:solidFill>
              </a:rPr>
              <a:t>字节流</a:t>
            </a:r>
            <a:r>
              <a:rPr lang="zh-CN" altLang="en-US" sz="1800" dirty="0"/>
              <a:t>，又称流式文件</a:t>
            </a:r>
          </a:p>
        </p:txBody>
      </p:sp>
      <p:sp>
        <p:nvSpPr>
          <p:cNvPr id="5" name="文本框 4"/>
          <p:cNvSpPr txBox="1"/>
          <p:nvPr>
            <p:custDataLst>
              <p:tags r:id="rId1"/>
            </p:custDataLst>
          </p:nvPr>
        </p:nvSpPr>
        <p:spPr>
          <a:xfrm>
            <a:off x="513096" y="1504950"/>
            <a:ext cx="3581400" cy="923330"/>
          </a:xfrm>
          <a:prstGeom prst="rect">
            <a:avLst/>
          </a:prstGeom>
          <a:noFill/>
          <a:ln w="12700">
            <a:solidFill>
              <a:schemeClr val="tx1"/>
            </a:solidFill>
          </a:ln>
        </p:spPr>
        <p:txBody>
          <a:bodyPr wrap="square" rtlCol="0" anchor="t">
            <a:spAutoFit/>
          </a:bodyPr>
          <a:lstStyle/>
          <a:p>
            <a:r>
              <a:rPr lang="zh-CN" altLang="en-US" sz="1800" b="1" dirty="0"/>
              <a:t>有结构文件</a:t>
            </a:r>
          </a:p>
          <a:p>
            <a:r>
              <a:rPr lang="zh-CN" altLang="en-US" sz="1800" dirty="0"/>
              <a:t>（如数据库表）——由一组相似的</a:t>
            </a:r>
            <a:r>
              <a:rPr lang="zh-CN" altLang="en-US" sz="1800" dirty="0">
                <a:solidFill>
                  <a:srgbClr val="FF0000"/>
                </a:solidFill>
              </a:rPr>
              <a:t>记录组成</a:t>
            </a:r>
            <a:r>
              <a:rPr lang="zh-CN" altLang="en-US" sz="1800" dirty="0"/>
              <a:t>，又称记录式文件</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文件、记录和数据项</a:t>
            </a:r>
            <a:r>
              <a:rPr lang="en-US" altLang="zh-CN" sz="2100" b="1" dirty="0">
                <a:solidFill>
                  <a:srgbClr val="4472C4"/>
                </a:solidFill>
              </a:rPr>
              <a:t>2</a:t>
            </a: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a:xfrm>
            <a:off x="5486282" y="1200011"/>
            <a:ext cx="395288" cy="395288"/>
          </a:xfrm>
          <a:prstGeom prst="rect">
            <a:avLst/>
          </a:prstGeom>
          <a:ln>
            <a:noFill/>
          </a:ln>
          <a:effectLst>
            <a:softEdge rad="0"/>
          </a:effectLst>
        </p:spPr>
      </p:pic>
      <p:sp>
        <p:nvSpPr>
          <p:cNvPr id="10" name="文本框 9"/>
          <p:cNvSpPr txBox="1"/>
          <p:nvPr/>
        </p:nvSpPr>
        <p:spPr>
          <a:xfrm>
            <a:off x="651510" y="896620"/>
            <a:ext cx="8233410" cy="506730"/>
          </a:xfrm>
          <a:prstGeom prst="rect">
            <a:avLst/>
          </a:prstGeom>
          <a:noFill/>
        </p:spPr>
        <p:txBody>
          <a:bodyPr wrap="square" rtlCol="0">
            <a:spAutoFit/>
          </a:bodyPr>
          <a:lstStyle/>
          <a:p>
            <a:pPr algn="just">
              <a:lnSpc>
                <a:spcPct val="150000"/>
              </a:lnSpc>
              <a:spcAft>
                <a:spcPts val="600"/>
              </a:spcAft>
            </a:pPr>
            <a:r>
              <a:rPr lang="zh-CN" altLang="en-US" sz="1800" dirty="0">
                <a:latin typeface="+mn-ea"/>
              </a:rPr>
              <a:t>文件之间应该怎样组织起来？</a:t>
            </a:r>
          </a:p>
        </p:txBody>
      </p:sp>
      <p:sp>
        <p:nvSpPr>
          <p:cNvPr id="3" name="文本框 2"/>
          <p:cNvSpPr txBox="1"/>
          <p:nvPr/>
        </p:nvSpPr>
        <p:spPr>
          <a:xfrm>
            <a:off x="6019800" y="1276350"/>
            <a:ext cx="2813050" cy="922020"/>
          </a:xfrm>
          <a:prstGeom prst="rect">
            <a:avLst/>
          </a:prstGeom>
          <a:noFill/>
        </p:spPr>
        <p:txBody>
          <a:bodyPr wrap="square" rtlCol="0" anchor="t">
            <a:spAutoFit/>
          </a:bodyPr>
          <a:lstStyle/>
          <a:p>
            <a:r>
              <a:rPr lang="zh-CN" altLang="en-US" sz="1800" dirty="0"/>
              <a:t>系统中的各个文件就通过一层一层的</a:t>
            </a:r>
            <a:r>
              <a:rPr lang="zh-CN" altLang="en-US" sz="1800" dirty="0">
                <a:solidFill>
                  <a:srgbClr val="FF0000"/>
                </a:solidFill>
              </a:rPr>
              <a:t>目录</a:t>
            </a:r>
            <a:r>
              <a:rPr lang="zh-CN" altLang="en-US" sz="1800" dirty="0"/>
              <a:t>合理有序的组织起来</a:t>
            </a:r>
          </a:p>
        </p:txBody>
      </p:sp>
      <p:sp>
        <p:nvSpPr>
          <p:cNvPr id="5" name="文本框 4"/>
          <p:cNvSpPr txBox="1"/>
          <p:nvPr>
            <p:custDataLst>
              <p:tags r:id="rId1"/>
            </p:custDataLst>
          </p:nvPr>
        </p:nvSpPr>
        <p:spPr>
          <a:xfrm>
            <a:off x="6146800" y="2876550"/>
            <a:ext cx="2813050" cy="368300"/>
          </a:xfrm>
          <a:prstGeom prst="rect">
            <a:avLst/>
          </a:prstGeom>
          <a:noFill/>
        </p:spPr>
        <p:txBody>
          <a:bodyPr wrap="square" rtlCol="0" anchor="t">
            <a:spAutoFit/>
          </a:bodyPr>
          <a:lstStyle/>
          <a:p>
            <a:r>
              <a:rPr lang="zh-CN" altLang="en-US" sz="1800" dirty="0"/>
              <a:t>“目录”</a:t>
            </a:r>
            <a:r>
              <a:rPr lang="en-US" altLang="zh-CN" sz="1800" dirty="0"/>
              <a:t>=“</a:t>
            </a:r>
            <a:r>
              <a:rPr lang="zh-CN" altLang="en-US" sz="1800" dirty="0"/>
              <a:t>文件夹</a:t>
            </a:r>
            <a:r>
              <a:rPr lang="en-US" altLang="zh-CN" sz="1800" dirty="0"/>
              <a:t>”</a:t>
            </a:r>
          </a:p>
        </p:txBody>
      </p:sp>
      <p:pic>
        <p:nvPicPr>
          <p:cNvPr id="102" name="图片 101"/>
          <p:cNvPicPr/>
          <p:nvPr/>
        </p:nvPicPr>
        <p:blipFill>
          <a:blip r:embed="rId4"/>
          <a:stretch>
            <a:fillRect/>
          </a:stretch>
        </p:blipFill>
        <p:spPr>
          <a:xfrm>
            <a:off x="71755" y="1671955"/>
            <a:ext cx="5530215" cy="1721485"/>
          </a:xfrm>
          <a:prstGeom prst="rect">
            <a:avLst/>
          </a:prstGeom>
          <a:noFill/>
          <a:ln w="9525">
            <a:noFill/>
          </a:ln>
        </p:spPr>
      </p:pic>
      <p:sp>
        <p:nvSpPr>
          <p:cNvPr id="2" name="文本框 1"/>
          <p:cNvSpPr txBox="1"/>
          <p:nvPr/>
        </p:nvSpPr>
        <p:spPr>
          <a:xfrm>
            <a:off x="914400" y="3943350"/>
            <a:ext cx="7031355" cy="368300"/>
          </a:xfrm>
          <a:prstGeom prst="rect">
            <a:avLst/>
          </a:prstGeom>
          <a:noFill/>
        </p:spPr>
        <p:txBody>
          <a:bodyPr wrap="square" rtlCol="0" anchor="t">
            <a:spAutoFit/>
          </a:bodyPr>
          <a:lstStyle/>
          <a:p>
            <a:r>
              <a:rPr lang="zh-CN" altLang="en-US" sz="1800" dirty="0"/>
              <a:t>目录其实也是一种特殊的有结构文件（由记录组成）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矩形 19"/>
          <p:cNvSpPr/>
          <p:nvPr/>
        </p:nvSpPr>
        <p:spPr>
          <a:xfrm>
            <a:off x="502444" y="59001"/>
            <a:ext cx="5269706" cy="414020"/>
          </a:xfrm>
          <a:prstGeom prst="rect">
            <a:avLst/>
          </a:prstGeom>
        </p:spPr>
        <p:txBody>
          <a:bodyPr wrap="square">
            <a:spAutoFit/>
          </a:bodyPr>
          <a:lstStyle/>
          <a:p>
            <a:r>
              <a:rPr lang="zh-CN" altLang="en-US" sz="2100" b="1" dirty="0">
                <a:solidFill>
                  <a:srgbClr val="4472C4"/>
                </a:solidFill>
              </a:rPr>
              <a:t>文件名和扩展名</a:t>
            </a:r>
            <a:endParaRPr lang="en-US" altLang="zh-CN" sz="2100" b="1" dirty="0">
              <a:solidFill>
                <a:srgbClr val="4472C4"/>
              </a:solidFill>
            </a:endParaRPr>
          </a:p>
        </p:txBody>
      </p:sp>
      <p:sp>
        <p:nvSpPr>
          <p:cNvPr id="4" name="文本框 3">
            <a:extLst>
              <a:ext uri="{FF2B5EF4-FFF2-40B4-BE49-F238E27FC236}">
                <a16:creationId xmlns:a16="http://schemas.microsoft.com/office/drawing/2014/main" id="{64F06243-BF2B-4F35-A661-9B1DF21AD1FA}"/>
              </a:ext>
            </a:extLst>
          </p:cNvPr>
          <p:cNvSpPr txBox="1"/>
          <p:nvPr/>
        </p:nvSpPr>
        <p:spPr>
          <a:xfrm>
            <a:off x="152400" y="1200150"/>
            <a:ext cx="8763000" cy="3615862"/>
          </a:xfrm>
          <a:prstGeom prst="rect">
            <a:avLst/>
          </a:prstGeom>
          <a:noFill/>
        </p:spPr>
        <p:txBody>
          <a:bodyPr wrap="square" rtlCol="0">
            <a:spAutoFit/>
          </a:bodyPr>
          <a:lstStyle/>
          <a:p>
            <a:pPr marL="342900" indent="-342900">
              <a:lnSpc>
                <a:spcPts val="4000"/>
              </a:lnSpc>
              <a:buFont typeface="Wingdings" panose="05000000000000000000" pitchFamily="2" charset="2"/>
              <a:buChar char="n"/>
            </a:pPr>
            <a:r>
              <a:rPr lang="zh-CN" altLang="en-US" sz="2000" dirty="0"/>
              <a:t>文件名用于标识不同的文件</a:t>
            </a:r>
            <a:endParaRPr lang="en-US" altLang="zh-CN" sz="2000" dirty="0"/>
          </a:p>
          <a:p>
            <a:pPr marL="342900" indent="-342900">
              <a:lnSpc>
                <a:spcPts val="4000"/>
              </a:lnSpc>
              <a:buFont typeface="Wingdings" panose="05000000000000000000" pitchFamily="2" charset="2"/>
              <a:buChar char="n"/>
            </a:pPr>
            <a:r>
              <a:rPr lang="en-US" altLang="zh-CN" sz="2000" dirty="0"/>
              <a:t>MS-DOS</a:t>
            </a:r>
            <a:r>
              <a:rPr lang="zh-CN" altLang="en-US" sz="2000" dirty="0"/>
              <a:t>系统中，文件名不能超过</a:t>
            </a:r>
            <a:r>
              <a:rPr lang="en-US" altLang="zh-CN" sz="2000" dirty="0"/>
              <a:t>8</a:t>
            </a:r>
            <a:r>
              <a:rPr lang="zh-CN" altLang="en-US" sz="2000" dirty="0"/>
              <a:t>个字符长，不区分大小写，</a:t>
            </a:r>
            <a:endParaRPr lang="en-US" altLang="zh-CN" sz="2000" dirty="0"/>
          </a:p>
          <a:p>
            <a:pPr>
              <a:lnSpc>
                <a:spcPts val="4000"/>
              </a:lnSpc>
            </a:pPr>
            <a:r>
              <a:rPr lang="en-US" altLang="zh-CN" sz="2000" dirty="0"/>
              <a:t>     </a:t>
            </a:r>
            <a:r>
              <a:rPr lang="zh-CN" altLang="en-US" sz="2000" dirty="0"/>
              <a:t>不能使用特殊字符</a:t>
            </a:r>
            <a:endParaRPr lang="en-US" altLang="zh-CN" sz="2000" dirty="0"/>
          </a:p>
          <a:p>
            <a:pPr>
              <a:lnSpc>
                <a:spcPts val="4000"/>
              </a:lnSpc>
            </a:pPr>
            <a:r>
              <a:rPr lang="zh-CN" altLang="en-US" sz="2000" dirty="0"/>
              <a:t>     早期的</a:t>
            </a:r>
            <a:r>
              <a:rPr lang="en-US" altLang="zh-CN" sz="2000" dirty="0"/>
              <a:t>UNIX</a:t>
            </a:r>
            <a:r>
              <a:rPr lang="zh-CN" altLang="en-US" sz="2000" dirty="0"/>
              <a:t>，文件名不能超过</a:t>
            </a:r>
            <a:r>
              <a:rPr lang="en-US" altLang="zh-CN" sz="2000" dirty="0"/>
              <a:t>14</a:t>
            </a:r>
            <a:r>
              <a:rPr lang="zh-CN" altLang="en-US" sz="2000" dirty="0"/>
              <a:t>字符长，区分大小写</a:t>
            </a:r>
            <a:endParaRPr lang="en-US" altLang="zh-CN" sz="2000" dirty="0"/>
          </a:p>
          <a:p>
            <a:pPr>
              <a:lnSpc>
                <a:spcPts val="4000"/>
              </a:lnSpc>
            </a:pPr>
            <a:r>
              <a:rPr lang="en-US" altLang="zh-CN" sz="2000" dirty="0"/>
              <a:t>     NTFS</a:t>
            </a:r>
            <a:r>
              <a:rPr lang="zh-CN" altLang="en-US" sz="2000" dirty="0"/>
              <a:t>格式中，支持</a:t>
            </a:r>
            <a:r>
              <a:rPr lang="en-US" altLang="zh-CN" sz="2000" dirty="0"/>
              <a:t>256</a:t>
            </a:r>
            <a:r>
              <a:rPr lang="zh-CN" altLang="en-US" sz="2000" dirty="0"/>
              <a:t>字符长文件名</a:t>
            </a:r>
            <a:endParaRPr lang="en-US" altLang="zh-CN" sz="2000" dirty="0"/>
          </a:p>
          <a:p>
            <a:pPr marL="342900" indent="-342900">
              <a:lnSpc>
                <a:spcPts val="4000"/>
              </a:lnSpc>
              <a:buFont typeface="Wingdings" panose="05000000000000000000" pitchFamily="2" charset="2"/>
              <a:buChar char="n"/>
            </a:pPr>
            <a:r>
              <a:rPr lang="zh-CN" altLang="en-US" sz="2000" dirty="0"/>
              <a:t>扩展名，文件后缀，指示文件类型</a:t>
            </a:r>
            <a:endParaRPr lang="en-US" altLang="zh-CN" sz="2000" dirty="0"/>
          </a:p>
          <a:p>
            <a:pPr marL="342900" indent="-342900">
              <a:lnSpc>
                <a:spcPts val="4000"/>
              </a:lnSpc>
              <a:buFont typeface="Wingdings" panose="05000000000000000000" pitchFamily="2" charset="2"/>
              <a:buChar char="n"/>
            </a:pPr>
            <a:r>
              <a:rPr lang="zh-CN" altLang="en-US" sz="2000" dirty="0"/>
              <a:t>文件名和扩展名用“</a:t>
            </a:r>
            <a:r>
              <a:rPr lang="en-US" altLang="zh-CN" sz="2000" dirty="0"/>
              <a:t>.</a:t>
            </a:r>
            <a:r>
              <a:rPr lang="zh-CN" altLang="en-US" sz="2000" dirty="0"/>
              <a:t>”分隔</a:t>
            </a:r>
          </a:p>
        </p:txBody>
      </p:sp>
    </p:spTree>
    <p:extLst>
      <p:ext uri="{BB962C8B-B14F-4D97-AF65-F5344CB8AC3E}">
        <p14:creationId xmlns:p14="http://schemas.microsoft.com/office/powerpoint/2010/main" val="118153812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670a65ef-9cc0-4a0a-90e1-bfe01c05fca7"/>
  <p:tag name="COMMONDATA" val="eyJoZGlkIjoiMTE1MmU4M2MzZDk5MDI3M2M1YWYyZDhhMzM1OWJiZDcifQ=="/>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58a06314-7e72-4d48-85a8-7253ed818c17}"/>
</p:tagLst>
</file>

<file path=ppt/tags/tag3.xml><?xml version="1.0" encoding="utf-8"?>
<p:tagLst xmlns:a="http://schemas.openxmlformats.org/drawingml/2006/main" xmlns:r="http://schemas.openxmlformats.org/officeDocument/2006/relationships" xmlns:p="http://schemas.openxmlformats.org/presentationml/2006/main">
  <p:tag name="ISLIDE.DIAGRAM" val="272399"/>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ISLIDE.DIAGRAM" val="185926"/>
</p:tagLst>
</file>

<file path=ppt/tags/tag7.xml><?xml version="1.0" encoding="utf-8"?>
<p:tagLst xmlns:a="http://schemas.openxmlformats.org/drawingml/2006/main" xmlns:r="http://schemas.openxmlformats.org/officeDocument/2006/relationships" xmlns:p="http://schemas.openxmlformats.org/presentationml/2006/main">
  <p:tag name="KSO_WM_UNIT_TABLE_BEAUTIFY" val="smartTable{58a06314-7e72-4d48-85a8-7253ed818c17}"/>
</p:tagLst>
</file>

<file path=ppt/theme/theme1.xml><?xml version="1.0" encoding="utf-8"?>
<a:theme xmlns:a="http://schemas.openxmlformats.org/drawingml/2006/main" name="24-浅色-办公趣味-多彩">
  <a:themeElements>
    <a:clrScheme name="CLASSIC - Standart Office">
      <a:dk1>
        <a:srgbClr val="44546A"/>
      </a:dk1>
      <a:lt1>
        <a:sysClr val="window" lastClr="FFFFFF"/>
      </a:lt1>
      <a:dk2>
        <a:srgbClr val="8496B0"/>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微软雅黑"/>
        <a:ea typeface="微软雅黑"/>
        <a:cs typeface=""/>
      </a:majorFont>
      <a:minorFont>
        <a:latin typeface="微软雅黑"/>
        <a:ea typeface="微软雅黑"/>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254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rgbClr val="FF0000"/>
          </a:solidFill>
          <a:headEnd type="none"/>
          <a:tailEnd type="triangle"/>
        </a:ln>
      </a:spPr>
      <a:bodyPr/>
      <a:lstStyle/>
      <a:style>
        <a:lnRef idx="1">
          <a:schemeClr val="accent1"/>
        </a:lnRef>
        <a:fillRef idx="0">
          <a:schemeClr val="accent1"/>
        </a:fillRef>
        <a:effectRef idx="0">
          <a:schemeClr val="accent1"/>
        </a:effectRef>
        <a:fontRef idx="minor">
          <a:schemeClr val="tx1"/>
        </a:fontRef>
      </a:style>
    </a:lnDef>
    <a:txDef>
      <a:spPr>
        <a:noFill/>
        <a:ln w="12700">
          <a:solidFill>
            <a:schemeClr val="tx1"/>
          </a:solidFill>
        </a:ln>
      </a:spPr>
      <a:bodyPr wrap="none" rtlCol="0">
        <a:spAutoFit/>
      </a:bodyPr>
      <a:lstStyle>
        <a:defPPr algn="l">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2234</TotalTime>
  <Words>4608</Words>
  <Application>Microsoft Office PowerPoint</Application>
  <PresentationFormat>全屏显示(16:9)</PresentationFormat>
  <Paragraphs>562</Paragraphs>
  <Slides>59</Slides>
  <Notes>4</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59</vt:i4>
      </vt:variant>
    </vt:vector>
  </HeadingPairs>
  <TitlesOfParts>
    <vt:vector size="75" baseType="lpstr">
      <vt:lpstr>-apple-system</vt:lpstr>
      <vt:lpstr>FZSSJW--GB1-0</vt:lpstr>
      <vt:lpstr>Monotype Sorts</vt:lpstr>
      <vt:lpstr>TimesNewRomanPSMT</vt:lpstr>
      <vt:lpstr>黑体</vt:lpstr>
      <vt:lpstr>华文楷体</vt:lpstr>
      <vt:lpstr>宋体</vt:lpstr>
      <vt:lpstr>微软雅黑</vt:lpstr>
      <vt:lpstr>微软雅黑 (正文)</vt:lpstr>
      <vt:lpstr>Arial</vt:lpstr>
      <vt:lpstr>Calibri</vt:lpstr>
      <vt:lpstr>Cambria Math</vt:lpstr>
      <vt:lpstr>Impact</vt:lpstr>
      <vt:lpstr>Wingdings</vt:lpstr>
      <vt:lpstr>Wingdings 2</vt:lpstr>
      <vt:lpstr>24-浅色-办公趣味-多彩</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操作系统原理</dc:title>
  <dc:creator>Mr.Jia</dc:creator>
  <cp:keywords>Mr.Jia</cp:keywords>
  <cp:lastModifiedBy>110228444@qq.com</cp:lastModifiedBy>
  <cp:revision>604</cp:revision>
  <dcterms:created xsi:type="dcterms:W3CDTF">2015-07-29T09:05:45Z</dcterms:created>
  <dcterms:modified xsi:type="dcterms:W3CDTF">2025-05-08T06:54:45Z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F1FDD0F295AF4AB8ADD0E4FD8F2BCD68_12</vt:lpwstr>
  </property>
  <property fmtid="{D5CDD505-2E9C-101B-9397-08002B2CF9AE}" pid="3" name="KSOProductBuildVer">
    <vt:lpwstr>2052-11.1.0.14036</vt:lpwstr>
  </property>
</Properties>
</file>