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4"/>
  </p:handoutMasterIdLst>
  <p:sldIdLst>
    <p:sldId id="256" r:id="rId3"/>
    <p:sldId id="776" r:id="rId5"/>
    <p:sldId id="1425" r:id="rId6"/>
    <p:sldId id="1861" r:id="rId7"/>
    <p:sldId id="1862" r:id="rId8"/>
    <p:sldId id="1959" r:id="rId9"/>
    <p:sldId id="1960" r:id="rId10"/>
    <p:sldId id="1961" r:id="rId11"/>
    <p:sldId id="1962" r:id="rId12"/>
    <p:sldId id="1963" r:id="rId13"/>
    <p:sldId id="1964" r:id="rId14"/>
    <p:sldId id="1965" r:id="rId15"/>
    <p:sldId id="1966" r:id="rId16"/>
    <p:sldId id="1967" r:id="rId17"/>
    <p:sldId id="1968" r:id="rId18"/>
    <p:sldId id="2712" r:id="rId19"/>
    <p:sldId id="2713" r:id="rId20"/>
    <p:sldId id="2714" r:id="rId21"/>
    <p:sldId id="2715" r:id="rId22"/>
    <p:sldId id="2716" r:id="rId23"/>
    <p:sldId id="2717" r:id="rId24"/>
    <p:sldId id="2718" r:id="rId25"/>
    <p:sldId id="2719" r:id="rId26"/>
    <p:sldId id="2720" r:id="rId27"/>
    <p:sldId id="2721" r:id="rId28"/>
    <p:sldId id="2722" r:id="rId29"/>
    <p:sldId id="2723" r:id="rId30"/>
    <p:sldId id="2724" r:id="rId31"/>
    <p:sldId id="2725" r:id="rId32"/>
    <p:sldId id="2726" r:id="rId33"/>
    <p:sldId id="2727" r:id="rId34"/>
    <p:sldId id="2728" r:id="rId35"/>
    <p:sldId id="2729" r:id="rId36"/>
    <p:sldId id="2730" r:id="rId37"/>
    <p:sldId id="2731" r:id="rId38"/>
    <p:sldId id="1969" r:id="rId39"/>
    <p:sldId id="2066" r:id="rId40"/>
    <p:sldId id="2067" r:id="rId41"/>
    <p:sldId id="2068" r:id="rId42"/>
    <p:sldId id="2069" r:id="rId43"/>
    <p:sldId id="2070" r:id="rId44"/>
    <p:sldId id="2071" r:id="rId45"/>
    <p:sldId id="2072" r:id="rId46"/>
    <p:sldId id="2073" r:id="rId47"/>
    <p:sldId id="2074" r:id="rId48"/>
    <p:sldId id="2171" r:id="rId49"/>
    <p:sldId id="2172" r:id="rId50"/>
    <p:sldId id="2173" r:id="rId51"/>
    <p:sldId id="2174" r:id="rId52"/>
    <p:sldId id="2175" r:id="rId53"/>
    <p:sldId id="2176" r:id="rId54"/>
    <p:sldId id="2177" r:id="rId55"/>
    <p:sldId id="2178" r:id="rId56"/>
    <p:sldId id="2179" r:id="rId57"/>
    <p:sldId id="2180" r:id="rId58"/>
    <p:sldId id="2181" r:id="rId59"/>
    <p:sldId id="2182" r:id="rId60"/>
    <p:sldId id="2183" r:id="rId61"/>
    <p:sldId id="2735" r:id="rId62"/>
    <p:sldId id="2736" r:id="rId63"/>
    <p:sldId id="2737" r:id="rId64"/>
    <p:sldId id="2738" r:id="rId65"/>
    <p:sldId id="2184" r:id="rId66"/>
    <p:sldId id="2185" r:id="rId67"/>
    <p:sldId id="2282" r:id="rId68"/>
    <p:sldId id="2283" r:id="rId69"/>
    <p:sldId id="2284" r:id="rId70"/>
    <p:sldId id="2285" r:id="rId71"/>
    <p:sldId id="2286" r:id="rId72"/>
    <p:sldId id="2287" r:id="rId73"/>
    <p:sldId id="2288" r:id="rId74"/>
    <p:sldId id="2289" r:id="rId75"/>
    <p:sldId id="2290" r:id="rId76"/>
    <p:sldId id="2741" r:id="rId77"/>
    <p:sldId id="2291" r:id="rId78"/>
    <p:sldId id="2388" r:id="rId79"/>
    <p:sldId id="2742" r:id="rId80"/>
    <p:sldId id="2389" r:id="rId81"/>
    <p:sldId id="2390" r:id="rId82"/>
    <p:sldId id="2745" r:id="rId83"/>
    <p:sldId id="2391" r:id="rId84"/>
    <p:sldId id="2393" r:id="rId85"/>
    <p:sldId id="2395" r:id="rId86"/>
    <p:sldId id="2396" r:id="rId87"/>
    <p:sldId id="2610" r:id="rId88"/>
    <p:sldId id="2611" r:id="rId89"/>
    <p:sldId id="2612" r:id="rId90"/>
    <p:sldId id="2613" r:id="rId91"/>
    <p:sldId id="2614" r:id="rId92"/>
    <p:sldId id="2615" r:id="rId93"/>
  </p:sldIdLst>
  <p:sldSz cx="9144000" cy="6858000" type="letter"/>
  <p:notesSz cx="9163050" cy="6877050"/>
  <p:custDataLst>
    <p:tags r:id="rId98"/>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41"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241"/>
        <p:guide pos="288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tags" Target="tags/tag243.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align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align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alignNode1">
    <dgm:fillClrLst>
      <a:srgbClr val="A5A5A5"/>
      <a:srgbClr val="FFC000"/>
    </dgm:fillClrLst>
    <dgm:linClrLst>
      <a:srgbClr val="A5A5A5"/>
      <a:srgbClr val="FFC000"/>
    </dgm:linClrLst>
    <dgm:effectClrLst/>
    <dgm:txLinClrLst/>
    <dgm:txFillClrLst/>
    <dgm:txEffectClrLst/>
  </dgm:styleLbl>
  <dgm:styleLbl name="asst0">
    <dgm:fillClrLst meth="repeat">
      <a:srgbClr val="A5A5A5"/>
    </dgm:fillClrLst>
    <dgm:linClrLst meth="repeat">
      <a:sysClr val="window" lastClr="FFFFFF">
        <a:shade val="80000"/>
      </a:sysClr>
    </dgm:linClrLst>
    <dgm:effectClrLst/>
    <dgm:txLinClrLst/>
    <dgm:txFillClrLst/>
    <dgm:txEffectClrLst/>
  </dgm:styleLbl>
  <dgm:styleLbl name="asst1">
    <dgm:fillClrLst meth="repeat">
      <a:srgbClr val="FFC000"/>
    </dgm:fillClrLst>
    <dgm:linClrLst meth="repeat">
      <a:sysClr val="window" lastClr="FFFFFF">
        <a:shade val="80000"/>
      </a:sysClr>
    </dgm:linClrLst>
    <dgm:effectClrLst/>
    <dgm:txLinClrLst/>
    <dgm:txFillClrLst/>
    <dgm:txEffectClrLst/>
  </dgm:styleLbl>
  <dgm:styleLbl name="asst2">
    <dgm:fillClrLst>
      <a:srgbClr val="4472C4"/>
    </dgm:fillClrLst>
    <dgm:linClrLst meth="repeat">
      <a:sysClr val="window" lastClr="FFFFFF"/>
    </dgm:linClrLst>
    <dgm:effectClrLst/>
    <dgm:txLinClrLst/>
    <dgm:txFillClrLst/>
    <dgm:txEffectClrLst/>
  </dgm:styleLbl>
  <dgm:styleLbl name="asst3">
    <dgm:fillClrLst>
      <a:srgbClr val="70AD47"/>
    </dgm:fillClrLst>
    <dgm:linClrLst meth="repeat">
      <a:sysClr val="window" lastClr="FFFFFF"/>
    </dgm:linClrLst>
    <dgm:effectClrLst/>
    <dgm:txLinClrLst/>
    <dgm:txFillClrLst/>
    <dgm:txEffectClrLst/>
  </dgm:styleLbl>
  <dgm:styleLbl name="asst4">
    <dgm:fillClrLst>
      <a:srgbClr val="5B9BD5"/>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b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bg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A5A5A5">
        <a:tint val="40000"/>
      </a:srgbClr>
    </dgm:fillClrLst>
    <dgm:linClrLst meth="repeat">
      <a:sysClr val="windowText" lastClr="000000"/>
    </dgm:linClrLst>
    <dgm:effectClrLst/>
    <dgm:txLinClrLst/>
    <dgm:txFillClrLst meth="repeat">
      <a:sysClr val="windowText" lastClr="000000"/>
    </dgm:txFillClrLst>
    <dgm:txEffectClrLst/>
  </dgm:styleLbl>
  <dgm:styleLbl name="b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callout">
    <dgm:fillClrLst meth="repeat">
      <a:srgbClr val="A5A5A5"/>
    </dgm:fillClrLst>
    <dgm:linClrLst meth="repeat">
      <a:srgbClr val="A5A5A5">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dkBgShp">
    <dgm:fillClrLst meth="repeat">
      <a:srgbClr val="A5A5A5">
        <a:shade val="90000"/>
      </a:srgbClr>
    </dgm:fillClrLst>
    <dgm:linClrLst meth="repeat">
      <a:sysClr val="windowText" lastClr="000000"/>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a:srgbClr val="FFC000"/>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a:srgbClr val="4472C4"/>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a:srgbClr val="70AD47"/>
    </dgm:linClrLst>
    <dgm:effectClrLst/>
    <dgm:txLinClrLst/>
    <dgm:txFillClrLst meth="repeat">
      <a:sysClr val="windowText" lastClr="000000"/>
    </dgm:txFillClrLst>
    <dgm:txEffectClrLst/>
  </dgm:styleLbl>
  <dgm:styleLbl name="f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fgImgPlace1">
    <dgm:fillClrLst>
      <a:srgbClr val="A5A5A5">
        <a:tint val="50000"/>
      </a:srgbClr>
      <a:srgbClr val="FFC000">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A5A5A5">
        <a:tint val="4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lnNode1">
    <dgm:fillClrLst>
      <a:srgbClr val="A5A5A5"/>
      <a:srgbClr val="FFC000"/>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a:srgbClr val="A5A5A5"/>
      <a:srgbClr val="FFC000"/>
    </dgm:fillClrLst>
    <dgm:linClrLst meth="repeat">
      <a:sysClr val="window" lastClr="FFFFFF"/>
    </dgm:linClrLst>
    <dgm:effectClrLst/>
    <dgm:txLinClrLst/>
    <dgm:txFillClrLst/>
    <dgm:txEffectClrLst/>
  </dgm:styleLbl>
  <dgm:styleLbl name="node2">
    <dgm:fillClrLst>
      <a:srgbClr val="FFC000"/>
    </dgm:fillClrLst>
    <dgm:linClrLst meth="repeat">
      <a:sysClr val="window" lastClr="FFFFFF"/>
    </dgm:linClrLst>
    <dgm:effectClrLst/>
    <dgm:txLinClrLst/>
    <dgm:txFillClrLst/>
    <dgm:txEffectClrLst/>
  </dgm:styleLbl>
  <dgm:styleLbl name="node3">
    <dgm:fillClrLst>
      <a:srgbClr val="4472C4"/>
    </dgm:fillClrLst>
    <dgm:linClrLst meth="repeat">
      <a:sysClr val="window" lastClr="FFFFFF"/>
    </dgm:linClrLst>
    <dgm:effectClrLst/>
    <dgm:txLinClrLst/>
    <dgm:txFillClrLst/>
    <dgm:txEffectClrLst/>
  </dgm:styleLbl>
  <dgm:styleLbl name="node4">
    <dgm:fillClrLst>
      <a:srgbClr val="70AD47"/>
    </dgm:fillClrLst>
    <dgm:linClrLst meth="repeat">
      <a:sysClr val="window" lastClr="FFFFFF"/>
    </dgm:linClrLst>
    <dgm:effectClrLst/>
    <dgm:txLinClrLst/>
    <dgm:txFillClrLst/>
    <dgm:txEffectClrLst/>
  </dgm:styleLbl>
  <dgm:styleLbl name="parChTrans1D1">
    <dgm:fillClrLst meth="repeat">
      <a:srgbClr val="A5A5A5"/>
    </dgm:fillClrLst>
    <dgm:linClrLst meth="repeat">
      <a:srgbClr val="A5A5A5"/>
    </dgm:linClrLst>
    <dgm:effectClrLst/>
    <dgm:txLinClrLst/>
    <dgm:txFillClrLst meth="repeat">
      <a:sysClr val="windowText" lastClr="000000"/>
    </dgm:txFillClrLst>
    <dgm:txEffectClrLst/>
  </dgm:styleLbl>
  <dgm:styleLbl name="parChTrans1D2">
    <dgm:fillClrLst meth="repeat">
      <a:srgbClr val="ED7D31">
        <a:tint val="90000"/>
      </a:srgbClr>
    </dgm:fillClrLst>
    <dgm:linClrLst meth="repeat">
      <a:srgbClr val="FFC000"/>
    </dgm:linClrLst>
    <dgm:effectClrLst/>
    <dgm:txLinClrLst/>
    <dgm:txFillClrLst meth="repeat">
      <a:sysClr val="windowText" lastClr="000000"/>
    </dgm:txFillClrLst>
    <dgm:txEffectClrLst/>
  </dgm:styleLbl>
  <dgm:styleLbl name="parChTrans1D3">
    <dgm:fillClrLst meth="repeat">
      <a:srgbClr val="ED7D31">
        <a:tint val="70000"/>
      </a:srgbClr>
    </dgm:fillClrLst>
    <dgm:linClrLst meth="repeat">
      <a:srgbClr val="4472C4"/>
    </dgm:linClrLst>
    <dgm:effectClrLst/>
    <dgm:txLinClrLst/>
    <dgm:txFillClrLst meth="repeat">
      <a:sysClr val="windowText" lastClr="000000"/>
    </dgm:txFillClrLst>
    <dgm:txEffectClrLst/>
  </dgm:styleLbl>
  <dgm:styleLbl name="parChTrans1D4">
    <dgm:fillClrLst meth="repeat">
      <a:srgbClr val="70AD47">
        <a:tint val="50000"/>
      </a:srgbClr>
    </dgm:fillClrLst>
    <dgm:linClrLst meth="repeat">
      <a:srgbClr val="70AD47"/>
    </dgm:linClrLst>
    <dgm:effectClrLst/>
    <dgm:txLinClrLst/>
    <dgm:txFillClrLst meth="repeat">
      <a:sysClr val="windowText" lastClr="000000"/>
    </dgm:txFillClrLst>
    <dgm:txEffectClrLst/>
  </dgm:styleLbl>
  <dgm:styleLbl name="parChTrans2D1">
    <dgm:fillClrLst meth="repeat">
      <a:srgbClr val="ED7D31"/>
    </dgm:fillClrLst>
    <dgm:linClrLst meth="repeat">
      <a:sysClr val="window" lastClr="FFFFFF"/>
    </dgm:linClrLst>
    <dgm:effectClrLst/>
    <dgm:txLinClrLst/>
    <dgm:txFillClrLst meth="repeat">
      <a:sysClr val="window" lastClr="FFFFFF"/>
    </dgm:txFillClrLst>
    <dgm:txEffectClrLst/>
  </dgm:styleLbl>
  <dgm:styleLbl name="parChTrans2D2">
    <dgm:fillClrLst meth="repeat">
      <a:srgbClr val="A5A5A5"/>
    </dgm:fillClrLst>
    <dgm:linClrLst meth="repeat">
      <a:sysClr val="window" lastClr="FFFFFF"/>
    </dgm:linClrLst>
    <dgm:effectClrLst/>
    <dgm:txLinClrLst/>
    <dgm:txFillClrLst/>
    <dgm:txEffectClrLst/>
  </dgm:styleLbl>
  <dgm:styleLbl name="parChTrans2D3">
    <dgm:fillClrLst meth="repeat">
      <a:srgbClr val="FFC000"/>
    </dgm:fillClrLst>
    <dgm:linClrLst meth="repeat">
      <a:sysClr val="window" lastClr="FFFFFF"/>
    </dgm:linClrLst>
    <dgm:effectClrLst/>
    <dgm:txLinClrLst/>
    <dgm:txFillClrLst/>
    <dgm:txEffectClrLst/>
  </dgm:styleLbl>
  <dgm:styleLbl name="parChTrans2D4">
    <dgm:fillClrLst meth="repeat">
      <a:srgbClr val="4472C4"/>
    </dgm:fillClrLst>
    <dgm:linClrLst meth="repeat">
      <a:sysClr val="window" lastClr="FFFFFF"/>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dgm:linClrLst>
      <a:srgbClr val="A5A5A5"/>
      <a:srgbClr val="FFC000"/>
    </dgm:linClrLst>
    <dgm:effectClrLst/>
    <dgm:txLinClrLst/>
    <dgm:txFillClrLst meth="repeat">
      <a:sysClr val="windowText" lastClr="000000"/>
    </dgm:txFillClrLst>
    <dgm:txEffectClrLst/>
  </dgm:styleLbl>
  <dgm:styleLbl name="sibTrans2D1">
    <dgm:fillClrLst>
      <a:srgbClr val="A5A5A5"/>
      <a:srgbClr val="FFC000"/>
    </dgm:fillClrLst>
    <dgm:linClrLst meth="repeat">
      <a:sysClr val="window" lastClr="FFFFFF"/>
    </dgm:linClrLst>
    <dgm:effectClrLst/>
    <dgm:txLinClrLst/>
    <dgm:txFillClrLst/>
    <dgm:txEffectClrLst/>
  </dgm:styleLbl>
  <dgm:styleLbl name="solidAlign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B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F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A5A5A5"/>
    </dgm:linClrLst>
    <dgm:effectClrLst/>
    <dgm:txLinClrLst/>
    <dgm:txFillClrLst meth="repeat">
      <a:sysClr val="window" lastClr="FFFFFF"/>
    </dgm:txFillClrLst>
    <dgm:txEffectClrLst/>
  </dgm:styleLbl>
  <dgm:styleLbl name="vennNode1">
    <dgm:fillClrLst>
      <a:srgbClr val="A5A5A5">
        <a:alpha val="50000"/>
      </a:srgbClr>
      <a:srgbClr val="FFC000">
        <a:alpha val="50000"/>
      </a:srgbClr>
    </dgm:fillClrLst>
    <dgm:linClrLst meth="repeat">
      <a:sysClr val="window" lastClr="FFFFFF"/>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align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align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alignNode1">
    <dgm:fillClrLst>
      <a:srgbClr val="A5A5A5"/>
      <a:srgbClr val="FFC000"/>
    </dgm:fillClrLst>
    <dgm:linClrLst>
      <a:srgbClr val="A5A5A5"/>
      <a:srgbClr val="FFC000"/>
    </dgm:linClrLst>
    <dgm:effectClrLst/>
    <dgm:txLinClrLst/>
    <dgm:txFillClrLst/>
    <dgm:txEffectClrLst/>
  </dgm:styleLbl>
  <dgm:styleLbl name="asst0">
    <dgm:fillClrLst meth="repeat">
      <a:srgbClr val="A5A5A5"/>
    </dgm:fillClrLst>
    <dgm:linClrLst meth="repeat">
      <a:sysClr val="window" lastClr="FFFFFF">
        <a:shade val="80000"/>
      </a:sysClr>
    </dgm:linClrLst>
    <dgm:effectClrLst/>
    <dgm:txLinClrLst/>
    <dgm:txFillClrLst/>
    <dgm:txEffectClrLst/>
  </dgm:styleLbl>
  <dgm:styleLbl name="asst1">
    <dgm:fillClrLst meth="repeat">
      <a:srgbClr val="FFC000"/>
    </dgm:fillClrLst>
    <dgm:linClrLst meth="repeat">
      <a:sysClr val="window" lastClr="FFFFFF">
        <a:shade val="80000"/>
      </a:sysClr>
    </dgm:linClrLst>
    <dgm:effectClrLst/>
    <dgm:txLinClrLst/>
    <dgm:txFillClrLst/>
    <dgm:txEffectClrLst/>
  </dgm:styleLbl>
  <dgm:styleLbl name="asst2">
    <dgm:fillClrLst>
      <a:srgbClr val="4472C4"/>
    </dgm:fillClrLst>
    <dgm:linClrLst meth="repeat">
      <a:sysClr val="window" lastClr="FFFFFF"/>
    </dgm:linClrLst>
    <dgm:effectClrLst/>
    <dgm:txLinClrLst/>
    <dgm:txFillClrLst/>
    <dgm:txEffectClrLst/>
  </dgm:styleLbl>
  <dgm:styleLbl name="asst3">
    <dgm:fillClrLst>
      <a:srgbClr val="70AD47"/>
    </dgm:fillClrLst>
    <dgm:linClrLst meth="repeat">
      <a:sysClr val="window" lastClr="FFFFFF"/>
    </dgm:linClrLst>
    <dgm:effectClrLst/>
    <dgm:txLinClrLst/>
    <dgm:txFillClrLst/>
    <dgm:txEffectClrLst/>
  </dgm:styleLbl>
  <dgm:styleLbl name="asst4">
    <dgm:fillClrLst>
      <a:srgbClr val="5B9BD5"/>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b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bg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A5A5A5">
        <a:tint val="40000"/>
      </a:srgbClr>
    </dgm:fillClrLst>
    <dgm:linClrLst meth="repeat">
      <a:sysClr val="windowText" lastClr="000000"/>
    </dgm:linClrLst>
    <dgm:effectClrLst/>
    <dgm:txLinClrLst/>
    <dgm:txFillClrLst meth="repeat">
      <a:sysClr val="windowText" lastClr="000000"/>
    </dgm:txFillClrLst>
    <dgm:txEffectClrLst/>
  </dgm:styleLbl>
  <dgm:styleLbl name="b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callout">
    <dgm:fillClrLst meth="repeat">
      <a:srgbClr val="A5A5A5"/>
    </dgm:fillClrLst>
    <dgm:linClrLst meth="repeat">
      <a:srgbClr val="A5A5A5">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dkBgShp">
    <dgm:fillClrLst meth="repeat">
      <a:srgbClr val="A5A5A5">
        <a:shade val="90000"/>
      </a:srgbClr>
    </dgm:fillClrLst>
    <dgm:linClrLst meth="repeat">
      <a:sysClr val="windowText" lastClr="000000"/>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a:srgbClr val="FFC000"/>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a:srgbClr val="4472C4"/>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a:srgbClr val="70AD47"/>
    </dgm:linClrLst>
    <dgm:effectClrLst/>
    <dgm:txLinClrLst/>
    <dgm:txFillClrLst meth="repeat">
      <a:sysClr val="windowText" lastClr="000000"/>
    </dgm:txFillClrLst>
    <dgm:txEffectClrLst/>
  </dgm:styleLbl>
  <dgm:styleLbl name="f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fgImgPlace1">
    <dgm:fillClrLst>
      <a:srgbClr val="A5A5A5">
        <a:tint val="50000"/>
      </a:srgbClr>
      <a:srgbClr val="FFC000">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A5A5A5">
        <a:tint val="4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lnNode1">
    <dgm:fillClrLst>
      <a:srgbClr val="A5A5A5"/>
      <a:srgbClr val="FFC000"/>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a:srgbClr val="A5A5A5"/>
      <a:srgbClr val="FFC000"/>
    </dgm:fillClrLst>
    <dgm:linClrLst meth="repeat">
      <a:sysClr val="window" lastClr="FFFFFF"/>
    </dgm:linClrLst>
    <dgm:effectClrLst/>
    <dgm:txLinClrLst/>
    <dgm:txFillClrLst/>
    <dgm:txEffectClrLst/>
  </dgm:styleLbl>
  <dgm:styleLbl name="node2">
    <dgm:fillClrLst>
      <a:srgbClr val="FFC000"/>
    </dgm:fillClrLst>
    <dgm:linClrLst meth="repeat">
      <a:sysClr val="window" lastClr="FFFFFF"/>
    </dgm:linClrLst>
    <dgm:effectClrLst/>
    <dgm:txLinClrLst/>
    <dgm:txFillClrLst/>
    <dgm:txEffectClrLst/>
  </dgm:styleLbl>
  <dgm:styleLbl name="node3">
    <dgm:fillClrLst>
      <a:srgbClr val="4472C4"/>
    </dgm:fillClrLst>
    <dgm:linClrLst meth="repeat">
      <a:sysClr val="window" lastClr="FFFFFF"/>
    </dgm:linClrLst>
    <dgm:effectClrLst/>
    <dgm:txLinClrLst/>
    <dgm:txFillClrLst/>
    <dgm:txEffectClrLst/>
  </dgm:styleLbl>
  <dgm:styleLbl name="node4">
    <dgm:fillClrLst>
      <a:srgbClr val="70AD47"/>
    </dgm:fillClrLst>
    <dgm:linClrLst meth="repeat">
      <a:sysClr val="window" lastClr="FFFFFF"/>
    </dgm:linClrLst>
    <dgm:effectClrLst/>
    <dgm:txLinClrLst/>
    <dgm:txFillClrLst/>
    <dgm:txEffectClrLst/>
  </dgm:styleLbl>
  <dgm:styleLbl name="parChTrans1D1">
    <dgm:fillClrLst meth="repeat">
      <a:srgbClr val="A5A5A5"/>
    </dgm:fillClrLst>
    <dgm:linClrLst meth="repeat">
      <a:srgbClr val="A5A5A5"/>
    </dgm:linClrLst>
    <dgm:effectClrLst/>
    <dgm:txLinClrLst/>
    <dgm:txFillClrLst meth="repeat">
      <a:sysClr val="windowText" lastClr="000000"/>
    </dgm:txFillClrLst>
    <dgm:txEffectClrLst/>
  </dgm:styleLbl>
  <dgm:styleLbl name="parChTrans1D2">
    <dgm:fillClrLst meth="repeat">
      <a:srgbClr val="ED7D31">
        <a:tint val="90000"/>
      </a:srgbClr>
    </dgm:fillClrLst>
    <dgm:linClrLst meth="repeat">
      <a:srgbClr val="FFC000"/>
    </dgm:linClrLst>
    <dgm:effectClrLst/>
    <dgm:txLinClrLst/>
    <dgm:txFillClrLst meth="repeat">
      <a:sysClr val="windowText" lastClr="000000"/>
    </dgm:txFillClrLst>
    <dgm:txEffectClrLst/>
  </dgm:styleLbl>
  <dgm:styleLbl name="parChTrans1D3">
    <dgm:fillClrLst meth="repeat">
      <a:srgbClr val="ED7D31">
        <a:tint val="70000"/>
      </a:srgbClr>
    </dgm:fillClrLst>
    <dgm:linClrLst meth="repeat">
      <a:srgbClr val="4472C4"/>
    </dgm:linClrLst>
    <dgm:effectClrLst/>
    <dgm:txLinClrLst/>
    <dgm:txFillClrLst meth="repeat">
      <a:sysClr val="windowText" lastClr="000000"/>
    </dgm:txFillClrLst>
    <dgm:txEffectClrLst/>
  </dgm:styleLbl>
  <dgm:styleLbl name="parChTrans1D4">
    <dgm:fillClrLst meth="repeat">
      <a:srgbClr val="70AD47">
        <a:tint val="50000"/>
      </a:srgbClr>
    </dgm:fillClrLst>
    <dgm:linClrLst meth="repeat">
      <a:srgbClr val="70AD47"/>
    </dgm:linClrLst>
    <dgm:effectClrLst/>
    <dgm:txLinClrLst/>
    <dgm:txFillClrLst meth="repeat">
      <a:sysClr val="windowText" lastClr="000000"/>
    </dgm:txFillClrLst>
    <dgm:txEffectClrLst/>
  </dgm:styleLbl>
  <dgm:styleLbl name="parChTrans2D1">
    <dgm:fillClrLst meth="repeat">
      <a:srgbClr val="ED7D31"/>
    </dgm:fillClrLst>
    <dgm:linClrLst meth="repeat">
      <a:sysClr val="window" lastClr="FFFFFF"/>
    </dgm:linClrLst>
    <dgm:effectClrLst/>
    <dgm:txLinClrLst/>
    <dgm:txFillClrLst meth="repeat">
      <a:sysClr val="window" lastClr="FFFFFF"/>
    </dgm:txFillClrLst>
    <dgm:txEffectClrLst/>
  </dgm:styleLbl>
  <dgm:styleLbl name="parChTrans2D2">
    <dgm:fillClrLst meth="repeat">
      <a:srgbClr val="A5A5A5"/>
    </dgm:fillClrLst>
    <dgm:linClrLst meth="repeat">
      <a:sysClr val="window" lastClr="FFFFFF"/>
    </dgm:linClrLst>
    <dgm:effectClrLst/>
    <dgm:txLinClrLst/>
    <dgm:txFillClrLst/>
    <dgm:txEffectClrLst/>
  </dgm:styleLbl>
  <dgm:styleLbl name="parChTrans2D3">
    <dgm:fillClrLst meth="repeat">
      <a:srgbClr val="FFC000"/>
    </dgm:fillClrLst>
    <dgm:linClrLst meth="repeat">
      <a:sysClr val="window" lastClr="FFFFFF"/>
    </dgm:linClrLst>
    <dgm:effectClrLst/>
    <dgm:txLinClrLst/>
    <dgm:txFillClrLst/>
    <dgm:txEffectClrLst/>
  </dgm:styleLbl>
  <dgm:styleLbl name="parChTrans2D4">
    <dgm:fillClrLst meth="repeat">
      <a:srgbClr val="4472C4"/>
    </dgm:fillClrLst>
    <dgm:linClrLst meth="repeat">
      <a:sysClr val="window" lastClr="FFFFFF"/>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dgm:linClrLst>
      <a:srgbClr val="A5A5A5"/>
      <a:srgbClr val="FFC000"/>
    </dgm:linClrLst>
    <dgm:effectClrLst/>
    <dgm:txLinClrLst/>
    <dgm:txFillClrLst meth="repeat">
      <a:sysClr val="windowText" lastClr="000000"/>
    </dgm:txFillClrLst>
    <dgm:txEffectClrLst/>
  </dgm:styleLbl>
  <dgm:styleLbl name="sibTrans2D1">
    <dgm:fillClrLst>
      <a:srgbClr val="A5A5A5"/>
      <a:srgbClr val="FFC000"/>
    </dgm:fillClrLst>
    <dgm:linClrLst meth="repeat">
      <a:sysClr val="window" lastClr="FFFFFF"/>
    </dgm:linClrLst>
    <dgm:effectClrLst/>
    <dgm:txLinClrLst/>
    <dgm:txFillClrLst/>
    <dgm:txEffectClrLst/>
  </dgm:styleLbl>
  <dgm:styleLbl name="solidAlign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B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F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A5A5A5"/>
    </dgm:linClrLst>
    <dgm:effectClrLst/>
    <dgm:txLinClrLst/>
    <dgm:txFillClrLst meth="repeat">
      <a:sysClr val="window" lastClr="FFFFFF"/>
    </dgm:txFillClrLst>
    <dgm:txEffectClrLst/>
  </dgm:styleLbl>
  <dgm:styleLbl name="vennNode1">
    <dgm:fillClrLst>
      <a:srgbClr val="A5A5A5">
        <a:alpha val="50000"/>
      </a:srgbClr>
      <a:srgbClr val="FFC000">
        <a:alpha val="50000"/>
      </a:srgbClr>
    </dgm:fillClrLst>
    <dgm:linClrLst meth="repeat">
      <a:sysClr val="window" lastClr="FFFFFF"/>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40F0AE8-300C-42C5-BEE2-0909F046E4A7}"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3B9C2285-D0D9-4C45-97F3-EDF1D3ED5701}">
      <dgm:prSet custT="1"/>
      <dgm:spPr/>
      <dgm:t>
        <a:bodyPr/>
        <a:lstStyle/>
        <a:p>
          <a:r>
            <a:rPr lang="zh-CN" altLang="en-US" sz="2400" dirty="0"/>
            <a:t>了解</a:t>
          </a:r>
        </a:p>
      </dgm:t>
    </dgm:pt>
    <dgm:pt modelId="{143390B6-1431-441F-98D9-EE1A197BCB3B}" cxnId="{63DDB802-80B5-459F-9B45-09F3792F64A2}" type="parTrans">
      <dgm:prSet/>
      <dgm:spPr/>
      <dgm:t>
        <a:bodyPr/>
        <a:lstStyle/>
        <a:p>
          <a:endParaRPr lang="zh-CN" altLang="en-US" sz="1600"/>
        </a:p>
      </dgm:t>
    </dgm:pt>
    <dgm:pt modelId="{FD887F05-3C1F-4813-B022-DF118E4BC9A4}" cxnId="{63DDB802-80B5-459F-9B45-09F3792F64A2}" type="sibTrans">
      <dgm:prSet/>
      <dgm:spPr/>
      <dgm:t>
        <a:bodyPr/>
        <a:lstStyle/>
        <a:p>
          <a:endParaRPr lang="zh-CN" altLang="en-US" sz="1600"/>
        </a:p>
      </dgm:t>
    </dgm:pt>
    <dgm:pt modelId="{AF65D824-641C-4DFA-A022-13B9845C3ACB}">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统计学与数据科学的区别与联系</a:t>
          </a:r>
          <a:r>
            <a:rPr lang="zh-CN" altLang="en-US" sz="2300" dirty="0"/>
            <a:t/>
          </a:r>
          <a:endParaRPr lang="zh-CN" altLang="en-US" sz="2300" dirty="0"/>
        </a:p>
      </dgm:t>
    </dgm:pt>
    <dgm:pt modelId="{1B34809F-2E35-451A-A7B1-888DEECC4F24}" cxnId="{E93473D8-1D38-4FDC-A3F9-95D502743EFF}" type="parTrans">
      <dgm:prSet/>
      <dgm:spPr/>
      <dgm:t>
        <a:bodyPr/>
        <a:lstStyle/>
        <a:p>
          <a:endParaRPr lang="zh-CN" altLang="en-US" sz="1600"/>
        </a:p>
      </dgm:t>
    </dgm:pt>
    <dgm:pt modelId="{B5C8F10A-757B-45DA-8E8D-E9A6B732C462}" cxnId="{E93473D8-1D38-4FDC-A3F9-95D502743EFF}" type="sibTrans">
      <dgm:prSet/>
      <dgm:spPr/>
      <dgm:t>
        <a:bodyPr/>
        <a:lstStyle/>
        <a:p>
          <a:endParaRPr lang="zh-CN" altLang="en-US" sz="1600"/>
        </a:p>
      </dgm:t>
    </dgm:pt>
    <dgm:pt modelId="{851C6B4A-1ED3-42A1-9D5A-9DD74CF380F2}">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大数据环境下统计学面临的主要挑战</a:t>
          </a:r>
          <a:r>
            <a:rPr lang="zh-CN" altLang="en-US" sz="2300" dirty="0"/>
            <a:t/>
          </a:r>
          <a:endParaRPr lang="zh-CN" altLang="en-US" sz="2300" dirty="0"/>
        </a:p>
      </dgm:t>
    </dgm:pt>
    <dgm:pt modelId="{312BE6BB-71C5-4B64-BD6F-403575EF40A7}" cxnId="{6AE51F56-C9FD-4464-A224-B687E2DB6500}" type="parTrans">
      <dgm:prSet/>
      <dgm:spPr/>
    </dgm:pt>
    <dgm:pt modelId="{8A4B99AA-1E9B-44FC-9D47-7F1671FE6ECF}" cxnId="{6AE51F56-C9FD-4464-A224-B687E2DB6500}" type="sibTrans">
      <dgm:prSet/>
      <dgm:spPr/>
    </dgm:pt>
    <dgm:pt modelId="{AF4DD675-A558-4492-8B92-A2014CBF6E9F}">
      <dgm:prSet custT="1"/>
      <dgm:spPr/>
      <dgm:t>
        <a:bodyPr/>
        <a:lstStyle/>
        <a:p>
          <a:r>
            <a:rPr lang="zh-CN" altLang="en-US" sz="2400" dirty="0"/>
            <a:t>理解</a:t>
          </a:r>
        </a:p>
      </dgm:t>
    </dgm:pt>
    <dgm:pt modelId="{3594881F-04C7-42AD-87C2-F1208C352612}" cxnId="{5871004C-848F-4B92-AF8C-405E9B268456}" type="parTrans">
      <dgm:prSet/>
      <dgm:spPr/>
      <dgm:t>
        <a:bodyPr/>
        <a:lstStyle/>
        <a:p>
          <a:endParaRPr lang="zh-CN" altLang="en-US" sz="1600"/>
        </a:p>
      </dgm:t>
    </dgm:pt>
    <dgm:pt modelId="{77BCD0E9-AE55-4155-B2F3-A5A51EA603C6}" cxnId="{5871004C-848F-4B92-AF8C-405E9B268456}" type="sibTrans">
      <dgm:prSet/>
      <dgm:spPr/>
      <dgm:t>
        <a:bodyPr/>
        <a:lstStyle/>
        <a:p>
          <a:endParaRPr lang="zh-CN" altLang="en-US" sz="1600"/>
        </a:p>
      </dgm:t>
    </dgm:pt>
    <dgm:pt modelId="{0E4F97C5-666D-4C89-A9CF-3E34F65DE58E}">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数据科学中应用统计学知识的基本步骤</a:t>
          </a:r>
          <a:r>
            <a:rPr lang="zh-CN" altLang="en-US" sz="2300" dirty="0"/>
            <a:t/>
          </a:r>
          <a:endParaRPr lang="zh-CN" altLang="en-US" sz="2300" dirty="0"/>
        </a:p>
      </dgm:t>
    </dgm:pt>
    <dgm:pt modelId="{0C0AE3A8-73F3-47A6-B4DF-C98AD1D5EE36}" cxnId="{D9F95E8F-7CE5-4107-8002-6B501A52B98A}" type="parTrans">
      <dgm:prSet/>
      <dgm:spPr/>
      <dgm:t>
        <a:bodyPr/>
        <a:lstStyle/>
        <a:p>
          <a:endParaRPr lang="zh-CN" altLang="en-US" sz="1600"/>
        </a:p>
      </dgm:t>
    </dgm:pt>
    <dgm:pt modelId="{BDA597E8-3463-423D-955A-25AE1866C2E8}" cxnId="{D9F95E8F-7CE5-4107-8002-6B501A52B98A}" type="sibTrans">
      <dgm:prSet/>
      <dgm:spPr/>
      <dgm:t>
        <a:bodyPr/>
        <a:lstStyle/>
        <a:p>
          <a:endParaRPr lang="zh-CN" altLang="en-US" sz="1600"/>
        </a:p>
      </dgm:t>
    </dgm:pt>
    <dgm:pt modelId="{A9622B76-E86B-428D-94B2-02299BD770BE}">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统计学方法的类型及选择方法</a:t>
          </a:r>
          <a:r>
            <a:rPr lang="zh-CN" altLang="en-US" sz="2300" dirty="0"/>
            <a:t/>
          </a:r>
          <a:endParaRPr lang="zh-CN" altLang="en-US" sz="2300" dirty="0"/>
        </a:p>
      </dgm:t>
    </dgm:pt>
    <dgm:pt modelId="{A35D9E1B-8633-4611-A74A-DE59EE79C413}" cxnId="{E77595B8-0750-4248-B207-65FE82965525}" type="parTrans">
      <dgm:prSet/>
      <dgm:spPr/>
    </dgm:pt>
    <dgm:pt modelId="{86B53CF1-05B5-4605-AC86-B353F12071E4}" cxnId="{E77595B8-0750-4248-B207-65FE82965525}" type="sibTrans">
      <dgm:prSet/>
      <dgm:spPr/>
    </dgm:pt>
    <dgm:pt modelId="{6458865E-680E-4C70-B6BE-74D00A20852D}">
      <dgm:prSet custT="1"/>
      <dgm:spPr/>
      <dgm:t>
        <a:bodyPr/>
        <a:lstStyle/>
        <a:p>
          <a:r>
            <a:rPr lang="zh-CN" altLang="en-US" sz="2400" dirty="0"/>
            <a:t>掌握</a:t>
          </a:r>
        </a:p>
      </dgm:t>
    </dgm:pt>
    <dgm:pt modelId="{8AB38016-4480-4789-8792-B07E106EF446}" cxnId="{77BA06EC-9383-4C99-BC26-2537F5D48D30}" type="parTrans">
      <dgm:prSet/>
      <dgm:spPr/>
      <dgm:t>
        <a:bodyPr/>
        <a:lstStyle/>
        <a:p>
          <a:endParaRPr lang="zh-CN" altLang="en-US" sz="1600"/>
        </a:p>
      </dgm:t>
    </dgm:pt>
    <dgm:pt modelId="{016632E6-D71A-4C9D-A531-78EA169242CE}" cxnId="{77BA06EC-9383-4C99-BC26-2537F5D48D30}" type="sibTrans">
      <dgm:prSet/>
      <dgm:spPr/>
      <dgm:t>
        <a:bodyPr/>
        <a:lstStyle/>
        <a:p>
          <a:endParaRPr lang="zh-CN" altLang="en-US" sz="1600"/>
        </a:p>
      </dgm:t>
    </dgm:pt>
    <dgm:pt modelId="{5DA2F494-2359-4C78-9309-9C8D776A1562}">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面向统计学的数据划分及准备方法</a:t>
          </a:r>
          <a:r>
            <a:rPr lang="zh-CN" altLang="en-US" sz="2300" dirty="0"/>
            <a:t/>
          </a:r>
          <a:endParaRPr lang="zh-CN" altLang="en-US" sz="2300" dirty="0"/>
        </a:p>
      </dgm:t>
    </dgm:pt>
    <dgm:pt modelId="{CB5B4ACA-0F9F-499C-8A56-8B570BB9FFB6}" cxnId="{3FF19380-85FF-4BE9-B8CE-581E5D3C274A}" type="parTrans">
      <dgm:prSet/>
      <dgm:spPr/>
      <dgm:t>
        <a:bodyPr/>
        <a:lstStyle/>
        <a:p>
          <a:endParaRPr lang="zh-CN" altLang="en-US" sz="1600"/>
        </a:p>
      </dgm:t>
    </dgm:pt>
    <dgm:pt modelId="{3CE66B17-12D7-40FA-B0B8-75D7E21E03CD}" cxnId="{3FF19380-85FF-4BE9-B8CE-581E5D3C274A}" type="sibTrans">
      <dgm:prSet/>
      <dgm:spPr/>
      <dgm:t>
        <a:bodyPr/>
        <a:lstStyle/>
        <a:p>
          <a:endParaRPr lang="zh-CN" altLang="en-US" sz="1600"/>
        </a:p>
      </dgm:t>
    </dgm:pt>
    <dgm:pt modelId="{11EBDED7-6A99-40B4-AE2E-B8588AE796E5}">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统计学中对模型的评估方法</a:t>
          </a:r>
          <a:r>
            <a:rPr lang="zh-CN" altLang="en-US" sz="2300" dirty="0"/>
            <a:t/>
          </a:r>
          <a:endParaRPr lang="zh-CN" altLang="en-US" sz="2300" dirty="0"/>
        </a:p>
      </dgm:t>
    </dgm:pt>
    <dgm:pt modelId="{BEA454F5-0E7E-422A-98FD-AFF1B688FB50}" cxnId="{D1B84169-E898-47FC-9661-6DE2725E3CF2}" type="parTrans">
      <dgm:prSet/>
      <dgm:spPr/>
    </dgm:pt>
    <dgm:pt modelId="{AEE26B50-B5F0-46C3-85F2-6D34FCD6BA01}" cxnId="{D1B84169-E898-47FC-9661-6DE2725E3CF2}" type="sibTrans">
      <dgm:prSet/>
      <dgm:spPr/>
    </dgm:pt>
    <dgm:pt modelId="{6F87720B-812F-49EB-AC4F-51D797F57759}">
      <dgm:prSet custT="1"/>
      <dgm:spPr/>
      <dgm:t>
        <a:bodyPr/>
        <a:lstStyle/>
        <a:p>
          <a:r>
            <a:rPr lang="zh-CN" altLang="en-US" sz="2400" dirty="0"/>
            <a:t>熟练掌握</a:t>
          </a:r>
        </a:p>
      </dgm:t>
    </dgm:pt>
    <dgm:pt modelId="{AD1B60F8-DCD8-479A-B428-9213A52778F5}" cxnId="{6EED2303-50BA-41A9-A8C9-DEF8863F8E6A}" type="parTrans">
      <dgm:prSet/>
      <dgm:spPr/>
      <dgm:t>
        <a:bodyPr/>
        <a:lstStyle/>
        <a:p>
          <a:endParaRPr lang="zh-CN" altLang="en-US" sz="1600"/>
        </a:p>
      </dgm:t>
    </dgm:pt>
    <dgm:pt modelId="{D1F653DC-79ED-4D4A-8EEF-3E24061B8C78}" cxnId="{6EED2303-50BA-41A9-A8C9-DEF8863F8E6A}" type="sibTrans">
      <dgm:prSet/>
      <dgm:spPr/>
      <dgm:t>
        <a:bodyPr/>
        <a:lstStyle/>
        <a:p>
          <a:endParaRPr lang="zh-CN" altLang="en-US" sz="1600"/>
        </a:p>
      </dgm:t>
    </dgm:pt>
    <dgm:pt modelId="{B46D2873-447B-4F9F-B8ED-632757854703}">
      <dgm:prSet phldr="0" custT="1"/>
      <dgm:spPr/>
      <dgm:t>
        <a:bodyPr vert="horz" wrap="square"/>
        <a:p>
          <a:pPr>
            <a:lnSpc>
              <a:spcPct val="100000"/>
            </a:lnSpc>
            <a:spcBef>
              <a:spcPct val="0"/>
            </a:spcBef>
            <a:spcAft>
              <a:spcPct val="15000"/>
            </a:spcAft>
          </a:pPr>
          <a:r>
            <a:rPr lang="zh-CN" altLang="en-US" sz="2300" b="0" dirty="0">
              <a:latin typeface="宋体" panose="02010600030101010101" pitchFamily="2" charset="-122"/>
              <a:ea typeface="宋体" panose="02010600030101010101" pitchFamily="2" charset="-122"/>
            </a:rPr>
            <a:t>基于 </a:t>
          </a:r>
          <a:r>
            <a:rPr lang="en-US" altLang="zh-CN" sz="2300" b="0" dirty="0">
              <a:latin typeface="宋体" panose="02010600030101010101" pitchFamily="2" charset="-122"/>
              <a:ea typeface="宋体" panose="02010600030101010101" pitchFamily="2" charset="-122"/>
            </a:rPr>
            <a:t>Python </a:t>
          </a:r>
          <a:r>
            <a:rPr lang="zh-CN" altLang="en-US" sz="2300" b="0" dirty="0">
              <a:latin typeface="宋体" panose="02010600030101010101" pitchFamily="2" charset="-122"/>
              <a:ea typeface="宋体" panose="02010600030101010101" pitchFamily="2" charset="-122"/>
            </a:rPr>
            <a:t>的统计学编程实践</a:t>
          </a:r>
          <a:r>
            <a:rPr lang="zh-CN" altLang="en-US" sz="2300" dirty="0"/>
            <a:t/>
          </a:r>
          <a:endParaRPr lang="zh-CN" altLang="en-US" sz="2300" dirty="0"/>
        </a:p>
      </dgm:t>
    </dgm:pt>
    <dgm:pt modelId="{4F69FDEE-E7CA-41AB-B18C-0A2EAC131E76}" cxnId="{A5C259A7-AF89-430A-AF2E-1D0B7A57BB6F}" type="parTrans">
      <dgm:prSet/>
      <dgm:spPr/>
      <dgm:t>
        <a:bodyPr/>
        <a:lstStyle/>
        <a:p>
          <a:endParaRPr lang="zh-CN" altLang="en-US" sz="1600"/>
        </a:p>
      </dgm:t>
    </dgm:pt>
    <dgm:pt modelId="{E5B1416F-3D5B-4E6F-A9E1-0A0E5C7316B4}" cxnId="{A5C259A7-AF89-430A-AF2E-1D0B7A57BB6F}" type="sibTrans">
      <dgm:prSet/>
      <dgm:spPr/>
      <dgm:t>
        <a:bodyPr/>
        <a:lstStyle/>
        <a:p>
          <a:endParaRPr lang="zh-CN" altLang="en-US" sz="1600"/>
        </a:p>
      </dgm:t>
    </dgm:pt>
    <dgm:pt modelId="{72A9F2D9-8DF3-4ACA-91C2-FE8E1399915A}" type="pres">
      <dgm:prSet presAssocID="{C40F0AE8-300C-42C5-BEE2-0909F046E4A7}" presName="Name0" presStyleCnt="0">
        <dgm:presLayoutVars>
          <dgm:dir/>
          <dgm:animLvl val="lvl"/>
          <dgm:resizeHandles val="exact"/>
        </dgm:presLayoutVars>
      </dgm:prSet>
      <dgm:spPr/>
    </dgm:pt>
    <dgm:pt modelId="{07A4F6D3-4BDB-4697-9102-0A2AB7C616EB}" type="pres">
      <dgm:prSet presAssocID="{3B9C2285-D0D9-4C45-97F3-EDF1D3ED5701}" presName="composite" presStyleCnt="0"/>
      <dgm:spPr/>
    </dgm:pt>
    <dgm:pt modelId="{2F99AB4D-618E-4A4C-8F32-CB5E2C90B6F9}" type="pres">
      <dgm:prSet presAssocID="{3B9C2285-D0D9-4C45-97F3-EDF1D3ED5701}" presName="parTx" presStyleLbl="alignNode1" presStyleIdx="0" presStyleCnt="4">
        <dgm:presLayoutVars>
          <dgm:chMax val="0"/>
          <dgm:chPref val="0"/>
          <dgm:bulletEnabled val="1"/>
        </dgm:presLayoutVars>
      </dgm:prSet>
      <dgm:spPr/>
    </dgm:pt>
    <dgm:pt modelId="{0B1C32C2-6528-408F-A1DC-F8F2C300674D}" type="pres">
      <dgm:prSet presAssocID="{3B9C2285-D0D9-4C45-97F3-EDF1D3ED5701}" presName="desTx" presStyleLbl="alignAccFollowNode1" presStyleIdx="0" presStyleCnt="4">
        <dgm:presLayoutVars>
          <dgm:bulletEnabled val="1"/>
        </dgm:presLayoutVars>
      </dgm:prSet>
      <dgm:spPr/>
    </dgm:pt>
    <dgm:pt modelId="{DBE8E073-6D4E-4593-A848-6EB0D6A4C521}" type="pres">
      <dgm:prSet presAssocID="{FD887F05-3C1F-4813-B022-DF118E4BC9A4}" presName="space" presStyleCnt="0"/>
      <dgm:spPr/>
    </dgm:pt>
    <dgm:pt modelId="{57D665EF-E9F0-43D1-8CD6-ACE60B81E860}" type="pres">
      <dgm:prSet presAssocID="{AF4DD675-A558-4492-8B92-A2014CBF6E9F}" presName="composite" presStyleCnt="0"/>
      <dgm:spPr/>
    </dgm:pt>
    <dgm:pt modelId="{7AD23FD0-5140-4991-90FA-52910E5246A1}" type="pres">
      <dgm:prSet presAssocID="{AF4DD675-A558-4492-8B92-A2014CBF6E9F}" presName="parTx" presStyleLbl="alignNode1" presStyleIdx="1" presStyleCnt="4">
        <dgm:presLayoutVars>
          <dgm:chMax val="0"/>
          <dgm:chPref val="0"/>
          <dgm:bulletEnabled val="1"/>
        </dgm:presLayoutVars>
      </dgm:prSet>
      <dgm:spPr/>
    </dgm:pt>
    <dgm:pt modelId="{C94008C4-848D-4B11-8FCD-024D8705554C}" type="pres">
      <dgm:prSet presAssocID="{AF4DD675-A558-4492-8B92-A2014CBF6E9F}" presName="desTx" presStyleLbl="alignAccFollowNode1" presStyleIdx="1" presStyleCnt="4">
        <dgm:presLayoutVars>
          <dgm:bulletEnabled val="1"/>
        </dgm:presLayoutVars>
      </dgm:prSet>
      <dgm:spPr/>
    </dgm:pt>
    <dgm:pt modelId="{0757C9A7-9BF5-4FFC-93E1-3D9AE8146354}" type="pres">
      <dgm:prSet presAssocID="{77BCD0E9-AE55-4155-B2F3-A5A51EA603C6}" presName="space" presStyleCnt="0"/>
      <dgm:spPr/>
    </dgm:pt>
    <dgm:pt modelId="{393F62C6-2D23-4AD9-B74C-83EF64828B8D}" type="pres">
      <dgm:prSet presAssocID="{6458865E-680E-4C70-B6BE-74D00A20852D}" presName="composite" presStyleCnt="0"/>
      <dgm:spPr/>
    </dgm:pt>
    <dgm:pt modelId="{D3D6532B-2B4B-4D90-8DD7-E4A0C1253D49}" type="pres">
      <dgm:prSet presAssocID="{6458865E-680E-4C70-B6BE-74D00A20852D}" presName="parTx" presStyleLbl="alignNode1" presStyleIdx="2" presStyleCnt="4">
        <dgm:presLayoutVars>
          <dgm:chMax val="0"/>
          <dgm:chPref val="0"/>
          <dgm:bulletEnabled val="1"/>
        </dgm:presLayoutVars>
      </dgm:prSet>
      <dgm:spPr/>
    </dgm:pt>
    <dgm:pt modelId="{F6982DEA-B834-4674-AD0E-434D56A482F8}" type="pres">
      <dgm:prSet presAssocID="{6458865E-680E-4C70-B6BE-74D00A20852D}" presName="desTx" presStyleLbl="alignAccFollowNode1" presStyleIdx="2" presStyleCnt="4">
        <dgm:presLayoutVars>
          <dgm:bulletEnabled val="1"/>
        </dgm:presLayoutVars>
      </dgm:prSet>
      <dgm:spPr/>
    </dgm:pt>
    <dgm:pt modelId="{7A96232D-1EEC-4970-9A9D-B6CC47C68F11}" type="pres">
      <dgm:prSet presAssocID="{016632E6-D71A-4C9D-A531-78EA169242CE}" presName="space" presStyleCnt="0"/>
      <dgm:spPr/>
    </dgm:pt>
    <dgm:pt modelId="{55AFF4EE-3F34-4B17-8725-09384D31C18B}" type="pres">
      <dgm:prSet presAssocID="{6F87720B-812F-49EB-AC4F-51D797F57759}" presName="composite" presStyleCnt="0"/>
      <dgm:spPr/>
    </dgm:pt>
    <dgm:pt modelId="{48BCE092-BDB2-4F83-B06C-9683606A668A}" type="pres">
      <dgm:prSet presAssocID="{6F87720B-812F-49EB-AC4F-51D797F57759}" presName="parTx" presStyleLbl="alignNode1" presStyleIdx="3" presStyleCnt="4">
        <dgm:presLayoutVars>
          <dgm:chMax val="0"/>
          <dgm:chPref val="0"/>
          <dgm:bulletEnabled val="1"/>
        </dgm:presLayoutVars>
      </dgm:prSet>
      <dgm:spPr/>
    </dgm:pt>
    <dgm:pt modelId="{B985A5A0-9D9D-4312-8F65-B76DEDFC97F0}" type="pres">
      <dgm:prSet presAssocID="{6F87720B-812F-49EB-AC4F-51D797F57759}" presName="desTx" presStyleLbl="alignAccFollowNode1" presStyleIdx="3" presStyleCnt="4">
        <dgm:presLayoutVars>
          <dgm:bulletEnabled val="1"/>
        </dgm:presLayoutVars>
      </dgm:prSet>
      <dgm:spPr/>
    </dgm:pt>
  </dgm:ptLst>
  <dgm:cxnLst>
    <dgm:cxn modelId="{63DDB802-80B5-459F-9B45-09F3792F64A2}" srcId="{C40F0AE8-300C-42C5-BEE2-0909F046E4A7}" destId="{3B9C2285-D0D9-4C45-97F3-EDF1D3ED5701}" srcOrd="0" destOrd="0" parTransId="{143390B6-1431-441F-98D9-EE1A197BCB3B}" sibTransId="{FD887F05-3C1F-4813-B022-DF118E4BC9A4}"/>
    <dgm:cxn modelId="{E93473D8-1D38-4FDC-A3F9-95D502743EFF}" srcId="{3B9C2285-D0D9-4C45-97F3-EDF1D3ED5701}" destId="{AF65D824-641C-4DFA-A022-13B9845C3ACB}" srcOrd="0" destOrd="0" parTransId="{1B34809F-2E35-451A-A7B1-888DEECC4F24}" sibTransId="{B5C8F10A-757B-45DA-8E8D-E9A6B732C462}"/>
    <dgm:cxn modelId="{6AE51F56-C9FD-4464-A224-B687E2DB6500}" srcId="{3B9C2285-D0D9-4C45-97F3-EDF1D3ED5701}" destId="{851C6B4A-1ED3-42A1-9D5A-9DD74CF380F2}" srcOrd="1" destOrd="0" parTransId="{312BE6BB-71C5-4B64-BD6F-403575EF40A7}" sibTransId="{8A4B99AA-1E9B-44FC-9D47-7F1671FE6ECF}"/>
    <dgm:cxn modelId="{5871004C-848F-4B92-AF8C-405E9B268456}" srcId="{C40F0AE8-300C-42C5-BEE2-0909F046E4A7}" destId="{AF4DD675-A558-4492-8B92-A2014CBF6E9F}" srcOrd="1" destOrd="0" parTransId="{3594881F-04C7-42AD-87C2-F1208C352612}" sibTransId="{77BCD0E9-AE55-4155-B2F3-A5A51EA603C6}"/>
    <dgm:cxn modelId="{D9F95E8F-7CE5-4107-8002-6B501A52B98A}" srcId="{AF4DD675-A558-4492-8B92-A2014CBF6E9F}" destId="{0E4F97C5-666D-4C89-A9CF-3E34F65DE58E}" srcOrd="0" destOrd="1" parTransId="{0C0AE3A8-73F3-47A6-B4DF-C98AD1D5EE36}" sibTransId="{BDA597E8-3463-423D-955A-25AE1866C2E8}"/>
    <dgm:cxn modelId="{E77595B8-0750-4248-B207-65FE82965525}" srcId="{AF4DD675-A558-4492-8B92-A2014CBF6E9F}" destId="{A9622B76-E86B-428D-94B2-02299BD770BE}" srcOrd="1" destOrd="1" parTransId="{A35D9E1B-8633-4611-A74A-DE59EE79C413}" sibTransId="{86B53CF1-05B5-4605-AC86-B353F12071E4}"/>
    <dgm:cxn modelId="{77BA06EC-9383-4C99-BC26-2537F5D48D30}" srcId="{C40F0AE8-300C-42C5-BEE2-0909F046E4A7}" destId="{6458865E-680E-4C70-B6BE-74D00A20852D}" srcOrd="2" destOrd="0" parTransId="{8AB38016-4480-4789-8792-B07E106EF446}" sibTransId="{016632E6-D71A-4C9D-A531-78EA169242CE}"/>
    <dgm:cxn modelId="{3FF19380-85FF-4BE9-B8CE-581E5D3C274A}" srcId="{6458865E-680E-4C70-B6BE-74D00A20852D}" destId="{5DA2F494-2359-4C78-9309-9C8D776A1562}" srcOrd="0" destOrd="2" parTransId="{CB5B4ACA-0F9F-499C-8A56-8B570BB9FFB6}" sibTransId="{3CE66B17-12D7-40FA-B0B8-75D7E21E03CD}"/>
    <dgm:cxn modelId="{D1B84169-E898-47FC-9661-6DE2725E3CF2}" srcId="{6458865E-680E-4C70-B6BE-74D00A20852D}" destId="{11EBDED7-6A99-40B4-AE2E-B8588AE796E5}" srcOrd="1" destOrd="2" parTransId="{BEA454F5-0E7E-422A-98FD-AFF1B688FB50}" sibTransId="{AEE26B50-B5F0-46C3-85F2-6D34FCD6BA01}"/>
    <dgm:cxn modelId="{6EED2303-50BA-41A9-A8C9-DEF8863F8E6A}" srcId="{C40F0AE8-300C-42C5-BEE2-0909F046E4A7}" destId="{6F87720B-812F-49EB-AC4F-51D797F57759}" srcOrd="3" destOrd="0" parTransId="{AD1B60F8-DCD8-479A-B428-9213A52778F5}" sibTransId="{D1F653DC-79ED-4D4A-8EEF-3E24061B8C78}"/>
    <dgm:cxn modelId="{A5C259A7-AF89-430A-AF2E-1D0B7A57BB6F}" srcId="{6F87720B-812F-49EB-AC4F-51D797F57759}" destId="{B46D2873-447B-4F9F-B8ED-632757854703}" srcOrd="0" destOrd="3" parTransId="{4F69FDEE-E7CA-41AB-B18C-0A2EAC131E76}" sibTransId="{E5B1416F-3D5B-4E6F-A9E1-0A0E5C7316B4}"/>
    <dgm:cxn modelId="{616FFE99-4627-4E69-9841-9DB7366EBAA0}" type="presOf" srcId="{C40F0AE8-300C-42C5-BEE2-0909F046E4A7}" destId="{72A9F2D9-8DF3-4ACA-91C2-FE8E1399915A}" srcOrd="0" destOrd="0" presId="urn:microsoft.com/office/officeart/2005/8/layout/hList1"/>
    <dgm:cxn modelId="{B61EAC62-437D-4CC6-9AAC-C8755A4F5BFD}" type="presParOf" srcId="{72A9F2D9-8DF3-4ACA-91C2-FE8E1399915A}" destId="{07A4F6D3-4BDB-4697-9102-0A2AB7C616EB}" srcOrd="0" destOrd="0" presId="urn:microsoft.com/office/officeart/2005/8/layout/hList1"/>
    <dgm:cxn modelId="{A40460A8-9AB8-4480-9551-424DDB220E15}" type="presParOf" srcId="{07A4F6D3-4BDB-4697-9102-0A2AB7C616EB}" destId="{2F99AB4D-618E-4A4C-8F32-CB5E2C90B6F9}" srcOrd="0" destOrd="0" presId="urn:microsoft.com/office/officeart/2005/8/layout/hList1"/>
    <dgm:cxn modelId="{684D7ADD-958A-4412-B5CE-6FC6ACEAE6DE}" type="presOf" srcId="{3B9C2285-D0D9-4C45-97F3-EDF1D3ED5701}" destId="{2F99AB4D-618E-4A4C-8F32-CB5E2C90B6F9}" srcOrd="0" destOrd="0" presId="urn:microsoft.com/office/officeart/2005/8/layout/hList1"/>
    <dgm:cxn modelId="{33C07297-8C8D-4324-B9C3-511A9EF1CDCC}" type="presParOf" srcId="{07A4F6D3-4BDB-4697-9102-0A2AB7C616EB}" destId="{0B1C32C2-6528-408F-A1DC-F8F2C300674D}" srcOrd="1" destOrd="0" presId="urn:microsoft.com/office/officeart/2005/8/layout/hList1"/>
    <dgm:cxn modelId="{57D42022-C1FA-47E4-8F36-E87978B7D9B9}" type="presOf" srcId="{AF65D824-641C-4DFA-A022-13B9845C3ACB}" destId="{0B1C32C2-6528-408F-A1DC-F8F2C300674D}" srcOrd="0" destOrd="0" presId="urn:microsoft.com/office/officeart/2005/8/layout/hList1"/>
    <dgm:cxn modelId="{57A02D17-DEA0-4D35-9A62-B1731E213568}" type="presOf" srcId="{851C6B4A-1ED3-42A1-9D5A-9DD74CF380F2}" destId="{0B1C32C2-6528-408F-A1DC-F8F2C300674D}" srcOrd="0" destOrd="1" presId="urn:microsoft.com/office/officeart/2005/8/layout/hList1"/>
    <dgm:cxn modelId="{4EF2039A-5480-4CC3-9388-94B78B37F6EC}" type="presParOf" srcId="{72A9F2D9-8DF3-4ACA-91C2-FE8E1399915A}" destId="{DBE8E073-6D4E-4593-A848-6EB0D6A4C521}" srcOrd="1" destOrd="0" presId="urn:microsoft.com/office/officeart/2005/8/layout/hList1"/>
    <dgm:cxn modelId="{D2354394-AF5E-4133-A098-574592B248F6}" type="presParOf" srcId="{72A9F2D9-8DF3-4ACA-91C2-FE8E1399915A}" destId="{57D665EF-E9F0-43D1-8CD6-ACE60B81E860}" srcOrd="2" destOrd="0" presId="urn:microsoft.com/office/officeart/2005/8/layout/hList1"/>
    <dgm:cxn modelId="{2D3A782C-0496-4D81-8401-19000F287FD5}" type="presParOf" srcId="{57D665EF-E9F0-43D1-8CD6-ACE60B81E860}" destId="{7AD23FD0-5140-4991-90FA-52910E5246A1}" srcOrd="0" destOrd="2" presId="urn:microsoft.com/office/officeart/2005/8/layout/hList1"/>
    <dgm:cxn modelId="{41DA56C3-C7A8-43BD-BDF0-80ED33EF68C1}" type="presOf" srcId="{AF4DD675-A558-4492-8B92-A2014CBF6E9F}" destId="{7AD23FD0-5140-4991-90FA-52910E5246A1}" srcOrd="0" destOrd="0" presId="urn:microsoft.com/office/officeart/2005/8/layout/hList1"/>
    <dgm:cxn modelId="{0EC906B8-80AC-4A0A-8E85-41B476AF2575}" type="presParOf" srcId="{57D665EF-E9F0-43D1-8CD6-ACE60B81E860}" destId="{C94008C4-848D-4B11-8FCD-024D8705554C}" srcOrd="1" destOrd="2" presId="urn:microsoft.com/office/officeart/2005/8/layout/hList1"/>
    <dgm:cxn modelId="{98089AA3-DFA4-4EED-BB80-AFE874E5ED8A}" type="presOf" srcId="{0E4F97C5-666D-4C89-A9CF-3E34F65DE58E}" destId="{C94008C4-848D-4B11-8FCD-024D8705554C}" srcOrd="0" destOrd="0" presId="urn:microsoft.com/office/officeart/2005/8/layout/hList1"/>
    <dgm:cxn modelId="{52E33689-3E9E-4375-B749-F0818B01D7C5}" type="presOf" srcId="{A9622B76-E86B-428D-94B2-02299BD770BE}" destId="{C94008C4-848D-4B11-8FCD-024D8705554C}" srcOrd="0" destOrd="1" presId="urn:microsoft.com/office/officeart/2005/8/layout/hList1"/>
    <dgm:cxn modelId="{A3B9C016-2182-40CE-92AD-A32F5321455E}" type="presParOf" srcId="{72A9F2D9-8DF3-4ACA-91C2-FE8E1399915A}" destId="{0757C9A7-9BF5-4FFC-93E1-3D9AE8146354}" srcOrd="3" destOrd="0" presId="urn:microsoft.com/office/officeart/2005/8/layout/hList1"/>
    <dgm:cxn modelId="{9ED72241-60C1-41EC-B93E-28755181DEA4}" type="presParOf" srcId="{72A9F2D9-8DF3-4ACA-91C2-FE8E1399915A}" destId="{393F62C6-2D23-4AD9-B74C-83EF64828B8D}" srcOrd="4" destOrd="0" presId="urn:microsoft.com/office/officeart/2005/8/layout/hList1"/>
    <dgm:cxn modelId="{6DB281FD-C493-44BA-B21D-ACB1B9874B0A}" type="presParOf" srcId="{393F62C6-2D23-4AD9-B74C-83EF64828B8D}" destId="{D3D6532B-2B4B-4D90-8DD7-E4A0C1253D49}" srcOrd="0" destOrd="4" presId="urn:microsoft.com/office/officeart/2005/8/layout/hList1"/>
    <dgm:cxn modelId="{A7D191EA-01C3-47E9-9782-EED1BDCD4552}" type="presOf" srcId="{6458865E-680E-4C70-B6BE-74D00A20852D}" destId="{D3D6532B-2B4B-4D90-8DD7-E4A0C1253D49}" srcOrd="0" destOrd="0" presId="urn:microsoft.com/office/officeart/2005/8/layout/hList1"/>
    <dgm:cxn modelId="{E5F1C3ED-DE29-4B9D-855B-A8050DA8FC19}" type="presParOf" srcId="{393F62C6-2D23-4AD9-B74C-83EF64828B8D}" destId="{F6982DEA-B834-4674-AD0E-434D56A482F8}" srcOrd="1" destOrd="4" presId="urn:microsoft.com/office/officeart/2005/8/layout/hList1"/>
    <dgm:cxn modelId="{13524B6F-4DDC-46B5-97D8-4BCE1179D6CF}" type="presOf" srcId="{5DA2F494-2359-4C78-9309-9C8D776A1562}" destId="{F6982DEA-B834-4674-AD0E-434D56A482F8}" srcOrd="0" destOrd="0" presId="urn:microsoft.com/office/officeart/2005/8/layout/hList1"/>
    <dgm:cxn modelId="{E6774EC7-E533-49B9-B14F-FD09F7605DEE}" type="presOf" srcId="{11EBDED7-6A99-40B4-AE2E-B8588AE796E5}" destId="{F6982DEA-B834-4674-AD0E-434D56A482F8}" srcOrd="0" destOrd="1" presId="urn:microsoft.com/office/officeart/2005/8/layout/hList1"/>
    <dgm:cxn modelId="{E4733508-E42F-4CAA-8120-21FF0B391D9D}" type="presParOf" srcId="{72A9F2D9-8DF3-4ACA-91C2-FE8E1399915A}" destId="{7A96232D-1EEC-4970-9A9D-B6CC47C68F11}" srcOrd="5" destOrd="0" presId="urn:microsoft.com/office/officeart/2005/8/layout/hList1"/>
    <dgm:cxn modelId="{E29E045D-D9D9-472A-B6D1-D5E88C9C8ABC}" type="presParOf" srcId="{72A9F2D9-8DF3-4ACA-91C2-FE8E1399915A}" destId="{55AFF4EE-3F34-4B17-8725-09384D31C18B}" srcOrd="6" destOrd="0" presId="urn:microsoft.com/office/officeart/2005/8/layout/hList1"/>
    <dgm:cxn modelId="{0C443B15-5E63-4120-B7E7-CC9B016CB693}" type="presParOf" srcId="{55AFF4EE-3F34-4B17-8725-09384D31C18B}" destId="{48BCE092-BDB2-4F83-B06C-9683606A668A}" srcOrd="0" destOrd="6" presId="urn:microsoft.com/office/officeart/2005/8/layout/hList1"/>
    <dgm:cxn modelId="{3832A483-C72D-4A88-B9A9-1DBB9AE798E2}" type="presOf" srcId="{6F87720B-812F-49EB-AC4F-51D797F57759}" destId="{48BCE092-BDB2-4F83-B06C-9683606A668A}" srcOrd="0" destOrd="0" presId="urn:microsoft.com/office/officeart/2005/8/layout/hList1"/>
    <dgm:cxn modelId="{BEA79EF9-F433-46CA-9609-645C81B4C32C}" type="presParOf" srcId="{55AFF4EE-3F34-4B17-8725-09384D31C18B}" destId="{B985A5A0-9D9D-4312-8F65-B76DEDFC97F0}" srcOrd="1" destOrd="6" presId="urn:microsoft.com/office/officeart/2005/8/layout/hList1"/>
    <dgm:cxn modelId="{89630400-62E5-4E37-A8DF-0F84118784AB}" type="presOf" srcId="{B46D2873-447B-4F9F-B8ED-632757854703}" destId="{B985A5A0-9D9D-4312-8F65-B76DEDFC97F0}"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A876BC-D906-4181-B997-5E990B795EB0}" type="doc">
      <dgm:prSet loTypeId="list" loCatId="list" qsTypeId="urn:microsoft.com/office/officeart/2005/8/quickstyle/simple5" qsCatId="simple" csTypeId="urn:microsoft.com/office/officeart/2005/8/colors/accent0_3" csCatId="mainScheme" phldr="1"/>
      <dgm:spPr/>
      <dgm:t>
        <a:bodyPr/>
        <a:lstStyle/>
        <a:p>
          <a:endParaRPr lang="zh-CN" altLang="en-US"/>
        </a:p>
      </dgm:t>
    </dgm:pt>
    <dgm:pt modelId="{9296CBF1-1069-43BA-9974-928D05146EA8}">
      <dgm:prSet phldr="0" custT="1"/>
      <dgm:spPr/>
      <dgm:t>
        <a:bodyPr vert="horz" wrap="square"/>
        <a:p>
          <a:pPr rtl="0">
            <a:lnSpc>
              <a:spcPct val="100000"/>
            </a:lnSpc>
            <a:spcBef>
              <a:spcPct val="0"/>
            </a:spcBef>
            <a:spcAft>
              <a:spcPct val="35000"/>
            </a:spcAft>
          </a:pPr>
          <a:r>
            <a:rPr lang="zh-CN" sz="3200" b="1" dirty="0" smtClean="0"/>
            <a:t>概率分布</a:t>
          </a:r>
          <a:r>
            <a:rPr lang="en-US" sz="3200" b="1" dirty="0"/>
            <a:t/>
          </a:r>
          <a:endParaRPr lang="en-US" sz="3200" b="1" dirty="0"/>
        </a:p>
      </dgm:t>
    </dgm:pt>
    <dgm:pt modelId="{3C9A310F-2967-40BC-B335-B073CB004E86}" cxnId="{F66AF701-0F61-4372-AF3A-72FEFC66AC86}" type="parTrans">
      <dgm:prSet/>
      <dgm:spPr/>
      <dgm:t>
        <a:bodyPr/>
        <a:lstStyle/>
        <a:p>
          <a:endParaRPr lang="zh-CN" altLang="en-US" sz="1400"/>
        </a:p>
      </dgm:t>
    </dgm:pt>
    <dgm:pt modelId="{1905C6FD-09CF-4E88-8379-DF88D39AB8BC}" cxnId="{F66AF701-0F61-4372-AF3A-72FEFC66AC86}" type="sibTrans">
      <dgm:prSet/>
      <dgm:spPr/>
      <dgm:t>
        <a:bodyPr/>
        <a:lstStyle/>
        <a:p>
          <a:endParaRPr lang="zh-CN" altLang="en-US" sz="1400"/>
        </a:p>
      </dgm:t>
    </dgm:pt>
    <dgm:pt modelId="{9A1F2009-8C54-4FBC-B4C1-E4125B6FD436}">
      <dgm:prSet phldr="0" custT="1"/>
      <dgm:spPr/>
      <dgm:t>
        <a:bodyPr vert="horz" wrap="square"/>
        <a:p>
          <a:pPr rtl="0">
            <a:lnSpc>
              <a:spcPct val="100000"/>
            </a:lnSpc>
            <a:spcBef>
              <a:spcPct val="0"/>
            </a:spcBef>
            <a:spcAft>
              <a:spcPct val="15000"/>
            </a:spcAft>
          </a:pPr>
          <a:r>
            <a:rPr lang="zh-CN" sz="2800" b="1" dirty="0" smtClean="0"/>
            <a:t>用以描述随机变量取值的概率规律</a:t>
          </a:r>
          <a:r>
            <a:rPr lang="en-US" sz="2800" b="1" dirty="0"/>
            <a:t/>
          </a:r>
          <a:endParaRPr lang="en-US" sz="2800" b="1" dirty="0"/>
        </a:p>
      </dgm:t>
    </dgm:pt>
    <dgm:pt modelId="{19A7F2A8-2CE5-4855-9190-76FE7F34D201}" cxnId="{728A00EE-BB0A-427E-A60F-66357D0D87B0}" type="parTrans">
      <dgm:prSet/>
      <dgm:spPr/>
      <dgm:t>
        <a:bodyPr/>
        <a:lstStyle/>
        <a:p>
          <a:endParaRPr lang="zh-CN" altLang="en-US" sz="1400"/>
        </a:p>
      </dgm:t>
    </dgm:pt>
    <dgm:pt modelId="{BE70CA66-08C7-4F79-A39E-4C47824A4129}" cxnId="{728A00EE-BB0A-427E-A60F-66357D0D87B0}" type="sibTrans">
      <dgm:prSet/>
      <dgm:spPr/>
      <dgm:t>
        <a:bodyPr/>
        <a:lstStyle/>
        <a:p>
          <a:endParaRPr lang="zh-CN" altLang="en-US" sz="1400"/>
        </a:p>
      </dgm:t>
    </dgm:pt>
    <dgm:pt modelId="{589D4C38-E4FE-4AD3-AB55-6B3152F129C6}">
      <dgm:prSet phldr="0" custT="1"/>
      <dgm:spPr/>
      <dgm:t>
        <a:bodyPr vert="horz" wrap="square"/>
        <a:p>
          <a:pPr rtl="0">
            <a:lnSpc>
              <a:spcPct val="100000"/>
            </a:lnSpc>
            <a:spcBef>
              <a:spcPct val="0"/>
            </a:spcBef>
            <a:spcAft>
              <a:spcPct val="15000"/>
            </a:spcAft>
          </a:pPr>
          <a:r>
            <a:rPr lang="zh-CN" sz="2800" b="1" dirty="0" smtClean="0"/>
            <a:t>随机变量所有可能的取值以及取每个值所对应的概率</a:t>
          </a:r>
          <a:r>
            <a:rPr lang="en-US" sz="2800" b="1" dirty="0"/>
            <a:t/>
          </a:r>
          <a:endParaRPr lang="en-US" sz="2800" b="1" dirty="0"/>
        </a:p>
      </dgm:t>
    </dgm:pt>
    <dgm:pt modelId="{C060F17C-A115-44F7-8631-5FA379CF7A78}" cxnId="{DAECA353-DD86-44A5-91D3-494C9CAAD8E5}" type="parTrans">
      <dgm:prSet/>
      <dgm:spPr/>
    </dgm:pt>
    <dgm:pt modelId="{0653CFD4-E351-4E94-BA7B-4337BBCDCDE8}" cxnId="{DAECA353-DD86-44A5-91D3-494C9CAAD8E5}" type="sibTrans">
      <dgm:prSet/>
      <dgm:spPr/>
    </dgm:pt>
    <dgm:pt modelId="{67C19FDC-E00F-48FB-BE83-CC34D934505C}">
      <dgm:prSet phldr="0" custT="1"/>
      <dgm:spPr/>
      <dgm:t>
        <a:bodyPr vert="horz" wrap="square"/>
        <a:p>
          <a:pPr rtl="0">
            <a:lnSpc>
              <a:spcPct val="100000"/>
            </a:lnSpc>
            <a:spcBef>
              <a:spcPct val="0"/>
            </a:spcBef>
            <a:spcAft>
              <a:spcPct val="15000"/>
            </a:spcAft>
          </a:pPr>
          <a:r>
            <a:rPr lang="zh-CN" sz="2800" b="1" dirty="0" smtClean="0"/>
            <a:t>离散型随机变量和连续性随机变量的概率分布的描述方法不同</a:t>
          </a:r>
          <a:r>
            <a:rPr lang="en-US" sz="2800" b="1" dirty="0"/>
            <a:t/>
          </a:r>
          <a:endParaRPr lang="en-US" sz="2800" b="1" dirty="0"/>
        </a:p>
      </dgm:t>
    </dgm:pt>
    <dgm:pt modelId="{1A44B681-9D37-4304-BD2B-FAD0BA70AD9A}" cxnId="{05295A53-70ED-402E-A22A-8555D707D108}" type="parTrans">
      <dgm:prSet/>
      <dgm:spPr/>
    </dgm:pt>
    <dgm:pt modelId="{11634D68-7BD7-49EA-AD4C-ABE344C9FE51}" cxnId="{05295A53-70ED-402E-A22A-8555D707D108}" type="sibTrans">
      <dgm:prSet/>
      <dgm:spPr/>
    </dgm:pt>
    <dgm:pt modelId="{C5B03238-0556-409B-90FF-04D84CE3A25D}" type="pres">
      <dgm:prSet presAssocID="{4CA876BC-D906-4181-B997-5E990B795EB0}" presName="linear" presStyleCnt="0">
        <dgm:presLayoutVars>
          <dgm:dir/>
          <dgm:animLvl val="lvl"/>
          <dgm:resizeHandles val="exact"/>
        </dgm:presLayoutVars>
      </dgm:prSet>
      <dgm:spPr/>
      <dgm:t>
        <a:bodyPr/>
        <a:lstStyle/>
        <a:p>
          <a:endParaRPr lang="zh-CN" altLang="en-US"/>
        </a:p>
      </dgm:t>
    </dgm:pt>
    <dgm:pt modelId="{BBCE4BDA-1CE5-4929-A2D3-C373C0B3C658}" type="pres">
      <dgm:prSet presAssocID="{9296CBF1-1069-43BA-9974-928D05146EA8}" presName="parentLin" presStyleCnt="0"/>
      <dgm:spPr/>
    </dgm:pt>
    <dgm:pt modelId="{965F039E-5B05-4A3D-958C-668E8A09AAC3}" type="pres">
      <dgm:prSet presAssocID="{9296CBF1-1069-43BA-9974-928D05146EA8}" presName="parentLeftMargin" presStyleCnt="0"/>
      <dgm:spPr/>
      <dgm:t>
        <a:bodyPr/>
        <a:lstStyle/>
        <a:p>
          <a:endParaRPr lang="zh-CN" altLang="en-US"/>
        </a:p>
      </dgm:t>
    </dgm:pt>
    <dgm:pt modelId="{650F2F33-18C9-4A56-A9B1-6E95691EC259}" type="pres">
      <dgm:prSet presAssocID="{9296CBF1-1069-43BA-9974-928D05146EA8}" presName="parentText" presStyleLbl="node1" presStyleIdx="0" presStyleCnt="1" custScaleY="67485">
        <dgm:presLayoutVars>
          <dgm:chMax val="0"/>
          <dgm:bulletEnabled val="1"/>
        </dgm:presLayoutVars>
      </dgm:prSet>
      <dgm:spPr/>
      <dgm:t>
        <a:bodyPr/>
        <a:lstStyle/>
        <a:p>
          <a:endParaRPr lang="zh-CN" altLang="en-US"/>
        </a:p>
      </dgm:t>
    </dgm:pt>
    <dgm:pt modelId="{B68E7CFC-2A2E-4903-B67C-DFD1B74DE643}" type="pres">
      <dgm:prSet presAssocID="{9296CBF1-1069-43BA-9974-928D05146EA8}" presName="negativeSpace" presStyleCnt="0"/>
      <dgm:spPr/>
    </dgm:pt>
    <dgm:pt modelId="{127EB5A9-6C69-41E3-AF1F-898EEA5E4D34}" type="pres">
      <dgm:prSet presAssocID="{9296CBF1-1069-43BA-9974-928D05146EA8}" presName="childText" presStyleLbl="conFgAcc1" presStyleIdx="0" presStyleCnt="1">
        <dgm:presLayoutVars>
          <dgm:bulletEnabled val="1"/>
        </dgm:presLayoutVars>
      </dgm:prSet>
      <dgm:spPr/>
      <dgm:t>
        <a:bodyPr/>
        <a:lstStyle/>
        <a:p>
          <a:endParaRPr lang="zh-CN" altLang="en-US"/>
        </a:p>
      </dgm:t>
    </dgm:pt>
  </dgm:ptLst>
  <dgm:cxnLst>
    <dgm:cxn modelId="{F66AF701-0F61-4372-AF3A-72FEFC66AC86}" srcId="{4CA876BC-D906-4181-B997-5E990B795EB0}" destId="{9296CBF1-1069-43BA-9974-928D05146EA8}" srcOrd="0" destOrd="0" parTransId="{3C9A310F-2967-40BC-B335-B073CB004E86}" sibTransId="{1905C6FD-09CF-4E88-8379-DF88D39AB8BC}"/>
    <dgm:cxn modelId="{728A00EE-BB0A-427E-A60F-66357D0D87B0}" srcId="{9296CBF1-1069-43BA-9974-928D05146EA8}" destId="{9A1F2009-8C54-4FBC-B4C1-E4125B6FD436}" srcOrd="0" destOrd="0" parTransId="{19A7F2A8-2CE5-4855-9190-76FE7F34D201}" sibTransId="{BE70CA66-08C7-4F79-A39E-4C47824A4129}"/>
    <dgm:cxn modelId="{DAECA353-DD86-44A5-91D3-494C9CAAD8E5}" srcId="{9296CBF1-1069-43BA-9974-928D05146EA8}" destId="{589D4C38-E4FE-4AD3-AB55-6B3152F129C6}" srcOrd="1" destOrd="0" parTransId="{C060F17C-A115-44F7-8631-5FA379CF7A78}" sibTransId="{0653CFD4-E351-4E94-BA7B-4337BBCDCDE8}"/>
    <dgm:cxn modelId="{05295A53-70ED-402E-A22A-8555D707D108}" srcId="{9296CBF1-1069-43BA-9974-928D05146EA8}" destId="{67C19FDC-E00F-48FB-BE83-CC34D934505C}" srcOrd="2" destOrd="0" parTransId="{1A44B681-9D37-4304-BD2B-FAD0BA70AD9A}" sibTransId="{11634D68-7BD7-49EA-AD4C-ABE344C9FE51}"/>
    <dgm:cxn modelId="{42885A41-3B41-4338-8315-E03A1782A6D0}" type="presOf" srcId="{4CA876BC-D906-4181-B997-5E990B795EB0}" destId="{C5B03238-0556-409B-90FF-04D84CE3A25D}" srcOrd="0" destOrd="0" presId="urn:microsoft.com/office/officeart/2005/8/layout/list1"/>
    <dgm:cxn modelId="{0A725E4C-403A-4829-8464-DAFCEB27A6E4}" type="presParOf" srcId="{C5B03238-0556-409B-90FF-04D84CE3A25D}" destId="{BBCE4BDA-1CE5-4929-A2D3-C373C0B3C658}" srcOrd="0" destOrd="0" presId="urn:microsoft.com/office/officeart/2005/8/layout/list1"/>
    <dgm:cxn modelId="{3B5414D0-15B0-4AE1-BD77-4DB658B5B0F2}" type="presParOf" srcId="{BBCE4BDA-1CE5-4929-A2D3-C373C0B3C658}" destId="{965F039E-5B05-4A3D-958C-668E8A09AAC3}" srcOrd="0" destOrd="0" presId="urn:microsoft.com/office/officeart/2005/8/layout/list1"/>
    <dgm:cxn modelId="{CB0FA189-1BBD-4CE7-B4A3-D7F9CE9875AA}" type="presOf" srcId="{9296CBF1-1069-43BA-9974-928D05146EA8}" destId="{965F039E-5B05-4A3D-958C-668E8A09AAC3}" srcOrd="0" destOrd="0" presId="urn:microsoft.com/office/officeart/2005/8/layout/list1"/>
    <dgm:cxn modelId="{34DDC448-9BCF-438B-9CBD-5C32BCF072E1}" type="presParOf" srcId="{BBCE4BDA-1CE5-4929-A2D3-C373C0B3C658}" destId="{650F2F33-18C9-4A56-A9B1-6E95691EC259}" srcOrd="1" destOrd="0" presId="urn:microsoft.com/office/officeart/2005/8/layout/list1"/>
    <dgm:cxn modelId="{9C35692F-EF3A-4AB8-8F67-2F714D8FBACE}" type="presOf" srcId="{9296CBF1-1069-43BA-9974-928D05146EA8}" destId="{650F2F33-18C9-4A56-A9B1-6E95691EC259}" srcOrd="0" destOrd="0" presId="urn:microsoft.com/office/officeart/2005/8/layout/list1"/>
    <dgm:cxn modelId="{CA38F288-DD1E-4650-8B51-B759AF584E59}" type="presParOf" srcId="{C5B03238-0556-409B-90FF-04D84CE3A25D}" destId="{B68E7CFC-2A2E-4903-B67C-DFD1B74DE643}" srcOrd="1" destOrd="0" presId="urn:microsoft.com/office/officeart/2005/8/layout/list1"/>
    <dgm:cxn modelId="{5494420C-7630-42C0-A56D-3199AA52275E}" type="presParOf" srcId="{C5B03238-0556-409B-90FF-04D84CE3A25D}" destId="{127EB5A9-6C69-41E3-AF1F-898EEA5E4D34}" srcOrd="2" destOrd="0" presId="urn:microsoft.com/office/officeart/2005/8/layout/list1"/>
    <dgm:cxn modelId="{99741279-D9A5-47FC-88BB-283D033FC008}" type="presOf" srcId="{9A1F2009-8C54-4FBC-B4C1-E4125B6FD436}" destId="{127EB5A9-6C69-41E3-AF1F-898EEA5E4D34}" srcOrd="0" destOrd="0" presId="urn:microsoft.com/office/officeart/2005/8/layout/list1"/>
    <dgm:cxn modelId="{9F749EC3-9746-464A-9A52-1A29B197835D}" type="presOf" srcId="{589D4C38-E4FE-4AD3-AB55-6B3152F129C6}" destId="{127EB5A9-6C69-41E3-AF1F-898EEA5E4D34}" srcOrd="0" destOrd="1" presId="urn:microsoft.com/office/officeart/2005/8/layout/list1"/>
    <dgm:cxn modelId="{64956EF9-27EC-41AA-9A64-28BDA8921F50}" type="presOf" srcId="{67C19FDC-E00F-48FB-BE83-CC34D934505C}" destId="{127EB5A9-6C69-41E3-AF1F-898EEA5E4D34}" srcOrd="0" destOrd="2"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B602A-8EAF-4D94-8D23-30FB6DD09CC8}"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zh-CN" altLang="en-US"/>
        </a:p>
      </dgm:t>
    </dgm:pt>
    <dgm:pt modelId="{9B4FE907-7575-4E6F-8AA7-63CBC1747BDB}">
      <dgm:prSet/>
      <dgm:spPr/>
      <dgm:t>
        <a:bodyPr/>
        <a:lstStyle/>
        <a:p>
          <a:pPr rtl="0"/>
          <a:r>
            <a:rPr lang="zh-CN" b="1" dirty="0" smtClean="0"/>
            <a:t>正态分布</a:t>
          </a:r>
          <a:r>
            <a:rPr lang="zh-CN" altLang="en-US" b="1" dirty="0" smtClean="0"/>
            <a:t>的</a:t>
          </a:r>
          <a:r>
            <a:rPr lang="zh-CN" b="1" dirty="0" smtClean="0"/>
            <a:t>特征</a:t>
          </a:r>
          <a:endParaRPr lang="en-US" b="1" dirty="0"/>
        </a:p>
      </dgm:t>
    </dgm:pt>
    <dgm:pt modelId="{E3846652-5684-4BCC-9B47-FCFF0670F050}" cxnId="{EF633EDB-47E0-4726-ACBC-31BA598A18A0}" type="parTrans">
      <dgm:prSet/>
      <dgm:spPr/>
      <dgm:t>
        <a:bodyPr/>
        <a:lstStyle/>
        <a:p>
          <a:endParaRPr lang="zh-CN" altLang="en-US"/>
        </a:p>
      </dgm:t>
    </dgm:pt>
    <dgm:pt modelId="{D5ED01F1-A458-4C30-9286-9C886416AF29}" cxnId="{EF633EDB-47E0-4726-ACBC-31BA598A18A0}" type="sibTrans">
      <dgm:prSet/>
      <dgm:spPr/>
      <dgm:t>
        <a:bodyPr/>
        <a:lstStyle/>
        <a:p>
          <a:endParaRPr lang="zh-CN" altLang="en-US"/>
        </a:p>
      </dgm:t>
    </dgm:pt>
    <dgm:pt modelId="{6F54E74E-3873-4559-B92D-5B8874D778BD}">
      <dgm:prSet phldr="0" custT="1"/>
      <dgm:spPr/>
      <dgm:t>
        <a:bodyPr vert="horz" wrap="square"/>
        <a:p>
          <a:pPr rtl="0">
            <a:lnSpc>
              <a:spcPct val="100000"/>
            </a:lnSpc>
            <a:spcBef>
              <a:spcPct val="0"/>
            </a:spcBef>
            <a:spcAft>
              <a:spcPct val="15000"/>
            </a:spcAft>
          </a:pPr>
          <a:r>
            <a:rPr lang="zh-CN" sz="2300" b="1" dirty="0" smtClean="0"/>
            <a:t>概率密度曲线图为钟形曲线；</a:t>
          </a:r>
          <a:r>
            <a:rPr lang="zh-CN" sz="2300" dirty="0"/>
            <a:t/>
          </a:r>
          <a:endParaRPr lang="zh-CN" sz="2300" dirty="0"/>
        </a:p>
      </dgm:t>
    </dgm:pt>
    <dgm:pt modelId="{5D2BD15E-CE3B-41F5-A080-986CFE2BF4EA}" cxnId="{AC2F1302-7803-4012-B374-22A90FB152D1}" type="parTrans">
      <dgm:prSet/>
      <dgm:spPr/>
      <dgm:t>
        <a:bodyPr/>
        <a:lstStyle/>
        <a:p>
          <a:endParaRPr lang="zh-CN" altLang="en-US"/>
        </a:p>
      </dgm:t>
    </dgm:pt>
    <dgm:pt modelId="{232CC9E9-06A8-4922-AD85-FF75C95DA348}" cxnId="{AC2F1302-7803-4012-B374-22A90FB152D1}" type="sibTrans">
      <dgm:prSet/>
      <dgm:spPr/>
      <dgm:t>
        <a:bodyPr/>
        <a:lstStyle/>
        <a:p>
          <a:endParaRPr lang="zh-CN" altLang="en-US"/>
        </a:p>
      </dgm:t>
    </dgm:pt>
    <dgm:pt modelId="{7B3DDDC4-BBCC-49F8-8337-FB3AB2299FC0}">
      <dgm:prSet phldr="0" custT="1"/>
      <dgm:spPr/>
      <dgm:t>
        <a:bodyPr vert="horz" wrap="square"/>
        <a:p>
          <a:pPr rtl="0">
            <a:lnSpc>
              <a:spcPct val="100000"/>
            </a:lnSpc>
            <a:spcBef>
              <a:spcPct val="0"/>
            </a:spcBef>
            <a:spcAft>
              <a:spcPct val="15000"/>
            </a:spcAft>
          </a:pPr>
          <a:r>
            <a:rPr lang="zh-CN" sz="2300" b="1" dirty="0" smtClean="0"/>
            <a:t>参数方差</a:t>
          </a:r>
          <a:r>
            <a:rPr lang="zh-CN" sz="2300" dirty="0" smtClean="0">
              <a:sym typeface="Symbol" panose="05050102010706020507"/>
            </a:rPr>
            <a:t></a:t>
          </a:r>
          <a:r>
            <a:rPr lang="zh-CN" sz="2300" baseline="30000" dirty="0" smtClean="0">
              <a:sym typeface="Symbol" panose="05050102010706020507"/>
            </a:rPr>
            <a:t></a:t>
          </a:r>
          <a:r>
            <a:rPr lang="zh-CN" sz="2300" b="1" dirty="0" smtClean="0"/>
            <a:t>和均值</a:t>
          </a:r>
          <a:r>
            <a:rPr lang="en-US" sz="2300" dirty="0" smtClean="0">
              <a:sym typeface="Symbol" panose="05050102010706020507"/>
            </a:rPr>
            <a:t></a:t>
          </a:r>
          <a:r>
            <a:rPr lang="zh-CN" sz="2300" b="1" dirty="0" smtClean="0"/>
            <a:t>是决定一个正态分布的两个重要因素；</a:t>
          </a:r>
          <a:r>
            <a:rPr lang="zh-CN" sz="2300" dirty="0"/>
            <a:t/>
          </a:r>
          <a:endParaRPr lang="zh-CN" sz="2300" dirty="0"/>
        </a:p>
      </dgm:t>
    </dgm:pt>
    <dgm:pt modelId="{B23ED15C-6FD6-4248-A6BA-7F684D03B704}" cxnId="{BE29E4B0-482A-49AA-9DF1-1F5C83AC9786}" type="parTrans">
      <dgm:prSet/>
      <dgm:spPr/>
    </dgm:pt>
    <dgm:pt modelId="{15285199-B3DB-43A6-A138-97EEAB3F94B7}" cxnId="{BE29E4B0-482A-49AA-9DF1-1F5C83AC9786}" type="sibTrans">
      <dgm:prSet/>
      <dgm:spPr/>
    </dgm:pt>
    <dgm:pt modelId="{684F42BC-AB30-48FF-ABE8-5E70F4996077}">
      <dgm:prSet phldr="0" custT="1"/>
      <dgm:spPr/>
      <dgm:t>
        <a:bodyPr vert="horz" wrap="square"/>
        <a:p>
          <a:pPr rtl="0">
            <a:lnSpc>
              <a:spcPct val="100000"/>
            </a:lnSpc>
            <a:spcBef>
              <a:spcPct val="0"/>
            </a:spcBef>
            <a:spcAft>
              <a:spcPct val="15000"/>
            </a:spcAft>
          </a:pPr>
          <a:r>
            <a:rPr lang="zh-CN" sz="2300" b="1" dirty="0" smtClean="0"/>
            <a:t>服从正态分布的随机变量的概率规律为：取与均值</a:t>
          </a:r>
          <a:r>
            <a:rPr lang="en-US" sz="2300" dirty="0" smtClean="0">
              <a:sym typeface="Symbol" panose="05050102010706020507"/>
            </a:rPr>
            <a:t></a:t>
          </a:r>
          <a:r>
            <a:rPr lang="zh-CN" sz="2300" b="1" dirty="0" smtClean="0"/>
            <a:t>临近值的概率最高，而取离均值</a:t>
          </a:r>
          <a:r>
            <a:rPr lang="en-US" sz="2300" dirty="0" smtClean="0">
              <a:sym typeface="Symbol" panose="05050102010706020507"/>
            </a:rPr>
            <a:t></a:t>
          </a:r>
          <a:r>
            <a:rPr lang="zh-CN" sz="2300" b="1" dirty="0" smtClean="0"/>
            <a:t>越远的值的概率越小；</a:t>
          </a:r>
          <a:r>
            <a:rPr lang="zh-CN" sz="2300" dirty="0"/>
            <a:t/>
          </a:r>
          <a:endParaRPr lang="zh-CN" sz="2300" dirty="0"/>
        </a:p>
      </dgm:t>
    </dgm:pt>
    <dgm:pt modelId="{D9815A95-9B11-4AE1-80A8-07FCB3618B3C}" cxnId="{4D9EC066-A54D-4B4F-94D6-6A593A04D041}" type="parTrans">
      <dgm:prSet/>
      <dgm:spPr/>
    </dgm:pt>
    <dgm:pt modelId="{612F74A2-7563-42E3-A052-BD544A65FECC}" cxnId="{4D9EC066-A54D-4B4F-94D6-6A593A04D041}" type="sibTrans">
      <dgm:prSet/>
      <dgm:spPr/>
    </dgm:pt>
    <dgm:pt modelId="{53E331A0-5F0D-4E85-B9C2-D20AD1B7A5FB}">
      <dgm:prSet phldr="0" custT="1"/>
      <dgm:spPr/>
      <dgm:t>
        <a:bodyPr vert="horz" wrap="square"/>
        <a:p>
          <a:pPr rtl="0">
            <a:lnSpc>
              <a:spcPct val="100000"/>
            </a:lnSpc>
            <a:spcBef>
              <a:spcPct val="0"/>
            </a:spcBef>
            <a:spcAft>
              <a:spcPct val="15000"/>
            </a:spcAft>
          </a:pPr>
          <a:r>
            <a:rPr lang="zh-CN" sz="2300" b="1" dirty="0" smtClean="0"/>
            <a:t>曲线</a:t>
          </a:r>
          <a:r>
            <a:rPr lang="en-US" sz="2300" b="1" dirty="0" smtClean="0"/>
            <a:t>f(x)</a:t>
          </a:r>
          <a:r>
            <a:rPr lang="zh-CN" sz="2300" b="1" dirty="0" smtClean="0"/>
            <a:t>相对于均值</a:t>
          </a:r>
          <a:r>
            <a:rPr lang="en-US" sz="2300" dirty="0" smtClean="0">
              <a:sym typeface="Symbol" panose="05050102010706020507"/>
            </a:rPr>
            <a:t></a:t>
          </a:r>
          <a:r>
            <a:rPr lang="zh-CN" sz="2300" b="1" dirty="0" smtClean="0"/>
            <a:t>对称，尾端向两个方向无限延伸，且理论上永远不会与横轴相交；</a:t>
          </a:r>
          <a:r>
            <a:rPr lang="zh-CN" sz="2300" dirty="0"/>
            <a:t/>
          </a:r>
          <a:endParaRPr lang="zh-CN" sz="2300" dirty="0"/>
        </a:p>
      </dgm:t>
    </dgm:pt>
    <dgm:pt modelId="{79258706-7381-4ACA-8AF9-4454F1517B73}" cxnId="{362C91B9-6C65-4BF7-AFF6-E24B900C917D}" type="parTrans">
      <dgm:prSet/>
      <dgm:spPr/>
    </dgm:pt>
    <dgm:pt modelId="{B5880AFE-40E8-4E98-8A2D-33F38D983F2F}" cxnId="{362C91B9-6C65-4BF7-AFF6-E24B900C917D}" type="sibTrans">
      <dgm:prSet/>
      <dgm:spPr/>
    </dgm:pt>
    <dgm:pt modelId="{F9E2ACBE-C920-4D07-9BFB-27D6A0B45041}">
      <dgm:prSet phldr="0" custT="1"/>
      <dgm:spPr/>
      <dgm:t>
        <a:bodyPr vert="horz" wrap="square"/>
        <a:p>
          <a:pPr rtl="0">
            <a:lnSpc>
              <a:spcPct val="100000"/>
            </a:lnSpc>
            <a:spcBef>
              <a:spcPct val="0"/>
            </a:spcBef>
            <a:spcAft>
              <a:spcPct val="15000"/>
            </a:spcAft>
          </a:pPr>
          <a:r>
            <a:rPr lang="zh-CN" sz="2300" b="1" dirty="0" smtClean="0"/>
            <a:t>正态曲线下的总面积等于</a:t>
          </a:r>
          <a:r>
            <a:rPr lang="en-US" sz="2300" b="1" dirty="0" smtClean="0"/>
            <a:t>1</a:t>
          </a:r>
          <a:r>
            <a:rPr lang="zh-CN" altLang="en-US" sz="2300" b="1" dirty="0" smtClean="0">
              <a:ea typeface="宋体" panose="02010600030101010101" pitchFamily="2" charset="-122"/>
            </a:rPr>
            <a:t>。</a:t>
          </a:r>
          <a:r>
            <a:rPr lang="zh-CN" altLang="en-US" sz="2300" b="1" dirty="0" smtClean="0">
              <a:ea typeface="宋体" panose="02010600030101010101" pitchFamily="2" charset="-122"/>
            </a:rPr>
            <a:t/>
          </a:r>
          <a:endParaRPr lang="zh-CN" altLang="en-US" sz="2300" b="1" dirty="0" smtClean="0">
            <a:ea typeface="宋体" panose="02010600030101010101" pitchFamily="2" charset="-122"/>
          </a:endParaRPr>
        </a:p>
      </dgm:t>
    </dgm:pt>
    <dgm:pt modelId="{912BF1D1-B0A9-4291-B690-0D9E742688AC}" cxnId="{E212136F-DD3B-4205-BF60-6131888F04AB}" type="parTrans">
      <dgm:prSet/>
      <dgm:spPr/>
    </dgm:pt>
    <dgm:pt modelId="{F6233171-FF58-4AFB-BB20-31CA628F75FF}" cxnId="{E212136F-DD3B-4205-BF60-6131888F04AB}" type="sibTrans">
      <dgm:prSet/>
      <dgm:spPr/>
    </dgm:pt>
    <dgm:pt modelId="{C79D9CC1-F593-4D47-84E2-C9E64AB9337D}" type="pres">
      <dgm:prSet presAssocID="{ECEB602A-8EAF-4D94-8D23-30FB6DD09CC8}" presName="linear" presStyleCnt="0">
        <dgm:presLayoutVars>
          <dgm:dir/>
          <dgm:animLvl val="lvl"/>
          <dgm:resizeHandles val="exact"/>
        </dgm:presLayoutVars>
      </dgm:prSet>
      <dgm:spPr/>
      <dgm:t>
        <a:bodyPr/>
        <a:lstStyle/>
        <a:p>
          <a:endParaRPr lang="zh-CN" altLang="en-US"/>
        </a:p>
      </dgm:t>
    </dgm:pt>
    <dgm:pt modelId="{9E748DD0-CC9C-49BF-9128-F0C8D383E012}" type="pres">
      <dgm:prSet presAssocID="{9B4FE907-7575-4E6F-8AA7-63CBC1747BDB}" presName="parentLin" presStyleCnt="0"/>
      <dgm:spPr/>
    </dgm:pt>
    <dgm:pt modelId="{2215E9B9-5D37-474D-8972-2DC46A1BB793}" type="pres">
      <dgm:prSet presAssocID="{9B4FE907-7575-4E6F-8AA7-63CBC1747BDB}" presName="parentLeftMargin" presStyleCnt="0"/>
      <dgm:spPr/>
      <dgm:t>
        <a:bodyPr/>
        <a:lstStyle/>
        <a:p>
          <a:endParaRPr lang="zh-CN" altLang="en-US"/>
        </a:p>
      </dgm:t>
    </dgm:pt>
    <dgm:pt modelId="{014F71B6-7C79-44BB-A526-98A311DF3266}" type="pres">
      <dgm:prSet presAssocID="{9B4FE907-7575-4E6F-8AA7-63CBC1747BDB}" presName="parentText" presStyleLbl="node1" presStyleIdx="0" presStyleCnt="1">
        <dgm:presLayoutVars>
          <dgm:chMax val="0"/>
          <dgm:bulletEnabled val="1"/>
        </dgm:presLayoutVars>
      </dgm:prSet>
      <dgm:spPr/>
      <dgm:t>
        <a:bodyPr/>
        <a:lstStyle/>
        <a:p>
          <a:endParaRPr lang="zh-CN" altLang="en-US"/>
        </a:p>
      </dgm:t>
    </dgm:pt>
    <dgm:pt modelId="{4D2A1CAB-9199-46D7-BA67-356E0916E957}" type="pres">
      <dgm:prSet presAssocID="{9B4FE907-7575-4E6F-8AA7-63CBC1747BDB}" presName="negativeSpace" presStyleCnt="0"/>
      <dgm:spPr/>
    </dgm:pt>
    <dgm:pt modelId="{49FC7BCF-6593-47E1-8156-8B7CB6DFF79A}" type="pres">
      <dgm:prSet presAssocID="{9B4FE907-7575-4E6F-8AA7-63CBC1747BDB}" presName="childText" presStyleLbl="conFgAcc1" presStyleIdx="0" presStyleCnt="1">
        <dgm:presLayoutVars>
          <dgm:bulletEnabled val="1"/>
        </dgm:presLayoutVars>
      </dgm:prSet>
      <dgm:spPr/>
      <dgm:t>
        <a:bodyPr/>
        <a:lstStyle/>
        <a:p>
          <a:endParaRPr lang="zh-CN" altLang="en-US"/>
        </a:p>
      </dgm:t>
    </dgm:pt>
  </dgm:ptLst>
  <dgm:cxnLst>
    <dgm:cxn modelId="{EF633EDB-47E0-4726-ACBC-31BA598A18A0}" srcId="{ECEB602A-8EAF-4D94-8D23-30FB6DD09CC8}" destId="{9B4FE907-7575-4E6F-8AA7-63CBC1747BDB}" srcOrd="0" destOrd="0" parTransId="{E3846652-5684-4BCC-9B47-FCFF0670F050}" sibTransId="{D5ED01F1-A458-4C30-9286-9C886416AF29}"/>
    <dgm:cxn modelId="{AC2F1302-7803-4012-B374-22A90FB152D1}" srcId="{9B4FE907-7575-4E6F-8AA7-63CBC1747BDB}" destId="{6F54E74E-3873-4559-B92D-5B8874D778BD}" srcOrd="0" destOrd="0" parTransId="{5D2BD15E-CE3B-41F5-A080-986CFE2BF4EA}" sibTransId="{232CC9E9-06A8-4922-AD85-FF75C95DA348}"/>
    <dgm:cxn modelId="{BE29E4B0-482A-49AA-9DF1-1F5C83AC9786}" srcId="{9B4FE907-7575-4E6F-8AA7-63CBC1747BDB}" destId="{7B3DDDC4-BBCC-49F8-8337-FB3AB2299FC0}" srcOrd="1" destOrd="0" parTransId="{B23ED15C-6FD6-4248-A6BA-7F684D03B704}" sibTransId="{15285199-B3DB-43A6-A138-97EEAB3F94B7}"/>
    <dgm:cxn modelId="{4D9EC066-A54D-4B4F-94D6-6A593A04D041}" srcId="{9B4FE907-7575-4E6F-8AA7-63CBC1747BDB}" destId="{684F42BC-AB30-48FF-ABE8-5E70F4996077}" srcOrd="2" destOrd="0" parTransId="{D9815A95-9B11-4AE1-80A8-07FCB3618B3C}" sibTransId="{612F74A2-7563-42E3-A052-BD544A65FECC}"/>
    <dgm:cxn modelId="{362C91B9-6C65-4BF7-AFF6-E24B900C917D}" srcId="{9B4FE907-7575-4E6F-8AA7-63CBC1747BDB}" destId="{53E331A0-5F0D-4E85-B9C2-D20AD1B7A5FB}" srcOrd="3" destOrd="0" parTransId="{79258706-7381-4ACA-8AF9-4454F1517B73}" sibTransId="{B5880AFE-40E8-4E98-8A2D-33F38D983F2F}"/>
    <dgm:cxn modelId="{E212136F-DD3B-4205-BF60-6131888F04AB}" srcId="{9B4FE907-7575-4E6F-8AA7-63CBC1747BDB}" destId="{F9E2ACBE-C920-4D07-9BFB-27D6A0B45041}" srcOrd="4" destOrd="0" parTransId="{912BF1D1-B0A9-4291-B690-0D9E742688AC}" sibTransId="{F6233171-FF58-4AFB-BB20-31CA628F75FF}"/>
    <dgm:cxn modelId="{E54C1A7C-D75B-46C2-86FA-B35D69941540}" type="presOf" srcId="{ECEB602A-8EAF-4D94-8D23-30FB6DD09CC8}" destId="{C79D9CC1-F593-4D47-84E2-C9E64AB9337D}" srcOrd="0" destOrd="0" presId="urn:microsoft.com/office/officeart/2005/8/layout/list1"/>
    <dgm:cxn modelId="{E60102C1-DA7A-4AC0-9E5A-720D6A6DF6A7}" type="presParOf" srcId="{C79D9CC1-F593-4D47-84E2-C9E64AB9337D}" destId="{9E748DD0-CC9C-49BF-9128-F0C8D383E012}" srcOrd="0" destOrd="0" presId="urn:microsoft.com/office/officeart/2005/8/layout/list1"/>
    <dgm:cxn modelId="{111BA809-57FD-4C10-932F-D52C4FB1B300}" type="presParOf" srcId="{9E748DD0-CC9C-49BF-9128-F0C8D383E012}" destId="{2215E9B9-5D37-474D-8972-2DC46A1BB793}" srcOrd="0" destOrd="0" presId="urn:microsoft.com/office/officeart/2005/8/layout/list1"/>
    <dgm:cxn modelId="{87D005FE-1E02-4281-AB85-3537E2206EF4}" type="presOf" srcId="{9B4FE907-7575-4E6F-8AA7-63CBC1747BDB}" destId="{2215E9B9-5D37-474D-8972-2DC46A1BB793}" srcOrd="0" destOrd="0" presId="urn:microsoft.com/office/officeart/2005/8/layout/list1"/>
    <dgm:cxn modelId="{C5017308-3EE0-4566-8086-F56080CF6A66}" type="presParOf" srcId="{9E748DD0-CC9C-49BF-9128-F0C8D383E012}" destId="{014F71B6-7C79-44BB-A526-98A311DF3266}" srcOrd="1" destOrd="0" presId="urn:microsoft.com/office/officeart/2005/8/layout/list1"/>
    <dgm:cxn modelId="{4462A729-A6E6-4126-A4F3-A73036524206}" type="presOf" srcId="{9B4FE907-7575-4E6F-8AA7-63CBC1747BDB}" destId="{014F71B6-7C79-44BB-A526-98A311DF3266}" srcOrd="0" destOrd="0" presId="urn:microsoft.com/office/officeart/2005/8/layout/list1"/>
    <dgm:cxn modelId="{0D0CF8FD-9C4E-4AF1-A68E-E7E862EA8BA6}" type="presParOf" srcId="{C79D9CC1-F593-4D47-84E2-C9E64AB9337D}" destId="{4D2A1CAB-9199-46D7-BA67-356E0916E957}" srcOrd="1" destOrd="0" presId="urn:microsoft.com/office/officeart/2005/8/layout/list1"/>
    <dgm:cxn modelId="{42991D95-BD8D-4A1B-97B5-8DA868253532}" type="presParOf" srcId="{C79D9CC1-F593-4D47-84E2-C9E64AB9337D}" destId="{49FC7BCF-6593-47E1-8156-8B7CB6DFF79A}" srcOrd="2" destOrd="0" presId="urn:microsoft.com/office/officeart/2005/8/layout/list1"/>
    <dgm:cxn modelId="{4ECFF8C6-79BF-47F1-A9D9-7E15A8164255}" type="presOf" srcId="{6F54E74E-3873-4559-B92D-5B8874D778BD}" destId="{49FC7BCF-6593-47E1-8156-8B7CB6DFF79A}" srcOrd="0" destOrd="0" presId="urn:microsoft.com/office/officeart/2005/8/layout/list1"/>
    <dgm:cxn modelId="{79283C7B-2667-412F-BACD-2E3BCB26E057}" type="presOf" srcId="{7B3DDDC4-BBCC-49F8-8337-FB3AB2299FC0}" destId="{49FC7BCF-6593-47E1-8156-8B7CB6DFF79A}" srcOrd="0" destOrd="1" presId="urn:microsoft.com/office/officeart/2005/8/layout/list1"/>
    <dgm:cxn modelId="{3C7AD357-21BE-4040-9BF2-F788993CB651}" type="presOf" srcId="{684F42BC-AB30-48FF-ABE8-5E70F4996077}" destId="{49FC7BCF-6593-47E1-8156-8B7CB6DFF79A}" srcOrd="0" destOrd="2" presId="urn:microsoft.com/office/officeart/2005/8/layout/list1"/>
    <dgm:cxn modelId="{307D4045-2FFB-474F-91C7-BD6C1AFA994E}" type="presOf" srcId="{53E331A0-5F0D-4E85-B9C2-D20AD1B7A5FB}" destId="{49FC7BCF-6593-47E1-8156-8B7CB6DFF79A}" srcOrd="0" destOrd="3" presId="urn:microsoft.com/office/officeart/2005/8/layout/list1"/>
    <dgm:cxn modelId="{6B424568-59D0-4C4D-9F70-0EBF5C608A27}" type="presOf" srcId="{F9E2ACBE-C920-4D07-9BFB-27D6A0B45041}" destId="{49FC7BCF-6593-47E1-8156-8B7CB6DFF79A}" srcOrd="0" destOrd="4"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0F0AE8-300C-42C5-BEE2-0909F046E4A7}"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3B9C2285-D0D9-4C45-97F3-EDF1D3ED5701}">
      <dgm:prSet custT="1"/>
      <dgm:spPr/>
      <dgm:t>
        <a:bodyPr/>
        <a:lstStyle/>
        <a:p>
          <a:r>
            <a:rPr lang="zh-CN" altLang="zh-CN" sz="2400" spc="20" dirty="0">
              <a:latin typeface="宋体" panose="02010600030101010101" pitchFamily="2" charset="-122"/>
              <a:ea typeface="黑体" panose="02010609060101010101" pitchFamily="49" charset="-122"/>
              <a:cs typeface="黑体" panose="02010609060101010101" pitchFamily="49" charset="-122"/>
            </a:rPr>
            <a:t>置信区间（</a:t>
          </a:r>
          <a:r>
            <a:rPr lang="en-US" altLang="zh-CN" sz="2400" spc="20" dirty="0">
              <a:latin typeface="Arial" panose="020B0604020202020204" pitchFamily="34" charset="0"/>
              <a:ea typeface="Arial" panose="020B0604020202020204" pitchFamily="34" charset="0"/>
              <a:cs typeface="Times New Roman" panose="02020603050405020304" pitchFamily="18" charset="0"/>
            </a:rPr>
            <a:t>Confidence</a:t>
          </a:r>
          <a:r>
            <a:rPr lang="en-US" altLang="zh-CN" sz="2400" spc="265" dirty="0">
              <a:latin typeface="Arial" panose="020B0604020202020204" pitchFamily="34" charset="0"/>
              <a:ea typeface="Arial" panose="020B0604020202020204" pitchFamily="34" charset="0"/>
              <a:cs typeface="Times New Roman" panose="02020603050405020304" pitchFamily="18" charset="0"/>
            </a:rPr>
            <a:t> </a:t>
          </a:r>
          <a:r>
            <a:rPr lang="en-US" altLang="zh-CN" sz="2400" spc="10" dirty="0">
              <a:latin typeface="Arial" panose="020B0604020202020204" pitchFamily="34" charset="0"/>
              <a:ea typeface="Arial" panose="020B0604020202020204" pitchFamily="34" charset="0"/>
              <a:cs typeface="Times New Roman" panose="02020603050405020304" pitchFamily="18" charset="0"/>
            </a:rPr>
            <a:t>Interval</a:t>
          </a:r>
          <a:r>
            <a:rPr lang="zh-CN" altLang="zh-CN" sz="2400" spc="10" dirty="0">
              <a:latin typeface="宋体" panose="02010600030101010101" pitchFamily="2" charset="-122"/>
              <a:ea typeface="黑体" panose="02010609060101010101" pitchFamily="49" charset="-122"/>
              <a:cs typeface="黑体" panose="02010609060101010101" pitchFamily="49" charset="-122"/>
            </a:rPr>
            <a:t>）</a:t>
          </a:r>
          <a:endParaRPr lang="zh-CN" altLang="en-US" sz="2400" dirty="0"/>
        </a:p>
      </dgm:t>
    </dgm:pt>
    <dgm:pt modelId="{143390B6-1431-441F-98D9-EE1A197BCB3B}" cxnId="{E47535BE-5371-4C18-BAB5-BB9A3C66CE07}" type="parTrans">
      <dgm:prSet/>
      <dgm:spPr/>
      <dgm:t>
        <a:bodyPr/>
        <a:lstStyle/>
        <a:p>
          <a:endParaRPr lang="zh-CN" altLang="en-US" sz="1600"/>
        </a:p>
      </dgm:t>
    </dgm:pt>
    <dgm:pt modelId="{FD887F05-3C1F-4813-B022-DF118E4BC9A4}" cxnId="{E47535BE-5371-4C18-BAB5-BB9A3C66CE07}" type="sibTrans">
      <dgm:prSet/>
      <dgm:spPr/>
      <dgm:t>
        <a:bodyPr/>
        <a:lstStyle/>
        <a:p>
          <a:endParaRPr lang="zh-CN" altLang="en-US" sz="1600"/>
        </a:p>
      </dgm:t>
    </dgm:pt>
    <dgm:pt modelId="{AF65D824-641C-4DFA-A022-13B9845C3ACB}">
      <dgm:prSet phldr="0" custT="1"/>
      <dgm:spPr/>
      <dgm:t>
        <a:bodyPr vert="horz" wrap="square"/>
        <a:p>
          <a:pPr>
            <a:lnSpc>
              <a:spcPct val="100000"/>
            </a:lnSpc>
            <a:spcBef>
              <a:spcPct val="0"/>
            </a:spcBef>
            <a:spcAft>
              <a:spcPct val="15000"/>
            </a:spcAft>
          </a:pPr>
          <a:r>
            <a:rPr lang="zh-CN" altLang="zh-CN" sz="2200" spc="25" dirty="0">
              <a:latin typeface="宋体" panose="02010600030101010101" pitchFamily="2" charset="-122"/>
              <a:ea typeface="宋体" panose="02010600030101010101" pitchFamily="2" charset="-122"/>
              <a:cs typeface="宋体" panose="02010600030101010101" pitchFamily="2" charset="-122"/>
            </a:rPr>
            <a:t>指由样本统计量构造的总体参数的估计区间，置信区间的最小值与最大值分别称为</a:t>
          </a:r>
          <a:r>
            <a:rPr lang="en-US" altLang="zh-CN" sz="2200" spc="30" dirty="0">
              <a:latin typeface="宋体" panose="02010600030101010101" pitchFamily="2" charset="-122"/>
              <a:ea typeface="宋体" panose="02010600030101010101" pitchFamily="2" charset="-122"/>
              <a:cs typeface="宋体" panose="02010600030101010101" pitchFamily="2" charset="-122"/>
            </a:rPr>
            <a:t>“</a:t>
          </a:r>
          <a:r>
            <a:rPr lang="zh-CN" altLang="zh-CN" sz="2200" u="sng" spc="30" dirty="0">
              <a:latin typeface="宋体" panose="02010600030101010101" pitchFamily="2" charset="-122"/>
              <a:ea typeface="宋体" panose="02010600030101010101" pitchFamily="2" charset="-122"/>
              <a:cs typeface="宋体" panose="02010600030101010101" pitchFamily="2" charset="-122"/>
            </a:rPr>
            <a:t>置信下限</a:t>
          </a:r>
          <a:r>
            <a:rPr lang="en-US" altLang="zh-CN" sz="2200" spc="30" dirty="0">
              <a:latin typeface="宋体" panose="02010600030101010101" pitchFamily="2" charset="-122"/>
              <a:ea typeface="宋体" panose="02010600030101010101" pitchFamily="2" charset="-122"/>
              <a:cs typeface="宋体" panose="02010600030101010101" pitchFamily="2" charset="-122"/>
            </a:rPr>
            <a:t>”</a:t>
          </a:r>
          <a:r>
            <a:rPr lang="zh-CN" altLang="zh-CN" sz="2200" spc="30" dirty="0">
              <a:latin typeface="宋体" panose="02010600030101010101" pitchFamily="2" charset="-122"/>
              <a:ea typeface="宋体" panose="02010600030101010101" pitchFamily="2" charset="-122"/>
              <a:cs typeface="宋体" panose="02010600030101010101" pitchFamily="2" charset="-122"/>
            </a:rPr>
            <a:t>和</a:t>
          </a:r>
          <a:r>
            <a:rPr lang="en-US" altLang="zh-CN" sz="2200" spc="30" dirty="0">
              <a:latin typeface="宋体" panose="02010600030101010101" pitchFamily="2" charset="-122"/>
              <a:ea typeface="宋体" panose="02010600030101010101" pitchFamily="2" charset="-122"/>
              <a:cs typeface="宋体" panose="02010600030101010101" pitchFamily="2" charset="-122"/>
            </a:rPr>
            <a:t>“</a:t>
          </a:r>
          <a:r>
            <a:rPr lang="zh-CN" altLang="zh-CN" sz="2200" u="sng" spc="30" dirty="0">
              <a:latin typeface="宋体" panose="02010600030101010101" pitchFamily="2" charset="-122"/>
              <a:ea typeface="宋体" panose="02010600030101010101" pitchFamily="2" charset="-122"/>
              <a:cs typeface="宋体" panose="02010600030101010101" pitchFamily="2" charset="-122"/>
            </a:rPr>
            <a:t>置信上限</a:t>
          </a:r>
          <a:r>
            <a:rPr lang="en-US" altLang="zh-CN" sz="2200" spc="-510" dirty="0">
              <a:latin typeface="宋体" panose="02010600030101010101" pitchFamily="2" charset="-122"/>
              <a:ea typeface="宋体" panose="02010600030101010101" pitchFamily="2" charset="-122"/>
              <a:cs typeface="宋体" panose="02010600030101010101" pitchFamily="2" charset="-122"/>
            </a:rPr>
            <a:t>”</a:t>
          </a:r>
          <a:r>
            <a:rPr lang="en-US" altLang="zh-CN" sz="2200" spc="-510" dirty="0">
              <a:latin typeface="宋体" panose="02010600030101010101" pitchFamily="2" charset="-122"/>
              <a:ea typeface="宋体" panose="02010600030101010101" pitchFamily="2" charset="-122"/>
              <a:cs typeface="宋体" panose="02010600030101010101" pitchFamily="2" charset="-122"/>
            </a:rPr>
            <a:t/>
          </a:r>
          <a:endParaRPr lang="en-US" altLang="zh-CN" sz="2200" spc="-510" dirty="0">
            <a:latin typeface="宋体" panose="02010600030101010101" pitchFamily="2" charset="-122"/>
            <a:ea typeface="宋体" panose="02010600030101010101" pitchFamily="2" charset="-122"/>
            <a:cs typeface="宋体" panose="02010600030101010101" pitchFamily="2" charset="-122"/>
          </a:endParaRPr>
        </a:p>
      </dgm:t>
    </dgm:pt>
    <dgm:pt modelId="{1B34809F-2E35-451A-A7B1-888DEECC4F24}" cxnId="{CD9213A7-0B05-43FC-9151-465C6FFB5882}" type="parTrans">
      <dgm:prSet/>
      <dgm:spPr/>
      <dgm:t>
        <a:bodyPr/>
        <a:lstStyle/>
        <a:p>
          <a:endParaRPr lang="zh-CN" altLang="en-US" sz="1600"/>
        </a:p>
      </dgm:t>
    </dgm:pt>
    <dgm:pt modelId="{B5C8F10A-757B-45DA-8E8D-E9A6B732C462}" cxnId="{CD9213A7-0B05-43FC-9151-465C6FFB5882}" type="sibTrans">
      <dgm:prSet/>
      <dgm:spPr/>
      <dgm:t>
        <a:bodyPr/>
        <a:lstStyle/>
        <a:p>
          <a:endParaRPr lang="zh-CN" altLang="en-US" sz="1600"/>
        </a:p>
      </dgm:t>
    </dgm:pt>
    <dgm:pt modelId="{AF4DD675-A558-4492-8B92-A2014CBF6E9F}">
      <dgm:prSet custT="1"/>
      <dgm:spPr/>
      <dgm:t>
        <a:bodyPr/>
        <a:lstStyle/>
        <a:p>
          <a:r>
            <a:rPr lang="zh-CN" altLang="zh-CN" sz="2400" spc="30" dirty="0">
              <a:latin typeface="宋体" panose="02010600030101010101" pitchFamily="2" charset="-122"/>
              <a:ea typeface="黑体" panose="02010609060101010101" pitchFamily="49" charset="-122"/>
              <a:cs typeface="黑体" panose="02010609060101010101" pitchFamily="49" charset="-122"/>
            </a:rPr>
            <a:t>置信水平（</a:t>
          </a:r>
          <a:r>
            <a:rPr lang="en-US" altLang="zh-CN" sz="2400" spc="10" dirty="0">
              <a:latin typeface="Arial" panose="020B0604020202020204" pitchFamily="34" charset="0"/>
              <a:ea typeface="Arial" panose="020B0604020202020204" pitchFamily="34" charset="0"/>
              <a:cs typeface="Times New Roman" panose="02020603050405020304" pitchFamily="18" charset="0"/>
            </a:rPr>
            <a:t>Confidenc</a:t>
          </a:r>
          <a:r>
            <a:rPr lang="en-US" altLang="zh-CN" sz="2400" dirty="0">
              <a:latin typeface="Arial" panose="020B0604020202020204" pitchFamily="34" charset="0"/>
              <a:ea typeface="Arial" panose="020B0604020202020204" pitchFamily="34" charset="0"/>
              <a:cs typeface="Times New Roman" panose="02020603050405020304" pitchFamily="18" charset="0"/>
            </a:rPr>
            <a:t>e</a:t>
          </a:r>
          <a:r>
            <a:rPr lang="en-US" altLang="zh-CN" sz="2400" spc="260" dirty="0">
              <a:latin typeface="Arial" panose="020B0604020202020204" pitchFamily="34" charset="0"/>
              <a:ea typeface="Arial" panose="020B0604020202020204" pitchFamily="34" charset="0"/>
              <a:cs typeface="Times New Roman" panose="02020603050405020304" pitchFamily="18" charset="0"/>
            </a:rPr>
            <a:t> </a:t>
          </a:r>
          <a:r>
            <a:rPr lang="en-US" altLang="zh-CN" sz="2400" spc="25" dirty="0">
              <a:latin typeface="Arial" panose="020B0604020202020204" pitchFamily="34" charset="0"/>
              <a:ea typeface="Arial" panose="020B0604020202020204" pitchFamily="34" charset="0"/>
              <a:cs typeface="Times New Roman" panose="02020603050405020304" pitchFamily="18" charset="0"/>
            </a:rPr>
            <a:t>Level</a:t>
          </a:r>
          <a:r>
            <a:rPr lang="zh-CN" altLang="zh-CN" sz="2400" spc="25" dirty="0">
              <a:latin typeface="宋体" panose="02010600030101010101" pitchFamily="2" charset="-122"/>
              <a:ea typeface="黑体" panose="02010609060101010101" pitchFamily="49" charset="-122"/>
              <a:cs typeface="黑体" panose="02010609060101010101" pitchFamily="49" charset="-122"/>
            </a:rPr>
            <a:t>）</a:t>
          </a:r>
          <a:endParaRPr lang="zh-CN" altLang="en-US" sz="2400" dirty="0"/>
        </a:p>
      </dgm:t>
    </dgm:pt>
    <dgm:pt modelId="{3594881F-04C7-42AD-87C2-F1208C352612}" cxnId="{49D6B5A5-882A-435B-8839-0186A9F04BC5}" type="parTrans">
      <dgm:prSet/>
      <dgm:spPr/>
      <dgm:t>
        <a:bodyPr/>
        <a:lstStyle/>
        <a:p>
          <a:endParaRPr lang="zh-CN" altLang="en-US" sz="1600"/>
        </a:p>
      </dgm:t>
    </dgm:pt>
    <dgm:pt modelId="{77BCD0E9-AE55-4155-B2F3-A5A51EA603C6}" cxnId="{49D6B5A5-882A-435B-8839-0186A9F04BC5}" type="sibTrans">
      <dgm:prSet/>
      <dgm:spPr/>
      <dgm:t>
        <a:bodyPr/>
        <a:lstStyle/>
        <a:p>
          <a:endParaRPr lang="zh-CN" altLang="en-US" sz="1600"/>
        </a:p>
      </dgm:t>
    </dgm:pt>
    <dgm:pt modelId="{0E4F97C5-666D-4C89-A9CF-3E34F65DE58E}">
      <dgm:prSet phldr="0" custT="1"/>
      <dgm:spPr/>
      <dgm:t>
        <a:bodyPr vert="horz" wrap="square"/>
        <a:p>
          <a:pPr>
            <a:lnSpc>
              <a:spcPct val="100000"/>
            </a:lnSpc>
            <a:spcBef>
              <a:spcPct val="0"/>
            </a:spcBef>
            <a:spcAft>
              <a:spcPct val="15000"/>
            </a:spcAft>
          </a:pPr>
          <a:r>
            <a:rPr lang="zh-CN" altLang="zh-CN" sz="2200" spc="25" dirty="0">
              <a:latin typeface="宋体" panose="02010600030101010101" pitchFamily="2" charset="-122"/>
              <a:ea typeface="宋体" panose="02010600030101010101" pitchFamily="2" charset="-122"/>
              <a:cs typeface="宋体" panose="02010600030101010101" pitchFamily="2" charset="-122"/>
            </a:rPr>
            <a:t>指总体未知参数落在</a:t>
          </a:r>
          <a:r>
            <a:rPr lang="zh-CN" altLang="zh-CN" sz="2200" spc="30" dirty="0">
              <a:latin typeface="宋体" panose="02010600030101010101" pitchFamily="2" charset="-122"/>
              <a:ea typeface="宋体" panose="02010600030101010101" pitchFamily="2" charset="-122"/>
              <a:cs typeface="宋体" panose="02010600030101010101" pitchFamily="2" charset="-122"/>
            </a:rPr>
            <a:t>置信区间之内的概率，表示为</a:t>
          </a:r>
          <a:r>
            <a:rPr lang="en-US" altLang="zh-CN" sz="2200" spc="30" dirty="0">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2200" spc="30" dirty="0">
              <a:latin typeface="Symbol" panose="05050102010706020507" pitchFamily="18" charset="2"/>
              <a:ea typeface="Symbol" panose="05050102010706020507" pitchFamily="18" charset="2"/>
              <a:cs typeface="Symbol" panose="05050102010706020507" pitchFamily="18" charset="2"/>
            </a:rPr>
            <a:t>-</a:t>
          </a:r>
          <a:r>
            <a:rPr lang="en-US" altLang="zh-CN" sz="2200" i="1" spc="30" dirty="0">
              <a:latin typeface="Symbol" panose="05050102010706020507" pitchFamily="18" charset="2"/>
              <a:ea typeface="Symbol" panose="05050102010706020507" pitchFamily="18" charset="2"/>
              <a:cs typeface="Symbol" panose="05050102010706020507" pitchFamily="18" charset="2"/>
            </a:rPr>
            <a:t>a</a:t>
          </a:r>
          <a:r>
            <a:rPr lang="zh-CN" altLang="zh-CN" sz="2200" spc="30" dirty="0">
              <a:latin typeface="宋体" panose="02010600030101010101" pitchFamily="2" charset="-122"/>
              <a:ea typeface="宋体" panose="02010600030101010101" pitchFamily="2" charset="-122"/>
              <a:cs typeface="宋体" panose="02010600030101010101" pitchFamily="2" charset="-122"/>
            </a:rPr>
            <a:t>，其中，</a:t>
          </a:r>
          <a:r>
            <a:rPr lang="en-US" altLang="zh-CN" sz="2200" i="1" spc="30" dirty="0">
              <a:latin typeface="Symbol" panose="05050102010706020507" pitchFamily="18" charset="2"/>
              <a:ea typeface="Symbol" panose="05050102010706020507" pitchFamily="18" charset="2"/>
              <a:cs typeface="Symbol" panose="05050102010706020507" pitchFamily="18" charset="2"/>
            </a:rPr>
            <a:t>a</a:t>
          </a:r>
          <a:r>
            <a:rPr lang="zh-CN" altLang="zh-CN" sz="2200" spc="30" dirty="0">
              <a:latin typeface="宋体" panose="02010600030101010101" pitchFamily="2" charset="-122"/>
              <a:ea typeface="宋体" panose="02010600030101010101" pitchFamily="2" charset="-122"/>
              <a:cs typeface="宋体" panose="02010600030101010101" pitchFamily="2" charset="-122"/>
            </a:rPr>
            <a:t>为显著性水平，即总体参数未在区间内的概率</a:t>
          </a:r>
          <a:r>
            <a:rPr lang="zh-CN" altLang="en-US" sz="2200" dirty="0"/>
            <a:t/>
          </a:r>
          <a:endParaRPr lang="zh-CN" altLang="en-US" sz="2200" dirty="0"/>
        </a:p>
      </dgm:t>
    </dgm:pt>
    <dgm:pt modelId="{0C0AE3A8-73F3-47A6-B4DF-C98AD1D5EE36}" cxnId="{72745402-BC34-446C-AC1F-019FDA8B7C7B}" type="parTrans">
      <dgm:prSet/>
      <dgm:spPr/>
      <dgm:t>
        <a:bodyPr/>
        <a:lstStyle/>
        <a:p>
          <a:endParaRPr lang="zh-CN" altLang="en-US" sz="1600"/>
        </a:p>
      </dgm:t>
    </dgm:pt>
    <dgm:pt modelId="{BDA597E8-3463-423D-955A-25AE1866C2E8}" cxnId="{72745402-BC34-446C-AC1F-019FDA8B7C7B}" type="sibTrans">
      <dgm:prSet/>
      <dgm:spPr/>
      <dgm:t>
        <a:bodyPr/>
        <a:lstStyle/>
        <a:p>
          <a:endParaRPr lang="zh-CN" altLang="en-US" sz="1600"/>
        </a:p>
      </dgm:t>
    </dgm:pt>
    <dgm:pt modelId="{72A9F2D9-8DF3-4ACA-91C2-FE8E1399915A}" type="pres">
      <dgm:prSet presAssocID="{C40F0AE8-300C-42C5-BEE2-0909F046E4A7}" presName="Name0" presStyleCnt="0">
        <dgm:presLayoutVars>
          <dgm:dir/>
          <dgm:animLvl val="lvl"/>
          <dgm:resizeHandles val="exact"/>
        </dgm:presLayoutVars>
      </dgm:prSet>
      <dgm:spPr/>
    </dgm:pt>
    <dgm:pt modelId="{07A4F6D3-4BDB-4697-9102-0A2AB7C616EB}" type="pres">
      <dgm:prSet presAssocID="{3B9C2285-D0D9-4C45-97F3-EDF1D3ED5701}" presName="composite" presStyleCnt="0"/>
      <dgm:spPr/>
    </dgm:pt>
    <dgm:pt modelId="{2F99AB4D-618E-4A4C-8F32-CB5E2C90B6F9}" type="pres">
      <dgm:prSet presAssocID="{3B9C2285-D0D9-4C45-97F3-EDF1D3ED5701}" presName="parTx" presStyleLbl="alignNode1" presStyleIdx="0" presStyleCnt="2" custLinFactNeighborX="322" custLinFactNeighborY="-618">
        <dgm:presLayoutVars>
          <dgm:chMax val="0"/>
          <dgm:chPref val="0"/>
          <dgm:bulletEnabled val="1"/>
        </dgm:presLayoutVars>
      </dgm:prSet>
      <dgm:spPr/>
    </dgm:pt>
    <dgm:pt modelId="{0B1C32C2-6528-408F-A1DC-F8F2C300674D}" type="pres">
      <dgm:prSet presAssocID="{3B9C2285-D0D9-4C45-97F3-EDF1D3ED5701}" presName="desTx" presStyleLbl="alignAccFollowNode1" presStyleIdx="0" presStyleCnt="2">
        <dgm:presLayoutVars>
          <dgm:bulletEnabled val="1"/>
        </dgm:presLayoutVars>
      </dgm:prSet>
      <dgm:spPr/>
    </dgm:pt>
    <dgm:pt modelId="{DBE8E073-6D4E-4593-A848-6EB0D6A4C521}" type="pres">
      <dgm:prSet presAssocID="{FD887F05-3C1F-4813-B022-DF118E4BC9A4}" presName="space" presStyleCnt="0"/>
      <dgm:spPr/>
    </dgm:pt>
    <dgm:pt modelId="{57D665EF-E9F0-43D1-8CD6-ACE60B81E860}" type="pres">
      <dgm:prSet presAssocID="{AF4DD675-A558-4492-8B92-A2014CBF6E9F}" presName="composite" presStyleCnt="0"/>
      <dgm:spPr/>
    </dgm:pt>
    <dgm:pt modelId="{7AD23FD0-5140-4991-90FA-52910E5246A1}" type="pres">
      <dgm:prSet presAssocID="{AF4DD675-A558-4492-8B92-A2014CBF6E9F}" presName="parTx" presStyleLbl="alignNode1" presStyleIdx="1" presStyleCnt="2">
        <dgm:presLayoutVars>
          <dgm:chMax val="0"/>
          <dgm:chPref val="0"/>
          <dgm:bulletEnabled val="1"/>
        </dgm:presLayoutVars>
      </dgm:prSet>
      <dgm:spPr/>
    </dgm:pt>
    <dgm:pt modelId="{C94008C4-848D-4B11-8FCD-024D8705554C}" type="pres">
      <dgm:prSet presAssocID="{AF4DD675-A558-4492-8B92-A2014CBF6E9F}" presName="desTx" presStyleLbl="alignAccFollowNode1" presStyleIdx="1" presStyleCnt="2">
        <dgm:presLayoutVars>
          <dgm:bulletEnabled val="1"/>
        </dgm:presLayoutVars>
      </dgm:prSet>
      <dgm:spPr/>
    </dgm:pt>
  </dgm:ptLst>
  <dgm:cxnLst>
    <dgm:cxn modelId="{E47535BE-5371-4C18-BAB5-BB9A3C66CE07}" srcId="{C40F0AE8-300C-42C5-BEE2-0909F046E4A7}" destId="{3B9C2285-D0D9-4C45-97F3-EDF1D3ED5701}" srcOrd="0" destOrd="0" parTransId="{143390B6-1431-441F-98D9-EE1A197BCB3B}" sibTransId="{FD887F05-3C1F-4813-B022-DF118E4BC9A4}"/>
    <dgm:cxn modelId="{CD9213A7-0B05-43FC-9151-465C6FFB5882}" srcId="{3B9C2285-D0D9-4C45-97F3-EDF1D3ED5701}" destId="{AF65D824-641C-4DFA-A022-13B9845C3ACB}" srcOrd="0" destOrd="0" parTransId="{1B34809F-2E35-451A-A7B1-888DEECC4F24}" sibTransId="{B5C8F10A-757B-45DA-8E8D-E9A6B732C462}"/>
    <dgm:cxn modelId="{49D6B5A5-882A-435B-8839-0186A9F04BC5}" srcId="{C40F0AE8-300C-42C5-BEE2-0909F046E4A7}" destId="{AF4DD675-A558-4492-8B92-A2014CBF6E9F}" srcOrd="1" destOrd="0" parTransId="{3594881F-04C7-42AD-87C2-F1208C352612}" sibTransId="{77BCD0E9-AE55-4155-B2F3-A5A51EA603C6}"/>
    <dgm:cxn modelId="{72745402-BC34-446C-AC1F-019FDA8B7C7B}" srcId="{AF4DD675-A558-4492-8B92-A2014CBF6E9F}" destId="{0E4F97C5-666D-4C89-A9CF-3E34F65DE58E}" srcOrd="0" destOrd="1" parTransId="{0C0AE3A8-73F3-47A6-B4DF-C98AD1D5EE36}" sibTransId="{BDA597E8-3463-423D-955A-25AE1866C2E8}"/>
    <dgm:cxn modelId="{CE4B2145-A12A-447A-AA81-9DC29382AF64}" type="presOf" srcId="{C40F0AE8-300C-42C5-BEE2-0909F046E4A7}" destId="{72A9F2D9-8DF3-4ACA-91C2-FE8E1399915A}" srcOrd="0" destOrd="0" presId="urn:microsoft.com/office/officeart/2005/8/layout/hList1"/>
    <dgm:cxn modelId="{C121E184-99CF-4606-883F-D803F2AFB92C}" type="presParOf" srcId="{72A9F2D9-8DF3-4ACA-91C2-FE8E1399915A}" destId="{07A4F6D3-4BDB-4697-9102-0A2AB7C616EB}" srcOrd="0" destOrd="0" presId="urn:microsoft.com/office/officeart/2005/8/layout/hList1"/>
    <dgm:cxn modelId="{E2C4AA51-F94D-4C09-B12C-FB7AC6075D7D}" type="presParOf" srcId="{07A4F6D3-4BDB-4697-9102-0A2AB7C616EB}" destId="{2F99AB4D-618E-4A4C-8F32-CB5E2C90B6F9}" srcOrd="0" destOrd="0" presId="urn:microsoft.com/office/officeart/2005/8/layout/hList1"/>
    <dgm:cxn modelId="{C5385000-4068-4471-BFB0-CB76D68F1F69}" type="presOf" srcId="{3B9C2285-D0D9-4C45-97F3-EDF1D3ED5701}" destId="{2F99AB4D-618E-4A4C-8F32-CB5E2C90B6F9}" srcOrd="0" destOrd="0" presId="urn:microsoft.com/office/officeart/2005/8/layout/hList1"/>
    <dgm:cxn modelId="{47814620-9E3D-4B7B-80AC-2AA6D3777BA4}" type="presParOf" srcId="{07A4F6D3-4BDB-4697-9102-0A2AB7C616EB}" destId="{0B1C32C2-6528-408F-A1DC-F8F2C300674D}" srcOrd="1" destOrd="0" presId="urn:microsoft.com/office/officeart/2005/8/layout/hList1"/>
    <dgm:cxn modelId="{41B20ADA-685B-4460-99F7-80B288C10258}" type="presOf" srcId="{AF65D824-641C-4DFA-A022-13B9845C3ACB}" destId="{0B1C32C2-6528-408F-A1DC-F8F2C300674D}" srcOrd="0" destOrd="0" presId="urn:microsoft.com/office/officeart/2005/8/layout/hList1"/>
    <dgm:cxn modelId="{61F6009E-D4A9-4B30-9362-D3167E2CB943}" type="presParOf" srcId="{72A9F2D9-8DF3-4ACA-91C2-FE8E1399915A}" destId="{DBE8E073-6D4E-4593-A848-6EB0D6A4C521}" srcOrd="1" destOrd="0" presId="urn:microsoft.com/office/officeart/2005/8/layout/hList1"/>
    <dgm:cxn modelId="{527D62CC-A4C7-4362-871A-569AEE17FD51}" type="presParOf" srcId="{72A9F2D9-8DF3-4ACA-91C2-FE8E1399915A}" destId="{57D665EF-E9F0-43D1-8CD6-ACE60B81E860}" srcOrd="2" destOrd="0" presId="urn:microsoft.com/office/officeart/2005/8/layout/hList1"/>
    <dgm:cxn modelId="{CFAD671F-F968-436E-A537-7C74CF78B93B}" type="presParOf" srcId="{57D665EF-E9F0-43D1-8CD6-ACE60B81E860}" destId="{7AD23FD0-5140-4991-90FA-52910E5246A1}" srcOrd="0" destOrd="2" presId="urn:microsoft.com/office/officeart/2005/8/layout/hList1"/>
    <dgm:cxn modelId="{D1106D9B-4979-44E7-85B7-225FEFB70016}" type="presOf" srcId="{AF4DD675-A558-4492-8B92-A2014CBF6E9F}" destId="{7AD23FD0-5140-4991-90FA-52910E5246A1}" srcOrd="0" destOrd="0" presId="urn:microsoft.com/office/officeart/2005/8/layout/hList1"/>
    <dgm:cxn modelId="{E59E71AF-D33E-4BCB-B7E5-858CEFD52FDE}" type="presParOf" srcId="{57D665EF-E9F0-43D1-8CD6-ACE60B81E860}" destId="{C94008C4-848D-4B11-8FCD-024D8705554C}" srcOrd="1" destOrd="2" presId="urn:microsoft.com/office/officeart/2005/8/layout/hList1"/>
    <dgm:cxn modelId="{28DE220E-FEBF-4BC1-8460-F5AD96970DEF}" type="presOf" srcId="{0E4F97C5-666D-4C89-A9CF-3E34F65DE58E}" destId="{C94008C4-848D-4B11-8FCD-024D8705554C}"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7478A6-3F83-4674-8545-E0C80162DE92}" type="doc">
      <dgm:prSet loTypeId="list" loCatId="list" qsTypeId="urn:microsoft.com/office/officeart/2005/8/quickstyle/simple4" qsCatId="simple" csTypeId="urn:microsoft.com/office/officeart/2005/8/colors/accent0_3" csCatId="mainScheme" phldr="1"/>
      <dgm:spPr/>
      <dgm:t>
        <a:bodyPr/>
        <a:lstStyle/>
        <a:p>
          <a:endParaRPr lang="zh-CN" altLang="en-US"/>
        </a:p>
      </dgm:t>
    </dgm:pt>
    <dgm:pt modelId="{6FBD78C4-C0F3-4FEB-BCFB-1D667A37448B}">
      <dgm:prSet/>
      <dgm:spPr/>
      <dgm:t>
        <a:bodyPr/>
        <a:lstStyle/>
        <a:p>
          <a:pPr rtl="0"/>
          <a:r>
            <a:rPr lang="zh-CN" b="1" dirty="0" smtClean="0"/>
            <a:t>一元线性回归分析</a:t>
          </a:r>
          <a:endParaRPr lang="zh-CN" b="1" dirty="0"/>
        </a:p>
      </dgm:t>
    </dgm:pt>
    <dgm:pt modelId="{CE80FA17-4A8B-4095-B1A0-E00A9505D1A3}" cxnId="{F6544927-2B62-4812-A7D6-BEFA04C05FDE}" type="parTrans">
      <dgm:prSet/>
      <dgm:spPr/>
      <dgm:t>
        <a:bodyPr/>
        <a:lstStyle/>
        <a:p>
          <a:endParaRPr lang="zh-CN" altLang="en-US"/>
        </a:p>
      </dgm:t>
    </dgm:pt>
    <dgm:pt modelId="{A8704692-D35E-4B15-99C1-02D7EFAA9CB1}" cxnId="{F6544927-2B62-4812-A7D6-BEFA04C05FDE}" type="sibTrans">
      <dgm:prSet/>
      <dgm:spPr/>
      <dgm:t>
        <a:bodyPr/>
        <a:lstStyle/>
        <a:p>
          <a:endParaRPr lang="zh-CN" altLang="en-US"/>
        </a:p>
      </dgm:t>
    </dgm:pt>
    <dgm:pt modelId="{220F9397-2091-4AA7-BB3F-30C9A9CD7F4F}">
      <dgm:prSet phldr="0" custT="1"/>
      <dgm:spPr/>
      <dgm:t>
        <a:bodyPr vert="horz" wrap="square"/>
        <a:p>
          <a:pPr rtl="0" eaLnBrk="1" fontAlgn="auto" latinLnBrk="0" hangingPunct="1">
            <a:lnSpc>
              <a:spcPct val="100000"/>
            </a:lnSpc>
            <a:spcBef>
              <a:spcPts val="600"/>
            </a:spcBef>
            <a:spcAft>
              <a:spcPts val="0"/>
            </a:spcAft>
          </a:pPr>
          <a:r>
            <a:rPr lang="en-US" sz="2300" b="1" dirty="0" smtClean="0"/>
            <a:t>y = β</a:t>
          </a:r>
          <a:r>
            <a:rPr lang="en-US" altLang="en-US" sz="2300" b="1" baseline="-25000" dirty="0" smtClean="0">
              <a:solidFill>
                <a:schemeClr val="tx1"/>
              </a:solidFill>
              <a:latin typeface="+mn-lt"/>
              <a:ea typeface="+mn-ea"/>
            </a:rPr>
            <a:t>0</a:t>
          </a:r>
          <a:r>
            <a:rPr lang="en-US" sz="2300" b="1" dirty="0" smtClean="0"/>
            <a:t> + β</a:t>
          </a:r>
          <a:r>
            <a:rPr lang="en-US" altLang="en-US" sz="2300" b="1" baseline="-25000" dirty="0" smtClean="0">
              <a:solidFill>
                <a:schemeClr val="tx1"/>
              </a:solidFill>
              <a:latin typeface="+mn-lt"/>
              <a:ea typeface="+mn-ea"/>
            </a:rPr>
            <a:t>1</a:t>
          </a:r>
          <a:r>
            <a:rPr lang="en-US" sz="2300" b="1" dirty="0" smtClean="0"/>
            <a:t>x + ε</a:t>
          </a:r>
          <a:r>
            <a:rPr lang="zh-CN" sz="2300" dirty="0"/>
            <a:t/>
          </a:r>
          <a:endParaRPr lang="zh-CN" sz="2300" dirty="0"/>
        </a:p>
      </dgm:t>
    </dgm:pt>
    <dgm:pt modelId="{598A46F1-1B80-41F2-9734-12DF667840A0}" cxnId="{63C6FF0E-0E27-45B8-8824-D671833828C7}" type="parTrans">
      <dgm:prSet/>
      <dgm:spPr/>
      <dgm:t>
        <a:bodyPr/>
        <a:lstStyle/>
        <a:p>
          <a:endParaRPr lang="zh-CN" altLang="en-US"/>
        </a:p>
      </dgm:t>
    </dgm:pt>
    <dgm:pt modelId="{C1B5E859-C7FA-44B1-ACE2-4628988CA6CE}" cxnId="{63C6FF0E-0E27-45B8-8824-D671833828C7}" type="sibTrans">
      <dgm:prSet/>
      <dgm:spPr/>
      <dgm:t>
        <a:bodyPr/>
        <a:lstStyle/>
        <a:p>
          <a:endParaRPr lang="zh-CN" altLang="en-US"/>
        </a:p>
      </dgm:t>
    </dgm:pt>
    <dgm:pt modelId="{356ADFB2-92D4-43F5-9A03-6616E38D42FC}">
      <dgm:prSet phldr="0" custT="1"/>
      <dgm:spPr/>
      <dgm:t>
        <a:bodyPr vert="horz" wrap="square"/>
        <a:p>
          <a:pPr rtl="0" eaLnBrk="1" fontAlgn="auto" latinLnBrk="0" hangingPunct="1">
            <a:lnSpc>
              <a:spcPct val="100000"/>
            </a:lnSpc>
            <a:spcBef>
              <a:spcPts val="600"/>
            </a:spcBef>
            <a:spcAft>
              <a:spcPts val="0"/>
            </a:spcAft>
          </a:pPr>
          <a:r>
            <a:rPr lang="zh-CN" sz="2300" b="1" dirty="0" smtClean="0"/>
            <a:t>模型的含义为：</a:t>
          </a:r>
          <a:r>
            <a:rPr lang="en-US" sz="2300" b="1" dirty="0" smtClean="0"/>
            <a:t>y</a:t>
          </a:r>
          <a:r>
            <a:rPr lang="zh-CN" sz="2300" b="1" dirty="0" smtClean="0"/>
            <a:t>是</a:t>
          </a:r>
          <a:r>
            <a:rPr lang="en-US" sz="2300" b="1" dirty="0" smtClean="0"/>
            <a:t>x</a:t>
          </a:r>
          <a:r>
            <a:rPr lang="zh-CN" sz="2300" b="1" dirty="0" smtClean="0"/>
            <a:t>的线性函数</a:t>
          </a:r>
          <a:r>
            <a:rPr lang="en-US" sz="2300" b="1" dirty="0" smtClean="0"/>
            <a:t>(</a:t>
          </a:r>
          <a:r>
            <a:rPr lang="zh-CN" sz="2300" b="1" dirty="0" smtClean="0"/>
            <a:t>部分</a:t>
          </a:r>
          <a:r>
            <a:rPr lang="en-US" sz="2300" b="1" dirty="0" smtClean="0"/>
            <a:t>)</a:t>
          </a:r>
          <a:r>
            <a:rPr lang="zh-CN" sz="2300" b="1" dirty="0" smtClean="0"/>
            <a:t>加上误差项</a:t>
          </a:r>
          <a:r>
            <a:rPr lang="en-US" sz="2300" b="1" dirty="0" smtClean="0"/>
            <a:t>ε</a:t>
          </a:r>
          <a:r>
            <a:rPr lang="zh-CN" sz="2300" b="1" dirty="0" smtClean="0"/>
            <a:t>。</a:t>
          </a:r>
          <a:r>
            <a:rPr lang="zh-CN" sz="2300" dirty="0"/>
            <a:t/>
          </a:r>
          <a:endParaRPr lang="zh-CN" sz="2300" dirty="0"/>
        </a:p>
      </dgm:t>
    </dgm:pt>
    <dgm:pt modelId="{96E522D9-7234-4860-A54E-2A797FAE35F1}" cxnId="{E3EDB7AA-290D-4474-AADD-D960EE0B636D}" type="parTrans">
      <dgm:prSet/>
      <dgm:spPr/>
    </dgm:pt>
    <dgm:pt modelId="{3BC0E5F3-0F8F-40DF-8FE3-1BD8E1955F7C}" cxnId="{E3EDB7AA-290D-4474-AADD-D960EE0B636D}" type="sibTrans">
      <dgm:prSet/>
      <dgm:spPr/>
    </dgm:pt>
    <dgm:pt modelId="{374E1464-4CD2-45D0-B153-7F6044731921}">
      <dgm:prSet phldr="0" custT="1"/>
      <dgm:spPr/>
      <dgm:t>
        <a:bodyPr vert="horz" wrap="square"/>
        <a:p>
          <a:pPr rtl="0" eaLnBrk="1" fontAlgn="auto" latinLnBrk="0" hangingPunct="1">
            <a:lnSpc>
              <a:spcPct val="100000"/>
            </a:lnSpc>
            <a:spcBef>
              <a:spcPts val="600"/>
            </a:spcBef>
            <a:spcAft>
              <a:spcPts val="0"/>
            </a:spcAft>
          </a:pPr>
          <a:r>
            <a:rPr lang="zh-CN" sz="2300" b="1" dirty="0" smtClean="0"/>
            <a:t>线性部分反映了由于</a:t>
          </a:r>
          <a:r>
            <a:rPr lang="en-US" sz="2300" b="1" dirty="0" smtClean="0"/>
            <a:t>x</a:t>
          </a:r>
          <a:r>
            <a:rPr lang="zh-CN" sz="2300" b="1" dirty="0" smtClean="0"/>
            <a:t>的变化而引起的</a:t>
          </a:r>
          <a:r>
            <a:rPr lang="en-US" sz="2300" b="1" dirty="0" smtClean="0"/>
            <a:t>y</a:t>
          </a:r>
          <a:r>
            <a:rPr lang="zh-CN" sz="2300" b="1" dirty="0" smtClean="0"/>
            <a:t>的变化；</a:t>
          </a:r>
          <a:r>
            <a:rPr lang="zh-CN" sz="2300" dirty="0"/>
            <a:t/>
          </a:r>
          <a:endParaRPr lang="zh-CN" sz="2300" dirty="0"/>
        </a:p>
      </dgm:t>
    </dgm:pt>
    <dgm:pt modelId="{F8B36812-373B-4601-B562-FDCB67193044}" cxnId="{F6891AE7-FDB8-4BC3-835E-DE4F0F5D687B}" type="parTrans">
      <dgm:prSet/>
      <dgm:spPr/>
    </dgm:pt>
    <dgm:pt modelId="{D89C694B-E4B1-4358-9490-431B47B37CFA}" cxnId="{F6891AE7-FDB8-4BC3-835E-DE4F0F5D687B}" type="sibTrans">
      <dgm:prSet/>
      <dgm:spPr/>
    </dgm:pt>
    <dgm:pt modelId="{3ACB2F7E-A5AA-4BD8-A806-351C006A23D7}">
      <dgm:prSet phldr="0" custT="1"/>
      <dgm:spPr/>
      <dgm:t>
        <a:bodyPr vert="horz" wrap="square"/>
        <a:p>
          <a:pPr rtl="0" eaLnBrk="1" fontAlgn="auto" latinLnBrk="0" hangingPunct="1">
            <a:lnSpc>
              <a:spcPct val="100000"/>
            </a:lnSpc>
            <a:spcBef>
              <a:spcPts val="600"/>
            </a:spcBef>
            <a:spcAft>
              <a:spcPts val="0"/>
            </a:spcAft>
          </a:pPr>
          <a:r>
            <a:rPr lang="zh-CN" sz="2300" b="1" dirty="0" smtClean="0"/>
            <a:t>误差项</a:t>
          </a:r>
          <a:r>
            <a:rPr lang="en-US" sz="2300" b="1" dirty="0" smtClean="0"/>
            <a:t>ε</a:t>
          </a:r>
          <a:r>
            <a:rPr lang="zh-CN" sz="2300" b="1" dirty="0" smtClean="0"/>
            <a:t>是随机变量，反映了除</a:t>
          </a:r>
          <a:r>
            <a:rPr lang="en-US" sz="2300" b="1" dirty="0" smtClean="0"/>
            <a:t>x</a:t>
          </a:r>
          <a:r>
            <a:rPr lang="zh-CN" sz="2300" b="1" dirty="0" smtClean="0"/>
            <a:t>和</a:t>
          </a:r>
          <a:r>
            <a:rPr lang="en-US" sz="2300" b="1" dirty="0" smtClean="0"/>
            <a:t>y</a:t>
          </a:r>
          <a:r>
            <a:rPr lang="zh-CN" sz="2300" b="1" dirty="0" smtClean="0"/>
            <a:t>之间的线性关系之外的随机因素对</a:t>
          </a:r>
          <a:r>
            <a:rPr lang="en-US" sz="2300" b="1" dirty="0" smtClean="0"/>
            <a:t>y</a:t>
          </a:r>
          <a:r>
            <a:rPr lang="zh-CN" sz="2300" b="1" dirty="0" smtClean="0"/>
            <a:t>的影响。</a:t>
          </a:r>
          <a:r>
            <a:rPr lang="en-US" sz="2300" b="1" dirty="0" smtClean="0"/>
            <a:t>E(ε)=0</a:t>
          </a:r>
          <a:r>
            <a:rPr lang="zh-CN" sz="2300" b="1" dirty="0" smtClean="0"/>
            <a:t>，所以对于一个给定的 </a:t>
          </a:r>
          <a:r>
            <a:rPr lang="en-US" sz="2300" b="1" dirty="0" smtClean="0"/>
            <a:t>x </a:t>
          </a:r>
          <a:r>
            <a:rPr lang="zh-CN" sz="2300" b="1" dirty="0" smtClean="0"/>
            <a:t>值，</a:t>
          </a:r>
          <a:r>
            <a:rPr lang="en-US" sz="2300" b="1" dirty="0" smtClean="0"/>
            <a:t>y</a:t>
          </a:r>
          <a:r>
            <a:rPr lang="zh-CN" sz="2300" b="1" dirty="0" smtClean="0"/>
            <a:t>的期望值为</a:t>
          </a:r>
          <a:r>
            <a:rPr lang="en-US" sz="2300" b="1" dirty="0" smtClean="0"/>
            <a:t>E(y) = β</a:t>
          </a:r>
          <a:r>
            <a:rPr lang="en-US" altLang="en-US" sz="2300" b="1" baseline="-25000" dirty="0" smtClean="0">
              <a:solidFill>
                <a:schemeClr val="tx1"/>
              </a:solidFill>
              <a:latin typeface="+mn-lt"/>
              <a:ea typeface="+mn-ea"/>
            </a:rPr>
            <a:t>0</a:t>
          </a:r>
          <a:r>
            <a:rPr lang="en-US" sz="2300" b="1" dirty="0" smtClean="0"/>
            <a:t> + β</a:t>
          </a:r>
          <a:r>
            <a:rPr lang="en-US" altLang="en-US" sz="2300" b="1" baseline="-25000" dirty="0" smtClean="0">
              <a:solidFill>
                <a:schemeClr val="tx1"/>
              </a:solidFill>
              <a:latin typeface="+mn-lt"/>
              <a:ea typeface="+mn-ea"/>
            </a:rPr>
            <a:t>1</a:t>
          </a:r>
          <a:r>
            <a:rPr lang="en-US" sz="2300" b="1" dirty="0" smtClean="0"/>
            <a:t>x</a:t>
          </a:r>
          <a:r>
            <a:rPr lang="zh-CN" sz="2300" b="1" dirty="0" smtClean="0"/>
            <a:t>。</a:t>
          </a:r>
          <a:r>
            <a:rPr lang="zh-CN" sz="2300" dirty="0"/>
            <a:t/>
          </a:r>
          <a:endParaRPr lang="zh-CN" sz="2300" dirty="0"/>
        </a:p>
      </dgm:t>
    </dgm:pt>
    <dgm:pt modelId="{87C922C9-721C-4243-921A-CF3D3D39970E}" cxnId="{C4F656EF-9C9A-442F-B814-DFC40CB69D10}" type="parTrans">
      <dgm:prSet/>
      <dgm:spPr/>
    </dgm:pt>
    <dgm:pt modelId="{1209C7F2-6CA9-4A80-95D8-69BBD0080AB9}" cxnId="{C4F656EF-9C9A-442F-B814-DFC40CB69D10}" type="sibTrans">
      <dgm:prSet/>
      <dgm:spPr/>
    </dgm:pt>
    <dgm:pt modelId="{5CB554B9-3233-4490-9DE9-B975F61A9391}">
      <dgm:prSet phldr="0" custT="1"/>
      <dgm:spPr/>
      <dgm:t>
        <a:bodyPr vert="horz" wrap="square"/>
        <a:p>
          <a:pPr rtl="0" eaLnBrk="1" fontAlgn="auto" latinLnBrk="0" hangingPunct="1">
            <a:lnSpc>
              <a:spcPct val="100000"/>
            </a:lnSpc>
            <a:spcBef>
              <a:spcPts val="600"/>
            </a:spcBef>
            <a:spcAft>
              <a:spcPts val="0"/>
            </a:spcAft>
          </a:pPr>
          <a:r>
            <a:rPr lang="en-US" sz="2300" b="1" dirty="0" smtClean="0"/>
            <a:t>β</a:t>
          </a:r>
          <a:r>
            <a:rPr lang="en-US" altLang="en-US" sz="2300" b="1" baseline="-25000" dirty="0" smtClean="0">
              <a:solidFill>
                <a:schemeClr val="tx1"/>
              </a:solidFill>
              <a:latin typeface="+mn-lt"/>
              <a:ea typeface="+mn-ea"/>
            </a:rPr>
            <a:t>0</a:t>
          </a:r>
          <a:r>
            <a:rPr lang="zh-CN" sz="2300" b="1" dirty="0" smtClean="0"/>
            <a:t>是回归直线在</a:t>
          </a:r>
          <a:r>
            <a:rPr lang="en-US" sz="2300" b="1" dirty="0" smtClean="0"/>
            <a:t>y</a:t>
          </a:r>
          <a:r>
            <a:rPr lang="zh-CN" sz="2300" b="1" dirty="0" smtClean="0"/>
            <a:t>轴上的截距，当 </a:t>
          </a:r>
          <a:r>
            <a:rPr lang="en-US" sz="2300" b="1" dirty="0" smtClean="0"/>
            <a:t>x=0 </a:t>
          </a:r>
          <a:r>
            <a:rPr lang="zh-CN" sz="2300" b="1" dirty="0" smtClean="0"/>
            <a:t>时</a:t>
          </a:r>
          <a:r>
            <a:rPr lang="en-US" sz="2300" b="1" dirty="0" smtClean="0"/>
            <a:t>y</a:t>
          </a:r>
          <a:r>
            <a:rPr lang="zh-CN" sz="2300" b="1" dirty="0" smtClean="0"/>
            <a:t>的期望值；</a:t>
          </a:r>
          <a:r>
            <a:rPr lang="zh-CN" sz="2300" dirty="0"/>
            <a:t/>
          </a:r>
          <a:endParaRPr lang="zh-CN" sz="2300" dirty="0"/>
        </a:p>
      </dgm:t>
    </dgm:pt>
    <dgm:pt modelId="{C8766FA4-E09B-4DEB-A597-B6370E4FA252}" cxnId="{F21C6874-353B-41EF-8EA6-E373F41FE556}" type="parTrans">
      <dgm:prSet/>
      <dgm:spPr/>
    </dgm:pt>
    <dgm:pt modelId="{784A2E03-3219-4CDB-A1BA-016C509765EE}" cxnId="{F21C6874-353B-41EF-8EA6-E373F41FE556}" type="sibTrans">
      <dgm:prSet/>
      <dgm:spPr/>
    </dgm:pt>
    <dgm:pt modelId="{CF5E9FF6-264F-403C-B34C-27157ED7B0A8}">
      <dgm:prSet phldr="0" custT="1"/>
      <dgm:spPr/>
      <dgm:t>
        <a:bodyPr vert="horz" wrap="square"/>
        <a:p>
          <a:pPr rtl="0" eaLnBrk="1" fontAlgn="auto" latinLnBrk="0" hangingPunct="1">
            <a:lnSpc>
              <a:spcPct val="100000"/>
            </a:lnSpc>
            <a:spcBef>
              <a:spcPts val="600"/>
            </a:spcBef>
            <a:spcAft>
              <a:spcPts val="0"/>
            </a:spcAft>
          </a:pPr>
          <a:r>
            <a:rPr lang="en-US" sz="2300" b="1" dirty="0" smtClean="0"/>
            <a:t>β</a:t>
          </a:r>
          <a:r>
            <a:rPr lang="en-US" altLang="en-US" sz="2300" b="1" baseline="-25000" dirty="0" smtClean="0">
              <a:solidFill>
                <a:schemeClr val="tx1"/>
              </a:solidFill>
              <a:latin typeface="+mn-lt"/>
              <a:ea typeface="+mn-ea"/>
            </a:rPr>
            <a:t>1</a:t>
          </a:r>
          <a:r>
            <a:rPr lang="zh-CN" sz="2300" b="1" dirty="0" smtClean="0"/>
            <a:t>是直线的斜率，有时称为回归系数，表示当</a:t>
          </a:r>
          <a:r>
            <a:rPr lang="en-US" sz="2300" b="1" dirty="0" smtClean="0"/>
            <a:t>x</a:t>
          </a:r>
          <a:r>
            <a:rPr lang="zh-CN" sz="2300" b="1" dirty="0" smtClean="0"/>
            <a:t>每变动一个单位时，</a:t>
          </a:r>
          <a:r>
            <a:rPr lang="en-US" sz="2300" b="1" dirty="0" smtClean="0"/>
            <a:t>y</a:t>
          </a:r>
          <a:r>
            <a:rPr lang="zh-CN" sz="2300" b="1" dirty="0" smtClean="0"/>
            <a:t>的平均变动值。</a:t>
          </a:r>
          <a:r>
            <a:rPr lang="zh-CN" sz="2300" b="1" dirty="0" smtClean="0"/>
            <a:t/>
          </a:r>
          <a:endParaRPr lang="zh-CN" sz="2300" b="1" dirty="0" smtClean="0"/>
        </a:p>
      </dgm:t>
    </dgm:pt>
    <dgm:pt modelId="{DB876986-CC34-45C1-91E5-34B6FF08548C}" cxnId="{6BFE7270-87F2-419B-9290-5AE0AE1D627F}" type="parTrans">
      <dgm:prSet/>
      <dgm:spPr/>
    </dgm:pt>
    <dgm:pt modelId="{8A4158C1-B351-43DD-B04A-7CE2B767E503}" cxnId="{6BFE7270-87F2-419B-9290-5AE0AE1D627F}" type="sibTrans">
      <dgm:prSet/>
      <dgm:spPr/>
    </dgm:pt>
    <dgm:pt modelId="{CA3A1F99-A679-4A49-AA10-73F275CD4468}" type="pres">
      <dgm:prSet presAssocID="{8F7478A6-3F83-4674-8545-E0C80162DE92}" presName="linear" presStyleCnt="0">
        <dgm:presLayoutVars>
          <dgm:dir/>
          <dgm:animLvl val="lvl"/>
          <dgm:resizeHandles val="exact"/>
        </dgm:presLayoutVars>
      </dgm:prSet>
      <dgm:spPr/>
      <dgm:t>
        <a:bodyPr/>
        <a:lstStyle/>
        <a:p>
          <a:endParaRPr lang="zh-CN" altLang="en-US"/>
        </a:p>
      </dgm:t>
    </dgm:pt>
    <dgm:pt modelId="{56E2673A-D476-4640-AD9E-D7D57094C0A2}" type="pres">
      <dgm:prSet presAssocID="{6FBD78C4-C0F3-4FEB-BCFB-1D667A37448B}" presName="parentLin" presStyleCnt="0"/>
      <dgm:spPr/>
    </dgm:pt>
    <dgm:pt modelId="{6980F26E-5172-4B82-AB4E-CB2C39CA5CA1}" type="pres">
      <dgm:prSet presAssocID="{6FBD78C4-C0F3-4FEB-BCFB-1D667A37448B}" presName="parentLeftMargin" presStyleCnt="0"/>
      <dgm:spPr/>
      <dgm:t>
        <a:bodyPr/>
        <a:lstStyle/>
        <a:p>
          <a:endParaRPr lang="zh-CN" altLang="en-US"/>
        </a:p>
      </dgm:t>
    </dgm:pt>
    <dgm:pt modelId="{312D4F5D-3249-4139-80EE-0157D1814CCB}" type="pres">
      <dgm:prSet presAssocID="{6FBD78C4-C0F3-4FEB-BCFB-1D667A37448B}" presName="parentText" presStyleLbl="node1" presStyleIdx="0" presStyleCnt="1">
        <dgm:presLayoutVars>
          <dgm:chMax val="0"/>
          <dgm:bulletEnabled val="1"/>
        </dgm:presLayoutVars>
      </dgm:prSet>
      <dgm:spPr/>
      <dgm:t>
        <a:bodyPr/>
        <a:lstStyle/>
        <a:p>
          <a:endParaRPr lang="zh-CN" altLang="en-US"/>
        </a:p>
      </dgm:t>
    </dgm:pt>
    <dgm:pt modelId="{CF897263-7DD7-4417-AC61-C8E00C3D1193}" type="pres">
      <dgm:prSet presAssocID="{6FBD78C4-C0F3-4FEB-BCFB-1D667A37448B}" presName="negativeSpace" presStyleCnt="0"/>
      <dgm:spPr/>
    </dgm:pt>
    <dgm:pt modelId="{DC1E0124-B0CE-4045-B4C3-8A632AA020F7}" type="pres">
      <dgm:prSet presAssocID="{6FBD78C4-C0F3-4FEB-BCFB-1D667A37448B}" presName="childText" presStyleLbl="conFgAcc1" presStyleIdx="0" presStyleCnt="1" custLinFactNeighborY="25667">
        <dgm:presLayoutVars>
          <dgm:bulletEnabled val="1"/>
        </dgm:presLayoutVars>
      </dgm:prSet>
      <dgm:spPr/>
      <dgm:t>
        <a:bodyPr/>
        <a:lstStyle/>
        <a:p>
          <a:endParaRPr lang="zh-CN" altLang="en-US"/>
        </a:p>
      </dgm:t>
    </dgm:pt>
  </dgm:ptLst>
  <dgm:cxnLst>
    <dgm:cxn modelId="{F6544927-2B62-4812-A7D6-BEFA04C05FDE}" srcId="{8F7478A6-3F83-4674-8545-E0C80162DE92}" destId="{6FBD78C4-C0F3-4FEB-BCFB-1D667A37448B}" srcOrd="0" destOrd="0" parTransId="{CE80FA17-4A8B-4095-B1A0-E00A9505D1A3}" sibTransId="{A8704692-D35E-4B15-99C1-02D7EFAA9CB1}"/>
    <dgm:cxn modelId="{63C6FF0E-0E27-45B8-8824-D671833828C7}" srcId="{6FBD78C4-C0F3-4FEB-BCFB-1D667A37448B}" destId="{220F9397-2091-4AA7-BB3F-30C9A9CD7F4F}" srcOrd="0" destOrd="0" parTransId="{598A46F1-1B80-41F2-9734-12DF667840A0}" sibTransId="{C1B5E859-C7FA-44B1-ACE2-4628988CA6CE}"/>
    <dgm:cxn modelId="{E3EDB7AA-290D-4474-AADD-D960EE0B636D}" srcId="{6FBD78C4-C0F3-4FEB-BCFB-1D667A37448B}" destId="{356ADFB2-92D4-43F5-9A03-6616E38D42FC}" srcOrd="1" destOrd="0" parTransId="{96E522D9-7234-4860-A54E-2A797FAE35F1}" sibTransId="{3BC0E5F3-0F8F-40DF-8FE3-1BD8E1955F7C}"/>
    <dgm:cxn modelId="{F6891AE7-FDB8-4BC3-835E-DE4F0F5D687B}" srcId="{6FBD78C4-C0F3-4FEB-BCFB-1D667A37448B}" destId="{374E1464-4CD2-45D0-B153-7F6044731921}" srcOrd="2" destOrd="0" parTransId="{F8B36812-373B-4601-B562-FDCB67193044}" sibTransId="{D89C694B-E4B1-4358-9490-431B47B37CFA}"/>
    <dgm:cxn modelId="{C4F656EF-9C9A-442F-B814-DFC40CB69D10}" srcId="{6FBD78C4-C0F3-4FEB-BCFB-1D667A37448B}" destId="{3ACB2F7E-A5AA-4BD8-A806-351C006A23D7}" srcOrd="3" destOrd="0" parTransId="{87C922C9-721C-4243-921A-CF3D3D39970E}" sibTransId="{1209C7F2-6CA9-4A80-95D8-69BBD0080AB9}"/>
    <dgm:cxn modelId="{F21C6874-353B-41EF-8EA6-E373F41FE556}" srcId="{6FBD78C4-C0F3-4FEB-BCFB-1D667A37448B}" destId="{5CB554B9-3233-4490-9DE9-B975F61A9391}" srcOrd="4" destOrd="0" parTransId="{C8766FA4-E09B-4DEB-A597-B6370E4FA252}" sibTransId="{784A2E03-3219-4CDB-A1BA-016C509765EE}"/>
    <dgm:cxn modelId="{6BFE7270-87F2-419B-9290-5AE0AE1D627F}" srcId="{6FBD78C4-C0F3-4FEB-BCFB-1D667A37448B}" destId="{CF5E9FF6-264F-403C-B34C-27157ED7B0A8}" srcOrd="5" destOrd="0" parTransId="{DB876986-CC34-45C1-91E5-34B6FF08548C}" sibTransId="{8A4158C1-B351-43DD-B04A-7CE2B767E503}"/>
    <dgm:cxn modelId="{AAB53097-429F-463B-9FD3-C117D435C84E}" type="presOf" srcId="{8F7478A6-3F83-4674-8545-E0C80162DE92}" destId="{CA3A1F99-A679-4A49-AA10-73F275CD4468}" srcOrd="0" destOrd="0" presId="urn:microsoft.com/office/officeart/2005/8/layout/list1"/>
    <dgm:cxn modelId="{302CD790-A493-4942-87AE-15A1A871A69B}" type="presParOf" srcId="{CA3A1F99-A679-4A49-AA10-73F275CD4468}" destId="{56E2673A-D476-4640-AD9E-D7D57094C0A2}" srcOrd="0" destOrd="0" presId="urn:microsoft.com/office/officeart/2005/8/layout/list1"/>
    <dgm:cxn modelId="{BEAC6872-4FFE-4246-AC1C-1AEFE87039A4}" type="presParOf" srcId="{56E2673A-D476-4640-AD9E-D7D57094C0A2}" destId="{6980F26E-5172-4B82-AB4E-CB2C39CA5CA1}" srcOrd="0" destOrd="0" presId="urn:microsoft.com/office/officeart/2005/8/layout/list1"/>
    <dgm:cxn modelId="{109BD427-D60B-4868-BD96-E18B64EEB100}" type="presOf" srcId="{6FBD78C4-C0F3-4FEB-BCFB-1D667A37448B}" destId="{6980F26E-5172-4B82-AB4E-CB2C39CA5CA1}" srcOrd="0" destOrd="0" presId="urn:microsoft.com/office/officeart/2005/8/layout/list1"/>
    <dgm:cxn modelId="{03BD420A-6660-4EED-BEAB-0B3A28894956}" type="presParOf" srcId="{56E2673A-D476-4640-AD9E-D7D57094C0A2}" destId="{312D4F5D-3249-4139-80EE-0157D1814CCB}" srcOrd="1" destOrd="0" presId="urn:microsoft.com/office/officeart/2005/8/layout/list1"/>
    <dgm:cxn modelId="{B5374E7D-DEF4-4185-80A1-1CC7C29D8715}" type="presOf" srcId="{6FBD78C4-C0F3-4FEB-BCFB-1D667A37448B}" destId="{312D4F5D-3249-4139-80EE-0157D1814CCB}" srcOrd="0" destOrd="0" presId="urn:microsoft.com/office/officeart/2005/8/layout/list1"/>
    <dgm:cxn modelId="{78A6CA83-8808-4262-A9AE-5B7F18CFF0C2}" type="presParOf" srcId="{CA3A1F99-A679-4A49-AA10-73F275CD4468}" destId="{CF897263-7DD7-4417-AC61-C8E00C3D1193}" srcOrd="1" destOrd="0" presId="urn:microsoft.com/office/officeart/2005/8/layout/list1"/>
    <dgm:cxn modelId="{DCC425BE-F271-4E01-B145-D822069E87C2}" type="presParOf" srcId="{CA3A1F99-A679-4A49-AA10-73F275CD4468}" destId="{DC1E0124-B0CE-4045-B4C3-8A632AA020F7}" srcOrd="2" destOrd="0" presId="urn:microsoft.com/office/officeart/2005/8/layout/list1"/>
    <dgm:cxn modelId="{AA928ACF-E410-45C2-A5D1-3088F6187022}" type="presOf" srcId="{220F9397-2091-4AA7-BB3F-30C9A9CD7F4F}" destId="{DC1E0124-B0CE-4045-B4C3-8A632AA020F7}" srcOrd="0" destOrd="0" presId="urn:microsoft.com/office/officeart/2005/8/layout/list1"/>
    <dgm:cxn modelId="{C588D93E-4461-48A2-A9E6-738025E141F4}" type="presOf" srcId="{356ADFB2-92D4-43F5-9A03-6616E38D42FC}" destId="{DC1E0124-B0CE-4045-B4C3-8A632AA020F7}" srcOrd="0" destOrd="1" presId="urn:microsoft.com/office/officeart/2005/8/layout/list1"/>
    <dgm:cxn modelId="{8FDDA4E8-8FEB-49EA-AC7C-AEE0BD9F1C42}" type="presOf" srcId="{374E1464-4CD2-45D0-B153-7F6044731921}" destId="{DC1E0124-B0CE-4045-B4C3-8A632AA020F7}" srcOrd="0" destOrd="2" presId="urn:microsoft.com/office/officeart/2005/8/layout/list1"/>
    <dgm:cxn modelId="{84E46D12-7876-4DCE-83D6-F05D976E1AE8}" type="presOf" srcId="{3ACB2F7E-A5AA-4BD8-A806-351C006A23D7}" destId="{DC1E0124-B0CE-4045-B4C3-8A632AA020F7}" srcOrd="0" destOrd="3" presId="urn:microsoft.com/office/officeart/2005/8/layout/list1"/>
    <dgm:cxn modelId="{333B0270-547D-4058-9F81-20EAB27E2781}" type="presOf" srcId="{5CB554B9-3233-4490-9DE9-B975F61A9391}" destId="{DC1E0124-B0CE-4045-B4C3-8A632AA020F7}" srcOrd="0" destOrd="4" presId="urn:microsoft.com/office/officeart/2005/8/layout/list1"/>
    <dgm:cxn modelId="{CACF2671-8102-4C2B-9E8C-E69E23B28EEF}" type="presOf" srcId="{CF5E9FF6-264F-403C-B34C-27157ED7B0A8}" destId="{DC1E0124-B0CE-4045-B4C3-8A632AA020F7}" srcOrd="0" destOrd="5"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24595" cy="4026535"/>
        <a:chOff x="0" y="0"/>
        <a:chExt cx="8824595" cy="4026535"/>
      </a:xfrm>
    </dsp:grpSpPr>
    <dsp:sp modelId="{2F99AB4D-618E-4A4C-8F32-CB5E2C90B6F9}">
      <dsp:nvSpPr>
        <dsp:cNvPr id="3" name="矩形 2"/>
        <dsp:cNvSpPr/>
      </dsp:nvSpPr>
      <dsp:spPr bwMode="white">
        <a:xfrm>
          <a:off x="0" y="186565"/>
          <a:ext cx="1996515" cy="798606"/>
        </a:xfrm>
        <a:prstGeom prst="rect">
          <a:avLst/>
        </a:prstGeom>
      </dsp:spPr>
      <dsp:style>
        <a:lnRef idx="1">
          <a:srgbClr val="A5A5A5">
            <a:hueOff val="0"/>
            <a:satOff val="0"/>
            <a:lumOff val="0"/>
            <a:alpha val="100000"/>
          </a:srgbClr>
        </a:lnRef>
        <a:fillRef idx="3">
          <a:srgbClr val="A5A5A5">
            <a:hueOff val="0"/>
            <a:satOff val="0"/>
            <a:lumOff val="0"/>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了解</a:t>
          </a:r>
        </a:p>
      </dsp:txBody>
      <dsp:txXfrm>
        <a:off x="0" y="186565"/>
        <a:ext cx="1996515" cy="798606"/>
      </dsp:txXfrm>
    </dsp:sp>
    <dsp:sp modelId="{0B1C32C2-6528-408F-A1DC-F8F2C300674D}">
      <dsp:nvSpPr>
        <dsp:cNvPr id="4" name="矩形 3"/>
        <dsp:cNvSpPr/>
      </dsp:nvSpPr>
      <dsp:spPr bwMode="white">
        <a:xfrm>
          <a:off x="0" y="985170"/>
          <a:ext cx="1996515" cy="2854800"/>
        </a:xfrm>
        <a:prstGeom prst="rect">
          <a:avLst/>
        </a:prstGeom>
      </dsp:spPr>
      <dsp:style>
        <a:lnRef idx="1">
          <a:srgbClr val="A5A5A5">
            <a:tint val="40000"/>
            <a:alpha val="90000"/>
            <a:hueOff val="0"/>
            <a:satOff val="0"/>
            <a:lumOff val="0"/>
            <a:alpha val="90196"/>
          </a:srgbClr>
        </a:lnRef>
        <a:fillRef idx="1">
          <a:srgbClr val="A5A5A5">
            <a:tint val="40000"/>
            <a:alpha val="90000"/>
            <a:hueOff val="0"/>
            <a:satOff val="0"/>
            <a:lumOff val="0"/>
            <a:alpha val="90196"/>
          </a:srgbClr>
        </a:fillRef>
        <a:effectRef idx="0">
          <a:scrgbClr r="0" g="0" b="0"/>
        </a:effectRef>
        <a:fontRef idx="minor"/>
      </dsp:style>
      <dsp:txBody>
        <a:bodyPr vert="horz" wrap="square"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统计学与数据科学的区别与联系</a:t>
          </a:r>
          <a:endParaRPr lang="zh-CN" altLang="en-US" sz="2300" dirty="0">
            <a:solidFill>
              <a:sysClr val="windowText" lastClr="000000"/>
            </a:solidFill>
          </a:endParaRPr>
        </a:p>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大数据环境下统计学面临的主要挑战</a:t>
          </a:r>
          <a:endParaRPr lang="zh-CN" altLang="en-US" sz="2300" dirty="0">
            <a:solidFill>
              <a:sysClr val="windowText" lastClr="000000"/>
            </a:solidFill>
          </a:endParaRPr>
        </a:p>
      </dsp:txBody>
      <dsp:txXfrm>
        <a:off x="0" y="985170"/>
        <a:ext cx="1996515" cy="2854800"/>
      </dsp:txXfrm>
    </dsp:sp>
    <dsp:sp modelId="{7AD23FD0-5140-4991-90FA-52910E5246A1}">
      <dsp:nvSpPr>
        <dsp:cNvPr id="5" name="矩形 4"/>
        <dsp:cNvSpPr/>
      </dsp:nvSpPr>
      <dsp:spPr bwMode="white">
        <a:xfrm>
          <a:off x="2276027" y="186565"/>
          <a:ext cx="1996515" cy="798606"/>
        </a:xfrm>
        <a:prstGeom prst="rect">
          <a:avLst/>
        </a:prstGeom>
      </dsp:spPr>
      <dsp:style>
        <a:lnRef idx="1">
          <a:srgbClr val="A5A5A5">
            <a:hueOff val="919999"/>
            <a:satOff val="33333"/>
            <a:lumOff val="-4836"/>
            <a:alpha val="100000"/>
          </a:srgbClr>
        </a:lnRef>
        <a:fillRef idx="3">
          <a:srgbClr val="A5A5A5">
            <a:hueOff val="919999"/>
            <a:satOff val="33333"/>
            <a:lumOff val="-4836"/>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理解</a:t>
          </a:r>
        </a:p>
      </dsp:txBody>
      <dsp:txXfrm>
        <a:off x="2276027" y="186565"/>
        <a:ext cx="1996515" cy="798606"/>
      </dsp:txXfrm>
    </dsp:sp>
    <dsp:sp modelId="{C94008C4-848D-4B11-8FCD-024D8705554C}">
      <dsp:nvSpPr>
        <dsp:cNvPr id="6" name="矩形 5"/>
        <dsp:cNvSpPr/>
      </dsp:nvSpPr>
      <dsp:spPr bwMode="white">
        <a:xfrm>
          <a:off x="2276027" y="985170"/>
          <a:ext cx="1996515" cy="2854800"/>
        </a:xfrm>
        <a:prstGeom prst="rect">
          <a:avLst/>
        </a:prstGeom>
      </dsp:spPr>
      <dsp:style>
        <a:lnRef idx="1">
          <a:srgbClr val="A5A5A5">
            <a:tint val="40000"/>
            <a:alpha val="90000"/>
            <a:hueOff val="679999"/>
            <a:satOff val="33333"/>
            <a:lumOff val="523"/>
            <a:alpha val="90196"/>
          </a:srgbClr>
        </a:lnRef>
        <a:fillRef idx="1">
          <a:srgbClr val="A5A5A5">
            <a:tint val="40000"/>
            <a:alpha val="90000"/>
            <a:hueOff val="679999"/>
            <a:satOff val="33333"/>
            <a:lumOff val="523"/>
            <a:alpha val="90196"/>
          </a:srgbClr>
        </a:fillRef>
        <a:effectRef idx="0">
          <a:scrgbClr r="0" g="0" b="0"/>
        </a:effectRef>
        <a:fontRef idx="minor"/>
      </dsp:style>
      <dsp:txBody>
        <a:bodyPr vert="horz" wrap="square"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数据科学中应用统计学知识的基本步骤</a:t>
          </a:r>
          <a:endParaRPr lang="zh-CN" altLang="en-US" sz="2300" dirty="0">
            <a:solidFill>
              <a:sysClr val="windowText" lastClr="000000"/>
            </a:solidFill>
          </a:endParaRPr>
        </a:p>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统计学方法的类型及选择方法</a:t>
          </a:r>
          <a:endParaRPr lang="zh-CN" altLang="en-US" sz="2300" dirty="0">
            <a:solidFill>
              <a:sysClr val="windowText" lastClr="000000"/>
            </a:solidFill>
          </a:endParaRPr>
        </a:p>
      </dsp:txBody>
      <dsp:txXfrm>
        <a:off x="2276027" y="985170"/>
        <a:ext cx="1996515" cy="2854800"/>
      </dsp:txXfrm>
    </dsp:sp>
    <dsp:sp modelId="{D3D6532B-2B4B-4D90-8DD7-E4A0C1253D49}">
      <dsp:nvSpPr>
        <dsp:cNvPr id="7" name="矩形 6"/>
        <dsp:cNvSpPr/>
      </dsp:nvSpPr>
      <dsp:spPr bwMode="white">
        <a:xfrm>
          <a:off x="4552054" y="186565"/>
          <a:ext cx="1996515" cy="798606"/>
        </a:xfrm>
        <a:prstGeom prst="rect">
          <a:avLst/>
        </a:prstGeom>
      </dsp:spPr>
      <dsp:style>
        <a:lnRef idx="1">
          <a:srgbClr val="A5A5A5">
            <a:hueOff val="1839999"/>
            <a:satOff val="66667"/>
            <a:lumOff val="-9672"/>
            <a:alpha val="100000"/>
          </a:srgbClr>
        </a:lnRef>
        <a:fillRef idx="3">
          <a:srgbClr val="A5A5A5">
            <a:hueOff val="1839999"/>
            <a:satOff val="66667"/>
            <a:lumOff val="-9672"/>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掌握</a:t>
          </a:r>
        </a:p>
      </dsp:txBody>
      <dsp:txXfrm>
        <a:off x="4552054" y="186565"/>
        <a:ext cx="1996515" cy="798606"/>
      </dsp:txXfrm>
    </dsp:sp>
    <dsp:sp modelId="{F6982DEA-B834-4674-AD0E-434D56A482F8}">
      <dsp:nvSpPr>
        <dsp:cNvPr id="8" name="矩形 7"/>
        <dsp:cNvSpPr/>
      </dsp:nvSpPr>
      <dsp:spPr bwMode="white">
        <a:xfrm>
          <a:off x="4552054" y="985170"/>
          <a:ext cx="1996515" cy="2854800"/>
        </a:xfrm>
        <a:prstGeom prst="rect">
          <a:avLst/>
        </a:prstGeom>
      </dsp:spPr>
      <dsp:style>
        <a:lnRef idx="1">
          <a:srgbClr val="A5A5A5">
            <a:tint val="40000"/>
            <a:alpha val="90000"/>
            <a:hueOff val="1359999"/>
            <a:satOff val="66667"/>
            <a:lumOff val="1046"/>
            <a:alpha val="90196"/>
          </a:srgbClr>
        </a:lnRef>
        <a:fillRef idx="1">
          <a:srgbClr val="A5A5A5">
            <a:tint val="40000"/>
            <a:alpha val="90000"/>
            <a:hueOff val="1359999"/>
            <a:satOff val="66667"/>
            <a:lumOff val="1046"/>
            <a:alpha val="90196"/>
          </a:srgbClr>
        </a:fillRef>
        <a:effectRef idx="0">
          <a:scrgbClr r="0" g="0" b="0"/>
        </a:effectRef>
        <a:fontRef idx="minor"/>
      </dsp:style>
      <dsp:txBody>
        <a:bodyPr vert="horz" wrap="square"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面向统计学的数据划分及准备方法</a:t>
          </a:r>
          <a:endParaRPr lang="zh-CN" altLang="en-US" sz="2300" dirty="0">
            <a:solidFill>
              <a:sysClr val="windowText" lastClr="000000"/>
            </a:solidFill>
          </a:endParaRPr>
        </a:p>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统计学中对模型的评估方法</a:t>
          </a:r>
          <a:endParaRPr lang="zh-CN" altLang="en-US" sz="2300" dirty="0">
            <a:solidFill>
              <a:sysClr val="windowText" lastClr="000000"/>
            </a:solidFill>
          </a:endParaRPr>
        </a:p>
      </dsp:txBody>
      <dsp:txXfrm>
        <a:off x="4552054" y="985170"/>
        <a:ext cx="1996515" cy="2854800"/>
      </dsp:txXfrm>
    </dsp:sp>
    <dsp:sp modelId="{48BCE092-BDB2-4F83-B06C-9683606A668A}">
      <dsp:nvSpPr>
        <dsp:cNvPr id="9" name="矩形 8"/>
        <dsp:cNvSpPr/>
      </dsp:nvSpPr>
      <dsp:spPr bwMode="white">
        <a:xfrm>
          <a:off x="6828080" y="186565"/>
          <a:ext cx="1996515" cy="798606"/>
        </a:xfrm>
        <a:prstGeom prst="rect">
          <a:avLst/>
        </a:prstGeom>
      </dsp:spPr>
      <dsp:style>
        <a:lnRef idx="1">
          <a:srgbClr val="A5A5A5">
            <a:hueOff val="2760000"/>
            <a:satOff val="100000"/>
            <a:lumOff val="-14509"/>
            <a:alpha val="100000"/>
          </a:srgbClr>
        </a:lnRef>
        <a:fillRef idx="3">
          <a:srgbClr val="A5A5A5">
            <a:hueOff val="2760000"/>
            <a:satOff val="100000"/>
            <a:lumOff val="-14509"/>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熟练掌握</a:t>
          </a:r>
        </a:p>
      </dsp:txBody>
      <dsp:txXfrm>
        <a:off x="6828080" y="186565"/>
        <a:ext cx="1996515" cy="798606"/>
      </dsp:txXfrm>
    </dsp:sp>
    <dsp:sp modelId="{B985A5A0-9D9D-4312-8F65-B76DEDFC97F0}">
      <dsp:nvSpPr>
        <dsp:cNvPr id="10" name="矩形 9"/>
        <dsp:cNvSpPr/>
      </dsp:nvSpPr>
      <dsp:spPr bwMode="white">
        <a:xfrm>
          <a:off x="6828080" y="985170"/>
          <a:ext cx="1996515" cy="2854800"/>
        </a:xfrm>
        <a:prstGeom prst="rect">
          <a:avLst/>
        </a:prstGeom>
      </dsp:spPr>
      <dsp:style>
        <a:lnRef idx="1">
          <a:srgbClr val="A5A5A5">
            <a:tint val="40000"/>
            <a:alpha val="90000"/>
            <a:hueOff val="2040000"/>
            <a:satOff val="100000"/>
            <a:lumOff val="1569"/>
            <a:alpha val="90196"/>
          </a:srgbClr>
        </a:lnRef>
        <a:fillRef idx="1">
          <a:srgbClr val="A5A5A5">
            <a:tint val="40000"/>
            <a:alpha val="90000"/>
            <a:hueOff val="2040000"/>
            <a:satOff val="100000"/>
            <a:lumOff val="1569"/>
            <a:alpha val="90196"/>
          </a:srgbClr>
        </a:fillRef>
        <a:effectRef idx="0">
          <a:scrgbClr r="0" g="0" b="0"/>
        </a:effectRef>
        <a:fontRef idx="minor"/>
      </dsp:style>
      <dsp:txBody>
        <a:bodyPr vert="horz" wrap="square" lIns="122682" tIns="122682" rIns="163576" bIns="184023"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300" b="0" dirty="0">
              <a:solidFill>
                <a:sysClr val="windowText" lastClr="000000"/>
              </a:solidFill>
              <a:latin typeface="宋体" panose="02010600030101010101" pitchFamily="2" charset="-122"/>
              <a:ea typeface="宋体" panose="02010600030101010101" pitchFamily="2" charset="-122"/>
            </a:rPr>
            <a:t>基于 </a:t>
          </a:r>
          <a:r>
            <a:rPr lang="en-US" altLang="zh-CN" sz="2300" b="0" dirty="0">
              <a:solidFill>
                <a:sysClr val="windowText" lastClr="000000"/>
              </a:solidFill>
              <a:latin typeface="宋体" panose="02010600030101010101" pitchFamily="2" charset="-122"/>
              <a:ea typeface="宋体" panose="02010600030101010101" pitchFamily="2" charset="-122"/>
            </a:rPr>
            <a:t>Python </a:t>
          </a:r>
          <a:r>
            <a:rPr lang="zh-CN" altLang="en-US" sz="2300" b="0" dirty="0">
              <a:solidFill>
                <a:sysClr val="windowText" lastClr="000000"/>
              </a:solidFill>
              <a:latin typeface="宋体" panose="02010600030101010101" pitchFamily="2" charset="-122"/>
              <a:ea typeface="宋体" panose="02010600030101010101" pitchFamily="2" charset="-122"/>
            </a:rPr>
            <a:t>的统计学编程实践</a:t>
          </a:r>
          <a:endParaRPr lang="zh-CN" altLang="en-US" sz="2300" dirty="0">
            <a:solidFill>
              <a:sysClr val="windowText" lastClr="000000"/>
            </a:solidFill>
          </a:endParaRPr>
        </a:p>
      </dsp:txBody>
      <dsp:txXfrm>
        <a:off x="6828080" y="985170"/>
        <a:ext cx="1996515"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04480" cy="3360420"/>
        <a:chOff x="0" y="0"/>
        <a:chExt cx="7904480" cy="3360420"/>
      </a:xfrm>
    </dsp:grpSpPr>
    <dsp:sp modelId="{127EB5A9-6C69-41E3-AF1F-898EEA5E4D34}">
      <dsp:nvSpPr>
        <dsp:cNvPr id="5" name="矩形 4"/>
        <dsp:cNvSpPr/>
      </dsp:nvSpPr>
      <dsp:spPr bwMode="white">
        <a:xfrm>
          <a:off x="0" y="181409"/>
          <a:ext cx="7904480" cy="3173095"/>
        </a:xfrm>
        <a:prstGeom prst="rect">
          <a:avLst/>
        </a:prstGeom>
      </dsp:spPr>
      <dsp:style>
        <a:lnRef idx="1">
          <a:schemeClr val="dk2"/>
        </a:lnRef>
        <a:fillRef idx="1">
          <a:schemeClr val="lt2">
            <a:alpha val="90000"/>
          </a:schemeClr>
        </a:fillRef>
        <a:effectRef idx="2">
          <a:scrgbClr r="0" g="0" b="0"/>
        </a:effectRef>
        <a:fontRef idx="minor"/>
      </dsp:style>
      <dsp:txBody>
        <a:bodyPr vert="horz" wrap="square" lIns="613475" tIns="708152" rIns="613475" bIns="199136" anchor="t"/>
        <a:lstStyle>
          <a:lvl1pPr algn="l">
            <a:defRPr sz="3400"/>
          </a:lvl1pPr>
          <a:lvl2pPr marL="285750" indent="-285750" algn="l">
            <a:defRPr sz="3400"/>
          </a:lvl2pPr>
          <a:lvl3pPr marL="571500" indent="-285750" algn="l">
            <a:defRPr sz="3400"/>
          </a:lvl3pPr>
          <a:lvl4pPr marL="857250" indent="-285750" algn="l">
            <a:defRPr sz="3400"/>
          </a:lvl4pPr>
          <a:lvl5pPr marL="1143000" indent="-285750" algn="l">
            <a:defRPr sz="3400"/>
          </a:lvl5pPr>
          <a:lvl6pPr marL="1428750" indent="-285750" algn="l">
            <a:defRPr sz="3400"/>
          </a:lvl6pPr>
          <a:lvl7pPr marL="1714500" indent="-285750" algn="l">
            <a:defRPr sz="3400"/>
          </a:lvl7pPr>
          <a:lvl8pPr marL="2000250" indent="-285750" algn="l">
            <a:defRPr sz="3400"/>
          </a:lvl8pPr>
          <a:lvl9pPr marL="2286000" indent="-285750" algn="l">
            <a:defRPr sz="3400"/>
          </a:lvl9pPr>
        </a:lstStyle>
        <a:p>
          <a:pPr marL="285750" lvl="1" indent="-285750" rtl="0">
            <a:lnSpc>
              <a:spcPct val="100000"/>
            </a:lnSpc>
            <a:spcBef>
              <a:spcPct val="0"/>
            </a:spcBef>
            <a:spcAft>
              <a:spcPct val="15000"/>
            </a:spcAft>
            <a:buChar char="•"/>
          </a:pPr>
          <a:r>
            <a:rPr lang="zh-CN" sz="2800" b="1" dirty="0" smtClean="0">
              <a:solidFill>
                <a:schemeClr val="dk1"/>
              </a:solidFill>
            </a:rPr>
            <a:t>用以描述随机变量取值的概率规律</a:t>
          </a:r>
          <a:endParaRPr lang="en-US" sz="2800" b="1" dirty="0">
            <a:solidFill>
              <a:schemeClr val="dk1"/>
            </a:solidFill>
          </a:endParaRPr>
        </a:p>
        <a:p>
          <a:pPr marL="285750" lvl="1" indent="-285750" rtl="0">
            <a:lnSpc>
              <a:spcPct val="100000"/>
            </a:lnSpc>
            <a:spcBef>
              <a:spcPct val="0"/>
            </a:spcBef>
            <a:spcAft>
              <a:spcPct val="15000"/>
            </a:spcAft>
            <a:buChar char="•"/>
          </a:pPr>
          <a:r>
            <a:rPr lang="zh-CN" sz="2800" b="1" dirty="0" smtClean="0">
              <a:solidFill>
                <a:schemeClr val="dk1"/>
              </a:solidFill>
            </a:rPr>
            <a:t>随机变量所有可能的取值以及取每个值所对应的概率</a:t>
          </a:r>
          <a:endParaRPr lang="en-US" sz="2800" b="1" dirty="0">
            <a:solidFill>
              <a:schemeClr val="dk1"/>
            </a:solidFill>
          </a:endParaRPr>
        </a:p>
        <a:p>
          <a:pPr marL="285750" lvl="1" indent="-285750" rtl="0">
            <a:lnSpc>
              <a:spcPct val="100000"/>
            </a:lnSpc>
            <a:spcBef>
              <a:spcPct val="0"/>
            </a:spcBef>
            <a:spcAft>
              <a:spcPct val="15000"/>
            </a:spcAft>
            <a:buChar char="•"/>
          </a:pPr>
          <a:r>
            <a:rPr lang="zh-CN" sz="2800" b="1" dirty="0" smtClean="0">
              <a:solidFill>
                <a:schemeClr val="dk1"/>
              </a:solidFill>
            </a:rPr>
            <a:t>离散型随机变量和连续性随机变量的概率分布的描述方法不同</a:t>
          </a:r>
          <a:endParaRPr lang="en-US" sz="2800" b="1" dirty="0">
            <a:solidFill>
              <a:schemeClr val="dk1"/>
            </a:solidFill>
          </a:endParaRPr>
        </a:p>
      </dsp:txBody>
      <dsp:txXfrm>
        <a:off x="0" y="181409"/>
        <a:ext cx="7904480" cy="3173095"/>
      </dsp:txXfrm>
    </dsp:sp>
    <dsp:sp modelId="{650F2F33-18C9-4A56-A9B1-6E95691EC259}">
      <dsp:nvSpPr>
        <dsp:cNvPr id="4" name="圆角矩形 3"/>
        <dsp:cNvSpPr/>
      </dsp:nvSpPr>
      <dsp:spPr bwMode="white">
        <a:xfrm>
          <a:off x="395224" y="5916"/>
          <a:ext cx="5533136" cy="677333"/>
        </a:xfrm>
        <a:prstGeom prst="roundRect">
          <a:avLst/>
        </a:prstGeom>
      </dsp:spPr>
      <dsp:style>
        <a:lnRef idx="0">
          <a:schemeClr val="lt2"/>
        </a:lnRef>
        <a:fillRef idx="3">
          <a:schemeClr val="dk2"/>
        </a:fillRef>
        <a:effectRef idx="3">
          <a:scrgbClr r="0" g="0" b="0"/>
        </a:effectRef>
        <a:fontRef idx="minor">
          <a:schemeClr val="lt1"/>
        </a:fontRef>
      </dsp:style>
      <dsp:txBody>
        <a:bodyPr vert="horz" wrap="square" lIns="209139" tIns="0" rIns="209139" bIns="0" anchor="ctr"/>
        <a:lstStyle>
          <a:lvl1pPr algn="l">
            <a:defRPr sz="34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lvl="0" rtl="0">
            <a:lnSpc>
              <a:spcPct val="100000"/>
            </a:lnSpc>
            <a:spcBef>
              <a:spcPct val="0"/>
            </a:spcBef>
            <a:spcAft>
              <a:spcPct val="35000"/>
            </a:spcAft>
          </a:pPr>
          <a:r>
            <a:rPr lang="zh-CN" sz="3200" b="1" dirty="0" smtClean="0"/>
            <a:t>概率分布</a:t>
          </a:r>
          <a:endParaRPr lang="en-US" sz="3200" b="1" dirty="0"/>
        </a:p>
      </dsp:txBody>
      <dsp:txXfrm>
        <a:off x="395224" y="5916"/>
        <a:ext cx="5533136" cy="677333"/>
      </dsp:txXfrm>
    </dsp:sp>
    <dsp:sp modelId="{965F039E-5B05-4A3D-958C-668E8A09AAC3}">
      <dsp:nvSpPr>
        <dsp:cNvPr id="3" name="矩形 2" hidden="1"/>
        <dsp:cNvSpPr/>
      </dsp:nvSpPr>
      <dsp:spPr>
        <a:xfrm>
          <a:off x="0" y="5916"/>
          <a:ext cx="395224" cy="677333"/>
        </a:xfrm>
        <a:prstGeom prst="rect">
          <a:avLst/>
        </a:prstGeom>
      </dsp:spPr>
      <dsp:txXfrm>
        <a:off x="0" y="5916"/>
        <a:ext cx="395224" cy="677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858760" cy="4460875"/>
        <a:chOff x="0" y="0"/>
        <a:chExt cx="7858760" cy="4460875"/>
      </a:xfrm>
    </dsp:grpSpPr>
    <dsp:sp modelId="{49FC7BCF-6593-47E1-8156-8B7CB6DFF79A}">
      <dsp:nvSpPr>
        <dsp:cNvPr id="5" name="矩形 4"/>
        <dsp:cNvSpPr/>
      </dsp:nvSpPr>
      <dsp:spPr bwMode="white">
        <a:xfrm>
          <a:off x="0" y="384603"/>
          <a:ext cx="7858760" cy="4075430"/>
        </a:xfrm>
        <a:prstGeom prst="rect">
          <a:avLst/>
        </a:prstGeom>
      </dsp:spPr>
      <dsp:style>
        <a:lnRef idx="1">
          <a:schemeClr val="dk2"/>
        </a:lnRef>
        <a:fillRef idx="1">
          <a:schemeClr val="lt2">
            <a:alpha val="90000"/>
          </a:schemeClr>
        </a:fillRef>
        <a:effectRef idx="2">
          <a:scrgbClr r="0" g="0" b="0"/>
        </a:effectRef>
        <a:fontRef idx="minor"/>
      </dsp:style>
      <dsp:txBody>
        <a:bodyPr vert="horz" wrap="square" lIns="609927" tIns="541528" rIns="609927" bIns="163576" anchor="t"/>
        <a:lstStyle>
          <a:lvl1pPr algn="l">
            <a:defRPr sz="2600"/>
          </a:lvl1pPr>
          <a:lvl2pPr marL="228600" indent="-228600" algn="l">
            <a:defRPr sz="2600"/>
          </a:lvl2pPr>
          <a:lvl3pPr marL="457200" indent="-228600" algn="l">
            <a:defRPr sz="2600"/>
          </a:lvl3pPr>
          <a:lvl4pPr marL="685800" indent="-228600" algn="l">
            <a:defRPr sz="2600"/>
          </a:lvl4pPr>
          <a:lvl5pPr marL="914400" indent="-228600" algn="l">
            <a:defRPr sz="2600"/>
          </a:lvl5pPr>
          <a:lvl6pPr marL="1143000" indent="-228600" algn="l">
            <a:defRPr sz="2600"/>
          </a:lvl6pPr>
          <a:lvl7pPr marL="1371600" indent="-228600" algn="l">
            <a:defRPr sz="2600"/>
          </a:lvl7pPr>
          <a:lvl8pPr marL="1600200" indent="-228600" algn="l">
            <a:defRPr sz="2600"/>
          </a:lvl8pPr>
          <a:lvl9pPr marL="1828800" indent="-228600" algn="l">
            <a:defRPr sz="2600"/>
          </a:lvl9pPr>
        </a:lstStyle>
        <a:p>
          <a:pPr marL="228600" lvl="1" indent="-228600" rtl="0">
            <a:lnSpc>
              <a:spcPct val="100000"/>
            </a:lnSpc>
            <a:spcBef>
              <a:spcPct val="0"/>
            </a:spcBef>
            <a:spcAft>
              <a:spcPct val="15000"/>
            </a:spcAft>
            <a:buChar char="•"/>
          </a:pPr>
          <a:r>
            <a:rPr lang="zh-CN" sz="2300" b="1" dirty="0" smtClean="0">
              <a:solidFill>
                <a:schemeClr val="dk1"/>
              </a:solidFill>
            </a:rPr>
            <a:t>概率密度曲线图为钟形曲线；</a:t>
          </a:r>
          <a:endParaRPr lang="zh-CN" sz="2300" dirty="0">
            <a:solidFill>
              <a:schemeClr val="dk1"/>
            </a:solidFill>
          </a:endParaRPr>
        </a:p>
        <a:p>
          <a:pPr marL="228600" lvl="1" indent="-228600" rtl="0">
            <a:lnSpc>
              <a:spcPct val="100000"/>
            </a:lnSpc>
            <a:spcBef>
              <a:spcPct val="0"/>
            </a:spcBef>
            <a:spcAft>
              <a:spcPct val="15000"/>
            </a:spcAft>
            <a:buChar char="•"/>
          </a:pPr>
          <a:r>
            <a:rPr lang="zh-CN" sz="2300" b="1" dirty="0" smtClean="0">
              <a:solidFill>
                <a:schemeClr val="dk1"/>
              </a:solidFill>
            </a:rPr>
            <a:t>参数方差</a:t>
          </a:r>
          <a:r>
            <a:rPr lang="zh-CN" sz="2300" dirty="0" smtClean="0">
              <a:solidFill>
                <a:schemeClr val="dk1"/>
              </a:solidFill>
              <a:sym typeface="Symbol" panose="05050102010706020507"/>
            </a:rPr>
            <a:t></a:t>
          </a:r>
          <a:r>
            <a:rPr lang="zh-CN" sz="2300" baseline="30000" dirty="0" smtClean="0">
              <a:solidFill>
                <a:schemeClr val="dk1"/>
              </a:solidFill>
              <a:sym typeface="Symbol" panose="05050102010706020507"/>
            </a:rPr>
            <a:t></a:t>
          </a:r>
          <a:r>
            <a:rPr lang="zh-CN" sz="2300" b="1" dirty="0" smtClean="0">
              <a:solidFill>
                <a:schemeClr val="dk1"/>
              </a:solidFill>
            </a:rPr>
            <a:t>和均值</a:t>
          </a:r>
          <a:r>
            <a:rPr lang="en-US" sz="2300" dirty="0" smtClean="0">
              <a:solidFill>
                <a:schemeClr val="dk1"/>
              </a:solidFill>
              <a:sym typeface="Symbol" panose="05050102010706020507"/>
            </a:rPr>
            <a:t></a:t>
          </a:r>
          <a:r>
            <a:rPr lang="zh-CN" sz="2300" b="1" dirty="0" smtClean="0">
              <a:solidFill>
                <a:schemeClr val="dk1"/>
              </a:solidFill>
            </a:rPr>
            <a:t>是决定一个正态分布的两个重要因素；</a:t>
          </a:r>
          <a:endParaRPr lang="zh-CN" sz="2300" dirty="0">
            <a:solidFill>
              <a:schemeClr val="dk1"/>
            </a:solidFill>
          </a:endParaRPr>
        </a:p>
        <a:p>
          <a:pPr marL="228600" lvl="1" indent="-228600" rtl="0">
            <a:lnSpc>
              <a:spcPct val="100000"/>
            </a:lnSpc>
            <a:spcBef>
              <a:spcPct val="0"/>
            </a:spcBef>
            <a:spcAft>
              <a:spcPct val="15000"/>
            </a:spcAft>
            <a:buChar char="•"/>
          </a:pPr>
          <a:r>
            <a:rPr lang="zh-CN" sz="2300" b="1" dirty="0" smtClean="0">
              <a:solidFill>
                <a:schemeClr val="dk1"/>
              </a:solidFill>
            </a:rPr>
            <a:t>服从正态分布的随机变量的概率规律为：取与均值</a:t>
          </a:r>
          <a:r>
            <a:rPr lang="en-US" sz="2300" dirty="0" smtClean="0">
              <a:solidFill>
                <a:schemeClr val="dk1"/>
              </a:solidFill>
              <a:sym typeface="Symbol" panose="05050102010706020507"/>
            </a:rPr>
            <a:t></a:t>
          </a:r>
          <a:r>
            <a:rPr lang="zh-CN" sz="2300" b="1" dirty="0" smtClean="0">
              <a:solidFill>
                <a:schemeClr val="dk1"/>
              </a:solidFill>
            </a:rPr>
            <a:t>临近值的概率最高，而取离均值</a:t>
          </a:r>
          <a:r>
            <a:rPr lang="en-US" sz="2300" dirty="0" smtClean="0">
              <a:solidFill>
                <a:schemeClr val="dk1"/>
              </a:solidFill>
              <a:sym typeface="Symbol" panose="05050102010706020507"/>
            </a:rPr>
            <a:t></a:t>
          </a:r>
          <a:r>
            <a:rPr lang="zh-CN" sz="2300" b="1" dirty="0" smtClean="0">
              <a:solidFill>
                <a:schemeClr val="dk1"/>
              </a:solidFill>
            </a:rPr>
            <a:t>越远的值的概率越小；</a:t>
          </a:r>
          <a:endParaRPr lang="zh-CN" sz="2300" dirty="0">
            <a:solidFill>
              <a:schemeClr val="dk1"/>
            </a:solidFill>
          </a:endParaRPr>
        </a:p>
        <a:p>
          <a:pPr marL="228600" lvl="1" indent="-228600" rtl="0">
            <a:lnSpc>
              <a:spcPct val="100000"/>
            </a:lnSpc>
            <a:spcBef>
              <a:spcPct val="0"/>
            </a:spcBef>
            <a:spcAft>
              <a:spcPct val="15000"/>
            </a:spcAft>
            <a:buChar char="•"/>
          </a:pPr>
          <a:r>
            <a:rPr lang="zh-CN" sz="2300" b="1" dirty="0" smtClean="0">
              <a:solidFill>
                <a:schemeClr val="dk1"/>
              </a:solidFill>
            </a:rPr>
            <a:t>曲线</a:t>
          </a:r>
          <a:r>
            <a:rPr lang="en-US" sz="2300" b="1" dirty="0" smtClean="0">
              <a:solidFill>
                <a:schemeClr val="dk1"/>
              </a:solidFill>
            </a:rPr>
            <a:t>f(x)</a:t>
          </a:r>
          <a:r>
            <a:rPr lang="zh-CN" sz="2300" b="1" dirty="0" smtClean="0">
              <a:solidFill>
                <a:schemeClr val="dk1"/>
              </a:solidFill>
            </a:rPr>
            <a:t>相对于均值</a:t>
          </a:r>
          <a:r>
            <a:rPr lang="en-US" sz="2300" dirty="0" smtClean="0">
              <a:solidFill>
                <a:schemeClr val="dk1"/>
              </a:solidFill>
              <a:sym typeface="Symbol" panose="05050102010706020507"/>
            </a:rPr>
            <a:t></a:t>
          </a:r>
          <a:r>
            <a:rPr lang="zh-CN" sz="2300" b="1" dirty="0" smtClean="0">
              <a:solidFill>
                <a:schemeClr val="dk1"/>
              </a:solidFill>
            </a:rPr>
            <a:t>对称，尾端向两个方向无限延伸，且理论上永远不会与横轴相交；</a:t>
          </a:r>
          <a:endParaRPr lang="zh-CN" sz="2300" dirty="0">
            <a:solidFill>
              <a:schemeClr val="dk1"/>
            </a:solidFill>
          </a:endParaRPr>
        </a:p>
        <a:p>
          <a:pPr marL="228600" lvl="1" indent="-228600" rtl="0">
            <a:lnSpc>
              <a:spcPct val="100000"/>
            </a:lnSpc>
            <a:spcBef>
              <a:spcPct val="0"/>
            </a:spcBef>
            <a:spcAft>
              <a:spcPct val="15000"/>
            </a:spcAft>
            <a:buChar char="•"/>
          </a:pPr>
          <a:r>
            <a:rPr lang="zh-CN" sz="2300" b="1" dirty="0" smtClean="0">
              <a:solidFill>
                <a:schemeClr val="dk1"/>
              </a:solidFill>
            </a:rPr>
            <a:t>正态曲线下的总面积等于</a:t>
          </a:r>
          <a:r>
            <a:rPr lang="en-US" sz="2300" b="1" dirty="0" smtClean="0">
              <a:solidFill>
                <a:schemeClr val="dk1"/>
              </a:solidFill>
            </a:rPr>
            <a:t>1</a:t>
          </a:r>
          <a:r>
            <a:rPr lang="zh-CN" altLang="en-US" sz="2300" b="1" dirty="0" smtClean="0">
              <a:solidFill>
                <a:schemeClr val="dk1"/>
              </a:solidFill>
              <a:ea typeface="宋体" panose="02010600030101010101" pitchFamily="2" charset="-122"/>
            </a:rPr>
            <a:t>。</a:t>
          </a:r>
          <a:endParaRPr lang="zh-CN" altLang="en-US" sz="2300" b="1" dirty="0" smtClean="0">
            <a:solidFill>
              <a:schemeClr val="dk1"/>
            </a:solidFill>
            <a:ea typeface="宋体" panose="02010600030101010101" pitchFamily="2" charset="-122"/>
          </a:endParaRPr>
        </a:p>
      </dsp:txBody>
      <dsp:txXfrm>
        <a:off x="0" y="384603"/>
        <a:ext cx="7858760" cy="4075430"/>
      </dsp:txXfrm>
    </dsp:sp>
    <dsp:sp modelId="{014F71B6-7C79-44BB-A526-98A311DF3266}">
      <dsp:nvSpPr>
        <dsp:cNvPr id="4" name="圆角矩形 3"/>
        <dsp:cNvSpPr/>
      </dsp:nvSpPr>
      <dsp:spPr bwMode="white">
        <a:xfrm>
          <a:off x="392938" y="843"/>
          <a:ext cx="5501132" cy="767520"/>
        </a:xfrm>
        <a:prstGeom prst="roundRect">
          <a:avLst/>
        </a:prstGeom>
      </dsp:spPr>
      <dsp:style>
        <a:lnRef idx="0">
          <a:schemeClr val="lt2"/>
        </a:lnRef>
        <a:fillRef idx="3">
          <a:schemeClr val="dk2"/>
        </a:fillRef>
        <a:effectRef idx="3">
          <a:scrgbClr r="0" g="0" b="0"/>
        </a:effectRef>
        <a:fontRef idx="minor">
          <a:schemeClr val="lt1"/>
        </a:fontRef>
      </dsp:style>
      <dsp:txBody>
        <a:bodyPr lIns="207929" tIns="0" rIns="207929" bIns="0" anchor="ctr"/>
        <a:lstStyle>
          <a:lvl1pPr algn="l">
            <a:defRPr sz="26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0" rtl="0">
            <a:lnSpc>
              <a:spcPct val="100000"/>
            </a:lnSpc>
            <a:spcBef>
              <a:spcPct val="0"/>
            </a:spcBef>
            <a:spcAft>
              <a:spcPct val="35000"/>
            </a:spcAft>
          </a:pPr>
          <a:r>
            <a:rPr lang="zh-CN" b="1" dirty="0" smtClean="0"/>
            <a:t>正态分布</a:t>
          </a:r>
          <a:r>
            <a:rPr lang="zh-CN" altLang="en-US" b="1" dirty="0" smtClean="0"/>
            <a:t>的</a:t>
          </a:r>
          <a:r>
            <a:rPr lang="zh-CN" b="1" dirty="0" smtClean="0"/>
            <a:t>特征</a:t>
          </a:r>
          <a:endParaRPr lang="en-US" b="1" dirty="0"/>
        </a:p>
      </dsp:txBody>
      <dsp:txXfrm>
        <a:off x="392938" y="843"/>
        <a:ext cx="5501132" cy="767520"/>
      </dsp:txXfrm>
    </dsp:sp>
    <dsp:sp modelId="{2215E9B9-5D37-474D-8972-2DC46A1BB793}">
      <dsp:nvSpPr>
        <dsp:cNvPr id="3" name="矩形 2" hidden="1"/>
        <dsp:cNvSpPr/>
      </dsp:nvSpPr>
      <dsp:spPr>
        <a:xfrm>
          <a:off x="0" y="843"/>
          <a:ext cx="392938" cy="767520"/>
        </a:xfrm>
        <a:prstGeom prst="rect">
          <a:avLst/>
        </a:prstGeom>
      </dsp:spPr>
      <dsp:txXfrm>
        <a:off x="0" y="843"/>
        <a:ext cx="392938" cy="767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78850" cy="2637790"/>
        <a:chOff x="0" y="0"/>
        <a:chExt cx="8578850" cy="2637790"/>
      </a:xfrm>
    </dsp:grpSpPr>
    <dsp:sp modelId="{2F99AB4D-618E-4A4C-8F32-CB5E2C90B6F9}">
      <dsp:nvSpPr>
        <dsp:cNvPr id="3" name="矩形 2"/>
        <dsp:cNvSpPr/>
      </dsp:nvSpPr>
      <dsp:spPr bwMode="white">
        <a:xfrm>
          <a:off x="12908" y="0"/>
          <a:ext cx="4008808" cy="948733"/>
        </a:xfrm>
        <a:prstGeom prst="rect">
          <a:avLst/>
        </a:prstGeom>
      </dsp:spPr>
      <dsp:style>
        <a:lnRef idx="1">
          <a:srgbClr val="A5A5A5">
            <a:hueOff val="0"/>
            <a:satOff val="0"/>
            <a:lumOff val="0"/>
            <a:alpha val="100000"/>
          </a:srgbClr>
        </a:lnRef>
        <a:fillRef idx="3">
          <a:srgbClr val="A5A5A5">
            <a:hueOff val="0"/>
            <a:satOff val="0"/>
            <a:lumOff val="0"/>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spc="20" dirty="0">
              <a:latin typeface="宋体" panose="02010600030101010101" pitchFamily="2" charset="-122"/>
              <a:ea typeface="黑体" panose="02010609060101010101" pitchFamily="49" charset="-122"/>
              <a:cs typeface="黑体" panose="02010609060101010101" pitchFamily="49" charset="-122"/>
            </a:rPr>
            <a:t>置信区间（</a:t>
          </a:r>
          <a:r>
            <a:rPr lang="en-US" altLang="zh-CN" sz="2400" spc="20" dirty="0">
              <a:latin typeface="Arial" panose="020B0604020202020204" pitchFamily="34" charset="0"/>
              <a:ea typeface="Arial" panose="020B0604020202020204" pitchFamily="34" charset="0"/>
              <a:cs typeface="Times New Roman" panose="02020603050405020304" pitchFamily="18" charset="0"/>
            </a:rPr>
            <a:t>Confidence</a:t>
          </a:r>
          <a:r>
            <a:rPr lang="en-US" altLang="zh-CN" sz="2400" spc="265" dirty="0">
              <a:latin typeface="Arial" panose="020B0604020202020204" pitchFamily="34" charset="0"/>
              <a:ea typeface="Arial" panose="020B0604020202020204" pitchFamily="34" charset="0"/>
              <a:cs typeface="Times New Roman" panose="02020603050405020304" pitchFamily="18" charset="0"/>
            </a:rPr>
            <a:t> </a:t>
          </a:r>
          <a:r>
            <a:rPr lang="en-US" altLang="zh-CN" sz="2400" spc="10" dirty="0">
              <a:latin typeface="Arial" panose="020B0604020202020204" pitchFamily="34" charset="0"/>
              <a:ea typeface="Arial" panose="020B0604020202020204" pitchFamily="34" charset="0"/>
              <a:cs typeface="Times New Roman" panose="02020603050405020304" pitchFamily="18" charset="0"/>
            </a:rPr>
            <a:t>Interval</a:t>
          </a:r>
          <a:r>
            <a:rPr lang="zh-CN" altLang="zh-CN" sz="2400" spc="10" dirty="0">
              <a:latin typeface="宋体" panose="02010600030101010101" pitchFamily="2" charset="-122"/>
              <a:ea typeface="黑体" panose="02010609060101010101" pitchFamily="49" charset="-122"/>
              <a:cs typeface="黑体" panose="02010609060101010101" pitchFamily="49" charset="-122"/>
            </a:rPr>
            <a:t>）</a:t>
          </a:r>
          <a:endParaRPr lang="zh-CN" altLang="en-US" sz="2400" dirty="0"/>
        </a:p>
      </dsp:txBody>
      <dsp:txXfrm>
        <a:off x="12908" y="0"/>
        <a:ext cx="4008808" cy="948733"/>
      </dsp:txXfrm>
    </dsp:sp>
    <dsp:sp modelId="{0B1C32C2-6528-408F-A1DC-F8F2C300674D}">
      <dsp:nvSpPr>
        <dsp:cNvPr id="4" name="矩形 3"/>
        <dsp:cNvSpPr/>
      </dsp:nvSpPr>
      <dsp:spPr bwMode="white">
        <a:xfrm>
          <a:off x="0" y="948733"/>
          <a:ext cx="4008808" cy="1689057"/>
        </a:xfrm>
        <a:prstGeom prst="rect">
          <a:avLst/>
        </a:prstGeom>
      </dsp:spPr>
      <dsp:style>
        <a:lnRef idx="1">
          <a:srgbClr val="A5A5A5">
            <a:tint val="40000"/>
            <a:alpha val="90000"/>
            <a:hueOff val="0"/>
            <a:satOff val="0"/>
            <a:lumOff val="0"/>
            <a:alpha val="90196"/>
          </a:srgbClr>
        </a:lnRef>
        <a:fillRef idx="1">
          <a:srgbClr val="A5A5A5">
            <a:tint val="40000"/>
            <a:alpha val="90000"/>
            <a:hueOff val="0"/>
            <a:satOff val="0"/>
            <a:lumOff val="0"/>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zh-CN" sz="2200" spc="25"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指由样本统计量构造的总体参数的估计区间，置信区间的最小值与最大值分别称为</a:t>
          </a:r>
          <a:r>
            <a:rPr lang="en-US"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a:t>
          </a:r>
          <a:r>
            <a:rPr lang="zh-CN" altLang="zh-CN" sz="2200" u="sng"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置信下限</a:t>
          </a:r>
          <a:r>
            <a:rPr lang="en-US"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a:t>
          </a:r>
          <a:r>
            <a:rPr lang="zh-CN"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和</a:t>
          </a:r>
          <a:r>
            <a:rPr lang="en-US"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a:t>
          </a:r>
          <a:r>
            <a:rPr lang="zh-CN" altLang="zh-CN" sz="2200" u="sng"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置信上限</a:t>
          </a:r>
          <a:r>
            <a:rPr lang="en-US" altLang="zh-CN" sz="2200" spc="-51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200" spc="-51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endParaRPr>
        </a:p>
      </dsp:txBody>
      <dsp:txXfrm>
        <a:off x="0" y="948733"/>
        <a:ext cx="4008808" cy="1689057"/>
      </dsp:txXfrm>
    </dsp:sp>
    <dsp:sp modelId="{7AD23FD0-5140-4991-90FA-52910E5246A1}">
      <dsp:nvSpPr>
        <dsp:cNvPr id="5" name="矩形 4"/>
        <dsp:cNvSpPr/>
      </dsp:nvSpPr>
      <dsp:spPr bwMode="white">
        <a:xfrm>
          <a:off x="4570042" y="0"/>
          <a:ext cx="4008808" cy="948733"/>
        </a:xfrm>
        <a:prstGeom prst="rect">
          <a:avLst/>
        </a:prstGeom>
      </dsp:spPr>
      <dsp:style>
        <a:lnRef idx="1">
          <a:srgbClr val="A5A5A5">
            <a:hueOff val="2760000"/>
            <a:satOff val="100000"/>
            <a:lumOff val="-14509"/>
            <a:alpha val="100000"/>
          </a:srgbClr>
        </a:lnRef>
        <a:fillRef idx="3">
          <a:srgbClr val="A5A5A5">
            <a:hueOff val="2760000"/>
            <a:satOff val="100000"/>
            <a:lumOff val="-14509"/>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spc="30" dirty="0">
              <a:latin typeface="宋体" panose="02010600030101010101" pitchFamily="2" charset="-122"/>
              <a:ea typeface="黑体" panose="02010609060101010101" pitchFamily="49" charset="-122"/>
              <a:cs typeface="黑体" panose="02010609060101010101" pitchFamily="49" charset="-122"/>
            </a:rPr>
            <a:t>置信水平（</a:t>
          </a:r>
          <a:r>
            <a:rPr lang="en-US" altLang="zh-CN" sz="2400" spc="10" dirty="0">
              <a:latin typeface="Arial" panose="020B0604020202020204" pitchFamily="34" charset="0"/>
              <a:ea typeface="Arial" panose="020B0604020202020204" pitchFamily="34" charset="0"/>
              <a:cs typeface="Times New Roman" panose="02020603050405020304" pitchFamily="18" charset="0"/>
            </a:rPr>
            <a:t>Confidenc</a:t>
          </a:r>
          <a:r>
            <a:rPr lang="en-US" altLang="zh-CN" sz="2400" dirty="0">
              <a:latin typeface="Arial" panose="020B0604020202020204" pitchFamily="34" charset="0"/>
              <a:ea typeface="Arial" panose="020B0604020202020204" pitchFamily="34" charset="0"/>
              <a:cs typeface="Times New Roman" panose="02020603050405020304" pitchFamily="18" charset="0"/>
            </a:rPr>
            <a:t>e</a:t>
          </a:r>
          <a:r>
            <a:rPr lang="en-US" altLang="zh-CN" sz="2400" spc="260" dirty="0">
              <a:latin typeface="Arial" panose="020B0604020202020204" pitchFamily="34" charset="0"/>
              <a:ea typeface="Arial" panose="020B0604020202020204" pitchFamily="34" charset="0"/>
              <a:cs typeface="Times New Roman" panose="02020603050405020304" pitchFamily="18" charset="0"/>
            </a:rPr>
            <a:t> </a:t>
          </a:r>
          <a:r>
            <a:rPr lang="en-US" altLang="zh-CN" sz="2400" spc="25" dirty="0">
              <a:latin typeface="Arial" panose="020B0604020202020204" pitchFamily="34" charset="0"/>
              <a:ea typeface="Arial" panose="020B0604020202020204" pitchFamily="34" charset="0"/>
              <a:cs typeface="Times New Roman" panose="02020603050405020304" pitchFamily="18" charset="0"/>
            </a:rPr>
            <a:t>Level</a:t>
          </a:r>
          <a:r>
            <a:rPr lang="zh-CN" altLang="zh-CN" sz="2400" spc="25" dirty="0">
              <a:latin typeface="宋体" panose="02010600030101010101" pitchFamily="2" charset="-122"/>
              <a:ea typeface="黑体" panose="02010609060101010101" pitchFamily="49" charset="-122"/>
              <a:cs typeface="黑体" panose="02010609060101010101" pitchFamily="49" charset="-122"/>
            </a:rPr>
            <a:t>）</a:t>
          </a:r>
          <a:endParaRPr lang="zh-CN" altLang="en-US" sz="2400" dirty="0"/>
        </a:p>
      </dsp:txBody>
      <dsp:txXfrm>
        <a:off x="4570042" y="0"/>
        <a:ext cx="4008808" cy="948733"/>
      </dsp:txXfrm>
    </dsp:sp>
    <dsp:sp modelId="{C94008C4-848D-4B11-8FCD-024D8705554C}">
      <dsp:nvSpPr>
        <dsp:cNvPr id="6" name="矩形 5"/>
        <dsp:cNvSpPr/>
      </dsp:nvSpPr>
      <dsp:spPr bwMode="white">
        <a:xfrm>
          <a:off x="4570042" y="948733"/>
          <a:ext cx="4008808" cy="1689057"/>
        </a:xfrm>
        <a:prstGeom prst="rect">
          <a:avLst/>
        </a:prstGeom>
      </dsp:spPr>
      <dsp:style>
        <a:lnRef idx="1">
          <a:srgbClr val="A5A5A5">
            <a:tint val="40000"/>
            <a:alpha val="90000"/>
            <a:hueOff val="2040000"/>
            <a:satOff val="100000"/>
            <a:lumOff val="1569"/>
            <a:alpha val="90196"/>
          </a:srgbClr>
        </a:lnRef>
        <a:fillRef idx="1">
          <a:srgbClr val="A5A5A5">
            <a:tint val="40000"/>
            <a:alpha val="90000"/>
            <a:hueOff val="2040000"/>
            <a:satOff val="100000"/>
            <a:lumOff val="1569"/>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zh-CN" sz="2200" spc="25"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指总体未知参数落在</a:t>
          </a:r>
          <a:r>
            <a:rPr lang="zh-CN"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置信区间之内的概率，表示为</a:t>
          </a:r>
          <a:r>
            <a:rPr lang="en-US" altLang="zh-CN" sz="2200" spc="30" dirty="0">
              <a:solidFill>
                <a:sysClr val="windowText" lastClr="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altLang="zh-CN" sz="2200" spc="30" dirty="0">
              <a:solidFill>
                <a:sysClr val="windowText" lastClr="000000"/>
              </a:solidFill>
              <a:latin typeface="Symbol" panose="05050102010706020507" pitchFamily="18" charset="2"/>
              <a:ea typeface="Symbol" panose="05050102010706020507" pitchFamily="18" charset="2"/>
              <a:cs typeface="Symbol" panose="05050102010706020507" pitchFamily="18" charset="2"/>
            </a:rPr>
            <a:t>-</a:t>
          </a:r>
          <a:r>
            <a:rPr lang="en-US" altLang="zh-CN" sz="2200" i="1" spc="30" dirty="0">
              <a:solidFill>
                <a:sysClr val="windowText" lastClr="000000"/>
              </a:solidFill>
              <a:latin typeface="Symbol" panose="05050102010706020507" pitchFamily="18" charset="2"/>
              <a:ea typeface="Symbol" panose="05050102010706020507" pitchFamily="18" charset="2"/>
              <a:cs typeface="Symbol" panose="05050102010706020507" pitchFamily="18" charset="2"/>
            </a:rPr>
            <a:t>a</a:t>
          </a:r>
          <a:r>
            <a:rPr lang="zh-CN"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，其中，</a:t>
          </a:r>
          <a:r>
            <a:rPr lang="en-US" altLang="zh-CN" sz="2200" i="1" spc="30" dirty="0">
              <a:solidFill>
                <a:sysClr val="windowText" lastClr="000000"/>
              </a:solidFill>
              <a:latin typeface="Symbol" panose="05050102010706020507" pitchFamily="18" charset="2"/>
              <a:ea typeface="Symbol" panose="05050102010706020507" pitchFamily="18" charset="2"/>
              <a:cs typeface="Symbol" panose="05050102010706020507" pitchFamily="18" charset="2"/>
            </a:rPr>
            <a:t>a</a:t>
          </a:r>
          <a:r>
            <a:rPr lang="zh-CN" altLang="zh-CN" sz="2200" spc="30" dirty="0">
              <a:solidFill>
                <a:sysClr val="windowText" lastClr="000000"/>
              </a:solidFill>
              <a:latin typeface="宋体" panose="02010600030101010101" pitchFamily="2" charset="-122"/>
              <a:ea typeface="宋体" panose="02010600030101010101" pitchFamily="2" charset="-122"/>
              <a:cs typeface="宋体" panose="02010600030101010101" pitchFamily="2" charset="-122"/>
            </a:rPr>
            <a:t>为显著性水平，即总体参数未在区间内的概率</a:t>
          </a:r>
          <a:endParaRPr lang="zh-CN" altLang="en-US" sz="2200" dirty="0">
            <a:solidFill>
              <a:sysClr val="windowText" lastClr="000000"/>
            </a:solidFill>
          </a:endParaRPr>
        </a:p>
      </dsp:txBody>
      <dsp:txXfrm>
        <a:off x="4570042" y="948733"/>
        <a:ext cx="4008808" cy="168905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24265" cy="4596765"/>
        <a:chOff x="0" y="0"/>
        <a:chExt cx="8724265" cy="4596765"/>
      </a:xfrm>
    </dsp:grpSpPr>
    <dsp:sp modelId="{DC1E0124-B0CE-4045-B4C3-8A632AA020F7}">
      <dsp:nvSpPr>
        <dsp:cNvPr id="5" name="矩形 4"/>
        <dsp:cNvSpPr/>
      </dsp:nvSpPr>
      <dsp:spPr bwMode="white">
        <a:xfrm>
          <a:off x="0" y="376555"/>
          <a:ext cx="8724265" cy="4220210"/>
        </a:xfrm>
        <a:prstGeom prst="rect">
          <a:avLst/>
        </a:prstGeom>
      </dsp:spPr>
      <dsp:style>
        <a:lnRef idx="1">
          <a:schemeClr val="dk2"/>
        </a:lnRef>
        <a:fillRef idx="1">
          <a:schemeClr val="lt2">
            <a:alpha val="90000"/>
          </a:schemeClr>
        </a:fillRef>
        <a:effectRef idx="0">
          <a:scrgbClr r="0" g="0" b="0"/>
        </a:effectRef>
        <a:fontRef idx="minor"/>
      </dsp:style>
      <dsp:txBody>
        <a:bodyPr vert="horz" wrap="square" lIns="677099" tIns="520700" rIns="677099" bIns="163576"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marL="228600" lvl="1" indent="-228600" rtl="0" eaLnBrk="1" fontAlgn="auto" latinLnBrk="0" hangingPunct="1">
            <a:lnSpc>
              <a:spcPct val="100000"/>
            </a:lnSpc>
            <a:spcBef>
              <a:spcPts val="600"/>
            </a:spcBef>
            <a:spcAft>
              <a:spcPts val="0"/>
            </a:spcAft>
            <a:buChar char="•"/>
          </a:pPr>
          <a:r>
            <a:rPr lang="en-US" sz="2300" b="1" dirty="0" smtClean="0">
              <a:solidFill>
                <a:schemeClr val="dk1"/>
              </a:solidFill>
            </a:rPr>
            <a:t>y = β</a:t>
          </a:r>
          <a:r>
            <a:rPr lang="en-US" altLang="en-US" sz="2300" b="1" baseline="-25000" dirty="0" smtClean="0">
              <a:solidFill>
                <a:schemeClr val="tx1"/>
              </a:solidFill>
              <a:latin typeface="+mn-lt"/>
              <a:ea typeface="+mn-ea"/>
            </a:rPr>
            <a:t>0</a:t>
          </a:r>
          <a:r>
            <a:rPr lang="en-US" sz="2300" b="1" dirty="0" smtClean="0">
              <a:solidFill>
                <a:schemeClr val="dk1"/>
              </a:solidFill>
            </a:rPr>
            <a:t> + β</a:t>
          </a:r>
          <a:r>
            <a:rPr lang="en-US" altLang="en-US" sz="2300" b="1" baseline="-25000" dirty="0" smtClean="0">
              <a:solidFill>
                <a:schemeClr val="tx1"/>
              </a:solidFill>
              <a:latin typeface="+mn-lt"/>
              <a:ea typeface="+mn-ea"/>
            </a:rPr>
            <a:t>1</a:t>
          </a:r>
          <a:r>
            <a:rPr lang="en-US" sz="2300" b="1" dirty="0" smtClean="0">
              <a:solidFill>
                <a:schemeClr val="dk1"/>
              </a:solidFill>
            </a:rPr>
            <a:t>x + ε</a:t>
          </a:r>
          <a:endParaRPr lang="zh-CN" sz="2300" dirty="0">
            <a:solidFill>
              <a:schemeClr val="dk1"/>
            </a:solidFill>
          </a:endParaRPr>
        </a:p>
        <a:p>
          <a:pPr marL="228600" lvl="1" indent="-228600" rtl="0" eaLnBrk="1" fontAlgn="auto" latinLnBrk="0" hangingPunct="1">
            <a:lnSpc>
              <a:spcPct val="100000"/>
            </a:lnSpc>
            <a:spcBef>
              <a:spcPts val="600"/>
            </a:spcBef>
            <a:spcAft>
              <a:spcPts val="0"/>
            </a:spcAft>
            <a:buChar char="•"/>
          </a:pPr>
          <a:r>
            <a:rPr lang="zh-CN" sz="2300" b="1" dirty="0" smtClean="0">
              <a:solidFill>
                <a:schemeClr val="dk1"/>
              </a:solidFill>
            </a:rPr>
            <a:t>模型的含义为：</a:t>
          </a:r>
          <a:r>
            <a:rPr lang="en-US" sz="2300" b="1" dirty="0" smtClean="0">
              <a:solidFill>
                <a:schemeClr val="dk1"/>
              </a:solidFill>
            </a:rPr>
            <a:t>y</a:t>
          </a:r>
          <a:r>
            <a:rPr lang="zh-CN" sz="2300" b="1" dirty="0" smtClean="0">
              <a:solidFill>
                <a:schemeClr val="dk1"/>
              </a:solidFill>
            </a:rPr>
            <a:t>是</a:t>
          </a:r>
          <a:r>
            <a:rPr lang="en-US" sz="2300" b="1" dirty="0" smtClean="0">
              <a:solidFill>
                <a:schemeClr val="dk1"/>
              </a:solidFill>
            </a:rPr>
            <a:t>x</a:t>
          </a:r>
          <a:r>
            <a:rPr lang="zh-CN" sz="2300" b="1" dirty="0" smtClean="0">
              <a:solidFill>
                <a:schemeClr val="dk1"/>
              </a:solidFill>
            </a:rPr>
            <a:t>的线性函数</a:t>
          </a:r>
          <a:r>
            <a:rPr lang="en-US" sz="2300" b="1" dirty="0" smtClean="0">
              <a:solidFill>
                <a:schemeClr val="dk1"/>
              </a:solidFill>
            </a:rPr>
            <a:t>(</a:t>
          </a:r>
          <a:r>
            <a:rPr lang="zh-CN" sz="2300" b="1" dirty="0" smtClean="0">
              <a:solidFill>
                <a:schemeClr val="dk1"/>
              </a:solidFill>
            </a:rPr>
            <a:t>部分</a:t>
          </a:r>
          <a:r>
            <a:rPr lang="en-US" sz="2300" b="1" dirty="0" smtClean="0">
              <a:solidFill>
                <a:schemeClr val="dk1"/>
              </a:solidFill>
            </a:rPr>
            <a:t>)</a:t>
          </a:r>
          <a:r>
            <a:rPr lang="zh-CN" sz="2300" b="1" dirty="0" smtClean="0">
              <a:solidFill>
                <a:schemeClr val="dk1"/>
              </a:solidFill>
            </a:rPr>
            <a:t>加上误差项</a:t>
          </a:r>
          <a:r>
            <a:rPr lang="en-US" sz="2300" b="1" dirty="0" smtClean="0">
              <a:solidFill>
                <a:schemeClr val="dk1"/>
              </a:solidFill>
            </a:rPr>
            <a:t>ε</a:t>
          </a:r>
          <a:r>
            <a:rPr lang="zh-CN" sz="2300" b="1" dirty="0" smtClean="0">
              <a:solidFill>
                <a:schemeClr val="dk1"/>
              </a:solidFill>
            </a:rPr>
            <a:t>。</a:t>
          </a:r>
          <a:endParaRPr lang="zh-CN" sz="2300" dirty="0">
            <a:solidFill>
              <a:schemeClr val="dk1"/>
            </a:solidFill>
          </a:endParaRPr>
        </a:p>
        <a:p>
          <a:pPr marL="228600" lvl="1" indent="-228600" rtl="0" eaLnBrk="1" fontAlgn="auto" latinLnBrk="0" hangingPunct="1">
            <a:lnSpc>
              <a:spcPct val="100000"/>
            </a:lnSpc>
            <a:spcBef>
              <a:spcPts val="600"/>
            </a:spcBef>
            <a:spcAft>
              <a:spcPts val="0"/>
            </a:spcAft>
            <a:buChar char="•"/>
          </a:pPr>
          <a:r>
            <a:rPr lang="zh-CN" sz="2300" b="1" dirty="0" smtClean="0">
              <a:solidFill>
                <a:schemeClr val="dk1"/>
              </a:solidFill>
            </a:rPr>
            <a:t>线性部分反映了由于</a:t>
          </a:r>
          <a:r>
            <a:rPr lang="en-US" sz="2300" b="1" dirty="0" smtClean="0">
              <a:solidFill>
                <a:schemeClr val="dk1"/>
              </a:solidFill>
            </a:rPr>
            <a:t>x</a:t>
          </a:r>
          <a:r>
            <a:rPr lang="zh-CN" sz="2300" b="1" dirty="0" smtClean="0">
              <a:solidFill>
                <a:schemeClr val="dk1"/>
              </a:solidFill>
            </a:rPr>
            <a:t>的变化而引起的</a:t>
          </a:r>
          <a:r>
            <a:rPr lang="en-US" sz="2300" b="1" dirty="0" smtClean="0">
              <a:solidFill>
                <a:schemeClr val="dk1"/>
              </a:solidFill>
            </a:rPr>
            <a:t>y</a:t>
          </a:r>
          <a:r>
            <a:rPr lang="zh-CN" sz="2300" b="1" dirty="0" smtClean="0">
              <a:solidFill>
                <a:schemeClr val="dk1"/>
              </a:solidFill>
            </a:rPr>
            <a:t>的变化；</a:t>
          </a:r>
          <a:endParaRPr lang="zh-CN" sz="2300" dirty="0">
            <a:solidFill>
              <a:schemeClr val="dk1"/>
            </a:solidFill>
          </a:endParaRPr>
        </a:p>
        <a:p>
          <a:pPr marL="228600" lvl="1" indent="-228600" rtl="0" eaLnBrk="1" fontAlgn="auto" latinLnBrk="0" hangingPunct="1">
            <a:lnSpc>
              <a:spcPct val="100000"/>
            </a:lnSpc>
            <a:spcBef>
              <a:spcPts val="600"/>
            </a:spcBef>
            <a:spcAft>
              <a:spcPts val="0"/>
            </a:spcAft>
            <a:buChar char="•"/>
          </a:pPr>
          <a:r>
            <a:rPr lang="zh-CN" sz="2300" b="1" dirty="0" smtClean="0">
              <a:solidFill>
                <a:schemeClr val="dk1"/>
              </a:solidFill>
            </a:rPr>
            <a:t>误差项</a:t>
          </a:r>
          <a:r>
            <a:rPr lang="en-US" sz="2300" b="1" dirty="0" smtClean="0">
              <a:solidFill>
                <a:schemeClr val="dk1"/>
              </a:solidFill>
            </a:rPr>
            <a:t>ε</a:t>
          </a:r>
          <a:r>
            <a:rPr lang="zh-CN" sz="2300" b="1" dirty="0" smtClean="0">
              <a:solidFill>
                <a:schemeClr val="dk1"/>
              </a:solidFill>
            </a:rPr>
            <a:t>是随机变量，反映了除</a:t>
          </a:r>
          <a:r>
            <a:rPr lang="en-US" sz="2300" b="1" dirty="0" smtClean="0">
              <a:solidFill>
                <a:schemeClr val="dk1"/>
              </a:solidFill>
            </a:rPr>
            <a:t>x</a:t>
          </a:r>
          <a:r>
            <a:rPr lang="zh-CN" sz="2300" b="1" dirty="0" smtClean="0">
              <a:solidFill>
                <a:schemeClr val="dk1"/>
              </a:solidFill>
            </a:rPr>
            <a:t>和</a:t>
          </a:r>
          <a:r>
            <a:rPr lang="en-US" sz="2300" b="1" dirty="0" smtClean="0">
              <a:solidFill>
                <a:schemeClr val="dk1"/>
              </a:solidFill>
            </a:rPr>
            <a:t>y</a:t>
          </a:r>
          <a:r>
            <a:rPr lang="zh-CN" sz="2300" b="1" dirty="0" smtClean="0">
              <a:solidFill>
                <a:schemeClr val="dk1"/>
              </a:solidFill>
            </a:rPr>
            <a:t>之间的线性关系之外的随机因素对</a:t>
          </a:r>
          <a:r>
            <a:rPr lang="en-US" sz="2300" b="1" dirty="0" smtClean="0">
              <a:solidFill>
                <a:schemeClr val="dk1"/>
              </a:solidFill>
            </a:rPr>
            <a:t>y</a:t>
          </a:r>
          <a:r>
            <a:rPr lang="zh-CN" sz="2300" b="1" dirty="0" smtClean="0">
              <a:solidFill>
                <a:schemeClr val="dk1"/>
              </a:solidFill>
            </a:rPr>
            <a:t>的影响。</a:t>
          </a:r>
          <a:r>
            <a:rPr lang="en-US" sz="2300" b="1" dirty="0" smtClean="0">
              <a:solidFill>
                <a:schemeClr val="dk1"/>
              </a:solidFill>
            </a:rPr>
            <a:t>E(ε)=0</a:t>
          </a:r>
          <a:r>
            <a:rPr lang="zh-CN" sz="2300" b="1" dirty="0" smtClean="0">
              <a:solidFill>
                <a:schemeClr val="dk1"/>
              </a:solidFill>
            </a:rPr>
            <a:t>，所以对于一个给定的 </a:t>
          </a:r>
          <a:r>
            <a:rPr lang="en-US" sz="2300" b="1" dirty="0" smtClean="0">
              <a:solidFill>
                <a:schemeClr val="dk1"/>
              </a:solidFill>
            </a:rPr>
            <a:t>x </a:t>
          </a:r>
          <a:r>
            <a:rPr lang="zh-CN" sz="2300" b="1" dirty="0" smtClean="0">
              <a:solidFill>
                <a:schemeClr val="dk1"/>
              </a:solidFill>
            </a:rPr>
            <a:t>值，</a:t>
          </a:r>
          <a:r>
            <a:rPr lang="en-US" sz="2300" b="1" dirty="0" smtClean="0">
              <a:solidFill>
                <a:schemeClr val="dk1"/>
              </a:solidFill>
            </a:rPr>
            <a:t>y</a:t>
          </a:r>
          <a:r>
            <a:rPr lang="zh-CN" sz="2300" b="1" dirty="0" smtClean="0">
              <a:solidFill>
                <a:schemeClr val="dk1"/>
              </a:solidFill>
            </a:rPr>
            <a:t>的期望值为</a:t>
          </a:r>
          <a:r>
            <a:rPr lang="en-US" sz="2300" b="1" dirty="0" smtClean="0">
              <a:solidFill>
                <a:schemeClr val="dk1"/>
              </a:solidFill>
            </a:rPr>
            <a:t>E(y) = β</a:t>
          </a:r>
          <a:r>
            <a:rPr lang="en-US" altLang="en-US" sz="2300" b="1" baseline="-25000" dirty="0" smtClean="0">
              <a:solidFill>
                <a:schemeClr val="tx1"/>
              </a:solidFill>
              <a:latin typeface="+mn-lt"/>
              <a:ea typeface="+mn-ea"/>
            </a:rPr>
            <a:t>0</a:t>
          </a:r>
          <a:r>
            <a:rPr lang="en-US" sz="2300" b="1" dirty="0" smtClean="0">
              <a:solidFill>
                <a:schemeClr val="dk1"/>
              </a:solidFill>
            </a:rPr>
            <a:t> + β</a:t>
          </a:r>
          <a:r>
            <a:rPr lang="en-US" altLang="en-US" sz="2300" b="1" baseline="-25000" dirty="0" smtClean="0">
              <a:solidFill>
                <a:schemeClr val="tx1"/>
              </a:solidFill>
              <a:latin typeface="+mn-lt"/>
              <a:ea typeface="+mn-ea"/>
            </a:rPr>
            <a:t>1</a:t>
          </a:r>
          <a:r>
            <a:rPr lang="en-US" sz="2300" b="1" dirty="0" smtClean="0">
              <a:solidFill>
                <a:schemeClr val="dk1"/>
              </a:solidFill>
            </a:rPr>
            <a:t>x</a:t>
          </a:r>
          <a:r>
            <a:rPr lang="zh-CN" sz="2300" b="1" dirty="0" smtClean="0">
              <a:solidFill>
                <a:schemeClr val="dk1"/>
              </a:solidFill>
            </a:rPr>
            <a:t>。</a:t>
          </a:r>
          <a:endParaRPr lang="zh-CN" sz="2300" dirty="0">
            <a:solidFill>
              <a:schemeClr val="dk1"/>
            </a:solidFill>
          </a:endParaRPr>
        </a:p>
        <a:p>
          <a:pPr marL="228600" lvl="1" indent="-228600" rtl="0" eaLnBrk="1" fontAlgn="auto" latinLnBrk="0" hangingPunct="1">
            <a:lnSpc>
              <a:spcPct val="100000"/>
            </a:lnSpc>
            <a:spcBef>
              <a:spcPts val="600"/>
            </a:spcBef>
            <a:spcAft>
              <a:spcPts val="0"/>
            </a:spcAft>
            <a:buChar char="•"/>
          </a:pPr>
          <a:r>
            <a:rPr lang="en-US" sz="2300" b="1" dirty="0" smtClean="0">
              <a:solidFill>
                <a:schemeClr val="dk1"/>
              </a:solidFill>
            </a:rPr>
            <a:t>β</a:t>
          </a:r>
          <a:r>
            <a:rPr lang="en-US" altLang="en-US" sz="2300" b="1" baseline="-25000" dirty="0" smtClean="0">
              <a:solidFill>
                <a:schemeClr val="tx1"/>
              </a:solidFill>
              <a:latin typeface="+mn-lt"/>
              <a:ea typeface="+mn-ea"/>
            </a:rPr>
            <a:t>0</a:t>
          </a:r>
          <a:r>
            <a:rPr lang="zh-CN" sz="2300" b="1" dirty="0" smtClean="0">
              <a:solidFill>
                <a:schemeClr val="dk1"/>
              </a:solidFill>
            </a:rPr>
            <a:t>是回归直线在</a:t>
          </a:r>
          <a:r>
            <a:rPr lang="en-US" sz="2300" b="1" dirty="0" smtClean="0">
              <a:solidFill>
                <a:schemeClr val="dk1"/>
              </a:solidFill>
            </a:rPr>
            <a:t>y</a:t>
          </a:r>
          <a:r>
            <a:rPr lang="zh-CN" sz="2300" b="1" dirty="0" smtClean="0">
              <a:solidFill>
                <a:schemeClr val="dk1"/>
              </a:solidFill>
            </a:rPr>
            <a:t>轴上的截距，当 </a:t>
          </a:r>
          <a:r>
            <a:rPr lang="en-US" sz="2300" b="1" dirty="0" smtClean="0">
              <a:solidFill>
                <a:schemeClr val="dk1"/>
              </a:solidFill>
            </a:rPr>
            <a:t>x=0 </a:t>
          </a:r>
          <a:r>
            <a:rPr lang="zh-CN" sz="2300" b="1" dirty="0" smtClean="0">
              <a:solidFill>
                <a:schemeClr val="dk1"/>
              </a:solidFill>
            </a:rPr>
            <a:t>时</a:t>
          </a:r>
          <a:r>
            <a:rPr lang="en-US" sz="2300" b="1" dirty="0" smtClean="0">
              <a:solidFill>
                <a:schemeClr val="dk1"/>
              </a:solidFill>
            </a:rPr>
            <a:t>y</a:t>
          </a:r>
          <a:r>
            <a:rPr lang="zh-CN" sz="2300" b="1" dirty="0" smtClean="0">
              <a:solidFill>
                <a:schemeClr val="dk1"/>
              </a:solidFill>
            </a:rPr>
            <a:t>的期望值；</a:t>
          </a:r>
          <a:endParaRPr lang="zh-CN" sz="2300" dirty="0">
            <a:solidFill>
              <a:schemeClr val="dk1"/>
            </a:solidFill>
          </a:endParaRPr>
        </a:p>
        <a:p>
          <a:pPr marL="228600" lvl="1" indent="-228600" rtl="0" eaLnBrk="1" fontAlgn="auto" latinLnBrk="0" hangingPunct="1">
            <a:lnSpc>
              <a:spcPct val="100000"/>
            </a:lnSpc>
            <a:spcBef>
              <a:spcPts val="600"/>
            </a:spcBef>
            <a:spcAft>
              <a:spcPts val="0"/>
            </a:spcAft>
            <a:buChar char="•"/>
          </a:pPr>
          <a:r>
            <a:rPr lang="en-US" sz="2300" b="1" dirty="0" smtClean="0">
              <a:solidFill>
                <a:schemeClr val="dk1"/>
              </a:solidFill>
            </a:rPr>
            <a:t>β</a:t>
          </a:r>
          <a:r>
            <a:rPr lang="en-US" altLang="en-US" sz="2300" b="1" baseline="-25000" dirty="0" smtClean="0">
              <a:solidFill>
                <a:schemeClr val="tx1"/>
              </a:solidFill>
              <a:latin typeface="+mn-lt"/>
              <a:ea typeface="+mn-ea"/>
            </a:rPr>
            <a:t>1</a:t>
          </a:r>
          <a:r>
            <a:rPr lang="zh-CN" sz="2300" b="1" dirty="0" smtClean="0">
              <a:solidFill>
                <a:schemeClr val="dk1"/>
              </a:solidFill>
            </a:rPr>
            <a:t>是直线的斜率，有时称为回归系数，表示当</a:t>
          </a:r>
          <a:r>
            <a:rPr lang="en-US" sz="2300" b="1" dirty="0" smtClean="0">
              <a:solidFill>
                <a:schemeClr val="dk1"/>
              </a:solidFill>
            </a:rPr>
            <a:t>x</a:t>
          </a:r>
          <a:r>
            <a:rPr lang="zh-CN" sz="2300" b="1" dirty="0" smtClean="0">
              <a:solidFill>
                <a:schemeClr val="dk1"/>
              </a:solidFill>
            </a:rPr>
            <a:t>每变动一个单位时，</a:t>
          </a:r>
          <a:r>
            <a:rPr lang="en-US" sz="2300" b="1" dirty="0" smtClean="0">
              <a:solidFill>
                <a:schemeClr val="dk1"/>
              </a:solidFill>
            </a:rPr>
            <a:t>y</a:t>
          </a:r>
          <a:r>
            <a:rPr lang="zh-CN" sz="2300" b="1" dirty="0" smtClean="0">
              <a:solidFill>
                <a:schemeClr val="dk1"/>
              </a:solidFill>
            </a:rPr>
            <a:t>的平均变动值。</a:t>
          </a:r>
          <a:endParaRPr lang="zh-CN" sz="2300" b="1" dirty="0" smtClean="0">
            <a:solidFill>
              <a:schemeClr val="dk1"/>
            </a:solidFill>
          </a:endParaRPr>
        </a:p>
      </dsp:txBody>
      <dsp:txXfrm>
        <a:off x="0" y="376555"/>
        <a:ext cx="8724265" cy="4220210"/>
      </dsp:txXfrm>
    </dsp:sp>
    <dsp:sp modelId="{312D4F5D-3249-4139-80EE-0157D1814CCB}">
      <dsp:nvSpPr>
        <dsp:cNvPr id="4" name="圆角矩形 3"/>
        <dsp:cNvSpPr/>
      </dsp:nvSpPr>
      <dsp:spPr bwMode="white">
        <a:xfrm>
          <a:off x="436213" y="3778"/>
          <a:ext cx="6106986" cy="738000"/>
        </a:xfrm>
        <a:prstGeom prst="roundRect">
          <a:avLst/>
        </a:prstGeom>
      </dsp:spPr>
      <dsp:style>
        <a:lnRef idx="0">
          <a:schemeClr val="lt2"/>
        </a:lnRef>
        <a:fillRef idx="3">
          <a:schemeClr val="dk2"/>
        </a:fillRef>
        <a:effectRef idx="2">
          <a:scrgbClr r="0" g="0" b="0"/>
        </a:effectRef>
        <a:fontRef idx="minor">
          <a:schemeClr val="lt1"/>
        </a:fontRef>
      </dsp:style>
      <dsp:txBody>
        <a:bodyPr lIns="230829" tIns="0" rIns="230829" bIns="0" anchor="ctr"/>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pPr>
          <a:r>
            <a:rPr lang="zh-CN" b="1" dirty="0" smtClean="0"/>
            <a:t>一元线性回归分析</a:t>
          </a:r>
          <a:endParaRPr lang="zh-CN" b="1" dirty="0"/>
        </a:p>
      </dsp:txBody>
      <dsp:txXfrm>
        <a:off x="436213" y="3778"/>
        <a:ext cx="6106986" cy="738000"/>
      </dsp:txXfrm>
    </dsp:sp>
    <dsp:sp modelId="{6980F26E-5172-4B82-AB4E-CB2C39CA5CA1}">
      <dsp:nvSpPr>
        <dsp:cNvPr id="3" name="矩形 2" hidden="1"/>
        <dsp:cNvSpPr/>
      </dsp:nvSpPr>
      <dsp:spPr>
        <a:xfrm>
          <a:off x="0" y="3778"/>
          <a:ext cx="436213" cy="738000"/>
        </a:xfrm>
        <a:prstGeom prst="rect">
          <a:avLst/>
        </a:prstGeom>
      </dsp:spPr>
      <dsp:txXfrm>
        <a:off x="0" y="3778"/>
        <a:ext cx="436213" cy="738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ysClr val="windowText" lastClr="000000"/>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ysClr val="windowText" lastClr="000000"/>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1.emf"/><Relationship Id="rId3" Type="http://schemas.openxmlformats.org/officeDocument/2006/relationships/image" Target="../media/image60.e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r>
              <a:rPr lang="zh-CN" altLang="en-US"/>
              <a:t>伯努利试验：</a:t>
            </a:r>
            <a:endParaRPr lang="zh-CN" altLang="en-US"/>
          </a:p>
          <a:p>
            <a:r>
              <a:rPr lang="zh-CN" altLang="en-US"/>
              <a:t>（</a:t>
            </a:r>
            <a:r>
              <a:rPr lang="en-US" altLang="zh-CN"/>
              <a:t>1</a:t>
            </a:r>
            <a:r>
              <a:rPr lang="zh-CN" altLang="en-US"/>
              <a:t>）包含</a:t>
            </a:r>
            <a:r>
              <a:rPr lang="en-US" altLang="zh-CN"/>
              <a:t>n</a:t>
            </a:r>
            <a:r>
              <a:rPr lang="zh-CN" altLang="en-US"/>
              <a:t>个相同试验；</a:t>
            </a:r>
            <a:endParaRPr lang="zh-CN" altLang="en-US"/>
          </a:p>
          <a:p>
            <a:r>
              <a:rPr lang="zh-CN" altLang="en-US"/>
              <a:t>（</a:t>
            </a:r>
            <a:r>
              <a:rPr lang="en-US" altLang="zh-CN"/>
              <a:t>2</a:t>
            </a:r>
            <a:r>
              <a:rPr lang="zh-CN" altLang="en-US"/>
              <a:t>）每个试验只有两种可能的结果，即</a:t>
            </a:r>
            <a:r>
              <a:rPr lang="en-US" altLang="zh-CN"/>
              <a:t>“</a:t>
            </a:r>
            <a:r>
              <a:rPr lang="zh-CN" altLang="en-US"/>
              <a:t>成功</a:t>
            </a:r>
            <a:r>
              <a:rPr lang="en-US" altLang="zh-CN"/>
              <a:t>”</a:t>
            </a:r>
            <a:r>
              <a:rPr lang="zh-CN" altLang="en-US"/>
              <a:t>和</a:t>
            </a:r>
            <a:r>
              <a:rPr lang="en-US" altLang="zh-CN"/>
              <a:t>“</a:t>
            </a:r>
            <a:r>
              <a:rPr lang="zh-CN" altLang="en-US"/>
              <a:t>失败</a:t>
            </a:r>
            <a:r>
              <a:rPr lang="en-US" altLang="zh-CN"/>
              <a:t>”</a:t>
            </a:r>
            <a:r>
              <a:rPr lang="zh-CN" altLang="en-US"/>
              <a:t>；</a:t>
            </a:r>
            <a:endParaRPr lang="zh-CN" altLang="en-US"/>
          </a:p>
          <a:p>
            <a:r>
              <a:rPr lang="zh-CN" altLang="en-US"/>
              <a:t>（</a:t>
            </a:r>
            <a:r>
              <a:rPr lang="en-US" altLang="zh-CN"/>
              <a:t>3</a:t>
            </a:r>
            <a:r>
              <a:rPr lang="zh-CN" altLang="en-US"/>
              <a:t>）出现</a:t>
            </a:r>
            <a:r>
              <a:rPr lang="en-US" altLang="zh-CN"/>
              <a:t>“</a:t>
            </a:r>
            <a:r>
              <a:rPr lang="zh-CN" altLang="en-US"/>
              <a:t>成功</a:t>
            </a:r>
            <a:r>
              <a:rPr lang="en-US" altLang="zh-CN"/>
              <a:t>”</a:t>
            </a:r>
            <a:r>
              <a:rPr lang="zh-CN" altLang="en-US"/>
              <a:t>的概率</a:t>
            </a:r>
            <a:r>
              <a:rPr lang="en-US" altLang="zh-CN"/>
              <a:t>p</a:t>
            </a:r>
            <a:r>
              <a:rPr lang="zh-CN" altLang="en-US"/>
              <a:t>对每次试验结果是相同的；</a:t>
            </a:r>
            <a:endParaRPr lang="zh-CN" altLang="en-US"/>
          </a:p>
          <a:p>
            <a:r>
              <a:rPr lang="zh-CN" altLang="en-US"/>
              <a:t>（</a:t>
            </a:r>
            <a:r>
              <a:rPr lang="en-US" altLang="zh-CN"/>
              <a:t>4</a:t>
            </a:r>
            <a:r>
              <a:rPr lang="zh-CN" altLang="en-US"/>
              <a:t>）</a:t>
            </a:r>
            <a:r>
              <a:rPr lang="en-US" altLang="zh-CN"/>
              <a:t>“</a:t>
            </a:r>
            <a:r>
              <a:rPr lang="zh-CN" altLang="en-US"/>
              <a:t>失败</a:t>
            </a:r>
            <a:r>
              <a:rPr lang="en-US" altLang="zh-CN"/>
              <a:t>”</a:t>
            </a:r>
            <a:r>
              <a:rPr lang="zh-CN" altLang="en-US"/>
              <a:t>概率</a:t>
            </a:r>
            <a:r>
              <a:rPr lang="en-US" altLang="zh-CN"/>
              <a:t>q</a:t>
            </a:r>
            <a:r>
              <a:rPr lang="zh-CN" altLang="en-US"/>
              <a:t>也相同，且</a:t>
            </a:r>
            <a:r>
              <a:rPr lang="en-US" altLang="zh-CN"/>
              <a:t>p+q=1</a:t>
            </a:r>
            <a:r>
              <a:rPr lang="zh-CN" altLang="en-US"/>
              <a:t>；</a:t>
            </a:r>
            <a:endParaRPr lang="zh-CN" altLang="en-US"/>
          </a:p>
          <a:p>
            <a:r>
              <a:rPr lang="zh-CN" altLang="en-US"/>
              <a:t>（</a:t>
            </a:r>
            <a:r>
              <a:rPr lang="en-US" altLang="zh-CN"/>
              <a:t>5</a:t>
            </a:r>
            <a:r>
              <a:rPr lang="zh-CN" altLang="en-US"/>
              <a:t>）试验相互独立。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7.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8.png"/><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9.png"/><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xml"/><Relationship Id="rId3" Type="http://schemas.openxmlformats.org/officeDocument/2006/relationships/image" Target="../media/image10.jpeg"/><Relationship Id="rId2" Type="http://schemas.openxmlformats.org/officeDocument/2006/relationships/tags" Target="../tags/tag3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44.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48.xml"/><Relationship Id="rId1" Type="http://schemas.openxmlformats.org/officeDocument/2006/relationships/tags" Target="../tags/tag47.xml"/></Relationships>
</file>

<file path=ppt/slides/_rels/slide21.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image" Target="../media/image18.emf"/><Relationship Id="rId6" Type="http://schemas.openxmlformats.org/officeDocument/2006/relationships/oleObject" Target="../embeddings/oleObject3.bin"/><Relationship Id="rId5" Type="http://schemas.openxmlformats.org/officeDocument/2006/relationships/tags" Target="../tags/tag51.xml"/><Relationship Id="rId4" Type="http://schemas.openxmlformats.org/officeDocument/2006/relationships/image" Target="../media/image17.emf"/><Relationship Id="rId3" Type="http://schemas.openxmlformats.org/officeDocument/2006/relationships/oleObject" Target="../embeddings/oleObject2.bin"/><Relationship Id="rId2" Type="http://schemas.openxmlformats.org/officeDocument/2006/relationships/tags" Target="../tags/tag50.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5.bin"/><Relationship Id="rId4" Type="http://schemas.openxmlformats.org/officeDocument/2006/relationships/image" Target="../media/image19.emf"/><Relationship Id="rId3" Type="http://schemas.openxmlformats.org/officeDocument/2006/relationships/oleObject" Target="../embeddings/oleObject4.bin"/><Relationship Id="rId2" Type="http://schemas.openxmlformats.org/officeDocument/2006/relationships/tags" Target="../tags/tag53.xml"/><Relationship Id="rId1" Type="http://schemas.openxmlformats.org/officeDocument/2006/relationships/tags" Target="../tags/tag52.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21.emf"/><Relationship Id="rId3" Type="http://schemas.openxmlformats.org/officeDocument/2006/relationships/oleObject" Target="../embeddings/oleObject6.bin"/><Relationship Id="rId2" Type="http://schemas.openxmlformats.org/officeDocument/2006/relationships/tags" Target="../tags/tag55.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image" Target="../media/image22.emf"/><Relationship Id="rId2" Type="http://schemas.openxmlformats.org/officeDocument/2006/relationships/oleObject" Target="../embeddings/oleObject7.bin"/><Relationship Id="rId1" Type="http://schemas.openxmlformats.org/officeDocument/2006/relationships/tags" Target="../tags/tag56.xml"/></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23.emf"/><Relationship Id="rId3" Type="http://schemas.openxmlformats.org/officeDocument/2006/relationships/oleObject" Target="../embeddings/oleObject8.bin"/><Relationship Id="rId2" Type="http://schemas.openxmlformats.org/officeDocument/2006/relationships/tags" Target="../tags/tag62.xml"/><Relationship Id="rId1" Type="http://schemas.openxmlformats.org/officeDocument/2006/relationships/tags" Target="../tags/tag61.xml"/></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tags" Target="../tags/tag68.xml"/><Relationship Id="rId5" Type="http://schemas.openxmlformats.org/officeDocument/2006/relationships/image" Target="../media/image24.emf"/><Relationship Id="rId4" Type="http://schemas.openxmlformats.org/officeDocument/2006/relationships/oleObject" Target="../embeddings/oleObject9.bin"/><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3" Type="http://schemas.openxmlformats.org/officeDocument/2006/relationships/diagramData" Target="../diagrams/data3.xml"/><Relationship Id="rId2" Type="http://schemas.openxmlformats.org/officeDocument/2006/relationships/tags" Target="../tags/tag70.xml"/><Relationship Id="rId1" Type="http://schemas.openxmlformats.org/officeDocument/2006/relationships/tags" Target="../tags/tag69.xml"/></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xml"/><Relationship Id="rId7" Type="http://schemas.openxmlformats.org/officeDocument/2006/relationships/image" Target="../media/image26.wmf"/><Relationship Id="rId6" Type="http://schemas.openxmlformats.org/officeDocument/2006/relationships/oleObject" Target="../embeddings/oleObject11.bin"/><Relationship Id="rId5" Type="http://schemas.openxmlformats.org/officeDocument/2006/relationships/tags" Target="../tags/tag73.xml"/><Relationship Id="rId4" Type="http://schemas.openxmlformats.org/officeDocument/2006/relationships/image" Target="../media/image25.wmf"/><Relationship Id="rId3" Type="http://schemas.openxmlformats.org/officeDocument/2006/relationships/oleObject" Target="../embeddings/oleObject10.bin"/><Relationship Id="rId2" Type="http://schemas.openxmlformats.org/officeDocument/2006/relationships/tags" Target="../tags/tag72.xml"/><Relationship Id="rId1" Type="http://schemas.openxmlformats.org/officeDocument/2006/relationships/tags" Target="../tags/tag71.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tags" Target="../tags/tag76.xml"/><Relationship Id="rId4" Type="http://schemas.openxmlformats.org/officeDocument/2006/relationships/image" Target="../media/image28.png"/><Relationship Id="rId3" Type="http://schemas.openxmlformats.org/officeDocument/2006/relationships/tags" Target="../tags/tag75.xml"/><Relationship Id="rId2" Type="http://schemas.openxmlformats.org/officeDocument/2006/relationships/image" Target="../media/image27.png"/><Relationship Id="rId1" Type="http://schemas.openxmlformats.org/officeDocument/2006/relationships/tags" Target="../tags/tag74.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image" Target="../media/image1.emf"/><Relationship Id="rId2" Type="http://schemas.openxmlformats.org/officeDocument/2006/relationships/oleObject" Target="../embeddings/oleObject1.bin"/><Relationship Id="rId10" Type="http://schemas.openxmlformats.org/officeDocument/2006/relationships/vmlDrawing" Target="../drawings/vmlDrawing1.v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0.wmf"/><Relationship Id="rId3" Type="http://schemas.openxmlformats.org/officeDocument/2006/relationships/oleObject" Target="../embeddings/oleObject12.bin"/><Relationship Id="rId2" Type="http://schemas.openxmlformats.org/officeDocument/2006/relationships/tags" Target="../tags/tag78.xml"/><Relationship Id="rId1" Type="http://schemas.openxmlformats.org/officeDocument/2006/relationships/tags" Target="../tags/tag77.xml"/></Relationships>
</file>

<file path=ppt/slides/_rels/slide31.xml.rels><?xml version="1.0" encoding="UTF-8" standalone="yes"?>
<Relationships xmlns="http://schemas.openxmlformats.org/package/2006/relationships"><Relationship Id="rId9" Type="http://schemas.openxmlformats.org/officeDocument/2006/relationships/image" Target="../media/image33.emf"/><Relationship Id="rId8" Type="http://schemas.openxmlformats.org/officeDocument/2006/relationships/oleObject" Target="../embeddings/oleObject14.bin"/><Relationship Id="rId7" Type="http://schemas.openxmlformats.org/officeDocument/2006/relationships/tags" Target="../tags/tag82.xml"/><Relationship Id="rId6" Type="http://schemas.openxmlformats.org/officeDocument/2006/relationships/image" Target="../media/image32.emf"/><Relationship Id="rId5" Type="http://schemas.openxmlformats.org/officeDocument/2006/relationships/oleObject" Target="../embeddings/oleObject13.bin"/><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image" Target="../media/image31.png"/><Relationship Id="rId12" Type="http://schemas.openxmlformats.org/officeDocument/2006/relationships/vmlDrawing" Target="../drawings/vmlDrawing10.vml"/><Relationship Id="rId11" Type="http://schemas.openxmlformats.org/officeDocument/2006/relationships/slideLayout" Target="../slideLayouts/slideLayout2.xml"/><Relationship Id="rId10" Type="http://schemas.openxmlformats.org/officeDocument/2006/relationships/tags" Target="../tags/tag83.xml"/><Relationship Id="rId1" Type="http://schemas.openxmlformats.org/officeDocument/2006/relationships/tags" Target="../tags/tag79.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tags" Target="../tags/tag87.xml"/><Relationship Id="rId7" Type="http://schemas.openxmlformats.org/officeDocument/2006/relationships/image" Target="../media/image35.emf"/><Relationship Id="rId6" Type="http://schemas.openxmlformats.org/officeDocument/2006/relationships/package" Target="../embeddings/Document1.docx"/><Relationship Id="rId5" Type="http://schemas.openxmlformats.org/officeDocument/2006/relationships/tags" Target="../tags/tag86.xml"/><Relationship Id="rId4" Type="http://schemas.openxmlformats.org/officeDocument/2006/relationships/image" Target="../media/image34.emf"/><Relationship Id="rId3" Type="http://schemas.openxmlformats.org/officeDocument/2006/relationships/oleObject" Target="../embeddings/oleObject15.bin"/><Relationship Id="rId2" Type="http://schemas.openxmlformats.org/officeDocument/2006/relationships/tags" Target="../tags/tag85.xml"/><Relationship Id="rId12" Type="http://schemas.openxmlformats.org/officeDocument/2006/relationships/vmlDrawing" Target="../drawings/vmlDrawing11.vml"/><Relationship Id="rId11" Type="http://schemas.openxmlformats.org/officeDocument/2006/relationships/slideLayout" Target="../slideLayouts/slideLayout2.xml"/><Relationship Id="rId10" Type="http://schemas.openxmlformats.org/officeDocument/2006/relationships/image" Target="../media/image36.emf"/><Relationship Id="rId1" Type="http://schemas.openxmlformats.org/officeDocument/2006/relationships/tags" Target="../tags/tag84.xml"/></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image" Target="../media/image37.emf"/><Relationship Id="rId3" Type="http://schemas.openxmlformats.org/officeDocument/2006/relationships/oleObject" Target="../embeddings/oleObject17.bin"/><Relationship Id="rId2" Type="http://schemas.openxmlformats.org/officeDocument/2006/relationships/tags" Target="../tags/tag89.xml"/><Relationship Id="rId1" Type="http://schemas.openxmlformats.org/officeDocument/2006/relationships/tags" Target="../tags/tag88.xml"/></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2.xml"/><Relationship Id="rId7" Type="http://schemas.openxmlformats.org/officeDocument/2006/relationships/image" Target="../media/image39.emf"/><Relationship Id="rId6" Type="http://schemas.openxmlformats.org/officeDocument/2006/relationships/oleObject" Target="../embeddings/oleObject19.bin"/><Relationship Id="rId5" Type="http://schemas.openxmlformats.org/officeDocument/2006/relationships/tags" Target="../tags/tag94.xml"/><Relationship Id="rId4" Type="http://schemas.openxmlformats.org/officeDocument/2006/relationships/image" Target="../media/image38.wmf"/><Relationship Id="rId3" Type="http://schemas.openxmlformats.org/officeDocument/2006/relationships/oleObject" Target="../embeddings/oleObject18.bin"/><Relationship Id="rId2" Type="http://schemas.openxmlformats.org/officeDocument/2006/relationships/tags" Target="../tags/tag93.xml"/><Relationship Id="rId1" Type="http://schemas.openxmlformats.org/officeDocument/2006/relationships/tags" Target="../tags/tag9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tags" Target="../tags/tag96.xml"/><Relationship Id="rId1" Type="http://schemas.openxmlformats.org/officeDocument/2006/relationships/tags" Target="../tags/tag95.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image" Target="../media/image41.png"/><Relationship Id="rId2" Type="http://schemas.openxmlformats.org/officeDocument/2006/relationships/tags" Target="../tags/tag98.xml"/><Relationship Id="rId1" Type="http://schemas.openxmlformats.org/officeDocument/2006/relationships/tags" Target="../tags/tag97.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42.png"/><Relationship Id="rId1" Type="http://schemas.openxmlformats.org/officeDocument/2006/relationships/tags" Target="../tags/tag100.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image" Target="../media/image43.png"/><Relationship Id="rId2" Type="http://schemas.openxmlformats.org/officeDocument/2006/relationships/tags" Target="../tags/tag104.xml"/><Relationship Id="rId1" Type="http://schemas.openxmlformats.org/officeDocument/2006/relationships/tags" Target="../tags/tag10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44.png"/><Relationship Id="rId1" Type="http://schemas.openxmlformats.org/officeDocument/2006/relationships/tags" Target="../tags/tag10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tags" Target="../tags/tag9.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image" Target="../media/image45.png"/><Relationship Id="rId1" Type="http://schemas.openxmlformats.org/officeDocument/2006/relationships/tags" Target="../tags/tag109.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image" Target="../media/image46.png"/><Relationship Id="rId1" Type="http://schemas.openxmlformats.org/officeDocument/2006/relationships/tags" Target="../tags/tag1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7.xml"/><Relationship Id="rId3" Type="http://schemas.openxmlformats.org/officeDocument/2006/relationships/image" Target="../media/image47.png"/><Relationship Id="rId2" Type="http://schemas.openxmlformats.org/officeDocument/2006/relationships/tags" Target="../tags/tag116.xml"/><Relationship Id="rId1" Type="http://schemas.openxmlformats.org/officeDocument/2006/relationships/tags" Target="../tags/tag115.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tags" Target="../tags/tag123.xml"/><Relationship Id="rId1" Type="http://schemas.openxmlformats.org/officeDocument/2006/relationships/tags" Target="../tags/tag122.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tags" Target="../tags/tag125.xml"/><Relationship Id="rId1" Type="http://schemas.openxmlformats.org/officeDocument/2006/relationships/tags" Target="../tags/tag12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tags" Target="../tags/tag129.xml"/><Relationship Id="rId4" Type="http://schemas.openxmlformats.org/officeDocument/2006/relationships/image" Target="../media/image50.emf"/><Relationship Id="rId3" Type="http://schemas.openxmlformats.org/officeDocument/2006/relationships/oleObject" Target="../embeddings/oleObject20.bin"/><Relationship Id="rId2" Type="http://schemas.openxmlformats.org/officeDocument/2006/relationships/tags" Target="../tags/tag128.xml"/><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tags" Target="../tags/tag131.xml"/><Relationship Id="rId1" Type="http://schemas.openxmlformats.org/officeDocument/2006/relationships/tags" Target="../tags/tag13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image" Target="../media/image52.png"/><Relationship Id="rId2" Type="http://schemas.openxmlformats.org/officeDocument/2006/relationships/tags" Target="../tags/tag136.xml"/><Relationship Id="rId1" Type="http://schemas.openxmlformats.org/officeDocument/2006/relationships/tags" Target="../tags/tag135.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tags" Target="../tags/tag140.xml"/><Relationship Id="rId3" Type="http://schemas.openxmlformats.org/officeDocument/2006/relationships/image" Target="../media/image53.png"/><Relationship Id="rId2" Type="http://schemas.openxmlformats.org/officeDocument/2006/relationships/tags" Target="../tags/tag139.xml"/><Relationship Id="rId1" Type="http://schemas.openxmlformats.org/officeDocument/2006/relationships/tags" Target="../tags/tag13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image" Target="../media/image55.png"/><Relationship Id="rId1" Type="http://schemas.openxmlformats.org/officeDocument/2006/relationships/tags" Target="../tags/tag141.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image" Target="../media/image56.png"/><Relationship Id="rId2" Type="http://schemas.openxmlformats.org/officeDocument/2006/relationships/tags" Target="../tags/tag145.xml"/><Relationship Id="rId1" Type="http://schemas.openxmlformats.org/officeDocument/2006/relationships/tags" Target="../tags/tag144.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image" Target="../media/image57.png"/><Relationship Id="rId1" Type="http://schemas.openxmlformats.org/officeDocument/2006/relationships/tags" Target="../tags/tag147.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tags" Target="../tags/tag152.xml"/><Relationship Id="rId1" Type="http://schemas.openxmlformats.org/officeDocument/2006/relationships/tags" Target="../tags/tag15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3.png"/><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tags" Target="../tags/tag156.xml"/><Relationship Id="rId7" Type="http://schemas.openxmlformats.org/officeDocument/2006/relationships/image" Target="../media/image59.wmf"/><Relationship Id="rId6" Type="http://schemas.openxmlformats.org/officeDocument/2006/relationships/oleObject" Target="../embeddings/oleObject22.bin"/><Relationship Id="rId5" Type="http://schemas.openxmlformats.org/officeDocument/2006/relationships/tags" Target="../tags/tag155.xml"/><Relationship Id="rId4" Type="http://schemas.openxmlformats.org/officeDocument/2006/relationships/image" Target="../media/image58.wmf"/><Relationship Id="rId3" Type="http://schemas.openxmlformats.org/officeDocument/2006/relationships/oleObject" Target="../embeddings/oleObject21.bin"/><Relationship Id="rId2" Type="http://schemas.openxmlformats.org/officeDocument/2006/relationships/tags" Target="../tags/tag154.xml"/><Relationship Id="rId17" Type="http://schemas.openxmlformats.org/officeDocument/2006/relationships/vmlDrawing" Target="../drawings/vmlDrawing15.vml"/><Relationship Id="rId16" Type="http://schemas.openxmlformats.org/officeDocument/2006/relationships/slideLayout" Target="../slideLayouts/slideLayout2.xml"/><Relationship Id="rId15" Type="http://schemas.openxmlformats.org/officeDocument/2006/relationships/image" Target="../media/image62.png"/><Relationship Id="rId14" Type="http://schemas.openxmlformats.org/officeDocument/2006/relationships/tags" Target="../tags/tag158.xml"/><Relationship Id="rId13" Type="http://schemas.openxmlformats.org/officeDocument/2006/relationships/image" Target="../media/image61.emf"/><Relationship Id="rId12" Type="http://schemas.openxmlformats.org/officeDocument/2006/relationships/oleObject" Target="../embeddings/oleObject24.bin"/><Relationship Id="rId11" Type="http://schemas.openxmlformats.org/officeDocument/2006/relationships/tags" Target="../tags/tag157.xml"/><Relationship Id="rId10" Type="http://schemas.openxmlformats.org/officeDocument/2006/relationships/image" Target="../media/image60.emf"/><Relationship Id="rId1" Type="http://schemas.openxmlformats.org/officeDocument/2006/relationships/tags" Target="../tags/tag153.xml"/></Relationships>
</file>

<file path=ppt/slides/_rels/slide61.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media/image64.emf"/><Relationship Id="rId7" Type="http://schemas.openxmlformats.org/officeDocument/2006/relationships/oleObject" Target="../embeddings/oleObject25.bin"/><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image" Target="../media/image63.png"/><Relationship Id="rId2" Type="http://schemas.openxmlformats.org/officeDocument/2006/relationships/tags" Target="../tags/tag160.xml"/><Relationship Id="rId16" Type="http://schemas.openxmlformats.org/officeDocument/2006/relationships/vmlDrawing" Target="../drawings/vmlDrawing16.vml"/><Relationship Id="rId15" Type="http://schemas.openxmlformats.org/officeDocument/2006/relationships/slideLayout" Target="../slideLayouts/slideLayout2.xml"/><Relationship Id="rId14" Type="http://schemas.openxmlformats.org/officeDocument/2006/relationships/image" Target="../media/image66.emf"/><Relationship Id="rId13" Type="http://schemas.openxmlformats.org/officeDocument/2006/relationships/oleObject" Target="../embeddings/oleObject27.bin"/><Relationship Id="rId12" Type="http://schemas.openxmlformats.org/officeDocument/2006/relationships/tags" Target="../tags/tag165.xml"/><Relationship Id="rId11" Type="http://schemas.openxmlformats.org/officeDocument/2006/relationships/image" Target="../media/image65.emf"/><Relationship Id="rId10" Type="http://schemas.openxmlformats.org/officeDocument/2006/relationships/oleObject" Target="../embeddings/oleObject26.bin"/><Relationship Id="rId1" Type="http://schemas.openxmlformats.org/officeDocument/2006/relationships/tags" Target="../tags/tag159.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8.xml"/><Relationship Id="rId3" Type="http://schemas.openxmlformats.org/officeDocument/2006/relationships/image" Target="../media/image67.png"/><Relationship Id="rId2" Type="http://schemas.openxmlformats.org/officeDocument/2006/relationships/tags" Target="../tags/tag167.xml"/><Relationship Id="rId1" Type="http://schemas.openxmlformats.org/officeDocument/2006/relationships/tags" Target="../tags/tag166.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1.xml"/><Relationship Id="rId3" Type="http://schemas.openxmlformats.org/officeDocument/2006/relationships/image" Target="../media/image68.png"/><Relationship Id="rId2" Type="http://schemas.openxmlformats.org/officeDocument/2006/relationships/tags" Target="../tags/tag170.xml"/><Relationship Id="rId1" Type="http://schemas.openxmlformats.org/officeDocument/2006/relationships/tags" Target="../tags/tag169.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4.xml"/><Relationship Id="rId1" Type="http://schemas.openxmlformats.org/officeDocument/2006/relationships/image" Target="../media/image6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image" Target="../media/image70.png"/><Relationship Id="rId1" Type="http://schemas.openxmlformats.org/officeDocument/2006/relationships/tags" Target="../tags/tag176.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1.png"/><Relationship Id="rId2" Type="http://schemas.openxmlformats.org/officeDocument/2006/relationships/tags" Target="../tags/tag180.xml"/><Relationship Id="rId1" Type="http://schemas.openxmlformats.org/officeDocument/2006/relationships/tags" Target="../tags/tag179.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tags" Target="../tags/tag1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78.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6" Type="http://schemas.openxmlformats.org/officeDocument/2006/relationships/slideLayout" Target="../slideLayouts/slideLayout2.xml"/><Relationship Id="rId15" Type="http://schemas.openxmlformats.org/officeDocument/2006/relationships/tags" Target="../tags/tag203.xml"/><Relationship Id="rId14" Type="http://schemas.openxmlformats.org/officeDocument/2006/relationships/tags" Target="../tags/tag202.xml"/><Relationship Id="rId13" Type="http://schemas.openxmlformats.org/officeDocument/2006/relationships/tags" Target="../tags/tag201.xml"/><Relationship Id="rId12" Type="http://schemas.openxmlformats.org/officeDocument/2006/relationships/tags" Target="../tags/tag200.xml"/><Relationship Id="rId11" Type="http://schemas.openxmlformats.org/officeDocument/2006/relationships/tags" Target="../tags/tag199.xml"/><Relationship Id="rId10" Type="http://schemas.openxmlformats.org/officeDocument/2006/relationships/tags" Target="../tags/tag198.xml"/><Relationship Id="rId1" Type="http://schemas.openxmlformats.org/officeDocument/2006/relationships/tags" Target="../tags/tag18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5.png"/><Relationship Id="rId1" Type="http://schemas.openxmlformats.org/officeDocument/2006/relationships/tags" Target="../tags/tag19.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7.xml"/></Relationships>
</file>

<file path=ppt/slides/_rels/slide82.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4" Type="http://schemas.openxmlformats.org/officeDocument/2006/relationships/slideLayout" Target="../slideLayouts/slideLayout2.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08.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image" Target="../media/image72.png"/><Relationship Id="rId2" Type="http://schemas.openxmlformats.org/officeDocument/2006/relationships/tags" Target="../tags/tag222.xml"/><Relationship Id="rId1" Type="http://schemas.openxmlformats.org/officeDocument/2006/relationships/tags" Target="../tags/tag221.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6.xml"/><Relationship Id="rId1" Type="http://schemas.openxmlformats.org/officeDocument/2006/relationships/tags" Target="../tags/tag225.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image" Target="../media/image73.png"/><Relationship Id="rId1" Type="http://schemas.openxmlformats.org/officeDocument/2006/relationships/tags" Target="../tags/tag227.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tags" Target="../tags/tag239.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image" Target="../media/image6.png"/><Relationship Id="rId1" Type="http://schemas.openxmlformats.org/officeDocument/2006/relationships/tags" Target="../tags/tag2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2.xml"/><Relationship Id="rId1" Type="http://schemas.openxmlformats.org/officeDocument/2006/relationships/tags" Target="../tags/tag2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860993" y="1693228"/>
            <a:ext cx="3495040" cy="1096645"/>
          </a:xfrm>
        </p:spPr>
        <p:txBody>
          <a:bodyPr vert="horz" wrap="none" lIns="63500" tIns="25400" rIns="63500" bIns="25400" anchor="ctr" anchorCtr="0">
            <a:spAutoFit/>
          </a:bodyPr>
          <a:p>
            <a:pPr algn="ctr">
              <a:lnSpc>
                <a:spcPct val="100000"/>
              </a:lnSpc>
              <a:buClrTx/>
              <a:buSzTx/>
              <a:buFontTx/>
            </a:pPr>
            <a:br>
              <a:rPr lang="en-US" altLang="zh-CN" dirty="0">
                <a:latin typeface="+mj-lt"/>
                <a:ea typeface="宋体" panose="02010600030101010101" pitchFamily="2" charset="-122"/>
                <a:cs typeface="+mj-cs"/>
              </a:rPr>
            </a:br>
            <a:r>
              <a:rPr lang="zh-CN" altLang="en-US" sz="4400" dirty="0">
                <a:solidFill>
                  <a:srgbClr val="000066"/>
                </a:solidFill>
                <a:latin typeface="黑体" panose="02010609060101010101" pitchFamily="49" charset="-122"/>
                <a:ea typeface="黑体" panose="02010609060101010101" pitchFamily="49" charset="-122"/>
                <a:cs typeface="+mj-cs"/>
              </a:rPr>
              <a:t>数据科学导论</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214120"/>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2025</a:t>
            </a:r>
            <a:r>
              <a:rPr lang="zh-CN" altLang="en-US" sz="2000" b="0" i="1" dirty="0">
                <a:solidFill>
                  <a:schemeClr val="tx1"/>
                </a:solidFill>
                <a:latin typeface="Arial" panose="020B0604020202020204" pitchFamily="34" charset="0"/>
                <a:ea typeface="宋体" panose="02010600030101010101" pitchFamily="2" charset="-122"/>
              </a:rPr>
              <a:t>春</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91270" cy="45580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统计方法的选择思路</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 统计学方法的选择通常以分析目的和数据特征为主要依据，如图 2-7 所示。</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a:t>
            </a:r>
            <a:r>
              <a:rPr lang="en-US" altLang="zh-CN" sz="2300" b="1" u="sng" dirty="0">
                <a:solidFill>
                  <a:schemeClr val="tx1"/>
                </a:solidFill>
                <a:latin typeface="+mn-lt"/>
                <a:ea typeface="宋体" panose="02010600030101010101" pitchFamily="2" charset="-122"/>
                <a:cs typeface="+mn-cs"/>
                <a:sym typeface="Symbol" panose="05050102010706020507" charset="0"/>
              </a:rPr>
              <a:t>分析目的</a:t>
            </a:r>
            <a:r>
              <a:rPr lang="en-US" altLang="zh-CN" sz="2300" b="1" dirty="0">
                <a:solidFill>
                  <a:schemeClr val="tx1"/>
                </a:solidFill>
                <a:latin typeface="+mn-lt"/>
                <a:ea typeface="宋体" panose="02010600030101010101" pitchFamily="2" charset="-122"/>
                <a:cs typeface="+mn-cs"/>
                <a:sym typeface="Symbol" panose="05050102010706020507" charset="0"/>
              </a:rPr>
              <a:t>分为描述、分类、比较、预测和解释五种基本类型；</a:t>
            </a:r>
            <a:endParaRPr lang="en-US" altLang="zh-CN"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a:t>
            </a:r>
            <a:r>
              <a:rPr lang="en-US" altLang="zh-CN" sz="2300" dirty="0">
                <a:ea typeface="宋体" panose="02010600030101010101" pitchFamily="2" charset="-122"/>
                <a:sym typeface="Symbol" panose="05050102010706020507" charset="0"/>
              </a:rPr>
              <a:t> </a:t>
            </a:r>
            <a:r>
              <a:rPr lang="en-US" altLang="zh-CN" sz="2300" b="1" u="sng" dirty="0">
                <a:solidFill>
                  <a:schemeClr val="tx1"/>
                </a:solidFill>
                <a:latin typeface="+mn-lt"/>
                <a:ea typeface="宋体" panose="02010600030101010101" pitchFamily="2" charset="-122"/>
                <a:cs typeface="+mn-cs"/>
                <a:sym typeface="Symbol" panose="05050102010706020507" charset="0"/>
              </a:rPr>
              <a:t>数据特征</a:t>
            </a:r>
            <a:r>
              <a:rPr lang="en-US" altLang="zh-CN" sz="2300" b="1" dirty="0">
                <a:solidFill>
                  <a:schemeClr val="tx1"/>
                </a:solidFill>
                <a:latin typeface="+mn-lt"/>
                <a:ea typeface="宋体" panose="02010600030101010101" pitchFamily="2" charset="-122"/>
                <a:cs typeface="+mn-cs"/>
                <a:sym typeface="Symbol" panose="05050102010706020507" charset="0"/>
              </a:rPr>
              <a:t>主要包括变量的个数、自变量和因变量的划分、变量的相关性和数据类型等</a:t>
            </a:r>
            <a:r>
              <a:rPr lang="zh-CN" altLang="en-US" sz="2300" b="1" dirty="0">
                <a:solidFill>
                  <a:schemeClr val="tx1"/>
                </a:solidFill>
                <a:latin typeface="+mn-lt"/>
                <a:ea typeface="宋体" panose="02010600030101010101" pitchFamily="2" charset="-122"/>
                <a:cs typeface="+mn-cs"/>
                <a:sym typeface="Symbol" panose="05050102010706020507" charset="0"/>
              </a:rPr>
              <a:t>；</a:t>
            </a:r>
            <a:endParaRPr lang="en-US" altLang="zh-CN"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a:t>
            </a:r>
            <a:r>
              <a:rPr lang="en-US" altLang="zh-CN" sz="2300" dirty="0">
                <a:ea typeface="宋体" panose="02010600030101010101" pitchFamily="2" charset="-122"/>
                <a:sym typeface="Symbol" panose="05050102010706020507" charset="0"/>
              </a:rPr>
              <a:t> </a:t>
            </a:r>
            <a:r>
              <a:rPr lang="en-US" altLang="zh-CN" sz="2300" b="1" u="sng" dirty="0">
                <a:solidFill>
                  <a:schemeClr val="tx1"/>
                </a:solidFill>
                <a:latin typeface="+mn-lt"/>
                <a:ea typeface="宋体" panose="02010600030101010101" pitchFamily="2" charset="-122"/>
                <a:cs typeface="+mn-cs"/>
                <a:sym typeface="Symbol" panose="05050102010706020507" charset="0"/>
              </a:rPr>
              <a:t>变量的相关性</a:t>
            </a:r>
            <a:r>
              <a:rPr lang="en-US" altLang="zh-CN" sz="2300" b="1" dirty="0">
                <a:solidFill>
                  <a:schemeClr val="tx1"/>
                </a:solidFill>
                <a:latin typeface="+mn-lt"/>
                <a:ea typeface="宋体" panose="02010600030101010101" pitchFamily="2" charset="-122"/>
                <a:cs typeface="+mn-cs"/>
                <a:sym typeface="Symbol" panose="05050102010706020507" charset="0"/>
              </a:rPr>
              <a:t>又可以分为线性相关、非线性相关、自相关、位置相关和时间相关等</a:t>
            </a:r>
            <a:r>
              <a:rPr lang="zh-CN" altLang="en-US" sz="2300" b="1" dirty="0">
                <a:solidFill>
                  <a:schemeClr val="tx1"/>
                </a:solidFill>
                <a:latin typeface="+mn-lt"/>
                <a:ea typeface="宋体" panose="02010600030101010101" pitchFamily="2" charset="-122"/>
                <a:cs typeface="+mn-cs"/>
                <a:sym typeface="Symbol" panose="05050102010706020507" charset="0"/>
              </a:rPr>
              <a:t>；</a:t>
            </a:r>
            <a:endParaRPr lang="en-US" altLang="zh-CN"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a:t>
            </a:r>
            <a:r>
              <a:rPr lang="en-US" altLang="zh-CN" sz="2300" dirty="0">
                <a:ea typeface="宋体" panose="02010600030101010101" pitchFamily="2" charset="-122"/>
                <a:sym typeface="Symbol" panose="05050102010706020507" charset="0"/>
              </a:rPr>
              <a:t> </a:t>
            </a:r>
            <a:r>
              <a:rPr lang="en-US" altLang="zh-CN" sz="2300" b="1" u="sng" dirty="0">
                <a:solidFill>
                  <a:schemeClr val="tx1"/>
                </a:solidFill>
                <a:latin typeface="+mn-lt"/>
                <a:ea typeface="宋体" panose="02010600030101010101" pitchFamily="2" charset="-122"/>
                <a:cs typeface="+mn-cs"/>
                <a:sym typeface="Symbol" panose="05050102010706020507" charset="0"/>
              </a:rPr>
              <a:t>数据类型</a:t>
            </a:r>
            <a:r>
              <a:rPr lang="en-US" altLang="zh-CN" sz="2300" b="1" dirty="0">
                <a:solidFill>
                  <a:schemeClr val="tx1"/>
                </a:solidFill>
                <a:latin typeface="+mn-lt"/>
                <a:ea typeface="宋体" panose="02010600030101010101" pitchFamily="2" charset="-122"/>
                <a:cs typeface="+mn-cs"/>
                <a:sym typeface="Symbol" panose="05050102010706020507" charset="0"/>
              </a:rPr>
              <a:t>有离散数据和连续数据之分。</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29540" y="909955"/>
            <a:ext cx="8910955" cy="584898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342900" y="867410"/>
            <a:ext cx="8653145" cy="4813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800" dirty="0">
                <a:solidFill>
                  <a:srgbClr val="C00000"/>
                </a:solidFill>
                <a:latin typeface="黑体" panose="02010609060101010101" pitchFamily="49" charset="-122"/>
                <a:ea typeface="黑体" panose="02010609060101010101" pitchFamily="49" charset="-122"/>
                <a:sym typeface="+mn-ea"/>
              </a:rPr>
              <a:t>统计方法的选择思路</a:t>
            </a:r>
            <a:endParaRPr lang="en-US" altLang="zh-CN" sz="2100" b="1" dirty="0">
              <a:solidFill>
                <a:schemeClr val="tx1"/>
              </a:solidFill>
              <a:latin typeface="黑体" panose="02010609060101010101" pitchFamily="49" charset="-122"/>
              <a:ea typeface="黑体" panose="02010609060101010101" pitchFamily="49" charset="-122"/>
              <a:cs typeface="+mn-cs"/>
              <a:sym typeface="Symbol" panose="05050102010706020507" charset="0"/>
            </a:endParaRPr>
          </a:p>
        </p:txBody>
      </p:sp>
      <p:sp>
        <p:nvSpPr>
          <p:cNvPr id="3" name="TextBox 7"/>
          <p:cNvSpPr txBox="1"/>
          <p:nvPr>
            <p:custDataLst>
              <p:tags r:id="rId4"/>
            </p:custDataLst>
          </p:nvPr>
        </p:nvSpPr>
        <p:spPr>
          <a:xfrm>
            <a:off x="6364605" y="1499235"/>
            <a:ext cx="1955800" cy="10083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2-7 </a:t>
            </a:r>
            <a:r>
              <a:rPr lang="zh-CN" altLang="zh-CN" sz="2000" spc="-5" dirty="0">
                <a:ea typeface="宋体" panose="02010600030101010101" pitchFamily="2" charset="-122"/>
                <a:cs typeface="宋体" panose="02010600030101010101" pitchFamily="2" charset="-122"/>
                <a:sym typeface="+mn-ea"/>
              </a:rPr>
              <a:t>统计方法的选择思路（部分图</a:t>
            </a:r>
            <a:r>
              <a:rPr lang="en-US" altLang="zh-CN" sz="2000" spc="-5" dirty="0">
                <a:ea typeface="宋体" panose="02010600030101010101" pitchFamily="2" charset="-122"/>
                <a:cs typeface="宋体" panose="02010600030101010101" pitchFamily="2" charset="-122"/>
                <a:sym typeface="+mn-ea"/>
              </a:rPr>
              <a:t>1</a:t>
            </a:r>
            <a:r>
              <a:rPr lang="zh-CN" altLang="zh-CN" sz="2000" spc="-5" dirty="0">
                <a:ea typeface="宋体" panose="02010600030101010101" pitchFamily="2" charset="-122"/>
                <a:cs typeface="宋体" panose="02010600030101010101" pitchFamily="2" charset="-122"/>
                <a:sym typeface="+mn-ea"/>
              </a:rPr>
              <a:t>）</a:t>
            </a:r>
            <a:endParaRPr lang="en-US"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665605" y="791845"/>
            <a:ext cx="7391400" cy="599122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795655"/>
            <a:ext cx="8653145" cy="4813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700" dirty="0">
                <a:solidFill>
                  <a:srgbClr val="C00000"/>
                </a:solidFill>
                <a:latin typeface="黑体" panose="02010609060101010101" pitchFamily="49" charset="-122"/>
                <a:ea typeface="黑体" panose="02010609060101010101" pitchFamily="49" charset="-122"/>
                <a:sym typeface="+mn-ea"/>
              </a:rPr>
              <a:t>统计方法的选择思路</a:t>
            </a:r>
            <a:endParaRPr lang="en-US" altLang="zh-CN" sz="2700" b="1" dirty="0">
              <a:solidFill>
                <a:schemeClr val="tx1"/>
              </a:solidFill>
              <a:latin typeface="黑体" panose="02010609060101010101" pitchFamily="49" charset="-122"/>
              <a:ea typeface="黑体" panose="02010609060101010101" pitchFamily="49" charset="-122"/>
              <a:cs typeface="+mn-cs"/>
              <a:sym typeface="Symbol" panose="05050102010706020507" charset="0"/>
            </a:endParaRPr>
          </a:p>
        </p:txBody>
      </p:sp>
      <p:sp>
        <p:nvSpPr>
          <p:cNvPr id="3" name="TextBox 7"/>
          <p:cNvSpPr txBox="1"/>
          <p:nvPr>
            <p:custDataLst>
              <p:tags r:id="rId4"/>
            </p:custDataLst>
          </p:nvPr>
        </p:nvSpPr>
        <p:spPr>
          <a:xfrm>
            <a:off x="337185" y="2719070"/>
            <a:ext cx="1955800" cy="10083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2-7 </a:t>
            </a:r>
            <a:r>
              <a:rPr lang="zh-CN" altLang="zh-CN" sz="2000" spc="-5" dirty="0">
                <a:ea typeface="宋体" panose="02010600030101010101" pitchFamily="2" charset="-122"/>
                <a:cs typeface="宋体" panose="02010600030101010101" pitchFamily="2" charset="-122"/>
                <a:sym typeface="+mn-ea"/>
              </a:rPr>
              <a:t>统计方法的选择思路（部分图</a:t>
            </a:r>
            <a:r>
              <a:rPr lang="en-US" altLang="zh-CN" sz="2000" spc="-5" dirty="0">
                <a:ea typeface="宋体" panose="02010600030101010101" pitchFamily="2" charset="-122"/>
                <a:cs typeface="宋体" panose="02010600030101010101" pitchFamily="2" charset="-122"/>
                <a:sym typeface="+mn-ea"/>
              </a:rPr>
              <a:t>2</a:t>
            </a:r>
            <a:r>
              <a:rPr lang="zh-CN" altLang="zh-CN" sz="2000" spc="-5" dirty="0">
                <a:ea typeface="宋体" panose="02010600030101010101" pitchFamily="2" charset="-122"/>
                <a:cs typeface="宋体" panose="02010600030101010101" pitchFamily="2" charset="-122"/>
                <a:sym typeface="+mn-ea"/>
              </a:rPr>
              <a:t>）</a:t>
            </a:r>
            <a:endParaRPr lang="en-US"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18745" y="740410"/>
            <a:ext cx="8865870" cy="600138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99390" y="795655"/>
            <a:ext cx="8653145" cy="48133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700" dirty="0">
                <a:solidFill>
                  <a:srgbClr val="C00000"/>
                </a:solidFill>
                <a:latin typeface="黑体" panose="02010609060101010101" pitchFamily="49" charset="-122"/>
                <a:ea typeface="黑体" panose="02010609060101010101" pitchFamily="49" charset="-122"/>
                <a:sym typeface="+mn-ea"/>
              </a:rPr>
              <a:t>统计方法的选择思路</a:t>
            </a:r>
            <a:endParaRPr lang="en-US" altLang="zh-CN" sz="2700" b="1" dirty="0">
              <a:solidFill>
                <a:schemeClr val="tx1"/>
              </a:solidFill>
              <a:latin typeface="黑体" panose="02010609060101010101" pitchFamily="49" charset="-122"/>
              <a:ea typeface="黑体" panose="02010609060101010101" pitchFamily="49" charset="-122"/>
              <a:cs typeface="+mn-cs"/>
              <a:sym typeface="Symbol" panose="05050102010706020507" charset="0"/>
            </a:endParaRPr>
          </a:p>
        </p:txBody>
      </p:sp>
      <p:sp>
        <p:nvSpPr>
          <p:cNvPr id="3" name="TextBox 7"/>
          <p:cNvSpPr txBox="1"/>
          <p:nvPr>
            <p:custDataLst>
              <p:tags r:id="rId4"/>
            </p:custDataLst>
          </p:nvPr>
        </p:nvSpPr>
        <p:spPr>
          <a:xfrm>
            <a:off x="7440930" y="5086985"/>
            <a:ext cx="1454150" cy="14338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2-7 </a:t>
            </a:r>
            <a:r>
              <a:rPr lang="zh-CN" altLang="zh-CN" sz="2000" spc="-5" dirty="0">
                <a:ea typeface="宋体" panose="02010600030101010101" pitchFamily="2" charset="-122"/>
                <a:cs typeface="宋体" panose="02010600030101010101" pitchFamily="2" charset="-122"/>
                <a:sym typeface="+mn-ea"/>
              </a:rPr>
              <a:t>统计方法的选择思路（部分图</a:t>
            </a:r>
            <a:r>
              <a:rPr lang="en-US" altLang="zh-CN" sz="2000" spc="-5" dirty="0">
                <a:ea typeface="宋体" panose="02010600030101010101" pitchFamily="2" charset="-122"/>
                <a:cs typeface="宋体" panose="02010600030101010101" pitchFamily="2" charset="-122"/>
                <a:sym typeface="+mn-ea"/>
              </a:rPr>
              <a:t>3</a:t>
            </a:r>
            <a:r>
              <a:rPr lang="zh-CN" altLang="zh-CN" sz="2000" spc="-5" dirty="0">
                <a:ea typeface="宋体" panose="02010600030101010101" pitchFamily="2" charset="-122"/>
                <a:cs typeface="宋体" panose="02010600030101010101" pitchFamily="2" charset="-122"/>
                <a:sym typeface="+mn-ea"/>
              </a:rPr>
              <a:t>）</a:t>
            </a:r>
            <a:endParaRPr lang="en-US"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91270" cy="42926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800" dirty="0">
                <a:solidFill>
                  <a:srgbClr val="C00000"/>
                </a:solidFill>
                <a:latin typeface="黑体" panose="02010609060101010101" pitchFamily="49" charset="-122"/>
                <a:ea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b="1" dirty="0" smtClean="0">
                <a:solidFill>
                  <a:srgbClr val="134AD5"/>
                </a:solidFill>
                <a:latin typeface="+mn-lt"/>
                <a:ea typeface="黑体" panose="02010609060101010101" pitchFamily="49" charset="-122"/>
                <a:cs typeface="+mn-cs"/>
                <a:sym typeface="Symbol" panose="05050102010706020507" charset="0"/>
              </a:rPr>
              <a:t>总体（Population）、样本（Sample）、参数（Parameter）和统计量（Statistics）是统计学中常用的概念。</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“总体”是包含所研究的全部数据的集合，如由某大学所有学生构成的集合。</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“样本”是从“总体”中抽取的一部分元素的集合，如从某大学学生集合中随机抽取100个学生。</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“参数”是针对“总体”的概念，如全校学生的平均年龄（μ）是一个“参数”。</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“统计量”则是针对“样本”的，如基于100个样本计算的样本平均年龄（x）则是一个“统计量”。</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 </a:t>
            </a:r>
            <a:r>
              <a:rPr b="1" dirty="0" smtClean="0">
                <a:solidFill>
                  <a:srgbClr val="134AD5"/>
                </a:solidFill>
                <a:latin typeface="+mn-lt"/>
                <a:ea typeface="黑体" panose="02010609060101010101" pitchFamily="49" charset="-122"/>
                <a:cs typeface="+mn-cs"/>
                <a:sym typeface="Symbol" panose="05050102010706020507" charset="0"/>
              </a:rPr>
              <a:t>图 2-8 所示为统计学的 4 个基本概念及其相互关系。</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en-US" altLang="zh-CN" sz="2100" b="1" dirty="0">
              <a:solidFill>
                <a:schemeClr val="tx1"/>
              </a:solidFill>
              <a:latin typeface="+mn-lt"/>
              <a:ea typeface="宋体" panose="02010600030101010101" pitchFamily="2"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91270" cy="62039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800" dirty="0">
                <a:solidFill>
                  <a:srgbClr val="C00000"/>
                </a:solidFill>
                <a:latin typeface="黑体" panose="02010609060101010101" pitchFamily="49" charset="-122"/>
                <a:ea typeface="黑体" panose="02010609060101010101" pitchFamily="49" charset="-122"/>
                <a:sym typeface="+mn-ea"/>
              </a:rPr>
              <a:t>数据划分及准备方法</a:t>
            </a:r>
            <a:endParaRPr lang="en-US" altLang="zh-CN" sz="2100" b="1" dirty="0">
              <a:solidFill>
                <a:schemeClr val="tx1"/>
              </a:solidFill>
              <a:latin typeface="黑体" panose="02010609060101010101" pitchFamily="49" charset="-122"/>
              <a:ea typeface="黑体" panose="02010609060101010101" pitchFamily="49" charset="-122"/>
              <a:cs typeface="+mn-cs"/>
              <a:sym typeface="Symbol" panose="05050102010706020507" charset="0"/>
            </a:endParaRPr>
          </a:p>
        </p:txBody>
      </p:sp>
      <p:pic>
        <p:nvPicPr>
          <p:cNvPr id="9" name="图片 8"/>
          <p:cNvPicPr>
            <a:picLocks noChangeAspect="1"/>
          </p:cNvPicPr>
          <p:nvPr>
            <p:custDataLst>
              <p:tags r:id="rId2"/>
            </p:custDataLst>
          </p:nvPr>
        </p:nvPicPr>
        <p:blipFill>
          <a:blip r:embed="rId3"/>
          <a:stretch>
            <a:fillRect/>
          </a:stretch>
        </p:blipFill>
        <p:spPr>
          <a:xfrm>
            <a:off x="474345" y="1454785"/>
            <a:ext cx="8154670" cy="4406900"/>
          </a:xfrm>
          <a:prstGeom prst="rect">
            <a:avLst/>
          </a:prstGeom>
        </p:spPr>
      </p:pic>
      <p:sp>
        <p:nvSpPr>
          <p:cNvPr id="3" name="TextBox 7"/>
          <p:cNvSpPr txBox="1"/>
          <p:nvPr>
            <p:custDataLst>
              <p:tags r:id="rId4"/>
            </p:custDataLst>
          </p:nvPr>
        </p:nvSpPr>
        <p:spPr>
          <a:xfrm>
            <a:off x="3491865" y="5445760"/>
            <a:ext cx="2683510" cy="7035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2-8 </a:t>
            </a:r>
            <a:r>
              <a:rPr lang="zh-CN" altLang="en-US" sz="2000" dirty="0">
                <a:sym typeface="+mn-ea"/>
              </a:rPr>
              <a:t>统计学的四个基本概念及其相互关系</a:t>
            </a:r>
            <a:endParaRPr lang="en-US"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867410"/>
            <a:ext cx="8883650" cy="147383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400" dirty="0" smtClean="0">
                <a:solidFill>
                  <a:srgbClr val="134AD5"/>
                </a:solidFill>
                <a:latin typeface="+mj-lt"/>
                <a:ea typeface="黑体" panose="02010609060101010101" pitchFamily="49" charset="-122"/>
                <a:cs typeface="+mj-lt"/>
                <a:sym typeface="+mn-ea"/>
              </a:rPr>
              <a:t>  * </a:t>
            </a:r>
            <a:r>
              <a:rPr lang="zh-CN" altLang="en-US" sz="2400" dirty="0" smtClean="0">
                <a:solidFill>
                  <a:srgbClr val="134AD5"/>
                </a:solidFill>
                <a:latin typeface="+mj-lt"/>
                <a:ea typeface="黑体" panose="02010609060101010101" pitchFamily="49" charset="-122"/>
                <a:cs typeface="+mj-lt"/>
                <a:sym typeface="+mn-ea"/>
              </a:rPr>
              <a:t>在数据科学中，掌握概率分布知识对于</a:t>
            </a:r>
            <a:r>
              <a:rPr lang="zh-CN" altLang="en-US" sz="2400" u="sng" dirty="0" smtClean="0">
                <a:solidFill>
                  <a:srgbClr val="134AD5"/>
                </a:solidFill>
                <a:latin typeface="+mj-lt"/>
                <a:ea typeface="黑体" panose="02010609060101010101" pitchFamily="49" charset="-122"/>
                <a:cs typeface="+mj-lt"/>
                <a:sym typeface="+mn-ea"/>
              </a:rPr>
              <a:t>描述性统计</a:t>
            </a:r>
            <a:r>
              <a:rPr lang="zh-CN" altLang="en-US" sz="2400" dirty="0" smtClean="0">
                <a:solidFill>
                  <a:srgbClr val="134AD5"/>
                </a:solidFill>
                <a:latin typeface="+mj-lt"/>
                <a:ea typeface="黑体" panose="02010609060101010101" pitchFamily="49" charset="-122"/>
                <a:cs typeface="+mj-lt"/>
                <a:sym typeface="+mn-ea"/>
              </a:rPr>
              <a:t>，尤其是正确理解数据的</a:t>
            </a:r>
            <a:r>
              <a:rPr lang="zh-CN" altLang="en-US" sz="2400" u="sng" dirty="0" smtClean="0">
                <a:solidFill>
                  <a:srgbClr val="134AD5"/>
                </a:solidFill>
                <a:latin typeface="+mj-lt"/>
                <a:ea typeface="黑体" panose="02010609060101010101" pitchFamily="49" charset="-122"/>
                <a:cs typeface="+mj-lt"/>
                <a:sym typeface="+mn-ea"/>
              </a:rPr>
              <a:t>分布特征</a:t>
            </a:r>
            <a:r>
              <a:rPr lang="zh-CN" altLang="en-US" sz="2400" dirty="0" smtClean="0">
                <a:solidFill>
                  <a:srgbClr val="134AD5"/>
                </a:solidFill>
                <a:latin typeface="+mj-lt"/>
                <a:ea typeface="黑体" panose="02010609060101010101" pitchFamily="49" charset="-122"/>
                <a:cs typeface="+mj-lt"/>
                <a:sym typeface="+mn-ea"/>
              </a:rPr>
              <a:t>及选择恰当数据处理方法具有重要意义。</a:t>
            </a:r>
            <a:endParaRPr lang="zh-CN" altLang="en-US" sz="2800" b="1" dirty="0">
              <a:solidFill>
                <a:srgbClr val="FF0000"/>
              </a:solidFill>
              <a:latin typeface="+mn-lt"/>
              <a:ea typeface="宋体" panose="02010600030101010101" pitchFamily="2" charset="-122"/>
              <a:cs typeface="+mn-cs"/>
              <a:sym typeface="+mn-ea"/>
            </a:endParaRPr>
          </a:p>
        </p:txBody>
      </p:sp>
      <p:graphicFrame>
        <p:nvGraphicFramePr>
          <p:cNvPr id="5" name="图示 4"/>
          <p:cNvGraphicFramePr>
            <a:graphicFrameLocks noGrp="1"/>
          </p:cNvGraphicFramePr>
          <p:nvPr>
            <p:custDataLst>
              <p:tags r:id="rId2"/>
            </p:custDataLst>
          </p:nvPr>
        </p:nvGraphicFramePr>
        <p:xfrm>
          <a:off x="617855" y="2419350"/>
          <a:ext cx="7904480" cy="3360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319405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离散型随机变量的概率分布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latin typeface="+mj-lt"/>
                <a:cs typeface="+mj-lt"/>
                <a:sym typeface="+mn-ea"/>
              </a:rPr>
              <a:t>      - </a:t>
            </a:r>
            <a:r>
              <a:rPr lang="zh-CN" altLang="en-US" dirty="0" smtClean="0">
                <a:latin typeface="+mj-lt"/>
                <a:cs typeface="+mj-lt"/>
                <a:sym typeface="+mn-ea"/>
              </a:rPr>
              <a:t>设 </a:t>
            </a:r>
            <a:r>
              <a:rPr lang="en-US" altLang="zh-CN" dirty="0" smtClean="0">
                <a:latin typeface="+mj-lt"/>
                <a:cs typeface="+mj-lt"/>
                <a:sym typeface="+mn-ea"/>
              </a:rPr>
              <a:t>x</a:t>
            </a:r>
            <a:r>
              <a:rPr lang="en-US" altLang="zh-CN" baseline="-25000" dirty="0" smtClean="0">
                <a:latin typeface="+mj-lt"/>
                <a:cs typeface="+mj-lt"/>
                <a:sym typeface="+mn-ea"/>
              </a:rPr>
              <a:t>i</a:t>
            </a:r>
            <a:r>
              <a:rPr lang="en-US" altLang="zh-CN" dirty="0" smtClean="0">
                <a:latin typeface="+mj-lt"/>
                <a:cs typeface="+mj-lt"/>
                <a:sym typeface="+mn-ea"/>
              </a:rPr>
              <a:t> (</a:t>
            </a:r>
            <a:r>
              <a:rPr lang="en-US" altLang="zh-CN" dirty="0" err="1" smtClean="0">
                <a:latin typeface="+mj-lt"/>
                <a:cs typeface="+mj-lt"/>
                <a:sym typeface="+mn-ea"/>
              </a:rPr>
              <a:t>i</a:t>
            </a:r>
            <a:r>
              <a:rPr lang="en-US" altLang="zh-CN" dirty="0" smtClean="0">
                <a:latin typeface="+mj-lt"/>
                <a:cs typeface="+mj-lt"/>
                <a:sym typeface="+mn-ea"/>
              </a:rPr>
              <a:t>=1,2, …)</a:t>
            </a:r>
            <a:r>
              <a:rPr lang="zh-CN" altLang="en-US" dirty="0" smtClean="0">
                <a:latin typeface="+mj-lt"/>
                <a:cs typeface="+mj-lt"/>
                <a:sym typeface="+mn-ea"/>
              </a:rPr>
              <a:t>是离散型随机变量</a:t>
            </a:r>
            <a:r>
              <a:rPr lang="en-US" altLang="zh-CN" dirty="0" smtClean="0">
                <a:latin typeface="+mj-lt"/>
                <a:cs typeface="+mj-lt"/>
                <a:sym typeface="+mn-ea"/>
              </a:rPr>
              <a:t>X</a:t>
            </a:r>
            <a:r>
              <a:rPr lang="zh-CN" altLang="en-US" dirty="0" smtClean="0">
                <a:latin typeface="+mj-lt"/>
                <a:cs typeface="+mj-lt"/>
                <a:sym typeface="+mn-ea"/>
              </a:rPr>
              <a:t>所取的一切可能值，</a:t>
            </a:r>
            <a:endParaRPr lang="zh-CN" altLang="en-US" dirty="0" smtClean="0">
              <a:latin typeface="+mj-lt"/>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ym typeface="+mn-ea"/>
              </a:rPr>
              <a:t>           </a:t>
            </a:r>
            <a:r>
              <a:rPr lang="zh-CN" altLang="en-US" dirty="0" smtClean="0">
                <a:ea typeface="宋体" panose="02010600030101010101" pitchFamily="2" charset="-122"/>
                <a:sym typeface="+mn-ea"/>
              </a:rPr>
              <a:t>称</a:t>
            </a:r>
            <a:r>
              <a:rPr lang="zh-CN" altLang="en-US" dirty="0" smtClean="0">
                <a:sym typeface="+mn-ea"/>
              </a:rPr>
              <a:t>为离散型随机变量 </a:t>
            </a:r>
            <a:r>
              <a:rPr lang="en-US" altLang="zh-CN" dirty="0" smtClean="0">
                <a:sym typeface="+mn-ea"/>
              </a:rPr>
              <a:t>X </a:t>
            </a:r>
            <a:r>
              <a:rPr lang="zh-CN" altLang="en-US" dirty="0" smtClean="0">
                <a:sym typeface="+mn-ea"/>
              </a:rPr>
              <a:t>的概率分布。</a:t>
            </a: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smtClean="0">
                <a:sym typeface="+mn-ea"/>
              </a:rPr>
              <a:t> </a:t>
            </a:r>
            <a:r>
              <a:rPr lang="en-US" altLang="zh-CN" dirty="0" smtClean="0">
                <a:sym typeface="+mn-ea"/>
              </a:rPr>
              <a:t>     - </a:t>
            </a:r>
            <a:r>
              <a:rPr lang="zh-CN" altLang="en-US" dirty="0" smtClean="0">
                <a:sym typeface="+mn-ea"/>
              </a:rPr>
              <a:t>离散型随机变量</a:t>
            </a:r>
            <a:r>
              <a:rPr lang="en-US" altLang="zh-CN" dirty="0" smtClean="0">
                <a:sym typeface="+mn-ea"/>
              </a:rPr>
              <a:t>X</a:t>
            </a:r>
            <a:r>
              <a:rPr lang="zh-CN" altLang="en-US" dirty="0" smtClean="0">
                <a:sym typeface="+mn-ea"/>
              </a:rPr>
              <a:t>的概率分布可以用表的方式表示。</a:t>
            </a:r>
            <a:endParaRPr lang="en-US" altLang="zh-CN" b="1" dirty="0">
              <a:solidFill>
                <a:srgbClr val="FF0000"/>
              </a:solidFill>
              <a:latin typeface="+mn-lt"/>
              <a:ea typeface="宋体" panose="02010600030101010101" pitchFamily="2" charset="-122"/>
              <a:cs typeface="+mn-cs"/>
              <a:sym typeface="+mn-ea"/>
            </a:endParaRPr>
          </a:p>
        </p:txBody>
      </p:sp>
      <p:sp>
        <p:nvSpPr>
          <p:cNvPr id="9" name="TextBox 8"/>
          <p:cNvSpPr txBox="1"/>
          <p:nvPr>
            <p:custDataLst>
              <p:tags r:id="rId2"/>
            </p:custDataLst>
          </p:nvPr>
        </p:nvSpPr>
        <p:spPr>
          <a:xfrm>
            <a:off x="2928620" y="5793105"/>
            <a:ext cx="3239770" cy="4603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dirty="0"/>
              <a:t>随机变量</a:t>
            </a:r>
            <a:r>
              <a:rPr lang="en-US" dirty="0"/>
              <a:t>X</a:t>
            </a:r>
            <a:r>
              <a:rPr lang="zh-CN" altLang="en-US" dirty="0"/>
              <a:t>的概率分布</a:t>
            </a:r>
            <a:endParaRPr lang="zh-CN" altLang="en-US" dirty="0"/>
          </a:p>
        </p:txBody>
      </p:sp>
      <p:pic>
        <p:nvPicPr>
          <p:cNvPr id="4" name="图片 3"/>
          <p:cNvPicPr>
            <a:picLocks noChangeAspect="1"/>
          </p:cNvPicPr>
          <p:nvPr/>
        </p:nvPicPr>
        <p:blipFill>
          <a:blip r:embed="rId3"/>
          <a:stretch>
            <a:fillRect/>
          </a:stretch>
        </p:blipFill>
        <p:spPr>
          <a:xfrm>
            <a:off x="942975" y="4011295"/>
            <a:ext cx="7258050" cy="1704975"/>
          </a:xfrm>
          <a:prstGeom prst="rect">
            <a:avLst/>
          </a:prstGeom>
        </p:spPr>
      </p:pic>
      <p:pic>
        <p:nvPicPr>
          <p:cNvPr id="5" name="图片 4"/>
          <p:cNvPicPr>
            <a:picLocks noChangeAspect="1"/>
          </p:cNvPicPr>
          <p:nvPr/>
        </p:nvPicPr>
        <p:blipFill>
          <a:blip r:embed="rId4"/>
          <a:stretch>
            <a:fillRect/>
          </a:stretch>
        </p:blipFill>
        <p:spPr>
          <a:xfrm>
            <a:off x="2162175" y="2392045"/>
            <a:ext cx="2515235" cy="467360"/>
          </a:xfrm>
          <a:prstGeom prst="rect">
            <a:avLst/>
          </a:prstGeom>
        </p:spPr>
      </p:pic>
      <p:pic>
        <p:nvPicPr>
          <p:cNvPr id="6" name="图片 5"/>
          <p:cNvPicPr>
            <a:picLocks noChangeAspect="1"/>
          </p:cNvPicPr>
          <p:nvPr/>
        </p:nvPicPr>
        <p:blipFill>
          <a:blip r:embed="rId5"/>
          <a:stretch>
            <a:fillRect/>
          </a:stretch>
        </p:blipFill>
        <p:spPr>
          <a:xfrm>
            <a:off x="5116195" y="2425065"/>
            <a:ext cx="1781175" cy="42862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36652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离散型随机变量的概率分布（续）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mn-ea"/>
              </a:rPr>
              <a:t>    - </a:t>
            </a:r>
            <a:r>
              <a:rPr lang="zh-CN" altLang="en-US" sz="2300" b="1" dirty="0">
                <a:solidFill>
                  <a:schemeClr val="tx1"/>
                </a:solidFill>
                <a:latin typeface="+mn-lt"/>
                <a:ea typeface="宋体" panose="02010600030101010101" pitchFamily="2" charset="-122"/>
                <a:cs typeface="+mn-cs"/>
                <a:sym typeface="+mn-ea"/>
              </a:rPr>
              <a:t>常见的离散型概率分布有两种：二项分布和泊松分布。</a:t>
            </a:r>
            <a:endParaRPr lang="zh-CN" altLang="en-US" sz="2300" b="1" dirty="0">
              <a:solidFill>
                <a:schemeClr val="tx1"/>
              </a:solidFill>
              <a:latin typeface="+mn-lt"/>
              <a:ea typeface="宋体" panose="02010600030101010101" pitchFamily="2" charset="-122"/>
              <a:cs typeface="+mn-cs"/>
              <a:sym typeface="+mn-ea"/>
            </a:endParaRPr>
          </a:p>
        </p:txBody>
      </p:sp>
      <p:sp>
        <p:nvSpPr>
          <p:cNvPr id="10" name="TextBox 9"/>
          <p:cNvSpPr txBox="1"/>
          <p:nvPr>
            <p:custDataLst>
              <p:tags r:id="rId2"/>
            </p:custDataLst>
          </p:nvPr>
        </p:nvSpPr>
        <p:spPr>
          <a:xfrm>
            <a:off x="204470" y="3293110"/>
            <a:ext cx="1265555" cy="132207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离散型随机变量中常见概率分布</a:t>
            </a:r>
            <a:endParaRPr lang="zh-CN" altLang="en-US" sz="2000" dirty="0"/>
          </a:p>
        </p:txBody>
      </p:sp>
      <p:pic>
        <p:nvPicPr>
          <p:cNvPr id="4" name="图片 3"/>
          <p:cNvPicPr>
            <a:picLocks noChangeAspect="1"/>
          </p:cNvPicPr>
          <p:nvPr/>
        </p:nvPicPr>
        <p:blipFill>
          <a:blip r:embed="rId3"/>
          <a:stretch>
            <a:fillRect/>
          </a:stretch>
        </p:blipFill>
        <p:spPr>
          <a:xfrm>
            <a:off x="1552575" y="2258060"/>
            <a:ext cx="7479030" cy="397700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2" name="TextBox 9"/>
          <p:cNvSpPr txBox="1"/>
          <p:nvPr>
            <p:custDataLst>
              <p:tags r:id="rId1"/>
            </p:custDataLst>
          </p:nvPr>
        </p:nvSpPr>
        <p:spPr>
          <a:xfrm>
            <a:off x="204470" y="3436620"/>
            <a:ext cx="1361440" cy="132207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离散型随机变量中常见概率分布</a:t>
            </a:r>
            <a:r>
              <a:rPr lang="en-US" altLang="zh-CN" sz="2000" dirty="0"/>
              <a:t>(</a:t>
            </a:r>
            <a:r>
              <a:rPr lang="zh-CN" altLang="en-US" sz="2000" dirty="0"/>
              <a:t>续</a:t>
            </a:r>
            <a:r>
              <a:rPr lang="en-US" altLang="zh-CN" sz="2000" dirty="0"/>
              <a:t>)</a:t>
            </a:r>
            <a:endParaRPr lang="zh-CN" altLang="en-US" sz="2000" dirty="0"/>
          </a:p>
        </p:txBody>
      </p:sp>
      <p:sp>
        <p:nvSpPr>
          <p:cNvPr id="4" name="Rectangle 3"/>
          <p:cNvSpPr>
            <a:spLocks noGrp="1" noRot="1"/>
          </p:cNvSpPr>
          <p:nvPr>
            <p:ph type="subTitle" idx="1"/>
            <p:custDataLst>
              <p:tags r:id="rId2"/>
            </p:custDataLst>
          </p:nvPr>
        </p:nvSpPr>
        <p:spPr>
          <a:xfrm>
            <a:off x="111125" y="795655"/>
            <a:ext cx="8883650" cy="136652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离散型随机变量的概率分布（续）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mn-ea"/>
              </a:rPr>
              <a:t>    - </a:t>
            </a:r>
            <a:r>
              <a:rPr lang="zh-CN" altLang="en-US" sz="2300" b="1" dirty="0">
                <a:solidFill>
                  <a:schemeClr val="tx1"/>
                </a:solidFill>
                <a:latin typeface="+mn-lt"/>
                <a:ea typeface="宋体" panose="02010600030101010101" pitchFamily="2" charset="-122"/>
                <a:cs typeface="+mn-cs"/>
                <a:sym typeface="+mn-ea"/>
              </a:rPr>
              <a:t>常见的概率分布有两种：二项分布和泊松分布。</a:t>
            </a:r>
            <a:endParaRPr lang="zh-CN" altLang="en-US" sz="2300" b="1" dirty="0">
              <a:solidFill>
                <a:schemeClr val="tx1"/>
              </a:solidFill>
              <a:latin typeface="+mn-lt"/>
              <a:ea typeface="宋体" panose="02010600030101010101" pitchFamily="2" charset="-122"/>
              <a:cs typeface="+mn-cs"/>
              <a:sym typeface="+mn-ea"/>
            </a:endParaRPr>
          </a:p>
        </p:txBody>
      </p:sp>
      <p:pic>
        <p:nvPicPr>
          <p:cNvPr id="3" name="图片 2"/>
          <p:cNvPicPr>
            <a:picLocks noChangeAspect="1"/>
          </p:cNvPicPr>
          <p:nvPr/>
        </p:nvPicPr>
        <p:blipFill>
          <a:blip r:embed="rId3"/>
          <a:stretch>
            <a:fillRect/>
          </a:stretch>
        </p:blipFill>
        <p:spPr>
          <a:xfrm>
            <a:off x="1641475" y="2225675"/>
            <a:ext cx="7383145" cy="437515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326390" y="1010920"/>
            <a:ext cx="8640445" cy="48196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en-US" altLang="zh-CN" sz="2800" dirty="0">
                <a:solidFill>
                  <a:srgbClr val="C00000"/>
                </a:solidFill>
                <a:latin typeface="黑体" panose="02010609060101010101" pitchFamily="49" charset="-122"/>
                <a:ea typeface="黑体" panose="02010609060101010101" pitchFamily="49" charset="-122"/>
                <a:sym typeface="+mn-ea"/>
              </a:rPr>
              <a:t>本章学习提示及要求</a:t>
            </a:r>
            <a:endParaRPr lang="en-US" altLang="zh-CN" sz="2800" dirty="0">
              <a:solidFill>
                <a:srgbClr val="C00000"/>
              </a:solidFill>
              <a:latin typeface="黑体" panose="02010609060101010101" pitchFamily="49" charset="-122"/>
              <a:ea typeface="黑体" panose="02010609060101010101" pitchFamily="49" charset="-122"/>
              <a:sym typeface="+mn-ea"/>
            </a:endParaRPr>
          </a:p>
        </p:txBody>
      </p:sp>
      <p:graphicFrame>
        <p:nvGraphicFramePr>
          <p:cNvPr id="39" name="内容占位符 5"/>
          <p:cNvGraphicFramePr>
            <a:graphicFrameLocks noGrp="1"/>
          </p:cNvGraphicFramePr>
          <p:nvPr>
            <p:custDataLst>
              <p:tags r:id="rId2"/>
            </p:custDataLst>
          </p:nvPr>
        </p:nvGraphicFramePr>
        <p:xfrm>
          <a:off x="142240" y="1652270"/>
          <a:ext cx="8824595" cy="4026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3"/>
          <p:cNvSpPr>
            <a:spLocks noGrp="1" noRot="1"/>
          </p:cNvSpPr>
          <p:nvPr>
            <p:ph type="subTitle" idx="1"/>
            <p:custDataLst>
              <p:tags r:id="rId1"/>
            </p:custDataLst>
          </p:nvPr>
        </p:nvSpPr>
        <p:spPr>
          <a:xfrm>
            <a:off x="111125" y="795655"/>
            <a:ext cx="8883650" cy="186436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连续型随机变量的概率分布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mn-ea"/>
              </a:rPr>
              <a:t>    - </a:t>
            </a:r>
            <a:r>
              <a:rPr lang="zh-CN" altLang="en-US" sz="2300" b="1" dirty="0">
                <a:solidFill>
                  <a:schemeClr val="tx1"/>
                </a:solidFill>
                <a:latin typeface="+mn-lt"/>
                <a:ea typeface="宋体" panose="02010600030101010101" pitchFamily="2" charset="-122"/>
                <a:cs typeface="+mn-cs"/>
                <a:sym typeface="+mn-ea"/>
              </a:rPr>
              <a:t>连续型随机变量的所有取值具有无法穷举性，故概率分布的定义方法与离散型随机变量不同。</a:t>
            </a:r>
            <a:endParaRPr lang="zh-CN" altLang="en-US" sz="2300" b="1" dirty="0">
              <a:solidFill>
                <a:schemeClr val="tx1"/>
              </a:solidFill>
              <a:latin typeface="+mn-lt"/>
              <a:ea typeface="宋体" panose="02010600030101010101" pitchFamily="2" charset="-122"/>
              <a:cs typeface="+mn-cs"/>
              <a:sym typeface="+mn-ea"/>
            </a:endParaRPr>
          </a:p>
        </p:txBody>
      </p:sp>
      <p:sp>
        <p:nvSpPr>
          <p:cNvPr id="4" name="TextBox 9"/>
          <p:cNvSpPr txBox="1"/>
          <p:nvPr>
            <p:custDataLst>
              <p:tags r:id="rId2"/>
            </p:custDataLst>
          </p:nvPr>
        </p:nvSpPr>
        <p:spPr>
          <a:xfrm>
            <a:off x="1311275" y="5944235"/>
            <a:ext cx="663765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离散型随机变量与连续型随机变量的概率分布的定义方法</a:t>
            </a:r>
            <a:endParaRPr lang="zh-CN" altLang="en-US" sz="2000" dirty="0"/>
          </a:p>
        </p:txBody>
      </p:sp>
      <p:pic>
        <p:nvPicPr>
          <p:cNvPr id="2" name="图片 1"/>
          <p:cNvPicPr>
            <a:picLocks noChangeAspect="1"/>
          </p:cNvPicPr>
          <p:nvPr/>
        </p:nvPicPr>
        <p:blipFill>
          <a:blip r:embed="rId3"/>
          <a:stretch>
            <a:fillRect/>
          </a:stretch>
        </p:blipFill>
        <p:spPr>
          <a:xfrm>
            <a:off x="137795" y="2571750"/>
            <a:ext cx="8887460" cy="322262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14413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连续型随机变量的概率分布（续）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一般用概率密度函数</a:t>
            </a:r>
            <a:r>
              <a:rPr lang="en-US" altLang="zh-CN" sz="2300" dirty="0" smtClean="0">
                <a:latin typeface="+mj-lt"/>
                <a:ea typeface="黑体" panose="02010609060101010101" pitchFamily="49" charset="-122"/>
                <a:cs typeface="+mj-lt"/>
                <a:sym typeface="+mn-ea"/>
              </a:rPr>
              <a:t>f(x)</a:t>
            </a:r>
            <a:r>
              <a:rPr lang="zh-CN" altLang="en-US" sz="2300" dirty="0" smtClean="0">
                <a:latin typeface="+mj-lt"/>
                <a:ea typeface="黑体" panose="02010609060101010101" pitchFamily="49" charset="-122"/>
                <a:cs typeface="+mj-lt"/>
                <a:sym typeface="+mn-ea"/>
              </a:rPr>
              <a:t>或概率分布函数</a:t>
            </a:r>
            <a:r>
              <a:rPr lang="en-US" altLang="zh-CN" sz="2300" dirty="0" smtClean="0">
                <a:latin typeface="+mj-lt"/>
                <a:ea typeface="黑体" panose="02010609060101010101" pitchFamily="49" charset="-122"/>
                <a:cs typeface="+mj-lt"/>
                <a:sym typeface="+mn-ea"/>
              </a:rPr>
              <a:t>F(x)</a:t>
            </a:r>
            <a:r>
              <a:rPr lang="zh-CN" altLang="en-US" sz="2300" dirty="0" smtClean="0">
                <a:latin typeface="+mj-lt"/>
                <a:ea typeface="黑体" panose="02010609060101010101" pitchFamily="49" charset="-122"/>
                <a:cs typeface="+mj-lt"/>
                <a:sym typeface="+mn-ea"/>
              </a:rPr>
              <a:t>来描述</a:t>
            </a:r>
            <a:endParaRPr lang="en-US" altLang="zh-CN" sz="2300" b="1" dirty="0">
              <a:solidFill>
                <a:srgbClr val="FF0000"/>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latin typeface="+mj-lt"/>
                <a:cs typeface="+mj-lt"/>
                <a:sym typeface="+mn-ea"/>
              </a:rPr>
              <a:t>      </a:t>
            </a:r>
            <a:r>
              <a:rPr lang="en-US" altLang="zh-CN" sz="2200" dirty="0" smtClean="0">
                <a:latin typeface="+mj-lt"/>
                <a:cs typeface="+mj-lt"/>
                <a:sym typeface="Symbol" panose="05050102010706020507" charset="0"/>
              </a:rPr>
              <a:t> </a:t>
            </a:r>
            <a:r>
              <a:rPr lang="zh-CN" altLang="en-US" sz="2200" dirty="0" smtClean="0">
                <a:latin typeface="+mj-lt"/>
                <a:cs typeface="+mj-lt"/>
                <a:sym typeface="+mn-ea"/>
              </a:rPr>
              <a:t>概率密度函数</a:t>
            </a:r>
            <a:r>
              <a:rPr lang="en-US" altLang="zh-CN" sz="2200" dirty="0" smtClean="0">
                <a:latin typeface="+mj-lt"/>
                <a:cs typeface="+mj-lt"/>
                <a:sym typeface="+mn-ea"/>
              </a:rPr>
              <a:t>f(x)</a:t>
            </a:r>
            <a:r>
              <a:rPr lang="zh-CN" altLang="en-US" sz="2200" dirty="0" smtClean="0">
                <a:latin typeface="+mj-lt"/>
                <a:cs typeface="+mj-lt"/>
                <a:sym typeface="+mn-ea"/>
              </a:rPr>
              <a:t>：设</a:t>
            </a:r>
            <a:r>
              <a:rPr lang="en-US" altLang="zh-CN" sz="2200" dirty="0" smtClean="0">
                <a:latin typeface="+mj-lt"/>
                <a:cs typeface="+mj-lt"/>
                <a:sym typeface="+mn-ea"/>
              </a:rPr>
              <a:t>X</a:t>
            </a:r>
            <a:r>
              <a:rPr lang="zh-CN" altLang="en-US" sz="2200" dirty="0" smtClean="0">
                <a:latin typeface="+mj-lt"/>
                <a:cs typeface="+mj-lt"/>
                <a:sym typeface="+mn-ea"/>
              </a:rPr>
              <a:t>为一连续型随机变量，</a:t>
            </a:r>
            <a:r>
              <a:rPr lang="en-US" altLang="zh-CN" sz="2200" dirty="0" smtClean="0">
                <a:latin typeface="+mj-lt"/>
                <a:cs typeface="+mj-lt"/>
                <a:sym typeface="+mn-ea"/>
              </a:rPr>
              <a:t>x </a:t>
            </a:r>
            <a:r>
              <a:rPr lang="zh-CN" altLang="en-US" sz="2200" dirty="0" smtClean="0">
                <a:latin typeface="+mj-lt"/>
                <a:cs typeface="+mj-lt"/>
                <a:sym typeface="+mn-ea"/>
              </a:rPr>
              <a:t>为任意实数，</a:t>
            </a:r>
            <a:r>
              <a:rPr lang="en-US" altLang="zh-CN" sz="2200" dirty="0" smtClean="0">
                <a:latin typeface="+mj-lt"/>
                <a:cs typeface="+mj-lt"/>
                <a:sym typeface="+mn-ea"/>
              </a:rPr>
              <a:t>X</a:t>
            </a:r>
            <a:r>
              <a:rPr lang="zh-CN" altLang="en-US" sz="2200" dirty="0" smtClean="0">
                <a:latin typeface="+mj-lt"/>
                <a:cs typeface="+mj-lt"/>
                <a:sym typeface="+mn-ea"/>
              </a:rPr>
              <a:t>的概率密度函数记为</a:t>
            </a:r>
            <a:r>
              <a:rPr lang="en-US" altLang="zh-CN" sz="2200" dirty="0" smtClean="0">
                <a:latin typeface="+mj-lt"/>
                <a:cs typeface="+mj-lt"/>
                <a:sym typeface="+mn-ea"/>
              </a:rPr>
              <a:t>f(x)</a:t>
            </a:r>
            <a:r>
              <a:rPr lang="zh-CN" altLang="en-US" sz="2200" dirty="0" smtClean="0">
                <a:latin typeface="+mj-lt"/>
                <a:ea typeface="宋体" panose="02010600030101010101" pitchFamily="2" charset="-122"/>
                <a:cs typeface="+mj-lt"/>
                <a:sym typeface="+mn-ea"/>
              </a:rPr>
              <a:t>，</a:t>
            </a:r>
            <a:r>
              <a:rPr lang="zh-CN" altLang="en-US" sz="2200" dirty="0" smtClean="0">
                <a:latin typeface="+mj-lt"/>
                <a:cs typeface="+mj-lt"/>
                <a:sym typeface="+mn-ea"/>
              </a:rPr>
              <a:t>也就是说概率密度函数 </a:t>
            </a:r>
            <a:r>
              <a:rPr lang="en-US" altLang="zh-CN" sz="2200" dirty="0" smtClean="0">
                <a:latin typeface="+mj-lt"/>
                <a:cs typeface="+mj-lt"/>
                <a:sym typeface="+mn-ea"/>
              </a:rPr>
              <a:t>f(x)</a:t>
            </a:r>
            <a:r>
              <a:rPr lang="zh-CN" altLang="en-US" sz="2200" dirty="0" smtClean="0">
                <a:latin typeface="+mj-lt"/>
                <a:cs typeface="+mj-lt"/>
                <a:sym typeface="+mn-ea"/>
              </a:rPr>
              <a:t>表示</a:t>
            </a:r>
            <a:r>
              <a:rPr lang="en-US" altLang="zh-CN" sz="2200" dirty="0" smtClean="0">
                <a:latin typeface="+mj-lt"/>
                <a:cs typeface="+mj-lt"/>
                <a:sym typeface="+mn-ea"/>
              </a:rPr>
              <a:t> X </a:t>
            </a:r>
            <a:r>
              <a:rPr lang="zh-CN" altLang="en-US" sz="2200" dirty="0" smtClean="0">
                <a:latin typeface="+mj-lt"/>
                <a:cs typeface="+mj-lt"/>
                <a:sym typeface="+mn-ea"/>
              </a:rPr>
              <a:t>的所有取值</a:t>
            </a:r>
            <a:r>
              <a:rPr lang="en-US" altLang="zh-CN" sz="2200" dirty="0" smtClean="0">
                <a:latin typeface="+mj-lt"/>
                <a:cs typeface="+mj-lt"/>
                <a:sym typeface="+mn-ea"/>
              </a:rPr>
              <a:t> x </a:t>
            </a:r>
            <a:r>
              <a:rPr lang="zh-CN" altLang="en-US" sz="2200" dirty="0" smtClean="0">
                <a:latin typeface="+mj-lt"/>
                <a:cs typeface="+mj-lt"/>
                <a:sym typeface="+mn-ea"/>
              </a:rPr>
              <a:t>及其频数</a:t>
            </a:r>
            <a:r>
              <a:rPr lang="en-US" altLang="zh-CN" sz="2200" dirty="0" smtClean="0">
                <a:latin typeface="+mj-lt"/>
                <a:cs typeface="+mj-lt"/>
                <a:sym typeface="+mn-ea"/>
              </a:rPr>
              <a:t> f(x)</a:t>
            </a:r>
            <a:endParaRPr lang="zh-CN" altLang="en-US" sz="2200" dirty="0" smtClean="0">
              <a:latin typeface="+mj-lt"/>
              <a:ea typeface="宋体" panose="02010600030101010101" pitchFamily="2"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ym typeface="+mn-ea"/>
              </a:rPr>
              <a:t>      </a:t>
            </a:r>
            <a:r>
              <a:rPr lang="en-US" altLang="zh-CN" sz="2200" dirty="0" smtClean="0">
                <a:sym typeface="Symbol" panose="05050102010706020507" charset="0"/>
              </a:rPr>
              <a:t> </a:t>
            </a:r>
            <a:r>
              <a:rPr lang="zh-CN" altLang="en-US" sz="2200" dirty="0" smtClean="0">
                <a:sym typeface="+mn-ea"/>
              </a:rPr>
              <a:t>概率分布函数</a:t>
            </a:r>
            <a:r>
              <a:rPr lang="en-US" altLang="zh-CN" sz="2200" dirty="0" smtClean="0">
                <a:sym typeface="+mn-ea"/>
              </a:rPr>
              <a:t>F(x)</a:t>
            </a:r>
            <a:r>
              <a:rPr lang="zh-CN" altLang="en-US" sz="2200" dirty="0" smtClean="0">
                <a:sym typeface="+mn-ea"/>
              </a:rPr>
              <a:t>：建立在概率密度函数的基础上，其定义如下：</a:t>
            </a:r>
            <a:endParaRPr lang="zh-CN" altLang="en-US" sz="2200" dirty="0" smtClean="0">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ym typeface="+mn-ea"/>
              </a:rPr>
              <a:t>      </a:t>
            </a:r>
            <a:r>
              <a:rPr lang="en-US" altLang="zh-CN" sz="2200" dirty="0" smtClean="0">
                <a:sym typeface="Symbol" panose="05050102010706020507" charset="0"/>
              </a:rPr>
              <a:t> </a:t>
            </a:r>
            <a:r>
              <a:rPr lang="zh-CN" altLang="en-US" sz="2200" dirty="0" smtClean="0">
                <a:sym typeface="+mn-ea"/>
              </a:rPr>
              <a:t>可见，连续型随机变量的概率密度函数</a:t>
            </a:r>
            <a:r>
              <a:rPr lang="en-US" altLang="zh-CN" sz="2200" dirty="0" smtClean="0">
                <a:sym typeface="+mn-ea"/>
              </a:rPr>
              <a:t> f(x)</a:t>
            </a:r>
            <a:r>
              <a:rPr lang="zh-CN" altLang="en-US" sz="2200" dirty="0" smtClean="0">
                <a:ea typeface="宋体" panose="02010600030101010101" pitchFamily="2" charset="-122"/>
                <a:sym typeface="+mn-ea"/>
              </a:rPr>
              <a:t>与</a:t>
            </a:r>
            <a:r>
              <a:rPr lang="zh-CN" altLang="en-US" sz="2200" dirty="0" smtClean="0">
                <a:sym typeface="+mn-ea"/>
              </a:rPr>
              <a:t>概率分布函数</a:t>
            </a:r>
            <a:r>
              <a:rPr lang="en-US" altLang="zh-CN" sz="2200" dirty="0" smtClean="0">
                <a:sym typeface="+mn-ea"/>
              </a:rPr>
              <a:t> F(x)</a:t>
            </a:r>
            <a:r>
              <a:rPr lang="zh-CN" altLang="en-US" sz="2200" dirty="0" smtClean="0">
                <a:sym typeface="+mn-ea"/>
              </a:rPr>
              <a:t>之间的关系为： </a:t>
            </a:r>
            <a:r>
              <a:rPr lang="en-US" altLang="zh-CN" sz="2200" dirty="0" smtClean="0">
                <a:sym typeface="+mn-ea"/>
              </a:rPr>
              <a:t>f(x)=F’(x)</a:t>
            </a:r>
            <a:endParaRPr lang="en-US" altLang="zh-CN" sz="2200" b="1" dirty="0">
              <a:solidFill>
                <a:srgbClr val="FF0000"/>
              </a:solidFill>
              <a:latin typeface="+mn-lt"/>
              <a:ea typeface="宋体" panose="02010600030101010101" pitchFamily="2" charset="-122"/>
              <a:cs typeface="+mn-cs"/>
              <a:sym typeface="+mn-ea"/>
            </a:endParaRPr>
          </a:p>
        </p:txBody>
      </p:sp>
      <p:graphicFrame>
        <p:nvGraphicFramePr>
          <p:cNvPr id="10242" name="Object 3"/>
          <p:cNvGraphicFramePr>
            <a:graphicFrameLocks noChangeAspect="1"/>
          </p:cNvGraphicFramePr>
          <p:nvPr>
            <p:custDataLst>
              <p:tags r:id="rId2"/>
            </p:custDataLst>
          </p:nvPr>
        </p:nvGraphicFramePr>
        <p:xfrm>
          <a:off x="3018155" y="3062605"/>
          <a:ext cx="1684020" cy="1049020"/>
        </p:xfrm>
        <a:graphic>
          <a:graphicData uri="http://schemas.openxmlformats.org/presentationml/2006/ole">
            <mc:AlternateContent xmlns:mc="http://schemas.openxmlformats.org/markup-compatibility/2006">
              <mc:Choice xmlns:v="urn:schemas-microsoft-com:vml" Requires="v">
                <p:oleObj spid="_x0000_s7169" name="Equation" r:id="rId3" imgW="657860" imgH="410845" progId="">
                  <p:embed/>
                </p:oleObj>
              </mc:Choice>
              <mc:Fallback>
                <p:oleObj name="Equation" r:id="rId3" imgW="657860" imgH="410845" progId="">
                  <p:embed/>
                  <p:pic>
                    <p:nvPicPr>
                      <p:cNvPr id="0" name="Object 3"/>
                      <p:cNvPicPr>
                        <a:picLocks noChangeAspect="1"/>
                      </p:cNvPicPr>
                      <p:nvPr/>
                    </p:nvPicPr>
                    <p:blipFill>
                      <a:blip r:embed="rId4"/>
                      <a:stretch>
                        <a:fillRect/>
                      </a:stretch>
                    </p:blipFill>
                    <p:spPr>
                      <a:xfrm>
                        <a:off x="3018155" y="3062605"/>
                        <a:ext cx="1684020" cy="1049020"/>
                      </a:xfrm>
                      <a:prstGeom prst="rect">
                        <a:avLst/>
                      </a:prstGeom>
                      <a:noFill/>
                      <a:ln w="9525">
                        <a:noFill/>
                      </a:ln>
                    </p:spPr>
                  </p:pic>
                </p:oleObj>
              </mc:Fallback>
            </mc:AlternateContent>
          </a:graphicData>
        </a:graphic>
      </p:graphicFrame>
      <p:graphicFrame>
        <p:nvGraphicFramePr>
          <p:cNvPr id="11266" name="Object 3"/>
          <p:cNvGraphicFramePr>
            <a:graphicFrameLocks noChangeAspect="1"/>
          </p:cNvGraphicFramePr>
          <p:nvPr>
            <p:custDataLst>
              <p:tags r:id="rId5"/>
            </p:custDataLst>
          </p:nvPr>
        </p:nvGraphicFramePr>
        <p:xfrm>
          <a:off x="2041525" y="4580255"/>
          <a:ext cx="5241925" cy="614680"/>
        </p:xfrm>
        <a:graphic>
          <a:graphicData uri="http://schemas.openxmlformats.org/presentationml/2006/ole">
            <mc:AlternateContent xmlns:mc="http://schemas.openxmlformats.org/markup-compatibility/2006">
              <mc:Choice xmlns:v="urn:schemas-microsoft-com:vml" Requires="v">
                <p:oleObj spid="_x0000_s8193" name="Equation" r:id="rId6" imgW="2277745" imgH="267970" progId="">
                  <p:embed/>
                </p:oleObj>
              </mc:Choice>
              <mc:Fallback>
                <p:oleObj name="Equation" r:id="rId6" imgW="2277745" imgH="267970" progId="">
                  <p:embed/>
                  <p:pic>
                    <p:nvPicPr>
                      <p:cNvPr id="0" name="Object 3"/>
                      <p:cNvPicPr>
                        <a:picLocks noChangeAspect="1"/>
                      </p:cNvPicPr>
                      <p:nvPr/>
                    </p:nvPicPr>
                    <p:blipFill>
                      <a:blip r:embed="rId7"/>
                      <a:stretch>
                        <a:fillRect/>
                      </a:stretch>
                    </p:blipFill>
                    <p:spPr>
                      <a:xfrm>
                        <a:off x="2041525" y="4580255"/>
                        <a:ext cx="5241925" cy="614680"/>
                      </a:xfrm>
                      <a:prstGeom prst="rect">
                        <a:avLst/>
                      </a:prstGeom>
                      <a:noFill/>
                      <a:ln w="9525">
                        <a:noFill/>
                      </a:ln>
                    </p:spPr>
                  </p:pic>
                </p:oleObj>
              </mc:Fallback>
            </mc:AlternateContent>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2616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连续型随机变量的概率分布（续）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连续型随机变量的期望值</a:t>
            </a:r>
            <a:r>
              <a:rPr lang="en-US" altLang="zh-CN" sz="2300" i="1" dirty="0" smtClean="0">
                <a:latin typeface="+mj-lt"/>
                <a:ea typeface="黑体" panose="02010609060101010101" pitchFamily="49" charset="-122"/>
                <a:cs typeface="+mj-lt"/>
                <a:sym typeface="+mn-ea"/>
              </a:rPr>
              <a:t>E(X)</a:t>
            </a:r>
            <a:r>
              <a:rPr lang="zh-CN" altLang="en-US" sz="2300" dirty="0" smtClean="0">
                <a:latin typeface="+mj-lt"/>
                <a:ea typeface="黑体" panose="02010609060101010101" pitchFamily="49" charset="-122"/>
                <a:cs typeface="+mj-lt"/>
                <a:sym typeface="+mn-ea"/>
              </a:rPr>
              <a:t>的计算方法如下：</a:t>
            </a:r>
            <a:endParaRPr lang="en-US" altLang="zh-CN" sz="2300" b="1" dirty="0">
              <a:solidFill>
                <a:srgbClr val="FF0000"/>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ym typeface="+mn-ea"/>
              </a:rPr>
              <a:t>            </a:t>
            </a:r>
            <a:endParaRPr lang="en-US" altLang="zh-CN" dirty="0" smtClean="0">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连续型随机变量的方差</a:t>
            </a:r>
            <a:r>
              <a:rPr lang="en-US" altLang="zh-CN" sz="2300" i="1" dirty="0" smtClean="0">
                <a:latin typeface="+mj-lt"/>
                <a:ea typeface="黑体" panose="02010609060101010101" pitchFamily="49" charset="-122"/>
                <a:cs typeface="+mj-lt"/>
                <a:sym typeface="+mn-ea"/>
              </a:rPr>
              <a:t>D(x)</a:t>
            </a:r>
            <a:r>
              <a:rPr lang="zh-CN" altLang="en-US" sz="2300" dirty="0" smtClean="0">
                <a:latin typeface="+mj-lt"/>
                <a:ea typeface="黑体" panose="02010609060101010101" pitchFamily="49" charset="-122"/>
                <a:cs typeface="+mj-lt"/>
                <a:sym typeface="+mn-ea"/>
              </a:rPr>
              <a:t>的计算方法如下：</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常见的</a:t>
            </a:r>
            <a:r>
              <a:rPr lang="en-US" altLang="zh-CN" sz="2300" dirty="0" smtClean="0">
                <a:latin typeface="+mj-lt"/>
                <a:ea typeface="黑体" panose="02010609060101010101" pitchFamily="49" charset="-122"/>
                <a:cs typeface="+mj-lt"/>
                <a:sym typeface="+mn-ea"/>
              </a:rPr>
              <a:t>4</a:t>
            </a:r>
            <a:r>
              <a:rPr lang="zh-CN" sz="2300" dirty="0" smtClean="0">
                <a:latin typeface="+mj-lt"/>
                <a:ea typeface="黑体" panose="02010609060101010101" pitchFamily="49" charset="-122"/>
                <a:cs typeface="+mj-lt"/>
                <a:sym typeface="+mn-ea"/>
              </a:rPr>
              <a:t>种连续型概率分布为</a:t>
            </a:r>
            <a:r>
              <a:rPr lang="zh-CN" altLang="en-US" sz="2300" dirty="0" smtClean="0">
                <a:latin typeface="+mj-lt"/>
                <a:ea typeface="黑体" panose="02010609060101010101" pitchFamily="49" charset="-122"/>
                <a:cs typeface="+mj-lt"/>
                <a:sym typeface="+mn-ea"/>
              </a:rPr>
              <a:t>：</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dirty="0" smtClean="0">
                <a:sym typeface="+mn-ea"/>
              </a:rPr>
              <a:t> </a:t>
            </a:r>
            <a:r>
              <a:rPr lang="en-US" altLang="zh-CN" dirty="0" smtClean="0">
                <a:sym typeface="+mn-ea"/>
              </a:rPr>
              <a:t>               </a:t>
            </a:r>
            <a:r>
              <a:rPr lang="en-US" altLang="zh-CN" dirty="0" smtClean="0">
                <a:sym typeface="Symbol" panose="05050102010706020507" charset="0"/>
              </a:rPr>
              <a:t> </a:t>
            </a:r>
            <a:r>
              <a:rPr lang="zh-CN" altLang="en-US" dirty="0" smtClean="0">
                <a:ea typeface="宋体" panose="02010600030101010101" pitchFamily="2" charset="-122"/>
                <a:sym typeface="Symbol" panose="05050102010706020507" charset="0"/>
              </a:rPr>
              <a:t>正态分布，卡方分布，</a:t>
            </a:r>
            <a:r>
              <a:rPr lang="en-US" altLang="zh-CN" i="1" dirty="0" smtClean="0">
                <a:ea typeface="宋体" panose="02010600030101010101" pitchFamily="2" charset="-122"/>
                <a:sym typeface="Symbol" panose="05050102010706020507" charset="0"/>
              </a:rPr>
              <a:t>t</a:t>
            </a:r>
            <a:r>
              <a:rPr lang="zh-CN" altLang="en-US" dirty="0" smtClean="0">
                <a:ea typeface="宋体" panose="02010600030101010101" pitchFamily="2" charset="-122"/>
                <a:sym typeface="Symbol" panose="05050102010706020507" charset="0"/>
              </a:rPr>
              <a:t>分布，</a:t>
            </a:r>
            <a:r>
              <a:rPr lang="en-US" altLang="zh-CN" i="1" dirty="0" smtClean="0">
                <a:ea typeface="宋体" panose="02010600030101010101" pitchFamily="2" charset="-122"/>
                <a:sym typeface="Symbol" panose="05050102010706020507" charset="0"/>
              </a:rPr>
              <a:t>F</a:t>
            </a:r>
            <a:r>
              <a:rPr lang="zh-CN" altLang="en-US" dirty="0" smtClean="0">
                <a:ea typeface="宋体" panose="02010600030101010101" pitchFamily="2" charset="-122"/>
                <a:sym typeface="Symbol" panose="05050102010706020507" charset="0"/>
              </a:rPr>
              <a:t>分布</a:t>
            </a: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p:txBody>
      </p:sp>
      <p:graphicFrame>
        <p:nvGraphicFramePr>
          <p:cNvPr id="12290" name="Object 5"/>
          <p:cNvGraphicFramePr>
            <a:graphicFrameLocks noChangeAspect="1"/>
          </p:cNvGraphicFramePr>
          <p:nvPr>
            <p:custDataLst>
              <p:tags r:id="rId2"/>
            </p:custDataLst>
          </p:nvPr>
        </p:nvGraphicFramePr>
        <p:xfrm>
          <a:off x="2411730" y="2348865"/>
          <a:ext cx="3643630" cy="810260"/>
        </p:xfrm>
        <a:graphic>
          <a:graphicData uri="http://schemas.openxmlformats.org/presentationml/2006/ole">
            <mc:AlternateContent xmlns:mc="http://schemas.openxmlformats.org/markup-compatibility/2006">
              <mc:Choice xmlns:v="urn:schemas-microsoft-com:vml" Requires="v">
                <p:oleObj spid="_x0000_s9217" name="Equation" r:id="rId3" imgW="1353820" imgH="306070" progId="">
                  <p:embed/>
                </p:oleObj>
              </mc:Choice>
              <mc:Fallback>
                <p:oleObj name="Equation" r:id="rId3" imgW="1353820" imgH="306070" progId="">
                  <p:embed/>
                  <p:pic>
                    <p:nvPicPr>
                      <p:cNvPr id="0" name="Object 5"/>
                      <p:cNvPicPr>
                        <a:picLocks noChangeAspect="1"/>
                      </p:cNvPicPr>
                      <p:nvPr/>
                    </p:nvPicPr>
                    <p:blipFill>
                      <a:blip r:embed="rId4"/>
                      <a:stretch>
                        <a:fillRect/>
                      </a:stretch>
                    </p:blipFill>
                    <p:spPr>
                      <a:xfrm>
                        <a:off x="2411730" y="2348865"/>
                        <a:ext cx="3643630" cy="810260"/>
                      </a:xfrm>
                      <a:prstGeom prst="rect">
                        <a:avLst/>
                      </a:prstGeom>
                      <a:noFill/>
                      <a:ln w="9525">
                        <a:noFill/>
                      </a:ln>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945640" y="3853180"/>
          <a:ext cx="4718050" cy="800735"/>
        </p:xfrm>
        <a:graphic>
          <a:graphicData uri="http://schemas.openxmlformats.org/presentationml/2006/ole">
            <mc:AlternateContent xmlns:mc="http://schemas.openxmlformats.org/markup-compatibility/2006">
              <mc:Choice xmlns:v="urn:schemas-microsoft-com:vml" Requires="v">
                <p:oleObj spid="_x0000_s1025" name="" r:id="rId5" imgW="2095500" imgH="355600" progId="Equation.KSEE3">
                  <p:embed/>
                </p:oleObj>
              </mc:Choice>
              <mc:Fallback>
                <p:oleObj name="" r:id="rId5" imgW="2095500" imgH="355600" progId="Equation.KSEE3">
                  <p:embed/>
                  <p:pic>
                    <p:nvPicPr>
                      <p:cNvPr id="0" name="图片 1024"/>
                      <p:cNvPicPr/>
                      <p:nvPr/>
                    </p:nvPicPr>
                    <p:blipFill>
                      <a:blip r:embed="rId6"/>
                      <a:stretch>
                        <a:fillRect/>
                      </a:stretch>
                    </p:blipFill>
                    <p:spPr>
                      <a:xfrm>
                        <a:off x="1945640" y="3853180"/>
                        <a:ext cx="4718050" cy="800735"/>
                      </a:xfrm>
                      <a:prstGeom prst="rect">
                        <a:avLst/>
                      </a:prstGeom>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63245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正态分布（</a:t>
            </a:r>
            <a:r>
              <a:rPr lang="en-US" altLang="zh-CN" sz="2300" dirty="0" smtClean="0">
                <a:latin typeface="+mj-lt"/>
                <a:ea typeface="黑体" panose="02010609060101010101" pitchFamily="49" charset="-122"/>
                <a:cs typeface="+mj-lt"/>
                <a:sym typeface="+mn-ea"/>
              </a:rPr>
              <a:t>Normal Distribution</a:t>
            </a:r>
            <a:r>
              <a:rPr lang="zh-CN" altLang="en-US" sz="2300" dirty="0" smtClean="0">
                <a:latin typeface="+mj-lt"/>
                <a:ea typeface="黑体" panose="02010609060101010101" pitchFamily="49" charset="-122"/>
                <a:cs typeface="+mj-lt"/>
                <a:sym typeface="+mn-ea"/>
              </a:rPr>
              <a:t>）是描述连续型随机变量的最重要的分布，它是经典统计推断的基础：</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latin typeface="+mj-lt"/>
                <a:ea typeface="黑体" panose="02010609060101010101" pitchFamily="49" charset="-122"/>
                <a:cs typeface="+mj-lt"/>
                <a:sym typeface="+mn-ea"/>
              </a:rPr>
              <a:t>    - 正态分布的定义如下：</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ym typeface="+mn-ea"/>
              </a:rPr>
              <a:t>          </a:t>
            </a:r>
            <a:r>
              <a:rPr lang="zh-CN" altLang="en-US" sz="2200" dirty="0" smtClean="0">
                <a:sym typeface="+mn-ea"/>
              </a:rPr>
              <a:t>如果随机变量</a:t>
            </a:r>
            <a:r>
              <a:rPr lang="en-US" altLang="zh-CN" sz="2200" dirty="0" smtClean="0">
                <a:sym typeface="+mn-ea"/>
              </a:rPr>
              <a:t>X</a:t>
            </a:r>
            <a:r>
              <a:rPr lang="zh-CN" altLang="en-US" sz="2200" dirty="0" smtClean="0">
                <a:sym typeface="+mn-ea"/>
              </a:rPr>
              <a:t>的概率密度函数  </a:t>
            </a:r>
            <a:r>
              <a:rPr lang="en-US" altLang="zh-CN" sz="2200" i="1" dirty="0" smtClean="0">
                <a:latin typeface="Times New Roman" panose="02020603050405020304" pitchFamily="18" charset="0"/>
                <a:cs typeface="Times New Roman" panose="02020603050405020304" pitchFamily="18" charset="0"/>
                <a:sym typeface="+mn-ea"/>
              </a:rPr>
              <a:t>f(x)</a:t>
            </a:r>
            <a:r>
              <a:rPr lang="zh-CN" altLang="en-US" sz="2200" dirty="0" smtClean="0">
                <a:sym typeface="+mn-ea"/>
              </a:rPr>
              <a:t>为</a:t>
            </a:r>
            <a:endParaRPr lang="zh-CN" altLang="en-US" sz="2200" dirty="0" smtClean="0">
              <a:sym typeface="+mn-ea"/>
            </a:endParaRPr>
          </a:p>
          <a:p>
            <a:pPr marL="0" indent="0" algn="l" eaLnBrk="1" latinLnBrk="0" hangingPunct="1">
              <a:lnSpc>
                <a:spcPct val="100000"/>
              </a:lnSpc>
              <a:spcBef>
                <a:spcPts val="800"/>
              </a:spcBef>
              <a:buSzTx/>
              <a:buFont typeface="Wingdings" panose="05000000000000000000" pitchFamily="2" charset="2"/>
              <a:buNone/>
            </a:pPr>
            <a:endParaRPr lang="zh-CN" altLang="en-US" sz="2200" b="1" dirty="0" smtClean="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sym typeface="+mn-ea"/>
            </a:endParaRPr>
          </a:p>
          <a:p>
            <a:pPr marL="495300" lvl="1" indent="0" latinLnBrk="0">
              <a:spcBef>
                <a:spcPts val="800"/>
              </a:spcBef>
              <a:buNone/>
            </a:pPr>
            <a:r>
              <a:rPr lang="en-US" altLang="zh-CN" sz="2200" dirty="0" smtClean="0">
                <a:sym typeface="+mn-ea"/>
              </a:rPr>
              <a:t>    </a:t>
            </a:r>
            <a:r>
              <a:rPr lang="zh-CN" altLang="en-US" sz="2200" dirty="0" smtClean="0">
                <a:sym typeface="+mn-ea"/>
              </a:rPr>
              <a:t>那么，称</a:t>
            </a:r>
            <a:r>
              <a:rPr lang="en-US" altLang="zh-CN" sz="2200" dirty="0" smtClean="0">
                <a:sym typeface="+mn-ea"/>
              </a:rPr>
              <a:t>X</a:t>
            </a:r>
            <a:r>
              <a:rPr lang="zh-CN" altLang="en-US" sz="2200" dirty="0" smtClean="0">
                <a:sym typeface="+mn-ea"/>
              </a:rPr>
              <a:t>服从正态分布，并记作</a:t>
            </a:r>
            <a:r>
              <a:rPr lang="en-US" altLang="zh-CN" sz="2200" i="1" dirty="0" smtClean="0">
                <a:sym typeface="+mn-ea"/>
              </a:rPr>
              <a:t>X~N(μ,σ</a:t>
            </a:r>
            <a:r>
              <a:rPr lang="en-US" altLang="zh-CN" sz="2200" i="1" baseline="30000" dirty="0" smtClean="0">
                <a:sym typeface="+mn-ea"/>
              </a:rPr>
              <a:t>2</a:t>
            </a:r>
            <a:r>
              <a:rPr lang="en-US" altLang="zh-CN" sz="2200" i="1" dirty="0" smtClean="0">
                <a:sym typeface="+mn-ea"/>
              </a:rPr>
              <a:t>)</a:t>
            </a:r>
            <a:r>
              <a:rPr lang="zh-CN" altLang="en-US" sz="2200" dirty="0" smtClean="0">
                <a:sym typeface="+mn-ea"/>
              </a:rPr>
              <a:t>，式中，</a:t>
            </a:r>
            <a:endParaRPr lang="zh-CN" altLang="en-US" sz="2200" b="1" dirty="0" smtClean="0"/>
          </a:p>
          <a:p>
            <a:pPr marL="914400" lvl="2" indent="0" latinLnBrk="0">
              <a:spcBef>
                <a:spcPts val="800"/>
              </a:spcBef>
              <a:buNone/>
            </a:pPr>
            <a:r>
              <a:rPr lang="en-US" altLang="zh-CN" sz="2200" dirty="0" smtClean="0">
                <a:sym typeface="+mn-ea"/>
              </a:rPr>
              <a:t>             f(x) = </a:t>
            </a:r>
            <a:r>
              <a:rPr lang="zh-CN" altLang="en-US" sz="2200" dirty="0" smtClean="0">
                <a:sym typeface="+mn-ea"/>
              </a:rPr>
              <a:t>随机变量</a:t>
            </a:r>
            <a:r>
              <a:rPr lang="en-US" altLang="zh-CN" sz="2200" dirty="0" smtClean="0">
                <a:sym typeface="+mn-ea"/>
              </a:rPr>
              <a:t>X</a:t>
            </a:r>
            <a:r>
              <a:rPr lang="zh-CN" altLang="en-US" sz="2200" dirty="0" smtClean="0">
                <a:sym typeface="+mn-ea"/>
              </a:rPr>
              <a:t>的频数；</a:t>
            </a:r>
            <a:r>
              <a:rPr lang="en-US" altLang="zh-CN" sz="2200" dirty="0" smtClean="0">
                <a:sym typeface="+mn-ea"/>
              </a:rPr>
              <a:t>  σ</a:t>
            </a:r>
            <a:r>
              <a:rPr lang="en-US" altLang="zh-CN" sz="2200" baseline="30000" dirty="0" smtClean="0">
                <a:sym typeface="+mn-ea"/>
              </a:rPr>
              <a:t>2</a:t>
            </a:r>
            <a:r>
              <a:rPr lang="en-US" altLang="zh-CN" sz="2200" dirty="0" smtClean="0">
                <a:sym typeface="+mn-ea"/>
              </a:rPr>
              <a:t> = </a:t>
            </a:r>
            <a:r>
              <a:rPr lang="zh-CN" altLang="en-US" sz="2200" dirty="0" smtClean="0">
                <a:sym typeface="+mn-ea"/>
              </a:rPr>
              <a:t>总体方差；</a:t>
            </a:r>
            <a:endParaRPr lang="zh-CN" altLang="en-US" sz="2200" dirty="0" smtClean="0">
              <a:sym typeface="+mn-ea"/>
            </a:endParaRPr>
          </a:p>
          <a:p>
            <a:pPr marL="914400" lvl="2" indent="0" latinLnBrk="0">
              <a:spcBef>
                <a:spcPts val="800"/>
              </a:spcBef>
              <a:buNone/>
            </a:pPr>
            <a:r>
              <a:rPr lang="zh-CN" altLang="en-US" sz="2200" dirty="0" smtClean="0">
                <a:sym typeface="+mn-ea"/>
              </a:rPr>
              <a:t> </a:t>
            </a:r>
            <a:r>
              <a:rPr lang="en-US" altLang="zh-CN" sz="2200" dirty="0" smtClean="0">
                <a:sym typeface="+mn-ea"/>
              </a:rPr>
              <a:t>            </a:t>
            </a:r>
            <a:r>
              <a:rPr lang="zh-CN" altLang="en-US" sz="2200" dirty="0" smtClean="0">
                <a:latin typeface="微软雅黑" panose="020B0503020204020204" charset="-122"/>
                <a:ea typeface="微软雅黑" panose="020B0503020204020204" charset="-122"/>
                <a:sym typeface="+mn-ea"/>
              </a:rPr>
              <a:t>π</a:t>
            </a:r>
            <a:r>
              <a:rPr lang="en-US" altLang="zh-CN" sz="2200" dirty="0" smtClean="0">
                <a:sym typeface="+mn-ea"/>
              </a:rPr>
              <a:t> = 3.14159...</a:t>
            </a:r>
            <a:r>
              <a:rPr lang="zh-CN" altLang="en-US" sz="2200" dirty="0" smtClean="0">
                <a:ea typeface="宋体" panose="02010600030101010101" pitchFamily="2" charset="-122"/>
                <a:sym typeface="+mn-ea"/>
              </a:rPr>
              <a:t>；</a:t>
            </a:r>
            <a:r>
              <a:rPr lang="en-US" altLang="zh-CN" sz="2200" dirty="0" smtClean="0">
                <a:ea typeface="宋体" panose="02010600030101010101" pitchFamily="2" charset="-122"/>
                <a:sym typeface="+mn-ea"/>
              </a:rPr>
              <a:t>    </a:t>
            </a:r>
            <a:r>
              <a:rPr lang="en-US" altLang="zh-CN" sz="2200" dirty="0" smtClean="0">
                <a:sym typeface="+mn-ea"/>
              </a:rPr>
              <a:t>e = 2.71828...</a:t>
            </a:r>
            <a:r>
              <a:rPr lang="zh-CN" altLang="en-US" sz="2200" dirty="0" smtClean="0">
                <a:sym typeface="+mn-ea"/>
              </a:rPr>
              <a:t>；</a:t>
            </a:r>
            <a:endParaRPr lang="zh-CN" altLang="en-US" sz="2200" dirty="0" smtClean="0">
              <a:sym typeface="+mn-ea"/>
            </a:endParaRPr>
          </a:p>
          <a:p>
            <a:pPr marL="914400" lvl="2" indent="0" latinLnBrk="0">
              <a:spcBef>
                <a:spcPts val="800"/>
              </a:spcBef>
              <a:buNone/>
            </a:pPr>
            <a:r>
              <a:rPr lang="zh-CN" altLang="en-US" sz="2200" dirty="0" smtClean="0">
                <a:sym typeface="+mn-ea"/>
              </a:rPr>
              <a:t> </a:t>
            </a:r>
            <a:r>
              <a:rPr lang="en-US" altLang="zh-CN" sz="2200" dirty="0" smtClean="0">
                <a:sym typeface="+mn-ea"/>
              </a:rPr>
              <a:t>            x = </a:t>
            </a:r>
            <a:r>
              <a:rPr lang="zh-CN" altLang="en-US" sz="2200" dirty="0" smtClean="0">
                <a:sym typeface="+mn-ea"/>
              </a:rPr>
              <a:t>随机变量的取值 </a:t>
            </a:r>
            <a:r>
              <a:rPr lang="en-US" altLang="zh-CN" sz="2200" dirty="0" smtClean="0">
                <a:sym typeface="+mn-ea"/>
              </a:rPr>
              <a:t>(-</a:t>
            </a:r>
            <a:r>
              <a:rPr lang="en-US" altLang="zh-CN" sz="2200" dirty="0" smtClean="0">
                <a:latin typeface="微软雅黑" panose="020B0503020204020204" charset="-122"/>
                <a:ea typeface="微软雅黑" panose="020B0503020204020204" charset="-122"/>
                <a:sym typeface="+mn-ea"/>
              </a:rPr>
              <a:t>∞</a:t>
            </a:r>
            <a:r>
              <a:rPr lang="en-US" altLang="zh-CN" sz="2200" dirty="0" smtClean="0">
                <a:sym typeface="+mn-ea"/>
              </a:rPr>
              <a:t> &lt; x &lt; +</a:t>
            </a:r>
            <a:r>
              <a:rPr lang="en-US" altLang="zh-CN" sz="2200" dirty="0" smtClean="0">
                <a:latin typeface="微软雅黑" panose="020B0503020204020204" charset="-122"/>
                <a:ea typeface="微软雅黑" panose="020B0503020204020204" charset="-122"/>
                <a:sym typeface="+mn-ea"/>
              </a:rPr>
              <a:t>∞</a:t>
            </a:r>
            <a:r>
              <a:rPr lang="en-US" altLang="zh-CN" sz="2200" dirty="0" smtClean="0">
                <a:sym typeface="+mn-ea"/>
              </a:rPr>
              <a:t>)</a:t>
            </a:r>
            <a:r>
              <a:rPr lang="zh-CN" altLang="en-US" sz="2200" dirty="0" smtClean="0">
                <a:sym typeface="+mn-ea"/>
              </a:rPr>
              <a:t>；</a:t>
            </a:r>
            <a:endParaRPr lang="zh-CN" altLang="en-US" sz="2200" dirty="0" smtClean="0">
              <a:sym typeface="+mn-ea"/>
            </a:endParaRPr>
          </a:p>
          <a:p>
            <a:pPr marL="914400" lvl="2" indent="0" latinLnBrk="0">
              <a:spcBef>
                <a:spcPts val="800"/>
              </a:spcBef>
              <a:buNone/>
            </a:pPr>
            <a:r>
              <a:rPr lang="zh-CN" altLang="en-US" sz="2200" dirty="0" smtClean="0">
                <a:sym typeface="+mn-ea"/>
              </a:rPr>
              <a:t> </a:t>
            </a:r>
            <a:r>
              <a:rPr lang="en-US" altLang="zh-CN" sz="2200" dirty="0" smtClean="0">
                <a:sym typeface="+mn-ea"/>
              </a:rPr>
              <a:t>            </a:t>
            </a:r>
            <a:r>
              <a:rPr lang="en-US" altLang="zh-CN" sz="2200" dirty="0" smtClean="0">
                <a:sym typeface="Symbol" panose="05050102010706020507" charset="0"/>
              </a:rPr>
              <a:t></a:t>
            </a:r>
            <a:r>
              <a:rPr lang="en-US" altLang="zh-CN" sz="2200" dirty="0" smtClean="0">
                <a:sym typeface="+mn-ea"/>
              </a:rPr>
              <a:t> = </a:t>
            </a:r>
            <a:r>
              <a:rPr lang="zh-CN" altLang="en-US" sz="2200" dirty="0" smtClean="0">
                <a:sym typeface="+mn-ea"/>
              </a:rPr>
              <a:t>总体均值。</a:t>
            </a:r>
            <a:endParaRPr lang="en-US" altLang="zh-CN" sz="2200" b="1" dirty="0">
              <a:solidFill>
                <a:srgbClr val="FF0000"/>
              </a:solidFill>
              <a:latin typeface="+mn-lt"/>
              <a:ea typeface="宋体" panose="02010600030101010101" pitchFamily="2" charset="-122"/>
              <a:cs typeface="+mn-cs"/>
              <a:sym typeface="+mn-ea"/>
            </a:endParaRPr>
          </a:p>
        </p:txBody>
      </p:sp>
      <p:graphicFrame>
        <p:nvGraphicFramePr>
          <p:cNvPr id="13314" name="Object 4"/>
          <p:cNvGraphicFramePr>
            <a:graphicFrameLocks noChangeAspect="1"/>
          </p:cNvGraphicFramePr>
          <p:nvPr>
            <p:custDataLst>
              <p:tags r:id="rId2"/>
            </p:custDataLst>
          </p:nvPr>
        </p:nvGraphicFramePr>
        <p:xfrm>
          <a:off x="1855470" y="3356610"/>
          <a:ext cx="5359400" cy="1028065"/>
        </p:xfrm>
        <a:graphic>
          <a:graphicData uri="http://schemas.openxmlformats.org/presentationml/2006/ole">
            <mc:AlternateContent xmlns:mc="http://schemas.openxmlformats.org/markup-compatibility/2006">
              <mc:Choice xmlns:v="urn:schemas-microsoft-com:vml" Requires="v">
                <p:oleObj spid="_x0000_s10241" name="Equation" r:id="rId3" imgW="2783840" imgH="534670" progId="">
                  <p:embed/>
                </p:oleObj>
              </mc:Choice>
              <mc:Fallback>
                <p:oleObj name="Equation" r:id="rId3" imgW="2783840" imgH="534670" progId="">
                  <p:embed/>
                  <p:pic>
                    <p:nvPicPr>
                      <p:cNvPr id="0" name="Object 4"/>
                      <p:cNvPicPr>
                        <a:picLocks noChangeAspect="1"/>
                      </p:cNvPicPr>
                      <p:nvPr/>
                    </p:nvPicPr>
                    <p:blipFill>
                      <a:blip r:embed="rId4"/>
                      <a:stretch>
                        <a:fillRect/>
                      </a:stretch>
                    </p:blipFill>
                    <p:spPr>
                      <a:xfrm>
                        <a:off x="1855470" y="3356610"/>
                        <a:ext cx="5359400" cy="1028065"/>
                      </a:xfrm>
                      <a:prstGeom prst="rect">
                        <a:avLst/>
                      </a:prstGeom>
                      <a:noFill/>
                      <a:ln w="9525">
                        <a:noFill/>
                      </a:ln>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2"/>
          <p:cNvGraphicFramePr>
            <a:graphicFrameLocks noChangeAspect="1"/>
          </p:cNvGraphicFramePr>
          <p:nvPr>
            <p:custDataLst>
              <p:tags r:id="rId1"/>
            </p:custDataLst>
          </p:nvPr>
        </p:nvGraphicFramePr>
        <p:xfrm>
          <a:off x="835660" y="2102485"/>
          <a:ext cx="7306310" cy="4433570"/>
        </p:xfrm>
        <a:graphic>
          <a:graphicData uri="http://schemas.openxmlformats.org/presentationml/2006/ole">
            <mc:AlternateContent xmlns:mc="http://schemas.openxmlformats.org/markup-compatibility/2006">
              <mc:Choice xmlns:v="urn:schemas-microsoft-com:vml" Requires="v">
                <p:oleObj spid="_x0000_s11265" name="Visio" r:id="rId2" imgW="4305300" imgH="2628900" progId="Visio.Drawing.11">
                  <p:embed/>
                </p:oleObj>
              </mc:Choice>
              <mc:Fallback>
                <p:oleObj name="Visio" r:id="rId2" imgW="4305300" imgH="2628900" progId="Visio.Drawing.11">
                  <p:embed/>
                  <p:pic>
                    <p:nvPicPr>
                      <p:cNvPr id="0" name="Object 2"/>
                      <p:cNvPicPr>
                        <a:picLocks noChangeAspect="1"/>
                      </p:cNvPicPr>
                      <p:nvPr/>
                    </p:nvPicPr>
                    <p:blipFill>
                      <a:blip r:embed="rId3"/>
                      <a:stretch>
                        <a:fillRect/>
                      </a:stretch>
                    </p:blipFill>
                    <p:spPr>
                      <a:xfrm>
                        <a:off x="835660" y="2102485"/>
                        <a:ext cx="7306310" cy="4433570"/>
                      </a:xfrm>
                      <a:prstGeom prst="rect">
                        <a:avLst/>
                      </a:prstGeom>
                      <a:noFill/>
                      <a:ln w="9525">
                        <a:noFill/>
                      </a:ln>
                    </p:spPr>
                  </p:pic>
                </p:oleObj>
              </mc:Fallback>
            </mc:AlternateContent>
          </a:graphicData>
        </a:graphic>
      </p:graphicFrame>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4"/>
            </p:custDataLst>
          </p:nvPr>
        </p:nvSpPr>
        <p:spPr>
          <a:xfrm>
            <a:off x="111125" y="795655"/>
            <a:ext cx="8883650" cy="143002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j-lt"/>
                <a:ea typeface="黑体" panose="02010609060101010101" pitchFamily="49" charset="-122"/>
                <a:cs typeface="+mj-lt"/>
                <a:sym typeface="+mn-ea"/>
              </a:rPr>
              <a:t>    - </a:t>
            </a:r>
            <a:r>
              <a:rPr lang="zh-CN" altLang="en-US" sz="2300" b="1" dirty="0">
                <a:solidFill>
                  <a:schemeClr val="tx1"/>
                </a:solidFill>
                <a:latin typeface="+mj-lt"/>
                <a:ea typeface="黑体" panose="02010609060101010101" pitchFamily="49" charset="-122"/>
                <a:cs typeface="+mj-lt"/>
                <a:sym typeface="+mn-ea"/>
              </a:rPr>
              <a:t>正态分布随机变量的概率分布可以用两个指标来观察：</a:t>
            </a:r>
            <a:r>
              <a:rPr lang="zh-CN" altLang="en-US" sz="2300" b="1" dirty="0">
                <a:solidFill>
                  <a:schemeClr val="tx1"/>
                </a:solidFill>
                <a:latin typeface="+mj-lt"/>
                <a:ea typeface="黑体" panose="02010609060101010101" pitchFamily="49" charset="-122"/>
                <a:cs typeface="+mj-lt"/>
                <a:sym typeface="Symbol" panose="05050102010706020507" charset="0"/>
              </a:rPr>
              <a:t>和</a:t>
            </a:r>
            <a:r>
              <a:rPr lang="en-US" altLang="zh-CN" sz="2300" b="1" baseline="30000" dirty="0">
                <a:solidFill>
                  <a:schemeClr val="tx1"/>
                </a:solidFill>
                <a:latin typeface="+mj-lt"/>
                <a:ea typeface="黑体" panose="02010609060101010101" pitchFamily="49" charset="-122"/>
                <a:cs typeface="+mj-lt"/>
                <a:sym typeface="Symbol" panose="05050102010706020507" charset="0"/>
              </a:rPr>
              <a:t>2</a:t>
            </a:r>
            <a:endParaRPr lang="en-US" altLang="zh-CN" sz="2300" b="1" baseline="30000" dirty="0">
              <a:solidFill>
                <a:schemeClr val="tx1"/>
              </a:solidFill>
              <a:latin typeface="+mj-lt"/>
              <a:ea typeface="黑体" panose="02010609060101010101" pitchFamily="49" charset="-122"/>
              <a:cs typeface="+mj-lt"/>
              <a:sym typeface="Symbol" panose="05050102010706020507" charset="0"/>
            </a:endParaRPr>
          </a:p>
        </p:txBody>
      </p:sp>
      <p:sp>
        <p:nvSpPr>
          <p:cNvPr id="2" name="Rectangle 3"/>
          <p:cNvSpPr>
            <a:spLocks noChangeArrowheads="1"/>
          </p:cNvSpPr>
          <p:nvPr>
            <p:custDataLst>
              <p:tags r:id="rId5"/>
            </p:custDataLst>
          </p:nvPr>
        </p:nvSpPr>
        <p:spPr bwMode="auto">
          <a:xfrm>
            <a:off x="5723890" y="3429318"/>
            <a:ext cx="3059430" cy="706755"/>
          </a:xfrm>
          <a:prstGeom prst="rect">
            <a:avLst/>
          </a:prstGeom>
          <a:solidFill>
            <a:schemeClr val="bg1"/>
          </a:solidFill>
          <a:ln w="9525">
            <a:solidFill>
              <a:schemeClr val="tx1"/>
            </a:solidFill>
            <a:miter lim="800000"/>
          </a:ln>
          <a:effectLst/>
        </p:spPr>
        <p:txBody>
          <a:bodyPr vert="horz" wrap="square" lIns="91440" tIns="45720" rIns="91440" bIns="45720" numCol="1" anchor="ctr" anchorCtr="0" compatLnSpc="1">
            <a:spAutoFit/>
          </a:bodyPr>
          <a:p>
            <a:pPr marL="0" marR="0" lvl="0" algn="l" defTabSz="914400" rtl="0" eaLnBrk="1" fontAlgn="base" latinLnBrk="0" hangingPunct="1">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：决定曲线的位置</a:t>
            </a:r>
            <a:endParaRPr kumimoji="0" lang="zh-CN" altLang="en-US" sz="2000" i="0" u="none" strike="noStrike" cap="none" normalizeH="0" baseline="0" dirty="0" smtClean="0">
              <a:solidFill>
                <a:schemeClr val="tx1"/>
              </a:solidFill>
              <a:latin typeface="Arial" panose="020B0604020202020204" pitchFamily="34" charset="0"/>
              <a:sym typeface="Symbol" panose="05050102010706020507" pitchFamily="18" charset="2"/>
            </a:endParaRPr>
          </a:p>
          <a:p>
            <a:pPr marL="0" marR="0" lvl="0" algn="l" defTabSz="914400" rtl="0" fontAlgn="base" latinLnBrk="0">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：决定曲线的平缓程度</a:t>
            </a:r>
            <a:endParaRPr kumimoji="0" lang="zh-CN" altLang="en-US" sz="2000" i="0" u="none" strike="noStrike" cap="none" normalizeH="0" dirty="0" smtClean="0">
              <a:solidFill>
                <a:schemeClr val="tx1"/>
              </a:solidFill>
              <a:sym typeface="Symbol" panose="05050102010706020507" pitchFamily="18" charset="2"/>
            </a:endParaRPr>
          </a:p>
        </p:txBody>
      </p:sp>
      <p:sp>
        <p:nvSpPr>
          <p:cNvPr id="3" name="矩形 2"/>
          <p:cNvSpPr/>
          <p:nvPr>
            <p:custDataLst>
              <p:tags r:id="rId6"/>
            </p:custDataLst>
          </p:nvPr>
        </p:nvSpPr>
        <p:spPr>
          <a:xfrm>
            <a:off x="2051050" y="2578735"/>
            <a:ext cx="2286000" cy="706755"/>
          </a:xfrm>
          <a:prstGeom prst="rect">
            <a:avLst/>
          </a:prstGeom>
          <a:solidFill>
            <a:schemeClr val="bg1"/>
          </a:solidFill>
          <a:ln>
            <a:solidFill>
              <a:schemeClr val="tx1"/>
            </a:solidFill>
          </a:ln>
        </p:spPr>
        <p:txBody>
          <a:bodyPr wrap="square">
            <a:spAutoFit/>
          </a:bodyPr>
          <a:p>
            <a:pPr lvl="0"/>
            <a:r>
              <a:rPr lang="zh-CN" altLang="en-US" sz="2000" b="1" dirty="0" smtClean="0">
                <a:solidFill>
                  <a:schemeClr val="tx1"/>
                </a:solidFill>
              </a:rPr>
              <a:t>概率密度曲线图为钟形曲线</a:t>
            </a:r>
            <a:endParaRPr lang="zh-CN" altLang="en-US" sz="2000" b="1" dirty="0" smtClean="0">
              <a:solidFill>
                <a:schemeClr val="tx1"/>
              </a:solidFill>
            </a:endParaRPr>
          </a:p>
        </p:txBody>
      </p:sp>
      <p:sp>
        <p:nvSpPr>
          <p:cNvPr id="8" name="TextBox 7"/>
          <p:cNvSpPr txBox="1"/>
          <p:nvPr>
            <p:custDataLst>
              <p:tags r:id="rId7"/>
            </p:custDataLst>
          </p:nvPr>
        </p:nvSpPr>
        <p:spPr>
          <a:xfrm>
            <a:off x="2784475" y="6287770"/>
            <a:ext cx="354393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正态分布的概率密度曲线</a:t>
            </a:r>
            <a:endParaRPr lang="zh-CN" alt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0356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en-US" altLang="zh-CN" sz="2200" b="1" dirty="0">
              <a:solidFill>
                <a:srgbClr val="FF0000"/>
              </a:solidFill>
              <a:latin typeface="+mj-lt"/>
              <a:ea typeface="宋体" panose="02010600030101010101" pitchFamily="2" charset="-122"/>
              <a:cs typeface="+mj-lt"/>
              <a:sym typeface="+mn-ea"/>
            </a:endParaRPr>
          </a:p>
        </p:txBody>
      </p:sp>
      <p:graphicFrame>
        <p:nvGraphicFramePr>
          <p:cNvPr id="15362" name="Object 3"/>
          <p:cNvGraphicFramePr>
            <a:graphicFrameLocks noChangeAspect="1"/>
          </p:cNvGraphicFramePr>
          <p:nvPr>
            <p:custDataLst>
              <p:tags r:id="rId2"/>
            </p:custDataLst>
          </p:nvPr>
        </p:nvGraphicFramePr>
        <p:xfrm>
          <a:off x="307975" y="1946910"/>
          <a:ext cx="8279130" cy="3694430"/>
        </p:xfrm>
        <a:graphic>
          <a:graphicData uri="http://schemas.openxmlformats.org/presentationml/2006/ole">
            <mc:AlternateContent xmlns:mc="http://schemas.openxmlformats.org/markup-compatibility/2006">
              <mc:Choice xmlns:v="urn:schemas-microsoft-com:vml" Requires="v">
                <p:oleObj spid="_x0000_s12289" name="Visio" r:id="rId3" imgW="3202305" imgH="1468755" progId="Visio.Drawing.11">
                  <p:embed/>
                </p:oleObj>
              </mc:Choice>
              <mc:Fallback>
                <p:oleObj name="Visio" r:id="rId3" imgW="3202305" imgH="1468755" progId="Visio.Drawing.11">
                  <p:embed/>
                  <p:pic>
                    <p:nvPicPr>
                      <p:cNvPr id="0" name="Object 3"/>
                      <p:cNvPicPr>
                        <a:picLocks noChangeAspect="1"/>
                      </p:cNvPicPr>
                      <p:nvPr/>
                    </p:nvPicPr>
                    <p:blipFill>
                      <a:blip r:embed="rId4"/>
                      <a:stretch>
                        <a:fillRect/>
                      </a:stretch>
                    </p:blipFill>
                    <p:spPr>
                      <a:xfrm>
                        <a:off x="307975" y="1946910"/>
                        <a:ext cx="8279130" cy="3694430"/>
                      </a:xfrm>
                      <a:prstGeom prst="rect">
                        <a:avLst/>
                      </a:prstGeom>
                      <a:noFill/>
                      <a:ln w="9525">
                        <a:noFill/>
                      </a:ln>
                    </p:spPr>
                  </p:pic>
                </p:oleObj>
              </mc:Fallback>
            </mc:AlternateContent>
          </a:graphicData>
        </a:graphic>
      </p:graphicFrame>
      <p:sp>
        <p:nvSpPr>
          <p:cNvPr id="4" name="TextBox 7"/>
          <p:cNvSpPr txBox="1"/>
          <p:nvPr>
            <p:custDataLst>
              <p:tags r:id="rId5"/>
            </p:custDataLst>
          </p:nvPr>
        </p:nvSpPr>
        <p:spPr>
          <a:xfrm>
            <a:off x="2285365" y="5713730"/>
            <a:ext cx="462280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均值</a:t>
            </a:r>
            <a:r>
              <a:rPr lang="en-US" sz="2000" dirty="0">
                <a:sym typeface="Symbol" panose="05050102010706020507"/>
              </a:rPr>
              <a:t></a:t>
            </a:r>
            <a:r>
              <a:rPr lang="zh-CN" altLang="en-US" sz="2000" dirty="0"/>
              <a:t>对正态分布概率密度曲线的影响</a:t>
            </a:r>
            <a:endParaRPr lang="zh-CN" altLang="en-US" sz="2000" dirty="0"/>
          </a:p>
        </p:txBody>
      </p:sp>
      <p:sp>
        <p:nvSpPr>
          <p:cNvPr id="5" name="Rectangle 3"/>
          <p:cNvSpPr>
            <a:spLocks noChangeArrowheads="1"/>
          </p:cNvSpPr>
          <p:nvPr>
            <p:custDataLst>
              <p:tags r:id="rId6"/>
            </p:custDataLst>
          </p:nvPr>
        </p:nvSpPr>
        <p:spPr bwMode="auto">
          <a:xfrm>
            <a:off x="5747385" y="2540953"/>
            <a:ext cx="3115310" cy="706755"/>
          </a:xfrm>
          <a:prstGeom prst="rect">
            <a:avLst/>
          </a:prstGeom>
          <a:solidFill>
            <a:schemeClr val="bg1"/>
          </a:solidFill>
          <a:ln w="9525">
            <a:solidFill>
              <a:schemeClr val="tx1"/>
            </a:solidFill>
            <a:miter lim="800000"/>
          </a:ln>
          <a:effectLst/>
        </p:spPr>
        <p:txBody>
          <a:bodyPr vert="horz" wrap="square" lIns="91440" tIns="45720" rIns="91440" bIns="45720" numCol="1" anchor="ctr" anchorCtr="0" compatLnSpc="1">
            <a:spAutoFit/>
          </a:bodyPr>
          <a:p>
            <a:pPr marL="0" marR="0" lvl="0" algn="l" defTabSz="914400" rtl="0" eaLnBrk="1" fontAlgn="base" latinLnBrk="0" hangingPunct="1">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：决定曲线的位置</a:t>
            </a:r>
            <a:endParaRPr kumimoji="0" lang="zh-CN" altLang="en-US" sz="2000" i="0" u="none" strike="noStrike" cap="none" normalizeH="0" baseline="0" dirty="0" smtClean="0">
              <a:solidFill>
                <a:schemeClr val="tx1"/>
              </a:solidFill>
              <a:latin typeface="Arial" panose="020B0604020202020204" pitchFamily="34" charset="0"/>
              <a:sym typeface="Symbol" panose="05050102010706020507" pitchFamily="18" charset="2"/>
            </a:endParaRPr>
          </a:p>
          <a:p>
            <a:pPr marL="0" marR="0" lvl="0" algn="l" defTabSz="914400" rtl="0" fontAlgn="base" latinLnBrk="0">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：决定曲线的平缓程度</a:t>
            </a:r>
            <a:endParaRPr kumimoji="0" lang="zh-CN" altLang="en-US" sz="2000" i="0" u="none" strike="noStrike" cap="none" normalizeH="0" dirty="0" smtClean="0">
              <a:solidFill>
                <a:schemeClr val="tx1"/>
              </a:solidFill>
              <a:sym typeface="Symbol" panose="05050102010706020507" pitchFamily="18" charset="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0356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en-US" altLang="zh-CN" sz="2200" b="1" dirty="0">
              <a:solidFill>
                <a:srgbClr val="FF0000"/>
              </a:solidFill>
              <a:latin typeface="+mj-lt"/>
              <a:ea typeface="宋体" panose="02010600030101010101" pitchFamily="2" charset="-122"/>
              <a:cs typeface="+mj-lt"/>
              <a:sym typeface="+mn-ea"/>
            </a:endParaRPr>
          </a:p>
        </p:txBody>
      </p:sp>
      <p:sp>
        <p:nvSpPr>
          <p:cNvPr id="5" name="Rectangle 3"/>
          <p:cNvSpPr>
            <a:spLocks noChangeArrowheads="1"/>
          </p:cNvSpPr>
          <p:nvPr>
            <p:custDataLst>
              <p:tags r:id="rId2"/>
            </p:custDataLst>
          </p:nvPr>
        </p:nvSpPr>
        <p:spPr bwMode="auto">
          <a:xfrm>
            <a:off x="5250815" y="1608455"/>
            <a:ext cx="3088640" cy="706755"/>
          </a:xfrm>
          <a:prstGeom prst="rect">
            <a:avLst/>
          </a:prstGeom>
          <a:solidFill>
            <a:schemeClr val="bg1"/>
          </a:solidFill>
          <a:ln w="9525">
            <a:solidFill>
              <a:schemeClr val="tx1"/>
            </a:solidFill>
            <a:miter lim="800000"/>
          </a:ln>
          <a:effectLst/>
        </p:spPr>
        <p:txBody>
          <a:bodyPr vert="horz" wrap="square" lIns="91440" tIns="45720" rIns="91440" bIns="45720" numCol="1" anchor="ctr" anchorCtr="0" compatLnSpc="1">
            <a:spAutoFit/>
          </a:bodyPr>
          <a:p>
            <a:pPr marL="0" marR="0" lvl="0" algn="l" defTabSz="914400" rtl="0" eaLnBrk="1" fontAlgn="base" latinLnBrk="0" hangingPunct="1">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：决定曲线的位置</a:t>
            </a:r>
            <a:endParaRPr kumimoji="0" lang="zh-CN" altLang="en-US" sz="2000" i="0" u="none" strike="noStrike" cap="none" normalizeH="0" baseline="0" dirty="0" smtClean="0">
              <a:solidFill>
                <a:schemeClr val="tx1"/>
              </a:solidFill>
              <a:latin typeface="Arial" panose="020B0604020202020204" pitchFamily="34" charset="0"/>
              <a:sym typeface="Symbol" panose="05050102010706020507" pitchFamily="18" charset="2"/>
            </a:endParaRPr>
          </a:p>
          <a:p>
            <a:pPr marL="0" marR="0" lvl="0" algn="l" defTabSz="914400" rtl="0" fontAlgn="base" latinLnBrk="0">
              <a:lnSpc>
                <a:spcPct val="100000"/>
              </a:lnSpc>
              <a:buClrTx/>
              <a:buSzTx/>
            </a:pPr>
            <a:r>
              <a:rPr kumimoji="0" lang="zh-CN" altLang="en-US" sz="2000" i="0" u="none" strike="noStrike" cap="none" normalizeH="0" baseline="0" dirty="0" smtClean="0">
                <a:solidFill>
                  <a:schemeClr val="tx1"/>
                </a:solidFill>
                <a:sym typeface="Symbol" panose="05050102010706020507" pitchFamily="18" charset="2"/>
              </a:rPr>
              <a:t></a:t>
            </a:r>
            <a:r>
              <a:rPr kumimoji="0" lang="zh-CN" altLang="en-US" sz="2000" i="0" u="none" strike="noStrike" cap="none" normalizeH="0" dirty="0" smtClean="0">
                <a:solidFill>
                  <a:schemeClr val="tx1"/>
                </a:solidFill>
                <a:sym typeface="Symbol" panose="05050102010706020507" pitchFamily="18" charset="2"/>
              </a:rPr>
              <a:t></a:t>
            </a:r>
            <a:r>
              <a:rPr kumimoji="0" lang="zh-CN" altLang="en-US" sz="2000" i="0" u="none" strike="noStrike" cap="none" normalizeH="0" baseline="0" dirty="0" smtClean="0">
                <a:solidFill>
                  <a:schemeClr val="tx1"/>
                </a:solidFill>
              </a:rPr>
              <a:t>：决定曲线的平缓程度</a:t>
            </a:r>
            <a:endParaRPr kumimoji="0" lang="zh-CN" altLang="en-US" sz="2000" i="0" u="none" strike="noStrike" cap="none" normalizeH="0" dirty="0" smtClean="0">
              <a:solidFill>
                <a:schemeClr val="tx1"/>
              </a:solidFill>
              <a:sym typeface="Symbol" panose="05050102010706020507" pitchFamily="18" charset="2"/>
            </a:endParaRPr>
          </a:p>
        </p:txBody>
      </p:sp>
      <p:graphicFrame>
        <p:nvGraphicFramePr>
          <p:cNvPr id="16386" name="Object 3"/>
          <p:cNvGraphicFramePr>
            <a:graphicFrameLocks noChangeAspect="1"/>
          </p:cNvGraphicFramePr>
          <p:nvPr>
            <p:custDataLst>
              <p:tags r:id="rId3"/>
            </p:custDataLst>
          </p:nvPr>
        </p:nvGraphicFramePr>
        <p:xfrm>
          <a:off x="655955" y="1703705"/>
          <a:ext cx="7861300" cy="4237355"/>
        </p:xfrm>
        <a:graphic>
          <a:graphicData uri="http://schemas.openxmlformats.org/presentationml/2006/ole">
            <mc:AlternateContent xmlns:mc="http://schemas.openxmlformats.org/markup-compatibility/2006">
              <mc:Choice xmlns:v="urn:schemas-microsoft-com:vml" Requires="v">
                <p:oleObj spid="_x0000_s13313" name="Visio" r:id="rId4" imgW="3202305" imgH="1725930" progId="Visio.Drawing.11">
                  <p:embed/>
                </p:oleObj>
              </mc:Choice>
              <mc:Fallback>
                <p:oleObj name="Visio" r:id="rId4" imgW="3202305" imgH="1725930" progId="Visio.Drawing.11">
                  <p:embed/>
                  <p:pic>
                    <p:nvPicPr>
                      <p:cNvPr id="0" name="Object 3"/>
                      <p:cNvPicPr>
                        <a:picLocks noChangeAspect="1"/>
                      </p:cNvPicPr>
                      <p:nvPr/>
                    </p:nvPicPr>
                    <p:blipFill>
                      <a:blip r:embed="rId5"/>
                      <a:stretch>
                        <a:fillRect/>
                      </a:stretch>
                    </p:blipFill>
                    <p:spPr>
                      <a:xfrm>
                        <a:off x="655955" y="1703705"/>
                        <a:ext cx="7861300" cy="4237355"/>
                      </a:xfrm>
                      <a:prstGeom prst="rect">
                        <a:avLst/>
                      </a:prstGeom>
                      <a:noFill/>
                      <a:ln w="9525">
                        <a:noFill/>
                      </a:ln>
                    </p:spPr>
                  </p:pic>
                </p:oleObj>
              </mc:Fallback>
            </mc:AlternateContent>
          </a:graphicData>
        </a:graphic>
      </p:graphicFrame>
      <p:sp>
        <p:nvSpPr>
          <p:cNvPr id="8" name="TextBox 7"/>
          <p:cNvSpPr txBox="1"/>
          <p:nvPr>
            <p:custDataLst>
              <p:tags r:id="rId6"/>
            </p:custDataLst>
          </p:nvPr>
        </p:nvSpPr>
        <p:spPr>
          <a:xfrm>
            <a:off x="1883410" y="5857240"/>
            <a:ext cx="5153025"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参数方差</a:t>
            </a:r>
            <a:r>
              <a:rPr lang="en-US" sz="2000" dirty="0">
                <a:sym typeface="Symbol" panose="05050102010706020507"/>
              </a:rPr>
              <a:t></a:t>
            </a:r>
            <a:r>
              <a:rPr lang="en-US" sz="2000" baseline="30000" dirty="0">
                <a:sym typeface="Symbol" panose="05050102010706020507"/>
              </a:rPr>
              <a:t></a:t>
            </a:r>
            <a:r>
              <a:rPr lang="zh-CN" altLang="en-US" sz="2000" dirty="0"/>
              <a:t>对正态分布概率密度曲线的影响</a:t>
            </a:r>
            <a:endParaRPr lang="zh-CN" altLang="en-US"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0356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en-US" altLang="zh-CN" sz="2200" b="1" dirty="0">
              <a:solidFill>
                <a:srgbClr val="FF0000"/>
              </a:solidFill>
              <a:latin typeface="+mj-lt"/>
              <a:ea typeface="宋体" panose="02010600030101010101" pitchFamily="2" charset="-122"/>
              <a:cs typeface="+mj-lt"/>
              <a:sym typeface="+mn-ea"/>
            </a:endParaRPr>
          </a:p>
        </p:txBody>
      </p:sp>
      <p:graphicFrame>
        <p:nvGraphicFramePr>
          <p:cNvPr id="2" name="图示 1"/>
          <p:cNvGraphicFramePr>
            <a:graphicFrameLocks noGrp="1"/>
          </p:cNvGraphicFramePr>
          <p:nvPr>
            <p:custDataLst>
              <p:tags r:id="rId2"/>
            </p:custDataLst>
          </p:nvPr>
        </p:nvGraphicFramePr>
        <p:xfrm>
          <a:off x="681355" y="1859280"/>
          <a:ext cx="7858760" cy="4460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74103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zh-CN" altLang="en-US" sz="2800" dirty="0">
                <a:solidFill>
                  <a:srgbClr val="FF0000"/>
                </a:solidFill>
                <a:latin typeface="黑体" panose="02010609060101010101" pitchFamily="49" charset="-122"/>
                <a:ea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不同正态分布的“正态概率分布表”不同。</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latin typeface="+mj-lt"/>
                <a:ea typeface="Arial" panose="020B0604020202020204" pitchFamily="34" charset="0"/>
                <a:cs typeface="+mj-lt"/>
                <a:sym typeface="+mn-ea"/>
              </a:rPr>
              <a:t>      </a:t>
            </a:r>
            <a:r>
              <a:rPr lang="en-US" altLang="zh-CN" sz="2200" dirty="0" smtClean="0">
                <a:latin typeface="+mj-lt"/>
                <a:ea typeface="Arial" panose="020B0604020202020204" pitchFamily="34" charset="0"/>
                <a:cs typeface="+mj-lt"/>
                <a:sym typeface="Symbol" panose="05050102010706020507" charset="0"/>
              </a:rPr>
              <a:t> </a:t>
            </a:r>
            <a:r>
              <a:rPr lang="zh-CN" altLang="en-US" sz="2200" dirty="0" smtClean="0">
                <a:latin typeface="+mj-lt"/>
                <a:ea typeface="Arial" panose="020B0604020202020204" pitchFamily="34" charset="0"/>
                <a:cs typeface="+mj-lt"/>
                <a:sym typeface="+mn-ea"/>
              </a:rPr>
              <a:t>需要把其它类型的正态分布转化为“标准正态分布”，进而达到“只需要查一张概率分布表”的目的。</a:t>
            </a:r>
            <a:endParaRPr lang="zh-CN" altLang="en-US" sz="2200" dirty="0" smtClean="0">
              <a:latin typeface="+mj-lt"/>
              <a:ea typeface="Arial" panose="020B0604020202020204" pitchFamily="34" charset="0"/>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标准正态分布是指方差</a:t>
            </a:r>
            <a:r>
              <a:rPr lang="en-US" altLang="zh-CN" sz="2300" dirty="0" smtClean="0">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Symbol" panose="05050102010706020507"/>
              </a:rPr>
              <a:t></a:t>
            </a:r>
            <a:r>
              <a:rPr lang="zh-CN" altLang="en-US" sz="2300" baseline="30000" dirty="0" smtClean="0">
                <a:latin typeface="+mj-lt"/>
                <a:ea typeface="黑体" panose="02010609060101010101" pitchFamily="49" charset="-122"/>
                <a:cs typeface="+mj-lt"/>
                <a:sym typeface="Symbol" panose="05050102010706020507"/>
              </a:rPr>
              <a:t></a:t>
            </a:r>
            <a:r>
              <a:rPr lang="en-US" altLang="zh-CN" sz="2300" dirty="0" smtClean="0">
                <a:latin typeface="+mj-lt"/>
                <a:ea typeface="黑体" panose="02010609060101010101" pitchFamily="49" charset="-122"/>
                <a:cs typeface="+mj-lt"/>
                <a:sym typeface="+mn-ea"/>
              </a:rPr>
              <a:t>=1 </a:t>
            </a:r>
            <a:r>
              <a:rPr lang="zh-CN" altLang="en-US" sz="2300" dirty="0" smtClean="0">
                <a:latin typeface="+mj-lt"/>
                <a:ea typeface="黑体" panose="02010609060101010101" pitchFamily="49" charset="-122"/>
                <a:cs typeface="+mj-lt"/>
                <a:sym typeface="+mn-ea"/>
              </a:rPr>
              <a:t>和均值</a:t>
            </a:r>
            <a:r>
              <a:rPr lang="en-US" altLang="zh-CN" sz="2300" dirty="0" smtClean="0">
                <a:latin typeface="+mj-lt"/>
                <a:ea typeface="黑体" panose="02010609060101010101" pitchFamily="49" charset="-122"/>
                <a:cs typeface="+mj-lt"/>
                <a:sym typeface="+mn-ea"/>
              </a:rPr>
              <a:t> </a:t>
            </a:r>
            <a:r>
              <a:rPr lang="en-US" sz="2300" dirty="0" smtClean="0">
                <a:latin typeface="+mj-lt"/>
                <a:ea typeface="黑体" panose="02010609060101010101" pitchFamily="49" charset="-122"/>
                <a:cs typeface="+mj-lt"/>
                <a:sym typeface="Symbol" panose="05050102010706020507"/>
              </a:rPr>
              <a:t></a:t>
            </a:r>
            <a:r>
              <a:rPr lang="en-US" altLang="zh-CN" sz="2300" dirty="0" smtClean="0">
                <a:latin typeface="+mj-lt"/>
                <a:ea typeface="黑体" panose="02010609060101010101" pitchFamily="49" charset="-122"/>
                <a:cs typeface="+mj-lt"/>
                <a:sym typeface="Symbol" panose="05050102010706020507"/>
              </a:rPr>
              <a:t>=0 </a:t>
            </a:r>
            <a:r>
              <a:rPr lang="zh-CN" altLang="en-US" sz="2300" dirty="0" smtClean="0">
                <a:latin typeface="+mj-lt"/>
                <a:ea typeface="黑体" panose="02010609060101010101" pitchFamily="49" charset="-122"/>
                <a:cs typeface="+mj-lt"/>
                <a:sym typeface="+mn-ea"/>
              </a:rPr>
              <a:t>的特殊正态分布。</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标准正态分布概率密度函数可被化简为：</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b="1" dirty="0">
              <a:solidFill>
                <a:srgbClr val="FF0000"/>
              </a:solidFill>
              <a:latin typeface="+mn-lt"/>
              <a:ea typeface="宋体" panose="02010600030101010101" pitchFamily="2" charset="-122"/>
              <a:cs typeface="+mn-cs"/>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latin typeface="+mj-lt"/>
                <a:ea typeface="黑体" panose="02010609060101010101" pitchFamily="49" charset="-122"/>
                <a:cs typeface="+mj-lt"/>
                <a:sym typeface="+mn-ea"/>
              </a:rPr>
              <a:t>    - 标准正态分布概率分布函数：</a:t>
            </a:r>
            <a:endParaRPr lang="zh-CN" altLang="en-US" sz="2300" b="1" dirty="0" smtClean="0">
              <a:latin typeface="+mj-lt"/>
              <a:ea typeface="黑体" panose="02010609060101010101" pitchFamily="49" charset="-122"/>
              <a:cs typeface="+mj-lt"/>
              <a:sym typeface="+mn-ea"/>
            </a:endParaRPr>
          </a:p>
        </p:txBody>
      </p:sp>
      <p:graphicFrame>
        <p:nvGraphicFramePr>
          <p:cNvPr id="17411" name="Object 5"/>
          <p:cNvGraphicFramePr>
            <a:graphicFrameLocks noChangeAspect="1"/>
          </p:cNvGraphicFramePr>
          <p:nvPr>
            <p:custDataLst>
              <p:tags r:id="rId2"/>
            </p:custDataLst>
          </p:nvPr>
        </p:nvGraphicFramePr>
        <p:xfrm>
          <a:off x="2440940" y="3853815"/>
          <a:ext cx="4204335" cy="925195"/>
        </p:xfrm>
        <a:graphic>
          <a:graphicData uri="http://schemas.openxmlformats.org/presentationml/2006/ole">
            <mc:AlternateContent xmlns:mc="http://schemas.openxmlformats.org/markup-compatibility/2006">
              <mc:Choice xmlns:v="urn:schemas-microsoft-com:vml" Requires="v">
                <p:oleObj spid="_x0000_s14338" name="Equation" r:id="rId3" imgW="51206400" imgH="11277600" progId="">
                  <p:embed/>
                </p:oleObj>
              </mc:Choice>
              <mc:Fallback>
                <p:oleObj name="Equation" r:id="rId3" imgW="51206400" imgH="11277600" progId="">
                  <p:embed/>
                  <p:pic>
                    <p:nvPicPr>
                      <p:cNvPr id="0" name="Object 5"/>
                      <p:cNvPicPr>
                        <a:picLocks noChangeAspect="1"/>
                      </p:cNvPicPr>
                      <p:nvPr/>
                    </p:nvPicPr>
                    <p:blipFill>
                      <a:blip r:embed="rId4"/>
                      <a:stretch>
                        <a:fillRect/>
                      </a:stretch>
                    </p:blipFill>
                    <p:spPr>
                      <a:xfrm>
                        <a:off x="2440940" y="3853815"/>
                        <a:ext cx="4204335" cy="925195"/>
                      </a:xfrm>
                      <a:prstGeom prst="rect">
                        <a:avLst/>
                      </a:prstGeom>
                      <a:noFill/>
                      <a:ln w="9525">
                        <a:noFill/>
                      </a:ln>
                    </p:spPr>
                  </p:pic>
                </p:oleObj>
              </mc:Fallback>
            </mc:AlternateContent>
          </a:graphicData>
        </a:graphic>
      </p:graphicFrame>
      <p:graphicFrame>
        <p:nvGraphicFramePr>
          <p:cNvPr id="18435" name="Object 6"/>
          <p:cNvGraphicFramePr>
            <a:graphicFrameLocks noChangeAspect="1"/>
          </p:cNvGraphicFramePr>
          <p:nvPr>
            <p:custDataLst>
              <p:tags r:id="rId5"/>
            </p:custDataLst>
          </p:nvPr>
        </p:nvGraphicFramePr>
        <p:xfrm>
          <a:off x="1846580" y="4975225"/>
          <a:ext cx="5192395" cy="1162685"/>
        </p:xfrm>
        <a:graphic>
          <a:graphicData uri="http://schemas.openxmlformats.org/presentationml/2006/ole">
            <mc:AlternateContent xmlns:mc="http://schemas.openxmlformats.org/markup-compatibility/2006">
              <mc:Choice xmlns:v="urn:schemas-microsoft-com:vml" Requires="v">
                <p:oleObj spid="_x0000_s15361" name="Equation" r:id="rId6" imgW="2095500" imgH="469900" progId="">
                  <p:embed/>
                </p:oleObj>
              </mc:Choice>
              <mc:Fallback>
                <p:oleObj name="Equation" r:id="rId6" imgW="2095500" imgH="469900" progId="">
                  <p:embed/>
                  <p:pic>
                    <p:nvPicPr>
                      <p:cNvPr id="0" name="Object 6"/>
                      <p:cNvPicPr>
                        <a:picLocks noChangeAspect="1"/>
                      </p:cNvPicPr>
                      <p:nvPr/>
                    </p:nvPicPr>
                    <p:blipFill>
                      <a:blip r:embed="rId7"/>
                      <a:stretch>
                        <a:fillRect/>
                      </a:stretch>
                    </p:blipFill>
                    <p:spPr>
                      <a:xfrm>
                        <a:off x="1846580" y="4975225"/>
                        <a:ext cx="5192395" cy="1162685"/>
                      </a:xfrm>
                      <a:prstGeom prst="rect">
                        <a:avLst/>
                      </a:prstGeom>
                      <a:noFill/>
                      <a:ln w="9525">
                        <a:noFill/>
                      </a:ln>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474028" y="198755"/>
            <a:ext cx="262953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标准正态分布图</a:t>
            </a:r>
            <a:endPar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10" name="图片 9"/>
          <p:cNvPicPr>
            <a:picLocks noChangeAspect="1"/>
          </p:cNvPicPr>
          <p:nvPr>
            <p:custDataLst>
              <p:tags r:id="rId1"/>
            </p:custDataLst>
          </p:nvPr>
        </p:nvPicPr>
        <p:blipFill>
          <a:blip r:embed="rId2"/>
          <a:stretch>
            <a:fillRect/>
          </a:stretch>
        </p:blipFill>
        <p:spPr>
          <a:xfrm>
            <a:off x="148590" y="1704340"/>
            <a:ext cx="2955290" cy="1196975"/>
          </a:xfrm>
          <a:prstGeom prst="rect">
            <a:avLst/>
          </a:prstGeom>
        </p:spPr>
      </p:pic>
      <p:pic>
        <p:nvPicPr>
          <p:cNvPr id="12" name="图片 11"/>
          <p:cNvPicPr>
            <a:picLocks noChangeAspect="1"/>
          </p:cNvPicPr>
          <p:nvPr>
            <p:custDataLst>
              <p:tags r:id="rId3"/>
            </p:custDataLst>
          </p:nvPr>
        </p:nvPicPr>
        <p:blipFill>
          <a:blip r:embed="rId4"/>
          <a:stretch>
            <a:fillRect/>
          </a:stretch>
        </p:blipFill>
        <p:spPr>
          <a:xfrm>
            <a:off x="188595" y="3640455"/>
            <a:ext cx="2654935" cy="1348740"/>
          </a:xfrm>
          <a:prstGeom prst="rect">
            <a:avLst/>
          </a:prstGeom>
        </p:spPr>
      </p:pic>
      <p:pic>
        <p:nvPicPr>
          <p:cNvPr id="13" name="图片 12"/>
          <p:cNvPicPr>
            <a:picLocks noChangeAspect="1"/>
          </p:cNvPicPr>
          <p:nvPr>
            <p:custDataLst>
              <p:tags r:id="rId5"/>
            </p:custDataLst>
          </p:nvPr>
        </p:nvPicPr>
        <p:blipFill>
          <a:blip r:embed="rId6"/>
          <a:stretch>
            <a:fillRect/>
          </a:stretch>
        </p:blipFill>
        <p:spPr>
          <a:xfrm>
            <a:off x="3098165" y="98425"/>
            <a:ext cx="5891530" cy="663257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p:cNvGraphicFramePr>
            <a:graphicFrameLocks noChangeAspect="1"/>
          </p:cNvGraphicFramePr>
          <p:nvPr>
            <p:custDataLst>
              <p:tags r:id="rId1"/>
            </p:custDataLst>
          </p:nvPr>
        </p:nvGraphicFramePr>
        <p:xfrm>
          <a:off x="3537585" y="1484630"/>
          <a:ext cx="5540375" cy="4045585"/>
        </p:xfrm>
        <a:graphic>
          <a:graphicData uri="http://schemas.openxmlformats.org/presentationml/2006/ole">
            <mc:AlternateContent xmlns:mc="http://schemas.openxmlformats.org/markup-compatibility/2006">
              <mc:Choice xmlns:v="urn:schemas-microsoft-com:vml" Requires="v">
                <p:oleObj spid="_x0000_s7" name="" r:id="rId2" imgW="3116580" imgH="2253615" progId="Visio.Drawing.15">
                  <p:embed/>
                </p:oleObj>
              </mc:Choice>
              <mc:Fallback>
                <p:oleObj name="" r:id="rId2" imgW="3116580" imgH="225361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585" y="1484630"/>
                        <a:ext cx="5540375" cy="40455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4"/>
            </p:custDataLst>
          </p:nvPr>
        </p:nvSpPr>
        <p:spPr>
          <a:xfrm>
            <a:off x="111125" y="723900"/>
            <a:ext cx="8361680" cy="98361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zh-CN" altLang="en-US" sz="2800" dirty="0">
                <a:solidFill>
                  <a:srgbClr val="C00000"/>
                </a:solidFill>
                <a:latin typeface="黑体" panose="02010609060101010101" pitchFamily="49" charset="-122"/>
                <a:ea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a:t>
            </a:r>
            <a:r>
              <a:rPr lang="en-US" altLang="zh-CN" sz="2300" dirty="0" smtClean="0">
                <a:solidFill>
                  <a:srgbClr val="134AD5"/>
                </a:solidFill>
                <a:latin typeface="黑体" panose="02010609060101010101" pitchFamily="49" charset="-122"/>
                <a:ea typeface="黑体" panose="02010609060101010101" pitchFamily="49" charset="-122"/>
                <a:sym typeface="+mn-ea"/>
              </a:rPr>
              <a:t>* </a:t>
            </a:r>
            <a:r>
              <a:rPr sz="2300" u="sng" dirty="0" smtClean="0">
                <a:solidFill>
                  <a:srgbClr val="134AD5"/>
                </a:solidFill>
                <a:latin typeface="黑体" panose="02010609060101010101" pitchFamily="49" charset="-122"/>
                <a:ea typeface="黑体" panose="02010609060101010101" pitchFamily="49" charset="-122"/>
                <a:sym typeface="+mn-ea"/>
              </a:rPr>
              <a:t>统计学是数据科学的主要理论基础之一</a:t>
            </a:r>
            <a:r>
              <a:rPr sz="2300" dirty="0" smtClean="0">
                <a:solidFill>
                  <a:srgbClr val="134AD5"/>
                </a:solidFill>
                <a:latin typeface="黑体" panose="02010609060101010101" pitchFamily="49" charset="-122"/>
                <a:ea typeface="黑体" panose="02010609060101010101" pitchFamily="49" charset="-122"/>
                <a:sym typeface="+mn-ea"/>
              </a:rPr>
              <a:t>，如图 2-1 所示。</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
        <p:nvSpPr>
          <p:cNvPr id="9" name="Rectangle 3"/>
          <p:cNvSpPr>
            <a:spLocks noGrp="1" noRot="1"/>
          </p:cNvSpPr>
          <p:nvPr>
            <p:custDataLst>
              <p:tags r:id="rId5"/>
            </p:custDataLst>
          </p:nvPr>
        </p:nvSpPr>
        <p:spPr>
          <a:xfrm>
            <a:off x="94615" y="1783715"/>
            <a:ext cx="3387090" cy="113030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100"/>
              </a:spcBef>
              <a:buSzTx/>
              <a:buFont typeface="Wingdings" panose="05000000000000000000" pitchFamily="2" charset="2"/>
              <a:buNone/>
            </a:pPr>
            <a:r>
              <a:rPr lang="en-US" sz="2300" dirty="0" smtClean="0">
                <a:solidFill>
                  <a:srgbClr val="134AD5"/>
                </a:solidFill>
                <a:ea typeface="黑体" panose="02010609060101010101" pitchFamily="49" charset="-122"/>
                <a:cs typeface="+mn-lt"/>
                <a:sym typeface="+mn-ea"/>
              </a:rPr>
              <a:t>  </a:t>
            </a:r>
            <a:r>
              <a:rPr lang="en-US" sz="2300" dirty="0" smtClean="0">
                <a:solidFill>
                  <a:srgbClr val="134AD5"/>
                </a:solidFill>
                <a:latin typeface="黑体" panose="02010609060101010101" pitchFamily="49" charset="-122"/>
                <a:ea typeface="黑体" panose="02010609060101010101" pitchFamily="49" charset="-122"/>
                <a:sym typeface="+mn-ea"/>
              </a:rPr>
              <a:t>* </a:t>
            </a:r>
            <a:r>
              <a:rPr sz="2300" dirty="0" smtClean="0">
                <a:solidFill>
                  <a:srgbClr val="134AD5"/>
                </a:solidFill>
                <a:latin typeface="黑体" panose="02010609060101010101" pitchFamily="49" charset="-122"/>
                <a:ea typeface="黑体" panose="02010609060101010101" pitchFamily="49" charset="-122"/>
                <a:sym typeface="+mn-ea"/>
              </a:rPr>
              <a:t>数据科学的理论、方法、技术和工具往往来源于</a:t>
            </a:r>
            <a:r>
              <a:rPr sz="2300" u="sng" dirty="0" smtClean="0">
                <a:solidFill>
                  <a:srgbClr val="134AD5"/>
                </a:solidFill>
                <a:latin typeface="黑体" panose="02010609060101010101" pitchFamily="49" charset="-122"/>
                <a:ea typeface="黑体" panose="02010609060101010101" pitchFamily="49" charset="-122"/>
                <a:sym typeface="+mn-ea"/>
              </a:rPr>
              <a:t>统计学</a:t>
            </a:r>
            <a:r>
              <a:rPr sz="2300" dirty="0" smtClean="0">
                <a:solidFill>
                  <a:srgbClr val="134AD5"/>
                </a:solidFill>
                <a:latin typeface="黑体" panose="02010609060101010101" pitchFamily="49" charset="-122"/>
                <a:ea typeface="黑体" panose="02010609060101010101" pitchFamily="49" charset="-122"/>
                <a:sym typeface="+mn-ea"/>
              </a:rPr>
              <a:t>。</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
        <p:nvSpPr>
          <p:cNvPr id="10" name="Rectangle 3"/>
          <p:cNvSpPr>
            <a:spLocks noGrp="1" noRot="1"/>
          </p:cNvSpPr>
          <p:nvPr>
            <p:custDataLst>
              <p:tags r:id="rId6"/>
            </p:custDataLst>
          </p:nvPr>
        </p:nvSpPr>
        <p:spPr>
          <a:xfrm>
            <a:off x="149860" y="3058795"/>
            <a:ext cx="5041900" cy="27311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sz="2300" dirty="0" smtClean="0">
                <a:solidFill>
                  <a:srgbClr val="134AD5"/>
                </a:solidFill>
                <a:ea typeface="黑体" panose="02010609060101010101" pitchFamily="49" charset="-122"/>
                <a:cs typeface="+mn-lt"/>
                <a:sym typeface="+mn-ea"/>
              </a:rPr>
              <a:t>  </a:t>
            </a:r>
            <a:r>
              <a:rPr lang="en-US" sz="2300" dirty="0" smtClean="0">
                <a:solidFill>
                  <a:srgbClr val="134AD5"/>
                </a:solidFill>
                <a:latin typeface="黑体" panose="02010609060101010101" pitchFamily="49" charset="-122"/>
                <a:ea typeface="黑体" panose="02010609060101010101" pitchFamily="49" charset="-122"/>
                <a:sym typeface="+mn-ea"/>
              </a:rPr>
              <a:t>* </a:t>
            </a:r>
            <a:r>
              <a:rPr sz="2300" dirty="0" smtClean="0">
                <a:solidFill>
                  <a:srgbClr val="134AD5"/>
                </a:solidFill>
                <a:latin typeface="黑体" panose="02010609060101010101" pitchFamily="49" charset="-122"/>
                <a:ea typeface="黑体" panose="02010609060101010101" pitchFamily="49" charset="-122"/>
                <a:sym typeface="+mn-ea"/>
              </a:rPr>
              <a:t>统计学家在数据科学的发展中也做出过突出贡献。</a:t>
            </a:r>
            <a:endParaRPr sz="2300" dirty="0" smtClean="0">
              <a:solidFill>
                <a:srgbClr val="134AD5"/>
              </a:solidFill>
              <a:latin typeface="黑体" panose="02010609060101010101" pitchFamily="49" charset="-122"/>
              <a:ea typeface="黑体" panose="02010609060101010101" pitchFamily="49" charset="-122"/>
              <a:sym typeface="+mn-ea"/>
            </a:endParaRPr>
          </a:p>
          <a:p>
            <a:pPr marL="0" indent="0" algn="l" eaLnBrk="1" hangingPunct="1">
              <a:lnSpc>
                <a:spcPct val="100000"/>
              </a:lnSpc>
              <a:spcBef>
                <a:spcPts val="800"/>
              </a:spcBef>
              <a:buSzTx/>
              <a:buFont typeface="Wingdings" panose="05000000000000000000" pitchFamily="2" charset="2"/>
              <a:buNone/>
            </a:pPr>
            <a:r>
              <a:rPr sz="2000" dirty="0" smtClean="0">
                <a:solidFill>
                  <a:schemeClr val="tx1"/>
                </a:solidFill>
                <a:ea typeface="宋体" panose="02010600030101010101" pitchFamily="2" charset="-122"/>
                <a:cs typeface="+mn-lt"/>
                <a:sym typeface="+mn-ea"/>
              </a:rPr>
              <a:t> </a:t>
            </a:r>
            <a:r>
              <a:rPr lang="en-US" sz="2000" dirty="0" smtClean="0">
                <a:solidFill>
                  <a:schemeClr val="tx1"/>
                </a:solidFill>
                <a:ea typeface="宋体" panose="02010600030101010101" pitchFamily="2" charset="-122"/>
                <a:cs typeface="+mn-lt"/>
                <a:sym typeface="+mn-ea"/>
              </a:rPr>
              <a:t>   - </a:t>
            </a:r>
            <a:r>
              <a:rPr sz="2000" dirty="0" smtClean="0">
                <a:solidFill>
                  <a:schemeClr val="tx1"/>
                </a:solidFill>
                <a:ea typeface="宋体" panose="02010600030101010101" pitchFamily="2" charset="-122"/>
                <a:cs typeface="+mn-lt"/>
                <a:sym typeface="+mn-ea"/>
              </a:rPr>
              <a:t>例如，第一篇以数据科学为标题的学术期刊论文 Data  Science:  An  Action  Plan for Expanding the Technical Areas of the Field of Statistics（International Statistical Review，2001）是</a:t>
            </a:r>
            <a:r>
              <a:rPr sz="2000" u="sng" dirty="0" smtClean="0">
                <a:solidFill>
                  <a:schemeClr val="tx1"/>
                </a:solidFill>
                <a:ea typeface="宋体" panose="02010600030101010101" pitchFamily="2" charset="-122"/>
                <a:cs typeface="+mn-lt"/>
                <a:sym typeface="+mn-ea"/>
              </a:rPr>
              <a:t>统计学家</a:t>
            </a:r>
            <a:r>
              <a:rPr sz="2000" dirty="0" smtClean="0">
                <a:solidFill>
                  <a:schemeClr val="tx1"/>
                </a:solidFill>
                <a:ea typeface="宋体" panose="02010600030101010101" pitchFamily="2" charset="-122"/>
                <a:cs typeface="+mn-lt"/>
                <a:sym typeface="+mn-ea"/>
              </a:rPr>
              <a:t>威廉·S·克利夫兰完成的。</a:t>
            </a:r>
            <a:endParaRPr lang="en-US" altLang="zh-CN" sz="2200" b="1" dirty="0">
              <a:solidFill>
                <a:schemeClr val="tx1"/>
              </a:solidFill>
              <a:latin typeface="+mn-lt"/>
              <a:ea typeface="宋体" panose="02010600030101010101" pitchFamily="2" charset="-122"/>
              <a:cs typeface="+mn-cs"/>
              <a:sym typeface="Symbol" panose="05050102010706020507" charset="0"/>
            </a:endParaRPr>
          </a:p>
        </p:txBody>
      </p:sp>
      <p:sp>
        <p:nvSpPr>
          <p:cNvPr id="11" name="Rectangle 3"/>
          <p:cNvSpPr>
            <a:spLocks noGrp="1" noRot="1"/>
          </p:cNvSpPr>
          <p:nvPr>
            <p:custDataLst>
              <p:tags r:id="rId7"/>
            </p:custDataLst>
          </p:nvPr>
        </p:nvSpPr>
        <p:spPr>
          <a:xfrm>
            <a:off x="133350" y="6055995"/>
            <a:ext cx="8848725" cy="45466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100"/>
              </a:spcBef>
              <a:buSzTx/>
              <a:buFont typeface="Wingdings" panose="05000000000000000000" pitchFamily="2" charset="2"/>
              <a:buNone/>
            </a:pPr>
            <a:r>
              <a:rPr lang="en-US" sz="2300" dirty="0" smtClean="0">
                <a:solidFill>
                  <a:srgbClr val="134AD5"/>
                </a:solidFill>
                <a:ea typeface="黑体" panose="02010609060101010101" pitchFamily="49" charset="-122"/>
                <a:cs typeface="+mn-lt"/>
                <a:sym typeface="+mn-ea"/>
              </a:rPr>
              <a:t>  </a:t>
            </a:r>
            <a:r>
              <a:rPr lang="en-US" sz="2300" dirty="0" smtClean="0">
                <a:solidFill>
                  <a:srgbClr val="134AD5"/>
                </a:solidFill>
                <a:latin typeface="黑体" panose="02010609060101010101" pitchFamily="49" charset="-122"/>
                <a:ea typeface="黑体" panose="02010609060101010101" pitchFamily="49" charset="-122"/>
                <a:sym typeface="+mn-ea"/>
              </a:rPr>
              <a:t>* </a:t>
            </a:r>
            <a:r>
              <a:rPr sz="2300" dirty="0" smtClean="0">
                <a:solidFill>
                  <a:srgbClr val="134AD5"/>
                </a:solidFill>
                <a:latin typeface="黑体" panose="02010609060101010101" pitchFamily="49" charset="-122"/>
                <a:ea typeface="黑体" panose="02010609060101010101" pitchFamily="49" charset="-122"/>
                <a:sym typeface="+mn-ea"/>
              </a:rPr>
              <a:t>数据科学领域常用的工具之一—</a:t>
            </a:r>
            <a:r>
              <a:rPr sz="2300" u="sng" dirty="0" smtClean="0">
                <a:solidFill>
                  <a:srgbClr val="134AD5"/>
                </a:solidFill>
                <a:latin typeface="黑体" panose="02010609060101010101" pitchFamily="49" charset="-122"/>
                <a:ea typeface="黑体" panose="02010609060101010101" pitchFamily="49" charset="-122"/>
                <a:sym typeface="+mn-ea"/>
              </a:rPr>
              <a:t>R也是统计学家发明的语言</a:t>
            </a:r>
            <a:r>
              <a:rPr lang="zh-CN" altLang="en-US" sz="2300" dirty="0" smtClean="0">
                <a:solidFill>
                  <a:srgbClr val="134AD5"/>
                </a:solidFill>
                <a:latin typeface="黑体" panose="02010609060101010101" pitchFamily="49" charset="-122"/>
                <a:ea typeface="黑体" panose="02010609060101010101" pitchFamily="49" charset="-122"/>
                <a:sym typeface="+mn-ea"/>
              </a:rPr>
              <a:t>。</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
        <p:nvSpPr>
          <p:cNvPr id="12" name="TextBox 7"/>
          <p:cNvSpPr txBox="1"/>
          <p:nvPr>
            <p:custDataLst>
              <p:tags r:id="rId8"/>
            </p:custDataLst>
          </p:nvPr>
        </p:nvSpPr>
        <p:spPr>
          <a:xfrm>
            <a:off x="5514340" y="5497195"/>
            <a:ext cx="301117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图</a:t>
            </a:r>
            <a:r>
              <a:rPr lang="en-US" altLang="zh-CN" sz="2000" dirty="0"/>
              <a:t>2-1 </a:t>
            </a:r>
            <a:r>
              <a:rPr lang="zh-CN" altLang="en-US" sz="2000" dirty="0"/>
              <a:t>统计学与数据科学</a:t>
            </a:r>
            <a:endParaRPr lang="zh-CN" altLang="en-US"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264287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正态分布（续）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标准正态分布的重要性</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en-US" altLang="zh-CN" sz="2200" dirty="0" smtClean="0">
                <a:ea typeface="Arial" panose="020B0604020202020204" pitchFamily="34" charset="0"/>
                <a:cs typeface="+mn-ea"/>
                <a:sym typeface="Symbol" panose="05050102010706020507" charset="0"/>
              </a:rPr>
              <a:t> </a:t>
            </a:r>
            <a:r>
              <a:rPr lang="zh-CN" altLang="en-US" sz="2200" dirty="0" smtClean="0">
                <a:sym typeface="+mn-ea"/>
              </a:rPr>
              <a:t>任何一般的正态分布都可以通过线性变换之后转化为标准分布</a:t>
            </a:r>
            <a:r>
              <a:rPr lang="zh-CN" altLang="en-US" sz="2200" dirty="0" smtClean="0">
                <a:ea typeface="Arial" panose="020B0604020202020204" pitchFamily="34" charset="0"/>
                <a:cs typeface="+mn-ea"/>
                <a:sym typeface="+mn-ea"/>
              </a:rPr>
              <a:t>。</a:t>
            </a:r>
            <a:endParaRPr lang="zh-CN" altLang="en-US"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en-US" altLang="zh-CN" sz="2200" dirty="0" smtClean="0">
                <a:ea typeface="Arial" panose="020B0604020202020204" pitchFamily="34" charset="0"/>
                <a:cs typeface="+mn-ea"/>
                <a:sym typeface="Symbol" panose="05050102010706020507" charset="0"/>
              </a:rPr>
              <a:t> </a:t>
            </a:r>
            <a:r>
              <a:rPr lang="zh-CN" altLang="en-US" sz="2200" dirty="0" smtClean="0">
                <a:sym typeface="+mn-ea"/>
              </a:rPr>
              <a:t>对于一般正态分布</a:t>
            </a:r>
            <a:r>
              <a:rPr lang="en-US" altLang="zh-CN" sz="2200" dirty="0" smtClean="0">
                <a:sym typeface="+mn-ea"/>
              </a:rPr>
              <a:t> </a:t>
            </a:r>
            <a:r>
              <a:rPr lang="en-US" altLang="zh-CN" sz="2200" i="1" dirty="0" smtClean="0">
                <a:sym typeface="+mn-ea"/>
              </a:rPr>
              <a:t>X~N(μ,σ</a:t>
            </a:r>
            <a:r>
              <a:rPr lang="en-US" altLang="zh-CN" sz="2200" i="1" baseline="30000" dirty="0" smtClean="0">
                <a:sym typeface="+mn-ea"/>
              </a:rPr>
              <a:t>2</a:t>
            </a:r>
            <a:r>
              <a:rPr lang="en-US" altLang="zh-CN" sz="2200" i="1" dirty="0" smtClean="0">
                <a:sym typeface="+mn-ea"/>
              </a:rPr>
              <a:t>)</a:t>
            </a:r>
            <a:r>
              <a:rPr lang="zh-CN" altLang="en-US" sz="2200" dirty="0" smtClean="0">
                <a:sym typeface="+mn-ea"/>
              </a:rPr>
              <a:t>，可通过下面的线性变换转化为标准正态分布</a:t>
            </a:r>
            <a:r>
              <a:rPr lang="zh-CN" altLang="en-US" sz="2200" dirty="0" smtClean="0">
                <a:ea typeface="Arial" panose="020B0604020202020204" pitchFamily="34" charset="0"/>
                <a:cs typeface="+mn-ea"/>
                <a:sym typeface="+mn-ea"/>
              </a:rPr>
              <a:t>。</a:t>
            </a:r>
            <a:endParaRPr lang="en-US" altLang="zh-CN" sz="2400" b="1" dirty="0" smtClean="0">
              <a:latin typeface="+mn-lt"/>
              <a:cs typeface="+mn-cs"/>
              <a:sym typeface="+mn-ea"/>
            </a:endParaRPr>
          </a:p>
        </p:txBody>
      </p:sp>
      <p:graphicFrame>
        <p:nvGraphicFramePr>
          <p:cNvPr id="19458" name="Object 5"/>
          <p:cNvGraphicFramePr>
            <a:graphicFrameLocks noChangeAspect="1"/>
          </p:cNvGraphicFramePr>
          <p:nvPr>
            <p:custDataLst>
              <p:tags r:id="rId2"/>
            </p:custDataLst>
          </p:nvPr>
        </p:nvGraphicFramePr>
        <p:xfrm>
          <a:off x="2003425" y="3199765"/>
          <a:ext cx="2851785" cy="947420"/>
        </p:xfrm>
        <a:graphic>
          <a:graphicData uri="http://schemas.openxmlformats.org/presentationml/2006/ole">
            <mc:AlternateContent xmlns:mc="http://schemas.openxmlformats.org/markup-compatibility/2006">
              <mc:Choice xmlns:v="urn:schemas-microsoft-com:vml" Requires="v">
                <p:oleObj spid="_x0000_s16385" name="Equation" r:id="rId3" imgW="1257300" imgH="393700" progId="">
                  <p:embed/>
                </p:oleObj>
              </mc:Choice>
              <mc:Fallback>
                <p:oleObj name="Equation" r:id="rId3" imgW="1257300" imgH="393700" progId="">
                  <p:embed/>
                  <p:pic>
                    <p:nvPicPr>
                      <p:cNvPr id="0" name="Object 5"/>
                      <p:cNvPicPr>
                        <a:picLocks noChangeAspect="1"/>
                      </p:cNvPicPr>
                      <p:nvPr/>
                    </p:nvPicPr>
                    <p:blipFill>
                      <a:blip r:embed="rId4"/>
                      <a:stretch>
                        <a:fillRect/>
                      </a:stretch>
                    </p:blipFill>
                    <p:spPr>
                      <a:xfrm>
                        <a:off x="2003425" y="3199765"/>
                        <a:ext cx="2851785" cy="947420"/>
                      </a:xfrm>
                      <a:prstGeom prst="rect">
                        <a:avLst/>
                      </a:prstGeom>
                      <a:noFill/>
                      <a:ln w="9525">
                        <a:noFill/>
                      </a:ln>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310515" y="3397885"/>
            <a:ext cx="4482465" cy="299529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11125" y="795655"/>
            <a:ext cx="8883650" cy="434657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卡方分布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卡方分布主要刻画的是一个总体为正态分布时，所对应的样本方差的分布情况。</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accent5">
                    <a:lumMod val="50000"/>
                  </a:schemeClr>
                </a:solidFill>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a:t>
            </a:r>
            <a:r>
              <a:rPr lang="en-US" altLang="zh-CN" sz="2300" dirty="0" smtClean="0">
                <a:latin typeface="+mj-lt"/>
                <a:ea typeface="黑体" panose="02010609060101010101" pitchFamily="49" charset="-122"/>
                <a:cs typeface="+mj-lt"/>
                <a:sym typeface="+mn-ea"/>
              </a:rPr>
              <a:t> </a:t>
            </a:r>
            <a:r>
              <a:rPr lang="zh-CN" altLang="en-US" sz="2300" dirty="0" smtClean="0">
                <a:solidFill>
                  <a:srgbClr val="C00000"/>
                </a:solidFill>
                <a:latin typeface="+mj-lt"/>
                <a:ea typeface="黑体" panose="02010609060101010101" pitchFamily="49" charset="-122"/>
                <a:cs typeface="+mj-lt"/>
                <a:sym typeface="+mn-ea"/>
              </a:rPr>
              <a:t>【定义】</a:t>
            </a:r>
            <a:r>
              <a:rPr lang="zh-CN" altLang="en-US" sz="2300" dirty="0" smtClean="0">
                <a:latin typeface="+mj-lt"/>
                <a:ea typeface="黑体" panose="02010609060101010101" pitchFamily="49" charset="-122"/>
                <a:cs typeface="+mj-lt"/>
                <a:sym typeface="+mn-ea"/>
              </a:rPr>
              <a:t>设总体服从正态分布</a:t>
            </a:r>
            <a:r>
              <a:rPr lang="en-US" altLang="zh-CN" sz="23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X~N(μ,σ</a:t>
            </a:r>
            <a:r>
              <a:rPr lang="en-US" altLang="zh-CN" sz="2300" i="1" baseline="30000" dirty="0" smtClean="0">
                <a:latin typeface="+mj-lt"/>
                <a:ea typeface="黑体" panose="02010609060101010101" pitchFamily="49" charset="-122"/>
                <a:cs typeface="+mj-lt"/>
                <a:sym typeface="+mn-ea"/>
              </a:rPr>
              <a:t>2</a:t>
            </a:r>
            <a:r>
              <a:rPr lang="en-US" altLang="zh-CN" sz="2300" i="1"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1</a:t>
            </a:r>
            <a:r>
              <a:rPr lang="zh-CN" altLang="en-US"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2</a:t>
            </a:r>
            <a:r>
              <a:rPr lang="zh-CN" altLang="en-US" sz="2300" dirty="0" smtClean="0">
                <a:latin typeface="+mj-lt"/>
                <a:ea typeface="黑体" panose="02010609060101010101" pitchFamily="49" charset="-122"/>
                <a:cs typeface="+mj-lt"/>
                <a:sym typeface="+mn-ea"/>
              </a:rPr>
              <a:t>，</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a:t>
            </a:r>
            <a:r>
              <a:rPr lang="en-US" altLang="zh-CN" sz="2300" i="1" dirty="0" err="1" smtClean="0">
                <a:latin typeface="+mj-lt"/>
                <a:ea typeface="黑体" panose="02010609060101010101" pitchFamily="49" charset="-122"/>
                <a:cs typeface="+mj-lt"/>
                <a:sym typeface="+mn-ea"/>
              </a:rPr>
              <a:t>X</a:t>
            </a:r>
            <a:r>
              <a:rPr lang="en-US" altLang="zh-CN" sz="2300" i="1" baseline="-25000" dirty="0" err="1" smtClean="0">
                <a:latin typeface="+mj-lt"/>
                <a:ea typeface="黑体" panose="02010609060101010101" pitchFamily="49" charset="-122"/>
                <a:cs typeface="+mj-lt"/>
                <a:sym typeface="+mn-ea"/>
              </a:rPr>
              <a:t>n</a:t>
            </a:r>
            <a:r>
              <a:rPr lang="zh-CN" altLang="en-US" sz="2300" dirty="0" smtClean="0">
                <a:latin typeface="+mj-lt"/>
                <a:ea typeface="黑体" panose="02010609060101010101" pitchFamily="49" charset="-122"/>
                <a:cs typeface="+mj-lt"/>
                <a:sym typeface="+mn-ea"/>
              </a:rPr>
              <a:t>为来自该正态总体的样本，则样本方差 </a:t>
            </a:r>
            <a:r>
              <a:rPr lang="en-US" altLang="zh-CN" sz="2300" i="1" dirty="0" smtClean="0">
                <a:latin typeface="+mj-lt"/>
                <a:ea typeface="黑体" panose="02010609060101010101" pitchFamily="49" charset="-122"/>
                <a:cs typeface="+mj-lt"/>
                <a:sym typeface="+mn-ea"/>
              </a:rPr>
              <a:t>S</a:t>
            </a:r>
            <a:r>
              <a:rPr lang="en-US" altLang="zh-CN" sz="2300" i="1" baseline="30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的分布为</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zh-CN" altLang="en-US" sz="2000" dirty="0" smtClean="0">
                <a:sym typeface="+mn-ea"/>
              </a:rPr>
              <a:t>将          </a:t>
            </a:r>
            <a:r>
              <a:rPr lang="en-US" altLang="zh-CN" sz="2000" dirty="0" smtClean="0">
                <a:sym typeface="+mn-ea"/>
              </a:rPr>
              <a:t>   </a:t>
            </a:r>
            <a:r>
              <a:rPr lang="zh-CN" altLang="en-US" sz="2000" dirty="0" smtClean="0">
                <a:sym typeface="+mn-ea"/>
              </a:rPr>
              <a:t>称为</a:t>
            </a:r>
            <a:r>
              <a:rPr lang="zh-CN" altLang="en-US" sz="2000" dirty="0" smtClean="0">
                <a:solidFill>
                  <a:srgbClr val="FF0000"/>
                </a:solidFill>
                <a:sym typeface="+mn-ea"/>
              </a:rPr>
              <a:t>自由度为</a:t>
            </a:r>
            <a:r>
              <a:rPr lang="en-US" altLang="zh-CN" sz="2000" i="1" dirty="0" smtClean="0">
                <a:solidFill>
                  <a:srgbClr val="FF0000"/>
                </a:solidFill>
                <a:sym typeface="+mn-ea"/>
              </a:rPr>
              <a:t>n</a:t>
            </a:r>
            <a:r>
              <a:rPr lang="en-US" altLang="zh-CN" sz="2000" dirty="0" smtClean="0">
                <a:solidFill>
                  <a:srgbClr val="FF0000"/>
                </a:solidFill>
                <a:sym typeface="+mn-ea"/>
              </a:rPr>
              <a:t>-1</a:t>
            </a:r>
            <a:r>
              <a:rPr lang="zh-CN" altLang="en-US" sz="2000" dirty="0" smtClean="0">
                <a:solidFill>
                  <a:srgbClr val="FF0000"/>
                </a:solidFill>
                <a:sym typeface="+mn-ea"/>
              </a:rPr>
              <a:t>的卡方分布。</a:t>
            </a:r>
            <a:endParaRPr lang="en-US" altLang="zh-CN" sz="2000" b="1" dirty="0" smtClean="0">
              <a:latin typeface="+mn-lt"/>
              <a:cs typeface="+mn-cs"/>
              <a:sym typeface="+mn-ea"/>
            </a:endParaRPr>
          </a:p>
        </p:txBody>
      </p:sp>
      <p:graphicFrame>
        <p:nvGraphicFramePr>
          <p:cNvPr id="20482" name="Object 4"/>
          <p:cNvGraphicFramePr>
            <a:graphicFrameLocks noChangeAspect="1"/>
          </p:cNvGraphicFramePr>
          <p:nvPr>
            <p:custDataLst>
              <p:tags r:id="rId4"/>
            </p:custDataLst>
          </p:nvPr>
        </p:nvGraphicFramePr>
        <p:xfrm>
          <a:off x="3105150" y="3355975"/>
          <a:ext cx="3109595" cy="1036320"/>
        </p:xfrm>
        <a:graphic>
          <a:graphicData uri="http://schemas.openxmlformats.org/presentationml/2006/ole">
            <mc:AlternateContent xmlns:mc="http://schemas.openxmlformats.org/markup-compatibility/2006">
              <mc:Choice xmlns:v="urn:schemas-microsoft-com:vml" Requires="v">
                <p:oleObj spid="_x0000_s17409" name="Equation" r:id="rId5" imgW="1001395" imgH="334010" progId="">
                  <p:embed/>
                </p:oleObj>
              </mc:Choice>
              <mc:Fallback>
                <p:oleObj name="Equation" r:id="rId5" imgW="1001395" imgH="334010" progId="">
                  <p:embed/>
                  <p:pic>
                    <p:nvPicPr>
                      <p:cNvPr id="0" name="Object 4"/>
                      <p:cNvPicPr>
                        <a:picLocks noChangeAspect="1"/>
                      </p:cNvPicPr>
                      <p:nvPr/>
                    </p:nvPicPr>
                    <p:blipFill>
                      <a:blip r:embed="rId6"/>
                      <a:stretch>
                        <a:fillRect/>
                      </a:stretch>
                    </p:blipFill>
                    <p:spPr>
                      <a:xfrm>
                        <a:off x="3105150" y="3355975"/>
                        <a:ext cx="3109595" cy="1036320"/>
                      </a:xfrm>
                      <a:prstGeom prst="rect">
                        <a:avLst/>
                      </a:prstGeom>
                      <a:noFill/>
                      <a:ln w="9525">
                        <a:noFill/>
                      </a:ln>
                    </p:spPr>
                  </p:pic>
                </p:oleObj>
              </mc:Fallback>
            </mc:AlternateContent>
          </a:graphicData>
        </a:graphic>
      </p:graphicFrame>
      <p:graphicFrame>
        <p:nvGraphicFramePr>
          <p:cNvPr id="20483" name="Object 5"/>
          <p:cNvGraphicFramePr>
            <a:graphicFrameLocks noChangeAspect="1"/>
          </p:cNvGraphicFramePr>
          <p:nvPr>
            <p:custDataLst>
              <p:tags r:id="rId7"/>
            </p:custDataLst>
          </p:nvPr>
        </p:nvGraphicFramePr>
        <p:xfrm>
          <a:off x="4520237" y="4714250"/>
          <a:ext cx="847725" cy="428625"/>
        </p:xfrm>
        <a:graphic>
          <a:graphicData uri="http://schemas.openxmlformats.org/presentationml/2006/ole">
            <mc:AlternateContent xmlns:mc="http://schemas.openxmlformats.org/markup-compatibility/2006">
              <mc:Choice xmlns:v="urn:schemas-microsoft-com:vml" Requires="v">
                <p:oleObj spid="_x0000_s17410" name="Equation" r:id="rId8" imgW="363220" imgH="153035" progId="">
                  <p:embed/>
                </p:oleObj>
              </mc:Choice>
              <mc:Fallback>
                <p:oleObj name="Equation" r:id="rId8" imgW="363220" imgH="153035" progId="">
                  <p:embed/>
                  <p:pic>
                    <p:nvPicPr>
                      <p:cNvPr id="0" name="Object 5"/>
                      <p:cNvPicPr>
                        <a:picLocks noChangeAspect="1"/>
                      </p:cNvPicPr>
                      <p:nvPr/>
                    </p:nvPicPr>
                    <p:blipFill>
                      <a:blip r:embed="rId9"/>
                      <a:stretch>
                        <a:fillRect/>
                      </a:stretch>
                    </p:blipFill>
                    <p:spPr>
                      <a:xfrm>
                        <a:off x="4520237" y="4714250"/>
                        <a:ext cx="847725" cy="428625"/>
                      </a:xfrm>
                      <a:prstGeom prst="rect">
                        <a:avLst/>
                      </a:prstGeom>
                      <a:noFill/>
                      <a:ln w="9525">
                        <a:noFill/>
                      </a:ln>
                    </p:spPr>
                  </p:pic>
                </p:oleObj>
              </mc:Fallback>
            </mc:AlternateContent>
          </a:graphicData>
        </a:graphic>
      </p:graphicFrame>
      <p:sp>
        <p:nvSpPr>
          <p:cNvPr id="3" name="Rectangle 3"/>
          <p:cNvSpPr>
            <a:spLocks noGrp="1" noRot="1"/>
          </p:cNvSpPr>
          <p:nvPr>
            <p:custDataLst>
              <p:tags r:id="rId10"/>
            </p:custDataLst>
          </p:nvPr>
        </p:nvSpPr>
        <p:spPr>
          <a:xfrm>
            <a:off x="4767580" y="5156200"/>
            <a:ext cx="4090670" cy="10934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altLang="zh-CN" sz="2000" dirty="0" smtClean="0">
                <a:sym typeface="+mn-ea"/>
              </a:rPr>
              <a:t>- </a:t>
            </a:r>
            <a:r>
              <a:rPr lang="zh-CN" altLang="en-US" sz="2000" dirty="0" smtClean="0">
                <a:ea typeface="宋体" panose="02010600030101010101" pitchFamily="2" charset="-122"/>
                <a:sym typeface="+mn-ea"/>
              </a:rPr>
              <a:t>卡方分布密度图</a:t>
            </a:r>
            <a:r>
              <a:rPr lang="zh-CN" altLang="en-US" sz="2000" b="1" dirty="0" smtClean="0">
                <a:latin typeface="+mn-lt"/>
                <a:ea typeface="宋体" panose="02010600030101010101" pitchFamily="2" charset="-122"/>
                <a:cs typeface="+mn-cs"/>
                <a:sym typeface="+mn-ea"/>
              </a:rPr>
              <a:t>：随</a:t>
            </a:r>
            <a:r>
              <a:rPr lang="zh-CN" altLang="en-US" sz="2000" b="1" dirty="0" smtClean="0">
                <a:latin typeface="+mn-lt"/>
                <a:ea typeface="宋体" panose="02010600030101010101" pitchFamily="2" charset="-122"/>
                <a:cs typeface="+mn-cs"/>
                <a:sym typeface="Symbol" panose="05050102010706020507" charset="0"/>
              </a:rPr>
              <a:t>着</a:t>
            </a:r>
            <a:r>
              <a:rPr lang="en-US" altLang="zh-CN" sz="2000" b="1" dirty="0" smtClean="0">
                <a:latin typeface="+mn-lt"/>
                <a:ea typeface="宋体" panose="02010600030101010101" pitchFamily="2" charset="-122"/>
                <a:cs typeface="+mn-cs"/>
                <a:sym typeface="Symbol" panose="05050102010706020507" charset="0"/>
              </a:rPr>
              <a:t>n</a:t>
            </a:r>
            <a:r>
              <a:rPr lang="zh-CN" altLang="en-US" sz="2000" b="1" dirty="0" smtClean="0">
                <a:latin typeface="+mn-lt"/>
                <a:ea typeface="宋体" panose="02010600030101010101" pitchFamily="2" charset="-122"/>
                <a:cs typeface="+mn-cs"/>
                <a:sym typeface="Symbol" panose="05050102010706020507" charset="0"/>
              </a:rPr>
              <a:t>增大，密度曲线出现单峰，并且向右移动，而且趋于对称。</a:t>
            </a:r>
            <a:endParaRPr lang="zh-CN" altLang="en-US" sz="2000" b="1" dirty="0" smtClean="0">
              <a:latin typeface="+mn-lt"/>
              <a:ea typeface="宋体" panose="02010600030101010101" pitchFamily="2" charset="-122"/>
              <a:cs typeface="+mn-cs"/>
              <a:sym typeface="Symbol" panose="05050102010706020507"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20255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i="1" dirty="0" smtClean="0">
                <a:solidFill>
                  <a:srgbClr val="134AD5"/>
                </a:solidFill>
                <a:latin typeface="+mj-lt"/>
                <a:ea typeface="黑体" panose="02010609060101010101" pitchFamily="49" charset="-122"/>
                <a:cs typeface="+mj-lt"/>
                <a:sym typeface="+mn-ea"/>
              </a:rPr>
              <a:t>t</a:t>
            </a:r>
            <a:r>
              <a:rPr lang="en-US" altLang="zh-CN" i="1" dirty="0" smtClean="0">
                <a:solidFill>
                  <a:srgbClr val="134AD5"/>
                </a:solidFill>
                <a:latin typeface="+mj-lt"/>
                <a:ea typeface="黑体" panose="02010609060101010101" pitchFamily="49" charset="-122"/>
                <a:cs typeface="+mj-lt"/>
                <a:sym typeface="+mn-ea"/>
              </a:rPr>
              <a:t> </a:t>
            </a:r>
            <a:r>
              <a:rPr lang="zh-CN" altLang="en-US" dirty="0" smtClean="0">
                <a:solidFill>
                  <a:srgbClr val="134AD5"/>
                </a:solidFill>
                <a:latin typeface="+mj-lt"/>
                <a:ea typeface="黑体" panose="02010609060101010101" pitchFamily="49" charset="-122"/>
                <a:cs typeface="+mj-lt"/>
                <a:sym typeface="+mn-ea"/>
              </a:rPr>
              <a:t>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zh-CN" altLang="en-US" sz="2300" dirty="0" smtClean="0">
                <a:latin typeface="+mj-lt"/>
                <a:ea typeface="黑体" panose="02010609060101010101" pitchFamily="49" charset="-122"/>
                <a:cs typeface="+mj-lt"/>
                <a:sym typeface="+mn-ea"/>
              </a:rPr>
              <a:t>在数据分析中，当总体标准差</a:t>
            </a:r>
            <a:r>
              <a:rPr lang="en-US" altLang="zh-CN" sz="2300" dirty="0" smtClean="0">
                <a:latin typeface="+mj-lt"/>
                <a:ea typeface="黑体" panose="02010609060101010101" pitchFamily="49" charset="-122"/>
                <a:cs typeface="+mj-lt"/>
                <a:sym typeface="+mn-ea"/>
              </a:rPr>
              <a:t>σ</a:t>
            </a:r>
            <a:r>
              <a:rPr lang="zh-CN" altLang="en-US" sz="2300" dirty="0" smtClean="0">
                <a:latin typeface="+mj-lt"/>
                <a:ea typeface="黑体" panose="02010609060101010101" pitchFamily="49" charset="-122"/>
                <a:cs typeface="+mj-lt"/>
                <a:sym typeface="+mn-ea"/>
              </a:rPr>
              <a:t>为未知数时，可以采用</a:t>
            </a:r>
            <a:r>
              <a:rPr lang="en-US" altLang="zh-CN" sz="23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t</a:t>
            </a:r>
            <a:r>
              <a:rPr lang="zh-CN" altLang="en-US" sz="2300" dirty="0" smtClean="0">
                <a:latin typeface="+mj-lt"/>
                <a:ea typeface="黑体" panose="02010609060101010101" pitchFamily="49" charset="-122"/>
                <a:cs typeface="+mj-lt"/>
                <a:sym typeface="+mn-ea"/>
              </a:rPr>
              <a:t>分布，用样本标准差</a:t>
            </a:r>
            <a:r>
              <a:rPr lang="en-US" altLang="zh-CN" sz="2300" dirty="0" smtClean="0">
                <a:latin typeface="+mj-lt"/>
                <a:ea typeface="黑体" panose="02010609060101010101" pitchFamily="49" charset="-122"/>
                <a:cs typeface="+mj-lt"/>
                <a:sym typeface="+mn-ea"/>
              </a:rPr>
              <a:t>S</a:t>
            </a:r>
            <a:r>
              <a:rPr lang="zh-CN" altLang="en-US" sz="2300" dirty="0" smtClean="0">
                <a:latin typeface="+mj-lt"/>
                <a:ea typeface="黑体" panose="02010609060101010101" pitchFamily="49" charset="-122"/>
                <a:cs typeface="+mj-lt"/>
                <a:sym typeface="+mn-ea"/>
              </a:rPr>
              <a:t>代替总体标准差</a:t>
            </a:r>
            <a:r>
              <a:rPr lang="en-US" altLang="zh-CN" sz="2300" dirty="0" smtClean="0">
                <a:latin typeface="+mj-lt"/>
                <a:ea typeface="黑体" panose="02010609060101010101" pitchFamily="49" charset="-122"/>
                <a:cs typeface="+mj-lt"/>
                <a:sym typeface="+mn-ea"/>
              </a:rPr>
              <a:t>σ</a:t>
            </a:r>
            <a:r>
              <a:rPr lang="zh-CN" altLang="en-US" sz="2300" dirty="0" smtClean="0">
                <a:latin typeface="+mj-lt"/>
                <a:ea typeface="黑体" panose="02010609060101010101" pitchFamily="49" charset="-122"/>
                <a:cs typeface="+mj-lt"/>
                <a:sym typeface="+mn-ea"/>
              </a:rPr>
              <a:t>，由样本平均数推断总体平均数及两个小样本之间的显著性检验。</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accent5">
                    <a:lumMod val="50000"/>
                  </a:schemeClr>
                </a:solidFill>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a:t>
            </a:r>
            <a:r>
              <a:rPr lang="en-US" altLang="zh-CN" sz="2300" dirty="0" smtClean="0">
                <a:solidFill>
                  <a:schemeClr val="accent5">
                    <a:lumMod val="50000"/>
                  </a:schemeClr>
                </a:solidFill>
                <a:latin typeface="+mj-lt"/>
                <a:ea typeface="黑体" panose="02010609060101010101" pitchFamily="49" charset="-122"/>
                <a:cs typeface="+mj-lt"/>
                <a:sym typeface="+mn-ea"/>
              </a:rPr>
              <a:t>【</a:t>
            </a:r>
            <a:r>
              <a:rPr lang="zh-CN" altLang="en-US" sz="2300" dirty="0" smtClean="0">
                <a:solidFill>
                  <a:schemeClr val="accent5">
                    <a:lumMod val="50000"/>
                  </a:schemeClr>
                </a:solidFill>
                <a:latin typeface="+mj-lt"/>
                <a:ea typeface="黑体" panose="02010609060101010101" pitchFamily="49" charset="-122"/>
                <a:cs typeface="+mj-lt"/>
                <a:sym typeface="+mn-ea"/>
              </a:rPr>
              <a:t>定义</a:t>
            </a:r>
            <a:r>
              <a:rPr lang="en-US" altLang="zh-CN" sz="2300" dirty="0" smtClean="0">
                <a:solidFill>
                  <a:schemeClr val="accent5">
                    <a:lumMod val="50000"/>
                  </a:schemeClr>
                </a:solidFill>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设</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1</a:t>
            </a:r>
            <a:r>
              <a:rPr lang="zh-CN" altLang="en-US"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2</a:t>
            </a:r>
            <a:r>
              <a:rPr lang="zh-CN" altLang="en-US" sz="2300" dirty="0" smtClean="0">
                <a:latin typeface="+mj-lt"/>
                <a:ea typeface="黑体" panose="02010609060101010101" pitchFamily="49" charset="-122"/>
                <a:cs typeface="+mj-lt"/>
                <a:sym typeface="+mn-ea"/>
              </a:rPr>
              <a:t>，</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n-1 </a:t>
            </a:r>
            <a:r>
              <a:rPr lang="zh-CN" altLang="en-US" sz="2300" dirty="0" smtClean="0">
                <a:latin typeface="+mj-lt"/>
                <a:ea typeface="黑体" panose="02010609060101010101" pitchFamily="49" charset="-122"/>
                <a:cs typeface="+mj-lt"/>
                <a:sym typeface="+mn-ea"/>
              </a:rPr>
              <a:t>是来自正态总体</a:t>
            </a:r>
            <a:r>
              <a:rPr lang="en-US" altLang="zh-CN" sz="23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X~N(μ,σ</a:t>
            </a:r>
            <a:r>
              <a:rPr lang="en-US" altLang="zh-CN" sz="2300" i="1" baseline="30000" dirty="0" smtClean="0">
                <a:latin typeface="+mj-lt"/>
                <a:ea typeface="黑体" panose="02010609060101010101" pitchFamily="49" charset="-122"/>
                <a:cs typeface="+mj-lt"/>
                <a:sym typeface="+mn-ea"/>
              </a:rPr>
              <a:t>2</a:t>
            </a:r>
            <a:r>
              <a:rPr lang="en-US" altLang="zh-CN" sz="2300" i="1" dirty="0" smtClean="0">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的一个样本，则</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en-US" altLang="zh-CN" sz="2200" dirty="0" smtClean="0">
                <a:sym typeface="+mn-ea"/>
              </a:rPr>
              <a:t>~ </a:t>
            </a:r>
            <a:r>
              <a:rPr lang="en-US" altLang="zh-CN" sz="2200" i="1" dirty="0" smtClean="0">
                <a:sym typeface="+mn-ea"/>
              </a:rPr>
              <a:t>t (n-1)</a:t>
            </a:r>
            <a:endParaRPr lang="en-US" altLang="zh-CN" sz="2200" i="1"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zh-CN" altLang="en-US" sz="2200" dirty="0" smtClean="0">
                <a:sym typeface="+mn-ea"/>
              </a:rPr>
              <a:t>称为服从</a:t>
            </a:r>
            <a:r>
              <a:rPr lang="zh-CN" altLang="en-US" sz="2200" dirty="0" smtClean="0">
                <a:solidFill>
                  <a:schemeClr val="tx2"/>
                </a:solidFill>
                <a:sym typeface="+mn-ea"/>
              </a:rPr>
              <a:t>自由度为</a:t>
            </a:r>
            <a:r>
              <a:rPr lang="en-US" altLang="zh-CN" sz="2200" dirty="0" smtClean="0">
                <a:solidFill>
                  <a:schemeClr val="tx2"/>
                </a:solidFill>
                <a:sym typeface="+mn-ea"/>
              </a:rPr>
              <a:t> </a:t>
            </a:r>
            <a:r>
              <a:rPr lang="en-US" altLang="zh-CN" sz="2200" i="1" dirty="0" smtClean="0">
                <a:solidFill>
                  <a:schemeClr val="tx2"/>
                </a:solidFill>
                <a:sym typeface="+mn-ea"/>
              </a:rPr>
              <a:t>n</a:t>
            </a:r>
            <a:r>
              <a:rPr lang="en-US" altLang="zh-CN" sz="2200" dirty="0" smtClean="0">
                <a:solidFill>
                  <a:schemeClr val="tx2"/>
                </a:solidFill>
                <a:sym typeface="+mn-ea"/>
              </a:rPr>
              <a:t>-1 </a:t>
            </a:r>
            <a:r>
              <a:rPr lang="zh-CN" altLang="en-US" sz="2200" dirty="0" smtClean="0">
                <a:solidFill>
                  <a:schemeClr val="tx2"/>
                </a:solidFill>
                <a:sym typeface="+mn-ea"/>
              </a:rPr>
              <a:t>的</a:t>
            </a:r>
            <a:r>
              <a:rPr lang="en-US" altLang="zh-CN" sz="2200" dirty="0" smtClean="0">
                <a:solidFill>
                  <a:schemeClr val="tx2"/>
                </a:solidFill>
                <a:sym typeface="+mn-ea"/>
              </a:rPr>
              <a:t> </a:t>
            </a:r>
            <a:r>
              <a:rPr lang="en-US" altLang="zh-CN" sz="2200" i="1" dirty="0" smtClean="0">
                <a:solidFill>
                  <a:schemeClr val="tx2"/>
                </a:solidFill>
                <a:sym typeface="+mn-ea"/>
              </a:rPr>
              <a:t>t </a:t>
            </a:r>
            <a:r>
              <a:rPr lang="zh-CN" altLang="en-US" sz="2200" dirty="0" smtClean="0">
                <a:solidFill>
                  <a:schemeClr val="tx2"/>
                </a:solidFill>
                <a:sym typeface="+mn-ea"/>
              </a:rPr>
              <a:t>分布。</a:t>
            </a: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zh-CN" altLang="en-US" sz="2200" dirty="0" smtClean="0">
                <a:sym typeface="+mn-ea"/>
              </a:rPr>
              <a:t>式中，</a:t>
            </a:r>
            <a:endParaRPr lang="zh-CN" altLang="en-US"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400" b="1" dirty="0" smtClean="0">
              <a:latin typeface="+mn-lt"/>
              <a:cs typeface="+mn-cs"/>
              <a:sym typeface="+mn-ea"/>
            </a:endParaRPr>
          </a:p>
        </p:txBody>
      </p:sp>
      <p:graphicFrame>
        <p:nvGraphicFramePr>
          <p:cNvPr id="21506" name="Object 5"/>
          <p:cNvGraphicFramePr>
            <a:graphicFrameLocks noChangeAspect="1"/>
          </p:cNvGraphicFramePr>
          <p:nvPr>
            <p:custDataLst>
              <p:tags r:id="rId2"/>
            </p:custDataLst>
          </p:nvPr>
        </p:nvGraphicFramePr>
        <p:xfrm>
          <a:off x="2665095" y="3571875"/>
          <a:ext cx="1477010" cy="865505"/>
        </p:xfrm>
        <a:graphic>
          <a:graphicData uri="http://schemas.openxmlformats.org/presentationml/2006/ole">
            <mc:AlternateContent xmlns:mc="http://schemas.openxmlformats.org/markup-compatibility/2006">
              <mc:Choice xmlns:v="urn:schemas-microsoft-com:vml" Requires="v">
                <p:oleObj spid="_x0000_s18433" name="Equation" r:id="rId3" imgW="553720" imgH="325120" progId="">
                  <p:embed/>
                </p:oleObj>
              </mc:Choice>
              <mc:Fallback>
                <p:oleObj name="Equation" r:id="rId3" imgW="553720" imgH="325120" progId="">
                  <p:embed/>
                  <p:pic>
                    <p:nvPicPr>
                      <p:cNvPr id="0" name="Object 5"/>
                      <p:cNvPicPr>
                        <a:picLocks noChangeAspect="1"/>
                      </p:cNvPicPr>
                      <p:nvPr/>
                    </p:nvPicPr>
                    <p:blipFill>
                      <a:blip r:embed="rId4"/>
                      <a:stretch>
                        <a:fillRect/>
                      </a:stretch>
                    </p:blipFill>
                    <p:spPr>
                      <a:xfrm>
                        <a:off x="2665095" y="3571875"/>
                        <a:ext cx="1477010" cy="865505"/>
                      </a:xfrm>
                      <a:prstGeom prst="rect">
                        <a:avLst/>
                      </a:prstGeom>
                      <a:noFill/>
                      <a:ln w="9525">
                        <a:noFill/>
                      </a:ln>
                    </p:spPr>
                  </p:pic>
                </p:oleObj>
              </mc:Fallback>
            </mc:AlternateContent>
          </a:graphicData>
        </a:graphic>
      </p:graphicFrame>
      <p:graphicFrame>
        <p:nvGraphicFramePr>
          <p:cNvPr id="21507" name="Object 6"/>
          <p:cNvGraphicFramePr>
            <a:graphicFrameLocks noChangeAspect="1"/>
          </p:cNvGraphicFramePr>
          <p:nvPr>
            <p:custDataLst>
              <p:tags r:id="rId5"/>
            </p:custDataLst>
          </p:nvPr>
        </p:nvGraphicFramePr>
        <p:xfrm>
          <a:off x="-1500505" y="4832350"/>
          <a:ext cx="10129520" cy="1134745"/>
        </p:xfrm>
        <a:graphic>
          <a:graphicData uri="http://schemas.openxmlformats.org/presentationml/2006/ole">
            <mc:AlternateContent xmlns:mc="http://schemas.openxmlformats.org/markup-compatibility/2006">
              <mc:Choice xmlns:v="urn:schemas-microsoft-com:vml" Requires="v">
                <p:oleObj spid="_x0000_s18434" name="文档" r:id="rId6" imgW="5271135" imgH="591820" progId="Word.Document.12">
                  <p:embed/>
                </p:oleObj>
              </mc:Choice>
              <mc:Fallback>
                <p:oleObj name="文档" r:id="rId6" imgW="5271135" imgH="591820" progId="Word.Document.12">
                  <p:embed/>
                  <p:pic>
                    <p:nvPicPr>
                      <p:cNvPr id="0" name="Object 6"/>
                      <p:cNvPicPr>
                        <a:picLocks noChangeAspect="1"/>
                      </p:cNvPicPr>
                      <p:nvPr/>
                    </p:nvPicPr>
                    <p:blipFill>
                      <a:blip r:embed="rId7"/>
                      <a:stretch>
                        <a:fillRect/>
                      </a:stretch>
                    </p:blipFill>
                    <p:spPr>
                      <a:xfrm>
                        <a:off x="-1500505" y="4832350"/>
                        <a:ext cx="10129520" cy="1134745"/>
                      </a:xfrm>
                      <a:prstGeom prst="rect">
                        <a:avLst/>
                      </a:prstGeom>
                      <a:noFill/>
                      <a:ln w="9525">
                        <a:noFill/>
                      </a:ln>
                    </p:spPr>
                  </p:pic>
                </p:oleObj>
              </mc:Fallback>
            </mc:AlternateContent>
          </a:graphicData>
        </a:graphic>
      </p:graphicFrame>
      <p:graphicFrame>
        <p:nvGraphicFramePr>
          <p:cNvPr id="21508" name="Object 7"/>
          <p:cNvGraphicFramePr>
            <a:graphicFrameLocks noChangeAspect="1"/>
          </p:cNvGraphicFramePr>
          <p:nvPr>
            <p:custDataLst>
              <p:tags r:id="rId8"/>
            </p:custDataLst>
          </p:nvPr>
        </p:nvGraphicFramePr>
        <p:xfrm>
          <a:off x="4932043" y="4927296"/>
          <a:ext cx="2798762" cy="884238"/>
        </p:xfrm>
        <a:graphic>
          <a:graphicData uri="http://schemas.openxmlformats.org/presentationml/2006/ole">
            <mc:AlternateContent xmlns:mc="http://schemas.openxmlformats.org/markup-compatibility/2006">
              <mc:Choice xmlns:v="urn:schemas-microsoft-com:vml" Requires="v">
                <p:oleObj spid="_x0000_s18435" name="Equation" r:id="rId9" imgW="1086485" imgH="344170" progId="">
                  <p:embed/>
                </p:oleObj>
              </mc:Choice>
              <mc:Fallback>
                <p:oleObj name="Equation" r:id="rId9" imgW="1086485" imgH="344170" progId="">
                  <p:embed/>
                  <p:pic>
                    <p:nvPicPr>
                      <p:cNvPr id="0" name="Object 7"/>
                      <p:cNvPicPr>
                        <a:picLocks noChangeAspect="1"/>
                      </p:cNvPicPr>
                      <p:nvPr/>
                    </p:nvPicPr>
                    <p:blipFill>
                      <a:blip r:embed="rId10"/>
                      <a:stretch>
                        <a:fillRect/>
                      </a:stretch>
                    </p:blipFill>
                    <p:spPr>
                      <a:xfrm>
                        <a:off x="4932043" y="4927296"/>
                        <a:ext cx="2798762" cy="884238"/>
                      </a:xfrm>
                      <a:prstGeom prst="rect">
                        <a:avLst/>
                      </a:prstGeom>
                      <a:noFill/>
                      <a:ln w="9525">
                        <a:noFill/>
                      </a:ln>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35782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i="1" dirty="0" smtClean="0">
                <a:solidFill>
                  <a:srgbClr val="134AD5"/>
                </a:solidFill>
                <a:latin typeface="+mj-lt"/>
                <a:ea typeface="黑体" panose="02010609060101010101" pitchFamily="49" charset="-122"/>
                <a:cs typeface="+mj-lt"/>
                <a:sym typeface="+mn-ea"/>
              </a:rPr>
              <a:t>t</a:t>
            </a:r>
            <a:r>
              <a:rPr lang="en-US" altLang="zh-CN" i="1" dirty="0" smtClean="0">
                <a:solidFill>
                  <a:srgbClr val="134AD5"/>
                </a:solidFill>
                <a:latin typeface="+mj-lt"/>
                <a:ea typeface="黑体" panose="02010609060101010101" pitchFamily="49" charset="-122"/>
                <a:cs typeface="+mj-lt"/>
                <a:sym typeface="+mn-ea"/>
              </a:rPr>
              <a:t> </a:t>
            </a:r>
            <a:r>
              <a:rPr lang="zh-CN" altLang="en-US" dirty="0" smtClean="0">
                <a:solidFill>
                  <a:srgbClr val="134AD5"/>
                </a:solidFill>
                <a:latin typeface="+mj-lt"/>
                <a:ea typeface="黑体" panose="02010609060101010101" pitchFamily="49" charset="-122"/>
                <a:cs typeface="+mj-lt"/>
                <a:sym typeface="+mn-ea"/>
              </a:rPr>
              <a:t>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en-US" altLang="zh-CN" sz="2300" smtClean="0">
                <a:latin typeface="+mj-lt"/>
                <a:ea typeface="黑体" panose="02010609060101010101" pitchFamily="49" charset="-122"/>
                <a:cs typeface="+mj-lt"/>
                <a:sym typeface="+mn-ea"/>
              </a:rPr>
              <a:t>t</a:t>
            </a:r>
            <a:r>
              <a:rPr lang="zh-CN" altLang="en-US" sz="2300" smtClean="0">
                <a:latin typeface="+mj-lt"/>
                <a:ea typeface="黑体" panose="02010609060101010101" pitchFamily="49" charset="-122"/>
                <a:cs typeface="+mj-lt"/>
                <a:sym typeface="+mn-ea"/>
              </a:rPr>
              <a:t>分布有如下特征</a:t>
            </a:r>
            <a:endParaRPr lang="zh-CN" altLang="en-US" sz="230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en-US" altLang="zh-CN" sz="2200" dirty="0" smtClean="0">
                <a:ea typeface="Arial" panose="020B0604020202020204" pitchFamily="34" charset="0"/>
                <a:cs typeface="+mn-ea"/>
                <a:sym typeface="Symbol" panose="05050102010706020507" charset="0"/>
              </a:rPr>
              <a:t> </a:t>
            </a:r>
            <a:r>
              <a:rPr lang="zh-CN" altLang="en-US" sz="2200" smtClean="0">
                <a:sym typeface="+mn-ea"/>
              </a:rPr>
              <a:t>当</a:t>
            </a:r>
            <a:r>
              <a:rPr lang="en-US" altLang="zh-CN" sz="2200" smtClean="0">
                <a:sym typeface="+mn-ea"/>
              </a:rPr>
              <a:t>n</a:t>
            </a:r>
            <a:r>
              <a:rPr lang="zh-CN" altLang="en-US" sz="2200" smtClean="0">
                <a:sym typeface="+mn-ea"/>
              </a:rPr>
              <a:t>增大时，峰值增大；</a:t>
            </a:r>
            <a:r>
              <a:rPr lang="en-US" altLang="zh-CN" sz="2200" smtClean="0">
                <a:sym typeface="+mn-ea"/>
              </a:rPr>
              <a:t>n</a:t>
            </a:r>
            <a:r>
              <a:rPr lang="zh-CN" altLang="en-US" sz="2200" smtClean="0">
                <a:ea typeface="宋体" panose="02010600030101010101" pitchFamily="2" charset="-122"/>
                <a:sym typeface="+mn-ea"/>
              </a:rPr>
              <a:t>趋于无穷时，</a:t>
            </a:r>
            <a:r>
              <a:rPr lang="en-US" altLang="zh-CN" sz="2200" smtClean="0">
                <a:sym typeface="+mn-ea"/>
              </a:rPr>
              <a:t>t</a:t>
            </a:r>
            <a:r>
              <a:rPr lang="zh-CN" altLang="en-US" sz="2200" smtClean="0">
                <a:sym typeface="+mn-ea"/>
              </a:rPr>
              <a:t>分布</a:t>
            </a:r>
            <a:r>
              <a:rPr lang="zh-CN" sz="2200" smtClean="0">
                <a:ea typeface="宋体" panose="02010600030101010101" pitchFamily="2" charset="-122"/>
                <a:sym typeface="+mn-ea"/>
              </a:rPr>
              <a:t>趋近于</a:t>
            </a:r>
            <a:r>
              <a:rPr lang="en-US" altLang="zh-CN" sz="2200" i="1" smtClean="0">
                <a:ea typeface="宋体" panose="02010600030101010101" pitchFamily="2" charset="-122"/>
                <a:sym typeface="+mn-ea"/>
              </a:rPr>
              <a:t>N(0, 1)</a:t>
            </a:r>
            <a:r>
              <a:rPr lang="zh-CN" altLang="en-US" sz="2200" smtClean="0">
                <a:ea typeface="宋体" panose="02010600030101010101" pitchFamily="2" charset="-122"/>
                <a:sym typeface="+mn-ea"/>
              </a:rPr>
              <a:t>。</a:t>
            </a: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en-US" altLang="zh-CN" sz="2200" dirty="0" smtClean="0">
                <a:ea typeface="Arial" panose="020B0604020202020204" pitchFamily="34" charset="0"/>
                <a:cs typeface="+mn-ea"/>
                <a:sym typeface="Symbol" panose="05050102010706020507" charset="0"/>
              </a:rPr>
              <a:t> </a:t>
            </a:r>
            <a:r>
              <a:rPr lang="zh-CN" altLang="en-US" sz="2200" smtClean="0">
                <a:sym typeface="+mn-ea"/>
              </a:rPr>
              <a:t>与标准正态分布相似，区别在于</a:t>
            </a:r>
            <a:r>
              <a:rPr lang="en-US" altLang="zh-CN" sz="2200" smtClean="0">
                <a:sym typeface="+mn-ea"/>
              </a:rPr>
              <a:t>t</a:t>
            </a:r>
            <a:r>
              <a:rPr lang="zh-CN" altLang="en-US" sz="2200" smtClean="0">
                <a:sym typeface="+mn-ea"/>
              </a:rPr>
              <a:t>分布的密度函数在两侧的尾部比标准正态分布宽一些，</a:t>
            </a:r>
            <a:r>
              <a:rPr lang="en-US" altLang="zh-CN" sz="2200" smtClean="0">
                <a:sym typeface="+mn-ea"/>
              </a:rPr>
              <a:t>t</a:t>
            </a:r>
            <a:r>
              <a:rPr lang="zh-CN" altLang="en-US" sz="2200" smtClean="0">
                <a:sym typeface="+mn-ea"/>
              </a:rPr>
              <a:t>分布的方差比标准正态分布大一些。在实际应用中，当</a:t>
            </a:r>
            <a:r>
              <a:rPr lang="en-US" altLang="zh-CN" sz="2200" smtClean="0">
                <a:sym typeface="+mn-ea"/>
              </a:rPr>
              <a:t>n≥0</a:t>
            </a:r>
            <a:r>
              <a:rPr lang="zh-CN" altLang="en-US" sz="2200" smtClean="0">
                <a:sym typeface="+mn-ea"/>
              </a:rPr>
              <a:t>时，</a:t>
            </a:r>
            <a:r>
              <a:rPr lang="en-US" altLang="zh-CN" sz="2200" smtClean="0">
                <a:sym typeface="+mn-ea"/>
              </a:rPr>
              <a:t>t</a:t>
            </a:r>
            <a:r>
              <a:rPr lang="zh-CN" altLang="en-US" sz="2200" smtClean="0">
                <a:sym typeface="+mn-ea"/>
              </a:rPr>
              <a:t>分布与标准正态分布非常接近。</a:t>
            </a:r>
            <a:endParaRPr lang="en-US" altLang="zh-CN" sz="2200" b="1" dirty="0" smtClean="0">
              <a:latin typeface="+mn-lt"/>
              <a:cs typeface="+mn-cs"/>
              <a:sym typeface="+mn-ea"/>
            </a:endParaRPr>
          </a:p>
        </p:txBody>
      </p:sp>
      <p:graphicFrame>
        <p:nvGraphicFramePr>
          <p:cNvPr id="22530" name="Object 5"/>
          <p:cNvGraphicFramePr>
            <a:graphicFrameLocks noChangeAspect="1"/>
          </p:cNvGraphicFramePr>
          <p:nvPr>
            <p:custDataLst>
              <p:tags r:id="rId2"/>
            </p:custDataLst>
          </p:nvPr>
        </p:nvGraphicFramePr>
        <p:xfrm>
          <a:off x="1607820" y="3799840"/>
          <a:ext cx="5831205" cy="2390140"/>
        </p:xfrm>
        <a:graphic>
          <a:graphicData uri="http://schemas.openxmlformats.org/presentationml/2006/ole">
            <mc:AlternateContent xmlns:mc="http://schemas.openxmlformats.org/markup-compatibility/2006">
              <mc:Choice xmlns:v="urn:schemas-microsoft-com:vml" Requires="v">
                <p:oleObj spid="_x0000_s2" name="Visio" r:id="rId3" imgW="2373630" imgH="972820" progId="Visio.Drawing.11">
                  <p:embed/>
                </p:oleObj>
              </mc:Choice>
              <mc:Fallback>
                <p:oleObj name="Visio" r:id="rId3" imgW="2373630" imgH="972820" progId="Visio.Drawing.11">
                  <p:embed/>
                  <p:pic>
                    <p:nvPicPr>
                      <p:cNvPr id="0" name="Object 5"/>
                      <p:cNvPicPr>
                        <a:picLocks noChangeAspect="1"/>
                      </p:cNvPicPr>
                      <p:nvPr/>
                    </p:nvPicPr>
                    <p:blipFill>
                      <a:blip r:embed="rId4"/>
                      <a:stretch>
                        <a:fillRect/>
                      </a:stretch>
                    </p:blipFill>
                    <p:spPr>
                      <a:xfrm>
                        <a:off x="1607820" y="3799840"/>
                        <a:ext cx="5831205" cy="2390140"/>
                      </a:xfrm>
                      <a:prstGeom prst="rect">
                        <a:avLst/>
                      </a:prstGeom>
                      <a:noFill/>
                      <a:ln w="9525">
                        <a:noFill/>
                      </a:ln>
                    </p:spPr>
                  </p:pic>
                </p:oleObj>
              </mc:Fallback>
            </mc:AlternateContent>
          </a:graphicData>
        </a:graphic>
      </p:graphicFrame>
      <p:sp>
        <p:nvSpPr>
          <p:cNvPr id="12" name="TextBox 11"/>
          <p:cNvSpPr txBox="1"/>
          <p:nvPr>
            <p:custDataLst>
              <p:tags r:id="rId5"/>
            </p:custDataLst>
          </p:nvPr>
        </p:nvSpPr>
        <p:spPr>
          <a:xfrm>
            <a:off x="6015990" y="4925060"/>
            <a:ext cx="2480310"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en-US" sz="2000" dirty="0"/>
              <a:t>t</a:t>
            </a:r>
            <a:r>
              <a:rPr lang="zh-CN" altLang="en-US" sz="2000" dirty="0"/>
              <a:t>分布与正态分布</a:t>
            </a:r>
            <a:endParaRPr lang="zh-CN" altLang="en-US" sz="2000" dirty="0"/>
          </a:p>
          <a:p>
            <a:pPr algn="ctr">
              <a:defRPr/>
            </a:pPr>
            <a:r>
              <a:rPr lang="zh-CN" altLang="en-US" sz="2000" dirty="0"/>
              <a:t>的比较示意图</a:t>
            </a:r>
            <a:endParaRPr lang="zh-CN" altLang="en-US" sz="2000" dirty="0"/>
          </a:p>
        </p:txBody>
      </p:sp>
      <p:sp>
        <p:nvSpPr>
          <p:cNvPr id="7" name="文本框 6"/>
          <p:cNvSpPr txBox="1"/>
          <p:nvPr/>
        </p:nvSpPr>
        <p:spPr>
          <a:xfrm>
            <a:off x="5363845" y="3900170"/>
            <a:ext cx="1343025" cy="429895"/>
          </a:xfrm>
          <a:prstGeom prst="rect">
            <a:avLst/>
          </a:prstGeom>
          <a:solidFill>
            <a:schemeClr val="bg1"/>
          </a:solidFill>
        </p:spPr>
        <p:txBody>
          <a:bodyPr wrap="square" rtlCol="0">
            <a:spAutoFit/>
          </a:bodyPr>
          <a:p>
            <a:r>
              <a:rPr lang="zh-CN" altLang="en-US" sz="2200">
                <a:solidFill>
                  <a:schemeClr val="tx1"/>
                </a:solidFill>
              </a:rPr>
              <a:t>正态分布</a:t>
            </a:r>
            <a:endParaRPr lang="zh-CN" altLang="en-US" sz="2200">
              <a:solidFill>
                <a:schemeClr val="tx1"/>
              </a:solidFill>
            </a:endParaRPr>
          </a:p>
        </p:txBody>
      </p:sp>
      <p:sp>
        <p:nvSpPr>
          <p:cNvPr id="8" name="文本框 7"/>
          <p:cNvSpPr txBox="1"/>
          <p:nvPr>
            <p:custDataLst>
              <p:tags r:id="rId6"/>
            </p:custDataLst>
          </p:nvPr>
        </p:nvSpPr>
        <p:spPr>
          <a:xfrm>
            <a:off x="5706110" y="4385945"/>
            <a:ext cx="1229995" cy="429895"/>
          </a:xfrm>
          <a:prstGeom prst="rect">
            <a:avLst/>
          </a:prstGeom>
          <a:solidFill>
            <a:schemeClr val="bg1"/>
          </a:solidFill>
        </p:spPr>
        <p:txBody>
          <a:bodyPr wrap="square" rtlCol="0">
            <a:spAutoFit/>
          </a:bodyPr>
          <a:p>
            <a:r>
              <a:rPr lang="en-US" altLang="zh-CN" sz="2200" i="1">
                <a:solidFill>
                  <a:schemeClr val="tx1"/>
                </a:solidFill>
              </a:rPr>
              <a:t>t</a:t>
            </a:r>
            <a:r>
              <a:rPr lang="zh-CN" altLang="en-US" sz="2200">
                <a:solidFill>
                  <a:schemeClr val="tx1"/>
                </a:solidFill>
              </a:rPr>
              <a:t>分布</a:t>
            </a:r>
            <a:endParaRPr lang="zh-CN" altLang="en-US" sz="2200">
              <a:solidFill>
                <a:schemeClr val="tx1"/>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3028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en-US" altLang="zh-CN" i="1" dirty="0" smtClean="0">
                <a:solidFill>
                  <a:srgbClr val="134AD5"/>
                </a:solidFill>
                <a:latin typeface="+mj-lt"/>
                <a:ea typeface="黑体" panose="02010609060101010101" pitchFamily="49" charset="-122"/>
                <a:cs typeface="+mj-lt"/>
                <a:sym typeface="+mn-ea"/>
              </a:rPr>
              <a:t>F </a:t>
            </a:r>
            <a:r>
              <a:rPr lang="zh-CN" altLang="en-US" dirty="0" smtClean="0">
                <a:solidFill>
                  <a:srgbClr val="134AD5"/>
                </a:solidFill>
                <a:latin typeface="+mj-lt"/>
                <a:ea typeface="黑体" panose="02010609060101010101" pitchFamily="49" charset="-122"/>
                <a:cs typeface="+mj-lt"/>
                <a:sym typeface="+mn-ea"/>
              </a:rPr>
              <a:t>分布</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 </a:t>
            </a:r>
            <a:r>
              <a:rPr lang="en-US" altLang="zh-CN" sz="2300" i="1" dirty="0" smtClean="0">
                <a:latin typeface="+mj-lt"/>
                <a:ea typeface="黑体" panose="02010609060101010101" pitchFamily="49" charset="-122"/>
                <a:cs typeface="+mj-lt"/>
                <a:sym typeface="+mn-ea"/>
              </a:rPr>
              <a:t>F </a:t>
            </a:r>
            <a:r>
              <a:rPr lang="zh-CN" altLang="en-US" sz="2300" dirty="0" smtClean="0">
                <a:latin typeface="+mj-lt"/>
                <a:ea typeface="黑体" panose="02010609060101010101" pitchFamily="49" charset="-122"/>
                <a:cs typeface="+mj-lt"/>
                <a:sym typeface="+mn-ea"/>
              </a:rPr>
              <a:t>分布刻画的是当两个总体均为正态分布时，这两个总体的两个样本方差（</a:t>
            </a:r>
            <a:r>
              <a:rPr lang="en-US" altLang="zh-CN" sz="2300" i="1" dirty="0" smtClean="0">
                <a:latin typeface="+mj-lt"/>
                <a:ea typeface="黑体" panose="02010609060101010101" pitchFamily="49" charset="-122"/>
                <a:cs typeface="+mj-lt"/>
                <a:sym typeface="+mn-ea"/>
              </a:rPr>
              <a:t>s</a:t>
            </a:r>
            <a:r>
              <a:rPr lang="en-US" altLang="zh-CN" sz="2300" i="1" baseline="-25000" dirty="0" smtClean="0">
                <a:latin typeface="+mj-lt"/>
                <a:ea typeface="黑体" panose="02010609060101010101" pitchFamily="49" charset="-122"/>
                <a:cs typeface="+mj-lt"/>
                <a:sym typeface="+mn-ea"/>
              </a:rPr>
              <a:t>1</a:t>
            </a:r>
            <a:r>
              <a:rPr lang="zh-CN" altLang="en-US" sz="2300" dirty="0" smtClean="0">
                <a:latin typeface="+mj-lt"/>
                <a:ea typeface="黑体" panose="02010609060101010101" pitchFamily="49" charset="-122"/>
                <a:cs typeface="+mj-lt"/>
                <a:sym typeface="+mn-ea"/>
              </a:rPr>
              <a:t>和</a:t>
            </a:r>
            <a:r>
              <a:rPr lang="en-US" altLang="zh-CN" sz="2300" i="1" dirty="0" smtClean="0">
                <a:latin typeface="+mj-lt"/>
                <a:ea typeface="黑体" panose="02010609060101010101" pitchFamily="49" charset="-122"/>
                <a:cs typeface="+mj-lt"/>
                <a:sym typeface="+mn-ea"/>
              </a:rPr>
              <a:t>s</a:t>
            </a:r>
            <a:r>
              <a:rPr lang="en-US" altLang="zh-CN" sz="2300" i="1" baseline="-25000" dirty="0" smtClean="0">
                <a:latin typeface="+mj-lt"/>
                <a:ea typeface="黑体" panose="02010609060101010101" pitchFamily="49" charset="-122"/>
                <a:cs typeface="+mj-lt"/>
                <a:sym typeface="+mn-ea"/>
              </a:rPr>
              <a:t>2</a:t>
            </a:r>
            <a:r>
              <a:rPr lang="zh-CN" altLang="en-US" sz="2300" dirty="0" smtClean="0">
                <a:latin typeface="+mj-lt"/>
                <a:ea typeface="黑体" panose="02010609060101010101" pitchFamily="49" charset="-122"/>
                <a:cs typeface="+mj-lt"/>
                <a:sym typeface="+mn-ea"/>
              </a:rPr>
              <a:t>）之间的比例的分布情况，主要用于方差分析和回归方程的显著性检验之中。</a:t>
            </a:r>
            <a:endParaRPr lang="zh-CN" altLang="en-US"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latin typeface="+mj-lt"/>
                <a:ea typeface="黑体" panose="02010609060101010101" pitchFamily="49" charset="-122"/>
                <a:cs typeface="+mj-lt"/>
                <a:sym typeface="+mn-ea"/>
              </a:rPr>
              <a:t>    -</a:t>
            </a:r>
            <a:r>
              <a:rPr lang="en-US" altLang="zh-CN" sz="2300" dirty="0" smtClean="0">
                <a:solidFill>
                  <a:schemeClr val="accent5">
                    <a:lumMod val="50000"/>
                  </a:schemeClr>
                </a:solidFill>
                <a:latin typeface="+mj-lt"/>
                <a:ea typeface="黑体" panose="02010609060101010101" pitchFamily="49" charset="-122"/>
                <a:cs typeface="+mj-lt"/>
                <a:sym typeface="+mn-ea"/>
              </a:rPr>
              <a:t>【</a:t>
            </a:r>
            <a:r>
              <a:rPr lang="zh-CN" altLang="en-US" sz="2300" dirty="0" smtClean="0">
                <a:solidFill>
                  <a:schemeClr val="accent5">
                    <a:lumMod val="50000"/>
                  </a:schemeClr>
                </a:solidFill>
                <a:latin typeface="+mj-lt"/>
                <a:ea typeface="黑体" panose="02010609060101010101" pitchFamily="49" charset="-122"/>
                <a:cs typeface="+mj-lt"/>
                <a:sym typeface="+mn-ea"/>
              </a:rPr>
              <a:t>定义</a:t>
            </a:r>
            <a:r>
              <a:rPr lang="en-US" altLang="zh-CN" sz="2300" dirty="0" smtClean="0">
                <a:solidFill>
                  <a:schemeClr val="accent5">
                    <a:lumMod val="50000"/>
                  </a:schemeClr>
                </a:solidFill>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设</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1</a:t>
            </a:r>
            <a:r>
              <a:rPr lang="en-US" altLang="zh-CN" sz="2300" dirty="0" smtClean="0">
                <a:latin typeface="+mj-lt"/>
                <a:ea typeface="黑体" panose="02010609060101010101" pitchFamily="49" charset="-122"/>
                <a:cs typeface="+mj-lt"/>
                <a:sym typeface="+mn-ea"/>
              </a:rPr>
              <a:t>,</a:t>
            </a:r>
            <a:r>
              <a:rPr lang="en-US" altLang="zh-CN" sz="2300" baseline="-250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a:t>
            </a:r>
            <a:r>
              <a:rPr lang="en-US" altLang="zh-CN" sz="2300" baseline="-25000" dirty="0" smtClean="0">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 </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n1 </a:t>
            </a:r>
            <a:r>
              <a:rPr lang="zh-CN" altLang="en-US" sz="2300" dirty="0" smtClean="0">
                <a:latin typeface="+mj-lt"/>
                <a:ea typeface="黑体" panose="02010609060101010101" pitchFamily="49" charset="-122"/>
                <a:cs typeface="+mj-lt"/>
                <a:sym typeface="+mn-ea"/>
              </a:rPr>
              <a:t>是来自正态总体</a:t>
            </a:r>
            <a:r>
              <a:rPr lang="en-US" altLang="zh-CN" sz="2300" dirty="0" smtClean="0">
                <a:latin typeface="+mj-lt"/>
                <a:ea typeface="黑体" panose="02010609060101010101" pitchFamily="49" charset="-122"/>
                <a:cs typeface="+mj-lt"/>
                <a:sym typeface="+mn-ea"/>
              </a:rPr>
              <a:t> N~(μ</a:t>
            </a:r>
            <a:r>
              <a:rPr lang="en-US" altLang="zh-CN" sz="2300" baseline="-25000" dirty="0" smtClean="0">
                <a:latin typeface="+mj-lt"/>
                <a:ea typeface="黑体" panose="02010609060101010101" pitchFamily="49" charset="-122"/>
                <a:cs typeface="+mj-lt"/>
                <a:sym typeface="+mn-ea"/>
              </a:rPr>
              <a:t>1</a:t>
            </a:r>
            <a:r>
              <a:rPr lang="en-US" altLang="zh-CN" sz="2300" dirty="0" smtClean="0">
                <a:latin typeface="+mj-lt"/>
                <a:ea typeface="黑体" panose="02010609060101010101" pitchFamily="49" charset="-122"/>
                <a:cs typeface="+mj-lt"/>
                <a:sym typeface="+mn-ea"/>
              </a:rPr>
              <a:t>, σ</a:t>
            </a:r>
            <a:r>
              <a:rPr lang="en-US" altLang="zh-CN" sz="2300" baseline="-25000" dirty="0" smtClean="0">
                <a:latin typeface="+mj-lt"/>
                <a:ea typeface="黑体" panose="02010609060101010101" pitchFamily="49" charset="-122"/>
                <a:cs typeface="+mj-lt"/>
                <a:sym typeface="+mn-ea"/>
              </a:rPr>
              <a:t>1</a:t>
            </a:r>
            <a:r>
              <a:rPr lang="en-US" altLang="zh-CN" sz="2300" baseline="30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的一个样本，</a:t>
            </a:r>
            <a:r>
              <a:rPr lang="en-US" altLang="zh-CN" sz="2300" i="1" dirty="0" smtClean="0">
                <a:latin typeface="+mj-lt"/>
                <a:ea typeface="黑体" panose="02010609060101010101" pitchFamily="49" charset="-122"/>
                <a:cs typeface="+mj-lt"/>
                <a:sym typeface="+mn-ea"/>
              </a:rPr>
              <a:t>Y</a:t>
            </a:r>
            <a:r>
              <a:rPr lang="en-US" altLang="zh-CN" sz="2300" i="1" baseline="-25000" dirty="0" smtClean="0">
                <a:latin typeface="+mj-lt"/>
                <a:ea typeface="黑体" panose="02010609060101010101" pitchFamily="49" charset="-122"/>
                <a:cs typeface="+mj-lt"/>
                <a:sym typeface="+mn-ea"/>
              </a:rPr>
              <a:t>1</a:t>
            </a:r>
            <a:r>
              <a:rPr lang="en-US" altLang="zh-CN" sz="2300" dirty="0" smtClean="0">
                <a:latin typeface="+mj-lt"/>
                <a:ea typeface="黑体" panose="02010609060101010101" pitchFamily="49" charset="-122"/>
                <a:cs typeface="+mj-lt"/>
                <a:sym typeface="+mn-ea"/>
              </a:rPr>
              <a:t>,</a:t>
            </a:r>
            <a:r>
              <a:rPr lang="en-US" altLang="zh-CN" sz="2300" baseline="-250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Y</a:t>
            </a:r>
            <a:r>
              <a:rPr lang="en-US" altLang="zh-CN" sz="2300" i="1" baseline="-25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a:t>
            </a:r>
            <a:r>
              <a:rPr lang="en-US" altLang="zh-CN" sz="2300" baseline="-25000" dirty="0" smtClean="0">
                <a:latin typeface="+mj-lt"/>
                <a:ea typeface="黑体" panose="02010609060101010101" pitchFamily="49" charset="-122"/>
                <a:cs typeface="+mj-lt"/>
                <a:sym typeface="+mn-ea"/>
              </a:rPr>
              <a:t> </a:t>
            </a:r>
            <a:r>
              <a:rPr lang="en-US" altLang="zh-CN" sz="2300" dirty="0" smtClean="0">
                <a:latin typeface="+mj-lt"/>
                <a:ea typeface="黑体" panose="02010609060101010101" pitchFamily="49" charset="-122"/>
                <a:cs typeface="+mj-lt"/>
                <a:sym typeface="+mn-ea"/>
              </a:rPr>
              <a:t>… , </a:t>
            </a:r>
            <a:r>
              <a:rPr lang="en-US" altLang="zh-CN" sz="2300" i="1" dirty="0" smtClean="0">
                <a:latin typeface="+mj-lt"/>
                <a:ea typeface="黑体" panose="02010609060101010101" pitchFamily="49" charset="-122"/>
                <a:cs typeface="+mj-lt"/>
                <a:sym typeface="+mn-ea"/>
              </a:rPr>
              <a:t>Y</a:t>
            </a:r>
            <a:r>
              <a:rPr lang="en-US" altLang="zh-CN" sz="2300" i="1" baseline="-25000" dirty="0" smtClean="0">
                <a:latin typeface="+mj-lt"/>
                <a:ea typeface="黑体" panose="02010609060101010101" pitchFamily="49" charset="-122"/>
                <a:cs typeface="+mj-lt"/>
                <a:sym typeface="+mn-ea"/>
              </a:rPr>
              <a:t>n2 </a:t>
            </a:r>
            <a:r>
              <a:rPr lang="zh-CN" altLang="en-US" sz="2300" dirty="0" smtClean="0">
                <a:latin typeface="+mj-lt"/>
                <a:ea typeface="黑体" panose="02010609060101010101" pitchFamily="49" charset="-122"/>
                <a:cs typeface="+mj-lt"/>
                <a:sym typeface="+mn-ea"/>
              </a:rPr>
              <a:t>是来自另一个正态总体</a:t>
            </a:r>
            <a:r>
              <a:rPr lang="en-US" altLang="zh-CN" sz="23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N</a:t>
            </a:r>
            <a:r>
              <a:rPr lang="en-US" altLang="zh-CN"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μ</a:t>
            </a:r>
            <a:r>
              <a:rPr lang="en-US" altLang="zh-CN" sz="2300" i="1" baseline="-25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 </a:t>
            </a:r>
            <a:r>
              <a:rPr lang="en-US" altLang="zh-CN" sz="2300" i="1" dirty="0" smtClean="0">
                <a:latin typeface="+mj-lt"/>
                <a:ea typeface="黑体" panose="02010609060101010101" pitchFamily="49" charset="-122"/>
                <a:cs typeface="+mj-lt"/>
                <a:sym typeface="+mn-ea"/>
              </a:rPr>
              <a:t>σ</a:t>
            </a:r>
            <a:r>
              <a:rPr lang="en-US" altLang="zh-CN" sz="2300" i="1" baseline="-25000" dirty="0" smtClean="0">
                <a:latin typeface="+mj-lt"/>
                <a:ea typeface="黑体" panose="02010609060101010101" pitchFamily="49" charset="-122"/>
                <a:cs typeface="+mj-lt"/>
                <a:sym typeface="+mn-ea"/>
              </a:rPr>
              <a:t>2</a:t>
            </a:r>
            <a:r>
              <a:rPr lang="en-US" altLang="zh-CN" sz="2300" i="1" baseline="30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 )</a:t>
            </a:r>
            <a:r>
              <a:rPr lang="zh-CN" altLang="en-US" sz="2300" dirty="0" smtClean="0">
                <a:latin typeface="+mj-lt"/>
                <a:ea typeface="黑体" panose="02010609060101010101" pitchFamily="49" charset="-122"/>
                <a:cs typeface="+mj-lt"/>
                <a:sym typeface="+mn-ea"/>
              </a:rPr>
              <a:t>的一个样本，且</a:t>
            </a:r>
            <a:r>
              <a:rPr lang="en-US" altLang="zh-CN" sz="2300" i="1" dirty="0" smtClean="0">
                <a:latin typeface="+mj-lt"/>
                <a:ea typeface="黑体" panose="02010609060101010101" pitchFamily="49" charset="-122"/>
                <a:cs typeface="+mj-lt"/>
                <a:sym typeface="+mn-ea"/>
              </a:rPr>
              <a:t>X</a:t>
            </a:r>
            <a:r>
              <a:rPr lang="en-US" altLang="zh-CN" sz="2300" i="1" baseline="-25000" dirty="0" smtClean="0">
                <a:latin typeface="+mj-lt"/>
                <a:ea typeface="黑体" panose="02010609060101010101" pitchFamily="49" charset="-122"/>
                <a:cs typeface="+mj-lt"/>
                <a:sym typeface="+mn-ea"/>
              </a:rPr>
              <a:t>i </a:t>
            </a:r>
            <a:r>
              <a:rPr lang="en-US" altLang="zh-CN" sz="2300" dirty="0" smtClean="0">
                <a:latin typeface="+mj-lt"/>
                <a:ea typeface="黑体" panose="02010609060101010101" pitchFamily="49" charset="-122"/>
                <a:cs typeface="+mj-lt"/>
                <a:sym typeface="+mn-ea"/>
              </a:rPr>
              <a:t>(</a:t>
            </a:r>
            <a:r>
              <a:rPr lang="en-US" altLang="zh-CN" sz="2300" i="1" dirty="0" err="1" smtClean="0">
                <a:latin typeface="+mj-lt"/>
                <a:ea typeface="黑体" panose="02010609060101010101" pitchFamily="49" charset="-122"/>
                <a:cs typeface="+mj-lt"/>
                <a:sym typeface="+mn-ea"/>
              </a:rPr>
              <a:t>i</a:t>
            </a:r>
            <a:r>
              <a:rPr lang="en-US" altLang="zh-CN" sz="2300" dirty="0" smtClean="0">
                <a:latin typeface="+mj-lt"/>
                <a:ea typeface="黑体" panose="02010609060101010101" pitchFamily="49" charset="-122"/>
                <a:cs typeface="+mj-lt"/>
                <a:sym typeface="+mn-ea"/>
              </a:rPr>
              <a:t>=1, 2, …, </a:t>
            </a:r>
            <a:r>
              <a:rPr lang="en-US" altLang="zh-CN" sz="2300" i="1" dirty="0" smtClean="0">
                <a:latin typeface="+mj-lt"/>
                <a:ea typeface="黑体" panose="02010609060101010101" pitchFamily="49" charset="-122"/>
                <a:cs typeface="+mj-lt"/>
                <a:sym typeface="+mn-ea"/>
              </a:rPr>
              <a:t>n</a:t>
            </a:r>
            <a:r>
              <a:rPr lang="en-US" altLang="zh-CN" sz="2300" i="1" baseline="-25000" dirty="0" smtClean="0">
                <a:latin typeface="+mj-lt"/>
                <a:ea typeface="黑体" panose="02010609060101010101" pitchFamily="49" charset="-122"/>
                <a:cs typeface="+mj-lt"/>
                <a:sym typeface="+mn-ea"/>
              </a:rPr>
              <a:t>1</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a:t>
            </a:r>
            <a:r>
              <a:rPr lang="en-US" altLang="zh-CN" sz="2300" i="1" dirty="0" smtClean="0">
                <a:latin typeface="+mj-lt"/>
                <a:ea typeface="黑体" panose="02010609060101010101" pitchFamily="49" charset="-122"/>
                <a:cs typeface="+mj-lt"/>
                <a:sym typeface="+mn-ea"/>
              </a:rPr>
              <a:t>Y</a:t>
            </a:r>
            <a:r>
              <a:rPr lang="en-US" altLang="zh-CN" sz="2300" i="1" baseline="-25000" dirty="0" smtClean="0">
                <a:latin typeface="+mj-lt"/>
                <a:ea typeface="黑体" panose="02010609060101010101" pitchFamily="49" charset="-122"/>
                <a:cs typeface="+mj-lt"/>
                <a:sym typeface="+mn-ea"/>
              </a:rPr>
              <a:t>i </a:t>
            </a:r>
            <a:r>
              <a:rPr lang="en-US" altLang="zh-CN" sz="2300" dirty="0" smtClean="0">
                <a:latin typeface="+mj-lt"/>
                <a:ea typeface="黑体" panose="02010609060101010101" pitchFamily="49" charset="-122"/>
                <a:cs typeface="+mj-lt"/>
                <a:sym typeface="+mn-ea"/>
              </a:rPr>
              <a:t>(</a:t>
            </a:r>
            <a:r>
              <a:rPr lang="en-US" altLang="zh-CN" sz="2300" i="1" dirty="0" err="1" smtClean="0">
                <a:latin typeface="+mj-lt"/>
                <a:ea typeface="黑体" panose="02010609060101010101" pitchFamily="49" charset="-122"/>
                <a:cs typeface="+mj-lt"/>
                <a:sym typeface="+mn-ea"/>
              </a:rPr>
              <a:t>i</a:t>
            </a:r>
            <a:r>
              <a:rPr lang="en-US" altLang="zh-CN" sz="2300" dirty="0" smtClean="0">
                <a:latin typeface="+mj-lt"/>
                <a:ea typeface="黑体" panose="02010609060101010101" pitchFamily="49" charset="-122"/>
                <a:cs typeface="+mj-lt"/>
                <a:sym typeface="+mn-ea"/>
              </a:rPr>
              <a:t>=1, 2, …, </a:t>
            </a:r>
            <a:r>
              <a:rPr lang="en-US" altLang="zh-CN" sz="2300" i="1" dirty="0" smtClean="0">
                <a:latin typeface="+mj-lt"/>
                <a:ea typeface="黑体" panose="02010609060101010101" pitchFamily="49" charset="-122"/>
                <a:cs typeface="+mj-lt"/>
                <a:sym typeface="+mn-ea"/>
              </a:rPr>
              <a:t>n</a:t>
            </a:r>
            <a:r>
              <a:rPr lang="en-US" altLang="zh-CN" sz="2300" i="1" baseline="-25000" dirty="0" smtClean="0">
                <a:latin typeface="+mj-lt"/>
                <a:ea typeface="黑体" panose="02010609060101010101" pitchFamily="49" charset="-122"/>
                <a:cs typeface="+mj-lt"/>
                <a:sym typeface="+mn-ea"/>
              </a:rPr>
              <a:t>2</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相互独立，则</a:t>
            </a:r>
            <a:endParaRPr lang="en-US" altLang="zh-CN" sz="2300" dirty="0" smtClean="0">
              <a:latin typeface="+mj-lt"/>
              <a:ea typeface="黑体" panose="02010609060101010101" pitchFamily="49" charset="-122"/>
              <a:cs typeface="+mj-lt"/>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endParaRPr lang="en-US" altLang="zh-CN" sz="2200" dirty="0" smtClean="0">
              <a:ea typeface="Arial" panose="020B0604020202020204" pitchFamily="34" charset="0"/>
              <a:cs typeface="+mn-ea"/>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Arial" panose="020B0604020202020204" pitchFamily="34" charset="0"/>
                <a:cs typeface="+mn-ea"/>
                <a:sym typeface="+mn-ea"/>
              </a:rPr>
              <a:t>         </a:t>
            </a:r>
            <a:r>
              <a:rPr lang="zh-CN" altLang="en-US" sz="2200" dirty="0" smtClean="0">
                <a:ea typeface="宋体" panose="02010600030101010101" pitchFamily="2" charset="-122"/>
                <a:cs typeface="+mn-ea"/>
                <a:sym typeface="+mn-ea"/>
              </a:rPr>
              <a:t>则</a:t>
            </a:r>
            <a:r>
              <a:rPr lang="zh-CN" altLang="en-US" sz="2200" dirty="0" smtClean="0">
                <a:sym typeface="+mn-ea"/>
              </a:rPr>
              <a:t>将                        称为</a:t>
            </a:r>
            <a:r>
              <a:rPr lang="zh-CN" altLang="en-US" sz="2200" dirty="0" smtClean="0">
                <a:solidFill>
                  <a:schemeClr val="tx2"/>
                </a:solidFill>
                <a:sym typeface="+mn-ea"/>
              </a:rPr>
              <a:t>第一自由度为</a:t>
            </a:r>
            <a:r>
              <a:rPr lang="en-US" altLang="zh-CN" sz="2200" i="1" dirty="0" smtClean="0">
                <a:solidFill>
                  <a:schemeClr val="tx2"/>
                </a:solidFill>
                <a:sym typeface="+mn-ea"/>
              </a:rPr>
              <a:t>n</a:t>
            </a:r>
            <a:r>
              <a:rPr lang="en-US" altLang="zh-CN" sz="2200" i="1" baseline="-25000" dirty="0" smtClean="0">
                <a:solidFill>
                  <a:schemeClr val="tx2"/>
                </a:solidFill>
                <a:sym typeface="+mn-ea"/>
              </a:rPr>
              <a:t>1</a:t>
            </a:r>
            <a:r>
              <a:rPr lang="en-US" altLang="zh-CN" sz="2200" dirty="0" smtClean="0">
                <a:solidFill>
                  <a:schemeClr val="tx2"/>
                </a:solidFill>
                <a:sym typeface="+mn-ea"/>
              </a:rPr>
              <a:t>-1</a:t>
            </a:r>
            <a:r>
              <a:rPr lang="zh-CN" altLang="en-US" sz="2200" dirty="0" smtClean="0">
                <a:solidFill>
                  <a:schemeClr val="tx2"/>
                </a:solidFill>
                <a:sym typeface="+mn-ea"/>
              </a:rPr>
              <a:t>，第二自由度为</a:t>
            </a:r>
            <a:r>
              <a:rPr lang="en-US" altLang="zh-CN" sz="2200" i="1" dirty="0" smtClean="0">
                <a:solidFill>
                  <a:schemeClr val="tx2"/>
                </a:solidFill>
                <a:sym typeface="+mn-ea"/>
              </a:rPr>
              <a:t>n</a:t>
            </a:r>
            <a:r>
              <a:rPr lang="en-US" altLang="zh-CN" sz="2200" i="1" baseline="-25000" dirty="0" smtClean="0">
                <a:solidFill>
                  <a:schemeClr val="tx2"/>
                </a:solidFill>
                <a:sym typeface="+mn-ea"/>
              </a:rPr>
              <a:t>2</a:t>
            </a:r>
            <a:r>
              <a:rPr lang="en-US" altLang="zh-CN" sz="2200" dirty="0" smtClean="0">
                <a:solidFill>
                  <a:schemeClr val="tx2"/>
                </a:solidFill>
                <a:sym typeface="+mn-ea"/>
              </a:rPr>
              <a:t>-1</a:t>
            </a:r>
            <a:r>
              <a:rPr lang="zh-CN" altLang="en-US" sz="2200" dirty="0" smtClean="0">
                <a:solidFill>
                  <a:schemeClr val="tx2"/>
                </a:solidFill>
                <a:sym typeface="+mn-ea"/>
              </a:rPr>
              <a:t>的</a:t>
            </a:r>
            <a:r>
              <a:rPr lang="en-US" altLang="zh-CN" sz="2200" i="1" dirty="0" smtClean="0">
                <a:solidFill>
                  <a:schemeClr val="tx2"/>
                </a:solidFill>
                <a:sym typeface="+mn-ea"/>
              </a:rPr>
              <a:t>F</a:t>
            </a:r>
            <a:r>
              <a:rPr lang="zh-CN" altLang="en-US" sz="2200" dirty="0" smtClean="0">
                <a:solidFill>
                  <a:schemeClr val="tx2"/>
                </a:solidFill>
                <a:sym typeface="+mn-ea"/>
              </a:rPr>
              <a:t>分布</a:t>
            </a:r>
            <a:r>
              <a:rPr lang="zh-CN" altLang="en-US" sz="2200" dirty="0" smtClean="0">
                <a:ea typeface="Arial" panose="020B0604020202020204" pitchFamily="34" charset="0"/>
                <a:cs typeface="+mn-ea"/>
                <a:sym typeface="+mn-ea"/>
              </a:rPr>
              <a:t>。</a:t>
            </a:r>
            <a:endParaRPr lang="en-US" altLang="zh-CN" sz="2300" b="1" dirty="0" smtClean="0">
              <a:latin typeface="+mn-lt"/>
              <a:cs typeface="+mn-cs"/>
              <a:sym typeface="+mn-ea"/>
            </a:endParaRPr>
          </a:p>
        </p:txBody>
      </p:sp>
      <p:graphicFrame>
        <p:nvGraphicFramePr>
          <p:cNvPr id="24578" name="Object 3"/>
          <p:cNvGraphicFramePr>
            <a:graphicFrameLocks noChangeAspect="1"/>
          </p:cNvGraphicFramePr>
          <p:nvPr>
            <p:custDataLst>
              <p:tags r:id="rId2"/>
            </p:custDataLst>
          </p:nvPr>
        </p:nvGraphicFramePr>
        <p:xfrm>
          <a:off x="2015808" y="4146233"/>
          <a:ext cx="4695190" cy="1087120"/>
        </p:xfrm>
        <a:graphic>
          <a:graphicData uri="http://schemas.openxmlformats.org/presentationml/2006/ole">
            <mc:AlternateContent xmlns:mc="http://schemas.openxmlformats.org/markup-compatibility/2006">
              <mc:Choice xmlns:v="urn:schemas-microsoft-com:vml" Requires="v">
                <p:oleObj spid="_x0000_s21505" name="Equation" r:id="rId3" imgW="2082800" imgH="482600" progId="">
                  <p:embed/>
                </p:oleObj>
              </mc:Choice>
              <mc:Fallback>
                <p:oleObj name="Equation" r:id="rId3" imgW="2082800" imgH="482600" progId="">
                  <p:embed/>
                  <p:pic>
                    <p:nvPicPr>
                      <p:cNvPr id="0" name="Object 3"/>
                      <p:cNvPicPr>
                        <a:picLocks noChangeAspect="1"/>
                      </p:cNvPicPr>
                      <p:nvPr/>
                    </p:nvPicPr>
                    <p:blipFill>
                      <a:blip r:embed="rId4"/>
                      <a:stretch>
                        <a:fillRect/>
                      </a:stretch>
                    </p:blipFill>
                    <p:spPr>
                      <a:xfrm>
                        <a:off x="2015808" y="4146233"/>
                        <a:ext cx="4695190" cy="1087120"/>
                      </a:xfrm>
                      <a:prstGeom prst="rect">
                        <a:avLst/>
                      </a:prstGeom>
                      <a:noFill/>
                      <a:ln w="9525">
                        <a:noFill/>
                      </a:ln>
                    </p:spPr>
                  </p:pic>
                </p:oleObj>
              </mc:Fallback>
            </mc:AlternateContent>
          </a:graphicData>
        </a:graphic>
      </p:graphicFrame>
      <p:graphicFrame>
        <p:nvGraphicFramePr>
          <p:cNvPr id="2" name="Object 3"/>
          <p:cNvGraphicFramePr>
            <a:graphicFrameLocks noChangeAspect="1"/>
          </p:cNvGraphicFramePr>
          <p:nvPr>
            <p:custDataLst>
              <p:tags r:id="rId5"/>
            </p:custDataLst>
          </p:nvPr>
        </p:nvGraphicFramePr>
        <p:xfrm>
          <a:off x="1569720" y="5391150"/>
          <a:ext cx="1737360" cy="439420"/>
        </p:xfrm>
        <a:graphic>
          <a:graphicData uri="http://schemas.openxmlformats.org/presentationml/2006/ole">
            <mc:AlternateContent xmlns:mc="http://schemas.openxmlformats.org/markup-compatibility/2006">
              <mc:Choice xmlns:v="urn:schemas-microsoft-com:vml" Requires="v">
                <p:oleObj spid="_x0000_s21506" name="Equation" r:id="rId6" imgW="944245" imgH="238760" progId="">
                  <p:embed/>
                </p:oleObj>
              </mc:Choice>
              <mc:Fallback>
                <p:oleObj name="Equation" r:id="rId6" imgW="944245" imgH="238760" progId="">
                  <p:embed/>
                  <p:pic>
                    <p:nvPicPr>
                      <p:cNvPr id="0" name="图片 21505"/>
                      <p:cNvPicPr>
                        <a:picLocks noChangeAspect="1"/>
                      </p:cNvPicPr>
                      <p:nvPr/>
                    </p:nvPicPr>
                    <p:blipFill>
                      <a:blip r:embed="rId7"/>
                      <a:stretch>
                        <a:fillRect/>
                      </a:stretch>
                    </p:blipFill>
                    <p:spPr>
                      <a:xfrm>
                        <a:off x="1569720" y="5391150"/>
                        <a:ext cx="1737360" cy="439420"/>
                      </a:xfrm>
                      <a:prstGeom prst="rect">
                        <a:avLst/>
                      </a:prstGeom>
                      <a:noFill/>
                      <a:ln w="9525">
                        <a:noFill/>
                      </a:ln>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70751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概率分布</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en-US" altLang="zh-CN" i="1" dirty="0" smtClean="0">
                <a:solidFill>
                  <a:srgbClr val="134AD5"/>
                </a:solidFill>
                <a:latin typeface="+mj-lt"/>
                <a:ea typeface="黑体" panose="02010609060101010101" pitchFamily="49" charset="-122"/>
                <a:cs typeface="+mj-lt"/>
                <a:sym typeface="+mn-ea"/>
              </a:rPr>
              <a:t>F </a:t>
            </a:r>
            <a:r>
              <a:rPr lang="zh-CN" altLang="en-US" dirty="0" smtClean="0">
                <a:solidFill>
                  <a:srgbClr val="134AD5"/>
                </a:solidFill>
                <a:latin typeface="+mj-lt"/>
                <a:ea typeface="黑体" panose="02010609060101010101" pitchFamily="49" charset="-122"/>
                <a:cs typeface="+mj-lt"/>
                <a:sym typeface="+mn-ea"/>
              </a:rPr>
              <a:t>分布（续）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zh-CN" altLang="en-US" sz="2300" dirty="0" smtClean="0">
                <a:solidFill>
                  <a:schemeClr val="tx1"/>
                </a:solidFill>
                <a:latin typeface="+mj-lt"/>
                <a:ea typeface="黑体" panose="02010609060101010101" pitchFamily="49" charset="-122"/>
                <a:cs typeface="+mj-lt"/>
                <a:sym typeface="+mn-ea"/>
              </a:rPr>
              <a:t>分布密度图：固定第一自由度，逐渐增加第二自由度，则峰值变高，并向右移动。</a:t>
            </a:r>
            <a:endParaRPr lang="en-US" altLang="zh-CN" sz="2300" b="1" dirty="0" smtClean="0">
              <a:latin typeface="+mn-lt"/>
              <a:cs typeface="+mn-cs"/>
              <a:sym typeface="+mn-ea"/>
            </a:endParaRPr>
          </a:p>
        </p:txBody>
      </p:sp>
      <p:pic>
        <p:nvPicPr>
          <p:cNvPr id="3" name="图片 2"/>
          <p:cNvPicPr>
            <a:picLocks noChangeAspect="1"/>
          </p:cNvPicPr>
          <p:nvPr>
            <p:custDataLst>
              <p:tags r:id="rId2"/>
            </p:custDataLst>
          </p:nvPr>
        </p:nvPicPr>
        <p:blipFill>
          <a:blip r:embed="rId3"/>
          <a:stretch>
            <a:fillRect/>
          </a:stretch>
        </p:blipFill>
        <p:spPr>
          <a:xfrm>
            <a:off x="1703705" y="2534285"/>
            <a:ext cx="5753100" cy="383603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91270" cy="258635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b="1" dirty="0" smtClean="0">
                <a:solidFill>
                  <a:srgbClr val="134AD5"/>
                </a:solidFill>
                <a:latin typeface="+mn-lt"/>
                <a:ea typeface="黑体" panose="02010609060101010101" pitchFamily="49" charset="-122"/>
                <a:cs typeface="+mn-cs"/>
                <a:sym typeface="Symbol" panose="05050102010706020507" charset="0"/>
              </a:rPr>
              <a:t>自变量与因变量</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在函数关系式 y=f(x)中，能够影响其他变量的一个变量</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x</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叫作自变量，随自变量的变动而变动的量(y)，就称为因变量。</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自变量和因变量在不同的领域中具有不同的</a:t>
            </a:r>
            <a:r>
              <a:rPr sz="2300" b="1" u="sng" dirty="0" smtClean="0">
                <a:solidFill>
                  <a:schemeClr val="tx1"/>
                </a:solidFill>
                <a:latin typeface="+mn-lt"/>
                <a:ea typeface="黑体" panose="02010609060101010101" pitchFamily="49" charset="-122"/>
                <a:cs typeface="+mn-cs"/>
                <a:sym typeface="Symbol" panose="05050102010706020507" charset="0"/>
              </a:rPr>
              <a:t>名称</a:t>
            </a:r>
            <a:r>
              <a:rPr sz="2300" b="1" dirty="0" smtClean="0">
                <a:solidFill>
                  <a:schemeClr val="tx1"/>
                </a:solidFill>
                <a:latin typeface="+mn-lt"/>
                <a:ea typeface="黑体" panose="02010609060101010101" pitchFamily="49" charset="-122"/>
                <a:cs typeface="+mn-cs"/>
                <a:sym typeface="Symbol" panose="05050102010706020507" charset="0"/>
              </a:rPr>
              <a:t>，以自变量和因变量分别为父亲的身高</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x</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和儿子的身高</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y</a:t>
            </a:r>
            <a:r>
              <a:rPr lang="en-US" sz="2300" b="1" dirty="0" smtClean="0">
                <a:solidFill>
                  <a:schemeClr val="tx1"/>
                </a:solidFill>
                <a:latin typeface="+mn-lt"/>
                <a:ea typeface="黑体" panose="02010609060101010101" pitchFamily="49" charset="-122"/>
                <a:cs typeface="+mn-cs"/>
                <a:sym typeface="Symbol" panose="05050102010706020507" charset="0"/>
              </a:rPr>
              <a:t>)</a:t>
            </a:r>
            <a:r>
              <a:rPr sz="2300" b="1" dirty="0" smtClean="0">
                <a:solidFill>
                  <a:schemeClr val="tx1"/>
                </a:solidFill>
                <a:latin typeface="+mn-lt"/>
                <a:ea typeface="黑体" panose="02010609060101010101" pitchFamily="49" charset="-122"/>
                <a:cs typeface="+mn-cs"/>
                <a:sym typeface="Symbol" panose="05050102010706020507" charset="0"/>
              </a:rPr>
              <a:t>为例，如图 2-9 所示。</a:t>
            </a:r>
            <a:endParaRPr lang="en-US" altLang="zh-CN" sz="2100" b="1" dirty="0">
              <a:solidFill>
                <a:schemeClr val="tx1"/>
              </a:solidFill>
              <a:latin typeface="+mn-lt"/>
              <a:ea typeface="宋体" panose="02010600030101010101" pitchFamily="2" charset="-122"/>
              <a:cs typeface="+mn-cs"/>
              <a:sym typeface="Symbol" panose="05050102010706020507" charset="0"/>
            </a:endParaRPr>
          </a:p>
        </p:txBody>
      </p:sp>
      <p:pic>
        <p:nvPicPr>
          <p:cNvPr id="2" name="图片 1"/>
          <p:cNvPicPr>
            <a:picLocks noChangeAspect="1"/>
          </p:cNvPicPr>
          <p:nvPr>
            <p:custDataLst>
              <p:tags r:id="rId2"/>
            </p:custDataLst>
          </p:nvPr>
        </p:nvPicPr>
        <p:blipFill>
          <a:blip r:embed="rId3"/>
          <a:stretch>
            <a:fillRect/>
          </a:stretch>
        </p:blipFill>
        <p:spPr>
          <a:xfrm>
            <a:off x="3479165" y="3360420"/>
            <a:ext cx="4899660" cy="3049905"/>
          </a:xfrm>
          <a:prstGeom prst="rect">
            <a:avLst/>
          </a:prstGeom>
        </p:spPr>
      </p:pic>
      <p:sp>
        <p:nvSpPr>
          <p:cNvPr id="3" name="TextBox 7"/>
          <p:cNvSpPr txBox="1"/>
          <p:nvPr>
            <p:custDataLst>
              <p:tags r:id="rId4"/>
            </p:custDataLst>
          </p:nvPr>
        </p:nvSpPr>
        <p:spPr>
          <a:xfrm>
            <a:off x="836930" y="4082415"/>
            <a:ext cx="2683510" cy="7035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2-9 </a:t>
            </a:r>
            <a:r>
              <a:rPr lang="zh-CN" altLang="en-US" sz="2000" dirty="0">
                <a:sym typeface="+mn-ea"/>
              </a:rPr>
              <a:t>自变量与因变量</a:t>
            </a:r>
            <a:endParaRPr lang="zh-CN" altLang="en-US" sz="2000" dirty="0">
              <a:sym typeface="+mn-ea"/>
            </a:endParaRPr>
          </a:p>
          <a:p>
            <a:pPr algn="ctr">
              <a:defRPr/>
            </a:pPr>
            <a:r>
              <a:rPr lang="zh-CN" altLang="en-US" sz="2000" dirty="0">
                <a:ea typeface="宋体" panose="02010600030101010101" pitchFamily="2" charset="-122"/>
                <a:sym typeface="+mn-ea"/>
              </a:rPr>
              <a:t>（部分）</a:t>
            </a:r>
            <a:endParaRPr lang="zh-CN" altLang="en-US" sz="2000" dirty="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1909445" y="1183005"/>
            <a:ext cx="7115810" cy="5345430"/>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867410"/>
            <a:ext cx="8891270" cy="5365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1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5" name="TextBox 7"/>
          <p:cNvSpPr txBox="1"/>
          <p:nvPr>
            <p:custDataLst>
              <p:tags r:id="rId4"/>
            </p:custDataLst>
          </p:nvPr>
        </p:nvSpPr>
        <p:spPr>
          <a:xfrm>
            <a:off x="173355" y="3077845"/>
            <a:ext cx="1689100" cy="10509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2-9 </a:t>
            </a:r>
            <a:r>
              <a:rPr lang="zh-CN" altLang="en-US" sz="2000" dirty="0">
                <a:sym typeface="+mn-ea"/>
              </a:rPr>
              <a:t>自变量</a:t>
            </a:r>
            <a:endParaRPr lang="zh-CN" altLang="en-US" sz="2000" dirty="0">
              <a:sym typeface="+mn-ea"/>
            </a:endParaRPr>
          </a:p>
          <a:p>
            <a:pPr algn="ctr">
              <a:defRPr/>
            </a:pPr>
            <a:r>
              <a:rPr lang="zh-CN" altLang="en-US" sz="2000" dirty="0">
                <a:sym typeface="+mn-ea"/>
              </a:rPr>
              <a:t>与因变量</a:t>
            </a:r>
            <a:endParaRPr lang="zh-CN" altLang="en-US" sz="2000" dirty="0">
              <a:sym typeface="+mn-ea"/>
            </a:endParaRPr>
          </a:p>
          <a:p>
            <a:pPr algn="ctr">
              <a:defRPr/>
            </a:pPr>
            <a:r>
              <a:rPr lang="zh-CN" altLang="en-US" sz="2000" dirty="0">
                <a:ea typeface="宋体" panose="02010600030101010101" pitchFamily="2" charset="-122"/>
                <a:sym typeface="+mn-ea"/>
              </a:rPr>
              <a:t>（部分）</a:t>
            </a:r>
            <a:endParaRPr lang="zh-CN" altLang="en-US" sz="2000" dirty="0">
              <a:ea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23900"/>
            <a:ext cx="8891270" cy="19392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a:t>
            </a:r>
            <a:r>
              <a:rPr sz="2300" b="1" dirty="0" smtClean="0">
                <a:solidFill>
                  <a:srgbClr val="134AD5"/>
                </a:solidFill>
                <a:latin typeface="+mn-lt"/>
                <a:ea typeface="黑体" panose="02010609060101010101" pitchFamily="49" charset="-122"/>
                <a:cs typeface="+mn-cs"/>
                <a:sym typeface="Symbol" panose="05050102010706020507" charset="0"/>
              </a:rPr>
              <a:t>自变量与因变量</a:t>
            </a:r>
            <a:r>
              <a:rPr lang="zh-CN" sz="2300" b="1" dirty="0" smtClean="0">
                <a:solidFill>
                  <a:srgbClr val="134AD5"/>
                </a:solidFill>
                <a:latin typeface="+mn-lt"/>
                <a:ea typeface="黑体" panose="02010609060101010101" pitchFamily="49" charset="-122"/>
                <a:cs typeface="+mn-cs"/>
                <a:sym typeface="Symbol" panose="05050102010706020507" charset="0"/>
              </a:rPr>
              <a:t>（续）</a:t>
            </a:r>
            <a:endParaRPr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u="sng" dirty="0" smtClean="0">
                <a:solidFill>
                  <a:schemeClr val="tx1"/>
                </a:solidFill>
                <a:latin typeface="+mn-lt"/>
                <a:ea typeface="黑体" panose="02010609060101010101" pitchFamily="49" charset="-122"/>
                <a:cs typeface="+mn-cs"/>
                <a:sym typeface="Symbol" panose="05050102010706020507" charset="0"/>
              </a:rPr>
              <a:t>基于 Python 的统计分析</a:t>
            </a:r>
            <a:r>
              <a:rPr sz="2300" b="1" dirty="0" smtClean="0">
                <a:solidFill>
                  <a:schemeClr val="tx1"/>
                </a:solidFill>
                <a:latin typeface="+mn-lt"/>
                <a:ea typeface="黑体" panose="02010609060101010101" pitchFamily="49" charset="-122"/>
                <a:cs typeface="+mn-cs"/>
                <a:sym typeface="Symbol" panose="05050102010706020507" charset="0"/>
              </a:rPr>
              <a:t>中，通常需要将自变量和因变量分别转换为</a:t>
            </a:r>
            <a:r>
              <a:rPr sz="2300" b="1" u="sng" dirty="0" smtClean="0">
                <a:solidFill>
                  <a:schemeClr val="tx1"/>
                </a:solidFill>
                <a:latin typeface="+mn-lt"/>
                <a:ea typeface="黑体" panose="02010609060101010101" pitchFamily="49" charset="-122"/>
                <a:cs typeface="+mn-cs"/>
                <a:sym typeface="Symbol" panose="05050102010706020507" charset="0"/>
              </a:rPr>
              <a:t>特征矩阵和目标向量</a:t>
            </a:r>
            <a:r>
              <a:rPr sz="2300" b="1" dirty="0" smtClean="0">
                <a:solidFill>
                  <a:schemeClr val="tx1"/>
                </a:solidFill>
                <a:latin typeface="+mn-lt"/>
                <a:ea typeface="黑体" panose="02010609060101010101" pitchFamily="49" charset="-122"/>
                <a:cs typeface="+mn-cs"/>
                <a:sym typeface="Symbol" panose="05050102010706020507" charset="0"/>
              </a:rPr>
              <a:t>，如图 2-10 所示。</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pic>
        <p:nvPicPr>
          <p:cNvPr id="7" name="image47.png"/>
          <p:cNvPicPr>
            <a:picLocks noChangeAspect="1"/>
          </p:cNvPicPr>
          <p:nvPr>
            <p:custDataLst>
              <p:tags r:id="rId2"/>
            </p:custDataLst>
          </p:nvPr>
        </p:nvPicPr>
        <p:blipFill>
          <a:blip r:embed="rId3" cstate="print"/>
          <a:stretch>
            <a:fillRect/>
          </a:stretch>
        </p:blipFill>
        <p:spPr>
          <a:xfrm>
            <a:off x="3001010" y="2519680"/>
            <a:ext cx="5328920" cy="3895090"/>
          </a:xfrm>
          <a:prstGeom prst="rect">
            <a:avLst/>
          </a:prstGeom>
        </p:spPr>
      </p:pic>
      <p:sp>
        <p:nvSpPr>
          <p:cNvPr id="5" name="TextBox 7"/>
          <p:cNvSpPr txBox="1"/>
          <p:nvPr>
            <p:custDataLst>
              <p:tags r:id="rId4"/>
            </p:custDataLst>
          </p:nvPr>
        </p:nvSpPr>
        <p:spPr>
          <a:xfrm>
            <a:off x="675640" y="3723640"/>
            <a:ext cx="2095500" cy="6902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2-10 </a:t>
            </a:r>
            <a:r>
              <a:rPr lang="zh-CN" altLang="en-US" sz="2000" dirty="0">
                <a:sym typeface="+mn-ea"/>
              </a:rPr>
              <a:t>特征矩阵与目标向量</a:t>
            </a:r>
            <a:endParaRPr lang="zh-CN" altLang="en-US" sz="2000" dirty="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48.png"/>
          <p:cNvPicPr>
            <a:picLocks noChangeAspect="1"/>
          </p:cNvPicPr>
          <p:nvPr>
            <p:custDataLst>
              <p:tags r:id="rId1"/>
            </p:custDataLst>
          </p:nvPr>
        </p:nvPicPr>
        <p:blipFill>
          <a:blip r:embed="rId2" cstate="print"/>
          <a:stretch>
            <a:fillRect/>
          </a:stretch>
        </p:blipFill>
        <p:spPr>
          <a:xfrm rot="5400000">
            <a:off x="2420620" y="-22860"/>
            <a:ext cx="4314190" cy="8962390"/>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795655"/>
            <a:ext cx="8891270" cy="180848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b="1" dirty="0" smtClean="0">
                <a:solidFill>
                  <a:srgbClr val="134AD5"/>
                </a:solidFill>
                <a:latin typeface="+mn-lt"/>
                <a:ea typeface="黑体" panose="02010609060101010101" pitchFamily="49" charset="-122"/>
                <a:cs typeface="+mn-cs"/>
                <a:sym typeface="Symbol" panose="05050102010706020507" charset="0"/>
              </a:rPr>
              <a:t>数据抽样</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数据抽样是统计方法的基础。抽样方法通常分为概率抽样和非概率抽样，如图 2-11所示。</a:t>
            </a:r>
            <a:endParaRPr lang="en-US" altLang="zh-CN" sz="2100" b="1" dirty="0">
              <a:solidFill>
                <a:schemeClr val="tx1"/>
              </a:solidFill>
              <a:latin typeface="+mn-lt"/>
              <a:ea typeface="宋体" panose="02010600030101010101" pitchFamily="2" charset="-122"/>
              <a:cs typeface="+mn-cs"/>
              <a:sym typeface="Symbol" panose="05050102010706020507" charset="0"/>
            </a:endParaRPr>
          </a:p>
        </p:txBody>
      </p:sp>
      <p:sp>
        <p:nvSpPr>
          <p:cNvPr id="5" name="TextBox 7"/>
          <p:cNvSpPr txBox="1"/>
          <p:nvPr>
            <p:custDataLst>
              <p:tags r:id="rId4"/>
            </p:custDataLst>
          </p:nvPr>
        </p:nvSpPr>
        <p:spPr>
          <a:xfrm>
            <a:off x="5698490" y="2360295"/>
            <a:ext cx="2095500" cy="42545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2-11 </a:t>
            </a:r>
            <a:r>
              <a:rPr lang="zh-CN" altLang="en-US" sz="2000" dirty="0">
                <a:sym typeface="+mn-ea"/>
              </a:rPr>
              <a:t>抽样方法</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39.png"/>
          <p:cNvPicPr>
            <a:picLocks noChangeAspect="1"/>
          </p:cNvPicPr>
          <p:nvPr>
            <p:custDataLst>
              <p:tags r:id="rId1"/>
            </p:custDataLst>
          </p:nvPr>
        </p:nvPicPr>
        <p:blipFill>
          <a:blip r:embed="rId2" cstate="print"/>
          <a:stretch>
            <a:fillRect/>
          </a:stretch>
        </p:blipFill>
        <p:spPr>
          <a:xfrm>
            <a:off x="2700020" y="1050290"/>
            <a:ext cx="6032500" cy="5384800"/>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82880" y="867410"/>
            <a:ext cx="4404995" cy="2256790"/>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zh-CN" altLang="en-US" sz="2800" dirty="0">
                <a:solidFill>
                  <a:srgbClr val="C00000"/>
                </a:solidFill>
                <a:latin typeface="黑体" panose="02010609060101010101" pitchFamily="49" charset="-122"/>
                <a:ea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en-US" altLang="zh-CN" dirty="0" smtClean="0">
                <a:solidFill>
                  <a:srgbClr val="134AD5"/>
                </a:solidFill>
                <a:latin typeface="黑体" panose="02010609060101010101" pitchFamily="49" charset="-122"/>
                <a:ea typeface="黑体" panose="02010609060101010101" pitchFamily="49" charset="-122"/>
                <a:sym typeface="+mn-ea"/>
              </a:rPr>
              <a:t>* </a:t>
            </a:r>
            <a:r>
              <a:rPr dirty="0" smtClean="0">
                <a:solidFill>
                  <a:srgbClr val="134AD5"/>
                </a:solidFill>
                <a:latin typeface="黑体" panose="02010609060101010101" pitchFamily="49" charset="-122"/>
                <a:ea typeface="黑体" panose="02010609060101010101" pitchFamily="49" charset="-122"/>
                <a:sym typeface="+mn-ea"/>
              </a:rPr>
              <a:t>描述统计与推断统计</a:t>
            </a:r>
            <a:endParaRPr dirty="0" smtClean="0">
              <a:solidFill>
                <a:srgbClr val="134AD5"/>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从</a:t>
            </a:r>
            <a:r>
              <a:rPr lang="en-US" altLang="zh-CN" sz="2300" b="1" u="sng" dirty="0">
                <a:solidFill>
                  <a:schemeClr val="tx1"/>
                </a:solidFill>
                <a:latin typeface="+mn-lt"/>
                <a:ea typeface="宋体" panose="02010600030101010101" pitchFamily="2" charset="-122"/>
                <a:cs typeface="+mn-cs"/>
                <a:sym typeface="Symbol" panose="05050102010706020507" charset="0"/>
              </a:rPr>
              <a:t>思维方式</a:t>
            </a:r>
            <a:r>
              <a:rPr lang="en-US" altLang="zh-CN" sz="2300" b="1" dirty="0">
                <a:solidFill>
                  <a:schemeClr val="tx1"/>
                </a:solidFill>
                <a:latin typeface="+mn-lt"/>
                <a:ea typeface="宋体" panose="02010600030101010101" pitchFamily="2" charset="-122"/>
                <a:cs typeface="+mn-cs"/>
                <a:sym typeface="Symbol" panose="05050102010706020507" charset="0"/>
              </a:rPr>
              <a:t>看，传统统计学方法可以分为两大类—</a:t>
            </a:r>
            <a:r>
              <a:rPr lang="en-US" altLang="zh-CN" sz="2300" b="1" u="sng" dirty="0">
                <a:solidFill>
                  <a:schemeClr val="tx1"/>
                </a:solidFill>
                <a:latin typeface="+mn-lt"/>
                <a:ea typeface="宋体" panose="02010600030101010101" pitchFamily="2" charset="-122"/>
                <a:cs typeface="+mn-cs"/>
                <a:sym typeface="Symbol" panose="05050102010706020507" charset="0"/>
              </a:rPr>
              <a:t>描述统计和推断统计</a:t>
            </a:r>
            <a:r>
              <a:rPr lang="en-US" altLang="zh-CN" sz="2300" b="1" dirty="0">
                <a:solidFill>
                  <a:schemeClr val="tx1"/>
                </a:solidFill>
                <a:latin typeface="+mn-lt"/>
                <a:ea typeface="宋体" panose="02010600030101010101" pitchFamily="2" charset="-122"/>
                <a:cs typeface="+mn-cs"/>
                <a:sym typeface="Symbol" panose="05050102010706020507" charset="0"/>
              </a:rPr>
              <a:t>，如图 2-2 所示。</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
        <p:nvSpPr>
          <p:cNvPr id="3" name="TextBox 7"/>
          <p:cNvSpPr txBox="1"/>
          <p:nvPr>
            <p:custDataLst>
              <p:tags r:id="rId4"/>
            </p:custDataLst>
          </p:nvPr>
        </p:nvSpPr>
        <p:spPr>
          <a:xfrm>
            <a:off x="1280795" y="4707890"/>
            <a:ext cx="3011170"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图</a:t>
            </a:r>
            <a:r>
              <a:rPr lang="en-US" altLang="zh-CN" sz="2000" dirty="0"/>
              <a:t>2-2 </a:t>
            </a:r>
            <a:r>
              <a:rPr lang="zh-CN" altLang="en-US" sz="2000" dirty="0"/>
              <a:t>传统统计学方法的分类（目的与思路视角）</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rot="5400000">
            <a:off x="1576705" y="-364490"/>
            <a:ext cx="6712585" cy="7614920"/>
          </a:xfrm>
          <a:prstGeom prst="rect">
            <a:avLst/>
          </a:prstGeom>
        </p:spPr>
      </p:pic>
      <p:sp>
        <p:nvSpPr>
          <p:cNvPr id="5" name="TextBox 7"/>
          <p:cNvSpPr txBox="1"/>
          <p:nvPr>
            <p:custDataLst>
              <p:tags r:id="rId3"/>
            </p:custDataLst>
          </p:nvPr>
        </p:nvSpPr>
        <p:spPr>
          <a:xfrm>
            <a:off x="460375" y="1140460"/>
            <a:ext cx="2095500" cy="7232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2-11 </a:t>
            </a:r>
            <a:r>
              <a:rPr lang="zh-CN" altLang="en-US" sz="2000" dirty="0">
                <a:sym typeface="+mn-ea"/>
              </a:rPr>
              <a:t>抽样方法（部分）</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rot="5400000">
            <a:off x="1747520" y="-502285"/>
            <a:ext cx="6557645" cy="7811770"/>
          </a:xfrm>
          <a:prstGeom prst="rect">
            <a:avLst/>
          </a:prstGeom>
        </p:spPr>
      </p:pic>
      <p:sp>
        <p:nvSpPr>
          <p:cNvPr id="5" name="TextBox 7"/>
          <p:cNvSpPr txBox="1"/>
          <p:nvPr>
            <p:custDataLst>
              <p:tags r:id="rId3"/>
            </p:custDataLst>
          </p:nvPr>
        </p:nvSpPr>
        <p:spPr>
          <a:xfrm>
            <a:off x="388620" y="1427480"/>
            <a:ext cx="2095500" cy="7232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2-11 </a:t>
            </a:r>
            <a:r>
              <a:rPr lang="zh-CN" altLang="en-US" sz="2000" dirty="0">
                <a:sym typeface="+mn-ea"/>
              </a:rPr>
              <a:t>抽样方法（部分）</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91270" cy="523938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rgbClr val="134AD5"/>
                </a:solidFill>
                <a:ea typeface="黑体" panose="02010609060101010101" pitchFamily="49" charset="-122"/>
                <a:sym typeface="Symbol" panose="05050102010706020507" charset="0"/>
              </a:rPr>
              <a:t>  </a:t>
            </a:r>
            <a:r>
              <a:rPr lang="en-US" dirty="0" smtClean="0">
                <a:solidFill>
                  <a:srgbClr val="134AD5"/>
                </a:solidFill>
                <a:ea typeface="黑体" panose="02010609060101010101" pitchFamily="49" charset="-122"/>
                <a:sym typeface="Symbol" panose="05050102010706020507" charset="0"/>
              </a:rPr>
              <a:t>* </a:t>
            </a:r>
            <a:r>
              <a:rPr dirty="0" smtClean="0">
                <a:solidFill>
                  <a:srgbClr val="134AD5"/>
                </a:solidFill>
                <a:ea typeface="黑体" panose="02010609060101010101" pitchFamily="49" charset="-122"/>
                <a:sym typeface="Symbol" panose="05050102010706020507" charset="0"/>
              </a:rPr>
              <a:t>数据抽样</a:t>
            </a:r>
            <a:r>
              <a:rPr lang="zh-CN" dirty="0" smtClean="0">
                <a:solidFill>
                  <a:srgbClr val="134AD5"/>
                </a:solidFill>
                <a:ea typeface="黑体" panose="02010609060101010101" pitchFamily="49" charset="-122"/>
                <a:sym typeface="Symbol" panose="05050102010706020507" charset="0"/>
              </a:rPr>
              <a:t>（续）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b="1" dirty="0" smtClean="0">
                <a:solidFill>
                  <a:srgbClr val="134AD5"/>
                </a:solidFill>
                <a:latin typeface="+mn-lt"/>
                <a:ea typeface="黑体" panose="02010609060101010101" pitchFamily="49" charset="-122"/>
                <a:cs typeface="+mn-cs"/>
                <a:sym typeface="Symbol" panose="05050102010706020507" charset="0"/>
              </a:rPr>
              <a:t>    </a:t>
            </a:r>
            <a:r>
              <a:rPr sz="2300" b="1" dirty="0" smtClean="0">
                <a:solidFill>
                  <a:srgbClr val="134AD5"/>
                </a:solidFill>
                <a:latin typeface="+mn-lt"/>
                <a:ea typeface="黑体" panose="02010609060101010101" pitchFamily="49" charset="-122"/>
                <a:cs typeface="+mn-cs"/>
                <a:sym typeface="Symbol" panose="05050102010706020507" charset="0"/>
              </a:rPr>
              <a:t>1</a:t>
            </a:r>
            <a:r>
              <a:rPr lang="en-US" sz="2300" b="1" dirty="0" smtClean="0">
                <a:solidFill>
                  <a:srgbClr val="134AD5"/>
                </a:solidFill>
                <a:latin typeface="+mn-lt"/>
                <a:ea typeface="黑体" panose="02010609060101010101" pitchFamily="49" charset="-122"/>
                <a:cs typeface="+mn-cs"/>
                <a:sym typeface="Symbol" panose="05050102010706020507" charset="0"/>
              </a:rPr>
              <a:t>. </a:t>
            </a:r>
            <a:r>
              <a:rPr sz="2300" b="1" dirty="0" smtClean="0">
                <a:solidFill>
                  <a:srgbClr val="134AD5"/>
                </a:solidFill>
                <a:latin typeface="+mn-lt"/>
                <a:ea typeface="黑体" panose="02010609060101010101" pitchFamily="49" charset="-122"/>
                <a:cs typeface="+mn-cs"/>
                <a:sym typeface="Symbol" panose="05050102010706020507" charset="0"/>
              </a:rPr>
              <a:t>概率抽样</a:t>
            </a:r>
            <a:endParaRPr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概率抽样又称为</a:t>
            </a:r>
            <a:r>
              <a:rPr sz="2300" b="1" u="sng" dirty="0" smtClean="0">
                <a:solidFill>
                  <a:schemeClr val="tx1"/>
                </a:solidFill>
                <a:latin typeface="+mn-lt"/>
                <a:ea typeface="黑体" panose="02010609060101010101" pitchFamily="49" charset="-122"/>
                <a:cs typeface="+mn-cs"/>
                <a:sym typeface="Symbol" panose="05050102010706020507" charset="0"/>
              </a:rPr>
              <a:t>随机抽样</a:t>
            </a:r>
            <a:r>
              <a:rPr sz="2300" b="1" dirty="0" smtClean="0">
                <a:solidFill>
                  <a:schemeClr val="tx1"/>
                </a:solidFill>
                <a:latin typeface="+mn-lt"/>
                <a:ea typeface="黑体" panose="02010609060101010101" pitchFamily="49" charset="-122"/>
                <a:cs typeface="+mn-cs"/>
                <a:sym typeface="Symbol" panose="05050102010706020507" charset="0"/>
              </a:rPr>
              <a:t>，指按照</a:t>
            </a:r>
            <a:r>
              <a:rPr sz="2300" b="1" u="sng" dirty="0" smtClean="0">
                <a:solidFill>
                  <a:schemeClr val="tx1"/>
                </a:solidFill>
                <a:latin typeface="+mn-lt"/>
                <a:ea typeface="黑体" panose="02010609060101010101" pitchFamily="49" charset="-122"/>
                <a:cs typeface="+mn-cs"/>
                <a:sym typeface="Symbol" panose="05050102010706020507" charset="0"/>
              </a:rPr>
              <a:t>随机原则</a:t>
            </a:r>
            <a:r>
              <a:rPr sz="2300" b="1" dirty="0" smtClean="0">
                <a:solidFill>
                  <a:schemeClr val="tx1"/>
                </a:solidFill>
                <a:latin typeface="+mn-lt"/>
                <a:ea typeface="黑体" panose="02010609060101010101" pitchFamily="49" charset="-122"/>
                <a:cs typeface="+mn-cs"/>
                <a:sym typeface="Symbol" panose="05050102010706020507" charset="0"/>
              </a:rPr>
              <a:t>将总体中的每个数据用一定的概率选中为样本。</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概率抽样的</a:t>
            </a:r>
            <a:r>
              <a:rPr sz="2300" b="1" u="sng" dirty="0" smtClean="0">
                <a:solidFill>
                  <a:schemeClr val="tx1"/>
                </a:solidFill>
                <a:latin typeface="+mn-lt"/>
                <a:ea typeface="黑体" panose="02010609060101010101" pitchFamily="49" charset="-122"/>
                <a:cs typeface="+mn-cs"/>
                <a:sym typeface="Symbol" panose="05050102010706020507" charset="0"/>
              </a:rPr>
              <a:t>前提</a:t>
            </a:r>
            <a:r>
              <a:rPr sz="2300" b="1" dirty="0" smtClean="0">
                <a:solidFill>
                  <a:schemeClr val="tx1"/>
                </a:solidFill>
                <a:latin typeface="+mn-lt"/>
                <a:ea typeface="黑体" panose="02010609060101010101" pitchFamily="49" charset="-122"/>
                <a:cs typeface="+mn-cs"/>
                <a:sym typeface="Symbol" panose="05050102010706020507" charset="0"/>
              </a:rPr>
              <a:t>是总体的概率是已知或可计算/估计的。</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a:t>
            </a:r>
            <a:r>
              <a:rPr sz="2300" b="1" dirty="0" smtClean="0">
                <a:solidFill>
                  <a:schemeClr val="tx1"/>
                </a:solidFill>
                <a:latin typeface="+mn-lt"/>
                <a:ea typeface="黑体" panose="02010609060101010101" pitchFamily="49" charset="-122"/>
                <a:cs typeface="+mn-cs"/>
                <a:sym typeface="Symbol" panose="05050102010706020507" charset="0"/>
              </a:rPr>
              <a:t>概率抽样分为简单随机抽样、系统抽样、分层抽样、整群抽样和多阶段抽样等。</a:t>
            </a:r>
            <a:endParaRPr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1" dirty="0" smtClean="0">
                <a:solidFill>
                  <a:schemeClr val="tx1"/>
                </a:solidFill>
                <a:latin typeface="+mj-lt"/>
                <a:ea typeface="宋体" panose="02010600030101010101" pitchFamily="2" charset="-122"/>
                <a:cs typeface="+mj-lt"/>
                <a:sym typeface="Symbol" panose="05050102010706020507" charset="0"/>
              </a:rPr>
              <a:t> </a:t>
            </a:r>
            <a:r>
              <a:rPr lang="en-US" sz="2200" b="1" dirty="0" smtClean="0">
                <a:solidFill>
                  <a:schemeClr val="tx1"/>
                </a:solidFill>
                <a:latin typeface="+mj-lt"/>
                <a:ea typeface="宋体" panose="02010600030101010101" pitchFamily="2" charset="-122"/>
                <a:cs typeface="+mj-lt"/>
                <a:sym typeface="Symbol" panose="05050102010706020507" charset="0"/>
              </a:rPr>
              <a:t>      </a:t>
            </a:r>
            <a:r>
              <a:rPr sz="2200" b="1" dirty="0" smtClean="0">
                <a:solidFill>
                  <a:schemeClr val="tx1"/>
                </a:solidFill>
                <a:latin typeface="+mj-lt"/>
                <a:ea typeface="宋体" panose="02010600030101010101" pitchFamily="2" charset="-122"/>
                <a:cs typeface="+mj-lt"/>
                <a:sym typeface="Symbol" panose="05050102010706020507" charset="0"/>
              </a:rPr>
              <a:t>其中多阶段抽样是在整群抽样的基础上进行的抽样，</a:t>
            </a:r>
            <a:endParaRPr sz="22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1" dirty="0" smtClean="0">
                <a:solidFill>
                  <a:schemeClr val="tx1"/>
                </a:solidFill>
                <a:latin typeface="+mj-lt"/>
                <a:ea typeface="宋体" panose="02010600030101010101" pitchFamily="2" charset="-122"/>
                <a:cs typeface="+mj-lt"/>
                <a:sym typeface="Symbol" panose="05050102010706020507" charset="0"/>
              </a:rPr>
              <a:t> </a:t>
            </a:r>
            <a:r>
              <a:rPr lang="en-US" sz="2200" b="1" dirty="0" smtClean="0">
                <a:solidFill>
                  <a:schemeClr val="tx1"/>
                </a:solidFill>
                <a:latin typeface="+mj-lt"/>
                <a:ea typeface="宋体" panose="02010600030101010101" pitchFamily="2" charset="-122"/>
                <a:cs typeface="+mj-lt"/>
                <a:sym typeface="Symbol" panose="05050102010706020507" charset="0"/>
              </a:rPr>
              <a:t>     </a:t>
            </a:r>
            <a:r>
              <a:rPr lang="en-US" sz="2200" dirty="0" smtClean="0">
                <a:latin typeface="+mj-lt"/>
                <a:ea typeface="宋体" panose="02010600030101010101" pitchFamily="2" charset="-122"/>
                <a:cs typeface="+mj-lt"/>
                <a:sym typeface="Symbol" panose="05050102010706020507" charset="0"/>
              </a:rPr>
              <a:t> </a:t>
            </a:r>
            <a:r>
              <a:rPr sz="2200" b="1" dirty="0" smtClean="0">
                <a:solidFill>
                  <a:schemeClr val="tx1"/>
                </a:solidFill>
                <a:latin typeface="+mj-lt"/>
                <a:ea typeface="宋体" panose="02010600030101010101" pitchFamily="2" charset="-122"/>
                <a:cs typeface="+mj-lt"/>
                <a:sym typeface="Symbol" panose="05050102010706020507" charset="0"/>
              </a:rPr>
              <a:t>在多阶段抽样中，可以根据实际情况，综合应用简单随机抽样、系统抽样和分层抽样。 </a:t>
            </a:r>
            <a:endParaRPr sz="2200" b="1" dirty="0" smtClean="0">
              <a:solidFill>
                <a:schemeClr val="tx1"/>
              </a:solidFill>
              <a:latin typeface="+mj-lt"/>
              <a:ea typeface="宋体" panose="02010600030101010101" pitchFamily="2" charset="-122"/>
              <a:cs typeface="+mj-lt"/>
              <a:sym typeface="Symbol" panose="05050102010706020507"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91270" cy="52368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数据划分及准备方法</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dirty="0" smtClean="0">
                <a:solidFill>
                  <a:srgbClr val="134AD5"/>
                </a:solidFill>
                <a:ea typeface="黑体" panose="02010609060101010101" pitchFamily="49" charset="-122"/>
                <a:sym typeface="Symbol" panose="05050102010706020507" charset="0"/>
              </a:rPr>
              <a:t>  </a:t>
            </a:r>
            <a:r>
              <a:rPr lang="en-US" dirty="0" smtClean="0">
                <a:solidFill>
                  <a:srgbClr val="134AD5"/>
                </a:solidFill>
                <a:ea typeface="黑体" panose="02010609060101010101" pitchFamily="49" charset="-122"/>
                <a:sym typeface="Symbol" panose="05050102010706020507" charset="0"/>
              </a:rPr>
              <a:t>* </a:t>
            </a:r>
            <a:r>
              <a:rPr dirty="0" smtClean="0">
                <a:solidFill>
                  <a:srgbClr val="134AD5"/>
                </a:solidFill>
                <a:ea typeface="黑体" panose="02010609060101010101" pitchFamily="49" charset="-122"/>
                <a:sym typeface="Symbol" panose="05050102010706020507" charset="0"/>
              </a:rPr>
              <a:t>数据抽样</a:t>
            </a:r>
            <a:r>
              <a:rPr lang="zh-CN" dirty="0" smtClean="0">
                <a:solidFill>
                  <a:srgbClr val="134AD5"/>
                </a:solidFill>
                <a:ea typeface="黑体" panose="02010609060101010101" pitchFamily="49" charset="-122"/>
                <a:sym typeface="Symbol" panose="05050102010706020507" charset="0"/>
              </a:rPr>
              <a:t>（续）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2. </a:t>
            </a:r>
            <a:r>
              <a:rPr lang="zh-CN" altLang="en-US" sz="2300" b="1" dirty="0" smtClean="0">
                <a:solidFill>
                  <a:srgbClr val="134AD5"/>
                </a:solidFill>
                <a:latin typeface="+mn-lt"/>
                <a:ea typeface="黑体" panose="02010609060101010101" pitchFamily="49" charset="-122"/>
                <a:cs typeface="+mn-cs"/>
                <a:sym typeface="Symbol" panose="05050102010706020507" charset="0"/>
              </a:rPr>
              <a:t>非</a:t>
            </a:r>
            <a:r>
              <a:rPr sz="2300" b="1" dirty="0" smtClean="0">
                <a:solidFill>
                  <a:srgbClr val="134AD5"/>
                </a:solidFill>
                <a:latin typeface="+mn-lt"/>
                <a:ea typeface="黑体" panose="02010609060101010101" pitchFamily="49" charset="-122"/>
                <a:cs typeface="+mn-cs"/>
                <a:sym typeface="Symbol" panose="05050102010706020507" charset="0"/>
              </a:rPr>
              <a:t>概率抽样</a:t>
            </a:r>
            <a:endParaRPr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chemeClr val="tx1"/>
                </a:solidFill>
                <a:latin typeface="+mn-lt"/>
                <a:ea typeface="黑体" panose="02010609060101010101" pitchFamily="49" charset="-122"/>
                <a:cs typeface="+mn-cs"/>
                <a:sym typeface="Symbol" panose="05050102010706020507" charset="0"/>
              </a:rPr>
              <a:t> </a:t>
            </a:r>
            <a:r>
              <a:rPr lang="en-US" sz="2300" b="1" dirty="0" smtClean="0">
                <a:solidFill>
                  <a:schemeClr val="tx1"/>
                </a:solidFill>
                <a:latin typeface="+mn-lt"/>
                <a:ea typeface="黑体" panose="02010609060101010101" pitchFamily="49" charset="-122"/>
                <a:cs typeface="+mn-cs"/>
                <a:sym typeface="Symbol" panose="05050102010706020507" charset="0"/>
              </a:rPr>
              <a:t>   - 非概率抽样指抽取样本时</a:t>
            </a:r>
            <a:r>
              <a:rPr lang="en-US" sz="2300" b="1" u="sng" dirty="0" smtClean="0">
                <a:solidFill>
                  <a:schemeClr val="tx1"/>
                </a:solidFill>
                <a:latin typeface="+mn-lt"/>
                <a:ea typeface="黑体" panose="02010609060101010101" pitchFamily="49" charset="-122"/>
                <a:cs typeface="+mn-cs"/>
                <a:sym typeface="Symbol" panose="05050102010706020507" charset="0"/>
              </a:rPr>
              <a:t>不是依据随机</a:t>
            </a:r>
            <a:r>
              <a:rPr lang="en-US" sz="2300" b="1" dirty="0" smtClean="0">
                <a:solidFill>
                  <a:schemeClr val="tx1"/>
                </a:solidFill>
                <a:latin typeface="+mn-lt"/>
                <a:ea typeface="黑体" panose="02010609060101010101" pitchFamily="49" charset="-122"/>
                <a:cs typeface="+mn-cs"/>
                <a:sym typeface="Symbol" panose="05050102010706020507" charset="0"/>
              </a:rPr>
              <a:t>原则，而是根据研究目的和客观条件，采取非概率方式从总体中抽取部分数据。</a:t>
            </a:r>
            <a:endParaRPr lang="en-US"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300" b="1" dirty="0" smtClean="0">
                <a:solidFill>
                  <a:schemeClr val="tx1"/>
                </a:solidFill>
                <a:latin typeface="+mn-lt"/>
                <a:ea typeface="黑体" panose="02010609060101010101" pitchFamily="49" charset="-122"/>
                <a:cs typeface="+mn-cs"/>
                <a:sym typeface="Symbol" panose="05050102010706020507" charset="0"/>
              </a:rPr>
              <a:t>    - 非概率抽样可以分为配额抽样、立意抽样、自愿样本和偶遇抽样。</a:t>
            </a:r>
            <a:endParaRPr lang="en-US"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1" dirty="0" smtClean="0">
                <a:solidFill>
                  <a:schemeClr val="tx1"/>
                </a:solidFill>
                <a:latin typeface="+mj-lt"/>
                <a:ea typeface="宋体" panose="02010600030101010101" pitchFamily="2" charset="-122"/>
                <a:cs typeface="+mj-lt"/>
                <a:sym typeface="Symbol" panose="05050102010706020507" charset="0"/>
              </a:rPr>
              <a:t>       其中，立意抽样又可以分为极端或偏差型个案抽样、异质性抽样、同质性抽样、关键个案抽样、典型个案抽样和理论抽样；</a:t>
            </a:r>
            <a:endParaRPr lang="en-US" sz="22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1" dirty="0" smtClean="0">
                <a:solidFill>
                  <a:schemeClr val="tx1"/>
                </a:solidFill>
                <a:latin typeface="+mj-lt"/>
                <a:ea typeface="宋体" panose="02010600030101010101" pitchFamily="2" charset="-122"/>
                <a:cs typeface="+mj-lt"/>
                <a:sym typeface="Symbol" panose="05050102010706020507" charset="0"/>
              </a:rPr>
              <a:t>      </a:t>
            </a:r>
            <a:r>
              <a:rPr lang="en-US" sz="2200" dirty="0" smtClean="0">
                <a:latin typeface="+mj-lt"/>
                <a:ea typeface="宋体" panose="02010600030101010101" pitchFamily="2" charset="-122"/>
                <a:cs typeface="+mj-lt"/>
                <a:sym typeface="Symbol" panose="05050102010706020507" charset="0"/>
              </a:rPr>
              <a:t> </a:t>
            </a:r>
            <a:r>
              <a:rPr lang="en-US" sz="2200" b="1" dirty="0" smtClean="0">
                <a:solidFill>
                  <a:schemeClr val="tx1"/>
                </a:solidFill>
                <a:latin typeface="+mj-lt"/>
                <a:ea typeface="宋体" panose="02010600030101010101" pitchFamily="2" charset="-122"/>
                <a:cs typeface="+mj-lt"/>
                <a:sym typeface="Symbol" panose="05050102010706020507" charset="0"/>
              </a:rPr>
              <a:t>自愿抽样分为雪球抽样和自选择抽样；</a:t>
            </a:r>
            <a:endParaRPr lang="en-US" sz="22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sz="2200" b="1" dirty="0" smtClean="0">
                <a:solidFill>
                  <a:schemeClr val="tx1"/>
                </a:solidFill>
                <a:latin typeface="+mj-lt"/>
                <a:ea typeface="宋体" panose="02010600030101010101" pitchFamily="2" charset="-122"/>
                <a:cs typeface="+mj-lt"/>
                <a:sym typeface="Symbol" panose="05050102010706020507" charset="0"/>
              </a:rPr>
              <a:t>      </a:t>
            </a:r>
            <a:r>
              <a:rPr lang="en-US" sz="2200" dirty="0" smtClean="0">
                <a:latin typeface="+mj-lt"/>
                <a:ea typeface="宋体" panose="02010600030101010101" pitchFamily="2" charset="-122"/>
                <a:cs typeface="+mj-lt"/>
                <a:sym typeface="Symbol" panose="05050102010706020507" charset="0"/>
              </a:rPr>
              <a:t> </a:t>
            </a:r>
            <a:r>
              <a:rPr lang="en-US" sz="2200" b="1" dirty="0" smtClean="0">
                <a:solidFill>
                  <a:schemeClr val="tx1"/>
                </a:solidFill>
                <a:latin typeface="+mj-lt"/>
                <a:ea typeface="宋体" panose="02010600030101010101" pitchFamily="2" charset="-122"/>
                <a:cs typeface="+mj-lt"/>
                <a:sym typeface="Symbol" panose="05050102010706020507" charset="0"/>
              </a:rPr>
              <a:t>偶遇抽样又称为便利抽样。</a:t>
            </a:r>
            <a:r>
              <a:rPr sz="2200" b="1" dirty="0" smtClean="0">
                <a:solidFill>
                  <a:schemeClr val="tx1"/>
                </a:solidFill>
                <a:latin typeface="+mj-lt"/>
                <a:ea typeface="宋体" panose="02010600030101010101" pitchFamily="2" charset="-122"/>
                <a:cs typeface="+mj-lt"/>
                <a:sym typeface="Symbol" panose="05050102010706020507" charset="0"/>
              </a:rPr>
              <a:t> </a:t>
            </a:r>
            <a:endParaRPr sz="2200" b="1" dirty="0" smtClean="0">
              <a:solidFill>
                <a:schemeClr val="tx1"/>
              </a:solidFill>
              <a:latin typeface="+mj-lt"/>
              <a:ea typeface="宋体" panose="02010600030101010101" pitchFamily="2" charset="-122"/>
              <a:cs typeface="+mj-lt"/>
              <a:sym typeface="Symbol" panose="05050102010706020507"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2578735" cy="49498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sz="2400" b="1" dirty="0" smtClean="0">
                <a:solidFill>
                  <a:srgbClr val="134AD5"/>
                </a:solidFill>
                <a:latin typeface="+mn-lt"/>
                <a:ea typeface="黑体" panose="02010609060101010101" pitchFamily="49" charset="-122"/>
                <a:cs typeface="+mn-cs"/>
                <a:sym typeface="Symbol" panose="05050102010706020507" charset="0"/>
              </a:rPr>
              <a:t>  </a:t>
            </a:r>
            <a:r>
              <a:rPr lang="en-US" sz="2400" b="1" dirty="0" smtClean="0">
                <a:solidFill>
                  <a:srgbClr val="134AD5"/>
                </a:solidFill>
                <a:latin typeface="+mn-lt"/>
                <a:ea typeface="黑体" panose="02010609060101010101" pitchFamily="49" charset="-122"/>
                <a:cs typeface="+mn-cs"/>
                <a:sym typeface="Symbol" panose="05050102010706020507" charset="0"/>
              </a:rPr>
              <a:t>*</a:t>
            </a:r>
            <a:r>
              <a:rPr sz="2400" b="1" dirty="0" smtClean="0">
                <a:solidFill>
                  <a:srgbClr val="134AD5"/>
                </a:solidFill>
                <a:latin typeface="+mn-lt"/>
                <a:ea typeface="黑体" panose="02010609060101010101" pitchFamily="49" charset="-122"/>
                <a:cs typeface="+mn-cs"/>
                <a:sym typeface="Symbol" panose="05050102010706020507" charset="0"/>
              </a:rPr>
              <a:t> 在统计学中，有时需要通过“样本”对“总体”进行推断分析。</a:t>
            </a:r>
            <a:endParaRPr sz="24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400" b="1" dirty="0" smtClean="0">
                <a:solidFill>
                  <a:srgbClr val="134AD5"/>
                </a:solidFill>
                <a:latin typeface="+mn-lt"/>
                <a:ea typeface="黑体" panose="02010609060101010101" pitchFamily="49" charset="-122"/>
                <a:cs typeface="+mn-cs"/>
                <a:sym typeface="Symbol" panose="05050102010706020507" charset="0"/>
              </a:rPr>
              <a:t>  </a:t>
            </a:r>
            <a:r>
              <a:rPr lang="en-US" sz="2400" b="1" dirty="0" smtClean="0">
                <a:solidFill>
                  <a:srgbClr val="134AD5"/>
                </a:solidFill>
                <a:latin typeface="+mn-lt"/>
                <a:ea typeface="黑体" panose="02010609060101010101" pitchFamily="49" charset="-122"/>
                <a:cs typeface="+mn-cs"/>
                <a:sym typeface="Symbol" panose="05050102010706020507" charset="0"/>
              </a:rPr>
              <a:t>*</a:t>
            </a:r>
            <a:r>
              <a:rPr sz="2400" b="1" dirty="0" smtClean="0">
                <a:solidFill>
                  <a:srgbClr val="134AD5"/>
                </a:solidFill>
                <a:latin typeface="+mn-lt"/>
                <a:ea typeface="黑体" panose="02010609060101010101" pitchFamily="49" charset="-122"/>
                <a:cs typeface="+mn-cs"/>
                <a:sym typeface="Symbol" panose="05050102010706020507" charset="0"/>
              </a:rPr>
              <a:t> 常用的统计推断方法有两种：参数估计和假设检验，二者的主要区别如图 2-12 和表 2-1 所示。</a:t>
            </a:r>
            <a:endParaRPr sz="2400" b="1" dirty="0" smtClean="0">
              <a:solidFill>
                <a:srgbClr val="134AD5"/>
              </a:solidFill>
              <a:latin typeface="+mn-lt"/>
              <a:ea typeface="黑体" panose="02010609060101010101" pitchFamily="49" charset="-122"/>
              <a:cs typeface="+mn-cs"/>
              <a:sym typeface="Symbol" panose="05050102010706020507" charset="0"/>
            </a:endParaRPr>
          </a:p>
        </p:txBody>
      </p:sp>
      <p:pic>
        <p:nvPicPr>
          <p:cNvPr id="8" name="image49.png"/>
          <p:cNvPicPr>
            <a:picLocks noChangeAspect="1"/>
          </p:cNvPicPr>
          <p:nvPr>
            <p:custDataLst>
              <p:tags r:id="rId2"/>
            </p:custDataLst>
          </p:nvPr>
        </p:nvPicPr>
        <p:blipFill>
          <a:blip r:embed="rId3" cstate="print"/>
          <a:stretch>
            <a:fillRect/>
          </a:stretch>
        </p:blipFill>
        <p:spPr>
          <a:xfrm>
            <a:off x="2770505" y="1026160"/>
            <a:ext cx="6240780" cy="4408170"/>
          </a:xfrm>
          <a:prstGeom prst="rect">
            <a:avLst/>
          </a:prstGeom>
        </p:spPr>
      </p:pic>
      <p:sp>
        <p:nvSpPr>
          <p:cNvPr id="2" name="TextBox 7"/>
          <p:cNvSpPr txBox="1"/>
          <p:nvPr>
            <p:custDataLst>
              <p:tags r:id="rId4"/>
            </p:custDataLst>
          </p:nvPr>
        </p:nvSpPr>
        <p:spPr>
          <a:xfrm>
            <a:off x="3617595" y="5589270"/>
            <a:ext cx="4663440" cy="459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2-12 </a:t>
            </a:r>
            <a:r>
              <a:rPr lang="zh-CN" altLang="en-US" sz="2000" dirty="0">
                <a:sym typeface="+mn-ea"/>
              </a:rPr>
              <a:t>参数估计与假设检验的主要区别</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74760" cy="54546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200" b="1" dirty="0">
              <a:solidFill>
                <a:schemeClr val="tx1"/>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2" name="TextBox 7"/>
          <p:cNvSpPr txBox="1"/>
          <p:nvPr>
            <p:custDataLst>
              <p:tags r:id="rId2"/>
            </p:custDataLst>
          </p:nvPr>
        </p:nvSpPr>
        <p:spPr>
          <a:xfrm>
            <a:off x="3023870" y="1489710"/>
            <a:ext cx="3268980" cy="45910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ea typeface="宋体" panose="02010600030101010101" pitchFamily="2" charset="-122"/>
              </a:rPr>
              <a:t>表</a:t>
            </a:r>
            <a:r>
              <a:rPr lang="en-US" altLang="zh-CN" sz="2000" dirty="0"/>
              <a:t>2-1 </a:t>
            </a:r>
            <a:r>
              <a:rPr lang="zh-CN" altLang="en-US" sz="2000" dirty="0">
                <a:sym typeface="+mn-ea"/>
              </a:rPr>
              <a:t>参数估计与假设检验</a:t>
            </a:r>
            <a:endParaRPr lang="zh-CN" altLang="en-US" sz="2000" dirty="0">
              <a:sym typeface="+mn-ea"/>
            </a:endParaRPr>
          </a:p>
        </p:txBody>
      </p:sp>
      <mc:AlternateContent xmlns:mc="http://schemas.openxmlformats.org/markup-compatibility/2006" xmlns:a14="http://schemas.microsoft.com/office/drawing/2010/main">
        <mc:Choice Requires="a14">
          <p:graphicFrame>
            <p:nvGraphicFramePr>
              <p:cNvPr id="7" name="表格 7"/>
              <p:cNvGraphicFramePr>
                <a:graphicFrameLocks noGrp="1"/>
              </p:cNvGraphicFramePr>
              <p:nvPr>
                <p:custDataLst>
                  <p:tags r:id="rId3"/>
                </p:custDataLst>
              </p:nvPr>
            </p:nvGraphicFramePr>
            <p:xfrm>
              <a:off x="524510" y="2030585"/>
              <a:ext cx="8128000" cy="4297680"/>
            </p:xfrm>
            <a:graphic>
              <a:graphicData uri="http://schemas.openxmlformats.org/drawingml/2006/table">
                <a:tbl>
                  <a:tblPr firstRow="1" bandRow="1">
                    <a:effectLst/>
                    <a:tableStyleId>{5940675A-B579-460E-94D1-54222C63F5DA}</a:tableStyleId>
                  </a:tblPr>
                  <a:tblGrid>
                    <a:gridCol w="1625600"/>
                    <a:gridCol w="2438400"/>
                    <a:gridCol w="2032000"/>
                    <a:gridCol w="2032000"/>
                  </a:tblGrid>
                  <a:tr h="457200">
                    <a:tc>
                      <a:txBody>
                        <a:bodyPr/>
                        <a:p>
                          <a:endParaRPr lang="zh-CN" altLang="en-US" sz="2400" b="1">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r>
                            <a:rPr lang="en-US" altLang="zh-CN" sz="2400" b="1" kern="1200" dirty="0" err="1">
                              <a:solidFill>
                                <a:sysClr val="window" lastClr="FFFFFF"/>
                              </a:solidFill>
                              <a:effectLst/>
                              <a:latin typeface="Arial" panose="020B0604020202020204" pitchFamily="34" charset="0"/>
                              <a:ea typeface="宋体" panose="02010600030101010101" pitchFamily="2" charset="-122"/>
                            </a:rPr>
                            <a:t>含义</a:t>
                          </a:r>
                          <a:r>
                            <a:rPr lang="zh-CN" altLang="zh-CN" sz="2400" b="1" dirty="0">
                              <a:solidFill>
                                <a:sysClr val="window" lastClr="FFFFFF"/>
                              </a:solidFill>
                              <a:effectLst/>
                              <a:ea typeface="宋体" panose="02010600030101010101" pitchFamily="2" charset="-122"/>
                            </a:rPr>
                            <a:t>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r>
                            <a:rPr lang="en-US" altLang="zh-CN" sz="2400" b="1" kern="1200" dirty="0" err="1">
                              <a:solidFill>
                                <a:sysClr val="window" lastClr="FFFFFF"/>
                              </a:solidFill>
                              <a:effectLst/>
                              <a:latin typeface="Arial" panose="020B0604020202020204" pitchFamily="34" charset="0"/>
                              <a:ea typeface="宋体" panose="02010600030101010101" pitchFamily="2" charset="-122"/>
                            </a:rPr>
                            <a:t>举例</a:t>
                          </a:r>
                          <a:r>
                            <a:rPr lang="zh-CN" altLang="zh-CN" sz="2400" b="1" dirty="0">
                              <a:solidFill>
                                <a:sysClr val="window" lastClr="FFFFFF"/>
                              </a:solidFill>
                              <a:effectLst/>
                              <a:ea typeface="宋体" panose="02010600030101010101" pitchFamily="2" charset="-122"/>
                            </a:rPr>
                            <a:t>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ysClr val="window" lastClr="FFFFFF"/>
                              </a:solidFill>
                              <a:latin typeface="Arial" panose="020B0604020202020204" pitchFamily="34" charset="0"/>
                              <a:ea typeface="宋体" panose="02010600030101010101" pitchFamily="2" charset="-122"/>
                            </a:rPr>
                            <a:t>分类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r>
                  <a:tr h="37084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参数估计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根据“样本的统计量”来估计 “总体的参数”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利用样本均值 </a:t>
                          </a:r>
                          <a14:m>
                            <m:oMath xmlns:m="http://schemas.openxmlformats.org/officeDocument/2006/math">
                              <m:acc>
                                <m:accPr>
                                  <m:chr m:val="̅"/>
                                  <m:ctrlPr>
                                    <a:rPr lang="en-US" altLang="zh-CN" sz="2400" i="1" dirty="0">
                                      <a:solidFill>
                                        <a:sysClr val="windowText" lastClr="000000"/>
                                      </a:solidFill>
                                      <a:latin typeface="Cambria Math" panose="02040503050406030204" charset="0"/>
                                      <a:ea typeface="宋体" panose="02010600030101010101" pitchFamily="2" charset="-122"/>
                                      <a:cs typeface="Cambria Math" panose="02040503050406030204" charset="0"/>
                                    </a:rPr>
                                  </m:ctrlPr>
                                </m:accPr>
                                <m:e>
                                  <m:r>
                                    <a:rPr lang="en-US" altLang="zh-CN" sz="2400" i="1" dirty="0">
                                      <a:solidFill>
                                        <a:sysClr val="windowText" lastClr="000000"/>
                                      </a:solidFill>
                                      <a:latin typeface="Cambria Math" panose="02040503050406030204" charset="0"/>
                                      <a:ea typeface="宋体" panose="02010600030101010101" pitchFamily="2" charset="-122"/>
                                      <a:cs typeface="Cambria Math" panose="02040503050406030204" charset="0"/>
                                    </a:rPr>
                                    <m:t>𝑥</m:t>
                                  </m:r>
                                </m:e>
                              </m:acc>
                            </m:oMath>
                          </a14:m>
                          <a:r>
                            <a:rPr lang="zh-CN" altLang="en-US" sz="2400" dirty="0">
                              <a:solidFill>
                                <a:sysClr val="windowText" lastClr="000000"/>
                              </a:solidFill>
                              <a:latin typeface="Arial" panose="020B0604020202020204" pitchFamily="34" charset="0"/>
                              <a:ea typeface="宋体" panose="02010600030101010101" pitchFamily="2" charset="-122"/>
                            </a:rPr>
                            <a:t>估计总体的均值 </a:t>
                          </a:r>
                          <a:r>
                            <a:rPr lang="el-GR" altLang="zh-CN" sz="2400" dirty="0">
                              <a:solidFill>
                                <a:sysClr val="windowText" lastClr="000000"/>
                              </a:solidFill>
                              <a:latin typeface="Arial" panose="020B0604020202020204" pitchFamily="34" charset="0"/>
                              <a:ea typeface="宋体" panose="02010600030101010101" pitchFamily="2" charset="-122"/>
                            </a:rPr>
                            <a:t>μ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点估计、区间估计</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r>
                  <a:tr h="37084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假设检验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just"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先对“总体的某个参数”进行假设，然后利用“样本统计量”去检验这个假设是否成立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just"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先对总体的参数</a:t>
                          </a:r>
                          <a:r>
                            <a:rPr lang="el-GR" altLang="zh-CN" sz="2400" dirty="0">
                              <a:solidFill>
                                <a:sysClr val="windowText" lastClr="000000"/>
                              </a:solidFill>
                              <a:latin typeface="Arial" panose="020B0604020202020204" pitchFamily="34" charset="0"/>
                              <a:ea typeface="宋体" panose="02010600030101010101" pitchFamily="2" charset="-122"/>
                            </a:rPr>
                            <a:t>μ</a:t>
                          </a:r>
                          <a:r>
                            <a:rPr lang="zh-CN" altLang="en-US" sz="2400" dirty="0">
                              <a:solidFill>
                                <a:sysClr val="windowText" lastClr="000000"/>
                              </a:solidFill>
                              <a:latin typeface="Arial" panose="020B0604020202020204" pitchFamily="34" charset="0"/>
                              <a:ea typeface="宋体" panose="02010600030101010101" pitchFamily="2" charset="-122"/>
                            </a:rPr>
                            <a:t>的值提出一个假设，然后利用样本统计量来检验这个假设是否成立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参数假设检验、非参数假设检验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r>
                </a:tbl>
              </a:graphicData>
            </a:graphic>
          </p:graphicFrame>
        </mc:Choice>
        <mc:Fallback xmlns="">
          <p:graphicFrame>
            <p:nvGraphicFramePr>
              <p:cNvPr id="7" name="表格 7"/>
              <p:cNvGraphicFramePr>
                <a:graphicFrameLocks noGrp="1"/>
              </p:cNvGraphicFramePr>
              <p:nvPr>
                <p:custDataLst>
                  <p:tags r:id="rId4"/>
                </p:custDataLst>
              </p:nvPr>
            </p:nvGraphicFramePr>
            <p:xfrm>
              <a:off x="524510" y="2030585"/>
              <a:ext cx="8128000" cy="4297680"/>
            </p:xfrm>
            <a:graphic>
              <a:graphicData uri="http://schemas.openxmlformats.org/drawingml/2006/table">
                <a:tbl>
                  <a:tblPr firstRow="1" bandRow="1">
                    <a:effectLst/>
                    <a:tableStyleId>{5940675A-B579-460E-94D1-54222C63F5DA}</a:tableStyleId>
                  </a:tblPr>
                  <a:tblGrid>
                    <a:gridCol w="1625600"/>
                    <a:gridCol w="2438400"/>
                    <a:gridCol w="2032000"/>
                    <a:gridCol w="2032000"/>
                  </a:tblGrid>
                  <a:tr h="457200">
                    <a:tc>
                      <a:txBody>
                        <a:bodyPr/>
                        <a:p>
                          <a:endParaRPr lang="zh-CN" altLang="en-US" sz="2400" b="1">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r>
                            <a:rPr lang="en-US" altLang="zh-CN" sz="2400" b="1" kern="1200" dirty="0" err="1">
                              <a:solidFill>
                                <a:sysClr val="window" lastClr="FFFFFF"/>
                              </a:solidFill>
                              <a:effectLst/>
                              <a:latin typeface="Arial" panose="020B0604020202020204" pitchFamily="34" charset="0"/>
                              <a:ea typeface="宋体" panose="02010600030101010101" pitchFamily="2" charset="-122"/>
                            </a:rPr>
                            <a:t>含义</a:t>
                          </a:r>
                          <a:r>
                            <a:rPr lang="zh-CN" altLang="zh-CN" sz="2400" b="1" dirty="0">
                              <a:solidFill>
                                <a:sysClr val="window" lastClr="FFFFFF"/>
                              </a:solidFill>
                              <a:effectLst/>
                              <a:ea typeface="宋体" panose="02010600030101010101" pitchFamily="2" charset="-122"/>
                            </a:rPr>
                            <a:t>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r>
                            <a:rPr lang="en-US" altLang="zh-CN" sz="2400" b="1" kern="1200" dirty="0" err="1">
                              <a:solidFill>
                                <a:sysClr val="window" lastClr="FFFFFF"/>
                              </a:solidFill>
                              <a:effectLst/>
                              <a:latin typeface="Arial" panose="020B0604020202020204" pitchFamily="34" charset="0"/>
                              <a:ea typeface="宋体" panose="02010600030101010101" pitchFamily="2" charset="-122"/>
                            </a:rPr>
                            <a:t>举例</a:t>
                          </a:r>
                          <a:r>
                            <a:rPr lang="zh-CN" altLang="zh-CN" sz="2400" b="1" dirty="0">
                              <a:solidFill>
                                <a:sysClr val="window" lastClr="FFFFFF"/>
                              </a:solidFill>
                              <a:effectLst/>
                              <a:ea typeface="宋体" panose="02010600030101010101" pitchFamily="2" charset="-122"/>
                            </a:rPr>
                            <a:t>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ysClr val="window" lastClr="FFFFFF"/>
                              </a:solidFill>
                              <a:latin typeface="Arial" panose="020B0604020202020204" pitchFamily="34" charset="0"/>
                              <a:ea typeface="宋体" panose="02010600030101010101" pitchFamily="2" charset="-122"/>
                            </a:rPr>
                            <a:t>分类 </a:t>
                          </a:r>
                          <a:endParaRPr lang="zh-CN" altLang="en-US" sz="2400" b="1" dirty="0">
                            <a:solidFill>
                              <a:sysClr val="window" lastClr="FFFFFF"/>
                            </a:solidFill>
                            <a:latin typeface="Arial" panose="020B0604020202020204" pitchFamily="34" charset="0"/>
                            <a:ea typeface="宋体" panose="02010600030101010101" pitchFamily="2" charset="-122"/>
                          </a:endParaRP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r>
                  <a:tr h="118872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参数估计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根据“样本的统计量”来估计 “总体的参数”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c>
                      <a:txBody>
                        <a:bodyPr/>
                        <a:lstStyle/>
                        <a:p>
                          <a:endParaRPr lang="zh-CN"/>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blipFill>
                          <a:blip r:embed="rId5"/>
                        </a:blip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点估计、区间估计</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40000"/>
                          </a:srgbClr>
                        </a:solidFill>
                      </a:tcPr>
                    </a:tc>
                  </a:tr>
                  <a:tr h="370840">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假设检验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just"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先对“总体的某个参数”进行假设，然后利用“样本统计量”去检验这个假设是否成立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just"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先对总体的参数</a:t>
                          </a:r>
                          <a:r>
                            <a:rPr lang="el-GR" altLang="zh-CN" sz="2400" dirty="0">
                              <a:solidFill>
                                <a:sysClr val="windowText" lastClr="000000"/>
                              </a:solidFill>
                              <a:latin typeface="Arial" panose="020B0604020202020204" pitchFamily="34" charset="0"/>
                              <a:ea typeface="宋体" panose="02010600030101010101" pitchFamily="2" charset="-122"/>
                            </a:rPr>
                            <a:t>μ</a:t>
                          </a:r>
                          <a:r>
                            <a:rPr lang="zh-CN" altLang="en-US" sz="2400" dirty="0">
                              <a:solidFill>
                                <a:sysClr val="windowText" lastClr="000000"/>
                              </a:solidFill>
                              <a:latin typeface="Arial" panose="020B0604020202020204" pitchFamily="34" charset="0"/>
                              <a:ea typeface="宋体" panose="02010600030101010101" pitchFamily="2" charset="-122"/>
                            </a:rPr>
                            <a:t>的值提出一个假设，然后利用样本统计量来检验这个假设是否成立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c>
                      <a:txBody>
                        <a:bodyPr/>
                        <a:p>
                          <a:pPr marL="0" marR="0" indent="0" algn="l" defTabSz="914400" rtl="0" eaLnBrk="1" fontAlgn="auto" latinLnBrk="0" hangingPunct="1">
                            <a:lnSpc>
                              <a:spcPct val="100000"/>
                            </a:lnSpc>
                            <a:spcBef>
                              <a:spcPts val="0"/>
                            </a:spcBef>
                            <a:spcAft>
                              <a:spcPts val="0"/>
                            </a:spcAft>
                            <a:buClrTx/>
                            <a:buSzTx/>
                            <a:buFontTx/>
                            <a:buNone/>
                            <a:defRPr/>
                          </a:pPr>
                          <a:r>
                            <a:rPr lang="zh-CN" altLang="en-US" sz="2400" dirty="0">
                              <a:solidFill>
                                <a:sysClr val="windowText" lastClr="000000"/>
                              </a:solidFill>
                              <a:latin typeface="Arial" panose="020B0604020202020204" pitchFamily="34" charset="0"/>
                              <a:ea typeface="宋体" panose="02010600030101010101" pitchFamily="2" charset="-122"/>
                            </a:rPr>
                            <a:t>参数假设检验、非参数假设检验 </a:t>
                          </a:r>
                          <a:endParaRPr lang="zh-CN" altLang="en-US" sz="2400" dirty="0">
                            <a:solidFill>
                              <a:sysClr val="windowText" lastClr="000000"/>
                            </a:solidFill>
                            <a:latin typeface="Arial" panose="020B0604020202020204" pitchFamily="34" charset="0"/>
                            <a:ea typeface="宋体" panose="02010600030101010101" pitchFamily="2" charset="-122"/>
                          </a:endParaRPr>
                        </a:p>
                      </a:txBody>
                      <a:tcPr anchor="ctr" anchorCtr="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tint val="20000"/>
                          </a:srgbClr>
                        </a:solidFill>
                      </a:tcPr>
                    </a:tc>
                  </a:tr>
                </a:tbl>
              </a:graphicData>
            </a:graphic>
          </p:graphicFrame>
        </mc:Fallback>
      </mc:AlternateContent>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mc:AlternateContent xmlns:mc="http://schemas.openxmlformats.org/markup-compatibility/2006">
        <mc:Choice xmlns:a14="http://schemas.microsoft.com/office/drawing/2010/main" Requires="a14">
          <p:sp>
            <p:nvSpPr>
              <p:cNvPr id="15363" name="Rectangle 3"/>
              <p:cNvSpPr>
                <a:spLocks noGrp="1" noRot="1"/>
              </p:cNvSpPr>
              <p:nvPr>
                <p:ph type="subTitle" idx="1"/>
                <p:custDataLst>
                  <p:tags r:id="rId1"/>
                </p:custDataLst>
              </p:nvPr>
            </p:nvSpPr>
            <p:spPr>
              <a:xfrm>
                <a:off x="127635" y="867410"/>
                <a:ext cx="8874760" cy="455676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b="1" dirty="0" smtClean="0">
                    <a:solidFill>
                      <a:srgbClr val="134AD5"/>
                    </a:solidFill>
                    <a:latin typeface="+mn-lt"/>
                    <a:ea typeface="黑体" panose="02010609060101010101" pitchFamily="49" charset="-122"/>
                    <a:cs typeface="+mn-cs"/>
                    <a:sym typeface="Symbol" panose="05050102010706020507" charset="0"/>
                  </a:rPr>
                  <a:t>参数估计</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b="1" dirty="0" smtClean="0">
                    <a:solidFill>
                      <a:schemeClr val="tx1"/>
                    </a:solidFill>
                    <a:latin typeface="+mn-lt"/>
                    <a:ea typeface="黑体" panose="02010609060101010101" pitchFamily="49" charset="-122"/>
                    <a:cs typeface="+mn-cs"/>
                    <a:sym typeface="Symbol" panose="05050102010706020507" charset="0"/>
                  </a:rPr>
                  <a:t> </a:t>
                </a:r>
                <a:r>
                  <a:rPr lang="en-US" b="1" dirty="0" smtClean="0">
                    <a:solidFill>
                      <a:schemeClr val="tx1"/>
                    </a:solidFill>
                    <a:latin typeface="+mn-lt"/>
                    <a:ea typeface="黑体" panose="02010609060101010101" pitchFamily="49" charset="-122"/>
                    <a:cs typeface="+mn-cs"/>
                    <a:sym typeface="Symbol" panose="05050102010706020507" charset="0"/>
                  </a:rPr>
                  <a:t>   - 参数估计可以分为两种更具体的方法：</a:t>
                </a:r>
                <a:r>
                  <a:rPr lang="en-US" b="1" u="sng" dirty="0" smtClean="0">
                    <a:solidFill>
                      <a:schemeClr val="tx1"/>
                    </a:solidFill>
                    <a:latin typeface="+mn-lt"/>
                    <a:ea typeface="黑体" panose="02010609060101010101" pitchFamily="49" charset="-122"/>
                    <a:cs typeface="+mn-cs"/>
                    <a:sym typeface="Symbol" panose="05050102010706020507" charset="0"/>
                  </a:rPr>
                  <a:t>点估计</a:t>
                </a:r>
                <a:r>
                  <a:rPr lang="en-US" b="1" dirty="0" smtClean="0">
                    <a:solidFill>
                      <a:schemeClr val="tx1"/>
                    </a:solidFill>
                    <a:latin typeface="+mn-lt"/>
                    <a:ea typeface="黑体" panose="02010609060101010101" pitchFamily="49" charset="-122"/>
                    <a:cs typeface="+mn-cs"/>
                    <a:sym typeface="Symbol" panose="05050102010706020507" charset="0"/>
                  </a:rPr>
                  <a:t>和</a:t>
                </a:r>
                <a:r>
                  <a:rPr lang="en-US" b="1" u="sng" dirty="0" smtClean="0">
                    <a:solidFill>
                      <a:schemeClr val="tx1"/>
                    </a:solidFill>
                    <a:latin typeface="+mn-lt"/>
                    <a:ea typeface="黑体" panose="02010609060101010101" pitchFamily="49" charset="-122"/>
                    <a:cs typeface="+mn-cs"/>
                    <a:sym typeface="Symbol" panose="05050102010706020507" charset="0"/>
                  </a:rPr>
                  <a:t>区间估计</a:t>
                </a:r>
                <a:r>
                  <a:rPr lang="en-US" b="1" dirty="0" smtClean="0">
                    <a:solidFill>
                      <a:schemeClr val="tx1"/>
                    </a:solidFill>
                    <a:latin typeface="+mn-lt"/>
                    <a:ea typeface="黑体" panose="02010609060101010101" pitchFamily="49" charset="-122"/>
                    <a:cs typeface="+mn-cs"/>
                    <a:sym typeface="Symbol" panose="05050102010706020507" charset="0"/>
                  </a:rPr>
                  <a:t>。</a:t>
                </a:r>
                <a:endParaRPr lang="en-US"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b="1" dirty="0" smtClean="0">
                    <a:solidFill>
                      <a:schemeClr val="tx1"/>
                    </a:solidFill>
                    <a:latin typeface="+mn-lt"/>
                    <a:ea typeface="黑体" panose="02010609060101010101" pitchFamily="49" charset="-122"/>
                    <a:cs typeface="+mn-cs"/>
                    <a:sym typeface="Symbol" panose="05050102010706020507" charset="0"/>
                  </a:rPr>
                  <a:t>    1. </a:t>
                </a:r>
                <a:r>
                  <a:rPr lang="zh-CN" altLang="en-US" b="1" dirty="0" smtClean="0">
                    <a:solidFill>
                      <a:schemeClr val="tx1"/>
                    </a:solidFill>
                    <a:latin typeface="+mn-lt"/>
                    <a:ea typeface="黑体" panose="02010609060101010101" pitchFamily="49" charset="-122"/>
                    <a:cs typeface="+mn-cs"/>
                    <a:sym typeface="Symbol" panose="05050102010706020507" charset="0"/>
                  </a:rPr>
                  <a:t>点估计</a:t>
                </a:r>
                <a:endParaRPr lang="zh-CN" altLang="en-US"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 </a:t>
                </a: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点估计的基本思路是先从总体中抽取一个样本，然后根据该样本的统计量对总体的未知参数做出一个数值点的估计。</a:t>
                </a:r>
                <a:endPar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300" b="0"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300" b="0" dirty="0" smtClean="0">
                    <a:solidFill>
                      <a:schemeClr val="tx1">
                        <a:lumMod val="75000"/>
                        <a:lumOff val="25000"/>
                      </a:schemeClr>
                    </a:solidFill>
                    <a:latin typeface="+mj-lt"/>
                    <a:ea typeface="宋体" panose="02010600030101010101" pitchFamily="2" charset="-122"/>
                    <a:cs typeface="+mj-lt"/>
                    <a:sym typeface="Symbol" panose="05050102010706020507" charset="0"/>
                  </a:rPr>
                  <a:t>        </a:t>
                </a:r>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例如用样本均值</a:t>
                </a:r>
                <a14:m>
                  <m:oMath xmlns:m="http://schemas.openxmlformats.org/officeDocument/2006/math">
                    <m:acc>
                      <m:accPr>
                        <m:chr m:val="̅"/>
                        <m:ctrlPr>
                          <a:rPr lang="en-US" altLang="zh-CN" sz="2300" i="1" dirty="0" smtClean="0">
                            <a:solidFill>
                              <a:schemeClr val="tx1">
                                <a:lumMod val="75000"/>
                                <a:lumOff val="25000"/>
                              </a:schemeClr>
                            </a:solidFill>
                            <a:latin typeface="Cambria Math" panose="02040503050406030204" charset="0"/>
                            <a:ea typeface="宋体" panose="02010600030101010101" pitchFamily="2" charset="-122"/>
                            <a:cs typeface="Cambria Math" panose="02040503050406030204" charset="0"/>
                            <a:sym typeface="Symbol" panose="05050102010706020507" charset="0"/>
                          </a:rPr>
                        </m:ctrlPr>
                      </m:accPr>
                      <m:e>
                        <m:r>
                          <a:rPr lang="en-US" altLang="zh-CN" sz="2300" i="1" dirty="0" smtClean="0">
                            <a:solidFill>
                              <a:schemeClr val="tx1">
                                <a:lumMod val="75000"/>
                                <a:lumOff val="25000"/>
                              </a:schemeClr>
                            </a:solidFill>
                            <a:latin typeface="Cambria Math" panose="02040503050406030204" charset="0"/>
                            <a:ea typeface="宋体" panose="02010600030101010101" pitchFamily="2" charset="-122"/>
                            <a:cs typeface="Cambria Math" panose="02040503050406030204" charset="0"/>
                            <a:sym typeface="Symbol" panose="05050102010706020507" charset="0"/>
                          </a:rPr>
                          <m:t>𝑥</m:t>
                        </m:r>
                      </m:e>
                    </m:acc>
                  </m:oMath>
                </a14:m>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作为总体均值 μ 的估计值。</a:t>
                </a:r>
                <a:endPar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        </a:t>
                </a:r>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点估计并没有给出估计值接近总体未知参数程度的信息。</a:t>
                </a:r>
                <a:endPar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        </a:t>
                </a:r>
                <a:r>
                  <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rPr>
                  <a:t>点估计的具体实现方法有矩估计法、顺序统计量法、最大似然法、最小二乘法等。</a:t>
                </a:r>
                <a:endParaRPr lang="zh-CN" altLang="en-US" sz="2300" dirty="0" smtClean="0">
                  <a:solidFill>
                    <a:schemeClr val="tx1">
                      <a:lumMod val="75000"/>
                      <a:lumOff val="25000"/>
                    </a:schemeClr>
                  </a:solidFill>
                  <a:latin typeface="+mj-lt"/>
                  <a:ea typeface="宋体" panose="02010600030101010101" pitchFamily="2" charset="-122"/>
                  <a:cs typeface="+mj-lt"/>
                  <a:sym typeface="Symbol" panose="05050102010706020507" charset="0"/>
                </a:endParaRPr>
              </a:p>
            </p:txBody>
          </p:sp>
        </mc:Choice>
        <mc:Fallback>
          <p:sp>
            <p:nvSpPr>
              <p:cNvPr id="15363" name="Rectangle 3"/>
              <p:cNvSpPr>
                <a:spLocks noRot="1" noChangeAspect="1" noMove="1" noResize="1" noEditPoints="1" noAdjustHandles="1" noChangeArrowheads="1" noChangeShapeType="1" noTextEdit="1"/>
              </p:cNvSpPr>
              <p:nvPr>
                <p:ph type="subTitle" idx="1"/>
                <p:custDataLst>
                  <p:tags r:id="rId2"/>
                </p:custDataLst>
              </p:nvPr>
            </p:nvSpPr>
            <p:spPr>
              <a:xfrm>
                <a:off x="127635" y="867410"/>
                <a:ext cx="8874760" cy="4556760"/>
              </a:xfrm>
              <a:blipFill rotWithShape="1">
                <a:blip r:embed="rId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335915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b="1" dirty="0" smtClean="0">
                <a:solidFill>
                  <a:srgbClr val="134AD5"/>
                </a:solidFill>
                <a:latin typeface="+mn-lt"/>
                <a:ea typeface="黑体" panose="02010609060101010101" pitchFamily="49" charset="-122"/>
                <a:cs typeface="+mn-cs"/>
                <a:sym typeface="Symbol" panose="05050102010706020507" charset="0"/>
              </a:rPr>
              <a:t>参数估计</a:t>
            </a:r>
            <a:r>
              <a:rPr lang="zh-CN" b="1" dirty="0" smtClean="0">
                <a:solidFill>
                  <a:srgbClr val="134AD5"/>
                </a:solidFill>
                <a:latin typeface="+mn-lt"/>
                <a:ea typeface="黑体" panose="02010609060101010101" pitchFamily="49" charset="-122"/>
                <a:cs typeface="+mn-cs"/>
                <a:sym typeface="Symbol" panose="05050102010706020507" charset="0"/>
              </a:rPr>
              <a:t>（续）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300" b="1" dirty="0" smtClean="0">
                <a:solidFill>
                  <a:schemeClr val="tx1"/>
                </a:solidFill>
                <a:latin typeface="+mn-lt"/>
                <a:ea typeface="黑体" panose="02010609060101010101" pitchFamily="49" charset="-122"/>
                <a:cs typeface="+mn-cs"/>
                <a:sym typeface="Symbol" panose="05050102010706020507" charset="0"/>
              </a:rPr>
              <a:t>    2. </a:t>
            </a:r>
            <a:r>
              <a:rPr lang="zh-CN" altLang="en-US" sz="2300" b="1" dirty="0" smtClean="0">
                <a:solidFill>
                  <a:schemeClr val="tx1"/>
                </a:solidFill>
                <a:latin typeface="+mn-lt"/>
                <a:ea typeface="黑体" panose="02010609060101010101" pitchFamily="49" charset="-122"/>
                <a:cs typeface="+mn-cs"/>
                <a:sym typeface="Symbol" panose="05050102010706020507" charset="0"/>
              </a:rPr>
              <a:t>区间估计</a:t>
            </a:r>
            <a:endParaRPr lang="zh-CN" altLang="en-US"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 </a:t>
            </a:r>
            <a:r>
              <a:rPr lang="zh-CN" altLang="en-US" sz="2200" b="1" dirty="0" smtClean="0">
                <a:solidFill>
                  <a:schemeClr val="tx1">
                    <a:lumMod val="75000"/>
                    <a:lumOff val="25000"/>
                  </a:schemeClr>
                </a:solidFill>
                <a:latin typeface="+mn-lt"/>
                <a:ea typeface="黑体" panose="02010609060101010101" pitchFamily="49" charset="-122"/>
                <a:cs typeface="+mn-cs"/>
                <a:sym typeface="Symbol" panose="05050102010706020507" charset="0"/>
              </a:rPr>
              <a:t>是在点估计的基础上，给出总体参数落在某一区间的概率。</a:t>
            </a:r>
            <a:endParaRPr lang="zh-CN" altLang="en-US" sz="22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200"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例如，总体均值落在50～70之间的概率为0.93。</a:t>
            </a:r>
            <a:endPar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en-US" altLang="zh-CN" sz="2200" dirty="0" smtClean="0">
                <a:solidFill>
                  <a:schemeClr val="tx1">
                    <a:lumMod val="75000"/>
                    <a:lumOff val="25000"/>
                  </a:schemeClr>
                </a:solidFill>
                <a:latin typeface="+mj-lt"/>
                <a:ea typeface="宋体" panose="02010600030101010101" pitchFamily="2" charset="-122"/>
                <a:cs typeface="+mj-lt"/>
                <a:sym typeface="Symbol" panose="05050102010706020507" charset="0"/>
              </a:rPr>
              <a:t> </a:t>
            </a:r>
            <a:r>
              <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rPr>
              <a:t>通常，区间估计有两个重要指标，即置信区间和置信水平。</a:t>
            </a:r>
            <a:endParaRPr lang="zh-CN" altLang="en-US" sz="2200" b="1" dirty="0" smtClean="0">
              <a:solidFill>
                <a:schemeClr val="tx1">
                  <a:lumMod val="75000"/>
                  <a:lumOff val="25000"/>
                </a:schemeClr>
              </a:solidFill>
              <a:latin typeface="+mj-lt"/>
              <a:ea typeface="宋体" panose="02010600030101010101" pitchFamily="2" charset="-122"/>
              <a:cs typeface="+mj-lt"/>
              <a:sym typeface="Symbol" panose="05050102010706020507" charset="0"/>
            </a:endParaRPr>
          </a:p>
        </p:txBody>
      </p:sp>
      <p:graphicFrame>
        <p:nvGraphicFramePr>
          <p:cNvPr id="10" name="内容占位符 5"/>
          <p:cNvGraphicFramePr>
            <a:graphicFrameLocks noGrp="1"/>
          </p:cNvGraphicFramePr>
          <p:nvPr>
            <p:custDataLst>
              <p:tags r:id="rId2"/>
            </p:custDataLst>
          </p:nvPr>
        </p:nvGraphicFramePr>
        <p:xfrm>
          <a:off x="286385" y="3641090"/>
          <a:ext cx="8578850" cy="26377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53790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lang="zh-CN" b="1" dirty="0" smtClean="0">
                <a:solidFill>
                  <a:srgbClr val="134AD5"/>
                </a:solidFill>
                <a:latin typeface="+mn-lt"/>
                <a:ea typeface="黑体" panose="02010609060101010101" pitchFamily="49" charset="-122"/>
                <a:cs typeface="+mn-cs"/>
                <a:sym typeface="Symbol" panose="05050102010706020507" charset="0"/>
              </a:rPr>
              <a:t>假设检验</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 </a:t>
            </a: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先对总体参数做出某种假设，然后利用数据证明（或判断）原假设是否成立。</a:t>
            </a:r>
            <a:endPar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a:t>
            </a:r>
            <a:r>
              <a:rPr lang="en-US" altLang="zh-CN"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a:t>
            </a:r>
            <a:r>
              <a:rPr lang="en-US" altLang="zh-CN" sz="2300" dirty="0" smtClean="0">
                <a:solidFill>
                  <a:schemeClr val="tx1">
                    <a:lumMod val="75000"/>
                    <a:lumOff val="25000"/>
                  </a:schemeClr>
                </a:solidFill>
                <a:ea typeface="黑体" panose="02010609060101010101" pitchFamily="49" charset="-122"/>
                <a:sym typeface="Symbol" panose="05050102010706020507" charset="0"/>
              </a:rPr>
              <a:t> </a:t>
            </a: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假设检验方法主要以</a:t>
            </a:r>
            <a:r>
              <a:rPr lang="zh-CN" altLang="en-US" sz="2300" b="1" u="sng" dirty="0" smtClean="0">
                <a:solidFill>
                  <a:schemeClr val="tx1">
                    <a:lumMod val="75000"/>
                    <a:lumOff val="25000"/>
                  </a:schemeClr>
                </a:solidFill>
                <a:latin typeface="+mn-lt"/>
                <a:ea typeface="黑体" panose="02010609060101010101" pitchFamily="49" charset="-122"/>
                <a:cs typeface="+mn-cs"/>
                <a:sym typeface="Symbol" panose="05050102010706020507" charset="0"/>
              </a:rPr>
              <a:t>小概率</a:t>
            </a: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原理为基础，采用逻辑反证法。</a:t>
            </a:r>
            <a:endPar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a:t>
            </a:r>
            <a:r>
              <a:rPr lang="en-US" altLang="zh-CN"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     </a:t>
            </a:r>
            <a:r>
              <a:rPr lang="en-US" altLang="zh-CN" sz="2300" dirty="0" smtClean="0">
                <a:solidFill>
                  <a:schemeClr val="tx1">
                    <a:lumMod val="75000"/>
                    <a:lumOff val="25000"/>
                  </a:schemeClr>
                </a:solidFill>
                <a:ea typeface="黑体" panose="02010609060101010101" pitchFamily="49" charset="-122"/>
                <a:sym typeface="Symbol" panose="05050102010706020507" charset="0"/>
              </a:rPr>
              <a:t> </a:t>
            </a:r>
            <a:r>
              <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rPr>
              <a:t>假设检验的基本步骤包括：</a:t>
            </a:r>
            <a:r>
              <a:rPr lang="zh-CN" altLang="en-US" sz="2300" b="1" dirty="0" smtClean="0">
                <a:solidFill>
                  <a:schemeClr val="tx1">
                    <a:lumMod val="75000"/>
                    <a:lumOff val="25000"/>
                  </a:schemeClr>
                </a:solidFill>
                <a:latin typeface="+mj-lt"/>
                <a:ea typeface="宋体" panose="02010600030101010101" pitchFamily="2" charset="-122"/>
                <a:cs typeface="+mj-lt"/>
                <a:sym typeface="Symbol" panose="05050102010706020507" charset="0"/>
              </a:rPr>
              <a:t>提出原假设和备择假设、确定适当的检验统计量、规定显著性水平、计算</a:t>
            </a:r>
            <a:r>
              <a:rPr lang="zh-CN" altLang="en-US" sz="2300" b="1" u="sng" dirty="0" smtClean="0">
                <a:solidFill>
                  <a:schemeClr val="tx1">
                    <a:lumMod val="75000"/>
                    <a:lumOff val="25000"/>
                  </a:schemeClr>
                </a:solidFill>
                <a:latin typeface="+mj-lt"/>
                <a:ea typeface="宋体" panose="02010600030101010101" pitchFamily="2" charset="-122"/>
                <a:cs typeface="+mj-lt"/>
                <a:sym typeface="Symbol" panose="05050102010706020507" charset="0"/>
              </a:rPr>
              <a:t>检验统计量</a:t>
            </a:r>
            <a:r>
              <a:rPr lang="zh-CN" altLang="en-US" sz="2300" b="1" dirty="0" smtClean="0">
                <a:solidFill>
                  <a:schemeClr val="tx1">
                    <a:lumMod val="75000"/>
                    <a:lumOff val="25000"/>
                  </a:schemeClr>
                </a:solidFill>
                <a:latin typeface="+mj-lt"/>
                <a:ea typeface="宋体" panose="02010600030101010101" pitchFamily="2" charset="-122"/>
                <a:cs typeface="+mj-lt"/>
                <a:sym typeface="Symbol" panose="05050102010706020507" charset="0"/>
              </a:rPr>
              <a:t>的值，以及给出统计决策，如图 2-13 所示。</a:t>
            </a:r>
            <a:endPar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zh-CN" altLang="en-US" sz="2300" b="1" dirty="0" smtClean="0">
              <a:solidFill>
                <a:schemeClr val="tx1">
                  <a:lumMod val="75000"/>
                  <a:lumOff val="25000"/>
                </a:schemeClr>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000" b="1" dirty="0" smtClean="0">
                <a:solidFill>
                  <a:schemeClr val="accent1">
                    <a:lumMod val="50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注解</a:t>
            </a:r>
            <a:r>
              <a:rPr lang="en-US" altLang="zh-CN" sz="2000" b="1" dirty="0" smtClean="0">
                <a:solidFill>
                  <a:schemeClr val="accent1">
                    <a:lumMod val="50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1</a:t>
            </a:r>
            <a:r>
              <a:rPr lang="zh-CN" altLang="en-US" sz="20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 小概率指在一次试验中，一个几乎不可能发生的事件发生的概率。也就是说，如果在一次试验中出现小概率事件，我们就有理由拒绝原假设。</a:t>
            </a:r>
            <a:endParaRPr lang="zh-CN" altLang="en-US" sz="20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000" b="1" dirty="0" smtClean="0">
                <a:solidFill>
                  <a:schemeClr val="accent1">
                    <a:lumMod val="50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注解</a:t>
            </a:r>
            <a:r>
              <a:rPr lang="en-US" altLang="zh-CN" sz="2000" b="1" dirty="0" smtClean="0">
                <a:solidFill>
                  <a:schemeClr val="accent1">
                    <a:lumMod val="50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2</a:t>
            </a:r>
            <a:r>
              <a:rPr lang="zh-CN" altLang="en-US" sz="20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Symbol" panose="05050102010706020507" charset="0"/>
              </a:rPr>
              <a:t>： 与参数估计类似，假设检验中也需要借助样本统计量进行统计推断，我们将这个统计量称为“检验统计量”。</a:t>
            </a:r>
            <a:endParaRPr lang="zh-CN" altLang="en-US" sz="20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8874760" cy="9740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b="1" dirty="0" smtClean="0">
                <a:solidFill>
                  <a:srgbClr val="134AD5"/>
                </a:solidFill>
                <a:latin typeface="+mn-lt"/>
                <a:ea typeface="黑体" panose="02010609060101010101" pitchFamily="49" charset="-122"/>
                <a:cs typeface="+mn-cs"/>
                <a:sym typeface="Symbol" panose="05050102010706020507" charset="0"/>
              </a:rPr>
              <a:t>  </a:t>
            </a:r>
            <a:r>
              <a:rPr lang="en-US" b="1" dirty="0" smtClean="0">
                <a:solidFill>
                  <a:srgbClr val="134AD5"/>
                </a:solidFill>
                <a:latin typeface="+mn-lt"/>
                <a:ea typeface="黑体" panose="02010609060101010101" pitchFamily="49" charset="-122"/>
                <a:cs typeface="+mn-cs"/>
                <a:sym typeface="Symbol" panose="05050102010706020507" charset="0"/>
              </a:rPr>
              <a:t>* </a:t>
            </a:r>
            <a:r>
              <a:rPr lang="zh-CN" b="1" dirty="0" smtClean="0">
                <a:solidFill>
                  <a:srgbClr val="134AD5"/>
                </a:solidFill>
                <a:latin typeface="+mn-lt"/>
                <a:ea typeface="黑体" panose="02010609060101010101" pitchFamily="49" charset="-122"/>
                <a:cs typeface="+mn-cs"/>
                <a:sym typeface="Symbol" panose="05050102010706020507" charset="0"/>
              </a:rPr>
              <a:t>假设检验（续）</a:t>
            </a:r>
            <a:endParaRPr lang="zh-CN" altLang="en-US" sz="1800" b="1"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Symbol" panose="05050102010706020507" charset="0"/>
            </a:endParaRPr>
          </a:p>
        </p:txBody>
      </p:sp>
      <p:graphicFrame>
        <p:nvGraphicFramePr>
          <p:cNvPr id="9" name="对象 8"/>
          <p:cNvGraphicFramePr>
            <a:graphicFrameLocks noChangeAspect="1"/>
          </p:cNvGraphicFramePr>
          <p:nvPr>
            <p:custDataLst>
              <p:tags r:id="rId2"/>
            </p:custDataLst>
          </p:nvPr>
        </p:nvGraphicFramePr>
        <p:xfrm>
          <a:off x="3694430" y="765175"/>
          <a:ext cx="4605020" cy="5763260"/>
        </p:xfrm>
        <a:graphic>
          <a:graphicData uri="http://schemas.openxmlformats.org/presentationml/2006/ole">
            <mc:AlternateContent xmlns:mc="http://schemas.openxmlformats.org/markup-compatibility/2006">
              <mc:Choice xmlns:v="urn:schemas-microsoft-com:vml" Requires="v">
                <p:oleObj spid="_x0000_s4104" name="" r:id="rId3" imgW="4089400" imgH="5092700" progId="Visio.Drawing.11">
                  <p:embed/>
                </p:oleObj>
              </mc:Choice>
              <mc:Fallback>
                <p:oleObj name="" r:id="rId3" imgW="4089400" imgH="509270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4430" y="765175"/>
                        <a:ext cx="4605020" cy="5763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7"/>
          <p:cNvSpPr txBox="1"/>
          <p:nvPr>
            <p:custDataLst>
              <p:tags r:id="rId5"/>
            </p:custDataLst>
          </p:nvPr>
        </p:nvSpPr>
        <p:spPr>
          <a:xfrm>
            <a:off x="1177925" y="3006090"/>
            <a:ext cx="2102485" cy="72453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2-13 </a:t>
            </a:r>
            <a:r>
              <a:rPr lang="zh-CN" altLang="en-US" sz="2000" dirty="0">
                <a:sym typeface="+mn-ea"/>
              </a:rPr>
              <a:t>假设检验</a:t>
            </a:r>
            <a:endParaRPr lang="zh-CN" altLang="en-US" sz="2000" dirty="0">
              <a:sym typeface="+mn-ea"/>
            </a:endParaRPr>
          </a:p>
          <a:p>
            <a:pPr algn="ctr">
              <a:defRPr/>
            </a:pPr>
            <a:r>
              <a:rPr lang="zh-CN" altLang="en-US" sz="2000" dirty="0">
                <a:sym typeface="+mn-ea"/>
              </a:rPr>
              <a:t>的基本步骤</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82880" y="867410"/>
            <a:ext cx="8735060" cy="49657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en-US" altLang="zh-CN" dirty="0" smtClean="0">
                <a:solidFill>
                  <a:srgbClr val="134AD5"/>
                </a:solidFill>
                <a:latin typeface="黑体" panose="02010609060101010101" pitchFamily="49" charset="-122"/>
                <a:ea typeface="黑体" panose="02010609060101010101" pitchFamily="49" charset="-122"/>
                <a:sym typeface="+mn-ea"/>
              </a:rPr>
              <a:t>* </a:t>
            </a:r>
            <a:r>
              <a:rPr dirty="0" smtClean="0">
                <a:solidFill>
                  <a:srgbClr val="134AD5"/>
                </a:solidFill>
                <a:latin typeface="黑体" panose="02010609060101010101" pitchFamily="49" charset="-122"/>
                <a:ea typeface="黑体" panose="02010609060101010101" pitchFamily="49" charset="-122"/>
                <a:sym typeface="+mn-ea"/>
              </a:rPr>
              <a:t>描述统计与推断统计</a:t>
            </a:r>
            <a:r>
              <a:rPr lang="zh-CN" dirty="0" smtClean="0">
                <a:solidFill>
                  <a:srgbClr val="134AD5"/>
                </a:solidFill>
                <a:latin typeface="黑体" panose="02010609060101010101" pitchFamily="49" charset="-122"/>
                <a:ea typeface="黑体" panose="02010609060101010101" pitchFamily="49" charset="-122"/>
                <a:sym typeface="+mn-ea"/>
              </a:rPr>
              <a:t>（续）</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1. </a:t>
            </a:r>
            <a:r>
              <a:rPr lang="zh-CN" altLang="en-US" sz="2300" dirty="0" smtClean="0">
                <a:solidFill>
                  <a:schemeClr val="tx1"/>
                </a:solidFill>
                <a:latin typeface="+mj-lt"/>
                <a:ea typeface="黑体" panose="02010609060101010101" pitchFamily="49" charset="-122"/>
                <a:cs typeface="+mj-lt"/>
                <a:sym typeface="+mn-ea"/>
              </a:rPr>
              <a:t>描述</a:t>
            </a:r>
            <a:r>
              <a:rPr sz="2300" dirty="0" smtClean="0">
                <a:solidFill>
                  <a:schemeClr val="tx1"/>
                </a:solidFill>
                <a:latin typeface="+mj-lt"/>
                <a:ea typeface="黑体" panose="02010609060101010101" pitchFamily="49" charset="-122"/>
                <a:cs typeface="+mj-lt"/>
                <a:sym typeface="+mn-ea"/>
              </a:rPr>
              <a:t>统计</a:t>
            </a:r>
            <a:endParaRPr sz="2300" dirty="0" smtClean="0">
              <a:solidFill>
                <a:schemeClr val="tx1"/>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描述统计</a:t>
            </a:r>
            <a:r>
              <a:rPr lang="en-US" altLang="zh-CN" sz="2300" b="1" u="sng" dirty="0">
                <a:solidFill>
                  <a:schemeClr val="tx1"/>
                </a:solidFill>
                <a:latin typeface="+mn-lt"/>
                <a:ea typeface="宋体" panose="02010600030101010101" pitchFamily="2" charset="-122"/>
                <a:cs typeface="+mn-cs"/>
                <a:sym typeface="Symbol" panose="05050102010706020507" charset="0"/>
              </a:rPr>
              <a:t>采用图表或数学方法</a:t>
            </a:r>
            <a:r>
              <a:rPr lang="en-US" altLang="zh-CN" sz="2300" b="1" dirty="0">
                <a:solidFill>
                  <a:schemeClr val="tx1"/>
                </a:solidFill>
                <a:latin typeface="+mn-lt"/>
                <a:ea typeface="宋体" panose="02010600030101010101" pitchFamily="2" charset="-122"/>
                <a:cs typeface="+mn-cs"/>
                <a:sym typeface="Symbol" panose="05050102010706020507" charset="0"/>
              </a:rPr>
              <a:t>描述数据的</a:t>
            </a:r>
            <a:r>
              <a:rPr lang="en-US" altLang="zh-CN" sz="2300" b="1" u="sng" dirty="0">
                <a:solidFill>
                  <a:schemeClr val="tx1"/>
                </a:solidFill>
                <a:latin typeface="+mn-lt"/>
                <a:ea typeface="宋体" panose="02010600030101010101" pitchFamily="2" charset="-122"/>
                <a:cs typeface="+mn-cs"/>
                <a:sym typeface="Symbol" panose="05050102010706020507" charset="0"/>
              </a:rPr>
              <a:t>统计特征</a:t>
            </a:r>
            <a:r>
              <a:rPr lang="en-US" altLang="zh-CN" sz="2300" b="1" dirty="0">
                <a:solidFill>
                  <a:schemeClr val="tx1"/>
                </a:solidFill>
                <a:latin typeface="+mn-lt"/>
                <a:ea typeface="宋体" panose="02010600030101010101" pitchFamily="2" charset="-122"/>
                <a:cs typeface="+mn-cs"/>
                <a:sym typeface="Symbol" panose="05050102010706020507" charset="0"/>
              </a:rPr>
              <a:t>，如分布状态、数值特征等。</a:t>
            </a:r>
            <a:endParaRPr lang="en-US" altLang="zh-CN"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通常，描述统计分为</a:t>
            </a:r>
            <a:r>
              <a:rPr lang="en-US" altLang="zh-CN" sz="2300" dirty="0">
                <a:ea typeface="宋体" panose="02010600030101010101" pitchFamily="2" charset="-122"/>
                <a:sym typeface="Symbol" panose="05050102010706020507" charset="0"/>
              </a:rPr>
              <a:t>3 个</a:t>
            </a:r>
            <a:r>
              <a:rPr lang="en-US" altLang="zh-CN" sz="2300" u="sng" dirty="0">
                <a:ea typeface="宋体" panose="02010600030101010101" pitchFamily="2" charset="-122"/>
                <a:sym typeface="Symbol" panose="05050102010706020507" charset="0"/>
              </a:rPr>
              <a:t>基本类型</a:t>
            </a:r>
            <a:r>
              <a:rPr lang="zh-CN" altLang="en-US" sz="2300" b="1" dirty="0">
                <a:solidFill>
                  <a:schemeClr val="tx1"/>
                </a:solidFill>
                <a:latin typeface="+mn-lt"/>
                <a:ea typeface="宋体" panose="02010600030101010101" pitchFamily="2" charset="-122"/>
                <a:cs typeface="+mn-cs"/>
                <a:sym typeface="Symbol" panose="05050102010706020507" charset="0"/>
              </a:rPr>
              <a:t>：</a:t>
            </a:r>
            <a:endParaRPr lang="zh-CN" altLang="en-US"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altLang="en-US" sz="2200" b="1" dirty="0">
                <a:solidFill>
                  <a:schemeClr val="tx1"/>
                </a:solidFill>
                <a:ea typeface="宋体" panose="02010600030101010101" pitchFamily="2" charset="-122"/>
                <a:cs typeface="+mn-lt"/>
                <a:sym typeface="Symbol" panose="05050102010706020507" charset="0"/>
              </a:rPr>
              <a:t> </a:t>
            </a:r>
            <a:r>
              <a:rPr lang="en-US" altLang="zh-CN" sz="2200" b="1" dirty="0">
                <a:solidFill>
                  <a:schemeClr val="tx1"/>
                </a:solidFill>
                <a:ea typeface="宋体" panose="02010600030101010101" pitchFamily="2" charset="-122"/>
                <a:cs typeface="+mn-lt"/>
                <a:sym typeface="Symbol" panose="05050102010706020507" charset="0"/>
              </a:rPr>
              <a:t>     </a:t>
            </a:r>
            <a:r>
              <a:rPr lang="en-US" altLang="zh-CN" sz="2200" dirty="0">
                <a:ea typeface="宋体" panose="02010600030101010101" pitchFamily="2" charset="-122"/>
                <a:sym typeface="Symbol" panose="05050102010706020507" charset="0"/>
              </a:rPr>
              <a:t> </a:t>
            </a:r>
            <a:r>
              <a:rPr lang="en-US" altLang="zh-CN" sz="2200" b="1" u="sng" dirty="0">
                <a:solidFill>
                  <a:schemeClr val="tx1"/>
                </a:solidFill>
                <a:latin typeface="+mn-lt"/>
                <a:ea typeface="宋体" panose="02010600030101010101" pitchFamily="2" charset="-122"/>
                <a:cs typeface="+mn-cs"/>
                <a:sym typeface="Symbol" panose="05050102010706020507" charset="0"/>
              </a:rPr>
              <a:t>集中趋势分析</a:t>
            </a:r>
            <a:r>
              <a:rPr lang="zh-CN" altLang="en-US" sz="2200" b="1" dirty="0">
                <a:solidFill>
                  <a:schemeClr val="tx1"/>
                </a:solidFill>
                <a:latin typeface="+mn-lt"/>
                <a:ea typeface="宋体" panose="02010600030101010101" pitchFamily="2" charset="-122"/>
                <a:cs typeface="+mn-cs"/>
                <a:sym typeface="Symbol" panose="05050102010706020507" charset="0"/>
              </a:rPr>
              <a:t>，如</a:t>
            </a:r>
            <a:r>
              <a:rPr lang="en-US" altLang="zh-CN" sz="2200" b="1" dirty="0">
                <a:solidFill>
                  <a:schemeClr val="tx1"/>
                </a:solidFill>
                <a:latin typeface="+mn-lt"/>
                <a:ea typeface="宋体" panose="02010600030101010101" pitchFamily="2" charset="-122"/>
                <a:cs typeface="+mn-cs"/>
                <a:sym typeface="Symbol" panose="05050102010706020507" charset="0"/>
              </a:rPr>
              <a:t>数值平均数、位置平均数等</a:t>
            </a:r>
            <a:r>
              <a:rPr lang="zh-CN" altLang="en-US" sz="2200" b="1" dirty="0">
                <a:solidFill>
                  <a:schemeClr val="tx1"/>
                </a:solidFill>
                <a:latin typeface="+mn-lt"/>
                <a:ea typeface="宋体" panose="02010600030101010101" pitchFamily="2" charset="-122"/>
                <a:cs typeface="+mn-cs"/>
                <a:sym typeface="Symbol" panose="05050102010706020507" charset="0"/>
              </a:rPr>
              <a:t>；</a:t>
            </a:r>
            <a:endParaRPr lang="en-US" altLang="zh-CN" sz="22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a:solidFill>
                  <a:schemeClr val="tx1"/>
                </a:solidFill>
                <a:latin typeface="+mn-lt"/>
                <a:ea typeface="宋体" panose="02010600030101010101" pitchFamily="2" charset="-122"/>
                <a:cs typeface="+mn-cs"/>
                <a:sym typeface="Symbol" panose="05050102010706020507" charset="0"/>
              </a:rPr>
              <a:t>      </a:t>
            </a:r>
            <a:r>
              <a:rPr lang="en-US" altLang="zh-CN" sz="2200" dirty="0">
                <a:ea typeface="宋体" panose="02010600030101010101" pitchFamily="2" charset="-122"/>
                <a:sym typeface="Symbol" panose="05050102010706020507" charset="0"/>
              </a:rPr>
              <a:t> </a:t>
            </a:r>
            <a:r>
              <a:rPr lang="en-US" altLang="zh-CN" sz="2200" b="1" u="sng" dirty="0">
                <a:solidFill>
                  <a:schemeClr val="tx1"/>
                </a:solidFill>
                <a:latin typeface="+mn-lt"/>
                <a:ea typeface="宋体" panose="02010600030101010101" pitchFamily="2" charset="-122"/>
                <a:cs typeface="+mn-cs"/>
                <a:sym typeface="Symbol" panose="05050102010706020507" charset="0"/>
              </a:rPr>
              <a:t>离中趋势分析</a:t>
            </a:r>
            <a:r>
              <a:rPr lang="zh-CN" altLang="en-US" sz="2200" b="1" dirty="0">
                <a:solidFill>
                  <a:schemeClr val="tx1"/>
                </a:solidFill>
                <a:latin typeface="+mn-lt"/>
                <a:ea typeface="宋体" panose="02010600030101010101" pitchFamily="2" charset="-122"/>
                <a:cs typeface="+mn-cs"/>
                <a:sym typeface="Symbol" panose="05050102010706020507" charset="0"/>
              </a:rPr>
              <a:t>，</a:t>
            </a:r>
            <a:r>
              <a:rPr lang="en-US" altLang="zh-CN" sz="2200" b="1" dirty="0">
                <a:solidFill>
                  <a:schemeClr val="tx1"/>
                </a:solidFill>
                <a:latin typeface="+mn-lt"/>
                <a:ea typeface="宋体" panose="02010600030101010101" pitchFamily="2" charset="-122"/>
                <a:cs typeface="+mn-cs"/>
                <a:sym typeface="Symbol" panose="05050102010706020507" charset="0"/>
              </a:rPr>
              <a:t>如极差、分位差、平均差、方差、标准差、离散系数等</a:t>
            </a:r>
            <a:r>
              <a:rPr lang="zh-CN" altLang="en-US" sz="2200" b="1" dirty="0">
                <a:solidFill>
                  <a:schemeClr val="tx1"/>
                </a:solidFill>
                <a:latin typeface="+mn-lt"/>
                <a:ea typeface="宋体" panose="02010600030101010101" pitchFamily="2" charset="-122"/>
                <a:cs typeface="+mn-cs"/>
                <a:sym typeface="Symbol" panose="05050102010706020507" charset="0"/>
              </a:rPr>
              <a:t>；</a:t>
            </a:r>
            <a:endParaRPr lang="en-US" altLang="zh-CN" sz="22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a:solidFill>
                  <a:schemeClr val="tx1"/>
                </a:solidFill>
                <a:latin typeface="+mn-lt"/>
                <a:ea typeface="宋体" panose="02010600030101010101" pitchFamily="2" charset="-122"/>
                <a:cs typeface="+mn-cs"/>
                <a:sym typeface="Symbol" panose="05050102010706020507" charset="0"/>
              </a:rPr>
              <a:t>      </a:t>
            </a:r>
            <a:r>
              <a:rPr lang="en-US" altLang="zh-CN" sz="2200" dirty="0">
                <a:ea typeface="宋体" panose="02010600030101010101" pitchFamily="2" charset="-122"/>
                <a:sym typeface="Symbol" panose="05050102010706020507" charset="0"/>
              </a:rPr>
              <a:t> </a:t>
            </a:r>
            <a:r>
              <a:rPr lang="en-US" altLang="zh-CN" sz="2200" b="1" u="sng" dirty="0">
                <a:solidFill>
                  <a:schemeClr val="tx1"/>
                </a:solidFill>
                <a:latin typeface="+mn-lt"/>
                <a:ea typeface="宋体" panose="02010600030101010101" pitchFamily="2" charset="-122"/>
                <a:cs typeface="+mn-cs"/>
                <a:sym typeface="Symbol" panose="05050102010706020507" charset="0"/>
              </a:rPr>
              <a:t>相关分析</a:t>
            </a:r>
            <a:r>
              <a:rPr lang="zh-CN" altLang="en-US" sz="2200" b="1" dirty="0">
                <a:solidFill>
                  <a:schemeClr val="tx1"/>
                </a:solidFill>
                <a:latin typeface="+mn-lt"/>
                <a:ea typeface="宋体" panose="02010600030101010101" pitchFamily="2" charset="-122"/>
                <a:cs typeface="+mn-cs"/>
                <a:sym typeface="Symbol" panose="05050102010706020507" charset="0"/>
              </a:rPr>
              <a:t>，</a:t>
            </a:r>
            <a:r>
              <a:rPr lang="en-US" altLang="zh-CN" sz="2200" b="1" dirty="0">
                <a:solidFill>
                  <a:schemeClr val="tx1"/>
                </a:solidFill>
                <a:latin typeface="+mn-lt"/>
                <a:ea typeface="宋体" panose="02010600030101010101" pitchFamily="2" charset="-122"/>
                <a:cs typeface="+mn-cs"/>
                <a:sym typeface="Symbol" panose="05050102010706020507" charset="0"/>
              </a:rPr>
              <a:t>正相关、负相关、线性相关、无关等。</a:t>
            </a:r>
            <a:endParaRPr lang="en-US" altLang="zh-CN" sz="2200" b="1" dirty="0">
              <a:solidFill>
                <a:schemeClr val="tx1"/>
              </a:solidFill>
              <a:latin typeface="+mn-lt"/>
              <a:ea typeface="宋体" panose="02010600030101010101" pitchFamily="2"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513080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假设检验（续）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dirty="0" smtClean="0">
                <a:solidFill>
                  <a:srgbClr val="134AD5"/>
                </a:solidFill>
                <a:ea typeface="黑体" panose="02010609060101010101" pitchFamily="49" charset="-122"/>
                <a:sym typeface="Symbol" panose="05050102010706020507" charset="0"/>
              </a:rPr>
              <a:t>第 1 步，提出原假设 H0</a:t>
            </a:r>
            <a:r>
              <a:rPr lang="en-US" altLang="zh-CN" sz="2300" dirty="0" smtClean="0">
                <a:solidFill>
                  <a:srgbClr val="134AD5"/>
                </a:solidFill>
                <a:ea typeface="黑体" panose="02010609060101010101" pitchFamily="49" charset="-122"/>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和备择假设 H1。</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ea typeface="黑体" panose="02010609060101010101" pitchFamily="49" charset="-122"/>
                <a:sym typeface="Symbol" panose="05050102010706020507" charset="0"/>
              </a:rPr>
              <a:t>       </a:t>
            </a:r>
            <a:r>
              <a:rPr lang="zh-CN" sz="2200" b="1" dirty="0" smtClean="0">
                <a:solidFill>
                  <a:schemeClr val="tx1"/>
                </a:solidFill>
                <a:ea typeface="黑体" panose="02010609060101010101" pitchFamily="49" charset="-122"/>
                <a:sym typeface="Symbol" panose="05050102010706020507" charset="0"/>
              </a:rPr>
              <a:t>原假设可以在历史数据或他人统计分析工作的基础上形成。</a:t>
            </a:r>
            <a:endParaRPr lang="zh-CN" sz="2200" b="1" dirty="0" smtClean="0">
              <a:solidFill>
                <a:schemeClr val="tx1"/>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ea typeface="黑体" panose="02010609060101010101" pitchFamily="49" charset="-122"/>
                <a:sym typeface="Symbol" panose="05050102010706020507" charset="0"/>
              </a:rPr>
              <a:t> </a:t>
            </a:r>
            <a:r>
              <a:rPr lang="en-US" altLang="zh-CN" sz="2200" b="1" dirty="0" smtClean="0">
                <a:solidFill>
                  <a:schemeClr val="tx1"/>
                </a:solidFill>
                <a:ea typeface="黑体" panose="02010609060101010101" pitchFamily="49" charset="-122"/>
                <a:sym typeface="Symbol" panose="05050102010706020507" charset="0"/>
              </a:rPr>
              <a:t>     </a:t>
            </a:r>
            <a:r>
              <a:rPr lang="en-US" altLang="zh-CN" sz="2200" dirty="0" smtClean="0">
                <a:ea typeface="黑体" panose="02010609060101010101" pitchFamily="49" charset="-122"/>
                <a:sym typeface="Symbol" panose="05050102010706020507" charset="0"/>
              </a:rPr>
              <a:t></a:t>
            </a:r>
            <a:r>
              <a:rPr lang="en-US" altLang="zh-CN" sz="2200" b="1" dirty="0" smtClean="0">
                <a:solidFill>
                  <a:schemeClr val="tx1"/>
                </a:solidFill>
                <a:ea typeface="黑体" panose="02010609060101010101" pitchFamily="49" charset="-122"/>
                <a:sym typeface="Symbol" panose="05050102010706020507" charset="0"/>
              </a:rPr>
              <a:t> </a:t>
            </a:r>
            <a:r>
              <a:rPr lang="zh-CN" sz="2200" b="1" dirty="0" smtClean="0">
                <a:solidFill>
                  <a:schemeClr val="tx1"/>
                </a:solidFill>
                <a:ea typeface="黑体" panose="02010609060101010101" pitchFamily="49" charset="-122"/>
                <a:sym typeface="Symbol" panose="05050102010706020507" charset="0"/>
              </a:rPr>
              <a:t>例如，如果我们（从文献或其他研究）获知 2015 年的新生儿平均体重为 3.14kg，那么可以对 2016 年的新生儿平均体重给出一个原假设，即H0=3.14kg，H1≠3.14kg。</a:t>
            </a:r>
            <a:endParaRPr lang="zh-CN" sz="2200" b="1"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sym typeface="Symbol" panose="05050102010706020507" charset="0"/>
              </a:rPr>
              <a:t>    - </a:t>
            </a:r>
            <a:r>
              <a:rPr lang="zh-CN" sz="2300" dirty="0" smtClean="0">
                <a:solidFill>
                  <a:srgbClr val="134AD5"/>
                </a:solidFill>
                <a:ea typeface="黑体" panose="02010609060101010101" pitchFamily="49" charset="-122"/>
                <a:sym typeface="Symbol" panose="05050102010706020507" charset="0"/>
              </a:rPr>
              <a:t>第 2 步，确定用于假设检验问题的统计量—检验统计量。</a:t>
            </a:r>
            <a:endParaRPr lang="zh-CN" sz="2300"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ea typeface="黑体" panose="02010609060101010101" pitchFamily="49" charset="-122"/>
                <a:sym typeface="Symbol" panose="05050102010706020507" charset="0"/>
              </a:rPr>
              <a:t>    </a:t>
            </a:r>
            <a:r>
              <a:rPr lang="en-US" altLang="zh-CN" sz="2200" b="1" dirty="0" smtClean="0">
                <a:ea typeface="黑体" panose="02010609060101010101" pitchFamily="49" charset="-122"/>
                <a:sym typeface="Symbol" panose="05050102010706020507" charset="0"/>
              </a:rPr>
              <a:t>  </a:t>
            </a:r>
            <a:r>
              <a:rPr lang="en-US" altLang="zh-CN" sz="2200" dirty="0" smtClean="0">
                <a:ea typeface="黑体" panose="02010609060101010101" pitchFamily="49" charset="-122"/>
                <a:sym typeface="Symbol" panose="05050102010706020507" charset="0"/>
              </a:rPr>
              <a:t></a:t>
            </a:r>
            <a:r>
              <a:rPr lang="zh-CN" sz="2200" b="1" dirty="0" smtClean="0">
                <a:ea typeface="黑体" panose="02010609060101010101" pitchFamily="49" charset="-122"/>
                <a:sym typeface="Symbol" panose="05050102010706020507" charset="0"/>
              </a:rPr>
              <a:t> 检验统计量的基本公式为：</a:t>
            </a:r>
            <a:endParaRPr lang="zh-CN" sz="2200" b="1" dirty="0" smtClean="0">
              <a:solidFill>
                <a:srgbClr val="134AD5"/>
              </a:solidFill>
              <a:ea typeface="黑体" panose="02010609060101010101" pitchFamily="49" charset="-122"/>
              <a:sym typeface="Symbol" panose="05050102010706020507" charset="0"/>
            </a:endParaRPr>
          </a:p>
        </p:txBody>
      </p:sp>
      <p:pic>
        <p:nvPicPr>
          <p:cNvPr id="3" name="图片 2"/>
          <p:cNvPicPr>
            <a:picLocks noChangeAspect="1"/>
          </p:cNvPicPr>
          <p:nvPr>
            <p:custDataLst>
              <p:tags r:id="rId2"/>
            </p:custDataLst>
          </p:nvPr>
        </p:nvPicPr>
        <p:blipFill>
          <a:blip r:embed="rId3"/>
          <a:stretch>
            <a:fillRect/>
          </a:stretch>
        </p:blipFill>
        <p:spPr>
          <a:xfrm>
            <a:off x="4301490" y="4536440"/>
            <a:ext cx="1584960" cy="989965"/>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49809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假设检验（续）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sym typeface="Symbol" panose="05050102010706020507" charset="0"/>
              </a:rPr>
              <a:t>    - </a:t>
            </a:r>
            <a:r>
              <a:rPr sz="2300" dirty="0" smtClean="0">
                <a:solidFill>
                  <a:srgbClr val="134AD5"/>
                </a:solidFill>
                <a:ea typeface="黑体" panose="02010609060101010101" pitchFamily="49" charset="-122"/>
                <a:sym typeface="Symbol" panose="05050102010706020507" charset="0"/>
              </a:rPr>
              <a:t>第 3 步，规定一个概率值—显著性水平 α。</a:t>
            </a:r>
            <a:endParaRPr sz="2300"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ea typeface="黑体" panose="02010609060101010101" pitchFamily="49" charset="-122"/>
                <a:sym typeface="Symbol" panose="05050102010706020507" charset="0"/>
              </a:rPr>
              <a:t>       </a:t>
            </a:r>
            <a:r>
              <a:rPr lang="zh-CN" sz="2200" dirty="0" smtClean="0">
                <a:ea typeface="黑体" panose="02010609060101010101" pitchFamily="49" charset="-122"/>
                <a:sym typeface="Symbol" panose="05050102010706020507" charset="0"/>
              </a:rPr>
              <a:t>显著性水平指当原假设为真时，拒绝原假设的概率。</a:t>
            </a:r>
            <a:endParaRPr lang="zh-CN" sz="2200" dirty="0" smtClean="0">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dirty="0" smtClean="0">
                <a:ea typeface="黑体" panose="02010609060101010101" pitchFamily="49" charset="-122"/>
                <a:sym typeface="Symbol" panose="05050102010706020507" charset="0"/>
              </a:rPr>
              <a:t> </a:t>
            </a:r>
            <a:r>
              <a:rPr lang="en-US" altLang="zh-CN" sz="2200" dirty="0" smtClean="0">
                <a:ea typeface="黑体" panose="02010609060101010101" pitchFamily="49" charset="-122"/>
                <a:sym typeface="Symbol" panose="05050102010706020507" charset="0"/>
              </a:rPr>
              <a:t>      </a:t>
            </a:r>
            <a:r>
              <a:rPr lang="zh-CN" sz="2200" dirty="0" smtClean="0">
                <a:ea typeface="黑体" panose="02010609060101010101" pitchFamily="49" charset="-122"/>
                <a:sym typeface="Symbol" panose="05050102010706020507" charset="0"/>
              </a:rPr>
              <a:t>常用的 α 值有 0.01、0.05 和 0.10，具体由数据科学家确定。</a:t>
            </a:r>
            <a:endParaRPr sz="22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dirty="0" smtClean="0">
                <a:solidFill>
                  <a:srgbClr val="134AD5"/>
                </a:solidFill>
                <a:ea typeface="黑体" panose="02010609060101010101" pitchFamily="49" charset="-122"/>
                <a:sym typeface="Symbol" panose="05050102010706020507" charset="0"/>
              </a:rPr>
              <a:t>第 4 步，计算检验统计量的值。</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ea typeface="黑体" panose="02010609060101010101" pitchFamily="49" charset="-122"/>
                <a:sym typeface="Symbol" panose="05050102010706020507" charset="0"/>
              </a:rPr>
              <a:t>       </a:t>
            </a:r>
            <a:r>
              <a:rPr lang="zh-CN" sz="2200" dirty="0" smtClean="0">
                <a:ea typeface="黑体" panose="02010609060101010101" pitchFamily="49" charset="-122"/>
                <a:sym typeface="Symbol" panose="05050102010706020507" charset="0"/>
              </a:rPr>
              <a:t>在实际工作中，不同分布所构建的统计量不同。</a:t>
            </a:r>
            <a:endParaRPr lang="zh-CN" sz="2200" b="1" dirty="0" smtClean="0">
              <a:solidFill>
                <a:schemeClr val="tx1"/>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ea typeface="黑体" panose="02010609060101010101" pitchFamily="49" charset="-122"/>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 </a:t>
            </a:r>
            <a:r>
              <a:rPr lang="en-US" altLang="zh-CN" sz="2300" dirty="0" smtClean="0">
                <a:solidFill>
                  <a:srgbClr val="134AD5"/>
                </a:solidFill>
                <a:ea typeface="黑体" panose="02010609060101010101" pitchFamily="49" charset="-122"/>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第 5 步，做出统计决策。</a:t>
            </a:r>
            <a:endParaRPr lang="zh-CN" sz="2300"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ea typeface="黑体" panose="02010609060101010101" pitchFamily="49" charset="-122"/>
                <a:sym typeface="Symbol" panose="05050102010706020507" charset="0"/>
              </a:rPr>
              <a:t>    </a:t>
            </a:r>
            <a:r>
              <a:rPr lang="en-US" altLang="zh-CN" sz="2200" b="1" dirty="0" smtClean="0">
                <a:ea typeface="黑体" panose="02010609060101010101" pitchFamily="49" charset="-122"/>
                <a:sym typeface="Symbol" panose="05050102010706020507" charset="0"/>
              </a:rPr>
              <a:t>  </a:t>
            </a:r>
            <a:r>
              <a:rPr lang="en-US" altLang="zh-CN" sz="2200" dirty="0" smtClean="0">
                <a:ea typeface="黑体" panose="02010609060101010101" pitchFamily="49" charset="-122"/>
                <a:sym typeface="Symbol" panose="05050102010706020507" charset="0"/>
              </a:rPr>
              <a:t></a:t>
            </a:r>
            <a:r>
              <a:rPr lang="zh-CN" sz="2200" dirty="0" smtClean="0">
                <a:ea typeface="黑体" panose="02010609060101010101" pitchFamily="49" charset="-122"/>
                <a:sym typeface="Symbol" panose="05050102010706020507" charset="0"/>
              </a:rPr>
              <a:t> 根据给定的显著性水平α，查表得出相应的临界值 Z</a:t>
            </a:r>
            <a:r>
              <a:rPr lang="zh-CN" sz="2200" baseline="-25000" dirty="0" smtClean="0">
                <a:ea typeface="黑体" panose="02010609060101010101" pitchFamily="49" charset="-122"/>
                <a:sym typeface="Symbol" panose="05050102010706020507" charset="0"/>
              </a:rPr>
              <a:t>α</a:t>
            </a:r>
            <a:r>
              <a:rPr lang="zh-CN" sz="2200" dirty="0" smtClean="0">
                <a:ea typeface="黑体" panose="02010609060101010101" pitchFamily="49" charset="-122"/>
                <a:sym typeface="Symbol" panose="05050102010706020507" charset="0"/>
              </a:rPr>
              <a:t>或Z</a:t>
            </a:r>
            <a:r>
              <a:rPr lang="zh-CN" sz="2200" baseline="-25000" dirty="0" smtClean="0">
                <a:ea typeface="黑体" panose="02010609060101010101" pitchFamily="49" charset="-122"/>
                <a:sym typeface="Symbol" panose="05050102010706020507" charset="0"/>
              </a:rPr>
              <a:t>α/2</a:t>
            </a:r>
            <a:r>
              <a:rPr lang="zh-CN" sz="2200" dirty="0" smtClean="0">
                <a:ea typeface="黑体" panose="02010609060101010101" pitchFamily="49" charset="-122"/>
                <a:sym typeface="Symbol" panose="05050102010706020507" charset="0"/>
              </a:rPr>
              <a:t>，将检验统计量的值与α的临界值进行比较，得出接受或拒绝原假设的结论。</a:t>
            </a:r>
            <a:endParaRPr lang="zh-CN" sz="2300" b="1" dirty="0" smtClean="0">
              <a:solidFill>
                <a:srgbClr val="134AD5"/>
              </a:solidFill>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557593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假设检验（续）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sz="2300" b="1" dirty="0" smtClean="0">
                <a:solidFill>
                  <a:srgbClr val="134AD5"/>
                </a:solidFill>
                <a:latin typeface="+mn-lt"/>
                <a:ea typeface="黑体" panose="02010609060101010101" pitchFamily="49" charset="-122"/>
                <a:cs typeface="+mn-cs"/>
                <a:sym typeface="Symbol" panose="05050102010706020507" charset="0"/>
              </a:rPr>
              <a:t>    - </a:t>
            </a:r>
            <a:r>
              <a:rPr sz="2300" dirty="0" smtClean="0">
                <a:solidFill>
                  <a:srgbClr val="134AD5"/>
                </a:solidFill>
                <a:ea typeface="黑体" panose="02010609060101010101" pitchFamily="49" charset="-122"/>
                <a:sym typeface="Symbol" panose="05050102010706020507" charset="0"/>
              </a:rPr>
              <a:t>假设检验经常存在两类错误，即“</a:t>
            </a:r>
            <a:r>
              <a:rPr sz="2300" u="sng" dirty="0" smtClean="0">
                <a:solidFill>
                  <a:srgbClr val="134AD5"/>
                </a:solidFill>
                <a:ea typeface="黑体" panose="02010609060101010101" pitchFamily="49" charset="-122"/>
                <a:sym typeface="Symbol" panose="05050102010706020507" charset="0"/>
              </a:rPr>
              <a:t>弃真错误</a:t>
            </a:r>
            <a:r>
              <a:rPr sz="2300" dirty="0" smtClean="0">
                <a:solidFill>
                  <a:srgbClr val="134AD5"/>
                </a:solidFill>
                <a:ea typeface="黑体" panose="02010609060101010101" pitchFamily="49" charset="-122"/>
                <a:sym typeface="Symbol" panose="05050102010706020507" charset="0"/>
              </a:rPr>
              <a:t>”和“</a:t>
            </a:r>
            <a:r>
              <a:rPr sz="2300" u="sng" dirty="0" smtClean="0">
                <a:solidFill>
                  <a:srgbClr val="134AD5"/>
                </a:solidFill>
                <a:ea typeface="黑体" panose="02010609060101010101" pitchFamily="49" charset="-122"/>
                <a:sym typeface="Symbol" panose="05050102010706020507" charset="0"/>
              </a:rPr>
              <a:t>取伪错误</a:t>
            </a:r>
            <a:r>
              <a:rPr sz="2300" dirty="0" smtClean="0">
                <a:solidFill>
                  <a:srgbClr val="134AD5"/>
                </a:solidFill>
                <a:ea typeface="黑体" panose="02010609060101010101" pitchFamily="49" charset="-122"/>
                <a:sym typeface="Symbol" panose="05050102010706020507" charset="0"/>
              </a:rPr>
              <a:t>”，在统计学中分别称为 α 错误和 β 错误。</a:t>
            </a:r>
            <a:endParaRPr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（1）α 错误（弃真错误）</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solidFill>
                  <a:schemeClr val="tx1"/>
                </a:solidFill>
                <a:ea typeface="黑体" panose="02010609060101010101" pitchFamily="49" charset="-122"/>
                <a:sym typeface="Symbol" panose="05050102010706020507" charset="0"/>
              </a:rPr>
              <a:t>    - </a:t>
            </a:r>
            <a:r>
              <a:rPr lang="zh-CN" sz="2300" dirty="0" smtClean="0">
                <a:ea typeface="黑体" panose="02010609060101010101" pitchFamily="49" charset="-122"/>
                <a:sym typeface="Symbol" panose="05050102010706020507" charset="0"/>
              </a:rPr>
              <a:t>当原假设H0为真时，我们错误地认为“原假设 H0是不成立的”，进而导致拒绝这个正确假设。</a:t>
            </a:r>
            <a:endParaRPr lang="zh-CN" sz="2300" dirty="0" smtClean="0">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dirty="0" smtClean="0">
                <a:ea typeface="黑体" panose="02010609060101010101" pitchFamily="49" charset="-122"/>
                <a:sym typeface="Symbol" panose="05050102010706020507" charset="0"/>
              </a:rPr>
              <a:t> </a:t>
            </a:r>
            <a:r>
              <a:rPr lang="en-US" altLang="zh-CN" sz="2300" dirty="0" smtClean="0">
                <a:ea typeface="黑体" panose="02010609060101010101" pitchFamily="49" charset="-122"/>
                <a:sym typeface="Symbol" panose="05050102010706020507" charset="0"/>
              </a:rPr>
              <a:t>   - </a:t>
            </a:r>
            <a:r>
              <a:rPr lang="zh-CN" sz="2300" dirty="0" smtClean="0">
                <a:ea typeface="黑体" panose="02010609060101010101" pitchFamily="49" charset="-122"/>
                <a:sym typeface="Symbol" panose="05050102010706020507" charset="0"/>
              </a:rPr>
              <a:t>与α错误对应的概念是“显著性水平”，它是指原假设为真时，拒绝原假设的概率，即α错误的出现概率，一般用符号α表示。</a:t>
            </a:r>
            <a:endParaRPr lang="zh-CN" sz="2300" dirty="0" smtClean="0">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dirty="0" smtClean="0">
                <a:ea typeface="黑体" panose="02010609060101010101" pitchFamily="49" charset="-122"/>
                <a:sym typeface="Symbol" panose="05050102010706020507" charset="0"/>
              </a:rPr>
              <a:t> </a:t>
            </a:r>
            <a:r>
              <a:rPr lang="en-US" altLang="zh-CN" sz="2300" dirty="0" smtClean="0">
                <a:ea typeface="黑体" panose="02010609060101010101" pitchFamily="49" charset="-122"/>
                <a:sym typeface="Symbol" panose="05050102010706020507" charset="0"/>
              </a:rPr>
              <a:t>   - </a:t>
            </a:r>
            <a:r>
              <a:rPr lang="zh-CN" sz="2300" dirty="0" smtClean="0">
                <a:ea typeface="黑体" panose="02010609060101010101" pitchFamily="49" charset="-122"/>
                <a:sym typeface="Symbol" panose="05050102010706020507" charset="0"/>
              </a:rPr>
              <a:t>α值可以自行确定，常用的α值有 0.01、0.05、0.10。</a:t>
            </a:r>
            <a:endParaRPr lang="zh-CN" sz="2300" b="1" dirty="0" smtClean="0">
              <a:solidFill>
                <a:schemeClr val="tx1"/>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solidFill>
                  <a:srgbClr val="134AD5"/>
                </a:solidFill>
                <a:ea typeface="黑体" panose="02010609060101010101" pitchFamily="49" charset="-122"/>
                <a:sym typeface="Symbol" panose="05050102010706020507" charset="0"/>
              </a:rPr>
              <a:t> </a:t>
            </a:r>
            <a:r>
              <a:rPr lang="zh-CN" sz="2300" dirty="0" smtClean="0">
                <a:solidFill>
                  <a:srgbClr val="134AD5"/>
                </a:solidFill>
                <a:ea typeface="黑体" panose="02010609060101010101" pitchFamily="49" charset="-122"/>
                <a:sym typeface="Symbol" panose="05050102010706020507" charset="0"/>
              </a:rPr>
              <a:t> （2）β 错误（取伪错误）</a:t>
            </a:r>
            <a:endParaRPr lang="zh-CN" sz="2300"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当原假设H0为假时，我们错误地认为“原假设 H0是成立的”，进而导致接受此错误假设。</a:t>
            </a:r>
            <a:endParaRPr lang="zh-CN" sz="2400" b="1" dirty="0" smtClean="0">
              <a:solidFill>
                <a:srgbClr val="134AD5"/>
              </a:solidFill>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95655"/>
            <a:ext cx="8874760" cy="5095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假设检验（续）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dirty="0" smtClean="0">
                <a:solidFill>
                  <a:srgbClr val="134AD5"/>
                </a:solidFill>
                <a:ea typeface="黑体" panose="02010609060101010101" pitchFamily="49" charset="-122"/>
                <a:sym typeface="Symbol" panose="05050102010706020507" charset="0"/>
              </a:rPr>
              <a:t>α 错误与β 错误之间的关系</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chemeClr val="tx1"/>
                </a:solidFill>
                <a:ea typeface="黑体" panose="02010609060101010101" pitchFamily="49" charset="-122"/>
                <a:sym typeface="Symbol" panose="05050102010706020507" charset="0"/>
              </a:rPr>
              <a:t>    </a:t>
            </a:r>
            <a:r>
              <a:rPr lang="en-US" altLang="zh-CN" sz="2300" b="1" dirty="0" smtClean="0">
                <a:solidFill>
                  <a:schemeClr val="tx1"/>
                </a:solidFill>
                <a:ea typeface="黑体" panose="02010609060101010101" pitchFamily="49" charset="-122"/>
                <a:sym typeface="Symbol" panose="05050102010706020507" charset="0"/>
              </a:rPr>
              <a:t>  </a:t>
            </a:r>
            <a:r>
              <a:rPr lang="en-US" altLang="zh-CN" sz="2300" dirty="0" smtClean="0">
                <a:ea typeface="黑体" panose="02010609060101010101" pitchFamily="49" charset="-122"/>
                <a:sym typeface="Symbol" panose="05050102010706020507" charset="0"/>
              </a:rPr>
              <a:t></a:t>
            </a:r>
            <a:r>
              <a:rPr lang="zh-CN" sz="2300" b="1" dirty="0" smtClean="0">
                <a:solidFill>
                  <a:schemeClr val="tx1"/>
                </a:solidFill>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假设检验中的两种错误之间存在矛盾关系，我们很难同时减少两类错误：</a:t>
            </a:r>
            <a:endParaRPr lang="zh-CN" sz="2300" dirty="0" smtClean="0">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dirty="0" smtClean="0">
                <a:latin typeface="+mj-lt"/>
                <a:ea typeface="宋体" panose="02010600030101010101" pitchFamily="2" charset="-122"/>
                <a:cs typeface="+mj-lt"/>
                <a:sym typeface="Symbol" panose="05050102010706020507" charset="0"/>
              </a:rPr>
              <a:t> </a:t>
            </a:r>
            <a:r>
              <a:rPr lang="en-US" altLang="zh-CN" sz="2300" dirty="0" smtClean="0">
                <a:latin typeface="+mj-lt"/>
                <a:ea typeface="宋体" panose="02010600030101010101" pitchFamily="2" charset="-122"/>
                <a:cs typeface="+mj-lt"/>
                <a:sym typeface="Symbol" panose="05050102010706020507" charset="0"/>
              </a:rPr>
              <a:t>        </a:t>
            </a:r>
            <a:r>
              <a:rPr lang="zh-CN" sz="2300" dirty="0" smtClean="0">
                <a:latin typeface="+mj-lt"/>
                <a:ea typeface="宋体" panose="02010600030101010101" pitchFamily="2" charset="-122"/>
                <a:cs typeface="+mj-lt"/>
                <a:sym typeface="Symbol" panose="05050102010706020507" charset="0"/>
              </a:rPr>
              <a:t>如果减少α错误，就会增加犯β错误的可能；</a:t>
            </a:r>
            <a:endParaRPr lang="zh-CN" sz="2300" dirty="0" smtClean="0">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dirty="0" smtClean="0">
                <a:latin typeface="+mj-lt"/>
                <a:ea typeface="宋体" panose="02010600030101010101" pitchFamily="2" charset="-122"/>
                <a:cs typeface="+mj-lt"/>
                <a:sym typeface="Symbol" panose="05050102010706020507" charset="0"/>
              </a:rPr>
              <a:t> </a:t>
            </a:r>
            <a:r>
              <a:rPr lang="en-US" altLang="zh-CN" sz="2300" dirty="0" smtClean="0">
                <a:latin typeface="+mj-lt"/>
                <a:ea typeface="宋体" panose="02010600030101010101" pitchFamily="2" charset="-122"/>
                <a:cs typeface="+mj-lt"/>
                <a:sym typeface="Symbol" panose="05050102010706020507" charset="0"/>
              </a:rPr>
              <a:t>        </a:t>
            </a:r>
            <a:r>
              <a:rPr lang="zh-CN" sz="2300" dirty="0" smtClean="0">
                <a:latin typeface="+mj-lt"/>
                <a:ea typeface="宋体" panose="02010600030101010101" pitchFamily="2" charset="-122"/>
                <a:cs typeface="+mj-lt"/>
                <a:sym typeface="Symbol" panose="05050102010706020507" charset="0"/>
              </a:rPr>
              <a:t>如果减少β错误，就会增加犯α错误的可能；</a:t>
            </a:r>
            <a:endParaRPr lang="zh-CN" sz="2300" dirty="0" smtClean="0">
              <a:latin typeface="+mj-lt"/>
              <a:ea typeface="宋体" panose="02010600030101010101" pitchFamily="2"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zh-CN" sz="2300" dirty="0" smtClean="0">
                <a:ea typeface="黑体" panose="02010609060101010101" pitchFamily="49" charset="-122"/>
                <a:sym typeface="Symbol" panose="05050102010706020507" charset="0"/>
              </a:rPr>
              <a:t>      </a:t>
            </a:r>
            <a:r>
              <a:rPr lang="en-US" altLang="zh-CN" sz="2300" dirty="0" smtClean="0">
                <a:ea typeface="黑体" panose="02010609060101010101" pitchFamily="49" charset="-122"/>
                <a:sym typeface="Symbol" panose="05050102010706020507" charset="0"/>
              </a:rPr>
              <a:t></a:t>
            </a:r>
            <a:r>
              <a:rPr lang="zh-CN" sz="2300" dirty="0" smtClean="0">
                <a:ea typeface="黑体" panose="02010609060101010101" pitchFamily="49" charset="-122"/>
                <a:sym typeface="Symbol" panose="05050102010706020507" charset="0"/>
              </a:rPr>
              <a:t> 因此，在样本量不变的情况下，假设检验中无法同时降低这两类错误发生的概率，要求我们有所侧重或选择。</a:t>
            </a:r>
            <a:endParaRPr lang="zh-CN" sz="2300" dirty="0" smtClean="0">
              <a:ea typeface="黑体" panose="02010609060101010101" pitchFamily="49" charset="-122"/>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zh-CN" sz="2300" dirty="0" smtClean="0">
                <a:ea typeface="黑体" panose="02010609060101010101" pitchFamily="49" charset="-122"/>
                <a:sym typeface="Symbol" panose="05050102010706020507" charset="0"/>
              </a:rPr>
              <a:t>      </a:t>
            </a:r>
            <a:r>
              <a:rPr lang="en-US" altLang="zh-CN" sz="2300" dirty="0" smtClean="0">
                <a:ea typeface="黑体" panose="02010609060101010101" pitchFamily="49" charset="-122"/>
                <a:sym typeface="Symbol" panose="05050102010706020507" charset="0"/>
              </a:rPr>
              <a:t></a:t>
            </a:r>
            <a:r>
              <a:rPr lang="zh-CN" sz="2300" dirty="0" smtClean="0">
                <a:ea typeface="黑体" panose="02010609060101010101" pitchFamily="49" charset="-122"/>
                <a:sym typeface="Symbol" panose="05050102010706020507" charset="0"/>
              </a:rPr>
              <a:t> 由于原假设</a:t>
            </a:r>
            <a:r>
              <a:rPr lang="en-US" altLang="zh-CN" sz="2300"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H0</a:t>
            </a:r>
            <a:r>
              <a:rPr lang="en-US" altLang="zh-CN" sz="2300"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往往比备择假设</a:t>
            </a:r>
            <a:r>
              <a:rPr lang="en-US" altLang="zh-CN" sz="2300"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H1</a:t>
            </a:r>
            <a:r>
              <a:rPr lang="en-US" altLang="zh-CN" sz="2300" dirty="0" smtClean="0">
                <a:ea typeface="黑体" panose="02010609060101010101" pitchFamily="49" charset="-122"/>
                <a:sym typeface="Symbol" panose="05050102010706020507" charset="0"/>
              </a:rPr>
              <a:t> </a:t>
            </a:r>
            <a:r>
              <a:rPr lang="zh-CN" sz="2300" dirty="0" smtClean="0">
                <a:ea typeface="黑体" panose="02010609060101010101" pitchFamily="49" charset="-122"/>
                <a:sym typeface="Symbol" panose="05050102010706020507" charset="0"/>
              </a:rPr>
              <a:t>更为明确，所以统计领域经常遵循“先控制 α 错误”的原则。</a:t>
            </a:r>
            <a:endParaRPr lang="zh-CN" sz="2300" b="1" dirty="0" smtClean="0">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67410"/>
            <a:ext cx="2511425" cy="51517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参数估计与假设检验</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假设检验（续）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altLang="en-US" sz="2300" b="1" dirty="0" smtClean="0">
                <a:solidFill>
                  <a:srgbClr val="134AD5"/>
                </a:solidFill>
                <a:latin typeface="+mn-lt"/>
                <a:ea typeface="黑体" panose="02010609060101010101" pitchFamily="49" charset="-122"/>
                <a:cs typeface="+mn-cs"/>
                <a:sym typeface="Symbol" panose="05050102010706020507" charset="0"/>
              </a:rPr>
              <a:t>此外，</a:t>
            </a:r>
            <a:r>
              <a:rPr lang="en-US" altLang="zh-CN" sz="2300" dirty="0" smtClean="0">
                <a:solidFill>
                  <a:srgbClr val="134AD5"/>
                </a:solidFill>
                <a:ea typeface="黑体" panose="02010609060101010101" pitchFamily="49" charset="-122"/>
                <a:sym typeface="Symbol" panose="05050102010706020507" charset="0"/>
              </a:rPr>
              <a:t>假设检验方法可以分为两种基本类型：</a:t>
            </a:r>
            <a:r>
              <a:rPr lang="en-US" altLang="zh-CN" sz="2300" dirty="0" smtClean="0">
                <a:solidFill>
                  <a:schemeClr val="tx1"/>
                </a:solidFill>
                <a:ea typeface="黑体" panose="02010609060101010101" pitchFamily="49" charset="-122"/>
                <a:sym typeface="Symbol" panose="05050102010706020507" charset="0"/>
              </a:rPr>
              <a:t>参数假设检验和非参数假设检验。</a:t>
            </a:r>
            <a:endParaRPr lang="en-US" altLang="zh-CN" sz="2300" dirty="0" smtClean="0">
              <a:solidFill>
                <a:schemeClr val="tx1"/>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sym typeface="Symbol" panose="05050102010706020507" charset="0"/>
              </a:rPr>
              <a:t>    - 二者的主要区别在于应用前提以及检验统计的设计方法不同，如图 2-14 所示。</a:t>
            </a:r>
            <a:endParaRPr lang="zh-CN" sz="2300" b="1" dirty="0" smtClean="0">
              <a:solidFill>
                <a:srgbClr val="134AD5"/>
              </a:solidFill>
              <a:ea typeface="黑体" panose="02010609060101010101" pitchFamily="49" charset="-122"/>
              <a:sym typeface="Symbol" panose="05050102010706020507" charset="0"/>
            </a:endParaRPr>
          </a:p>
        </p:txBody>
      </p:sp>
      <p:pic>
        <p:nvPicPr>
          <p:cNvPr id="7" name="image51.png"/>
          <p:cNvPicPr>
            <a:picLocks noChangeAspect="1"/>
          </p:cNvPicPr>
          <p:nvPr>
            <p:custDataLst>
              <p:tags r:id="rId2"/>
            </p:custDataLst>
          </p:nvPr>
        </p:nvPicPr>
        <p:blipFill>
          <a:blip r:embed="rId3" cstate="print"/>
          <a:stretch>
            <a:fillRect/>
          </a:stretch>
        </p:blipFill>
        <p:spPr>
          <a:xfrm>
            <a:off x="2639060" y="908685"/>
            <a:ext cx="6346825" cy="5109845"/>
          </a:xfrm>
          <a:prstGeom prst="rect">
            <a:avLst/>
          </a:prstGeom>
        </p:spPr>
      </p:pic>
      <p:sp>
        <p:nvSpPr>
          <p:cNvPr id="2" name="TextBox 7"/>
          <p:cNvSpPr txBox="1"/>
          <p:nvPr>
            <p:custDataLst>
              <p:tags r:id="rId4"/>
            </p:custDataLst>
          </p:nvPr>
        </p:nvSpPr>
        <p:spPr>
          <a:xfrm>
            <a:off x="3318510" y="1499235"/>
            <a:ext cx="2599690" cy="4438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2-14 </a:t>
            </a:r>
            <a:r>
              <a:rPr lang="zh-CN" altLang="en-US" sz="2000" dirty="0">
                <a:sym typeface="+mn-ea"/>
              </a:rPr>
              <a:t>假设检验方法</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mc:AlternateContent xmlns:mc="http://schemas.openxmlformats.org/markup-compatibility/2006">
        <mc:Choice xmlns:a14="http://schemas.microsoft.com/office/drawing/2010/main" Requires="a14">
          <p:sp>
            <p:nvSpPr>
              <p:cNvPr id="15363" name="Rectangle 3"/>
              <p:cNvSpPr>
                <a:spLocks noGrp="1" noRot="1"/>
              </p:cNvSpPr>
              <p:nvPr>
                <p:ph type="subTitle" idx="1"/>
                <p:custDataLst>
                  <p:tags r:id="rId1"/>
                </p:custDataLst>
              </p:nvPr>
            </p:nvSpPr>
            <p:spPr>
              <a:xfrm>
                <a:off x="127635" y="795655"/>
                <a:ext cx="8874760" cy="51517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b="1" dirty="0" smtClean="0">
                    <a:solidFill>
                      <a:srgbClr val="134AD5"/>
                    </a:solidFill>
                    <a:latin typeface="+mn-lt"/>
                    <a:ea typeface="黑体" panose="02010609060101010101" pitchFamily="49" charset="-122"/>
                    <a:cs typeface="+mn-cs"/>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相关分析</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是对变量之间关系密切程度的度量—相关系数的分析方法。</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相关系数有两种</a:t>
                </a:r>
                <a:r>
                  <a:rPr lang="zh-CN" sz="2300" b="1" dirty="0" smtClean="0">
                    <a:solidFill>
                      <a:srgbClr val="134AD5"/>
                    </a:solidFill>
                    <a:latin typeface="+mn-lt"/>
                    <a:ea typeface="黑体" panose="02010609060101010101" pitchFamily="49" charset="-122"/>
                    <a:cs typeface="+mn-cs"/>
                    <a:sym typeface="Symbol" panose="05050102010706020507" charset="0"/>
                  </a:rPr>
                  <a:t>：总体相关系数（ρ）和样本相关系数（r）。 </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b="1" dirty="0" smtClean="0">
                    <a:solidFill>
                      <a:schemeClr val="tx1"/>
                    </a:solidFill>
                    <a:latin typeface="+mn-lt"/>
                    <a:ea typeface="黑体" panose="02010609060101010101" pitchFamily="49" charset="-122"/>
                    <a:cs typeface="+mn-cs"/>
                    <a:sym typeface="Symbol" panose="05050102010706020507" charset="0"/>
                  </a:rPr>
                  <a:t>由于总体相关系数（ρ）是未知数，一般采用</a:t>
                </a:r>
                <a:r>
                  <a:rPr lang="zh-CN" sz="2200" b="1" u="sng" dirty="0" smtClean="0">
                    <a:solidFill>
                      <a:schemeClr val="tx1"/>
                    </a:solidFill>
                    <a:latin typeface="+mn-lt"/>
                    <a:ea typeface="黑体" panose="02010609060101010101" pitchFamily="49" charset="-122"/>
                    <a:cs typeface="+mn-cs"/>
                    <a:sym typeface="Symbol" panose="05050102010706020507" charset="0"/>
                  </a:rPr>
                  <a:t>样本相关系数（</a:t>
                </a:r>
                <a:r>
                  <a:rPr lang="zh-CN" sz="2200" b="1" i="1" u="sng" dirty="0" smtClean="0">
                    <a:solidFill>
                      <a:schemeClr val="tx1"/>
                    </a:solidFill>
                    <a:latin typeface="+mn-lt"/>
                    <a:ea typeface="黑体" panose="02010609060101010101" pitchFamily="49" charset="-122"/>
                    <a:cs typeface="+mn-cs"/>
                    <a:sym typeface="Symbol" panose="05050102010706020507" charset="0"/>
                  </a:rPr>
                  <a:t>r</a:t>
                </a:r>
                <a:r>
                  <a:rPr lang="zh-CN" sz="2200" b="1" u="sng" dirty="0" smtClean="0">
                    <a:solidFill>
                      <a:schemeClr val="tx1"/>
                    </a:solidFill>
                    <a:latin typeface="+mn-lt"/>
                    <a:ea typeface="黑体" panose="02010609060101010101" pitchFamily="49" charset="-122"/>
                    <a:cs typeface="+mn-cs"/>
                    <a:sym typeface="Symbol" panose="05050102010706020507" charset="0"/>
                  </a:rPr>
                  <a:t>）</a:t>
                </a:r>
                <a:r>
                  <a:rPr lang="zh-CN" sz="2200" b="1" dirty="0" smtClean="0">
                    <a:solidFill>
                      <a:schemeClr val="tx1"/>
                    </a:solidFill>
                    <a:latin typeface="+mn-lt"/>
                    <a:ea typeface="黑体" panose="02010609060101010101" pitchFamily="49" charset="-122"/>
                    <a:cs typeface="+mn-cs"/>
                    <a:sym typeface="Symbol" panose="05050102010706020507" charset="0"/>
                  </a:rPr>
                  <a:t>进行相关分析。</a:t>
                </a:r>
                <a:r>
                  <a:rPr lang="en-US" altLang="zh-CN" sz="2200" b="1" i="1" dirty="0" smtClean="0">
                    <a:solidFill>
                      <a:schemeClr val="tx1"/>
                    </a:solidFill>
                    <a:latin typeface="+mn-lt"/>
                    <a:ea typeface="黑体" panose="02010609060101010101" pitchFamily="49" charset="-122"/>
                    <a:cs typeface="+mn-cs"/>
                    <a:sym typeface="Symbol" panose="05050102010706020507" charset="0"/>
                  </a:rPr>
                  <a:t>r</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又称为 Pearson 相关系数或线性相关系数。</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dirty="0" smtClean="0">
                    <a:ea typeface="黑体" panose="02010609060101010101" pitchFamily="49" charset="-122"/>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通常，样本集x和y的相关系数r的计算公式如下：</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式中，</a:t>
                </a:r>
                <a14:m>
                  <m:oMath xmlns:m="http://schemas.openxmlformats.org/officeDocument/2006/math">
                    <m:acc>
                      <m:accPr>
                        <m:chr m:val="̅"/>
                        <m:ctrlPr>
                          <a:rPr lang="en-US" altLang="zh-CN" sz="2200" b="1" i="1" dirty="0" smtClean="0">
                            <a:solidFill>
                              <a:schemeClr val="tx1"/>
                            </a:solidFill>
                            <a:latin typeface="Cambria Math" panose="02040503050406030204" charset="0"/>
                            <a:ea typeface="黑体" panose="02010609060101010101" pitchFamily="49" charset="-122"/>
                            <a:cs typeface="Cambria Math" panose="02040503050406030204" charset="0"/>
                            <a:sym typeface="Symbol" panose="05050102010706020507" charset="0"/>
                          </a:rPr>
                        </m:ctrlPr>
                      </m:accPr>
                      <m:e>
                        <m:r>
                          <a:rPr lang="en-US" altLang="zh-CN" sz="2200" b="1" i="1" dirty="0" smtClean="0">
                            <a:solidFill>
                              <a:schemeClr val="tx1"/>
                            </a:solidFill>
                            <a:latin typeface="Cambria Math" panose="02040503050406030204" charset="0"/>
                            <a:ea typeface="黑体" panose="02010609060101010101" pitchFamily="49" charset="-122"/>
                            <a:cs typeface="Cambria Math" panose="02040503050406030204" charset="0"/>
                            <a:sym typeface="Symbol" panose="05050102010706020507" charset="0"/>
                          </a:rPr>
                          <m:t>𝒙</m:t>
                        </m:r>
                      </m:e>
                    </m:acc>
                  </m:oMath>
                </a14:m>
                <a:r>
                  <a:rPr lang="zh-CN" sz="2200" b="1" dirty="0" smtClean="0">
                    <a:solidFill>
                      <a:schemeClr val="tx1"/>
                    </a:solidFill>
                    <a:latin typeface="+mn-lt"/>
                    <a:ea typeface="黑体" panose="02010609060101010101" pitchFamily="49" charset="-122"/>
                    <a:cs typeface="+mn-cs"/>
                    <a:sym typeface="Symbol" panose="05050102010706020507" charset="0"/>
                  </a:rPr>
                  <a:t>和</a:t>
                </a:r>
                <a14:m>
                  <m:oMath xmlns:m="http://schemas.openxmlformats.org/officeDocument/2006/math">
                    <m:acc>
                      <m:accPr>
                        <m:chr m:val="̅"/>
                        <m:ctrlPr>
                          <a:rPr lang="en-US" altLang="zh-CN" sz="2200" b="1" i="1" dirty="0" smtClean="0">
                            <a:solidFill>
                              <a:schemeClr val="tx1"/>
                            </a:solidFill>
                            <a:latin typeface="Cambria Math" panose="02040503050406030204" charset="0"/>
                            <a:ea typeface="黑体" panose="02010609060101010101" pitchFamily="49" charset="-122"/>
                            <a:cs typeface="Cambria Math" panose="02040503050406030204" charset="0"/>
                            <a:sym typeface="Symbol" panose="05050102010706020507" charset="0"/>
                          </a:rPr>
                        </m:ctrlPr>
                      </m:accPr>
                      <m:e>
                        <m:r>
                          <a:rPr lang="en-US" altLang="zh-CN" sz="2200" b="1" i="1" dirty="0" smtClean="0">
                            <a:solidFill>
                              <a:schemeClr val="tx1"/>
                            </a:solidFill>
                            <a:latin typeface="Cambria Math" panose="02040503050406030204" charset="0"/>
                            <a:ea typeface="黑体" panose="02010609060101010101" pitchFamily="49" charset="-122"/>
                            <a:cs typeface="Cambria Math" panose="02040503050406030204" charset="0"/>
                            <a:sym typeface="Symbol" panose="05050102010706020507" charset="0"/>
                          </a:rPr>
                          <m:t>𝒚</m:t>
                        </m:r>
                      </m:e>
                    </m:acc>
                  </m:oMath>
                </a14:m>
                <a:r>
                  <a:rPr lang="zh-CN" sz="2200" b="1" dirty="0" smtClean="0">
                    <a:solidFill>
                      <a:schemeClr val="tx1"/>
                    </a:solidFill>
                    <a:latin typeface="+mn-lt"/>
                    <a:ea typeface="黑体" panose="02010609060101010101" pitchFamily="49" charset="-122"/>
                    <a:cs typeface="+mn-cs"/>
                    <a:sym typeface="Symbol" panose="05050102010706020507" charset="0"/>
                  </a:rPr>
                  <a:t>分别为样本集x和y的均值；</a:t>
                </a:r>
                <a:r>
                  <a:rPr lang="zh-CN" sz="2200" b="1" i="1" dirty="0" smtClean="0">
                    <a:solidFill>
                      <a:schemeClr val="tx1"/>
                    </a:solidFill>
                    <a:latin typeface="+mn-lt"/>
                    <a:ea typeface="黑体" panose="02010609060101010101" pitchFamily="49" charset="-122"/>
                    <a:cs typeface="+mn-cs"/>
                    <a:sym typeface="Symbol" panose="05050102010706020507" charset="0"/>
                  </a:rPr>
                  <a:t>r</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为样本相关系数。</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sz="2200" b="1" dirty="0" smtClean="0">
                  <a:solidFill>
                    <a:schemeClr val="tx1"/>
                  </a:solidFill>
                  <a:latin typeface="+mn-lt"/>
                  <a:ea typeface="黑体" panose="02010609060101010101" pitchFamily="49" charset="-122"/>
                  <a:cs typeface="+mn-cs"/>
                  <a:sym typeface="Symbol" panose="05050102010706020507" charset="0"/>
                </a:endParaRPr>
              </a:p>
            </p:txBody>
          </p:sp>
        </mc:Choice>
        <mc:Fallback>
          <p:sp>
            <p:nvSpPr>
              <p:cNvPr id="15363" name="Rectangle 3"/>
              <p:cNvSpPr>
                <a:spLocks noRot="1" noChangeAspect="1" noMove="1" noResize="1" noEditPoints="1" noAdjustHandles="1" noChangeArrowheads="1" noChangeShapeType="1" noTextEdit="1"/>
              </p:cNvSpPr>
              <p:nvPr>
                <p:ph type="subTitle" idx="1"/>
                <p:custDataLst>
                  <p:tags r:id="rId2"/>
                </p:custDataLst>
              </p:nvPr>
            </p:nvSpPr>
            <p:spPr>
              <a:xfrm>
                <a:off x="127635" y="795655"/>
                <a:ext cx="8874760" cy="5151755"/>
              </a:xfrm>
              <a:blipFill rotWithShape="1">
                <a:blip r:embed="rId3"/>
                <a:stretch>
                  <a:fillRect b="-2650"/>
                </a:stretch>
              </a:blipFill>
            </p:spPr>
            <p:txBody>
              <a:bodyPr/>
              <a:lstStyle/>
              <a:p>
                <a:r>
                  <a:rPr lang="zh-CN" altLang="en-US">
                    <a:noFill/>
                  </a:rPr>
                  <a:t> </a:t>
                </a:r>
              </a:p>
            </p:txBody>
          </p:sp>
        </mc:Fallback>
      </mc:AlternateContent>
      <p:pic>
        <p:nvPicPr>
          <p:cNvPr id="3" name="图片 2"/>
          <p:cNvPicPr>
            <a:picLocks noChangeAspect="1"/>
          </p:cNvPicPr>
          <p:nvPr>
            <p:custDataLst>
              <p:tags r:id="rId4"/>
            </p:custDataLst>
          </p:nvPr>
        </p:nvPicPr>
        <p:blipFill>
          <a:blip r:embed="rId5"/>
          <a:stretch>
            <a:fillRect/>
          </a:stretch>
        </p:blipFill>
        <p:spPr>
          <a:xfrm>
            <a:off x="1943735" y="4152265"/>
            <a:ext cx="3333115" cy="995680"/>
          </a:xfrm>
          <a:prstGeom prst="rect">
            <a:avLst/>
          </a:prstGeo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3"/>
          <p:cNvPicPr>
            <a:picLocks noChangeAspect="1" noChangeArrowheads="1"/>
          </p:cNvPicPr>
          <p:nvPr>
            <p:custDataLst>
              <p:tags r:id="rId1"/>
            </p:custDataLst>
          </p:nvPr>
        </p:nvPicPr>
        <p:blipFill>
          <a:blip r:embed="rId2"/>
          <a:srcRect/>
          <a:stretch>
            <a:fillRect/>
          </a:stretch>
        </p:blipFill>
        <p:spPr bwMode="auto">
          <a:xfrm>
            <a:off x="1475105" y="4318635"/>
            <a:ext cx="7092315" cy="2132965"/>
          </a:xfrm>
          <a:prstGeom prst="rect">
            <a:avLst/>
          </a:prstGeom>
          <a:noFill/>
          <a:ln w="9525">
            <a:noFill/>
            <a:miter lim="800000"/>
            <a:headEnd/>
            <a:tailEnd/>
          </a:ln>
          <a:effectLst/>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867410"/>
            <a:ext cx="8874760" cy="34467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相关分析（续）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可见，</a:t>
            </a:r>
            <a:r>
              <a:rPr lang="zh-CN" sz="2300" b="1" u="sng" dirty="0" smtClean="0">
                <a:solidFill>
                  <a:srgbClr val="134AD5"/>
                </a:solidFill>
                <a:latin typeface="+mn-lt"/>
                <a:ea typeface="黑体" panose="02010609060101010101" pitchFamily="49" charset="-122"/>
                <a:cs typeface="+mn-cs"/>
                <a:sym typeface="Symbol" panose="05050102010706020507" charset="0"/>
              </a:rPr>
              <a:t>样本相关系数 r</a:t>
            </a:r>
            <a:r>
              <a:rPr lang="zh-CN" sz="2300" b="1" dirty="0" smtClean="0">
                <a:solidFill>
                  <a:srgbClr val="134AD5"/>
                </a:solidFill>
                <a:latin typeface="+mn-lt"/>
                <a:ea typeface="黑体" panose="02010609060101010101" pitchFamily="49" charset="-122"/>
                <a:cs typeface="+mn-cs"/>
                <a:sym typeface="Symbol" panose="05050102010706020507" charset="0"/>
              </a:rPr>
              <a:t> 的取值范围是[−1,1]。</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chemeClr val="tx1"/>
                </a:solidFill>
                <a:latin typeface="+mn-lt"/>
                <a:ea typeface="黑体" panose="02010609060101010101" pitchFamily="49" charset="-122"/>
                <a:cs typeface="+mn-cs"/>
                <a:sym typeface="Symbol" panose="05050102010706020507" charset="0"/>
              </a:rPr>
              <a:t> </a:t>
            </a:r>
            <a:r>
              <a:rPr lang="en-US" altLang="zh-CN" sz="2300" b="1" dirty="0" smtClean="0">
                <a:solidFill>
                  <a:schemeClr val="tx1"/>
                </a:solidFill>
                <a:latin typeface="+mn-lt"/>
                <a:ea typeface="黑体" panose="02010609060101010101" pitchFamily="49" charset="-122"/>
                <a:cs typeface="+mn-cs"/>
                <a:sym typeface="Symbol" panose="05050102010706020507" charset="0"/>
              </a:rPr>
              <a:t>    </a:t>
            </a:r>
            <a:r>
              <a:rPr lang="zh-CN" sz="2300" b="1" dirty="0" smtClean="0">
                <a:solidFill>
                  <a:schemeClr val="tx1"/>
                </a:solidFill>
                <a:latin typeface="+mn-lt"/>
                <a:ea typeface="黑体" panose="02010609060101010101" pitchFamily="49" charset="-122"/>
                <a:cs typeface="+mn-cs"/>
                <a:sym typeface="Symbol" panose="05050102010706020507" charset="0"/>
              </a:rPr>
              <a:t>|r|</a:t>
            </a: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chemeClr val="tx1"/>
                </a:solidFill>
                <a:latin typeface="+mn-lt"/>
                <a:ea typeface="黑体" panose="02010609060101010101" pitchFamily="49" charset="-122"/>
                <a:cs typeface="+mn-cs"/>
                <a:sym typeface="Symbol" panose="05050102010706020507" charset="0"/>
              </a:rPr>
              <a:t>越趋于 1 表示关系越密切</a:t>
            </a:r>
            <a:endParaRPr lang="zh-CN"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chemeClr val="tx1"/>
                </a:solidFill>
                <a:latin typeface="+mn-lt"/>
                <a:ea typeface="黑体" panose="02010609060101010101" pitchFamily="49" charset="-122"/>
                <a:cs typeface="+mn-cs"/>
                <a:sym typeface="Symbol" panose="05050102010706020507" charset="0"/>
              </a:rPr>
              <a:t> </a:t>
            </a: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en-US" altLang="zh-CN" sz="2300" dirty="0" smtClean="0">
                <a:ea typeface="黑体" panose="02010609060101010101" pitchFamily="49" charset="-122"/>
                <a:sym typeface="Symbol" panose="05050102010706020507" charset="0"/>
              </a:rPr>
              <a:t></a:t>
            </a: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chemeClr val="tx1"/>
                </a:solidFill>
                <a:latin typeface="+mn-lt"/>
                <a:ea typeface="黑体" panose="02010609060101010101" pitchFamily="49" charset="-122"/>
                <a:cs typeface="+mn-cs"/>
                <a:sym typeface="Symbol" panose="05050102010706020507" charset="0"/>
              </a:rPr>
              <a:t>|r|</a:t>
            </a: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chemeClr val="tx1"/>
                </a:solidFill>
                <a:latin typeface="+mn-lt"/>
                <a:ea typeface="黑体" panose="02010609060101010101" pitchFamily="49" charset="-122"/>
                <a:cs typeface="+mn-cs"/>
                <a:sym typeface="Symbol" panose="05050102010706020507" charset="0"/>
              </a:rPr>
              <a:t>越趋于 0 表示关系越不密切 </a:t>
            </a:r>
            <a:endParaRPr lang="zh-CN" sz="23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根据相关系数的取值大小，通常把</a:t>
            </a:r>
            <a:r>
              <a:rPr lang="zh-CN" sz="2300" b="1" u="sng" dirty="0" smtClean="0">
                <a:solidFill>
                  <a:srgbClr val="134AD5"/>
                </a:solidFill>
                <a:latin typeface="+mn-lt"/>
                <a:ea typeface="黑体" panose="02010609060101010101" pitchFamily="49" charset="-122"/>
                <a:cs typeface="+mn-cs"/>
                <a:sym typeface="Symbol" panose="05050102010706020507" charset="0"/>
              </a:rPr>
              <a:t>相关关系</a:t>
            </a:r>
            <a:r>
              <a:rPr lang="zh-CN" sz="2300" b="1" dirty="0" smtClean="0">
                <a:solidFill>
                  <a:srgbClr val="134AD5"/>
                </a:solidFill>
                <a:latin typeface="+mn-lt"/>
                <a:ea typeface="黑体" panose="02010609060101010101" pitchFamily="49" charset="-122"/>
                <a:cs typeface="+mn-cs"/>
                <a:sym typeface="Symbol" panose="05050102010706020507" charset="0"/>
              </a:rPr>
              <a:t>分为完全负相关、负相关、无相关、正相关和完全正相关 5 种，如图 2-15 所示。</a:t>
            </a:r>
            <a:endParaRPr lang="zh-CN" sz="2300" b="1" dirty="0" smtClean="0">
              <a:solidFill>
                <a:schemeClr val="tx1"/>
              </a:solidFill>
              <a:latin typeface="+mn-lt"/>
              <a:ea typeface="黑体" panose="02010609060101010101" pitchFamily="49" charset="-122"/>
              <a:cs typeface="+mn-cs"/>
              <a:sym typeface="Symbol" panose="05050102010706020507" charset="0"/>
            </a:endParaRPr>
          </a:p>
        </p:txBody>
      </p:sp>
      <p:sp>
        <p:nvSpPr>
          <p:cNvPr id="2" name="TextBox 7"/>
          <p:cNvSpPr txBox="1"/>
          <p:nvPr>
            <p:custDataLst>
              <p:tags r:id="rId4"/>
            </p:custDataLst>
          </p:nvPr>
        </p:nvSpPr>
        <p:spPr>
          <a:xfrm>
            <a:off x="591820" y="5661025"/>
            <a:ext cx="2221865" cy="4438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2-15 </a:t>
            </a:r>
            <a:r>
              <a:rPr lang="zh-CN" altLang="en-US" sz="2000" dirty="0">
                <a:sym typeface="+mn-ea"/>
              </a:rPr>
              <a:t>相关关系</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99390" y="836930"/>
            <a:ext cx="3319145" cy="44037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相关分析（续）</a:t>
            </a:r>
            <a:endParaRPr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我们通过散点图的方式对相关关系进行可视化分析。图 2-16 给出了各种相关关系的示意。</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从图2-16可以看出，通常所说的线性相关只是相关关系的特例。</a:t>
            </a:r>
            <a:endParaRPr lang="zh-CN" sz="2300" b="1" dirty="0" smtClean="0">
              <a:solidFill>
                <a:srgbClr val="134AD5"/>
              </a:solidFill>
              <a:latin typeface="+mn-lt"/>
              <a:ea typeface="黑体" panose="02010609060101010101" pitchFamily="49" charset="-122"/>
              <a:cs typeface="+mn-cs"/>
              <a:sym typeface="Symbol" panose="05050102010706020507" charset="0"/>
            </a:endParaRPr>
          </a:p>
        </p:txBody>
      </p:sp>
      <p:pic>
        <p:nvPicPr>
          <p:cNvPr id="7" name="image53.png"/>
          <p:cNvPicPr>
            <a:picLocks noChangeAspect="1"/>
          </p:cNvPicPr>
          <p:nvPr>
            <p:custDataLst>
              <p:tags r:id="rId2"/>
            </p:custDataLst>
          </p:nvPr>
        </p:nvPicPr>
        <p:blipFill>
          <a:blip r:embed="rId3" cstate="print"/>
          <a:stretch>
            <a:fillRect/>
          </a:stretch>
        </p:blipFill>
        <p:spPr>
          <a:xfrm>
            <a:off x="3668395" y="722630"/>
            <a:ext cx="5275580" cy="6061075"/>
          </a:xfrm>
          <a:prstGeom prst="rect">
            <a:avLst/>
          </a:prstGeom>
        </p:spPr>
      </p:pic>
      <p:sp>
        <p:nvSpPr>
          <p:cNvPr id="3" name="TextBox 7"/>
          <p:cNvSpPr txBox="1"/>
          <p:nvPr>
            <p:custDataLst>
              <p:tags r:id="rId4"/>
            </p:custDataLst>
          </p:nvPr>
        </p:nvSpPr>
        <p:spPr>
          <a:xfrm>
            <a:off x="1237615" y="5302250"/>
            <a:ext cx="2221865" cy="72517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2-16 </a:t>
            </a:r>
            <a:r>
              <a:rPr lang="zh-CN" altLang="en-US" sz="2000" dirty="0">
                <a:sym typeface="+mn-ea"/>
              </a:rPr>
              <a:t>各种相关关系的示意</a:t>
            </a:r>
            <a:endParaRPr lang="zh-CN" altLang="en-US" sz="2000" dirty="0">
              <a:sym typeface="+mn-ea"/>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noChangeArrowheads="1"/>
          </p:cNvPicPr>
          <p:nvPr>
            <p:custDataLst>
              <p:tags r:id="rId1"/>
            </p:custDataLst>
          </p:nvPr>
        </p:nvPicPr>
        <p:blipFill>
          <a:blip r:embed="rId2"/>
          <a:srcRect/>
          <a:stretch>
            <a:fillRect/>
          </a:stretch>
        </p:blipFill>
        <p:spPr bwMode="auto">
          <a:xfrm>
            <a:off x="3084195" y="1628140"/>
            <a:ext cx="5904230" cy="3908425"/>
          </a:xfrm>
          <a:prstGeom prst="rect">
            <a:avLst/>
          </a:prstGeom>
          <a:noFill/>
          <a:ln w="9525">
            <a:noFill/>
            <a:miter lim="800000"/>
            <a:headEnd/>
            <a:tailEnd/>
          </a:ln>
          <a:effectLst/>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342900" y="836930"/>
            <a:ext cx="4387215" cy="6508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3" name="TextBox 7"/>
          <p:cNvSpPr txBox="1"/>
          <p:nvPr>
            <p:custDataLst>
              <p:tags r:id="rId4"/>
            </p:custDataLst>
          </p:nvPr>
        </p:nvSpPr>
        <p:spPr>
          <a:xfrm>
            <a:off x="5002530" y="5732145"/>
            <a:ext cx="2908935" cy="40894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2-17 </a:t>
            </a:r>
            <a:r>
              <a:rPr lang="zh-CN" altLang="en-US" sz="2000" dirty="0">
                <a:sym typeface="+mn-ea"/>
              </a:rPr>
              <a:t>回归分析的类型</a:t>
            </a:r>
            <a:endParaRPr lang="zh-CN" altLang="en-US" sz="2000" dirty="0">
              <a:sym typeface="+mn-ea"/>
            </a:endParaRPr>
          </a:p>
        </p:txBody>
      </p:sp>
      <p:sp>
        <p:nvSpPr>
          <p:cNvPr id="5" name="Rectangle 3"/>
          <p:cNvSpPr>
            <a:spLocks noGrp="1" noRot="1"/>
          </p:cNvSpPr>
          <p:nvPr>
            <p:custDataLst>
              <p:tags r:id="rId5"/>
            </p:custDataLst>
          </p:nvPr>
        </p:nvSpPr>
        <p:spPr>
          <a:xfrm>
            <a:off x="254635" y="1466215"/>
            <a:ext cx="2887345" cy="470789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dirty="0" smtClean="0">
                <a:solidFill>
                  <a:srgbClr val="134AD5"/>
                </a:solidFill>
                <a:ea typeface="黑体" panose="02010609060101010101" pitchFamily="49" charset="-122"/>
                <a:sym typeface="Symbol" panose="05050102010706020507" charset="0"/>
              </a:rPr>
              <a:t>回归分析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回归（Regression）分析</a:t>
            </a:r>
            <a:r>
              <a:rPr lang="zh-CN" sz="2300" b="1" dirty="0" smtClean="0">
                <a:solidFill>
                  <a:srgbClr val="134AD5"/>
                </a:solidFill>
                <a:latin typeface="+mn-lt"/>
                <a:ea typeface="黑体" panose="02010609060101010101" pitchFamily="49" charset="-122"/>
                <a:cs typeface="+mn-cs"/>
                <a:sym typeface="Symbol" panose="05050102010706020507" charset="0"/>
              </a:rPr>
              <a:t>是以找出变量之间的函数关系为目的的一种统计分析方法。</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比较常见的回归分析方法有一元回归、多元回归、线性回归和非线性回归等，如图 2-17 所示。</a:t>
            </a:r>
            <a:endParaRPr lang="zh-CN" sz="2300" b="1" dirty="0" smtClean="0">
              <a:solidFill>
                <a:srgbClr val="134AD5"/>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98044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基本分析方法</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latin typeface="黑体" panose="02010609060101010101" pitchFamily="49" charset="-122"/>
                <a:ea typeface="黑体" panose="02010609060101010101" pitchFamily="49" charset="-122"/>
                <a:sym typeface="+mn-ea"/>
              </a:rPr>
              <a:t>    * </a:t>
            </a:r>
            <a:r>
              <a:rPr lang="zh-CN" altLang="en-US" dirty="0" smtClean="0">
                <a:solidFill>
                  <a:srgbClr val="134AD5"/>
                </a:solidFill>
                <a:latin typeface="黑体" panose="02010609060101010101" pitchFamily="49" charset="-122"/>
                <a:ea typeface="黑体" panose="02010609060101010101" pitchFamily="49" charset="-122"/>
                <a:sym typeface="+mn-ea"/>
              </a:rPr>
              <a:t>回归分析（续）</a:t>
            </a:r>
            <a:endParaRPr lang="en-US" altLang="zh-CN" sz="2200" b="1" dirty="0" smtClean="0">
              <a:solidFill>
                <a:srgbClr val="134AD5"/>
              </a:solidFill>
              <a:latin typeface="黑体" panose="02010609060101010101" pitchFamily="49" charset="-122"/>
              <a:ea typeface="黑体" panose="02010609060101010101" pitchFamily="49" charset="-122"/>
              <a:cs typeface="+mn-cs"/>
              <a:sym typeface="+mn-ea"/>
            </a:endParaRPr>
          </a:p>
        </p:txBody>
      </p:sp>
      <p:graphicFrame>
        <p:nvGraphicFramePr>
          <p:cNvPr id="6" name="图示 5"/>
          <p:cNvGraphicFramePr>
            <a:graphicFrameLocks noGrp="1"/>
          </p:cNvGraphicFramePr>
          <p:nvPr>
            <p:custDataLst>
              <p:tags r:id="rId2"/>
            </p:custDataLst>
          </p:nvPr>
        </p:nvGraphicFramePr>
        <p:xfrm>
          <a:off x="194945" y="1837690"/>
          <a:ext cx="8724265" cy="4596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40.png"/>
          <p:cNvPicPr>
            <a:picLocks noChangeAspect="1"/>
          </p:cNvPicPr>
          <p:nvPr>
            <p:custDataLst>
              <p:tags r:id="rId1"/>
            </p:custDataLst>
          </p:nvPr>
        </p:nvPicPr>
        <p:blipFill>
          <a:blip r:embed="rId2" cstate="print"/>
          <a:stretch>
            <a:fillRect/>
          </a:stretch>
        </p:blipFill>
        <p:spPr>
          <a:xfrm>
            <a:off x="2348865" y="3275965"/>
            <a:ext cx="6456045" cy="302831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55880" y="795655"/>
            <a:ext cx="9008745" cy="241236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en-US" altLang="zh-CN" dirty="0" smtClean="0">
                <a:solidFill>
                  <a:srgbClr val="134AD5"/>
                </a:solidFill>
                <a:latin typeface="黑体" panose="02010609060101010101" pitchFamily="49" charset="-122"/>
                <a:ea typeface="黑体" panose="02010609060101010101" pitchFamily="49" charset="-122"/>
                <a:sym typeface="+mn-ea"/>
              </a:rPr>
              <a:t>* </a:t>
            </a:r>
            <a:r>
              <a:rPr dirty="0" smtClean="0">
                <a:solidFill>
                  <a:srgbClr val="134AD5"/>
                </a:solidFill>
                <a:latin typeface="黑体" panose="02010609060101010101" pitchFamily="49" charset="-122"/>
                <a:ea typeface="黑体" panose="02010609060101010101" pitchFamily="49" charset="-122"/>
                <a:sym typeface="+mn-ea"/>
              </a:rPr>
              <a:t>描述统计与推断统计</a:t>
            </a:r>
            <a:r>
              <a:rPr lang="zh-CN" dirty="0" smtClean="0">
                <a:solidFill>
                  <a:srgbClr val="134AD5"/>
                </a:solidFill>
                <a:latin typeface="黑体" panose="02010609060101010101" pitchFamily="49" charset="-122"/>
                <a:ea typeface="黑体" panose="02010609060101010101" pitchFamily="49" charset="-122"/>
                <a:sym typeface="+mn-ea"/>
              </a:rPr>
              <a:t>（续）</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2. </a:t>
            </a:r>
            <a:r>
              <a:rPr lang="zh-CN" altLang="en-US" sz="2300" dirty="0" smtClean="0">
                <a:solidFill>
                  <a:schemeClr val="tx1"/>
                </a:solidFill>
                <a:ea typeface="黑体" panose="02010609060101010101" pitchFamily="49" charset="-122"/>
                <a:cs typeface="+mn-lt"/>
                <a:sym typeface="+mn-ea"/>
              </a:rPr>
              <a:t>推断</a:t>
            </a:r>
            <a:r>
              <a:rPr sz="2300" dirty="0" smtClean="0">
                <a:solidFill>
                  <a:schemeClr val="tx1"/>
                </a:solidFill>
                <a:latin typeface="黑体" panose="02010609060101010101" pitchFamily="49" charset="-122"/>
                <a:ea typeface="黑体" panose="02010609060101010101" pitchFamily="49" charset="-122"/>
                <a:sym typeface="+mn-ea"/>
              </a:rPr>
              <a:t>统计</a:t>
            </a:r>
            <a:endParaRPr sz="2300" dirty="0" smtClean="0">
              <a:solidFill>
                <a:schemeClr val="tx1"/>
              </a:solidFill>
              <a:latin typeface="黑体" panose="02010609060101010101" pitchFamily="49" charset="-122"/>
              <a:ea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b="1" dirty="0">
                <a:solidFill>
                  <a:schemeClr val="tx1"/>
                </a:solidFill>
                <a:latin typeface="+mn-lt"/>
                <a:ea typeface="宋体" panose="02010600030101010101" pitchFamily="2" charset="-122"/>
                <a:cs typeface="+mn-cs"/>
                <a:sym typeface="Symbol" panose="05050102010706020507" charset="0"/>
              </a:rPr>
              <a:t>    - 在数据科学中，推断统计有时需要</a:t>
            </a:r>
            <a:r>
              <a:rPr lang="en-US" altLang="zh-CN" sz="2100" b="1" u="sng" dirty="0">
                <a:solidFill>
                  <a:schemeClr val="tx1"/>
                </a:solidFill>
                <a:latin typeface="+mn-lt"/>
                <a:ea typeface="宋体" panose="02010600030101010101" pitchFamily="2" charset="-122"/>
                <a:cs typeface="+mn-cs"/>
                <a:sym typeface="Symbol" panose="05050102010706020507" charset="0"/>
              </a:rPr>
              <a:t>通过“样本”对“总体”进行推断分析</a:t>
            </a:r>
            <a:r>
              <a:rPr lang="en-US" altLang="zh-CN" sz="2100" b="1" dirty="0">
                <a:solidFill>
                  <a:schemeClr val="tx1"/>
                </a:solidFill>
                <a:latin typeface="+mn-lt"/>
                <a:ea typeface="宋体" panose="02010600030101010101" pitchFamily="2" charset="-122"/>
                <a:cs typeface="+mn-cs"/>
                <a:sym typeface="Symbol" panose="05050102010706020507" charset="0"/>
              </a:rPr>
              <a:t>。</a:t>
            </a:r>
            <a:endParaRPr lang="en-US" altLang="zh-CN" sz="21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100" b="1" dirty="0">
                <a:solidFill>
                  <a:schemeClr val="tx1"/>
                </a:solidFill>
                <a:latin typeface="+mn-lt"/>
                <a:ea typeface="宋体" panose="02010600030101010101" pitchFamily="2" charset="-122"/>
                <a:cs typeface="+mn-cs"/>
                <a:sym typeface="Symbol" panose="05050102010706020507" charset="0"/>
              </a:rPr>
              <a:t>    - 常用的推断统计方法有两种：</a:t>
            </a:r>
            <a:r>
              <a:rPr lang="en-US" altLang="zh-CN" sz="2100" b="1" u="sng" dirty="0">
                <a:solidFill>
                  <a:schemeClr val="tx1"/>
                </a:solidFill>
                <a:latin typeface="+mn-lt"/>
                <a:ea typeface="宋体" panose="02010600030101010101" pitchFamily="2" charset="-122"/>
                <a:cs typeface="+mn-cs"/>
                <a:sym typeface="Symbol" panose="05050102010706020507" charset="0"/>
              </a:rPr>
              <a:t>参数估计和假设检验</a:t>
            </a:r>
            <a:r>
              <a:rPr lang="en-US" altLang="zh-CN" sz="2100" b="1" dirty="0">
                <a:solidFill>
                  <a:schemeClr val="tx1"/>
                </a:solidFill>
                <a:latin typeface="+mn-lt"/>
                <a:ea typeface="宋体" panose="02010600030101010101" pitchFamily="2" charset="-122"/>
                <a:cs typeface="+mn-cs"/>
                <a:sym typeface="Symbol" panose="05050102010706020507" charset="0"/>
              </a:rPr>
              <a:t>，如图 2-3 所示。</a:t>
            </a:r>
            <a:endParaRPr lang="en-US" altLang="zh-CN" sz="21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000" b="1" dirty="0">
                <a:solidFill>
                  <a:schemeClr val="tx1"/>
                </a:solidFill>
                <a:latin typeface="+mn-lt"/>
                <a:ea typeface="宋体" panose="02010600030101010101" pitchFamily="2" charset="-122"/>
                <a:cs typeface="+mn-cs"/>
                <a:sym typeface="Symbol" panose="05050102010706020507" charset="0"/>
              </a:rPr>
              <a:t>       其中，参数估计可以分为</a:t>
            </a:r>
            <a:r>
              <a:rPr lang="zh-CN" altLang="en-US" sz="2000" b="1" dirty="0">
                <a:solidFill>
                  <a:schemeClr val="tx1"/>
                </a:solidFill>
                <a:latin typeface="+mn-lt"/>
                <a:ea typeface="宋体" panose="02010600030101010101" pitchFamily="2" charset="-122"/>
                <a:cs typeface="+mn-cs"/>
                <a:sym typeface="Symbol" panose="05050102010706020507" charset="0"/>
              </a:rPr>
              <a:t>：</a:t>
            </a:r>
            <a:endParaRPr lang="zh-CN" altLang="en-US" sz="20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1800" b="1" dirty="0">
                <a:solidFill>
                  <a:schemeClr val="tx1"/>
                </a:solidFill>
                <a:latin typeface="+mn-lt"/>
                <a:ea typeface="宋体" panose="02010600030101010101" pitchFamily="2" charset="-122"/>
                <a:cs typeface="+mn-cs"/>
                <a:sym typeface="Symbol" panose="05050102010706020507" charset="0"/>
              </a:rPr>
              <a:t> </a:t>
            </a:r>
            <a:r>
              <a:rPr lang="en-US" altLang="zh-CN" sz="1800" b="1" dirty="0">
                <a:solidFill>
                  <a:schemeClr val="tx1"/>
                </a:solidFill>
                <a:latin typeface="+mn-lt"/>
                <a:ea typeface="宋体" panose="02010600030101010101" pitchFamily="2" charset="-122"/>
                <a:cs typeface="+mn-cs"/>
                <a:sym typeface="Symbol" panose="05050102010706020507" charset="0"/>
              </a:rPr>
              <a:t>          点估计</a:t>
            </a:r>
            <a:endParaRPr lang="en-US" altLang="zh-CN" sz="18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1800" b="1" dirty="0">
                <a:solidFill>
                  <a:schemeClr val="tx1"/>
                </a:solidFill>
                <a:latin typeface="+mn-lt"/>
                <a:ea typeface="宋体" panose="02010600030101010101" pitchFamily="2" charset="-122"/>
                <a:cs typeface="+mn-cs"/>
                <a:sym typeface="Symbol" panose="05050102010706020507" charset="0"/>
              </a:rPr>
              <a:t>           </a:t>
            </a:r>
            <a:r>
              <a:rPr lang="en-US" altLang="zh-CN" sz="1800" dirty="0">
                <a:ea typeface="宋体" panose="02010600030101010101" pitchFamily="2" charset="-122"/>
                <a:sym typeface="Symbol" panose="05050102010706020507" charset="0"/>
              </a:rPr>
              <a:t> </a:t>
            </a:r>
            <a:r>
              <a:rPr lang="en-US" altLang="zh-CN" sz="1800" b="1" dirty="0">
                <a:solidFill>
                  <a:schemeClr val="tx1"/>
                </a:solidFill>
                <a:latin typeface="+mn-lt"/>
                <a:ea typeface="宋体" panose="02010600030101010101" pitchFamily="2" charset="-122"/>
                <a:cs typeface="+mn-cs"/>
                <a:sym typeface="Symbol" panose="05050102010706020507" charset="0"/>
              </a:rPr>
              <a:t>区间估计</a:t>
            </a:r>
            <a:endParaRPr lang="en-US" altLang="zh-CN" sz="18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2000" b="1" dirty="0">
                <a:solidFill>
                  <a:schemeClr val="tx1"/>
                </a:solidFill>
                <a:latin typeface="+mn-lt"/>
                <a:ea typeface="宋体" panose="02010600030101010101" pitchFamily="2" charset="-122"/>
                <a:cs typeface="+mn-cs"/>
                <a:sym typeface="Symbol" panose="05050102010706020507" charset="0"/>
              </a:rPr>
              <a:t>      </a:t>
            </a:r>
            <a:r>
              <a:rPr lang="en-US" altLang="zh-CN" sz="2000" dirty="0">
                <a:ea typeface="宋体" panose="02010600030101010101" pitchFamily="2" charset="-122"/>
                <a:sym typeface="Symbol" panose="05050102010706020507" charset="0"/>
              </a:rPr>
              <a:t> </a:t>
            </a:r>
            <a:r>
              <a:rPr lang="en-US" altLang="zh-CN" sz="2000" b="1" dirty="0">
                <a:solidFill>
                  <a:schemeClr val="tx1"/>
                </a:solidFill>
                <a:latin typeface="+mn-lt"/>
                <a:ea typeface="宋体" panose="02010600030101010101" pitchFamily="2" charset="-122"/>
                <a:cs typeface="+mn-cs"/>
                <a:sym typeface="Symbol" panose="05050102010706020507" charset="0"/>
              </a:rPr>
              <a:t>假设检验可以分为</a:t>
            </a:r>
            <a:r>
              <a:rPr lang="zh-CN" altLang="en-US" sz="2000" b="1" dirty="0">
                <a:solidFill>
                  <a:schemeClr val="tx1"/>
                </a:solidFill>
                <a:latin typeface="+mn-lt"/>
                <a:ea typeface="宋体" panose="02010600030101010101" pitchFamily="2" charset="-122"/>
                <a:cs typeface="+mn-cs"/>
                <a:sym typeface="Symbol" panose="05050102010706020507" charset="0"/>
              </a:rPr>
              <a:t>：</a:t>
            </a:r>
            <a:endParaRPr lang="zh-CN" altLang="en-US" sz="20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zh-CN" altLang="en-US" sz="1800" b="1" dirty="0">
                <a:solidFill>
                  <a:schemeClr val="tx1"/>
                </a:solidFill>
                <a:latin typeface="+mn-lt"/>
                <a:ea typeface="宋体" panose="02010600030101010101" pitchFamily="2" charset="-122"/>
                <a:cs typeface="+mn-cs"/>
                <a:sym typeface="Symbol" panose="05050102010706020507" charset="0"/>
              </a:rPr>
              <a:t> </a:t>
            </a:r>
            <a:r>
              <a:rPr lang="en-US" altLang="zh-CN" sz="1800" b="1" dirty="0">
                <a:solidFill>
                  <a:schemeClr val="tx1"/>
                </a:solidFill>
                <a:latin typeface="+mn-lt"/>
                <a:ea typeface="宋体" panose="02010600030101010101" pitchFamily="2" charset="-122"/>
                <a:cs typeface="+mn-cs"/>
                <a:sym typeface="Symbol" panose="05050102010706020507" charset="0"/>
              </a:rPr>
              <a:t>         </a:t>
            </a:r>
            <a:r>
              <a:rPr lang="en-US" altLang="zh-CN" sz="1800" dirty="0">
                <a:ea typeface="宋体" panose="02010600030101010101" pitchFamily="2" charset="-122"/>
                <a:sym typeface="Symbol" panose="05050102010706020507" charset="0"/>
              </a:rPr>
              <a:t> </a:t>
            </a:r>
            <a:r>
              <a:rPr lang="en-US" altLang="zh-CN" sz="1800" b="1" dirty="0">
                <a:solidFill>
                  <a:schemeClr val="tx1"/>
                </a:solidFill>
                <a:latin typeface="+mn-lt"/>
                <a:ea typeface="宋体" panose="02010600030101010101" pitchFamily="2" charset="-122"/>
                <a:cs typeface="+mn-cs"/>
                <a:sym typeface="Symbol" panose="05050102010706020507" charset="0"/>
              </a:rPr>
              <a:t>参数检验</a:t>
            </a:r>
            <a:endParaRPr lang="en-US" altLang="zh-CN" sz="18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000"/>
              </a:spcBef>
              <a:buSzTx/>
              <a:buFont typeface="Wingdings" panose="05000000000000000000" pitchFamily="2" charset="2"/>
              <a:buNone/>
            </a:pPr>
            <a:r>
              <a:rPr lang="en-US" altLang="zh-CN" sz="1800" b="1" dirty="0">
                <a:solidFill>
                  <a:schemeClr val="tx1"/>
                </a:solidFill>
                <a:latin typeface="+mn-lt"/>
                <a:ea typeface="宋体" panose="02010600030101010101" pitchFamily="2" charset="-122"/>
                <a:cs typeface="+mn-cs"/>
                <a:sym typeface="Symbol" panose="05050102010706020507" charset="0"/>
              </a:rPr>
              <a:t>          </a:t>
            </a:r>
            <a:r>
              <a:rPr lang="en-US" altLang="zh-CN" sz="1800" dirty="0">
                <a:ea typeface="宋体" panose="02010600030101010101" pitchFamily="2" charset="-122"/>
                <a:sym typeface="Symbol" panose="05050102010706020507" charset="0"/>
              </a:rPr>
              <a:t> </a:t>
            </a:r>
            <a:r>
              <a:rPr lang="en-US" altLang="zh-CN" sz="1800" b="1" dirty="0">
                <a:solidFill>
                  <a:schemeClr val="tx1"/>
                </a:solidFill>
                <a:latin typeface="+mn-lt"/>
                <a:ea typeface="宋体" panose="02010600030101010101" pitchFamily="2" charset="-122"/>
                <a:cs typeface="+mn-cs"/>
                <a:sym typeface="Symbol" panose="05050102010706020507" charset="0"/>
              </a:rPr>
              <a:t>非参数检验</a:t>
            </a:r>
            <a:endParaRPr lang="en-US" altLang="zh-CN" sz="1800" b="1" dirty="0">
              <a:solidFill>
                <a:schemeClr val="tx1"/>
              </a:solidFill>
              <a:latin typeface="+mn-lt"/>
              <a:ea typeface="宋体" panose="02010600030101010101" pitchFamily="2" charset="-122"/>
              <a:cs typeface="+mn-cs"/>
              <a:sym typeface="Symbol" panose="05050102010706020507" charset="0"/>
            </a:endParaRPr>
          </a:p>
        </p:txBody>
      </p:sp>
      <p:sp>
        <p:nvSpPr>
          <p:cNvPr id="3" name="TextBox 7"/>
          <p:cNvSpPr txBox="1"/>
          <p:nvPr>
            <p:custDataLst>
              <p:tags r:id="rId4"/>
            </p:custDataLst>
          </p:nvPr>
        </p:nvSpPr>
        <p:spPr>
          <a:xfrm>
            <a:off x="6949440" y="3344545"/>
            <a:ext cx="1861820"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图</a:t>
            </a:r>
            <a:r>
              <a:rPr lang="en-US" altLang="zh-CN" sz="2000" dirty="0"/>
              <a:t>2-3 </a:t>
            </a:r>
            <a:r>
              <a:rPr lang="zh-CN" altLang="zh-CN" sz="2000" spc="-5" dirty="0">
                <a:ea typeface="宋体" panose="02010600030101010101" pitchFamily="2" charset="-122"/>
                <a:cs typeface="宋体" panose="02010600030101010101" pitchFamily="2" charset="-122"/>
                <a:sym typeface="+mn-ea"/>
              </a:rPr>
              <a:t>统计学中的推断统计</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56991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基本分析方法</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回归分析（续）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b="1" dirty="0" smtClean="0">
                <a:latin typeface="+mj-lt"/>
                <a:ea typeface="黑体" panose="02010609060101010101" pitchFamily="49" charset="-122"/>
                <a:cs typeface="+mj-lt"/>
                <a:sym typeface="+mn-ea"/>
              </a:rPr>
              <a:t>    - </a:t>
            </a:r>
            <a:r>
              <a:rPr lang="zh-CN" altLang="en-US" dirty="0" smtClean="0">
                <a:latin typeface="+mj-lt"/>
                <a:ea typeface="黑体" panose="02010609060101010101" pitchFamily="49" charset="-122"/>
                <a:cs typeface="+mj-lt"/>
                <a:sym typeface="+mn-ea"/>
              </a:rPr>
              <a:t>参数</a:t>
            </a:r>
            <a:r>
              <a:rPr lang="en-US" altLang="zh-CN" dirty="0" smtClean="0">
                <a:latin typeface="+mj-lt"/>
                <a:ea typeface="黑体" panose="02010609060101010101" pitchFamily="49" charset="-122"/>
                <a:cs typeface="+mj-lt"/>
                <a:sym typeface="+mn-ea"/>
              </a:rPr>
              <a:t>β</a:t>
            </a:r>
            <a:r>
              <a:rPr lang="en-US" altLang="zh-CN" baseline="-25000" dirty="0" smtClean="0">
                <a:latin typeface="+mj-lt"/>
                <a:ea typeface="黑体" panose="02010609060101010101" pitchFamily="49" charset="-122"/>
                <a:cs typeface="+mj-lt"/>
                <a:sym typeface="+mn-ea"/>
              </a:rPr>
              <a:t>0</a:t>
            </a:r>
            <a:r>
              <a:rPr lang="en-US" altLang="zh-CN" dirty="0" smtClean="0">
                <a:latin typeface="+mj-lt"/>
                <a:ea typeface="黑体" panose="02010609060101010101" pitchFamily="49" charset="-122"/>
                <a:cs typeface="+mj-lt"/>
                <a:sym typeface="+mn-ea"/>
              </a:rPr>
              <a:t> </a:t>
            </a:r>
            <a:r>
              <a:rPr lang="zh-CN" altLang="en-US" dirty="0" smtClean="0">
                <a:latin typeface="+mj-lt"/>
                <a:ea typeface="黑体" panose="02010609060101010101" pitchFamily="49" charset="-122"/>
                <a:cs typeface="+mj-lt"/>
                <a:sym typeface="+mn-ea"/>
              </a:rPr>
              <a:t>和 </a:t>
            </a:r>
            <a:r>
              <a:rPr lang="en-US" altLang="zh-CN" dirty="0" smtClean="0">
                <a:latin typeface="+mj-lt"/>
                <a:ea typeface="黑体" panose="02010609060101010101" pitchFamily="49" charset="-122"/>
                <a:cs typeface="+mj-lt"/>
                <a:sym typeface="+mn-ea"/>
              </a:rPr>
              <a:t>β</a:t>
            </a:r>
            <a:r>
              <a:rPr lang="en-US" altLang="zh-CN" baseline="-25000" dirty="0" smtClean="0">
                <a:latin typeface="+mj-lt"/>
                <a:ea typeface="黑体" panose="02010609060101010101" pitchFamily="49" charset="-122"/>
                <a:cs typeface="+mj-lt"/>
                <a:sym typeface="+mn-ea"/>
              </a:rPr>
              <a:t>1</a:t>
            </a:r>
            <a:r>
              <a:rPr lang="zh-CN" altLang="en-US" dirty="0" smtClean="0">
                <a:latin typeface="+mj-lt"/>
                <a:ea typeface="黑体" panose="02010609060101010101" pitchFamily="49" charset="-122"/>
                <a:cs typeface="+mj-lt"/>
                <a:sym typeface="+mn-ea"/>
              </a:rPr>
              <a:t>的估计方法</a:t>
            </a:r>
            <a:endParaRPr lang="zh-CN" altLang="en-US" dirty="0" smtClean="0">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latin typeface="+mn-lt"/>
                <a:cs typeface="+mn-cs"/>
                <a:sym typeface="+mn-ea"/>
              </a:rPr>
              <a:t>      </a:t>
            </a:r>
            <a:r>
              <a:rPr lang="en-US" altLang="zh-CN" sz="2200" b="1" dirty="0" smtClean="0">
                <a:latin typeface="+mn-lt"/>
                <a:cs typeface="+mn-cs"/>
                <a:sym typeface="Symbol" panose="05050102010706020507" charset="0"/>
              </a:rPr>
              <a:t> </a:t>
            </a:r>
            <a:r>
              <a:rPr lang="zh-CN" altLang="en-US" sz="2200" dirty="0" smtClean="0">
                <a:sym typeface="+mn-ea"/>
              </a:rPr>
              <a:t>可以采用最小二乘法进行估计。通常，总体回归参数</a:t>
            </a:r>
            <a:r>
              <a:rPr lang="en-US" altLang="zh-CN" sz="2200" dirty="0" smtClean="0">
                <a:sym typeface="+mn-ea"/>
              </a:rPr>
              <a:t>β</a:t>
            </a:r>
            <a:r>
              <a:rPr lang="en-US" altLang="zh-CN" sz="2200" baseline="-25000" dirty="0" smtClean="0">
                <a:sym typeface="+mn-ea"/>
              </a:rPr>
              <a:t>0</a:t>
            </a:r>
            <a:r>
              <a:rPr lang="zh-CN" altLang="en-US" sz="2200" dirty="0" smtClean="0">
                <a:sym typeface="+mn-ea"/>
              </a:rPr>
              <a:t>和 </a:t>
            </a:r>
            <a:r>
              <a:rPr lang="en-US" altLang="zh-CN" sz="2200" dirty="0" smtClean="0">
                <a:sym typeface="+mn-ea"/>
              </a:rPr>
              <a:t>β</a:t>
            </a:r>
            <a:r>
              <a:rPr lang="en-US" altLang="zh-CN" sz="2200" baseline="-25000" dirty="0" smtClean="0">
                <a:sym typeface="+mn-ea"/>
              </a:rPr>
              <a:t>1</a:t>
            </a:r>
            <a:r>
              <a:rPr lang="zh-CN" altLang="en-US" sz="2200" dirty="0" smtClean="0">
                <a:sym typeface="+mn-ea"/>
              </a:rPr>
              <a:t>是未知的，我们需利用样本参数（    ， ）估计；</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ym typeface="+mn-ea"/>
              </a:rPr>
              <a:t>      </a:t>
            </a:r>
            <a:r>
              <a:rPr lang="en-US" altLang="zh-CN" sz="2200" dirty="0" smtClean="0">
                <a:sym typeface="Symbol" panose="05050102010706020507" charset="0"/>
              </a:rPr>
              <a:t> </a:t>
            </a:r>
            <a:r>
              <a:rPr lang="zh-CN" altLang="en-US" sz="2200" dirty="0" smtClean="0">
                <a:sym typeface="+mn-ea"/>
              </a:rPr>
              <a:t>因此，一元线性回归方程可以改写为；</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1" dirty="0" smtClean="0">
              <a:latin typeface="+mn-lt"/>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en-US" altLang="zh-CN" sz="2200" b="1" dirty="0" smtClean="0">
              <a:latin typeface="+mn-lt"/>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latin typeface="+mn-lt"/>
                <a:cs typeface="+mn-cs"/>
                <a:sym typeface="Symbol" panose="05050102010706020507" charset="0"/>
              </a:rPr>
              <a:t>                  </a:t>
            </a:r>
            <a:r>
              <a:rPr lang="zh-CN" altLang="en-US" sz="2200" b="1" dirty="0" smtClean="0">
                <a:latin typeface="+mn-lt"/>
                <a:ea typeface="宋体" panose="02010600030101010101" pitchFamily="2" charset="-122"/>
                <a:cs typeface="+mn-cs"/>
                <a:sym typeface="Symbol" panose="05050102010706020507" charset="0"/>
              </a:rPr>
              <a:t>式中</a:t>
            </a:r>
            <a:endParaRPr lang="zh-CN" altLang="en-US" sz="2200" b="1" dirty="0" smtClean="0">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altLang="en-US" sz="2200" b="1" dirty="0" smtClean="0">
              <a:latin typeface="+mn-lt"/>
              <a:ea typeface="宋体" panose="02010600030101010101" pitchFamily="2" charset="-122"/>
              <a:cs typeface="+mn-cs"/>
              <a:sym typeface="Symbol" panose="05050102010706020507" charset="0"/>
            </a:endParaRPr>
          </a:p>
        </p:txBody>
      </p:sp>
      <p:graphicFrame>
        <p:nvGraphicFramePr>
          <p:cNvPr id="3" name="Object 8"/>
          <p:cNvGraphicFramePr>
            <a:graphicFrameLocks noChangeAspect="1"/>
          </p:cNvGraphicFramePr>
          <p:nvPr>
            <p:custDataLst>
              <p:tags r:id="rId2"/>
            </p:custDataLst>
          </p:nvPr>
        </p:nvGraphicFramePr>
        <p:xfrm>
          <a:off x="3867150" y="2749550"/>
          <a:ext cx="300990" cy="400685"/>
        </p:xfrm>
        <a:graphic>
          <a:graphicData uri="http://schemas.openxmlformats.org/presentationml/2006/ole">
            <mc:AlternateContent xmlns:mc="http://schemas.openxmlformats.org/markup-compatibility/2006">
              <mc:Choice xmlns:v="urn:schemas-microsoft-com:vml" Requires="v">
                <p:oleObj spid="_x0000_s37892" name="Equation" r:id="rId3" imgW="4572000" imgH="6096000" progId="">
                  <p:embed/>
                </p:oleObj>
              </mc:Choice>
              <mc:Fallback>
                <p:oleObj name="Equation" r:id="rId3" imgW="4572000" imgH="6096000" progId="">
                  <p:embed/>
                  <p:pic>
                    <p:nvPicPr>
                      <p:cNvPr id="0" name="图片 37891"/>
                      <p:cNvPicPr>
                        <a:picLocks noChangeAspect="1"/>
                      </p:cNvPicPr>
                      <p:nvPr/>
                    </p:nvPicPr>
                    <p:blipFill>
                      <a:blip r:embed="rId4"/>
                      <a:stretch>
                        <a:fillRect/>
                      </a:stretch>
                    </p:blipFill>
                    <p:spPr>
                      <a:xfrm>
                        <a:off x="3867150" y="2749550"/>
                        <a:ext cx="300990" cy="400685"/>
                      </a:xfrm>
                      <a:prstGeom prst="rect">
                        <a:avLst/>
                      </a:prstGeom>
                      <a:noFill/>
                      <a:ln w="9525">
                        <a:noFill/>
                      </a:ln>
                    </p:spPr>
                  </p:pic>
                </p:oleObj>
              </mc:Fallback>
            </mc:AlternateContent>
          </a:graphicData>
        </a:graphic>
      </p:graphicFrame>
      <p:graphicFrame>
        <p:nvGraphicFramePr>
          <p:cNvPr id="49161" name="Object 9"/>
          <p:cNvGraphicFramePr>
            <a:graphicFrameLocks noChangeAspect="1"/>
          </p:cNvGraphicFramePr>
          <p:nvPr>
            <p:custDataLst>
              <p:tags r:id="rId5"/>
            </p:custDataLst>
          </p:nvPr>
        </p:nvGraphicFramePr>
        <p:xfrm>
          <a:off x="4286885" y="2784475"/>
          <a:ext cx="236855" cy="365760"/>
        </p:xfrm>
        <a:graphic>
          <a:graphicData uri="http://schemas.openxmlformats.org/presentationml/2006/ole">
            <mc:AlternateContent xmlns:mc="http://schemas.openxmlformats.org/markup-compatibility/2006">
              <mc:Choice xmlns:v="urn:schemas-microsoft-com:vml" Requires="v">
                <p:oleObj spid="_x0000_s37893" name="Equation" r:id="rId6" imgW="3962400" imgH="6096000" progId="">
                  <p:embed/>
                </p:oleObj>
              </mc:Choice>
              <mc:Fallback>
                <p:oleObj name="Equation" r:id="rId6" imgW="3962400" imgH="6096000" progId="">
                  <p:embed/>
                  <p:pic>
                    <p:nvPicPr>
                      <p:cNvPr id="0" name="图片 37892"/>
                      <p:cNvPicPr>
                        <a:picLocks noChangeAspect="1"/>
                      </p:cNvPicPr>
                      <p:nvPr/>
                    </p:nvPicPr>
                    <p:blipFill>
                      <a:blip r:embed="rId7"/>
                      <a:stretch>
                        <a:fillRect/>
                      </a:stretch>
                    </p:blipFill>
                    <p:spPr>
                      <a:xfrm>
                        <a:off x="4286885" y="2784475"/>
                        <a:ext cx="236855" cy="365760"/>
                      </a:xfrm>
                      <a:prstGeom prst="rect">
                        <a:avLst/>
                      </a:prstGeom>
                      <a:noFill/>
                      <a:ln w="9525">
                        <a:noFill/>
                      </a:ln>
                    </p:spPr>
                  </p:pic>
                </p:oleObj>
              </mc:Fallback>
            </mc:AlternateContent>
          </a:graphicData>
        </a:graphic>
      </p:graphicFrame>
      <p:graphicFrame>
        <p:nvGraphicFramePr>
          <p:cNvPr id="49156" name="Object 4"/>
          <p:cNvGraphicFramePr>
            <a:graphicFrameLocks noChangeAspect="1"/>
          </p:cNvGraphicFramePr>
          <p:nvPr>
            <p:custDataLst>
              <p:tags r:id="rId8"/>
            </p:custDataLst>
          </p:nvPr>
        </p:nvGraphicFramePr>
        <p:xfrm>
          <a:off x="3214370" y="3646805"/>
          <a:ext cx="2090420" cy="676275"/>
        </p:xfrm>
        <a:graphic>
          <a:graphicData uri="http://schemas.openxmlformats.org/presentationml/2006/ole">
            <mc:AlternateContent xmlns:mc="http://schemas.openxmlformats.org/markup-compatibility/2006">
              <mc:Choice xmlns:v="urn:schemas-microsoft-com:vml" Requires="v">
                <p:oleObj spid="_x0000_s37889" name="Equation" r:id="rId9" imgW="648970" imgH="210185" progId="">
                  <p:embed/>
                </p:oleObj>
              </mc:Choice>
              <mc:Fallback>
                <p:oleObj name="Equation" r:id="rId9" imgW="648970" imgH="210185" progId="">
                  <p:embed/>
                  <p:pic>
                    <p:nvPicPr>
                      <p:cNvPr id="0" name="Object 4"/>
                      <p:cNvPicPr>
                        <a:picLocks noChangeAspect="1"/>
                      </p:cNvPicPr>
                      <p:nvPr/>
                    </p:nvPicPr>
                    <p:blipFill>
                      <a:blip r:embed="rId10"/>
                      <a:stretch>
                        <a:fillRect/>
                      </a:stretch>
                    </p:blipFill>
                    <p:spPr>
                      <a:xfrm>
                        <a:off x="3214370" y="3646805"/>
                        <a:ext cx="2090420" cy="676275"/>
                      </a:xfrm>
                      <a:prstGeom prst="rect">
                        <a:avLst/>
                      </a:prstGeom>
                      <a:noFill/>
                      <a:ln w="9525">
                        <a:noFill/>
                      </a:ln>
                    </p:spPr>
                  </p:pic>
                </p:oleObj>
              </mc:Fallback>
            </mc:AlternateContent>
          </a:graphicData>
        </a:graphic>
      </p:graphicFrame>
      <p:graphicFrame>
        <p:nvGraphicFramePr>
          <p:cNvPr id="49158" name="Object 6"/>
          <p:cNvGraphicFramePr>
            <a:graphicFrameLocks noChangeAspect="1"/>
          </p:cNvGraphicFramePr>
          <p:nvPr>
            <p:custDataLst>
              <p:tags r:id="rId11"/>
            </p:custDataLst>
          </p:nvPr>
        </p:nvGraphicFramePr>
        <p:xfrm>
          <a:off x="6430010" y="5083810"/>
          <a:ext cx="1824990" cy="589915"/>
        </p:xfrm>
        <a:graphic>
          <a:graphicData uri="http://schemas.openxmlformats.org/presentationml/2006/ole">
            <mc:AlternateContent xmlns:mc="http://schemas.openxmlformats.org/markup-compatibility/2006">
              <mc:Choice xmlns:v="urn:schemas-microsoft-com:vml" Requires="v">
                <p:oleObj spid="_x0000_s37891" name="Equation" r:id="rId12" imgW="648970" imgH="210185" progId="">
                  <p:embed/>
                </p:oleObj>
              </mc:Choice>
              <mc:Fallback>
                <p:oleObj name="Equation" r:id="rId12" imgW="648970" imgH="210185" progId="">
                  <p:embed/>
                  <p:pic>
                    <p:nvPicPr>
                      <p:cNvPr id="0" name="Object 6"/>
                      <p:cNvPicPr>
                        <a:picLocks noChangeAspect="1"/>
                      </p:cNvPicPr>
                      <p:nvPr/>
                    </p:nvPicPr>
                    <p:blipFill>
                      <a:blip r:embed="rId13"/>
                      <a:stretch>
                        <a:fillRect/>
                      </a:stretch>
                    </p:blipFill>
                    <p:spPr>
                      <a:xfrm>
                        <a:off x="6430010" y="5083810"/>
                        <a:ext cx="1824990" cy="589915"/>
                      </a:xfrm>
                      <a:prstGeom prst="rect">
                        <a:avLst/>
                      </a:prstGeom>
                      <a:noFill/>
                      <a:ln w="9525">
                        <a:noFill/>
                      </a:ln>
                    </p:spPr>
                  </p:pic>
                </p:oleObj>
              </mc:Fallback>
            </mc:AlternateContent>
          </a:graphicData>
        </a:graphic>
      </p:graphicFrame>
      <p:pic>
        <p:nvPicPr>
          <p:cNvPr id="4" name="图片 3"/>
          <p:cNvPicPr>
            <a:picLocks noChangeAspect="1"/>
          </p:cNvPicPr>
          <p:nvPr>
            <p:custDataLst>
              <p:tags r:id="rId14"/>
            </p:custDataLst>
          </p:nvPr>
        </p:nvPicPr>
        <p:blipFill>
          <a:blip r:embed="rId15"/>
          <a:stretch>
            <a:fillRect/>
          </a:stretch>
        </p:blipFill>
        <p:spPr>
          <a:xfrm>
            <a:off x="2396490" y="4447540"/>
            <a:ext cx="3726815" cy="1753235"/>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0833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基本分析方法</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回归分析（续）</a:t>
            </a:r>
            <a:endParaRPr lang="zh-CN" altLang="en-US" sz="2200" b="1" dirty="0" smtClean="0">
              <a:latin typeface="+mj-lt"/>
              <a:ea typeface="宋体" panose="02010600030101010101" pitchFamily="2" charset="-122"/>
              <a:cs typeface="+mj-lt"/>
              <a:sym typeface="Symbol" panose="05050102010706020507" charset="0"/>
            </a:endParaRPr>
          </a:p>
        </p:txBody>
      </p:sp>
      <p:pic>
        <p:nvPicPr>
          <p:cNvPr id="2" name="Picture 3"/>
          <p:cNvPicPr>
            <a:picLocks noChangeAspect="1" noChangeArrowheads="1"/>
          </p:cNvPicPr>
          <p:nvPr>
            <p:custDataLst>
              <p:tags r:id="rId2"/>
            </p:custDataLst>
          </p:nvPr>
        </p:nvPicPr>
        <p:blipFill>
          <a:blip r:embed="rId3"/>
          <a:srcRect/>
          <a:stretch>
            <a:fillRect/>
          </a:stretch>
        </p:blipFill>
        <p:spPr bwMode="auto">
          <a:xfrm>
            <a:off x="3557270" y="1280160"/>
            <a:ext cx="5057140" cy="3074035"/>
          </a:xfrm>
          <a:prstGeom prst="rect">
            <a:avLst/>
          </a:prstGeom>
          <a:noFill/>
          <a:ln w="9525">
            <a:noFill/>
            <a:miter lim="800000"/>
            <a:headEnd/>
            <a:tailEnd/>
          </a:ln>
          <a:effectLst/>
        </p:spPr>
      </p:pic>
      <p:sp>
        <p:nvSpPr>
          <p:cNvPr id="14" name="TextBox 13"/>
          <p:cNvSpPr txBox="1"/>
          <p:nvPr>
            <p:custDataLst>
              <p:tags r:id="rId4"/>
            </p:custDataLst>
          </p:nvPr>
        </p:nvSpPr>
        <p:spPr>
          <a:xfrm>
            <a:off x="559435" y="2700338"/>
            <a:ext cx="2786063" cy="460375"/>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p>
            <a:pPr algn="ctr">
              <a:defRPr/>
            </a:pPr>
            <a:r>
              <a:rPr lang="zh-CN" altLang="en-US" dirty="0"/>
              <a:t>最小二乘法示意图</a:t>
            </a:r>
            <a:endParaRPr lang="zh-CN" altLang="en-US" dirty="0"/>
          </a:p>
        </p:txBody>
      </p:sp>
      <p:sp>
        <p:nvSpPr>
          <p:cNvPr id="4" name="Rectangle 3"/>
          <p:cNvSpPr>
            <a:spLocks noGrp="1" noRot="1"/>
          </p:cNvSpPr>
          <p:nvPr>
            <p:custDataLst>
              <p:tags r:id="rId5"/>
            </p:custDataLst>
          </p:nvPr>
        </p:nvSpPr>
        <p:spPr>
          <a:xfrm>
            <a:off x="111125" y="4455160"/>
            <a:ext cx="8883650" cy="1865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b="1" dirty="0" smtClean="0">
                <a:latin typeface="+mn-lt"/>
                <a:cs typeface="+mn-cs"/>
                <a:sym typeface="+mn-ea"/>
              </a:rPr>
              <a:t>    - </a:t>
            </a:r>
            <a:r>
              <a:rPr lang="zh-CN" altLang="en-US" dirty="0" smtClean="0">
                <a:sym typeface="+mn-ea"/>
              </a:rPr>
              <a:t>此处，最小二乘法就是使因变量的观察值与估计值之间的离差平方和达到最小来求得   </a:t>
            </a:r>
            <a:r>
              <a:rPr lang="en-US" altLang="zh-CN" dirty="0" smtClean="0">
                <a:sym typeface="+mn-ea"/>
              </a:rPr>
              <a:t> </a:t>
            </a:r>
            <a:r>
              <a:rPr lang="zh-CN" altLang="en-US" dirty="0" smtClean="0">
                <a:sym typeface="+mn-ea"/>
              </a:rPr>
              <a:t>和  </a:t>
            </a:r>
            <a:r>
              <a:rPr lang="en-US" altLang="zh-CN" dirty="0" smtClean="0">
                <a:sym typeface="+mn-ea"/>
              </a:rPr>
              <a:t> </a:t>
            </a:r>
            <a:r>
              <a:rPr lang="zh-CN" altLang="en-US" dirty="0" smtClean="0">
                <a:sym typeface="+mn-ea"/>
              </a:rPr>
              <a:t>的方法，即</a:t>
            </a:r>
            <a:endParaRPr lang="zh-CN" altLang="en-US" dirty="0" smtClean="0">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sym typeface="+mn-ea"/>
              </a:rPr>
              <a:t>的值为最小。</a:t>
            </a:r>
            <a:endParaRPr lang="zh-CN" altLang="en-US" sz="2200" b="1" dirty="0" smtClean="0">
              <a:latin typeface="+mn-lt"/>
              <a:ea typeface="宋体" panose="02010600030101010101" pitchFamily="2" charset="-122"/>
              <a:cs typeface="+mn-cs"/>
              <a:sym typeface="Symbol" panose="05050102010706020507" charset="0"/>
            </a:endParaRPr>
          </a:p>
        </p:txBody>
      </p:sp>
      <p:graphicFrame>
        <p:nvGraphicFramePr>
          <p:cNvPr id="51202" name="Object 4"/>
          <p:cNvGraphicFramePr>
            <a:graphicFrameLocks noChangeAspect="1"/>
          </p:cNvGraphicFramePr>
          <p:nvPr>
            <p:custDataLst>
              <p:tags r:id="rId6"/>
            </p:custDataLst>
          </p:nvPr>
        </p:nvGraphicFramePr>
        <p:xfrm>
          <a:off x="3636010" y="4872355"/>
          <a:ext cx="296863" cy="400050"/>
        </p:xfrm>
        <a:graphic>
          <a:graphicData uri="http://schemas.openxmlformats.org/presentationml/2006/ole">
            <mc:AlternateContent xmlns:mc="http://schemas.openxmlformats.org/markup-compatibility/2006">
              <mc:Choice xmlns:v="urn:schemas-microsoft-com:vml" Requires="v">
                <p:oleObj spid="_x0000_s38913" name="Equation" r:id="rId7" imgW="191135" imgH="257810" progId="">
                  <p:embed/>
                </p:oleObj>
              </mc:Choice>
              <mc:Fallback>
                <p:oleObj name="Equation" r:id="rId7" imgW="191135" imgH="257810" progId="">
                  <p:embed/>
                  <p:pic>
                    <p:nvPicPr>
                      <p:cNvPr id="0" name="Object 4"/>
                      <p:cNvPicPr>
                        <a:picLocks noChangeAspect="1"/>
                      </p:cNvPicPr>
                      <p:nvPr/>
                    </p:nvPicPr>
                    <p:blipFill>
                      <a:blip r:embed="rId8"/>
                      <a:stretch>
                        <a:fillRect/>
                      </a:stretch>
                    </p:blipFill>
                    <p:spPr>
                      <a:xfrm>
                        <a:off x="3636010" y="4872355"/>
                        <a:ext cx="296863" cy="400050"/>
                      </a:xfrm>
                      <a:prstGeom prst="rect">
                        <a:avLst/>
                      </a:prstGeom>
                      <a:noFill/>
                      <a:ln w="9525">
                        <a:noFill/>
                      </a:ln>
                    </p:spPr>
                  </p:pic>
                </p:oleObj>
              </mc:Fallback>
            </mc:AlternateContent>
          </a:graphicData>
        </a:graphic>
      </p:graphicFrame>
      <p:graphicFrame>
        <p:nvGraphicFramePr>
          <p:cNvPr id="51203" name="Object 5"/>
          <p:cNvGraphicFramePr>
            <a:graphicFrameLocks noChangeAspect="1"/>
          </p:cNvGraphicFramePr>
          <p:nvPr>
            <p:custDataLst>
              <p:tags r:id="rId9"/>
            </p:custDataLst>
          </p:nvPr>
        </p:nvGraphicFramePr>
        <p:xfrm>
          <a:off x="4213860" y="4869180"/>
          <a:ext cx="258763" cy="411163"/>
        </p:xfrm>
        <a:graphic>
          <a:graphicData uri="http://schemas.openxmlformats.org/presentationml/2006/ole">
            <mc:AlternateContent xmlns:mc="http://schemas.openxmlformats.org/markup-compatibility/2006">
              <mc:Choice xmlns:v="urn:schemas-microsoft-com:vml" Requires="v">
                <p:oleObj spid="_x0000_s38914" name="Equation" r:id="rId10" imgW="163195" imgH="257810" progId="">
                  <p:embed/>
                </p:oleObj>
              </mc:Choice>
              <mc:Fallback>
                <p:oleObj name="Equation" r:id="rId10" imgW="163195" imgH="257810" progId="">
                  <p:embed/>
                  <p:pic>
                    <p:nvPicPr>
                      <p:cNvPr id="0" name="Object 5"/>
                      <p:cNvPicPr>
                        <a:picLocks noChangeAspect="1"/>
                      </p:cNvPicPr>
                      <p:nvPr/>
                    </p:nvPicPr>
                    <p:blipFill>
                      <a:blip r:embed="rId11"/>
                      <a:stretch>
                        <a:fillRect/>
                      </a:stretch>
                    </p:blipFill>
                    <p:spPr>
                      <a:xfrm>
                        <a:off x="4213860" y="4869180"/>
                        <a:ext cx="258763" cy="411163"/>
                      </a:xfrm>
                      <a:prstGeom prst="rect">
                        <a:avLst/>
                      </a:prstGeom>
                      <a:noFill/>
                      <a:ln w="9525">
                        <a:noFill/>
                      </a:ln>
                    </p:spPr>
                  </p:pic>
                </p:oleObj>
              </mc:Fallback>
            </mc:AlternateContent>
          </a:graphicData>
        </a:graphic>
      </p:graphicFrame>
      <p:graphicFrame>
        <p:nvGraphicFramePr>
          <p:cNvPr id="51204" name="Object 6"/>
          <p:cNvGraphicFramePr>
            <a:graphicFrameLocks noChangeAspect="1"/>
          </p:cNvGraphicFramePr>
          <p:nvPr>
            <p:custDataLst>
              <p:tags r:id="rId12"/>
            </p:custDataLst>
          </p:nvPr>
        </p:nvGraphicFramePr>
        <p:xfrm>
          <a:off x="2783840" y="5152390"/>
          <a:ext cx="3331845" cy="970280"/>
        </p:xfrm>
        <a:graphic>
          <a:graphicData uri="http://schemas.openxmlformats.org/presentationml/2006/ole">
            <mc:AlternateContent xmlns:mc="http://schemas.openxmlformats.org/markup-compatibility/2006">
              <mc:Choice xmlns:v="urn:schemas-microsoft-com:vml" Requires="v">
                <p:oleObj spid="_x0000_s38915" name="Equation" r:id="rId13" imgW="1277620" imgH="372745" progId="">
                  <p:embed/>
                </p:oleObj>
              </mc:Choice>
              <mc:Fallback>
                <p:oleObj name="Equation" r:id="rId13" imgW="1277620" imgH="372745" progId="">
                  <p:embed/>
                  <p:pic>
                    <p:nvPicPr>
                      <p:cNvPr id="0" name="Object 6"/>
                      <p:cNvPicPr>
                        <a:picLocks noChangeAspect="1"/>
                      </p:cNvPicPr>
                      <p:nvPr/>
                    </p:nvPicPr>
                    <p:blipFill>
                      <a:blip r:embed="rId14"/>
                      <a:stretch>
                        <a:fillRect/>
                      </a:stretch>
                    </p:blipFill>
                    <p:spPr>
                      <a:xfrm>
                        <a:off x="2783840" y="5152390"/>
                        <a:ext cx="3331845" cy="970280"/>
                      </a:xfrm>
                      <a:prstGeom prst="rect">
                        <a:avLst/>
                      </a:prstGeom>
                      <a:noFill/>
                      <a:ln w="9525">
                        <a:noFill/>
                      </a:ln>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795655"/>
            <a:ext cx="8883650" cy="145097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zh-CN" altLang="en-US" sz="2800" dirty="0">
                <a:solidFill>
                  <a:srgbClr val="FF0000"/>
                </a:solidFill>
                <a:ea typeface="宋体" panose="02010600030101010101" pitchFamily="2" charset="-122"/>
                <a:sym typeface="+mn-ea"/>
              </a:rPr>
              <a:t>基本分析方法</a:t>
            </a:r>
            <a:endParaRPr lang="zh-CN" altLang="en-US" sz="2800" dirty="0">
              <a:solidFill>
                <a:srgbClr val="FF0000"/>
              </a:solidFill>
              <a:ea typeface="宋体" panose="02010600030101010101" pitchFamily="2"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latin typeface="+mj-lt"/>
                <a:ea typeface="黑体" panose="02010609060101010101" pitchFamily="49" charset="-122"/>
                <a:cs typeface="+mj-lt"/>
                <a:sym typeface="+mn-ea"/>
              </a:rPr>
              <a:t>  * </a:t>
            </a:r>
            <a:r>
              <a:rPr lang="zh-CN" altLang="en-US" dirty="0" smtClean="0">
                <a:solidFill>
                  <a:srgbClr val="134AD5"/>
                </a:solidFill>
                <a:latin typeface="+mj-lt"/>
                <a:ea typeface="黑体" panose="02010609060101010101" pitchFamily="49" charset="-122"/>
                <a:cs typeface="+mj-lt"/>
                <a:sym typeface="+mn-ea"/>
              </a:rPr>
              <a:t>回归分析（续）</a:t>
            </a:r>
            <a:endParaRPr lang="zh-CN" altLang="en-US" dirty="0" smtClean="0">
              <a:solidFill>
                <a:srgbClr val="134AD5"/>
              </a:solidFill>
              <a:latin typeface="+mj-lt"/>
              <a:ea typeface="黑体" panose="02010609060101010101" pitchFamily="49" charset="-122"/>
              <a:cs typeface="+mj-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smtClean="0">
                <a:sym typeface="+mn-ea"/>
              </a:rPr>
              <a:t>    - </a:t>
            </a:r>
            <a:r>
              <a:rPr lang="zh-CN" altLang="en-US" dirty="0" smtClean="0">
                <a:sym typeface="+mn-ea"/>
              </a:rPr>
              <a:t>线性回归分析结果的评价涉及</a:t>
            </a:r>
            <a:r>
              <a:rPr lang="en-US" altLang="zh-CN" dirty="0" smtClean="0">
                <a:sym typeface="+mn-ea"/>
              </a:rPr>
              <a:t>3</a:t>
            </a:r>
            <a:r>
              <a:rPr lang="zh-CN" altLang="en-US" dirty="0" smtClean="0">
                <a:sym typeface="+mn-ea"/>
              </a:rPr>
              <a:t>个重要概念</a:t>
            </a:r>
            <a:endParaRPr lang="zh-CN" altLang="en-US" b="1" dirty="0" smtClean="0">
              <a:latin typeface="+mn-lt"/>
              <a:ea typeface="宋体" panose="02010600030101010101" pitchFamily="2" charset="-122"/>
              <a:cs typeface="+mn-cs"/>
              <a:sym typeface="Symbol" panose="05050102010706020507" charset="0"/>
            </a:endParaRPr>
          </a:p>
        </p:txBody>
      </p:sp>
      <p:pic>
        <p:nvPicPr>
          <p:cNvPr id="3" name="Picture 3"/>
          <p:cNvPicPr>
            <a:picLocks noChangeAspect="1" noChangeArrowheads="1"/>
          </p:cNvPicPr>
          <p:nvPr>
            <p:custDataLst>
              <p:tags r:id="rId2"/>
            </p:custDataLst>
          </p:nvPr>
        </p:nvPicPr>
        <p:blipFill>
          <a:blip r:embed="rId3"/>
          <a:srcRect/>
          <a:stretch>
            <a:fillRect/>
          </a:stretch>
        </p:blipFill>
        <p:spPr bwMode="auto">
          <a:xfrm>
            <a:off x="1121410" y="2200275"/>
            <a:ext cx="6942455" cy="3913505"/>
          </a:xfrm>
          <a:prstGeom prst="rect">
            <a:avLst/>
          </a:prstGeom>
          <a:noFill/>
          <a:ln w="9525">
            <a:noFill/>
            <a:miter lim="800000"/>
            <a:headEnd/>
            <a:tailEnd/>
          </a:ln>
          <a:effectLst/>
        </p:spPr>
      </p:pic>
      <p:sp>
        <p:nvSpPr>
          <p:cNvPr id="12" name="TextBox 11"/>
          <p:cNvSpPr txBox="1"/>
          <p:nvPr>
            <p:custDataLst>
              <p:tags r:id="rId4"/>
            </p:custDataLst>
          </p:nvPr>
        </p:nvSpPr>
        <p:spPr>
          <a:xfrm>
            <a:off x="1217930" y="6143625"/>
            <a:ext cx="712470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l">
              <a:defRPr/>
            </a:pPr>
            <a:r>
              <a:rPr lang="zh-CN" altLang="en-US" sz="2000" dirty="0"/>
              <a:t>总平方和</a:t>
            </a:r>
            <a:r>
              <a:rPr lang="en-US" sz="2000" dirty="0"/>
              <a:t>(SST)</a:t>
            </a:r>
            <a:r>
              <a:rPr lang="zh-CN" altLang="en-US" sz="2000" dirty="0"/>
              <a:t>、回归平方和</a:t>
            </a:r>
            <a:r>
              <a:rPr lang="en-US" sz="2000" dirty="0"/>
              <a:t>(SSR)</a:t>
            </a:r>
            <a:r>
              <a:rPr lang="zh-CN" altLang="en-US" sz="2000" dirty="0"/>
              <a:t>和残差平方和</a:t>
            </a:r>
            <a:r>
              <a:rPr lang="en-US" sz="2000" dirty="0"/>
              <a:t>(SSE)</a:t>
            </a:r>
            <a:r>
              <a:rPr lang="zh-CN" altLang="en-US" sz="2000" dirty="0"/>
              <a:t>的关系</a:t>
            </a:r>
            <a:endParaRPr lang="zh-CN" altLang="en-US" sz="2000"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3319145" cy="513842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方差</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200" b="1" dirty="0" smtClean="0">
                <a:solidFill>
                  <a:srgbClr val="134AD5"/>
                </a:solidFill>
                <a:latin typeface="+mn-lt"/>
                <a:ea typeface="黑体" panose="02010609060101010101" pitchFamily="49" charset="-122"/>
                <a:cs typeface="+mn-cs"/>
                <a:sym typeface="Symbol" panose="05050102010706020507" charset="0"/>
              </a:rPr>
              <a:t>  </a:t>
            </a:r>
            <a:r>
              <a:rPr lang="en-US" sz="2200" b="1" dirty="0" smtClean="0">
                <a:solidFill>
                  <a:srgbClr val="134AD5"/>
                </a:solidFill>
                <a:latin typeface="+mn-lt"/>
                <a:ea typeface="黑体" panose="02010609060101010101" pitchFamily="49" charset="-122"/>
                <a:cs typeface="+mn-cs"/>
                <a:sym typeface="Symbol" panose="05050102010706020507" charset="0"/>
              </a:rPr>
              <a:t>  - </a:t>
            </a:r>
            <a:r>
              <a:rPr lang="zh-CN" sz="2200" b="1" dirty="0" smtClean="0">
                <a:solidFill>
                  <a:srgbClr val="134AD5"/>
                </a:solidFill>
                <a:latin typeface="+mn-lt"/>
                <a:ea typeface="黑体" panose="02010609060101010101" pitchFamily="49" charset="-122"/>
                <a:cs typeface="+mn-cs"/>
                <a:sym typeface="Symbol" panose="05050102010706020507" charset="0"/>
              </a:rPr>
              <a:t>方差分析主要用于分析“分类型自变量”和“数值型因变量”之间的关系，如图 2-18 所示。</a:t>
            </a:r>
            <a:endParaRPr lang="zh-CN" sz="22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rgbClr val="134AD5"/>
                </a:solidFill>
                <a:latin typeface="+mn-lt"/>
                <a:ea typeface="黑体" panose="02010609060101010101" pitchFamily="49" charset="-122"/>
                <a:cs typeface="+mn-cs"/>
                <a:sym typeface="Symbol" panose="05050102010706020507" charset="0"/>
              </a:rPr>
              <a:t> </a:t>
            </a:r>
            <a:r>
              <a:rPr lang="en-US" altLang="zh-CN" sz="2200" b="1" dirty="0" smtClean="0">
                <a:solidFill>
                  <a:srgbClr val="134AD5"/>
                </a:solidFill>
                <a:latin typeface="+mn-lt"/>
                <a:ea typeface="黑体" panose="02010609060101010101" pitchFamily="49" charset="-122"/>
                <a:cs typeface="+mn-cs"/>
                <a:sym typeface="Symbol" panose="05050102010706020507" charset="0"/>
              </a:rPr>
              <a:t>   - </a:t>
            </a:r>
            <a:r>
              <a:rPr lang="zh-CN" sz="2200" b="1" dirty="0" smtClean="0">
                <a:solidFill>
                  <a:srgbClr val="134AD5"/>
                </a:solidFill>
                <a:latin typeface="+mn-lt"/>
                <a:ea typeface="黑体" panose="02010609060101010101" pitchFamily="49" charset="-122"/>
                <a:cs typeface="+mn-cs"/>
                <a:sym typeface="Symbol" panose="05050102010706020507" charset="0"/>
              </a:rPr>
              <a:t>以分析彩电的品牌对其销售量的影响为例，</a:t>
            </a:r>
            <a:r>
              <a:rPr lang="zh-CN" sz="2100" b="1" dirty="0" smtClean="0">
                <a:solidFill>
                  <a:schemeClr val="tx1"/>
                </a:solidFill>
                <a:latin typeface="+mn-lt"/>
                <a:ea typeface="黑体" panose="02010609060101010101" pitchFamily="49" charset="-122"/>
                <a:cs typeface="+mn-cs"/>
                <a:sym typeface="Symbol" panose="05050102010706020507" charset="0"/>
              </a:rPr>
              <a:t>“彩电品牌”为自变量，且属于分类型自变量；“彩电销售量”为因变量，且属于数值型因变量。</a:t>
            </a:r>
            <a:endParaRPr lang="zh-CN" sz="2100" b="1" dirty="0" smtClean="0">
              <a:solidFill>
                <a:schemeClr val="tx1"/>
              </a:solidFill>
              <a:latin typeface="+mn-lt"/>
              <a:ea typeface="黑体" panose="02010609060101010101" pitchFamily="49" charset="-122"/>
              <a:cs typeface="+mn-cs"/>
              <a:sym typeface="Symbol" panose="05050102010706020507" charset="0"/>
            </a:endParaRPr>
          </a:p>
        </p:txBody>
      </p:sp>
      <p:pic>
        <p:nvPicPr>
          <p:cNvPr id="7" name="image55.png"/>
          <p:cNvPicPr>
            <a:picLocks noChangeAspect="1"/>
          </p:cNvPicPr>
          <p:nvPr>
            <p:custDataLst>
              <p:tags r:id="rId2"/>
            </p:custDataLst>
          </p:nvPr>
        </p:nvPicPr>
        <p:blipFill>
          <a:blip r:embed="rId3" cstate="print"/>
          <a:stretch>
            <a:fillRect/>
          </a:stretch>
        </p:blipFill>
        <p:spPr>
          <a:xfrm>
            <a:off x="3442929" y="987510"/>
            <a:ext cx="5537043" cy="4608000"/>
          </a:xfrm>
          <a:prstGeom prst="rect">
            <a:avLst/>
          </a:prstGeom>
        </p:spPr>
      </p:pic>
      <p:sp>
        <p:nvSpPr>
          <p:cNvPr id="3" name="TextBox 7"/>
          <p:cNvSpPr txBox="1"/>
          <p:nvPr>
            <p:custDataLst>
              <p:tags r:id="rId4"/>
            </p:custDataLst>
          </p:nvPr>
        </p:nvSpPr>
        <p:spPr>
          <a:xfrm>
            <a:off x="4753610" y="5661025"/>
            <a:ext cx="2997200" cy="3860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2-18 </a:t>
            </a:r>
            <a:r>
              <a:rPr lang="zh-CN" altLang="en-US" sz="2000" dirty="0">
                <a:sym typeface="+mn-ea"/>
              </a:rPr>
              <a:t>方差分析的含义</a:t>
            </a:r>
            <a:endParaRPr lang="zh-CN" altLang="en-US" sz="2000" dirty="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65175"/>
            <a:ext cx="8898255" cy="518414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方差</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通常，方差分析中有 </a:t>
            </a:r>
            <a:r>
              <a:rPr lang="zh-CN" sz="2300" b="1" u="sng" dirty="0" smtClean="0">
                <a:solidFill>
                  <a:srgbClr val="134AD5"/>
                </a:solidFill>
                <a:latin typeface="+mn-lt"/>
                <a:ea typeface="黑体" panose="02010609060101010101" pitchFamily="49" charset="-122"/>
                <a:cs typeface="+mn-cs"/>
                <a:sym typeface="Symbol" panose="05050102010706020507" charset="0"/>
              </a:rPr>
              <a:t>3 个基本假定</a:t>
            </a:r>
            <a:r>
              <a:rPr lang="zh-CN" sz="2300" b="1" dirty="0" smtClean="0">
                <a:solidFill>
                  <a:srgbClr val="134AD5"/>
                </a:solidFill>
                <a:latin typeface="+mn-lt"/>
                <a:ea typeface="黑体" panose="02010609060101010101" pitchFamily="49" charset="-122"/>
                <a:cs typeface="+mn-cs"/>
                <a:sym typeface="Symbol" panose="05050102010706020507" charset="0"/>
              </a:rPr>
              <a:t>：</a:t>
            </a:r>
            <a:r>
              <a:rPr lang="zh-CN" sz="2200" b="1" dirty="0" smtClean="0">
                <a:solidFill>
                  <a:schemeClr val="tx1"/>
                </a:solidFill>
                <a:latin typeface="+mn-lt"/>
                <a:ea typeface="黑体" panose="02010609060101010101" pitchFamily="49" charset="-122"/>
                <a:cs typeface="+mn-cs"/>
                <a:sym typeface="Symbol" panose="05050102010706020507" charset="0"/>
              </a:rPr>
              <a:t>① 每个总体都应服从正态分布；② 各个总体的方差必须相同；③  观察值是独立的。</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方差分析</a:t>
            </a:r>
            <a:r>
              <a:rPr lang="zh-CN" sz="2300" b="1" dirty="0" smtClean="0">
                <a:solidFill>
                  <a:srgbClr val="134AD5"/>
                </a:solidFill>
                <a:latin typeface="+mn-lt"/>
                <a:ea typeface="黑体" panose="02010609060101010101" pitchFamily="49" charset="-122"/>
                <a:cs typeface="+mn-cs"/>
                <a:sym typeface="Symbol" panose="05050102010706020507" charset="0"/>
              </a:rPr>
              <a:t>指通过检验</a:t>
            </a:r>
            <a:r>
              <a:rPr lang="zh-CN" sz="2300" b="1" u="sng" dirty="0" smtClean="0">
                <a:solidFill>
                  <a:srgbClr val="134AD5"/>
                </a:solidFill>
                <a:latin typeface="+mn-lt"/>
                <a:ea typeface="黑体" panose="02010609060101010101" pitchFamily="49" charset="-122"/>
                <a:cs typeface="+mn-cs"/>
                <a:sym typeface="Symbol" panose="05050102010706020507" charset="0"/>
              </a:rPr>
              <a:t>各总体的均值是否相等</a:t>
            </a:r>
            <a:r>
              <a:rPr lang="zh-CN" sz="2300" b="1" dirty="0" smtClean="0">
                <a:solidFill>
                  <a:srgbClr val="134AD5"/>
                </a:solidFill>
                <a:latin typeface="+mn-lt"/>
                <a:ea typeface="黑体" panose="02010609060101010101" pitchFamily="49" charset="-122"/>
                <a:cs typeface="+mn-cs"/>
                <a:sym typeface="Symbol" panose="05050102010706020507" charset="0"/>
              </a:rPr>
              <a:t>来判断分类型自变量对数值型因变量是否有显著影响的方法。</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根据所分析的分类型自变量的多少，方差分析可分为</a:t>
            </a:r>
            <a:r>
              <a:rPr lang="zh-CN" sz="2300" b="1" u="sng" dirty="0" smtClean="0">
                <a:solidFill>
                  <a:srgbClr val="134AD5"/>
                </a:solidFill>
                <a:latin typeface="+mn-lt"/>
                <a:ea typeface="黑体" panose="02010609060101010101" pitchFamily="49" charset="-122"/>
                <a:cs typeface="+mn-cs"/>
                <a:sym typeface="Symbol" panose="05050102010706020507" charset="0"/>
              </a:rPr>
              <a:t>单因素方差分析和双（多）因素方差分析</a:t>
            </a:r>
            <a:r>
              <a:rPr lang="zh-CN" sz="2300" b="1" dirty="0" smtClean="0">
                <a:solidFill>
                  <a:srgbClr val="134AD5"/>
                </a:solidFill>
                <a:latin typeface="+mn-lt"/>
                <a:ea typeface="黑体" panose="02010609060101010101" pitchFamily="49" charset="-122"/>
                <a:cs typeface="+mn-cs"/>
                <a:sym typeface="Symbol" panose="05050102010706020507" charset="0"/>
              </a:rPr>
              <a:t>等。</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dirty="0" smtClean="0">
                <a:solidFill>
                  <a:schemeClr val="tx1"/>
                </a:solidFill>
                <a:ea typeface="黑体" panose="02010609060101010101" pitchFamily="49" charset="-122"/>
                <a:sym typeface="Symbol" panose="05050102010706020507" charset="0"/>
              </a:rPr>
              <a:t></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其中，单因素方差分析只涉及一个分类型自变量，</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 </a:t>
            </a:r>
            <a:r>
              <a:rPr lang="zh-CN" sz="2100" b="1" dirty="0" smtClean="0">
                <a:solidFill>
                  <a:schemeClr val="tx1"/>
                </a:solidFill>
                <a:latin typeface="+mj-lt"/>
                <a:ea typeface="宋体" panose="02010600030101010101" pitchFamily="2" charset="-122"/>
                <a:cs typeface="+mj-lt"/>
                <a:sym typeface="Symbol" panose="05050102010706020507" charset="0"/>
              </a:rPr>
              <a:t>如分析品牌对彩电销售量的影响。</a:t>
            </a:r>
            <a:endParaRPr 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dirty="0" smtClean="0">
                <a:solidFill>
                  <a:schemeClr val="tx1"/>
                </a:solidFill>
                <a:ea typeface="黑体" panose="02010609060101010101" pitchFamily="49" charset="-122"/>
                <a:sym typeface="Symbol" panose="05050102010706020507" charset="0"/>
              </a:rPr>
              <a:t></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双（多）因素方差分析涉及两（多）个分类型自变量，</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a:t>
            </a:r>
            <a:r>
              <a:rPr lang="en-US" altLang="zh-CN" sz="2100" dirty="0" smtClean="0">
                <a:solidFill>
                  <a:schemeClr val="tx1"/>
                </a:solidFill>
                <a:latin typeface="+mj-lt"/>
                <a:ea typeface="宋体" panose="02010600030101010101" pitchFamily="2" charset="-122"/>
                <a:cs typeface="+mj-lt"/>
                <a:sym typeface="Symbol" panose="05050102010706020507" charset="0"/>
              </a:rPr>
              <a:t> </a:t>
            </a:r>
            <a:r>
              <a:rPr lang="zh-CN" sz="2100" b="1" dirty="0" smtClean="0">
                <a:solidFill>
                  <a:schemeClr val="tx1"/>
                </a:solidFill>
                <a:latin typeface="+mj-lt"/>
                <a:ea typeface="宋体" panose="02010600030101010101" pitchFamily="2" charset="-122"/>
                <a:cs typeface="+mj-lt"/>
                <a:sym typeface="Symbol" panose="05050102010706020507" charset="0"/>
              </a:rPr>
              <a:t>如分析彩电的品牌和销售地区对销售量的影响。</a:t>
            </a:r>
            <a:endParaRPr lang="zh-CN" sz="2100" b="1" dirty="0" smtClean="0">
              <a:solidFill>
                <a:schemeClr val="tx1"/>
              </a:solidFill>
              <a:latin typeface="+mj-lt"/>
              <a:ea typeface="宋体" panose="02010600030101010101" pitchFamily="2" charset="-122"/>
              <a:cs typeface="+mj-lt"/>
              <a:sym typeface="Symbol" panose="05050102010706020507"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98255" cy="518287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sz="2300" b="1" dirty="0" smtClean="0">
                <a:solidFill>
                  <a:srgbClr val="134AD5"/>
                </a:solidFill>
                <a:latin typeface="+mn-lt"/>
                <a:ea typeface="黑体" panose="02010609060101010101" pitchFamily="49" charset="-122"/>
                <a:cs typeface="+mn-cs"/>
                <a:sym typeface="Symbol" panose="05050102010706020507" charset="0"/>
              </a:rPr>
              <a:t>  </a:t>
            </a:r>
            <a:r>
              <a:rPr lang="en-US"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分类分析</a:t>
            </a:r>
            <a:r>
              <a:rPr lang="zh-CN" sz="2300" b="1" dirty="0" smtClean="0">
                <a:solidFill>
                  <a:srgbClr val="134AD5"/>
                </a:solidFill>
                <a:latin typeface="+mn-lt"/>
                <a:ea typeface="黑体" panose="02010609060101010101" pitchFamily="49" charset="-122"/>
                <a:cs typeface="+mn-cs"/>
                <a:sym typeface="Symbol" panose="05050102010706020507" charset="0"/>
              </a:rPr>
              <a:t>的基本思想是先将大量数据分为若干个类别，再分别分析每个类别的统计特征，通过每个类别的统计特征反映数据总体的特征。</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分类分析的算法</a:t>
            </a:r>
            <a:r>
              <a:rPr lang="zh-CN" sz="2300" b="1" dirty="0" smtClean="0">
                <a:solidFill>
                  <a:srgbClr val="134AD5"/>
                </a:solidFill>
                <a:latin typeface="+mn-lt"/>
                <a:ea typeface="黑体" panose="02010609060101010101" pitchFamily="49" charset="-122"/>
                <a:cs typeface="+mn-cs"/>
                <a:sym typeface="Symbol" panose="05050102010706020507" charset="0"/>
              </a:rPr>
              <a:t>有很多种，</a:t>
            </a:r>
            <a:r>
              <a:rPr lang="zh-CN" sz="2200" b="1" dirty="0" smtClean="0">
                <a:solidFill>
                  <a:schemeClr val="tx1"/>
                </a:solidFill>
                <a:latin typeface="+mn-lt"/>
                <a:ea typeface="黑体" panose="02010609060101010101" pitchFamily="49" charset="-122"/>
                <a:cs typeface="+mn-cs"/>
                <a:sym typeface="Symbol" panose="05050102010706020507" charset="0"/>
              </a:rPr>
              <a:t>如决策树、决策表、贝叶斯网络（Bayesian Network）、神经网络、支持向量机、KNN算法等。</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 本节主要介绍：</a:t>
            </a:r>
            <a:r>
              <a:rPr lang="zh-CN" sz="2200" b="1" dirty="0" smtClean="0">
                <a:solidFill>
                  <a:schemeClr val="tx1"/>
                </a:solidFill>
                <a:latin typeface="+mn-lt"/>
                <a:ea typeface="黑体" panose="02010609060101010101" pitchFamily="49" charset="-122"/>
                <a:cs typeface="+mn-cs"/>
                <a:sym typeface="Symbol" panose="05050102010706020507" charset="0"/>
              </a:rPr>
              <a:t>决策树、贝叶斯网络和 KNN 算法</a:t>
            </a:r>
            <a:r>
              <a:rPr lang="zh-CN" sz="2300" b="1" dirty="0" smtClean="0">
                <a:solidFill>
                  <a:srgbClr val="134AD5"/>
                </a:solidFill>
                <a:latin typeface="+mn-lt"/>
                <a:ea typeface="黑体" panose="02010609060101010101" pitchFamily="49" charset="-122"/>
                <a:cs typeface="+mn-cs"/>
                <a:sym typeface="Symbol" panose="05050102010706020507" charset="0"/>
              </a:rPr>
              <a:t>。</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dirty="0" smtClean="0">
                <a:solidFill>
                  <a:srgbClr val="134AD5"/>
                </a:solidFill>
                <a:ea typeface="黑体" panose="02010609060101010101" pitchFamily="49" charset="-122"/>
                <a:sym typeface="+mn-ea"/>
              </a:rPr>
              <a:t>    - 【注意】分类和预测是两个相互关联和转化的概念。</a:t>
            </a:r>
            <a:endParaRPr lang="zh-CN" sz="2300" dirty="0" smtClean="0">
              <a:solidFill>
                <a:srgbClr val="134AD5"/>
              </a:solidFill>
              <a:ea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ea typeface="宋体" panose="02010600030101010101" pitchFamily="2" charset="-122"/>
                <a:sym typeface="+mn-ea"/>
              </a:rPr>
              <a:t>                  </a:t>
            </a:r>
            <a:r>
              <a:rPr lang="en-US" altLang="zh-CN" sz="2200" dirty="0" smtClean="0">
                <a:ea typeface="宋体" panose="02010600030101010101" pitchFamily="2" charset="-122"/>
                <a:sym typeface="Symbol" panose="05050102010706020507" charset="0"/>
              </a:rPr>
              <a:t> </a:t>
            </a:r>
            <a:r>
              <a:rPr lang="zh-CN" altLang="en-US" sz="2200" dirty="0" smtClean="0">
                <a:sym typeface="+mn-ea"/>
              </a:rPr>
              <a:t>当目标值的类型为分类型时，称之为分类</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ea typeface="宋体" panose="02010600030101010101" pitchFamily="2" charset="-122"/>
                <a:sym typeface="+mn-ea"/>
              </a:rPr>
              <a:t>                  </a:t>
            </a:r>
            <a:r>
              <a:rPr lang="en-US" altLang="zh-CN" sz="2200" dirty="0" smtClean="0">
                <a:ea typeface="宋体" panose="02010600030101010101" pitchFamily="2" charset="-122"/>
                <a:sym typeface="Symbol" panose="05050102010706020507" charset="0"/>
              </a:rPr>
              <a:t> </a:t>
            </a:r>
            <a:r>
              <a:rPr lang="zh-CN" altLang="en-US" sz="2200" dirty="0" smtClean="0">
                <a:sym typeface="+mn-ea"/>
              </a:rPr>
              <a:t>当目标值的类型为连续型时，称之为预测</a:t>
            </a:r>
            <a:endParaRPr lang="zh-CN" sz="2200" b="1" dirty="0" smtClean="0">
              <a:solidFill>
                <a:srgbClr val="134AD5"/>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a:stretch>
            <a:fillRect/>
          </a:stretch>
        </p:blipFill>
        <p:spPr>
          <a:xfrm>
            <a:off x="4872990" y="116205"/>
            <a:ext cx="4142740" cy="3246755"/>
          </a:xfrm>
          <a:prstGeom prst="rect">
            <a:avLst/>
          </a:prstGeom>
          <a:noFill/>
          <a:ln w="9525">
            <a:noFill/>
          </a:ln>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2"/>
            </p:custDataLst>
          </p:nvPr>
        </p:nvSpPr>
        <p:spPr>
          <a:xfrm>
            <a:off x="127635" y="836930"/>
            <a:ext cx="8898255" cy="547052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1. 决策树</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b="1" dirty="0" smtClean="0">
                <a:solidFill>
                  <a:schemeClr val="tx1"/>
                </a:solidFill>
                <a:latin typeface="+mn-lt"/>
                <a:ea typeface="黑体" panose="02010609060101010101" pitchFamily="49" charset="-122"/>
                <a:cs typeface="+mn-cs"/>
                <a:sym typeface="Symbol" panose="05050102010706020507" charset="0"/>
              </a:rPr>
              <a:t>决策树与人们对动物的树形分类方法类似，</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 </a:t>
            </a:r>
            <a:r>
              <a:rPr lang="zh-CN" sz="2100" b="1" u="sng" dirty="0" smtClean="0">
                <a:solidFill>
                  <a:schemeClr val="tx1"/>
                </a:solidFill>
                <a:latin typeface="+mj-lt"/>
                <a:ea typeface="宋体" panose="02010600030101010101" pitchFamily="2" charset="-122"/>
                <a:cs typeface="+mj-lt"/>
                <a:sym typeface="Symbol" panose="05050102010706020507" charset="0"/>
              </a:rPr>
              <a:t>分类过程</a:t>
            </a:r>
            <a:r>
              <a:rPr lang="zh-CN" sz="2100" b="1" dirty="0" smtClean="0">
                <a:solidFill>
                  <a:schemeClr val="tx1"/>
                </a:solidFill>
                <a:latin typeface="+mj-lt"/>
                <a:ea typeface="宋体" panose="02010600030101010101" pitchFamily="2" charset="-122"/>
                <a:cs typeface="+mj-lt"/>
                <a:sym typeface="Symbol" panose="05050102010706020507" charset="0"/>
              </a:rPr>
              <a:t>是通过</a:t>
            </a:r>
            <a:r>
              <a:rPr lang="zh-CN" sz="2100" b="1" u="sng" dirty="0" smtClean="0">
                <a:solidFill>
                  <a:schemeClr val="tx1"/>
                </a:solidFill>
                <a:latin typeface="+mj-lt"/>
                <a:ea typeface="宋体" panose="02010600030101010101" pitchFamily="2" charset="-122"/>
                <a:cs typeface="+mj-lt"/>
                <a:sym typeface="Symbol" panose="05050102010706020507" charset="0"/>
              </a:rPr>
              <a:t>递归方式</a:t>
            </a:r>
            <a:r>
              <a:rPr lang="zh-CN" sz="2100" b="1" dirty="0" smtClean="0">
                <a:solidFill>
                  <a:schemeClr val="tx1"/>
                </a:solidFill>
                <a:latin typeface="+mj-lt"/>
                <a:ea typeface="宋体" panose="02010600030101010101" pitchFamily="2" charset="-122"/>
                <a:cs typeface="+mj-lt"/>
                <a:sym typeface="Symbol" panose="05050102010706020507" charset="0"/>
              </a:rPr>
              <a:t>进行的，</a:t>
            </a:r>
            <a:endParaRPr 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 </a:t>
            </a:r>
            <a:r>
              <a:rPr lang="zh-CN" sz="2100" b="1" dirty="0" smtClean="0">
                <a:solidFill>
                  <a:schemeClr val="tx1"/>
                </a:solidFill>
                <a:latin typeface="+mj-lt"/>
                <a:ea typeface="宋体" panose="02010600030101010101" pitchFamily="2" charset="-122"/>
                <a:cs typeface="+mj-lt"/>
                <a:sym typeface="Symbol" panose="05050102010706020507" charset="0"/>
              </a:rPr>
              <a:t>每次分类都基于</a:t>
            </a:r>
            <a:r>
              <a:rPr lang="zh-CN" sz="2100" b="1" u="sng" dirty="0" smtClean="0">
                <a:solidFill>
                  <a:schemeClr val="tx1"/>
                </a:solidFill>
                <a:latin typeface="+mj-lt"/>
                <a:ea typeface="宋体" panose="02010600030101010101" pitchFamily="2" charset="-122"/>
                <a:cs typeface="+mj-lt"/>
                <a:sym typeface="Symbol" panose="05050102010706020507" charset="0"/>
              </a:rPr>
              <a:t>最显著属性</a:t>
            </a:r>
            <a:r>
              <a:rPr lang="zh-CN" sz="2100" b="1" dirty="0" smtClean="0">
                <a:solidFill>
                  <a:schemeClr val="tx1"/>
                </a:solidFill>
                <a:latin typeface="+mj-lt"/>
                <a:ea typeface="宋体" panose="02010600030101010101" pitchFamily="2" charset="-122"/>
                <a:cs typeface="+mj-lt"/>
                <a:sym typeface="Symbol" panose="05050102010706020507" charset="0"/>
              </a:rPr>
              <a:t>进行划分。</a:t>
            </a:r>
            <a:endParaRPr 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b="1" dirty="0" smtClean="0">
                <a:solidFill>
                  <a:schemeClr val="tx1"/>
                </a:solidFill>
                <a:latin typeface="+mn-lt"/>
                <a:ea typeface="黑体" panose="02010609060101010101" pitchFamily="49" charset="-122"/>
                <a:cs typeface="+mn-cs"/>
                <a:sym typeface="Symbol" panose="05050102010706020507" charset="0"/>
              </a:rPr>
              <a:t>决策树的最顶层为树的根节点，每个非叶结点表示一个显著属性上的测试，而其后的分支代表基于这个显著属性的划分结果。</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b="1" dirty="0" smtClean="0">
                <a:solidFill>
                  <a:schemeClr val="tx1"/>
                </a:solidFill>
                <a:latin typeface="+mn-lt"/>
                <a:ea typeface="黑体" panose="02010609060101010101" pitchFamily="49" charset="-122"/>
                <a:cs typeface="+mn-cs"/>
                <a:sym typeface="Symbol" panose="05050102010706020507" charset="0"/>
              </a:rPr>
              <a:t>决策树的</a:t>
            </a:r>
            <a:r>
              <a:rPr lang="zh-CN" sz="2200" b="1" u="sng" dirty="0" smtClean="0">
                <a:solidFill>
                  <a:schemeClr val="tx1"/>
                </a:solidFill>
                <a:latin typeface="+mn-lt"/>
                <a:ea typeface="黑体" panose="02010609060101010101" pitchFamily="49" charset="-122"/>
                <a:cs typeface="+mn-cs"/>
                <a:sym typeface="Symbol" panose="05050102010706020507" charset="0"/>
              </a:rPr>
              <a:t>实现方法</a:t>
            </a:r>
            <a:r>
              <a:rPr lang="zh-CN" sz="2200" b="1" dirty="0" smtClean="0">
                <a:solidFill>
                  <a:schemeClr val="tx1"/>
                </a:solidFill>
                <a:latin typeface="+mn-lt"/>
                <a:ea typeface="黑体" panose="02010609060101010101" pitchFamily="49" charset="-122"/>
                <a:cs typeface="+mn-cs"/>
                <a:sym typeface="Symbol" panose="05050102010706020507" charset="0"/>
              </a:rPr>
              <a:t>有很多种，</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 </a:t>
            </a:r>
            <a:r>
              <a:rPr lang="zh-CN" sz="2100" b="1" dirty="0" smtClean="0">
                <a:solidFill>
                  <a:schemeClr val="tx1"/>
                </a:solidFill>
                <a:latin typeface="+mj-lt"/>
                <a:ea typeface="宋体" panose="02010600030101010101" pitchFamily="2" charset="-122"/>
                <a:cs typeface="+mj-lt"/>
                <a:sym typeface="Symbol" panose="05050102010706020507" charset="0"/>
              </a:rPr>
              <a:t>如 ID3、C4.5、C5.0、分类和回归树（Classification and Regression Tree，C&amp;R Tree）、卡方自动交互检验法（Chi-squared Automatic Interaction Detector，CHAID）等。</a:t>
            </a:r>
            <a:endParaRPr lang="zh-CN" sz="2100" b="1" dirty="0" smtClean="0">
              <a:solidFill>
                <a:schemeClr val="tx1"/>
              </a:solidFill>
              <a:latin typeface="+mj-lt"/>
              <a:ea typeface="宋体" panose="02010600030101010101" pitchFamily="2" charset="-122"/>
              <a:cs typeface="+mj-lt"/>
              <a:sym typeface="Symbol" panose="05050102010706020507"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98255" cy="35731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2</a:t>
            </a:r>
            <a:r>
              <a:rPr lang="zh-CN" sz="2300" b="1" dirty="0" smtClean="0">
                <a:solidFill>
                  <a:srgbClr val="134AD5"/>
                </a:solidFill>
                <a:latin typeface="+mn-lt"/>
                <a:ea typeface="黑体" panose="02010609060101010101" pitchFamily="49" charset="-122"/>
                <a:cs typeface="+mn-cs"/>
                <a:sym typeface="Symbol" panose="05050102010706020507" charset="0"/>
              </a:rPr>
              <a:t>. 贝叶斯网络</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en-US" altLang="zh-CN" sz="2200" b="1" u="sng" dirty="0" smtClean="0">
                <a:solidFill>
                  <a:schemeClr val="tx1"/>
                </a:solidFill>
                <a:latin typeface="+mn-lt"/>
                <a:ea typeface="黑体" panose="02010609060101010101" pitchFamily="49" charset="-122"/>
                <a:cs typeface="+mn-cs"/>
                <a:sym typeface="Symbol" panose="05050102010706020507" charset="0"/>
              </a:rPr>
              <a:t>贝叶斯网络</a:t>
            </a:r>
            <a:r>
              <a:rPr lang="en-US" altLang="zh-CN" sz="2200" b="1" dirty="0" smtClean="0">
                <a:solidFill>
                  <a:schemeClr val="tx1"/>
                </a:solidFill>
                <a:latin typeface="+mn-lt"/>
                <a:ea typeface="黑体" panose="02010609060101010101" pitchFamily="49" charset="-122"/>
                <a:cs typeface="+mn-cs"/>
                <a:sym typeface="Symbol" panose="05050102010706020507" charset="0"/>
              </a:rPr>
              <a:t>是基于概率推理的数学模型。</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其中，</a:t>
            </a:r>
            <a:r>
              <a:rPr lang="en-US" altLang="zh-CN" sz="2200" b="1" u="sng" dirty="0" smtClean="0">
                <a:solidFill>
                  <a:schemeClr val="tx1"/>
                </a:solidFill>
                <a:latin typeface="+mn-lt"/>
                <a:ea typeface="黑体" panose="02010609060101010101" pitchFamily="49" charset="-122"/>
                <a:cs typeface="+mn-cs"/>
                <a:sym typeface="Symbol" panose="05050102010706020507" charset="0"/>
              </a:rPr>
              <a:t>概率推理</a:t>
            </a:r>
            <a:r>
              <a:rPr lang="en-US" altLang="zh-CN" sz="2200" b="1" dirty="0" smtClean="0">
                <a:solidFill>
                  <a:schemeClr val="tx1"/>
                </a:solidFill>
                <a:latin typeface="+mn-lt"/>
                <a:ea typeface="黑体" panose="02010609060101010101" pitchFamily="49" charset="-122"/>
                <a:cs typeface="+mn-cs"/>
                <a:sym typeface="Symbol" panose="05050102010706020507" charset="0"/>
              </a:rPr>
              <a:t>指通过一些变量的信息来获取其他的概率信息的过程，主要用于解决不定性和不完整性问题。</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因此，可以从</a:t>
            </a:r>
            <a:r>
              <a:rPr lang="en-US" altLang="zh-CN" sz="2200" b="1" u="sng" dirty="0" smtClean="0">
                <a:solidFill>
                  <a:schemeClr val="tx1"/>
                </a:solidFill>
                <a:latin typeface="+mn-lt"/>
                <a:ea typeface="黑体" panose="02010609060101010101" pitchFamily="49" charset="-122"/>
                <a:cs typeface="+mn-cs"/>
                <a:sym typeface="Symbol" panose="05050102010706020507" charset="0"/>
              </a:rPr>
              <a:t>网络结构和条件概率</a:t>
            </a:r>
            <a:r>
              <a:rPr lang="en-US" altLang="zh-CN" sz="2200" b="1" dirty="0" smtClean="0">
                <a:solidFill>
                  <a:schemeClr val="tx1"/>
                </a:solidFill>
                <a:latin typeface="+mn-lt"/>
                <a:ea typeface="黑体" panose="02010609060101010101" pitchFamily="49" charset="-122"/>
                <a:cs typeface="+mn-cs"/>
                <a:sym typeface="Symbol" panose="05050102010706020507" charset="0"/>
              </a:rPr>
              <a:t>两个视角来理解贝叶斯网络。</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endParaRPr lang="zh-CN" sz="21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image56.png"/>
          <p:cNvPicPr>
            <a:picLocks noChangeAspect="1"/>
          </p:cNvPicPr>
          <p:nvPr>
            <p:custDataLst>
              <p:tags r:id="rId1"/>
            </p:custDataLst>
          </p:nvPr>
        </p:nvPicPr>
        <p:blipFill>
          <a:blip r:embed="rId2" cstate="print"/>
          <a:stretch>
            <a:fillRect/>
          </a:stretch>
        </p:blipFill>
        <p:spPr>
          <a:xfrm>
            <a:off x="3923665" y="1988185"/>
            <a:ext cx="5116830" cy="3262630"/>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836930"/>
            <a:ext cx="3836035" cy="53257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a:t>
            </a:r>
            <a:r>
              <a:rPr lang="zh-CN" altLang="en-US" dirty="0" smtClean="0">
                <a:solidFill>
                  <a:srgbClr val="134AD5"/>
                </a:solidFill>
                <a:ea typeface="黑体" panose="02010609060101010101" pitchFamily="49" charset="-122"/>
                <a:sym typeface="Symbol" panose="05050102010706020507" charset="0"/>
              </a:rPr>
              <a:t>（续）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2</a:t>
            </a:r>
            <a:r>
              <a:rPr lang="zh-CN" sz="2300" b="1" dirty="0" smtClean="0">
                <a:solidFill>
                  <a:srgbClr val="134AD5"/>
                </a:solidFill>
                <a:latin typeface="+mn-lt"/>
                <a:ea typeface="黑体" panose="02010609060101010101" pitchFamily="49" charset="-122"/>
                <a:cs typeface="+mn-cs"/>
                <a:sym typeface="Symbol" panose="05050102010706020507" charset="0"/>
              </a:rPr>
              <a:t>. 贝叶斯网络（续）</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（1）贝叶斯网络的</a:t>
            </a:r>
            <a:r>
              <a:rPr lang="en-US" altLang="zh-CN" sz="2200" b="1" dirty="0" smtClean="0">
                <a:solidFill>
                  <a:schemeClr val="tx1"/>
                </a:solidFill>
                <a:latin typeface="+mn-lt"/>
                <a:ea typeface="黑体" panose="02010609060101010101" pitchFamily="49" charset="-122"/>
                <a:cs typeface="+mn-cs"/>
                <a:sym typeface="Symbol" panose="05050102010706020507" charset="0"/>
              </a:rPr>
              <a:t>网络结构是一个有向无环图（</a:t>
            </a:r>
            <a:r>
              <a:rPr lang="en-US" altLang="zh-CN" sz="1600" b="1" dirty="0" smtClean="0">
                <a:solidFill>
                  <a:schemeClr val="tx1"/>
                </a:solidFill>
                <a:latin typeface="+mn-lt"/>
                <a:ea typeface="黑体" panose="02010609060101010101" pitchFamily="49" charset="-122"/>
                <a:cs typeface="+mn-cs"/>
                <a:sym typeface="Symbol" panose="05050102010706020507" charset="0"/>
              </a:rPr>
              <a:t>Directed Acyclic Graph，DAG</a:t>
            </a:r>
            <a:r>
              <a:rPr lang="en-US" altLang="zh-CN" sz="2200" b="1" dirty="0" smtClean="0">
                <a:solidFill>
                  <a:schemeClr val="tx1"/>
                </a:solidFill>
                <a:latin typeface="+mn-lt"/>
                <a:ea typeface="黑体" panose="02010609060101010101" pitchFamily="49" charset="-122"/>
                <a:cs typeface="+mn-cs"/>
                <a:sym typeface="Symbol" panose="05050102010706020507" charset="0"/>
              </a:rPr>
              <a:t>）， 由结点和有向边组成。</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 每个结点代表一个“事件”或者“随机变量”，而有向边表示随机变量的“条件依赖”。</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100" b="1" dirty="0" smtClean="0">
                <a:solidFill>
                  <a:schemeClr val="tx1"/>
                </a:solidFill>
                <a:latin typeface="+mj-lt"/>
                <a:ea typeface="宋体" panose="02010600030101010101" pitchFamily="2" charset="-122"/>
                <a:cs typeface="+mj-lt"/>
                <a:sym typeface="Symbol" panose="05050102010706020507" charset="0"/>
              </a:rPr>
              <a:t>        - 表示起因的假设和表示结果的数据均用结点表示，如图 2-19 所示。</a:t>
            </a:r>
            <a:endParaRPr lang="zh-CN" sz="2100" b="1" dirty="0" smtClean="0">
              <a:solidFill>
                <a:schemeClr val="tx1"/>
              </a:solidFill>
              <a:latin typeface="+mj-lt"/>
              <a:ea typeface="宋体" panose="02010600030101010101" pitchFamily="2" charset="-122"/>
              <a:cs typeface="+mj-lt"/>
              <a:sym typeface="Symbol" panose="05050102010706020507" charset="0"/>
            </a:endParaRPr>
          </a:p>
        </p:txBody>
      </p:sp>
      <p:sp>
        <p:nvSpPr>
          <p:cNvPr id="3" name="TextBox 7"/>
          <p:cNvSpPr txBox="1"/>
          <p:nvPr>
            <p:custDataLst>
              <p:tags r:id="rId4"/>
            </p:custDataLst>
          </p:nvPr>
        </p:nvSpPr>
        <p:spPr>
          <a:xfrm>
            <a:off x="4672330" y="5445760"/>
            <a:ext cx="3608705" cy="4171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2-19 </a:t>
            </a:r>
            <a:r>
              <a:rPr lang="zh-CN" altLang="en-US" sz="2000" dirty="0">
                <a:sym typeface="+mn-ea"/>
              </a:rPr>
              <a:t>贝叶斯网络的网络结构</a:t>
            </a:r>
            <a:endParaRPr lang="zh-CN" altLang="en-US" sz="2000" dirty="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531749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2</a:t>
            </a:r>
            <a:r>
              <a:rPr lang="zh-CN" sz="2300" b="1" dirty="0" smtClean="0">
                <a:solidFill>
                  <a:srgbClr val="134AD5"/>
                </a:solidFill>
                <a:latin typeface="+mn-lt"/>
                <a:ea typeface="黑体" panose="02010609060101010101" pitchFamily="49" charset="-122"/>
                <a:cs typeface="+mn-cs"/>
                <a:sym typeface="Symbol" panose="05050102010706020507" charset="0"/>
              </a:rPr>
              <a:t>. 贝叶斯网络（续）</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（2）条件概率</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n-lt"/>
                <a:ea typeface="黑体" panose="02010609060101010101" pitchFamily="49" charset="-122"/>
                <a:cs typeface="+mn-cs"/>
                <a:sym typeface="Symbol" panose="05050102010706020507" charset="0"/>
              </a:rPr>
              <a:t>          - 贝叶斯网络是基于</a:t>
            </a:r>
            <a:r>
              <a:rPr lang="en-US" altLang="zh-CN" sz="2100" b="1" u="sng" dirty="0" smtClean="0">
                <a:solidFill>
                  <a:schemeClr val="tx1"/>
                </a:solidFill>
                <a:latin typeface="+mn-lt"/>
                <a:ea typeface="黑体" panose="02010609060101010101" pitchFamily="49" charset="-122"/>
                <a:cs typeface="+mn-cs"/>
                <a:sym typeface="Symbol" panose="05050102010706020507" charset="0"/>
              </a:rPr>
              <a:t>条件概率论</a:t>
            </a:r>
            <a:r>
              <a:rPr lang="en-US" altLang="zh-CN" sz="2100" b="1" dirty="0" smtClean="0">
                <a:solidFill>
                  <a:schemeClr val="tx1"/>
                </a:solidFill>
                <a:latin typeface="+mn-lt"/>
                <a:ea typeface="黑体" panose="02010609060101010101" pitchFamily="49" charset="-122"/>
                <a:cs typeface="+mn-cs"/>
                <a:sym typeface="Symbol" panose="05050102010706020507" charset="0"/>
              </a:rPr>
              <a:t>提出的，所涉及的条件概率是以</a:t>
            </a:r>
            <a:r>
              <a:rPr lang="en-US" altLang="zh-CN" sz="2100" b="1" u="sng" dirty="0" smtClean="0">
                <a:solidFill>
                  <a:schemeClr val="tx1"/>
                </a:solidFill>
                <a:latin typeface="+mn-lt"/>
                <a:ea typeface="黑体" panose="02010609060101010101" pitchFamily="49" charset="-122"/>
                <a:cs typeface="+mn-cs"/>
                <a:sym typeface="Symbol" panose="05050102010706020507" charset="0"/>
              </a:rPr>
              <a:t>贝叶斯公式</a:t>
            </a:r>
            <a:r>
              <a:rPr lang="en-US" altLang="zh-CN" sz="2100" b="1" dirty="0" smtClean="0">
                <a:solidFill>
                  <a:schemeClr val="tx1"/>
                </a:solidFill>
                <a:latin typeface="+mn-lt"/>
                <a:ea typeface="黑体" panose="02010609060101010101" pitchFamily="49" charset="-122"/>
                <a:cs typeface="+mn-cs"/>
                <a:sym typeface="Symbol" panose="05050102010706020507" charset="0"/>
              </a:rPr>
              <a:t>进行计算，计算方法如下</a:t>
            </a:r>
            <a:r>
              <a:rPr lang="zh-CN" altLang="en-US" sz="2100" b="1" dirty="0" smtClean="0">
                <a:solidFill>
                  <a:schemeClr val="tx1"/>
                </a:solidFill>
                <a:latin typeface="+mn-lt"/>
                <a:ea typeface="黑体" panose="02010609060101010101" pitchFamily="49" charset="-122"/>
                <a:cs typeface="+mn-cs"/>
                <a:sym typeface="Symbol" panose="05050102010706020507" charset="0"/>
              </a:rPr>
              <a:t>：</a:t>
            </a:r>
            <a:endParaRPr lang="zh-CN" altLang="en-US"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endParaRPr lang="en-US" altLang="zh-CN"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n-lt"/>
                <a:ea typeface="黑体" panose="02010609060101010101" pitchFamily="49" charset="-122"/>
                <a:cs typeface="+mn-cs"/>
                <a:sym typeface="Symbol" panose="05050102010706020507" charset="0"/>
              </a:rPr>
              <a:t>             式中，P(A)和 P(B)分别为事件A和B的概率；P(B│A)为事件A已发生的条件下事件B发生的概率；P(A│B)为事件B已发生的条件下事件A发生的概率。 </a:t>
            </a:r>
            <a:endParaRPr lang="en-US" altLang="zh-CN"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n-lt"/>
                <a:ea typeface="黑体" panose="02010609060101010101" pitchFamily="49" charset="-122"/>
                <a:cs typeface="+mn-cs"/>
                <a:sym typeface="Symbol" panose="05050102010706020507" charset="0"/>
              </a:rPr>
              <a:t>          - 可以看出，贝叶斯公式是在“结果”已经发生的条件下，寻找各“原因”发生的条件概率，解决的是追根溯源问题。</a:t>
            </a:r>
            <a:endParaRPr lang="zh-CN" sz="2100" b="1" dirty="0" smtClean="0">
              <a:solidFill>
                <a:schemeClr val="tx1"/>
              </a:solidFill>
              <a:latin typeface="+mn-lt"/>
              <a:ea typeface="黑体" panose="02010609060101010101" pitchFamily="49" charset="-122"/>
              <a:cs typeface="+mn-cs"/>
              <a:sym typeface="Symbol" panose="05050102010706020507" charset="0"/>
            </a:endParaRPr>
          </a:p>
        </p:txBody>
      </p:sp>
      <p:pic>
        <p:nvPicPr>
          <p:cNvPr id="2" name="图片 1"/>
          <p:cNvPicPr>
            <a:picLocks noChangeAspect="1"/>
          </p:cNvPicPr>
          <p:nvPr>
            <p:custDataLst>
              <p:tags r:id="rId2"/>
            </p:custDataLst>
          </p:nvPr>
        </p:nvPicPr>
        <p:blipFill>
          <a:blip r:embed="rId3"/>
          <a:stretch>
            <a:fillRect/>
          </a:stretch>
        </p:blipFill>
        <p:spPr>
          <a:xfrm>
            <a:off x="2678430" y="3430270"/>
            <a:ext cx="2892425" cy="850900"/>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41.png"/>
          <p:cNvPicPr>
            <a:picLocks noChangeAspect="1"/>
          </p:cNvPicPr>
          <p:nvPr>
            <p:custDataLst>
              <p:tags r:id="rId1"/>
            </p:custDataLst>
          </p:nvPr>
        </p:nvPicPr>
        <p:blipFill>
          <a:blip r:embed="rId2" cstate="print"/>
          <a:stretch>
            <a:fillRect/>
          </a:stretch>
        </p:blipFill>
        <p:spPr>
          <a:xfrm>
            <a:off x="2700020" y="909320"/>
            <a:ext cx="6107430" cy="550735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795655"/>
            <a:ext cx="4033520" cy="2590165"/>
          </a:xfrm>
        </p:spPr>
        <p:txBody>
          <a:bodyPr vert="horz" wrap="square" lIns="91440" tIns="45720" rIns="91440" bIns="45720" anchor="t" anchorCtr="0">
            <a:noAutofit/>
          </a:bodyPr>
          <a:p>
            <a:pPr algn="l" eaLnBrk="1" latinLnBrk="0" hangingPunct="1">
              <a:lnSpc>
                <a:spcPct val="100000"/>
              </a:lnSpc>
              <a:spcBef>
                <a:spcPts val="10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dirty="0" smtClean="0">
                <a:solidFill>
                  <a:srgbClr val="134AD5"/>
                </a:solidFill>
                <a:ea typeface="黑体" panose="02010609060101010101" pitchFamily="49" charset="-122"/>
                <a:sym typeface="+mn-ea"/>
              </a:rPr>
              <a:t>基本分析法和元分析法</a:t>
            </a:r>
            <a:endParaRPr dirty="0" smtClean="0">
              <a:solidFill>
                <a:srgbClr val="134AD5"/>
              </a:solidFill>
              <a:ea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从</a:t>
            </a:r>
            <a:r>
              <a:rPr lang="en-US" altLang="zh-CN" sz="2300" b="1" u="sng" dirty="0">
                <a:solidFill>
                  <a:schemeClr val="tx1"/>
                </a:solidFill>
                <a:latin typeface="+mn-lt"/>
                <a:ea typeface="宋体" panose="02010600030101010101" pitchFamily="2" charset="-122"/>
                <a:cs typeface="+mn-cs"/>
                <a:sym typeface="Symbol" panose="05050102010706020507" charset="0"/>
              </a:rPr>
              <a:t>方法论角度</a:t>
            </a:r>
            <a:r>
              <a:rPr lang="en-US" altLang="zh-CN" sz="2300" b="1" dirty="0">
                <a:solidFill>
                  <a:schemeClr val="tx1"/>
                </a:solidFill>
                <a:latin typeface="+mn-lt"/>
                <a:ea typeface="宋体" panose="02010600030101010101" pitchFamily="2" charset="-122"/>
                <a:cs typeface="+mn-cs"/>
                <a:sym typeface="Symbol" panose="05050102010706020507" charset="0"/>
              </a:rPr>
              <a:t>看，基于统计的数据分析方法又可分为两种不同类型—基本分析法和元分析法，如图 2-4 所示。</a:t>
            </a:r>
            <a:endParaRPr lang="en-US" altLang="zh-CN" sz="2300" b="1" dirty="0">
              <a:solidFill>
                <a:schemeClr val="tx1"/>
              </a:solidFill>
              <a:latin typeface="+mn-lt"/>
              <a:ea typeface="宋体" panose="02010600030101010101" pitchFamily="2" charset="-122"/>
              <a:cs typeface="+mn-cs"/>
              <a:sym typeface="Symbol" panose="05050102010706020507" charset="0"/>
            </a:endParaRPr>
          </a:p>
        </p:txBody>
      </p:sp>
      <p:sp>
        <p:nvSpPr>
          <p:cNvPr id="3" name="TextBox 7"/>
          <p:cNvSpPr txBox="1"/>
          <p:nvPr>
            <p:custDataLst>
              <p:tags r:id="rId4"/>
            </p:custDataLst>
          </p:nvPr>
        </p:nvSpPr>
        <p:spPr>
          <a:xfrm>
            <a:off x="827405" y="4866640"/>
            <a:ext cx="3056890"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p>
            <a:pPr algn="ctr">
              <a:defRPr/>
            </a:pPr>
            <a:r>
              <a:rPr lang="zh-CN" altLang="en-US" sz="2000" dirty="0"/>
              <a:t>图</a:t>
            </a:r>
            <a:r>
              <a:rPr lang="en-US" altLang="zh-CN" sz="2000" dirty="0"/>
              <a:t>2-4 </a:t>
            </a:r>
            <a:r>
              <a:rPr lang="zh-CN" altLang="zh-CN" sz="2000" spc="-5" dirty="0">
                <a:ea typeface="宋体" panose="02010600030101010101" pitchFamily="2" charset="-122"/>
                <a:cs typeface="宋体" panose="02010600030101010101" pitchFamily="2" charset="-122"/>
                <a:sym typeface="+mn-ea"/>
              </a:rPr>
              <a:t>基于统计的数据分析方法类型（方法论视角）</a:t>
            </a:r>
            <a:endParaRPr lang="zh-CN"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46901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分类</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3．KNN 算法 </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KNN（K-Nearest Neighbor）算法，其</a:t>
            </a:r>
            <a:r>
              <a:rPr lang="en-US" altLang="zh-CN" sz="2200" b="1" u="sng" dirty="0" smtClean="0">
                <a:solidFill>
                  <a:schemeClr val="tx1"/>
                </a:solidFill>
                <a:latin typeface="+mn-lt"/>
                <a:ea typeface="黑体" panose="02010609060101010101" pitchFamily="49" charset="-122"/>
                <a:cs typeface="+mn-cs"/>
                <a:sym typeface="Symbol" panose="05050102010706020507" charset="0"/>
              </a:rPr>
              <a:t>基本思路</a:t>
            </a:r>
            <a:r>
              <a:rPr lang="en-US" altLang="zh-CN" sz="2200" b="1" dirty="0" smtClean="0">
                <a:solidFill>
                  <a:schemeClr val="tx1"/>
                </a:solidFill>
                <a:latin typeface="+mn-lt"/>
                <a:ea typeface="黑体" panose="02010609060101010101" pitchFamily="49" charset="-122"/>
                <a:cs typeface="+mn-cs"/>
                <a:sym typeface="Symbol" panose="05050102010706020507" charset="0"/>
              </a:rPr>
              <a:t>为</a:t>
            </a:r>
            <a:r>
              <a:rPr lang="zh-CN" altLang="en-US" sz="2200" b="1" dirty="0" smtClean="0">
                <a:solidFill>
                  <a:schemeClr val="tx1"/>
                </a:solidFill>
                <a:latin typeface="+mn-lt"/>
                <a:ea typeface="黑体" panose="02010609060101010101" pitchFamily="49" charset="-122"/>
                <a:cs typeface="+mn-cs"/>
                <a:sym typeface="Symbol" panose="05050102010706020507" charset="0"/>
              </a:rPr>
              <a:t>：</a:t>
            </a:r>
            <a:endParaRPr lang="zh-CN" altLang="en-US"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        寻找 k 个最近的邻居，</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当一个样本在特征空间中的 k 个最相邻的样本中的大多数都属于某一个类别时，该样本也属于这个类别，并具有这个类别上样本的特性。</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KNN 算法主要靠</a:t>
            </a:r>
            <a:r>
              <a:rPr lang="en-US" altLang="zh-CN" sz="2200" b="1" u="sng" dirty="0" smtClean="0">
                <a:solidFill>
                  <a:schemeClr val="tx1"/>
                </a:solidFill>
                <a:latin typeface="+mn-lt"/>
                <a:ea typeface="黑体" panose="02010609060101010101" pitchFamily="49" charset="-122"/>
                <a:cs typeface="+mn-cs"/>
                <a:sym typeface="Symbol" panose="05050102010706020507" charset="0"/>
              </a:rPr>
              <a:t>周围有限的</a:t>
            </a:r>
            <a:r>
              <a:rPr lang="en-US" altLang="zh-CN" sz="2200" b="1" dirty="0" smtClean="0">
                <a:solidFill>
                  <a:schemeClr val="tx1"/>
                </a:solidFill>
                <a:latin typeface="+mn-lt"/>
                <a:ea typeface="黑体" panose="02010609060101010101" pitchFamily="49" charset="-122"/>
                <a:cs typeface="+mn-cs"/>
                <a:sym typeface="Symbol" panose="05050102010706020507" charset="0"/>
              </a:rPr>
              <a:t>、</a:t>
            </a:r>
            <a:r>
              <a:rPr lang="en-US" altLang="zh-CN" sz="2200" b="1" u="sng" dirty="0" smtClean="0">
                <a:solidFill>
                  <a:schemeClr val="tx1"/>
                </a:solidFill>
                <a:latin typeface="+mn-lt"/>
                <a:ea typeface="黑体" panose="02010609060101010101" pitchFamily="49" charset="-122"/>
                <a:cs typeface="+mn-cs"/>
                <a:sym typeface="Symbol" panose="05050102010706020507" charset="0"/>
              </a:rPr>
              <a:t>邻近的样本</a:t>
            </a:r>
            <a:r>
              <a:rPr lang="en-US" altLang="zh-CN" sz="2200" b="1" dirty="0" smtClean="0">
                <a:solidFill>
                  <a:schemeClr val="tx1"/>
                </a:solidFill>
                <a:latin typeface="+mn-lt"/>
                <a:ea typeface="黑体" panose="02010609060101010101" pitchFamily="49" charset="-122"/>
                <a:cs typeface="+mn-cs"/>
                <a:sym typeface="Symbol" panose="05050102010706020507" charset="0"/>
              </a:rPr>
              <a:t>来确定所属类别，而不是靠判别类域的方法来确定所属类别。</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因此，</a:t>
            </a:r>
            <a:r>
              <a:rPr lang="en-US" altLang="zh-CN" sz="2200" b="1" u="sng" dirty="0" smtClean="0">
                <a:solidFill>
                  <a:schemeClr val="tx1"/>
                </a:solidFill>
                <a:latin typeface="+mn-lt"/>
                <a:ea typeface="黑体" panose="02010609060101010101" pitchFamily="49" charset="-122"/>
                <a:cs typeface="+mn-cs"/>
                <a:sym typeface="Symbol" panose="05050102010706020507" charset="0"/>
              </a:rPr>
              <a:t>对于类域的交叉或重叠较多的待分类样本集</a:t>
            </a:r>
            <a:r>
              <a:rPr lang="en-US" altLang="zh-CN" sz="2200" b="1" dirty="0" smtClean="0">
                <a:solidFill>
                  <a:schemeClr val="tx1"/>
                </a:solidFill>
                <a:latin typeface="+mn-lt"/>
                <a:ea typeface="黑体" panose="02010609060101010101" pitchFamily="49" charset="-122"/>
                <a:cs typeface="+mn-cs"/>
                <a:sym typeface="Symbol" panose="05050102010706020507" charset="0"/>
              </a:rPr>
              <a:t>来说，KNN 算法较其他方法更为适合。</a:t>
            </a:r>
            <a:endParaRPr lang="zh-CN" sz="21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405701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聚类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与分类分析不同的是，</a:t>
            </a:r>
            <a:r>
              <a:rPr lang="zh-CN" sz="2300" b="1" u="sng" dirty="0" smtClean="0">
                <a:solidFill>
                  <a:srgbClr val="134AD5"/>
                </a:solidFill>
                <a:latin typeface="+mn-lt"/>
                <a:ea typeface="黑体" panose="02010609060101010101" pitchFamily="49" charset="-122"/>
                <a:cs typeface="+mn-cs"/>
                <a:sym typeface="Symbol" panose="05050102010706020507" charset="0"/>
              </a:rPr>
              <a:t>聚类分析</a:t>
            </a:r>
            <a:r>
              <a:rPr lang="zh-CN" sz="2300" b="1" dirty="0" smtClean="0">
                <a:solidFill>
                  <a:srgbClr val="134AD5"/>
                </a:solidFill>
                <a:latin typeface="+mn-lt"/>
                <a:ea typeface="黑体" panose="02010609060101010101" pitchFamily="49" charset="-122"/>
                <a:cs typeface="+mn-cs"/>
                <a:sym typeface="Symbol" panose="05050102010706020507" charset="0"/>
              </a:rPr>
              <a:t>要求划分的类别是</a:t>
            </a:r>
            <a:r>
              <a:rPr lang="zh-CN" sz="2300" b="1" u="sng" dirty="0" smtClean="0">
                <a:solidFill>
                  <a:srgbClr val="134AD5"/>
                </a:solidFill>
                <a:latin typeface="+mn-lt"/>
                <a:ea typeface="黑体" panose="02010609060101010101" pitchFamily="49" charset="-122"/>
                <a:cs typeface="+mn-cs"/>
                <a:sym typeface="Symbol" panose="05050102010706020507" charset="0"/>
              </a:rPr>
              <a:t>未知的</a:t>
            </a:r>
            <a:r>
              <a:rPr lang="zh-CN" sz="2300" b="1" dirty="0" smtClean="0">
                <a:solidFill>
                  <a:srgbClr val="134AD5"/>
                </a:solidFill>
                <a:latin typeface="+mn-lt"/>
                <a:ea typeface="黑体" panose="02010609060101010101" pitchFamily="49" charset="-122"/>
                <a:cs typeface="+mn-cs"/>
                <a:sym typeface="Symbol" panose="05050102010706020507" charset="0"/>
              </a:rPr>
              <a:t>。</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聚类分析中的“聚类要求”有两条：</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b="1" dirty="0" smtClean="0">
                <a:solidFill>
                  <a:schemeClr val="tx1"/>
                </a:solidFill>
                <a:latin typeface="+mn-lt"/>
                <a:ea typeface="黑体" panose="02010609060101010101" pitchFamily="49" charset="-122"/>
                <a:cs typeface="+mn-cs"/>
                <a:sym typeface="Symbol" panose="05050102010706020507" charset="0"/>
              </a:rPr>
              <a:t>一是每个分组内部的数据具有比较大的相似性；</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dirty="0" smtClean="0">
                <a:solidFill>
                  <a:schemeClr val="tx1"/>
                </a:solidFill>
                <a:ea typeface="黑体" panose="02010609060101010101" pitchFamily="49" charset="-122"/>
                <a:sym typeface="Symbol" panose="05050102010706020507" charset="0"/>
              </a:rPr>
              <a:t> </a:t>
            </a:r>
            <a:r>
              <a:rPr lang="zh-CN" sz="2200" b="1" dirty="0" smtClean="0">
                <a:solidFill>
                  <a:schemeClr val="tx1"/>
                </a:solidFill>
                <a:latin typeface="+mn-lt"/>
                <a:ea typeface="黑体" panose="02010609060101010101" pitchFamily="49" charset="-122"/>
                <a:cs typeface="+mn-cs"/>
                <a:sym typeface="Symbol" panose="05050102010706020507" charset="0"/>
              </a:rPr>
              <a:t>二是组间的数据有较大不同。</a:t>
            </a:r>
            <a:endParaRPr 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聚类分析方法有很多种，如分层聚类、k-means聚类、DBSCAN聚类等。 </a:t>
            </a:r>
            <a:endParaRPr lang="zh-CN" sz="21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547370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聚类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1. </a:t>
            </a:r>
            <a:r>
              <a:rPr lang="zh-CN" sz="2300" b="1" dirty="0" smtClean="0">
                <a:solidFill>
                  <a:srgbClr val="134AD5"/>
                </a:solidFill>
                <a:latin typeface="+mn-lt"/>
                <a:ea typeface="黑体" panose="02010609060101010101" pitchFamily="49" charset="-122"/>
                <a:cs typeface="+mn-cs"/>
                <a:sym typeface="Symbol" panose="05050102010706020507" charset="0"/>
              </a:rPr>
              <a:t>分层聚类</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分层（Hierarchical）聚类是通过尝试“对给定数据集进行分层”的方式达到聚类的一种分析方法。</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根据分层分解采用的分解策略，分层聚类法又可以分为</a:t>
            </a:r>
            <a:r>
              <a:rPr lang="en-US" altLang="zh-CN" sz="2200" b="1" u="sng" dirty="0" smtClean="0">
                <a:solidFill>
                  <a:schemeClr val="tx1"/>
                </a:solidFill>
                <a:latin typeface="+mn-lt"/>
                <a:ea typeface="黑体" panose="02010609060101010101" pitchFamily="49" charset="-122"/>
                <a:cs typeface="+mn-cs"/>
                <a:sym typeface="Symbol" panose="05050102010706020507" charset="0"/>
              </a:rPr>
              <a:t>凝聚（Agglomerative）的分层聚类和分裂（Divisive）的分层聚类</a:t>
            </a:r>
            <a:r>
              <a:rPr lang="en-US" altLang="zh-CN" sz="2200" b="1" dirty="0" smtClean="0">
                <a:solidFill>
                  <a:schemeClr val="tx1"/>
                </a:solidFill>
                <a:latin typeface="+mn-lt"/>
                <a:ea typeface="黑体" panose="02010609060101010101" pitchFamily="49" charset="-122"/>
                <a:cs typeface="+mn-cs"/>
                <a:sym typeface="Symbol" panose="05050102010706020507" charset="0"/>
              </a:rPr>
              <a:t>。</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分层聚类的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关键</a:t>
            </a:r>
            <a:r>
              <a:rPr lang="en-US" altLang="zh-CN" sz="2200" b="1" dirty="0" smtClean="0">
                <a:solidFill>
                  <a:schemeClr val="tx1"/>
                </a:solidFill>
                <a:latin typeface="+mn-lt"/>
                <a:ea typeface="黑体" panose="02010609060101010101" pitchFamily="49" charset="-122"/>
                <a:cs typeface="+mn-cs"/>
                <a:sym typeface="Symbol" panose="05050102010706020507" charset="0"/>
              </a:rPr>
              <a:t>在于选择合并点或者分裂点。</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j-lt"/>
                <a:ea typeface="宋体" panose="02010600030101010101" pitchFamily="2" charset="-122"/>
                <a:cs typeface="+mj-lt"/>
                <a:sym typeface="Symbol" panose="05050102010706020507" charset="0"/>
              </a:rPr>
              <a:t>         一旦一组对象被合并或者分裂，下</a:t>
            </a:r>
            <a:r>
              <a:rPr lang="zh-CN" altLang="en-US" sz="2100" b="1" dirty="0" smtClean="0">
                <a:solidFill>
                  <a:schemeClr val="tx1"/>
                </a:solidFill>
                <a:latin typeface="+mj-lt"/>
                <a:ea typeface="宋体" panose="02010600030101010101" pitchFamily="2" charset="-122"/>
                <a:cs typeface="+mj-lt"/>
                <a:sym typeface="Symbol" panose="05050102010706020507" charset="0"/>
              </a:rPr>
              <a:t>面</a:t>
            </a:r>
            <a:r>
              <a:rPr lang="en-US" altLang="zh-CN" sz="2100" b="1" dirty="0" smtClean="0">
                <a:solidFill>
                  <a:schemeClr val="tx1"/>
                </a:solidFill>
                <a:latin typeface="+mj-lt"/>
                <a:ea typeface="宋体" panose="02010600030101010101" pitchFamily="2" charset="-122"/>
                <a:cs typeface="+mj-lt"/>
                <a:sym typeface="Symbol" panose="05050102010706020507" charset="0"/>
              </a:rPr>
              <a:t>的工作就是在“新类”上进行。</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通常，分层聚类中已做的处理不能撤销，类之间也不能交换对象。</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latin typeface="+mj-lt"/>
                <a:ea typeface="宋体" panose="02010600030101010101" pitchFamily="2" charset="-122"/>
                <a:cs typeface="+mj-lt"/>
                <a:sym typeface="Symbol" panose="05050102010706020507" charset="0"/>
              </a:rPr>
              <a:t> </a:t>
            </a:r>
            <a:r>
              <a:rPr lang="en-US" altLang="zh-CN" sz="2100" b="1" dirty="0" smtClean="0">
                <a:solidFill>
                  <a:schemeClr val="tx1"/>
                </a:solidFill>
                <a:latin typeface="+mj-lt"/>
                <a:ea typeface="宋体" panose="02010600030101010101" pitchFamily="2" charset="-122"/>
                <a:cs typeface="+mj-lt"/>
                <a:sym typeface="Symbol" panose="05050102010706020507" charset="0"/>
              </a:rPr>
              <a:t>因此，如果合并或者分裂的决策不合理，可能得出低质量的结果。</a:t>
            </a:r>
            <a:endParaRPr lang="en-US" altLang="zh-CN" sz="2100" b="1" dirty="0" smtClean="0">
              <a:solidFill>
                <a:schemeClr val="tx1"/>
              </a:solidFill>
              <a:latin typeface="+mj-lt"/>
              <a:ea typeface="宋体" panose="02010600030101010101" pitchFamily="2" charset="-122"/>
              <a:cs typeface="+mj-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分层聚类算法的另一个缺点是“计算量大”，在决定合并或者分裂之前需要检查和估算大量的数据和类。 </a:t>
            </a:r>
            <a:endParaRPr lang="zh-CN" sz="22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458089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聚类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2. </a:t>
            </a:r>
            <a:r>
              <a:rPr lang="zh-CN" sz="2300" b="1" dirty="0" smtClean="0">
                <a:solidFill>
                  <a:srgbClr val="134AD5"/>
                </a:solidFill>
                <a:latin typeface="+mn-lt"/>
                <a:ea typeface="黑体" panose="02010609060101010101" pitchFamily="49" charset="-122"/>
                <a:cs typeface="+mn-cs"/>
                <a:sym typeface="Symbol" panose="05050102010706020507" charset="0"/>
              </a:rPr>
              <a:t>k-means聚类 </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k-means聚类是一种典型的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基于距离的聚类算法</a:t>
            </a:r>
            <a:r>
              <a:rPr lang="en-US" altLang="zh-CN" sz="2200" b="1" dirty="0" smtClean="0">
                <a:solidFill>
                  <a:schemeClr val="tx1"/>
                </a:solidFill>
                <a:latin typeface="+mn-lt"/>
                <a:ea typeface="黑体" panose="02010609060101010101" pitchFamily="49" charset="-122"/>
                <a:cs typeface="+mn-cs"/>
                <a:sym typeface="Symbol" panose="05050102010706020507" charset="0"/>
              </a:rPr>
              <a:t>，它采用距离作为相似性的评价指标，即认为两个对象的距离越近，其相似度就越大。</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k-means聚类的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目的是寻找固定数目的簇</a:t>
            </a:r>
            <a:r>
              <a:rPr lang="en-US" altLang="zh-CN" sz="2200" b="1" dirty="0" smtClean="0">
                <a:solidFill>
                  <a:schemeClr val="tx1"/>
                </a:solidFill>
                <a:latin typeface="+mn-lt"/>
                <a:ea typeface="黑体" panose="02010609060101010101" pitchFamily="49" charset="-122"/>
                <a:cs typeface="+mn-cs"/>
                <a:sym typeface="Symbol" panose="05050102010706020507" charset="0"/>
              </a:rPr>
              <a:t>，而每个簇由距离靠近的对象组成。</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k-means聚类中的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k的含义</a:t>
            </a:r>
            <a:r>
              <a:rPr lang="en-US" altLang="zh-CN" sz="2200" b="1" dirty="0" smtClean="0">
                <a:solidFill>
                  <a:schemeClr val="tx1"/>
                </a:solidFill>
                <a:latin typeface="+mn-lt"/>
                <a:ea typeface="黑体" panose="02010609060101010101" pitchFamily="49" charset="-122"/>
                <a:cs typeface="+mn-cs"/>
                <a:sym typeface="Symbol" panose="05050102010706020507" charset="0"/>
              </a:rPr>
              <a:t>是“该算法第一步是随机地选取任意k个对象作为初始聚类的中心”。 </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en-US" altLang="zh-CN" sz="2200" b="1" u="sng" dirty="0" smtClean="0">
                <a:solidFill>
                  <a:schemeClr val="tx1"/>
                </a:solidFill>
                <a:latin typeface="+mn-lt"/>
                <a:ea typeface="黑体" panose="02010609060101010101" pitchFamily="49" charset="-122"/>
                <a:cs typeface="+mn-cs"/>
                <a:sym typeface="Symbol" panose="05050102010706020507" charset="0"/>
              </a:rPr>
              <a:t>k个初始聚类中心点的选取</a:t>
            </a:r>
            <a:r>
              <a:rPr lang="en-US" altLang="zh-CN" sz="2200" b="1" dirty="0" smtClean="0">
                <a:solidFill>
                  <a:schemeClr val="tx1"/>
                </a:solidFill>
                <a:latin typeface="+mn-lt"/>
                <a:ea typeface="黑体" panose="02010609060101010101" pitchFamily="49" charset="-122"/>
                <a:cs typeface="+mn-cs"/>
                <a:sym typeface="Symbol" panose="05050102010706020507" charset="0"/>
              </a:rPr>
              <a:t>对聚类结果的影响较大。</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912225" cy="532320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聚类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2. </a:t>
            </a:r>
            <a:r>
              <a:rPr lang="zh-CN" sz="2300" b="1" dirty="0" smtClean="0">
                <a:solidFill>
                  <a:srgbClr val="134AD5"/>
                </a:solidFill>
                <a:latin typeface="+mn-lt"/>
                <a:ea typeface="黑体" panose="02010609060101010101" pitchFamily="49" charset="-122"/>
                <a:cs typeface="+mn-cs"/>
                <a:sym typeface="Symbol" panose="05050102010706020507" charset="0"/>
              </a:rPr>
              <a:t>k-means聚类（续） </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lvl="1" indent="0" rtl="0" latinLnBrk="0">
              <a:lnSpc>
                <a:spcPct val="100000"/>
              </a:lnSpc>
              <a:spcBef>
                <a:spcPts val="800"/>
              </a:spcBef>
              <a:spcAft>
                <a:spcPct val="15000"/>
              </a:spcAft>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a:t>
            </a:r>
            <a:r>
              <a:rPr lang="zh-CN" sz="2200" dirty="0" smtClean="0">
                <a:solidFill>
                  <a:schemeClr val="dk1"/>
                </a:solidFill>
                <a:sym typeface="+mn-ea"/>
              </a:rPr>
              <a:t>第</a:t>
            </a:r>
            <a:r>
              <a:rPr lang="en-US" sz="2200" dirty="0" smtClean="0">
                <a:solidFill>
                  <a:schemeClr val="dk1"/>
                </a:solidFill>
                <a:sym typeface="+mn-ea"/>
              </a:rPr>
              <a:t>1</a:t>
            </a:r>
            <a:r>
              <a:rPr lang="zh-CN" sz="2200" dirty="0" smtClean="0">
                <a:solidFill>
                  <a:schemeClr val="dk1"/>
                </a:solidFill>
                <a:sym typeface="+mn-ea"/>
              </a:rPr>
              <a:t>步</a:t>
            </a:r>
            <a:r>
              <a:rPr lang="en-US" altLang="zh-CN" sz="2200" dirty="0" smtClean="0">
                <a:solidFill>
                  <a:schemeClr val="dk1"/>
                </a:solidFill>
                <a:sym typeface="+mn-ea"/>
              </a:rPr>
              <a:t> </a:t>
            </a:r>
            <a:r>
              <a:rPr lang="zh-CN" sz="2200" dirty="0" smtClean="0">
                <a:solidFill>
                  <a:schemeClr val="dk1"/>
                </a:solidFill>
                <a:sym typeface="+mn-ea"/>
              </a:rPr>
              <a:t>从 </a:t>
            </a:r>
            <a:r>
              <a:rPr lang="en-US" sz="2200" dirty="0" smtClean="0">
                <a:solidFill>
                  <a:schemeClr val="dk1"/>
                </a:solidFill>
                <a:sym typeface="+mn-ea"/>
              </a:rPr>
              <a:t>n</a:t>
            </a:r>
            <a:r>
              <a:rPr lang="zh-CN" sz="2200" dirty="0" smtClean="0">
                <a:solidFill>
                  <a:schemeClr val="dk1"/>
                </a:solidFill>
                <a:sym typeface="+mn-ea"/>
              </a:rPr>
              <a:t>个数据对象中任意选择 </a:t>
            </a:r>
            <a:r>
              <a:rPr lang="en-US" sz="2200" dirty="0" smtClean="0">
                <a:solidFill>
                  <a:schemeClr val="dk1"/>
                </a:solidFill>
                <a:sym typeface="+mn-ea"/>
              </a:rPr>
              <a:t>k </a:t>
            </a:r>
            <a:r>
              <a:rPr lang="zh-CN" sz="2200" dirty="0" smtClean="0">
                <a:solidFill>
                  <a:schemeClr val="dk1"/>
                </a:solidFill>
                <a:sym typeface="+mn-ea"/>
              </a:rPr>
              <a:t>个对象作为初始聚类中心；</a:t>
            </a:r>
            <a:endParaRPr lang="zh-CN" sz="2200" dirty="0">
              <a:solidFill>
                <a:schemeClr val="dk1"/>
              </a:solidFill>
            </a:endParaRPr>
          </a:p>
          <a:p>
            <a:pPr marL="0" lvl="1" indent="0" rtl="0" latinLnBrk="0">
              <a:lnSpc>
                <a:spcPct val="100000"/>
              </a:lnSpc>
              <a:spcBef>
                <a:spcPts val="800"/>
              </a:spcBef>
              <a:spcAft>
                <a:spcPct val="15000"/>
              </a:spcAft>
              <a:buNone/>
            </a:pPr>
            <a:r>
              <a:rPr lang="en-US" altLang="zh-CN" sz="2200" dirty="0" smtClean="0">
                <a:solidFill>
                  <a:schemeClr val="dk1"/>
                </a:solidFill>
                <a:sym typeface="+mn-ea"/>
              </a:rPr>
              <a:t>      - </a:t>
            </a:r>
            <a:r>
              <a:rPr lang="zh-CN" sz="2200" dirty="0" smtClean="0">
                <a:solidFill>
                  <a:schemeClr val="dk1"/>
                </a:solidFill>
                <a:sym typeface="+mn-ea"/>
              </a:rPr>
              <a:t>第</a:t>
            </a:r>
            <a:r>
              <a:rPr lang="en-US" sz="2200" dirty="0" smtClean="0">
                <a:solidFill>
                  <a:schemeClr val="dk1"/>
                </a:solidFill>
                <a:sym typeface="+mn-ea"/>
              </a:rPr>
              <a:t>2</a:t>
            </a:r>
            <a:r>
              <a:rPr lang="zh-CN" sz="2200" dirty="0" smtClean="0">
                <a:solidFill>
                  <a:schemeClr val="dk1"/>
                </a:solidFill>
                <a:sym typeface="+mn-ea"/>
              </a:rPr>
              <a:t>步</a:t>
            </a:r>
            <a:r>
              <a:rPr lang="en-US" altLang="zh-CN" sz="2200" dirty="0" smtClean="0">
                <a:solidFill>
                  <a:schemeClr val="dk1"/>
                </a:solidFill>
                <a:sym typeface="+mn-ea"/>
              </a:rPr>
              <a:t> </a:t>
            </a:r>
            <a:r>
              <a:rPr lang="zh-CN" sz="2200" dirty="0" smtClean="0">
                <a:solidFill>
                  <a:schemeClr val="dk1"/>
                </a:solidFill>
                <a:sym typeface="+mn-ea"/>
              </a:rPr>
              <a:t>计算在聚类中心之外的每个剩余对象与中心对象的距离，并根据最小距离重新对相应对象进行划分；</a:t>
            </a:r>
            <a:endParaRPr lang="zh-CN" sz="2200" dirty="0">
              <a:solidFill>
                <a:schemeClr val="dk1"/>
              </a:solidFill>
            </a:endParaRPr>
          </a:p>
          <a:p>
            <a:pPr marL="0" lvl="1" indent="0" rtl="0" latinLnBrk="0">
              <a:lnSpc>
                <a:spcPct val="100000"/>
              </a:lnSpc>
              <a:spcBef>
                <a:spcPts val="800"/>
              </a:spcBef>
              <a:spcAft>
                <a:spcPct val="15000"/>
              </a:spcAft>
              <a:buNone/>
            </a:pPr>
            <a:r>
              <a:rPr lang="en-US" altLang="zh-CN" sz="2200" dirty="0" smtClean="0">
                <a:solidFill>
                  <a:schemeClr val="dk1"/>
                </a:solidFill>
                <a:sym typeface="+mn-ea"/>
              </a:rPr>
              <a:t>      - </a:t>
            </a:r>
            <a:r>
              <a:rPr lang="zh-CN" sz="2200" dirty="0" smtClean="0">
                <a:solidFill>
                  <a:schemeClr val="dk1"/>
                </a:solidFill>
                <a:sym typeface="+mn-ea"/>
              </a:rPr>
              <a:t>第</a:t>
            </a:r>
            <a:r>
              <a:rPr lang="en-US" sz="2200" dirty="0" smtClean="0">
                <a:solidFill>
                  <a:schemeClr val="dk1"/>
                </a:solidFill>
                <a:sym typeface="+mn-ea"/>
              </a:rPr>
              <a:t>3</a:t>
            </a:r>
            <a:r>
              <a:rPr lang="zh-CN" sz="2200" dirty="0" smtClean="0">
                <a:solidFill>
                  <a:schemeClr val="dk1"/>
                </a:solidFill>
                <a:sym typeface="+mn-ea"/>
              </a:rPr>
              <a:t>步</a:t>
            </a:r>
            <a:r>
              <a:rPr lang="en-US" altLang="zh-CN" sz="2200" dirty="0" smtClean="0">
                <a:solidFill>
                  <a:schemeClr val="dk1"/>
                </a:solidFill>
                <a:sym typeface="+mn-ea"/>
              </a:rPr>
              <a:t> </a:t>
            </a:r>
            <a:r>
              <a:rPr lang="zh-CN" sz="2200" dirty="0" smtClean="0">
                <a:solidFill>
                  <a:schemeClr val="dk1"/>
                </a:solidFill>
                <a:sym typeface="+mn-ea"/>
              </a:rPr>
              <a:t>重新计算每个</a:t>
            </a:r>
            <a:r>
              <a:rPr lang="en-US" altLang="zh-CN" sz="2200" dirty="0" smtClean="0">
                <a:solidFill>
                  <a:schemeClr val="dk1"/>
                </a:solidFill>
                <a:sym typeface="+mn-ea"/>
              </a:rPr>
              <a:t>“</a:t>
            </a:r>
            <a:r>
              <a:rPr lang="zh-CN" sz="2200" dirty="0" smtClean="0">
                <a:solidFill>
                  <a:schemeClr val="dk1"/>
                </a:solidFill>
                <a:sym typeface="+mn-ea"/>
              </a:rPr>
              <a:t>有变化的聚类</a:t>
            </a:r>
            <a:r>
              <a:rPr lang="en-US" altLang="zh-CN" sz="2200" dirty="0" smtClean="0">
                <a:solidFill>
                  <a:schemeClr val="dk1"/>
                </a:solidFill>
                <a:sym typeface="+mn-ea"/>
              </a:rPr>
              <a:t>”</a:t>
            </a:r>
            <a:r>
              <a:rPr lang="zh-CN" sz="2200" dirty="0" smtClean="0">
                <a:solidFill>
                  <a:schemeClr val="dk1"/>
                </a:solidFill>
                <a:sym typeface="+mn-ea"/>
              </a:rPr>
              <a:t>的均值，确定新的聚类中心；</a:t>
            </a:r>
            <a:endParaRPr lang="zh-CN" sz="2200" dirty="0">
              <a:solidFill>
                <a:schemeClr val="dk1"/>
              </a:solidFill>
            </a:endParaRPr>
          </a:p>
          <a:p>
            <a:pPr marL="0" lvl="1" indent="0" rtl="0" latinLnBrk="0">
              <a:lnSpc>
                <a:spcPct val="100000"/>
              </a:lnSpc>
              <a:spcBef>
                <a:spcPts val="800"/>
              </a:spcBef>
              <a:spcAft>
                <a:spcPct val="15000"/>
              </a:spcAft>
              <a:buNone/>
            </a:pPr>
            <a:r>
              <a:rPr lang="en-US" altLang="zh-CN" sz="2200" dirty="0" smtClean="0">
                <a:solidFill>
                  <a:schemeClr val="dk1"/>
                </a:solidFill>
                <a:sym typeface="+mn-ea"/>
              </a:rPr>
              <a:t>      - </a:t>
            </a:r>
            <a:r>
              <a:rPr lang="zh-CN" sz="2200" dirty="0" smtClean="0">
                <a:solidFill>
                  <a:schemeClr val="dk1"/>
                </a:solidFill>
                <a:sym typeface="+mn-ea"/>
              </a:rPr>
              <a:t>第</a:t>
            </a:r>
            <a:r>
              <a:rPr lang="en-US" sz="2200" dirty="0" smtClean="0">
                <a:solidFill>
                  <a:schemeClr val="dk1"/>
                </a:solidFill>
                <a:sym typeface="+mn-ea"/>
              </a:rPr>
              <a:t>4</a:t>
            </a:r>
            <a:r>
              <a:rPr lang="zh-CN" sz="2200" dirty="0" smtClean="0">
                <a:solidFill>
                  <a:schemeClr val="dk1"/>
                </a:solidFill>
                <a:sym typeface="+mn-ea"/>
              </a:rPr>
              <a:t>步</a:t>
            </a:r>
            <a:r>
              <a:rPr lang="en-US" altLang="zh-CN" sz="2200" dirty="0" smtClean="0">
                <a:solidFill>
                  <a:schemeClr val="dk1"/>
                </a:solidFill>
                <a:sym typeface="+mn-ea"/>
              </a:rPr>
              <a:t> </a:t>
            </a:r>
            <a:r>
              <a:rPr lang="zh-CN" sz="2200" dirty="0" smtClean="0">
                <a:solidFill>
                  <a:schemeClr val="dk1"/>
                </a:solidFill>
                <a:sym typeface="+mn-ea"/>
              </a:rPr>
              <a:t>迭代第</a:t>
            </a:r>
            <a:r>
              <a:rPr lang="en-US" sz="2200" dirty="0" smtClean="0">
                <a:solidFill>
                  <a:schemeClr val="dk1"/>
                </a:solidFill>
                <a:sym typeface="+mn-ea"/>
              </a:rPr>
              <a:t>2</a:t>
            </a:r>
            <a:r>
              <a:rPr lang="zh-CN" sz="2200" dirty="0" smtClean="0">
                <a:solidFill>
                  <a:schemeClr val="dk1"/>
                </a:solidFill>
                <a:sym typeface="+mn-ea"/>
              </a:rPr>
              <a:t>～</a:t>
            </a:r>
            <a:r>
              <a:rPr lang="en-US" sz="2200" dirty="0" smtClean="0">
                <a:solidFill>
                  <a:schemeClr val="dk1"/>
                </a:solidFill>
                <a:sym typeface="+mn-ea"/>
              </a:rPr>
              <a:t>3</a:t>
            </a:r>
            <a:r>
              <a:rPr lang="zh-CN" sz="2200" dirty="0" smtClean="0">
                <a:solidFill>
                  <a:schemeClr val="dk1"/>
                </a:solidFill>
                <a:sym typeface="+mn-ea"/>
              </a:rPr>
              <a:t>步，直至每个聚类不再发生变化或小于指定阈值，算法结束。</a:t>
            </a:r>
            <a:endParaRPr lang="zh-CN" sz="2200" dirty="0">
              <a:solidFill>
                <a:schemeClr val="dk1"/>
              </a:solidFill>
            </a:endParaRPr>
          </a:p>
          <a:p>
            <a:pPr marL="0" lvl="1" indent="0" rtl="0" latinLnBrk="0">
              <a:lnSpc>
                <a:spcPct val="100000"/>
              </a:lnSpc>
              <a:spcBef>
                <a:spcPts val="800"/>
              </a:spcBef>
              <a:spcAft>
                <a:spcPct val="15000"/>
              </a:spcAft>
              <a:buNone/>
            </a:pPr>
            <a:endParaRPr lang="en-US" altLang="zh-CN" sz="2200" dirty="0" smtClean="0">
              <a:solidFill>
                <a:schemeClr val="accent5">
                  <a:lumMod val="50000"/>
                </a:schemeClr>
              </a:solidFill>
              <a:sym typeface="+mn-ea"/>
            </a:endParaRPr>
          </a:p>
          <a:p>
            <a:pPr marL="0" lvl="1" indent="0" rtl="0" latinLnBrk="0">
              <a:lnSpc>
                <a:spcPct val="100000"/>
              </a:lnSpc>
              <a:spcBef>
                <a:spcPts val="800"/>
              </a:spcBef>
              <a:spcAft>
                <a:spcPct val="15000"/>
              </a:spcAft>
              <a:buNone/>
            </a:pPr>
            <a:r>
              <a:rPr lang="en-US" altLang="zh-CN" sz="2200" dirty="0" smtClean="0">
                <a:solidFill>
                  <a:schemeClr val="accent5">
                    <a:lumMod val="50000"/>
                  </a:schemeClr>
                </a:solidFill>
                <a:sym typeface="+mn-ea"/>
              </a:rPr>
              <a:t>【</a:t>
            </a:r>
            <a:r>
              <a:rPr lang="zh-CN" altLang="en-US" sz="2200" dirty="0" smtClean="0">
                <a:solidFill>
                  <a:schemeClr val="accent5">
                    <a:lumMod val="50000"/>
                  </a:schemeClr>
                </a:solidFill>
                <a:sym typeface="+mn-ea"/>
              </a:rPr>
              <a:t>优点</a:t>
            </a:r>
            <a:r>
              <a:rPr lang="en-US" altLang="zh-CN" sz="2200" dirty="0" smtClean="0">
                <a:solidFill>
                  <a:schemeClr val="accent5">
                    <a:lumMod val="50000"/>
                  </a:schemeClr>
                </a:solidFill>
                <a:sym typeface="+mn-ea"/>
              </a:rPr>
              <a:t>】</a:t>
            </a:r>
            <a:r>
              <a:rPr lang="zh-CN" sz="2200" dirty="0" smtClean="0">
                <a:solidFill>
                  <a:schemeClr val="dk1"/>
                </a:solidFill>
                <a:sym typeface="+mn-ea"/>
              </a:rPr>
              <a:t>相对于分层聚类，</a:t>
            </a:r>
            <a:r>
              <a:rPr lang="en-US" sz="2200" dirty="0" smtClean="0">
                <a:solidFill>
                  <a:schemeClr val="dk1"/>
                </a:solidFill>
                <a:sym typeface="+mn-ea"/>
              </a:rPr>
              <a:t>K-means </a:t>
            </a:r>
            <a:r>
              <a:rPr lang="zh-CN" sz="2200" dirty="0" smtClean="0">
                <a:solidFill>
                  <a:schemeClr val="dk1"/>
                </a:solidFill>
                <a:sym typeface="+mn-ea"/>
              </a:rPr>
              <a:t>聚类的效率更高，在数据分析领域，更为广泛使用。</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524764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聚类</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3. </a:t>
            </a:r>
            <a:r>
              <a:rPr lang="zh-CN" sz="2300" b="1" dirty="0" smtClean="0">
                <a:solidFill>
                  <a:srgbClr val="134AD5"/>
                </a:solidFill>
                <a:latin typeface="+mn-lt"/>
                <a:ea typeface="黑体" panose="02010609060101010101" pitchFamily="49" charset="-122"/>
                <a:cs typeface="+mn-cs"/>
                <a:sym typeface="Symbol" panose="05050102010706020507" charset="0"/>
              </a:rPr>
              <a:t>DBSCAN 聚类</a:t>
            </a:r>
            <a:r>
              <a:rPr lang="zh-CN" sz="2300" b="1" dirty="0" smtClean="0">
                <a:solidFill>
                  <a:srgbClr val="134AD5"/>
                </a:solidFill>
                <a:latin typeface="+mn-lt"/>
                <a:ea typeface="黑体" panose="02010609060101010101" pitchFamily="49" charset="-122"/>
                <a:cs typeface="+mn-cs"/>
                <a:sym typeface="Symbol" panose="05050102010706020507" charset="0"/>
              </a:rPr>
              <a:t> </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200" b="1" dirty="0" smtClean="0">
                <a:solidFill>
                  <a:schemeClr val="tx1"/>
                </a:solidFill>
                <a:latin typeface="+mn-lt"/>
                <a:ea typeface="黑体" panose="02010609060101010101" pitchFamily="49" charset="-122"/>
                <a:cs typeface="+mn-cs"/>
                <a:sym typeface="Symbol" panose="05050102010706020507" charset="0"/>
              </a:rPr>
              <a:t> </a:t>
            </a:r>
            <a:r>
              <a:rPr lang="en-US" altLang="zh-CN" sz="2200" b="1" dirty="0" smtClean="0">
                <a:solidFill>
                  <a:schemeClr val="tx1"/>
                </a:solidFill>
                <a:latin typeface="+mn-lt"/>
                <a:ea typeface="黑体" panose="02010609060101010101" pitchFamily="49" charset="-122"/>
                <a:cs typeface="+mn-cs"/>
                <a:sym typeface="Symbol" panose="05050102010706020507" charset="0"/>
              </a:rPr>
              <a:t>     - DBSCAN（Density-Based Spatial Clustering of Applications with Noise）聚类是一种经典的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基于密度的聚类算法</a:t>
            </a:r>
            <a:r>
              <a:rPr lang="en-US" altLang="zh-CN" sz="2200" b="1" dirty="0" smtClean="0">
                <a:solidFill>
                  <a:schemeClr val="tx1"/>
                </a:solidFill>
                <a:latin typeface="+mn-lt"/>
                <a:ea typeface="黑体" panose="02010609060101010101" pitchFamily="49" charset="-122"/>
                <a:cs typeface="+mn-cs"/>
                <a:sym typeface="Symbol" panose="05050102010706020507" charset="0"/>
              </a:rPr>
              <a:t>，</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ea typeface="宋体" panose="02010600030101010101" pitchFamily="2" charset="-122"/>
                <a:cs typeface="+mn-lt"/>
                <a:sym typeface="Symbol" panose="05050102010706020507" charset="0"/>
              </a:rPr>
              <a:t>        </a:t>
            </a:r>
            <a:r>
              <a:rPr lang="en-US" altLang="zh-CN" sz="2100" dirty="0" smtClean="0">
                <a:ea typeface="宋体" panose="02010600030101010101" pitchFamily="2" charset="-122"/>
                <a:cs typeface="+mn-lt"/>
                <a:sym typeface="Symbol" panose="05050102010706020507" charset="0"/>
              </a:rPr>
              <a:t> </a:t>
            </a:r>
            <a:r>
              <a:rPr lang="en-US" altLang="zh-CN" sz="2100" b="1" dirty="0" smtClean="0">
                <a:solidFill>
                  <a:schemeClr val="tx1"/>
                </a:solidFill>
                <a:ea typeface="宋体" panose="02010600030101010101" pitchFamily="2" charset="-122"/>
                <a:cs typeface="+mn-lt"/>
                <a:sym typeface="Symbol" panose="05050102010706020507" charset="0"/>
              </a:rPr>
              <a:t>它采用</a:t>
            </a:r>
            <a:r>
              <a:rPr lang="en-US" altLang="zh-CN" sz="2100" b="1" u="sng" dirty="0" smtClean="0">
                <a:solidFill>
                  <a:schemeClr val="tx1"/>
                </a:solidFill>
                <a:ea typeface="宋体" panose="02010600030101010101" pitchFamily="2" charset="-122"/>
                <a:cs typeface="+mn-lt"/>
                <a:sym typeface="Symbol" panose="05050102010706020507" charset="0"/>
              </a:rPr>
              <a:t>密度作为划分簇的依据</a:t>
            </a:r>
            <a:r>
              <a:rPr lang="en-US" altLang="zh-CN" sz="2100" b="1" dirty="0" smtClean="0">
                <a:solidFill>
                  <a:schemeClr val="tx1"/>
                </a:solidFill>
                <a:ea typeface="宋体" panose="02010600030101010101" pitchFamily="2" charset="-122"/>
                <a:cs typeface="+mn-lt"/>
                <a:sym typeface="Symbol" panose="05050102010706020507" charset="0"/>
              </a:rPr>
              <a:t>，即具有足够密度的区域将被划分为一簇，并可以在有噪声的空间数据中发现任意形状的簇。</a:t>
            </a:r>
            <a:endParaRPr lang="en-US" altLang="zh-CN" sz="2100" b="1" dirty="0" smtClean="0">
              <a:solidFill>
                <a:schemeClr val="tx1"/>
              </a:solidFill>
              <a:ea typeface="宋体" panose="02010600030101010101" pitchFamily="2"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200" b="1" dirty="0" smtClean="0">
                <a:solidFill>
                  <a:schemeClr val="tx1"/>
                </a:solidFill>
                <a:latin typeface="+mn-lt"/>
                <a:ea typeface="黑体" panose="02010609060101010101" pitchFamily="49" charset="-122"/>
                <a:cs typeface="+mn-cs"/>
                <a:sym typeface="Symbol" panose="05050102010706020507" charset="0"/>
              </a:rPr>
              <a:t>      - DBSCAN算法的</a:t>
            </a:r>
            <a:r>
              <a:rPr lang="en-US" altLang="zh-CN" sz="2200" b="1" u="sng" dirty="0" smtClean="0">
                <a:solidFill>
                  <a:schemeClr val="tx1"/>
                </a:solidFill>
                <a:latin typeface="+mn-lt"/>
                <a:ea typeface="黑体" panose="02010609060101010101" pitchFamily="49" charset="-122"/>
                <a:cs typeface="+mn-cs"/>
                <a:sym typeface="Symbol" panose="05050102010706020507" charset="0"/>
              </a:rPr>
              <a:t>目的</a:t>
            </a:r>
            <a:r>
              <a:rPr lang="en-US" altLang="zh-CN" sz="2200" b="1" dirty="0" smtClean="0">
                <a:solidFill>
                  <a:schemeClr val="tx1"/>
                </a:solidFill>
                <a:latin typeface="+mn-lt"/>
                <a:ea typeface="黑体" panose="02010609060101010101" pitchFamily="49" charset="-122"/>
                <a:cs typeface="+mn-cs"/>
                <a:sym typeface="Symbol" panose="05050102010706020507" charset="0"/>
              </a:rPr>
              <a:t>是识别空间中具有足够密度的区域并将其标记为簇，将密度无法可达的点标记为噪声。</a:t>
            </a:r>
            <a:endParaRPr lang="en-US" altLang="zh-CN" sz="22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ea typeface="宋体" panose="02010600030101010101" pitchFamily="2" charset="-122"/>
                <a:cs typeface="+mn-lt"/>
                <a:sym typeface="Symbol" panose="05050102010706020507" charset="0"/>
              </a:rPr>
              <a:t>         密度由半径 </a:t>
            </a:r>
            <a:r>
              <a:rPr lang="en-US" altLang="zh-CN" sz="2100" b="1" u="sng" dirty="0" smtClean="0">
                <a:solidFill>
                  <a:schemeClr val="tx1"/>
                </a:solidFill>
                <a:ea typeface="宋体" panose="02010600030101010101" pitchFamily="2" charset="-122"/>
                <a:cs typeface="+mn-lt"/>
                <a:sym typeface="Symbol" panose="05050102010706020507" charset="0"/>
              </a:rPr>
              <a:t>eps 和最小样本数 MinPts</a:t>
            </a:r>
            <a:r>
              <a:rPr lang="en-US" altLang="zh-CN" sz="2100" b="1" dirty="0" smtClean="0">
                <a:solidFill>
                  <a:schemeClr val="tx1"/>
                </a:solidFill>
                <a:ea typeface="宋体" panose="02010600030101010101" pitchFamily="2" charset="-122"/>
                <a:cs typeface="+mn-lt"/>
                <a:sym typeface="Symbol" panose="05050102010706020507" charset="0"/>
              </a:rPr>
              <a:t> 决定，簇定义为密度相连的点的最大集合。</a:t>
            </a:r>
            <a:endParaRPr lang="en-US" altLang="zh-CN" sz="2100" b="1" dirty="0" smtClean="0">
              <a:solidFill>
                <a:schemeClr val="tx1"/>
              </a:solidFill>
              <a:ea typeface="宋体" panose="02010600030101010101" pitchFamily="2"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100" b="1" dirty="0" smtClean="0">
                <a:solidFill>
                  <a:schemeClr val="tx1"/>
                </a:solidFill>
                <a:ea typeface="宋体" panose="02010600030101010101" pitchFamily="2" charset="-122"/>
                <a:cs typeface="+mn-lt"/>
                <a:sym typeface="Symbol" panose="05050102010706020507" charset="0"/>
              </a:rPr>
              <a:t>        </a:t>
            </a:r>
            <a:r>
              <a:rPr lang="en-US" altLang="zh-CN" sz="2100" dirty="0" smtClean="0">
                <a:ea typeface="宋体" panose="02010600030101010101" pitchFamily="2" charset="-122"/>
                <a:cs typeface="+mn-lt"/>
                <a:sym typeface="Symbol" panose="05050102010706020507" charset="0"/>
              </a:rPr>
              <a:t> </a:t>
            </a:r>
            <a:r>
              <a:rPr lang="en-US" altLang="zh-CN" sz="2100" b="1" dirty="0" smtClean="0">
                <a:solidFill>
                  <a:schemeClr val="tx1"/>
                </a:solidFill>
                <a:ea typeface="宋体" panose="02010600030101010101" pitchFamily="2" charset="-122"/>
                <a:cs typeface="+mn-lt"/>
                <a:sym typeface="Symbol" panose="05050102010706020507" charset="0"/>
              </a:rPr>
              <a:t>在 DBSCAN 聚类中，半径 eps 和最小样本数 MinPts 的选取对聚类结果有较大影响。</a:t>
            </a:r>
            <a:endParaRPr lang="en-US" altLang="zh-CN" sz="2100" b="1" dirty="0" smtClean="0">
              <a:solidFill>
                <a:schemeClr val="tx1"/>
              </a:solidFill>
              <a:ea typeface="宋体" panose="02010600030101010101" pitchFamily="2" charset="-122"/>
              <a:cs typeface="+mn-lt"/>
              <a:sym typeface="Symbol" panose="05050102010706020507"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503364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时间序列</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a:t>
            </a:r>
            <a:r>
              <a:rPr lang="zh-CN" sz="2300" b="1" dirty="0" smtClean="0">
                <a:solidFill>
                  <a:srgbClr val="134AD5"/>
                </a:solidFill>
                <a:latin typeface="+mn-lt"/>
                <a:ea typeface="黑体" panose="02010609060101010101" pitchFamily="49" charset="-122"/>
                <a:cs typeface="+mn-cs"/>
                <a:sym typeface="Symbol" panose="05050102010706020507" charset="0"/>
              </a:rPr>
              <a:t>“时间序列”是按时间顺序排列的数据序列。</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u="sng" dirty="0" smtClean="0">
                <a:solidFill>
                  <a:srgbClr val="134AD5"/>
                </a:solidFill>
                <a:latin typeface="+mn-lt"/>
                <a:ea typeface="黑体" panose="02010609060101010101" pitchFamily="49" charset="-122"/>
                <a:cs typeface="+mn-cs"/>
                <a:sym typeface="Symbol" panose="05050102010706020507" charset="0"/>
              </a:rPr>
              <a:t>时间序列分析</a:t>
            </a:r>
            <a:r>
              <a:rPr lang="zh-CN" sz="2300" b="1" dirty="0" smtClean="0">
                <a:solidFill>
                  <a:srgbClr val="134AD5"/>
                </a:solidFill>
                <a:latin typeface="+mn-lt"/>
                <a:ea typeface="黑体" panose="02010609060101010101" pitchFamily="49" charset="-122"/>
                <a:cs typeface="+mn-cs"/>
                <a:sym typeface="Symbol" panose="05050102010706020507" charset="0"/>
              </a:rPr>
              <a:t>就是利用此组数列，并采用数理统计方法加以处理，进而预测未来事物的发展。</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时间序列分析是</a:t>
            </a:r>
            <a:r>
              <a:rPr lang="zh-CN" sz="2300" b="1" u="sng" dirty="0" smtClean="0">
                <a:solidFill>
                  <a:srgbClr val="134AD5"/>
                </a:solidFill>
                <a:latin typeface="+mn-lt"/>
                <a:ea typeface="黑体" panose="02010609060101010101" pitchFamily="49" charset="-122"/>
                <a:cs typeface="+mn-cs"/>
                <a:sym typeface="Symbol" panose="05050102010706020507" charset="0"/>
              </a:rPr>
              <a:t>定量预测方法之一</a:t>
            </a:r>
            <a:r>
              <a:rPr lang="zh-CN" sz="2300" b="1" dirty="0" smtClean="0">
                <a:solidFill>
                  <a:srgbClr val="134AD5"/>
                </a:solidFill>
                <a:latin typeface="+mn-lt"/>
                <a:ea typeface="黑体" panose="02010609060101010101" pitchFamily="49" charset="-122"/>
                <a:cs typeface="+mn-cs"/>
                <a:sym typeface="Symbol" panose="05050102010706020507" charset="0"/>
              </a:rPr>
              <a:t>，它的</a:t>
            </a:r>
            <a:r>
              <a:rPr lang="zh-CN" sz="2300" b="1" u="sng" dirty="0" smtClean="0">
                <a:solidFill>
                  <a:srgbClr val="134AD5"/>
                </a:solidFill>
                <a:latin typeface="+mn-lt"/>
                <a:ea typeface="黑体" panose="02010609060101010101" pitchFamily="49" charset="-122"/>
                <a:cs typeface="+mn-cs"/>
                <a:sym typeface="Symbol" panose="05050102010706020507" charset="0"/>
              </a:rPr>
              <a:t>基本假设</a:t>
            </a:r>
            <a:r>
              <a:rPr lang="zh-CN" sz="2300" b="1" dirty="0" smtClean="0">
                <a:solidFill>
                  <a:srgbClr val="134AD5"/>
                </a:solidFill>
                <a:latin typeface="+mn-lt"/>
                <a:ea typeface="黑体" panose="02010609060101010101" pitchFamily="49" charset="-122"/>
                <a:cs typeface="+mn-cs"/>
                <a:sym typeface="Symbol" panose="05050102010706020507" charset="0"/>
              </a:rPr>
              <a:t>如下：</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b="1" dirty="0" smtClean="0">
                <a:solidFill>
                  <a:schemeClr val="tx1"/>
                </a:solidFill>
                <a:latin typeface="+mn-lt"/>
                <a:ea typeface="黑体" panose="02010609060101010101" pitchFamily="49" charset="-122"/>
                <a:cs typeface="+mn-cs"/>
                <a:sym typeface="Symbol" panose="05050102010706020507" charset="0"/>
              </a:rPr>
              <a:t>      </a:t>
            </a:r>
            <a:r>
              <a:rPr lang="zh-CN" sz="2100" b="1" dirty="0" smtClean="0">
                <a:solidFill>
                  <a:schemeClr val="tx1"/>
                </a:solidFill>
                <a:latin typeface="+mn-lt"/>
                <a:ea typeface="黑体" panose="02010609060101010101" pitchFamily="49" charset="-122"/>
                <a:cs typeface="+mn-cs"/>
                <a:sym typeface="Symbol" panose="05050102010706020507" charset="0"/>
              </a:rPr>
              <a:t>一是承认事物发展的延续性，可应用历史数据推测事物的发展趋势；</a:t>
            </a:r>
            <a:endParaRPr lang="zh-CN"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b="1" dirty="0" smtClean="0">
                <a:solidFill>
                  <a:schemeClr val="tx1"/>
                </a:solidFill>
                <a:latin typeface="+mn-lt"/>
                <a:ea typeface="黑体" panose="02010609060101010101" pitchFamily="49" charset="-122"/>
                <a:cs typeface="+mn-cs"/>
                <a:sym typeface="Symbol" panose="05050102010706020507" charset="0"/>
              </a:rPr>
              <a:t>     </a:t>
            </a:r>
            <a:r>
              <a:rPr lang="en-US" altLang="zh-CN" sz="2100" dirty="0" smtClean="0">
                <a:solidFill>
                  <a:schemeClr val="tx1"/>
                </a:solidFill>
                <a:ea typeface="黑体" panose="02010609060101010101" pitchFamily="49" charset="-122"/>
                <a:sym typeface="Symbol" panose="05050102010706020507" charset="0"/>
              </a:rPr>
              <a:t> </a:t>
            </a:r>
            <a:r>
              <a:rPr lang="zh-CN" sz="2100" b="1" dirty="0" smtClean="0">
                <a:solidFill>
                  <a:schemeClr val="tx1"/>
                </a:solidFill>
                <a:latin typeface="+mn-lt"/>
                <a:ea typeface="黑体" panose="02010609060101010101" pitchFamily="49" charset="-122"/>
                <a:cs typeface="+mn-cs"/>
                <a:sym typeface="Symbol" panose="05050102010706020507" charset="0"/>
              </a:rPr>
              <a:t>二是考虑到事物发展的随机性，任何事物发展都可能受偶然因素影响，为此要利用统计分析中加权平均法对历史数据进行处理。</a:t>
            </a:r>
            <a:endParaRPr lang="zh-CN" sz="2100" b="1" dirty="0" smtClean="0">
              <a:solidFill>
                <a:schemeClr val="tx1"/>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因此，</a:t>
            </a:r>
            <a:r>
              <a:rPr lang="zh-CN" sz="2300" b="1" u="sng" dirty="0" smtClean="0">
                <a:solidFill>
                  <a:srgbClr val="134AD5"/>
                </a:solidFill>
                <a:latin typeface="+mn-lt"/>
                <a:ea typeface="黑体" panose="02010609060101010101" pitchFamily="49" charset="-122"/>
                <a:cs typeface="+mn-cs"/>
                <a:sym typeface="Symbol" panose="05050102010706020507" charset="0"/>
              </a:rPr>
              <a:t>时间序列预测</a:t>
            </a:r>
            <a:r>
              <a:rPr lang="zh-CN" sz="2300" b="1" dirty="0" smtClean="0">
                <a:solidFill>
                  <a:srgbClr val="134AD5"/>
                </a:solidFill>
                <a:latin typeface="+mn-lt"/>
                <a:ea typeface="黑体" panose="02010609060101010101" pitchFamily="49" charset="-122"/>
                <a:cs typeface="+mn-cs"/>
                <a:sym typeface="Symbol" panose="05050102010706020507" charset="0"/>
              </a:rPr>
              <a:t>一般反映</a:t>
            </a:r>
            <a:r>
              <a:rPr lang="en-US" altLang="zh-CN" sz="2300" b="1" dirty="0" smtClean="0">
                <a:solidFill>
                  <a:srgbClr val="134AD5"/>
                </a:solidFill>
                <a:latin typeface="+mn-lt"/>
                <a:ea typeface="黑体" panose="02010609060101010101" pitchFamily="49" charset="-122"/>
                <a:cs typeface="+mn-cs"/>
                <a:sym typeface="Symbol" panose="05050102010706020507" charset="0"/>
              </a:rPr>
              <a:t> </a:t>
            </a:r>
            <a:r>
              <a:rPr lang="zh-CN" sz="2300" b="1" u="sng" dirty="0" smtClean="0">
                <a:solidFill>
                  <a:srgbClr val="134AD5"/>
                </a:solidFill>
                <a:latin typeface="+mn-lt"/>
                <a:ea typeface="黑体" panose="02010609060101010101" pitchFamily="49" charset="-122"/>
                <a:cs typeface="+mn-cs"/>
                <a:sym typeface="Symbol" panose="05050102010706020507" charset="0"/>
              </a:rPr>
              <a:t>3</a:t>
            </a:r>
            <a:r>
              <a:rPr lang="en-US" altLang="zh-CN" sz="2300" b="1" u="sng" dirty="0" smtClean="0">
                <a:solidFill>
                  <a:srgbClr val="134AD5"/>
                </a:solidFill>
                <a:latin typeface="+mn-lt"/>
                <a:ea typeface="黑体" panose="02010609060101010101" pitchFamily="49" charset="-122"/>
                <a:cs typeface="+mn-cs"/>
                <a:sym typeface="Symbol" panose="05050102010706020507" charset="0"/>
              </a:rPr>
              <a:t> </a:t>
            </a:r>
            <a:r>
              <a:rPr lang="zh-CN" sz="2300" b="1" u="sng" dirty="0" smtClean="0">
                <a:solidFill>
                  <a:srgbClr val="134AD5"/>
                </a:solidFill>
                <a:latin typeface="+mn-lt"/>
                <a:ea typeface="黑体" panose="02010609060101010101" pitchFamily="49" charset="-122"/>
                <a:cs typeface="+mn-cs"/>
                <a:sym typeface="Symbol" panose="05050102010706020507" charset="0"/>
              </a:rPr>
              <a:t>种实际变化规律</a:t>
            </a:r>
            <a:r>
              <a:rPr lang="zh-CN" sz="2300" b="1" dirty="0" smtClean="0">
                <a:solidFill>
                  <a:srgbClr val="134AD5"/>
                </a:solidFill>
                <a:latin typeface="+mn-lt"/>
                <a:ea typeface="黑体" panose="02010609060101010101" pitchFamily="49" charset="-122"/>
                <a:cs typeface="+mn-cs"/>
                <a:sym typeface="Symbol" panose="05050102010706020507" charset="0"/>
              </a:rPr>
              <a:t>：趋势变化、周期性变化和随机性变化。</a:t>
            </a:r>
            <a:endParaRPr lang="en-US" altLang="zh-CN" sz="2100" b="1" dirty="0" smtClean="0">
              <a:solidFill>
                <a:schemeClr val="tx1"/>
              </a:solidFill>
              <a:ea typeface="宋体" panose="02010600030101010101" pitchFamily="2" charset="-122"/>
              <a:cs typeface="+mn-lt"/>
              <a:sym typeface="Symbol" panose="05050102010706020507"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900795" cy="45694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时间序列</a:t>
            </a:r>
            <a:r>
              <a:rPr lang="zh-CN" dirty="0" smtClean="0">
                <a:solidFill>
                  <a:srgbClr val="134AD5"/>
                </a:solidFill>
                <a:ea typeface="黑体" panose="02010609060101010101" pitchFamily="49" charset="-122"/>
                <a:sym typeface="Symbol" panose="05050102010706020507" charset="0"/>
              </a:rPr>
              <a:t>分析</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2">
                    <a:lumMod val="75000"/>
                    <a:lumOff val="25000"/>
                  </a:schemeClr>
                </a:solidFill>
                <a:latin typeface="+mj-lt"/>
                <a:ea typeface="黑体" panose="02010609060101010101" pitchFamily="49" charset="-122"/>
                <a:cs typeface="+mj-lt"/>
                <a:sym typeface="Symbol" panose="05050102010706020507" charset="0"/>
              </a:rPr>
              <a:t>    - </a:t>
            </a:r>
            <a:r>
              <a:rPr lang="zh-CN" altLang="en-US" sz="2300" dirty="0" smtClean="0">
                <a:solidFill>
                  <a:schemeClr val="tx2">
                    <a:lumMod val="75000"/>
                    <a:lumOff val="25000"/>
                  </a:schemeClr>
                </a:solidFill>
                <a:latin typeface="+mj-lt"/>
                <a:ea typeface="黑体" panose="02010609060101010101" pitchFamily="49" charset="-122"/>
                <a:cs typeface="+mj-lt"/>
                <a:sym typeface="+mn-ea"/>
              </a:rPr>
              <a:t>通常，一个时间序列由</a:t>
            </a:r>
            <a:r>
              <a:rPr lang="en-US" altLang="zh-CN" sz="2300" dirty="0" smtClean="0">
                <a:solidFill>
                  <a:schemeClr val="tx2">
                    <a:lumMod val="75000"/>
                    <a:lumOff val="25000"/>
                  </a:schemeClr>
                </a:solidFill>
                <a:latin typeface="+mj-lt"/>
                <a:ea typeface="黑体" panose="02010609060101010101" pitchFamily="49" charset="-122"/>
                <a:cs typeface="+mj-lt"/>
                <a:sym typeface="+mn-ea"/>
              </a:rPr>
              <a:t>4</a:t>
            </a:r>
            <a:r>
              <a:rPr lang="zh-CN" altLang="en-US" sz="2300" dirty="0" smtClean="0">
                <a:solidFill>
                  <a:schemeClr val="tx2">
                    <a:lumMod val="75000"/>
                    <a:lumOff val="25000"/>
                  </a:schemeClr>
                </a:solidFill>
                <a:latin typeface="+mj-lt"/>
                <a:ea typeface="黑体" panose="02010609060101010101" pitchFamily="49" charset="-122"/>
                <a:cs typeface="+mj-lt"/>
                <a:sym typeface="+mn-ea"/>
              </a:rPr>
              <a:t>种要素组成</a:t>
            </a:r>
            <a:r>
              <a:rPr lang="zh-CN" altLang="en-US" sz="2300" dirty="0" smtClean="0">
                <a:solidFill>
                  <a:schemeClr val="tx2">
                    <a:lumMod val="75000"/>
                    <a:lumOff val="25000"/>
                  </a:schemeClr>
                </a:solidFill>
                <a:sym typeface="+mn-ea"/>
              </a:rPr>
              <a:t>：</a:t>
            </a:r>
            <a:endParaRPr lang="zh-CN" altLang="en-US" sz="2300" dirty="0" smtClean="0">
              <a:solidFill>
                <a:schemeClr val="tx2">
                  <a:lumMod val="75000"/>
                  <a:lumOff val="25000"/>
                </a:schemeClr>
              </a:solidFill>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sym typeface="Symbol" panose="05050102010706020507" charset="0"/>
              </a:rPr>
              <a:t>     </a:t>
            </a:r>
            <a:r>
              <a:rPr lang="en-US" altLang="zh-CN" sz="2200" dirty="0" smtClean="0">
                <a:sym typeface="Symbol" panose="05050102010706020507" charset="0"/>
              </a:rPr>
              <a:t> </a:t>
            </a:r>
            <a:r>
              <a:rPr lang="zh-CN" altLang="en-US" sz="2200" dirty="0" smtClean="0">
                <a:sym typeface="Symbol" panose="05050102010706020507" charset="0"/>
              </a:rPr>
              <a:t> </a:t>
            </a:r>
            <a:r>
              <a:rPr lang="zh-CN" altLang="en-US" sz="2200" dirty="0" smtClean="0">
                <a:latin typeface="黑体" panose="02010609060101010101" pitchFamily="49" charset="-122"/>
                <a:ea typeface="黑体" panose="02010609060101010101" pitchFamily="49" charset="-122"/>
                <a:sym typeface="+mn-ea"/>
              </a:rPr>
              <a:t>趋势：</a:t>
            </a:r>
            <a:r>
              <a:rPr lang="zh-CN" altLang="en-US" sz="2200" dirty="0" smtClean="0">
                <a:sym typeface="+mn-ea"/>
              </a:rPr>
              <a:t>是时间序列在长时期呈现出来的持续向上</a:t>
            </a:r>
            <a:r>
              <a:rPr lang="en-US" altLang="zh-CN" sz="2200" dirty="0" smtClean="0">
                <a:sym typeface="+mn-ea"/>
              </a:rPr>
              <a:t>/</a:t>
            </a:r>
            <a:r>
              <a:rPr lang="zh-CN" altLang="en-US" sz="2200" dirty="0" smtClean="0">
                <a:sym typeface="+mn-ea"/>
              </a:rPr>
              <a:t>向下的变动；</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sym typeface="Symbol" panose="05050102010706020507" charset="0"/>
              </a:rPr>
              <a:t>       </a:t>
            </a:r>
            <a:r>
              <a:rPr lang="zh-CN" altLang="en-US" sz="2200" dirty="0" smtClean="0">
                <a:latin typeface="黑体" panose="02010609060101010101" pitchFamily="49" charset="-122"/>
                <a:ea typeface="黑体" panose="02010609060101010101" pitchFamily="49" charset="-122"/>
                <a:sym typeface="+mn-ea"/>
              </a:rPr>
              <a:t>季节变动：</a:t>
            </a:r>
            <a:r>
              <a:rPr lang="zh-CN" altLang="en-US" sz="2200" dirty="0" smtClean="0">
                <a:sym typeface="+mn-ea"/>
              </a:rPr>
              <a:t>是时间序列在一年内重复出现的周期性波动。如气候条件、生产条件、节假日或人们的风俗习惯等各种因素影响的结果；</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sym typeface="Symbol" panose="05050102010706020507" charset="0"/>
              </a:rPr>
              <a:t>       </a:t>
            </a:r>
            <a:r>
              <a:rPr lang="zh-CN" altLang="en-US" sz="2200" dirty="0" smtClean="0">
                <a:latin typeface="黑体" panose="02010609060101010101" pitchFamily="49" charset="-122"/>
                <a:ea typeface="黑体" panose="02010609060101010101" pitchFamily="49" charset="-122"/>
                <a:sym typeface="+mn-ea"/>
              </a:rPr>
              <a:t>循环波动：</a:t>
            </a:r>
            <a:r>
              <a:rPr lang="zh-CN" altLang="en-US" sz="2200" dirty="0" smtClean="0">
                <a:sym typeface="+mn-ea"/>
              </a:rPr>
              <a:t>是时间序列呈现出来的非固定长度的周期性变动；</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sym typeface="Symbol" panose="05050102010706020507" charset="0"/>
              </a:rPr>
              <a:t>       </a:t>
            </a:r>
            <a:r>
              <a:rPr lang="zh-CN" altLang="en-US" sz="2200" dirty="0" smtClean="0">
                <a:latin typeface="黑体" panose="02010609060101010101" pitchFamily="49" charset="-122"/>
                <a:ea typeface="黑体" panose="02010609060101010101" pitchFamily="49" charset="-122"/>
                <a:sym typeface="+mn-ea"/>
              </a:rPr>
              <a:t>不规则波动：</a:t>
            </a:r>
            <a:r>
              <a:rPr lang="zh-CN" altLang="en-US" sz="2200" dirty="0" smtClean="0">
                <a:sym typeface="+mn-ea"/>
              </a:rPr>
              <a:t>是时间序列中除去趋势、季节变动和周期波动之后的随机波动。不规则波动通常夹杂在时间序列中，致使时间序列产生一种波浪或震荡式的变动。只含有随机波动的序列也称为“平稳序列”</a:t>
            </a:r>
            <a:r>
              <a:rPr lang="zh-CN" altLang="en-US" sz="2200" dirty="0" smtClean="0">
                <a:ea typeface="宋体" panose="02010600030101010101" pitchFamily="2" charset="-122"/>
                <a:sym typeface="+mn-ea"/>
              </a:rPr>
              <a:t>。</a:t>
            </a:r>
            <a:endParaRPr lang="en-US" altLang="zh-CN" sz="2200" b="1" dirty="0" smtClean="0">
              <a:solidFill>
                <a:schemeClr val="tx1"/>
              </a:solidFill>
              <a:ea typeface="宋体" panose="02010600030101010101" pitchFamily="2" charset="-122"/>
              <a:cs typeface="+mn-lt"/>
              <a:sym typeface="Symbol" panose="05050102010706020507" charset="0"/>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145351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时间序列</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solidFill>
                  <a:srgbClr val="134AD5"/>
                </a:solidFill>
                <a:ea typeface="黑体" panose="02010609060101010101" pitchFamily="49" charset="-122"/>
                <a:sym typeface="Symbol" panose="05050102010706020507" charset="0"/>
              </a:rPr>
              <a:t>    - 时间序列建模包括以下 3 个主要阶段：</a:t>
            </a:r>
            <a:endParaRPr lang="zh-CN" sz="2300" b="1" dirty="0" smtClean="0">
              <a:solidFill>
                <a:srgbClr val="134AD5"/>
              </a:solidFill>
              <a:ea typeface="黑体" panose="02010609060101010101" pitchFamily="49" charset="-122"/>
              <a:sym typeface="Symbol" panose="05050102010706020507" charset="0"/>
            </a:endParaRPr>
          </a:p>
        </p:txBody>
      </p:sp>
      <p:sp>
        <p:nvSpPr>
          <p:cNvPr id="54" name="矩形 53"/>
          <p:cNvSpPr/>
          <p:nvPr>
            <p:custDataLst>
              <p:tags r:id="rId2"/>
            </p:custDataLst>
          </p:nvPr>
        </p:nvSpPr>
        <p:spPr>
          <a:xfrm>
            <a:off x="436696" y="2359282"/>
            <a:ext cx="2892632" cy="1445260"/>
          </a:xfrm>
          <a:prstGeom prst="rect">
            <a:avLst/>
          </a:prstGeom>
        </p:spPr>
        <p:txBody>
          <a:bodyPr wrap="square">
            <a:spAutoFit/>
          </a:bodyPr>
          <a:p>
            <a:pPr algn="just"/>
            <a:r>
              <a:rPr lang="zh-CN" altLang="en-US" sz="2200" dirty="0">
                <a:solidFill>
                  <a:prstClr val="black"/>
                </a:solidFill>
              </a:rPr>
              <a:t>一是采用观测、调查、统计、抽样等方法，取得被观测系统的时间序列动态数据；</a:t>
            </a:r>
            <a:endParaRPr lang="zh-CN" altLang="en-US" sz="2200" dirty="0">
              <a:solidFill>
                <a:prstClr val="black"/>
              </a:solidFill>
            </a:endParaRPr>
          </a:p>
        </p:txBody>
      </p:sp>
      <p:cxnSp>
        <p:nvCxnSpPr>
          <p:cNvPr id="55" name="直接箭头连接符 2"/>
          <p:cNvCxnSpPr/>
          <p:nvPr>
            <p:custDataLst>
              <p:tags r:id="rId3"/>
            </p:custDataLst>
          </p:nvPr>
        </p:nvCxnSpPr>
        <p:spPr>
          <a:xfrm>
            <a:off x="297180" y="4480385"/>
            <a:ext cx="8048313" cy="0"/>
          </a:xfrm>
          <a:prstGeom prst="straightConnector1">
            <a:avLst/>
          </a:prstGeom>
          <a:noFill/>
          <a:ln w="19050" cap="rnd" cmpd="sng" algn="ctr">
            <a:solidFill>
              <a:sysClr val="window" lastClr="FFFFFF">
                <a:lumMod val="65000"/>
              </a:sysClr>
            </a:solidFill>
            <a:prstDash val="solid"/>
            <a:tailEnd type="arrow" w="lg" len="lg"/>
          </a:ln>
          <a:effectLst/>
        </p:spPr>
      </p:cxnSp>
      <p:sp>
        <p:nvSpPr>
          <p:cNvPr id="56" name="椭圆 55"/>
          <p:cNvSpPr/>
          <p:nvPr>
            <p:custDataLst>
              <p:tags r:id="rId4"/>
            </p:custDataLst>
          </p:nvPr>
        </p:nvSpPr>
        <p:spPr>
          <a:xfrm rot="16200000">
            <a:off x="642458" y="4038882"/>
            <a:ext cx="879233" cy="849044"/>
          </a:xfrm>
          <a:prstGeom prst="ellipse">
            <a:avLst/>
          </a:prstGeom>
          <a:solidFill>
            <a:srgbClr val="ED7D31"/>
          </a:solidFill>
          <a:ln w="38100" cap="flat" cmpd="thickThin" algn="ctr">
            <a:solidFill>
              <a:sysClr val="window" lastClr="FFFFFF"/>
            </a:solidFill>
            <a:prstDash val="solid"/>
          </a:ln>
          <a:effectLst>
            <a:outerShdw blurRad="368300" sx="102000" sy="102000" algn="ctr" rotWithShape="0">
              <a:prstClr val="black">
                <a:alpha val="52000"/>
              </a:prstClr>
            </a:outerShdw>
          </a:effectLst>
        </p:spPr>
        <p:txBody>
          <a:bodyPr rtlCol="0" anchor="ctr"/>
          <a:p>
            <a:pPr algn="ctr"/>
            <a:endParaRPr lang="zh-CN" altLang="en-US" dirty="0">
              <a:solidFill>
                <a:sysClr val="window" lastClr="FFFFFF"/>
              </a:solidFill>
              <a:latin typeface="Arial" panose="020B0604020202020204" pitchFamily="34" charset="0"/>
              <a:ea typeface="宋体" panose="02010600030101010101" pitchFamily="2" charset="-122"/>
            </a:endParaRPr>
          </a:p>
        </p:txBody>
      </p:sp>
      <p:sp>
        <p:nvSpPr>
          <p:cNvPr id="57" name="文本框 56"/>
          <p:cNvSpPr txBox="1"/>
          <p:nvPr>
            <p:custDataLst>
              <p:tags r:id="rId5"/>
            </p:custDataLst>
          </p:nvPr>
        </p:nvSpPr>
        <p:spPr>
          <a:xfrm>
            <a:off x="795915" y="4255860"/>
            <a:ext cx="567916" cy="460375"/>
          </a:xfrm>
          <a:prstGeom prst="rect">
            <a:avLst/>
          </a:prstGeom>
          <a:solidFill>
            <a:srgbClr val="ED7D31"/>
          </a:solidFill>
        </p:spPr>
        <p:txBody>
          <a:bodyPr wrap="square" rtlCol="0">
            <a:spAutoFit/>
          </a:bodyPr>
          <a:p>
            <a:pPr algn="ctr"/>
            <a:r>
              <a:rPr lang="en-US" altLang="zh-CN" b="1" dirty="0">
                <a:solidFill>
                  <a:sysClr val="window" lastClr="FFFFFF"/>
                </a:solidFill>
              </a:rPr>
              <a:t>01</a:t>
            </a:r>
            <a:endParaRPr lang="zh-CN" altLang="en-US" b="1" dirty="0">
              <a:solidFill>
                <a:sysClr val="window" lastClr="FFFFFF"/>
              </a:solidFill>
            </a:endParaRPr>
          </a:p>
        </p:txBody>
      </p:sp>
      <p:sp>
        <p:nvSpPr>
          <p:cNvPr id="58" name="等腰三角形 3"/>
          <p:cNvSpPr/>
          <p:nvPr>
            <p:custDataLst>
              <p:tags r:id="rId6"/>
            </p:custDataLst>
          </p:nvPr>
        </p:nvSpPr>
        <p:spPr>
          <a:xfrm>
            <a:off x="1085906" y="3867186"/>
            <a:ext cx="110061" cy="94967"/>
          </a:xfrm>
          <a:prstGeom prst="triangle">
            <a:avLst/>
          </a:prstGeom>
          <a:solidFill>
            <a:srgbClr val="ED7D31"/>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
        <p:nvSpPr>
          <p:cNvPr id="63" name="等腰三角形 3"/>
          <p:cNvSpPr/>
          <p:nvPr>
            <p:custDataLst>
              <p:tags r:id="rId7"/>
            </p:custDataLst>
          </p:nvPr>
        </p:nvSpPr>
        <p:spPr>
          <a:xfrm>
            <a:off x="7134189" y="3903721"/>
            <a:ext cx="110061" cy="94967"/>
          </a:xfrm>
          <a:prstGeom prst="triangle">
            <a:avLst/>
          </a:prstGeom>
          <a:solidFill>
            <a:srgbClr val="ED7D31"/>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
        <p:nvSpPr>
          <p:cNvPr id="64" name="等腰三角形 19"/>
          <p:cNvSpPr/>
          <p:nvPr>
            <p:custDataLst>
              <p:tags r:id="rId8"/>
            </p:custDataLst>
          </p:nvPr>
        </p:nvSpPr>
        <p:spPr>
          <a:xfrm flipV="1">
            <a:off x="4255614" y="5062137"/>
            <a:ext cx="110061" cy="94967"/>
          </a:xfrm>
          <a:prstGeom prst="triangle">
            <a:avLst/>
          </a:prstGeom>
          <a:solidFill>
            <a:srgbClr val="ED7D31"/>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
        <p:nvSpPr>
          <p:cNvPr id="65" name="矩形 64"/>
          <p:cNvSpPr/>
          <p:nvPr>
            <p:custDataLst>
              <p:tags r:id="rId9"/>
            </p:custDataLst>
          </p:nvPr>
        </p:nvSpPr>
        <p:spPr>
          <a:xfrm>
            <a:off x="1660525" y="5200650"/>
            <a:ext cx="5631815" cy="1106805"/>
          </a:xfrm>
          <a:prstGeom prst="rect">
            <a:avLst/>
          </a:prstGeom>
        </p:spPr>
        <p:txBody>
          <a:bodyPr wrap="square">
            <a:spAutoFit/>
          </a:bodyPr>
          <a:p>
            <a:pPr lvl="0" algn="just"/>
            <a:r>
              <a:rPr lang="zh-CN" altLang="en-US" sz="2200" dirty="0">
                <a:solidFill>
                  <a:prstClr val="black"/>
                </a:solidFill>
              </a:rPr>
              <a:t>二是根据动态数据作相关图，进行相关分析，求自相关函数，相关图能显示出变化的趋势和周期，并发现动态数据中的跳点与拐点；</a:t>
            </a:r>
            <a:endParaRPr lang="zh-CN" altLang="en-US" sz="2200" dirty="0">
              <a:solidFill>
                <a:prstClr val="black"/>
              </a:solidFill>
            </a:endParaRPr>
          </a:p>
        </p:txBody>
      </p:sp>
      <p:sp>
        <p:nvSpPr>
          <p:cNvPr id="66" name="矩形 65"/>
          <p:cNvSpPr/>
          <p:nvPr>
            <p:custDataLst>
              <p:tags r:id="rId10"/>
            </p:custDataLst>
          </p:nvPr>
        </p:nvSpPr>
        <p:spPr>
          <a:xfrm>
            <a:off x="5466860" y="2416950"/>
            <a:ext cx="3344606" cy="1445260"/>
          </a:xfrm>
          <a:prstGeom prst="rect">
            <a:avLst/>
          </a:prstGeom>
        </p:spPr>
        <p:txBody>
          <a:bodyPr wrap="square">
            <a:spAutoFit/>
          </a:bodyPr>
          <a:p>
            <a:r>
              <a:rPr lang="zh-CN" altLang="en-US" sz="2200" dirty="0">
                <a:solidFill>
                  <a:prstClr val="black"/>
                </a:solidFill>
              </a:rPr>
              <a:t>三是辨识合适的随机模型并进行曲线拟合，即使用通用随机模型去拟合时间序列的观测数据。</a:t>
            </a:r>
            <a:endParaRPr lang="zh-CN" altLang="en-US" sz="2200" dirty="0"/>
          </a:p>
        </p:txBody>
      </p:sp>
      <p:sp>
        <p:nvSpPr>
          <p:cNvPr id="68" name="椭圆 67"/>
          <p:cNvSpPr/>
          <p:nvPr>
            <p:custDataLst>
              <p:tags r:id="rId11"/>
            </p:custDataLst>
          </p:nvPr>
        </p:nvSpPr>
        <p:spPr>
          <a:xfrm rot="16200000">
            <a:off x="3895242" y="4093598"/>
            <a:ext cx="879233" cy="849044"/>
          </a:xfrm>
          <a:prstGeom prst="ellipse">
            <a:avLst/>
          </a:prstGeom>
          <a:solidFill>
            <a:srgbClr val="ED7D31"/>
          </a:solidFill>
          <a:ln w="38100" cap="flat" cmpd="thickThin" algn="ctr">
            <a:solidFill>
              <a:sysClr val="window" lastClr="FFFFFF"/>
            </a:solidFill>
            <a:prstDash val="solid"/>
          </a:ln>
          <a:effectLst>
            <a:outerShdw blurRad="368300" sx="102000" sy="102000" algn="ctr" rotWithShape="0">
              <a:prstClr val="black">
                <a:alpha val="52000"/>
              </a:prstClr>
            </a:outerShdw>
          </a:effectLst>
        </p:spPr>
        <p:txBody>
          <a:bodyPr rtlCol="0" anchor="ctr"/>
          <a:p>
            <a:pPr algn="ctr"/>
            <a:endParaRPr lang="zh-CN" altLang="en-US" dirty="0">
              <a:solidFill>
                <a:sysClr val="window" lastClr="FFFFFF"/>
              </a:solidFill>
              <a:latin typeface="Arial" panose="020B0604020202020204" pitchFamily="34" charset="0"/>
              <a:ea typeface="宋体" panose="02010600030101010101" pitchFamily="2" charset="-122"/>
            </a:endParaRPr>
          </a:p>
        </p:txBody>
      </p:sp>
      <p:sp>
        <p:nvSpPr>
          <p:cNvPr id="69" name="文本框 68"/>
          <p:cNvSpPr txBox="1"/>
          <p:nvPr>
            <p:custDataLst>
              <p:tags r:id="rId12"/>
            </p:custDataLst>
          </p:nvPr>
        </p:nvSpPr>
        <p:spPr>
          <a:xfrm>
            <a:off x="4048699" y="4310576"/>
            <a:ext cx="567916" cy="460375"/>
          </a:xfrm>
          <a:prstGeom prst="rect">
            <a:avLst/>
          </a:prstGeom>
          <a:solidFill>
            <a:srgbClr val="ED7D31"/>
          </a:solidFill>
        </p:spPr>
        <p:txBody>
          <a:bodyPr wrap="square" rtlCol="0">
            <a:spAutoFit/>
          </a:bodyPr>
          <a:p>
            <a:pPr algn="ctr"/>
            <a:r>
              <a:rPr lang="en-US" altLang="zh-CN" b="1" dirty="0">
                <a:solidFill>
                  <a:sysClr val="window" lastClr="FFFFFF"/>
                </a:solidFill>
              </a:rPr>
              <a:t>02</a:t>
            </a:r>
            <a:endParaRPr lang="zh-CN" altLang="en-US" b="1" dirty="0">
              <a:solidFill>
                <a:sysClr val="window" lastClr="FFFFFF"/>
              </a:solidFill>
            </a:endParaRPr>
          </a:p>
        </p:txBody>
      </p:sp>
      <p:sp>
        <p:nvSpPr>
          <p:cNvPr id="71" name="椭圆 70"/>
          <p:cNvSpPr/>
          <p:nvPr>
            <p:custDataLst>
              <p:tags r:id="rId13"/>
            </p:custDataLst>
          </p:nvPr>
        </p:nvSpPr>
        <p:spPr>
          <a:xfrm rot="16200000">
            <a:off x="6737969" y="4093598"/>
            <a:ext cx="879233" cy="849044"/>
          </a:xfrm>
          <a:prstGeom prst="ellipse">
            <a:avLst/>
          </a:prstGeom>
          <a:solidFill>
            <a:srgbClr val="ED7D31"/>
          </a:solidFill>
          <a:ln w="38100" cap="flat" cmpd="thickThin" algn="ctr">
            <a:solidFill>
              <a:sysClr val="window" lastClr="FFFFFF"/>
            </a:solidFill>
            <a:prstDash val="solid"/>
          </a:ln>
          <a:effectLst>
            <a:outerShdw blurRad="368300" sx="102000" sy="102000" algn="ctr" rotWithShape="0">
              <a:prstClr val="black">
                <a:alpha val="52000"/>
              </a:prstClr>
            </a:outerShdw>
          </a:effectLst>
        </p:spPr>
        <p:txBody>
          <a:bodyPr rtlCol="0" anchor="ctr"/>
          <a:p>
            <a:pPr algn="ctr"/>
            <a:endParaRPr lang="zh-CN" altLang="en-US" dirty="0">
              <a:solidFill>
                <a:sysClr val="window" lastClr="FFFFFF"/>
              </a:solidFill>
              <a:latin typeface="Arial" panose="020B0604020202020204" pitchFamily="34" charset="0"/>
              <a:ea typeface="宋体" panose="02010600030101010101" pitchFamily="2" charset="-122"/>
            </a:endParaRPr>
          </a:p>
        </p:txBody>
      </p:sp>
      <p:sp>
        <p:nvSpPr>
          <p:cNvPr id="72" name="文本框 71"/>
          <p:cNvSpPr txBox="1"/>
          <p:nvPr>
            <p:custDataLst>
              <p:tags r:id="rId14"/>
            </p:custDataLst>
          </p:nvPr>
        </p:nvSpPr>
        <p:spPr>
          <a:xfrm>
            <a:off x="6890739" y="4310576"/>
            <a:ext cx="567916" cy="460375"/>
          </a:xfrm>
          <a:prstGeom prst="rect">
            <a:avLst/>
          </a:prstGeom>
          <a:solidFill>
            <a:srgbClr val="ED7D31"/>
          </a:solidFill>
        </p:spPr>
        <p:txBody>
          <a:bodyPr wrap="square" rtlCol="0">
            <a:spAutoFit/>
          </a:bodyPr>
          <a:p>
            <a:pPr algn="ctr"/>
            <a:r>
              <a:rPr lang="en-US" altLang="zh-CN" b="1" dirty="0">
                <a:solidFill>
                  <a:sysClr val="window" lastClr="FFFFFF"/>
                </a:solidFill>
              </a:rPr>
              <a:t>03</a:t>
            </a:r>
            <a:endParaRPr lang="zh-CN" altLang="en-US" b="1" dirty="0">
              <a:solidFill>
                <a:sysClr val="window" lastClr="FFFFFF"/>
              </a:solidFill>
            </a:endParaRPr>
          </a:p>
        </p:txBody>
      </p:sp>
      <p:sp>
        <p:nvSpPr>
          <p:cNvPr id="73" name="等腰三角形 3"/>
          <p:cNvSpPr/>
          <p:nvPr>
            <p:custDataLst>
              <p:tags r:id="rId15"/>
            </p:custDataLst>
          </p:nvPr>
        </p:nvSpPr>
        <p:spPr>
          <a:xfrm>
            <a:off x="1139935" y="3992970"/>
            <a:ext cx="110061" cy="94967"/>
          </a:xfrm>
          <a:prstGeom prst="triangle">
            <a:avLst/>
          </a:prstGeom>
          <a:solidFill>
            <a:srgbClr val="ED7D31"/>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40030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时间序列</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对于</a:t>
            </a:r>
            <a:r>
              <a:rPr lang="zh-CN" sz="2300" b="1" u="sng" dirty="0" smtClean="0">
                <a:solidFill>
                  <a:srgbClr val="134AD5"/>
                </a:solidFill>
                <a:latin typeface="+mn-lt"/>
                <a:ea typeface="黑体" panose="02010609060101010101" pitchFamily="49" charset="-122"/>
                <a:cs typeface="+mn-cs"/>
                <a:sym typeface="Symbol" panose="05050102010706020507" charset="0"/>
              </a:rPr>
              <a:t>短的或简单的时间序列</a:t>
            </a:r>
            <a:r>
              <a:rPr lang="zh-CN" sz="2300" b="1" dirty="0" smtClean="0">
                <a:solidFill>
                  <a:srgbClr val="134AD5"/>
                </a:solidFill>
                <a:latin typeface="+mn-lt"/>
                <a:ea typeface="黑体" panose="02010609060101010101" pitchFamily="49" charset="-122"/>
                <a:cs typeface="+mn-cs"/>
                <a:sym typeface="Symbol" panose="05050102010706020507" charset="0"/>
              </a:rPr>
              <a:t>，可使用趋势模型和季节模型加上误差来进行拟合；</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对于</a:t>
            </a:r>
            <a:r>
              <a:rPr lang="zh-CN" sz="2300" b="1" u="sng" dirty="0" smtClean="0">
                <a:solidFill>
                  <a:srgbClr val="134AD5"/>
                </a:solidFill>
                <a:latin typeface="+mn-lt"/>
                <a:ea typeface="黑体" panose="02010609060101010101" pitchFamily="49" charset="-122"/>
                <a:cs typeface="+mn-cs"/>
                <a:sym typeface="Symbol" panose="05050102010706020507" charset="0"/>
              </a:rPr>
              <a:t>平稳时间序列</a:t>
            </a:r>
            <a:r>
              <a:rPr lang="zh-CN" sz="2300" b="1" dirty="0" smtClean="0">
                <a:solidFill>
                  <a:srgbClr val="134AD5"/>
                </a:solidFill>
                <a:latin typeface="+mn-lt"/>
                <a:ea typeface="黑体" panose="02010609060101010101" pitchFamily="49" charset="-122"/>
                <a:cs typeface="+mn-cs"/>
                <a:sym typeface="Symbol" panose="05050102010706020507" charset="0"/>
              </a:rPr>
              <a:t>，可使用通用的自回归滑动平均模型（Auto-Regressive Moving Average Model，ARMA）及其特殊情况的自回归模型、滑动平均模型等来进行拟合；</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对于</a:t>
            </a:r>
            <a:r>
              <a:rPr lang="zh-CN" sz="2300" b="1" u="sng" dirty="0" smtClean="0">
                <a:solidFill>
                  <a:srgbClr val="134AD5"/>
                </a:solidFill>
                <a:latin typeface="+mn-lt"/>
                <a:ea typeface="黑体" panose="02010609060101010101" pitchFamily="49" charset="-122"/>
                <a:cs typeface="+mn-cs"/>
                <a:sym typeface="Symbol" panose="05050102010706020507" charset="0"/>
              </a:rPr>
              <a:t>非平稳时间序列</a:t>
            </a:r>
            <a:r>
              <a:rPr lang="zh-CN" sz="2300" b="1" dirty="0" smtClean="0">
                <a:solidFill>
                  <a:srgbClr val="134AD5"/>
                </a:solidFill>
                <a:latin typeface="+mn-lt"/>
                <a:ea typeface="黑体" panose="02010609060101010101" pitchFamily="49" charset="-122"/>
                <a:cs typeface="+mn-cs"/>
                <a:sym typeface="Symbol" panose="05050102010706020507" charset="0"/>
              </a:rPr>
              <a:t>则要先将观测到的时间序列进行差分运算，转化为平稳时间序列，再使用适当模型去拟合该差分序列。</a:t>
            </a:r>
            <a:endParaRPr lang="en-US" altLang="zh-CN" sz="2100" b="1" dirty="0" smtClean="0">
              <a:solidFill>
                <a:schemeClr val="tx1"/>
              </a:solidFill>
              <a:ea typeface="宋体" panose="02010600030101010101" pitchFamily="2" charset="-122"/>
              <a:cs typeface="+mn-lt"/>
              <a:sym typeface="Symbol" panose="05050102010706020507"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42.png"/>
          <p:cNvPicPr>
            <a:picLocks noChangeAspect="1"/>
          </p:cNvPicPr>
          <p:nvPr>
            <p:custDataLst>
              <p:tags r:id="rId1"/>
            </p:custDataLst>
          </p:nvPr>
        </p:nvPicPr>
        <p:blipFill>
          <a:blip r:embed="rId2" cstate="print"/>
          <a:stretch>
            <a:fillRect/>
          </a:stretch>
        </p:blipFill>
        <p:spPr>
          <a:xfrm>
            <a:off x="1597660" y="3012440"/>
            <a:ext cx="7245985" cy="3663950"/>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723900"/>
            <a:ext cx="8891270" cy="259016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dirty="0" smtClean="0">
                <a:solidFill>
                  <a:srgbClr val="134AD5"/>
                </a:solidFill>
                <a:ea typeface="黑体" panose="02010609060101010101" pitchFamily="49" charset="-122"/>
                <a:sym typeface="+mn-ea"/>
              </a:rPr>
              <a:t>基本分析法和元分析法</a:t>
            </a:r>
            <a:r>
              <a:rPr lang="zh-CN" dirty="0" smtClean="0">
                <a:solidFill>
                  <a:srgbClr val="134AD5"/>
                </a:solidFill>
                <a:ea typeface="黑体" panose="02010609060101010101" pitchFamily="49" charset="-122"/>
                <a:sym typeface="+mn-ea"/>
              </a:rPr>
              <a:t>（续）</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1. </a:t>
            </a:r>
            <a:r>
              <a:rPr sz="2300" dirty="0" smtClean="0">
                <a:solidFill>
                  <a:schemeClr val="tx1"/>
                </a:solidFill>
                <a:ea typeface="黑体" panose="02010609060101010101" pitchFamily="49" charset="-122"/>
                <a:sym typeface="+mn-ea"/>
              </a:rPr>
              <a:t>基本分析法</a:t>
            </a:r>
            <a:endParaRPr sz="2300" dirty="0" smtClean="0">
              <a:solidFill>
                <a:schemeClr val="tx1"/>
              </a:solidFill>
              <a:ea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b="1" dirty="0">
                <a:solidFill>
                  <a:schemeClr val="tx1"/>
                </a:solidFill>
                <a:latin typeface="+mn-lt"/>
                <a:ea typeface="宋体" panose="02010600030101010101" pitchFamily="2" charset="-122"/>
                <a:cs typeface="+mn-cs"/>
                <a:sym typeface="Symbol" panose="05050102010706020507" charset="0"/>
              </a:rPr>
              <a:t>    - 基本分析法是对“低层数据(0次或1次数据)”进行统计分析的方法。</a:t>
            </a:r>
            <a:endParaRPr lang="en-US" altLang="zh-CN" sz="20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600"/>
              </a:spcBef>
              <a:buSzTx/>
              <a:buFont typeface="Wingdings" panose="05000000000000000000" pitchFamily="2" charset="2"/>
              <a:buNone/>
            </a:pPr>
            <a:r>
              <a:rPr lang="en-US" altLang="zh-CN" sz="2000" b="1" dirty="0">
                <a:solidFill>
                  <a:schemeClr val="tx1"/>
                </a:solidFill>
                <a:latin typeface="+mn-lt"/>
                <a:ea typeface="宋体" panose="02010600030101010101" pitchFamily="2" charset="-122"/>
                <a:cs typeface="+mn-cs"/>
                <a:sym typeface="Symbol" panose="05050102010706020507" charset="0"/>
              </a:rPr>
              <a:t>    - 常用的基本分析法有回归分析、分类分析、时间序列分析、线性分析、方差分析、聚类分析、关联规则分析等，如图 2-5 所示。</a:t>
            </a:r>
            <a:endParaRPr lang="en-US" altLang="zh-CN" sz="2000" b="1" dirty="0">
              <a:solidFill>
                <a:schemeClr val="tx1"/>
              </a:solidFill>
              <a:latin typeface="+mn-lt"/>
              <a:ea typeface="宋体" panose="02010600030101010101" pitchFamily="2" charset="-122"/>
              <a:cs typeface="+mn-cs"/>
              <a:sym typeface="Symbol" panose="05050102010706020507" charset="0"/>
            </a:endParaRPr>
          </a:p>
        </p:txBody>
      </p:sp>
      <p:sp>
        <p:nvSpPr>
          <p:cNvPr id="3" name="TextBox 7"/>
          <p:cNvSpPr txBox="1"/>
          <p:nvPr>
            <p:custDataLst>
              <p:tags r:id="rId4"/>
            </p:custDataLst>
          </p:nvPr>
        </p:nvSpPr>
        <p:spPr>
          <a:xfrm>
            <a:off x="265430" y="4082415"/>
            <a:ext cx="1415415" cy="7035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2-5 </a:t>
            </a:r>
            <a:r>
              <a:rPr lang="zh-CN" altLang="zh-CN" sz="2000" spc="-5" dirty="0">
                <a:ea typeface="宋体" panose="02010600030101010101" pitchFamily="2" charset="-122"/>
                <a:cs typeface="宋体" panose="02010600030101010101" pitchFamily="2" charset="-122"/>
                <a:sym typeface="+mn-ea"/>
              </a:rPr>
              <a:t>基本分析方法</a:t>
            </a:r>
            <a:endParaRPr lang="zh-CN"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908685"/>
            <a:ext cx="8861425" cy="11131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关联规则</a:t>
            </a:r>
            <a:r>
              <a:rPr lang="zh-CN" dirty="0" smtClean="0">
                <a:solidFill>
                  <a:srgbClr val="134AD5"/>
                </a:solidFill>
                <a:ea typeface="黑体" panose="02010609060101010101" pitchFamily="49" charset="-122"/>
                <a:sym typeface="Symbol" panose="05050102010706020507" charset="0"/>
              </a:rPr>
              <a:t>分析</a:t>
            </a:r>
            <a:endParaRPr lang="zh-CN" sz="2200" b="1" dirty="0" smtClean="0">
              <a:solidFill>
                <a:srgbClr val="134AD5"/>
              </a:solidFill>
              <a:ea typeface="黑体" panose="02010609060101010101" pitchFamily="49" charset="-122"/>
              <a:sym typeface="Symbol" panose="05050102010706020507" charset="0"/>
            </a:endParaRPr>
          </a:p>
        </p:txBody>
      </p:sp>
      <p:sp>
        <p:nvSpPr>
          <p:cNvPr id="4" name="矩形 3"/>
          <p:cNvSpPr/>
          <p:nvPr>
            <p:custDataLst>
              <p:tags r:id="rId2"/>
            </p:custDataLst>
          </p:nvPr>
        </p:nvSpPr>
        <p:spPr>
          <a:xfrm>
            <a:off x="236220" y="2080895"/>
            <a:ext cx="8651240" cy="3589655"/>
          </a:xfrm>
          <a:prstGeom prst="rect">
            <a:avLst/>
          </a:prstGeom>
          <a:solidFill>
            <a:sysClr val="window" lastClr="FFFFFF"/>
          </a:solidFill>
          <a:ln w="63500" cap="flat" cmpd="sng" algn="ctr">
            <a:solidFill>
              <a:srgbClr val="C00000"/>
            </a:solidFill>
            <a:prstDash val="solid"/>
          </a:ln>
          <a:effectLst/>
        </p:spPr>
        <p:txBody>
          <a:bodyPr wrap="square">
            <a:noAutofit/>
          </a:bodyPr>
          <a:p>
            <a:pPr algn="just">
              <a:spcBef>
                <a:spcPts val="600"/>
              </a:spcBef>
            </a:pPr>
            <a:r>
              <a:rPr lang="en-US" altLang="zh-CN" sz="2200" dirty="0">
                <a:solidFill>
                  <a:sysClr val="windowText" lastClr="000000"/>
                </a:solidFill>
                <a:latin typeface="Arial" panose="020B0604020202020204" pitchFamily="34" charset="0"/>
                <a:ea typeface="宋体" panose="02010600030101010101" pitchFamily="2" charset="-122"/>
              </a:rPr>
              <a:t>* </a:t>
            </a:r>
            <a:r>
              <a:rPr lang="zh-CN" altLang="en-US" sz="2200" dirty="0">
                <a:solidFill>
                  <a:sysClr val="windowText" lastClr="000000"/>
                </a:solidFill>
                <a:latin typeface="Arial" panose="020B0604020202020204" pitchFamily="34" charset="0"/>
                <a:ea typeface="宋体" panose="02010600030101010101" pitchFamily="2" charset="-122"/>
              </a:rPr>
              <a:t>关联规则分析最著名的成功案例之一是</a:t>
            </a:r>
            <a:r>
              <a:rPr lang="zh-CN" altLang="en-US" sz="2200" b="1" dirty="0">
                <a:solidFill>
                  <a:srgbClr val="C00000"/>
                </a:solidFill>
                <a:latin typeface="Arial" panose="020B0604020202020204" pitchFamily="34" charset="0"/>
                <a:ea typeface="宋体" panose="02010600030101010101" pitchFamily="2" charset="-122"/>
              </a:rPr>
              <a:t>沃尔玛“尿布与啤酒”案例</a:t>
            </a:r>
            <a:r>
              <a:rPr lang="zh-CN" altLang="en-US" sz="2200" dirty="0">
                <a:solidFill>
                  <a:sysClr val="windowText" lastClr="000000"/>
                </a:solidFill>
                <a:latin typeface="Arial" panose="020B0604020202020204" pitchFamily="34" charset="0"/>
                <a:ea typeface="宋体" panose="02010600030101010101" pitchFamily="2" charset="-122"/>
              </a:rPr>
              <a:t>。</a:t>
            </a:r>
            <a:endParaRPr lang="en-US" altLang="zh-CN" sz="2200" dirty="0"/>
          </a:p>
          <a:p>
            <a:pPr algn="just">
              <a:spcBef>
                <a:spcPts val="600"/>
              </a:spcBef>
            </a:pPr>
            <a:r>
              <a:rPr lang="en-US" altLang="zh-CN" sz="2200" dirty="0">
                <a:solidFill>
                  <a:sysClr val="windowText" lastClr="000000"/>
                </a:solidFill>
                <a:latin typeface="Arial" panose="020B0604020202020204" pitchFamily="34" charset="0"/>
                <a:ea typeface="宋体" panose="02010600030101010101" pitchFamily="2" charset="-122"/>
              </a:rPr>
              <a:t>  - </a:t>
            </a:r>
            <a:r>
              <a:rPr lang="zh-CN" altLang="en-US" sz="2200" dirty="0">
                <a:solidFill>
                  <a:sysClr val="windowText" lastClr="000000"/>
                </a:solidFill>
                <a:latin typeface="Arial" panose="020B0604020202020204" pitchFamily="34" charset="0"/>
                <a:ea typeface="宋体" panose="02010600030101010101" pitchFamily="2" charset="-122"/>
              </a:rPr>
              <a:t>沃尔玛仓库里集中了其各门店的详细原始交易数据。 </a:t>
            </a:r>
            <a:endParaRPr lang="zh-CN" altLang="en-US" sz="2200" dirty="0"/>
          </a:p>
          <a:p>
            <a:pPr algn="just">
              <a:spcBef>
                <a:spcPts val="600"/>
              </a:spcBef>
            </a:pPr>
            <a:r>
              <a:rPr lang="en-US" altLang="zh-CN" sz="2200" dirty="0">
                <a:solidFill>
                  <a:sysClr val="windowText" lastClr="000000"/>
                </a:solidFill>
                <a:latin typeface="Arial" panose="020B0604020202020204" pitchFamily="34" charset="0"/>
                <a:ea typeface="宋体" panose="02010600030101010101" pitchFamily="2" charset="-122"/>
              </a:rPr>
              <a:t>  - </a:t>
            </a:r>
            <a:r>
              <a:rPr lang="zh-CN" altLang="en-US" sz="2200" dirty="0">
                <a:solidFill>
                  <a:sysClr val="windowText" lastClr="000000"/>
                </a:solidFill>
                <a:latin typeface="Arial" panose="020B0604020202020204" pitchFamily="34" charset="0"/>
                <a:ea typeface="宋体" panose="02010600030101010101" pitchFamily="2" charset="-122"/>
              </a:rPr>
              <a:t>跟尿布一起被购买最多的商品竟是啤酒。</a:t>
            </a:r>
            <a:endParaRPr lang="en-US" altLang="zh-CN" sz="2200" dirty="0"/>
          </a:p>
          <a:p>
            <a:pPr algn="just">
              <a:spcBef>
                <a:spcPts val="600"/>
              </a:spcBef>
            </a:pPr>
            <a:r>
              <a:rPr lang="en-US" altLang="zh-CN" sz="2200" dirty="0">
                <a:solidFill>
                  <a:sysClr val="windowText" lastClr="000000"/>
                </a:solidFill>
                <a:latin typeface="Arial" panose="020B0604020202020204" pitchFamily="34" charset="0"/>
                <a:ea typeface="宋体" panose="02010600030101010101" pitchFamily="2" charset="-122"/>
              </a:rPr>
              <a:t>  - </a:t>
            </a:r>
            <a:r>
              <a:rPr lang="zh-CN" altLang="en-US" sz="2200" dirty="0">
                <a:solidFill>
                  <a:sysClr val="windowText" lastClr="000000"/>
                </a:solidFill>
                <a:latin typeface="Arial" panose="020B0604020202020204" pitchFamily="34" charset="0"/>
                <a:ea typeface="宋体" panose="02010600030101010101" pitchFamily="2" charset="-122"/>
              </a:rPr>
              <a:t>经过大量的调查和分析，他们揭示了一个隐藏在“尿布与啤酒”背后的美国人的一种行为模式</a:t>
            </a:r>
            <a:endParaRPr lang="zh-CN" altLang="en-US" sz="2200" dirty="0">
              <a:solidFill>
                <a:sysClr val="windowText" lastClr="000000"/>
              </a:solidFill>
              <a:latin typeface="Arial" panose="020B0604020202020204" pitchFamily="34" charset="0"/>
              <a:ea typeface="宋体" panose="02010600030101010101" pitchFamily="2" charset="-122"/>
            </a:endParaRPr>
          </a:p>
          <a:p>
            <a:pPr algn="just">
              <a:spcBef>
                <a:spcPts val="600"/>
              </a:spcBef>
            </a:pPr>
            <a:r>
              <a:rPr lang="zh-CN" altLang="en-US" sz="2200" dirty="0">
                <a:solidFill>
                  <a:sysClr val="windowText" lastClr="000000"/>
                </a:solidFill>
                <a:latin typeface="Arial" panose="020B0604020202020204" pitchFamily="34" charset="0"/>
                <a:ea typeface="宋体" panose="02010600030101010101" pitchFamily="2" charset="-122"/>
              </a:rPr>
              <a:t> </a:t>
            </a:r>
            <a:r>
              <a:rPr lang="en-US" altLang="zh-CN" sz="2200" dirty="0">
                <a:solidFill>
                  <a:sysClr val="windowText" lastClr="000000"/>
                </a:solidFill>
                <a:latin typeface="Arial" panose="020B0604020202020204" pitchFamily="34" charset="0"/>
                <a:ea typeface="宋体" panose="02010600030101010101" pitchFamily="2" charset="-122"/>
              </a:rPr>
              <a:t>   </a:t>
            </a:r>
            <a:r>
              <a:rPr lang="en-US" altLang="zh-CN" sz="2200" dirty="0">
                <a:solidFill>
                  <a:sysClr val="windowText" lastClr="000000"/>
                </a:solidFill>
                <a:latin typeface="Arial" panose="020B0604020202020204" pitchFamily="34" charset="0"/>
                <a:ea typeface="宋体" panose="02010600030101010101" pitchFamily="2" charset="-122"/>
                <a:sym typeface="Symbol" panose="05050102010706020507" charset="0"/>
              </a:rPr>
              <a:t> </a:t>
            </a:r>
            <a:r>
              <a:rPr lang="zh-CN" altLang="en-US" sz="2200" dirty="0">
                <a:solidFill>
                  <a:sysClr val="windowText" lastClr="000000"/>
                </a:solidFill>
                <a:latin typeface="Arial" panose="020B0604020202020204" pitchFamily="34" charset="0"/>
                <a:ea typeface="宋体" panose="02010600030101010101" pitchFamily="2" charset="-122"/>
              </a:rPr>
              <a:t>在美国，一些年轻的父亲下班后经常要到超市买婴儿尿布，而他们中有 </a:t>
            </a:r>
            <a:r>
              <a:rPr lang="en-US" altLang="zh-CN" sz="2200" dirty="0">
                <a:solidFill>
                  <a:sysClr val="windowText" lastClr="000000"/>
                </a:solidFill>
                <a:latin typeface="Arial" panose="020B0604020202020204" pitchFamily="34" charset="0"/>
                <a:ea typeface="宋体" panose="02010600030101010101" pitchFamily="2" charset="-122"/>
              </a:rPr>
              <a:t>30%</a:t>
            </a:r>
            <a:r>
              <a:rPr lang="zh-CN" altLang="en-US" sz="2200" dirty="0">
                <a:solidFill>
                  <a:sysClr val="windowText" lastClr="000000"/>
                </a:solidFill>
                <a:latin typeface="Arial" panose="020B0604020202020204" pitchFamily="34" charset="0"/>
                <a:ea typeface="宋体" panose="02010600030101010101" pitchFamily="2" charset="-122"/>
              </a:rPr>
              <a:t>～</a:t>
            </a:r>
            <a:r>
              <a:rPr lang="en-US" altLang="zh-CN" sz="2200" dirty="0">
                <a:solidFill>
                  <a:sysClr val="windowText" lastClr="000000"/>
                </a:solidFill>
                <a:latin typeface="Arial" panose="020B0604020202020204" pitchFamily="34" charset="0"/>
                <a:ea typeface="宋体" panose="02010600030101010101" pitchFamily="2" charset="-122"/>
              </a:rPr>
              <a:t>40%</a:t>
            </a:r>
            <a:r>
              <a:rPr lang="zh-CN" altLang="en-US" sz="2200" dirty="0">
                <a:solidFill>
                  <a:sysClr val="windowText" lastClr="000000"/>
                </a:solidFill>
                <a:latin typeface="Arial" panose="020B0604020202020204" pitchFamily="34" charset="0"/>
                <a:ea typeface="宋体" panose="02010600030101010101" pitchFamily="2" charset="-122"/>
              </a:rPr>
              <a:t>的人同时为自己买一些啤酒。</a:t>
            </a:r>
            <a:endParaRPr lang="zh-CN" altLang="en-US" sz="2200" dirty="0"/>
          </a:p>
          <a:p>
            <a:pPr algn="just">
              <a:spcBef>
                <a:spcPts val="600"/>
              </a:spcBef>
            </a:pPr>
            <a:r>
              <a:rPr lang="en-US" altLang="zh-CN" sz="2200" dirty="0">
                <a:solidFill>
                  <a:sysClr val="windowText" lastClr="000000"/>
                </a:solidFill>
                <a:latin typeface="Arial" panose="020B0604020202020204" pitchFamily="34" charset="0"/>
                <a:ea typeface="宋体" panose="02010600030101010101" pitchFamily="2" charset="-122"/>
              </a:rPr>
              <a:t>  - </a:t>
            </a:r>
            <a:r>
              <a:rPr lang="zh-CN" altLang="en-US" sz="2200" dirty="0">
                <a:solidFill>
                  <a:sysClr val="windowText" lastClr="000000"/>
                </a:solidFill>
                <a:latin typeface="Arial" panose="020B0604020202020204" pitchFamily="34" charset="0"/>
                <a:ea typeface="宋体" panose="02010600030101010101" pitchFamily="2" charset="-122"/>
              </a:rPr>
              <a:t>产生这一现象的原因是：美国的太太们常叮嘱她们的丈夫下班后为小孩买尿布，而丈夫们在买尿布后 又随手带回了他们喜欢的啤酒。</a:t>
            </a:r>
            <a:endParaRPr lang="zh-CN" altLang="en-US" sz="2200" dirty="0">
              <a:solidFill>
                <a:sysClr val="windowText" lastClr="00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765175"/>
            <a:ext cx="8861425" cy="577786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关联规则</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smtClean="0">
                <a:solidFill>
                  <a:schemeClr val="tx1"/>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a:t>
            </a:r>
            <a:r>
              <a:rPr lang="zh-CN" sz="2300" b="1" dirty="0" smtClean="0">
                <a:solidFill>
                  <a:srgbClr val="134AD5"/>
                </a:solidFill>
                <a:latin typeface="+mn-lt"/>
                <a:ea typeface="黑体" panose="02010609060101010101" pitchFamily="49" charset="-122"/>
                <a:cs typeface="+mn-cs"/>
                <a:sym typeface="Symbol" panose="05050102010706020507" charset="0"/>
              </a:rPr>
              <a:t>在关联规则分析中，“ 关联”指形如 X→Y 的蕴涵式，其中，</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000" b="1" dirty="0" smtClean="0">
                <a:solidFill>
                  <a:schemeClr val="tx1"/>
                </a:solidFill>
                <a:ea typeface="宋体" panose="02010600030101010101" pitchFamily="2" charset="-122"/>
                <a:cs typeface="+mn-lt"/>
                <a:sym typeface="Symbol" panose="05050102010706020507" charset="0"/>
              </a:rPr>
              <a:t> </a:t>
            </a:r>
            <a:r>
              <a:rPr lang="en-US" altLang="zh-CN" sz="2000" b="1" dirty="0" smtClean="0">
                <a:solidFill>
                  <a:schemeClr val="tx1"/>
                </a:solidFill>
                <a:ea typeface="宋体" panose="02010600030101010101" pitchFamily="2" charset="-122"/>
                <a:cs typeface="+mn-lt"/>
                <a:sym typeface="Symbol" panose="05050102010706020507" charset="0"/>
              </a:rPr>
              <a:t>     </a:t>
            </a:r>
            <a:r>
              <a:rPr lang="en-US" altLang="zh-CN" sz="2000" dirty="0" smtClean="0">
                <a:solidFill>
                  <a:schemeClr val="tx1"/>
                </a:solidFill>
                <a:ea typeface="宋体" panose="02010600030101010101" pitchFamily="2" charset="-122"/>
                <a:cs typeface="+mn-lt"/>
                <a:sym typeface="Symbol" panose="05050102010706020507" charset="0"/>
              </a:rPr>
              <a:t></a:t>
            </a:r>
            <a:r>
              <a:rPr lang="zh-CN" sz="2000" b="1" dirty="0" smtClean="0">
                <a:solidFill>
                  <a:schemeClr val="tx1"/>
                </a:solidFill>
                <a:ea typeface="宋体" panose="02010600030101010101" pitchFamily="2" charset="-122"/>
                <a:cs typeface="+mn-lt"/>
                <a:sym typeface="Symbol" panose="05050102010706020507" charset="0"/>
              </a:rPr>
              <a:t> X 和 Y 分别称为关联规则的先导（Antecedent 或 Left-Hand-Side，LHS）和后继（Consequent 或 Right-Hand- Side，RHS）。</a:t>
            </a:r>
            <a:endParaRPr lang="zh-CN" sz="2000" b="1" dirty="0" smtClean="0">
              <a:solidFill>
                <a:schemeClr val="tx1"/>
              </a:solidFill>
              <a:ea typeface="宋体" panose="02010600030101010101" pitchFamily="2"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000" b="1" dirty="0" smtClean="0">
                <a:solidFill>
                  <a:schemeClr val="tx1"/>
                </a:solidFill>
                <a:ea typeface="宋体" panose="02010600030101010101" pitchFamily="2" charset="-122"/>
                <a:cs typeface="+mn-lt"/>
                <a:sym typeface="Symbol" panose="05050102010706020507" charset="0"/>
              </a:rPr>
              <a:t> </a:t>
            </a:r>
            <a:r>
              <a:rPr lang="en-US" altLang="zh-CN" sz="2000" b="1" dirty="0" smtClean="0">
                <a:solidFill>
                  <a:schemeClr val="tx1"/>
                </a:solidFill>
                <a:ea typeface="宋体" panose="02010600030101010101" pitchFamily="2" charset="-122"/>
                <a:cs typeface="+mn-lt"/>
                <a:sym typeface="Symbol" panose="05050102010706020507" charset="0"/>
              </a:rPr>
              <a:t>     </a:t>
            </a:r>
            <a:r>
              <a:rPr lang="zh-CN" altLang="en-US" sz="2000" dirty="0" smtClean="0">
                <a:ea typeface="宋体" panose="02010600030101010101" pitchFamily="2" charset="-122"/>
                <a:sym typeface="Symbol" panose="05050102010706020507" charset="0"/>
              </a:rPr>
              <a:t> </a:t>
            </a:r>
            <a:r>
              <a:rPr lang="zh-CN" altLang="en-US" sz="2000" i="1" dirty="0" smtClean="0">
                <a:ea typeface="宋体" panose="02010600030101010101" pitchFamily="2" charset="-122"/>
                <a:sym typeface="+mn-ea"/>
              </a:rPr>
              <a:t>X</a:t>
            </a:r>
            <a:r>
              <a:rPr lang="zh-CN" altLang="en-US" sz="2000" dirty="0" smtClean="0">
                <a:ea typeface="宋体" panose="02010600030101010101" pitchFamily="2" charset="-122"/>
                <a:sym typeface="+mn-ea"/>
              </a:rPr>
              <a:t>和</a:t>
            </a:r>
            <a:r>
              <a:rPr lang="zh-CN" altLang="en-US" sz="2000" i="1" dirty="0" smtClean="0">
                <a:ea typeface="宋体" panose="02010600030101010101" pitchFamily="2" charset="-122"/>
                <a:sym typeface="+mn-ea"/>
              </a:rPr>
              <a:t>Y</a:t>
            </a:r>
            <a:r>
              <a:rPr lang="zh-CN" sz="2000" dirty="0" smtClean="0">
                <a:ea typeface="宋体" panose="02010600030101010101" pitchFamily="2" charset="-122"/>
                <a:sym typeface="+mn-ea"/>
              </a:rPr>
              <a:t>都是物品的集合，也称项集</a:t>
            </a:r>
            <a:r>
              <a:rPr lang="zh-CN" altLang="en-US" sz="2000" dirty="0" smtClean="0">
                <a:ea typeface="宋体" panose="02010600030101010101" pitchFamily="2" charset="-122"/>
                <a:sym typeface="+mn-ea"/>
              </a:rPr>
              <a:t>；</a:t>
            </a:r>
            <a:endParaRPr lang="zh-CN" sz="2000" b="1" dirty="0" smtClean="0">
              <a:solidFill>
                <a:schemeClr val="tx1"/>
              </a:solidFill>
              <a:ea typeface="宋体" panose="02010600030101010101" pitchFamily="2"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300" b="1" dirty="0" smtClean="0">
                <a:solidFill>
                  <a:srgbClr val="134AD5"/>
                </a:solidFill>
                <a:latin typeface="+mn-lt"/>
                <a:ea typeface="黑体" panose="02010609060101010101" pitchFamily="49" charset="-122"/>
                <a:cs typeface="+mn-cs"/>
                <a:sym typeface="Symbol" panose="05050102010706020507" charset="0"/>
              </a:rPr>
              <a:t> </a:t>
            </a:r>
            <a:r>
              <a:rPr lang="en-US" altLang="zh-CN" sz="2300" b="1" dirty="0" smtClean="0">
                <a:solidFill>
                  <a:srgbClr val="134AD5"/>
                </a:solidFill>
                <a:latin typeface="+mn-lt"/>
                <a:ea typeface="黑体" panose="02010609060101010101" pitchFamily="49" charset="-122"/>
                <a:cs typeface="+mn-cs"/>
                <a:sym typeface="Symbol" panose="05050102010706020507" charset="0"/>
              </a:rPr>
              <a:t>   - </a:t>
            </a:r>
            <a:r>
              <a:rPr lang="zh-CN" sz="2300" b="1" dirty="0" smtClean="0">
                <a:solidFill>
                  <a:srgbClr val="134AD5"/>
                </a:solidFill>
                <a:latin typeface="+mn-lt"/>
                <a:ea typeface="黑体" panose="02010609060101010101" pitchFamily="49" charset="-122"/>
                <a:cs typeface="+mn-cs"/>
                <a:sym typeface="Symbol" panose="05050102010706020507" charset="0"/>
              </a:rPr>
              <a:t>每个关联规则 X→Y 存在两个指标，即支持度和信任度。其中，</a:t>
            </a:r>
            <a:endParaRPr lang="zh-CN" sz="2300" b="1" dirty="0" smtClean="0">
              <a:solidFill>
                <a:srgbClr val="134AD5"/>
              </a:solidFill>
              <a:latin typeface="+mn-lt"/>
              <a:ea typeface="黑体" panose="02010609060101010101" pitchFamily="49"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000" b="1" dirty="0" smtClean="0">
                <a:solidFill>
                  <a:schemeClr val="tx1"/>
                </a:solidFill>
                <a:ea typeface="宋体" panose="02010600030101010101" pitchFamily="2" charset="-122"/>
                <a:cs typeface="+mn-lt"/>
                <a:sym typeface="Symbol" panose="05050102010706020507" charset="0"/>
              </a:rPr>
              <a:t> </a:t>
            </a:r>
            <a:r>
              <a:rPr lang="en-US" altLang="zh-CN" sz="2000" b="1" dirty="0" smtClean="0">
                <a:solidFill>
                  <a:schemeClr val="tx1"/>
                </a:solidFill>
                <a:ea typeface="宋体" panose="02010600030101010101" pitchFamily="2" charset="-122"/>
                <a:cs typeface="+mn-lt"/>
                <a:sym typeface="Symbol" panose="05050102010706020507" charset="0"/>
              </a:rPr>
              <a:t>      </a:t>
            </a:r>
            <a:r>
              <a:rPr lang="zh-CN" sz="2000" b="1" dirty="0" smtClean="0">
                <a:solidFill>
                  <a:schemeClr val="tx1"/>
                </a:solidFill>
                <a:ea typeface="宋体" panose="02010600030101010101" pitchFamily="2" charset="-122"/>
                <a:cs typeface="+mn-lt"/>
                <a:sym typeface="Symbol" panose="05050102010706020507" charset="0"/>
              </a:rPr>
              <a:t>“支持度”指数据集合中包含 X∪Y 的样本占全部样本的百分比，即 Support(X→Y)=P(X∪Y)；</a:t>
            </a:r>
            <a:r>
              <a:rPr lang="zh-CN" altLang="en-US" sz="2000" dirty="0" smtClean="0">
                <a:ea typeface="宋体" panose="02010600030101010101" pitchFamily="2" charset="-122"/>
                <a:sym typeface="Symbol" panose="05050102010706020507" charset="0"/>
              </a:rPr>
              <a:t>反映关联是否是普遍存在的规律；例如：</a:t>
            </a:r>
            <a:r>
              <a:rPr lang="en-US" altLang="zh-CN" sz="2000" dirty="0" smtClean="0">
                <a:ea typeface="宋体" panose="02010600030101010101" pitchFamily="2" charset="-122"/>
                <a:sym typeface="Symbol" panose="05050102010706020507" charset="0"/>
              </a:rPr>
              <a:t>1000</a:t>
            </a:r>
            <a:r>
              <a:rPr lang="zh-CN" altLang="en-US" sz="2000" dirty="0" smtClean="0">
                <a:ea typeface="宋体" panose="02010600030101010101" pitchFamily="2" charset="-122"/>
                <a:sym typeface="Symbol" panose="05050102010706020507" charset="0"/>
              </a:rPr>
              <a:t>个顾客中有</a:t>
            </a:r>
            <a:r>
              <a:rPr lang="en-US" altLang="zh-CN" sz="2000" dirty="0" smtClean="0">
                <a:ea typeface="宋体" panose="02010600030101010101" pitchFamily="2" charset="-122"/>
                <a:sym typeface="Symbol" panose="05050102010706020507" charset="0"/>
              </a:rPr>
              <a:t>100</a:t>
            </a:r>
            <a:r>
              <a:rPr lang="zh-CN" altLang="en-US" sz="2000" dirty="0" smtClean="0">
                <a:ea typeface="宋体" panose="02010600030101010101" pitchFamily="2" charset="-122"/>
                <a:sym typeface="Symbol" panose="05050102010706020507" charset="0"/>
              </a:rPr>
              <a:t>个人同时购买了尿布和啤酒，则</a:t>
            </a:r>
            <a:r>
              <a:rPr lang="en-US" altLang="zh-CN" sz="2000" dirty="0" smtClean="0">
                <a:ea typeface="宋体" panose="02010600030101010101" pitchFamily="2" charset="-122"/>
                <a:sym typeface="Symbol" panose="05050102010706020507" charset="0"/>
              </a:rPr>
              <a:t>support(X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 = 10%</a:t>
            </a:r>
            <a:r>
              <a:rPr lang="zh-CN" altLang="en-US" sz="2000" dirty="0" smtClean="0">
                <a:ea typeface="宋体" panose="02010600030101010101" pitchFamily="2" charset="-122"/>
                <a:sym typeface="Symbol" panose="05050102010706020507" charset="0"/>
              </a:rPr>
              <a:t>。</a:t>
            </a:r>
            <a:endParaRPr lang="zh-CN" sz="2000" b="1" dirty="0" smtClean="0">
              <a:solidFill>
                <a:schemeClr val="tx1"/>
              </a:solidFill>
              <a:ea typeface="宋体" panose="02010600030101010101" pitchFamily="2" charset="-122"/>
              <a:cs typeface="+mn-lt"/>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sz="2000" b="1" dirty="0" smtClean="0">
                <a:solidFill>
                  <a:schemeClr val="tx1"/>
                </a:solidFill>
                <a:ea typeface="宋体" panose="02010600030101010101" pitchFamily="2" charset="-122"/>
                <a:cs typeface="+mn-lt"/>
                <a:sym typeface="Symbol" panose="05050102010706020507" charset="0"/>
              </a:rPr>
              <a:t> </a:t>
            </a:r>
            <a:r>
              <a:rPr lang="en-US" altLang="zh-CN" sz="2000" b="1" dirty="0" smtClean="0">
                <a:solidFill>
                  <a:schemeClr val="tx1"/>
                </a:solidFill>
                <a:ea typeface="宋体" panose="02010600030101010101" pitchFamily="2" charset="-122"/>
                <a:cs typeface="+mn-lt"/>
                <a:sym typeface="Symbol" panose="05050102010706020507" charset="0"/>
              </a:rPr>
              <a:t>     </a:t>
            </a:r>
            <a:r>
              <a:rPr lang="en-US" altLang="zh-CN" sz="2000" dirty="0" smtClean="0">
                <a:solidFill>
                  <a:schemeClr val="tx1"/>
                </a:solidFill>
                <a:ea typeface="宋体" panose="02010600030101010101" pitchFamily="2" charset="-122"/>
                <a:cs typeface="+mn-lt"/>
                <a:sym typeface="Symbol" panose="05050102010706020507" charset="0"/>
              </a:rPr>
              <a:t></a:t>
            </a:r>
            <a:r>
              <a:rPr lang="zh-CN" sz="2000" b="1" dirty="0" smtClean="0">
                <a:solidFill>
                  <a:schemeClr val="tx1"/>
                </a:solidFill>
                <a:ea typeface="宋体" panose="02010600030101010101" pitchFamily="2" charset="-122"/>
                <a:cs typeface="+mn-lt"/>
                <a:sym typeface="Symbol" panose="05050102010706020507" charset="0"/>
              </a:rPr>
              <a:t>“信任度”指包含</a:t>
            </a:r>
            <a:r>
              <a:rPr lang="zh-CN" sz="2000" dirty="0" smtClean="0">
                <a:ea typeface="宋体" panose="02010600030101010101" pitchFamily="2" charset="-122"/>
                <a:cs typeface="+mn-lt"/>
                <a:sym typeface="Symbol" panose="05050102010706020507" charset="0"/>
              </a:rPr>
              <a:t>X与包含</a:t>
            </a:r>
            <a:r>
              <a:rPr lang="zh-CN" sz="2000" b="1" dirty="0" smtClean="0">
                <a:solidFill>
                  <a:schemeClr val="tx1"/>
                </a:solidFill>
                <a:ea typeface="宋体" panose="02010600030101010101" pitchFamily="2" charset="-122"/>
                <a:cs typeface="+mn-lt"/>
                <a:sym typeface="Symbol" panose="05050102010706020507" charset="0"/>
              </a:rPr>
              <a:t>X∪Y的样本数的比值，即 Confidence(X→Y)</a:t>
            </a:r>
            <a:r>
              <a:rPr lang="en-US" altLang="zh-CN" sz="2000" b="1" dirty="0" smtClean="0">
                <a:solidFill>
                  <a:schemeClr val="tx1"/>
                </a:solidFill>
                <a:ea typeface="宋体" panose="02010600030101010101" pitchFamily="2" charset="-122"/>
                <a:cs typeface="+mn-lt"/>
                <a:sym typeface="Symbol" panose="05050102010706020507" charset="0"/>
              </a:rPr>
              <a:t> </a:t>
            </a:r>
            <a:r>
              <a:rPr lang="zh-CN" sz="2000" b="1" dirty="0" smtClean="0">
                <a:solidFill>
                  <a:schemeClr val="tx1"/>
                </a:solidFill>
                <a:ea typeface="宋体" panose="02010600030101010101" pitchFamily="2" charset="-122"/>
                <a:cs typeface="+mn-lt"/>
                <a:sym typeface="Symbol" panose="05050102010706020507" charset="0"/>
              </a:rPr>
              <a:t>=P(X|Y)。</a:t>
            </a:r>
            <a:r>
              <a:rPr lang="zh-CN" altLang="en-US" sz="2000" dirty="0" smtClean="0">
                <a:ea typeface="宋体" panose="02010600030101010101" pitchFamily="2" charset="-122"/>
                <a:sym typeface="Symbol" panose="05050102010706020507" charset="0"/>
              </a:rPr>
              <a:t>度量的是关联规则的强度，</a:t>
            </a:r>
            <a:r>
              <a:rPr lang="en-US" altLang="zh-CN" sz="2000" dirty="0" smtClean="0">
                <a:ea typeface="宋体" panose="02010600030101010101" pitchFamily="2" charset="-122"/>
                <a:sym typeface="Symbol" panose="05050102010706020507" charset="0"/>
              </a:rPr>
              <a:t>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a:t>
            </a:r>
            <a:r>
              <a:rPr lang="zh-CN" altLang="en-US" sz="2000" dirty="0" smtClean="0">
                <a:ea typeface="宋体" panose="02010600030101010101" pitchFamily="2" charset="-122"/>
                <a:sym typeface="Symbol" panose="05050102010706020507" charset="0"/>
              </a:rPr>
              <a:t>的必然性有多大。例如：购买尿布的顾客中有</a:t>
            </a:r>
            <a:r>
              <a:rPr lang="en-US" altLang="zh-CN" sz="2000" dirty="0" smtClean="0">
                <a:ea typeface="宋体" panose="02010600030101010101" pitchFamily="2" charset="-122"/>
                <a:sym typeface="Symbol" panose="05050102010706020507" charset="0"/>
              </a:rPr>
              <a:t>70%</a:t>
            </a:r>
            <a:r>
              <a:rPr lang="zh-CN" altLang="en-US" sz="2000" dirty="0" smtClean="0">
                <a:ea typeface="宋体" panose="02010600030101010101" pitchFamily="2" charset="-122"/>
                <a:sym typeface="Symbol" panose="05050102010706020507" charset="0"/>
              </a:rPr>
              <a:t>的人同时购买了啤酒，</a:t>
            </a:r>
            <a:r>
              <a:rPr lang="en-US" altLang="zh-CN" sz="2000" dirty="0" smtClean="0">
                <a:ea typeface="宋体" panose="02010600030101010101" pitchFamily="2" charset="-122"/>
                <a:sym typeface="Symbol" panose="05050102010706020507" charset="0"/>
              </a:rPr>
              <a:t>Confidence(X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 = 70%</a:t>
            </a:r>
            <a:r>
              <a:rPr lang="zh-CN" altLang="en-US" sz="2000" dirty="0" smtClean="0">
                <a:ea typeface="宋体" panose="02010600030101010101" pitchFamily="2" charset="-122"/>
                <a:sym typeface="Symbol" panose="05050102010706020507" charset="0"/>
              </a:rPr>
              <a:t>。</a:t>
            </a:r>
            <a:endParaRPr lang="zh-CN" altLang="en-US" sz="2000" dirty="0" smtClean="0">
              <a:ea typeface="宋体" panose="02010600030101010101" pitchFamily="2" charset="-122"/>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ea typeface="宋体" panose="02010600030101010101" pitchFamily="2" charset="-122"/>
                <a:sym typeface="Symbol" panose="05050102010706020507" charset="0"/>
              </a:rPr>
              <a:t>      </a:t>
            </a:r>
            <a:r>
              <a:rPr lang="en-US" altLang="zh-CN" sz="2000" dirty="0" smtClean="0">
                <a:ea typeface="宋体" panose="02010600030101010101" pitchFamily="2" charset="-122"/>
                <a:cs typeface="+mn-lt"/>
                <a:sym typeface="Symbol" panose="05050102010706020507" charset="0"/>
              </a:rPr>
              <a:t> </a:t>
            </a:r>
            <a:r>
              <a:rPr lang="zh-CN" altLang="en-US" sz="2000" dirty="0" smtClean="0">
                <a:ea typeface="宋体" panose="02010600030101010101" pitchFamily="2" charset="-122"/>
                <a:sym typeface="Symbol" panose="05050102010706020507" charset="0"/>
              </a:rPr>
              <a:t>注意：虽然，</a:t>
            </a:r>
            <a:r>
              <a:rPr lang="en-US" altLang="zh-CN" sz="2000" dirty="0" smtClean="0">
                <a:ea typeface="宋体" panose="02010600030101010101" pitchFamily="2" charset="-122"/>
                <a:sym typeface="Symbol" panose="05050102010706020507" charset="0"/>
              </a:rPr>
              <a:t>support(X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 = support(Y</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→X</a:t>
            </a:r>
            <a:r>
              <a:rPr lang="en-US" altLang="zh-CN" sz="2000" dirty="0" smtClean="0">
                <a:ea typeface="宋体" panose="02010600030101010101" pitchFamily="2" charset="-122"/>
                <a:sym typeface="Symbol" panose="05050102010706020507" charset="0"/>
              </a:rPr>
              <a:t>)</a:t>
            </a:r>
            <a:r>
              <a:rPr lang="zh-CN" altLang="en-US" sz="2000" dirty="0" smtClean="0">
                <a:ea typeface="宋体" panose="02010600030101010101" pitchFamily="2" charset="-122"/>
                <a:sym typeface="Symbol" panose="05050102010706020507" charset="0"/>
              </a:rPr>
              <a:t>，但</a:t>
            </a:r>
            <a:r>
              <a:rPr lang="en-US" altLang="zh-CN" sz="2000" dirty="0" smtClean="0">
                <a:ea typeface="宋体" panose="02010600030101010101" pitchFamily="2" charset="-122"/>
                <a:sym typeface="Symbol" panose="05050102010706020507" charset="0"/>
              </a:rPr>
              <a:t>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a:t>
            </a:r>
            <a:r>
              <a:rPr lang="zh-CN" altLang="en-US" sz="2000" dirty="0" smtClean="0">
                <a:ea typeface="宋体" panose="02010600030101010101" pitchFamily="2" charset="-122"/>
                <a:sym typeface="Symbol" panose="05050102010706020507" charset="0"/>
              </a:rPr>
              <a:t>与</a:t>
            </a:r>
            <a:r>
              <a:rPr lang="en-US" altLang="zh-CN" sz="2000" dirty="0" smtClean="0">
                <a:ea typeface="宋体" panose="02010600030101010101" pitchFamily="2" charset="-122"/>
                <a:sym typeface="Symbol" panose="05050102010706020507" charset="0"/>
              </a:rPr>
              <a:t>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a:t>
            </a:r>
            <a:r>
              <a:rPr lang="zh-CN" altLang="en-US" sz="2000" dirty="0" smtClean="0">
                <a:ea typeface="宋体" panose="02010600030101010101" pitchFamily="2" charset="-122"/>
                <a:sym typeface="Symbol" panose="05050102010706020507" charset="0"/>
              </a:rPr>
              <a:t>是两条不同的关联规则，因为</a:t>
            </a:r>
            <a:r>
              <a:rPr lang="en-US" altLang="zh-CN" sz="2000" dirty="0" smtClean="0">
                <a:ea typeface="宋体" panose="02010600030101010101" pitchFamily="2" charset="-122"/>
                <a:sym typeface="Symbol" panose="05050102010706020507" charset="0"/>
              </a:rPr>
              <a:t>confidence(X</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a:t>
            </a:r>
            <a:r>
              <a:rPr lang="en-US" altLang="zh-CN" sz="2000" dirty="0" smtClean="0">
                <a:ea typeface="宋体" panose="02010600030101010101" pitchFamily="2" charset="-122"/>
                <a:sym typeface="Symbol" panose="05050102010706020507" charset="0"/>
              </a:rPr>
              <a:t>Y)</a:t>
            </a:r>
            <a:r>
              <a:rPr lang="zh-CN" altLang="en-US" sz="2000" dirty="0" smtClean="0">
                <a:ea typeface="宋体" panose="02010600030101010101" pitchFamily="2" charset="-122"/>
                <a:sym typeface="Symbol" panose="05050102010706020507" charset="0"/>
              </a:rPr>
              <a:t>与</a:t>
            </a:r>
            <a:r>
              <a:rPr lang="en-US" altLang="zh-CN" sz="2000" dirty="0" smtClean="0">
                <a:ea typeface="宋体" panose="02010600030101010101" pitchFamily="2" charset="-122"/>
                <a:sym typeface="Symbol" panose="05050102010706020507" charset="0"/>
              </a:rPr>
              <a:t>confidence(Y</a:t>
            </a:r>
            <a:r>
              <a:rPr lang="en-US" altLang="zh-CN" sz="2000" dirty="0" smtClean="0">
                <a:latin typeface="Arial" panose="020B0604020202020204" pitchFamily="34" charset="0"/>
                <a:ea typeface="宋体" panose="02010600030101010101" pitchFamily="2" charset="-122"/>
                <a:cs typeface="Arial" panose="020B0604020202020204" pitchFamily="34" charset="0"/>
                <a:sym typeface="Symbol" panose="05050102010706020507" charset="0"/>
              </a:rPr>
              <a:t>→X</a:t>
            </a:r>
            <a:r>
              <a:rPr lang="en-US" altLang="zh-CN" sz="2000" dirty="0" smtClean="0">
                <a:ea typeface="宋体" panose="02010600030101010101" pitchFamily="2" charset="-122"/>
                <a:sym typeface="Symbol" panose="05050102010706020507" charset="0"/>
              </a:rPr>
              <a:t>)</a:t>
            </a:r>
            <a:r>
              <a:rPr lang="zh-CN" altLang="en-US" sz="2000" dirty="0" smtClean="0">
                <a:ea typeface="宋体" panose="02010600030101010101" pitchFamily="2" charset="-122"/>
                <a:sym typeface="Symbol" panose="05050102010706020507" charset="0"/>
              </a:rPr>
              <a:t>不相等。</a:t>
            </a:r>
            <a:endParaRPr lang="zh-CN" sz="2000" b="1" dirty="0" smtClean="0">
              <a:solidFill>
                <a:srgbClr val="134AD5"/>
              </a:solidFill>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1425" cy="17049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常用统计方法及选择</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zh-CN" altLang="en-US" dirty="0" smtClean="0">
                <a:solidFill>
                  <a:srgbClr val="134AD5"/>
                </a:solidFill>
                <a:ea typeface="黑体" panose="02010609060101010101" pitchFamily="49" charset="-122"/>
                <a:sym typeface="Symbol" panose="05050102010706020507" charset="0"/>
              </a:rPr>
              <a:t>关联规则</a:t>
            </a:r>
            <a:r>
              <a:rPr lang="zh-CN" dirty="0" smtClean="0">
                <a:solidFill>
                  <a:srgbClr val="134AD5"/>
                </a:solidFill>
                <a:ea typeface="黑体" panose="02010609060101010101" pitchFamily="49" charset="-122"/>
                <a:sym typeface="Symbol" panose="05050102010706020507" charset="0"/>
              </a:rPr>
              <a:t>分析（续）</a:t>
            </a:r>
            <a:endParaRPr lang="zh-CN" dirty="0" smtClean="0">
              <a:solidFill>
                <a:srgbClr val="134AD5"/>
              </a:solidFill>
              <a:ea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ea typeface="黑体" panose="02010609060101010101" pitchFamily="49" charset="-122"/>
                <a:sym typeface="Symbol" panose="05050102010706020507" charset="0"/>
              </a:rPr>
              <a:t>    - 通常，关联规则分析过程主要包含两个阶段：</a:t>
            </a:r>
            <a:endParaRPr lang="zh-CN" sz="2300" b="1" dirty="0" smtClean="0">
              <a:solidFill>
                <a:srgbClr val="134AD5"/>
              </a:solidFill>
              <a:ea typeface="黑体" panose="02010609060101010101" pitchFamily="49" charset="-122"/>
              <a:sym typeface="Symbol" panose="05050102010706020507" charset="0"/>
            </a:endParaRPr>
          </a:p>
        </p:txBody>
      </p:sp>
      <p:sp>
        <p:nvSpPr>
          <p:cNvPr id="2" name="Rectangle 3"/>
          <p:cNvSpPr>
            <a:spLocks noGrp="1" noRot="1"/>
          </p:cNvSpPr>
          <p:nvPr>
            <p:custDataLst>
              <p:tags r:id="rId2"/>
            </p:custDataLst>
          </p:nvPr>
        </p:nvSpPr>
        <p:spPr>
          <a:xfrm>
            <a:off x="111125" y="5484495"/>
            <a:ext cx="8861425" cy="83756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zh-CN" sz="2300" b="1" dirty="0" smtClean="0">
                <a:solidFill>
                  <a:srgbClr val="134AD5"/>
                </a:solidFill>
                <a:ea typeface="黑体" panose="02010609060101010101" pitchFamily="49" charset="-122"/>
                <a:sym typeface="Symbol" panose="05050102010706020507" charset="0"/>
              </a:rPr>
              <a:t>    - 关联规则分析的</a:t>
            </a:r>
            <a:r>
              <a:rPr lang="zh-CN" sz="2300" b="1" u="sng" dirty="0" smtClean="0">
                <a:solidFill>
                  <a:srgbClr val="134AD5"/>
                </a:solidFill>
                <a:ea typeface="黑体" panose="02010609060101010101" pitchFamily="49" charset="-122"/>
                <a:sym typeface="Symbol" panose="05050102010706020507" charset="0"/>
              </a:rPr>
              <a:t>算法</a:t>
            </a:r>
            <a:r>
              <a:rPr lang="zh-CN" sz="2300" b="1" dirty="0" smtClean="0">
                <a:solidFill>
                  <a:srgbClr val="134AD5"/>
                </a:solidFill>
                <a:ea typeface="黑体" panose="02010609060101010101" pitchFamily="49" charset="-122"/>
                <a:sym typeface="Symbol" panose="05050102010706020507" charset="0"/>
              </a:rPr>
              <a:t>有很多种，如 Apriori 算法、FP-树频集算法和 Eclat 算法等。</a:t>
            </a:r>
            <a:endParaRPr lang="zh-CN" sz="2300" b="1" dirty="0" smtClean="0">
              <a:solidFill>
                <a:srgbClr val="134AD5"/>
              </a:solidFill>
              <a:ea typeface="黑体" panose="02010609060101010101" pitchFamily="49" charset="-122"/>
              <a:sym typeface="Symbol" panose="05050102010706020507" charset="0"/>
            </a:endParaRPr>
          </a:p>
        </p:txBody>
      </p:sp>
      <p:sp>
        <p:nvSpPr>
          <p:cNvPr id="4" name="矩形 3"/>
          <p:cNvSpPr/>
          <p:nvPr>
            <p:custDataLst>
              <p:tags r:id="rId3"/>
            </p:custDataLst>
          </p:nvPr>
        </p:nvSpPr>
        <p:spPr>
          <a:xfrm>
            <a:off x="3989070" y="4457700"/>
            <a:ext cx="4358640" cy="768350"/>
          </a:xfrm>
          <a:prstGeom prst="rect">
            <a:avLst/>
          </a:prstGeom>
        </p:spPr>
        <p:txBody>
          <a:bodyPr wrap="square">
            <a:spAutoFit/>
          </a:bodyPr>
          <a:p>
            <a:pPr algn="just"/>
            <a:r>
              <a:rPr lang="zh-CN" altLang="en-US" sz="2200" dirty="0">
                <a:solidFill>
                  <a:schemeClr val="tx1"/>
                </a:solidFill>
              </a:rPr>
              <a:t>二是再由这些高频项目组中产生关联规则（</a:t>
            </a:r>
            <a:r>
              <a:rPr lang="en-US" altLang="zh-CN" sz="2200" dirty="0">
                <a:solidFill>
                  <a:schemeClr val="tx1"/>
                </a:solidFill>
              </a:rPr>
              <a:t>Association Rules</a:t>
            </a:r>
            <a:r>
              <a:rPr lang="zh-CN" altLang="en-US" sz="2200" dirty="0">
                <a:solidFill>
                  <a:schemeClr val="tx1"/>
                </a:solidFill>
              </a:rPr>
              <a:t>）。</a:t>
            </a:r>
            <a:endParaRPr lang="zh-CN" altLang="en-US" sz="2200" dirty="0">
              <a:solidFill>
                <a:schemeClr val="tx1"/>
              </a:solidFill>
            </a:endParaRPr>
          </a:p>
        </p:txBody>
      </p:sp>
      <p:cxnSp>
        <p:nvCxnSpPr>
          <p:cNvPr id="10" name="直接箭头连接符 2"/>
          <p:cNvCxnSpPr/>
          <p:nvPr>
            <p:custDataLst>
              <p:tags r:id="rId4"/>
            </p:custDataLst>
          </p:nvPr>
        </p:nvCxnSpPr>
        <p:spPr>
          <a:xfrm>
            <a:off x="829094" y="3814210"/>
            <a:ext cx="6292917" cy="0"/>
          </a:xfrm>
          <a:prstGeom prst="straightConnector1">
            <a:avLst/>
          </a:prstGeom>
          <a:noFill/>
          <a:ln w="19050" cap="rnd" cmpd="sng" algn="ctr">
            <a:solidFill>
              <a:sysClr val="window" lastClr="FFFFFF">
                <a:lumMod val="65000"/>
              </a:sysClr>
            </a:solidFill>
            <a:prstDash val="solid"/>
            <a:tailEnd type="arrow" w="lg" len="lg"/>
          </a:ln>
          <a:effectLst/>
        </p:spPr>
      </p:cxnSp>
      <p:sp>
        <p:nvSpPr>
          <p:cNvPr id="11" name="椭圆 10"/>
          <p:cNvSpPr/>
          <p:nvPr>
            <p:custDataLst>
              <p:tags r:id="rId5"/>
            </p:custDataLst>
          </p:nvPr>
        </p:nvSpPr>
        <p:spPr>
          <a:xfrm rot="16200000">
            <a:off x="1186815" y="3435985"/>
            <a:ext cx="788670" cy="790575"/>
          </a:xfrm>
          <a:prstGeom prst="ellipse">
            <a:avLst/>
          </a:prstGeom>
          <a:solidFill>
            <a:srgbClr val="ED7D31"/>
          </a:solidFill>
          <a:ln w="38100" cap="flat" cmpd="thickThin" algn="ctr">
            <a:solidFill>
              <a:sysClr val="window" lastClr="FFFFFF"/>
            </a:solidFill>
            <a:prstDash val="solid"/>
          </a:ln>
          <a:effectLst>
            <a:outerShdw blurRad="368300" sx="102000" sy="102000" algn="ctr" rotWithShape="0">
              <a:prstClr val="black">
                <a:alpha val="52000"/>
              </a:prstClr>
            </a:outerShdw>
          </a:effectLst>
        </p:spPr>
        <p:txBody>
          <a:bodyPr rtlCol="0" anchor="ctr"/>
          <a:p>
            <a:pPr algn="ctr"/>
            <a:endParaRPr lang="zh-CN" altLang="en-US" dirty="0">
              <a:solidFill>
                <a:sysClr val="window" lastClr="FFFFFF"/>
              </a:solidFill>
              <a:latin typeface="Arial" panose="020B0604020202020204" pitchFamily="34" charset="0"/>
              <a:ea typeface="宋体" panose="02010600030101010101" pitchFamily="2" charset="-122"/>
            </a:endParaRPr>
          </a:p>
        </p:txBody>
      </p:sp>
      <p:sp>
        <p:nvSpPr>
          <p:cNvPr id="12" name="文本框 11"/>
          <p:cNvSpPr txBox="1"/>
          <p:nvPr>
            <p:custDataLst>
              <p:tags r:id="rId6"/>
            </p:custDataLst>
          </p:nvPr>
        </p:nvSpPr>
        <p:spPr>
          <a:xfrm>
            <a:off x="1272540" y="3590290"/>
            <a:ext cx="614680" cy="460375"/>
          </a:xfrm>
          <a:prstGeom prst="rect">
            <a:avLst/>
          </a:prstGeom>
          <a:solidFill>
            <a:srgbClr val="ED7D31"/>
          </a:solidFill>
        </p:spPr>
        <p:txBody>
          <a:bodyPr wrap="square" rtlCol="0">
            <a:spAutoFit/>
          </a:bodyPr>
          <a:p>
            <a:pPr algn="ctr"/>
            <a:r>
              <a:rPr lang="en-US" altLang="zh-CN" b="1" dirty="0">
                <a:solidFill>
                  <a:sysClr val="window" lastClr="FFFFFF"/>
                </a:solidFill>
              </a:rPr>
              <a:t>01</a:t>
            </a:r>
            <a:endParaRPr lang="zh-CN" altLang="en-US" b="1" dirty="0">
              <a:solidFill>
                <a:sysClr val="window" lastClr="FFFFFF"/>
              </a:solidFill>
            </a:endParaRPr>
          </a:p>
        </p:txBody>
      </p:sp>
      <p:sp>
        <p:nvSpPr>
          <p:cNvPr id="13" name="等腰三角形 3"/>
          <p:cNvSpPr/>
          <p:nvPr>
            <p:custDataLst>
              <p:tags r:id="rId7"/>
            </p:custDataLst>
          </p:nvPr>
        </p:nvSpPr>
        <p:spPr>
          <a:xfrm>
            <a:off x="1542973" y="3275096"/>
            <a:ext cx="109228" cy="94162"/>
          </a:xfrm>
          <a:prstGeom prst="triangle">
            <a:avLst/>
          </a:prstGeom>
          <a:solidFill>
            <a:srgbClr val="ED7D31"/>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
        <p:nvSpPr>
          <p:cNvPr id="14" name="椭圆 13"/>
          <p:cNvSpPr/>
          <p:nvPr>
            <p:custDataLst>
              <p:tags r:id="rId8"/>
            </p:custDataLst>
          </p:nvPr>
        </p:nvSpPr>
        <p:spPr>
          <a:xfrm rot="16200000">
            <a:off x="4467860" y="3487420"/>
            <a:ext cx="781050" cy="771525"/>
          </a:xfrm>
          <a:prstGeom prst="ellipse">
            <a:avLst/>
          </a:prstGeom>
          <a:solidFill>
            <a:srgbClr val="ED7D31"/>
          </a:solidFill>
          <a:ln w="38100" cap="flat" cmpd="thickThin" algn="ctr">
            <a:solidFill>
              <a:sysClr val="window" lastClr="FFFFFF"/>
            </a:solidFill>
            <a:prstDash val="solid"/>
          </a:ln>
          <a:effectLst>
            <a:outerShdw blurRad="368300" sx="102000" sy="102000" algn="ctr" rotWithShape="0">
              <a:prstClr val="black">
                <a:alpha val="52000"/>
              </a:prstClr>
            </a:outerShdw>
          </a:effectLst>
        </p:spPr>
        <p:txBody>
          <a:bodyPr rtlCol="0" anchor="ctr"/>
          <a:p>
            <a:pPr algn="ctr"/>
            <a:endParaRPr lang="zh-CN" altLang="en-US" dirty="0">
              <a:solidFill>
                <a:sysClr val="window" lastClr="FFFFFF"/>
              </a:solidFill>
              <a:latin typeface="Arial" panose="020B0604020202020204" pitchFamily="34" charset="0"/>
              <a:ea typeface="宋体" panose="02010600030101010101" pitchFamily="2" charset="-122"/>
            </a:endParaRPr>
          </a:p>
        </p:txBody>
      </p:sp>
      <p:sp>
        <p:nvSpPr>
          <p:cNvPr id="15" name="文本框 14"/>
          <p:cNvSpPr txBox="1"/>
          <p:nvPr>
            <p:custDataLst>
              <p:tags r:id="rId9"/>
            </p:custDataLst>
          </p:nvPr>
        </p:nvSpPr>
        <p:spPr>
          <a:xfrm>
            <a:off x="4572000" y="3662045"/>
            <a:ext cx="582930" cy="460375"/>
          </a:xfrm>
          <a:prstGeom prst="rect">
            <a:avLst/>
          </a:prstGeom>
          <a:solidFill>
            <a:srgbClr val="ED7D31"/>
          </a:solidFill>
        </p:spPr>
        <p:txBody>
          <a:bodyPr wrap="square" rtlCol="0">
            <a:spAutoFit/>
          </a:bodyPr>
          <a:p>
            <a:pPr algn="ctr"/>
            <a:r>
              <a:rPr lang="en-US" altLang="zh-CN" b="1" dirty="0">
                <a:solidFill>
                  <a:sysClr val="window" lastClr="FFFFFF"/>
                </a:solidFill>
              </a:rPr>
              <a:t>02</a:t>
            </a:r>
            <a:endParaRPr lang="zh-CN" altLang="en-US" b="1" dirty="0">
              <a:solidFill>
                <a:sysClr val="window" lastClr="FFFFFF"/>
              </a:solidFill>
            </a:endParaRPr>
          </a:p>
        </p:txBody>
      </p:sp>
      <p:sp>
        <p:nvSpPr>
          <p:cNvPr id="20" name="等腰三角形 19"/>
          <p:cNvSpPr/>
          <p:nvPr>
            <p:custDataLst>
              <p:tags r:id="rId10"/>
            </p:custDataLst>
          </p:nvPr>
        </p:nvSpPr>
        <p:spPr>
          <a:xfrm flipV="1">
            <a:off x="4788400" y="4380133"/>
            <a:ext cx="109228" cy="94162"/>
          </a:xfrm>
          <a:prstGeom prst="triangle">
            <a:avLst/>
          </a:prstGeom>
          <a:solidFill>
            <a:srgbClr val="ED7D31">
              <a:lumMod val="60000"/>
              <a:lumOff val="40000"/>
            </a:srgbClr>
          </a:solidFill>
          <a:ln w="48000" cap="flat" cmpd="thickThin" algn="ctr">
            <a:noFill/>
            <a:prstDash val="solid"/>
          </a:ln>
          <a:effectLst/>
        </p:spPr>
        <p:txBody>
          <a:bodyPr rtlCol="0" anchor="ctr"/>
          <a:p>
            <a:pPr algn="ctr"/>
            <a:endParaRPr lang="zh-CN" altLang="en-US">
              <a:solidFill>
                <a:sysClr val="window" lastClr="FFFFFF"/>
              </a:solidFill>
              <a:latin typeface="Arial" panose="020B0604020202020204" pitchFamily="34" charset="0"/>
              <a:ea typeface="宋体" panose="02010600030101010101" pitchFamily="2" charset="-122"/>
            </a:endParaRPr>
          </a:p>
        </p:txBody>
      </p:sp>
      <p:sp>
        <p:nvSpPr>
          <p:cNvPr id="21" name="矩形 20"/>
          <p:cNvSpPr/>
          <p:nvPr>
            <p:custDataLst>
              <p:tags r:id="rId11"/>
            </p:custDataLst>
          </p:nvPr>
        </p:nvSpPr>
        <p:spPr>
          <a:xfrm>
            <a:off x="414655" y="2525395"/>
            <a:ext cx="4424680" cy="768350"/>
          </a:xfrm>
          <a:prstGeom prst="rect">
            <a:avLst/>
          </a:prstGeom>
        </p:spPr>
        <p:txBody>
          <a:bodyPr wrap="square">
            <a:spAutoFit/>
          </a:bodyPr>
          <a:p>
            <a:r>
              <a:rPr lang="zh-CN" altLang="en-US" sz="2200" dirty="0">
                <a:solidFill>
                  <a:prstClr val="black"/>
                </a:solidFill>
              </a:rPr>
              <a:t>一是从资料集合中找出所有的高频项目组（</a:t>
            </a:r>
            <a:r>
              <a:rPr lang="en-US" altLang="zh-CN" sz="2200" dirty="0">
                <a:solidFill>
                  <a:prstClr val="black"/>
                </a:solidFill>
              </a:rPr>
              <a:t>Frequent Item Sets</a:t>
            </a:r>
            <a:r>
              <a:rPr lang="zh-CN" altLang="en-US" sz="2200" dirty="0">
                <a:solidFill>
                  <a:prstClr val="black"/>
                </a:solidFill>
              </a:rPr>
              <a:t>）；</a:t>
            </a:r>
            <a:endParaRPr lang="zh-CN" altLang="en-US" sz="2200" dirty="0"/>
          </a:p>
        </p:txBody>
      </p:sp>
      <p:sp>
        <p:nvSpPr>
          <p:cNvPr id="3" name="Rectangle 3"/>
          <p:cNvSpPr>
            <a:spLocks noGrp="1" noRot="1"/>
          </p:cNvSpPr>
          <p:nvPr>
            <p:custDataLst>
              <p:tags r:id="rId12"/>
            </p:custDataLst>
          </p:nvPr>
        </p:nvSpPr>
        <p:spPr>
          <a:xfrm>
            <a:off x="292735" y="4264660"/>
            <a:ext cx="3369310" cy="98806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zh-CN" altLang="en-US" sz="1800" dirty="0" smtClean="0">
                <a:ea typeface="宋体" panose="02010600030101010101" pitchFamily="2" charset="-122"/>
                <a:sym typeface="Symbol" panose="05050102010706020507" charset="0"/>
              </a:rPr>
              <a:t> 频繁项集：项集的支持度大于或等于</a:t>
            </a:r>
            <a:r>
              <a:rPr lang="zh-CN" altLang="en-US" sz="1800" u="sng" dirty="0" smtClean="0">
                <a:ea typeface="宋体" panose="02010600030101010101" pitchFamily="2" charset="-122"/>
                <a:sym typeface="Symbol" panose="05050102010706020507" charset="0"/>
              </a:rPr>
              <a:t>最小支持度阈值</a:t>
            </a:r>
            <a:r>
              <a:rPr lang="zh-CN" altLang="en-US" sz="1800" dirty="0" smtClean="0">
                <a:ea typeface="宋体" panose="02010600030101010101" pitchFamily="2" charset="-122"/>
                <a:sym typeface="Symbol" panose="05050102010706020507" charset="0"/>
              </a:rPr>
              <a:t>。</a:t>
            </a:r>
            <a:endParaRPr lang="zh-CN" altLang="en-US" sz="1800" dirty="0" smtClean="0">
              <a:ea typeface="宋体" panose="02010600030101010101" pitchFamily="2" charset="-122"/>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zh-CN" altLang="en-US" sz="1800" dirty="0" smtClean="0">
                <a:ea typeface="宋体" panose="02010600030101010101" pitchFamily="2" charset="-122"/>
                <a:sym typeface="Symbol" panose="05050102010706020507" charset="0"/>
              </a:rPr>
              <a:t> </a:t>
            </a:r>
            <a:r>
              <a:rPr lang="zh-CN" altLang="en-US" sz="1800" u="sng" dirty="0" smtClean="0">
                <a:ea typeface="宋体" panose="02010600030101010101" pitchFamily="2" charset="-122"/>
                <a:sym typeface="Symbol" panose="05050102010706020507" charset="0"/>
              </a:rPr>
              <a:t>最小支持度阈值</a:t>
            </a:r>
            <a:r>
              <a:rPr lang="zh-CN" altLang="en-US" sz="1800" dirty="0" smtClean="0">
                <a:ea typeface="宋体" panose="02010600030101010101" pitchFamily="2" charset="-122"/>
                <a:sym typeface="Symbol" panose="05050102010706020507" charset="0"/>
              </a:rPr>
              <a:t>由用户给定。</a:t>
            </a:r>
            <a:endParaRPr lang="en-US" altLang="zh-CN" sz="1800" b="1" dirty="0" smtClean="0">
              <a:solidFill>
                <a:srgbClr val="134AD5"/>
              </a:solidFill>
              <a:ea typeface="黑体" panose="02010609060101010101" pitchFamily="49" charset="-122"/>
              <a:sym typeface="Symbol" panose="05050102010706020507" charset="0"/>
            </a:endParaRPr>
          </a:p>
        </p:txBody>
      </p:sp>
      <p:sp>
        <p:nvSpPr>
          <p:cNvPr id="5" name="Rectangle 3"/>
          <p:cNvSpPr>
            <a:spLocks noGrp="1" noRot="1"/>
          </p:cNvSpPr>
          <p:nvPr>
            <p:custDataLst>
              <p:tags r:id="rId13"/>
            </p:custDataLst>
          </p:nvPr>
        </p:nvSpPr>
        <p:spPr>
          <a:xfrm>
            <a:off x="5012055" y="2884805"/>
            <a:ext cx="3663315" cy="7797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zh-CN" altLang="en-US" sz="1800" dirty="0" smtClean="0">
                <a:ea typeface="宋体" panose="02010600030101010101" pitchFamily="2" charset="-122"/>
                <a:sym typeface="Symbol" panose="05050102010706020507" charset="0"/>
              </a:rPr>
              <a:t> </a:t>
            </a:r>
            <a:r>
              <a:rPr lang="zh-CN" altLang="en-US" sz="1800" dirty="0" smtClean="0">
                <a:ea typeface="宋体" panose="02010600030101010101" pitchFamily="2" charset="-122"/>
                <a:sym typeface="Symbol" panose="05050102010706020507" charset="0"/>
              </a:rPr>
              <a:t> 通过用户给定的</a:t>
            </a:r>
            <a:r>
              <a:rPr lang="zh-CN" altLang="en-US" sz="1800" u="sng" dirty="0" smtClean="0">
                <a:ea typeface="宋体" panose="02010600030101010101" pitchFamily="2" charset="-122"/>
                <a:sym typeface="Symbol" panose="05050102010706020507" charset="0"/>
              </a:rPr>
              <a:t>最小信任度阈值</a:t>
            </a:r>
            <a:r>
              <a:rPr lang="zh-CN" altLang="en-US" sz="1800" dirty="0" smtClean="0">
                <a:ea typeface="宋体" panose="02010600030101010101" pitchFamily="2" charset="-122"/>
                <a:sym typeface="Symbol" panose="05050102010706020507" charset="0"/>
              </a:rPr>
              <a:t>。</a:t>
            </a:r>
            <a:endParaRPr lang="zh-CN" altLang="en-US" sz="1800" dirty="0" smtClean="0">
              <a:ea typeface="宋体" panose="02010600030101010101" pitchFamily="2" charset="-122"/>
              <a:sym typeface="Symbol" panose="05050102010706020507" charset="0"/>
            </a:endParaRPr>
          </a:p>
          <a:p>
            <a:pPr marL="0" indent="0" algn="l" eaLnBrk="1" hangingPunct="1">
              <a:lnSpc>
                <a:spcPct val="100000"/>
              </a:lnSpc>
              <a:spcBef>
                <a:spcPts val="600"/>
              </a:spcBef>
              <a:buSzTx/>
              <a:buFont typeface="Wingdings" panose="05000000000000000000" pitchFamily="2" charset="2"/>
              <a:buNone/>
            </a:pPr>
            <a:r>
              <a:rPr lang="zh-CN" altLang="en-US" sz="1800" dirty="0" smtClean="0">
                <a:ea typeface="宋体" panose="02010600030101010101" pitchFamily="2" charset="-122"/>
                <a:sym typeface="Symbol" panose="05050102010706020507" charset="0"/>
              </a:rPr>
              <a:t> </a:t>
            </a:r>
            <a:r>
              <a:rPr lang="zh-CN" altLang="en-US" sz="1800" u="sng" dirty="0" smtClean="0">
                <a:ea typeface="宋体" panose="02010600030101010101" pitchFamily="2" charset="-122"/>
                <a:sym typeface="Symbol" panose="05050102010706020507" charset="0"/>
              </a:rPr>
              <a:t>最小信任度阈值</a:t>
            </a:r>
            <a:r>
              <a:rPr lang="zh-CN" altLang="en-US" sz="1800" dirty="0" smtClean="0">
                <a:ea typeface="宋体" panose="02010600030101010101" pitchFamily="2" charset="-122"/>
                <a:sym typeface="Symbol" panose="05050102010706020507" charset="0"/>
              </a:rPr>
              <a:t>由用户给定。</a:t>
            </a:r>
            <a:endParaRPr lang="en-US" altLang="zh-CN" sz="1800" b="1" dirty="0" smtClean="0">
              <a:solidFill>
                <a:srgbClr val="134AD5"/>
              </a:solidFill>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980440"/>
            <a:ext cx="3451225" cy="32943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统计</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学面临的挑战</a:t>
            </a:r>
            <a:endPar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dirty="0" smtClean="0">
                <a:solidFill>
                  <a:srgbClr val="134AD5"/>
                </a:solidFill>
                <a:ea typeface="黑体" panose="02010609060101010101" pitchFamily="49" charset="-122"/>
                <a:sym typeface="Symbol" panose="05050102010706020507" charset="0"/>
              </a:rPr>
              <a:t>  * </a:t>
            </a:r>
            <a:r>
              <a:rPr lang="en-US" altLang="zh-CN" dirty="0" smtClean="0">
                <a:solidFill>
                  <a:srgbClr val="134AD5"/>
                </a:solidFill>
                <a:ea typeface="黑体" panose="02010609060101010101" pitchFamily="49" charset="-122"/>
                <a:sym typeface="Symbol" panose="05050102010706020507" charset="0"/>
              </a:rPr>
              <a:t>随着理论研究与实践需求的发展，尤其是大数据的出现，统计学中不断出现新的研究视角和研究课题，其研究范围和研究方法也在不断地被挑战和更新。</a:t>
            </a:r>
            <a:endParaRPr lang="zh-CN" sz="2200" b="1" dirty="0" smtClean="0">
              <a:solidFill>
                <a:srgbClr val="134AD5"/>
              </a:solidFill>
              <a:ea typeface="黑体" panose="02010609060101010101" pitchFamily="49" charset="-122"/>
              <a:sym typeface="Symbol" panose="05050102010706020507" charset="0"/>
            </a:endParaRPr>
          </a:p>
        </p:txBody>
      </p:sp>
      <p:pic>
        <p:nvPicPr>
          <p:cNvPr id="10" name="image57.png"/>
          <p:cNvPicPr>
            <a:picLocks noChangeAspect="1"/>
          </p:cNvPicPr>
          <p:nvPr>
            <p:custDataLst>
              <p:tags r:id="rId2"/>
            </p:custDataLst>
          </p:nvPr>
        </p:nvPicPr>
        <p:blipFill>
          <a:blip r:embed="rId3" cstate="print"/>
          <a:stretch>
            <a:fillRect/>
          </a:stretch>
        </p:blipFill>
        <p:spPr>
          <a:xfrm>
            <a:off x="3540126" y="1397635"/>
            <a:ext cx="5453377" cy="3636000"/>
          </a:xfrm>
          <a:prstGeom prst="rect">
            <a:avLst/>
          </a:prstGeom>
        </p:spPr>
      </p:pic>
      <p:sp>
        <p:nvSpPr>
          <p:cNvPr id="3" name="TextBox 7"/>
          <p:cNvSpPr txBox="1"/>
          <p:nvPr>
            <p:custDataLst>
              <p:tags r:id="rId4"/>
            </p:custDataLst>
          </p:nvPr>
        </p:nvSpPr>
        <p:spPr>
          <a:xfrm>
            <a:off x="4457065" y="853440"/>
            <a:ext cx="3608705" cy="4171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2-20 </a:t>
            </a:r>
            <a:r>
              <a:rPr lang="zh-CN" altLang="en-US" sz="2000" dirty="0">
                <a:sym typeface="+mn-ea"/>
              </a:rPr>
              <a:t>大数据时代的思维变革</a:t>
            </a:r>
            <a:endParaRPr lang="zh-CN" altLang="en-US" sz="2000" dirty="0">
              <a:sym typeface="+mn-ea"/>
            </a:endParaRPr>
          </a:p>
        </p:txBody>
      </p:sp>
      <p:sp>
        <p:nvSpPr>
          <p:cNvPr id="2" name="Rectangle 3"/>
          <p:cNvSpPr>
            <a:spLocks noGrp="1" noRot="1"/>
          </p:cNvSpPr>
          <p:nvPr>
            <p:custDataLst>
              <p:tags r:id="rId5"/>
            </p:custDataLst>
          </p:nvPr>
        </p:nvSpPr>
        <p:spPr>
          <a:xfrm>
            <a:off x="132080" y="4982210"/>
            <a:ext cx="8822055" cy="16084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sym typeface="Symbol" panose="05050102010706020507" charset="0"/>
              </a:rPr>
              <a:t>  * 迈尔-舍恩伯格与库克耶在其著名论著《大数据：一场改变我们生活、工作和思维方式的革命》（Big data: A revolution that will transform how we live，work，and think）中提出了</a:t>
            </a:r>
            <a:r>
              <a:rPr lang="en-US" altLang="zh-CN" u="sng" dirty="0" smtClean="0">
                <a:solidFill>
                  <a:srgbClr val="134AD5"/>
                </a:solidFill>
                <a:ea typeface="黑体" panose="02010609060101010101" pitchFamily="49" charset="-122"/>
                <a:sym typeface="Symbol" panose="05050102010706020507" charset="0"/>
              </a:rPr>
              <a:t>大数据时代的思维变革</a:t>
            </a:r>
            <a:r>
              <a:rPr lang="en-US" altLang="zh-CN" dirty="0" smtClean="0">
                <a:solidFill>
                  <a:srgbClr val="134AD5"/>
                </a:solidFill>
                <a:ea typeface="黑体" panose="02010609060101010101" pitchFamily="49" charset="-122"/>
                <a:sym typeface="Symbol" panose="05050102010706020507" charset="0"/>
              </a:rPr>
              <a:t>，如图 2-20 所示。 </a:t>
            </a:r>
            <a:endParaRPr lang="zh-CN" sz="2200" b="1" dirty="0" smtClean="0">
              <a:solidFill>
                <a:srgbClr val="134AD5"/>
              </a:solidFill>
              <a:ea typeface="黑体" panose="02010609060101010101" pitchFamily="49" charset="-122"/>
              <a:sym typeface="Symbol" panose="0505010201070602050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635" y="836930"/>
            <a:ext cx="8860790" cy="329438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Python</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编程实践（略，课后阅读）</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6" name="矩形 5"/>
          <p:cNvSpPr/>
          <p:nvPr>
            <p:custDataLst>
              <p:tags r:id="rId2"/>
            </p:custDataLst>
          </p:nvPr>
        </p:nvSpPr>
        <p:spPr>
          <a:xfrm>
            <a:off x="111125" y="1429385"/>
            <a:ext cx="8877300" cy="5200650"/>
          </a:xfrm>
          <a:prstGeom prst="rect">
            <a:avLst/>
          </a:prstGeom>
        </p:spPr>
        <p:txBody>
          <a:bodyPr wrap="square">
            <a:spAutoFit/>
          </a:bodyPr>
          <a:lstStyle/>
          <a:p>
            <a:pPr algn="just">
              <a:spcBef>
                <a:spcPts val="600"/>
              </a:spcBef>
            </a:pPr>
            <a:r>
              <a:rPr lang="en-US" altLang="zh-CN" sz="2400" b="1" dirty="0">
                <a:solidFill>
                  <a:srgbClr val="C00000"/>
                </a:solidFill>
              </a:rPr>
              <a:t>【</a:t>
            </a:r>
            <a:r>
              <a:rPr lang="zh-CN" altLang="en-US" sz="2400" b="1" dirty="0">
                <a:solidFill>
                  <a:srgbClr val="C00000"/>
                </a:solidFill>
              </a:rPr>
              <a:t>分析对象</a:t>
            </a:r>
            <a:r>
              <a:rPr lang="en-US" altLang="zh-CN" sz="2400" b="1" dirty="0">
                <a:solidFill>
                  <a:srgbClr val="C00000"/>
                </a:solidFill>
              </a:rPr>
              <a:t>】 </a:t>
            </a:r>
            <a:r>
              <a:rPr lang="en-US" altLang="zh-CN" sz="2400" dirty="0">
                <a:solidFill>
                  <a:schemeClr val="tx1"/>
                </a:solidFill>
              </a:rPr>
              <a:t>txt</a:t>
            </a:r>
            <a:r>
              <a:rPr lang="zh-CN" altLang="en-US" sz="2400" dirty="0">
                <a:solidFill>
                  <a:schemeClr val="tx1"/>
                </a:solidFill>
              </a:rPr>
              <a:t>文件</a:t>
            </a:r>
            <a:r>
              <a:rPr lang="en-US" altLang="zh-CN" sz="2400" dirty="0">
                <a:solidFill>
                  <a:schemeClr val="tx1"/>
                </a:solidFill>
              </a:rPr>
              <a:t>—</a:t>
            </a:r>
            <a:r>
              <a:rPr lang="zh-CN" altLang="en-US" sz="2400" dirty="0">
                <a:solidFill>
                  <a:schemeClr val="tx1"/>
                </a:solidFill>
              </a:rPr>
              <a:t>文件名为“</a:t>
            </a:r>
            <a:r>
              <a:rPr lang="en-US" altLang="zh-CN" sz="2400" dirty="0" err="1">
                <a:solidFill>
                  <a:schemeClr val="tx1"/>
                </a:solidFill>
              </a:rPr>
              <a:t>Pearson.txt</a:t>
            </a:r>
            <a:r>
              <a:rPr lang="en-US" altLang="zh-CN" sz="2400" dirty="0">
                <a:solidFill>
                  <a:schemeClr val="tx1"/>
                </a:solidFill>
              </a:rPr>
              <a:t>”</a:t>
            </a:r>
            <a:r>
              <a:rPr lang="zh-CN" altLang="en-US" sz="2400" dirty="0">
                <a:solidFill>
                  <a:schemeClr val="tx1"/>
                </a:solidFill>
              </a:rPr>
              <a:t>，数据内容来自卡尔</a:t>
            </a:r>
            <a:r>
              <a:rPr lang="en-US" altLang="zh-CN" sz="2400" dirty="0">
                <a:solidFill>
                  <a:schemeClr val="tx1"/>
                </a:solidFill>
              </a:rPr>
              <a:t>·</a:t>
            </a:r>
            <a:r>
              <a:rPr lang="zh-CN" altLang="en-US" sz="2400" dirty="0">
                <a:solidFill>
                  <a:schemeClr val="tx1"/>
                </a:solidFill>
              </a:rPr>
              <a:t>皮尔逊（</a:t>
            </a:r>
            <a:r>
              <a:rPr lang="en-US" altLang="zh-CN" sz="2400" dirty="0">
                <a:solidFill>
                  <a:schemeClr val="tx1"/>
                </a:solidFill>
              </a:rPr>
              <a:t>Karl  Pearson</a:t>
            </a:r>
            <a:r>
              <a:rPr lang="zh-CN" altLang="en-US" sz="2400" dirty="0">
                <a:solidFill>
                  <a:schemeClr val="tx1"/>
                </a:solidFill>
              </a:rPr>
              <a:t>）在 </a:t>
            </a:r>
            <a:r>
              <a:rPr lang="en-US" altLang="zh-CN" sz="2400" dirty="0">
                <a:solidFill>
                  <a:schemeClr val="tx1"/>
                </a:solidFill>
              </a:rPr>
              <a:t>1903 </a:t>
            </a:r>
            <a:r>
              <a:rPr lang="zh-CN" altLang="en-US" sz="2400" dirty="0">
                <a:solidFill>
                  <a:schemeClr val="tx1"/>
                </a:solidFill>
              </a:rPr>
              <a:t>年对 </a:t>
            </a:r>
            <a:r>
              <a:rPr lang="en-US" altLang="zh-CN" sz="2400" dirty="0">
                <a:solidFill>
                  <a:schemeClr val="tx1"/>
                </a:solidFill>
              </a:rPr>
              <a:t>1078 </a:t>
            </a:r>
            <a:r>
              <a:rPr lang="zh-CN" altLang="en-US" sz="2400" dirty="0">
                <a:solidFill>
                  <a:schemeClr val="tx1"/>
                </a:solidFill>
              </a:rPr>
              <a:t>对夫妇的观察，取父亲的身高为自变量，取他的成年儿子的身高为因变量。</a:t>
            </a:r>
            <a:endParaRPr lang="zh-CN" altLang="en-US" sz="2400" dirty="0"/>
          </a:p>
          <a:p>
            <a:pPr algn="just">
              <a:spcBef>
                <a:spcPts val="600"/>
              </a:spcBef>
            </a:pPr>
            <a:r>
              <a:rPr lang="en-US" altLang="zh-CN" sz="2400" b="1" dirty="0">
                <a:solidFill>
                  <a:srgbClr val="C00000"/>
                </a:solidFill>
              </a:rPr>
              <a:t>【</a:t>
            </a:r>
            <a:r>
              <a:rPr lang="zh-CN" altLang="en-US" sz="2400" b="1" dirty="0">
                <a:solidFill>
                  <a:srgbClr val="C00000"/>
                </a:solidFill>
              </a:rPr>
              <a:t>分析目的与任务</a:t>
            </a:r>
            <a:r>
              <a:rPr lang="en-US" altLang="zh-CN" sz="2400" b="1" dirty="0">
                <a:solidFill>
                  <a:srgbClr val="C00000"/>
                </a:solidFill>
              </a:rPr>
              <a:t>】 </a:t>
            </a:r>
            <a:r>
              <a:rPr lang="zh-CN" altLang="en-US" sz="2400" dirty="0">
                <a:solidFill>
                  <a:schemeClr val="tx1"/>
                </a:solidFill>
              </a:rPr>
              <a:t>理解统计建模在数据科学中的应用</a:t>
            </a:r>
            <a:r>
              <a:rPr lang="en-US" altLang="zh-CN" sz="2400" dirty="0">
                <a:solidFill>
                  <a:schemeClr val="tx1"/>
                </a:solidFill>
              </a:rPr>
              <a:t>—</a:t>
            </a:r>
            <a:r>
              <a:rPr lang="zh-CN" altLang="en-US" sz="2400" dirty="0">
                <a:solidFill>
                  <a:schemeClr val="tx1"/>
                </a:solidFill>
              </a:rPr>
              <a:t>以一元线性回归方法进行分析。 </a:t>
            </a:r>
            <a:endParaRPr lang="en-US" altLang="zh-CN" sz="2400" dirty="0">
              <a:solidFill>
                <a:schemeClr val="tx1"/>
              </a:solidFill>
            </a:endParaRPr>
          </a:p>
          <a:p>
            <a:pPr algn="just">
              <a:spcBef>
                <a:spcPts val="600"/>
              </a:spcBef>
            </a:pPr>
            <a:r>
              <a:rPr lang="zh-CN" altLang="en-US" sz="2400" dirty="0">
                <a:solidFill>
                  <a:schemeClr val="tx1"/>
                </a:solidFill>
              </a:rPr>
              <a:t>首先，取父亲的身高为自变量，取他的成年儿子的身高为因变量。 其次，训练模型并查看其统计量。接着，评价模型拟合优度及假设检验。最后，将模型用于预测新数据。</a:t>
            </a:r>
            <a:endParaRPr lang="zh-CN" altLang="en-US" sz="2400" dirty="0"/>
          </a:p>
          <a:p>
            <a:pPr algn="just">
              <a:spcBef>
                <a:spcPts val="600"/>
              </a:spcBef>
            </a:pPr>
            <a:r>
              <a:rPr lang="en-US" altLang="zh-CN" sz="2400" b="1" dirty="0">
                <a:solidFill>
                  <a:srgbClr val="C00000"/>
                </a:solidFill>
              </a:rPr>
              <a:t>【</a:t>
            </a:r>
            <a:r>
              <a:rPr lang="zh-CN" altLang="en-US" sz="2400" b="1" dirty="0">
                <a:solidFill>
                  <a:srgbClr val="C00000"/>
                </a:solidFill>
              </a:rPr>
              <a:t>方法及工具</a:t>
            </a:r>
            <a:r>
              <a:rPr lang="en-US" altLang="zh-CN" sz="2400" b="1" dirty="0">
                <a:solidFill>
                  <a:srgbClr val="C00000"/>
                </a:solidFill>
              </a:rPr>
              <a:t>】</a:t>
            </a:r>
            <a:r>
              <a:rPr lang="en-US" altLang="zh-CN" sz="2400" dirty="0">
                <a:solidFill>
                  <a:schemeClr val="tx1"/>
                </a:solidFill>
              </a:rPr>
              <a:t>Python </a:t>
            </a:r>
            <a:r>
              <a:rPr lang="zh-CN" altLang="en-US" sz="2400" dirty="0">
                <a:solidFill>
                  <a:schemeClr val="tx1"/>
                </a:solidFill>
              </a:rPr>
              <a:t>及 </a:t>
            </a:r>
            <a:r>
              <a:rPr lang="en-US" altLang="zh-CN" sz="2400" dirty="0" err="1">
                <a:solidFill>
                  <a:schemeClr val="tx1"/>
                </a:solidFill>
              </a:rPr>
              <a:t>statsmodels</a:t>
            </a:r>
            <a:r>
              <a:rPr lang="en-US" altLang="zh-CN" sz="2400" dirty="0">
                <a:solidFill>
                  <a:schemeClr val="tx1"/>
                </a:solidFill>
              </a:rPr>
              <a:t> </a:t>
            </a:r>
            <a:r>
              <a:rPr lang="zh-CN" altLang="en-US" sz="2400" dirty="0">
                <a:solidFill>
                  <a:schemeClr val="tx1"/>
                </a:solidFill>
              </a:rPr>
              <a:t>包。</a:t>
            </a:r>
            <a:endParaRPr lang="zh-CN" altLang="en-US" sz="2400" dirty="0"/>
          </a:p>
          <a:p>
            <a:pPr algn="just">
              <a:spcBef>
                <a:spcPts val="600"/>
              </a:spcBef>
            </a:pPr>
            <a:r>
              <a:rPr lang="en-US" altLang="zh-CN" sz="2400" b="1" dirty="0">
                <a:solidFill>
                  <a:srgbClr val="C00000"/>
                </a:solidFill>
              </a:rPr>
              <a:t>【</a:t>
            </a:r>
            <a:r>
              <a:rPr lang="zh-CN" altLang="en-US" sz="2400" b="1" dirty="0">
                <a:solidFill>
                  <a:srgbClr val="C00000"/>
                </a:solidFill>
              </a:rPr>
              <a:t>主要步骤</a:t>
            </a:r>
            <a:r>
              <a:rPr lang="en-US" altLang="zh-CN" sz="2400" b="1" dirty="0">
                <a:solidFill>
                  <a:srgbClr val="C00000"/>
                </a:solidFill>
              </a:rPr>
              <a:t>】</a:t>
            </a:r>
            <a:r>
              <a:rPr lang="zh-CN" altLang="en-US" sz="2400" dirty="0">
                <a:solidFill>
                  <a:schemeClr val="tx1"/>
                </a:solidFill>
              </a:rPr>
              <a:t>要实现上述目的主要步骤如下：数据读取、数据理解、数据准备、模型类型的选择与超级参数的设置、训练具体模型及查看其统计量、拟合优度评价、建模前提假定的讨论和模型的应用。</a:t>
            </a:r>
            <a:endParaRPr lang="zh-CN" altLang="en-US" sz="2400" dirty="0">
              <a:solidFill>
                <a:schemeClr val="tx1"/>
              </a:solidFill>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image60.png"/>
          <p:cNvPicPr>
            <a:picLocks noChangeAspect="1"/>
          </p:cNvPicPr>
          <p:nvPr>
            <p:custDataLst>
              <p:tags r:id="rId1"/>
            </p:custDataLst>
          </p:nvPr>
        </p:nvPicPr>
        <p:blipFill>
          <a:blip r:embed="rId2" cstate="print"/>
          <a:stretch>
            <a:fillRect/>
          </a:stretch>
        </p:blipFill>
        <p:spPr>
          <a:xfrm>
            <a:off x="4645025" y="1512570"/>
            <a:ext cx="4371975" cy="434530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3"/>
            </p:custDataLst>
          </p:nvPr>
        </p:nvSpPr>
        <p:spPr>
          <a:xfrm>
            <a:off x="271145" y="836930"/>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4"/>
            </p:custDataLst>
          </p:nvPr>
        </p:nvSpPr>
        <p:spPr>
          <a:xfrm>
            <a:off x="118745" y="1410335"/>
            <a:ext cx="4526280" cy="4431030"/>
          </a:xfrm>
          <a:prstGeom prst="rect">
            <a:avLst/>
          </a:prstGeom>
        </p:spPr>
        <p:txBody>
          <a:bodyPr wrap="square">
            <a:spAutoFit/>
          </a:bodyPr>
          <a:p>
            <a:pPr algn="just">
              <a:spcBef>
                <a:spcPts val="600"/>
              </a:spcBef>
            </a:pP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在数据科学项目中，统计学方法往往与其他方法综合使用，最有代表性的是</a:t>
            </a:r>
            <a:r>
              <a:rPr u="sng"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数据挖掘</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just">
              <a:spcBef>
                <a:spcPts val="600"/>
              </a:spcBef>
            </a:pPr>
            <a:r>
              <a:rPr lang="en-US" sz="2000" dirty="0">
                <a:solidFill>
                  <a:schemeClr val="tx1"/>
                </a:solidFill>
                <a:latin typeface="+mn-lt"/>
                <a:ea typeface="宋体" panose="02010600030101010101" pitchFamily="2" charset="-122"/>
                <a:cs typeface="+mn-lt"/>
              </a:rPr>
              <a:t>    - </a:t>
            </a:r>
            <a:r>
              <a:rPr sz="2000" dirty="0">
                <a:solidFill>
                  <a:schemeClr val="tx1"/>
                </a:solidFill>
                <a:latin typeface="+mn-lt"/>
                <a:ea typeface="宋体" panose="02010600030101010101" pitchFamily="2" charset="-122"/>
                <a:cs typeface="+mn-lt"/>
              </a:rPr>
              <a:t>数据挖掘是一门综合性较强的新兴学科，除了统计学，还涉及数据库技术、人工智能、机器学习、系统论、可视化技术、模式识别等多个学科领域。</a:t>
            </a:r>
            <a:endParaRPr sz="2000" dirty="0">
              <a:solidFill>
                <a:schemeClr val="tx1"/>
              </a:solidFill>
              <a:latin typeface="+mn-lt"/>
              <a:ea typeface="宋体" panose="02010600030101010101" pitchFamily="2" charset="-122"/>
              <a:cs typeface="+mn-lt"/>
            </a:endParaRPr>
          </a:p>
          <a:p>
            <a:pPr algn="just">
              <a:spcBef>
                <a:spcPts val="600"/>
              </a:spcBef>
            </a:pPr>
            <a:r>
              <a:rPr sz="2000" dirty="0">
                <a:solidFill>
                  <a:schemeClr val="tx1"/>
                </a:solidFill>
                <a:latin typeface="+mn-lt"/>
                <a:ea typeface="宋体" panose="02010600030101010101" pitchFamily="2" charset="-122"/>
                <a:cs typeface="+mn-lt"/>
              </a:rPr>
              <a:t> </a:t>
            </a:r>
            <a:r>
              <a:rPr lang="en-US" sz="2000" dirty="0">
                <a:solidFill>
                  <a:schemeClr val="tx1"/>
                </a:solidFill>
                <a:latin typeface="+mn-lt"/>
                <a:ea typeface="宋体" panose="02010600030101010101" pitchFamily="2" charset="-122"/>
                <a:cs typeface="+mn-lt"/>
              </a:rPr>
              <a:t>   - </a:t>
            </a:r>
            <a:r>
              <a:rPr sz="2000" dirty="0">
                <a:solidFill>
                  <a:schemeClr val="tx1"/>
                </a:solidFill>
                <a:latin typeface="+mn-lt"/>
                <a:ea typeface="宋体" panose="02010600030101010101" pitchFamily="2" charset="-122"/>
                <a:cs typeface="+mn-lt"/>
              </a:rPr>
              <a:t>1996年，SPSS 、NCR和Daimler</a:t>
            </a:r>
            <a:r>
              <a:rPr lang="en-US" sz="2000" dirty="0">
                <a:solidFill>
                  <a:schemeClr val="tx1"/>
                </a:solidFill>
                <a:latin typeface="+mn-lt"/>
                <a:ea typeface="宋体" panose="02010600030101010101" pitchFamily="2" charset="-122"/>
                <a:cs typeface="+mn-lt"/>
              </a:rPr>
              <a:t> </a:t>
            </a:r>
            <a:r>
              <a:rPr sz="2000" dirty="0">
                <a:solidFill>
                  <a:schemeClr val="tx1"/>
                </a:solidFill>
                <a:latin typeface="+mn-lt"/>
                <a:ea typeface="宋体" panose="02010600030101010101" pitchFamily="2" charset="-122"/>
                <a:cs typeface="+mn-lt"/>
              </a:rPr>
              <a:t>Chrysler 等公司提出了数据挖掘跨行业标准过程，将数据挖掘过程定义为 6 个阶段：</a:t>
            </a:r>
            <a:r>
              <a:rPr sz="2000" u="sng" dirty="0">
                <a:solidFill>
                  <a:schemeClr val="tx1"/>
                </a:solidFill>
                <a:latin typeface="+mn-lt"/>
                <a:ea typeface="宋体" panose="02010600030101010101" pitchFamily="2" charset="-122"/>
                <a:cs typeface="+mn-lt"/>
              </a:rPr>
              <a:t>业务理解</a:t>
            </a:r>
            <a:r>
              <a:rPr sz="2000" dirty="0">
                <a:solidFill>
                  <a:schemeClr val="tx1"/>
                </a:solidFill>
                <a:latin typeface="+mn-lt"/>
                <a:ea typeface="宋体" panose="02010600030101010101" pitchFamily="2" charset="-122"/>
                <a:cs typeface="+mn-lt"/>
              </a:rPr>
              <a:t>、</a:t>
            </a:r>
            <a:r>
              <a:rPr sz="2000" u="sng" dirty="0">
                <a:solidFill>
                  <a:schemeClr val="tx1"/>
                </a:solidFill>
                <a:latin typeface="+mn-lt"/>
                <a:ea typeface="宋体" panose="02010600030101010101" pitchFamily="2" charset="-122"/>
                <a:cs typeface="+mn-lt"/>
              </a:rPr>
              <a:t>数据理解</a:t>
            </a:r>
            <a:r>
              <a:rPr sz="2000" dirty="0">
                <a:solidFill>
                  <a:schemeClr val="tx1"/>
                </a:solidFill>
                <a:latin typeface="+mn-lt"/>
                <a:ea typeface="宋体" panose="02010600030101010101" pitchFamily="2" charset="-122"/>
                <a:cs typeface="+mn-lt"/>
              </a:rPr>
              <a:t>、</a:t>
            </a:r>
            <a:r>
              <a:rPr sz="2000" u="sng" dirty="0">
                <a:solidFill>
                  <a:schemeClr val="tx1"/>
                </a:solidFill>
                <a:latin typeface="+mn-lt"/>
                <a:ea typeface="宋体" panose="02010600030101010101" pitchFamily="2" charset="-122"/>
                <a:cs typeface="+mn-lt"/>
              </a:rPr>
              <a:t>数据准备</a:t>
            </a:r>
            <a:r>
              <a:rPr sz="2000" dirty="0">
                <a:solidFill>
                  <a:schemeClr val="tx1"/>
                </a:solidFill>
                <a:latin typeface="+mn-lt"/>
                <a:ea typeface="宋体" panose="02010600030101010101" pitchFamily="2" charset="-122"/>
                <a:cs typeface="+mn-lt"/>
              </a:rPr>
              <a:t>、</a:t>
            </a:r>
            <a:r>
              <a:rPr sz="2000" u="sng" dirty="0">
                <a:solidFill>
                  <a:schemeClr val="tx1"/>
                </a:solidFill>
                <a:latin typeface="+mn-lt"/>
                <a:ea typeface="宋体" panose="02010600030101010101" pitchFamily="2" charset="-122"/>
                <a:cs typeface="+mn-lt"/>
              </a:rPr>
              <a:t>建模</a:t>
            </a:r>
            <a:r>
              <a:rPr sz="2000" dirty="0">
                <a:solidFill>
                  <a:schemeClr val="tx1"/>
                </a:solidFill>
                <a:latin typeface="+mn-lt"/>
                <a:ea typeface="宋体" panose="02010600030101010101" pitchFamily="2" charset="-122"/>
                <a:cs typeface="+mn-lt"/>
              </a:rPr>
              <a:t>、</a:t>
            </a:r>
            <a:r>
              <a:rPr sz="2000" u="sng" dirty="0">
                <a:solidFill>
                  <a:schemeClr val="tx1"/>
                </a:solidFill>
                <a:latin typeface="+mn-lt"/>
                <a:ea typeface="宋体" panose="02010600030101010101" pitchFamily="2" charset="-122"/>
                <a:cs typeface="+mn-lt"/>
              </a:rPr>
              <a:t>评价与解释</a:t>
            </a:r>
            <a:r>
              <a:rPr sz="2000" dirty="0">
                <a:solidFill>
                  <a:schemeClr val="tx1"/>
                </a:solidFill>
                <a:latin typeface="+mn-lt"/>
                <a:ea typeface="宋体" panose="02010600030101010101" pitchFamily="2" charset="-122"/>
                <a:cs typeface="+mn-lt"/>
              </a:rPr>
              <a:t>和</a:t>
            </a:r>
            <a:r>
              <a:rPr sz="2000" u="sng" dirty="0">
                <a:solidFill>
                  <a:schemeClr val="tx1"/>
                </a:solidFill>
                <a:latin typeface="+mn-lt"/>
                <a:ea typeface="宋体" panose="02010600030101010101" pitchFamily="2" charset="-122"/>
                <a:cs typeface="+mn-lt"/>
              </a:rPr>
              <a:t>部署</a:t>
            </a:r>
            <a:r>
              <a:rPr sz="2000" dirty="0">
                <a:solidFill>
                  <a:schemeClr val="tx1"/>
                </a:solidFill>
                <a:latin typeface="+mn-lt"/>
                <a:ea typeface="宋体" panose="02010600030101010101" pitchFamily="2" charset="-122"/>
                <a:cs typeface="+mn-lt"/>
              </a:rPr>
              <a:t>，如图 2-21所示。</a:t>
            </a:r>
            <a:endParaRPr sz="2000" dirty="0">
              <a:solidFill>
                <a:schemeClr val="tx1"/>
              </a:solidFill>
              <a:latin typeface="+mn-lt"/>
              <a:ea typeface="宋体" panose="02010600030101010101" pitchFamily="2"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1"/>
            </p:custDataLst>
          </p:nvPr>
        </p:nvSpPr>
        <p:spPr>
          <a:xfrm>
            <a:off x="271145" y="836930"/>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2"/>
            </p:custDataLst>
          </p:nvPr>
        </p:nvSpPr>
        <p:spPr>
          <a:xfrm>
            <a:off x="118745" y="1482090"/>
            <a:ext cx="8890635" cy="2309495"/>
          </a:xfrm>
          <a:prstGeom prst="rect">
            <a:avLst/>
          </a:prstGeom>
        </p:spPr>
        <p:txBody>
          <a:bodyPr wrap="square">
            <a:noAutofit/>
          </a:bodyPr>
          <a:p>
            <a:pPr algn="just">
              <a:spcBef>
                <a:spcPts val="800"/>
              </a:spcBef>
            </a:pP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（1）业务理解（Business Understanding）</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just">
              <a:spcBef>
                <a:spcPts val="800"/>
              </a:spcBef>
            </a:pPr>
            <a:r>
              <a:rPr sz="2100" dirty="0">
                <a:solidFill>
                  <a:schemeClr val="tx1"/>
                </a:solidFill>
                <a:latin typeface="+mn-lt"/>
                <a:ea typeface="宋体" panose="02010600030101010101" pitchFamily="2" charset="-122"/>
                <a:cs typeface="+mn-lt"/>
              </a:rPr>
              <a:t> </a:t>
            </a: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rPr>
              <a:t>数据挖掘工作不能脱离开业务，正确理解业务需求是数据挖掘的重要前提。信息分析师需要从业务视角理解数据挖掘项目的目标和要求，并将业务需求转换为数据挖掘任务。</a:t>
            </a:r>
            <a:endParaRPr sz="2100" dirty="0">
              <a:solidFill>
                <a:schemeClr val="tx1"/>
              </a:solidFill>
              <a:latin typeface="+mn-lt"/>
              <a:ea typeface="宋体" panose="02010600030101010101" pitchFamily="2" charset="-122"/>
              <a:cs typeface="+mn-lt"/>
            </a:endParaRPr>
          </a:p>
          <a:p>
            <a:pPr algn="just">
              <a:spcBef>
                <a:spcPts val="800"/>
              </a:spcBef>
            </a:pPr>
            <a:r>
              <a:rPr sz="2100" dirty="0">
                <a:solidFill>
                  <a:schemeClr val="tx1"/>
                </a:solidFill>
                <a:latin typeface="+mn-lt"/>
                <a:ea typeface="宋体" panose="02010600030101010101" pitchFamily="2" charset="-122"/>
                <a:cs typeface="+mn-lt"/>
              </a:rPr>
              <a:t> </a:t>
            </a: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rPr>
              <a:t>业务理解所涉及的主要工作有确定业务目标、现状评估、确定数据挖掘目标和制订数据挖掘计划。</a:t>
            </a:r>
            <a:endParaRPr sz="2100" dirty="0">
              <a:solidFill>
                <a:schemeClr val="tx1"/>
              </a:solidFill>
              <a:latin typeface="+mn-lt"/>
              <a:ea typeface="宋体" panose="02010600030101010101" pitchFamily="2" charset="-122"/>
              <a:cs typeface="+mn-lt"/>
            </a:endParaRPr>
          </a:p>
        </p:txBody>
      </p:sp>
      <p:sp>
        <p:nvSpPr>
          <p:cNvPr id="2" name="矩形 1"/>
          <p:cNvSpPr/>
          <p:nvPr>
            <p:custDataLst>
              <p:tags r:id="rId3"/>
            </p:custDataLst>
          </p:nvPr>
        </p:nvSpPr>
        <p:spPr>
          <a:xfrm>
            <a:off x="102235" y="3977005"/>
            <a:ext cx="8890635" cy="2281555"/>
          </a:xfrm>
          <a:prstGeom prst="rect">
            <a:avLst/>
          </a:prstGeom>
        </p:spPr>
        <p:txBody>
          <a:bodyPr wrap="square">
            <a:spAutoFit/>
          </a:bodyPr>
          <a:p>
            <a:pPr algn="just">
              <a:spcBef>
                <a:spcPts val="800"/>
              </a:spcBef>
            </a:pP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（2）数据理解（Data  Understanding）</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just">
              <a:spcBef>
                <a:spcPts val="800"/>
              </a:spcBef>
            </a:pP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rPr>
              <a:t>在正确理解业务及需求的基础上，信息分析师需要在数据层次上理解被挖掘的数据集，包括其格式、数量、模式、位置等。数据理解是选择恰当的数据挖掘算法的关键，可以避免数据算法的盲目选用。</a:t>
            </a:r>
            <a:endParaRPr sz="2100" dirty="0">
              <a:solidFill>
                <a:schemeClr val="tx1"/>
              </a:solidFill>
              <a:latin typeface="+mn-lt"/>
              <a:ea typeface="宋体" panose="02010600030101010101" pitchFamily="2" charset="-122"/>
              <a:cs typeface="+mn-lt"/>
            </a:endParaRPr>
          </a:p>
          <a:p>
            <a:pPr algn="just">
              <a:spcBef>
                <a:spcPts val="800"/>
              </a:spcBef>
            </a:pPr>
            <a:r>
              <a:rPr sz="2100" dirty="0">
                <a:solidFill>
                  <a:schemeClr val="tx1"/>
                </a:solidFill>
                <a:latin typeface="+mn-lt"/>
                <a:ea typeface="宋体" panose="02010600030101010101" pitchFamily="2" charset="-122"/>
                <a:cs typeface="+mn-lt"/>
              </a:rPr>
              <a:t> </a:t>
            </a: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rPr>
              <a:t>数据理解所涉及的主要工作有收集原始数据、描述和探索数据、检验数据质量等。</a:t>
            </a:r>
            <a:endParaRPr sz="2100" dirty="0">
              <a:solidFill>
                <a:schemeClr val="tx1"/>
              </a:solidFill>
              <a:latin typeface="+mn-lt"/>
              <a:ea typeface="宋体" panose="02010600030101010101" pitchFamily="2"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1"/>
            </p:custDataLst>
          </p:nvPr>
        </p:nvSpPr>
        <p:spPr>
          <a:xfrm>
            <a:off x="271145" y="908685"/>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2"/>
            </p:custDataLst>
          </p:nvPr>
        </p:nvSpPr>
        <p:spPr>
          <a:xfrm>
            <a:off x="118745" y="1553845"/>
            <a:ext cx="8890635" cy="2090420"/>
          </a:xfrm>
          <a:prstGeom prst="rect">
            <a:avLst/>
          </a:prstGeom>
        </p:spPr>
        <p:txBody>
          <a:bodyPr wrap="square">
            <a:noAutofit/>
          </a:bodyPr>
          <a:p>
            <a:pPr algn="just">
              <a:spcBef>
                <a:spcPts val="800"/>
              </a:spcBef>
            </a:pP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（3）数据准备（Data Preparation）</a:t>
            </a:r>
            <a:endParaRPr sz="2100" dirty="0">
              <a:solidFill>
                <a:schemeClr val="tx1"/>
              </a:solidFill>
              <a:latin typeface="黑体" panose="02010609060101010101" pitchFamily="49" charset="-122"/>
              <a:ea typeface="黑体" panose="02010609060101010101" pitchFamily="49" charset="-122"/>
              <a:cs typeface="黑体" panose="02010609060101010101" pitchFamily="49" charset="-122"/>
            </a:endParaRPr>
          </a:p>
          <a:p>
            <a:pPr algn="just">
              <a:spcBef>
                <a:spcPts val="800"/>
              </a:spcBef>
            </a:pPr>
            <a:r>
              <a:rPr sz="2100" dirty="0">
                <a:solidFill>
                  <a:schemeClr val="tx1"/>
                </a:solidFill>
                <a:latin typeface="+mn-lt"/>
                <a:ea typeface="宋体" panose="02010600030101010101" pitchFamily="2" charset="-122"/>
                <a:cs typeface="+mn-lt"/>
              </a:rPr>
              <a:t> </a:t>
            </a: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sym typeface="+mn-ea"/>
              </a:rPr>
              <a:t>数据准备是对目标数据集进行清理、整理和归并等处理工作，目的是以便采用具体数据挖掘技术进行信息分析。</a:t>
            </a:r>
            <a:endParaRPr sz="2100" dirty="0">
              <a:solidFill>
                <a:schemeClr val="tx1"/>
              </a:solidFill>
              <a:latin typeface="+mn-lt"/>
              <a:ea typeface="宋体" panose="02010600030101010101" pitchFamily="2" charset="-122"/>
              <a:cs typeface="+mn-lt"/>
              <a:sym typeface="+mn-ea"/>
            </a:endParaRPr>
          </a:p>
          <a:p>
            <a:pPr algn="just">
              <a:spcBef>
                <a:spcPts val="800"/>
              </a:spcBef>
            </a:pPr>
            <a:r>
              <a:rPr sz="2100" dirty="0">
                <a:solidFill>
                  <a:schemeClr val="tx1"/>
                </a:solidFill>
                <a:latin typeface="+mn-lt"/>
                <a:ea typeface="宋体" panose="02010600030101010101" pitchFamily="2" charset="-122"/>
                <a:cs typeface="+mn-lt"/>
                <a:sym typeface="+mn-ea"/>
              </a:rPr>
              <a:t> </a:t>
            </a:r>
            <a:r>
              <a:rPr lang="en-US" sz="2100" dirty="0">
                <a:solidFill>
                  <a:schemeClr val="tx1"/>
                </a:solidFill>
                <a:latin typeface="+mn-lt"/>
                <a:ea typeface="宋体" panose="02010600030101010101" pitchFamily="2" charset="-122"/>
                <a:cs typeface="+mn-lt"/>
                <a:sym typeface="+mn-ea"/>
              </a:rPr>
              <a:t>     - </a:t>
            </a:r>
            <a:r>
              <a:rPr sz="2100" dirty="0">
                <a:solidFill>
                  <a:schemeClr val="tx1"/>
                </a:solidFill>
                <a:latin typeface="+mn-lt"/>
                <a:ea typeface="宋体" panose="02010600030101010101" pitchFamily="2" charset="-122"/>
                <a:cs typeface="+mn-lt"/>
                <a:sym typeface="+mn-ea"/>
              </a:rPr>
              <a:t>数据准备的质量将直接影响数据挖掘算法的运行效果和效率。</a:t>
            </a:r>
            <a:endParaRPr sz="2100" dirty="0">
              <a:solidFill>
                <a:schemeClr val="tx1"/>
              </a:solidFill>
              <a:latin typeface="+mn-lt"/>
              <a:ea typeface="宋体" panose="02010600030101010101" pitchFamily="2" charset="-122"/>
              <a:cs typeface="+mn-lt"/>
              <a:sym typeface="+mn-ea"/>
            </a:endParaRPr>
          </a:p>
          <a:p>
            <a:pPr algn="just">
              <a:spcBef>
                <a:spcPts val="800"/>
              </a:spcBef>
            </a:pPr>
            <a:r>
              <a:rPr sz="2100" dirty="0">
                <a:solidFill>
                  <a:schemeClr val="tx1"/>
                </a:solidFill>
                <a:latin typeface="+mn-lt"/>
                <a:ea typeface="宋体" panose="02010600030101010101" pitchFamily="2" charset="-122"/>
                <a:cs typeface="+mn-lt"/>
                <a:sym typeface="+mn-ea"/>
              </a:rPr>
              <a:t> </a:t>
            </a:r>
            <a:r>
              <a:rPr lang="en-US" sz="2100" dirty="0">
                <a:solidFill>
                  <a:schemeClr val="tx1"/>
                </a:solidFill>
                <a:latin typeface="+mn-lt"/>
                <a:ea typeface="宋体" panose="02010600030101010101" pitchFamily="2" charset="-122"/>
                <a:cs typeface="+mn-lt"/>
                <a:sym typeface="+mn-ea"/>
              </a:rPr>
              <a:t>     - </a:t>
            </a:r>
            <a:r>
              <a:rPr sz="2100" dirty="0">
                <a:solidFill>
                  <a:schemeClr val="tx1"/>
                </a:solidFill>
                <a:latin typeface="+mn-lt"/>
                <a:ea typeface="宋体" panose="02010600030101010101" pitchFamily="2" charset="-122"/>
                <a:cs typeface="+mn-lt"/>
                <a:sym typeface="+mn-ea"/>
              </a:rPr>
              <a:t>数据准备工作包括选择、清洗、构建、集成和格式化数据等。</a:t>
            </a:r>
            <a:endParaRPr sz="2100" dirty="0">
              <a:solidFill>
                <a:schemeClr val="tx1"/>
              </a:solidFill>
              <a:latin typeface="+mn-lt"/>
              <a:ea typeface="宋体" panose="02010600030101010101" pitchFamily="2" charset="-122"/>
              <a:cs typeface="+mn-lt"/>
            </a:endParaRPr>
          </a:p>
        </p:txBody>
      </p:sp>
      <p:sp>
        <p:nvSpPr>
          <p:cNvPr id="2" name="矩形 1"/>
          <p:cNvSpPr/>
          <p:nvPr>
            <p:custDataLst>
              <p:tags r:id="rId3"/>
            </p:custDataLst>
          </p:nvPr>
        </p:nvSpPr>
        <p:spPr>
          <a:xfrm>
            <a:off x="102235" y="3833495"/>
            <a:ext cx="8890635" cy="2281555"/>
          </a:xfrm>
          <a:prstGeom prst="rect">
            <a:avLst/>
          </a:prstGeom>
        </p:spPr>
        <p:txBody>
          <a:bodyPr wrap="square">
            <a:spAutoFit/>
          </a:bodyPr>
          <a:p>
            <a:pPr algn="just">
              <a:spcBef>
                <a:spcPts val="800"/>
              </a:spcBef>
            </a:pP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a:t>
            </a: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4</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）建模（Modeling）</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algn="just">
              <a:spcBef>
                <a:spcPts val="800"/>
              </a:spcBef>
            </a:pPr>
            <a:r>
              <a:rPr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sym typeface="+mn-ea"/>
              </a:rPr>
              <a:t>在数据准备的基础上，采用各种统计学方法和建模技术，建模的目的就是选择或设计具体的数据挖掘算法，确保数据挖掘算法与目标之间的一致性。</a:t>
            </a:r>
            <a:endParaRPr sz="2100" dirty="0">
              <a:solidFill>
                <a:schemeClr val="tx1"/>
              </a:solidFill>
              <a:latin typeface="+mn-lt"/>
              <a:ea typeface="宋体" panose="02010600030101010101" pitchFamily="2" charset="-122"/>
              <a:cs typeface="+mn-lt"/>
              <a:sym typeface="+mn-ea"/>
            </a:endParaRPr>
          </a:p>
          <a:p>
            <a:pPr algn="just">
              <a:spcBef>
                <a:spcPts val="800"/>
              </a:spcBef>
            </a:pPr>
            <a:r>
              <a:rPr sz="2100" dirty="0">
                <a:solidFill>
                  <a:schemeClr val="tx1"/>
                </a:solidFill>
                <a:latin typeface="+mn-lt"/>
                <a:ea typeface="宋体" panose="02010600030101010101" pitchFamily="2" charset="-122"/>
                <a:cs typeface="+mn-lt"/>
                <a:sym typeface="+mn-ea"/>
              </a:rPr>
              <a:t> </a:t>
            </a:r>
            <a:r>
              <a:rPr lang="en-US" sz="2100" dirty="0">
                <a:solidFill>
                  <a:schemeClr val="tx1"/>
                </a:solidFill>
                <a:latin typeface="+mn-lt"/>
                <a:ea typeface="宋体" panose="02010600030101010101" pitchFamily="2" charset="-122"/>
                <a:cs typeface="+mn-lt"/>
                <a:sym typeface="+mn-ea"/>
              </a:rPr>
              <a:t>     - </a:t>
            </a:r>
            <a:r>
              <a:rPr sz="2100" dirty="0">
                <a:solidFill>
                  <a:schemeClr val="tx1"/>
                </a:solidFill>
                <a:latin typeface="+mn-lt"/>
                <a:ea typeface="宋体" panose="02010600030101010101" pitchFamily="2" charset="-122"/>
                <a:cs typeface="+mn-lt"/>
                <a:sym typeface="+mn-ea"/>
              </a:rPr>
              <a:t>建模阶段所涉及的主要工作有选择建模技术、产生检验方案、建立数据挖掘模型和设计评价模型。</a:t>
            </a:r>
            <a:endParaRPr sz="2100" dirty="0">
              <a:solidFill>
                <a:schemeClr val="tx1"/>
              </a:solidFill>
              <a:latin typeface="+mn-lt"/>
              <a:ea typeface="宋体" panose="02010600030101010101" pitchFamily="2" charset="-122"/>
              <a:cs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1"/>
            </p:custDataLst>
          </p:nvPr>
        </p:nvSpPr>
        <p:spPr>
          <a:xfrm>
            <a:off x="271145" y="908685"/>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2"/>
            </p:custDataLst>
          </p:nvPr>
        </p:nvSpPr>
        <p:spPr>
          <a:xfrm>
            <a:off x="118745" y="1625600"/>
            <a:ext cx="8890635" cy="2090420"/>
          </a:xfrm>
          <a:prstGeom prst="rect">
            <a:avLst/>
          </a:prstGeom>
        </p:spPr>
        <p:txBody>
          <a:bodyPr wrap="square">
            <a:noAutofit/>
          </a:bodyPr>
          <a:p>
            <a:pPr algn="just">
              <a:spcBef>
                <a:spcPts val="800"/>
              </a:spcBef>
            </a:pP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a:t>
            </a: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5</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）评价与解释（Evaluation and Explanation）</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endParaRPr>
          </a:p>
          <a:p>
            <a:pPr algn="just">
              <a:spcBef>
                <a:spcPts val="800"/>
              </a:spcBef>
            </a:pPr>
            <a:r>
              <a:rPr sz="2100" dirty="0">
                <a:solidFill>
                  <a:schemeClr val="tx1"/>
                </a:solidFill>
                <a:latin typeface="+mn-lt"/>
                <a:ea typeface="宋体" panose="02010600030101010101" pitchFamily="2" charset="-122"/>
                <a:cs typeface="+mn-lt"/>
              </a:rPr>
              <a:t> </a:t>
            </a:r>
            <a:r>
              <a:rPr lang="en-US"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sym typeface="+mn-ea"/>
              </a:rPr>
              <a:t>评价的目的是对数据挖掘结果的信度和效度进行评价，而解释的目的是，向用户尤其是非计算机类专业用户解释数据挖掘结果。</a:t>
            </a:r>
            <a:endParaRPr sz="2100" dirty="0">
              <a:solidFill>
                <a:schemeClr val="tx1"/>
              </a:solidFill>
              <a:latin typeface="+mn-lt"/>
              <a:ea typeface="宋体" panose="02010600030101010101" pitchFamily="2" charset="-122"/>
              <a:cs typeface="+mn-lt"/>
              <a:sym typeface="+mn-ea"/>
            </a:endParaRPr>
          </a:p>
          <a:p>
            <a:pPr algn="just">
              <a:spcBef>
                <a:spcPts val="800"/>
              </a:spcBef>
            </a:pPr>
            <a:r>
              <a:rPr sz="2100" dirty="0">
                <a:solidFill>
                  <a:schemeClr val="tx1"/>
                </a:solidFill>
                <a:latin typeface="+mn-lt"/>
                <a:ea typeface="宋体" panose="02010600030101010101" pitchFamily="2" charset="-122"/>
                <a:cs typeface="+mn-lt"/>
                <a:sym typeface="+mn-ea"/>
              </a:rPr>
              <a:t> </a:t>
            </a:r>
            <a:r>
              <a:rPr lang="en-US" sz="2100" dirty="0">
                <a:solidFill>
                  <a:schemeClr val="tx1"/>
                </a:solidFill>
                <a:latin typeface="+mn-lt"/>
                <a:ea typeface="宋体" panose="02010600030101010101" pitchFamily="2" charset="-122"/>
                <a:cs typeface="+mn-lt"/>
                <a:sym typeface="+mn-ea"/>
              </a:rPr>
              <a:t>     - </a:t>
            </a:r>
            <a:r>
              <a:rPr sz="2100" dirty="0">
                <a:solidFill>
                  <a:schemeClr val="tx1"/>
                </a:solidFill>
                <a:latin typeface="+mn-lt"/>
                <a:ea typeface="宋体" panose="02010600030101010101" pitchFamily="2" charset="-122"/>
                <a:cs typeface="+mn-lt"/>
                <a:sym typeface="+mn-ea"/>
              </a:rPr>
              <a:t>评价和解释阶段的主要工作有根据算法本身的设计原理选择合适的评价方法和根据目标用户的特点选择合适的模型解释技术。</a:t>
            </a:r>
            <a:endParaRPr sz="2100" dirty="0">
              <a:solidFill>
                <a:schemeClr val="tx1"/>
              </a:solidFill>
              <a:latin typeface="+mn-lt"/>
              <a:ea typeface="宋体" panose="02010600030101010101" pitchFamily="2" charset="-122"/>
              <a:cs typeface="+mn-lt"/>
              <a:sym typeface="+mn-ea"/>
            </a:endParaRPr>
          </a:p>
        </p:txBody>
      </p:sp>
      <p:sp>
        <p:nvSpPr>
          <p:cNvPr id="2" name="矩形 1"/>
          <p:cNvSpPr/>
          <p:nvPr>
            <p:custDataLst>
              <p:tags r:id="rId3"/>
            </p:custDataLst>
          </p:nvPr>
        </p:nvSpPr>
        <p:spPr>
          <a:xfrm>
            <a:off x="102235" y="4048760"/>
            <a:ext cx="8890635" cy="1635125"/>
          </a:xfrm>
          <a:prstGeom prst="rect">
            <a:avLst/>
          </a:prstGeom>
        </p:spPr>
        <p:txBody>
          <a:bodyPr wrap="square">
            <a:spAutoFit/>
          </a:bodyPr>
          <a:p>
            <a:pPr algn="just">
              <a:spcBef>
                <a:spcPts val="800"/>
              </a:spcBef>
            </a:pP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rPr>
              <a:t>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（6）部署（Deployment）</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algn="just">
              <a:spcBef>
                <a:spcPts val="800"/>
              </a:spcBef>
            </a:pPr>
            <a:r>
              <a:rPr sz="2100" dirty="0">
                <a:solidFill>
                  <a:schemeClr val="tx1"/>
                </a:solidFill>
                <a:latin typeface="+mn-lt"/>
                <a:ea typeface="宋体" panose="02010600030101010101" pitchFamily="2" charset="-122"/>
                <a:cs typeface="+mn-lt"/>
              </a:rPr>
              <a:t>      - </a:t>
            </a:r>
            <a:r>
              <a:rPr sz="2100" dirty="0">
                <a:solidFill>
                  <a:schemeClr val="tx1"/>
                </a:solidFill>
                <a:latin typeface="+mn-lt"/>
                <a:ea typeface="宋体" panose="02010600030101010101" pitchFamily="2" charset="-122"/>
                <a:cs typeface="+mn-lt"/>
                <a:sym typeface="+mn-ea"/>
              </a:rPr>
              <a:t>部署的目的是将数据挖掘的结果部署到实际业务和应用系统。</a:t>
            </a:r>
            <a:endParaRPr sz="2100" dirty="0">
              <a:solidFill>
                <a:schemeClr val="tx1"/>
              </a:solidFill>
              <a:latin typeface="+mn-lt"/>
              <a:ea typeface="宋体" panose="02010600030101010101" pitchFamily="2" charset="-122"/>
              <a:cs typeface="+mn-lt"/>
              <a:sym typeface="+mn-ea"/>
            </a:endParaRPr>
          </a:p>
          <a:p>
            <a:pPr algn="just">
              <a:spcBef>
                <a:spcPts val="800"/>
              </a:spcBef>
            </a:pPr>
            <a:r>
              <a:rPr sz="2100" dirty="0">
                <a:solidFill>
                  <a:schemeClr val="tx1"/>
                </a:solidFill>
                <a:latin typeface="+mn-lt"/>
                <a:ea typeface="宋体" panose="02010600030101010101" pitchFamily="2" charset="-122"/>
                <a:cs typeface="+mn-lt"/>
                <a:sym typeface="+mn-ea"/>
              </a:rPr>
              <a:t> </a:t>
            </a:r>
            <a:r>
              <a:rPr lang="en-US" sz="2100" dirty="0">
                <a:solidFill>
                  <a:schemeClr val="tx1"/>
                </a:solidFill>
                <a:latin typeface="+mn-lt"/>
                <a:ea typeface="宋体" panose="02010600030101010101" pitchFamily="2" charset="-122"/>
                <a:cs typeface="+mn-lt"/>
                <a:sym typeface="+mn-ea"/>
              </a:rPr>
              <a:t>     - </a:t>
            </a:r>
            <a:r>
              <a:rPr sz="2100" dirty="0">
                <a:solidFill>
                  <a:schemeClr val="tx1"/>
                </a:solidFill>
                <a:latin typeface="+mn-lt"/>
                <a:ea typeface="宋体" panose="02010600030101010101" pitchFamily="2" charset="-122"/>
                <a:cs typeface="+mn-lt"/>
                <a:sym typeface="+mn-ea"/>
              </a:rPr>
              <a:t>部署阶段的主要工作有发布部署计划、制订监测与维护计划、撰写数据挖掘的最终报告和给出最终评价。</a:t>
            </a:r>
            <a:endParaRPr sz="2100" dirty="0">
              <a:solidFill>
                <a:schemeClr val="tx1"/>
              </a:solidFill>
              <a:latin typeface="+mn-lt"/>
              <a:ea typeface="宋体" panose="02010600030101010101" pitchFamily="2" charset="-122"/>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1"/>
            </p:custDataLst>
          </p:nvPr>
        </p:nvSpPr>
        <p:spPr>
          <a:xfrm>
            <a:off x="271145" y="836930"/>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2"/>
            </p:custDataLst>
          </p:nvPr>
        </p:nvSpPr>
        <p:spPr>
          <a:xfrm>
            <a:off x="118745" y="1410335"/>
            <a:ext cx="8890635" cy="4832350"/>
          </a:xfrm>
          <a:prstGeom prst="rect">
            <a:avLst/>
          </a:prstGeom>
        </p:spPr>
        <p:txBody>
          <a:bodyPr wrap="square">
            <a:noAutofit/>
          </a:bodyPr>
          <a:p>
            <a:pPr algn="just">
              <a:spcBef>
                <a:spcPts val="1200"/>
              </a:spcBef>
            </a:pP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a:t>
            </a:r>
            <a:r>
              <a:rPr lang="en-US"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 * </a:t>
            </a:r>
            <a:r>
              <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从数据科学视角来看，需要掌握的重要统计方法有</a:t>
            </a:r>
            <a:r>
              <a:rPr lang="zh-CN"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rPr>
              <a:t>：</a:t>
            </a:r>
            <a:endParaRPr dirty="0">
              <a:solidFill>
                <a:schemeClr val="tx2">
                  <a:lumMod val="75000"/>
                  <a:lumOff val="25000"/>
                </a:schemeClr>
              </a:solidFill>
              <a:latin typeface="黑体" panose="02010609060101010101" pitchFamily="49" charset="-122"/>
              <a:ea typeface="黑体" panose="02010609060101010101" pitchFamily="49" charset="-122"/>
              <a:cs typeface="黑体" panose="02010609060101010101" pitchFamily="49" charset="-122"/>
              <a:sym typeface="+mn-ea"/>
            </a:endParaRPr>
          </a:p>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 （1）广义线性模型（是多数监督机器学习方法的基础，如逻辑回归和 Tweedie回归）。</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a:t>
            </a: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（2）时间序列方法（ARIMA、SSA、基于机器学习的方法）。</a:t>
            </a:r>
            <a:endParaRPr sz="2000" dirty="0">
              <a:solidFill>
                <a:schemeClr val="tx1"/>
              </a:solidFill>
              <a:latin typeface="+mn-lt"/>
              <a:ea typeface="宋体" panose="02010600030101010101" pitchFamily="2" charset="-122"/>
              <a:cs typeface="+mn-lt"/>
              <a:sym typeface="+mn-ea"/>
            </a:endParaRPr>
          </a:p>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（3）结构方程建模（针对潜变量之间的关系进行建模）。</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（4）因子分析（调查设计和验证的探索型分析）。</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（5）功效分析/试验设计（特别是基于仿真的试验设计，以避免分析过度）。</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（6）非参数检验（MCMC 等） 。</a:t>
            </a:r>
            <a:endParaRPr sz="2000" dirty="0">
              <a:solidFill>
                <a:schemeClr val="tx1"/>
              </a:solidFill>
              <a:latin typeface="+mn-lt"/>
              <a:ea typeface="宋体" panose="02010600030101010101" pitchFamily="2" charset="-122"/>
              <a:cs typeface="+mn-lt"/>
              <a:sym typeface="+mn-ea"/>
            </a:endParaRPr>
          </a:p>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（7）k-means 聚类。 </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a:t>
            </a: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（8）贝叶斯方法（朴素贝叶斯、贝叶斯模型平均、贝叶斯适应性试验等）。</a:t>
            </a:r>
            <a:endParaRPr sz="2000" dirty="0">
              <a:solidFill>
                <a:schemeClr val="tx1"/>
              </a:solidFill>
              <a:latin typeface="+mn-lt"/>
              <a:ea typeface="宋体" panose="02010600030101010101" pitchFamily="2" charset="-122"/>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43.png"/>
          <p:cNvPicPr>
            <a:picLocks noChangeAspect="1"/>
          </p:cNvPicPr>
          <p:nvPr>
            <p:custDataLst>
              <p:tags r:id="rId1"/>
            </p:custDataLst>
          </p:nvPr>
        </p:nvPicPr>
        <p:blipFill>
          <a:blip r:embed="rId2" cstate="print"/>
          <a:stretch>
            <a:fillRect/>
          </a:stretch>
        </p:blipFill>
        <p:spPr>
          <a:xfrm>
            <a:off x="2373630" y="3061970"/>
            <a:ext cx="5932170" cy="3456305"/>
          </a:xfrm>
          <a:prstGeom prst="rect">
            <a:avLst/>
          </a:prstGeom>
        </p:spPr>
      </p:pic>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27635" y="795655"/>
            <a:ext cx="8891270" cy="202628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统计学与数据科学</a:t>
            </a:r>
            <a:endPar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dirty="0" smtClean="0">
                <a:solidFill>
                  <a:srgbClr val="134AD5"/>
                </a:solidFill>
                <a:ea typeface="黑体" panose="02010609060101010101" pitchFamily="49" charset="-122"/>
                <a:sym typeface="+mn-ea"/>
              </a:rPr>
              <a:t>基本分析法和元分析法</a:t>
            </a:r>
            <a:r>
              <a:rPr lang="zh-CN" dirty="0" smtClean="0">
                <a:solidFill>
                  <a:srgbClr val="134AD5"/>
                </a:solidFill>
                <a:ea typeface="黑体" panose="02010609060101010101" pitchFamily="49" charset="-122"/>
                <a:sym typeface="+mn-ea"/>
              </a:rPr>
              <a:t>（续）</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2. </a:t>
            </a:r>
            <a:r>
              <a:rPr lang="zh-CN" altLang="en-US" sz="2300" dirty="0" smtClean="0">
                <a:solidFill>
                  <a:schemeClr val="tx1"/>
                </a:solidFill>
                <a:ea typeface="黑体" panose="02010609060101010101" pitchFamily="49" charset="-122"/>
                <a:cs typeface="+mn-lt"/>
                <a:sym typeface="+mn-ea"/>
              </a:rPr>
              <a:t>元</a:t>
            </a:r>
            <a:r>
              <a:rPr sz="2300" dirty="0" smtClean="0">
                <a:solidFill>
                  <a:schemeClr val="tx1"/>
                </a:solidFill>
                <a:ea typeface="黑体" panose="02010609060101010101" pitchFamily="49" charset="-122"/>
                <a:sym typeface="+mn-ea"/>
              </a:rPr>
              <a:t>分析法</a:t>
            </a:r>
            <a:endParaRPr sz="2300" dirty="0" smtClean="0">
              <a:solidFill>
                <a:schemeClr val="tx1"/>
              </a:solidFill>
              <a:ea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a:t>
            </a:r>
            <a:r>
              <a:rPr lang="en-US" altLang="zh-CN" sz="2300" b="1" u="sng" dirty="0">
                <a:solidFill>
                  <a:schemeClr val="tx1"/>
                </a:solidFill>
                <a:latin typeface="+mn-lt"/>
                <a:ea typeface="宋体" panose="02010600030101010101" pitchFamily="2" charset="-122"/>
                <a:cs typeface="+mn-cs"/>
                <a:sym typeface="Symbol" panose="05050102010706020507" charset="0"/>
              </a:rPr>
              <a:t>元分析法</a:t>
            </a:r>
            <a:r>
              <a:rPr lang="en-US" altLang="zh-CN" sz="2300" b="1" dirty="0">
                <a:solidFill>
                  <a:schemeClr val="tx1"/>
                </a:solidFill>
                <a:latin typeface="+mn-lt"/>
                <a:ea typeface="宋体" panose="02010600030101010101" pitchFamily="2" charset="-122"/>
                <a:cs typeface="+mn-cs"/>
                <a:sym typeface="Symbol" panose="05050102010706020507" charset="0"/>
              </a:rPr>
              <a:t>是用于对“高层数据（二次或三次数据）”，即对</a:t>
            </a:r>
            <a:r>
              <a:rPr lang="en-US" altLang="zh-CN" sz="2300" b="1" u="sng" dirty="0">
                <a:solidFill>
                  <a:schemeClr val="tx1"/>
                </a:solidFill>
                <a:latin typeface="+mn-lt"/>
                <a:ea typeface="宋体" panose="02010600030101010101" pitchFamily="2" charset="-122"/>
                <a:cs typeface="+mn-cs"/>
                <a:sym typeface="Symbol" panose="05050102010706020507" charset="0"/>
              </a:rPr>
              <a:t>基本分析法</a:t>
            </a:r>
            <a:r>
              <a:rPr lang="en-US" altLang="zh-CN" sz="2300" b="1" dirty="0">
                <a:solidFill>
                  <a:schemeClr val="tx1"/>
                </a:solidFill>
                <a:latin typeface="+mn-lt"/>
                <a:ea typeface="宋体" panose="02010600030101010101" pitchFamily="2" charset="-122"/>
                <a:cs typeface="+mn-cs"/>
                <a:sym typeface="Symbol" panose="05050102010706020507" charset="0"/>
              </a:rPr>
              <a:t>得出的结果进行进一步分析的方法，如图 2-6 所示。</a:t>
            </a:r>
            <a:endParaRPr lang="en-US" altLang="zh-CN"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en-US" altLang="zh-CN" sz="2300" b="1" dirty="0">
                <a:solidFill>
                  <a:schemeClr val="tx1"/>
                </a:solidFill>
                <a:latin typeface="+mn-lt"/>
                <a:ea typeface="宋体" panose="02010600030101010101" pitchFamily="2" charset="-122"/>
                <a:cs typeface="+mn-cs"/>
                <a:sym typeface="Symbol" panose="05050102010706020507" charset="0"/>
              </a:rPr>
              <a:t>    - 常用的元分析法有</a:t>
            </a:r>
            <a:r>
              <a:rPr lang="zh-CN" altLang="en-US" sz="2300" b="1" dirty="0">
                <a:solidFill>
                  <a:schemeClr val="tx1"/>
                </a:solidFill>
                <a:latin typeface="+mn-lt"/>
                <a:ea typeface="宋体" panose="02010600030101010101" pitchFamily="2" charset="-122"/>
                <a:cs typeface="+mn-cs"/>
                <a:sym typeface="Symbol" panose="05050102010706020507" charset="0"/>
              </a:rPr>
              <a:t>：</a:t>
            </a:r>
            <a:endParaRPr lang="zh-CN" altLang="en-US" sz="2300" b="1" dirty="0">
              <a:solidFill>
                <a:schemeClr val="tx1"/>
              </a:solidFill>
              <a:latin typeface="+mn-lt"/>
              <a:ea typeface="宋体" panose="02010600030101010101" pitchFamily="2" charset="-122"/>
              <a:cs typeface="+mn-cs"/>
              <a:sym typeface="Symbol" panose="05050102010706020507" charset="0"/>
            </a:endParaRPr>
          </a:p>
          <a:p>
            <a:pPr marL="0" indent="0" algn="l" eaLnBrk="1" latinLnBrk="0" hangingPunct="1">
              <a:lnSpc>
                <a:spcPct val="100000"/>
              </a:lnSpc>
              <a:spcBef>
                <a:spcPts val="800"/>
              </a:spcBef>
              <a:buSzTx/>
              <a:buFont typeface="Wingdings" panose="05000000000000000000" pitchFamily="2" charset="2"/>
              <a:buNone/>
            </a:pPr>
            <a:r>
              <a:rPr lang="zh-CN" altLang="en-US" sz="2200" b="1" dirty="0">
                <a:solidFill>
                  <a:schemeClr val="tx1"/>
                </a:solidFill>
                <a:latin typeface="+mn-lt"/>
                <a:ea typeface="宋体" panose="02010600030101010101" pitchFamily="2" charset="-122"/>
                <a:cs typeface="+mn-cs"/>
                <a:sym typeface="Symbol" panose="05050102010706020507" charset="0"/>
              </a:rPr>
              <a:t> </a:t>
            </a:r>
            <a:r>
              <a:rPr lang="en-US" altLang="zh-CN" sz="2200" b="1" dirty="0">
                <a:solidFill>
                  <a:schemeClr val="tx1"/>
                </a:solidFill>
                <a:latin typeface="+mn-lt"/>
                <a:ea typeface="宋体" panose="02010600030101010101" pitchFamily="2" charset="-122"/>
                <a:cs typeface="+mn-cs"/>
                <a:sym typeface="Symbol" panose="05050102010706020507" charset="0"/>
              </a:rPr>
              <a:t>        </a:t>
            </a:r>
            <a:r>
              <a:rPr lang="en-US" altLang="zh-CN" sz="2200" b="1" u="sng" dirty="0">
                <a:solidFill>
                  <a:schemeClr val="tx1"/>
                </a:solidFill>
                <a:latin typeface="+mn-lt"/>
                <a:ea typeface="宋体" panose="02010600030101010101" pitchFamily="2" charset="-122"/>
                <a:cs typeface="+mn-cs"/>
                <a:sym typeface="Symbol" panose="05050102010706020507" charset="0"/>
              </a:rPr>
              <a:t>加权平均法和优化方法</a:t>
            </a:r>
            <a:r>
              <a:rPr lang="en-US" altLang="zh-CN" sz="2200" b="1" dirty="0">
                <a:solidFill>
                  <a:schemeClr val="tx1"/>
                </a:solidFill>
                <a:latin typeface="+mn-lt"/>
                <a:ea typeface="宋体" panose="02010600030101010101" pitchFamily="2" charset="-122"/>
                <a:cs typeface="+mn-cs"/>
                <a:sym typeface="Symbol" panose="05050102010706020507" charset="0"/>
              </a:rPr>
              <a:t>。</a:t>
            </a:r>
            <a:endParaRPr lang="en-US" altLang="zh-CN" sz="2200" b="1" dirty="0">
              <a:solidFill>
                <a:schemeClr val="tx1"/>
              </a:solidFill>
              <a:latin typeface="+mn-lt"/>
              <a:ea typeface="宋体" panose="02010600030101010101" pitchFamily="2" charset="-122"/>
              <a:cs typeface="+mn-cs"/>
              <a:sym typeface="Symbol" panose="05050102010706020507" charset="0"/>
            </a:endParaRPr>
          </a:p>
        </p:txBody>
      </p:sp>
      <p:sp>
        <p:nvSpPr>
          <p:cNvPr id="3" name="TextBox 7"/>
          <p:cNvSpPr txBox="1"/>
          <p:nvPr>
            <p:custDataLst>
              <p:tags r:id="rId4"/>
            </p:custDataLst>
          </p:nvPr>
        </p:nvSpPr>
        <p:spPr>
          <a:xfrm>
            <a:off x="6804660" y="3284855"/>
            <a:ext cx="2056765" cy="7073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noAutofit/>
          </a:bodyPr>
          <a:p>
            <a:pPr algn="ctr">
              <a:defRPr/>
            </a:pPr>
            <a:r>
              <a:rPr lang="zh-CN" altLang="en-US" sz="2000" dirty="0"/>
              <a:t>图</a:t>
            </a:r>
            <a:r>
              <a:rPr lang="en-US" altLang="zh-CN" sz="2000" dirty="0"/>
              <a:t>2-6 </a:t>
            </a:r>
            <a:r>
              <a:rPr lang="zh-CN" altLang="zh-CN" sz="2000" spc="-5" dirty="0">
                <a:ea typeface="宋体" panose="02010600030101010101" pitchFamily="2" charset="-122"/>
                <a:cs typeface="宋体" panose="02010600030101010101" pitchFamily="2" charset="-122"/>
                <a:sym typeface="+mn-ea"/>
              </a:rPr>
              <a:t>元分析法与基本分析法</a:t>
            </a:r>
            <a:endParaRPr lang="zh-CN" altLang="zh-CN" sz="2000" spc="-5" dirty="0">
              <a:ea typeface="宋体" panose="02010600030101010101" pitchFamily="2" charset="-122"/>
              <a:cs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3346450"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2</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统计学与模型</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custDataLst>
              <p:tags r:id="rId1"/>
            </p:custDataLst>
          </p:nvPr>
        </p:nvSpPr>
        <p:spPr>
          <a:xfrm>
            <a:off x="271145" y="836930"/>
            <a:ext cx="8454390" cy="4686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rPr>
              <a:t>继续学习本章知识</a:t>
            </a:r>
            <a:endParaRPr lang="zh-CN" sz="22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Symbol" panose="05050102010706020507" charset="0"/>
            </a:endParaRPr>
          </a:p>
        </p:txBody>
      </p:sp>
      <p:sp>
        <p:nvSpPr>
          <p:cNvPr id="4" name="矩形 3"/>
          <p:cNvSpPr/>
          <p:nvPr>
            <p:custDataLst>
              <p:tags r:id="rId2"/>
            </p:custDataLst>
          </p:nvPr>
        </p:nvSpPr>
        <p:spPr>
          <a:xfrm>
            <a:off x="118745" y="1410335"/>
            <a:ext cx="8890635" cy="3839210"/>
          </a:xfrm>
          <a:prstGeom prst="rect">
            <a:avLst/>
          </a:prstGeom>
        </p:spPr>
        <p:txBody>
          <a:bodyPr wrap="square">
            <a:noAutofit/>
          </a:bodyPr>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（9）惩罚性回归模型（弹性网络、Lasso、LARS 等）以及对通用模型（SVM、XGBoost 等）加罚分，这对于预测变量多于观测值的数据集很有用，在基因组学和社会科学研究中较为常用。</a:t>
            </a:r>
            <a:endParaRPr sz="2000" dirty="0">
              <a:solidFill>
                <a:schemeClr val="tx1"/>
              </a:solidFill>
              <a:latin typeface="+mn-lt"/>
              <a:ea typeface="宋体" panose="02010600030101010101" pitchFamily="2" charset="-122"/>
              <a:cs typeface="+mn-lt"/>
              <a:sym typeface="+mn-ea"/>
            </a:endParaRPr>
          </a:p>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（10）样条模型（MARS 等），主要用于流程建模。</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（11）马尔可夫链和随机过程（时间序列建模和预测建模的替代方法）。 </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a:t>
            </a: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（12）缺失数据插补方法及其假设（missForest、MICE 等） 。</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（13）生存分析（主要特点是考虑了每项观测出现某一结果的时间长短）。</a:t>
            </a:r>
            <a:endParaRPr sz="2000" dirty="0">
              <a:solidFill>
                <a:schemeClr val="tx1"/>
              </a:solidFill>
              <a:latin typeface="+mn-lt"/>
              <a:ea typeface="宋体" panose="02010600030101010101" pitchFamily="2" charset="-122"/>
              <a:cs typeface="+mn-lt"/>
              <a:sym typeface="+mn-ea"/>
            </a:endParaRPr>
          </a:p>
          <a:p>
            <a:pPr algn="just">
              <a:spcBef>
                <a:spcPts val="1200"/>
              </a:spcBef>
            </a:pPr>
            <a:r>
              <a:rPr lang="en-US" sz="2000" dirty="0">
                <a:solidFill>
                  <a:schemeClr val="tx1"/>
                </a:solidFill>
                <a:latin typeface="+mn-lt"/>
                <a:ea typeface="宋体" panose="02010600030101010101" pitchFamily="2" charset="-122"/>
                <a:cs typeface="+mn-lt"/>
                <a:sym typeface="+mn-ea"/>
              </a:rPr>
              <a:t>  </a:t>
            </a:r>
            <a:r>
              <a:rPr sz="2000" dirty="0">
                <a:solidFill>
                  <a:schemeClr val="tx1"/>
                </a:solidFill>
                <a:latin typeface="+mn-lt"/>
                <a:ea typeface="宋体" panose="02010600030101010101" pitchFamily="2" charset="-122"/>
                <a:cs typeface="+mn-lt"/>
                <a:sym typeface="+mn-ea"/>
              </a:rPr>
              <a:t>（14）混合建模。</a:t>
            </a:r>
            <a:endParaRPr sz="2000" dirty="0">
              <a:solidFill>
                <a:schemeClr val="tx1"/>
              </a:solidFill>
              <a:latin typeface="+mn-lt"/>
              <a:ea typeface="宋体" panose="02010600030101010101" pitchFamily="2" charset="-122"/>
              <a:cs typeface="+mn-lt"/>
              <a:sym typeface="+mn-ea"/>
            </a:endParaRPr>
          </a:p>
          <a:p>
            <a:pPr algn="just">
              <a:spcBef>
                <a:spcPts val="1200"/>
              </a:spcBef>
            </a:pPr>
            <a:r>
              <a:rPr sz="2000" dirty="0">
                <a:solidFill>
                  <a:schemeClr val="tx1"/>
                </a:solidFill>
                <a:latin typeface="+mn-lt"/>
                <a:ea typeface="宋体" panose="02010600030101010101" pitchFamily="2" charset="-122"/>
                <a:cs typeface="+mn-lt"/>
                <a:sym typeface="+mn-ea"/>
              </a:rPr>
              <a:t>  （15）统计推断和组群测试（A/B 测试以及用于营销活动的更复杂的方法）</a:t>
            </a:r>
            <a:r>
              <a:rPr lang="zh-CN" sz="2000" dirty="0">
                <a:solidFill>
                  <a:schemeClr val="tx1"/>
                </a:solidFill>
                <a:latin typeface="+mn-lt"/>
                <a:ea typeface="宋体" panose="02010600030101010101" pitchFamily="2" charset="-122"/>
                <a:cs typeface="+mn-lt"/>
                <a:sym typeface="+mn-ea"/>
              </a:rPr>
              <a:t>。</a:t>
            </a:r>
            <a:endParaRPr lang="zh-CN" sz="2000" dirty="0">
              <a:solidFill>
                <a:schemeClr val="tx1"/>
              </a:solidFill>
              <a:latin typeface="+mn-lt"/>
              <a:ea typeface="宋体" panose="02010600030101010101" pitchFamily="2" charset="-122"/>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DIAGRAM_VIRTUALLY_FRAME" val="{&quot;height&quot;:317.17976377952755,&quot;left&quot;:23.4,&quot;top&quot;:180.12023622047244,&quot;width&quot;:676.1155905511812}"/>
</p:tagLst>
</file>

<file path=ppt/tags/tag191.xml><?xml version="1.0" encoding="utf-8"?>
<p:tagLst xmlns:p="http://schemas.openxmlformats.org/presentationml/2006/main">
  <p:tag name="KSO_WM_DIAGRAM_VIRTUALLY_FRAME" val="{&quot;height&quot;:317.17976377952755,&quot;left&quot;:23.4,&quot;top&quot;:180.12023622047244,&quot;width&quot;:676.1155905511812}"/>
</p:tagLst>
</file>

<file path=ppt/tags/tag192.xml><?xml version="1.0" encoding="utf-8"?>
<p:tagLst xmlns:p="http://schemas.openxmlformats.org/presentationml/2006/main">
  <p:tag name="KSO_WM_DIAGRAM_VIRTUALLY_FRAME" val="{&quot;height&quot;:317.17976377952755,&quot;left&quot;:23.4,&quot;top&quot;:180.12023622047244,&quot;width&quot;:676.1155905511812}"/>
</p:tagLst>
</file>

<file path=ppt/tags/tag193.xml><?xml version="1.0" encoding="utf-8"?>
<p:tagLst xmlns:p="http://schemas.openxmlformats.org/presentationml/2006/main">
  <p:tag name="KSO_WM_DIAGRAM_VIRTUALLY_FRAME" val="{&quot;height&quot;:317.17976377952755,&quot;left&quot;:23.4,&quot;top&quot;:180.12023622047244,&quot;width&quot;:676.1155905511812}"/>
</p:tagLst>
</file>

<file path=ppt/tags/tag194.xml><?xml version="1.0" encoding="utf-8"?>
<p:tagLst xmlns:p="http://schemas.openxmlformats.org/presentationml/2006/main">
  <p:tag name="KSO_WM_DIAGRAM_VIRTUALLY_FRAME" val="{&quot;height&quot;:317.17976377952755,&quot;left&quot;:23.4,&quot;top&quot;:180.12023622047244,&quot;width&quot;:676.1155905511812}"/>
</p:tagLst>
</file>

<file path=ppt/tags/tag195.xml><?xml version="1.0" encoding="utf-8"?>
<p:tagLst xmlns:p="http://schemas.openxmlformats.org/presentationml/2006/main">
  <p:tag name="KSO_WM_DIAGRAM_VIRTUALLY_FRAME" val="{&quot;height&quot;:317.17976377952755,&quot;left&quot;:23.4,&quot;top&quot;:180.12023622047244,&quot;width&quot;:676.1155905511812}"/>
</p:tagLst>
</file>

<file path=ppt/tags/tag196.xml><?xml version="1.0" encoding="utf-8"?>
<p:tagLst xmlns:p="http://schemas.openxmlformats.org/presentationml/2006/main">
  <p:tag name="KSO_WM_DIAGRAM_VIRTUALLY_FRAME" val="{&quot;height&quot;:317.17976377952755,&quot;left&quot;:23.4,&quot;top&quot;:180.12023622047244,&quot;width&quot;:676.1155905511812}"/>
</p:tagLst>
</file>

<file path=ppt/tags/tag197.xml><?xml version="1.0" encoding="utf-8"?>
<p:tagLst xmlns:p="http://schemas.openxmlformats.org/presentationml/2006/main">
  <p:tag name="KSO_WM_DIAGRAM_VIRTUALLY_FRAME" val="{&quot;height&quot;:317.17976377952755,&quot;left&quot;:23.4,&quot;top&quot;:180.12023622047244,&quot;width&quot;:676.1155905511812}"/>
</p:tagLst>
</file>

<file path=ppt/tags/tag198.xml><?xml version="1.0" encoding="utf-8"?>
<p:tagLst xmlns:p="http://schemas.openxmlformats.org/presentationml/2006/main">
  <p:tag name="KSO_WM_DIAGRAM_VIRTUALLY_FRAME" val="{&quot;height&quot;:317.17976377952755,&quot;left&quot;:23.4,&quot;top&quot;:180.12023622047244,&quot;width&quot;:676.1155905511812}"/>
</p:tagLst>
</file>

<file path=ppt/tags/tag199.xml><?xml version="1.0" encoding="utf-8"?>
<p:tagLst xmlns:p="http://schemas.openxmlformats.org/presentationml/2006/main">
  <p:tag name="KSO_WM_DIAGRAM_VIRTUALLY_FRAME" val="{&quot;height&quot;:317.17976377952755,&quot;left&quot;:23.4,&quot;top&quot;:180.12023622047244,&quot;width&quot;:676.1155905511812}"/>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DIAGRAM_VIRTUALLY_FRAME" val="{&quot;height&quot;:317.17976377952755,&quot;left&quot;:23.4,&quot;top&quot;:180.12023622047244,&quot;width&quot;:676.1155905511812}"/>
  <p:tag name="KSO_WM_BEAUTIFY_FLAG" val=""/>
</p:tagLst>
</file>

<file path=ppt/tags/tag201.xml><?xml version="1.0" encoding="utf-8"?>
<p:tagLst xmlns:p="http://schemas.openxmlformats.org/presentationml/2006/main">
  <p:tag name="KSO_WM_DIAGRAM_VIRTUALLY_FRAME" val="{&quot;height&quot;:317.17976377952755,&quot;left&quot;:23.4,&quot;top&quot;:180.12023622047244,&quot;width&quot;:676.1155905511812}"/>
  <p:tag name="KSO_WM_BEAUTIFY_FLAG" val=""/>
</p:tagLst>
</file>

<file path=ppt/tags/tag202.xml><?xml version="1.0" encoding="utf-8"?>
<p:tagLst xmlns:p="http://schemas.openxmlformats.org/presentationml/2006/main">
  <p:tag name="KSO_WM_DIAGRAM_VIRTUALLY_FRAME" val="{&quot;height&quot;:317.17976377952755,&quot;left&quot;:23.4,&quot;top&quot;:180.12023622047244,&quot;width&quot;:676.1155905511812}"/>
  <p:tag name="KSO_WM_BEAUTIFY_FLAG" val=""/>
</p:tagLst>
</file>

<file path=ppt/tags/tag203.xml><?xml version="1.0" encoding="utf-8"?>
<p:tagLst xmlns:p="http://schemas.openxmlformats.org/presentationml/2006/main">
  <p:tag name="KSO_WM_DIAGRAM_VIRTUALLY_FRAME" val="{&quot;height&quot;:317.17976377952755,&quot;left&quot;:23.4,&quot;top&quot;:180.12023622047244,&quot;width&quot;:676.1155905511812}"/>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DIAGRAM_VIRTUALLY_FRAME" val="{&quot;height&quot;:251.24661417322835,&quot;left&quot;:32.65,&quot;top&quot;:160.25338582677165,&quot;width&quot;:720.35}"/>
</p:tagLst>
</file>

<file path=ppt/tags/tag211.xml><?xml version="1.0" encoding="utf-8"?>
<p:tagLst xmlns:p="http://schemas.openxmlformats.org/presentationml/2006/main">
  <p:tag name="KSO_WM_DIAGRAM_VIRTUALLY_FRAME" val="{&quot;height&quot;:251.24661417322835,&quot;left&quot;:32.65,&quot;top&quot;:160.25338582677165,&quot;width&quot;:720.35}"/>
</p:tagLst>
</file>

<file path=ppt/tags/tag212.xml><?xml version="1.0" encoding="utf-8"?>
<p:tagLst xmlns:p="http://schemas.openxmlformats.org/presentationml/2006/main">
  <p:tag name="KSO_WM_DIAGRAM_VIRTUALLY_FRAME" val="{&quot;height&quot;:251.24661417322835,&quot;left&quot;:32.65,&quot;top&quot;:160.25338582677165,&quot;width&quot;:720.35}"/>
</p:tagLst>
</file>

<file path=ppt/tags/tag213.xml><?xml version="1.0" encoding="utf-8"?>
<p:tagLst xmlns:p="http://schemas.openxmlformats.org/presentationml/2006/main">
  <p:tag name="KSO_WM_DIAGRAM_VIRTUALLY_FRAME" val="{&quot;height&quot;:251.24661417322835,&quot;left&quot;:32.65,&quot;top&quot;:160.25338582677165,&quot;width&quot;:720.35}"/>
</p:tagLst>
</file>

<file path=ppt/tags/tag214.xml><?xml version="1.0" encoding="utf-8"?>
<p:tagLst xmlns:p="http://schemas.openxmlformats.org/presentationml/2006/main">
  <p:tag name="KSO_WM_DIAGRAM_VIRTUALLY_FRAME" val="{&quot;height&quot;:251.24661417322835,&quot;left&quot;:32.65,&quot;top&quot;:160.25338582677165,&quot;width&quot;:720.35}"/>
</p:tagLst>
</file>

<file path=ppt/tags/tag215.xml><?xml version="1.0" encoding="utf-8"?>
<p:tagLst xmlns:p="http://schemas.openxmlformats.org/presentationml/2006/main">
  <p:tag name="KSO_WM_DIAGRAM_VIRTUALLY_FRAME" val="{&quot;height&quot;:251.24661417322835,&quot;left&quot;:32.65,&quot;top&quot;:160.25338582677165,&quot;width&quot;:720.35}"/>
</p:tagLst>
</file>

<file path=ppt/tags/tag216.xml><?xml version="1.0" encoding="utf-8"?>
<p:tagLst xmlns:p="http://schemas.openxmlformats.org/presentationml/2006/main">
  <p:tag name="KSO_WM_DIAGRAM_VIRTUALLY_FRAME" val="{&quot;height&quot;:251.24661417322835,&quot;left&quot;:32.65,&quot;top&quot;:160.25338582677165,&quot;width&quot;:720.35}"/>
</p:tagLst>
</file>

<file path=ppt/tags/tag217.xml><?xml version="1.0" encoding="utf-8"?>
<p:tagLst xmlns:p="http://schemas.openxmlformats.org/presentationml/2006/main">
  <p:tag name="KSO_WM_DIAGRAM_VIRTUALLY_FRAME" val="{&quot;height&quot;:251.24661417322835,&quot;left&quot;:32.65,&quot;top&quot;:160.25338582677165,&quot;width&quot;:720.35}"/>
</p:tagLst>
</file>

<file path=ppt/tags/tag218.xml><?xml version="1.0" encoding="utf-8"?>
<p:tagLst xmlns:p="http://schemas.openxmlformats.org/presentationml/2006/main">
  <p:tag name="KSO_WM_DIAGRAM_VIRTUALLY_FRAME" val="{&quot;height&quot;:251.24661417322835,&quot;left&quot;:32.65,&quot;top&quot;:160.25338582677165,&quot;width&quot;:720.35}"/>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PP_MARK_KEY" val="49d2eca4-30e1-4ef7-9bc7-486bee5195f9"/>
  <p:tag name="COMMONDATA" val="eyJoZGlkIjoiYWU0ZmM3NzM2M2MzNjY4OGU3MWVlODFhMGQ0MTAxM2IifQ=="/>
  <p:tag name="commondata" val="eyJoZGlkIjoiZmUxNjgxZGMyOTMxNDc4OTMzMTI4MGEzOGQ4YTU1YmEifQ=="/>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17317</Words>
  <Application>WPS 演示</Application>
  <PresentationFormat>信纸(8.5x11 英寸)</PresentationFormat>
  <Paragraphs>926</Paragraphs>
  <Slides>90</Slides>
  <Notes>6</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8</vt:i4>
      </vt:variant>
      <vt:variant>
        <vt:lpstr>幻灯片标题</vt:lpstr>
      </vt:variant>
      <vt:variant>
        <vt:i4>90</vt:i4>
      </vt:variant>
    </vt:vector>
  </HeadingPairs>
  <TitlesOfParts>
    <vt:vector size="116" baseType="lpstr">
      <vt:lpstr>Arial</vt:lpstr>
      <vt:lpstr>宋体</vt:lpstr>
      <vt:lpstr>Wingdings</vt:lpstr>
      <vt:lpstr>Times New Roman</vt:lpstr>
      <vt:lpstr>黑体</vt:lpstr>
      <vt:lpstr>仿宋</vt:lpstr>
      <vt:lpstr>Symbol</vt:lpstr>
      <vt:lpstr>微软雅黑</vt:lpstr>
      <vt:lpstr>Arial Unicode MS</vt:lpstr>
      <vt:lpstr>Symbol</vt:lpstr>
      <vt:lpstr>Symbol</vt:lpstr>
      <vt:lpstr>Cambria Math</vt:lpstr>
      <vt:lpstr>华文中宋</vt:lpstr>
      <vt:lpstr>Calibri</vt:lpstr>
      <vt:lpstr>华文新魏</vt:lpstr>
      <vt:lpstr>华文仿宋</vt:lpstr>
      <vt:lpstr>华文楷体</vt:lpstr>
      <vt:lpstr>CS152-SP98</vt:lpstr>
      <vt:lpstr>Word.Document.12</vt:lpstr>
      <vt:lpstr>Visio.Drawing.15</vt:lpstr>
      <vt:lpstr>Visio.Drawing.11</vt:lpstr>
      <vt:lpstr>Visio.Drawing.11</vt:lpstr>
      <vt:lpstr>Equation.KSEE3</vt:lpstr>
      <vt:lpstr>Visio.Drawing.11</vt:lpstr>
      <vt:lpstr>Visio.Drawing.11</vt:lpstr>
      <vt:lpstr>Visio.Drawing.11</vt:lpstr>
      <vt:lpstr> 数据科学导论</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标准正态分布图</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PowerPoint 演示文稿</vt:lpstr>
      <vt:lpstr>PowerPoint 演示文稿</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lpstr>第2章 统计学与模型</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2175</cp:revision>
  <cp:lastPrinted>1999-08-22T22:40:00Z</cp:lastPrinted>
  <dcterms:created xsi:type="dcterms:W3CDTF">1997-08-19T16:58:00Z</dcterms:created>
  <dcterms:modified xsi:type="dcterms:W3CDTF">2025-03-18T06:07:55Z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093FB4B974F14A8AAF7D9D11E862BBBE_12</vt:lpwstr>
  </property>
</Properties>
</file>