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3"/>
  </p:handoutMasterIdLst>
  <p:sldIdLst>
    <p:sldId id="256" r:id="rId3"/>
    <p:sldId id="776" r:id="rId5"/>
    <p:sldId id="1520" r:id="rId6"/>
    <p:sldId id="1677" r:id="rId7"/>
    <p:sldId id="1678" r:id="rId8"/>
    <p:sldId id="1679" r:id="rId9"/>
    <p:sldId id="1680" r:id="rId10"/>
    <p:sldId id="1681" r:id="rId11"/>
    <p:sldId id="1682" r:id="rId12"/>
    <p:sldId id="1934" r:id="rId13"/>
    <p:sldId id="1683" r:id="rId14"/>
    <p:sldId id="1749" r:id="rId15"/>
    <p:sldId id="1750" r:id="rId16"/>
    <p:sldId id="1751" r:id="rId17"/>
    <p:sldId id="1752" r:id="rId18"/>
    <p:sldId id="1920" r:id="rId19"/>
    <p:sldId id="1921" r:id="rId20"/>
    <p:sldId id="2006" r:id="rId21"/>
    <p:sldId id="2007" r:id="rId22"/>
    <p:sldId id="1929" r:id="rId23"/>
    <p:sldId id="1754" r:id="rId24"/>
    <p:sldId id="1755" r:id="rId25"/>
    <p:sldId id="1756" r:id="rId26"/>
    <p:sldId id="1757" r:id="rId27"/>
    <p:sldId id="1758" r:id="rId28"/>
    <p:sldId id="1824" r:id="rId29"/>
    <p:sldId id="1825" r:id="rId30"/>
    <p:sldId id="1928" r:id="rId31"/>
    <p:sldId id="1930" r:id="rId32"/>
    <p:sldId id="1931" r:id="rId33"/>
    <p:sldId id="1932" r:id="rId34"/>
    <p:sldId id="1826" r:id="rId35"/>
    <p:sldId id="1827" r:id="rId36"/>
    <p:sldId id="1828" r:id="rId37"/>
    <p:sldId id="1829" r:id="rId38"/>
    <p:sldId id="1830" r:id="rId39"/>
    <p:sldId id="1831" r:id="rId40"/>
    <p:sldId id="1832" r:id="rId41"/>
    <p:sldId id="1833" r:id="rId42"/>
    <p:sldId id="1899" r:id="rId43"/>
    <p:sldId id="1900" r:id="rId44"/>
    <p:sldId id="1901" r:id="rId45"/>
    <p:sldId id="1902" r:id="rId46"/>
    <p:sldId id="1903" r:id="rId47"/>
    <p:sldId id="1922" r:id="rId48"/>
    <p:sldId id="1923" r:id="rId49"/>
    <p:sldId id="1924" r:id="rId50"/>
    <p:sldId id="1925" r:id="rId51"/>
    <p:sldId id="1926" r:id="rId52"/>
    <p:sldId id="1927" r:id="rId53"/>
    <p:sldId id="1989" r:id="rId54"/>
    <p:sldId id="1904" r:id="rId55"/>
    <p:sldId id="1905" r:id="rId56"/>
    <p:sldId id="1906" r:id="rId57"/>
    <p:sldId id="1907" r:id="rId58"/>
    <p:sldId id="1908" r:id="rId59"/>
    <p:sldId id="1917" r:id="rId60"/>
    <p:sldId id="1918" r:id="rId61"/>
    <p:sldId id="1919" r:id="rId62"/>
  </p:sldIdLst>
  <p:sldSz cx="9144000" cy="6858000" type="letter"/>
  <p:notesSz cx="9163050" cy="6877050"/>
  <p:custDataLst>
    <p:tags r:id="rId67"/>
  </p:custDataLst>
  <p:kinsoku lang="zh-CN" invalStChars="、。，．・：；？！゛゜ヽヾゝゞ々ー’”）〕］｝〉》」』】°‰′″℃￠％ぁぃぅぇぉっゃゅょゎァィゥェォッャュョヮヵヶ!%),.:;?]}｡｣､･ｧｨｩｪｫｬｭｮｯｰﾞﾟ" invalEndChars="‘“（〔［｛〈《「『【￥＄$([\{｢￡"/>
  <p:defaultTextStyle>
    <a:defPPr>
      <a:defRPr lang="en-US"/>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295" userDrawn="1">
          <p15:clr>
            <a:srgbClr val="A4A3A4"/>
          </p15:clr>
        </p15:guide>
        <p15:guide id="2" pos="28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2FDB2607-1784-4EEB-B798-7EB5836EED8A}">
        <p14:showMediaCtrls xmlns:p14="http://schemas.microsoft.com/office/powerpoint/2010/main" val="1"/>
      </p:ext>
    </p:extLst>
  </p:showPr>
  <p:clrMru>
    <a:srgbClr val="134AD5"/>
    <a:srgbClr val="B3380D"/>
    <a:srgbClr val="E6E6E6"/>
    <a:srgbClr val="660066"/>
    <a:srgbClr val="CC0000"/>
    <a:srgbClr val="FF0000"/>
    <a:srgbClr val="800000"/>
    <a:srgbClr val="000066"/>
    <a:srgbClr val="003300"/>
    <a:srgbClr val="005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3646"/>
    <p:restoredTop sz="73912"/>
  </p:normalViewPr>
  <p:slideViewPr>
    <p:cSldViewPr showGuides="1">
      <p:cViewPr varScale="1">
        <p:scale>
          <a:sx n="75" d="100"/>
          <a:sy n="75" d="100"/>
        </p:scale>
        <p:origin x="-1092" y="-102"/>
      </p:cViewPr>
      <p:guideLst>
        <p:guide orient="horz" pos="2295"/>
        <p:guide pos="2888"/>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181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7" Type="http://schemas.openxmlformats.org/officeDocument/2006/relationships/tags" Target="tags/tag291.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handoutMaster" Target="handoutMasters/handoutMaster1.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alignAcc1">
    <dgm:fillClrLst meth="repeat">
      <a:sysClr val="window" lastClr="FFFFFF">
        <a:alpha val="90000"/>
      </a:sysClr>
    </dgm:fillClrLst>
    <dgm:linClrLst>
      <a:srgbClr val="A5A5A5"/>
      <a:srgbClr val="FFC000"/>
    </dgm:linClrLst>
    <dgm:effectClrLst/>
    <dgm:txLinClrLst/>
    <dgm:txFillClrLst meth="repeat">
      <a:sysClr val="windowText" lastClr="000000"/>
    </dgm:txFillClrLst>
    <dgm:txEffectClrLst/>
  </dgm:styleLbl>
  <dgm:styleLbl name="alignAccFollowNode1">
    <dgm:fillClrLst>
      <a:srgbClr val="A5A5A5">
        <a:tint val="40000"/>
        <a:alpha val="90000"/>
      </a:srgbClr>
      <a:srgbClr val="FFC000">
        <a:tint val="40000"/>
        <a:alpha val="90000"/>
      </a:srgbClr>
    </dgm:fillClrLst>
    <dgm:linClrLst>
      <a:srgbClr val="A5A5A5">
        <a:tint val="40000"/>
        <a:alpha val="90000"/>
      </a:srgbClr>
      <a:srgbClr val="FFC000">
        <a:tint val="40000"/>
        <a:alpha val="90000"/>
      </a:srgbClr>
    </dgm:linClrLst>
    <dgm:effectClrLst/>
    <dgm:txLinClrLst/>
    <dgm:txFillClrLst meth="repeat">
      <a:sysClr val="windowText" lastClr="000000"/>
    </dgm:txFillClrLst>
    <dgm:txEffectClrLst/>
  </dgm:styleLbl>
  <dgm:styleLbl name="alignImgPlace1">
    <dgm:fillClrLst>
      <a:srgbClr val="A5A5A5">
        <a:tint val="50000"/>
      </a:srgbClr>
      <a:srgbClr val="FFC000">
        <a:tint val="20000"/>
      </a:srgbClr>
    </dgm:fillClrLst>
    <dgm:linClrLst meth="repeat">
      <a:sysClr val="window" lastClr="FFFFFF"/>
    </dgm:linClrLst>
    <dgm:effectClrLst/>
    <dgm:txLinClrLst/>
    <dgm:txFillClrLst meth="repeat">
      <a:sysClr val="window" lastClr="FFFFFF"/>
    </dgm:txFillClrLst>
    <dgm:txEffectClrLst/>
  </dgm:styleLbl>
  <dgm:styleLbl name="alignNode1">
    <dgm:fillClrLst>
      <a:srgbClr val="A5A5A5"/>
      <a:srgbClr val="FFC000"/>
    </dgm:fillClrLst>
    <dgm:linClrLst>
      <a:srgbClr val="A5A5A5"/>
      <a:srgbClr val="FFC000"/>
    </dgm:linClrLst>
    <dgm:effectClrLst/>
    <dgm:txLinClrLst/>
    <dgm:txFillClrLst/>
    <dgm:txEffectClrLst/>
  </dgm:styleLbl>
  <dgm:styleLbl name="asst0">
    <dgm:fillClrLst meth="repeat">
      <a:srgbClr val="A5A5A5"/>
    </dgm:fillClrLst>
    <dgm:linClrLst meth="repeat">
      <a:sysClr val="window" lastClr="FFFFFF">
        <a:shade val="80000"/>
      </a:sysClr>
    </dgm:linClrLst>
    <dgm:effectClrLst/>
    <dgm:txLinClrLst/>
    <dgm:txFillClrLst/>
    <dgm:txEffectClrLst/>
  </dgm:styleLbl>
  <dgm:styleLbl name="asst1">
    <dgm:fillClrLst meth="repeat">
      <a:srgbClr val="FFC000"/>
    </dgm:fillClrLst>
    <dgm:linClrLst meth="repeat">
      <a:sysClr val="window" lastClr="FFFFFF">
        <a:shade val="80000"/>
      </a:sysClr>
    </dgm:linClrLst>
    <dgm:effectClrLst/>
    <dgm:txLinClrLst/>
    <dgm:txFillClrLst/>
    <dgm:txEffectClrLst/>
  </dgm:styleLbl>
  <dgm:styleLbl name="asst2">
    <dgm:fillClrLst>
      <a:srgbClr val="4472C4"/>
    </dgm:fillClrLst>
    <dgm:linClrLst meth="repeat">
      <a:sysClr val="window" lastClr="FFFFFF"/>
    </dgm:linClrLst>
    <dgm:effectClrLst/>
    <dgm:txLinClrLst/>
    <dgm:txFillClrLst/>
    <dgm:txEffectClrLst/>
  </dgm:styleLbl>
  <dgm:styleLbl name="asst3">
    <dgm:fillClrLst>
      <a:srgbClr val="70AD47"/>
    </dgm:fillClrLst>
    <dgm:linClrLst meth="repeat">
      <a:sysClr val="window" lastClr="FFFFFF"/>
    </dgm:linClrLst>
    <dgm:effectClrLst/>
    <dgm:txLinClrLst/>
    <dgm:txFillClrLst/>
    <dgm:txEffectClrLst/>
  </dgm:styleLbl>
  <dgm:styleLbl name="asst4">
    <dgm:fillClrLst>
      <a:srgbClr val="5B9BD5"/>
    </dgm:fillClrLst>
    <dgm:linClrLst meth="repeat">
      <a:sysClr val="window" lastClr="FFFFFF"/>
    </dgm:linClrLst>
    <dgm:effectClrLst/>
    <dgm:txLinClrLst/>
    <dgm:txFillClrLst/>
    <dgm:txEffectClrLst/>
  </dgm:styleLbl>
  <dgm:styleLbl name="bgAcc1">
    <dgm:fillClrLst meth="repeat">
      <a:sysClr val="window" lastClr="FFFFFF">
        <a:alpha val="90000"/>
      </a:sysClr>
    </dgm:fillClrLst>
    <dgm:linClrLst>
      <a:srgbClr val="A5A5A5"/>
      <a:srgbClr val="FFC000"/>
    </dgm:linClrLst>
    <dgm:effectClrLst/>
    <dgm:txLinClrLst/>
    <dgm:txFillClrLst meth="repeat">
      <a:sysClr val="windowText" lastClr="000000"/>
    </dgm:txFillClrLst>
    <dgm:txEffectClrLst/>
  </dgm:styleLbl>
  <dgm:styleLbl name="bgAccFollowNode1">
    <dgm:fillClrLst>
      <a:srgbClr val="A5A5A5">
        <a:tint val="40000"/>
        <a:alpha val="90000"/>
      </a:srgbClr>
      <a:srgbClr val="FFC000">
        <a:tint val="40000"/>
        <a:alpha val="90000"/>
      </a:srgbClr>
    </dgm:fillClrLst>
    <dgm:linClrLst>
      <a:srgbClr val="A5A5A5">
        <a:tint val="40000"/>
        <a:alpha val="90000"/>
      </a:srgbClr>
      <a:srgbClr val="FFC000">
        <a:tint val="40000"/>
        <a:alpha val="90000"/>
      </a:srgbClr>
    </dgm:linClrLst>
    <dgm:effectClrLst/>
    <dgm:txLinClrLst/>
    <dgm:txFillClrLst meth="repeat">
      <a:sysClr val="windowText" lastClr="000000"/>
    </dgm:txFillClrLst>
    <dgm:txEffectClrLst/>
  </dgm:styleLbl>
  <dgm:styleLbl name="bgImgPlace1">
    <dgm:fillClrLst>
      <a:srgbClr val="A5A5A5">
        <a:tint val="50000"/>
      </a:srgbClr>
      <a:srgbClr val="FFC000">
        <a:tint val="20000"/>
      </a:srgbClr>
    </dgm:fillClrLst>
    <dgm:linClrLst meth="repeat">
      <a:sysClr val="window" lastClr="FFFFFF"/>
    </dgm:linClrLst>
    <dgm:effectClrLst/>
    <dgm:txLinClrLst/>
    <dgm:txFillClrLst meth="repeat">
      <a:sysClr val="window" lastClr="FFFFFF"/>
    </dgm:txFillClrLst>
    <dgm:txEffectClrLst/>
  </dgm:styleLbl>
  <dgm:styleLbl name="bgShp">
    <dgm:fillClrLst meth="repeat">
      <a:srgbClr val="A5A5A5">
        <a:tint val="40000"/>
      </a:srgbClr>
    </dgm:fillClrLst>
    <dgm:linClrLst meth="repeat">
      <a:sysClr val="windowText" lastClr="000000"/>
    </dgm:linClrLst>
    <dgm:effectClrLst/>
    <dgm:txLinClrLst/>
    <dgm:txFillClrLst meth="repeat">
      <a:sysClr val="windowText" lastClr="000000"/>
    </dgm:txFillClrLst>
    <dgm:txEffectClrLst/>
  </dgm:styleLbl>
  <dgm:styleLbl name="bgSibTrans2D1">
    <dgm:fillClrLst>
      <a:srgbClr val="A5A5A5"/>
      <a:srgbClr val="FFC000"/>
    </dgm:fillClrLst>
    <dgm:linClrLst meth="repeat">
      <a:sysClr val="window" lastClr="FFFFFF"/>
    </dgm:linClrLst>
    <dgm:effectClrLst/>
    <dgm:txLinClrLst/>
    <dgm:txFillClrLst meth="repeat">
      <a:sysClr val="window" lastClr="FFFFFF"/>
    </dgm:txFillClrLst>
    <dgm:txEffectClrLst/>
  </dgm:styleLbl>
  <dgm:styleLbl name="callout">
    <dgm:fillClrLst meth="repeat">
      <a:srgbClr val="A5A5A5"/>
    </dgm:fillClrLst>
    <dgm:linClrLst meth="repeat">
      <a:srgbClr val="A5A5A5">
        <a:tint val="50000"/>
      </a:srgbClr>
    </dgm:linClrLst>
    <dgm:effectClrLst/>
    <dgm:txLinClrLst/>
    <dgm:txFillClrLst meth="repeat">
      <a:sysClr val="windowText" lastClr="000000"/>
    </dgm:txFillClrLst>
    <dgm:txEffectClrLst/>
  </dgm:styleLbl>
  <dgm:styleLbl name="conFgAcc1">
    <dgm:fillClrLst meth="repeat">
      <a:sysClr val="window" lastClr="FFFFFF">
        <a:alpha val="90000"/>
      </a:sysClr>
    </dgm:fillClrLst>
    <dgm:linClrLst>
      <a:srgbClr val="A5A5A5"/>
      <a:srgbClr val="FFC000"/>
    </dgm:linClrLst>
    <dgm:effectClrLst/>
    <dgm:txLinClrLst/>
    <dgm:txFillClrLst meth="repeat">
      <a:sysClr val="windowText" lastClr="000000"/>
    </dgm:txFillClrLst>
    <dgm:txEffectClrLst/>
  </dgm:styleLbl>
  <dgm:styleLbl name="dkBgShp">
    <dgm:fillClrLst meth="repeat">
      <a:srgbClr val="A5A5A5">
        <a:shade val="90000"/>
      </a:srgbClr>
    </dgm:fillClrLst>
    <dgm:linClrLst meth="repeat">
      <a:sysClr val="windowText" lastClr="000000"/>
    </dgm:linClrLst>
    <dgm:effectClrLst/>
    <dgm:txLinClrLst/>
    <dgm:txFillClrLst meth="repeat">
      <a:sysClr val="window" lastClr="FFFFFF"/>
    </dgm:txFillClrLst>
    <dgm:txEffectClrLst/>
  </dgm:styleLbl>
  <dgm:styleLbl name="fgAcc0">
    <dgm:fillClrLst meth="repeat">
      <a:sysClr val="window" lastClr="FFFFFF">
        <a:alpha val="90000"/>
      </a:sysClr>
    </dgm:fillClrLst>
    <dgm:linClrLst>
      <a:srgbClr val="ED7D31"/>
    </dgm:linClrLst>
    <dgm:effectClrLst/>
    <dgm:txLinClrLst/>
    <dgm:txFillClrLst meth="repeat">
      <a:sysClr val="windowText" lastClr="000000"/>
    </dgm:txFillClrLst>
    <dgm:txEffectClrLst/>
  </dgm:styleLbl>
  <dgm:styleLbl name="fgAcc1">
    <dgm:fillClrLst meth="repeat">
      <a:sysClr val="window" lastClr="FFFFFF">
        <a:alpha val="90000"/>
      </a:sysClr>
    </dgm:fillClrLst>
    <dgm:linClrLst>
      <a:srgbClr val="A5A5A5"/>
      <a:srgbClr val="FFC000"/>
    </dgm:linClrLst>
    <dgm:effectClrLst/>
    <dgm:txLinClrLst/>
    <dgm:txFillClrLst meth="repeat">
      <a:sysClr val="windowText" lastClr="000000"/>
    </dgm:txFillClrLst>
    <dgm:txEffectClrLst/>
  </dgm:styleLbl>
  <dgm:styleLbl name="fgAcc2">
    <dgm:fillClrLst meth="repeat">
      <a:sysClr val="window" lastClr="FFFFFF">
        <a:alpha val="90000"/>
      </a:sysClr>
    </dgm:fillClrLst>
    <dgm:linClrLst>
      <a:srgbClr val="FFC000"/>
    </dgm:linClrLst>
    <dgm:effectClrLst/>
    <dgm:txLinClrLst/>
    <dgm:txFillClrLst meth="repeat">
      <a:sysClr val="windowText" lastClr="000000"/>
    </dgm:txFillClrLst>
    <dgm:txEffectClrLst/>
  </dgm:styleLbl>
  <dgm:styleLbl name="fgAcc3">
    <dgm:fillClrLst meth="repeat">
      <a:sysClr val="window" lastClr="FFFFFF">
        <a:alpha val="90000"/>
      </a:sysClr>
    </dgm:fillClrLst>
    <dgm:linClrLst>
      <a:srgbClr val="4472C4"/>
    </dgm:linClrLst>
    <dgm:effectClrLst/>
    <dgm:txLinClrLst/>
    <dgm:txFillClrLst meth="repeat">
      <a:sysClr val="windowText" lastClr="000000"/>
    </dgm:txFillClrLst>
    <dgm:txEffectClrLst/>
  </dgm:styleLbl>
  <dgm:styleLbl name="fgAcc4">
    <dgm:fillClrLst meth="repeat">
      <a:sysClr val="window" lastClr="FFFFFF">
        <a:alpha val="90000"/>
      </a:sysClr>
    </dgm:fillClrLst>
    <dgm:linClrLst>
      <a:srgbClr val="70AD47"/>
    </dgm:linClrLst>
    <dgm:effectClrLst/>
    <dgm:txLinClrLst/>
    <dgm:txFillClrLst meth="repeat">
      <a:sysClr val="windowText" lastClr="000000"/>
    </dgm:txFillClrLst>
    <dgm:txEffectClrLst/>
  </dgm:styleLbl>
  <dgm:styleLbl name="fgAccFollowNode1">
    <dgm:fillClrLst>
      <a:srgbClr val="A5A5A5">
        <a:tint val="40000"/>
        <a:alpha val="90000"/>
      </a:srgbClr>
      <a:srgbClr val="FFC000">
        <a:tint val="40000"/>
        <a:alpha val="90000"/>
      </a:srgbClr>
    </dgm:fillClrLst>
    <dgm:linClrLst>
      <a:srgbClr val="A5A5A5">
        <a:tint val="40000"/>
        <a:alpha val="90000"/>
      </a:srgbClr>
      <a:srgbClr val="FFC000">
        <a:tint val="40000"/>
        <a:alpha val="90000"/>
      </a:srgbClr>
    </dgm:linClrLst>
    <dgm:effectClrLst/>
    <dgm:txLinClrLst/>
    <dgm:txFillClrLst meth="repeat">
      <a:sysClr val="windowText" lastClr="000000"/>
    </dgm:txFillClrLst>
    <dgm:txEffectClrLst/>
  </dgm:styleLbl>
  <dgm:styleLbl name="fgImgPlace1">
    <dgm:fillClrLst>
      <a:srgbClr val="A5A5A5">
        <a:tint val="50000"/>
      </a:srgbClr>
      <a:srgbClr val="FFC000">
        <a:tint val="50000"/>
      </a:srgbClr>
    </dgm:fillClrLst>
    <dgm:linClrLst meth="repeat">
      <a:sysClr val="window" lastClr="FFFFFF"/>
    </dgm:linClrLst>
    <dgm:effectClrLst/>
    <dgm:txLinClrLst/>
    <dgm:txFillClrLst meth="repeat">
      <a:sysClr val="window" lastClr="FFFFFF"/>
    </dgm:txFillClrLst>
    <dgm:txEffectClrLst/>
  </dgm:styleLbl>
  <dgm:styleLbl name="fgShp">
    <dgm:fillClrLst meth="repeat">
      <a:srgbClr val="A5A5A5">
        <a:tint val="40000"/>
      </a:srgbClr>
    </dgm:fillClrLst>
    <dgm:linClrLst meth="repeat">
      <a:sysClr val="window" lastClr="FFFFFF"/>
    </dgm:linClrLst>
    <dgm:effectClrLst/>
    <dgm:txLinClrLst/>
    <dgm:txFillClrLst meth="repeat">
      <a:sysClr val="windowText" lastClr="000000"/>
    </dgm:txFillClrLst>
    <dgm:txEffectClrLst/>
  </dgm:styleLbl>
  <dgm:styleLbl name="fgSibTrans2D1">
    <dgm:fillClrLst>
      <a:srgbClr val="A5A5A5"/>
      <a:srgbClr val="FFC000"/>
    </dgm:fillClrLst>
    <dgm:linClrLst meth="repeat">
      <a:sysClr val="window" lastClr="FFFFFF"/>
    </dgm:linClrLst>
    <dgm:effectClrLst/>
    <dgm:txLinClrLst/>
    <dgm:txFillClrLst meth="repeat">
      <a:sysClr val="window" lastClr="FFFFFF"/>
    </dgm:txFillClrLst>
    <dgm:txEffectClrLst/>
  </dgm:styleLbl>
  <dgm:styleLbl name="lnNode1">
    <dgm:fillClrLst>
      <a:srgbClr val="A5A5A5"/>
      <a:srgbClr val="FFC000"/>
    </dgm:fillClrLst>
    <dgm:linClrLst meth="repeat">
      <a:sysClr val="window" lastClr="FFFFFF"/>
    </dgm:linClrLst>
    <dgm:effectClrLst/>
    <dgm:txLinClrLst/>
    <dgm:txFillClrLst/>
    <dgm:txEffectClrLst/>
  </dgm:styleLbl>
  <dgm:styleLbl name="node0">
    <dgm:fillClrLst meth="repeat">
      <a:srgbClr val="ED7D31"/>
    </dgm:fillClrLst>
    <dgm:linClrLst meth="repeat">
      <a:sysClr val="window" lastClr="FFFFFF"/>
    </dgm:linClrLst>
    <dgm:effectClrLst/>
    <dgm:txLinClrLst/>
    <dgm:txFillClrLst/>
    <dgm:txEffectClrLst/>
  </dgm:styleLbl>
  <dgm:styleLbl name="node1">
    <dgm:fillClrLst>
      <a:srgbClr val="A5A5A5"/>
      <a:srgbClr val="FFC000"/>
    </dgm:fillClrLst>
    <dgm:linClrLst meth="repeat">
      <a:sysClr val="window" lastClr="FFFFFF"/>
    </dgm:linClrLst>
    <dgm:effectClrLst/>
    <dgm:txLinClrLst/>
    <dgm:txFillClrLst/>
    <dgm:txEffectClrLst/>
  </dgm:styleLbl>
  <dgm:styleLbl name="node2">
    <dgm:fillClrLst>
      <a:srgbClr val="FFC000"/>
    </dgm:fillClrLst>
    <dgm:linClrLst meth="repeat">
      <a:sysClr val="window" lastClr="FFFFFF"/>
    </dgm:linClrLst>
    <dgm:effectClrLst/>
    <dgm:txLinClrLst/>
    <dgm:txFillClrLst/>
    <dgm:txEffectClrLst/>
  </dgm:styleLbl>
  <dgm:styleLbl name="node3">
    <dgm:fillClrLst>
      <a:srgbClr val="4472C4"/>
    </dgm:fillClrLst>
    <dgm:linClrLst meth="repeat">
      <a:sysClr val="window" lastClr="FFFFFF"/>
    </dgm:linClrLst>
    <dgm:effectClrLst/>
    <dgm:txLinClrLst/>
    <dgm:txFillClrLst/>
    <dgm:txEffectClrLst/>
  </dgm:styleLbl>
  <dgm:styleLbl name="node4">
    <dgm:fillClrLst>
      <a:srgbClr val="70AD47"/>
    </dgm:fillClrLst>
    <dgm:linClrLst meth="repeat">
      <a:sysClr val="window" lastClr="FFFFFF"/>
    </dgm:linClrLst>
    <dgm:effectClrLst/>
    <dgm:txLinClrLst/>
    <dgm:txFillClrLst/>
    <dgm:txEffectClrLst/>
  </dgm:styleLbl>
  <dgm:styleLbl name="parChTrans1D1">
    <dgm:fillClrLst meth="repeat">
      <a:srgbClr val="A5A5A5"/>
    </dgm:fillClrLst>
    <dgm:linClrLst meth="repeat">
      <a:srgbClr val="A5A5A5"/>
    </dgm:linClrLst>
    <dgm:effectClrLst/>
    <dgm:txLinClrLst/>
    <dgm:txFillClrLst meth="repeat">
      <a:sysClr val="windowText" lastClr="000000"/>
    </dgm:txFillClrLst>
    <dgm:txEffectClrLst/>
  </dgm:styleLbl>
  <dgm:styleLbl name="parChTrans1D2">
    <dgm:fillClrLst meth="repeat">
      <a:srgbClr val="ED7D31">
        <a:tint val="90000"/>
      </a:srgbClr>
    </dgm:fillClrLst>
    <dgm:linClrLst meth="repeat">
      <a:srgbClr val="FFC000"/>
    </dgm:linClrLst>
    <dgm:effectClrLst/>
    <dgm:txLinClrLst/>
    <dgm:txFillClrLst meth="repeat">
      <a:sysClr val="windowText" lastClr="000000"/>
    </dgm:txFillClrLst>
    <dgm:txEffectClrLst/>
  </dgm:styleLbl>
  <dgm:styleLbl name="parChTrans1D3">
    <dgm:fillClrLst meth="repeat">
      <a:srgbClr val="ED7D31">
        <a:tint val="70000"/>
      </a:srgbClr>
    </dgm:fillClrLst>
    <dgm:linClrLst meth="repeat">
      <a:srgbClr val="4472C4"/>
    </dgm:linClrLst>
    <dgm:effectClrLst/>
    <dgm:txLinClrLst/>
    <dgm:txFillClrLst meth="repeat">
      <a:sysClr val="windowText" lastClr="000000"/>
    </dgm:txFillClrLst>
    <dgm:txEffectClrLst/>
  </dgm:styleLbl>
  <dgm:styleLbl name="parChTrans1D4">
    <dgm:fillClrLst meth="repeat">
      <a:srgbClr val="70AD47">
        <a:tint val="50000"/>
      </a:srgbClr>
    </dgm:fillClrLst>
    <dgm:linClrLst meth="repeat">
      <a:srgbClr val="70AD47"/>
    </dgm:linClrLst>
    <dgm:effectClrLst/>
    <dgm:txLinClrLst/>
    <dgm:txFillClrLst meth="repeat">
      <a:sysClr val="windowText" lastClr="000000"/>
    </dgm:txFillClrLst>
    <dgm:txEffectClrLst/>
  </dgm:styleLbl>
  <dgm:styleLbl name="parChTrans2D1">
    <dgm:fillClrLst meth="repeat">
      <a:srgbClr val="ED7D31"/>
    </dgm:fillClrLst>
    <dgm:linClrLst meth="repeat">
      <a:sysClr val="window" lastClr="FFFFFF"/>
    </dgm:linClrLst>
    <dgm:effectClrLst/>
    <dgm:txLinClrLst/>
    <dgm:txFillClrLst meth="repeat">
      <a:sysClr val="window" lastClr="FFFFFF"/>
    </dgm:txFillClrLst>
    <dgm:txEffectClrLst/>
  </dgm:styleLbl>
  <dgm:styleLbl name="parChTrans2D2">
    <dgm:fillClrLst meth="repeat">
      <a:srgbClr val="A5A5A5"/>
    </dgm:fillClrLst>
    <dgm:linClrLst meth="repeat">
      <a:sysClr val="window" lastClr="FFFFFF"/>
    </dgm:linClrLst>
    <dgm:effectClrLst/>
    <dgm:txLinClrLst/>
    <dgm:txFillClrLst/>
    <dgm:txEffectClrLst/>
  </dgm:styleLbl>
  <dgm:styleLbl name="parChTrans2D3">
    <dgm:fillClrLst meth="repeat">
      <a:srgbClr val="FFC000"/>
    </dgm:fillClrLst>
    <dgm:linClrLst meth="repeat">
      <a:sysClr val="window" lastClr="FFFFFF"/>
    </dgm:linClrLst>
    <dgm:effectClrLst/>
    <dgm:txLinClrLst/>
    <dgm:txFillClrLst/>
    <dgm:txEffectClrLst/>
  </dgm:styleLbl>
  <dgm:styleLbl name="parChTrans2D4">
    <dgm:fillClrLst meth="repeat">
      <a:srgbClr val="4472C4"/>
    </dgm:fillClrLst>
    <dgm:linClrLst meth="repeat">
      <a:sysClr val="window" lastClr="FFFFFF"/>
    </dgm:linClrLst>
    <dgm:effectClrLst/>
    <dgm:txLinClrLst/>
    <dgm:txFillClrLst meth="repeat">
      <a:sysClr val="window" lastClr="FFFFFF"/>
    </dgm:txFillClrLst>
    <dgm:txEffectClrLst/>
  </dgm:styleLbl>
  <dgm:styleLbl name="revTx">
    <dgm:fillClrLst meth="repeat">
      <a:sysClr val="window" lastClr="FFFFFF">
        <a:alpha val="0"/>
      </a:sysClr>
    </dgm:fillClrLst>
    <dgm:linClrLst meth="repeat">
      <a:sysClr val="windowText" lastClr="000000">
        <a:alpha val="0"/>
      </a:sysClr>
    </dgm:linClrLst>
    <dgm:effectClrLst/>
    <dgm:txLinClrLst/>
    <dgm:txFillClrLst meth="repeat">
      <a:sysClr val="windowText" lastClr="000000"/>
    </dgm:txFillClrLst>
    <dgm:txEffectClrLst/>
  </dgm:styleLbl>
  <dgm:styleLbl name="sibTrans1D1">
    <dgm:fillClrLst/>
    <dgm:linClrLst>
      <a:srgbClr val="A5A5A5"/>
      <a:srgbClr val="FFC000"/>
    </dgm:linClrLst>
    <dgm:effectClrLst/>
    <dgm:txLinClrLst/>
    <dgm:txFillClrLst meth="repeat">
      <a:sysClr val="windowText" lastClr="000000"/>
    </dgm:txFillClrLst>
    <dgm:txEffectClrLst/>
  </dgm:styleLbl>
  <dgm:styleLbl name="sibTrans2D1">
    <dgm:fillClrLst>
      <a:srgbClr val="A5A5A5"/>
      <a:srgbClr val="FFC000"/>
    </dgm:fillClrLst>
    <dgm:linClrLst meth="repeat">
      <a:sysClr val="window" lastClr="FFFFFF"/>
    </dgm:linClrLst>
    <dgm:effectClrLst/>
    <dgm:txLinClrLst/>
    <dgm:txFillClrLst/>
    <dgm:txEffectClrLst/>
  </dgm:styleLbl>
  <dgm:styleLbl name="solidAlignAcc1">
    <dgm:fillClrLst meth="repeat">
      <a:sysClr val="window" lastClr="FFFFFF"/>
    </dgm:fillClrLst>
    <dgm:linClrLst>
      <a:srgbClr val="A5A5A5"/>
      <a:srgbClr val="FFC000"/>
    </dgm:linClrLst>
    <dgm:effectClrLst/>
    <dgm:txLinClrLst/>
    <dgm:txFillClrLst meth="repeat">
      <a:sysClr val="windowText" lastClr="000000"/>
    </dgm:txFillClrLst>
    <dgm:txEffectClrLst/>
  </dgm:styleLbl>
  <dgm:styleLbl name="solidBgAcc1">
    <dgm:fillClrLst meth="repeat">
      <a:sysClr val="window" lastClr="FFFFFF"/>
    </dgm:fillClrLst>
    <dgm:linClrLst>
      <a:srgbClr val="A5A5A5"/>
      <a:srgbClr val="FFC000"/>
    </dgm:linClrLst>
    <dgm:effectClrLst/>
    <dgm:txLinClrLst/>
    <dgm:txFillClrLst meth="repeat">
      <a:sysClr val="windowText" lastClr="000000"/>
    </dgm:txFillClrLst>
    <dgm:txEffectClrLst/>
  </dgm:styleLbl>
  <dgm:styleLbl name="solidFgAcc1">
    <dgm:fillClrLst meth="repeat">
      <a:sysClr val="window" lastClr="FFFFFF"/>
    </dgm:fillClrLst>
    <dgm:linClrLst>
      <a:srgbClr val="A5A5A5"/>
      <a:srgbClr val="FFC000"/>
    </dgm:linClrLst>
    <dgm:effectClrLst/>
    <dgm:txLinClrLst/>
    <dgm:txFillClrLst meth="repeat">
      <a:sysClr val="windowText" lastClr="000000"/>
    </dgm:txFillClrLst>
    <dgm:txEffectClrLst/>
  </dgm:styleLbl>
  <dgm:styleLbl name="trAlignAcc1">
    <dgm:fillClrLst meth="repeat">
      <a:sysClr val="window" lastClr="FFFFFF">
        <a:alpha val="40000"/>
      </a:sysClr>
    </dgm:fillClrLst>
    <dgm:linClrLst meth="repeat">
      <a:srgbClr val="ED7D31"/>
    </dgm:linClrLst>
    <dgm:effectClrLst/>
    <dgm:txLinClrLst/>
    <dgm:txFillClrLst meth="repeat">
      <a:sysClr val="windowText" lastClr="000000"/>
    </dgm:txFillClrLst>
    <dgm:txEffectClrLst/>
  </dgm:styleLbl>
  <dgm:styleLbl name="trBgShp">
    <dgm:fillClrLst meth="repeat">
      <a:srgbClr val="ED7D31">
        <a:tint val="50000"/>
        <a:alpha val="40000"/>
      </a:srgbClr>
    </dgm:fillClrLst>
    <dgm:linClrLst meth="repeat">
      <a:srgbClr val="A5A5A5"/>
    </dgm:linClrLst>
    <dgm:effectClrLst/>
    <dgm:txLinClrLst/>
    <dgm:txFillClrLst meth="repeat">
      <a:sysClr val="window" lastClr="FFFFFF"/>
    </dgm:txFillClrLst>
    <dgm:txEffectClrLst/>
  </dgm:styleLbl>
  <dgm:styleLbl name="vennNode1">
    <dgm:fillClrLst>
      <a:srgbClr val="A5A5A5">
        <a:alpha val="50000"/>
      </a:srgbClr>
      <a:srgbClr val="FFC000">
        <a:alpha val="50000"/>
      </a:srgbClr>
    </dgm:fillClrLst>
    <dgm:linClrLst meth="repeat">
      <a:sysClr val="window" lastClr="FFFFFF"/>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40F0AE8-300C-42C5-BEE2-0909F046E4A7}" type="doc">
      <dgm:prSet loTypeId="urn:microsoft.com/office/officeart/2005/8/layout/hList1" loCatId="list" qsTypeId="urn:microsoft.com/office/officeart/2005/8/quickstyle/simple4" qsCatId="simple" csTypeId="urn:microsoft.com/office/officeart/2005/8/colors/colorful3" csCatId="colorful" phldr="1"/>
      <dgm:spPr/>
      <dgm:t>
        <a:bodyPr/>
        <a:lstStyle/>
        <a:p>
          <a:endParaRPr lang="zh-CN" altLang="en-US"/>
        </a:p>
      </dgm:t>
    </dgm:pt>
    <dgm:pt modelId="{3B9C2285-D0D9-4C45-97F3-EDF1D3ED5701}">
      <dgm:prSet custT="1"/>
      <dgm:spPr/>
      <dgm:t>
        <a:bodyPr/>
        <a:lstStyle/>
        <a:p>
          <a:r>
            <a:rPr lang="zh-CN" altLang="en-US" sz="2400" dirty="0"/>
            <a:t>了解</a:t>
          </a:r>
        </a:p>
      </dgm:t>
    </dgm:pt>
    <dgm:pt modelId="{143390B6-1431-441F-98D9-EE1A197BCB3B}" cxnId="{F2322579-FB93-45CD-B11C-A31F6E9DF98B}" type="parTrans">
      <dgm:prSet/>
      <dgm:spPr/>
      <dgm:t>
        <a:bodyPr/>
        <a:lstStyle/>
        <a:p>
          <a:endParaRPr lang="zh-CN" altLang="en-US" sz="1600"/>
        </a:p>
      </dgm:t>
    </dgm:pt>
    <dgm:pt modelId="{FD887F05-3C1F-4813-B022-DF118E4BC9A4}" cxnId="{F2322579-FB93-45CD-B11C-A31F6E9DF98B}" type="sibTrans">
      <dgm:prSet/>
      <dgm:spPr/>
      <dgm:t>
        <a:bodyPr/>
        <a:lstStyle/>
        <a:p>
          <a:endParaRPr lang="zh-CN" altLang="en-US" sz="1600"/>
        </a:p>
      </dgm:t>
    </dgm:pt>
    <dgm:pt modelId="{AF65D824-641C-4DFA-A022-13B9845C3ACB}">
      <dgm:prSet phldr="0" custT="1"/>
      <dgm:spPr/>
      <dgm:t>
        <a:bodyPr vert="horz" wrap="square"/>
        <a:p>
          <a:pPr>
            <a:lnSpc>
              <a:spcPct val="100000"/>
            </a:lnSpc>
            <a:spcBef>
              <a:spcPct val="0"/>
            </a:spcBef>
            <a:spcAft>
              <a:spcPct val="15000"/>
            </a:spcAft>
          </a:pPr>
          <a:r>
            <a:rPr lang="zh-CN" altLang="en-US" sz="2200" b="0" dirty="0">
              <a:latin typeface="宋体" panose="02010600030101010101" pitchFamily="2" charset="-122"/>
              <a:ea typeface="宋体" panose="02010600030101010101" pitchFamily="2" charset="-122"/>
            </a:rPr>
            <a:t>数据可视化与数据科学的区别与联系</a:t>
          </a:r>
          <a:r>
            <a:rPr lang="zh-CN" altLang="en-US" sz="2200" dirty="0"/>
            <a:t/>
          </a:r>
          <a:endParaRPr lang="zh-CN" altLang="en-US" sz="2200" dirty="0"/>
        </a:p>
      </dgm:t>
    </dgm:pt>
    <dgm:pt modelId="{1B34809F-2E35-451A-A7B1-888DEECC4F24}" cxnId="{13D551D1-3BAA-441D-80BE-A652212753B9}" type="parTrans">
      <dgm:prSet/>
      <dgm:spPr/>
      <dgm:t>
        <a:bodyPr/>
        <a:lstStyle/>
        <a:p>
          <a:endParaRPr lang="zh-CN" altLang="en-US" sz="1600"/>
        </a:p>
      </dgm:t>
    </dgm:pt>
    <dgm:pt modelId="{B5C8F10A-757B-45DA-8E8D-E9A6B732C462}" cxnId="{13D551D1-3BAA-441D-80BE-A652212753B9}" type="sibTrans">
      <dgm:prSet/>
      <dgm:spPr/>
      <dgm:t>
        <a:bodyPr/>
        <a:lstStyle/>
        <a:p>
          <a:endParaRPr lang="zh-CN" altLang="en-US" sz="1600"/>
        </a:p>
      </dgm:t>
    </dgm:pt>
    <dgm:pt modelId="{BF8C3320-B4C9-485B-AB90-B0068E3CD8DE}">
      <dgm:prSet phldr="0" custT="1"/>
      <dgm:spPr/>
      <dgm:t>
        <a:bodyPr vert="horz" wrap="square"/>
        <a:p>
          <a:pPr>
            <a:lnSpc>
              <a:spcPct val="100000"/>
            </a:lnSpc>
            <a:spcBef>
              <a:spcPct val="0"/>
            </a:spcBef>
            <a:spcAft>
              <a:spcPct val="15000"/>
            </a:spcAft>
          </a:pPr>
          <a:r>
            <a:rPr lang="zh-CN" altLang="en-US" sz="2200" b="0" dirty="0">
              <a:latin typeface="宋体" panose="02010600030101010101" pitchFamily="2" charset="-122"/>
              <a:ea typeface="宋体" panose="02010600030101010101" pitchFamily="2" charset="-122"/>
            </a:rPr>
            <a:t>大数据环境下数据可视化的发展趋势</a:t>
          </a:r>
          <a:r>
            <a:rPr lang="zh-CN" altLang="en-US" sz="2200" b="0" dirty="0">
              <a:latin typeface="宋体" panose="02010600030101010101" pitchFamily="2" charset="-122"/>
              <a:ea typeface="宋体" panose="02010600030101010101" pitchFamily="2" charset="-122"/>
            </a:rPr>
            <a:t/>
          </a:r>
          <a:endParaRPr lang="zh-CN" altLang="en-US" sz="2200" b="0" dirty="0">
            <a:latin typeface="宋体" panose="02010600030101010101" pitchFamily="2" charset="-122"/>
            <a:ea typeface="宋体" panose="02010600030101010101" pitchFamily="2" charset="-122"/>
          </a:endParaRPr>
        </a:p>
      </dgm:t>
    </dgm:pt>
    <dgm:pt modelId="{57889E11-5BAE-40E8-BDF0-C59376546035}" cxnId="{CD9AEBAD-3B1D-45CC-BC82-D6EA8CBD784F}" type="parTrans">
      <dgm:prSet/>
      <dgm:spPr/>
    </dgm:pt>
    <dgm:pt modelId="{11535473-9FCC-4D45-96FA-0D4F01D24717}" cxnId="{CD9AEBAD-3B1D-45CC-BC82-D6EA8CBD784F}" type="sibTrans">
      <dgm:prSet/>
      <dgm:spPr/>
    </dgm:pt>
    <dgm:pt modelId="{AF4DD675-A558-4492-8B92-A2014CBF6E9F}">
      <dgm:prSet custT="1"/>
      <dgm:spPr/>
      <dgm:t>
        <a:bodyPr/>
        <a:lstStyle/>
        <a:p>
          <a:r>
            <a:rPr lang="zh-CN" altLang="en-US" sz="2400" dirty="0"/>
            <a:t>理解</a:t>
          </a:r>
        </a:p>
      </dgm:t>
    </dgm:pt>
    <dgm:pt modelId="{3594881F-04C7-42AD-87C2-F1208C352612}" cxnId="{C6083458-72D2-4B2D-A05B-2BE4948EF1B0}" type="parTrans">
      <dgm:prSet/>
      <dgm:spPr/>
      <dgm:t>
        <a:bodyPr/>
        <a:lstStyle/>
        <a:p>
          <a:endParaRPr lang="zh-CN" altLang="en-US" sz="1600"/>
        </a:p>
      </dgm:t>
    </dgm:pt>
    <dgm:pt modelId="{77BCD0E9-AE55-4155-B2F3-A5A51EA603C6}" cxnId="{C6083458-72D2-4B2D-A05B-2BE4948EF1B0}" type="sibTrans">
      <dgm:prSet/>
      <dgm:spPr/>
      <dgm:t>
        <a:bodyPr/>
        <a:lstStyle/>
        <a:p>
          <a:endParaRPr lang="zh-CN" altLang="en-US" sz="1600"/>
        </a:p>
      </dgm:t>
    </dgm:pt>
    <dgm:pt modelId="{0E4F97C5-666D-4C89-A9CF-3E34F65DE58E}">
      <dgm:prSet phldr="0" custT="1"/>
      <dgm:spPr/>
      <dgm:t>
        <a:bodyPr vert="horz" wrap="square"/>
        <a:p>
          <a:pPr>
            <a:lnSpc>
              <a:spcPct val="100000"/>
            </a:lnSpc>
            <a:spcBef>
              <a:spcPct val="0"/>
            </a:spcBef>
            <a:spcAft>
              <a:spcPct val="15000"/>
            </a:spcAft>
          </a:pPr>
          <a:r>
            <a:rPr lang="zh-CN" altLang="en-US" sz="2200" b="0" dirty="0">
              <a:latin typeface="宋体" panose="02010600030101010101" pitchFamily="2" charset="-122"/>
              <a:ea typeface="宋体" panose="02010600030101010101" pitchFamily="2" charset="-122"/>
            </a:rPr>
            <a:t>数据可视化的基本原则</a:t>
          </a:r>
          <a:r>
            <a:rPr lang="zh-CN" altLang="en-US" sz="2200" dirty="0"/>
            <a:t/>
          </a:r>
          <a:endParaRPr lang="zh-CN" altLang="en-US" sz="2200" dirty="0"/>
        </a:p>
      </dgm:t>
    </dgm:pt>
    <dgm:pt modelId="{0C0AE3A8-73F3-47A6-B4DF-C98AD1D5EE36}" cxnId="{6777E4E8-2332-418A-9468-A909AE7881E2}" type="parTrans">
      <dgm:prSet/>
      <dgm:spPr/>
      <dgm:t>
        <a:bodyPr/>
        <a:lstStyle/>
        <a:p>
          <a:endParaRPr lang="zh-CN" altLang="en-US" sz="1600"/>
        </a:p>
      </dgm:t>
    </dgm:pt>
    <dgm:pt modelId="{BDA597E8-3463-423D-955A-25AE1866C2E8}" cxnId="{6777E4E8-2332-418A-9468-A909AE7881E2}" type="sibTrans">
      <dgm:prSet/>
      <dgm:spPr/>
      <dgm:t>
        <a:bodyPr/>
        <a:lstStyle/>
        <a:p>
          <a:endParaRPr lang="zh-CN" altLang="en-US" sz="1600"/>
        </a:p>
      </dgm:t>
    </dgm:pt>
    <dgm:pt modelId="{03416E4C-F2C1-4260-A9DD-29C976E0DDE3}">
      <dgm:prSet phldr="0" custT="1"/>
      <dgm:spPr/>
      <dgm:t>
        <a:bodyPr vert="horz" wrap="square"/>
        <a:p>
          <a:pPr>
            <a:lnSpc>
              <a:spcPct val="100000"/>
            </a:lnSpc>
            <a:spcBef>
              <a:spcPct val="0"/>
            </a:spcBef>
            <a:spcAft>
              <a:spcPct val="15000"/>
            </a:spcAft>
          </a:pPr>
          <a:r>
            <a:rPr lang="zh-CN" altLang="en-US" sz="2200" b="0" dirty="0">
              <a:latin typeface="宋体" panose="02010600030101010101" pitchFamily="2" charset="-122"/>
              <a:ea typeface="宋体" panose="02010600030101010101" pitchFamily="2" charset="-122"/>
            </a:rPr>
            <a:t>可视分析学及其核心模型</a:t>
          </a:r>
          <a:r>
            <a:rPr lang="zh-CN" altLang="en-US" sz="2200" dirty="0"/>
            <a:t/>
          </a:r>
          <a:endParaRPr lang="zh-CN" altLang="en-US" sz="2200" dirty="0"/>
        </a:p>
      </dgm:t>
    </dgm:pt>
    <dgm:pt modelId="{2B98355D-23AC-4DA0-AC7F-740115109527}" cxnId="{1A104672-9F5A-4539-B8C0-9F253AB4F14E}" type="parTrans">
      <dgm:prSet/>
      <dgm:spPr/>
    </dgm:pt>
    <dgm:pt modelId="{D782F306-15CB-42C0-A54C-322565AEC46F}" cxnId="{1A104672-9F5A-4539-B8C0-9F253AB4F14E}" type="sibTrans">
      <dgm:prSet/>
      <dgm:spPr/>
    </dgm:pt>
    <dgm:pt modelId="{6458865E-680E-4C70-B6BE-74D00A20852D}">
      <dgm:prSet custT="1"/>
      <dgm:spPr/>
      <dgm:t>
        <a:bodyPr/>
        <a:lstStyle/>
        <a:p>
          <a:r>
            <a:rPr lang="zh-CN" altLang="en-US" sz="2400" dirty="0"/>
            <a:t>掌握</a:t>
          </a:r>
        </a:p>
      </dgm:t>
    </dgm:pt>
    <dgm:pt modelId="{8AB38016-4480-4789-8792-B07E106EF446}" cxnId="{5908498A-3AA2-4C07-B7D0-C56F6AAD5CEC}" type="parTrans">
      <dgm:prSet/>
      <dgm:spPr/>
      <dgm:t>
        <a:bodyPr/>
        <a:lstStyle/>
        <a:p>
          <a:endParaRPr lang="zh-CN" altLang="en-US" sz="1600"/>
        </a:p>
      </dgm:t>
    </dgm:pt>
    <dgm:pt modelId="{016632E6-D71A-4C9D-A531-78EA169242CE}" cxnId="{5908498A-3AA2-4C07-B7D0-C56F6AAD5CEC}" type="sibTrans">
      <dgm:prSet/>
      <dgm:spPr/>
      <dgm:t>
        <a:bodyPr/>
        <a:lstStyle/>
        <a:p>
          <a:endParaRPr lang="zh-CN" altLang="en-US" sz="1600"/>
        </a:p>
      </dgm:t>
    </dgm:pt>
    <dgm:pt modelId="{5DA2F494-2359-4C78-9309-9C8D776A1562}">
      <dgm:prSet phldr="0" custT="1"/>
      <dgm:spPr/>
      <dgm:t>
        <a:bodyPr vert="horz" wrap="square"/>
        <a:p>
          <a:pPr>
            <a:lnSpc>
              <a:spcPct val="100000"/>
            </a:lnSpc>
            <a:spcBef>
              <a:spcPct val="0"/>
            </a:spcBef>
            <a:spcAft>
              <a:spcPct val="15000"/>
            </a:spcAft>
          </a:pPr>
          <a:r>
            <a:rPr lang="zh-CN" altLang="en-US" sz="2200" b="0" dirty="0">
              <a:latin typeface="宋体" panose="02010600030101010101" pitchFamily="2" charset="-122"/>
              <a:ea typeface="宋体" panose="02010600030101010101" pitchFamily="2" charset="-122"/>
            </a:rPr>
            <a:t>数据类型的划分方法及视觉编码方法的选择</a:t>
          </a:r>
          <a:r>
            <a:rPr lang="zh-CN" altLang="en-US" sz="2200" dirty="0"/>
            <a:t/>
          </a:r>
          <a:endParaRPr lang="zh-CN" altLang="en-US" sz="2200" dirty="0"/>
        </a:p>
      </dgm:t>
    </dgm:pt>
    <dgm:pt modelId="{CB5B4ACA-0F9F-499C-8A56-8B570BB9FFB6}" cxnId="{F41C587B-F28D-44FA-A3DC-AC7433153788}" type="parTrans">
      <dgm:prSet/>
      <dgm:spPr/>
      <dgm:t>
        <a:bodyPr/>
        <a:lstStyle/>
        <a:p>
          <a:endParaRPr lang="zh-CN" altLang="en-US" sz="1600"/>
        </a:p>
      </dgm:t>
    </dgm:pt>
    <dgm:pt modelId="{3CE66B17-12D7-40FA-B0B8-75D7E21E03CD}" cxnId="{F41C587B-F28D-44FA-A3DC-AC7433153788}" type="sibTrans">
      <dgm:prSet/>
      <dgm:spPr/>
      <dgm:t>
        <a:bodyPr/>
        <a:lstStyle/>
        <a:p>
          <a:endParaRPr lang="zh-CN" altLang="en-US" sz="1600"/>
        </a:p>
      </dgm:t>
    </dgm:pt>
    <dgm:pt modelId="{A7903967-D24E-4B70-B71F-82FEA832C2C9}">
      <dgm:prSet phldr="0" custT="1"/>
      <dgm:spPr/>
      <dgm:t>
        <a:bodyPr vert="horz" wrap="square"/>
        <a:p>
          <a:pPr>
            <a:lnSpc>
              <a:spcPct val="100000"/>
            </a:lnSpc>
            <a:spcBef>
              <a:spcPct val="0"/>
            </a:spcBef>
            <a:spcAft>
              <a:spcPct val="15000"/>
            </a:spcAft>
          </a:pPr>
          <a:r>
            <a:rPr lang="zh-CN" altLang="en-US" sz="2200" b="0" dirty="0">
              <a:latin typeface="宋体" panose="02010600030101010101" pitchFamily="2" charset="-122"/>
              <a:ea typeface="宋体" panose="02010600030101010101" pitchFamily="2" charset="-122"/>
            </a:rPr>
            <a:t>常用统计图表的绘制方法</a:t>
          </a:r>
          <a:r>
            <a:rPr lang="zh-CN" altLang="en-US" sz="2200" dirty="0"/>
            <a:t/>
          </a:r>
          <a:endParaRPr lang="zh-CN" altLang="en-US" sz="2200" dirty="0"/>
        </a:p>
      </dgm:t>
    </dgm:pt>
    <dgm:pt modelId="{CF3EE28C-0281-4BC7-B223-57F848FFE84D}" cxnId="{9D7B50CA-177A-472B-A0B8-A4E11E7B8B1B}" type="parTrans">
      <dgm:prSet/>
      <dgm:spPr/>
    </dgm:pt>
    <dgm:pt modelId="{BD437EF7-9BC8-4022-B8F0-15DB3EF2CD76}" cxnId="{9D7B50CA-177A-472B-A0B8-A4E11E7B8B1B}" type="sibTrans">
      <dgm:prSet/>
      <dgm:spPr/>
    </dgm:pt>
    <dgm:pt modelId="{6F87720B-812F-49EB-AC4F-51D797F57759}">
      <dgm:prSet custT="1"/>
      <dgm:spPr/>
      <dgm:t>
        <a:bodyPr/>
        <a:lstStyle/>
        <a:p>
          <a:r>
            <a:rPr lang="zh-CN" altLang="en-US" sz="2400" dirty="0"/>
            <a:t>熟练掌握</a:t>
          </a:r>
        </a:p>
      </dgm:t>
    </dgm:pt>
    <dgm:pt modelId="{AD1B60F8-DCD8-479A-B428-9213A52778F5}" cxnId="{3CDAD733-D2CD-4324-9123-8295EC16BEE0}" type="parTrans">
      <dgm:prSet/>
      <dgm:spPr/>
      <dgm:t>
        <a:bodyPr/>
        <a:lstStyle/>
        <a:p>
          <a:endParaRPr lang="zh-CN" altLang="en-US" sz="1600"/>
        </a:p>
      </dgm:t>
    </dgm:pt>
    <dgm:pt modelId="{D1F653DC-79ED-4D4A-8EEF-3E24061B8C78}" cxnId="{3CDAD733-D2CD-4324-9123-8295EC16BEE0}" type="sibTrans">
      <dgm:prSet/>
      <dgm:spPr/>
      <dgm:t>
        <a:bodyPr/>
        <a:lstStyle/>
        <a:p>
          <a:endParaRPr lang="zh-CN" altLang="en-US" sz="1600"/>
        </a:p>
      </dgm:t>
    </dgm:pt>
    <dgm:pt modelId="{B46D2873-447B-4F9F-B8ED-632757854703}">
      <dgm:prSet phldr="0" custT="1"/>
      <dgm:spPr/>
      <dgm:t>
        <a:bodyPr vert="horz" wrap="square"/>
        <a:p>
          <a:pPr>
            <a:lnSpc>
              <a:spcPct val="100000"/>
            </a:lnSpc>
            <a:spcBef>
              <a:spcPct val="0"/>
            </a:spcBef>
            <a:spcAft>
              <a:spcPct val="15000"/>
            </a:spcAft>
          </a:pPr>
          <a:r>
            <a:rPr lang="zh-CN" altLang="en-US" sz="2200" b="0" dirty="0">
              <a:latin typeface="宋体" panose="02010600030101010101" pitchFamily="2" charset="-122"/>
              <a:ea typeface="宋体" panose="02010600030101010101" pitchFamily="2" charset="-122"/>
            </a:rPr>
            <a:t>基于</a:t>
          </a:r>
          <a:r>
            <a:rPr lang="en-US" altLang="zh-CN" sz="2200" b="0" dirty="0">
              <a:latin typeface="宋体" panose="02010600030101010101" pitchFamily="2" charset="-122"/>
              <a:ea typeface="宋体" panose="02010600030101010101" pitchFamily="2" charset="-122"/>
            </a:rPr>
            <a:t>Python</a:t>
          </a:r>
          <a:r>
            <a:rPr lang="zh-CN" altLang="en-US" sz="2200" b="0" dirty="0">
              <a:latin typeface="宋体" panose="02010600030101010101" pitchFamily="2" charset="-122"/>
              <a:ea typeface="宋体" panose="02010600030101010101" pitchFamily="2" charset="-122"/>
            </a:rPr>
            <a:t>的数据可视化</a:t>
          </a:r>
          <a:r>
            <a:rPr lang="zh-CN" altLang="en-US" sz="2200" dirty="0"/>
            <a:t/>
          </a:r>
          <a:endParaRPr lang="zh-CN" altLang="en-US" sz="2200" dirty="0"/>
        </a:p>
      </dgm:t>
    </dgm:pt>
    <dgm:pt modelId="{4F69FDEE-E7CA-41AB-B18C-0A2EAC131E76}" cxnId="{4263B5E9-0371-4A67-ABE9-7E04AB7FD703}" type="parTrans">
      <dgm:prSet/>
      <dgm:spPr/>
      <dgm:t>
        <a:bodyPr/>
        <a:lstStyle/>
        <a:p>
          <a:endParaRPr lang="zh-CN" altLang="en-US" sz="1600"/>
        </a:p>
      </dgm:t>
    </dgm:pt>
    <dgm:pt modelId="{E5B1416F-3D5B-4E6F-A9E1-0A0E5C7316B4}" cxnId="{4263B5E9-0371-4A67-ABE9-7E04AB7FD703}" type="sibTrans">
      <dgm:prSet/>
      <dgm:spPr/>
      <dgm:t>
        <a:bodyPr/>
        <a:lstStyle/>
        <a:p>
          <a:endParaRPr lang="zh-CN" altLang="en-US" sz="1600"/>
        </a:p>
      </dgm:t>
    </dgm:pt>
    <dgm:pt modelId="{72A9F2D9-8DF3-4ACA-91C2-FE8E1399915A}" type="pres">
      <dgm:prSet presAssocID="{C40F0AE8-300C-42C5-BEE2-0909F046E4A7}" presName="Name0" presStyleCnt="0">
        <dgm:presLayoutVars>
          <dgm:dir/>
          <dgm:animLvl val="lvl"/>
          <dgm:resizeHandles val="exact"/>
        </dgm:presLayoutVars>
      </dgm:prSet>
      <dgm:spPr/>
    </dgm:pt>
    <dgm:pt modelId="{07A4F6D3-4BDB-4697-9102-0A2AB7C616EB}" type="pres">
      <dgm:prSet presAssocID="{3B9C2285-D0D9-4C45-97F3-EDF1D3ED5701}" presName="composite" presStyleCnt="0"/>
      <dgm:spPr/>
    </dgm:pt>
    <dgm:pt modelId="{2F99AB4D-618E-4A4C-8F32-CB5E2C90B6F9}" type="pres">
      <dgm:prSet presAssocID="{3B9C2285-D0D9-4C45-97F3-EDF1D3ED5701}" presName="parTx" presStyleLbl="alignNode1" presStyleIdx="0" presStyleCnt="4">
        <dgm:presLayoutVars>
          <dgm:chMax val="0"/>
          <dgm:chPref val="0"/>
          <dgm:bulletEnabled val="1"/>
        </dgm:presLayoutVars>
      </dgm:prSet>
      <dgm:spPr/>
    </dgm:pt>
    <dgm:pt modelId="{0B1C32C2-6528-408F-A1DC-F8F2C300674D}" type="pres">
      <dgm:prSet presAssocID="{3B9C2285-D0D9-4C45-97F3-EDF1D3ED5701}" presName="desTx" presStyleLbl="alignAccFollowNode1" presStyleIdx="0" presStyleCnt="4">
        <dgm:presLayoutVars>
          <dgm:bulletEnabled val="1"/>
        </dgm:presLayoutVars>
      </dgm:prSet>
      <dgm:spPr/>
    </dgm:pt>
    <dgm:pt modelId="{DBE8E073-6D4E-4593-A848-6EB0D6A4C521}" type="pres">
      <dgm:prSet presAssocID="{FD887F05-3C1F-4813-B022-DF118E4BC9A4}" presName="space" presStyleCnt="0"/>
      <dgm:spPr/>
    </dgm:pt>
    <dgm:pt modelId="{57D665EF-E9F0-43D1-8CD6-ACE60B81E860}" type="pres">
      <dgm:prSet presAssocID="{AF4DD675-A558-4492-8B92-A2014CBF6E9F}" presName="composite" presStyleCnt="0"/>
      <dgm:spPr/>
    </dgm:pt>
    <dgm:pt modelId="{7AD23FD0-5140-4991-90FA-52910E5246A1}" type="pres">
      <dgm:prSet presAssocID="{AF4DD675-A558-4492-8B92-A2014CBF6E9F}" presName="parTx" presStyleLbl="alignNode1" presStyleIdx="1" presStyleCnt="4">
        <dgm:presLayoutVars>
          <dgm:chMax val="0"/>
          <dgm:chPref val="0"/>
          <dgm:bulletEnabled val="1"/>
        </dgm:presLayoutVars>
      </dgm:prSet>
      <dgm:spPr/>
    </dgm:pt>
    <dgm:pt modelId="{C94008C4-848D-4B11-8FCD-024D8705554C}" type="pres">
      <dgm:prSet presAssocID="{AF4DD675-A558-4492-8B92-A2014CBF6E9F}" presName="desTx" presStyleLbl="alignAccFollowNode1" presStyleIdx="1" presStyleCnt="4">
        <dgm:presLayoutVars>
          <dgm:bulletEnabled val="1"/>
        </dgm:presLayoutVars>
      </dgm:prSet>
      <dgm:spPr/>
    </dgm:pt>
    <dgm:pt modelId="{0757C9A7-9BF5-4FFC-93E1-3D9AE8146354}" type="pres">
      <dgm:prSet presAssocID="{77BCD0E9-AE55-4155-B2F3-A5A51EA603C6}" presName="space" presStyleCnt="0"/>
      <dgm:spPr/>
    </dgm:pt>
    <dgm:pt modelId="{393F62C6-2D23-4AD9-B74C-83EF64828B8D}" type="pres">
      <dgm:prSet presAssocID="{6458865E-680E-4C70-B6BE-74D00A20852D}" presName="composite" presStyleCnt="0"/>
      <dgm:spPr/>
    </dgm:pt>
    <dgm:pt modelId="{D3D6532B-2B4B-4D90-8DD7-E4A0C1253D49}" type="pres">
      <dgm:prSet presAssocID="{6458865E-680E-4C70-B6BE-74D00A20852D}" presName="parTx" presStyleLbl="alignNode1" presStyleIdx="2" presStyleCnt="4">
        <dgm:presLayoutVars>
          <dgm:chMax val="0"/>
          <dgm:chPref val="0"/>
          <dgm:bulletEnabled val="1"/>
        </dgm:presLayoutVars>
      </dgm:prSet>
      <dgm:spPr/>
    </dgm:pt>
    <dgm:pt modelId="{F6982DEA-B834-4674-AD0E-434D56A482F8}" type="pres">
      <dgm:prSet presAssocID="{6458865E-680E-4C70-B6BE-74D00A20852D}" presName="desTx" presStyleLbl="alignAccFollowNode1" presStyleIdx="2" presStyleCnt="4">
        <dgm:presLayoutVars>
          <dgm:bulletEnabled val="1"/>
        </dgm:presLayoutVars>
      </dgm:prSet>
      <dgm:spPr/>
    </dgm:pt>
    <dgm:pt modelId="{7A96232D-1EEC-4970-9A9D-B6CC47C68F11}" type="pres">
      <dgm:prSet presAssocID="{016632E6-D71A-4C9D-A531-78EA169242CE}" presName="space" presStyleCnt="0"/>
      <dgm:spPr/>
    </dgm:pt>
    <dgm:pt modelId="{55AFF4EE-3F34-4B17-8725-09384D31C18B}" type="pres">
      <dgm:prSet presAssocID="{6F87720B-812F-49EB-AC4F-51D797F57759}" presName="composite" presStyleCnt="0"/>
      <dgm:spPr/>
    </dgm:pt>
    <dgm:pt modelId="{48BCE092-BDB2-4F83-B06C-9683606A668A}" type="pres">
      <dgm:prSet presAssocID="{6F87720B-812F-49EB-AC4F-51D797F57759}" presName="parTx" presStyleLbl="alignNode1" presStyleIdx="3" presStyleCnt="4">
        <dgm:presLayoutVars>
          <dgm:chMax val="0"/>
          <dgm:chPref val="0"/>
          <dgm:bulletEnabled val="1"/>
        </dgm:presLayoutVars>
      </dgm:prSet>
      <dgm:spPr/>
    </dgm:pt>
    <dgm:pt modelId="{B985A5A0-9D9D-4312-8F65-B76DEDFC97F0}" type="pres">
      <dgm:prSet presAssocID="{6F87720B-812F-49EB-AC4F-51D797F57759}" presName="desTx" presStyleLbl="alignAccFollowNode1" presStyleIdx="3" presStyleCnt="4">
        <dgm:presLayoutVars>
          <dgm:bulletEnabled val="1"/>
        </dgm:presLayoutVars>
      </dgm:prSet>
      <dgm:spPr/>
    </dgm:pt>
  </dgm:ptLst>
  <dgm:cxnLst>
    <dgm:cxn modelId="{F2322579-FB93-45CD-B11C-A31F6E9DF98B}" srcId="{C40F0AE8-300C-42C5-BEE2-0909F046E4A7}" destId="{3B9C2285-D0D9-4C45-97F3-EDF1D3ED5701}" srcOrd="0" destOrd="0" parTransId="{143390B6-1431-441F-98D9-EE1A197BCB3B}" sibTransId="{FD887F05-3C1F-4813-B022-DF118E4BC9A4}"/>
    <dgm:cxn modelId="{13D551D1-3BAA-441D-80BE-A652212753B9}" srcId="{3B9C2285-D0D9-4C45-97F3-EDF1D3ED5701}" destId="{AF65D824-641C-4DFA-A022-13B9845C3ACB}" srcOrd="0" destOrd="0" parTransId="{1B34809F-2E35-451A-A7B1-888DEECC4F24}" sibTransId="{B5C8F10A-757B-45DA-8E8D-E9A6B732C462}"/>
    <dgm:cxn modelId="{CD9AEBAD-3B1D-45CC-BC82-D6EA8CBD784F}" srcId="{3B9C2285-D0D9-4C45-97F3-EDF1D3ED5701}" destId="{BF8C3320-B4C9-485B-AB90-B0068E3CD8DE}" srcOrd="1" destOrd="0" parTransId="{57889E11-5BAE-40E8-BDF0-C59376546035}" sibTransId="{11535473-9FCC-4D45-96FA-0D4F01D24717}"/>
    <dgm:cxn modelId="{C6083458-72D2-4B2D-A05B-2BE4948EF1B0}" srcId="{C40F0AE8-300C-42C5-BEE2-0909F046E4A7}" destId="{AF4DD675-A558-4492-8B92-A2014CBF6E9F}" srcOrd="1" destOrd="0" parTransId="{3594881F-04C7-42AD-87C2-F1208C352612}" sibTransId="{77BCD0E9-AE55-4155-B2F3-A5A51EA603C6}"/>
    <dgm:cxn modelId="{6777E4E8-2332-418A-9468-A909AE7881E2}" srcId="{AF4DD675-A558-4492-8B92-A2014CBF6E9F}" destId="{0E4F97C5-666D-4C89-A9CF-3E34F65DE58E}" srcOrd="0" destOrd="1" parTransId="{0C0AE3A8-73F3-47A6-B4DF-C98AD1D5EE36}" sibTransId="{BDA597E8-3463-423D-955A-25AE1866C2E8}"/>
    <dgm:cxn modelId="{1A104672-9F5A-4539-B8C0-9F253AB4F14E}" srcId="{AF4DD675-A558-4492-8B92-A2014CBF6E9F}" destId="{03416E4C-F2C1-4260-A9DD-29C976E0DDE3}" srcOrd="1" destOrd="1" parTransId="{2B98355D-23AC-4DA0-AC7F-740115109527}" sibTransId="{D782F306-15CB-42C0-A54C-322565AEC46F}"/>
    <dgm:cxn modelId="{5908498A-3AA2-4C07-B7D0-C56F6AAD5CEC}" srcId="{C40F0AE8-300C-42C5-BEE2-0909F046E4A7}" destId="{6458865E-680E-4C70-B6BE-74D00A20852D}" srcOrd="2" destOrd="0" parTransId="{8AB38016-4480-4789-8792-B07E106EF446}" sibTransId="{016632E6-D71A-4C9D-A531-78EA169242CE}"/>
    <dgm:cxn modelId="{F41C587B-F28D-44FA-A3DC-AC7433153788}" srcId="{6458865E-680E-4C70-B6BE-74D00A20852D}" destId="{5DA2F494-2359-4C78-9309-9C8D776A1562}" srcOrd="0" destOrd="2" parTransId="{CB5B4ACA-0F9F-499C-8A56-8B570BB9FFB6}" sibTransId="{3CE66B17-12D7-40FA-B0B8-75D7E21E03CD}"/>
    <dgm:cxn modelId="{9D7B50CA-177A-472B-A0B8-A4E11E7B8B1B}" srcId="{6458865E-680E-4C70-B6BE-74D00A20852D}" destId="{A7903967-D24E-4B70-B71F-82FEA832C2C9}" srcOrd="1" destOrd="2" parTransId="{CF3EE28C-0281-4BC7-B223-57F848FFE84D}" sibTransId="{BD437EF7-9BC8-4022-B8F0-15DB3EF2CD76}"/>
    <dgm:cxn modelId="{3CDAD733-D2CD-4324-9123-8295EC16BEE0}" srcId="{C40F0AE8-300C-42C5-BEE2-0909F046E4A7}" destId="{6F87720B-812F-49EB-AC4F-51D797F57759}" srcOrd="3" destOrd="0" parTransId="{AD1B60F8-DCD8-479A-B428-9213A52778F5}" sibTransId="{D1F653DC-79ED-4D4A-8EEF-3E24061B8C78}"/>
    <dgm:cxn modelId="{4263B5E9-0371-4A67-ABE9-7E04AB7FD703}" srcId="{6F87720B-812F-49EB-AC4F-51D797F57759}" destId="{B46D2873-447B-4F9F-B8ED-632757854703}" srcOrd="0" destOrd="3" parTransId="{4F69FDEE-E7CA-41AB-B18C-0A2EAC131E76}" sibTransId="{E5B1416F-3D5B-4E6F-A9E1-0A0E5C7316B4}"/>
    <dgm:cxn modelId="{B8AB285C-28C3-4E9C-BBF1-27C51263915C}" type="presOf" srcId="{C40F0AE8-300C-42C5-BEE2-0909F046E4A7}" destId="{72A9F2D9-8DF3-4ACA-91C2-FE8E1399915A}" srcOrd="0" destOrd="0" presId="urn:microsoft.com/office/officeart/2005/8/layout/hList1"/>
    <dgm:cxn modelId="{02F19E71-E957-44A0-B935-C8EBA30C8C0E}" type="presParOf" srcId="{72A9F2D9-8DF3-4ACA-91C2-FE8E1399915A}" destId="{07A4F6D3-4BDB-4697-9102-0A2AB7C616EB}" srcOrd="0" destOrd="0" presId="urn:microsoft.com/office/officeart/2005/8/layout/hList1"/>
    <dgm:cxn modelId="{06329A9C-7EEE-4B8F-A688-C3F54F386045}" type="presParOf" srcId="{07A4F6D3-4BDB-4697-9102-0A2AB7C616EB}" destId="{2F99AB4D-618E-4A4C-8F32-CB5E2C90B6F9}" srcOrd="0" destOrd="0" presId="urn:microsoft.com/office/officeart/2005/8/layout/hList1"/>
    <dgm:cxn modelId="{BD79385D-8564-4BE1-98F4-13C16996C305}" type="presOf" srcId="{3B9C2285-D0D9-4C45-97F3-EDF1D3ED5701}" destId="{2F99AB4D-618E-4A4C-8F32-CB5E2C90B6F9}" srcOrd="0" destOrd="0" presId="urn:microsoft.com/office/officeart/2005/8/layout/hList1"/>
    <dgm:cxn modelId="{88C7CDE2-F24C-4ECC-ABB0-61119EA48C09}" type="presParOf" srcId="{07A4F6D3-4BDB-4697-9102-0A2AB7C616EB}" destId="{0B1C32C2-6528-408F-A1DC-F8F2C300674D}" srcOrd="1" destOrd="0" presId="urn:microsoft.com/office/officeart/2005/8/layout/hList1"/>
    <dgm:cxn modelId="{E541B88A-DB96-4817-B712-972B4AC1C978}" type="presOf" srcId="{AF65D824-641C-4DFA-A022-13B9845C3ACB}" destId="{0B1C32C2-6528-408F-A1DC-F8F2C300674D}" srcOrd="0" destOrd="0" presId="urn:microsoft.com/office/officeart/2005/8/layout/hList1"/>
    <dgm:cxn modelId="{505E238B-E3EE-4584-8B1B-830832507906}" type="presOf" srcId="{BF8C3320-B4C9-485B-AB90-B0068E3CD8DE}" destId="{0B1C32C2-6528-408F-A1DC-F8F2C300674D}" srcOrd="0" destOrd="1" presId="urn:microsoft.com/office/officeart/2005/8/layout/hList1"/>
    <dgm:cxn modelId="{716ADC24-C7EC-41BD-B2B4-53E60AAFD3F5}" type="presParOf" srcId="{72A9F2D9-8DF3-4ACA-91C2-FE8E1399915A}" destId="{DBE8E073-6D4E-4593-A848-6EB0D6A4C521}" srcOrd="1" destOrd="0" presId="urn:microsoft.com/office/officeart/2005/8/layout/hList1"/>
    <dgm:cxn modelId="{90DA8E9C-73DB-43BB-A8CA-57CA335E01D1}" type="presParOf" srcId="{72A9F2D9-8DF3-4ACA-91C2-FE8E1399915A}" destId="{57D665EF-E9F0-43D1-8CD6-ACE60B81E860}" srcOrd="2" destOrd="0" presId="urn:microsoft.com/office/officeart/2005/8/layout/hList1"/>
    <dgm:cxn modelId="{B5CDE03E-F251-437C-A334-3C8525173F76}" type="presParOf" srcId="{57D665EF-E9F0-43D1-8CD6-ACE60B81E860}" destId="{7AD23FD0-5140-4991-90FA-52910E5246A1}" srcOrd="0" destOrd="2" presId="urn:microsoft.com/office/officeart/2005/8/layout/hList1"/>
    <dgm:cxn modelId="{2E1FFD31-7B52-4CE4-8CE7-81561A03DE46}" type="presOf" srcId="{AF4DD675-A558-4492-8B92-A2014CBF6E9F}" destId="{7AD23FD0-5140-4991-90FA-52910E5246A1}" srcOrd="0" destOrd="0" presId="urn:microsoft.com/office/officeart/2005/8/layout/hList1"/>
    <dgm:cxn modelId="{E9520326-0352-4CBE-BF12-69BA49C96FAC}" type="presParOf" srcId="{57D665EF-E9F0-43D1-8CD6-ACE60B81E860}" destId="{C94008C4-848D-4B11-8FCD-024D8705554C}" srcOrd="1" destOrd="2" presId="urn:microsoft.com/office/officeart/2005/8/layout/hList1"/>
    <dgm:cxn modelId="{E5A429F2-E080-462A-8C43-FA71859EA6D0}" type="presOf" srcId="{0E4F97C5-666D-4C89-A9CF-3E34F65DE58E}" destId="{C94008C4-848D-4B11-8FCD-024D8705554C}" srcOrd="0" destOrd="0" presId="urn:microsoft.com/office/officeart/2005/8/layout/hList1"/>
    <dgm:cxn modelId="{B80D2D8F-02DC-43F6-AEDD-BC377176E759}" type="presOf" srcId="{03416E4C-F2C1-4260-A9DD-29C976E0DDE3}" destId="{C94008C4-848D-4B11-8FCD-024D8705554C}" srcOrd="0" destOrd="1" presId="urn:microsoft.com/office/officeart/2005/8/layout/hList1"/>
    <dgm:cxn modelId="{928D70C0-0152-404A-A6A8-6569792C68BF}" type="presParOf" srcId="{72A9F2D9-8DF3-4ACA-91C2-FE8E1399915A}" destId="{0757C9A7-9BF5-4FFC-93E1-3D9AE8146354}" srcOrd="3" destOrd="0" presId="urn:microsoft.com/office/officeart/2005/8/layout/hList1"/>
    <dgm:cxn modelId="{7C670F3F-F20C-45C1-AAB8-545B79945191}" type="presParOf" srcId="{72A9F2D9-8DF3-4ACA-91C2-FE8E1399915A}" destId="{393F62C6-2D23-4AD9-B74C-83EF64828B8D}" srcOrd="4" destOrd="0" presId="urn:microsoft.com/office/officeart/2005/8/layout/hList1"/>
    <dgm:cxn modelId="{79514DF0-94BA-4478-A47A-9FF2C7334FB1}" type="presParOf" srcId="{393F62C6-2D23-4AD9-B74C-83EF64828B8D}" destId="{D3D6532B-2B4B-4D90-8DD7-E4A0C1253D49}" srcOrd="0" destOrd="4" presId="urn:microsoft.com/office/officeart/2005/8/layout/hList1"/>
    <dgm:cxn modelId="{D3999747-68E1-4569-9138-304B3C730AB3}" type="presOf" srcId="{6458865E-680E-4C70-B6BE-74D00A20852D}" destId="{D3D6532B-2B4B-4D90-8DD7-E4A0C1253D49}" srcOrd="0" destOrd="0" presId="urn:microsoft.com/office/officeart/2005/8/layout/hList1"/>
    <dgm:cxn modelId="{4D176448-3221-46F2-A2E7-AAA81E1919A4}" type="presParOf" srcId="{393F62C6-2D23-4AD9-B74C-83EF64828B8D}" destId="{F6982DEA-B834-4674-AD0E-434D56A482F8}" srcOrd="1" destOrd="4" presId="urn:microsoft.com/office/officeart/2005/8/layout/hList1"/>
    <dgm:cxn modelId="{8F3EAB11-40EE-4785-B2C4-540B48EFB752}" type="presOf" srcId="{5DA2F494-2359-4C78-9309-9C8D776A1562}" destId="{F6982DEA-B834-4674-AD0E-434D56A482F8}" srcOrd="0" destOrd="0" presId="urn:microsoft.com/office/officeart/2005/8/layout/hList1"/>
    <dgm:cxn modelId="{7957AED7-1A49-4FA9-A8E1-F8A6792E2AC5}" type="presOf" srcId="{A7903967-D24E-4B70-B71F-82FEA832C2C9}" destId="{F6982DEA-B834-4674-AD0E-434D56A482F8}" srcOrd="0" destOrd="1" presId="urn:microsoft.com/office/officeart/2005/8/layout/hList1"/>
    <dgm:cxn modelId="{48E8F2D4-9C3F-4736-9D86-6797CC0CA05E}" type="presParOf" srcId="{72A9F2D9-8DF3-4ACA-91C2-FE8E1399915A}" destId="{7A96232D-1EEC-4970-9A9D-B6CC47C68F11}" srcOrd="5" destOrd="0" presId="urn:microsoft.com/office/officeart/2005/8/layout/hList1"/>
    <dgm:cxn modelId="{86EB6A92-E478-470E-A383-45D452BD3084}" type="presParOf" srcId="{72A9F2D9-8DF3-4ACA-91C2-FE8E1399915A}" destId="{55AFF4EE-3F34-4B17-8725-09384D31C18B}" srcOrd="6" destOrd="0" presId="urn:microsoft.com/office/officeart/2005/8/layout/hList1"/>
    <dgm:cxn modelId="{76C2B3BF-CF04-4934-84BF-F1132F074C54}" type="presParOf" srcId="{55AFF4EE-3F34-4B17-8725-09384D31C18B}" destId="{48BCE092-BDB2-4F83-B06C-9683606A668A}" srcOrd="0" destOrd="6" presId="urn:microsoft.com/office/officeart/2005/8/layout/hList1"/>
    <dgm:cxn modelId="{B87DCBD6-E009-478E-948B-D57634A957ED}" type="presOf" srcId="{6F87720B-812F-49EB-AC4F-51D797F57759}" destId="{48BCE092-BDB2-4F83-B06C-9683606A668A}" srcOrd="0" destOrd="0" presId="urn:microsoft.com/office/officeart/2005/8/layout/hList1"/>
    <dgm:cxn modelId="{BBB9FAE5-34D5-4F27-A991-A997807B1E0B}" type="presParOf" srcId="{55AFF4EE-3F34-4B17-8725-09384D31C18B}" destId="{B985A5A0-9D9D-4312-8F65-B76DEDFC97F0}" srcOrd="1" destOrd="6" presId="urn:microsoft.com/office/officeart/2005/8/layout/hList1"/>
    <dgm:cxn modelId="{5B709B14-F322-4062-80BE-BC1A067AAC31}" type="presOf" srcId="{B46D2873-447B-4F9F-B8ED-632757854703}" destId="{B985A5A0-9D9D-4312-8F65-B76DEDFC97F0}" srcOrd="0"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879205" cy="3694430"/>
        <a:chOff x="0" y="0"/>
        <a:chExt cx="8879205" cy="3694430"/>
      </a:xfrm>
    </dsp:grpSpPr>
    <dsp:sp modelId="{2F99AB4D-618E-4A4C-8F32-CB5E2C90B6F9}">
      <dsp:nvSpPr>
        <dsp:cNvPr id="3" name="矩形 2"/>
        <dsp:cNvSpPr/>
      </dsp:nvSpPr>
      <dsp:spPr bwMode="white">
        <a:xfrm>
          <a:off x="0" y="18041"/>
          <a:ext cx="2008870" cy="803548"/>
        </a:xfrm>
        <a:prstGeom prst="rect">
          <a:avLst/>
        </a:prstGeom>
      </dsp:spPr>
      <dsp:style>
        <a:lnRef idx="1">
          <a:srgbClr val="A5A5A5">
            <a:hueOff val="0"/>
            <a:satOff val="0"/>
            <a:lumOff val="0"/>
            <a:alpha val="100000"/>
          </a:srgbClr>
        </a:lnRef>
        <a:fillRef idx="3">
          <a:srgbClr val="A5A5A5">
            <a:hueOff val="0"/>
            <a:satOff val="0"/>
            <a:lumOff val="0"/>
            <a:alpha val="100000"/>
          </a:srgbClr>
        </a:fillRef>
        <a:effectRef idx="2">
          <a:scrgbClr r="0" g="0" b="0"/>
        </a:effectRef>
        <a:fontRef idx="minor">
          <a:sysClr val="window" lastClr="FFFFFF"/>
        </a:fontRef>
      </dsp:style>
      <dsp:txBody>
        <a:bodyPr lIns="170688" tIns="97536" rIns="170688" bIns="97536"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400" dirty="0"/>
            <a:t>了解</a:t>
          </a:r>
        </a:p>
      </dsp:txBody>
      <dsp:txXfrm>
        <a:off x="0" y="18041"/>
        <a:ext cx="2008870" cy="803548"/>
      </dsp:txXfrm>
    </dsp:sp>
    <dsp:sp modelId="{0B1C32C2-6528-408F-A1DC-F8F2C300674D}">
      <dsp:nvSpPr>
        <dsp:cNvPr id="4" name="矩形 3"/>
        <dsp:cNvSpPr/>
      </dsp:nvSpPr>
      <dsp:spPr bwMode="white">
        <a:xfrm>
          <a:off x="0" y="821589"/>
          <a:ext cx="2008870" cy="2854800"/>
        </a:xfrm>
        <a:prstGeom prst="rect">
          <a:avLst/>
        </a:prstGeom>
      </dsp:spPr>
      <dsp:style>
        <a:lnRef idx="1">
          <a:srgbClr val="A5A5A5">
            <a:tint val="40000"/>
            <a:alpha val="90000"/>
            <a:hueOff val="0"/>
            <a:satOff val="0"/>
            <a:lumOff val="0"/>
            <a:alpha val="90196"/>
          </a:srgbClr>
        </a:lnRef>
        <a:fillRef idx="1">
          <a:srgbClr val="A5A5A5">
            <a:tint val="40000"/>
            <a:alpha val="90000"/>
            <a:hueOff val="0"/>
            <a:satOff val="0"/>
            <a:lumOff val="0"/>
            <a:alpha val="90196"/>
          </a:srgbClr>
        </a:fillRef>
        <a:effectRef idx="0">
          <a:scrgbClr r="0" g="0" b="0"/>
        </a:effectRef>
        <a:fontRef idx="minor"/>
      </dsp:style>
      <dsp:txBody>
        <a:bodyPr vert="horz" wrap="square" lIns="117348" tIns="117348" rIns="156464" bIns="176022"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zh-CN" altLang="en-US" sz="2200" b="0" dirty="0">
              <a:solidFill>
                <a:sysClr val="windowText" lastClr="000000"/>
              </a:solidFill>
              <a:latin typeface="宋体" panose="02010600030101010101" pitchFamily="2" charset="-122"/>
              <a:ea typeface="宋体" panose="02010600030101010101" pitchFamily="2" charset="-122"/>
            </a:rPr>
            <a:t>数据可视化与数据科学的区别与联系</a:t>
          </a:r>
          <a:endParaRPr lang="zh-CN" altLang="en-US" sz="2200" dirty="0">
            <a:solidFill>
              <a:sysClr val="windowText" lastClr="000000"/>
            </a:solidFill>
          </a:endParaRPr>
        </a:p>
        <a:p>
          <a:pPr marL="228600" lvl="1" indent="-228600">
            <a:lnSpc>
              <a:spcPct val="100000"/>
            </a:lnSpc>
            <a:spcBef>
              <a:spcPct val="0"/>
            </a:spcBef>
            <a:spcAft>
              <a:spcPct val="15000"/>
            </a:spcAft>
            <a:buChar char="•"/>
          </a:pPr>
          <a:r>
            <a:rPr lang="zh-CN" altLang="en-US" sz="2200" b="0" dirty="0">
              <a:solidFill>
                <a:sysClr val="windowText" lastClr="000000"/>
              </a:solidFill>
              <a:latin typeface="宋体" panose="02010600030101010101" pitchFamily="2" charset="-122"/>
              <a:ea typeface="宋体" panose="02010600030101010101" pitchFamily="2" charset="-122"/>
            </a:rPr>
            <a:t>大数据环境下数据可视化的发展趋势</a:t>
          </a:r>
          <a:endParaRPr lang="zh-CN" altLang="en-US" sz="2200" b="0" dirty="0">
            <a:solidFill>
              <a:sysClr val="windowText" lastClr="000000"/>
            </a:solidFill>
            <a:latin typeface="宋体" panose="02010600030101010101" pitchFamily="2" charset="-122"/>
            <a:ea typeface="宋体" panose="02010600030101010101" pitchFamily="2" charset="-122"/>
          </a:endParaRPr>
        </a:p>
      </dsp:txBody>
      <dsp:txXfrm>
        <a:off x="0" y="821589"/>
        <a:ext cx="2008870" cy="2854800"/>
      </dsp:txXfrm>
    </dsp:sp>
    <dsp:sp modelId="{7AD23FD0-5140-4991-90FA-52910E5246A1}">
      <dsp:nvSpPr>
        <dsp:cNvPr id="5" name="矩形 4"/>
        <dsp:cNvSpPr/>
      </dsp:nvSpPr>
      <dsp:spPr bwMode="white">
        <a:xfrm>
          <a:off x="2290112" y="18041"/>
          <a:ext cx="2008870" cy="803548"/>
        </a:xfrm>
        <a:prstGeom prst="rect">
          <a:avLst/>
        </a:prstGeom>
      </dsp:spPr>
      <dsp:style>
        <a:lnRef idx="1">
          <a:srgbClr val="A5A5A5">
            <a:hueOff val="919999"/>
            <a:satOff val="33333"/>
            <a:lumOff val="-4836"/>
            <a:alpha val="100000"/>
          </a:srgbClr>
        </a:lnRef>
        <a:fillRef idx="3">
          <a:srgbClr val="A5A5A5">
            <a:hueOff val="919999"/>
            <a:satOff val="33333"/>
            <a:lumOff val="-4836"/>
            <a:alpha val="100000"/>
          </a:srgbClr>
        </a:fillRef>
        <a:effectRef idx="2">
          <a:scrgbClr r="0" g="0" b="0"/>
        </a:effectRef>
        <a:fontRef idx="minor">
          <a:sysClr val="window" lastClr="FFFFFF"/>
        </a:fontRef>
      </dsp:style>
      <dsp:txBody>
        <a:bodyPr lIns="170688" tIns="97536" rIns="170688" bIns="97536"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400" dirty="0"/>
            <a:t>理解</a:t>
          </a:r>
        </a:p>
      </dsp:txBody>
      <dsp:txXfrm>
        <a:off x="2290112" y="18041"/>
        <a:ext cx="2008870" cy="803548"/>
      </dsp:txXfrm>
    </dsp:sp>
    <dsp:sp modelId="{C94008C4-848D-4B11-8FCD-024D8705554C}">
      <dsp:nvSpPr>
        <dsp:cNvPr id="6" name="矩形 5"/>
        <dsp:cNvSpPr/>
      </dsp:nvSpPr>
      <dsp:spPr bwMode="white">
        <a:xfrm>
          <a:off x="2290112" y="821589"/>
          <a:ext cx="2008870" cy="2854800"/>
        </a:xfrm>
        <a:prstGeom prst="rect">
          <a:avLst/>
        </a:prstGeom>
      </dsp:spPr>
      <dsp:style>
        <a:lnRef idx="1">
          <a:srgbClr val="A5A5A5">
            <a:tint val="40000"/>
            <a:alpha val="90000"/>
            <a:hueOff val="679999"/>
            <a:satOff val="33333"/>
            <a:lumOff val="523"/>
            <a:alpha val="90196"/>
          </a:srgbClr>
        </a:lnRef>
        <a:fillRef idx="1">
          <a:srgbClr val="A5A5A5">
            <a:tint val="40000"/>
            <a:alpha val="90000"/>
            <a:hueOff val="679999"/>
            <a:satOff val="33333"/>
            <a:lumOff val="523"/>
            <a:alpha val="90196"/>
          </a:srgbClr>
        </a:fillRef>
        <a:effectRef idx="0">
          <a:scrgbClr r="0" g="0" b="0"/>
        </a:effectRef>
        <a:fontRef idx="minor"/>
      </dsp:style>
      <dsp:txBody>
        <a:bodyPr vert="horz" wrap="square" lIns="117348" tIns="117348" rIns="156464" bIns="176022"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zh-CN" altLang="en-US" sz="2200" b="0" dirty="0">
              <a:solidFill>
                <a:sysClr val="windowText" lastClr="000000"/>
              </a:solidFill>
              <a:latin typeface="宋体" panose="02010600030101010101" pitchFamily="2" charset="-122"/>
              <a:ea typeface="宋体" panose="02010600030101010101" pitchFamily="2" charset="-122"/>
            </a:rPr>
            <a:t>数据可视化的基本原则</a:t>
          </a:r>
          <a:endParaRPr lang="zh-CN" altLang="en-US" sz="2200" dirty="0">
            <a:solidFill>
              <a:sysClr val="windowText" lastClr="000000"/>
            </a:solidFill>
          </a:endParaRPr>
        </a:p>
        <a:p>
          <a:pPr marL="228600" lvl="1" indent="-228600">
            <a:lnSpc>
              <a:spcPct val="100000"/>
            </a:lnSpc>
            <a:spcBef>
              <a:spcPct val="0"/>
            </a:spcBef>
            <a:spcAft>
              <a:spcPct val="15000"/>
            </a:spcAft>
            <a:buChar char="•"/>
          </a:pPr>
          <a:r>
            <a:rPr lang="zh-CN" altLang="en-US" sz="2200" b="0" dirty="0">
              <a:solidFill>
                <a:sysClr val="windowText" lastClr="000000"/>
              </a:solidFill>
              <a:latin typeface="宋体" panose="02010600030101010101" pitchFamily="2" charset="-122"/>
              <a:ea typeface="宋体" panose="02010600030101010101" pitchFamily="2" charset="-122"/>
            </a:rPr>
            <a:t>可视分析学及其核心模型</a:t>
          </a:r>
          <a:endParaRPr lang="zh-CN" altLang="en-US" sz="2200" dirty="0">
            <a:solidFill>
              <a:sysClr val="windowText" lastClr="000000"/>
            </a:solidFill>
          </a:endParaRPr>
        </a:p>
      </dsp:txBody>
      <dsp:txXfrm>
        <a:off x="2290112" y="821589"/>
        <a:ext cx="2008870" cy="2854800"/>
      </dsp:txXfrm>
    </dsp:sp>
    <dsp:sp modelId="{D3D6532B-2B4B-4D90-8DD7-E4A0C1253D49}">
      <dsp:nvSpPr>
        <dsp:cNvPr id="7" name="矩形 6"/>
        <dsp:cNvSpPr/>
      </dsp:nvSpPr>
      <dsp:spPr bwMode="white">
        <a:xfrm>
          <a:off x="4580223" y="18041"/>
          <a:ext cx="2008870" cy="803548"/>
        </a:xfrm>
        <a:prstGeom prst="rect">
          <a:avLst/>
        </a:prstGeom>
      </dsp:spPr>
      <dsp:style>
        <a:lnRef idx="1">
          <a:srgbClr val="A5A5A5">
            <a:hueOff val="1839999"/>
            <a:satOff val="66667"/>
            <a:lumOff val="-9672"/>
            <a:alpha val="100000"/>
          </a:srgbClr>
        </a:lnRef>
        <a:fillRef idx="3">
          <a:srgbClr val="A5A5A5">
            <a:hueOff val="1839999"/>
            <a:satOff val="66667"/>
            <a:lumOff val="-9672"/>
            <a:alpha val="100000"/>
          </a:srgbClr>
        </a:fillRef>
        <a:effectRef idx="2">
          <a:scrgbClr r="0" g="0" b="0"/>
        </a:effectRef>
        <a:fontRef idx="minor">
          <a:sysClr val="window" lastClr="FFFFFF"/>
        </a:fontRef>
      </dsp:style>
      <dsp:txBody>
        <a:bodyPr lIns="170688" tIns="97536" rIns="170688" bIns="97536"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400" dirty="0"/>
            <a:t>掌握</a:t>
          </a:r>
        </a:p>
      </dsp:txBody>
      <dsp:txXfrm>
        <a:off x="4580223" y="18041"/>
        <a:ext cx="2008870" cy="803548"/>
      </dsp:txXfrm>
    </dsp:sp>
    <dsp:sp modelId="{F6982DEA-B834-4674-AD0E-434D56A482F8}">
      <dsp:nvSpPr>
        <dsp:cNvPr id="8" name="矩形 7"/>
        <dsp:cNvSpPr/>
      </dsp:nvSpPr>
      <dsp:spPr bwMode="white">
        <a:xfrm>
          <a:off x="4580223" y="821589"/>
          <a:ext cx="2008870" cy="2854800"/>
        </a:xfrm>
        <a:prstGeom prst="rect">
          <a:avLst/>
        </a:prstGeom>
      </dsp:spPr>
      <dsp:style>
        <a:lnRef idx="1">
          <a:srgbClr val="A5A5A5">
            <a:tint val="40000"/>
            <a:alpha val="90000"/>
            <a:hueOff val="1359999"/>
            <a:satOff val="66667"/>
            <a:lumOff val="1046"/>
            <a:alpha val="90196"/>
          </a:srgbClr>
        </a:lnRef>
        <a:fillRef idx="1">
          <a:srgbClr val="A5A5A5">
            <a:tint val="40000"/>
            <a:alpha val="90000"/>
            <a:hueOff val="1359999"/>
            <a:satOff val="66667"/>
            <a:lumOff val="1046"/>
            <a:alpha val="90196"/>
          </a:srgbClr>
        </a:fillRef>
        <a:effectRef idx="0">
          <a:scrgbClr r="0" g="0" b="0"/>
        </a:effectRef>
        <a:fontRef idx="minor"/>
      </dsp:style>
      <dsp:txBody>
        <a:bodyPr vert="horz" wrap="square" lIns="117348" tIns="117348" rIns="156464" bIns="176022"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zh-CN" altLang="en-US" sz="2200" b="0" dirty="0">
              <a:solidFill>
                <a:sysClr val="windowText" lastClr="000000"/>
              </a:solidFill>
              <a:latin typeface="宋体" panose="02010600030101010101" pitchFamily="2" charset="-122"/>
              <a:ea typeface="宋体" panose="02010600030101010101" pitchFamily="2" charset="-122"/>
            </a:rPr>
            <a:t>数据类型的划分方法及视觉编码方法的选择</a:t>
          </a:r>
          <a:endParaRPr lang="zh-CN" altLang="en-US" sz="2200" dirty="0">
            <a:solidFill>
              <a:sysClr val="windowText" lastClr="000000"/>
            </a:solidFill>
          </a:endParaRPr>
        </a:p>
        <a:p>
          <a:pPr marL="228600" lvl="1" indent="-228600">
            <a:lnSpc>
              <a:spcPct val="100000"/>
            </a:lnSpc>
            <a:spcBef>
              <a:spcPct val="0"/>
            </a:spcBef>
            <a:spcAft>
              <a:spcPct val="15000"/>
            </a:spcAft>
            <a:buChar char="•"/>
          </a:pPr>
          <a:r>
            <a:rPr lang="zh-CN" altLang="en-US" sz="2200" b="0" dirty="0">
              <a:solidFill>
                <a:sysClr val="windowText" lastClr="000000"/>
              </a:solidFill>
              <a:latin typeface="宋体" panose="02010600030101010101" pitchFamily="2" charset="-122"/>
              <a:ea typeface="宋体" panose="02010600030101010101" pitchFamily="2" charset="-122"/>
            </a:rPr>
            <a:t>常用统计图表的绘制方法</a:t>
          </a:r>
          <a:endParaRPr lang="zh-CN" altLang="en-US" sz="2200" dirty="0">
            <a:solidFill>
              <a:sysClr val="windowText" lastClr="000000"/>
            </a:solidFill>
          </a:endParaRPr>
        </a:p>
      </dsp:txBody>
      <dsp:txXfrm>
        <a:off x="4580223" y="821589"/>
        <a:ext cx="2008870" cy="2854800"/>
      </dsp:txXfrm>
    </dsp:sp>
    <dsp:sp modelId="{48BCE092-BDB2-4F83-B06C-9683606A668A}">
      <dsp:nvSpPr>
        <dsp:cNvPr id="9" name="矩形 8"/>
        <dsp:cNvSpPr/>
      </dsp:nvSpPr>
      <dsp:spPr bwMode="white">
        <a:xfrm>
          <a:off x="6870335" y="18041"/>
          <a:ext cx="2008870" cy="803548"/>
        </a:xfrm>
        <a:prstGeom prst="rect">
          <a:avLst/>
        </a:prstGeom>
      </dsp:spPr>
      <dsp:style>
        <a:lnRef idx="1">
          <a:srgbClr val="A5A5A5">
            <a:hueOff val="2760000"/>
            <a:satOff val="100000"/>
            <a:lumOff val="-14509"/>
            <a:alpha val="100000"/>
          </a:srgbClr>
        </a:lnRef>
        <a:fillRef idx="3">
          <a:srgbClr val="A5A5A5">
            <a:hueOff val="2760000"/>
            <a:satOff val="100000"/>
            <a:lumOff val="-14509"/>
            <a:alpha val="100000"/>
          </a:srgbClr>
        </a:fillRef>
        <a:effectRef idx="2">
          <a:scrgbClr r="0" g="0" b="0"/>
        </a:effectRef>
        <a:fontRef idx="minor">
          <a:sysClr val="window" lastClr="FFFFFF"/>
        </a:fontRef>
      </dsp:style>
      <dsp:txBody>
        <a:bodyPr lIns="170688" tIns="97536" rIns="170688" bIns="97536"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400" dirty="0"/>
            <a:t>熟练掌握</a:t>
          </a:r>
        </a:p>
      </dsp:txBody>
      <dsp:txXfrm>
        <a:off x="6870335" y="18041"/>
        <a:ext cx="2008870" cy="803548"/>
      </dsp:txXfrm>
    </dsp:sp>
    <dsp:sp modelId="{B985A5A0-9D9D-4312-8F65-B76DEDFC97F0}">
      <dsp:nvSpPr>
        <dsp:cNvPr id="10" name="矩形 9"/>
        <dsp:cNvSpPr/>
      </dsp:nvSpPr>
      <dsp:spPr bwMode="white">
        <a:xfrm>
          <a:off x="6870335" y="821589"/>
          <a:ext cx="2008870" cy="2854800"/>
        </a:xfrm>
        <a:prstGeom prst="rect">
          <a:avLst/>
        </a:prstGeom>
      </dsp:spPr>
      <dsp:style>
        <a:lnRef idx="1">
          <a:srgbClr val="A5A5A5">
            <a:tint val="40000"/>
            <a:alpha val="90000"/>
            <a:hueOff val="2040000"/>
            <a:satOff val="100000"/>
            <a:lumOff val="1569"/>
            <a:alpha val="90196"/>
          </a:srgbClr>
        </a:lnRef>
        <a:fillRef idx="1">
          <a:srgbClr val="A5A5A5">
            <a:tint val="40000"/>
            <a:alpha val="90000"/>
            <a:hueOff val="2040000"/>
            <a:satOff val="100000"/>
            <a:lumOff val="1569"/>
            <a:alpha val="90196"/>
          </a:srgbClr>
        </a:fillRef>
        <a:effectRef idx="0">
          <a:scrgbClr r="0" g="0" b="0"/>
        </a:effectRef>
        <a:fontRef idx="minor"/>
      </dsp:style>
      <dsp:txBody>
        <a:bodyPr vert="horz" wrap="square" lIns="117348" tIns="117348" rIns="156464" bIns="176022" anchor="t"/>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zh-CN" altLang="en-US" sz="2200" b="0" dirty="0">
              <a:solidFill>
                <a:sysClr val="windowText" lastClr="000000"/>
              </a:solidFill>
              <a:latin typeface="宋体" panose="02010600030101010101" pitchFamily="2" charset="-122"/>
              <a:ea typeface="宋体" panose="02010600030101010101" pitchFamily="2" charset="-122"/>
            </a:rPr>
            <a:t>基于</a:t>
          </a:r>
          <a:r>
            <a:rPr lang="en-US" altLang="zh-CN" sz="2200" b="0" dirty="0">
              <a:solidFill>
                <a:sysClr val="windowText" lastClr="000000"/>
              </a:solidFill>
              <a:latin typeface="宋体" panose="02010600030101010101" pitchFamily="2" charset="-122"/>
              <a:ea typeface="宋体" panose="02010600030101010101" pitchFamily="2" charset="-122"/>
            </a:rPr>
            <a:t>Python</a:t>
          </a:r>
          <a:r>
            <a:rPr lang="zh-CN" altLang="en-US" sz="2200" b="0" dirty="0">
              <a:solidFill>
                <a:sysClr val="windowText" lastClr="000000"/>
              </a:solidFill>
              <a:latin typeface="宋体" panose="02010600030101010101" pitchFamily="2" charset="-122"/>
              <a:ea typeface="宋体" panose="02010600030101010101" pitchFamily="2" charset="-122"/>
            </a:rPr>
            <a:t>的数据可视化</a:t>
          </a:r>
          <a:endParaRPr lang="zh-CN" altLang="en-US" sz="2200" dirty="0">
            <a:solidFill>
              <a:sysClr val="windowText" lastClr="000000"/>
            </a:solidFill>
          </a:endParaRPr>
        </a:p>
      </dsp:txBody>
      <dsp:txXfrm>
        <a:off x="6870335" y="821589"/>
        <a:ext cx="2008870" cy="285480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ysClr val="window" lastClr="FFFFFF"/>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ysClr val="window" lastClr="FFFFFF"/>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ysClr val="window" lastClr="FFFFFF"/>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ysClr val="window" lastClr="FFFFFF"/>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ysClr val="window" lastClr="FFFFFF"/>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ysClr val="window" lastClr="FFFFFF"/>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ysClr val="window" lastClr="FFFFFF"/>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ysClr val="window" lastClr="FFFFFF"/>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ysClr val="window" lastClr="FFFFFF"/>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ysClr val="window" lastClr="FFFFFF"/>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ysClr val="window" lastClr="FFFFFF"/>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ysClr val="window" lastClr="FFFFFF"/>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ysClr val="window" lastClr="FFFFFF"/>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ysClr val="window" lastClr="FFFFFF"/>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ysClr val="window" lastClr="FFFFFF"/>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ysClr val="window" lastClr="FFFFFF"/>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ysClr val="window" lastClr="FFFFFF"/>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ysClr val="window" lastClr="FFFFFF"/>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ysClr val="window" lastClr="FFFFFF"/>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ysClr val="windowText" lastClr="000000"/>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8194" name="Rectangle 2"/>
          <p:cNvSpPr>
            <a:spLocks noTextEdit="1"/>
          </p:cNvSpPr>
          <p:nvPr>
            <p:ph type="sldImg"/>
          </p:nvPr>
        </p:nvSpPr>
        <p:spPr>
          <a:xfrm>
            <a:off x="2878138" y="441325"/>
            <a:ext cx="3424237" cy="2568575"/>
          </a:xfrm>
          <a:prstGeom prst="rect">
            <a:avLst/>
          </a:prstGeom>
          <a:noFill/>
          <a:ln w="12700">
            <a:noFill/>
          </a:ln>
        </p:spPr>
      </p:sp>
      <p:sp>
        <p:nvSpPr>
          <p:cNvPr id="2051" name="Rectangle 3"/>
          <p:cNvSpPr>
            <a:spLocks noGrp="1" noChangeArrowheads="1"/>
          </p:cNvSpPr>
          <p:nvPr>
            <p:ph type="body" sz="quarter" idx="3"/>
          </p:nvPr>
        </p:nvSpPr>
        <p:spPr bwMode="auto">
          <a:xfrm>
            <a:off x="687388" y="3267075"/>
            <a:ext cx="7899400" cy="309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92" tIns="44550" rIns="90692" bIns="44550" numCol="1" anchor="t" anchorCtr="0" compatLnSpc="1"/>
          <a:lstStyle/>
          <a:p>
            <a:pPr marL="0" marR="0" lvl="0" indent="0" algn="just" defTabSz="914400" rtl="0" eaLnBrk="0" fontAlgn="base" latinLnBrk="0" hangingPunct="0">
              <a:lnSpc>
                <a:spcPct val="90000"/>
              </a:lnSpc>
              <a:spcBef>
                <a:spcPct val="40000"/>
              </a:spcBef>
              <a:spcAft>
                <a:spcPct val="0"/>
              </a:spcAft>
              <a:buClrTx/>
              <a:buSzTx/>
              <a:buFontTx/>
              <a:buNone/>
              <a:defRPr/>
            </a:pPr>
            <a:r>
              <a:rPr kumimoji="0" lang="en-US" altLang="zh-CN" sz="11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We want this to be in font 11 and justify.</a:t>
            </a:r>
            <a:endParaRPr kumimoji="0" lang="en-US" altLang="zh-CN" sz="11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just" rtl="0" eaLnBrk="0" fontAlgn="base" hangingPunct="0">
      <a:lnSpc>
        <a:spcPct val="90000"/>
      </a:lnSpc>
      <a:spcBef>
        <a:spcPct val="40000"/>
      </a:spcBef>
      <a:spcAft>
        <a:spcPct val="0"/>
      </a:spcAft>
      <a:defRPr sz="1100" kern="1200">
        <a:solidFill>
          <a:schemeClr val="tx1"/>
        </a:solidFill>
        <a:latin typeface="Arial" panose="020B0604020202020204" pitchFamily="34" charset="0"/>
        <a:ea typeface="+mn-ea"/>
        <a:cs typeface="+mn-cs"/>
      </a:defRPr>
    </a:lvl1pPr>
    <a:lvl2pPr marL="742950" indent="-285750" algn="l" rtl="0" eaLnBrk="0" fontAlgn="base" hangingPunct="0">
      <a:lnSpc>
        <a:spcPct val="90000"/>
      </a:lnSpc>
      <a:spcBef>
        <a:spcPct val="30000"/>
      </a:spcBef>
      <a:spcAft>
        <a:spcPct val="0"/>
      </a:spcAft>
      <a:defRPr sz="1200" kern="1200">
        <a:solidFill>
          <a:schemeClr val="tx1"/>
        </a:solidFill>
        <a:latin typeface="Times New Roman" panose="02020603050405020304" pitchFamily="18" charset="0"/>
        <a:ea typeface="+mn-ea"/>
        <a:cs typeface="+mn-cs"/>
      </a:defRPr>
    </a:lvl2pPr>
    <a:lvl3pPr marL="1143000" indent="-228600" algn="l" rtl="0" eaLnBrk="0" fontAlgn="base" hangingPunct="0">
      <a:lnSpc>
        <a:spcPct val="90000"/>
      </a:lnSpc>
      <a:spcBef>
        <a:spcPct val="30000"/>
      </a:spcBef>
      <a:spcAft>
        <a:spcPct val="0"/>
      </a:spcAft>
      <a:defRPr sz="1200" kern="1200">
        <a:solidFill>
          <a:schemeClr val="tx1"/>
        </a:solidFill>
        <a:latin typeface="Times New Roman" panose="02020603050405020304" pitchFamily="18" charset="0"/>
        <a:ea typeface="+mn-ea"/>
        <a:cs typeface="+mn-cs"/>
      </a:defRPr>
    </a:lvl3pPr>
    <a:lvl4pPr marL="1600200" indent="-228600" algn="l" rtl="0" eaLnBrk="0" fontAlgn="base" hangingPunct="0">
      <a:lnSpc>
        <a:spcPct val="90000"/>
      </a:lnSpc>
      <a:spcBef>
        <a:spcPct val="30000"/>
      </a:spcBef>
      <a:spcAft>
        <a:spcPct val="0"/>
      </a:spcAft>
      <a:defRPr sz="1200" kern="1200">
        <a:solidFill>
          <a:schemeClr val="tx1"/>
        </a:solidFill>
        <a:latin typeface="Times New Roman" panose="02020603050405020304" pitchFamily="18" charset="0"/>
        <a:ea typeface="+mn-ea"/>
        <a:cs typeface="+mn-cs"/>
      </a:defRPr>
    </a:lvl4pPr>
    <a:lvl5pPr marL="2057400" indent="-228600" algn="l" rtl="0" eaLnBrk="0" fontAlgn="base" hangingPunct="0">
      <a:lnSpc>
        <a:spcPct val="90000"/>
      </a:lnSpc>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body"/>
          </p:nvPr>
        </p:nvSpPr>
        <p:spPr>
          <a:ln w="12700"/>
        </p:spPr>
        <p:txBody>
          <a:bodyPr wrap="square" lIns="90692" tIns="44550" rIns="90692" bIns="44550" anchor="t" anchorCtr="0"/>
          <a:p>
            <a:pPr lvl="0"/>
            <a:endParaRPr lang="en-US" altLang="zh-CN" dirty="0">
              <a:ea typeface="宋体" panose="02010600030101010101" pitchFamily="2" charset="-122"/>
            </a:endParaRPr>
          </a:p>
        </p:txBody>
      </p:sp>
      <p:sp>
        <p:nvSpPr>
          <p:cNvPr id="10242" name="Rectangle 3"/>
          <p:cNvSpPr>
            <a:spLocks noTextEdit="1"/>
          </p:cNvSpPr>
          <p:nvPr>
            <p:ph type="sldImg"/>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87042" name="Rectangle 1026"/>
          <p:cNvSpPr>
            <a:spLocks noGrp="1" noChangeArrowheads="1"/>
          </p:cNvSpPr>
          <p:nvPr>
            <p:ph type="ctrTitle"/>
          </p:nvPr>
        </p:nvSpPr>
        <p:spPr>
          <a:xfrm>
            <a:off x="2378075" y="2020888"/>
            <a:ext cx="4325938" cy="368300"/>
          </a:xfrm>
        </p:spPr>
        <p:txBody>
          <a:bodyPr/>
          <a:lstStyle>
            <a:lvl1pPr>
              <a:defRPr>
                <a:solidFill>
                  <a:schemeClr val="accent2"/>
                </a:solidFill>
              </a:defRPr>
            </a:lvl1pPr>
          </a:lstStyle>
          <a:p>
            <a:pPr lvl="0" fontAlgn="base"/>
            <a:r>
              <a:rPr lang="en-US" altLang="zh-CN" strike="noStrike" noProof="0" smtClean="0"/>
              <a:t>Click to edit Master title style</a:t>
            </a:r>
            <a:endParaRPr lang="en-US" altLang="zh-CN" strike="noStrike" noProof="0" smtClean="0"/>
          </a:p>
        </p:txBody>
      </p:sp>
      <p:sp>
        <p:nvSpPr>
          <p:cNvPr id="87043" name="Rectangle 1027"/>
          <p:cNvSpPr>
            <a:spLocks noGrp="1" noChangeArrowheads="1"/>
          </p:cNvSpPr>
          <p:nvPr>
            <p:ph type="subTitle" idx="1"/>
          </p:nvPr>
        </p:nvSpPr>
        <p:spPr>
          <a:xfrm>
            <a:off x="1371600" y="3886200"/>
            <a:ext cx="6400800" cy="325438"/>
          </a:xfrm>
        </p:spPr>
        <p:txBody>
          <a:bodyPr/>
          <a:lstStyle>
            <a:lvl1pPr marL="0" indent="0" algn="ctr">
              <a:buFontTx/>
              <a:buNone/>
              <a:defRPr/>
            </a:lvl1pPr>
          </a:lstStyle>
          <a:p>
            <a:pPr lvl="0" fontAlgn="base"/>
            <a:r>
              <a:rPr lang="en-US" altLang="zh-CN" strike="noStrike" noProof="0" smtClean="0"/>
              <a:t>Click to edit Master subtitle style</a:t>
            </a:r>
            <a:endParaRPr lang="en-US" altLang="zh-CN" strike="noStrike"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304800"/>
            <a:ext cx="1962150" cy="30480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304800"/>
            <a:ext cx="5734050" cy="30480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143000"/>
            <a:ext cx="3848100" cy="2209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86300" y="1143000"/>
            <a:ext cx="3848100" cy="2209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63500" tIns="25400" rIns="63500" bIns="25400" numCol="1" anchor="t" anchorCtr="0" compatLnSpc="1">
            <a:sp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75000"/>
              </a:lnSpc>
              <a:spcBef>
                <a:spcPct val="65000"/>
              </a:spcBef>
              <a:spcAft>
                <a:spcPct val="0"/>
              </a:spcAft>
              <a:buClrTx/>
              <a:buSzPct val="100000"/>
              <a:buFontTx/>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762000" y="304800"/>
            <a:ext cx="752475" cy="368300"/>
          </a:xfrm>
          <a:prstGeom prst="rect">
            <a:avLst/>
          </a:prstGeom>
          <a:noFill/>
          <a:ln w="12700">
            <a:noFill/>
          </a:ln>
        </p:spPr>
        <p:txBody>
          <a:bodyPr wrap="none" lIns="63500" tIns="25400" rIns="63500" bIns="25400" anchor="t" anchorCtr="0">
            <a:spAutoFit/>
          </a:bodyPr>
          <a:p>
            <a:pPr lvl="0"/>
            <a:r>
              <a:rPr lang="en-US" altLang="zh-CN" dirty="0"/>
              <a:t>Title</a:t>
            </a:r>
            <a:endParaRPr lang="en-US" altLang="zh-CN" dirty="0"/>
          </a:p>
        </p:txBody>
      </p:sp>
      <p:sp>
        <p:nvSpPr>
          <p:cNvPr id="1027" name="Rectangle 5"/>
          <p:cNvSpPr>
            <a:spLocks noGrp="1"/>
          </p:cNvSpPr>
          <p:nvPr>
            <p:ph type="body"/>
          </p:nvPr>
        </p:nvSpPr>
        <p:spPr>
          <a:xfrm>
            <a:off x="685800" y="1143000"/>
            <a:ext cx="7848600" cy="2209800"/>
          </a:xfrm>
          <a:prstGeom prst="rect">
            <a:avLst/>
          </a:prstGeom>
          <a:noFill/>
          <a:ln w="12700">
            <a:noFill/>
          </a:ln>
        </p:spPr>
        <p:txBody>
          <a:bodyPr lIns="63500" tIns="25400" rIns="63500" bIns="25400" anchor="t" anchorCtr="0">
            <a:spAutoFit/>
          </a:bodyPr>
          <a:p>
            <a:pPr lvl="0"/>
            <a:r>
              <a:rPr lang="en-US" altLang="zh-CN" dirty="0"/>
              <a:t>This is our 1st Level Bullet</a:t>
            </a:r>
            <a:endParaRPr lang="en-US" altLang="zh-CN" dirty="0"/>
          </a:p>
          <a:p>
            <a:pPr lvl="1" indent="-190500"/>
            <a:r>
              <a:rPr lang="en-US" altLang="zh-CN" dirty="0"/>
              <a:t>This is our 2nd level bullet</a:t>
            </a:r>
            <a:endParaRPr lang="en-US" altLang="zh-CN" dirty="0"/>
          </a:p>
          <a:p>
            <a:pPr lvl="2" indent="-342900"/>
            <a:r>
              <a:rPr lang="en-US" altLang="zh-CN" dirty="0"/>
              <a:t>This is our 3rd level bullet</a:t>
            </a:r>
            <a:endParaRPr lang="en-US" altLang="zh-CN" dirty="0"/>
          </a:p>
          <a:p>
            <a:pPr lvl="0"/>
            <a:r>
              <a:rPr lang="en-US" altLang="zh-CN" dirty="0"/>
              <a:t>This is our next 1st Level Bullet</a:t>
            </a:r>
            <a:endParaRPr lang="en-US" altLang="zh-CN" dirty="0"/>
          </a:p>
          <a:p>
            <a:pPr lvl="1" indent="-190500"/>
            <a:r>
              <a:rPr lang="en-US" altLang="zh-CN" dirty="0"/>
              <a:t>This is our 2nd level bullet</a:t>
            </a:r>
            <a:endParaRPr lang="en-US" altLang="zh-CN" dirty="0"/>
          </a:p>
          <a:p>
            <a:pPr lvl="2" indent="-342900"/>
            <a:r>
              <a:rPr lang="en-US" altLang="zh-CN" dirty="0"/>
              <a:t>This is our 3rd level bullet</a:t>
            </a:r>
            <a:endParaRPr lang="en-US" altLang="zh-CN" dirty="0"/>
          </a:p>
        </p:txBody>
      </p:sp>
      <p:sp>
        <p:nvSpPr>
          <p:cNvPr id="1028" name="Line 7"/>
          <p:cNvSpPr/>
          <p:nvPr/>
        </p:nvSpPr>
        <p:spPr>
          <a:xfrm>
            <a:off x="609600" y="635000"/>
            <a:ext cx="8059738" cy="0"/>
          </a:xfrm>
          <a:prstGeom prst="line">
            <a:avLst/>
          </a:prstGeom>
          <a:ln w="47625" cap="flat" cmpd="thickThin">
            <a:solidFill>
              <a:schemeClr val="accent2"/>
            </a:solidFill>
            <a:prstDash val="solid"/>
            <a:round/>
            <a:headEnd type="none" w="sm" len="sm"/>
            <a:tailEnd type="none" w="sm" len="sm"/>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87000"/>
        </a:lnSpc>
        <a:spcBef>
          <a:spcPct val="0"/>
        </a:spcBef>
        <a:spcAft>
          <a:spcPct val="0"/>
        </a:spcAft>
        <a:defRPr sz="2400" b="1">
          <a:solidFill>
            <a:schemeClr val="tx2"/>
          </a:solidFill>
          <a:latin typeface="+mj-lt"/>
          <a:ea typeface="+mj-ea"/>
          <a:cs typeface="+mj-cs"/>
        </a:defRPr>
      </a:lvl1pPr>
      <a:lvl2pPr algn="l" rtl="0" eaLnBrk="0" fontAlgn="base" hangingPunct="0">
        <a:lnSpc>
          <a:spcPct val="87000"/>
        </a:lnSpc>
        <a:spcBef>
          <a:spcPct val="0"/>
        </a:spcBef>
        <a:spcAft>
          <a:spcPct val="0"/>
        </a:spcAft>
        <a:defRPr sz="2400" b="1">
          <a:solidFill>
            <a:schemeClr val="tx2"/>
          </a:solidFill>
          <a:latin typeface="Arial" panose="020B0604020202020204" pitchFamily="34" charset="0"/>
        </a:defRPr>
      </a:lvl2pPr>
      <a:lvl3pPr algn="l" rtl="0" eaLnBrk="0" fontAlgn="base" hangingPunct="0">
        <a:lnSpc>
          <a:spcPct val="87000"/>
        </a:lnSpc>
        <a:spcBef>
          <a:spcPct val="0"/>
        </a:spcBef>
        <a:spcAft>
          <a:spcPct val="0"/>
        </a:spcAft>
        <a:defRPr sz="2400" b="1">
          <a:solidFill>
            <a:schemeClr val="tx2"/>
          </a:solidFill>
          <a:latin typeface="Arial" panose="020B0604020202020204" pitchFamily="34" charset="0"/>
        </a:defRPr>
      </a:lvl3pPr>
      <a:lvl4pPr algn="l" rtl="0" eaLnBrk="0" fontAlgn="base" hangingPunct="0">
        <a:lnSpc>
          <a:spcPct val="87000"/>
        </a:lnSpc>
        <a:spcBef>
          <a:spcPct val="0"/>
        </a:spcBef>
        <a:spcAft>
          <a:spcPct val="0"/>
        </a:spcAft>
        <a:defRPr sz="2400" b="1">
          <a:solidFill>
            <a:schemeClr val="tx2"/>
          </a:solidFill>
          <a:latin typeface="Arial" panose="020B0604020202020204" pitchFamily="34" charset="0"/>
        </a:defRPr>
      </a:lvl4pPr>
      <a:lvl5pPr algn="l" rtl="0" eaLnBrk="0" fontAlgn="base" hangingPunct="0">
        <a:lnSpc>
          <a:spcPct val="87000"/>
        </a:lnSpc>
        <a:spcBef>
          <a:spcPct val="0"/>
        </a:spcBef>
        <a:spcAft>
          <a:spcPct val="0"/>
        </a:spcAft>
        <a:defRPr sz="2400" b="1">
          <a:solidFill>
            <a:schemeClr val="tx2"/>
          </a:solidFill>
          <a:latin typeface="Arial" panose="020B0604020202020204" pitchFamily="34" charset="0"/>
        </a:defRPr>
      </a:lvl5pPr>
      <a:lvl6pPr marL="457200" algn="l" rtl="0" eaLnBrk="0" fontAlgn="base" hangingPunct="0">
        <a:lnSpc>
          <a:spcPct val="87000"/>
        </a:lnSpc>
        <a:spcBef>
          <a:spcPct val="0"/>
        </a:spcBef>
        <a:spcAft>
          <a:spcPct val="0"/>
        </a:spcAft>
        <a:defRPr sz="2400" b="1">
          <a:solidFill>
            <a:schemeClr val="tx2"/>
          </a:solidFill>
          <a:latin typeface="Arial" panose="020B0604020202020204" pitchFamily="34" charset="0"/>
        </a:defRPr>
      </a:lvl6pPr>
      <a:lvl7pPr marL="914400" algn="l" rtl="0" eaLnBrk="0" fontAlgn="base" hangingPunct="0">
        <a:lnSpc>
          <a:spcPct val="87000"/>
        </a:lnSpc>
        <a:spcBef>
          <a:spcPct val="0"/>
        </a:spcBef>
        <a:spcAft>
          <a:spcPct val="0"/>
        </a:spcAft>
        <a:defRPr sz="2400" b="1">
          <a:solidFill>
            <a:schemeClr val="tx2"/>
          </a:solidFill>
          <a:latin typeface="Arial" panose="020B0604020202020204" pitchFamily="34" charset="0"/>
        </a:defRPr>
      </a:lvl7pPr>
      <a:lvl8pPr marL="1371600" algn="l" rtl="0" eaLnBrk="0" fontAlgn="base" hangingPunct="0">
        <a:lnSpc>
          <a:spcPct val="87000"/>
        </a:lnSpc>
        <a:spcBef>
          <a:spcPct val="0"/>
        </a:spcBef>
        <a:spcAft>
          <a:spcPct val="0"/>
        </a:spcAft>
        <a:defRPr sz="2400" b="1">
          <a:solidFill>
            <a:schemeClr val="tx2"/>
          </a:solidFill>
          <a:latin typeface="Arial" panose="020B0604020202020204" pitchFamily="34" charset="0"/>
        </a:defRPr>
      </a:lvl8pPr>
      <a:lvl9pPr marL="1828800" algn="l" rtl="0" eaLnBrk="0" fontAlgn="base" hangingPunct="0">
        <a:lnSpc>
          <a:spcPct val="87000"/>
        </a:lnSpc>
        <a:spcBef>
          <a:spcPct val="0"/>
        </a:spcBef>
        <a:spcAft>
          <a:spcPct val="0"/>
        </a:spcAft>
        <a:defRPr sz="2400" b="1">
          <a:solidFill>
            <a:schemeClr val="tx2"/>
          </a:solidFill>
          <a:latin typeface="Arial" panose="020B0604020202020204" pitchFamily="34" charset="0"/>
        </a:defRPr>
      </a:lvl9pPr>
    </p:titleStyle>
    <p:body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image" Target="../media/image5.png"/><Relationship Id="rId3" Type="http://schemas.openxmlformats.org/officeDocument/2006/relationships/tags" Target="../tags/tag20.xml"/><Relationship Id="rId2" Type="http://schemas.openxmlformats.org/officeDocument/2006/relationships/image" Target="../media/image4.png"/><Relationship Id="rId1" Type="http://schemas.openxmlformats.org/officeDocument/2006/relationships/tags" Target="../tags/tag1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GIF"/><Relationship Id="rId2" Type="http://schemas.openxmlformats.org/officeDocument/2006/relationships/tags" Target="../tags/tag29.xml"/><Relationship Id="rId1" Type="http://schemas.openxmlformats.org/officeDocument/2006/relationships/tags" Target="../tags/tag28.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2.xml"/><Relationship Id="rId3" Type="http://schemas.openxmlformats.org/officeDocument/2006/relationships/image" Target="../media/image7.png"/><Relationship Id="rId2" Type="http://schemas.openxmlformats.org/officeDocument/2006/relationships/tags" Target="../tags/tag31.xml"/><Relationship Id="rId1" Type="http://schemas.openxmlformats.org/officeDocument/2006/relationships/tags" Target="../tags/tag30.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image" Target="../media/image8.png"/><Relationship Id="rId2" Type="http://schemas.openxmlformats.org/officeDocument/2006/relationships/tags" Target="../tags/tag34.xml"/><Relationship Id="rId1" Type="http://schemas.openxmlformats.org/officeDocument/2006/relationships/tags" Target="../tags/tag33.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40.xml"/><Relationship Id="rId4" Type="http://schemas.openxmlformats.org/officeDocument/2006/relationships/image" Target="../media/image9.png"/><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microsoft.com/office/2007/relationships/diagramDrawing" Target="../diagrams/drawing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3" Type="http://schemas.openxmlformats.org/officeDocument/2006/relationships/diagramData" Target="../diagrams/data1.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22.xml.rels><?xml version="1.0" encoding="UTF-8" standalone="yes"?>
<Relationships xmlns="http://schemas.openxmlformats.org/package/2006/relationships"><Relationship Id="rId9" Type="http://schemas.openxmlformats.org/officeDocument/2006/relationships/tags" Target="../tags/tag55.xml"/><Relationship Id="rId8" Type="http://schemas.openxmlformats.org/officeDocument/2006/relationships/tags" Target="../tags/tag54.xml"/><Relationship Id="rId78" Type="http://schemas.openxmlformats.org/officeDocument/2006/relationships/slideLayout" Target="../slideLayouts/slideLayout2.xml"/><Relationship Id="rId77" Type="http://schemas.openxmlformats.org/officeDocument/2006/relationships/tags" Target="../tags/tag117.xml"/><Relationship Id="rId76" Type="http://schemas.openxmlformats.org/officeDocument/2006/relationships/tags" Target="../tags/tag116.xml"/><Relationship Id="rId75" Type="http://schemas.openxmlformats.org/officeDocument/2006/relationships/tags" Target="../tags/tag115.xml"/><Relationship Id="rId74" Type="http://schemas.openxmlformats.org/officeDocument/2006/relationships/tags" Target="../tags/tag114.xml"/><Relationship Id="rId73" Type="http://schemas.openxmlformats.org/officeDocument/2006/relationships/tags" Target="../tags/tag113.xml"/><Relationship Id="rId72" Type="http://schemas.openxmlformats.org/officeDocument/2006/relationships/tags" Target="../tags/tag112.xml"/><Relationship Id="rId71" Type="http://schemas.openxmlformats.org/officeDocument/2006/relationships/tags" Target="../tags/tag111.xml"/><Relationship Id="rId70" Type="http://schemas.openxmlformats.org/officeDocument/2006/relationships/tags" Target="../tags/tag110.xml"/><Relationship Id="rId7" Type="http://schemas.openxmlformats.org/officeDocument/2006/relationships/tags" Target="../tags/tag53.xml"/><Relationship Id="rId69" Type="http://schemas.openxmlformats.org/officeDocument/2006/relationships/image" Target="../media/image15.png"/><Relationship Id="rId68" Type="http://schemas.openxmlformats.org/officeDocument/2006/relationships/tags" Target="../tags/tag109.xml"/><Relationship Id="rId67" Type="http://schemas.openxmlformats.org/officeDocument/2006/relationships/image" Target="../media/image14.png"/><Relationship Id="rId66" Type="http://schemas.openxmlformats.org/officeDocument/2006/relationships/tags" Target="../tags/tag108.xml"/><Relationship Id="rId65" Type="http://schemas.openxmlformats.org/officeDocument/2006/relationships/image" Target="../media/image13.png"/><Relationship Id="rId64" Type="http://schemas.openxmlformats.org/officeDocument/2006/relationships/tags" Target="../tags/tag107.xml"/><Relationship Id="rId63" Type="http://schemas.openxmlformats.org/officeDocument/2006/relationships/tags" Target="../tags/tag106.xml"/><Relationship Id="rId62" Type="http://schemas.openxmlformats.org/officeDocument/2006/relationships/tags" Target="../tags/tag105.xml"/><Relationship Id="rId61" Type="http://schemas.openxmlformats.org/officeDocument/2006/relationships/tags" Target="../tags/tag104.xml"/><Relationship Id="rId60" Type="http://schemas.openxmlformats.org/officeDocument/2006/relationships/tags" Target="../tags/tag103.xml"/><Relationship Id="rId6" Type="http://schemas.openxmlformats.org/officeDocument/2006/relationships/tags" Target="../tags/tag52.xml"/><Relationship Id="rId59" Type="http://schemas.openxmlformats.org/officeDocument/2006/relationships/tags" Target="../tags/tag102.xml"/><Relationship Id="rId58" Type="http://schemas.openxmlformats.org/officeDocument/2006/relationships/tags" Target="../tags/tag101.xml"/><Relationship Id="rId57" Type="http://schemas.openxmlformats.org/officeDocument/2006/relationships/tags" Target="../tags/tag100.xml"/><Relationship Id="rId56" Type="http://schemas.openxmlformats.org/officeDocument/2006/relationships/tags" Target="../tags/tag99.xml"/><Relationship Id="rId55" Type="http://schemas.openxmlformats.org/officeDocument/2006/relationships/tags" Target="../tags/tag98.xml"/><Relationship Id="rId54" Type="http://schemas.openxmlformats.org/officeDocument/2006/relationships/tags" Target="../tags/tag97.xml"/><Relationship Id="rId53" Type="http://schemas.openxmlformats.org/officeDocument/2006/relationships/tags" Target="../tags/tag96.xml"/><Relationship Id="rId52" Type="http://schemas.openxmlformats.org/officeDocument/2006/relationships/tags" Target="../tags/tag95.xml"/><Relationship Id="rId51" Type="http://schemas.openxmlformats.org/officeDocument/2006/relationships/tags" Target="../tags/tag94.xml"/><Relationship Id="rId50" Type="http://schemas.openxmlformats.org/officeDocument/2006/relationships/tags" Target="../tags/tag93.xml"/><Relationship Id="rId5" Type="http://schemas.openxmlformats.org/officeDocument/2006/relationships/tags" Target="../tags/tag51.xml"/><Relationship Id="rId49" Type="http://schemas.openxmlformats.org/officeDocument/2006/relationships/tags" Target="../tags/tag92.xml"/><Relationship Id="rId48" Type="http://schemas.openxmlformats.org/officeDocument/2006/relationships/tags" Target="../tags/tag91.xml"/><Relationship Id="rId47" Type="http://schemas.openxmlformats.org/officeDocument/2006/relationships/tags" Target="../tags/tag90.xml"/><Relationship Id="rId46" Type="http://schemas.openxmlformats.org/officeDocument/2006/relationships/tags" Target="../tags/tag89.xml"/><Relationship Id="rId45" Type="http://schemas.openxmlformats.org/officeDocument/2006/relationships/tags" Target="../tags/tag88.xml"/><Relationship Id="rId44" Type="http://schemas.openxmlformats.org/officeDocument/2006/relationships/tags" Target="../tags/tag87.xml"/><Relationship Id="rId43" Type="http://schemas.openxmlformats.org/officeDocument/2006/relationships/tags" Target="../tags/tag86.xml"/><Relationship Id="rId42" Type="http://schemas.openxmlformats.org/officeDocument/2006/relationships/tags" Target="../tags/tag85.xml"/><Relationship Id="rId41" Type="http://schemas.openxmlformats.org/officeDocument/2006/relationships/tags" Target="../tags/tag84.xml"/><Relationship Id="rId40" Type="http://schemas.openxmlformats.org/officeDocument/2006/relationships/tags" Target="../tags/tag83.xml"/><Relationship Id="rId4" Type="http://schemas.openxmlformats.org/officeDocument/2006/relationships/tags" Target="../tags/tag50.xml"/><Relationship Id="rId39" Type="http://schemas.openxmlformats.org/officeDocument/2006/relationships/tags" Target="../tags/tag82.xml"/><Relationship Id="rId38" Type="http://schemas.openxmlformats.org/officeDocument/2006/relationships/image" Target="../media/image12.png"/><Relationship Id="rId37" Type="http://schemas.openxmlformats.org/officeDocument/2006/relationships/tags" Target="../tags/tag81.xml"/><Relationship Id="rId36" Type="http://schemas.openxmlformats.org/officeDocument/2006/relationships/image" Target="../media/image11.png"/><Relationship Id="rId35" Type="http://schemas.openxmlformats.org/officeDocument/2006/relationships/tags" Target="../tags/tag80.xml"/><Relationship Id="rId34" Type="http://schemas.openxmlformats.org/officeDocument/2006/relationships/image" Target="../media/image10.png"/><Relationship Id="rId33" Type="http://schemas.openxmlformats.org/officeDocument/2006/relationships/tags" Target="../tags/tag79.xml"/><Relationship Id="rId32" Type="http://schemas.openxmlformats.org/officeDocument/2006/relationships/tags" Target="../tags/tag78.xml"/><Relationship Id="rId31" Type="http://schemas.openxmlformats.org/officeDocument/2006/relationships/tags" Target="../tags/tag77.xml"/><Relationship Id="rId30" Type="http://schemas.openxmlformats.org/officeDocument/2006/relationships/tags" Target="../tags/tag76.xml"/><Relationship Id="rId3" Type="http://schemas.openxmlformats.org/officeDocument/2006/relationships/tags" Target="../tags/tag49.xml"/><Relationship Id="rId29" Type="http://schemas.openxmlformats.org/officeDocument/2006/relationships/tags" Target="../tags/tag75.xml"/><Relationship Id="rId28" Type="http://schemas.openxmlformats.org/officeDocument/2006/relationships/tags" Target="../tags/tag74.xml"/><Relationship Id="rId27" Type="http://schemas.openxmlformats.org/officeDocument/2006/relationships/tags" Target="../tags/tag73.xml"/><Relationship Id="rId26" Type="http://schemas.openxmlformats.org/officeDocument/2006/relationships/tags" Target="../tags/tag72.xml"/><Relationship Id="rId25" Type="http://schemas.openxmlformats.org/officeDocument/2006/relationships/tags" Target="../tags/tag71.xml"/><Relationship Id="rId24" Type="http://schemas.openxmlformats.org/officeDocument/2006/relationships/tags" Target="../tags/tag70.xml"/><Relationship Id="rId23" Type="http://schemas.openxmlformats.org/officeDocument/2006/relationships/tags" Target="../tags/tag69.xml"/><Relationship Id="rId22" Type="http://schemas.openxmlformats.org/officeDocument/2006/relationships/tags" Target="../tags/tag68.xml"/><Relationship Id="rId21" Type="http://schemas.openxmlformats.org/officeDocument/2006/relationships/tags" Target="../tags/tag67.xml"/><Relationship Id="rId20" Type="http://schemas.openxmlformats.org/officeDocument/2006/relationships/tags" Target="../tags/tag66.xml"/><Relationship Id="rId2" Type="http://schemas.openxmlformats.org/officeDocument/2006/relationships/tags" Target="../tags/tag48.xml"/><Relationship Id="rId19" Type="http://schemas.openxmlformats.org/officeDocument/2006/relationships/tags" Target="../tags/tag65.xml"/><Relationship Id="rId18" Type="http://schemas.openxmlformats.org/officeDocument/2006/relationships/tags" Target="../tags/tag64.xml"/><Relationship Id="rId17" Type="http://schemas.openxmlformats.org/officeDocument/2006/relationships/tags" Target="../tags/tag63.xml"/><Relationship Id="rId16" Type="http://schemas.openxmlformats.org/officeDocument/2006/relationships/tags" Target="../tags/tag62.xml"/><Relationship Id="rId15" Type="http://schemas.openxmlformats.org/officeDocument/2006/relationships/tags" Target="../tags/tag61.xml"/><Relationship Id="rId14" Type="http://schemas.openxmlformats.org/officeDocument/2006/relationships/tags" Target="../tags/tag60.xml"/><Relationship Id="rId13" Type="http://schemas.openxmlformats.org/officeDocument/2006/relationships/tags" Target="../tags/tag59.xml"/><Relationship Id="rId12" Type="http://schemas.openxmlformats.org/officeDocument/2006/relationships/tags" Target="../tags/tag58.xml"/><Relationship Id="rId11" Type="http://schemas.openxmlformats.org/officeDocument/2006/relationships/tags" Target="../tags/tag57.xml"/><Relationship Id="rId10" Type="http://schemas.openxmlformats.org/officeDocument/2006/relationships/tags" Target="../tags/tag56.xml"/><Relationship Id="rId1" Type="http://schemas.openxmlformats.org/officeDocument/2006/relationships/tags" Target="../tags/tag47.xml"/></Relationships>
</file>

<file path=ppt/slides/_rels/slide23.xml.rels><?xml version="1.0" encoding="UTF-8" standalone="yes"?>
<Relationships xmlns="http://schemas.openxmlformats.org/package/2006/relationships"><Relationship Id="rId9" Type="http://schemas.openxmlformats.org/officeDocument/2006/relationships/tags" Target="../tags/tag126.xml"/><Relationship Id="rId8" Type="http://schemas.openxmlformats.org/officeDocument/2006/relationships/tags" Target="../tags/tag125.xml"/><Relationship Id="rId7" Type="http://schemas.openxmlformats.org/officeDocument/2006/relationships/tags" Target="../tags/tag124.xml"/><Relationship Id="rId6" Type="http://schemas.openxmlformats.org/officeDocument/2006/relationships/tags" Target="../tags/tag123.xml"/><Relationship Id="rId5" Type="http://schemas.openxmlformats.org/officeDocument/2006/relationships/tags" Target="../tags/tag122.xml"/><Relationship Id="rId44" Type="http://schemas.openxmlformats.org/officeDocument/2006/relationships/slideLayout" Target="../slideLayouts/slideLayout2.xml"/><Relationship Id="rId43" Type="http://schemas.openxmlformats.org/officeDocument/2006/relationships/tags" Target="../tags/tag160.xml"/><Relationship Id="rId42" Type="http://schemas.openxmlformats.org/officeDocument/2006/relationships/tags" Target="../tags/tag159.xml"/><Relationship Id="rId41" Type="http://schemas.openxmlformats.org/officeDocument/2006/relationships/tags" Target="../tags/tag158.xml"/><Relationship Id="rId40" Type="http://schemas.openxmlformats.org/officeDocument/2006/relationships/tags" Target="../tags/tag157.xml"/><Relationship Id="rId4" Type="http://schemas.openxmlformats.org/officeDocument/2006/relationships/tags" Target="../tags/tag121.xml"/><Relationship Id="rId39" Type="http://schemas.openxmlformats.org/officeDocument/2006/relationships/tags" Target="../tags/tag156.xml"/><Relationship Id="rId38" Type="http://schemas.openxmlformats.org/officeDocument/2006/relationships/tags" Target="../tags/tag155.xml"/><Relationship Id="rId37" Type="http://schemas.openxmlformats.org/officeDocument/2006/relationships/tags" Target="../tags/tag154.xml"/><Relationship Id="rId36" Type="http://schemas.openxmlformats.org/officeDocument/2006/relationships/tags" Target="../tags/tag153.xml"/><Relationship Id="rId35" Type="http://schemas.openxmlformats.org/officeDocument/2006/relationships/tags" Target="../tags/tag152.xml"/><Relationship Id="rId34" Type="http://schemas.openxmlformats.org/officeDocument/2006/relationships/tags" Target="../tags/tag151.xml"/><Relationship Id="rId33" Type="http://schemas.openxmlformats.org/officeDocument/2006/relationships/tags" Target="../tags/tag150.xml"/><Relationship Id="rId32" Type="http://schemas.openxmlformats.org/officeDocument/2006/relationships/tags" Target="../tags/tag149.xml"/><Relationship Id="rId31" Type="http://schemas.openxmlformats.org/officeDocument/2006/relationships/tags" Target="../tags/tag148.xml"/><Relationship Id="rId30" Type="http://schemas.openxmlformats.org/officeDocument/2006/relationships/tags" Target="../tags/tag147.xml"/><Relationship Id="rId3" Type="http://schemas.openxmlformats.org/officeDocument/2006/relationships/tags" Target="../tags/tag120.xml"/><Relationship Id="rId29" Type="http://schemas.openxmlformats.org/officeDocument/2006/relationships/tags" Target="../tags/tag146.xml"/><Relationship Id="rId28" Type="http://schemas.openxmlformats.org/officeDocument/2006/relationships/tags" Target="../tags/tag145.xml"/><Relationship Id="rId27" Type="http://schemas.openxmlformats.org/officeDocument/2006/relationships/tags" Target="../tags/tag144.xml"/><Relationship Id="rId26" Type="http://schemas.openxmlformats.org/officeDocument/2006/relationships/tags" Target="../tags/tag143.xml"/><Relationship Id="rId25" Type="http://schemas.openxmlformats.org/officeDocument/2006/relationships/tags" Target="../tags/tag142.xml"/><Relationship Id="rId24" Type="http://schemas.openxmlformats.org/officeDocument/2006/relationships/tags" Target="../tags/tag141.xml"/><Relationship Id="rId23" Type="http://schemas.openxmlformats.org/officeDocument/2006/relationships/tags" Target="../tags/tag140.xml"/><Relationship Id="rId22" Type="http://schemas.openxmlformats.org/officeDocument/2006/relationships/tags" Target="../tags/tag139.xml"/><Relationship Id="rId21" Type="http://schemas.openxmlformats.org/officeDocument/2006/relationships/tags" Target="../tags/tag138.xml"/><Relationship Id="rId20" Type="http://schemas.openxmlformats.org/officeDocument/2006/relationships/tags" Target="../tags/tag137.xml"/><Relationship Id="rId2" Type="http://schemas.openxmlformats.org/officeDocument/2006/relationships/tags" Target="../tags/tag119.xml"/><Relationship Id="rId19" Type="http://schemas.openxmlformats.org/officeDocument/2006/relationships/tags" Target="../tags/tag136.xml"/><Relationship Id="rId18" Type="http://schemas.openxmlformats.org/officeDocument/2006/relationships/tags" Target="../tags/tag135.xml"/><Relationship Id="rId17" Type="http://schemas.openxmlformats.org/officeDocument/2006/relationships/tags" Target="../tags/tag134.xml"/><Relationship Id="rId16" Type="http://schemas.openxmlformats.org/officeDocument/2006/relationships/tags" Target="../tags/tag133.xml"/><Relationship Id="rId15" Type="http://schemas.openxmlformats.org/officeDocument/2006/relationships/tags" Target="../tags/tag132.xml"/><Relationship Id="rId14" Type="http://schemas.openxmlformats.org/officeDocument/2006/relationships/tags" Target="../tags/tag131.xml"/><Relationship Id="rId13" Type="http://schemas.openxmlformats.org/officeDocument/2006/relationships/tags" Target="../tags/tag130.xml"/><Relationship Id="rId12" Type="http://schemas.openxmlformats.org/officeDocument/2006/relationships/tags" Target="../tags/tag129.xml"/><Relationship Id="rId11" Type="http://schemas.openxmlformats.org/officeDocument/2006/relationships/tags" Target="../tags/tag128.xml"/><Relationship Id="rId10" Type="http://schemas.openxmlformats.org/officeDocument/2006/relationships/tags" Target="../tags/tag127.xml"/><Relationship Id="rId1" Type="http://schemas.openxmlformats.org/officeDocument/2006/relationships/tags" Target="../tags/tag118.xml"/></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63.xml"/><Relationship Id="rId3" Type="http://schemas.openxmlformats.org/officeDocument/2006/relationships/image" Target="../media/image16.png"/><Relationship Id="rId2" Type="http://schemas.openxmlformats.org/officeDocument/2006/relationships/tags" Target="../tags/tag162.xml"/><Relationship Id="rId1" Type="http://schemas.openxmlformats.org/officeDocument/2006/relationships/tags" Target="../tags/tag161.xml"/></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67.xml"/><Relationship Id="rId4" Type="http://schemas.openxmlformats.org/officeDocument/2006/relationships/image" Target="../media/image17.png"/><Relationship Id="rId3" Type="http://schemas.openxmlformats.org/officeDocument/2006/relationships/tags" Target="../tags/tag166.xml"/><Relationship Id="rId2" Type="http://schemas.openxmlformats.org/officeDocument/2006/relationships/tags" Target="../tags/tag165.xml"/><Relationship Id="rId1" Type="http://schemas.openxmlformats.org/officeDocument/2006/relationships/tags" Target="../tags/tag164.xml"/></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tags" Target="../tags/tag171.xml"/><Relationship Id="rId3" Type="http://schemas.openxmlformats.org/officeDocument/2006/relationships/tags" Target="../tags/tag170.xml"/><Relationship Id="rId2" Type="http://schemas.openxmlformats.org/officeDocument/2006/relationships/tags" Target="../tags/tag169.xml"/><Relationship Id="rId1" Type="http://schemas.openxmlformats.org/officeDocument/2006/relationships/tags" Target="../tags/tag168.xml"/></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tags" Target="../tags/tag175.xml"/><Relationship Id="rId3" Type="http://schemas.openxmlformats.org/officeDocument/2006/relationships/tags" Target="../tags/tag174.xml"/><Relationship Id="rId2" Type="http://schemas.openxmlformats.org/officeDocument/2006/relationships/tags" Target="../tags/tag173.xml"/><Relationship Id="rId1" Type="http://schemas.openxmlformats.org/officeDocument/2006/relationships/tags" Target="../tags/tag172.xml"/></Relationships>
</file>

<file path=ppt/slides/_rels/slide28.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21.jpeg"/><Relationship Id="rId6" Type="http://schemas.openxmlformats.org/officeDocument/2006/relationships/tags" Target="../tags/tag180.xml"/><Relationship Id="rId5" Type="http://schemas.openxmlformats.org/officeDocument/2006/relationships/tags" Target="../tags/tag179.xml"/><Relationship Id="rId4" Type="http://schemas.openxmlformats.org/officeDocument/2006/relationships/image" Target="../media/image20.jpeg"/><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tags" Target="../tags/tag176.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2.xml"/><Relationship Id="rId1" Type="http://schemas.openxmlformats.org/officeDocument/2006/relationships/tags" Target="../tags/tag181.xml"/></Relationships>
</file>

<file path=ppt/slides/_rels/slide3.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2.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image" Target="../media/image1.emf"/><Relationship Id="rId3" Type="http://schemas.openxmlformats.org/officeDocument/2006/relationships/oleObject" Target="../embeddings/oleObject1.bin"/><Relationship Id="rId2" Type="http://schemas.openxmlformats.org/officeDocument/2006/relationships/tags" Target="../tags/tag4.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188.xml"/><Relationship Id="rId7" Type="http://schemas.openxmlformats.org/officeDocument/2006/relationships/image" Target="../media/image23.png"/><Relationship Id="rId6" Type="http://schemas.openxmlformats.org/officeDocument/2006/relationships/tags" Target="../tags/tag187.xml"/><Relationship Id="rId5" Type="http://schemas.openxmlformats.org/officeDocument/2006/relationships/image" Target="../media/image22.png"/><Relationship Id="rId4" Type="http://schemas.openxmlformats.org/officeDocument/2006/relationships/tags" Target="../tags/tag186.xml"/><Relationship Id="rId3" Type="http://schemas.openxmlformats.org/officeDocument/2006/relationships/tags" Target="../tags/tag185.xml"/><Relationship Id="rId2" Type="http://schemas.openxmlformats.org/officeDocument/2006/relationships/tags" Target="../tags/tag184.xml"/><Relationship Id="rId1" Type="http://schemas.openxmlformats.org/officeDocument/2006/relationships/tags" Target="../tags/tag183.xml"/></Relationships>
</file>

<file path=ppt/slides/_rels/slide31.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193.xml"/><Relationship Id="rId5" Type="http://schemas.openxmlformats.org/officeDocument/2006/relationships/tags" Target="../tags/tag192.xml"/><Relationship Id="rId4" Type="http://schemas.openxmlformats.org/officeDocument/2006/relationships/tags" Target="../tags/tag191.xml"/><Relationship Id="rId3" Type="http://schemas.openxmlformats.org/officeDocument/2006/relationships/tags" Target="../tags/tag190.xml"/><Relationship Id="rId2" Type="http://schemas.openxmlformats.org/officeDocument/2006/relationships/image" Target="../media/image24.png"/><Relationship Id="rId1" Type="http://schemas.openxmlformats.org/officeDocument/2006/relationships/tags" Target="../tags/tag189.xml"/></Relationships>
</file>

<file path=ppt/slides/_rels/slide3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5.png"/><Relationship Id="rId3" Type="http://schemas.openxmlformats.org/officeDocument/2006/relationships/tags" Target="../tags/tag196.xml"/><Relationship Id="rId2" Type="http://schemas.openxmlformats.org/officeDocument/2006/relationships/tags" Target="../tags/tag195.xml"/><Relationship Id="rId1" Type="http://schemas.openxmlformats.org/officeDocument/2006/relationships/tags" Target="../tags/tag194.xml"/></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00.xml"/><Relationship Id="rId4" Type="http://schemas.openxmlformats.org/officeDocument/2006/relationships/tags" Target="../tags/tag199.xml"/><Relationship Id="rId3" Type="http://schemas.openxmlformats.org/officeDocument/2006/relationships/tags" Target="../tags/tag198.xml"/><Relationship Id="rId2" Type="http://schemas.openxmlformats.org/officeDocument/2006/relationships/image" Target="../media/image26.png"/><Relationship Id="rId1" Type="http://schemas.openxmlformats.org/officeDocument/2006/relationships/tags" Target="../tags/tag197.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2.xml"/><Relationship Id="rId1" Type="http://schemas.openxmlformats.org/officeDocument/2006/relationships/tags" Target="../tags/tag201.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4.xml"/><Relationship Id="rId1" Type="http://schemas.openxmlformats.org/officeDocument/2006/relationships/tags" Target="../tags/tag203.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6.xml"/><Relationship Id="rId1" Type="http://schemas.openxmlformats.org/officeDocument/2006/relationships/tags" Target="../tags/tag205.xml"/></Relationships>
</file>

<file path=ppt/slides/_rels/slide3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tags" Target="../tags/tag210.xml"/><Relationship Id="rId3" Type="http://schemas.openxmlformats.org/officeDocument/2006/relationships/tags" Target="../tags/tag209.xml"/><Relationship Id="rId2" Type="http://schemas.openxmlformats.org/officeDocument/2006/relationships/tags" Target="../tags/tag208.xml"/><Relationship Id="rId1" Type="http://schemas.openxmlformats.org/officeDocument/2006/relationships/tags" Target="../tags/tag207.xml"/></Relationships>
</file>

<file path=ppt/slides/_rels/slide3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14.xml"/><Relationship Id="rId4" Type="http://schemas.openxmlformats.org/officeDocument/2006/relationships/tags" Target="../tags/tag213.xml"/><Relationship Id="rId3" Type="http://schemas.openxmlformats.org/officeDocument/2006/relationships/tags" Target="../tags/tag212.xml"/><Relationship Id="rId2" Type="http://schemas.openxmlformats.org/officeDocument/2006/relationships/image" Target="../media/image28.png"/><Relationship Id="rId1" Type="http://schemas.openxmlformats.org/officeDocument/2006/relationships/tags" Target="../tags/tag211.xml"/></Relationships>
</file>

<file path=ppt/slides/_rels/slide3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tags" Target="../tags/tag218.xml"/><Relationship Id="rId3" Type="http://schemas.openxmlformats.org/officeDocument/2006/relationships/tags" Target="../tags/tag217.xml"/><Relationship Id="rId2" Type="http://schemas.openxmlformats.org/officeDocument/2006/relationships/tags" Target="../tags/tag216.xml"/><Relationship Id="rId1" Type="http://schemas.openxmlformats.org/officeDocument/2006/relationships/tags" Target="../tags/tag21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22.xml"/><Relationship Id="rId4" Type="http://schemas.openxmlformats.org/officeDocument/2006/relationships/tags" Target="../tags/tag221.xml"/><Relationship Id="rId3" Type="http://schemas.openxmlformats.org/officeDocument/2006/relationships/tags" Target="../tags/tag220.xml"/><Relationship Id="rId2" Type="http://schemas.openxmlformats.org/officeDocument/2006/relationships/image" Target="../media/image30.png"/><Relationship Id="rId1" Type="http://schemas.openxmlformats.org/officeDocument/2006/relationships/tags" Target="../tags/tag219.xml"/></Relationships>
</file>

<file path=ppt/slides/_rels/slide4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1.png"/><Relationship Id="rId3" Type="http://schemas.openxmlformats.org/officeDocument/2006/relationships/tags" Target="../tags/tag225.xml"/><Relationship Id="rId2" Type="http://schemas.openxmlformats.org/officeDocument/2006/relationships/tags" Target="../tags/tag224.xml"/><Relationship Id="rId1" Type="http://schemas.openxmlformats.org/officeDocument/2006/relationships/tags" Target="../tags/tag223.xml"/></Relationships>
</file>

<file path=ppt/slides/_rels/slide4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29.xml"/><Relationship Id="rId4" Type="http://schemas.openxmlformats.org/officeDocument/2006/relationships/image" Target="../media/image32.jpeg"/><Relationship Id="rId3" Type="http://schemas.openxmlformats.org/officeDocument/2006/relationships/tags" Target="../tags/tag228.xml"/><Relationship Id="rId2" Type="http://schemas.openxmlformats.org/officeDocument/2006/relationships/tags" Target="../tags/tag227.xml"/><Relationship Id="rId1" Type="http://schemas.openxmlformats.org/officeDocument/2006/relationships/tags" Target="../tags/tag226.xml"/></Relationships>
</file>

<file path=ppt/slides/_rels/slide4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33.xml"/><Relationship Id="rId4" Type="http://schemas.openxmlformats.org/officeDocument/2006/relationships/image" Target="../media/image33.jpeg"/><Relationship Id="rId3" Type="http://schemas.openxmlformats.org/officeDocument/2006/relationships/tags" Target="../tags/tag232.xml"/><Relationship Id="rId2" Type="http://schemas.openxmlformats.org/officeDocument/2006/relationships/tags" Target="../tags/tag231.xml"/><Relationship Id="rId1" Type="http://schemas.openxmlformats.org/officeDocument/2006/relationships/tags" Target="../tags/tag230.xml"/></Relationships>
</file>

<file path=ppt/slides/_rels/slide4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238.xml"/><Relationship Id="rId5" Type="http://schemas.openxmlformats.org/officeDocument/2006/relationships/tags" Target="../tags/tag237.xml"/><Relationship Id="rId4" Type="http://schemas.openxmlformats.org/officeDocument/2006/relationships/image" Target="../media/image34.png"/><Relationship Id="rId3" Type="http://schemas.openxmlformats.org/officeDocument/2006/relationships/tags" Target="../tags/tag236.xml"/><Relationship Id="rId2" Type="http://schemas.openxmlformats.org/officeDocument/2006/relationships/tags" Target="../tags/tag235.xml"/><Relationship Id="rId1" Type="http://schemas.openxmlformats.org/officeDocument/2006/relationships/tags" Target="../tags/tag234.xml"/></Relationships>
</file>

<file path=ppt/slides/_rels/slide4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42.xml"/><Relationship Id="rId4" Type="http://schemas.openxmlformats.org/officeDocument/2006/relationships/image" Target="../media/image35.jpeg"/><Relationship Id="rId3" Type="http://schemas.openxmlformats.org/officeDocument/2006/relationships/tags" Target="../tags/tag241.xml"/><Relationship Id="rId2" Type="http://schemas.openxmlformats.org/officeDocument/2006/relationships/tags" Target="../tags/tag240.xml"/><Relationship Id="rId1" Type="http://schemas.openxmlformats.org/officeDocument/2006/relationships/tags" Target="../tags/tag239.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4.xml"/><Relationship Id="rId1" Type="http://schemas.openxmlformats.org/officeDocument/2006/relationships/tags" Target="../tags/tag243.xml"/></Relationships>
</file>

<file path=ppt/slides/_rels/slide4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48.xml"/><Relationship Id="rId4" Type="http://schemas.openxmlformats.org/officeDocument/2006/relationships/tags" Target="../tags/tag247.xml"/><Relationship Id="rId3" Type="http://schemas.openxmlformats.org/officeDocument/2006/relationships/tags" Target="../tags/tag246.xml"/><Relationship Id="rId2" Type="http://schemas.openxmlformats.org/officeDocument/2006/relationships/image" Target="../media/image36.emf"/><Relationship Id="rId1" Type="http://schemas.openxmlformats.org/officeDocument/2006/relationships/tags" Target="../tags/tag245.xml"/></Relationships>
</file>

<file path=ppt/slides/_rels/slide4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52.xml"/><Relationship Id="rId4" Type="http://schemas.openxmlformats.org/officeDocument/2006/relationships/image" Target="../media/image37.jpeg"/><Relationship Id="rId3" Type="http://schemas.openxmlformats.org/officeDocument/2006/relationships/tags" Target="../tags/tag251.xml"/><Relationship Id="rId2" Type="http://schemas.openxmlformats.org/officeDocument/2006/relationships/tags" Target="../tags/tag250.xml"/><Relationship Id="rId1" Type="http://schemas.openxmlformats.org/officeDocument/2006/relationships/tags" Target="../tags/tag249.xml"/></Relationships>
</file>

<file path=ppt/slides/_rels/slide4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56.xml"/><Relationship Id="rId4" Type="http://schemas.openxmlformats.org/officeDocument/2006/relationships/tags" Target="../tags/tag255.xml"/><Relationship Id="rId3" Type="http://schemas.openxmlformats.org/officeDocument/2006/relationships/tags" Target="../tags/tag254.xml"/><Relationship Id="rId2" Type="http://schemas.openxmlformats.org/officeDocument/2006/relationships/image" Target="../media/image38.jpeg"/><Relationship Id="rId1" Type="http://schemas.openxmlformats.org/officeDocument/2006/relationships/tags" Target="../tags/tag25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5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60.xml"/><Relationship Id="rId4" Type="http://schemas.openxmlformats.org/officeDocument/2006/relationships/image" Target="../media/image39.png"/><Relationship Id="rId3" Type="http://schemas.openxmlformats.org/officeDocument/2006/relationships/tags" Target="../tags/tag259.xml"/><Relationship Id="rId2" Type="http://schemas.openxmlformats.org/officeDocument/2006/relationships/tags" Target="../tags/tag258.xml"/><Relationship Id="rId1" Type="http://schemas.openxmlformats.org/officeDocument/2006/relationships/tags" Target="../tags/tag257.xml"/></Relationships>
</file>

<file path=ppt/slides/_rels/slide5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42.jpeg"/><Relationship Id="rId4" Type="http://schemas.openxmlformats.org/officeDocument/2006/relationships/image" Target="../media/image41.png"/><Relationship Id="rId3" Type="http://schemas.openxmlformats.org/officeDocument/2006/relationships/image" Target="../media/image40.png"/><Relationship Id="rId2" Type="http://schemas.openxmlformats.org/officeDocument/2006/relationships/tags" Target="../tags/tag262.xml"/><Relationship Id="rId1" Type="http://schemas.openxmlformats.org/officeDocument/2006/relationships/tags" Target="../tags/tag261.xml"/></Relationships>
</file>

<file path=ppt/slides/_rels/slide5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266.xml"/><Relationship Id="rId4" Type="http://schemas.openxmlformats.org/officeDocument/2006/relationships/image" Target="../media/image43.png"/><Relationship Id="rId3" Type="http://schemas.openxmlformats.org/officeDocument/2006/relationships/tags" Target="../tags/tag265.xml"/><Relationship Id="rId2" Type="http://schemas.openxmlformats.org/officeDocument/2006/relationships/tags" Target="../tags/tag264.xml"/><Relationship Id="rId1" Type="http://schemas.openxmlformats.org/officeDocument/2006/relationships/tags" Target="../tags/tag263.xml"/></Relationships>
</file>

<file path=ppt/slides/_rels/slide5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69.xml"/><Relationship Id="rId2" Type="http://schemas.openxmlformats.org/officeDocument/2006/relationships/tags" Target="../tags/tag268.xml"/><Relationship Id="rId1" Type="http://schemas.openxmlformats.org/officeDocument/2006/relationships/tags" Target="../tags/tag267.xml"/></Relationships>
</file>

<file path=ppt/slides/_rels/slide5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72.xml"/><Relationship Id="rId2" Type="http://schemas.openxmlformats.org/officeDocument/2006/relationships/tags" Target="../tags/tag271.xml"/><Relationship Id="rId1" Type="http://schemas.openxmlformats.org/officeDocument/2006/relationships/tags" Target="../tags/tag270.xml"/></Relationships>
</file>

<file path=ppt/slides/_rels/slide5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76.xml"/><Relationship Id="rId3" Type="http://schemas.openxmlformats.org/officeDocument/2006/relationships/tags" Target="../tags/tag275.xml"/><Relationship Id="rId2" Type="http://schemas.openxmlformats.org/officeDocument/2006/relationships/tags" Target="../tags/tag274.xml"/><Relationship Id="rId1" Type="http://schemas.openxmlformats.org/officeDocument/2006/relationships/tags" Target="../tags/tag273.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8.xml"/><Relationship Id="rId1" Type="http://schemas.openxmlformats.org/officeDocument/2006/relationships/tags" Target="../tags/tag277.xml"/></Relationships>
</file>

<file path=ppt/slides/_rels/slide57.xml.rels><?xml version="1.0" encoding="UTF-8" standalone="yes"?>
<Relationships xmlns="http://schemas.openxmlformats.org/package/2006/relationships"><Relationship Id="rId9" Type="http://schemas.openxmlformats.org/officeDocument/2006/relationships/tags" Target="../tags/tag285.xml"/><Relationship Id="rId8" Type="http://schemas.openxmlformats.org/officeDocument/2006/relationships/tags" Target="../tags/tag284.xml"/><Relationship Id="rId7" Type="http://schemas.openxmlformats.org/officeDocument/2006/relationships/tags" Target="../tags/tag283.xml"/><Relationship Id="rId6" Type="http://schemas.openxmlformats.org/officeDocument/2006/relationships/image" Target="../media/image45.emf"/><Relationship Id="rId5" Type="http://schemas.openxmlformats.org/officeDocument/2006/relationships/tags" Target="../tags/tag282.xml"/><Relationship Id="rId4" Type="http://schemas.openxmlformats.org/officeDocument/2006/relationships/image" Target="../media/image44.jpeg"/><Relationship Id="rId3" Type="http://schemas.openxmlformats.org/officeDocument/2006/relationships/tags" Target="../tags/tag281.xml"/><Relationship Id="rId2" Type="http://schemas.openxmlformats.org/officeDocument/2006/relationships/tags" Target="../tags/tag280.xml"/><Relationship Id="rId10" Type="http://schemas.openxmlformats.org/officeDocument/2006/relationships/slideLayout" Target="../slideLayouts/slideLayout2.xml"/><Relationship Id="rId1" Type="http://schemas.openxmlformats.org/officeDocument/2006/relationships/tags" Target="../tags/tag279.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7.xml"/><Relationship Id="rId1" Type="http://schemas.openxmlformats.org/officeDocument/2006/relationships/tags" Target="../tags/tag286.xml"/></Relationships>
</file>

<file path=ppt/slides/_rels/slide5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90.xml"/><Relationship Id="rId2" Type="http://schemas.openxmlformats.org/officeDocument/2006/relationships/tags" Target="../tags/tag289.xml"/><Relationship Id="rId1" Type="http://schemas.openxmlformats.org/officeDocument/2006/relationships/tags" Target="../tags/tag288.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image" Target="../media/image2.png"/><Relationship Id="rId2" Type="http://schemas.openxmlformats.org/officeDocument/2006/relationships/tags" Target="../tags/tag12.xml"/><Relationship Id="rId1" Type="http://schemas.openxmlformats.org/officeDocument/2006/relationships/hyperlink" Target="http://upload.wikimedia.org/wikipedia/commons/e/ec/Anscombe's_quartet_3.svg" TargetMode="Externa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8.xml"/><Relationship Id="rId3" Type="http://schemas.openxmlformats.org/officeDocument/2006/relationships/image" Target="../media/image3.png"/><Relationship Id="rId2" Type="http://schemas.openxmlformats.org/officeDocument/2006/relationships/tags" Target="../tags/tag17.xml"/><Relationship Id="rId1" Type="http://schemas.openxmlformats.org/officeDocument/2006/relationships/tags" Target="../tags/tag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p:cNvSpPr>
          <p:nvPr>
            <p:ph type="ctrTitle"/>
          </p:nvPr>
        </p:nvSpPr>
        <p:spPr>
          <a:xfrm>
            <a:off x="2860993" y="1693228"/>
            <a:ext cx="3495040" cy="1096645"/>
          </a:xfrm>
        </p:spPr>
        <p:txBody>
          <a:bodyPr vert="horz" wrap="none" lIns="63500" tIns="25400" rIns="63500" bIns="25400" anchor="ctr" anchorCtr="0">
            <a:spAutoFit/>
          </a:bodyPr>
          <a:p>
            <a:pPr algn="ctr">
              <a:lnSpc>
                <a:spcPct val="100000"/>
              </a:lnSpc>
              <a:buClrTx/>
              <a:buSzTx/>
              <a:buFontTx/>
            </a:pPr>
            <a:br>
              <a:rPr lang="en-US" altLang="zh-CN" dirty="0">
                <a:latin typeface="+mj-lt"/>
                <a:ea typeface="宋体" panose="02010600030101010101" pitchFamily="2" charset="-122"/>
                <a:cs typeface="+mj-cs"/>
              </a:rPr>
            </a:br>
            <a:r>
              <a:rPr lang="zh-CN" altLang="en-US" sz="4400" dirty="0">
                <a:solidFill>
                  <a:srgbClr val="000066"/>
                </a:solidFill>
                <a:latin typeface="黑体" panose="02010609060101010101" pitchFamily="49" charset="-122"/>
                <a:ea typeface="黑体" panose="02010609060101010101" pitchFamily="49" charset="-122"/>
                <a:cs typeface="+mj-cs"/>
              </a:rPr>
              <a:t>数据科学导论</a:t>
            </a:r>
            <a:endParaRPr lang="zh-CN" altLang="en-US" sz="4400" dirty="0">
              <a:solidFill>
                <a:srgbClr val="000066"/>
              </a:solidFill>
              <a:latin typeface="黑体" panose="02010609060101010101" pitchFamily="49" charset="-122"/>
              <a:ea typeface="黑体" panose="02010609060101010101" pitchFamily="49" charset="-122"/>
              <a:cs typeface="+mj-cs"/>
            </a:endParaRPr>
          </a:p>
        </p:txBody>
      </p:sp>
      <p:sp>
        <p:nvSpPr>
          <p:cNvPr id="9219" name="Text Box 8"/>
          <p:cNvSpPr txBox="1"/>
          <p:nvPr/>
        </p:nvSpPr>
        <p:spPr>
          <a:xfrm>
            <a:off x="252095" y="3484880"/>
            <a:ext cx="8641080" cy="1958975"/>
          </a:xfrm>
          <a:prstGeom prst="rect">
            <a:avLst/>
          </a:prstGeom>
          <a:noFill/>
          <a:ln w="12700">
            <a:noFill/>
          </a:ln>
        </p:spPr>
        <p:txBody>
          <a:bodyPr anchor="t" anchorCtr="0">
            <a:noAutofit/>
          </a:bodyPr>
          <a:p>
            <a:pPr eaLnBrk="0" hangingPunct="0">
              <a:spcBef>
                <a:spcPct val="50000"/>
              </a:spcBef>
            </a:pPr>
            <a:r>
              <a:rPr lang="en-US" altLang="zh-CN" b="0" dirty="0">
                <a:solidFill>
                  <a:srgbClr val="005400"/>
                </a:solidFill>
                <a:latin typeface="Arial" panose="020B0604020202020204" pitchFamily="34" charset="0"/>
                <a:ea typeface="宋体" panose="02010600030101010101" pitchFamily="2" charset="-122"/>
              </a:rPr>
              <a:t>                                           </a:t>
            </a:r>
            <a:r>
              <a:rPr lang="zh-CN" altLang="en-US" sz="2800" b="0" dirty="0">
                <a:solidFill>
                  <a:srgbClr val="003300"/>
                </a:solidFill>
                <a:latin typeface="仿宋" panose="02010609060101010101" pitchFamily="49" charset="-122"/>
                <a:ea typeface="仿宋" panose="02010609060101010101" pitchFamily="49" charset="-122"/>
              </a:rPr>
              <a:t>吴为民</a:t>
            </a:r>
            <a:endParaRPr lang="zh-CN" altLang="en-US" sz="2800" b="0" dirty="0">
              <a:solidFill>
                <a:srgbClr val="003300"/>
              </a:solidFill>
              <a:latin typeface="Arial" panose="020B0604020202020204" pitchFamily="34" charset="0"/>
              <a:ea typeface="宋体" panose="02010600030101010101" pitchFamily="2" charset="-122"/>
            </a:endParaRPr>
          </a:p>
          <a:p>
            <a:pPr eaLnBrk="0" hangingPunct="0">
              <a:spcBef>
                <a:spcPct val="50000"/>
              </a:spcBef>
            </a:pPr>
            <a:r>
              <a:rPr lang="en-US" altLang="zh-CN" sz="2800" b="0" dirty="0">
                <a:solidFill>
                  <a:srgbClr val="003300"/>
                </a:solidFill>
                <a:latin typeface="Arial" panose="020B0604020202020204" pitchFamily="34" charset="0"/>
                <a:ea typeface="宋体" panose="02010600030101010101" pitchFamily="2" charset="-122"/>
              </a:rPr>
              <a:t>              </a:t>
            </a:r>
            <a:r>
              <a:rPr lang="zh-CN" altLang="en-US" sz="2800" b="0" dirty="0">
                <a:solidFill>
                  <a:srgbClr val="003300"/>
                </a:solidFill>
                <a:latin typeface="Arial" panose="020B0604020202020204" pitchFamily="34" charset="0"/>
                <a:ea typeface="宋体" panose="02010600030101010101" pitchFamily="2" charset="-122"/>
              </a:rPr>
              <a:t>石油学院</a:t>
            </a:r>
            <a:r>
              <a:rPr lang="en-US" altLang="zh-CN" sz="2800" b="0" dirty="0">
                <a:solidFill>
                  <a:srgbClr val="003300"/>
                </a:solidFill>
                <a:latin typeface="Arial" panose="020B0604020202020204" pitchFamily="34" charset="0"/>
                <a:ea typeface="宋体" panose="02010600030101010101" pitchFamily="2" charset="-122"/>
              </a:rPr>
              <a:t>,  </a:t>
            </a:r>
            <a:r>
              <a:rPr lang="zh-CN" altLang="en-US" sz="2800" b="0" dirty="0">
                <a:solidFill>
                  <a:srgbClr val="003300"/>
                </a:solidFill>
                <a:latin typeface="Arial" panose="020B0604020202020204" pitchFamily="34" charset="0"/>
                <a:ea typeface="宋体" panose="02010600030101010101" pitchFamily="2" charset="-122"/>
              </a:rPr>
              <a:t>中国石油大学克拉玛依校区</a:t>
            </a:r>
            <a:endParaRPr lang="zh-CN" altLang="en-US" sz="2800" b="0" dirty="0">
              <a:solidFill>
                <a:srgbClr val="003300"/>
              </a:solidFill>
              <a:latin typeface="Arial" panose="020B0604020202020204" pitchFamily="34" charset="0"/>
              <a:ea typeface="宋体" panose="02010600030101010101" pitchFamily="2" charset="-122"/>
            </a:endParaRPr>
          </a:p>
        </p:txBody>
      </p:sp>
      <p:sp>
        <p:nvSpPr>
          <p:cNvPr id="9220" name="Text Box 10"/>
          <p:cNvSpPr txBox="1"/>
          <p:nvPr/>
        </p:nvSpPr>
        <p:spPr>
          <a:xfrm>
            <a:off x="7308215" y="6094095"/>
            <a:ext cx="1160145" cy="398780"/>
          </a:xfrm>
          <a:prstGeom prst="rect">
            <a:avLst/>
          </a:prstGeom>
          <a:noFill/>
          <a:ln w="12700">
            <a:noFill/>
          </a:ln>
        </p:spPr>
        <p:txBody>
          <a:bodyPr wrap="square" anchor="t" anchorCtr="0">
            <a:spAutoFit/>
          </a:bodyPr>
          <a:p>
            <a:pPr eaLnBrk="0" hangingPunct="0">
              <a:spcBef>
                <a:spcPct val="50000"/>
              </a:spcBef>
            </a:pPr>
            <a:r>
              <a:rPr lang="en-US" altLang="zh-CN" sz="2000" b="0" i="1" dirty="0">
                <a:solidFill>
                  <a:schemeClr val="tx1"/>
                </a:solidFill>
                <a:latin typeface="Arial" panose="020B0604020202020204" pitchFamily="34" charset="0"/>
                <a:ea typeface="宋体" panose="02010600030101010101" pitchFamily="2" charset="-122"/>
              </a:rPr>
              <a:t>2025</a:t>
            </a:r>
            <a:r>
              <a:rPr lang="zh-CN" altLang="en-US" sz="2000" b="0" i="1" dirty="0">
                <a:solidFill>
                  <a:schemeClr val="tx1"/>
                </a:solidFill>
                <a:latin typeface="Arial" panose="020B0604020202020204" pitchFamily="34" charset="0"/>
                <a:ea typeface="宋体" panose="02010600030101010101" pitchFamily="2" charset="-122"/>
              </a:rPr>
              <a:t>春</a:t>
            </a:r>
            <a:endParaRPr lang="zh-CN" altLang="en-US" sz="2000" b="0" i="1" dirty="0">
              <a:solidFill>
                <a:schemeClr val="tx1"/>
              </a:solidFill>
              <a:latin typeface="Arial" panose="020B0604020202020204" pitchFamily="34" charset="0"/>
              <a:ea typeface="宋体" panose="02010600030101010101"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298894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4</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数据可视化</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pic>
        <p:nvPicPr>
          <p:cNvPr id="6" name="图片 5"/>
          <p:cNvPicPr>
            <a:picLocks noChangeAspect="1"/>
          </p:cNvPicPr>
          <p:nvPr>
            <p:custDataLst>
              <p:tags r:id="rId1"/>
            </p:custDataLst>
          </p:nvPr>
        </p:nvPicPr>
        <p:blipFill>
          <a:blip r:embed="rId2"/>
          <a:stretch>
            <a:fillRect/>
          </a:stretch>
        </p:blipFill>
        <p:spPr>
          <a:xfrm>
            <a:off x="1299210" y="2764155"/>
            <a:ext cx="3618865" cy="2225675"/>
          </a:xfrm>
          <a:prstGeom prst="rect">
            <a:avLst/>
          </a:prstGeom>
        </p:spPr>
      </p:pic>
      <p:pic>
        <p:nvPicPr>
          <p:cNvPr id="8" name="图片 7"/>
          <p:cNvPicPr>
            <a:picLocks noChangeAspect="1"/>
          </p:cNvPicPr>
          <p:nvPr>
            <p:custDataLst>
              <p:tags r:id="rId3"/>
            </p:custDataLst>
          </p:nvPr>
        </p:nvPicPr>
        <p:blipFill>
          <a:blip r:embed="rId4"/>
          <a:stretch>
            <a:fillRect/>
          </a:stretch>
        </p:blipFill>
        <p:spPr>
          <a:xfrm>
            <a:off x="5701030" y="2711450"/>
            <a:ext cx="2586990" cy="2471420"/>
          </a:xfrm>
          <a:prstGeom prst="rect">
            <a:avLst/>
          </a:prstGeom>
        </p:spPr>
      </p:pic>
      <p:sp>
        <p:nvSpPr>
          <p:cNvPr id="9" name="TextBox 6"/>
          <p:cNvSpPr txBox="1"/>
          <p:nvPr>
            <p:custDataLst>
              <p:tags r:id="rId5"/>
            </p:custDataLst>
          </p:nvPr>
        </p:nvSpPr>
        <p:spPr>
          <a:xfrm>
            <a:off x="4034155" y="5755640"/>
            <a:ext cx="1466850" cy="4603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p>
            <a:r>
              <a:rPr lang="zh-CN" dirty="0" smtClean="0">
                <a:ea typeface="宋体" panose="02010600030101010101" pitchFamily="2" charset="-122"/>
              </a:rPr>
              <a:t>七桥问题</a:t>
            </a:r>
            <a:endParaRPr lang="zh-CN" dirty="0">
              <a:ea typeface="宋体" panose="02010600030101010101" pitchFamily="2" charset="-122"/>
            </a:endParaRPr>
          </a:p>
        </p:txBody>
      </p:sp>
      <p:sp>
        <p:nvSpPr>
          <p:cNvPr id="10" name="TextBox 6"/>
          <p:cNvSpPr txBox="1"/>
          <p:nvPr>
            <p:custDataLst>
              <p:tags r:id="rId6"/>
            </p:custDataLst>
          </p:nvPr>
        </p:nvSpPr>
        <p:spPr>
          <a:xfrm>
            <a:off x="6157595" y="5157470"/>
            <a:ext cx="1963420" cy="92202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p>
            <a:r>
              <a:rPr lang="zh-CN" sz="1800" dirty="0">
                <a:ea typeface="宋体" panose="02010600030101010101" pitchFamily="2" charset="-122"/>
              </a:rPr>
              <a:t>是否存在包含每条边恰好一次的回路？</a:t>
            </a:r>
            <a:endParaRPr lang="zh-CN" sz="1800" dirty="0">
              <a:ea typeface="宋体" panose="02010600030101010101" pitchFamily="2" charset="-122"/>
            </a:endParaRPr>
          </a:p>
        </p:txBody>
      </p:sp>
      <p:sp>
        <p:nvSpPr>
          <p:cNvPr id="2" name="Rectangle 3"/>
          <p:cNvSpPr>
            <a:spLocks noGrp="1" noRot="1"/>
          </p:cNvSpPr>
          <p:nvPr>
            <p:custDataLst>
              <p:tags r:id="rId7"/>
            </p:custDataLst>
          </p:nvPr>
        </p:nvSpPr>
        <p:spPr>
          <a:xfrm>
            <a:off x="127000" y="795655"/>
            <a:ext cx="8848725" cy="189547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l" eaLnBrk="1"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数据科学与数据可视化</a:t>
            </a:r>
            <a:endPar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hangingPunct="1">
              <a:lnSpc>
                <a:spcPct val="100000"/>
              </a:lnSpc>
              <a:spcBef>
                <a:spcPts val="800"/>
              </a:spcBef>
              <a:buSzTx/>
              <a:buFont typeface="Wingdings" panose="05000000000000000000" pitchFamily="2" charset="2"/>
              <a:buNone/>
            </a:pPr>
            <a:r>
              <a:rPr lang="en-US" altLang="zh-CN" dirty="0" smtClean="0">
                <a:solidFill>
                  <a:srgbClr val="134AD5"/>
                </a:solidFill>
                <a:ea typeface="黑体" panose="02010609060101010101" pitchFamily="49" charset="-122"/>
                <a:cs typeface="+mn-lt"/>
                <a:sym typeface="+mn-ea"/>
              </a:rPr>
              <a:t>  * 数据可视化能够帮助人们提高</a:t>
            </a:r>
            <a:r>
              <a:rPr lang="en-US" altLang="zh-CN" u="sng" dirty="0" smtClean="0">
                <a:solidFill>
                  <a:srgbClr val="134AD5"/>
                </a:solidFill>
                <a:ea typeface="黑体" panose="02010609060101010101" pitchFamily="49" charset="-122"/>
                <a:cs typeface="+mn-lt"/>
                <a:sym typeface="+mn-ea"/>
              </a:rPr>
              <a:t>理解与处理数据的效率</a:t>
            </a:r>
            <a:r>
              <a:rPr lang="en-US" altLang="zh-CN" dirty="0" smtClean="0">
                <a:solidFill>
                  <a:srgbClr val="134AD5"/>
                </a:solidFill>
                <a:ea typeface="黑体" panose="02010609060101010101" pitchFamily="49" charset="-122"/>
                <a:cs typeface="+mn-lt"/>
                <a:sym typeface="+mn-ea"/>
              </a:rPr>
              <a:t>。</a:t>
            </a:r>
            <a:r>
              <a:rPr lang="zh-CN" altLang="en-US" dirty="0" smtClean="0">
                <a:solidFill>
                  <a:srgbClr val="134AD5"/>
                </a:solidFill>
                <a:ea typeface="黑体" panose="02010609060101010101" pitchFamily="49" charset="-122"/>
                <a:cs typeface="+mn-lt"/>
                <a:sym typeface="+mn-ea"/>
              </a:rPr>
              <a:t>例如：</a:t>
            </a:r>
            <a:endParaRPr lang="en-US" altLang="zh-CN" dirty="0" smtClean="0">
              <a:solidFill>
                <a:srgbClr val="134AD5"/>
              </a:solidFill>
              <a:ea typeface="黑体" panose="02010609060101010101" pitchFamily="49" charset="-122"/>
              <a:cs typeface="+mn-lt"/>
              <a:sym typeface="+mn-ea"/>
            </a:endParaRPr>
          </a:p>
          <a:p>
            <a:pPr marL="0" indent="0" algn="l" eaLnBrk="1" hangingPunct="1">
              <a:lnSpc>
                <a:spcPct val="100000"/>
              </a:lnSpc>
              <a:spcBef>
                <a:spcPts val="8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mn-ea"/>
              </a:rPr>
              <a:t>    - </a:t>
            </a:r>
            <a:r>
              <a:rPr lang="en-US" sz="2300" dirty="0" smtClean="0">
                <a:latin typeface="+mj-lt"/>
                <a:ea typeface="黑体" panose="02010609060101010101" pitchFamily="49" charset="-122"/>
                <a:cs typeface="+mj-lt"/>
                <a:sym typeface="+mn-ea"/>
              </a:rPr>
              <a:t>1736</a:t>
            </a:r>
            <a:r>
              <a:rPr lang="zh-CN" altLang="en-US" sz="2300" dirty="0" smtClean="0">
                <a:latin typeface="+mj-lt"/>
                <a:ea typeface="黑体" panose="02010609060101010101" pitchFamily="49" charset="-122"/>
                <a:cs typeface="+mj-lt"/>
                <a:sym typeface="+mn-ea"/>
              </a:rPr>
              <a:t>年，欧拉递交了</a:t>
            </a:r>
            <a:r>
              <a:rPr lang="en-US" altLang="zh-CN" sz="2300" dirty="0" smtClean="0">
                <a:latin typeface="+mj-lt"/>
                <a:ea typeface="黑体" panose="02010609060101010101" pitchFamily="49" charset="-122"/>
                <a:cs typeface="+mj-lt"/>
                <a:sym typeface="+mn-ea"/>
              </a:rPr>
              <a:t>《</a:t>
            </a:r>
            <a:r>
              <a:rPr lang="zh-CN" altLang="en-US" sz="2300" dirty="0" smtClean="0">
                <a:latin typeface="+mj-lt"/>
                <a:ea typeface="黑体" panose="02010609060101010101" pitchFamily="49" charset="-122"/>
                <a:cs typeface="+mj-lt"/>
                <a:sym typeface="+mn-ea"/>
              </a:rPr>
              <a:t>哥尼斯堡的七座桥</a:t>
            </a:r>
            <a:r>
              <a:rPr lang="en-US" altLang="zh-CN" sz="2300" dirty="0" smtClean="0">
                <a:latin typeface="+mj-lt"/>
                <a:ea typeface="黑体" panose="02010609060101010101" pitchFamily="49" charset="-122"/>
                <a:cs typeface="+mj-lt"/>
                <a:sym typeface="+mn-ea"/>
              </a:rPr>
              <a:t>》</a:t>
            </a:r>
            <a:r>
              <a:rPr lang="zh-CN" altLang="en-US" sz="2300" dirty="0" smtClean="0">
                <a:latin typeface="+mj-lt"/>
                <a:ea typeface="黑体" panose="02010609060101010101" pitchFamily="49" charset="-122"/>
                <a:cs typeface="+mj-lt"/>
                <a:sym typeface="+mn-ea"/>
              </a:rPr>
              <a:t>论文，采用可视化方法（陆地</a:t>
            </a:r>
            <a:r>
              <a:rPr lang="zh-CN" altLang="en-US" sz="2300" dirty="0" smtClean="0">
                <a:latin typeface="+mj-lt"/>
                <a:ea typeface="黑体" panose="02010609060101010101" pitchFamily="49" charset="-122"/>
                <a:cs typeface="+mj-lt"/>
                <a:sym typeface="Symbol" panose="05050102010706020507" charset="0"/>
              </a:rPr>
              <a:t>点，桥线</a:t>
            </a:r>
            <a:r>
              <a:rPr lang="zh-CN" altLang="en-US" sz="2300" dirty="0" smtClean="0">
                <a:latin typeface="+mj-lt"/>
                <a:ea typeface="黑体" panose="02010609060101010101" pitchFamily="49" charset="-122"/>
                <a:cs typeface="+mj-lt"/>
                <a:sym typeface="+mn-ea"/>
              </a:rPr>
              <a:t>），解答了七桥难题，推动了图论与几何拓扑学的诞生。</a:t>
            </a:r>
            <a:endParaRPr lang="en-US" altLang="zh-CN" sz="2300" b="1" dirty="0" smtClean="0">
              <a:solidFill>
                <a:schemeClr val="tx1"/>
              </a:solidFill>
              <a:latin typeface="+mj-lt"/>
              <a:ea typeface="黑体" panose="02010609060101010101" pitchFamily="49" charset="-122"/>
              <a:cs typeface="+mj-lt"/>
              <a:sym typeface="+mn-ea"/>
            </a:endParaRPr>
          </a:p>
        </p:txBody>
      </p:sp>
      <p:sp>
        <p:nvSpPr>
          <p:cNvPr id="3" name="TextBox 6"/>
          <p:cNvSpPr txBox="1"/>
          <p:nvPr>
            <p:custDataLst>
              <p:tags r:id="rId8"/>
            </p:custDataLst>
          </p:nvPr>
        </p:nvSpPr>
        <p:spPr>
          <a:xfrm>
            <a:off x="1628775" y="5076825"/>
            <a:ext cx="1955165" cy="120078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noAutofit/>
          </a:bodyPr>
          <a:p>
            <a:r>
              <a:rPr lang="zh-CN" sz="1800" dirty="0">
                <a:ea typeface="宋体" panose="02010600030101010101" pitchFamily="2" charset="-122"/>
              </a:rPr>
              <a:t>怎样才能不重复、不遗漏地一次走完七座桥，最后回到出发点？</a:t>
            </a:r>
            <a:endParaRPr lang="zh-CN" sz="1800" dirty="0">
              <a:ea typeface="宋体" panose="02010600030101010101" pitchFamily="2"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298894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4</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数据可视化</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27000" y="836930"/>
            <a:ext cx="8848725" cy="5385435"/>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数据可视化的基本原则</a:t>
            </a:r>
            <a:endPar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dirty="0" smtClean="0">
                <a:solidFill>
                  <a:srgbClr val="134AD5"/>
                </a:solidFill>
                <a:ea typeface="黑体" panose="02010609060101010101" pitchFamily="49" charset="-122"/>
                <a:cs typeface="+mn-lt"/>
                <a:sym typeface="+mn-ea"/>
              </a:rPr>
              <a:t>  * 数据可视化工作应遵循以下基本原则</a:t>
            </a:r>
            <a:r>
              <a:rPr lang="zh-CN" altLang="en-US" dirty="0" smtClean="0">
                <a:solidFill>
                  <a:srgbClr val="134AD5"/>
                </a:solidFill>
                <a:ea typeface="黑体" panose="02010609060101010101" pitchFamily="49" charset="-122"/>
                <a:cs typeface="+mn-lt"/>
                <a:sym typeface="+mn-ea"/>
              </a:rPr>
              <a:t>：</a:t>
            </a:r>
            <a:endParaRPr lang="zh-CN" altLang="en-US"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smtClean="0">
                <a:solidFill>
                  <a:srgbClr val="134AD5"/>
                </a:solidFill>
                <a:ea typeface="黑体" panose="02010609060101010101" pitchFamily="49" charset="-122"/>
                <a:cs typeface="+mn-lt"/>
                <a:sym typeface="+mn-ea"/>
              </a:rPr>
              <a:t>    1．忠于原始数据</a:t>
            </a:r>
            <a:endParaRPr lang="en-US" altLang="zh-CN" sz="2300"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200" dirty="0" smtClean="0">
                <a:solidFill>
                  <a:schemeClr val="tx1"/>
                </a:solidFill>
                <a:ea typeface="黑体" panose="02010609060101010101" pitchFamily="49" charset="-122"/>
                <a:cs typeface="+mn-lt"/>
                <a:sym typeface="+mn-ea"/>
              </a:rPr>
              <a:t>      - 不管数据可视化工作采用什么样的理论、方法、技术与工具，其可视化结果必须忠于原始数据，应如实反映原始数据的某一属性。</a:t>
            </a:r>
            <a:endParaRPr lang="en-US" altLang="zh-CN" sz="2200" dirty="0" smtClean="0">
              <a:solidFill>
                <a:schemeClr val="tx1"/>
              </a:solidFill>
              <a:ea typeface="黑体" panose="02010609060101010101" pitchFamily="49" charset="-122"/>
              <a:cs typeface="+mn-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200" dirty="0" smtClean="0">
                <a:solidFill>
                  <a:schemeClr val="tx1"/>
                </a:solidFill>
                <a:ea typeface="黑体" panose="02010609060101010101" pitchFamily="49" charset="-122"/>
                <a:cs typeface="+mn-lt"/>
                <a:sym typeface="+mn-ea"/>
              </a:rPr>
              <a:t>      - 因此，数据可视化不能脱离或扭曲原始数据。</a:t>
            </a:r>
            <a:endParaRPr lang="en-US" altLang="zh-CN" sz="2200" dirty="0" smtClean="0">
              <a:solidFill>
                <a:schemeClr val="tx1"/>
              </a:solidFill>
              <a:ea typeface="黑体" panose="02010609060101010101" pitchFamily="49" charset="-122"/>
              <a:cs typeface="+mn-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smtClean="0">
                <a:solidFill>
                  <a:srgbClr val="134AD5"/>
                </a:solidFill>
                <a:ea typeface="黑体" panose="02010609060101010101" pitchFamily="49" charset="-122"/>
                <a:cs typeface="+mn-lt"/>
                <a:sym typeface="+mn-ea"/>
              </a:rPr>
              <a:t>    2．尊重目标用户</a:t>
            </a:r>
            <a:endParaRPr lang="en-US" altLang="zh-CN" sz="2300"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200" dirty="0" smtClean="0">
                <a:ea typeface="黑体" panose="02010609060101010101" pitchFamily="49" charset="-122"/>
                <a:cs typeface="+mn-lt"/>
                <a:sym typeface="+mn-ea"/>
              </a:rPr>
              <a:t>      - 数据可视化处理过程中需要注意两点：</a:t>
            </a:r>
            <a:endParaRPr lang="en-US" altLang="zh-CN" sz="2200" dirty="0" smtClean="0">
              <a:ea typeface="黑体" panose="02010609060101010101" pitchFamily="49" charset="-122"/>
              <a:cs typeface="+mn-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100" dirty="0" smtClean="0">
                <a:ea typeface="黑体" panose="02010609060101010101" pitchFamily="49" charset="-122"/>
                <a:cs typeface="+mn-lt"/>
                <a:sym typeface="+mn-ea"/>
              </a:rPr>
              <a:t>        </a:t>
            </a:r>
            <a:r>
              <a:rPr lang="en-US" altLang="zh-CN" sz="2100" dirty="0" smtClean="0">
                <a:ea typeface="黑体" panose="02010609060101010101" pitchFamily="49" charset="-122"/>
                <a:cs typeface="+mn-lt"/>
                <a:sym typeface="Symbol" panose="05050102010706020507" charset="0"/>
              </a:rPr>
              <a:t> </a:t>
            </a:r>
            <a:r>
              <a:rPr lang="en-US" altLang="zh-CN" sz="2100" dirty="0" smtClean="0">
                <a:ea typeface="黑体" panose="02010609060101010101" pitchFamily="49" charset="-122"/>
                <a:cs typeface="+mn-lt"/>
                <a:sym typeface="+mn-ea"/>
              </a:rPr>
              <a:t>一是在可视化处理之前，需要对目标用户进行一定的需求调研，争取做到可视化工作的</a:t>
            </a:r>
            <a:r>
              <a:rPr lang="en-US" altLang="zh-CN" sz="2100" u="sng" dirty="0" smtClean="0">
                <a:ea typeface="黑体" panose="02010609060101010101" pitchFamily="49" charset="-122"/>
                <a:cs typeface="+mn-lt"/>
                <a:sym typeface="+mn-ea"/>
              </a:rPr>
              <a:t>个性化</a:t>
            </a:r>
            <a:r>
              <a:rPr lang="en-US" altLang="zh-CN" sz="2100" dirty="0" smtClean="0">
                <a:ea typeface="黑体" panose="02010609060101010101" pitchFamily="49" charset="-122"/>
                <a:cs typeface="+mn-lt"/>
                <a:sym typeface="+mn-ea"/>
              </a:rPr>
              <a:t>；</a:t>
            </a:r>
            <a:endParaRPr lang="en-US" altLang="zh-CN" sz="2100" dirty="0" smtClean="0">
              <a:ea typeface="黑体" panose="02010609060101010101" pitchFamily="49" charset="-122"/>
              <a:cs typeface="+mn-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100" dirty="0" smtClean="0">
                <a:ea typeface="黑体" panose="02010609060101010101" pitchFamily="49" charset="-122"/>
                <a:cs typeface="+mn-lt"/>
                <a:sym typeface="+mn-ea"/>
              </a:rPr>
              <a:t>        </a:t>
            </a:r>
            <a:r>
              <a:rPr lang="en-US" altLang="zh-CN" sz="2100" dirty="0" smtClean="0">
                <a:ea typeface="黑体" panose="02010609060101010101" pitchFamily="49" charset="-122"/>
                <a:cs typeface="+mn-lt"/>
                <a:sym typeface="Symbol" panose="05050102010706020507" charset="0"/>
              </a:rPr>
              <a:t> </a:t>
            </a:r>
            <a:r>
              <a:rPr lang="en-US" altLang="zh-CN" sz="2100" dirty="0" smtClean="0">
                <a:ea typeface="黑体" panose="02010609060101010101" pitchFamily="49" charset="-122"/>
                <a:cs typeface="+mn-lt"/>
                <a:sym typeface="+mn-ea"/>
              </a:rPr>
              <a:t>二是同一个可视化结果可能对不同目标用户群产生不同的感知和认知效果，应避免与目标用户群的信仰、习惯与爱好产生冲突或目标用户对可视化结果的曲解。</a:t>
            </a:r>
            <a:endParaRPr lang="en-US" altLang="zh-CN" sz="2100" dirty="0" smtClean="0">
              <a:ea typeface="黑体" panose="02010609060101010101" pitchFamily="49" charset="-122"/>
              <a:cs typeface="+mn-lt"/>
              <a:sym typeface="+mn-ea"/>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298894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4</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数据可视化</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27000" y="765175"/>
            <a:ext cx="8848725" cy="5454650"/>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数据可视化的基本原则</a:t>
            </a:r>
            <a:endPar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dirty="0" smtClean="0">
                <a:solidFill>
                  <a:srgbClr val="134AD5"/>
                </a:solidFill>
                <a:ea typeface="黑体" panose="02010609060101010101" pitchFamily="49" charset="-122"/>
                <a:cs typeface="+mn-lt"/>
                <a:sym typeface="+mn-ea"/>
              </a:rPr>
              <a:t>  * 数据可视化工作应遵循以下基本原则</a:t>
            </a:r>
            <a:r>
              <a:rPr lang="zh-CN" altLang="en-US" dirty="0" smtClean="0">
                <a:solidFill>
                  <a:srgbClr val="134AD5"/>
                </a:solidFill>
                <a:ea typeface="黑体" panose="02010609060101010101" pitchFamily="49" charset="-122"/>
                <a:cs typeface="+mn-lt"/>
                <a:sym typeface="+mn-ea"/>
              </a:rPr>
              <a:t>（续）：</a:t>
            </a:r>
            <a:endParaRPr lang="zh-CN" altLang="en-US"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smtClean="0">
                <a:solidFill>
                  <a:srgbClr val="134AD5"/>
                </a:solidFill>
                <a:ea typeface="黑体" panose="02010609060101010101" pitchFamily="49" charset="-122"/>
                <a:cs typeface="+mn-lt"/>
                <a:sym typeface="+mn-ea"/>
              </a:rPr>
              <a:t>    3．突出重点 </a:t>
            </a:r>
            <a:endParaRPr lang="en-US" altLang="zh-CN" sz="2300"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200" dirty="0" smtClean="0">
                <a:solidFill>
                  <a:schemeClr val="tx1"/>
                </a:solidFill>
                <a:ea typeface="黑体" panose="02010609060101010101" pitchFamily="49" charset="-122"/>
                <a:cs typeface="+mn-lt"/>
                <a:sym typeface="+mn-ea"/>
              </a:rPr>
              <a:t>      - 考虑到人类视觉感知过程的特征及容量限制，数据的可视化处理并不追求原始数据的所有属性的全面可视化，而是要有一定的</a:t>
            </a:r>
            <a:r>
              <a:rPr lang="en-US" altLang="zh-CN" sz="2200" u="sng" dirty="0" smtClean="0">
                <a:solidFill>
                  <a:schemeClr val="tx1"/>
                </a:solidFill>
                <a:ea typeface="黑体" panose="02010609060101010101" pitchFamily="49" charset="-122"/>
                <a:cs typeface="+mn-lt"/>
                <a:sym typeface="+mn-ea"/>
              </a:rPr>
              <a:t>侧重点</a:t>
            </a:r>
            <a:r>
              <a:rPr lang="en-US" altLang="zh-CN" sz="2200" dirty="0" smtClean="0">
                <a:solidFill>
                  <a:schemeClr val="tx1"/>
                </a:solidFill>
                <a:ea typeface="黑体" panose="02010609060101010101" pitchFamily="49" charset="-122"/>
                <a:cs typeface="+mn-lt"/>
                <a:sym typeface="+mn-ea"/>
              </a:rPr>
              <a:t>，突出某个（些）属性，力求做到</a:t>
            </a:r>
            <a:r>
              <a:rPr lang="en-US" altLang="zh-CN" sz="2200" u="sng" dirty="0" smtClean="0">
                <a:solidFill>
                  <a:schemeClr val="tx1"/>
                </a:solidFill>
                <a:ea typeface="黑体" panose="02010609060101010101" pitchFamily="49" charset="-122"/>
                <a:cs typeface="+mn-lt"/>
                <a:sym typeface="+mn-ea"/>
              </a:rPr>
              <a:t>视觉突出</a:t>
            </a:r>
            <a:r>
              <a:rPr lang="en-US" altLang="zh-CN" sz="2200" dirty="0" smtClean="0">
                <a:solidFill>
                  <a:schemeClr val="tx1"/>
                </a:solidFill>
                <a:ea typeface="黑体" panose="02010609060101010101" pitchFamily="49" charset="-122"/>
                <a:cs typeface="+mn-lt"/>
                <a:sym typeface="+mn-ea"/>
              </a:rPr>
              <a:t>的效果。</a:t>
            </a:r>
            <a:endParaRPr lang="en-US" altLang="zh-CN" sz="2200" dirty="0" smtClean="0">
              <a:solidFill>
                <a:schemeClr val="tx1"/>
              </a:solidFill>
              <a:ea typeface="黑体" panose="02010609060101010101" pitchFamily="49" charset="-122"/>
              <a:cs typeface="+mn-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200" dirty="0" smtClean="0">
                <a:solidFill>
                  <a:schemeClr val="tx1"/>
                </a:solidFill>
                <a:ea typeface="黑体" panose="02010609060101010101" pitchFamily="49" charset="-122"/>
                <a:cs typeface="+mn-lt"/>
                <a:sym typeface="+mn-ea"/>
              </a:rPr>
              <a:t>      - 因此，数据可视化工作要有一定的目标或任务导向性。</a:t>
            </a:r>
            <a:endParaRPr lang="en-US" altLang="zh-CN" sz="2200" dirty="0" smtClean="0">
              <a:solidFill>
                <a:schemeClr val="tx1"/>
              </a:solidFill>
              <a:ea typeface="黑体" panose="02010609060101010101" pitchFamily="49" charset="-122"/>
              <a:cs typeface="+mn-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smtClean="0">
                <a:solidFill>
                  <a:srgbClr val="134AD5"/>
                </a:solidFill>
                <a:ea typeface="黑体" panose="02010609060101010101" pitchFamily="49" charset="-122"/>
                <a:cs typeface="+mn-lt"/>
                <a:sym typeface="+mn-ea"/>
              </a:rPr>
              <a:t>    4．强调用户体验</a:t>
            </a:r>
            <a:endParaRPr lang="en-US" altLang="zh-CN" sz="2300"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200" dirty="0" smtClean="0">
                <a:ea typeface="黑体" panose="02010609060101010101" pitchFamily="49" charset="-122"/>
                <a:cs typeface="+mn-lt"/>
                <a:sym typeface="+mn-ea"/>
              </a:rPr>
              <a:t>      - 用户体验成为测评数据可视化的重要指标之一。</a:t>
            </a:r>
            <a:endParaRPr lang="en-US" altLang="zh-CN" sz="2200" dirty="0" smtClean="0">
              <a:ea typeface="黑体" panose="02010609060101010101" pitchFamily="49" charset="-122"/>
              <a:cs typeface="+mn-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200" dirty="0" smtClean="0">
                <a:ea typeface="黑体" panose="02010609060101010101" pitchFamily="49" charset="-122"/>
                <a:cs typeface="+mn-lt"/>
                <a:sym typeface="+mn-ea"/>
              </a:rPr>
              <a:t>      - 良好的用户体验不仅涉及用户界面的设计，而且涉及人机交互过程的设计。</a:t>
            </a:r>
            <a:endParaRPr lang="en-US" altLang="zh-CN" sz="2200" dirty="0" smtClean="0">
              <a:ea typeface="黑体" panose="02010609060101010101" pitchFamily="49" charset="-122"/>
              <a:cs typeface="+mn-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200" dirty="0" smtClean="0">
                <a:ea typeface="黑体" panose="02010609060101010101" pitchFamily="49" charset="-122"/>
                <a:cs typeface="+mn-lt"/>
                <a:sym typeface="+mn-ea"/>
              </a:rPr>
              <a:t>      - 另外，数据可视化测评过程中应积极吸收目标用户的反馈信息，不断调整和优化可视化效果。</a:t>
            </a:r>
            <a:endParaRPr lang="en-US" altLang="zh-CN" sz="2200" dirty="0" smtClean="0">
              <a:ea typeface="黑体" panose="02010609060101010101" pitchFamily="49" charset="-122"/>
              <a:cs typeface="+mn-lt"/>
              <a:sym typeface="+mn-ea"/>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298894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4</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数据可视化</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27000" y="836930"/>
            <a:ext cx="8848725" cy="533781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数据可视化的基本原则</a:t>
            </a:r>
            <a:endPar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smtClean="0">
                <a:solidFill>
                  <a:srgbClr val="134AD5"/>
                </a:solidFill>
                <a:ea typeface="黑体" panose="02010609060101010101" pitchFamily="49" charset="-122"/>
                <a:cs typeface="+mn-lt"/>
                <a:sym typeface="+mn-ea"/>
              </a:rPr>
              <a:t>  * 数据可视化工作应遵循以下基本原则</a:t>
            </a:r>
            <a:r>
              <a:rPr lang="zh-CN" altLang="en-US" dirty="0" smtClean="0">
                <a:solidFill>
                  <a:srgbClr val="134AD5"/>
                </a:solidFill>
                <a:ea typeface="黑体" panose="02010609060101010101" pitchFamily="49" charset="-122"/>
                <a:cs typeface="+mn-lt"/>
                <a:sym typeface="+mn-ea"/>
              </a:rPr>
              <a:t>（续）：</a:t>
            </a:r>
            <a:endParaRPr lang="zh-CN" altLang="en-US"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rgbClr val="134AD5"/>
                </a:solidFill>
                <a:ea typeface="黑体" panose="02010609060101010101" pitchFamily="49" charset="-122"/>
                <a:cs typeface="+mn-lt"/>
                <a:sym typeface="+mn-ea"/>
              </a:rPr>
              <a:t>    5．具备较高的信度和效度</a:t>
            </a:r>
            <a:endParaRPr lang="en-US" altLang="zh-CN" sz="2300"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dirty="0" smtClean="0">
                <a:solidFill>
                  <a:schemeClr val="tx1"/>
                </a:solidFill>
                <a:ea typeface="黑体" panose="02010609060101010101" pitchFamily="49" charset="-122"/>
                <a:cs typeface="+mn-lt"/>
                <a:sym typeface="+mn-ea"/>
              </a:rPr>
              <a:t>      - 信度和效度分别代表的是数据可视化的准确性和可靠性。</a:t>
            </a:r>
            <a:endParaRPr lang="en-US" altLang="zh-CN" sz="2200" dirty="0" smtClean="0">
              <a:solidFill>
                <a:schemeClr val="tx1"/>
              </a:solidFill>
              <a:ea typeface="黑体" panose="02010609060101010101" pitchFamily="49" charset="-122"/>
              <a:cs typeface="+mn-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dirty="0" smtClean="0">
                <a:solidFill>
                  <a:schemeClr val="tx1"/>
                </a:solidFill>
                <a:ea typeface="黑体" panose="02010609060101010101" pitchFamily="49" charset="-122"/>
                <a:cs typeface="+mn-lt"/>
                <a:sym typeface="+mn-ea"/>
              </a:rPr>
              <a:t>      - 因此，当数据量非常大时，我们经常用部分数据进行可视化测试，并根据测试结果不断优化可视化算法，以取得较高的信度和效度。</a:t>
            </a:r>
            <a:endParaRPr lang="en-US" altLang="zh-CN" sz="2200" dirty="0" smtClean="0">
              <a:ea typeface="黑体" panose="02010609060101010101" pitchFamily="49" charset="-122"/>
              <a:cs typeface="+mn-lt"/>
              <a:sym typeface="+mn-ea"/>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298894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4</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数据可视化</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27000" y="765175"/>
            <a:ext cx="8853805" cy="5794375"/>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视觉编码与数据类型</a:t>
            </a:r>
            <a:endPar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dirty="0" smtClean="0">
                <a:solidFill>
                  <a:srgbClr val="134AD5"/>
                </a:solidFill>
                <a:ea typeface="黑体" panose="02010609060101010101" pitchFamily="49" charset="-122"/>
                <a:cs typeface="+mn-lt"/>
                <a:sym typeface="+mn-ea"/>
              </a:rPr>
              <a:t>  </a:t>
            </a:r>
            <a:r>
              <a:rPr lang="zh-CN" altLang="en-US" dirty="0" smtClean="0">
                <a:solidFill>
                  <a:srgbClr val="134AD5"/>
                </a:solidFill>
                <a:ea typeface="黑体" panose="02010609060101010101" pitchFamily="49" charset="-122"/>
                <a:cs typeface="+mn-lt"/>
                <a:sym typeface="+mn-ea"/>
              </a:rPr>
              <a:t>1．视觉编码</a:t>
            </a:r>
            <a:endParaRPr lang="zh-CN" altLang="en-US"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smtClean="0">
                <a:solidFill>
                  <a:srgbClr val="134AD5"/>
                </a:solidFill>
                <a:ea typeface="黑体" panose="02010609060101010101" pitchFamily="49" charset="-122"/>
                <a:cs typeface="+mn-lt"/>
                <a:sym typeface="+mn-ea"/>
              </a:rPr>
              <a:t>    * 数据可视化的方法论基础称为“</a:t>
            </a:r>
            <a:r>
              <a:rPr lang="en-US" altLang="zh-CN" sz="2300" u="sng" dirty="0" smtClean="0">
                <a:solidFill>
                  <a:srgbClr val="134AD5"/>
                </a:solidFill>
                <a:ea typeface="黑体" panose="02010609060101010101" pitchFamily="49" charset="-122"/>
                <a:cs typeface="+mn-lt"/>
                <a:sym typeface="+mn-ea"/>
              </a:rPr>
              <a:t>视觉编码</a:t>
            </a:r>
            <a:r>
              <a:rPr lang="en-US" altLang="zh-CN" sz="2300" dirty="0" smtClean="0">
                <a:solidFill>
                  <a:srgbClr val="134AD5"/>
                </a:solidFill>
                <a:ea typeface="黑体" panose="02010609060101010101" pitchFamily="49" charset="-122"/>
                <a:cs typeface="+mn-lt"/>
                <a:sym typeface="+mn-ea"/>
              </a:rPr>
              <a:t>”。</a:t>
            </a:r>
            <a:endParaRPr lang="en-US" altLang="zh-CN" sz="2300"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smtClean="0">
                <a:solidFill>
                  <a:srgbClr val="134AD5"/>
                </a:solidFill>
                <a:ea typeface="黑体" panose="02010609060101010101" pitchFamily="49" charset="-122"/>
                <a:cs typeface="+mn-lt"/>
                <a:sym typeface="+mn-ea"/>
              </a:rPr>
              <a:t>    * 视觉编码指将</a:t>
            </a:r>
            <a:r>
              <a:rPr lang="en-US" altLang="zh-CN" sz="2300" u="sng" dirty="0" smtClean="0">
                <a:solidFill>
                  <a:srgbClr val="134AD5"/>
                </a:solidFill>
                <a:ea typeface="黑体" panose="02010609060101010101" pitchFamily="49" charset="-122"/>
                <a:cs typeface="+mn-lt"/>
                <a:sym typeface="+mn-ea"/>
              </a:rPr>
              <a:t>数据映射成</a:t>
            </a:r>
            <a:r>
              <a:rPr lang="en-US" altLang="zh-CN" sz="2300" dirty="0" smtClean="0">
                <a:solidFill>
                  <a:srgbClr val="134AD5"/>
                </a:solidFill>
                <a:ea typeface="黑体" panose="02010609060101010101" pitchFamily="49" charset="-122"/>
                <a:cs typeface="+mn-lt"/>
                <a:sym typeface="+mn-ea"/>
              </a:rPr>
              <a:t>符合用户视觉感知的</a:t>
            </a:r>
            <a:r>
              <a:rPr lang="en-US" altLang="zh-CN" sz="2300" u="sng" dirty="0" smtClean="0">
                <a:solidFill>
                  <a:srgbClr val="134AD5"/>
                </a:solidFill>
                <a:ea typeface="黑体" panose="02010609060101010101" pitchFamily="49" charset="-122"/>
                <a:cs typeface="+mn-lt"/>
                <a:sym typeface="+mn-ea"/>
              </a:rPr>
              <a:t>可见视图</a:t>
            </a:r>
            <a:r>
              <a:rPr lang="en-US" altLang="zh-CN" sz="2300" dirty="0" smtClean="0">
                <a:solidFill>
                  <a:srgbClr val="134AD5"/>
                </a:solidFill>
                <a:ea typeface="黑体" panose="02010609060101010101" pitchFamily="49" charset="-122"/>
                <a:cs typeface="+mn-lt"/>
                <a:sym typeface="+mn-ea"/>
              </a:rPr>
              <a:t>的过程，主要从</a:t>
            </a:r>
            <a:r>
              <a:rPr lang="en-US" altLang="zh-CN" sz="2300" u="sng" dirty="0" smtClean="0">
                <a:solidFill>
                  <a:srgbClr val="134AD5"/>
                </a:solidFill>
                <a:ea typeface="黑体" panose="02010609060101010101" pitchFamily="49" charset="-122"/>
                <a:cs typeface="+mn-lt"/>
                <a:sym typeface="+mn-ea"/>
              </a:rPr>
              <a:t>视觉图形元素</a:t>
            </a:r>
            <a:r>
              <a:rPr lang="en-US" altLang="zh-CN" sz="2300" dirty="0" smtClean="0">
                <a:solidFill>
                  <a:srgbClr val="134AD5"/>
                </a:solidFill>
                <a:ea typeface="黑体" panose="02010609060101010101" pitchFamily="49" charset="-122"/>
                <a:cs typeface="+mn-lt"/>
                <a:sym typeface="+mn-ea"/>
              </a:rPr>
              <a:t>和</a:t>
            </a:r>
            <a:r>
              <a:rPr lang="en-US" altLang="zh-CN" sz="2300" u="sng" dirty="0" smtClean="0">
                <a:solidFill>
                  <a:srgbClr val="134AD5"/>
                </a:solidFill>
                <a:ea typeface="黑体" panose="02010609060101010101" pitchFamily="49" charset="-122"/>
                <a:cs typeface="+mn-lt"/>
                <a:sym typeface="+mn-ea"/>
              </a:rPr>
              <a:t>视觉通道</a:t>
            </a:r>
            <a:r>
              <a:rPr lang="en-US" altLang="zh-CN" sz="2300" dirty="0" smtClean="0">
                <a:solidFill>
                  <a:srgbClr val="134AD5"/>
                </a:solidFill>
                <a:ea typeface="黑体" panose="02010609060101010101" pitchFamily="49" charset="-122"/>
                <a:cs typeface="+mn-lt"/>
                <a:sym typeface="+mn-ea"/>
              </a:rPr>
              <a:t>两个维度上进行可视化</a:t>
            </a:r>
            <a:r>
              <a:rPr lang="zh-CN" altLang="en-US" sz="2300" dirty="0" smtClean="0">
                <a:solidFill>
                  <a:srgbClr val="134AD5"/>
                </a:solidFill>
                <a:ea typeface="黑体" panose="02010609060101010101" pitchFamily="49" charset="-122"/>
                <a:cs typeface="+mn-lt"/>
                <a:sym typeface="+mn-ea"/>
              </a:rPr>
              <a:t>。</a:t>
            </a:r>
            <a:endParaRPr lang="zh-CN" altLang="en-US" sz="2300"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800"/>
              </a:spcBef>
              <a:buSzTx/>
              <a:buFont typeface="Wingdings" panose="05000000000000000000" pitchFamily="2" charset="2"/>
              <a:buNone/>
            </a:pPr>
            <a:r>
              <a:rPr lang="zh-CN" altLang="en-US" sz="2300" dirty="0" smtClean="0">
                <a:solidFill>
                  <a:srgbClr val="134AD5"/>
                </a:solidFill>
                <a:ea typeface="黑体" panose="02010609060101010101" pitchFamily="49" charset="-122"/>
                <a:cs typeface="+mn-lt"/>
                <a:sym typeface="+mn-ea"/>
              </a:rPr>
              <a:t> </a:t>
            </a:r>
            <a:r>
              <a:rPr lang="en-US" altLang="zh-CN" sz="2300" dirty="0" smtClean="0">
                <a:solidFill>
                  <a:srgbClr val="134AD5"/>
                </a:solidFill>
                <a:ea typeface="黑体" panose="02010609060101010101" pitchFamily="49" charset="-122"/>
                <a:cs typeface="+mn-lt"/>
                <a:sym typeface="+mn-ea"/>
              </a:rPr>
              <a:t>   * Jacques Bertin在其1967</a:t>
            </a:r>
            <a:r>
              <a:rPr lang="zh-CN" altLang="en-US" sz="2300" dirty="0" smtClean="0">
                <a:solidFill>
                  <a:srgbClr val="134AD5"/>
                </a:solidFill>
                <a:ea typeface="黑体" panose="02010609060101010101" pitchFamily="49" charset="-122"/>
                <a:cs typeface="+mn-lt"/>
                <a:sym typeface="+mn-ea"/>
              </a:rPr>
              <a:t>年出版的</a:t>
            </a:r>
            <a:r>
              <a:rPr lang="en-US" altLang="zh-CN" sz="2300" dirty="0" smtClean="0">
                <a:solidFill>
                  <a:srgbClr val="134AD5"/>
                </a:solidFill>
                <a:ea typeface="黑体" panose="02010609060101010101" pitchFamily="49" charset="-122"/>
                <a:cs typeface="+mn-lt"/>
                <a:sym typeface="+mn-ea"/>
              </a:rPr>
              <a:t>著作《图形的符号学》</a:t>
            </a:r>
            <a:r>
              <a:rPr lang="zh-CN" altLang="en-US" sz="2300" dirty="0" smtClean="0">
                <a:solidFill>
                  <a:srgbClr val="134AD5"/>
                </a:solidFill>
                <a:ea typeface="黑体" panose="02010609060101010101" pitchFamily="49" charset="-122"/>
                <a:cs typeface="+mn-lt"/>
                <a:sym typeface="+mn-ea"/>
              </a:rPr>
              <a:t>（</a:t>
            </a:r>
            <a:r>
              <a:rPr lang="en-US" altLang="zh-CN" sz="2300" dirty="0" smtClean="0">
                <a:solidFill>
                  <a:srgbClr val="134AD5"/>
                </a:solidFill>
                <a:ea typeface="黑体" panose="02010609060101010101" pitchFamily="49" charset="-122"/>
                <a:cs typeface="+mn-lt"/>
                <a:sym typeface="+mn-ea"/>
              </a:rPr>
              <a:t>Semiology of Graphics</a:t>
            </a:r>
            <a:r>
              <a:rPr lang="zh-CN" altLang="en-US" sz="2300" dirty="0" smtClean="0">
                <a:solidFill>
                  <a:srgbClr val="134AD5"/>
                </a:solidFill>
                <a:ea typeface="黑体" panose="02010609060101010101" pitchFamily="49" charset="-122"/>
                <a:cs typeface="+mn-lt"/>
                <a:sym typeface="+mn-ea"/>
              </a:rPr>
              <a:t>）</a:t>
            </a:r>
            <a:r>
              <a:rPr lang="en-US" altLang="zh-CN" sz="2300" dirty="0" smtClean="0">
                <a:solidFill>
                  <a:srgbClr val="134AD5"/>
                </a:solidFill>
                <a:ea typeface="黑体" panose="02010609060101010101" pitchFamily="49" charset="-122"/>
                <a:cs typeface="+mn-lt"/>
                <a:sym typeface="+mn-ea"/>
              </a:rPr>
              <a:t>中给出视觉编码中常用的图形元素及其对应的视觉通道，如图 4-4 所示。</a:t>
            </a:r>
            <a:r>
              <a:rPr lang="zh-CN" altLang="en-US" sz="2300" dirty="0" smtClean="0">
                <a:solidFill>
                  <a:srgbClr val="134AD5"/>
                </a:solidFill>
                <a:ea typeface="黑体" panose="02010609060101010101" pitchFamily="49" charset="-122"/>
                <a:cs typeface="+mn-lt"/>
                <a:sym typeface="+mn-ea"/>
              </a:rPr>
              <a:t>其中：</a:t>
            </a:r>
            <a:endParaRPr lang="en-US" altLang="zh-CN" sz="2300"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200" dirty="0" smtClean="0">
                <a:solidFill>
                  <a:schemeClr val="tx1"/>
                </a:solidFill>
                <a:ea typeface="黑体" panose="02010609060101010101" pitchFamily="49" charset="-122"/>
                <a:cs typeface="+mn-lt"/>
                <a:sym typeface="+mn-ea"/>
              </a:rPr>
              <a:t>      - “</a:t>
            </a:r>
            <a:r>
              <a:rPr lang="en-US" altLang="zh-CN" sz="2200" u="sng" dirty="0" smtClean="0">
                <a:solidFill>
                  <a:schemeClr val="tx1"/>
                </a:solidFill>
                <a:ea typeface="黑体" panose="02010609060101010101" pitchFamily="49" charset="-122"/>
                <a:cs typeface="+mn-lt"/>
                <a:sym typeface="+mn-ea"/>
              </a:rPr>
              <a:t>视觉图形元素</a:t>
            </a:r>
            <a:r>
              <a:rPr lang="en-US" altLang="zh-CN" sz="2200" dirty="0" smtClean="0">
                <a:solidFill>
                  <a:schemeClr val="tx1"/>
                </a:solidFill>
                <a:ea typeface="黑体" panose="02010609060101010101" pitchFamily="49" charset="-122"/>
                <a:cs typeface="+mn-lt"/>
                <a:sym typeface="+mn-ea"/>
              </a:rPr>
              <a:t>”指几何图形元素，如点、线、面、体等，主要用来刻画数据的性质，决定数据所属的类型；</a:t>
            </a:r>
            <a:endParaRPr lang="en-US" altLang="zh-CN" sz="2200" dirty="0" smtClean="0">
              <a:solidFill>
                <a:schemeClr val="tx1"/>
              </a:solidFill>
              <a:ea typeface="黑体" panose="02010609060101010101" pitchFamily="49" charset="-122"/>
              <a:cs typeface="+mn-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200" dirty="0" smtClean="0">
                <a:solidFill>
                  <a:schemeClr val="tx1"/>
                </a:solidFill>
                <a:ea typeface="黑体" panose="02010609060101010101" pitchFamily="49" charset="-122"/>
                <a:cs typeface="+mn-lt"/>
                <a:sym typeface="+mn-ea"/>
              </a:rPr>
              <a:t>      -  “</a:t>
            </a:r>
            <a:r>
              <a:rPr lang="en-US" altLang="zh-CN" sz="2200" u="sng" dirty="0" smtClean="0">
                <a:solidFill>
                  <a:schemeClr val="tx1"/>
                </a:solidFill>
                <a:ea typeface="黑体" panose="02010609060101010101" pitchFamily="49" charset="-122"/>
                <a:cs typeface="+mn-lt"/>
                <a:sym typeface="+mn-ea"/>
              </a:rPr>
              <a:t>视觉通道</a:t>
            </a:r>
            <a:r>
              <a:rPr lang="en-US" altLang="zh-CN" sz="2200" dirty="0" smtClean="0">
                <a:solidFill>
                  <a:schemeClr val="tx1"/>
                </a:solidFill>
                <a:ea typeface="黑体" panose="02010609060101010101" pitchFamily="49" charset="-122"/>
                <a:cs typeface="+mn-lt"/>
                <a:sym typeface="+mn-ea"/>
              </a:rPr>
              <a:t>”指图形元素的视觉属性，如位置、长度、面积、形状、方向、色调、亮度和饱和度等。</a:t>
            </a:r>
            <a:endParaRPr lang="en-US" altLang="zh-CN" sz="2200" dirty="0" smtClean="0">
              <a:solidFill>
                <a:schemeClr val="tx1"/>
              </a:solidFill>
              <a:ea typeface="黑体" panose="02010609060101010101" pitchFamily="49" charset="-122"/>
              <a:cs typeface="+mn-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200" dirty="0" smtClean="0">
                <a:solidFill>
                  <a:schemeClr val="tx1"/>
                </a:solidFill>
                <a:ea typeface="黑体" panose="02010609060101010101" pitchFamily="49" charset="-122"/>
                <a:cs typeface="+mn-lt"/>
                <a:sym typeface="+mn-ea"/>
              </a:rPr>
              <a:t>      - 视觉通道进一步刻画了图形元素，使同一个类型（性质）的不同数据有不同的可视化效果。</a:t>
            </a:r>
            <a:endParaRPr lang="en-US" altLang="zh-CN" sz="2200" dirty="0" smtClean="0">
              <a:solidFill>
                <a:schemeClr val="tx1"/>
              </a:solidFill>
              <a:ea typeface="黑体" panose="02010609060101010101" pitchFamily="49" charset="-122"/>
              <a:cs typeface="+mn-lt"/>
              <a:sym typeface="+mn-ea"/>
            </a:endParaRPr>
          </a:p>
        </p:txBody>
      </p:sp>
      <p:pic>
        <p:nvPicPr>
          <p:cNvPr id="5" name="图片 4" descr="http://www.datavis.ca/gallery/images/bertin1.gif"/>
          <p:cNvPicPr/>
          <p:nvPr>
            <p:custDataLst>
              <p:tags r:id="rId2"/>
            </p:custDataLst>
          </p:nvPr>
        </p:nvPicPr>
        <p:blipFill>
          <a:blip r:embed="rId3" cstate="print"/>
          <a:srcRect t="9552"/>
          <a:stretch>
            <a:fillRect/>
          </a:stretch>
        </p:blipFill>
        <p:spPr bwMode="auto">
          <a:xfrm>
            <a:off x="7108825" y="69215"/>
            <a:ext cx="1617345" cy="2080260"/>
          </a:xfrm>
          <a:prstGeom prst="rect">
            <a:avLst/>
          </a:prstGeom>
          <a:noFill/>
          <a:ln w="9525">
            <a:noFill/>
            <a:miter lim="800000"/>
            <a:headEnd/>
            <a:tailEnd/>
          </a:ln>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298894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4</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数据可视化</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27000" y="765175"/>
            <a:ext cx="8853805" cy="103060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视觉编码与数据类型</a:t>
            </a:r>
            <a:endPar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smtClean="0">
                <a:solidFill>
                  <a:srgbClr val="134AD5"/>
                </a:solidFill>
                <a:ea typeface="黑体" panose="02010609060101010101" pitchFamily="49" charset="-122"/>
                <a:cs typeface="+mn-lt"/>
                <a:sym typeface="+mn-ea"/>
              </a:rPr>
              <a:t>  </a:t>
            </a:r>
            <a:r>
              <a:rPr lang="zh-CN" altLang="en-US" dirty="0" smtClean="0">
                <a:solidFill>
                  <a:srgbClr val="134AD5"/>
                </a:solidFill>
                <a:ea typeface="黑体" panose="02010609060101010101" pitchFamily="49" charset="-122"/>
                <a:cs typeface="+mn-lt"/>
                <a:sym typeface="+mn-ea"/>
              </a:rPr>
              <a:t>1．视觉编码（续）</a:t>
            </a:r>
            <a:endParaRPr lang="en-US" altLang="zh-CN" sz="2200" dirty="0" smtClean="0">
              <a:solidFill>
                <a:schemeClr val="tx1"/>
              </a:solidFill>
              <a:ea typeface="黑体" panose="02010609060101010101" pitchFamily="49" charset="-122"/>
              <a:cs typeface="+mn-lt"/>
              <a:sym typeface="+mn-ea"/>
            </a:endParaRPr>
          </a:p>
        </p:txBody>
      </p:sp>
      <p:pic>
        <p:nvPicPr>
          <p:cNvPr id="12" name="图片 11"/>
          <p:cNvPicPr>
            <a:picLocks noChangeAspect="1"/>
          </p:cNvPicPr>
          <p:nvPr>
            <p:custDataLst>
              <p:tags r:id="rId2"/>
            </p:custDataLst>
          </p:nvPr>
        </p:nvPicPr>
        <p:blipFill>
          <a:blip r:embed="rId3">
            <a:extLst>
              <a:ext uri="{28A0092B-C50C-407E-A947-70E740481C1C}">
                <a14:useLocalDpi xmlns:a14="http://schemas.microsoft.com/office/drawing/2010/main" val="0"/>
              </a:ext>
            </a:extLst>
          </a:blip>
          <a:srcRect l="32326" t="7611" r="18184" b="12061"/>
          <a:stretch>
            <a:fillRect/>
          </a:stretch>
        </p:blipFill>
        <p:spPr bwMode="auto">
          <a:xfrm>
            <a:off x="1801495" y="1814830"/>
            <a:ext cx="7265035" cy="4830445"/>
          </a:xfrm>
          <a:prstGeom prst="rect">
            <a:avLst/>
          </a:prstGeom>
          <a:noFill/>
          <a:ln>
            <a:noFill/>
          </a:ln>
        </p:spPr>
      </p:pic>
      <p:sp>
        <p:nvSpPr>
          <p:cNvPr id="5" name="TextBox 4"/>
          <p:cNvSpPr txBox="1"/>
          <p:nvPr>
            <p:custDataLst>
              <p:tags r:id="rId4"/>
            </p:custDataLst>
          </p:nvPr>
        </p:nvSpPr>
        <p:spPr>
          <a:xfrm>
            <a:off x="183515" y="3514090"/>
            <a:ext cx="2037715" cy="70675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p>
            <a:r>
              <a:rPr lang="zh-CN" altLang="en-US" sz="2000" dirty="0" err="1" smtClean="0">
                <a:ea typeface="宋体" panose="02010600030101010101" pitchFamily="2" charset="-122"/>
              </a:rPr>
              <a:t>图</a:t>
            </a:r>
            <a:r>
              <a:rPr lang="en-US" altLang="zh-CN" sz="2000" dirty="0" err="1" smtClean="0">
                <a:ea typeface="宋体" panose="02010600030101010101" pitchFamily="2" charset="-122"/>
              </a:rPr>
              <a:t>4-4 </a:t>
            </a:r>
            <a:r>
              <a:rPr sz="2000" smtClean="0"/>
              <a:t>视觉图形元素与视觉通道</a:t>
            </a:r>
            <a:endParaRPr sz="200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298894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4</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数据可视化</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27000" y="836930"/>
            <a:ext cx="8441690" cy="109537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视觉编码与数据类型</a:t>
            </a:r>
            <a:endPar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smtClean="0">
                <a:solidFill>
                  <a:srgbClr val="134AD5"/>
                </a:solidFill>
                <a:ea typeface="黑体" panose="02010609060101010101" pitchFamily="49" charset="-122"/>
                <a:cs typeface="+mn-lt"/>
                <a:sym typeface="+mn-ea"/>
              </a:rPr>
              <a:t>  </a:t>
            </a:r>
            <a:r>
              <a:rPr lang="zh-CN" altLang="en-US" dirty="0" smtClean="0">
                <a:solidFill>
                  <a:srgbClr val="134AD5"/>
                </a:solidFill>
                <a:ea typeface="黑体" panose="02010609060101010101" pitchFamily="49" charset="-122"/>
                <a:cs typeface="+mn-lt"/>
                <a:sym typeface="+mn-ea"/>
              </a:rPr>
              <a:t>1．视觉编码（续）</a:t>
            </a:r>
            <a:endParaRPr lang="en-US" altLang="zh-CN" sz="2200" dirty="0" smtClean="0">
              <a:solidFill>
                <a:schemeClr val="tx1"/>
              </a:solidFill>
              <a:ea typeface="黑体" panose="02010609060101010101" pitchFamily="49" charset="-122"/>
              <a:cs typeface="+mn-lt"/>
              <a:sym typeface="+mn-ea"/>
            </a:endParaRPr>
          </a:p>
        </p:txBody>
      </p:sp>
      <p:pic>
        <p:nvPicPr>
          <p:cNvPr id="20481" name="Picture 1"/>
          <p:cNvPicPr>
            <a:picLocks noChangeAspect="1" noChangeArrowheads="1"/>
          </p:cNvPicPr>
          <p:nvPr>
            <p:custDataLst>
              <p:tags r:id="rId2"/>
            </p:custDataLst>
          </p:nvPr>
        </p:nvPicPr>
        <p:blipFill>
          <a:blip r:embed="rId3"/>
          <a:srcRect/>
          <a:stretch>
            <a:fillRect/>
          </a:stretch>
        </p:blipFill>
        <p:spPr bwMode="auto">
          <a:xfrm>
            <a:off x="2999740" y="2360295"/>
            <a:ext cx="6104890" cy="3486150"/>
          </a:xfrm>
          <a:prstGeom prst="rect">
            <a:avLst/>
          </a:prstGeom>
          <a:noFill/>
          <a:ln w="9525">
            <a:noFill/>
            <a:miter lim="800000"/>
            <a:headEnd/>
            <a:tailEnd/>
          </a:ln>
          <a:effectLst/>
        </p:spPr>
      </p:pic>
      <p:sp>
        <p:nvSpPr>
          <p:cNvPr id="9" name="TextBox 8"/>
          <p:cNvSpPr txBox="1"/>
          <p:nvPr>
            <p:custDataLst>
              <p:tags r:id="rId4"/>
            </p:custDataLst>
          </p:nvPr>
        </p:nvSpPr>
        <p:spPr>
          <a:xfrm>
            <a:off x="4192905" y="1910715"/>
            <a:ext cx="3632200" cy="398780"/>
          </a:xfrm>
          <a:prstGeom prst="rect">
            <a:avLst/>
          </a:prstGeom>
          <a:solidFill>
            <a:srgbClr val="000000"/>
          </a:solidFill>
          <a:ln w="25400" cap="flat" cmpd="sng" algn="ctr">
            <a:solidFill>
              <a:srgbClr val="000000">
                <a:shade val="50000"/>
              </a:srgbClr>
            </a:solidFill>
            <a:prstDash val="solid"/>
          </a:ln>
          <a:effectLst/>
        </p:spPr>
        <p:style>
          <a:lnRef idx="2">
            <a:schemeClr val="dk1">
              <a:shade val="50000"/>
            </a:schemeClr>
          </a:lnRef>
          <a:fillRef idx="1">
            <a:schemeClr val="dk1"/>
          </a:fillRef>
          <a:effectRef idx="0">
            <a:schemeClr val="dk1"/>
          </a:effectRef>
          <a:fontRef idx="minor">
            <a:schemeClr val="lt1"/>
          </a:fontRef>
        </p:style>
        <p:txBody>
          <a:bodyPr wrap="square" rtlCol="0">
            <a:spAutoFit/>
          </a:bodyPr>
          <a:p>
            <a:r>
              <a:rPr lang="en-US" sz="2000" dirty="0" smtClean="0"/>
              <a:t>2015</a:t>
            </a:r>
            <a:r>
              <a:rPr lang="zh-CN" altLang="en-US" sz="2000" dirty="0" smtClean="0"/>
              <a:t>级某专业各班级平均年龄</a:t>
            </a:r>
            <a:endParaRPr lang="zh-CN" altLang="en-US" sz="2000" dirty="0"/>
          </a:p>
        </p:txBody>
      </p:sp>
      <p:sp>
        <p:nvSpPr>
          <p:cNvPr id="2" name="Rectangle 3"/>
          <p:cNvSpPr>
            <a:spLocks noGrp="1" noRot="1"/>
          </p:cNvSpPr>
          <p:nvPr>
            <p:custDataLst>
              <p:tags r:id="rId5"/>
            </p:custDataLst>
          </p:nvPr>
        </p:nvSpPr>
        <p:spPr>
          <a:xfrm>
            <a:off x="182245" y="2183765"/>
            <a:ext cx="2817495" cy="249237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rgbClr val="134AD5"/>
                </a:solidFill>
                <a:ea typeface="黑体" panose="02010609060101010101" pitchFamily="49" charset="-122"/>
                <a:cs typeface="+mn-lt"/>
                <a:sym typeface="+mn-ea"/>
              </a:rPr>
              <a:t>    * </a:t>
            </a:r>
            <a:r>
              <a:rPr lang="zh-CN" altLang="en-US" sz="2300" dirty="0" smtClean="0">
                <a:solidFill>
                  <a:srgbClr val="134AD5"/>
                </a:solidFill>
                <a:ea typeface="黑体" panose="02010609060101010101" pitchFamily="49" charset="-122"/>
                <a:cs typeface="+mn-lt"/>
                <a:sym typeface="+mn-ea"/>
              </a:rPr>
              <a:t>例：</a:t>
            </a:r>
            <a:endParaRPr lang="zh-CN" altLang="en-US" sz="2300"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sz="2200" dirty="0" smtClean="0">
                <a:latin typeface="黑体" panose="02010609060101010101" pitchFamily="49" charset="-122"/>
                <a:ea typeface="黑体" panose="02010609060101010101" pitchFamily="49" charset="-122"/>
                <a:sym typeface="+mn-ea"/>
              </a:rPr>
              <a:t>图形元素</a:t>
            </a:r>
            <a:r>
              <a:rPr lang="zh-CN" altLang="en-US" sz="2200" dirty="0" smtClean="0">
                <a:sym typeface="+mn-ea"/>
              </a:rPr>
              <a:t>：</a:t>
            </a:r>
            <a:r>
              <a:rPr lang="en-US" altLang="zh-CN" sz="2200" dirty="0" smtClean="0">
                <a:sym typeface="+mn-ea"/>
              </a:rPr>
              <a:t>“</a:t>
            </a:r>
            <a:r>
              <a:rPr lang="zh-CN" altLang="en-US" sz="2200" dirty="0" smtClean="0">
                <a:ea typeface="宋体" panose="02010600030101010101" pitchFamily="2" charset="-122"/>
                <a:sym typeface="+mn-ea"/>
              </a:rPr>
              <a:t>柱形</a:t>
            </a:r>
            <a:r>
              <a:rPr lang="en-US" altLang="zh-CN" sz="2200" dirty="0" smtClean="0">
                <a:sym typeface="+mn-ea"/>
              </a:rPr>
              <a:t>”</a:t>
            </a:r>
            <a:r>
              <a:rPr lang="zh-CN" altLang="en-US" sz="2200" dirty="0" smtClean="0">
                <a:ea typeface="宋体" panose="02010600030101010101" pitchFamily="2" charset="-122"/>
                <a:sym typeface="+mn-ea"/>
              </a:rPr>
              <a:t>代表班级平均年龄。</a:t>
            </a:r>
            <a:endParaRPr lang="zh-CN" altLang="en-US" sz="2200" dirty="0" smtClean="0">
              <a:latin typeface="华文楷体" panose="02010600040101010101" charset="-122"/>
              <a:ea typeface="华文楷体" panose="02010600040101010101" charset="-122"/>
              <a:cs typeface="宋体" panose="02010600030101010101" pitchFamily="2"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zh-CN" altLang="en-US" sz="2200" dirty="0" smtClean="0">
                <a:latin typeface="黑体" panose="02010609060101010101" pitchFamily="49" charset="-122"/>
                <a:ea typeface="黑体" panose="02010609060101010101" pitchFamily="49" charset="-122"/>
                <a:sym typeface="+mn-ea"/>
              </a:rPr>
              <a:t>视觉通道</a:t>
            </a:r>
            <a:r>
              <a:rPr lang="zh-CN" altLang="en-US" sz="2200" dirty="0" smtClean="0">
                <a:sym typeface="+mn-ea"/>
              </a:rPr>
              <a:t>：</a:t>
            </a:r>
            <a:r>
              <a:rPr lang="zh-CN" altLang="en-US" sz="2200" dirty="0" smtClean="0">
                <a:ea typeface="宋体" panose="02010600030101010101" pitchFamily="2" charset="-122"/>
                <a:sym typeface="+mn-ea"/>
              </a:rPr>
              <a:t>柱形的高矮，表示各班平均年龄的具体值。</a:t>
            </a:r>
            <a:endParaRPr lang="zh-CN" altLang="en-US" sz="2200" dirty="0" smtClean="0">
              <a:solidFill>
                <a:schemeClr val="tx1"/>
              </a:solidFill>
              <a:ea typeface="宋体" panose="02010600030101010101" pitchFamily="2" charset="-122"/>
              <a:sym typeface="+mn-ea"/>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298894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4</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数据可视化</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27000" y="765175"/>
            <a:ext cx="8441690" cy="109537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视觉编码与数据类型</a:t>
            </a:r>
            <a:endPar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smtClean="0">
                <a:solidFill>
                  <a:srgbClr val="134AD5"/>
                </a:solidFill>
                <a:ea typeface="黑体" panose="02010609060101010101" pitchFamily="49" charset="-122"/>
                <a:cs typeface="+mn-lt"/>
                <a:sym typeface="+mn-ea"/>
              </a:rPr>
              <a:t>  </a:t>
            </a:r>
            <a:r>
              <a:rPr lang="zh-CN" altLang="en-US" dirty="0" smtClean="0">
                <a:solidFill>
                  <a:srgbClr val="134AD5"/>
                </a:solidFill>
                <a:ea typeface="黑体" panose="02010609060101010101" pitchFamily="49" charset="-122"/>
                <a:cs typeface="+mn-lt"/>
                <a:sym typeface="+mn-ea"/>
              </a:rPr>
              <a:t>1．视觉编码（续）</a:t>
            </a:r>
            <a:endParaRPr lang="en-US" altLang="zh-CN" sz="2200" dirty="0" smtClean="0">
              <a:solidFill>
                <a:schemeClr val="tx1"/>
              </a:solidFill>
              <a:ea typeface="黑体" panose="02010609060101010101" pitchFamily="49" charset="-122"/>
              <a:cs typeface="+mn-lt"/>
              <a:sym typeface="+mn-ea"/>
            </a:endParaRPr>
          </a:p>
        </p:txBody>
      </p:sp>
      <p:sp>
        <p:nvSpPr>
          <p:cNvPr id="2" name="Rectangle 3"/>
          <p:cNvSpPr>
            <a:spLocks noGrp="1" noRot="1"/>
          </p:cNvSpPr>
          <p:nvPr>
            <p:custDataLst>
              <p:tags r:id="rId2"/>
            </p:custDataLst>
          </p:nvPr>
        </p:nvSpPr>
        <p:spPr>
          <a:xfrm>
            <a:off x="158115" y="1824990"/>
            <a:ext cx="8842375" cy="114300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rgbClr val="134AD5"/>
                </a:solidFill>
                <a:ea typeface="黑体" panose="02010609060101010101" pitchFamily="49" charset="-122"/>
                <a:cs typeface="+mn-lt"/>
                <a:sym typeface="+mn-ea"/>
              </a:rPr>
              <a:t>    * </a:t>
            </a:r>
            <a:r>
              <a:rPr lang="zh-CN" altLang="en-US" sz="2300" dirty="0" smtClean="0">
                <a:solidFill>
                  <a:srgbClr val="134AD5"/>
                </a:solidFill>
                <a:ea typeface="黑体" panose="02010609060101010101" pitchFamily="49" charset="-122"/>
                <a:cs typeface="+mn-lt"/>
                <a:sym typeface="+mn-ea"/>
              </a:rPr>
              <a:t>例：</a:t>
            </a:r>
            <a:r>
              <a:rPr lang="zh-CN" altLang="en-US" sz="2200" dirty="0" smtClean="0">
                <a:sym typeface="+mn-ea"/>
              </a:rPr>
              <a:t>图形元素或视觉通道的不恰当选择均可能导致目标用户对原始数据的曲解，甚至产生视觉假象。如图，选择折线图或饼图等图形元素，可能对目标用户产生趋势分析或比例分析的错觉。</a:t>
            </a:r>
            <a:endParaRPr lang="zh-CN" altLang="en-US" sz="2200" dirty="0" smtClean="0">
              <a:solidFill>
                <a:schemeClr val="tx1"/>
              </a:solidFill>
              <a:ea typeface="宋体" panose="02010600030101010101" pitchFamily="2" charset="-122"/>
              <a:sym typeface="+mn-ea"/>
            </a:endParaRPr>
          </a:p>
        </p:txBody>
      </p:sp>
      <p:pic>
        <p:nvPicPr>
          <p:cNvPr id="3" name="Picture 1"/>
          <p:cNvPicPr>
            <a:picLocks noChangeAspect="1" noChangeArrowheads="1"/>
          </p:cNvPicPr>
          <p:nvPr>
            <p:custDataLst>
              <p:tags r:id="rId3"/>
            </p:custDataLst>
          </p:nvPr>
        </p:nvPicPr>
        <p:blipFill>
          <a:blip r:embed="rId4"/>
          <a:srcRect/>
          <a:stretch>
            <a:fillRect/>
          </a:stretch>
        </p:blipFill>
        <p:spPr bwMode="auto">
          <a:xfrm>
            <a:off x="2134235" y="3023235"/>
            <a:ext cx="6717665" cy="3568700"/>
          </a:xfrm>
          <a:prstGeom prst="rect">
            <a:avLst/>
          </a:prstGeom>
          <a:noFill/>
          <a:ln w="9525">
            <a:noFill/>
            <a:miter lim="800000"/>
            <a:headEnd/>
            <a:tailEnd/>
          </a:ln>
          <a:effectLst/>
        </p:spPr>
      </p:pic>
      <p:sp>
        <p:nvSpPr>
          <p:cNvPr id="4" name="TextBox 5"/>
          <p:cNvSpPr txBox="1"/>
          <p:nvPr>
            <p:custDataLst>
              <p:tags r:id="rId5"/>
            </p:custDataLst>
          </p:nvPr>
        </p:nvSpPr>
        <p:spPr>
          <a:xfrm>
            <a:off x="488315" y="4080510"/>
            <a:ext cx="1536065" cy="706755"/>
          </a:xfrm>
          <a:prstGeom prst="rect">
            <a:avLst/>
          </a:prstGeom>
          <a:solidFill>
            <a:srgbClr val="000000"/>
          </a:solidFill>
          <a:ln w="25400" cap="flat" cmpd="sng" algn="ctr">
            <a:solidFill>
              <a:srgbClr val="000000">
                <a:shade val="50000"/>
              </a:srgbClr>
            </a:solidFill>
            <a:prstDash val="solid"/>
          </a:ln>
          <a:effectLst/>
        </p:spPr>
        <p:style>
          <a:lnRef idx="2">
            <a:schemeClr val="dk1">
              <a:shade val="50000"/>
            </a:schemeClr>
          </a:lnRef>
          <a:fillRef idx="1">
            <a:schemeClr val="dk1"/>
          </a:fillRef>
          <a:effectRef idx="0">
            <a:schemeClr val="dk1"/>
          </a:effectRef>
          <a:fontRef idx="minor">
            <a:schemeClr val="lt1"/>
          </a:fontRef>
        </p:style>
        <p:txBody>
          <a:bodyPr wrap="square" rtlCol="0">
            <a:spAutoFit/>
          </a:bodyPr>
          <a:p>
            <a:r>
              <a:rPr lang="zh-CN" altLang="en-US" sz="2000" dirty="0" smtClean="0"/>
              <a:t>失败的</a:t>
            </a:r>
            <a:endParaRPr lang="zh-CN" altLang="en-US" sz="2000" dirty="0" smtClean="0"/>
          </a:p>
          <a:p>
            <a:r>
              <a:rPr lang="zh-CN" altLang="en-US" sz="2000" dirty="0" smtClean="0"/>
              <a:t>可视化编码</a:t>
            </a:r>
            <a:endParaRPr lang="zh-CN" altLang="en-US" sz="2000"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298894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4</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数据可视化</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95250" y="795655"/>
            <a:ext cx="8951595" cy="5236210"/>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视觉编码与数据类型</a:t>
            </a:r>
            <a:endParaRPr lang="en-US" altLang="zh-CN"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b="1" dirty="0" smtClean="0">
                <a:solidFill>
                  <a:srgbClr val="134AD5"/>
                </a:solidFill>
                <a:latin typeface="+mj-lt"/>
                <a:ea typeface="黑体" panose="02010609060101010101" pitchFamily="49" charset="-122"/>
                <a:cs typeface="+mj-lt"/>
                <a:sym typeface="+mn-ea"/>
              </a:rPr>
              <a:t>    2. </a:t>
            </a:r>
            <a:r>
              <a:rPr lang="en-US" altLang="zh-CN" dirty="0" smtClean="0">
                <a:solidFill>
                  <a:srgbClr val="134AD5"/>
                </a:solidFill>
                <a:latin typeface="+mj-lt"/>
                <a:ea typeface="黑体" panose="02010609060101010101" pitchFamily="49" charset="-122"/>
                <a:cs typeface="+mj-lt"/>
                <a:sym typeface="+mn-ea"/>
              </a:rPr>
              <a:t>数据类型</a:t>
            </a:r>
            <a:endParaRPr lang="zh-CN" altLang="en-US" dirty="0" smtClean="0">
              <a:sym typeface="+mn-ea"/>
            </a:endParaRPr>
          </a:p>
          <a:p>
            <a:pPr marL="0" indent="0" algn="l" eaLnBrk="1" latinLnBrk="0" hangingPunct="1">
              <a:lnSpc>
                <a:spcPct val="100000"/>
              </a:lnSpc>
              <a:spcBef>
                <a:spcPts val="800"/>
              </a:spcBef>
              <a:buSzTx/>
              <a:buFont typeface="Wingdings" panose="05000000000000000000" pitchFamily="2" charset="2"/>
              <a:buNone/>
            </a:pPr>
            <a:r>
              <a:rPr lang="zh-CN" altLang="en-US" sz="2300" b="1" dirty="0" smtClean="0">
                <a:solidFill>
                  <a:srgbClr val="134AD5"/>
                </a:solidFill>
                <a:ea typeface="黑体" panose="02010609060101010101" pitchFamily="49" charset="-122"/>
                <a:cs typeface="+mn-lt"/>
                <a:sym typeface="Symbol" panose="05050102010706020507" charset="0"/>
              </a:rPr>
              <a:t>        </a:t>
            </a:r>
            <a:r>
              <a:rPr lang="en-US" altLang="zh-CN" sz="2300" b="1" dirty="0" smtClean="0">
                <a:solidFill>
                  <a:srgbClr val="134AD5"/>
                </a:solidFill>
                <a:ea typeface="黑体" panose="02010609060101010101" pitchFamily="49" charset="-122"/>
                <a:cs typeface="+mn-lt"/>
                <a:sym typeface="Symbol" panose="05050102010706020507" charset="0"/>
              </a:rPr>
              <a:t>* </a:t>
            </a:r>
            <a:r>
              <a:rPr lang="zh-CN" altLang="en-US" sz="2300" dirty="0" smtClean="0">
                <a:solidFill>
                  <a:srgbClr val="134AD5"/>
                </a:solidFill>
                <a:ea typeface="黑体" panose="02010609060101010101" pitchFamily="49" charset="-122"/>
                <a:cs typeface="+mn-lt"/>
                <a:sym typeface="+mn-ea"/>
              </a:rPr>
              <a:t>从可视化处理视角看，可以将数据分为4个类型：</a:t>
            </a:r>
            <a:endParaRPr lang="zh-CN" altLang="en-US" sz="2300"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200" dirty="0" smtClean="0">
                <a:solidFill>
                  <a:schemeClr val="tx1"/>
                </a:solidFill>
                <a:ea typeface="黑体" panose="02010609060101010101" pitchFamily="49" charset="-122"/>
                <a:cs typeface="+mn-lt"/>
                <a:sym typeface="+mn-ea"/>
              </a:rPr>
              <a:t>  </a:t>
            </a:r>
            <a:r>
              <a:rPr lang="zh-CN" altLang="en-US" sz="2200" dirty="0" smtClean="0">
                <a:solidFill>
                  <a:schemeClr val="tx1"/>
                </a:solidFill>
                <a:ea typeface="黑体" panose="02010609060101010101" pitchFamily="49" charset="-122"/>
                <a:cs typeface="+mn-lt"/>
                <a:sym typeface="+mn-ea"/>
              </a:rPr>
              <a:t> </a:t>
            </a:r>
            <a:r>
              <a:rPr lang="en-US" altLang="zh-CN" sz="2200" dirty="0" smtClean="0">
                <a:solidFill>
                  <a:schemeClr val="tx1"/>
                </a:solidFill>
                <a:ea typeface="黑体" panose="02010609060101010101" pitchFamily="49" charset="-122"/>
                <a:cs typeface="+mn-lt"/>
                <a:sym typeface="+mn-ea"/>
              </a:rPr>
              <a:t>       - </a:t>
            </a:r>
            <a:r>
              <a:rPr lang="zh-CN" altLang="en-US" sz="2200" dirty="0" smtClean="0">
                <a:solidFill>
                  <a:schemeClr val="tx1"/>
                </a:solidFill>
                <a:ea typeface="黑体" panose="02010609060101010101" pitchFamily="49" charset="-122"/>
                <a:cs typeface="+mn-lt"/>
                <a:sym typeface="+mn-ea"/>
              </a:rPr>
              <a:t>定类（Nominal）：</a:t>
            </a:r>
            <a:r>
              <a:rPr lang="zh-CN" altLang="en-US" sz="2100" dirty="0" smtClean="0">
                <a:solidFill>
                  <a:schemeClr val="tx1"/>
                </a:solidFill>
                <a:latin typeface="宋体" panose="02010600030101010101" pitchFamily="2" charset="-122"/>
                <a:ea typeface="宋体" panose="02010600030101010101" pitchFamily="2" charset="-122"/>
                <a:cs typeface="+mn-lt"/>
                <a:sym typeface="+mn-ea"/>
              </a:rPr>
              <a:t>是对事物进行分类的结果，各类别之间是平等的、并列的关系，没有顺序或大小之分，也不存在数量上的差异。例如：性别（男、女）、职业（教师、医生、工人等）。特点：只能用文字或数字代码来表示不同的类别，其数字仅用于区分不同的类别，不具有任何数学运算的意义。</a:t>
            </a:r>
            <a:endParaRPr lang="zh-CN" altLang="en-US" sz="2100" dirty="0" smtClean="0">
              <a:solidFill>
                <a:schemeClr val="tx1"/>
              </a:solidFill>
              <a:latin typeface="宋体" panose="02010600030101010101" pitchFamily="2" charset="-122"/>
              <a:ea typeface="宋体" panose="02010600030101010101" pitchFamily="2" charset="-122"/>
              <a:cs typeface="+mn-lt"/>
              <a:sym typeface="+mn-ea"/>
            </a:endParaRPr>
          </a:p>
          <a:p>
            <a:pPr marL="0" indent="0" algn="l" eaLnBrk="1" latinLnBrk="0" hangingPunct="1">
              <a:lnSpc>
                <a:spcPct val="100000"/>
              </a:lnSpc>
              <a:spcBef>
                <a:spcPts val="800"/>
              </a:spcBef>
              <a:buSzTx/>
              <a:buFont typeface="Wingdings" panose="05000000000000000000" pitchFamily="2" charset="2"/>
              <a:buNone/>
            </a:pPr>
            <a:r>
              <a:rPr lang="zh-CN" altLang="en-US" sz="2200" dirty="0" smtClean="0">
                <a:solidFill>
                  <a:schemeClr val="tx1"/>
                </a:solidFill>
                <a:ea typeface="黑体" panose="02010609060101010101" pitchFamily="49" charset="-122"/>
                <a:cs typeface="+mn-lt"/>
                <a:sym typeface="+mn-ea"/>
              </a:rPr>
              <a:t> </a:t>
            </a:r>
            <a:r>
              <a:rPr lang="en-US" altLang="zh-CN" sz="2200" dirty="0" smtClean="0">
                <a:solidFill>
                  <a:schemeClr val="tx1"/>
                </a:solidFill>
                <a:ea typeface="黑体" panose="02010609060101010101" pitchFamily="49" charset="-122"/>
                <a:cs typeface="+mn-lt"/>
                <a:sym typeface="+mn-ea"/>
              </a:rPr>
              <a:t>         - </a:t>
            </a:r>
            <a:r>
              <a:rPr lang="zh-CN" altLang="en-US" sz="2200" dirty="0" smtClean="0">
                <a:solidFill>
                  <a:schemeClr val="tx1"/>
                </a:solidFill>
                <a:ea typeface="黑体" panose="02010609060101010101" pitchFamily="49" charset="-122"/>
                <a:cs typeface="+mn-lt"/>
                <a:sym typeface="+mn-ea"/>
              </a:rPr>
              <a:t>定序（Ordinal）：</a:t>
            </a:r>
            <a:r>
              <a:rPr lang="zh-CN" altLang="en-US" sz="21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是对事物按照某种逻辑顺序进行排列后得到的数据，数据之间存在顺序或等级关系，但相邻数据之间的差距并不一定相等。例如：教育程度（小学、初中、高中、大学等）、比赛名次（第一名、第二名、第三名等）、满意度（非常满意、满意、一般、不满意、非常不满意）。特点：可以进行排序，但不能进行精确的数学运算，如不能计算定序数据的平均数、标准差等。</a:t>
            </a:r>
            <a:endParaRPr lang="zh-CN" altLang="en-US" sz="2300" b="1" dirty="0" smtClean="0">
              <a:solidFill>
                <a:srgbClr val="134AD5"/>
              </a:solidFill>
              <a:ea typeface="黑体" panose="02010609060101010101" pitchFamily="49" charset="-122"/>
              <a:cs typeface="+mn-lt"/>
              <a:sym typeface="+mn-ea"/>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298894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4</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数据可视化</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95250" y="795655"/>
            <a:ext cx="8951595" cy="5390515"/>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视觉编码与数据类型</a:t>
            </a:r>
            <a:endParaRPr lang="en-US" altLang="zh-CN"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b="1" dirty="0" smtClean="0">
                <a:solidFill>
                  <a:srgbClr val="134AD5"/>
                </a:solidFill>
                <a:latin typeface="+mj-lt"/>
                <a:ea typeface="黑体" panose="02010609060101010101" pitchFamily="49" charset="-122"/>
                <a:cs typeface="+mj-lt"/>
                <a:sym typeface="+mn-ea"/>
              </a:rPr>
              <a:t>    2. </a:t>
            </a:r>
            <a:r>
              <a:rPr lang="en-US" altLang="zh-CN" dirty="0" smtClean="0">
                <a:solidFill>
                  <a:srgbClr val="134AD5"/>
                </a:solidFill>
                <a:latin typeface="+mj-lt"/>
                <a:ea typeface="黑体" panose="02010609060101010101" pitchFamily="49" charset="-122"/>
                <a:cs typeface="+mj-lt"/>
                <a:sym typeface="+mn-ea"/>
              </a:rPr>
              <a:t>数据类型</a:t>
            </a:r>
            <a:endParaRPr lang="zh-CN" altLang="en-US" dirty="0" smtClean="0">
              <a:sym typeface="+mn-ea"/>
            </a:endParaRPr>
          </a:p>
          <a:p>
            <a:pPr marL="0" indent="0" algn="l" eaLnBrk="1" latinLnBrk="0" hangingPunct="1">
              <a:lnSpc>
                <a:spcPct val="100000"/>
              </a:lnSpc>
              <a:spcBef>
                <a:spcPts val="800"/>
              </a:spcBef>
              <a:buSzTx/>
              <a:buFont typeface="Wingdings" panose="05000000000000000000" pitchFamily="2" charset="2"/>
              <a:buNone/>
            </a:pPr>
            <a:r>
              <a:rPr lang="zh-CN" altLang="en-US" sz="2300" b="1" dirty="0" smtClean="0">
                <a:solidFill>
                  <a:srgbClr val="134AD5"/>
                </a:solidFill>
                <a:ea typeface="黑体" panose="02010609060101010101" pitchFamily="49" charset="-122"/>
                <a:cs typeface="+mn-lt"/>
                <a:sym typeface="Symbol" panose="05050102010706020507" charset="0"/>
              </a:rPr>
              <a:t>        </a:t>
            </a:r>
            <a:r>
              <a:rPr lang="en-US" altLang="zh-CN" sz="2300" b="1" dirty="0" smtClean="0">
                <a:solidFill>
                  <a:srgbClr val="134AD5"/>
                </a:solidFill>
                <a:ea typeface="黑体" panose="02010609060101010101" pitchFamily="49" charset="-122"/>
                <a:cs typeface="+mn-lt"/>
                <a:sym typeface="Symbol" panose="05050102010706020507" charset="0"/>
              </a:rPr>
              <a:t>* </a:t>
            </a:r>
            <a:r>
              <a:rPr lang="zh-CN" altLang="en-US" sz="2300" dirty="0" smtClean="0">
                <a:solidFill>
                  <a:srgbClr val="134AD5"/>
                </a:solidFill>
                <a:ea typeface="黑体" panose="02010609060101010101" pitchFamily="49" charset="-122"/>
                <a:cs typeface="+mn-lt"/>
                <a:sym typeface="+mn-ea"/>
              </a:rPr>
              <a:t>从可视化处理视角看，可以将数据分为4个类型（续）：</a:t>
            </a:r>
            <a:endParaRPr lang="zh-CN" altLang="en-US" sz="2300"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800"/>
              </a:spcBef>
              <a:buSzTx/>
              <a:buFont typeface="Wingdings" panose="05000000000000000000" pitchFamily="2" charset="2"/>
              <a:buNone/>
            </a:pPr>
            <a:r>
              <a:rPr lang="zh-CN" altLang="en-US" sz="2200" dirty="0" smtClean="0">
                <a:solidFill>
                  <a:schemeClr val="tx1"/>
                </a:solidFill>
                <a:ea typeface="黑体" panose="02010609060101010101" pitchFamily="49" charset="-122"/>
                <a:cs typeface="+mn-lt"/>
                <a:sym typeface="+mn-ea"/>
              </a:rPr>
              <a:t> </a:t>
            </a:r>
            <a:r>
              <a:rPr lang="en-US" altLang="zh-CN" sz="2200" dirty="0" smtClean="0">
                <a:solidFill>
                  <a:schemeClr val="tx1"/>
                </a:solidFill>
                <a:ea typeface="黑体" panose="02010609060101010101" pitchFamily="49" charset="-122"/>
                <a:cs typeface="+mn-lt"/>
                <a:sym typeface="+mn-ea"/>
              </a:rPr>
              <a:t>         - </a:t>
            </a:r>
            <a:r>
              <a:rPr lang="zh-CN" altLang="en-US" sz="2200" dirty="0" smtClean="0">
                <a:solidFill>
                  <a:schemeClr val="tx1"/>
                </a:solidFill>
                <a:ea typeface="黑体" panose="02010609060101010101" pitchFamily="49" charset="-122"/>
                <a:cs typeface="+mn-lt"/>
                <a:sym typeface="+mn-ea"/>
              </a:rPr>
              <a:t>定距（Interval）：</a:t>
            </a:r>
            <a:r>
              <a:rPr lang="zh-CN" altLang="en-US" sz="21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不仅具有顺序性，而且数据之间的间隔是相等的，可以进行加减运算，但不存在绝对零点。例如：温度（摄氏度或华氏度）、年份。在温度中，</a:t>
            </a:r>
            <a:r>
              <a:rPr lang="en-US" altLang="zh-CN" sz="21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10</a:t>
            </a:r>
            <a:r>
              <a:rPr lang="en-US" altLang="en-US" sz="21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1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与</a:t>
            </a:r>
            <a:r>
              <a:rPr lang="en-US" altLang="zh-CN" sz="21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20</a:t>
            </a:r>
            <a:r>
              <a:rPr lang="en-US" altLang="en-US" sz="21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1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之间的差值和</a:t>
            </a:r>
            <a:r>
              <a:rPr lang="en-US" altLang="zh-CN" sz="21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20</a:t>
            </a:r>
            <a:r>
              <a:rPr lang="en-US" altLang="en-US" sz="21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1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与</a:t>
            </a:r>
            <a:r>
              <a:rPr lang="en-US" altLang="zh-CN" sz="21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30</a:t>
            </a:r>
            <a:r>
              <a:rPr lang="en-US" altLang="en-US" sz="21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1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之间的差值是相等的，但</a:t>
            </a:r>
            <a:r>
              <a:rPr lang="en-US" altLang="zh-CN" sz="21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0</a:t>
            </a:r>
            <a:r>
              <a:rPr lang="en-US" altLang="en-US" sz="21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1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并不代表没有温度。特点：由于没有绝对零点，所以不能进行乘除运算，如不能说</a:t>
            </a:r>
            <a:r>
              <a:rPr lang="en-US" altLang="zh-CN" sz="21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20</a:t>
            </a:r>
            <a:r>
              <a:rPr lang="en-US" altLang="en-US" sz="21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1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是</a:t>
            </a:r>
            <a:r>
              <a:rPr lang="en-US" altLang="zh-CN" sz="21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10</a:t>
            </a:r>
            <a:r>
              <a:rPr lang="en-US" altLang="en-US" sz="21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1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的两倍。</a:t>
            </a:r>
            <a:endParaRPr lang="zh-CN" altLang="en-US" sz="21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marL="0" indent="0" algn="l" eaLnBrk="1" latinLnBrk="0" hangingPunct="1">
              <a:lnSpc>
                <a:spcPct val="100000"/>
              </a:lnSpc>
              <a:spcBef>
                <a:spcPts val="800"/>
              </a:spcBef>
              <a:buSzTx/>
              <a:buFont typeface="Wingdings" panose="05000000000000000000" pitchFamily="2" charset="2"/>
              <a:buNone/>
            </a:pPr>
            <a:r>
              <a:rPr lang="zh-CN" altLang="en-US" sz="2200" dirty="0" smtClean="0">
                <a:solidFill>
                  <a:schemeClr val="tx1"/>
                </a:solidFill>
                <a:ea typeface="黑体" panose="02010609060101010101" pitchFamily="49" charset="-122"/>
                <a:cs typeface="+mn-lt"/>
                <a:sym typeface="+mn-ea"/>
              </a:rPr>
              <a:t> </a:t>
            </a:r>
            <a:r>
              <a:rPr lang="en-US" altLang="zh-CN" sz="2200" dirty="0" smtClean="0">
                <a:solidFill>
                  <a:schemeClr val="tx1"/>
                </a:solidFill>
                <a:ea typeface="黑体" panose="02010609060101010101" pitchFamily="49" charset="-122"/>
                <a:cs typeface="+mn-lt"/>
                <a:sym typeface="+mn-ea"/>
              </a:rPr>
              <a:t>         - </a:t>
            </a:r>
            <a:r>
              <a:rPr lang="zh-CN" altLang="en-US" sz="2200" dirty="0" smtClean="0">
                <a:solidFill>
                  <a:schemeClr val="tx1"/>
                </a:solidFill>
                <a:ea typeface="黑体" panose="02010609060101010101" pitchFamily="49" charset="-122"/>
                <a:cs typeface="+mn-lt"/>
                <a:sym typeface="+mn-ea"/>
              </a:rPr>
              <a:t>定比型（Ratio）：</a:t>
            </a:r>
            <a:r>
              <a:rPr lang="zh-CN" altLang="en-US" sz="21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具有定距数据的所有特征，同时存在绝对零点，即</a:t>
            </a:r>
            <a:r>
              <a:rPr lang="en-US" altLang="zh-CN" sz="21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“0”</a:t>
            </a:r>
            <a:r>
              <a:rPr lang="zh-CN" altLang="en-US" sz="21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表示没有。可以进行加减乘除等所有数学运算。例如：身高、体重、年龄、收入等。一个人的收入为</a:t>
            </a:r>
            <a:r>
              <a:rPr lang="en-US" altLang="zh-CN" sz="21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0</a:t>
            </a:r>
            <a:r>
              <a:rPr lang="zh-CN" altLang="en-US" sz="21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元，就表示没有收入；身高为</a:t>
            </a:r>
            <a:r>
              <a:rPr lang="en-US" altLang="zh-CN" sz="21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180</a:t>
            </a:r>
            <a:r>
              <a:rPr lang="zh-CN" altLang="en-US" sz="21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厘米是</a:t>
            </a:r>
            <a:r>
              <a:rPr lang="en-US" altLang="zh-CN" sz="21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90</a:t>
            </a:r>
            <a:r>
              <a:rPr lang="zh-CN" altLang="en-US" sz="21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厘米的两倍。特点：是一种最精确的数据类型，可以进行各种统计分析和数学运算，能准确地反映出数据之间的比例关系。</a:t>
            </a:r>
            <a:endParaRPr lang="zh-CN" altLang="en-US" sz="21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marL="0" indent="0" algn="l" eaLnBrk="1" latinLnBrk="0" hangingPunct="1">
              <a:lnSpc>
                <a:spcPct val="100000"/>
              </a:lnSpc>
              <a:spcBef>
                <a:spcPts val="800"/>
              </a:spcBef>
              <a:buSzTx/>
              <a:buFont typeface="Wingdings" panose="05000000000000000000" pitchFamily="2" charset="2"/>
              <a:buNone/>
            </a:pPr>
            <a:r>
              <a:rPr lang="zh-CN" altLang="en-US" sz="2300" dirty="0" smtClean="0">
                <a:solidFill>
                  <a:srgbClr val="134AD5"/>
                </a:solidFill>
                <a:ea typeface="黑体" panose="02010609060101010101" pitchFamily="49" charset="-122"/>
                <a:cs typeface="+mn-lt"/>
                <a:sym typeface="+mn-ea"/>
              </a:rPr>
              <a:t> </a:t>
            </a:r>
            <a:r>
              <a:rPr lang="en-US" altLang="zh-CN" sz="2300" dirty="0" smtClean="0">
                <a:solidFill>
                  <a:srgbClr val="134AD5"/>
                </a:solidFill>
                <a:ea typeface="黑体" panose="02010609060101010101" pitchFamily="49" charset="-122"/>
                <a:cs typeface="+mn-lt"/>
                <a:sym typeface="+mn-ea"/>
              </a:rPr>
              <a:t>       * </a:t>
            </a:r>
            <a:r>
              <a:rPr lang="zh-CN" altLang="en-US" sz="2300" dirty="0" smtClean="0">
                <a:solidFill>
                  <a:srgbClr val="134AD5"/>
                </a:solidFill>
                <a:ea typeface="黑体" panose="02010609060101010101" pitchFamily="49" charset="-122"/>
                <a:cs typeface="+mn-lt"/>
                <a:sym typeface="+mn-ea"/>
              </a:rPr>
              <a:t>有时将定序和定比数据统称为定量数据。</a:t>
            </a:r>
            <a:endParaRPr lang="zh-CN" altLang="en-US" sz="2300" b="1" dirty="0" smtClean="0">
              <a:solidFill>
                <a:srgbClr val="134AD5"/>
              </a:solidFill>
              <a:ea typeface="黑体" panose="02010609060101010101" pitchFamily="49" charset="-122"/>
              <a:cs typeface="+mn-lt"/>
              <a:sym typeface="+mn-ea"/>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298894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4</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数据可视化</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11125" y="939165"/>
            <a:ext cx="8883650" cy="481965"/>
          </a:xfrm>
        </p:spPr>
        <p:txBody>
          <a:bodyPr vert="horz" wrap="square" lIns="91440" tIns="45720" rIns="91440" bIns="45720" anchor="t" anchorCtr="0">
            <a:noAutofit/>
          </a:bodyPr>
          <a:p>
            <a:pPr algn="l" eaLnBrk="1" latinLnBrk="0" hangingPunct="1">
              <a:lnSpc>
                <a:spcPct val="100000"/>
              </a:lnSpc>
              <a:spcBef>
                <a:spcPts val="6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en-US" altLang="zh-CN"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本章学习提示及要求</a:t>
            </a:r>
            <a:endParaRPr lang="en-US" altLang="zh-CN" sz="2800" b="1"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graphicFrame>
        <p:nvGraphicFramePr>
          <p:cNvPr id="33" name="内容占位符 5"/>
          <p:cNvGraphicFramePr/>
          <p:nvPr>
            <p:custDataLst>
              <p:tags r:id="rId2"/>
            </p:custDataLst>
          </p:nvPr>
        </p:nvGraphicFramePr>
        <p:xfrm>
          <a:off x="142240" y="1771650"/>
          <a:ext cx="8879205" cy="36944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298894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4</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数据可视化</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27000" y="836930"/>
            <a:ext cx="8853805" cy="2091055"/>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视觉编码与数据类型</a:t>
            </a:r>
            <a:endPar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dirty="0" smtClean="0">
                <a:solidFill>
                  <a:srgbClr val="134AD5"/>
                </a:solidFill>
                <a:ea typeface="黑体" panose="02010609060101010101" pitchFamily="49" charset="-122"/>
                <a:cs typeface="+mn-lt"/>
                <a:sym typeface="+mn-ea"/>
              </a:rPr>
              <a:t>  2</a:t>
            </a:r>
            <a:r>
              <a:rPr lang="zh-CN" altLang="en-US" dirty="0" smtClean="0">
                <a:solidFill>
                  <a:srgbClr val="134AD5"/>
                </a:solidFill>
                <a:ea typeface="黑体" panose="02010609060101010101" pitchFamily="49" charset="-122"/>
                <a:cs typeface="+mn-lt"/>
                <a:sym typeface="+mn-ea"/>
              </a:rPr>
              <a:t>．数据类型（续）</a:t>
            </a:r>
            <a:endParaRPr lang="zh-CN" altLang="en-US"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smtClean="0">
                <a:solidFill>
                  <a:srgbClr val="134AD5"/>
                </a:solidFill>
                <a:ea typeface="黑体" panose="02010609060101010101" pitchFamily="49" charset="-122"/>
                <a:cs typeface="+mn-lt"/>
                <a:sym typeface="+mn-ea"/>
              </a:rPr>
              <a:t>    * </a:t>
            </a:r>
            <a:r>
              <a:rPr lang="zh-CN" altLang="en-US" sz="2300" dirty="0" smtClean="0">
                <a:solidFill>
                  <a:srgbClr val="134AD5"/>
                </a:solidFill>
                <a:ea typeface="黑体" panose="02010609060101010101" pitchFamily="49" charset="-122"/>
                <a:cs typeface="+mn-lt"/>
                <a:sym typeface="+mn-ea"/>
              </a:rPr>
              <a:t>从人类的视觉感知和认知习惯看，数据类型与视觉通道存在一定的关系。雅克·伯廷（Jacques Bertin）曾提出 7 个视觉通道的组织层次，并给出了可支持的数据类型，如表 4-2 所示。</a:t>
            </a:r>
            <a:endParaRPr lang="zh-CN" altLang="en-US" sz="2300" dirty="0" smtClean="0">
              <a:solidFill>
                <a:srgbClr val="134AD5"/>
              </a:solidFill>
              <a:ea typeface="黑体" panose="02010609060101010101" pitchFamily="49" charset="-122"/>
              <a:cs typeface="+mn-lt"/>
              <a:sym typeface="+mn-ea"/>
            </a:endParaRPr>
          </a:p>
        </p:txBody>
      </p:sp>
      <p:sp>
        <p:nvSpPr>
          <p:cNvPr id="5" name="TextBox 4"/>
          <p:cNvSpPr txBox="1"/>
          <p:nvPr>
            <p:custDataLst>
              <p:tags r:id="rId2"/>
            </p:custDataLst>
          </p:nvPr>
        </p:nvSpPr>
        <p:spPr>
          <a:xfrm>
            <a:off x="180340" y="3432175"/>
            <a:ext cx="1903730" cy="10147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p>
            <a:r>
              <a:rPr lang="zh-CN" altLang="en-US" sz="2000" dirty="0" err="1" smtClean="0">
                <a:ea typeface="宋体" panose="02010600030101010101" pitchFamily="2" charset="-122"/>
              </a:rPr>
              <a:t>表</a:t>
            </a:r>
            <a:r>
              <a:rPr lang="en-US" altLang="zh-CN" sz="2000" dirty="0" err="1" smtClean="0">
                <a:ea typeface="宋体" panose="02010600030101010101" pitchFamily="2" charset="-122"/>
              </a:rPr>
              <a:t>4-2 </a:t>
            </a:r>
            <a:r>
              <a:rPr sz="2000" smtClean="0"/>
              <a:t>数据类型与视觉通道的对应关系</a:t>
            </a:r>
            <a:endParaRPr sz="2000" smtClean="0"/>
          </a:p>
        </p:txBody>
      </p:sp>
      <p:graphicFrame>
        <p:nvGraphicFramePr>
          <p:cNvPr id="3" name="表格 2"/>
          <p:cNvGraphicFramePr>
            <a:graphicFrameLocks noGrp="1"/>
          </p:cNvGraphicFramePr>
          <p:nvPr>
            <p:custDataLst>
              <p:tags r:id="rId3"/>
            </p:custDataLst>
          </p:nvPr>
        </p:nvGraphicFramePr>
        <p:xfrm>
          <a:off x="2278380" y="3139082"/>
          <a:ext cx="6672580" cy="2705406"/>
        </p:xfrm>
        <a:graphic>
          <a:graphicData uri="http://schemas.openxmlformats.org/drawingml/2006/table">
            <a:tbl>
              <a:tblPr firstRow="1" firstCol="1" lastCol="1" bandRow="1" bandCol="1">
                <a:effectLst/>
                <a:tableStyleId>{5940675A-B579-460E-94D1-54222C63F5DA}</a:tableStyleId>
              </a:tblPr>
              <a:tblGrid>
                <a:gridCol w="1654175"/>
                <a:gridCol w="1663843"/>
                <a:gridCol w="1658733"/>
                <a:gridCol w="1695828"/>
              </a:tblGrid>
              <a:tr h="349885">
                <a:tc>
                  <a:txBody>
                    <a:bodyPr/>
                    <a:p>
                      <a:pPr marL="424180">
                        <a:lnSpc>
                          <a:spcPts val="1160"/>
                        </a:lnSpc>
                      </a:pPr>
                      <a:endParaRPr lang="en-US" altLang="zh-CN" sz="2200" dirty="0">
                        <a:effectLst/>
                      </a:endParaRPr>
                    </a:p>
                    <a:p>
                      <a:pPr marL="424180">
                        <a:lnSpc>
                          <a:spcPts val="1160"/>
                        </a:lnSpc>
                      </a:pPr>
                      <a:r>
                        <a:rPr lang="zh-CN" altLang="en-US" sz="2200" b="1" dirty="0">
                          <a:solidFill>
                            <a:sysClr val="window" lastClr="FFFFFF"/>
                          </a:solidFill>
                          <a:effectLst/>
                          <a:latin typeface="Arial" panose="020B0604020202020204" pitchFamily="34" charset="0"/>
                          <a:ea typeface="宋体" panose="02010600030101010101" pitchFamily="2" charset="-122"/>
                        </a:rPr>
                        <a:t>视觉通道</a:t>
                      </a:r>
                      <a:endParaRPr lang="en-US" altLang="zh-CN" sz="2200" b="1" dirty="0">
                        <a:solidFill>
                          <a:sysClr val="window" lastClr="FFFFFF"/>
                        </a:solidFill>
                        <a:effectLst/>
                        <a:latin typeface="Arial" panose="020B0604020202020204" pitchFamily="34" charset="0"/>
                        <a:ea typeface="宋体" panose="02010600030101010101" pitchFamily="2" charset="-122"/>
                      </a:endParaRPr>
                    </a:p>
                  </a:txBody>
                  <a:tcPr marL="0" marR="0" marT="0" marB="0">
                    <a:lnL w="6350" cap="rnd" cmpd="sng" algn="ctr">
                      <a:solidFill>
                        <a:srgbClr val="ED7D31"/>
                      </a:solidFill>
                      <a:prstDash val="solid"/>
                    </a:lnL>
                    <a:lnR w="6350" cap="rnd" cmpd="sng" algn="ctr">
                      <a:solidFill>
                        <a:srgbClr val="ED7D31"/>
                      </a:solidFill>
                      <a:prstDash val="solid"/>
                    </a:lnR>
                    <a:lnT w="6350" cap="rnd" cmpd="sng" algn="ctr">
                      <a:solidFill>
                        <a:srgbClr val="ED7D31"/>
                      </a:solidFill>
                      <a:prstDash val="solid"/>
                    </a:lnT>
                    <a:lnB w="6350" cap="rnd" cmpd="sng" algn="ctr">
                      <a:solidFill>
                        <a:srgbClr val="ED7D31"/>
                      </a:solidFill>
                      <a:prstDash val="solid"/>
                    </a:lnB>
                    <a:solidFill>
                      <a:srgbClr val="ED7D31">
                        <a:lumMod val="60000"/>
                        <a:lumOff val="40000"/>
                      </a:srgbClr>
                    </a:solidFill>
                  </a:tcPr>
                </a:tc>
                <a:tc>
                  <a:txBody>
                    <a:bodyPr/>
                    <a:p>
                      <a:pPr marL="398780">
                        <a:lnSpc>
                          <a:spcPts val="1160"/>
                        </a:lnSpc>
                      </a:pPr>
                      <a:endParaRPr lang="en-US" altLang="zh-CN" sz="2200" dirty="0">
                        <a:effectLst/>
                      </a:endParaRPr>
                    </a:p>
                    <a:p>
                      <a:pPr marL="398780">
                        <a:lnSpc>
                          <a:spcPts val="1160"/>
                        </a:lnSpc>
                      </a:pPr>
                      <a:r>
                        <a:rPr lang="zh-CN" altLang="en-US" sz="2200" b="1" dirty="0">
                          <a:solidFill>
                            <a:sysClr val="window" lastClr="FFFFFF"/>
                          </a:solidFill>
                          <a:effectLst/>
                          <a:latin typeface="Arial" panose="020B0604020202020204" pitchFamily="34" charset="0"/>
                          <a:ea typeface="宋体" panose="02010600030101010101" pitchFamily="2" charset="-122"/>
                        </a:rPr>
                        <a:t>定类数据</a:t>
                      </a:r>
                      <a:endParaRPr lang="zh-CN" sz="2200" b="1" dirty="0">
                        <a:solidFill>
                          <a:sysClr val="window" lastClr="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6350" cap="rnd" cmpd="sng" algn="ctr">
                      <a:solidFill>
                        <a:srgbClr val="ED7D31"/>
                      </a:solidFill>
                      <a:prstDash val="solid"/>
                    </a:lnL>
                    <a:lnR w="6350" cap="rnd" cmpd="sng" algn="ctr">
                      <a:solidFill>
                        <a:srgbClr val="ED7D31"/>
                      </a:solidFill>
                      <a:prstDash val="solid"/>
                    </a:lnR>
                    <a:lnT w="6350" cap="rnd" cmpd="sng" algn="ctr">
                      <a:solidFill>
                        <a:srgbClr val="ED7D31"/>
                      </a:solidFill>
                      <a:prstDash val="solid"/>
                    </a:lnT>
                    <a:lnB w="6350" cap="rnd" cmpd="sng" algn="ctr">
                      <a:solidFill>
                        <a:srgbClr val="ED7D31"/>
                      </a:solidFill>
                      <a:prstDash val="solid"/>
                    </a:lnB>
                    <a:solidFill>
                      <a:srgbClr val="ED7D31">
                        <a:lumMod val="60000"/>
                        <a:lumOff val="40000"/>
                      </a:srgbClr>
                    </a:solidFill>
                  </a:tcPr>
                </a:tc>
                <a:tc>
                  <a:txBody>
                    <a:bodyPr/>
                    <a:p>
                      <a:pPr marL="351155">
                        <a:lnSpc>
                          <a:spcPts val="1160"/>
                        </a:lnSpc>
                      </a:pPr>
                      <a:endParaRPr lang="en-US" altLang="zh-CN" sz="2200" dirty="0">
                        <a:effectLst/>
                      </a:endParaRPr>
                    </a:p>
                    <a:p>
                      <a:pPr marL="351155">
                        <a:lnSpc>
                          <a:spcPts val="1160"/>
                        </a:lnSpc>
                      </a:pPr>
                      <a:r>
                        <a:rPr lang="zh-CN" altLang="en-US" sz="2200" b="1" dirty="0">
                          <a:solidFill>
                            <a:sysClr val="window" lastClr="FFFFFF"/>
                          </a:solidFill>
                          <a:effectLst/>
                          <a:latin typeface="Arial" panose="020B0604020202020204" pitchFamily="34" charset="0"/>
                          <a:ea typeface="宋体" panose="02010600030101010101" pitchFamily="2" charset="-122"/>
                        </a:rPr>
                        <a:t>定序数据</a:t>
                      </a:r>
                      <a:endParaRPr lang="zh-CN" sz="2200" b="1" dirty="0">
                        <a:solidFill>
                          <a:sysClr val="window" lastClr="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6350" cap="rnd" cmpd="sng" algn="ctr">
                      <a:solidFill>
                        <a:srgbClr val="ED7D31"/>
                      </a:solidFill>
                      <a:prstDash val="solid"/>
                    </a:lnL>
                    <a:lnR w="6350" cap="rnd" cmpd="sng" algn="ctr">
                      <a:solidFill>
                        <a:srgbClr val="ED7D31"/>
                      </a:solidFill>
                      <a:prstDash val="solid"/>
                    </a:lnR>
                    <a:lnT w="6350" cap="rnd" cmpd="sng" algn="ctr">
                      <a:solidFill>
                        <a:srgbClr val="ED7D31"/>
                      </a:solidFill>
                      <a:prstDash val="solid"/>
                    </a:lnT>
                    <a:lnB w="6350" cap="rnd" cmpd="sng" algn="ctr">
                      <a:solidFill>
                        <a:srgbClr val="ED7D31"/>
                      </a:solidFill>
                      <a:prstDash val="solid"/>
                    </a:lnB>
                    <a:solidFill>
                      <a:srgbClr val="ED7D31">
                        <a:lumMod val="60000"/>
                        <a:lumOff val="40000"/>
                      </a:srgbClr>
                    </a:solidFill>
                  </a:tcPr>
                </a:tc>
                <a:tc>
                  <a:txBody>
                    <a:bodyPr/>
                    <a:p>
                      <a:pPr marL="389255">
                        <a:lnSpc>
                          <a:spcPts val="1160"/>
                        </a:lnSpc>
                      </a:pPr>
                      <a:endParaRPr lang="en-US" altLang="zh-CN" sz="2200" dirty="0">
                        <a:effectLst/>
                      </a:endParaRPr>
                    </a:p>
                    <a:p>
                      <a:pPr marL="389255">
                        <a:lnSpc>
                          <a:spcPts val="1160"/>
                        </a:lnSpc>
                      </a:pPr>
                      <a:r>
                        <a:rPr lang="zh-CN" altLang="en-US" sz="2200" b="1" dirty="0">
                          <a:solidFill>
                            <a:sysClr val="window" lastClr="FFFFFF"/>
                          </a:solidFill>
                          <a:effectLst/>
                          <a:latin typeface="Arial" panose="020B0604020202020204" pitchFamily="34" charset="0"/>
                          <a:ea typeface="宋体" panose="02010600030101010101" pitchFamily="2" charset="-122"/>
                        </a:rPr>
                        <a:t>定量数据</a:t>
                      </a:r>
                      <a:endParaRPr lang="zh-CN" sz="2200" b="1" dirty="0">
                        <a:solidFill>
                          <a:sysClr val="window" lastClr="FFFFFF"/>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6350" cap="rnd" cmpd="sng" algn="ctr">
                      <a:solidFill>
                        <a:srgbClr val="ED7D31"/>
                      </a:solidFill>
                      <a:prstDash val="solid"/>
                    </a:lnL>
                    <a:lnR w="6350" cap="rnd" cmpd="sng" algn="ctr">
                      <a:solidFill>
                        <a:srgbClr val="ED7D31"/>
                      </a:solidFill>
                      <a:prstDash val="solid"/>
                    </a:lnR>
                    <a:lnT w="6350" cap="rnd" cmpd="sng" algn="ctr">
                      <a:solidFill>
                        <a:srgbClr val="ED7D31"/>
                      </a:solidFill>
                      <a:prstDash val="solid"/>
                    </a:lnT>
                    <a:lnB w="6350" cap="rnd" cmpd="sng" algn="ctr">
                      <a:solidFill>
                        <a:srgbClr val="ED7D31"/>
                      </a:solidFill>
                      <a:prstDash val="solid"/>
                    </a:lnB>
                    <a:solidFill>
                      <a:srgbClr val="ED7D31">
                        <a:lumMod val="60000"/>
                        <a:lumOff val="40000"/>
                      </a:srgbClr>
                    </a:solidFill>
                  </a:tcPr>
                </a:tc>
              </a:tr>
              <a:tr h="336468">
                <a:tc>
                  <a:txBody>
                    <a:bodyPr/>
                    <a:p>
                      <a:pPr marL="8255" algn="ctr"/>
                      <a:r>
                        <a:rPr lang="en-US" sz="2200" b="1">
                          <a:solidFill>
                            <a:sysClr val="windowText" lastClr="000000"/>
                          </a:solidFill>
                          <a:effectLst/>
                          <a:latin typeface="Arial" panose="020B0604020202020204" pitchFamily="34" charset="0"/>
                        </a:rPr>
                        <a:t>位置</a:t>
                      </a:r>
                      <a:endParaRPr lang="en-US" sz="2200" b="1">
                        <a:solidFill>
                          <a:sysClr val="windowText" lastClr="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6350" cap="rnd" cmpd="sng" algn="ctr">
                      <a:solidFill>
                        <a:srgbClr val="ED7D31"/>
                      </a:solidFill>
                      <a:prstDash val="solid"/>
                    </a:lnL>
                    <a:lnR w="6350" cap="rnd" cmpd="sng" algn="ctr">
                      <a:solidFill>
                        <a:srgbClr val="ED7D31"/>
                      </a:solidFill>
                      <a:prstDash val="solid"/>
                    </a:lnR>
                    <a:lnT w="6350" cap="rnd" cmpd="sng" algn="ctr">
                      <a:solidFill>
                        <a:srgbClr val="ED7D31"/>
                      </a:solidFill>
                      <a:prstDash val="solid"/>
                    </a:lnT>
                    <a:lnB w="6350" cap="rnd" cmpd="sng" algn="ctr">
                      <a:solidFill>
                        <a:srgbClr val="ED7D31"/>
                      </a:solidFill>
                      <a:prstDash val="solid"/>
                    </a:lnB>
                    <a:noFill/>
                  </a:tcPr>
                </a:tc>
                <a:tc>
                  <a:txBody>
                    <a:bodyPr/>
                    <a:p>
                      <a:pPr algn="ctr">
                        <a:spcBef>
                          <a:spcPts val="205"/>
                        </a:spcBef>
                      </a:pPr>
                      <a:r>
                        <a:rPr lang="en-US" sz="2200">
                          <a:solidFill>
                            <a:sysClr val="windowText" lastClr="000000"/>
                          </a:solidFill>
                          <a:effectLst/>
                          <a:latin typeface="Arial" panose="020B0604020202020204" pitchFamily="34" charset="0"/>
                        </a:rPr>
                        <a:t>Y</a:t>
                      </a:r>
                      <a:endParaRPr lang="en-US" sz="2200">
                        <a:solidFill>
                          <a:sysClr val="windowText" lastClr="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6350" cap="rnd" cmpd="sng" algn="ctr">
                      <a:solidFill>
                        <a:srgbClr val="ED7D31"/>
                      </a:solidFill>
                      <a:prstDash val="solid"/>
                    </a:lnL>
                    <a:lnR w="6350" cap="rnd" cmpd="sng" algn="ctr">
                      <a:solidFill>
                        <a:srgbClr val="ED7D31"/>
                      </a:solidFill>
                      <a:prstDash val="solid"/>
                    </a:lnR>
                    <a:lnT w="6350" cap="rnd" cmpd="sng" algn="ctr">
                      <a:solidFill>
                        <a:srgbClr val="ED7D31"/>
                      </a:solidFill>
                      <a:prstDash val="solid"/>
                    </a:lnT>
                    <a:lnB w="6350" cap="rnd" cmpd="sng" algn="ctr">
                      <a:solidFill>
                        <a:srgbClr val="ED7D31"/>
                      </a:solidFill>
                      <a:prstDash val="solid"/>
                    </a:lnB>
                    <a:noFill/>
                  </a:tcPr>
                </a:tc>
                <a:tc>
                  <a:txBody>
                    <a:bodyPr/>
                    <a:p>
                      <a:pPr algn="ctr">
                        <a:spcBef>
                          <a:spcPts val="205"/>
                        </a:spcBef>
                      </a:pPr>
                      <a:r>
                        <a:rPr lang="en-US" sz="2200">
                          <a:solidFill>
                            <a:sysClr val="windowText" lastClr="000000"/>
                          </a:solidFill>
                          <a:effectLst/>
                          <a:latin typeface="Arial" panose="020B0604020202020204" pitchFamily="34" charset="0"/>
                        </a:rPr>
                        <a:t>Y</a:t>
                      </a:r>
                      <a:endParaRPr lang="en-US" sz="2200">
                        <a:solidFill>
                          <a:sysClr val="windowText" lastClr="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6350" cap="rnd" cmpd="sng" algn="ctr">
                      <a:solidFill>
                        <a:srgbClr val="ED7D31"/>
                      </a:solidFill>
                      <a:prstDash val="solid"/>
                    </a:lnL>
                    <a:lnR w="6350" cap="rnd" cmpd="sng" algn="ctr">
                      <a:solidFill>
                        <a:srgbClr val="ED7D31"/>
                      </a:solidFill>
                      <a:prstDash val="solid"/>
                    </a:lnR>
                    <a:lnT w="6350" cap="rnd" cmpd="sng" algn="ctr">
                      <a:solidFill>
                        <a:srgbClr val="ED7D31"/>
                      </a:solidFill>
                      <a:prstDash val="solid"/>
                    </a:lnT>
                    <a:lnB w="6350" cap="rnd" cmpd="sng" algn="ctr">
                      <a:solidFill>
                        <a:srgbClr val="ED7D31"/>
                      </a:solidFill>
                      <a:prstDash val="solid"/>
                    </a:lnB>
                    <a:noFill/>
                  </a:tcPr>
                </a:tc>
                <a:tc>
                  <a:txBody>
                    <a:bodyPr/>
                    <a:p>
                      <a:pPr marL="635" algn="ctr">
                        <a:spcBef>
                          <a:spcPts val="205"/>
                        </a:spcBef>
                        <a:spcAft>
                          <a:spcPts val="0"/>
                        </a:spcAft>
                      </a:pPr>
                      <a:r>
                        <a:rPr lang="en-US" sz="2200" b="1">
                          <a:solidFill>
                            <a:sysClr val="windowText" lastClr="000000"/>
                          </a:solidFill>
                          <a:effectLst/>
                          <a:latin typeface="Arial" panose="020B0604020202020204" pitchFamily="34" charset="0"/>
                        </a:rPr>
                        <a:t>Y</a:t>
                      </a:r>
                      <a:endParaRPr lang="en-US" sz="2200" b="1">
                        <a:solidFill>
                          <a:sysClr val="windowText" lastClr="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6350" cap="rnd" cmpd="sng" algn="ctr">
                      <a:solidFill>
                        <a:srgbClr val="ED7D31"/>
                      </a:solidFill>
                      <a:prstDash val="solid"/>
                    </a:lnL>
                    <a:lnR w="6350" cap="rnd" cmpd="sng" algn="ctr">
                      <a:solidFill>
                        <a:srgbClr val="ED7D31"/>
                      </a:solidFill>
                      <a:prstDash val="solid"/>
                    </a:lnR>
                    <a:lnT w="6350" cap="rnd" cmpd="sng" algn="ctr">
                      <a:solidFill>
                        <a:srgbClr val="ED7D31"/>
                      </a:solidFill>
                      <a:prstDash val="solid"/>
                    </a:lnT>
                    <a:lnB w="6350" cap="rnd" cmpd="sng" algn="ctr">
                      <a:solidFill>
                        <a:srgbClr val="ED7D31"/>
                      </a:solidFill>
                      <a:prstDash val="solid"/>
                    </a:lnB>
                    <a:noFill/>
                  </a:tcPr>
                </a:tc>
              </a:tr>
              <a:tr h="336468">
                <a:tc>
                  <a:txBody>
                    <a:bodyPr/>
                    <a:p>
                      <a:pPr marL="8255" algn="ctr"/>
                      <a:r>
                        <a:rPr lang="en-US" sz="2200" b="1">
                          <a:solidFill>
                            <a:sysClr val="windowText" lastClr="000000"/>
                          </a:solidFill>
                          <a:effectLst/>
                          <a:latin typeface="Arial" panose="020B0604020202020204" pitchFamily="34" charset="0"/>
                        </a:rPr>
                        <a:t>尺寸</a:t>
                      </a:r>
                      <a:endParaRPr lang="en-US" sz="2200" b="1">
                        <a:solidFill>
                          <a:sysClr val="windowText" lastClr="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6350" cap="rnd" cmpd="sng" algn="ctr">
                      <a:solidFill>
                        <a:srgbClr val="ED7D31"/>
                      </a:solidFill>
                      <a:prstDash val="solid"/>
                    </a:lnL>
                    <a:lnR w="6350" cap="rnd" cmpd="sng" algn="ctr">
                      <a:solidFill>
                        <a:srgbClr val="ED7D31"/>
                      </a:solidFill>
                      <a:prstDash val="solid"/>
                    </a:lnR>
                    <a:lnT w="6350" cap="rnd" cmpd="sng" algn="ctr">
                      <a:solidFill>
                        <a:srgbClr val="ED7D31"/>
                      </a:solidFill>
                      <a:prstDash val="solid"/>
                    </a:lnT>
                    <a:lnB w="6350" cap="rnd" cmpd="sng" algn="ctr">
                      <a:solidFill>
                        <a:srgbClr val="ED7D31"/>
                      </a:solidFill>
                      <a:prstDash val="solid"/>
                    </a:lnB>
                    <a:noFill/>
                  </a:tcPr>
                </a:tc>
                <a:tc>
                  <a:txBody>
                    <a:bodyPr/>
                    <a:p>
                      <a:pPr algn="ctr">
                        <a:spcBef>
                          <a:spcPts val="205"/>
                        </a:spcBef>
                      </a:pPr>
                      <a:r>
                        <a:rPr lang="en-US" sz="2200">
                          <a:solidFill>
                            <a:sysClr val="windowText" lastClr="000000"/>
                          </a:solidFill>
                          <a:effectLst/>
                          <a:latin typeface="Arial" panose="020B0604020202020204" pitchFamily="34" charset="0"/>
                        </a:rPr>
                        <a:t>Y</a:t>
                      </a:r>
                      <a:endParaRPr lang="en-US" sz="2200">
                        <a:solidFill>
                          <a:sysClr val="windowText" lastClr="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6350" cap="rnd" cmpd="sng" algn="ctr">
                      <a:solidFill>
                        <a:srgbClr val="ED7D31"/>
                      </a:solidFill>
                      <a:prstDash val="solid"/>
                    </a:lnL>
                    <a:lnR w="6350" cap="rnd" cmpd="sng" algn="ctr">
                      <a:solidFill>
                        <a:srgbClr val="ED7D31"/>
                      </a:solidFill>
                      <a:prstDash val="solid"/>
                    </a:lnR>
                    <a:lnT w="6350" cap="rnd" cmpd="sng" algn="ctr">
                      <a:solidFill>
                        <a:srgbClr val="ED7D31"/>
                      </a:solidFill>
                      <a:prstDash val="solid"/>
                    </a:lnT>
                    <a:lnB w="6350" cap="rnd" cmpd="sng" algn="ctr">
                      <a:solidFill>
                        <a:srgbClr val="ED7D31"/>
                      </a:solidFill>
                      <a:prstDash val="solid"/>
                    </a:lnB>
                    <a:noFill/>
                  </a:tcPr>
                </a:tc>
                <a:tc>
                  <a:txBody>
                    <a:bodyPr/>
                    <a:p>
                      <a:pPr algn="ctr">
                        <a:spcBef>
                          <a:spcPts val="205"/>
                        </a:spcBef>
                      </a:pPr>
                      <a:r>
                        <a:rPr lang="en-US" sz="2200">
                          <a:solidFill>
                            <a:sysClr val="windowText" lastClr="000000"/>
                          </a:solidFill>
                          <a:effectLst/>
                          <a:latin typeface="Arial" panose="020B0604020202020204" pitchFamily="34" charset="0"/>
                        </a:rPr>
                        <a:t>Y</a:t>
                      </a:r>
                      <a:endParaRPr lang="en-US" sz="2200">
                        <a:solidFill>
                          <a:sysClr val="windowText" lastClr="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6350" cap="rnd" cmpd="sng" algn="ctr">
                      <a:solidFill>
                        <a:srgbClr val="ED7D31"/>
                      </a:solidFill>
                      <a:prstDash val="solid"/>
                    </a:lnL>
                    <a:lnR w="6350" cap="rnd" cmpd="sng" algn="ctr">
                      <a:solidFill>
                        <a:srgbClr val="ED7D31"/>
                      </a:solidFill>
                      <a:prstDash val="solid"/>
                    </a:lnR>
                    <a:lnT w="6350" cap="rnd" cmpd="sng" algn="ctr">
                      <a:solidFill>
                        <a:srgbClr val="ED7D31"/>
                      </a:solidFill>
                      <a:prstDash val="solid"/>
                    </a:lnT>
                    <a:lnB w="6350" cap="rnd" cmpd="sng" algn="ctr">
                      <a:solidFill>
                        <a:srgbClr val="ED7D31"/>
                      </a:solidFill>
                      <a:prstDash val="solid"/>
                    </a:lnB>
                    <a:noFill/>
                  </a:tcPr>
                </a:tc>
                <a:tc>
                  <a:txBody>
                    <a:bodyPr/>
                    <a:p>
                      <a:pPr marL="635" algn="ctr">
                        <a:spcBef>
                          <a:spcPts val="205"/>
                        </a:spcBef>
                        <a:spcAft>
                          <a:spcPts val="0"/>
                        </a:spcAft>
                      </a:pPr>
                      <a:r>
                        <a:rPr lang="en-US" sz="2200" b="1">
                          <a:solidFill>
                            <a:sysClr val="windowText" lastClr="000000"/>
                          </a:solidFill>
                          <a:effectLst/>
                          <a:latin typeface="Arial" panose="020B0604020202020204" pitchFamily="34" charset="0"/>
                        </a:rPr>
                        <a:t>Y</a:t>
                      </a:r>
                      <a:endParaRPr lang="en-US" sz="2200" b="1">
                        <a:solidFill>
                          <a:sysClr val="windowText" lastClr="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6350" cap="rnd" cmpd="sng" algn="ctr">
                      <a:solidFill>
                        <a:srgbClr val="ED7D31"/>
                      </a:solidFill>
                      <a:prstDash val="solid"/>
                    </a:lnL>
                    <a:lnR w="6350" cap="rnd" cmpd="sng" algn="ctr">
                      <a:solidFill>
                        <a:srgbClr val="ED7D31"/>
                      </a:solidFill>
                      <a:prstDash val="solid"/>
                    </a:lnR>
                    <a:lnT w="6350" cap="rnd" cmpd="sng" algn="ctr">
                      <a:solidFill>
                        <a:srgbClr val="ED7D31"/>
                      </a:solidFill>
                      <a:prstDash val="solid"/>
                    </a:lnT>
                    <a:lnB w="6350" cap="rnd" cmpd="sng" algn="ctr">
                      <a:solidFill>
                        <a:srgbClr val="ED7D31"/>
                      </a:solidFill>
                      <a:prstDash val="solid"/>
                    </a:lnB>
                    <a:noFill/>
                  </a:tcPr>
                </a:tc>
              </a:tr>
              <a:tr h="335361">
                <a:tc>
                  <a:txBody>
                    <a:bodyPr/>
                    <a:p>
                      <a:pPr marL="8255" algn="ctr"/>
                      <a:r>
                        <a:rPr lang="en-US" sz="2200" b="1">
                          <a:solidFill>
                            <a:sysClr val="windowText" lastClr="000000"/>
                          </a:solidFill>
                          <a:effectLst/>
                          <a:latin typeface="Arial" panose="020B0604020202020204" pitchFamily="34" charset="0"/>
                        </a:rPr>
                        <a:t>数值</a:t>
                      </a:r>
                      <a:endParaRPr lang="en-US" sz="2200" b="1">
                        <a:solidFill>
                          <a:sysClr val="windowText" lastClr="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6350" cap="rnd" cmpd="sng" algn="ctr">
                      <a:solidFill>
                        <a:srgbClr val="ED7D31"/>
                      </a:solidFill>
                      <a:prstDash val="solid"/>
                    </a:lnL>
                    <a:lnR w="6350" cap="rnd" cmpd="sng" algn="ctr">
                      <a:solidFill>
                        <a:srgbClr val="ED7D31"/>
                      </a:solidFill>
                      <a:prstDash val="solid"/>
                    </a:lnR>
                    <a:lnT w="6350" cap="rnd" cmpd="sng" algn="ctr">
                      <a:solidFill>
                        <a:srgbClr val="ED7D31"/>
                      </a:solidFill>
                      <a:prstDash val="solid"/>
                    </a:lnT>
                    <a:lnB w="6350" cap="rnd" cmpd="sng" algn="ctr">
                      <a:solidFill>
                        <a:srgbClr val="ED7D31"/>
                      </a:solidFill>
                      <a:prstDash val="solid"/>
                    </a:lnB>
                    <a:noFill/>
                  </a:tcPr>
                </a:tc>
                <a:tc>
                  <a:txBody>
                    <a:bodyPr/>
                    <a:p>
                      <a:pPr algn="ctr">
                        <a:spcBef>
                          <a:spcPts val="205"/>
                        </a:spcBef>
                      </a:pPr>
                      <a:r>
                        <a:rPr lang="en-US" sz="2200">
                          <a:solidFill>
                            <a:sysClr val="windowText" lastClr="000000"/>
                          </a:solidFill>
                          <a:effectLst/>
                          <a:latin typeface="Arial" panose="020B0604020202020204" pitchFamily="34" charset="0"/>
                        </a:rPr>
                        <a:t>Y</a:t>
                      </a:r>
                      <a:endParaRPr lang="en-US" sz="2200">
                        <a:solidFill>
                          <a:sysClr val="windowText" lastClr="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6350" cap="rnd" cmpd="sng" algn="ctr">
                      <a:solidFill>
                        <a:srgbClr val="ED7D31"/>
                      </a:solidFill>
                      <a:prstDash val="solid"/>
                    </a:lnL>
                    <a:lnR w="6350" cap="rnd" cmpd="sng" algn="ctr">
                      <a:solidFill>
                        <a:srgbClr val="ED7D31"/>
                      </a:solidFill>
                      <a:prstDash val="solid"/>
                    </a:lnR>
                    <a:lnT w="6350" cap="rnd" cmpd="sng" algn="ctr">
                      <a:solidFill>
                        <a:srgbClr val="ED7D31"/>
                      </a:solidFill>
                      <a:prstDash val="solid"/>
                    </a:lnT>
                    <a:lnB w="6350" cap="rnd" cmpd="sng" algn="ctr">
                      <a:solidFill>
                        <a:srgbClr val="ED7D31"/>
                      </a:solidFill>
                      <a:prstDash val="solid"/>
                    </a:lnB>
                    <a:noFill/>
                  </a:tcPr>
                </a:tc>
                <a:tc>
                  <a:txBody>
                    <a:bodyPr/>
                    <a:p>
                      <a:pPr algn="ctr">
                        <a:spcBef>
                          <a:spcPts val="205"/>
                        </a:spcBef>
                      </a:pPr>
                      <a:r>
                        <a:rPr lang="en-US" sz="2200">
                          <a:solidFill>
                            <a:sysClr val="windowText" lastClr="000000"/>
                          </a:solidFill>
                          <a:effectLst/>
                          <a:latin typeface="Arial" panose="020B0604020202020204" pitchFamily="34" charset="0"/>
                        </a:rPr>
                        <a:t>Y</a:t>
                      </a:r>
                      <a:endParaRPr lang="en-US" sz="2200">
                        <a:solidFill>
                          <a:sysClr val="windowText" lastClr="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6350" cap="rnd" cmpd="sng" algn="ctr">
                      <a:solidFill>
                        <a:srgbClr val="ED7D31"/>
                      </a:solidFill>
                      <a:prstDash val="solid"/>
                    </a:lnL>
                    <a:lnR w="6350" cap="rnd" cmpd="sng" algn="ctr">
                      <a:solidFill>
                        <a:srgbClr val="ED7D31"/>
                      </a:solidFill>
                      <a:prstDash val="solid"/>
                    </a:lnR>
                    <a:lnT w="6350" cap="rnd" cmpd="sng" algn="ctr">
                      <a:solidFill>
                        <a:srgbClr val="ED7D31"/>
                      </a:solidFill>
                      <a:prstDash val="solid"/>
                    </a:lnT>
                    <a:lnB w="6350" cap="rnd" cmpd="sng" algn="ctr">
                      <a:solidFill>
                        <a:srgbClr val="ED7D31"/>
                      </a:solidFill>
                      <a:prstDash val="solid"/>
                    </a:lnB>
                    <a:noFill/>
                  </a:tcPr>
                </a:tc>
                <a:tc>
                  <a:txBody>
                    <a:bodyPr/>
                    <a:p>
                      <a:pPr marL="347980"/>
                      <a:r>
                        <a:rPr lang="en-US" sz="2200" b="1">
                          <a:solidFill>
                            <a:sysClr val="windowText" lastClr="000000"/>
                          </a:solidFill>
                          <a:effectLst/>
                          <a:latin typeface="Arial" panose="020B0604020202020204" pitchFamily="34" charset="0"/>
                        </a:rPr>
                        <a:t>Y（部分）</a:t>
                      </a:r>
                      <a:endParaRPr lang="en-US" sz="2200" b="1">
                        <a:solidFill>
                          <a:sysClr val="windowText" lastClr="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6350" cap="rnd" cmpd="sng" algn="ctr">
                      <a:solidFill>
                        <a:srgbClr val="ED7D31"/>
                      </a:solidFill>
                      <a:prstDash val="solid"/>
                    </a:lnL>
                    <a:lnR w="6350" cap="rnd" cmpd="sng" algn="ctr">
                      <a:solidFill>
                        <a:srgbClr val="ED7D31"/>
                      </a:solidFill>
                      <a:prstDash val="solid"/>
                    </a:lnR>
                    <a:lnT w="6350" cap="rnd" cmpd="sng" algn="ctr">
                      <a:solidFill>
                        <a:srgbClr val="ED7D31"/>
                      </a:solidFill>
                      <a:prstDash val="solid"/>
                    </a:lnT>
                    <a:lnB w="6350" cap="rnd" cmpd="sng" algn="ctr">
                      <a:solidFill>
                        <a:srgbClr val="ED7D31"/>
                      </a:solidFill>
                      <a:prstDash val="solid"/>
                    </a:lnB>
                    <a:noFill/>
                  </a:tcPr>
                </a:tc>
              </a:tr>
              <a:tr h="336468">
                <a:tc>
                  <a:txBody>
                    <a:bodyPr/>
                    <a:p>
                      <a:pPr marL="8255" algn="ctr"/>
                      <a:r>
                        <a:rPr lang="en-US" sz="2200" b="1">
                          <a:solidFill>
                            <a:sysClr val="windowText" lastClr="000000"/>
                          </a:solidFill>
                          <a:effectLst/>
                          <a:latin typeface="Arial" panose="020B0604020202020204" pitchFamily="34" charset="0"/>
                        </a:rPr>
                        <a:t>纹理</a:t>
                      </a:r>
                      <a:endParaRPr lang="en-US" sz="2200" b="1">
                        <a:solidFill>
                          <a:sysClr val="windowText" lastClr="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6350" cap="rnd" cmpd="sng" algn="ctr">
                      <a:solidFill>
                        <a:srgbClr val="ED7D31"/>
                      </a:solidFill>
                      <a:prstDash val="solid"/>
                    </a:lnL>
                    <a:lnR w="6350" cap="rnd" cmpd="sng" algn="ctr">
                      <a:solidFill>
                        <a:srgbClr val="ED7D31"/>
                      </a:solidFill>
                      <a:prstDash val="solid"/>
                    </a:lnR>
                    <a:lnT w="6350" cap="rnd" cmpd="sng" algn="ctr">
                      <a:solidFill>
                        <a:srgbClr val="ED7D31"/>
                      </a:solidFill>
                      <a:prstDash val="solid"/>
                    </a:lnT>
                    <a:lnB w="6350" cap="rnd" cmpd="sng" algn="ctr">
                      <a:solidFill>
                        <a:srgbClr val="ED7D31"/>
                      </a:solidFill>
                      <a:prstDash val="solid"/>
                    </a:lnB>
                    <a:noFill/>
                  </a:tcPr>
                </a:tc>
                <a:tc>
                  <a:txBody>
                    <a:bodyPr/>
                    <a:p>
                      <a:pPr algn="ctr">
                        <a:spcBef>
                          <a:spcPts val="205"/>
                        </a:spcBef>
                      </a:pPr>
                      <a:r>
                        <a:rPr lang="en-US" sz="2200">
                          <a:solidFill>
                            <a:sysClr val="windowText" lastClr="000000"/>
                          </a:solidFill>
                          <a:effectLst/>
                          <a:latin typeface="Arial" panose="020B0604020202020204" pitchFamily="34" charset="0"/>
                        </a:rPr>
                        <a:t>Y</a:t>
                      </a:r>
                      <a:endParaRPr lang="en-US" sz="2200">
                        <a:solidFill>
                          <a:sysClr val="windowText" lastClr="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6350" cap="rnd" cmpd="sng" algn="ctr">
                      <a:solidFill>
                        <a:srgbClr val="ED7D31"/>
                      </a:solidFill>
                      <a:prstDash val="solid"/>
                    </a:lnL>
                    <a:lnR w="6350" cap="rnd" cmpd="sng" algn="ctr">
                      <a:solidFill>
                        <a:srgbClr val="ED7D31"/>
                      </a:solidFill>
                      <a:prstDash val="solid"/>
                    </a:lnR>
                    <a:lnT w="6350" cap="rnd" cmpd="sng" algn="ctr">
                      <a:solidFill>
                        <a:srgbClr val="ED7D31"/>
                      </a:solidFill>
                      <a:prstDash val="solid"/>
                    </a:lnT>
                    <a:lnB w="6350" cap="rnd" cmpd="sng" algn="ctr">
                      <a:solidFill>
                        <a:srgbClr val="ED7D31"/>
                      </a:solidFill>
                      <a:prstDash val="solid"/>
                    </a:lnB>
                    <a:noFill/>
                  </a:tcPr>
                </a:tc>
                <a:tc>
                  <a:txBody>
                    <a:bodyPr/>
                    <a:p>
                      <a:pPr marL="310515"/>
                      <a:r>
                        <a:rPr lang="en-US" sz="2200">
                          <a:solidFill>
                            <a:sysClr val="windowText" lastClr="000000"/>
                          </a:solidFill>
                          <a:effectLst/>
                          <a:latin typeface="Arial" panose="020B0604020202020204" pitchFamily="34" charset="0"/>
                        </a:rPr>
                        <a:t>Y（部分）</a:t>
                      </a:r>
                      <a:endParaRPr lang="en-US" sz="2200">
                        <a:solidFill>
                          <a:sysClr val="windowText" lastClr="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6350" cap="rnd" cmpd="sng" algn="ctr">
                      <a:solidFill>
                        <a:srgbClr val="ED7D31"/>
                      </a:solidFill>
                      <a:prstDash val="solid"/>
                    </a:lnL>
                    <a:lnR w="6350" cap="rnd" cmpd="sng" algn="ctr">
                      <a:solidFill>
                        <a:srgbClr val="ED7D31"/>
                      </a:solidFill>
                      <a:prstDash val="solid"/>
                    </a:lnR>
                    <a:lnT w="6350" cap="rnd" cmpd="sng" algn="ctr">
                      <a:solidFill>
                        <a:srgbClr val="ED7D31"/>
                      </a:solidFill>
                      <a:prstDash val="solid"/>
                    </a:lnT>
                    <a:lnB w="6350" cap="rnd" cmpd="sng" algn="ctr">
                      <a:solidFill>
                        <a:srgbClr val="ED7D31"/>
                      </a:solidFill>
                      <a:prstDash val="solid"/>
                    </a:lnB>
                    <a:noFill/>
                  </a:tcPr>
                </a:tc>
                <a:tc>
                  <a:txBody>
                    <a:bodyPr/>
                    <a:p>
                      <a:r>
                        <a:rPr lang="en-US" sz="2200" b="1">
                          <a:solidFill>
                            <a:sysClr val="windowText" lastClr="000000"/>
                          </a:solidFill>
                          <a:effectLst/>
                          <a:latin typeface="Arial" panose="020B0604020202020204" pitchFamily="34" charset="0"/>
                        </a:rPr>
                        <a:t> </a:t>
                      </a:r>
                      <a:endParaRPr lang="en-US" sz="2200" b="1">
                        <a:solidFill>
                          <a:sysClr val="windowText" lastClr="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6350" cap="rnd" cmpd="sng" algn="ctr">
                      <a:solidFill>
                        <a:srgbClr val="ED7D31"/>
                      </a:solidFill>
                      <a:prstDash val="solid"/>
                    </a:lnL>
                    <a:lnR w="6350" cap="rnd" cmpd="sng" algn="ctr">
                      <a:solidFill>
                        <a:srgbClr val="ED7D31"/>
                      </a:solidFill>
                      <a:prstDash val="solid"/>
                    </a:lnR>
                    <a:lnT w="6350" cap="rnd" cmpd="sng" algn="ctr">
                      <a:solidFill>
                        <a:srgbClr val="ED7D31"/>
                      </a:solidFill>
                      <a:prstDash val="solid"/>
                    </a:lnT>
                    <a:lnB w="6350" cap="rnd" cmpd="sng" algn="ctr">
                      <a:solidFill>
                        <a:srgbClr val="ED7D31"/>
                      </a:solidFill>
                      <a:prstDash val="solid"/>
                    </a:lnB>
                    <a:noFill/>
                  </a:tcPr>
                </a:tc>
              </a:tr>
              <a:tr h="336468">
                <a:tc>
                  <a:txBody>
                    <a:bodyPr/>
                    <a:p>
                      <a:pPr marL="8255" algn="ctr"/>
                      <a:r>
                        <a:rPr lang="en-US" sz="2200" b="1">
                          <a:solidFill>
                            <a:sysClr val="windowText" lastClr="000000"/>
                          </a:solidFill>
                          <a:effectLst/>
                          <a:latin typeface="Arial" panose="020B0604020202020204" pitchFamily="34" charset="0"/>
                        </a:rPr>
                        <a:t>颜色</a:t>
                      </a:r>
                      <a:endParaRPr lang="en-US" sz="2200" b="1">
                        <a:solidFill>
                          <a:sysClr val="windowText" lastClr="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6350" cap="rnd" cmpd="sng" algn="ctr">
                      <a:solidFill>
                        <a:srgbClr val="ED7D31"/>
                      </a:solidFill>
                      <a:prstDash val="solid"/>
                    </a:lnL>
                    <a:lnR w="6350" cap="rnd" cmpd="sng" algn="ctr">
                      <a:solidFill>
                        <a:srgbClr val="ED7D31"/>
                      </a:solidFill>
                      <a:prstDash val="solid"/>
                    </a:lnR>
                    <a:lnT w="6350" cap="rnd" cmpd="sng" algn="ctr">
                      <a:solidFill>
                        <a:srgbClr val="ED7D31"/>
                      </a:solidFill>
                      <a:prstDash val="solid"/>
                    </a:lnT>
                    <a:lnB w="6350" cap="rnd" cmpd="sng" algn="ctr">
                      <a:solidFill>
                        <a:srgbClr val="ED7D31"/>
                      </a:solidFill>
                      <a:prstDash val="solid"/>
                    </a:lnB>
                    <a:noFill/>
                  </a:tcPr>
                </a:tc>
                <a:tc>
                  <a:txBody>
                    <a:bodyPr/>
                    <a:p>
                      <a:pPr algn="ctr">
                        <a:spcBef>
                          <a:spcPts val="205"/>
                        </a:spcBef>
                      </a:pPr>
                      <a:r>
                        <a:rPr lang="en-US" sz="2200">
                          <a:solidFill>
                            <a:sysClr val="windowText" lastClr="000000"/>
                          </a:solidFill>
                          <a:effectLst/>
                          <a:latin typeface="Arial" panose="020B0604020202020204" pitchFamily="34" charset="0"/>
                        </a:rPr>
                        <a:t>Y</a:t>
                      </a:r>
                      <a:endParaRPr lang="en-US" sz="2200">
                        <a:solidFill>
                          <a:sysClr val="windowText" lastClr="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6350" cap="rnd" cmpd="sng" algn="ctr">
                      <a:solidFill>
                        <a:srgbClr val="ED7D31"/>
                      </a:solidFill>
                      <a:prstDash val="solid"/>
                    </a:lnL>
                    <a:lnR w="6350" cap="rnd" cmpd="sng" algn="ctr">
                      <a:solidFill>
                        <a:srgbClr val="ED7D31"/>
                      </a:solidFill>
                      <a:prstDash val="solid"/>
                    </a:lnR>
                    <a:lnT w="6350" cap="rnd" cmpd="sng" algn="ctr">
                      <a:solidFill>
                        <a:srgbClr val="ED7D31"/>
                      </a:solidFill>
                      <a:prstDash val="solid"/>
                    </a:lnT>
                    <a:lnB w="6350" cap="rnd" cmpd="sng" algn="ctr">
                      <a:solidFill>
                        <a:srgbClr val="ED7D31"/>
                      </a:solidFill>
                      <a:prstDash val="solid"/>
                    </a:lnB>
                    <a:noFill/>
                  </a:tcPr>
                </a:tc>
                <a:tc>
                  <a:txBody>
                    <a:bodyPr/>
                    <a:p>
                      <a:r>
                        <a:rPr lang="en-US" sz="2200">
                          <a:solidFill>
                            <a:sysClr val="windowText" lastClr="000000"/>
                          </a:solidFill>
                          <a:effectLst/>
                          <a:latin typeface="Arial" panose="020B0604020202020204" pitchFamily="34" charset="0"/>
                        </a:rPr>
                        <a:t> </a:t>
                      </a:r>
                      <a:endParaRPr lang="en-US" sz="2200">
                        <a:solidFill>
                          <a:sysClr val="windowText" lastClr="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6350" cap="rnd" cmpd="sng" algn="ctr">
                      <a:solidFill>
                        <a:srgbClr val="ED7D31"/>
                      </a:solidFill>
                      <a:prstDash val="solid"/>
                    </a:lnL>
                    <a:lnR w="6350" cap="rnd" cmpd="sng" algn="ctr">
                      <a:solidFill>
                        <a:srgbClr val="ED7D31"/>
                      </a:solidFill>
                      <a:prstDash val="solid"/>
                    </a:lnR>
                    <a:lnT w="6350" cap="rnd" cmpd="sng" algn="ctr">
                      <a:solidFill>
                        <a:srgbClr val="ED7D31"/>
                      </a:solidFill>
                      <a:prstDash val="solid"/>
                    </a:lnT>
                    <a:lnB w="6350" cap="rnd" cmpd="sng" algn="ctr">
                      <a:solidFill>
                        <a:srgbClr val="ED7D31"/>
                      </a:solidFill>
                      <a:prstDash val="solid"/>
                    </a:lnB>
                    <a:noFill/>
                  </a:tcPr>
                </a:tc>
                <a:tc>
                  <a:txBody>
                    <a:bodyPr/>
                    <a:p>
                      <a:r>
                        <a:rPr lang="en-US" sz="2200" b="1">
                          <a:solidFill>
                            <a:sysClr val="windowText" lastClr="000000"/>
                          </a:solidFill>
                          <a:effectLst/>
                          <a:latin typeface="Arial" panose="020B0604020202020204" pitchFamily="34" charset="0"/>
                        </a:rPr>
                        <a:t> </a:t>
                      </a:r>
                      <a:endParaRPr lang="en-US" sz="2200" b="1">
                        <a:solidFill>
                          <a:sysClr val="windowText" lastClr="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6350" cap="rnd" cmpd="sng" algn="ctr">
                      <a:solidFill>
                        <a:srgbClr val="ED7D31"/>
                      </a:solidFill>
                      <a:prstDash val="solid"/>
                    </a:lnL>
                    <a:lnR w="6350" cap="rnd" cmpd="sng" algn="ctr">
                      <a:solidFill>
                        <a:srgbClr val="ED7D31"/>
                      </a:solidFill>
                      <a:prstDash val="solid"/>
                    </a:lnR>
                    <a:lnT w="6350" cap="rnd" cmpd="sng" algn="ctr">
                      <a:solidFill>
                        <a:srgbClr val="ED7D31"/>
                      </a:solidFill>
                      <a:prstDash val="solid"/>
                    </a:lnT>
                    <a:lnB w="6350" cap="rnd" cmpd="sng" algn="ctr">
                      <a:solidFill>
                        <a:srgbClr val="ED7D31"/>
                      </a:solidFill>
                      <a:prstDash val="solid"/>
                    </a:lnB>
                    <a:noFill/>
                  </a:tcPr>
                </a:tc>
              </a:tr>
              <a:tr h="336468">
                <a:tc>
                  <a:txBody>
                    <a:bodyPr/>
                    <a:p>
                      <a:pPr marL="8255" algn="ctr"/>
                      <a:r>
                        <a:rPr lang="en-US" sz="2200" b="1">
                          <a:solidFill>
                            <a:sysClr val="windowText" lastClr="000000"/>
                          </a:solidFill>
                          <a:effectLst/>
                          <a:latin typeface="Arial" panose="020B0604020202020204" pitchFamily="34" charset="0"/>
                        </a:rPr>
                        <a:t>方向</a:t>
                      </a:r>
                      <a:endParaRPr lang="en-US" sz="2200" b="1">
                        <a:solidFill>
                          <a:sysClr val="windowText" lastClr="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6350" cap="rnd" cmpd="sng" algn="ctr">
                      <a:solidFill>
                        <a:srgbClr val="ED7D31"/>
                      </a:solidFill>
                      <a:prstDash val="solid"/>
                    </a:lnL>
                    <a:lnR w="6350" cap="rnd" cmpd="sng" algn="ctr">
                      <a:solidFill>
                        <a:srgbClr val="ED7D31"/>
                      </a:solidFill>
                      <a:prstDash val="solid"/>
                    </a:lnR>
                    <a:lnT w="6350" cap="rnd" cmpd="sng" algn="ctr">
                      <a:solidFill>
                        <a:srgbClr val="ED7D31"/>
                      </a:solidFill>
                      <a:prstDash val="solid"/>
                    </a:lnT>
                    <a:lnB w="6350" cap="rnd" cmpd="sng" algn="ctr">
                      <a:solidFill>
                        <a:srgbClr val="ED7D31"/>
                      </a:solidFill>
                      <a:prstDash val="solid"/>
                    </a:lnB>
                    <a:noFill/>
                  </a:tcPr>
                </a:tc>
                <a:tc>
                  <a:txBody>
                    <a:bodyPr/>
                    <a:p>
                      <a:pPr algn="ctr">
                        <a:spcBef>
                          <a:spcPts val="205"/>
                        </a:spcBef>
                      </a:pPr>
                      <a:r>
                        <a:rPr lang="en-US" sz="2200">
                          <a:solidFill>
                            <a:sysClr val="windowText" lastClr="000000"/>
                          </a:solidFill>
                          <a:effectLst/>
                          <a:latin typeface="Arial" panose="020B0604020202020204" pitchFamily="34" charset="0"/>
                        </a:rPr>
                        <a:t>Y</a:t>
                      </a:r>
                      <a:endParaRPr lang="en-US" sz="2200">
                        <a:solidFill>
                          <a:sysClr val="windowText" lastClr="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6350" cap="rnd" cmpd="sng" algn="ctr">
                      <a:solidFill>
                        <a:srgbClr val="ED7D31"/>
                      </a:solidFill>
                      <a:prstDash val="solid"/>
                    </a:lnL>
                    <a:lnR w="6350" cap="rnd" cmpd="sng" algn="ctr">
                      <a:solidFill>
                        <a:srgbClr val="ED7D31"/>
                      </a:solidFill>
                      <a:prstDash val="solid"/>
                    </a:lnR>
                    <a:lnT w="6350" cap="rnd" cmpd="sng" algn="ctr">
                      <a:solidFill>
                        <a:srgbClr val="ED7D31"/>
                      </a:solidFill>
                      <a:prstDash val="solid"/>
                    </a:lnT>
                    <a:lnB w="6350" cap="rnd" cmpd="sng" algn="ctr">
                      <a:solidFill>
                        <a:srgbClr val="ED7D31"/>
                      </a:solidFill>
                      <a:prstDash val="solid"/>
                    </a:lnB>
                    <a:noFill/>
                  </a:tcPr>
                </a:tc>
                <a:tc>
                  <a:txBody>
                    <a:bodyPr/>
                    <a:p>
                      <a:r>
                        <a:rPr lang="en-US" sz="2200">
                          <a:solidFill>
                            <a:sysClr val="windowText" lastClr="000000"/>
                          </a:solidFill>
                          <a:effectLst/>
                          <a:latin typeface="Arial" panose="020B0604020202020204" pitchFamily="34" charset="0"/>
                        </a:rPr>
                        <a:t> </a:t>
                      </a:r>
                      <a:endParaRPr lang="en-US" sz="2200">
                        <a:solidFill>
                          <a:sysClr val="windowText" lastClr="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6350" cap="rnd" cmpd="sng" algn="ctr">
                      <a:solidFill>
                        <a:srgbClr val="ED7D31"/>
                      </a:solidFill>
                      <a:prstDash val="solid"/>
                    </a:lnL>
                    <a:lnR w="6350" cap="rnd" cmpd="sng" algn="ctr">
                      <a:solidFill>
                        <a:srgbClr val="ED7D31"/>
                      </a:solidFill>
                      <a:prstDash val="solid"/>
                    </a:lnR>
                    <a:lnT w="6350" cap="rnd" cmpd="sng" algn="ctr">
                      <a:solidFill>
                        <a:srgbClr val="ED7D31"/>
                      </a:solidFill>
                      <a:prstDash val="solid"/>
                    </a:lnT>
                    <a:lnB w="6350" cap="rnd" cmpd="sng" algn="ctr">
                      <a:solidFill>
                        <a:srgbClr val="ED7D31"/>
                      </a:solidFill>
                      <a:prstDash val="solid"/>
                    </a:lnB>
                    <a:noFill/>
                  </a:tcPr>
                </a:tc>
                <a:tc>
                  <a:txBody>
                    <a:bodyPr/>
                    <a:p>
                      <a:r>
                        <a:rPr lang="en-US" sz="2200" b="1">
                          <a:solidFill>
                            <a:sysClr val="windowText" lastClr="000000"/>
                          </a:solidFill>
                          <a:effectLst/>
                          <a:latin typeface="Arial" panose="020B0604020202020204" pitchFamily="34" charset="0"/>
                        </a:rPr>
                        <a:t> </a:t>
                      </a:r>
                      <a:endParaRPr lang="en-US" sz="2200" b="1">
                        <a:solidFill>
                          <a:sysClr val="windowText" lastClr="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6350" cap="rnd" cmpd="sng" algn="ctr">
                      <a:solidFill>
                        <a:srgbClr val="ED7D31"/>
                      </a:solidFill>
                      <a:prstDash val="solid"/>
                    </a:lnL>
                    <a:lnR w="6350" cap="rnd" cmpd="sng" algn="ctr">
                      <a:solidFill>
                        <a:srgbClr val="ED7D31"/>
                      </a:solidFill>
                      <a:prstDash val="solid"/>
                    </a:lnR>
                    <a:lnT w="6350" cap="rnd" cmpd="sng" algn="ctr">
                      <a:solidFill>
                        <a:srgbClr val="ED7D31"/>
                      </a:solidFill>
                      <a:prstDash val="solid"/>
                    </a:lnT>
                    <a:lnB w="6350" cap="rnd" cmpd="sng" algn="ctr">
                      <a:solidFill>
                        <a:srgbClr val="ED7D31"/>
                      </a:solidFill>
                      <a:prstDash val="solid"/>
                    </a:lnB>
                    <a:noFill/>
                  </a:tcPr>
                </a:tc>
              </a:tr>
              <a:tr h="337820">
                <a:tc>
                  <a:txBody>
                    <a:bodyPr/>
                    <a:p>
                      <a:pPr marL="8255" algn="ctr"/>
                      <a:r>
                        <a:rPr lang="en-US" sz="2200" b="1" dirty="0" err="1">
                          <a:solidFill>
                            <a:sysClr val="windowText" lastClr="000000"/>
                          </a:solidFill>
                          <a:effectLst/>
                          <a:latin typeface="Arial" panose="020B0604020202020204" pitchFamily="34" charset="0"/>
                        </a:rPr>
                        <a:t>形状</a:t>
                      </a:r>
                      <a:endParaRPr lang="en-US" sz="2200" b="1" dirty="0" err="1">
                        <a:solidFill>
                          <a:sysClr val="windowText" lastClr="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6350" cap="rnd" cmpd="sng" algn="ctr">
                      <a:solidFill>
                        <a:srgbClr val="ED7D31"/>
                      </a:solidFill>
                      <a:prstDash val="solid"/>
                    </a:lnL>
                    <a:lnR w="6350" cap="rnd" cmpd="sng" algn="ctr">
                      <a:solidFill>
                        <a:srgbClr val="ED7D31"/>
                      </a:solidFill>
                      <a:prstDash val="solid"/>
                    </a:lnR>
                    <a:lnT w="6350" cap="rnd" cmpd="sng" algn="ctr">
                      <a:solidFill>
                        <a:srgbClr val="ED7D31"/>
                      </a:solidFill>
                      <a:prstDash val="solid"/>
                    </a:lnT>
                    <a:lnB w="6350" cap="rnd" cmpd="sng" algn="ctr">
                      <a:solidFill>
                        <a:srgbClr val="ED7D31"/>
                      </a:solidFill>
                      <a:prstDash val="solid"/>
                    </a:lnB>
                    <a:noFill/>
                  </a:tcPr>
                </a:tc>
                <a:tc>
                  <a:txBody>
                    <a:bodyPr/>
                    <a:p>
                      <a:pPr algn="ctr">
                        <a:spcBef>
                          <a:spcPts val="205"/>
                        </a:spcBef>
                      </a:pPr>
                      <a:r>
                        <a:rPr lang="en-US" sz="2200">
                          <a:solidFill>
                            <a:sysClr val="windowText" lastClr="000000"/>
                          </a:solidFill>
                          <a:effectLst/>
                          <a:latin typeface="Arial" panose="020B0604020202020204" pitchFamily="34" charset="0"/>
                        </a:rPr>
                        <a:t>Y</a:t>
                      </a:r>
                      <a:endParaRPr lang="en-US" sz="2200">
                        <a:solidFill>
                          <a:sysClr val="windowText" lastClr="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6350" cap="rnd" cmpd="sng" algn="ctr">
                      <a:solidFill>
                        <a:srgbClr val="ED7D31"/>
                      </a:solidFill>
                      <a:prstDash val="solid"/>
                    </a:lnL>
                    <a:lnR w="6350" cap="rnd" cmpd="sng" algn="ctr">
                      <a:solidFill>
                        <a:srgbClr val="ED7D31"/>
                      </a:solidFill>
                      <a:prstDash val="solid"/>
                    </a:lnR>
                    <a:lnT w="6350" cap="rnd" cmpd="sng" algn="ctr">
                      <a:solidFill>
                        <a:srgbClr val="ED7D31"/>
                      </a:solidFill>
                      <a:prstDash val="solid"/>
                    </a:lnT>
                    <a:lnB w="6350" cap="rnd" cmpd="sng" algn="ctr">
                      <a:solidFill>
                        <a:srgbClr val="ED7D31"/>
                      </a:solidFill>
                      <a:prstDash val="solid"/>
                    </a:lnB>
                    <a:noFill/>
                  </a:tcPr>
                </a:tc>
                <a:tc>
                  <a:txBody>
                    <a:bodyPr/>
                    <a:p>
                      <a:r>
                        <a:rPr lang="en-US" sz="2200">
                          <a:solidFill>
                            <a:sysClr val="windowText" lastClr="000000"/>
                          </a:solidFill>
                          <a:effectLst/>
                          <a:latin typeface="Arial" panose="020B0604020202020204" pitchFamily="34" charset="0"/>
                        </a:rPr>
                        <a:t> </a:t>
                      </a:r>
                      <a:endParaRPr lang="en-US" sz="2200">
                        <a:solidFill>
                          <a:sysClr val="windowText" lastClr="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6350" cap="rnd" cmpd="sng" algn="ctr">
                      <a:solidFill>
                        <a:srgbClr val="ED7D31"/>
                      </a:solidFill>
                      <a:prstDash val="solid"/>
                    </a:lnL>
                    <a:lnR w="6350" cap="rnd" cmpd="sng" algn="ctr">
                      <a:solidFill>
                        <a:srgbClr val="ED7D31"/>
                      </a:solidFill>
                      <a:prstDash val="solid"/>
                    </a:lnR>
                    <a:lnT w="6350" cap="rnd" cmpd="sng" algn="ctr">
                      <a:solidFill>
                        <a:srgbClr val="ED7D31"/>
                      </a:solidFill>
                      <a:prstDash val="solid"/>
                    </a:lnT>
                    <a:lnB w="6350" cap="rnd" cmpd="sng" algn="ctr">
                      <a:solidFill>
                        <a:srgbClr val="ED7D31"/>
                      </a:solidFill>
                      <a:prstDash val="solid"/>
                    </a:lnB>
                    <a:noFill/>
                  </a:tcPr>
                </a:tc>
                <a:tc>
                  <a:txBody>
                    <a:bodyPr/>
                    <a:p>
                      <a:r>
                        <a:rPr lang="en-US" sz="2200" b="1" dirty="0">
                          <a:solidFill>
                            <a:sysClr val="windowText" lastClr="000000"/>
                          </a:solidFill>
                          <a:effectLst/>
                          <a:latin typeface="Arial" panose="020B0604020202020204" pitchFamily="34" charset="0"/>
                        </a:rPr>
                        <a:t> </a:t>
                      </a:r>
                      <a:endParaRPr lang="en-US" sz="2200" b="1" dirty="0">
                        <a:solidFill>
                          <a:sysClr val="windowText" lastClr="000000"/>
                        </a:solidFill>
                        <a:effectLst/>
                        <a:latin typeface="Arial" panose="020B0604020202020204" pitchFamily="34" charset="0"/>
                        <a:ea typeface="宋体" panose="02010600030101010101" pitchFamily="2" charset="-122"/>
                        <a:cs typeface="Times New Roman" panose="02020603050405020304" pitchFamily="18" charset="0"/>
                      </a:endParaRPr>
                    </a:p>
                  </a:txBody>
                  <a:tcPr marL="0" marR="0" marT="0" marB="0">
                    <a:lnL w="6350" cap="rnd" cmpd="sng" algn="ctr">
                      <a:solidFill>
                        <a:srgbClr val="ED7D31"/>
                      </a:solidFill>
                      <a:prstDash val="solid"/>
                    </a:lnL>
                    <a:lnR w="6350" cap="rnd" cmpd="sng" algn="ctr">
                      <a:solidFill>
                        <a:srgbClr val="ED7D31"/>
                      </a:solidFill>
                      <a:prstDash val="solid"/>
                    </a:lnR>
                    <a:lnT w="6350" cap="rnd" cmpd="sng" algn="ctr">
                      <a:solidFill>
                        <a:srgbClr val="ED7D31"/>
                      </a:solidFill>
                      <a:prstDash val="solid"/>
                    </a:lnT>
                    <a:lnB w="6350" cap="rnd" cmpd="sng" algn="ctr">
                      <a:solidFill>
                        <a:srgbClr val="ED7D31"/>
                      </a:solidFill>
                      <a:prstDash val="solid"/>
                    </a:lnB>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298894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4</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数据可视化</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27000" y="765175"/>
            <a:ext cx="8853805" cy="2663825"/>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ea typeface="宋体" panose="02010600030101010101" pitchFamily="2" charset="-122"/>
                <a:sym typeface="+mn-ea"/>
              </a:rPr>
              <a:t> </a:t>
            </a:r>
            <a:r>
              <a:rPr lang="zh-CN" altLang="en-US" sz="2800" dirty="0">
                <a:solidFill>
                  <a:srgbClr val="FF0000"/>
                </a:solidFill>
                <a:ea typeface="宋体" panose="02010600030101010101" pitchFamily="2" charset="-122"/>
                <a:sym typeface="+mn-ea"/>
              </a:rPr>
              <a:t>视觉编码与数据类型</a:t>
            </a:r>
            <a:endParaRPr lang="zh-CN" altLang="en-US" sz="2800" dirty="0">
              <a:solidFill>
                <a:srgbClr val="FF0000"/>
              </a:solidFill>
              <a:ea typeface="宋体" panose="02010600030101010101" pitchFamily="2" charset="-122"/>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dirty="0" smtClean="0">
                <a:solidFill>
                  <a:srgbClr val="134AD5"/>
                </a:solidFill>
                <a:ea typeface="黑体" panose="02010609060101010101" pitchFamily="49" charset="-122"/>
                <a:cs typeface="+mn-lt"/>
                <a:sym typeface="+mn-ea"/>
              </a:rPr>
              <a:t>  2</a:t>
            </a:r>
            <a:r>
              <a:rPr lang="zh-CN" altLang="en-US" dirty="0" smtClean="0">
                <a:solidFill>
                  <a:srgbClr val="134AD5"/>
                </a:solidFill>
                <a:ea typeface="黑体" panose="02010609060101010101" pitchFamily="49" charset="-122"/>
                <a:cs typeface="+mn-lt"/>
                <a:sym typeface="+mn-ea"/>
              </a:rPr>
              <a:t>．数据类型（续）</a:t>
            </a:r>
            <a:endParaRPr lang="zh-CN" altLang="en-US"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smtClean="0">
                <a:solidFill>
                  <a:srgbClr val="134AD5"/>
                </a:solidFill>
                <a:ea typeface="黑体" panose="02010609060101010101" pitchFamily="49" charset="-122"/>
                <a:cs typeface="+mn-lt"/>
                <a:sym typeface="+mn-ea"/>
              </a:rPr>
              <a:t>    * </a:t>
            </a:r>
            <a:r>
              <a:rPr lang="zh-CN" altLang="en-US" sz="2300" dirty="0" smtClean="0">
                <a:solidFill>
                  <a:srgbClr val="134AD5"/>
                </a:solidFill>
                <a:ea typeface="黑体" panose="02010609060101010101" pitchFamily="49" charset="-122"/>
                <a:cs typeface="+mn-lt"/>
                <a:sym typeface="+mn-ea"/>
              </a:rPr>
              <a:t>因此，综合考虑目标用户需求、可视化任务本身，以及原始数据的数据类型等多个影响因素，选择合适的视觉通道并进一步有效展示成为数据可视化工作的重要挑战。</a:t>
            </a:r>
            <a:endParaRPr lang="zh-CN" altLang="en-US" sz="2300"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800"/>
              </a:spcBef>
              <a:buSzTx/>
              <a:buFont typeface="Wingdings" panose="05000000000000000000" pitchFamily="2" charset="2"/>
              <a:buNone/>
            </a:pPr>
            <a:r>
              <a:rPr lang="zh-CN" altLang="en-US" sz="2300" dirty="0" smtClean="0">
                <a:solidFill>
                  <a:srgbClr val="134AD5"/>
                </a:solidFill>
                <a:ea typeface="黑体" panose="02010609060101010101" pitchFamily="49" charset="-122"/>
                <a:cs typeface="+mn-lt"/>
                <a:sym typeface="+mn-ea"/>
              </a:rPr>
              <a:t> </a:t>
            </a:r>
            <a:r>
              <a:rPr lang="en-US" altLang="zh-CN" sz="2300" dirty="0" smtClean="0">
                <a:solidFill>
                  <a:srgbClr val="134AD5"/>
                </a:solidFill>
                <a:ea typeface="黑体" panose="02010609060101010101" pitchFamily="49" charset="-122"/>
                <a:cs typeface="+mn-lt"/>
                <a:sym typeface="+mn-ea"/>
              </a:rPr>
              <a:t>   * </a:t>
            </a:r>
            <a:r>
              <a:rPr lang="zh-CN" altLang="en-US" sz="2300" dirty="0" smtClean="0">
                <a:solidFill>
                  <a:srgbClr val="134AD5"/>
                </a:solidFill>
                <a:ea typeface="黑体" panose="02010609060101010101" pitchFamily="49" charset="-122"/>
                <a:cs typeface="+mn-lt"/>
                <a:sym typeface="+mn-ea"/>
              </a:rPr>
              <a:t>图 4-5 给出了不同类型数据的视觉通道的选择与展示方法。</a:t>
            </a:r>
            <a:endParaRPr lang="zh-CN" altLang="en-US" sz="2300" dirty="0" smtClean="0">
              <a:solidFill>
                <a:srgbClr val="134AD5"/>
              </a:solidFill>
              <a:ea typeface="黑体" panose="02010609060101010101" pitchFamily="49" charset="-122"/>
              <a:cs typeface="+mn-lt"/>
              <a:sym typeface="+mn-ea"/>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298894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4</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数据可视化</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grpSp>
        <p:nvGrpSpPr>
          <p:cNvPr id="11" name="组合 10"/>
          <p:cNvGrpSpPr>
            <a:grpSpLocks noChangeAspect="1"/>
          </p:cNvGrpSpPr>
          <p:nvPr/>
        </p:nvGrpSpPr>
        <p:grpSpPr>
          <a:xfrm>
            <a:off x="557530" y="748975"/>
            <a:ext cx="8291830" cy="5540463"/>
            <a:chOff x="1392235" y="1536699"/>
            <a:chExt cx="6555708" cy="4621397"/>
          </a:xfrm>
        </p:grpSpPr>
        <p:grpSp>
          <p:nvGrpSpPr>
            <p:cNvPr id="12" name="Group 4"/>
            <p:cNvGrpSpPr/>
            <p:nvPr/>
          </p:nvGrpSpPr>
          <p:grpSpPr bwMode="auto">
            <a:xfrm>
              <a:off x="1392235" y="4171410"/>
              <a:ext cx="2602404" cy="1986686"/>
              <a:chOff x="1392236" y="4171390"/>
              <a:chExt cx="2876892" cy="2069500"/>
            </a:xfrm>
          </p:grpSpPr>
          <p:grpSp>
            <p:nvGrpSpPr>
              <p:cNvPr id="70" name="Group 5"/>
              <p:cNvGrpSpPr/>
              <p:nvPr/>
            </p:nvGrpSpPr>
            <p:grpSpPr bwMode="auto">
              <a:xfrm>
                <a:off x="1574150" y="4903948"/>
                <a:ext cx="433369" cy="439613"/>
                <a:chOff x="1574146" y="4903937"/>
                <a:chExt cx="419955" cy="425868"/>
              </a:xfrm>
            </p:grpSpPr>
            <p:sp>
              <p:nvSpPr>
                <p:cNvPr id="90" name="椭圆 89"/>
                <p:cNvSpPr>
                  <a:spLocks noChangeArrowheads="1"/>
                </p:cNvSpPr>
                <p:nvPr>
                  <p:custDataLst>
                    <p:tags r:id="rId1"/>
                  </p:custDataLst>
                </p:nvPr>
              </p:nvSpPr>
              <p:spPr bwMode="auto">
                <a:xfrm>
                  <a:off x="1574146" y="4903937"/>
                  <a:ext cx="144016" cy="144016"/>
                </a:xfrm>
                <a:prstGeom prst="ellipse">
                  <a:avLst/>
                </a:prstGeom>
                <a:solidFill>
                  <a:srgbClr val="FF0000"/>
                </a:solidFill>
                <a:ln w="9525">
                  <a:noFill/>
                  <a:round/>
                </a:ln>
              </p:spPr>
              <p:txBody>
                <a:bodyPr anchor="ctr"/>
                <a:p>
                  <a:pPr algn="just" fontAlgn="base"/>
                  <a:r>
                    <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rPr>
                    <a:t> </a:t>
                  </a:r>
                  <a:endPar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91" name="椭圆 90"/>
                <p:cNvSpPr>
                  <a:spLocks noChangeArrowheads="1"/>
                </p:cNvSpPr>
                <p:nvPr>
                  <p:custDataLst>
                    <p:tags r:id="rId2"/>
                  </p:custDataLst>
                </p:nvPr>
              </p:nvSpPr>
              <p:spPr bwMode="auto">
                <a:xfrm>
                  <a:off x="1850085" y="5185789"/>
                  <a:ext cx="144016" cy="144016"/>
                </a:xfrm>
                <a:prstGeom prst="ellipse">
                  <a:avLst/>
                </a:prstGeom>
                <a:solidFill>
                  <a:srgbClr val="FF0000"/>
                </a:solidFill>
                <a:ln w="9525">
                  <a:noFill/>
                  <a:round/>
                </a:ln>
              </p:spPr>
              <p:txBody>
                <a:bodyPr anchor="ctr"/>
                <a:p>
                  <a:pPr algn="just" fontAlgn="base"/>
                  <a:r>
                    <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rPr>
                    <a:t> </a:t>
                  </a:r>
                  <a:endPar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92" name="椭圆 91"/>
                <p:cNvSpPr>
                  <a:spLocks noChangeArrowheads="1"/>
                </p:cNvSpPr>
                <p:nvPr>
                  <p:custDataLst>
                    <p:tags r:id="rId3"/>
                  </p:custDataLst>
                </p:nvPr>
              </p:nvSpPr>
              <p:spPr bwMode="auto">
                <a:xfrm>
                  <a:off x="1574146" y="5185789"/>
                  <a:ext cx="144016" cy="144016"/>
                </a:xfrm>
                <a:prstGeom prst="ellipse">
                  <a:avLst/>
                </a:prstGeom>
                <a:solidFill>
                  <a:srgbClr val="FF0000"/>
                </a:solidFill>
                <a:ln w="9525">
                  <a:noFill/>
                  <a:round/>
                </a:ln>
              </p:spPr>
              <p:txBody>
                <a:bodyPr anchor="ctr"/>
                <a:p>
                  <a:pPr algn="just" fontAlgn="base"/>
                  <a:r>
                    <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rPr>
                    <a:t> </a:t>
                  </a:r>
                  <a:endPar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p:txBody>
            </p:sp>
          </p:grpSp>
          <p:sp>
            <p:nvSpPr>
              <p:cNvPr id="71" name="矩形 70"/>
              <p:cNvSpPr>
                <a:spLocks noChangeArrowheads="1"/>
              </p:cNvSpPr>
              <p:nvPr>
                <p:custDataLst>
                  <p:tags r:id="rId4"/>
                </p:custDataLst>
              </p:nvPr>
            </p:nvSpPr>
            <p:spPr bwMode="auto">
              <a:xfrm>
                <a:off x="1432576" y="4840109"/>
                <a:ext cx="343353" cy="596453"/>
              </a:xfrm>
              <a:prstGeom prst="rect">
                <a:avLst/>
              </a:prstGeom>
              <a:noFill/>
              <a:ln w="12700">
                <a:solidFill>
                  <a:srgbClr val="395E8A"/>
                </a:solidFill>
                <a:miter lim="800000"/>
              </a:ln>
            </p:spPr>
            <p:txBody>
              <a:bodyPr anchor="ctr"/>
              <a:p>
                <a:pPr algn="just" fontAlgn="base"/>
                <a:r>
                  <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rPr>
                  <a:t> </a:t>
                </a:r>
                <a:endPar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p:txBody>
          </p:sp>
          <p:grpSp>
            <p:nvGrpSpPr>
              <p:cNvPr id="72" name="Group 10"/>
              <p:cNvGrpSpPr/>
              <p:nvPr/>
            </p:nvGrpSpPr>
            <p:grpSpPr bwMode="auto">
              <a:xfrm>
                <a:off x="2836056" y="4917247"/>
                <a:ext cx="433369" cy="439613"/>
                <a:chOff x="2836049" y="4917236"/>
                <a:chExt cx="419955" cy="425868"/>
              </a:xfrm>
            </p:grpSpPr>
            <p:sp>
              <p:nvSpPr>
                <p:cNvPr id="87" name="椭圆 86"/>
                <p:cNvSpPr>
                  <a:spLocks noChangeArrowheads="1"/>
                </p:cNvSpPr>
                <p:nvPr>
                  <p:custDataLst>
                    <p:tags r:id="rId5"/>
                  </p:custDataLst>
                </p:nvPr>
              </p:nvSpPr>
              <p:spPr bwMode="auto">
                <a:xfrm>
                  <a:off x="2836049" y="4917236"/>
                  <a:ext cx="144016" cy="144016"/>
                </a:xfrm>
                <a:prstGeom prst="ellipse">
                  <a:avLst/>
                </a:prstGeom>
                <a:solidFill>
                  <a:srgbClr val="FF0000"/>
                </a:solidFill>
                <a:ln w="9525">
                  <a:noFill/>
                  <a:round/>
                </a:ln>
              </p:spPr>
              <p:txBody>
                <a:bodyPr anchor="ctr"/>
                <a:p>
                  <a:pPr algn="just" fontAlgn="base"/>
                  <a:r>
                    <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rPr>
                    <a:t> </a:t>
                  </a:r>
                  <a:endPar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88" name="椭圆 87"/>
                <p:cNvSpPr>
                  <a:spLocks noChangeArrowheads="1"/>
                </p:cNvSpPr>
                <p:nvPr>
                  <p:custDataLst>
                    <p:tags r:id="rId6"/>
                  </p:custDataLst>
                </p:nvPr>
              </p:nvSpPr>
              <p:spPr bwMode="auto">
                <a:xfrm>
                  <a:off x="3111988" y="5199088"/>
                  <a:ext cx="144016" cy="144016"/>
                </a:xfrm>
                <a:prstGeom prst="ellipse">
                  <a:avLst/>
                </a:prstGeom>
                <a:solidFill>
                  <a:srgbClr val="FF0000"/>
                </a:solidFill>
                <a:ln w="9525">
                  <a:noFill/>
                  <a:round/>
                </a:ln>
              </p:spPr>
              <p:txBody>
                <a:bodyPr anchor="ctr"/>
                <a:p>
                  <a:pPr algn="just" fontAlgn="base"/>
                  <a:r>
                    <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rPr>
                    <a:t> </a:t>
                  </a:r>
                  <a:endPar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89" name="椭圆 88"/>
                <p:cNvSpPr>
                  <a:spLocks noChangeArrowheads="1"/>
                </p:cNvSpPr>
                <p:nvPr>
                  <p:custDataLst>
                    <p:tags r:id="rId7"/>
                  </p:custDataLst>
                </p:nvPr>
              </p:nvSpPr>
              <p:spPr bwMode="auto">
                <a:xfrm>
                  <a:off x="2836049" y="5199088"/>
                  <a:ext cx="144016" cy="144016"/>
                </a:xfrm>
                <a:prstGeom prst="ellipse">
                  <a:avLst/>
                </a:prstGeom>
                <a:solidFill>
                  <a:srgbClr val="FF0000"/>
                </a:solidFill>
                <a:ln w="9525">
                  <a:noFill/>
                  <a:round/>
                </a:ln>
              </p:spPr>
              <p:txBody>
                <a:bodyPr anchor="ctr"/>
                <a:p>
                  <a:pPr algn="just" fontAlgn="base"/>
                  <a:r>
                    <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rPr>
                    <a:t> </a:t>
                  </a:r>
                  <a:endPar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p:txBody>
            </p:sp>
          </p:grpSp>
          <p:cxnSp>
            <p:nvCxnSpPr>
              <p:cNvPr id="73" name="直接连接符 52"/>
              <p:cNvCxnSpPr/>
              <p:nvPr>
                <p:custDataLst>
                  <p:tags r:id="rId8"/>
                </p:custDataLst>
              </p:nvPr>
            </p:nvCxnSpPr>
            <p:spPr bwMode="auto">
              <a:xfrm>
                <a:off x="2962900" y="5044129"/>
                <a:ext cx="179666" cy="185828"/>
              </a:xfrm>
              <a:prstGeom prst="line">
                <a:avLst/>
              </a:prstGeom>
              <a:noFill/>
              <a:ln w="25400">
                <a:solidFill>
                  <a:srgbClr val="5B9BD5"/>
                </a:solidFill>
                <a:round/>
              </a:ln>
            </p:spPr>
          </p:cxnSp>
          <p:grpSp>
            <p:nvGrpSpPr>
              <p:cNvPr id="74" name="Group 15"/>
              <p:cNvGrpSpPr/>
              <p:nvPr/>
            </p:nvGrpSpPr>
            <p:grpSpPr bwMode="auto">
              <a:xfrm>
                <a:off x="1547038" y="5747964"/>
                <a:ext cx="433369" cy="439613"/>
                <a:chOff x="1547034" y="5747951"/>
                <a:chExt cx="419955" cy="425868"/>
              </a:xfrm>
            </p:grpSpPr>
            <p:sp>
              <p:nvSpPr>
                <p:cNvPr id="84" name="椭圆 83"/>
                <p:cNvSpPr>
                  <a:spLocks noChangeArrowheads="1"/>
                </p:cNvSpPr>
                <p:nvPr>
                  <p:custDataLst>
                    <p:tags r:id="rId9"/>
                  </p:custDataLst>
                </p:nvPr>
              </p:nvSpPr>
              <p:spPr bwMode="auto">
                <a:xfrm>
                  <a:off x="1547034" y="5747951"/>
                  <a:ext cx="144016" cy="144016"/>
                </a:xfrm>
                <a:prstGeom prst="ellipse">
                  <a:avLst/>
                </a:prstGeom>
                <a:solidFill>
                  <a:srgbClr val="00B050"/>
                </a:solidFill>
                <a:ln w="9525">
                  <a:noFill/>
                  <a:round/>
                </a:ln>
              </p:spPr>
              <p:txBody>
                <a:bodyPr anchor="ctr"/>
                <a:p>
                  <a:pPr algn="just" fontAlgn="base"/>
                  <a:r>
                    <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rPr>
                    <a:t> </a:t>
                  </a:r>
                  <a:endPar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85" name="椭圆 84"/>
                <p:cNvSpPr>
                  <a:spLocks noChangeArrowheads="1"/>
                </p:cNvSpPr>
                <p:nvPr>
                  <p:custDataLst>
                    <p:tags r:id="rId10"/>
                  </p:custDataLst>
                </p:nvPr>
              </p:nvSpPr>
              <p:spPr bwMode="auto">
                <a:xfrm>
                  <a:off x="1822973" y="6029803"/>
                  <a:ext cx="144016" cy="144016"/>
                </a:xfrm>
                <a:prstGeom prst="ellipse">
                  <a:avLst/>
                </a:prstGeom>
                <a:solidFill>
                  <a:srgbClr val="00B050"/>
                </a:solidFill>
                <a:ln w="9525">
                  <a:noFill/>
                  <a:round/>
                </a:ln>
              </p:spPr>
              <p:txBody>
                <a:bodyPr anchor="ctr"/>
                <a:p>
                  <a:pPr algn="just" fontAlgn="base"/>
                  <a:r>
                    <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rPr>
                    <a:t> </a:t>
                  </a:r>
                  <a:endPar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86" name="椭圆 85"/>
                <p:cNvSpPr>
                  <a:spLocks noChangeArrowheads="1"/>
                </p:cNvSpPr>
                <p:nvPr>
                  <p:custDataLst>
                    <p:tags r:id="rId11"/>
                  </p:custDataLst>
                </p:nvPr>
              </p:nvSpPr>
              <p:spPr bwMode="auto">
                <a:xfrm>
                  <a:off x="1547034" y="6029803"/>
                  <a:ext cx="144016" cy="144016"/>
                </a:xfrm>
                <a:prstGeom prst="ellipse">
                  <a:avLst/>
                </a:prstGeom>
                <a:solidFill>
                  <a:srgbClr val="FF0000"/>
                </a:solidFill>
                <a:ln w="9525">
                  <a:noFill/>
                  <a:round/>
                </a:ln>
              </p:spPr>
              <p:txBody>
                <a:bodyPr anchor="ctr"/>
                <a:p>
                  <a:pPr algn="just" fontAlgn="base"/>
                  <a:r>
                    <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rPr>
                    <a:t> </a:t>
                  </a:r>
                  <a:endPar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p:txBody>
            </p:sp>
          </p:grpSp>
          <p:grpSp>
            <p:nvGrpSpPr>
              <p:cNvPr id="75" name="Group 19"/>
              <p:cNvGrpSpPr/>
              <p:nvPr/>
            </p:nvGrpSpPr>
            <p:grpSpPr bwMode="auto">
              <a:xfrm>
                <a:off x="2836049" y="5734299"/>
                <a:ext cx="320346" cy="439613"/>
                <a:chOff x="2836049" y="5734286"/>
                <a:chExt cx="310431" cy="425868"/>
              </a:xfrm>
            </p:grpSpPr>
            <p:sp>
              <p:nvSpPr>
                <p:cNvPr id="81" name="椭圆 80"/>
                <p:cNvSpPr>
                  <a:spLocks noChangeArrowheads="1"/>
                </p:cNvSpPr>
                <p:nvPr>
                  <p:custDataLst>
                    <p:tags r:id="rId12"/>
                  </p:custDataLst>
                </p:nvPr>
              </p:nvSpPr>
              <p:spPr bwMode="auto">
                <a:xfrm>
                  <a:off x="2836049" y="5734286"/>
                  <a:ext cx="144016" cy="144016"/>
                </a:xfrm>
                <a:prstGeom prst="ellipse">
                  <a:avLst/>
                </a:prstGeom>
                <a:solidFill>
                  <a:srgbClr val="FF0000"/>
                </a:solidFill>
                <a:ln w="9525">
                  <a:noFill/>
                  <a:round/>
                </a:ln>
              </p:spPr>
              <p:txBody>
                <a:bodyPr anchor="ctr"/>
                <a:p>
                  <a:pPr algn="just" fontAlgn="base"/>
                  <a:r>
                    <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rPr>
                    <a:t> </a:t>
                  </a:r>
                  <a:endPar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82" name="椭圆 81"/>
                <p:cNvSpPr>
                  <a:spLocks noChangeArrowheads="1"/>
                </p:cNvSpPr>
                <p:nvPr>
                  <p:custDataLst>
                    <p:tags r:id="rId13"/>
                  </p:custDataLst>
                </p:nvPr>
              </p:nvSpPr>
              <p:spPr bwMode="auto">
                <a:xfrm>
                  <a:off x="3002464" y="6016138"/>
                  <a:ext cx="144016" cy="144016"/>
                </a:xfrm>
                <a:prstGeom prst="ellipse">
                  <a:avLst/>
                </a:prstGeom>
                <a:solidFill>
                  <a:srgbClr val="FF0000"/>
                </a:solidFill>
                <a:ln w="9525">
                  <a:noFill/>
                  <a:round/>
                </a:ln>
              </p:spPr>
              <p:txBody>
                <a:bodyPr anchor="ctr"/>
                <a:p>
                  <a:pPr algn="just" fontAlgn="base"/>
                  <a:r>
                    <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rPr>
                    <a:t> </a:t>
                  </a:r>
                  <a:endPar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83" name="椭圆 82"/>
                <p:cNvSpPr>
                  <a:spLocks noChangeArrowheads="1"/>
                </p:cNvSpPr>
                <p:nvPr>
                  <p:custDataLst>
                    <p:tags r:id="rId14"/>
                  </p:custDataLst>
                </p:nvPr>
              </p:nvSpPr>
              <p:spPr bwMode="auto">
                <a:xfrm>
                  <a:off x="2836049" y="6016138"/>
                  <a:ext cx="144016" cy="144016"/>
                </a:xfrm>
                <a:prstGeom prst="ellipse">
                  <a:avLst/>
                </a:prstGeom>
                <a:solidFill>
                  <a:srgbClr val="FF0000"/>
                </a:solidFill>
                <a:ln w="9525">
                  <a:noFill/>
                  <a:round/>
                </a:ln>
              </p:spPr>
              <p:txBody>
                <a:bodyPr anchor="ctr"/>
                <a:p>
                  <a:pPr algn="just" fontAlgn="base"/>
                  <a:r>
                    <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rPr>
                    <a:t> </a:t>
                  </a:r>
                  <a:endPar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p:txBody>
            </p:sp>
          </p:grpSp>
          <p:sp>
            <p:nvSpPr>
              <p:cNvPr id="76" name="TextBox 71"/>
              <p:cNvSpPr>
                <a:spLocks noChangeArrowheads="1"/>
              </p:cNvSpPr>
              <p:nvPr>
                <p:custDataLst>
                  <p:tags r:id="rId15"/>
                </p:custDataLst>
              </p:nvPr>
            </p:nvSpPr>
            <p:spPr bwMode="auto">
              <a:xfrm>
                <a:off x="2155913" y="4992508"/>
                <a:ext cx="853055" cy="346495"/>
              </a:xfrm>
              <a:prstGeom prst="rect">
                <a:avLst/>
              </a:prstGeom>
              <a:noFill/>
              <a:ln w="9525">
                <a:noFill/>
                <a:miter lim="800000"/>
              </a:ln>
            </p:spPr>
            <p:txBody>
              <a:bodyPr wrap="square">
                <a:spAutoFit/>
              </a:bodyPr>
              <a:p>
                <a:pPr fontAlgn="base"/>
                <a:r>
                  <a:rPr lang="zh-CN" sz="2000" kern="120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包含</a:t>
                </a:r>
                <a:endParaRPr lang="zh-CN" sz="2000" kern="12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77" name="TextBox 72"/>
              <p:cNvSpPr>
                <a:spLocks noChangeArrowheads="1"/>
              </p:cNvSpPr>
              <p:nvPr>
                <p:custDataLst>
                  <p:tags r:id="rId16"/>
                </p:custDataLst>
              </p:nvPr>
            </p:nvSpPr>
            <p:spPr bwMode="auto">
              <a:xfrm>
                <a:off x="2155913" y="5894395"/>
                <a:ext cx="853055" cy="346495"/>
              </a:xfrm>
              <a:prstGeom prst="rect">
                <a:avLst/>
              </a:prstGeom>
              <a:noFill/>
              <a:ln w="9525">
                <a:noFill/>
                <a:miter lim="800000"/>
              </a:ln>
            </p:spPr>
            <p:txBody>
              <a:bodyPr wrap="square">
                <a:spAutoFit/>
              </a:bodyPr>
              <a:p>
                <a:pPr fontAlgn="base"/>
                <a:r>
                  <a:rPr lang="zh-CN" sz="2000" kern="120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相似</a:t>
                </a:r>
                <a:endParaRPr lang="zh-CN" sz="2000" kern="12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78" name="TextBox 73"/>
              <p:cNvSpPr>
                <a:spLocks noChangeArrowheads="1"/>
              </p:cNvSpPr>
              <p:nvPr>
                <p:custDataLst>
                  <p:tags r:id="rId17"/>
                </p:custDataLst>
              </p:nvPr>
            </p:nvSpPr>
            <p:spPr bwMode="auto">
              <a:xfrm>
                <a:off x="3416073" y="5886671"/>
                <a:ext cx="853055" cy="346495"/>
              </a:xfrm>
              <a:prstGeom prst="rect">
                <a:avLst/>
              </a:prstGeom>
              <a:noFill/>
              <a:ln w="9525">
                <a:noFill/>
                <a:miter lim="800000"/>
              </a:ln>
            </p:spPr>
            <p:txBody>
              <a:bodyPr wrap="square">
                <a:spAutoFit/>
              </a:bodyPr>
              <a:p>
                <a:pPr fontAlgn="base"/>
                <a:r>
                  <a:rPr lang="zh-CN" sz="2000" kern="120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接近</a:t>
                </a:r>
                <a:endParaRPr lang="zh-CN" sz="2000" kern="12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79" name="TextBox 74"/>
              <p:cNvSpPr>
                <a:spLocks noChangeArrowheads="1"/>
              </p:cNvSpPr>
              <p:nvPr>
                <p:custDataLst>
                  <p:tags r:id="rId18"/>
                </p:custDataLst>
              </p:nvPr>
            </p:nvSpPr>
            <p:spPr bwMode="auto">
              <a:xfrm>
                <a:off x="3416073" y="4990001"/>
                <a:ext cx="853055" cy="346495"/>
              </a:xfrm>
              <a:prstGeom prst="rect">
                <a:avLst/>
              </a:prstGeom>
              <a:noFill/>
              <a:ln w="9525">
                <a:noFill/>
                <a:miter lim="800000"/>
              </a:ln>
            </p:spPr>
            <p:txBody>
              <a:bodyPr wrap="square">
                <a:spAutoFit/>
              </a:bodyPr>
              <a:p>
                <a:pPr fontAlgn="base"/>
                <a:r>
                  <a:rPr lang="zh-CN" sz="2000" kern="120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连接</a:t>
                </a:r>
                <a:endParaRPr lang="zh-CN" sz="2000" kern="12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80" name="TextBox 2"/>
              <p:cNvSpPr>
                <a:spLocks noChangeArrowheads="1"/>
              </p:cNvSpPr>
              <p:nvPr>
                <p:custDataLst>
                  <p:tags r:id="rId19"/>
                </p:custDataLst>
              </p:nvPr>
            </p:nvSpPr>
            <p:spPr bwMode="auto">
              <a:xfrm>
                <a:off x="1392236" y="4171390"/>
                <a:ext cx="2370314" cy="614090"/>
              </a:xfrm>
              <a:prstGeom prst="rect">
                <a:avLst/>
              </a:prstGeom>
              <a:noFill/>
              <a:ln w="9525">
                <a:noFill/>
                <a:miter lim="800000"/>
              </a:ln>
            </p:spPr>
            <p:txBody>
              <a:bodyPr wrap="square">
                <a:spAutoFit/>
              </a:bodyPr>
              <a:p>
                <a:pPr fontAlgn="base"/>
                <a:r>
                  <a:rPr lang="zh-CN" sz="2000" b="1" kern="120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分组的</a:t>
                </a:r>
                <a:endParaRPr lang="zh-CN" sz="2000" b="1" kern="120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p>
                <a:pPr fontAlgn="base"/>
                <a:r>
                  <a:rPr lang="zh-CN" sz="2000" b="1" kern="120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（关系）</a:t>
                </a:r>
                <a:endParaRPr lang="zh-CN" sz="2000" b="1" kern="120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p:txBody>
          </p:sp>
        </p:grpSp>
        <p:grpSp>
          <p:nvGrpSpPr>
            <p:cNvPr id="14" name="Group 28"/>
            <p:cNvGrpSpPr/>
            <p:nvPr/>
          </p:nvGrpSpPr>
          <p:grpSpPr bwMode="auto">
            <a:xfrm>
              <a:off x="1428727" y="1536699"/>
              <a:ext cx="2943716" cy="2469807"/>
              <a:chOff x="1428726" y="1536700"/>
              <a:chExt cx="3317633" cy="2472380"/>
            </a:xfrm>
          </p:grpSpPr>
          <p:sp>
            <p:nvSpPr>
              <p:cNvPr id="48" name="矩形 47"/>
              <p:cNvSpPr>
                <a:spLocks noChangeArrowheads="1"/>
              </p:cNvSpPr>
              <p:nvPr>
                <p:custDataLst>
                  <p:tags r:id="rId20"/>
                </p:custDataLst>
              </p:nvPr>
            </p:nvSpPr>
            <p:spPr bwMode="auto">
              <a:xfrm>
                <a:off x="1551589" y="2213345"/>
                <a:ext cx="797950" cy="661328"/>
              </a:xfrm>
              <a:prstGeom prst="rect">
                <a:avLst/>
              </a:prstGeom>
              <a:noFill/>
              <a:ln w="12700">
                <a:solidFill>
                  <a:srgbClr val="395E8A"/>
                </a:solidFill>
                <a:miter lim="800000"/>
              </a:ln>
            </p:spPr>
            <p:txBody>
              <a:bodyPr anchor="ctr"/>
              <a:p>
                <a:pPr algn="just" fontAlgn="base"/>
                <a:r>
                  <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rPr>
                  <a:t> </a:t>
                </a:r>
                <a:endPar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p:txBody>
          </p:sp>
          <p:grpSp>
            <p:nvGrpSpPr>
              <p:cNvPr id="49" name="Group 30"/>
              <p:cNvGrpSpPr/>
              <p:nvPr/>
            </p:nvGrpSpPr>
            <p:grpSpPr bwMode="auto">
              <a:xfrm>
                <a:off x="1678098" y="2280023"/>
                <a:ext cx="482588" cy="463301"/>
                <a:chOff x="1678098" y="2280018"/>
                <a:chExt cx="467651" cy="448816"/>
              </a:xfrm>
            </p:grpSpPr>
            <p:sp>
              <p:nvSpPr>
                <p:cNvPr id="67" name="椭圆 66"/>
                <p:cNvSpPr>
                  <a:spLocks noChangeArrowheads="1"/>
                </p:cNvSpPr>
                <p:nvPr>
                  <p:custDataLst>
                    <p:tags r:id="rId21"/>
                  </p:custDataLst>
                </p:nvPr>
              </p:nvSpPr>
              <p:spPr bwMode="auto">
                <a:xfrm>
                  <a:off x="1705317" y="2280018"/>
                  <a:ext cx="144016" cy="144016"/>
                </a:xfrm>
                <a:prstGeom prst="ellipse">
                  <a:avLst/>
                </a:prstGeom>
                <a:solidFill>
                  <a:srgbClr val="FF0000"/>
                </a:solidFill>
                <a:ln w="9525">
                  <a:noFill/>
                  <a:round/>
                </a:ln>
              </p:spPr>
              <p:txBody>
                <a:bodyPr anchor="ctr"/>
                <a:p>
                  <a:pPr algn="just" fontAlgn="base"/>
                  <a:r>
                    <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rPr>
                    <a:t> </a:t>
                  </a:r>
                  <a:endPar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68" name="椭圆 67"/>
                <p:cNvSpPr>
                  <a:spLocks noChangeArrowheads="1"/>
                </p:cNvSpPr>
                <p:nvPr>
                  <p:custDataLst>
                    <p:tags r:id="rId22"/>
                  </p:custDataLst>
                </p:nvPr>
              </p:nvSpPr>
              <p:spPr bwMode="auto">
                <a:xfrm>
                  <a:off x="2001733" y="2554399"/>
                  <a:ext cx="144016" cy="144016"/>
                </a:xfrm>
                <a:prstGeom prst="ellipse">
                  <a:avLst/>
                </a:prstGeom>
                <a:solidFill>
                  <a:srgbClr val="FF0000"/>
                </a:solidFill>
                <a:ln w="9525">
                  <a:noFill/>
                  <a:round/>
                </a:ln>
              </p:spPr>
              <p:txBody>
                <a:bodyPr anchor="ctr"/>
                <a:p>
                  <a:pPr algn="just" fontAlgn="base"/>
                  <a:r>
                    <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rPr>
                    <a:t> </a:t>
                  </a:r>
                  <a:endPar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69" name="椭圆 68"/>
                <p:cNvSpPr>
                  <a:spLocks noChangeArrowheads="1"/>
                </p:cNvSpPr>
                <p:nvPr>
                  <p:custDataLst>
                    <p:tags r:id="rId23"/>
                  </p:custDataLst>
                </p:nvPr>
              </p:nvSpPr>
              <p:spPr bwMode="auto">
                <a:xfrm>
                  <a:off x="1678098" y="2584818"/>
                  <a:ext cx="144016" cy="144016"/>
                </a:xfrm>
                <a:prstGeom prst="ellipse">
                  <a:avLst/>
                </a:prstGeom>
                <a:solidFill>
                  <a:srgbClr val="FF0000"/>
                </a:solidFill>
                <a:ln w="9525">
                  <a:noFill/>
                  <a:round/>
                </a:ln>
              </p:spPr>
              <p:txBody>
                <a:bodyPr anchor="ctr"/>
                <a:p>
                  <a:pPr algn="just" fontAlgn="base"/>
                  <a:r>
                    <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rPr>
                    <a:t> </a:t>
                  </a:r>
                  <a:endPar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p:txBody>
            </p:sp>
          </p:grpSp>
          <p:sp>
            <p:nvSpPr>
              <p:cNvPr id="50" name="矩形 49"/>
              <p:cNvSpPr>
                <a:spLocks noChangeArrowheads="1"/>
              </p:cNvSpPr>
              <p:nvPr>
                <p:custDataLst>
                  <p:tags r:id="rId24"/>
                </p:custDataLst>
              </p:nvPr>
            </p:nvSpPr>
            <p:spPr bwMode="auto">
              <a:xfrm>
                <a:off x="1551589" y="3023337"/>
                <a:ext cx="209131" cy="217186"/>
              </a:xfrm>
              <a:prstGeom prst="rect">
                <a:avLst/>
              </a:prstGeom>
              <a:solidFill>
                <a:srgbClr val="538CD5"/>
              </a:solidFill>
              <a:ln w="9525">
                <a:noFill/>
                <a:miter lim="800000"/>
              </a:ln>
            </p:spPr>
            <p:txBody>
              <a:bodyPr anchor="ctr"/>
              <a:p>
                <a:pPr algn="just" fontAlgn="base"/>
                <a:r>
                  <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rPr>
                  <a:t> </a:t>
                </a:r>
                <a:endPar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51" name="矩形 50"/>
              <p:cNvSpPr>
                <a:spLocks noChangeArrowheads="1"/>
              </p:cNvSpPr>
              <p:nvPr>
                <p:custDataLst>
                  <p:tags r:id="rId25"/>
                </p:custDataLst>
              </p:nvPr>
            </p:nvSpPr>
            <p:spPr bwMode="auto">
              <a:xfrm>
                <a:off x="1862439" y="3023337"/>
                <a:ext cx="209131" cy="217186"/>
              </a:xfrm>
              <a:prstGeom prst="rect">
                <a:avLst/>
              </a:prstGeom>
              <a:solidFill>
                <a:srgbClr val="FF0000"/>
              </a:solidFill>
              <a:ln w="9525">
                <a:noFill/>
                <a:miter lim="800000"/>
              </a:ln>
            </p:spPr>
            <p:txBody>
              <a:bodyPr anchor="ctr"/>
              <a:p>
                <a:pPr algn="just" fontAlgn="base"/>
                <a:r>
                  <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rPr>
                  <a:t> </a:t>
                </a:r>
                <a:endPar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52" name="矩形 51"/>
              <p:cNvSpPr>
                <a:spLocks noChangeArrowheads="1"/>
              </p:cNvSpPr>
              <p:nvPr>
                <p:custDataLst>
                  <p:tags r:id="rId26"/>
                </p:custDataLst>
              </p:nvPr>
            </p:nvSpPr>
            <p:spPr bwMode="auto">
              <a:xfrm>
                <a:off x="2168323" y="3023337"/>
                <a:ext cx="209131" cy="217186"/>
              </a:xfrm>
              <a:prstGeom prst="rect">
                <a:avLst/>
              </a:prstGeom>
              <a:solidFill>
                <a:srgbClr val="00B050"/>
              </a:solidFill>
              <a:ln w="9525">
                <a:noFill/>
                <a:miter lim="800000"/>
              </a:ln>
            </p:spPr>
            <p:txBody>
              <a:bodyPr anchor="ctr"/>
              <a:p>
                <a:pPr algn="just" fontAlgn="base"/>
                <a:r>
                  <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rPr>
                  <a:t> </a:t>
                </a:r>
                <a:endPar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53" name="矩形 52"/>
              <p:cNvSpPr>
                <a:spLocks noChangeArrowheads="1"/>
              </p:cNvSpPr>
              <p:nvPr>
                <p:custDataLst>
                  <p:tags r:id="rId27"/>
                </p:custDataLst>
              </p:nvPr>
            </p:nvSpPr>
            <p:spPr bwMode="auto">
              <a:xfrm>
                <a:off x="2474206" y="3023337"/>
                <a:ext cx="209131" cy="217186"/>
              </a:xfrm>
              <a:prstGeom prst="rect">
                <a:avLst/>
              </a:prstGeom>
              <a:solidFill>
                <a:srgbClr val="C00000"/>
              </a:solidFill>
              <a:ln w="9525">
                <a:noFill/>
                <a:miter lim="800000"/>
              </a:ln>
            </p:spPr>
            <p:txBody>
              <a:bodyPr anchor="ctr"/>
              <a:p>
                <a:pPr algn="just" fontAlgn="base"/>
                <a:r>
                  <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rPr>
                  <a:t> </a:t>
                </a:r>
                <a:endPar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54" name="矩形 53"/>
              <p:cNvSpPr>
                <a:spLocks noChangeArrowheads="1"/>
              </p:cNvSpPr>
              <p:nvPr>
                <p:custDataLst>
                  <p:tags r:id="rId28"/>
                </p:custDataLst>
              </p:nvPr>
            </p:nvSpPr>
            <p:spPr bwMode="auto">
              <a:xfrm>
                <a:off x="2780089" y="3023337"/>
                <a:ext cx="209131" cy="217186"/>
              </a:xfrm>
              <a:prstGeom prst="rect">
                <a:avLst/>
              </a:prstGeom>
              <a:solidFill>
                <a:srgbClr val="7030A0"/>
              </a:solidFill>
              <a:ln w="9525">
                <a:noFill/>
                <a:miter lim="800000"/>
              </a:ln>
            </p:spPr>
            <p:txBody>
              <a:bodyPr anchor="ctr"/>
              <a:p>
                <a:pPr algn="just" fontAlgn="base"/>
                <a:r>
                  <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rPr>
                  <a:t> </a:t>
                </a:r>
                <a:endPar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55" name="矩形 54"/>
              <p:cNvSpPr>
                <a:spLocks noChangeArrowheads="1"/>
              </p:cNvSpPr>
              <p:nvPr>
                <p:custDataLst>
                  <p:tags r:id="rId29"/>
                </p:custDataLst>
              </p:nvPr>
            </p:nvSpPr>
            <p:spPr bwMode="auto">
              <a:xfrm>
                <a:off x="1560872" y="3323562"/>
                <a:ext cx="209131" cy="217186"/>
              </a:xfrm>
              <a:prstGeom prst="rect">
                <a:avLst/>
              </a:prstGeom>
              <a:solidFill>
                <a:srgbClr val="538CD5"/>
              </a:solidFill>
              <a:ln w="9525">
                <a:noFill/>
                <a:miter lim="800000"/>
              </a:ln>
            </p:spPr>
            <p:txBody>
              <a:bodyPr anchor="ctr"/>
              <a:p>
                <a:pPr algn="just" fontAlgn="base"/>
                <a:r>
                  <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rPr>
                  <a:t> </a:t>
                </a:r>
                <a:endPar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56" name="等腰三角形 106"/>
              <p:cNvSpPr>
                <a:spLocks noChangeArrowheads="1"/>
              </p:cNvSpPr>
              <p:nvPr>
                <p:custDataLst>
                  <p:tags r:id="rId30"/>
                </p:custDataLst>
              </p:nvPr>
            </p:nvSpPr>
            <p:spPr bwMode="auto">
              <a:xfrm>
                <a:off x="1862439" y="3323562"/>
                <a:ext cx="223938" cy="217186"/>
              </a:xfrm>
              <a:prstGeom prst="triangle">
                <a:avLst>
                  <a:gd name="adj" fmla="val 50000"/>
                </a:avLst>
              </a:prstGeom>
              <a:solidFill>
                <a:srgbClr val="5B9BD5"/>
              </a:solidFill>
              <a:ln w="9525">
                <a:noFill/>
                <a:miter lim="800000"/>
              </a:ln>
            </p:spPr>
            <p:txBody>
              <a:bodyPr anchor="ctr"/>
              <a:p>
                <a:pPr algn="just" fontAlgn="base"/>
                <a:r>
                  <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rPr>
                  <a:t> </a:t>
                </a:r>
                <a:endPar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57" name="十字形 56"/>
              <p:cNvSpPr>
                <a:spLocks noChangeArrowheads="1"/>
              </p:cNvSpPr>
              <p:nvPr>
                <p:custDataLst>
                  <p:tags r:id="rId31"/>
                </p:custDataLst>
              </p:nvPr>
            </p:nvSpPr>
            <p:spPr bwMode="auto">
              <a:xfrm>
                <a:off x="2474206" y="3323562"/>
                <a:ext cx="209131" cy="217186"/>
              </a:xfrm>
              <a:prstGeom prst="plus">
                <a:avLst>
                  <a:gd name="adj" fmla="val 25000"/>
                </a:avLst>
              </a:prstGeom>
              <a:solidFill>
                <a:srgbClr val="5B9BD5"/>
              </a:solidFill>
              <a:ln w="9525">
                <a:noFill/>
                <a:miter lim="800000"/>
              </a:ln>
            </p:spPr>
            <p:txBody>
              <a:bodyPr anchor="ctr"/>
              <a:p>
                <a:pPr algn="just" fontAlgn="base"/>
                <a:r>
                  <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rPr>
                  <a:t> </a:t>
                </a:r>
                <a:endPar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58" name="同心圆 115"/>
              <p:cNvSpPr>
                <a:spLocks noChangeArrowheads="1"/>
              </p:cNvSpPr>
              <p:nvPr>
                <p:custDataLst>
                  <p:tags r:id="rId32"/>
                </p:custDataLst>
              </p:nvPr>
            </p:nvSpPr>
            <p:spPr bwMode="auto">
              <a:xfrm>
                <a:off x="2766296" y="3323562"/>
                <a:ext cx="222899" cy="222971"/>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5B9BD5"/>
              </a:solidFill>
              <a:ln w="9525">
                <a:noFill/>
                <a:miter lim="800000"/>
              </a:ln>
            </p:spPr>
            <p:txBody>
              <a:bodyPr anchor="ctr"/>
              <a:p>
                <a:pPr algn="just" fontAlgn="base"/>
                <a:r>
                  <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rPr>
                  <a:t> </a:t>
                </a:r>
                <a:endPar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59" name="矩形 58"/>
              <p:cNvSpPr>
                <a:spLocks noChangeArrowheads="1"/>
              </p:cNvSpPr>
              <p:nvPr>
                <p:custDataLst>
                  <p:tags r:id="rId33"/>
                </p:custDataLst>
              </p:nvPr>
            </p:nvSpPr>
            <p:spPr bwMode="auto">
              <a:xfrm>
                <a:off x="1551589" y="3698066"/>
                <a:ext cx="209131" cy="217186"/>
              </a:xfrm>
              <a:prstGeom prst="rect">
                <a:avLst/>
              </a:prstGeom>
              <a:blipFill dpi="0" rotWithShape="1">
                <a:blip r:embed="rId34"/>
                <a:srcRect/>
                <a:tile tx="0" ty="0" sx="100000" sy="100000" flip="none" algn="tl"/>
              </a:blipFill>
              <a:ln w="9525">
                <a:noFill/>
                <a:miter lim="800000"/>
              </a:ln>
            </p:spPr>
            <p:txBody>
              <a:bodyPr anchor="ctr"/>
              <a:p>
                <a:pPr algn="just" fontAlgn="base"/>
                <a:r>
                  <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rPr>
                  <a:t> </a:t>
                </a:r>
                <a:endPar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60" name="矩形 59"/>
              <p:cNvSpPr>
                <a:spLocks noChangeArrowheads="1"/>
              </p:cNvSpPr>
              <p:nvPr>
                <p:custDataLst>
                  <p:tags r:id="rId35"/>
                </p:custDataLst>
              </p:nvPr>
            </p:nvSpPr>
            <p:spPr bwMode="auto">
              <a:xfrm>
                <a:off x="1862439" y="3698066"/>
                <a:ext cx="209131" cy="217186"/>
              </a:xfrm>
              <a:prstGeom prst="rect">
                <a:avLst/>
              </a:prstGeom>
              <a:blipFill dpi="0" rotWithShape="1">
                <a:blip r:embed="rId36"/>
                <a:srcRect/>
                <a:tile tx="0" ty="0" sx="100000" sy="100000" flip="none" algn="tl"/>
              </a:blipFill>
              <a:ln w="9525">
                <a:noFill/>
                <a:miter lim="800000"/>
              </a:ln>
            </p:spPr>
            <p:txBody>
              <a:bodyPr anchor="ctr"/>
              <a:p>
                <a:pPr algn="just" fontAlgn="base"/>
                <a:r>
                  <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rPr>
                  <a:t> </a:t>
                </a:r>
                <a:endPar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61" name="矩形 60"/>
              <p:cNvSpPr>
                <a:spLocks noChangeArrowheads="1"/>
              </p:cNvSpPr>
              <p:nvPr>
                <p:custDataLst>
                  <p:tags r:id="rId37"/>
                </p:custDataLst>
              </p:nvPr>
            </p:nvSpPr>
            <p:spPr bwMode="auto">
              <a:xfrm>
                <a:off x="2168323" y="3698066"/>
                <a:ext cx="209131" cy="217186"/>
              </a:xfrm>
              <a:prstGeom prst="rect">
                <a:avLst/>
              </a:prstGeom>
              <a:blipFill dpi="0" rotWithShape="1">
                <a:blip r:embed="rId38"/>
                <a:srcRect/>
                <a:tile tx="0" ty="0" sx="100000" sy="100000" flip="none" algn="tl"/>
              </a:blipFill>
              <a:ln w="9525">
                <a:noFill/>
                <a:miter lim="800000"/>
              </a:ln>
            </p:spPr>
            <p:txBody>
              <a:bodyPr anchor="ctr"/>
              <a:p>
                <a:pPr algn="just" fontAlgn="base"/>
                <a:r>
                  <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rPr>
                  <a:t> </a:t>
                </a:r>
                <a:endPar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62" name="TextBox 67"/>
              <p:cNvSpPr>
                <a:spLocks noChangeArrowheads="1"/>
              </p:cNvSpPr>
              <p:nvPr>
                <p:custDataLst>
                  <p:tags r:id="rId39"/>
                </p:custDataLst>
              </p:nvPr>
            </p:nvSpPr>
            <p:spPr bwMode="auto">
              <a:xfrm>
                <a:off x="3420629" y="2287094"/>
                <a:ext cx="869682" cy="332976"/>
              </a:xfrm>
              <a:prstGeom prst="rect">
                <a:avLst/>
              </a:prstGeom>
              <a:noFill/>
              <a:ln w="9525">
                <a:noFill/>
                <a:miter lim="800000"/>
              </a:ln>
            </p:spPr>
            <p:txBody>
              <a:bodyPr wrap="square">
                <a:spAutoFit/>
              </a:bodyPr>
              <a:p>
                <a:pPr fontAlgn="base"/>
                <a:r>
                  <a:rPr lang="zh-CN" sz="2000" kern="120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位置</a:t>
                </a:r>
                <a:endParaRPr lang="zh-CN" sz="2000" kern="12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63" name="TextBox 68"/>
              <p:cNvSpPr>
                <a:spLocks noChangeArrowheads="1"/>
              </p:cNvSpPr>
              <p:nvPr>
                <p:custDataLst>
                  <p:tags r:id="rId40"/>
                </p:custDataLst>
              </p:nvPr>
            </p:nvSpPr>
            <p:spPr bwMode="auto">
              <a:xfrm>
                <a:off x="3420631" y="2988490"/>
                <a:ext cx="869682" cy="332976"/>
              </a:xfrm>
              <a:prstGeom prst="rect">
                <a:avLst/>
              </a:prstGeom>
              <a:noFill/>
              <a:ln w="9525">
                <a:noFill/>
                <a:miter lim="800000"/>
              </a:ln>
            </p:spPr>
            <p:txBody>
              <a:bodyPr wrap="square">
                <a:spAutoFit/>
              </a:bodyPr>
              <a:p>
                <a:pPr fontAlgn="base"/>
                <a:r>
                  <a:rPr lang="zh-CN" sz="2000" kern="120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色调</a:t>
                </a:r>
                <a:endParaRPr lang="zh-CN" sz="2000" kern="12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64" name="TextBox 69"/>
              <p:cNvSpPr>
                <a:spLocks noChangeArrowheads="1"/>
              </p:cNvSpPr>
              <p:nvPr>
                <p:custDataLst>
                  <p:tags r:id="rId41"/>
                </p:custDataLst>
              </p:nvPr>
            </p:nvSpPr>
            <p:spPr bwMode="auto">
              <a:xfrm>
                <a:off x="3420631" y="3664582"/>
                <a:ext cx="869682" cy="344498"/>
              </a:xfrm>
              <a:prstGeom prst="rect">
                <a:avLst/>
              </a:prstGeom>
              <a:noFill/>
              <a:ln w="9525">
                <a:noFill/>
                <a:miter lim="800000"/>
              </a:ln>
            </p:spPr>
            <p:txBody>
              <a:bodyPr wrap="square">
                <a:spAutoFit/>
              </a:bodyPr>
              <a:p>
                <a:pPr fontAlgn="base"/>
                <a:r>
                  <a:rPr lang="zh-CN" sz="2000" kern="120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图案</a:t>
                </a:r>
                <a:endParaRPr lang="zh-CN" sz="2000" kern="12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65" name="TextBox 70"/>
              <p:cNvSpPr>
                <a:spLocks noChangeArrowheads="1"/>
              </p:cNvSpPr>
              <p:nvPr>
                <p:custDataLst>
                  <p:tags r:id="rId42"/>
                </p:custDataLst>
              </p:nvPr>
            </p:nvSpPr>
            <p:spPr bwMode="auto">
              <a:xfrm>
                <a:off x="3420631" y="3196848"/>
                <a:ext cx="869682" cy="346111"/>
              </a:xfrm>
              <a:prstGeom prst="rect">
                <a:avLst/>
              </a:prstGeom>
              <a:noFill/>
              <a:ln w="9525">
                <a:noFill/>
                <a:miter lim="800000"/>
              </a:ln>
            </p:spPr>
            <p:txBody>
              <a:bodyPr wrap="square">
                <a:spAutoFit/>
              </a:bodyPr>
              <a:p>
                <a:pPr fontAlgn="base"/>
                <a:r>
                  <a:rPr lang="zh-CN" sz="2000" kern="120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形状</a:t>
                </a:r>
                <a:endParaRPr lang="zh-CN" sz="2000" kern="12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66" name="TextBox 1"/>
              <p:cNvSpPr>
                <a:spLocks noChangeArrowheads="1"/>
              </p:cNvSpPr>
              <p:nvPr>
                <p:custDataLst>
                  <p:tags r:id="rId43"/>
                </p:custDataLst>
              </p:nvPr>
            </p:nvSpPr>
            <p:spPr bwMode="auto">
              <a:xfrm>
                <a:off x="1428726" y="1536700"/>
                <a:ext cx="3317633" cy="647924"/>
              </a:xfrm>
              <a:prstGeom prst="rect">
                <a:avLst/>
              </a:prstGeom>
              <a:noFill/>
              <a:ln w="9525">
                <a:noFill/>
                <a:miter lim="800000"/>
              </a:ln>
            </p:spPr>
            <p:txBody>
              <a:bodyPr wrap="square">
                <a:spAutoFit/>
              </a:bodyPr>
              <a:p>
                <a:pPr fontAlgn="base">
                  <a:spcAft>
                    <a:spcPts val="540"/>
                  </a:spcAft>
                </a:pPr>
                <a:r>
                  <a:rPr lang="zh-CN" sz="2000" b="1" kern="120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分类的</a:t>
                </a:r>
                <a:endParaRPr lang="zh-CN" sz="2000" b="1" kern="120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p>
                <a:pPr fontAlgn="base">
                  <a:spcAft>
                    <a:spcPts val="540"/>
                  </a:spcAft>
                </a:pPr>
                <a:r>
                  <a:rPr lang="zh-CN" sz="2000" b="1" kern="120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（是什么</a:t>
                </a:r>
                <a:r>
                  <a:rPr lang="en-US" sz="2000" b="1" kern="120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t>
                </a:r>
                <a:r>
                  <a:rPr lang="zh-CN" sz="2000" b="1" kern="120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在哪里）</a:t>
                </a:r>
                <a:endParaRPr lang="zh-CN" sz="2000" b="1" kern="120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p:txBody>
          </p:sp>
        </p:grpSp>
        <p:grpSp>
          <p:nvGrpSpPr>
            <p:cNvPr id="16" name="Group 51"/>
            <p:cNvGrpSpPr/>
            <p:nvPr/>
          </p:nvGrpSpPr>
          <p:grpSpPr bwMode="auto">
            <a:xfrm>
              <a:off x="4611861" y="1566631"/>
              <a:ext cx="3336082" cy="4482512"/>
              <a:chOff x="4600296" y="1558099"/>
              <a:chExt cx="3678745" cy="4799079"/>
            </a:xfrm>
          </p:grpSpPr>
          <p:grpSp>
            <p:nvGrpSpPr>
              <p:cNvPr id="17" name="Group 52"/>
              <p:cNvGrpSpPr/>
              <p:nvPr/>
            </p:nvGrpSpPr>
            <p:grpSpPr bwMode="auto">
              <a:xfrm>
                <a:off x="4873312" y="2481865"/>
                <a:ext cx="1271886" cy="144760"/>
                <a:chOff x="4873312" y="2564636"/>
                <a:chExt cx="1232520" cy="144760"/>
              </a:xfrm>
            </p:grpSpPr>
            <p:cxnSp>
              <p:nvCxnSpPr>
                <p:cNvPr id="44" name="直接箭头连接符 130"/>
                <p:cNvCxnSpPr>
                  <a:cxnSpLocks noChangeShapeType="1"/>
                </p:cNvCxnSpPr>
                <p:nvPr>
                  <p:custDataLst>
                    <p:tags r:id="rId44"/>
                  </p:custDataLst>
                </p:nvPr>
              </p:nvCxnSpPr>
              <p:spPr bwMode="auto">
                <a:xfrm>
                  <a:off x="4873312" y="2636644"/>
                  <a:ext cx="1232520" cy="1"/>
                </a:xfrm>
                <a:prstGeom prst="straightConnector1">
                  <a:avLst/>
                </a:prstGeom>
                <a:noFill/>
                <a:ln w="19050">
                  <a:solidFill>
                    <a:srgbClr val="5B9BD5"/>
                  </a:solidFill>
                  <a:round/>
                  <a:tailEnd type="arrow" w="med" len="med"/>
                </a:ln>
              </p:spPr>
            </p:cxnSp>
            <p:sp>
              <p:nvSpPr>
                <p:cNvPr id="45" name="椭圆 44"/>
                <p:cNvSpPr>
                  <a:spLocks noChangeArrowheads="1"/>
                </p:cNvSpPr>
                <p:nvPr>
                  <p:custDataLst>
                    <p:tags r:id="rId45"/>
                  </p:custDataLst>
                </p:nvPr>
              </p:nvSpPr>
              <p:spPr bwMode="auto">
                <a:xfrm>
                  <a:off x="5566173" y="2564636"/>
                  <a:ext cx="144016" cy="144016"/>
                </a:xfrm>
                <a:prstGeom prst="ellipse">
                  <a:avLst/>
                </a:prstGeom>
                <a:solidFill>
                  <a:srgbClr val="FF0000"/>
                </a:solidFill>
                <a:ln w="9525">
                  <a:noFill/>
                  <a:round/>
                </a:ln>
              </p:spPr>
              <p:txBody>
                <a:bodyPr anchor="ctr"/>
                <a:p>
                  <a:pPr algn="just" fontAlgn="base"/>
                  <a:r>
                    <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rPr>
                    <a:t> </a:t>
                  </a:r>
                  <a:endPar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46" name="椭圆 45"/>
                <p:cNvSpPr>
                  <a:spLocks noChangeArrowheads="1"/>
                </p:cNvSpPr>
                <p:nvPr>
                  <p:custDataLst>
                    <p:tags r:id="rId46"/>
                  </p:custDataLst>
                </p:nvPr>
              </p:nvSpPr>
              <p:spPr bwMode="auto">
                <a:xfrm>
                  <a:off x="5817800" y="2565380"/>
                  <a:ext cx="144016" cy="144016"/>
                </a:xfrm>
                <a:prstGeom prst="ellipse">
                  <a:avLst/>
                </a:prstGeom>
                <a:solidFill>
                  <a:srgbClr val="FF0000"/>
                </a:solidFill>
                <a:ln w="9525">
                  <a:noFill/>
                  <a:round/>
                </a:ln>
              </p:spPr>
              <p:txBody>
                <a:bodyPr anchor="ctr"/>
                <a:p>
                  <a:pPr algn="just" fontAlgn="base"/>
                  <a:r>
                    <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rPr>
                    <a:t> </a:t>
                  </a:r>
                  <a:endPar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47" name="椭圆 46"/>
                <p:cNvSpPr>
                  <a:spLocks noChangeArrowheads="1"/>
                </p:cNvSpPr>
                <p:nvPr>
                  <p:custDataLst>
                    <p:tags r:id="rId47"/>
                  </p:custDataLst>
                </p:nvPr>
              </p:nvSpPr>
              <p:spPr bwMode="auto">
                <a:xfrm>
                  <a:off x="5044547" y="2564636"/>
                  <a:ext cx="144016" cy="144016"/>
                </a:xfrm>
                <a:prstGeom prst="ellipse">
                  <a:avLst/>
                </a:prstGeom>
                <a:solidFill>
                  <a:srgbClr val="FF0000"/>
                </a:solidFill>
                <a:ln w="9525">
                  <a:noFill/>
                  <a:round/>
                </a:ln>
              </p:spPr>
              <p:txBody>
                <a:bodyPr anchor="ctr"/>
                <a:p>
                  <a:pPr algn="just" fontAlgn="base"/>
                  <a:r>
                    <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rPr>
                    <a:t> </a:t>
                  </a:r>
                  <a:endPar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p:txBody>
            </p:sp>
          </p:grpSp>
          <p:cxnSp>
            <p:nvCxnSpPr>
              <p:cNvPr id="18" name="直接连接符 144"/>
              <p:cNvCxnSpPr/>
              <p:nvPr>
                <p:custDataLst>
                  <p:tags r:id="rId48"/>
                </p:custDataLst>
              </p:nvPr>
            </p:nvCxnSpPr>
            <p:spPr bwMode="auto">
              <a:xfrm>
                <a:off x="4873312" y="3174150"/>
                <a:ext cx="251012" cy="1"/>
              </a:xfrm>
              <a:prstGeom prst="line">
                <a:avLst/>
              </a:prstGeom>
              <a:noFill/>
              <a:ln w="25400">
                <a:solidFill>
                  <a:srgbClr val="5B9BD5"/>
                </a:solidFill>
                <a:round/>
              </a:ln>
            </p:spPr>
          </p:cxnSp>
          <p:cxnSp>
            <p:nvCxnSpPr>
              <p:cNvPr id="19" name="直接连接符 146"/>
              <p:cNvCxnSpPr/>
              <p:nvPr>
                <p:custDataLst>
                  <p:tags r:id="rId49"/>
                </p:custDataLst>
              </p:nvPr>
            </p:nvCxnSpPr>
            <p:spPr bwMode="auto">
              <a:xfrm>
                <a:off x="5383749" y="3174150"/>
                <a:ext cx="612834" cy="1"/>
              </a:xfrm>
              <a:prstGeom prst="line">
                <a:avLst/>
              </a:prstGeom>
              <a:noFill/>
              <a:ln w="25400">
                <a:solidFill>
                  <a:srgbClr val="5B9BD5"/>
                </a:solidFill>
                <a:round/>
              </a:ln>
            </p:spPr>
          </p:cxnSp>
          <p:cxnSp>
            <p:nvCxnSpPr>
              <p:cNvPr id="20" name="直接连接符 148"/>
              <p:cNvCxnSpPr/>
              <p:nvPr>
                <p:custDataLst>
                  <p:tags r:id="rId50"/>
                </p:custDataLst>
              </p:nvPr>
            </p:nvCxnSpPr>
            <p:spPr bwMode="auto">
              <a:xfrm>
                <a:off x="6285162" y="3174150"/>
                <a:ext cx="371539" cy="1"/>
              </a:xfrm>
              <a:prstGeom prst="line">
                <a:avLst/>
              </a:prstGeom>
              <a:noFill/>
              <a:ln w="25400">
                <a:solidFill>
                  <a:srgbClr val="5B9BD5"/>
                </a:solidFill>
                <a:round/>
              </a:ln>
            </p:spPr>
          </p:cxnSp>
          <p:sp>
            <p:nvSpPr>
              <p:cNvPr id="21" name="矩形 20"/>
              <p:cNvSpPr>
                <a:spLocks noChangeArrowheads="1"/>
              </p:cNvSpPr>
              <p:nvPr>
                <p:custDataLst>
                  <p:tags r:id="rId51"/>
                </p:custDataLst>
              </p:nvPr>
            </p:nvSpPr>
            <p:spPr bwMode="auto">
              <a:xfrm>
                <a:off x="4872924" y="3411215"/>
                <a:ext cx="74308" cy="802434"/>
              </a:xfrm>
              <a:prstGeom prst="rect">
                <a:avLst/>
              </a:prstGeom>
              <a:solidFill>
                <a:srgbClr val="538CD5"/>
              </a:solidFill>
              <a:ln w="9525">
                <a:noFill/>
                <a:miter lim="800000"/>
              </a:ln>
            </p:spPr>
            <p:txBody>
              <a:bodyPr anchor="ctr"/>
              <a:p>
                <a:pPr algn="just" fontAlgn="base"/>
                <a:r>
                  <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rPr>
                  <a:t> </a:t>
                </a:r>
                <a:endPar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22" name="矩形 21"/>
              <p:cNvSpPr>
                <a:spLocks noChangeArrowheads="1"/>
              </p:cNvSpPr>
              <p:nvPr>
                <p:custDataLst>
                  <p:tags r:id="rId52"/>
                </p:custDataLst>
              </p:nvPr>
            </p:nvSpPr>
            <p:spPr bwMode="auto">
              <a:xfrm rot="822385">
                <a:off x="5132285" y="3406588"/>
                <a:ext cx="74308" cy="802434"/>
              </a:xfrm>
              <a:prstGeom prst="rect">
                <a:avLst/>
              </a:prstGeom>
              <a:solidFill>
                <a:srgbClr val="538CD5"/>
              </a:solidFill>
              <a:ln w="9525">
                <a:noFill/>
                <a:miter lim="800000"/>
              </a:ln>
            </p:spPr>
            <p:txBody>
              <a:bodyPr anchor="ctr"/>
              <a:p>
                <a:pPr algn="just" fontAlgn="base"/>
                <a:r>
                  <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rPr>
                  <a:t> </a:t>
                </a:r>
                <a:endPar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23" name="矩形 22"/>
              <p:cNvSpPr>
                <a:spLocks noChangeArrowheads="1"/>
              </p:cNvSpPr>
              <p:nvPr>
                <p:custDataLst>
                  <p:tags r:id="rId53"/>
                </p:custDataLst>
              </p:nvPr>
            </p:nvSpPr>
            <p:spPr bwMode="auto">
              <a:xfrm rot="2089997">
                <a:off x="5425769" y="3461878"/>
                <a:ext cx="74308" cy="802434"/>
              </a:xfrm>
              <a:prstGeom prst="rect">
                <a:avLst/>
              </a:prstGeom>
              <a:solidFill>
                <a:srgbClr val="538CD5"/>
              </a:solidFill>
              <a:ln w="9525">
                <a:noFill/>
                <a:miter lim="800000"/>
              </a:ln>
            </p:spPr>
            <p:txBody>
              <a:bodyPr anchor="ctr"/>
              <a:p>
                <a:pPr algn="just" fontAlgn="base"/>
                <a:r>
                  <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rPr>
                  <a:t> </a:t>
                </a:r>
                <a:endPar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24" name="矩形 23"/>
              <p:cNvSpPr>
                <a:spLocks noChangeArrowheads="1"/>
              </p:cNvSpPr>
              <p:nvPr>
                <p:custDataLst>
                  <p:tags r:id="rId54"/>
                </p:custDataLst>
              </p:nvPr>
            </p:nvSpPr>
            <p:spPr bwMode="auto">
              <a:xfrm rot="3673901">
                <a:off x="5725376" y="3586886"/>
                <a:ext cx="74332" cy="802175"/>
              </a:xfrm>
              <a:prstGeom prst="rect">
                <a:avLst/>
              </a:prstGeom>
              <a:solidFill>
                <a:srgbClr val="538CD5"/>
              </a:solidFill>
              <a:ln w="9525">
                <a:noFill/>
                <a:miter lim="800000"/>
              </a:ln>
            </p:spPr>
            <p:txBody>
              <a:bodyPr anchor="ctr"/>
              <a:p>
                <a:pPr algn="just" fontAlgn="base"/>
                <a:r>
                  <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rPr>
                  <a:t> </a:t>
                </a:r>
                <a:endPar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25" name="矩形 24"/>
              <p:cNvSpPr>
                <a:spLocks noChangeArrowheads="1"/>
              </p:cNvSpPr>
              <p:nvPr>
                <p:custDataLst>
                  <p:tags r:id="rId55"/>
                </p:custDataLst>
              </p:nvPr>
            </p:nvSpPr>
            <p:spPr bwMode="auto">
              <a:xfrm>
                <a:off x="4882378" y="4350760"/>
                <a:ext cx="780233" cy="743318"/>
              </a:xfrm>
              <a:prstGeom prst="rect">
                <a:avLst/>
              </a:prstGeom>
              <a:solidFill>
                <a:srgbClr val="FABF8E"/>
              </a:solidFill>
              <a:ln w="9525">
                <a:noFill/>
                <a:miter lim="800000"/>
              </a:ln>
            </p:spPr>
            <p:txBody>
              <a:bodyPr anchor="ctr"/>
              <a:p>
                <a:pPr algn="just" fontAlgn="base"/>
                <a:r>
                  <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rPr>
                  <a:t> </a:t>
                </a:r>
                <a:endPar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26" name="矩形 25"/>
              <p:cNvSpPr>
                <a:spLocks noChangeArrowheads="1"/>
              </p:cNvSpPr>
              <p:nvPr>
                <p:custDataLst>
                  <p:tags r:id="rId56"/>
                </p:custDataLst>
              </p:nvPr>
            </p:nvSpPr>
            <p:spPr bwMode="auto">
              <a:xfrm>
                <a:off x="5816083" y="4350760"/>
                <a:ext cx="334386" cy="743318"/>
              </a:xfrm>
              <a:prstGeom prst="rect">
                <a:avLst/>
              </a:prstGeom>
              <a:solidFill>
                <a:srgbClr val="FABF8E"/>
              </a:solidFill>
              <a:ln w="9525">
                <a:noFill/>
                <a:miter lim="800000"/>
              </a:ln>
            </p:spPr>
            <p:txBody>
              <a:bodyPr anchor="ctr"/>
              <a:p>
                <a:pPr algn="just" fontAlgn="base"/>
                <a:r>
                  <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rPr>
                  <a:t> </a:t>
                </a:r>
                <a:endPar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27" name="矩形 26"/>
              <p:cNvSpPr>
                <a:spLocks noChangeArrowheads="1"/>
              </p:cNvSpPr>
              <p:nvPr>
                <p:custDataLst>
                  <p:tags r:id="rId57"/>
                </p:custDataLst>
              </p:nvPr>
            </p:nvSpPr>
            <p:spPr bwMode="auto">
              <a:xfrm>
                <a:off x="6316960" y="4350760"/>
                <a:ext cx="371539" cy="514886"/>
              </a:xfrm>
              <a:prstGeom prst="rect">
                <a:avLst/>
              </a:prstGeom>
              <a:solidFill>
                <a:srgbClr val="FABF8E"/>
              </a:solidFill>
              <a:ln w="9525">
                <a:noFill/>
                <a:miter lim="800000"/>
              </a:ln>
            </p:spPr>
            <p:txBody>
              <a:bodyPr anchor="ctr"/>
              <a:p>
                <a:pPr algn="just" fontAlgn="base"/>
                <a:r>
                  <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rPr>
                  <a:t> </a:t>
                </a:r>
                <a:endPar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28" name="矩形 27"/>
              <p:cNvSpPr>
                <a:spLocks noChangeArrowheads="1"/>
              </p:cNvSpPr>
              <p:nvPr>
                <p:custDataLst>
                  <p:tags r:id="rId58"/>
                </p:custDataLst>
              </p:nvPr>
            </p:nvSpPr>
            <p:spPr bwMode="auto">
              <a:xfrm>
                <a:off x="4872566" y="5315075"/>
                <a:ext cx="209131" cy="217186"/>
              </a:xfrm>
              <a:prstGeom prst="rect">
                <a:avLst/>
              </a:prstGeom>
              <a:solidFill>
                <a:srgbClr val="C5D8F1"/>
              </a:solidFill>
              <a:ln w="9525">
                <a:noFill/>
                <a:miter lim="800000"/>
              </a:ln>
            </p:spPr>
            <p:txBody>
              <a:bodyPr anchor="ctr"/>
              <a:p>
                <a:pPr algn="just" fontAlgn="base"/>
                <a:r>
                  <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rPr>
                  <a:t> </a:t>
                </a:r>
                <a:endPar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29" name="矩形 28"/>
              <p:cNvSpPr>
                <a:spLocks noChangeArrowheads="1"/>
              </p:cNvSpPr>
              <p:nvPr>
                <p:custDataLst>
                  <p:tags r:id="rId59"/>
                </p:custDataLst>
              </p:nvPr>
            </p:nvSpPr>
            <p:spPr bwMode="auto">
              <a:xfrm>
                <a:off x="5183416" y="5315075"/>
                <a:ext cx="209131" cy="217186"/>
              </a:xfrm>
              <a:prstGeom prst="rect">
                <a:avLst/>
              </a:prstGeom>
              <a:solidFill>
                <a:srgbClr val="8CB3E3"/>
              </a:solidFill>
              <a:ln w="9525">
                <a:noFill/>
                <a:miter lim="800000"/>
              </a:ln>
            </p:spPr>
            <p:txBody>
              <a:bodyPr anchor="ctr"/>
              <a:p>
                <a:pPr algn="just" fontAlgn="base"/>
                <a:r>
                  <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rPr>
                  <a:t> </a:t>
                </a:r>
                <a:endPar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30" name="矩形 29"/>
              <p:cNvSpPr>
                <a:spLocks noChangeArrowheads="1"/>
              </p:cNvSpPr>
              <p:nvPr>
                <p:custDataLst>
                  <p:tags r:id="rId60"/>
                </p:custDataLst>
              </p:nvPr>
            </p:nvSpPr>
            <p:spPr bwMode="auto">
              <a:xfrm>
                <a:off x="5489300" y="5315075"/>
                <a:ext cx="209131" cy="217186"/>
              </a:xfrm>
              <a:prstGeom prst="rect">
                <a:avLst/>
              </a:prstGeom>
              <a:solidFill>
                <a:srgbClr val="538CD5"/>
              </a:solidFill>
              <a:ln w="9525">
                <a:noFill/>
                <a:miter lim="800000"/>
              </a:ln>
            </p:spPr>
            <p:txBody>
              <a:bodyPr anchor="ctr"/>
              <a:p>
                <a:pPr algn="just" fontAlgn="base"/>
                <a:r>
                  <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rPr>
                  <a:t> </a:t>
                </a:r>
                <a:endPar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31" name="矩形 30"/>
              <p:cNvSpPr>
                <a:spLocks noChangeArrowheads="1"/>
              </p:cNvSpPr>
              <p:nvPr>
                <p:custDataLst>
                  <p:tags r:id="rId61"/>
                </p:custDataLst>
              </p:nvPr>
            </p:nvSpPr>
            <p:spPr bwMode="auto">
              <a:xfrm>
                <a:off x="4883797" y="5689579"/>
                <a:ext cx="209131" cy="217186"/>
              </a:xfrm>
              <a:prstGeom prst="rect">
                <a:avLst/>
              </a:prstGeom>
              <a:solidFill>
                <a:srgbClr val="D8D8D8"/>
              </a:solidFill>
              <a:ln w="9525">
                <a:noFill/>
                <a:miter lim="800000"/>
              </a:ln>
            </p:spPr>
            <p:txBody>
              <a:bodyPr anchor="ctr"/>
              <a:p>
                <a:pPr algn="just" fontAlgn="base"/>
                <a:r>
                  <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rPr>
                  <a:t> </a:t>
                </a:r>
                <a:endPar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32" name="矩形 31"/>
              <p:cNvSpPr>
                <a:spLocks noChangeArrowheads="1"/>
              </p:cNvSpPr>
              <p:nvPr>
                <p:custDataLst>
                  <p:tags r:id="rId62"/>
                </p:custDataLst>
              </p:nvPr>
            </p:nvSpPr>
            <p:spPr bwMode="auto">
              <a:xfrm>
                <a:off x="5194647" y="5689579"/>
                <a:ext cx="209131" cy="217186"/>
              </a:xfrm>
              <a:prstGeom prst="rect">
                <a:avLst/>
              </a:prstGeom>
              <a:solidFill>
                <a:srgbClr val="7F7F7F"/>
              </a:solidFill>
              <a:ln w="9525">
                <a:noFill/>
                <a:miter lim="800000"/>
              </a:ln>
            </p:spPr>
            <p:txBody>
              <a:bodyPr anchor="ctr"/>
              <a:p>
                <a:pPr algn="just" fontAlgn="base"/>
                <a:r>
                  <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rPr>
                  <a:t> </a:t>
                </a:r>
                <a:endPar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33" name="矩形 32"/>
              <p:cNvSpPr>
                <a:spLocks noChangeArrowheads="1"/>
              </p:cNvSpPr>
              <p:nvPr>
                <p:custDataLst>
                  <p:tags r:id="rId63"/>
                </p:custDataLst>
              </p:nvPr>
            </p:nvSpPr>
            <p:spPr bwMode="auto">
              <a:xfrm>
                <a:off x="5500530" y="5689579"/>
                <a:ext cx="209131" cy="217186"/>
              </a:xfrm>
              <a:prstGeom prst="rect">
                <a:avLst/>
              </a:prstGeom>
              <a:solidFill>
                <a:srgbClr val="3F3F3F"/>
              </a:solidFill>
              <a:ln w="9525">
                <a:noFill/>
                <a:miter lim="800000"/>
              </a:ln>
            </p:spPr>
            <p:txBody>
              <a:bodyPr anchor="ctr"/>
              <a:p>
                <a:pPr algn="just" fontAlgn="base"/>
                <a:r>
                  <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rPr>
                  <a:t> </a:t>
                </a:r>
                <a:endPar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34" name="矩形 33"/>
              <p:cNvSpPr>
                <a:spLocks noChangeArrowheads="1"/>
              </p:cNvSpPr>
              <p:nvPr>
                <p:custDataLst>
                  <p:tags r:id="rId64"/>
                </p:custDataLst>
              </p:nvPr>
            </p:nvSpPr>
            <p:spPr bwMode="auto">
              <a:xfrm>
                <a:off x="4890685" y="6065806"/>
                <a:ext cx="209131" cy="217186"/>
              </a:xfrm>
              <a:prstGeom prst="rect">
                <a:avLst/>
              </a:prstGeom>
              <a:blipFill dpi="0" rotWithShape="1">
                <a:blip r:embed="rId65"/>
                <a:srcRect/>
                <a:tile tx="0" ty="0" sx="100000" sy="100000" flip="none" algn="tl"/>
              </a:blipFill>
              <a:ln w="9525">
                <a:noFill/>
                <a:miter lim="800000"/>
              </a:ln>
            </p:spPr>
            <p:txBody>
              <a:bodyPr anchor="ctr"/>
              <a:p>
                <a:pPr algn="just" fontAlgn="base"/>
                <a:r>
                  <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rPr>
                  <a:t> </a:t>
                </a:r>
                <a:endPar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35" name="矩形 34"/>
              <p:cNvSpPr>
                <a:spLocks noChangeArrowheads="1"/>
              </p:cNvSpPr>
              <p:nvPr>
                <p:custDataLst>
                  <p:tags r:id="rId66"/>
                </p:custDataLst>
              </p:nvPr>
            </p:nvSpPr>
            <p:spPr bwMode="auto">
              <a:xfrm>
                <a:off x="5201535" y="6065806"/>
                <a:ext cx="209131" cy="217186"/>
              </a:xfrm>
              <a:prstGeom prst="rect">
                <a:avLst/>
              </a:prstGeom>
              <a:blipFill dpi="0" rotWithShape="1">
                <a:blip r:embed="rId67"/>
                <a:srcRect/>
                <a:tile tx="0" ty="0" sx="100000" sy="100000" flip="none" algn="tl"/>
              </a:blipFill>
              <a:ln w="9525">
                <a:noFill/>
                <a:miter lim="800000"/>
              </a:ln>
            </p:spPr>
            <p:txBody>
              <a:bodyPr anchor="ctr"/>
              <a:p>
                <a:pPr algn="just" fontAlgn="base"/>
                <a:r>
                  <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rPr>
                  <a:t> </a:t>
                </a:r>
                <a:endPar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36" name="矩形 35"/>
              <p:cNvSpPr>
                <a:spLocks noChangeArrowheads="1"/>
              </p:cNvSpPr>
              <p:nvPr>
                <p:custDataLst>
                  <p:tags r:id="rId68"/>
                </p:custDataLst>
              </p:nvPr>
            </p:nvSpPr>
            <p:spPr bwMode="auto">
              <a:xfrm>
                <a:off x="5507418" y="6065806"/>
                <a:ext cx="209131" cy="217186"/>
              </a:xfrm>
              <a:prstGeom prst="rect">
                <a:avLst/>
              </a:prstGeom>
              <a:blipFill dpi="0" rotWithShape="1">
                <a:blip r:embed="rId69"/>
                <a:srcRect/>
                <a:tile tx="0" ty="0" sx="100000" sy="100000" flip="none" algn="tl"/>
              </a:blipFill>
              <a:ln w="9525">
                <a:noFill/>
                <a:miter lim="800000"/>
              </a:ln>
            </p:spPr>
            <p:txBody>
              <a:bodyPr anchor="ctr"/>
              <a:p>
                <a:pPr algn="just" fontAlgn="base"/>
                <a:r>
                  <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rPr>
                  <a:t> </a:t>
                </a:r>
                <a:endParaRPr lang="en-US" sz="2000" kern="1200">
                  <a:solidFill>
                    <a:srgbClr val="FFFFFF"/>
                  </a:solidFill>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37" name="TextBox 75"/>
              <p:cNvSpPr>
                <a:spLocks noChangeArrowheads="1"/>
              </p:cNvSpPr>
              <p:nvPr>
                <p:custDataLst>
                  <p:tags r:id="rId70"/>
                </p:custDataLst>
              </p:nvPr>
            </p:nvSpPr>
            <p:spPr bwMode="auto">
              <a:xfrm>
                <a:off x="6682347" y="2511260"/>
                <a:ext cx="1542943" cy="361637"/>
              </a:xfrm>
              <a:prstGeom prst="rect">
                <a:avLst/>
              </a:prstGeom>
              <a:noFill/>
              <a:ln w="9525">
                <a:noFill/>
                <a:miter lim="800000"/>
              </a:ln>
            </p:spPr>
            <p:txBody>
              <a:bodyPr wrap="square">
                <a:spAutoFit/>
              </a:bodyPr>
              <a:p>
                <a:pPr fontAlgn="base"/>
                <a:r>
                  <a:rPr lang="zh-CN" sz="2000" kern="120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坐标轴位置</a:t>
                </a:r>
                <a:endParaRPr lang="zh-CN" sz="2000" kern="12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38" name="TextBox 76"/>
              <p:cNvSpPr>
                <a:spLocks noChangeArrowheads="1"/>
              </p:cNvSpPr>
              <p:nvPr>
                <p:custDataLst>
                  <p:tags r:id="rId71"/>
                </p:custDataLst>
              </p:nvPr>
            </p:nvSpPr>
            <p:spPr bwMode="auto">
              <a:xfrm>
                <a:off x="7100795" y="3060110"/>
                <a:ext cx="850924" cy="361637"/>
              </a:xfrm>
              <a:prstGeom prst="rect">
                <a:avLst/>
              </a:prstGeom>
              <a:noFill/>
              <a:ln w="9525">
                <a:noFill/>
                <a:miter lim="800000"/>
              </a:ln>
            </p:spPr>
            <p:txBody>
              <a:bodyPr wrap="square">
                <a:spAutoFit/>
              </a:bodyPr>
              <a:p>
                <a:pPr fontAlgn="base"/>
                <a:r>
                  <a:rPr lang="zh-CN" sz="2000" kern="120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长度</a:t>
                </a:r>
                <a:endParaRPr lang="zh-CN" sz="2000" kern="12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39" name="TextBox 77"/>
              <p:cNvSpPr>
                <a:spLocks noChangeArrowheads="1"/>
              </p:cNvSpPr>
              <p:nvPr>
                <p:custDataLst>
                  <p:tags r:id="rId72"/>
                </p:custDataLst>
              </p:nvPr>
            </p:nvSpPr>
            <p:spPr bwMode="auto">
              <a:xfrm>
                <a:off x="7100795" y="3705309"/>
                <a:ext cx="850924" cy="356121"/>
              </a:xfrm>
              <a:prstGeom prst="rect">
                <a:avLst/>
              </a:prstGeom>
              <a:noFill/>
              <a:ln w="9525">
                <a:noFill/>
                <a:miter lim="800000"/>
              </a:ln>
            </p:spPr>
            <p:txBody>
              <a:bodyPr wrap="square">
                <a:spAutoFit/>
              </a:bodyPr>
              <a:p>
                <a:pPr fontAlgn="base"/>
                <a:r>
                  <a:rPr lang="zh-CN" sz="2000" kern="120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角度</a:t>
                </a:r>
                <a:endParaRPr lang="zh-CN" sz="2000" kern="12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40" name="TextBox 78"/>
              <p:cNvSpPr>
                <a:spLocks noChangeArrowheads="1"/>
              </p:cNvSpPr>
              <p:nvPr>
                <p:custDataLst>
                  <p:tags r:id="rId73"/>
                </p:custDataLst>
              </p:nvPr>
            </p:nvSpPr>
            <p:spPr bwMode="auto">
              <a:xfrm>
                <a:off x="7113217" y="4444124"/>
                <a:ext cx="850924" cy="356121"/>
              </a:xfrm>
              <a:prstGeom prst="rect">
                <a:avLst/>
              </a:prstGeom>
              <a:noFill/>
              <a:ln w="9525">
                <a:noFill/>
                <a:miter lim="800000"/>
              </a:ln>
            </p:spPr>
            <p:txBody>
              <a:bodyPr wrap="square">
                <a:spAutoFit/>
              </a:bodyPr>
              <a:p>
                <a:pPr fontAlgn="base"/>
                <a:r>
                  <a:rPr lang="zh-CN" sz="2000" kern="120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面积</a:t>
                </a:r>
                <a:endParaRPr lang="zh-CN" sz="2000" kern="12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41" name="TextBox 79"/>
              <p:cNvSpPr>
                <a:spLocks noChangeArrowheads="1"/>
              </p:cNvSpPr>
              <p:nvPr>
                <p:custDataLst>
                  <p:tags r:id="rId74"/>
                </p:custDataLst>
              </p:nvPr>
            </p:nvSpPr>
            <p:spPr bwMode="auto">
              <a:xfrm>
                <a:off x="6620762" y="5450449"/>
                <a:ext cx="1658279" cy="361637"/>
              </a:xfrm>
              <a:prstGeom prst="rect">
                <a:avLst/>
              </a:prstGeom>
              <a:noFill/>
              <a:ln w="9525">
                <a:noFill/>
                <a:miter lim="800000"/>
              </a:ln>
            </p:spPr>
            <p:txBody>
              <a:bodyPr wrap="square">
                <a:spAutoFit/>
              </a:bodyPr>
              <a:p>
                <a:pPr fontAlgn="base"/>
                <a:r>
                  <a:rPr lang="zh-CN" sz="2000" kern="120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亮度</a:t>
                </a:r>
                <a:r>
                  <a:rPr lang="en-US" sz="2000" kern="120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lang="zh-CN" sz="2000" kern="120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饱和度</a:t>
                </a:r>
                <a:endParaRPr lang="zh-CN" sz="2000">
                  <a:effectLst/>
                  <a:latin typeface="宋体" panose="02010600030101010101" pitchFamily="2" charset="-122"/>
                  <a:ea typeface="宋体" panose="02010600030101010101" pitchFamily="2" charset="-122"/>
                  <a:cs typeface="宋体" panose="02010600030101010101" pitchFamily="2" charset="-122"/>
                </a:endParaRPr>
              </a:p>
            </p:txBody>
          </p:sp>
          <p:sp>
            <p:nvSpPr>
              <p:cNvPr id="42" name="TextBox 80"/>
              <p:cNvSpPr>
                <a:spLocks noChangeArrowheads="1"/>
              </p:cNvSpPr>
              <p:nvPr>
                <p:custDataLst>
                  <p:tags r:id="rId75"/>
                </p:custDataLst>
              </p:nvPr>
            </p:nvSpPr>
            <p:spPr bwMode="auto">
              <a:xfrm>
                <a:off x="6775795" y="5995923"/>
                <a:ext cx="1312270" cy="361255"/>
              </a:xfrm>
              <a:prstGeom prst="rect">
                <a:avLst/>
              </a:prstGeom>
              <a:noFill/>
              <a:ln w="9525">
                <a:noFill/>
                <a:miter lim="800000"/>
              </a:ln>
            </p:spPr>
            <p:txBody>
              <a:bodyPr wrap="square">
                <a:spAutoFit/>
              </a:bodyPr>
              <a:p>
                <a:pPr fontAlgn="base"/>
                <a:r>
                  <a:rPr lang="zh-CN" sz="2000" kern="120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图案密度</a:t>
                </a:r>
                <a:endParaRPr lang="zh-CN" sz="2000" kern="1200">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43" name="TextBox 3"/>
              <p:cNvSpPr>
                <a:spLocks noChangeArrowheads="1"/>
              </p:cNvSpPr>
              <p:nvPr>
                <p:custDataLst>
                  <p:tags r:id="rId76"/>
                </p:custDataLst>
              </p:nvPr>
            </p:nvSpPr>
            <p:spPr bwMode="auto">
              <a:xfrm>
                <a:off x="4600296" y="1558099"/>
                <a:ext cx="1772114" cy="680485"/>
              </a:xfrm>
              <a:prstGeom prst="rect">
                <a:avLst/>
              </a:prstGeom>
              <a:noFill/>
              <a:ln w="9525">
                <a:noFill/>
                <a:miter lim="800000"/>
              </a:ln>
            </p:spPr>
            <p:txBody>
              <a:bodyPr wrap="square">
                <a:spAutoFit/>
              </a:bodyPr>
              <a:p>
                <a:pPr algn="ctr" fontAlgn="base">
                  <a:spcAft>
                    <a:spcPts val="430"/>
                  </a:spcAft>
                </a:pPr>
                <a:r>
                  <a:rPr lang="zh-CN" sz="2000" b="1" kern="120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定距</a:t>
                </a:r>
                <a:r>
                  <a:rPr lang="en-US" sz="2000" b="1" kern="120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a:t>
                </a:r>
                <a:r>
                  <a:rPr lang="zh-CN" sz="2000" b="1" kern="1200">
                    <a:solidFill>
                      <a:srgbClr val="FF0000"/>
                    </a:solidFill>
                    <a:effectLst/>
                    <a:latin typeface="宋体" panose="02010600030101010101" pitchFamily="2" charset="-122"/>
                    <a:ea typeface="宋体" panose="02010600030101010101" pitchFamily="2" charset="-122"/>
                    <a:cs typeface="Times New Roman" panose="02020603050405020304" pitchFamily="18" charset="0"/>
                  </a:rPr>
                  <a:t>定序的</a:t>
                </a:r>
                <a:endParaRPr lang="zh-CN" sz="2000" b="1" kern="1200">
                  <a:solidFill>
                    <a:srgbClr val="FF0000"/>
                  </a:solidFill>
                  <a:effectLst/>
                  <a:latin typeface="宋体" panose="02010600030101010101" pitchFamily="2" charset="-122"/>
                  <a:ea typeface="宋体" panose="02010600030101010101" pitchFamily="2" charset="-122"/>
                  <a:cs typeface="Times New Roman" panose="02020603050405020304" pitchFamily="18" charset="0"/>
                </a:endParaRPr>
              </a:p>
              <a:p>
                <a:pPr algn="ctr" fontAlgn="base">
                  <a:spcAft>
                    <a:spcPts val="430"/>
                  </a:spcAft>
                </a:pPr>
                <a:r>
                  <a:rPr lang="zh-CN" sz="2000" b="1" kern="120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（程度）</a:t>
                </a:r>
                <a:endParaRPr lang="zh-CN" sz="2000" b="1" kern="1200">
                  <a:solidFill>
                    <a:schemeClr val="tx1"/>
                  </a:solidFill>
                  <a:effectLst/>
                  <a:latin typeface="宋体" panose="02010600030101010101" pitchFamily="2" charset="-122"/>
                  <a:ea typeface="宋体" panose="02010600030101010101" pitchFamily="2" charset="-122"/>
                  <a:cs typeface="Times New Roman" panose="02020603050405020304" pitchFamily="18" charset="0"/>
                </a:endParaRPr>
              </a:p>
            </p:txBody>
          </p:sp>
        </p:grpSp>
      </p:grpSp>
      <p:sp>
        <p:nvSpPr>
          <p:cNvPr id="5" name="TextBox 4"/>
          <p:cNvSpPr txBox="1"/>
          <p:nvPr>
            <p:custDataLst>
              <p:tags r:id="rId77"/>
            </p:custDataLst>
          </p:nvPr>
        </p:nvSpPr>
        <p:spPr>
          <a:xfrm>
            <a:off x="1687195" y="6374130"/>
            <a:ext cx="5835650" cy="39878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p>
            <a:r>
              <a:rPr lang="zh-CN" altLang="en-US" sz="2000" dirty="0" err="1" smtClean="0">
                <a:ea typeface="宋体" panose="02010600030101010101" pitchFamily="2" charset="-122"/>
              </a:rPr>
              <a:t>表</a:t>
            </a:r>
            <a:r>
              <a:rPr lang="en-US" altLang="zh-CN" sz="2000" dirty="0" err="1" smtClean="0">
                <a:ea typeface="宋体" panose="02010600030101010101" pitchFamily="2" charset="-122"/>
              </a:rPr>
              <a:t>4-3 </a:t>
            </a:r>
            <a:r>
              <a:rPr sz="2000" smtClean="0"/>
              <a:t>不同类型数据的视觉通道的选择与展示方法</a:t>
            </a:r>
            <a:endParaRPr sz="2000" smtClean="0"/>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298894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4</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数据可视化</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27000" y="765175"/>
            <a:ext cx="8853805" cy="2359660"/>
          </a:xfrm>
        </p:spPr>
        <p:txBody>
          <a:bodyPr vert="horz" wrap="square" lIns="91440" tIns="45720" rIns="91440" bIns="45720" anchor="t" anchorCtr="0">
            <a:noAutofit/>
          </a:bodyPr>
          <a:p>
            <a:pPr algn="l" eaLnBrk="1" latinLnBrk="0" hangingPunct="1">
              <a:lnSpc>
                <a:spcPct val="100000"/>
              </a:lnSpc>
              <a:spcBef>
                <a:spcPts val="8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视觉编码与数据类型</a:t>
            </a:r>
            <a:endPar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dirty="0" smtClean="0">
                <a:solidFill>
                  <a:srgbClr val="134AD5"/>
                </a:solidFill>
                <a:ea typeface="黑体" panose="02010609060101010101" pitchFamily="49" charset="-122"/>
                <a:cs typeface="+mn-lt"/>
                <a:sym typeface="+mn-ea"/>
              </a:rPr>
              <a:t>  2</a:t>
            </a:r>
            <a:r>
              <a:rPr lang="zh-CN" altLang="en-US" dirty="0" smtClean="0">
                <a:solidFill>
                  <a:srgbClr val="134AD5"/>
                </a:solidFill>
                <a:ea typeface="黑体" panose="02010609060101010101" pitchFamily="49" charset="-122"/>
                <a:cs typeface="+mn-lt"/>
                <a:sym typeface="+mn-ea"/>
              </a:rPr>
              <a:t>．数据类型（续）</a:t>
            </a:r>
            <a:endParaRPr lang="zh-CN" altLang="en-US"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smtClean="0">
                <a:solidFill>
                  <a:srgbClr val="134AD5"/>
                </a:solidFill>
                <a:ea typeface="黑体" panose="02010609060101010101" pitchFamily="49" charset="-122"/>
                <a:cs typeface="+mn-lt"/>
                <a:sym typeface="+mn-ea"/>
              </a:rPr>
              <a:t>    * 需要注意的是，在确定数据来源和目标用户的情况下，不同视觉通道的表现力不同。</a:t>
            </a:r>
            <a:endParaRPr lang="en-US" altLang="zh-CN" sz="2300"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smtClean="0">
                <a:solidFill>
                  <a:srgbClr val="134AD5"/>
                </a:solidFill>
                <a:ea typeface="黑体" panose="02010609060101010101" pitchFamily="49" charset="-122"/>
                <a:cs typeface="+mn-lt"/>
                <a:sym typeface="+mn-ea"/>
              </a:rPr>
              <a:t>    * 视觉通道的表现力的评价指标包括以下几种</a:t>
            </a:r>
            <a:r>
              <a:rPr lang="zh-CN" altLang="en-US" sz="2300" dirty="0" smtClean="0">
                <a:solidFill>
                  <a:srgbClr val="134AD5"/>
                </a:solidFill>
                <a:ea typeface="黑体" panose="02010609060101010101" pitchFamily="49" charset="-122"/>
                <a:cs typeface="+mn-lt"/>
                <a:sym typeface="+mn-ea"/>
              </a:rPr>
              <a:t>：</a:t>
            </a:r>
            <a:endParaRPr lang="zh-CN" altLang="en-US" sz="2300" dirty="0" smtClean="0">
              <a:solidFill>
                <a:srgbClr val="134AD5"/>
              </a:solidFill>
              <a:ea typeface="黑体" panose="02010609060101010101" pitchFamily="49" charset="-122"/>
              <a:cs typeface="+mn-lt"/>
              <a:sym typeface="+mn-ea"/>
            </a:endParaRPr>
          </a:p>
        </p:txBody>
      </p:sp>
      <p:grpSp>
        <p:nvGrpSpPr>
          <p:cNvPr id="44" name="组合 43"/>
          <p:cNvGrpSpPr/>
          <p:nvPr/>
        </p:nvGrpSpPr>
        <p:grpSpPr>
          <a:xfrm>
            <a:off x="225425" y="3213100"/>
            <a:ext cx="8691245" cy="3097530"/>
            <a:chOff x="1033" y="2359"/>
            <a:chExt cx="17277" cy="6788"/>
          </a:xfrm>
        </p:grpSpPr>
        <p:cxnSp>
          <p:nvCxnSpPr>
            <p:cNvPr id="2" name="直接连接符 49"/>
            <p:cNvCxnSpPr/>
            <p:nvPr>
              <p:custDataLst>
                <p:tags r:id="rId2"/>
              </p:custDataLst>
            </p:nvPr>
          </p:nvCxnSpPr>
          <p:spPr>
            <a:xfrm>
              <a:off x="2410" y="5786"/>
              <a:ext cx="0" cy="1894"/>
            </a:xfrm>
            <a:prstGeom prst="line">
              <a:avLst/>
            </a:prstGeom>
            <a:noFill/>
            <a:ln w="6350" cap="rnd" cmpd="sng" algn="ctr">
              <a:solidFill>
                <a:srgbClr val="5B9BD5"/>
              </a:solidFill>
              <a:prstDash val="solid"/>
              <a:headEnd type="oval" w="med" len="med"/>
              <a:tailEnd type="oval" w="med" len="med"/>
            </a:ln>
            <a:effectLst/>
          </p:spPr>
        </p:cxnSp>
        <p:cxnSp>
          <p:nvCxnSpPr>
            <p:cNvPr id="3" name="直接连接符 53"/>
            <p:cNvCxnSpPr/>
            <p:nvPr>
              <p:custDataLst>
                <p:tags r:id="rId3"/>
              </p:custDataLst>
            </p:nvPr>
          </p:nvCxnSpPr>
          <p:spPr>
            <a:xfrm>
              <a:off x="12024" y="5786"/>
              <a:ext cx="0" cy="1894"/>
            </a:xfrm>
            <a:prstGeom prst="line">
              <a:avLst/>
            </a:prstGeom>
            <a:noFill/>
            <a:ln w="6350" cap="rnd" cmpd="sng" algn="ctr">
              <a:solidFill>
                <a:srgbClr val="5B9BD5"/>
              </a:solidFill>
              <a:prstDash val="solid"/>
              <a:headEnd type="oval" w="med" len="med"/>
              <a:tailEnd type="oval" w="med" len="med"/>
            </a:ln>
            <a:effectLst/>
          </p:spPr>
        </p:cxnSp>
        <p:cxnSp>
          <p:nvCxnSpPr>
            <p:cNvPr id="4" name="直接连接符 52"/>
            <p:cNvCxnSpPr/>
            <p:nvPr>
              <p:custDataLst>
                <p:tags r:id="rId4"/>
              </p:custDataLst>
            </p:nvPr>
          </p:nvCxnSpPr>
          <p:spPr>
            <a:xfrm>
              <a:off x="7217" y="3746"/>
              <a:ext cx="0" cy="1894"/>
            </a:xfrm>
            <a:prstGeom prst="line">
              <a:avLst/>
            </a:prstGeom>
            <a:noFill/>
            <a:ln w="6350" cap="rnd" cmpd="sng" algn="ctr">
              <a:solidFill>
                <a:srgbClr val="5B9BD5"/>
              </a:solidFill>
              <a:prstDash val="solid"/>
              <a:headEnd type="oval" w="med" len="med"/>
              <a:tailEnd type="oval" w="med" len="med"/>
            </a:ln>
            <a:effectLst/>
          </p:spPr>
        </p:cxnSp>
        <p:cxnSp>
          <p:nvCxnSpPr>
            <p:cNvPr id="5" name="直接连接符 54"/>
            <p:cNvCxnSpPr/>
            <p:nvPr>
              <p:custDataLst>
                <p:tags r:id="rId5"/>
              </p:custDataLst>
            </p:nvPr>
          </p:nvCxnSpPr>
          <p:spPr>
            <a:xfrm>
              <a:off x="16831" y="3746"/>
              <a:ext cx="0" cy="1894"/>
            </a:xfrm>
            <a:prstGeom prst="line">
              <a:avLst/>
            </a:prstGeom>
            <a:noFill/>
            <a:ln w="6350" cap="rnd" cmpd="sng" algn="ctr">
              <a:solidFill>
                <a:srgbClr val="5B9BD5"/>
              </a:solidFill>
              <a:prstDash val="solid"/>
              <a:headEnd type="oval" w="med" len="med"/>
              <a:tailEnd type="oval" w="med" len="med"/>
            </a:ln>
            <a:effectLst/>
          </p:spPr>
        </p:cxnSp>
        <p:cxnSp>
          <p:nvCxnSpPr>
            <p:cNvPr id="6" name="直接箭头连接符 42"/>
            <p:cNvCxnSpPr/>
            <p:nvPr>
              <p:custDataLst>
                <p:tags r:id="rId6"/>
              </p:custDataLst>
            </p:nvPr>
          </p:nvCxnSpPr>
          <p:spPr>
            <a:xfrm>
              <a:off x="1066" y="5799"/>
              <a:ext cx="17143" cy="0"/>
            </a:xfrm>
            <a:prstGeom prst="straightConnector1">
              <a:avLst/>
            </a:prstGeom>
            <a:noFill/>
            <a:ln w="6350" cap="rnd" cmpd="sng" algn="ctr">
              <a:solidFill>
                <a:srgbClr val="5B9BD5"/>
              </a:solidFill>
              <a:prstDash val="solid"/>
              <a:tailEnd type="triangle"/>
            </a:ln>
            <a:effectLst/>
          </p:spPr>
        </p:cxnSp>
        <p:sp>
          <p:nvSpPr>
            <p:cNvPr id="7" name="椭圆 6"/>
            <p:cNvSpPr/>
            <p:nvPr>
              <p:custDataLst>
                <p:tags r:id="rId7"/>
              </p:custDataLst>
            </p:nvPr>
          </p:nvSpPr>
          <p:spPr>
            <a:xfrm>
              <a:off x="2000" y="5376"/>
              <a:ext cx="820" cy="820"/>
            </a:xfrm>
            <a:prstGeom prst="ellipse">
              <a:avLst/>
            </a:prstGeom>
            <a:gradFill>
              <a:gsLst>
                <a:gs pos="100000">
                  <a:srgbClr val="5B9BD5">
                    <a:lumMod val="75000"/>
                  </a:srgbClr>
                </a:gs>
                <a:gs pos="0">
                  <a:srgbClr val="27506E"/>
                </a:gs>
              </a:gsLst>
              <a:path path="circle">
                <a:fillToRect l="50000" t="50000" r="50000" b="50000"/>
              </a:path>
            </a:gradFill>
            <a:ln w="48000" cap="flat" cmpd="thickThin" algn="ctr">
              <a:noFill/>
              <a:prstDash val="solid"/>
            </a:ln>
            <a:effectLst>
              <a:outerShdw blurRad="139700" dist="101600" dir="5400000" algn="t" rotWithShape="0">
                <a:prstClr val="black">
                  <a:alpha val="40000"/>
                </a:prstClr>
              </a:outerShdw>
            </a:effectLst>
          </p:spPr>
          <p:txBody>
            <a:bodyPr rtlCol="0" anchor="ctr"/>
            <a:p>
              <a:pPr algn="ctr"/>
              <a:r>
                <a:rPr lang="en-US" altLang="zh-CN" sz="1600">
                  <a:solidFill>
                    <a:prstClr val="white"/>
                  </a:solidFill>
                  <a:latin typeface="Arial" panose="020B0604020202020204" pitchFamily="34" charset="0"/>
                  <a:ea typeface="宋体" panose="02010600030101010101" pitchFamily="2" charset="-122"/>
                </a:rPr>
                <a:t>1</a:t>
              </a:r>
              <a:endParaRPr lang="zh-CN" altLang="en-US" sz="1600">
                <a:solidFill>
                  <a:prstClr val="white"/>
                </a:solidFill>
                <a:latin typeface="Arial" panose="020B0604020202020204" pitchFamily="34" charset="0"/>
                <a:ea typeface="宋体" panose="02010600030101010101" pitchFamily="2" charset="-122"/>
              </a:endParaRPr>
            </a:p>
          </p:txBody>
        </p:sp>
        <p:sp>
          <p:nvSpPr>
            <p:cNvPr id="8" name="椭圆 7"/>
            <p:cNvSpPr/>
            <p:nvPr>
              <p:custDataLst>
                <p:tags r:id="rId8"/>
              </p:custDataLst>
            </p:nvPr>
          </p:nvSpPr>
          <p:spPr>
            <a:xfrm>
              <a:off x="6807" y="5376"/>
              <a:ext cx="820" cy="820"/>
            </a:xfrm>
            <a:prstGeom prst="ellipse">
              <a:avLst/>
            </a:prstGeom>
            <a:gradFill>
              <a:gsLst>
                <a:gs pos="100000">
                  <a:srgbClr val="5B9BD5">
                    <a:lumMod val="75000"/>
                  </a:srgbClr>
                </a:gs>
                <a:gs pos="0">
                  <a:srgbClr val="27506E"/>
                </a:gs>
              </a:gsLst>
              <a:path path="circle">
                <a:fillToRect l="50000" t="50000" r="50000" b="50000"/>
              </a:path>
            </a:gradFill>
            <a:ln w="48000" cap="flat" cmpd="thickThin" algn="ctr">
              <a:noFill/>
              <a:prstDash val="solid"/>
            </a:ln>
            <a:effectLst>
              <a:outerShdw blurRad="139700" dist="101600" dir="5400000" algn="t" rotWithShape="0">
                <a:prstClr val="black">
                  <a:alpha val="40000"/>
                </a:prstClr>
              </a:outerShdw>
            </a:effectLst>
          </p:spPr>
          <p:txBody>
            <a:bodyPr rtlCol="0" anchor="ctr"/>
            <a:p>
              <a:pPr algn="ctr"/>
              <a:r>
                <a:rPr lang="en-US" altLang="zh-CN" sz="1600">
                  <a:solidFill>
                    <a:prstClr val="white"/>
                  </a:solidFill>
                  <a:latin typeface="Arial" panose="020B0604020202020204" pitchFamily="34" charset="0"/>
                  <a:ea typeface="宋体" panose="02010600030101010101" pitchFamily="2" charset="-122"/>
                </a:rPr>
                <a:t>2</a:t>
              </a:r>
              <a:endParaRPr lang="zh-CN" altLang="en-US" sz="1600">
                <a:solidFill>
                  <a:prstClr val="white"/>
                </a:solidFill>
                <a:latin typeface="Arial" panose="020B0604020202020204" pitchFamily="34" charset="0"/>
                <a:ea typeface="宋体" panose="02010600030101010101" pitchFamily="2" charset="-122"/>
              </a:endParaRPr>
            </a:p>
          </p:txBody>
        </p:sp>
        <p:sp>
          <p:nvSpPr>
            <p:cNvPr id="9" name="椭圆 8"/>
            <p:cNvSpPr/>
            <p:nvPr>
              <p:custDataLst>
                <p:tags r:id="rId9"/>
              </p:custDataLst>
            </p:nvPr>
          </p:nvSpPr>
          <p:spPr>
            <a:xfrm>
              <a:off x="11614" y="5376"/>
              <a:ext cx="820" cy="820"/>
            </a:xfrm>
            <a:prstGeom prst="ellipse">
              <a:avLst/>
            </a:prstGeom>
            <a:gradFill>
              <a:gsLst>
                <a:gs pos="100000">
                  <a:srgbClr val="5B9BD5">
                    <a:lumMod val="75000"/>
                  </a:srgbClr>
                </a:gs>
                <a:gs pos="0">
                  <a:srgbClr val="27506E"/>
                </a:gs>
              </a:gsLst>
              <a:path path="circle">
                <a:fillToRect l="50000" t="50000" r="50000" b="50000"/>
              </a:path>
            </a:gradFill>
            <a:ln w="48000" cap="flat" cmpd="thickThin" algn="ctr">
              <a:noFill/>
              <a:prstDash val="solid"/>
            </a:ln>
            <a:effectLst>
              <a:outerShdw blurRad="139700" dist="101600" dir="5400000" algn="t" rotWithShape="0">
                <a:prstClr val="black">
                  <a:alpha val="40000"/>
                </a:prstClr>
              </a:outerShdw>
            </a:effectLst>
          </p:spPr>
          <p:txBody>
            <a:bodyPr rtlCol="0" anchor="ctr"/>
            <a:p>
              <a:pPr algn="ctr"/>
              <a:r>
                <a:rPr lang="en-US" altLang="zh-CN" sz="1600">
                  <a:solidFill>
                    <a:prstClr val="white"/>
                  </a:solidFill>
                  <a:latin typeface="Arial" panose="020B0604020202020204" pitchFamily="34" charset="0"/>
                  <a:ea typeface="宋体" panose="02010600030101010101" pitchFamily="2" charset="-122"/>
                </a:rPr>
                <a:t>3</a:t>
              </a:r>
              <a:endParaRPr lang="zh-CN" altLang="en-US" sz="1600">
                <a:solidFill>
                  <a:prstClr val="white"/>
                </a:solidFill>
                <a:latin typeface="Arial" panose="020B0604020202020204" pitchFamily="34" charset="0"/>
                <a:ea typeface="宋体" panose="02010600030101010101" pitchFamily="2" charset="-122"/>
              </a:endParaRPr>
            </a:p>
          </p:txBody>
        </p:sp>
        <p:sp>
          <p:nvSpPr>
            <p:cNvPr id="10" name="椭圆 9"/>
            <p:cNvSpPr/>
            <p:nvPr>
              <p:custDataLst>
                <p:tags r:id="rId10"/>
              </p:custDataLst>
            </p:nvPr>
          </p:nvSpPr>
          <p:spPr>
            <a:xfrm>
              <a:off x="16421" y="5441"/>
              <a:ext cx="820" cy="820"/>
            </a:xfrm>
            <a:prstGeom prst="ellipse">
              <a:avLst/>
            </a:prstGeom>
            <a:gradFill>
              <a:gsLst>
                <a:gs pos="100000">
                  <a:srgbClr val="5B9BD5">
                    <a:lumMod val="75000"/>
                  </a:srgbClr>
                </a:gs>
                <a:gs pos="0">
                  <a:srgbClr val="27506E"/>
                </a:gs>
              </a:gsLst>
              <a:path path="circle">
                <a:fillToRect l="50000" t="50000" r="50000" b="50000"/>
              </a:path>
            </a:gradFill>
            <a:ln w="48000" cap="flat" cmpd="thickThin" algn="ctr">
              <a:noFill/>
              <a:prstDash val="solid"/>
            </a:ln>
            <a:effectLst>
              <a:outerShdw blurRad="139700" dist="101600" dir="5400000" algn="t" rotWithShape="0">
                <a:prstClr val="black">
                  <a:alpha val="40000"/>
                </a:prstClr>
              </a:outerShdw>
            </a:effectLst>
          </p:spPr>
          <p:txBody>
            <a:bodyPr rtlCol="0" anchor="ctr"/>
            <a:p>
              <a:pPr algn="ctr"/>
              <a:r>
                <a:rPr lang="en-US" altLang="zh-CN" sz="1600">
                  <a:solidFill>
                    <a:prstClr val="white"/>
                  </a:solidFill>
                  <a:latin typeface="Arial" panose="020B0604020202020204" pitchFamily="34" charset="0"/>
                  <a:ea typeface="宋体" panose="02010600030101010101" pitchFamily="2" charset="-122"/>
                </a:rPr>
                <a:t>4</a:t>
              </a:r>
              <a:endParaRPr lang="zh-CN" altLang="en-US" sz="1600">
                <a:solidFill>
                  <a:prstClr val="white"/>
                </a:solidFill>
                <a:latin typeface="Arial" panose="020B0604020202020204" pitchFamily="34" charset="0"/>
                <a:ea typeface="宋体" panose="02010600030101010101" pitchFamily="2" charset="-122"/>
              </a:endParaRPr>
            </a:p>
          </p:txBody>
        </p:sp>
        <p:sp>
          <p:nvSpPr>
            <p:cNvPr id="11" name="矩形 10"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custDataLst>
                <p:tags r:id="rId11"/>
              </p:custDataLst>
            </p:nvPr>
          </p:nvSpPr>
          <p:spPr>
            <a:xfrm>
              <a:off x="1251" y="3813"/>
              <a:ext cx="2558" cy="1212"/>
            </a:xfrm>
            <a:prstGeom prst="rect">
              <a:avLst/>
            </a:prstGeom>
          </p:spPr>
          <p:txBody>
            <a:bodyPr wrap="square">
              <a:spAutoFit/>
            </a:bodyPr>
            <a:p>
              <a:pPr algn="ctr" defTabSz="1219200">
                <a:lnSpc>
                  <a:spcPct val="150000"/>
                </a:lnSpc>
                <a:defRPr/>
              </a:pPr>
              <a:r>
                <a:rPr lang="zh-CN" altLang="en-US" sz="2000" b="1" kern="0" dirty="0">
                  <a:solidFill>
                    <a:prstClr val="black">
                      <a:lumMod val="85000"/>
                      <a:lumOff val="15000"/>
                    </a:prstClr>
                  </a:solidFill>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精确性</a:t>
              </a:r>
              <a:r>
                <a:rPr lang="zh-CN" altLang="en-US" sz="2000" kern="0" dirty="0">
                  <a:solidFill>
                    <a:prstClr val="black">
                      <a:lumMod val="85000"/>
                      <a:lumOff val="15000"/>
                    </a:prstClr>
                  </a:solidFill>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 </a:t>
              </a:r>
              <a:endParaRPr lang="zh-CN" altLang="en-US" sz="2000" kern="0" dirty="0">
                <a:solidFill>
                  <a:prstClr val="black">
                    <a:lumMod val="85000"/>
                    <a:lumOff val="15000"/>
                  </a:prstClr>
                </a:solidFill>
                <a:latin typeface="宋体" panose="02010600030101010101" pitchFamily="2" charset="-122"/>
                <a:ea typeface="宋体" panose="02010600030101010101" pitchFamily="2" charset="-122"/>
              </a:endParaRPr>
            </a:p>
          </p:txBody>
        </p:sp>
        <p:sp>
          <p:nvSpPr>
            <p:cNvPr id="12" name="矩形 1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custDataLst>
                <p:tags r:id="rId12"/>
              </p:custDataLst>
            </p:nvPr>
          </p:nvSpPr>
          <p:spPr>
            <a:xfrm flipH="1">
              <a:off x="1033" y="3240"/>
              <a:ext cx="2971" cy="739"/>
            </a:xfrm>
            <a:prstGeom prst="rect">
              <a:avLst/>
            </a:prstGeom>
          </p:spPr>
          <p:txBody>
            <a:bodyPr wrap="square">
              <a:spAutoFit/>
            </a:bodyPr>
            <a:p>
              <a:pPr algn="ctr"/>
              <a:r>
                <a:rPr lang="en-US" altLang="zh-CN" sz="1600" b="1" dirty="0">
                  <a:solidFill>
                    <a:srgbClr val="5B9BD5"/>
                  </a:solidFill>
                  <a:latin typeface="Arial" panose="020B0604020202020204" pitchFamily="34" charset="0"/>
                  <a:ea typeface="微软雅黑" panose="020B0503020204020204" charset="-122"/>
                </a:rPr>
                <a:t>NO.1</a:t>
              </a:r>
              <a:endParaRPr lang="zh-CN" altLang="en-US" sz="1600" b="1" dirty="0">
                <a:solidFill>
                  <a:srgbClr val="5B9BD5"/>
                </a:solidFill>
                <a:latin typeface="Arial" panose="020B0604020202020204" pitchFamily="34" charset="0"/>
                <a:ea typeface="微软雅黑" panose="020B0503020204020204" charset="-122"/>
              </a:endParaRPr>
            </a:p>
          </p:txBody>
        </p:sp>
        <p:cxnSp>
          <p:nvCxnSpPr>
            <p:cNvPr id="13" name="直接连接符 59"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custDataLst>
                <p:tags r:id="rId13"/>
              </p:custDataLst>
            </p:nvPr>
          </p:nvCxnSpPr>
          <p:spPr>
            <a:xfrm>
              <a:off x="2157" y="3882"/>
              <a:ext cx="723" cy="0"/>
            </a:xfrm>
            <a:prstGeom prst="line">
              <a:avLst/>
            </a:prstGeom>
            <a:noFill/>
            <a:ln w="19050" cap="rnd" cmpd="sng" algn="ctr">
              <a:solidFill>
                <a:srgbClr val="5B9BD5"/>
              </a:solidFill>
              <a:prstDash val="solid"/>
            </a:ln>
            <a:effectLst/>
          </p:spPr>
        </p:cxnSp>
        <p:sp>
          <p:nvSpPr>
            <p:cNvPr id="14" name="矩形 13"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custDataLst>
                <p:tags r:id="rId14"/>
              </p:custDataLst>
            </p:nvPr>
          </p:nvSpPr>
          <p:spPr>
            <a:xfrm>
              <a:off x="4887" y="6923"/>
              <a:ext cx="4513" cy="1212"/>
            </a:xfrm>
            <a:prstGeom prst="rect">
              <a:avLst/>
            </a:prstGeom>
          </p:spPr>
          <p:txBody>
            <a:bodyPr wrap="square">
              <a:spAutoFit/>
            </a:bodyPr>
            <a:p>
              <a:pPr algn="ctr" defTabSz="1219200">
                <a:lnSpc>
                  <a:spcPct val="150000"/>
                </a:lnSpc>
                <a:defRPr/>
              </a:pPr>
              <a:r>
                <a:rPr lang="zh-CN" altLang="zh-CN" sz="2000" b="1" dirty="0"/>
                <a:t>可辨认性</a:t>
              </a:r>
              <a:r>
                <a:rPr lang="zh-CN" altLang="zh-CN" sz="2000" dirty="0"/>
                <a:t> </a:t>
              </a:r>
              <a:endParaRPr lang="zh-CN" altLang="en-US" sz="2000" kern="0" dirty="0">
                <a:solidFill>
                  <a:prstClr val="black">
                    <a:lumMod val="85000"/>
                    <a:lumOff val="15000"/>
                  </a:prstClr>
                </a:solidFill>
                <a:latin typeface="宋体" panose="02010600030101010101" pitchFamily="2" charset="-122"/>
                <a:ea typeface="宋体" panose="02010600030101010101" pitchFamily="2" charset="-122"/>
              </a:endParaRPr>
            </a:p>
          </p:txBody>
        </p:sp>
        <p:sp>
          <p:nvSpPr>
            <p:cNvPr id="15" name="矩形 14"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custDataLst>
                <p:tags r:id="rId15"/>
              </p:custDataLst>
            </p:nvPr>
          </p:nvSpPr>
          <p:spPr>
            <a:xfrm flipH="1">
              <a:off x="5642" y="6287"/>
              <a:ext cx="2971" cy="739"/>
            </a:xfrm>
            <a:prstGeom prst="rect">
              <a:avLst/>
            </a:prstGeom>
          </p:spPr>
          <p:txBody>
            <a:bodyPr wrap="square">
              <a:spAutoFit/>
            </a:bodyPr>
            <a:p>
              <a:pPr algn="ctr"/>
              <a:r>
                <a:rPr lang="en-US" altLang="zh-CN" sz="1600" b="1" dirty="0">
                  <a:solidFill>
                    <a:srgbClr val="5B9BD5"/>
                  </a:solidFill>
                  <a:latin typeface="Arial" panose="020B0604020202020204" pitchFamily="34" charset="0"/>
                  <a:ea typeface="微软雅黑" panose="020B0503020204020204" charset="-122"/>
                </a:rPr>
                <a:t>NO.2</a:t>
              </a:r>
              <a:endParaRPr lang="zh-CN" altLang="en-US" sz="1600" b="1" dirty="0">
                <a:solidFill>
                  <a:srgbClr val="5B9BD5"/>
                </a:solidFill>
                <a:latin typeface="Arial" panose="020B0604020202020204" pitchFamily="34" charset="0"/>
                <a:ea typeface="微软雅黑" panose="020B0503020204020204" charset="-122"/>
              </a:endParaRPr>
            </a:p>
          </p:txBody>
        </p:sp>
        <p:cxnSp>
          <p:nvCxnSpPr>
            <p:cNvPr id="16" name="直接连接符 62"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custDataLst>
                <p:tags r:id="rId16"/>
              </p:custDataLst>
            </p:nvPr>
          </p:nvCxnSpPr>
          <p:spPr>
            <a:xfrm>
              <a:off x="6766" y="6929"/>
              <a:ext cx="723" cy="0"/>
            </a:xfrm>
            <a:prstGeom prst="line">
              <a:avLst/>
            </a:prstGeom>
            <a:noFill/>
            <a:ln w="19050" cap="rnd" cmpd="sng" algn="ctr">
              <a:solidFill>
                <a:srgbClr val="5B9BD5"/>
              </a:solidFill>
              <a:prstDash val="solid"/>
            </a:ln>
            <a:effectLst/>
          </p:spPr>
        </p:cxnSp>
        <p:sp>
          <p:nvSpPr>
            <p:cNvPr id="17" name="椭圆 16"/>
            <p:cNvSpPr/>
            <p:nvPr>
              <p:custDataLst>
                <p:tags r:id="rId17"/>
              </p:custDataLst>
            </p:nvPr>
          </p:nvSpPr>
          <p:spPr>
            <a:xfrm>
              <a:off x="1774" y="7903"/>
              <a:ext cx="1244" cy="1244"/>
            </a:xfrm>
            <a:prstGeom prst="ellipse">
              <a:avLst/>
            </a:prstGeom>
            <a:noFill/>
            <a:ln w="19050" cap="flat" cmpd="thickThin" algn="ctr">
              <a:solidFill>
                <a:srgbClr val="5B9BD5"/>
              </a:solidFill>
              <a:prstDash val="solid"/>
            </a:ln>
            <a:effectLst/>
          </p:spPr>
          <p:txBody>
            <a:bodyPr rtlCol="0" anchor="ctr"/>
            <a:p>
              <a:pPr algn="ctr"/>
              <a:endParaRPr lang="zh-CN" altLang="en-US" sz="2400">
                <a:solidFill>
                  <a:sysClr val="window" lastClr="FFFFFF"/>
                </a:solidFill>
                <a:latin typeface="Arial" panose="020B0604020202020204" pitchFamily="34" charset="0"/>
                <a:ea typeface="宋体" panose="02010600030101010101" pitchFamily="2" charset="-122"/>
              </a:endParaRPr>
            </a:p>
          </p:txBody>
        </p:sp>
        <p:sp>
          <p:nvSpPr>
            <p:cNvPr id="18" name="椭圆 17"/>
            <p:cNvSpPr/>
            <p:nvPr>
              <p:custDataLst>
                <p:tags r:id="rId18"/>
              </p:custDataLst>
            </p:nvPr>
          </p:nvSpPr>
          <p:spPr>
            <a:xfrm>
              <a:off x="6594" y="2359"/>
              <a:ext cx="1244" cy="1244"/>
            </a:xfrm>
            <a:prstGeom prst="ellipse">
              <a:avLst/>
            </a:prstGeom>
            <a:noFill/>
            <a:ln w="19050" cap="flat" cmpd="thickThin" algn="ctr">
              <a:solidFill>
                <a:srgbClr val="5B9BD5"/>
              </a:solidFill>
              <a:prstDash val="solid"/>
            </a:ln>
            <a:effectLst/>
          </p:spPr>
          <p:txBody>
            <a:bodyPr rtlCol="0" anchor="ctr"/>
            <a:p>
              <a:pPr algn="ctr"/>
              <a:endParaRPr lang="zh-CN" altLang="en-US" sz="2400">
                <a:solidFill>
                  <a:sysClr val="window" lastClr="FFFFFF"/>
                </a:solidFill>
                <a:latin typeface="Arial" panose="020B0604020202020204" pitchFamily="34" charset="0"/>
                <a:ea typeface="宋体" panose="02010600030101010101" pitchFamily="2" charset="-122"/>
              </a:endParaRPr>
            </a:p>
          </p:txBody>
        </p:sp>
        <p:sp>
          <p:nvSpPr>
            <p:cNvPr id="19" name="矩形 18"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custDataLst>
                <p:tags r:id="rId19"/>
              </p:custDataLst>
            </p:nvPr>
          </p:nvSpPr>
          <p:spPr>
            <a:xfrm>
              <a:off x="10485" y="3873"/>
              <a:ext cx="3180" cy="1212"/>
            </a:xfrm>
            <a:prstGeom prst="rect">
              <a:avLst/>
            </a:prstGeom>
          </p:spPr>
          <p:txBody>
            <a:bodyPr wrap="square">
              <a:spAutoFit/>
            </a:bodyPr>
            <a:p>
              <a:pPr algn="ctr" defTabSz="1219200">
                <a:lnSpc>
                  <a:spcPct val="150000"/>
                </a:lnSpc>
                <a:defRPr/>
              </a:pPr>
              <a:r>
                <a:rPr lang="zh-CN" altLang="en-US" sz="2000" b="1" kern="0" dirty="0">
                  <a:solidFill>
                    <a:prstClr val="black">
                      <a:lumMod val="85000"/>
                      <a:lumOff val="15000"/>
                    </a:prstClr>
                  </a:solidFill>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可分离性 </a:t>
              </a:r>
              <a:endParaRPr lang="zh-CN" altLang="en-US" sz="2000" b="1" kern="0" dirty="0">
                <a:solidFill>
                  <a:prstClr val="black">
                    <a:lumMod val="85000"/>
                    <a:lumOff val="15000"/>
                  </a:prstClr>
                </a:solidFill>
                <a:latin typeface="宋体" panose="02010600030101010101" pitchFamily="2" charset="-122"/>
                <a:ea typeface="宋体" panose="02010600030101010101" pitchFamily="2" charset="-122"/>
              </a:endParaRPr>
            </a:p>
          </p:txBody>
        </p:sp>
        <p:sp>
          <p:nvSpPr>
            <p:cNvPr id="20" name="矩形 19"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custDataLst>
                <p:tags r:id="rId20"/>
              </p:custDataLst>
            </p:nvPr>
          </p:nvSpPr>
          <p:spPr>
            <a:xfrm flipH="1">
              <a:off x="10501" y="3199"/>
              <a:ext cx="2971" cy="739"/>
            </a:xfrm>
            <a:prstGeom prst="rect">
              <a:avLst/>
            </a:prstGeom>
          </p:spPr>
          <p:txBody>
            <a:bodyPr wrap="square">
              <a:spAutoFit/>
            </a:bodyPr>
            <a:p>
              <a:pPr algn="ctr"/>
              <a:r>
                <a:rPr lang="en-US" altLang="zh-CN" sz="1600" b="1" dirty="0">
                  <a:solidFill>
                    <a:srgbClr val="5B9BD5"/>
                  </a:solidFill>
                  <a:latin typeface="Arial" panose="020B0604020202020204" pitchFamily="34" charset="0"/>
                  <a:ea typeface="微软雅黑" panose="020B0503020204020204" charset="-122"/>
                </a:rPr>
                <a:t>NO.3</a:t>
              </a:r>
              <a:endParaRPr lang="zh-CN" altLang="en-US" sz="1600" b="1" dirty="0">
                <a:solidFill>
                  <a:srgbClr val="5B9BD5"/>
                </a:solidFill>
                <a:latin typeface="Arial" panose="020B0604020202020204" pitchFamily="34" charset="0"/>
                <a:ea typeface="微软雅黑" panose="020B0503020204020204" charset="-122"/>
              </a:endParaRPr>
            </a:p>
          </p:txBody>
        </p:sp>
        <p:cxnSp>
          <p:nvCxnSpPr>
            <p:cNvPr id="21" name="直接连接符 66"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custDataLst>
                <p:tags r:id="rId21"/>
              </p:custDataLst>
            </p:nvPr>
          </p:nvCxnSpPr>
          <p:spPr>
            <a:xfrm>
              <a:off x="11718" y="3873"/>
              <a:ext cx="723" cy="0"/>
            </a:xfrm>
            <a:prstGeom prst="line">
              <a:avLst/>
            </a:prstGeom>
            <a:noFill/>
            <a:ln w="19050" cap="rnd" cmpd="sng" algn="ctr">
              <a:solidFill>
                <a:srgbClr val="5B9BD5"/>
              </a:solidFill>
              <a:prstDash val="solid"/>
            </a:ln>
            <a:effectLst/>
          </p:spPr>
        </p:cxnSp>
        <p:sp>
          <p:nvSpPr>
            <p:cNvPr id="22" name="矩形 2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custDataLst>
                <p:tags r:id="rId22"/>
              </p:custDataLst>
            </p:nvPr>
          </p:nvSpPr>
          <p:spPr>
            <a:xfrm>
              <a:off x="15339" y="6882"/>
              <a:ext cx="2971" cy="1212"/>
            </a:xfrm>
            <a:prstGeom prst="rect">
              <a:avLst/>
            </a:prstGeom>
          </p:spPr>
          <p:txBody>
            <a:bodyPr wrap="square">
              <a:spAutoFit/>
            </a:bodyPr>
            <a:p>
              <a:pPr algn="ctr" defTabSz="1219200">
                <a:lnSpc>
                  <a:spcPct val="150000"/>
                </a:lnSpc>
                <a:defRPr/>
              </a:pPr>
              <a:r>
                <a:rPr lang="zh-CN" altLang="en-US" sz="2000" b="1" kern="0" dirty="0">
                  <a:solidFill>
                    <a:prstClr val="black">
                      <a:lumMod val="85000"/>
                      <a:lumOff val="15000"/>
                    </a:prstClr>
                  </a:solidFill>
                  <a:latin typeface="宋体" panose="02010600030101010101" pitchFamily="2" charset="-122"/>
                  <a:ea typeface="宋体" panose="02010600030101010101" pitchFamily="2" charset="-122"/>
                  <a:cs typeface="Arial" panose="020B0604020202020204" pitchFamily="34" charset="0"/>
                  <a:sym typeface="Arial" panose="020B0604020202020204" pitchFamily="34" charset="0"/>
                </a:rPr>
                <a:t>视觉突出性 </a:t>
              </a:r>
              <a:endParaRPr lang="zh-CN" altLang="en-US" sz="2000" b="1" kern="0" dirty="0">
                <a:solidFill>
                  <a:prstClr val="black">
                    <a:lumMod val="85000"/>
                    <a:lumOff val="15000"/>
                  </a:prstClr>
                </a:solidFill>
                <a:latin typeface="宋体" panose="02010600030101010101" pitchFamily="2" charset="-122"/>
                <a:ea typeface="宋体" panose="02010600030101010101" pitchFamily="2" charset="-122"/>
              </a:endParaRPr>
            </a:p>
          </p:txBody>
        </p:sp>
        <p:sp>
          <p:nvSpPr>
            <p:cNvPr id="23" name="矩形 22"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custDataLst>
                <p:tags r:id="rId23"/>
              </p:custDataLst>
            </p:nvPr>
          </p:nvSpPr>
          <p:spPr>
            <a:xfrm flipH="1">
              <a:off x="15256" y="6287"/>
              <a:ext cx="2971" cy="739"/>
            </a:xfrm>
            <a:prstGeom prst="rect">
              <a:avLst/>
            </a:prstGeom>
          </p:spPr>
          <p:txBody>
            <a:bodyPr wrap="square">
              <a:spAutoFit/>
            </a:bodyPr>
            <a:p>
              <a:pPr algn="ctr"/>
              <a:r>
                <a:rPr lang="en-US" altLang="zh-CN" sz="1600" b="1" dirty="0">
                  <a:solidFill>
                    <a:srgbClr val="5B9BD5"/>
                  </a:solidFill>
                  <a:latin typeface="Arial" panose="020B0604020202020204" pitchFamily="34" charset="0"/>
                  <a:ea typeface="微软雅黑" panose="020B0503020204020204" charset="-122"/>
                </a:rPr>
                <a:t>NO.4</a:t>
              </a:r>
              <a:endParaRPr lang="zh-CN" altLang="en-US" sz="1600" b="1" dirty="0">
                <a:solidFill>
                  <a:srgbClr val="5B9BD5"/>
                </a:solidFill>
                <a:latin typeface="Arial" panose="020B0604020202020204" pitchFamily="34" charset="0"/>
                <a:ea typeface="微软雅黑" panose="020B0503020204020204" charset="-122"/>
              </a:endParaRPr>
            </a:p>
          </p:txBody>
        </p:sp>
        <p:cxnSp>
          <p:nvCxnSpPr>
            <p:cNvPr id="24" name="直接连接符 69"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custDataLst>
                <p:tags r:id="rId24"/>
              </p:custDataLst>
            </p:nvPr>
          </p:nvCxnSpPr>
          <p:spPr>
            <a:xfrm>
              <a:off x="16380" y="6929"/>
              <a:ext cx="723" cy="0"/>
            </a:xfrm>
            <a:prstGeom prst="line">
              <a:avLst/>
            </a:prstGeom>
            <a:noFill/>
            <a:ln w="19050" cap="rnd" cmpd="sng" algn="ctr">
              <a:solidFill>
                <a:srgbClr val="5B9BD5"/>
              </a:solidFill>
              <a:prstDash val="solid"/>
            </a:ln>
            <a:effectLst/>
          </p:spPr>
        </p:cxnSp>
        <p:sp>
          <p:nvSpPr>
            <p:cNvPr id="25" name="椭圆 24"/>
            <p:cNvSpPr/>
            <p:nvPr>
              <p:custDataLst>
                <p:tags r:id="rId25"/>
              </p:custDataLst>
            </p:nvPr>
          </p:nvSpPr>
          <p:spPr>
            <a:xfrm>
              <a:off x="11457" y="7903"/>
              <a:ext cx="1244" cy="1244"/>
            </a:xfrm>
            <a:prstGeom prst="ellipse">
              <a:avLst/>
            </a:prstGeom>
            <a:noFill/>
            <a:ln w="19050" cap="flat" cmpd="thickThin" algn="ctr">
              <a:solidFill>
                <a:srgbClr val="5B9BD5"/>
              </a:solidFill>
              <a:prstDash val="solid"/>
            </a:ln>
            <a:effectLst/>
          </p:spPr>
          <p:txBody>
            <a:bodyPr rtlCol="0" anchor="ctr"/>
            <a:p>
              <a:pPr algn="ctr"/>
              <a:endParaRPr lang="zh-CN" altLang="en-US" sz="2400">
                <a:solidFill>
                  <a:sysClr val="window" lastClr="FFFFFF"/>
                </a:solidFill>
                <a:latin typeface="Arial" panose="020B0604020202020204" pitchFamily="34" charset="0"/>
                <a:ea typeface="宋体" panose="02010600030101010101" pitchFamily="2" charset="-122"/>
              </a:endParaRPr>
            </a:p>
          </p:txBody>
        </p:sp>
        <p:sp>
          <p:nvSpPr>
            <p:cNvPr id="26" name="椭圆 25"/>
            <p:cNvSpPr/>
            <p:nvPr>
              <p:custDataLst>
                <p:tags r:id="rId26"/>
              </p:custDataLst>
            </p:nvPr>
          </p:nvSpPr>
          <p:spPr>
            <a:xfrm>
              <a:off x="16203" y="2359"/>
              <a:ext cx="1244" cy="1244"/>
            </a:xfrm>
            <a:prstGeom prst="ellipse">
              <a:avLst/>
            </a:prstGeom>
            <a:noFill/>
            <a:ln w="19050" cap="flat" cmpd="thickThin" algn="ctr">
              <a:solidFill>
                <a:srgbClr val="5B9BD5"/>
              </a:solidFill>
              <a:prstDash val="solid"/>
            </a:ln>
            <a:effectLst/>
          </p:spPr>
          <p:txBody>
            <a:bodyPr rtlCol="0" anchor="ctr"/>
            <a:p>
              <a:pPr algn="ctr"/>
              <a:endParaRPr lang="zh-CN" altLang="en-US" sz="2400">
                <a:solidFill>
                  <a:sysClr val="window" lastClr="FFFFFF"/>
                </a:solidFill>
                <a:latin typeface="Arial" panose="020B0604020202020204" pitchFamily="34" charset="0"/>
                <a:ea typeface="宋体" panose="02010600030101010101" pitchFamily="2" charset="-122"/>
              </a:endParaRPr>
            </a:p>
          </p:txBody>
        </p:sp>
        <p:grpSp>
          <p:nvGrpSpPr>
            <p:cNvPr id="27" name="Group 85"/>
            <p:cNvGrpSpPr/>
            <p:nvPr>
              <p:custDataLst>
                <p:tags r:id="rId27"/>
              </p:custDataLst>
            </p:nvPr>
          </p:nvGrpSpPr>
          <p:grpSpPr>
            <a:xfrm>
              <a:off x="16435" y="2600"/>
              <a:ext cx="780" cy="780"/>
              <a:chOff x="1200150" y="3768725"/>
              <a:chExt cx="446088" cy="446088"/>
            </a:xfrm>
            <a:solidFill>
              <a:srgbClr val="5B9BD5"/>
            </a:solidFill>
          </p:grpSpPr>
          <p:sp>
            <p:nvSpPr>
              <p:cNvPr id="28" name="Freeform 78"/>
              <p:cNvSpPr/>
              <p:nvPr>
                <p:custDataLst>
                  <p:tags r:id="rId28"/>
                </p:custDataLst>
              </p:nvPr>
            </p:nvSpPr>
            <p:spPr bwMode="auto">
              <a:xfrm>
                <a:off x="1200150" y="3768725"/>
                <a:ext cx="446088" cy="446088"/>
              </a:xfrm>
              <a:custGeom>
                <a:avLst/>
                <a:gdLst>
                  <a:gd name="T0" fmla="*/ 539 w 580"/>
                  <a:gd name="T1" fmla="*/ 141 h 580"/>
                  <a:gd name="T2" fmla="*/ 509 w 580"/>
                  <a:gd name="T3" fmla="*/ 171 h 580"/>
                  <a:gd name="T4" fmla="*/ 489 w 580"/>
                  <a:gd name="T5" fmla="*/ 181 h 580"/>
                  <a:gd name="T6" fmla="*/ 517 w 580"/>
                  <a:gd name="T7" fmla="*/ 290 h 580"/>
                  <a:gd name="T8" fmla="*/ 290 w 580"/>
                  <a:gd name="T9" fmla="*/ 517 h 580"/>
                  <a:gd name="T10" fmla="*/ 63 w 580"/>
                  <a:gd name="T11" fmla="*/ 290 h 580"/>
                  <a:gd name="T12" fmla="*/ 290 w 580"/>
                  <a:gd name="T13" fmla="*/ 63 h 580"/>
                  <a:gd name="T14" fmla="*/ 401 w 580"/>
                  <a:gd name="T15" fmla="*/ 92 h 580"/>
                  <a:gd name="T16" fmla="*/ 411 w 580"/>
                  <a:gd name="T17" fmla="*/ 72 h 580"/>
                  <a:gd name="T18" fmla="*/ 441 w 580"/>
                  <a:gd name="T19" fmla="*/ 42 h 580"/>
                  <a:gd name="T20" fmla="*/ 290 w 580"/>
                  <a:gd name="T21" fmla="*/ 0 h 580"/>
                  <a:gd name="T22" fmla="*/ 0 w 580"/>
                  <a:gd name="T23" fmla="*/ 290 h 580"/>
                  <a:gd name="T24" fmla="*/ 290 w 580"/>
                  <a:gd name="T25" fmla="*/ 580 h 580"/>
                  <a:gd name="T26" fmla="*/ 580 w 580"/>
                  <a:gd name="T27" fmla="*/ 290 h 580"/>
                  <a:gd name="T28" fmla="*/ 539 w 580"/>
                  <a:gd name="T29" fmla="*/ 141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0" h="580">
                    <a:moveTo>
                      <a:pt x="539" y="141"/>
                    </a:moveTo>
                    <a:cubicBezTo>
                      <a:pt x="509" y="171"/>
                      <a:pt x="509" y="171"/>
                      <a:pt x="509" y="171"/>
                    </a:cubicBezTo>
                    <a:cubicBezTo>
                      <a:pt x="504" y="176"/>
                      <a:pt x="496" y="179"/>
                      <a:pt x="489" y="181"/>
                    </a:cubicBezTo>
                    <a:cubicBezTo>
                      <a:pt x="506" y="213"/>
                      <a:pt x="517" y="250"/>
                      <a:pt x="517" y="290"/>
                    </a:cubicBezTo>
                    <a:cubicBezTo>
                      <a:pt x="517" y="415"/>
                      <a:pt x="415" y="517"/>
                      <a:pt x="290" y="517"/>
                    </a:cubicBezTo>
                    <a:cubicBezTo>
                      <a:pt x="165" y="517"/>
                      <a:pt x="63" y="415"/>
                      <a:pt x="63" y="290"/>
                    </a:cubicBezTo>
                    <a:cubicBezTo>
                      <a:pt x="63" y="165"/>
                      <a:pt x="165" y="63"/>
                      <a:pt x="290" y="63"/>
                    </a:cubicBezTo>
                    <a:cubicBezTo>
                      <a:pt x="330" y="63"/>
                      <a:pt x="368" y="74"/>
                      <a:pt x="401" y="92"/>
                    </a:cubicBezTo>
                    <a:cubicBezTo>
                      <a:pt x="402" y="85"/>
                      <a:pt x="406" y="78"/>
                      <a:pt x="411" y="72"/>
                    </a:cubicBezTo>
                    <a:cubicBezTo>
                      <a:pt x="441" y="42"/>
                      <a:pt x="441" y="42"/>
                      <a:pt x="441" y="42"/>
                    </a:cubicBezTo>
                    <a:cubicBezTo>
                      <a:pt x="397" y="15"/>
                      <a:pt x="345" y="0"/>
                      <a:pt x="290" y="0"/>
                    </a:cubicBezTo>
                    <a:cubicBezTo>
                      <a:pt x="130" y="0"/>
                      <a:pt x="0" y="130"/>
                      <a:pt x="0" y="290"/>
                    </a:cubicBezTo>
                    <a:cubicBezTo>
                      <a:pt x="0" y="450"/>
                      <a:pt x="130" y="580"/>
                      <a:pt x="290" y="580"/>
                    </a:cubicBezTo>
                    <a:cubicBezTo>
                      <a:pt x="450" y="580"/>
                      <a:pt x="580" y="450"/>
                      <a:pt x="580" y="290"/>
                    </a:cubicBezTo>
                    <a:cubicBezTo>
                      <a:pt x="580" y="235"/>
                      <a:pt x="565" y="184"/>
                      <a:pt x="539" y="141"/>
                    </a:cubicBezTo>
                    <a:close/>
                  </a:path>
                </a:pathLst>
              </a:custGeom>
              <a:grpFill/>
              <a:ln>
                <a:noFill/>
              </a:ln>
            </p:spPr>
            <p:txBody>
              <a:bodyPr/>
              <a:p>
                <a:pPr defTabSz="1219200">
                  <a:defRPr/>
                </a:pPr>
                <a:endParaRPr lang="en-AU" sz="2400" kern="0">
                  <a:solidFill>
                    <a:srgbClr val="000000"/>
                  </a:solidFill>
                  <a:latin typeface="微软雅黑" panose="020B0503020204020204" charset="-122"/>
                  <a:ea typeface="Microsoft YaHei UI" panose="020B0503020204020204" charset="-122"/>
                </a:endParaRPr>
              </a:p>
            </p:txBody>
          </p:sp>
          <p:sp>
            <p:nvSpPr>
              <p:cNvPr id="29" name="Freeform 79"/>
              <p:cNvSpPr/>
              <p:nvPr>
                <p:custDataLst>
                  <p:tags r:id="rId29"/>
                </p:custDataLst>
              </p:nvPr>
            </p:nvSpPr>
            <p:spPr bwMode="auto">
              <a:xfrm>
                <a:off x="1381125" y="3781425"/>
                <a:ext cx="252413" cy="252413"/>
              </a:xfrm>
              <a:custGeom>
                <a:avLst/>
                <a:gdLst>
                  <a:gd name="T0" fmla="*/ 186 w 329"/>
                  <a:gd name="T1" fmla="*/ 67 h 328"/>
                  <a:gd name="T2" fmla="*/ 249 w 329"/>
                  <a:gd name="T3" fmla="*/ 4 h 328"/>
                  <a:gd name="T4" fmla="*/ 257 w 329"/>
                  <a:gd name="T5" fmla="*/ 7 h 328"/>
                  <a:gd name="T6" fmla="*/ 263 w 329"/>
                  <a:gd name="T7" fmla="*/ 66 h 328"/>
                  <a:gd name="T8" fmla="*/ 322 w 329"/>
                  <a:gd name="T9" fmla="*/ 71 h 328"/>
                  <a:gd name="T10" fmla="*/ 325 w 329"/>
                  <a:gd name="T11" fmla="*/ 80 h 328"/>
                  <a:gd name="T12" fmla="*/ 262 w 329"/>
                  <a:gd name="T13" fmla="*/ 142 h 328"/>
                  <a:gd name="T14" fmla="*/ 245 w 329"/>
                  <a:gd name="T15" fmla="*/ 149 h 328"/>
                  <a:gd name="T16" fmla="*/ 207 w 329"/>
                  <a:gd name="T17" fmla="*/ 145 h 328"/>
                  <a:gd name="T18" fmla="*/ 99 w 329"/>
                  <a:gd name="T19" fmla="*/ 253 h 328"/>
                  <a:gd name="T20" fmla="*/ 89 w 329"/>
                  <a:gd name="T21" fmla="*/ 309 h 328"/>
                  <a:gd name="T22" fmla="*/ 19 w 329"/>
                  <a:gd name="T23" fmla="*/ 309 h 328"/>
                  <a:gd name="T24" fmla="*/ 19 w 329"/>
                  <a:gd name="T25" fmla="*/ 239 h 328"/>
                  <a:gd name="T26" fmla="*/ 75 w 329"/>
                  <a:gd name="T27" fmla="*/ 230 h 328"/>
                  <a:gd name="T28" fmla="*/ 184 w 329"/>
                  <a:gd name="T29" fmla="*/ 121 h 328"/>
                  <a:gd name="T30" fmla="*/ 180 w 329"/>
                  <a:gd name="T31" fmla="*/ 84 h 328"/>
                  <a:gd name="T32" fmla="*/ 186 w 329"/>
                  <a:gd name="T33" fmla="*/ 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9" h="328">
                    <a:moveTo>
                      <a:pt x="186" y="67"/>
                    </a:moveTo>
                    <a:cubicBezTo>
                      <a:pt x="249" y="4"/>
                      <a:pt x="249" y="4"/>
                      <a:pt x="249" y="4"/>
                    </a:cubicBezTo>
                    <a:cubicBezTo>
                      <a:pt x="253" y="0"/>
                      <a:pt x="256" y="1"/>
                      <a:pt x="257" y="7"/>
                    </a:cubicBezTo>
                    <a:cubicBezTo>
                      <a:pt x="263" y="66"/>
                      <a:pt x="263" y="66"/>
                      <a:pt x="263" y="66"/>
                    </a:cubicBezTo>
                    <a:cubicBezTo>
                      <a:pt x="322" y="71"/>
                      <a:pt x="322" y="71"/>
                      <a:pt x="322" y="71"/>
                    </a:cubicBezTo>
                    <a:cubicBezTo>
                      <a:pt x="327" y="72"/>
                      <a:pt x="329" y="76"/>
                      <a:pt x="325" y="80"/>
                    </a:cubicBezTo>
                    <a:cubicBezTo>
                      <a:pt x="262" y="142"/>
                      <a:pt x="262" y="142"/>
                      <a:pt x="262" y="142"/>
                    </a:cubicBezTo>
                    <a:cubicBezTo>
                      <a:pt x="258" y="146"/>
                      <a:pt x="250" y="149"/>
                      <a:pt x="245" y="149"/>
                    </a:cubicBezTo>
                    <a:cubicBezTo>
                      <a:pt x="207" y="145"/>
                      <a:pt x="207" y="145"/>
                      <a:pt x="207" y="145"/>
                    </a:cubicBezTo>
                    <a:cubicBezTo>
                      <a:pt x="99" y="253"/>
                      <a:pt x="99" y="253"/>
                      <a:pt x="99" y="253"/>
                    </a:cubicBezTo>
                    <a:cubicBezTo>
                      <a:pt x="107" y="272"/>
                      <a:pt x="104" y="294"/>
                      <a:pt x="89" y="309"/>
                    </a:cubicBezTo>
                    <a:cubicBezTo>
                      <a:pt x="70" y="328"/>
                      <a:pt x="39" y="328"/>
                      <a:pt x="19" y="309"/>
                    </a:cubicBezTo>
                    <a:cubicBezTo>
                      <a:pt x="0" y="290"/>
                      <a:pt x="0" y="259"/>
                      <a:pt x="19" y="239"/>
                    </a:cubicBezTo>
                    <a:cubicBezTo>
                      <a:pt x="34" y="224"/>
                      <a:pt x="57" y="221"/>
                      <a:pt x="75" y="230"/>
                    </a:cubicBezTo>
                    <a:cubicBezTo>
                      <a:pt x="184" y="121"/>
                      <a:pt x="184" y="121"/>
                      <a:pt x="184" y="121"/>
                    </a:cubicBezTo>
                    <a:cubicBezTo>
                      <a:pt x="180" y="84"/>
                      <a:pt x="180" y="84"/>
                      <a:pt x="180" y="84"/>
                    </a:cubicBezTo>
                    <a:cubicBezTo>
                      <a:pt x="179" y="78"/>
                      <a:pt x="182" y="71"/>
                      <a:pt x="186" y="67"/>
                    </a:cubicBezTo>
                    <a:close/>
                  </a:path>
                </a:pathLst>
              </a:custGeom>
              <a:grpFill/>
              <a:ln>
                <a:noFill/>
              </a:ln>
            </p:spPr>
            <p:txBody>
              <a:bodyPr/>
              <a:p>
                <a:pPr defTabSz="1219200">
                  <a:defRPr/>
                </a:pPr>
                <a:endParaRPr lang="en-AU" sz="2400" kern="0">
                  <a:solidFill>
                    <a:srgbClr val="000000"/>
                  </a:solidFill>
                  <a:latin typeface="微软雅黑" panose="020B0503020204020204" charset="-122"/>
                  <a:ea typeface="Microsoft YaHei UI" panose="020B0503020204020204" charset="-122"/>
                </a:endParaRPr>
              </a:p>
            </p:txBody>
          </p:sp>
          <p:sp>
            <p:nvSpPr>
              <p:cNvPr id="30" name="Freeform 80"/>
              <p:cNvSpPr/>
              <p:nvPr>
                <p:custDataLst>
                  <p:tags r:id="rId30"/>
                </p:custDataLst>
              </p:nvPr>
            </p:nvSpPr>
            <p:spPr bwMode="auto">
              <a:xfrm>
                <a:off x="1292225" y="3860800"/>
                <a:ext cx="261938" cy="261938"/>
              </a:xfrm>
              <a:custGeom>
                <a:avLst/>
                <a:gdLst>
                  <a:gd name="T0" fmla="*/ 170 w 340"/>
                  <a:gd name="T1" fmla="*/ 73 h 340"/>
                  <a:gd name="T2" fmla="*/ 212 w 340"/>
                  <a:gd name="T3" fmla="*/ 83 h 340"/>
                  <a:gd name="T4" fmla="*/ 266 w 340"/>
                  <a:gd name="T5" fmla="*/ 30 h 340"/>
                  <a:gd name="T6" fmla="*/ 170 w 340"/>
                  <a:gd name="T7" fmla="*/ 0 h 340"/>
                  <a:gd name="T8" fmla="*/ 0 w 340"/>
                  <a:gd name="T9" fmla="*/ 170 h 340"/>
                  <a:gd name="T10" fmla="*/ 170 w 340"/>
                  <a:gd name="T11" fmla="*/ 340 h 340"/>
                  <a:gd name="T12" fmla="*/ 340 w 340"/>
                  <a:gd name="T13" fmla="*/ 170 h 340"/>
                  <a:gd name="T14" fmla="*/ 311 w 340"/>
                  <a:gd name="T15" fmla="*/ 76 h 340"/>
                  <a:gd name="T16" fmla="*/ 258 w 340"/>
                  <a:gd name="T17" fmla="*/ 130 h 340"/>
                  <a:gd name="T18" fmla="*/ 267 w 340"/>
                  <a:gd name="T19" fmla="*/ 170 h 340"/>
                  <a:gd name="T20" fmla="*/ 170 w 340"/>
                  <a:gd name="T21" fmla="*/ 267 h 340"/>
                  <a:gd name="T22" fmla="*/ 73 w 340"/>
                  <a:gd name="T23" fmla="*/ 170 h 340"/>
                  <a:gd name="T24" fmla="*/ 170 w 340"/>
                  <a:gd name="T25" fmla="*/ 73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0" h="340">
                    <a:moveTo>
                      <a:pt x="170" y="73"/>
                    </a:moveTo>
                    <a:cubicBezTo>
                      <a:pt x="185" y="73"/>
                      <a:pt x="199" y="77"/>
                      <a:pt x="212" y="83"/>
                    </a:cubicBezTo>
                    <a:cubicBezTo>
                      <a:pt x="266" y="30"/>
                      <a:pt x="266" y="30"/>
                      <a:pt x="266" y="30"/>
                    </a:cubicBezTo>
                    <a:cubicBezTo>
                      <a:pt x="238" y="11"/>
                      <a:pt x="205" y="0"/>
                      <a:pt x="170" y="0"/>
                    </a:cubicBezTo>
                    <a:cubicBezTo>
                      <a:pt x="76" y="0"/>
                      <a:pt x="0" y="76"/>
                      <a:pt x="0" y="170"/>
                    </a:cubicBezTo>
                    <a:cubicBezTo>
                      <a:pt x="0" y="264"/>
                      <a:pt x="76" y="340"/>
                      <a:pt x="170" y="340"/>
                    </a:cubicBezTo>
                    <a:cubicBezTo>
                      <a:pt x="264" y="340"/>
                      <a:pt x="340" y="264"/>
                      <a:pt x="340" y="170"/>
                    </a:cubicBezTo>
                    <a:cubicBezTo>
                      <a:pt x="340" y="135"/>
                      <a:pt x="329" y="103"/>
                      <a:pt x="311" y="76"/>
                    </a:cubicBezTo>
                    <a:cubicBezTo>
                      <a:pt x="258" y="130"/>
                      <a:pt x="258" y="130"/>
                      <a:pt x="258" y="130"/>
                    </a:cubicBezTo>
                    <a:cubicBezTo>
                      <a:pt x="264" y="142"/>
                      <a:pt x="267" y="156"/>
                      <a:pt x="267" y="170"/>
                    </a:cubicBezTo>
                    <a:cubicBezTo>
                      <a:pt x="267" y="223"/>
                      <a:pt x="223" y="267"/>
                      <a:pt x="170" y="267"/>
                    </a:cubicBezTo>
                    <a:cubicBezTo>
                      <a:pt x="117" y="267"/>
                      <a:pt x="73" y="223"/>
                      <a:pt x="73" y="170"/>
                    </a:cubicBezTo>
                    <a:cubicBezTo>
                      <a:pt x="73" y="117"/>
                      <a:pt x="117" y="73"/>
                      <a:pt x="170" y="73"/>
                    </a:cubicBezTo>
                    <a:close/>
                  </a:path>
                </a:pathLst>
              </a:custGeom>
              <a:grpFill/>
              <a:ln>
                <a:noFill/>
              </a:ln>
            </p:spPr>
            <p:txBody>
              <a:bodyPr/>
              <a:p>
                <a:pPr defTabSz="1219200">
                  <a:defRPr/>
                </a:pPr>
                <a:endParaRPr lang="en-AU" sz="2400" kern="0">
                  <a:solidFill>
                    <a:srgbClr val="000000"/>
                  </a:solidFill>
                  <a:latin typeface="微软雅黑" panose="020B0503020204020204" charset="-122"/>
                  <a:ea typeface="Microsoft YaHei UI" panose="020B0503020204020204" charset="-122"/>
                </a:endParaRPr>
              </a:p>
            </p:txBody>
          </p:sp>
        </p:grpSp>
        <p:grpSp>
          <p:nvGrpSpPr>
            <p:cNvPr id="31" name="Group 213"/>
            <p:cNvGrpSpPr/>
            <p:nvPr>
              <p:custDataLst>
                <p:tags r:id="rId31"/>
              </p:custDataLst>
            </p:nvPr>
          </p:nvGrpSpPr>
          <p:grpSpPr>
            <a:xfrm>
              <a:off x="11696" y="8187"/>
              <a:ext cx="766" cy="708"/>
              <a:chOff x="2900363" y="5486400"/>
              <a:chExt cx="438150" cy="404813"/>
            </a:xfrm>
            <a:solidFill>
              <a:srgbClr val="5B9BD5"/>
            </a:solidFill>
          </p:grpSpPr>
          <p:sp>
            <p:nvSpPr>
              <p:cNvPr id="32" name="Freeform 203"/>
              <p:cNvSpPr>
                <a:spLocks noEditPoints="1"/>
              </p:cNvSpPr>
              <p:nvPr>
                <p:custDataLst>
                  <p:tags r:id="rId32"/>
                </p:custDataLst>
              </p:nvPr>
            </p:nvSpPr>
            <p:spPr bwMode="auto">
              <a:xfrm>
                <a:off x="3151188" y="5486400"/>
                <a:ext cx="187325" cy="195263"/>
              </a:xfrm>
              <a:custGeom>
                <a:avLst/>
                <a:gdLst>
                  <a:gd name="T0" fmla="*/ 240 w 245"/>
                  <a:gd name="T1" fmla="*/ 155 h 254"/>
                  <a:gd name="T2" fmla="*/ 211 w 245"/>
                  <a:gd name="T3" fmla="*/ 137 h 254"/>
                  <a:gd name="T4" fmla="*/ 211 w 245"/>
                  <a:gd name="T5" fmla="*/ 118 h 254"/>
                  <a:gd name="T6" fmla="*/ 207 w 245"/>
                  <a:gd name="T7" fmla="*/ 100 h 254"/>
                  <a:gd name="T8" fmla="*/ 231 w 245"/>
                  <a:gd name="T9" fmla="*/ 76 h 254"/>
                  <a:gd name="T10" fmla="*/ 232 w 245"/>
                  <a:gd name="T11" fmla="*/ 64 h 254"/>
                  <a:gd name="T12" fmla="*/ 217 w 245"/>
                  <a:gd name="T13" fmla="*/ 43 h 254"/>
                  <a:gd name="T14" fmla="*/ 205 w 245"/>
                  <a:gd name="T15" fmla="*/ 40 h 254"/>
                  <a:gd name="T16" fmla="*/ 175 w 245"/>
                  <a:gd name="T17" fmla="*/ 55 h 254"/>
                  <a:gd name="T18" fmla="*/ 141 w 245"/>
                  <a:gd name="T19" fmla="*/ 40 h 254"/>
                  <a:gd name="T20" fmla="*/ 133 w 245"/>
                  <a:gd name="T21" fmla="*/ 7 h 254"/>
                  <a:gd name="T22" fmla="*/ 123 w 245"/>
                  <a:gd name="T23" fmla="*/ 1 h 254"/>
                  <a:gd name="T24" fmla="*/ 96 w 245"/>
                  <a:gd name="T25" fmla="*/ 3 h 254"/>
                  <a:gd name="T26" fmla="*/ 88 w 245"/>
                  <a:gd name="T27" fmla="*/ 12 h 254"/>
                  <a:gd name="T28" fmla="*/ 86 w 245"/>
                  <a:gd name="T29" fmla="*/ 46 h 254"/>
                  <a:gd name="T30" fmla="*/ 57 w 245"/>
                  <a:gd name="T31" fmla="*/ 68 h 254"/>
                  <a:gd name="T32" fmla="*/ 24 w 245"/>
                  <a:gd name="T33" fmla="*/ 59 h 254"/>
                  <a:gd name="T34" fmla="*/ 13 w 245"/>
                  <a:gd name="T35" fmla="*/ 64 h 254"/>
                  <a:gd name="T36" fmla="*/ 2 w 245"/>
                  <a:gd name="T37" fmla="*/ 88 h 254"/>
                  <a:gd name="T38" fmla="*/ 6 w 245"/>
                  <a:gd name="T39" fmla="*/ 99 h 254"/>
                  <a:gd name="T40" fmla="*/ 34 w 245"/>
                  <a:gd name="T41" fmla="*/ 118 h 254"/>
                  <a:gd name="T42" fmla="*/ 34 w 245"/>
                  <a:gd name="T43" fmla="*/ 136 h 254"/>
                  <a:gd name="T44" fmla="*/ 38 w 245"/>
                  <a:gd name="T45" fmla="*/ 155 h 254"/>
                  <a:gd name="T46" fmla="*/ 14 w 245"/>
                  <a:gd name="T47" fmla="*/ 179 h 254"/>
                  <a:gd name="T48" fmla="*/ 13 w 245"/>
                  <a:gd name="T49" fmla="*/ 190 h 254"/>
                  <a:gd name="T50" fmla="*/ 28 w 245"/>
                  <a:gd name="T51" fmla="*/ 212 h 254"/>
                  <a:gd name="T52" fmla="*/ 40 w 245"/>
                  <a:gd name="T53" fmla="*/ 215 h 254"/>
                  <a:gd name="T54" fmla="*/ 70 w 245"/>
                  <a:gd name="T55" fmla="*/ 199 h 254"/>
                  <a:gd name="T56" fmla="*/ 104 w 245"/>
                  <a:gd name="T57" fmla="*/ 214 h 254"/>
                  <a:gd name="T58" fmla="*/ 113 w 245"/>
                  <a:gd name="T59" fmla="*/ 247 h 254"/>
                  <a:gd name="T60" fmla="*/ 122 w 245"/>
                  <a:gd name="T61" fmla="*/ 254 h 254"/>
                  <a:gd name="T62" fmla="*/ 149 w 245"/>
                  <a:gd name="T63" fmla="*/ 251 h 254"/>
                  <a:gd name="T64" fmla="*/ 157 w 245"/>
                  <a:gd name="T65" fmla="*/ 243 h 254"/>
                  <a:gd name="T66" fmla="*/ 159 w 245"/>
                  <a:gd name="T67" fmla="*/ 209 h 254"/>
                  <a:gd name="T68" fmla="*/ 188 w 245"/>
                  <a:gd name="T69" fmla="*/ 187 h 254"/>
                  <a:gd name="T70" fmla="*/ 221 w 245"/>
                  <a:gd name="T71" fmla="*/ 196 h 254"/>
                  <a:gd name="T72" fmla="*/ 232 w 245"/>
                  <a:gd name="T73" fmla="*/ 191 h 254"/>
                  <a:gd name="T74" fmla="*/ 243 w 245"/>
                  <a:gd name="T75" fmla="*/ 167 h 254"/>
                  <a:gd name="T76" fmla="*/ 240 w 245"/>
                  <a:gd name="T77" fmla="*/ 155 h 254"/>
                  <a:gd name="T78" fmla="*/ 127 w 245"/>
                  <a:gd name="T79" fmla="*/ 174 h 254"/>
                  <a:gd name="T80" fmla="*/ 76 w 245"/>
                  <a:gd name="T81" fmla="*/ 132 h 254"/>
                  <a:gd name="T82" fmla="*/ 118 w 245"/>
                  <a:gd name="T83" fmla="*/ 80 h 254"/>
                  <a:gd name="T84" fmla="*/ 170 w 245"/>
                  <a:gd name="T85" fmla="*/ 123 h 254"/>
                  <a:gd name="T86" fmla="*/ 127 w 245"/>
                  <a:gd name="T87" fmla="*/ 17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5" h="254">
                    <a:moveTo>
                      <a:pt x="240" y="155"/>
                    </a:moveTo>
                    <a:cubicBezTo>
                      <a:pt x="211" y="137"/>
                      <a:pt x="211" y="137"/>
                      <a:pt x="211" y="137"/>
                    </a:cubicBezTo>
                    <a:cubicBezTo>
                      <a:pt x="212" y="131"/>
                      <a:pt x="212" y="124"/>
                      <a:pt x="211" y="118"/>
                    </a:cubicBezTo>
                    <a:cubicBezTo>
                      <a:pt x="210" y="112"/>
                      <a:pt x="209" y="106"/>
                      <a:pt x="207" y="100"/>
                    </a:cubicBezTo>
                    <a:cubicBezTo>
                      <a:pt x="231" y="76"/>
                      <a:pt x="231" y="76"/>
                      <a:pt x="231" y="76"/>
                    </a:cubicBezTo>
                    <a:cubicBezTo>
                      <a:pt x="234" y="73"/>
                      <a:pt x="235" y="68"/>
                      <a:pt x="232" y="64"/>
                    </a:cubicBezTo>
                    <a:cubicBezTo>
                      <a:pt x="217" y="43"/>
                      <a:pt x="217" y="43"/>
                      <a:pt x="217" y="43"/>
                    </a:cubicBezTo>
                    <a:cubicBezTo>
                      <a:pt x="214" y="39"/>
                      <a:pt x="209" y="38"/>
                      <a:pt x="205" y="40"/>
                    </a:cubicBezTo>
                    <a:cubicBezTo>
                      <a:pt x="175" y="55"/>
                      <a:pt x="175" y="55"/>
                      <a:pt x="175" y="55"/>
                    </a:cubicBezTo>
                    <a:cubicBezTo>
                      <a:pt x="165" y="48"/>
                      <a:pt x="154" y="43"/>
                      <a:pt x="141" y="40"/>
                    </a:cubicBezTo>
                    <a:cubicBezTo>
                      <a:pt x="133" y="7"/>
                      <a:pt x="133" y="7"/>
                      <a:pt x="133" y="7"/>
                    </a:cubicBezTo>
                    <a:cubicBezTo>
                      <a:pt x="132" y="3"/>
                      <a:pt x="127" y="0"/>
                      <a:pt x="123" y="1"/>
                    </a:cubicBezTo>
                    <a:cubicBezTo>
                      <a:pt x="96" y="3"/>
                      <a:pt x="96" y="3"/>
                      <a:pt x="96" y="3"/>
                    </a:cubicBezTo>
                    <a:cubicBezTo>
                      <a:pt x="92" y="4"/>
                      <a:pt x="89" y="8"/>
                      <a:pt x="88" y="12"/>
                    </a:cubicBezTo>
                    <a:cubicBezTo>
                      <a:pt x="86" y="46"/>
                      <a:pt x="86" y="46"/>
                      <a:pt x="86" y="46"/>
                    </a:cubicBezTo>
                    <a:cubicBezTo>
                      <a:pt x="75" y="51"/>
                      <a:pt x="65" y="59"/>
                      <a:pt x="57" y="68"/>
                    </a:cubicBezTo>
                    <a:cubicBezTo>
                      <a:pt x="24" y="59"/>
                      <a:pt x="24" y="59"/>
                      <a:pt x="24" y="59"/>
                    </a:cubicBezTo>
                    <a:cubicBezTo>
                      <a:pt x="20" y="58"/>
                      <a:pt x="15" y="60"/>
                      <a:pt x="13" y="64"/>
                    </a:cubicBezTo>
                    <a:cubicBezTo>
                      <a:pt x="2" y="88"/>
                      <a:pt x="2" y="88"/>
                      <a:pt x="2" y="88"/>
                    </a:cubicBezTo>
                    <a:cubicBezTo>
                      <a:pt x="0" y="92"/>
                      <a:pt x="2" y="97"/>
                      <a:pt x="6" y="99"/>
                    </a:cubicBezTo>
                    <a:cubicBezTo>
                      <a:pt x="34" y="118"/>
                      <a:pt x="34" y="118"/>
                      <a:pt x="34" y="118"/>
                    </a:cubicBezTo>
                    <a:cubicBezTo>
                      <a:pt x="34" y="124"/>
                      <a:pt x="34" y="130"/>
                      <a:pt x="34" y="136"/>
                    </a:cubicBezTo>
                    <a:cubicBezTo>
                      <a:pt x="35" y="143"/>
                      <a:pt x="36" y="149"/>
                      <a:pt x="38" y="155"/>
                    </a:cubicBezTo>
                    <a:cubicBezTo>
                      <a:pt x="14" y="179"/>
                      <a:pt x="14" y="179"/>
                      <a:pt x="14" y="179"/>
                    </a:cubicBezTo>
                    <a:cubicBezTo>
                      <a:pt x="11" y="182"/>
                      <a:pt x="10" y="187"/>
                      <a:pt x="13" y="190"/>
                    </a:cubicBezTo>
                    <a:cubicBezTo>
                      <a:pt x="28" y="212"/>
                      <a:pt x="28" y="212"/>
                      <a:pt x="28" y="212"/>
                    </a:cubicBezTo>
                    <a:cubicBezTo>
                      <a:pt x="31" y="215"/>
                      <a:pt x="36" y="217"/>
                      <a:pt x="40" y="215"/>
                    </a:cubicBezTo>
                    <a:cubicBezTo>
                      <a:pt x="70" y="199"/>
                      <a:pt x="70" y="199"/>
                      <a:pt x="70" y="199"/>
                    </a:cubicBezTo>
                    <a:cubicBezTo>
                      <a:pt x="80" y="206"/>
                      <a:pt x="92" y="212"/>
                      <a:pt x="104" y="214"/>
                    </a:cubicBezTo>
                    <a:cubicBezTo>
                      <a:pt x="113" y="247"/>
                      <a:pt x="113" y="247"/>
                      <a:pt x="113" y="247"/>
                    </a:cubicBezTo>
                    <a:cubicBezTo>
                      <a:pt x="114" y="251"/>
                      <a:pt x="118" y="254"/>
                      <a:pt x="122" y="254"/>
                    </a:cubicBezTo>
                    <a:cubicBezTo>
                      <a:pt x="149" y="251"/>
                      <a:pt x="149" y="251"/>
                      <a:pt x="149" y="251"/>
                    </a:cubicBezTo>
                    <a:cubicBezTo>
                      <a:pt x="153" y="251"/>
                      <a:pt x="157" y="247"/>
                      <a:pt x="157" y="243"/>
                    </a:cubicBezTo>
                    <a:cubicBezTo>
                      <a:pt x="159" y="209"/>
                      <a:pt x="159" y="209"/>
                      <a:pt x="159" y="209"/>
                    </a:cubicBezTo>
                    <a:cubicBezTo>
                      <a:pt x="170" y="203"/>
                      <a:pt x="180" y="196"/>
                      <a:pt x="188" y="187"/>
                    </a:cubicBezTo>
                    <a:cubicBezTo>
                      <a:pt x="221" y="196"/>
                      <a:pt x="221" y="196"/>
                      <a:pt x="221" y="196"/>
                    </a:cubicBezTo>
                    <a:cubicBezTo>
                      <a:pt x="226" y="197"/>
                      <a:pt x="230" y="195"/>
                      <a:pt x="232" y="191"/>
                    </a:cubicBezTo>
                    <a:cubicBezTo>
                      <a:pt x="243" y="167"/>
                      <a:pt x="243" y="167"/>
                      <a:pt x="243" y="167"/>
                    </a:cubicBezTo>
                    <a:cubicBezTo>
                      <a:pt x="245" y="163"/>
                      <a:pt x="243" y="158"/>
                      <a:pt x="240" y="155"/>
                    </a:cubicBezTo>
                    <a:close/>
                    <a:moveTo>
                      <a:pt x="127" y="174"/>
                    </a:moveTo>
                    <a:cubicBezTo>
                      <a:pt x="102" y="177"/>
                      <a:pt x="78" y="158"/>
                      <a:pt x="76" y="132"/>
                    </a:cubicBezTo>
                    <a:cubicBezTo>
                      <a:pt x="73" y="106"/>
                      <a:pt x="92" y="83"/>
                      <a:pt x="118" y="80"/>
                    </a:cubicBezTo>
                    <a:cubicBezTo>
                      <a:pt x="144" y="78"/>
                      <a:pt x="167" y="97"/>
                      <a:pt x="170" y="123"/>
                    </a:cubicBezTo>
                    <a:cubicBezTo>
                      <a:pt x="172" y="148"/>
                      <a:pt x="153" y="172"/>
                      <a:pt x="127" y="174"/>
                    </a:cubicBezTo>
                    <a:close/>
                  </a:path>
                </a:pathLst>
              </a:custGeom>
              <a:grpFill/>
              <a:ln>
                <a:noFill/>
              </a:ln>
            </p:spPr>
            <p:txBody>
              <a:bodyPr/>
              <a:p>
                <a:pPr defTabSz="1219200">
                  <a:defRPr/>
                </a:pPr>
                <a:endParaRPr lang="en-AU" sz="2400" kern="0">
                  <a:solidFill>
                    <a:srgbClr val="000000"/>
                  </a:solidFill>
                  <a:latin typeface="微软雅黑" panose="020B0503020204020204" charset="-122"/>
                  <a:ea typeface="Microsoft YaHei UI" panose="020B0503020204020204" charset="-122"/>
                </a:endParaRPr>
              </a:p>
            </p:txBody>
          </p:sp>
          <p:sp>
            <p:nvSpPr>
              <p:cNvPr id="33" name="Freeform 204"/>
              <p:cNvSpPr>
                <a:spLocks noEditPoints="1"/>
              </p:cNvSpPr>
              <p:nvPr>
                <p:custDataLst>
                  <p:tags r:id="rId33"/>
                </p:custDataLst>
              </p:nvPr>
            </p:nvSpPr>
            <p:spPr bwMode="auto">
              <a:xfrm>
                <a:off x="2900363" y="5572125"/>
                <a:ext cx="317500" cy="319088"/>
              </a:xfrm>
              <a:custGeom>
                <a:avLst/>
                <a:gdLst>
                  <a:gd name="T0" fmla="*/ 413 w 414"/>
                  <a:gd name="T1" fmla="*/ 171 h 415"/>
                  <a:gd name="T2" fmla="*/ 398 w 414"/>
                  <a:gd name="T3" fmla="*/ 124 h 415"/>
                  <a:gd name="T4" fmla="*/ 385 w 414"/>
                  <a:gd name="T5" fmla="*/ 116 h 415"/>
                  <a:gd name="T6" fmla="*/ 331 w 414"/>
                  <a:gd name="T7" fmla="*/ 125 h 415"/>
                  <a:gd name="T8" fmla="*/ 312 w 414"/>
                  <a:gd name="T9" fmla="*/ 102 h 415"/>
                  <a:gd name="T10" fmla="*/ 332 w 414"/>
                  <a:gd name="T11" fmla="*/ 51 h 415"/>
                  <a:gd name="T12" fmla="*/ 327 w 414"/>
                  <a:gd name="T13" fmla="*/ 36 h 415"/>
                  <a:gd name="T14" fmla="*/ 283 w 414"/>
                  <a:gd name="T15" fmla="*/ 13 h 415"/>
                  <a:gd name="T16" fmla="*/ 268 w 414"/>
                  <a:gd name="T17" fmla="*/ 17 h 415"/>
                  <a:gd name="T18" fmla="*/ 236 w 414"/>
                  <a:gd name="T19" fmla="*/ 62 h 415"/>
                  <a:gd name="T20" fmla="*/ 207 w 414"/>
                  <a:gd name="T21" fmla="*/ 59 h 415"/>
                  <a:gd name="T22" fmla="*/ 184 w 414"/>
                  <a:gd name="T23" fmla="*/ 8 h 415"/>
                  <a:gd name="T24" fmla="*/ 171 w 414"/>
                  <a:gd name="T25" fmla="*/ 2 h 415"/>
                  <a:gd name="T26" fmla="*/ 124 w 414"/>
                  <a:gd name="T27" fmla="*/ 16 h 415"/>
                  <a:gd name="T28" fmla="*/ 116 w 414"/>
                  <a:gd name="T29" fmla="*/ 29 h 415"/>
                  <a:gd name="T30" fmla="*/ 125 w 414"/>
                  <a:gd name="T31" fmla="*/ 84 h 415"/>
                  <a:gd name="T32" fmla="*/ 102 w 414"/>
                  <a:gd name="T33" fmla="*/ 102 h 415"/>
                  <a:gd name="T34" fmla="*/ 50 w 414"/>
                  <a:gd name="T35" fmla="*/ 83 h 415"/>
                  <a:gd name="T36" fmla="*/ 36 w 414"/>
                  <a:gd name="T37" fmla="*/ 88 h 415"/>
                  <a:gd name="T38" fmla="*/ 13 w 414"/>
                  <a:gd name="T39" fmla="*/ 131 h 415"/>
                  <a:gd name="T40" fmla="*/ 16 w 414"/>
                  <a:gd name="T41" fmla="*/ 146 h 415"/>
                  <a:gd name="T42" fmla="*/ 61 w 414"/>
                  <a:gd name="T43" fmla="*/ 178 h 415"/>
                  <a:gd name="T44" fmla="*/ 58 w 414"/>
                  <a:gd name="T45" fmla="*/ 208 h 415"/>
                  <a:gd name="T46" fmla="*/ 8 w 414"/>
                  <a:gd name="T47" fmla="*/ 230 h 415"/>
                  <a:gd name="T48" fmla="*/ 2 w 414"/>
                  <a:gd name="T49" fmla="*/ 244 h 415"/>
                  <a:gd name="T50" fmla="*/ 16 w 414"/>
                  <a:gd name="T51" fmla="*/ 291 h 415"/>
                  <a:gd name="T52" fmla="*/ 29 w 414"/>
                  <a:gd name="T53" fmla="*/ 299 h 415"/>
                  <a:gd name="T54" fmla="*/ 83 w 414"/>
                  <a:gd name="T55" fmla="*/ 290 h 415"/>
                  <a:gd name="T56" fmla="*/ 102 w 414"/>
                  <a:gd name="T57" fmla="*/ 313 h 415"/>
                  <a:gd name="T58" fmla="*/ 82 w 414"/>
                  <a:gd name="T59" fmla="*/ 364 h 415"/>
                  <a:gd name="T60" fmla="*/ 88 w 414"/>
                  <a:gd name="T61" fmla="*/ 379 h 415"/>
                  <a:gd name="T62" fmla="*/ 131 w 414"/>
                  <a:gd name="T63" fmla="*/ 402 h 415"/>
                  <a:gd name="T64" fmla="*/ 146 w 414"/>
                  <a:gd name="T65" fmla="*/ 398 h 415"/>
                  <a:gd name="T66" fmla="*/ 178 w 414"/>
                  <a:gd name="T67" fmla="*/ 353 h 415"/>
                  <a:gd name="T68" fmla="*/ 207 w 414"/>
                  <a:gd name="T69" fmla="*/ 356 h 415"/>
                  <a:gd name="T70" fmla="*/ 230 w 414"/>
                  <a:gd name="T71" fmla="*/ 407 h 415"/>
                  <a:gd name="T72" fmla="*/ 244 w 414"/>
                  <a:gd name="T73" fmla="*/ 413 h 415"/>
                  <a:gd name="T74" fmla="*/ 291 w 414"/>
                  <a:gd name="T75" fmla="*/ 399 h 415"/>
                  <a:gd name="T76" fmla="*/ 299 w 414"/>
                  <a:gd name="T77" fmla="*/ 386 h 415"/>
                  <a:gd name="T78" fmla="*/ 290 w 414"/>
                  <a:gd name="T79" fmla="*/ 331 h 415"/>
                  <a:gd name="T80" fmla="*/ 312 w 414"/>
                  <a:gd name="T81" fmla="*/ 312 h 415"/>
                  <a:gd name="T82" fmla="*/ 364 w 414"/>
                  <a:gd name="T83" fmla="*/ 332 h 415"/>
                  <a:gd name="T84" fmla="*/ 378 w 414"/>
                  <a:gd name="T85" fmla="*/ 327 h 415"/>
                  <a:gd name="T86" fmla="*/ 401 w 414"/>
                  <a:gd name="T87" fmla="*/ 284 h 415"/>
                  <a:gd name="T88" fmla="*/ 398 w 414"/>
                  <a:gd name="T89" fmla="*/ 269 h 415"/>
                  <a:gd name="T90" fmla="*/ 353 w 414"/>
                  <a:gd name="T91" fmla="*/ 237 h 415"/>
                  <a:gd name="T92" fmla="*/ 356 w 414"/>
                  <a:gd name="T93" fmla="*/ 207 h 415"/>
                  <a:gd name="T94" fmla="*/ 406 w 414"/>
                  <a:gd name="T95" fmla="*/ 185 h 415"/>
                  <a:gd name="T96" fmla="*/ 413 w 414"/>
                  <a:gd name="T97" fmla="*/ 171 h 415"/>
                  <a:gd name="T98" fmla="*/ 233 w 414"/>
                  <a:gd name="T99" fmla="*/ 293 h 415"/>
                  <a:gd name="T100" fmla="*/ 122 w 414"/>
                  <a:gd name="T101" fmla="*/ 233 h 415"/>
                  <a:gd name="T102" fmla="*/ 181 w 414"/>
                  <a:gd name="T103" fmla="*/ 122 h 415"/>
                  <a:gd name="T104" fmla="*/ 293 w 414"/>
                  <a:gd name="T105" fmla="*/ 182 h 415"/>
                  <a:gd name="T106" fmla="*/ 233 w 414"/>
                  <a:gd name="T107" fmla="*/ 293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4" h="415">
                    <a:moveTo>
                      <a:pt x="413" y="171"/>
                    </a:moveTo>
                    <a:cubicBezTo>
                      <a:pt x="398" y="124"/>
                      <a:pt x="398" y="124"/>
                      <a:pt x="398" y="124"/>
                    </a:cubicBezTo>
                    <a:cubicBezTo>
                      <a:pt x="397" y="119"/>
                      <a:pt x="391" y="115"/>
                      <a:pt x="385" y="116"/>
                    </a:cubicBezTo>
                    <a:cubicBezTo>
                      <a:pt x="331" y="125"/>
                      <a:pt x="331" y="125"/>
                      <a:pt x="331" y="125"/>
                    </a:cubicBezTo>
                    <a:cubicBezTo>
                      <a:pt x="325" y="117"/>
                      <a:pt x="319" y="109"/>
                      <a:pt x="312" y="102"/>
                    </a:cubicBezTo>
                    <a:cubicBezTo>
                      <a:pt x="332" y="51"/>
                      <a:pt x="332" y="51"/>
                      <a:pt x="332" y="51"/>
                    </a:cubicBezTo>
                    <a:cubicBezTo>
                      <a:pt x="334" y="45"/>
                      <a:pt x="332" y="39"/>
                      <a:pt x="327" y="36"/>
                    </a:cubicBezTo>
                    <a:cubicBezTo>
                      <a:pt x="283" y="13"/>
                      <a:pt x="283" y="13"/>
                      <a:pt x="283" y="13"/>
                    </a:cubicBezTo>
                    <a:cubicBezTo>
                      <a:pt x="278" y="10"/>
                      <a:pt x="272" y="12"/>
                      <a:pt x="268" y="17"/>
                    </a:cubicBezTo>
                    <a:cubicBezTo>
                      <a:pt x="236" y="62"/>
                      <a:pt x="236" y="62"/>
                      <a:pt x="236" y="62"/>
                    </a:cubicBezTo>
                    <a:cubicBezTo>
                      <a:pt x="227" y="60"/>
                      <a:pt x="217" y="59"/>
                      <a:pt x="207" y="59"/>
                    </a:cubicBezTo>
                    <a:cubicBezTo>
                      <a:pt x="184" y="8"/>
                      <a:pt x="184" y="8"/>
                      <a:pt x="184" y="8"/>
                    </a:cubicBezTo>
                    <a:cubicBezTo>
                      <a:pt x="182" y="3"/>
                      <a:pt x="176" y="0"/>
                      <a:pt x="171" y="2"/>
                    </a:cubicBezTo>
                    <a:cubicBezTo>
                      <a:pt x="124" y="16"/>
                      <a:pt x="124" y="16"/>
                      <a:pt x="124" y="16"/>
                    </a:cubicBezTo>
                    <a:cubicBezTo>
                      <a:pt x="118" y="18"/>
                      <a:pt x="115" y="24"/>
                      <a:pt x="116" y="29"/>
                    </a:cubicBezTo>
                    <a:cubicBezTo>
                      <a:pt x="125" y="84"/>
                      <a:pt x="125" y="84"/>
                      <a:pt x="125" y="84"/>
                    </a:cubicBezTo>
                    <a:cubicBezTo>
                      <a:pt x="116" y="89"/>
                      <a:pt x="109" y="95"/>
                      <a:pt x="102" y="102"/>
                    </a:cubicBezTo>
                    <a:cubicBezTo>
                      <a:pt x="50" y="83"/>
                      <a:pt x="50" y="83"/>
                      <a:pt x="50" y="83"/>
                    </a:cubicBezTo>
                    <a:cubicBezTo>
                      <a:pt x="45" y="81"/>
                      <a:pt x="39" y="83"/>
                      <a:pt x="36" y="88"/>
                    </a:cubicBezTo>
                    <a:cubicBezTo>
                      <a:pt x="13" y="131"/>
                      <a:pt x="13" y="131"/>
                      <a:pt x="13" y="131"/>
                    </a:cubicBezTo>
                    <a:cubicBezTo>
                      <a:pt x="10" y="136"/>
                      <a:pt x="12" y="143"/>
                      <a:pt x="16" y="146"/>
                    </a:cubicBezTo>
                    <a:cubicBezTo>
                      <a:pt x="61" y="178"/>
                      <a:pt x="61" y="178"/>
                      <a:pt x="61" y="178"/>
                    </a:cubicBezTo>
                    <a:cubicBezTo>
                      <a:pt x="59" y="188"/>
                      <a:pt x="58" y="198"/>
                      <a:pt x="58" y="208"/>
                    </a:cubicBezTo>
                    <a:cubicBezTo>
                      <a:pt x="8" y="230"/>
                      <a:pt x="8" y="230"/>
                      <a:pt x="8" y="230"/>
                    </a:cubicBezTo>
                    <a:cubicBezTo>
                      <a:pt x="3" y="232"/>
                      <a:pt x="0" y="239"/>
                      <a:pt x="2" y="244"/>
                    </a:cubicBezTo>
                    <a:cubicBezTo>
                      <a:pt x="16" y="291"/>
                      <a:pt x="16" y="291"/>
                      <a:pt x="16" y="291"/>
                    </a:cubicBezTo>
                    <a:cubicBezTo>
                      <a:pt x="18" y="296"/>
                      <a:pt x="23" y="300"/>
                      <a:pt x="29" y="299"/>
                    </a:cubicBezTo>
                    <a:cubicBezTo>
                      <a:pt x="83" y="290"/>
                      <a:pt x="83" y="290"/>
                      <a:pt x="83" y="290"/>
                    </a:cubicBezTo>
                    <a:cubicBezTo>
                      <a:pt x="89" y="298"/>
                      <a:pt x="95" y="306"/>
                      <a:pt x="102" y="313"/>
                    </a:cubicBezTo>
                    <a:cubicBezTo>
                      <a:pt x="82" y="364"/>
                      <a:pt x="82" y="364"/>
                      <a:pt x="82" y="364"/>
                    </a:cubicBezTo>
                    <a:cubicBezTo>
                      <a:pt x="80" y="370"/>
                      <a:pt x="83" y="376"/>
                      <a:pt x="88" y="379"/>
                    </a:cubicBezTo>
                    <a:cubicBezTo>
                      <a:pt x="131" y="402"/>
                      <a:pt x="131" y="402"/>
                      <a:pt x="131" y="402"/>
                    </a:cubicBezTo>
                    <a:cubicBezTo>
                      <a:pt x="136" y="404"/>
                      <a:pt x="143" y="403"/>
                      <a:pt x="146" y="398"/>
                    </a:cubicBezTo>
                    <a:cubicBezTo>
                      <a:pt x="178" y="353"/>
                      <a:pt x="178" y="353"/>
                      <a:pt x="178" y="353"/>
                    </a:cubicBezTo>
                    <a:cubicBezTo>
                      <a:pt x="187" y="355"/>
                      <a:pt x="197" y="356"/>
                      <a:pt x="207" y="356"/>
                    </a:cubicBezTo>
                    <a:cubicBezTo>
                      <a:pt x="230" y="407"/>
                      <a:pt x="230" y="407"/>
                      <a:pt x="230" y="407"/>
                    </a:cubicBezTo>
                    <a:cubicBezTo>
                      <a:pt x="232" y="412"/>
                      <a:pt x="238" y="415"/>
                      <a:pt x="244" y="413"/>
                    </a:cubicBezTo>
                    <a:cubicBezTo>
                      <a:pt x="291" y="399"/>
                      <a:pt x="291" y="399"/>
                      <a:pt x="291" y="399"/>
                    </a:cubicBezTo>
                    <a:cubicBezTo>
                      <a:pt x="296" y="397"/>
                      <a:pt x="300" y="391"/>
                      <a:pt x="299" y="386"/>
                    </a:cubicBezTo>
                    <a:cubicBezTo>
                      <a:pt x="290" y="331"/>
                      <a:pt x="290" y="331"/>
                      <a:pt x="290" y="331"/>
                    </a:cubicBezTo>
                    <a:cubicBezTo>
                      <a:pt x="298" y="326"/>
                      <a:pt x="306" y="319"/>
                      <a:pt x="312" y="312"/>
                    </a:cubicBezTo>
                    <a:cubicBezTo>
                      <a:pt x="364" y="332"/>
                      <a:pt x="364" y="332"/>
                      <a:pt x="364" y="332"/>
                    </a:cubicBezTo>
                    <a:cubicBezTo>
                      <a:pt x="369" y="334"/>
                      <a:pt x="376" y="332"/>
                      <a:pt x="378" y="327"/>
                    </a:cubicBezTo>
                    <a:cubicBezTo>
                      <a:pt x="401" y="284"/>
                      <a:pt x="401" y="284"/>
                      <a:pt x="401" y="284"/>
                    </a:cubicBezTo>
                    <a:cubicBezTo>
                      <a:pt x="404" y="279"/>
                      <a:pt x="403" y="272"/>
                      <a:pt x="398" y="269"/>
                    </a:cubicBezTo>
                    <a:cubicBezTo>
                      <a:pt x="353" y="237"/>
                      <a:pt x="353" y="237"/>
                      <a:pt x="353" y="237"/>
                    </a:cubicBezTo>
                    <a:cubicBezTo>
                      <a:pt x="355" y="227"/>
                      <a:pt x="356" y="217"/>
                      <a:pt x="356" y="207"/>
                    </a:cubicBezTo>
                    <a:cubicBezTo>
                      <a:pt x="406" y="185"/>
                      <a:pt x="406" y="185"/>
                      <a:pt x="406" y="185"/>
                    </a:cubicBezTo>
                    <a:cubicBezTo>
                      <a:pt x="411" y="182"/>
                      <a:pt x="414" y="176"/>
                      <a:pt x="413" y="171"/>
                    </a:cubicBezTo>
                    <a:close/>
                    <a:moveTo>
                      <a:pt x="233" y="293"/>
                    </a:moveTo>
                    <a:cubicBezTo>
                      <a:pt x="186" y="307"/>
                      <a:pt x="136" y="280"/>
                      <a:pt x="122" y="233"/>
                    </a:cubicBezTo>
                    <a:cubicBezTo>
                      <a:pt x="108" y="186"/>
                      <a:pt x="134" y="136"/>
                      <a:pt x="181" y="122"/>
                    </a:cubicBezTo>
                    <a:cubicBezTo>
                      <a:pt x="228" y="108"/>
                      <a:pt x="278" y="134"/>
                      <a:pt x="293" y="182"/>
                    </a:cubicBezTo>
                    <a:cubicBezTo>
                      <a:pt x="307" y="229"/>
                      <a:pt x="280" y="278"/>
                      <a:pt x="233" y="293"/>
                    </a:cubicBezTo>
                    <a:close/>
                  </a:path>
                </a:pathLst>
              </a:custGeom>
              <a:grpFill/>
              <a:ln>
                <a:noFill/>
              </a:ln>
            </p:spPr>
            <p:txBody>
              <a:bodyPr/>
              <a:p>
                <a:pPr defTabSz="1219200">
                  <a:defRPr/>
                </a:pPr>
                <a:endParaRPr lang="en-AU" sz="2400" kern="0">
                  <a:solidFill>
                    <a:srgbClr val="000000"/>
                  </a:solidFill>
                  <a:latin typeface="微软雅黑" panose="020B0503020204020204" charset="-122"/>
                  <a:ea typeface="Microsoft YaHei UI" panose="020B0503020204020204" charset="-122"/>
                </a:endParaRPr>
              </a:p>
            </p:txBody>
          </p:sp>
        </p:grpSp>
        <p:grpSp>
          <p:nvGrpSpPr>
            <p:cNvPr id="34" name="Group 231"/>
            <p:cNvGrpSpPr/>
            <p:nvPr>
              <p:custDataLst>
                <p:tags r:id="rId34"/>
              </p:custDataLst>
            </p:nvPr>
          </p:nvGrpSpPr>
          <p:grpSpPr>
            <a:xfrm>
              <a:off x="2017" y="8060"/>
              <a:ext cx="736" cy="824"/>
              <a:chOff x="4608513" y="6291263"/>
              <a:chExt cx="420688" cy="471488"/>
            </a:xfrm>
            <a:solidFill>
              <a:srgbClr val="5B9BD5"/>
            </a:solidFill>
          </p:grpSpPr>
          <p:sp>
            <p:nvSpPr>
              <p:cNvPr id="35" name="Freeform 218"/>
              <p:cNvSpPr/>
              <p:nvPr>
                <p:custDataLst>
                  <p:tags r:id="rId35"/>
                </p:custDataLst>
              </p:nvPr>
            </p:nvSpPr>
            <p:spPr bwMode="auto">
              <a:xfrm>
                <a:off x="4908550" y="6627813"/>
                <a:ext cx="80963" cy="84138"/>
              </a:xfrm>
              <a:custGeom>
                <a:avLst/>
                <a:gdLst>
                  <a:gd name="T0" fmla="*/ 13 w 105"/>
                  <a:gd name="T1" fmla="*/ 20 h 108"/>
                  <a:gd name="T2" fmla="*/ 27 w 105"/>
                  <a:gd name="T3" fmla="*/ 9 h 108"/>
                  <a:gd name="T4" fmla="*/ 65 w 105"/>
                  <a:gd name="T5" fmla="*/ 13 h 108"/>
                  <a:gd name="T6" fmla="*/ 105 w 105"/>
                  <a:gd name="T7" fmla="*/ 64 h 108"/>
                  <a:gd name="T8" fmla="*/ 49 w 105"/>
                  <a:gd name="T9" fmla="*/ 108 h 108"/>
                  <a:gd name="T10" fmla="*/ 9 w 105"/>
                  <a:gd name="T11" fmla="*/ 57 h 108"/>
                  <a:gd name="T12" fmla="*/ 13 w 105"/>
                  <a:gd name="T13" fmla="*/ 20 h 108"/>
                </a:gdLst>
                <a:ahLst/>
                <a:cxnLst>
                  <a:cxn ang="0">
                    <a:pos x="T0" y="T1"/>
                  </a:cxn>
                  <a:cxn ang="0">
                    <a:pos x="T2" y="T3"/>
                  </a:cxn>
                  <a:cxn ang="0">
                    <a:pos x="T4" y="T5"/>
                  </a:cxn>
                  <a:cxn ang="0">
                    <a:pos x="T6" y="T7"/>
                  </a:cxn>
                  <a:cxn ang="0">
                    <a:pos x="T8" y="T9"/>
                  </a:cxn>
                  <a:cxn ang="0">
                    <a:pos x="T10" y="T11"/>
                  </a:cxn>
                  <a:cxn ang="0">
                    <a:pos x="T12" y="T13"/>
                  </a:cxn>
                </a:cxnLst>
                <a:rect l="0" t="0" r="r" b="b"/>
                <a:pathLst>
                  <a:path w="105" h="108">
                    <a:moveTo>
                      <a:pt x="13" y="20"/>
                    </a:moveTo>
                    <a:cubicBezTo>
                      <a:pt x="27" y="9"/>
                      <a:pt x="27" y="9"/>
                      <a:pt x="27" y="9"/>
                    </a:cubicBezTo>
                    <a:cubicBezTo>
                      <a:pt x="39" y="0"/>
                      <a:pt x="56" y="2"/>
                      <a:pt x="65" y="13"/>
                    </a:cubicBezTo>
                    <a:cubicBezTo>
                      <a:pt x="105" y="64"/>
                      <a:pt x="105" y="64"/>
                      <a:pt x="105" y="64"/>
                    </a:cubicBezTo>
                    <a:cubicBezTo>
                      <a:pt x="49" y="108"/>
                      <a:pt x="49" y="108"/>
                      <a:pt x="49" y="108"/>
                    </a:cubicBezTo>
                    <a:cubicBezTo>
                      <a:pt x="9" y="57"/>
                      <a:pt x="9" y="57"/>
                      <a:pt x="9" y="57"/>
                    </a:cubicBezTo>
                    <a:cubicBezTo>
                      <a:pt x="0" y="46"/>
                      <a:pt x="2" y="29"/>
                      <a:pt x="13" y="20"/>
                    </a:cubicBezTo>
                    <a:close/>
                  </a:path>
                </a:pathLst>
              </a:custGeom>
              <a:grpFill/>
              <a:ln>
                <a:noFill/>
              </a:ln>
            </p:spPr>
            <p:txBody>
              <a:bodyPr/>
              <a:p>
                <a:pPr defTabSz="1219200">
                  <a:defRPr/>
                </a:pPr>
                <a:endParaRPr lang="en-AU" sz="2400" kern="0">
                  <a:solidFill>
                    <a:srgbClr val="000000"/>
                  </a:solidFill>
                  <a:latin typeface="微软雅黑" panose="020B0503020204020204" charset="-122"/>
                  <a:ea typeface="Microsoft YaHei UI" panose="020B0503020204020204" charset="-122"/>
                </a:endParaRPr>
              </a:p>
            </p:txBody>
          </p:sp>
          <p:sp>
            <p:nvSpPr>
              <p:cNvPr id="36" name="Freeform 219"/>
              <p:cNvSpPr>
                <a:spLocks noEditPoints="1"/>
              </p:cNvSpPr>
              <p:nvPr>
                <p:custDataLst>
                  <p:tags r:id="rId36"/>
                </p:custDataLst>
              </p:nvPr>
            </p:nvSpPr>
            <p:spPr bwMode="auto">
              <a:xfrm>
                <a:off x="4608513" y="6291263"/>
                <a:ext cx="403225" cy="401638"/>
              </a:xfrm>
              <a:custGeom>
                <a:avLst/>
                <a:gdLst>
                  <a:gd name="T0" fmla="*/ 445 w 524"/>
                  <a:gd name="T1" fmla="*/ 119 h 523"/>
                  <a:gd name="T2" fmla="*/ 119 w 524"/>
                  <a:gd name="T3" fmla="*/ 79 h 523"/>
                  <a:gd name="T4" fmla="*/ 79 w 524"/>
                  <a:gd name="T5" fmla="*/ 404 h 523"/>
                  <a:gd name="T6" fmla="*/ 405 w 524"/>
                  <a:gd name="T7" fmla="*/ 444 h 523"/>
                  <a:gd name="T8" fmla="*/ 445 w 524"/>
                  <a:gd name="T9" fmla="*/ 119 h 523"/>
                  <a:gd name="T10" fmla="*/ 373 w 524"/>
                  <a:gd name="T11" fmla="*/ 404 h 523"/>
                  <a:gd name="T12" fmla="*/ 119 w 524"/>
                  <a:gd name="T13" fmla="*/ 373 h 523"/>
                  <a:gd name="T14" fmla="*/ 151 w 524"/>
                  <a:gd name="T15" fmla="*/ 119 h 523"/>
                  <a:gd name="T16" fmla="*/ 404 w 524"/>
                  <a:gd name="T17" fmla="*/ 150 h 523"/>
                  <a:gd name="T18" fmla="*/ 373 w 524"/>
                  <a:gd name="T19" fmla="*/ 404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4" h="523">
                    <a:moveTo>
                      <a:pt x="445" y="119"/>
                    </a:moveTo>
                    <a:cubicBezTo>
                      <a:pt x="366" y="18"/>
                      <a:pt x="220" y="0"/>
                      <a:pt x="119" y="79"/>
                    </a:cubicBezTo>
                    <a:cubicBezTo>
                      <a:pt x="18" y="157"/>
                      <a:pt x="0" y="303"/>
                      <a:pt x="79" y="404"/>
                    </a:cubicBezTo>
                    <a:cubicBezTo>
                      <a:pt x="158" y="505"/>
                      <a:pt x="304" y="523"/>
                      <a:pt x="405" y="444"/>
                    </a:cubicBezTo>
                    <a:cubicBezTo>
                      <a:pt x="506" y="366"/>
                      <a:pt x="524" y="220"/>
                      <a:pt x="445" y="119"/>
                    </a:cubicBezTo>
                    <a:close/>
                    <a:moveTo>
                      <a:pt x="373" y="404"/>
                    </a:moveTo>
                    <a:cubicBezTo>
                      <a:pt x="294" y="465"/>
                      <a:pt x="181" y="451"/>
                      <a:pt x="119" y="373"/>
                    </a:cubicBezTo>
                    <a:cubicBezTo>
                      <a:pt x="58" y="294"/>
                      <a:pt x="72" y="180"/>
                      <a:pt x="151" y="119"/>
                    </a:cubicBezTo>
                    <a:cubicBezTo>
                      <a:pt x="229" y="58"/>
                      <a:pt x="343" y="72"/>
                      <a:pt x="404" y="150"/>
                    </a:cubicBezTo>
                    <a:cubicBezTo>
                      <a:pt x="466" y="229"/>
                      <a:pt x="452" y="343"/>
                      <a:pt x="373" y="404"/>
                    </a:cubicBezTo>
                    <a:close/>
                  </a:path>
                </a:pathLst>
              </a:custGeom>
              <a:grpFill/>
              <a:ln>
                <a:noFill/>
              </a:ln>
            </p:spPr>
            <p:txBody>
              <a:bodyPr/>
              <a:p>
                <a:pPr defTabSz="1219200">
                  <a:defRPr/>
                </a:pPr>
                <a:endParaRPr lang="en-AU" sz="2400" kern="0">
                  <a:solidFill>
                    <a:srgbClr val="000000"/>
                  </a:solidFill>
                  <a:latin typeface="微软雅黑" panose="020B0503020204020204" charset="-122"/>
                  <a:ea typeface="Microsoft YaHei UI" panose="020B0503020204020204" charset="-122"/>
                </a:endParaRPr>
              </a:p>
            </p:txBody>
          </p:sp>
          <p:sp>
            <p:nvSpPr>
              <p:cNvPr id="37" name="Freeform 220"/>
              <p:cNvSpPr/>
              <p:nvPr>
                <p:custDataLst>
                  <p:tags r:id="rId37"/>
                </p:custDataLst>
              </p:nvPr>
            </p:nvSpPr>
            <p:spPr bwMode="auto">
              <a:xfrm>
                <a:off x="4957763" y="6691313"/>
                <a:ext cx="71438" cy="71438"/>
              </a:xfrm>
              <a:custGeom>
                <a:avLst/>
                <a:gdLst>
                  <a:gd name="T0" fmla="*/ 78 w 92"/>
                  <a:gd name="T1" fmla="*/ 72 h 92"/>
                  <a:gd name="T2" fmla="*/ 64 w 92"/>
                  <a:gd name="T3" fmla="*/ 83 h 92"/>
                  <a:gd name="T4" fmla="*/ 27 w 92"/>
                  <a:gd name="T5" fmla="*/ 78 h 92"/>
                  <a:gd name="T6" fmla="*/ 0 w 92"/>
                  <a:gd name="T7" fmla="*/ 44 h 92"/>
                  <a:gd name="T8" fmla="*/ 56 w 92"/>
                  <a:gd name="T9" fmla="*/ 0 h 92"/>
                  <a:gd name="T10" fmla="*/ 83 w 92"/>
                  <a:gd name="T11" fmla="*/ 34 h 92"/>
                  <a:gd name="T12" fmla="*/ 78 w 92"/>
                  <a:gd name="T13" fmla="*/ 72 h 92"/>
                </a:gdLst>
                <a:ahLst/>
                <a:cxnLst>
                  <a:cxn ang="0">
                    <a:pos x="T0" y="T1"/>
                  </a:cxn>
                  <a:cxn ang="0">
                    <a:pos x="T2" y="T3"/>
                  </a:cxn>
                  <a:cxn ang="0">
                    <a:pos x="T4" y="T5"/>
                  </a:cxn>
                  <a:cxn ang="0">
                    <a:pos x="T6" y="T7"/>
                  </a:cxn>
                  <a:cxn ang="0">
                    <a:pos x="T8" y="T9"/>
                  </a:cxn>
                  <a:cxn ang="0">
                    <a:pos x="T10" y="T11"/>
                  </a:cxn>
                  <a:cxn ang="0">
                    <a:pos x="T12" y="T13"/>
                  </a:cxn>
                </a:cxnLst>
                <a:rect l="0" t="0" r="r" b="b"/>
                <a:pathLst>
                  <a:path w="92" h="92">
                    <a:moveTo>
                      <a:pt x="78" y="72"/>
                    </a:moveTo>
                    <a:cubicBezTo>
                      <a:pt x="64" y="83"/>
                      <a:pt x="64" y="83"/>
                      <a:pt x="64" y="83"/>
                    </a:cubicBezTo>
                    <a:cubicBezTo>
                      <a:pt x="53" y="92"/>
                      <a:pt x="36" y="90"/>
                      <a:pt x="27" y="78"/>
                    </a:cubicBezTo>
                    <a:cubicBezTo>
                      <a:pt x="0" y="44"/>
                      <a:pt x="0" y="44"/>
                      <a:pt x="0" y="44"/>
                    </a:cubicBezTo>
                    <a:cubicBezTo>
                      <a:pt x="56" y="0"/>
                      <a:pt x="56" y="0"/>
                      <a:pt x="56" y="0"/>
                    </a:cubicBezTo>
                    <a:cubicBezTo>
                      <a:pt x="83" y="34"/>
                      <a:pt x="83" y="34"/>
                      <a:pt x="83" y="34"/>
                    </a:cubicBezTo>
                    <a:cubicBezTo>
                      <a:pt x="92" y="46"/>
                      <a:pt x="90" y="63"/>
                      <a:pt x="78" y="72"/>
                    </a:cubicBezTo>
                    <a:close/>
                  </a:path>
                </a:pathLst>
              </a:custGeom>
              <a:grpFill/>
              <a:ln>
                <a:noFill/>
              </a:ln>
            </p:spPr>
            <p:txBody>
              <a:bodyPr/>
              <a:p>
                <a:pPr defTabSz="1219200">
                  <a:defRPr/>
                </a:pPr>
                <a:endParaRPr lang="en-AU" sz="2400" kern="0">
                  <a:solidFill>
                    <a:srgbClr val="000000"/>
                  </a:solidFill>
                  <a:latin typeface="微软雅黑" panose="020B0503020204020204" charset="-122"/>
                  <a:ea typeface="Microsoft YaHei UI" panose="020B0503020204020204" charset="-122"/>
                </a:endParaRPr>
              </a:p>
            </p:txBody>
          </p:sp>
        </p:grpSp>
        <p:grpSp>
          <p:nvGrpSpPr>
            <p:cNvPr id="38" name="Group 268"/>
            <p:cNvGrpSpPr/>
            <p:nvPr>
              <p:custDataLst>
                <p:tags r:id="rId38"/>
              </p:custDataLst>
            </p:nvPr>
          </p:nvGrpSpPr>
          <p:grpSpPr>
            <a:xfrm>
              <a:off x="6947" y="2563"/>
              <a:ext cx="539" cy="855"/>
              <a:chOff x="3824288" y="5486400"/>
              <a:chExt cx="307975" cy="488950"/>
            </a:xfrm>
            <a:solidFill>
              <a:srgbClr val="5B9BD5"/>
            </a:solidFill>
          </p:grpSpPr>
          <p:sp>
            <p:nvSpPr>
              <p:cNvPr id="39" name="Freeform 248"/>
              <p:cNvSpPr>
                <a:spLocks noEditPoints="1"/>
              </p:cNvSpPr>
              <p:nvPr>
                <p:custDataLst>
                  <p:tags r:id="rId39"/>
                </p:custDataLst>
              </p:nvPr>
            </p:nvSpPr>
            <p:spPr bwMode="auto">
              <a:xfrm>
                <a:off x="3824288" y="5486400"/>
                <a:ext cx="307975" cy="338138"/>
              </a:xfrm>
              <a:custGeom>
                <a:avLst/>
                <a:gdLst>
                  <a:gd name="T0" fmla="*/ 227 w 401"/>
                  <a:gd name="T1" fmla="*/ 250 h 440"/>
                  <a:gd name="T2" fmla="*/ 215 w 401"/>
                  <a:gd name="T3" fmla="*/ 251 h 440"/>
                  <a:gd name="T4" fmla="*/ 224 w 401"/>
                  <a:gd name="T5" fmla="*/ 283 h 440"/>
                  <a:gd name="T6" fmla="*/ 200 w 401"/>
                  <a:gd name="T7" fmla="*/ 329 h 440"/>
                  <a:gd name="T8" fmla="*/ 175 w 401"/>
                  <a:gd name="T9" fmla="*/ 283 h 440"/>
                  <a:gd name="T10" fmla="*/ 187 w 401"/>
                  <a:gd name="T11" fmla="*/ 251 h 440"/>
                  <a:gd name="T12" fmla="*/ 181 w 401"/>
                  <a:gd name="T13" fmla="*/ 250 h 440"/>
                  <a:gd name="T14" fmla="*/ 148 w 401"/>
                  <a:gd name="T15" fmla="*/ 283 h 440"/>
                  <a:gd name="T16" fmla="*/ 148 w 401"/>
                  <a:gd name="T17" fmla="*/ 440 h 440"/>
                  <a:gd name="T18" fmla="*/ 254 w 401"/>
                  <a:gd name="T19" fmla="*/ 440 h 440"/>
                  <a:gd name="T20" fmla="*/ 254 w 401"/>
                  <a:gd name="T21" fmla="*/ 280 h 440"/>
                  <a:gd name="T22" fmla="*/ 227 w 401"/>
                  <a:gd name="T23" fmla="*/ 250 h 440"/>
                  <a:gd name="T24" fmla="*/ 401 w 401"/>
                  <a:gd name="T25" fmla="*/ 201 h 440"/>
                  <a:gd name="T26" fmla="*/ 200 w 401"/>
                  <a:gd name="T27" fmla="*/ 0 h 440"/>
                  <a:gd name="T28" fmla="*/ 0 w 401"/>
                  <a:gd name="T29" fmla="*/ 201 h 440"/>
                  <a:gd name="T30" fmla="*/ 0 w 401"/>
                  <a:gd name="T31" fmla="*/ 211 h 440"/>
                  <a:gd name="T32" fmla="*/ 0 w 401"/>
                  <a:gd name="T33" fmla="*/ 220 h 440"/>
                  <a:gd name="T34" fmla="*/ 84 w 401"/>
                  <a:gd name="T35" fmla="*/ 375 h 440"/>
                  <a:gd name="T36" fmla="*/ 113 w 401"/>
                  <a:gd name="T37" fmla="*/ 440 h 440"/>
                  <a:gd name="T38" fmla="*/ 113 w 401"/>
                  <a:gd name="T39" fmla="*/ 440 h 440"/>
                  <a:gd name="T40" fmla="*/ 131 w 401"/>
                  <a:gd name="T41" fmla="*/ 440 h 440"/>
                  <a:gd name="T42" fmla="*/ 131 w 401"/>
                  <a:gd name="T43" fmla="*/ 283 h 440"/>
                  <a:gd name="T44" fmla="*/ 181 w 401"/>
                  <a:gd name="T45" fmla="*/ 234 h 440"/>
                  <a:gd name="T46" fmla="*/ 202 w 401"/>
                  <a:gd name="T47" fmla="*/ 239 h 440"/>
                  <a:gd name="T48" fmla="*/ 227 w 401"/>
                  <a:gd name="T49" fmla="*/ 233 h 440"/>
                  <a:gd name="T50" fmla="*/ 271 w 401"/>
                  <a:gd name="T51" fmla="*/ 280 h 440"/>
                  <a:gd name="T52" fmla="*/ 271 w 401"/>
                  <a:gd name="T53" fmla="*/ 440 h 440"/>
                  <a:gd name="T54" fmla="*/ 288 w 401"/>
                  <a:gd name="T55" fmla="*/ 440 h 440"/>
                  <a:gd name="T56" fmla="*/ 288 w 401"/>
                  <a:gd name="T57" fmla="*/ 440 h 440"/>
                  <a:gd name="T58" fmla="*/ 317 w 401"/>
                  <a:gd name="T59" fmla="*/ 375 h 440"/>
                  <a:gd name="T60" fmla="*/ 401 w 401"/>
                  <a:gd name="T61" fmla="*/ 220 h 440"/>
                  <a:gd name="T62" fmla="*/ 401 w 401"/>
                  <a:gd name="T63" fmla="*/ 211 h 440"/>
                  <a:gd name="T64" fmla="*/ 401 w 401"/>
                  <a:gd name="T65" fmla="*/ 201 h 440"/>
                  <a:gd name="T66" fmla="*/ 208 w 401"/>
                  <a:gd name="T67" fmla="*/ 283 h 440"/>
                  <a:gd name="T68" fmla="*/ 201 w 401"/>
                  <a:gd name="T69" fmla="*/ 260 h 440"/>
                  <a:gd name="T70" fmla="*/ 192 w 401"/>
                  <a:gd name="T71" fmla="*/ 283 h 440"/>
                  <a:gd name="T72" fmla="*/ 200 w 401"/>
                  <a:gd name="T73" fmla="*/ 313 h 440"/>
                  <a:gd name="T74" fmla="*/ 208 w 401"/>
                  <a:gd name="T75" fmla="*/ 283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1" h="440">
                    <a:moveTo>
                      <a:pt x="227" y="250"/>
                    </a:moveTo>
                    <a:cubicBezTo>
                      <a:pt x="223" y="250"/>
                      <a:pt x="219" y="250"/>
                      <a:pt x="215" y="251"/>
                    </a:cubicBezTo>
                    <a:cubicBezTo>
                      <a:pt x="221" y="260"/>
                      <a:pt x="224" y="270"/>
                      <a:pt x="224" y="283"/>
                    </a:cubicBezTo>
                    <a:cubicBezTo>
                      <a:pt x="224" y="317"/>
                      <a:pt x="211" y="329"/>
                      <a:pt x="200" y="329"/>
                    </a:cubicBezTo>
                    <a:cubicBezTo>
                      <a:pt x="188" y="329"/>
                      <a:pt x="175" y="315"/>
                      <a:pt x="175" y="283"/>
                    </a:cubicBezTo>
                    <a:cubicBezTo>
                      <a:pt x="175" y="270"/>
                      <a:pt x="180" y="259"/>
                      <a:pt x="187" y="251"/>
                    </a:cubicBezTo>
                    <a:cubicBezTo>
                      <a:pt x="185" y="250"/>
                      <a:pt x="183" y="250"/>
                      <a:pt x="181" y="250"/>
                    </a:cubicBezTo>
                    <a:cubicBezTo>
                      <a:pt x="165" y="250"/>
                      <a:pt x="148" y="262"/>
                      <a:pt x="148" y="283"/>
                    </a:cubicBezTo>
                    <a:cubicBezTo>
                      <a:pt x="148" y="440"/>
                      <a:pt x="148" y="440"/>
                      <a:pt x="148" y="440"/>
                    </a:cubicBezTo>
                    <a:cubicBezTo>
                      <a:pt x="254" y="440"/>
                      <a:pt x="254" y="440"/>
                      <a:pt x="254" y="440"/>
                    </a:cubicBezTo>
                    <a:cubicBezTo>
                      <a:pt x="254" y="280"/>
                      <a:pt x="254" y="280"/>
                      <a:pt x="254" y="280"/>
                    </a:cubicBezTo>
                    <a:cubicBezTo>
                      <a:pt x="254" y="252"/>
                      <a:pt x="233" y="250"/>
                      <a:pt x="227" y="250"/>
                    </a:cubicBezTo>
                    <a:close/>
                    <a:moveTo>
                      <a:pt x="401" y="201"/>
                    </a:moveTo>
                    <a:cubicBezTo>
                      <a:pt x="401" y="90"/>
                      <a:pt x="311" y="0"/>
                      <a:pt x="200" y="0"/>
                    </a:cubicBezTo>
                    <a:cubicBezTo>
                      <a:pt x="89" y="0"/>
                      <a:pt x="0" y="90"/>
                      <a:pt x="0" y="201"/>
                    </a:cubicBezTo>
                    <a:cubicBezTo>
                      <a:pt x="0" y="204"/>
                      <a:pt x="0" y="208"/>
                      <a:pt x="0" y="211"/>
                    </a:cubicBezTo>
                    <a:cubicBezTo>
                      <a:pt x="0" y="214"/>
                      <a:pt x="0" y="217"/>
                      <a:pt x="0" y="220"/>
                    </a:cubicBezTo>
                    <a:cubicBezTo>
                      <a:pt x="0" y="300"/>
                      <a:pt x="84" y="375"/>
                      <a:pt x="84" y="375"/>
                    </a:cubicBezTo>
                    <a:cubicBezTo>
                      <a:pt x="100" y="390"/>
                      <a:pt x="113" y="419"/>
                      <a:pt x="113" y="440"/>
                    </a:cubicBezTo>
                    <a:cubicBezTo>
                      <a:pt x="113" y="440"/>
                      <a:pt x="113" y="440"/>
                      <a:pt x="113" y="440"/>
                    </a:cubicBezTo>
                    <a:cubicBezTo>
                      <a:pt x="131" y="440"/>
                      <a:pt x="131" y="440"/>
                      <a:pt x="131" y="440"/>
                    </a:cubicBezTo>
                    <a:cubicBezTo>
                      <a:pt x="131" y="283"/>
                      <a:pt x="131" y="283"/>
                      <a:pt x="131" y="283"/>
                    </a:cubicBezTo>
                    <a:cubicBezTo>
                      <a:pt x="131" y="252"/>
                      <a:pt x="156" y="234"/>
                      <a:pt x="181" y="234"/>
                    </a:cubicBezTo>
                    <a:cubicBezTo>
                      <a:pt x="189" y="234"/>
                      <a:pt x="196" y="236"/>
                      <a:pt x="202" y="239"/>
                    </a:cubicBezTo>
                    <a:cubicBezTo>
                      <a:pt x="210" y="235"/>
                      <a:pt x="218" y="233"/>
                      <a:pt x="227" y="233"/>
                    </a:cubicBezTo>
                    <a:cubicBezTo>
                      <a:pt x="249" y="233"/>
                      <a:pt x="271" y="248"/>
                      <a:pt x="271" y="280"/>
                    </a:cubicBezTo>
                    <a:cubicBezTo>
                      <a:pt x="271" y="440"/>
                      <a:pt x="271" y="440"/>
                      <a:pt x="271" y="440"/>
                    </a:cubicBezTo>
                    <a:cubicBezTo>
                      <a:pt x="288" y="440"/>
                      <a:pt x="288" y="440"/>
                      <a:pt x="288" y="440"/>
                    </a:cubicBezTo>
                    <a:cubicBezTo>
                      <a:pt x="288" y="440"/>
                      <a:pt x="288" y="440"/>
                      <a:pt x="288" y="440"/>
                    </a:cubicBezTo>
                    <a:cubicBezTo>
                      <a:pt x="288" y="419"/>
                      <a:pt x="301" y="390"/>
                      <a:pt x="317" y="375"/>
                    </a:cubicBezTo>
                    <a:cubicBezTo>
                      <a:pt x="317" y="375"/>
                      <a:pt x="401" y="300"/>
                      <a:pt x="401" y="220"/>
                    </a:cubicBezTo>
                    <a:cubicBezTo>
                      <a:pt x="401" y="217"/>
                      <a:pt x="401" y="214"/>
                      <a:pt x="401" y="211"/>
                    </a:cubicBezTo>
                    <a:cubicBezTo>
                      <a:pt x="401" y="208"/>
                      <a:pt x="401" y="204"/>
                      <a:pt x="401" y="201"/>
                    </a:cubicBezTo>
                    <a:close/>
                    <a:moveTo>
                      <a:pt x="208" y="283"/>
                    </a:moveTo>
                    <a:cubicBezTo>
                      <a:pt x="208" y="272"/>
                      <a:pt x="205" y="265"/>
                      <a:pt x="201" y="260"/>
                    </a:cubicBezTo>
                    <a:cubicBezTo>
                      <a:pt x="195" y="265"/>
                      <a:pt x="192" y="273"/>
                      <a:pt x="192" y="283"/>
                    </a:cubicBezTo>
                    <a:cubicBezTo>
                      <a:pt x="192" y="304"/>
                      <a:pt x="198" y="312"/>
                      <a:pt x="200" y="313"/>
                    </a:cubicBezTo>
                    <a:cubicBezTo>
                      <a:pt x="201" y="312"/>
                      <a:pt x="208" y="306"/>
                      <a:pt x="208" y="283"/>
                    </a:cubicBezTo>
                    <a:close/>
                  </a:path>
                </a:pathLst>
              </a:custGeom>
              <a:grpFill/>
              <a:ln>
                <a:noFill/>
              </a:ln>
            </p:spPr>
            <p:txBody>
              <a:bodyPr/>
              <a:p>
                <a:pPr defTabSz="1219200">
                  <a:defRPr/>
                </a:pPr>
                <a:endParaRPr lang="en-AU" sz="2400" kern="0">
                  <a:solidFill>
                    <a:srgbClr val="000000"/>
                  </a:solidFill>
                  <a:latin typeface="微软雅黑" panose="020B0503020204020204" charset="-122"/>
                  <a:ea typeface="Microsoft YaHei UI" panose="020B0503020204020204" charset="-122"/>
                </a:endParaRPr>
              </a:p>
            </p:txBody>
          </p:sp>
          <p:sp>
            <p:nvSpPr>
              <p:cNvPr id="40" name="Freeform 249"/>
              <p:cNvSpPr/>
              <p:nvPr>
                <p:custDataLst>
                  <p:tags r:id="rId40"/>
                </p:custDataLst>
              </p:nvPr>
            </p:nvSpPr>
            <p:spPr bwMode="auto">
              <a:xfrm>
                <a:off x="3917950" y="5843588"/>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p>
                <a:pPr defTabSz="1219200">
                  <a:defRPr/>
                </a:pPr>
                <a:endParaRPr lang="en-AU" sz="2400" kern="0">
                  <a:solidFill>
                    <a:srgbClr val="000000"/>
                  </a:solidFill>
                  <a:latin typeface="微软雅黑" panose="020B0503020204020204" charset="-122"/>
                  <a:ea typeface="Microsoft YaHei UI" panose="020B0503020204020204" charset="-122"/>
                </a:endParaRPr>
              </a:p>
            </p:txBody>
          </p:sp>
          <p:sp>
            <p:nvSpPr>
              <p:cNvPr id="41" name="Freeform 250"/>
              <p:cNvSpPr/>
              <p:nvPr>
                <p:custDataLst>
                  <p:tags r:id="rId41"/>
                </p:custDataLst>
              </p:nvPr>
            </p:nvSpPr>
            <p:spPr bwMode="auto">
              <a:xfrm>
                <a:off x="3917950" y="5880100"/>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9"/>
                      <a:pt x="154" y="23"/>
                    </a:cubicBezTo>
                    <a:cubicBezTo>
                      <a:pt x="154" y="10"/>
                      <a:pt x="154" y="10"/>
                      <a:pt x="154" y="10"/>
                    </a:cubicBezTo>
                    <a:cubicBezTo>
                      <a:pt x="154" y="5"/>
                      <a:pt x="150" y="0"/>
                      <a:pt x="145" y="0"/>
                    </a:cubicBezTo>
                    <a:cubicBezTo>
                      <a:pt x="9" y="0"/>
                      <a:pt x="9" y="0"/>
                      <a:pt x="9" y="0"/>
                    </a:cubicBezTo>
                    <a:cubicBezTo>
                      <a:pt x="4" y="0"/>
                      <a:pt x="0" y="5"/>
                      <a:pt x="0" y="10"/>
                    </a:cubicBezTo>
                    <a:cubicBezTo>
                      <a:pt x="0" y="23"/>
                      <a:pt x="0" y="23"/>
                      <a:pt x="0" y="23"/>
                    </a:cubicBezTo>
                    <a:cubicBezTo>
                      <a:pt x="0" y="29"/>
                      <a:pt x="4" y="33"/>
                      <a:pt x="9" y="33"/>
                    </a:cubicBezTo>
                    <a:lnTo>
                      <a:pt x="145" y="33"/>
                    </a:lnTo>
                    <a:close/>
                  </a:path>
                </a:pathLst>
              </a:custGeom>
              <a:grpFill/>
              <a:ln>
                <a:noFill/>
              </a:ln>
            </p:spPr>
            <p:txBody>
              <a:bodyPr/>
              <a:p>
                <a:pPr defTabSz="1219200">
                  <a:defRPr/>
                </a:pPr>
                <a:endParaRPr lang="en-AU" sz="2400" kern="0">
                  <a:solidFill>
                    <a:srgbClr val="000000"/>
                  </a:solidFill>
                  <a:latin typeface="微软雅黑" panose="020B0503020204020204" charset="-122"/>
                  <a:ea typeface="Microsoft YaHei UI" panose="020B0503020204020204" charset="-122"/>
                </a:endParaRPr>
              </a:p>
            </p:txBody>
          </p:sp>
          <p:sp>
            <p:nvSpPr>
              <p:cNvPr id="42" name="Freeform 251"/>
              <p:cNvSpPr/>
              <p:nvPr>
                <p:custDataLst>
                  <p:tags r:id="rId42"/>
                </p:custDataLst>
              </p:nvPr>
            </p:nvSpPr>
            <p:spPr bwMode="auto">
              <a:xfrm>
                <a:off x="3917950" y="5916613"/>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p>
                <a:pPr defTabSz="1219200">
                  <a:defRPr/>
                </a:pPr>
                <a:endParaRPr lang="en-AU" sz="2400" kern="0">
                  <a:solidFill>
                    <a:srgbClr val="000000"/>
                  </a:solidFill>
                  <a:latin typeface="微软雅黑" panose="020B0503020204020204" charset="-122"/>
                  <a:ea typeface="Microsoft YaHei UI" panose="020B0503020204020204" charset="-122"/>
                </a:endParaRPr>
              </a:p>
            </p:txBody>
          </p:sp>
          <p:sp>
            <p:nvSpPr>
              <p:cNvPr id="43" name="Freeform 252"/>
              <p:cNvSpPr/>
              <p:nvPr>
                <p:custDataLst>
                  <p:tags r:id="rId43"/>
                </p:custDataLst>
              </p:nvPr>
            </p:nvSpPr>
            <p:spPr bwMode="auto">
              <a:xfrm>
                <a:off x="3943350" y="5953125"/>
                <a:ext cx="68263" cy="22225"/>
              </a:xfrm>
              <a:custGeom>
                <a:avLst/>
                <a:gdLst>
                  <a:gd name="T0" fmla="*/ 0 w 90"/>
                  <a:gd name="T1" fmla="*/ 0 h 29"/>
                  <a:gd name="T2" fmla="*/ 45 w 90"/>
                  <a:gd name="T3" fmla="*/ 29 h 29"/>
                  <a:gd name="T4" fmla="*/ 90 w 90"/>
                  <a:gd name="T5" fmla="*/ 0 h 29"/>
                  <a:gd name="T6" fmla="*/ 0 w 90"/>
                  <a:gd name="T7" fmla="*/ 0 h 29"/>
                </a:gdLst>
                <a:ahLst/>
                <a:cxnLst>
                  <a:cxn ang="0">
                    <a:pos x="T0" y="T1"/>
                  </a:cxn>
                  <a:cxn ang="0">
                    <a:pos x="T2" y="T3"/>
                  </a:cxn>
                  <a:cxn ang="0">
                    <a:pos x="T4" y="T5"/>
                  </a:cxn>
                  <a:cxn ang="0">
                    <a:pos x="T6" y="T7"/>
                  </a:cxn>
                </a:cxnLst>
                <a:rect l="0" t="0" r="r" b="b"/>
                <a:pathLst>
                  <a:path w="90" h="29">
                    <a:moveTo>
                      <a:pt x="0" y="0"/>
                    </a:moveTo>
                    <a:cubicBezTo>
                      <a:pt x="9" y="17"/>
                      <a:pt x="26" y="29"/>
                      <a:pt x="45" y="29"/>
                    </a:cubicBezTo>
                    <a:cubicBezTo>
                      <a:pt x="65" y="29"/>
                      <a:pt x="82" y="17"/>
                      <a:pt x="90" y="0"/>
                    </a:cubicBezTo>
                    <a:lnTo>
                      <a:pt x="0" y="0"/>
                    </a:lnTo>
                    <a:close/>
                  </a:path>
                </a:pathLst>
              </a:custGeom>
              <a:grpFill/>
              <a:ln>
                <a:noFill/>
              </a:ln>
            </p:spPr>
            <p:txBody>
              <a:bodyPr/>
              <a:p>
                <a:pPr defTabSz="1219200">
                  <a:defRPr/>
                </a:pPr>
                <a:endParaRPr lang="en-AU" sz="2400" kern="0">
                  <a:solidFill>
                    <a:srgbClr val="000000"/>
                  </a:solidFill>
                  <a:latin typeface="微软雅黑" panose="020B0503020204020204" charset="-122"/>
                  <a:ea typeface="Microsoft YaHei UI" panose="020B0503020204020204" charset="-122"/>
                </a:endParaRPr>
              </a:p>
            </p:txBody>
          </p:sp>
        </p:grpSp>
      </p:gr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298894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4</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数据可视化</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414020" y="836930"/>
            <a:ext cx="3845560" cy="475996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视觉编码与数据类型</a:t>
            </a:r>
            <a:endPar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smtClean="0">
                <a:solidFill>
                  <a:srgbClr val="134AD5"/>
                </a:solidFill>
                <a:ea typeface="黑体" panose="02010609060101010101" pitchFamily="49" charset="-122"/>
                <a:cs typeface="+mn-lt"/>
                <a:sym typeface="+mn-ea"/>
              </a:rPr>
              <a:t>  2</a:t>
            </a:r>
            <a:r>
              <a:rPr lang="zh-CN" altLang="en-US" dirty="0" smtClean="0">
                <a:solidFill>
                  <a:srgbClr val="134AD5"/>
                </a:solidFill>
                <a:ea typeface="黑体" panose="02010609060101010101" pitchFamily="49" charset="-122"/>
                <a:cs typeface="+mn-lt"/>
                <a:sym typeface="+mn-ea"/>
              </a:rPr>
              <a:t>．数据类型（续）</a:t>
            </a:r>
            <a:endParaRPr lang="zh-CN" altLang="en-US"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rgbClr val="134AD5"/>
                </a:solidFill>
                <a:ea typeface="黑体" panose="02010609060101010101" pitchFamily="49" charset="-122"/>
                <a:cs typeface="+mn-lt"/>
                <a:sym typeface="+mn-ea"/>
              </a:rPr>
              <a:t>    （1）精确性</a:t>
            </a:r>
            <a:endParaRPr lang="en-US" altLang="zh-CN" sz="2300"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dirty="0" smtClean="0">
                <a:solidFill>
                  <a:schemeClr val="tx1"/>
                </a:solidFill>
                <a:ea typeface="黑体" panose="02010609060101010101" pitchFamily="49" charset="-122"/>
                <a:cs typeface="+mn-lt"/>
                <a:sym typeface="+mn-ea"/>
              </a:rPr>
              <a:t>        - </a:t>
            </a:r>
            <a:r>
              <a:rPr lang="en-US" altLang="zh-CN" sz="2200" u="sng" dirty="0" smtClean="0">
                <a:solidFill>
                  <a:schemeClr val="tx1"/>
                </a:solidFill>
                <a:ea typeface="黑体" panose="02010609060101010101" pitchFamily="49" charset="-122"/>
                <a:cs typeface="+mn-lt"/>
                <a:sym typeface="+mn-ea"/>
              </a:rPr>
              <a:t>精确性</a:t>
            </a:r>
            <a:r>
              <a:rPr lang="en-US" altLang="zh-CN" sz="2200" dirty="0" smtClean="0">
                <a:solidFill>
                  <a:schemeClr val="tx1"/>
                </a:solidFill>
                <a:ea typeface="黑体" panose="02010609060101010101" pitchFamily="49" charset="-122"/>
                <a:cs typeface="+mn-lt"/>
                <a:sym typeface="+mn-ea"/>
              </a:rPr>
              <a:t>指</a:t>
            </a:r>
            <a:r>
              <a:rPr lang="zh-CN" altLang="en-US" sz="2200" dirty="0" smtClean="0">
                <a:solidFill>
                  <a:schemeClr val="tx1"/>
                </a:solidFill>
                <a:ea typeface="黑体" panose="02010609060101010101" pitchFamily="49" charset="-122"/>
                <a:cs typeface="+mn-lt"/>
                <a:sym typeface="+mn-ea"/>
              </a:rPr>
              <a:t>人类感知系统</a:t>
            </a:r>
            <a:r>
              <a:rPr lang="en-US" altLang="zh-CN" sz="2200" dirty="0" smtClean="0">
                <a:solidFill>
                  <a:schemeClr val="tx1"/>
                </a:solidFill>
                <a:ea typeface="黑体" panose="02010609060101010101" pitchFamily="49" charset="-122"/>
                <a:cs typeface="+mn-lt"/>
                <a:sym typeface="+mn-ea"/>
              </a:rPr>
              <a:t>对于可视化编码结果的感知效果和原始数据之间的吻合程度。</a:t>
            </a:r>
            <a:endParaRPr lang="en-US" altLang="zh-CN" sz="2200" dirty="0" smtClean="0">
              <a:solidFill>
                <a:schemeClr val="tx1"/>
              </a:solidFill>
              <a:ea typeface="黑体" panose="02010609060101010101" pitchFamily="49" charset="-122"/>
              <a:cs typeface="+mn-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dirty="0" smtClean="0">
                <a:solidFill>
                  <a:schemeClr val="tx1"/>
                </a:solidFill>
                <a:ea typeface="黑体" panose="02010609060101010101" pitchFamily="49" charset="-122"/>
                <a:cs typeface="+mn-lt"/>
                <a:sym typeface="+mn-ea"/>
              </a:rPr>
              <a:t>        - 斯坦福大学的麦金利（Mackinlay）曾于1986 年提出了不同视觉通道所表示信息的精确性，其精确度对比如图 4-6 所示。</a:t>
            </a:r>
            <a:endParaRPr lang="en-US" altLang="zh-CN" sz="2200" dirty="0" smtClean="0">
              <a:solidFill>
                <a:schemeClr val="tx1"/>
              </a:solidFill>
              <a:ea typeface="黑体" panose="02010609060101010101" pitchFamily="49" charset="-122"/>
              <a:cs typeface="+mn-lt"/>
              <a:sym typeface="+mn-ea"/>
            </a:endParaRPr>
          </a:p>
        </p:txBody>
      </p:sp>
      <p:pic>
        <p:nvPicPr>
          <p:cNvPr id="45" name="image91.png"/>
          <p:cNvPicPr>
            <a:picLocks noChangeAspect="1"/>
          </p:cNvPicPr>
          <p:nvPr>
            <p:custDataLst>
              <p:tags r:id="rId2"/>
            </p:custDataLst>
          </p:nvPr>
        </p:nvPicPr>
        <p:blipFill>
          <a:blip r:embed="rId3" cstate="print"/>
          <a:stretch>
            <a:fillRect/>
          </a:stretch>
        </p:blipFill>
        <p:spPr>
          <a:xfrm>
            <a:off x="4608195" y="855345"/>
            <a:ext cx="4050665" cy="5354955"/>
          </a:xfrm>
          <a:prstGeom prst="rect">
            <a:avLst/>
          </a:prstGeom>
        </p:spPr>
      </p:pic>
      <p:sp>
        <p:nvSpPr>
          <p:cNvPr id="46" name="TextBox 4"/>
          <p:cNvSpPr txBox="1"/>
          <p:nvPr>
            <p:custDataLst>
              <p:tags r:id="rId4"/>
            </p:custDataLst>
          </p:nvPr>
        </p:nvSpPr>
        <p:spPr>
          <a:xfrm>
            <a:off x="754380" y="5728335"/>
            <a:ext cx="3439795" cy="398780"/>
          </a:xfrm>
          <a:prstGeom prst="rect">
            <a:avLst/>
          </a:prstGeom>
          <a:solidFill>
            <a:srgbClr val="000000"/>
          </a:solidFill>
          <a:ln w="25400" cap="flat" cmpd="sng" algn="ctr">
            <a:solidFill>
              <a:srgbClr val="000000">
                <a:shade val="50000"/>
              </a:srgbClr>
            </a:solidFill>
            <a:prstDash val="solid"/>
          </a:ln>
          <a:effectLst/>
        </p:spPr>
        <p:style>
          <a:lnRef idx="2">
            <a:schemeClr val="dk1">
              <a:shade val="50000"/>
            </a:schemeClr>
          </a:lnRef>
          <a:fillRef idx="1">
            <a:schemeClr val="dk1"/>
          </a:fillRef>
          <a:effectRef idx="0">
            <a:schemeClr val="dk1"/>
          </a:effectRef>
          <a:fontRef idx="minor">
            <a:schemeClr val="lt1"/>
          </a:fontRef>
        </p:style>
        <p:txBody>
          <a:bodyPr wrap="square" rtlCol="0">
            <a:spAutoFit/>
          </a:bodyPr>
          <a:p>
            <a:r>
              <a:rPr lang="zh-CN" altLang="en-US" sz="2000" dirty="0" err="1" smtClean="0">
                <a:ea typeface="宋体" panose="02010600030101010101" pitchFamily="2" charset="-122"/>
              </a:rPr>
              <a:t>表</a:t>
            </a:r>
            <a:r>
              <a:rPr lang="en-US" altLang="zh-CN" sz="2000" dirty="0" err="1" smtClean="0">
                <a:ea typeface="宋体" panose="02010600030101010101" pitchFamily="2" charset="-122"/>
              </a:rPr>
              <a:t>4-4 </a:t>
            </a:r>
            <a:r>
              <a:rPr sz="2000" smtClean="0"/>
              <a:t>视觉通道的精确度对比</a:t>
            </a:r>
            <a:endParaRPr sz="200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298894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4</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数据可视化</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27000" y="1339215"/>
            <a:ext cx="3479800" cy="5295265"/>
          </a:xfrm>
        </p:spPr>
        <p:txBody>
          <a:bodyPr vert="horz" wrap="square" lIns="91440" tIns="45720" rIns="91440" bIns="45720" anchor="t" anchorCtr="0">
            <a:noAutofit/>
          </a:bodyPr>
          <a:p>
            <a:pPr marL="0" indent="0" algn="l" eaLnBrk="1" latinLnBrk="0" hangingPunct="1">
              <a:lnSpc>
                <a:spcPct val="100000"/>
              </a:lnSpc>
              <a:spcBef>
                <a:spcPts val="800"/>
              </a:spcBef>
              <a:buSzTx/>
              <a:buFont typeface="Wingdings" panose="05000000000000000000" pitchFamily="2" charset="2"/>
              <a:buNone/>
            </a:pPr>
            <a:r>
              <a:rPr lang="en-US" altLang="zh-CN" dirty="0" smtClean="0">
                <a:solidFill>
                  <a:srgbClr val="134AD5"/>
                </a:solidFill>
                <a:ea typeface="黑体" panose="02010609060101010101" pitchFamily="49" charset="-122"/>
                <a:cs typeface="+mn-lt"/>
                <a:sym typeface="+mn-ea"/>
              </a:rPr>
              <a:t>  2</a:t>
            </a:r>
            <a:r>
              <a:rPr lang="zh-CN" altLang="en-US" dirty="0" smtClean="0">
                <a:solidFill>
                  <a:srgbClr val="134AD5"/>
                </a:solidFill>
                <a:ea typeface="黑体" panose="02010609060101010101" pitchFamily="49" charset="-122"/>
                <a:cs typeface="+mn-lt"/>
                <a:sym typeface="+mn-ea"/>
              </a:rPr>
              <a:t>．数据类型（续）</a:t>
            </a:r>
            <a:endParaRPr lang="zh-CN" altLang="en-US"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smtClean="0">
                <a:solidFill>
                  <a:srgbClr val="134AD5"/>
                </a:solidFill>
                <a:ea typeface="黑体" panose="02010609060101010101" pitchFamily="49" charset="-122"/>
                <a:cs typeface="+mn-lt"/>
                <a:sym typeface="+mn-ea"/>
              </a:rPr>
              <a:t>    （2）可辨认性</a:t>
            </a:r>
            <a:endParaRPr lang="en-US" altLang="zh-CN" sz="2300"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200" dirty="0" smtClean="0">
                <a:solidFill>
                  <a:schemeClr val="tx1"/>
                </a:solidFill>
                <a:ea typeface="黑体" panose="02010609060101010101" pitchFamily="49" charset="-122"/>
                <a:cs typeface="+mn-lt"/>
                <a:sym typeface="+mn-ea"/>
              </a:rPr>
              <a:t>        - </a:t>
            </a:r>
            <a:r>
              <a:rPr lang="en-US" altLang="zh-CN" sz="2200" u="sng" dirty="0" smtClean="0">
                <a:solidFill>
                  <a:schemeClr val="tx1"/>
                </a:solidFill>
                <a:ea typeface="黑体" panose="02010609060101010101" pitchFamily="49" charset="-122"/>
                <a:cs typeface="+mn-lt"/>
                <a:sym typeface="+mn-ea"/>
              </a:rPr>
              <a:t>可辨认性</a:t>
            </a:r>
            <a:r>
              <a:rPr lang="en-US" altLang="zh-CN" sz="2200" dirty="0" smtClean="0">
                <a:solidFill>
                  <a:schemeClr val="tx1"/>
                </a:solidFill>
                <a:ea typeface="黑体" panose="02010609060101010101" pitchFamily="49" charset="-122"/>
                <a:cs typeface="+mn-lt"/>
                <a:sym typeface="+mn-ea"/>
              </a:rPr>
              <a:t>指视觉通道的可辨认度的高低。</a:t>
            </a:r>
            <a:endParaRPr lang="en-US" altLang="zh-CN" sz="2200" dirty="0" smtClean="0">
              <a:solidFill>
                <a:schemeClr val="tx1"/>
              </a:solidFill>
              <a:ea typeface="黑体" panose="02010609060101010101" pitchFamily="49" charset="-122"/>
              <a:cs typeface="+mn-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000" dirty="0" smtClean="0">
                <a:solidFill>
                  <a:schemeClr val="tx1"/>
                </a:solidFill>
                <a:ea typeface="宋体" panose="02010600030101010101" pitchFamily="2" charset="-122"/>
                <a:cs typeface="+mn-lt"/>
                <a:sym typeface="+mn-ea"/>
              </a:rPr>
              <a:t>          </a:t>
            </a:r>
            <a:r>
              <a:rPr lang="en-US" altLang="zh-CN" sz="2000" dirty="0" smtClean="0">
                <a:solidFill>
                  <a:schemeClr val="tx1"/>
                </a:solidFill>
                <a:ea typeface="宋体" panose="02010600030101010101" pitchFamily="2" charset="-122"/>
                <a:cs typeface="+mn-lt"/>
                <a:sym typeface="Symbol" panose="05050102010706020507" charset="0"/>
              </a:rPr>
              <a:t></a:t>
            </a:r>
            <a:r>
              <a:rPr lang="en-US" altLang="zh-CN" sz="2000" dirty="0" smtClean="0">
                <a:solidFill>
                  <a:schemeClr val="tx1"/>
                </a:solidFill>
                <a:ea typeface="宋体" panose="02010600030101010101" pitchFamily="2" charset="-122"/>
                <a:cs typeface="+mn-lt"/>
                <a:sym typeface="+mn-ea"/>
              </a:rPr>
              <a:t> 通常，人眼对视觉（如形状、线宽、颜色等）的辨认度有限，当使用过多的相似视觉通道来表现不同信息时，很容易导致数据可视化的可辨认度下降。</a:t>
            </a:r>
            <a:endParaRPr lang="en-US" altLang="zh-CN" sz="2000" dirty="0" smtClean="0">
              <a:solidFill>
                <a:schemeClr val="tx1"/>
              </a:solidFill>
              <a:ea typeface="宋体" panose="02010600030101010101" pitchFamily="2" charset="-122"/>
              <a:cs typeface="+mn-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000" dirty="0" smtClean="0">
                <a:solidFill>
                  <a:schemeClr val="tx1"/>
                </a:solidFill>
                <a:ea typeface="宋体" panose="02010600030101010101" pitchFamily="2" charset="-122"/>
                <a:cs typeface="+mn-lt"/>
                <a:sym typeface="+mn-ea"/>
              </a:rPr>
              <a:t>          </a:t>
            </a:r>
            <a:r>
              <a:rPr lang="en-US" altLang="zh-CN" sz="2000" dirty="0" smtClean="0">
                <a:solidFill>
                  <a:schemeClr val="tx1"/>
                </a:solidFill>
                <a:ea typeface="宋体" panose="02010600030101010101" pitchFamily="2" charset="-122"/>
                <a:cs typeface="+mn-lt"/>
                <a:sym typeface="Symbol" panose="05050102010706020507" charset="0"/>
              </a:rPr>
              <a:t></a:t>
            </a:r>
            <a:r>
              <a:rPr lang="en-US" altLang="zh-CN" sz="2000" dirty="0" smtClean="0">
                <a:solidFill>
                  <a:schemeClr val="tx1"/>
                </a:solidFill>
                <a:ea typeface="宋体" panose="02010600030101010101" pitchFamily="2" charset="-122"/>
                <a:cs typeface="+mn-lt"/>
                <a:sym typeface="+mn-ea"/>
              </a:rPr>
              <a:t> 例如，图 4-7 中采用过多的形状代表不同信息，虽然不同形状确实有差异，但已超出了一般读者的辨认能力，导致其可读性差。</a:t>
            </a:r>
            <a:endParaRPr lang="en-US" altLang="zh-CN" sz="2000" dirty="0" smtClean="0">
              <a:solidFill>
                <a:schemeClr val="tx1"/>
              </a:solidFill>
              <a:ea typeface="宋体" panose="02010600030101010101" pitchFamily="2" charset="-122"/>
              <a:cs typeface="+mn-lt"/>
              <a:sym typeface="+mn-ea"/>
            </a:endParaRPr>
          </a:p>
        </p:txBody>
      </p:sp>
      <p:sp>
        <p:nvSpPr>
          <p:cNvPr id="46" name="TextBox 4"/>
          <p:cNvSpPr txBox="1"/>
          <p:nvPr>
            <p:custDataLst>
              <p:tags r:id="rId2"/>
            </p:custDataLst>
          </p:nvPr>
        </p:nvSpPr>
        <p:spPr>
          <a:xfrm>
            <a:off x="4700905" y="5728335"/>
            <a:ext cx="3315970" cy="398780"/>
          </a:xfrm>
          <a:prstGeom prst="rect">
            <a:avLst/>
          </a:prstGeom>
          <a:solidFill>
            <a:srgbClr val="000000"/>
          </a:solidFill>
          <a:ln w="25400" cap="flat" cmpd="sng" algn="ctr">
            <a:solidFill>
              <a:srgbClr val="000000">
                <a:shade val="50000"/>
              </a:srgbClr>
            </a:solidFill>
            <a:prstDash val="solid"/>
          </a:ln>
          <a:effectLst/>
        </p:spPr>
        <p:style>
          <a:lnRef idx="2">
            <a:schemeClr val="dk1">
              <a:shade val="50000"/>
            </a:schemeClr>
          </a:lnRef>
          <a:fillRef idx="1">
            <a:schemeClr val="dk1"/>
          </a:fillRef>
          <a:effectRef idx="0">
            <a:schemeClr val="dk1"/>
          </a:effectRef>
          <a:fontRef idx="minor">
            <a:schemeClr val="lt1"/>
          </a:fontRef>
        </p:style>
        <p:txBody>
          <a:bodyPr wrap="square" rtlCol="0">
            <a:spAutoFit/>
          </a:bodyPr>
          <a:p>
            <a:r>
              <a:rPr lang="zh-CN" altLang="en-US" sz="2000" dirty="0" err="1" smtClean="0">
                <a:ea typeface="宋体" panose="02010600030101010101" pitchFamily="2" charset="-122"/>
              </a:rPr>
              <a:t>表</a:t>
            </a:r>
            <a:r>
              <a:rPr lang="en-US" altLang="zh-CN" sz="2000" dirty="0" err="1" smtClean="0">
                <a:ea typeface="宋体" panose="02010600030101010101" pitchFamily="2" charset="-122"/>
              </a:rPr>
              <a:t>4-7 视觉通道的可辨认性</a:t>
            </a:r>
            <a:endParaRPr lang="en-US" altLang="zh-CN" sz="2000" dirty="0" err="1" smtClean="0">
              <a:ea typeface="宋体" panose="02010600030101010101" pitchFamily="2" charset="-122"/>
            </a:endParaRPr>
          </a:p>
        </p:txBody>
      </p:sp>
      <p:pic>
        <p:nvPicPr>
          <p:cNvPr id="11" name="image92.png"/>
          <p:cNvPicPr>
            <a:picLocks noChangeAspect="1"/>
          </p:cNvPicPr>
          <p:nvPr>
            <p:custDataLst>
              <p:tags r:id="rId3"/>
            </p:custDataLst>
          </p:nvPr>
        </p:nvPicPr>
        <p:blipFill>
          <a:blip r:embed="rId4" cstate="print"/>
          <a:stretch>
            <a:fillRect/>
          </a:stretch>
        </p:blipFill>
        <p:spPr>
          <a:xfrm>
            <a:off x="3439795" y="2204720"/>
            <a:ext cx="5599430" cy="3407410"/>
          </a:xfrm>
          <a:prstGeom prst="rect">
            <a:avLst/>
          </a:prstGeom>
        </p:spPr>
      </p:pic>
      <p:sp>
        <p:nvSpPr>
          <p:cNvPr id="3" name="Rectangle 3"/>
          <p:cNvSpPr>
            <a:spLocks noGrp="1" noRot="1"/>
          </p:cNvSpPr>
          <p:nvPr>
            <p:custDataLst>
              <p:tags r:id="rId5"/>
            </p:custDataLst>
          </p:nvPr>
        </p:nvSpPr>
        <p:spPr>
          <a:xfrm>
            <a:off x="254000" y="820420"/>
            <a:ext cx="3999230" cy="51117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视觉编码与数据类型</a:t>
            </a:r>
            <a:endParaRPr lang="en-US" altLang="zh-CN" sz="2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298894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4</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数据可视化</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98755" y="1339215"/>
            <a:ext cx="3843655" cy="4954905"/>
          </a:xfrm>
        </p:spPr>
        <p:txBody>
          <a:bodyPr vert="horz" wrap="square" lIns="91440" tIns="45720" rIns="91440" bIns="45720" anchor="t" anchorCtr="0">
            <a:noAutofit/>
          </a:bodyPr>
          <a:p>
            <a:pPr marL="0" indent="0" algn="l" eaLnBrk="1" latinLnBrk="0" hangingPunct="1">
              <a:lnSpc>
                <a:spcPct val="100000"/>
              </a:lnSpc>
              <a:spcBef>
                <a:spcPts val="800"/>
              </a:spcBef>
              <a:buSzTx/>
              <a:buFont typeface="Wingdings" panose="05000000000000000000" pitchFamily="2" charset="2"/>
              <a:buNone/>
            </a:pPr>
            <a:r>
              <a:rPr lang="en-US" altLang="zh-CN" dirty="0" smtClean="0">
                <a:solidFill>
                  <a:srgbClr val="134AD5"/>
                </a:solidFill>
                <a:ea typeface="黑体" panose="02010609060101010101" pitchFamily="49" charset="-122"/>
                <a:cs typeface="+mn-lt"/>
                <a:sym typeface="+mn-ea"/>
              </a:rPr>
              <a:t>  2</a:t>
            </a:r>
            <a:r>
              <a:rPr lang="zh-CN" altLang="en-US" dirty="0" smtClean="0">
                <a:solidFill>
                  <a:srgbClr val="134AD5"/>
                </a:solidFill>
                <a:ea typeface="黑体" panose="02010609060101010101" pitchFamily="49" charset="-122"/>
                <a:cs typeface="+mn-lt"/>
                <a:sym typeface="+mn-ea"/>
              </a:rPr>
              <a:t>．数据类型（续）</a:t>
            </a:r>
            <a:endParaRPr lang="zh-CN" altLang="en-US"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smtClean="0">
                <a:solidFill>
                  <a:srgbClr val="134AD5"/>
                </a:solidFill>
                <a:ea typeface="黑体" panose="02010609060101010101" pitchFamily="49" charset="-122"/>
                <a:cs typeface="+mn-lt"/>
                <a:sym typeface="+mn-ea"/>
              </a:rPr>
              <a:t>    （3）可</a:t>
            </a:r>
            <a:r>
              <a:rPr lang="zh-CN" altLang="en-US" sz="2300" dirty="0" smtClean="0">
                <a:solidFill>
                  <a:srgbClr val="134AD5"/>
                </a:solidFill>
                <a:ea typeface="黑体" panose="02010609060101010101" pitchFamily="49" charset="-122"/>
                <a:cs typeface="+mn-lt"/>
                <a:sym typeface="+mn-ea"/>
              </a:rPr>
              <a:t>分离</a:t>
            </a:r>
            <a:r>
              <a:rPr lang="en-US" altLang="zh-CN" sz="2300" dirty="0" smtClean="0">
                <a:solidFill>
                  <a:srgbClr val="134AD5"/>
                </a:solidFill>
                <a:ea typeface="黑体" panose="02010609060101010101" pitchFamily="49" charset="-122"/>
                <a:cs typeface="+mn-lt"/>
                <a:sym typeface="+mn-ea"/>
              </a:rPr>
              <a:t>性</a:t>
            </a:r>
            <a:endParaRPr lang="en-US" altLang="zh-CN" sz="2300"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200" dirty="0" smtClean="0">
                <a:solidFill>
                  <a:schemeClr val="tx1"/>
                </a:solidFill>
                <a:ea typeface="黑体" panose="02010609060101010101" pitchFamily="49" charset="-122"/>
                <a:cs typeface="+mn-lt"/>
                <a:sym typeface="+mn-ea"/>
              </a:rPr>
              <a:t>        - </a:t>
            </a:r>
            <a:r>
              <a:rPr lang="en-US" altLang="zh-CN" sz="2200" u="sng" dirty="0" smtClean="0">
                <a:solidFill>
                  <a:schemeClr val="tx1"/>
                </a:solidFill>
                <a:ea typeface="黑体" panose="02010609060101010101" pitchFamily="49" charset="-122"/>
                <a:cs typeface="+mn-lt"/>
                <a:sym typeface="+mn-ea"/>
              </a:rPr>
              <a:t>可分离性</a:t>
            </a:r>
            <a:r>
              <a:rPr lang="en-US" altLang="zh-CN" sz="2200" dirty="0" smtClean="0">
                <a:solidFill>
                  <a:schemeClr val="tx1"/>
                </a:solidFill>
                <a:ea typeface="黑体" panose="02010609060101010101" pitchFamily="49" charset="-122"/>
                <a:cs typeface="+mn-lt"/>
                <a:sym typeface="+mn-ea"/>
              </a:rPr>
              <a:t>指同一个视觉图形元素的不同视觉通道的表现力之间应具备一定的独立性。</a:t>
            </a:r>
            <a:endParaRPr lang="en-US" altLang="zh-CN" sz="2200" dirty="0" smtClean="0">
              <a:solidFill>
                <a:schemeClr val="tx1"/>
              </a:solidFill>
              <a:ea typeface="黑体" panose="02010609060101010101" pitchFamily="49" charset="-122"/>
              <a:cs typeface="+mn-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000" dirty="0" smtClean="0">
                <a:solidFill>
                  <a:schemeClr val="tx1"/>
                </a:solidFill>
                <a:ea typeface="宋体" panose="02010600030101010101" pitchFamily="2" charset="-122"/>
                <a:cs typeface="+mn-lt"/>
                <a:sym typeface="+mn-ea"/>
              </a:rPr>
              <a:t>          </a:t>
            </a:r>
            <a:r>
              <a:rPr lang="en-US" altLang="zh-CN" sz="2000" dirty="0" smtClean="0">
                <a:solidFill>
                  <a:schemeClr val="tx1"/>
                </a:solidFill>
                <a:ea typeface="宋体" panose="02010600030101010101" pitchFamily="2" charset="-122"/>
                <a:cs typeface="+mn-lt"/>
                <a:sym typeface="Symbol" panose="05050102010706020507" charset="0"/>
              </a:rPr>
              <a:t></a:t>
            </a:r>
            <a:r>
              <a:rPr lang="en-US" altLang="zh-CN" sz="2000" dirty="0" smtClean="0">
                <a:solidFill>
                  <a:schemeClr val="tx1"/>
                </a:solidFill>
                <a:ea typeface="宋体" panose="02010600030101010101" pitchFamily="2" charset="-122"/>
                <a:cs typeface="+mn-lt"/>
                <a:sym typeface="+mn-ea"/>
              </a:rPr>
              <a:t> 例如，在图 4-8中，选择两种视觉通道—</a:t>
            </a:r>
            <a:r>
              <a:rPr lang="en-US" altLang="zh-CN" sz="2000" u="sng" dirty="0" smtClean="0">
                <a:solidFill>
                  <a:schemeClr val="tx1"/>
                </a:solidFill>
                <a:ea typeface="宋体" panose="02010600030101010101" pitchFamily="2" charset="-122"/>
                <a:cs typeface="+mn-lt"/>
                <a:sym typeface="+mn-ea"/>
              </a:rPr>
              <a:t>面积</a:t>
            </a:r>
            <a:r>
              <a:rPr lang="en-US" altLang="zh-CN" sz="2000" dirty="0" smtClean="0">
                <a:solidFill>
                  <a:schemeClr val="tx1"/>
                </a:solidFill>
                <a:ea typeface="宋体" panose="02010600030101010101" pitchFamily="2" charset="-122"/>
                <a:cs typeface="+mn-lt"/>
                <a:sym typeface="+mn-ea"/>
              </a:rPr>
              <a:t>和</a:t>
            </a:r>
            <a:r>
              <a:rPr lang="en-US" altLang="zh-CN" sz="2000" u="sng" dirty="0" smtClean="0">
                <a:solidFill>
                  <a:schemeClr val="tx1"/>
                </a:solidFill>
                <a:ea typeface="宋体" panose="02010600030101010101" pitchFamily="2" charset="-122"/>
                <a:cs typeface="+mn-lt"/>
                <a:sym typeface="+mn-ea"/>
              </a:rPr>
              <a:t>纹理</a:t>
            </a:r>
            <a:r>
              <a:rPr lang="en-US" altLang="zh-CN" sz="2000" dirty="0" smtClean="0">
                <a:solidFill>
                  <a:schemeClr val="tx1"/>
                </a:solidFill>
                <a:ea typeface="宋体" panose="02010600030101010101" pitchFamily="2" charset="-122"/>
                <a:cs typeface="+mn-lt"/>
                <a:sym typeface="+mn-ea"/>
              </a:rPr>
              <a:t>分别代表图形元素的两个不同属性值，其可视化表现力较差。</a:t>
            </a:r>
            <a:endParaRPr lang="en-US" altLang="zh-CN" sz="2000" dirty="0" smtClean="0">
              <a:solidFill>
                <a:schemeClr val="tx1"/>
              </a:solidFill>
              <a:ea typeface="宋体" panose="02010600030101010101" pitchFamily="2" charset="-122"/>
              <a:cs typeface="+mn-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000" dirty="0" smtClean="0">
                <a:solidFill>
                  <a:schemeClr val="tx1"/>
                </a:solidFill>
                <a:ea typeface="宋体" panose="02010600030101010101" pitchFamily="2" charset="-122"/>
                <a:cs typeface="+mn-lt"/>
                <a:sym typeface="+mn-ea"/>
              </a:rPr>
              <a:t>          </a:t>
            </a:r>
            <a:r>
              <a:rPr lang="en-US" altLang="zh-CN" sz="2000" dirty="0" smtClean="0">
                <a:solidFill>
                  <a:schemeClr val="tx1"/>
                </a:solidFill>
                <a:ea typeface="宋体" panose="02010600030101010101" pitchFamily="2" charset="-122"/>
                <a:cs typeface="+mn-lt"/>
                <a:sym typeface="Symbol" panose="05050102010706020507" charset="0"/>
              </a:rPr>
              <a:t></a:t>
            </a:r>
            <a:r>
              <a:rPr lang="en-US" altLang="zh-CN" sz="2000" dirty="0" smtClean="0">
                <a:solidFill>
                  <a:schemeClr val="tx1"/>
                </a:solidFill>
                <a:ea typeface="宋体" panose="02010600030101010101" pitchFamily="2" charset="-122"/>
                <a:cs typeface="+mn-lt"/>
                <a:sym typeface="+mn-ea"/>
              </a:rPr>
              <a:t> 因为当通道“面积”的取值较小时可能影响另一个通道“纹理”的表现力，也就是说在该图中</a:t>
            </a:r>
            <a:r>
              <a:rPr lang="en-US" altLang="zh-CN" sz="2000" u="sng" dirty="0" smtClean="0">
                <a:solidFill>
                  <a:schemeClr val="tx1"/>
                </a:solidFill>
                <a:ea typeface="宋体" panose="02010600030101010101" pitchFamily="2" charset="-122"/>
                <a:cs typeface="+mn-lt"/>
                <a:sym typeface="+mn-ea"/>
              </a:rPr>
              <a:t>两种通道的表现力之间并不完全独立</a:t>
            </a:r>
            <a:r>
              <a:rPr lang="en-US" altLang="zh-CN" sz="2000" dirty="0" smtClean="0">
                <a:solidFill>
                  <a:schemeClr val="tx1"/>
                </a:solidFill>
                <a:ea typeface="宋体" panose="02010600030101010101" pitchFamily="2" charset="-122"/>
                <a:cs typeface="+mn-lt"/>
                <a:sym typeface="+mn-ea"/>
              </a:rPr>
              <a:t>。</a:t>
            </a:r>
            <a:endParaRPr lang="en-US" altLang="zh-CN" sz="2000" dirty="0" smtClean="0">
              <a:solidFill>
                <a:schemeClr val="tx1"/>
              </a:solidFill>
              <a:ea typeface="宋体" panose="02010600030101010101" pitchFamily="2" charset="-122"/>
              <a:cs typeface="+mn-lt"/>
              <a:sym typeface="+mn-ea"/>
            </a:endParaRPr>
          </a:p>
        </p:txBody>
      </p:sp>
      <p:sp>
        <p:nvSpPr>
          <p:cNvPr id="46" name="TextBox 4"/>
          <p:cNvSpPr txBox="1"/>
          <p:nvPr>
            <p:custDataLst>
              <p:tags r:id="rId2"/>
            </p:custDataLst>
          </p:nvPr>
        </p:nvSpPr>
        <p:spPr>
          <a:xfrm>
            <a:off x="4844415" y="4867275"/>
            <a:ext cx="3458845" cy="398780"/>
          </a:xfrm>
          <a:prstGeom prst="rect">
            <a:avLst/>
          </a:prstGeom>
          <a:solidFill>
            <a:srgbClr val="000000"/>
          </a:solidFill>
          <a:ln w="25400" cap="flat" cmpd="sng" algn="ctr">
            <a:solidFill>
              <a:srgbClr val="000000">
                <a:shade val="50000"/>
              </a:srgbClr>
            </a:solidFill>
            <a:prstDash val="solid"/>
          </a:ln>
          <a:effectLst/>
        </p:spPr>
        <p:style>
          <a:lnRef idx="2">
            <a:schemeClr val="dk1">
              <a:shade val="50000"/>
            </a:schemeClr>
          </a:lnRef>
          <a:fillRef idx="1">
            <a:schemeClr val="dk1"/>
          </a:fillRef>
          <a:effectRef idx="0">
            <a:schemeClr val="dk1"/>
          </a:effectRef>
          <a:fontRef idx="minor">
            <a:schemeClr val="lt1"/>
          </a:fontRef>
        </p:style>
        <p:txBody>
          <a:bodyPr wrap="square" rtlCol="0">
            <a:spAutoFit/>
          </a:bodyPr>
          <a:p>
            <a:r>
              <a:rPr lang="zh-CN" altLang="en-US" sz="2000" dirty="0" err="1" smtClean="0">
                <a:ea typeface="宋体" panose="02010600030101010101" pitchFamily="2" charset="-122"/>
              </a:rPr>
              <a:t>表</a:t>
            </a:r>
            <a:r>
              <a:rPr lang="en-US" altLang="zh-CN" sz="2000" dirty="0" err="1" smtClean="0">
                <a:ea typeface="宋体" panose="02010600030101010101" pitchFamily="2" charset="-122"/>
              </a:rPr>
              <a:t>4-8 视觉通道的可分离性差</a:t>
            </a:r>
            <a:endParaRPr lang="en-US" altLang="zh-CN" sz="2000" dirty="0" err="1" smtClean="0">
              <a:ea typeface="宋体" panose="02010600030101010101" pitchFamily="2" charset="-122"/>
            </a:endParaRPr>
          </a:p>
        </p:txBody>
      </p:sp>
      <p:sp>
        <p:nvSpPr>
          <p:cNvPr id="3" name="Rectangle 3"/>
          <p:cNvSpPr>
            <a:spLocks noGrp="1" noRot="1"/>
          </p:cNvSpPr>
          <p:nvPr>
            <p:custDataLst>
              <p:tags r:id="rId3"/>
            </p:custDataLst>
          </p:nvPr>
        </p:nvSpPr>
        <p:spPr>
          <a:xfrm>
            <a:off x="254000" y="820420"/>
            <a:ext cx="3999230" cy="51117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视觉编码与数据类型</a:t>
            </a:r>
            <a:endParaRPr lang="en-US" altLang="zh-CN" sz="2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12" name="image93.png"/>
          <p:cNvPicPr>
            <a:picLocks noChangeAspect="1"/>
          </p:cNvPicPr>
          <p:nvPr>
            <p:custDataLst>
              <p:tags r:id="rId4"/>
            </p:custDataLst>
          </p:nvPr>
        </p:nvPicPr>
        <p:blipFill>
          <a:blip r:embed="rId5" cstate="print"/>
          <a:stretch>
            <a:fillRect/>
          </a:stretch>
        </p:blipFill>
        <p:spPr>
          <a:xfrm>
            <a:off x="4247317" y="2680219"/>
            <a:ext cx="4678500" cy="18000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298894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4</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数据可视化</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61290" y="1267460"/>
            <a:ext cx="8852535" cy="3283585"/>
          </a:xfrm>
        </p:spPr>
        <p:txBody>
          <a:bodyPr vert="horz" wrap="square" lIns="91440" tIns="45720" rIns="91440" bIns="45720" anchor="t" anchorCtr="0">
            <a:noAutofit/>
          </a:bodyPr>
          <a:p>
            <a:pPr marL="0" indent="0" algn="l" eaLnBrk="1" latinLnBrk="0" hangingPunct="1">
              <a:lnSpc>
                <a:spcPct val="100000"/>
              </a:lnSpc>
              <a:spcBef>
                <a:spcPts val="600"/>
              </a:spcBef>
              <a:buSzTx/>
              <a:buFont typeface="Wingdings" panose="05000000000000000000" pitchFamily="2" charset="2"/>
              <a:buNone/>
            </a:pPr>
            <a:r>
              <a:rPr lang="en-US" altLang="zh-CN" dirty="0" smtClean="0">
                <a:solidFill>
                  <a:srgbClr val="134AD5"/>
                </a:solidFill>
                <a:ea typeface="黑体" panose="02010609060101010101" pitchFamily="49" charset="-122"/>
                <a:cs typeface="+mn-lt"/>
                <a:sym typeface="+mn-ea"/>
              </a:rPr>
              <a:t>  2</a:t>
            </a:r>
            <a:r>
              <a:rPr lang="zh-CN" altLang="en-US" dirty="0" smtClean="0">
                <a:solidFill>
                  <a:srgbClr val="134AD5"/>
                </a:solidFill>
                <a:ea typeface="黑体" panose="02010609060101010101" pitchFamily="49" charset="-122"/>
                <a:cs typeface="+mn-lt"/>
                <a:sym typeface="+mn-ea"/>
              </a:rPr>
              <a:t>．数据类型（续）</a:t>
            </a:r>
            <a:endParaRPr lang="zh-CN" altLang="en-US"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300" dirty="0" smtClean="0">
                <a:solidFill>
                  <a:srgbClr val="134AD5"/>
                </a:solidFill>
                <a:ea typeface="黑体" panose="02010609060101010101" pitchFamily="49" charset="-122"/>
                <a:cs typeface="+mn-lt"/>
                <a:sym typeface="+mn-ea"/>
              </a:rPr>
              <a:t>    （4）</a:t>
            </a:r>
            <a:r>
              <a:rPr lang="zh-CN" sz="2300" dirty="0" smtClean="0">
                <a:solidFill>
                  <a:srgbClr val="134AD5"/>
                </a:solidFill>
                <a:ea typeface="黑体" panose="02010609060101010101" pitchFamily="49" charset="-122"/>
                <a:cs typeface="+mn-lt"/>
                <a:sym typeface="+mn-ea"/>
              </a:rPr>
              <a:t>视觉突出性</a:t>
            </a:r>
            <a:endParaRPr lang="en-US" altLang="zh-CN" sz="2300"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200" dirty="0" smtClean="0">
                <a:solidFill>
                  <a:schemeClr val="tx1"/>
                </a:solidFill>
                <a:ea typeface="黑体" panose="02010609060101010101" pitchFamily="49" charset="-122"/>
                <a:cs typeface="+mn-lt"/>
                <a:sym typeface="+mn-ea"/>
              </a:rPr>
              <a:t>        - </a:t>
            </a:r>
            <a:r>
              <a:rPr lang="en-US" altLang="zh-CN" sz="2200" u="sng" dirty="0" smtClean="0">
                <a:solidFill>
                  <a:schemeClr val="tx1"/>
                </a:solidFill>
                <a:ea typeface="黑体" panose="02010609060101010101" pitchFamily="49" charset="-122"/>
                <a:cs typeface="+mn-lt"/>
                <a:sym typeface="+mn-ea"/>
              </a:rPr>
              <a:t>视觉突出性</a:t>
            </a:r>
            <a:r>
              <a:rPr lang="en-US" altLang="zh-CN" sz="2200" dirty="0" smtClean="0">
                <a:solidFill>
                  <a:schemeClr val="tx1"/>
                </a:solidFill>
                <a:ea typeface="黑体" panose="02010609060101010101" pitchFamily="49" charset="-122"/>
                <a:cs typeface="+mn-lt"/>
                <a:sym typeface="+mn-ea"/>
              </a:rPr>
              <a:t>指视觉编码结果在很短的时间内（如毫秒级）迅速准确表达出可视化编码的主要意图。</a:t>
            </a:r>
            <a:endParaRPr lang="en-US" altLang="zh-CN" sz="2200" dirty="0" smtClean="0">
              <a:solidFill>
                <a:schemeClr val="tx1"/>
              </a:solidFill>
              <a:ea typeface="黑体" panose="02010609060101010101" pitchFamily="49" charset="-122"/>
              <a:cs typeface="+mn-lt"/>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000" dirty="0" smtClean="0">
                <a:solidFill>
                  <a:schemeClr val="tx1"/>
                </a:solidFill>
                <a:ea typeface="宋体" panose="02010600030101010101" pitchFamily="2" charset="-122"/>
                <a:cs typeface="+mn-lt"/>
                <a:sym typeface="+mn-ea"/>
              </a:rPr>
              <a:t>          </a:t>
            </a:r>
            <a:r>
              <a:rPr lang="en-US" altLang="zh-CN" sz="2000" dirty="0" smtClean="0">
                <a:solidFill>
                  <a:schemeClr val="tx1"/>
                </a:solidFill>
                <a:ea typeface="宋体" panose="02010600030101010101" pitchFamily="2" charset="-122"/>
                <a:cs typeface="+mn-lt"/>
                <a:sym typeface="Symbol" panose="05050102010706020507" charset="0"/>
              </a:rPr>
              <a:t></a:t>
            </a:r>
            <a:r>
              <a:rPr lang="en-US" altLang="zh-CN" sz="2000" dirty="0" smtClean="0">
                <a:solidFill>
                  <a:schemeClr val="tx1"/>
                </a:solidFill>
                <a:ea typeface="宋体" panose="02010600030101010101" pitchFamily="2" charset="-122"/>
                <a:cs typeface="+mn-lt"/>
                <a:sym typeface="+mn-ea"/>
              </a:rPr>
              <a:t> 以图 4-9 为例，人们在左半部分和右半部分（二者的内容完全相同）中计算数字“8”的个数所需的时间不同。由于右半部分中的数字“8”采用了背景颜色，区别于其他数字，很容易产生视觉突出现象。</a:t>
            </a:r>
            <a:endParaRPr lang="en-US" altLang="zh-CN" sz="2000" dirty="0" smtClean="0">
              <a:solidFill>
                <a:schemeClr val="tx1"/>
              </a:solidFill>
              <a:ea typeface="宋体" panose="02010600030101010101" pitchFamily="2" charset="-122"/>
              <a:cs typeface="+mn-lt"/>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000" dirty="0" smtClean="0">
                <a:solidFill>
                  <a:schemeClr val="tx1"/>
                </a:solidFill>
                <a:ea typeface="宋体" panose="02010600030101010101" pitchFamily="2" charset="-122"/>
                <a:cs typeface="+mn-lt"/>
                <a:sym typeface="+mn-ea"/>
              </a:rPr>
              <a:t>          </a:t>
            </a:r>
            <a:r>
              <a:rPr lang="en-US" altLang="zh-CN" sz="2000" dirty="0" smtClean="0">
                <a:ea typeface="宋体" panose="02010600030101010101" pitchFamily="2" charset="-122"/>
                <a:cs typeface="+mn-lt"/>
                <a:sym typeface="Symbol" panose="05050102010706020507" charset="0"/>
              </a:rPr>
              <a:t></a:t>
            </a:r>
            <a:r>
              <a:rPr lang="en-US" altLang="zh-CN" sz="2000" dirty="0" smtClean="0">
                <a:solidFill>
                  <a:schemeClr val="tx1"/>
                </a:solidFill>
                <a:ea typeface="宋体" panose="02010600030101010101" pitchFamily="2" charset="-122"/>
                <a:cs typeface="+mn-lt"/>
                <a:sym typeface="+mn-ea"/>
              </a:rPr>
              <a:t> 因此，在数据可视化中应充分利用人类视觉感知特征，做到数据可视化的信度和效度较高。</a:t>
            </a:r>
            <a:endParaRPr lang="en-US" altLang="zh-CN" sz="2000" dirty="0" smtClean="0">
              <a:solidFill>
                <a:schemeClr val="tx1"/>
              </a:solidFill>
              <a:ea typeface="宋体" panose="02010600030101010101" pitchFamily="2" charset="-122"/>
              <a:cs typeface="+mn-lt"/>
              <a:sym typeface="+mn-ea"/>
            </a:endParaRPr>
          </a:p>
        </p:txBody>
      </p:sp>
      <p:sp>
        <p:nvSpPr>
          <p:cNvPr id="46" name="TextBox 4"/>
          <p:cNvSpPr txBox="1"/>
          <p:nvPr>
            <p:custDataLst>
              <p:tags r:id="rId2"/>
            </p:custDataLst>
          </p:nvPr>
        </p:nvSpPr>
        <p:spPr>
          <a:xfrm>
            <a:off x="394970" y="4941570"/>
            <a:ext cx="1732280" cy="706755"/>
          </a:xfrm>
          <a:prstGeom prst="rect">
            <a:avLst/>
          </a:prstGeom>
          <a:solidFill>
            <a:srgbClr val="000000"/>
          </a:solidFill>
          <a:ln w="25400" cap="flat" cmpd="sng" algn="ctr">
            <a:solidFill>
              <a:srgbClr val="000000">
                <a:shade val="50000"/>
              </a:srgbClr>
            </a:solidFill>
            <a:prstDash val="solid"/>
          </a:ln>
          <a:effectLst/>
        </p:spPr>
        <p:style>
          <a:lnRef idx="2">
            <a:schemeClr val="dk1">
              <a:shade val="50000"/>
            </a:schemeClr>
          </a:lnRef>
          <a:fillRef idx="1">
            <a:schemeClr val="dk1"/>
          </a:fillRef>
          <a:effectRef idx="0">
            <a:schemeClr val="dk1"/>
          </a:effectRef>
          <a:fontRef idx="minor">
            <a:schemeClr val="lt1"/>
          </a:fontRef>
        </p:style>
        <p:txBody>
          <a:bodyPr wrap="square" rtlCol="0">
            <a:spAutoFit/>
          </a:bodyPr>
          <a:p>
            <a:r>
              <a:rPr lang="zh-CN" altLang="en-US" sz="2000" dirty="0" err="1" smtClean="0">
                <a:ea typeface="宋体" panose="02010600030101010101" pitchFamily="2" charset="-122"/>
              </a:rPr>
              <a:t>表</a:t>
            </a:r>
            <a:r>
              <a:rPr lang="en-US" altLang="zh-CN" sz="2000" dirty="0" err="1" smtClean="0">
                <a:ea typeface="宋体" panose="02010600030101010101" pitchFamily="2" charset="-122"/>
              </a:rPr>
              <a:t>4-9 视觉突出性的示例 </a:t>
            </a:r>
            <a:endParaRPr lang="en-US" altLang="zh-CN" sz="2000" dirty="0" err="1" smtClean="0">
              <a:ea typeface="宋体" panose="02010600030101010101" pitchFamily="2" charset="-122"/>
            </a:endParaRPr>
          </a:p>
        </p:txBody>
      </p:sp>
      <p:sp>
        <p:nvSpPr>
          <p:cNvPr id="3" name="Rectangle 3"/>
          <p:cNvSpPr>
            <a:spLocks noGrp="1" noRot="1"/>
          </p:cNvSpPr>
          <p:nvPr>
            <p:custDataLst>
              <p:tags r:id="rId3"/>
            </p:custDataLst>
          </p:nvPr>
        </p:nvSpPr>
        <p:spPr>
          <a:xfrm>
            <a:off x="254000" y="748665"/>
            <a:ext cx="3999230" cy="51117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视觉编码与数据类型</a:t>
            </a:r>
            <a:endParaRPr lang="en-US" altLang="zh-CN" sz="2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2" name="image94.png"/>
          <p:cNvPicPr>
            <a:picLocks noChangeAspect="1"/>
          </p:cNvPicPr>
          <p:nvPr>
            <p:custDataLst>
              <p:tags r:id="rId4"/>
            </p:custDataLst>
          </p:nvPr>
        </p:nvPicPr>
        <p:blipFill>
          <a:blip r:embed="rId5" cstate="print"/>
          <a:stretch>
            <a:fillRect/>
          </a:stretch>
        </p:blipFill>
        <p:spPr>
          <a:xfrm>
            <a:off x="2197985" y="4584158"/>
            <a:ext cx="6637207" cy="18000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298894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4</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数据可视化</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61290" y="1267460"/>
            <a:ext cx="8852535" cy="3056255"/>
          </a:xfrm>
        </p:spPr>
        <p:txBody>
          <a:bodyPr vert="horz" wrap="square" lIns="91440" tIns="45720" rIns="91440" bIns="45720" anchor="t" anchorCtr="0">
            <a:noAutofit/>
          </a:bodyPr>
          <a:p>
            <a:pPr marL="0" indent="0" algn="l" eaLnBrk="1" latinLnBrk="0" hangingPunct="1">
              <a:lnSpc>
                <a:spcPct val="100000"/>
              </a:lnSpc>
              <a:spcBef>
                <a:spcPts val="600"/>
              </a:spcBef>
              <a:buSzTx/>
              <a:buFont typeface="Wingdings" panose="05000000000000000000" pitchFamily="2" charset="2"/>
              <a:buNone/>
            </a:pPr>
            <a:r>
              <a:rPr lang="en-US" altLang="zh-CN" dirty="0" smtClean="0">
                <a:solidFill>
                  <a:srgbClr val="134AD5"/>
                </a:solidFill>
                <a:ea typeface="黑体" panose="02010609060101010101" pitchFamily="49" charset="-122"/>
                <a:cs typeface="+mn-lt"/>
                <a:sym typeface="+mn-ea"/>
              </a:rPr>
              <a:t>  2</a:t>
            </a:r>
            <a:r>
              <a:rPr lang="zh-CN" altLang="en-US" dirty="0" smtClean="0">
                <a:solidFill>
                  <a:srgbClr val="134AD5"/>
                </a:solidFill>
                <a:ea typeface="黑体" panose="02010609060101010101" pitchFamily="49" charset="-122"/>
                <a:cs typeface="+mn-lt"/>
                <a:sym typeface="+mn-ea"/>
              </a:rPr>
              <a:t>．数据类型（续）</a:t>
            </a:r>
            <a:endParaRPr lang="zh-CN" altLang="en-US"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300" dirty="0" smtClean="0">
                <a:solidFill>
                  <a:srgbClr val="134AD5"/>
                </a:solidFill>
                <a:ea typeface="黑体" panose="02010609060101010101" pitchFamily="49" charset="-122"/>
                <a:cs typeface="+mn-lt"/>
                <a:sym typeface="+mn-ea"/>
              </a:rPr>
              <a:t>    （5）</a:t>
            </a:r>
            <a:r>
              <a:rPr lang="zh-CN" altLang="en-US" sz="2300" dirty="0" smtClean="0">
                <a:solidFill>
                  <a:srgbClr val="134AD5"/>
                </a:solidFill>
                <a:ea typeface="黑体" panose="02010609060101010101" pitchFamily="49" charset="-122"/>
                <a:cs typeface="+mn-lt"/>
                <a:sym typeface="+mn-ea"/>
              </a:rPr>
              <a:t>完图法则</a:t>
            </a:r>
            <a:endParaRPr lang="en-US" altLang="zh-CN" sz="2300"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200" dirty="0" smtClean="0">
                <a:solidFill>
                  <a:schemeClr val="tx1"/>
                </a:solidFill>
                <a:ea typeface="黑体" panose="02010609060101010101" pitchFamily="49" charset="-122"/>
                <a:cs typeface="+mn-lt"/>
                <a:sym typeface="+mn-ea"/>
              </a:rPr>
              <a:t>        - </a:t>
            </a:r>
            <a:r>
              <a:rPr lang="en-US" altLang="zh-CN" sz="2200" dirty="0" smtClean="0">
                <a:ea typeface="黑体" panose="02010609060101010101" pitchFamily="49" charset="-122"/>
                <a:cs typeface="+mn-lt"/>
                <a:sym typeface="+mn-ea"/>
              </a:rPr>
              <a:t>又称Gestalt法则</a:t>
            </a:r>
            <a:r>
              <a:rPr lang="zh-CN" altLang="en-US" sz="2200" dirty="0" smtClean="0">
                <a:ea typeface="黑体" panose="02010609060101010101" pitchFamily="49" charset="-122"/>
                <a:cs typeface="+mn-lt"/>
                <a:sym typeface="+mn-ea"/>
              </a:rPr>
              <a:t>，</a:t>
            </a:r>
            <a:r>
              <a:rPr lang="en-US" altLang="zh-CN" sz="2200" dirty="0" smtClean="0">
                <a:ea typeface="黑体" panose="02010609060101010101" pitchFamily="49" charset="-122"/>
                <a:cs typeface="+mn-lt"/>
                <a:sym typeface="+mn-ea"/>
              </a:rPr>
              <a:t>较好地解释了人类视觉感知和认知过程一项重要特征：人类的视觉感知活动往往倾向于将被感知对象当作一个整体去认知，并理解为与自己经验相关的、简单的、相连的、对称的或有序的以及基于直觉的完整结构。</a:t>
            </a:r>
            <a:endParaRPr lang="en-US" altLang="zh-CN" sz="2200" dirty="0" smtClean="0">
              <a:ea typeface="黑体" panose="02010609060101010101" pitchFamily="49" charset="-122"/>
              <a:cs typeface="+mn-lt"/>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200" dirty="0" smtClean="0">
                <a:ea typeface="黑体" panose="02010609060101010101" pitchFamily="49" charset="-122"/>
                <a:cs typeface="+mn-lt"/>
                <a:sym typeface="+mn-ea"/>
              </a:rPr>
              <a:t>        - 因此，视觉感知结果往往不等同于感知对象的各部分的独立感知结果之和</a:t>
            </a:r>
            <a:r>
              <a:rPr lang="en-US" altLang="zh-CN" sz="2200" dirty="0" smtClean="0">
                <a:solidFill>
                  <a:schemeClr val="tx1"/>
                </a:solidFill>
                <a:ea typeface="黑体" panose="02010609060101010101" pitchFamily="49" charset="-122"/>
                <a:cs typeface="+mn-lt"/>
                <a:sym typeface="+mn-ea"/>
              </a:rPr>
              <a:t>。</a:t>
            </a:r>
            <a:endParaRPr lang="en-US" altLang="zh-CN" sz="2000" dirty="0" smtClean="0">
              <a:solidFill>
                <a:schemeClr val="tx1"/>
              </a:solidFill>
              <a:ea typeface="宋体" panose="02010600030101010101" pitchFamily="2" charset="-122"/>
              <a:cs typeface="+mn-lt"/>
              <a:sym typeface="+mn-ea"/>
            </a:endParaRPr>
          </a:p>
        </p:txBody>
      </p:sp>
      <p:sp>
        <p:nvSpPr>
          <p:cNvPr id="3" name="Rectangle 3"/>
          <p:cNvSpPr>
            <a:spLocks noGrp="1" noRot="1"/>
          </p:cNvSpPr>
          <p:nvPr>
            <p:custDataLst>
              <p:tags r:id="rId2"/>
            </p:custDataLst>
          </p:nvPr>
        </p:nvSpPr>
        <p:spPr>
          <a:xfrm>
            <a:off x="254000" y="748665"/>
            <a:ext cx="3999230" cy="51117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视觉编码与数据类型</a:t>
            </a:r>
            <a:endParaRPr lang="en-US" altLang="zh-CN" sz="2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5" name="图片 4" descr="https://ss0.baidu.com/6ONWsjip0QIZ8tyhnq/it/u=3852847029,3942567456&amp;fm=58"/>
          <p:cNvPicPr/>
          <p:nvPr>
            <p:custDataLst>
              <p:tags r:id="rId3"/>
            </p:custDataLst>
          </p:nvPr>
        </p:nvPicPr>
        <p:blipFill>
          <a:blip r:embed="rId4" cstate="print"/>
          <a:srcRect/>
          <a:stretch>
            <a:fillRect/>
          </a:stretch>
        </p:blipFill>
        <p:spPr bwMode="auto">
          <a:xfrm>
            <a:off x="3563620" y="4004945"/>
            <a:ext cx="2574925" cy="2281555"/>
          </a:xfrm>
          <a:prstGeom prst="rect">
            <a:avLst/>
          </a:prstGeom>
          <a:noFill/>
          <a:ln w="9525">
            <a:noFill/>
            <a:miter lim="800000"/>
            <a:headEnd/>
            <a:tailEnd/>
          </a:ln>
        </p:spPr>
      </p:pic>
      <p:sp>
        <p:nvSpPr>
          <p:cNvPr id="9" name="Rectangle 3"/>
          <p:cNvSpPr>
            <a:spLocks noGrp="1" noRot="1"/>
          </p:cNvSpPr>
          <p:nvPr>
            <p:custDataLst>
              <p:tags r:id="rId5"/>
            </p:custDataLst>
          </p:nvPr>
        </p:nvSpPr>
        <p:spPr>
          <a:xfrm>
            <a:off x="610870" y="4438015"/>
            <a:ext cx="2896870" cy="138493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algn="l" eaLnBrk="1" hangingPunct="1">
              <a:lnSpc>
                <a:spcPct val="100000"/>
              </a:lnSpc>
              <a:spcBef>
                <a:spcPts val="1000"/>
              </a:spcBef>
              <a:buClrTx/>
              <a:buSzTx/>
              <a:buFont typeface="Wingdings" panose="05000000000000000000" pitchFamily="2" charset="2"/>
              <a:buNone/>
            </a:pPr>
            <a:r>
              <a:rPr lang="en-US" altLang="zh-CN" sz="2000" dirty="0" smtClean="0">
                <a:latin typeface="华文楷体" panose="02010600040101010101" charset="-122"/>
                <a:ea typeface="华文楷体" panose="02010600040101010101" charset="-122"/>
                <a:cs typeface="宋体" panose="02010600030101010101" pitchFamily="2" charset="-122"/>
                <a:sym typeface="+mn-ea"/>
              </a:rPr>
              <a:t>* </a:t>
            </a:r>
            <a:r>
              <a:rPr lang="zh-CN" sz="2000" dirty="0" smtClean="0">
                <a:latin typeface="华文楷体" panose="02010600040101010101" charset="-122"/>
                <a:ea typeface="华文楷体" panose="02010600040101010101" charset="-122"/>
                <a:cs typeface="宋体" panose="02010600030101010101" pitchFamily="2" charset="-122"/>
                <a:sym typeface="+mn-ea"/>
              </a:rPr>
              <a:t>如图的</a:t>
            </a:r>
            <a:r>
              <a:rPr lang="en-US" altLang="zh-CN" sz="2000" dirty="0" smtClean="0">
                <a:latin typeface="华文楷体" panose="02010600040101010101" charset="-122"/>
                <a:ea typeface="华文楷体" panose="02010600040101010101" charset="-122"/>
                <a:cs typeface="宋体" panose="02010600030101010101" pitchFamily="2" charset="-122"/>
                <a:sym typeface="+mn-ea"/>
              </a:rPr>
              <a:t>Logo</a:t>
            </a:r>
            <a:r>
              <a:rPr lang="zh-CN" altLang="en-US" sz="2000" dirty="0" smtClean="0">
                <a:latin typeface="华文楷体" panose="02010600040101010101" charset="-122"/>
                <a:ea typeface="华文楷体" panose="02010600040101010101" charset="-122"/>
                <a:cs typeface="宋体" panose="02010600030101010101" pitchFamily="2" charset="-122"/>
                <a:sym typeface="+mn-ea"/>
              </a:rPr>
              <a:t>所含字母（</a:t>
            </a:r>
            <a:r>
              <a:rPr lang="en-US" altLang="zh-CN" sz="2000" dirty="0" smtClean="0">
                <a:latin typeface="华文楷体" panose="02010600040101010101" charset="-122"/>
                <a:ea typeface="华文楷体" panose="02010600040101010101" charset="-122"/>
                <a:cs typeface="宋体" panose="02010600030101010101" pitchFamily="2" charset="-122"/>
                <a:sym typeface="+mn-ea"/>
              </a:rPr>
              <a:t>U, I, B, M</a:t>
            </a:r>
            <a:r>
              <a:rPr lang="zh-CN" altLang="en-US" sz="2000" dirty="0" smtClean="0">
                <a:latin typeface="华文楷体" panose="02010600040101010101" charset="-122"/>
                <a:ea typeface="华文楷体" panose="02010600040101010101" charset="-122"/>
                <a:cs typeface="宋体" panose="02010600030101010101" pitchFamily="2" charset="-122"/>
                <a:sym typeface="+mn-ea"/>
              </a:rPr>
              <a:t>）被分解成多个区域，但并不影响人们的感知和认知结果。</a:t>
            </a:r>
            <a:endParaRPr lang="zh-CN" altLang="en-US" sz="2000" b="1" dirty="0" smtClean="0">
              <a:latin typeface="华文楷体" panose="02010600040101010101" charset="-122"/>
              <a:ea typeface="华文楷体" panose="02010600040101010101" charset="-122"/>
              <a:cs typeface="宋体" panose="02010600030101010101" pitchFamily="2" charset="-122"/>
              <a:sym typeface="+mn-ea"/>
            </a:endParaRPr>
          </a:p>
        </p:txBody>
      </p:sp>
      <p:pic>
        <p:nvPicPr>
          <p:cNvPr id="6" name="图片 5" descr="https://ss0.bdstatic.com/-0U0bnSm1A5BphGlnYG/tam-ogel/a07546672057086dfd05a69c997219f6_121_121.jpg"/>
          <p:cNvPicPr>
            <a:picLocks noChangeAspect="1"/>
          </p:cNvPicPr>
          <p:nvPr>
            <p:custDataLst>
              <p:tags r:id="rId6"/>
            </p:custDataLst>
          </p:nvPr>
        </p:nvPicPr>
        <p:blipFill>
          <a:blip r:embed="rId7" cstate="print"/>
          <a:srcRect/>
          <a:stretch>
            <a:fillRect/>
          </a:stretch>
        </p:blipFill>
        <p:spPr bwMode="auto">
          <a:xfrm>
            <a:off x="6166485" y="3940175"/>
            <a:ext cx="2267585" cy="244284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298894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4</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数据可视化</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61290" y="1410970"/>
            <a:ext cx="8852535" cy="3408680"/>
          </a:xfrm>
        </p:spPr>
        <p:txBody>
          <a:bodyPr vert="horz" wrap="square" lIns="91440" tIns="45720" rIns="91440" bIns="45720" anchor="t" anchorCtr="0">
            <a:noAutofit/>
          </a:bodyPr>
          <a:p>
            <a:pPr marL="0" indent="0" algn="l" eaLnBrk="1" latinLnBrk="0" hangingPunct="1">
              <a:lnSpc>
                <a:spcPct val="100000"/>
              </a:lnSpc>
              <a:spcBef>
                <a:spcPts val="1200"/>
              </a:spcBef>
              <a:buSzTx/>
              <a:buFont typeface="Wingdings" panose="05000000000000000000" pitchFamily="2" charset="2"/>
              <a:buNone/>
            </a:pPr>
            <a:r>
              <a:rPr lang="en-US" altLang="zh-CN" dirty="0" smtClean="0">
                <a:solidFill>
                  <a:srgbClr val="134AD5"/>
                </a:solidFill>
                <a:ea typeface="黑体" panose="02010609060101010101" pitchFamily="49" charset="-122"/>
                <a:cs typeface="+mn-lt"/>
                <a:sym typeface="+mn-ea"/>
              </a:rPr>
              <a:t>  2</a:t>
            </a:r>
            <a:r>
              <a:rPr lang="zh-CN" altLang="en-US" dirty="0" smtClean="0">
                <a:solidFill>
                  <a:srgbClr val="134AD5"/>
                </a:solidFill>
                <a:ea typeface="黑体" panose="02010609060101010101" pitchFamily="49" charset="-122"/>
                <a:cs typeface="+mn-lt"/>
                <a:sym typeface="+mn-ea"/>
              </a:rPr>
              <a:t>．数据类型（续）</a:t>
            </a:r>
            <a:endParaRPr lang="zh-CN" altLang="en-US"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rgbClr val="134AD5"/>
                </a:solidFill>
                <a:ea typeface="黑体" panose="02010609060101010101" pitchFamily="49" charset="-122"/>
                <a:cs typeface="+mn-lt"/>
                <a:sym typeface="+mn-ea"/>
              </a:rPr>
              <a:t>    （6）</a:t>
            </a:r>
            <a:r>
              <a:rPr lang="zh-CN" altLang="en-US" sz="2300" dirty="0" smtClean="0">
                <a:solidFill>
                  <a:srgbClr val="134AD5"/>
                </a:solidFill>
                <a:ea typeface="黑体" panose="02010609060101010101" pitchFamily="49" charset="-122"/>
                <a:cs typeface="+mn-lt"/>
                <a:sym typeface="+mn-ea"/>
              </a:rPr>
              <a:t>视觉假象</a:t>
            </a:r>
            <a:endParaRPr lang="en-US" altLang="zh-CN" sz="2300"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dirty="0" smtClean="0">
                <a:solidFill>
                  <a:schemeClr val="tx1"/>
                </a:solidFill>
                <a:ea typeface="黑体" panose="02010609060101010101" pitchFamily="49" charset="-122"/>
                <a:cs typeface="+mn-lt"/>
                <a:sym typeface="+mn-ea"/>
              </a:rPr>
              <a:t>        - </a:t>
            </a:r>
            <a:r>
              <a:rPr lang="zh-CN" altLang="en-US" sz="2200" dirty="0" smtClean="0">
                <a:latin typeface="+mj-lt"/>
                <a:ea typeface="黑体" panose="02010609060101010101" pitchFamily="49" charset="-122"/>
                <a:cs typeface="+mj-lt"/>
                <a:sym typeface="+mn-ea"/>
              </a:rPr>
              <a:t>是指给目标用户产生的错误或不准确的视觉感知，而这种感知与数据可视化者的意图或数据本身的真实情况不一致。原因：</a:t>
            </a:r>
            <a:endParaRPr lang="en-US" altLang="zh-CN" sz="2200" dirty="0" smtClean="0">
              <a:ea typeface="黑体" panose="02010609060101010101" pitchFamily="49" charset="-122"/>
              <a:cs typeface="+mn-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dirty="0" smtClean="0">
                <a:ea typeface="黑体" panose="02010609060101010101" pitchFamily="49" charset="-122"/>
                <a:cs typeface="+mn-lt"/>
                <a:sym typeface="+mn-ea"/>
              </a:rPr>
              <a:t>        </a:t>
            </a:r>
            <a:r>
              <a:rPr lang="zh-CN" altLang="en-US" sz="2200" dirty="0" smtClean="0">
                <a:sym typeface="+mn-ea"/>
              </a:rPr>
              <a:t>（</a:t>
            </a:r>
            <a:r>
              <a:rPr lang="en-US" sz="2200" dirty="0" smtClean="0">
                <a:sym typeface="+mn-ea"/>
              </a:rPr>
              <a:t>1</a:t>
            </a:r>
            <a:r>
              <a:rPr lang="zh-CN" altLang="en-US" sz="2200" dirty="0" smtClean="0">
                <a:sym typeface="+mn-ea"/>
              </a:rPr>
              <a:t>）可视化视图所处的上下文（周边环境）可能导致视觉假象。</a:t>
            </a:r>
            <a:endParaRPr lang="zh-CN" altLang="en-US" sz="2200" dirty="0" smtClean="0">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dirty="0" smtClean="0">
                <a:sym typeface="Symbol" panose="05050102010706020507" charset="0"/>
              </a:rPr>
              <a:t>        </a:t>
            </a:r>
            <a:r>
              <a:rPr lang="zh-CN" altLang="en-US" sz="2200" dirty="0" smtClean="0">
                <a:sym typeface="+mn-ea"/>
              </a:rPr>
              <a:t>（</a:t>
            </a:r>
            <a:r>
              <a:rPr lang="en-US" sz="2200" dirty="0" smtClean="0">
                <a:sym typeface="+mn-ea"/>
              </a:rPr>
              <a:t>2</a:t>
            </a:r>
            <a:r>
              <a:rPr lang="zh-CN" altLang="en-US" sz="2200" dirty="0" smtClean="0">
                <a:sym typeface="+mn-ea"/>
              </a:rPr>
              <a:t>）人们对亮度和颜色的相对判断容易造成视觉假象。</a:t>
            </a:r>
            <a:endParaRPr lang="zh-CN" altLang="en-US" sz="2200" dirty="0" smtClean="0">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dirty="0" smtClean="0">
                <a:sym typeface="Symbol" panose="05050102010706020507" charset="0"/>
              </a:rPr>
              <a:t>        </a:t>
            </a:r>
            <a:r>
              <a:rPr lang="zh-CN" altLang="en-US" sz="2200" dirty="0" smtClean="0">
                <a:ea typeface="宋体" panose="02010600030101010101" pitchFamily="2" charset="-122"/>
                <a:sym typeface="Symbol" panose="05050102010706020507" charset="0"/>
              </a:rPr>
              <a:t>（</a:t>
            </a:r>
            <a:r>
              <a:rPr lang="en-US" altLang="zh-CN" sz="2200" dirty="0" smtClean="0">
                <a:ea typeface="宋体" panose="02010600030101010101" pitchFamily="2" charset="-122"/>
                <a:sym typeface="Symbol" panose="05050102010706020507" charset="0"/>
              </a:rPr>
              <a:t>3</a:t>
            </a:r>
            <a:r>
              <a:rPr lang="zh-CN" altLang="en-US" sz="2200" dirty="0" smtClean="0">
                <a:ea typeface="宋体" panose="02010600030101010101" pitchFamily="2" charset="-122"/>
                <a:sym typeface="Symbol" panose="05050102010706020507" charset="0"/>
              </a:rPr>
              <a:t>）</a:t>
            </a:r>
            <a:r>
              <a:rPr lang="zh-CN" altLang="en-US" sz="2200" dirty="0" smtClean="0">
                <a:sym typeface="+mn-ea"/>
              </a:rPr>
              <a:t>目标用户的经历与经验可能导致视觉假象。</a:t>
            </a:r>
            <a:endParaRPr lang="en-US" altLang="zh-CN" sz="2000" dirty="0" smtClean="0">
              <a:solidFill>
                <a:schemeClr val="tx1"/>
              </a:solidFill>
              <a:ea typeface="宋体" panose="02010600030101010101" pitchFamily="2" charset="-122"/>
              <a:cs typeface="+mn-lt"/>
              <a:sym typeface="+mn-ea"/>
            </a:endParaRPr>
          </a:p>
        </p:txBody>
      </p:sp>
      <p:sp>
        <p:nvSpPr>
          <p:cNvPr id="3" name="Rectangle 3"/>
          <p:cNvSpPr>
            <a:spLocks noGrp="1" noRot="1"/>
          </p:cNvSpPr>
          <p:nvPr>
            <p:custDataLst>
              <p:tags r:id="rId2"/>
            </p:custDataLst>
          </p:nvPr>
        </p:nvSpPr>
        <p:spPr>
          <a:xfrm>
            <a:off x="254000" y="820420"/>
            <a:ext cx="3999230" cy="51117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视觉编码与数据类型</a:t>
            </a:r>
            <a:endParaRPr lang="en-US" altLang="zh-CN" sz="2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298894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4</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数据可视化</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27000" y="795655"/>
            <a:ext cx="4386580" cy="52895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数据科学与数据可视化</a:t>
            </a:r>
            <a:endParaRPr lang="en-US" altLang="zh-CN" sz="2400" b="1" dirty="0" smtClean="0">
              <a:solidFill>
                <a:srgbClr val="134AD5"/>
              </a:solidFill>
              <a:latin typeface="黑体" panose="02010609060101010101" pitchFamily="49" charset="-122"/>
              <a:ea typeface="黑体" panose="02010609060101010101" pitchFamily="49" charset="-122"/>
              <a:cs typeface="黑体" panose="02010609060101010101" pitchFamily="49" charset="-122"/>
              <a:sym typeface="+mn-ea"/>
            </a:endParaRPr>
          </a:p>
        </p:txBody>
      </p:sp>
      <p:graphicFrame>
        <p:nvGraphicFramePr>
          <p:cNvPr id="4" name="对象 3"/>
          <p:cNvGraphicFramePr>
            <a:graphicFrameLocks noChangeAspect="1"/>
          </p:cNvGraphicFramePr>
          <p:nvPr>
            <p:custDataLst>
              <p:tags r:id="rId2"/>
            </p:custDataLst>
          </p:nvPr>
        </p:nvGraphicFramePr>
        <p:xfrm>
          <a:off x="898525" y="1232535"/>
          <a:ext cx="7820660" cy="5319395"/>
        </p:xfrm>
        <a:graphic>
          <a:graphicData uri="http://schemas.openxmlformats.org/presentationml/2006/ole">
            <mc:AlternateContent xmlns:mc="http://schemas.openxmlformats.org/markup-compatibility/2006">
              <mc:Choice xmlns:v="urn:schemas-microsoft-com:vml" Requires="v">
                <p:oleObj spid="_x0000_s1031" name="" r:id="rId3" imgW="3311525" imgH="2253615" progId="Visio.Drawing.15">
                  <p:embed/>
                </p:oleObj>
              </mc:Choice>
              <mc:Fallback>
                <p:oleObj name="" r:id="rId3" imgW="3311525" imgH="2253615"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8525" y="1232535"/>
                        <a:ext cx="7820660" cy="53193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3"/>
          <p:cNvSpPr>
            <a:spLocks noGrp="1" noRot="1"/>
          </p:cNvSpPr>
          <p:nvPr>
            <p:custDataLst>
              <p:tags r:id="rId5"/>
            </p:custDataLst>
          </p:nvPr>
        </p:nvSpPr>
        <p:spPr>
          <a:xfrm>
            <a:off x="469265" y="1424940"/>
            <a:ext cx="2407285" cy="170624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1200"/>
              </a:spcBef>
              <a:buSzTx/>
              <a:buFont typeface="Wingdings" panose="05000000000000000000" pitchFamily="2" charset="2"/>
              <a:buNone/>
            </a:pPr>
            <a:r>
              <a:rPr lang="en-US" altLang="zh-CN" b="1" dirty="0" smtClean="0">
                <a:solidFill>
                  <a:srgbClr val="0070C0"/>
                </a:solidFill>
                <a:ea typeface="宋体" panose="02010600030101010101" pitchFamily="2" charset="-122"/>
                <a:cs typeface="+mn-lt"/>
                <a:sym typeface="+mn-ea"/>
              </a:rPr>
              <a:t>  * </a:t>
            </a:r>
            <a:r>
              <a:rPr lang="en-US" altLang="zh-CN" dirty="0" smtClean="0">
                <a:solidFill>
                  <a:srgbClr val="134AD5"/>
                </a:solidFill>
                <a:ea typeface="黑体" panose="02010609060101010101" pitchFamily="49" charset="-122"/>
                <a:cs typeface="+mn-lt"/>
                <a:sym typeface="+mn-ea"/>
              </a:rPr>
              <a:t>数据可视化是数据科学的主要理论基础之一，如图 4-1 所示。</a:t>
            </a:r>
            <a:endParaRPr lang="en-US" altLang="zh-CN" sz="2400" b="1" dirty="0" smtClean="0">
              <a:solidFill>
                <a:srgbClr val="134AD5"/>
              </a:solidFill>
              <a:ea typeface="黑体" panose="02010609060101010101" pitchFamily="49" charset="-122"/>
              <a:cs typeface="+mn-lt"/>
              <a:sym typeface="+mn-ea"/>
            </a:endParaRPr>
          </a:p>
        </p:txBody>
      </p:sp>
      <p:sp>
        <p:nvSpPr>
          <p:cNvPr id="5" name="TextBox 4"/>
          <p:cNvSpPr txBox="1"/>
          <p:nvPr>
            <p:custDataLst>
              <p:tags r:id="rId6"/>
            </p:custDataLst>
          </p:nvPr>
        </p:nvSpPr>
        <p:spPr>
          <a:xfrm>
            <a:off x="757555" y="3801110"/>
            <a:ext cx="2317750" cy="706755"/>
          </a:xfrm>
          <a:prstGeom prst="rect">
            <a:avLst/>
          </a:prstGeom>
          <a:solidFill>
            <a:srgbClr val="000000"/>
          </a:solidFill>
          <a:ln w="25400" cap="flat" cmpd="sng" algn="ctr">
            <a:solidFill>
              <a:srgbClr val="000000">
                <a:shade val="50000"/>
              </a:srgbClr>
            </a:solidFill>
            <a:prstDash val="solid"/>
          </a:ln>
          <a:effectLst/>
        </p:spPr>
        <p:style>
          <a:lnRef idx="2">
            <a:schemeClr val="dk1">
              <a:shade val="50000"/>
            </a:schemeClr>
          </a:lnRef>
          <a:fillRef idx="1">
            <a:schemeClr val="dk1"/>
          </a:fillRef>
          <a:effectRef idx="0">
            <a:schemeClr val="dk1"/>
          </a:effectRef>
          <a:fontRef idx="minor">
            <a:schemeClr val="lt1"/>
          </a:fontRef>
        </p:style>
        <p:txBody>
          <a:bodyPr wrap="square" rtlCol="0">
            <a:spAutoFit/>
          </a:bodyPr>
          <a:p>
            <a:r>
              <a:rPr sz="2000" smtClean="0"/>
              <a:t>图 4-1  数据可视化与数据科学</a:t>
            </a:r>
            <a:endParaRPr sz="200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298894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4</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数据可视化</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61290" y="1410970"/>
            <a:ext cx="8852535" cy="1481455"/>
          </a:xfrm>
        </p:spPr>
        <p:txBody>
          <a:bodyPr vert="horz" wrap="square" lIns="91440" tIns="45720" rIns="91440" bIns="45720" anchor="t" anchorCtr="0">
            <a:noAutofit/>
          </a:bodyPr>
          <a:p>
            <a:pPr marL="0" indent="0" algn="l" eaLnBrk="1" latinLnBrk="0" hangingPunct="1">
              <a:lnSpc>
                <a:spcPct val="100000"/>
              </a:lnSpc>
              <a:spcBef>
                <a:spcPts val="1200"/>
              </a:spcBef>
              <a:buSzTx/>
              <a:buFont typeface="Wingdings" panose="05000000000000000000" pitchFamily="2" charset="2"/>
              <a:buNone/>
            </a:pPr>
            <a:r>
              <a:rPr lang="en-US" altLang="zh-CN" dirty="0" smtClean="0">
                <a:solidFill>
                  <a:srgbClr val="134AD5"/>
                </a:solidFill>
                <a:ea typeface="黑体" panose="02010609060101010101" pitchFamily="49" charset="-122"/>
                <a:cs typeface="+mn-lt"/>
                <a:sym typeface="+mn-ea"/>
              </a:rPr>
              <a:t>  2</a:t>
            </a:r>
            <a:r>
              <a:rPr lang="zh-CN" altLang="en-US" dirty="0" smtClean="0">
                <a:solidFill>
                  <a:srgbClr val="134AD5"/>
                </a:solidFill>
                <a:ea typeface="黑体" panose="02010609060101010101" pitchFamily="49" charset="-122"/>
                <a:cs typeface="+mn-lt"/>
                <a:sym typeface="+mn-ea"/>
              </a:rPr>
              <a:t>．数据类型（续）</a:t>
            </a:r>
            <a:endParaRPr lang="zh-CN" altLang="en-US"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rgbClr val="134AD5"/>
                </a:solidFill>
                <a:ea typeface="黑体" panose="02010609060101010101" pitchFamily="49" charset="-122"/>
                <a:cs typeface="+mn-lt"/>
                <a:sym typeface="+mn-ea"/>
              </a:rPr>
              <a:t>    （6）</a:t>
            </a:r>
            <a:r>
              <a:rPr lang="zh-CN" altLang="en-US" sz="2300" dirty="0" smtClean="0">
                <a:solidFill>
                  <a:srgbClr val="134AD5"/>
                </a:solidFill>
                <a:ea typeface="黑体" panose="02010609060101010101" pitchFamily="49" charset="-122"/>
                <a:cs typeface="+mn-lt"/>
                <a:sym typeface="+mn-ea"/>
              </a:rPr>
              <a:t>视觉假象（续）</a:t>
            </a:r>
            <a:endParaRPr lang="en-US" altLang="zh-CN" sz="2300"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dirty="0" smtClean="0">
                <a:ea typeface="黑体" panose="02010609060101010101" pitchFamily="49" charset="-122"/>
                <a:cs typeface="+mn-lt"/>
                <a:sym typeface="+mn-ea"/>
              </a:rPr>
              <a:t>        </a:t>
            </a:r>
            <a:r>
              <a:rPr lang="zh-CN" altLang="en-US" sz="2200" dirty="0" smtClean="0">
                <a:sym typeface="+mn-ea"/>
              </a:rPr>
              <a:t>（</a:t>
            </a:r>
            <a:r>
              <a:rPr lang="en-US" sz="2200" dirty="0" smtClean="0">
                <a:sym typeface="+mn-ea"/>
              </a:rPr>
              <a:t>1</a:t>
            </a:r>
            <a:r>
              <a:rPr lang="zh-CN" altLang="en-US" sz="2200" dirty="0" smtClean="0">
                <a:sym typeface="+mn-ea"/>
              </a:rPr>
              <a:t>）可视化视图所处的上下文（周边环境）可能导致视觉假象。</a:t>
            </a:r>
            <a:endParaRPr lang="en-US" altLang="zh-CN" sz="2000" dirty="0" smtClean="0">
              <a:solidFill>
                <a:schemeClr val="tx1"/>
              </a:solidFill>
              <a:ea typeface="宋体" panose="02010600030101010101" pitchFamily="2" charset="-122"/>
              <a:cs typeface="+mn-lt"/>
              <a:sym typeface="+mn-ea"/>
            </a:endParaRPr>
          </a:p>
        </p:txBody>
      </p:sp>
      <p:sp>
        <p:nvSpPr>
          <p:cNvPr id="3" name="Rectangle 3"/>
          <p:cNvSpPr>
            <a:spLocks noGrp="1" noRot="1"/>
          </p:cNvSpPr>
          <p:nvPr>
            <p:custDataLst>
              <p:tags r:id="rId2"/>
            </p:custDataLst>
          </p:nvPr>
        </p:nvSpPr>
        <p:spPr>
          <a:xfrm>
            <a:off x="254000" y="820420"/>
            <a:ext cx="3999230" cy="51117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视觉编码与数据类型</a:t>
            </a:r>
            <a:endParaRPr lang="en-US" altLang="zh-CN" sz="2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7" name="TextBox 6"/>
          <p:cNvSpPr txBox="1"/>
          <p:nvPr>
            <p:custDataLst>
              <p:tags r:id="rId3"/>
            </p:custDataLst>
          </p:nvPr>
        </p:nvSpPr>
        <p:spPr>
          <a:xfrm>
            <a:off x="2338070" y="6021705"/>
            <a:ext cx="3919220" cy="398780"/>
          </a:xfrm>
          <a:prstGeom prst="rect">
            <a:avLst/>
          </a:prstGeom>
          <a:solidFill>
            <a:srgbClr val="000000"/>
          </a:solidFill>
          <a:ln w="25400" cap="flat" cmpd="sng" algn="ctr">
            <a:solidFill>
              <a:srgbClr val="000000">
                <a:shade val="50000"/>
              </a:srgbClr>
            </a:solidFill>
            <a:prstDash val="solid"/>
          </a:ln>
          <a:effectLst/>
        </p:spPr>
        <p:style>
          <a:lnRef idx="2">
            <a:schemeClr val="dk1">
              <a:shade val="50000"/>
            </a:schemeClr>
          </a:lnRef>
          <a:fillRef idx="1">
            <a:schemeClr val="dk1"/>
          </a:fillRef>
          <a:effectRef idx="0">
            <a:schemeClr val="dk1"/>
          </a:effectRef>
          <a:fontRef idx="minor">
            <a:schemeClr val="lt1"/>
          </a:fontRef>
        </p:style>
        <p:txBody>
          <a:bodyPr wrap="square" rtlCol="0">
            <a:spAutoFit/>
          </a:bodyPr>
          <a:p>
            <a:r>
              <a:rPr lang="zh-CN" altLang="en-US" sz="2000" dirty="0" smtClean="0"/>
              <a:t>上下文可能导致视觉假象的示例</a:t>
            </a:r>
            <a:endParaRPr lang="zh-CN" altLang="en-US" sz="2000" dirty="0"/>
          </a:p>
        </p:txBody>
      </p:sp>
      <p:pic>
        <p:nvPicPr>
          <p:cNvPr id="2" name="Picture 2"/>
          <p:cNvPicPr>
            <a:picLocks noChangeAspect="1" noChangeArrowheads="1"/>
          </p:cNvPicPr>
          <p:nvPr>
            <p:custDataLst>
              <p:tags r:id="rId4"/>
            </p:custDataLst>
          </p:nvPr>
        </p:nvPicPr>
        <p:blipFill>
          <a:blip r:embed="rId5"/>
          <a:srcRect/>
          <a:stretch>
            <a:fillRect/>
          </a:stretch>
        </p:blipFill>
        <p:spPr bwMode="auto">
          <a:xfrm>
            <a:off x="5436235" y="3645535"/>
            <a:ext cx="2759075" cy="2271395"/>
          </a:xfrm>
          <a:prstGeom prst="rect">
            <a:avLst/>
          </a:prstGeom>
          <a:noFill/>
          <a:ln w="9525">
            <a:noFill/>
            <a:miter lim="800000"/>
            <a:headEnd/>
            <a:tailEnd/>
          </a:ln>
          <a:effectLst/>
        </p:spPr>
      </p:pic>
      <p:pic>
        <p:nvPicPr>
          <p:cNvPr id="5" name="图片 4"/>
          <p:cNvPicPr>
            <a:picLocks noChangeAspect="1"/>
          </p:cNvPicPr>
          <p:nvPr>
            <p:custDataLst>
              <p:tags r:id="rId6"/>
            </p:custDataLst>
          </p:nvPr>
        </p:nvPicPr>
        <p:blipFill>
          <a:blip r:embed="rId7"/>
          <a:stretch>
            <a:fillRect/>
          </a:stretch>
        </p:blipFill>
        <p:spPr>
          <a:xfrm>
            <a:off x="756920" y="3573145"/>
            <a:ext cx="3815080" cy="2251075"/>
          </a:xfrm>
          <a:prstGeom prst="rect">
            <a:avLst/>
          </a:prstGeom>
        </p:spPr>
      </p:pic>
      <p:sp>
        <p:nvSpPr>
          <p:cNvPr id="8" name="Rectangle 3"/>
          <p:cNvSpPr>
            <a:spLocks noGrp="1" noRot="1"/>
          </p:cNvSpPr>
          <p:nvPr>
            <p:custDataLst>
              <p:tags r:id="rId8"/>
            </p:custDataLst>
          </p:nvPr>
        </p:nvSpPr>
        <p:spPr>
          <a:xfrm>
            <a:off x="1268095" y="2943860"/>
            <a:ext cx="6369685" cy="53149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algn="l" eaLnBrk="1" hangingPunct="1">
              <a:lnSpc>
                <a:spcPct val="100000"/>
              </a:lnSpc>
              <a:spcBef>
                <a:spcPts val="1000"/>
              </a:spcBef>
              <a:buClrTx/>
              <a:buSzTx/>
              <a:buFont typeface="Wingdings" panose="05000000000000000000" pitchFamily="2" charset="2"/>
              <a:buNone/>
            </a:pPr>
            <a:r>
              <a:rPr lang="en-US" altLang="zh-CN" sz="2300" dirty="0" smtClean="0">
                <a:latin typeface="华文楷体" panose="02010600040101010101" charset="-122"/>
                <a:ea typeface="华文楷体" panose="02010600040101010101" charset="-122"/>
                <a:cs typeface="宋体" panose="02010600030101010101" pitchFamily="2" charset="-122"/>
                <a:sym typeface="+mn-ea"/>
              </a:rPr>
              <a:t>* </a:t>
            </a:r>
            <a:r>
              <a:rPr lang="zh-CN" altLang="en-US" sz="2300" dirty="0" smtClean="0">
                <a:latin typeface="华文楷体" panose="02010600040101010101" charset="-122"/>
                <a:ea typeface="华文楷体" panose="02010600040101010101" charset="-122"/>
                <a:cs typeface="宋体" panose="02010600030101010101" pitchFamily="2" charset="-122"/>
                <a:sym typeface="+mn-ea"/>
              </a:rPr>
              <a:t>环境造成线段长短不同的错觉，其实长度相等。</a:t>
            </a:r>
            <a:endParaRPr lang="zh-CN" altLang="en-US" sz="2300" b="1" dirty="0" smtClean="0">
              <a:latin typeface="华文楷体" panose="02010600040101010101" charset="-122"/>
              <a:ea typeface="华文楷体" panose="02010600040101010101" charset="-122"/>
              <a:cs typeface="宋体" panose="02010600030101010101" pitchFamily="2" charset="-122"/>
              <a:sym typeface="+mn-ea"/>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2"/>
          <p:cNvPicPr>
            <a:picLocks noChangeAspect="1" noChangeArrowheads="1"/>
          </p:cNvPicPr>
          <p:nvPr>
            <p:custDataLst>
              <p:tags r:id="rId1"/>
            </p:custDataLst>
          </p:nvPr>
        </p:nvPicPr>
        <p:blipFill>
          <a:blip r:embed="rId2"/>
          <a:srcRect/>
          <a:stretch>
            <a:fillRect/>
          </a:stretch>
        </p:blipFill>
        <p:spPr bwMode="auto">
          <a:xfrm>
            <a:off x="3789045" y="2677795"/>
            <a:ext cx="5148580" cy="4146550"/>
          </a:xfrm>
          <a:prstGeom prst="rect">
            <a:avLst/>
          </a:prstGeom>
          <a:noFill/>
          <a:ln w="9525">
            <a:noFill/>
            <a:miter lim="800000"/>
            <a:headEnd/>
            <a:tailEnd/>
          </a:ln>
          <a:effectLst/>
        </p:spPr>
      </p:pic>
      <p:sp>
        <p:nvSpPr>
          <p:cNvPr id="19457" name="Rectangle 2"/>
          <p:cNvSpPr>
            <a:spLocks noGrp="1"/>
          </p:cNvSpPr>
          <p:nvPr>
            <p:ph type="title"/>
          </p:nvPr>
        </p:nvSpPr>
        <p:spPr>
          <a:xfrm>
            <a:off x="617538" y="198755"/>
            <a:ext cx="298894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4</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数据可视化</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3"/>
            </p:custDataLst>
          </p:nvPr>
        </p:nvSpPr>
        <p:spPr>
          <a:xfrm>
            <a:off x="161290" y="1339215"/>
            <a:ext cx="8852535" cy="1544955"/>
          </a:xfrm>
        </p:spPr>
        <p:txBody>
          <a:bodyPr vert="horz" wrap="square" lIns="91440" tIns="45720" rIns="91440" bIns="45720" anchor="t" anchorCtr="0">
            <a:noAutofit/>
          </a:bodyPr>
          <a:p>
            <a:pPr marL="0" indent="0" algn="l" eaLnBrk="1" latinLnBrk="0" hangingPunct="1">
              <a:lnSpc>
                <a:spcPct val="100000"/>
              </a:lnSpc>
              <a:spcBef>
                <a:spcPts val="1200"/>
              </a:spcBef>
              <a:buSzTx/>
              <a:buFont typeface="Wingdings" panose="05000000000000000000" pitchFamily="2" charset="2"/>
              <a:buNone/>
            </a:pPr>
            <a:r>
              <a:rPr lang="en-US" altLang="zh-CN" dirty="0" smtClean="0">
                <a:solidFill>
                  <a:srgbClr val="134AD5"/>
                </a:solidFill>
                <a:ea typeface="黑体" panose="02010609060101010101" pitchFamily="49" charset="-122"/>
                <a:cs typeface="+mn-lt"/>
                <a:sym typeface="+mn-ea"/>
              </a:rPr>
              <a:t>  2</a:t>
            </a:r>
            <a:r>
              <a:rPr lang="zh-CN" altLang="en-US" dirty="0" smtClean="0">
                <a:solidFill>
                  <a:srgbClr val="134AD5"/>
                </a:solidFill>
                <a:ea typeface="黑体" panose="02010609060101010101" pitchFamily="49" charset="-122"/>
                <a:cs typeface="+mn-lt"/>
                <a:sym typeface="+mn-ea"/>
              </a:rPr>
              <a:t>．数据类型（续）</a:t>
            </a:r>
            <a:endParaRPr lang="zh-CN" altLang="en-US"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rgbClr val="134AD5"/>
                </a:solidFill>
                <a:ea typeface="黑体" panose="02010609060101010101" pitchFamily="49" charset="-122"/>
                <a:cs typeface="+mn-lt"/>
                <a:sym typeface="+mn-ea"/>
              </a:rPr>
              <a:t>    （6）</a:t>
            </a:r>
            <a:r>
              <a:rPr lang="zh-CN" altLang="en-US" sz="2300" dirty="0" smtClean="0">
                <a:solidFill>
                  <a:srgbClr val="134AD5"/>
                </a:solidFill>
                <a:ea typeface="黑体" panose="02010609060101010101" pitchFamily="49" charset="-122"/>
                <a:cs typeface="+mn-lt"/>
                <a:sym typeface="+mn-ea"/>
              </a:rPr>
              <a:t>视觉假象</a:t>
            </a:r>
            <a:endParaRPr lang="en-US" altLang="zh-CN" sz="2300"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dirty="0" smtClean="0">
                <a:sym typeface="Symbol" panose="05050102010706020507" charset="0"/>
              </a:rPr>
              <a:t>        </a:t>
            </a:r>
            <a:r>
              <a:rPr lang="zh-CN" altLang="en-US" sz="2200" dirty="0" smtClean="0">
                <a:sym typeface="+mn-ea"/>
              </a:rPr>
              <a:t>（</a:t>
            </a:r>
            <a:r>
              <a:rPr lang="en-US" sz="2200" dirty="0" smtClean="0">
                <a:sym typeface="+mn-ea"/>
              </a:rPr>
              <a:t>2</a:t>
            </a:r>
            <a:r>
              <a:rPr lang="zh-CN" altLang="en-US" sz="2200" dirty="0" smtClean="0">
                <a:sym typeface="+mn-ea"/>
              </a:rPr>
              <a:t>）人们对亮度和颜色的相对判断容易造成视觉假象。</a:t>
            </a:r>
            <a:endParaRPr lang="en-US" altLang="zh-CN" sz="2000" dirty="0" smtClean="0">
              <a:solidFill>
                <a:schemeClr val="tx1"/>
              </a:solidFill>
              <a:ea typeface="宋体" panose="02010600030101010101" pitchFamily="2" charset="-122"/>
              <a:cs typeface="+mn-lt"/>
              <a:sym typeface="+mn-ea"/>
            </a:endParaRPr>
          </a:p>
        </p:txBody>
      </p:sp>
      <p:sp>
        <p:nvSpPr>
          <p:cNvPr id="3" name="Rectangle 3"/>
          <p:cNvSpPr>
            <a:spLocks noGrp="1" noRot="1"/>
          </p:cNvSpPr>
          <p:nvPr>
            <p:custDataLst>
              <p:tags r:id="rId4"/>
            </p:custDataLst>
          </p:nvPr>
        </p:nvSpPr>
        <p:spPr>
          <a:xfrm>
            <a:off x="254000" y="820420"/>
            <a:ext cx="3999230" cy="51117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视觉编码与数据类型</a:t>
            </a:r>
            <a:endParaRPr lang="en-US" altLang="zh-CN" sz="2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5" name="TextBox 6"/>
          <p:cNvSpPr txBox="1"/>
          <p:nvPr>
            <p:custDataLst>
              <p:tags r:id="rId5"/>
            </p:custDataLst>
          </p:nvPr>
        </p:nvSpPr>
        <p:spPr>
          <a:xfrm>
            <a:off x="3921760" y="2883535"/>
            <a:ext cx="3079750" cy="706755"/>
          </a:xfrm>
          <a:prstGeom prst="rect">
            <a:avLst/>
          </a:prstGeom>
          <a:solidFill>
            <a:srgbClr val="000000"/>
          </a:solidFill>
          <a:ln w="25400" cap="flat" cmpd="sng" algn="ctr">
            <a:solidFill>
              <a:srgbClr val="000000">
                <a:shade val="50000"/>
              </a:srgbClr>
            </a:solidFill>
            <a:prstDash val="solid"/>
          </a:ln>
          <a:effectLst/>
        </p:spPr>
        <p:style>
          <a:lnRef idx="2">
            <a:schemeClr val="dk1">
              <a:shade val="50000"/>
            </a:schemeClr>
          </a:lnRef>
          <a:fillRef idx="1">
            <a:schemeClr val="dk1"/>
          </a:fillRef>
          <a:effectRef idx="0">
            <a:schemeClr val="dk1"/>
          </a:effectRef>
          <a:fontRef idx="minor">
            <a:schemeClr val="lt1"/>
          </a:fontRef>
        </p:style>
        <p:txBody>
          <a:bodyPr wrap="square" rtlCol="0">
            <a:spAutoFit/>
          </a:bodyPr>
          <a:p>
            <a:r>
              <a:rPr lang="zh-CN" altLang="en-US" sz="2000" dirty="0" smtClean="0"/>
              <a:t>对亮度和颜色的相对判断</a:t>
            </a:r>
            <a:endParaRPr lang="zh-CN" altLang="en-US" sz="2000" dirty="0" smtClean="0"/>
          </a:p>
          <a:p>
            <a:r>
              <a:rPr lang="zh-CN" altLang="en-US" sz="2000" dirty="0" smtClean="0"/>
              <a:t>容易造成视觉假象的示例</a:t>
            </a:r>
            <a:endParaRPr lang="zh-CN" altLang="en-US" sz="2000" dirty="0" smtClean="0"/>
          </a:p>
        </p:txBody>
      </p:sp>
      <p:sp>
        <p:nvSpPr>
          <p:cNvPr id="8" name="Rectangle 3"/>
          <p:cNvSpPr>
            <a:spLocks noGrp="1" noRot="1"/>
          </p:cNvSpPr>
          <p:nvPr>
            <p:custDataLst>
              <p:tags r:id="rId6"/>
            </p:custDataLst>
          </p:nvPr>
        </p:nvSpPr>
        <p:spPr>
          <a:xfrm>
            <a:off x="335280" y="3087370"/>
            <a:ext cx="3427095" cy="293370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algn="l" eaLnBrk="1" hangingPunct="1">
              <a:lnSpc>
                <a:spcPct val="100000"/>
              </a:lnSpc>
              <a:spcBef>
                <a:spcPts val="1000"/>
              </a:spcBef>
              <a:buClrTx/>
              <a:buSzTx/>
              <a:buFont typeface="Wingdings" panose="05000000000000000000" pitchFamily="2" charset="2"/>
              <a:buNone/>
            </a:pPr>
            <a:r>
              <a:rPr lang="en-US" altLang="zh-CN" sz="2300" dirty="0" smtClean="0">
                <a:latin typeface="华文楷体" panose="02010600040101010101" charset="-122"/>
                <a:ea typeface="华文楷体" panose="02010600040101010101" charset="-122"/>
                <a:cs typeface="宋体" panose="02010600030101010101" pitchFamily="2" charset="-122"/>
                <a:sym typeface="+mn-ea"/>
              </a:rPr>
              <a:t>* </a:t>
            </a:r>
            <a:r>
              <a:rPr lang="zh-CN" altLang="en-US" sz="2300" dirty="0" smtClean="0">
                <a:latin typeface="华文楷体" panose="02010600040101010101" charset="-122"/>
                <a:ea typeface="华文楷体" panose="02010600040101010101" charset="-122"/>
                <a:cs typeface="宋体" panose="02010600030101010101" pitchFamily="2" charset="-122"/>
                <a:sym typeface="+mn-ea"/>
              </a:rPr>
              <a:t>由于图中有个圆柱体的阴影，容易产生视觉假象，即色块</a:t>
            </a:r>
            <a:r>
              <a:rPr lang="en-US" altLang="zh-CN" sz="2300" dirty="0" smtClean="0">
                <a:latin typeface="华文楷体" panose="02010600040101010101" charset="-122"/>
                <a:ea typeface="华文楷体" panose="02010600040101010101" charset="-122"/>
                <a:cs typeface="宋体" panose="02010600030101010101" pitchFamily="2" charset="-122"/>
                <a:sym typeface="+mn-ea"/>
              </a:rPr>
              <a:t>A</a:t>
            </a:r>
            <a:r>
              <a:rPr lang="zh-CN" altLang="en-US" sz="2300" dirty="0" smtClean="0">
                <a:latin typeface="华文楷体" panose="02010600040101010101" charset="-122"/>
                <a:ea typeface="华文楷体" panose="02010600040101010101" charset="-122"/>
                <a:cs typeface="宋体" panose="02010600030101010101" pitchFamily="2" charset="-122"/>
                <a:sym typeface="+mn-ea"/>
              </a:rPr>
              <a:t>比</a:t>
            </a:r>
            <a:r>
              <a:rPr lang="en-US" altLang="zh-CN" sz="2300" dirty="0" smtClean="0">
                <a:latin typeface="华文楷体" panose="02010600040101010101" charset="-122"/>
                <a:ea typeface="华文楷体" panose="02010600040101010101" charset="-122"/>
                <a:cs typeface="宋体" panose="02010600030101010101" pitchFamily="2" charset="-122"/>
                <a:sym typeface="+mn-ea"/>
              </a:rPr>
              <a:t>B</a:t>
            </a:r>
            <a:r>
              <a:rPr lang="zh-CN" altLang="en-US" sz="2300" dirty="0" smtClean="0">
                <a:latin typeface="华文楷体" panose="02010600040101010101" charset="-122"/>
                <a:ea typeface="华文楷体" panose="02010600040101010101" charset="-122"/>
                <a:cs typeface="宋体" panose="02010600030101010101" pitchFamily="2" charset="-122"/>
                <a:sym typeface="+mn-ea"/>
              </a:rPr>
              <a:t>更亮；</a:t>
            </a:r>
            <a:endParaRPr lang="zh-CN" altLang="en-US" sz="2300" dirty="0" smtClean="0">
              <a:latin typeface="华文楷体" panose="02010600040101010101" charset="-122"/>
              <a:ea typeface="华文楷体" panose="02010600040101010101" charset="-122"/>
              <a:cs typeface="宋体" panose="02010600030101010101" pitchFamily="2" charset="-122"/>
              <a:sym typeface="+mn-ea"/>
            </a:endParaRPr>
          </a:p>
          <a:p>
            <a:pPr marL="0" algn="l" eaLnBrk="1" hangingPunct="1">
              <a:lnSpc>
                <a:spcPct val="100000"/>
              </a:lnSpc>
              <a:spcBef>
                <a:spcPts val="1000"/>
              </a:spcBef>
              <a:buClrTx/>
              <a:buSzTx/>
              <a:buFont typeface="Wingdings" panose="05000000000000000000" pitchFamily="2" charset="2"/>
              <a:buNone/>
            </a:pPr>
            <a:r>
              <a:rPr lang="en-US" altLang="zh-CN" sz="2300" b="1" dirty="0" smtClean="0">
                <a:latin typeface="华文楷体" panose="02010600040101010101" charset="-122"/>
                <a:ea typeface="华文楷体" panose="02010600040101010101" charset="-122"/>
                <a:cs typeface="宋体" panose="02010600030101010101" pitchFamily="2" charset="-122"/>
                <a:sym typeface="+mn-ea"/>
              </a:rPr>
              <a:t>* </a:t>
            </a:r>
            <a:r>
              <a:rPr lang="zh-CN" altLang="en-US" sz="2300" b="1" dirty="0" smtClean="0">
                <a:latin typeface="华文楷体" panose="02010600040101010101" charset="-122"/>
                <a:ea typeface="华文楷体" panose="02010600040101010101" charset="-122"/>
                <a:cs typeface="宋体" panose="02010600030101010101" pitchFamily="2" charset="-122"/>
                <a:sym typeface="+mn-ea"/>
              </a:rPr>
              <a:t>但将</a:t>
            </a:r>
            <a:r>
              <a:rPr lang="en-US" altLang="zh-CN" sz="2300" b="1" dirty="0" smtClean="0">
                <a:latin typeface="华文楷体" panose="02010600040101010101" charset="-122"/>
                <a:ea typeface="华文楷体" panose="02010600040101010101" charset="-122"/>
                <a:cs typeface="宋体" panose="02010600030101010101" pitchFamily="2" charset="-122"/>
                <a:sym typeface="+mn-ea"/>
              </a:rPr>
              <a:t>A</a:t>
            </a:r>
            <a:r>
              <a:rPr lang="zh-CN" altLang="en-US" sz="2300" b="1" dirty="0" smtClean="0">
                <a:latin typeface="华文楷体" panose="02010600040101010101" charset="-122"/>
                <a:ea typeface="华文楷体" panose="02010600040101010101" charset="-122"/>
                <a:cs typeface="宋体" panose="02010600030101010101" pitchFamily="2" charset="-122"/>
                <a:sym typeface="+mn-ea"/>
              </a:rPr>
              <a:t>和</a:t>
            </a:r>
            <a:r>
              <a:rPr lang="en-US" altLang="zh-CN" sz="2300" b="1" dirty="0" smtClean="0">
                <a:latin typeface="华文楷体" panose="02010600040101010101" charset="-122"/>
                <a:ea typeface="华文楷体" panose="02010600040101010101" charset="-122"/>
                <a:cs typeface="宋体" panose="02010600030101010101" pitchFamily="2" charset="-122"/>
                <a:sym typeface="+mn-ea"/>
              </a:rPr>
              <a:t>B</a:t>
            </a:r>
            <a:r>
              <a:rPr lang="zh-CN" altLang="en-US" sz="2300" b="1" dirty="0" smtClean="0">
                <a:latin typeface="华文楷体" panose="02010600040101010101" charset="-122"/>
                <a:ea typeface="华文楷体" panose="02010600040101010101" charset="-122"/>
                <a:cs typeface="宋体" panose="02010600030101010101" pitchFamily="2" charset="-122"/>
                <a:sym typeface="+mn-ea"/>
              </a:rPr>
              <a:t>单独提取或二者之间用亮度相同的色带相连时，会发现</a:t>
            </a:r>
            <a:r>
              <a:rPr lang="en-US" altLang="zh-CN" sz="2300" b="1" dirty="0" smtClean="0">
                <a:latin typeface="华文楷体" panose="02010600040101010101" charset="-122"/>
                <a:ea typeface="华文楷体" panose="02010600040101010101" charset="-122"/>
                <a:cs typeface="宋体" panose="02010600030101010101" pitchFamily="2" charset="-122"/>
                <a:sym typeface="+mn-ea"/>
              </a:rPr>
              <a:t>A</a:t>
            </a:r>
            <a:r>
              <a:rPr lang="zh-CN" altLang="en-US" sz="2300" b="1" dirty="0" smtClean="0">
                <a:latin typeface="华文楷体" panose="02010600040101010101" charset="-122"/>
                <a:ea typeface="华文楷体" panose="02010600040101010101" charset="-122"/>
                <a:cs typeface="宋体" panose="02010600030101010101" pitchFamily="2" charset="-122"/>
                <a:sym typeface="+mn-ea"/>
              </a:rPr>
              <a:t>和</a:t>
            </a:r>
            <a:r>
              <a:rPr lang="en-US" altLang="zh-CN" sz="2300" b="1" dirty="0" smtClean="0">
                <a:latin typeface="华文楷体" panose="02010600040101010101" charset="-122"/>
                <a:ea typeface="华文楷体" panose="02010600040101010101" charset="-122"/>
                <a:cs typeface="宋体" panose="02010600030101010101" pitchFamily="2" charset="-122"/>
                <a:sym typeface="+mn-ea"/>
              </a:rPr>
              <a:t>B</a:t>
            </a:r>
            <a:r>
              <a:rPr lang="zh-CN" altLang="en-US" sz="2300" b="1" dirty="0" smtClean="0">
                <a:latin typeface="华文楷体" panose="02010600040101010101" charset="-122"/>
                <a:ea typeface="华文楷体" panose="02010600040101010101" charset="-122"/>
                <a:cs typeface="宋体" panose="02010600030101010101" pitchFamily="2" charset="-122"/>
                <a:sym typeface="+mn-ea"/>
              </a:rPr>
              <a:t>的亮度相等。</a:t>
            </a:r>
            <a:endParaRPr lang="zh-CN" altLang="en-US" sz="2300" b="1" dirty="0" smtClean="0">
              <a:latin typeface="华文楷体" panose="02010600040101010101" charset="-122"/>
              <a:ea typeface="华文楷体" panose="02010600040101010101" charset="-122"/>
              <a:cs typeface="宋体" panose="02010600030101010101" pitchFamily="2" charset="-122"/>
              <a:sym typeface="+mn-ea"/>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298894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4</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数据可视化</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61290" y="1267460"/>
            <a:ext cx="4391660" cy="4970145"/>
          </a:xfrm>
        </p:spPr>
        <p:txBody>
          <a:bodyPr vert="horz" wrap="square" lIns="91440" tIns="45720" rIns="91440" bIns="45720" anchor="t" anchorCtr="0">
            <a:noAutofit/>
          </a:bodyPr>
          <a:p>
            <a:pPr marL="0" indent="0" algn="l" eaLnBrk="1" latinLnBrk="0" hangingPunct="1">
              <a:lnSpc>
                <a:spcPct val="100000"/>
              </a:lnSpc>
              <a:spcBef>
                <a:spcPts val="1200"/>
              </a:spcBef>
              <a:buSzTx/>
              <a:buFont typeface="Wingdings" panose="05000000000000000000" pitchFamily="2" charset="2"/>
              <a:buNone/>
            </a:pPr>
            <a:r>
              <a:rPr lang="en-US" altLang="zh-CN" dirty="0" smtClean="0">
                <a:solidFill>
                  <a:srgbClr val="134AD5"/>
                </a:solidFill>
                <a:ea typeface="黑体" panose="02010609060101010101" pitchFamily="49" charset="-122"/>
                <a:cs typeface="+mn-lt"/>
                <a:sym typeface="+mn-ea"/>
              </a:rPr>
              <a:t>  * </a:t>
            </a:r>
            <a:r>
              <a:rPr lang="en-US" altLang="zh-CN" u="sng" dirty="0" smtClean="0">
                <a:solidFill>
                  <a:srgbClr val="134AD5"/>
                </a:solidFill>
                <a:ea typeface="黑体" panose="02010609060101010101" pitchFamily="49" charset="-122"/>
                <a:cs typeface="+mn-lt"/>
                <a:sym typeface="+mn-ea"/>
              </a:rPr>
              <a:t>可视分析学</a:t>
            </a:r>
            <a:r>
              <a:rPr lang="en-US" altLang="zh-CN" dirty="0" smtClean="0">
                <a:solidFill>
                  <a:srgbClr val="134AD5"/>
                </a:solidFill>
                <a:ea typeface="黑体" panose="02010609060101010101" pitchFamily="49" charset="-122"/>
                <a:cs typeface="+mn-lt"/>
                <a:sym typeface="+mn-ea"/>
              </a:rPr>
              <a:t>（Visual Analytics）是一门以可视交互为基础，综合运用图形学、数据挖掘和人机交互等多个学科领域的知识，以实现人机协同</a:t>
            </a:r>
            <a:r>
              <a:rPr lang="en-US" altLang="zh-CN" u="sng" dirty="0" smtClean="0">
                <a:solidFill>
                  <a:srgbClr val="134AD5"/>
                </a:solidFill>
                <a:ea typeface="黑体" panose="02010609060101010101" pitchFamily="49" charset="-122"/>
                <a:cs typeface="+mn-lt"/>
                <a:sym typeface="+mn-ea"/>
              </a:rPr>
              <a:t>完成可视化任务为主要目的</a:t>
            </a:r>
            <a:r>
              <a:rPr lang="en-US" altLang="zh-CN" dirty="0" smtClean="0">
                <a:solidFill>
                  <a:srgbClr val="134AD5"/>
                </a:solidFill>
                <a:ea typeface="黑体" panose="02010609060101010101" pitchFamily="49" charset="-122"/>
                <a:cs typeface="+mn-lt"/>
                <a:sym typeface="+mn-ea"/>
              </a:rPr>
              <a:t>的</a:t>
            </a:r>
            <a:r>
              <a:rPr lang="en-US" altLang="zh-CN" u="sng" dirty="0" smtClean="0">
                <a:solidFill>
                  <a:srgbClr val="134AD5"/>
                </a:solidFill>
                <a:ea typeface="黑体" panose="02010609060101010101" pitchFamily="49" charset="-122"/>
                <a:cs typeface="+mn-lt"/>
                <a:sym typeface="+mn-ea"/>
              </a:rPr>
              <a:t>分析推理性学科</a:t>
            </a:r>
            <a:r>
              <a:rPr lang="en-US" altLang="zh-CN" dirty="0" smtClean="0">
                <a:solidFill>
                  <a:srgbClr val="134AD5"/>
                </a:solidFill>
                <a:ea typeface="黑体" panose="02010609060101010101" pitchFamily="49" charset="-122"/>
                <a:cs typeface="+mn-lt"/>
                <a:sym typeface="+mn-ea"/>
              </a:rPr>
              <a:t>。</a:t>
            </a:r>
            <a:endParaRPr lang="en-US" altLang="zh-CN"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smtClean="0">
                <a:solidFill>
                  <a:srgbClr val="134AD5"/>
                </a:solidFill>
                <a:ea typeface="黑体" panose="02010609060101010101" pitchFamily="49" charset="-122"/>
                <a:cs typeface="+mn-lt"/>
                <a:sym typeface="+mn-ea"/>
              </a:rPr>
              <a:t>  * 可视分析学是一门</a:t>
            </a:r>
            <a:r>
              <a:rPr lang="en-US" altLang="zh-CN" u="sng" dirty="0" smtClean="0">
                <a:solidFill>
                  <a:srgbClr val="134AD5"/>
                </a:solidFill>
                <a:ea typeface="黑体" panose="02010609060101010101" pitchFamily="49" charset="-122"/>
                <a:cs typeface="+mn-lt"/>
                <a:sym typeface="+mn-ea"/>
              </a:rPr>
              <a:t>跨学科性较强的新兴学科</a:t>
            </a:r>
            <a:r>
              <a:rPr lang="en-US" altLang="zh-CN" dirty="0" smtClean="0">
                <a:solidFill>
                  <a:srgbClr val="134AD5"/>
                </a:solidFill>
                <a:ea typeface="黑体" panose="02010609060101010101" pitchFamily="49" charset="-122"/>
                <a:cs typeface="+mn-lt"/>
                <a:sym typeface="+mn-ea"/>
              </a:rPr>
              <a:t>，主要涉及的学科领域有科学/信息可视化、数据挖掘、统计分析、分析推理、人机交互和数据管理等，如图 4-10 所示。</a:t>
            </a:r>
            <a:endParaRPr lang="en-US" altLang="zh-CN" sz="2000" dirty="0" smtClean="0">
              <a:solidFill>
                <a:schemeClr val="tx1"/>
              </a:solidFill>
              <a:ea typeface="宋体" panose="02010600030101010101" pitchFamily="2" charset="-122"/>
              <a:cs typeface="+mn-lt"/>
              <a:sym typeface="+mn-ea"/>
            </a:endParaRPr>
          </a:p>
        </p:txBody>
      </p:sp>
      <p:sp>
        <p:nvSpPr>
          <p:cNvPr id="3" name="Rectangle 3"/>
          <p:cNvSpPr>
            <a:spLocks noGrp="1" noRot="1"/>
          </p:cNvSpPr>
          <p:nvPr>
            <p:custDataLst>
              <p:tags r:id="rId2"/>
            </p:custDataLst>
          </p:nvPr>
        </p:nvSpPr>
        <p:spPr>
          <a:xfrm>
            <a:off x="254000" y="748665"/>
            <a:ext cx="3999230" cy="51117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可视分析学</a:t>
            </a:r>
            <a:endPar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4" name="TextBox 4"/>
          <p:cNvSpPr txBox="1"/>
          <p:nvPr>
            <p:custDataLst>
              <p:tags r:id="rId3"/>
            </p:custDataLst>
          </p:nvPr>
        </p:nvSpPr>
        <p:spPr>
          <a:xfrm>
            <a:off x="4843780" y="5587365"/>
            <a:ext cx="3616325" cy="398780"/>
          </a:xfrm>
          <a:prstGeom prst="rect">
            <a:avLst/>
          </a:prstGeom>
          <a:solidFill>
            <a:srgbClr val="000000"/>
          </a:solidFill>
          <a:ln w="25400" cap="flat" cmpd="sng" algn="ctr">
            <a:solidFill>
              <a:srgbClr val="000000">
                <a:shade val="50000"/>
              </a:srgbClr>
            </a:solidFill>
            <a:prstDash val="solid"/>
          </a:ln>
          <a:effectLst/>
        </p:spPr>
        <p:style>
          <a:lnRef idx="2">
            <a:schemeClr val="dk1">
              <a:shade val="50000"/>
            </a:schemeClr>
          </a:lnRef>
          <a:fillRef idx="1">
            <a:schemeClr val="dk1"/>
          </a:fillRef>
          <a:effectRef idx="0">
            <a:schemeClr val="dk1"/>
          </a:effectRef>
          <a:fontRef idx="minor">
            <a:schemeClr val="lt1"/>
          </a:fontRef>
        </p:style>
        <p:txBody>
          <a:bodyPr wrap="square" rtlCol="0">
            <a:spAutoFit/>
          </a:bodyPr>
          <a:p>
            <a:r>
              <a:rPr lang="zh-CN" altLang="en-US" sz="2000" dirty="0" err="1" smtClean="0">
                <a:ea typeface="宋体" panose="02010600030101010101" pitchFamily="2" charset="-122"/>
              </a:rPr>
              <a:t>表</a:t>
            </a:r>
            <a:r>
              <a:rPr lang="en-US" altLang="zh-CN" sz="2000" dirty="0" err="1" smtClean="0">
                <a:ea typeface="宋体" panose="02010600030101010101" pitchFamily="2" charset="-122"/>
              </a:rPr>
              <a:t>4-10 可视分析学的相关学科 </a:t>
            </a:r>
            <a:endParaRPr lang="en-US" altLang="zh-CN" sz="2000" dirty="0" err="1" smtClean="0">
              <a:ea typeface="宋体" panose="02010600030101010101" pitchFamily="2" charset="-122"/>
            </a:endParaRPr>
          </a:p>
        </p:txBody>
      </p:sp>
      <p:pic>
        <p:nvPicPr>
          <p:cNvPr id="15" name="图片 14"/>
          <p:cNvPicPr>
            <a:picLocks noChangeAspect="1"/>
          </p:cNvPicPr>
          <p:nvPr/>
        </p:nvPicPr>
        <p:blipFill>
          <a:blip r:embed="rId4" cstate="print"/>
          <a:srcRect/>
          <a:stretch>
            <a:fillRect/>
          </a:stretch>
        </p:blipFill>
        <p:spPr bwMode="auto">
          <a:xfrm>
            <a:off x="4479925" y="1501140"/>
            <a:ext cx="4288155" cy="400939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 name="image96.png"/>
          <p:cNvPicPr>
            <a:picLocks noChangeAspect="1"/>
          </p:cNvPicPr>
          <p:nvPr>
            <p:custDataLst>
              <p:tags r:id="rId1"/>
            </p:custDataLst>
          </p:nvPr>
        </p:nvPicPr>
        <p:blipFill>
          <a:blip r:embed="rId2" cstate="print"/>
          <a:stretch>
            <a:fillRect/>
          </a:stretch>
        </p:blipFill>
        <p:spPr>
          <a:xfrm>
            <a:off x="3035935" y="1572895"/>
            <a:ext cx="6010910" cy="3775710"/>
          </a:xfrm>
          <a:prstGeom prst="rect">
            <a:avLst/>
          </a:prstGeom>
        </p:spPr>
      </p:pic>
      <p:sp>
        <p:nvSpPr>
          <p:cNvPr id="19457" name="Rectangle 2"/>
          <p:cNvSpPr>
            <a:spLocks noGrp="1"/>
          </p:cNvSpPr>
          <p:nvPr>
            <p:ph type="title"/>
          </p:nvPr>
        </p:nvSpPr>
        <p:spPr>
          <a:xfrm>
            <a:off x="617538" y="198755"/>
            <a:ext cx="298894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4</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数据可视化</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3"/>
            </p:custDataLst>
          </p:nvPr>
        </p:nvSpPr>
        <p:spPr>
          <a:xfrm>
            <a:off x="161290" y="1339215"/>
            <a:ext cx="3093085" cy="4970145"/>
          </a:xfrm>
        </p:spPr>
        <p:txBody>
          <a:bodyPr vert="horz" wrap="square" lIns="91440" tIns="45720" rIns="91440" bIns="45720" anchor="t" anchorCtr="0">
            <a:noAutofit/>
          </a:bodyPr>
          <a:p>
            <a:pPr marL="0" indent="0" algn="l" eaLnBrk="1" latinLnBrk="0" hangingPunct="1">
              <a:lnSpc>
                <a:spcPct val="100000"/>
              </a:lnSpc>
              <a:spcBef>
                <a:spcPts val="800"/>
              </a:spcBef>
              <a:buSzTx/>
              <a:buFont typeface="Wingdings" panose="05000000000000000000" pitchFamily="2" charset="2"/>
              <a:buNone/>
            </a:pPr>
            <a:r>
              <a:rPr lang="en-US" altLang="zh-CN" sz="2200" dirty="0" smtClean="0">
                <a:solidFill>
                  <a:srgbClr val="134AD5"/>
                </a:solidFill>
                <a:ea typeface="黑体" panose="02010609060101010101" pitchFamily="49" charset="-122"/>
                <a:cs typeface="+mn-lt"/>
                <a:sym typeface="+mn-ea"/>
              </a:rPr>
              <a:t>  * 作为一门以可视交互界面为基础的分析推理学科，可视分析学将人机交互、图形学、数据挖掘等</a:t>
            </a:r>
            <a:r>
              <a:rPr lang="en-US" altLang="zh-CN" sz="2200" u="sng" dirty="0" smtClean="0">
                <a:solidFill>
                  <a:srgbClr val="134AD5"/>
                </a:solidFill>
                <a:ea typeface="黑体" panose="02010609060101010101" pitchFamily="49" charset="-122"/>
                <a:cs typeface="+mn-lt"/>
                <a:sym typeface="+mn-ea"/>
              </a:rPr>
              <a:t>引入可视化过程中</a:t>
            </a:r>
            <a:r>
              <a:rPr lang="en-US" altLang="zh-CN" sz="2200" dirty="0" smtClean="0">
                <a:solidFill>
                  <a:srgbClr val="134AD5"/>
                </a:solidFill>
                <a:ea typeface="黑体" panose="02010609060101010101" pitchFamily="49" charset="-122"/>
                <a:cs typeface="+mn-lt"/>
                <a:sym typeface="+mn-ea"/>
              </a:rPr>
              <a:t>，不仅拓展了可视化的研究范畴，而且改变了可视化研究的关注点。</a:t>
            </a:r>
            <a:endParaRPr lang="en-US" altLang="zh-CN" sz="2200"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200" dirty="0" smtClean="0">
                <a:solidFill>
                  <a:srgbClr val="134AD5"/>
                </a:solidFill>
                <a:ea typeface="黑体" panose="02010609060101010101" pitchFamily="49" charset="-122"/>
                <a:cs typeface="+mn-lt"/>
                <a:sym typeface="+mn-ea"/>
              </a:rPr>
              <a:t>  * 因此，可视分析学的活动、流程和参与者也随之改变，比较典型的模型是凯姆（Keim）等提出的可视分析学模型，如图 4-11 所示。</a:t>
            </a:r>
            <a:endParaRPr lang="en-US" altLang="zh-CN" sz="2200" dirty="0" smtClean="0">
              <a:solidFill>
                <a:schemeClr val="tx1"/>
              </a:solidFill>
              <a:ea typeface="宋体" panose="02010600030101010101" pitchFamily="2" charset="-122"/>
              <a:cs typeface="+mn-lt"/>
              <a:sym typeface="+mn-ea"/>
            </a:endParaRPr>
          </a:p>
        </p:txBody>
      </p:sp>
      <p:sp>
        <p:nvSpPr>
          <p:cNvPr id="3" name="Rectangle 3"/>
          <p:cNvSpPr>
            <a:spLocks noGrp="1" noRot="1"/>
          </p:cNvSpPr>
          <p:nvPr>
            <p:custDataLst>
              <p:tags r:id="rId4"/>
            </p:custDataLst>
          </p:nvPr>
        </p:nvSpPr>
        <p:spPr>
          <a:xfrm>
            <a:off x="110490" y="820420"/>
            <a:ext cx="3999230" cy="51117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可视分析学</a:t>
            </a:r>
            <a:endPar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4" name="TextBox 4"/>
          <p:cNvSpPr txBox="1"/>
          <p:nvPr>
            <p:custDataLst>
              <p:tags r:id="rId5"/>
            </p:custDataLst>
          </p:nvPr>
        </p:nvSpPr>
        <p:spPr>
          <a:xfrm>
            <a:off x="4556760" y="5587365"/>
            <a:ext cx="2856865" cy="398780"/>
          </a:xfrm>
          <a:prstGeom prst="rect">
            <a:avLst/>
          </a:prstGeom>
          <a:solidFill>
            <a:srgbClr val="000000"/>
          </a:solidFill>
          <a:ln w="25400" cap="flat" cmpd="sng" algn="ctr">
            <a:solidFill>
              <a:srgbClr val="000000">
                <a:shade val="50000"/>
              </a:srgbClr>
            </a:solidFill>
            <a:prstDash val="solid"/>
          </a:ln>
          <a:effectLst/>
        </p:spPr>
        <p:style>
          <a:lnRef idx="2">
            <a:schemeClr val="dk1">
              <a:shade val="50000"/>
            </a:schemeClr>
          </a:lnRef>
          <a:fillRef idx="1">
            <a:schemeClr val="dk1"/>
          </a:fillRef>
          <a:effectRef idx="0">
            <a:schemeClr val="dk1"/>
          </a:effectRef>
          <a:fontRef idx="minor">
            <a:schemeClr val="lt1"/>
          </a:fontRef>
        </p:style>
        <p:txBody>
          <a:bodyPr wrap="square" rtlCol="0">
            <a:spAutoFit/>
          </a:bodyPr>
          <a:p>
            <a:r>
              <a:rPr lang="zh-CN" altLang="en-US" sz="2000" dirty="0" err="1" smtClean="0">
                <a:ea typeface="宋体" panose="02010600030101010101" pitchFamily="2" charset="-122"/>
              </a:rPr>
              <a:t>表</a:t>
            </a:r>
            <a:r>
              <a:rPr lang="en-US" altLang="zh-CN" sz="2000" dirty="0" err="1" smtClean="0">
                <a:ea typeface="宋体" panose="02010600030101010101" pitchFamily="2" charset="-122"/>
              </a:rPr>
              <a:t>4-11 可视分析学模型</a:t>
            </a:r>
            <a:endParaRPr lang="en-US" altLang="zh-CN" sz="2000" dirty="0" err="1" smtClean="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298894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4</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数据可视化</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61290" y="1339215"/>
            <a:ext cx="8829675" cy="5043805"/>
          </a:xfrm>
        </p:spPr>
        <p:txBody>
          <a:bodyPr vert="horz" wrap="square" lIns="91440" tIns="45720" rIns="91440" bIns="45720" anchor="t" anchorCtr="0">
            <a:noAutofit/>
          </a:bodyPr>
          <a:p>
            <a:pPr marL="0" indent="0" algn="l" eaLnBrk="1" latinLnBrk="0" hangingPunct="1">
              <a:lnSpc>
                <a:spcPct val="100000"/>
              </a:lnSpc>
              <a:spcBef>
                <a:spcPts val="1000"/>
              </a:spcBef>
              <a:buSzTx/>
              <a:buFont typeface="Wingdings" panose="05000000000000000000" pitchFamily="2" charset="2"/>
              <a:buNone/>
            </a:pPr>
            <a:r>
              <a:rPr lang="en-US" altLang="zh-CN" dirty="0" smtClean="0">
                <a:solidFill>
                  <a:srgbClr val="134AD5"/>
                </a:solidFill>
                <a:ea typeface="黑体" panose="02010609060101010101" pitchFamily="49" charset="-122"/>
                <a:cs typeface="+mn-lt"/>
                <a:sym typeface="+mn-ea"/>
              </a:rPr>
              <a:t>  * 从图 4-11 可以看出，可视分析学模型具有如下特点</a:t>
            </a:r>
            <a:r>
              <a:rPr lang="zh-CN" altLang="en-US" dirty="0" smtClean="0">
                <a:solidFill>
                  <a:srgbClr val="134AD5"/>
                </a:solidFill>
                <a:ea typeface="黑体" panose="02010609060101010101" pitchFamily="49" charset="-122"/>
                <a:cs typeface="+mn-lt"/>
                <a:sym typeface="+mn-ea"/>
              </a:rPr>
              <a:t>：</a:t>
            </a:r>
            <a:endParaRPr lang="en-US" altLang="zh-CN"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300" dirty="0" smtClean="0">
                <a:solidFill>
                  <a:srgbClr val="134AD5"/>
                </a:solidFill>
                <a:ea typeface="黑体" panose="02010609060101010101" pitchFamily="49" charset="-122"/>
                <a:cs typeface="+mn-lt"/>
                <a:sym typeface="+mn-ea"/>
              </a:rPr>
              <a:t>    1. 强调数据到知识的转换过程</a:t>
            </a:r>
            <a:endParaRPr lang="en-US" altLang="zh-CN" sz="2300"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200" dirty="0" smtClean="0">
                <a:solidFill>
                  <a:schemeClr val="tx1"/>
                </a:solidFill>
                <a:ea typeface="黑体" panose="02010609060101010101" pitchFamily="49" charset="-122"/>
                <a:cs typeface="黑体" panose="02010609060101010101" pitchFamily="49" charset="-122"/>
                <a:sym typeface="+mn-ea"/>
              </a:rPr>
              <a:t>      - </a:t>
            </a:r>
            <a:r>
              <a:rPr lang="en-US" altLang="zh-CN" sz="2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可视分析学中对数据可视化工作的理解发生了根本性变化—数据可视化的本质是将数据转换为知识，而不能仅停留在数据的可视化呈现层次上。</a:t>
            </a:r>
            <a:endParaRPr lang="en-US" altLang="zh-CN" sz="2200"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200" dirty="0" smtClean="0">
                <a:solidFill>
                  <a:schemeClr val="tx1"/>
                </a:solidFill>
                <a:ea typeface="黑体" panose="02010609060101010101" pitchFamily="49" charset="-122"/>
                <a:cs typeface="+mn-lt"/>
                <a:sym typeface="+mn-ea"/>
              </a:rPr>
              <a:t>      - 图4-11给出了两种从数据到知识的转换途径：一种是可视化分析，另一种是自动化建模。</a:t>
            </a:r>
            <a:endParaRPr lang="en-US" altLang="zh-CN" sz="2200" dirty="0" smtClean="0">
              <a:solidFill>
                <a:schemeClr val="tx1"/>
              </a:solidFill>
              <a:ea typeface="黑体" panose="02010609060101010101" pitchFamily="49" charset="-122"/>
              <a:cs typeface="+mn-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300" dirty="0" smtClean="0">
                <a:solidFill>
                  <a:srgbClr val="134AD5"/>
                </a:solidFill>
                <a:ea typeface="黑体" panose="02010609060101010101" pitchFamily="49" charset="-122"/>
                <a:cs typeface="+mn-lt"/>
                <a:sym typeface="+mn-ea"/>
              </a:rPr>
              <a:t>    2. 强调可视化分析与自动化建模之间的相互作用</a:t>
            </a:r>
            <a:endParaRPr lang="en-US" altLang="zh-CN" sz="2300"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200" dirty="0" smtClean="0">
                <a:ea typeface="黑体" panose="02010609060101010101" pitchFamily="49" charset="-122"/>
                <a:cs typeface="黑体" panose="02010609060101010101" pitchFamily="49" charset="-122"/>
                <a:sym typeface="+mn-ea"/>
              </a:rPr>
              <a:t>      - 相互作用主要体现在：</a:t>
            </a:r>
            <a:endParaRPr lang="en-US" altLang="zh-CN" sz="2200" dirty="0" smtClean="0">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100" dirty="0" smtClean="0">
                <a:ea typeface="宋体" panose="02010600030101010101" pitchFamily="2" charset="-122"/>
                <a:cs typeface="+mn-lt"/>
                <a:sym typeface="+mn-ea"/>
              </a:rPr>
              <a:t>        </a:t>
            </a:r>
            <a:r>
              <a:rPr lang="en-US" altLang="zh-CN" sz="2100" dirty="0" smtClean="0">
                <a:ea typeface="宋体" panose="02010600030101010101" pitchFamily="2" charset="-122"/>
                <a:cs typeface="+mn-lt"/>
                <a:sym typeface="Symbol" panose="05050102010706020507" charset="0"/>
              </a:rPr>
              <a:t> </a:t>
            </a:r>
            <a:r>
              <a:rPr lang="en-US" altLang="zh-CN" sz="2100" dirty="0" smtClean="0">
                <a:ea typeface="宋体" panose="02010600030101010101" pitchFamily="2" charset="-122"/>
                <a:cs typeface="+mn-lt"/>
                <a:sym typeface="+mn-ea"/>
              </a:rPr>
              <a:t>一方面，可视化技术可用于数据建模中的参数改进的依据；</a:t>
            </a:r>
            <a:endParaRPr lang="en-US" altLang="zh-CN" sz="2100" dirty="0" smtClean="0">
              <a:ea typeface="宋体" panose="02010600030101010101" pitchFamily="2" charset="-122"/>
              <a:cs typeface="+mn-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100" dirty="0" smtClean="0">
                <a:ea typeface="宋体" panose="02010600030101010101" pitchFamily="2" charset="-122"/>
                <a:cs typeface="+mn-lt"/>
                <a:sym typeface="+mn-ea"/>
              </a:rPr>
              <a:t>        </a:t>
            </a:r>
            <a:r>
              <a:rPr lang="en-US" altLang="zh-CN" sz="2100" dirty="0" smtClean="0">
                <a:ea typeface="宋体" panose="02010600030101010101" pitchFamily="2" charset="-122"/>
                <a:cs typeface="+mn-lt"/>
                <a:sym typeface="Symbol" panose="05050102010706020507" charset="0"/>
              </a:rPr>
              <a:t> </a:t>
            </a:r>
            <a:r>
              <a:rPr lang="en-US" altLang="zh-CN" sz="2100" dirty="0" smtClean="0">
                <a:ea typeface="宋体" panose="02010600030101010101" pitchFamily="2" charset="-122"/>
                <a:cs typeface="+mn-lt"/>
                <a:sym typeface="+mn-ea"/>
              </a:rPr>
              <a:t>另一方面，数据建模也可以支持数据可视化活动，为更好地实现人机交互提供参考。</a:t>
            </a:r>
            <a:endParaRPr lang="en-US" altLang="zh-CN" sz="2100" dirty="0" smtClean="0">
              <a:ea typeface="宋体" panose="02010600030101010101" pitchFamily="2" charset="-122"/>
              <a:cs typeface="+mn-lt"/>
              <a:sym typeface="+mn-ea"/>
            </a:endParaRPr>
          </a:p>
        </p:txBody>
      </p:sp>
      <p:sp>
        <p:nvSpPr>
          <p:cNvPr id="3" name="Rectangle 3"/>
          <p:cNvSpPr>
            <a:spLocks noGrp="1" noRot="1"/>
          </p:cNvSpPr>
          <p:nvPr>
            <p:custDataLst>
              <p:tags r:id="rId2"/>
            </p:custDataLst>
          </p:nvPr>
        </p:nvSpPr>
        <p:spPr>
          <a:xfrm>
            <a:off x="182245" y="820420"/>
            <a:ext cx="3999230" cy="51117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可视分析学</a:t>
            </a:r>
            <a:endPar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298894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4</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数据可视化</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61290" y="1410970"/>
            <a:ext cx="8829675" cy="4695825"/>
          </a:xfrm>
        </p:spPr>
        <p:txBody>
          <a:bodyPr vert="horz" wrap="square" lIns="91440" tIns="45720" rIns="91440" bIns="45720" anchor="t" anchorCtr="0">
            <a:noAutofit/>
          </a:bodyPr>
          <a:p>
            <a:pPr marL="0" indent="0" algn="l" eaLnBrk="1" latinLnBrk="0" hangingPunct="1">
              <a:lnSpc>
                <a:spcPct val="100000"/>
              </a:lnSpc>
              <a:spcBef>
                <a:spcPts val="800"/>
              </a:spcBef>
              <a:buSzTx/>
              <a:buFont typeface="Wingdings" panose="05000000000000000000" pitchFamily="2" charset="2"/>
              <a:buNone/>
            </a:pPr>
            <a:r>
              <a:rPr lang="en-US" altLang="zh-CN" sz="2300" dirty="0" smtClean="0">
                <a:solidFill>
                  <a:srgbClr val="134AD5"/>
                </a:solidFill>
                <a:ea typeface="黑体" panose="02010609060101010101" pitchFamily="49" charset="-122"/>
                <a:cs typeface="+mn-lt"/>
                <a:sym typeface="+mn-ea"/>
              </a:rPr>
              <a:t>    3. 强调数据映射和数据挖掘的重要性</a:t>
            </a:r>
            <a:endParaRPr lang="en-US" altLang="zh-CN" sz="2300"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100" dirty="0" smtClean="0">
                <a:solidFill>
                  <a:schemeClr val="tx1"/>
                </a:solidFill>
                <a:ea typeface="黑体" panose="02010609060101010101" pitchFamily="49" charset="-122"/>
                <a:cs typeface="黑体" panose="02010609060101010101" pitchFamily="49" charset="-122"/>
                <a:sym typeface="+mn-ea"/>
              </a:rPr>
              <a:t>      - 从数据到知识转换的</a:t>
            </a:r>
            <a:r>
              <a:rPr lang="en-US" altLang="zh-CN" sz="2100" u="sng" dirty="0" smtClean="0">
                <a:solidFill>
                  <a:schemeClr val="tx1"/>
                </a:solidFill>
                <a:ea typeface="黑体" panose="02010609060101010101" pitchFamily="49" charset="-122"/>
                <a:cs typeface="黑体" panose="02010609060101010101" pitchFamily="49" charset="-122"/>
                <a:sym typeface="+mn-ea"/>
              </a:rPr>
              <a:t>两种途径</a:t>
            </a:r>
            <a:r>
              <a:rPr lang="en-US" altLang="zh-CN" sz="2100" dirty="0" smtClean="0">
                <a:solidFill>
                  <a:schemeClr val="tx1"/>
                </a:solidFill>
                <a:ea typeface="黑体" panose="02010609060101010101" pitchFamily="49" charset="-122"/>
                <a:cs typeface="黑体" panose="02010609060101010101" pitchFamily="49" charset="-122"/>
                <a:sym typeface="+mn-ea"/>
              </a:rPr>
              <a:t>—可视化分析与自动化建模分别通过</a:t>
            </a:r>
            <a:r>
              <a:rPr lang="en-US" altLang="zh-CN" sz="2100" u="sng" dirty="0" smtClean="0">
                <a:solidFill>
                  <a:schemeClr val="tx1"/>
                </a:solidFill>
                <a:ea typeface="黑体" panose="02010609060101010101" pitchFamily="49" charset="-122"/>
                <a:cs typeface="黑体" panose="02010609060101010101" pitchFamily="49" charset="-122"/>
                <a:sym typeface="+mn-ea"/>
              </a:rPr>
              <a:t>数据映射</a:t>
            </a:r>
            <a:r>
              <a:rPr lang="en-US" altLang="zh-CN" sz="2100" dirty="0" smtClean="0">
                <a:solidFill>
                  <a:schemeClr val="tx1"/>
                </a:solidFill>
                <a:ea typeface="黑体" panose="02010609060101010101" pitchFamily="49" charset="-122"/>
                <a:cs typeface="黑体" panose="02010609060101010101" pitchFamily="49" charset="-122"/>
                <a:sym typeface="+mn-ea"/>
              </a:rPr>
              <a:t>和</a:t>
            </a:r>
            <a:r>
              <a:rPr lang="en-US" altLang="zh-CN" sz="2100" u="sng" dirty="0" smtClean="0">
                <a:solidFill>
                  <a:schemeClr val="tx1"/>
                </a:solidFill>
                <a:ea typeface="黑体" panose="02010609060101010101" pitchFamily="49" charset="-122"/>
                <a:cs typeface="黑体" panose="02010609060101010101" pitchFamily="49" charset="-122"/>
                <a:sym typeface="+mn-ea"/>
              </a:rPr>
              <a:t>数据挖掘</a:t>
            </a:r>
            <a:r>
              <a:rPr lang="en-US" altLang="zh-CN" sz="2100" dirty="0" smtClean="0">
                <a:solidFill>
                  <a:schemeClr val="tx1"/>
                </a:solidFill>
                <a:ea typeface="黑体" panose="02010609060101010101" pitchFamily="49" charset="-122"/>
                <a:cs typeface="黑体" panose="02010609060101010101" pitchFamily="49" charset="-122"/>
                <a:sym typeface="+mn-ea"/>
              </a:rPr>
              <a:t>两种方法实现。</a:t>
            </a:r>
            <a:r>
              <a:rPr lang="zh-CN" altLang="en-US" sz="2100" dirty="0" smtClean="0">
                <a:solidFill>
                  <a:schemeClr val="tx1"/>
                </a:solidFill>
                <a:ea typeface="黑体" panose="02010609060101010101" pitchFamily="49" charset="-122"/>
                <a:cs typeface="黑体" panose="02010609060101010101" pitchFamily="49" charset="-122"/>
                <a:sym typeface="+mn-ea"/>
              </a:rPr>
              <a:t>两者</a:t>
            </a:r>
            <a:r>
              <a:rPr lang="en-US" altLang="zh-CN" sz="2100" dirty="0" smtClean="0">
                <a:solidFill>
                  <a:schemeClr val="tx1"/>
                </a:solidFill>
                <a:ea typeface="黑体" panose="02010609060101010101" pitchFamily="49" charset="-122"/>
                <a:cs typeface="黑体" panose="02010609060101010101" pitchFamily="49" charset="-122"/>
                <a:sym typeface="+mn-ea"/>
              </a:rPr>
              <a:t>是数据可视化的重要支撑技术。</a:t>
            </a:r>
            <a:endParaRPr lang="en-US" altLang="zh-CN" sz="2100" dirty="0" smtClean="0">
              <a:solidFill>
                <a:schemeClr val="tx1"/>
              </a:solidFill>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100" dirty="0" smtClean="0">
                <a:solidFill>
                  <a:schemeClr val="tx1"/>
                </a:solidFill>
                <a:ea typeface="黑体" panose="02010609060101010101" pitchFamily="49" charset="-122"/>
                <a:cs typeface="黑体" panose="02010609060101010101" pitchFamily="49" charset="-122"/>
                <a:sym typeface="+mn-ea"/>
              </a:rPr>
              <a:t>      - 可以通过这两种方法的配合使用实现模型参数调整和可视化映射方式的改变，尽早发现中间步骤中的错误，提高可视化操作的信度与效度</a:t>
            </a:r>
            <a:r>
              <a:rPr lang="en-US" altLang="zh-CN" sz="2100" dirty="0" smtClean="0">
                <a:solidFill>
                  <a:schemeClr val="tx1"/>
                </a:solidFill>
                <a:ea typeface="黑体" panose="02010609060101010101" pitchFamily="49" charset="-122"/>
                <a:cs typeface="+mn-lt"/>
                <a:sym typeface="+mn-ea"/>
              </a:rPr>
              <a:t>。</a:t>
            </a:r>
            <a:endParaRPr lang="en-US" altLang="zh-CN" sz="2100" dirty="0" smtClean="0">
              <a:solidFill>
                <a:schemeClr val="tx1"/>
              </a:solidFill>
              <a:ea typeface="黑体" panose="02010609060101010101" pitchFamily="49" charset="-122"/>
              <a:cs typeface="+mn-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smtClean="0">
                <a:solidFill>
                  <a:srgbClr val="134AD5"/>
                </a:solidFill>
                <a:ea typeface="黑体" panose="02010609060101010101" pitchFamily="49" charset="-122"/>
                <a:cs typeface="+mn-lt"/>
                <a:sym typeface="+mn-ea"/>
              </a:rPr>
              <a:t>    4. 强调数据加工活动的必要性</a:t>
            </a:r>
            <a:endParaRPr lang="en-US" altLang="zh-CN" sz="2300"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100" dirty="0" smtClean="0">
                <a:ea typeface="黑体" panose="02010609060101010101" pitchFamily="49" charset="-122"/>
                <a:cs typeface="黑体" panose="02010609060101010101" pitchFamily="49" charset="-122"/>
                <a:sym typeface="+mn-ea"/>
              </a:rPr>
              <a:t>      - 数据可视化之前一般需要对数据进行预处理（转换）活动，且预处理活动的质量将影响数据可视化效果。</a:t>
            </a:r>
            <a:endParaRPr lang="en-US" altLang="zh-CN" sz="2100" dirty="0" smtClean="0">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100" dirty="0" smtClean="0">
                <a:solidFill>
                  <a:srgbClr val="134AD5"/>
                </a:solidFill>
                <a:ea typeface="黑体" panose="02010609060101010101" pitchFamily="49" charset="-122"/>
                <a:cs typeface="+mn-lt"/>
                <a:sym typeface="+mn-ea"/>
              </a:rPr>
              <a:t> </a:t>
            </a:r>
            <a:r>
              <a:rPr lang="en-US" altLang="zh-CN" sz="2300" dirty="0" smtClean="0">
                <a:solidFill>
                  <a:srgbClr val="134AD5"/>
                </a:solidFill>
                <a:ea typeface="黑体" panose="02010609060101010101" pitchFamily="49" charset="-122"/>
                <a:cs typeface="+mn-lt"/>
                <a:sym typeface="+mn-ea"/>
              </a:rPr>
              <a:t>   5. 强调人机交互的重要性</a:t>
            </a:r>
            <a:endParaRPr lang="en-US" altLang="zh-CN" sz="2300"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100" dirty="0" smtClean="0">
                <a:ea typeface="黑体" panose="02010609060101010101" pitchFamily="49" charset="-122"/>
                <a:cs typeface="黑体" panose="02010609060101010101" pitchFamily="49" charset="-122"/>
                <a:sym typeface="+mn-ea"/>
              </a:rPr>
              <a:t>      - 可视化过程往往涉及人机交互操作，需要重视人与计算机在数据可视化工作中的互补性优势。因此，人机交互以及人机协同工作也将成为未来数据可视化研究与实践的重要手段</a:t>
            </a:r>
            <a:r>
              <a:rPr lang="zh-CN" altLang="en-US" sz="2100" dirty="0" smtClean="0">
                <a:ea typeface="黑体" panose="02010609060101010101" pitchFamily="49" charset="-122"/>
                <a:cs typeface="黑体" panose="02010609060101010101" pitchFamily="49" charset="-122"/>
                <a:sym typeface="+mn-ea"/>
              </a:rPr>
              <a:t>。</a:t>
            </a:r>
            <a:endParaRPr lang="zh-CN" altLang="en-US" sz="2100" dirty="0" smtClean="0">
              <a:ea typeface="黑体" panose="02010609060101010101" pitchFamily="49" charset="-122"/>
              <a:cs typeface="黑体" panose="02010609060101010101" pitchFamily="49" charset="-122"/>
              <a:sym typeface="+mn-ea"/>
            </a:endParaRPr>
          </a:p>
        </p:txBody>
      </p:sp>
      <p:sp>
        <p:nvSpPr>
          <p:cNvPr id="3" name="Rectangle 3"/>
          <p:cNvSpPr>
            <a:spLocks noGrp="1" noRot="1"/>
          </p:cNvSpPr>
          <p:nvPr>
            <p:custDataLst>
              <p:tags r:id="rId2"/>
            </p:custDataLst>
          </p:nvPr>
        </p:nvSpPr>
        <p:spPr>
          <a:xfrm>
            <a:off x="254000" y="820420"/>
            <a:ext cx="3999230" cy="51117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可视分析学</a:t>
            </a:r>
            <a:endPar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298894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4</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数据可视化</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61290" y="1410970"/>
            <a:ext cx="8829675" cy="3951605"/>
          </a:xfrm>
        </p:spPr>
        <p:txBody>
          <a:bodyPr vert="horz" wrap="square" lIns="91440" tIns="45720" rIns="91440" bIns="45720" anchor="t" anchorCtr="0">
            <a:noAutofit/>
          </a:bodyPr>
          <a:p>
            <a:pPr marL="0" indent="0" algn="l" eaLnBrk="1" latinLnBrk="0" hangingPunct="1">
              <a:lnSpc>
                <a:spcPct val="100000"/>
              </a:lnSpc>
              <a:spcBef>
                <a:spcPts val="1200"/>
              </a:spcBef>
              <a:buSzTx/>
              <a:buFont typeface="Wingdings" panose="05000000000000000000" pitchFamily="2" charset="2"/>
              <a:buNone/>
            </a:pPr>
            <a:r>
              <a:rPr lang="en-US" altLang="zh-CN" dirty="0" smtClean="0">
                <a:solidFill>
                  <a:srgbClr val="134AD5"/>
                </a:solidFill>
                <a:ea typeface="黑体" panose="02010609060101010101" pitchFamily="49" charset="-122"/>
                <a:cs typeface="+mn-lt"/>
                <a:sym typeface="+mn-ea"/>
              </a:rPr>
              <a:t>  * </a:t>
            </a:r>
            <a:r>
              <a:rPr lang="en-US" altLang="zh-CN" u="sng" dirty="0" smtClean="0">
                <a:solidFill>
                  <a:srgbClr val="134AD5"/>
                </a:solidFill>
                <a:ea typeface="黑体" panose="02010609060101010101" pitchFamily="49" charset="-122"/>
                <a:cs typeface="+mn-lt"/>
                <a:sym typeface="+mn-ea"/>
              </a:rPr>
              <a:t>统计图</a:t>
            </a:r>
            <a:r>
              <a:rPr lang="en-US" altLang="zh-CN" dirty="0" smtClean="0">
                <a:solidFill>
                  <a:srgbClr val="134AD5"/>
                </a:solidFill>
                <a:ea typeface="黑体" panose="02010609060101010101" pitchFamily="49" charset="-122"/>
                <a:cs typeface="+mn-lt"/>
                <a:sym typeface="+mn-ea"/>
              </a:rPr>
              <a:t>表是数据可视化中最为常用的方法之一，主要用于可视化数据的某一（些）统计特征。</a:t>
            </a:r>
            <a:endParaRPr lang="en-US" altLang="zh-CN"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smtClean="0">
                <a:solidFill>
                  <a:srgbClr val="134AD5"/>
                </a:solidFill>
                <a:ea typeface="黑体" panose="02010609060101010101" pitchFamily="49" charset="-122"/>
                <a:cs typeface="+mn-lt"/>
                <a:sym typeface="+mn-ea"/>
              </a:rPr>
              <a:t>  * 用于显示统计结果的可视化方法有很多，如柱形图、折线图、饼图、条形图、面积图、散点图、雷达图等。</a:t>
            </a:r>
            <a:endParaRPr lang="en-US" altLang="zh-CN"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smtClean="0">
                <a:solidFill>
                  <a:srgbClr val="134AD5"/>
                </a:solidFill>
                <a:ea typeface="黑体" panose="02010609060101010101" pitchFamily="49" charset="-122"/>
                <a:cs typeface="+mn-lt"/>
                <a:sym typeface="+mn-ea"/>
              </a:rPr>
              <a:t>  * 考虑到此类方法的广泛应用，本书重点介绍易错或较为复杂的统计图表的基本画法。 </a:t>
            </a:r>
            <a:endParaRPr lang="en-US" altLang="zh-CN"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1200"/>
              </a:spcBef>
              <a:buSzTx/>
              <a:buFont typeface="Wingdings" panose="05000000000000000000" pitchFamily="2" charset="2"/>
              <a:buNone/>
            </a:pPr>
            <a:endParaRPr lang="zh-CN" altLang="en-US" dirty="0" smtClean="0">
              <a:ea typeface="黑体" panose="02010609060101010101" pitchFamily="49" charset="-122"/>
              <a:cs typeface="黑体" panose="02010609060101010101" pitchFamily="49" charset="-122"/>
              <a:sym typeface="+mn-ea"/>
            </a:endParaRPr>
          </a:p>
        </p:txBody>
      </p:sp>
      <p:sp>
        <p:nvSpPr>
          <p:cNvPr id="3" name="Rectangle 3"/>
          <p:cNvSpPr>
            <a:spLocks noGrp="1" noRot="1"/>
          </p:cNvSpPr>
          <p:nvPr>
            <p:custDataLst>
              <p:tags r:id="rId2"/>
            </p:custDataLst>
          </p:nvPr>
        </p:nvSpPr>
        <p:spPr>
          <a:xfrm>
            <a:off x="254000" y="820420"/>
            <a:ext cx="3999230" cy="51117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常用统计图表</a:t>
            </a:r>
            <a:endPar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298894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4</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数据可视化</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376555" y="1410970"/>
            <a:ext cx="3811270" cy="4208780"/>
          </a:xfrm>
        </p:spPr>
        <p:txBody>
          <a:bodyPr vert="horz" wrap="square" lIns="91440" tIns="45720" rIns="91440" bIns="45720" anchor="t" anchorCtr="0">
            <a:noAutofit/>
          </a:bodyPr>
          <a:p>
            <a:pPr marL="0" indent="0" algn="l" eaLnBrk="1" latinLnBrk="0" hangingPunct="1">
              <a:lnSpc>
                <a:spcPct val="100000"/>
              </a:lnSpc>
              <a:spcBef>
                <a:spcPts val="1200"/>
              </a:spcBef>
              <a:buSzTx/>
              <a:buFont typeface="Wingdings" panose="05000000000000000000" pitchFamily="2" charset="2"/>
              <a:buNone/>
            </a:pPr>
            <a:r>
              <a:rPr lang="en-US" altLang="zh-CN" dirty="0" smtClean="0">
                <a:solidFill>
                  <a:srgbClr val="134AD5"/>
                </a:solidFill>
                <a:ea typeface="黑体" panose="02010609060101010101" pitchFamily="49" charset="-122"/>
                <a:cs typeface="+mn-lt"/>
                <a:sym typeface="+mn-ea"/>
              </a:rPr>
              <a:t>  1. 饼图</a:t>
            </a:r>
            <a:r>
              <a:rPr lang="en-US" altLang="zh-CN" dirty="0" smtClean="0">
                <a:solidFill>
                  <a:srgbClr val="134AD5"/>
                </a:solidFill>
                <a:ea typeface="黑体" panose="02010609060101010101" pitchFamily="49" charset="-122"/>
                <a:cs typeface="+mn-lt"/>
                <a:sym typeface="+mn-ea"/>
              </a:rPr>
              <a:t>（Pie Chart）</a:t>
            </a:r>
            <a:endParaRPr lang="en-US" altLang="zh-CN"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smtClean="0">
                <a:solidFill>
                  <a:srgbClr val="134AD5"/>
                </a:solidFill>
                <a:ea typeface="黑体" panose="02010609060101010101" pitchFamily="49" charset="-122"/>
                <a:cs typeface="+mn-lt"/>
                <a:sym typeface="+mn-ea"/>
              </a:rPr>
              <a:t>  * </a:t>
            </a:r>
            <a:r>
              <a:rPr lang="en-US" altLang="zh-CN" u="sng" dirty="0" smtClean="0">
                <a:solidFill>
                  <a:srgbClr val="134AD5"/>
                </a:solidFill>
                <a:ea typeface="黑体" panose="02010609060101010101" pitchFamily="49" charset="-122"/>
                <a:cs typeface="+mn-lt"/>
                <a:sym typeface="+mn-ea"/>
              </a:rPr>
              <a:t>饼图</a:t>
            </a:r>
            <a:r>
              <a:rPr lang="en-US" altLang="zh-CN" dirty="0" smtClean="0">
                <a:solidFill>
                  <a:srgbClr val="134AD5"/>
                </a:solidFill>
                <a:ea typeface="黑体" panose="02010609060101010101" pitchFamily="49" charset="-122"/>
                <a:cs typeface="+mn-lt"/>
                <a:sym typeface="+mn-ea"/>
              </a:rPr>
              <a:t>主要</a:t>
            </a:r>
            <a:r>
              <a:rPr lang="zh-CN" altLang="en-US" dirty="0" smtClean="0">
                <a:solidFill>
                  <a:srgbClr val="134AD5"/>
                </a:solidFill>
                <a:ea typeface="黑体" panose="02010609060101010101" pitchFamily="49" charset="-122"/>
                <a:cs typeface="+mn-lt"/>
                <a:sym typeface="+mn-ea"/>
              </a:rPr>
              <a:t>用于</a:t>
            </a:r>
            <a:r>
              <a:rPr lang="en-US" altLang="zh-CN" dirty="0" smtClean="0">
                <a:solidFill>
                  <a:srgbClr val="134AD5"/>
                </a:solidFill>
                <a:ea typeface="黑体" panose="02010609060101010101" pitchFamily="49" charset="-122"/>
                <a:cs typeface="+mn-lt"/>
                <a:sym typeface="+mn-ea"/>
              </a:rPr>
              <a:t>表示整体与部分之间的关系，一般用于以二维或三维形式显示每</a:t>
            </a:r>
            <a:r>
              <a:rPr lang="zh-CN" altLang="en-US" dirty="0" smtClean="0">
                <a:solidFill>
                  <a:srgbClr val="134AD5"/>
                </a:solidFill>
                <a:ea typeface="黑体" panose="02010609060101010101" pitchFamily="49" charset="-122"/>
                <a:cs typeface="+mn-lt"/>
                <a:sym typeface="+mn-ea"/>
              </a:rPr>
              <a:t>个部分</a:t>
            </a:r>
            <a:r>
              <a:rPr lang="en-US" altLang="zh-CN" dirty="0" smtClean="0">
                <a:solidFill>
                  <a:srgbClr val="134AD5"/>
                </a:solidFill>
                <a:ea typeface="黑体" panose="02010609060101010101" pitchFamily="49" charset="-122"/>
                <a:cs typeface="+mn-lt"/>
                <a:sym typeface="+mn-ea"/>
              </a:rPr>
              <a:t>相对于总</a:t>
            </a:r>
            <a:r>
              <a:rPr lang="zh-CN" altLang="en-US" dirty="0" smtClean="0">
                <a:solidFill>
                  <a:srgbClr val="134AD5"/>
                </a:solidFill>
                <a:ea typeface="黑体" panose="02010609060101010101" pitchFamily="49" charset="-122"/>
                <a:cs typeface="+mn-lt"/>
                <a:sym typeface="+mn-ea"/>
              </a:rPr>
              <a:t>体</a:t>
            </a:r>
            <a:r>
              <a:rPr lang="en-US" altLang="zh-CN" dirty="0" smtClean="0">
                <a:solidFill>
                  <a:srgbClr val="134AD5"/>
                </a:solidFill>
                <a:ea typeface="黑体" panose="02010609060101010101" pitchFamily="49" charset="-122"/>
                <a:cs typeface="+mn-lt"/>
                <a:sym typeface="+mn-ea"/>
              </a:rPr>
              <a:t>的大小</a:t>
            </a:r>
            <a:r>
              <a:rPr lang="zh-CN" altLang="en-US" dirty="0" smtClean="0">
                <a:solidFill>
                  <a:srgbClr val="134AD5"/>
                </a:solidFill>
                <a:ea typeface="黑体" panose="02010609060101010101" pitchFamily="49" charset="-122"/>
                <a:cs typeface="+mn-lt"/>
                <a:sym typeface="+mn-ea"/>
              </a:rPr>
              <a:t>比例</a:t>
            </a:r>
            <a:r>
              <a:rPr lang="en-US" altLang="zh-CN" dirty="0" smtClean="0">
                <a:solidFill>
                  <a:srgbClr val="134AD5"/>
                </a:solidFill>
                <a:ea typeface="黑体" panose="02010609060101010101" pitchFamily="49" charset="-122"/>
                <a:cs typeface="+mn-lt"/>
                <a:sym typeface="+mn-ea"/>
              </a:rPr>
              <a:t>。</a:t>
            </a:r>
            <a:endParaRPr lang="en-US" altLang="zh-CN"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smtClean="0">
                <a:solidFill>
                  <a:srgbClr val="134AD5"/>
                </a:solidFill>
                <a:ea typeface="黑体" panose="02010609060101010101" pitchFamily="49" charset="-122"/>
                <a:cs typeface="+mn-lt"/>
                <a:sym typeface="+mn-ea"/>
              </a:rPr>
              <a:t>  * 需要注意的是，饼图显示的是各数据之间的</a:t>
            </a:r>
            <a:r>
              <a:rPr lang="en-US" altLang="zh-CN" u="sng" dirty="0" smtClean="0">
                <a:solidFill>
                  <a:srgbClr val="134AD5"/>
                </a:solidFill>
                <a:ea typeface="黑体" panose="02010609060101010101" pitchFamily="49" charset="-122"/>
                <a:cs typeface="+mn-lt"/>
                <a:sym typeface="+mn-ea"/>
              </a:rPr>
              <a:t>相对比例关系</a:t>
            </a:r>
            <a:r>
              <a:rPr lang="en-US" altLang="zh-CN" dirty="0" smtClean="0">
                <a:solidFill>
                  <a:srgbClr val="134AD5"/>
                </a:solidFill>
                <a:ea typeface="黑体" panose="02010609060101010101" pitchFamily="49" charset="-122"/>
                <a:cs typeface="+mn-lt"/>
                <a:sym typeface="+mn-ea"/>
              </a:rPr>
              <a:t>，而不是其绝对值，如图 4-12 所示。 </a:t>
            </a:r>
            <a:endParaRPr lang="en-US" altLang="zh-CN"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1200"/>
              </a:spcBef>
              <a:buSzTx/>
              <a:buFont typeface="Wingdings" panose="05000000000000000000" pitchFamily="2" charset="2"/>
              <a:buNone/>
            </a:pPr>
            <a:endParaRPr lang="zh-CN" altLang="en-US" dirty="0" smtClean="0">
              <a:ea typeface="黑体" panose="02010609060101010101" pitchFamily="49" charset="-122"/>
              <a:cs typeface="黑体" panose="02010609060101010101" pitchFamily="49" charset="-122"/>
              <a:sym typeface="+mn-ea"/>
            </a:endParaRPr>
          </a:p>
        </p:txBody>
      </p:sp>
      <p:sp>
        <p:nvSpPr>
          <p:cNvPr id="3" name="Rectangle 3"/>
          <p:cNvSpPr>
            <a:spLocks noGrp="1" noRot="1"/>
          </p:cNvSpPr>
          <p:nvPr>
            <p:custDataLst>
              <p:tags r:id="rId2"/>
            </p:custDataLst>
          </p:nvPr>
        </p:nvSpPr>
        <p:spPr>
          <a:xfrm>
            <a:off x="254000" y="820420"/>
            <a:ext cx="3999230" cy="51117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常用统计图表</a:t>
            </a:r>
            <a:endPar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4" name="TextBox 4"/>
          <p:cNvSpPr txBox="1"/>
          <p:nvPr>
            <p:custDataLst>
              <p:tags r:id="rId3"/>
            </p:custDataLst>
          </p:nvPr>
        </p:nvSpPr>
        <p:spPr>
          <a:xfrm>
            <a:off x="4556760" y="5515610"/>
            <a:ext cx="3595370" cy="398780"/>
          </a:xfrm>
          <a:prstGeom prst="rect">
            <a:avLst/>
          </a:prstGeom>
          <a:solidFill>
            <a:srgbClr val="000000"/>
          </a:solidFill>
          <a:ln w="25400" cap="flat" cmpd="sng" algn="ctr">
            <a:solidFill>
              <a:srgbClr val="000000">
                <a:shade val="50000"/>
              </a:srgbClr>
            </a:solidFill>
            <a:prstDash val="solid"/>
          </a:ln>
          <a:effectLst/>
        </p:spPr>
        <p:style>
          <a:lnRef idx="2">
            <a:schemeClr val="dk1">
              <a:shade val="50000"/>
            </a:schemeClr>
          </a:lnRef>
          <a:fillRef idx="1">
            <a:schemeClr val="dk1"/>
          </a:fillRef>
          <a:effectRef idx="0">
            <a:schemeClr val="dk1"/>
          </a:effectRef>
          <a:fontRef idx="minor">
            <a:schemeClr val="lt1"/>
          </a:fontRef>
        </p:style>
        <p:txBody>
          <a:bodyPr wrap="square" rtlCol="0">
            <a:spAutoFit/>
          </a:bodyPr>
          <a:p>
            <a:r>
              <a:rPr lang="zh-CN" altLang="en-US" sz="2000" dirty="0" err="1" smtClean="0">
                <a:ea typeface="宋体" panose="02010600030101010101" pitchFamily="2" charset="-122"/>
              </a:rPr>
              <a:t>表</a:t>
            </a:r>
            <a:r>
              <a:rPr lang="en-US" altLang="zh-CN" sz="2000" dirty="0" err="1" smtClean="0">
                <a:ea typeface="宋体" panose="02010600030101010101" pitchFamily="2" charset="-122"/>
              </a:rPr>
              <a:t>4-12 某班级生源比例示意</a:t>
            </a:r>
            <a:r>
              <a:rPr lang="zh-CN" altLang="en-US" sz="2000" dirty="0" err="1" smtClean="0">
                <a:ea typeface="宋体" panose="02010600030101010101" pitchFamily="2" charset="-122"/>
              </a:rPr>
              <a:t>图</a:t>
            </a:r>
            <a:endParaRPr lang="zh-CN" altLang="en-US" sz="2000" dirty="0" err="1" smtClean="0">
              <a:ea typeface="宋体" panose="02010600030101010101" pitchFamily="2" charset="-122"/>
            </a:endParaRPr>
          </a:p>
        </p:txBody>
      </p:sp>
      <p:pic>
        <p:nvPicPr>
          <p:cNvPr id="5" name="图片 4" descr="C:\Users\clm\AppData\Roaming\Tencent\Users\527899385\QQ\WinTemp\RichOle\J676K6`OBV`VBPH94U]0}]D.png"/>
          <p:cNvPicPr/>
          <p:nvPr>
            <p:custDataLst>
              <p:tags r:id="rId4"/>
            </p:custDataLst>
          </p:nvPr>
        </p:nvPicPr>
        <p:blipFill>
          <a:blip r:embed="rId5" cstate="print"/>
          <a:srcRect/>
          <a:stretch>
            <a:fillRect/>
          </a:stretch>
        </p:blipFill>
        <p:spPr bwMode="auto">
          <a:xfrm>
            <a:off x="4100195" y="1172210"/>
            <a:ext cx="4695190" cy="412496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image98.png"/>
          <p:cNvPicPr>
            <a:picLocks noChangeAspect="1"/>
          </p:cNvPicPr>
          <p:nvPr>
            <p:custDataLst>
              <p:tags r:id="rId1"/>
            </p:custDataLst>
          </p:nvPr>
        </p:nvPicPr>
        <p:blipFill>
          <a:blip r:embed="rId2" cstate="print"/>
          <a:stretch>
            <a:fillRect/>
          </a:stretch>
        </p:blipFill>
        <p:spPr>
          <a:xfrm>
            <a:off x="3952841" y="1070913"/>
            <a:ext cx="5089027" cy="4572000"/>
          </a:xfrm>
          <a:prstGeom prst="rect">
            <a:avLst/>
          </a:prstGeom>
        </p:spPr>
      </p:pic>
      <p:sp>
        <p:nvSpPr>
          <p:cNvPr id="19457" name="Rectangle 2"/>
          <p:cNvSpPr>
            <a:spLocks noGrp="1"/>
          </p:cNvSpPr>
          <p:nvPr>
            <p:ph type="title"/>
          </p:nvPr>
        </p:nvSpPr>
        <p:spPr>
          <a:xfrm>
            <a:off x="617538" y="198755"/>
            <a:ext cx="298894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4</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数据可视化</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3"/>
            </p:custDataLst>
          </p:nvPr>
        </p:nvSpPr>
        <p:spPr>
          <a:xfrm>
            <a:off x="161290" y="1339215"/>
            <a:ext cx="3811270" cy="5000625"/>
          </a:xfrm>
        </p:spPr>
        <p:txBody>
          <a:bodyPr vert="horz" wrap="square" lIns="91440" tIns="45720" rIns="91440" bIns="45720" anchor="t" anchorCtr="0">
            <a:noAutofit/>
          </a:bodyPr>
          <a:p>
            <a:pPr marL="0" indent="0" algn="l" eaLnBrk="1" latinLnBrk="0" hangingPunct="1">
              <a:lnSpc>
                <a:spcPct val="100000"/>
              </a:lnSpc>
              <a:spcBef>
                <a:spcPts val="1000"/>
              </a:spcBef>
              <a:buSzTx/>
              <a:buFont typeface="Wingdings" panose="05000000000000000000" pitchFamily="2" charset="2"/>
              <a:buNone/>
            </a:pPr>
            <a:r>
              <a:rPr lang="en-US" altLang="zh-CN" dirty="0" smtClean="0">
                <a:solidFill>
                  <a:srgbClr val="134AD5"/>
                </a:solidFill>
                <a:ea typeface="黑体" panose="02010609060101010101" pitchFamily="49" charset="-122"/>
                <a:cs typeface="+mn-lt"/>
                <a:sym typeface="+mn-ea"/>
              </a:rPr>
              <a:t>  2. 箱线图</a:t>
            </a:r>
            <a:r>
              <a:rPr lang="en-US" altLang="zh-CN" dirty="0" smtClean="0">
                <a:solidFill>
                  <a:srgbClr val="134AD5"/>
                </a:solidFill>
                <a:ea typeface="黑体" panose="02010609060101010101" pitchFamily="49" charset="-122"/>
                <a:cs typeface="+mn-lt"/>
                <a:sym typeface="+mn-ea"/>
              </a:rPr>
              <a:t>（Box-plot）</a:t>
            </a:r>
            <a:endParaRPr lang="en-US" altLang="zh-CN"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300" dirty="0" smtClean="0">
                <a:solidFill>
                  <a:srgbClr val="134AD5"/>
                </a:solidFill>
                <a:ea typeface="黑体" panose="02010609060101010101" pitchFamily="49" charset="-122"/>
                <a:cs typeface="+mn-lt"/>
                <a:sym typeface="+mn-ea"/>
              </a:rPr>
              <a:t>  * </a:t>
            </a:r>
            <a:r>
              <a:rPr lang="en-US" altLang="zh-CN" sz="2300" u="sng" dirty="0" smtClean="0">
                <a:solidFill>
                  <a:srgbClr val="134AD5"/>
                </a:solidFill>
                <a:ea typeface="黑体" panose="02010609060101010101" pitchFamily="49" charset="-122"/>
                <a:cs typeface="+mn-lt"/>
                <a:sym typeface="+mn-ea"/>
              </a:rPr>
              <a:t>箱线图</a:t>
            </a:r>
            <a:r>
              <a:rPr lang="en-US" altLang="zh-CN" sz="2300" dirty="0" smtClean="0">
                <a:solidFill>
                  <a:srgbClr val="134AD5"/>
                </a:solidFill>
                <a:ea typeface="黑体" panose="02010609060101010101" pitchFamily="49" charset="-122"/>
                <a:cs typeface="+mn-lt"/>
                <a:sym typeface="+mn-ea"/>
              </a:rPr>
              <a:t>是由约翰·图基（John W. Tukey）发明的一种用于可视化数据分布的制图方法，如图 4-13 所示。</a:t>
            </a:r>
            <a:endParaRPr lang="en-US" altLang="zh-CN" sz="2300"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200" dirty="0" smtClean="0">
                <a:solidFill>
                  <a:schemeClr val="tx1"/>
                </a:solidFill>
                <a:ea typeface="黑体" panose="02010609060101010101" pitchFamily="49" charset="-122"/>
                <a:cs typeface="+mn-lt"/>
                <a:sym typeface="+mn-ea"/>
              </a:rPr>
              <a:t>  （1）箱（长方形盒子）。</a:t>
            </a:r>
            <a:r>
              <a:rPr lang="en-US" altLang="zh-CN" sz="22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表示数据的大致范围，一般为数据取值范围的 25%～75%。需要注意的是，数据的实际取值范围用盒子上方和下方的两根横线表示。 </a:t>
            </a:r>
            <a:endParaRPr lang="en-US" altLang="zh-CN" sz="22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200" dirty="0" smtClean="0">
                <a:solidFill>
                  <a:schemeClr val="tx1"/>
                </a:solidFill>
                <a:ea typeface="黑体" panose="02010609060101010101" pitchFamily="49" charset="-122"/>
                <a:cs typeface="+mn-lt"/>
                <a:sym typeface="+mn-ea"/>
              </a:rPr>
              <a:t>  （2）线（盒子中的横线）。</a:t>
            </a:r>
            <a:r>
              <a:rPr lang="en-US" altLang="zh-CN" sz="22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表示</a:t>
            </a:r>
            <a:r>
              <a:rPr lang="zh-CN" altLang="en-US" sz="22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中位数</a:t>
            </a:r>
            <a:r>
              <a:rPr lang="en-US" altLang="zh-CN" sz="22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的位置。 </a:t>
            </a:r>
            <a:endParaRPr lang="en-US" altLang="zh-CN" sz="2200" dirty="0" smtClean="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Rectangle 3"/>
          <p:cNvSpPr>
            <a:spLocks noGrp="1" noRot="1"/>
          </p:cNvSpPr>
          <p:nvPr>
            <p:custDataLst>
              <p:tags r:id="rId4"/>
            </p:custDataLst>
          </p:nvPr>
        </p:nvSpPr>
        <p:spPr>
          <a:xfrm>
            <a:off x="254000" y="820420"/>
            <a:ext cx="3999230" cy="51117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常用统计图表</a:t>
            </a:r>
            <a:endPar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4" name="TextBox 4"/>
          <p:cNvSpPr txBox="1"/>
          <p:nvPr>
            <p:custDataLst>
              <p:tags r:id="rId5"/>
            </p:custDataLst>
          </p:nvPr>
        </p:nvSpPr>
        <p:spPr>
          <a:xfrm>
            <a:off x="4469130" y="5874385"/>
            <a:ext cx="4149725" cy="398780"/>
          </a:xfrm>
          <a:prstGeom prst="rect">
            <a:avLst/>
          </a:prstGeom>
          <a:solidFill>
            <a:srgbClr val="000000"/>
          </a:solidFill>
          <a:ln w="25400" cap="flat" cmpd="sng" algn="ctr">
            <a:solidFill>
              <a:srgbClr val="000000">
                <a:shade val="50000"/>
              </a:srgbClr>
            </a:solidFill>
            <a:prstDash val="solid"/>
          </a:ln>
          <a:effectLst/>
        </p:spPr>
        <p:style>
          <a:lnRef idx="2">
            <a:schemeClr val="dk1">
              <a:shade val="50000"/>
            </a:schemeClr>
          </a:lnRef>
          <a:fillRef idx="1">
            <a:schemeClr val="dk1"/>
          </a:fillRef>
          <a:effectRef idx="0">
            <a:schemeClr val="dk1"/>
          </a:effectRef>
          <a:fontRef idx="minor">
            <a:schemeClr val="lt1"/>
          </a:fontRef>
        </p:style>
        <p:txBody>
          <a:bodyPr wrap="square" rtlCol="0">
            <a:spAutoFit/>
          </a:bodyPr>
          <a:p>
            <a:r>
              <a:rPr lang="zh-CN" altLang="en-US" sz="2000" dirty="0" err="1" smtClean="0">
                <a:ea typeface="宋体" panose="02010600030101010101" pitchFamily="2" charset="-122"/>
              </a:rPr>
              <a:t>表</a:t>
            </a:r>
            <a:r>
              <a:rPr lang="en-US" altLang="zh-CN" sz="2000" dirty="0" err="1" smtClean="0">
                <a:ea typeface="宋体" panose="02010600030101010101" pitchFamily="2" charset="-122"/>
              </a:rPr>
              <a:t>4-13 箱线（Box-plot）图的画法</a:t>
            </a:r>
            <a:endParaRPr lang="en-US" altLang="zh-CN" sz="2000" dirty="0" err="1" smtClean="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298894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4</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数据可视化</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233045" y="1697990"/>
            <a:ext cx="3361690" cy="3825240"/>
          </a:xfrm>
        </p:spPr>
        <p:txBody>
          <a:bodyPr vert="horz" wrap="square" lIns="91440" tIns="45720" rIns="91440" bIns="45720" anchor="t" anchorCtr="0">
            <a:noAutofit/>
          </a:bodyPr>
          <a:p>
            <a:pPr marL="0" indent="0" algn="l" eaLnBrk="1" latinLnBrk="0" hangingPunct="1">
              <a:lnSpc>
                <a:spcPct val="100000"/>
              </a:lnSpc>
              <a:spcBef>
                <a:spcPts val="1200"/>
              </a:spcBef>
              <a:buSzTx/>
              <a:buFont typeface="Wingdings" panose="05000000000000000000" pitchFamily="2" charset="2"/>
              <a:buNone/>
            </a:pPr>
            <a:r>
              <a:rPr lang="en-US" altLang="zh-CN" dirty="0" smtClean="0">
                <a:solidFill>
                  <a:srgbClr val="134AD5"/>
                </a:solidFill>
                <a:ea typeface="黑体" panose="02010609060101010101" pitchFamily="49" charset="-122"/>
                <a:cs typeface="+mn-lt"/>
                <a:sym typeface="+mn-ea"/>
              </a:rPr>
              <a:t>  3. 散点图</a:t>
            </a:r>
            <a:r>
              <a:rPr lang="en-US" altLang="zh-CN" dirty="0" smtClean="0">
                <a:solidFill>
                  <a:srgbClr val="134AD5"/>
                </a:solidFill>
                <a:ea typeface="黑体" panose="02010609060101010101" pitchFamily="49" charset="-122"/>
                <a:cs typeface="+mn-lt"/>
                <a:sym typeface="+mn-ea"/>
              </a:rPr>
              <a:t>（Scatter Diagram）</a:t>
            </a:r>
            <a:endParaRPr lang="en-US" altLang="zh-CN"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rgbClr val="134AD5"/>
                </a:solidFill>
                <a:ea typeface="黑体" panose="02010609060101010101" pitchFamily="49" charset="-122"/>
                <a:cs typeface="+mn-lt"/>
                <a:sym typeface="+mn-ea"/>
              </a:rPr>
              <a:t>  * </a:t>
            </a:r>
            <a:r>
              <a:rPr lang="en-US" altLang="zh-CN" sz="2300" u="sng" dirty="0" smtClean="0">
                <a:solidFill>
                  <a:srgbClr val="134AD5"/>
                </a:solidFill>
                <a:ea typeface="黑体" panose="02010609060101010101" pitchFamily="49" charset="-122"/>
                <a:cs typeface="+mn-lt"/>
                <a:sym typeface="+mn-ea"/>
              </a:rPr>
              <a:t>散点图</a:t>
            </a:r>
            <a:r>
              <a:rPr lang="en-US" altLang="zh-CN" sz="2300" dirty="0" smtClean="0">
                <a:solidFill>
                  <a:srgbClr val="134AD5"/>
                </a:solidFill>
                <a:ea typeface="黑体" panose="02010609060101010101" pitchFamily="49" charset="-122"/>
                <a:cs typeface="+mn-lt"/>
                <a:sym typeface="+mn-ea"/>
              </a:rPr>
              <a:t>主要用于显示数据点在</a:t>
            </a:r>
            <a:r>
              <a:rPr lang="en-US" altLang="zh-CN" sz="2300" u="sng" dirty="0" smtClean="0">
                <a:solidFill>
                  <a:srgbClr val="134AD5"/>
                </a:solidFill>
                <a:ea typeface="黑体" panose="02010609060101010101" pitchFamily="49" charset="-122"/>
                <a:cs typeface="+mn-lt"/>
                <a:sym typeface="+mn-ea"/>
              </a:rPr>
              <a:t>笛卡儿坐标系</a:t>
            </a:r>
            <a:r>
              <a:rPr lang="en-US" altLang="zh-CN" sz="2300" dirty="0" smtClean="0">
                <a:solidFill>
                  <a:srgbClr val="134AD5"/>
                </a:solidFill>
                <a:ea typeface="黑体" panose="02010609060101010101" pitchFamily="49" charset="-122"/>
                <a:cs typeface="+mn-lt"/>
                <a:sym typeface="+mn-ea"/>
              </a:rPr>
              <a:t>中的分布情况，每个点所对应的横、纵坐标代表的是该数据在对应维度上的属性值，如图 4-14 所示。</a:t>
            </a:r>
            <a:endParaRPr lang="en-US" altLang="zh-CN" sz="2300" dirty="0" smtClean="0">
              <a:solidFill>
                <a:srgbClr val="134AD5"/>
              </a:solidFill>
              <a:ea typeface="黑体" panose="02010609060101010101" pitchFamily="49" charset="-122"/>
              <a:cs typeface="+mn-lt"/>
              <a:sym typeface="+mn-ea"/>
            </a:endParaRPr>
          </a:p>
        </p:txBody>
      </p:sp>
      <p:sp>
        <p:nvSpPr>
          <p:cNvPr id="3" name="Rectangle 3"/>
          <p:cNvSpPr>
            <a:spLocks noGrp="1" noRot="1"/>
          </p:cNvSpPr>
          <p:nvPr>
            <p:custDataLst>
              <p:tags r:id="rId2"/>
            </p:custDataLst>
          </p:nvPr>
        </p:nvSpPr>
        <p:spPr>
          <a:xfrm>
            <a:off x="254000" y="892175"/>
            <a:ext cx="3999230" cy="51117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常用统计图表</a:t>
            </a:r>
            <a:endPar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4" name="TextBox 4"/>
          <p:cNvSpPr txBox="1"/>
          <p:nvPr>
            <p:custDataLst>
              <p:tags r:id="rId3"/>
            </p:custDataLst>
          </p:nvPr>
        </p:nvSpPr>
        <p:spPr>
          <a:xfrm>
            <a:off x="5114925" y="5730875"/>
            <a:ext cx="2596515" cy="398780"/>
          </a:xfrm>
          <a:prstGeom prst="rect">
            <a:avLst/>
          </a:prstGeom>
          <a:solidFill>
            <a:srgbClr val="000000"/>
          </a:solidFill>
          <a:ln w="25400" cap="flat" cmpd="sng" algn="ctr">
            <a:solidFill>
              <a:srgbClr val="000000">
                <a:shade val="50000"/>
              </a:srgbClr>
            </a:solidFill>
            <a:prstDash val="solid"/>
          </a:ln>
          <a:effectLst/>
        </p:spPr>
        <p:style>
          <a:lnRef idx="2">
            <a:schemeClr val="dk1">
              <a:shade val="50000"/>
            </a:schemeClr>
          </a:lnRef>
          <a:fillRef idx="1">
            <a:schemeClr val="dk1"/>
          </a:fillRef>
          <a:effectRef idx="0">
            <a:schemeClr val="dk1"/>
          </a:effectRef>
          <a:fontRef idx="minor">
            <a:schemeClr val="lt1"/>
          </a:fontRef>
        </p:style>
        <p:txBody>
          <a:bodyPr wrap="square" rtlCol="0">
            <a:spAutoFit/>
          </a:bodyPr>
          <a:p>
            <a:r>
              <a:rPr lang="zh-CN" altLang="en-US" sz="2000" dirty="0" err="1" smtClean="0">
                <a:ea typeface="宋体" panose="02010600030101010101" pitchFamily="2" charset="-122"/>
              </a:rPr>
              <a:t>表</a:t>
            </a:r>
            <a:r>
              <a:rPr lang="en-US" altLang="zh-CN" sz="2000" dirty="0" err="1" smtClean="0">
                <a:ea typeface="宋体" panose="02010600030101010101" pitchFamily="2" charset="-122"/>
              </a:rPr>
              <a:t>4-14 散点图的示例</a:t>
            </a:r>
            <a:endParaRPr lang="en-US" altLang="zh-CN" sz="2000" dirty="0" err="1" smtClean="0">
              <a:ea typeface="宋体" panose="02010600030101010101" pitchFamily="2" charset="-122"/>
            </a:endParaRPr>
          </a:p>
        </p:txBody>
      </p:sp>
      <p:pic>
        <p:nvPicPr>
          <p:cNvPr id="11" name="image99.png"/>
          <p:cNvPicPr>
            <a:picLocks noChangeAspect="1"/>
          </p:cNvPicPr>
          <p:nvPr>
            <p:custDataLst>
              <p:tags r:id="rId4"/>
            </p:custDataLst>
          </p:nvPr>
        </p:nvPicPr>
        <p:blipFill>
          <a:blip r:embed="rId5" cstate="print"/>
          <a:stretch>
            <a:fillRect/>
          </a:stretch>
        </p:blipFill>
        <p:spPr>
          <a:xfrm>
            <a:off x="3470143" y="1626249"/>
            <a:ext cx="5469830" cy="39240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298894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4</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数据可视化</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27000" y="867410"/>
            <a:ext cx="8848725" cy="351536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数据科学与数据可视化</a:t>
            </a:r>
            <a:endPar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smtClean="0">
                <a:solidFill>
                  <a:srgbClr val="134AD5"/>
                </a:solidFill>
                <a:ea typeface="黑体" panose="02010609060101010101" pitchFamily="49" charset="-122"/>
                <a:cs typeface="+mn-lt"/>
                <a:sym typeface="+mn-ea"/>
              </a:rPr>
              <a:t>  * </a:t>
            </a:r>
            <a:r>
              <a:rPr lang="en-US" altLang="zh-CN" u="sng" dirty="0" smtClean="0">
                <a:solidFill>
                  <a:srgbClr val="134AD5"/>
                </a:solidFill>
                <a:ea typeface="黑体" panose="02010609060101010101" pitchFamily="49" charset="-122"/>
                <a:cs typeface="+mn-lt"/>
                <a:sym typeface="+mn-ea"/>
              </a:rPr>
              <a:t>数据可视化</a:t>
            </a:r>
            <a:r>
              <a:rPr lang="en-US" altLang="zh-CN" dirty="0" smtClean="0">
                <a:solidFill>
                  <a:srgbClr val="134AD5"/>
                </a:solidFill>
                <a:ea typeface="黑体" panose="02010609060101010101" pitchFamily="49" charset="-122"/>
                <a:cs typeface="+mn-lt"/>
                <a:sym typeface="+mn-ea"/>
              </a:rPr>
              <a:t>是信息可视化、科学可视化、可视分析学等可视化理论的统称，其处理对象可以扩展至</a:t>
            </a:r>
            <a:r>
              <a:rPr lang="en-US" altLang="zh-CN" u="sng" dirty="0" smtClean="0">
                <a:solidFill>
                  <a:srgbClr val="134AD5"/>
                </a:solidFill>
                <a:ea typeface="黑体" panose="02010609060101010101" pitchFamily="49" charset="-122"/>
                <a:cs typeface="+mn-lt"/>
                <a:sym typeface="+mn-ea"/>
              </a:rPr>
              <a:t>任何类型</a:t>
            </a:r>
            <a:r>
              <a:rPr lang="en-US" altLang="zh-CN" dirty="0" smtClean="0">
                <a:solidFill>
                  <a:srgbClr val="134AD5"/>
                </a:solidFill>
                <a:ea typeface="黑体" panose="02010609060101010101" pitchFamily="49" charset="-122"/>
                <a:cs typeface="+mn-lt"/>
                <a:sym typeface="+mn-ea"/>
              </a:rPr>
              <a:t>的数据。</a:t>
            </a:r>
            <a:endParaRPr lang="en-US" altLang="zh-CN"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smtClean="0">
                <a:solidFill>
                  <a:srgbClr val="134AD5"/>
                </a:solidFill>
                <a:ea typeface="黑体" panose="02010609060101010101" pitchFamily="49" charset="-122"/>
                <a:cs typeface="+mn-lt"/>
                <a:sym typeface="+mn-ea"/>
              </a:rPr>
              <a:t>  * 研究发现，</a:t>
            </a:r>
            <a:r>
              <a:rPr lang="en-US" altLang="zh-CN" u="sng" dirty="0" smtClean="0">
                <a:solidFill>
                  <a:srgbClr val="134AD5"/>
                </a:solidFill>
                <a:ea typeface="黑体" panose="02010609060101010101" pitchFamily="49" charset="-122"/>
                <a:cs typeface="+mn-lt"/>
                <a:sym typeface="+mn-ea"/>
              </a:rPr>
              <a:t>视觉感知</a:t>
            </a:r>
            <a:r>
              <a:rPr lang="en-US" altLang="zh-CN" dirty="0" smtClean="0">
                <a:solidFill>
                  <a:srgbClr val="134AD5"/>
                </a:solidFill>
                <a:ea typeface="黑体" panose="02010609060101010101" pitchFamily="49" charset="-122"/>
                <a:cs typeface="+mn-lt"/>
                <a:sym typeface="+mn-ea"/>
              </a:rPr>
              <a:t>是人类大脑的最主要功能之一</a:t>
            </a:r>
            <a:endParaRPr lang="en-US" altLang="zh-CN"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ea typeface="黑体" panose="02010609060101010101" pitchFamily="49" charset="-122"/>
                <a:cs typeface="+mn-lt"/>
                <a:sym typeface="+mn-ea"/>
              </a:rPr>
              <a:t>    - 超过 50%的人脑功能用于视觉信息的处理。</a:t>
            </a:r>
            <a:endParaRPr lang="en-US" altLang="zh-CN" sz="2300" dirty="0" smtClean="0">
              <a:solidFill>
                <a:schemeClr val="tx1"/>
              </a:solidFill>
              <a:ea typeface="黑体" panose="02010609060101010101" pitchFamily="49" charset="-122"/>
              <a:cs typeface="+mn-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ea typeface="黑体" panose="02010609060101010101" pitchFamily="49" charset="-122"/>
                <a:cs typeface="+mn-lt"/>
                <a:sym typeface="+mn-ea"/>
              </a:rPr>
              <a:t>    - 同时，眼睛是感知信息能力最强的人体感知器官之一。</a:t>
            </a:r>
            <a:endParaRPr lang="en-US" altLang="zh-CN" sz="2300" dirty="0" smtClean="0">
              <a:solidFill>
                <a:schemeClr val="tx1"/>
              </a:solidFill>
              <a:ea typeface="黑体" panose="02010609060101010101" pitchFamily="49" charset="-122"/>
              <a:cs typeface="+mn-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400" dirty="0" smtClean="0">
                <a:solidFill>
                  <a:srgbClr val="134AD5"/>
                </a:solidFill>
                <a:ea typeface="黑体" panose="02010609060101010101" pitchFamily="49" charset="-122"/>
                <a:cs typeface="+mn-lt"/>
                <a:sym typeface="+mn-ea"/>
              </a:rPr>
              <a:t>  * 因此，数据可视化在数据科学中占有重要地位。</a:t>
            </a:r>
            <a:endParaRPr lang="en-US" altLang="zh-CN" sz="2400" b="1" dirty="0" smtClean="0">
              <a:solidFill>
                <a:srgbClr val="134AD5"/>
              </a:solidFill>
              <a:ea typeface="黑体" panose="02010609060101010101" pitchFamily="49" charset="-122"/>
              <a:cs typeface="+mn-lt"/>
              <a:sym typeface="+mn-ea"/>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 name="图片 11" descr="pairs"/>
          <p:cNvPicPr>
            <a:picLocks noChangeAspect="1"/>
          </p:cNvPicPr>
          <p:nvPr>
            <p:custDataLst>
              <p:tags r:id="rId1"/>
            </p:custDataLst>
          </p:nvPr>
        </p:nvPicPr>
        <p:blipFill>
          <a:blip r:embed="rId2" cstate="print"/>
          <a:srcRect t="6916"/>
          <a:stretch>
            <a:fillRect/>
          </a:stretch>
        </p:blipFill>
        <p:spPr bwMode="auto">
          <a:xfrm>
            <a:off x="3182620" y="734060"/>
            <a:ext cx="5843905" cy="5448300"/>
          </a:xfrm>
          <a:prstGeom prst="rect">
            <a:avLst/>
          </a:prstGeom>
          <a:noFill/>
          <a:ln w="9525">
            <a:noFill/>
            <a:miter lim="800000"/>
            <a:headEnd/>
            <a:tailEnd/>
          </a:ln>
        </p:spPr>
      </p:pic>
      <p:sp>
        <p:nvSpPr>
          <p:cNvPr id="19457" name="Rectangle 2"/>
          <p:cNvSpPr>
            <a:spLocks noGrp="1"/>
          </p:cNvSpPr>
          <p:nvPr>
            <p:ph type="title"/>
          </p:nvPr>
        </p:nvSpPr>
        <p:spPr>
          <a:xfrm>
            <a:off x="617538" y="198755"/>
            <a:ext cx="298894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4</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数据可视化</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3"/>
            </p:custDataLst>
          </p:nvPr>
        </p:nvSpPr>
        <p:spPr>
          <a:xfrm>
            <a:off x="304800" y="1410970"/>
            <a:ext cx="3088640" cy="4605655"/>
          </a:xfrm>
        </p:spPr>
        <p:txBody>
          <a:bodyPr vert="horz" wrap="square" lIns="91440" tIns="45720" rIns="91440" bIns="45720" anchor="t" anchorCtr="0">
            <a:noAutofit/>
          </a:bodyPr>
          <a:p>
            <a:pPr marL="0" indent="0" algn="l" eaLnBrk="1" latinLnBrk="0" hangingPunct="1">
              <a:lnSpc>
                <a:spcPct val="100000"/>
              </a:lnSpc>
              <a:spcBef>
                <a:spcPts val="1000"/>
              </a:spcBef>
              <a:buSzTx/>
              <a:buFont typeface="Wingdings" panose="05000000000000000000" pitchFamily="2" charset="2"/>
              <a:buNone/>
            </a:pPr>
            <a:r>
              <a:rPr lang="en-US" altLang="zh-CN" dirty="0" smtClean="0">
                <a:solidFill>
                  <a:srgbClr val="134AD5"/>
                </a:solidFill>
                <a:ea typeface="黑体" panose="02010609060101010101" pitchFamily="49" charset="-122"/>
                <a:cs typeface="+mn-lt"/>
                <a:sym typeface="+mn-ea"/>
              </a:rPr>
              <a:t>  3. 散点图</a:t>
            </a:r>
            <a:r>
              <a:rPr lang="zh-CN" altLang="en-US" dirty="0" smtClean="0">
                <a:solidFill>
                  <a:srgbClr val="134AD5"/>
                </a:solidFill>
                <a:ea typeface="黑体" panose="02010609060101010101" pitchFamily="49" charset="-122"/>
                <a:cs typeface="+mn-lt"/>
                <a:sym typeface="+mn-ea"/>
              </a:rPr>
              <a:t>（续）</a:t>
            </a:r>
            <a:endParaRPr lang="en-US" altLang="zh-CN"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300" dirty="0" smtClean="0">
                <a:solidFill>
                  <a:srgbClr val="134AD5"/>
                </a:solidFill>
                <a:ea typeface="黑体" panose="02010609060101010101" pitchFamily="49" charset="-122"/>
                <a:cs typeface="+mn-lt"/>
                <a:sym typeface="+mn-ea"/>
              </a:rPr>
              <a:t>  * 在实际应用中，我们经常采用</a:t>
            </a:r>
            <a:r>
              <a:rPr lang="en-US" altLang="zh-CN" sz="2300" u="sng" dirty="0" smtClean="0">
                <a:solidFill>
                  <a:srgbClr val="134AD5"/>
                </a:solidFill>
                <a:ea typeface="黑体" panose="02010609060101010101" pitchFamily="49" charset="-122"/>
                <a:cs typeface="+mn-lt"/>
                <a:sym typeface="+mn-ea"/>
              </a:rPr>
              <a:t>散点图矩阵</a:t>
            </a:r>
            <a:r>
              <a:rPr lang="en-US" altLang="zh-CN" sz="2300" dirty="0" smtClean="0">
                <a:solidFill>
                  <a:srgbClr val="134AD5"/>
                </a:solidFill>
                <a:ea typeface="黑体" panose="02010609060101010101" pitchFamily="49" charset="-122"/>
                <a:cs typeface="+mn-lt"/>
                <a:sym typeface="+mn-ea"/>
              </a:rPr>
              <a:t>的方式表示多维（二维及以上，有时也称为高维）数据的分布特征，如图 4-15 所示。</a:t>
            </a:r>
            <a:endParaRPr lang="en-US" altLang="zh-CN" sz="2300" dirty="0" smtClean="0">
              <a:solidFill>
                <a:srgbClr val="134AD5"/>
              </a:solidFill>
              <a:ea typeface="黑体" panose="02010609060101010101" pitchFamily="49" charset="-122"/>
              <a:cs typeface="+mn-lt"/>
              <a:sym typeface="+mn-ea"/>
            </a:endParaRPr>
          </a:p>
        </p:txBody>
      </p:sp>
      <p:sp>
        <p:nvSpPr>
          <p:cNvPr id="3" name="Rectangle 3"/>
          <p:cNvSpPr>
            <a:spLocks noGrp="1" noRot="1"/>
          </p:cNvSpPr>
          <p:nvPr>
            <p:custDataLst>
              <p:tags r:id="rId4"/>
            </p:custDataLst>
          </p:nvPr>
        </p:nvSpPr>
        <p:spPr>
          <a:xfrm>
            <a:off x="254000" y="820420"/>
            <a:ext cx="3999230" cy="51117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常用统计图表</a:t>
            </a:r>
            <a:endPar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4" name="TextBox 4"/>
          <p:cNvSpPr txBox="1"/>
          <p:nvPr>
            <p:custDataLst>
              <p:tags r:id="rId5"/>
            </p:custDataLst>
          </p:nvPr>
        </p:nvSpPr>
        <p:spPr>
          <a:xfrm>
            <a:off x="5043170" y="6089650"/>
            <a:ext cx="2372995" cy="398780"/>
          </a:xfrm>
          <a:prstGeom prst="rect">
            <a:avLst/>
          </a:prstGeom>
          <a:solidFill>
            <a:srgbClr val="000000"/>
          </a:solidFill>
          <a:ln w="25400" cap="flat" cmpd="sng" algn="ctr">
            <a:solidFill>
              <a:srgbClr val="000000">
                <a:shade val="50000"/>
              </a:srgbClr>
            </a:solidFill>
            <a:prstDash val="solid"/>
          </a:ln>
          <a:effectLst/>
        </p:spPr>
        <p:style>
          <a:lnRef idx="2">
            <a:schemeClr val="dk1">
              <a:shade val="50000"/>
            </a:schemeClr>
          </a:lnRef>
          <a:fillRef idx="1">
            <a:schemeClr val="dk1"/>
          </a:fillRef>
          <a:effectRef idx="0">
            <a:schemeClr val="dk1"/>
          </a:effectRef>
          <a:fontRef idx="minor">
            <a:schemeClr val="lt1"/>
          </a:fontRef>
        </p:style>
        <p:txBody>
          <a:bodyPr wrap="square" rtlCol="0">
            <a:spAutoFit/>
          </a:bodyPr>
          <a:p>
            <a:r>
              <a:rPr lang="zh-CN" altLang="en-US" sz="2000" dirty="0" err="1" smtClean="0">
                <a:ea typeface="宋体" panose="02010600030101010101" pitchFamily="2" charset="-122"/>
              </a:rPr>
              <a:t>表</a:t>
            </a:r>
            <a:r>
              <a:rPr lang="en-US" altLang="zh-CN" sz="2000" dirty="0" err="1" smtClean="0">
                <a:ea typeface="宋体" panose="02010600030101010101" pitchFamily="2" charset="-122"/>
              </a:rPr>
              <a:t>4-15 散点图矩阵</a:t>
            </a:r>
            <a:endParaRPr lang="en-US" altLang="zh-CN" sz="2000" dirty="0" err="1" smtClean="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298894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4</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数据可视化</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332740" y="1554480"/>
            <a:ext cx="4043680" cy="3114675"/>
          </a:xfrm>
        </p:spPr>
        <p:txBody>
          <a:bodyPr vert="horz" wrap="square" lIns="91440" tIns="45720" rIns="91440" bIns="45720" anchor="t" anchorCtr="0">
            <a:noAutofit/>
          </a:bodyPr>
          <a:p>
            <a:pPr marL="0" indent="0" algn="l" eaLnBrk="1" latinLnBrk="0" hangingPunct="1">
              <a:lnSpc>
                <a:spcPct val="100000"/>
              </a:lnSpc>
              <a:spcBef>
                <a:spcPts val="1000"/>
              </a:spcBef>
              <a:buSzTx/>
              <a:buFont typeface="Wingdings" panose="05000000000000000000" pitchFamily="2" charset="2"/>
              <a:buNone/>
            </a:pPr>
            <a:r>
              <a:rPr lang="en-US" altLang="zh-CN" dirty="0" smtClean="0">
                <a:solidFill>
                  <a:srgbClr val="134AD5"/>
                </a:solidFill>
                <a:ea typeface="黑体" panose="02010609060101010101" pitchFamily="49" charset="-122"/>
                <a:cs typeface="+mn-lt"/>
                <a:sym typeface="+mn-ea"/>
              </a:rPr>
              <a:t>  </a:t>
            </a:r>
            <a:r>
              <a:rPr lang="zh-CN" altLang="en-US" dirty="0" smtClean="0">
                <a:solidFill>
                  <a:srgbClr val="134AD5"/>
                </a:solidFill>
                <a:ea typeface="黑体" panose="02010609060101010101" pitchFamily="49" charset="-122"/>
                <a:cs typeface="+mn-lt"/>
                <a:sym typeface="+mn-ea"/>
              </a:rPr>
              <a:t>4</a:t>
            </a:r>
            <a:r>
              <a:rPr lang="en-US" altLang="zh-CN" dirty="0" smtClean="0">
                <a:solidFill>
                  <a:srgbClr val="134AD5"/>
                </a:solidFill>
                <a:ea typeface="黑体" panose="02010609060101010101" pitchFamily="49" charset="-122"/>
                <a:cs typeface="+mn-lt"/>
                <a:sym typeface="+mn-ea"/>
              </a:rPr>
              <a:t>. </a:t>
            </a:r>
            <a:r>
              <a:rPr lang="zh-CN" altLang="en-US" dirty="0" smtClean="0">
                <a:solidFill>
                  <a:srgbClr val="134AD5"/>
                </a:solidFill>
                <a:ea typeface="黑体" panose="02010609060101010101" pitchFamily="49" charset="-122"/>
                <a:cs typeface="+mn-lt"/>
                <a:sym typeface="+mn-ea"/>
              </a:rPr>
              <a:t>维恩图</a:t>
            </a:r>
            <a:r>
              <a:rPr lang="en-US" altLang="zh-CN" dirty="0" smtClean="0">
                <a:solidFill>
                  <a:srgbClr val="134AD5"/>
                </a:solidFill>
                <a:ea typeface="黑体" panose="02010609060101010101" pitchFamily="49" charset="-122"/>
                <a:cs typeface="+mn-lt"/>
                <a:sym typeface="+mn-ea"/>
              </a:rPr>
              <a:t>（Venn Diagram）</a:t>
            </a:r>
            <a:endParaRPr lang="zh-CN" altLang="en-US"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1000"/>
              </a:spcBef>
              <a:buSzTx/>
              <a:buFont typeface="Wingdings" panose="05000000000000000000" pitchFamily="2" charset="2"/>
              <a:buNone/>
            </a:pPr>
            <a:r>
              <a:rPr lang="en-US" altLang="zh-CN" sz="2300" dirty="0" smtClean="0">
                <a:solidFill>
                  <a:srgbClr val="134AD5"/>
                </a:solidFill>
                <a:ea typeface="黑体" panose="02010609060101010101" pitchFamily="49" charset="-122"/>
                <a:cs typeface="+mn-lt"/>
                <a:sym typeface="+mn-ea"/>
              </a:rPr>
              <a:t>  * 维恩图是约翰·维恩（John Venn）于 1880 年左右提出的一种</a:t>
            </a:r>
            <a:r>
              <a:rPr lang="zh-CN" altLang="en-US" sz="2300" dirty="0" smtClean="0">
                <a:solidFill>
                  <a:srgbClr val="134AD5"/>
                </a:solidFill>
                <a:ea typeface="黑体" panose="02010609060101010101" pitchFamily="49" charset="-122"/>
                <a:cs typeface="+mn-lt"/>
                <a:sym typeface="+mn-ea"/>
              </a:rPr>
              <a:t>表示</a:t>
            </a:r>
            <a:r>
              <a:rPr lang="en-US" altLang="zh-CN" sz="2300" dirty="0" smtClean="0">
                <a:solidFill>
                  <a:srgbClr val="134AD5"/>
                </a:solidFill>
                <a:ea typeface="黑体" panose="02010609060101010101" pitchFamily="49" charset="-122"/>
                <a:cs typeface="+mn-lt"/>
                <a:sym typeface="+mn-ea"/>
              </a:rPr>
              <a:t>数据集合运算的可视化方法—</a:t>
            </a:r>
            <a:r>
              <a:rPr lang="en-US" altLang="zh-CN" sz="2300" u="sng" dirty="0" smtClean="0">
                <a:solidFill>
                  <a:srgbClr val="134AD5"/>
                </a:solidFill>
                <a:ea typeface="黑体" panose="02010609060101010101" pitchFamily="49" charset="-122"/>
                <a:cs typeface="+mn-lt"/>
                <a:sym typeface="+mn-ea"/>
              </a:rPr>
              <a:t>用平面上的封闭图形元素之间的重叠关系</a:t>
            </a:r>
            <a:r>
              <a:rPr lang="en-US" altLang="zh-CN" sz="2300" dirty="0" smtClean="0">
                <a:solidFill>
                  <a:srgbClr val="134AD5"/>
                </a:solidFill>
                <a:ea typeface="黑体" panose="02010609060101010101" pitchFamily="49" charset="-122"/>
                <a:cs typeface="+mn-lt"/>
                <a:sym typeface="+mn-ea"/>
              </a:rPr>
              <a:t>表示数据集合的并与交等集合运算，如图 4-16 所示。</a:t>
            </a:r>
            <a:endParaRPr lang="en-US" altLang="zh-CN" sz="2300" dirty="0" smtClean="0">
              <a:solidFill>
                <a:srgbClr val="134AD5"/>
              </a:solidFill>
              <a:ea typeface="黑体" panose="02010609060101010101" pitchFamily="49" charset="-122"/>
              <a:cs typeface="+mn-lt"/>
              <a:sym typeface="+mn-ea"/>
            </a:endParaRPr>
          </a:p>
        </p:txBody>
      </p:sp>
      <p:sp>
        <p:nvSpPr>
          <p:cNvPr id="3" name="Rectangle 3"/>
          <p:cNvSpPr>
            <a:spLocks noGrp="1" noRot="1"/>
          </p:cNvSpPr>
          <p:nvPr>
            <p:custDataLst>
              <p:tags r:id="rId2"/>
            </p:custDataLst>
          </p:nvPr>
        </p:nvSpPr>
        <p:spPr>
          <a:xfrm>
            <a:off x="254000" y="892175"/>
            <a:ext cx="3999230" cy="51117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常用统计图表</a:t>
            </a:r>
            <a:endPar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5" name="TextBox 4"/>
          <p:cNvSpPr txBox="1"/>
          <p:nvPr>
            <p:custDataLst>
              <p:tags r:id="rId3"/>
            </p:custDataLst>
          </p:nvPr>
        </p:nvSpPr>
        <p:spPr>
          <a:xfrm>
            <a:off x="5473700" y="5156835"/>
            <a:ext cx="2372995" cy="398780"/>
          </a:xfrm>
          <a:prstGeom prst="rect">
            <a:avLst/>
          </a:prstGeom>
          <a:solidFill>
            <a:srgbClr val="000000"/>
          </a:solidFill>
          <a:ln w="25400" cap="flat" cmpd="sng" algn="ctr">
            <a:solidFill>
              <a:srgbClr val="000000">
                <a:shade val="50000"/>
              </a:srgbClr>
            </a:solidFill>
            <a:prstDash val="solid"/>
          </a:ln>
          <a:effectLst/>
        </p:spPr>
        <p:style>
          <a:lnRef idx="2">
            <a:schemeClr val="dk1">
              <a:shade val="50000"/>
            </a:schemeClr>
          </a:lnRef>
          <a:fillRef idx="1">
            <a:schemeClr val="dk1"/>
          </a:fillRef>
          <a:effectRef idx="0">
            <a:schemeClr val="dk1"/>
          </a:effectRef>
          <a:fontRef idx="minor">
            <a:schemeClr val="lt1"/>
          </a:fontRef>
        </p:style>
        <p:txBody>
          <a:bodyPr wrap="square" rtlCol="0">
            <a:spAutoFit/>
          </a:bodyPr>
          <a:p>
            <a:r>
              <a:rPr lang="zh-CN" altLang="en-US" sz="2000" dirty="0" err="1" smtClean="0">
                <a:ea typeface="宋体" panose="02010600030101010101" pitchFamily="2" charset="-122"/>
              </a:rPr>
              <a:t>表</a:t>
            </a:r>
            <a:r>
              <a:rPr lang="en-US" altLang="zh-CN" sz="2000" dirty="0" err="1" smtClean="0">
                <a:ea typeface="宋体" panose="02010600030101010101" pitchFamily="2" charset="-122"/>
              </a:rPr>
              <a:t>4-16 </a:t>
            </a:r>
            <a:r>
              <a:rPr lang="zh-CN" altLang="en-US" sz="2000" dirty="0" err="1" smtClean="0">
                <a:ea typeface="宋体" panose="02010600030101010101" pitchFamily="2" charset="-122"/>
              </a:rPr>
              <a:t>维恩图示例</a:t>
            </a:r>
            <a:endParaRPr lang="zh-CN" altLang="en-US" sz="2000" dirty="0" err="1" smtClean="0">
              <a:ea typeface="宋体" panose="02010600030101010101" pitchFamily="2" charset="-122"/>
            </a:endParaRPr>
          </a:p>
        </p:txBody>
      </p:sp>
      <p:pic>
        <p:nvPicPr>
          <p:cNvPr id="6" name="图片 5"/>
          <p:cNvPicPr>
            <a:picLocks noChangeAspect="1"/>
          </p:cNvPicPr>
          <p:nvPr/>
        </p:nvPicPr>
        <p:blipFill>
          <a:blip r:embed="rId4"/>
          <a:stretch>
            <a:fillRect/>
          </a:stretch>
        </p:blipFill>
        <p:spPr>
          <a:xfrm>
            <a:off x="4491990" y="901065"/>
            <a:ext cx="4187825" cy="4054475"/>
          </a:xfrm>
          <a:prstGeom prst="rect">
            <a:avLst/>
          </a:prstGeom>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298894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4</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数据可视化</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89535" y="1339215"/>
            <a:ext cx="3700145" cy="4941570"/>
          </a:xfrm>
        </p:spPr>
        <p:txBody>
          <a:bodyPr vert="horz" wrap="square" lIns="91440" tIns="45720" rIns="91440" bIns="45720" anchor="t" anchorCtr="0">
            <a:noAutofit/>
          </a:bodyPr>
          <a:p>
            <a:pPr marL="0" indent="0" algn="l" eaLnBrk="1" latinLnBrk="0" hangingPunct="1">
              <a:lnSpc>
                <a:spcPct val="100000"/>
              </a:lnSpc>
              <a:spcBef>
                <a:spcPts val="800"/>
              </a:spcBef>
              <a:buSzTx/>
              <a:buFont typeface="Wingdings" panose="05000000000000000000" pitchFamily="2" charset="2"/>
              <a:buNone/>
            </a:pPr>
            <a:r>
              <a:rPr lang="en-US" altLang="zh-CN" dirty="0" smtClean="0">
                <a:solidFill>
                  <a:srgbClr val="134AD5"/>
                </a:solidFill>
                <a:ea typeface="黑体" panose="02010609060101010101" pitchFamily="49" charset="-122"/>
                <a:cs typeface="+mn-lt"/>
                <a:sym typeface="+mn-ea"/>
              </a:rPr>
              <a:t>  5. </a:t>
            </a:r>
            <a:r>
              <a:rPr lang="zh-CN" altLang="en-US" dirty="0" smtClean="0">
                <a:solidFill>
                  <a:srgbClr val="134AD5"/>
                </a:solidFill>
                <a:ea typeface="黑体" panose="02010609060101010101" pitchFamily="49" charset="-122"/>
                <a:cs typeface="+mn-lt"/>
                <a:sym typeface="+mn-ea"/>
              </a:rPr>
              <a:t>热地图</a:t>
            </a:r>
            <a:r>
              <a:rPr lang="en-US" altLang="zh-CN" dirty="0" smtClean="0">
                <a:solidFill>
                  <a:srgbClr val="134AD5"/>
                </a:solidFill>
                <a:ea typeface="黑体" panose="02010609060101010101" pitchFamily="49" charset="-122"/>
                <a:cs typeface="+mn-lt"/>
                <a:sym typeface="+mn-ea"/>
              </a:rPr>
              <a:t>（Heat Map）</a:t>
            </a:r>
            <a:endParaRPr lang="zh-CN" altLang="en-US"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100" dirty="0" smtClean="0">
                <a:solidFill>
                  <a:srgbClr val="134AD5"/>
                </a:solidFill>
                <a:ea typeface="黑体" panose="02010609060101010101" pitchFamily="49" charset="-122"/>
                <a:cs typeface="+mn-lt"/>
                <a:sym typeface="+mn-ea"/>
              </a:rPr>
              <a:t>  * </a:t>
            </a:r>
            <a:r>
              <a:rPr lang="en-US" altLang="zh-CN" sz="2100" u="sng" dirty="0" smtClean="0">
                <a:solidFill>
                  <a:srgbClr val="134AD5"/>
                </a:solidFill>
                <a:ea typeface="黑体" panose="02010609060101010101" pitchFamily="49" charset="-122"/>
                <a:cs typeface="+mn-lt"/>
                <a:sym typeface="+mn-ea"/>
              </a:rPr>
              <a:t>热地图</a:t>
            </a:r>
            <a:r>
              <a:rPr lang="en-US" altLang="zh-CN" sz="2100" dirty="0" smtClean="0">
                <a:solidFill>
                  <a:srgbClr val="134AD5"/>
                </a:solidFill>
                <a:ea typeface="黑体" panose="02010609060101010101" pitchFamily="49" charset="-122"/>
                <a:cs typeface="+mn-lt"/>
                <a:sym typeface="+mn-ea"/>
              </a:rPr>
              <a:t>一般以地图为基础，采用不同色彩（如颜色、亮度、透明度等）表示数据值的大小。</a:t>
            </a:r>
            <a:r>
              <a:rPr lang="zh-CN" altLang="en-US" sz="2100" dirty="0" smtClean="0">
                <a:solidFill>
                  <a:srgbClr val="134AD5"/>
                </a:solidFill>
                <a:ea typeface="黑体" panose="02010609060101010101" pitchFamily="49" charset="-122"/>
                <a:cs typeface="+mn-lt"/>
                <a:sym typeface="+mn-ea"/>
              </a:rPr>
              <a:t>常用于显示数据的分布和变化趋势。</a:t>
            </a:r>
            <a:endParaRPr lang="en-US" altLang="zh-CN" sz="2100"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100" dirty="0" smtClean="0">
                <a:solidFill>
                  <a:srgbClr val="134AD5"/>
                </a:solidFill>
                <a:ea typeface="黑体" panose="02010609060101010101" pitchFamily="49" charset="-122"/>
                <a:cs typeface="+mn-lt"/>
                <a:sym typeface="+mn-ea"/>
              </a:rPr>
              <a:t>  * 近年来，</a:t>
            </a:r>
            <a:r>
              <a:rPr lang="en-US" altLang="zh-CN" sz="2100" u="sng" dirty="0" smtClean="0">
                <a:solidFill>
                  <a:srgbClr val="134AD5"/>
                </a:solidFill>
                <a:ea typeface="黑体" panose="02010609060101010101" pitchFamily="49" charset="-122"/>
                <a:cs typeface="+mn-lt"/>
                <a:sym typeface="+mn-ea"/>
              </a:rPr>
              <a:t>基于位置的服务</a:t>
            </a:r>
            <a:r>
              <a:rPr lang="en-US" altLang="zh-CN" sz="2100" dirty="0" smtClean="0">
                <a:solidFill>
                  <a:srgbClr val="134AD5"/>
                </a:solidFill>
                <a:ea typeface="黑体" panose="02010609060101010101" pitchFamily="49" charset="-122"/>
                <a:cs typeface="+mn-lt"/>
                <a:sym typeface="+mn-ea"/>
              </a:rPr>
              <a:t>（Location Based Services，LBS）系统的兴起推动了包括热点图在内的、基于地图的数据可视化方法的广泛应用。</a:t>
            </a:r>
            <a:endParaRPr lang="en-US" altLang="zh-CN" sz="2100"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100" dirty="0" smtClean="0">
                <a:solidFill>
                  <a:srgbClr val="134AD5"/>
                </a:solidFill>
                <a:ea typeface="黑体" panose="02010609060101010101" pitchFamily="49" charset="-122"/>
                <a:cs typeface="+mn-lt"/>
                <a:sym typeface="+mn-ea"/>
              </a:rPr>
              <a:t>  * 例如，CNN 曾以美国地图为基础</a:t>
            </a:r>
            <a:r>
              <a:rPr lang="zh-CN" altLang="en-US" sz="2100" dirty="0" smtClean="0">
                <a:solidFill>
                  <a:srgbClr val="134AD5"/>
                </a:solidFill>
                <a:ea typeface="黑体" panose="02010609060101010101" pitchFamily="49" charset="-122"/>
                <a:cs typeface="+mn-lt"/>
                <a:sym typeface="+mn-ea"/>
              </a:rPr>
              <a:t>，</a:t>
            </a:r>
            <a:r>
              <a:rPr lang="en-US" altLang="zh-CN" sz="2100" dirty="0" smtClean="0">
                <a:solidFill>
                  <a:srgbClr val="134AD5"/>
                </a:solidFill>
                <a:ea typeface="黑体" panose="02010609060101010101" pitchFamily="49" charset="-122"/>
                <a:cs typeface="+mn-lt"/>
                <a:sym typeface="+mn-ea"/>
              </a:rPr>
              <a:t>可视化显示了 2012 年美国总统大选的结果。</a:t>
            </a:r>
            <a:endParaRPr lang="en-US" altLang="zh-CN" sz="2100" dirty="0" smtClean="0">
              <a:solidFill>
                <a:srgbClr val="134AD5"/>
              </a:solidFill>
              <a:ea typeface="黑体" panose="02010609060101010101" pitchFamily="49" charset="-122"/>
              <a:cs typeface="+mn-lt"/>
              <a:sym typeface="+mn-ea"/>
            </a:endParaRPr>
          </a:p>
        </p:txBody>
      </p:sp>
      <p:sp>
        <p:nvSpPr>
          <p:cNvPr id="3" name="Rectangle 3"/>
          <p:cNvSpPr>
            <a:spLocks noGrp="1" noRot="1"/>
          </p:cNvSpPr>
          <p:nvPr>
            <p:custDataLst>
              <p:tags r:id="rId2"/>
            </p:custDataLst>
          </p:nvPr>
        </p:nvSpPr>
        <p:spPr>
          <a:xfrm>
            <a:off x="254000" y="820420"/>
            <a:ext cx="3999230" cy="51117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常用统计图表</a:t>
            </a:r>
            <a:endPar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4" name="图片 3" descr="奥巴马赢得2012年美国大选 将再掌白宫4年"/>
          <p:cNvPicPr/>
          <p:nvPr>
            <p:custDataLst>
              <p:tags r:id="rId3"/>
            </p:custDataLst>
          </p:nvPr>
        </p:nvPicPr>
        <p:blipFill>
          <a:blip r:embed="rId4" cstate="print"/>
          <a:srcRect/>
          <a:stretch>
            <a:fillRect/>
          </a:stretch>
        </p:blipFill>
        <p:spPr bwMode="auto">
          <a:xfrm>
            <a:off x="3742055" y="1604645"/>
            <a:ext cx="5307965" cy="3301365"/>
          </a:xfrm>
          <a:prstGeom prst="rect">
            <a:avLst/>
          </a:prstGeom>
          <a:noFill/>
          <a:ln w="9525">
            <a:noFill/>
            <a:miter lim="800000"/>
            <a:headEnd/>
            <a:tailEnd/>
          </a:ln>
        </p:spPr>
      </p:pic>
      <p:sp>
        <p:nvSpPr>
          <p:cNvPr id="5" name="TextBox 5"/>
          <p:cNvSpPr txBox="1"/>
          <p:nvPr>
            <p:custDataLst>
              <p:tags r:id="rId5"/>
            </p:custDataLst>
          </p:nvPr>
        </p:nvSpPr>
        <p:spPr>
          <a:xfrm>
            <a:off x="4512945" y="5139690"/>
            <a:ext cx="3671570" cy="82994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p>
            <a:r>
              <a:rPr lang="en-US" dirty="0" smtClean="0"/>
              <a:t>CNN</a:t>
            </a:r>
            <a:r>
              <a:rPr lang="zh-CN" altLang="en-US" dirty="0" smtClean="0"/>
              <a:t>对奥巴马赢得</a:t>
            </a:r>
            <a:r>
              <a:rPr lang="en-US" dirty="0" smtClean="0"/>
              <a:t>2012</a:t>
            </a:r>
            <a:r>
              <a:rPr lang="zh-CN" altLang="en-US" dirty="0" smtClean="0"/>
              <a:t>年</a:t>
            </a:r>
            <a:endParaRPr lang="zh-CN" altLang="en-US" dirty="0" smtClean="0"/>
          </a:p>
          <a:p>
            <a:r>
              <a:rPr lang="zh-CN" altLang="en-US" dirty="0" smtClean="0"/>
              <a:t>美国大选结果的可视化</a:t>
            </a:r>
            <a:endParaRPr lang="zh-CN" altLang="en-US" dirty="0"/>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298894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4</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数据可视化</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61290" y="1267460"/>
            <a:ext cx="3880485" cy="4898390"/>
          </a:xfrm>
        </p:spPr>
        <p:txBody>
          <a:bodyPr vert="horz" wrap="square" lIns="91440" tIns="45720" rIns="91440" bIns="45720" anchor="t" anchorCtr="0">
            <a:noAutofit/>
          </a:bodyPr>
          <a:p>
            <a:pPr marL="0" indent="0" algn="l" eaLnBrk="1" latinLnBrk="0" hangingPunct="1">
              <a:lnSpc>
                <a:spcPct val="100000"/>
              </a:lnSpc>
              <a:spcBef>
                <a:spcPts val="800"/>
              </a:spcBef>
              <a:buSzTx/>
              <a:buFont typeface="Wingdings" panose="05000000000000000000" pitchFamily="2" charset="2"/>
              <a:buNone/>
            </a:pPr>
            <a:r>
              <a:rPr lang="en-US" altLang="zh-CN" dirty="0" smtClean="0">
                <a:solidFill>
                  <a:srgbClr val="134AD5"/>
                </a:solidFill>
                <a:ea typeface="黑体" panose="02010609060101010101" pitchFamily="49" charset="-122"/>
                <a:cs typeface="+mn-lt"/>
                <a:sym typeface="+mn-ea"/>
              </a:rPr>
              <a:t>  6. </a:t>
            </a:r>
            <a:r>
              <a:rPr lang="zh-CN" altLang="en-US" dirty="0" smtClean="0">
                <a:solidFill>
                  <a:srgbClr val="134AD5"/>
                </a:solidFill>
                <a:ea typeface="黑体" panose="02010609060101010101" pitchFamily="49" charset="-122"/>
                <a:cs typeface="+mn-lt"/>
                <a:sym typeface="+mn-ea"/>
              </a:rPr>
              <a:t>等值线</a:t>
            </a:r>
            <a:r>
              <a:rPr lang="en-US" altLang="zh-CN" dirty="0" smtClean="0">
                <a:solidFill>
                  <a:srgbClr val="134AD5"/>
                </a:solidFill>
                <a:ea typeface="黑体" panose="02010609060101010101" pitchFamily="49" charset="-122"/>
                <a:cs typeface="+mn-lt"/>
                <a:sym typeface="+mn-ea"/>
              </a:rPr>
              <a:t>（Contour Map）</a:t>
            </a:r>
            <a:endParaRPr lang="zh-CN" altLang="en-US"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200" dirty="0" smtClean="0">
                <a:solidFill>
                  <a:srgbClr val="134AD5"/>
                </a:solidFill>
                <a:ea typeface="黑体" panose="02010609060101010101" pitchFamily="49" charset="-122"/>
                <a:cs typeface="+mn-lt"/>
                <a:sym typeface="+mn-ea"/>
              </a:rPr>
              <a:t>  * </a:t>
            </a:r>
            <a:r>
              <a:rPr lang="en-US" altLang="zh-CN" sz="2200" u="sng" dirty="0" smtClean="0">
                <a:solidFill>
                  <a:srgbClr val="134AD5"/>
                </a:solidFill>
                <a:ea typeface="黑体" panose="02010609060101010101" pitchFamily="49" charset="-122"/>
                <a:cs typeface="+mn-lt"/>
                <a:sym typeface="+mn-ea"/>
              </a:rPr>
              <a:t>等值线</a:t>
            </a:r>
            <a:r>
              <a:rPr lang="en-US" altLang="zh-CN" sz="2200" dirty="0" smtClean="0">
                <a:solidFill>
                  <a:srgbClr val="134AD5"/>
                </a:solidFill>
                <a:ea typeface="黑体" panose="02010609060101010101" pitchFamily="49" charset="-122"/>
                <a:cs typeface="+mn-lt"/>
                <a:sym typeface="+mn-ea"/>
              </a:rPr>
              <a:t>主要用于显示等值数据的分布情况，</a:t>
            </a:r>
            <a:endParaRPr lang="en-US" altLang="zh-CN" sz="2200"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200" dirty="0" smtClean="0">
                <a:solidFill>
                  <a:srgbClr val="134AD5"/>
                </a:solidFill>
                <a:ea typeface="黑体" panose="02010609060101010101" pitchFamily="49" charset="-122"/>
                <a:cs typeface="+mn-lt"/>
                <a:sym typeface="+mn-ea"/>
              </a:rPr>
              <a:t>  * 其画法为将多维空间中的具有相同值的数据点相互连接后投影到二维平面上，一般为三无（无相交、无分支、无中断）封闭线路。</a:t>
            </a:r>
            <a:endParaRPr lang="en-US" altLang="zh-CN" sz="2200"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200" dirty="0" smtClean="0">
                <a:solidFill>
                  <a:srgbClr val="134AD5"/>
                </a:solidFill>
                <a:ea typeface="黑体" panose="02010609060101010101" pitchFamily="49" charset="-122"/>
                <a:cs typeface="+mn-lt"/>
                <a:sym typeface="+mn-ea"/>
              </a:rPr>
              <a:t>  * 等值线在地理（如等高线等）、气象（如等温线、等压线、等降水量线等）、物理（如等磁线、等势线等）等领域具有较为广泛的应用。</a:t>
            </a:r>
            <a:endParaRPr lang="en-US" altLang="zh-CN" sz="2200" dirty="0" smtClean="0">
              <a:solidFill>
                <a:srgbClr val="134AD5"/>
              </a:solidFill>
              <a:ea typeface="黑体" panose="02010609060101010101" pitchFamily="49" charset="-122"/>
              <a:cs typeface="+mn-lt"/>
              <a:sym typeface="+mn-ea"/>
            </a:endParaRPr>
          </a:p>
        </p:txBody>
      </p:sp>
      <p:sp>
        <p:nvSpPr>
          <p:cNvPr id="3" name="Rectangle 3"/>
          <p:cNvSpPr>
            <a:spLocks noGrp="1" noRot="1"/>
          </p:cNvSpPr>
          <p:nvPr>
            <p:custDataLst>
              <p:tags r:id="rId2"/>
            </p:custDataLst>
          </p:nvPr>
        </p:nvSpPr>
        <p:spPr>
          <a:xfrm>
            <a:off x="254000" y="748665"/>
            <a:ext cx="3999230" cy="51117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常用统计图表</a:t>
            </a:r>
            <a:endPar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2" name="图片 1" descr="http://vipftp.eku.cc:808/vrw/sc/sctx/34558651839.JPG"/>
          <p:cNvPicPr/>
          <p:nvPr>
            <p:custDataLst>
              <p:tags r:id="rId3"/>
            </p:custDataLst>
          </p:nvPr>
        </p:nvPicPr>
        <p:blipFill>
          <a:blip r:embed="rId4" cstate="print"/>
          <a:srcRect/>
          <a:stretch>
            <a:fillRect/>
          </a:stretch>
        </p:blipFill>
        <p:spPr bwMode="auto">
          <a:xfrm>
            <a:off x="4134485" y="1260475"/>
            <a:ext cx="4773295" cy="4120515"/>
          </a:xfrm>
          <a:prstGeom prst="rect">
            <a:avLst/>
          </a:prstGeom>
          <a:noFill/>
          <a:ln w="9525">
            <a:noFill/>
            <a:miter lim="800000"/>
            <a:headEnd/>
            <a:tailEnd/>
          </a:ln>
        </p:spPr>
      </p:pic>
      <p:sp>
        <p:nvSpPr>
          <p:cNvPr id="6" name="TextBox 5"/>
          <p:cNvSpPr txBox="1"/>
          <p:nvPr>
            <p:custDataLst>
              <p:tags r:id="rId5"/>
            </p:custDataLst>
          </p:nvPr>
        </p:nvSpPr>
        <p:spPr>
          <a:xfrm>
            <a:off x="5153025" y="5642610"/>
            <a:ext cx="2759075" cy="4603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p>
            <a:r>
              <a:rPr lang="zh-CN" altLang="en-US" dirty="0" smtClean="0"/>
              <a:t>某海平面的等压线</a:t>
            </a:r>
            <a:endParaRPr lang="zh-CN" altLang="en-US"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298894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4</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数据可视化</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61290" y="1267460"/>
            <a:ext cx="3792220" cy="5222875"/>
          </a:xfrm>
        </p:spPr>
        <p:txBody>
          <a:bodyPr vert="horz" wrap="square" lIns="91440" tIns="45720" rIns="91440" bIns="45720" anchor="t" anchorCtr="0">
            <a:noAutofit/>
          </a:bodyPr>
          <a:p>
            <a:pPr marL="0" indent="0" algn="l" eaLnBrk="1" latinLnBrk="0" hangingPunct="1">
              <a:lnSpc>
                <a:spcPct val="100000"/>
              </a:lnSpc>
              <a:spcBef>
                <a:spcPts val="800"/>
              </a:spcBef>
              <a:buSzTx/>
              <a:buFont typeface="Wingdings" panose="05000000000000000000" pitchFamily="2" charset="2"/>
              <a:buNone/>
            </a:pPr>
            <a:r>
              <a:rPr lang="en-US" altLang="zh-CN" dirty="0" smtClean="0">
                <a:solidFill>
                  <a:srgbClr val="134AD5"/>
                </a:solidFill>
                <a:ea typeface="黑体" panose="02010609060101010101" pitchFamily="49" charset="-122"/>
                <a:cs typeface="+mn-lt"/>
                <a:sym typeface="+mn-ea"/>
              </a:rPr>
              <a:t>  7. </a:t>
            </a:r>
            <a:r>
              <a:rPr lang="zh-CN" altLang="en-US" dirty="0" smtClean="0">
                <a:solidFill>
                  <a:srgbClr val="134AD5"/>
                </a:solidFill>
                <a:ea typeface="黑体" panose="02010609060101010101" pitchFamily="49" charset="-122"/>
                <a:cs typeface="+mn-lt"/>
                <a:sym typeface="+mn-ea"/>
              </a:rPr>
              <a:t>雷达图</a:t>
            </a:r>
            <a:r>
              <a:rPr lang="en-US" altLang="zh-CN" dirty="0" smtClean="0">
                <a:solidFill>
                  <a:srgbClr val="134AD5"/>
                </a:solidFill>
                <a:ea typeface="黑体" panose="02010609060101010101" pitchFamily="49" charset="-122"/>
                <a:cs typeface="+mn-lt"/>
                <a:sym typeface="+mn-ea"/>
              </a:rPr>
              <a:t>（Radar Chart）</a:t>
            </a:r>
            <a:endParaRPr lang="zh-CN" altLang="en-US"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100" dirty="0" smtClean="0">
                <a:solidFill>
                  <a:srgbClr val="134AD5"/>
                </a:solidFill>
                <a:ea typeface="黑体" panose="02010609060101010101" pitchFamily="49" charset="-122"/>
                <a:cs typeface="+mn-lt"/>
                <a:sym typeface="+mn-ea"/>
              </a:rPr>
              <a:t>  * 雷达图主要用于</a:t>
            </a:r>
            <a:r>
              <a:rPr lang="zh-CN" altLang="en-US" sz="2100" dirty="0" smtClean="0">
                <a:solidFill>
                  <a:srgbClr val="134AD5"/>
                </a:solidFill>
                <a:ea typeface="黑体" panose="02010609060101010101" pitchFamily="49" charset="-122"/>
                <a:cs typeface="+mn-lt"/>
                <a:sym typeface="+mn-ea"/>
              </a:rPr>
              <a:t>可视化</a:t>
            </a:r>
            <a:r>
              <a:rPr lang="en-US" altLang="zh-CN" sz="2100" dirty="0" smtClean="0">
                <a:solidFill>
                  <a:srgbClr val="134AD5"/>
                </a:solidFill>
                <a:ea typeface="黑体" panose="02010609060101010101" pitchFamily="49" charset="-122"/>
                <a:cs typeface="+mn-lt"/>
                <a:sym typeface="+mn-ea"/>
              </a:rPr>
              <a:t>多</a:t>
            </a:r>
            <a:r>
              <a:rPr lang="zh-CN" altLang="en-US" sz="2100" dirty="0" smtClean="0">
                <a:solidFill>
                  <a:srgbClr val="134AD5"/>
                </a:solidFill>
                <a:ea typeface="黑体" panose="02010609060101010101" pitchFamily="49" charset="-122"/>
                <a:cs typeface="+mn-lt"/>
                <a:sym typeface="+mn-ea"/>
              </a:rPr>
              <a:t>个属性的</a:t>
            </a:r>
            <a:r>
              <a:rPr lang="en-US" altLang="zh-CN" sz="2100" dirty="0" smtClean="0">
                <a:solidFill>
                  <a:srgbClr val="134AD5"/>
                </a:solidFill>
                <a:ea typeface="黑体" panose="02010609060101010101" pitchFamily="49" charset="-122"/>
                <a:cs typeface="+mn-lt"/>
                <a:sym typeface="+mn-ea"/>
              </a:rPr>
              <a:t>数据，所采用的基本可视化方法如下</a:t>
            </a:r>
            <a:r>
              <a:rPr lang="zh-CN" altLang="en-US" sz="2100" dirty="0" smtClean="0">
                <a:solidFill>
                  <a:srgbClr val="134AD5"/>
                </a:solidFill>
                <a:ea typeface="黑体" panose="02010609060101010101" pitchFamily="49" charset="-122"/>
                <a:cs typeface="+mn-lt"/>
                <a:sym typeface="+mn-ea"/>
              </a:rPr>
              <a:t>：</a:t>
            </a:r>
            <a:endParaRPr lang="en-US" altLang="zh-CN" sz="2100"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000" dirty="0" smtClean="0">
                <a:solidFill>
                  <a:schemeClr val="tx1"/>
                </a:solidFill>
                <a:ea typeface="黑体" panose="02010609060101010101" pitchFamily="49" charset="-122"/>
                <a:cs typeface="+mn-lt"/>
                <a:sym typeface="+mn-ea"/>
              </a:rPr>
              <a:t>    - 首先，将圆形（或多个同心圆）等分成若干个扇形区，分别表示同一个数据的不同维度。 </a:t>
            </a:r>
            <a:endParaRPr lang="en-US" altLang="zh-CN" sz="2000" dirty="0" smtClean="0">
              <a:solidFill>
                <a:schemeClr val="tx1"/>
              </a:solidFill>
              <a:ea typeface="黑体" panose="02010609060101010101" pitchFamily="49" charset="-122"/>
              <a:cs typeface="+mn-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000" dirty="0" smtClean="0">
                <a:solidFill>
                  <a:schemeClr val="tx1"/>
                </a:solidFill>
                <a:ea typeface="黑体" panose="02010609060101010101" pitchFamily="49" charset="-122"/>
                <a:cs typeface="+mn-lt"/>
                <a:sym typeface="+mn-ea"/>
              </a:rPr>
              <a:t>    - 其次，在每个扇形区中，从圆心开始，分别以放射线形式画出若干条指标线，并标明指标名次及标度。</a:t>
            </a:r>
            <a:endParaRPr lang="en-US" altLang="zh-CN" sz="2000" dirty="0" smtClean="0">
              <a:solidFill>
                <a:schemeClr val="tx1"/>
              </a:solidFill>
              <a:ea typeface="黑体" panose="02010609060101010101" pitchFamily="49" charset="-122"/>
              <a:cs typeface="+mn-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000" dirty="0" smtClean="0">
                <a:solidFill>
                  <a:schemeClr val="tx1"/>
                </a:solidFill>
                <a:ea typeface="黑体" panose="02010609060101010101" pitchFamily="49" charset="-122"/>
                <a:cs typeface="+mn-lt"/>
                <a:sym typeface="+mn-ea"/>
              </a:rPr>
              <a:t>    -  然后，将实际数据标注在相应指标上。 </a:t>
            </a:r>
            <a:endParaRPr lang="en-US" altLang="zh-CN" sz="2000" dirty="0" smtClean="0">
              <a:solidFill>
                <a:schemeClr val="tx1"/>
              </a:solidFill>
              <a:ea typeface="黑体" panose="02010609060101010101" pitchFamily="49" charset="-122"/>
              <a:cs typeface="+mn-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000" dirty="0" smtClean="0">
                <a:solidFill>
                  <a:schemeClr val="tx1"/>
                </a:solidFill>
                <a:ea typeface="黑体" panose="02010609060101010101" pitchFamily="49" charset="-122"/>
                <a:cs typeface="+mn-lt"/>
                <a:sym typeface="+mn-ea"/>
              </a:rPr>
              <a:t>    - 最后，以线段依次连接相邻点，形成折线闭环，构成雷达图。</a:t>
            </a:r>
            <a:endParaRPr lang="en-US" altLang="zh-CN" sz="2000" dirty="0" smtClean="0">
              <a:solidFill>
                <a:schemeClr val="tx1"/>
              </a:solidFill>
              <a:ea typeface="黑体" panose="02010609060101010101" pitchFamily="49" charset="-122"/>
              <a:cs typeface="+mn-lt"/>
              <a:sym typeface="+mn-ea"/>
            </a:endParaRPr>
          </a:p>
        </p:txBody>
      </p:sp>
      <p:sp>
        <p:nvSpPr>
          <p:cNvPr id="3" name="Rectangle 3"/>
          <p:cNvSpPr>
            <a:spLocks noGrp="1" noRot="1"/>
          </p:cNvSpPr>
          <p:nvPr>
            <p:custDataLst>
              <p:tags r:id="rId2"/>
            </p:custDataLst>
          </p:nvPr>
        </p:nvSpPr>
        <p:spPr>
          <a:xfrm>
            <a:off x="254000" y="748665"/>
            <a:ext cx="3999230" cy="51117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常用统计图表</a:t>
            </a:r>
            <a:endPar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9" name="图片 8"/>
          <p:cNvPicPr>
            <a:picLocks noChangeAspect="1"/>
          </p:cNvPicPr>
          <p:nvPr>
            <p:custDataLst>
              <p:tags r:id="rId3"/>
            </p:custDataLst>
          </p:nvPr>
        </p:nvPicPr>
        <p:blipFill>
          <a:blip r:embed="rId4" cstate="print"/>
          <a:srcRect/>
          <a:stretch>
            <a:fillRect/>
          </a:stretch>
        </p:blipFill>
        <p:spPr bwMode="auto">
          <a:xfrm>
            <a:off x="3845560" y="794385"/>
            <a:ext cx="5184140" cy="3891915"/>
          </a:xfrm>
          <a:prstGeom prst="rect">
            <a:avLst/>
          </a:prstGeom>
          <a:noFill/>
          <a:ln w="9525">
            <a:noFill/>
            <a:miter lim="800000"/>
            <a:headEnd/>
            <a:tailEnd/>
          </a:ln>
        </p:spPr>
      </p:pic>
      <p:sp>
        <p:nvSpPr>
          <p:cNvPr id="4" name="TextBox 4"/>
          <p:cNvSpPr txBox="1"/>
          <p:nvPr>
            <p:custDataLst>
              <p:tags r:id="rId5"/>
            </p:custDataLst>
          </p:nvPr>
        </p:nvSpPr>
        <p:spPr>
          <a:xfrm>
            <a:off x="6588125" y="908685"/>
            <a:ext cx="2372995" cy="398780"/>
          </a:xfrm>
          <a:prstGeom prst="rect">
            <a:avLst/>
          </a:prstGeom>
          <a:solidFill>
            <a:srgbClr val="000000"/>
          </a:solidFill>
          <a:ln w="25400" cap="flat" cmpd="sng" algn="ctr">
            <a:solidFill>
              <a:srgbClr val="000000">
                <a:shade val="50000"/>
              </a:srgbClr>
            </a:solidFill>
            <a:prstDash val="solid"/>
          </a:ln>
          <a:effectLst/>
        </p:spPr>
        <p:style>
          <a:lnRef idx="2">
            <a:schemeClr val="dk1">
              <a:shade val="50000"/>
            </a:schemeClr>
          </a:lnRef>
          <a:fillRef idx="1">
            <a:schemeClr val="dk1"/>
          </a:fillRef>
          <a:effectRef idx="0">
            <a:schemeClr val="dk1"/>
          </a:effectRef>
          <a:fontRef idx="minor">
            <a:schemeClr val="lt1"/>
          </a:fontRef>
        </p:style>
        <p:txBody>
          <a:bodyPr wrap="square" rtlCol="0">
            <a:spAutoFit/>
          </a:bodyPr>
          <a:p>
            <a:r>
              <a:rPr lang="zh-CN" altLang="en-US" sz="2000" dirty="0" err="1" smtClean="0">
                <a:ea typeface="宋体" panose="02010600030101010101" pitchFamily="2" charset="-122"/>
              </a:rPr>
              <a:t>表</a:t>
            </a:r>
            <a:r>
              <a:rPr lang="en-US" altLang="zh-CN" sz="2000" dirty="0" err="1" smtClean="0">
                <a:ea typeface="宋体" panose="02010600030101010101" pitchFamily="2" charset="-122"/>
              </a:rPr>
              <a:t>4-17 雷达图示例</a:t>
            </a:r>
            <a:endParaRPr lang="en-US" altLang="zh-CN" sz="2000" dirty="0" err="1" smtClean="0">
              <a:ea typeface="宋体" panose="02010600030101010101" pitchFamily="2" charset="-122"/>
            </a:endParaRPr>
          </a:p>
        </p:txBody>
      </p:sp>
      <p:sp>
        <p:nvSpPr>
          <p:cNvPr id="5" name="Rectangle 3"/>
          <p:cNvSpPr>
            <a:spLocks noGrp="1" noRot="1"/>
          </p:cNvSpPr>
          <p:nvPr>
            <p:custDataLst>
              <p:tags r:id="rId6"/>
            </p:custDataLst>
          </p:nvPr>
        </p:nvSpPr>
        <p:spPr>
          <a:xfrm>
            <a:off x="4119880" y="4695190"/>
            <a:ext cx="4841240" cy="191325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1000"/>
              </a:spcBef>
              <a:buSzTx/>
              <a:buFont typeface="Wingdings" panose="05000000000000000000" pitchFamily="2" charset="2"/>
              <a:buNone/>
            </a:pPr>
            <a:r>
              <a:rPr lang="en-US" altLang="zh-CN" sz="2000" dirty="0" smtClean="0">
                <a:solidFill>
                  <a:schemeClr val="tx1"/>
                </a:solidFill>
                <a:ea typeface="黑体" panose="02010609060101010101" pitchFamily="49" charset="-122"/>
                <a:cs typeface="+mn-lt"/>
                <a:sym typeface="+mn-ea"/>
              </a:rPr>
              <a:t>    - 图 4-17 给出了训练前和训练后的效果比较的雷达图，从图中可以看出训练效果较为明显，被训练对象的知识、经验、自信、效率、效果、他评都出现了不同程度的提高，训练前、训练后所对应的两个覆盖面发生了显著的变化。</a:t>
            </a:r>
            <a:endParaRPr lang="en-US" altLang="zh-CN" sz="2000" dirty="0" smtClean="0">
              <a:solidFill>
                <a:schemeClr val="tx1"/>
              </a:solidFill>
              <a:ea typeface="黑体" panose="02010609060101010101" pitchFamily="49" charset="-122"/>
              <a:cs typeface="+mn-lt"/>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298894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4</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数据可视化</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61290" y="1410970"/>
            <a:ext cx="3792220" cy="4228465"/>
          </a:xfrm>
        </p:spPr>
        <p:txBody>
          <a:bodyPr vert="horz" wrap="square" lIns="91440" tIns="45720" rIns="91440" bIns="45720" anchor="t" anchorCtr="0">
            <a:noAutofit/>
          </a:bodyPr>
          <a:p>
            <a:pPr marL="0" indent="0" algn="l" eaLnBrk="1" latinLnBrk="0" hangingPunct="1">
              <a:lnSpc>
                <a:spcPct val="100000"/>
              </a:lnSpc>
              <a:spcBef>
                <a:spcPts val="800"/>
              </a:spcBef>
              <a:buSzTx/>
              <a:buFont typeface="Wingdings" panose="05000000000000000000" pitchFamily="2" charset="2"/>
              <a:buNone/>
            </a:pPr>
            <a:r>
              <a:rPr lang="en-US" altLang="zh-CN" dirty="0" smtClean="0">
                <a:solidFill>
                  <a:srgbClr val="134AD5"/>
                </a:solidFill>
                <a:ea typeface="黑体" panose="02010609060101010101" pitchFamily="49" charset="-122"/>
                <a:cs typeface="+mn-lt"/>
                <a:sym typeface="+mn-ea"/>
              </a:rPr>
              <a:t>  </a:t>
            </a:r>
            <a:r>
              <a:rPr lang="zh-CN" altLang="en-US" dirty="0" smtClean="0">
                <a:solidFill>
                  <a:srgbClr val="134AD5"/>
                </a:solidFill>
                <a:ea typeface="黑体" panose="02010609060101010101" pitchFamily="49" charset="-122"/>
                <a:cs typeface="+mn-lt"/>
                <a:sym typeface="+mn-ea"/>
              </a:rPr>
              <a:t>其他：图论方法</a:t>
            </a:r>
            <a:endParaRPr lang="zh-CN" altLang="en-US" dirty="0" smtClean="0">
              <a:solidFill>
                <a:srgbClr val="134AD5"/>
              </a:solidFill>
              <a:ea typeface="黑体" panose="02010609060101010101" pitchFamily="49" charset="-122"/>
              <a:cs typeface="+mn-lt"/>
              <a:sym typeface="+mn-ea"/>
            </a:endParaRPr>
          </a:p>
          <a:p>
            <a:pPr marL="0" algn="l" eaLnBrk="1" hangingPunct="1">
              <a:lnSpc>
                <a:spcPct val="100000"/>
              </a:lnSpc>
              <a:spcBef>
                <a:spcPts val="1000"/>
              </a:spcBef>
              <a:buClrTx/>
              <a:buSzTx/>
              <a:buFont typeface="Wingdings" panose="05000000000000000000" pitchFamily="2" charset="2"/>
              <a:buNone/>
            </a:pPr>
            <a:r>
              <a:rPr lang="en-US" altLang="zh-CN" sz="2100" dirty="0" smtClean="0">
                <a:solidFill>
                  <a:srgbClr val="134AD5"/>
                </a:solidFill>
                <a:ea typeface="黑体" panose="02010609060101010101" pitchFamily="49" charset="-122"/>
                <a:cs typeface="+mn-lt"/>
                <a:sym typeface="+mn-ea"/>
              </a:rPr>
              <a:t>  * </a:t>
            </a:r>
            <a:r>
              <a:rPr lang="en-US" altLang="zh-CN" sz="2100" dirty="0" smtClean="0">
                <a:solidFill>
                  <a:srgbClr val="134AD5"/>
                </a:solidFill>
                <a:ea typeface="黑体" panose="02010609060101010101" pitchFamily="49" charset="-122"/>
                <a:cs typeface="+mn-lt"/>
                <a:sym typeface="+mn-ea"/>
              </a:rPr>
              <a:t>图G是社会关系的数学表达，由非空结点集V(G)和有限的边集E(G)构成:</a:t>
            </a:r>
            <a:endParaRPr lang="en-US" altLang="zh-CN" sz="2100" dirty="0" smtClean="0">
              <a:solidFill>
                <a:srgbClr val="134AD5"/>
              </a:solidFill>
              <a:ea typeface="黑体" panose="02010609060101010101" pitchFamily="49" charset="-122"/>
              <a:cs typeface="+mn-lt"/>
              <a:sym typeface="+mn-ea"/>
            </a:endParaRPr>
          </a:p>
          <a:p>
            <a:pPr marL="0" algn="l" eaLnBrk="1" hangingPunct="1">
              <a:lnSpc>
                <a:spcPct val="100000"/>
              </a:lnSpc>
              <a:spcBef>
                <a:spcPts val="1000"/>
              </a:spcBef>
              <a:buClrTx/>
              <a:buSzTx/>
              <a:buFont typeface="Wingdings" panose="05000000000000000000" pitchFamily="2" charset="2"/>
              <a:buNone/>
            </a:pPr>
            <a:r>
              <a:rPr lang="en-US" altLang="zh-CN" sz="2100" dirty="0" smtClean="0">
                <a:solidFill>
                  <a:srgbClr val="134AD5"/>
                </a:solidFill>
                <a:ea typeface="黑体" panose="02010609060101010101" pitchFamily="49" charset="-122"/>
                <a:cs typeface="+mn-lt"/>
                <a:sym typeface="+mn-ea"/>
              </a:rPr>
              <a:t>            G = {V(G), E(G)}</a:t>
            </a:r>
            <a:endParaRPr lang="en-US" altLang="zh-CN" sz="2100"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100" dirty="0" smtClean="0">
                <a:solidFill>
                  <a:srgbClr val="134AD5"/>
                </a:solidFill>
                <a:ea typeface="黑体" panose="02010609060101010101" pitchFamily="49" charset="-122"/>
                <a:cs typeface="+mn-lt"/>
                <a:sym typeface="+mn-ea"/>
              </a:rPr>
              <a:t>  * </a:t>
            </a:r>
            <a:r>
              <a:rPr lang="en-US" altLang="zh-CN" sz="2100" dirty="0" smtClean="0">
                <a:solidFill>
                  <a:srgbClr val="134AD5"/>
                </a:solidFill>
                <a:ea typeface="黑体" panose="02010609060101010101" pitchFamily="49" charset="-122"/>
                <a:cs typeface="+mn-lt"/>
                <a:sym typeface="+mn-ea"/>
              </a:rPr>
              <a:t>图论不仅支持很多数据计算复杂算法，而且便于处理社会关系类数据</a:t>
            </a:r>
            <a:r>
              <a:rPr lang="zh-CN" altLang="en-US" sz="2100" dirty="0" smtClean="0">
                <a:solidFill>
                  <a:srgbClr val="134AD5"/>
                </a:solidFill>
                <a:ea typeface="黑体" panose="02010609060101010101" pitchFamily="49" charset="-122"/>
                <a:cs typeface="+mn-lt"/>
                <a:sym typeface="+mn-ea"/>
              </a:rPr>
              <a:t>。</a:t>
            </a:r>
            <a:endParaRPr lang="zh-CN" altLang="en-US" sz="2100" dirty="0" smtClean="0">
              <a:solidFill>
                <a:srgbClr val="134AD5"/>
              </a:solidFill>
              <a:ea typeface="黑体" panose="02010609060101010101" pitchFamily="49" charset="-122"/>
              <a:cs typeface="+mn-lt"/>
              <a:sym typeface="+mn-ea"/>
            </a:endParaRPr>
          </a:p>
        </p:txBody>
      </p:sp>
      <p:sp>
        <p:nvSpPr>
          <p:cNvPr id="3" name="Rectangle 3"/>
          <p:cNvSpPr>
            <a:spLocks noGrp="1" noRot="1"/>
          </p:cNvSpPr>
          <p:nvPr>
            <p:custDataLst>
              <p:tags r:id="rId2"/>
            </p:custDataLst>
          </p:nvPr>
        </p:nvSpPr>
        <p:spPr>
          <a:xfrm>
            <a:off x="254000" y="820420"/>
            <a:ext cx="3999230" cy="51117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常用统计图表</a:t>
            </a:r>
            <a:endPar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2" name="图片 1" descr="Residuals Model 1"/>
          <p:cNvPicPr>
            <a:picLocks noChangeAspect="1"/>
          </p:cNvPicPr>
          <p:nvPr>
            <p:custDataLst>
              <p:tags r:id="rId3"/>
            </p:custDataLst>
          </p:nvPr>
        </p:nvPicPr>
        <p:blipFill>
          <a:blip r:embed="rId4" cstate="print"/>
          <a:srcRect/>
          <a:stretch>
            <a:fillRect/>
          </a:stretch>
        </p:blipFill>
        <p:spPr bwMode="auto">
          <a:xfrm>
            <a:off x="3823335" y="2132965"/>
            <a:ext cx="5177790" cy="3881755"/>
          </a:xfrm>
          <a:prstGeom prst="rect">
            <a:avLst/>
          </a:prstGeom>
          <a:noFill/>
          <a:ln w="9525">
            <a:noFill/>
            <a:miter lim="800000"/>
            <a:headEnd/>
            <a:tailEnd/>
          </a:ln>
        </p:spPr>
      </p:pic>
      <p:sp>
        <p:nvSpPr>
          <p:cNvPr id="6" name="TextBox 5"/>
          <p:cNvSpPr txBox="1"/>
          <p:nvPr>
            <p:custDataLst>
              <p:tags r:id="rId5"/>
            </p:custDataLst>
          </p:nvPr>
        </p:nvSpPr>
        <p:spPr>
          <a:xfrm>
            <a:off x="5121910" y="1264285"/>
            <a:ext cx="2635250" cy="70675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p>
            <a:r>
              <a:rPr lang="zh-CN" altLang="en-US" sz="2000" dirty="0" smtClean="0"/>
              <a:t>采用社会网络方式</a:t>
            </a:r>
            <a:endParaRPr lang="zh-CN" altLang="en-US" sz="2000" dirty="0" smtClean="0"/>
          </a:p>
          <a:p>
            <a:r>
              <a:rPr lang="zh-CN" altLang="en-US" sz="2000" dirty="0" smtClean="0"/>
              <a:t>可视化国际贸易数据</a:t>
            </a:r>
            <a:endParaRPr lang="zh-CN" altLang="en-US" sz="2000" dirty="0"/>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298894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4</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数据可视化</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61290" y="1410970"/>
            <a:ext cx="8816340" cy="2760980"/>
          </a:xfrm>
        </p:spPr>
        <p:txBody>
          <a:bodyPr vert="horz" wrap="square" lIns="91440" tIns="45720" rIns="91440" bIns="45720" anchor="t" anchorCtr="0">
            <a:noAutofit/>
          </a:bodyPr>
          <a:p>
            <a:pPr marL="0" indent="0" algn="l" eaLnBrk="1" latinLnBrk="0" hangingPunct="1">
              <a:lnSpc>
                <a:spcPct val="100000"/>
              </a:lnSpc>
              <a:spcBef>
                <a:spcPts val="800"/>
              </a:spcBef>
              <a:buSzTx/>
              <a:buFont typeface="Wingdings" panose="05000000000000000000" pitchFamily="2" charset="2"/>
              <a:buNone/>
            </a:pPr>
            <a:r>
              <a:rPr lang="en-US" altLang="zh-CN" dirty="0" smtClean="0">
                <a:solidFill>
                  <a:srgbClr val="134AD5"/>
                </a:solidFill>
                <a:ea typeface="黑体" panose="02010609060101010101" pitchFamily="49" charset="-122"/>
                <a:cs typeface="+mn-lt"/>
                <a:sym typeface="+mn-ea"/>
              </a:rPr>
              <a:t>  </a:t>
            </a:r>
            <a:r>
              <a:rPr lang="zh-CN" altLang="en-US" dirty="0" smtClean="0">
                <a:solidFill>
                  <a:srgbClr val="134AD5"/>
                </a:solidFill>
                <a:ea typeface="黑体" panose="02010609060101010101" pitchFamily="49" charset="-122"/>
                <a:cs typeface="+mn-lt"/>
                <a:sym typeface="+mn-ea"/>
              </a:rPr>
              <a:t>其他：视觉隐喻</a:t>
            </a:r>
            <a:endParaRPr lang="zh-CN" altLang="en-US"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2">
                    <a:lumMod val="75000"/>
                    <a:lumOff val="25000"/>
                  </a:schemeClr>
                </a:solidFill>
                <a:ea typeface="黑体" panose="02010609060101010101" pitchFamily="49" charset="-122"/>
                <a:cs typeface="+mn-lt"/>
                <a:sym typeface="+mn-ea"/>
              </a:rPr>
              <a:t>    * </a:t>
            </a:r>
            <a:r>
              <a:rPr lang="zh-CN" altLang="en-US" sz="2300" dirty="0" smtClean="0">
                <a:solidFill>
                  <a:schemeClr val="tx2">
                    <a:lumMod val="75000"/>
                    <a:lumOff val="25000"/>
                  </a:schemeClr>
                </a:solidFill>
                <a:latin typeface="+mj-lt"/>
                <a:ea typeface="黑体" panose="02010609060101010101" pitchFamily="49" charset="-122"/>
                <a:cs typeface="+mj-lt"/>
                <a:sym typeface="Symbol" panose="05050102010706020507" charset="0"/>
              </a:rPr>
              <a:t>是指在视觉上将目标物体或形象与另一领域的参照物进行相似性对比，常用于广告和平面设计之中。</a:t>
            </a:r>
            <a:endParaRPr lang="en-US" altLang="zh-CN" sz="2300" b="1" dirty="0" smtClean="0">
              <a:solidFill>
                <a:schemeClr val="tx2">
                  <a:lumMod val="75000"/>
                  <a:lumOff val="25000"/>
                </a:schemeClr>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a:t>
            </a:r>
            <a:r>
              <a:rPr lang="zh-CN" altLang="en-US" sz="2300" dirty="0" smtClean="0">
                <a:solidFill>
                  <a:schemeClr val="tx1"/>
                </a:solidFill>
                <a:latin typeface="+mj-lt"/>
                <a:ea typeface="黑体" panose="02010609060101010101" pitchFamily="49" charset="-122"/>
                <a:cs typeface="+mj-lt"/>
                <a:sym typeface="Symbol" panose="05050102010706020507" charset="0"/>
              </a:rPr>
              <a:t>（</a:t>
            </a:r>
            <a:r>
              <a:rPr lang="en-US" sz="2300" dirty="0" smtClean="0">
                <a:solidFill>
                  <a:schemeClr val="tx1"/>
                </a:solidFill>
                <a:sym typeface="+mn-ea"/>
              </a:rPr>
              <a:t>1</a:t>
            </a:r>
            <a:r>
              <a:rPr lang="zh-CN" altLang="en-US" sz="2300" dirty="0" smtClean="0">
                <a:solidFill>
                  <a:schemeClr val="tx1"/>
                </a:solidFill>
                <a:ea typeface="宋体" panose="02010600030101010101" pitchFamily="2" charset="-122"/>
                <a:sym typeface="+mn-ea"/>
              </a:rPr>
              <a:t>）</a:t>
            </a:r>
            <a:r>
              <a:rPr lang="zh-CN" altLang="en-US" sz="2300" dirty="0" smtClean="0">
                <a:solidFill>
                  <a:schemeClr val="tx1"/>
                </a:solidFill>
                <a:sym typeface="+mn-ea"/>
              </a:rPr>
              <a:t>直接在现实图像上进行视觉隐喻</a:t>
            </a:r>
            <a:endParaRPr lang="en-US" altLang="zh-CN" sz="2300" b="1" dirty="0" smtClean="0">
              <a:solidFill>
                <a:schemeClr val="tx1"/>
              </a:solidFill>
              <a:latin typeface="+mj-lt"/>
              <a:ea typeface="黑体" panose="02010609060101010101" pitchFamily="49" charset="-122"/>
              <a:cs typeface="+mj-lt"/>
              <a:sym typeface="Symbol" panose="05050102010706020507" charset="0"/>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a:t>
            </a:r>
            <a:r>
              <a:rPr lang="zh-CN" altLang="en-US" sz="2300" dirty="0" smtClean="0">
                <a:solidFill>
                  <a:schemeClr val="tx1"/>
                </a:solidFill>
                <a:latin typeface="+mj-lt"/>
                <a:ea typeface="黑体" panose="02010609060101010101" pitchFamily="49" charset="-122"/>
                <a:cs typeface="+mj-lt"/>
                <a:sym typeface="Symbol" panose="05050102010706020507" charset="0"/>
              </a:rPr>
              <a:t>（</a:t>
            </a:r>
            <a:r>
              <a:rPr lang="en-US" altLang="zh-CN" sz="2300" dirty="0" smtClean="0">
                <a:solidFill>
                  <a:schemeClr val="tx1"/>
                </a:solidFill>
                <a:latin typeface="+mj-lt"/>
                <a:ea typeface="黑体" panose="02010609060101010101" pitchFamily="49" charset="-122"/>
                <a:cs typeface="+mj-lt"/>
                <a:sym typeface="Symbol" panose="05050102010706020507" charset="0"/>
              </a:rPr>
              <a:t>2</a:t>
            </a:r>
            <a:r>
              <a:rPr lang="zh-CN" altLang="en-US" sz="2300" dirty="0" smtClean="0">
                <a:solidFill>
                  <a:schemeClr val="tx1"/>
                </a:solidFill>
                <a:latin typeface="+mj-lt"/>
                <a:ea typeface="黑体" panose="02010609060101010101" pitchFamily="49" charset="-122"/>
                <a:cs typeface="+mj-lt"/>
                <a:sym typeface="Symbol" panose="05050102010706020507" charset="0"/>
              </a:rPr>
              <a:t>）</a:t>
            </a:r>
            <a:r>
              <a:rPr lang="zh-CN" altLang="en-US" sz="2300" dirty="0" smtClean="0">
                <a:solidFill>
                  <a:schemeClr val="tx1"/>
                </a:solidFill>
                <a:sym typeface="+mn-ea"/>
              </a:rPr>
              <a:t>对现实事物，甚至是虚拟事物进行了一定的抽象处理之后，再进行视觉隐喻</a:t>
            </a:r>
            <a:r>
              <a:rPr lang="zh-CN" altLang="en-US" sz="2300" dirty="0" smtClean="0">
                <a:solidFill>
                  <a:schemeClr val="tx1"/>
                </a:solidFill>
                <a:ea typeface="黑体" panose="02010609060101010101" pitchFamily="49" charset="-122"/>
                <a:cs typeface="+mn-lt"/>
                <a:sym typeface="+mn-ea"/>
              </a:rPr>
              <a:t>。</a:t>
            </a:r>
            <a:endParaRPr lang="zh-CN" altLang="en-US" sz="2300" dirty="0" smtClean="0">
              <a:solidFill>
                <a:schemeClr val="tx1"/>
              </a:solidFill>
              <a:ea typeface="黑体" panose="02010609060101010101" pitchFamily="49" charset="-122"/>
              <a:cs typeface="+mn-lt"/>
              <a:sym typeface="+mn-ea"/>
            </a:endParaRPr>
          </a:p>
        </p:txBody>
      </p:sp>
      <p:sp>
        <p:nvSpPr>
          <p:cNvPr id="3" name="Rectangle 3"/>
          <p:cNvSpPr>
            <a:spLocks noGrp="1" noRot="1"/>
          </p:cNvSpPr>
          <p:nvPr>
            <p:custDataLst>
              <p:tags r:id="rId2"/>
            </p:custDataLst>
          </p:nvPr>
        </p:nvSpPr>
        <p:spPr>
          <a:xfrm>
            <a:off x="254000" y="820420"/>
            <a:ext cx="3999230" cy="51117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常用统计图表</a:t>
            </a:r>
            <a:endPar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03458" name="Picture 2"/>
          <p:cNvPicPr>
            <a:picLocks noChangeAspect="1" noChangeArrowheads="1"/>
          </p:cNvPicPr>
          <p:nvPr>
            <p:custDataLst>
              <p:tags r:id="rId1"/>
            </p:custDataLst>
          </p:nvPr>
        </p:nvPicPr>
        <p:blipFill>
          <a:blip r:embed="rId2"/>
          <a:srcRect/>
          <a:stretch>
            <a:fillRect/>
          </a:stretch>
        </p:blipFill>
        <p:spPr bwMode="auto">
          <a:xfrm>
            <a:off x="3049270" y="1299210"/>
            <a:ext cx="5705475" cy="4294505"/>
          </a:xfrm>
          <a:prstGeom prst="rect">
            <a:avLst/>
          </a:prstGeom>
          <a:noFill/>
          <a:ln w="9525">
            <a:noFill/>
            <a:miter lim="800000"/>
            <a:headEnd/>
            <a:tailEnd/>
          </a:ln>
          <a:effectLst/>
        </p:spPr>
      </p:pic>
      <p:sp>
        <p:nvSpPr>
          <p:cNvPr id="19457" name="Rectangle 2"/>
          <p:cNvSpPr>
            <a:spLocks noGrp="1"/>
          </p:cNvSpPr>
          <p:nvPr>
            <p:ph type="title"/>
          </p:nvPr>
        </p:nvSpPr>
        <p:spPr>
          <a:xfrm>
            <a:off x="617538" y="198755"/>
            <a:ext cx="298894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4</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数据可视化</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3"/>
            </p:custDataLst>
          </p:nvPr>
        </p:nvSpPr>
        <p:spPr>
          <a:xfrm>
            <a:off x="161290" y="1410970"/>
            <a:ext cx="3809365" cy="1390650"/>
          </a:xfrm>
        </p:spPr>
        <p:txBody>
          <a:bodyPr vert="horz" wrap="square" lIns="91440" tIns="45720" rIns="91440" bIns="45720" anchor="t" anchorCtr="0">
            <a:noAutofit/>
          </a:bodyPr>
          <a:p>
            <a:pPr marL="0" indent="0" algn="l" eaLnBrk="1" latinLnBrk="0" hangingPunct="1">
              <a:lnSpc>
                <a:spcPct val="100000"/>
              </a:lnSpc>
              <a:spcBef>
                <a:spcPts val="800"/>
              </a:spcBef>
              <a:buSzTx/>
              <a:buFont typeface="Wingdings" panose="05000000000000000000" pitchFamily="2" charset="2"/>
              <a:buNone/>
            </a:pPr>
            <a:r>
              <a:rPr lang="en-US" altLang="zh-CN" dirty="0" smtClean="0">
                <a:solidFill>
                  <a:srgbClr val="134AD5"/>
                </a:solidFill>
                <a:ea typeface="黑体" panose="02010609060101010101" pitchFamily="49" charset="-122"/>
                <a:cs typeface="+mn-lt"/>
                <a:sym typeface="+mn-ea"/>
              </a:rPr>
              <a:t>  </a:t>
            </a:r>
            <a:r>
              <a:rPr lang="zh-CN" altLang="en-US" dirty="0" smtClean="0">
                <a:solidFill>
                  <a:srgbClr val="134AD5"/>
                </a:solidFill>
                <a:ea typeface="黑体" panose="02010609060101010101" pitchFamily="49" charset="-122"/>
                <a:cs typeface="+mn-lt"/>
                <a:sym typeface="+mn-ea"/>
              </a:rPr>
              <a:t>其他：视觉隐喻（续）</a:t>
            </a:r>
            <a:endParaRPr lang="zh-CN" altLang="en-US"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a:t>
            </a:r>
            <a:r>
              <a:rPr lang="zh-CN" altLang="en-US" sz="2300" dirty="0" smtClean="0">
                <a:solidFill>
                  <a:schemeClr val="tx1"/>
                </a:solidFill>
                <a:latin typeface="+mj-lt"/>
                <a:ea typeface="黑体" panose="02010609060101010101" pitchFamily="49" charset="-122"/>
                <a:cs typeface="+mj-lt"/>
                <a:sym typeface="Symbol" panose="05050102010706020507" charset="0"/>
              </a:rPr>
              <a:t>（</a:t>
            </a:r>
            <a:r>
              <a:rPr lang="en-US" sz="2300" dirty="0" smtClean="0">
                <a:solidFill>
                  <a:schemeClr val="tx1"/>
                </a:solidFill>
                <a:sym typeface="+mn-ea"/>
              </a:rPr>
              <a:t>1</a:t>
            </a:r>
            <a:r>
              <a:rPr lang="zh-CN" altLang="en-US" sz="2300" dirty="0" smtClean="0">
                <a:solidFill>
                  <a:schemeClr val="tx1"/>
                </a:solidFill>
                <a:ea typeface="宋体" panose="02010600030101010101" pitchFamily="2" charset="-122"/>
                <a:sym typeface="+mn-ea"/>
              </a:rPr>
              <a:t>）</a:t>
            </a:r>
            <a:r>
              <a:rPr lang="zh-CN" altLang="en-US" sz="2300" dirty="0" smtClean="0">
                <a:solidFill>
                  <a:schemeClr val="tx1"/>
                </a:solidFill>
                <a:sym typeface="+mn-ea"/>
              </a:rPr>
              <a:t>直接在现实图像上进行视觉隐喻。</a:t>
            </a:r>
            <a:endParaRPr lang="zh-CN" altLang="en-US" sz="2300" dirty="0" smtClean="0">
              <a:solidFill>
                <a:schemeClr val="tx1"/>
              </a:solidFill>
              <a:ea typeface="黑体" panose="02010609060101010101" pitchFamily="49" charset="-122"/>
              <a:cs typeface="+mn-lt"/>
              <a:sym typeface="+mn-ea"/>
            </a:endParaRPr>
          </a:p>
        </p:txBody>
      </p:sp>
      <p:sp>
        <p:nvSpPr>
          <p:cNvPr id="3" name="Rectangle 3"/>
          <p:cNvSpPr>
            <a:spLocks noGrp="1" noRot="1"/>
          </p:cNvSpPr>
          <p:nvPr>
            <p:custDataLst>
              <p:tags r:id="rId4"/>
            </p:custDataLst>
          </p:nvPr>
        </p:nvSpPr>
        <p:spPr>
          <a:xfrm>
            <a:off x="254000" y="820420"/>
            <a:ext cx="3999230" cy="51117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常用统计图表</a:t>
            </a:r>
            <a:endPar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6" name="TextBox 5"/>
          <p:cNvSpPr txBox="1"/>
          <p:nvPr>
            <p:custDataLst>
              <p:tags r:id="rId5"/>
            </p:custDataLst>
          </p:nvPr>
        </p:nvSpPr>
        <p:spPr>
          <a:xfrm>
            <a:off x="565150" y="3132455"/>
            <a:ext cx="3039110" cy="829945"/>
          </a:xfrm>
          <a:prstGeom prst="rect">
            <a:avLst/>
          </a:prstGeom>
          <a:solidFill>
            <a:srgbClr val="000000"/>
          </a:solidFill>
          <a:ln w="25400" cap="flat" cmpd="sng" algn="ctr">
            <a:solidFill>
              <a:srgbClr val="000000">
                <a:shade val="50000"/>
              </a:srgbClr>
            </a:solidFill>
            <a:prstDash val="solid"/>
          </a:ln>
          <a:effectLst/>
        </p:spPr>
        <p:style>
          <a:lnRef idx="2">
            <a:schemeClr val="dk1">
              <a:shade val="50000"/>
            </a:schemeClr>
          </a:lnRef>
          <a:fillRef idx="1">
            <a:schemeClr val="dk1"/>
          </a:fillRef>
          <a:effectRef idx="0">
            <a:schemeClr val="dk1"/>
          </a:effectRef>
          <a:fontRef idx="minor">
            <a:schemeClr val="lt1"/>
          </a:fontRef>
        </p:style>
        <p:txBody>
          <a:bodyPr wrap="square" rtlCol="0">
            <a:spAutoFit/>
          </a:bodyPr>
          <a:p>
            <a:r>
              <a:rPr lang="zh-CN" altLang="en-US" dirty="0" smtClean="0"/>
              <a:t>视觉隐喻的示例</a:t>
            </a:r>
            <a:r>
              <a:rPr lang="en-US" dirty="0" smtClean="0"/>
              <a:t>——</a:t>
            </a:r>
            <a:endParaRPr lang="en-US" dirty="0" smtClean="0"/>
          </a:p>
          <a:p>
            <a:r>
              <a:rPr lang="zh-CN" altLang="en-US" dirty="0" smtClean="0"/>
              <a:t>需求层次金字塔</a:t>
            </a:r>
            <a:endParaRPr lang="zh-CN" altLang="en-US" dirty="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298894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4</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数据可视化</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61290" y="1410970"/>
            <a:ext cx="8816340" cy="952500"/>
          </a:xfrm>
        </p:spPr>
        <p:txBody>
          <a:bodyPr vert="horz" wrap="square" lIns="91440" tIns="45720" rIns="91440" bIns="45720" anchor="t" anchorCtr="0">
            <a:noAutofit/>
          </a:bodyPr>
          <a:p>
            <a:pPr marL="0" indent="0" algn="l" eaLnBrk="1" latinLnBrk="0" hangingPunct="1">
              <a:lnSpc>
                <a:spcPct val="100000"/>
              </a:lnSpc>
              <a:spcBef>
                <a:spcPts val="800"/>
              </a:spcBef>
              <a:buSzTx/>
              <a:buFont typeface="Wingdings" panose="05000000000000000000" pitchFamily="2" charset="2"/>
              <a:buNone/>
            </a:pPr>
            <a:r>
              <a:rPr lang="en-US" altLang="zh-CN" dirty="0" smtClean="0">
                <a:solidFill>
                  <a:srgbClr val="134AD5"/>
                </a:solidFill>
                <a:ea typeface="黑体" panose="02010609060101010101" pitchFamily="49" charset="-122"/>
                <a:cs typeface="+mn-lt"/>
                <a:sym typeface="+mn-ea"/>
              </a:rPr>
              <a:t>  </a:t>
            </a:r>
            <a:r>
              <a:rPr lang="zh-CN" altLang="en-US" dirty="0" smtClean="0">
                <a:solidFill>
                  <a:srgbClr val="134AD5"/>
                </a:solidFill>
                <a:ea typeface="黑体" panose="02010609060101010101" pitchFamily="49" charset="-122"/>
                <a:cs typeface="+mn-lt"/>
                <a:sym typeface="+mn-ea"/>
              </a:rPr>
              <a:t>其他：视觉隐喻（续）</a:t>
            </a:r>
            <a:endParaRPr lang="zh-CN" altLang="en-US"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a:t>
            </a:r>
            <a:r>
              <a:rPr lang="zh-CN" altLang="en-US" sz="2300" dirty="0" smtClean="0">
                <a:solidFill>
                  <a:schemeClr val="tx1"/>
                </a:solidFill>
                <a:latin typeface="+mj-lt"/>
                <a:ea typeface="黑体" panose="02010609060101010101" pitchFamily="49" charset="-122"/>
                <a:cs typeface="+mj-lt"/>
                <a:sym typeface="Symbol" panose="05050102010706020507" charset="0"/>
              </a:rPr>
              <a:t>（</a:t>
            </a:r>
            <a:r>
              <a:rPr lang="en-US" sz="2300" dirty="0" smtClean="0">
                <a:solidFill>
                  <a:schemeClr val="tx1"/>
                </a:solidFill>
                <a:sym typeface="+mn-ea"/>
              </a:rPr>
              <a:t>1</a:t>
            </a:r>
            <a:r>
              <a:rPr lang="zh-CN" altLang="en-US" sz="2300" dirty="0" smtClean="0">
                <a:solidFill>
                  <a:schemeClr val="tx1"/>
                </a:solidFill>
                <a:ea typeface="宋体" panose="02010600030101010101" pitchFamily="2" charset="-122"/>
                <a:sym typeface="+mn-ea"/>
              </a:rPr>
              <a:t>）</a:t>
            </a:r>
            <a:r>
              <a:rPr lang="zh-CN" altLang="en-US" sz="2300" dirty="0" smtClean="0">
                <a:solidFill>
                  <a:schemeClr val="tx1"/>
                </a:solidFill>
                <a:sym typeface="+mn-ea"/>
              </a:rPr>
              <a:t>直接在现实图像上进行视觉隐喻。</a:t>
            </a:r>
            <a:endParaRPr lang="zh-CN" altLang="en-US" sz="2300" dirty="0" smtClean="0">
              <a:solidFill>
                <a:schemeClr val="tx1"/>
              </a:solidFill>
              <a:ea typeface="黑体" panose="02010609060101010101" pitchFamily="49" charset="-122"/>
              <a:cs typeface="+mn-lt"/>
              <a:sym typeface="+mn-ea"/>
            </a:endParaRPr>
          </a:p>
        </p:txBody>
      </p:sp>
      <p:sp>
        <p:nvSpPr>
          <p:cNvPr id="3" name="Rectangle 3"/>
          <p:cNvSpPr>
            <a:spLocks noGrp="1" noRot="1"/>
          </p:cNvSpPr>
          <p:nvPr>
            <p:custDataLst>
              <p:tags r:id="rId2"/>
            </p:custDataLst>
          </p:nvPr>
        </p:nvSpPr>
        <p:spPr>
          <a:xfrm>
            <a:off x="254000" y="820420"/>
            <a:ext cx="3999230" cy="51117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常用统计图表</a:t>
            </a:r>
            <a:endPar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5" name="图片 4" descr="yuci.jpg"/>
          <p:cNvPicPr>
            <a:picLocks noChangeAspect="1"/>
          </p:cNvPicPr>
          <p:nvPr>
            <p:custDataLst>
              <p:tags r:id="rId3"/>
            </p:custDataLst>
          </p:nvPr>
        </p:nvPicPr>
        <p:blipFill>
          <a:blip r:embed="rId4" cstate="print"/>
          <a:stretch>
            <a:fillRect/>
          </a:stretch>
        </p:blipFill>
        <p:spPr>
          <a:xfrm>
            <a:off x="2850515" y="2493645"/>
            <a:ext cx="5912485" cy="3152775"/>
          </a:xfrm>
          <a:prstGeom prst="rect">
            <a:avLst/>
          </a:prstGeom>
        </p:spPr>
      </p:pic>
      <p:sp>
        <p:nvSpPr>
          <p:cNvPr id="2" name="TextBox 5"/>
          <p:cNvSpPr txBox="1"/>
          <p:nvPr>
            <p:custDataLst>
              <p:tags r:id="rId5"/>
            </p:custDataLst>
          </p:nvPr>
        </p:nvSpPr>
        <p:spPr>
          <a:xfrm>
            <a:off x="488950" y="3993515"/>
            <a:ext cx="2406015" cy="829945"/>
          </a:xfrm>
          <a:prstGeom prst="rect">
            <a:avLst/>
          </a:prstGeom>
          <a:solidFill>
            <a:srgbClr val="000000"/>
          </a:solidFill>
          <a:ln w="25400" cap="flat" cmpd="sng" algn="ctr">
            <a:solidFill>
              <a:srgbClr val="000000">
                <a:shade val="50000"/>
              </a:srgbClr>
            </a:solidFill>
            <a:prstDash val="solid"/>
          </a:ln>
          <a:effectLst/>
        </p:spPr>
        <p:style>
          <a:lnRef idx="2">
            <a:schemeClr val="dk1">
              <a:shade val="50000"/>
            </a:schemeClr>
          </a:lnRef>
          <a:fillRef idx="1">
            <a:schemeClr val="dk1"/>
          </a:fillRef>
          <a:effectRef idx="0">
            <a:schemeClr val="dk1"/>
          </a:effectRef>
          <a:fontRef idx="minor">
            <a:schemeClr val="lt1"/>
          </a:fontRef>
        </p:style>
        <p:txBody>
          <a:bodyPr wrap="square" rtlCol="0">
            <a:spAutoFit/>
          </a:bodyPr>
          <a:p>
            <a:r>
              <a:rPr lang="zh-CN" altLang="en-US" dirty="0" smtClean="0"/>
              <a:t>视觉隐喻的示例</a:t>
            </a:r>
            <a:r>
              <a:rPr lang="en-US" dirty="0" smtClean="0"/>
              <a:t>——</a:t>
            </a:r>
            <a:r>
              <a:rPr lang="zh-CN" altLang="en-US" dirty="0" smtClean="0"/>
              <a:t>因果关系</a:t>
            </a:r>
            <a:endParaRPr lang="zh-CN" altLang="en-US" dirty="0"/>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1" name="图片 100"/>
          <p:cNvPicPr/>
          <p:nvPr>
            <p:custDataLst>
              <p:tags r:id="rId1"/>
            </p:custDataLst>
          </p:nvPr>
        </p:nvPicPr>
        <p:blipFill>
          <a:blip r:embed="rId2"/>
          <a:stretch>
            <a:fillRect/>
          </a:stretch>
        </p:blipFill>
        <p:spPr>
          <a:xfrm>
            <a:off x="2475230" y="1392555"/>
            <a:ext cx="6413500" cy="4501515"/>
          </a:xfrm>
          <a:prstGeom prst="rect">
            <a:avLst/>
          </a:prstGeom>
          <a:noFill/>
          <a:ln w="9525">
            <a:noFill/>
          </a:ln>
        </p:spPr>
      </p:pic>
      <p:sp>
        <p:nvSpPr>
          <p:cNvPr id="19457" name="Rectangle 2"/>
          <p:cNvSpPr>
            <a:spLocks noGrp="1"/>
          </p:cNvSpPr>
          <p:nvPr>
            <p:ph type="title"/>
          </p:nvPr>
        </p:nvSpPr>
        <p:spPr>
          <a:xfrm>
            <a:off x="617538" y="198755"/>
            <a:ext cx="298894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4</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数据可视化</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3"/>
            </p:custDataLst>
          </p:nvPr>
        </p:nvSpPr>
        <p:spPr>
          <a:xfrm>
            <a:off x="161290" y="1410970"/>
            <a:ext cx="4133215" cy="1762125"/>
          </a:xfrm>
        </p:spPr>
        <p:txBody>
          <a:bodyPr vert="horz" wrap="square" lIns="91440" tIns="45720" rIns="91440" bIns="45720" anchor="t" anchorCtr="0">
            <a:noAutofit/>
          </a:bodyPr>
          <a:p>
            <a:pPr marL="0" indent="0" algn="l" eaLnBrk="1" latinLnBrk="0" hangingPunct="1">
              <a:lnSpc>
                <a:spcPct val="100000"/>
              </a:lnSpc>
              <a:spcBef>
                <a:spcPts val="800"/>
              </a:spcBef>
              <a:buSzTx/>
              <a:buFont typeface="Wingdings" panose="05000000000000000000" pitchFamily="2" charset="2"/>
              <a:buNone/>
            </a:pPr>
            <a:r>
              <a:rPr lang="en-US" altLang="zh-CN" dirty="0" smtClean="0">
                <a:solidFill>
                  <a:srgbClr val="134AD5"/>
                </a:solidFill>
                <a:ea typeface="黑体" panose="02010609060101010101" pitchFamily="49" charset="-122"/>
                <a:cs typeface="+mn-lt"/>
                <a:sym typeface="+mn-ea"/>
              </a:rPr>
              <a:t>  </a:t>
            </a:r>
            <a:r>
              <a:rPr lang="zh-CN" altLang="en-US" dirty="0" smtClean="0">
                <a:solidFill>
                  <a:srgbClr val="134AD5"/>
                </a:solidFill>
                <a:ea typeface="黑体" panose="02010609060101010101" pitchFamily="49" charset="-122"/>
                <a:cs typeface="+mn-lt"/>
                <a:sym typeface="+mn-ea"/>
              </a:rPr>
              <a:t>其他：视觉隐喻（续）</a:t>
            </a:r>
            <a:endParaRPr lang="zh-CN" altLang="en-US"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a:t>
            </a:r>
            <a:r>
              <a:rPr lang="zh-CN" altLang="en-US" sz="2300" dirty="0" smtClean="0">
                <a:solidFill>
                  <a:schemeClr val="tx1"/>
                </a:solidFill>
                <a:latin typeface="+mj-lt"/>
                <a:ea typeface="黑体" panose="02010609060101010101" pitchFamily="49" charset="-122"/>
                <a:cs typeface="+mj-lt"/>
                <a:sym typeface="Symbol" panose="05050102010706020507" charset="0"/>
              </a:rPr>
              <a:t>（</a:t>
            </a:r>
            <a:r>
              <a:rPr lang="en-US" altLang="zh-CN" sz="2300" dirty="0" smtClean="0">
                <a:solidFill>
                  <a:schemeClr val="tx1"/>
                </a:solidFill>
                <a:latin typeface="+mj-lt"/>
                <a:ea typeface="黑体" panose="02010609060101010101" pitchFamily="49" charset="-122"/>
                <a:cs typeface="+mj-lt"/>
                <a:sym typeface="Symbol" panose="05050102010706020507" charset="0"/>
              </a:rPr>
              <a:t>2</a:t>
            </a:r>
            <a:r>
              <a:rPr lang="zh-CN" altLang="en-US" sz="2300" dirty="0" smtClean="0">
                <a:solidFill>
                  <a:schemeClr val="tx1"/>
                </a:solidFill>
                <a:ea typeface="宋体" panose="02010600030101010101" pitchFamily="2" charset="-122"/>
                <a:sym typeface="+mn-ea"/>
              </a:rPr>
              <a:t>）</a:t>
            </a:r>
            <a:r>
              <a:rPr lang="zh-CN" altLang="en-US" sz="2300" dirty="0" smtClean="0">
                <a:sym typeface="+mn-ea"/>
              </a:rPr>
              <a:t>对现实事物，甚至是虚拟事物进行了一定的抽象处理之后，再进行视觉隐喻</a:t>
            </a:r>
            <a:r>
              <a:rPr lang="zh-CN" altLang="en-US" sz="2300" dirty="0" smtClean="0">
                <a:ea typeface="黑体" panose="02010609060101010101" pitchFamily="49" charset="-122"/>
                <a:cs typeface="+mn-lt"/>
                <a:sym typeface="+mn-ea"/>
              </a:rPr>
              <a:t>。</a:t>
            </a:r>
            <a:endParaRPr lang="zh-CN" altLang="en-US" sz="2300" dirty="0" smtClean="0">
              <a:solidFill>
                <a:schemeClr val="tx1"/>
              </a:solidFill>
              <a:ea typeface="黑体" panose="02010609060101010101" pitchFamily="49" charset="-122"/>
              <a:cs typeface="+mn-lt"/>
              <a:sym typeface="+mn-ea"/>
            </a:endParaRPr>
          </a:p>
        </p:txBody>
      </p:sp>
      <p:sp>
        <p:nvSpPr>
          <p:cNvPr id="3" name="Rectangle 3"/>
          <p:cNvSpPr>
            <a:spLocks noGrp="1" noRot="1"/>
          </p:cNvSpPr>
          <p:nvPr>
            <p:custDataLst>
              <p:tags r:id="rId4"/>
            </p:custDataLst>
          </p:nvPr>
        </p:nvSpPr>
        <p:spPr>
          <a:xfrm>
            <a:off x="254000" y="820420"/>
            <a:ext cx="3999230" cy="51117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常用统计图表</a:t>
            </a:r>
            <a:endPar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4" name="TextBox 5"/>
          <p:cNvSpPr txBox="1"/>
          <p:nvPr>
            <p:custDataLst>
              <p:tags r:id="rId5"/>
            </p:custDataLst>
          </p:nvPr>
        </p:nvSpPr>
        <p:spPr>
          <a:xfrm>
            <a:off x="1402080" y="3288030"/>
            <a:ext cx="1779270" cy="829945"/>
          </a:xfrm>
          <a:prstGeom prst="rect">
            <a:avLst/>
          </a:prstGeom>
          <a:solidFill>
            <a:srgbClr val="000000"/>
          </a:solidFill>
          <a:ln w="25400" cap="flat" cmpd="sng" algn="ctr">
            <a:solidFill>
              <a:srgbClr val="000000">
                <a:shade val="50000"/>
              </a:srgbClr>
            </a:solidFill>
            <a:prstDash val="solid"/>
          </a:ln>
          <a:effectLst/>
        </p:spPr>
        <p:style>
          <a:lnRef idx="2">
            <a:schemeClr val="dk1">
              <a:shade val="50000"/>
            </a:schemeClr>
          </a:lnRef>
          <a:fillRef idx="1">
            <a:schemeClr val="dk1"/>
          </a:fillRef>
          <a:effectRef idx="0">
            <a:schemeClr val="dk1"/>
          </a:effectRef>
          <a:fontRef idx="minor">
            <a:schemeClr val="lt1"/>
          </a:fontRef>
        </p:style>
        <p:txBody>
          <a:bodyPr wrap="square" rtlCol="0">
            <a:spAutoFit/>
          </a:bodyPr>
          <a:p>
            <a:r>
              <a:rPr lang="zh-CN" altLang="en-US" dirty="0" smtClean="0"/>
              <a:t>需求金字塔的示例</a:t>
            </a:r>
            <a:endParaRPr lang="zh-CN" alt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298894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4</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数据可视化</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27000" y="867410"/>
            <a:ext cx="8848725" cy="4929505"/>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数据科学与数据可视化</a:t>
            </a:r>
            <a:endPar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smtClean="0">
                <a:solidFill>
                  <a:srgbClr val="134AD5"/>
                </a:solidFill>
                <a:ea typeface="黑体" panose="02010609060101010101" pitchFamily="49" charset="-122"/>
                <a:cs typeface="+mn-lt"/>
                <a:sym typeface="+mn-ea"/>
              </a:rPr>
              <a:t>  * 与统计学、机器学习一样，数据可视化也是数据科学的重要研究方法之一。</a:t>
            </a:r>
            <a:endParaRPr lang="en-US" altLang="zh-CN"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smtClean="0">
                <a:solidFill>
                  <a:srgbClr val="134AD5"/>
                </a:solidFill>
                <a:ea typeface="黑体" panose="02010609060101010101" pitchFamily="49" charset="-122"/>
                <a:cs typeface="+mn-lt"/>
                <a:sym typeface="+mn-ea"/>
              </a:rPr>
              <a:t>  * </a:t>
            </a:r>
            <a:r>
              <a:rPr lang="en-US" altLang="zh-CN" u="sng" dirty="0" smtClean="0">
                <a:solidFill>
                  <a:srgbClr val="134AD5"/>
                </a:solidFill>
                <a:ea typeface="黑体" panose="02010609060101010101" pitchFamily="49" charset="-122"/>
                <a:cs typeface="+mn-lt"/>
                <a:sym typeface="+mn-ea"/>
              </a:rPr>
              <a:t>以安斯科姆四组数据</a:t>
            </a:r>
            <a:r>
              <a:rPr lang="en-US" altLang="zh-CN" dirty="0" smtClean="0">
                <a:solidFill>
                  <a:srgbClr val="134AD5"/>
                </a:solidFill>
                <a:ea typeface="黑体" panose="02010609060101010101" pitchFamily="49" charset="-122"/>
                <a:cs typeface="+mn-lt"/>
                <a:sym typeface="+mn-ea"/>
              </a:rPr>
              <a:t>（Anscombe’s Quartet）为例，</a:t>
            </a:r>
            <a:endParaRPr lang="en-US" altLang="zh-CN"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ea typeface="黑体" panose="02010609060101010101" pitchFamily="49" charset="-122"/>
                <a:cs typeface="+mn-lt"/>
                <a:sym typeface="+mn-ea"/>
              </a:rPr>
              <a:t>    - 统计学家安斯科姆（F.J. Anscombe）于1973年提出了四组统计特征基本相同的数据集，如表 4-1 所示，</a:t>
            </a:r>
            <a:endParaRPr lang="en-US" altLang="zh-CN" sz="2300" dirty="0" smtClean="0">
              <a:solidFill>
                <a:schemeClr val="tx1"/>
              </a:solidFill>
              <a:ea typeface="黑体" panose="02010609060101010101" pitchFamily="49" charset="-122"/>
              <a:cs typeface="+mn-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ea typeface="黑体" panose="02010609060101010101" pitchFamily="49" charset="-122"/>
                <a:cs typeface="+mn-lt"/>
                <a:sym typeface="+mn-ea"/>
              </a:rPr>
              <a:t>    - 从统计学角度看难以找出其区别，这 4 组数据在均值、方差、相关度等统计特征方面均相同，线性回归线对应的函数都是 y=0.5x+3。</a:t>
            </a:r>
            <a:endParaRPr lang="en-US" altLang="zh-CN" sz="2300" dirty="0" smtClean="0">
              <a:solidFill>
                <a:schemeClr val="tx1"/>
              </a:solidFill>
              <a:ea typeface="黑体" panose="02010609060101010101" pitchFamily="49" charset="-122"/>
              <a:cs typeface="+mn-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ea typeface="黑体" panose="02010609060101010101" pitchFamily="49" charset="-122"/>
                <a:cs typeface="+mn-lt"/>
                <a:sym typeface="+mn-ea"/>
              </a:rPr>
              <a:t>    - 但是，当对 4 组数据进行可视化后，可以很容易地找出它们之间的区别，如图 4-2 所示</a:t>
            </a:r>
            <a:r>
              <a:rPr lang="zh-CN" altLang="en-US" sz="2300" dirty="0" smtClean="0">
                <a:solidFill>
                  <a:schemeClr val="tx1"/>
                </a:solidFill>
                <a:ea typeface="黑体" panose="02010609060101010101" pitchFamily="49" charset="-122"/>
                <a:cs typeface="+mn-lt"/>
                <a:sym typeface="+mn-ea"/>
              </a:rPr>
              <a:t>。</a:t>
            </a:r>
            <a:endParaRPr lang="en-US" altLang="zh-CN" sz="2300" b="1" dirty="0" smtClean="0">
              <a:solidFill>
                <a:schemeClr val="tx1"/>
              </a:solidFill>
              <a:ea typeface="黑体" panose="02010609060101010101" pitchFamily="49" charset="-122"/>
              <a:cs typeface="+mn-lt"/>
              <a:sym typeface="+mn-ea"/>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298894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4</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数据可视化</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61290" y="1410970"/>
            <a:ext cx="8816340" cy="1308735"/>
          </a:xfrm>
        </p:spPr>
        <p:txBody>
          <a:bodyPr vert="horz" wrap="square" lIns="91440" tIns="45720" rIns="91440" bIns="45720" anchor="t" anchorCtr="0">
            <a:noAutofit/>
          </a:bodyPr>
          <a:p>
            <a:pPr marL="0" indent="0" algn="l" eaLnBrk="1" latinLnBrk="0" hangingPunct="1">
              <a:lnSpc>
                <a:spcPct val="100000"/>
              </a:lnSpc>
              <a:spcBef>
                <a:spcPts val="800"/>
              </a:spcBef>
              <a:buSzTx/>
              <a:buFont typeface="Wingdings" panose="05000000000000000000" pitchFamily="2" charset="2"/>
              <a:buNone/>
            </a:pPr>
            <a:r>
              <a:rPr lang="en-US" altLang="zh-CN" dirty="0" smtClean="0">
                <a:solidFill>
                  <a:srgbClr val="134AD5"/>
                </a:solidFill>
                <a:ea typeface="黑体" panose="02010609060101010101" pitchFamily="49" charset="-122"/>
                <a:cs typeface="+mn-lt"/>
                <a:sym typeface="+mn-ea"/>
              </a:rPr>
              <a:t>  </a:t>
            </a:r>
            <a:r>
              <a:rPr lang="zh-CN" altLang="en-US" dirty="0" smtClean="0">
                <a:solidFill>
                  <a:srgbClr val="134AD5"/>
                </a:solidFill>
                <a:ea typeface="黑体" panose="02010609060101010101" pitchFamily="49" charset="-122"/>
                <a:cs typeface="+mn-lt"/>
                <a:sym typeface="+mn-ea"/>
              </a:rPr>
              <a:t>其他：视觉隐喻（续）</a:t>
            </a:r>
            <a:endParaRPr lang="zh-CN" altLang="en-US"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300" dirty="0" smtClean="0">
                <a:solidFill>
                  <a:schemeClr val="tx1"/>
                </a:solidFill>
                <a:latin typeface="+mj-lt"/>
                <a:ea typeface="黑体" panose="02010609060101010101" pitchFamily="49" charset="-122"/>
                <a:cs typeface="+mj-lt"/>
                <a:sym typeface="Symbol" panose="05050102010706020507" charset="0"/>
              </a:rPr>
              <a:t>    </a:t>
            </a:r>
            <a:r>
              <a:rPr lang="zh-CN" altLang="en-US" sz="2300" dirty="0" smtClean="0">
                <a:solidFill>
                  <a:schemeClr val="tx1"/>
                </a:solidFill>
                <a:latin typeface="+mj-lt"/>
                <a:ea typeface="黑体" panose="02010609060101010101" pitchFamily="49" charset="-122"/>
                <a:cs typeface="+mj-lt"/>
                <a:sym typeface="Symbol" panose="05050102010706020507" charset="0"/>
              </a:rPr>
              <a:t>（</a:t>
            </a:r>
            <a:r>
              <a:rPr lang="en-US" altLang="zh-CN" sz="2300" dirty="0" smtClean="0">
                <a:solidFill>
                  <a:schemeClr val="tx1"/>
                </a:solidFill>
                <a:latin typeface="+mj-lt"/>
                <a:ea typeface="黑体" panose="02010609060101010101" pitchFamily="49" charset="-122"/>
                <a:cs typeface="+mj-lt"/>
                <a:sym typeface="Symbol" panose="05050102010706020507" charset="0"/>
              </a:rPr>
              <a:t>2</a:t>
            </a:r>
            <a:r>
              <a:rPr lang="zh-CN" altLang="en-US" sz="2300" dirty="0" smtClean="0">
                <a:solidFill>
                  <a:schemeClr val="tx1"/>
                </a:solidFill>
                <a:ea typeface="宋体" panose="02010600030101010101" pitchFamily="2" charset="-122"/>
                <a:sym typeface="+mn-ea"/>
              </a:rPr>
              <a:t>）</a:t>
            </a:r>
            <a:r>
              <a:rPr lang="zh-CN" altLang="en-US" sz="2300" dirty="0" smtClean="0">
                <a:sym typeface="+mn-ea"/>
              </a:rPr>
              <a:t>对现实事物，甚至是虚拟事物进行了一定的抽象处理之后，再进行视觉隐喻</a:t>
            </a:r>
            <a:r>
              <a:rPr lang="zh-CN" altLang="en-US" sz="2300" dirty="0" smtClean="0">
                <a:ea typeface="黑体" panose="02010609060101010101" pitchFamily="49" charset="-122"/>
                <a:cs typeface="+mn-lt"/>
                <a:sym typeface="+mn-ea"/>
              </a:rPr>
              <a:t>。</a:t>
            </a:r>
            <a:endParaRPr lang="zh-CN" altLang="en-US" sz="2300" dirty="0" smtClean="0">
              <a:solidFill>
                <a:schemeClr val="tx1"/>
              </a:solidFill>
              <a:ea typeface="黑体" panose="02010609060101010101" pitchFamily="49" charset="-122"/>
              <a:cs typeface="+mn-lt"/>
              <a:sym typeface="+mn-ea"/>
            </a:endParaRPr>
          </a:p>
        </p:txBody>
      </p:sp>
      <p:sp>
        <p:nvSpPr>
          <p:cNvPr id="3" name="Rectangle 3"/>
          <p:cNvSpPr>
            <a:spLocks noGrp="1" noRot="1"/>
          </p:cNvSpPr>
          <p:nvPr>
            <p:custDataLst>
              <p:tags r:id="rId2"/>
            </p:custDataLst>
          </p:nvPr>
        </p:nvSpPr>
        <p:spPr>
          <a:xfrm>
            <a:off x="254000" y="820420"/>
            <a:ext cx="3999230" cy="51117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常用统计图表</a:t>
            </a:r>
            <a:endPar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2" name="图片 1" descr="https://upload.wikimedia.org/wikipedia/commons/thumb/5/52/Ishikawa_Fishbone_Diagram.svg/500px-Ishikawa_Fishbone_Diagram.svg.png"/>
          <p:cNvPicPr>
            <a:picLocks noChangeAspect="1"/>
          </p:cNvPicPr>
          <p:nvPr>
            <p:custDataLst>
              <p:tags r:id="rId3"/>
            </p:custDataLst>
          </p:nvPr>
        </p:nvPicPr>
        <p:blipFill>
          <a:blip r:embed="rId4" cstate="print"/>
          <a:srcRect/>
          <a:stretch>
            <a:fillRect/>
          </a:stretch>
        </p:blipFill>
        <p:spPr bwMode="auto">
          <a:xfrm>
            <a:off x="2576830" y="2500630"/>
            <a:ext cx="6113780" cy="3766820"/>
          </a:xfrm>
          <a:prstGeom prst="rect">
            <a:avLst/>
          </a:prstGeom>
          <a:noFill/>
          <a:ln w="9525">
            <a:noFill/>
            <a:miter lim="800000"/>
            <a:headEnd/>
            <a:tailEnd/>
          </a:ln>
        </p:spPr>
      </p:pic>
      <p:sp>
        <p:nvSpPr>
          <p:cNvPr id="6" name="TextBox 5"/>
          <p:cNvSpPr txBox="1"/>
          <p:nvPr>
            <p:custDataLst>
              <p:tags r:id="rId5"/>
            </p:custDataLst>
          </p:nvPr>
        </p:nvSpPr>
        <p:spPr>
          <a:xfrm>
            <a:off x="416560" y="3919855"/>
            <a:ext cx="2131695" cy="460375"/>
          </a:xfrm>
          <a:prstGeom prst="rect">
            <a:avLst/>
          </a:prstGeom>
          <a:solidFill>
            <a:srgbClr val="000000"/>
          </a:solidFill>
          <a:ln w="25400" cap="flat" cmpd="sng" algn="ctr">
            <a:solidFill>
              <a:srgbClr val="000000">
                <a:shade val="50000"/>
              </a:srgbClr>
            </a:solidFill>
            <a:prstDash val="solid"/>
          </a:ln>
          <a:effectLst/>
        </p:spPr>
        <p:style>
          <a:lnRef idx="2">
            <a:schemeClr val="dk1">
              <a:shade val="50000"/>
            </a:schemeClr>
          </a:lnRef>
          <a:fillRef idx="1">
            <a:schemeClr val="dk1"/>
          </a:fillRef>
          <a:effectRef idx="0">
            <a:schemeClr val="dk1"/>
          </a:effectRef>
          <a:fontRef idx="minor">
            <a:schemeClr val="lt1"/>
          </a:fontRef>
        </p:style>
        <p:txBody>
          <a:bodyPr wrap="square" rtlCol="0">
            <a:spAutoFit/>
          </a:bodyPr>
          <a:p>
            <a:r>
              <a:rPr lang="zh-CN" altLang="en-US" dirty="0" smtClean="0"/>
              <a:t>鱼刺图的示例</a:t>
            </a:r>
            <a:endParaRPr lang="zh-CN" altLang="en-US" dirty="0" smtClean="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298894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4</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数据可视化</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61290" y="1410970"/>
            <a:ext cx="8816340" cy="1356995"/>
          </a:xfrm>
        </p:spPr>
        <p:txBody>
          <a:bodyPr vert="horz" wrap="square" lIns="91440" tIns="45720" rIns="91440" bIns="45720" anchor="t" anchorCtr="0">
            <a:noAutofit/>
          </a:bodyPr>
          <a:p>
            <a:pPr marL="0" indent="0" algn="l" eaLnBrk="1" latinLnBrk="0" hangingPunct="1">
              <a:lnSpc>
                <a:spcPct val="100000"/>
              </a:lnSpc>
              <a:spcBef>
                <a:spcPts val="800"/>
              </a:spcBef>
              <a:buSzTx/>
              <a:buFont typeface="Wingdings" panose="05000000000000000000" pitchFamily="2" charset="2"/>
              <a:buNone/>
            </a:pPr>
            <a:r>
              <a:rPr lang="en-US" altLang="zh-CN" dirty="0" smtClean="0">
                <a:solidFill>
                  <a:srgbClr val="134AD5"/>
                </a:solidFill>
                <a:ea typeface="黑体" panose="02010609060101010101" pitchFamily="49" charset="-122"/>
                <a:cs typeface="+mn-lt"/>
                <a:sym typeface="+mn-ea"/>
              </a:rPr>
              <a:t>  </a:t>
            </a:r>
            <a:r>
              <a:rPr lang="zh-CN" altLang="en-US" dirty="0" smtClean="0">
                <a:solidFill>
                  <a:srgbClr val="134AD5"/>
                </a:solidFill>
                <a:ea typeface="黑体" panose="02010609060101010101" pitchFamily="49" charset="-122"/>
                <a:cs typeface="+mn-lt"/>
                <a:sym typeface="+mn-ea"/>
              </a:rPr>
              <a:t>其他：</a:t>
            </a:r>
            <a:r>
              <a:rPr lang="zh-CN" altLang="en-US" dirty="0" smtClean="0">
                <a:solidFill>
                  <a:srgbClr val="134AD5"/>
                </a:solidFill>
                <a:ea typeface="黑体" panose="02010609060101010101" pitchFamily="49" charset="-122"/>
                <a:cs typeface="+mn-lt"/>
              </a:rPr>
              <a:t>美学中的黄金比例准则</a:t>
            </a:r>
            <a:endParaRPr lang="zh-CN" altLang="en-US"/>
          </a:p>
          <a:p>
            <a:pPr marL="0" indent="0" algn="l" eaLnBrk="1" latinLnBrk="0" hangingPunct="1">
              <a:lnSpc>
                <a:spcPct val="100000"/>
              </a:lnSpc>
              <a:spcBef>
                <a:spcPts val="1200"/>
              </a:spcBef>
              <a:buSzTx/>
              <a:buFont typeface="Wingdings" panose="05000000000000000000" pitchFamily="2" charset="2"/>
              <a:buNone/>
            </a:pPr>
            <a:r>
              <a:rPr lang="zh-CN" altLang="en-US" sz="2300" dirty="0" smtClean="0">
                <a:solidFill>
                  <a:schemeClr val="tx2">
                    <a:lumMod val="75000"/>
                    <a:lumOff val="25000"/>
                  </a:schemeClr>
                </a:solidFill>
                <a:latin typeface="+mj-lt"/>
                <a:ea typeface="黑体" panose="02010609060101010101" pitchFamily="49" charset="-122"/>
                <a:cs typeface="+mj-lt"/>
                <a:sym typeface="Symbol" panose="05050102010706020507" charset="0"/>
              </a:rPr>
              <a:t>    * </a:t>
            </a:r>
            <a:r>
              <a:rPr lang="zh-CN" altLang="en-US" sz="2300" dirty="0" smtClean="0">
                <a:solidFill>
                  <a:schemeClr val="tx2">
                    <a:lumMod val="75000"/>
                    <a:lumOff val="25000"/>
                  </a:schemeClr>
                </a:solidFill>
                <a:latin typeface="+mj-lt"/>
                <a:ea typeface="黑体" panose="02010609060101010101" pitchFamily="49" charset="-122"/>
                <a:cs typeface="+mj-lt"/>
              </a:rPr>
              <a:t>美学中的黄金比例（Golden ratio）是可视化中常用的准则，它代表的是一个数学常数φ，其取值约等于1.618，计算公式如下：</a:t>
            </a:r>
            <a:endParaRPr lang="zh-CN" altLang="en-US" sz="2300" dirty="0" smtClean="0">
              <a:solidFill>
                <a:schemeClr val="tx2">
                  <a:lumMod val="75000"/>
                  <a:lumOff val="25000"/>
                </a:schemeClr>
              </a:solidFill>
              <a:latin typeface="+mj-lt"/>
              <a:ea typeface="黑体" panose="02010609060101010101" pitchFamily="49" charset="-122"/>
              <a:cs typeface="+mj-lt"/>
            </a:endParaRPr>
          </a:p>
        </p:txBody>
      </p:sp>
      <p:sp>
        <p:nvSpPr>
          <p:cNvPr id="3" name="Rectangle 3"/>
          <p:cNvSpPr>
            <a:spLocks noGrp="1" noRot="1"/>
          </p:cNvSpPr>
          <p:nvPr>
            <p:custDataLst>
              <p:tags r:id="rId2"/>
            </p:custDataLst>
          </p:nvPr>
        </p:nvSpPr>
        <p:spPr>
          <a:xfrm>
            <a:off x="254000" y="820420"/>
            <a:ext cx="3999230" cy="51117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常用统计图表</a:t>
            </a:r>
            <a:endPar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mc:AlternateContent xmlns:mc="http://schemas.openxmlformats.org/markup-compatibility/2006">
        <mc:Choice xmlns:a14="http://schemas.microsoft.com/office/drawing/2010/main" Requires="a14">
          <p:sp>
            <p:nvSpPr>
              <p:cNvPr id="17" name="文本框 16"/>
              <p:cNvSpPr txBox="1"/>
              <p:nvPr/>
            </p:nvSpPr>
            <p:spPr>
              <a:xfrm>
                <a:off x="699770" y="2794635"/>
                <a:ext cx="5487035" cy="922020"/>
              </a:xfrm>
              <a:prstGeom prst="rect">
                <a:avLst/>
              </a:prstGeom>
              <a:noFill/>
              <a:ln>
                <a:noFill/>
              </a:ln>
            </p:spPr>
            <p:txBody>
              <a:bodyPr wrap="square">
                <a:noAutofit/>
              </a:bodyPr>
              <a:p>
                <a14:m>
                  <m:oMathPara xmlns:m="http://schemas.openxmlformats.org/officeDocument/2006/math">
                    <m:oMathParaPr>
                      <m:jc m:val="centerGroup"/>
                    </m:oMathParaPr>
                    <m:oMath xmlns:m="http://schemas.openxmlformats.org/officeDocument/2006/math">
                      <m:r>
                        <a:rPr lang="zh-CN" altLang="en-US" i="1" smtClean="0">
                          <a:solidFill>
                            <a:schemeClr val="tx1"/>
                          </a:solidFill>
                          <a:latin typeface="Cambria Math" panose="02040503050406030204" pitchFamily="18" charset="0"/>
                        </a:rPr>
                        <m:t>𝜑</m:t>
                      </m:r>
                      <m:r>
                        <a:rPr lang="zh-CN" altLang="en-US" i="0">
                          <a:solidFill>
                            <a:schemeClr val="tx1"/>
                          </a:solidFill>
                          <a:latin typeface="Cambria Math" panose="02040503050406030204" pitchFamily="18" charset="0"/>
                        </a:rPr>
                        <m:t>=</m:t>
                      </m:r>
                      <m:f>
                        <m:fPr>
                          <m:ctrlPr>
                            <a:rPr lang="zh-CN" altLang="en-US" i="1">
                              <a:solidFill>
                                <a:schemeClr val="tx1"/>
                              </a:solidFill>
                              <a:latin typeface="Cambria Math" panose="02040503050406030204" pitchFamily="18" charset="0"/>
                            </a:rPr>
                          </m:ctrlPr>
                        </m:fPr>
                        <m:num>
                          <m:r>
                            <a:rPr lang="zh-CN" altLang="en-US" i="1">
                              <a:solidFill>
                                <a:schemeClr val="tx1"/>
                              </a:solidFill>
                              <a:latin typeface="Cambria Math" panose="02040503050406030204" pitchFamily="18" charset="0"/>
                            </a:rPr>
                            <m:t>𝑎</m:t>
                          </m:r>
                          <m:r>
                            <a:rPr lang="zh-CN" altLang="en-US" i="0">
                              <a:solidFill>
                                <a:schemeClr val="tx1"/>
                              </a:solidFill>
                              <a:latin typeface="Cambria Math" panose="02040503050406030204" pitchFamily="18" charset="0"/>
                            </a:rPr>
                            <m:t>+</m:t>
                          </m:r>
                          <m:r>
                            <a:rPr lang="zh-CN" altLang="en-US" i="1">
                              <a:solidFill>
                                <a:schemeClr val="tx1"/>
                              </a:solidFill>
                              <a:latin typeface="Cambria Math" panose="02040503050406030204" pitchFamily="18" charset="0"/>
                            </a:rPr>
                            <m:t>𝑏</m:t>
                          </m:r>
                        </m:num>
                        <m:den>
                          <m:r>
                            <a:rPr lang="zh-CN" altLang="en-US" i="1">
                              <a:solidFill>
                                <a:schemeClr val="tx1"/>
                              </a:solidFill>
                              <a:latin typeface="Cambria Math" panose="02040503050406030204" pitchFamily="18" charset="0"/>
                            </a:rPr>
                            <m:t>𝑎</m:t>
                          </m:r>
                        </m:den>
                      </m:f>
                      <m:r>
                        <a:rPr lang="zh-CN" altLang="en-US" i="0">
                          <a:solidFill>
                            <a:schemeClr val="tx1"/>
                          </a:solidFill>
                          <a:latin typeface="Cambria Math" panose="02040503050406030204" pitchFamily="18" charset="0"/>
                        </a:rPr>
                        <m:t>=</m:t>
                      </m:r>
                      <m:f>
                        <m:fPr>
                          <m:ctrlPr>
                            <a:rPr lang="zh-CN" altLang="en-US" i="1">
                              <a:solidFill>
                                <a:schemeClr val="tx1"/>
                              </a:solidFill>
                              <a:latin typeface="Cambria Math" panose="02040503050406030204" pitchFamily="18" charset="0"/>
                            </a:rPr>
                          </m:ctrlPr>
                        </m:fPr>
                        <m:num>
                          <m:r>
                            <a:rPr lang="zh-CN" altLang="en-US" i="1">
                              <a:solidFill>
                                <a:schemeClr val="tx1"/>
                              </a:solidFill>
                              <a:latin typeface="Cambria Math" panose="02040503050406030204" pitchFamily="18" charset="0"/>
                            </a:rPr>
                            <m:t>𝑎</m:t>
                          </m:r>
                          <m:r>
                            <a:rPr lang="zh-CN" altLang="en-US" i="0">
                              <a:solidFill>
                                <a:schemeClr val="tx1"/>
                              </a:solidFill>
                              <a:latin typeface="Cambria Math" panose="02040503050406030204" pitchFamily="18" charset="0"/>
                            </a:rPr>
                            <m:t> </m:t>
                          </m:r>
                        </m:num>
                        <m:den>
                          <m:r>
                            <a:rPr lang="zh-CN" altLang="en-US" i="1">
                              <a:solidFill>
                                <a:schemeClr val="tx1"/>
                              </a:solidFill>
                              <a:latin typeface="Cambria Math" panose="02040503050406030204" pitchFamily="18" charset="0"/>
                            </a:rPr>
                            <m:t>𝑏</m:t>
                          </m:r>
                        </m:den>
                      </m:f>
                      <m:r>
                        <a:rPr lang="zh-CN" altLang="en-US" i="0">
                          <a:solidFill>
                            <a:schemeClr val="tx1"/>
                          </a:solidFill>
                          <a:latin typeface="Cambria Math" panose="02040503050406030204" pitchFamily="18" charset="0"/>
                        </a:rPr>
                        <m:t>           （</m:t>
                      </m:r>
                      <m:r>
                        <a:rPr lang="zh-CN" altLang="en-US" i="1">
                          <a:solidFill>
                            <a:schemeClr val="tx1"/>
                          </a:solidFill>
                          <a:latin typeface="Cambria Math" panose="02040503050406030204" pitchFamily="18" charset="0"/>
                        </a:rPr>
                        <m:t>𝑎</m:t>
                      </m:r>
                      <m:r>
                        <a:rPr lang="zh-CN" altLang="en-US" i="0">
                          <a:solidFill>
                            <a:schemeClr val="tx1"/>
                          </a:solidFill>
                          <a:latin typeface="Cambria Math" panose="02040503050406030204" pitchFamily="18" charset="0"/>
                        </a:rPr>
                        <m:t>&gt;</m:t>
                      </m:r>
                      <m:r>
                        <a:rPr lang="zh-CN" altLang="en-US" i="1">
                          <a:solidFill>
                            <a:schemeClr val="tx1"/>
                          </a:solidFill>
                          <a:latin typeface="Cambria Math" panose="02040503050406030204" pitchFamily="18" charset="0"/>
                        </a:rPr>
                        <m:t>𝑏</m:t>
                      </m:r>
                      <m:r>
                        <a:rPr lang="zh-CN" altLang="en-US" i="0">
                          <a:solidFill>
                            <a:schemeClr val="tx1"/>
                          </a:solidFill>
                          <a:latin typeface="Cambria Math" panose="02040503050406030204" pitchFamily="18" charset="0"/>
                        </a:rPr>
                        <m:t>&gt;</m:t>
                      </m:r>
                      <m:r>
                        <a:rPr lang="zh-CN" altLang="en-US" i="0">
                          <a:solidFill>
                            <a:schemeClr val="tx1"/>
                          </a:solidFill>
                          <a:latin typeface="Cambria Math" panose="02040503050406030204" pitchFamily="18" charset="0"/>
                        </a:rPr>
                        <m:t>0</m:t>
                      </m:r>
                      <m:r>
                        <a:rPr lang="zh-CN" altLang="en-US" i="0">
                          <a:solidFill>
                            <a:schemeClr val="tx1"/>
                          </a:solidFill>
                          <a:latin typeface="Cambria Math" panose="02040503050406030204" pitchFamily="18" charset="0"/>
                          <a:ea typeface="MS Mincho" charset="0"/>
                          <a:cs typeface="Cambria Math" panose="02040503050406030204" pitchFamily="18" charset="0"/>
                        </a:rPr>
                        <m:t>）</m:t>
                      </m:r>
                    </m:oMath>
                  </m:oMathPara>
                </a14:m>
                <a:endParaRPr lang="zh-CN" altLang="en-US" i="0" dirty="0">
                  <a:solidFill>
                    <a:schemeClr val="tx1"/>
                  </a:solidFill>
                  <a:latin typeface="Cambria Math" panose="02040503050406030204" pitchFamily="18" charset="0"/>
                  <a:ea typeface="MS Mincho" charset="0"/>
                  <a:cs typeface="Cambria Math" panose="02040503050406030204" pitchFamily="18" charset="0"/>
                </a:endParaRPr>
              </a:p>
            </p:txBody>
          </p:sp>
        </mc:Choice>
        <mc:Fallback>
          <p:sp>
            <p:nvSpPr>
              <p:cNvPr id="17" name="文本框 16"/>
              <p:cNvSpPr txBox="1">
                <a:spLocks noRot="1" noChangeAspect="1" noMove="1" noResize="1" noEditPoints="1" noAdjustHandles="1" noChangeArrowheads="1" noChangeShapeType="1" noTextEdit="1"/>
              </p:cNvSpPr>
              <p:nvPr/>
            </p:nvSpPr>
            <p:spPr>
              <a:xfrm>
                <a:off x="699770" y="2794635"/>
                <a:ext cx="5487035" cy="922020"/>
              </a:xfrm>
              <a:prstGeom prst="rect">
                <a:avLst/>
              </a:prstGeom>
              <a:blipFill rotWithShape="1">
                <a:blip r:embed="rId3"/>
                <a:stretch>
                  <a:fillRect/>
                </a:stretch>
              </a:blipFill>
              <a:ln>
                <a:noFill/>
              </a:ln>
            </p:spPr>
            <p:txBody>
              <a:bodyPr/>
              <a:lstStyle/>
              <a:p>
                <a:r>
                  <a:rPr lang="zh-CN" altLang="en-US">
                    <a:noFill/>
                  </a:rPr>
                  <a:t> </a:t>
                </a:r>
              </a:p>
            </p:txBody>
          </p:sp>
        </mc:Fallback>
      </mc:AlternateContent>
      <p:pic>
        <p:nvPicPr>
          <p:cNvPr id="4" name="图片 3" descr="图片包含 形状&#10;&#10;描述已自动生成"/>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4307" y="3644265"/>
            <a:ext cx="4218576" cy="2901950"/>
          </a:xfrm>
          <a:prstGeom prst="rect">
            <a:avLst/>
          </a:prstGeom>
        </p:spPr>
      </p:pic>
      <p:pic>
        <p:nvPicPr>
          <p:cNvPr id="18" name="图片 17" descr="图示&#10;&#10;描述已自动生成"/>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64723" y="2882265"/>
            <a:ext cx="2480627" cy="3503421"/>
          </a:xfrm>
          <a:prstGeom prst="rect">
            <a:avLst/>
          </a:prstGeom>
        </p:spPr>
      </p:pic>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298894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4</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数据可视化</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304800" y="1482725"/>
            <a:ext cx="3416935" cy="4832985"/>
          </a:xfrm>
        </p:spPr>
        <p:txBody>
          <a:bodyPr vert="horz" wrap="square" lIns="91440" tIns="45720" rIns="91440" bIns="45720" anchor="t" anchorCtr="0">
            <a:noAutofit/>
          </a:bodyPr>
          <a:p>
            <a:pPr marL="0" indent="0" algn="l" eaLnBrk="1" latinLnBrk="0" hangingPunct="1">
              <a:lnSpc>
                <a:spcPct val="100000"/>
              </a:lnSpc>
              <a:spcBef>
                <a:spcPts val="1200"/>
              </a:spcBef>
              <a:buSzTx/>
              <a:buFont typeface="Wingdings" panose="05000000000000000000" pitchFamily="2" charset="2"/>
              <a:buNone/>
            </a:pPr>
            <a:r>
              <a:rPr lang="en-US" altLang="zh-CN" dirty="0" smtClean="0">
                <a:solidFill>
                  <a:srgbClr val="134AD5"/>
                </a:solidFill>
                <a:ea typeface="黑体" panose="02010609060101010101" pitchFamily="49" charset="-122"/>
                <a:cs typeface="+mn-lt"/>
                <a:sym typeface="+mn-ea"/>
              </a:rPr>
              <a:t>  * 从理论研究和实践应用看，今后数据可视化工作的主要发展趋势如下，如图 4-18所示。</a:t>
            </a:r>
            <a:endParaRPr lang="en-US" altLang="zh-CN"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1200"/>
              </a:spcBef>
              <a:buSzTx/>
              <a:buFont typeface="Wingdings" panose="05000000000000000000" pitchFamily="2" charset="2"/>
              <a:buNone/>
            </a:pPr>
            <a:endParaRPr lang="en-US" altLang="zh-CN" dirty="0" smtClean="0">
              <a:solidFill>
                <a:srgbClr val="134AD5"/>
              </a:solidFill>
              <a:ea typeface="黑体" panose="02010609060101010101" pitchFamily="49" charset="-122"/>
              <a:cs typeface="+mn-lt"/>
              <a:sym typeface="+mn-ea"/>
            </a:endParaRPr>
          </a:p>
        </p:txBody>
      </p:sp>
      <p:sp>
        <p:nvSpPr>
          <p:cNvPr id="3" name="Rectangle 3"/>
          <p:cNvSpPr>
            <a:spLocks noGrp="1" noRot="1"/>
          </p:cNvSpPr>
          <p:nvPr>
            <p:custDataLst>
              <p:tags r:id="rId2"/>
            </p:custDataLst>
          </p:nvPr>
        </p:nvSpPr>
        <p:spPr>
          <a:xfrm>
            <a:off x="254000" y="820420"/>
            <a:ext cx="5457190" cy="51117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数据可视化的发展趋势</a:t>
            </a:r>
            <a:endPar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12" name="image103.png"/>
          <p:cNvPicPr>
            <a:picLocks noChangeAspect="1"/>
          </p:cNvPicPr>
          <p:nvPr>
            <p:custDataLst>
              <p:tags r:id="rId3"/>
            </p:custDataLst>
          </p:nvPr>
        </p:nvPicPr>
        <p:blipFill>
          <a:blip r:embed="rId4" cstate="print"/>
          <a:stretch>
            <a:fillRect/>
          </a:stretch>
        </p:blipFill>
        <p:spPr>
          <a:xfrm>
            <a:off x="3796030" y="1391920"/>
            <a:ext cx="4933950" cy="5023485"/>
          </a:xfrm>
          <a:prstGeom prst="rect">
            <a:avLst/>
          </a:prstGeom>
        </p:spPr>
      </p:pic>
      <p:sp>
        <p:nvSpPr>
          <p:cNvPr id="4" name="TextBox 4"/>
          <p:cNvSpPr txBox="1"/>
          <p:nvPr>
            <p:custDataLst>
              <p:tags r:id="rId5"/>
            </p:custDataLst>
          </p:nvPr>
        </p:nvSpPr>
        <p:spPr>
          <a:xfrm>
            <a:off x="1007745" y="3933825"/>
            <a:ext cx="1973580" cy="706755"/>
          </a:xfrm>
          <a:prstGeom prst="rect">
            <a:avLst/>
          </a:prstGeom>
          <a:solidFill>
            <a:srgbClr val="000000"/>
          </a:solidFill>
          <a:ln w="25400" cap="flat" cmpd="sng" algn="ctr">
            <a:solidFill>
              <a:srgbClr val="000000">
                <a:shade val="50000"/>
              </a:srgbClr>
            </a:solidFill>
            <a:prstDash val="solid"/>
          </a:ln>
          <a:effectLst/>
        </p:spPr>
        <p:style>
          <a:lnRef idx="2">
            <a:schemeClr val="dk1">
              <a:shade val="50000"/>
            </a:schemeClr>
          </a:lnRef>
          <a:fillRef idx="1">
            <a:schemeClr val="dk1"/>
          </a:fillRef>
          <a:effectRef idx="0">
            <a:schemeClr val="dk1"/>
          </a:effectRef>
          <a:fontRef idx="minor">
            <a:schemeClr val="lt1"/>
          </a:fontRef>
        </p:style>
        <p:txBody>
          <a:bodyPr wrap="square" rtlCol="0">
            <a:spAutoFit/>
          </a:bodyPr>
          <a:p>
            <a:r>
              <a:rPr lang="zh-CN" altLang="en-US" sz="2000" dirty="0" err="1" smtClean="0">
                <a:ea typeface="宋体" panose="02010600030101010101" pitchFamily="2" charset="-122"/>
              </a:rPr>
              <a:t>图</a:t>
            </a:r>
            <a:r>
              <a:rPr lang="en-US" altLang="zh-CN" sz="2000" dirty="0" err="1" smtClean="0">
                <a:ea typeface="宋体" panose="02010600030101010101" pitchFamily="2" charset="-122"/>
              </a:rPr>
              <a:t>4-18 数据可视化的发展趋势</a:t>
            </a:r>
            <a:endParaRPr lang="en-US" altLang="zh-CN" sz="2000" dirty="0" err="1" smtClean="0">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298894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4</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数据可视化</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24460" y="1410970"/>
            <a:ext cx="8879840" cy="2503805"/>
          </a:xfrm>
        </p:spPr>
        <p:txBody>
          <a:bodyPr vert="horz" wrap="square" lIns="91440" tIns="45720" rIns="91440" bIns="45720" anchor="t" anchorCtr="0">
            <a:noAutofit/>
          </a:bodyPr>
          <a:p>
            <a:pPr marL="0" indent="0" algn="l" eaLnBrk="1" latinLnBrk="0" hangingPunct="1">
              <a:lnSpc>
                <a:spcPct val="100000"/>
              </a:lnSpc>
              <a:spcBef>
                <a:spcPts val="800"/>
              </a:spcBef>
              <a:buSzTx/>
              <a:buFont typeface="Wingdings" panose="05000000000000000000" pitchFamily="2" charset="2"/>
              <a:buNone/>
            </a:pPr>
            <a:r>
              <a:rPr lang="en-US" altLang="zh-CN" dirty="0" smtClean="0">
                <a:solidFill>
                  <a:srgbClr val="134AD5"/>
                </a:solidFill>
                <a:ea typeface="黑体" panose="02010609060101010101" pitchFamily="49" charset="-122"/>
                <a:cs typeface="+mn-lt"/>
                <a:sym typeface="+mn-ea"/>
              </a:rPr>
              <a:t>  1. 从通用技术到专业化技术的过渡</a:t>
            </a:r>
            <a:endParaRPr lang="en-US" altLang="zh-CN"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smtClean="0">
                <a:solidFill>
                  <a:schemeClr val="tx1"/>
                </a:solidFill>
                <a:ea typeface="黑体" panose="02010609060101010101" pitchFamily="49" charset="-122"/>
                <a:cs typeface="+mn-lt"/>
                <a:sym typeface="+mn-ea"/>
              </a:rPr>
              <a:t>    * 在传统可视化研究和实践中，一般追求的是通用的技术和方法。</a:t>
            </a:r>
            <a:endParaRPr lang="en-US" altLang="zh-CN" sz="2300" dirty="0" smtClean="0">
              <a:solidFill>
                <a:schemeClr val="tx1"/>
              </a:solidFill>
              <a:ea typeface="黑体" panose="02010609060101010101" pitchFamily="49" charset="-122"/>
              <a:cs typeface="+mn-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smtClean="0">
                <a:solidFill>
                  <a:schemeClr val="tx1"/>
                </a:solidFill>
                <a:ea typeface="黑体" panose="02010609060101010101" pitchFamily="49" charset="-122"/>
                <a:cs typeface="+mn-lt"/>
                <a:sym typeface="+mn-ea"/>
              </a:rPr>
              <a:t>    * 然而，随着通用方法与技术的不断完善，人们不断提出面向特定问题的专业化可视化技术。</a:t>
            </a:r>
            <a:endParaRPr lang="en-US" altLang="zh-CN" sz="2300" dirty="0" smtClean="0">
              <a:solidFill>
                <a:schemeClr val="tx1"/>
              </a:solidFill>
              <a:ea typeface="黑体" panose="02010609060101010101" pitchFamily="49" charset="-122"/>
              <a:cs typeface="+mn-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300" dirty="0" smtClean="0">
                <a:solidFill>
                  <a:schemeClr val="tx1"/>
                </a:solidFill>
                <a:ea typeface="黑体" panose="02010609060101010101" pitchFamily="49" charset="-122"/>
                <a:cs typeface="+mn-lt"/>
                <a:sym typeface="+mn-ea"/>
              </a:rPr>
              <a:t>    * 例如，新闻地图（News Map）主要用于新闻类数据的可视化，并形成了特有的制图方法。</a:t>
            </a:r>
            <a:endParaRPr lang="en-US" altLang="zh-CN" dirty="0" smtClean="0">
              <a:solidFill>
                <a:srgbClr val="134AD5"/>
              </a:solidFill>
              <a:ea typeface="黑体" panose="02010609060101010101" pitchFamily="49" charset="-122"/>
              <a:cs typeface="+mn-lt"/>
              <a:sym typeface="+mn-ea"/>
            </a:endParaRPr>
          </a:p>
        </p:txBody>
      </p:sp>
      <p:sp>
        <p:nvSpPr>
          <p:cNvPr id="3" name="Rectangle 3"/>
          <p:cNvSpPr>
            <a:spLocks noGrp="1" noRot="1"/>
          </p:cNvSpPr>
          <p:nvPr>
            <p:custDataLst>
              <p:tags r:id="rId2"/>
            </p:custDataLst>
          </p:nvPr>
        </p:nvSpPr>
        <p:spPr>
          <a:xfrm>
            <a:off x="254000" y="820420"/>
            <a:ext cx="5457190" cy="51117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数据可视化的发展趋势</a:t>
            </a:r>
            <a:endPar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2" name="Rectangle 3"/>
          <p:cNvSpPr>
            <a:spLocks noGrp="1" noRot="1"/>
          </p:cNvSpPr>
          <p:nvPr>
            <p:custDataLst>
              <p:tags r:id="rId3"/>
            </p:custDataLst>
          </p:nvPr>
        </p:nvSpPr>
        <p:spPr>
          <a:xfrm>
            <a:off x="107950" y="3977640"/>
            <a:ext cx="8879840" cy="213487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hangingPunct="1">
              <a:lnSpc>
                <a:spcPct val="100000"/>
              </a:lnSpc>
              <a:spcBef>
                <a:spcPts val="800"/>
              </a:spcBef>
              <a:buSzTx/>
              <a:buFont typeface="Wingdings" panose="05000000000000000000" pitchFamily="2" charset="2"/>
              <a:buNone/>
            </a:pPr>
            <a:r>
              <a:rPr lang="en-US" altLang="zh-CN" dirty="0" smtClean="0">
                <a:solidFill>
                  <a:srgbClr val="134AD5"/>
                </a:solidFill>
                <a:ea typeface="黑体" panose="02010609060101010101" pitchFamily="49" charset="-122"/>
                <a:cs typeface="+mn-lt"/>
                <a:sym typeface="+mn-ea"/>
              </a:rPr>
              <a:t>  2. 从无交互到可交互的过渡</a:t>
            </a:r>
            <a:endParaRPr lang="en-US" altLang="zh-CN" dirty="0" smtClean="0">
              <a:solidFill>
                <a:srgbClr val="134AD5"/>
              </a:solidFill>
              <a:ea typeface="黑体" panose="02010609060101010101" pitchFamily="49" charset="-122"/>
              <a:cs typeface="+mn-lt"/>
              <a:sym typeface="+mn-ea"/>
            </a:endParaRPr>
          </a:p>
          <a:p>
            <a:pPr marL="0" indent="0" algn="l" eaLnBrk="1" hangingPunct="1">
              <a:lnSpc>
                <a:spcPct val="100000"/>
              </a:lnSpc>
              <a:spcBef>
                <a:spcPts val="800"/>
              </a:spcBef>
              <a:buSzTx/>
              <a:buFont typeface="Wingdings" panose="05000000000000000000" pitchFamily="2" charset="2"/>
              <a:buNone/>
            </a:pPr>
            <a:r>
              <a:rPr lang="en-US" altLang="zh-CN" sz="2300" dirty="0" smtClean="0">
                <a:solidFill>
                  <a:schemeClr val="tx1"/>
                </a:solidFill>
                <a:ea typeface="黑体" panose="02010609060101010101" pitchFamily="49" charset="-122"/>
                <a:cs typeface="+mn-lt"/>
                <a:sym typeface="+mn-ea"/>
              </a:rPr>
              <a:t>    * 在传统可视化研究和实践中，可视化的流程和参数是预定义的，一旦执行则不可调整或改变。</a:t>
            </a:r>
            <a:endParaRPr lang="en-US" altLang="zh-CN" sz="2300" dirty="0" smtClean="0">
              <a:solidFill>
                <a:schemeClr val="tx1"/>
              </a:solidFill>
              <a:ea typeface="黑体" panose="02010609060101010101" pitchFamily="49" charset="-122"/>
              <a:cs typeface="+mn-lt"/>
              <a:sym typeface="+mn-ea"/>
            </a:endParaRPr>
          </a:p>
          <a:p>
            <a:pPr marL="0" indent="0" algn="l" eaLnBrk="1" hangingPunct="1">
              <a:lnSpc>
                <a:spcPct val="100000"/>
              </a:lnSpc>
              <a:spcBef>
                <a:spcPts val="800"/>
              </a:spcBef>
              <a:buSzTx/>
              <a:buFont typeface="Wingdings" panose="05000000000000000000" pitchFamily="2" charset="2"/>
              <a:buNone/>
            </a:pPr>
            <a:r>
              <a:rPr lang="en-US" altLang="zh-CN" sz="2300" dirty="0" smtClean="0">
                <a:solidFill>
                  <a:schemeClr val="tx1"/>
                </a:solidFill>
                <a:ea typeface="黑体" panose="02010609060101010101" pitchFamily="49" charset="-122"/>
                <a:cs typeface="+mn-lt"/>
                <a:sym typeface="+mn-ea"/>
              </a:rPr>
              <a:t>    * 然而，可视分析学的兴起，使人们逐渐意识到以人机交互为基础的动态可视化的重要性，并提出了一些动态可视化的方法与工具。</a:t>
            </a:r>
            <a:endParaRPr lang="en-US" altLang="zh-CN" sz="2300" dirty="0" smtClean="0">
              <a:solidFill>
                <a:schemeClr val="tx1"/>
              </a:solidFill>
              <a:ea typeface="黑体" panose="02010609060101010101" pitchFamily="49" charset="-122"/>
              <a:cs typeface="+mn-lt"/>
              <a:sym typeface="+mn-ea"/>
            </a:endParaRP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298894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4</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数据可视化</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24460" y="1339215"/>
            <a:ext cx="8879840" cy="2303780"/>
          </a:xfrm>
        </p:spPr>
        <p:txBody>
          <a:bodyPr vert="horz" wrap="square" lIns="91440" tIns="45720" rIns="91440" bIns="45720" anchor="t" anchorCtr="0">
            <a:noAutofit/>
          </a:bodyPr>
          <a:p>
            <a:pPr marL="0" indent="0" algn="l" eaLnBrk="1" latinLnBrk="0" hangingPunct="1">
              <a:lnSpc>
                <a:spcPct val="100000"/>
              </a:lnSpc>
              <a:spcBef>
                <a:spcPts val="800"/>
              </a:spcBef>
              <a:buSzTx/>
              <a:buFont typeface="Wingdings" panose="05000000000000000000" pitchFamily="2" charset="2"/>
              <a:buNone/>
            </a:pPr>
            <a:r>
              <a:rPr lang="en-US" altLang="zh-CN" dirty="0" smtClean="0">
                <a:solidFill>
                  <a:srgbClr val="134AD5"/>
                </a:solidFill>
                <a:ea typeface="黑体" panose="02010609060101010101" pitchFamily="49" charset="-122"/>
                <a:cs typeface="+mn-lt"/>
                <a:sym typeface="+mn-ea"/>
              </a:rPr>
              <a:t>  3. 从人工处理到人机协同处理的过渡</a:t>
            </a:r>
            <a:endParaRPr lang="en-US" altLang="zh-CN"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200" dirty="0" smtClean="0">
                <a:solidFill>
                  <a:schemeClr val="tx1"/>
                </a:solidFill>
                <a:ea typeface="黑体" panose="02010609060101010101" pitchFamily="49" charset="-122"/>
                <a:cs typeface="+mn-lt"/>
                <a:sym typeface="+mn-ea"/>
              </a:rPr>
              <a:t>    * 在传统可视化研究和实践中，数据可视化工作主要依赖于手工处理，人的经验和态度决定了可视化结果的好坏，可视化处理效果并不稳定。</a:t>
            </a:r>
            <a:endParaRPr lang="en-US" altLang="zh-CN" sz="2200" dirty="0" smtClean="0">
              <a:solidFill>
                <a:schemeClr val="tx1"/>
              </a:solidFill>
              <a:ea typeface="黑体" panose="02010609060101010101" pitchFamily="49" charset="-122"/>
              <a:cs typeface="+mn-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200" dirty="0" smtClean="0">
                <a:solidFill>
                  <a:schemeClr val="tx1"/>
                </a:solidFill>
                <a:ea typeface="黑体" panose="02010609060101010101" pitchFamily="49" charset="-122"/>
                <a:cs typeface="+mn-lt"/>
                <a:sym typeface="+mn-ea"/>
              </a:rPr>
              <a:t>    * 随着大数据时代的到来，人们开始注意到自动可视化的重要性，通过引入机器学习，数据可视化过程更智能化和自动化，人机协同及人机交互成为未来可视化处理的重要手段。</a:t>
            </a:r>
            <a:endParaRPr lang="en-US" altLang="zh-CN" sz="2200" dirty="0" smtClean="0">
              <a:solidFill>
                <a:srgbClr val="134AD5"/>
              </a:solidFill>
              <a:ea typeface="黑体" panose="02010609060101010101" pitchFamily="49" charset="-122"/>
              <a:cs typeface="+mn-lt"/>
              <a:sym typeface="+mn-ea"/>
            </a:endParaRPr>
          </a:p>
        </p:txBody>
      </p:sp>
      <p:sp>
        <p:nvSpPr>
          <p:cNvPr id="3" name="Rectangle 3"/>
          <p:cNvSpPr>
            <a:spLocks noGrp="1" noRot="1"/>
          </p:cNvSpPr>
          <p:nvPr>
            <p:custDataLst>
              <p:tags r:id="rId2"/>
            </p:custDataLst>
          </p:nvPr>
        </p:nvSpPr>
        <p:spPr>
          <a:xfrm>
            <a:off x="254000" y="820420"/>
            <a:ext cx="5457190" cy="51117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数据可视化的发展趋势</a:t>
            </a:r>
            <a:endPar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2" name="Rectangle 3"/>
          <p:cNvSpPr>
            <a:spLocks noGrp="1" noRot="1"/>
          </p:cNvSpPr>
          <p:nvPr>
            <p:custDataLst>
              <p:tags r:id="rId3"/>
            </p:custDataLst>
          </p:nvPr>
        </p:nvSpPr>
        <p:spPr>
          <a:xfrm>
            <a:off x="107950" y="3762375"/>
            <a:ext cx="8879840" cy="277241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hangingPunct="1">
              <a:lnSpc>
                <a:spcPct val="100000"/>
              </a:lnSpc>
              <a:spcBef>
                <a:spcPts val="800"/>
              </a:spcBef>
              <a:buSzTx/>
              <a:buFont typeface="Wingdings" panose="05000000000000000000" pitchFamily="2" charset="2"/>
              <a:buNone/>
            </a:pPr>
            <a:r>
              <a:rPr lang="en-US" altLang="zh-CN" dirty="0" smtClean="0">
                <a:solidFill>
                  <a:srgbClr val="134AD5"/>
                </a:solidFill>
                <a:ea typeface="黑体" panose="02010609060101010101" pitchFamily="49" charset="-122"/>
                <a:cs typeface="+mn-lt"/>
                <a:sym typeface="+mn-ea"/>
              </a:rPr>
              <a:t>  4. 从单媒体到富媒体的过渡</a:t>
            </a:r>
            <a:endParaRPr lang="en-US" altLang="zh-CN" dirty="0" smtClean="0">
              <a:solidFill>
                <a:srgbClr val="134AD5"/>
              </a:solidFill>
              <a:ea typeface="黑体" panose="02010609060101010101" pitchFamily="49" charset="-122"/>
              <a:cs typeface="+mn-lt"/>
              <a:sym typeface="+mn-ea"/>
            </a:endParaRPr>
          </a:p>
          <a:p>
            <a:pPr marL="0" indent="0" algn="l" eaLnBrk="1" hangingPunct="1">
              <a:lnSpc>
                <a:spcPct val="100000"/>
              </a:lnSpc>
              <a:spcBef>
                <a:spcPts val="800"/>
              </a:spcBef>
              <a:buSzTx/>
              <a:buFont typeface="Wingdings" panose="05000000000000000000" pitchFamily="2" charset="2"/>
              <a:buNone/>
            </a:pPr>
            <a:r>
              <a:rPr lang="en-US" altLang="zh-CN" sz="2200" dirty="0" smtClean="0">
                <a:solidFill>
                  <a:schemeClr val="tx1"/>
                </a:solidFill>
                <a:ea typeface="黑体" panose="02010609060101010101" pitchFamily="49" charset="-122"/>
                <a:cs typeface="+mn-lt"/>
                <a:sym typeface="+mn-ea"/>
              </a:rPr>
              <a:t>    * 在传统可视化研究和实践中，数据可视化往往与人的其他感知器官分离处理，被认为是一个独立系统，只关注人的视觉感知和认知活动。</a:t>
            </a:r>
            <a:endParaRPr lang="en-US" altLang="zh-CN" sz="2200" dirty="0" smtClean="0">
              <a:solidFill>
                <a:schemeClr val="tx1"/>
              </a:solidFill>
              <a:ea typeface="黑体" panose="02010609060101010101" pitchFamily="49" charset="-122"/>
              <a:cs typeface="+mn-lt"/>
              <a:sym typeface="+mn-ea"/>
            </a:endParaRPr>
          </a:p>
          <a:p>
            <a:pPr marL="0" indent="0" algn="l" eaLnBrk="1" hangingPunct="1">
              <a:lnSpc>
                <a:spcPct val="100000"/>
              </a:lnSpc>
              <a:spcBef>
                <a:spcPts val="800"/>
              </a:spcBef>
              <a:buSzTx/>
              <a:buFont typeface="Wingdings" panose="05000000000000000000" pitchFamily="2" charset="2"/>
              <a:buNone/>
            </a:pPr>
            <a:r>
              <a:rPr lang="en-US" altLang="zh-CN" sz="2200" dirty="0" smtClean="0">
                <a:solidFill>
                  <a:schemeClr val="tx1"/>
                </a:solidFill>
                <a:ea typeface="黑体" panose="02010609060101010101" pitchFamily="49" charset="-122"/>
                <a:cs typeface="+mn-lt"/>
                <a:sym typeface="+mn-ea"/>
              </a:rPr>
              <a:t>    * 但是，随着数据可视化实践的深入，可视化将与动画、音频、视频等其他感知器官的处理活动融合在一起，达到更好的继承效果。</a:t>
            </a:r>
            <a:endParaRPr lang="en-US" altLang="zh-CN" sz="2200" dirty="0" smtClean="0">
              <a:solidFill>
                <a:schemeClr val="tx1"/>
              </a:solidFill>
              <a:ea typeface="黑体" panose="02010609060101010101" pitchFamily="49" charset="-122"/>
              <a:cs typeface="+mn-lt"/>
              <a:sym typeface="+mn-ea"/>
            </a:endParaRPr>
          </a:p>
          <a:p>
            <a:pPr marL="0" indent="0" algn="l" eaLnBrk="1" hangingPunct="1">
              <a:lnSpc>
                <a:spcPct val="100000"/>
              </a:lnSpc>
              <a:spcBef>
                <a:spcPts val="800"/>
              </a:spcBef>
              <a:buSzTx/>
              <a:buFont typeface="Wingdings" panose="05000000000000000000" pitchFamily="2" charset="2"/>
              <a:buNone/>
            </a:pPr>
            <a:r>
              <a:rPr lang="en-US" altLang="zh-CN" sz="2200" dirty="0" smtClean="0">
                <a:solidFill>
                  <a:schemeClr val="tx1"/>
                </a:solidFill>
                <a:ea typeface="黑体" panose="02010609060101010101" pitchFamily="49" charset="-122"/>
                <a:cs typeface="+mn-lt"/>
                <a:sym typeface="+mn-ea"/>
              </a:rPr>
              <a:t>    * 例如，虚拟现实技术的出现较好地体现了数据可视化从单媒体向富媒体过渡的新趋势。</a:t>
            </a:r>
            <a:endParaRPr lang="en-US" altLang="zh-CN" sz="2200" dirty="0" smtClean="0">
              <a:solidFill>
                <a:schemeClr val="tx1"/>
              </a:solidFill>
              <a:ea typeface="黑体" panose="02010609060101010101" pitchFamily="49" charset="-122"/>
              <a:cs typeface="+mn-lt"/>
              <a:sym typeface="+mn-ea"/>
            </a:endParaRP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298894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4</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数据可视化</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24460" y="1195705"/>
            <a:ext cx="8879840" cy="1520825"/>
          </a:xfrm>
        </p:spPr>
        <p:txBody>
          <a:bodyPr vert="horz" wrap="square" lIns="91440" tIns="45720" rIns="91440" bIns="45720" anchor="t" anchorCtr="0">
            <a:noAutofit/>
          </a:bodyPr>
          <a:p>
            <a:pPr marL="0" indent="0" algn="l" eaLnBrk="1" latinLnBrk="0" hangingPunct="1">
              <a:lnSpc>
                <a:spcPct val="100000"/>
              </a:lnSpc>
              <a:spcBef>
                <a:spcPts val="600"/>
              </a:spcBef>
              <a:buSzTx/>
              <a:buFont typeface="Wingdings" panose="05000000000000000000" pitchFamily="2" charset="2"/>
              <a:buNone/>
            </a:pPr>
            <a:r>
              <a:rPr lang="en-US" altLang="zh-CN" dirty="0" smtClean="0">
                <a:solidFill>
                  <a:srgbClr val="134AD5"/>
                </a:solidFill>
                <a:ea typeface="黑体" panose="02010609060101010101" pitchFamily="49" charset="-122"/>
                <a:cs typeface="+mn-lt"/>
                <a:sym typeface="+mn-ea"/>
              </a:rPr>
              <a:t>  5. 从信息可视化到可视分析学的过渡</a:t>
            </a:r>
            <a:endParaRPr lang="en-US" altLang="zh-CN"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100" dirty="0" smtClean="0">
                <a:solidFill>
                  <a:schemeClr val="tx1"/>
                </a:solidFill>
                <a:ea typeface="黑体" panose="02010609060101010101" pitchFamily="49" charset="-122"/>
                <a:cs typeface="+mn-lt"/>
                <a:sym typeface="+mn-ea"/>
              </a:rPr>
              <a:t>    * 可视分析学的出现扩大了信息可视化的研究范围，将统计学等相关学科引入数据可视化中，突出目标用户的主动性以及可视化处理过程的互动性，重视从数据到知识的转换过程。</a:t>
            </a:r>
            <a:endParaRPr lang="en-US" altLang="zh-CN" sz="2100" dirty="0" smtClean="0">
              <a:solidFill>
                <a:srgbClr val="134AD5"/>
              </a:solidFill>
              <a:ea typeface="黑体" panose="02010609060101010101" pitchFamily="49" charset="-122"/>
              <a:cs typeface="+mn-lt"/>
              <a:sym typeface="+mn-ea"/>
            </a:endParaRPr>
          </a:p>
        </p:txBody>
      </p:sp>
      <p:sp>
        <p:nvSpPr>
          <p:cNvPr id="3" name="Rectangle 3"/>
          <p:cNvSpPr>
            <a:spLocks noGrp="1" noRot="1"/>
          </p:cNvSpPr>
          <p:nvPr>
            <p:custDataLst>
              <p:tags r:id="rId2"/>
            </p:custDataLst>
          </p:nvPr>
        </p:nvSpPr>
        <p:spPr>
          <a:xfrm>
            <a:off x="252095" y="684530"/>
            <a:ext cx="5457190" cy="51117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数据可视化的发展趋势</a:t>
            </a:r>
            <a:endPar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2" name="Rectangle 3"/>
          <p:cNvSpPr>
            <a:spLocks noGrp="1" noRot="1"/>
          </p:cNvSpPr>
          <p:nvPr>
            <p:custDataLst>
              <p:tags r:id="rId3"/>
            </p:custDataLst>
          </p:nvPr>
        </p:nvSpPr>
        <p:spPr>
          <a:xfrm>
            <a:off x="107950" y="2686050"/>
            <a:ext cx="8879840" cy="221996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hangingPunct="1">
              <a:lnSpc>
                <a:spcPct val="100000"/>
              </a:lnSpc>
              <a:spcBef>
                <a:spcPts val="600"/>
              </a:spcBef>
              <a:buSzTx/>
              <a:buFont typeface="Wingdings" panose="05000000000000000000" pitchFamily="2" charset="2"/>
              <a:buNone/>
            </a:pPr>
            <a:r>
              <a:rPr lang="en-US" altLang="zh-CN" dirty="0" smtClean="0">
                <a:solidFill>
                  <a:srgbClr val="134AD5"/>
                </a:solidFill>
                <a:ea typeface="黑体" panose="02010609060101010101" pitchFamily="49" charset="-122"/>
                <a:cs typeface="+mn-lt"/>
                <a:sym typeface="+mn-ea"/>
              </a:rPr>
              <a:t>  6. 从重视结果到重视过程的过渡</a:t>
            </a:r>
            <a:endParaRPr lang="en-US" altLang="zh-CN" dirty="0" smtClean="0">
              <a:solidFill>
                <a:srgbClr val="134AD5"/>
              </a:solidFill>
              <a:ea typeface="黑体" panose="02010609060101010101" pitchFamily="49" charset="-122"/>
              <a:cs typeface="+mn-lt"/>
              <a:sym typeface="+mn-ea"/>
            </a:endParaRPr>
          </a:p>
          <a:p>
            <a:pPr marL="0" indent="0" algn="l" eaLnBrk="1" hangingPunct="1">
              <a:lnSpc>
                <a:spcPct val="100000"/>
              </a:lnSpc>
              <a:spcBef>
                <a:spcPts val="600"/>
              </a:spcBef>
              <a:buSzTx/>
              <a:buFont typeface="Wingdings" panose="05000000000000000000" pitchFamily="2" charset="2"/>
              <a:buNone/>
            </a:pPr>
            <a:r>
              <a:rPr lang="en-US" altLang="zh-CN" sz="2100" dirty="0" smtClean="0">
                <a:solidFill>
                  <a:schemeClr val="tx1"/>
                </a:solidFill>
                <a:ea typeface="黑体" panose="02010609060101010101" pitchFamily="49" charset="-122"/>
                <a:cs typeface="+mn-lt"/>
                <a:sym typeface="+mn-ea"/>
              </a:rPr>
              <a:t>    * 从可视化工作的评估角度看，传统评估方法主要看重的是可视化工作的结果，而不是过程。</a:t>
            </a:r>
            <a:endParaRPr lang="en-US" altLang="zh-CN" sz="2100" dirty="0" smtClean="0">
              <a:solidFill>
                <a:schemeClr val="tx1"/>
              </a:solidFill>
              <a:ea typeface="黑体" panose="02010609060101010101" pitchFamily="49" charset="-122"/>
              <a:cs typeface="+mn-lt"/>
              <a:sym typeface="+mn-ea"/>
            </a:endParaRPr>
          </a:p>
          <a:p>
            <a:pPr marL="0" indent="0" algn="l" eaLnBrk="1" hangingPunct="1">
              <a:lnSpc>
                <a:spcPct val="100000"/>
              </a:lnSpc>
              <a:spcBef>
                <a:spcPts val="600"/>
              </a:spcBef>
              <a:buSzTx/>
              <a:buFont typeface="Wingdings" panose="05000000000000000000" pitchFamily="2" charset="2"/>
              <a:buNone/>
            </a:pPr>
            <a:r>
              <a:rPr lang="en-US" altLang="zh-CN" sz="2100" dirty="0" smtClean="0">
                <a:solidFill>
                  <a:schemeClr val="tx1"/>
                </a:solidFill>
                <a:ea typeface="黑体" panose="02010609060101010101" pitchFamily="49" charset="-122"/>
                <a:cs typeface="+mn-lt"/>
                <a:sym typeface="+mn-ea"/>
              </a:rPr>
              <a:t>    * 由于可视化过程的规范化程度及可视化结果的质量难以控制，因此人们开始重视可视化处理过程的规范性，通过过程的不断改进达到有效控制可视化处理结果的目的。</a:t>
            </a:r>
            <a:endParaRPr lang="en-US" altLang="zh-CN" sz="2100" dirty="0" smtClean="0">
              <a:solidFill>
                <a:schemeClr val="tx1"/>
              </a:solidFill>
              <a:ea typeface="黑体" panose="02010609060101010101" pitchFamily="49" charset="-122"/>
              <a:cs typeface="+mn-lt"/>
              <a:sym typeface="+mn-ea"/>
            </a:endParaRPr>
          </a:p>
        </p:txBody>
      </p:sp>
      <p:sp>
        <p:nvSpPr>
          <p:cNvPr id="4" name="Rectangle 3"/>
          <p:cNvSpPr>
            <a:spLocks noGrp="1" noRot="1"/>
          </p:cNvSpPr>
          <p:nvPr>
            <p:custDataLst>
              <p:tags r:id="rId4"/>
            </p:custDataLst>
          </p:nvPr>
        </p:nvSpPr>
        <p:spPr>
          <a:xfrm>
            <a:off x="91440" y="4893945"/>
            <a:ext cx="8879840" cy="185928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hangingPunct="1">
              <a:lnSpc>
                <a:spcPct val="100000"/>
              </a:lnSpc>
              <a:spcBef>
                <a:spcPts val="600"/>
              </a:spcBef>
              <a:buSzTx/>
              <a:buFont typeface="Wingdings" panose="05000000000000000000" pitchFamily="2" charset="2"/>
              <a:buNone/>
            </a:pPr>
            <a:r>
              <a:rPr lang="en-US" altLang="zh-CN" dirty="0" smtClean="0">
                <a:solidFill>
                  <a:srgbClr val="134AD5"/>
                </a:solidFill>
                <a:ea typeface="黑体" panose="02010609060101010101" pitchFamily="49" charset="-122"/>
                <a:cs typeface="+mn-lt"/>
                <a:sym typeface="+mn-ea"/>
              </a:rPr>
              <a:t>  7. 从小数据到大数据的过渡</a:t>
            </a:r>
            <a:endParaRPr lang="en-US" altLang="zh-CN" dirty="0" smtClean="0">
              <a:solidFill>
                <a:srgbClr val="134AD5"/>
              </a:solidFill>
              <a:ea typeface="黑体" panose="02010609060101010101" pitchFamily="49" charset="-122"/>
              <a:cs typeface="+mn-lt"/>
              <a:sym typeface="+mn-ea"/>
            </a:endParaRPr>
          </a:p>
          <a:p>
            <a:pPr marL="0" indent="0" algn="l" eaLnBrk="1" hangingPunct="1">
              <a:lnSpc>
                <a:spcPct val="100000"/>
              </a:lnSpc>
              <a:spcBef>
                <a:spcPts val="600"/>
              </a:spcBef>
              <a:buSzTx/>
              <a:buFont typeface="Wingdings" panose="05000000000000000000" pitchFamily="2" charset="2"/>
              <a:buNone/>
            </a:pPr>
            <a:r>
              <a:rPr lang="en-US" altLang="zh-CN" sz="2100" dirty="0" smtClean="0">
                <a:solidFill>
                  <a:schemeClr val="tx1"/>
                </a:solidFill>
                <a:ea typeface="黑体" panose="02010609060101010101" pitchFamily="49" charset="-122"/>
                <a:cs typeface="+mn-lt"/>
                <a:sym typeface="+mn-ea"/>
              </a:rPr>
              <a:t>    * 从被可视化处理对象角度看，传统数据可视化主要关注的是小数据，而未来数据可视化处理工作所面临的是海量、异构、不确定性的大数据。</a:t>
            </a:r>
            <a:endParaRPr lang="en-US" altLang="zh-CN" sz="2100" dirty="0" smtClean="0">
              <a:solidFill>
                <a:schemeClr val="tx1"/>
              </a:solidFill>
              <a:ea typeface="黑体" panose="02010609060101010101" pitchFamily="49" charset="-122"/>
              <a:cs typeface="+mn-lt"/>
              <a:sym typeface="+mn-ea"/>
            </a:endParaRPr>
          </a:p>
          <a:p>
            <a:pPr marL="0" indent="0" algn="l" eaLnBrk="1" hangingPunct="1">
              <a:lnSpc>
                <a:spcPct val="100000"/>
              </a:lnSpc>
              <a:spcBef>
                <a:spcPts val="600"/>
              </a:spcBef>
              <a:buSzTx/>
              <a:buFont typeface="Wingdings" panose="05000000000000000000" pitchFamily="2" charset="2"/>
              <a:buNone/>
            </a:pPr>
            <a:r>
              <a:rPr lang="en-US" altLang="zh-CN" sz="2100" dirty="0" smtClean="0">
                <a:solidFill>
                  <a:schemeClr val="tx1"/>
                </a:solidFill>
                <a:ea typeface="黑体" panose="02010609060101010101" pitchFamily="49" charset="-122"/>
                <a:cs typeface="+mn-lt"/>
                <a:sym typeface="+mn-ea"/>
              </a:rPr>
              <a:t>    * 因此，大数据环境下要求数据可视化方法在算法可扩展性、容错能力和鲁棒性方面有新的突破。</a:t>
            </a:r>
            <a:endParaRPr lang="en-US" altLang="zh-CN" sz="2100" dirty="0" smtClean="0">
              <a:solidFill>
                <a:schemeClr val="tx1"/>
              </a:solidFill>
              <a:ea typeface="黑体" panose="02010609060101010101" pitchFamily="49" charset="-122"/>
              <a:cs typeface="+mn-lt"/>
              <a:sym typeface="+mn-ea"/>
            </a:endParaRP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298894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4</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数据可视化</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3" name="Rectangle 3"/>
          <p:cNvSpPr>
            <a:spLocks noGrp="1" noRot="1"/>
          </p:cNvSpPr>
          <p:nvPr>
            <p:custDataLst>
              <p:tags r:id="rId1"/>
            </p:custDataLst>
          </p:nvPr>
        </p:nvSpPr>
        <p:spPr>
          <a:xfrm>
            <a:off x="252095" y="684530"/>
            <a:ext cx="8395970" cy="51117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Python 编程实践（略。课后阅读）</a:t>
            </a:r>
            <a:endParaRPr lang="en-US" altLang="zh-CN"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13" name="Rectangle 2"/>
          <p:cNvSpPr>
            <a:spLocks noChangeArrowheads="1"/>
          </p:cNvSpPr>
          <p:nvPr>
            <p:custDataLst>
              <p:tags r:id="rId2"/>
            </p:custDataLst>
          </p:nvPr>
        </p:nvSpPr>
        <p:spPr bwMode="auto">
          <a:xfrm>
            <a:off x="104140" y="1188720"/>
            <a:ext cx="8930005" cy="5431155"/>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9525">
                <a:solidFill>
                  <a:sysClr val="windowText" lastClr="000000"/>
                </a:solidFill>
                <a:miter lim="800000"/>
                <a:headEnd/>
                <a:tailEnd/>
              </a14:hiddenLine>
            </a:ext>
            <a:ext uri="{AF507438-7753-43E0-B8FC-AC1667EBCBE1}">
              <a14:hiddenEffects xmlns:a14="http://schemas.microsoft.com/office/drawing/2010/main">
                <a:effectLst>
                  <a:outerShdw dist="35921" dir="2700000" algn="ctr" rotWithShape="0">
                    <a:srgbClr val="E7E6E6"/>
                  </a:outerShdw>
                </a:effectLst>
              </a14:hiddenEffects>
            </a:ext>
          </a:extLst>
        </p:spPr>
        <p:txBody>
          <a:bodyPr vert="horz" wrap="square" lIns="91440" tIns="45720" rIns="91440" bIns="45720" numCol="1" anchor="ctr" anchorCtr="0" compatLnSpc="1">
            <a:spAutoFit/>
          </a:bodyPr>
          <a:lstStyle>
            <a:lvl1pPr indent="266700" eaLnBrk="0" fontAlgn="base" hangingPunct="0">
              <a:spcBef>
                <a:spcPct val="0"/>
              </a:spcBef>
              <a:spcAft>
                <a:spcPct val="0"/>
              </a:spcAft>
              <a:defRPr>
                <a:solidFill>
                  <a:sysClr val="windowText" lastClr="000000"/>
                </a:solidFill>
                <a:latin typeface="Arial" panose="020B0604020202020204" pitchFamily="34" charset="0"/>
              </a:defRPr>
            </a:lvl1pPr>
            <a:lvl2pPr eaLnBrk="0" fontAlgn="base" hangingPunct="0">
              <a:spcBef>
                <a:spcPct val="0"/>
              </a:spcBef>
              <a:spcAft>
                <a:spcPct val="0"/>
              </a:spcAft>
              <a:defRPr>
                <a:solidFill>
                  <a:sysClr val="windowText" lastClr="000000"/>
                </a:solidFill>
                <a:latin typeface="Arial" panose="020B0604020202020204" pitchFamily="34" charset="0"/>
              </a:defRPr>
            </a:lvl2pPr>
            <a:lvl3pPr eaLnBrk="0" fontAlgn="base" hangingPunct="0">
              <a:spcBef>
                <a:spcPct val="0"/>
              </a:spcBef>
              <a:spcAft>
                <a:spcPct val="0"/>
              </a:spcAft>
              <a:defRPr>
                <a:solidFill>
                  <a:sysClr val="windowText" lastClr="000000"/>
                </a:solidFill>
                <a:latin typeface="Arial" panose="020B0604020202020204" pitchFamily="34" charset="0"/>
              </a:defRPr>
            </a:lvl3pPr>
            <a:lvl4pPr eaLnBrk="0" fontAlgn="base" hangingPunct="0">
              <a:spcBef>
                <a:spcPct val="0"/>
              </a:spcBef>
              <a:spcAft>
                <a:spcPct val="0"/>
              </a:spcAft>
              <a:defRPr>
                <a:solidFill>
                  <a:sysClr val="windowText" lastClr="000000"/>
                </a:solidFill>
                <a:latin typeface="Arial" panose="020B0604020202020204" pitchFamily="34" charset="0"/>
              </a:defRPr>
            </a:lvl4pPr>
            <a:lvl5pPr eaLnBrk="0" fontAlgn="base" hangingPunct="0">
              <a:spcBef>
                <a:spcPct val="0"/>
              </a:spcBef>
              <a:spcAft>
                <a:spcPct val="0"/>
              </a:spcAft>
              <a:defRPr>
                <a:solidFill>
                  <a:sysClr val="windowText" lastClr="000000"/>
                </a:solidFill>
                <a:latin typeface="Arial" panose="020B0604020202020204" pitchFamily="34" charset="0"/>
              </a:defRPr>
            </a:lvl5pPr>
            <a:lvl6pPr eaLnBrk="0" fontAlgn="base" hangingPunct="0">
              <a:spcBef>
                <a:spcPct val="0"/>
              </a:spcBef>
              <a:spcAft>
                <a:spcPct val="0"/>
              </a:spcAft>
              <a:defRPr>
                <a:solidFill>
                  <a:sysClr val="windowText" lastClr="000000"/>
                </a:solidFill>
                <a:latin typeface="Arial" panose="020B0604020202020204" pitchFamily="34" charset="0"/>
              </a:defRPr>
            </a:lvl6pPr>
            <a:lvl7pPr eaLnBrk="0" fontAlgn="base" hangingPunct="0">
              <a:spcBef>
                <a:spcPct val="0"/>
              </a:spcBef>
              <a:spcAft>
                <a:spcPct val="0"/>
              </a:spcAft>
              <a:defRPr>
                <a:solidFill>
                  <a:sysClr val="windowText" lastClr="000000"/>
                </a:solidFill>
                <a:latin typeface="Arial" panose="020B0604020202020204" pitchFamily="34" charset="0"/>
              </a:defRPr>
            </a:lvl7pPr>
            <a:lvl8pPr eaLnBrk="0" fontAlgn="base" hangingPunct="0">
              <a:spcBef>
                <a:spcPct val="0"/>
              </a:spcBef>
              <a:spcAft>
                <a:spcPct val="0"/>
              </a:spcAft>
              <a:defRPr>
                <a:solidFill>
                  <a:sysClr val="windowText" lastClr="000000"/>
                </a:solidFill>
                <a:latin typeface="Arial" panose="020B0604020202020204" pitchFamily="34" charset="0"/>
              </a:defRPr>
            </a:lvl8pPr>
            <a:lvl9pPr eaLnBrk="0" fontAlgn="base" hangingPunct="0">
              <a:spcBef>
                <a:spcPct val="0"/>
              </a:spcBef>
              <a:spcAft>
                <a:spcPct val="0"/>
              </a:spcAft>
              <a:defRPr>
                <a:solidFill>
                  <a:sysClr val="windowText" lastClr="000000"/>
                </a:solidFill>
                <a:latin typeface="Arial" panose="020B0604020202020204" pitchFamily="34" charset="0"/>
              </a:defRPr>
            </a:lvl9pPr>
          </a:lstStyle>
          <a:p>
            <a:pPr lvl="0" indent="0" algn="just">
              <a:spcBef>
                <a:spcPts val="600"/>
              </a:spcBef>
            </a:pPr>
            <a:r>
              <a:rPr lang="en-US" altLang="zh-CN" sz="2200" b="1" dirty="0">
                <a:solidFill>
                  <a:srgbClr val="C00000"/>
                </a:solidFill>
                <a:ea typeface="宋体" panose="02010600030101010101" pitchFamily="2" charset="-122"/>
                <a:cs typeface="宋体" panose="02010600030101010101" pitchFamily="2" charset="-122"/>
              </a:rPr>
              <a:t>【</a:t>
            </a:r>
            <a:r>
              <a:rPr lang="zh-CN" altLang="en-US" sz="2200" b="1" dirty="0">
                <a:solidFill>
                  <a:srgbClr val="C00000"/>
                </a:solidFill>
                <a:ea typeface="宋体" panose="02010600030101010101" pitchFamily="2" charset="-122"/>
                <a:cs typeface="宋体" panose="02010600030101010101" pitchFamily="2" charset="-122"/>
              </a:rPr>
              <a:t>分析对象</a:t>
            </a:r>
            <a:r>
              <a:rPr lang="en-US" altLang="zh-CN" sz="2200" b="1" dirty="0">
                <a:solidFill>
                  <a:srgbClr val="C00000"/>
                </a:solidFill>
                <a:ea typeface="宋体" panose="02010600030101010101" pitchFamily="2" charset="-122"/>
                <a:cs typeface="宋体" panose="02010600030101010101" pitchFamily="2" charset="-122"/>
              </a:rPr>
              <a:t>】</a:t>
            </a:r>
            <a:endParaRPr lang="en-US" altLang="zh-CN" sz="2200" b="1" dirty="0">
              <a:solidFill>
                <a:srgbClr val="C00000"/>
              </a:solidFill>
              <a:ea typeface="宋体" panose="02010600030101010101" pitchFamily="2" charset="-122"/>
              <a:cs typeface="宋体" panose="02010600030101010101" pitchFamily="2" charset="-122"/>
            </a:endParaRPr>
          </a:p>
          <a:p>
            <a:pPr indent="0" algn="just">
              <a:spcBef>
                <a:spcPts val="600"/>
              </a:spcBef>
            </a:pPr>
            <a:r>
              <a:rPr lang="en-US" altLang="zh-CN" sz="2100" dirty="0">
                <a:ea typeface="宋体" panose="02010600030101010101" pitchFamily="2" charset="-122"/>
                <a:cs typeface="宋体" panose="02010600030101010101" pitchFamily="2" charset="-122"/>
              </a:rPr>
              <a:t>CSV </a:t>
            </a:r>
            <a:r>
              <a:rPr lang="zh-CN" altLang="en-US" sz="2100" dirty="0">
                <a:ea typeface="宋体" panose="02010600030101010101" pitchFamily="2" charset="-122"/>
                <a:cs typeface="宋体" panose="02010600030101010101" pitchFamily="2" charset="-122"/>
              </a:rPr>
              <a:t>文件</a:t>
            </a:r>
            <a:r>
              <a:rPr lang="en-US" altLang="zh-CN" sz="2100" dirty="0">
                <a:ea typeface="宋体" panose="02010600030101010101" pitchFamily="2" charset="-122"/>
                <a:cs typeface="宋体" panose="02010600030101010101" pitchFamily="2" charset="-122"/>
              </a:rPr>
              <a:t>—</a:t>
            </a:r>
            <a:r>
              <a:rPr lang="zh-CN" altLang="en-US" sz="2100" dirty="0">
                <a:ea typeface="宋体" panose="02010600030101010101" pitchFamily="2" charset="-122"/>
                <a:cs typeface="宋体" panose="02010600030101010101" pitchFamily="2" charset="-122"/>
              </a:rPr>
              <a:t>文件名为“</a:t>
            </a:r>
            <a:r>
              <a:rPr lang="en-US" altLang="zh-CN" sz="2100" dirty="0" err="1">
                <a:ea typeface="宋体" panose="02010600030101010101" pitchFamily="2" charset="-122"/>
                <a:cs typeface="宋体" panose="02010600030101010101" pitchFamily="2" charset="-122"/>
              </a:rPr>
              <a:t>salaries.csv</a:t>
            </a:r>
            <a:r>
              <a:rPr lang="en-US" altLang="zh-CN" sz="2100" dirty="0">
                <a:ea typeface="宋体" panose="02010600030101010101" pitchFamily="2" charset="-122"/>
                <a:cs typeface="宋体" panose="02010600030101010101" pitchFamily="2" charset="-122"/>
              </a:rPr>
              <a:t>”</a:t>
            </a:r>
            <a:r>
              <a:rPr lang="zh-CN" altLang="en-US" sz="2100" dirty="0">
                <a:ea typeface="宋体" panose="02010600030101010101" pitchFamily="2" charset="-122"/>
                <a:cs typeface="宋体" panose="02010600030101010101" pitchFamily="2" charset="-122"/>
              </a:rPr>
              <a:t>。该数据集主要记录了</a:t>
            </a:r>
            <a:r>
              <a:rPr lang="en-US" altLang="zh-CN" sz="2100" dirty="0">
                <a:ea typeface="宋体" panose="02010600030101010101" pitchFamily="2" charset="-122"/>
                <a:cs typeface="宋体" panose="02010600030101010101" pitchFamily="2" charset="-122"/>
              </a:rPr>
              <a:t>397</a:t>
            </a:r>
            <a:r>
              <a:rPr lang="zh-CN" altLang="en-US" sz="2100" dirty="0">
                <a:ea typeface="宋体" panose="02010600030101010101" pitchFamily="2" charset="-122"/>
                <a:cs typeface="宋体" panose="02010600030101010101" pitchFamily="2" charset="-122"/>
              </a:rPr>
              <a:t>个样本的</a:t>
            </a:r>
            <a:r>
              <a:rPr lang="en-US" altLang="zh-CN" sz="2100" dirty="0">
                <a:ea typeface="宋体" panose="02010600030101010101" pitchFamily="2" charset="-122"/>
                <a:cs typeface="宋体" panose="02010600030101010101" pitchFamily="2" charset="-122"/>
              </a:rPr>
              <a:t>6</a:t>
            </a:r>
            <a:r>
              <a:rPr lang="zh-CN" altLang="en-US" sz="2100" dirty="0">
                <a:ea typeface="宋体" panose="02010600030101010101" pitchFamily="2" charset="-122"/>
                <a:cs typeface="宋体" panose="02010600030101010101" pitchFamily="2" charset="-122"/>
              </a:rPr>
              <a:t>个属性。主要属性如下：</a:t>
            </a:r>
            <a:endParaRPr lang="zh-CN" altLang="en-US" sz="2100" dirty="0">
              <a:ea typeface="宋体" panose="02010600030101010101" pitchFamily="2" charset="-122"/>
              <a:cs typeface="宋体" panose="02010600030101010101" pitchFamily="2" charset="-122"/>
            </a:endParaRPr>
          </a:p>
          <a:p>
            <a:pPr indent="0" algn="just">
              <a:spcBef>
                <a:spcPts val="600"/>
              </a:spcBef>
            </a:pPr>
            <a:r>
              <a:rPr lang="en-US" altLang="zh-CN" sz="2100" dirty="0">
                <a:ea typeface="宋体" panose="02010600030101010101" pitchFamily="2" charset="-122"/>
                <a:cs typeface="宋体" panose="02010600030101010101" pitchFamily="2" charset="-122"/>
              </a:rPr>
              <a:t>1</a:t>
            </a:r>
            <a:r>
              <a:rPr lang="zh-CN" altLang="en-US" sz="2100" dirty="0">
                <a:ea typeface="宋体" panose="02010600030101010101" pitchFamily="2" charset="-122"/>
                <a:cs typeface="宋体" panose="02010600030101010101" pitchFamily="2" charset="-122"/>
              </a:rPr>
              <a:t>．</a:t>
            </a:r>
            <a:r>
              <a:rPr lang="en-US" altLang="zh-CN" sz="2100" dirty="0">
                <a:ea typeface="宋体" panose="02010600030101010101" pitchFamily="2" charset="-122"/>
                <a:cs typeface="宋体" panose="02010600030101010101" pitchFamily="2" charset="-122"/>
              </a:rPr>
              <a:t>rank</a:t>
            </a:r>
            <a:r>
              <a:rPr lang="zh-CN" altLang="en-US" sz="2100" dirty="0">
                <a:ea typeface="宋体" panose="02010600030101010101" pitchFamily="2" charset="-122"/>
                <a:cs typeface="宋体" panose="02010600030101010101" pitchFamily="2" charset="-122"/>
              </a:rPr>
              <a:t>：职称，包括正教授（</a:t>
            </a:r>
            <a:r>
              <a:rPr lang="en-US" altLang="zh-CN" sz="2100" dirty="0">
                <a:ea typeface="宋体" panose="02010600030101010101" pitchFamily="2" charset="-122"/>
                <a:cs typeface="宋体" panose="02010600030101010101" pitchFamily="2" charset="-122"/>
              </a:rPr>
              <a:t>Prof</a:t>
            </a:r>
            <a:r>
              <a:rPr lang="zh-CN" altLang="en-US" sz="2100" dirty="0">
                <a:ea typeface="宋体" panose="02010600030101010101" pitchFamily="2" charset="-122"/>
                <a:cs typeface="宋体" panose="02010600030101010101" pitchFamily="2" charset="-122"/>
              </a:rPr>
              <a:t>）、副教授（</a:t>
            </a:r>
            <a:r>
              <a:rPr lang="en-US" altLang="zh-CN" sz="2100" dirty="0" err="1">
                <a:ea typeface="宋体" panose="02010600030101010101" pitchFamily="2" charset="-122"/>
                <a:cs typeface="宋体" panose="02010600030101010101" pitchFamily="2" charset="-122"/>
              </a:rPr>
              <a:t>Asst Prof</a:t>
            </a:r>
            <a:r>
              <a:rPr lang="zh-CN" altLang="en-US" sz="2100" dirty="0">
                <a:ea typeface="宋体" panose="02010600030101010101" pitchFamily="2" charset="-122"/>
                <a:cs typeface="宋体" panose="02010600030101010101" pitchFamily="2" charset="-122"/>
              </a:rPr>
              <a:t>）、助理教授（</a:t>
            </a:r>
            <a:r>
              <a:rPr lang="en-US" altLang="zh-CN" sz="2100" dirty="0" err="1">
                <a:ea typeface="宋体" panose="02010600030101010101" pitchFamily="2" charset="-122"/>
                <a:cs typeface="宋体" panose="02010600030101010101" pitchFamily="2" charset="-122"/>
              </a:rPr>
              <a:t>Assoc Prof</a:t>
            </a:r>
            <a:r>
              <a:rPr lang="zh-CN" altLang="en-US" sz="2100" dirty="0">
                <a:ea typeface="宋体" panose="02010600030101010101" pitchFamily="2" charset="-122"/>
                <a:cs typeface="宋体" panose="02010600030101010101" pitchFamily="2" charset="-122"/>
              </a:rPr>
              <a:t>）。</a:t>
            </a:r>
            <a:endParaRPr lang="zh-CN" altLang="en-US" sz="2100" dirty="0">
              <a:ea typeface="宋体" panose="02010600030101010101" pitchFamily="2" charset="-122"/>
              <a:cs typeface="宋体" panose="02010600030101010101" pitchFamily="2" charset="-122"/>
            </a:endParaRPr>
          </a:p>
          <a:p>
            <a:pPr indent="0" algn="just">
              <a:spcBef>
                <a:spcPts val="600"/>
              </a:spcBef>
            </a:pPr>
            <a:r>
              <a:rPr lang="en-US" altLang="zh-CN" sz="2100" dirty="0">
                <a:ea typeface="宋体" panose="02010600030101010101" pitchFamily="2" charset="-122"/>
                <a:cs typeface="宋体" panose="02010600030101010101" pitchFamily="2" charset="-122"/>
              </a:rPr>
              <a:t>2</a:t>
            </a:r>
            <a:r>
              <a:rPr lang="zh-CN" altLang="en-US" sz="2100" dirty="0">
                <a:ea typeface="宋体" panose="02010600030101010101" pitchFamily="2" charset="-122"/>
                <a:cs typeface="宋体" panose="02010600030101010101" pitchFamily="2" charset="-122"/>
              </a:rPr>
              <a:t>．</a:t>
            </a:r>
            <a:r>
              <a:rPr lang="en-US" altLang="zh-CN" sz="2100" dirty="0">
                <a:ea typeface="宋体" panose="02010600030101010101" pitchFamily="2" charset="-122"/>
                <a:cs typeface="宋体" panose="02010600030101010101" pitchFamily="2" charset="-122"/>
              </a:rPr>
              <a:t>discipline</a:t>
            </a:r>
            <a:r>
              <a:rPr lang="zh-CN" altLang="en-US" sz="2100" dirty="0">
                <a:ea typeface="宋体" panose="02010600030101010101" pitchFamily="2" charset="-122"/>
                <a:cs typeface="宋体" panose="02010600030101010101" pitchFamily="2" charset="-122"/>
              </a:rPr>
              <a:t>：学科，分为 </a:t>
            </a:r>
            <a:r>
              <a:rPr lang="en-US" altLang="zh-CN" sz="2100" dirty="0">
                <a:ea typeface="宋体" panose="02010600030101010101" pitchFamily="2" charset="-122"/>
                <a:cs typeface="宋体" panose="02010600030101010101" pitchFamily="2" charset="-122"/>
              </a:rPr>
              <a:t>A </a:t>
            </a:r>
            <a:r>
              <a:rPr lang="zh-CN" altLang="en-US" sz="2100" dirty="0">
                <a:ea typeface="宋体" panose="02010600030101010101" pitchFamily="2" charset="-122"/>
                <a:cs typeface="宋体" panose="02010600030101010101" pitchFamily="2" charset="-122"/>
              </a:rPr>
              <a:t>和 </a:t>
            </a:r>
            <a:r>
              <a:rPr lang="en-US" altLang="zh-CN" sz="2100" dirty="0">
                <a:ea typeface="宋体" panose="02010600030101010101" pitchFamily="2" charset="-122"/>
                <a:cs typeface="宋体" panose="02010600030101010101" pitchFamily="2" charset="-122"/>
              </a:rPr>
              <a:t>B</a:t>
            </a:r>
            <a:r>
              <a:rPr lang="zh-CN" altLang="en-US" sz="2100" dirty="0">
                <a:ea typeface="宋体" panose="02010600030101010101" pitchFamily="2" charset="-122"/>
                <a:cs typeface="宋体" panose="02010600030101010101" pitchFamily="2" charset="-122"/>
              </a:rPr>
              <a:t>。</a:t>
            </a:r>
            <a:endParaRPr lang="zh-CN" altLang="en-US" sz="2100" dirty="0">
              <a:ea typeface="宋体" panose="02010600030101010101" pitchFamily="2" charset="-122"/>
              <a:cs typeface="宋体" panose="02010600030101010101" pitchFamily="2" charset="-122"/>
            </a:endParaRPr>
          </a:p>
          <a:p>
            <a:pPr indent="0" algn="just">
              <a:spcBef>
                <a:spcPts val="600"/>
              </a:spcBef>
            </a:pPr>
            <a:r>
              <a:rPr lang="en-US" altLang="zh-CN" sz="2100" dirty="0">
                <a:ea typeface="宋体" panose="02010600030101010101" pitchFamily="2" charset="-122"/>
                <a:cs typeface="宋体" panose="02010600030101010101" pitchFamily="2" charset="-122"/>
              </a:rPr>
              <a:t>3</a:t>
            </a:r>
            <a:r>
              <a:rPr lang="zh-CN" altLang="en-US" sz="2100" dirty="0">
                <a:ea typeface="宋体" panose="02010600030101010101" pitchFamily="2" charset="-122"/>
                <a:cs typeface="宋体" panose="02010600030101010101" pitchFamily="2" charset="-122"/>
              </a:rPr>
              <a:t>．</a:t>
            </a:r>
            <a:r>
              <a:rPr lang="en-US" altLang="zh-CN" sz="2100" dirty="0" err="1">
                <a:ea typeface="宋体" panose="02010600030101010101" pitchFamily="2" charset="-122"/>
                <a:cs typeface="宋体" panose="02010600030101010101" pitchFamily="2" charset="-122"/>
              </a:rPr>
              <a:t>yrs.since.phd</a:t>
            </a:r>
            <a:r>
              <a:rPr lang="zh-CN" altLang="en-US" sz="2100" dirty="0">
                <a:ea typeface="宋体" panose="02010600030101010101" pitchFamily="2" charset="-122"/>
                <a:cs typeface="宋体" panose="02010600030101010101" pitchFamily="2" charset="-122"/>
              </a:rPr>
              <a:t>：博士毕业年数。 </a:t>
            </a:r>
            <a:endParaRPr lang="zh-CN" altLang="en-US" sz="2100" dirty="0">
              <a:ea typeface="宋体" panose="02010600030101010101" pitchFamily="2" charset="-122"/>
              <a:cs typeface="宋体" panose="02010600030101010101" pitchFamily="2" charset="-122"/>
            </a:endParaRPr>
          </a:p>
          <a:p>
            <a:pPr indent="0" algn="just">
              <a:spcBef>
                <a:spcPts val="600"/>
              </a:spcBef>
            </a:pPr>
            <a:r>
              <a:rPr lang="en-US" altLang="zh-CN" sz="2100" dirty="0">
                <a:ea typeface="宋体" panose="02010600030101010101" pitchFamily="2" charset="-122"/>
                <a:cs typeface="宋体" panose="02010600030101010101" pitchFamily="2" charset="-122"/>
              </a:rPr>
              <a:t>4</a:t>
            </a:r>
            <a:r>
              <a:rPr lang="zh-CN" altLang="en-US" sz="2100" dirty="0">
                <a:ea typeface="宋体" panose="02010600030101010101" pitchFamily="2" charset="-122"/>
                <a:cs typeface="宋体" panose="02010600030101010101" pitchFamily="2" charset="-122"/>
              </a:rPr>
              <a:t>．</a:t>
            </a:r>
            <a:r>
              <a:rPr lang="en-US" altLang="zh-CN" sz="2100" dirty="0" err="1">
                <a:ea typeface="宋体" panose="02010600030101010101" pitchFamily="2" charset="-122"/>
                <a:cs typeface="宋体" panose="02010600030101010101" pitchFamily="2" charset="-122"/>
              </a:rPr>
              <a:t>yrs.service</a:t>
            </a:r>
            <a:r>
              <a:rPr lang="zh-CN" altLang="en-US" sz="2100" dirty="0">
                <a:ea typeface="宋体" panose="02010600030101010101" pitchFamily="2" charset="-122"/>
                <a:cs typeface="宋体" panose="02010600030101010101" pitchFamily="2" charset="-122"/>
              </a:rPr>
              <a:t>：工作年数。 </a:t>
            </a:r>
            <a:endParaRPr lang="zh-CN" altLang="en-US" sz="2100" dirty="0">
              <a:ea typeface="宋体" panose="02010600030101010101" pitchFamily="2" charset="-122"/>
              <a:cs typeface="宋体" panose="02010600030101010101" pitchFamily="2" charset="-122"/>
            </a:endParaRPr>
          </a:p>
          <a:p>
            <a:pPr indent="0" algn="just">
              <a:spcBef>
                <a:spcPts val="600"/>
              </a:spcBef>
            </a:pPr>
            <a:r>
              <a:rPr lang="en-US" altLang="zh-CN" sz="2100" dirty="0">
                <a:ea typeface="宋体" panose="02010600030101010101" pitchFamily="2" charset="-122"/>
                <a:cs typeface="宋体" panose="02010600030101010101" pitchFamily="2" charset="-122"/>
              </a:rPr>
              <a:t>5</a:t>
            </a:r>
            <a:r>
              <a:rPr lang="zh-CN" altLang="en-US" sz="2100" dirty="0">
                <a:ea typeface="宋体" panose="02010600030101010101" pitchFamily="2" charset="-122"/>
                <a:cs typeface="宋体" panose="02010600030101010101" pitchFamily="2" charset="-122"/>
              </a:rPr>
              <a:t>．</a:t>
            </a:r>
            <a:r>
              <a:rPr lang="en-US" altLang="zh-CN" sz="2100" dirty="0">
                <a:ea typeface="宋体" panose="02010600030101010101" pitchFamily="2" charset="-122"/>
                <a:cs typeface="宋体" panose="02010600030101010101" pitchFamily="2" charset="-122"/>
              </a:rPr>
              <a:t>sex</a:t>
            </a:r>
            <a:r>
              <a:rPr lang="zh-CN" altLang="en-US" sz="2100" dirty="0">
                <a:ea typeface="宋体" panose="02010600030101010101" pitchFamily="2" charset="-122"/>
                <a:cs typeface="宋体" panose="02010600030101010101" pitchFamily="2" charset="-122"/>
              </a:rPr>
              <a:t>：性别。</a:t>
            </a:r>
            <a:endParaRPr lang="zh-CN" altLang="en-US" sz="2100" dirty="0">
              <a:ea typeface="宋体" panose="02010600030101010101" pitchFamily="2" charset="-122"/>
              <a:cs typeface="宋体" panose="02010600030101010101" pitchFamily="2" charset="-122"/>
            </a:endParaRPr>
          </a:p>
          <a:p>
            <a:pPr indent="0" algn="just">
              <a:spcBef>
                <a:spcPts val="600"/>
              </a:spcBef>
            </a:pPr>
            <a:r>
              <a:rPr lang="en-US" altLang="zh-CN" sz="2100" dirty="0">
                <a:ea typeface="宋体" panose="02010600030101010101" pitchFamily="2" charset="-122"/>
                <a:cs typeface="宋体" panose="02010600030101010101" pitchFamily="2" charset="-122"/>
              </a:rPr>
              <a:t>6</a:t>
            </a:r>
            <a:r>
              <a:rPr lang="zh-CN" altLang="en-US" sz="2100" dirty="0">
                <a:ea typeface="宋体" panose="02010600030101010101" pitchFamily="2" charset="-122"/>
                <a:cs typeface="宋体" panose="02010600030101010101" pitchFamily="2" charset="-122"/>
              </a:rPr>
              <a:t>．</a:t>
            </a:r>
            <a:r>
              <a:rPr lang="en-US" altLang="zh-CN" sz="2100" dirty="0">
                <a:ea typeface="宋体" panose="02010600030101010101" pitchFamily="2" charset="-122"/>
                <a:cs typeface="宋体" panose="02010600030101010101" pitchFamily="2" charset="-122"/>
              </a:rPr>
              <a:t>salary</a:t>
            </a:r>
            <a:r>
              <a:rPr lang="zh-CN" altLang="en-US" sz="2100" dirty="0">
                <a:ea typeface="宋体" panose="02010600030101010101" pitchFamily="2" charset="-122"/>
                <a:cs typeface="宋体" panose="02010600030101010101" pitchFamily="2" charset="-122"/>
              </a:rPr>
              <a:t>：薪水。</a:t>
            </a:r>
            <a:endParaRPr lang="zh-CN" altLang="en-US" sz="2100" dirty="0">
              <a:ea typeface="宋体" panose="02010600030101010101" pitchFamily="2" charset="-122"/>
              <a:cs typeface="宋体" panose="02010600030101010101" pitchFamily="2" charset="-122"/>
            </a:endParaRPr>
          </a:p>
          <a:p>
            <a:pPr indent="0" algn="just">
              <a:spcBef>
                <a:spcPts val="600"/>
              </a:spcBef>
            </a:pPr>
            <a:r>
              <a:rPr lang="en-US" altLang="zh-CN" sz="2200" b="1" dirty="0">
                <a:solidFill>
                  <a:srgbClr val="C00000"/>
                </a:solidFill>
                <a:ea typeface="宋体" panose="02010600030101010101" pitchFamily="2" charset="-122"/>
                <a:cs typeface="宋体" panose="02010600030101010101" pitchFamily="2" charset="-122"/>
              </a:rPr>
              <a:t>【</a:t>
            </a:r>
            <a:r>
              <a:rPr lang="zh-CN" altLang="en-US" sz="2200" b="1" dirty="0">
                <a:solidFill>
                  <a:srgbClr val="C00000"/>
                </a:solidFill>
                <a:ea typeface="宋体" panose="02010600030101010101" pitchFamily="2" charset="-122"/>
                <a:cs typeface="宋体" panose="02010600030101010101" pitchFamily="2" charset="-122"/>
              </a:rPr>
              <a:t>分析目的与任务</a:t>
            </a:r>
            <a:r>
              <a:rPr lang="en-US" altLang="zh-CN" sz="2200" b="1" dirty="0">
                <a:solidFill>
                  <a:srgbClr val="C00000"/>
                </a:solidFill>
                <a:ea typeface="宋体" panose="02010600030101010101" pitchFamily="2" charset="-122"/>
                <a:cs typeface="宋体" panose="02010600030101010101" pitchFamily="2" charset="-122"/>
              </a:rPr>
              <a:t>】</a:t>
            </a:r>
            <a:endParaRPr lang="en-US" altLang="zh-CN" sz="2200" b="1" dirty="0">
              <a:solidFill>
                <a:srgbClr val="C00000"/>
              </a:solidFill>
              <a:ea typeface="宋体" panose="02010600030101010101" pitchFamily="2" charset="-122"/>
              <a:cs typeface="宋体" panose="02010600030101010101" pitchFamily="2" charset="-122"/>
            </a:endParaRPr>
          </a:p>
          <a:p>
            <a:pPr indent="0" algn="just">
              <a:spcBef>
                <a:spcPts val="600"/>
              </a:spcBef>
            </a:pPr>
            <a:r>
              <a:rPr lang="zh-CN" altLang="en-US" sz="2100" dirty="0">
                <a:ea typeface="宋体" panose="02010600030101010101" pitchFamily="2" charset="-122"/>
                <a:cs typeface="宋体" panose="02010600030101010101" pitchFamily="2" charset="-122"/>
              </a:rPr>
              <a:t>利用 </a:t>
            </a:r>
            <a:r>
              <a:rPr lang="en-US" altLang="zh-CN" sz="2100" dirty="0">
                <a:ea typeface="宋体" panose="02010600030101010101" pitchFamily="2" charset="-122"/>
                <a:cs typeface="宋体" panose="02010600030101010101" pitchFamily="2" charset="-122"/>
              </a:rPr>
              <a:t>Python </a:t>
            </a:r>
            <a:r>
              <a:rPr lang="zh-CN" altLang="en-US" sz="2100" dirty="0">
                <a:ea typeface="宋体" panose="02010600030101010101" pitchFamily="2" charset="-122"/>
                <a:cs typeface="宋体" panose="02010600030101010101" pitchFamily="2" charset="-122"/>
              </a:rPr>
              <a:t>中的 </a:t>
            </a:r>
            <a:r>
              <a:rPr lang="en-US" altLang="zh-CN" sz="2100" dirty="0">
                <a:ea typeface="宋体" panose="02010600030101010101" pitchFamily="2" charset="-122"/>
                <a:cs typeface="宋体" panose="02010600030101010101" pitchFamily="2" charset="-122"/>
              </a:rPr>
              <a:t>seaborn </a:t>
            </a:r>
            <a:r>
              <a:rPr lang="zh-CN" altLang="en-US" sz="2100" dirty="0">
                <a:ea typeface="宋体" panose="02010600030101010101" pitchFamily="2" charset="-122"/>
                <a:cs typeface="宋体" panose="02010600030101010101" pitchFamily="2" charset="-122"/>
              </a:rPr>
              <a:t>包实现数据可视化：首先，准备好数据。其次，导入可视化需要用到的 </a:t>
            </a:r>
            <a:r>
              <a:rPr lang="en-US" altLang="zh-CN" sz="2100" dirty="0">
                <a:ea typeface="宋体" panose="02010600030101010101" pitchFamily="2" charset="-122"/>
                <a:cs typeface="宋体" panose="02010600030101010101" pitchFamily="2" charset="-122"/>
              </a:rPr>
              <a:t>seaborn </a:t>
            </a:r>
            <a:r>
              <a:rPr lang="zh-CN" altLang="en-US" sz="2100" dirty="0">
                <a:ea typeface="宋体" panose="02010600030101010101" pitchFamily="2" charset="-122"/>
                <a:cs typeface="宋体" panose="02010600030101010101" pitchFamily="2" charset="-122"/>
              </a:rPr>
              <a:t>包。 最后，绘制散点图和箱线图。</a:t>
            </a:r>
            <a:endParaRPr lang="zh-CN" altLang="en-US" sz="2100" dirty="0">
              <a:ea typeface="宋体" panose="02010600030101010101" pitchFamily="2" charset="-122"/>
              <a:cs typeface="宋体" panose="02010600030101010101" pitchFamily="2" charset="-122"/>
            </a:endParaRPr>
          </a:p>
          <a:p>
            <a:pPr indent="0" algn="just">
              <a:spcBef>
                <a:spcPts val="600"/>
              </a:spcBef>
            </a:pPr>
            <a:r>
              <a:rPr lang="en-US" altLang="zh-CN" sz="2200" b="1" dirty="0">
                <a:solidFill>
                  <a:srgbClr val="C00000"/>
                </a:solidFill>
                <a:ea typeface="宋体" panose="02010600030101010101" pitchFamily="2" charset="-122"/>
                <a:cs typeface="宋体" panose="02010600030101010101" pitchFamily="2" charset="-122"/>
              </a:rPr>
              <a:t>【</a:t>
            </a:r>
            <a:r>
              <a:rPr lang="zh-CN" altLang="en-US" sz="2200" b="1" dirty="0">
                <a:solidFill>
                  <a:srgbClr val="C00000"/>
                </a:solidFill>
                <a:ea typeface="宋体" panose="02010600030101010101" pitchFamily="2" charset="-122"/>
                <a:cs typeface="宋体" panose="02010600030101010101" pitchFamily="2" charset="-122"/>
              </a:rPr>
              <a:t>分析方法及工具</a:t>
            </a:r>
            <a:r>
              <a:rPr lang="en-US" altLang="zh-CN" sz="2200" b="1" dirty="0">
                <a:solidFill>
                  <a:srgbClr val="C00000"/>
                </a:solidFill>
                <a:ea typeface="宋体" panose="02010600030101010101" pitchFamily="2" charset="-122"/>
                <a:cs typeface="宋体" panose="02010600030101010101" pitchFamily="2" charset="-122"/>
              </a:rPr>
              <a:t>】</a:t>
            </a:r>
            <a:r>
              <a:rPr lang="zh-CN" altLang="en-US" sz="2200" b="1" dirty="0">
                <a:solidFill>
                  <a:srgbClr val="C00000"/>
                </a:solidFill>
                <a:ea typeface="宋体" panose="02010600030101010101" pitchFamily="2" charset="-122"/>
                <a:cs typeface="宋体" panose="02010600030101010101" pitchFamily="2" charset="-122"/>
              </a:rPr>
              <a:t> </a:t>
            </a:r>
            <a:r>
              <a:rPr lang="en-US" altLang="zh-CN" sz="2100" dirty="0">
                <a:ea typeface="宋体" panose="02010600030101010101" pitchFamily="2" charset="-122"/>
                <a:cs typeface="宋体" panose="02010600030101010101" pitchFamily="2" charset="-122"/>
              </a:rPr>
              <a:t>Python </a:t>
            </a:r>
            <a:r>
              <a:rPr lang="zh-CN" altLang="en-US" sz="2100" dirty="0">
                <a:ea typeface="宋体" panose="02010600030101010101" pitchFamily="2" charset="-122"/>
                <a:cs typeface="宋体" panose="02010600030101010101" pitchFamily="2" charset="-122"/>
              </a:rPr>
              <a:t>及 </a:t>
            </a:r>
            <a:r>
              <a:rPr lang="en-US" altLang="zh-CN" sz="2100" dirty="0">
                <a:ea typeface="宋体" panose="02010600030101010101" pitchFamily="2" charset="-122"/>
                <a:cs typeface="宋体" panose="02010600030101010101" pitchFamily="2" charset="-122"/>
              </a:rPr>
              <a:t>seaborn </a:t>
            </a:r>
            <a:r>
              <a:rPr lang="zh-CN" altLang="en-US" sz="2100" dirty="0">
                <a:ea typeface="宋体" panose="02010600030101010101" pitchFamily="2" charset="-122"/>
                <a:cs typeface="宋体" panose="02010600030101010101" pitchFamily="2" charset="-122"/>
              </a:rPr>
              <a:t>包。</a:t>
            </a:r>
            <a:endParaRPr lang="zh-CN" altLang="en-US" sz="2100" dirty="0">
              <a:ea typeface="宋体" panose="02010600030101010101" pitchFamily="2" charset="-122"/>
              <a:cs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298894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4</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数据可视化</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24460" y="2487295"/>
            <a:ext cx="4761865" cy="4125595"/>
          </a:xfrm>
        </p:spPr>
        <p:txBody>
          <a:bodyPr vert="horz" wrap="square" lIns="91440" tIns="45720" rIns="91440" bIns="45720" anchor="t" anchorCtr="0">
            <a:noAutofit/>
          </a:bodyPr>
          <a:p>
            <a:pPr marL="0" indent="0" algn="l" eaLnBrk="1" latinLnBrk="0" hangingPunct="1">
              <a:lnSpc>
                <a:spcPct val="100000"/>
              </a:lnSpc>
              <a:spcBef>
                <a:spcPts val="800"/>
              </a:spcBef>
              <a:buSzTx/>
              <a:buFont typeface="Wingdings" panose="05000000000000000000" pitchFamily="2" charset="2"/>
              <a:buNone/>
            </a:pPr>
            <a:r>
              <a:rPr lang="en-US" altLang="zh-CN" sz="2200" dirty="0" smtClean="0">
                <a:solidFill>
                  <a:schemeClr val="tx2">
                    <a:lumMod val="75000"/>
                    <a:lumOff val="25000"/>
                  </a:schemeClr>
                </a:solidFill>
                <a:ea typeface="黑体" panose="02010609060101010101" pitchFamily="49" charset="-122"/>
                <a:cs typeface="+mn-lt"/>
                <a:sym typeface="+mn-ea"/>
              </a:rPr>
              <a:t>  </a:t>
            </a:r>
            <a:r>
              <a:rPr lang="zh-CN" altLang="en-US" sz="2200" dirty="0" smtClean="0">
                <a:solidFill>
                  <a:schemeClr val="tx2">
                    <a:lumMod val="75000"/>
                    <a:lumOff val="25000"/>
                  </a:schemeClr>
                </a:solidFill>
                <a:ea typeface="黑体" panose="02010609060101010101" pitchFamily="49" charset="-122"/>
                <a:cs typeface="+mn-lt"/>
                <a:sym typeface="+mn-ea"/>
              </a:rPr>
              <a:t>（</a:t>
            </a:r>
            <a:r>
              <a:rPr lang="en-US" altLang="zh-CN" sz="2200" dirty="0" smtClean="0">
                <a:solidFill>
                  <a:schemeClr val="tx2">
                    <a:lumMod val="75000"/>
                    <a:lumOff val="25000"/>
                  </a:schemeClr>
                </a:solidFill>
                <a:ea typeface="黑体" panose="02010609060101010101" pitchFamily="49" charset="-122"/>
                <a:cs typeface="+mn-lt"/>
                <a:sym typeface="+mn-ea"/>
              </a:rPr>
              <a:t>1</a:t>
            </a:r>
            <a:r>
              <a:rPr lang="zh-CN" altLang="en-US" sz="2200" dirty="0" smtClean="0">
                <a:solidFill>
                  <a:schemeClr val="tx2">
                    <a:lumMod val="75000"/>
                    <a:lumOff val="25000"/>
                  </a:schemeClr>
                </a:solidFill>
                <a:ea typeface="黑体" panose="02010609060101010101" pitchFamily="49" charset="-122"/>
                <a:cs typeface="+mn-lt"/>
                <a:sym typeface="+mn-ea"/>
              </a:rPr>
              <a:t>）根据专业背景，重点学习面向特定专业领域的数据可视化方法</a:t>
            </a:r>
            <a:endParaRPr lang="en-US" altLang="zh-CN" sz="2200" dirty="0" smtClean="0">
              <a:solidFill>
                <a:schemeClr val="tx2">
                  <a:lumMod val="75000"/>
                  <a:lumOff val="25000"/>
                </a:schemeClr>
              </a:solidFill>
              <a:ea typeface="黑体" panose="02010609060101010101" pitchFamily="49" charset="-122"/>
              <a:cs typeface="+mn-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000" dirty="0" smtClean="0">
                <a:solidFill>
                  <a:schemeClr val="tx1"/>
                </a:solidFill>
                <a:ea typeface="黑体" panose="02010609060101010101" pitchFamily="49" charset="-122"/>
                <a:cs typeface="+mn-lt"/>
                <a:sym typeface="+mn-ea"/>
              </a:rPr>
              <a:t>      - 数据可视化技术的发展呈现出了高度专业化趋势，很多应用领域已形成独特的数据可视化方法。</a:t>
            </a:r>
            <a:endParaRPr lang="en-US" altLang="zh-CN" sz="2000" dirty="0" smtClean="0">
              <a:solidFill>
                <a:schemeClr val="tx1"/>
              </a:solidFill>
              <a:ea typeface="黑体" panose="02010609060101010101" pitchFamily="49" charset="-122"/>
              <a:cs typeface="+mn-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000" dirty="0" smtClean="0">
                <a:solidFill>
                  <a:schemeClr val="tx1"/>
                </a:solidFill>
                <a:ea typeface="黑体" panose="02010609060101010101" pitchFamily="49" charset="-122"/>
                <a:cs typeface="+mn-lt"/>
                <a:sym typeface="+mn-ea"/>
              </a:rPr>
              <a:t>      - 例如，1931 年，一位名叫亨利·贝克（Henry Beck）的机械制图员，如图 4-19 所示，借鉴电路图的制图方法设计出了伦敦地铁线路图（如图 4-20 所示）。 </a:t>
            </a:r>
            <a:endParaRPr lang="en-US" altLang="zh-CN" sz="2000" dirty="0" smtClean="0">
              <a:solidFill>
                <a:schemeClr val="tx1"/>
              </a:solidFill>
              <a:ea typeface="黑体" panose="02010609060101010101" pitchFamily="49" charset="-122"/>
              <a:cs typeface="+mn-lt"/>
              <a:sym typeface="+mn-ea"/>
            </a:endParaRPr>
          </a:p>
          <a:p>
            <a:pPr marL="0" indent="0" algn="l" eaLnBrk="1" latinLnBrk="0" hangingPunct="1">
              <a:lnSpc>
                <a:spcPct val="100000"/>
              </a:lnSpc>
              <a:spcBef>
                <a:spcPts val="800"/>
              </a:spcBef>
              <a:buSzTx/>
              <a:buFont typeface="Wingdings" panose="05000000000000000000" pitchFamily="2" charset="2"/>
              <a:buNone/>
            </a:pPr>
            <a:r>
              <a:rPr lang="en-US" altLang="zh-CN" sz="2000" dirty="0" smtClean="0">
                <a:solidFill>
                  <a:schemeClr val="tx1"/>
                </a:solidFill>
                <a:ea typeface="黑体" panose="02010609060101010101" pitchFamily="49" charset="-122"/>
                <a:cs typeface="+mn-lt"/>
                <a:sym typeface="+mn-ea"/>
              </a:rPr>
              <a:t>      - 1933 年，伦敦地铁试印了75万份他设计的线路图，该方法逐渐成为全球地铁路线的标准可视化方法，并沿用至今。</a:t>
            </a:r>
            <a:endParaRPr lang="en-US" altLang="zh-CN" sz="2000" dirty="0" smtClean="0">
              <a:solidFill>
                <a:schemeClr val="tx1"/>
              </a:solidFill>
              <a:ea typeface="黑体" panose="02010609060101010101" pitchFamily="49" charset="-122"/>
              <a:cs typeface="+mn-lt"/>
              <a:sym typeface="+mn-ea"/>
            </a:endParaRPr>
          </a:p>
        </p:txBody>
      </p:sp>
      <p:sp>
        <p:nvSpPr>
          <p:cNvPr id="3" name="Rectangle 3"/>
          <p:cNvSpPr>
            <a:spLocks noGrp="1" noRot="1"/>
          </p:cNvSpPr>
          <p:nvPr>
            <p:custDataLst>
              <p:tags r:id="rId2"/>
            </p:custDataLst>
          </p:nvPr>
        </p:nvSpPr>
        <p:spPr>
          <a:xfrm>
            <a:off x="254000" y="748665"/>
            <a:ext cx="5457190" cy="51117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继续学习本章知识</a:t>
            </a:r>
            <a:endPar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5" name="图片 4" descr="London Underground Maps: London Underground Maps"/>
          <p:cNvPicPr/>
          <p:nvPr>
            <p:custDataLst>
              <p:tags r:id="rId3"/>
            </p:custDataLst>
          </p:nvPr>
        </p:nvPicPr>
        <p:blipFill>
          <a:blip r:embed="rId4" cstate="print"/>
          <a:srcRect l="4693" t="12614" r="10831" b="16636"/>
          <a:stretch>
            <a:fillRect/>
          </a:stretch>
        </p:blipFill>
        <p:spPr bwMode="auto">
          <a:xfrm>
            <a:off x="5399405" y="130175"/>
            <a:ext cx="3326765" cy="2572385"/>
          </a:xfrm>
          <a:prstGeom prst="rect">
            <a:avLst/>
          </a:prstGeom>
          <a:noFill/>
          <a:ln w="9525">
            <a:noFill/>
            <a:miter lim="800000"/>
            <a:headEnd/>
            <a:tailEnd/>
          </a:ln>
        </p:spPr>
      </p:pic>
      <p:pic>
        <p:nvPicPr>
          <p:cNvPr id="4" name="图片 3"/>
          <p:cNvPicPr/>
          <p:nvPr>
            <p:custDataLst>
              <p:tags r:id="rId5"/>
            </p:custDataLst>
          </p:nvPr>
        </p:nvPicPr>
        <p:blipFill>
          <a:blip r:embed="rId6" cstate="print"/>
          <a:srcRect l="4272" t="5714" r="3883" b="5714"/>
          <a:stretch>
            <a:fillRect/>
          </a:stretch>
        </p:blipFill>
        <p:spPr bwMode="auto">
          <a:xfrm>
            <a:off x="4925695" y="3357880"/>
            <a:ext cx="4041775" cy="2703195"/>
          </a:xfrm>
          <a:prstGeom prst="rect">
            <a:avLst/>
          </a:prstGeom>
          <a:noFill/>
          <a:ln w="9525">
            <a:noFill/>
            <a:miter lim="800000"/>
            <a:headEnd/>
            <a:tailEnd/>
          </a:ln>
        </p:spPr>
      </p:pic>
      <p:sp>
        <p:nvSpPr>
          <p:cNvPr id="6" name="TextBox 4"/>
          <p:cNvSpPr txBox="1"/>
          <p:nvPr>
            <p:custDataLst>
              <p:tags r:id="rId7"/>
            </p:custDataLst>
          </p:nvPr>
        </p:nvSpPr>
        <p:spPr>
          <a:xfrm>
            <a:off x="5958840" y="2785745"/>
            <a:ext cx="2149475" cy="398780"/>
          </a:xfrm>
          <a:prstGeom prst="rect">
            <a:avLst/>
          </a:prstGeom>
          <a:solidFill>
            <a:srgbClr val="000000"/>
          </a:solidFill>
          <a:ln w="25400" cap="flat" cmpd="sng" algn="ctr">
            <a:solidFill>
              <a:srgbClr val="000000">
                <a:shade val="50000"/>
              </a:srgbClr>
            </a:solidFill>
            <a:prstDash val="solid"/>
          </a:ln>
          <a:effectLst/>
        </p:spPr>
        <p:style>
          <a:lnRef idx="2">
            <a:schemeClr val="dk1">
              <a:shade val="50000"/>
            </a:schemeClr>
          </a:lnRef>
          <a:fillRef idx="1">
            <a:schemeClr val="dk1"/>
          </a:fillRef>
          <a:effectRef idx="0">
            <a:schemeClr val="dk1"/>
          </a:effectRef>
          <a:fontRef idx="minor">
            <a:schemeClr val="lt1"/>
          </a:fontRef>
        </p:style>
        <p:txBody>
          <a:bodyPr wrap="square" rtlCol="0">
            <a:spAutoFit/>
          </a:bodyPr>
          <a:p>
            <a:r>
              <a:rPr lang="zh-CN" altLang="en-US" sz="2000" dirty="0" err="1" smtClean="0">
                <a:ea typeface="宋体" panose="02010600030101010101" pitchFamily="2" charset="-122"/>
              </a:rPr>
              <a:t>图</a:t>
            </a:r>
            <a:r>
              <a:rPr lang="en-US" altLang="zh-CN" sz="2000" dirty="0" err="1" smtClean="0">
                <a:ea typeface="宋体" panose="02010600030101010101" pitchFamily="2" charset="-122"/>
              </a:rPr>
              <a:t>4-19 亨利·贝克</a:t>
            </a:r>
            <a:endParaRPr lang="en-US" altLang="zh-CN" sz="2000" dirty="0" err="1" smtClean="0">
              <a:ea typeface="宋体" panose="02010600030101010101" pitchFamily="2" charset="-122"/>
            </a:endParaRPr>
          </a:p>
        </p:txBody>
      </p:sp>
      <p:sp>
        <p:nvSpPr>
          <p:cNvPr id="7" name="TextBox 4"/>
          <p:cNvSpPr txBox="1"/>
          <p:nvPr>
            <p:custDataLst>
              <p:tags r:id="rId8"/>
            </p:custDataLst>
          </p:nvPr>
        </p:nvSpPr>
        <p:spPr>
          <a:xfrm>
            <a:off x="4885690" y="6141720"/>
            <a:ext cx="4199890" cy="398780"/>
          </a:xfrm>
          <a:prstGeom prst="rect">
            <a:avLst/>
          </a:prstGeom>
          <a:solidFill>
            <a:srgbClr val="000000"/>
          </a:solidFill>
          <a:ln w="25400" cap="flat" cmpd="sng" algn="ctr">
            <a:solidFill>
              <a:srgbClr val="000000">
                <a:shade val="50000"/>
              </a:srgbClr>
            </a:solidFill>
            <a:prstDash val="solid"/>
          </a:ln>
          <a:effectLst/>
        </p:spPr>
        <p:style>
          <a:lnRef idx="2">
            <a:schemeClr val="dk1">
              <a:shade val="50000"/>
            </a:schemeClr>
          </a:lnRef>
          <a:fillRef idx="1">
            <a:schemeClr val="dk1"/>
          </a:fillRef>
          <a:effectRef idx="0">
            <a:schemeClr val="dk1"/>
          </a:effectRef>
          <a:fontRef idx="minor">
            <a:schemeClr val="lt1"/>
          </a:fontRef>
        </p:style>
        <p:txBody>
          <a:bodyPr wrap="square" rtlCol="0">
            <a:spAutoFit/>
          </a:bodyPr>
          <a:p>
            <a:r>
              <a:rPr lang="zh-CN" altLang="en-US" sz="2000" dirty="0" err="1" smtClean="0">
                <a:ea typeface="宋体" panose="02010600030101010101" pitchFamily="2" charset="-122"/>
              </a:rPr>
              <a:t>图</a:t>
            </a:r>
            <a:r>
              <a:rPr lang="en-US" altLang="zh-CN" sz="2000" dirty="0" err="1" smtClean="0">
                <a:ea typeface="宋体" panose="02010600030101010101" pitchFamily="2" charset="-122"/>
              </a:rPr>
              <a:t>4-20 亨利·贝克的伦敦地铁线路图</a:t>
            </a:r>
            <a:endParaRPr lang="en-US" altLang="zh-CN" sz="2000" dirty="0" err="1" smtClean="0">
              <a:ea typeface="宋体" panose="02010600030101010101" pitchFamily="2" charset="-122"/>
            </a:endParaRPr>
          </a:p>
        </p:txBody>
      </p:sp>
      <p:sp>
        <p:nvSpPr>
          <p:cNvPr id="8" name="Rectangle 3"/>
          <p:cNvSpPr>
            <a:spLocks noGrp="1" noRot="1"/>
          </p:cNvSpPr>
          <p:nvPr>
            <p:custDataLst>
              <p:tags r:id="rId9"/>
            </p:custDataLst>
          </p:nvPr>
        </p:nvSpPr>
        <p:spPr>
          <a:xfrm>
            <a:off x="107950" y="1250950"/>
            <a:ext cx="5207000" cy="120904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1200"/>
              </a:spcBef>
              <a:buSzTx/>
              <a:buFont typeface="Wingdings" panose="05000000000000000000" pitchFamily="2" charset="2"/>
              <a:buNone/>
            </a:pPr>
            <a:r>
              <a:rPr lang="en-US" altLang="zh-CN" dirty="0" smtClean="0">
                <a:solidFill>
                  <a:srgbClr val="134AD5"/>
                </a:solidFill>
                <a:ea typeface="黑体" panose="02010609060101010101" pitchFamily="49" charset="-122"/>
                <a:cs typeface="+mn-lt"/>
                <a:sym typeface="+mn-ea"/>
              </a:rPr>
              <a:t>  * 数据可视化是大数据人才的基本功，也是数据科学的重要组成部分。继续学习本章内容需要注意 4 个问题</a:t>
            </a:r>
            <a:r>
              <a:rPr lang="zh-CN" altLang="en-US" dirty="0" smtClean="0">
                <a:solidFill>
                  <a:srgbClr val="134AD5"/>
                </a:solidFill>
                <a:ea typeface="黑体" panose="02010609060101010101" pitchFamily="49" charset="-122"/>
                <a:cs typeface="+mn-lt"/>
                <a:sym typeface="+mn-ea"/>
              </a:rPr>
              <a:t>：</a:t>
            </a:r>
            <a:endParaRPr lang="en-US" altLang="zh-CN" sz="2100" dirty="0" smtClean="0">
              <a:solidFill>
                <a:schemeClr val="tx1"/>
              </a:solidFill>
              <a:ea typeface="黑体" panose="02010609060101010101" pitchFamily="49" charset="-122"/>
              <a:cs typeface="+mn-lt"/>
              <a:sym typeface="+mn-ea"/>
            </a:endParaRP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298894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4</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数据可视化</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3" name="Rectangle 3"/>
          <p:cNvSpPr>
            <a:spLocks noGrp="1" noRot="1"/>
          </p:cNvSpPr>
          <p:nvPr>
            <p:custDataLst>
              <p:tags r:id="rId1"/>
            </p:custDataLst>
          </p:nvPr>
        </p:nvSpPr>
        <p:spPr>
          <a:xfrm>
            <a:off x="254000" y="820420"/>
            <a:ext cx="5457190" cy="51117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继续学习本章知识</a:t>
            </a:r>
            <a:endPar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8" name="Rectangle 3"/>
          <p:cNvSpPr>
            <a:spLocks noGrp="1" noRot="1"/>
          </p:cNvSpPr>
          <p:nvPr>
            <p:custDataLst>
              <p:tags r:id="rId2"/>
            </p:custDataLst>
          </p:nvPr>
        </p:nvSpPr>
        <p:spPr>
          <a:xfrm>
            <a:off x="107950" y="1394460"/>
            <a:ext cx="8913495" cy="421322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latinLnBrk="0" hangingPunct="1">
              <a:lnSpc>
                <a:spcPct val="100000"/>
              </a:lnSpc>
              <a:spcBef>
                <a:spcPts val="1200"/>
              </a:spcBef>
              <a:buSzTx/>
              <a:buFont typeface="Wingdings" panose="05000000000000000000" pitchFamily="2" charset="2"/>
              <a:buNone/>
            </a:pPr>
            <a:r>
              <a:rPr lang="en-US" altLang="zh-CN" sz="2200" dirty="0" smtClean="0">
                <a:solidFill>
                  <a:srgbClr val="134AD5"/>
                </a:solidFill>
                <a:ea typeface="黑体" panose="02010609060101010101" pitchFamily="49" charset="-122"/>
                <a:cs typeface="+mn-lt"/>
                <a:sym typeface="+mn-ea"/>
              </a:rPr>
              <a:t>  </a:t>
            </a:r>
            <a:r>
              <a:rPr lang="zh-CN" altLang="en-US" sz="2200" dirty="0" smtClean="0">
                <a:solidFill>
                  <a:srgbClr val="134AD5"/>
                </a:solidFill>
                <a:ea typeface="黑体" panose="02010609060101010101" pitchFamily="49" charset="-122"/>
                <a:cs typeface="+mn-lt"/>
                <a:sym typeface="+mn-ea"/>
              </a:rPr>
              <a:t>（</a:t>
            </a:r>
            <a:r>
              <a:rPr lang="en-US" altLang="zh-CN" sz="2200" dirty="0" smtClean="0">
                <a:solidFill>
                  <a:srgbClr val="134AD5"/>
                </a:solidFill>
                <a:ea typeface="黑体" panose="02010609060101010101" pitchFamily="49" charset="-122"/>
                <a:cs typeface="+mn-lt"/>
                <a:sym typeface="+mn-ea"/>
              </a:rPr>
              <a:t>2</a:t>
            </a:r>
            <a:r>
              <a:rPr lang="zh-CN" altLang="en-US" sz="2200" dirty="0" smtClean="0">
                <a:solidFill>
                  <a:srgbClr val="134AD5"/>
                </a:solidFill>
                <a:ea typeface="黑体" panose="02010609060101010101" pitchFamily="49" charset="-122"/>
                <a:cs typeface="+mn-lt"/>
                <a:sym typeface="+mn-ea"/>
              </a:rPr>
              <a:t>）</a:t>
            </a:r>
            <a:r>
              <a:rPr lang="en-US" altLang="zh-CN" sz="2200" dirty="0" smtClean="0">
                <a:solidFill>
                  <a:srgbClr val="134AD5"/>
                </a:solidFill>
                <a:ea typeface="黑体" panose="02010609060101010101" pitchFamily="49" charset="-122"/>
                <a:cs typeface="+mn-lt"/>
                <a:sym typeface="+mn-ea"/>
              </a:rPr>
              <a:t>数据可视化与其他数据呈现方式，尤其是数据故事化等有效结合</a:t>
            </a:r>
            <a:endParaRPr lang="en-US" altLang="zh-CN" sz="2200"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dirty="0" smtClean="0">
                <a:solidFill>
                  <a:schemeClr val="tx1"/>
                </a:solidFill>
                <a:ea typeface="黑体" panose="02010609060101010101" pitchFamily="49" charset="-122"/>
                <a:cs typeface="+mn-lt"/>
                <a:sym typeface="+mn-ea"/>
              </a:rPr>
              <a:t>    - 目前，人机交互、多维表示、动画表示、多媒体表示在数据可视化中也得到了广泛应用。</a:t>
            </a:r>
            <a:endParaRPr lang="en-US" altLang="zh-CN" sz="2200" dirty="0" smtClean="0">
              <a:solidFill>
                <a:schemeClr val="tx1"/>
              </a:solidFill>
              <a:ea typeface="黑体" panose="02010609060101010101" pitchFamily="49" charset="-122"/>
              <a:cs typeface="+mn-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dirty="0" smtClean="0">
                <a:solidFill>
                  <a:schemeClr val="tx1"/>
                </a:solidFill>
                <a:ea typeface="黑体" panose="02010609060101010101" pitchFamily="49" charset="-122"/>
                <a:cs typeface="+mn-lt"/>
                <a:sym typeface="+mn-ea"/>
              </a:rPr>
              <a:t>    - 数据可视化过程不再是一个孤立的方式，而是呈现出与其他感知（如听觉、触觉、味觉等）处理不断融合的趋势。</a:t>
            </a:r>
            <a:endParaRPr lang="en-US" altLang="zh-CN" sz="2200" dirty="0" smtClean="0">
              <a:solidFill>
                <a:schemeClr val="tx1"/>
              </a:solidFill>
              <a:ea typeface="黑体" panose="02010609060101010101" pitchFamily="49" charset="-122"/>
              <a:cs typeface="+mn-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200" dirty="0" smtClean="0">
                <a:solidFill>
                  <a:schemeClr val="tx1"/>
                </a:solidFill>
                <a:ea typeface="黑体" panose="02010609060101010101" pitchFamily="49" charset="-122"/>
                <a:cs typeface="+mn-lt"/>
                <a:sym typeface="+mn-ea"/>
              </a:rPr>
              <a:t>    - 其中，最有代表性的是数据的故事化描述（Data  Storytelling）。</a:t>
            </a:r>
            <a:endParaRPr lang="en-US" altLang="zh-CN" sz="2200" dirty="0" smtClean="0">
              <a:solidFill>
                <a:schemeClr val="tx1"/>
              </a:solidFill>
              <a:ea typeface="黑体" panose="02010609060101010101" pitchFamily="49" charset="-122"/>
              <a:cs typeface="+mn-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100" dirty="0" smtClean="0">
                <a:solidFill>
                  <a:schemeClr val="tx1"/>
                </a:solidFill>
                <a:latin typeface="+mj-lt"/>
                <a:ea typeface="宋体" panose="02010600030101010101" pitchFamily="2" charset="-122"/>
                <a:cs typeface="+mj-lt"/>
                <a:sym typeface="+mn-ea"/>
              </a:rPr>
              <a:t>      </a:t>
            </a:r>
            <a:r>
              <a:rPr lang="en-US" altLang="zh-CN" sz="2100" dirty="0" smtClean="0">
                <a:solidFill>
                  <a:schemeClr val="tx1"/>
                </a:solidFill>
                <a:latin typeface="+mj-lt"/>
                <a:ea typeface="宋体" panose="02010600030101010101" pitchFamily="2" charset="-122"/>
                <a:cs typeface="+mj-lt"/>
                <a:sym typeface="Symbol" panose="05050102010706020507" charset="0"/>
              </a:rPr>
              <a:t> </a:t>
            </a:r>
            <a:r>
              <a:rPr lang="en-US" altLang="zh-CN" sz="2100" dirty="0" smtClean="0">
                <a:solidFill>
                  <a:schemeClr val="tx1"/>
                </a:solidFill>
                <a:latin typeface="+mj-lt"/>
                <a:ea typeface="宋体" panose="02010600030101010101" pitchFamily="2" charset="-122"/>
                <a:cs typeface="+mj-lt"/>
                <a:sym typeface="+mn-ea"/>
              </a:rPr>
              <a:t>“数据的故事化描述”指为了提高数据的可理解性、可记忆性及可体验性，将“数据”关联至特定的“情景”的过程。</a:t>
            </a:r>
            <a:endParaRPr lang="en-US" altLang="zh-CN" sz="2100" dirty="0" smtClean="0">
              <a:solidFill>
                <a:schemeClr val="tx1"/>
              </a:solidFill>
              <a:latin typeface="+mj-lt"/>
              <a:ea typeface="宋体" panose="02010600030101010101" pitchFamily="2"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sz="2100" dirty="0" smtClean="0">
                <a:solidFill>
                  <a:schemeClr val="tx1"/>
                </a:solidFill>
                <a:latin typeface="+mj-lt"/>
                <a:ea typeface="宋体" panose="02010600030101010101" pitchFamily="2" charset="-122"/>
                <a:cs typeface="+mj-lt"/>
                <a:sym typeface="+mn-ea"/>
              </a:rPr>
              <a:t>      </a:t>
            </a:r>
            <a:r>
              <a:rPr lang="en-US" altLang="zh-CN" sz="2100" dirty="0" smtClean="0">
                <a:latin typeface="+mj-lt"/>
                <a:ea typeface="宋体" panose="02010600030101010101" pitchFamily="2" charset="-122"/>
                <a:cs typeface="+mj-lt"/>
                <a:sym typeface="Symbol" panose="05050102010706020507" charset="0"/>
              </a:rPr>
              <a:t> </a:t>
            </a:r>
            <a:r>
              <a:rPr lang="en-US" altLang="zh-CN" sz="2100" dirty="0" smtClean="0">
                <a:solidFill>
                  <a:schemeClr val="tx1"/>
                </a:solidFill>
                <a:latin typeface="+mj-lt"/>
                <a:ea typeface="宋体" panose="02010600030101010101" pitchFamily="2" charset="-122"/>
                <a:cs typeface="+mj-lt"/>
                <a:sym typeface="+mn-ea"/>
              </a:rPr>
              <a:t>数据故事化也是数据转换的表现形式之一，其本质是以“故事讲述”的方式呈现“数据的内容或数据分析/洞察结果”。</a:t>
            </a:r>
            <a:endParaRPr lang="en-US" altLang="zh-CN" sz="2100" dirty="0" smtClean="0">
              <a:solidFill>
                <a:schemeClr val="tx1"/>
              </a:solidFill>
              <a:latin typeface="+mj-lt"/>
              <a:ea typeface="宋体" panose="02010600030101010101" pitchFamily="2" charset="-122"/>
              <a:cs typeface="+mj-lt"/>
              <a:sym typeface="+mn-ea"/>
            </a:endParaRP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298894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4</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数据可视化</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3" name="Rectangle 3"/>
          <p:cNvSpPr>
            <a:spLocks noGrp="1" noRot="1"/>
          </p:cNvSpPr>
          <p:nvPr>
            <p:custDataLst>
              <p:tags r:id="rId1"/>
            </p:custDataLst>
          </p:nvPr>
        </p:nvSpPr>
        <p:spPr>
          <a:xfrm>
            <a:off x="254000" y="820420"/>
            <a:ext cx="5457190" cy="51117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继续学习本章知识</a:t>
            </a:r>
            <a:endPar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8" name="Rectangle 3"/>
          <p:cNvSpPr>
            <a:spLocks noGrp="1" noRot="1"/>
          </p:cNvSpPr>
          <p:nvPr>
            <p:custDataLst>
              <p:tags r:id="rId2"/>
            </p:custDataLst>
          </p:nvPr>
        </p:nvSpPr>
        <p:spPr>
          <a:xfrm>
            <a:off x="107950" y="1322705"/>
            <a:ext cx="8913495" cy="2335530"/>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hangingPunct="1">
              <a:lnSpc>
                <a:spcPct val="100000"/>
              </a:lnSpc>
              <a:spcBef>
                <a:spcPts val="800"/>
              </a:spcBef>
              <a:buSzTx/>
              <a:buFont typeface="Wingdings" panose="05000000000000000000" pitchFamily="2" charset="2"/>
              <a:buNone/>
            </a:pPr>
            <a:r>
              <a:rPr lang="en-US" altLang="zh-CN" sz="2200" dirty="0" smtClean="0">
                <a:solidFill>
                  <a:srgbClr val="134AD5"/>
                </a:solidFill>
                <a:ea typeface="黑体" panose="02010609060101010101" pitchFamily="49" charset="-122"/>
                <a:cs typeface="+mn-lt"/>
                <a:sym typeface="+mn-ea"/>
              </a:rPr>
              <a:t>  </a:t>
            </a:r>
            <a:r>
              <a:rPr lang="zh-CN" altLang="en-US" sz="2200" dirty="0" smtClean="0">
                <a:solidFill>
                  <a:srgbClr val="134AD5"/>
                </a:solidFill>
                <a:ea typeface="黑体" panose="02010609060101010101" pitchFamily="49" charset="-122"/>
                <a:cs typeface="+mn-lt"/>
                <a:sym typeface="+mn-ea"/>
              </a:rPr>
              <a:t>（</a:t>
            </a:r>
            <a:r>
              <a:rPr lang="en-US" altLang="zh-CN" sz="2200" dirty="0" smtClean="0">
                <a:solidFill>
                  <a:srgbClr val="134AD5"/>
                </a:solidFill>
                <a:ea typeface="黑体" panose="02010609060101010101" pitchFamily="49" charset="-122"/>
                <a:cs typeface="+mn-lt"/>
                <a:sym typeface="+mn-ea"/>
              </a:rPr>
              <a:t>3</a:t>
            </a:r>
            <a:r>
              <a:rPr lang="zh-CN" altLang="en-US" sz="2200" dirty="0" smtClean="0">
                <a:solidFill>
                  <a:srgbClr val="134AD5"/>
                </a:solidFill>
                <a:ea typeface="黑体" panose="02010609060101010101" pitchFamily="49" charset="-122"/>
                <a:cs typeface="+mn-lt"/>
                <a:sym typeface="+mn-ea"/>
              </a:rPr>
              <a:t>）</a:t>
            </a:r>
            <a:r>
              <a:rPr lang="en-US" altLang="zh-CN" sz="2200" dirty="0" smtClean="0">
                <a:solidFill>
                  <a:srgbClr val="134AD5"/>
                </a:solidFill>
                <a:ea typeface="黑体" panose="02010609060101010101" pitchFamily="49" charset="-122"/>
                <a:cs typeface="+mn-lt"/>
                <a:sym typeface="+mn-ea"/>
              </a:rPr>
              <a:t>有效利用数据可视化方法</a:t>
            </a:r>
            <a:endParaRPr lang="en-US" altLang="zh-CN" sz="2200" dirty="0" smtClean="0">
              <a:solidFill>
                <a:srgbClr val="134AD5"/>
              </a:solidFill>
              <a:ea typeface="黑体" panose="02010609060101010101" pitchFamily="49" charset="-122"/>
              <a:cs typeface="+mn-lt"/>
              <a:sym typeface="+mn-ea"/>
            </a:endParaRPr>
          </a:p>
          <a:p>
            <a:pPr marL="0" indent="0" algn="l" eaLnBrk="1" hangingPunct="1">
              <a:lnSpc>
                <a:spcPct val="100000"/>
              </a:lnSpc>
              <a:spcBef>
                <a:spcPts val="800"/>
              </a:spcBef>
              <a:buSzTx/>
              <a:buFont typeface="Wingdings" panose="05000000000000000000" pitchFamily="2" charset="2"/>
              <a:buNone/>
            </a:pPr>
            <a:r>
              <a:rPr lang="en-US" altLang="zh-CN" sz="2100" dirty="0" smtClean="0">
                <a:solidFill>
                  <a:schemeClr val="tx1"/>
                </a:solidFill>
                <a:ea typeface="黑体" panose="02010609060101010101" pitchFamily="49" charset="-122"/>
                <a:cs typeface="+mn-lt"/>
                <a:sym typeface="+mn-ea"/>
              </a:rPr>
              <a:t>    - 数据可视化也不是万能的，更不能“为了可视化而可视化”。</a:t>
            </a:r>
            <a:endParaRPr lang="en-US" altLang="zh-CN" sz="2100" dirty="0" smtClean="0">
              <a:solidFill>
                <a:schemeClr val="tx1"/>
              </a:solidFill>
              <a:ea typeface="黑体" panose="02010609060101010101" pitchFamily="49" charset="-122"/>
              <a:cs typeface="+mn-lt"/>
              <a:sym typeface="+mn-ea"/>
            </a:endParaRPr>
          </a:p>
          <a:p>
            <a:pPr marL="0" indent="0" algn="l" eaLnBrk="1" hangingPunct="1">
              <a:lnSpc>
                <a:spcPct val="100000"/>
              </a:lnSpc>
              <a:spcBef>
                <a:spcPts val="800"/>
              </a:spcBef>
              <a:buSzTx/>
              <a:buFont typeface="Wingdings" panose="05000000000000000000" pitchFamily="2" charset="2"/>
              <a:buNone/>
            </a:pPr>
            <a:r>
              <a:rPr lang="en-US" altLang="zh-CN" sz="2100" dirty="0" smtClean="0">
                <a:solidFill>
                  <a:schemeClr val="tx1"/>
                </a:solidFill>
                <a:ea typeface="黑体" panose="02010609060101010101" pitchFamily="49" charset="-122"/>
                <a:cs typeface="+mn-lt"/>
                <a:sym typeface="+mn-ea"/>
              </a:rPr>
              <a:t>    - 可视化处理的前提是在特定原始数据、用户需求和目标导向下，可视化表示的效果优于非可视化表示方式。</a:t>
            </a:r>
            <a:endParaRPr lang="en-US" altLang="zh-CN" sz="2100" dirty="0" smtClean="0">
              <a:solidFill>
                <a:schemeClr val="tx1"/>
              </a:solidFill>
              <a:ea typeface="黑体" panose="02010609060101010101" pitchFamily="49" charset="-122"/>
              <a:cs typeface="+mn-lt"/>
              <a:sym typeface="+mn-ea"/>
            </a:endParaRPr>
          </a:p>
          <a:p>
            <a:pPr marL="0" indent="0" algn="l" eaLnBrk="1" hangingPunct="1">
              <a:lnSpc>
                <a:spcPct val="100000"/>
              </a:lnSpc>
              <a:spcBef>
                <a:spcPts val="800"/>
              </a:spcBef>
              <a:buSzTx/>
              <a:buFont typeface="Wingdings" panose="05000000000000000000" pitchFamily="2" charset="2"/>
              <a:buNone/>
            </a:pPr>
            <a:r>
              <a:rPr lang="en-US" altLang="zh-CN" sz="2100" dirty="0" smtClean="0">
                <a:solidFill>
                  <a:schemeClr val="tx1"/>
                </a:solidFill>
                <a:ea typeface="黑体" panose="02010609060101010101" pitchFamily="49" charset="-122"/>
                <a:cs typeface="+mn-lt"/>
                <a:sym typeface="+mn-ea"/>
              </a:rPr>
              <a:t>    - 当自然语言描述、形式化表示、语音描述等非可视化方式表示的效果优于可视化表示时，还是采用非可视化方式，而不是刻意采用可视化方式。</a:t>
            </a:r>
            <a:endParaRPr lang="en-US" altLang="zh-CN" sz="2100" dirty="0" smtClean="0">
              <a:solidFill>
                <a:schemeClr val="tx1"/>
              </a:solidFill>
              <a:ea typeface="黑体" panose="02010609060101010101" pitchFamily="49" charset="-122"/>
              <a:cs typeface="+mn-lt"/>
              <a:sym typeface="+mn-ea"/>
            </a:endParaRPr>
          </a:p>
        </p:txBody>
      </p:sp>
      <p:sp>
        <p:nvSpPr>
          <p:cNvPr id="2" name="Rectangle 3"/>
          <p:cNvSpPr>
            <a:spLocks noGrp="1" noRot="1"/>
          </p:cNvSpPr>
          <p:nvPr>
            <p:custDataLst>
              <p:tags r:id="rId3"/>
            </p:custDataLst>
          </p:nvPr>
        </p:nvSpPr>
        <p:spPr>
          <a:xfrm>
            <a:off x="91440" y="3745865"/>
            <a:ext cx="8913495" cy="264477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indent="0" algn="l" eaLnBrk="1" hangingPunct="1">
              <a:lnSpc>
                <a:spcPct val="100000"/>
              </a:lnSpc>
              <a:spcBef>
                <a:spcPts val="800"/>
              </a:spcBef>
              <a:buSzTx/>
              <a:buFont typeface="Wingdings" panose="05000000000000000000" pitchFamily="2" charset="2"/>
              <a:buNone/>
            </a:pPr>
            <a:r>
              <a:rPr lang="en-US" altLang="zh-CN" sz="2200" dirty="0" smtClean="0">
                <a:solidFill>
                  <a:srgbClr val="134AD5"/>
                </a:solidFill>
                <a:ea typeface="黑体" panose="02010609060101010101" pitchFamily="49" charset="-122"/>
                <a:cs typeface="+mn-lt"/>
                <a:sym typeface="+mn-ea"/>
              </a:rPr>
              <a:t>  </a:t>
            </a:r>
            <a:r>
              <a:rPr lang="zh-CN" altLang="en-US" sz="2200" dirty="0" smtClean="0">
                <a:solidFill>
                  <a:srgbClr val="134AD5"/>
                </a:solidFill>
                <a:ea typeface="黑体" panose="02010609060101010101" pitchFamily="49" charset="-122"/>
                <a:cs typeface="+mn-lt"/>
                <a:sym typeface="+mn-ea"/>
              </a:rPr>
              <a:t>（</a:t>
            </a:r>
            <a:r>
              <a:rPr lang="en-US" altLang="zh-CN" sz="2200" dirty="0" smtClean="0">
                <a:solidFill>
                  <a:srgbClr val="134AD5"/>
                </a:solidFill>
                <a:ea typeface="黑体" panose="02010609060101010101" pitchFamily="49" charset="-122"/>
                <a:cs typeface="+mn-lt"/>
                <a:sym typeface="+mn-ea"/>
              </a:rPr>
              <a:t>4</a:t>
            </a:r>
            <a:r>
              <a:rPr lang="zh-CN" altLang="en-US" sz="2200" dirty="0" smtClean="0">
                <a:solidFill>
                  <a:srgbClr val="134AD5"/>
                </a:solidFill>
                <a:ea typeface="黑体" panose="02010609060101010101" pitchFamily="49" charset="-122"/>
                <a:cs typeface="+mn-lt"/>
                <a:sym typeface="+mn-ea"/>
              </a:rPr>
              <a:t>）</a:t>
            </a:r>
            <a:r>
              <a:rPr lang="en-US" altLang="zh-CN" sz="2200" dirty="0" smtClean="0">
                <a:solidFill>
                  <a:srgbClr val="134AD5"/>
                </a:solidFill>
                <a:ea typeface="黑体" panose="02010609060101010101" pitchFamily="49" charset="-122"/>
                <a:cs typeface="+mn-lt"/>
                <a:sym typeface="+mn-ea"/>
              </a:rPr>
              <a:t>重视数据可视化的动手实践</a:t>
            </a:r>
            <a:endParaRPr lang="en-US" altLang="zh-CN" sz="2200" dirty="0" smtClean="0">
              <a:solidFill>
                <a:srgbClr val="134AD5"/>
              </a:solidFill>
              <a:ea typeface="黑体" panose="02010609060101010101" pitchFamily="49" charset="-122"/>
              <a:cs typeface="+mn-lt"/>
              <a:sym typeface="+mn-ea"/>
            </a:endParaRPr>
          </a:p>
          <a:p>
            <a:pPr marL="0" indent="0" algn="l" eaLnBrk="1" hangingPunct="1">
              <a:lnSpc>
                <a:spcPct val="100000"/>
              </a:lnSpc>
              <a:spcBef>
                <a:spcPts val="800"/>
              </a:spcBef>
              <a:buSzTx/>
              <a:buFont typeface="Wingdings" panose="05000000000000000000" pitchFamily="2" charset="2"/>
              <a:buNone/>
            </a:pPr>
            <a:r>
              <a:rPr lang="en-US" altLang="zh-CN" sz="2100" dirty="0" smtClean="0">
                <a:solidFill>
                  <a:schemeClr val="tx1"/>
                </a:solidFill>
                <a:ea typeface="黑体" panose="02010609060101010101" pitchFamily="49" charset="-122"/>
                <a:cs typeface="+mn-lt"/>
                <a:sym typeface="+mn-ea"/>
              </a:rPr>
              <a:t>    - 数据可视化是一门实践性很强的学科，需要我们不断动手练习。</a:t>
            </a:r>
            <a:endParaRPr lang="en-US" altLang="zh-CN" sz="2100" dirty="0" smtClean="0">
              <a:solidFill>
                <a:schemeClr val="tx1"/>
              </a:solidFill>
              <a:ea typeface="黑体" panose="02010609060101010101" pitchFamily="49" charset="-122"/>
              <a:cs typeface="+mn-lt"/>
              <a:sym typeface="+mn-ea"/>
            </a:endParaRPr>
          </a:p>
          <a:p>
            <a:pPr marL="0" indent="0" algn="l" eaLnBrk="1" hangingPunct="1">
              <a:lnSpc>
                <a:spcPct val="100000"/>
              </a:lnSpc>
              <a:spcBef>
                <a:spcPts val="800"/>
              </a:spcBef>
              <a:buSzTx/>
              <a:buFont typeface="Wingdings" panose="05000000000000000000" pitchFamily="2" charset="2"/>
              <a:buNone/>
            </a:pPr>
            <a:r>
              <a:rPr lang="en-US" altLang="zh-CN" sz="2100" dirty="0" smtClean="0">
                <a:solidFill>
                  <a:schemeClr val="tx1"/>
                </a:solidFill>
                <a:ea typeface="黑体" panose="02010609060101010101" pitchFamily="49" charset="-122"/>
                <a:cs typeface="+mn-lt"/>
                <a:sym typeface="+mn-ea"/>
              </a:rPr>
              <a:t>    - 动手操作数据可视化的过程中要注意通过计算机技术手段进行人机协同数据可视化处理，而不应过多关注传统的手工绘制图表的方式。</a:t>
            </a:r>
            <a:endParaRPr lang="en-US" altLang="zh-CN" sz="2100" dirty="0" smtClean="0">
              <a:solidFill>
                <a:schemeClr val="tx1"/>
              </a:solidFill>
              <a:ea typeface="黑体" panose="02010609060101010101" pitchFamily="49" charset="-122"/>
              <a:cs typeface="+mn-lt"/>
              <a:sym typeface="+mn-ea"/>
            </a:endParaRPr>
          </a:p>
          <a:p>
            <a:pPr marL="0" indent="0" algn="l" eaLnBrk="1" hangingPunct="1">
              <a:lnSpc>
                <a:spcPct val="100000"/>
              </a:lnSpc>
              <a:spcBef>
                <a:spcPts val="800"/>
              </a:spcBef>
              <a:buSzTx/>
              <a:buFont typeface="Wingdings" panose="05000000000000000000" pitchFamily="2" charset="2"/>
              <a:buNone/>
            </a:pPr>
            <a:r>
              <a:rPr lang="en-US" altLang="zh-CN" sz="2100" dirty="0" smtClean="0">
                <a:solidFill>
                  <a:schemeClr val="tx1"/>
                </a:solidFill>
                <a:ea typeface="黑体" panose="02010609060101010101" pitchFamily="49" charset="-122"/>
                <a:cs typeface="+mn-lt"/>
                <a:sym typeface="+mn-ea"/>
              </a:rPr>
              <a:t>    - 在数据的自动可视化中，初学者应重视基于 Python 及其第三方包（如 Matplotlib、seaborn、Bokeh、Basemap、Plotly、NetworkX 等）进行数据可视化实践。</a:t>
            </a:r>
            <a:endParaRPr lang="en-US" altLang="zh-CN" sz="2100" dirty="0" smtClean="0">
              <a:solidFill>
                <a:schemeClr val="tx1"/>
              </a:solidFill>
              <a:ea typeface="黑体" panose="02010609060101010101" pitchFamily="49" charset="-122"/>
              <a:cs typeface="+mn-lt"/>
              <a:sym typeface="+mn-ea"/>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298894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4</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数据可视化</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27000" y="795655"/>
            <a:ext cx="8848725" cy="52324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数据科学与数据可视化</a:t>
            </a:r>
            <a:endParaRPr lang="en-US" altLang="zh-CN" sz="2300" b="1"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endParaRPr>
          </a:p>
        </p:txBody>
      </p:sp>
      <p:graphicFrame>
        <p:nvGraphicFramePr>
          <p:cNvPr id="7" name="表格 6"/>
          <p:cNvGraphicFramePr>
            <a:graphicFrameLocks noGrp="1"/>
          </p:cNvGraphicFramePr>
          <p:nvPr>
            <p:custDataLst>
              <p:tags r:id="rId2"/>
            </p:custDataLst>
          </p:nvPr>
        </p:nvGraphicFramePr>
        <p:xfrm>
          <a:off x="744269" y="1864152"/>
          <a:ext cx="7550935" cy="4404995"/>
        </p:xfrm>
        <a:graphic>
          <a:graphicData uri="http://schemas.openxmlformats.org/drawingml/2006/table">
            <a:tbl>
              <a:tblPr>
                <a:effectLst/>
                <a:tableStyleId>{5940675A-B579-460E-94D1-54222C63F5DA}</a:tableStyleId>
              </a:tblPr>
              <a:tblGrid>
                <a:gridCol w="935549"/>
                <a:gridCol w="753261"/>
                <a:gridCol w="916258"/>
                <a:gridCol w="981843"/>
                <a:gridCol w="1027174"/>
                <a:gridCol w="799465"/>
                <a:gridCol w="776499"/>
                <a:gridCol w="1360886"/>
              </a:tblGrid>
              <a:tr h="333475">
                <a:tc gridSpan="2">
                  <a:txBody>
                    <a:bodyPr/>
                    <a:p>
                      <a:pPr marL="7620" algn="ctr">
                        <a:spcBef>
                          <a:spcPts val="90"/>
                        </a:spcBef>
                        <a:spcAft>
                          <a:spcPts val="0"/>
                        </a:spcAft>
                      </a:pPr>
                      <a:r>
                        <a:rPr lang="en-US" sz="2000" dirty="0">
                          <a:solidFill>
                            <a:sysClr val="windowText" lastClr="000000"/>
                          </a:solidFill>
                          <a:effectLst/>
                          <a:latin typeface="Arial" panose="020B0604020202020204" pitchFamily="34" charset="0"/>
                        </a:rPr>
                        <a:t>I</a:t>
                      </a:r>
                      <a:endParaRPr lang="zh-CN" sz="2000" b="0" dirty="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D7D31">
                        <a:lumMod val="60000"/>
                        <a:lumOff val="40000"/>
                      </a:srgbClr>
                    </a:solidFill>
                  </a:tcPr>
                </a:tc>
                <a:tc hMerge="1">
                  <a:tcPr/>
                </a:tc>
                <a:tc gridSpan="2">
                  <a:txBody>
                    <a:bodyPr/>
                    <a:p>
                      <a:pPr algn="ctr">
                        <a:spcBef>
                          <a:spcPts val="90"/>
                        </a:spcBef>
                      </a:pPr>
                      <a:r>
                        <a:rPr lang="en-US" sz="2000" dirty="0">
                          <a:solidFill>
                            <a:sysClr val="windowText" lastClr="000000"/>
                          </a:solidFill>
                          <a:effectLst/>
                          <a:latin typeface="Arial" panose="020B0604020202020204" pitchFamily="34" charset="0"/>
                        </a:rPr>
                        <a:t>II</a:t>
                      </a:r>
                      <a:endParaRPr lang="zh-CN" sz="2000" b="0" dirty="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D7D31">
                        <a:lumMod val="60000"/>
                        <a:lumOff val="40000"/>
                      </a:srgbClr>
                    </a:solidFill>
                  </a:tcPr>
                </a:tc>
                <a:tc hMerge="1">
                  <a:tcPr/>
                </a:tc>
                <a:tc gridSpan="2">
                  <a:txBody>
                    <a:bodyPr/>
                    <a:p>
                      <a:pPr algn="ctr">
                        <a:spcBef>
                          <a:spcPts val="90"/>
                        </a:spcBef>
                      </a:pPr>
                      <a:r>
                        <a:rPr lang="en-US" sz="2000">
                          <a:solidFill>
                            <a:sysClr val="windowText" lastClr="000000"/>
                          </a:solidFill>
                          <a:effectLst/>
                          <a:latin typeface="Arial" panose="020B0604020202020204" pitchFamily="34" charset="0"/>
                        </a:rPr>
                        <a:t>III</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D7D31">
                        <a:lumMod val="60000"/>
                        <a:lumOff val="40000"/>
                      </a:srgbClr>
                    </a:solidFill>
                  </a:tcPr>
                </a:tc>
                <a:tc hMerge="1">
                  <a:tcPr/>
                </a:tc>
                <a:tc gridSpan="2">
                  <a:txBody>
                    <a:bodyPr/>
                    <a:p>
                      <a:pPr marL="1270" algn="ctr">
                        <a:spcBef>
                          <a:spcPts val="90"/>
                        </a:spcBef>
                        <a:spcAft>
                          <a:spcPts val="0"/>
                        </a:spcAft>
                      </a:pPr>
                      <a:r>
                        <a:rPr lang="en-US" sz="2000" dirty="0">
                          <a:solidFill>
                            <a:sysClr val="windowText" lastClr="000000"/>
                          </a:solidFill>
                          <a:effectLst/>
                          <a:latin typeface="Arial" panose="020B0604020202020204" pitchFamily="34" charset="0"/>
                        </a:rPr>
                        <a:t>IV</a:t>
                      </a:r>
                      <a:endParaRPr lang="zh-CN" sz="2000" b="0" dirty="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ED7D31">
                        <a:lumMod val="60000"/>
                        <a:lumOff val="40000"/>
                      </a:srgbClr>
                    </a:solidFill>
                  </a:tcPr>
                </a:tc>
                <a:tc hMerge="1">
                  <a:tcPr/>
                </a:tc>
              </a:tr>
              <a:tr h="333475">
                <a:tc>
                  <a:txBody>
                    <a:bodyPr/>
                    <a:p>
                      <a:pPr marL="8255" algn="ctr">
                        <a:spcBef>
                          <a:spcPts val="190"/>
                        </a:spcBef>
                        <a:spcAft>
                          <a:spcPts val="0"/>
                        </a:spcAft>
                      </a:pPr>
                      <a:r>
                        <a:rPr lang="en-US" sz="2000" dirty="0">
                          <a:solidFill>
                            <a:sysClr val="windowText" lastClr="000000"/>
                          </a:solidFill>
                          <a:effectLst/>
                          <a:latin typeface="Arial" panose="020B0604020202020204" pitchFamily="34" charset="0"/>
                        </a:rPr>
                        <a:t>x</a:t>
                      </a:r>
                      <a:endParaRPr lang="zh-CN" sz="2000" b="0" dirty="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a:spcBef>
                          <a:spcPts val="190"/>
                        </a:spcBef>
                      </a:pPr>
                      <a:r>
                        <a:rPr lang="en-US" sz="2000">
                          <a:solidFill>
                            <a:sysClr val="windowText" lastClr="000000"/>
                          </a:solidFill>
                          <a:effectLst/>
                          <a:latin typeface="Arial" panose="020B0604020202020204" pitchFamily="34" charset="0"/>
                        </a:rPr>
                        <a:t>y</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a:spcBef>
                          <a:spcPts val="190"/>
                        </a:spcBef>
                      </a:pPr>
                      <a:r>
                        <a:rPr lang="en-US" sz="2000" dirty="0">
                          <a:solidFill>
                            <a:sysClr val="windowText" lastClr="000000"/>
                          </a:solidFill>
                          <a:effectLst/>
                          <a:latin typeface="Arial" panose="020B0604020202020204" pitchFamily="34" charset="0"/>
                        </a:rPr>
                        <a:t>x</a:t>
                      </a:r>
                      <a:endParaRPr lang="zh-CN" sz="2000" b="0" dirty="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a:spcBef>
                          <a:spcPts val="190"/>
                        </a:spcBef>
                      </a:pPr>
                      <a:r>
                        <a:rPr lang="en-US" sz="2000">
                          <a:solidFill>
                            <a:sysClr val="windowText" lastClr="000000"/>
                          </a:solidFill>
                          <a:effectLst/>
                          <a:latin typeface="Arial" panose="020B0604020202020204" pitchFamily="34" charset="0"/>
                        </a:rPr>
                        <a:t>y</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a:spcBef>
                          <a:spcPts val="190"/>
                        </a:spcBef>
                      </a:pPr>
                      <a:r>
                        <a:rPr lang="en-US" sz="2000">
                          <a:solidFill>
                            <a:sysClr val="windowText" lastClr="000000"/>
                          </a:solidFill>
                          <a:effectLst/>
                          <a:latin typeface="Arial" panose="020B0604020202020204" pitchFamily="34" charset="0"/>
                        </a:rPr>
                        <a:t>x</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a:spcBef>
                          <a:spcPts val="190"/>
                        </a:spcBef>
                      </a:pPr>
                      <a:r>
                        <a:rPr lang="en-US" sz="2000">
                          <a:solidFill>
                            <a:sysClr val="windowText" lastClr="000000"/>
                          </a:solidFill>
                          <a:effectLst/>
                          <a:latin typeface="Arial" panose="020B0604020202020204" pitchFamily="34" charset="0"/>
                        </a:rPr>
                        <a:t>y</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a:spcBef>
                          <a:spcPts val="190"/>
                        </a:spcBef>
                      </a:pPr>
                      <a:r>
                        <a:rPr lang="en-US" sz="2000">
                          <a:solidFill>
                            <a:sysClr val="windowText" lastClr="000000"/>
                          </a:solidFill>
                          <a:effectLst/>
                          <a:latin typeface="Arial" panose="020B0604020202020204" pitchFamily="34" charset="0"/>
                        </a:rPr>
                        <a:t>x</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marL="1270" algn="ctr">
                        <a:spcBef>
                          <a:spcPts val="190"/>
                        </a:spcBef>
                        <a:spcAft>
                          <a:spcPts val="0"/>
                        </a:spcAft>
                      </a:pPr>
                      <a:r>
                        <a:rPr lang="en-US" sz="2000">
                          <a:solidFill>
                            <a:sysClr val="windowText" lastClr="000000"/>
                          </a:solidFill>
                          <a:effectLst/>
                          <a:latin typeface="Arial" panose="020B0604020202020204" pitchFamily="34" charset="0"/>
                        </a:rPr>
                        <a:t>y</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333475">
                <a:tc>
                  <a:txBody>
                    <a:bodyPr/>
                    <a:p>
                      <a:pPr marL="210185">
                        <a:spcBef>
                          <a:spcPts val="190"/>
                        </a:spcBef>
                        <a:spcAft>
                          <a:spcPts val="0"/>
                        </a:spcAft>
                      </a:pPr>
                      <a:r>
                        <a:rPr lang="en-US" sz="2000">
                          <a:solidFill>
                            <a:sysClr val="windowText" lastClr="000000"/>
                          </a:solidFill>
                          <a:effectLst/>
                          <a:latin typeface="Arial" panose="020B0604020202020204" pitchFamily="34" charset="0"/>
                        </a:rPr>
                        <a:t>10.0</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marL="144145">
                        <a:spcBef>
                          <a:spcPts val="190"/>
                        </a:spcBef>
                        <a:spcAft>
                          <a:spcPts val="0"/>
                        </a:spcAft>
                      </a:pPr>
                      <a:r>
                        <a:rPr lang="en-US" sz="2000">
                          <a:solidFill>
                            <a:sysClr val="windowText" lastClr="000000"/>
                          </a:solidFill>
                          <a:effectLst/>
                          <a:latin typeface="Arial" panose="020B0604020202020204" pitchFamily="34" charset="0"/>
                        </a:rPr>
                        <a:t>8.04</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marL="197485">
                        <a:spcBef>
                          <a:spcPts val="190"/>
                        </a:spcBef>
                        <a:spcAft>
                          <a:spcPts val="0"/>
                        </a:spcAft>
                      </a:pPr>
                      <a:r>
                        <a:rPr lang="en-US" sz="2000">
                          <a:solidFill>
                            <a:sysClr val="windowText" lastClr="000000"/>
                          </a:solidFill>
                          <a:effectLst/>
                          <a:latin typeface="Arial" panose="020B0604020202020204" pitchFamily="34" charset="0"/>
                        </a:rPr>
                        <a:t>10.0</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a:spcBef>
                          <a:spcPts val="190"/>
                        </a:spcBef>
                      </a:pPr>
                      <a:r>
                        <a:rPr lang="en-US" sz="2000" dirty="0">
                          <a:solidFill>
                            <a:sysClr val="windowText" lastClr="000000"/>
                          </a:solidFill>
                          <a:effectLst/>
                          <a:latin typeface="Arial" panose="020B0604020202020204" pitchFamily="34" charset="0"/>
                        </a:rPr>
                        <a:t>9.14</a:t>
                      </a:r>
                      <a:endParaRPr lang="zh-CN" sz="2000" b="0" dirty="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a:spcBef>
                          <a:spcPts val="190"/>
                        </a:spcBef>
                      </a:pPr>
                      <a:r>
                        <a:rPr lang="en-US" sz="2000">
                          <a:solidFill>
                            <a:sysClr val="windowText" lastClr="000000"/>
                          </a:solidFill>
                          <a:effectLst/>
                          <a:latin typeface="Arial" panose="020B0604020202020204" pitchFamily="34" charset="0"/>
                        </a:rPr>
                        <a:t>10.0</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marL="155575">
                        <a:spcBef>
                          <a:spcPts val="190"/>
                        </a:spcBef>
                        <a:spcAft>
                          <a:spcPts val="0"/>
                        </a:spcAft>
                      </a:pPr>
                      <a:r>
                        <a:rPr lang="en-US" sz="2000">
                          <a:solidFill>
                            <a:sysClr val="windowText" lastClr="000000"/>
                          </a:solidFill>
                          <a:effectLst/>
                          <a:latin typeface="Arial" panose="020B0604020202020204" pitchFamily="34" charset="0"/>
                        </a:rPr>
                        <a:t>7.46</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a:spcBef>
                          <a:spcPts val="190"/>
                        </a:spcBef>
                      </a:pPr>
                      <a:r>
                        <a:rPr lang="en-US" sz="2000">
                          <a:solidFill>
                            <a:sysClr val="windowText" lastClr="000000"/>
                          </a:solidFill>
                          <a:effectLst/>
                          <a:latin typeface="Arial" panose="020B0604020202020204" pitchFamily="34" charset="0"/>
                        </a:rPr>
                        <a:t>8.0</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marL="1270" algn="ctr">
                        <a:spcBef>
                          <a:spcPts val="190"/>
                        </a:spcBef>
                        <a:spcAft>
                          <a:spcPts val="0"/>
                        </a:spcAft>
                      </a:pPr>
                      <a:r>
                        <a:rPr lang="en-US" sz="2000">
                          <a:solidFill>
                            <a:sysClr val="windowText" lastClr="000000"/>
                          </a:solidFill>
                          <a:effectLst/>
                          <a:latin typeface="Arial" panose="020B0604020202020204" pitchFamily="34" charset="0"/>
                        </a:rPr>
                        <a:t>6.58</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333475">
                <a:tc>
                  <a:txBody>
                    <a:bodyPr/>
                    <a:p>
                      <a:pPr marL="8255" algn="ctr">
                        <a:spcBef>
                          <a:spcPts val="190"/>
                        </a:spcBef>
                        <a:spcAft>
                          <a:spcPts val="0"/>
                        </a:spcAft>
                      </a:pPr>
                      <a:r>
                        <a:rPr lang="en-US" sz="2000">
                          <a:solidFill>
                            <a:sysClr val="windowText" lastClr="000000"/>
                          </a:solidFill>
                          <a:effectLst/>
                          <a:latin typeface="Arial" panose="020B0604020202020204" pitchFamily="34" charset="0"/>
                        </a:rPr>
                        <a:t>8.0</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marL="144145">
                        <a:spcBef>
                          <a:spcPts val="190"/>
                        </a:spcBef>
                        <a:spcAft>
                          <a:spcPts val="0"/>
                        </a:spcAft>
                      </a:pPr>
                      <a:r>
                        <a:rPr lang="en-US" sz="2000">
                          <a:solidFill>
                            <a:sysClr val="windowText" lastClr="000000"/>
                          </a:solidFill>
                          <a:effectLst/>
                          <a:latin typeface="Arial" panose="020B0604020202020204" pitchFamily="34" charset="0"/>
                        </a:rPr>
                        <a:t>6.95</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a:spcBef>
                          <a:spcPts val="190"/>
                        </a:spcBef>
                      </a:pPr>
                      <a:r>
                        <a:rPr lang="en-US" sz="2000">
                          <a:solidFill>
                            <a:sysClr val="windowText" lastClr="000000"/>
                          </a:solidFill>
                          <a:effectLst/>
                          <a:latin typeface="Arial" panose="020B0604020202020204" pitchFamily="34" charset="0"/>
                        </a:rPr>
                        <a:t>8.0</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a:spcBef>
                          <a:spcPts val="190"/>
                        </a:spcBef>
                      </a:pPr>
                      <a:r>
                        <a:rPr lang="en-US" sz="2000">
                          <a:solidFill>
                            <a:sysClr val="windowText" lastClr="000000"/>
                          </a:solidFill>
                          <a:effectLst/>
                          <a:latin typeface="Arial" panose="020B0604020202020204" pitchFamily="34" charset="0"/>
                        </a:rPr>
                        <a:t>8.14</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a:spcBef>
                          <a:spcPts val="190"/>
                        </a:spcBef>
                      </a:pPr>
                      <a:r>
                        <a:rPr lang="en-US" sz="2000" dirty="0">
                          <a:solidFill>
                            <a:sysClr val="windowText" lastClr="000000"/>
                          </a:solidFill>
                          <a:effectLst/>
                          <a:latin typeface="Arial" panose="020B0604020202020204" pitchFamily="34" charset="0"/>
                        </a:rPr>
                        <a:t>8.0</a:t>
                      </a:r>
                      <a:endParaRPr lang="zh-CN" sz="2000" b="0" dirty="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marL="155575">
                        <a:spcBef>
                          <a:spcPts val="190"/>
                        </a:spcBef>
                        <a:spcAft>
                          <a:spcPts val="0"/>
                        </a:spcAft>
                      </a:pPr>
                      <a:r>
                        <a:rPr lang="en-US" sz="2000">
                          <a:solidFill>
                            <a:sysClr val="windowText" lastClr="000000"/>
                          </a:solidFill>
                          <a:effectLst/>
                          <a:latin typeface="Arial" panose="020B0604020202020204" pitchFamily="34" charset="0"/>
                        </a:rPr>
                        <a:t>6.77</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a:spcBef>
                          <a:spcPts val="190"/>
                        </a:spcBef>
                      </a:pPr>
                      <a:r>
                        <a:rPr lang="en-US" sz="2000">
                          <a:solidFill>
                            <a:sysClr val="windowText" lastClr="000000"/>
                          </a:solidFill>
                          <a:effectLst/>
                          <a:latin typeface="Arial" panose="020B0604020202020204" pitchFamily="34" charset="0"/>
                        </a:rPr>
                        <a:t>8.0</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marL="1270" algn="ctr">
                        <a:spcBef>
                          <a:spcPts val="190"/>
                        </a:spcBef>
                        <a:spcAft>
                          <a:spcPts val="0"/>
                        </a:spcAft>
                      </a:pPr>
                      <a:r>
                        <a:rPr lang="en-US" sz="2000">
                          <a:solidFill>
                            <a:sysClr val="windowText" lastClr="000000"/>
                          </a:solidFill>
                          <a:effectLst/>
                          <a:latin typeface="Arial" panose="020B0604020202020204" pitchFamily="34" charset="0"/>
                        </a:rPr>
                        <a:t>5.76</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356870">
                <a:tc>
                  <a:txBody>
                    <a:bodyPr/>
                    <a:p>
                      <a:pPr marL="210185">
                        <a:spcBef>
                          <a:spcPts val="190"/>
                        </a:spcBef>
                        <a:spcAft>
                          <a:spcPts val="0"/>
                        </a:spcAft>
                      </a:pPr>
                      <a:r>
                        <a:rPr lang="en-US" sz="2000">
                          <a:solidFill>
                            <a:sysClr val="windowText" lastClr="000000"/>
                          </a:solidFill>
                          <a:effectLst/>
                          <a:latin typeface="Arial" panose="020B0604020202020204" pitchFamily="34" charset="0"/>
                        </a:rPr>
                        <a:t>13.0</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marL="144145">
                        <a:spcBef>
                          <a:spcPts val="190"/>
                        </a:spcBef>
                        <a:spcAft>
                          <a:spcPts val="0"/>
                        </a:spcAft>
                      </a:pPr>
                      <a:r>
                        <a:rPr lang="en-US" sz="2000">
                          <a:solidFill>
                            <a:sysClr val="windowText" lastClr="000000"/>
                          </a:solidFill>
                          <a:effectLst/>
                          <a:latin typeface="Arial" panose="020B0604020202020204" pitchFamily="34" charset="0"/>
                        </a:rPr>
                        <a:t>7.58</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marL="197485">
                        <a:spcBef>
                          <a:spcPts val="190"/>
                        </a:spcBef>
                        <a:spcAft>
                          <a:spcPts val="0"/>
                        </a:spcAft>
                      </a:pPr>
                      <a:r>
                        <a:rPr lang="en-US" sz="2000">
                          <a:solidFill>
                            <a:sysClr val="windowText" lastClr="000000"/>
                          </a:solidFill>
                          <a:effectLst/>
                          <a:latin typeface="Arial" panose="020B0604020202020204" pitchFamily="34" charset="0"/>
                        </a:rPr>
                        <a:t>13.0</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a:spcBef>
                          <a:spcPts val="190"/>
                        </a:spcBef>
                      </a:pPr>
                      <a:r>
                        <a:rPr lang="en-US" sz="2000">
                          <a:solidFill>
                            <a:sysClr val="windowText" lastClr="000000"/>
                          </a:solidFill>
                          <a:effectLst/>
                          <a:latin typeface="Arial" panose="020B0604020202020204" pitchFamily="34" charset="0"/>
                        </a:rPr>
                        <a:t>8.74</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a:spcBef>
                          <a:spcPts val="190"/>
                        </a:spcBef>
                      </a:pPr>
                      <a:r>
                        <a:rPr lang="en-US" sz="2000" dirty="0">
                          <a:solidFill>
                            <a:sysClr val="windowText" lastClr="000000"/>
                          </a:solidFill>
                          <a:effectLst/>
                          <a:latin typeface="Arial" panose="020B0604020202020204" pitchFamily="34" charset="0"/>
                        </a:rPr>
                        <a:t>13.0</a:t>
                      </a:r>
                      <a:endParaRPr lang="zh-CN" sz="2000" b="0" dirty="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marL="127000">
                        <a:spcBef>
                          <a:spcPts val="190"/>
                        </a:spcBef>
                        <a:spcAft>
                          <a:spcPts val="0"/>
                        </a:spcAft>
                      </a:pPr>
                      <a:r>
                        <a:rPr lang="en-US" sz="2000" dirty="0">
                          <a:solidFill>
                            <a:sysClr val="windowText" lastClr="000000"/>
                          </a:solidFill>
                          <a:effectLst/>
                          <a:latin typeface="Arial" panose="020B0604020202020204" pitchFamily="34" charset="0"/>
                        </a:rPr>
                        <a:t>12.74</a:t>
                      </a:r>
                      <a:endParaRPr lang="zh-CN" sz="2000" b="0" dirty="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a:spcBef>
                          <a:spcPts val="190"/>
                        </a:spcBef>
                      </a:pPr>
                      <a:r>
                        <a:rPr lang="en-US" sz="2000" dirty="0">
                          <a:solidFill>
                            <a:sysClr val="windowText" lastClr="000000"/>
                          </a:solidFill>
                          <a:effectLst/>
                          <a:latin typeface="Arial" panose="020B0604020202020204" pitchFamily="34" charset="0"/>
                        </a:rPr>
                        <a:t>8.0</a:t>
                      </a:r>
                      <a:endParaRPr lang="zh-CN" sz="2000" b="0" dirty="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marL="1270" algn="ctr">
                        <a:spcBef>
                          <a:spcPts val="190"/>
                        </a:spcBef>
                        <a:spcAft>
                          <a:spcPts val="0"/>
                        </a:spcAft>
                      </a:pPr>
                      <a:r>
                        <a:rPr lang="en-US" sz="2000">
                          <a:solidFill>
                            <a:sysClr val="windowText" lastClr="000000"/>
                          </a:solidFill>
                          <a:effectLst/>
                          <a:latin typeface="Arial" panose="020B0604020202020204" pitchFamily="34" charset="0"/>
                        </a:rPr>
                        <a:t>7.71</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333475">
                <a:tc>
                  <a:txBody>
                    <a:bodyPr/>
                    <a:p>
                      <a:pPr marL="8255" algn="ctr">
                        <a:spcBef>
                          <a:spcPts val="190"/>
                        </a:spcBef>
                        <a:spcAft>
                          <a:spcPts val="0"/>
                        </a:spcAft>
                      </a:pPr>
                      <a:r>
                        <a:rPr lang="en-US" sz="2000">
                          <a:solidFill>
                            <a:sysClr val="windowText" lastClr="000000"/>
                          </a:solidFill>
                          <a:effectLst/>
                          <a:latin typeface="Arial" panose="020B0604020202020204" pitchFamily="34" charset="0"/>
                        </a:rPr>
                        <a:t>9.0</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marL="144145">
                        <a:spcBef>
                          <a:spcPts val="190"/>
                        </a:spcBef>
                        <a:spcAft>
                          <a:spcPts val="0"/>
                        </a:spcAft>
                      </a:pPr>
                      <a:r>
                        <a:rPr lang="en-US" sz="2000">
                          <a:solidFill>
                            <a:sysClr val="windowText" lastClr="000000"/>
                          </a:solidFill>
                          <a:effectLst/>
                          <a:latin typeface="Arial" panose="020B0604020202020204" pitchFamily="34" charset="0"/>
                        </a:rPr>
                        <a:t>8.81</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a:spcBef>
                          <a:spcPts val="190"/>
                        </a:spcBef>
                      </a:pPr>
                      <a:r>
                        <a:rPr lang="en-US" sz="2000">
                          <a:solidFill>
                            <a:sysClr val="windowText" lastClr="000000"/>
                          </a:solidFill>
                          <a:effectLst/>
                          <a:latin typeface="Arial" panose="020B0604020202020204" pitchFamily="34" charset="0"/>
                        </a:rPr>
                        <a:t>9.0</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a:spcBef>
                          <a:spcPts val="190"/>
                        </a:spcBef>
                      </a:pPr>
                      <a:r>
                        <a:rPr lang="en-US" sz="2000">
                          <a:solidFill>
                            <a:sysClr val="windowText" lastClr="000000"/>
                          </a:solidFill>
                          <a:effectLst/>
                          <a:latin typeface="Arial" panose="020B0604020202020204" pitchFamily="34" charset="0"/>
                        </a:rPr>
                        <a:t>8.77</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a:spcBef>
                          <a:spcPts val="190"/>
                        </a:spcBef>
                      </a:pPr>
                      <a:r>
                        <a:rPr lang="en-US" sz="2000" dirty="0">
                          <a:solidFill>
                            <a:sysClr val="windowText" lastClr="000000"/>
                          </a:solidFill>
                          <a:effectLst/>
                          <a:latin typeface="Arial" panose="020B0604020202020204" pitchFamily="34" charset="0"/>
                        </a:rPr>
                        <a:t>9.0</a:t>
                      </a:r>
                      <a:endParaRPr lang="zh-CN" sz="2000" b="0" dirty="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marL="157480">
                        <a:spcBef>
                          <a:spcPts val="190"/>
                        </a:spcBef>
                        <a:spcAft>
                          <a:spcPts val="0"/>
                        </a:spcAft>
                      </a:pPr>
                      <a:r>
                        <a:rPr lang="en-US" sz="2000" spc="-10">
                          <a:solidFill>
                            <a:sysClr val="windowText" lastClr="000000"/>
                          </a:solidFill>
                          <a:effectLst/>
                          <a:latin typeface="Arial" panose="020B0604020202020204" pitchFamily="34" charset="0"/>
                        </a:rPr>
                        <a:t>7.11</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a:spcBef>
                          <a:spcPts val="190"/>
                        </a:spcBef>
                      </a:pPr>
                      <a:r>
                        <a:rPr lang="en-US" sz="2000">
                          <a:solidFill>
                            <a:sysClr val="windowText" lastClr="000000"/>
                          </a:solidFill>
                          <a:effectLst/>
                          <a:latin typeface="Arial" panose="020B0604020202020204" pitchFamily="34" charset="0"/>
                        </a:rPr>
                        <a:t>8.0</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marL="1270" algn="ctr">
                        <a:spcBef>
                          <a:spcPts val="190"/>
                        </a:spcBef>
                        <a:spcAft>
                          <a:spcPts val="0"/>
                        </a:spcAft>
                      </a:pPr>
                      <a:r>
                        <a:rPr lang="en-US" sz="2000">
                          <a:solidFill>
                            <a:sysClr val="windowText" lastClr="000000"/>
                          </a:solidFill>
                          <a:effectLst/>
                          <a:latin typeface="Arial" panose="020B0604020202020204" pitchFamily="34" charset="0"/>
                        </a:rPr>
                        <a:t>8.84</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333475">
                <a:tc>
                  <a:txBody>
                    <a:bodyPr/>
                    <a:p>
                      <a:pPr marL="212090">
                        <a:spcBef>
                          <a:spcPts val="190"/>
                        </a:spcBef>
                        <a:spcAft>
                          <a:spcPts val="0"/>
                        </a:spcAft>
                      </a:pPr>
                      <a:r>
                        <a:rPr lang="en-US" sz="2000" spc="-10">
                          <a:solidFill>
                            <a:sysClr val="windowText" lastClr="000000"/>
                          </a:solidFill>
                          <a:effectLst/>
                          <a:latin typeface="Arial" panose="020B0604020202020204" pitchFamily="34" charset="0"/>
                        </a:rPr>
                        <a:t>11.0</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marL="143510">
                        <a:spcBef>
                          <a:spcPts val="190"/>
                        </a:spcBef>
                        <a:spcAft>
                          <a:spcPts val="0"/>
                        </a:spcAft>
                      </a:pPr>
                      <a:r>
                        <a:rPr lang="en-US" sz="2000">
                          <a:solidFill>
                            <a:sysClr val="windowText" lastClr="000000"/>
                          </a:solidFill>
                          <a:effectLst/>
                          <a:latin typeface="Arial" panose="020B0604020202020204" pitchFamily="34" charset="0"/>
                        </a:rPr>
                        <a:t>8.33</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a:spcBef>
                          <a:spcPts val="190"/>
                        </a:spcBef>
                      </a:pPr>
                      <a:r>
                        <a:rPr lang="en-US" sz="2000" spc="-10">
                          <a:solidFill>
                            <a:sysClr val="windowText" lastClr="000000"/>
                          </a:solidFill>
                          <a:effectLst/>
                          <a:latin typeface="Arial" panose="020B0604020202020204" pitchFamily="34" charset="0"/>
                        </a:rPr>
                        <a:t>11.0</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a:spcBef>
                          <a:spcPts val="190"/>
                        </a:spcBef>
                      </a:pPr>
                      <a:r>
                        <a:rPr lang="en-US" sz="2000">
                          <a:solidFill>
                            <a:sysClr val="windowText" lastClr="000000"/>
                          </a:solidFill>
                          <a:effectLst/>
                          <a:latin typeface="Arial" panose="020B0604020202020204" pitchFamily="34" charset="0"/>
                        </a:rPr>
                        <a:t>9.26</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a:spcBef>
                          <a:spcPts val="190"/>
                        </a:spcBef>
                      </a:pPr>
                      <a:r>
                        <a:rPr lang="en-US" sz="2000" spc="-10" dirty="0">
                          <a:solidFill>
                            <a:sysClr val="windowText" lastClr="000000"/>
                          </a:solidFill>
                          <a:effectLst/>
                          <a:latin typeface="Arial" panose="020B0604020202020204" pitchFamily="34" charset="0"/>
                        </a:rPr>
                        <a:t>11.0</a:t>
                      </a:r>
                      <a:endParaRPr lang="zh-CN" sz="2000" b="0" dirty="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marL="154940">
                        <a:spcBef>
                          <a:spcPts val="190"/>
                        </a:spcBef>
                        <a:spcAft>
                          <a:spcPts val="0"/>
                        </a:spcAft>
                      </a:pPr>
                      <a:r>
                        <a:rPr lang="en-US" sz="2000">
                          <a:solidFill>
                            <a:sysClr val="windowText" lastClr="000000"/>
                          </a:solidFill>
                          <a:effectLst/>
                          <a:latin typeface="Arial" panose="020B0604020202020204" pitchFamily="34" charset="0"/>
                        </a:rPr>
                        <a:t>7.81</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a:spcBef>
                          <a:spcPts val="190"/>
                        </a:spcBef>
                      </a:pPr>
                      <a:r>
                        <a:rPr lang="en-US" sz="2000">
                          <a:solidFill>
                            <a:sysClr val="windowText" lastClr="000000"/>
                          </a:solidFill>
                          <a:effectLst/>
                          <a:latin typeface="Arial" panose="020B0604020202020204" pitchFamily="34" charset="0"/>
                        </a:rPr>
                        <a:t>8.0</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marL="635" algn="ctr">
                        <a:spcBef>
                          <a:spcPts val="190"/>
                        </a:spcBef>
                        <a:spcAft>
                          <a:spcPts val="0"/>
                        </a:spcAft>
                      </a:pPr>
                      <a:r>
                        <a:rPr lang="en-US" sz="2000">
                          <a:solidFill>
                            <a:sysClr val="windowText" lastClr="000000"/>
                          </a:solidFill>
                          <a:effectLst/>
                          <a:latin typeface="Arial" panose="020B0604020202020204" pitchFamily="34" charset="0"/>
                        </a:rPr>
                        <a:t>8.47</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333475">
                <a:tc>
                  <a:txBody>
                    <a:bodyPr/>
                    <a:p>
                      <a:pPr marL="210185">
                        <a:spcBef>
                          <a:spcPts val="190"/>
                        </a:spcBef>
                        <a:spcAft>
                          <a:spcPts val="0"/>
                        </a:spcAft>
                      </a:pPr>
                      <a:r>
                        <a:rPr lang="en-US" sz="2000">
                          <a:solidFill>
                            <a:sysClr val="windowText" lastClr="000000"/>
                          </a:solidFill>
                          <a:effectLst/>
                          <a:latin typeface="Arial" panose="020B0604020202020204" pitchFamily="34" charset="0"/>
                        </a:rPr>
                        <a:t>14.0</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marL="144145">
                        <a:spcBef>
                          <a:spcPts val="190"/>
                        </a:spcBef>
                        <a:spcAft>
                          <a:spcPts val="0"/>
                        </a:spcAft>
                      </a:pPr>
                      <a:r>
                        <a:rPr lang="en-US" sz="2000">
                          <a:solidFill>
                            <a:sysClr val="windowText" lastClr="000000"/>
                          </a:solidFill>
                          <a:effectLst/>
                          <a:latin typeface="Arial" panose="020B0604020202020204" pitchFamily="34" charset="0"/>
                        </a:rPr>
                        <a:t>9.96</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marL="197485">
                        <a:spcBef>
                          <a:spcPts val="190"/>
                        </a:spcBef>
                        <a:spcAft>
                          <a:spcPts val="0"/>
                        </a:spcAft>
                      </a:pPr>
                      <a:r>
                        <a:rPr lang="en-US" sz="2000">
                          <a:solidFill>
                            <a:sysClr val="windowText" lastClr="000000"/>
                          </a:solidFill>
                          <a:effectLst/>
                          <a:latin typeface="Arial" panose="020B0604020202020204" pitchFamily="34" charset="0"/>
                        </a:rPr>
                        <a:t>14.0</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a:spcBef>
                          <a:spcPts val="190"/>
                        </a:spcBef>
                      </a:pPr>
                      <a:r>
                        <a:rPr lang="en-US" sz="2000">
                          <a:solidFill>
                            <a:sysClr val="windowText" lastClr="000000"/>
                          </a:solidFill>
                          <a:effectLst/>
                          <a:latin typeface="Arial" panose="020B0604020202020204" pitchFamily="34" charset="0"/>
                        </a:rPr>
                        <a:t>8.10</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a:spcBef>
                          <a:spcPts val="190"/>
                        </a:spcBef>
                      </a:pPr>
                      <a:r>
                        <a:rPr lang="en-US" sz="2000" dirty="0">
                          <a:solidFill>
                            <a:sysClr val="windowText" lastClr="000000"/>
                          </a:solidFill>
                          <a:effectLst/>
                          <a:latin typeface="Arial" panose="020B0604020202020204" pitchFamily="34" charset="0"/>
                        </a:rPr>
                        <a:t>14.0</a:t>
                      </a:r>
                      <a:endParaRPr lang="zh-CN" sz="2000" b="0" dirty="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marL="155575">
                        <a:spcBef>
                          <a:spcPts val="190"/>
                        </a:spcBef>
                        <a:spcAft>
                          <a:spcPts val="0"/>
                        </a:spcAft>
                      </a:pPr>
                      <a:r>
                        <a:rPr lang="en-US" sz="2000">
                          <a:solidFill>
                            <a:sysClr val="windowText" lastClr="000000"/>
                          </a:solidFill>
                          <a:effectLst/>
                          <a:latin typeface="Arial" panose="020B0604020202020204" pitchFamily="34" charset="0"/>
                        </a:rPr>
                        <a:t>8.84</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a:spcBef>
                          <a:spcPts val="190"/>
                        </a:spcBef>
                      </a:pPr>
                      <a:r>
                        <a:rPr lang="en-US" sz="2000">
                          <a:solidFill>
                            <a:sysClr val="windowText" lastClr="000000"/>
                          </a:solidFill>
                          <a:effectLst/>
                          <a:latin typeface="Arial" panose="020B0604020202020204" pitchFamily="34" charset="0"/>
                        </a:rPr>
                        <a:t>8.0</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marL="1270" algn="ctr">
                        <a:spcBef>
                          <a:spcPts val="190"/>
                        </a:spcBef>
                        <a:spcAft>
                          <a:spcPts val="0"/>
                        </a:spcAft>
                      </a:pPr>
                      <a:r>
                        <a:rPr lang="en-US" sz="2000" dirty="0">
                          <a:solidFill>
                            <a:sysClr val="windowText" lastClr="000000"/>
                          </a:solidFill>
                          <a:effectLst/>
                          <a:latin typeface="Arial" panose="020B0604020202020204" pitchFamily="34" charset="0"/>
                        </a:rPr>
                        <a:t>7.04</a:t>
                      </a:r>
                      <a:endParaRPr lang="zh-CN" sz="2000" b="0" dirty="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333475">
                <a:tc>
                  <a:txBody>
                    <a:bodyPr/>
                    <a:p>
                      <a:pPr marL="8255" algn="ctr">
                        <a:spcBef>
                          <a:spcPts val="190"/>
                        </a:spcBef>
                        <a:spcAft>
                          <a:spcPts val="0"/>
                        </a:spcAft>
                      </a:pPr>
                      <a:r>
                        <a:rPr lang="en-US" sz="2000">
                          <a:solidFill>
                            <a:sysClr val="windowText" lastClr="000000"/>
                          </a:solidFill>
                          <a:effectLst/>
                          <a:latin typeface="Arial" panose="020B0604020202020204" pitchFamily="34" charset="0"/>
                        </a:rPr>
                        <a:t>6.0</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marL="144145">
                        <a:spcBef>
                          <a:spcPts val="190"/>
                        </a:spcBef>
                        <a:spcAft>
                          <a:spcPts val="0"/>
                        </a:spcAft>
                      </a:pPr>
                      <a:r>
                        <a:rPr lang="en-US" sz="2000">
                          <a:solidFill>
                            <a:sysClr val="windowText" lastClr="000000"/>
                          </a:solidFill>
                          <a:effectLst/>
                          <a:latin typeface="Arial" panose="020B0604020202020204" pitchFamily="34" charset="0"/>
                        </a:rPr>
                        <a:t>7.24</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a:spcBef>
                          <a:spcPts val="190"/>
                        </a:spcBef>
                      </a:pPr>
                      <a:r>
                        <a:rPr lang="en-US" sz="2000">
                          <a:solidFill>
                            <a:sysClr val="windowText" lastClr="000000"/>
                          </a:solidFill>
                          <a:effectLst/>
                          <a:latin typeface="Arial" panose="020B0604020202020204" pitchFamily="34" charset="0"/>
                        </a:rPr>
                        <a:t>6.0</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a:spcBef>
                          <a:spcPts val="190"/>
                        </a:spcBef>
                      </a:pPr>
                      <a:r>
                        <a:rPr lang="en-US" sz="2000">
                          <a:solidFill>
                            <a:sysClr val="windowText" lastClr="000000"/>
                          </a:solidFill>
                          <a:effectLst/>
                          <a:latin typeface="Arial" panose="020B0604020202020204" pitchFamily="34" charset="0"/>
                        </a:rPr>
                        <a:t>6.13</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a:spcBef>
                          <a:spcPts val="190"/>
                        </a:spcBef>
                      </a:pPr>
                      <a:r>
                        <a:rPr lang="en-US" sz="2000" dirty="0">
                          <a:solidFill>
                            <a:sysClr val="windowText" lastClr="000000"/>
                          </a:solidFill>
                          <a:effectLst/>
                          <a:latin typeface="Arial" panose="020B0604020202020204" pitchFamily="34" charset="0"/>
                        </a:rPr>
                        <a:t>6.0</a:t>
                      </a:r>
                      <a:endParaRPr lang="zh-CN" sz="2000" b="0" dirty="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marL="155575">
                        <a:spcBef>
                          <a:spcPts val="190"/>
                        </a:spcBef>
                        <a:spcAft>
                          <a:spcPts val="0"/>
                        </a:spcAft>
                      </a:pPr>
                      <a:r>
                        <a:rPr lang="en-US" sz="2000">
                          <a:solidFill>
                            <a:sysClr val="windowText" lastClr="000000"/>
                          </a:solidFill>
                          <a:effectLst/>
                          <a:latin typeface="Arial" panose="020B0604020202020204" pitchFamily="34" charset="0"/>
                        </a:rPr>
                        <a:t>6.08</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a:spcBef>
                          <a:spcPts val="190"/>
                        </a:spcBef>
                      </a:pPr>
                      <a:r>
                        <a:rPr lang="en-US" sz="2000">
                          <a:solidFill>
                            <a:sysClr val="windowText" lastClr="000000"/>
                          </a:solidFill>
                          <a:effectLst/>
                          <a:latin typeface="Arial" panose="020B0604020202020204" pitchFamily="34" charset="0"/>
                        </a:rPr>
                        <a:t>8.0</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marL="1270" algn="ctr">
                        <a:spcBef>
                          <a:spcPts val="190"/>
                        </a:spcBef>
                        <a:spcAft>
                          <a:spcPts val="0"/>
                        </a:spcAft>
                      </a:pPr>
                      <a:r>
                        <a:rPr lang="en-US" sz="2000">
                          <a:solidFill>
                            <a:sysClr val="windowText" lastClr="000000"/>
                          </a:solidFill>
                          <a:effectLst/>
                          <a:latin typeface="Arial" panose="020B0604020202020204" pitchFamily="34" charset="0"/>
                        </a:rPr>
                        <a:t>5.25</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333475">
                <a:tc>
                  <a:txBody>
                    <a:bodyPr/>
                    <a:p>
                      <a:pPr marL="8255" algn="ctr">
                        <a:spcBef>
                          <a:spcPts val="190"/>
                        </a:spcBef>
                        <a:spcAft>
                          <a:spcPts val="0"/>
                        </a:spcAft>
                      </a:pPr>
                      <a:r>
                        <a:rPr lang="en-US" sz="2000">
                          <a:solidFill>
                            <a:sysClr val="windowText" lastClr="000000"/>
                          </a:solidFill>
                          <a:effectLst/>
                          <a:latin typeface="Arial" panose="020B0604020202020204" pitchFamily="34" charset="0"/>
                        </a:rPr>
                        <a:t>4.0</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marL="144145">
                        <a:spcBef>
                          <a:spcPts val="190"/>
                        </a:spcBef>
                        <a:spcAft>
                          <a:spcPts val="0"/>
                        </a:spcAft>
                      </a:pPr>
                      <a:r>
                        <a:rPr lang="en-US" sz="2000">
                          <a:solidFill>
                            <a:sysClr val="windowText" lastClr="000000"/>
                          </a:solidFill>
                          <a:effectLst/>
                          <a:latin typeface="Arial" panose="020B0604020202020204" pitchFamily="34" charset="0"/>
                        </a:rPr>
                        <a:t>4.26</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a:spcBef>
                          <a:spcPts val="190"/>
                        </a:spcBef>
                      </a:pPr>
                      <a:r>
                        <a:rPr lang="en-US" sz="2000">
                          <a:solidFill>
                            <a:sysClr val="windowText" lastClr="000000"/>
                          </a:solidFill>
                          <a:effectLst/>
                          <a:latin typeface="Arial" panose="020B0604020202020204" pitchFamily="34" charset="0"/>
                        </a:rPr>
                        <a:t>4.0</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a:spcBef>
                          <a:spcPts val="190"/>
                        </a:spcBef>
                      </a:pPr>
                      <a:r>
                        <a:rPr lang="en-US" sz="2000">
                          <a:solidFill>
                            <a:sysClr val="windowText" lastClr="000000"/>
                          </a:solidFill>
                          <a:effectLst/>
                          <a:latin typeface="Arial" panose="020B0604020202020204" pitchFamily="34" charset="0"/>
                        </a:rPr>
                        <a:t>3.10</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a:spcBef>
                          <a:spcPts val="190"/>
                        </a:spcBef>
                      </a:pPr>
                      <a:r>
                        <a:rPr lang="en-US" sz="2000" dirty="0">
                          <a:solidFill>
                            <a:sysClr val="windowText" lastClr="000000"/>
                          </a:solidFill>
                          <a:effectLst/>
                          <a:latin typeface="Arial" panose="020B0604020202020204" pitchFamily="34" charset="0"/>
                        </a:rPr>
                        <a:t>4.0</a:t>
                      </a:r>
                      <a:endParaRPr lang="zh-CN" sz="2000" b="0" dirty="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marL="155575">
                        <a:spcBef>
                          <a:spcPts val="190"/>
                        </a:spcBef>
                        <a:spcAft>
                          <a:spcPts val="0"/>
                        </a:spcAft>
                      </a:pPr>
                      <a:r>
                        <a:rPr lang="en-US" sz="2000">
                          <a:solidFill>
                            <a:sysClr val="windowText" lastClr="000000"/>
                          </a:solidFill>
                          <a:effectLst/>
                          <a:latin typeface="Arial" panose="020B0604020202020204" pitchFamily="34" charset="0"/>
                        </a:rPr>
                        <a:t>5.39</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marL="155575">
                        <a:spcBef>
                          <a:spcPts val="190"/>
                        </a:spcBef>
                        <a:spcAft>
                          <a:spcPts val="0"/>
                        </a:spcAft>
                      </a:pPr>
                      <a:r>
                        <a:rPr lang="en-US" sz="2000">
                          <a:solidFill>
                            <a:sysClr val="windowText" lastClr="000000"/>
                          </a:solidFill>
                          <a:effectLst/>
                          <a:latin typeface="Arial" panose="020B0604020202020204" pitchFamily="34" charset="0"/>
                        </a:rPr>
                        <a:t>19.0</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marL="1270" algn="ctr">
                        <a:spcBef>
                          <a:spcPts val="190"/>
                        </a:spcBef>
                        <a:spcAft>
                          <a:spcPts val="0"/>
                        </a:spcAft>
                      </a:pPr>
                      <a:r>
                        <a:rPr lang="en-US" sz="2000" dirty="0">
                          <a:solidFill>
                            <a:sysClr val="windowText" lastClr="000000"/>
                          </a:solidFill>
                          <a:effectLst/>
                          <a:latin typeface="Arial" panose="020B0604020202020204" pitchFamily="34" charset="0"/>
                        </a:rPr>
                        <a:t>12.50</a:t>
                      </a:r>
                      <a:endParaRPr lang="zh-CN" sz="2000" b="0" dirty="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379730">
                <a:tc>
                  <a:txBody>
                    <a:bodyPr/>
                    <a:p>
                      <a:pPr marL="210185">
                        <a:spcBef>
                          <a:spcPts val="190"/>
                        </a:spcBef>
                        <a:spcAft>
                          <a:spcPts val="0"/>
                        </a:spcAft>
                      </a:pPr>
                      <a:r>
                        <a:rPr lang="en-US" sz="2000">
                          <a:solidFill>
                            <a:sysClr val="windowText" lastClr="000000"/>
                          </a:solidFill>
                          <a:effectLst/>
                          <a:latin typeface="Arial" panose="020B0604020202020204" pitchFamily="34" charset="0"/>
                        </a:rPr>
                        <a:t>12.0</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marL="115570">
                        <a:spcBef>
                          <a:spcPts val="190"/>
                        </a:spcBef>
                        <a:spcAft>
                          <a:spcPts val="0"/>
                        </a:spcAft>
                      </a:pPr>
                      <a:r>
                        <a:rPr lang="en-US" sz="2000">
                          <a:solidFill>
                            <a:sysClr val="windowText" lastClr="000000"/>
                          </a:solidFill>
                          <a:effectLst/>
                          <a:latin typeface="Arial" panose="020B0604020202020204" pitchFamily="34" charset="0"/>
                        </a:rPr>
                        <a:t>10.84</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marL="197485">
                        <a:spcBef>
                          <a:spcPts val="190"/>
                        </a:spcBef>
                        <a:spcAft>
                          <a:spcPts val="0"/>
                        </a:spcAft>
                      </a:pPr>
                      <a:r>
                        <a:rPr lang="en-US" sz="2000">
                          <a:solidFill>
                            <a:sysClr val="windowText" lastClr="000000"/>
                          </a:solidFill>
                          <a:effectLst/>
                          <a:latin typeface="Arial" panose="020B0604020202020204" pitchFamily="34" charset="0"/>
                        </a:rPr>
                        <a:t>12.0</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a:spcBef>
                          <a:spcPts val="190"/>
                        </a:spcBef>
                      </a:pPr>
                      <a:r>
                        <a:rPr lang="en-US" sz="2000">
                          <a:solidFill>
                            <a:sysClr val="windowText" lastClr="000000"/>
                          </a:solidFill>
                          <a:effectLst/>
                          <a:latin typeface="Arial" panose="020B0604020202020204" pitchFamily="34" charset="0"/>
                        </a:rPr>
                        <a:t>9.13</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a:spcBef>
                          <a:spcPts val="190"/>
                        </a:spcBef>
                      </a:pPr>
                      <a:r>
                        <a:rPr lang="en-US" sz="2000" dirty="0">
                          <a:solidFill>
                            <a:sysClr val="windowText" lastClr="000000"/>
                          </a:solidFill>
                          <a:effectLst/>
                          <a:latin typeface="Arial" panose="020B0604020202020204" pitchFamily="34" charset="0"/>
                        </a:rPr>
                        <a:t>12.0</a:t>
                      </a:r>
                      <a:endParaRPr lang="zh-CN" sz="2000" b="0" dirty="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marL="155575">
                        <a:spcBef>
                          <a:spcPts val="190"/>
                        </a:spcBef>
                        <a:spcAft>
                          <a:spcPts val="0"/>
                        </a:spcAft>
                      </a:pPr>
                      <a:r>
                        <a:rPr lang="en-US" sz="2000" dirty="0">
                          <a:solidFill>
                            <a:sysClr val="windowText" lastClr="000000"/>
                          </a:solidFill>
                          <a:effectLst/>
                          <a:latin typeface="Arial" panose="020B0604020202020204" pitchFamily="34" charset="0"/>
                        </a:rPr>
                        <a:t>8.15</a:t>
                      </a:r>
                      <a:endParaRPr lang="zh-CN" sz="2000" b="0" dirty="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a:spcBef>
                          <a:spcPts val="190"/>
                        </a:spcBef>
                      </a:pPr>
                      <a:r>
                        <a:rPr lang="en-US" sz="2000">
                          <a:solidFill>
                            <a:sysClr val="windowText" lastClr="000000"/>
                          </a:solidFill>
                          <a:effectLst/>
                          <a:latin typeface="Arial" panose="020B0604020202020204" pitchFamily="34" charset="0"/>
                        </a:rPr>
                        <a:t>8.0</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marL="1270" algn="ctr">
                        <a:spcBef>
                          <a:spcPts val="190"/>
                        </a:spcBef>
                        <a:spcAft>
                          <a:spcPts val="0"/>
                        </a:spcAft>
                      </a:pPr>
                      <a:r>
                        <a:rPr lang="en-US" sz="2000" dirty="0">
                          <a:solidFill>
                            <a:sysClr val="windowText" lastClr="000000"/>
                          </a:solidFill>
                          <a:effectLst/>
                          <a:latin typeface="Arial" panose="020B0604020202020204" pitchFamily="34" charset="0"/>
                        </a:rPr>
                        <a:t>5.56</a:t>
                      </a:r>
                      <a:endParaRPr lang="zh-CN" sz="2000" b="0" dirty="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333475">
                <a:tc>
                  <a:txBody>
                    <a:bodyPr/>
                    <a:p>
                      <a:pPr marL="8255" algn="ctr">
                        <a:spcBef>
                          <a:spcPts val="190"/>
                        </a:spcBef>
                        <a:spcAft>
                          <a:spcPts val="0"/>
                        </a:spcAft>
                      </a:pPr>
                      <a:r>
                        <a:rPr lang="en-US" sz="2000">
                          <a:solidFill>
                            <a:sysClr val="windowText" lastClr="000000"/>
                          </a:solidFill>
                          <a:effectLst/>
                          <a:latin typeface="Arial" panose="020B0604020202020204" pitchFamily="34" charset="0"/>
                        </a:rPr>
                        <a:t>7.0</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marL="144145">
                        <a:spcBef>
                          <a:spcPts val="190"/>
                        </a:spcBef>
                        <a:spcAft>
                          <a:spcPts val="0"/>
                        </a:spcAft>
                      </a:pPr>
                      <a:r>
                        <a:rPr lang="en-US" sz="2000">
                          <a:solidFill>
                            <a:sysClr val="windowText" lastClr="000000"/>
                          </a:solidFill>
                          <a:effectLst/>
                          <a:latin typeface="Arial" panose="020B0604020202020204" pitchFamily="34" charset="0"/>
                        </a:rPr>
                        <a:t>4.82</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a:spcBef>
                          <a:spcPts val="190"/>
                        </a:spcBef>
                      </a:pPr>
                      <a:r>
                        <a:rPr lang="en-US" sz="2000">
                          <a:solidFill>
                            <a:sysClr val="windowText" lastClr="000000"/>
                          </a:solidFill>
                          <a:effectLst/>
                          <a:latin typeface="Arial" panose="020B0604020202020204" pitchFamily="34" charset="0"/>
                        </a:rPr>
                        <a:t>7.0</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a:spcBef>
                          <a:spcPts val="190"/>
                        </a:spcBef>
                      </a:pPr>
                      <a:r>
                        <a:rPr lang="en-US" sz="2000">
                          <a:solidFill>
                            <a:sysClr val="windowText" lastClr="000000"/>
                          </a:solidFill>
                          <a:effectLst/>
                          <a:latin typeface="Arial" panose="020B0604020202020204" pitchFamily="34" charset="0"/>
                        </a:rPr>
                        <a:t>7.26</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a:spcBef>
                          <a:spcPts val="190"/>
                        </a:spcBef>
                      </a:pPr>
                      <a:r>
                        <a:rPr lang="en-US" sz="2000">
                          <a:solidFill>
                            <a:sysClr val="windowText" lastClr="000000"/>
                          </a:solidFill>
                          <a:effectLst/>
                          <a:latin typeface="Arial" panose="020B0604020202020204" pitchFamily="34" charset="0"/>
                        </a:rPr>
                        <a:t>7.0</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marL="155575">
                        <a:spcBef>
                          <a:spcPts val="190"/>
                        </a:spcBef>
                        <a:spcAft>
                          <a:spcPts val="0"/>
                        </a:spcAft>
                      </a:pPr>
                      <a:r>
                        <a:rPr lang="en-US" sz="2000" dirty="0">
                          <a:solidFill>
                            <a:sysClr val="windowText" lastClr="000000"/>
                          </a:solidFill>
                          <a:effectLst/>
                          <a:latin typeface="Arial" panose="020B0604020202020204" pitchFamily="34" charset="0"/>
                        </a:rPr>
                        <a:t>6.42</a:t>
                      </a:r>
                      <a:endParaRPr lang="zh-CN" sz="2000" b="0" dirty="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a:spcBef>
                          <a:spcPts val="190"/>
                        </a:spcBef>
                      </a:pPr>
                      <a:r>
                        <a:rPr lang="en-US" sz="2000">
                          <a:solidFill>
                            <a:sysClr val="windowText" lastClr="000000"/>
                          </a:solidFill>
                          <a:effectLst/>
                          <a:latin typeface="Arial" panose="020B0604020202020204" pitchFamily="34" charset="0"/>
                        </a:rPr>
                        <a:t>8.0</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marL="1270" algn="ctr">
                        <a:spcBef>
                          <a:spcPts val="190"/>
                        </a:spcBef>
                        <a:spcAft>
                          <a:spcPts val="0"/>
                        </a:spcAft>
                      </a:pPr>
                      <a:r>
                        <a:rPr lang="en-US" sz="2000" dirty="0">
                          <a:solidFill>
                            <a:sysClr val="windowText" lastClr="000000"/>
                          </a:solidFill>
                          <a:effectLst/>
                          <a:latin typeface="Arial" panose="020B0604020202020204" pitchFamily="34" charset="0"/>
                        </a:rPr>
                        <a:t>7.91</a:t>
                      </a:r>
                      <a:endParaRPr lang="zh-CN" sz="2000" b="0" dirty="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r h="333475">
                <a:tc>
                  <a:txBody>
                    <a:bodyPr/>
                    <a:p>
                      <a:pPr marL="8255" algn="ctr">
                        <a:spcBef>
                          <a:spcPts val="190"/>
                        </a:spcBef>
                        <a:spcAft>
                          <a:spcPts val="0"/>
                        </a:spcAft>
                      </a:pPr>
                      <a:r>
                        <a:rPr lang="en-US" sz="2000">
                          <a:solidFill>
                            <a:sysClr val="windowText" lastClr="000000"/>
                          </a:solidFill>
                          <a:effectLst/>
                          <a:latin typeface="Arial" panose="020B0604020202020204" pitchFamily="34" charset="0"/>
                        </a:rPr>
                        <a:t>5.0</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marL="144145">
                        <a:spcBef>
                          <a:spcPts val="190"/>
                        </a:spcBef>
                        <a:spcAft>
                          <a:spcPts val="0"/>
                        </a:spcAft>
                      </a:pPr>
                      <a:r>
                        <a:rPr lang="en-US" sz="2000">
                          <a:solidFill>
                            <a:sysClr val="windowText" lastClr="000000"/>
                          </a:solidFill>
                          <a:effectLst/>
                          <a:latin typeface="Arial" panose="020B0604020202020204" pitchFamily="34" charset="0"/>
                        </a:rPr>
                        <a:t>5.68</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a:spcBef>
                          <a:spcPts val="190"/>
                        </a:spcBef>
                      </a:pPr>
                      <a:r>
                        <a:rPr lang="en-US" sz="2000">
                          <a:solidFill>
                            <a:sysClr val="windowText" lastClr="000000"/>
                          </a:solidFill>
                          <a:effectLst/>
                          <a:latin typeface="Arial" panose="020B0604020202020204" pitchFamily="34" charset="0"/>
                        </a:rPr>
                        <a:t>5.0</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a:spcBef>
                          <a:spcPts val="190"/>
                        </a:spcBef>
                      </a:pPr>
                      <a:r>
                        <a:rPr lang="en-US" sz="2000">
                          <a:solidFill>
                            <a:sysClr val="windowText" lastClr="000000"/>
                          </a:solidFill>
                          <a:effectLst/>
                          <a:latin typeface="Arial" panose="020B0604020202020204" pitchFamily="34" charset="0"/>
                        </a:rPr>
                        <a:t>4.74</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a:spcBef>
                          <a:spcPts val="190"/>
                        </a:spcBef>
                      </a:pPr>
                      <a:r>
                        <a:rPr lang="en-US" sz="2000">
                          <a:solidFill>
                            <a:sysClr val="windowText" lastClr="000000"/>
                          </a:solidFill>
                          <a:effectLst/>
                          <a:latin typeface="Arial" panose="020B0604020202020204" pitchFamily="34" charset="0"/>
                        </a:rPr>
                        <a:t>5.0</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marL="155575">
                        <a:spcBef>
                          <a:spcPts val="190"/>
                        </a:spcBef>
                        <a:spcAft>
                          <a:spcPts val="0"/>
                        </a:spcAft>
                      </a:pPr>
                      <a:r>
                        <a:rPr lang="en-US" sz="2000" dirty="0">
                          <a:solidFill>
                            <a:sysClr val="windowText" lastClr="000000"/>
                          </a:solidFill>
                          <a:effectLst/>
                          <a:latin typeface="Arial" panose="020B0604020202020204" pitchFamily="34" charset="0"/>
                        </a:rPr>
                        <a:t>5.73</a:t>
                      </a:r>
                      <a:endParaRPr lang="zh-CN" sz="2000" b="0" dirty="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algn="ctr">
                        <a:spcBef>
                          <a:spcPts val="190"/>
                        </a:spcBef>
                      </a:pPr>
                      <a:r>
                        <a:rPr lang="en-US" sz="2000">
                          <a:solidFill>
                            <a:sysClr val="windowText" lastClr="000000"/>
                          </a:solidFill>
                          <a:effectLst/>
                          <a:latin typeface="Arial" panose="020B0604020202020204" pitchFamily="34" charset="0"/>
                        </a:rPr>
                        <a:t>8.0</a:t>
                      </a:r>
                      <a:endParaRPr lang="zh-CN" sz="2000" b="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p>
                      <a:pPr marL="1270" algn="ctr">
                        <a:spcBef>
                          <a:spcPts val="190"/>
                        </a:spcBef>
                        <a:spcAft>
                          <a:spcPts val="0"/>
                        </a:spcAft>
                      </a:pPr>
                      <a:r>
                        <a:rPr lang="en-US" sz="2000" dirty="0">
                          <a:solidFill>
                            <a:sysClr val="windowText" lastClr="000000"/>
                          </a:solidFill>
                          <a:effectLst/>
                          <a:latin typeface="Arial" panose="020B0604020202020204" pitchFamily="34" charset="0"/>
                        </a:rPr>
                        <a:t>6.89</a:t>
                      </a:r>
                      <a:endParaRPr lang="zh-CN" sz="2000" b="0" dirty="0">
                        <a:solidFill>
                          <a:sysClr val="windowText" lastClr="00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0" marR="0" marT="0" marB="0">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5" name="TextBox 4"/>
          <p:cNvSpPr txBox="1"/>
          <p:nvPr>
            <p:custDataLst>
              <p:tags r:id="rId3"/>
            </p:custDataLst>
          </p:nvPr>
        </p:nvSpPr>
        <p:spPr>
          <a:xfrm>
            <a:off x="2766695" y="1361440"/>
            <a:ext cx="3167380" cy="398780"/>
          </a:xfrm>
          <a:prstGeom prst="rect">
            <a:avLst/>
          </a:prstGeom>
          <a:solidFill>
            <a:srgbClr val="000000"/>
          </a:solidFill>
          <a:ln w="25400" cap="flat" cmpd="sng" algn="ctr">
            <a:solidFill>
              <a:srgbClr val="000000">
                <a:shade val="50000"/>
              </a:srgbClr>
            </a:solidFill>
            <a:prstDash val="solid"/>
          </a:ln>
          <a:effectLst/>
        </p:spPr>
        <p:style>
          <a:lnRef idx="2">
            <a:schemeClr val="dk1">
              <a:shade val="50000"/>
            </a:schemeClr>
          </a:lnRef>
          <a:fillRef idx="1">
            <a:schemeClr val="dk1"/>
          </a:fillRef>
          <a:effectRef idx="0">
            <a:schemeClr val="dk1"/>
          </a:effectRef>
          <a:fontRef idx="minor">
            <a:schemeClr val="lt1"/>
          </a:fontRef>
        </p:style>
        <p:txBody>
          <a:bodyPr wrap="square" rtlCol="0">
            <a:spAutoFit/>
          </a:bodyPr>
          <a:p>
            <a:r>
              <a:rPr lang="zh-CN" sz="2000" smtClean="0">
                <a:ea typeface="宋体" panose="02010600030101010101" pitchFamily="2" charset="-122"/>
              </a:rPr>
              <a:t>表</a:t>
            </a:r>
            <a:r>
              <a:rPr lang="en-US" altLang="zh-CN" sz="2000" smtClean="0">
                <a:ea typeface="宋体" panose="02010600030101010101" pitchFamily="2" charset="-122"/>
              </a:rPr>
              <a:t> </a:t>
            </a:r>
            <a:r>
              <a:rPr sz="2000" smtClean="0"/>
              <a:t>4-1  安斯科姆 4 组数据</a:t>
            </a:r>
            <a:endParaRPr sz="200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xit" presetSubtype="4" fill="hold" nodeType="withEffect">
                                  <p:stCondLst>
                                    <p:cond delay="0"/>
                                  </p:stCondLst>
                                  <p:childTnLst>
                                    <p:anim calcmode="lin" valueType="num">
                                      <p:cBhvr additive="base">
                                        <p:cTn id="10" dur="500"/>
                                        <p:tgtEl>
                                          <p:spTgt spid="7"/>
                                        </p:tgtEl>
                                        <p:attrNameLst>
                                          <p:attrName>ppt_x</p:attrName>
                                        </p:attrNameLst>
                                      </p:cBhvr>
                                      <p:tavLst>
                                        <p:tav tm="0">
                                          <p:val>
                                            <p:strVal val="ppt_x"/>
                                          </p:val>
                                        </p:tav>
                                        <p:tav tm="100000">
                                          <p:val>
                                            <p:strVal val="ppt_x"/>
                                          </p:val>
                                        </p:tav>
                                      </p:tavLst>
                                    </p:anim>
                                    <p:anim calcmode="lin" valueType="num">
                                      <p:cBhvr additive="base">
                                        <p:cTn id="11" dur="500"/>
                                        <p:tgtEl>
                                          <p:spTgt spid="7"/>
                                        </p:tgtEl>
                                        <p:attrNameLst>
                                          <p:attrName>ppt_y</p:attrName>
                                        </p:attrNameLst>
                                      </p:cBhvr>
                                      <p:tavLst>
                                        <p:tav tm="0">
                                          <p:val>
                                            <p:strVal val="ppt_y"/>
                                          </p:val>
                                        </p:tav>
                                        <p:tav tm="100000">
                                          <p:val>
                                            <p:strVal val="1+ppt_h/2"/>
                                          </p:val>
                                        </p:tav>
                                      </p:tavLst>
                                    </p:anim>
                                    <p:set>
                                      <p:cBhvr>
                                        <p:cTn id="1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 name="图片 11">
            <a:hlinkClick r:id="rId1"/>
          </p:cNvPr>
          <p:cNvPicPr>
            <a:picLocks noChangeAspect="1"/>
          </p:cNvPicPr>
          <p:nvPr>
            <p:custDataLst>
              <p:tags r:id="rId2"/>
            </p:custDataLst>
          </p:nvPr>
        </p:nvPicPr>
        <p:blipFill>
          <a:blip r:embed="rId3" cstate="print"/>
          <a:srcRect/>
          <a:stretch>
            <a:fillRect/>
          </a:stretch>
        </p:blipFill>
        <p:spPr bwMode="auto">
          <a:xfrm>
            <a:off x="1168293" y="1102079"/>
            <a:ext cx="6879416" cy="5004000"/>
          </a:xfrm>
          <a:prstGeom prst="rect">
            <a:avLst/>
          </a:prstGeom>
          <a:noFill/>
          <a:ln w="9525">
            <a:noFill/>
            <a:miter lim="800000"/>
            <a:headEnd/>
            <a:tailEnd/>
          </a:ln>
        </p:spPr>
      </p:pic>
      <p:sp>
        <p:nvSpPr>
          <p:cNvPr id="19457" name="Rectangle 2"/>
          <p:cNvSpPr>
            <a:spLocks noGrp="1"/>
          </p:cNvSpPr>
          <p:nvPr>
            <p:ph type="title"/>
          </p:nvPr>
        </p:nvSpPr>
        <p:spPr>
          <a:xfrm>
            <a:off x="617538" y="198755"/>
            <a:ext cx="298894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4</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数据可视化</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4"/>
            </p:custDataLst>
          </p:nvPr>
        </p:nvSpPr>
        <p:spPr>
          <a:xfrm>
            <a:off x="127000" y="795655"/>
            <a:ext cx="8848725" cy="523240"/>
          </a:xfrm>
        </p:spPr>
        <p:txBody>
          <a:bodyPr vert="horz" wrap="square" lIns="91440" tIns="45720" rIns="91440" bIns="45720" anchor="t" anchorCtr="0">
            <a:noAutofit/>
          </a:bodyPr>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数据科学与数据可视化</a:t>
            </a:r>
            <a:endParaRPr lang="en-US" altLang="zh-CN" sz="2300" b="1"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endParaRPr>
          </a:p>
        </p:txBody>
      </p:sp>
      <p:sp>
        <p:nvSpPr>
          <p:cNvPr id="2" name="TextBox 4"/>
          <p:cNvSpPr txBox="1"/>
          <p:nvPr>
            <p:custDataLst>
              <p:tags r:id="rId5"/>
            </p:custDataLst>
          </p:nvPr>
        </p:nvSpPr>
        <p:spPr>
          <a:xfrm>
            <a:off x="2694940" y="6025515"/>
            <a:ext cx="4126865" cy="398780"/>
          </a:xfrm>
          <a:prstGeom prst="rect">
            <a:avLst/>
          </a:prstGeom>
          <a:solidFill>
            <a:srgbClr val="000000"/>
          </a:solidFill>
          <a:ln w="25400" cap="flat" cmpd="sng" algn="ctr">
            <a:solidFill>
              <a:srgbClr val="000000">
                <a:shade val="50000"/>
              </a:srgbClr>
            </a:solidFill>
            <a:prstDash val="solid"/>
          </a:ln>
          <a:effectLst/>
        </p:spPr>
        <p:style>
          <a:lnRef idx="2">
            <a:schemeClr val="dk1">
              <a:shade val="50000"/>
            </a:schemeClr>
          </a:lnRef>
          <a:fillRef idx="1">
            <a:schemeClr val="dk1"/>
          </a:fillRef>
          <a:effectRef idx="0">
            <a:schemeClr val="dk1"/>
          </a:effectRef>
          <a:fontRef idx="minor">
            <a:schemeClr val="lt1"/>
          </a:fontRef>
        </p:style>
        <p:txBody>
          <a:bodyPr wrap="square" rtlCol="0">
            <a:spAutoFit/>
          </a:bodyPr>
          <a:p>
            <a:r>
              <a:rPr sz="2000" smtClean="0"/>
              <a:t>图 4-</a:t>
            </a:r>
            <a:r>
              <a:rPr lang="en-US" sz="2000" smtClean="0"/>
              <a:t>2</a:t>
            </a:r>
            <a:r>
              <a:rPr sz="2000" smtClean="0"/>
              <a:t>  安斯科姆 4 组数据的可视化</a:t>
            </a:r>
            <a:endParaRPr sz="200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2"/>
                                        </p:tgtEl>
                                        <p:attrNameLst>
                                          <p:attrName>ppt_x</p:attrName>
                                        </p:attrNameLst>
                                      </p:cBhvr>
                                      <p:tavLst>
                                        <p:tav tm="0">
                                          <p:val>
                                            <p:strVal val="ppt_x"/>
                                          </p:val>
                                        </p:tav>
                                        <p:tav tm="100000">
                                          <p:val>
                                            <p:strVal val="ppt_x"/>
                                          </p:val>
                                        </p:tav>
                                      </p:tavLst>
                                    </p:anim>
                                    <p:anim calcmode="lin" valueType="num">
                                      <p:cBhvr additive="base">
                                        <p:cTn id="13" dur="500"/>
                                        <p:tgtEl>
                                          <p:spTgt spid="12"/>
                                        </p:tgtEl>
                                        <p:attrNameLst>
                                          <p:attrName>ppt_y</p:attrName>
                                        </p:attrNameLst>
                                      </p:cBhvr>
                                      <p:tavLst>
                                        <p:tav tm="0">
                                          <p:val>
                                            <p:strVal val="ppt_y"/>
                                          </p:val>
                                        </p:tav>
                                        <p:tav tm="100000">
                                          <p:val>
                                            <p:strVal val="1+ppt_h/2"/>
                                          </p:val>
                                        </p:tav>
                                      </p:tavLst>
                                    </p:anim>
                                    <p:set>
                                      <p:cBhvr>
                                        <p:cTn id="14"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298894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4</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数据可视化</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27000" y="795655"/>
            <a:ext cx="8848725" cy="5749290"/>
          </a:xfrm>
        </p:spPr>
        <p:txBody>
          <a:bodyPr vert="horz" wrap="square" lIns="91440" tIns="45720" rIns="91440" bIns="45720" anchor="t" anchorCtr="0">
            <a:noAutofit/>
          </a:bodyPr>
          <a:p>
            <a:pPr algn="l" eaLnBrk="1" latinLnBrk="0" hangingPunct="1">
              <a:lnSpc>
                <a:spcPct val="100000"/>
              </a:lnSpc>
              <a:spcBef>
                <a:spcPts val="6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数据科学与数据可视化</a:t>
            </a:r>
            <a:endPar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dirty="0" smtClean="0">
                <a:solidFill>
                  <a:srgbClr val="134AD5"/>
                </a:solidFill>
                <a:ea typeface="黑体" panose="02010609060101010101" pitchFamily="49" charset="-122"/>
                <a:cs typeface="+mn-lt"/>
                <a:sym typeface="+mn-ea"/>
              </a:rPr>
              <a:t>  * 数据可视化能够帮助人们提高</a:t>
            </a:r>
            <a:r>
              <a:rPr lang="en-US" altLang="zh-CN" u="sng" dirty="0" smtClean="0">
                <a:solidFill>
                  <a:srgbClr val="134AD5"/>
                </a:solidFill>
                <a:ea typeface="黑体" panose="02010609060101010101" pitchFamily="49" charset="-122"/>
                <a:cs typeface="+mn-lt"/>
                <a:sym typeface="+mn-ea"/>
              </a:rPr>
              <a:t>理解与处理数据的效率</a:t>
            </a:r>
            <a:r>
              <a:rPr lang="en-US" altLang="zh-CN" dirty="0" smtClean="0">
                <a:solidFill>
                  <a:srgbClr val="134AD5"/>
                </a:solidFill>
                <a:ea typeface="黑体" panose="02010609060101010101" pitchFamily="49" charset="-122"/>
                <a:cs typeface="+mn-lt"/>
                <a:sym typeface="+mn-ea"/>
              </a:rPr>
              <a:t>。</a:t>
            </a:r>
            <a:r>
              <a:rPr lang="zh-CN" altLang="en-US" dirty="0" smtClean="0">
                <a:solidFill>
                  <a:srgbClr val="134AD5"/>
                </a:solidFill>
                <a:ea typeface="黑体" panose="02010609060101010101" pitchFamily="49" charset="-122"/>
                <a:cs typeface="+mn-lt"/>
                <a:sym typeface="+mn-ea"/>
              </a:rPr>
              <a:t>例如：</a:t>
            </a:r>
            <a:endParaRPr lang="en-US" altLang="zh-CN" dirty="0" smtClean="0">
              <a:solidFill>
                <a:srgbClr val="134AD5"/>
              </a:solidFill>
              <a:ea typeface="黑体" panose="02010609060101010101" pitchFamily="49" charset="-122"/>
              <a:cs typeface="+mn-lt"/>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000" dirty="0" smtClean="0">
                <a:solidFill>
                  <a:schemeClr val="tx1"/>
                </a:solidFill>
                <a:ea typeface="宋体" panose="02010600030101010101" pitchFamily="2" charset="-122"/>
                <a:cs typeface="+mn-lt"/>
                <a:sym typeface="+mn-ea"/>
              </a:rPr>
              <a:t>    - 英国麻醉学家、流行病学家及麻醉医学和公共卫生医学的开拓者约翰·斯诺（John Snow）采用数据可视化的方法研究伦敦西部西敏市苏活区的霍乱，并首次发现了</a:t>
            </a:r>
            <a:r>
              <a:rPr lang="en-US" altLang="zh-CN" sz="2000" u="sng" dirty="0" smtClean="0">
                <a:solidFill>
                  <a:schemeClr val="tx1"/>
                </a:solidFill>
                <a:ea typeface="宋体" panose="02010600030101010101" pitchFamily="2" charset="-122"/>
                <a:cs typeface="+mn-lt"/>
                <a:sym typeface="+mn-ea"/>
              </a:rPr>
              <a:t>霍乱的传播途径及预防措施</a:t>
            </a:r>
            <a:r>
              <a:rPr lang="en-US" altLang="zh-CN" sz="2000" dirty="0" smtClean="0">
                <a:solidFill>
                  <a:schemeClr val="tx1"/>
                </a:solidFill>
                <a:ea typeface="宋体" panose="02010600030101010101" pitchFamily="2" charset="-122"/>
                <a:cs typeface="+mn-lt"/>
                <a:sym typeface="+mn-ea"/>
              </a:rPr>
              <a:t>。</a:t>
            </a:r>
            <a:endParaRPr lang="en-US" altLang="zh-CN" sz="2000" dirty="0" smtClean="0">
              <a:solidFill>
                <a:schemeClr val="tx1"/>
              </a:solidFill>
              <a:ea typeface="宋体" panose="02010600030101010101" pitchFamily="2" charset="-122"/>
              <a:cs typeface="+mn-lt"/>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000" dirty="0" smtClean="0">
                <a:solidFill>
                  <a:schemeClr val="tx1"/>
                </a:solidFill>
                <a:ea typeface="宋体" panose="02010600030101010101" pitchFamily="2" charset="-122"/>
                <a:cs typeface="+mn-lt"/>
                <a:sym typeface="+mn-ea"/>
              </a:rPr>
              <a:t>    - 当时，霍乱病原体尚未被发现，霍乱一直被认为是致命的疾病—人们既不知道它的病源，也不了解治疗它的方法。</a:t>
            </a:r>
            <a:endParaRPr lang="en-US" altLang="zh-CN" sz="2000" dirty="0" smtClean="0">
              <a:solidFill>
                <a:schemeClr val="tx1"/>
              </a:solidFill>
              <a:ea typeface="宋体" panose="02010600030101010101" pitchFamily="2" charset="-122"/>
              <a:cs typeface="+mn-lt"/>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000" dirty="0" smtClean="0">
                <a:solidFill>
                  <a:schemeClr val="tx1"/>
                </a:solidFill>
                <a:ea typeface="宋体" panose="02010600030101010101" pitchFamily="2" charset="-122"/>
                <a:cs typeface="+mn-lt"/>
                <a:sym typeface="+mn-ea"/>
              </a:rPr>
              <a:t>    - 1854 年，伦敦再次暴发霍乱，在短短 10 天内就死去了 500 余人。</a:t>
            </a:r>
            <a:endParaRPr lang="en-US" altLang="zh-CN" sz="2000" dirty="0" smtClean="0">
              <a:solidFill>
                <a:schemeClr val="tx1"/>
              </a:solidFill>
              <a:ea typeface="宋体" panose="02010600030101010101" pitchFamily="2" charset="-122"/>
              <a:cs typeface="+mn-lt"/>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000" dirty="0" smtClean="0">
                <a:solidFill>
                  <a:schemeClr val="tx1"/>
                </a:solidFill>
                <a:ea typeface="宋体" panose="02010600030101010101" pitchFamily="2" charset="-122"/>
                <a:cs typeface="+mn-lt"/>
                <a:sym typeface="+mn-ea"/>
              </a:rPr>
              <a:t>    - 为此，约翰·斯诺采用了基于信息可视化的数据分析方法，在一张地图上标明了所有死者居住过的地方，如图 4-3 所示</a:t>
            </a:r>
            <a:r>
              <a:rPr lang="zh-CN" altLang="en-US" sz="2000" dirty="0" smtClean="0">
                <a:solidFill>
                  <a:schemeClr val="tx1"/>
                </a:solidFill>
                <a:ea typeface="宋体" panose="02010600030101010101" pitchFamily="2" charset="-122"/>
                <a:cs typeface="+mn-lt"/>
                <a:sym typeface="+mn-ea"/>
              </a:rPr>
              <a:t>。他发现：</a:t>
            </a:r>
            <a:endParaRPr lang="zh-CN" altLang="en-US" sz="2000" dirty="0" smtClean="0">
              <a:solidFill>
                <a:schemeClr val="tx1"/>
              </a:solidFill>
              <a:ea typeface="宋体" panose="02010600030101010101" pitchFamily="2" charset="-122"/>
              <a:cs typeface="+mn-lt"/>
              <a:sym typeface="+mn-ea"/>
            </a:endParaRPr>
          </a:p>
          <a:p>
            <a:pPr marL="0" indent="0" algn="l" eaLnBrk="1" latinLnBrk="0" hangingPunct="1">
              <a:lnSpc>
                <a:spcPct val="100000"/>
              </a:lnSpc>
              <a:spcBef>
                <a:spcPts val="600"/>
              </a:spcBef>
              <a:buSzTx/>
              <a:buFont typeface="Wingdings" panose="05000000000000000000" pitchFamily="2" charset="2"/>
              <a:buNone/>
            </a:pPr>
            <a:r>
              <a:rPr lang="zh-CN" altLang="en-US" sz="1600" dirty="0" smtClean="0">
                <a:solidFill>
                  <a:schemeClr val="tx1"/>
                </a:solidFill>
                <a:ea typeface="宋体" panose="02010600030101010101" pitchFamily="2" charset="-122"/>
                <a:cs typeface="+mn-lt"/>
                <a:sym typeface="+mn-ea"/>
              </a:rPr>
              <a:t> </a:t>
            </a:r>
            <a:r>
              <a:rPr lang="en-US" altLang="zh-CN" sz="1600" dirty="0" smtClean="0">
                <a:solidFill>
                  <a:schemeClr val="tx1"/>
                </a:solidFill>
                <a:ea typeface="宋体" panose="02010600030101010101" pitchFamily="2" charset="-122"/>
                <a:cs typeface="+mn-lt"/>
                <a:sym typeface="+mn-ea"/>
              </a:rPr>
              <a:t>     </a:t>
            </a:r>
            <a:r>
              <a:rPr lang="en-US" altLang="zh-CN" sz="1600" dirty="0" smtClean="0">
                <a:solidFill>
                  <a:schemeClr val="tx1"/>
                </a:solidFill>
                <a:ea typeface="宋体" panose="02010600030101010101" pitchFamily="2" charset="-122"/>
                <a:cs typeface="+mn-lt"/>
                <a:sym typeface="Symbol" panose="05050102010706020507" charset="0"/>
              </a:rPr>
              <a:t></a:t>
            </a:r>
            <a:r>
              <a:rPr lang="en-US" altLang="zh-CN" sz="1600" dirty="0" smtClean="0">
                <a:solidFill>
                  <a:schemeClr val="tx1"/>
                </a:solidFill>
                <a:ea typeface="宋体" panose="02010600030101010101" pitchFamily="2" charset="-122"/>
                <a:cs typeface="+mn-lt"/>
                <a:sym typeface="+mn-ea"/>
              </a:rPr>
              <a:t> 许多死者生前居住在宽街的水泵附近，如 16、37、38、40 号住宅。同时，他还惊讶地发现宽街 20 号和 21 号以及剑桥街上的 8 号和 9 号等住宅无死亡报告。进一步调查发现，上述居住在无死亡报告的住宅的人们都在剑桥街 7 号的酒馆里打工，且该酒馆为他们免费提供啤酒。相反，霍乱最为严重的两条街的人们喝的是被霍乱患者粪便污染过的水。</a:t>
            </a:r>
            <a:endParaRPr lang="en-US" altLang="zh-CN" sz="1600" dirty="0" smtClean="0">
              <a:solidFill>
                <a:schemeClr val="tx1"/>
              </a:solidFill>
              <a:ea typeface="宋体" panose="02010600030101010101" pitchFamily="2" charset="-122"/>
              <a:cs typeface="+mn-lt"/>
              <a:sym typeface="+mn-ea"/>
            </a:endParaRPr>
          </a:p>
          <a:p>
            <a:pPr marL="0" indent="0" algn="l" eaLnBrk="1" latinLnBrk="0" hangingPunct="1">
              <a:lnSpc>
                <a:spcPct val="100000"/>
              </a:lnSpc>
              <a:spcBef>
                <a:spcPts val="600"/>
              </a:spcBef>
              <a:buSzTx/>
              <a:buFont typeface="Wingdings" panose="05000000000000000000" pitchFamily="2" charset="2"/>
              <a:buNone/>
            </a:pPr>
            <a:r>
              <a:rPr lang="en-US" altLang="zh-CN" sz="2000" dirty="0" smtClean="0">
                <a:solidFill>
                  <a:schemeClr val="tx1"/>
                </a:solidFill>
                <a:ea typeface="宋体" panose="02010600030101010101" pitchFamily="2" charset="-122"/>
                <a:cs typeface="+mn-lt"/>
                <a:sym typeface="+mn-ea"/>
              </a:rPr>
              <a:t>    - 因此，他断定这场霍乱与水源有关系，并提议通过拆掉灾区水泵的把手的方法防止人们接触被污染的水，最终成功地阻止了此次霍乱的继续流行</a:t>
            </a:r>
            <a:r>
              <a:rPr lang="zh-CN" altLang="en-US" sz="2000" dirty="0" smtClean="0">
                <a:solidFill>
                  <a:schemeClr val="tx1"/>
                </a:solidFill>
                <a:ea typeface="宋体" panose="02010600030101010101" pitchFamily="2" charset="-122"/>
                <a:cs typeface="+mn-lt"/>
                <a:sym typeface="+mn-ea"/>
              </a:rPr>
              <a:t>。</a:t>
            </a:r>
            <a:r>
              <a:rPr lang="en-US" altLang="zh-CN" sz="2000" dirty="0" smtClean="0">
                <a:solidFill>
                  <a:schemeClr val="tx1"/>
                </a:solidFill>
                <a:ea typeface="宋体" panose="02010600030101010101" pitchFamily="2" charset="-122"/>
                <a:cs typeface="+mn-lt"/>
                <a:sym typeface="+mn-ea"/>
              </a:rPr>
              <a:t>此次事件推动了流行病学的发展。</a:t>
            </a:r>
            <a:endParaRPr lang="en-US" altLang="zh-CN" sz="2000" b="1" dirty="0" smtClean="0">
              <a:solidFill>
                <a:schemeClr val="tx1"/>
              </a:solidFill>
              <a:ea typeface="宋体" panose="02010600030101010101" pitchFamily="2" charset="-122"/>
              <a:cs typeface="+mn-lt"/>
              <a:sym typeface="+mn-ea"/>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xfrm>
            <a:off x="617538" y="198755"/>
            <a:ext cx="2988945" cy="424815"/>
          </a:xfrm>
        </p:spPr>
        <p:txBody>
          <a:bodyPr vert="horz" wrap="none" lIns="63500" tIns="25400" rIns="63500" bIns="25400" anchor="t" anchorCtr="0">
            <a:spAutoFit/>
          </a:bodyPr>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4</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数据可视化</a:t>
            </a:r>
            <a:endPar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endParaRPr>
          </a:p>
        </p:txBody>
      </p:sp>
      <p:sp>
        <p:nvSpPr>
          <p:cNvPr id="15363" name="Rectangle 3"/>
          <p:cNvSpPr>
            <a:spLocks noGrp="1" noRot="1"/>
          </p:cNvSpPr>
          <p:nvPr>
            <p:ph type="subTitle" idx="1"/>
            <p:custDataLst>
              <p:tags r:id="rId1"/>
            </p:custDataLst>
          </p:nvPr>
        </p:nvSpPr>
        <p:spPr>
          <a:xfrm>
            <a:off x="127000" y="795655"/>
            <a:ext cx="8848725" cy="544195"/>
          </a:xfrm>
        </p:spPr>
        <p:txBody>
          <a:bodyPr vert="horz" wrap="square" lIns="91440" tIns="45720" rIns="91440" bIns="45720" anchor="t" anchorCtr="0">
            <a:noAutofit/>
          </a:bodyPr>
          <a:p>
            <a:pPr algn="l" eaLnBrk="1" latinLnBrk="0" hangingPunct="1">
              <a:lnSpc>
                <a:spcPct val="100000"/>
              </a:lnSpc>
              <a:spcBef>
                <a:spcPts val="6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rgbClr val="FF0000"/>
                </a:solidFill>
                <a:latin typeface="黑体" panose="02010609060101010101" pitchFamily="49" charset="-122"/>
                <a:ea typeface="黑体" panose="02010609060101010101" pitchFamily="49" charset="-122"/>
                <a:cs typeface="黑体" panose="02010609060101010101" pitchFamily="49" charset="-122"/>
                <a:sym typeface="+mn-ea"/>
              </a:rPr>
              <a:t>数据科学与数据可视化</a:t>
            </a:r>
            <a:endParaRPr lang="en-US" altLang="zh-CN" sz="2000" b="1" dirty="0" smtClean="0">
              <a:solidFill>
                <a:schemeClr val="tx1"/>
              </a:solidFill>
              <a:latin typeface="黑体" panose="02010609060101010101" pitchFamily="49" charset="-122"/>
              <a:ea typeface="黑体" panose="02010609060101010101" pitchFamily="49" charset="-122"/>
              <a:cs typeface="黑体" panose="02010609060101010101" pitchFamily="49" charset="-122"/>
              <a:sym typeface="+mn-ea"/>
            </a:endParaRPr>
          </a:p>
        </p:txBody>
      </p:sp>
      <p:pic>
        <p:nvPicPr>
          <p:cNvPr id="9" name="image88.png"/>
          <p:cNvPicPr>
            <a:picLocks noChangeAspect="1"/>
          </p:cNvPicPr>
          <p:nvPr>
            <p:custDataLst>
              <p:tags r:id="rId2"/>
            </p:custDataLst>
          </p:nvPr>
        </p:nvPicPr>
        <p:blipFill>
          <a:blip r:embed="rId3" cstate="print"/>
          <a:stretch>
            <a:fillRect/>
          </a:stretch>
        </p:blipFill>
        <p:spPr>
          <a:xfrm>
            <a:off x="3078480" y="1412240"/>
            <a:ext cx="5471160" cy="5096510"/>
          </a:xfrm>
          <a:prstGeom prst="rect">
            <a:avLst/>
          </a:prstGeom>
        </p:spPr>
      </p:pic>
      <p:sp>
        <p:nvSpPr>
          <p:cNvPr id="2" name="TextBox 4"/>
          <p:cNvSpPr txBox="1"/>
          <p:nvPr>
            <p:custDataLst>
              <p:tags r:id="rId4"/>
            </p:custDataLst>
          </p:nvPr>
        </p:nvSpPr>
        <p:spPr>
          <a:xfrm>
            <a:off x="685800" y="1720215"/>
            <a:ext cx="2215515" cy="706755"/>
          </a:xfrm>
          <a:prstGeom prst="rect">
            <a:avLst/>
          </a:prstGeom>
          <a:solidFill>
            <a:srgbClr val="000000"/>
          </a:solidFill>
          <a:ln w="25400" cap="flat" cmpd="sng" algn="ctr">
            <a:solidFill>
              <a:srgbClr val="000000">
                <a:shade val="50000"/>
              </a:srgbClr>
            </a:solidFill>
            <a:prstDash val="solid"/>
          </a:ln>
          <a:effectLst/>
        </p:spPr>
        <p:style>
          <a:lnRef idx="2">
            <a:schemeClr val="dk1">
              <a:shade val="50000"/>
            </a:schemeClr>
          </a:lnRef>
          <a:fillRef idx="1">
            <a:schemeClr val="dk1"/>
          </a:fillRef>
          <a:effectRef idx="0">
            <a:schemeClr val="dk1"/>
          </a:effectRef>
          <a:fontRef idx="minor">
            <a:schemeClr val="lt1"/>
          </a:fontRef>
        </p:style>
        <p:txBody>
          <a:bodyPr wrap="square" rtlCol="0">
            <a:spAutoFit/>
          </a:bodyPr>
          <a:p>
            <a:r>
              <a:rPr sz="2000" smtClean="0"/>
              <a:t>图 4-</a:t>
            </a:r>
            <a:r>
              <a:rPr lang="en-US" sz="2000" smtClean="0"/>
              <a:t>3</a:t>
            </a:r>
            <a:r>
              <a:rPr sz="2000" smtClean="0"/>
              <a:t>  约翰·斯诺标注</a:t>
            </a:r>
            <a:r>
              <a:rPr lang="zh-CN" sz="2000" smtClean="0">
                <a:ea typeface="宋体" panose="02010600030101010101" pitchFamily="2" charset="-122"/>
              </a:rPr>
              <a:t>的</a:t>
            </a:r>
            <a:r>
              <a:rPr sz="2000" smtClean="0"/>
              <a:t>地图</a:t>
            </a:r>
            <a:endParaRPr sz="200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DIAGRAM_VIRTUALLY_FRAME" val="{&quot;height&quot;:339.4113385826771,&quot;left&quot;:51.636850393700776,&quot;top&quot;:117.97157480314961,&quot;width&quot;:863.8801574803149}"/>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DIAGRAM_VIRTUALLY_FRAME" val="{&quot;height&quot;:339.4113385826771,&quot;left&quot;:51.636850393700776,&quot;top&quot;:117.97157480314961,&quot;width&quot;:863.8801574803149}"/>
</p:tagLst>
</file>

<file path=ppt/tags/tag121.xml><?xml version="1.0" encoding="utf-8"?>
<p:tagLst xmlns:p="http://schemas.openxmlformats.org/presentationml/2006/main">
  <p:tag name="KSO_WM_DIAGRAM_VIRTUALLY_FRAME" val="{&quot;height&quot;:339.4113385826771,&quot;left&quot;:51.636850393700776,&quot;top&quot;:117.97157480314961,&quot;width&quot;:863.8801574803149}"/>
</p:tagLst>
</file>

<file path=ppt/tags/tag122.xml><?xml version="1.0" encoding="utf-8"?>
<p:tagLst xmlns:p="http://schemas.openxmlformats.org/presentationml/2006/main">
  <p:tag name="KSO_WM_DIAGRAM_VIRTUALLY_FRAME" val="{&quot;height&quot;:339.4113385826771,&quot;left&quot;:51.636850393700776,&quot;top&quot;:117.97157480314961,&quot;width&quot;:863.8801574803149}"/>
</p:tagLst>
</file>

<file path=ppt/tags/tag123.xml><?xml version="1.0" encoding="utf-8"?>
<p:tagLst xmlns:p="http://schemas.openxmlformats.org/presentationml/2006/main">
  <p:tag name="KSO_WM_DIAGRAM_VIRTUALLY_FRAME" val="{&quot;height&quot;:339.4113385826771,&quot;left&quot;:51.636850393700776,&quot;top&quot;:117.97157480314961,&quot;width&quot;:863.8801574803149}"/>
</p:tagLst>
</file>

<file path=ppt/tags/tag124.xml><?xml version="1.0" encoding="utf-8"?>
<p:tagLst xmlns:p="http://schemas.openxmlformats.org/presentationml/2006/main">
  <p:tag name="KSO_WM_DIAGRAM_VIRTUALLY_FRAME" val="{&quot;height&quot;:339.4113385826771,&quot;left&quot;:51.636850393700776,&quot;top&quot;:117.97157480314961,&quot;width&quot;:863.8801574803149}"/>
</p:tagLst>
</file>

<file path=ppt/tags/tag125.xml><?xml version="1.0" encoding="utf-8"?>
<p:tagLst xmlns:p="http://schemas.openxmlformats.org/presentationml/2006/main">
  <p:tag name="KSO_WM_DIAGRAM_VIRTUALLY_FRAME" val="{&quot;height&quot;:339.4113385826771,&quot;left&quot;:51.636850393700776,&quot;top&quot;:117.97157480314961,&quot;width&quot;:863.8801574803149}"/>
</p:tagLst>
</file>

<file path=ppt/tags/tag126.xml><?xml version="1.0" encoding="utf-8"?>
<p:tagLst xmlns:p="http://schemas.openxmlformats.org/presentationml/2006/main">
  <p:tag name="KSO_WM_DIAGRAM_VIRTUALLY_FRAME" val="{&quot;height&quot;:339.4113385826771,&quot;left&quot;:51.636850393700776,&quot;top&quot;:117.97157480314961,&quot;width&quot;:863.8801574803149}"/>
</p:tagLst>
</file>

<file path=ppt/tags/tag127.xml><?xml version="1.0" encoding="utf-8"?>
<p:tagLst xmlns:p="http://schemas.openxmlformats.org/presentationml/2006/main">
  <p:tag name="KSO_WM_DIAGRAM_VIRTUALLY_FRAME" val="{&quot;height&quot;:339.4113385826771,&quot;left&quot;:51.636850393700776,&quot;top&quot;:117.97157480314961,&quot;width&quot;:863.8801574803149}"/>
</p:tagLst>
</file>

<file path=ppt/tags/tag128.xml><?xml version="1.0" encoding="utf-8"?>
<p:tagLst xmlns:p="http://schemas.openxmlformats.org/presentationml/2006/main">
  <p:tag name="KSO_WM_DIAGRAM_VIRTUALLY_FRAME" val="{&quot;height&quot;:339.4113385826771,&quot;left&quot;:51.636850393700776,&quot;top&quot;:117.97157480314961,&quot;width&quot;:863.8801574803149}"/>
</p:tagLst>
</file>

<file path=ppt/tags/tag129.xml><?xml version="1.0" encoding="utf-8"?>
<p:tagLst xmlns:p="http://schemas.openxmlformats.org/presentationml/2006/main">
  <p:tag name="KSO_WM_DIAGRAM_VIRTUALLY_FRAME" val="{&quot;height&quot;:339.4113385826771,&quot;left&quot;:51.636850393700776,&quot;top&quot;:117.97157480314961,&quot;width&quot;:863.8801574803149}"/>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DIAGRAM_VIRTUALLY_FRAME" val="{&quot;height&quot;:339.4113385826771,&quot;left&quot;:51.636850393700776,&quot;top&quot;:117.97157480314961,&quot;width&quot;:863.8801574803149}"/>
</p:tagLst>
</file>

<file path=ppt/tags/tag131.xml><?xml version="1.0" encoding="utf-8"?>
<p:tagLst xmlns:p="http://schemas.openxmlformats.org/presentationml/2006/main">
  <p:tag name="KSO_WM_DIAGRAM_VIRTUALLY_FRAME" val="{&quot;height&quot;:339.4113385826771,&quot;left&quot;:51.636850393700776,&quot;top&quot;:117.97157480314961,&quot;width&quot;:863.8801574803149}"/>
</p:tagLst>
</file>

<file path=ppt/tags/tag132.xml><?xml version="1.0" encoding="utf-8"?>
<p:tagLst xmlns:p="http://schemas.openxmlformats.org/presentationml/2006/main">
  <p:tag name="KSO_WM_DIAGRAM_VIRTUALLY_FRAME" val="{&quot;height&quot;:339.4113385826771,&quot;left&quot;:51.636850393700776,&quot;top&quot;:117.97157480314961,&quot;width&quot;:863.8801574803149}"/>
</p:tagLst>
</file>

<file path=ppt/tags/tag133.xml><?xml version="1.0" encoding="utf-8"?>
<p:tagLst xmlns:p="http://schemas.openxmlformats.org/presentationml/2006/main">
  <p:tag name="KSO_WM_DIAGRAM_VIRTUALLY_FRAME" val="{&quot;height&quot;:339.4113385826771,&quot;left&quot;:51.636850393700776,&quot;top&quot;:117.97157480314961,&quot;width&quot;:863.8801574803149}"/>
</p:tagLst>
</file>

<file path=ppt/tags/tag134.xml><?xml version="1.0" encoding="utf-8"?>
<p:tagLst xmlns:p="http://schemas.openxmlformats.org/presentationml/2006/main">
  <p:tag name="KSO_WM_DIAGRAM_VIRTUALLY_FRAME" val="{&quot;height&quot;:339.4113385826771,&quot;left&quot;:51.636850393700776,&quot;top&quot;:117.97157480314961,&quot;width&quot;:863.8801574803149}"/>
</p:tagLst>
</file>

<file path=ppt/tags/tag135.xml><?xml version="1.0" encoding="utf-8"?>
<p:tagLst xmlns:p="http://schemas.openxmlformats.org/presentationml/2006/main">
  <p:tag name="KSO_WM_DIAGRAM_VIRTUALLY_FRAME" val="{&quot;height&quot;:339.4113385826771,&quot;left&quot;:51.636850393700776,&quot;top&quot;:117.97157480314961,&quot;width&quot;:863.8801574803149}"/>
</p:tagLst>
</file>

<file path=ppt/tags/tag136.xml><?xml version="1.0" encoding="utf-8"?>
<p:tagLst xmlns:p="http://schemas.openxmlformats.org/presentationml/2006/main">
  <p:tag name="KSO_WM_DIAGRAM_VIRTUALLY_FRAME" val="{&quot;height&quot;:339.4113385826771,&quot;left&quot;:51.636850393700776,&quot;top&quot;:117.97157480314961,&quot;width&quot;:863.8801574803149}"/>
</p:tagLst>
</file>

<file path=ppt/tags/tag137.xml><?xml version="1.0" encoding="utf-8"?>
<p:tagLst xmlns:p="http://schemas.openxmlformats.org/presentationml/2006/main">
  <p:tag name="KSO_WM_DIAGRAM_VIRTUALLY_FRAME" val="{&quot;height&quot;:339.4113385826771,&quot;left&quot;:51.636850393700776,&quot;top&quot;:117.97157480314961,&quot;width&quot;:863.8801574803149}"/>
</p:tagLst>
</file>

<file path=ppt/tags/tag138.xml><?xml version="1.0" encoding="utf-8"?>
<p:tagLst xmlns:p="http://schemas.openxmlformats.org/presentationml/2006/main">
  <p:tag name="KSO_WM_DIAGRAM_VIRTUALLY_FRAME" val="{&quot;height&quot;:339.4113385826771,&quot;left&quot;:51.636850393700776,&quot;top&quot;:117.97157480314961,&quot;width&quot;:863.8801574803149}"/>
</p:tagLst>
</file>

<file path=ppt/tags/tag139.xml><?xml version="1.0" encoding="utf-8"?>
<p:tagLst xmlns:p="http://schemas.openxmlformats.org/presentationml/2006/main">
  <p:tag name="KSO_WM_DIAGRAM_VIRTUALLY_FRAME" val="{&quot;height&quot;:339.4113385826771,&quot;left&quot;:51.636850393700776,&quot;top&quot;:117.97157480314961,&quot;width&quot;:863.8801574803149}"/>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DIAGRAM_VIRTUALLY_FRAME" val="{&quot;height&quot;:339.4113385826771,&quot;left&quot;:51.636850393700776,&quot;top&quot;:117.97157480314961,&quot;width&quot;:863.8801574803149}"/>
</p:tagLst>
</file>

<file path=ppt/tags/tag141.xml><?xml version="1.0" encoding="utf-8"?>
<p:tagLst xmlns:p="http://schemas.openxmlformats.org/presentationml/2006/main">
  <p:tag name="KSO_WM_DIAGRAM_VIRTUALLY_FRAME" val="{&quot;height&quot;:339.4113385826771,&quot;left&quot;:51.636850393700776,&quot;top&quot;:117.97157480314961,&quot;width&quot;:863.8801574803149}"/>
</p:tagLst>
</file>

<file path=ppt/tags/tag142.xml><?xml version="1.0" encoding="utf-8"?>
<p:tagLst xmlns:p="http://schemas.openxmlformats.org/presentationml/2006/main">
  <p:tag name="KSO_WM_DIAGRAM_VIRTUALLY_FRAME" val="{&quot;height&quot;:339.4113385826771,&quot;left&quot;:51.636850393700776,&quot;top&quot;:117.97157480314961,&quot;width&quot;:863.8801574803149}"/>
</p:tagLst>
</file>

<file path=ppt/tags/tag143.xml><?xml version="1.0" encoding="utf-8"?>
<p:tagLst xmlns:p="http://schemas.openxmlformats.org/presentationml/2006/main">
  <p:tag name="KSO_WM_DIAGRAM_VIRTUALLY_FRAME" val="{&quot;height&quot;:339.4113385826771,&quot;left&quot;:51.636850393700776,&quot;top&quot;:117.97157480314961,&quot;width&quot;:863.8801574803149}"/>
</p:tagLst>
</file>

<file path=ppt/tags/tag144.xml><?xml version="1.0" encoding="utf-8"?>
<p:tagLst xmlns:p="http://schemas.openxmlformats.org/presentationml/2006/main">
  <p:tag name="KSO_WM_DIAGRAM_VIRTUALLY_FRAME" val="{&quot;height&quot;:339.4113385826771,&quot;left&quot;:51.636850393700776,&quot;top&quot;:117.97157480314961,&quot;width&quot;:863.8801574803149}"/>
</p:tagLst>
</file>

<file path=ppt/tags/tag145.xml><?xml version="1.0" encoding="utf-8"?>
<p:tagLst xmlns:p="http://schemas.openxmlformats.org/presentationml/2006/main">
  <p:tag name="KSO_WM_DIAGRAM_VIRTUALLY_FRAME" val="{&quot;height&quot;:339.4113385826771,&quot;left&quot;:51.636850393700776,&quot;top&quot;:117.97157480314961,&quot;width&quot;:863.8801574803149}"/>
</p:tagLst>
</file>

<file path=ppt/tags/tag146.xml><?xml version="1.0" encoding="utf-8"?>
<p:tagLst xmlns:p="http://schemas.openxmlformats.org/presentationml/2006/main">
  <p:tag name="KSO_WM_DIAGRAM_VIRTUALLY_FRAME" val="{&quot;height&quot;:339.4113385826771,&quot;left&quot;:51.636850393700776,&quot;top&quot;:117.97157480314961,&quot;width&quot;:863.8801574803149}"/>
</p:tagLst>
</file>

<file path=ppt/tags/tag147.xml><?xml version="1.0" encoding="utf-8"?>
<p:tagLst xmlns:p="http://schemas.openxmlformats.org/presentationml/2006/main">
  <p:tag name="KSO_WM_DIAGRAM_VIRTUALLY_FRAME" val="{&quot;height&quot;:339.4113385826771,&quot;left&quot;:51.636850393700776,&quot;top&quot;:117.97157480314961,&quot;width&quot;:863.8801574803149}"/>
</p:tagLst>
</file>

<file path=ppt/tags/tag148.xml><?xml version="1.0" encoding="utf-8"?>
<p:tagLst xmlns:p="http://schemas.openxmlformats.org/presentationml/2006/main">
  <p:tag name="KSO_WM_DIAGRAM_VIRTUALLY_FRAME" val="{&quot;height&quot;:339.4113385826771,&quot;left&quot;:51.636850393700776,&quot;top&quot;:117.97157480314961,&quot;width&quot;:863.8801574803149}"/>
</p:tagLst>
</file>

<file path=ppt/tags/tag149.xml><?xml version="1.0" encoding="utf-8"?>
<p:tagLst xmlns:p="http://schemas.openxmlformats.org/presentationml/2006/main">
  <p:tag name="KSO_WM_DIAGRAM_VIRTUALLY_FRAME" val="{&quot;height&quot;:339.4113385826771,&quot;left&quot;:51.636850393700776,&quot;top&quot;:117.97157480314961,&quot;width&quot;:863.8801574803149}"/>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DIAGRAM_VIRTUALLY_FRAME" val="{&quot;height&quot;:339.4113385826771,&quot;left&quot;:51.636850393700776,&quot;top&quot;:117.97157480314961,&quot;width&quot;:863.8801574803149}"/>
</p:tagLst>
</file>

<file path=ppt/tags/tag151.xml><?xml version="1.0" encoding="utf-8"?>
<p:tagLst xmlns:p="http://schemas.openxmlformats.org/presentationml/2006/main">
  <p:tag name="KSO_WM_DIAGRAM_VIRTUALLY_FRAME" val="{&quot;height&quot;:339.4113385826771,&quot;left&quot;:51.636850393700776,&quot;top&quot;:117.97157480314961,&quot;width&quot;:863.8801574803149}"/>
</p:tagLst>
</file>

<file path=ppt/tags/tag152.xml><?xml version="1.0" encoding="utf-8"?>
<p:tagLst xmlns:p="http://schemas.openxmlformats.org/presentationml/2006/main">
  <p:tag name="KSO_WM_DIAGRAM_VIRTUALLY_FRAME" val="{&quot;height&quot;:339.4113385826771,&quot;left&quot;:51.636850393700776,&quot;top&quot;:117.97157480314961,&quot;width&quot;:863.8801574803149}"/>
</p:tagLst>
</file>

<file path=ppt/tags/tag153.xml><?xml version="1.0" encoding="utf-8"?>
<p:tagLst xmlns:p="http://schemas.openxmlformats.org/presentationml/2006/main">
  <p:tag name="KSO_WM_DIAGRAM_VIRTUALLY_FRAME" val="{&quot;height&quot;:339.4113385826771,&quot;left&quot;:51.636850393700776,&quot;top&quot;:117.97157480314961,&quot;width&quot;:863.8801574803149}"/>
</p:tagLst>
</file>

<file path=ppt/tags/tag154.xml><?xml version="1.0" encoding="utf-8"?>
<p:tagLst xmlns:p="http://schemas.openxmlformats.org/presentationml/2006/main">
  <p:tag name="KSO_WM_DIAGRAM_VIRTUALLY_FRAME" val="{&quot;height&quot;:339.4113385826771,&quot;left&quot;:51.636850393700776,&quot;top&quot;:117.97157480314961,&quot;width&quot;:863.8801574803149}"/>
</p:tagLst>
</file>

<file path=ppt/tags/tag155.xml><?xml version="1.0" encoding="utf-8"?>
<p:tagLst xmlns:p="http://schemas.openxmlformats.org/presentationml/2006/main">
  <p:tag name="KSO_WM_DIAGRAM_VIRTUALLY_FRAME" val="{&quot;height&quot;:339.4113385826771,&quot;left&quot;:51.636850393700776,&quot;top&quot;:117.97157480314961,&quot;width&quot;:863.8801574803149}"/>
</p:tagLst>
</file>

<file path=ppt/tags/tag156.xml><?xml version="1.0" encoding="utf-8"?>
<p:tagLst xmlns:p="http://schemas.openxmlformats.org/presentationml/2006/main">
  <p:tag name="KSO_WM_DIAGRAM_VIRTUALLY_FRAME" val="{&quot;height&quot;:339.4113385826771,&quot;left&quot;:51.636850393700776,&quot;top&quot;:117.97157480314961,&quot;width&quot;:863.8801574803149}"/>
</p:tagLst>
</file>

<file path=ppt/tags/tag157.xml><?xml version="1.0" encoding="utf-8"?>
<p:tagLst xmlns:p="http://schemas.openxmlformats.org/presentationml/2006/main">
  <p:tag name="KSO_WM_DIAGRAM_VIRTUALLY_FRAME" val="{&quot;height&quot;:339.4113385826771,&quot;left&quot;:51.636850393700776,&quot;top&quot;:117.97157480314961,&quot;width&quot;:863.8801574803149}"/>
</p:tagLst>
</file>

<file path=ppt/tags/tag158.xml><?xml version="1.0" encoding="utf-8"?>
<p:tagLst xmlns:p="http://schemas.openxmlformats.org/presentationml/2006/main">
  <p:tag name="KSO_WM_DIAGRAM_VIRTUALLY_FRAME" val="{&quot;height&quot;:339.4113385826771,&quot;left&quot;:51.636850393700776,&quot;top&quot;:117.97157480314961,&quot;width&quot;:863.8801574803149}"/>
</p:tagLst>
</file>

<file path=ppt/tags/tag159.xml><?xml version="1.0" encoding="utf-8"?>
<p:tagLst xmlns:p="http://schemas.openxmlformats.org/presentationml/2006/main">
  <p:tag name="KSO_WM_DIAGRAM_VIRTUALLY_FRAME" val="{&quot;height&quot;:339.4113385826771,&quot;left&quot;:51.636850393700776,&quot;top&quot;:117.97157480314961,&quot;width&quot;:863.8801574803149}"/>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DIAGRAM_VIRTUALLY_FRAME" val="{&quot;height&quot;:339.4113385826771,&quot;left&quot;:51.636850393700776,&quot;top&quot;:117.97157480314961,&quot;width&quot;:863.8801574803149}"/>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KSO_WM_BEAUTIFY_FLAG" val=""/>
</p:tagLst>
</file>

<file path=ppt/tags/tag226.xml><?xml version="1.0" encoding="utf-8"?>
<p:tagLst xmlns:p="http://schemas.openxmlformats.org/presentationml/2006/main">
  <p:tag name="KSO_WM_BEAUTIFY_FLAG" val=""/>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BEAUTIFY_FLAG" val=""/>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BEAUTIFY_FLAG" val=""/>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40.xml><?xml version="1.0" encoding="utf-8"?>
<p:tagLst xmlns:p="http://schemas.openxmlformats.org/presentationml/2006/main">
  <p:tag name="KSO_WM_BEAUTIFY_FLAG" val=""/>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BEAUTIFY_FLAG" val=""/>
</p:tagLst>
</file>

<file path=ppt/tags/tag243.xml><?xml version="1.0" encoding="utf-8"?>
<p:tagLst xmlns:p="http://schemas.openxmlformats.org/presentationml/2006/main">
  <p:tag name="KSO_WM_BEAUTIFY_FLAG" val=""/>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BEAUTIFY_FLAG" val=""/>
</p:tagLst>
</file>

<file path=ppt/tags/tag246.xml><?xml version="1.0" encoding="utf-8"?>
<p:tagLst xmlns:p="http://schemas.openxmlformats.org/presentationml/2006/main">
  <p:tag name="KSO_WM_BEAUTIFY_FLAG" val=""/>
</p:tagLst>
</file>

<file path=ppt/tags/tag247.xml><?xml version="1.0" encoding="utf-8"?>
<p:tagLst xmlns:p="http://schemas.openxmlformats.org/presentationml/2006/main">
  <p:tag name="KSO_WM_BEAUTIFY_FLAG" val=""/>
</p:tagLst>
</file>

<file path=ppt/tags/tag248.xml><?xml version="1.0" encoding="utf-8"?>
<p:tagLst xmlns:p="http://schemas.openxmlformats.org/presentationml/2006/main">
  <p:tag name="KSO_WM_BEAUTIFY_FLAG" val=""/>
</p:tagLst>
</file>

<file path=ppt/tags/tag249.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50.xml><?xml version="1.0" encoding="utf-8"?>
<p:tagLst xmlns:p="http://schemas.openxmlformats.org/presentationml/2006/main">
  <p:tag name="KSO_WM_BEAUTIFY_FLAG" val=""/>
</p:tagLst>
</file>

<file path=ppt/tags/tag251.xml><?xml version="1.0" encoding="utf-8"?>
<p:tagLst xmlns:p="http://schemas.openxmlformats.org/presentationml/2006/main">
  <p:tag name="KSO_WM_BEAUTIFY_FLAG" val=""/>
</p:tagLst>
</file>

<file path=ppt/tags/tag252.xml><?xml version="1.0" encoding="utf-8"?>
<p:tagLst xmlns:p="http://schemas.openxmlformats.org/presentationml/2006/main">
  <p:tag name="KSO_WM_BEAUTIFY_FLAG" val=""/>
</p:tagLst>
</file>

<file path=ppt/tags/tag253.xml><?xml version="1.0" encoding="utf-8"?>
<p:tagLst xmlns:p="http://schemas.openxmlformats.org/presentationml/2006/main">
  <p:tag name="KSO_WM_BEAUTIFY_FLAG" val=""/>
</p:tagLst>
</file>

<file path=ppt/tags/tag254.xml><?xml version="1.0" encoding="utf-8"?>
<p:tagLst xmlns:p="http://schemas.openxmlformats.org/presentationml/2006/main">
  <p:tag name="KSO_WM_BEAUTIFY_FLAG" val=""/>
</p:tagLst>
</file>

<file path=ppt/tags/tag255.xml><?xml version="1.0" encoding="utf-8"?>
<p:tagLst xmlns:p="http://schemas.openxmlformats.org/presentationml/2006/main">
  <p:tag name="KSO_WM_BEAUTIFY_FLAG" val=""/>
</p:tagLst>
</file>

<file path=ppt/tags/tag256.xml><?xml version="1.0" encoding="utf-8"?>
<p:tagLst xmlns:p="http://schemas.openxmlformats.org/presentationml/2006/main">
  <p:tag name="KSO_WM_BEAUTIFY_FLAG" val=""/>
</p:tagLst>
</file>

<file path=ppt/tags/tag257.xml><?xml version="1.0" encoding="utf-8"?>
<p:tagLst xmlns:p="http://schemas.openxmlformats.org/presentationml/2006/main">
  <p:tag name="KSO_WM_BEAUTIFY_FLAG" val=""/>
</p:tagLst>
</file>

<file path=ppt/tags/tag258.xml><?xml version="1.0" encoding="utf-8"?>
<p:tagLst xmlns:p="http://schemas.openxmlformats.org/presentationml/2006/main">
  <p:tag name="KSO_WM_BEAUTIFY_FLAG" val=""/>
</p:tagLst>
</file>

<file path=ppt/tags/tag259.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60.xml><?xml version="1.0" encoding="utf-8"?>
<p:tagLst xmlns:p="http://schemas.openxmlformats.org/presentationml/2006/main">
  <p:tag name="KSO_WM_BEAUTIFY_FLAG" val=""/>
  <p:tag name="KSO_WM_DIAGRAM_VIRTUALLY_FRAME" val="{&quot;height&quot;:78.24858267716536,&quot;left&quot;:15.1,&quot;top&quot;:432.95141732283463,&quot;width&quot;:685}"/>
</p:tagLst>
</file>

<file path=ppt/tags/tag261.xml><?xml version="1.0" encoding="utf-8"?>
<p:tagLst xmlns:p="http://schemas.openxmlformats.org/presentationml/2006/main">
  <p:tag name="KSO_WM_BEAUTIFY_FLAG" val=""/>
</p:tagLst>
</file>

<file path=ppt/tags/tag262.xml><?xml version="1.0" encoding="utf-8"?>
<p:tagLst xmlns:p="http://schemas.openxmlformats.org/presentationml/2006/main">
  <p:tag name="KSO_WM_BEAUTIFY_FLAG" val=""/>
</p:tagLst>
</file>

<file path=ppt/tags/tag263.xml><?xml version="1.0" encoding="utf-8"?>
<p:tagLst xmlns:p="http://schemas.openxmlformats.org/presentationml/2006/main">
  <p:tag name="KSO_WM_BEAUTIFY_FLAG" val=""/>
</p:tagLst>
</file>

<file path=ppt/tags/tag264.xml><?xml version="1.0" encoding="utf-8"?>
<p:tagLst xmlns:p="http://schemas.openxmlformats.org/presentationml/2006/main">
  <p:tag name="KSO_WM_BEAUTIFY_FLAG" val=""/>
</p:tagLst>
</file>

<file path=ppt/tags/tag265.xml><?xml version="1.0" encoding="utf-8"?>
<p:tagLst xmlns:p="http://schemas.openxmlformats.org/presentationml/2006/main">
  <p:tag name="KSO_WM_BEAUTIFY_FLAG" val=""/>
</p:tagLst>
</file>

<file path=ppt/tags/tag266.xml><?xml version="1.0" encoding="utf-8"?>
<p:tagLst xmlns:p="http://schemas.openxmlformats.org/presentationml/2006/main">
  <p:tag name="KSO_WM_BEAUTIFY_FLAG" val=""/>
</p:tagLst>
</file>

<file path=ppt/tags/tag267.xml><?xml version="1.0" encoding="utf-8"?>
<p:tagLst xmlns:p="http://schemas.openxmlformats.org/presentationml/2006/main">
  <p:tag name="KSO_WM_BEAUTIFY_FLAG" val=""/>
</p:tagLst>
</file>

<file path=ppt/tags/tag268.xml><?xml version="1.0" encoding="utf-8"?>
<p:tagLst xmlns:p="http://schemas.openxmlformats.org/presentationml/2006/main">
  <p:tag name="KSO_WM_BEAUTIFY_FLAG" val=""/>
</p:tagLst>
</file>

<file path=ppt/tags/tag269.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70.xml><?xml version="1.0" encoding="utf-8"?>
<p:tagLst xmlns:p="http://schemas.openxmlformats.org/presentationml/2006/main">
  <p:tag name="KSO_WM_BEAUTIFY_FLAG" val=""/>
</p:tagLst>
</file>

<file path=ppt/tags/tag271.xml><?xml version="1.0" encoding="utf-8"?>
<p:tagLst xmlns:p="http://schemas.openxmlformats.org/presentationml/2006/main">
  <p:tag name="KSO_WM_BEAUTIFY_FLAG" val=""/>
</p:tagLst>
</file>

<file path=ppt/tags/tag272.xml><?xml version="1.0" encoding="utf-8"?>
<p:tagLst xmlns:p="http://schemas.openxmlformats.org/presentationml/2006/main">
  <p:tag name="KSO_WM_BEAUTIFY_FLAG" val=""/>
</p:tagLst>
</file>

<file path=ppt/tags/tag273.xml><?xml version="1.0" encoding="utf-8"?>
<p:tagLst xmlns:p="http://schemas.openxmlformats.org/presentationml/2006/main">
  <p:tag name="KSO_WM_BEAUTIFY_FLAG" val=""/>
</p:tagLst>
</file>

<file path=ppt/tags/tag274.xml><?xml version="1.0" encoding="utf-8"?>
<p:tagLst xmlns:p="http://schemas.openxmlformats.org/presentationml/2006/main">
  <p:tag name="KSO_WM_BEAUTIFY_FLAG" val=""/>
</p:tagLst>
</file>

<file path=ppt/tags/tag275.xml><?xml version="1.0" encoding="utf-8"?>
<p:tagLst xmlns:p="http://schemas.openxmlformats.org/presentationml/2006/main">
  <p:tag name="KSO_WM_BEAUTIFY_FLAG" val=""/>
</p:tagLst>
</file>

<file path=ppt/tags/tag276.xml><?xml version="1.0" encoding="utf-8"?>
<p:tagLst xmlns:p="http://schemas.openxmlformats.org/presentationml/2006/main">
  <p:tag name="KSO_WM_BEAUTIFY_FLAG" val=""/>
</p:tagLst>
</file>

<file path=ppt/tags/tag277.xml><?xml version="1.0" encoding="utf-8"?>
<p:tagLst xmlns:p="http://schemas.openxmlformats.org/presentationml/2006/main">
  <p:tag name="KSO_WM_BEAUTIFY_FLAG" val=""/>
</p:tagLst>
</file>

<file path=ppt/tags/tag278.xml><?xml version="1.0" encoding="utf-8"?>
<p:tagLst xmlns:p="http://schemas.openxmlformats.org/presentationml/2006/main">
  <p:tag name="KSO_WM_BEAUTIFY_FLAG" val=""/>
</p:tagLst>
</file>

<file path=ppt/tags/tag279.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80.xml><?xml version="1.0" encoding="utf-8"?>
<p:tagLst xmlns:p="http://schemas.openxmlformats.org/presentationml/2006/main">
  <p:tag name="KSO_WM_BEAUTIFY_FLAG" val=""/>
</p:tagLst>
</file>

<file path=ppt/tags/tag281.xml><?xml version="1.0" encoding="utf-8"?>
<p:tagLst xmlns:p="http://schemas.openxmlformats.org/presentationml/2006/main">
  <p:tag name="KSO_WM_BEAUTIFY_FLAG" val=""/>
</p:tagLst>
</file>

<file path=ppt/tags/tag282.xml><?xml version="1.0" encoding="utf-8"?>
<p:tagLst xmlns:p="http://schemas.openxmlformats.org/presentationml/2006/main">
  <p:tag name="KSO_WM_BEAUTIFY_FLAG" val=""/>
</p:tagLst>
</file>

<file path=ppt/tags/tag283.xml><?xml version="1.0" encoding="utf-8"?>
<p:tagLst xmlns:p="http://schemas.openxmlformats.org/presentationml/2006/main">
  <p:tag name="KSO_WM_BEAUTIFY_FLAG" val=""/>
</p:tagLst>
</file>

<file path=ppt/tags/tag284.xml><?xml version="1.0" encoding="utf-8"?>
<p:tagLst xmlns:p="http://schemas.openxmlformats.org/presentationml/2006/main">
  <p:tag name="KSO_WM_BEAUTIFY_FLAG" val=""/>
</p:tagLst>
</file>

<file path=ppt/tags/tag285.xml><?xml version="1.0" encoding="utf-8"?>
<p:tagLst xmlns:p="http://schemas.openxmlformats.org/presentationml/2006/main">
  <p:tag name="KSO_WM_BEAUTIFY_FLAG" val=""/>
</p:tagLst>
</file>

<file path=ppt/tags/tag286.xml><?xml version="1.0" encoding="utf-8"?>
<p:tagLst xmlns:p="http://schemas.openxmlformats.org/presentationml/2006/main">
  <p:tag name="KSO_WM_BEAUTIFY_FLAG" val=""/>
</p:tagLst>
</file>

<file path=ppt/tags/tag287.xml><?xml version="1.0" encoding="utf-8"?>
<p:tagLst xmlns:p="http://schemas.openxmlformats.org/presentationml/2006/main">
  <p:tag name="KSO_WM_BEAUTIFY_FLAG" val=""/>
</p:tagLst>
</file>

<file path=ppt/tags/tag288.xml><?xml version="1.0" encoding="utf-8"?>
<p:tagLst xmlns:p="http://schemas.openxmlformats.org/presentationml/2006/main">
  <p:tag name="KSO_WM_BEAUTIFY_FLAG" val=""/>
</p:tagLst>
</file>

<file path=ppt/tags/tag289.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290.xml><?xml version="1.0" encoding="utf-8"?>
<p:tagLst xmlns:p="http://schemas.openxmlformats.org/presentationml/2006/main">
  <p:tag name="KSO_WM_BEAUTIFY_FLAG" val=""/>
</p:tagLst>
</file>

<file path=ppt/tags/tag291.xml><?xml version="1.0" encoding="utf-8"?>
<p:tagLst xmlns:p="http://schemas.openxmlformats.org/presentationml/2006/main">
  <p:tag name="KSO_WPP_MARK_KEY" val="49d2eca4-30e1-4ef7-9bc7-486bee5195f9"/>
  <p:tag name="COMMONDATA" val="eyJoZGlkIjoiYWU0ZmM3NzM2M2MzNjY4OGU3MWVlODFhMGQ0MTAxM2IifQ=="/>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CS152-SP98">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CS152-SP9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Tx/>
          <a:buNone/>
          <a:defRPr kumimoji="0" lang="en-US" altLang="zh-CN" sz="2400" b="1" i="0" u="none" strike="noStrike" cap="none" normalizeH="0" baseline="0" smtClean="0">
            <a:ln>
              <a:noFill/>
            </a:ln>
            <a:solidFill>
              <a:schemeClr val="accent1"/>
            </a:solidFill>
            <a:effectLst/>
            <a:latin typeface="Arial" panose="020B0604020202020204"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Tx/>
          <a:buNone/>
          <a:defRPr kumimoji="0" lang="en-US" altLang="zh-CN" sz="2400" b="1" i="0" u="none" strike="noStrike" cap="none" normalizeH="0" baseline="0" smtClean="0">
            <a:ln>
              <a:noFill/>
            </a:ln>
            <a:solidFill>
              <a:schemeClr val="accent1"/>
            </a:solidFill>
            <a:effectLst/>
            <a:latin typeface="Arial" panose="020B0604020202020204" pitchFamily="34" charset="0"/>
          </a:defRPr>
        </a:defPPr>
      </a:lstStyle>
    </a:lnDef>
  </a:objectDefaults>
  <a:extraClrSchemeLst>
    <a:extraClrScheme>
      <a:clrScheme name="CS152-SP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152-SP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152-SP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152-SP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52-SP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152-SP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152-SP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12390</Words>
  <Application>WPS 演示</Application>
  <PresentationFormat>信纸(8.5x11 英寸)</PresentationFormat>
  <Paragraphs>1027</Paragraphs>
  <Slides>59</Slides>
  <Notes>6</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59</vt:i4>
      </vt:variant>
    </vt:vector>
  </HeadingPairs>
  <TitlesOfParts>
    <vt:vector size="76" baseType="lpstr">
      <vt:lpstr>Arial</vt:lpstr>
      <vt:lpstr>宋体</vt:lpstr>
      <vt:lpstr>Wingdings</vt:lpstr>
      <vt:lpstr>Times New Roman</vt:lpstr>
      <vt:lpstr>黑体</vt:lpstr>
      <vt:lpstr>仿宋</vt:lpstr>
      <vt:lpstr>Calibri</vt:lpstr>
      <vt:lpstr>Symbol</vt:lpstr>
      <vt:lpstr>微软雅黑</vt:lpstr>
      <vt:lpstr>Arial Unicode MS</vt:lpstr>
      <vt:lpstr>华文楷体</vt:lpstr>
      <vt:lpstr>Microsoft YaHei UI</vt:lpstr>
      <vt:lpstr>Cambria Math</vt:lpstr>
      <vt:lpstr>MS Mincho</vt:lpstr>
      <vt:lpstr>Segoe Print</vt:lpstr>
      <vt:lpstr>CS152-SP98</vt:lpstr>
      <vt:lpstr>Visio.Drawing.15</vt:lpstr>
      <vt:lpstr> 数据科学导论</vt:lpstr>
      <vt:lpstr>第4章 数据可视化</vt:lpstr>
      <vt:lpstr>第4章 数据可视化</vt:lpstr>
      <vt:lpstr>第4章 数据可视化</vt:lpstr>
      <vt:lpstr>第4章 数据可视化</vt:lpstr>
      <vt:lpstr>第4章 数据可视化</vt:lpstr>
      <vt:lpstr>第4章 数据可视化</vt:lpstr>
      <vt:lpstr>第4章 数据可视化</vt:lpstr>
      <vt:lpstr>第4章 数据可视化</vt:lpstr>
      <vt:lpstr>第4章 数据可视化</vt:lpstr>
      <vt:lpstr>第4章 数据可视化</vt:lpstr>
      <vt:lpstr>第4章 数据可视化</vt:lpstr>
      <vt:lpstr>第4章 数据可视化</vt:lpstr>
      <vt:lpstr>第4章 数据可视化</vt:lpstr>
      <vt:lpstr>第4章 数据可视化</vt:lpstr>
      <vt:lpstr>第4章 数据可视化</vt:lpstr>
      <vt:lpstr>第4章 数据可视化</vt:lpstr>
      <vt:lpstr>第4章 数据可视化</vt:lpstr>
      <vt:lpstr>第4章 数据可视化</vt:lpstr>
      <vt:lpstr>第4章 数据可视化</vt:lpstr>
      <vt:lpstr>第4章 数据可视化</vt:lpstr>
      <vt:lpstr>第4章 数据可视化</vt:lpstr>
      <vt:lpstr>第4章 数据可视化</vt:lpstr>
      <vt:lpstr>第4章 数据可视化</vt:lpstr>
      <vt:lpstr>第4章 数据可视化</vt:lpstr>
      <vt:lpstr>第4章 数据可视化</vt:lpstr>
      <vt:lpstr>第4章 数据可视化</vt:lpstr>
      <vt:lpstr>第4章 数据可视化</vt:lpstr>
      <vt:lpstr>第4章 数据可视化</vt:lpstr>
      <vt:lpstr>第4章 数据可视化</vt:lpstr>
      <vt:lpstr>第4章 数据可视化</vt:lpstr>
      <vt:lpstr>第4章 数据可视化</vt:lpstr>
      <vt:lpstr>第4章 数据可视化</vt:lpstr>
      <vt:lpstr>第4章 数据可视化</vt:lpstr>
      <vt:lpstr>第4章 数据可视化</vt:lpstr>
      <vt:lpstr>第4章 数据可视化</vt:lpstr>
      <vt:lpstr>第4章 数据可视化</vt:lpstr>
      <vt:lpstr>第4章 数据可视化</vt:lpstr>
      <vt:lpstr>第4章 数据可视化</vt:lpstr>
      <vt:lpstr>第4章 数据可视化</vt:lpstr>
      <vt:lpstr>第4章 数据可视化</vt:lpstr>
      <vt:lpstr>第4章 数据可视化</vt:lpstr>
      <vt:lpstr>第4章 数据可视化</vt:lpstr>
      <vt:lpstr>第4章 数据可视化</vt:lpstr>
      <vt:lpstr>第4章 数据可视化</vt:lpstr>
      <vt:lpstr>第4章 数据可视化</vt:lpstr>
      <vt:lpstr>第4章 数据可视化</vt:lpstr>
      <vt:lpstr>第4章 数据可视化</vt:lpstr>
      <vt:lpstr>第4章 数据可视化</vt:lpstr>
      <vt:lpstr>第4章 数据可视化</vt:lpstr>
      <vt:lpstr>第4章 数据可视化</vt:lpstr>
      <vt:lpstr>第4章 数据可视化</vt:lpstr>
      <vt:lpstr>第4章 数据可视化</vt:lpstr>
      <vt:lpstr>第4章 数据可视化</vt:lpstr>
      <vt:lpstr>第4章 数据可视化</vt:lpstr>
      <vt:lpstr>第4章 数据可视化</vt:lpstr>
      <vt:lpstr>第4章 数据可视化</vt:lpstr>
      <vt:lpstr>第4章 数据可视化</vt:lpstr>
      <vt:lpstr>第4章 数据可视化</vt:lpstr>
    </vt:vector>
  </TitlesOfParts>
  <Company>UC Berkeley</Company>
  <LinksUpToDate>false</LinksUpToDate>
  <SharedDoc>false</SharedDoc>
  <HyperlinksChanged>false</HyperlinksChanged>
  <AppVersion>14.0000</AppVersion>
  <Pages>47</Page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Computer Architecture</dc:title>
  <dc:creator/>
  <cp:lastModifiedBy>WPS_1662112355</cp:lastModifiedBy>
  <cp:revision>2120</cp:revision>
  <cp:lastPrinted>1999-08-22T22:40:00Z</cp:lastPrinted>
  <dcterms:created xsi:type="dcterms:W3CDTF">1997-08-19T16:58:00Z</dcterms:created>
  <dcterms:modified xsi:type="dcterms:W3CDTF">2025-03-31T13:19:38Z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2052-12.1.0.19770</vt:lpwstr>
  </property>
  <property fmtid="{D5CDD505-2E9C-101B-9397-08002B2CF9AE}" pid="3" name="ICV">
    <vt:lpwstr>83358C17D3E14464AED3E89D7C295994_13</vt:lpwstr>
  </property>
</Properties>
</file>