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charts/chart1.xml" ContentType="application/vnd.openxmlformats-officedocument.drawingml.chart+xml"/>
  <Override PartName="/ppt/theme/themeOverride1.xml" ContentType="application/vnd.openxmlformats-officedocument.themeOverr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940.xml" ContentType="application/vnd.openxmlformats-officedocument.presentationml.tags+xml"/>
  <Override PartName="/ppt/tags/tag156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2"/>
  </p:notesMasterIdLst>
  <p:handoutMasterIdLst>
    <p:handoutMasterId r:id="rId83"/>
  </p:handoutMasterIdLst>
  <p:sldIdLst>
    <p:sldId id="256" r:id="rId2"/>
    <p:sldId id="776" r:id="rId3"/>
    <p:sldId id="1451" r:id="rId4"/>
    <p:sldId id="1454" r:id="rId5"/>
    <p:sldId id="1926" r:id="rId6"/>
    <p:sldId id="1927" r:id="rId7"/>
    <p:sldId id="1928" r:id="rId8"/>
    <p:sldId id="1929" r:id="rId9"/>
    <p:sldId id="1930" r:id="rId10"/>
    <p:sldId id="1931" r:id="rId11"/>
    <p:sldId id="1932" r:id="rId12"/>
    <p:sldId id="1933" r:id="rId13"/>
    <p:sldId id="1934" r:id="rId14"/>
    <p:sldId id="1935" r:id="rId15"/>
    <p:sldId id="1936" r:id="rId16"/>
    <p:sldId id="1937" r:id="rId17"/>
    <p:sldId id="1938" r:id="rId18"/>
    <p:sldId id="1455" r:id="rId19"/>
    <p:sldId id="1456" r:id="rId20"/>
    <p:sldId id="1457" r:id="rId21"/>
    <p:sldId id="1458" r:id="rId22"/>
    <p:sldId id="1459" r:id="rId23"/>
    <p:sldId id="1939" r:id="rId24"/>
    <p:sldId id="1460" r:id="rId25"/>
    <p:sldId id="1529" r:id="rId26"/>
    <p:sldId id="1940" r:id="rId27"/>
    <p:sldId id="1941" r:id="rId28"/>
    <p:sldId id="1945" r:id="rId29"/>
    <p:sldId id="1530" r:id="rId30"/>
    <p:sldId id="1531" r:id="rId31"/>
    <p:sldId id="1532" r:id="rId32"/>
    <p:sldId id="1946" r:id="rId33"/>
    <p:sldId id="1947" r:id="rId34"/>
    <p:sldId id="1948" r:id="rId35"/>
    <p:sldId id="1949" r:id="rId36"/>
    <p:sldId id="1950" r:id="rId37"/>
    <p:sldId id="1533" r:id="rId38"/>
    <p:sldId id="1602" r:id="rId39"/>
    <p:sldId id="1603" r:id="rId40"/>
    <p:sldId id="1942" r:id="rId41"/>
    <p:sldId id="1951" r:id="rId42"/>
    <p:sldId id="1952" r:id="rId43"/>
    <p:sldId id="1604" r:id="rId44"/>
    <p:sldId id="1605" r:id="rId45"/>
    <p:sldId id="1606" r:id="rId46"/>
    <p:sldId id="1607" r:id="rId47"/>
    <p:sldId id="1608" r:id="rId48"/>
    <p:sldId id="1609" r:id="rId49"/>
    <p:sldId id="1610" r:id="rId50"/>
    <p:sldId id="1611" r:id="rId51"/>
    <p:sldId id="1612" r:id="rId52"/>
    <p:sldId id="1613" r:id="rId53"/>
    <p:sldId id="1943" r:id="rId54"/>
    <p:sldId id="1944" r:id="rId55"/>
    <p:sldId id="1614" r:id="rId56"/>
    <p:sldId id="1615" r:id="rId57"/>
    <p:sldId id="1684" r:id="rId58"/>
    <p:sldId id="1685" r:id="rId59"/>
    <p:sldId id="1686" r:id="rId60"/>
    <p:sldId id="1687" r:id="rId61"/>
    <p:sldId id="1688" r:id="rId62"/>
    <p:sldId id="1689" r:id="rId63"/>
    <p:sldId id="1690" r:id="rId64"/>
    <p:sldId id="1691" r:id="rId65"/>
    <p:sldId id="1692" r:id="rId66"/>
    <p:sldId id="1953" r:id="rId67"/>
    <p:sldId id="1693" r:id="rId68"/>
    <p:sldId id="1762" r:id="rId69"/>
    <p:sldId id="1763" r:id="rId70"/>
    <p:sldId id="1764" r:id="rId71"/>
    <p:sldId id="1765" r:id="rId72"/>
    <p:sldId id="1766" r:id="rId73"/>
    <p:sldId id="1767" r:id="rId74"/>
    <p:sldId id="1768" r:id="rId75"/>
    <p:sldId id="1769" r:id="rId76"/>
    <p:sldId id="1770" r:id="rId77"/>
    <p:sldId id="1854" r:id="rId78"/>
    <p:sldId id="1855" r:id="rId79"/>
    <p:sldId id="1856" r:id="rId80"/>
    <p:sldId id="1857" r:id="rId81"/>
  </p:sldIdLst>
  <p:sldSz cx="9144000" cy="6858000" type="letter"/>
  <p:notesSz cx="9163050" cy="6877050"/>
  <p:custDataLst>
    <p:tags r:id="rId84"/>
  </p:custDataLst>
  <p:kinsoku lang="zh-CN" invalStChars="、。，．・：；？！゛゜ヽヾゝゞ々ー’”）〕］｝〉》」』】°‰′″℃￠％ぁぃぅぇぉっゃゅょゎァィゥェォッャュョヮヵヶ!%),.:;?]}｡｣､･ｧｨｩｪｫｬｭｮｯｰﾞﾟ" invalEndChars="‘“（〔［｛〈《「『【￥＄$([\{｢￡"/>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2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AD5"/>
    <a:srgbClr val="B3380D"/>
    <a:srgbClr val="E6E6E6"/>
    <a:srgbClr val="660066"/>
    <a:srgbClr val="CC0000"/>
    <a:srgbClr val="FF0000"/>
    <a:srgbClr val="800000"/>
    <a:srgbClr val="000066"/>
    <a:srgbClr val="003300"/>
    <a:srgbClr val="005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46"/>
    <p:restoredTop sz="73912"/>
  </p:normalViewPr>
  <p:slideViewPr>
    <p:cSldViewPr showGuides="1">
      <p:cViewPr varScale="1">
        <p:scale>
          <a:sx n="105" d="100"/>
          <a:sy n="105" d="100"/>
        </p:scale>
        <p:origin x="532" y="64"/>
      </p:cViewPr>
      <p:guideLst>
        <p:guide orient="horz" pos="2125"/>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81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p(%)</c:f>
              <c:strCache>
                <c:ptCount val="1"/>
                <c:pt idx="0">
                  <c:v>p(%)</c:v>
                </c:pt>
              </c:strCache>
            </c:strRef>
          </c:tx>
          <c:invertIfNegative val="0"/>
          <c:val>
            <c:numRef>
              <c:f>Sheet1!$B$2:$J$2</c:f>
              <c:numCache>
                <c:formatCode>General</c:formatCode>
                <c:ptCount val="9"/>
                <c:pt idx="0">
                  <c:v>30.1</c:v>
                </c:pt>
                <c:pt idx="1">
                  <c:v>17.600000000000001</c:v>
                </c:pt>
                <c:pt idx="2">
                  <c:v>12.5</c:v>
                </c:pt>
                <c:pt idx="3">
                  <c:v>9.6999999999999993</c:v>
                </c:pt>
                <c:pt idx="4">
                  <c:v>7.9</c:v>
                </c:pt>
                <c:pt idx="5">
                  <c:v>6.7</c:v>
                </c:pt>
                <c:pt idx="6">
                  <c:v>5.8</c:v>
                </c:pt>
                <c:pt idx="7">
                  <c:v>5.0999999999999996</c:v>
                </c:pt>
                <c:pt idx="8">
                  <c:v>4.5999999999999996</c:v>
                </c:pt>
              </c:numCache>
            </c:numRef>
          </c:val>
          <c:extLst>
            <c:ext xmlns:c16="http://schemas.microsoft.com/office/drawing/2014/chart" uri="{C3380CC4-5D6E-409C-BE32-E72D297353CC}">
              <c16:uniqueId val="{00000000-2EB8-4FD5-9590-7E3BB7E2AEE3}"/>
            </c:ext>
          </c:extLst>
        </c:ser>
        <c:dLbls>
          <c:showLegendKey val="0"/>
          <c:showVal val="0"/>
          <c:showCatName val="0"/>
          <c:showSerName val="0"/>
          <c:showPercent val="0"/>
          <c:showBubbleSize val="0"/>
        </c:dLbls>
        <c:gapWidth val="150"/>
        <c:overlap val="100"/>
        <c:axId val="161626752"/>
        <c:axId val="161659520"/>
      </c:barChart>
      <c:catAx>
        <c:axId val="161626752"/>
        <c:scaling>
          <c:orientation val="minMax"/>
        </c:scaling>
        <c:delete val="0"/>
        <c:axPos val="b"/>
        <c:title>
          <c:tx>
            <c:rich>
              <a:bodyPr rot="0" spcFirstLastPara="0" vertOverflow="ellipsis" vert="horz" wrap="square" anchor="ctr" anchorCtr="1"/>
              <a:lstStyle/>
              <a:p>
                <a:pPr>
                  <a:defRPr lang="zh-CN" sz="1800" b="1" i="0" u="none" strike="noStrike" kern="1200" baseline="0">
                    <a:solidFill>
                      <a:schemeClr val="tx1"/>
                    </a:solidFill>
                    <a:latin typeface="+mn-lt"/>
                    <a:ea typeface="+mn-ea"/>
                    <a:cs typeface="+mn-cs"/>
                  </a:defRPr>
                </a:pPr>
                <a:r>
                  <a:rPr lang="en-US"/>
                  <a:t>k</a:t>
                </a:r>
              </a:p>
            </c:rich>
          </c:tx>
          <c:overlay val="0"/>
        </c:title>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161659520"/>
        <c:crosses val="autoZero"/>
        <c:auto val="1"/>
        <c:lblAlgn val="ctr"/>
        <c:lblOffset val="100"/>
        <c:noMultiLvlLbl val="0"/>
      </c:catAx>
      <c:valAx>
        <c:axId val="161659520"/>
        <c:scaling>
          <c:orientation val="minMax"/>
        </c:scaling>
        <c:delete val="0"/>
        <c:axPos val="l"/>
        <c:majorGridlines/>
        <c:title>
          <c:tx>
            <c:rich>
              <a:bodyPr rot="-5400000" spcFirstLastPara="0" vertOverflow="ellipsis" vert="horz" wrap="square" anchor="ctr" anchorCtr="1"/>
              <a:lstStyle/>
              <a:p>
                <a:pPr>
                  <a:defRPr lang="zh-CN" sz="1800" b="1" i="0" u="none" strike="noStrike" kern="1200" baseline="0">
                    <a:solidFill>
                      <a:schemeClr val="tx1"/>
                    </a:solidFill>
                    <a:latin typeface="+mn-lt"/>
                    <a:ea typeface="+mn-ea"/>
                    <a:cs typeface="+mn-cs"/>
                  </a:defRPr>
                </a:pPr>
                <a:r>
                  <a:rPr lang="en-US"/>
                  <a:t>p</a:t>
                </a:r>
                <a:endParaRPr lang="zh-CN"/>
              </a:p>
            </c:rich>
          </c:tx>
          <c:overlay val="0"/>
        </c:title>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crossAx val="161626752"/>
        <c:crosses val="autoZero"/>
        <c:crossBetween val="between"/>
      </c:valAx>
    </c:plotArea>
    <c:legend>
      <c:legendPos val="r"/>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endParaRPr lang="zh-CN"/>
        </a:p>
      </c:txPr>
    </c:legend>
    <c:plotVisOnly val="1"/>
    <c:dispBlanksAs val="gap"/>
    <c:showDLblsOverMax val="0"/>
    <c:extLst>
      <c:ext uri="{0b15fc19-7d7d-44ad-8c2d-2c3a37ce22c3}">
        <chartProps xmlns="https://web.wps.cn/et/2018/main" chartId="{b97cd579-b819-4dc2-b340-55ce4e55b2fc}"/>
      </c:ext>
    </c:extLst>
  </c:chart>
  <c:txPr>
    <a:bodyPr/>
    <a:lstStyle/>
    <a:p>
      <a:pPr>
        <a:defRPr lang="zh-CN" sz="1800"/>
      </a:pPr>
      <a:endParaRPr lang="zh-CN"/>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3#1">
  <dgm:title val=""/>
  <dgm:desc val=""/>
  <dgm:catLst>
    <dgm:cat type="colorful" pri="10300"/>
  </dgm:catLst>
  <dgm:styleLbl name="alignAcc1">
    <dgm:fillClrLst meth="repeat">
      <a:sysClr val="window" lastClr="FFFFFF">
        <a:alpha val="90000"/>
      </a:sysClr>
    </dgm:fillClrLst>
    <dgm:linClrLst>
      <a:srgbClr val="A5A5A5"/>
      <a:srgbClr val="FFC000"/>
    </dgm:linClrLst>
    <dgm:effectClrLst/>
    <dgm:txLinClrLst/>
    <dgm:txFillClrLst meth="repeat">
      <a:sysClr val="windowText" lastClr="000000"/>
    </dgm:txFillClrLst>
    <dgm:txEffectClrLst/>
  </dgm:styleLbl>
  <dgm:styleLbl name="alignAccFollowNode1">
    <dgm:fillClrLst>
      <a:srgbClr val="A5A5A5">
        <a:tint val="40000"/>
        <a:alpha val="90000"/>
      </a:srgbClr>
      <a:srgbClr val="FFC000">
        <a:tint val="40000"/>
        <a:alpha val="90000"/>
      </a:srgbClr>
    </dgm:fillClrLst>
    <dgm:linClrLst>
      <a:srgbClr val="A5A5A5">
        <a:tint val="40000"/>
        <a:alpha val="90000"/>
      </a:srgbClr>
      <a:srgbClr val="FFC000">
        <a:tint val="40000"/>
        <a:alpha val="90000"/>
      </a:srgbClr>
    </dgm:linClrLst>
    <dgm:effectClrLst/>
    <dgm:txLinClrLst/>
    <dgm:txFillClrLst meth="repeat">
      <a:sysClr val="windowText" lastClr="000000"/>
    </dgm:txFillClrLst>
    <dgm:txEffectClrLst/>
  </dgm:styleLbl>
  <dgm:styleLbl name="alignImgPlace1">
    <dgm:fillClrLst>
      <a:srgbClr val="A5A5A5">
        <a:tint val="50000"/>
      </a:srgbClr>
      <a:srgbClr val="FFC000">
        <a:tint val="20000"/>
      </a:srgbClr>
    </dgm:fillClrLst>
    <dgm:linClrLst meth="repeat">
      <a:sysClr val="window" lastClr="FFFFFF"/>
    </dgm:linClrLst>
    <dgm:effectClrLst/>
    <dgm:txLinClrLst/>
    <dgm:txFillClrLst meth="repeat">
      <a:sysClr val="window" lastClr="FFFFFF"/>
    </dgm:txFillClrLst>
    <dgm:txEffectClrLst/>
  </dgm:styleLbl>
  <dgm:styleLbl name="alignNode1">
    <dgm:fillClrLst>
      <a:srgbClr val="A5A5A5"/>
      <a:srgbClr val="FFC000"/>
    </dgm:fillClrLst>
    <dgm:linClrLst>
      <a:srgbClr val="A5A5A5"/>
      <a:srgbClr val="FFC000"/>
    </dgm:linClrLst>
    <dgm:effectClrLst/>
    <dgm:txLinClrLst/>
    <dgm:txFillClrLst/>
    <dgm:txEffectClrLst/>
  </dgm:styleLbl>
  <dgm:styleLbl name="asst0">
    <dgm:fillClrLst meth="repeat">
      <a:srgbClr val="A5A5A5"/>
    </dgm:fillClrLst>
    <dgm:linClrLst meth="repeat">
      <a:sysClr val="window" lastClr="FFFFFF">
        <a:shade val="80000"/>
      </a:sysClr>
    </dgm:linClrLst>
    <dgm:effectClrLst/>
    <dgm:txLinClrLst/>
    <dgm:txFillClrLst/>
    <dgm:txEffectClrLst/>
  </dgm:styleLbl>
  <dgm:styleLbl name="asst1">
    <dgm:fillClrLst meth="repeat">
      <a:srgbClr val="FFC000"/>
    </dgm:fillClrLst>
    <dgm:linClrLst meth="repeat">
      <a:sysClr val="window" lastClr="FFFFFF">
        <a:shade val="80000"/>
      </a:sysClr>
    </dgm:linClrLst>
    <dgm:effectClrLst/>
    <dgm:txLinClrLst/>
    <dgm:txFillClrLst/>
    <dgm:txEffectClrLst/>
  </dgm:styleLbl>
  <dgm:styleLbl name="asst2">
    <dgm:fillClrLst>
      <a:srgbClr val="4472C4"/>
    </dgm:fillClrLst>
    <dgm:linClrLst meth="repeat">
      <a:sysClr val="window" lastClr="FFFFFF"/>
    </dgm:linClrLst>
    <dgm:effectClrLst/>
    <dgm:txLinClrLst/>
    <dgm:txFillClrLst/>
    <dgm:txEffectClrLst/>
  </dgm:styleLbl>
  <dgm:styleLbl name="asst3">
    <dgm:fillClrLst>
      <a:srgbClr val="70AD47"/>
    </dgm:fillClrLst>
    <dgm:linClrLst meth="repeat">
      <a:sysClr val="window" lastClr="FFFFFF"/>
    </dgm:linClrLst>
    <dgm:effectClrLst/>
    <dgm:txLinClrLst/>
    <dgm:txFillClrLst/>
    <dgm:txEffectClrLst/>
  </dgm:styleLbl>
  <dgm:styleLbl name="asst4">
    <dgm:fillClrLst>
      <a:srgbClr val="5B9BD5"/>
    </dgm:fillClrLst>
    <dgm:linClrLst meth="repeat">
      <a:sysClr val="window" lastClr="FFFFFF"/>
    </dgm:linClrLst>
    <dgm:effectClrLst/>
    <dgm:txLinClrLst/>
    <dgm:txFillClrLst/>
    <dgm:txEffectClrLst/>
  </dgm:styleLbl>
  <dgm:styleLbl name="bgAcc1">
    <dgm:fillClrLst meth="repeat">
      <a:sysClr val="window" lastClr="FFFFFF">
        <a:alpha val="90000"/>
      </a:sysClr>
    </dgm:fillClrLst>
    <dgm:linClrLst>
      <a:srgbClr val="A5A5A5"/>
      <a:srgbClr val="FFC000"/>
    </dgm:linClrLst>
    <dgm:effectClrLst/>
    <dgm:txLinClrLst/>
    <dgm:txFillClrLst meth="repeat">
      <a:sysClr val="windowText" lastClr="000000"/>
    </dgm:txFillClrLst>
    <dgm:txEffectClrLst/>
  </dgm:styleLbl>
  <dgm:styleLbl name="bgAccFollowNode1">
    <dgm:fillClrLst>
      <a:srgbClr val="A5A5A5">
        <a:tint val="40000"/>
        <a:alpha val="90000"/>
      </a:srgbClr>
      <a:srgbClr val="FFC000">
        <a:tint val="40000"/>
        <a:alpha val="90000"/>
      </a:srgbClr>
    </dgm:fillClrLst>
    <dgm:linClrLst>
      <a:srgbClr val="A5A5A5">
        <a:tint val="40000"/>
        <a:alpha val="90000"/>
      </a:srgbClr>
      <a:srgbClr val="FFC000">
        <a:tint val="40000"/>
        <a:alpha val="90000"/>
      </a:srgbClr>
    </dgm:linClrLst>
    <dgm:effectClrLst/>
    <dgm:txLinClrLst/>
    <dgm:txFillClrLst meth="repeat">
      <a:sysClr val="windowText" lastClr="000000"/>
    </dgm:txFillClrLst>
    <dgm:txEffectClrLst/>
  </dgm:styleLbl>
  <dgm:styleLbl name="bgImgPlace1">
    <dgm:fillClrLst>
      <a:srgbClr val="A5A5A5">
        <a:tint val="50000"/>
      </a:srgbClr>
      <a:srgbClr val="FFC000">
        <a:tint val="20000"/>
      </a:srgbClr>
    </dgm:fillClrLst>
    <dgm:linClrLst meth="repeat">
      <a:sysClr val="window" lastClr="FFFFFF"/>
    </dgm:linClrLst>
    <dgm:effectClrLst/>
    <dgm:txLinClrLst/>
    <dgm:txFillClrLst meth="repeat">
      <a:sysClr val="window" lastClr="FFFFFF"/>
    </dgm:txFillClrLst>
    <dgm:txEffectClrLst/>
  </dgm:styleLbl>
  <dgm:styleLbl name="bgShp">
    <dgm:fillClrLst meth="repeat">
      <a:srgbClr val="A5A5A5">
        <a:tint val="40000"/>
      </a:srgbClr>
    </dgm:fillClrLst>
    <dgm:linClrLst meth="repeat">
      <a:sysClr val="windowText" lastClr="000000"/>
    </dgm:linClrLst>
    <dgm:effectClrLst/>
    <dgm:txLinClrLst/>
    <dgm:txFillClrLst meth="repeat">
      <a:sysClr val="windowText" lastClr="000000"/>
    </dgm:txFillClrLst>
    <dgm:txEffectClrLst/>
  </dgm:styleLbl>
  <dgm:styleLbl name="bgSibTrans2D1">
    <dgm:fillClrLst>
      <a:srgbClr val="A5A5A5"/>
      <a:srgbClr val="FFC000"/>
    </dgm:fillClrLst>
    <dgm:linClrLst meth="repeat">
      <a:sysClr val="window" lastClr="FFFFFF"/>
    </dgm:linClrLst>
    <dgm:effectClrLst/>
    <dgm:txLinClrLst/>
    <dgm:txFillClrLst meth="repeat">
      <a:sysClr val="window" lastClr="FFFFFF"/>
    </dgm:txFillClrLst>
    <dgm:txEffectClrLst/>
  </dgm:styleLbl>
  <dgm:styleLbl name="callout">
    <dgm:fillClrLst meth="repeat">
      <a:srgbClr val="A5A5A5"/>
    </dgm:fillClrLst>
    <dgm:linClrLst meth="repeat">
      <a:srgbClr val="A5A5A5">
        <a:tint val="50000"/>
      </a:srgbClr>
    </dgm:linClrLst>
    <dgm:effectClrLst/>
    <dgm:txLinClrLst/>
    <dgm:txFillClrLst meth="repeat">
      <a:sysClr val="windowText" lastClr="000000"/>
    </dgm:txFillClrLst>
    <dgm:txEffectClrLst/>
  </dgm:styleLbl>
  <dgm:styleLbl name="conFgAcc1">
    <dgm:fillClrLst meth="repeat">
      <a:sysClr val="window" lastClr="FFFFFF">
        <a:alpha val="90000"/>
      </a:sysClr>
    </dgm:fillClrLst>
    <dgm:linClrLst>
      <a:srgbClr val="A5A5A5"/>
      <a:srgbClr val="FFC000"/>
    </dgm:linClrLst>
    <dgm:effectClrLst/>
    <dgm:txLinClrLst/>
    <dgm:txFillClrLst meth="repeat">
      <a:sysClr val="windowText" lastClr="000000"/>
    </dgm:txFillClrLst>
    <dgm:txEffectClrLst/>
  </dgm:styleLbl>
  <dgm:styleLbl name="dkBgShp">
    <dgm:fillClrLst meth="repeat">
      <a:srgbClr val="A5A5A5">
        <a:shade val="90000"/>
      </a:srgbClr>
    </dgm:fillClrLst>
    <dgm:linClrLst meth="repeat">
      <a:sysClr val="windowText" lastClr="000000"/>
    </dgm:linClrLst>
    <dgm:effectClrLst/>
    <dgm:txLinClrLst/>
    <dgm:txFillClrLst meth="repeat">
      <a:sysClr val="window" lastClr="FFFFFF"/>
    </dgm:txFillClrLst>
    <dgm:txEffectClrLst/>
  </dgm:styleLbl>
  <dgm:styleLbl name="fgAcc0">
    <dgm:fillClrLst meth="repeat">
      <a:sysClr val="window" lastClr="FFFFFF">
        <a:alpha val="90000"/>
      </a:sysClr>
    </dgm:fillClrLst>
    <dgm:linClrLst>
      <a:srgbClr val="ED7D31"/>
    </dgm:linClrLst>
    <dgm:effectClrLst/>
    <dgm:txLinClrLst/>
    <dgm:txFillClrLst meth="repeat">
      <a:sysClr val="windowText" lastClr="000000"/>
    </dgm:txFillClrLst>
    <dgm:txEffectClrLst/>
  </dgm:styleLbl>
  <dgm:styleLbl name="fgAcc1">
    <dgm:fillClrLst meth="repeat">
      <a:sysClr val="window" lastClr="FFFFFF">
        <a:alpha val="90000"/>
      </a:sysClr>
    </dgm:fillClrLst>
    <dgm:linClrLst>
      <a:srgbClr val="A5A5A5"/>
      <a:srgbClr val="FFC000"/>
    </dgm:linClrLst>
    <dgm:effectClrLst/>
    <dgm:txLinClrLst/>
    <dgm:txFillClrLst meth="repeat">
      <a:sysClr val="windowText" lastClr="000000"/>
    </dgm:txFillClrLst>
    <dgm:txEffectClrLst/>
  </dgm:styleLbl>
  <dgm:styleLbl name="fgAcc2">
    <dgm:fillClrLst meth="repeat">
      <a:sysClr val="window" lastClr="FFFFFF">
        <a:alpha val="90000"/>
      </a:sysClr>
    </dgm:fillClrLst>
    <dgm:linClrLst>
      <a:srgbClr val="FFC000"/>
    </dgm:linClrLst>
    <dgm:effectClrLst/>
    <dgm:txLinClrLst/>
    <dgm:txFillClrLst meth="repeat">
      <a:sysClr val="windowText" lastClr="000000"/>
    </dgm:txFillClrLst>
    <dgm:txEffectClrLst/>
  </dgm:styleLbl>
  <dgm:styleLbl name="fgAcc3">
    <dgm:fillClrLst meth="repeat">
      <a:sysClr val="window" lastClr="FFFFFF">
        <a:alpha val="90000"/>
      </a:sysClr>
    </dgm:fillClrLst>
    <dgm:linClrLst>
      <a:srgbClr val="4472C4"/>
    </dgm:linClrLst>
    <dgm:effectClrLst/>
    <dgm:txLinClrLst/>
    <dgm:txFillClrLst meth="repeat">
      <a:sysClr val="windowText" lastClr="000000"/>
    </dgm:txFillClrLst>
    <dgm:txEffectClrLst/>
  </dgm:styleLbl>
  <dgm:styleLbl name="fgAcc4">
    <dgm:fillClrLst meth="repeat">
      <a:sysClr val="window" lastClr="FFFFFF">
        <a:alpha val="90000"/>
      </a:sysClr>
    </dgm:fillClrLst>
    <dgm:linClrLst>
      <a:srgbClr val="70AD47"/>
    </dgm:linClrLst>
    <dgm:effectClrLst/>
    <dgm:txLinClrLst/>
    <dgm:txFillClrLst meth="repeat">
      <a:sysClr val="windowText" lastClr="000000"/>
    </dgm:txFillClrLst>
    <dgm:txEffectClrLst/>
  </dgm:styleLbl>
  <dgm:styleLbl name="fgAccFollowNode1">
    <dgm:fillClrLst>
      <a:srgbClr val="A5A5A5">
        <a:tint val="40000"/>
        <a:alpha val="90000"/>
      </a:srgbClr>
      <a:srgbClr val="FFC000">
        <a:tint val="40000"/>
        <a:alpha val="90000"/>
      </a:srgbClr>
    </dgm:fillClrLst>
    <dgm:linClrLst>
      <a:srgbClr val="A5A5A5">
        <a:tint val="40000"/>
        <a:alpha val="90000"/>
      </a:srgbClr>
      <a:srgbClr val="FFC000">
        <a:tint val="40000"/>
        <a:alpha val="90000"/>
      </a:srgbClr>
    </dgm:linClrLst>
    <dgm:effectClrLst/>
    <dgm:txLinClrLst/>
    <dgm:txFillClrLst meth="repeat">
      <a:sysClr val="windowText" lastClr="000000"/>
    </dgm:txFillClrLst>
    <dgm:txEffectClrLst/>
  </dgm:styleLbl>
  <dgm:styleLbl name="fgImgPlace1">
    <dgm:fillClrLst>
      <a:srgbClr val="A5A5A5">
        <a:tint val="50000"/>
      </a:srgbClr>
      <a:srgbClr val="FFC000">
        <a:tint val="50000"/>
      </a:srgbClr>
    </dgm:fillClrLst>
    <dgm:linClrLst meth="repeat">
      <a:sysClr val="window" lastClr="FFFFFF"/>
    </dgm:linClrLst>
    <dgm:effectClrLst/>
    <dgm:txLinClrLst/>
    <dgm:txFillClrLst meth="repeat">
      <a:sysClr val="window" lastClr="FFFFFF"/>
    </dgm:txFillClrLst>
    <dgm:txEffectClrLst/>
  </dgm:styleLbl>
  <dgm:styleLbl name="fgShp">
    <dgm:fillClrLst meth="repeat">
      <a:srgbClr val="A5A5A5">
        <a:tint val="40000"/>
      </a:srgbClr>
    </dgm:fillClrLst>
    <dgm:linClrLst meth="repeat">
      <a:sysClr val="window" lastClr="FFFFFF"/>
    </dgm:linClrLst>
    <dgm:effectClrLst/>
    <dgm:txLinClrLst/>
    <dgm:txFillClrLst meth="repeat">
      <a:sysClr val="windowText" lastClr="000000"/>
    </dgm:txFillClrLst>
    <dgm:txEffectClrLst/>
  </dgm:styleLbl>
  <dgm:styleLbl name="fgSibTrans2D1">
    <dgm:fillClrLst>
      <a:srgbClr val="A5A5A5"/>
      <a:srgbClr val="FFC000"/>
    </dgm:fillClrLst>
    <dgm:linClrLst meth="repeat">
      <a:sysClr val="window" lastClr="FFFFFF"/>
    </dgm:linClrLst>
    <dgm:effectClrLst/>
    <dgm:txLinClrLst/>
    <dgm:txFillClrLst meth="repeat">
      <a:sysClr val="window" lastClr="FFFFFF"/>
    </dgm:txFillClrLst>
    <dgm:txEffectClrLst/>
  </dgm:styleLbl>
  <dgm:styleLbl name="lnNode1">
    <dgm:fillClrLst>
      <a:srgbClr val="A5A5A5"/>
      <a:srgbClr val="FFC000"/>
    </dgm:fillClrLst>
    <dgm:linClrLst meth="repeat">
      <a:sysClr val="window" lastClr="FFFFFF"/>
    </dgm:linClrLst>
    <dgm:effectClrLst/>
    <dgm:txLinClrLst/>
    <dgm:txFillClrLst/>
    <dgm:txEffectClrLst/>
  </dgm:styleLbl>
  <dgm:styleLbl name="node0">
    <dgm:fillClrLst meth="repeat">
      <a:srgbClr val="ED7D31"/>
    </dgm:fillClrLst>
    <dgm:linClrLst meth="repeat">
      <a:sysClr val="window" lastClr="FFFFFF"/>
    </dgm:linClrLst>
    <dgm:effectClrLst/>
    <dgm:txLinClrLst/>
    <dgm:txFillClrLst/>
    <dgm:txEffectClrLst/>
  </dgm:styleLbl>
  <dgm:styleLbl name="node1">
    <dgm:fillClrLst>
      <a:srgbClr val="A5A5A5"/>
      <a:srgbClr val="FFC000"/>
    </dgm:fillClrLst>
    <dgm:linClrLst meth="repeat">
      <a:sysClr val="window" lastClr="FFFFFF"/>
    </dgm:linClrLst>
    <dgm:effectClrLst/>
    <dgm:txLinClrLst/>
    <dgm:txFillClrLst/>
    <dgm:txEffectClrLst/>
  </dgm:styleLbl>
  <dgm:styleLbl name="node2">
    <dgm:fillClrLst>
      <a:srgbClr val="FFC000"/>
    </dgm:fillClrLst>
    <dgm:linClrLst meth="repeat">
      <a:sysClr val="window" lastClr="FFFFFF"/>
    </dgm:linClrLst>
    <dgm:effectClrLst/>
    <dgm:txLinClrLst/>
    <dgm:txFillClrLst/>
    <dgm:txEffectClrLst/>
  </dgm:styleLbl>
  <dgm:styleLbl name="node3">
    <dgm:fillClrLst>
      <a:srgbClr val="4472C4"/>
    </dgm:fillClrLst>
    <dgm:linClrLst meth="repeat">
      <a:sysClr val="window" lastClr="FFFFFF"/>
    </dgm:linClrLst>
    <dgm:effectClrLst/>
    <dgm:txLinClrLst/>
    <dgm:txFillClrLst/>
    <dgm:txEffectClrLst/>
  </dgm:styleLbl>
  <dgm:styleLbl name="node4">
    <dgm:fillClrLst>
      <a:srgbClr val="70AD47"/>
    </dgm:fillClrLst>
    <dgm:linClrLst meth="repeat">
      <a:sysClr val="window" lastClr="FFFFFF"/>
    </dgm:linClrLst>
    <dgm:effectClrLst/>
    <dgm:txLinClrLst/>
    <dgm:txFillClrLst/>
    <dgm:txEffectClrLst/>
  </dgm:styleLbl>
  <dgm:styleLbl name="parChTrans1D1">
    <dgm:fillClrLst meth="repeat">
      <a:srgbClr val="A5A5A5"/>
    </dgm:fillClrLst>
    <dgm:linClrLst meth="repeat">
      <a:srgbClr val="A5A5A5"/>
    </dgm:linClrLst>
    <dgm:effectClrLst/>
    <dgm:txLinClrLst/>
    <dgm:txFillClrLst meth="repeat">
      <a:sysClr val="windowText" lastClr="000000"/>
    </dgm:txFillClrLst>
    <dgm:txEffectClrLst/>
  </dgm:styleLbl>
  <dgm:styleLbl name="parChTrans1D2">
    <dgm:fillClrLst meth="repeat">
      <a:srgbClr val="ED7D31">
        <a:tint val="90000"/>
      </a:srgbClr>
    </dgm:fillClrLst>
    <dgm:linClrLst meth="repeat">
      <a:srgbClr val="FFC000"/>
    </dgm:linClrLst>
    <dgm:effectClrLst/>
    <dgm:txLinClrLst/>
    <dgm:txFillClrLst meth="repeat">
      <a:sysClr val="windowText" lastClr="000000"/>
    </dgm:txFillClrLst>
    <dgm:txEffectClrLst/>
  </dgm:styleLbl>
  <dgm:styleLbl name="parChTrans1D3">
    <dgm:fillClrLst meth="repeat">
      <a:srgbClr val="ED7D31">
        <a:tint val="70000"/>
      </a:srgbClr>
    </dgm:fillClrLst>
    <dgm:linClrLst meth="repeat">
      <a:srgbClr val="4472C4"/>
    </dgm:linClrLst>
    <dgm:effectClrLst/>
    <dgm:txLinClrLst/>
    <dgm:txFillClrLst meth="repeat">
      <a:sysClr val="windowText" lastClr="000000"/>
    </dgm:txFillClrLst>
    <dgm:txEffectClrLst/>
  </dgm:styleLbl>
  <dgm:styleLbl name="parChTrans1D4">
    <dgm:fillClrLst meth="repeat">
      <a:srgbClr val="70AD47">
        <a:tint val="50000"/>
      </a:srgbClr>
    </dgm:fillClrLst>
    <dgm:linClrLst meth="repeat">
      <a:srgbClr val="70AD47"/>
    </dgm:linClrLst>
    <dgm:effectClrLst/>
    <dgm:txLinClrLst/>
    <dgm:txFillClrLst meth="repeat">
      <a:sysClr val="windowText" lastClr="000000"/>
    </dgm:txFillClrLst>
    <dgm:txEffectClrLst/>
  </dgm:styleLbl>
  <dgm:styleLbl name="parChTrans2D1">
    <dgm:fillClrLst meth="repeat">
      <a:srgbClr val="ED7D31"/>
    </dgm:fillClrLst>
    <dgm:linClrLst meth="repeat">
      <a:sysClr val="window" lastClr="FFFFFF"/>
    </dgm:linClrLst>
    <dgm:effectClrLst/>
    <dgm:txLinClrLst/>
    <dgm:txFillClrLst meth="repeat">
      <a:sysClr val="window" lastClr="FFFFFF"/>
    </dgm:txFillClrLst>
    <dgm:txEffectClrLst/>
  </dgm:styleLbl>
  <dgm:styleLbl name="parChTrans2D2">
    <dgm:fillClrLst meth="repeat">
      <a:srgbClr val="A5A5A5"/>
    </dgm:fillClrLst>
    <dgm:linClrLst meth="repeat">
      <a:sysClr val="window" lastClr="FFFFFF"/>
    </dgm:linClrLst>
    <dgm:effectClrLst/>
    <dgm:txLinClrLst/>
    <dgm:txFillClrLst/>
    <dgm:txEffectClrLst/>
  </dgm:styleLbl>
  <dgm:styleLbl name="parChTrans2D3">
    <dgm:fillClrLst meth="repeat">
      <a:srgbClr val="FFC000"/>
    </dgm:fillClrLst>
    <dgm:linClrLst meth="repeat">
      <a:sysClr val="window" lastClr="FFFFFF"/>
    </dgm:linClrLst>
    <dgm:effectClrLst/>
    <dgm:txLinClrLst/>
    <dgm:txFillClrLst/>
    <dgm:txEffectClrLst/>
  </dgm:styleLbl>
  <dgm:styleLbl name="parChTrans2D4">
    <dgm:fillClrLst meth="repeat">
      <a:srgbClr val="4472C4"/>
    </dgm:fillClrLst>
    <dgm:linClrLst meth="repeat">
      <a:sysClr val="window" lastClr="FFFFFF"/>
    </dgm:linClrLst>
    <dgm:effectClrLst/>
    <dgm:txLinClrLst/>
    <dgm:txFillClrLst meth="repeat">
      <a:sysClr val="window" lastClr="FFFFFF"/>
    </dgm:txFillClrLst>
    <dgm:txEffectClrLst/>
  </dgm:styleLbl>
  <dgm:styleLbl name="revTx">
    <dgm:fillClrLst meth="repeat">
      <a:sysClr val="window" lastClr="FFFFFF">
        <a:alpha val="0"/>
      </a:sysClr>
    </dgm:fillClrLst>
    <dgm:linClrLst meth="repeat">
      <a:sysClr val="windowText" lastClr="000000">
        <a:alpha val="0"/>
      </a:sysClr>
    </dgm:linClrLst>
    <dgm:effectClrLst/>
    <dgm:txLinClrLst/>
    <dgm:txFillClrLst meth="repeat">
      <a:sysClr val="windowText" lastClr="000000"/>
    </dgm:txFillClrLst>
    <dgm:txEffectClrLst/>
  </dgm:styleLbl>
  <dgm:styleLbl name="sibTrans1D1">
    <dgm:fillClrLst/>
    <dgm:linClrLst>
      <a:srgbClr val="A5A5A5"/>
      <a:srgbClr val="FFC000"/>
    </dgm:linClrLst>
    <dgm:effectClrLst/>
    <dgm:txLinClrLst/>
    <dgm:txFillClrLst meth="repeat">
      <a:sysClr val="windowText" lastClr="000000"/>
    </dgm:txFillClrLst>
    <dgm:txEffectClrLst/>
  </dgm:styleLbl>
  <dgm:styleLbl name="sibTrans2D1">
    <dgm:fillClrLst>
      <a:srgbClr val="A5A5A5"/>
      <a:srgbClr val="FFC000"/>
    </dgm:fillClrLst>
    <dgm:linClrLst meth="repeat">
      <a:sysClr val="window" lastClr="FFFFFF"/>
    </dgm:linClrLst>
    <dgm:effectClrLst/>
    <dgm:txLinClrLst/>
    <dgm:txFillClrLst/>
    <dgm:txEffectClrLst/>
  </dgm:styleLbl>
  <dgm:styleLbl name="solidAlignAcc1">
    <dgm:fillClrLst meth="repeat">
      <a:sysClr val="window" lastClr="FFFFFF"/>
    </dgm:fillClrLst>
    <dgm:linClrLst>
      <a:srgbClr val="A5A5A5"/>
      <a:srgbClr val="FFC000"/>
    </dgm:linClrLst>
    <dgm:effectClrLst/>
    <dgm:txLinClrLst/>
    <dgm:txFillClrLst meth="repeat">
      <a:sysClr val="windowText" lastClr="000000"/>
    </dgm:txFillClrLst>
    <dgm:txEffectClrLst/>
  </dgm:styleLbl>
  <dgm:styleLbl name="solidBgAcc1">
    <dgm:fillClrLst meth="repeat">
      <a:sysClr val="window" lastClr="FFFFFF"/>
    </dgm:fillClrLst>
    <dgm:linClrLst>
      <a:srgbClr val="A5A5A5"/>
      <a:srgbClr val="FFC000"/>
    </dgm:linClrLst>
    <dgm:effectClrLst/>
    <dgm:txLinClrLst/>
    <dgm:txFillClrLst meth="repeat">
      <a:sysClr val="windowText" lastClr="000000"/>
    </dgm:txFillClrLst>
    <dgm:txEffectClrLst/>
  </dgm:styleLbl>
  <dgm:styleLbl name="solidFgAcc1">
    <dgm:fillClrLst meth="repeat">
      <a:sysClr val="window" lastClr="FFFFFF"/>
    </dgm:fillClrLst>
    <dgm:linClrLst>
      <a:srgbClr val="A5A5A5"/>
      <a:srgbClr val="FFC000"/>
    </dgm:linClrLst>
    <dgm:effectClrLst/>
    <dgm:txLinClrLst/>
    <dgm:txFillClrLst meth="repeat">
      <a:sysClr val="windowText" lastClr="000000"/>
    </dgm:txFillClrLst>
    <dgm:txEffectClrLst/>
  </dgm:styleLbl>
  <dgm:styleLbl name="trAlignAcc1">
    <dgm:fillClrLst meth="repeat">
      <a:sysClr val="window" lastClr="FFFFFF">
        <a:alpha val="40000"/>
      </a:sysClr>
    </dgm:fillClrLst>
    <dgm:linClrLst meth="repeat">
      <a:srgbClr val="ED7D31"/>
    </dgm:linClrLst>
    <dgm:effectClrLst/>
    <dgm:txLinClrLst/>
    <dgm:txFillClrLst meth="repeat">
      <a:sysClr val="windowText" lastClr="000000"/>
    </dgm:txFillClrLst>
    <dgm:txEffectClrLst/>
  </dgm:styleLbl>
  <dgm:styleLbl name="trBgShp">
    <dgm:fillClrLst meth="repeat">
      <a:srgbClr val="ED7D31">
        <a:tint val="50000"/>
        <a:alpha val="40000"/>
      </a:srgbClr>
    </dgm:fillClrLst>
    <dgm:linClrLst meth="repeat">
      <a:srgbClr val="A5A5A5"/>
    </dgm:linClrLst>
    <dgm:effectClrLst/>
    <dgm:txLinClrLst/>
    <dgm:txFillClrLst meth="repeat">
      <a:sysClr val="window" lastClr="FFFFFF"/>
    </dgm:txFillClrLst>
    <dgm:txEffectClrLst/>
  </dgm:styleLbl>
  <dgm:styleLbl name="vennNode1">
    <dgm:fillClrLst>
      <a:srgbClr val="A5A5A5">
        <a:alpha val="50000"/>
      </a:srgbClr>
      <a:srgbClr val="FFC000">
        <a:alpha val="50000"/>
      </a:srgbClr>
    </dgm:fillClrLst>
    <dgm:linClrLst meth="repeat">
      <a:sysClr val="window" lastClr="FFFFFF"/>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1">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2">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4">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40F0AE8-300C-42C5-BEE2-0909F046E4A7}" type="doc">
      <dgm:prSet loTypeId="urn:microsoft.com/office/officeart/2005/8/layout/hList1" loCatId="list" qsTypeId="urn:microsoft.com/office/officeart/2005/8/quickstyle/simple4#1" qsCatId="simple" csTypeId="urn:microsoft.com/office/officeart/2005/8/colors/colorful3#1" csCatId="colorful" phldr="1"/>
      <dgm:spPr/>
      <dgm:t>
        <a:bodyPr/>
        <a:lstStyle/>
        <a:p>
          <a:endParaRPr lang="zh-CN" altLang="en-US"/>
        </a:p>
      </dgm:t>
    </dgm:pt>
    <dgm:pt modelId="{3B9C2285-D0D9-4C45-97F3-EDF1D3ED5701}">
      <dgm:prSet custT="1"/>
      <dgm:spPr/>
      <dgm:t>
        <a:bodyPr/>
        <a:lstStyle/>
        <a:p>
          <a:r>
            <a:rPr lang="zh-CN" altLang="en-US" sz="2400" dirty="0"/>
            <a:t>了解</a:t>
          </a:r>
        </a:p>
      </dgm:t>
    </dgm:pt>
    <dgm:pt modelId="{143390B6-1431-441F-98D9-EE1A197BCB3B}" type="parTrans" cxnId="{AD6D0A35-4AAB-4914-B841-D1A3CA125FA6}">
      <dgm:prSet/>
      <dgm:spPr/>
      <dgm:t>
        <a:bodyPr/>
        <a:lstStyle/>
        <a:p>
          <a:endParaRPr lang="zh-CN" altLang="en-US" sz="1600"/>
        </a:p>
      </dgm:t>
    </dgm:pt>
    <dgm:pt modelId="{FD887F05-3C1F-4813-B022-DF118E4BC9A4}" type="sibTrans" cxnId="{AD6D0A35-4AAB-4914-B841-D1A3CA125FA6}">
      <dgm:prSet/>
      <dgm:spPr/>
      <dgm:t>
        <a:bodyPr/>
        <a:lstStyle/>
        <a:p>
          <a:endParaRPr lang="zh-CN" altLang="en-US" sz="1600"/>
        </a:p>
      </dgm:t>
    </dgm:pt>
    <dgm:pt modelId="{AF65D824-641C-4DFA-A022-13B9845C3ACB}">
      <dgm:prSet phldr="0" custT="1"/>
      <dgm:spPr/>
      <dgm:t>
        <a:bodyPr vert="horz" wrap="square"/>
        <a:lstStyle/>
        <a:p>
          <a:pPr>
            <a:lnSpc>
              <a:spcPct val="100000"/>
            </a:lnSpc>
            <a:spcBef>
              <a:spcPct val="0"/>
            </a:spcBef>
            <a:spcAft>
              <a:spcPct val="15000"/>
            </a:spcAft>
          </a:pPr>
          <a:r>
            <a:rPr lang="zh-CN" altLang="en-US" sz="2300" b="0" dirty="0">
              <a:latin typeface="宋体" panose="02010600030101010101" pitchFamily="2" charset="-122"/>
              <a:ea typeface="宋体" panose="02010600030101010101" pitchFamily="2" charset="-122"/>
            </a:rPr>
            <a:t>数据加工在数据科学中的重要地位 </a:t>
          </a:r>
          <a:endParaRPr lang="zh-CN" altLang="en-US" sz="2300" dirty="0"/>
        </a:p>
      </dgm:t>
    </dgm:pt>
    <dgm:pt modelId="{1B34809F-2E35-451A-A7B1-888DEECC4F24}" type="parTrans" cxnId="{F6A09374-F94F-417D-BF77-02BE5818B236}">
      <dgm:prSet/>
      <dgm:spPr/>
      <dgm:t>
        <a:bodyPr/>
        <a:lstStyle/>
        <a:p>
          <a:endParaRPr lang="zh-CN" altLang="en-US" sz="1600"/>
        </a:p>
      </dgm:t>
    </dgm:pt>
    <dgm:pt modelId="{B5C8F10A-757B-45DA-8E8D-E9A6B732C462}" type="sibTrans" cxnId="{F6A09374-F94F-417D-BF77-02BE5818B236}">
      <dgm:prSet/>
      <dgm:spPr/>
      <dgm:t>
        <a:bodyPr/>
        <a:lstStyle/>
        <a:p>
          <a:endParaRPr lang="zh-CN" altLang="en-US" sz="1600"/>
        </a:p>
      </dgm:t>
    </dgm:pt>
    <dgm:pt modelId="{85BD18C9-DA74-46E4-B554-A021C7341E52}">
      <dgm:prSet phldr="0" custT="1"/>
      <dgm:spPr/>
      <dgm:t>
        <a:bodyPr vert="horz" wrap="square"/>
        <a:lstStyle/>
        <a:p>
          <a:pPr>
            <a:lnSpc>
              <a:spcPct val="100000"/>
            </a:lnSpc>
            <a:spcBef>
              <a:spcPct val="0"/>
            </a:spcBef>
            <a:spcAft>
              <a:spcPct val="15000"/>
            </a:spcAft>
          </a:pPr>
          <a:r>
            <a:rPr lang="zh-CN" altLang="en-US" sz="2300" b="0" dirty="0">
              <a:latin typeface="宋体" panose="02010600030101010101" pitchFamily="2" charset="-122"/>
              <a:ea typeface="宋体" panose="02010600030101010101" pitchFamily="2" charset="-122"/>
            </a:rPr>
            <a:t>大数据环境下的数据加工的新含义和新要求 </a:t>
          </a:r>
        </a:p>
      </dgm:t>
    </dgm:pt>
    <dgm:pt modelId="{BB40EC83-9F85-4B40-965A-8AAB31C114FD}" type="parTrans" cxnId="{1F686CC1-CDA8-41A7-BB3B-BBF3E1939007}">
      <dgm:prSet/>
      <dgm:spPr/>
      <dgm:t>
        <a:bodyPr/>
        <a:lstStyle/>
        <a:p>
          <a:endParaRPr lang="zh-CN" altLang="en-US"/>
        </a:p>
      </dgm:t>
    </dgm:pt>
    <dgm:pt modelId="{CBE461BF-99BF-42F6-A554-EBAF25DAF977}" type="sibTrans" cxnId="{1F686CC1-CDA8-41A7-BB3B-BBF3E1939007}">
      <dgm:prSet/>
      <dgm:spPr/>
      <dgm:t>
        <a:bodyPr/>
        <a:lstStyle/>
        <a:p>
          <a:endParaRPr lang="zh-CN" altLang="en-US"/>
        </a:p>
      </dgm:t>
    </dgm:pt>
    <dgm:pt modelId="{AF4DD675-A558-4492-8B92-A2014CBF6E9F}">
      <dgm:prSet custT="1"/>
      <dgm:spPr/>
      <dgm:t>
        <a:bodyPr/>
        <a:lstStyle/>
        <a:p>
          <a:r>
            <a:rPr lang="zh-CN" altLang="en-US" sz="2400" dirty="0"/>
            <a:t>理解</a:t>
          </a:r>
        </a:p>
      </dgm:t>
    </dgm:pt>
    <dgm:pt modelId="{3594881F-04C7-42AD-87C2-F1208C352612}" type="parTrans" cxnId="{F9847E00-5FCD-4465-B0A0-280C4D7966CC}">
      <dgm:prSet/>
      <dgm:spPr/>
      <dgm:t>
        <a:bodyPr/>
        <a:lstStyle/>
        <a:p>
          <a:endParaRPr lang="zh-CN" altLang="en-US" sz="1600"/>
        </a:p>
      </dgm:t>
    </dgm:pt>
    <dgm:pt modelId="{77BCD0E9-AE55-4155-B2F3-A5A51EA603C6}" type="sibTrans" cxnId="{F9847E00-5FCD-4465-B0A0-280C4D7966CC}">
      <dgm:prSet/>
      <dgm:spPr/>
      <dgm:t>
        <a:bodyPr/>
        <a:lstStyle/>
        <a:p>
          <a:endParaRPr lang="zh-CN" altLang="en-US" sz="1600"/>
        </a:p>
      </dgm:t>
    </dgm:pt>
    <dgm:pt modelId="{0E4F97C5-666D-4C89-A9CF-3E34F65DE58E}">
      <dgm:prSet phldr="0" custT="1"/>
      <dgm:spPr/>
      <dgm:t>
        <a:bodyPr vert="horz" wrap="square"/>
        <a:lstStyle/>
        <a:p>
          <a:pPr>
            <a:lnSpc>
              <a:spcPct val="100000"/>
            </a:lnSpc>
            <a:spcBef>
              <a:spcPct val="0"/>
            </a:spcBef>
            <a:spcAft>
              <a:spcPct val="15000"/>
            </a:spcAft>
          </a:pPr>
          <a:r>
            <a:rPr lang="zh-CN" altLang="en-US" sz="2400" b="0" dirty="0">
              <a:latin typeface="宋体" panose="02010600030101010101" pitchFamily="2" charset="-122"/>
              <a:ea typeface="宋体" panose="02010600030101010101" pitchFamily="2" charset="-122"/>
            </a:rPr>
            <a:t>规整数据的概念及基本原则</a:t>
          </a:r>
          <a:endParaRPr lang="zh-CN" altLang="en-US" sz="2400" dirty="0"/>
        </a:p>
      </dgm:t>
    </dgm:pt>
    <dgm:pt modelId="{0C0AE3A8-73F3-47A6-B4DF-C98AD1D5EE36}" type="parTrans" cxnId="{98CB897A-BCB8-4385-9178-A888631BE046}">
      <dgm:prSet/>
      <dgm:spPr/>
      <dgm:t>
        <a:bodyPr/>
        <a:lstStyle/>
        <a:p>
          <a:endParaRPr lang="zh-CN" altLang="en-US" sz="1600"/>
        </a:p>
      </dgm:t>
    </dgm:pt>
    <dgm:pt modelId="{BDA597E8-3463-423D-955A-25AE1866C2E8}" type="sibTrans" cxnId="{98CB897A-BCB8-4385-9178-A888631BE046}">
      <dgm:prSet/>
      <dgm:spPr/>
      <dgm:t>
        <a:bodyPr/>
        <a:lstStyle/>
        <a:p>
          <a:endParaRPr lang="zh-CN" altLang="en-US" sz="1600"/>
        </a:p>
      </dgm:t>
    </dgm:pt>
    <dgm:pt modelId="{FAF40EB7-59A6-4B8B-AB5F-20373B3B9B45}">
      <dgm:prSet phldr="0" custT="1"/>
      <dgm:spPr/>
      <dgm:t>
        <a:bodyPr vert="horz" wrap="square"/>
        <a:lstStyle/>
        <a:p>
          <a:pPr>
            <a:lnSpc>
              <a:spcPct val="100000"/>
            </a:lnSpc>
            <a:spcBef>
              <a:spcPct val="0"/>
            </a:spcBef>
            <a:spcAft>
              <a:spcPct val="15000"/>
            </a:spcAft>
          </a:pPr>
          <a:r>
            <a:rPr lang="zh-CN" altLang="en-US" sz="2400" b="0" dirty="0">
              <a:latin typeface="宋体" panose="02010600030101010101" pitchFamily="2" charset="-122"/>
              <a:ea typeface="宋体" panose="02010600030101010101" pitchFamily="2" charset="-122"/>
            </a:rPr>
            <a:t>探索性数据分析方法</a:t>
          </a:r>
          <a:endParaRPr lang="zh-CN" altLang="en-US" sz="2400" dirty="0"/>
        </a:p>
      </dgm:t>
    </dgm:pt>
    <dgm:pt modelId="{541C0241-0206-48C6-AD67-D8099D68F7C1}" type="parTrans" cxnId="{5B7DF36C-95CB-41A7-B61F-0CAD425AA47F}">
      <dgm:prSet/>
      <dgm:spPr/>
      <dgm:t>
        <a:bodyPr/>
        <a:lstStyle/>
        <a:p>
          <a:endParaRPr lang="zh-CN" altLang="en-US"/>
        </a:p>
      </dgm:t>
    </dgm:pt>
    <dgm:pt modelId="{51849029-8672-40DB-BCB9-41E4D70D6803}" type="sibTrans" cxnId="{5B7DF36C-95CB-41A7-B61F-0CAD425AA47F}">
      <dgm:prSet/>
      <dgm:spPr/>
      <dgm:t>
        <a:bodyPr/>
        <a:lstStyle/>
        <a:p>
          <a:endParaRPr lang="zh-CN" altLang="en-US"/>
        </a:p>
      </dgm:t>
    </dgm:pt>
    <dgm:pt modelId="{6458865E-680E-4C70-B6BE-74D00A20852D}">
      <dgm:prSet custT="1"/>
      <dgm:spPr/>
      <dgm:t>
        <a:bodyPr/>
        <a:lstStyle/>
        <a:p>
          <a:r>
            <a:rPr lang="zh-CN" altLang="en-US" sz="2400" dirty="0"/>
            <a:t>掌握</a:t>
          </a:r>
        </a:p>
      </dgm:t>
    </dgm:pt>
    <dgm:pt modelId="{8AB38016-4480-4789-8792-B07E106EF446}" type="parTrans" cxnId="{57D4F400-3E3D-4C5F-A791-E22D78E1CDD1}">
      <dgm:prSet/>
      <dgm:spPr/>
      <dgm:t>
        <a:bodyPr/>
        <a:lstStyle/>
        <a:p>
          <a:endParaRPr lang="zh-CN" altLang="en-US" sz="1600"/>
        </a:p>
      </dgm:t>
    </dgm:pt>
    <dgm:pt modelId="{016632E6-D71A-4C9D-A531-78EA169242CE}" type="sibTrans" cxnId="{57D4F400-3E3D-4C5F-A791-E22D78E1CDD1}">
      <dgm:prSet/>
      <dgm:spPr/>
      <dgm:t>
        <a:bodyPr/>
        <a:lstStyle/>
        <a:p>
          <a:endParaRPr lang="zh-CN" altLang="en-US" sz="1600"/>
        </a:p>
      </dgm:t>
    </dgm:pt>
    <dgm:pt modelId="{5DA2F494-2359-4C78-9309-9C8D776A1562}">
      <dgm:prSet phldr="0" custT="1"/>
      <dgm:spPr/>
      <dgm:t>
        <a:bodyPr vert="horz" wrap="square"/>
        <a:lstStyle/>
        <a:p>
          <a:pPr>
            <a:lnSpc>
              <a:spcPct val="100000"/>
            </a:lnSpc>
            <a:spcBef>
              <a:spcPct val="0"/>
            </a:spcBef>
            <a:spcAft>
              <a:spcPct val="15000"/>
            </a:spcAft>
          </a:pPr>
          <a:r>
            <a:rPr lang="zh-CN" altLang="en-US" sz="1400" b="0" dirty="0">
              <a:solidFill>
                <a:sysClr val="windowText" lastClr="000000"/>
              </a:solidFill>
              <a:latin typeface="宋体" panose="02010600030101010101" pitchFamily="2" charset="-122"/>
              <a:ea typeface="宋体" panose="02010600030101010101" pitchFamily="2" charset="-122"/>
            </a:rPr>
            <a:t>数据大小及其标准化 </a:t>
          </a:r>
          <a:endParaRPr lang="zh-CN" altLang="en-US" sz="1400" dirty="0">
            <a:solidFill>
              <a:sysClr val="windowText" lastClr="000000"/>
            </a:solidFill>
            <a:latin typeface="宋体" panose="02010600030101010101" pitchFamily="2" charset="-122"/>
            <a:ea typeface="宋体" panose="02010600030101010101" pitchFamily="2" charset="-122"/>
          </a:endParaRPr>
        </a:p>
      </dgm:t>
    </dgm:pt>
    <dgm:pt modelId="{CB5B4ACA-0F9F-499C-8A56-8B570BB9FFB6}" type="parTrans" cxnId="{F092010E-881B-4841-BE28-8ACAEF10E1F6}">
      <dgm:prSet/>
      <dgm:spPr/>
      <dgm:t>
        <a:bodyPr/>
        <a:lstStyle/>
        <a:p>
          <a:endParaRPr lang="zh-CN" altLang="en-US" sz="1600"/>
        </a:p>
      </dgm:t>
    </dgm:pt>
    <dgm:pt modelId="{3CE66B17-12D7-40FA-B0B8-75D7E21E03CD}" type="sibTrans" cxnId="{F092010E-881B-4841-BE28-8ACAEF10E1F6}">
      <dgm:prSet/>
      <dgm:spPr/>
      <dgm:t>
        <a:bodyPr/>
        <a:lstStyle/>
        <a:p>
          <a:endParaRPr lang="zh-CN" altLang="en-US" sz="1600"/>
        </a:p>
      </dgm:t>
    </dgm:pt>
    <dgm:pt modelId="{ED6A55F6-B322-4B68-BE5B-8170CD4F0FEC}">
      <dgm:prSet phldr="0" custT="1"/>
      <dgm:spPr/>
      <dgm:t>
        <a:bodyPr vert="horz" wrap="square"/>
        <a:lstStyle/>
        <a:p>
          <a:pPr>
            <a:lnSpc>
              <a:spcPct val="100000"/>
            </a:lnSpc>
            <a:spcBef>
              <a:spcPct val="0"/>
            </a:spcBef>
            <a:spcAft>
              <a:spcPct val="15000"/>
            </a:spcAft>
          </a:pPr>
          <a:r>
            <a:rPr lang="zh-CN" altLang="en-US" sz="1400" b="0" dirty="0">
              <a:solidFill>
                <a:sysClr val="windowText" lastClr="000000"/>
              </a:solidFill>
              <a:latin typeface="宋体" panose="02010600030101010101" pitchFamily="2" charset="-122"/>
              <a:ea typeface="宋体" panose="02010600030101010101" pitchFamily="2" charset="-122"/>
            </a:rPr>
            <a:t>缺失数据及其处理方法</a:t>
          </a:r>
          <a:endParaRPr lang="zh-CN" altLang="en-US" sz="1400" dirty="0">
            <a:solidFill>
              <a:sysClr val="windowText" lastClr="000000"/>
            </a:solidFill>
            <a:latin typeface="宋体" panose="02010600030101010101" pitchFamily="2" charset="-122"/>
            <a:ea typeface="宋体" panose="02010600030101010101" pitchFamily="2" charset="-122"/>
          </a:endParaRPr>
        </a:p>
      </dgm:t>
    </dgm:pt>
    <dgm:pt modelId="{ACF994DA-6AEA-46F1-A78A-31C4F85E5DFB}" type="parTrans" cxnId="{273EDDDE-C272-4DF3-8624-396B3E8C278F}">
      <dgm:prSet/>
      <dgm:spPr/>
      <dgm:t>
        <a:bodyPr/>
        <a:lstStyle/>
        <a:p>
          <a:endParaRPr lang="zh-CN" altLang="en-US"/>
        </a:p>
      </dgm:t>
    </dgm:pt>
    <dgm:pt modelId="{5E1BF537-8871-44FE-B088-C5E5C1D2D9E4}" type="sibTrans" cxnId="{273EDDDE-C272-4DF3-8624-396B3E8C278F}">
      <dgm:prSet/>
      <dgm:spPr/>
      <dgm:t>
        <a:bodyPr/>
        <a:lstStyle/>
        <a:p>
          <a:endParaRPr lang="zh-CN" altLang="en-US"/>
        </a:p>
      </dgm:t>
    </dgm:pt>
    <dgm:pt modelId="{DD9DCD13-BF6D-4452-BB26-D3BB9FAB6EA4}">
      <dgm:prSet phldr="0" custT="1"/>
      <dgm:spPr/>
      <dgm:t>
        <a:bodyPr vert="horz" wrap="square"/>
        <a:lstStyle/>
        <a:p>
          <a:pPr>
            <a:lnSpc>
              <a:spcPct val="100000"/>
            </a:lnSpc>
            <a:spcBef>
              <a:spcPct val="0"/>
            </a:spcBef>
            <a:spcAft>
              <a:spcPct val="15000"/>
            </a:spcAft>
            <a:buFont typeface="Arial" panose="020B0604020202020204" pitchFamily="34" charset="0"/>
          </a:pPr>
          <a:r>
            <a:rPr lang="zh-CN" altLang="en-US" sz="1400" b="0" dirty="0">
              <a:solidFill>
                <a:sysClr val="windowText" lastClr="000000"/>
              </a:solidFill>
              <a:latin typeface="宋体" panose="02010600030101010101" pitchFamily="2" charset="-122"/>
              <a:ea typeface="宋体" panose="02010600030101010101" pitchFamily="2" charset="-122"/>
            </a:rPr>
            <a:t>噪声数据及其处理方法</a:t>
          </a:r>
          <a:endParaRPr lang="zh-CN" altLang="en-US" sz="1400" dirty="0">
            <a:solidFill>
              <a:sysClr val="windowText" lastClr="000000"/>
            </a:solidFill>
            <a:latin typeface="宋体" panose="02010600030101010101" pitchFamily="2" charset="-122"/>
            <a:ea typeface="宋体" panose="02010600030101010101" pitchFamily="2" charset="-122"/>
          </a:endParaRPr>
        </a:p>
      </dgm:t>
    </dgm:pt>
    <dgm:pt modelId="{4B72B6BC-73E1-429E-AC29-CD2434F06DF4}" type="parTrans" cxnId="{47D7D14B-59C0-4B65-9788-6A4E9F50EB1A}">
      <dgm:prSet/>
      <dgm:spPr/>
      <dgm:t>
        <a:bodyPr/>
        <a:lstStyle/>
        <a:p>
          <a:endParaRPr lang="zh-CN" altLang="en-US"/>
        </a:p>
      </dgm:t>
    </dgm:pt>
    <dgm:pt modelId="{68F21620-0EC2-4547-8ECC-9D9C5FD0B2AF}" type="sibTrans" cxnId="{47D7D14B-59C0-4B65-9788-6A4E9F50EB1A}">
      <dgm:prSet/>
      <dgm:spPr/>
      <dgm:t>
        <a:bodyPr/>
        <a:lstStyle/>
        <a:p>
          <a:endParaRPr lang="zh-CN" altLang="en-US"/>
        </a:p>
      </dgm:t>
    </dgm:pt>
    <dgm:pt modelId="{2814C90E-45A3-439C-9512-626CF2CF6FF3}">
      <dgm:prSet phldr="0" custT="1"/>
      <dgm:spPr/>
      <dgm:t>
        <a:bodyPr vert="horz" wrap="square"/>
        <a:lstStyle/>
        <a:p>
          <a:pPr>
            <a:lnSpc>
              <a:spcPct val="100000"/>
            </a:lnSpc>
            <a:spcBef>
              <a:spcPct val="0"/>
            </a:spcBef>
            <a:spcAft>
              <a:spcPct val="15000"/>
            </a:spcAft>
            <a:buFont typeface="Arial" panose="020B0604020202020204" pitchFamily="34" charset="0"/>
          </a:pPr>
          <a:r>
            <a:rPr kumimoji="1" lang="zh-CN" altLang="en-US" sz="1400" dirty="0">
              <a:solidFill>
                <a:sysClr val="windowText" lastClr="000000"/>
              </a:solidFill>
              <a:latin typeface="宋体" panose="02010600030101010101" pitchFamily="2" charset="-122"/>
              <a:ea typeface="宋体" panose="02010600030101010101" pitchFamily="2" charset="-122"/>
            </a:rPr>
            <a:t>数据降维及其处理方法</a:t>
          </a:r>
          <a:endParaRPr lang="zh-CN" altLang="en-US" sz="1400" dirty="0">
            <a:solidFill>
              <a:sysClr val="windowText" lastClr="000000"/>
            </a:solidFill>
            <a:latin typeface="宋体" panose="02010600030101010101" pitchFamily="2" charset="-122"/>
            <a:ea typeface="宋体" panose="02010600030101010101" pitchFamily="2" charset="-122"/>
          </a:endParaRPr>
        </a:p>
      </dgm:t>
    </dgm:pt>
    <dgm:pt modelId="{3FBFF575-CE41-4D9A-9041-5373EBB176F0}" type="parTrans" cxnId="{63D56FA2-70A8-4AC5-B326-BD2203E6E8F9}">
      <dgm:prSet/>
      <dgm:spPr/>
      <dgm:t>
        <a:bodyPr/>
        <a:lstStyle/>
        <a:p>
          <a:endParaRPr lang="zh-CN" altLang="en-US"/>
        </a:p>
      </dgm:t>
    </dgm:pt>
    <dgm:pt modelId="{DF42D5F2-7C30-4039-88DA-51AB09A43253}" type="sibTrans" cxnId="{63D56FA2-70A8-4AC5-B326-BD2203E6E8F9}">
      <dgm:prSet/>
      <dgm:spPr/>
      <dgm:t>
        <a:bodyPr/>
        <a:lstStyle/>
        <a:p>
          <a:endParaRPr lang="zh-CN" altLang="en-US"/>
        </a:p>
      </dgm:t>
    </dgm:pt>
    <dgm:pt modelId="{9689074C-A5B4-47EE-BA9C-231F3E00E0BE}">
      <dgm:prSet phldr="0" custT="1"/>
      <dgm:spPr/>
      <dgm:t>
        <a:bodyPr vert="horz" wrap="square"/>
        <a:lstStyle/>
        <a:p>
          <a:pPr>
            <a:lnSpc>
              <a:spcPct val="100000"/>
            </a:lnSpc>
            <a:spcBef>
              <a:spcPct val="0"/>
            </a:spcBef>
            <a:spcAft>
              <a:spcPct val="15000"/>
            </a:spcAft>
            <a:buFont typeface="Arial" panose="020B0604020202020204" pitchFamily="34" charset="0"/>
          </a:pPr>
          <a:r>
            <a:rPr lang="zh-CN" altLang="zh-CN" sz="1400" dirty="0">
              <a:solidFill>
                <a:sysClr val="windowText" lastClr="000000"/>
              </a:solidFill>
              <a:latin typeface="宋体" panose="02010600030101010101" pitchFamily="2" charset="-122"/>
              <a:ea typeface="宋体" panose="02010600030101010101" pitchFamily="2" charset="-122"/>
            </a:rPr>
            <a:t>数据脱敏及其处理方法</a:t>
          </a:r>
          <a:endParaRPr lang="zh-CN" altLang="en-US" sz="1400" dirty="0">
            <a:solidFill>
              <a:sysClr val="windowText" lastClr="000000"/>
            </a:solidFill>
            <a:latin typeface="宋体" panose="02010600030101010101" pitchFamily="2" charset="-122"/>
            <a:ea typeface="宋体" panose="02010600030101010101" pitchFamily="2" charset="-122"/>
          </a:endParaRPr>
        </a:p>
      </dgm:t>
    </dgm:pt>
    <dgm:pt modelId="{DB233102-CEFE-4B5E-9EFB-0769CD6460F8}" type="parTrans" cxnId="{146B47E5-6395-4D4F-B0C9-84A69877553A}">
      <dgm:prSet/>
      <dgm:spPr/>
      <dgm:t>
        <a:bodyPr/>
        <a:lstStyle/>
        <a:p>
          <a:endParaRPr lang="zh-CN" altLang="en-US"/>
        </a:p>
      </dgm:t>
    </dgm:pt>
    <dgm:pt modelId="{E7FBD6DA-B8FF-40C0-BE41-4185D0ABDD48}" type="sibTrans" cxnId="{146B47E5-6395-4D4F-B0C9-84A69877553A}">
      <dgm:prSet/>
      <dgm:spPr/>
      <dgm:t>
        <a:bodyPr/>
        <a:lstStyle/>
        <a:p>
          <a:endParaRPr lang="zh-CN" altLang="en-US"/>
        </a:p>
      </dgm:t>
    </dgm:pt>
    <dgm:pt modelId="{9AC9251F-34B8-4E04-8CFE-045D3A8FE0AA}">
      <dgm:prSet phldr="0" custT="1"/>
      <dgm:spPr/>
      <dgm:t>
        <a:bodyPr vert="horz" wrap="square"/>
        <a:lstStyle/>
        <a:p>
          <a:pPr>
            <a:lnSpc>
              <a:spcPct val="100000"/>
            </a:lnSpc>
            <a:spcBef>
              <a:spcPct val="0"/>
            </a:spcBef>
            <a:spcAft>
              <a:spcPct val="15000"/>
            </a:spcAft>
            <a:buFont typeface="Arial" panose="020B0604020202020204" pitchFamily="34" charset="0"/>
          </a:pPr>
          <a:r>
            <a:rPr lang="zh-CN" altLang="zh-CN" sz="1400" dirty="0">
              <a:solidFill>
                <a:sysClr val="windowText" lastClr="000000"/>
              </a:solidFill>
              <a:latin typeface="宋体" panose="02010600030101010101" pitchFamily="2" charset="-122"/>
              <a:ea typeface="宋体" panose="02010600030101010101" pitchFamily="2" charset="-122"/>
            </a:rPr>
            <a:t>数据形态及其规整化方法</a:t>
          </a:r>
          <a:r>
            <a:rPr lang="zh-CN" altLang="zh-CN" sz="1400" dirty="0">
              <a:solidFill>
                <a:sysClr val="windowText" lastClr="000000"/>
              </a:solidFill>
              <a:effectLst/>
              <a:latin typeface="宋体" panose="02010600030101010101" pitchFamily="2" charset="-122"/>
              <a:ea typeface="宋体" panose="02010600030101010101" pitchFamily="2" charset="-122"/>
            </a:rPr>
            <a:t> </a:t>
          </a:r>
        </a:p>
      </dgm:t>
    </dgm:pt>
    <dgm:pt modelId="{92FA7BD4-8A68-420C-9B89-69CDE58F14E3}" type="parTrans" cxnId="{FC516BA5-F654-4AA1-977B-DA1628079FD7}">
      <dgm:prSet/>
      <dgm:spPr/>
      <dgm:t>
        <a:bodyPr/>
        <a:lstStyle/>
        <a:p>
          <a:endParaRPr lang="zh-CN" altLang="en-US"/>
        </a:p>
      </dgm:t>
    </dgm:pt>
    <dgm:pt modelId="{CBE4CCA9-D578-49FE-BA75-FD33F431C5F3}" type="sibTrans" cxnId="{FC516BA5-F654-4AA1-977B-DA1628079FD7}">
      <dgm:prSet/>
      <dgm:spPr/>
      <dgm:t>
        <a:bodyPr/>
        <a:lstStyle/>
        <a:p>
          <a:endParaRPr lang="zh-CN" altLang="en-US"/>
        </a:p>
      </dgm:t>
    </dgm:pt>
    <dgm:pt modelId="{6F87720B-812F-49EB-AC4F-51D797F57759}">
      <dgm:prSet custT="1"/>
      <dgm:spPr/>
      <dgm:t>
        <a:bodyPr/>
        <a:lstStyle/>
        <a:p>
          <a:r>
            <a:rPr lang="zh-CN" altLang="en-US" sz="2400" dirty="0"/>
            <a:t>熟练掌握</a:t>
          </a:r>
        </a:p>
      </dgm:t>
    </dgm:pt>
    <dgm:pt modelId="{AD1B60F8-DCD8-479A-B428-9213A52778F5}" type="parTrans" cxnId="{F12AE8FE-0754-41AF-83B4-0085E41B8AB2}">
      <dgm:prSet/>
      <dgm:spPr/>
      <dgm:t>
        <a:bodyPr/>
        <a:lstStyle/>
        <a:p>
          <a:endParaRPr lang="zh-CN" altLang="en-US" sz="1600"/>
        </a:p>
      </dgm:t>
    </dgm:pt>
    <dgm:pt modelId="{D1F653DC-79ED-4D4A-8EEF-3E24061B8C78}" type="sibTrans" cxnId="{F12AE8FE-0754-41AF-83B4-0085E41B8AB2}">
      <dgm:prSet/>
      <dgm:spPr/>
      <dgm:t>
        <a:bodyPr/>
        <a:lstStyle/>
        <a:p>
          <a:endParaRPr lang="zh-CN" altLang="en-US" sz="1600"/>
        </a:p>
      </dgm:t>
    </dgm:pt>
    <dgm:pt modelId="{B46D2873-447B-4F9F-B8ED-632757854703}">
      <dgm:prSet custT="1"/>
      <dgm:spPr/>
      <dgm:t>
        <a:bodyPr/>
        <a:lstStyle/>
        <a:p>
          <a:r>
            <a:rPr lang="zh-CN" altLang="en-US" sz="2400" b="0" dirty="0">
              <a:latin typeface="宋体" panose="02010600030101010101" pitchFamily="2" charset="-122"/>
              <a:ea typeface="宋体" panose="02010600030101010101" pitchFamily="2" charset="-122"/>
            </a:rPr>
            <a:t>基于</a:t>
          </a:r>
          <a:r>
            <a:rPr lang="en-US" altLang="zh-CN" sz="2400" b="0" dirty="0">
              <a:latin typeface="宋体" panose="02010600030101010101" pitchFamily="2" charset="-122"/>
              <a:ea typeface="宋体" panose="02010600030101010101" pitchFamily="2" charset="-122"/>
            </a:rPr>
            <a:t>Python</a:t>
          </a:r>
          <a:r>
            <a:rPr lang="zh-CN" altLang="en-US" sz="2400" b="0" dirty="0">
              <a:latin typeface="宋体" panose="02010600030101010101" pitchFamily="2" charset="-122"/>
              <a:ea typeface="宋体" panose="02010600030101010101" pitchFamily="2" charset="-122"/>
            </a:rPr>
            <a:t>的数据加工方法 </a:t>
          </a:r>
          <a:endParaRPr lang="zh-CN" altLang="en-US" sz="2400" dirty="0"/>
        </a:p>
      </dgm:t>
    </dgm:pt>
    <dgm:pt modelId="{4F69FDEE-E7CA-41AB-B18C-0A2EAC131E76}" type="parTrans" cxnId="{F7D9754F-7F2A-4144-BA8C-C30B6682361A}">
      <dgm:prSet/>
      <dgm:spPr/>
      <dgm:t>
        <a:bodyPr/>
        <a:lstStyle/>
        <a:p>
          <a:endParaRPr lang="zh-CN" altLang="en-US" sz="1600"/>
        </a:p>
      </dgm:t>
    </dgm:pt>
    <dgm:pt modelId="{E5B1416F-3D5B-4E6F-A9E1-0A0E5C7316B4}" type="sibTrans" cxnId="{F7D9754F-7F2A-4144-BA8C-C30B6682361A}">
      <dgm:prSet/>
      <dgm:spPr/>
      <dgm:t>
        <a:bodyPr/>
        <a:lstStyle/>
        <a:p>
          <a:endParaRPr lang="zh-CN" altLang="en-US" sz="1600"/>
        </a:p>
      </dgm:t>
    </dgm:pt>
    <dgm:pt modelId="{72A9F2D9-8DF3-4ACA-91C2-FE8E1399915A}" type="pres">
      <dgm:prSet presAssocID="{C40F0AE8-300C-42C5-BEE2-0909F046E4A7}" presName="Name0" presStyleCnt="0">
        <dgm:presLayoutVars>
          <dgm:dir/>
          <dgm:animLvl val="lvl"/>
          <dgm:resizeHandles val="exact"/>
        </dgm:presLayoutVars>
      </dgm:prSet>
      <dgm:spPr/>
    </dgm:pt>
    <dgm:pt modelId="{07A4F6D3-4BDB-4697-9102-0A2AB7C616EB}" type="pres">
      <dgm:prSet presAssocID="{3B9C2285-D0D9-4C45-97F3-EDF1D3ED5701}" presName="composite" presStyleCnt="0"/>
      <dgm:spPr/>
    </dgm:pt>
    <dgm:pt modelId="{2F99AB4D-618E-4A4C-8F32-CB5E2C90B6F9}" type="pres">
      <dgm:prSet presAssocID="{3B9C2285-D0D9-4C45-97F3-EDF1D3ED5701}" presName="parTx" presStyleLbl="alignNode1" presStyleIdx="0" presStyleCnt="4" custScaleY="103382">
        <dgm:presLayoutVars>
          <dgm:chMax val="0"/>
          <dgm:chPref val="0"/>
          <dgm:bulletEnabled val="1"/>
        </dgm:presLayoutVars>
      </dgm:prSet>
      <dgm:spPr/>
    </dgm:pt>
    <dgm:pt modelId="{0B1C32C2-6528-408F-A1DC-F8F2C300674D}" type="pres">
      <dgm:prSet presAssocID="{3B9C2285-D0D9-4C45-97F3-EDF1D3ED5701}" presName="desTx" presStyleLbl="alignAccFollowNode1" presStyleIdx="0" presStyleCnt="4">
        <dgm:presLayoutVars>
          <dgm:bulletEnabled val="1"/>
        </dgm:presLayoutVars>
      </dgm:prSet>
      <dgm:spPr/>
    </dgm:pt>
    <dgm:pt modelId="{DBE8E073-6D4E-4593-A848-6EB0D6A4C521}" type="pres">
      <dgm:prSet presAssocID="{FD887F05-3C1F-4813-B022-DF118E4BC9A4}" presName="space" presStyleCnt="0"/>
      <dgm:spPr/>
    </dgm:pt>
    <dgm:pt modelId="{57D665EF-E9F0-43D1-8CD6-ACE60B81E860}" type="pres">
      <dgm:prSet presAssocID="{AF4DD675-A558-4492-8B92-A2014CBF6E9F}" presName="composite" presStyleCnt="0"/>
      <dgm:spPr/>
    </dgm:pt>
    <dgm:pt modelId="{7AD23FD0-5140-4991-90FA-52910E5246A1}" type="pres">
      <dgm:prSet presAssocID="{AF4DD675-A558-4492-8B92-A2014CBF6E9F}" presName="parTx" presStyleLbl="alignNode1" presStyleIdx="1" presStyleCnt="4">
        <dgm:presLayoutVars>
          <dgm:chMax val="0"/>
          <dgm:chPref val="0"/>
          <dgm:bulletEnabled val="1"/>
        </dgm:presLayoutVars>
      </dgm:prSet>
      <dgm:spPr/>
    </dgm:pt>
    <dgm:pt modelId="{C94008C4-848D-4B11-8FCD-024D8705554C}" type="pres">
      <dgm:prSet presAssocID="{AF4DD675-A558-4492-8B92-A2014CBF6E9F}" presName="desTx" presStyleLbl="alignAccFollowNode1" presStyleIdx="1" presStyleCnt="4">
        <dgm:presLayoutVars>
          <dgm:bulletEnabled val="1"/>
        </dgm:presLayoutVars>
      </dgm:prSet>
      <dgm:spPr/>
    </dgm:pt>
    <dgm:pt modelId="{0757C9A7-9BF5-4FFC-93E1-3D9AE8146354}" type="pres">
      <dgm:prSet presAssocID="{77BCD0E9-AE55-4155-B2F3-A5A51EA603C6}" presName="space" presStyleCnt="0"/>
      <dgm:spPr/>
    </dgm:pt>
    <dgm:pt modelId="{393F62C6-2D23-4AD9-B74C-83EF64828B8D}" type="pres">
      <dgm:prSet presAssocID="{6458865E-680E-4C70-B6BE-74D00A20852D}" presName="composite" presStyleCnt="0"/>
      <dgm:spPr/>
    </dgm:pt>
    <dgm:pt modelId="{D3D6532B-2B4B-4D90-8DD7-E4A0C1253D49}" type="pres">
      <dgm:prSet presAssocID="{6458865E-680E-4C70-B6BE-74D00A20852D}" presName="parTx" presStyleLbl="alignNode1" presStyleIdx="2" presStyleCnt="4">
        <dgm:presLayoutVars>
          <dgm:chMax val="0"/>
          <dgm:chPref val="0"/>
          <dgm:bulletEnabled val="1"/>
        </dgm:presLayoutVars>
      </dgm:prSet>
      <dgm:spPr/>
    </dgm:pt>
    <dgm:pt modelId="{F6982DEA-B834-4674-AD0E-434D56A482F8}" type="pres">
      <dgm:prSet presAssocID="{6458865E-680E-4C70-B6BE-74D00A20852D}" presName="desTx" presStyleLbl="alignAccFollowNode1" presStyleIdx="2" presStyleCnt="4">
        <dgm:presLayoutVars>
          <dgm:bulletEnabled val="1"/>
        </dgm:presLayoutVars>
      </dgm:prSet>
      <dgm:spPr/>
    </dgm:pt>
    <dgm:pt modelId="{7A96232D-1EEC-4970-9A9D-B6CC47C68F11}" type="pres">
      <dgm:prSet presAssocID="{016632E6-D71A-4C9D-A531-78EA169242CE}" presName="space" presStyleCnt="0"/>
      <dgm:spPr/>
    </dgm:pt>
    <dgm:pt modelId="{55AFF4EE-3F34-4B17-8725-09384D31C18B}" type="pres">
      <dgm:prSet presAssocID="{6F87720B-812F-49EB-AC4F-51D797F57759}" presName="composite" presStyleCnt="0"/>
      <dgm:spPr/>
    </dgm:pt>
    <dgm:pt modelId="{48BCE092-BDB2-4F83-B06C-9683606A668A}" type="pres">
      <dgm:prSet presAssocID="{6F87720B-812F-49EB-AC4F-51D797F57759}" presName="parTx" presStyleLbl="alignNode1" presStyleIdx="3" presStyleCnt="4">
        <dgm:presLayoutVars>
          <dgm:chMax val="0"/>
          <dgm:chPref val="0"/>
          <dgm:bulletEnabled val="1"/>
        </dgm:presLayoutVars>
      </dgm:prSet>
      <dgm:spPr/>
    </dgm:pt>
    <dgm:pt modelId="{B985A5A0-9D9D-4312-8F65-B76DEDFC97F0}" type="pres">
      <dgm:prSet presAssocID="{6F87720B-812F-49EB-AC4F-51D797F57759}" presName="desTx" presStyleLbl="alignAccFollowNode1" presStyleIdx="3" presStyleCnt="4">
        <dgm:presLayoutVars>
          <dgm:bulletEnabled val="1"/>
        </dgm:presLayoutVars>
      </dgm:prSet>
      <dgm:spPr/>
    </dgm:pt>
  </dgm:ptLst>
  <dgm:cxnLst>
    <dgm:cxn modelId="{F9847E00-5FCD-4465-B0A0-280C4D7966CC}" srcId="{C40F0AE8-300C-42C5-BEE2-0909F046E4A7}" destId="{AF4DD675-A558-4492-8B92-A2014CBF6E9F}" srcOrd="1" destOrd="0" parTransId="{3594881F-04C7-42AD-87C2-F1208C352612}" sibTransId="{77BCD0E9-AE55-4155-B2F3-A5A51EA603C6}"/>
    <dgm:cxn modelId="{57D4F400-3E3D-4C5F-A791-E22D78E1CDD1}" srcId="{C40F0AE8-300C-42C5-BEE2-0909F046E4A7}" destId="{6458865E-680E-4C70-B6BE-74D00A20852D}" srcOrd="2" destOrd="0" parTransId="{8AB38016-4480-4789-8792-B07E106EF446}" sibTransId="{016632E6-D71A-4C9D-A531-78EA169242CE}"/>
    <dgm:cxn modelId="{33369501-84A9-43FD-AA6A-C2DF73A9E262}" type="presOf" srcId="{6458865E-680E-4C70-B6BE-74D00A20852D}" destId="{D3D6532B-2B4B-4D90-8DD7-E4A0C1253D49}" srcOrd="0" destOrd="0" presId="urn:microsoft.com/office/officeart/2005/8/layout/hList1"/>
    <dgm:cxn modelId="{F092010E-881B-4841-BE28-8ACAEF10E1F6}" srcId="{6458865E-680E-4C70-B6BE-74D00A20852D}" destId="{5DA2F494-2359-4C78-9309-9C8D776A1562}" srcOrd="0" destOrd="0" parTransId="{CB5B4ACA-0F9F-499C-8A56-8B570BB9FFB6}" sibTransId="{3CE66B17-12D7-40FA-B0B8-75D7E21E03CD}"/>
    <dgm:cxn modelId="{5ED66411-7C05-4FD3-98A4-47EC33998836}" type="presOf" srcId="{B46D2873-447B-4F9F-B8ED-632757854703}" destId="{B985A5A0-9D9D-4312-8F65-B76DEDFC97F0}" srcOrd="0" destOrd="0" presId="urn:microsoft.com/office/officeart/2005/8/layout/hList1"/>
    <dgm:cxn modelId="{A0D8FE1B-6978-4E5F-AB9E-3191361DB2EF}" type="presOf" srcId="{9689074C-A5B4-47EE-BA9C-231F3E00E0BE}" destId="{F6982DEA-B834-4674-AD0E-434D56A482F8}" srcOrd="0" destOrd="4" presId="urn:microsoft.com/office/officeart/2005/8/layout/hList1"/>
    <dgm:cxn modelId="{30A2E932-2F57-4D6D-8328-7CAE3050CD17}" type="presOf" srcId="{85BD18C9-DA74-46E4-B554-A021C7341E52}" destId="{0B1C32C2-6528-408F-A1DC-F8F2C300674D}" srcOrd="0" destOrd="1" presId="urn:microsoft.com/office/officeart/2005/8/layout/hList1"/>
    <dgm:cxn modelId="{AD6D0A35-4AAB-4914-B841-D1A3CA125FA6}" srcId="{C40F0AE8-300C-42C5-BEE2-0909F046E4A7}" destId="{3B9C2285-D0D9-4C45-97F3-EDF1D3ED5701}" srcOrd="0" destOrd="0" parTransId="{143390B6-1431-441F-98D9-EE1A197BCB3B}" sibTransId="{FD887F05-3C1F-4813-B022-DF118E4BC9A4}"/>
    <dgm:cxn modelId="{47D7D14B-59C0-4B65-9788-6A4E9F50EB1A}" srcId="{6458865E-680E-4C70-B6BE-74D00A20852D}" destId="{DD9DCD13-BF6D-4452-BB26-D3BB9FAB6EA4}" srcOrd="2" destOrd="0" parTransId="{4B72B6BC-73E1-429E-AC29-CD2434F06DF4}" sibTransId="{68F21620-0EC2-4547-8ECC-9D9C5FD0B2AF}"/>
    <dgm:cxn modelId="{5B7DF36C-95CB-41A7-B61F-0CAD425AA47F}" srcId="{AF4DD675-A558-4492-8B92-A2014CBF6E9F}" destId="{FAF40EB7-59A6-4B8B-AB5F-20373B3B9B45}" srcOrd="1" destOrd="0" parTransId="{541C0241-0206-48C6-AD67-D8099D68F7C1}" sibTransId="{51849029-8672-40DB-BCB9-41E4D70D6803}"/>
    <dgm:cxn modelId="{FAD62C4E-46D5-453B-8C74-2B4285182445}" type="presOf" srcId="{9AC9251F-34B8-4E04-8CFE-045D3A8FE0AA}" destId="{F6982DEA-B834-4674-AD0E-434D56A482F8}" srcOrd="0" destOrd="5" presId="urn:microsoft.com/office/officeart/2005/8/layout/hList1"/>
    <dgm:cxn modelId="{F7D9754F-7F2A-4144-BA8C-C30B6682361A}" srcId="{6F87720B-812F-49EB-AC4F-51D797F57759}" destId="{B46D2873-447B-4F9F-B8ED-632757854703}" srcOrd="0" destOrd="0" parTransId="{4F69FDEE-E7CA-41AB-B18C-0A2EAC131E76}" sibTransId="{E5B1416F-3D5B-4E6F-A9E1-0A0E5C7316B4}"/>
    <dgm:cxn modelId="{F6A09374-F94F-417D-BF77-02BE5818B236}" srcId="{3B9C2285-D0D9-4C45-97F3-EDF1D3ED5701}" destId="{AF65D824-641C-4DFA-A022-13B9845C3ACB}" srcOrd="0" destOrd="0" parTransId="{1B34809F-2E35-451A-A7B1-888DEECC4F24}" sibTransId="{B5C8F10A-757B-45DA-8E8D-E9A6B732C462}"/>
    <dgm:cxn modelId="{98CB897A-BCB8-4385-9178-A888631BE046}" srcId="{AF4DD675-A558-4492-8B92-A2014CBF6E9F}" destId="{0E4F97C5-666D-4C89-A9CF-3E34F65DE58E}" srcOrd="0" destOrd="0" parTransId="{0C0AE3A8-73F3-47A6-B4DF-C98AD1D5EE36}" sibTransId="{BDA597E8-3463-423D-955A-25AE1866C2E8}"/>
    <dgm:cxn modelId="{AA3F9E7D-6609-4E95-B258-ACD5ACB7FDB0}" type="presOf" srcId="{3B9C2285-D0D9-4C45-97F3-EDF1D3ED5701}" destId="{2F99AB4D-618E-4A4C-8F32-CB5E2C90B6F9}" srcOrd="0" destOrd="0" presId="urn:microsoft.com/office/officeart/2005/8/layout/hList1"/>
    <dgm:cxn modelId="{6773208C-405A-4DC1-B30D-CEA02E8E3276}" type="presOf" srcId="{DD9DCD13-BF6D-4452-BB26-D3BB9FAB6EA4}" destId="{F6982DEA-B834-4674-AD0E-434D56A482F8}" srcOrd="0" destOrd="2" presId="urn:microsoft.com/office/officeart/2005/8/layout/hList1"/>
    <dgm:cxn modelId="{52D82B99-F4FB-4341-A962-14C92EF4BD44}" type="presOf" srcId="{FAF40EB7-59A6-4B8B-AB5F-20373B3B9B45}" destId="{C94008C4-848D-4B11-8FCD-024D8705554C}" srcOrd="0" destOrd="1" presId="urn:microsoft.com/office/officeart/2005/8/layout/hList1"/>
    <dgm:cxn modelId="{6EFF899D-5DFD-4CFF-81BF-4822C95025B8}" type="presOf" srcId="{2814C90E-45A3-439C-9512-626CF2CF6FF3}" destId="{F6982DEA-B834-4674-AD0E-434D56A482F8}" srcOrd="0" destOrd="3" presId="urn:microsoft.com/office/officeart/2005/8/layout/hList1"/>
    <dgm:cxn modelId="{63D56FA2-70A8-4AC5-B326-BD2203E6E8F9}" srcId="{6458865E-680E-4C70-B6BE-74D00A20852D}" destId="{2814C90E-45A3-439C-9512-626CF2CF6FF3}" srcOrd="3" destOrd="0" parTransId="{3FBFF575-CE41-4D9A-9041-5373EBB176F0}" sibTransId="{DF42D5F2-7C30-4039-88DA-51AB09A43253}"/>
    <dgm:cxn modelId="{FC516BA5-F654-4AA1-977B-DA1628079FD7}" srcId="{6458865E-680E-4C70-B6BE-74D00A20852D}" destId="{9AC9251F-34B8-4E04-8CFE-045D3A8FE0AA}" srcOrd="5" destOrd="0" parTransId="{92FA7BD4-8A68-420C-9B89-69CDE58F14E3}" sibTransId="{CBE4CCA9-D578-49FE-BA75-FD33F431C5F3}"/>
    <dgm:cxn modelId="{24F793A9-E296-4186-8414-1ED2B7CD5972}" type="presOf" srcId="{5DA2F494-2359-4C78-9309-9C8D776A1562}" destId="{F6982DEA-B834-4674-AD0E-434D56A482F8}" srcOrd="0" destOrd="0" presId="urn:microsoft.com/office/officeart/2005/8/layout/hList1"/>
    <dgm:cxn modelId="{5664D3BB-52F3-40C6-B750-13569A93614D}" type="presOf" srcId="{C40F0AE8-300C-42C5-BEE2-0909F046E4A7}" destId="{72A9F2D9-8DF3-4ACA-91C2-FE8E1399915A}" srcOrd="0" destOrd="0" presId="urn:microsoft.com/office/officeart/2005/8/layout/hList1"/>
    <dgm:cxn modelId="{FC08C3C0-9142-40F5-BF45-DB3159BE609C}" type="presOf" srcId="{AF65D824-641C-4DFA-A022-13B9845C3ACB}" destId="{0B1C32C2-6528-408F-A1DC-F8F2C300674D}" srcOrd="0" destOrd="0" presId="urn:microsoft.com/office/officeart/2005/8/layout/hList1"/>
    <dgm:cxn modelId="{1F686CC1-CDA8-41A7-BB3B-BBF3E1939007}" srcId="{3B9C2285-D0D9-4C45-97F3-EDF1D3ED5701}" destId="{85BD18C9-DA74-46E4-B554-A021C7341E52}" srcOrd="1" destOrd="0" parTransId="{BB40EC83-9F85-4B40-965A-8AAB31C114FD}" sibTransId="{CBE461BF-99BF-42F6-A554-EBAF25DAF977}"/>
    <dgm:cxn modelId="{8134CFD6-F2E4-4E2E-B061-FFE3731786FC}" type="presOf" srcId="{6F87720B-812F-49EB-AC4F-51D797F57759}" destId="{48BCE092-BDB2-4F83-B06C-9683606A668A}" srcOrd="0" destOrd="0" presId="urn:microsoft.com/office/officeart/2005/8/layout/hList1"/>
    <dgm:cxn modelId="{030C11D7-9932-46E3-963D-5875DBA036DC}" type="presOf" srcId="{AF4DD675-A558-4492-8B92-A2014CBF6E9F}" destId="{7AD23FD0-5140-4991-90FA-52910E5246A1}" srcOrd="0" destOrd="0" presId="urn:microsoft.com/office/officeart/2005/8/layout/hList1"/>
    <dgm:cxn modelId="{273EDDDE-C272-4DF3-8624-396B3E8C278F}" srcId="{6458865E-680E-4C70-B6BE-74D00A20852D}" destId="{ED6A55F6-B322-4B68-BE5B-8170CD4F0FEC}" srcOrd="1" destOrd="0" parTransId="{ACF994DA-6AEA-46F1-A78A-31C4F85E5DFB}" sibTransId="{5E1BF537-8871-44FE-B088-C5E5C1D2D9E4}"/>
    <dgm:cxn modelId="{F5B768E0-ABAE-4691-9A93-DF473727F8AC}" type="presOf" srcId="{0E4F97C5-666D-4C89-A9CF-3E34F65DE58E}" destId="{C94008C4-848D-4B11-8FCD-024D8705554C}" srcOrd="0" destOrd="0" presId="urn:microsoft.com/office/officeart/2005/8/layout/hList1"/>
    <dgm:cxn modelId="{146B47E5-6395-4D4F-B0C9-84A69877553A}" srcId="{6458865E-680E-4C70-B6BE-74D00A20852D}" destId="{9689074C-A5B4-47EE-BA9C-231F3E00E0BE}" srcOrd="4" destOrd="0" parTransId="{DB233102-CEFE-4B5E-9EFB-0769CD6460F8}" sibTransId="{E7FBD6DA-B8FF-40C0-BE41-4185D0ABDD48}"/>
    <dgm:cxn modelId="{72D4C6F2-22F0-44CA-8220-B694ADEDE423}" type="presOf" srcId="{ED6A55F6-B322-4B68-BE5B-8170CD4F0FEC}" destId="{F6982DEA-B834-4674-AD0E-434D56A482F8}" srcOrd="0" destOrd="1" presId="urn:microsoft.com/office/officeart/2005/8/layout/hList1"/>
    <dgm:cxn modelId="{F12AE8FE-0754-41AF-83B4-0085E41B8AB2}" srcId="{C40F0AE8-300C-42C5-BEE2-0909F046E4A7}" destId="{6F87720B-812F-49EB-AC4F-51D797F57759}" srcOrd="3" destOrd="0" parTransId="{AD1B60F8-DCD8-479A-B428-9213A52778F5}" sibTransId="{D1F653DC-79ED-4D4A-8EEF-3E24061B8C78}"/>
    <dgm:cxn modelId="{DB3F8805-902F-4A23-9DA7-23D7179F4A1E}" type="presParOf" srcId="{72A9F2D9-8DF3-4ACA-91C2-FE8E1399915A}" destId="{07A4F6D3-4BDB-4697-9102-0A2AB7C616EB}" srcOrd="0" destOrd="0" presId="urn:microsoft.com/office/officeart/2005/8/layout/hList1"/>
    <dgm:cxn modelId="{7260FB63-63A3-4CFE-AD59-F55462C33F2B}" type="presParOf" srcId="{07A4F6D3-4BDB-4697-9102-0A2AB7C616EB}" destId="{2F99AB4D-618E-4A4C-8F32-CB5E2C90B6F9}" srcOrd="0" destOrd="0" presId="urn:microsoft.com/office/officeart/2005/8/layout/hList1"/>
    <dgm:cxn modelId="{5902C8FA-62D0-43B1-A62F-267D032DAB9C}" type="presParOf" srcId="{07A4F6D3-4BDB-4697-9102-0A2AB7C616EB}" destId="{0B1C32C2-6528-408F-A1DC-F8F2C300674D}" srcOrd="1" destOrd="0" presId="urn:microsoft.com/office/officeart/2005/8/layout/hList1"/>
    <dgm:cxn modelId="{69D2A12A-7EA3-42C5-8046-84995857FCD5}" type="presParOf" srcId="{72A9F2D9-8DF3-4ACA-91C2-FE8E1399915A}" destId="{DBE8E073-6D4E-4593-A848-6EB0D6A4C521}" srcOrd="1" destOrd="0" presId="urn:microsoft.com/office/officeart/2005/8/layout/hList1"/>
    <dgm:cxn modelId="{9CEC1BDD-66B8-43F0-A717-E7C803063C1B}" type="presParOf" srcId="{72A9F2D9-8DF3-4ACA-91C2-FE8E1399915A}" destId="{57D665EF-E9F0-43D1-8CD6-ACE60B81E860}" srcOrd="2" destOrd="0" presId="urn:microsoft.com/office/officeart/2005/8/layout/hList1"/>
    <dgm:cxn modelId="{2E048B2F-23B8-40EA-9BE0-1B0875557585}" type="presParOf" srcId="{57D665EF-E9F0-43D1-8CD6-ACE60B81E860}" destId="{7AD23FD0-5140-4991-90FA-52910E5246A1}" srcOrd="0" destOrd="0" presId="urn:microsoft.com/office/officeart/2005/8/layout/hList1"/>
    <dgm:cxn modelId="{52B528A1-752D-4AB4-A91C-45EF9D32B243}" type="presParOf" srcId="{57D665EF-E9F0-43D1-8CD6-ACE60B81E860}" destId="{C94008C4-848D-4B11-8FCD-024D8705554C}" srcOrd="1" destOrd="0" presId="urn:microsoft.com/office/officeart/2005/8/layout/hList1"/>
    <dgm:cxn modelId="{F4DF193E-AFB1-4AE5-B2E4-66DF9F52EDF8}" type="presParOf" srcId="{72A9F2D9-8DF3-4ACA-91C2-FE8E1399915A}" destId="{0757C9A7-9BF5-4FFC-93E1-3D9AE8146354}" srcOrd="3" destOrd="0" presId="urn:microsoft.com/office/officeart/2005/8/layout/hList1"/>
    <dgm:cxn modelId="{84BE1A84-89C3-4D7A-93BE-4C8195112498}" type="presParOf" srcId="{72A9F2D9-8DF3-4ACA-91C2-FE8E1399915A}" destId="{393F62C6-2D23-4AD9-B74C-83EF64828B8D}" srcOrd="4" destOrd="0" presId="urn:microsoft.com/office/officeart/2005/8/layout/hList1"/>
    <dgm:cxn modelId="{DC8C4E93-22D3-4EB7-ADE3-505E6F16D457}" type="presParOf" srcId="{393F62C6-2D23-4AD9-B74C-83EF64828B8D}" destId="{D3D6532B-2B4B-4D90-8DD7-E4A0C1253D49}" srcOrd="0" destOrd="0" presId="urn:microsoft.com/office/officeart/2005/8/layout/hList1"/>
    <dgm:cxn modelId="{B92D8D07-0DC9-42E8-A644-26816A452A13}" type="presParOf" srcId="{393F62C6-2D23-4AD9-B74C-83EF64828B8D}" destId="{F6982DEA-B834-4674-AD0E-434D56A482F8}" srcOrd="1" destOrd="0" presId="urn:microsoft.com/office/officeart/2005/8/layout/hList1"/>
    <dgm:cxn modelId="{D4BAEAD5-540B-4351-B94F-3C04D3803643}" type="presParOf" srcId="{72A9F2D9-8DF3-4ACA-91C2-FE8E1399915A}" destId="{7A96232D-1EEC-4970-9A9D-B6CC47C68F11}" srcOrd="5" destOrd="0" presId="urn:microsoft.com/office/officeart/2005/8/layout/hList1"/>
    <dgm:cxn modelId="{449F95ED-7E5D-4947-8247-7DB9D1D73AC4}" type="presParOf" srcId="{72A9F2D9-8DF3-4ACA-91C2-FE8E1399915A}" destId="{55AFF4EE-3F34-4B17-8725-09384D31C18B}" srcOrd="6" destOrd="0" presId="urn:microsoft.com/office/officeart/2005/8/layout/hList1"/>
    <dgm:cxn modelId="{E39FCC04-9A82-44D4-82D0-8E4E3E957D91}" type="presParOf" srcId="{55AFF4EE-3F34-4B17-8725-09384D31C18B}" destId="{48BCE092-BDB2-4F83-B06C-9683606A668A}" srcOrd="0" destOrd="0" presId="urn:microsoft.com/office/officeart/2005/8/layout/hList1"/>
    <dgm:cxn modelId="{134F2CDA-E4F7-448D-8502-CE727E4F507B}" type="presParOf" srcId="{55AFF4EE-3F34-4B17-8725-09384D31C18B}" destId="{B985A5A0-9D9D-4312-8F65-B76DEDFC97F0}"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A02752-B041-4071-9A7B-B2F5C641E529}" type="doc">
      <dgm:prSet loTypeId="urn:microsoft.com/office/officeart/2005/8/layout/hList1" loCatId="list" qsTypeId="urn:microsoft.com/office/officeart/2005/8/quickstyle/simple1#1" qsCatId="simple" csTypeId="urn:microsoft.com/office/officeart/2005/8/colors/accent0_3#1" csCatId="mainScheme"/>
      <dgm:spPr/>
      <dgm:t>
        <a:bodyPr/>
        <a:lstStyle/>
        <a:p>
          <a:endParaRPr lang="zh-CN" altLang="en-US"/>
        </a:p>
      </dgm:t>
    </dgm:pt>
    <dgm:pt modelId="{36B328E4-2293-47BF-A2A2-30FE584230D6}">
      <dgm:prSet/>
      <dgm:spPr/>
      <dgm:t>
        <a:bodyPr/>
        <a:lstStyle/>
        <a:p>
          <a:pPr rtl="0"/>
          <a:r>
            <a:rPr lang="zh-CN" b="1" dirty="0"/>
            <a:t>连接特征</a:t>
          </a:r>
          <a:endParaRPr lang="en-US" b="1" dirty="0"/>
        </a:p>
      </dgm:t>
    </dgm:pt>
    <dgm:pt modelId="{6C31522C-637B-4934-9D62-3570D59A3416}" type="parTrans" cxnId="{8AA43C68-2BC2-41E0-8360-083241C32B8E}">
      <dgm:prSet/>
      <dgm:spPr/>
      <dgm:t>
        <a:bodyPr/>
        <a:lstStyle/>
        <a:p>
          <a:endParaRPr lang="zh-CN" altLang="en-US"/>
        </a:p>
      </dgm:t>
    </dgm:pt>
    <dgm:pt modelId="{918B7D21-1C10-47C2-B9AB-B127EDA6A1C7}" type="sibTrans" cxnId="{8AA43C68-2BC2-41E0-8360-083241C32B8E}">
      <dgm:prSet/>
      <dgm:spPr/>
      <dgm:t>
        <a:bodyPr/>
        <a:lstStyle/>
        <a:p>
          <a:endParaRPr lang="zh-CN" altLang="en-US"/>
        </a:p>
      </dgm:t>
    </dgm:pt>
    <dgm:pt modelId="{D8E00D57-0792-4DAC-9841-15EDC638B1C9}">
      <dgm:prSet phldr="0" custT="0"/>
      <dgm:spPr/>
      <dgm:t>
        <a:bodyPr vert="horz" wrap="square"/>
        <a:lstStyle/>
        <a:p>
          <a:pPr rtl="0">
            <a:lnSpc>
              <a:spcPct val="100000"/>
            </a:lnSpc>
            <a:spcBef>
              <a:spcPct val="0"/>
            </a:spcBef>
            <a:spcAft>
              <a:spcPct val="15000"/>
            </a:spcAft>
          </a:pPr>
          <a:r>
            <a:rPr lang="zh-CN" dirty="0"/>
            <a:t>包括语言学中的：</a:t>
          </a:r>
        </a:p>
      </dgm:t>
    </dgm:pt>
    <dgm:pt modelId="{CCC0C110-4059-4D43-BAEF-E544FAA9B963}" type="parTrans" cxnId="{5EB4D159-AB39-4E3C-8C32-58882BD018AB}">
      <dgm:prSet/>
      <dgm:spPr/>
      <dgm:t>
        <a:bodyPr/>
        <a:lstStyle/>
        <a:p>
          <a:endParaRPr lang="zh-CN" altLang="en-US"/>
        </a:p>
      </dgm:t>
    </dgm:pt>
    <dgm:pt modelId="{C3E9C59F-04D0-47DB-9F2A-B3E307EB0B42}" type="sibTrans" cxnId="{5EB4D159-AB39-4E3C-8C32-58882BD018AB}">
      <dgm:prSet/>
      <dgm:spPr/>
      <dgm:t>
        <a:bodyPr/>
        <a:lstStyle/>
        <a:p>
          <a:endParaRPr lang="zh-CN" altLang="en-US"/>
        </a:p>
      </dgm:t>
    </dgm:pt>
    <dgm:pt modelId="{A632752D-06AE-4037-8501-DD4FD6AC9B5C}">
      <dgm:prSet phldr="0" custT="0"/>
      <dgm:spPr/>
      <dgm:t>
        <a:bodyPr vert="horz" wrap="square"/>
        <a:lstStyle/>
        <a:p>
          <a:pPr rtl="0">
            <a:lnSpc>
              <a:spcPct val="100000"/>
            </a:lnSpc>
            <a:spcBef>
              <a:spcPct val="0"/>
            </a:spcBef>
            <a:spcAft>
              <a:spcPct val="15000"/>
            </a:spcAft>
          </a:pPr>
          <a:r>
            <a:rPr lang="zh-CN" dirty="0"/>
            <a:t>后连接（如字母</a:t>
          </a:r>
          <a:r>
            <a:rPr lang="en-US" dirty="0"/>
            <a:t>“q”</a:t>
          </a:r>
          <a:r>
            <a:rPr lang="zh-CN" dirty="0"/>
            <a:t>后总是</a:t>
          </a:r>
          <a:r>
            <a:rPr lang="en-US" dirty="0"/>
            <a:t>“u”</a:t>
          </a:r>
          <a:r>
            <a:rPr lang="zh-CN" dirty="0"/>
            <a:t>）、</a:t>
          </a:r>
        </a:p>
      </dgm:t>
    </dgm:pt>
    <dgm:pt modelId="{541F7586-0657-4E08-AF64-3504EC353B78}" type="parTrans" cxnId="{89F429FF-A61D-492C-89C5-BE321CB96818}">
      <dgm:prSet/>
      <dgm:spPr/>
    </dgm:pt>
    <dgm:pt modelId="{91EC587E-65A7-4973-A80E-6B9BF1590928}" type="sibTrans" cxnId="{89F429FF-A61D-492C-89C5-BE321CB96818}">
      <dgm:prSet/>
      <dgm:spPr/>
    </dgm:pt>
    <dgm:pt modelId="{52A85F24-C86E-40BD-BFD6-21EF71B2CE5E}">
      <dgm:prSet phldr="0" custT="0"/>
      <dgm:spPr/>
      <dgm:t>
        <a:bodyPr vert="horz" wrap="square"/>
        <a:lstStyle/>
        <a:p>
          <a:pPr rtl="0">
            <a:lnSpc>
              <a:spcPct val="100000"/>
            </a:lnSpc>
            <a:spcBef>
              <a:spcPct val="0"/>
            </a:spcBef>
            <a:spcAft>
              <a:spcPct val="15000"/>
            </a:spcAft>
          </a:pPr>
          <a:r>
            <a:rPr lang="zh-CN" dirty="0"/>
            <a:t>前连接（如字母</a:t>
          </a:r>
          <a:r>
            <a:rPr lang="en-US" dirty="0"/>
            <a:t>“x”</a:t>
          </a:r>
          <a:r>
            <a:rPr lang="zh-CN" dirty="0"/>
            <a:t>的前面总是字母</a:t>
          </a:r>
          <a:r>
            <a:rPr lang="en-US" dirty="0"/>
            <a:t>“</a:t>
          </a:r>
          <a:r>
            <a:rPr lang="en-US" dirty="0" err="1"/>
            <a:t>i</a:t>
          </a:r>
          <a:r>
            <a:rPr lang="en-US" dirty="0"/>
            <a:t>”</a:t>
          </a:r>
          <a:r>
            <a:rPr lang="zh-CN" dirty="0"/>
            <a:t>，字母</a:t>
          </a:r>
          <a:r>
            <a:rPr lang="en-US" dirty="0"/>
            <a:t>“e”</a:t>
          </a:r>
          <a:r>
            <a:rPr lang="zh-CN" dirty="0"/>
            <a:t>很少与</a:t>
          </a:r>
          <a:r>
            <a:rPr lang="en-US" dirty="0"/>
            <a:t>“o”</a:t>
          </a:r>
          <a:r>
            <a:rPr lang="zh-CN" dirty="0"/>
            <a:t>和</a:t>
          </a:r>
          <a:r>
            <a:rPr lang="en-US" dirty="0"/>
            <a:t>“a”</a:t>
          </a:r>
          <a:r>
            <a:rPr lang="zh-CN" dirty="0"/>
            <a:t>连接）</a:t>
          </a:r>
        </a:p>
      </dgm:t>
    </dgm:pt>
    <dgm:pt modelId="{E187C5FF-4291-40F4-A7C9-9341B659A958}" type="parTrans" cxnId="{87B1ED0D-9695-404D-A412-31CA13A479B4}">
      <dgm:prSet/>
      <dgm:spPr/>
    </dgm:pt>
    <dgm:pt modelId="{4701B375-566A-4199-9C98-9A2C9C86968D}" type="sibTrans" cxnId="{87B1ED0D-9695-404D-A412-31CA13A479B4}">
      <dgm:prSet/>
      <dgm:spPr/>
    </dgm:pt>
    <dgm:pt modelId="{2AE269FD-6F08-402D-AED6-A3ED88A94A1F}">
      <dgm:prSet phldr="0" custT="0"/>
      <dgm:spPr/>
      <dgm:t>
        <a:bodyPr vert="horz" wrap="square"/>
        <a:lstStyle/>
        <a:p>
          <a:pPr rtl="0">
            <a:lnSpc>
              <a:spcPct val="100000"/>
            </a:lnSpc>
            <a:spcBef>
              <a:spcPct val="0"/>
            </a:spcBef>
            <a:spcAft>
              <a:spcPct val="15000"/>
            </a:spcAft>
          </a:pPr>
          <a:r>
            <a:rPr lang="zh-CN" dirty="0"/>
            <a:t>以及间断连接（如在</a:t>
          </a:r>
          <a:r>
            <a:rPr lang="en-US" dirty="0"/>
            <a:t>“e”</a:t>
          </a:r>
          <a:r>
            <a:rPr lang="zh-CN" dirty="0"/>
            <a:t>和</a:t>
          </a:r>
          <a:r>
            <a:rPr lang="en-US" dirty="0"/>
            <a:t>“e”</a:t>
          </a:r>
          <a:r>
            <a:rPr lang="zh-CN" dirty="0"/>
            <a:t>之间，</a:t>
          </a:r>
          <a:r>
            <a:rPr lang="en-US" dirty="0"/>
            <a:t>“r”</a:t>
          </a:r>
          <a:r>
            <a:rPr lang="zh-CN" dirty="0"/>
            <a:t>的出现频率最高）。</a:t>
          </a:r>
          <a:endParaRPr lang="en-US" dirty="0"/>
        </a:p>
      </dgm:t>
    </dgm:pt>
    <dgm:pt modelId="{58DA94E5-17F2-4DF9-94B7-D3815DE324C2}" type="parTrans" cxnId="{E701CE6B-3947-4260-8F6E-46EF5FF06F9C}">
      <dgm:prSet/>
      <dgm:spPr/>
    </dgm:pt>
    <dgm:pt modelId="{59079FDB-9B70-46BC-BF88-2CE08F302742}" type="sibTrans" cxnId="{E701CE6B-3947-4260-8F6E-46EF5FF06F9C}">
      <dgm:prSet/>
      <dgm:spPr/>
    </dgm:pt>
    <dgm:pt modelId="{D1D7E86E-EE11-475A-8C43-4EE7AD7391A6}">
      <dgm:prSet/>
      <dgm:spPr/>
      <dgm:t>
        <a:bodyPr/>
        <a:lstStyle/>
        <a:p>
          <a:pPr rtl="0"/>
          <a:r>
            <a:rPr lang="zh-CN" b="1" dirty="0"/>
            <a:t>重复特征</a:t>
          </a:r>
          <a:endParaRPr lang="en-US" b="1" dirty="0"/>
        </a:p>
      </dgm:t>
    </dgm:pt>
    <dgm:pt modelId="{03461CB1-41B6-44ED-AC9D-DFB2A7906EB9}" type="parTrans" cxnId="{5D82A9C6-FCC9-4196-AC8B-018706CFCA0D}">
      <dgm:prSet/>
      <dgm:spPr/>
      <dgm:t>
        <a:bodyPr/>
        <a:lstStyle/>
        <a:p>
          <a:endParaRPr lang="zh-CN" altLang="en-US"/>
        </a:p>
      </dgm:t>
    </dgm:pt>
    <dgm:pt modelId="{42F4FC44-81EF-4DE4-8C3A-4CA324386023}" type="sibTrans" cxnId="{5D82A9C6-FCC9-4196-AC8B-018706CFCA0D}">
      <dgm:prSet/>
      <dgm:spPr/>
      <dgm:t>
        <a:bodyPr/>
        <a:lstStyle/>
        <a:p>
          <a:endParaRPr lang="zh-CN" altLang="en-US"/>
        </a:p>
      </dgm:t>
    </dgm:pt>
    <dgm:pt modelId="{67268106-1D0A-4243-B3F1-EB3B432BEA77}">
      <dgm:prSet phldr="0" custT="0"/>
      <dgm:spPr/>
      <dgm:t>
        <a:bodyPr vert="horz" wrap="square"/>
        <a:lstStyle/>
        <a:p>
          <a:pPr rtl="0">
            <a:lnSpc>
              <a:spcPct val="100000"/>
            </a:lnSpc>
            <a:spcBef>
              <a:spcPct val="0"/>
            </a:spcBef>
            <a:spcAft>
              <a:spcPct val="15000"/>
            </a:spcAft>
          </a:pPr>
          <a:r>
            <a:rPr lang="zh-CN" dirty="0"/>
            <a:t>两个字符以上的字符串重复出现的现象，叫做语言的重复特征。</a:t>
          </a:r>
        </a:p>
      </dgm:t>
    </dgm:pt>
    <dgm:pt modelId="{F47970C4-A037-4E17-BA8F-E9233CCB58CC}" type="parTrans" cxnId="{266DCE77-D354-4919-BBDB-CC2724A525AD}">
      <dgm:prSet/>
      <dgm:spPr/>
      <dgm:t>
        <a:bodyPr/>
        <a:lstStyle/>
        <a:p>
          <a:endParaRPr lang="zh-CN" altLang="en-US"/>
        </a:p>
      </dgm:t>
    </dgm:pt>
    <dgm:pt modelId="{8BFA7711-5FD4-4A95-AE14-0DA72A3D5442}" type="sibTrans" cxnId="{266DCE77-D354-4919-BBDB-CC2724A525AD}">
      <dgm:prSet/>
      <dgm:spPr/>
      <dgm:t>
        <a:bodyPr/>
        <a:lstStyle/>
        <a:p>
          <a:endParaRPr lang="zh-CN" altLang="en-US"/>
        </a:p>
      </dgm:t>
    </dgm:pt>
    <dgm:pt modelId="{AFF383B5-C561-400A-A71A-FE70C7CD0566}">
      <dgm:prSet phldr="0" custT="0"/>
      <dgm:spPr/>
      <dgm:t>
        <a:bodyPr vert="horz" wrap="square"/>
        <a:lstStyle/>
        <a:p>
          <a:pPr rtl="0">
            <a:lnSpc>
              <a:spcPct val="100000"/>
            </a:lnSpc>
            <a:spcBef>
              <a:spcPct val="0"/>
            </a:spcBef>
            <a:spcAft>
              <a:spcPct val="15000"/>
            </a:spcAft>
          </a:pPr>
          <a:r>
            <a:rPr lang="zh-CN" dirty="0"/>
            <a:t>例如，在英文中字符串</a:t>
          </a:r>
          <a:r>
            <a:rPr lang="en-US" dirty="0"/>
            <a:t>“</a:t>
          </a:r>
          <a:r>
            <a:rPr lang="en-US" dirty="0" err="1"/>
            <a:t>th</a:t>
          </a:r>
          <a:r>
            <a:rPr lang="en-US" dirty="0"/>
            <a:t>”</a:t>
          </a:r>
          <a:r>
            <a:rPr lang="zh-CN" dirty="0"/>
            <a:t>、</a:t>
          </a:r>
          <a:r>
            <a:rPr lang="en-US" dirty="0"/>
            <a:t>“</a:t>
          </a:r>
          <a:r>
            <a:rPr lang="en-US" dirty="0" err="1"/>
            <a:t>tion</a:t>
          </a:r>
          <a:r>
            <a:rPr lang="en-US" dirty="0"/>
            <a:t>”</a:t>
          </a:r>
          <a:r>
            <a:rPr lang="zh-CN" dirty="0"/>
            <a:t>和</a:t>
          </a:r>
          <a:r>
            <a:rPr lang="en-US" dirty="0"/>
            <a:t>“</a:t>
          </a:r>
          <a:r>
            <a:rPr lang="en-US" dirty="0" err="1"/>
            <a:t>tious</a:t>
          </a:r>
          <a:r>
            <a:rPr lang="en-US" dirty="0"/>
            <a:t>”</a:t>
          </a:r>
          <a:r>
            <a:rPr lang="zh-CN" dirty="0"/>
            <a:t>的重复率很高。</a:t>
          </a:r>
          <a:endParaRPr lang="en-US" dirty="0"/>
        </a:p>
      </dgm:t>
    </dgm:pt>
    <dgm:pt modelId="{140864F5-25EA-4C81-B8BC-4A9D29EA30A3}" type="parTrans" cxnId="{6A7EC84A-E09F-4FA4-B24F-1F29AC22E9A0}">
      <dgm:prSet/>
      <dgm:spPr/>
    </dgm:pt>
    <dgm:pt modelId="{4358E1FD-9C9F-4001-B424-7C1985524EF3}" type="sibTrans" cxnId="{6A7EC84A-E09F-4FA4-B24F-1F29AC22E9A0}">
      <dgm:prSet/>
      <dgm:spPr/>
    </dgm:pt>
    <dgm:pt modelId="{5199818F-20E9-4EE0-99F3-54B24A8E0455}" type="pres">
      <dgm:prSet presAssocID="{BFA02752-B041-4071-9A7B-B2F5C641E529}" presName="Name0" presStyleCnt="0">
        <dgm:presLayoutVars>
          <dgm:dir/>
          <dgm:animLvl val="lvl"/>
          <dgm:resizeHandles val="exact"/>
        </dgm:presLayoutVars>
      </dgm:prSet>
      <dgm:spPr/>
    </dgm:pt>
    <dgm:pt modelId="{59BE4D57-9E6A-42E9-A53B-8461C82A7D75}" type="pres">
      <dgm:prSet presAssocID="{36B328E4-2293-47BF-A2A2-30FE584230D6}" presName="composite" presStyleCnt="0"/>
      <dgm:spPr/>
    </dgm:pt>
    <dgm:pt modelId="{8691ABF4-7DC3-4544-A9B6-D8F978652E65}" type="pres">
      <dgm:prSet presAssocID="{36B328E4-2293-47BF-A2A2-30FE584230D6}" presName="parTx" presStyleLbl="alignNode1" presStyleIdx="0" presStyleCnt="2">
        <dgm:presLayoutVars>
          <dgm:chMax val="0"/>
          <dgm:chPref val="0"/>
          <dgm:bulletEnabled val="1"/>
        </dgm:presLayoutVars>
      </dgm:prSet>
      <dgm:spPr/>
    </dgm:pt>
    <dgm:pt modelId="{F0A68150-22AC-4AC5-B454-1C779A8978C7}" type="pres">
      <dgm:prSet presAssocID="{36B328E4-2293-47BF-A2A2-30FE584230D6}" presName="desTx" presStyleLbl="alignAccFollowNode1" presStyleIdx="0" presStyleCnt="2">
        <dgm:presLayoutVars>
          <dgm:bulletEnabled val="1"/>
        </dgm:presLayoutVars>
      </dgm:prSet>
      <dgm:spPr/>
    </dgm:pt>
    <dgm:pt modelId="{5F3042D4-678C-4FC9-B6AF-5D051600521C}" type="pres">
      <dgm:prSet presAssocID="{918B7D21-1C10-47C2-B9AB-B127EDA6A1C7}" presName="space" presStyleCnt="0"/>
      <dgm:spPr/>
    </dgm:pt>
    <dgm:pt modelId="{A122B410-F161-49E3-A821-84258C5261A8}" type="pres">
      <dgm:prSet presAssocID="{D1D7E86E-EE11-475A-8C43-4EE7AD7391A6}" presName="composite" presStyleCnt="0"/>
      <dgm:spPr/>
    </dgm:pt>
    <dgm:pt modelId="{C782CF53-DEDA-48B9-9BDA-92E531C629B4}" type="pres">
      <dgm:prSet presAssocID="{D1D7E86E-EE11-475A-8C43-4EE7AD7391A6}" presName="parTx" presStyleLbl="alignNode1" presStyleIdx="1" presStyleCnt="2">
        <dgm:presLayoutVars>
          <dgm:chMax val="0"/>
          <dgm:chPref val="0"/>
          <dgm:bulletEnabled val="1"/>
        </dgm:presLayoutVars>
      </dgm:prSet>
      <dgm:spPr/>
    </dgm:pt>
    <dgm:pt modelId="{74E75E81-3CA8-4BED-8F1E-9DF5FA430AD8}" type="pres">
      <dgm:prSet presAssocID="{D1D7E86E-EE11-475A-8C43-4EE7AD7391A6}" presName="desTx" presStyleLbl="alignAccFollowNode1" presStyleIdx="1" presStyleCnt="2">
        <dgm:presLayoutVars>
          <dgm:bulletEnabled val="1"/>
        </dgm:presLayoutVars>
      </dgm:prSet>
      <dgm:spPr/>
    </dgm:pt>
  </dgm:ptLst>
  <dgm:cxnLst>
    <dgm:cxn modelId="{87B1ED0D-9695-404D-A412-31CA13A479B4}" srcId="{36B328E4-2293-47BF-A2A2-30FE584230D6}" destId="{52A85F24-C86E-40BD-BFD6-21EF71B2CE5E}" srcOrd="2" destOrd="0" parTransId="{E187C5FF-4291-40F4-A7C9-9341B659A958}" sibTransId="{4701B375-566A-4199-9C98-9A2C9C86968D}"/>
    <dgm:cxn modelId="{8AA43C68-2BC2-41E0-8360-083241C32B8E}" srcId="{BFA02752-B041-4071-9A7B-B2F5C641E529}" destId="{36B328E4-2293-47BF-A2A2-30FE584230D6}" srcOrd="0" destOrd="0" parTransId="{6C31522C-637B-4934-9D62-3570D59A3416}" sibTransId="{918B7D21-1C10-47C2-B9AB-B127EDA6A1C7}"/>
    <dgm:cxn modelId="{6A7EC84A-E09F-4FA4-B24F-1F29AC22E9A0}" srcId="{D1D7E86E-EE11-475A-8C43-4EE7AD7391A6}" destId="{AFF383B5-C561-400A-A71A-FE70C7CD0566}" srcOrd="1" destOrd="0" parTransId="{140864F5-25EA-4C81-B8BC-4A9D29EA30A3}" sibTransId="{4358E1FD-9C9F-4001-B424-7C1985524EF3}"/>
    <dgm:cxn modelId="{E701CE6B-3947-4260-8F6E-46EF5FF06F9C}" srcId="{36B328E4-2293-47BF-A2A2-30FE584230D6}" destId="{2AE269FD-6F08-402D-AED6-A3ED88A94A1F}" srcOrd="3" destOrd="0" parTransId="{58DA94E5-17F2-4DF9-94B7-D3815DE324C2}" sibTransId="{59079FDB-9B70-46BC-BF88-2CE08F302742}"/>
    <dgm:cxn modelId="{48F79E50-FEE6-41CB-AC8E-D5DE90074755}" type="presOf" srcId="{36B328E4-2293-47BF-A2A2-30FE584230D6}" destId="{8691ABF4-7DC3-4544-A9B6-D8F978652E65}" srcOrd="0" destOrd="0" presId="urn:microsoft.com/office/officeart/2005/8/layout/hList1"/>
    <dgm:cxn modelId="{E40CC755-6CBF-4CD6-9672-AAF1BAF408AA}" type="presOf" srcId="{D8E00D57-0792-4DAC-9841-15EDC638B1C9}" destId="{F0A68150-22AC-4AC5-B454-1C779A8978C7}" srcOrd="0" destOrd="0" presId="urn:microsoft.com/office/officeart/2005/8/layout/hList1"/>
    <dgm:cxn modelId="{7CC40D56-A1C0-4596-BFB4-A90C8214984A}" type="presOf" srcId="{A632752D-06AE-4037-8501-DD4FD6AC9B5C}" destId="{F0A68150-22AC-4AC5-B454-1C779A8978C7}" srcOrd="0" destOrd="1" presId="urn:microsoft.com/office/officeart/2005/8/layout/hList1"/>
    <dgm:cxn modelId="{266DCE77-D354-4919-BBDB-CC2724A525AD}" srcId="{D1D7E86E-EE11-475A-8C43-4EE7AD7391A6}" destId="{67268106-1D0A-4243-B3F1-EB3B432BEA77}" srcOrd="0" destOrd="0" parTransId="{F47970C4-A037-4E17-BA8F-E9233CCB58CC}" sibTransId="{8BFA7711-5FD4-4A95-AE14-0DA72A3D5442}"/>
    <dgm:cxn modelId="{5EB4D159-AB39-4E3C-8C32-58882BD018AB}" srcId="{36B328E4-2293-47BF-A2A2-30FE584230D6}" destId="{D8E00D57-0792-4DAC-9841-15EDC638B1C9}" srcOrd="0" destOrd="0" parTransId="{CCC0C110-4059-4D43-BAEF-E544FAA9B963}" sibTransId="{C3E9C59F-04D0-47DB-9F2A-B3E307EB0B42}"/>
    <dgm:cxn modelId="{DCA3F07E-9C4D-476F-A67D-9DC9E76EC727}" type="presOf" srcId="{BFA02752-B041-4071-9A7B-B2F5C641E529}" destId="{5199818F-20E9-4EE0-99F3-54B24A8E0455}" srcOrd="0" destOrd="0" presId="urn:microsoft.com/office/officeart/2005/8/layout/hList1"/>
    <dgm:cxn modelId="{732A209D-4394-41AF-BACA-5DFAF8066DC6}" type="presOf" srcId="{AFF383B5-C561-400A-A71A-FE70C7CD0566}" destId="{74E75E81-3CA8-4BED-8F1E-9DF5FA430AD8}" srcOrd="0" destOrd="1" presId="urn:microsoft.com/office/officeart/2005/8/layout/hList1"/>
    <dgm:cxn modelId="{9D8166AB-C1CA-4D97-A3A9-9CB1765DCFEA}" type="presOf" srcId="{67268106-1D0A-4243-B3F1-EB3B432BEA77}" destId="{74E75E81-3CA8-4BED-8F1E-9DF5FA430AD8}" srcOrd="0" destOrd="0" presId="urn:microsoft.com/office/officeart/2005/8/layout/hList1"/>
    <dgm:cxn modelId="{944752AE-962D-4734-9D36-FCA2BD8FD9FA}" type="presOf" srcId="{D1D7E86E-EE11-475A-8C43-4EE7AD7391A6}" destId="{C782CF53-DEDA-48B9-9BDA-92E531C629B4}" srcOrd="0" destOrd="0" presId="urn:microsoft.com/office/officeart/2005/8/layout/hList1"/>
    <dgm:cxn modelId="{089CF0B5-6231-40B4-91CA-0AE97F038465}" type="presOf" srcId="{52A85F24-C86E-40BD-BFD6-21EF71B2CE5E}" destId="{F0A68150-22AC-4AC5-B454-1C779A8978C7}" srcOrd="0" destOrd="2" presId="urn:microsoft.com/office/officeart/2005/8/layout/hList1"/>
    <dgm:cxn modelId="{1E0EADBB-5CEB-4515-B793-2EC79D4183D1}" type="presOf" srcId="{2AE269FD-6F08-402D-AED6-A3ED88A94A1F}" destId="{F0A68150-22AC-4AC5-B454-1C779A8978C7}" srcOrd="0" destOrd="3" presId="urn:microsoft.com/office/officeart/2005/8/layout/hList1"/>
    <dgm:cxn modelId="{5D82A9C6-FCC9-4196-AC8B-018706CFCA0D}" srcId="{BFA02752-B041-4071-9A7B-B2F5C641E529}" destId="{D1D7E86E-EE11-475A-8C43-4EE7AD7391A6}" srcOrd="1" destOrd="0" parTransId="{03461CB1-41B6-44ED-AC9D-DFB2A7906EB9}" sibTransId="{42F4FC44-81EF-4DE4-8C3A-4CA324386023}"/>
    <dgm:cxn modelId="{89F429FF-A61D-492C-89C5-BE321CB96818}" srcId="{36B328E4-2293-47BF-A2A2-30FE584230D6}" destId="{A632752D-06AE-4037-8501-DD4FD6AC9B5C}" srcOrd="1" destOrd="0" parTransId="{541F7586-0657-4E08-AF64-3504EC353B78}" sibTransId="{91EC587E-65A7-4973-A80E-6B9BF1590928}"/>
    <dgm:cxn modelId="{3391D89B-3043-4290-9E4A-50B956246B18}" type="presParOf" srcId="{5199818F-20E9-4EE0-99F3-54B24A8E0455}" destId="{59BE4D57-9E6A-42E9-A53B-8461C82A7D75}" srcOrd="0" destOrd="0" presId="urn:microsoft.com/office/officeart/2005/8/layout/hList1"/>
    <dgm:cxn modelId="{F86EF7AD-E708-41F6-AE08-2042A1619B15}" type="presParOf" srcId="{59BE4D57-9E6A-42E9-A53B-8461C82A7D75}" destId="{8691ABF4-7DC3-4544-A9B6-D8F978652E65}" srcOrd="0" destOrd="0" presId="urn:microsoft.com/office/officeart/2005/8/layout/hList1"/>
    <dgm:cxn modelId="{D58D2A8B-CC3C-4DBC-ACC6-70BA32AE51F1}" type="presParOf" srcId="{59BE4D57-9E6A-42E9-A53B-8461C82A7D75}" destId="{F0A68150-22AC-4AC5-B454-1C779A8978C7}" srcOrd="1" destOrd="0" presId="urn:microsoft.com/office/officeart/2005/8/layout/hList1"/>
    <dgm:cxn modelId="{ADB088E5-A30E-49A4-875B-BA231D9B1B35}" type="presParOf" srcId="{5199818F-20E9-4EE0-99F3-54B24A8E0455}" destId="{5F3042D4-678C-4FC9-B6AF-5D051600521C}" srcOrd="1" destOrd="0" presId="urn:microsoft.com/office/officeart/2005/8/layout/hList1"/>
    <dgm:cxn modelId="{B9CAC452-0C78-4100-803B-FDE190BF7D71}" type="presParOf" srcId="{5199818F-20E9-4EE0-99F3-54B24A8E0455}" destId="{A122B410-F161-49E3-A821-84258C5261A8}" srcOrd="2" destOrd="0" presId="urn:microsoft.com/office/officeart/2005/8/layout/hList1"/>
    <dgm:cxn modelId="{29910C56-CD54-439D-B0E0-61596B33FE1B}" type="presParOf" srcId="{A122B410-F161-49E3-A821-84258C5261A8}" destId="{C782CF53-DEDA-48B9-9BDA-92E531C629B4}" srcOrd="0" destOrd="0" presId="urn:microsoft.com/office/officeart/2005/8/layout/hList1"/>
    <dgm:cxn modelId="{3E76D85D-1756-40B7-98FE-5E50D00E724F}" type="presParOf" srcId="{A122B410-F161-49E3-A821-84258C5261A8}" destId="{74E75E81-3CA8-4BED-8F1E-9DF5FA430AD8}"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E1DA46-C78B-43F0-9634-1C311F08E2C2}" type="doc">
      <dgm:prSet loTypeId="urn:microsoft.com/office/officeart/2005/8/layout/hList1" loCatId="list" qsTypeId="urn:microsoft.com/office/officeart/2005/8/quickstyle/simple1#2" qsCatId="simple" csTypeId="urn:microsoft.com/office/officeart/2005/8/colors/accent0_3#2" csCatId="mainScheme" phldr="1"/>
      <dgm:spPr/>
      <dgm:t>
        <a:bodyPr/>
        <a:lstStyle/>
        <a:p>
          <a:endParaRPr lang="zh-CN" altLang="en-US"/>
        </a:p>
      </dgm:t>
    </dgm:pt>
    <dgm:pt modelId="{30655627-EE20-4BB4-B313-E94EA321D5F0}">
      <dgm:prSet custT="1"/>
      <dgm:spPr/>
      <dgm:t>
        <a:bodyPr/>
        <a:lstStyle/>
        <a:p>
          <a:pPr rtl="0"/>
          <a:r>
            <a:rPr lang="zh-CN" sz="1800" b="1" dirty="0"/>
            <a:t>数据鉴别的目的</a:t>
          </a:r>
          <a:endParaRPr lang="en-US" sz="1800" b="1" dirty="0"/>
        </a:p>
      </dgm:t>
    </dgm:pt>
    <dgm:pt modelId="{5BBA41DE-A57E-42FF-911E-010445DA064B}" type="parTrans" cxnId="{350C780C-E149-4C30-972D-1EF5EE0CA3C2}">
      <dgm:prSet/>
      <dgm:spPr/>
      <dgm:t>
        <a:bodyPr/>
        <a:lstStyle/>
        <a:p>
          <a:endParaRPr lang="zh-CN" altLang="en-US" sz="1000"/>
        </a:p>
      </dgm:t>
    </dgm:pt>
    <dgm:pt modelId="{2DDDF027-D852-469B-BF5C-394E24274B30}" type="sibTrans" cxnId="{350C780C-E149-4C30-972D-1EF5EE0CA3C2}">
      <dgm:prSet/>
      <dgm:spPr/>
      <dgm:t>
        <a:bodyPr/>
        <a:lstStyle/>
        <a:p>
          <a:endParaRPr lang="zh-CN" altLang="en-US" sz="1000"/>
        </a:p>
      </dgm:t>
    </dgm:pt>
    <dgm:pt modelId="{CF611A68-BD57-4C36-A460-9F438D696F6E}">
      <dgm:prSet phldr="0" custT="1"/>
      <dgm:spPr/>
      <dgm:t>
        <a:bodyPr vert="horz" wrap="square"/>
        <a:lstStyle/>
        <a:p>
          <a:pPr rtl="0">
            <a:lnSpc>
              <a:spcPct val="100000"/>
            </a:lnSpc>
            <a:spcBef>
              <a:spcPct val="0"/>
            </a:spcBef>
            <a:spcAft>
              <a:spcPct val="15000"/>
            </a:spcAft>
          </a:pPr>
          <a:r>
            <a:rPr lang="zh-CN" sz="1600" dirty="0"/>
            <a:t>消息本身的鉴别</a:t>
          </a:r>
        </a:p>
      </dgm:t>
    </dgm:pt>
    <dgm:pt modelId="{7A93A36D-A644-4CFD-AC3F-52EFD6AEC7A7}" type="parTrans" cxnId="{9F904B14-6E8A-488B-9211-54F5A712AF46}">
      <dgm:prSet/>
      <dgm:spPr/>
      <dgm:t>
        <a:bodyPr/>
        <a:lstStyle/>
        <a:p>
          <a:endParaRPr lang="zh-CN" altLang="en-US" sz="1000"/>
        </a:p>
      </dgm:t>
    </dgm:pt>
    <dgm:pt modelId="{642C15B6-5417-4995-8886-6F22A8DA160D}" type="sibTrans" cxnId="{9F904B14-6E8A-488B-9211-54F5A712AF46}">
      <dgm:prSet/>
      <dgm:spPr/>
      <dgm:t>
        <a:bodyPr/>
        <a:lstStyle/>
        <a:p>
          <a:endParaRPr lang="zh-CN" altLang="en-US" sz="1000"/>
        </a:p>
      </dgm:t>
    </dgm:pt>
    <dgm:pt modelId="{80924F50-F2AD-4360-8249-C91E7604B0E5}">
      <dgm:prSet phldr="0" custT="1"/>
      <dgm:spPr/>
      <dgm:t>
        <a:bodyPr vert="horz" wrap="square"/>
        <a:lstStyle/>
        <a:p>
          <a:pPr rtl="0">
            <a:lnSpc>
              <a:spcPct val="100000"/>
            </a:lnSpc>
            <a:spcBef>
              <a:spcPct val="0"/>
            </a:spcBef>
            <a:spcAft>
              <a:spcPct val="15000"/>
            </a:spcAft>
          </a:pPr>
          <a:r>
            <a:rPr lang="en-US" sz="1400" dirty="0"/>
            <a:t>(</a:t>
          </a:r>
          <a:r>
            <a:rPr lang="zh-CN" altLang="en-US" sz="1400" dirty="0">
              <a:ea typeface="宋体" panose="02010600030101010101" pitchFamily="2" charset="-122"/>
            </a:rPr>
            <a:t>验证信息完整性，判断消息内容是否被篡改、重放或延迟</a:t>
          </a:r>
          <a:r>
            <a:rPr lang="en-US" sz="1400" dirty="0"/>
            <a:t>)</a:t>
          </a:r>
        </a:p>
      </dgm:t>
    </dgm:pt>
    <dgm:pt modelId="{0D19D4BA-1D7C-443E-94B9-A7982CDA0AD7}" type="parTrans" cxnId="{1F370EFF-DBA1-47E3-AAEE-8B7332E298A0}">
      <dgm:prSet/>
      <dgm:spPr/>
      <dgm:t>
        <a:bodyPr/>
        <a:lstStyle/>
        <a:p>
          <a:endParaRPr lang="zh-CN" altLang="en-US" sz="1200"/>
        </a:p>
      </dgm:t>
    </dgm:pt>
    <dgm:pt modelId="{BD77B200-80BF-4F80-8530-04D97299DCED}" type="sibTrans" cxnId="{1F370EFF-DBA1-47E3-AAEE-8B7332E298A0}">
      <dgm:prSet/>
      <dgm:spPr/>
      <dgm:t>
        <a:bodyPr/>
        <a:lstStyle/>
        <a:p>
          <a:endParaRPr lang="zh-CN" altLang="en-US" sz="1200"/>
        </a:p>
      </dgm:t>
    </dgm:pt>
    <dgm:pt modelId="{D29F10EB-DB00-4917-8B0F-22EE9948723B}">
      <dgm:prSet phldr="0" custT="1"/>
      <dgm:spPr/>
      <dgm:t>
        <a:bodyPr vert="horz" wrap="square"/>
        <a:lstStyle/>
        <a:p>
          <a:pPr rtl="0">
            <a:lnSpc>
              <a:spcPct val="100000"/>
            </a:lnSpc>
            <a:spcBef>
              <a:spcPct val="0"/>
            </a:spcBef>
            <a:spcAft>
              <a:spcPct val="15000"/>
            </a:spcAft>
          </a:pPr>
          <a:r>
            <a:rPr lang="zh-CN" altLang="en-US" sz="1600" dirty="0"/>
            <a:t>主体的鉴别</a:t>
          </a:r>
        </a:p>
      </dgm:t>
    </dgm:pt>
    <dgm:pt modelId="{EFFCE083-30BE-431A-9DA5-18DB69691243}" type="parTrans" cxnId="{CDD7A65F-395D-4F36-9842-F6326B2C268E}">
      <dgm:prSet/>
      <dgm:spPr/>
      <dgm:t>
        <a:bodyPr/>
        <a:lstStyle/>
        <a:p>
          <a:endParaRPr lang="zh-CN" altLang="en-US" sz="1200"/>
        </a:p>
      </dgm:t>
    </dgm:pt>
    <dgm:pt modelId="{218FDBD0-29B8-4025-BC2C-7BBA66F07BDF}" type="sibTrans" cxnId="{CDD7A65F-395D-4F36-9842-F6326B2C268E}">
      <dgm:prSet/>
      <dgm:spPr/>
      <dgm:t>
        <a:bodyPr/>
        <a:lstStyle/>
        <a:p>
          <a:endParaRPr lang="zh-CN" altLang="en-US" sz="1200"/>
        </a:p>
      </dgm:t>
    </dgm:pt>
    <dgm:pt modelId="{DE1A757A-8ACC-4461-AC0D-0AAE8D33A53E}">
      <dgm:prSet phldr="0" custT="1"/>
      <dgm:spPr/>
      <dgm:t>
        <a:bodyPr vert="horz" wrap="square"/>
        <a:lstStyle/>
        <a:p>
          <a:pPr rtl="0">
            <a:lnSpc>
              <a:spcPct val="100000"/>
            </a:lnSpc>
            <a:spcBef>
              <a:spcPct val="0"/>
            </a:spcBef>
            <a:spcAft>
              <a:spcPct val="15000"/>
            </a:spcAft>
          </a:pPr>
          <a:r>
            <a:rPr lang="en-US" altLang="zh-CN" sz="1400" dirty="0"/>
            <a:t>(</a:t>
          </a:r>
          <a:r>
            <a:rPr lang="zh-CN" altLang="en-US" sz="1400" dirty="0">
              <a:ea typeface="宋体" panose="02010600030101010101" pitchFamily="2" charset="-122"/>
            </a:rPr>
            <a:t>发送者是真实而非冒充的，一般采用数字签名技术</a:t>
          </a:r>
          <a:r>
            <a:rPr lang="en-US" altLang="zh-CN" sz="1400" dirty="0"/>
            <a:t>)</a:t>
          </a:r>
        </a:p>
      </dgm:t>
    </dgm:pt>
    <dgm:pt modelId="{2B246857-2091-43C7-9CAA-EF512F794E1B}" type="parTrans" cxnId="{BA11427F-75D9-4102-8756-774D0F1151B8}">
      <dgm:prSet/>
      <dgm:spPr/>
      <dgm:t>
        <a:bodyPr/>
        <a:lstStyle/>
        <a:p>
          <a:endParaRPr lang="zh-CN" altLang="en-US" sz="1200"/>
        </a:p>
      </dgm:t>
    </dgm:pt>
    <dgm:pt modelId="{FB186590-4101-4DF3-9950-6EEABCFE6C19}" type="sibTrans" cxnId="{BA11427F-75D9-4102-8756-774D0F1151B8}">
      <dgm:prSet/>
      <dgm:spPr/>
      <dgm:t>
        <a:bodyPr/>
        <a:lstStyle/>
        <a:p>
          <a:endParaRPr lang="zh-CN" altLang="en-US" sz="1200"/>
        </a:p>
      </dgm:t>
    </dgm:pt>
    <dgm:pt modelId="{E25DC583-E5B7-42B2-8BEF-B433AD344C6E}">
      <dgm:prSet custT="1"/>
      <dgm:spPr/>
      <dgm:t>
        <a:bodyPr/>
        <a:lstStyle/>
        <a:p>
          <a:pPr rtl="0"/>
          <a:r>
            <a:rPr lang="zh-CN" sz="1800" b="1" dirty="0"/>
            <a:t>数据鉴别的常用方法</a:t>
          </a:r>
          <a:endParaRPr lang="en-US" sz="1800" b="1" dirty="0"/>
        </a:p>
      </dgm:t>
    </dgm:pt>
    <dgm:pt modelId="{D9C4DFCA-6510-4F78-B41F-04F2E66D3CA0}" type="parTrans" cxnId="{EBD464CB-BEAC-43BE-95E6-469BFA22746A}">
      <dgm:prSet/>
      <dgm:spPr/>
      <dgm:t>
        <a:bodyPr/>
        <a:lstStyle/>
        <a:p>
          <a:endParaRPr lang="zh-CN" altLang="en-US" sz="1000"/>
        </a:p>
      </dgm:t>
    </dgm:pt>
    <dgm:pt modelId="{9FC5F9FD-D913-4C78-85DD-07CE54930F03}" type="sibTrans" cxnId="{EBD464CB-BEAC-43BE-95E6-469BFA22746A}">
      <dgm:prSet/>
      <dgm:spPr/>
      <dgm:t>
        <a:bodyPr/>
        <a:lstStyle/>
        <a:p>
          <a:endParaRPr lang="zh-CN" altLang="en-US" sz="1000"/>
        </a:p>
      </dgm:t>
    </dgm:pt>
    <dgm:pt modelId="{792A3752-7B9B-4133-A5EE-266DBB2F8CE1}">
      <dgm:prSet custT="1"/>
      <dgm:spPr/>
      <dgm:t>
        <a:bodyPr/>
        <a:lstStyle/>
        <a:p>
          <a:pPr rtl="0"/>
          <a:r>
            <a:rPr lang="zh-CN" sz="1800" dirty="0"/>
            <a:t>消息鉴别码</a:t>
          </a:r>
          <a:endParaRPr lang="en-US" sz="1800" dirty="0"/>
        </a:p>
      </dgm:t>
    </dgm:pt>
    <dgm:pt modelId="{B621363E-28BD-446C-87B4-5CFFE6DFDD1B}" type="parTrans" cxnId="{6E4BD085-AF7A-45AC-87A6-F9A6A221BE39}">
      <dgm:prSet/>
      <dgm:spPr/>
      <dgm:t>
        <a:bodyPr/>
        <a:lstStyle/>
        <a:p>
          <a:endParaRPr lang="zh-CN" altLang="en-US" sz="1000"/>
        </a:p>
      </dgm:t>
    </dgm:pt>
    <dgm:pt modelId="{6B85B49C-94CA-4D81-98E3-B621E0DAC3F3}" type="sibTrans" cxnId="{6E4BD085-AF7A-45AC-87A6-F9A6A221BE39}">
      <dgm:prSet/>
      <dgm:spPr/>
      <dgm:t>
        <a:bodyPr/>
        <a:lstStyle/>
        <a:p>
          <a:endParaRPr lang="zh-CN" altLang="en-US" sz="1000"/>
        </a:p>
      </dgm:t>
    </dgm:pt>
    <dgm:pt modelId="{3063FE82-5338-4F91-AD35-2DBFA4E1E03C}">
      <dgm:prSet custT="1"/>
      <dgm:spPr/>
      <dgm:t>
        <a:bodyPr/>
        <a:lstStyle/>
        <a:p>
          <a:pPr rtl="0"/>
          <a:r>
            <a:rPr lang="en-US" sz="1800" dirty="0"/>
            <a:t>Hash</a:t>
          </a:r>
          <a:r>
            <a:rPr lang="zh-CN" sz="1800" dirty="0"/>
            <a:t>函数</a:t>
          </a:r>
          <a:endParaRPr lang="en-US" sz="1800" dirty="0"/>
        </a:p>
      </dgm:t>
    </dgm:pt>
    <dgm:pt modelId="{31A960F2-52D7-4749-8096-78B427F51C5F}" type="parTrans" cxnId="{C7D76B7C-CEB5-4B85-94B0-39F9ED6F4EE9}">
      <dgm:prSet/>
      <dgm:spPr/>
      <dgm:t>
        <a:bodyPr/>
        <a:lstStyle/>
        <a:p>
          <a:endParaRPr lang="zh-CN" altLang="en-US" sz="1000"/>
        </a:p>
      </dgm:t>
    </dgm:pt>
    <dgm:pt modelId="{BBE015FA-F2D5-4D51-A587-665847F310A6}" type="sibTrans" cxnId="{C7D76B7C-CEB5-4B85-94B0-39F9ED6F4EE9}">
      <dgm:prSet/>
      <dgm:spPr/>
      <dgm:t>
        <a:bodyPr/>
        <a:lstStyle/>
        <a:p>
          <a:endParaRPr lang="zh-CN" altLang="en-US" sz="1000"/>
        </a:p>
      </dgm:t>
    </dgm:pt>
    <dgm:pt modelId="{AA1B1C0F-E38D-4733-A164-7307BBBDDC44}">
      <dgm:prSet custT="1"/>
      <dgm:spPr/>
      <dgm:t>
        <a:bodyPr/>
        <a:lstStyle/>
        <a:p>
          <a:pPr rtl="0"/>
          <a:r>
            <a:rPr lang="zh-CN" altLang="en-US" sz="1800" dirty="0"/>
            <a:t>数字签名</a:t>
          </a:r>
        </a:p>
      </dgm:t>
    </dgm:pt>
    <dgm:pt modelId="{9B334B57-BC77-4197-9C46-8916D4A42A94}" type="parTrans" cxnId="{956973B0-920B-4B19-8DDD-6C4D13BBCF6F}">
      <dgm:prSet/>
      <dgm:spPr/>
      <dgm:t>
        <a:bodyPr/>
        <a:lstStyle/>
        <a:p>
          <a:endParaRPr lang="zh-CN" altLang="en-US" sz="1000"/>
        </a:p>
      </dgm:t>
    </dgm:pt>
    <dgm:pt modelId="{590E1165-FA6D-44FC-AE29-B44E24A548DF}" type="sibTrans" cxnId="{956973B0-920B-4B19-8DDD-6C4D13BBCF6F}">
      <dgm:prSet/>
      <dgm:spPr/>
      <dgm:t>
        <a:bodyPr/>
        <a:lstStyle/>
        <a:p>
          <a:endParaRPr lang="zh-CN" altLang="en-US" sz="1000"/>
        </a:p>
      </dgm:t>
    </dgm:pt>
    <dgm:pt modelId="{94DD033D-8485-42D9-8102-188F955088A8}" type="pres">
      <dgm:prSet presAssocID="{1FE1DA46-C78B-43F0-9634-1C311F08E2C2}" presName="Name0" presStyleCnt="0">
        <dgm:presLayoutVars>
          <dgm:dir/>
          <dgm:animLvl val="lvl"/>
          <dgm:resizeHandles val="exact"/>
        </dgm:presLayoutVars>
      </dgm:prSet>
      <dgm:spPr/>
    </dgm:pt>
    <dgm:pt modelId="{4E20AC91-C401-422F-A569-8753752A5647}" type="pres">
      <dgm:prSet presAssocID="{30655627-EE20-4BB4-B313-E94EA321D5F0}" presName="composite" presStyleCnt="0"/>
      <dgm:spPr/>
    </dgm:pt>
    <dgm:pt modelId="{EC4DA7C8-7867-45A5-8E77-3F0906986002}" type="pres">
      <dgm:prSet presAssocID="{30655627-EE20-4BB4-B313-E94EA321D5F0}" presName="parTx" presStyleLbl="alignNode1" presStyleIdx="0" presStyleCnt="2" custAng="0" custScaleY="100000" custLinFactNeighborX="-1" custLinFactNeighborY="-5993">
        <dgm:presLayoutVars>
          <dgm:chMax val="0"/>
          <dgm:chPref val="0"/>
          <dgm:bulletEnabled val="1"/>
        </dgm:presLayoutVars>
      </dgm:prSet>
      <dgm:spPr/>
    </dgm:pt>
    <dgm:pt modelId="{472E1477-238D-433D-ABE8-FAD225267885}" type="pres">
      <dgm:prSet presAssocID="{30655627-EE20-4BB4-B313-E94EA321D5F0}" presName="desTx" presStyleLbl="alignAccFollowNode1" presStyleIdx="0" presStyleCnt="2">
        <dgm:presLayoutVars>
          <dgm:bulletEnabled val="1"/>
        </dgm:presLayoutVars>
      </dgm:prSet>
      <dgm:spPr/>
    </dgm:pt>
    <dgm:pt modelId="{F1D63ACE-C7C4-4039-AE6B-49B221AC1979}" type="pres">
      <dgm:prSet presAssocID="{2DDDF027-D852-469B-BF5C-394E24274B30}" presName="space" presStyleCnt="0"/>
      <dgm:spPr/>
    </dgm:pt>
    <dgm:pt modelId="{42B95025-890A-4C48-A201-7E66FF82BF8C}" type="pres">
      <dgm:prSet presAssocID="{E25DC583-E5B7-42B2-8BEF-B433AD344C6E}" presName="composite" presStyleCnt="0"/>
      <dgm:spPr/>
    </dgm:pt>
    <dgm:pt modelId="{825A5F61-BD16-48B0-B451-EAFA81FAA7F7}" type="pres">
      <dgm:prSet presAssocID="{E25DC583-E5B7-42B2-8BEF-B433AD344C6E}" presName="parTx" presStyleLbl="alignNode1" presStyleIdx="1" presStyleCnt="2" custScaleY="100000">
        <dgm:presLayoutVars>
          <dgm:chMax val="0"/>
          <dgm:chPref val="0"/>
          <dgm:bulletEnabled val="1"/>
        </dgm:presLayoutVars>
      </dgm:prSet>
      <dgm:spPr/>
    </dgm:pt>
    <dgm:pt modelId="{C25C9606-EA35-440D-9A38-2F6C8AA9281B}" type="pres">
      <dgm:prSet presAssocID="{E25DC583-E5B7-42B2-8BEF-B433AD344C6E}" presName="desTx" presStyleLbl="alignAccFollowNode1" presStyleIdx="1" presStyleCnt="2">
        <dgm:presLayoutVars>
          <dgm:bulletEnabled val="1"/>
        </dgm:presLayoutVars>
      </dgm:prSet>
      <dgm:spPr/>
    </dgm:pt>
  </dgm:ptLst>
  <dgm:cxnLst>
    <dgm:cxn modelId="{350C780C-E149-4C30-972D-1EF5EE0CA3C2}" srcId="{1FE1DA46-C78B-43F0-9634-1C311F08E2C2}" destId="{30655627-EE20-4BB4-B313-E94EA321D5F0}" srcOrd="0" destOrd="0" parTransId="{5BBA41DE-A57E-42FF-911E-010445DA064B}" sibTransId="{2DDDF027-D852-469B-BF5C-394E24274B30}"/>
    <dgm:cxn modelId="{9F904B14-6E8A-488B-9211-54F5A712AF46}" srcId="{30655627-EE20-4BB4-B313-E94EA321D5F0}" destId="{CF611A68-BD57-4C36-A460-9F438D696F6E}" srcOrd="0" destOrd="0" parTransId="{7A93A36D-A644-4CFD-AC3F-52EFD6AEC7A7}" sibTransId="{642C15B6-5417-4995-8886-6F22A8DA160D}"/>
    <dgm:cxn modelId="{F8C3051B-3A7D-4F32-8DEA-701925AD3B41}" type="presOf" srcId="{CF611A68-BD57-4C36-A460-9F438D696F6E}" destId="{472E1477-238D-433D-ABE8-FAD225267885}" srcOrd="0" destOrd="0" presId="urn:microsoft.com/office/officeart/2005/8/layout/hList1"/>
    <dgm:cxn modelId="{42A89420-0789-4CC6-842C-5C68F92764E4}" type="presOf" srcId="{792A3752-7B9B-4133-A5EE-266DBB2F8CE1}" destId="{C25C9606-EA35-440D-9A38-2F6C8AA9281B}" srcOrd="0" destOrd="0" presId="urn:microsoft.com/office/officeart/2005/8/layout/hList1"/>
    <dgm:cxn modelId="{CDD7A65F-395D-4F36-9842-F6326B2C268E}" srcId="{30655627-EE20-4BB4-B313-E94EA321D5F0}" destId="{D29F10EB-DB00-4917-8B0F-22EE9948723B}" srcOrd="2" destOrd="0" parTransId="{EFFCE083-30BE-431A-9DA5-18DB69691243}" sibTransId="{218FDBD0-29B8-4025-BC2C-7BBA66F07BDF}"/>
    <dgm:cxn modelId="{7CD9B350-229B-42F3-9516-7E77177B795B}" type="presOf" srcId="{1FE1DA46-C78B-43F0-9634-1C311F08E2C2}" destId="{94DD033D-8485-42D9-8102-188F955088A8}" srcOrd="0" destOrd="0" presId="urn:microsoft.com/office/officeart/2005/8/layout/hList1"/>
    <dgm:cxn modelId="{C7D76B7C-CEB5-4B85-94B0-39F9ED6F4EE9}" srcId="{E25DC583-E5B7-42B2-8BEF-B433AD344C6E}" destId="{3063FE82-5338-4F91-AD35-2DBFA4E1E03C}" srcOrd="1" destOrd="0" parTransId="{31A960F2-52D7-4749-8096-78B427F51C5F}" sibTransId="{BBE015FA-F2D5-4D51-A587-665847F310A6}"/>
    <dgm:cxn modelId="{BA11427F-75D9-4102-8756-774D0F1151B8}" srcId="{30655627-EE20-4BB4-B313-E94EA321D5F0}" destId="{DE1A757A-8ACC-4461-AC0D-0AAE8D33A53E}" srcOrd="3" destOrd="0" parTransId="{2B246857-2091-43C7-9CAA-EF512F794E1B}" sibTransId="{FB186590-4101-4DF3-9950-6EEABCFE6C19}"/>
    <dgm:cxn modelId="{6E4BD085-AF7A-45AC-87A6-F9A6A221BE39}" srcId="{E25DC583-E5B7-42B2-8BEF-B433AD344C6E}" destId="{792A3752-7B9B-4133-A5EE-266DBB2F8CE1}" srcOrd="0" destOrd="0" parTransId="{B621363E-28BD-446C-87B4-5CFFE6DFDD1B}" sibTransId="{6B85B49C-94CA-4D81-98E3-B621E0DAC3F3}"/>
    <dgm:cxn modelId="{08811F98-20A6-4FE5-94E6-16D511D9E3C9}" type="presOf" srcId="{AA1B1C0F-E38D-4733-A164-7307BBBDDC44}" destId="{C25C9606-EA35-440D-9A38-2F6C8AA9281B}" srcOrd="0" destOrd="2" presId="urn:microsoft.com/office/officeart/2005/8/layout/hList1"/>
    <dgm:cxn modelId="{2EA11F99-DAE1-410A-881E-924CFB79493B}" type="presOf" srcId="{3063FE82-5338-4F91-AD35-2DBFA4E1E03C}" destId="{C25C9606-EA35-440D-9A38-2F6C8AA9281B}" srcOrd="0" destOrd="1" presId="urn:microsoft.com/office/officeart/2005/8/layout/hList1"/>
    <dgm:cxn modelId="{5962D6A9-E57E-46F4-AF88-9C1E9486A951}" type="presOf" srcId="{80924F50-F2AD-4360-8249-C91E7604B0E5}" destId="{472E1477-238D-433D-ABE8-FAD225267885}" srcOrd="0" destOrd="1" presId="urn:microsoft.com/office/officeart/2005/8/layout/hList1"/>
    <dgm:cxn modelId="{CF0DCAAA-BF83-4E5B-97B1-2E6EFF1A208E}" type="presOf" srcId="{D29F10EB-DB00-4917-8B0F-22EE9948723B}" destId="{472E1477-238D-433D-ABE8-FAD225267885}" srcOrd="0" destOrd="2" presId="urn:microsoft.com/office/officeart/2005/8/layout/hList1"/>
    <dgm:cxn modelId="{386174AB-5CE0-45CB-837A-7C2E09A6706F}" type="presOf" srcId="{DE1A757A-8ACC-4461-AC0D-0AAE8D33A53E}" destId="{472E1477-238D-433D-ABE8-FAD225267885}" srcOrd="0" destOrd="3" presId="urn:microsoft.com/office/officeart/2005/8/layout/hList1"/>
    <dgm:cxn modelId="{956973B0-920B-4B19-8DDD-6C4D13BBCF6F}" srcId="{E25DC583-E5B7-42B2-8BEF-B433AD344C6E}" destId="{AA1B1C0F-E38D-4733-A164-7307BBBDDC44}" srcOrd="2" destOrd="0" parTransId="{9B334B57-BC77-4197-9C46-8916D4A42A94}" sibTransId="{590E1165-FA6D-44FC-AE29-B44E24A548DF}"/>
    <dgm:cxn modelId="{EBD464CB-BEAC-43BE-95E6-469BFA22746A}" srcId="{1FE1DA46-C78B-43F0-9634-1C311F08E2C2}" destId="{E25DC583-E5B7-42B2-8BEF-B433AD344C6E}" srcOrd="1" destOrd="0" parTransId="{D9C4DFCA-6510-4F78-B41F-04F2E66D3CA0}" sibTransId="{9FC5F9FD-D913-4C78-85DD-07CE54930F03}"/>
    <dgm:cxn modelId="{265302E0-5E69-4D65-A74C-FDFDED0E6B60}" type="presOf" srcId="{30655627-EE20-4BB4-B313-E94EA321D5F0}" destId="{EC4DA7C8-7867-45A5-8E77-3F0906986002}" srcOrd="0" destOrd="0" presId="urn:microsoft.com/office/officeart/2005/8/layout/hList1"/>
    <dgm:cxn modelId="{4547C9F1-9C24-4D28-A284-AB50C82491C8}" type="presOf" srcId="{E25DC583-E5B7-42B2-8BEF-B433AD344C6E}" destId="{825A5F61-BD16-48B0-B451-EAFA81FAA7F7}" srcOrd="0" destOrd="0" presId="urn:microsoft.com/office/officeart/2005/8/layout/hList1"/>
    <dgm:cxn modelId="{1F370EFF-DBA1-47E3-AAEE-8B7332E298A0}" srcId="{30655627-EE20-4BB4-B313-E94EA321D5F0}" destId="{80924F50-F2AD-4360-8249-C91E7604B0E5}" srcOrd="1" destOrd="0" parTransId="{0D19D4BA-1D7C-443E-94B9-A7982CDA0AD7}" sibTransId="{BD77B200-80BF-4F80-8530-04D97299DCED}"/>
    <dgm:cxn modelId="{72AC07A9-7495-4D85-A3B5-3CC0044ADA76}" type="presParOf" srcId="{94DD033D-8485-42D9-8102-188F955088A8}" destId="{4E20AC91-C401-422F-A569-8753752A5647}" srcOrd="0" destOrd="0" presId="urn:microsoft.com/office/officeart/2005/8/layout/hList1"/>
    <dgm:cxn modelId="{A312609F-19DD-46ED-BB41-D88888767854}" type="presParOf" srcId="{4E20AC91-C401-422F-A569-8753752A5647}" destId="{EC4DA7C8-7867-45A5-8E77-3F0906986002}" srcOrd="0" destOrd="0" presId="urn:microsoft.com/office/officeart/2005/8/layout/hList1"/>
    <dgm:cxn modelId="{C0EF69CC-9A98-4F55-80C1-184F8BD84DA4}" type="presParOf" srcId="{4E20AC91-C401-422F-A569-8753752A5647}" destId="{472E1477-238D-433D-ABE8-FAD225267885}" srcOrd="1" destOrd="0" presId="urn:microsoft.com/office/officeart/2005/8/layout/hList1"/>
    <dgm:cxn modelId="{5F4DA5BD-7C8E-4286-9C57-4935410A2CED}" type="presParOf" srcId="{94DD033D-8485-42D9-8102-188F955088A8}" destId="{F1D63ACE-C7C4-4039-AE6B-49B221AC1979}" srcOrd="1" destOrd="0" presId="urn:microsoft.com/office/officeart/2005/8/layout/hList1"/>
    <dgm:cxn modelId="{F5C3D6E5-716E-493E-9696-7B966309F8FD}" type="presParOf" srcId="{94DD033D-8485-42D9-8102-188F955088A8}" destId="{42B95025-890A-4C48-A201-7E66FF82BF8C}" srcOrd="2" destOrd="0" presId="urn:microsoft.com/office/officeart/2005/8/layout/hList1"/>
    <dgm:cxn modelId="{A2B9F9E6-FE8D-4FAF-BDAE-BB9666E5AFDD}" type="presParOf" srcId="{42B95025-890A-4C48-A201-7E66FF82BF8C}" destId="{825A5F61-BD16-48B0-B451-EAFA81FAA7F7}" srcOrd="0" destOrd="0" presId="urn:microsoft.com/office/officeart/2005/8/layout/hList1"/>
    <dgm:cxn modelId="{62612545-736F-49CE-945F-52730BF9DA02}" type="presParOf" srcId="{42B95025-890A-4C48-A201-7E66FF82BF8C}" destId="{C25C9606-EA35-440D-9A38-2F6C8AA9281B}"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25EE18-9F7A-4A70-853D-440BFBA291CF}" type="doc">
      <dgm:prSet loTypeId="urn:microsoft.com/office/officeart/2005/8/layout/radial4#1" loCatId="relationship" qsTypeId="urn:microsoft.com/office/officeart/2005/8/quickstyle/simple4#2" qsCatId="simple" csTypeId="urn:microsoft.com/office/officeart/2005/8/colors/accent0_3#3" csCatId="mainScheme" phldr="1"/>
      <dgm:spPr/>
      <dgm:t>
        <a:bodyPr/>
        <a:lstStyle/>
        <a:p>
          <a:endParaRPr lang="zh-CN" altLang="en-US"/>
        </a:p>
      </dgm:t>
    </dgm:pt>
    <dgm:pt modelId="{5D58A2D4-7E36-4B3A-9748-372E1BC24353}">
      <dgm:prSet/>
      <dgm:spPr/>
      <dgm:t>
        <a:bodyPr/>
        <a:lstStyle/>
        <a:p>
          <a:pPr rtl="0"/>
          <a:r>
            <a:rPr lang="zh-CN" b="1" dirty="0"/>
            <a:t>探索性数据分析关注</a:t>
          </a:r>
          <a:r>
            <a:rPr lang="zh-CN" altLang="en-US" b="1" dirty="0"/>
            <a:t>的</a:t>
          </a:r>
          <a:r>
            <a:rPr lang="zh-CN" b="1" dirty="0"/>
            <a:t>主题</a:t>
          </a:r>
          <a:endParaRPr lang="en-US" b="1" dirty="0"/>
        </a:p>
      </dgm:t>
    </dgm:pt>
    <dgm:pt modelId="{D26015E5-BB41-44B7-A788-6470DD052C7E}" type="parTrans" cxnId="{44CFBBBD-DBE9-41E1-8590-F819E7E4CB3B}">
      <dgm:prSet/>
      <dgm:spPr/>
      <dgm:t>
        <a:bodyPr/>
        <a:lstStyle/>
        <a:p>
          <a:endParaRPr lang="zh-CN" altLang="en-US"/>
        </a:p>
      </dgm:t>
    </dgm:pt>
    <dgm:pt modelId="{C62322F7-0D3D-41CD-B691-48C09EA5CFF5}" type="sibTrans" cxnId="{44CFBBBD-DBE9-41E1-8590-F819E7E4CB3B}">
      <dgm:prSet/>
      <dgm:spPr/>
      <dgm:t>
        <a:bodyPr/>
        <a:lstStyle/>
        <a:p>
          <a:endParaRPr lang="zh-CN" altLang="en-US"/>
        </a:p>
      </dgm:t>
    </dgm:pt>
    <dgm:pt modelId="{F46221A2-F143-4578-BBE3-87DB57665BB2}">
      <dgm:prSet/>
      <dgm:spPr/>
      <dgm:t>
        <a:bodyPr/>
        <a:lstStyle/>
        <a:p>
          <a:pPr rtl="0"/>
          <a:r>
            <a:rPr lang="zh-CN" b="1" dirty="0"/>
            <a:t>（</a:t>
          </a:r>
          <a:r>
            <a:rPr lang="en-US" b="1" dirty="0"/>
            <a:t>1</a:t>
          </a:r>
          <a:r>
            <a:rPr lang="zh-CN" b="1" dirty="0"/>
            <a:t>）耐抗性（</a:t>
          </a:r>
          <a:r>
            <a:rPr lang="en-US" b="1" dirty="0"/>
            <a:t>Resistance</a:t>
          </a:r>
          <a:r>
            <a:rPr lang="zh-CN" b="1" dirty="0"/>
            <a:t>）</a:t>
          </a:r>
          <a:endParaRPr lang="en-US" b="1" dirty="0"/>
        </a:p>
      </dgm:t>
    </dgm:pt>
    <dgm:pt modelId="{32CA2AE3-C86F-4080-8C35-6020B259B3D7}" type="parTrans" cxnId="{670765C6-56B6-468F-89B3-243E5F82C86D}">
      <dgm:prSet/>
      <dgm:spPr/>
      <dgm:t>
        <a:bodyPr/>
        <a:lstStyle/>
        <a:p>
          <a:endParaRPr lang="zh-CN" altLang="en-US"/>
        </a:p>
      </dgm:t>
    </dgm:pt>
    <dgm:pt modelId="{9DE99D57-3BDD-4B03-88CC-0A1777891AA1}" type="sibTrans" cxnId="{670765C6-56B6-468F-89B3-243E5F82C86D}">
      <dgm:prSet/>
      <dgm:spPr/>
      <dgm:t>
        <a:bodyPr/>
        <a:lstStyle/>
        <a:p>
          <a:endParaRPr lang="zh-CN" altLang="en-US"/>
        </a:p>
      </dgm:t>
    </dgm:pt>
    <dgm:pt modelId="{DECE9DA9-EFBD-425C-8A77-1502FAA927F4}">
      <dgm:prSet/>
      <dgm:spPr/>
      <dgm:t>
        <a:bodyPr/>
        <a:lstStyle/>
        <a:p>
          <a:pPr rtl="0"/>
          <a:r>
            <a:rPr lang="zh-CN" b="1" dirty="0"/>
            <a:t>（</a:t>
          </a:r>
          <a:r>
            <a:rPr lang="en-US" b="1" dirty="0"/>
            <a:t>2</a:t>
          </a:r>
          <a:r>
            <a:rPr lang="zh-CN" b="1" dirty="0"/>
            <a:t>）残差（</a:t>
          </a:r>
          <a:r>
            <a:rPr lang="en-US" b="1" dirty="0"/>
            <a:t>Residuals</a:t>
          </a:r>
          <a:r>
            <a:rPr lang="zh-CN" b="1" dirty="0"/>
            <a:t>）</a:t>
          </a:r>
          <a:endParaRPr lang="en-US" b="1" dirty="0"/>
        </a:p>
      </dgm:t>
    </dgm:pt>
    <dgm:pt modelId="{E938D613-E464-4327-8124-E9A0ED991122}" type="parTrans" cxnId="{BDFF6BBF-A21D-40A6-A181-C73227F9E49E}">
      <dgm:prSet/>
      <dgm:spPr/>
      <dgm:t>
        <a:bodyPr/>
        <a:lstStyle/>
        <a:p>
          <a:endParaRPr lang="zh-CN" altLang="en-US"/>
        </a:p>
      </dgm:t>
    </dgm:pt>
    <dgm:pt modelId="{77576549-7CAA-4C9D-9A7C-1F430B219BB4}" type="sibTrans" cxnId="{BDFF6BBF-A21D-40A6-A181-C73227F9E49E}">
      <dgm:prSet/>
      <dgm:spPr/>
      <dgm:t>
        <a:bodyPr/>
        <a:lstStyle/>
        <a:p>
          <a:endParaRPr lang="zh-CN" altLang="en-US"/>
        </a:p>
      </dgm:t>
    </dgm:pt>
    <dgm:pt modelId="{36FE59F8-0C32-41E8-934F-AC2764956CD6}">
      <dgm:prSet/>
      <dgm:spPr/>
      <dgm:t>
        <a:bodyPr/>
        <a:lstStyle/>
        <a:p>
          <a:pPr rtl="0"/>
          <a:r>
            <a:rPr lang="zh-CN" b="1" dirty="0"/>
            <a:t>（</a:t>
          </a:r>
          <a:r>
            <a:rPr lang="en-US" b="1" dirty="0"/>
            <a:t>3</a:t>
          </a:r>
          <a:r>
            <a:rPr lang="zh-CN" b="1" dirty="0"/>
            <a:t>）重新表达（</a:t>
          </a:r>
          <a:r>
            <a:rPr lang="en-US" b="1" dirty="0"/>
            <a:t>Re-expression</a:t>
          </a:r>
          <a:r>
            <a:rPr lang="zh-CN" b="1" dirty="0"/>
            <a:t>）</a:t>
          </a:r>
          <a:endParaRPr lang="en-US" b="1" dirty="0"/>
        </a:p>
      </dgm:t>
    </dgm:pt>
    <dgm:pt modelId="{9DA7A8B7-05DA-4D57-8641-EA110B71C6F9}" type="parTrans" cxnId="{4C5041F6-FEE5-4B45-9324-6E44E0EFCC2D}">
      <dgm:prSet/>
      <dgm:spPr/>
      <dgm:t>
        <a:bodyPr/>
        <a:lstStyle/>
        <a:p>
          <a:endParaRPr lang="zh-CN" altLang="en-US"/>
        </a:p>
      </dgm:t>
    </dgm:pt>
    <dgm:pt modelId="{CBACC27E-16E2-44E7-926A-B4E649B025C6}" type="sibTrans" cxnId="{4C5041F6-FEE5-4B45-9324-6E44E0EFCC2D}">
      <dgm:prSet/>
      <dgm:spPr/>
      <dgm:t>
        <a:bodyPr/>
        <a:lstStyle/>
        <a:p>
          <a:endParaRPr lang="zh-CN" altLang="en-US"/>
        </a:p>
      </dgm:t>
    </dgm:pt>
    <dgm:pt modelId="{DD78C25A-FCE5-4D42-9784-CB0B5534FF30}">
      <dgm:prSet/>
      <dgm:spPr/>
      <dgm:t>
        <a:bodyPr/>
        <a:lstStyle/>
        <a:p>
          <a:pPr rtl="0"/>
          <a:r>
            <a:rPr lang="zh-CN" b="1" dirty="0"/>
            <a:t>（</a:t>
          </a:r>
          <a:r>
            <a:rPr lang="en-US" b="1" dirty="0"/>
            <a:t>4</a:t>
          </a:r>
          <a:r>
            <a:rPr lang="zh-CN" b="1" dirty="0"/>
            <a:t>）启示（</a:t>
          </a:r>
          <a:r>
            <a:rPr lang="en-US" b="1" dirty="0"/>
            <a:t>Revelation</a:t>
          </a:r>
          <a:r>
            <a:rPr lang="zh-CN" b="1" dirty="0"/>
            <a:t>）</a:t>
          </a:r>
          <a:endParaRPr lang="en-US" b="1" dirty="0"/>
        </a:p>
      </dgm:t>
    </dgm:pt>
    <dgm:pt modelId="{AFE07E8C-F8BA-4636-9D06-773AA135C93A}" type="parTrans" cxnId="{EF4E6029-2AC5-4987-A23F-415E5CA5674D}">
      <dgm:prSet/>
      <dgm:spPr/>
      <dgm:t>
        <a:bodyPr/>
        <a:lstStyle/>
        <a:p>
          <a:endParaRPr lang="zh-CN" altLang="en-US"/>
        </a:p>
      </dgm:t>
    </dgm:pt>
    <dgm:pt modelId="{CF1F1E54-5712-47C7-AA8E-0A50C9F4EE36}" type="sibTrans" cxnId="{EF4E6029-2AC5-4987-A23F-415E5CA5674D}">
      <dgm:prSet/>
      <dgm:spPr/>
      <dgm:t>
        <a:bodyPr/>
        <a:lstStyle/>
        <a:p>
          <a:endParaRPr lang="zh-CN" altLang="en-US"/>
        </a:p>
      </dgm:t>
    </dgm:pt>
    <dgm:pt modelId="{20453561-F0FB-4CD9-962D-2E8510503BEE}" type="pres">
      <dgm:prSet presAssocID="{5725EE18-9F7A-4A70-853D-440BFBA291CF}" presName="cycle" presStyleCnt="0">
        <dgm:presLayoutVars>
          <dgm:chMax val="1"/>
          <dgm:dir/>
          <dgm:animLvl val="ctr"/>
          <dgm:resizeHandles val="exact"/>
        </dgm:presLayoutVars>
      </dgm:prSet>
      <dgm:spPr/>
    </dgm:pt>
    <dgm:pt modelId="{0E9336B2-C6E2-4B69-9E10-F359FEF5E1D4}" type="pres">
      <dgm:prSet presAssocID="{5D58A2D4-7E36-4B3A-9748-372E1BC24353}" presName="centerShape" presStyleLbl="node0" presStyleIdx="0" presStyleCnt="1"/>
      <dgm:spPr/>
    </dgm:pt>
    <dgm:pt modelId="{57E87DDE-3E6D-4D3D-AFDD-E271D133AC33}" type="pres">
      <dgm:prSet presAssocID="{32CA2AE3-C86F-4080-8C35-6020B259B3D7}" presName="parTrans" presStyleLbl="bgSibTrans2D1" presStyleIdx="0" presStyleCnt="4"/>
      <dgm:spPr/>
    </dgm:pt>
    <dgm:pt modelId="{7795A4E7-D973-4B7A-B91E-77FCEFD10306}" type="pres">
      <dgm:prSet presAssocID="{F46221A2-F143-4578-BBE3-87DB57665BB2}" presName="node" presStyleLbl="node1" presStyleIdx="0" presStyleCnt="4">
        <dgm:presLayoutVars>
          <dgm:bulletEnabled val="1"/>
        </dgm:presLayoutVars>
      </dgm:prSet>
      <dgm:spPr/>
    </dgm:pt>
    <dgm:pt modelId="{AF9BAAF8-8B86-4C8E-A899-D0AEC1251250}" type="pres">
      <dgm:prSet presAssocID="{E938D613-E464-4327-8124-E9A0ED991122}" presName="parTrans" presStyleLbl="bgSibTrans2D1" presStyleIdx="1" presStyleCnt="4"/>
      <dgm:spPr/>
    </dgm:pt>
    <dgm:pt modelId="{A9A7E0E7-987F-431E-8768-C0D4FA1DECBC}" type="pres">
      <dgm:prSet presAssocID="{DECE9DA9-EFBD-425C-8A77-1502FAA927F4}" presName="node" presStyleLbl="node1" presStyleIdx="1" presStyleCnt="4">
        <dgm:presLayoutVars>
          <dgm:bulletEnabled val="1"/>
        </dgm:presLayoutVars>
      </dgm:prSet>
      <dgm:spPr/>
    </dgm:pt>
    <dgm:pt modelId="{66ECB276-F569-4C50-AAB2-DB1A6255A9F9}" type="pres">
      <dgm:prSet presAssocID="{9DA7A8B7-05DA-4D57-8641-EA110B71C6F9}" presName="parTrans" presStyleLbl="bgSibTrans2D1" presStyleIdx="2" presStyleCnt="4"/>
      <dgm:spPr/>
    </dgm:pt>
    <dgm:pt modelId="{624633B3-5E9A-4750-A8AE-8EFE3E6F8A6F}" type="pres">
      <dgm:prSet presAssocID="{36FE59F8-0C32-41E8-934F-AC2764956CD6}" presName="node" presStyleLbl="node1" presStyleIdx="2" presStyleCnt="4">
        <dgm:presLayoutVars>
          <dgm:bulletEnabled val="1"/>
        </dgm:presLayoutVars>
      </dgm:prSet>
      <dgm:spPr/>
    </dgm:pt>
    <dgm:pt modelId="{C0CDC931-817B-42E7-B6EA-3825207065D2}" type="pres">
      <dgm:prSet presAssocID="{AFE07E8C-F8BA-4636-9D06-773AA135C93A}" presName="parTrans" presStyleLbl="bgSibTrans2D1" presStyleIdx="3" presStyleCnt="4"/>
      <dgm:spPr/>
    </dgm:pt>
    <dgm:pt modelId="{665F24D0-3684-49E5-80D1-6C1DAB62AD92}" type="pres">
      <dgm:prSet presAssocID="{DD78C25A-FCE5-4D42-9784-CB0B5534FF30}" presName="node" presStyleLbl="node1" presStyleIdx="3" presStyleCnt="4">
        <dgm:presLayoutVars>
          <dgm:bulletEnabled val="1"/>
        </dgm:presLayoutVars>
      </dgm:prSet>
      <dgm:spPr/>
    </dgm:pt>
  </dgm:ptLst>
  <dgm:cxnLst>
    <dgm:cxn modelId="{DD870B13-91E9-42FC-8E6A-B9E0071EA23F}" type="presOf" srcId="{AFE07E8C-F8BA-4636-9D06-773AA135C93A}" destId="{C0CDC931-817B-42E7-B6EA-3825207065D2}" srcOrd="0" destOrd="0" presId="urn:microsoft.com/office/officeart/2005/8/layout/radial4#1"/>
    <dgm:cxn modelId="{A4C9261D-D893-4DE3-881B-221EC2E30AAC}" type="presOf" srcId="{DD78C25A-FCE5-4D42-9784-CB0B5534FF30}" destId="{665F24D0-3684-49E5-80D1-6C1DAB62AD92}" srcOrd="0" destOrd="0" presId="urn:microsoft.com/office/officeart/2005/8/layout/radial4#1"/>
    <dgm:cxn modelId="{39DD111F-FE34-43E4-95F2-3840745BE81D}" type="presOf" srcId="{5D58A2D4-7E36-4B3A-9748-372E1BC24353}" destId="{0E9336B2-C6E2-4B69-9E10-F359FEF5E1D4}" srcOrd="0" destOrd="0" presId="urn:microsoft.com/office/officeart/2005/8/layout/radial4#1"/>
    <dgm:cxn modelId="{07C4F021-27C5-4404-B962-B6E37492F98E}" type="presOf" srcId="{DECE9DA9-EFBD-425C-8A77-1502FAA927F4}" destId="{A9A7E0E7-987F-431E-8768-C0D4FA1DECBC}" srcOrd="0" destOrd="0" presId="urn:microsoft.com/office/officeart/2005/8/layout/radial4#1"/>
    <dgm:cxn modelId="{EF4E6029-2AC5-4987-A23F-415E5CA5674D}" srcId="{5D58A2D4-7E36-4B3A-9748-372E1BC24353}" destId="{DD78C25A-FCE5-4D42-9784-CB0B5534FF30}" srcOrd="3" destOrd="0" parTransId="{AFE07E8C-F8BA-4636-9D06-773AA135C93A}" sibTransId="{CF1F1E54-5712-47C7-AA8E-0A50C9F4EE36}"/>
    <dgm:cxn modelId="{B5F71D5D-F5A5-449F-B4D5-C271C542F3E7}" type="presOf" srcId="{32CA2AE3-C86F-4080-8C35-6020B259B3D7}" destId="{57E87DDE-3E6D-4D3D-AFDD-E271D133AC33}" srcOrd="0" destOrd="0" presId="urn:microsoft.com/office/officeart/2005/8/layout/radial4#1"/>
    <dgm:cxn modelId="{409B417E-8182-49E8-ABC9-D138DA5A006E}" type="presOf" srcId="{36FE59F8-0C32-41E8-934F-AC2764956CD6}" destId="{624633B3-5E9A-4750-A8AE-8EFE3E6F8A6F}" srcOrd="0" destOrd="0" presId="urn:microsoft.com/office/officeart/2005/8/layout/radial4#1"/>
    <dgm:cxn modelId="{92385AA3-150E-4708-A8E2-A4004056AE60}" type="presOf" srcId="{9DA7A8B7-05DA-4D57-8641-EA110B71C6F9}" destId="{66ECB276-F569-4C50-AAB2-DB1A6255A9F9}" srcOrd="0" destOrd="0" presId="urn:microsoft.com/office/officeart/2005/8/layout/radial4#1"/>
    <dgm:cxn modelId="{44CFBBBD-DBE9-41E1-8590-F819E7E4CB3B}" srcId="{5725EE18-9F7A-4A70-853D-440BFBA291CF}" destId="{5D58A2D4-7E36-4B3A-9748-372E1BC24353}" srcOrd="0" destOrd="0" parTransId="{D26015E5-BB41-44B7-A788-6470DD052C7E}" sibTransId="{C62322F7-0D3D-41CD-B691-48C09EA5CFF5}"/>
    <dgm:cxn modelId="{BDFF6BBF-A21D-40A6-A181-C73227F9E49E}" srcId="{5D58A2D4-7E36-4B3A-9748-372E1BC24353}" destId="{DECE9DA9-EFBD-425C-8A77-1502FAA927F4}" srcOrd="1" destOrd="0" parTransId="{E938D613-E464-4327-8124-E9A0ED991122}" sibTransId="{77576549-7CAA-4C9D-9A7C-1F430B219BB4}"/>
    <dgm:cxn modelId="{670765C6-56B6-468F-89B3-243E5F82C86D}" srcId="{5D58A2D4-7E36-4B3A-9748-372E1BC24353}" destId="{F46221A2-F143-4578-BBE3-87DB57665BB2}" srcOrd="0" destOrd="0" parTransId="{32CA2AE3-C86F-4080-8C35-6020B259B3D7}" sibTransId="{9DE99D57-3BDD-4B03-88CC-0A1777891AA1}"/>
    <dgm:cxn modelId="{BB50C8CF-7C0A-4C15-99F0-1217C7795D4F}" type="presOf" srcId="{5725EE18-9F7A-4A70-853D-440BFBA291CF}" destId="{20453561-F0FB-4CD9-962D-2E8510503BEE}" srcOrd="0" destOrd="0" presId="urn:microsoft.com/office/officeart/2005/8/layout/radial4#1"/>
    <dgm:cxn modelId="{B42525F4-BD17-4613-864D-FF8169D217A5}" type="presOf" srcId="{F46221A2-F143-4578-BBE3-87DB57665BB2}" destId="{7795A4E7-D973-4B7A-B91E-77FCEFD10306}" srcOrd="0" destOrd="0" presId="urn:microsoft.com/office/officeart/2005/8/layout/radial4#1"/>
    <dgm:cxn modelId="{4C5041F6-FEE5-4B45-9324-6E44E0EFCC2D}" srcId="{5D58A2D4-7E36-4B3A-9748-372E1BC24353}" destId="{36FE59F8-0C32-41E8-934F-AC2764956CD6}" srcOrd="2" destOrd="0" parTransId="{9DA7A8B7-05DA-4D57-8641-EA110B71C6F9}" sibTransId="{CBACC27E-16E2-44E7-926A-B4E649B025C6}"/>
    <dgm:cxn modelId="{4FA6DDFD-B44B-4290-978F-495E11BD4C9F}" type="presOf" srcId="{E938D613-E464-4327-8124-E9A0ED991122}" destId="{AF9BAAF8-8B86-4C8E-A899-D0AEC1251250}" srcOrd="0" destOrd="0" presId="urn:microsoft.com/office/officeart/2005/8/layout/radial4#1"/>
    <dgm:cxn modelId="{613052ED-7802-4EEA-9E28-5D08F615D891}" type="presParOf" srcId="{20453561-F0FB-4CD9-962D-2E8510503BEE}" destId="{0E9336B2-C6E2-4B69-9E10-F359FEF5E1D4}" srcOrd="0" destOrd="0" presId="urn:microsoft.com/office/officeart/2005/8/layout/radial4#1"/>
    <dgm:cxn modelId="{1748CFA1-008B-48CB-B6D1-EBEA5811A5C8}" type="presParOf" srcId="{20453561-F0FB-4CD9-962D-2E8510503BEE}" destId="{57E87DDE-3E6D-4D3D-AFDD-E271D133AC33}" srcOrd="1" destOrd="0" presId="urn:microsoft.com/office/officeart/2005/8/layout/radial4#1"/>
    <dgm:cxn modelId="{44D0D549-E644-4627-9C5F-DA729465370C}" type="presParOf" srcId="{20453561-F0FB-4CD9-962D-2E8510503BEE}" destId="{7795A4E7-D973-4B7A-B91E-77FCEFD10306}" srcOrd="2" destOrd="0" presId="urn:microsoft.com/office/officeart/2005/8/layout/radial4#1"/>
    <dgm:cxn modelId="{EB22CA47-4128-433A-9EF8-AF765402DFF5}" type="presParOf" srcId="{20453561-F0FB-4CD9-962D-2E8510503BEE}" destId="{AF9BAAF8-8B86-4C8E-A899-D0AEC1251250}" srcOrd="3" destOrd="0" presId="urn:microsoft.com/office/officeart/2005/8/layout/radial4#1"/>
    <dgm:cxn modelId="{EA253384-DAEF-48CE-BCC6-63FCFB2D5D45}" type="presParOf" srcId="{20453561-F0FB-4CD9-962D-2E8510503BEE}" destId="{A9A7E0E7-987F-431E-8768-C0D4FA1DECBC}" srcOrd="4" destOrd="0" presId="urn:microsoft.com/office/officeart/2005/8/layout/radial4#1"/>
    <dgm:cxn modelId="{811EF00C-5123-4842-8BF6-6655BE763FFA}" type="presParOf" srcId="{20453561-F0FB-4CD9-962D-2E8510503BEE}" destId="{66ECB276-F569-4C50-AAB2-DB1A6255A9F9}" srcOrd="5" destOrd="0" presId="urn:microsoft.com/office/officeart/2005/8/layout/radial4#1"/>
    <dgm:cxn modelId="{FE78E804-39C7-4281-A8C8-4CC16AE64E73}" type="presParOf" srcId="{20453561-F0FB-4CD9-962D-2E8510503BEE}" destId="{624633B3-5E9A-4750-A8AE-8EFE3E6F8A6F}" srcOrd="6" destOrd="0" presId="urn:microsoft.com/office/officeart/2005/8/layout/radial4#1"/>
    <dgm:cxn modelId="{5CB39120-F77B-4BEB-B30D-A62723F33DBC}" type="presParOf" srcId="{20453561-F0FB-4CD9-962D-2E8510503BEE}" destId="{C0CDC931-817B-42E7-B6EA-3825207065D2}" srcOrd="7" destOrd="0" presId="urn:microsoft.com/office/officeart/2005/8/layout/radial4#1"/>
    <dgm:cxn modelId="{3FAD0C19-432B-4623-B334-0E138B7DE90E}" type="presParOf" srcId="{20453561-F0FB-4CD9-962D-2E8510503BEE}" destId="{665F24D0-3684-49E5-80D1-6C1DAB62AD92}" srcOrd="8" destOrd="0" presId="urn:microsoft.com/office/officeart/2005/8/layout/radial4#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B82C95-670A-47FA-8D25-987CADE0AB61}" type="doc">
      <dgm:prSet loTypeId="urn:microsoft.com/office/officeart/2005/8/layout/lProcess2#1" loCatId="list" qsTypeId="urn:microsoft.com/office/officeart/2005/8/quickstyle/simple4#3" qsCatId="simple" csTypeId="urn:microsoft.com/office/officeart/2005/8/colors/accent0_3#4" csCatId="mainScheme" phldr="1"/>
      <dgm:spPr/>
      <dgm:t>
        <a:bodyPr/>
        <a:lstStyle/>
        <a:p>
          <a:endParaRPr lang="zh-CN" altLang="en-US"/>
        </a:p>
      </dgm:t>
    </dgm:pt>
    <dgm:pt modelId="{CF12451C-4946-4F21-9CC2-9F8479D7F732}">
      <dgm:prSet/>
      <dgm:spPr/>
      <dgm:t>
        <a:bodyPr/>
        <a:lstStyle/>
        <a:p>
          <a:pPr rtl="0"/>
          <a:r>
            <a:rPr lang="zh-CN" b="1" dirty="0"/>
            <a:t>数据标准化处理（</a:t>
          </a:r>
          <a:r>
            <a:rPr lang="en-US" b="1" dirty="0"/>
            <a:t>Data Normalization</a:t>
          </a:r>
          <a:r>
            <a:rPr lang="zh-CN" b="1" dirty="0"/>
            <a:t>）</a:t>
          </a:r>
          <a:endParaRPr lang="en-US" dirty="0"/>
        </a:p>
      </dgm:t>
    </dgm:pt>
    <dgm:pt modelId="{CFE92405-AAFC-48EB-BDBA-885E82ABC78E}" type="parTrans" cxnId="{4CBC3C27-3F9F-40A7-B4EF-C74AA93EBF55}">
      <dgm:prSet/>
      <dgm:spPr/>
      <dgm:t>
        <a:bodyPr/>
        <a:lstStyle/>
        <a:p>
          <a:endParaRPr lang="zh-CN" altLang="en-US"/>
        </a:p>
      </dgm:t>
    </dgm:pt>
    <dgm:pt modelId="{F66792F9-16E2-479D-A259-DA181808D769}" type="sibTrans" cxnId="{4CBC3C27-3F9F-40A7-B4EF-C74AA93EBF55}">
      <dgm:prSet/>
      <dgm:spPr/>
      <dgm:t>
        <a:bodyPr/>
        <a:lstStyle/>
        <a:p>
          <a:endParaRPr lang="zh-CN" altLang="en-US"/>
        </a:p>
      </dgm:t>
    </dgm:pt>
    <dgm:pt modelId="{421B047E-6143-4C0C-9956-03EB714F503F}">
      <dgm:prSet/>
      <dgm:spPr/>
      <dgm:t>
        <a:bodyPr/>
        <a:lstStyle/>
        <a:p>
          <a:pPr rtl="0"/>
          <a:r>
            <a:rPr lang="en-US" b="1" dirty="0"/>
            <a:t>0-1</a:t>
          </a:r>
          <a:r>
            <a:rPr lang="zh-CN" b="1" dirty="0"/>
            <a:t>标准化</a:t>
          </a:r>
          <a:r>
            <a:rPr lang="en-US" b="1" dirty="0"/>
            <a:t>(0-1 normalization)</a:t>
          </a:r>
          <a:endParaRPr lang="zh-CN" dirty="0"/>
        </a:p>
      </dgm:t>
    </dgm:pt>
    <dgm:pt modelId="{787C52ED-3A7C-4381-BF6B-79655F09F201}" type="parTrans" cxnId="{51345CF2-244B-4DDC-90A0-90D3FBD66B84}">
      <dgm:prSet/>
      <dgm:spPr/>
      <dgm:t>
        <a:bodyPr/>
        <a:lstStyle/>
        <a:p>
          <a:endParaRPr lang="zh-CN" altLang="en-US"/>
        </a:p>
      </dgm:t>
    </dgm:pt>
    <dgm:pt modelId="{B7FB57B9-BB9B-43E2-877F-FC722D5C8BAB}" type="sibTrans" cxnId="{51345CF2-244B-4DDC-90A0-90D3FBD66B84}">
      <dgm:prSet/>
      <dgm:spPr/>
      <dgm:t>
        <a:bodyPr/>
        <a:lstStyle/>
        <a:p>
          <a:endParaRPr lang="zh-CN" altLang="en-US"/>
        </a:p>
      </dgm:t>
    </dgm:pt>
    <dgm:pt modelId="{3B31070B-D846-47A6-B463-114400AB9BC1}">
      <dgm:prSet/>
      <dgm:spPr/>
      <dgm:t>
        <a:bodyPr/>
        <a:lstStyle/>
        <a:p>
          <a:pPr rtl="0"/>
          <a:r>
            <a:rPr lang="en-US" b="1" dirty="0"/>
            <a:t>z-score </a:t>
          </a:r>
          <a:r>
            <a:rPr lang="zh-CN" b="1" dirty="0"/>
            <a:t>标准化（</a:t>
          </a:r>
          <a:r>
            <a:rPr lang="en-US" b="1" dirty="0"/>
            <a:t>zero-mean normalization</a:t>
          </a:r>
          <a:r>
            <a:rPr lang="zh-CN" b="1" dirty="0"/>
            <a:t>）</a:t>
          </a:r>
          <a:endParaRPr lang="zh-CN" dirty="0"/>
        </a:p>
      </dgm:t>
    </dgm:pt>
    <dgm:pt modelId="{6270433B-73AC-406B-9B2F-2F4EB20CDF07}" type="parTrans" cxnId="{1393369C-6784-4F89-BCE3-D91498DD694D}">
      <dgm:prSet/>
      <dgm:spPr/>
      <dgm:t>
        <a:bodyPr/>
        <a:lstStyle/>
        <a:p>
          <a:endParaRPr lang="zh-CN" altLang="en-US"/>
        </a:p>
      </dgm:t>
    </dgm:pt>
    <dgm:pt modelId="{83AC2A82-2F29-4B36-BDF6-244900A3760D}" type="sibTrans" cxnId="{1393369C-6784-4F89-BCE3-D91498DD694D}">
      <dgm:prSet/>
      <dgm:spPr/>
      <dgm:t>
        <a:bodyPr/>
        <a:lstStyle/>
        <a:p>
          <a:endParaRPr lang="zh-CN" altLang="en-US"/>
        </a:p>
      </dgm:t>
    </dgm:pt>
    <dgm:pt modelId="{DEEC35D4-B915-4E29-904E-F1F0882FBD47}" type="pres">
      <dgm:prSet presAssocID="{A7B82C95-670A-47FA-8D25-987CADE0AB61}" presName="theList" presStyleCnt="0">
        <dgm:presLayoutVars>
          <dgm:dir/>
          <dgm:animLvl val="lvl"/>
          <dgm:resizeHandles val="exact"/>
        </dgm:presLayoutVars>
      </dgm:prSet>
      <dgm:spPr/>
    </dgm:pt>
    <dgm:pt modelId="{1689445E-B86F-4F72-BC6C-F9DC973C1602}" type="pres">
      <dgm:prSet presAssocID="{CF12451C-4946-4F21-9CC2-9F8479D7F732}" presName="compNode" presStyleCnt="0"/>
      <dgm:spPr/>
    </dgm:pt>
    <dgm:pt modelId="{7E825BDF-3A5F-4B0E-9E52-E01ABF207DC7}" type="pres">
      <dgm:prSet presAssocID="{CF12451C-4946-4F21-9CC2-9F8479D7F732}" presName="aNode" presStyleLbl="bgShp" presStyleIdx="0" presStyleCnt="1"/>
      <dgm:spPr/>
    </dgm:pt>
    <dgm:pt modelId="{C36F66DF-927E-45F0-9DF4-716469274906}" type="pres">
      <dgm:prSet presAssocID="{CF12451C-4946-4F21-9CC2-9F8479D7F732}" presName="textNode" presStyleLbl="bgShp" presStyleIdx="0" presStyleCnt="1"/>
      <dgm:spPr/>
    </dgm:pt>
    <dgm:pt modelId="{BC81571C-428E-4440-8C56-F7D0EF52A516}" type="pres">
      <dgm:prSet presAssocID="{CF12451C-4946-4F21-9CC2-9F8479D7F732}" presName="compChildNode" presStyleCnt="0"/>
      <dgm:spPr/>
    </dgm:pt>
    <dgm:pt modelId="{492F70E4-88DE-4DB1-AF3E-F33E2EEC683C}" type="pres">
      <dgm:prSet presAssocID="{CF12451C-4946-4F21-9CC2-9F8479D7F732}" presName="theInnerList" presStyleCnt="0"/>
      <dgm:spPr/>
    </dgm:pt>
    <dgm:pt modelId="{8DB1F1F4-7FA6-4534-8CE8-D7EA032E76CE}" type="pres">
      <dgm:prSet presAssocID="{421B047E-6143-4C0C-9956-03EB714F503F}" presName="childNode" presStyleLbl="node1" presStyleIdx="0" presStyleCnt="2">
        <dgm:presLayoutVars>
          <dgm:bulletEnabled val="1"/>
        </dgm:presLayoutVars>
      </dgm:prSet>
      <dgm:spPr/>
    </dgm:pt>
    <dgm:pt modelId="{054397FC-6198-4DE1-ACB7-EDF02D68CC8C}" type="pres">
      <dgm:prSet presAssocID="{421B047E-6143-4C0C-9956-03EB714F503F}" presName="aSpace2" presStyleCnt="0"/>
      <dgm:spPr/>
    </dgm:pt>
    <dgm:pt modelId="{F57BE39B-BFBA-491F-B896-5D65773259B8}" type="pres">
      <dgm:prSet presAssocID="{3B31070B-D846-47A6-B463-114400AB9BC1}" presName="childNode" presStyleLbl="node1" presStyleIdx="1" presStyleCnt="2">
        <dgm:presLayoutVars>
          <dgm:bulletEnabled val="1"/>
        </dgm:presLayoutVars>
      </dgm:prSet>
      <dgm:spPr/>
    </dgm:pt>
  </dgm:ptLst>
  <dgm:cxnLst>
    <dgm:cxn modelId="{4CBC3C27-3F9F-40A7-B4EF-C74AA93EBF55}" srcId="{A7B82C95-670A-47FA-8D25-987CADE0AB61}" destId="{CF12451C-4946-4F21-9CC2-9F8479D7F732}" srcOrd="0" destOrd="0" parTransId="{CFE92405-AAFC-48EB-BDBA-885E82ABC78E}" sibTransId="{F66792F9-16E2-479D-A259-DA181808D769}"/>
    <dgm:cxn modelId="{0FF8F141-3DBD-445A-861B-C3FF31A1DFCC}" type="presOf" srcId="{CF12451C-4946-4F21-9CC2-9F8479D7F732}" destId="{C36F66DF-927E-45F0-9DF4-716469274906}" srcOrd="1" destOrd="0" presId="urn:microsoft.com/office/officeart/2005/8/layout/lProcess2#1"/>
    <dgm:cxn modelId="{4457D58A-4EB7-4EC5-A8B2-2E305C2DA04D}" type="presOf" srcId="{3B31070B-D846-47A6-B463-114400AB9BC1}" destId="{F57BE39B-BFBA-491F-B896-5D65773259B8}" srcOrd="0" destOrd="0" presId="urn:microsoft.com/office/officeart/2005/8/layout/lProcess2#1"/>
    <dgm:cxn modelId="{159ED48C-F213-4EBE-8585-9CFD745511EE}" type="presOf" srcId="{A7B82C95-670A-47FA-8D25-987CADE0AB61}" destId="{DEEC35D4-B915-4E29-904E-F1F0882FBD47}" srcOrd="0" destOrd="0" presId="urn:microsoft.com/office/officeart/2005/8/layout/lProcess2#1"/>
    <dgm:cxn modelId="{3EDB7996-FA5B-40CE-8C93-35A3931D1027}" type="presOf" srcId="{421B047E-6143-4C0C-9956-03EB714F503F}" destId="{8DB1F1F4-7FA6-4534-8CE8-D7EA032E76CE}" srcOrd="0" destOrd="0" presId="urn:microsoft.com/office/officeart/2005/8/layout/lProcess2#1"/>
    <dgm:cxn modelId="{1393369C-6784-4F89-BCE3-D91498DD694D}" srcId="{CF12451C-4946-4F21-9CC2-9F8479D7F732}" destId="{3B31070B-D846-47A6-B463-114400AB9BC1}" srcOrd="1" destOrd="0" parTransId="{6270433B-73AC-406B-9B2F-2F4EB20CDF07}" sibTransId="{83AC2A82-2F29-4B36-BDF6-244900A3760D}"/>
    <dgm:cxn modelId="{D64CA0C7-3024-4C15-BFB4-729FC46F147F}" type="presOf" srcId="{CF12451C-4946-4F21-9CC2-9F8479D7F732}" destId="{7E825BDF-3A5F-4B0E-9E52-E01ABF207DC7}" srcOrd="0" destOrd="0" presId="urn:microsoft.com/office/officeart/2005/8/layout/lProcess2#1"/>
    <dgm:cxn modelId="{51345CF2-244B-4DDC-90A0-90D3FBD66B84}" srcId="{CF12451C-4946-4F21-9CC2-9F8479D7F732}" destId="{421B047E-6143-4C0C-9956-03EB714F503F}" srcOrd="0" destOrd="0" parTransId="{787C52ED-3A7C-4381-BF6B-79655F09F201}" sibTransId="{B7FB57B9-BB9B-43E2-877F-FC722D5C8BAB}"/>
    <dgm:cxn modelId="{321B5881-EE17-4228-AE9A-F064D86ABC23}" type="presParOf" srcId="{DEEC35D4-B915-4E29-904E-F1F0882FBD47}" destId="{1689445E-B86F-4F72-BC6C-F9DC973C1602}" srcOrd="0" destOrd="0" presId="urn:microsoft.com/office/officeart/2005/8/layout/lProcess2#1"/>
    <dgm:cxn modelId="{6BF25E62-7DA1-469F-87F9-4E7E16D733E3}" type="presParOf" srcId="{1689445E-B86F-4F72-BC6C-F9DC973C1602}" destId="{7E825BDF-3A5F-4B0E-9E52-E01ABF207DC7}" srcOrd="0" destOrd="0" presId="urn:microsoft.com/office/officeart/2005/8/layout/lProcess2#1"/>
    <dgm:cxn modelId="{A53D628D-E447-4188-BAEB-3DD25C766F07}" type="presParOf" srcId="{1689445E-B86F-4F72-BC6C-F9DC973C1602}" destId="{C36F66DF-927E-45F0-9DF4-716469274906}" srcOrd="1" destOrd="0" presId="urn:microsoft.com/office/officeart/2005/8/layout/lProcess2#1"/>
    <dgm:cxn modelId="{B2DB6679-4B5D-4DAD-929D-A81D3D0ED29C}" type="presParOf" srcId="{1689445E-B86F-4F72-BC6C-F9DC973C1602}" destId="{BC81571C-428E-4440-8C56-F7D0EF52A516}" srcOrd="2" destOrd="0" presId="urn:microsoft.com/office/officeart/2005/8/layout/lProcess2#1"/>
    <dgm:cxn modelId="{9F2B5EE6-092A-4879-8118-185491C07861}" type="presParOf" srcId="{BC81571C-428E-4440-8C56-F7D0EF52A516}" destId="{492F70E4-88DE-4DB1-AF3E-F33E2EEC683C}" srcOrd="0" destOrd="0" presId="urn:microsoft.com/office/officeart/2005/8/layout/lProcess2#1"/>
    <dgm:cxn modelId="{0734BBD0-9235-40EF-AF9A-58A5A74C725C}" type="presParOf" srcId="{492F70E4-88DE-4DB1-AF3E-F33E2EEC683C}" destId="{8DB1F1F4-7FA6-4534-8CE8-D7EA032E76CE}" srcOrd="0" destOrd="0" presId="urn:microsoft.com/office/officeart/2005/8/layout/lProcess2#1"/>
    <dgm:cxn modelId="{C11A23FE-1ECA-4056-B380-2C6CD0D411BF}" type="presParOf" srcId="{492F70E4-88DE-4DB1-AF3E-F33E2EEC683C}" destId="{054397FC-6198-4DE1-ACB7-EDF02D68CC8C}" srcOrd="1" destOrd="0" presId="urn:microsoft.com/office/officeart/2005/8/layout/lProcess2#1"/>
    <dgm:cxn modelId="{3D94CD1E-431D-4638-9ACA-198937F53B6F}" type="presParOf" srcId="{492F70E4-88DE-4DB1-AF3E-F33E2EEC683C}" destId="{F57BE39B-BFBA-491F-B896-5D65773259B8}" srcOrd="2" destOrd="0" presId="urn:microsoft.com/office/officeart/2005/8/layout/lProcess2#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9AB4D-618E-4A4C-8F32-CB5E2C90B6F9}">
      <dsp:nvSpPr>
        <dsp:cNvPr id="0" name=""/>
        <dsp:cNvSpPr/>
      </dsp:nvSpPr>
      <dsp:spPr bwMode="white">
        <a:xfrm>
          <a:off x="10896" y="543121"/>
          <a:ext cx="1983025" cy="740053"/>
        </a:xfrm>
        <a:prstGeom prst="rect">
          <a:avLst/>
        </a:prstGeom>
        <a:gradFill rotWithShape="0">
          <a:gsLst>
            <a:gs pos="0">
              <a:srgbClr val="A5A5A5">
                <a:hueOff val="0"/>
                <a:satOff val="0"/>
                <a:lumOff val="0"/>
                <a:alphaOff val="0"/>
                <a:shade val="51000"/>
                <a:satMod val="130000"/>
              </a:srgbClr>
            </a:gs>
            <a:gs pos="80000">
              <a:srgbClr val="A5A5A5">
                <a:hueOff val="0"/>
                <a:satOff val="0"/>
                <a:lumOff val="0"/>
                <a:alphaOff val="0"/>
                <a:shade val="93000"/>
                <a:satMod val="130000"/>
              </a:srgbClr>
            </a:gs>
            <a:gs pos="100000">
              <a:srgbClr val="A5A5A5">
                <a:hueOff val="0"/>
                <a:satOff val="0"/>
                <a:lumOff val="0"/>
                <a:alphaOff val="0"/>
                <a:shade val="94000"/>
                <a:satMod val="135000"/>
              </a:srgbClr>
            </a:gs>
          </a:gsLst>
          <a:lin ang="16200000" scaled="0"/>
        </a:gradFill>
        <a:ln w="9525" cap="flat" cmpd="sng" algn="ctr">
          <a:solidFill>
            <a:srgbClr val="A5A5A5">
              <a:hueOff val="0"/>
              <a:satOff val="0"/>
              <a:lumOff val="0"/>
              <a:alphaOff val="0"/>
            </a:srgb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ysClr val="window" lastClr="FFFFFF"/>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了解</a:t>
          </a:r>
        </a:p>
      </dsp:txBody>
      <dsp:txXfrm>
        <a:off x="10896" y="543121"/>
        <a:ext cx="1983025" cy="740053"/>
      </dsp:txXfrm>
    </dsp:sp>
    <dsp:sp modelId="{0B1C32C2-6528-408F-A1DC-F8F2C300674D}">
      <dsp:nvSpPr>
        <dsp:cNvPr id="0" name=""/>
        <dsp:cNvSpPr/>
      </dsp:nvSpPr>
      <dsp:spPr bwMode="white">
        <a:xfrm>
          <a:off x="10896" y="1271069"/>
          <a:ext cx="1983025" cy="2854800"/>
        </a:xfrm>
        <a:prstGeom prst="rect">
          <a:avLst/>
        </a:prstGeom>
        <a:solidFill>
          <a:srgbClr val="A5A5A5">
            <a:tint val="40000"/>
            <a:alpha val="90000"/>
            <a:hueOff val="0"/>
            <a:satOff val="0"/>
            <a:lumOff val="0"/>
            <a:alphaOff val="0"/>
          </a:srgbClr>
        </a:solidFill>
        <a:ln w="9525" cap="flat" cmpd="sng" algn="ctr">
          <a:solidFill>
            <a:srgbClr val="A5A5A5">
              <a:tint val="40000"/>
              <a:alpha val="90000"/>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100000"/>
            </a:lnSpc>
            <a:spcBef>
              <a:spcPct val="0"/>
            </a:spcBef>
            <a:spcAft>
              <a:spcPct val="15000"/>
            </a:spcAft>
            <a:buChar char="•"/>
          </a:pPr>
          <a:r>
            <a:rPr lang="zh-CN" altLang="en-US" sz="2300" b="0" kern="1200" dirty="0">
              <a:latin typeface="宋体" panose="02010600030101010101" pitchFamily="2" charset="-122"/>
              <a:ea typeface="宋体" panose="02010600030101010101" pitchFamily="2" charset="-122"/>
            </a:rPr>
            <a:t>数据加工在数据科学中的重要地位 </a:t>
          </a:r>
          <a:endParaRPr lang="zh-CN" altLang="en-US" sz="2300" kern="1200" dirty="0"/>
        </a:p>
        <a:p>
          <a:pPr marL="228600" lvl="1" indent="-228600" algn="l" defTabSz="1022350">
            <a:lnSpc>
              <a:spcPct val="100000"/>
            </a:lnSpc>
            <a:spcBef>
              <a:spcPct val="0"/>
            </a:spcBef>
            <a:spcAft>
              <a:spcPct val="15000"/>
            </a:spcAft>
            <a:buChar char="•"/>
          </a:pPr>
          <a:r>
            <a:rPr lang="zh-CN" altLang="en-US" sz="2300" b="0" kern="1200" dirty="0">
              <a:latin typeface="宋体" panose="02010600030101010101" pitchFamily="2" charset="-122"/>
              <a:ea typeface="宋体" panose="02010600030101010101" pitchFamily="2" charset="-122"/>
            </a:rPr>
            <a:t>大数据环境下的数据加工的新含义和新要求 </a:t>
          </a:r>
        </a:p>
      </dsp:txBody>
      <dsp:txXfrm>
        <a:off x="10896" y="1271069"/>
        <a:ext cx="1983025" cy="2854800"/>
      </dsp:txXfrm>
    </dsp:sp>
    <dsp:sp modelId="{7AD23FD0-5140-4991-90FA-52910E5246A1}">
      <dsp:nvSpPr>
        <dsp:cNvPr id="0" name=""/>
        <dsp:cNvSpPr/>
      </dsp:nvSpPr>
      <dsp:spPr bwMode="white">
        <a:xfrm>
          <a:off x="2271275" y="549173"/>
          <a:ext cx="1981089" cy="715843"/>
        </a:xfrm>
        <a:prstGeom prst="rect">
          <a:avLst/>
        </a:prstGeom>
        <a:gradFill rotWithShape="0">
          <a:gsLst>
            <a:gs pos="0">
              <a:srgbClr val="A5A5A5">
                <a:hueOff val="903533"/>
                <a:satOff val="33333"/>
                <a:lumOff val="-4902"/>
                <a:alphaOff val="0"/>
                <a:shade val="51000"/>
                <a:satMod val="130000"/>
              </a:srgbClr>
            </a:gs>
            <a:gs pos="80000">
              <a:srgbClr val="A5A5A5">
                <a:hueOff val="903533"/>
                <a:satOff val="33333"/>
                <a:lumOff val="-4902"/>
                <a:alphaOff val="0"/>
                <a:shade val="93000"/>
                <a:satMod val="130000"/>
              </a:srgbClr>
            </a:gs>
            <a:gs pos="100000">
              <a:srgbClr val="A5A5A5">
                <a:hueOff val="903533"/>
                <a:satOff val="33333"/>
                <a:lumOff val="-4902"/>
                <a:alphaOff val="0"/>
                <a:shade val="94000"/>
                <a:satMod val="135000"/>
              </a:srgbClr>
            </a:gs>
          </a:gsLst>
          <a:lin ang="16200000" scaled="0"/>
        </a:gradFill>
        <a:ln w="9525" cap="flat" cmpd="sng" algn="ctr">
          <a:solidFill>
            <a:srgbClr val="A5A5A5">
              <a:hueOff val="903533"/>
              <a:satOff val="33333"/>
              <a:lumOff val="-4902"/>
              <a:alphaOff val="0"/>
            </a:srgb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ysClr val="window" lastClr="FFFFFF"/>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理解</a:t>
          </a:r>
        </a:p>
      </dsp:txBody>
      <dsp:txXfrm>
        <a:off x="2271275" y="549173"/>
        <a:ext cx="1981089" cy="715843"/>
      </dsp:txXfrm>
    </dsp:sp>
    <dsp:sp modelId="{C94008C4-848D-4B11-8FCD-024D8705554C}">
      <dsp:nvSpPr>
        <dsp:cNvPr id="0" name=""/>
        <dsp:cNvSpPr/>
      </dsp:nvSpPr>
      <dsp:spPr bwMode="white">
        <a:xfrm>
          <a:off x="2271275" y="1265017"/>
          <a:ext cx="1981089" cy="2854800"/>
        </a:xfrm>
        <a:prstGeom prst="rect">
          <a:avLst/>
        </a:prstGeom>
        <a:solidFill>
          <a:srgbClr val="A5A5A5">
            <a:tint val="40000"/>
            <a:alpha val="90000"/>
            <a:hueOff val="676380"/>
            <a:satOff val="33333"/>
            <a:lumOff val="593"/>
            <a:alphaOff val="0"/>
          </a:srgbClr>
        </a:solidFill>
        <a:ln w="9525" cap="flat" cmpd="sng" algn="ctr">
          <a:solidFill>
            <a:srgbClr val="A5A5A5">
              <a:tint val="40000"/>
              <a:alpha val="90000"/>
              <a:hueOff val="676380"/>
              <a:satOff val="33333"/>
              <a:lumOff val="593"/>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100000"/>
            </a:lnSpc>
            <a:spcBef>
              <a:spcPct val="0"/>
            </a:spcBef>
            <a:spcAft>
              <a:spcPct val="15000"/>
            </a:spcAft>
            <a:buChar char="•"/>
          </a:pPr>
          <a:r>
            <a:rPr lang="zh-CN" altLang="en-US" sz="2400" b="0" kern="1200" dirty="0">
              <a:latin typeface="宋体" panose="02010600030101010101" pitchFamily="2" charset="-122"/>
              <a:ea typeface="宋体" panose="02010600030101010101" pitchFamily="2" charset="-122"/>
            </a:rPr>
            <a:t>规整数据的概念及基本原则</a:t>
          </a:r>
          <a:endParaRPr lang="zh-CN" altLang="en-US" sz="2400" kern="1200" dirty="0"/>
        </a:p>
        <a:p>
          <a:pPr marL="228600" lvl="1" indent="-228600" algn="l" defTabSz="1066800">
            <a:lnSpc>
              <a:spcPct val="100000"/>
            </a:lnSpc>
            <a:spcBef>
              <a:spcPct val="0"/>
            </a:spcBef>
            <a:spcAft>
              <a:spcPct val="15000"/>
            </a:spcAft>
            <a:buChar char="•"/>
          </a:pPr>
          <a:r>
            <a:rPr lang="zh-CN" altLang="en-US" sz="2400" b="0" kern="1200" dirty="0">
              <a:latin typeface="宋体" panose="02010600030101010101" pitchFamily="2" charset="-122"/>
              <a:ea typeface="宋体" panose="02010600030101010101" pitchFamily="2" charset="-122"/>
            </a:rPr>
            <a:t>探索性数据分析方法</a:t>
          </a:r>
          <a:endParaRPr lang="zh-CN" altLang="en-US" sz="2400" kern="1200" dirty="0"/>
        </a:p>
      </dsp:txBody>
      <dsp:txXfrm>
        <a:off x="2271275" y="1265017"/>
        <a:ext cx="1981089" cy="2854800"/>
      </dsp:txXfrm>
    </dsp:sp>
    <dsp:sp modelId="{D3D6532B-2B4B-4D90-8DD7-E4A0C1253D49}">
      <dsp:nvSpPr>
        <dsp:cNvPr id="0" name=""/>
        <dsp:cNvSpPr/>
      </dsp:nvSpPr>
      <dsp:spPr bwMode="white">
        <a:xfrm>
          <a:off x="4529717" y="549173"/>
          <a:ext cx="1981089" cy="715843"/>
        </a:xfrm>
        <a:prstGeom prst="rect">
          <a:avLst/>
        </a:prstGeom>
        <a:gradFill rotWithShape="0">
          <a:gsLst>
            <a:gs pos="0">
              <a:srgbClr val="A5A5A5">
                <a:hueOff val="1807066"/>
                <a:satOff val="66667"/>
                <a:lumOff val="-9804"/>
                <a:alphaOff val="0"/>
                <a:shade val="51000"/>
                <a:satMod val="130000"/>
              </a:srgbClr>
            </a:gs>
            <a:gs pos="80000">
              <a:srgbClr val="A5A5A5">
                <a:hueOff val="1807066"/>
                <a:satOff val="66667"/>
                <a:lumOff val="-9804"/>
                <a:alphaOff val="0"/>
                <a:shade val="93000"/>
                <a:satMod val="130000"/>
              </a:srgbClr>
            </a:gs>
            <a:gs pos="100000">
              <a:srgbClr val="A5A5A5">
                <a:hueOff val="1807066"/>
                <a:satOff val="66667"/>
                <a:lumOff val="-9804"/>
                <a:alphaOff val="0"/>
                <a:shade val="94000"/>
                <a:satMod val="135000"/>
              </a:srgbClr>
            </a:gs>
          </a:gsLst>
          <a:lin ang="16200000" scaled="0"/>
        </a:gradFill>
        <a:ln w="9525" cap="flat" cmpd="sng" algn="ctr">
          <a:solidFill>
            <a:srgbClr val="A5A5A5">
              <a:hueOff val="1807066"/>
              <a:satOff val="66667"/>
              <a:lumOff val="-9804"/>
              <a:alphaOff val="0"/>
            </a:srgb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ysClr val="window" lastClr="FFFFFF"/>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掌握</a:t>
          </a:r>
        </a:p>
      </dsp:txBody>
      <dsp:txXfrm>
        <a:off x="4529717" y="549173"/>
        <a:ext cx="1981089" cy="715843"/>
      </dsp:txXfrm>
    </dsp:sp>
    <dsp:sp modelId="{F6982DEA-B834-4674-AD0E-434D56A482F8}">
      <dsp:nvSpPr>
        <dsp:cNvPr id="0" name=""/>
        <dsp:cNvSpPr/>
      </dsp:nvSpPr>
      <dsp:spPr bwMode="white">
        <a:xfrm>
          <a:off x="4529717" y="1265017"/>
          <a:ext cx="1981089" cy="2854800"/>
        </a:xfrm>
        <a:prstGeom prst="rect">
          <a:avLst/>
        </a:prstGeom>
        <a:solidFill>
          <a:srgbClr val="A5A5A5">
            <a:tint val="40000"/>
            <a:alpha val="90000"/>
            <a:hueOff val="1352761"/>
            <a:satOff val="66667"/>
            <a:lumOff val="1186"/>
            <a:alphaOff val="0"/>
          </a:srgbClr>
        </a:solidFill>
        <a:ln w="9525" cap="flat" cmpd="sng" algn="ctr">
          <a:solidFill>
            <a:srgbClr val="A5A5A5">
              <a:tint val="40000"/>
              <a:alpha val="90000"/>
              <a:hueOff val="1352761"/>
              <a:satOff val="66667"/>
              <a:lumOff val="1186"/>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100000"/>
            </a:lnSpc>
            <a:spcBef>
              <a:spcPct val="0"/>
            </a:spcBef>
            <a:spcAft>
              <a:spcPct val="15000"/>
            </a:spcAft>
            <a:buChar char="•"/>
          </a:pPr>
          <a:r>
            <a:rPr lang="zh-CN" altLang="en-US" sz="1400" b="0" kern="1200" dirty="0">
              <a:solidFill>
                <a:sysClr val="windowText" lastClr="000000"/>
              </a:solidFill>
              <a:latin typeface="宋体" panose="02010600030101010101" pitchFamily="2" charset="-122"/>
              <a:ea typeface="宋体" panose="02010600030101010101" pitchFamily="2" charset="-122"/>
            </a:rPr>
            <a:t>数据大小及其标准化 </a:t>
          </a:r>
          <a:endParaRPr lang="zh-CN" altLang="en-US" sz="1400" kern="1200" dirty="0">
            <a:solidFill>
              <a:sysClr val="windowText" lastClr="000000"/>
            </a:solidFill>
            <a:latin typeface="宋体" panose="02010600030101010101" pitchFamily="2" charset="-122"/>
            <a:ea typeface="宋体" panose="02010600030101010101" pitchFamily="2" charset="-122"/>
          </a:endParaRPr>
        </a:p>
        <a:p>
          <a:pPr marL="114300" lvl="1" indent="-114300" algn="l" defTabSz="622300">
            <a:lnSpc>
              <a:spcPct val="100000"/>
            </a:lnSpc>
            <a:spcBef>
              <a:spcPct val="0"/>
            </a:spcBef>
            <a:spcAft>
              <a:spcPct val="15000"/>
            </a:spcAft>
            <a:buChar char="•"/>
          </a:pPr>
          <a:r>
            <a:rPr lang="zh-CN" altLang="en-US" sz="1400" b="0" kern="1200" dirty="0">
              <a:solidFill>
                <a:sysClr val="windowText" lastClr="000000"/>
              </a:solidFill>
              <a:latin typeface="宋体" panose="02010600030101010101" pitchFamily="2" charset="-122"/>
              <a:ea typeface="宋体" panose="02010600030101010101" pitchFamily="2" charset="-122"/>
            </a:rPr>
            <a:t>缺失数据及其处理方法</a:t>
          </a:r>
          <a:endParaRPr lang="zh-CN" altLang="en-US" sz="1400" kern="1200" dirty="0">
            <a:solidFill>
              <a:sysClr val="windowText" lastClr="000000"/>
            </a:solidFill>
            <a:latin typeface="宋体" panose="02010600030101010101" pitchFamily="2" charset="-122"/>
            <a:ea typeface="宋体" panose="02010600030101010101" pitchFamily="2" charset="-122"/>
          </a:endParaRPr>
        </a:p>
        <a:p>
          <a:pPr marL="114300" lvl="1" indent="-114300" algn="l" defTabSz="622300">
            <a:lnSpc>
              <a:spcPct val="100000"/>
            </a:lnSpc>
            <a:spcBef>
              <a:spcPct val="0"/>
            </a:spcBef>
            <a:spcAft>
              <a:spcPct val="15000"/>
            </a:spcAft>
            <a:buFont typeface="Arial" panose="020B0604020202020204" pitchFamily="34" charset="0"/>
            <a:buChar char="•"/>
          </a:pPr>
          <a:r>
            <a:rPr lang="zh-CN" altLang="en-US" sz="1400" b="0" kern="1200" dirty="0">
              <a:solidFill>
                <a:sysClr val="windowText" lastClr="000000"/>
              </a:solidFill>
              <a:latin typeface="宋体" panose="02010600030101010101" pitchFamily="2" charset="-122"/>
              <a:ea typeface="宋体" panose="02010600030101010101" pitchFamily="2" charset="-122"/>
            </a:rPr>
            <a:t>噪声数据及其处理方法</a:t>
          </a:r>
          <a:endParaRPr lang="zh-CN" altLang="en-US" sz="1400" kern="1200" dirty="0">
            <a:solidFill>
              <a:sysClr val="windowText" lastClr="000000"/>
            </a:solidFill>
            <a:latin typeface="宋体" panose="02010600030101010101" pitchFamily="2" charset="-122"/>
            <a:ea typeface="宋体" panose="02010600030101010101" pitchFamily="2" charset="-122"/>
          </a:endParaRPr>
        </a:p>
        <a:p>
          <a:pPr marL="114300" lvl="1" indent="-114300" algn="l" defTabSz="622300">
            <a:lnSpc>
              <a:spcPct val="100000"/>
            </a:lnSpc>
            <a:spcBef>
              <a:spcPct val="0"/>
            </a:spcBef>
            <a:spcAft>
              <a:spcPct val="15000"/>
            </a:spcAft>
            <a:buFont typeface="Arial" panose="020B0604020202020204" pitchFamily="34" charset="0"/>
            <a:buChar char="•"/>
          </a:pPr>
          <a:r>
            <a:rPr kumimoji="1" lang="zh-CN" altLang="en-US" sz="1400" kern="1200" dirty="0">
              <a:solidFill>
                <a:sysClr val="windowText" lastClr="000000"/>
              </a:solidFill>
              <a:latin typeface="宋体" panose="02010600030101010101" pitchFamily="2" charset="-122"/>
              <a:ea typeface="宋体" panose="02010600030101010101" pitchFamily="2" charset="-122"/>
            </a:rPr>
            <a:t>数据降维及其处理方法</a:t>
          </a:r>
          <a:endParaRPr lang="zh-CN" altLang="en-US" sz="1400" kern="1200" dirty="0">
            <a:solidFill>
              <a:sysClr val="windowText" lastClr="000000"/>
            </a:solidFill>
            <a:latin typeface="宋体" panose="02010600030101010101" pitchFamily="2" charset="-122"/>
            <a:ea typeface="宋体" panose="02010600030101010101" pitchFamily="2" charset="-122"/>
          </a:endParaRPr>
        </a:p>
        <a:p>
          <a:pPr marL="114300" lvl="1" indent="-114300" algn="l" defTabSz="622300">
            <a:lnSpc>
              <a:spcPct val="100000"/>
            </a:lnSpc>
            <a:spcBef>
              <a:spcPct val="0"/>
            </a:spcBef>
            <a:spcAft>
              <a:spcPct val="15000"/>
            </a:spcAft>
            <a:buFont typeface="Arial" panose="020B0604020202020204" pitchFamily="34" charset="0"/>
            <a:buChar char="•"/>
          </a:pPr>
          <a:r>
            <a:rPr lang="zh-CN" altLang="zh-CN" sz="1400" kern="1200" dirty="0">
              <a:solidFill>
                <a:sysClr val="windowText" lastClr="000000"/>
              </a:solidFill>
              <a:latin typeface="宋体" panose="02010600030101010101" pitchFamily="2" charset="-122"/>
              <a:ea typeface="宋体" panose="02010600030101010101" pitchFamily="2" charset="-122"/>
            </a:rPr>
            <a:t>数据脱敏及其处理方法</a:t>
          </a:r>
          <a:endParaRPr lang="zh-CN" altLang="en-US" sz="1400" kern="1200" dirty="0">
            <a:solidFill>
              <a:sysClr val="windowText" lastClr="000000"/>
            </a:solidFill>
            <a:latin typeface="宋体" panose="02010600030101010101" pitchFamily="2" charset="-122"/>
            <a:ea typeface="宋体" panose="02010600030101010101" pitchFamily="2" charset="-122"/>
          </a:endParaRPr>
        </a:p>
        <a:p>
          <a:pPr marL="114300" lvl="1" indent="-114300" algn="l" defTabSz="622300">
            <a:lnSpc>
              <a:spcPct val="100000"/>
            </a:lnSpc>
            <a:spcBef>
              <a:spcPct val="0"/>
            </a:spcBef>
            <a:spcAft>
              <a:spcPct val="15000"/>
            </a:spcAft>
            <a:buFont typeface="Arial" panose="020B0604020202020204" pitchFamily="34" charset="0"/>
            <a:buChar char="•"/>
          </a:pPr>
          <a:r>
            <a:rPr lang="zh-CN" altLang="zh-CN" sz="1400" kern="1200" dirty="0">
              <a:solidFill>
                <a:sysClr val="windowText" lastClr="000000"/>
              </a:solidFill>
              <a:latin typeface="宋体" panose="02010600030101010101" pitchFamily="2" charset="-122"/>
              <a:ea typeface="宋体" panose="02010600030101010101" pitchFamily="2" charset="-122"/>
            </a:rPr>
            <a:t>数据形态及其规整化方法</a:t>
          </a:r>
          <a:r>
            <a:rPr lang="zh-CN" altLang="zh-CN" sz="1400" kern="1200" dirty="0">
              <a:solidFill>
                <a:sysClr val="windowText" lastClr="000000"/>
              </a:solidFill>
              <a:effectLst/>
              <a:latin typeface="宋体" panose="02010600030101010101" pitchFamily="2" charset="-122"/>
              <a:ea typeface="宋体" panose="02010600030101010101" pitchFamily="2" charset="-122"/>
            </a:rPr>
            <a:t> </a:t>
          </a:r>
        </a:p>
      </dsp:txBody>
      <dsp:txXfrm>
        <a:off x="4529717" y="1265017"/>
        <a:ext cx="1981089" cy="2854800"/>
      </dsp:txXfrm>
    </dsp:sp>
    <dsp:sp modelId="{48BCE092-BDB2-4F83-B06C-9683606A668A}">
      <dsp:nvSpPr>
        <dsp:cNvPr id="0" name=""/>
        <dsp:cNvSpPr/>
      </dsp:nvSpPr>
      <dsp:spPr bwMode="white">
        <a:xfrm>
          <a:off x="6788158" y="549173"/>
          <a:ext cx="1981089" cy="715843"/>
        </a:xfrm>
        <a:prstGeom prst="rect">
          <a:avLst/>
        </a:prstGeom>
        <a:gradFill rotWithShape="0">
          <a:gsLst>
            <a:gs pos="0">
              <a:srgbClr val="A5A5A5">
                <a:hueOff val="2710599"/>
                <a:satOff val="100000"/>
                <a:lumOff val="-14706"/>
                <a:alphaOff val="0"/>
                <a:shade val="51000"/>
                <a:satMod val="130000"/>
              </a:srgbClr>
            </a:gs>
            <a:gs pos="80000">
              <a:srgbClr val="A5A5A5">
                <a:hueOff val="2710599"/>
                <a:satOff val="100000"/>
                <a:lumOff val="-14706"/>
                <a:alphaOff val="0"/>
                <a:shade val="93000"/>
                <a:satMod val="130000"/>
              </a:srgbClr>
            </a:gs>
            <a:gs pos="100000">
              <a:srgbClr val="A5A5A5">
                <a:hueOff val="2710599"/>
                <a:satOff val="100000"/>
                <a:lumOff val="-14706"/>
                <a:alphaOff val="0"/>
                <a:shade val="94000"/>
                <a:satMod val="135000"/>
              </a:srgbClr>
            </a:gs>
          </a:gsLst>
          <a:lin ang="16200000" scaled="0"/>
        </a:gradFill>
        <a:ln w="9525" cap="flat" cmpd="sng" algn="ctr">
          <a:solidFill>
            <a:srgbClr val="A5A5A5">
              <a:hueOff val="2710599"/>
              <a:satOff val="100000"/>
              <a:lumOff val="-14706"/>
              <a:alphaOff val="0"/>
            </a:srgb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ysClr val="window" lastClr="FFFFFF"/>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熟练掌握</a:t>
          </a:r>
        </a:p>
      </dsp:txBody>
      <dsp:txXfrm>
        <a:off x="6788158" y="549173"/>
        <a:ext cx="1981089" cy="715843"/>
      </dsp:txXfrm>
    </dsp:sp>
    <dsp:sp modelId="{B985A5A0-9D9D-4312-8F65-B76DEDFC97F0}">
      <dsp:nvSpPr>
        <dsp:cNvPr id="0" name=""/>
        <dsp:cNvSpPr/>
      </dsp:nvSpPr>
      <dsp:spPr bwMode="white">
        <a:xfrm>
          <a:off x="6788158" y="1265017"/>
          <a:ext cx="1981089" cy="2854800"/>
        </a:xfrm>
        <a:prstGeom prst="rect">
          <a:avLst/>
        </a:prstGeom>
        <a:solidFill>
          <a:srgbClr val="A5A5A5">
            <a:tint val="40000"/>
            <a:alpha val="90000"/>
            <a:hueOff val="2029141"/>
            <a:satOff val="100000"/>
            <a:lumOff val="1779"/>
            <a:alphaOff val="0"/>
          </a:srgbClr>
        </a:solidFill>
        <a:ln w="9525" cap="flat" cmpd="sng" algn="ctr">
          <a:solidFill>
            <a:srgbClr val="A5A5A5">
              <a:tint val="40000"/>
              <a:alpha val="90000"/>
              <a:hueOff val="2029141"/>
              <a:satOff val="100000"/>
              <a:lumOff val="1779"/>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b="0" kern="1200" dirty="0">
              <a:latin typeface="宋体" panose="02010600030101010101" pitchFamily="2" charset="-122"/>
              <a:ea typeface="宋体" panose="02010600030101010101" pitchFamily="2" charset="-122"/>
            </a:rPr>
            <a:t>基于</a:t>
          </a:r>
          <a:r>
            <a:rPr lang="en-US" altLang="zh-CN" sz="2400" b="0" kern="1200" dirty="0">
              <a:latin typeface="宋体" panose="02010600030101010101" pitchFamily="2" charset="-122"/>
              <a:ea typeface="宋体" panose="02010600030101010101" pitchFamily="2" charset="-122"/>
            </a:rPr>
            <a:t>Python</a:t>
          </a:r>
          <a:r>
            <a:rPr lang="zh-CN" altLang="en-US" sz="2400" b="0" kern="1200" dirty="0">
              <a:latin typeface="宋体" panose="02010600030101010101" pitchFamily="2" charset="-122"/>
              <a:ea typeface="宋体" panose="02010600030101010101" pitchFamily="2" charset="-122"/>
            </a:rPr>
            <a:t>的数据加工方法 </a:t>
          </a:r>
          <a:endParaRPr lang="zh-CN" altLang="en-US" sz="2400" kern="1200" dirty="0"/>
        </a:p>
      </dsp:txBody>
      <dsp:txXfrm>
        <a:off x="6788158" y="1265017"/>
        <a:ext cx="1981089"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1ABF4-7DC3-4544-A9B6-D8F978652E65}">
      <dsp:nvSpPr>
        <dsp:cNvPr id="0" name=""/>
        <dsp:cNvSpPr/>
      </dsp:nvSpPr>
      <dsp:spPr bwMode="white">
        <a:xfrm>
          <a:off x="40" y="165322"/>
          <a:ext cx="3890969" cy="547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zh-CN" sz="1900" b="1" kern="1200" dirty="0"/>
            <a:t>连接特征</a:t>
          </a:r>
          <a:endParaRPr lang="en-US" sz="1900" b="1" kern="1200" dirty="0"/>
        </a:p>
      </dsp:txBody>
      <dsp:txXfrm>
        <a:off x="40" y="165322"/>
        <a:ext cx="3890969" cy="547200"/>
      </dsp:txXfrm>
    </dsp:sp>
    <dsp:sp modelId="{F0A68150-22AC-4AC5-B454-1C779A8978C7}">
      <dsp:nvSpPr>
        <dsp:cNvPr id="0" name=""/>
        <dsp:cNvSpPr/>
      </dsp:nvSpPr>
      <dsp:spPr bwMode="white">
        <a:xfrm>
          <a:off x="40" y="712522"/>
          <a:ext cx="3890969" cy="3337920"/>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100000"/>
            </a:lnSpc>
            <a:spcBef>
              <a:spcPct val="0"/>
            </a:spcBef>
            <a:spcAft>
              <a:spcPct val="15000"/>
            </a:spcAft>
            <a:buChar char="•"/>
          </a:pPr>
          <a:r>
            <a:rPr lang="zh-CN" sz="1900" kern="1200" dirty="0"/>
            <a:t>包括语言学中的：</a:t>
          </a:r>
        </a:p>
        <a:p>
          <a:pPr marL="171450" lvl="1" indent="-171450" algn="l" defTabSz="844550" rtl="0">
            <a:lnSpc>
              <a:spcPct val="100000"/>
            </a:lnSpc>
            <a:spcBef>
              <a:spcPct val="0"/>
            </a:spcBef>
            <a:spcAft>
              <a:spcPct val="15000"/>
            </a:spcAft>
            <a:buChar char="•"/>
          </a:pPr>
          <a:r>
            <a:rPr lang="zh-CN" sz="1900" kern="1200" dirty="0"/>
            <a:t>后连接（如字母</a:t>
          </a:r>
          <a:r>
            <a:rPr lang="en-US" sz="1900" kern="1200" dirty="0"/>
            <a:t>“q”</a:t>
          </a:r>
          <a:r>
            <a:rPr lang="zh-CN" sz="1900" kern="1200" dirty="0"/>
            <a:t>后总是</a:t>
          </a:r>
          <a:r>
            <a:rPr lang="en-US" sz="1900" kern="1200" dirty="0"/>
            <a:t>“u”</a:t>
          </a:r>
          <a:r>
            <a:rPr lang="zh-CN" sz="1900" kern="1200" dirty="0"/>
            <a:t>）、</a:t>
          </a:r>
        </a:p>
        <a:p>
          <a:pPr marL="171450" lvl="1" indent="-171450" algn="l" defTabSz="844550" rtl="0">
            <a:lnSpc>
              <a:spcPct val="100000"/>
            </a:lnSpc>
            <a:spcBef>
              <a:spcPct val="0"/>
            </a:spcBef>
            <a:spcAft>
              <a:spcPct val="15000"/>
            </a:spcAft>
            <a:buChar char="•"/>
          </a:pPr>
          <a:r>
            <a:rPr lang="zh-CN" sz="1900" kern="1200" dirty="0"/>
            <a:t>前连接（如字母</a:t>
          </a:r>
          <a:r>
            <a:rPr lang="en-US" sz="1900" kern="1200" dirty="0"/>
            <a:t>“x”</a:t>
          </a:r>
          <a:r>
            <a:rPr lang="zh-CN" sz="1900" kern="1200" dirty="0"/>
            <a:t>的前面总是字母</a:t>
          </a:r>
          <a:r>
            <a:rPr lang="en-US" sz="1900" kern="1200" dirty="0"/>
            <a:t>“</a:t>
          </a:r>
          <a:r>
            <a:rPr lang="en-US" sz="1900" kern="1200" dirty="0" err="1"/>
            <a:t>i</a:t>
          </a:r>
          <a:r>
            <a:rPr lang="en-US" sz="1900" kern="1200" dirty="0"/>
            <a:t>”</a:t>
          </a:r>
          <a:r>
            <a:rPr lang="zh-CN" sz="1900" kern="1200" dirty="0"/>
            <a:t>，字母</a:t>
          </a:r>
          <a:r>
            <a:rPr lang="en-US" sz="1900" kern="1200" dirty="0"/>
            <a:t>“e”</a:t>
          </a:r>
          <a:r>
            <a:rPr lang="zh-CN" sz="1900" kern="1200" dirty="0"/>
            <a:t>很少与</a:t>
          </a:r>
          <a:r>
            <a:rPr lang="en-US" sz="1900" kern="1200" dirty="0"/>
            <a:t>“o”</a:t>
          </a:r>
          <a:r>
            <a:rPr lang="zh-CN" sz="1900" kern="1200" dirty="0"/>
            <a:t>和</a:t>
          </a:r>
          <a:r>
            <a:rPr lang="en-US" sz="1900" kern="1200" dirty="0"/>
            <a:t>“a”</a:t>
          </a:r>
          <a:r>
            <a:rPr lang="zh-CN" sz="1900" kern="1200" dirty="0"/>
            <a:t>连接）</a:t>
          </a:r>
        </a:p>
        <a:p>
          <a:pPr marL="171450" lvl="1" indent="-171450" algn="l" defTabSz="844550" rtl="0">
            <a:lnSpc>
              <a:spcPct val="100000"/>
            </a:lnSpc>
            <a:spcBef>
              <a:spcPct val="0"/>
            </a:spcBef>
            <a:spcAft>
              <a:spcPct val="15000"/>
            </a:spcAft>
            <a:buChar char="•"/>
          </a:pPr>
          <a:r>
            <a:rPr lang="zh-CN" sz="1900" kern="1200" dirty="0"/>
            <a:t>以及间断连接（如在</a:t>
          </a:r>
          <a:r>
            <a:rPr lang="en-US" sz="1900" kern="1200" dirty="0"/>
            <a:t>“e”</a:t>
          </a:r>
          <a:r>
            <a:rPr lang="zh-CN" sz="1900" kern="1200" dirty="0"/>
            <a:t>和</a:t>
          </a:r>
          <a:r>
            <a:rPr lang="en-US" sz="1900" kern="1200" dirty="0"/>
            <a:t>“e”</a:t>
          </a:r>
          <a:r>
            <a:rPr lang="zh-CN" sz="1900" kern="1200" dirty="0"/>
            <a:t>之间，</a:t>
          </a:r>
          <a:r>
            <a:rPr lang="en-US" sz="1900" kern="1200" dirty="0"/>
            <a:t>“r”</a:t>
          </a:r>
          <a:r>
            <a:rPr lang="zh-CN" sz="1900" kern="1200" dirty="0"/>
            <a:t>的出现频率最高）。</a:t>
          </a:r>
          <a:endParaRPr lang="en-US" sz="1900" kern="1200" dirty="0"/>
        </a:p>
      </dsp:txBody>
      <dsp:txXfrm>
        <a:off x="40" y="712522"/>
        <a:ext cx="3890969" cy="3337920"/>
      </dsp:txXfrm>
    </dsp:sp>
    <dsp:sp modelId="{C782CF53-DEDA-48B9-9BDA-92E531C629B4}">
      <dsp:nvSpPr>
        <dsp:cNvPr id="0" name=""/>
        <dsp:cNvSpPr/>
      </dsp:nvSpPr>
      <dsp:spPr bwMode="white">
        <a:xfrm>
          <a:off x="4435745" y="165322"/>
          <a:ext cx="3890969" cy="547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zh-CN" sz="1900" b="1" kern="1200" dirty="0"/>
            <a:t>重复特征</a:t>
          </a:r>
          <a:endParaRPr lang="en-US" sz="1900" b="1" kern="1200" dirty="0"/>
        </a:p>
      </dsp:txBody>
      <dsp:txXfrm>
        <a:off x="4435745" y="165322"/>
        <a:ext cx="3890969" cy="547200"/>
      </dsp:txXfrm>
    </dsp:sp>
    <dsp:sp modelId="{74E75E81-3CA8-4BED-8F1E-9DF5FA430AD8}">
      <dsp:nvSpPr>
        <dsp:cNvPr id="0" name=""/>
        <dsp:cNvSpPr/>
      </dsp:nvSpPr>
      <dsp:spPr bwMode="white">
        <a:xfrm>
          <a:off x="4435745" y="712522"/>
          <a:ext cx="3890969" cy="3337920"/>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100000"/>
            </a:lnSpc>
            <a:spcBef>
              <a:spcPct val="0"/>
            </a:spcBef>
            <a:spcAft>
              <a:spcPct val="15000"/>
            </a:spcAft>
            <a:buChar char="•"/>
          </a:pPr>
          <a:r>
            <a:rPr lang="zh-CN" sz="1900" kern="1200" dirty="0"/>
            <a:t>两个字符以上的字符串重复出现的现象，叫做语言的重复特征。</a:t>
          </a:r>
        </a:p>
        <a:p>
          <a:pPr marL="171450" lvl="1" indent="-171450" algn="l" defTabSz="844550" rtl="0">
            <a:lnSpc>
              <a:spcPct val="100000"/>
            </a:lnSpc>
            <a:spcBef>
              <a:spcPct val="0"/>
            </a:spcBef>
            <a:spcAft>
              <a:spcPct val="15000"/>
            </a:spcAft>
            <a:buChar char="•"/>
          </a:pPr>
          <a:r>
            <a:rPr lang="zh-CN" sz="1900" kern="1200" dirty="0"/>
            <a:t>例如，在英文中字符串</a:t>
          </a:r>
          <a:r>
            <a:rPr lang="en-US" sz="1900" kern="1200" dirty="0"/>
            <a:t>“</a:t>
          </a:r>
          <a:r>
            <a:rPr lang="en-US" sz="1900" kern="1200" dirty="0" err="1"/>
            <a:t>th</a:t>
          </a:r>
          <a:r>
            <a:rPr lang="en-US" sz="1900" kern="1200" dirty="0"/>
            <a:t>”</a:t>
          </a:r>
          <a:r>
            <a:rPr lang="zh-CN" sz="1900" kern="1200" dirty="0"/>
            <a:t>、</a:t>
          </a:r>
          <a:r>
            <a:rPr lang="en-US" sz="1900" kern="1200" dirty="0"/>
            <a:t>“</a:t>
          </a:r>
          <a:r>
            <a:rPr lang="en-US" sz="1900" kern="1200" dirty="0" err="1"/>
            <a:t>tion</a:t>
          </a:r>
          <a:r>
            <a:rPr lang="en-US" sz="1900" kern="1200" dirty="0"/>
            <a:t>”</a:t>
          </a:r>
          <a:r>
            <a:rPr lang="zh-CN" sz="1900" kern="1200" dirty="0"/>
            <a:t>和</a:t>
          </a:r>
          <a:r>
            <a:rPr lang="en-US" sz="1900" kern="1200" dirty="0"/>
            <a:t>“</a:t>
          </a:r>
          <a:r>
            <a:rPr lang="en-US" sz="1900" kern="1200" dirty="0" err="1"/>
            <a:t>tious</a:t>
          </a:r>
          <a:r>
            <a:rPr lang="en-US" sz="1900" kern="1200" dirty="0"/>
            <a:t>”</a:t>
          </a:r>
          <a:r>
            <a:rPr lang="zh-CN" sz="1900" kern="1200" dirty="0"/>
            <a:t>的重复率很高。</a:t>
          </a:r>
          <a:endParaRPr lang="en-US" sz="1900" kern="1200" dirty="0"/>
        </a:p>
      </dsp:txBody>
      <dsp:txXfrm>
        <a:off x="4435745" y="712522"/>
        <a:ext cx="3890969" cy="3337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A7C8-7867-45A5-8E77-3F0906986002}">
      <dsp:nvSpPr>
        <dsp:cNvPr id="0" name=""/>
        <dsp:cNvSpPr/>
      </dsp:nvSpPr>
      <dsp:spPr bwMode="white">
        <a:xfrm>
          <a:off x="1" y="0"/>
          <a:ext cx="3701309" cy="10944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zh-CN" sz="1800" b="1" kern="1200" dirty="0"/>
            <a:t>数据鉴别的目的</a:t>
          </a:r>
          <a:endParaRPr lang="en-US" sz="1800" b="1" kern="1200" dirty="0"/>
        </a:p>
      </dsp:txBody>
      <dsp:txXfrm>
        <a:off x="1" y="0"/>
        <a:ext cx="3701309" cy="1094400"/>
      </dsp:txXfrm>
    </dsp:sp>
    <dsp:sp modelId="{472E1477-238D-433D-ABE8-FAD225267885}">
      <dsp:nvSpPr>
        <dsp:cNvPr id="0" name=""/>
        <dsp:cNvSpPr/>
      </dsp:nvSpPr>
      <dsp:spPr bwMode="white">
        <a:xfrm>
          <a:off x="38" y="1104427"/>
          <a:ext cx="3701309" cy="1981889"/>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100000"/>
            </a:lnSpc>
            <a:spcBef>
              <a:spcPct val="0"/>
            </a:spcBef>
            <a:spcAft>
              <a:spcPct val="15000"/>
            </a:spcAft>
            <a:buChar char="•"/>
          </a:pPr>
          <a:r>
            <a:rPr lang="zh-CN" sz="1600" kern="1200" dirty="0"/>
            <a:t>消息本身的鉴别</a:t>
          </a:r>
        </a:p>
        <a:p>
          <a:pPr marL="114300" lvl="1" indent="-114300" algn="l" defTabSz="622300" rtl="0">
            <a:lnSpc>
              <a:spcPct val="100000"/>
            </a:lnSpc>
            <a:spcBef>
              <a:spcPct val="0"/>
            </a:spcBef>
            <a:spcAft>
              <a:spcPct val="15000"/>
            </a:spcAft>
            <a:buChar char="•"/>
          </a:pPr>
          <a:r>
            <a:rPr lang="en-US" sz="1400" kern="1200" dirty="0"/>
            <a:t>(</a:t>
          </a:r>
          <a:r>
            <a:rPr lang="zh-CN" altLang="en-US" sz="1400" kern="1200" dirty="0">
              <a:ea typeface="宋体" panose="02010600030101010101" pitchFamily="2" charset="-122"/>
            </a:rPr>
            <a:t>验证信息完整性，判断消息内容是否被篡改、重放或延迟</a:t>
          </a:r>
          <a:r>
            <a:rPr lang="en-US" sz="1400" kern="1200" dirty="0"/>
            <a:t>)</a:t>
          </a:r>
        </a:p>
        <a:p>
          <a:pPr marL="171450" lvl="1" indent="-171450" algn="l" defTabSz="711200" rtl="0">
            <a:lnSpc>
              <a:spcPct val="100000"/>
            </a:lnSpc>
            <a:spcBef>
              <a:spcPct val="0"/>
            </a:spcBef>
            <a:spcAft>
              <a:spcPct val="15000"/>
            </a:spcAft>
            <a:buChar char="•"/>
          </a:pPr>
          <a:r>
            <a:rPr lang="zh-CN" altLang="en-US" sz="1600" kern="1200" dirty="0"/>
            <a:t>主体的鉴别</a:t>
          </a:r>
        </a:p>
        <a:p>
          <a:pPr marL="114300" lvl="1" indent="-114300" algn="l" defTabSz="622300" rtl="0">
            <a:lnSpc>
              <a:spcPct val="100000"/>
            </a:lnSpc>
            <a:spcBef>
              <a:spcPct val="0"/>
            </a:spcBef>
            <a:spcAft>
              <a:spcPct val="15000"/>
            </a:spcAft>
            <a:buChar char="•"/>
          </a:pPr>
          <a:r>
            <a:rPr lang="en-US" altLang="zh-CN" sz="1400" kern="1200" dirty="0"/>
            <a:t>(</a:t>
          </a:r>
          <a:r>
            <a:rPr lang="zh-CN" altLang="en-US" sz="1400" kern="1200" dirty="0">
              <a:ea typeface="宋体" panose="02010600030101010101" pitchFamily="2" charset="-122"/>
            </a:rPr>
            <a:t>发送者是真实而非冒充的，一般采用数字签名技术</a:t>
          </a:r>
          <a:r>
            <a:rPr lang="en-US" altLang="zh-CN" sz="1400" kern="1200" dirty="0"/>
            <a:t>)</a:t>
          </a:r>
        </a:p>
      </dsp:txBody>
      <dsp:txXfrm>
        <a:off x="38" y="1104427"/>
        <a:ext cx="3701309" cy="1981889"/>
      </dsp:txXfrm>
    </dsp:sp>
    <dsp:sp modelId="{825A5F61-BD16-48B0-B451-EAFA81FAA7F7}">
      <dsp:nvSpPr>
        <dsp:cNvPr id="0" name=""/>
        <dsp:cNvSpPr/>
      </dsp:nvSpPr>
      <dsp:spPr bwMode="white">
        <a:xfrm>
          <a:off x="4219531" y="10027"/>
          <a:ext cx="3701309" cy="10944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zh-CN" sz="1800" b="1" kern="1200" dirty="0"/>
            <a:t>数据鉴别的常用方法</a:t>
          </a:r>
          <a:endParaRPr lang="en-US" sz="1800" b="1" kern="1200" dirty="0"/>
        </a:p>
      </dsp:txBody>
      <dsp:txXfrm>
        <a:off x="4219531" y="10027"/>
        <a:ext cx="3701309" cy="1094400"/>
      </dsp:txXfrm>
    </dsp:sp>
    <dsp:sp modelId="{C25C9606-EA35-440D-9A38-2F6C8AA9281B}">
      <dsp:nvSpPr>
        <dsp:cNvPr id="0" name=""/>
        <dsp:cNvSpPr/>
      </dsp:nvSpPr>
      <dsp:spPr bwMode="white">
        <a:xfrm>
          <a:off x="4219531" y="1104427"/>
          <a:ext cx="3701309" cy="1981889"/>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zh-CN" sz="1800" kern="1200" dirty="0"/>
            <a:t>消息鉴别码</a:t>
          </a:r>
          <a:endParaRPr lang="en-US" sz="1800" kern="1200" dirty="0"/>
        </a:p>
        <a:p>
          <a:pPr marL="171450" lvl="1" indent="-171450" algn="l" defTabSz="800100" rtl="0">
            <a:lnSpc>
              <a:spcPct val="90000"/>
            </a:lnSpc>
            <a:spcBef>
              <a:spcPct val="0"/>
            </a:spcBef>
            <a:spcAft>
              <a:spcPct val="15000"/>
            </a:spcAft>
            <a:buChar char="•"/>
          </a:pPr>
          <a:r>
            <a:rPr lang="en-US" sz="1800" kern="1200" dirty="0"/>
            <a:t>Hash</a:t>
          </a:r>
          <a:r>
            <a:rPr lang="zh-CN" sz="1800" kern="1200" dirty="0"/>
            <a:t>函数</a:t>
          </a:r>
          <a:endParaRPr lang="en-US" sz="1800" kern="1200" dirty="0"/>
        </a:p>
        <a:p>
          <a:pPr marL="171450" lvl="1" indent="-171450" algn="l" defTabSz="800100" rtl="0">
            <a:lnSpc>
              <a:spcPct val="90000"/>
            </a:lnSpc>
            <a:spcBef>
              <a:spcPct val="0"/>
            </a:spcBef>
            <a:spcAft>
              <a:spcPct val="15000"/>
            </a:spcAft>
            <a:buChar char="•"/>
          </a:pPr>
          <a:r>
            <a:rPr lang="zh-CN" altLang="en-US" sz="1800" kern="1200" dirty="0"/>
            <a:t>数字签名</a:t>
          </a:r>
        </a:p>
      </dsp:txBody>
      <dsp:txXfrm>
        <a:off x="4219531" y="1104427"/>
        <a:ext cx="3701309" cy="19818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336B2-C6E2-4B69-9E10-F359FEF5E1D4}">
      <dsp:nvSpPr>
        <dsp:cNvPr id="0" name=""/>
        <dsp:cNvSpPr/>
      </dsp:nvSpPr>
      <dsp:spPr bwMode="white">
        <a:xfrm>
          <a:off x="1544407" y="1244139"/>
          <a:ext cx="1189816" cy="1189816"/>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hemeClr val="lt2"/>
        </a:lnRef>
        <a:fillRef idx="3">
          <a:schemeClr val="dk2"/>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1600200" rtl="0">
            <a:lnSpc>
              <a:spcPct val="90000"/>
            </a:lnSpc>
            <a:spcBef>
              <a:spcPct val="0"/>
            </a:spcBef>
            <a:spcAft>
              <a:spcPct val="35000"/>
            </a:spcAft>
            <a:buNone/>
          </a:pPr>
          <a:r>
            <a:rPr lang="zh-CN" sz="3600" b="1" kern="1200" dirty="0"/>
            <a:t>探索性数据分析关注</a:t>
          </a:r>
          <a:r>
            <a:rPr lang="zh-CN" altLang="en-US" sz="3600" b="1" kern="1200" dirty="0"/>
            <a:t>的</a:t>
          </a:r>
          <a:r>
            <a:rPr lang="zh-CN" sz="3600" b="1" kern="1200" dirty="0"/>
            <a:t>主题</a:t>
          </a:r>
          <a:endParaRPr lang="en-US" sz="3600" b="1" kern="1200" dirty="0"/>
        </a:p>
      </dsp:txBody>
      <dsp:txXfrm>
        <a:off x="1544407" y="1244139"/>
        <a:ext cx="1189816" cy="1189816"/>
      </dsp:txXfrm>
    </dsp:sp>
    <dsp:sp modelId="{57E87DDE-3E6D-4D3D-AFDD-E271D133AC33}">
      <dsp:nvSpPr>
        <dsp:cNvPr id="0" name=""/>
        <dsp:cNvSpPr/>
      </dsp:nvSpPr>
      <dsp:spPr bwMode="white">
        <a:xfrm rot="11699999">
          <a:off x="670952" y="1394477"/>
          <a:ext cx="883940" cy="339098"/>
        </a:xfrm>
        <a:prstGeom prst="lef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hemeClr val="dk2">
            <a:tint val="60000"/>
          </a:schemeClr>
        </a:lnRef>
        <a:fillRef idx="3">
          <a:schemeClr val="dk2">
            <a:tint val="60000"/>
          </a:schemeClr>
        </a:fillRef>
        <a:effectRef idx="2">
          <a:scrgbClr r="0" g="0" b="0"/>
        </a:effectRef>
        <a:fontRef idx="minor">
          <a:schemeClr val="lt1"/>
        </a:fontRef>
      </dsp:style>
    </dsp:sp>
    <dsp:sp modelId="{7795A4E7-D973-4B7A-B91E-77FCEFD10306}">
      <dsp:nvSpPr>
        <dsp:cNvPr id="0" name=""/>
        <dsp:cNvSpPr/>
      </dsp:nvSpPr>
      <dsp:spPr bwMode="white">
        <a:xfrm>
          <a:off x="96002" y="990848"/>
          <a:ext cx="1130325" cy="904260"/>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hemeClr val="lt2"/>
        </a:lnRef>
        <a:fillRef idx="3">
          <a:schemeClr val="dk2"/>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600200" rtl="0">
            <a:lnSpc>
              <a:spcPct val="90000"/>
            </a:lnSpc>
            <a:spcBef>
              <a:spcPct val="0"/>
            </a:spcBef>
            <a:spcAft>
              <a:spcPct val="35000"/>
            </a:spcAft>
            <a:buNone/>
          </a:pPr>
          <a:r>
            <a:rPr lang="zh-CN" sz="3600" b="1" kern="1200" dirty="0"/>
            <a:t>（</a:t>
          </a:r>
          <a:r>
            <a:rPr lang="en-US" sz="3600" b="1" kern="1200" dirty="0"/>
            <a:t>1</a:t>
          </a:r>
          <a:r>
            <a:rPr lang="zh-CN" sz="3600" b="1" kern="1200" dirty="0"/>
            <a:t>）耐抗性（</a:t>
          </a:r>
          <a:r>
            <a:rPr lang="en-US" sz="3600" b="1" kern="1200" dirty="0"/>
            <a:t>Resistance</a:t>
          </a:r>
          <a:r>
            <a:rPr lang="zh-CN" sz="3600" b="1" kern="1200" dirty="0"/>
            <a:t>）</a:t>
          </a:r>
          <a:endParaRPr lang="en-US" sz="3600" b="1" kern="1200" dirty="0"/>
        </a:p>
      </dsp:txBody>
      <dsp:txXfrm>
        <a:off x="96002" y="990848"/>
        <a:ext cx="1130325" cy="904260"/>
      </dsp:txXfrm>
    </dsp:sp>
    <dsp:sp modelId="{AF9BAAF8-8B86-4C8E-A899-D0AEC1251250}">
      <dsp:nvSpPr>
        <dsp:cNvPr id="0" name=""/>
        <dsp:cNvSpPr/>
      </dsp:nvSpPr>
      <dsp:spPr bwMode="white">
        <a:xfrm rot="14699999">
          <a:off x="1248271" y="706455"/>
          <a:ext cx="883940" cy="339098"/>
        </a:xfrm>
        <a:prstGeom prst="lef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hemeClr val="dk2">
            <a:tint val="60000"/>
          </a:schemeClr>
        </a:lnRef>
        <a:fillRef idx="3">
          <a:schemeClr val="dk2">
            <a:tint val="60000"/>
          </a:schemeClr>
        </a:fillRef>
        <a:effectRef idx="2">
          <a:scrgbClr r="0" g="0" b="0"/>
        </a:effectRef>
        <a:fontRef idx="minor">
          <a:schemeClr val="lt1"/>
        </a:fontRef>
      </dsp:style>
    </dsp:sp>
    <dsp:sp modelId="{A9A7E0E7-987F-431E-8768-C0D4FA1DECBC}">
      <dsp:nvSpPr>
        <dsp:cNvPr id="0" name=""/>
        <dsp:cNvSpPr/>
      </dsp:nvSpPr>
      <dsp:spPr bwMode="white">
        <a:xfrm>
          <a:off x="927422" y="0"/>
          <a:ext cx="1130325" cy="904260"/>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hemeClr val="lt2"/>
        </a:lnRef>
        <a:fillRef idx="3">
          <a:schemeClr val="dk2"/>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600200" rtl="0">
            <a:lnSpc>
              <a:spcPct val="90000"/>
            </a:lnSpc>
            <a:spcBef>
              <a:spcPct val="0"/>
            </a:spcBef>
            <a:spcAft>
              <a:spcPct val="35000"/>
            </a:spcAft>
            <a:buNone/>
          </a:pPr>
          <a:r>
            <a:rPr lang="zh-CN" sz="3600" b="1" kern="1200" dirty="0"/>
            <a:t>（</a:t>
          </a:r>
          <a:r>
            <a:rPr lang="en-US" sz="3600" b="1" kern="1200" dirty="0"/>
            <a:t>2</a:t>
          </a:r>
          <a:r>
            <a:rPr lang="zh-CN" sz="3600" b="1" kern="1200" dirty="0"/>
            <a:t>）残差（</a:t>
          </a:r>
          <a:r>
            <a:rPr lang="en-US" sz="3600" b="1" kern="1200" dirty="0"/>
            <a:t>Residuals</a:t>
          </a:r>
          <a:r>
            <a:rPr lang="zh-CN" sz="3600" b="1" kern="1200" dirty="0"/>
            <a:t>）</a:t>
          </a:r>
          <a:endParaRPr lang="en-US" sz="3600" b="1" kern="1200" dirty="0"/>
        </a:p>
      </dsp:txBody>
      <dsp:txXfrm>
        <a:off x="927422" y="0"/>
        <a:ext cx="1130325" cy="904260"/>
      </dsp:txXfrm>
    </dsp:sp>
    <dsp:sp modelId="{66ECB276-F569-4C50-AAB2-DB1A6255A9F9}">
      <dsp:nvSpPr>
        <dsp:cNvPr id="0" name=""/>
        <dsp:cNvSpPr/>
      </dsp:nvSpPr>
      <dsp:spPr bwMode="white">
        <a:xfrm rot="-3899999">
          <a:off x="2146420" y="706455"/>
          <a:ext cx="883940" cy="339098"/>
        </a:xfrm>
        <a:prstGeom prst="lef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hemeClr val="dk2">
            <a:tint val="60000"/>
          </a:schemeClr>
        </a:lnRef>
        <a:fillRef idx="3">
          <a:schemeClr val="dk2">
            <a:tint val="60000"/>
          </a:schemeClr>
        </a:fillRef>
        <a:effectRef idx="2">
          <a:scrgbClr r="0" g="0" b="0"/>
        </a:effectRef>
        <a:fontRef idx="minor">
          <a:schemeClr val="lt1"/>
        </a:fontRef>
      </dsp:style>
    </dsp:sp>
    <dsp:sp modelId="{624633B3-5E9A-4750-A8AE-8EFE3E6F8A6F}">
      <dsp:nvSpPr>
        <dsp:cNvPr id="0" name=""/>
        <dsp:cNvSpPr/>
      </dsp:nvSpPr>
      <dsp:spPr bwMode="white">
        <a:xfrm>
          <a:off x="2220883" y="0"/>
          <a:ext cx="1130325" cy="904260"/>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hemeClr val="lt2"/>
        </a:lnRef>
        <a:fillRef idx="3">
          <a:schemeClr val="dk2"/>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600200" rtl="0">
            <a:lnSpc>
              <a:spcPct val="90000"/>
            </a:lnSpc>
            <a:spcBef>
              <a:spcPct val="0"/>
            </a:spcBef>
            <a:spcAft>
              <a:spcPct val="35000"/>
            </a:spcAft>
            <a:buNone/>
          </a:pPr>
          <a:r>
            <a:rPr lang="zh-CN" sz="3600" b="1" kern="1200" dirty="0"/>
            <a:t>（</a:t>
          </a:r>
          <a:r>
            <a:rPr lang="en-US" sz="3600" b="1" kern="1200" dirty="0"/>
            <a:t>3</a:t>
          </a:r>
          <a:r>
            <a:rPr lang="zh-CN" sz="3600" b="1" kern="1200" dirty="0"/>
            <a:t>）重新表达（</a:t>
          </a:r>
          <a:r>
            <a:rPr lang="en-US" sz="3600" b="1" kern="1200" dirty="0"/>
            <a:t>Re-expression</a:t>
          </a:r>
          <a:r>
            <a:rPr lang="zh-CN" sz="3600" b="1" kern="1200" dirty="0"/>
            <a:t>）</a:t>
          </a:r>
          <a:endParaRPr lang="en-US" sz="3600" b="1" kern="1200" dirty="0"/>
        </a:p>
      </dsp:txBody>
      <dsp:txXfrm>
        <a:off x="2220883" y="0"/>
        <a:ext cx="1130325" cy="904260"/>
      </dsp:txXfrm>
    </dsp:sp>
    <dsp:sp modelId="{C0CDC931-817B-42E7-B6EA-3825207065D2}">
      <dsp:nvSpPr>
        <dsp:cNvPr id="0" name=""/>
        <dsp:cNvSpPr/>
      </dsp:nvSpPr>
      <dsp:spPr bwMode="white">
        <a:xfrm rot="-899999">
          <a:off x="2723739" y="1394477"/>
          <a:ext cx="883940" cy="339098"/>
        </a:xfrm>
        <a:prstGeom prst="lef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hemeClr val="dk2">
            <a:tint val="60000"/>
          </a:schemeClr>
        </a:lnRef>
        <a:fillRef idx="3">
          <a:schemeClr val="dk2">
            <a:tint val="60000"/>
          </a:schemeClr>
        </a:fillRef>
        <a:effectRef idx="2">
          <a:scrgbClr r="0" g="0" b="0"/>
        </a:effectRef>
        <a:fontRef idx="minor">
          <a:schemeClr val="lt1"/>
        </a:fontRef>
      </dsp:style>
    </dsp:sp>
    <dsp:sp modelId="{665F24D0-3684-49E5-80D1-6C1DAB62AD92}">
      <dsp:nvSpPr>
        <dsp:cNvPr id="0" name=""/>
        <dsp:cNvSpPr/>
      </dsp:nvSpPr>
      <dsp:spPr bwMode="white">
        <a:xfrm>
          <a:off x="3052303" y="990848"/>
          <a:ext cx="1130325" cy="904260"/>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hemeClr val="lt2"/>
        </a:lnRef>
        <a:fillRef idx="3">
          <a:schemeClr val="dk2"/>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600200" rtl="0">
            <a:lnSpc>
              <a:spcPct val="90000"/>
            </a:lnSpc>
            <a:spcBef>
              <a:spcPct val="0"/>
            </a:spcBef>
            <a:spcAft>
              <a:spcPct val="35000"/>
            </a:spcAft>
            <a:buNone/>
          </a:pPr>
          <a:r>
            <a:rPr lang="zh-CN" sz="3600" b="1" kern="1200" dirty="0"/>
            <a:t>（</a:t>
          </a:r>
          <a:r>
            <a:rPr lang="en-US" sz="3600" b="1" kern="1200" dirty="0"/>
            <a:t>4</a:t>
          </a:r>
          <a:r>
            <a:rPr lang="zh-CN" sz="3600" b="1" kern="1200" dirty="0"/>
            <a:t>）启示（</a:t>
          </a:r>
          <a:r>
            <a:rPr lang="en-US" sz="3600" b="1" kern="1200" dirty="0"/>
            <a:t>Revelation</a:t>
          </a:r>
          <a:r>
            <a:rPr lang="zh-CN" sz="3600" b="1" kern="1200" dirty="0"/>
            <a:t>）</a:t>
          </a:r>
          <a:endParaRPr lang="en-US" sz="3600" b="1" kern="1200" dirty="0"/>
        </a:p>
      </dsp:txBody>
      <dsp:txXfrm>
        <a:off x="3052303" y="990848"/>
        <a:ext cx="1130325" cy="9042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25BDF-3A5F-4B0E-9E52-E01ABF207DC7}">
      <dsp:nvSpPr>
        <dsp:cNvPr id="0" name=""/>
        <dsp:cNvSpPr/>
      </dsp:nvSpPr>
      <dsp:spPr bwMode="white">
        <a:xfrm>
          <a:off x="0" y="0"/>
          <a:ext cx="6866255" cy="2128520"/>
        </a:xfrm>
        <a:prstGeom prst="roundRect">
          <a:avLst>
            <a:gd name="adj" fmla="val 1000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hemeClr val="dk2"/>
        </a:lnRef>
        <a:fillRef idx="1">
          <a:schemeClr val="dk2">
            <a:tint val="40000"/>
          </a:schemeClr>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600200" rtl="0">
            <a:lnSpc>
              <a:spcPct val="90000"/>
            </a:lnSpc>
            <a:spcBef>
              <a:spcPct val="0"/>
            </a:spcBef>
            <a:spcAft>
              <a:spcPct val="35000"/>
            </a:spcAft>
            <a:buNone/>
          </a:pPr>
          <a:r>
            <a:rPr lang="zh-CN" sz="3600" b="1" kern="1200" dirty="0">
              <a:solidFill>
                <a:schemeClr val="dk1"/>
              </a:solidFill>
            </a:rPr>
            <a:t>数据标准化处理（</a:t>
          </a:r>
          <a:r>
            <a:rPr lang="en-US" sz="3600" b="1" kern="1200" dirty="0">
              <a:solidFill>
                <a:schemeClr val="dk1"/>
              </a:solidFill>
            </a:rPr>
            <a:t>Data Normalization</a:t>
          </a:r>
          <a:r>
            <a:rPr lang="zh-CN" sz="3600" b="1" kern="1200" dirty="0">
              <a:solidFill>
                <a:schemeClr val="dk1"/>
              </a:solidFill>
            </a:rPr>
            <a:t>）</a:t>
          </a:r>
          <a:endParaRPr lang="en-US" sz="3600" kern="1200" dirty="0">
            <a:solidFill>
              <a:schemeClr val="dk1"/>
            </a:solidFill>
          </a:endParaRPr>
        </a:p>
      </dsp:txBody>
      <dsp:txXfrm>
        <a:off x="0" y="0"/>
        <a:ext cx="6866255" cy="2128520"/>
      </dsp:txXfrm>
    </dsp:sp>
    <dsp:sp modelId="{8DB1F1F4-7FA6-4534-8CE8-D7EA032E76CE}">
      <dsp:nvSpPr>
        <dsp:cNvPr id="0" name=""/>
        <dsp:cNvSpPr/>
      </dsp:nvSpPr>
      <dsp:spPr bwMode="white">
        <a:xfrm>
          <a:off x="686626" y="638556"/>
          <a:ext cx="5493004" cy="642357"/>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hemeClr val="lt2"/>
        </a:lnRef>
        <a:fillRef idx="3">
          <a:schemeClr val="dk2"/>
        </a:fillRef>
        <a:effectRef idx="2">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1600200" rtl="0">
            <a:lnSpc>
              <a:spcPct val="90000"/>
            </a:lnSpc>
            <a:spcBef>
              <a:spcPct val="0"/>
            </a:spcBef>
            <a:spcAft>
              <a:spcPct val="35000"/>
            </a:spcAft>
            <a:buNone/>
          </a:pPr>
          <a:r>
            <a:rPr lang="en-US" sz="3600" b="1" kern="1200" dirty="0"/>
            <a:t>0-1</a:t>
          </a:r>
          <a:r>
            <a:rPr lang="zh-CN" sz="3600" b="1" kern="1200" dirty="0"/>
            <a:t>标准化</a:t>
          </a:r>
          <a:r>
            <a:rPr lang="en-US" sz="3600" b="1" kern="1200" dirty="0"/>
            <a:t>(0-1 normalization)</a:t>
          </a:r>
          <a:endParaRPr lang="zh-CN" sz="3600" kern="1200" dirty="0"/>
        </a:p>
      </dsp:txBody>
      <dsp:txXfrm>
        <a:off x="686626" y="638556"/>
        <a:ext cx="5493004" cy="642357"/>
      </dsp:txXfrm>
    </dsp:sp>
    <dsp:sp modelId="{F57BE39B-BFBA-491F-B896-5D65773259B8}">
      <dsp:nvSpPr>
        <dsp:cNvPr id="0" name=""/>
        <dsp:cNvSpPr/>
      </dsp:nvSpPr>
      <dsp:spPr bwMode="white">
        <a:xfrm>
          <a:off x="686626" y="1379737"/>
          <a:ext cx="5493004" cy="642357"/>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hemeClr val="lt2"/>
        </a:lnRef>
        <a:fillRef idx="3">
          <a:schemeClr val="dk2"/>
        </a:fillRef>
        <a:effectRef idx="2">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1600200" rtl="0">
            <a:lnSpc>
              <a:spcPct val="90000"/>
            </a:lnSpc>
            <a:spcBef>
              <a:spcPct val="0"/>
            </a:spcBef>
            <a:spcAft>
              <a:spcPct val="35000"/>
            </a:spcAft>
            <a:buNone/>
          </a:pPr>
          <a:r>
            <a:rPr lang="en-US" sz="3600" b="1" kern="1200" dirty="0"/>
            <a:t>z-score </a:t>
          </a:r>
          <a:r>
            <a:rPr lang="zh-CN" sz="3600" b="1" kern="1200" dirty="0"/>
            <a:t>标准化（</a:t>
          </a:r>
          <a:r>
            <a:rPr lang="en-US" sz="3600" b="1" kern="1200" dirty="0"/>
            <a:t>zero-mean normalization</a:t>
          </a:r>
          <a:r>
            <a:rPr lang="zh-CN" sz="3600" b="1" kern="1200" dirty="0"/>
            <a:t>）</a:t>
          </a:r>
          <a:endParaRPr lang="zh-CN" sz="3600" kern="1200" dirty="0"/>
        </a:p>
      </dsp:txBody>
      <dsp:txXfrm>
        <a:off x="686626" y="1379737"/>
        <a:ext cx="5493004" cy="64235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1">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1">
  <dgm:title val=""/>
  <dgm:desc val=""/>
  <dgm:catLst>
    <dgm:cat type="list" pri="10000"/>
    <dgm:cat type="relationship" pri="13000"/>
  </dgm:catLst>
  <dgm:sampData>
    <dgm:dataModel>
      <dgm:ptLst>
        <dgm:pt modelId="0" type="doc">
          <dgm:prSet qsTypeId="urn:microsoft.com/office/officeart/2005/8/quickstyle/simple5"/>
        </dgm:pt>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 modelId="6" srcId="0" destId="3" srcOrd="2"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ysClr val="window" lastClr="FFFFFF"/>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ysClr val="window" lastClr="FFFFFF"/>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ysClr val="window" lastClr="FFFFFF"/>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ysClr val="window" lastClr="FFFFFF"/>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ysClr val="window" lastClr="FFFFFF"/>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ysClr val="window" lastClr="FFFFFF"/>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ysClr val="window" lastClr="FFFFFF"/>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ysClr val="window" lastClr="FFFFFF"/>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ysClr val="window" lastClr="FFFFFF"/>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ysClr val="window" lastClr="FFFFFF"/>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ysClr val="window" lastClr="FFFFFF"/>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ysClr val="window" lastClr="FFFFFF"/>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ysClr val="window" lastClr="FFFFFF"/>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ysClr val="window" lastClr="FFFFFF"/>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ysClr val="window" lastClr="FFFFFF"/>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ysClr val="window" lastClr="FFFFFF"/>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ysClr val="window" lastClr="FFFFFF"/>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ysClr val="window" lastClr="FFFFFF"/>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ysClr val="window" lastClr="FFFFFF"/>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ysClr val="windowText" lastClr="000000"/>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2">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3">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TextEdit="1"/>
          </p:cNvSpPr>
          <p:nvPr>
            <p:ph type="sldImg"/>
          </p:nvPr>
        </p:nvSpPr>
        <p:spPr>
          <a:xfrm>
            <a:off x="2878138" y="441325"/>
            <a:ext cx="3424237" cy="2568575"/>
          </a:xfrm>
          <a:prstGeom prst="rect">
            <a:avLst/>
          </a:prstGeom>
          <a:noFill/>
          <a:ln w="12700">
            <a:noFill/>
          </a:ln>
        </p:spPr>
      </p:sp>
      <p:sp>
        <p:nvSpPr>
          <p:cNvPr id="2051" name="Rectangle 3"/>
          <p:cNvSpPr>
            <a:spLocks noGrp="1" noChangeArrowheads="1"/>
          </p:cNvSpPr>
          <p:nvPr>
            <p:ph type="body" sz="quarter" idx="3"/>
          </p:nvPr>
        </p:nvSpPr>
        <p:spPr bwMode="auto">
          <a:xfrm>
            <a:off x="687388" y="3267075"/>
            <a:ext cx="7899400" cy="309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92" tIns="44550" rIns="90692" bIns="44550" numCol="1" anchor="t" anchorCtr="0" compatLnSpc="1"/>
          <a:lstStyle/>
          <a:p>
            <a:pPr marL="0" marR="0" lvl="0" indent="0" algn="just" defTabSz="914400" rtl="0" eaLnBrk="0" fontAlgn="base" latinLnBrk="0" hangingPunct="0">
              <a:lnSpc>
                <a:spcPct val="90000"/>
              </a:lnSpc>
              <a:spcBef>
                <a:spcPct val="40000"/>
              </a:spcBef>
              <a:spcAft>
                <a:spcPct val="0"/>
              </a:spcAft>
              <a:buClrTx/>
              <a:buSzTx/>
              <a:buFontTx/>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mn-ea"/>
                <a:cs typeface="+mn-cs"/>
              </a:rPr>
              <a:t>We want this to be in font 11 and justify.</a:t>
            </a:r>
          </a:p>
        </p:txBody>
      </p:sp>
    </p:spTree>
  </p:cSld>
  <p:clrMap bg1="lt1" tx1="dk1" bg2="lt2" tx2="dk2" accent1="accent1" accent2="accent2" accent3="accent3" accent4="accent4" accent5="accent5" accent6="accent6" hlink="hlink" folHlink="folHlink"/>
  <p:hf sldNum="0" hdr="0" ftr="0" dt="0"/>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body"/>
          </p:nvPr>
        </p:nvSpPr>
        <p:spPr>
          <a:ln w="12700"/>
        </p:spPr>
        <p:txBody>
          <a:bodyPr wrap="square" lIns="90692" tIns="44550" rIns="90692" bIns="44550" anchor="t" anchorCtr="0"/>
          <a:lstStyle/>
          <a:p>
            <a:pPr lvl="0"/>
            <a:endParaRPr lang="en-US" altLang="zh-CN" dirty="0">
              <a:ea typeface="宋体" panose="02010600030101010101" pitchFamily="2" charset="-122"/>
            </a:endParaRPr>
          </a:p>
        </p:txBody>
      </p:sp>
      <p:sp>
        <p:nvSpPr>
          <p:cNvPr id="10242" name="Rectangle 3"/>
          <p:cNvSpPr>
            <a:spLocks noGrp="1" noRot="1" noChangeAspect="1" noTextEdi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87042" name="Rectangle 1026"/>
          <p:cNvSpPr>
            <a:spLocks noGrp="1" noChangeArrowheads="1"/>
          </p:cNvSpPr>
          <p:nvPr>
            <p:ph type="ctrTitle"/>
          </p:nvPr>
        </p:nvSpPr>
        <p:spPr>
          <a:xfrm>
            <a:off x="2378075" y="2020888"/>
            <a:ext cx="4325938" cy="368300"/>
          </a:xfrm>
        </p:spPr>
        <p:txBody>
          <a:bodyPr/>
          <a:lstStyle>
            <a:lvl1pPr>
              <a:defRPr>
                <a:solidFill>
                  <a:schemeClr val="accent2"/>
                </a:solidFill>
              </a:defRPr>
            </a:lvl1pPr>
          </a:lstStyle>
          <a:p>
            <a:pPr lvl="0" fontAlgn="base"/>
            <a:r>
              <a:rPr lang="en-US" altLang="zh-CN" strike="noStrike" noProof="0"/>
              <a:t>Click to edit Master title style</a:t>
            </a:r>
          </a:p>
        </p:txBody>
      </p:sp>
      <p:sp>
        <p:nvSpPr>
          <p:cNvPr id="87043" name="Rectangle 1027"/>
          <p:cNvSpPr>
            <a:spLocks noGrp="1" noChangeArrowheads="1"/>
          </p:cNvSpPr>
          <p:nvPr>
            <p:ph type="subTitle" idx="1"/>
          </p:nvPr>
        </p:nvSpPr>
        <p:spPr>
          <a:xfrm>
            <a:off x="1371600" y="3886200"/>
            <a:ext cx="6400800" cy="325438"/>
          </a:xfrm>
        </p:spPr>
        <p:txBody>
          <a:bodyPr/>
          <a:lstStyle>
            <a:lvl1pPr marL="0" indent="0" algn="ctr">
              <a:buFontTx/>
              <a:buNone/>
              <a:defRPr/>
            </a:lvl1pPr>
          </a:lstStyle>
          <a:p>
            <a:pPr lvl="0" fontAlgn="base"/>
            <a:r>
              <a:rPr lang="en-US" altLang="zh-CN" strike="noStrike"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04800"/>
            <a:ext cx="1962150" cy="30480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85800" y="304800"/>
            <a:ext cx="5734050" cy="30480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858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63500" tIns="25400" rIns="63500" bIns="25400" numCol="1" anchor="t" anchorCtr="0" compatLnSpc="1">
            <a:sp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75000"/>
              </a:lnSpc>
              <a:spcBef>
                <a:spcPct val="65000"/>
              </a:spcBef>
              <a:spcAft>
                <a:spcPct val="0"/>
              </a:spcAft>
              <a:buClrTx/>
              <a:buSzPct val="100000"/>
              <a:buFontTx/>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762000" y="304800"/>
            <a:ext cx="752475" cy="368300"/>
          </a:xfrm>
          <a:prstGeom prst="rect">
            <a:avLst/>
          </a:prstGeom>
          <a:noFill/>
          <a:ln w="12700">
            <a:noFill/>
          </a:ln>
        </p:spPr>
        <p:txBody>
          <a:bodyPr wrap="none" lIns="63500" tIns="25400" rIns="63500" bIns="25400" anchor="t" anchorCtr="0">
            <a:spAutoFit/>
          </a:bodyPr>
          <a:lstStyle/>
          <a:p>
            <a:pPr lvl="0"/>
            <a:r>
              <a:rPr lang="en-US" altLang="zh-CN" dirty="0"/>
              <a:t>Title</a:t>
            </a:r>
          </a:p>
        </p:txBody>
      </p:sp>
      <p:sp>
        <p:nvSpPr>
          <p:cNvPr id="1027" name="Rectangle 5"/>
          <p:cNvSpPr>
            <a:spLocks noGrp="1"/>
          </p:cNvSpPr>
          <p:nvPr>
            <p:ph type="body"/>
          </p:nvPr>
        </p:nvSpPr>
        <p:spPr>
          <a:xfrm>
            <a:off x="685800" y="1143000"/>
            <a:ext cx="7848600" cy="2209800"/>
          </a:xfrm>
          <a:prstGeom prst="rect">
            <a:avLst/>
          </a:prstGeom>
          <a:noFill/>
          <a:ln w="12700">
            <a:noFill/>
          </a:ln>
        </p:spPr>
        <p:txBody>
          <a:bodyPr lIns="63500" tIns="25400" rIns="63500" bIns="25400" anchor="t" anchorCtr="0">
            <a:spAutoFit/>
          </a:bodyPr>
          <a:lstStyle/>
          <a:p>
            <a:pPr lvl="0"/>
            <a:r>
              <a:rPr lang="en-US" altLang="zh-CN" dirty="0"/>
              <a:t>This is our 1st Level Bullet</a:t>
            </a:r>
          </a:p>
          <a:p>
            <a:pPr lvl="1" indent="-190500"/>
            <a:r>
              <a:rPr lang="en-US" altLang="zh-CN" dirty="0"/>
              <a:t>This is our 2nd level bullet</a:t>
            </a:r>
          </a:p>
          <a:p>
            <a:pPr lvl="2" indent="-342900"/>
            <a:r>
              <a:rPr lang="en-US" altLang="zh-CN" dirty="0"/>
              <a:t>This is our 3rd level bullet</a:t>
            </a:r>
          </a:p>
          <a:p>
            <a:pPr lvl="0"/>
            <a:r>
              <a:rPr lang="en-US" altLang="zh-CN" dirty="0"/>
              <a:t>This is our next 1st Level Bullet</a:t>
            </a:r>
          </a:p>
          <a:p>
            <a:pPr lvl="1" indent="-190500"/>
            <a:r>
              <a:rPr lang="en-US" altLang="zh-CN" dirty="0"/>
              <a:t>This is our 2nd level bullet</a:t>
            </a:r>
          </a:p>
          <a:p>
            <a:pPr lvl="2" indent="-342900"/>
            <a:r>
              <a:rPr lang="en-US" altLang="zh-CN" dirty="0"/>
              <a:t>This is our 3rd level bullet</a:t>
            </a:r>
          </a:p>
        </p:txBody>
      </p:sp>
      <p:sp>
        <p:nvSpPr>
          <p:cNvPr id="1028" name="Line 7"/>
          <p:cNvSpPr/>
          <p:nvPr/>
        </p:nvSpPr>
        <p:spPr>
          <a:xfrm>
            <a:off x="609600" y="635000"/>
            <a:ext cx="8059738" cy="0"/>
          </a:xfrm>
          <a:prstGeom prst="line">
            <a:avLst/>
          </a:prstGeom>
          <a:ln w="47625" cap="flat" cmpd="thickThin">
            <a:solidFill>
              <a:schemeClr val="accent2"/>
            </a:solidFill>
            <a:prstDash val="solid"/>
            <a:round/>
            <a:headEnd type="none" w="sm" len="sm"/>
            <a:tailEnd type="none" w="sm" len="sm"/>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87000"/>
        </a:lnSpc>
        <a:spcBef>
          <a:spcPct val="0"/>
        </a:spcBef>
        <a:spcAft>
          <a:spcPct val="0"/>
        </a:spcAft>
        <a:defRPr sz="2400" b="1">
          <a:solidFill>
            <a:schemeClr val="tx2"/>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9pPr>
    </p:titleStyle>
    <p:body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slideLayout" Target="../slideLayouts/slideLayout2.xml"/><Relationship Id="rId4" Type="http://schemas.openxmlformats.org/officeDocument/2006/relationships/tags" Target="../tags/tag36.xml"/></Relationships>
</file>

<file path=ppt/slides/_rels/slide11.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Layout" Target="../slideLayouts/slideLayout2.xml"/><Relationship Id="rId4" Type="http://schemas.openxmlformats.org/officeDocument/2006/relationships/tags" Target="../tags/tag40.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2.xml"/><Relationship Id="rId7" Type="http://schemas.openxmlformats.org/officeDocument/2006/relationships/tags" Target="../tags/tag46.xml"/><Relationship Id="rId2" Type="http://schemas.openxmlformats.org/officeDocument/2006/relationships/tags" Target="../tags/tag41.xml"/><Relationship Id="rId1" Type="http://schemas.openxmlformats.org/officeDocument/2006/relationships/vmlDrawing" Target="../drawings/vmlDrawing3.vml"/><Relationship Id="rId6" Type="http://schemas.openxmlformats.org/officeDocument/2006/relationships/tags" Target="../tags/tag45.xml"/><Relationship Id="rId5" Type="http://schemas.openxmlformats.org/officeDocument/2006/relationships/tags" Target="../tags/tag44.xml"/><Relationship Id="rId10" Type="http://schemas.openxmlformats.org/officeDocument/2006/relationships/image" Target="../media/image4.emf"/><Relationship Id="rId4" Type="http://schemas.openxmlformats.org/officeDocument/2006/relationships/tags" Target="../tags/tag43.xml"/><Relationship Id="rId9" Type="http://schemas.openxmlformats.org/officeDocument/2006/relationships/package" Target="../embeddings/Microsoft_Word_Document1.docx"/></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tags" Target="../tags/tag49.xml"/><Relationship Id="rId7" Type="http://schemas.openxmlformats.org/officeDocument/2006/relationships/diagramData" Target="../diagrams/data2.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Layout" Target="../slideLayouts/slideLayout2.xml"/><Relationship Id="rId11" Type="http://schemas.microsoft.com/office/2007/relationships/diagramDrawing" Target="../diagrams/drawing2.xml"/><Relationship Id="rId5" Type="http://schemas.openxmlformats.org/officeDocument/2006/relationships/tags" Target="../tags/tag51.xml"/><Relationship Id="rId10" Type="http://schemas.openxmlformats.org/officeDocument/2006/relationships/diagramColors" Target="../diagrams/colors2.xml"/><Relationship Id="rId4" Type="http://schemas.openxmlformats.org/officeDocument/2006/relationships/tags" Target="../tags/tag50.xml"/><Relationship Id="rId9"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tags" Target="../tags/tag54.xml"/><Relationship Id="rId7" Type="http://schemas.openxmlformats.org/officeDocument/2006/relationships/diagramData" Target="../diagrams/data3.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Layout" Target="../slideLayouts/slideLayout2.xml"/><Relationship Id="rId11" Type="http://schemas.microsoft.com/office/2007/relationships/diagramDrawing" Target="../diagrams/drawing3.xml"/><Relationship Id="rId5" Type="http://schemas.openxmlformats.org/officeDocument/2006/relationships/tags" Target="../tags/tag56.xml"/><Relationship Id="rId10" Type="http://schemas.openxmlformats.org/officeDocument/2006/relationships/diagramColors" Target="../diagrams/colors3.xml"/><Relationship Id="rId4" Type="http://schemas.openxmlformats.org/officeDocument/2006/relationships/tags" Target="../tags/tag55.xml"/><Relationship Id="rId9"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slideLayout" Target="../slideLayouts/slideLayout2.xml"/><Relationship Id="rId4" Type="http://schemas.openxmlformats.org/officeDocument/2006/relationships/tags" Target="../tags/tag60.xml"/></Relationships>
</file>

<file path=ppt/slides/_rels/slide16.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slideLayout" Target="../slideLayouts/slideLayout2.xml"/><Relationship Id="rId4" Type="http://schemas.openxmlformats.org/officeDocument/2006/relationships/tags" Target="../tags/tag64.xml"/></Relationships>
</file>

<file path=ppt/slides/_rels/slide17.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slideLayout" Target="../slideLayouts/slideLayout2.xml"/><Relationship Id="rId4" Type="http://schemas.openxmlformats.org/officeDocument/2006/relationships/tags" Target="../tags/tag68.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tags" Target="../tags/tag71.xml"/><Relationship Id="rId7" Type="http://schemas.openxmlformats.org/officeDocument/2006/relationships/diagramQuickStyle" Target="../diagrams/quickStyle4.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slideLayout" Target="../slideLayouts/slideLayout2.xml"/><Relationship Id="rId9" Type="http://schemas.microsoft.com/office/2007/relationships/diagramDrawing" Target="../diagrams/drawing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Layout" Target="../slideLayouts/slideLayout2.xml"/><Relationship Id="rId7" Type="http://schemas.openxmlformats.org/officeDocument/2006/relationships/diagramColors" Target="../diagrams/colors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slideLayout" Target="../slideLayouts/slideLayout2.xml"/><Relationship Id="rId4" Type="http://schemas.openxmlformats.org/officeDocument/2006/relationships/tags" Target="../tags/tag77.xml"/></Relationships>
</file>

<file path=ppt/slides/_rels/slide21.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slideLayout" Target="../slideLayouts/slideLayout2.xml"/><Relationship Id="rId4" Type="http://schemas.openxmlformats.org/officeDocument/2006/relationships/tags" Target="../tags/tag81.xml"/></Relationships>
</file>

<file path=ppt/slides/_rels/slide22.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slideLayout" Target="../slideLayouts/slideLayout2.xml"/><Relationship Id="rId4" Type="http://schemas.openxmlformats.org/officeDocument/2006/relationships/tags" Target="../tags/tag85.xml"/></Relationships>
</file>

<file path=ppt/slides/_rels/slide23.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image" Target="../media/image8.png"/><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image" Target="../media/image7.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image" Target="../media/image6.png"/><Relationship Id="rId5" Type="http://schemas.openxmlformats.org/officeDocument/2006/relationships/tags" Target="../tags/tag90.xml"/><Relationship Id="rId10" Type="http://schemas.openxmlformats.org/officeDocument/2006/relationships/image" Target="../media/image5.png"/><Relationship Id="rId4" Type="http://schemas.openxmlformats.org/officeDocument/2006/relationships/tags" Target="../tags/tag89.xml"/><Relationship Id="rId9"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96.xml"/><Relationship Id="rId7" Type="http://schemas.openxmlformats.org/officeDocument/2006/relationships/image" Target="../media/image9.pn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40.xml"/><Relationship Id="rId5" Type="http://schemas.openxmlformats.org/officeDocument/2006/relationships/slideLayout" Target="../slideLayouts/slideLayout2.xml"/><Relationship Id="rId4" Type="http://schemas.openxmlformats.org/officeDocument/2006/relationships/tags" Target="../tags/tag9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tags" Target="../tags/tag98.xml"/></Relationships>
</file>

<file path=ppt/slides/_rels/slide26.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image" Target="../media/image11.png"/><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slideLayout" Target="../slideLayouts/slideLayout2.xml"/><Relationship Id="rId5" Type="http://schemas.openxmlformats.org/officeDocument/2006/relationships/tags" Target="../tags/tag107.xml"/><Relationship Id="rId4" Type="http://schemas.openxmlformats.org/officeDocument/2006/relationships/tags" Target="../tags/tag106.xml"/></Relationships>
</file>

<file path=ppt/slides/_rels/slide28.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5" Type="http://schemas.openxmlformats.org/officeDocument/2006/relationships/slideLayout" Target="../slideLayouts/slideLayout2.xml"/><Relationship Id="rId4" Type="http://schemas.openxmlformats.org/officeDocument/2006/relationships/tags" Target="../tags/tag111.xml"/></Relationships>
</file>

<file path=ppt/slides/_rels/slide29.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tags" Target="../tags/tag114.xml"/><Relationship Id="rId7" Type="http://schemas.openxmlformats.org/officeDocument/2006/relationships/diagramQuickStyle" Target="../diagrams/quickStyle5.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slideLayout" Target="../slideLayouts/slideLayout2.xml"/><Relationship Id="rId9" Type="http://schemas.microsoft.com/office/2007/relationships/diagramDrawing" Target="../diagrams/drawing5.xml"/></Relationships>
</file>

<file path=ppt/slides/_rels/slide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5.xml"/><Relationship Id="rId7" Type="http://schemas.openxmlformats.org/officeDocument/2006/relationships/oleObject" Target="../embeddings/oleObject1.bin"/><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tags" Target="../tags/tag7.xml"/><Relationship Id="rId4"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5" Type="http://schemas.openxmlformats.org/officeDocument/2006/relationships/image" Target="../media/image12.png"/><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slideLayout" Target="../slideLayouts/slideLayout2.xml"/><Relationship Id="rId5" Type="http://schemas.openxmlformats.org/officeDocument/2006/relationships/tags" Target="../tags/tag125.xml"/><Relationship Id="rId4" Type="http://schemas.openxmlformats.org/officeDocument/2006/relationships/tags" Target="../tags/tag124.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7.xml"/><Relationship Id="rId1" Type="http://schemas.openxmlformats.org/officeDocument/2006/relationships/tags" Target="../tags/tag126.xml"/></Relationships>
</file>

<file path=ppt/slides/_rels/slide34.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image" Target="../media/image14.png"/><Relationship Id="rId5" Type="http://schemas.openxmlformats.org/officeDocument/2006/relationships/slideLayout" Target="../slideLayouts/slideLayout2.xml"/><Relationship Id="rId4" Type="http://schemas.openxmlformats.org/officeDocument/2006/relationships/tags" Target="../tags/tag131.xml"/></Relationships>
</file>

<file path=ppt/slides/_rels/slide35.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image" Target="../media/image15.png"/><Relationship Id="rId5" Type="http://schemas.openxmlformats.org/officeDocument/2006/relationships/slideLayout" Target="../slideLayouts/slideLayout2.xml"/><Relationship Id="rId4" Type="http://schemas.openxmlformats.org/officeDocument/2006/relationships/tags" Target="../tags/tag135.xml"/></Relationships>
</file>

<file path=ppt/slides/_rels/slide36.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image" Target="../media/image16.png"/><Relationship Id="rId5" Type="http://schemas.openxmlformats.org/officeDocument/2006/relationships/slideLayout" Target="../slideLayouts/slideLayout2.xml"/><Relationship Id="rId4" Type="http://schemas.openxmlformats.org/officeDocument/2006/relationships/tags" Target="../tags/tag14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4.xml"/><Relationship Id="rId1" Type="http://schemas.openxmlformats.org/officeDocument/2006/relationships/tags" Target="../tags/tag143.xml"/></Relationships>
</file>

<file path=ppt/slides/_rels/slide39.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5" Type="http://schemas.openxmlformats.org/officeDocument/2006/relationships/slideLayout" Target="../slideLayouts/slideLayout2.xml"/><Relationship Id="rId4" Type="http://schemas.openxmlformats.org/officeDocument/2006/relationships/tags" Target="../tags/tag14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40.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 Id="rId5" Type="http://schemas.openxmlformats.org/officeDocument/2006/relationships/image" Target="../media/image17.png"/><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tags" Target="../tags/tag159.xml"/><Relationship Id="rId13" Type="http://schemas.openxmlformats.org/officeDocument/2006/relationships/image" Target="../media/image19.png"/><Relationship Id="rId3" Type="http://schemas.openxmlformats.org/officeDocument/2006/relationships/tags" Target="../tags/tag154.xml"/><Relationship Id="rId7" Type="http://schemas.openxmlformats.org/officeDocument/2006/relationships/tags" Target="../tags/tag158.xml"/><Relationship Id="rId12" Type="http://schemas.openxmlformats.org/officeDocument/2006/relationships/tags" Target="../tags/tag1560.xml"/><Relationship Id="rId17" Type="http://schemas.openxmlformats.org/officeDocument/2006/relationships/image" Target="../media/image23.png"/><Relationship Id="rId2" Type="http://schemas.openxmlformats.org/officeDocument/2006/relationships/tags" Target="../tags/tag153.xml"/><Relationship Id="rId16" Type="http://schemas.openxmlformats.org/officeDocument/2006/relationships/image" Target="../media/image22.png"/><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image" Target="../media/image18.png"/><Relationship Id="rId5" Type="http://schemas.openxmlformats.org/officeDocument/2006/relationships/tags" Target="../tags/tag156.xml"/><Relationship Id="rId15" Type="http://schemas.openxmlformats.org/officeDocument/2006/relationships/image" Target="../media/image21.png"/><Relationship Id="rId10" Type="http://schemas.openxmlformats.org/officeDocument/2006/relationships/slideLayout" Target="../slideLayouts/slideLayout2.xml"/><Relationship Id="rId4" Type="http://schemas.openxmlformats.org/officeDocument/2006/relationships/tags" Target="../tags/tag155.xml"/><Relationship Id="rId9" Type="http://schemas.openxmlformats.org/officeDocument/2006/relationships/tags" Target="../tags/tag160.xml"/><Relationship Id="rId1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2.xml"/><Relationship Id="rId1" Type="http://schemas.openxmlformats.org/officeDocument/2006/relationships/tags" Target="../tags/tag16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4.xml"/><Relationship Id="rId1" Type="http://schemas.openxmlformats.org/officeDocument/2006/relationships/tags" Target="../tags/tag16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6.xml"/><Relationship Id="rId1" Type="http://schemas.openxmlformats.org/officeDocument/2006/relationships/tags" Target="../tags/tag165.xml"/></Relationships>
</file>

<file path=ppt/slides/_rels/slide4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169.xml"/><Relationship Id="rId7" Type="http://schemas.openxmlformats.org/officeDocument/2006/relationships/image" Target="../media/image24.png"/><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slideLayout" Target="../slideLayouts/slideLayout2.xml"/><Relationship Id="rId5" Type="http://schemas.openxmlformats.org/officeDocument/2006/relationships/tags" Target="../tags/tag171.xml"/><Relationship Id="rId4" Type="http://schemas.openxmlformats.org/officeDocument/2006/relationships/tags" Target="../tags/tag170.xml"/></Relationships>
</file>

<file path=ppt/slides/_rels/slide4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tags" Target="../tags/tag174.xml"/><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tags" Target="../tags/tag173.xml"/><Relationship Id="rId16" Type="http://schemas.openxmlformats.org/officeDocument/2006/relationships/image" Target="../media/image36.png"/><Relationship Id="rId1" Type="http://schemas.openxmlformats.org/officeDocument/2006/relationships/tags" Target="../tags/tag17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slideLayout" Target="../slideLayouts/slideLayout2.xml"/><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tags" Target="../tags/tag175.xml"/><Relationship Id="rId9" Type="http://schemas.openxmlformats.org/officeDocument/2006/relationships/image" Target="../media/image29.png"/><Relationship Id="rId14"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7.xml"/><Relationship Id="rId1" Type="http://schemas.openxmlformats.org/officeDocument/2006/relationships/tags" Target="../tags/tag176.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9.xml"/><Relationship Id="rId1" Type="http://schemas.openxmlformats.org/officeDocument/2006/relationships/tags" Target="../tags/tag17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1.xml"/><Relationship Id="rId1" Type="http://schemas.openxmlformats.org/officeDocument/2006/relationships/tags" Target="../tags/tag180.xml"/></Relationships>
</file>

<file path=ppt/slides/_rels/slide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image" Target="../media/image39.png"/><Relationship Id="rId5" Type="http://schemas.openxmlformats.org/officeDocument/2006/relationships/slideLayout" Target="../slideLayouts/slideLayout2.xml"/><Relationship Id="rId4" Type="http://schemas.openxmlformats.org/officeDocument/2006/relationships/tags" Target="../tags/tag185.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7.xml"/><Relationship Id="rId1" Type="http://schemas.openxmlformats.org/officeDocument/2006/relationships/tags" Target="../tags/tag186.xml"/></Relationships>
</file>

<file path=ppt/slides/_rels/slide52.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image" Target="../media/image40.png"/><Relationship Id="rId5" Type="http://schemas.openxmlformats.org/officeDocument/2006/relationships/slideLayout" Target="../slideLayouts/slideLayout2.xml"/><Relationship Id="rId4" Type="http://schemas.openxmlformats.org/officeDocument/2006/relationships/tags" Target="../tags/tag191.xml"/></Relationships>
</file>

<file path=ppt/slides/_rels/slide53.xml.rels><?xml version="1.0" encoding="UTF-8" standalone="yes"?>
<Relationships xmlns="http://schemas.openxmlformats.org/package/2006/relationships"><Relationship Id="rId3" Type="http://schemas.openxmlformats.org/officeDocument/2006/relationships/tags" Target="../tags/tag194.xml"/><Relationship Id="rId7" Type="http://schemas.openxmlformats.org/officeDocument/2006/relationships/image" Target="../media/image41.png"/><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slideLayout" Target="../slideLayouts/slideLayout2.xml"/><Relationship Id="rId5" Type="http://schemas.openxmlformats.org/officeDocument/2006/relationships/tags" Target="../tags/tag196.xml"/><Relationship Id="rId4" Type="http://schemas.openxmlformats.org/officeDocument/2006/relationships/tags" Target="../tags/tag195.xml"/></Relationships>
</file>

<file path=ppt/slides/_rels/slide54.xml.rels><?xml version="1.0" encoding="UTF-8" standalone="yes"?>
<Relationships xmlns="http://schemas.openxmlformats.org/package/2006/relationships"><Relationship Id="rId3" Type="http://schemas.openxmlformats.org/officeDocument/2006/relationships/tags" Target="../tags/tag199.xml"/><Relationship Id="rId7" Type="http://schemas.openxmlformats.org/officeDocument/2006/relationships/image" Target="../media/image42.png"/><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slideLayout" Target="../slideLayouts/slideLayout2.xml"/><Relationship Id="rId5" Type="http://schemas.openxmlformats.org/officeDocument/2006/relationships/tags" Target="../tags/tag201.xml"/><Relationship Id="rId4" Type="http://schemas.openxmlformats.org/officeDocument/2006/relationships/tags" Target="../tags/tag200.xml"/></Relationships>
</file>

<file path=ppt/slides/_rels/slide55.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5" Type="http://schemas.openxmlformats.org/officeDocument/2006/relationships/slideLayout" Target="../slideLayouts/slideLayout2.xml"/><Relationship Id="rId4" Type="http://schemas.openxmlformats.org/officeDocument/2006/relationships/tags" Target="../tags/tag205.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7.xml"/><Relationship Id="rId1" Type="http://schemas.openxmlformats.org/officeDocument/2006/relationships/tags" Target="../tags/tag206.xml"/></Relationships>
</file>

<file path=ppt/slides/_rels/slide57.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 Id="rId4"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5.xml"/><Relationship Id="rId7"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8.xml"/><Relationship Id="rId1" Type="http://schemas.openxmlformats.org/officeDocument/2006/relationships/tags" Target="../tags/tag217.xml"/></Relationships>
</file>

<file path=ppt/slides/_rels/slide61.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 Id="rId4"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 Id="rId5" Type="http://schemas.openxmlformats.org/officeDocument/2006/relationships/slideLayout" Target="../slideLayouts/slideLayout2.xml"/><Relationship Id="rId4" Type="http://schemas.openxmlformats.org/officeDocument/2006/relationships/tags" Target="../tags/tag225.xml"/></Relationships>
</file>

<file path=ppt/slides/_rels/slide63.xml.rels><?xml version="1.0" encoding="UTF-8" standalone="yes"?>
<Relationships xmlns="http://schemas.openxmlformats.org/package/2006/relationships"><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image" Target="../media/image43.png"/><Relationship Id="rId5" Type="http://schemas.openxmlformats.org/officeDocument/2006/relationships/slideLayout" Target="../slideLayouts/slideLayout2.xml"/><Relationship Id="rId4" Type="http://schemas.openxmlformats.org/officeDocument/2006/relationships/tags" Target="../tags/tag229.xml"/></Relationships>
</file>

<file path=ppt/slides/_rels/slide64.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4"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4"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 Id="rId4"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tags" Target="../tags/tag241.xml"/><Relationship Id="rId7" Type="http://schemas.openxmlformats.org/officeDocument/2006/relationships/image" Target="../media/image44.png"/><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slideLayout" Target="../slideLayouts/slideLayout2.xml"/><Relationship Id="rId5" Type="http://schemas.openxmlformats.org/officeDocument/2006/relationships/tags" Target="../tags/tag243.xml"/><Relationship Id="rId4" Type="http://schemas.openxmlformats.org/officeDocument/2006/relationships/tags" Target="../tags/tag242.xml"/></Relationships>
</file>

<file path=ppt/slides/_rels/slide68.xml.rels><?xml version="1.0" encoding="UTF-8" standalone="yes"?>
<Relationships xmlns="http://schemas.openxmlformats.org/package/2006/relationships"><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 Id="rId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tags" Target="../tags/tag254.xml"/><Relationship Id="rId3" Type="http://schemas.openxmlformats.org/officeDocument/2006/relationships/tags" Target="../tags/tag249.xml"/><Relationship Id="rId7" Type="http://schemas.openxmlformats.org/officeDocument/2006/relationships/tags" Target="../tags/tag253.xml"/><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tags" Target="../tags/tag252.xml"/><Relationship Id="rId5" Type="http://schemas.openxmlformats.org/officeDocument/2006/relationships/tags" Target="../tags/tag251.xml"/><Relationship Id="rId4" Type="http://schemas.openxmlformats.org/officeDocument/2006/relationships/tags" Target="../tags/tag250.xml"/><Relationship Id="rId9"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package" Target="../embeddings/Microsoft_Word_Document.docx"/><Relationship Id="rId3" Type="http://schemas.openxmlformats.org/officeDocument/2006/relationships/tags" Target="../tags/tag20.xml"/><Relationship Id="rId7"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vmlDrawing" Target="../drawings/vmlDrawing2.v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image" Target="../media/image3.emf"/></Relationships>
</file>

<file path=ppt/slides/_rels/slide70.xml.rels><?xml version="1.0" encoding="UTF-8" standalone="yes"?>
<Relationships xmlns="http://schemas.openxmlformats.org/package/2006/relationships"><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slideLayout" Target="../slideLayouts/slideLayout2.xml"/><Relationship Id="rId5" Type="http://schemas.openxmlformats.org/officeDocument/2006/relationships/tags" Target="../tags/tag259.xml"/><Relationship Id="rId4" Type="http://schemas.openxmlformats.org/officeDocument/2006/relationships/tags" Target="../tags/tag258.xml"/></Relationships>
</file>

<file path=ppt/slides/_rels/slide71.xml.rels><?xml version="1.0" encoding="UTF-8" standalone="yes"?>
<Relationships xmlns="http://schemas.openxmlformats.org/package/2006/relationships"><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 Id="rId5" Type="http://schemas.openxmlformats.org/officeDocument/2006/relationships/slideLayout" Target="../slideLayouts/slideLayout2.xml"/><Relationship Id="rId4" Type="http://schemas.openxmlformats.org/officeDocument/2006/relationships/tags" Target="../tags/tag263.xml"/></Relationships>
</file>

<file path=ppt/slides/_rels/slide72.xml.rels><?xml version="1.0" encoding="UTF-8" standalone="yes"?>
<Relationships xmlns="http://schemas.openxmlformats.org/package/2006/relationships"><Relationship Id="rId3" Type="http://schemas.openxmlformats.org/officeDocument/2006/relationships/tags" Target="../tags/tag266.xml"/><Relationship Id="rId7" Type="http://schemas.openxmlformats.org/officeDocument/2006/relationships/image" Target="../media/image45.png"/><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slideLayout" Target="../slideLayouts/slideLayout2.xml"/><Relationship Id="rId5" Type="http://schemas.openxmlformats.org/officeDocument/2006/relationships/tags" Target="../tags/tag268.xml"/><Relationship Id="rId4" Type="http://schemas.openxmlformats.org/officeDocument/2006/relationships/tags" Target="../tags/tag267.xml"/></Relationships>
</file>

<file path=ppt/slides/_rels/slide73.xml.rels><?xml version="1.0" encoding="UTF-8" standalone="yes"?>
<Relationships xmlns="http://schemas.openxmlformats.org/package/2006/relationships"><Relationship Id="rId3" Type="http://schemas.openxmlformats.org/officeDocument/2006/relationships/tags" Target="../tags/tag271.xml"/><Relationship Id="rId7" Type="http://schemas.openxmlformats.org/officeDocument/2006/relationships/image" Target="../media/image46.png"/><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slideLayout" Target="../slideLayouts/slideLayout2.xml"/><Relationship Id="rId5" Type="http://schemas.openxmlformats.org/officeDocument/2006/relationships/tags" Target="../tags/tag273.xml"/><Relationship Id="rId4" Type="http://schemas.openxmlformats.org/officeDocument/2006/relationships/tags" Target="../tags/tag272.xml"/></Relationships>
</file>

<file path=ppt/slides/_rels/slide74.xml.rels><?xml version="1.0" encoding="UTF-8" standalone="yes"?>
<Relationships xmlns="http://schemas.openxmlformats.org/package/2006/relationships"><Relationship Id="rId3" Type="http://schemas.openxmlformats.org/officeDocument/2006/relationships/tags" Target="../tags/tag276.xml"/><Relationship Id="rId7" Type="http://schemas.openxmlformats.org/officeDocument/2006/relationships/image" Target="../media/image47.png"/><Relationship Id="rId2" Type="http://schemas.openxmlformats.org/officeDocument/2006/relationships/tags" Target="../tags/tag275.xml"/><Relationship Id="rId1" Type="http://schemas.openxmlformats.org/officeDocument/2006/relationships/tags" Target="../tags/tag274.xml"/><Relationship Id="rId6" Type="http://schemas.openxmlformats.org/officeDocument/2006/relationships/slideLayout" Target="../slideLayouts/slideLayout2.xml"/><Relationship Id="rId5" Type="http://schemas.openxmlformats.org/officeDocument/2006/relationships/tags" Target="../tags/tag278.xml"/><Relationship Id="rId4" Type="http://schemas.openxmlformats.org/officeDocument/2006/relationships/tags" Target="../tags/tag277.xml"/></Relationships>
</file>

<file path=ppt/slides/_rels/slide75.xml.rels><?xml version="1.0" encoding="UTF-8" standalone="yes"?>
<Relationships xmlns="http://schemas.openxmlformats.org/package/2006/relationships"><Relationship Id="rId3" Type="http://schemas.openxmlformats.org/officeDocument/2006/relationships/tags" Target="../tags/tag281.xml"/><Relationship Id="rId7" Type="http://schemas.openxmlformats.org/officeDocument/2006/relationships/image" Target="../media/image48.png"/><Relationship Id="rId2" Type="http://schemas.openxmlformats.org/officeDocument/2006/relationships/tags" Target="../tags/tag280.xml"/><Relationship Id="rId1" Type="http://schemas.openxmlformats.org/officeDocument/2006/relationships/tags" Target="../tags/tag279.xml"/><Relationship Id="rId6" Type="http://schemas.openxmlformats.org/officeDocument/2006/relationships/slideLayout" Target="../slideLayouts/slideLayout2.xml"/><Relationship Id="rId5" Type="http://schemas.openxmlformats.org/officeDocument/2006/relationships/tags" Target="../tags/tag283.xml"/><Relationship Id="rId4" Type="http://schemas.openxmlformats.org/officeDocument/2006/relationships/tags" Target="../tags/tag282.xml"/></Relationships>
</file>

<file path=ppt/slides/_rels/slide76.xml.rels><?xml version="1.0" encoding="UTF-8" standalone="yes"?>
<Relationships xmlns="http://schemas.openxmlformats.org/package/2006/relationships"><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tags" Target="../tags/tag284.xml"/><Relationship Id="rId4"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 Id="rId4"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tags" Target="../tags/tag290.xml"/><Relationship Id="rId6" Type="http://schemas.openxmlformats.org/officeDocument/2006/relationships/image" Target="../media/image49.png"/><Relationship Id="rId5" Type="http://schemas.openxmlformats.org/officeDocument/2006/relationships/slideLayout" Target="../slideLayouts/slideLayout2.xml"/><Relationship Id="rId4" Type="http://schemas.openxmlformats.org/officeDocument/2006/relationships/tags" Target="../tags/tag293.xml"/></Relationships>
</file>

<file path=ppt/slides/_rels/slide79.xml.rels><?xml version="1.0" encoding="UTF-8" standalone="yes"?>
<Relationships xmlns="http://schemas.openxmlformats.org/package/2006/relationships"><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tags" Target="../tags/tag294.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chart" Target="../charts/chart1.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slideLayout" Target="../slideLayouts/slideLayout2.xml"/><Relationship Id="rId5" Type="http://schemas.openxmlformats.org/officeDocument/2006/relationships/tags" Target="../tags/tag28.xml"/><Relationship Id="rId4" Type="http://schemas.openxmlformats.org/officeDocument/2006/relationships/tags" Target="../tags/tag27.xml"/></Relationships>
</file>

<file path=ppt/slides/_rels/slide80.xml.rels><?xml version="1.0" encoding="UTF-8" standalone="yes"?>
<Relationships xmlns="http://schemas.openxmlformats.org/package/2006/relationships"><Relationship Id="rId3" Type="http://schemas.openxmlformats.org/officeDocument/2006/relationships/tags" Target="../tags/tag299.xml"/><Relationship Id="rId2" Type="http://schemas.openxmlformats.org/officeDocument/2006/relationships/tags" Target="../tags/tag298.xml"/><Relationship Id="rId1" Type="http://schemas.openxmlformats.org/officeDocument/2006/relationships/tags" Target="../tags/tag297.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slideLayout" Target="../slideLayouts/slideLayout2.xml"/><Relationship Id="rId4"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ctrTitle"/>
          </p:nvPr>
        </p:nvSpPr>
        <p:spPr>
          <a:xfrm>
            <a:off x="2860993" y="1693228"/>
            <a:ext cx="3495040" cy="1096645"/>
          </a:xfrm>
        </p:spPr>
        <p:txBody>
          <a:bodyPr vert="horz" wrap="none" lIns="63500" tIns="25400" rIns="63500" bIns="25400" anchor="ctr" anchorCtr="0">
            <a:spAutoFit/>
          </a:bodyPr>
          <a:lstStyle/>
          <a:p>
            <a:pPr algn="ctr">
              <a:lnSpc>
                <a:spcPct val="100000"/>
              </a:lnSpc>
              <a:buClrTx/>
              <a:buSzTx/>
              <a:buFontTx/>
            </a:pPr>
            <a:br>
              <a:rPr lang="en-US" altLang="zh-CN" dirty="0">
                <a:latin typeface="+mj-lt"/>
                <a:ea typeface="宋体" panose="02010600030101010101" pitchFamily="2" charset="-122"/>
                <a:cs typeface="+mj-cs"/>
              </a:rPr>
            </a:br>
            <a:r>
              <a:rPr lang="zh-CN" altLang="en-US" sz="4400" dirty="0">
                <a:solidFill>
                  <a:srgbClr val="000066"/>
                </a:solidFill>
                <a:latin typeface="黑体" panose="02010609060101010101" pitchFamily="49" charset="-122"/>
                <a:ea typeface="黑体" panose="02010609060101010101" pitchFamily="49" charset="-122"/>
                <a:cs typeface="+mj-cs"/>
              </a:rPr>
              <a:t>数据科学导论</a:t>
            </a:r>
          </a:p>
        </p:txBody>
      </p:sp>
      <p:sp>
        <p:nvSpPr>
          <p:cNvPr id="9219" name="Text Box 8"/>
          <p:cNvSpPr txBox="1"/>
          <p:nvPr/>
        </p:nvSpPr>
        <p:spPr>
          <a:xfrm>
            <a:off x="252095" y="3484880"/>
            <a:ext cx="8641080" cy="1958975"/>
          </a:xfrm>
          <a:prstGeom prst="rect">
            <a:avLst/>
          </a:prstGeom>
          <a:noFill/>
          <a:ln w="12700">
            <a:noFill/>
          </a:ln>
        </p:spPr>
        <p:txBody>
          <a:bodyPr anchor="t" anchorCtr="0">
            <a:noAutofit/>
          </a:bodyPr>
          <a:lstStyle/>
          <a:p>
            <a:pPr eaLnBrk="0" hangingPunct="0">
              <a:spcBef>
                <a:spcPct val="50000"/>
              </a:spcBef>
            </a:pPr>
            <a:r>
              <a:rPr lang="en-US" altLang="zh-CN" b="0" dirty="0">
                <a:solidFill>
                  <a:srgbClr val="005400"/>
                </a:solidFill>
                <a:latin typeface="Arial" panose="020B0604020202020204" pitchFamily="34" charset="0"/>
                <a:ea typeface="宋体" panose="02010600030101010101" pitchFamily="2" charset="-122"/>
              </a:rPr>
              <a:t>                                           </a:t>
            </a:r>
            <a:r>
              <a:rPr lang="zh-CN" altLang="en-US" sz="2800" b="0" dirty="0">
                <a:solidFill>
                  <a:srgbClr val="003300"/>
                </a:solidFill>
                <a:latin typeface="仿宋" panose="02010609060101010101" pitchFamily="49" charset="-122"/>
                <a:ea typeface="仿宋" panose="02010609060101010101" pitchFamily="49" charset="-122"/>
              </a:rPr>
              <a:t>吴为民</a:t>
            </a:r>
            <a:endParaRPr lang="zh-CN" altLang="en-US" sz="2800" b="0" dirty="0">
              <a:solidFill>
                <a:srgbClr val="003300"/>
              </a:solidFill>
              <a:latin typeface="Arial" panose="020B0604020202020204" pitchFamily="34" charset="0"/>
              <a:ea typeface="宋体" panose="02010600030101010101" pitchFamily="2" charset="-122"/>
            </a:endParaRPr>
          </a:p>
          <a:p>
            <a:pPr eaLnBrk="0" hangingPunct="0">
              <a:spcBef>
                <a:spcPct val="50000"/>
              </a:spcBef>
            </a:pPr>
            <a:r>
              <a:rPr lang="en-US" altLang="zh-CN" sz="2800" b="0" dirty="0">
                <a:solidFill>
                  <a:srgbClr val="003300"/>
                </a:solidFill>
                <a:latin typeface="Arial" panose="020B0604020202020204" pitchFamily="34" charset="0"/>
                <a:ea typeface="宋体" panose="02010600030101010101" pitchFamily="2" charset="-122"/>
              </a:rPr>
              <a:t>              </a:t>
            </a:r>
            <a:r>
              <a:rPr lang="zh-CN" altLang="en-US" sz="2800" b="0" dirty="0">
                <a:solidFill>
                  <a:srgbClr val="003300"/>
                </a:solidFill>
                <a:latin typeface="Arial" panose="020B0604020202020204" pitchFamily="34" charset="0"/>
                <a:ea typeface="宋体" panose="02010600030101010101" pitchFamily="2" charset="-122"/>
              </a:rPr>
              <a:t>石油学院</a:t>
            </a:r>
            <a:r>
              <a:rPr lang="en-US" altLang="zh-CN" sz="2800" b="0" dirty="0">
                <a:solidFill>
                  <a:srgbClr val="003300"/>
                </a:solidFill>
                <a:latin typeface="Arial" panose="020B0604020202020204" pitchFamily="34" charset="0"/>
                <a:ea typeface="宋体" panose="02010600030101010101" pitchFamily="2" charset="-122"/>
              </a:rPr>
              <a:t>,  </a:t>
            </a:r>
            <a:r>
              <a:rPr lang="zh-CN" altLang="en-US" sz="2800" b="0" dirty="0">
                <a:solidFill>
                  <a:srgbClr val="003300"/>
                </a:solidFill>
                <a:latin typeface="Arial" panose="020B0604020202020204" pitchFamily="34" charset="0"/>
                <a:ea typeface="宋体" panose="02010600030101010101" pitchFamily="2" charset="-122"/>
              </a:rPr>
              <a:t>中国石油大学克拉玛依校区</a:t>
            </a:r>
          </a:p>
        </p:txBody>
      </p:sp>
      <p:sp>
        <p:nvSpPr>
          <p:cNvPr id="9220" name="Text Box 10"/>
          <p:cNvSpPr txBox="1"/>
          <p:nvPr/>
        </p:nvSpPr>
        <p:spPr>
          <a:xfrm>
            <a:off x="7308215" y="6094095"/>
            <a:ext cx="1160145" cy="398780"/>
          </a:xfrm>
          <a:prstGeom prst="rect">
            <a:avLst/>
          </a:prstGeom>
          <a:noFill/>
          <a:ln w="12700">
            <a:noFill/>
          </a:ln>
        </p:spPr>
        <p:txBody>
          <a:bodyPr wrap="square" anchor="t" anchorCtr="0">
            <a:spAutoFit/>
          </a:bodyPr>
          <a:lstStyle/>
          <a:p>
            <a:pPr eaLnBrk="0" hangingPunct="0">
              <a:spcBef>
                <a:spcPct val="50000"/>
              </a:spcBef>
            </a:pPr>
            <a:r>
              <a:rPr lang="en-US" altLang="zh-CN" sz="2000" b="0" i="1" dirty="0">
                <a:solidFill>
                  <a:schemeClr val="tx1"/>
                </a:solidFill>
                <a:latin typeface="Arial" panose="020B0604020202020204" pitchFamily="34" charset="0"/>
                <a:ea typeface="宋体" panose="02010600030101010101" pitchFamily="2" charset="-122"/>
              </a:rPr>
              <a:t>2025</a:t>
            </a:r>
            <a:r>
              <a:rPr lang="zh-CN" altLang="en-US" sz="2000" b="0" i="1" dirty="0">
                <a:solidFill>
                  <a:schemeClr val="tx1"/>
                </a:solidFill>
                <a:latin typeface="Arial" panose="020B0604020202020204" pitchFamily="34" charset="0"/>
                <a:ea typeface="宋体" panose="02010600030101010101" pitchFamily="2" charset="-122"/>
              </a:rPr>
              <a:t>春</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67410"/>
            <a:ext cx="8931275" cy="52324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endParaRPr lang="en-US" altLang="zh-CN" sz="2800" b="1"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7" name="Rectangle 3"/>
          <p:cNvSpPr>
            <a:spLocks noGrp="1" noRot="1"/>
          </p:cNvSpPr>
          <p:nvPr>
            <p:custDataLst>
              <p:tags r:id="rId3"/>
            </p:custDataLst>
          </p:nvPr>
        </p:nvSpPr>
        <p:spPr>
          <a:xfrm>
            <a:off x="171450" y="1513205"/>
            <a:ext cx="2248535" cy="48387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 </a:t>
            </a:r>
            <a:r>
              <a:rPr lang="zh-CN" altLang="en-US" dirty="0">
                <a:solidFill>
                  <a:srgbClr val="134AD5"/>
                </a:solidFill>
                <a:ea typeface="黑体" panose="02010609060101010101" pitchFamily="49" charset="-122"/>
                <a:cs typeface="+mn-lt"/>
                <a:sym typeface="+mn-ea"/>
              </a:rPr>
              <a:t>数据质量</a:t>
            </a:r>
            <a:endParaRPr lang="en-US" altLang="zh-CN" sz="2200" b="1" dirty="0">
              <a:solidFill>
                <a:srgbClr val="134AD5"/>
              </a:solidFill>
              <a:ea typeface="黑体" panose="02010609060101010101" pitchFamily="49" charset="-122"/>
              <a:cs typeface="+mn-lt"/>
              <a:sym typeface="+mn-ea"/>
            </a:endParaRPr>
          </a:p>
        </p:txBody>
      </p:sp>
      <p:sp>
        <p:nvSpPr>
          <p:cNvPr id="2" name="Rectangle 3"/>
          <p:cNvSpPr>
            <a:spLocks noGrp="1" noRot="1"/>
          </p:cNvSpPr>
          <p:nvPr>
            <p:custDataLst>
              <p:tags r:id="rId4"/>
            </p:custDataLst>
          </p:nvPr>
        </p:nvSpPr>
        <p:spPr>
          <a:xfrm>
            <a:off x="88900" y="2087245"/>
            <a:ext cx="8977630" cy="177990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rgbClr val="134AD5"/>
                </a:solidFill>
                <a:sym typeface="+mn-ea"/>
              </a:rPr>
              <a:t>      - </a:t>
            </a:r>
            <a:r>
              <a:rPr lang="zh-CN" altLang="en-US" sz="2300" dirty="0">
                <a:solidFill>
                  <a:srgbClr val="134AD5"/>
                </a:solidFill>
                <a:latin typeface="黑体" panose="02010609060101010101" pitchFamily="49" charset="-122"/>
                <a:ea typeface="黑体" panose="02010609060101010101" pitchFamily="49" charset="-122"/>
                <a:sym typeface="+mn-ea"/>
              </a:rPr>
              <a:t>统计学规律：第一数字定律与小概率原理的应用</a:t>
            </a:r>
          </a:p>
          <a:p>
            <a:pPr marL="0" lvl="1" algn="l" eaLnBrk="1" hangingPunct="1">
              <a:lnSpc>
                <a:spcPct val="100000"/>
              </a:lnSpc>
              <a:spcBef>
                <a:spcPts val="1200"/>
              </a:spcBef>
              <a:buClrTx/>
              <a:buSzTx/>
              <a:buFont typeface="Wingdings" panose="05000000000000000000" pitchFamily="2" charset="2"/>
              <a:buNone/>
            </a:pPr>
            <a:r>
              <a:rPr lang="en-US" altLang="zh-CN" sz="2200" b="1" dirty="0">
                <a:solidFill>
                  <a:schemeClr val="tx1"/>
                </a:solidFill>
                <a:ea typeface="+mn-ea"/>
                <a:cs typeface="+mn-cs"/>
                <a:sym typeface="+mn-ea"/>
              </a:rPr>
              <a:t>        </a:t>
            </a:r>
            <a:r>
              <a:rPr lang="en-US" altLang="zh-CN" sz="2200" b="1" dirty="0">
                <a:solidFill>
                  <a:schemeClr val="tx1"/>
                </a:solidFill>
                <a:ea typeface="+mn-ea"/>
                <a:cs typeface="+mn-cs"/>
                <a:sym typeface="Symbol" panose="05050102010706020507" charset="0"/>
              </a:rPr>
              <a:t></a:t>
            </a:r>
            <a:r>
              <a:rPr lang="en-US" altLang="zh-CN" sz="2200" b="1" dirty="0">
                <a:solidFill>
                  <a:schemeClr val="tx1"/>
                </a:solidFill>
                <a:ea typeface="+mn-ea"/>
                <a:cs typeface="+mn-cs"/>
                <a:sym typeface="+mn-ea"/>
              </a:rPr>
              <a:t> </a:t>
            </a:r>
            <a:r>
              <a:rPr lang="zh-CN" altLang="en-US" sz="2200" dirty="0">
                <a:sym typeface="+mn-ea"/>
              </a:rPr>
              <a:t>只能帮助我们识别一些</a:t>
            </a:r>
            <a:r>
              <a:rPr lang="en-US" altLang="en-US" sz="2200" dirty="0">
                <a:solidFill>
                  <a:srgbClr val="FF0000"/>
                </a:solidFill>
                <a:sym typeface="+mn-ea"/>
              </a:rPr>
              <a:t>“</a:t>
            </a:r>
            <a:r>
              <a:rPr lang="zh-CN" altLang="en-US" sz="2200" dirty="0">
                <a:solidFill>
                  <a:srgbClr val="FF0000"/>
                </a:solidFill>
                <a:sym typeface="+mn-ea"/>
              </a:rPr>
              <a:t>可能有问题</a:t>
            </a:r>
            <a:r>
              <a:rPr lang="en-US" altLang="en-US" sz="2200" dirty="0">
                <a:sym typeface="+mn-ea"/>
              </a:rPr>
              <a:t>”</a:t>
            </a:r>
            <a:r>
              <a:rPr lang="zh-CN" altLang="en-US" sz="2200" dirty="0">
                <a:sym typeface="+mn-ea"/>
              </a:rPr>
              <a:t>的数据</a:t>
            </a:r>
            <a:r>
              <a:rPr lang="zh-CN" altLang="en-US" sz="2200" dirty="0">
                <a:cs typeface="+mn-ea"/>
                <a:sym typeface="+mn-ea"/>
              </a:rPr>
              <a:t>。</a:t>
            </a:r>
          </a:p>
          <a:p>
            <a:pPr marL="0" lvl="1" algn="l" eaLnBrk="1" hangingPunct="1">
              <a:lnSpc>
                <a:spcPct val="100000"/>
              </a:lnSpc>
              <a:spcBef>
                <a:spcPts val="1200"/>
              </a:spcBef>
              <a:buClrTx/>
              <a:buSzTx/>
              <a:buFont typeface="Wingdings" panose="05000000000000000000" pitchFamily="2" charset="2"/>
              <a:buNone/>
            </a:pPr>
            <a:r>
              <a:rPr lang="en-US" altLang="zh-CN" sz="2200" dirty="0">
                <a:ea typeface="+mn-ea"/>
                <a:cs typeface="+mn-cs"/>
                <a:sym typeface="+mn-ea"/>
              </a:rPr>
              <a:t>        </a:t>
            </a:r>
            <a:r>
              <a:rPr lang="en-US" altLang="zh-CN" sz="2200" dirty="0">
                <a:sym typeface="Symbol" panose="05050102010706020507" charset="0"/>
              </a:rPr>
              <a:t></a:t>
            </a:r>
            <a:r>
              <a:rPr lang="en-US" altLang="zh-CN" sz="2200" dirty="0">
                <a:ea typeface="+mn-ea"/>
                <a:cs typeface="+mn-cs"/>
                <a:sym typeface="+mn-ea"/>
              </a:rPr>
              <a:t> </a:t>
            </a:r>
            <a:r>
              <a:rPr lang="zh-CN" altLang="en-US" sz="2200" dirty="0">
                <a:sym typeface="+mn-ea"/>
              </a:rPr>
              <a:t>但</a:t>
            </a:r>
            <a:r>
              <a:rPr lang="en-US" altLang="en-US" sz="2200" dirty="0">
                <a:sym typeface="+mn-ea"/>
              </a:rPr>
              <a:t>“</a:t>
            </a:r>
            <a:r>
              <a:rPr lang="zh-CN" altLang="en-US" sz="2200" dirty="0">
                <a:solidFill>
                  <a:srgbClr val="FF0000"/>
                </a:solidFill>
                <a:sym typeface="+mn-ea"/>
              </a:rPr>
              <a:t>是否真的存在问题</a:t>
            </a:r>
            <a:r>
              <a:rPr lang="en-US" altLang="en-US" sz="2200" dirty="0">
                <a:sym typeface="+mn-ea"/>
              </a:rPr>
              <a:t>”</a:t>
            </a:r>
            <a:r>
              <a:rPr lang="zh-CN" altLang="en-US" sz="2200" dirty="0">
                <a:sym typeface="+mn-ea"/>
              </a:rPr>
              <a:t>以及</a:t>
            </a:r>
            <a:r>
              <a:rPr lang="en-US" altLang="en-US" sz="2200" dirty="0">
                <a:sym typeface="+mn-ea"/>
              </a:rPr>
              <a:t>“</a:t>
            </a:r>
            <a:r>
              <a:rPr lang="zh-CN" altLang="en-US" sz="2200" dirty="0">
                <a:solidFill>
                  <a:srgbClr val="FF0000"/>
                </a:solidFill>
                <a:sym typeface="+mn-ea"/>
              </a:rPr>
              <a:t>存在何种问题</a:t>
            </a:r>
            <a:r>
              <a:rPr lang="en-US" altLang="en-US" sz="2200" dirty="0">
                <a:sym typeface="+mn-ea"/>
              </a:rPr>
              <a:t>”</a:t>
            </a:r>
            <a:r>
              <a:rPr lang="zh-CN" altLang="en-US" sz="2200" dirty="0">
                <a:sym typeface="+mn-ea"/>
              </a:rPr>
              <a:t> 需要用领域知识、其他数据质量评价方法、机器学习和统计分析等方法进行进一步深入研究。</a:t>
            </a:r>
            <a:endParaRPr lang="en-US" altLang="zh-CN" sz="2200" b="1" dirty="0">
              <a:solidFill>
                <a:srgbClr val="134AD5"/>
              </a:solidFill>
              <a:latin typeface="黑体" panose="02010609060101010101" pitchFamily="49" charset="-122"/>
              <a:ea typeface="黑体" panose="02010609060101010101" pitchFamily="49" charset="-122"/>
              <a:cs typeface="+mn-cs"/>
              <a:sym typeface="+mn-ea"/>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67410"/>
            <a:ext cx="8931275" cy="52324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endParaRPr lang="en-US" altLang="zh-CN" sz="2800" b="1"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7" name="Rectangle 3"/>
          <p:cNvSpPr>
            <a:spLocks noGrp="1" noRot="1"/>
          </p:cNvSpPr>
          <p:nvPr>
            <p:custDataLst>
              <p:tags r:id="rId3"/>
            </p:custDataLst>
          </p:nvPr>
        </p:nvSpPr>
        <p:spPr>
          <a:xfrm>
            <a:off x="171450" y="1441450"/>
            <a:ext cx="2248535" cy="48387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 </a:t>
            </a:r>
            <a:r>
              <a:rPr lang="zh-CN" altLang="en-US" dirty="0">
                <a:solidFill>
                  <a:srgbClr val="134AD5"/>
                </a:solidFill>
                <a:ea typeface="黑体" panose="02010609060101010101" pitchFamily="49" charset="-122"/>
                <a:cs typeface="+mn-lt"/>
                <a:sym typeface="+mn-ea"/>
              </a:rPr>
              <a:t>数据质量</a:t>
            </a:r>
            <a:endParaRPr lang="en-US" altLang="zh-CN" sz="2200" b="1" dirty="0">
              <a:solidFill>
                <a:srgbClr val="134AD5"/>
              </a:solidFill>
              <a:ea typeface="黑体" panose="02010609060101010101" pitchFamily="49" charset="-122"/>
              <a:cs typeface="+mn-lt"/>
              <a:sym typeface="+mn-ea"/>
            </a:endParaRPr>
          </a:p>
        </p:txBody>
      </p:sp>
      <p:sp>
        <p:nvSpPr>
          <p:cNvPr id="15363" name="Rectangle 3"/>
          <p:cNvSpPr>
            <a:spLocks noGrp="1" noRot="1"/>
          </p:cNvSpPr>
          <p:nvPr>
            <p:custDataLst>
              <p:tags r:id="rId4"/>
            </p:custDataLst>
          </p:nvPr>
        </p:nvSpPr>
        <p:spPr>
          <a:xfrm>
            <a:off x="88900" y="2015490"/>
            <a:ext cx="8977630" cy="194437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rgbClr val="134AD5"/>
                </a:solidFill>
                <a:sym typeface="+mn-ea"/>
              </a:rPr>
              <a:t>     - </a:t>
            </a:r>
            <a:r>
              <a:rPr lang="zh-CN" altLang="en-US" sz="2300" dirty="0">
                <a:solidFill>
                  <a:srgbClr val="134AD5"/>
                </a:solidFill>
                <a:latin typeface="黑体" panose="02010609060101010101" pitchFamily="49" charset="-122"/>
                <a:ea typeface="黑体" panose="02010609060101010101" pitchFamily="49" charset="-122"/>
                <a:sym typeface="+mn-ea"/>
              </a:rPr>
              <a:t>语言学规律</a:t>
            </a:r>
          </a:p>
          <a:p>
            <a:pPr marL="0" lvl="1" algn="l" eaLnBrk="1" latinLnBrk="0" hangingPunct="1">
              <a:lnSpc>
                <a:spcPct val="100000"/>
              </a:lnSpc>
              <a:spcBef>
                <a:spcPts val="1200"/>
              </a:spcBef>
              <a:buClrTx/>
              <a:buSzTx/>
              <a:buFont typeface="Wingdings" panose="05000000000000000000" pitchFamily="2" charset="2"/>
              <a:buNone/>
            </a:pPr>
            <a:r>
              <a:rPr lang="en-US" altLang="zh-CN" sz="2200" b="1" dirty="0">
                <a:solidFill>
                  <a:schemeClr val="tx1"/>
                </a:solidFill>
                <a:latin typeface="+mj-lt"/>
                <a:ea typeface="黑体" panose="02010609060101010101" pitchFamily="49" charset="-122"/>
                <a:cs typeface="+mj-lt"/>
                <a:sym typeface="+mn-ea"/>
              </a:rPr>
              <a:t>        </a:t>
            </a:r>
            <a:r>
              <a:rPr lang="en-US" altLang="zh-CN" sz="2200" b="1" dirty="0">
                <a:solidFill>
                  <a:schemeClr val="tx1"/>
                </a:solidFill>
                <a:latin typeface="+mj-lt"/>
                <a:ea typeface="黑体" panose="02010609060101010101" pitchFamily="49" charset="-122"/>
                <a:cs typeface="+mj-lt"/>
                <a:sym typeface="Symbol" panose="05050102010706020507" charset="0"/>
              </a:rPr>
              <a:t></a:t>
            </a:r>
            <a:r>
              <a:rPr lang="en-US" altLang="zh-CN" sz="2200" b="1" dirty="0">
                <a:solidFill>
                  <a:schemeClr val="tx1"/>
                </a:solidFill>
                <a:latin typeface="+mj-lt"/>
                <a:ea typeface="黑体" panose="02010609060101010101" pitchFamily="49" charset="-122"/>
                <a:cs typeface="+mj-lt"/>
                <a:sym typeface="+mn-ea"/>
              </a:rPr>
              <a:t> </a:t>
            </a:r>
            <a:r>
              <a:rPr lang="zh-CN" altLang="en-US" sz="2200" dirty="0">
                <a:latin typeface="+mj-lt"/>
                <a:ea typeface="黑体" panose="02010609060101010101" pitchFamily="49" charset="-122"/>
                <a:cs typeface="+mj-lt"/>
                <a:sym typeface="+mn-ea"/>
              </a:rPr>
              <a:t>频率特征</a:t>
            </a:r>
          </a:p>
          <a:p>
            <a:pPr marL="0" lvl="1" algn="l" eaLnBrk="1" latinLnBrk="0" hangingPunct="1">
              <a:lnSpc>
                <a:spcPct val="100000"/>
              </a:lnSpc>
              <a:spcBef>
                <a:spcPts val="1200"/>
              </a:spcBef>
              <a:buClrTx/>
              <a:buSzTx/>
              <a:buFont typeface="Wingdings" panose="05000000000000000000" pitchFamily="2" charset="2"/>
              <a:buNone/>
            </a:pPr>
            <a:r>
              <a:rPr lang="en-US" altLang="zh-CN" sz="2200" dirty="0">
                <a:latin typeface="+mj-lt"/>
                <a:ea typeface="黑体" panose="02010609060101010101" pitchFamily="49" charset="-122"/>
                <a:cs typeface="+mj-lt"/>
                <a:sym typeface="+mn-ea"/>
              </a:rPr>
              <a:t>        </a:t>
            </a:r>
            <a:r>
              <a:rPr lang="en-US" altLang="zh-CN" sz="2200" dirty="0">
                <a:latin typeface="+mj-lt"/>
                <a:ea typeface="黑体" panose="02010609060101010101" pitchFamily="49" charset="-122"/>
                <a:cs typeface="+mj-lt"/>
                <a:sym typeface="Symbol" panose="05050102010706020507" charset="0"/>
              </a:rPr>
              <a:t></a:t>
            </a:r>
            <a:r>
              <a:rPr lang="en-US" altLang="zh-CN" sz="2200" dirty="0">
                <a:latin typeface="+mj-lt"/>
                <a:ea typeface="黑体" panose="02010609060101010101" pitchFamily="49" charset="-122"/>
                <a:cs typeface="+mj-lt"/>
                <a:sym typeface="+mn-ea"/>
              </a:rPr>
              <a:t> </a:t>
            </a:r>
            <a:r>
              <a:rPr lang="zh-CN" altLang="en-US" sz="2200" dirty="0">
                <a:latin typeface="+mj-lt"/>
                <a:ea typeface="黑体" panose="02010609060101010101" pitchFamily="49" charset="-122"/>
                <a:cs typeface="+mj-lt"/>
                <a:sym typeface="+mn-ea"/>
              </a:rPr>
              <a:t>连接特征</a:t>
            </a:r>
          </a:p>
          <a:p>
            <a:pPr marL="0" lvl="1" algn="l" eaLnBrk="1" latinLnBrk="0" hangingPunct="1">
              <a:lnSpc>
                <a:spcPct val="100000"/>
              </a:lnSpc>
              <a:spcBef>
                <a:spcPts val="1200"/>
              </a:spcBef>
              <a:buClrTx/>
              <a:buSzTx/>
              <a:buFont typeface="Wingdings" panose="05000000000000000000" pitchFamily="2" charset="2"/>
              <a:buNone/>
            </a:pPr>
            <a:r>
              <a:rPr lang="en-US" altLang="zh-CN" sz="2200" dirty="0">
                <a:latin typeface="+mj-lt"/>
                <a:ea typeface="黑体" panose="02010609060101010101" pitchFamily="49" charset="-122"/>
                <a:cs typeface="+mj-lt"/>
                <a:sym typeface="+mn-ea"/>
              </a:rPr>
              <a:t>        </a:t>
            </a:r>
            <a:r>
              <a:rPr lang="en-US" altLang="zh-CN" sz="2200" dirty="0">
                <a:latin typeface="+mj-lt"/>
                <a:ea typeface="黑体" panose="02010609060101010101" pitchFamily="49" charset="-122"/>
                <a:cs typeface="+mj-lt"/>
                <a:sym typeface="Symbol" panose="05050102010706020507" charset="0"/>
              </a:rPr>
              <a:t></a:t>
            </a:r>
            <a:r>
              <a:rPr lang="en-US" altLang="zh-CN" sz="2200" dirty="0">
                <a:latin typeface="+mj-lt"/>
                <a:ea typeface="黑体" panose="02010609060101010101" pitchFamily="49" charset="-122"/>
                <a:cs typeface="+mj-lt"/>
                <a:sym typeface="+mn-ea"/>
              </a:rPr>
              <a:t> </a:t>
            </a:r>
            <a:r>
              <a:rPr lang="zh-CN" altLang="en-US" sz="2200" dirty="0">
                <a:latin typeface="+mj-lt"/>
                <a:ea typeface="黑体" panose="02010609060101010101" pitchFamily="49" charset="-122"/>
                <a:cs typeface="+mj-lt"/>
                <a:sym typeface="+mn-ea"/>
              </a:rPr>
              <a:t>重复特征</a:t>
            </a:r>
            <a:endParaRPr lang="en-US" altLang="zh-CN" sz="2200" b="1" dirty="0">
              <a:solidFill>
                <a:srgbClr val="134AD5"/>
              </a:solidFill>
              <a:latin typeface="+mj-lt"/>
              <a:ea typeface="黑体" panose="02010609060101010101" pitchFamily="49" charset="-122"/>
              <a:cs typeface="+mj-lt"/>
              <a:sym typeface="+mn-ea"/>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2"/>
            </p:custDataLst>
          </p:nvPr>
        </p:nvSpPr>
        <p:spPr>
          <a:xfrm>
            <a:off x="99695" y="867410"/>
            <a:ext cx="8931275" cy="52324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endParaRPr lang="en-US" altLang="zh-CN" sz="2800" b="1"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 name="Rectangle 2"/>
          <p:cNvSpPr>
            <a:spLocks noGrp="1"/>
          </p:cNvSpPr>
          <p:nvPr>
            <p:ph type="title"/>
            <p:custDataLst>
              <p:tags r:id="rId3"/>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7" name="Rectangle 3"/>
          <p:cNvSpPr>
            <a:spLocks noGrp="1" noRot="1"/>
          </p:cNvSpPr>
          <p:nvPr>
            <p:custDataLst>
              <p:tags r:id="rId4"/>
            </p:custDataLst>
          </p:nvPr>
        </p:nvSpPr>
        <p:spPr>
          <a:xfrm>
            <a:off x="171450" y="1441450"/>
            <a:ext cx="2248535" cy="48387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 </a:t>
            </a:r>
            <a:r>
              <a:rPr lang="zh-CN" altLang="en-US" dirty="0">
                <a:solidFill>
                  <a:srgbClr val="134AD5"/>
                </a:solidFill>
                <a:ea typeface="黑体" panose="02010609060101010101" pitchFamily="49" charset="-122"/>
                <a:cs typeface="+mn-lt"/>
                <a:sym typeface="+mn-ea"/>
              </a:rPr>
              <a:t>数据质量</a:t>
            </a:r>
            <a:endParaRPr lang="en-US" altLang="zh-CN" sz="2200" b="1" dirty="0">
              <a:solidFill>
                <a:srgbClr val="134AD5"/>
              </a:solidFill>
              <a:ea typeface="黑体" panose="02010609060101010101" pitchFamily="49" charset="-122"/>
              <a:cs typeface="+mn-lt"/>
              <a:sym typeface="+mn-ea"/>
            </a:endParaRPr>
          </a:p>
        </p:txBody>
      </p:sp>
      <p:sp>
        <p:nvSpPr>
          <p:cNvPr id="2" name="Rectangle 3"/>
          <p:cNvSpPr>
            <a:spLocks noGrp="1" noRot="1"/>
          </p:cNvSpPr>
          <p:nvPr>
            <p:custDataLst>
              <p:tags r:id="rId5"/>
            </p:custDataLst>
          </p:nvPr>
        </p:nvSpPr>
        <p:spPr>
          <a:xfrm>
            <a:off x="88900" y="2015490"/>
            <a:ext cx="3785235" cy="161734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rgbClr val="134AD5"/>
                </a:solidFill>
                <a:sym typeface="+mn-ea"/>
              </a:rPr>
              <a:t>     - </a:t>
            </a:r>
            <a:r>
              <a:rPr lang="zh-CN" altLang="en-US" sz="2300" dirty="0">
                <a:solidFill>
                  <a:srgbClr val="134AD5"/>
                </a:solidFill>
                <a:latin typeface="黑体" panose="02010609060101010101" pitchFamily="49" charset="-122"/>
                <a:ea typeface="黑体" panose="02010609060101010101" pitchFamily="49" charset="-122"/>
                <a:sym typeface="+mn-ea"/>
              </a:rPr>
              <a:t>语言学规律：频率特征</a:t>
            </a:r>
          </a:p>
          <a:p>
            <a:pPr marL="0" indent="0" algn="l" eaLnBrk="1" latinLnBrk="0" hangingPunct="1">
              <a:lnSpc>
                <a:spcPct val="100000"/>
              </a:lnSpc>
              <a:spcBef>
                <a:spcPts val="1200"/>
              </a:spcBef>
              <a:buSzTx/>
              <a:buFont typeface="Wingdings" panose="05000000000000000000" pitchFamily="2" charset="2"/>
              <a:buNone/>
            </a:pPr>
            <a:r>
              <a:rPr lang="en-US" altLang="zh-CN" sz="2200" b="1" dirty="0">
                <a:solidFill>
                  <a:srgbClr val="134AD5"/>
                </a:solidFill>
                <a:latin typeface="+mj-lt"/>
                <a:ea typeface="黑体" panose="02010609060101010101" pitchFamily="49" charset="-122"/>
                <a:cs typeface="+mj-lt"/>
                <a:sym typeface="+mn-ea"/>
              </a:rPr>
              <a:t>        </a:t>
            </a:r>
            <a:r>
              <a:rPr lang="en-US" altLang="zh-CN" sz="2200" b="1" dirty="0">
                <a:solidFill>
                  <a:schemeClr val="tx1"/>
                </a:solidFill>
                <a:latin typeface="+mj-lt"/>
                <a:ea typeface="黑体" panose="02010609060101010101" pitchFamily="49" charset="-122"/>
                <a:cs typeface="+mj-lt"/>
                <a:sym typeface="Symbol" panose="05050102010706020507" charset="0"/>
              </a:rPr>
              <a:t></a:t>
            </a:r>
            <a:r>
              <a:rPr lang="en-US" altLang="zh-CN" sz="2200" b="1" dirty="0">
                <a:solidFill>
                  <a:schemeClr val="tx1"/>
                </a:solidFill>
                <a:latin typeface="+mj-lt"/>
                <a:ea typeface="黑体" panose="02010609060101010101" pitchFamily="49" charset="-122"/>
                <a:cs typeface="+mj-lt"/>
                <a:sym typeface="+mn-ea"/>
              </a:rPr>
              <a:t> </a:t>
            </a:r>
            <a:r>
              <a:rPr lang="zh-CN" altLang="en-US" sz="2200" b="1" dirty="0">
                <a:solidFill>
                  <a:schemeClr val="tx1"/>
                </a:solidFill>
                <a:latin typeface="+mj-lt"/>
                <a:ea typeface="黑体" panose="02010609060101010101" pitchFamily="49" charset="-122"/>
                <a:cs typeface="+mj-lt"/>
                <a:sym typeface="+mn-ea"/>
              </a:rPr>
              <a:t>各个字母的使用次数不一样，有的偏高，有的偏低，这种现象称为偏用现象。</a:t>
            </a:r>
          </a:p>
        </p:txBody>
      </p:sp>
      <p:graphicFrame>
        <p:nvGraphicFramePr>
          <p:cNvPr id="60417" name="Object 1"/>
          <p:cNvGraphicFramePr>
            <a:graphicFrameLocks noChangeAspect="1"/>
          </p:cNvGraphicFramePr>
          <p:nvPr>
            <p:custDataLst>
              <p:tags r:id="rId6"/>
            </p:custDataLst>
          </p:nvPr>
        </p:nvGraphicFramePr>
        <p:xfrm>
          <a:off x="3536315" y="723900"/>
          <a:ext cx="5545455" cy="6070600"/>
        </p:xfrm>
        <a:graphic>
          <a:graphicData uri="http://schemas.openxmlformats.org/presentationml/2006/ole">
            <mc:AlternateContent xmlns:mc="http://schemas.openxmlformats.org/markup-compatibility/2006">
              <mc:Choice xmlns:v="urn:schemas-microsoft-com:vml" Requires="v">
                <p:oleObj spid="_x0000_s4101" name="文档" r:id="rId9" imgW="5497195" imgH="5949315" progId="Word.Document.12">
                  <p:embed/>
                </p:oleObj>
              </mc:Choice>
              <mc:Fallback>
                <p:oleObj name="文档" r:id="rId9" imgW="5497195" imgH="5949315" progId="Word.Document.12">
                  <p:embed/>
                  <p:pic>
                    <p:nvPicPr>
                      <p:cNvPr id="0" name="图片 4096"/>
                      <p:cNvPicPr>
                        <a:picLocks noChangeAspect="1"/>
                      </p:cNvPicPr>
                      <p:nvPr/>
                    </p:nvPicPr>
                    <p:blipFill>
                      <a:blip r:embed="rId10"/>
                      <a:stretch>
                        <a:fillRect/>
                      </a:stretch>
                    </p:blipFill>
                    <p:spPr>
                      <a:xfrm>
                        <a:off x="3536315" y="723900"/>
                        <a:ext cx="5545455" cy="6070600"/>
                      </a:xfrm>
                      <a:prstGeom prst="rect">
                        <a:avLst/>
                      </a:prstGeom>
                      <a:noFill/>
                      <a:ln w="9525">
                        <a:noFill/>
                      </a:ln>
                    </p:spPr>
                  </p:pic>
                </p:oleObj>
              </mc:Fallback>
            </mc:AlternateContent>
          </a:graphicData>
        </a:graphic>
      </p:graphicFrame>
      <p:sp>
        <p:nvSpPr>
          <p:cNvPr id="10" name="TextBox 9"/>
          <p:cNvSpPr txBox="1"/>
          <p:nvPr>
            <p:custDataLst>
              <p:tags r:id="rId7"/>
            </p:custDataLst>
          </p:nvPr>
        </p:nvSpPr>
        <p:spPr>
          <a:xfrm>
            <a:off x="666115" y="4232275"/>
            <a:ext cx="2748915" cy="3987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dirty="0" err="1"/>
              <a:t>Algoritmy</a:t>
            </a:r>
            <a:r>
              <a:rPr lang="zh-CN" altLang="en-US" sz="2000" dirty="0" err="1">
                <a:ea typeface="宋体" panose="02010600030101010101" pitchFamily="2" charset="-122"/>
              </a:rPr>
              <a:t>网站</a:t>
            </a:r>
            <a:r>
              <a:rPr lang="zh-CN" altLang="en-US" sz="2000" dirty="0"/>
              <a:t>统计表</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67410"/>
            <a:ext cx="8931275" cy="52324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latin typeface="黑体" panose="02010609060101010101" pitchFamily="49" charset="-122"/>
                <a:ea typeface="黑体" panose="02010609060101010101" pitchFamily="49" charset="-122"/>
                <a:cs typeface="黑体" panose="02010609060101010101" pitchFamily="49" charset="-122"/>
                <a:sym typeface="+mn-ea"/>
              </a:rPr>
              <a:t> </a:t>
            </a:r>
            <a:endParaRPr lang="en-US" altLang="zh-CN" sz="22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7" name="Rectangle 3"/>
          <p:cNvSpPr>
            <a:spLocks noGrp="1" noRot="1"/>
          </p:cNvSpPr>
          <p:nvPr>
            <p:custDataLst>
              <p:tags r:id="rId3"/>
            </p:custDataLst>
          </p:nvPr>
        </p:nvSpPr>
        <p:spPr>
          <a:xfrm>
            <a:off x="171450" y="1441450"/>
            <a:ext cx="2248535" cy="48387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 </a:t>
            </a:r>
            <a:r>
              <a:rPr lang="zh-CN" altLang="en-US" dirty="0">
                <a:solidFill>
                  <a:srgbClr val="134AD5"/>
                </a:solidFill>
                <a:ea typeface="黑体" panose="02010609060101010101" pitchFamily="49" charset="-122"/>
                <a:cs typeface="+mn-lt"/>
                <a:sym typeface="+mn-ea"/>
              </a:rPr>
              <a:t>数据质量</a:t>
            </a:r>
            <a:endParaRPr lang="en-US" altLang="zh-CN" sz="2200" b="1" dirty="0">
              <a:solidFill>
                <a:srgbClr val="134AD5"/>
              </a:solidFill>
              <a:ea typeface="黑体" panose="02010609060101010101" pitchFamily="49" charset="-122"/>
              <a:cs typeface="+mn-lt"/>
              <a:sym typeface="+mn-ea"/>
            </a:endParaRPr>
          </a:p>
        </p:txBody>
      </p:sp>
      <p:sp>
        <p:nvSpPr>
          <p:cNvPr id="2" name="Rectangle 3"/>
          <p:cNvSpPr>
            <a:spLocks noGrp="1" noRot="1"/>
          </p:cNvSpPr>
          <p:nvPr>
            <p:custDataLst>
              <p:tags r:id="rId4"/>
            </p:custDataLst>
          </p:nvPr>
        </p:nvSpPr>
        <p:spPr>
          <a:xfrm>
            <a:off x="88900" y="1943735"/>
            <a:ext cx="8843645" cy="44640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rgbClr val="134AD5"/>
                </a:solidFill>
                <a:sym typeface="+mn-ea"/>
              </a:rPr>
              <a:t>     - </a:t>
            </a:r>
            <a:r>
              <a:rPr lang="zh-CN" altLang="en-US" sz="2300" dirty="0">
                <a:solidFill>
                  <a:srgbClr val="134AD5"/>
                </a:solidFill>
                <a:latin typeface="黑体" panose="02010609060101010101" pitchFamily="49" charset="-122"/>
                <a:ea typeface="黑体" panose="02010609060101010101" pitchFamily="49" charset="-122"/>
                <a:sym typeface="+mn-ea"/>
              </a:rPr>
              <a:t>语言学规律：连接特征</a:t>
            </a:r>
            <a:r>
              <a:rPr lang="en-US" altLang="zh-CN" sz="2300" dirty="0">
                <a:solidFill>
                  <a:srgbClr val="134AD5"/>
                </a:solidFill>
                <a:latin typeface="黑体" panose="02010609060101010101" pitchFamily="49" charset="-122"/>
                <a:ea typeface="黑体" panose="02010609060101010101" pitchFamily="49" charset="-122"/>
                <a:sym typeface="+mn-ea"/>
              </a:rPr>
              <a:t>/</a:t>
            </a:r>
            <a:r>
              <a:rPr lang="zh-CN" altLang="en-US" sz="2300" dirty="0">
                <a:solidFill>
                  <a:srgbClr val="134AD5"/>
                </a:solidFill>
                <a:latin typeface="黑体" panose="02010609060101010101" pitchFamily="49" charset="-122"/>
                <a:ea typeface="黑体" panose="02010609060101010101" pitchFamily="49" charset="-122"/>
                <a:sym typeface="+mn-ea"/>
              </a:rPr>
              <a:t>重复特征</a:t>
            </a:r>
            <a:endParaRPr lang="zh-CN" altLang="en-US" sz="2200" b="1" dirty="0">
              <a:solidFill>
                <a:schemeClr val="tx1"/>
              </a:solidFill>
              <a:latin typeface="+mj-lt"/>
              <a:ea typeface="黑体" panose="02010609060101010101" pitchFamily="49" charset="-122"/>
              <a:cs typeface="+mj-lt"/>
              <a:sym typeface="+mn-ea"/>
            </a:endParaRPr>
          </a:p>
        </p:txBody>
      </p:sp>
      <p:graphicFrame>
        <p:nvGraphicFramePr>
          <p:cNvPr id="4" name="图示 3"/>
          <p:cNvGraphicFramePr>
            <a:graphicFrameLocks noGrp="1"/>
          </p:cNvGraphicFramePr>
          <p:nvPr>
            <p:custDataLst>
              <p:tags r:id="rId5"/>
            </p:custDataLst>
          </p:nvPr>
        </p:nvGraphicFramePr>
        <p:xfrm>
          <a:off x="427990" y="2308225"/>
          <a:ext cx="8326755" cy="42157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723900"/>
            <a:ext cx="8931275" cy="52324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en-US" altLang="zh-CN" sz="2200" b="1"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7" name="Rectangle 3"/>
          <p:cNvSpPr>
            <a:spLocks noGrp="1" noRot="1"/>
          </p:cNvSpPr>
          <p:nvPr>
            <p:custDataLst>
              <p:tags r:id="rId3"/>
            </p:custDataLst>
          </p:nvPr>
        </p:nvSpPr>
        <p:spPr>
          <a:xfrm>
            <a:off x="171450" y="1226185"/>
            <a:ext cx="2248535" cy="48387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 </a:t>
            </a:r>
            <a:r>
              <a:rPr lang="zh-CN" altLang="en-US" dirty="0">
                <a:solidFill>
                  <a:srgbClr val="134AD5"/>
                </a:solidFill>
                <a:ea typeface="黑体" panose="02010609060101010101" pitchFamily="49" charset="-122"/>
                <a:cs typeface="+mn-lt"/>
                <a:sym typeface="+mn-ea"/>
              </a:rPr>
              <a:t>数据质量</a:t>
            </a:r>
            <a:endParaRPr lang="en-US" altLang="zh-CN" sz="2200" b="1" dirty="0">
              <a:solidFill>
                <a:srgbClr val="134AD5"/>
              </a:solidFill>
              <a:ea typeface="黑体" panose="02010609060101010101" pitchFamily="49" charset="-122"/>
              <a:cs typeface="+mn-lt"/>
              <a:sym typeface="+mn-ea"/>
            </a:endParaRPr>
          </a:p>
        </p:txBody>
      </p:sp>
      <p:sp>
        <p:nvSpPr>
          <p:cNvPr id="2" name="Rectangle 3"/>
          <p:cNvSpPr>
            <a:spLocks noGrp="1" noRot="1"/>
          </p:cNvSpPr>
          <p:nvPr>
            <p:custDataLst>
              <p:tags r:id="rId4"/>
            </p:custDataLst>
          </p:nvPr>
        </p:nvSpPr>
        <p:spPr>
          <a:xfrm>
            <a:off x="88900" y="1656715"/>
            <a:ext cx="8843645" cy="163385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600"/>
              </a:spcBef>
              <a:buSzTx/>
              <a:buFont typeface="Wingdings" panose="05000000000000000000" pitchFamily="2" charset="2"/>
              <a:buNone/>
            </a:pPr>
            <a:r>
              <a:rPr lang="en-US" altLang="zh-CN" sz="2300" dirty="0">
                <a:solidFill>
                  <a:srgbClr val="134AD5"/>
                </a:solidFill>
                <a:sym typeface="+mn-ea"/>
              </a:rPr>
              <a:t>     - </a:t>
            </a:r>
            <a:r>
              <a:rPr lang="zh-CN" altLang="en-US" sz="2300" dirty="0">
                <a:solidFill>
                  <a:srgbClr val="134AD5"/>
                </a:solidFill>
                <a:latin typeface="黑体" panose="02010609060101010101" pitchFamily="49" charset="-122"/>
                <a:ea typeface="黑体" panose="02010609060101010101" pitchFamily="49" charset="-122"/>
                <a:sym typeface="+mn-ea"/>
              </a:rPr>
              <a:t>数据鉴别技术</a:t>
            </a:r>
          </a:p>
          <a:p>
            <a:pPr marL="0" indent="0" algn="l" eaLnBrk="1" hangingPunct="1">
              <a:lnSpc>
                <a:spcPct val="100000"/>
              </a:lnSpc>
              <a:spcBef>
                <a:spcPts val="600"/>
              </a:spcBef>
              <a:buSzTx/>
              <a:buFont typeface="Wingdings" panose="05000000000000000000" pitchFamily="2" charset="2"/>
              <a:buNone/>
            </a:pPr>
            <a:r>
              <a:rPr lang="en-US" altLang="zh-CN" sz="2200" b="1"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a:t>
            </a:r>
            <a:r>
              <a:rPr lang="en-US" altLang="zh-CN" sz="2200" b="0" dirty="0">
                <a:latin typeface="+mj-lt"/>
                <a:ea typeface="黑体" panose="02010609060101010101" pitchFamily="49" charset="-122"/>
                <a:cs typeface="+mj-lt"/>
                <a:sym typeface="+mn-ea"/>
              </a:rPr>
              <a:t> </a:t>
            </a:r>
            <a:r>
              <a:rPr lang="zh-CN" altLang="en-US" sz="2200" b="0" dirty="0">
                <a:latin typeface="+mj-lt"/>
                <a:ea typeface="黑体" panose="02010609060101010101" pitchFamily="49" charset="-122"/>
                <a:cs typeface="+mj-lt"/>
                <a:sym typeface="+mn-ea"/>
              </a:rPr>
              <a:t>数据的真伪判断是预处理的前提条件。</a:t>
            </a:r>
            <a:endParaRPr lang="zh-CN" altLang="en-US" sz="2200" b="0" dirty="0">
              <a:solidFill>
                <a:schemeClr val="tx1"/>
              </a:solidFill>
              <a:latin typeface="+mj-lt"/>
              <a:ea typeface="黑体" panose="02010609060101010101" pitchFamily="49" charset="-122"/>
              <a:cs typeface="+mj-lt"/>
              <a:sym typeface="+mn-ea"/>
            </a:endParaRPr>
          </a:p>
          <a:p>
            <a:pPr marL="0" indent="0" algn="l" eaLnBrk="1" hangingPunct="1">
              <a:lnSpc>
                <a:spcPct val="100000"/>
              </a:lnSpc>
              <a:spcBef>
                <a:spcPts val="600"/>
              </a:spcBef>
              <a:buSzTx/>
              <a:buFont typeface="Wingdings" panose="05000000000000000000" pitchFamily="2" charset="2"/>
              <a:buNone/>
            </a:pPr>
            <a:r>
              <a:rPr lang="en-US" altLang="zh-CN" sz="2200" b="0" dirty="0">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a:t>
            </a:r>
            <a:r>
              <a:rPr lang="en-US" altLang="zh-CN" sz="2200" b="0" dirty="0">
                <a:latin typeface="+mj-lt"/>
                <a:ea typeface="黑体" panose="02010609060101010101" pitchFamily="49" charset="-122"/>
                <a:cs typeface="+mj-lt"/>
                <a:sym typeface="+mn-ea"/>
              </a:rPr>
              <a:t> </a:t>
            </a:r>
            <a:r>
              <a:rPr lang="zh-CN" altLang="en-US" sz="2200" b="0" dirty="0">
                <a:latin typeface="+mj-lt"/>
                <a:ea typeface="黑体" panose="02010609060101010101" pitchFamily="49" charset="-122"/>
                <a:cs typeface="+mj-lt"/>
                <a:sym typeface="+mn-ea"/>
              </a:rPr>
              <a:t>数据跨越互联网传输，可能丢失和被篡改，因而数据鉴别是数据预处理的必要阶段。</a:t>
            </a:r>
            <a:endParaRPr lang="en-US" altLang="zh-CN" sz="2200" b="1" dirty="0">
              <a:solidFill>
                <a:schemeClr val="tx1"/>
              </a:solidFill>
              <a:latin typeface="+mj-lt"/>
              <a:ea typeface="黑体" panose="02010609060101010101" pitchFamily="49" charset="-122"/>
              <a:cs typeface="+mj-lt"/>
              <a:sym typeface="+mn-ea"/>
            </a:endParaRPr>
          </a:p>
        </p:txBody>
      </p:sp>
      <p:graphicFrame>
        <p:nvGraphicFramePr>
          <p:cNvPr id="6" name="图示 5"/>
          <p:cNvGraphicFramePr>
            <a:graphicFrameLocks noGrp="1"/>
          </p:cNvGraphicFramePr>
          <p:nvPr>
            <p:custDataLst>
              <p:tags r:id="rId5"/>
            </p:custDataLst>
            <p:extLst>
              <p:ext uri="{D42A27DB-BD31-4B8C-83A1-F6EECF244321}">
                <p14:modId xmlns:p14="http://schemas.microsoft.com/office/powerpoint/2010/main" val="20191311"/>
              </p:ext>
            </p:extLst>
          </p:nvPr>
        </p:nvGraphicFramePr>
        <p:xfrm>
          <a:off x="683568" y="3290570"/>
          <a:ext cx="7920880" cy="30963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67410"/>
            <a:ext cx="8931275" cy="52324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en-US" altLang="zh-CN" sz="2200" b="1"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7" name="Rectangle 3"/>
          <p:cNvSpPr>
            <a:spLocks noGrp="1" noRot="1"/>
          </p:cNvSpPr>
          <p:nvPr>
            <p:custDataLst>
              <p:tags r:id="rId3"/>
            </p:custDataLst>
          </p:nvPr>
        </p:nvSpPr>
        <p:spPr>
          <a:xfrm>
            <a:off x="171450" y="1441450"/>
            <a:ext cx="2248535" cy="48387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 </a:t>
            </a:r>
            <a:r>
              <a:rPr lang="zh-CN" altLang="en-US" dirty="0">
                <a:solidFill>
                  <a:srgbClr val="134AD5"/>
                </a:solidFill>
                <a:ea typeface="黑体" panose="02010609060101010101" pitchFamily="49" charset="-122"/>
                <a:cs typeface="+mn-lt"/>
                <a:sym typeface="+mn-ea"/>
              </a:rPr>
              <a:t>数据质量</a:t>
            </a:r>
            <a:endParaRPr lang="en-US" altLang="zh-CN" sz="2200" b="1" dirty="0">
              <a:solidFill>
                <a:srgbClr val="134AD5"/>
              </a:solidFill>
              <a:ea typeface="黑体" panose="02010609060101010101" pitchFamily="49" charset="-122"/>
              <a:cs typeface="+mn-lt"/>
              <a:sym typeface="+mn-ea"/>
            </a:endParaRPr>
          </a:p>
        </p:txBody>
      </p:sp>
      <p:sp>
        <p:nvSpPr>
          <p:cNvPr id="2" name="Rectangle 3"/>
          <p:cNvSpPr>
            <a:spLocks noGrp="1" noRot="1"/>
          </p:cNvSpPr>
          <p:nvPr>
            <p:custDataLst>
              <p:tags r:id="rId4"/>
            </p:custDataLst>
          </p:nvPr>
        </p:nvSpPr>
        <p:spPr>
          <a:xfrm>
            <a:off x="160655" y="1943735"/>
            <a:ext cx="8843645" cy="410464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1000"/>
              </a:spcBef>
              <a:buSzTx/>
              <a:buFont typeface="Wingdings" panose="05000000000000000000" pitchFamily="2" charset="2"/>
              <a:buNone/>
            </a:pPr>
            <a:r>
              <a:rPr lang="en-US" altLang="zh-CN" sz="2300" dirty="0">
                <a:solidFill>
                  <a:srgbClr val="134AD5"/>
                </a:solidFill>
                <a:sym typeface="+mn-ea"/>
              </a:rPr>
              <a:t>     - </a:t>
            </a:r>
            <a:r>
              <a:rPr lang="zh-CN" altLang="en-US" sz="2300" dirty="0">
                <a:solidFill>
                  <a:srgbClr val="134AD5"/>
                </a:solidFill>
                <a:latin typeface="黑体" panose="02010609060101010101" pitchFamily="49" charset="-122"/>
                <a:ea typeface="黑体" panose="02010609060101010101" pitchFamily="49" charset="-122"/>
                <a:sym typeface="+mn-ea"/>
              </a:rPr>
              <a:t>消息鉴别码</a:t>
            </a:r>
          </a:p>
          <a:p>
            <a:pPr marL="0" indent="0" algn="l" eaLnBrk="1" hangingPunct="1">
              <a:lnSpc>
                <a:spcPct val="100000"/>
              </a:lnSpc>
              <a:spcBef>
                <a:spcPts val="1000"/>
              </a:spcBef>
              <a:buSzTx/>
              <a:buFont typeface="Wingdings" panose="05000000000000000000" pitchFamily="2" charset="2"/>
              <a:buNone/>
            </a:pPr>
            <a:r>
              <a:rPr lang="en-US" altLang="zh-CN" sz="2200" b="1"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a:t>
            </a:r>
            <a:r>
              <a:rPr lang="en-US" altLang="zh-CN" sz="2200" b="0" dirty="0">
                <a:latin typeface="+mj-lt"/>
                <a:ea typeface="黑体" panose="02010609060101010101" pitchFamily="49" charset="-122"/>
                <a:cs typeface="+mj-lt"/>
                <a:sym typeface="+mn-ea"/>
              </a:rPr>
              <a:t> </a:t>
            </a:r>
            <a:r>
              <a:rPr lang="zh-CN" altLang="en-US" sz="2200" dirty="0">
                <a:sym typeface="+mn-ea"/>
              </a:rPr>
              <a:t>消息鉴别码 </a:t>
            </a:r>
            <a:r>
              <a:rPr lang="en-US" sz="2200" dirty="0">
                <a:sym typeface="+mn-ea"/>
              </a:rPr>
              <a:t>(Message Authentication Code</a:t>
            </a:r>
            <a:r>
              <a:rPr lang="zh-CN" altLang="en-US" sz="2200" dirty="0">
                <a:sym typeface="+mn-ea"/>
              </a:rPr>
              <a:t>，</a:t>
            </a:r>
            <a:r>
              <a:rPr lang="en-US" sz="2200" dirty="0">
                <a:sym typeface="+mn-ea"/>
              </a:rPr>
              <a:t>MAC)</a:t>
            </a:r>
            <a:r>
              <a:rPr lang="zh-CN" altLang="en-US" sz="2200" dirty="0">
                <a:sym typeface="+mn-ea"/>
              </a:rPr>
              <a:t>是一个固定长的函数值，其计算方式如下：</a:t>
            </a:r>
          </a:p>
          <a:p>
            <a:pPr marL="0" indent="0" algn="l" eaLnBrk="1" hangingPunct="1">
              <a:lnSpc>
                <a:spcPct val="100000"/>
              </a:lnSpc>
              <a:spcBef>
                <a:spcPts val="1000"/>
              </a:spcBef>
              <a:buSzTx/>
              <a:buFont typeface="Wingdings" panose="05000000000000000000" pitchFamily="2" charset="2"/>
              <a:buNone/>
            </a:pPr>
            <a:r>
              <a:rPr lang="en-US" altLang="zh-CN" sz="2200" dirty="0">
                <a:solidFill>
                  <a:srgbClr val="134AD5"/>
                </a:solidFill>
                <a:latin typeface="黑体" panose="02010609060101010101" pitchFamily="49" charset="-122"/>
                <a:ea typeface="黑体" panose="02010609060101010101" pitchFamily="49" charset="-122"/>
                <a:sym typeface="+mn-ea"/>
              </a:rPr>
              <a:t>             </a:t>
            </a:r>
            <a:r>
              <a:rPr lang="en-US" sz="2200" dirty="0">
                <a:sym typeface="+mn-ea"/>
              </a:rPr>
              <a:t>MAC = C(K</a:t>
            </a:r>
            <a:r>
              <a:rPr lang="zh-CN" altLang="en-US" sz="2200" dirty="0">
                <a:sym typeface="+mn-ea"/>
              </a:rPr>
              <a:t>，</a:t>
            </a:r>
            <a:r>
              <a:rPr lang="en-US" sz="2200" dirty="0">
                <a:sym typeface="+mn-ea"/>
              </a:rPr>
              <a:t>M)</a:t>
            </a:r>
            <a:endParaRPr lang="zh-CN" altLang="en-US" sz="2200" dirty="0">
              <a:sym typeface="+mn-ea"/>
            </a:endParaRPr>
          </a:p>
          <a:p>
            <a:pPr marL="0" indent="0" algn="l" eaLnBrk="1" hangingPunct="1">
              <a:lnSpc>
                <a:spcPct val="100000"/>
              </a:lnSpc>
              <a:spcBef>
                <a:spcPts val="1000"/>
              </a:spcBef>
              <a:buSzTx/>
              <a:buFont typeface="Wingdings" panose="05000000000000000000" pitchFamily="2" charset="2"/>
              <a:buNone/>
            </a:pPr>
            <a:r>
              <a:rPr lang="en-US" sz="2200" dirty="0">
                <a:sym typeface="+mn-ea"/>
              </a:rPr>
              <a:t>                                     M </a:t>
            </a:r>
            <a:r>
              <a:rPr lang="zh-CN" altLang="en-US" sz="2200" dirty="0">
                <a:sym typeface="+mn-ea"/>
              </a:rPr>
              <a:t>为输入消息（变长）；</a:t>
            </a:r>
          </a:p>
          <a:p>
            <a:pPr marL="0" indent="0" algn="l" eaLnBrk="1" hangingPunct="1">
              <a:lnSpc>
                <a:spcPct val="100000"/>
              </a:lnSpc>
              <a:spcBef>
                <a:spcPts val="1000"/>
              </a:spcBef>
              <a:buSzTx/>
              <a:buFont typeface="Wingdings" panose="05000000000000000000" pitchFamily="2" charset="2"/>
              <a:buNone/>
            </a:pPr>
            <a:r>
              <a:rPr lang="en-US" sz="2200" dirty="0">
                <a:sym typeface="+mn-ea"/>
              </a:rPr>
              <a:t>                                     K </a:t>
            </a:r>
            <a:r>
              <a:rPr lang="zh-CN" altLang="en-US" sz="2200" dirty="0">
                <a:sym typeface="+mn-ea"/>
              </a:rPr>
              <a:t>为双方共享的密钥；</a:t>
            </a:r>
          </a:p>
          <a:p>
            <a:pPr marL="0" indent="0" algn="l" eaLnBrk="1" hangingPunct="1">
              <a:lnSpc>
                <a:spcPct val="100000"/>
              </a:lnSpc>
              <a:spcBef>
                <a:spcPts val="1000"/>
              </a:spcBef>
              <a:buSzTx/>
              <a:buFont typeface="Wingdings" panose="05000000000000000000" pitchFamily="2" charset="2"/>
              <a:buNone/>
            </a:pPr>
            <a:r>
              <a:rPr lang="en-US" sz="2200" dirty="0">
                <a:sym typeface="+mn-ea"/>
              </a:rPr>
              <a:t>                                     C</a:t>
            </a:r>
            <a:r>
              <a:rPr lang="zh-CN" altLang="en-US" sz="2200" dirty="0">
                <a:sym typeface="+mn-ea"/>
              </a:rPr>
              <a:t>为</a:t>
            </a:r>
            <a:r>
              <a:rPr lang="en-US" sz="2200" dirty="0">
                <a:sym typeface="+mn-ea"/>
              </a:rPr>
              <a:t>MAC</a:t>
            </a:r>
            <a:r>
              <a:rPr lang="zh-CN" altLang="en-US" sz="2200" dirty="0">
                <a:sym typeface="+mn-ea"/>
              </a:rPr>
              <a:t>函数；</a:t>
            </a:r>
          </a:p>
          <a:p>
            <a:pPr marL="0" indent="0" algn="l" eaLnBrk="1" hangingPunct="1">
              <a:lnSpc>
                <a:spcPct val="100000"/>
              </a:lnSpc>
              <a:spcBef>
                <a:spcPts val="1000"/>
              </a:spcBef>
              <a:buSzTx/>
              <a:buFont typeface="Wingdings" panose="05000000000000000000" pitchFamily="2" charset="2"/>
              <a:buNone/>
            </a:pPr>
            <a:r>
              <a:rPr lang="en-US" sz="2200" dirty="0">
                <a:sym typeface="+mn-ea"/>
              </a:rPr>
              <a:t>                                     C(K,M)</a:t>
            </a:r>
            <a:r>
              <a:rPr lang="zh-CN" altLang="en-US" sz="2200" dirty="0">
                <a:sym typeface="+mn-ea"/>
              </a:rPr>
              <a:t>为</a:t>
            </a:r>
            <a:r>
              <a:rPr lang="en-US" sz="2200" dirty="0">
                <a:sym typeface="+mn-ea"/>
              </a:rPr>
              <a:t>MAC</a:t>
            </a:r>
            <a:r>
              <a:rPr lang="zh-CN" altLang="en-US" sz="2200" dirty="0">
                <a:sym typeface="+mn-ea"/>
              </a:rPr>
              <a:t>函数的返回值（固定长度）。</a:t>
            </a:r>
          </a:p>
          <a:p>
            <a:pPr marL="0" indent="0" algn="l" eaLnBrk="1" hangingPunct="1">
              <a:lnSpc>
                <a:spcPct val="100000"/>
              </a:lnSpc>
              <a:spcBef>
                <a:spcPts val="1000"/>
              </a:spcBef>
              <a:buSzTx/>
              <a:buFont typeface="Wingdings" panose="05000000000000000000" pitchFamily="2" charset="2"/>
              <a:buNone/>
            </a:pPr>
            <a:r>
              <a:rPr lang="en-US" altLang="zh-CN" sz="2200" b="1"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 </a:t>
            </a:r>
            <a:r>
              <a:rPr lang="zh-CN" altLang="en-US" sz="2200" dirty="0">
                <a:sym typeface="+mn-ea"/>
              </a:rPr>
              <a:t>注意：消息鉴别码的生成与数据加密是两个不同的概念。</a:t>
            </a:r>
            <a:endParaRPr lang="en-US" altLang="zh-CN" sz="2200" b="1" dirty="0">
              <a:solidFill>
                <a:schemeClr val="tx1"/>
              </a:solidFill>
              <a:latin typeface="+mj-lt"/>
              <a:ea typeface="黑体" panose="02010609060101010101" pitchFamily="49" charset="-122"/>
              <a:cs typeface="+mj-lt"/>
              <a:sym typeface="+mn-ea"/>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67410"/>
            <a:ext cx="8931275" cy="52324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en-US" altLang="zh-CN" sz="2200" b="1"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7" name="Rectangle 3"/>
          <p:cNvSpPr>
            <a:spLocks noGrp="1" noRot="1"/>
          </p:cNvSpPr>
          <p:nvPr>
            <p:custDataLst>
              <p:tags r:id="rId3"/>
            </p:custDataLst>
          </p:nvPr>
        </p:nvSpPr>
        <p:spPr>
          <a:xfrm>
            <a:off x="171450" y="1441450"/>
            <a:ext cx="2248535" cy="48387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 </a:t>
            </a:r>
            <a:r>
              <a:rPr lang="zh-CN" altLang="en-US" dirty="0">
                <a:solidFill>
                  <a:srgbClr val="134AD5"/>
                </a:solidFill>
                <a:ea typeface="黑体" panose="02010609060101010101" pitchFamily="49" charset="-122"/>
                <a:cs typeface="+mn-lt"/>
                <a:sym typeface="+mn-ea"/>
              </a:rPr>
              <a:t>数据质量</a:t>
            </a:r>
            <a:endParaRPr lang="en-US" altLang="zh-CN" sz="2200" b="1" dirty="0">
              <a:solidFill>
                <a:srgbClr val="134AD5"/>
              </a:solidFill>
              <a:ea typeface="黑体" panose="02010609060101010101" pitchFamily="49" charset="-122"/>
              <a:cs typeface="+mn-lt"/>
              <a:sym typeface="+mn-ea"/>
            </a:endParaRPr>
          </a:p>
        </p:txBody>
      </p:sp>
      <p:sp>
        <p:nvSpPr>
          <p:cNvPr id="2" name="Rectangle 3"/>
          <p:cNvSpPr>
            <a:spLocks noGrp="1" noRot="1"/>
          </p:cNvSpPr>
          <p:nvPr>
            <p:custDataLst>
              <p:tags r:id="rId4"/>
            </p:custDataLst>
          </p:nvPr>
        </p:nvSpPr>
        <p:spPr>
          <a:xfrm>
            <a:off x="160655" y="1943735"/>
            <a:ext cx="8843645" cy="407479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1000"/>
              </a:spcBef>
              <a:buSzTx/>
              <a:buFont typeface="Wingdings" panose="05000000000000000000" pitchFamily="2" charset="2"/>
              <a:buNone/>
            </a:pPr>
            <a:r>
              <a:rPr lang="en-US" altLang="zh-CN" sz="2300" dirty="0">
                <a:solidFill>
                  <a:srgbClr val="134AD5"/>
                </a:solidFill>
                <a:sym typeface="+mn-ea"/>
              </a:rPr>
              <a:t>    - </a:t>
            </a:r>
            <a:r>
              <a:rPr lang="zh-CN" altLang="en-US" sz="2300" dirty="0">
                <a:solidFill>
                  <a:srgbClr val="134AD5"/>
                </a:solidFill>
                <a:latin typeface="黑体" panose="02010609060101010101" pitchFamily="49" charset="-122"/>
                <a:ea typeface="黑体" panose="02010609060101010101" pitchFamily="49" charset="-122"/>
                <a:sym typeface="+mn-ea"/>
              </a:rPr>
              <a:t>Hash函数</a:t>
            </a:r>
          </a:p>
          <a:p>
            <a:pPr marL="0" indent="0" algn="l" eaLnBrk="1" hangingPunct="1">
              <a:lnSpc>
                <a:spcPct val="100000"/>
              </a:lnSpc>
              <a:spcBef>
                <a:spcPts val="1000"/>
              </a:spcBef>
              <a:buSzTx/>
              <a:buFont typeface="Wingdings" panose="05000000000000000000" pitchFamily="2" charset="2"/>
              <a:buNone/>
            </a:pPr>
            <a:r>
              <a:rPr lang="en-US" altLang="zh-CN" sz="2200" b="1"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a:t>
            </a:r>
            <a:r>
              <a:rPr lang="en-US" altLang="zh-CN" sz="2200" b="0" dirty="0">
                <a:latin typeface="+mj-lt"/>
                <a:ea typeface="黑体" panose="02010609060101010101" pitchFamily="49" charset="-122"/>
                <a:cs typeface="+mj-lt"/>
                <a:sym typeface="+mn-ea"/>
              </a:rPr>
              <a:t> </a:t>
            </a:r>
            <a:r>
              <a:rPr lang="en-US" altLang="zh-CN" sz="2200" dirty="0">
                <a:latin typeface="+mj-lt"/>
                <a:ea typeface="黑体" panose="02010609060101010101" pitchFamily="49" charset="-122"/>
                <a:cs typeface="+mj-lt"/>
                <a:sym typeface="+mn-ea"/>
              </a:rPr>
              <a:t>基于Hash函数的消息鉴别</a:t>
            </a:r>
            <a:r>
              <a:rPr lang="zh-CN" altLang="en-US" sz="2200" dirty="0">
                <a:latin typeface="+mj-lt"/>
                <a:ea typeface="黑体" panose="02010609060101010101" pitchFamily="49" charset="-122"/>
                <a:cs typeface="+mj-lt"/>
                <a:sym typeface="+mn-ea"/>
              </a:rPr>
              <a:t>：</a:t>
            </a:r>
            <a:r>
              <a:rPr lang="en-US" altLang="zh-CN" sz="2200" dirty="0">
                <a:latin typeface="+mj-lt"/>
                <a:ea typeface="黑体" panose="02010609060101010101" pitchFamily="49" charset="-122"/>
                <a:cs typeface="+mj-lt"/>
                <a:sym typeface="+mn-ea"/>
              </a:rPr>
              <a:t>不需要加密处理，计算速度更快</a:t>
            </a:r>
          </a:p>
          <a:p>
            <a:pPr marL="0" indent="0" algn="l" eaLnBrk="1" hangingPunct="1">
              <a:lnSpc>
                <a:spcPct val="100000"/>
              </a:lnSpc>
              <a:spcBef>
                <a:spcPts val="1000"/>
              </a:spcBef>
              <a:buSzTx/>
              <a:buFont typeface="Wingdings" panose="05000000000000000000" pitchFamily="2" charset="2"/>
              <a:buNone/>
            </a:pPr>
            <a:r>
              <a:rPr lang="en-US" altLang="zh-CN" sz="2200" dirty="0">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a:t>
            </a:r>
            <a:r>
              <a:rPr lang="en-US" altLang="zh-CN" sz="2200" dirty="0">
                <a:latin typeface="+mj-lt"/>
                <a:ea typeface="黑体" panose="02010609060101010101" pitchFamily="49" charset="-122"/>
                <a:cs typeface="+mj-lt"/>
                <a:sym typeface="+mn-ea"/>
              </a:rPr>
              <a:t> </a:t>
            </a:r>
            <a:r>
              <a:rPr lang="en-US" sz="2200" dirty="0">
                <a:latin typeface="+mj-lt"/>
                <a:ea typeface="黑体" panose="02010609060101010101" pitchFamily="49" charset="-122"/>
                <a:cs typeface="+mj-lt"/>
                <a:sym typeface="+mn-ea"/>
              </a:rPr>
              <a:t>Hash</a:t>
            </a:r>
            <a:r>
              <a:rPr lang="zh-CN" sz="2200" dirty="0">
                <a:latin typeface="+mj-lt"/>
                <a:ea typeface="黑体" panose="02010609060101010101" pitchFamily="49" charset="-122"/>
                <a:cs typeface="+mj-lt"/>
                <a:sym typeface="+mn-ea"/>
              </a:rPr>
              <a:t>函数是指具备如下特征的函数：</a:t>
            </a:r>
            <a:endParaRPr lang="en-US" altLang="zh-CN" sz="2200" b="1" dirty="0">
              <a:latin typeface="+mj-lt"/>
              <a:ea typeface="黑体" panose="02010609060101010101" pitchFamily="49" charset="-122"/>
              <a:cs typeface="+mj-lt"/>
              <a:sym typeface="+mn-ea"/>
            </a:endParaRPr>
          </a:p>
          <a:p>
            <a:pPr marL="0" indent="0" algn="l" eaLnBrk="1" hangingPunct="1">
              <a:lnSpc>
                <a:spcPct val="100000"/>
              </a:lnSpc>
              <a:spcBef>
                <a:spcPts val="1000"/>
              </a:spcBef>
              <a:buSzTx/>
              <a:buFont typeface="Wingdings" panose="05000000000000000000" pitchFamily="2" charset="2"/>
              <a:buNone/>
            </a:pPr>
            <a:r>
              <a:rPr lang="en-US" altLang="zh-CN" sz="2000" dirty="0">
                <a:sym typeface="+mn-ea"/>
              </a:rPr>
              <a:t>         </a:t>
            </a:r>
            <a:r>
              <a:rPr lang="en-US" altLang="zh-CN" sz="2000" dirty="0">
                <a:sym typeface="Symbol" panose="05050102010706020507" charset="0"/>
              </a:rPr>
              <a:t> </a:t>
            </a:r>
            <a:r>
              <a:rPr lang="zh-CN" sz="2000" dirty="0">
                <a:sym typeface="+mn-ea"/>
              </a:rPr>
              <a:t>输入为任意长度的消息</a:t>
            </a:r>
            <a:r>
              <a:rPr lang="en-US" sz="2000" i="1" dirty="0">
                <a:sym typeface="+mn-ea"/>
              </a:rPr>
              <a:t>M</a:t>
            </a:r>
            <a:endParaRPr lang="en-US" sz="2000" dirty="0">
              <a:sym typeface="+mn-ea"/>
            </a:endParaRPr>
          </a:p>
          <a:p>
            <a:pPr marL="0" indent="0" algn="l" eaLnBrk="1" hangingPunct="1">
              <a:lnSpc>
                <a:spcPct val="100000"/>
              </a:lnSpc>
              <a:spcBef>
                <a:spcPts val="1000"/>
              </a:spcBef>
              <a:buSzTx/>
              <a:buFont typeface="Wingdings" panose="05000000000000000000" pitchFamily="2" charset="2"/>
              <a:buNone/>
            </a:pPr>
            <a:r>
              <a:rPr lang="en-US" altLang="zh-CN" sz="2000" dirty="0">
                <a:sym typeface="+mn-ea"/>
              </a:rPr>
              <a:t>         </a:t>
            </a:r>
            <a:r>
              <a:rPr lang="en-US" altLang="zh-CN" sz="2000" dirty="0">
                <a:sym typeface="Symbol" panose="05050102010706020507" charset="0"/>
              </a:rPr>
              <a:t> </a:t>
            </a:r>
            <a:r>
              <a:rPr lang="zh-CN" sz="2000" dirty="0">
                <a:sym typeface="+mn-ea"/>
              </a:rPr>
              <a:t>输出</a:t>
            </a:r>
            <a:r>
              <a:rPr lang="en-US" altLang="zh-CN" sz="2000" dirty="0">
                <a:sym typeface="+mn-ea"/>
              </a:rPr>
              <a:t>(</a:t>
            </a:r>
            <a:r>
              <a:rPr lang="en-US" altLang="zh-CN" sz="2000" i="1" dirty="0">
                <a:sym typeface="+mn-ea"/>
              </a:rPr>
              <a:t>h)</a:t>
            </a:r>
            <a:r>
              <a:rPr lang="zh-CN" sz="2000" dirty="0">
                <a:sym typeface="+mn-ea"/>
              </a:rPr>
              <a:t>为一个固定长度的散列值，称为消息摘要</a:t>
            </a:r>
            <a:r>
              <a:rPr lang="en-US" altLang="zh-CN" sz="2000" dirty="0">
                <a:sym typeface="+mn-ea"/>
              </a:rPr>
              <a:t>(</a:t>
            </a:r>
            <a:r>
              <a:rPr lang="en-US" sz="2000" dirty="0">
                <a:sym typeface="+mn-ea"/>
              </a:rPr>
              <a:t>Message Digest)</a:t>
            </a:r>
            <a:endParaRPr lang="en-US" altLang="zh-CN" sz="2000" b="1" dirty="0">
              <a:cs typeface="+mn-cs"/>
              <a:sym typeface="+mn-ea"/>
            </a:endParaRPr>
          </a:p>
          <a:p>
            <a:pPr marL="0" indent="0" algn="l" eaLnBrk="1" hangingPunct="1">
              <a:lnSpc>
                <a:spcPct val="100000"/>
              </a:lnSpc>
              <a:spcBef>
                <a:spcPts val="1000"/>
              </a:spcBef>
              <a:buSzTx/>
              <a:buFont typeface="Wingdings" panose="05000000000000000000" pitchFamily="2" charset="2"/>
              <a:buNone/>
            </a:pPr>
            <a:r>
              <a:rPr lang="en-US" altLang="zh-CN" sz="2200" dirty="0">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a:t>
            </a:r>
            <a:r>
              <a:rPr lang="en-US" altLang="zh-CN" sz="2200" dirty="0">
                <a:latin typeface="+mj-lt"/>
                <a:ea typeface="黑体" panose="02010609060101010101" pitchFamily="49" charset="-122"/>
                <a:cs typeface="+mj-lt"/>
                <a:sym typeface="+mn-ea"/>
              </a:rPr>
              <a:t> </a:t>
            </a:r>
            <a:r>
              <a:rPr lang="zh-CN" sz="2200" dirty="0">
                <a:latin typeface="+mj-lt"/>
                <a:ea typeface="黑体" panose="02010609060101010101" pitchFamily="49" charset="-122"/>
                <a:cs typeface="+mj-lt"/>
                <a:sym typeface="+mn-ea"/>
              </a:rPr>
              <a:t>一个好的</a:t>
            </a:r>
            <a:r>
              <a:rPr lang="en-US" sz="2200" dirty="0">
                <a:latin typeface="+mj-lt"/>
                <a:ea typeface="黑体" panose="02010609060101010101" pitchFamily="49" charset="-122"/>
                <a:cs typeface="+mj-lt"/>
                <a:sym typeface="+mn-ea"/>
              </a:rPr>
              <a:t>Hash</a:t>
            </a:r>
            <a:r>
              <a:rPr lang="zh-CN" sz="2200" dirty="0">
                <a:latin typeface="+mj-lt"/>
                <a:ea typeface="黑体" panose="02010609060101010101" pitchFamily="49" charset="-122"/>
                <a:cs typeface="+mj-lt"/>
                <a:sym typeface="+mn-ea"/>
              </a:rPr>
              <a:t>函数应具备如下个特征：</a:t>
            </a:r>
            <a:endParaRPr lang="en-US" altLang="zh-CN" sz="2200" dirty="0">
              <a:latin typeface="+mj-lt"/>
              <a:ea typeface="黑体" panose="02010609060101010101" pitchFamily="49" charset="-122"/>
              <a:cs typeface="+mj-lt"/>
              <a:sym typeface="+mn-ea"/>
            </a:endParaRPr>
          </a:p>
          <a:p>
            <a:pPr marL="0" indent="0" algn="l" eaLnBrk="1" hangingPunct="1">
              <a:lnSpc>
                <a:spcPct val="100000"/>
              </a:lnSpc>
              <a:spcBef>
                <a:spcPts val="1000"/>
              </a:spcBef>
              <a:buSzTx/>
              <a:buFont typeface="Wingdings" panose="05000000000000000000" pitchFamily="2" charset="2"/>
              <a:buNone/>
            </a:pPr>
            <a:r>
              <a:rPr lang="zh-CN" sz="2000" dirty="0">
                <a:sym typeface="+mn-ea"/>
              </a:rPr>
              <a:t>         </a:t>
            </a:r>
            <a:r>
              <a:rPr lang="en-US" altLang="zh-CN" sz="2000" dirty="0">
                <a:sym typeface="Symbol" panose="05050102010706020507" charset="0"/>
              </a:rPr>
              <a:t></a:t>
            </a:r>
            <a:r>
              <a:rPr lang="zh-CN" sz="2000" dirty="0">
                <a:sym typeface="Symbol" panose="05050102010706020507" charset="0"/>
              </a:rPr>
              <a:t> </a:t>
            </a:r>
            <a:r>
              <a:rPr lang="zh-CN" sz="2000" dirty="0">
                <a:sym typeface="+mn-ea"/>
              </a:rPr>
              <a:t>容易计算，即给定</a:t>
            </a:r>
            <a:r>
              <a:rPr lang="en-US" sz="2000" i="1" dirty="0">
                <a:sym typeface="+mn-ea"/>
              </a:rPr>
              <a:t>M</a:t>
            </a:r>
            <a:r>
              <a:rPr lang="zh-CN" sz="2000" dirty="0">
                <a:sym typeface="+mn-ea"/>
              </a:rPr>
              <a:t>，很容易计算</a:t>
            </a:r>
            <a:r>
              <a:rPr lang="en-US" sz="2000" i="1" dirty="0">
                <a:sym typeface="+mn-ea"/>
              </a:rPr>
              <a:t>h</a:t>
            </a:r>
            <a:r>
              <a:rPr lang="zh-CN" altLang="en-US" sz="2000" dirty="0">
                <a:ea typeface="宋体" panose="02010600030101010101" pitchFamily="2" charset="-122"/>
                <a:sym typeface="+mn-ea"/>
              </a:rPr>
              <a:t>；</a:t>
            </a:r>
          </a:p>
          <a:p>
            <a:pPr marL="0" indent="0" algn="l" eaLnBrk="1" hangingPunct="1">
              <a:lnSpc>
                <a:spcPct val="100000"/>
              </a:lnSpc>
              <a:spcBef>
                <a:spcPts val="1000"/>
              </a:spcBef>
              <a:buSzTx/>
              <a:buFont typeface="Wingdings" panose="05000000000000000000" pitchFamily="2" charset="2"/>
              <a:buNone/>
            </a:pPr>
            <a:r>
              <a:rPr lang="zh-CN" sz="2000" dirty="0">
                <a:sym typeface="+mn-ea"/>
              </a:rPr>
              <a:t>         </a:t>
            </a:r>
            <a:r>
              <a:rPr lang="en-US" altLang="zh-CN" sz="2000" dirty="0">
                <a:sym typeface="Symbol" panose="05050102010706020507" charset="0"/>
              </a:rPr>
              <a:t></a:t>
            </a:r>
            <a:r>
              <a:rPr lang="zh-CN" sz="2000" dirty="0">
                <a:sym typeface="Symbol" panose="05050102010706020507" charset="0"/>
              </a:rPr>
              <a:t> </a:t>
            </a:r>
            <a:r>
              <a:rPr lang="zh-CN" sz="2000" dirty="0">
                <a:sym typeface="+mn-ea"/>
              </a:rPr>
              <a:t>单向性，即如果已知</a:t>
            </a:r>
            <a:r>
              <a:rPr lang="en-US" sz="2000" i="1" dirty="0">
                <a:sym typeface="+mn-ea"/>
              </a:rPr>
              <a:t>h</a:t>
            </a:r>
            <a:r>
              <a:rPr lang="zh-CN" sz="2000" dirty="0">
                <a:sym typeface="+mn-ea"/>
              </a:rPr>
              <a:t>，根据</a:t>
            </a:r>
            <a:r>
              <a:rPr lang="en-US" sz="2000" i="1" dirty="0">
                <a:sym typeface="+mn-ea"/>
              </a:rPr>
              <a:t>H(M) = h</a:t>
            </a:r>
            <a:r>
              <a:rPr lang="zh-CN" altLang="en-US" sz="2000" dirty="0">
                <a:ea typeface="宋体" panose="02010600030101010101" pitchFamily="2" charset="-122"/>
                <a:sym typeface="+mn-ea"/>
              </a:rPr>
              <a:t>来</a:t>
            </a:r>
            <a:r>
              <a:rPr lang="zh-CN" sz="2000" dirty="0">
                <a:sym typeface="+mn-ea"/>
              </a:rPr>
              <a:t>计算</a:t>
            </a:r>
            <a:r>
              <a:rPr lang="en-US" sz="2000" i="1" dirty="0">
                <a:sym typeface="+mn-ea"/>
              </a:rPr>
              <a:t>M</a:t>
            </a:r>
            <a:r>
              <a:rPr lang="zh-CN" sz="2000" dirty="0">
                <a:sym typeface="+mn-ea"/>
              </a:rPr>
              <a:t>很难</a:t>
            </a:r>
            <a:r>
              <a:rPr lang="zh-CN" altLang="en-US" sz="2000" dirty="0">
                <a:ea typeface="宋体" panose="02010600030101010101" pitchFamily="2" charset="-122"/>
                <a:sym typeface="+mn-ea"/>
              </a:rPr>
              <a:t>；</a:t>
            </a:r>
          </a:p>
          <a:p>
            <a:pPr marL="0" indent="0" algn="l" eaLnBrk="1" hangingPunct="1">
              <a:lnSpc>
                <a:spcPct val="100000"/>
              </a:lnSpc>
              <a:spcBef>
                <a:spcPts val="1000"/>
              </a:spcBef>
              <a:buSzTx/>
              <a:buFont typeface="Wingdings" panose="05000000000000000000" pitchFamily="2" charset="2"/>
              <a:buNone/>
            </a:pPr>
            <a:r>
              <a:rPr lang="en-US" altLang="zh-CN" sz="2000" dirty="0">
                <a:sym typeface="Symbol" panose="05050102010706020507" charset="0"/>
              </a:rPr>
              <a:t>          </a:t>
            </a:r>
            <a:r>
              <a:rPr lang="zh-CN" sz="2000" dirty="0">
                <a:sym typeface="+mn-ea"/>
              </a:rPr>
              <a:t>抗碰撞性，即给定</a:t>
            </a:r>
            <a:r>
              <a:rPr lang="en-US" sz="2000" i="1" dirty="0">
                <a:sym typeface="+mn-ea"/>
              </a:rPr>
              <a:t>M</a:t>
            </a:r>
            <a:r>
              <a:rPr lang="en-US" sz="2000" i="1" baseline="-25000" dirty="0">
                <a:sym typeface="+mn-ea"/>
              </a:rPr>
              <a:t>1</a:t>
            </a:r>
            <a:r>
              <a:rPr lang="zh-CN" sz="2000" dirty="0">
                <a:sym typeface="+mn-ea"/>
              </a:rPr>
              <a:t>，要找到另一个消息</a:t>
            </a:r>
            <a:r>
              <a:rPr lang="en-US" sz="2000" i="1" dirty="0">
                <a:sym typeface="+mn-ea"/>
              </a:rPr>
              <a:t>M</a:t>
            </a:r>
            <a:r>
              <a:rPr lang="en-US" sz="2000" i="1" baseline="-25000" dirty="0">
                <a:sym typeface="+mn-ea"/>
              </a:rPr>
              <a:t>2</a:t>
            </a:r>
            <a:r>
              <a:rPr lang="zh-CN" sz="2000" dirty="0">
                <a:sym typeface="+mn-ea"/>
              </a:rPr>
              <a:t>并满足</a:t>
            </a:r>
            <a:r>
              <a:rPr lang="en-US" sz="2000" dirty="0">
                <a:sym typeface="+mn-ea"/>
              </a:rPr>
              <a:t> </a:t>
            </a:r>
            <a:r>
              <a:rPr lang="en-US" sz="2000" i="1" dirty="0">
                <a:sym typeface="+mn-ea"/>
              </a:rPr>
              <a:t>H(M</a:t>
            </a:r>
            <a:r>
              <a:rPr lang="en-US" sz="2000" i="1" baseline="-25000" dirty="0">
                <a:sym typeface="+mn-ea"/>
              </a:rPr>
              <a:t>1</a:t>
            </a:r>
            <a:r>
              <a:rPr lang="en-US" sz="2000" i="1" dirty="0">
                <a:sym typeface="+mn-ea"/>
              </a:rPr>
              <a:t>)=H(M</a:t>
            </a:r>
            <a:r>
              <a:rPr lang="en-US" sz="2000" i="1" baseline="-25000" dirty="0">
                <a:sym typeface="+mn-ea"/>
              </a:rPr>
              <a:t>2</a:t>
            </a:r>
            <a:r>
              <a:rPr lang="en-US" sz="2000" i="1" dirty="0">
                <a:sym typeface="+mn-ea"/>
              </a:rPr>
              <a:t>)</a:t>
            </a:r>
            <a:r>
              <a:rPr lang="zh-CN" sz="2000" dirty="0">
                <a:sym typeface="+mn-ea"/>
              </a:rPr>
              <a:t>很难</a:t>
            </a:r>
            <a:endParaRPr lang="en-US" altLang="zh-CN" sz="2000" b="1" dirty="0">
              <a:solidFill>
                <a:schemeClr val="tx1"/>
              </a:solidFill>
              <a:latin typeface="+mj-lt"/>
              <a:ea typeface="黑体" panose="02010609060101010101" pitchFamily="49" charset="-122"/>
              <a:cs typeface="+mj-lt"/>
              <a:sym typeface="+mn-ea"/>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795655"/>
            <a:ext cx="8931275" cy="52324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en-US" altLang="zh-CN" sz="2200" b="1"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7" name="Rectangle 3"/>
          <p:cNvSpPr>
            <a:spLocks noGrp="1" noRot="1"/>
          </p:cNvSpPr>
          <p:nvPr>
            <p:custDataLst>
              <p:tags r:id="rId3"/>
            </p:custDataLst>
          </p:nvPr>
        </p:nvSpPr>
        <p:spPr>
          <a:xfrm>
            <a:off x="171450" y="1369695"/>
            <a:ext cx="2248535" cy="48387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 </a:t>
            </a:r>
            <a:r>
              <a:rPr lang="zh-CN" altLang="en-US" dirty="0">
                <a:solidFill>
                  <a:srgbClr val="134AD5"/>
                </a:solidFill>
                <a:ea typeface="黑体" panose="02010609060101010101" pitchFamily="49" charset="-122"/>
                <a:cs typeface="+mn-lt"/>
                <a:sym typeface="+mn-ea"/>
              </a:rPr>
              <a:t>数据质量</a:t>
            </a:r>
            <a:endParaRPr lang="en-US" altLang="zh-CN" sz="2200" b="1" dirty="0">
              <a:solidFill>
                <a:srgbClr val="134AD5"/>
              </a:solidFill>
              <a:ea typeface="黑体" panose="02010609060101010101" pitchFamily="49" charset="-122"/>
              <a:cs typeface="+mn-lt"/>
              <a:sym typeface="+mn-ea"/>
            </a:endParaRPr>
          </a:p>
        </p:txBody>
      </p:sp>
      <p:sp>
        <p:nvSpPr>
          <p:cNvPr id="2" name="Rectangle 3"/>
          <p:cNvSpPr>
            <a:spLocks noGrp="1" noRot="1"/>
          </p:cNvSpPr>
          <p:nvPr>
            <p:custDataLst>
              <p:tags r:id="rId4"/>
            </p:custDataLst>
          </p:nvPr>
        </p:nvSpPr>
        <p:spPr>
          <a:xfrm>
            <a:off x="160655" y="1871980"/>
            <a:ext cx="8843645" cy="418719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600"/>
              </a:spcBef>
              <a:buSzTx/>
              <a:buFont typeface="Wingdings" panose="05000000000000000000" pitchFamily="2" charset="2"/>
              <a:buNone/>
            </a:pPr>
            <a:r>
              <a:rPr lang="en-US" altLang="zh-CN" sz="2300" dirty="0">
                <a:solidFill>
                  <a:srgbClr val="134AD5"/>
                </a:solidFill>
                <a:sym typeface="+mn-ea"/>
              </a:rPr>
              <a:t>    - </a:t>
            </a:r>
            <a:r>
              <a:rPr lang="zh-CN" altLang="en-US" sz="2300" dirty="0">
                <a:solidFill>
                  <a:srgbClr val="134AD5"/>
                </a:solidFill>
                <a:latin typeface="黑体" panose="02010609060101010101" pitchFamily="49" charset="-122"/>
                <a:ea typeface="黑体" panose="02010609060101010101" pitchFamily="49" charset="-122"/>
                <a:sym typeface="+mn-ea"/>
              </a:rPr>
              <a:t>数字签名</a:t>
            </a:r>
          </a:p>
          <a:p>
            <a:pPr marL="0" indent="0" algn="l" eaLnBrk="1" latinLnBrk="0" hangingPunct="1">
              <a:lnSpc>
                <a:spcPct val="100000"/>
              </a:lnSpc>
              <a:spcBef>
                <a:spcPts val="1200"/>
              </a:spcBef>
              <a:buSzTx/>
              <a:buFont typeface="Wingdings" panose="05000000000000000000" pitchFamily="2" charset="2"/>
              <a:buNone/>
            </a:pPr>
            <a:r>
              <a:rPr lang="en-US" altLang="zh-CN" sz="2200" b="1" dirty="0">
                <a:solidFill>
                  <a:schemeClr val="tx1"/>
                </a:solidFill>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a:t>
            </a:r>
            <a:r>
              <a:rPr lang="en-US" altLang="zh-CN" sz="2200" b="0" dirty="0">
                <a:latin typeface="+mj-lt"/>
                <a:ea typeface="黑体" panose="02010609060101010101" pitchFamily="49" charset="-122"/>
                <a:cs typeface="+mj-lt"/>
                <a:sym typeface="+mn-ea"/>
              </a:rPr>
              <a:t> </a:t>
            </a:r>
            <a:r>
              <a:rPr lang="zh-CN" altLang="en-US" sz="2200" dirty="0">
                <a:latin typeface="+mj-lt"/>
                <a:ea typeface="黑体" panose="02010609060101010101" pitchFamily="49" charset="-122"/>
                <a:cs typeface="+mj-lt"/>
                <a:sym typeface="+mn-ea"/>
              </a:rPr>
              <a:t>消息鉴别保护双方的数据交换不被第三方侵犯，但不保证双方互相欺骗或抵赖，故需要数字签名来实现实体鉴别的功能。</a:t>
            </a:r>
          </a:p>
          <a:p>
            <a:pPr marL="0" lvl="1" indent="0" algn="l" eaLnBrk="1" latinLnBrk="0" hangingPunct="1">
              <a:lnSpc>
                <a:spcPct val="100000"/>
              </a:lnSpc>
              <a:spcBef>
                <a:spcPts val="1200"/>
              </a:spcBef>
              <a:buSzTx/>
              <a:buFont typeface="Wingdings" panose="05000000000000000000" pitchFamily="2" charset="2"/>
              <a:buNone/>
            </a:pPr>
            <a:r>
              <a:rPr lang="en-US" sz="2100" dirty="0">
                <a:sym typeface="+mn-ea"/>
              </a:rPr>
              <a:t>        </a:t>
            </a:r>
            <a:r>
              <a:rPr lang="en-US" sz="2100" dirty="0">
                <a:sym typeface="Symbol" panose="05050102010706020507" charset="0"/>
              </a:rPr>
              <a:t> </a:t>
            </a:r>
            <a:r>
              <a:rPr lang="zh-CN" altLang="en-US" sz="2100" dirty="0">
                <a:ea typeface="宋体" panose="02010600030101010101" pitchFamily="2" charset="-122"/>
                <a:sym typeface="Symbol" panose="05050102010706020507" charset="0"/>
              </a:rPr>
              <a:t>例如，</a:t>
            </a:r>
            <a:r>
              <a:rPr lang="en-US" altLang="zh-CN" sz="2100" dirty="0">
                <a:ea typeface="宋体" panose="02010600030101010101" pitchFamily="2" charset="-122"/>
                <a:sym typeface="Symbol" panose="05050102010706020507" charset="0"/>
              </a:rPr>
              <a:t>B</a:t>
            </a:r>
            <a:r>
              <a:rPr lang="zh-CN" altLang="en-US" sz="2100" dirty="0">
                <a:ea typeface="宋体" panose="02010600030101010101" pitchFamily="2" charset="-122"/>
                <a:sym typeface="+mn-ea"/>
              </a:rPr>
              <a:t>伪造一个消息，但声称是从</a:t>
            </a:r>
            <a:r>
              <a:rPr lang="en-US" altLang="zh-CN" sz="2100" dirty="0">
                <a:ea typeface="宋体" panose="02010600030101010101" pitchFamily="2" charset="-122"/>
                <a:sym typeface="+mn-ea"/>
              </a:rPr>
              <a:t>A</a:t>
            </a:r>
            <a:r>
              <a:rPr lang="zh-CN" altLang="en-US" sz="2100" dirty="0">
                <a:ea typeface="宋体" panose="02010600030101010101" pitchFamily="2" charset="-122"/>
                <a:sym typeface="+mn-ea"/>
              </a:rPr>
              <a:t>收到的</a:t>
            </a:r>
            <a:r>
              <a:rPr lang="en-US" sz="2100" dirty="0">
                <a:sym typeface="+mn-ea"/>
              </a:rPr>
              <a:t>；A</a:t>
            </a:r>
            <a:r>
              <a:rPr lang="zh-CN" altLang="en-US" sz="2100" dirty="0">
                <a:ea typeface="宋体" panose="02010600030101010101" pitchFamily="2" charset="-122"/>
                <a:sym typeface="+mn-ea"/>
              </a:rPr>
              <a:t>可以否认发过该消息，但</a:t>
            </a:r>
            <a:r>
              <a:rPr lang="en-US" altLang="zh-CN" sz="2100" dirty="0">
                <a:ea typeface="宋体" panose="02010600030101010101" pitchFamily="2" charset="-122"/>
                <a:sym typeface="+mn-ea"/>
              </a:rPr>
              <a:t>B</a:t>
            </a:r>
            <a:r>
              <a:rPr lang="zh-CN" altLang="en-US" sz="2100" dirty="0">
                <a:ea typeface="宋体" panose="02010600030101010101" pitchFamily="2" charset="-122"/>
                <a:sym typeface="+mn-ea"/>
              </a:rPr>
              <a:t>无法证明</a:t>
            </a:r>
            <a:r>
              <a:rPr lang="en-US" altLang="zh-CN" sz="2100" dirty="0">
                <a:ea typeface="宋体" panose="02010600030101010101" pitchFamily="2" charset="-122"/>
                <a:sym typeface="+mn-ea"/>
              </a:rPr>
              <a:t>A</a:t>
            </a:r>
            <a:r>
              <a:rPr lang="zh-CN" altLang="en-US" sz="2100" dirty="0">
                <a:ea typeface="宋体" panose="02010600030101010101" pitchFamily="2" charset="-122"/>
                <a:sym typeface="+mn-ea"/>
              </a:rPr>
              <a:t>确实发了该消息。</a:t>
            </a:r>
            <a:endParaRPr lang="en-US" sz="2100" dirty="0">
              <a:ea typeface="+mn-ea"/>
              <a:cs typeface="+mn-cs"/>
              <a:sym typeface="+mn-ea"/>
            </a:endParaRPr>
          </a:p>
          <a:p>
            <a:pPr marL="0" lvl="1" algn="l" eaLnBrk="1" latinLnBrk="0" hangingPunct="1">
              <a:lnSpc>
                <a:spcPct val="100000"/>
              </a:lnSpc>
              <a:spcBef>
                <a:spcPts val="1200"/>
              </a:spcBef>
              <a:buClrTx/>
              <a:buSzTx/>
              <a:buFont typeface="Wingdings" panose="05000000000000000000" pitchFamily="2" charset="2"/>
              <a:buNone/>
            </a:pPr>
            <a:r>
              <a:rPr lang="en-US" altLang="zh-CN" sz="2200" dirty="0">
                <a:latin typeface="+mj-lt"/>
                <a:ea typeface="黑体" panose="02010609060101010101" pitchFamily="49" charset="-122"/>
                <a:cs typeface="+mj-lt"/>
                <a:sym typeface="+mn-ea"/>
              </a:rPr>
              <a:t>      </a:t>
            </a:r>
            <a:r>
              <a:rPr lang="en-US" altLang="zh-CN" sz="2200" b="0" dirty="0">
                <a:latin typeface="+mj-lt"/>
                <a:ea typeface="黑体" panose="02010609060101010101" pitchFamily="49" charset="-122"/>
                <a:cs typeface="+mj-lt"/>
                <a:sym typeface="Symbol" panose="05050102010706020507" charset="0"/>
              </a:rPr>
              <a:t></a:t>
            </a:r>
            <a:r>
              <a:rPr lang="en-US" altLang="zh-CN" sz="2200" dirty="0">
                <a:latin typeface="+mj-lt"/>
                <a:ea typeface="黑体" panose="02010609060101010101" pitchFamily="49" charset="-122"/>
                <a:cs typeface="+mj-lt"/>
                <a:sym typeface="+mn-ea"/>
              </a:rPr>
              <a:t> </a:t>
            </a:r>
            <a:r>
              <a:rPr lang="zh-CN" altLang="en-US" sz="2200" dirty="0">
                <a:latin typeface="+mj-lt"/>
                <a:ea typeface="黑体" panose="02010609060101010101" pitchFamily="49" charset="-122"/>
                <a:cs typeface="+mj-lt"/>
                <a:sym typeface="+mn-ea"/>
              </a:rPr>
              <a:t>签名的基本要求</a:t>
            </a:r>
          </a:p>
          <a:p>
            <a:pPr marL="0" lvl="1" algn="l" eaLnBrk="1" latinLnBrk="0" hangingPunct="1">
              <a:lnSpc>
                <a:spcPct val="100000"/>
              </a:lnSpc>
              <a:spcBef>
                <a:spcPts val="1200"/>
              </a:spcBef>
              <a:buClrTx/>
              <a:buSzTx/>
              <a:buFont typeface="Wingdings" panose="05000000000000000000" pitchFamily="2" charset="2"/>
              <a:buNone/>
            </a:pPr>
            <a:r>
              <a:rPr lang="en-US" sz="2100" dirty="0">
                <a:sym typeface="+mn-ea"/>
              </a:rPr>
              <a:t>        </a:t>
            </a:r>
            <a:r>
              <a:rPr lang="en-US" sz="2100" dirty="0">
                <a:sym typeface="Symbol" panose="05050102010706020507" charset="0"/>
              </a:rPr>
              <a:t> </a:t>
            </a:r>
            <a:r>
              <a:rPr lang="zh-CN" altLang="en-US" sz="2100" dirty="0">
                <a:sym typeface="+mn-ea"/>
              </a:rPr>
              <a:t>签名者事后无法否认自己的签名、接收者能验证签名，而任何其他人都不能伪造签名；</a:t>
            </a:r>
          </a:p>
          <a:p>
            <a:pPr marL="0" lvl="1" algn="l" eaLnBrk="1" latinLnBrk="0" hangingPunct="1">
              <a:lnSpc>
                <a:spcPct val="100000"/>
              </a:lnSpc>
              <a:spcBef>
                <a:spcPts val="1200"/>
              </a:spcBef>
              <a:buClrTx/>
              <a:buSzTx/>
              <a:buFont typeface="Wingdings" panose="05000000000000000000" pitchFamily="2" charset="2"/>
              <a:buNone/>
            </a:pPr>
            <a:r>
              <a:rPr lang="en-US" sz="2100" dirty="0">
                <a:sym typeface="Symbol" panose="05050102010706020507" charset="0"/>
              </a:rPr>
              <a:t>         </a:t>
            </a:r>
            <a:r>
              <a:rPr lang="zh-CN" altLang="en-US" sz="2100" dirty="0">
                <a:sym typeface="+mn-ea"/>
              </a:rPr>
              <a:t>在有争议时，可由第三方进行验证，对签名的作者、日期和时间、签名时刻消息的内容提供验证。</a:t>
            </a:r>
            <a:endParaRPr lang="en-US" sz="2100" b="1" dirty="0">
              <a:ea typeface="+mn-ea"/>
              <a:cs typeface="+mn-cs"/>
              <a:sym typeface="+mn-ea"/>
            </a:endParaRPr>
          </a:p>
          <a:p>
            <a:pPr marL="0" indent="0" algn="l" eaLnBrk="1" latinLnBrk="0" hangingPunct="1">
              <a:lnSpc>
                <a:spcPct val="100000"/>
              </a:lnSpc>
              <a:spcBef>
                <a:spcPts val="1200"/>
              </a:spcBef>
              <a:buSzTx/>
              <a:buFont typeface="Wingdings" panose="05000000000000000000" pitchFamily="2" charset="2"/>
              <a:buNone/>
            </a:pPr>
            <a:endParaRPr lang="en-US" altLang="zh-CN" sz="2100" b="1" dirty="0">
              <a:solidFill>
                <a:schemeClr val="tx1"/>
              </a:solidFill>
              <a:latin typeface="+mj-lt"/>
              <a:ea typeface="黑体" panose="02010609060101010101" pitchFamily="49" charset="-122"/>
              <a:cs typeface="+mj-lt"/>
              <a:sym typeface="+mn-ea"/>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795655"/>
            <a:ext cx="8931275" cy="5873115"/>
          </a:xfrm>
        </p:spPr>
        <p:txBody>
          <a:bodyPr vert="horz" wrap="square" lIns="91440" tIns="45720" rIns="91440" bIns="45720" anchor="t" anchorCtr="0">
            <a:noAutofit/>
          </a:bodyPr>
          <a:lstStyle/>
          <a:p>
            <a:pPr algn="l" eaLnBrk="1" latinLnBrk="0" hangingPunct="1">
              <a:lnSpc>
                <a:spcPct val="100000"/>
              </a:lnSpc>
              <a:spcBef>
                <a:spcPts val="8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探索性数据分析</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p>
          <a:p>
            <a:pPr marL="0" indent="0" algn="l" eaLnBrk="1" latinLnBrk="0" hangingPunct="1">
              <a:lnSpc>
                <a:spcPct val="100000"/>
              </a:lnSpc>
              <a:spcBef>
                <a:spcPts val="800"/>
              </a:spcBef>
              <a:buSzTx/>
              <a:buFont typeface="Wingdings" panose="05000000000000000000" pitchFamily="2" charset="2"/>
              <a:buNone/>
            </a:pPr>
            <a:r>
              <a:rPr lang="zh-CN" altLang="en-US" sz="2300" dirty="0">
                <a:solidFill>
                  <a:srgbClr val="134AD5"/>
                </a:solidFill>
                <a:ea typeface="黑体" panose="02010609060101010101" pitchFamily="49" charset="-122"/>
                <a:cs typeface="+mn-lt"/>
                <a:sym typeface="+mn-ea"/>
              </a:rPr>
              <a:t> </a:t>
            </a:r>
            <a:r>
              <a:rPr lang="en-US" altLang="zh-CN" sz="2300" dirty="0">
                <a:solidFill>
                  <a:srgbClr val="134AD5"/>
                </a:solidFill>
                <a:ea typeface="黑体" panose="02010609060101010101" pitchFamily="49" charset="-122"/>
                <a:cs typeface="+mn-lt"/>
                <a:sym typeface="+mn-ea"/>
              </a:rPr>
              <a:t> * </a:t>
            </a:r>
            <a:r>
              <a:rPr lang="zh-CN" altLang="en-US" sz="2300" dirty="0">
                <a:solidFill>
                  <a:srgbClr val="134AD5"/>
                </a:solidFill>
                <a:ea typeface="黑体" panose="02010609060101010101" pitchFamily="49" charset="-122"/>
                <a:cs typeface="+mn-lt"/>
                <a:sym typeface="+mn-ea"/>
              </a:rPr>
              <a:t>通常，</a:t>
            </a:r>
            <a:r>
              <a:rPr lang="zh-CN" altLang="en-US" sz="2300" u="sng" dirty="0">
                <a:solidFill>
                  <a:srgbClr val="134AD5"/>
                </a:solidFill>
                <a:ea typeface="黑体" panose="02010609060101010101" pitchFamily="49" charset="-122"/>
                <a:cs typeface="+mn-lt"/>
                <a:sym typeface="+mn-ea"/>
              </a:rPr>
              <a:t>探索性数据分析是数据加工的第一步</a:t>
            </a:r>
            <a:r>
              <a:rPr lang="zh-CN" altLang="en-US" sz="2300" dirty="0">
                <a:solidFill>
                  <a:srgbClr val="134AD5"/>
                </a:solidFill>
                <a:ea typeface="黑体" panose="02010609060101010101" pitchFamily="49" charset="-122"/>
                <a:cs typeface="+mn-lt"/>
                <a:sym typeface="+mn-ea"/>
              </a:rPr>
              <a:t>。</a:t>
            </a:r>
          </a:p>
          <a:p>
            <a:pPr marL="0" indent="0" algn="l" eaLnBrk="1" latinLnBrk="0" hangingPunct="1">
              <a:lnSpc>
                <a:spcPct val="100000"/>
              </a:lnSpc>
              <a:spcBef>
                <a:spcPts val="800"/>
              </a:spcBef>
              <a:buSzTx/>
              <a:buFont typeface="Wingdings" panose="05000000000000000000" pitchFamily="2" charset="2"/>
              <a:buNone/>
            </a:pPr>
            <a:r>
              <a:rPr lang="zh-CN" altLang="en-US" sz="2300" dirty="0">
                <a:solidFill>
                  <a:srgbClr val="134AD5"/>
                </a:solidFill>
                <a:ea typeface="黑体" panose="02010609060101010101" pitchFamily="49" charset="-122"/>
                <a:cs typeface="+mn-lt"/>
                <a:sym typeface="+mn-ea"/>
              </a:rPr>
              <a:t> </a:t>
            </a:r>
            <a:r>
              <a:rPr lang="en-US" altLang="zh-CN" sz="2300" dirty="0">
                <a:solidFill>
                  <a:srgbClr val="134AD5"/>
                </a:solidFill>
                <a:ea typeface="黑体" panose="02010609060101010101" pitchFamily="49" charset="-122"/>
                <a:cs typeface="+mn-lt"/>
                <a:sym typeface="+mn-ea"/>
              </a:rPr>
              <a:t> * </a:t>
            </a:r>
            <a:r>
              <a:rPr lang="zh-CN" altLang="en-US" sz="2300" dirty="0">
                <a:solidFill>
                  <a:srgbClr val="134AD5"/>
                </a:solidFill>
                <a:ea typeface="黑体" panose="02010609060101010101" pitchFamily="49" charset="-122"/>
                <a:cs typeface="+mn-lt"/>
                <a:sym typeface="+mn-ea"/>
              </a:rPr>
              <a:t>探索性数据分析（Exploratory Data Analysis，EDA）指对已有的数据（特别是调查或观察得来的原始数据）在</a:t>
            </a:r>
            <a:r>
              <a:rPr lang="zh-CN" altLang="en-US" sz="2300" u="sng" dirty="0">
                <a:solidFill>
                  <a:srgbClr val="134AD5"/>
                </a:solidFill>
                <a:ea typeface="黑体" panose="02010609060101010101" pitchFamily="49" charset="-122"/>
                <a:cs typeface="+mn-lt"/>
                <a:sym typeface="+mn-ea"/>
              </a:rPr>
              <a:t>尽量少的先验假定下</a:t>
            </a:r>
            <a:r>
              <a:rPr lang="zh-CN" altLang="en-US" sz="2300" dirty="0">
                <a:solidFill>
                  <a:srgbClr val="134AD5"/>
                </a:solidFill>
                <a:ea typeface="黑体" panose="02010609060101010101" pitchFamily="49" charset="-122"/>
                <a:cs typeface="+mn-lt"/>
                <a:sym typeface="+mn-ea"/>
              </a:rPr>
              <a:t>进行探索，并通过作图、制表、方程拟合、计算特征量等手段探索数据的结构和规律的一种数据分析方法。</a:t>
            </a:r>
          </a:p>
          <a:p>
            <a:pPr marL="0" indent="0" algn="l" eaLnBrk="1" latinLnBrk="0" hangingPunct="1">
              <a:lnSpc>
                <a:spcPct val="100000"/>
              </a:lnSpc>
              <a:spcBef>
                <a:spcPts val="800"/>
              </a:spcBef>
              <a:buSzTx/>
              <a:buFont typeface="Wingdings" panose="05000000000000000000" pitchFamily="2" charset="2"/>
              <a:buNone/>
            </a:pPr>
            <a:r>
              <a:rPr lang="zh-CN" altLang="en-US" sz="2300" dirty="0">
                <a:solidFill>
                  <a:srgbClr val="134AD5"/>
                </a:solidFill>
                <a:ea typeface="黑体" panose="02010609060101010101" pitchFamily="49" charset="-122"/>
                <a:cs typeface="+mn-lt"/>
                <a:sym typeface="+mn-ea"/>
              </a:rPr>
              <a:t> </a:t>
            </a:r>
            <a:r>
              <a:rPr lang="en-US" altLang="zh-CN" sz="2300" dirty="0">
                <a:solidFill>
                  <a:srgbClr val="134AD5"/>
                </a:solidFill>
                <a:ea typeface="黑体" panose="02010609060101010101" pitchFamily="49" charset="-122"/>
                <a:cs typeface="+mn-lt"/>
                <a:sym typeface="+mn-ea"/>
              </a:rPr>
              <a:t> * </a:t>
            </a:r>
            <a:r>
              <a:rPr lang="zh-CN" altLang="en-US" sz="2300" dirty="0">
                <a:solidFill>
                  <a:srgbClr val="134AD5"/>
                </a:solidFill>
                <a:ea typeface="黑体" panose="02010609060101010101" pitchFamily="49" charset="-122"/>
                <a:cs typeface="+mn-lt"/>
                <a:sym typeface="+mn-ea"/>
              </a:rPr>
              <a:t>当数据科学家对数据中的信息没有足够的把握，不确定应该使用何种传统统计方法进行分析时，经常通过探索性数据分析方法达到数据理解的目的。</a:t>
            </a:r>
          </a:p>
          <a:p>
            <a:pPr marL="0" indent="0" algn="l" eaLnBrk="1" latinLnBrk="0" hangingPunct="1">
              <a:lnSpc>
                <a:spcPct val="100000"/>
              </a:lnSpc>
              <a:spcBef>
                <a:spcPts val="800"/>
              </a:spcBef>
              <a:buSzTx/>
              <a:buFont typeface="Wingdings" panose="05000000000000000000" pitchFamily="2" charset="2"/>
              <a:buNone/>
            </a:pPr>
            <a:r>
              <a:rPr lang="zh-CN" altLang="en-US" sz="2300" dirty="0">
                <a:solidFill>
                  <a:srgbClr val="134AD5"/>
                </a:solidFill>
                <a:ea typeface="黑体" panose="02010609060101010101" pitchFamily="49" charset="-122"/>
                <a:cs typeface="+mn-lt"/>
                <a:sym typeface="+mn-ea"/>
              </a:rPr>
              <a:t> </a:t>
            </a:r>
            <a:r>
              <a:rPr lang="en-US" altLang="zh-CN" sz="2300" dirty="0">
                <a:solidFill>
                  <a:srgbClr val="134AD5"/>
                </a:solidFill>
                <a:ea typeface="黑体" panose="02010609060101010101" pitchFamily="49" charset="-122"/>
                <a:cs typeface="+mn-lt"/>
                <a:sym typeface="+mn-ea"/>
              </a:rPr>
              <a:t> * EDA</a:t>
            </a:r>
            <a:r>
              <a:rPr lang="zh-CN" altLang="en-US" sz="2300" dirty="0">
                <a:solidFill>
                  <a:srgbClr val="134AD5"/>
                </a:solidFill>
                <a:ea typeface="黑体" panose="02010609060101010101" pitchFamily="49" charset="-122"/>
                <a:cs typeface="+mn-lt"/>
                <a:sym typeface="+mn-ea"/>
              </a:rPr>
              <a:t>主要关注的是以下 4 个主题：</a:t>
            </a:r>
          </a:p>
          <a:p>
            <a:pPr marL="0" indent="0" algn="l" eaLnBrk="1" latinLnBrk="0" hangingPunct="1">
              <a:lnSpc>
                <a:spcPct val="100000"/>
              </a:lnSpc>
              <a:spcBef>
                <a:spcPts val="8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mn-ea"/>
              </a:rPr>
              <a:t>    - </a:t>
            </a:r>
            <a:r>
              <a:rPr lang="zh-CN" altLang="en-US" sz="2200" dirty="0">
                <a:solidFill>
                  <a:schemeClr val="tx1"/>
                </a:solidFill>
                <a:ea typeface="黑体" panose="02010609060101010101" pitchFamily="49" charset="-122"/>
                <a:cs typeface="+mn-lt"/>
                <a:sym typeface="+mn-ea"/>
              </a:rPr>
              <a:t>耐抗性分析</a:t>
            </a:r>
          </a:p>
          <a:p>
            <a:pPr marL="0" indent="0" algn="l" eaLnBrk="1" latinLnBrk="0" hangingPunct="1">
              <a:lnSpc>
                <a:spcPct val="100000"/>
              </a:lnSpc>
              <a:spcBef>
                <a:spcPts val="8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mn-ea"/>
              </a:rPr>
              <a:t>    - </a:t>
            </a:r>
            <a:r>
              <a:rPr lang="zh-CN" altLang="en-US" sz="2200" dirty="0">
                <a:solidFill>
                  <a:schemeClr val="tx1"/>
                </a:solidFill>
                <a:ea typeface="黑体" panose="02010609060101010101" pitchFamily="49" charset="-122"/>
                <a:cs typeface="+mn-lt"/>
                <a:sym typeface="+mn-ea"/>
              </a:rPr>
              <a:t>残差分析</a:t>
            </a:r>
          </a:p>
          <a:p>
            <a:pPr marL="0" indent="0" algn="l" eaLnBrk="1" latinLnBrk="0" hangingPunct="1">
              <a:lnSpc>
                <a:spcPct val="100000"/>
              </a:lnSpc>
              <a:spcBef>
                <a:spcPts val="8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mn-ea"/>
              </a:rPr>
              <a:t>    - </a:t>
            </a:r>
            <a:r>
              <a:rPr lang="zh-CN" altLang="en-US" sz="2200" dirty="0">
                <a:solidFill>
                  <a:schemeClr val="tx1"/>
                </a:solidFill>
                <a:ea typeface="黑体" panose="02010609060101010101" pitchFamily="49" charset="-122"/>
                <a:cs typeface="+mn-lt"/>
                <a:sym typeface="+mn-ea"/>
              </a:rPr>
              <a:t>重新表达</a:t>
            </a:r>
          </a:p>
          <a:p>
            <a:pPr marL="0" indent="0" algn="l" eaLnBrk="1" latinLnBrk="0" hangingPunct="1">
              <a:lnSpc>
                <a:spcPct val="100000"/>
              </a:lnSpc>
              <a:spcBef>
                <a:spcPts val="8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mn-ea"/>
              </a:rPr>
              <a:t>    - </a:t>
            </a:r>
            <a:r>
              <a:rPr lang="zh-CN" altLang="en-US" sz="2200" dirty="0">
                <a:solidFill>
                  <a:schemeClr val="tx1"/>
                </a:solidFill>
                <a:ea typeface="黑体" panose="02010609060101010101" pitchFamily="49" charset="-122"/>
                <a:cs typeface="+mn-lt"/>
                <a:sym typeface="+mn-ea"/>
              </a:rPr>
              <a:t>启示</a:t>
            </a: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graphicFrame>
        <p:nvGraphicFramePr>
          <p:cNvPr id="2" name="图示 1"/>
          <p:cNvGraphicFramePr>
            <a:graphicFrameLocks noGrp="1"/>
          </p:cNvGraphicFramePr>
          <p:nvPr>
            <p:custDataLst>
              <p:tags r:id="rId3"/>
            </p:custDataLst>
          </p:nvPr>
        </p:nvGraphicFramePr>
        <p:xfrm>
          <a:off x="4330065" y="4133215"/>
          <a:ext cx="4278630" cy="243395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67410"/>
            <a:ext cx="8931275" cy="5434965"/>
          </a:xfrm>
        </p:spPr>
        <p:txBody>
          <a:bodyPr vert="horz" wrap="square" lIns="91440" tIns="45720" rIns="91440" bIns="45720" anchor="t" anchorCtr="0">
            <a:noAutofit/>
          </a:bodyPr>
          <a:lstStyle/>
          <a:p>
            <a:pPr algn="l" eaLnBrk="1" latinLnBrk="0" hangingPunct="1">
              <a:lnSpc>
                <a:spcPct val="100000"/>
              </a:lnSpc>
              <a:spcBef>
                <a:spcPts val="10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p>
          <a:p>
            <a:pPr marL="0" indent="0" algn="l" eaLnBrk="1" latinLnBrk="0" hangingPunct="1">
              <a:lnSpc>
                <a:spcPct val="100000"/>
              </a:lnSpc>
              <a:spcBef>
                <a:spcPts val="10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1. 耐抗性分析</a:t>
            </a:r>
            <a:endParaRPr lang="zh-CN" altLang="en-US" dirty="0">
              <a:solidFill>
                <a:srgbClr val="134AD5"/>
              </a:solidFill>
              <a:ea typeface="黑体" panose="02010609060101010101" pitchFamily="49" charset="-122"/>
              <a:cs typeface="+mn-lt"/>
              <a:sym typeface="+mn-ea"/>
            </a:endParaRPr>
          </a:p>
          <a:p>
            <a:pPr marL="0" indent="0" algn="l" eaLnBrk="1" latinLnBrk="0" hangingPunct="1">
              <a:lnSpc>
                <a:spcPct val="100000"/>
              </a:lnSpc>
              <a:spcBef>
                <a:spcPts val="1000"/>
              </a:spcBef>
              <a:buSzTx/>
              <a:buFont typeface="Wingdings" panose="05000000000000000000" pitchFamily="2" charset="2"/>
              <a:buNone/>
            </a:pPr>
            <a:r>
              <a:rPr lang="zh-CN" altLang="en-US" sz="2300" dirty="0">
                <a:solidFill>
                  <a:srgbClr val="134AD5"/>
                </a:solidFill>
                <a:ea typeface="黑体" panose="02010609060101010101" pitchFamily="49" charset="-122"/>
                <a:cs typeface="+mn-lt"/>
                <a:sym typeface="+mn-ea"/>
              </a:rPr>
              <a:t> </a:t>
            </a:r>
            <a:r>
              <a:rPr lang="en-US" altLang="zh-CN" sz="2300" dirty="0">
                <a:solidFill>
                  <a:srgbClr val="134AD5"/>
                </a:solidFill>
                <a:ea typeface="黑体" panose="02010609060101010101" pitchFamily="49" charset="-122"/>
                <a:cs typeface="+mn-lt"/>
                <a:sym typeface="+mn-ea"/>
              </a:rPr>
              <a:t> * </a:t>
            </a:r>
            <a:r>
              <a:rPr lang="zh-CN" altLang="en-US" sz="2300" u="sng" dirty="0">
                <a:solidFill>
                  <a:srgbClr val="134AD5"/>
                </a:solidFill>
                <a:ea typeface="黑体" panose="02010609060101010101" pitchFamily="49" charset="-122"/>
                <a:cs typeface="+mn-lt"/>
                <a:sym typeface="+mn-ea"/>
              </a:rPr>
              <a:t>耐抗性</a:t>
            </a:r>
            <a:r>
              <a:rPr lang="zh-CN" altLang="en-US" sz="2300" dirty="0">
                <a:solidFill>
                  <a:srgbClr val="134AD5"/>
                </a:solidFill>
                <a:ea typeface="黑体" panose="02010609060101010101" pitchFamily="49" charset="-122"/>
                <a:cs typeface="+mn-lt"/>
                <a:sym typeface="+mn-ea"/>
              </a:rPr>
              <a:t>（Resistance）指对于数据的局部不良行为的非敏感性，它是探索性数据分析追求的主要目标之一。</a:t>
            </a:r>
          </a:p>
          <a:p>
            <a:pPr marL="0" indent="0" algn="l" eaLnBrk="1" latinLnBrk="0" hangingPunct="1">
              <a:lnSpc>
                <a:spcPct val="100000"/>
              </a:lnSpc>
              <a:spcBef>
                <a:spcPts val="1000"/>
              </a:spcBef>
              <a:buSzTx/>
              <a:buFont typeface="Wingdings" panose="05000000000000000000" pitchFamily="2" charset="2"/>
              <a:buNone/>
            </a:pPr>
            <a:r>
              <a:rPr lang="zh-CN" altLang="en-US" sz="2200" dirty="0">
                <a:solidFill>
                  <a:schemeClr val="tx1"/>
                </a:solidFill>
                <a:ea typeface="黑体" panose="02010609060101010101" pitchFamily="49" charset="-122"/>
                <a:cs typeface="+mn-lt"/>
                <a:sym typeface="+mn-ea"/>
              </a:rPr>
              <a:t> </a:t>
            </a:r>
            <a:r>
              <a:rPr lang="en-US" altLang="zh-CN" sz="2200" dirty="0">
                <a:solidFill>
                  <a:schemeClr val="tx1"/>
                </a:solidFill>
                <a:ea typeface="黑体" panose="02010609060101010101" pitchFamily="49" charset="-122"/>
                <a:cs typeface="+mn-lt"/>
                <a:sym typeface="+mn-ea"/>
              </a:rPr>
              <a:t>   - </a:t>
            </a:r>
            <a:r>
              <a:rPr lang="zh-CN" altLang="en-US" sz="2200" dirty="0">
                <a:solidFill>
                  <a:schemeClr val="tx1"/>
                </a:solidFill>
                <a:ea typeface="黑体" panose="02010609060101010101" pitchFamily="49" charset="-122"/>
                <a:cs typeface="+mn-lt"/>
                <a:sym typeface="+mn-ea"/>
              </a:rPr>
              <a:t>对于具有耐抗性的分析结果，当数据的一小部分被新的数据代替时，即使它们与原来的数值差别很大，分析结果也只会有轻微的改变。</a:t>
            </a:r>
          </a:p>
          <a:p>
            <a:pPr marL="0" indent="0" algn="l" eaLnBrk="1" latinLnBrk="0" hangingPunct="1">
              <a:lnSpc>
                <a:spcPct val="100000"/>
              </a:lnSpc>
              <a:spcBef>
                <a:spcPts val="1000"/>
              </a:spcBef>
              <a:buSzTx/>
              <a:buFont typeface="Wingdings" panose="05000000000000000000" pitchFamily="2" charset="2"/>
              <a:buNone/>
            </a:pPr>
            <a:r>
              <a:rPr lang="zh-CN" altLang="en-US" sz="2200" dirty="0">
                <a:solidFill>
                  <a:schemeClr val="tx1"/>
                </a:solidFill>
                <a:ea typeface="黑体" panose="02010609060101010101" pitchFamily="49" charset="-122"/>
                <a:cs typeface="+mn-lt"/>
                <a:sym typeface="+mn-ea"/>
              </a:rPr>
              <a:t> </a:t>
            </a:r>
            <a:r>
              <a:rPr lang="en-US" altLang="zh-CN" sz="2200" dirty="0">
                <a:solidFill>
                  <a:schemeClr val="tx1"/>
                </a:solidFill>
                <a:ea typeface="黑体" panose="02010609060101010101" pitchFamily="49" charset="-122"/>
                <a:cs typeface="+mn-lt"/>
                <a:sym typeface="+mn-ea"/>
              </a:rPr>
              <a:t>   - </a:t>
            </a:r>
            <a:r>
              <a:rPr lang="zh-CN" altLang="en-US" sz="2200" dirty="0">
                <a:solidFill>
                  <a:schemeClr val="tx1"/>
                </a:solidFill>
                <a:ea typeface="黑体" panose="02010609060101010101" pitchFamily="49" charset="-122"/>
                <a:cs typeface="+mn-lt"/>
                <a:sym typeface="+mn-ea"/>
              </a:rPr>
              <a:t>数据科学家重视耐抗性的</a:t>
            </a:r>
            <a:r>
              <a:rPr lang="zh-CN" altLang="en-US" sz="2200" u="sng" dirty="0">
                <a:solidFill>
                  <a:schemeClr val="tx1"/>
                </a:solidFill>
                <a:ea typeface="黑体" panose="02010609060101010101" pitchFamily="49" charset="-122"/>
                <a:cs typeface="+mn-lt"/>
                <a:sym typeface="+mn-ea"/>
              </a:rPr>
              <a:t>主要原因</a:t>
            </a:r>
            <a:r>
              <a:rPr lang="zh-CN" altLang="en-US" sz="2200" dirty="0">
                <a:solidFill>
                  <a:schemeClr val="tx1"/>
                </a:solidFill>
                <a:ea typeface="黑体" panose="02010609060101010101" pitchFamily="49" charset="-122"/>
                <a:cs typeface="+mn-lt"/>
                <a:sym typeface="+mn-ea"/>
              </a:rPr>
              <a:t>在于“好”的数据也难免有差错甚至是重大差错。因此，进行数据分析时要有预防大错的破坏性影响的措施。</a:t>
            </a:r>
          </a:p>
          <a:p>
            <a:pPr marL="0" indent="0" algn="l" eaLnBrk="1" latinLnBrk="0" hangingPunct="1">
              <a:lnSpc>
                <a:spcPct val="100000"/>
              </a:lnSpc>
              <a:spcBef>
                <a:spcPts val="1000"/>
              </a:spcBef>
              <a:buSzTx/>
              <a:buFont typeface="Wingdings" panose="05000000000000000000" pitchFamily="2" charset="2"/>
              <a:buNone/>
            </a:pPr>
            <a:r>
              <a:rPr lang="zh-CN" altLang="en-US" sz="2200" dirty="0">
                <a:solidFill>
                  <a:schemeClr val="tx1"/>
                </a:solidFill>
                <a:ea typeface="黑体" panose="02010609060101010101" pitchFamily="49" charset="-122"/>
                <a:cs typeface="+mn-lt"/>
                <a:sym typeface="+mn-ea"/>
              </a:rPr>
              <a:t> </a:t>
            </a:r>
            <a:r>
              <a:rPr lang="en-US" altLang="zh-CN" sz="2200" dirty="0">
                <a:solidFill>
                  <a:schemeClr val="tx1"/>
                </a:solidFill>
                <a:ea typeface="黑体" panose="02010609060101010101" pitchFamily="49" charset="-122"/>
                <a:cs typeface="+mn-lt"/>
                <a:sym typeface="+mn-ea"/>
              </a:rPr>
              <a:t>   - </a:t>
            </a:r>
            <a:r>
              <a:rPr lang="zh-CN" altLang="en-US" sz="2200" dirty="0">
                <a:solidFill>
                  <a:schemeClr val="tx1"/>
                </a:solidFill>
                <a:ea typeface="黑体" panose="02010609060101010101" pitchFamily="49" charset="-122"/>
                <a:cs typeface="+mn-lt"/>
                <a:sym typeface="+mn-ea"/>
              </a:rPr>
              <a:t>由于强调数据分析的耐抗性，探索性数据分析的结果具有较强的耐抗性。</a:t>
            </a:r>
          </a:p>
          <a:p>
            <a:pPr marL="0" indent="0" algn="l" eaLnBrk="1" latinLnBrk="0" hangingPunct="1">
              <a:lnSpc>
                <a:spcPct val="100000"/>
              </a:lnSpc>
              <a:spcBef>
                <a:spcPts val="1000"/>
              </a:spcBef>
              <a:buSzTx/>
              <a:buFont typeface="Wingdings" panose="05000000000000000000" pitchFamily="2" charset="2"/>
              <a:buNone/>
            </a:pPr>
            <a:r>
              <a:rPr lang="zh-CN" altLang="en-US" sz="2200" dirty="0">
                <a:solidFill>
                  <a:schemeClr val="tx1"/>
                </a:solidFill>
                <a:ea typeface="黑体" panose="02010609060101010101" pitchFamily="49" charset="-122"/>
                <a:cs typeface="+mn-lt"/>
                <a:sym typeface="+mn-ea"/>
              </a:rPr>
              <a:t> </a:t>
            </a:r>
            <a:r>
              <a:rPr lang="en-US" altLang="zh-CN" sz="2200" dirty="0">
                <a:solidFill>
                  <a:schemeClr val="tx1"/>
                </a:solidFill>
                <a:ea typeface="黑体" panose="02010609060101010101" pitchFamily="49" charset="-122"/>
                <a:cs typeface="+mn-lt"/>
                <a:sym typeface="+mn-ea"/>
              </a:rPr>
              <a:t>   - </a:t>
            </a:r>
            <a:r>
              <a:rPr lang="zh-CN" altLang="en-US" sz="2200" dirty="0">
                <a:solidFill>
                  <a:schemeClr val="tx1"/>
                </a:solidFill>
                <a:ea typeface="黑体" panose="02010609060101010101" pitchFamily="49" charset="-122"/>
                <a:cs typeface="+mn-lt"/>
                <a:sym typeface="+mn-ea"/>
              </a:rPr>
              <a:t>例如，中位数平滑是一种耐抗技术，而中位数（Median）是高耐抗性统计量之一。</a:t>
            </a:r>
            <a:endParaRPr lang="zh-CN" altLang="en-US" sz="2200" b="1"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15363" name="Rectangle 3"/>
          <p:cNvSpPr>
            <a:spLocks noGrp="1" noRot="1"/>
          </p:cNvSpPr>
          <p:nvPr>
            <p:ph type="subTitle" idx="1"/>
            <p:custDataLst>
              <p:tags r:id="rId1"/>
            </p:custDataLst>
          </p:nvPr>
        </p:nvSpPr>
        <p:spPr>
          <a:xfrm>
            <a:off x="111125" y="867410"/>
            <a:ext cx="8883650" cy="481965"/>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本章学习提示及要求</a:t>
            </a:r>
            <a:endParaRPr lang="zh-CN" altLang="en-US" sz="2800" b="1">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p:txBody>
      </p:sp>
      <p:graphicFrame>
        <p:nvGraphicFramePr>
          <p:cNvPr id="34" name="内容占位符 5"/>
          <p:cNvGraphicFramePr/>
          <p:nvPr>
            <p:custDataLst>
              <p:tags r:id="rId2"/>
            </p:custDataLst>
            <p:extLst>
              <p:ext uri="{D42A27DB-BD31-4B8C-83A1-F6EECF244321}">
                <p14:modId xmlns:p14="http://schemas.microsoft.com/office/powerpoint/2010/main" val="3664578864"/>
              </p:ext>
            </p:extLst>
          </p:nvPr>
        </p:nvGraphicFramePr>
        <p:xfrm>
          <a:off x="213995" y="1424305"/>
          <a:ext cx="8780145" cy="46689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795655"/>
            <a:ext cx="8931275" cy="220535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p>
          <a:p>
            <a:pPr marL="0" indent="0" algn="l" eaLnBrk="1" latinLnBrk="0" hangingPunct="1">
              <a:lnSpc>
                <a:spcPct val="100000"/>
              </a:lnSpc>
              <a:spcBef>
                <a:spcPts val="12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1. 耐抗性分析</a:t>
            </a:r>
            <a:r>
              <a:rPr lang="zh-CN" altLang="en-US" dirty="0">
                <a:solidFill>
                  <a:srgbClr val="134AD5"/>
                </a:solidFill>
                <a:ea typeface="黑体" panose="02010609060101010101" pitchFamily="49" charset="-122"/>
                <a:cs typeface="+mn-lt"/>
                <a:sym typeface="+mn-ea"/>
              </a:rPr>
              <a:t>（续）</a:t>
            </a:r>
          </a:p>
          <a:p>
            <a:pPr marL="0" indent="0" algn="l" eaLnBrk="1" latinLnBrk="0" hangingPunct="1">
              <a:lnSpc>
                <a:spcPct val="100000"/>
              </a:lnSpc>
              <a:spcBef>
                <a:spcPts val="1200"/>
              </a:spcBef>
              <a:buSzTx/>
              <a:buFont typeface="Wingdings" panose="05000000000000000000" pitchFamily="2" charset="2"/>
              <a:buNone/>
            </a:pPr>
            <a:r>
              <a:rPr lang="zh-CN" altLang="en-US" sz="2300" dirty="0">
                <a:solidFill>
                  <a:srgbClr val="134AD5"/>
                </a:solidFill>
                <a:ea typeface="黑体" panose="02010609060101010101" pitchFamily="49" charset="-122"/>
                <a:cs typeface="+mn-lt"/>
                <a:sym typeface="+mn-ea"/>
              </a:rPr>
              <a:t> </a:t>
            </a:r>
            <a:r>
              <a:rPr lang="en-US" altLang="zh-CN" sz="2300" dirty="0">
                <a:solidFill>
                  <a:srgbClr val="134AD5"/>
                </a:solidFill>
                <a:ea typeface="黑体" panose="02010609060101010101" pitchFamily="49" charset="-122"/>
                <a:cs typeface="+mn-lt"/>
                <a:sym typeface="+mn-ea"/>
              </a:rPr>
              <a:t> * </a:t>
            </a:r>
            <a:r>
              <a:rPr lang="zh-CN" altLang="en-US" sz="2300" dirty="0">
                <a:solidFill>
                  <a:srgbClr val="134AD5"/>
                </a:solidFill>
                <a:ea typeface="黑体" panose="02010609060101010101" pitchFamily="49" charset="-122"/>
                <a:cs typeface="+mn-lt"/>
                <a:sym typeface="+mn-ea"/>
              </a:rPr>
              <a:t>探索性数据分析中</a:t>
            </a:r>
            <a:r>
              <a:rPr lang="zh-CN" altLang="en-US" sz="2300" u="sng" dirty="0">
                <a:solidFill>
                  <a:srgbClr val="134AD5"/>
                </a:solidFill>
                <a:ea typeface="黑体" panose="02010609060101010101" pitchFamily="49" charset="-122"/>
                <a:cs typeface="+mn-lt"/>
                <a:sym typeface="+mn-ea"/>
              </a:rPr>
              <a:t>常用的耐抗性分析统计量可以分为集中趋势、离散程度、分布状态和频度</a:t>
            </a:r>
            <a:r>
              <a:rPr lang="zh-CN" altLang="en-US" sz="2300" dirty="0">
                <a:solidFill>
                  <a:srgbClr val="134AD5"/>
                </a:solidFill>
                <a:ea typeface="黑体" panose="02010609060101010101" pitchFamily="49" charset="-122"/>
                <a:cs typeface="+mn-lt"/>
                <a:sym typeface="+mn-ea"/>
              </a:rPr>
              <a:t>等 4 类，以下为集中趋势、离散程度和分布状态统计量，如表 5-1～表 5-3 所示。</a:t>
            </a:r>
            <a:endParaRPr lang="zh-CN" altLang="en-US" sz="2300" b="1"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graphicFrame>
        <p:nvGraphicFramePr>
          <p:cNvPr id="9" name="表格 8"/>
          <p:cNvGraphicFramePr>
            <a:graphicFrameLocks noGrp="1"/>
          </p:cNvGraphicFramePr>
          <p:nvPr>
            <p:custDataLst>
              <p:tags r:id="rId3"/>
            </p:custDataLst>
          </p:nvPr>
        </p:nvGraphicFramePr>
        <p:xfrm>
          <a:off x="264795" y="3629025"/>
          <a:ext cx="8617585" cy="2673985"/>
        </p:xfrm>
        <a:graphic>
          <a:graphicData uri="http://schemas.openxmlformats.org/drawingml/2006/table">
            <a:tbl>
              <a:tblPr firstRow="1">
                <a:effectLst/>
                <a:tableStyleId>{5940675A-B579-460E-94D1-54222C63F5DA}</a:tableStyleId>
              </a:tblPr>
              <a:tblGrid>
                <a:gridCol w="1410970">
                  <a:extLst>
                    <a:ext uri="{9D8B030D-6E8A-4147-A177-3AD203B41FA5}">
                      <a16:colId xmlns:a16="http://schemas.microsoft.com/office/drawing/2014/main" val="20000"/>
                    </a:ext>
                  </a:extLst>
                </a:gridCol>
                <a:gridCol w="1405255">
                  <a:extLst>
                    <a:ext uri="{9D8B030D-6E8A-4147-A177-3AD203B41FA5}">
                      <a16:colId xmlns:a16="http://schemas.microsoft.com/office/drawing/2014/main" val="20001"/>
                    </a:ext>
                  </a:extLst>
                </a:gridCol>
                <a:gridCol w="5801360">
                  <a:extLst>
                    <a:ext uri="{9D8B030D-6E8A-4147-A177-3AD203B41FA5}">
                      <a16:colId xmlns:a16="http://schemas.microsoft.com/office/drawing/2014/main" val="20002"/>
                    </a:ext>
                  </a:extLst>
                </a:gridCol>
              </a:tblGrid>
              <a:tr h="443806">
                <a:tc>
                  <a:txBody>
                    <a:bodyPr/>
                    <a:lstStyle/>
                    <a:p>
                      <a:pPr marL="8255" algn="ctr">
                        <a:lnSpc>
                          <a:spcPts val="1160"/>
                        </a:lnSpc>
                      </a:pPr>
                      <a:endParaRPr lang="en-US" altLang="zh-CN" sz="2400" b="1" dirty="0">
                        <a:effectLst/>
                      </a:endParaRPr>
                    </a:p>
                    <a:p>
                      <a:pPr marL="8255" algn="ctr">
                        <a:lnSpc>
                          <a:spcPts val="1160"/>
                        </a:lnSpc>
                      </a:pPr>
                      <a:endParaRPr lang="en-US" altLang="zh-CN" sz="2400" b="1" dirty="0">
                        <a:effectLst/>
                      </a:endParaRPr>
                    </a:p>
                    <a:p>
                      <a:pPr marL="8255" algn="ctr">
                        <a:lnSpc>
                          <a:spcPts val="1160"/>
                        </a:lnSpc>
                      </a:pPr>
                      <a:r>
                        <a:rPr lang="zh-CN" altLang="en-US" sz="2400" b="1" dirty="0">
                          <a:solidFill>
                            <a:sysClr val="window" lastClr="FFFFFF"/>
                          </a:solidFill>
                          <a:effectLst/>
                          <a:latin typeface="Arial" panose="020B0604020202020204" pitchFamily="34" charset="0"/>
                          <a:ea typeface="宋体" panose="02010600030101010101" pitchFamily="2" charset="-122"/>
                        </a:rPr>
                        <a:t>中文</a:t>
                      </a:r>
                      <a:endParaRPr lang="en-US" altLang="zh-CN" sz="2400" b="1" dirty="0">
                        <a:effectLst/>
                      </a:endParaRPr>
                    </a:p>
                    <a:p>
                      <a:pPr marL="8255" algn="ctr">
                        <a:lnSpc>
                          <a:spcPts val="1160"/>
                        </a:lnSpc>
                      </a:pPr>
                      <a:endParaRPr lang="zh-CN" sz="2400" b="1"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tc>
                  <a:txBody>
                    <a:bodyPr/>
                    <a:lstStyle/>
                    <a:p>
                      <a:pPr algn="ctr">
                        <a:lnSpc>
                          <a:spcPts val="1160"/>
                        </a:lnSpc>
                      </a:pPr>
                      <a:endParaRPr lang="en-US" altLang="zh-CN" sz="2400" b="1" dirty="0">
                        <a:effectLst/>
                      </a:endParaRPr>
                    </a:p>
                    <a:p>
                      <a:pPr algn="ctr">
                        <a:lnSpc>
                          <a:spcPts val="1160"/>
                        </a:lnSpc>
                      </a:pPr>
                      <a:endParaRPr lang="en-US" altLang="zh-CN" sz="2400" b="1" dirty="0">
                        <a:effectLst/>
                      </a:endParaRPr>
                    </a:p>
                    <a:p>
                      <a:pPr algn="ctr">
                        <a:lnSpc>
                          <a:spcPts val="1160"/>
                        </a:lnSpc>
                      </a:pPr>
                      <a:r>
                        <a:rPr lang="zh-CN" altLang="en-US" sz="2400" b="1"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rPr>
                        <a:t>英文</a:t>
                      </a:r>
                      <a:endParaRPr lang="zh-CN" sz="2400" b="1"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tc>
                  <a:txBody>
                    <a:bodyPr/>
                    <a:lstStyle/>
                    <a:p>
                      <a:pPr marL="635" algn="ctr">
                        <a:lnSpc>
                          <a:spcPts val="1160"/>
                        </a:lnSpc>
                      </a:pPr>
                      <a:endParaRPr lang="en-US" altLang="zh-CN" sz="2400" b="1" dirty="0">
                        <a:effectLst/>
                      </a:endParaRPr>
                    </a:p>
                    <a:p>
                      <a:pPr marL="635" algn="ctr">
                        <a:lnSpc>
                          <a:spcPts val="1160"/>
                        </a:lnSpc>
                      </a:pPr>
                      <a:endParaRPr lang="en-US" altLang="zh-CN" sz="2400" b="1" dirty="0">
                        <a:effectLst/>
                      </a:endParaRPr>
                    </a:p>
                    <a:p>
                      <a:pPr marL="635" algn="ctr">
                        <a:lnSpc>
                          <a:spcPts val="1160"/>
                        </a:lnSpc>
                      </a:pPr>
                      <a:r>
                        <a:rPr lang="zh-CN" altLang="en-US" sz="2400" b="1" dirty="0">
                          <a:solidFill>
                            <a:sysClr val="window" lastClr="FFFFFF"/>
                          </a:solidFill>
                          <a:effectLst/>
                          <a:latin typeface="Arial" panose="020B0604020202020204" pitchFamily="34" charset="0"/>
                          <a:ea typeface="宋体" panose="02010600030101010101" pitchFamily="2" charset="-122"/>
                        </a:rPr>
                        <a:t>含义</a:t>
                      </a:r>
                      <a:endParaRPr lang="en-US" altLang="zh-CN" sz="2400" b="1" dirty="0">
                        <a:effectLst/>
                      </a:endParaRPr>
                    </a:p>
                    <a:p>
                      <a:pPr marL="635" algn="ctr">
                        <a:lnSpc>
                          <a:spcPts val="1160"/>
                        </a:lnSpc>
                      </a:pPr>
                      <a:endParaRPr lang="zh-CN" sz="2400" b="1"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extLst>
                  <a:ext uri="{0D108BD9-81ED-4DB2-BD59-A6C34878D82A}">
                    <a16:rowId xmlns:a16="http://schemas.microsoft.com/office/drawing/2014/main" val="10000"/>
                  </a:ext>
                </a:extLst>
              </a:tr>
              <a:tr h="440690">
                <a:tc>
                  <a:txBody>
                    <a:bodyPr/>
                    <a:lstStyle/>
                    <a:p>
                      <a:pPr marL="8255" algn="ctr">
                        <a:spcBef>
                          <a:spcPts val="145"/>
                        </a:spcBef>
                        <a:spcAft>
                          <a:spcPts val="0"/>
                        </a:spcAft>
                      </a:pPr>
                      <a:r>
                        <a:rPr lang="en-US" sz="2400" b="0">
                          <a:solidFill>
                            <a:sysClr val="windowText" lastClr="000000"/>
                          </a:solidFill>
                          <a:effectLst/>
                          <a:latin typeface="Arial" panose="020B0604020202020204" pitchFamily="34" charset="0"/>
                        </a:rPr>
                        <a:t>众数</a:t>
                      </a:r>
                      <a:endParaRPr lang="zh-CN" sz="36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355"/>
                        </a:spcBef>
                      </a:pPr>
                      <a:r>
                        <a:rPr lang="en-US" sz="2400" b="0" spc="-5">
                          <a:solidFill>
                            <a:sysClr val="windowText" lastClr="000000"/>
                          </a:solidFill>
                          <a:effectLst/>
                          <a:latin typeface="Arial" panose="020B0604020202020204" pitchFamily="34" charset="0"/>
                        </a:rPr>
                        <a:t>Mode</a:t>
                      </a:r>
                      <a:endParaRPr lang="zh-CN" sz="36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64770">
                        <a:spcBef>
                          <a:spcPts val="150"/>
                        </a:spcBef>
                        <a:spcAft>
                          <a:spcPts val="0"/>
                        </a:spcAft>
                      </a:pPr>
                      <a:r>
                        <a:rPr lang="zh-CN" sz="2200" b="0">
                          <a:solidFill>
                            <a:sysClr val="windowText" lastClr="000000"/>
                          </a:solidFill>
                          <a:effectLst/>
                          <a:ea typeface="宋体" panose="02010600030101010101" pitchFamily="2" charset="-122"/>
                        </a:rPr>
                        <a:t>一组数据中出现最多的变量值</a:t>
                      </a:r>
                      <a:endParaRPr lang="zh-CN" sz="22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1"/>
                  </a:ext>
                </a:extLst>
              </a:tr>
              <a:tr h="396240">
                <a:tc>
                  <a:txBody>
                    <a:bodyPr/>
                    <a:lstStyle/>
                    <a:p>
                      <a:pPr marL="215265">
                        <a:spcBef>
                          <a:spcPts val="145"/>
                        </a:spcBef>
                        <a:spcAft>
                          <a:spcPts val="0"/>
                        </a:spcAft>
                      </a:pPr>
                      <a:r>
                        <a:rPr lang="en-US" sz="2400" b="0">
                          <a:solidFill>
                            <a:sysClr val="windowText" lastClr="000000"/>
                          </a:solidFill>
                          <a:effectLst/>
                          <a:latin typeface="Arial" panose="020B0604020202020204" pitchFamily="34" charset="0"/>
                        </a:rPr>
                        <a:t>中位数</a:t>
                      </a:r>
                      <a:endParaRPr lang="zh-CN" sz="36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346075">
                        <a:spcBef>
                          <a:spcPts val="355"/>
                        </a:spcBef>
                        <a:spcAft>
                          <a:spcPts val="0"/>
                        </a:spcAft>
                      </a:pPr>
                      <a:r>
                        <a:rPr lang="en-US" sz="2400" b="0" spc="-5">
                          <a:solidFill>
                            <a:sysClr val="windowText" lastClr="000000"/>
                          </a:solidFill>
                          <a:effectLst/>
                          <a:latin typeface="Arial" panose="020B0604020202020204" pitchFamily="34" charset="0"/>
                        </a:rPr>
                        <a:t>Median</a:t>
                      </a:r>
                      <a:endParaRPr lang="zh-CN" sz="36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64770">
                        <a:spcBef>
                          <a:spcPts val="150"/>
                        </a:spcBef>
                        <a:spcAft>
                          <a:spcPts val="0"/>
                        </a:spcAft>
                      </a:pPr>
                      <a:r>
                        <a:rPr lang="zh-CN" sz="2200" b="0" dirty="0">
                          <a:solidFill>
                            <a:sysClr val="windowText" lastClr="000000"/>
                          </a:solidFill>
                          <a:effectLst/>
                          <a:ea typeface="宋体" panose="02010600030101010101" pitchFamily="2" charset="-122"/>
                        </a:rPr>
                        <a:t>一组数据排序后处于中间位置的变量值</a:t>
                      </a:r>
                      <a:endParaRPr lang="zh-CN" sz="22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2"/>
                  </a:ext>
                </a:extLst>
              </a:tr>
              <a:tr h="408305">
                <a:tc>
                  <a:txBody>
                    <a:bodyPr/>
                    <a:lstStyle/>
                    <a:p>
                      <a:pPr marL="158115">
                        <a:spcBef>
                          <a:spcPts val="145"/>
                        </a:spcBef>
                        <a:spcAft>
                          <a:spcPts val="0"/>
                        </a:spcAft>
                      </a:pPr>
                      <a:r>
                        <a:rPr lang="en-US" sz="2400" b="0">
                          <a:solidFill>
                            <a:sysClr val="windowText" lastClr="000000"/>
                          </a:solidFill>
                          <a:effectLst/>
                          <a:latin typeface="Arial" panose="020B0604020202020204" pitchFamily="34" charset="0"/>
                        </a:rPr>
                        <a:t>四分位数</a:t>
                      </a:r>
                      <a:endParaRPr lang="zh-CN" sz="36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333375">
                        <a:spcBef>
                          <a:spcPts val="355"/>
                        </a:spcBef>
                        <a:spcAft>
                          <a:spcPts val="0"/>
                        </a:spcAft>
                      </a:pPr>
                      <a:r>
                        <a:rPr lang="en-US" sz="2400" b="0" spc="-5">
                          <a:solidFill>
                            <a:sysClr val="windowText" lastClr="000000"/>
                          </a:solidFill>
                          <a:effectLst/>
                          <a:latin typeface="Arial" panose="020B0604020202020204" pitchFamily="34" charset="0"/>
                        </a:rPr>
                        <a:t>Quartile</a:t>
                      </a:r>
                      <a:endParaRPr lang="zh-CN" sz="36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64770">
                        <a:spcBef>
                          <a:spcPts val="150"/>
                        </a:spcBef>
                        <a:spcAft>
                          <a:spcPts val="0"/>
                        </a:spcAft>
                      </a:pPr>
                      <a:r>
                        <a:rPr lang="zh-CN" sz="2200" b="0" dirty="0">
                          <a:solidFill>
                            <a:sysClr val="windowText" lastClr="000000"/>
                          </a:solidFill>
                          <a:effectLst/>
                          <a:ea typeface="宋体" panose="02010600030101010101" pitchFamily="2" charset="-122"/>
                        </a:rPr>
                        <a:t>一组数据排序后处于</a:t>
                      </a:r>
                      <a:r>
                        <a:rPr lang="zh-CN" sz="2200" b="0" spc="-225" dirty="0">
                          <a:solidFill>
                            <a:sysClr val="windowText" lastClr="000000"/>
                          </a:solidFill>
                          <a:effectLst/>
                          <a:ea typeface="宋体" panose="02010600030101010101" pitchFamily="2" charset="-122"/>
                        </a:rPr>
                        <a:t> </a:t>
                      </a:r>
                      <a:r>
                        <a:rPr lang="en-US" sz="2200" b="0" dirty="0">
                          <a:solidFill>
                            <a:sysClr val="windowText" lastClr="000000"/>
                          </a:solidFill>
                          <a:effectLst/>
                          <a:latin typeface="Arial" panose="020B0604020202020204" pitchFamily="34" charset="0"/>
                        </a:rPr>
                        <a:t>25%</a:t>
                      </a:r>
                      <a:r>
                        <a:rPr lang="zh-CN" sz="2200" b="0" dirty="0">
                          <a:solidFill>
                            <a:sysClr val="windowText" lastClr="000000"/>
                          </a:solidFill>
                          <a:effectLst/>
                          <a:ea typeface="宋体" panose="02010600030101010101" pitchFamily="2" charset="-122"/>
                        </a:rPr>
                        <a:t>和</a:t>
                      </a:r>
                      <a:r>
                        <a:rPr lang="zh-CN" sz="2200" b="0" spc="-225" dirty="0">
                          <a:solidFill>
                            <a:sysClr val="windowText" lastClr="000000"/>
                          </a:solidFill>
                          <a:effectLst/>
                          <a:ea typeface="宋体" panose="02010600030101010101" pitchFamily="2" charset="-122"/>
                        </a:rPr>
                        <a:t> </a:t>
                      </a:r>
                      <a:r>
                        <a:rPr lang="en-US" sz="2200" b="0" dirty="0">
                          <a:solidFill>
                            <a:sysClr val="windowText" lastClr="000000"/>
                          </a:solidFill>
                          <a:effectLst/>
                          <a:latin typeface="Arial" panose="020B0604020202020204" pitchFamily="34" charset="0"/>
                        </a:rPr>
                        <a:t>75%</a:t>
                      </a:r>
                      <a:r>
                        <a:rPr lang="zh-CN" sz="2200" b="0" dirty="0">
                          <a:solidFill>
                            <a:sysClr val="windowText" lastClr="000000"/>
                          </a:solidFill>
                          <a:effectLst/>
                          <a:ea typeface="宋体" panose="02010600030101010101" pitchFamily="2" charset="-122"/>
                        </a:rPr>
                        <a:t>位置上的值</a:t>
                      </a:r>
                      <a:endParaRPr lang="zh-CN" sz="22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3"/>
                  </a:ext>
                </a:extLst>
              </a:tr>
              <a:tr h="407670">
                <a:tc>
                  <a:txBody>
                    <a:bodyPr/>
                    <a:lstStyle/>
                    <a:p>
                      <a:pPr marL="8255" algn="ctr">
                        <a:spcBef>
                          <a:spcPts val="145"/>
                        </a:spcBef>
                        <a:spcAft>
                          <a:spcPts val="0"/>
                        </a:spcAft>
                      </a:pPr>
                      <a:r>
                        <a:rPr lang="en-US" sz="2400" b="0">
                          <a:solidFill>
                            <a:sysClr val="windowText" lastClr="000000"/>
                          </a:solidFill>
                          <a:effectLst/>
                          <a:latin typeface="Arial" panose="020B0604020202020204" pitchFamily="34" charset="0"/>
                        </a:rPr>
                        <a:t>和</a:t>
                      </a:r>
                      <a:endParaRPr lang="zh-CN" sz="36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355"/>
                        </a:spcBef>
                      </a:pPr>
                      <a:r>
                        <a:rPr lang="en-US" sz="2400" b="0" spc="-5">
                          <a:solidFill>
                            <a:sysClr val="windowText" lastClr="000000"/>
                          </a:solidFill>
                          <a:effectLst/>
                          <a:latin typeface="Arial" panose="020B0604020202020204" pitchFamily="34" charset="0"/>
                        </a:rPr>
                        <a:t>Sum</a:t>
                      </a:r>
                      <a:endParaRPr lang="zh-CN" sz="36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64770">
                        <a:spcBef>
                          <a:spcPts val="150"/>
                        </a:spcBef>
                        <a:spcAft>
                          <a:spcPts val="0"/>
                        </a:spcAft>
                      </a:pPr>
                      <a:r>
                        <a:rPr lang="zh-CN" sz="2200" b="0">
                          <a:solidFill>
                            <a:sysClr val="windowText" lastClr="000000"/>
                          </a:solidFill>
                          <a:effectLst/>
                          <a:ea typeface="宋体" panose="02010600030101010101" pitchFamily="2" charset="-122"/>
                        </a:rPr>
                        <a:t>一组数据相加后得到的值</a:t>
                      </a:r>
                      <a:endParaRPr lang="zh-CN" sz="22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4"/>
                  </a:ext>
                </a:extLst>
              </a:tr>
              <a:tr h="431800">
                <a:tc>
                  <a:txBody>
                    <a:bodyPr/>
                    <a:lstStyle/>
                    <a:p>
                      <a:pPr marL="215265">
                        <a:spcBef>
                          <a:spcPts val="145"/>
                        </a:spcBef>
                        <a:spcAft>
                          <a:spcPts val="0"/>
                        </a:spcAft>
                      </a:pPr>
                      <a:r>
                        <a:rPr lang="en-US" sz="2400" b="0">
                          <a:solidFill>
                            <a:sysClr val="windowText" lastClr="000000"/>
                          </a:solidFill>
                          <a:effectLst/>
                          <a:latin typeface="Arial" panose="020B0604020202020204" pitchFamily="34" charset="0"/>
                        </a:rPr>
                        <a:t>平均值</a:t>
                      </a:r>
                      <a:endParaRPr lang="zh-CN" sz="36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355"/>
                        </a:spcBef>
                      </a:pPr>
                      <a:r>
                        <a:rPr lang="en-US" sz="2400" b="0" spc="-5">
                          <a:solidFill>
                            <a:sysClr val="windowText" lastClr="000000"/>
                          </a:solidFill>
                          <a:effectLst/>
                          <a:latin typeface="Arial" panose="020B0604020202020204" pitchFamily="34" charset="0"/>
                        </a:rPr>
                        <a:t>Mean</a:t>
                      </a:r>
                      <a:endParaRPr lang="zh-CN" sz="36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64770">
                        <a:spcBef>
                          <a:spcPts val="150"/>
                        </a:spcBef>
                        <a:spcAft>
                          <a:spcPts val="0"/>
                        </a:spcAft>
                      </a:pPr>
                      <a:r>
                        <a:rPr lang="zh-CN" sz="2200" b="0" dirty="0">
                          <a:solidFill>
                            <a:sysClr val="windowText" lastClr="000000"/>
                          </a:solidFill>
                          <a:effectLst/>
                          <a:ea typeface="宋体" panose="02010600030101010101" pitchFamily="2" charset="-122"/>
                        </a:rPr>
                        <a:t>一组数据相加后除以数据的个数得到的值</a:t>
                      </a:r>
                      <a:endParaRPr lang="zh-CN" sz="22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7" name="TextBox 6"/>
          <p:cNvSpPr txBox="1"/>
          <p:nvPr>
            <p:custDataLst>
              <p:tags r:id="rId4"/>
            </p:custDataLst>
          </p:nvPr>
        </p:nvSpPr>
        <p:spPr>
          <a:xfrm>
            <a:off x="1994535" y="3129915"/>
            <a:ext cx="521779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ea typeface="宋体" panose="02010600030101010101" pitchFamily="2" charset="-122"/>
              </a:rPr>
              <a:t>表</a:t>
            </a:r>
            <a:r>
              <a:rPr lang="en-US" altLang="zh-CN" sz="2000" dirty="0"/>
              <a:t>5-1 </a:t>
            </a:r>
            <a:r>
              <a:rPr lang="zh-CN" altLang="en-US" sz="2000" dirty="0"/>
              <a:t>描述性统计中常用的集中趋势统计量</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795655"/>
            <a:ext cx="8931275" cy="220535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p>
          <a:p>
            <a:pPr marL="0" indent="0" algn="l" eaLnBrk="1" latinLnBrk="0" hangingPunct="1">
              <a:lnSpc>
                <a:spcPct val="100000"/>
              </a:lnSpc>
              <a:spcBef>
                <a:spcPts val="12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1. 耐抗性分析</a:t>
            </a:r>
            <a:r>
              <a:rPr lang="zh-CN" altLang="en-US" dirty="0">
                <a:solidFill>
                  <a:srgbClr val="134AD5"/>
                </a:solidFill>
                <a:ea typeface="黑体" panose="02010609060101010101" pitchFamily="49" charset="-122"/>
                <a:cs typeface="+mn-lt"/>
                <a:sym typeface="+mn-ea"/>
              </a:rPr>
              <a:t>（续）</a:t>
            </a:r>
          </a:p>
          <a:p>
            <a:pPr marL="0" indent="0" algn="l" eaLnBrk="1" latinLnBrk="0" hangingPunct="1">
              <a:lnSpc>
                <a:spcPct val="100000"/>
              </a:lnSpc>
              <a:spcBef>
                <a:spcPts val="1200"/>
              </a:spcBef>
              <a:buSzTx/>
              <a:buFont typeface="Wingdings" panose="05000000000000000000" pitchFamily="2" charset="2"/>
              <a:buNone/>
            </a:pPr>
            <a:r>
              <a:rPr lang="zh-CN" altLang="en-US" sz="2300" dirty="0">
                <a:solidFill>
                  <a:srgbClr val="134AD5"/>
                </a:solidFill>
                <a:ea typeface="黑体" panose="02010609060101010101" pitchFamily="49" charset="-122"/>
                <a:cs typeface="+mn-lt"/>
                <a:sym typeface="+mn-ea"/>
              </a:rPr>
              <a:t> </a:t>
            </a:r>
            <a:r>
              <a:rPr lang="en-US" altLang="zh-CN" sz="2300" dirty="0">
                <a:solidFill>
                  <a:srgbClr val="134AD5"/>
                </a:solidFill>
                <a:ea typeface="黑体" panose="02010609060101010101" pitchFamily="49" charset="-122"/>
                <a:cs typeface="+mn-lt"/>
                <a:sym typeface="+mn-ea"/>
              </a:rPr>
              <a:t> * </a:t>
            </a:r>
            <a:r>
              <a:rPr lang="zh-CN" altLang="en-US" sz="2300" dirty="0">
                <a:solidFill>
                  <a:srgbClr val="134AD5"/>
                </a:solidFill>
                <a:ea typeface="黑体" panose="02010609060101010101" pitchFamily="49" charset="-122"/>
                <a:cs typeface="+mn-lt"/>
                <a:sym typeface="+mn-ea"/>
              </a:rPr>
              <a:t>探索性数据分析中</a:t>
            </a:r>
            <a:r>
              <a:rPr lang="zh-CN" altLang="en-US" sz="2300" u="sng" dirty="0">
                <a:solidFill>
                  <a:srgbClr val="134AD5"/>
                </a:solidFill>
                <a:ea typeface="黑体" panose="02010609060101010101" pitchFamily="49" charset="-122"/>
                <a:cs typeface="+mn-lt"/>
                <a:sym typeface="+mn-ea"/>
              </a:rPr>
              <a:t>常用的耐抗性分析统计量可以分为集中趋势、离散程度、分布状态和频度</a:t>
            </a:r>
            <a:r>
              <a:rPr lang="zh-CN" altLang="en-US" sz="2300" dirty="0">
                <a:solidFill>
                  <a:srgbClr val="134AD5"/>
                </a:solidFill>
                <a:ea typeface="黑体" panose="02010609060101010101" pitchFamily="49" charset="-122"/>
                <a:cs typeface="+mn-lt"/>
                <a:sym typeface="+mn-ea"/>
              </a:rPr>
              <a:t>等 4 类，以下为集中趋势、离散程度和分布状态统计量，如表 5-1～表 5-3 所示。</a:t>
            </a:r>
            <a:endParaRPr lang="zh-CN" altLang="en-US" sz="2300" b="1"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7" name="TextBox 6"/>
          <p:cNvSpPr txBox="1"/>
          <p:nvPr>
            <p:custDataLst>
              <p:tags r:id="rId3"/>
            </p:custDataLst>
          </p:nvPr>
        </p:nvSpPr>
        <p:spPr>
          <a:xfrm>
            <a:off x="1851025" y="3058160"/>
            <a:ext cx="5142230"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ea typeface="宋体" panose="02010600030101010101" pitchFamily="2" charset="-122"/>
              </a:rPr>
              <a:t>表</a:t>
            </a:r>
            <a:r>
              <a:rPr lang="en-US" altLang="zh-CN" sz="2000" dirty="0"/>
              <a:t>5-2 </a:t>
            </a:r>
            <a:r>
              <a:rPr lang="zh-CN" altLang="en-US" sz="2000" dirty="0"/>
              <a:t>描述性统计中常用的离散程度统计量 </a:t>
            </a:r>
          </a:p>
        </p:txBody>
      </p:sp>
      <p:graphicFrame>
        <p:nvGraphicFramePr>
          <p:cNvPr id="8" name="表格 7"/>
          <p:cNvGraphicFramePr>
            <a:graphicFrameLocks noGrp="1"/>
          </p:cNvGraphicFramePr>
          <p:nvPr>
            <p:custDataLst>
              <p:tags r:id="rId4"/>
            </p:custDataLst>
          </p:nvPr>
        </p:nvGraphicFramePr>
        <p:xfrm>
          <a:off x="121920" y="3502929"/>
          <a:ext cx="8872220" cy="2906403"/>
        </p:xfrm>
        <a:graphic>
          <a:graphicData uri="http://schemas.openxmlformats.org/drawingml/2006/table">
            <a:tbl>
              <a:tblPr firstRow="1">
                <a:effectLst/>
                <a:tableStyleId>{5940675A-B579-460E-94D1-54222C63F5DA}</a:tableStyleId>
              </a:tblPr>
              <a:tblGrid>
                <a:gridCol w="1275080">
                  <a:extLst>
                    <a:ext uri="{9D8B030D-6E8A-4147-A177-3AD203B41FA5}">
                      <a16:colId xmlns:a16="http://schemas.microsoft.com/office/drawing/2014/main" val="20000"/>
                    </a:ext>
                  </a:extLst>
                </a:gridCol>
                <a:gridCol w="1948180">
                  <a:extLst>
                    <a:ext uri="{9D8B030D-6E8A-4147-A177-3AD203B41FA5}">
                      <a16:colId xmlns:a16="http://schemas.microsoft.com/office/drawing/2014/main" val="20001"/>
                    </a:ext>
                  </a:extLst>
                </a:gridCol>
                <a:gridCol w="5648960">
                  <a:extLst>
                    <a:ext uri="{9D8B030D-6E8A-4147-A177-3AD203B41FA5}">
                      <a16:colId xmlns:a16="http://schemas.microsoft.com/office/drawing/2014/main" val="20002"/>
                    </a:ext>
                  </a:extLst>
                </a:gridCol>
              </a:tblGrid>
              <a:tr h="368300">
                <a:tc>
                  <a:txBody>
                    <a:bodyPr/>
                    <a:lstStyle/>
                    <a:p>
                      <a:pPr marL="8255" algn="ctr">
                        <a:lnSpc>
                          <a:spcPts val="1160"/>
                        </a:lnSpc>
                      </a:pPr>
                      <a:endParaRPr lang="en-US" sz="2400" dirty="0">
                        <a:effectLst/>
                      </a:endParaRPr>
                    </a:p>
                    <a:p>
                      <a:pPr marL="8255" algn="ctr">
                        <a:lnSpc>
                          <a:spcPts val="1160"/>
                        </a:lnSpc>
                      </a:pPr>
                      <a:r>
                        <a:rPr lang="en-US" sz="2400" b="1" dirty="0" err="1">
                          <a:solidFill>
                            <a:sysClr val="window" lastClr="FFFFFF"/>
                          </a:solidFill>
                          <a:effectLst/>
                          <a:latin typeface="Arial" panose="020B0604020202020204" pitchFamily="34" charset="0"/>
                        </a:rPr>
                        <a:t>中文</a:t>
                      </a:r>
                      <a:endParaRPr lang="zh-CN" sz="2400" b="1"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5B9BD5"/>
                      </a:solidFill>
                      <a:prstDash val="solid"/>
                    </a:lnL>
                    <a:lnR>
                      <a:noFill/>
                    </a:lnR>
                    <a:lnT w="6350" cap="rnd" cmpd="sng" algn="ctr">
                      <a:solidFill>
                        <a:srgbClr val="5B9BD5"/>
                      </a:solidFill>
                      <a:prstDash val="soli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tc>
                  <a:txBody>
                    <a:bodyPr/>
                    <a:lstStyle/>
                    <a:p>
                      <a:pPr algn="ctr">
                        <a:lnSpc>
                          <a:spcPts val="1160"/>
                        </a:lnSpc>
                      </a:pPr>
                      <a:endParaRPr lang="en-US" sz="2400" dirty="0">
                        <a:effectLst/>
                      </a:endParaRPr>
                    </a:p>
                    <a:p>
                      <a:pPr algn="ctr">
                        <a:lnSpc>
                          <a:spcPts val="1160"/>
                        </a:lnSpc>
                      </a:pPr>
                      <a:r>
                        <a:rPr lang="en-US" sz="2400" b="1" dirty="0" err="1">
                          <a:solidFill>
                            <a:sysClr val="window" lastClr="FFFFFF"/>
                          </a:solidFill>
                          <a:effectLst/>
                          <a:latin typeface="Arial" panose="020B0604020202020204" pitchFamily="34" charset="0"/>
                        </a:rPr>
                        <a:t>英文</a:t>
                      </a:r>
                      <a:endParaRPr lang="zh-CN" sz="2400" b="1"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a:noFill/>
                    </a:lnL>
                    <a:lnR>
                      <a:noFill/>
                    </a:lnR>
                    <a:lnT w="6350" cap="rnd" cmpd="sng" algn="ctr">
                      <a:solidFill>
                        <a:srgbClr val="5B9BD5"/>
                      </a:solidFill>
                      <a:prstDash val="soli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tc>
                  <a:txBody>
                    <a:bodyPr/>
                    <a:lstStyle/>
                    <a:p>
                      <a:pPr marL="635" algn="ctr">
                        <a:lnSpc>
                          <a:spcPts val="1160"/>
                        </a:lnSpc>
                      </a:pPr>
                      <a:endParaRPr lang="en-US" sz="2400" dirty="0">
                        <a:effectLst/>
                      </a:endParaRPr>
                    </a:p>
                    <a:p>
                      <a:pPr marL="635" algn="ctr">
                        <a:lnSpc>
                          <a:spcPts val="1160"/>
                        </a:lnSpc>
                      </a:pPr>
                      <a:r>
                        <a:rPr lang="en-US" sz="2400" b="1" dirty="0" err="1">
                          <a:solidFill>
                            <a:sysClr val="window" lastClr="FFFFFF"/>
                          </a:solidFill>
                          <a:effectLst/>
                          <a:latin typeface="Arial" panose="020B0604020202020204" pitchFamily="34" charset="0"/>
                        </a:rPr>
                        <a:t>含义</a:t>
                      </a:r>
                      <a:endParaRPr lang="zh-CN" sz="2400" b="1"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a:noFill/>
                    </a:lnL>
                    <a:lnR w="6350" cap="rnd" cmpd="sng" algn="ctr">
                      <a:solidFill>
                        <a:srgbClr val="5B9BD5"/>
                      </a:solidFill>
                      <a:prstDash val="solid"/>
                    </a:lnR>
                    <a:lnT w="6350" cap="rnd" cmpd="sng" algn="ctr">
                      <a:solidFill>
                        <a:srgbClr val="5B9BD5"/>
                      </a:solidFill>
                      <a:prstDash val="soli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extLst>
                  <a:ext uri="{0D108BD9-81ED-4DB2-BD59-A6C34878D82A}">
                    <a16:rowId xmlns:a16="http://schemas.microsoft.com/office/drawing/2014/main" val="10000"/>
                  </a:ext>
                </a:extLst>
              </a:tr>
              <a:tr h="447398">
                <a:tc>
                  <a:txBody>
                    <a:bodyPr/>
                    <a:lstStyle/>
                    <a:p>
                      <a:pPr marL="8255" algn="ctr">
                        <a:spcBef>
                          <a:spcPts val="145"/>
                        </a:spcBef>
                        <a:spcAft>
                          <a:spcPts val="0"/>
                        </a:spcAft>
                      </a:pPr>
                      <a:r>
                        <a:rPr lang="en-US" sz="2400">
                          <a:solidFill>
                            <a:sysClr val="windowText" lastClr="000000"/>
                          </a:solidFill>
                          <a:effectLst/>
                          <a:latin typeface="Arial" panose="020B0604020202020204" pitchFamily="34" charset="0"/>
                        </a:rPr>
                        <a:t>极差</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355"/>
                        </a:spcBef>
                      </a:pPr>
                      <a:r>
                        <a:rPr lang="en-US" sz="2400" spc="-5" dirty="0">
                          <a:solidFill>
                            <a:sysClr val="windowText" lastClr="000000"/>
                          </a:solidFill>
                          <a:effectLst/>
                          <a:latin typeface="Arial" panose="020B0604020202020204" pitchFamily="34" charset="0"/>
                        </a:rPr>
                        <a:t>Range</a:t>
                      </a:r>
                      <a:endParaRPr lang="zh-CN" sz="24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64770">
                        <a:spcBef>
                          <a:spcPts val="150"/>
                        </a:spcBef>
                        <a:spcAft>
                          <a:spcPts val="0"/>
                        </a:spcAft>
                      </a:pPr>
                      <a:r>
                        <a:rPr lang="zh-CN" sz="2400">
                          <a:solidFill>
                            <a:sysClr val="windowText" lastClr="000000"/>
                          </a:solidFill>
                          <a:effectLst/>
                          <a:ea typeface="宋体" panose="02010600030101010101" pitchFamily="2" charset="-122"/>
                        </a:rPr>
                        <a:t>一组数据的最大值与最小值之差</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1"/>
                  </a:ext>
                </a:extLst>
              </a:tr>
              <a:tr h="748511">
                <a:tc>
                  <a:txBody>
                    <a:bodyPr/>
                    <a:lstStyle/>
                    <a:p>
                      <a:pPr marL="215265">
                        <a:spcBef>
                          <a:spcPts val="730"/>
                        </a:spcBef>
                        <a:spcAft>
                          <a:spcPts val="0"/>
                        </a:spcAft>
                      </a:pPr>
                      <a:r>
                        <a:rPr lang="en-US" sz="2400">
                          <a:solidFill>
                            <a:sysClr val="windowText" lastClr="000000"/>
                          </a:solidFill>
                          <a:effectLst/>
                          <a:latin typeface="Arial" panose="020B0604020202020204" pitchFamily="34" charset="0"/>
                        </a:rPr>
                        <a:t>标准差</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25"/>
                        </a:spcBef>
                      </a:pPr>
                      <a:r>
                        <a:rPr lang="en-US" sz="2400" dirty="0">
                          <a:solidFill>
                            <a:sysClr val="windowText" lastClr="000000"/>
                          </a:solidFill>
                          <a:effectLst/>
                          <a:latin typeface="Arial" panose="020B0604020202020204" pitchFamily="34" charset="0"/>
                        </a:rPr>
                        <a:t> </a:t>
                      </a:r>
                      <a:r>
                        <a:rPr lang="en-US" sz="2400" spc="-5" dirty="0">
                          <a:solidFill>
                            <a:sysClr val="windowText" lastClr="000000"/>
                          </a:solidFill>
                          <a:effectLst/>
                          <a:latin typeface="Arial" panose="020B0604020202020204" pitchFamily="34" charset="0"/>
                        </a:rPr>
                        <a:t>Standard</a:t>
                      </a:r>
                      <a:r>
                        <a:rPr lang="en-US" sz="2400" spc="-70" dirty="0">
                          <a:solidFill>
                            <a:sysClr val="windowText" lastClr="000000"/>
                          </a:solidFill>
                          <a:effectLst/>
                          <a:latin typeface="Arial" panose="020B0604020202020204" pitchFamily="34" charset="0"/>
                        </a:rPr>
                        <a:t> </a:t>
                      </a:r>
                      <a:r>
                        <a:rPr lang="en-US" sz="2400" spc="-5" dirty="0">
                          <a:solidFill>
                            <a:sysClr val="windowText" lastClr="000000"/>
                          </a:solidFill>
                          <a:effectLst/>
                          <a:latin typeface="Arial" panose="020B0604020202020204" pitchFamily="34" charset="0"/>
                        </a:rPr>
                        <a:t>Deviation</a:t>
                      </a:r>
                      <a:endParaRPr lang="zh-CN" sz="24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64770" marR="59690">
                        <a:lnSpc>
                          <a:spcPts val="1170"/>
                        </a:lnSpc>
                        <a:spcBef>
                          <a:spcPts val="265"/>
                        </a:spcBef>
                        <a:spcAft>
                          <a:spcPts val="0"/>
                        </a:spcAft>
                      </a:pPr>
                      <a:endParaRPr lang="en-US" altLang="zh-CN" sz="2400" dirty="0">
                        <a:effectLst/>
                      </a:endParaRPr>
                    </a:p>
                    <a:p>
                      <a:pPr marL="64770" marR="59690" indent="0" algn="l" defTabSz="914400" rtl="0" eaLnBrk="1" fontAlgn="auto" latinLnBrk="0" hangingPunct="1">
                        <a:lnSpc>
                          <a:spcPts val="1170"/>
                        </a:lnSpc>
                        <a:spcBef>
                          <a:spcPts val="265"/>
                        </a:spcBef>
                        <a:spcAft>
                          <a:spcPts val="0"/>
                        </a:spcAft>
                        <a:buClrTx/>
                        <a:buSzTx/>
                        <a:buFontTx/>
                        <a:buNone/>
                        <a:defRPr/>
                      </a:pPr>
                      <a:r>
                        <a:rPr lang="zh-CN" altLang="en-US" sz="2400" dirty="0">
                          <a:solidFill>
                            <a:sysClr val="windowText" lastClr="000000"/>
                          </a:solidFill>
                          <a:effectLst/>
                          <a:latin typeface="Arial" panose="020B0604020202020204" pitchFamily="34" charset="0"/>
                          <a:ea typeface="宋体" panose="02010600030101010101" pitchFamily="2" charset="-122"/>
                        </a:rPr>
                        <a:t>描述变量相对于均值的扰动程度，即数据</a:t>
                      </a:r>
                      <a:endParaRPr lang="en-US" altLang="zh-CN" sz="2400" dirty="0">
                        <a:effectLst/>
                      </a:endParaRPr>
                    </a:p>
                    <a:p>
                      <a:pPr marL="64770" marR="59690" indent="0" algn="l" defTabSz="914400" rtl="0" eaLnBrk="1" fontAlgn="auto" latinLnBrk="0" hangingPunct="1">
                        <a:lnSpc>
                          <a:spcPts val="1170"/>
                        </a:lnSpc>
                        <a:spcBef>
                          <a:spcPts val="265"/>
                        </a:spcBef>
                        <a:spcAft>
                          <a:spcPts val="0"/>
                        </a:spcAft>
                        <a:buClrTx/>
                        <a:buSzTx/>
                        <a:buFontTx/>
                        <a:buNone/>
                        <a:defRPr/>
                      </a:pPr>
                      <a:endParaRPr lang="en-US" altLang="zh-CN" sz="2400" dirty="0">
                        <a:effectLst/>
                      </a:endParaRPr>
                    </a:p>
                    <a:p>
                      <a:pPr marL="64770" marR="59690" indent="0" algn="l" defTabSz="914400" rtl="0" eaLnBrk="1" fontAlgn="auto" latinLnBrk="0" hangingPunct="1">
                        <a:lnSpc>
                          <a:spcPts val="1170"/>
                        </a:lnSpc>
                        <a:spcBef>
                          <a:spcPts val="265"/>
                        </a:spcBef>
                        <a:spcAft>
                          <a:spcPts val="0"/>
                        </a:spcAft>
                        <a:buClrTx/>
                        <a:buSzTx/>
                        <a:buFontTx/>
                        <a:buNone/>
                        <a:defRPr/>
                      </a:pPr>
                      <a:r>
                        <a:rPr lang="zh-CN" altLang="en-US" sz="2400" dirty="0">
                          <a:solidFill>
                            <a:sysClr val="windowText" lastClr="000000"/>
                          </a:solidFill>
                          <a:effectLst/>
                          <a:latin typeface="Arial" panose="020B0604020202020204" pitchFamily="34" charset="0"/>
                          <a:ea typeface="宋体" panose="02010600030101010101" pitchFamily="2" charset="-122"/>
                        </a:rPr>
                        <a:t>相对于均值的离散程度 </a:t>
                      </a:r>
                      <a:endParaRPr lang="zh-CN" sz="24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2"/>
                  </a:ext>
                </a:extLst>
              </a:tr>
              <a:tr h="447398">
                <a:tc>
                  <a:txBody>
                    <a:bodyPr/>
                    <a:lstStyle/>
                    <a:p>
                      <a:pPr marL="8255" algn="ctr">
                        <a:spcBef>
                          <a:spcPts val="145"/>
                        </a:spcBef>
                        <a:spcAft>
                          <a:spcPts val="0"/>
                        </a:spcAft>
                      </a:pPr>
                      <a:r>
                        <a:rPr lang="en-US" sz="2400">
                          <a:solidFill>
                            <a:sysClr val="windowText" lastClr="000000"/>
                          </a:solidFill>
                          <a:effectLst/>
                          <a:latin typeface="Arial" panose="020B0604020202020204" pitchFamily="34" charset="0"/>
                        </a:rPr>
                        <a:t>方差</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320675" algn="ctr">
                        <a:spcBef>
                          <a:spcPts val="355"/>
                        </a:spcBef>
                        <a:spcAft>
                          <a:spcPts val="0"/>
                        </a:spcAft>
                      </a:pPr>
                      <a:r>
                        <a:rPr lang="en-US" sz="2400" spc="-20" dirty="0">
                          <a:solidFill>
                            <a:sysClr val="windowText" lastClr="000000"/>
                          </a:solidFill>
                          <a:effectLst/>
                          <a:latin typeface="Arial" panose="020B0604020202020204" pitchFamily="34" charset="0"/>
                        </a:rPr>
                        <a:t>V</a:t>
                      </a:r>
                      <a:r>
                        <a:rPr lang="en-US" sz="2400" spc="-25" dirty="0">
                          <a:solidFill>
                            <a:sysClr val="windowText" lastClr="000000"/>
                          </a:solidFill>
                          <a:effectLst/>
                          <a:latin typeface="Arial" panose="020B0604020202020204" pitchFamily="34" charset="0"/>
                        </a:rPr>
                        <a:t>ariance</a:t>
                      </a:r>
                      <a:endParaRPr lang="zh-CN" sz="24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64770">
                        <a:spcBef>
                          <a:spcPts val="150"/>
                        </a:spcBef>
                        <a:spcAft>
                          <a:spcPts val="0"/>
                        </a:spcAft>
                      </a:pPr>
                      <a:r>
                        <a:rPr lang="en-US" sz="2400">
                          <a:solidFill>
                            <a:sysClr val="windowText" lastClr="000000"/>
                          </a:solidFill>
                          <a:effectLst/>
                          <a:latin typeface="Arial" panose="020B0604020202020204" pitchFamily="34" charset="0"/>
                        </a:rPr>
                        <a:t>标准差的平方</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3"/>
                  </a:ext>
                </a:extLst>
              </a:tr>
              <a:tr h="447398">
                <a:tc>
                  <a:txBody>
                    <a:bodyPr/>
                    <a:lstStyle/>
                    <a:p>
                      <a:pPr marL="215265">
                        <a:spcBef>
                          <a:spcPts val="145"/>
                        </a:spcBef>
                        <a:spcAft>
                          <a:spcPts val="0"/>
                        </a:spcAft>
                      </a:pPr>
                      <a:r>
                        <a:rPr lang="en-US" sz="2400" dirty="0" err="1">
                          <a:solidFill>
                            <a:sysClr val="windowText" lastClr="000000"/>
                          </a:solidFill>
                          <a:effectLst/>
                          <a:latin typeface="Arial" panose="020B0604020202020204" pitchFamily="34" charset="0"/>
                        </a:rPr>
                        <a:t>极小值</a:t>
                      </a:r>
                      <a:endParaRPr lang="zh-CN" sz="24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292100" algn="ctr">
                        <a:spcBef>
                          <a:spcPts val="355"/>
                        </a:spcBef>
                        <a:spcAft>
                          <a:spcPts val="0"/>
                        </a:spcAft>
                      </a:pPr>
                      <a:r>
                        <a:rPr lang="en-US" sz="2400" spc="-5" dirty="0">
                          <a:solidFill>
                            <a:sysClr val="windowText" lastClr="000000"/>
                          </a:solidFill>
                          <a:effectLst/>
                          <a:latin typeface="Arial" panose="020B0604020202020204" pitchFamily="34" charset="0"/>
                        </a:rPr>
                        <a:t>Minimum</a:t>
                      </a:r>
                      <a:endParaRPr lang="zh-CN" sz="24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64770">
                        <a:spcBef>
                          <a:spcPts val="150"/>
                        </a:spcBef>
                        <a:spcAft>
                          <a:spcPts val="0"/>
                        </a:spcAft>
                      </a:pPr>
                      <a:r>
                        <a:rPr lang="zh-CN" sz="2400">
                          <a:solidFill>
                            <a:sysClr val="windowText" lastClr="000000"/>
                          </a:solidFill>
                          <a:effectLst/>
                          <a:ea typeface="宋体" panose="02010600030101010101" pitchFamily="2" charset="-122"/>
                        </a:rPr>
                        <a:t>某变量所有取值的最小值</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4"/>
                  </a:ext>
                </a:extLst>
              </a:tr>
              <a:tr h="447398">
                <a:tc>
                  <a:txBody>
                    <a:bodyPr/>
                    <a:lstStyle/>
                    <a:p>
                      <a:pPr marL="215265">
                        <a:spcBef>
                          <a:spcPts val="145"/>
                        </a:spcBef>
                        <a:spcAft>
                          <a:spcPts val="0"/>
                        </a:spcAft>
                      </a:pPr>
                      <a:r>
                        <a:rPr lang="en-US" sz="2400">
                          <a:solidFill>
                            <a:sysClr val="windowText" lastClr="000000"/>
                          </a:solidFill>
                          <a:effectLst/>
                          <a:latin typeface="Arial" panose="020B0604020202020204" pitchFamily="34" charset="0"/>
                        </a:rPr>
                        <a:t>极大值</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282575" algn="ctr">
                        <a:spcBef>
                          <a:spcPts val="355"/>
                        </a:spcBef>
                        <a:spcAft>
                          <a:spcPts val="0"/>
                        </a:spcAft>
                      </a:pPr>
                      <a:r>
                        <a:rPr lang="en-US" sz="2400" spc="-5" dirty="0">
                          <a:solidFill>
                            <a:sysClr val="windowText" lastClr="000000"/>
                          </a:solidFill>
                          <a:effectLst/>
                          <a:latin typeface="Arial" panose="020B0604020202020204" pitchFamily="34" charset="0"/>
                        </a:rPr>
                        <a:t>Maximum</a:t>
                      </a:r>
                      <a:endParaRPr lang="zh-CN" sz="24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64770">
                        <a:spcBef>
                          <a:spcPts val="150"/>
                        </a:spcBef>
                        <a:spcAft>
                          <a:spcPts val="0"/>
                        </a:spcAft>
                      </a:pPr>
                      <a:r>
                        <a:rPr lang="zh-CN" sz="2400" dirty="0">
                          <a:solidFill>
                            <a:sysClr val="windowText" lastClr="000000"/>
                          </a:solidFill>
                          <a:effectLst/>
                          <a:ea typeface="宋体" panose="02010600030101010101" pitchFamily="2" charset="-122"/>
                        </a:rPr>
                        <a:t>某变量所有取值的最大值</a:t>
                      </a:r>
                      <a:endParaRPr lang="zh-CN" sz="24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795655"/>
            <a:ext cx="8931275" cy="220535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p>
          <a:p>
            <a:pPr marL="0" indent="0" algn="l" eaLnBrk="1" latinLnBrk="0" hangingPunct="1">
              <a:lnSpc>
                <a:spcPct val="100000"/>
              </a:lnSpc>
              <a:spcBef>
                <a:spcPts val="12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1. 耐抗性分析</a:t>
            </a:r>
            <a:r>
              <a:rPr lang="zh-CN" altLang="en-US" dirty="0">
                <a:solidFill>
                  <a:srgbClr val="134AD5"/>
                </a:solidFill>
                <a:ea typeface="黑体" panose="02010609060101010101" pitchFamily="49" charset="-122"/>
                <a:cs typeface="+mn-lt"/>
                <a:sym typeface="+mn-ea"/>
              </a:rPr>
              <a:t>（续）</a:t>
            </a:r>
          </a:p>
          <a:p>
            <a:pPr marL="0" indent="0" algn="l" eaLnBrk="1" latinLnBrk="0" hangingPunct="1">
              <a:lnSpc>
                <a:spcPct val="100000"/>
              </a:lnSpc>
              <a:spcBef>
                <a:spcPts val="1200"/>
              </a:spcBef>
              <a:buSzTx/>
              <a:buFont typeface="Wingdings" panose="05000000000000000000" pitchFamily="2" charset="2"/>
              <a:buNone/>
            </a:pPr>
            <a:r>
              <a:rPr lang="zh-CN" altLang="en-US" sz="2300" dirty="0">
                <a:solidFill>
                  <a:srgbClr val="134AD5"/>
                </a:solidFill>
                <a:ea typeface="黑体" panose="02010609060101010101" pitchFamily="49" charset="-122"/>
                <a:cs typeface="+mn-lt"/>
                <a:sym typeface="+mn-ea"/>
              </a:rPr>
              <a:t> </a:t>
            </a:r>
            <a:r>
              <a:rPr lang="en-US" altLang="zh-CN" sz="2300" dirty="0">
                <a:solidFill>
                  <a:srgbClr val="134AD5"/>
                </a:solidFill>
                <a:ea typeface="黑体" panose="02010609060101010101" pitchFamily="49" charset="-122"/>
                <a:cs typeface="+mn-lt"/>
                <a:sym typeface="+mn-ea"/>
              </a:rPr>
              <a:t> * </a:t>
            </a:r>
            <a:r>
              <a:rPr lang="zh-CN" altLang="en-US" sz="2300" dirty="0">
                <a:solidFill>
                  <a:srgbClr val="134AD5"/>
                </a:solidFill>
                <a:ea typeface="黑体" panose="02010609060101010101" pitchFamily="49" charset="-122"/>
                <a:cs typeface="+mn-lt"/>
                <a:sym typeface="+mn-ea"/>
              </a:rPr>
              <a:t>探索性数据分析中</a:t>
            </a:r>
            <a:r>
              <a:rPr lang="zh-CN" altLang="en-US" sz="2300" u="sng" dirty="0">
                <a:solidFill>
                  <a:srgbClr val="134AD5"/>
                </a:solidFill>
                <a:ea typeface="黑体" panose="02010609060101010101" pitchFamily="49" charset="-122"/>
                <a:cs typeface="+mn-lt"/>
                <a:sym typeface="+mn-ea"/>
              </a:rPr>
              <a:t>常用的耐抗性分析统计量可以分为集中趋势、离散程度、分布状态和频度</a:t>
            </a:r>
            <a:r>
              <a:rPr lang="zh-CN" altLang="en-US" sz="2300" dirty="0">
                <a:solidFill>
                  <a:srgbClr val="134AD5"/>
                </a:solidFill>
                <a:ea typeface="黑体" panose="02010609060101010101" pitchFamily="49" charset="-122"/>
                <a:cs typeface="+mn-lt"/>
                <a:sym typeface="+mn-ea"/>
              </a:rPr>
              <a:t>等 4 类，以下为集中趋势、离散程度和分布状态统计量，如表 5-1～表 5-3 所示。</a:t>
            </a:r>
            <a:endParaRPr lang="zh-CN" altLang="en-US" sz="2300" b="1"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7" name="TextBox 6"/>
          <p:cNvSpPr txBox="1"/>
          <p:nvPr>
            <p:custDataLst>
              <p:tags r:id="rId3"/>
            </p:custDataLst>
          </p:nvPr>
        </p:nvSpPr>
        <p:spPr>
          <a:xfrm>
            <a:off x="1851025" y="3058160"/>
            <a:ext cx="5707380"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ea typeface="宋体" panose="02010600030101010101" pitchFamily="2" charset="-122"/>
              </a:rPr>
              <a:t>表</a:t>
            </a:r>
            <a:r>
              <a:rPr lang="en-US" altLang="zh-CN" sz="2000" dirty="0"/>
              <a:t>5-3 </a:t>
            </a:r>
            <a:r>
              <a:rPr lang="zh-CN" altLang="en-US" sz="2000" dirty="0"/>
              <a:t>描述性统计中常用的数据分布状态统计量 </a:t>
            </a:r>
          </a:p>
        </p:txBody>
      </p:sp>
      <p:graphicFrame>
        <p:nvGraphicFramePr>
          <p:cNvPr id="2" name="表格 1"/>
          <p:cNvGraphicFramePr>
            <a:graphicFrameLocks noGrp="1"/>
          </p:cNvGraphicFramePr>
          <p:nvPr>
            <p:custDataLst>
              <p:tags r:id="rId4"/>
            </p:custDataLst>
          </p:nvPr>
        </p:nvGraphicFramePr>
        <p:xfrm>
          <a:off x="138430" y="3535045"/>
          <a:ext cx="8900160" cy="2956560"/>
        </p:xfrm>
        <a:graphic>
          <a:graphicData uri="http://schemas.openxmlformats.org/drawingml/2006/table">
            <a:tbl>
              <a:tblPr firstRow="1">
                <a:effectLst/>
                <a:tableStyleId>{5940675A-B579-460E-94D1-54222C63F5DA}</a:tableStyleId>
              </a:tblPr>
              <a:tblGrid>
                <a:gridCol w="1377950">
                  <a:extLst>
                    <a:ext uri="{9D8B030D-6E8A-4147-A177-3AD203B41FA5}">
                      <a16:colId xmlns:a16="http://schemas.microsoft.com/office/drawing/2014/main" val="20000"/>
                    </a:ext>
                  </a:extLst>
                </a:gridCol>
                <a:gridCol w="1877695">
                  <a:extLst>
                    <a:ext uri="{9D8B030D-6E8A-4147-A177-3AD203B41FA5}">
                      <a16:colId xmlns:a16="http://schemas.microsoft.com/office/drawing/2014/main" val="20001"/>
                    </a:ext>
                  </a:extLst>
                </a:gridCol>
                <a:gridCol w="5644515">
                  <a:extLst>
                    <a:ext uri="{9D8B030D-6E8A-4147-A177-3AD203B41FA5}">
                      <a16:colId xmlns:a16="http://schemas.microsoft.com/office/drawing/2014/main" val="20002"/>
                    </a:ext>
                  </a:extLst>
                </a:gridCol>
              </a:tblGrid>
              <a:tr h="433070">
                <a:tc>
                  <a:txBody>
                    <a:bodyPr/>
                    <a:lstStyle/>
                    <a:p>
                      <a:pPr marL="8255" algn="ctr">
                        <a:lnSpc>
                          <a:spcPts val="1160"/>
                        </a:lnSpc>
                      </a:pPr>
                      <a:endParaRPr lang="en-US" sz="2400" dirty="0">
                        <a:effectLst/>
                      </a:endParaRPr>
                    </a:p>
                    <a:p>
                      <a:pPr marL="8255" algn="ctr">
                        <a:lnSpc>
                          <a:spcPts val="1160"/>
                        </a:lnSpc>
                      </a:pPr>
                      <a:r>
                        <a:rPr lang="en-US" sz="2400" b="1" dirty="0" err="1">
                          <a:solidFill>
                            <a:sysClr val="window" lastClr="FFFFFF"/>
                          </a:solidFill>
                          <a:effectLst/>
                          <a:latin typeface="Arial" panose="020B0604020202020204" pitchFamily="34" charset="0"/>
                        </a:rPr>
                        <a:t>中文</a:t>
                      </a:r>
                      <a:endParaRPr lang="zh-CN" sz="2400" b="1"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tc>
                  <a:txBody>
                    <a:bodyPr/>
                    <a:lstStyle/>
                    <a:p>
                      <a:pPr algn="ctr">
                        <a:lnSpc>
                          <a:spcPts val="1160"/>
                        </a:lnSpc>
                      </a:pPr>
                      <a:endParaRPr lang="en-US" sz="2400" dirty="0">
                        <a:effectLst/>
                      </a:endParaRPr>
                    </a:p>
                    <a:p>
                      <a:pPr algn="ctr">
                        <a:lnSpc>
                          <a:spcPts val="1160"/>
                        </a:lnSpc>
                      </a:pPr>
                      <a:r>
                        <a:rPr lang="en-US" sz="2400" b="1" dirty="0" err="1">
                          <a:solidFill>
                            <a:sysClr val="window" lastClr="FFFFFF"/>
                          </a:solidFill>
                          <a:effectLst/>
                          <a:latin typeface="Arial" panose="020B0604020202020204" pitchFamily="34" charset="0"/>
                        </a:rPr>
                        <a:t>英文</a:t>
                      </a:r>
                      <a:endParaRPr lang="zh-CN" sz="2400" b="1"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tc>
                  <a:txBody>
                    <a:bodyPr/>
                    <a:lstStyle/>
                    <a:p>
                      <a:pPr marL="635" algn="ctr">
                        <a:lnSpc>
                          <a:spcPts val="1160"/>
                        </a:lnSpc>
                      </a:pPr>
                      <a:endParaRPr lang="en-US" sz="2400" dirty="0">
                        <a:effectLst/>
                      </a:endParaRPr>
                    </a:p>
                    <a:p>
                      <a:pPr marL="635" algn="ctr">
                        <a:lnSpc>
                          <a:spcPts val="1160"/>
                        </a:lnSpc>
                      </a:pPr>
                      <a:r>
                        <a:rPr lang="en-US" sz="2400" b="1" dirty="0" err="1">
                          <a:solidFill>
                            <a:sysClr val="window" lastClr="FFFFFF"/>
                          </a:solidFill>
                          <a:effectLst/>
                          <a:latin typeface="Arial" panose="020B0604020202020204" pitchFamily="34" charset="0"/>
                        </a:rPr>
                        <a:t>含义</a:t>
                      </a:r>
                      <a:endParaRPr lang="zh-CN" sz="2400" b="1"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extLst>
                  <a:ext uri="{0D108BD9-81ED-4DB2-BD59-A6C34878D82A}">
                    <a16:rowId xmlns:a16="http://schemas.microsoft.com/office/drawing/2014/main" val="10000"/>
                  </a:ext>
                </a:extLst>
              </a:tr>
              <a:tr h="1261745">
                <a:tc>
                  <a:txBody>
                    <a:bodyPr/>
                    <a:lstStyle/>
                    <a:p>
                      <a:pPr marL="8255" algn="ctr">
                        <a:spcBef>
                          <a:spcPts val="730"/>
                        </a:spcBef>
                        <a:spcAft>
                          <a:spcPts val="0"/>
                        </a:spcAft>
                      </a:pPr>
                      <a:r>
                        <a:rPr lang="en-US" sz="2400" dirty="0" err="1">
                          <a:solidFill>
                            <a:sysClr val="windowText" lastClr="000000"/>
                          </a:solidFill>
                          <a:effectLst/>
                          <a:latin typeface="Arial" panose="020B0604020202020204" pitchFamily="34" charset="0"/>
                        </a:rPr>
                        <a:t>偏态</a:t>
                      </a:r>
                      <a:endParaRPr lang="zh-CN" sz="24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spcBef>
                          <a:spcPts val="25"/>
                        </a:spcBef>
                      </a:pPr>
                      <a:r>
                        <a:rPr lang="en-US" sz="2400" dirty="0">
                          <a:solidFill>
                            <a:sysClr val="windowText" lastClr="000000"/>
                          </a:solidFill>
                          <a:effectLst/>
                          <a:latin typeface="Arial" panose="020B0604020202020204" pitchFamily="34" charset="0"/>
                        </a:rPr>
                        <a:t> Skewness</a:t>
                      </a:r>
                      <a:endParaRPr lang="zh-CN" sz="24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64770" marR="62230">
                        <a:lnSpc>
                          <a:spcPts val="1170"/>
                        </a:lnSpc>
                        <a:spcBef>
                          <a:spcPts val="265"/>
                        </a:spcBef>
                        <a:spcAft>
                          <a:spcPts val="0"/>
                        </a:spcAft>
                      </a:pPr>
                      <a:endParaRPr lang="en-US" altLang="zh-CN" sz="2400" dirty="0">
                        <a:effectLst/>
                      </a:endParaRPr>
                    </a:p>
                    <a:p>
                      <a:pPr marL="64770" marR="62230">
                        <a:lnSpc>
                          <a:spcPts val="1170"/>
                        </a:lnSpc>
                        <a:spcBef>
                          <a:spcPts val="265"/>
                        </a:spcBef>
                        <a:spcAft>
                          <a:spcPts val="0"/>
                        </a:spcAft>
                      </a:pPr>
                      <a:r>
                        <a:rPr lang="zh-CN" sz="2400" dirty="0">
                          <a:solidFill>
                            <a:sysClr val="windowText" lastClr="000000"/>
                          </a:solidFill>
                          <a:effectLst/>
                          <a:ea typeface="宋体" panose="02010600030101010101" pitchFamily="2" charset="-122"/>
                        </a:rPr>
                        <a:t>描述数据分布的对称性。当</a:t>
                      </a:r>
                      <a:r>
                        <a:rPr lang="en-US" sz="2400" dirty="0">
                          <a:solidFill>
                            <a:sysClr val="windowText" lastClr="000000"/>
                          </a:solidFill>
                          <a:effectLst/>
                          <a:latin typeface="Arial" panose="020B0604020202020204" pitchFamily="34" charset="0"/>
                        </a:rPr>
                        <a:t>“</a:t>
                      </a:r>
                      <a:r>
                        <a:rPr lang="zh-CN" sz="2400" dirty="0">
                          <a:solidFill>
                            <a:sysClr val="windowText" lastClr="000000"/>
                          </a:solidFill>
                          <a:effectLst/>
                          <a:ea typeface="宋体" panose="02010600030101010101" pitchFamily="2" charset="-122"/>
                        </a:rPr>
                        <a:t>偏态系数</a:t>
                      </a:r>
                      <a:r>
                        <a:rPr lang="en-US" sz="2400" dirty="0">
                          <a:solidFill>
                            <a:sysClr val="windowText" lastClr="000000"/>
                          </a:solidFill>
                          <a:effectLst/>
                          <a:latin typeface="Arial" panose="020B0604020202020204" pitchFamily="34" charset="0"/>
                        </a:rPr>
                        <a:t>”</a:t>
                      </a:r>
                      <a:r>
                        <a:rPr lang="zh-CN" sz="2400" dirty="0">
                          <a:solidFill>
                            <a:sysClr val="windowText" lastClr="000000"/>
                          </a:solidFill>
                          <a:effectLst/>
                          <a:ea typeface="宋体" panose="02010600030101010101" pitchFamily="2" charset="-122"/>
                        </a:rPr>
                        <a:t>等</a:t>
                      </a:r>
                      <a:endParaRPr lang="en-US" altLang="zh-CN" sz="2400" dirty="0">
                        <a:effectLst/>
                      </a:endParaRPr>
                    </a:p>
                    <a:p>
                      <a:pPr marL="64770" marR="62230">
                        <a:lnSpc>
                          <a:spcPts val="1170"/>
                        </a:lnSpc>
                        <a:spcBef>
                          <a:spcPts val="265"/>
                        </a:spcBef>
                        <a:spcAft>
                          <a:spcPts val="0"/>
                        </a:spcAft>
                      </a:pPr>
                      <a:endParaRPr lang="en-US" altLang="zh-CN" sz="2400" dirty="0">
                        <a:effectLst/>
                      </a:endParaRPr>
                    </a:p>
                    <a:p>
                      <a:pPr marL="64770" marR="62230">
                        <a:lnSpc>
                          <a:spcPts val="1170"/>
                        </a:lnSpc>
                        <a:spcBef>
                          <a:spcPts val="265"/>
                        </a:spcBef>
                        <a:spcAft>
                          <a:spcPts val="0"/>
                        </a:spcAft>
                      </a:pPr>
                      <a:r>
                        <a:rPr lang="zh-CN" sz="2400" dirty="0">
                          <a:solidFill>
                            <a:sysClr val="windowText" lastClr="000000"/>
                          </a:solidFill>
                          <a:effectLst/>
                          <a:ea typeface="宋体" panose="02010600030101010101" pitchFamily="2" charset="-122"/>
                        </a:rPr>
                        <a:t>于</a:t>
                      </a:r>
                      <a:r>
                        <a:rPr lang="zh-CN" sz="2400" spc="-35" dirty="0">
                          <a:solidFill>
                            <a:sysClr val="windowText" lastClr="000000"/>
                          </a:solidFill>
                          <a:effectLst/>
                          <a:ea typeface="宋体" panose="02010600030101010101" pitchFamily="2" charset="-122"/>
                        </a:rPr>
                        <a:t> </a:t>
                      </a:r>
                      <a:r>
                        <a:rPr lang="en-US" sz="2400" dirty="0">
                          <a:solidFill>
                            <a:sysClr val="windowText" lastClr="000000"/>
                          </a:solidFill>
                          <a:effectLst/>
                          <a:latin typeface="Arial" panose="020B0604020202020204" pitchFamily="34" charset="0"/>
                        </a:rPr>
                        <a:t>0</a:t>
                      </a:r>
                      <a:r>
                        <a:rPr lang="en-US" sz="2400" spc="190" dirty="0">
                          <a:solidFill>
                            <a:sysClr val="windowText" lastClr="000000"/>
                          </a:solidFill>
                          <a:effectLst/>
                          <a:latin typeface="Arial" panose="020B0604020202020204" pitchFamily="34" charset="0"/>
                        </a:rPr>
                        <a:t> </a:t>
                      </a:r>
                      <a:r>
                        <a:rPr lang="zh-CN" sz="2400" dirty="0">
                          <a:solidFill>
                            <a:sysClr val="windowText" lastClr="000000"/>
                          </a:solidFill>
                          <a:effectLst/>
                          <a:ea typeface="宋体" panose="02010600030101010101" pitchFamily="2" charset="-122"/>
                        </a:rPr>
                        <a:t>时，对应数 据的分布为对称，否则</a:t>
                      </a:r>
                      <a:endParaRPr lang="en-US" altLang="zh-CN" sz="2400" dirty="0">
                        <a:effectLst/>
                      </a:endParaRPr>
                    </a:p>
                    <a:p>
                      <a:pPr marL="64770" marR="62230">
                        <a:lnSpc>
                          <a:spcPts val="1170"/>
                        </a:lnSpc>
                        <a:spcBef>
                          <a:spcPts val="265"/>
                        </a:spcBef>
                        <a:spcAft>
                          <a:spcPts val="0"/>
                        </a:spcAft>
                      </a:pPr>
                      <a:endParaRPr lang="en-US" altLang="zh-CN" sz="2400" dirty="0">
                        <a:effectLst/>
                      </a:endParaRPr>
                    </a:p>
                    <a:p>
                      <a:pPr marL="64770" marR="62230">
                        <a:lnSpc>
                          <a:spcPts val="1170"/>
                        </a:lnSpc>
                        <a:spcBef>
                          <a:spcPts val="265"/>
                        </a:spcBef>
                        <a:spcAft>
                          <a:spcPts val="0"/>
                        </a:spcAft>
                      </a:pPr>
                      <a:r>
                        <a:rPr lang="zh-CN" sz="2400" dirty="0">
                          <a:solidFill>
                            <a:sysClr val="windowText" lastClr="000000"/>
                          </a:solidFill>
                          <a:effectLst/>
                          <a:ea typeface="宋体" panose="02010600030101010101" pitchFamily="2" charset="-122"/>
                        </a:rPr>
                        <a:t>分布为非对称</a:t>
                      </a:r>
                      <a:endParaRPr lang="zh-CN" sz="24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1"/>
                  </a:ext>
                </a:extLst>
              </a:tr>
              <a:tr h="1261745">
                <a:tc>
                  <a:txBody>
                    <a:bodyPr/>
                    <a:lstStyle/>
                    <a:p>
                      <a:pPr marL="8255" algn="ctr">
                        <a:spcBef>
                          <a:spcPts val="730"/>
                        </a:spcBef>
                        <a:spcAft>
                          <a:spcPts val="0"/>
                        </a:spcAft>
                      </a:pPr>
                      <a:r>
                        <a:rPr lang="en-US" sz="2400" dirty="0" err="1">
                          <a:solidFill>
                            <a:sysClr val="windowText" lastClr="000000"/>
                          </a:solidFill>
                          <a:effectLst/>
                          <a:latin typeface="Arial" panose="020B0604020202020204" pitchFamily="34" charset="0"/>
                        </a:rPr>
                        <a:t>峰态</a:t>
                      </a:r>
                      <a:endParaRPr lang="zh-CN" sz="24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spcBef>
                          <a:spcPts val="25"/>
                        </a:spcBef>
                      </a:pPr>
                      <a:r>
                        <a:rPr lang="en-US" sz="2400" dirty="0">
                          <a:solidFill>
                            <a:sysClr val="windowText" lastClr="000000"/>
                          </a:solidFill>
                          <a:effectLst/>
                          <a:latin typeface="Arial" panose="020B0604020202020204" pitchFamily="34" charset="0"/>
                        </a:rPr>
                        <a:t> </a:t>
                      </a:r>
                      <a:r>
                        <a:rPr lang="en-US" sz="2400" spc="-5" dirty="0">
                          <a:solidFill>
                            <a:sysClr val="windowText" lastClr="000000"/>
                          </a:solidFill>
                          <a:effectLst/>
                          <a:latin typeface="Arial" panose="020B0604020202020204" pitchFamily="34" charset="0"/>
                        </a:rPr>
                        <a:t>Kurtosis</a:t>
                      </a:r>
                      <a:endParaRPr lang="zh-CN" sz="24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64770" marR="4445">
                        <a:lnSpc>
                          <a:spcPts val="1170"/>
                        </a:lnSpc>
                        <a:spcBef>
                          <a:spcPts val="265"/>
                        </a:spcBef>
                        <a:spcAft>
                          <a:spcPts val="0"/>
                        </a:spcAft>
                      </a:pPr>
                      <a:endParaRPr lang="en-US" altLang="zh-CN" sz="2400" spc="-5" dirty="0">
                        <a:effectLst/>
                      </a:endParaRPr>
                    </a:p>
                    <a:p>
                      <a:pPr marL="64770" marR="4445">
                        <a:lnSpc>
                          <a:spcPts val="1170"/>
                        </a:lnSpc>
                        <a:spcBef>
                          <a:spcPts val="265"/>
                        </a:spcBef>
                        <a:spcAft>
                          <a:spcPts val="0"/>
                        </a:spcAft>
                      </a:pPr>
                      <a:r>
                        <a:rPr lang="zh-CN" sz="2400" spc="-5" dirty="0">
                          <a:solidFill>
                            <a:sysClr val="windowText" lastClr="000000"/>
                          </a:solidFill>
                          <a:effectLst/>
                          <a:ea typeface="宋体" panose="02010600030101010101" pitchFamily="2" charset="-122"/>
                        </a:rPr>
                        <a:t>描述数据分布的平峰或尖峰程度。当</a:t>
                      </a:r>
                      <a:r>
                        <a:rPr lang="en-US" sz="2400" spc="-5" dirty="0">
                          <a:solidFill>
                            <a:sysClr val="windowText" lastClr="000000"/>
                          </a:solidFill>
                          <a:effectLst/>
                          <a:latin typeface="Arial" panose="020B0604020202020204" pitchFamily="34" charset="0"/>
                        </a:rPr>
                        <a:t>“</a:t>
                      </a:r>
                      <a:r>
                        <a:rPr lang="zh-CN" sz="2400" spc="-5" dirty="0">
                          <a:solidFill>
                            <a:sysClr val="windowText" lastClr="000000"/>
                          </a:solidFill>
                          <a:effectLst/>
                          <a:ea typeface="宋体" panose="02010600030101010101" pitchFamily="2" charset="-122"/>
                        </a:rPr>
                        <a:t>峰</a:t>
                      </a:r>
                      <a:endParaRPr lang="en-US" altLang="zh-CN" sz="2400" spc="-5" dirty="0">
                        <a:effectLst/>
                      </a:endParaRPr>
                    </a:p>
                    <a:p>
                      <a:pPr marL="64770" marR="4445">
                        <a:lnSpc>
                          <a:spcPts val="1170"/>
                        </a:lnSpc>
                        <a:spcBef>
                          <a:spcPts val="265"/>
                        </a:spcBef>
                        <a:spcAft>
                          <a:spcPts val="0"/>
                        </a:spcAft>
                      </a:pPr>
                      <a:endParaRPr lang="en-US" altLang="zh-CN" sz="2400" spc="-5" dirty="0">
                        <a:effectLst/>
                      </a:endParaRPr>
                    </a:p>
                    <a:p>
                      <a:pPr marL="64770" marR="4445">
                        <a:lnSpc>
                          <a:spcPts val="1170"/>
                        </a:lnSpc>
                        <a:spcBef>
                          <a:spcPts val="265"/>
                        </a:spcBef>
                        <a:spcAft>
                          <a:spcPts val="0"/>
                        </a:spcAft>
                      </a:pPr>
                      <a:r>
                        <a:rPr lang="zh-CN" sz="2400" spc="-5" dirty="0">
                          <a:solidFill>
                            <a:sysClr val="windowText" lastClr="000000"/>
                          </a:solidFill>
                          <a:effectLst/>
                          <a:ea typeface="宋体" panose="02010600030101010101" pitchFamily="2" charset="-122"/>
                        </a:rPr>
                        <a:t>态系数</a:t>
                      </a:r>
                      <a:r>
                        <a:rPr lang="en-US" sz="2400" spc="-5" dirty="0">
                          <a:solidFill>
                            <a:sysClr val="windowText" lastClr="000000"/>
                          </a:solidFill>
                          <a:effectLst/>
                          <a:latin typeface="Arial" panose="020B0604020202020204" pitchFamily="34" charset="0"/>
                        </a:rPr>
                        <a:t>”</a:t>
                      </a:r>
                      <a:r>
                        <a:rPr lang="zh-CN" sz="2400" spc="-5" dirty="0">
                          <a:solidFill>
                            <a:sysClr val="windowText" lastClr="000000"/>
                          </a:solidFill>
                          <a:effectLst/>
                          <a:ea typeface="宋体" panose="02010600030101010101" pitchFamily="2" charset="-122"/>
                        </a:rPr>
                        <a:t>等于</a:t>
                      </a:r>
                      <a:r>
                        <a:rPr lang="zh-CN" sz="2400" spc="-225" dirty="0">
                          <a:solidFill>
                            <a:sysClr val="windowText" lastClr="000000"/>
                          </a:solidFill>
                          <a:effectLst/>
                          <a:ea typeface="宋体" panose="02010600030101010101" pitchFamily="2" charset="-122"/>
                        </a:rPr>
                        <a:t> </a:t>
                      </a:r>
                      <a:r>
                        <a:rPr lang="en-US" sz="2400" dirty="0">
                          <a:solidFill>
                            <a:sysClr val="windowText" lastClr="000000"/>
                          </a:solidFill>
                          <a:effectLst/>
                          <a:latin typeface="Arial" panose="020B0604020202020204" pitchFamily="34" charset="0"/>
                        </a:rPr>
                        <a:t>0 </a:t>
                      </a:r>
                      <a:r>
                        <a:rPr lang="zh-CN" sz="2400" dirty="0">
                          <a:solidFill>
                            <a:sysClr val="windowText" lastClr="000000"/>
                          </a:solidFill>
                          <a:effectLst/>
                          <a:ea typeface="宋体" panose="02010600030101010101" pitchFamily="2" charset="-122"/>
                        </a:rPr>
                        <a:t>时，</a:t>
                      </a:r>
                      <a:r>
                        <a:rPr lang="zh-CN" sz="2400" spc="145" dirty="0">
                          <a:solidFill>
                            <a:sysClr val="windowText" lastClr="000000"/>
                          </a:solidFill>
                          <a:effectLst/>
                          <a:ea typeface="宋体" panose="02010600030101010101" pitchFamily="2" charset="-122"/>
                        </a:rPr>
                        <a:t> </a:t>
                      </a:r>
                      <a:r>
                        <a:rPr lang="zh-CN" sz="2400" dirty="0">
                          <a:solidFill>
                            <a:sysClr val="windowText" lastClr="000000"/>
                          </a:solidFill>
                          <a:effectLst/>
                          <a:ea typeface="宋体" panose="02010600030101010101" pitchFamily="2" charset="-122"/>
                        </a:rPr>
                        <a:t>数据分布为标准正态</a:t>
                      </a:r>
                      <a:endParaRPr lang="en-US" altLang="zh-CN" sz="2400" dirty="0">
                        <a:effectLst/>
                      </a:endParaRPr>
                    </a:p>
                    <a:p>
                      <a:pPr marL="64770" marR="4445">
                        <a:lnSpc>
                          <a:spcPts val="1170"/>
                        </a:lnSpc>
                        <a:spcBef>
                          <a:spcPts val="265"/>
                        </a:spcBef>
                        <a:spcAft>
                          <a:spcPts val="0"/>
                        </a:spcAft>
                      </a:pPr>
                      <a:endParaRPr lang="en-US" altLang="zh-CN" sz="2400" dirty="0">
                        <a:effectLst/>
                      </a:endParaRPr>
                    </a:p>
                    <a:p>
                      <a:pPr marL="64770" marR="4445">
                        <a:lnSpc>
                          <a:spcPts val="1170"/>
                        </a:lnSpc>
                        <a:spcBef>
                          <a:spcPts val="265"/>
                        </a:spcBef>
                        <a:spcAft>
                          <a:spcPts val="0"/>
                        </a:spcAft>
                      </a:pPr>
                      <a:r>
                        <a:rPr lang="zh-CN" sz="2400" dirty="0">
                          <a:solidFill>
                            <a:sysClr val="windowText" lastClr="000000"/>
                          </a:solidFill>
                          <a:effectLst/>
                          <a:ea typeface="宋体" panose="02010600030101010101" pitchFamily="2" charset="-122"/>
                        </a:rPr>
                        <a:t>分布，否则比正态分布更平或更尖</a:t>
                      </a:r>
                      <a:endParaRPr lang="zh-CN" sz="24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67410"/>
            <a:ext cx="8931275" cy="104140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p>
          <a:p>
            <a:pPr marL="0" indent="0" algn="l" eaLnBrk="1" latinLnBrk="0" hangingPunct="1">
              <a:lnSpc>
                <a:spcPct val="100000"/>
              </a:lnSpc>
              <a:spcBef>
                <a:spcPts val="12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1. 耐抗性分析</a:t>
            </a:r>
            <a:r>
              <a:rPr lang="zh-CN" altLang="en-US" dirty="0">
                <a:solidFill>
                  <a:srgbClr val="134AD5"/>
                </a:solidFill>
                <a:ea typeface="黑体" panose="02010609060101010101" pitchFamily="49" charset="-122"/>
                <a:cs typeface="+mn-lt"/>
                <a:sym typeface="+mn-ea"/>
              </a:rPr>
              <a:t>（续）</a:t>
            </a:r>
            <a:endParaRPr lang="zh-CN" altLang="en-US" sz="2300" b="1"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pic>
        <p:nvPicPr>
          <p:cNvPr id="8" name="图片 7"/>
          <p:cNvPicPr>
            <a:picLocks noChangeAspect="1"/>
          </p:cNvPicPr>
          <p:nvPr>
            <p:custDataLst>
              <p:tags r:id="rId3"/>
            </p:custDataLst>
          </p:nvPr>
        </p:nvPicPr>
        <p:blipFill>
          <a:blip r:embed="rId10"/>
          <a:stretch>
            <a:fillRect/>
          </a:stretch>
        </p:blipFill>
        <p:spPr>
          <a:xfrm>
            <a:off x="2094230" y="2376170"/>
            <a:ext cx="1581785" cy="1278255"/>
          </a:xfrm>
          <a:prstGeom prst="rect">
            <a:avLst/>
          </a:prstGeom>
        </p:spPr>
      </p:pic>
      <p:pic>
        <p:nvPicPr>
          <p:cNvPr id="4" name="图片 3"/>
          <p:cNvPicPr>
            <a:picLocks noChangeAspect="1"/>
          </p:cNvPicPr>
          <p:nvPr>
            <p:custDataLst>
              <p:tags r:id="rId4"/>
            </p:custDataLst>
          </p:nvPr>
        </p:nvPicPr>
        <p:blipFill>
          <a:blip r:embed="rId11"/>
          <a:stretch>
            <a:fillRect/>
          </a:stretch>
        </p:blipFill>
        <p:spPr>
          <a:xfrm>
            <a:off x="440690" y="4109085"/>
            <a:ext cx="3133725" cy="2115820"/>
          </a:xfrm>
          <a:prstGeom prst="rect">
            <a:avLst/>
          </a:prstGeom>
        </p:spPr>
      </p:pic>
      <p:sp>
        <p:nvSpPr>
          <p:cNvPr id="6" name="Rectangle 3"/>
          <p:cNvSpPr>
            <a:spLocks noGrp="1" noRot="1"/>
          </p:cNvSpPr>
          <p:nvPr>
            <p:custDataLst>
              <p:tags r:id="rId5"/>
            </p:custDataLst>
          </p:nvPr>
        </p:nvSpPr>
        <p:spPr>
          <a:xfrm>
            <a:off x="3242945" y="4222750"/>
            <a:ext cx="5368925" cy="191897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000"/>
              </a:spcBef>
              <a:buSzTx/>
              <a:buFont typeface="Wingdings" panose="05000000000000000000" pitchFamily="2" charset="2"/>
              <a:buNone/>
            </a:pPr>
            <a:r>
              <a:rPr lang="zh-CN" altLang="en-US" dirty="0">
                <a:ea typeface="宋体" panose="02010600030101010101" pitchFamily="2" charset="-122"/>
                <a:sym typeface="Symbol" panose="05050102010706020507" charset="0"/>
              </a:rPr>
              <a:t>峰态：</a:t>
            </a:r>
            <a:r>
              <a:rPr lang="en-US" altLang="zh-CN" dirty="0">
                <a:ea typeface="宋体" panose="02010600030101010101" pitchFamily="2" charset="-122"/>
                <a:sym typeface="Symbol" panose="05050102010706020507" charset="0"/>
              </a:rPr>
              <a:t>kurtosis</a:t>
            </a:r>
          </a:p>
          <a:p>
            <a:pPr marL="0" indent="0" algn="l" eaLnBrk="1" latinLnBrk="0" hangingPunct="1">
              <a:lnSpc>
                <a:spcPct val="100000"/>
              </a:lnSpc>
              <a:spcBef>
                <a:spcPts val="1000"/>
              </a:spcBef>
              <a:buSzTx/>
              <a:buFont typeface="Wingdings" panose="05000000000000000000" pitchFamily="2" charset="2"/>
              <a:buNone/>
            </a:pPr>
            <a:r>
              <a:rPr lang="en-US" altLang="zh-CN" sz="2000" dirty="0">
                <a:ea typeface="宋体" panose="02010600030101010101" pitchFamily="2" charset="-122"/>
                <a:sym typeface="Symbol" panose="05050102010706020507" charset="0"/>
              </a:rPr>
              <a:t>     </a:t>
            </a:r>
            <a:r>
              <a:rPr lang="zh-CN" altLang="en-US" sz="2000" dirty="0">
                <a:ea typeface="宋体" panose="02010600030101010101" pitchFamily="2" charset="-122"/>
                <a:sym typeface="Symbol" panose="05050102010706020507" charset="0"/>
              </a:rPr>
              <a:t>黄色：常态峰（与正态分布有相同峰度值）</a:t>
            </a:r>
          </a:p>
          <a:p>
            <a:pPr marL="0" indent="0" algn="l" eaLnBrk="1" latinLnBrk="0" hangingPunct="1">
              <a:lnSpc>
                <a:spcPct val="100000"/>
              </a:lnSpc>
              <a:spcBef>
                <a:spcPts val="1000"/>
              </a:spcBef>
              <a:buSzTx/>
              <a:buFont typeface="Wingdings" panose="05000000000000000000" pitchFamily="2" charset="2"/>
              <a:buNone/>
            </a:pPr>
            <a:r>
              <a:rPr lang="en-US" altLang="zh-CN" sz="2000" dirty="0">
                <a:ea typeface="宋体" panose="02010600030101010101" pitchFamily="2" charset="-122"/>
                <a:sym typeface="Symbol" panose="05050102010706020507" charset="0"/>
              </a:rPr>
              <a:t>     </a:t>
            </a:r>
            <a:r>
              <a:rPr lang="zh-CN" altLang="en-US" sz="2000" dirty="0">
                <a:ea typeface="宋体" panose="02010600030101010101" pitchFamily="2" charset="-122"/>
                <a:sym typeface="Symbol" panose="05050102010706020507" charset="0"/>
              </a:rPr>
              <a:t>高尖：高狭峰（高于正态分布峰度值）</a:t>
            </a:r>
          </a:p>
          <a:p>
            <a:pPr marL="0" indent="0" algn="l" eaLnBrk="1" latinLnBrk="0" hangingPunct="1">
              <a:lnSpc>
                <a:spcPct val="100000"/>
              </a:lnSpc>
              <a:spcBef>
                <a:spcPts val="1000"/>
              </a:spcBef>
              <a:buSzTx/>
              <a:buFont typeface="Wingdings" panose="05000000000000000000" pitchFamily="2" charset="2"/>
              <a:buNone/>
            </a:pPr>
            <a:r>
              <a:rPr lang="en-US" altLang="zh-CN" sz="2000" dirty="0">
                <a:ea typeface="宋体" panose="02010600030101010101" pitchFamily="2" charset="-122"/>
                <a:sym typeface="Symbol" panose="05050102010706020507" charset="0"/>
              </a:rPr>
              <a:t>     </a:t>
            </a:r>
            <a:r>
              <a:rPr lang="zh-CN" altLang="en-US" sz="2000" dirty="0">
                <a:ea typeface="宋体" panose="02010600030101010101" pitchFamily="2" charset="-122"/>
                <a:sym typeface="Symbol" panose="05050102010706020507" charset="0"/>
              </a:rPr>
              <a:t>矮宽：低阔峰（低于正态分布峰度值）</a:t>
            </a:r>
            <a:endParaRPr lang="zh-CN" altLang="en-US" sz="2000" b="1" dirty="0">
              <a:ea typeface="宋体" panose="02010600030101010101" pitchFamily="2" charset="-122"/>
              <a:cs typeface="+mn-cs"/>
              <a:sym typeface="Symbol" panose="05050102010706020507" charset="0"/>
            </a:endParaRPr>
          </a:p>
        </p:txBody>
      </p:sp>
      <p:sp>
        <p:nvSpPr>
          <p:cNvPr id="9" name="Rectangle 3"/>
          <p:cNvSpPr>
            <a:spLocks noGrp="1" noRot="1"/>
          </p:cNvSpPr>
          <p:nvPr>
            <p:custDataLst>
              <p:tags r:id="rId6"/>
            </p:custDataLst>
          </p:nvPr>
        </p:nvSpPr>
        <p:spPr>
          <a:xfrm>
            <a:off x="5450840" y="2053590"/>
            <a:ext cx="3515360" cy="191897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000"/>
              </a:spcBef>
              <a:buSzTx/>
              <a:buFont typeface="Wingdings" panose="05000000000000000000" pitchFamily="2" charset="2"/>
              <a:buNone/>
            </a:pPr>
            <a:r>
              <a:rPr lang="zh-CN" altLang="en-US" dirty="0">
                <a:ea typeface="宋体" panose="02010600030101010101" pitchFamily="2" charset="-122"/>
                <a:sym typeface="Symbol" panose="05050102010706020507" charset="0"/>
              </a:rPr>
              <a:t>偏态：</a:t>
            </a:r>
            <a:r>
              <a:rPr lang="en-US" altLang="zh-CN" dirty="0">
                <a:ea typeface="宋体" panose="02010600030101010101" pitchFamily="2" charset="-122"/>
                <a:sym typeface="Symbol" panose="05050102010706020507" charset="0"/>
              </a:rPr>
              <a:t>Skewness</a:t>
            </a:r>
          </a:p>
          <a:p>
            <a:pPr marL="0" indent="0" algn="l" eaLnBrk="1" latinLnBrk="0" hangingPunct="1">
              <a:lnSpc>
                <a:spcPct val="100000"/>
              </a:lnSpc>
              <a:spcBef>
                <a:spcPts val="1000"/>
              </a:spcBef>
              <a:buSzTx/>
              <a:buFont typeface="Wingdings" panose="05000000000000000000" pitchFamily="2" charset="2"/>
              <a:buNone/>
            </a:pPr>
            <a:r>
              <a:rPr lang="en-US" altLang="zh-CN" sz="2000" dirty="0">
                <a:ea typeface="宋体" panose="02010600030101010101" pitchFamily="2" charset="-122"/>
                <a:sym typeface="Symbol" panose="05050102010706020507" charset="0"/>
              </a:rPr>
              <a:t>     </a:t>
            </a:r>
            <a:r>
              <a:rPr lang="zh-CN" altLang="en-US" sz="2000" dirty="0">
                <a:ea typeface="宋体" panose="02010600030101010101" pitchFamily="2" charset="-122"/>
                <a:sym typeface="Symbol" panose="05050102010706020507" charset="0"/>
              </a:rPr>
              <a:t>左图：偏度</a:t>
            </a:r>
            <a:r>
              <a:rPr lang="en-US" altLang="zh-CN" sz="2000" dirty="0">
                <a:ea typeface="宋体" panose="02010600030101010101" pitchFamily="2" charset="-122"/>
                <a:sym typeface="Symbol" panose="05050102010706020507" charset="0"/>
              </a:rPr>
              <a:t>=0, </a:t>
            </a:r>
            <a:r>
              <a:rPr lang="zh-CN" altLang="en-US" sz="2000" dirty="0">
                <a:ea typeface="宋体" panose="02010600030101010101" pitchFamily="2" charset="-122"/>
                <a:sym typeface="Symbol" panose="05050102010706020507" charset="0"/>
              </a:rPr>
              <a:t>无偏</a:t>
            </a:r>
            <a:r>
              <a:rPr lang="en-US" altLang="zh-CN" sz="2000" dirty="0">
                <a:ea typeface="宋体" panose="02010600030101010101" pitchFamily="2" charset="-122"/>
                <a:sym typeface="Symbol" panose="05050102010706020507" charset="0"/>
              </a:rPr>
              <a:t>(</a:t>
            </a:r>
            <a:r>
              <a:rPr lang="zh-CN" altLang="en-US" sz="2000" dirty="0">
                <a:ea typeface="宋体" panose="02010600030101010101" pitchFamily="2" charset="-122"/>
                <a:sym typeface="Symbol" panose="05050102010706020507" charset="0"/>
              </a:rPr>
              <a:t>对称</a:t>
            </a:r>
            <a:r>
              <a:rPr lang="en-US" altLang="zh-CN" sz="2000" dirty="0">
                <a:ea typeface="宋体" panose="02010600030101010101" pitchFamily="2" charset="-122"/>
                <a:sym typeface="Symbol" panose="05050102010706020507" charset="0"/>
              </a:rPr>
              <a:t>)</a:t>
            </a:r>
            <a:endParaRPr lang="zh-CN" altLang="en-US" sz="2000" dirty="0">
              <a:ea typeface="宋体" panose="02010600030101010101" pitchFamily="2" charset="-122"/>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000" dirty="0">
                <a:ea typeface="宋体" panose="02010600030101010101" pitchFamily="2" charset="-122"/>
                <a:sym typeface="Symbol" panose="05050102010706020507" charset="0"/>
              </a:rPr>
              <a:t>     </a:t>
            </a:r>
            <a:r>
              <a:rPr lang="zh-CN" altLang="en-US" sz="2000" dirty="0">
                <a:ea typeface="宋体" panose="02010600030101010101" pitchFamily="2" charset="-122"/>
                <a:sym typeface="Symbol" panose="05050102010706020507" charset="0"/>
              </a:rPr>
              <a:t>中图：偏度</a:t>
            </a:r>
            <a:r>
              <a:rPr lang="en-US" altLang="zh-CN" sz="2000" dirty="0">
                <a:ea typeface="宋体" panose="02010600030101010101" pitchFamily="2" charset="-122"/>
                <a:sym typeface="Symbol" panose="05050102010706020507" charset="0"/>
              </a:rPr>
              <a:t>&gt;0, </a:t>
            </a:r>
            <a:r>
              <a:rPr lang="zh-CN" altLang="en-US" sz="2000" dirty="0">
                <a:ea typeface="宋体" panose="02010600030101010101" pitchFamily="2" charset="-122"/>
                <a:sym typeface="Symbol" panose="05050102010706020507" charset="0"/>
              </a:rPr>
              <a:t>正偏</a:t>
            </a:r>
            <a:r>
              <a:rPr lang="en-US" altLang="zh-CN" sz="2000" dirty="0">
                <a:ea typeface="宋体" panose="02010600030101010101" pitchFamily="2" charset="-122"/>
                <a:sym typeface="Symbol" panose="05050102010706020507" charset="0"/>
              </a:rPr>
              <a:t>(</a:t>
            </a:r>
            <a:r>
              <a:rPr lang="zh-CN" altLang="en-US" sz="2000" dirty="0">
                <a:ea typeface="宋体" panose="02010600030101010101" pitchFamily="2" charset="-122"/>
                <a:sym typeface="Symbol" panose="05050102010706020507" charset="0"/>
              </a:rPr>
              <a:t>右偏</a:t>
            </a:r>
            <a:r>
              <a:rPr lang="en-US" altLang="zh-CN" sz="2000" dirty="0">
                <a:ea typeface="宋体" panose="02010600030101010101" pitchFamily="2" charset="-122"/>
                <a:sym typeface="Symbol" panose="05050102010706020507" charset="0"/>
              </a:rPr>
              <a:t>)</a:t>
            </a:r>
            <a:endParaRPr lang="zh-CN" altLang="en-US" sz="2000" dirty="0">
              <a:ea typeface="宋体" panose="02010600030101010101" pitchFamily="2" charset="-122"/>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000" dirty="0">
                <a:ea typeface="宋体" panose="02010600030101010101" pitchFamily="2" charset="-122"/>
                <a:sym typeface="Symbol" panose="05050102010706020507" charset="0"/>
              </a:rPr>
              <a:t>     </a:t>
            </a:r>
            <a:r>
              <a:rPr lang="zh-CN" altLang="en-US" sz="2000" dirty="0">
                <a:ea typeface="宋体" panose="02010600030101010101" pitchFamily="2" charset="-122"/>
                <a:sym typeface="Symbol" panose="05050102010706020507" charset="0"/>
              </a:rPr>
              <a:t>右图：偏度</a:t>
            </a:r>
            <a:r>
              <a:rPr lang="en-US" altLang="zh-CN" sz="2000" dirty="0">
                <a:ea typeface="宋体" panose="02010600030101010101" pitchFamily="2" charset="-122"/>
                <a:sym typeface="Symbol" panose="05050102010706020507" charset="0"/>
              </a:rPr>
              <a:t>&lt;0, </a:t>
            </a:r>
            <a:r>
              <a:rPr lang="zh-CN" altLang="en-US" sz="2000" dirty="0">
                <a:ea typeface="宋体" panose="02010600030101010101" pitchFamily="2" charset="-122"/>
                <a:sym typeface="Symbol" panose="05050102010706020507" charset="0"/>
              </a:rPr>
              <a:t>负偏</a:t>
            </a:r>
            <a:r>
              <a:rPr lang="en-US" altLang="zh-CN" sz="2000" dirty="0">
                <a:ea typeface="宋体" panose="02010600030101010101" pitchFamily="2" charset="-122"/>
                <a:sym typeface="Symbol" panose="05050102010706020507" charset="0"/>
              </a:rPr>
              <a:t>(</a:t>
            </a:r>
            <a:r>
              <a:rPr lang="zh-CN" altLang="en-US" sz="2000" dirty="0">
                <a:ea typeface="宋体" panose="02010600030101010101" pitchFamily="2" charset="-122"/>
                <a:sym typeface="Symbol" panose="05050102010706020507" charset="0"/>
              </a:rPr>
              <a:t>左偏</a:t>
            </a:r>
            <a:r>
              <a:rPr lang="en-US" altLang="zh-CN" sz="2000" dirty="0">
                <a:ea typeface="宋体" panose="02010600030101010101" pitchFamily="2" charset="-122"/>
                <a:sym typeface="Symbol" panose="05050102010706020507" charset="0"/>
              </a:rPr>
              <a:t>)</a:t>
            </a:r>
            <a:endParaRPr lang="zh-CN" altLang="en-US" sz="2000" b="1" dirty="0">
              <a:ea typeface="宋体" panose="02010600030101010101" pitchFamily="2" charset="-122"/>
              <a:cs typeface="+mn-cs"/>
              <a:sym typeface="Symbol" panose="05050102010706020507" charset="0"/>
            </a:endParaRPr>
          </a:p>
        </p:txBody>
      </p:sp>
      <p:pic>
        <p:nvPicPr>
          <p:cNvPr id="10" name="图片 9"/>
          <p:cNvPicPr>
            <a:picLocks noChangeAspect="1"/>
          </p:cNvPicPr>
          <p:nvPr>
            <p:custDataLst>
              <p:tags r:id="rId7"/>
            </p:custDataLst>
          </p:nvPr>
        </p:nvPicPr>
        <p:blipFill>
          <a:blip r:embed="rId12"/>
          <a:stretch>
            <a:fillRect/>
          </a:stretch>
        </p:blipFill>
        <p:spPr>
          <a:xfrm>
            <a:off x="166370" y="2341880"/>
            <a:ext cx="1681480" cy="1245870"/>
          </a:xfrm>
          <a:prstGeom prst="rect">
            <a:avLst/>
          </a:prstGeom>
        </p:spPr>
      </p:pic>
      <p:pic>
        <p:nvPicPr>
          <p:cNvPr id="11" name="图片 10"/>
          <p:cNvPicPr>
            <a:picLocks noChangeAspect="1"/>
          </p:cNvPicPr>
          <p:nvPr>
            <p:custDataLst>
              <p:tags r:id="rId8"/>
            </p:custDataLst>
          </p:nvPr>
        </p:nvPicPr>
        <p:blipFill>
          <a:blip r:embed="rId13"/>
          <a:stretch>
            <a:fillRect/>
          </a:stretch>
        </p:blipFill>
        <p:spPr>
          <a:xfrm>
            <a:off x="3930650" y="2393950"/>
            <a:ext cx="1508760" cy="1240790"/>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3"/>
              <p:cNvSpPr>
                <a:spLocks noGrp="1" noRot="1"/>
              </p:cNvSpPr>
              <p:nvPr>
                <p:ph type="subTitle" idx="1"/>
                <p:custDataLst>
                  <p:tags r:id="rId1"/>
                </p:custDataLst>
              </p:nvPr>
            </p:nvSpPr>
            <p:spPr>
              <a:xfrm>
                <a:off x="99695" y="795655"/>
                <a:ext cx="8931275" cy="3242310"/>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p>
              <a:p>
                <a:pPr marL="0" indent="0" algn="l" eaLnBrk="1" latinLnBrk="0" hangingPunct="1">
                  <a:lnSpc>
                    <a:spcPct val="100000"/>
                  </a:lnSpc>
                  <a:spcBef>
                    <a:spcPts val="6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2. </a:t>
                </a:r>
                <a:r>
                  <a:rPr lang="zh-CN" dirty="0">
                    <a:solidFill>
                      <a:srgbClr val="134AD5"/>
                    </a:solidFill>
                    <a:ea typeface="黑体" panose="02010609060101010101" pitchFamily="49" charset="-122"/>
                    <a:cs typeface="+mn-lt"/>
                    <a:sym typeface="+mn-ea"/>
                  </a:rPr>
                  <a:t>残差分析</a:t>
                </a:r>
                <a:endParaRPr lang="zh-CN" altLang="en-US" dirty="0">
                  <a:solidFill>
                    <a:srgbClr val="134AD5"/>
                  </a:solidFill>
                  <a:ea typeface="黑体" panose="02010609060101010101" pitchFamily="49" charset="-122"/>
                  <a:cs typeface="+mn-lt"/>
                  <a:sym typeface="+mn-ea"/>
                </a:endParaRPr>
              </a:p>
              <a:p>
                <a:pPr marL="0" indent="0" algn="l" eaLnBrk="1" latinLnBrk="0" hangingPunct="1">
                  <a:lnSpc>
                    <a:spcPct val="100000"/>
                  </a:lnSpc>
                  <a:spcBef>
                    <a:spcPts val="600"/>
                  </a:spcBef>
                  <a:buSzTx/>
                  <a:buFont typeface="Wingdings" panose="05000000000000000000" pitchFamily="2" charset="2"/>
                  <a:buNone/>
                </a:pPr>
                <a:r>
                  <a:rPr lang="zh-CN" altLang="en-US" sz="2100" dirty="0">
                    <a:solidFill>
                      <a:srgbClr val="134AD5"/>
                    </a:solidFill>
                    <a:ea typeface="黑体" panose="02010609060101010101" pitchFamily="49" charset="-122"/>
                    <a:cs typeface="+mn-lt"/>
                    <a:sym typeface="+mn-ea"/>
                  </a:rPr>
                  <a:t> </a:t>
                </a:r>
                <a:r>
                  <a:rPr lang="en-US" altLang="zh-CN" sz="2200" dirty="0">
                    <a:solidFill>
                      <a:srgbClr val="134AD5"/>
                    </a:solidFill>
                    <a:ea typeface="黑体" panose="02010609060101010101" pitchFamily="49" charset="-122"/>
                    <a:cs typeface="+mn-lt"/>
                    <a:sym typeface="+mn-ea"/>
                  </a:rPr>
                  <a:t> * </a:t>
                </a:r>
                <a:r>
                  <a:rPr lang="en-US" altLang="zh-CN" sz="2200" u="sng" dirty="0">
                    <a:solidFill>
                      <a:srgbClr val="134AD5"/>
                    </a:solidFill>
                    <a:ea typeface="黑体" panose="02010609060101010101" pitchFamily="49" charset="-122"/>
                    <a:cs typeface="+mn-lt"/>
                    <a:sym typeface="+mn-ea"/>
                  </a:rPr>
                  <a:t>残差</a:t>
                </a:r>
                <a:r>
                  <a:rPr lang="en-US" altLang="zh-CN" sz="2200" dirty="0">
                    <a:solidFill>
                      <a:srgbClr val="134AD5"/>
                    </a:solidFill>
                    <a:ea typeface="黑体" panose="02010609060101010101" pitchFamily="49" charset="-122"/>
                    <a:cs typeface="+mn-lt"/>
                    <a:sym typeface="+mn-ea"/>
                  </a:rPr>
                  <a:t>（Residuals）指数据减去一个总括统计量或模型拟合值时的残余部分，即： </a:t>
                </a:r>
              </a:p>
              <a:p>
                <a:pPr marL="0" indent="0" algn="l" eaLnBrk="1" latinLnBrk="0" hangingPunct="1">
                  <a:lnSpc>
                    <a:spcPct val="100000"/>
                  </a:lnSpc>
                  <a:spcBef>
                    <a:spcPts val="600"/>
                  </a:spcBef>
                  <a:buSzTx/>
                  <a:buFont typeface="Wingdings" panose="05000000000000000000" pitchFamily="2" charset="2"/>
                  <a:buNone/>
                </a:pPr>
                <a:r>
                  <a:rPr lang="en-US" altLang="zh-CN" sz="2200" dirty="0">
                    <a:solidFill>
                      <a:srgbClr val="134AD5"/>
                    </a:solidFill>
                    <a:ea typeface="黑体" panose="02010609060101010101" pitchFamily="49" charset="-122"/>
                    <a:cs typeface="+mn-lt"/>
                    <a:sym typeface="+mn-ea"/>
                  </a:rPr>
                  <a:t>                       残差＝实际值－拟合值</a:t>
                </a:r>
              </a:p>
              <a:p>
                <a:pPr marL="0" indent="0" algn="l" eaLnBrk="1" latinLnBrk="0" hangingPunct="1">
                  <a:lnSpc>
                    <a:spcPct val="100000"/>
                  </a:lnSpc>
                  <a:spcBef>
                    <a:spcPts val="600"/>
                  </a:spcBef>
                  <a:buSzTx/>
                  <a:buFont typeface="Wingdings" panose="05000000000000000000" pitchFamily="2" charset="2"/>
                  <a:buNone/>
                </a:pPr>
                <a:r>
                  <a:rPr lang="en-US" altLang="zh-CN" sz="2200" dirty="0">
                    <a:solidFill>
                      <a:srgbClr val="134AD5"/>
                    </a:solidFill>
                    <a:ea typeface="黑体" panose="02010609060101010101" pitchFamily="49" charset="-122"/>
                    <a:cs typeface="+mn-lt"/>
                    <a:sym typeface="+mn-ea"/>
                  </a:rPr>
                  <a:t>  * 如果对数据集 Y 进行分析后得到拟合函数</a:t>
                </a:r>
                <a14:m>
                  <m:oMath xmlns:m="http://schemas.openxmlformats.org/officeDocument/2006/math">
                    <m:acc>
                      <m:accPr>
                        <m:chr m:val="̂"/>
                        <m:ctrlPr>
                          <a:rPr lang="en-US" altLang="zh-CN" sz="2200" i="1" dirty="0" smtClean="0">
                            <a:solidFill>
                              <a:srgbClr val="134AD5"/>
                            </a:solidFill>
                            <a:latin typeface="Cambria Math" panose="02040503050406030204" pitchFamily="18" charset="0"/>
                            <a:ea typeface="黑体" panose="02010609060101010101" pitchFamily="49" charset="-122"/>
                            <a:cs typeface="Cambria Math" panose="02040503050406030204" charset="0"/>
                            <a:sym typeface="+mn-ea"/>
                          </a:rPr>
                        </m:ctrlPr>
                      </m:accPr>
                      <m:e>
                        <m:r>
                          <a:rPr lang="en-US" altLang="zh-CN" sz="2200" i="1" dirty="0" smtClean="0">
                            <a:solidFill>
                              <a:srgbClr val="134AD5"/>
                            </a:solidFill>
                            <a:latin typeface="Cambria Math" panose="02040503050406030204" charset="0"/>
                            <a:ea typeface="黑体" panose="02010609060101010101" pitchFamily="49" charset="-122"/>
                            <a:cs typeface="Cambria Math" panose="02040503050406030204" charset="0"/>
                            <a:sym typeface="+mn-ea"/>
                          </a:rPr>
                          <m:t>𝒚</m:t>
                        </m:r>
                      </m:e>
                    </m:acc>
                  </m:oMath>
                </a14:m>
                <a:r>
                  <a:rPr lang="en-US" altLang="zh-CN" sz="2200" dirty="0">
                    <a:solidFill>
                      <a:srgbClr val="134AD5"/>
                    </a:solidFill>
                    <a:ea typeface="黑体" panose="02010609060101010101" pitchFamily="49" charset="-122"/>
                    <a:cs typeface="+mn-lt"/>
                    <a:sym typeface="+mn-ea"/>
                  </a:rPr>
                  <a:t> = a + bx，则在 x</a:t>
                </a:r>
                <a:r>
                  <a:rPr lang="en-US" altLang="zh-CN" sz="2200" baseline="-25000" dirty="0">
                    <a:solidFill>
                      <a:srgbClr val="134AD5"/>
                    </a:solidFill>
                    <a:ea typeface="黑体" panose="02010609060101010101" pitchFamily="49" charset="-122"/>
                    <a:cs typeface="+mn-lt"/>
                    <a:sym typeface="+mn-ea"/>
                  </a:rPr>
                  <a:t>i</a:t>
                </a:r>
                <a:r>
                  <a:rPr lang="en-US" altLang="zh-CN" sz="2200" dirty="0">
                    <a:solidFill>
                      <a:srgbClr val="134AD5"/>
                    </a:solidFill>
                    <a:ea typeface="黑体" panose="02010609060101010101" pitchFamily="49" charset="-122"/>
                    <a:cs typeface="+mn-lt"/>
                    <a:sym typeface="+mn-ea"/>
                  </a:rPr>
                  <a:t>处对应两个值，即实际值（y</a:t>
                </a:r>
                <a:r>
                  <a:rPr lang="en-US" altLang="zh-CN" sz="2200" baseline="-25000" dirty="0">
                    <a:solidFill>
                      <a:srgbClr val="134AD5"/>
                    </a:solidFill>
                    <a:ea typeface="黑体" panose="02010609060101010101" pitchFamily="49" charset="-122"/>
                    <a:cs typeface="+mn-lt"/>
                    <a:sym typeface="+mn-ea"/>
                  </a:rPr>
                  <a:t>i</a:t>
                </a:r>
                <a:r>
                  <a:rPr lang="en-US" altLang="zh-CN" sz="2200" dirty="0">
                    <a:solidFill>
                      <a:srgbClr val="134AD5"/>
                    </a:solidFill>
                    <a:ea typeface="黑体" panose="02010609060101010101" pitchFamily="49" charset="-122"/>
                    <a:cs typeface="+mn-lt"/>
                    <a:sym typeface="+mn-ea"/>
                  </a:rPr>
                  <a:t>）和拟合值（</a:t>
                </a:r>
                <a14:m>
                  <m:oMath xmlns:m="http://schemas.openxmlformats.org/officeDocument/2006/math">
                    <m:acc>
                      <m:accPr>
                        <m:chr m:val="̂"/>
                        <m:ctrlPr>
                          <a:rPr lang="en-US" altLang="zh-CN" sz="2200" i="1" dirty="0" smtClean="0">
                            <a:solidFill>
                              <a:srgbClr val="134AD5"/>
                            </a:solidFill>
                            <a:latin typeface="Cambria Math" panose="02040503050406030204" pitchFamily="18" charset="0"/>
                            <a:ea typeface="黑体" panose="02010609060101010101" pitchFamily="49" charset="-122"/>
                            <a:cs typeface="Cambria Math" panose="02040503050406030204" charset="0"/>
                            <a:sym typeface="+mn-ea"/>
                          </a:rPr>
                        </m:ctrlPr>
                      </m:accPr>
                      <m:e>
                        <m:r>
                          <a:rPr lang="en-US" altLang="zh-CN" sz="2200" i="1" dirty="0" smtClean="0">
                            <a:solidFill>
                              <a:srgbClr val="134AD5"/>
                            </a:solidFill>
                            <a:latin typeface="Cambria Math" panose="02040503050406030204" charset="0"/>
                            <a:ea typeface="黑体" panose="02010609060101010101" pitchFamily="49" charset="-122"/>
                            <a:cs typeface="Cambria Math" panose="02040503050406030204" charset="0"/>
                            <a:sym typeface="+mn-ea"/>
                          </a:rPr>
                          <m:t>𝒚</m:t>
                        </m:r>
                      </m:e>
                    </m:acc>
                  </m:oMath>
                </a14:m>
                <a:r>
                  <a:rPr lang="en-US" altLang="zh-CN" sz="2200" dirty="0">
                    <a:solidFill>
                      <a:srgbClr val="134AD5"/>
                    </a:solidFill>
                    <a:ea typeface="黑体" panose="02010609060101010101" pitchFamily="49" charset="-122"/>
                    <a:cs typeface="+mn-lt"/>
                    <a:sym typeface="+mn-ea"/>
                  </a:rPr>
                  <a:t>）。因此，x</a:t>
                </a:r>
                <a:r>
                  <a:rPr lang="en-US" altLang="zh-CN" sz="2200" baseline="-25000" dirty="0">
                    <a:solidFill>
                      <a:srgbClr val="134AD5"/>
                    </a:solidFill>
                    <a:ea typeface="黑体" panose="02010609060101010101" pitchFamily="49" charset="-122"/>
                    <a:cs typeface="+mn-lt"/>
                    <a:sym typeface="+mn-ea"/>
                  </a:rPr>
                  <a:t>i</a:t>
                </a:r>
                <a:r>
                  <a:rPr lang="en-US" altLang="zh-CN" sz="2200" dirty="0">
                    <a:solidFill>
                      <a:srgbClr val="134AD5"/>
                    </a:solidFill>
                    <a:ea typeface="黑体" panose="02010609060101010101" pitchFamily="49" charset="-122"/>
                    <a:cs typeface="+mn-lt"/>
                    <a:sym typeface="+mn-ea"/>
                  </a:rPr>
                  <a:t>处的残差e</a:t>
                </a:r>
                <a:r>
                  <a:rPr lang="en-US" altLang="zh-CN" sz="2200" baseline="-25000" dirty="0">
                    <a:solidFill>
                      <a:srgbClr val="134AD5"/>
                    </a:solidFill>
                    <a:ea typeface="黑体" panose="02010609060101010101" pitchFamily="49" charset="-122"/>
                    <a:cs typeface="+mn-lt"/>
                    <a:sym typeface="+mn-ea"/>
                  </a:rPr>
                  <a:t>i</a:t>
                </a:r>
                <a:r>
                  <a:rPr lang="en-US" altLang="zh-CN" sz="2200" dirty="0">
                    <a:solidFill>
                      <a:srgbClr val="134AD5"/>
                    </a:solidFill>
                    <a:ea typeface="黑体" panose="02010609060101010101" pitchFamily="49" charset="-122"/>
                    <a:cs typeface="+mn-lt"/>
                    <a:sym typeface="+mn-ea"/>
                  </a:rPr>
                  <a:t> = y</a:t>
                </a:r>
                <a:r>
                  <a:rPr lang="en-US" altLang="zh-CN" sz="2200" baseline="-25000" dirty="0">
                    <a:solidFill>
                      <a:srgbClr val="134AD5"/>
                    </a:solidFill>
                    <a:ea typeface="黑体" panose="02010609060101010101" pitchFamily="49" charset="-122"/>
                    <a:cs typeface="+mn-lt"/>
                    <a:sym typeface="+mn-ea"/>
                  </a:rPr>
                  <a:t>i</a:t>
                </a:r>
                <a:r>
                  <a:rPr lang="en-US" altLang="zh-CN" sz="2200" dirty="0">
                    <a:solidFill>
                      <a:srgbClr val="134AD5"/>
                    </a:solidFill>
                    <a:ea typeface="黑体" panose="02010609060101010101" pitchFamily="49" charset="-122"/>
                    <a:cs typeface="+mn-lt"/>
                    <a:sym typeface="+mn-ea"/>
                  </a:rPr>
                  <a:t> −</a:t>
                </a:r>
                <a14:m>
                  <m:oMath xmlns:m="http://schemas.openxmlformats.org/officeDocument/2006/math">
                    <m:acc>
                      <m:accPr>
                        <m:chr m:val="̂"/>
                        <m:ctrlPr>
                          <a:rPr lang="en-US" altLang="zh-CN" sz="2200" i="1" dirty="0" smtClean="0">
                            <a:solidFill>
                              <a:srgbClr val="134AD5"/>
                            </a:solidFill>
                            <a:latin typeface="Cambria Math" panose="02040503050406030204" pitchFamily="18" charset="0"/>
                            <a:ea typeface="黑体" panose="02010609060101010101" pitchFamily="49" charset="-122"/>
                            <a:cs typeface="Cambria Math" panose="02040503050406030204" charset="0"/>
                            <a:sym typeface="+mn-ea"/>
                          </a:rPr>
                        </m:ctrlPr>
                      </m:accPr>
                      <m:e>
                        <m:r>
                          <a:rPr lang="en-US" altLang="zh-CN" sz="2200" i="1" dirty="0" smtClean="0">
                            <a:solidFill>
                              <a:srgbClr val="134AD5"/>
                            </a:solidFill>
                            <a:latin typeface="Cambria Math" panose="02040503050406030204" charset="0"/>
                            <a:ea typeface="黑体" panose="02010609060101010101" pitchFamily="49" charset="-122"/>
                            <a:cs typeface="Cambria Math" panose="02040503050406030204" charset="0"/>
                            <a:sym typeface="+mn-ea"/>
                          </a:rPr>
                          <m:t>𝒚</m:t>
                        </m:r>
                      </m:e>
                    </m:acc>
                  </m:oMath>
                </a14:m>
                <a:r>
                  <a:rPr lang="en-US" altLang="zh-CN" sz="2200" baseline="-25000" dirty="0">
                    <a:solidFill>
                      <a:srgbClr val="134AD5"/>
                    </a:solidFill>
                    <a:ea typeface="黑体" panose="02010609060101010101" pitchFamily="49" charset="-122"/>
                    <a:cs typeface="+mn-lt"/>
                    <a:sym typeface="+mn-ea"/>
                  </a:rPr>
                  <a:t>i</a:t>
                </a:r>
                <a:r>
                  <a:rPr lang="en-US" altLang="zh-CN" sz="2200" dirty="0">
                    <a:solidFill>
                      <a:srgbClr val="134AD5"/>
                    </a:solidFill>
                    <a:ea typeface="黑体" panose="02010609060101010101" pitchFamily="49" charset="-122"/>
                    <a:cs typeface="+mn-lt"/>
                    <a:sym typeface="+mn-ea"/>
                  </a:rPr>
                  <a:t>，如图 5-2 所示。</a:t>
                </a:r>
                <a:endParaRPr lang="zh-CN" altLang="en-US" sz="2200" b="1" dirty="0">
                  <a:solidFill>
                    <a:schemeClr val="tx1"/>
                  </a:solidFill>
                  <a:ea typeface="黑体" panose="02010609060101010101" pitchFamily="49" charset="-122"/>
                  <a:cs typeface="+mn-lt"/>
                  <a:sym typeface="+mn-ea"/>
                </a:endParaRPr>
              </a:p>
            </p:txBody>
          </p:sp>
        </mc:Choice>
        <mc:Fallback xmlns="">
          <p:sp>
            <p:nvSpPr>
              <p:cNvPr id="3" name="Rectangle 3"/>
              <p:cNvSpPr>
                <a:spLocks noRot="1" noChangeAspect="1" noMove="1" noResize="1" noEditPoints="1" noAdjustHandles="1" noChangeArrowheads="1" noChangeShapeType="1" noTextEdit="1"/>
              </p:cNvSpPr>
              <p:nvPr>
                <p:ph type="subTitle" idx="1"/>
                <p:custDataLst>
                  <p:tags r:id="rId6"/>
                </p:custDataLst>
              </p:nvPr>
            </p:nvSpPr>
            <p:spPr>
              <a:xfrm>
                <a:off x="99695" y="795655"/>
                <a:ext cx="8931275" cy="3242310"/>
              </a:xfrm>
              <a:blipFill rotWithShape="1">
                <a:blip r:embed="rId7"/>
                <a:stretch>
                  <a:fillRect/>
                </a:stretch>
              </a:blipFill>
            </p:spPr>
            <p:txBody>
              <a:bodyPr/>
              <a:lstStyle/>
              <a:p>
                <a:r>
                  <a:rPr lang="zh-CN" altLang="en-US">
                    <a:noFill/>
                  </a:rPr>
                  <a:t> </a:t>
                </a:r>
              </a:p>
            </p:txBody>
          </p:sp>
        </mc:Fallback>
      </mc:AlternateContent>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pic>
        <p:nvPicPr>
          <p:cNvPr id="14" name="image109.png"/>
          <p:cNvPicPr>
            <a:picLocks noChangeAspect="1"/>
          </p:cNvPicPr>
          <p:nvPr>
            <p:custDataLst>
              <p:tags r:id="rId3"/>
            </p:custDataLst>
          </p:nvPr>
        </p:nvPicPr>
        <p:blipFill>
          <a:blip r:embed="rId8" cstate="print"/>
          <a:stretch>
            <a:fillRect/>
          </a:stretch>
        </p:blipFill>
        <p:spPr>
          <a:xfrm>
            <a:off x="3281680" y="3692525"/>
            <a:ext cx="4790440" cy="2967990"/>
          </a:xfrm>
          <a:prstGeom prst="rect">
            <a:avLst/>
          </a:prstGeom>
        </p:spPr>
      </p:pic>
      <p:sp>
        <p:nvSpPr>
          <p:cNvPr id="7" name="TextBox 6"/>
          <p:cNvSpPr txBox="1"/>
          <p:nvPr>
            <p:custDataLst>
              <p:tags r:id="rId4"/>
            </p:custDataLst>
          </p:nvPr>
        </p:nvSpPr>
        <p:spPr>
          <a:xfrm>
            <a:off x="1133475" y="4565015"/>
            <a:ext cx="157416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ea typeface="宋体" panose="02010600030101010101" pitchFamily="2" charset="-122"/>
              </a:rPr>
              <a:t>图</a:t>
            </a:r>
            <a:r>
              <a:rPr lang="en-US" altLang="zh-CN" sz="2000" dirty="0"/>
              <a:t>5-2 </a:t>
            </a:r>
            <a:r>
              <a:rPr lang="zh-CN" altLang="en-US" sz="2000" dirty="0"/>
              <a:t>残差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67410"/>
            <a:ext cx="8931275" cy="5528310"/>
          </a:xfrm>
        </p:spPr>
        <p:txBody>
          <a:bodyPr vert="horz" wrap="square" lIns="91440" tIns="45720" rIns="91440" bIns="45720" anchor="t" anchorCtr="0">
            <a:noAutofit/>
          </a:bodyPr>
          <a:lstStyle/>
          <a:p>
            <a:pPr algn="l" eaLnBrk="1" latinLnBrk="0" hangingPunct="1">
              <a:lnSpc>
                <a:spcPct val="100000"/>
              </a:lnSpc>
              <a:spcBef>
                <a:spcPts val="8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p>
          <a:p>
            <a:pPr marL="0" indent="0" algn="l" eaLnBrk="1" latinLnBrk="0" hangingPunct="1">
              <a:lnSpc>
                <a:spcPct val="100000"/>
              </a:lnSpc>
              <a:spcBef>
                <a:spcPts val="8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3. </a:t>
            </a:r>
            <a:r>
              <a:rPr lang="zh-CN" dirty="0">
                <a:solidFill>
                  <a:srgbClr val="134AD5"/>
                </a:solidFill>
                <a:ea typeface="黑体" panose="02010609060101010101" pitchFamily="49" charset="-122"/>
                <a:cs typeface="+mn-lt"/>
                <a:sym typeface="+mn-ea"/>
              </a:rPr>
              <a:t>重新表达</a:t>
            </a:r>
          </a:p>
          <a:p>
            <a:pPr marL="0" indent="0" algn="l" eaLnBrk="1" latinLnBrk="0" hangingPunct="1">
              <a:lnSpc>
                <a:spcPct val="100000"/>
              </a:lnSpc>
              <a:spcBef>
                <a:spcPts val="800"/>
              </a:spcBef>
              <a:buSzTx/>
              <a:buFont typeface="Wingdings" panose="05000000000000000000" pitchFamily="2" charset="2"/>
              <a:buNone/>
            </a:pPr>
            <a:r>
              <a:rPr lang="zh-CN" altLang="en-US" sz="2300" dirty="0">
                <a:solidFill>
                  <a:srgbClr val="134AD5"/>
                </a:solidFill>
                <a:ea typeface="黑体" panose="02010609060101010101" pitchFamily="49" charset="-122"/>
                <a:cs typeface="+mn-lt"/>
                <a:sym typeface="+mn-ea"/>
              </a:rPr>
              <a:t> </a:t>
            </a:r>
            <a:r>
              <a:rPr lang="en-US" altLang="zh-CN" sz="2300" dirty="0">
                <a:solidFill>
                  <a:srgbClr val="134AD5"/>
                </a:solidFill>
                <a:ea typeface="黑体" panose="02010609060101010101" pitchFamily="49" charset="-122"/>
                <a:cs typeface="+mn-lt"/>
                <a:sym typeface="+mn-ea"/>
              </a:rPr>
              <a:t>   * </a:t>
            </a:r>
            <a:r>
              <a:rPr lang="en-US" altLang="zh-CN" sz="2300" u="sng" dirty="0">
                <a:solidFill>
                  <a:srgbClr val="134AD5"/>
                </a:solidFill>
                <a:ea typeface="黑体" panose="02010609060101010101" pitchFamily="49" charset="-122"/>
                <a:cs typeface="+mn-lt"/>
                <a:sym typeface="+mn-ea"/>
              </a:rPr>
              <a:t>重新表达</a:t>
            </a:r>
            <a:r>
              <a:rPr lang="en-US" altLang="zh-CN" sz="2300" dirty="0">
                <a:solidFill>
                  <a:srgbClr val="134AD5"/>
                </a:solidFill>
                <a:ea typeface="黑体" panose="02010609060101010101" pitchFamily="49" charset="-122"/>
                <a:cs typeface="+mn-lt"/>
                <a:sym typeface="+mn-ea"/>
              </a:rPr>
              <a:t>（Re-Expression）指找到合适的尺度或数据表达方式进行一定的转换，使数据有利于简化分析。</a:t>
            </a:r>
          </a:p>
          <a:p>
            <a:pPr marL="0" indent="0" algn="l" eaLnBrk="1" latinLnBrk="0" hangingPunct="1">
              <a:lnSpc>
                <a:spcPct val="100000"/>
              </a:lnSpc>
              <a:spcBef>
                <a:spcPts val="800"/>
              </a:spcBef>
              <a:buSzTx/>
              <a:buFont typeface="Wingdings" panose="05000000000000000000" pitchFamily="2" charset="2"/>
              <a:buNone/>
            </a:pPr>
            <a:r>
              <a:rPr lang="en-US" altLang="zh-CN" sz="2300" dirty="0">
                <a:solidFill>
                  <a:srgbClr val="134AD5"/>
                </a:solidFill>
                <a:ea typeface="黑体" panose="02010609060101010101" pitchFamily="49" charset="-122"/>
                <a:cs typeface="+mn-lt"/>
                <a:sym typeface="+mn-ea"/>
              </a:rPr>
              <a:t>    * 探索性数据分析强调，应尽早考虑数据的原始尺度是否合适的问题。如果尺度不合适，重新表达成另一个尺度可能更有助于促进对称性、变异恒定性、关系直线性或效应的可加性等。</a:t>
            </a:r>
          </a:p>
          <a:p>
            <a:pPr marL="0" indent="0" algn="l" eaLnBrk="1" latinLnBrk="0" hangingPunct="1">
              <a:lnSpc>
                <a:spcPct val="100000"/>
              </a:lnSpc>
              <a:spcBef>
                <a:spcPts val="800"/>
              </a:spcBef>
              <a:buSzTx/>
              <a:buFont typeface="Wingdings" panose="05000000000000000000" pitchFamily="2" charset="2"/>
              <a:buNone/>
            </a:pPr>
            <a:r>
              <a:rPr lang="en-US" altLang="zh-CN" sz="2300" dirty="0">
                <a:solidFill>
                  <a:srgbClr val="134AD5"/>
                </a:solidFill>
                <a:ea typeface="黑体" panose="02010609060101010101" pitchFamily="49" charset="-122"/>
                <a:cs typeface="+mn-lt"/>
                <a:sym typeface="+mn-ea"/>
              </a:rPr>
              <a:t>    * 重新表达也称为变换（Transformation），一 批数据 x1, x2, …, xn的变换通过一个函数 T 实现，它把每个 x</a:t>
            </a:r>
            <a:r>
              <a:rPr lang="en-US" altLang="zh-CN" sz="2300" baseline="-25000" dirty="0">
                <a:solidFill>
                  <a:srgbClr val="134AD5"/>
                </a:solidFill>
                <a:ea typeface="黑体" panose="02010609060101010101" pitchFamily="49" charset="-122"/>
                <a:cs typeface="+mn-lt"/>
                <a:sym typeface="+mn-ea"/>
              </a:rPr>
              <a:t>i</a:t>
            </a:r>
            <a:r>
              <a:rPr lang="en-US" altLang="zh-CN" sz="2300" dirty="0">
                <a:solidFill>
                  <a:srgbClr val="134AD5"/>
                </a:solidFill>
                <a:ea typeface="黑体" panose="02010609060101010101" pitchFamily="49" charset="-122"/>
                <a:cs typeface="+mn-lt"/>
                <a:sym typeface="+mn-ea"/>
              </a:rPr>
              <a:t>用新值 T(x</a:t>
            </a:r>
            <a:r>
              <a:rPr lang="en-US" altLang="zh-CN" sz="2300" baseline="-25000" dirty="0">
                <a:solidFill>
                  <a:srgbClr val="134AD5"/>
                </a:solidFill>
                <a:ea typeface="黑体" panose="02010609060101010101" pitchFamily="49" charset="-122"/>
                <a:cs typeface="+mn-lt"/>
                <a:sym typeface="+mn-ea"/>
              </a:rPr>
              <a:t>i</a:t>
            </a:r>
            <a:r>
              <a:rPr lang="en-US" altLang="zh-CN" sz="2300" dirty="0">
                <a:solidFill>
                  <a:srgbClr val="134AD5"/>
                </a:solidFill>
                <a:ea typeface="黑体" panose="02010609060101010101" pitchFamily="49" charset="-122"/>
                <a:cs typeface="+mn-lt"/>
                <a:sym typeface="+mn-ea"/>
              </a:rPr>
              <a:t>)来代替，</a:t>
            </a:r>
            <a:r>
              <a:rPr lang="en-US" altLang="zh-CN" sz="2300" u="sng" dirty="0">
                <a:solidFill>
                  <a:srgbClr val="134AD5"/>
                </a:solidFill>
                <a:ea typeface="黑体" panose="02010609060101010101" pitchFamily="49" charset="-122"/>
                <a:cs typeface="+mn-lt"/>
                <a:sym typeface="+mn-ea"/>
              </a:rPr>
              <a:t>变换后的数据值</a:t>
            </a:r>
            <a:r>
              <a:rPr lang="en-US" altLang="zh-CN" sz="2300" dirty="0">
                <a:solidFill>
                  <a:srgbClr val="134AD5"/>
                </a:solidFill>
                <a:ea typeface="黑体" panose="02010609060101010101" pitchFamily="49" charset="-122"/>
                <a:cs typeface="+mn-lt"/>
                <a:sym typeface="+mn-ea"/>
              </a:rPr>
              <a:t>是： T(x</a:t>
            </a:r>
            <a:r>
              <a:rPr lang="en-US" altLang="zh-CN" sz="2300" baseline="-25000" dirty="0">
                <a:solidFill>
                  <a:srgbClr val="134AD5"/>
                </a:solidFill>
                <a:ea typeface="黑体" panose="02010609060101010101" pitchFamily="49" charset="-122"/>
                <a:cs typeface="+mn-lt"/>
                <a:sym typeface="+mn-ea"/>
              </a:rPr>
              <a:t>1</a:t>
            </a:r>
            <a:r>
              <a:rPr lang="en-US" altLang="zh-CN" sz="2300" dirty="0">
                <a:solidFill>
                  <a:srgbClr val="134AD5"/>
                </a:solidFill>
                <a:ea typeface="黑体" panose="02010609060101010101" pitchFamily="49" charset="-122"/>
                <a:cs typeface="+mn-lt"/>
                <a:sym typeface="+mn-ea"/>
              </a:rPr>
              <a:t>), T(x</a:t>
            </a:r>
            <a:r>
              <a:rPr lang="en-US" altLang="zh-CN" sz="2300" baseline="-25000" dirty="0">
                <a:solidFill>
                  <a:srgbClr val="134AD5"/>
                </a:solidFill>
                <a:ea typeface="黑体" panose="02010609060101010101" pitchFamily="49" charset="-122"/>
                <a:cs typeface="+mn-lt"/>
                <a:sym typeface="+mn-ea"/>
              </a:rPr>
              <a:t>2</a:t>
            </a:r>
            <a:r>
              <a:rPr lang="en-US" altLang="zh-CN" sz="2300" dirty="0">
                <a:solidFill>
                  <a:srgbClr val="134AD5"/>
                </a:solidFill>
                <a:ea typeface="黑体" panose="02010609060101010101" pitchFamily="49" charset="-122"/>
                <a:cs typeface="+mn-lt"/>
                <a:sym typeface="+mn-ea"/>
              </a:rPr>
              <a:t>), …, T(x</a:t>
            </a:r>
            <a:r>
              <a:rPr lang="en-US" altLang="zh-CN" sz="2300" baseline="-25000" dirty="0">
                <a:solidFill>
                  <a:srgbClr val="134AD5"/>
                </a:solidFill>
                <a:ea typeface="黑体" panose="02010609060101010101" pitchFamily="49" charset="-122"/>
                <a:cs typeface="+mn-lt"/>
                <a:sym typeface="+mn-ea"/>
              </a:rPr>
              <a:t>n</a:t>
            </a:r>
            <a:r>
              <a:rPr lang="en-US" altLang="zh-CN" sz="2300" dirty="0">
                <a:solidFill>
                  <a:srgbClr val="134AD5"/>
                </a:solidFill>
                <a:ea typeface="黑体" panose="02010609060101010101" pitchFamily="49" charset="-122"/>
                <a:cs typeface="+mn-lt"/>
                <a:sym typeface="+mn-ea"/>
              </a:rPr>
              <a:t>)</a:t>
            </a:r>
            <a:r>
              <a:rPr lang="zh-CN" altLang="en-US" sz="2300" dirty="0">
                <a:solidFill>
                  <a:srgbClr val="134AD5"/>
                </a:solidFill>
                <a:ea typeface="黑体" panose="02010609060101010101" pitchFamily="49" charset="-122"/>
                <a:cs typeface="+mn-lt"/>
                <a:sym typeface="+mn-ea"/>
              </a:rPr>
              <a:t>。</a:t>
            </a:r>
          </a:p>
          <a:p>
            <a:pPr marL="0" algn="l" eaLnBrk="1" latinLnBrk="0" hangingPunct="1">
              <a:lnSpc>
                <a:spcPct val="100000"/>
              </a:lnSpc>
              <a:spcBef>
                <a:spcPts val="800"/>
              </a:spcBef>
              <a:buClrTx/>
              <a:buSzTx/>
              <a:buFont typeface="Wingdings" panose="05000000000000000000" pitchFamily="2" charset="2"/>
              <a:buNone/>
            </a:pPr>
            <a:r>
              <a:rPr lang="en-US" altLang="zh-CN" sz="2400" b="1" dirty="0">
                <a:solidFill>
                  <a:srgbClr val="134AD5"/>
                </a:solidFill>
                <a:ea typeface="黑体" panose="02010609060101010101" pitchFamily="49" charset="-122"/>
                <a:cs typeface="+mn-lt"/>
                <a:sym typeface="+mn-ea"/>
              </a:rPr>
              <a:t>  4. 启示</a:t>
            </a:r>
          </a:p>
          <a:p>
            <a:pPr marL="0" indent="0" algn="l" eaLnBrk="1" latinLnBrk="0" hangingPunct="1">
              <a:lnSpc>
                <a:spcPct val="100000"/>
              </a:lnSpc>
              <a:spcBef>
                <a:spcPts val="800"/>
              </a:spcBef>
              <a:buSzTx/>
              <a:buFont typeface="Wingdings" panose="05000000000000000000" pitchFamily="2" charset="2"/>
              <a:buNone/>
            </a:pPr>
            <a:r>
              <a:rPr lang="en-US" altLang="zh-CN" sz="2300" b="1" dirty="0">
                <a:solidFill>
                  <a:srgbClr val="134AD5"/>
                </a:solidFill>
                <a:ea typeface="黑体" panose="02010609060101010101" pitchFamily="49" charset="-122"/>
                <a:cs typeface="+mn-lt"/>
                <a:sym typeface="+mn-ea"/>
              </a:rPr>
              <a:t>    * </a:t>
            </a:r>
            <a:r>
              <a:rPr lang="zh-CN" altLang="en-US" sz="2300" b="1" dirty="0">
                <a:solidFill>
                  <a:srgbClr val="134AD5"/>
                </a:solidFill>
                <a:ea typeface="黑体" panose="02010609060101010101" pitchFamily="49" charset="-122"/>
                <a:cs typeface="+mn-lt"/>
                <a:sym typeface="+mn-ea"/>
              </a:rPr>
              <a:t>启示（Revelation）指通过探索性数据分析，发现新的规律、问题等，进而满足数据加工和数据分析的需要。</a:t>
            </a: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67410"/>
            <a:ext cx="8931275" cy="54292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zh-CN" altLang="en-US" sz="2100" b="1" dirty="0">
              <a:solidFill>
                <a:srgbClr val="134AD5"/>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15363" name="Rectangle 3"/>
          <p:cNvSpPr>
            <a:spLocks noGrp="1" noRot="1"/>
          </p:cNvSpPr>
          <p:nvPr>
            <p:custDataLst>
              <p:tags r:id="rId3"/>
            </p:custDataLst>
          </p:nvPr>
        </p:nvSpPr>
        <p:spPr>
          <a:xfrm>
            <a:off x="88900" y="1454785"/>
            <a:ext cx="8932545" cy="349504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 数据审计</a:t>
            </a: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rgbClr val="134AD5"/>
                </a:solidFill>
                <a:sym typeface="+mn-ea"/>
              </a:rPr>
              <a:t>    - </a:t>
            </a:r>
            <a:r>
              <a:rPr lang="zh-CN" altLang="en-US" sz="2300" dirty="0">
                <a:solidFill>
                  <a:srgbClr val="134AD5"/>
                </a:solidFill>
                <a:latin typeface="黑体" panose="02010609060101010101" pitchFamily="49" charset="-122"/>
                <a:ea typeface="黑体" panose="02010609060101010101" pitchFamily="49" charset="-122"/>
                <a:sym typeface="+mn-ea"/>
              </a:rPr>
              <a:t>数据审计是指按照数据质量的一般规律与评价方法，对数据内容及其元数据进行审计，发现其中存在的“问题”，例如：</a:t>
            </a:r>
          </a:p>
          <a:p>
            <a:pPr marL="0" indent="0" algn="l" eaLnBrk="1" latinLnBrk="0" hangingPunct="1">
              <a:lnSpc>
                <a:spcPct val="100000"/>
              </a:lnSpc>
              <a:spcBef>
                <a:spcPts val="1200"/>
              </a:spcBef>
              <a:buSzTx/>
              <a:buFont typeface="Wingdings" panose="05000000000000000000" pitchFamily="2" charset="2"/>
              <a:buNone/>
            </a:pPr>
            <a:r>
              <a:rPr lang="en-US" altLang="zh-CN"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Symbol" panose="05050102010706020507" charset="0"/>
              </a:rPr>
              <a:t></a:t>
            </a:r>
            <a:r>
              <a:rPr lang="en-US" altLang="zh-CN" sz="2300" dirty="0">
                <a:latin typeface="+mj-lt"/>
                <a:ea typeface="黑体" panose="02010609060101010101" pitchFamily="49" charset="-122"/>
                <a:cs typeface="+mj-lt"/>
                <a:sym typeface="+mn-ea"/>
              </a:rPr>
              <a:t> </a:t>
            </a:r>
            <a:r>
              <a:rPr lang="zh-CN" altLang="en-US" sz="2300" dirty="0">
                <a:latin typeface="+mj-lt"/>
                <a:ea typeface="黑体" panose="02010609060101010101" pitchFamily="49" charset="-122"/>
                <a:cs typeface="+mj-lt"/>
                <a:sym typeface="+mn-ea"/>
              </a:rPr>
              <a:t>缺失值（缺少数据）</a:t>
            </a:r>
          </a:p>
          <a:p>
            <a:pPr marL="0" indent="0" algn="l" eaLnBrk="1" latinLnBrk="0" hangingPunct="1">
              <a:lnSpc>
                <a:spcPct val="100000"/>
              </a:lnSpc>
              <a:spcBef>
                <a:spcPts val="1200"/>
              </a:spcBef>
              <a:buSzTx/>
              <a:buFont typeface="Wingdings" panose="05000000000000000000" pitchFamily="2" charset="2"/>
              <a:buNone/>
            </a:pPr>
            <a:r>
              <a:rPr lang="en-US" altLang="zh-CN"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Symbol" panose="05050102010706020507" charset="0"/>
              </a:rPr>
              <a:t></a:t>
            </a:r>
            <a:r>
              <a:rPr lang="en-US" altLang="zh-CN" sz="2300" dirty="0">
                <a:latin typeface="+mj-lt"/>
                <a:ea typeface="黑体" panose="02010609060101010101" pitchFamily="49" charset="-122"/>
                <a:cs typeface="+mj-lt"/>
                <a:sym typeface="+mn-ea"/>
              </a:rPr>
              <a:t> </a:t>
            </a:r>
            <a:r>
              <a:rPr lang="zh-CN" altLang="en-US" sz="2300" dirty="0">
                <a:latin typeface="+mj-lt"/>
                <a:ea typeface="黑体" panose="02010609060101010101" pitchFamily="49" charset="-122"/>
                <a:cs typeface="+mj-lt"/>
                <a:sym typeface="+mn-ea"/>
              </a:rPr>
              <a:t>噪声值（异常数据）</a:t>
            </a:r>
          </a:p>
          <a:p>
            <a:pPr marL="0" indent="0" algn="l" eaLnBrk="1" latinLnBrk="0" hangingPunct="1">
              <a:lnSpc>
                <a:spcPct val="100000"/>
              </a:lnSpc>
              <a:spcBef>
                <a:spcPts val="1200"/>
              </a:spcBef>
              <a:buSzTx/>
              <a:buFont typeface="Wingdings" panose="05000000000000000000" pitchFamily="2" charset="2"/>
              <a:buNone/>
            </a:pPr>
            <a:r>
              <a:rPr lang="en-US" altLang="zh-CN"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Symbol" panose="05050102010706020507" charset="0"/>
              </a:rPr>
              <a:t></a:t>
            </a:r>
            <a:r>
              <a:rPr lang="en-US" altLang="zh-CN" sz="2300" dirty="0">
                <a:latin typeface="+mj-lt"/>
                <a:ea typeface="黑体" panose="02010609060101010101" pitchFamily="49" charset="-122"/>
                <a:cs typeface="+mj-lt"/>
                <a:sym typeface="+mn-ea"/>
              </a:rPr>
              <a:t> </a:t>
            </a:r>
            <a:r>
              <a:rPr lang="zh-CN" altLang="en-US" sz="2300" dirty="0">
                <a:latin typeface="+mj-lt"/>
                <a:ea typeface="黑体" panose="02010609060101010101" pitchFamily="49" charset="-122"/>
                <a:cs typeface="+mj-lt"/>
                <a:sym typeface="+mn-ea"/>
              </a:rPr>
              <a:t>不一致值（相互矛盾的数据）</a:t>
            </a:r>
          </a:p>
          <a:p>
            <a:pPr marL="0" indent="0" algn="l" eaLnBrk="1" latinLnBrk="0" hangingPunct="1">
              <a:lnSpc>
                <a:spcPct val="100000"/>
              </a:lnSpc>
              <a:spcBef>
                <a:spcPts val="1200"/>
              </a:spcBef>
              <a:buSzTx/>
              <a:buFont typeface="Wingdings" panose="05000000000000000000" pitchFamily="2" charset="2"/>
              <a:buNone/>
            </a:pPr>
            <a:r>
              <a:rPr lang="en-US" altLang="zh-CN"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Symbol" panose="05050102010706020507" charset="0"/>
              </a:rPr>
              <a:t></a:t>
            </a:r>
            <a:r>
              <a:rPr lang="en-US" altLang="zh-CN" sz="2300" dirty="0">
                <a:latin typeface="+mj-lt"/>
                <a:ea typeface="黑体" panose="02010609060101010101" pitchFamily="49" charset="-122"/>
                <a:cs typeface="+mj-lt"/>
                <a:sym typeface="+mn-ea"/>
              </a:rPr>
              <a:t> </a:t>
            </a:r>
            <a:r>
              <a:rPr lang="zh-CN" altLang="en-US" sz="2300" dirty="0">
                <a:latin typeface="+mj-lt"/>
                <a:ea typeface="黑体" panose="02010609060101010101" pitchFamily="49" charset="-122"/>
                <a:cs typeface="+mj-lt"/>
                <a:sym typeface="+mn-ea"/>
              </a:rPr>
              <a:t>不完整值（被篡改或无法溯源的数据）</a:t>
            </a:r>
            <a:endParaRPr lang="en-US" altLang="zh-CN" sz="2300" b="1" dirty="0">
              <a:latin typeface="+mj-lt"/>
              <a:ea typeface="黑体" panose="02010609060101010101" pitchFamily="49" charset="-122"/>
              <a:cs typeface="+mj-lt"/>
              <a:sym typeface="+mn-ea"/>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p:cNvPicPr>
            <a:picLocks noChangeAspect="1" noChangeArrowheads="1"/>
          </p:cNvPicPr>
          <p:nvPr>
            <p:custDataLst>
              <p:tags r:id="rId1"/>
            </p:custDataLst>
          </p:nvPr>
        </p:nvPicPr>
        <p:blipFill>
          <a:blip r:embed="rId7"/>
          <a:srcRect/>
          <a:stretch>
            <a:fillRect/>
          </a:stretch>
        </p:blipFill>
        <p:spPr bwMode="auto">
          <a:xfrm>
            <a:off x="3650615" y="1102995"/>
            <a:ext cx="5384800" cy="5236845"/>
          </a:xfrm>
          <a:prstGeom prst="rect">
            <a:avLst/>
          </a:prstGeom>
          <a:noFill/>
          <a:ln w="9525">
            <a:noFill/>
            <a:miter lim="800000"/>
            <a:headEnd/>
            <a:tailEnd/>
          </a:ln>
          <a:effectLst/>
        </p:spPr>
      </p:pic>
      <p:sp>
        <p:nvSpPr>
          <p:cNvPr id="3" name="Rectangle 3"/>
          <p:cNvSpPr>
            <a:spLocks noGrp="1" noRot="1"/>
          </p:cNvSpPr>
          <p:nvPr>
            <p:ph type="subTitle" idx="1"/>
            <p:custDataLst>
              <p:tags r:id="rId2"/>
            </p:custDataLst>
          </p:nvPr>
        </p:nvSpPr>
        <p:spPr>
          <a:xfrm>
            <a:off x="99695" y="867410"/>
            <a:ext cx="8931275" cy="54292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zh-CN" altLang="en-US" sz="2100" b="1" dirty="0">
              <a:solidFill>
                <a:srgbClr val="134AD5"/>
              </a:solidFill>
              <a:ea typeface="黑体" panose="02010609060101010101" pitchFamily="49" charset="-122"/>
              <a:cs typeface="+mn-lt"/>
              <a:sym typeface="+mn-ea"/>
            </a:endParaRPr>
          </a:p>
        </p:txBody>
      </p:sp>
      <p:sp>
        <p:nvSpPr>
          <p:cNvPr id="5" name="Rectangle 2"/>
          <p:cNvSpPr>
            <a:spLocks noGrp="1"/>
          </p:cNvSpPr>
          <p:nvPr>
            <p:ph type="title"/>
            <p:custDataLst>
              <p:tags r:id="rId3"/>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15363" name="Rectangle 3"/>
          <p:cNvSpPr>
            <a:spLocks noGrp="1" noRot="1"/>
          </p:cNvSpPr>
          <p:nvPr>
            <p:custDataLst>
              <p:tags r:id="rId4"/>
            </p:custDataLst>
          </p:nvPr>
        </p:nvSpPr>
        <p:spPr>
          <a:xfrm>
            <a:off x="232410" y="1526540"/>
            <a:ext cx="3179445" cy="423418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 数据清洗</a:t>
            </a: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rgbClr val="134AD5"/>
                </a:solidFill>
                <a:sym typeface="+mn-ea"/>
              </a:rPr>
              <a:t>    </a:t>
            </a:r>
            <a:r>
              <a:rPr lang="zh-CN" altLang="en-US" sz="2300" dirty="0">
                <a:latin typeface="+mj-lt"/>
                <a:ea typeface="宋体" panose="02010600030101010101" pitchFamily="2" charset="-122"/>
                <a:cs typeface="+mj-lt"/>
                <a:sym typeface="+mn-ea"/>
              </a:rPr>
              <a:t>- 是指在数据审计活动的基础上，将</a:t>
            </a:r>
            <a:r>
              <a:rPr lang="en-US" altLang="zh-CN" sz="2300" dirty="0">
                <a:latin typeface="+mj-lt"/>
                <a:ea typeface="宋体" panose="02010600030101010101" pitchFamily="2" charset="-122"/>
                <a:cs typeface="+mj-lt"/>
                <a:sym typeface="+mn-ea"/>
              </a:rPr>
              <a:t>“</a:t>
            </a:r>
            <a:r>
              <a:rPr lang="zh-CN" altLang="en-US" sz="2300" dirty="0">
                <a:latin typeface="+mj-lt"/>
                <a:ea typeface="宋体" panose="02010600030101010101" pitchFamily="2" charset="-122"/>
                <a:cs typeface="+mj-lt"/>
                <a:sym typeface="+mn-ea"/>
              </a:rPr>
              <a:t>脏数据</a:t>
            </a:r>
            <a:r>
              <a:rPr lang="en-US" altLang="zh-CN" sz="2300" dirty="0">
                <a:latin typeface="+mj-lt"/>
                <a:ea typeface="宋体" panose="02010600030101010101" pitchFamily="2" charset="-122"/>
                <a:cs typeface="+mj-lt"/>
                <a:sym typeface="+mn-ea"/>
              </a:rPr>
              <a:t>”</a:t>
            </a:r>
            <a:r>
              <a:rPr lang="zh-CN" altLang="en-US" sz="2300" dirty="0">
                <a:latin typeface="+mj-lt"/>
                <a:ea typeface="宋体" panose="02010600030101010101" pitchFamily="2" charset="-122"/>
                <a:cs typeface="+mj-lt"/>
                <a:sym typeface="+mn-ea"/>
              </a:rPr>
              <a:t>清洗成</a:t>
            </a:r>
            <a:r>
              <a:rPr lang="en-US" altLang="zh-CN" sz="2300" dirty="0">
                <a:latin typeface="+mj-lt"/>
                <a:ea typeface="宋体" panose="02010600030101010101" pitchFamily="2" charset="-122"/>
                <a:cs typeface="+mj-lt"/>
                <a:sym typeface="+mn-ea"/>
              </a:rPr>
              <a:t>“</a:t>
            </a:r>
            <a:r>
              <a:rPr lang="zh-CN" altLang="en-US" sz="2300" dirty="0">
                <a:latin typeface="+mj-lt"/>
                <a:ea typeface="宋体" panose="02010600030101010101" pitchFamily="2" charset="-122"/>
                <a:cs typeface="+mj-lt"/>
                <a:sym typeface="+mn-ea"/>
              </a:rPr>
              <a:t>干净数据</a:t>
            </a:r>
            <a:r>
              <a:rPr lang="en-US" altLang="zh-CN" sz="2300" dirty="0">
                <a:latin typeface="+mj-lt"/>
                <a:ea typeface="宋体" panose="02010600030101010101" pitchFamily="2" charset="-122"/>
                <a:cs typeface="+mj-lt"/>
                <a:sym typeface="+mn-ea"/>
              </a:rPr>
              <a:t>”</a:t>
            </a:r>
            <a:r>
              <a:rPr lang="zh-CN" altLang="en-US" sz="2300" dirty="0">
                <a:latin typeface="+mj-lt"/>
                <a:ea typeface="宋体" panose="02010600030101010101" pitchFamily="2" charset="-122"/>
                <a:cs typeface="+mj-lt"/>
                <a:sym typeface="+mn-ea"/>
              </a:rPr>
              <a:t>的过程。</a:t>
            </a:r>
            <a:endParaRPr lang="zh-CN" altLang="en-US" sz="2300" b="1" dirty="0">
              <a:solidFill>
                <a:schemeClr val="tx1"/>
              </a:solidFill>
              <a:latin typeface="+mj-lt"/>
              <a:ea typeface="宋体" panose="02010600030101010101" pitchFamily="2"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a:latin typeface="+mj-lt"/>
                <a:ea typeface="宋体" panose="02010600030101010101" pitchFamily="2" charset="-122"/>
                <a:cs typeface="+mj-lt"/>
                <a:sym typeface="+mn-ea"/>
              </a:rPr>
              <a:t>    - 脏数据：在审计活动中发现有问题的数据。</a:t>
            </a:r>
            <a:endParaRPr lang="zh-CN" altLang="en-US" sz="2300" b="1" dirty="0">
              <a:solidFill>
                <a:schemeClr val="tx1"/>
              </a:solidFill>
              <a:latin typeface="+mj-lt"/>
              <a:ea typeface="宋体" panose="02010600030101010101" pitchFamily="2"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a:latin typeface="+mj-lt"/>
                <a:ea typeface="宋体" panose="02010600030101010101" pitchFamily="2" charset="-122"/>
                <a:cs typeface="+mj-lt"/>
                <a:sym typeface="+mn-ea"/>
              </a:rPr>
              <a:t>    - 有时，需要多轮</a:t>
            </a:r>
            <a:r>
              <a:rPr lang="en-US" altLang="zh-CN" sz="2300" dirty="0">
                <a:latin typeface="+mj-lt"/>
                <a:ea typeface="宋体" panose="02010600030101010101" pitchFamily="2" charset="-122"/>
                <a:cs typeface="+mj-lt"/>
                <a:sym typeface="+mn-ea"/>
              </a:rPr>
              <a:t>“</a:t>
            </a:r>
            <a:r>
              <a:rPr lang="zh-CN" altLang="en-US" sz="2300" dirty="0">
                <a:latin typeface="+mj-lt"/>
                <a:ea typeface="宋体" panose="02010600030101010101" pitchFamily="2" charset="-122"/>
                <a:cs typeface="+mj-lt"/>
                <a:sym typeface="+mn-ea"/>
              </a:rPr>
              <a:t>清洗</a:t>
            </a:r>
            <a:r>
              <a:rPr lang="en-US" altLang="zh-CN" sz="2300" dirty="0">
                <a:latin typeface="+mj-lt"/>
                <a:ea typeface="宋体" panose="02010600030101010101" pitchFamily="2" charset="-122"/>
                <a:cs typeface="+mj-lt"/>
                <a:sym typeface="+mn-ea"/>
              </a:rPr>
              <a:t>”</a:t>
            </a:r>
            <a:r>
              <a:rPr lang="zh-CN" altLang="en-US" sz="2300" dirty="0">
                <a:latin typeface="+mj-lt"/>
                <a:ea typeface="宋体" panose="02010600030101010101" pitchFamily="2" charset="-122"/>
                <a:cs typeface="+mj-lt"/>
                <a:sym typeface="+mn-ea"/>
              </a:rPr>
              <a:t>才能清洗干净，中间还需要进行审计。</a:t>
            </a:r>
            <a:endParaRPr lang="en-US" altLang="zh-CN" sz="2300" b="1" dirty="0">
              <a:ea typeface="宋体" panose="02010600030101010101" pitchFamily="2" charset="-122"/>
              <a:cs typeface="+mn-cs"/>
              <a:sym typeface="+mn-ea"/>
            </a:endParaRPr>
          </a:p>
        </p:txBody>
      </p:sp>
      <p:sp>
        <p:nvSpPr>
          <p:cNvPr id="8" name="TextBox 7"/>
          <p:cNvSpPr txBox="1"/>
          <p:nvPr>
            <p:custDataLst>
              <p:tags r:id="rId5"/>
            </p:custDataLst>
          </p:nvPr>
        </p:nvSpPr>
        <p:spPr>
          <a:xfrm>
            <a:off x="5349240" y="5727065"/>
            <a:ext cx="2620010"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2000" dirty="0"/>
              <a:t>数据审计与数据清洗</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795655"/>
            <a:ext cx="8931275" cy="142557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变换</a:t>
            </a:r>
            <a:endPar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 </a:t>
            </a:r>
            <a:r>
              <a:rPr lang="zh-CN" altLang="en-US" dirty="0">
                <a:solidFill>
                  <a:srgbClr val="134AD5"/>
                </a:solidFill>
                <a:ea typeface="黑体" panose="02010609060101010101" pitchFamily="49" charset="-122"/>
                <a:cs typeface="+mn-lt"/>
                <a:sym typeface="+mn-ea"/>
              </a:rPr>
              <a:t>当原始数据的形态不符合目标算法的要求时，需要进行数据变换处理。</a:t>
            </a:r>
            <a:endParaRPr lang="zh-CN" altLang="en-US" sz="2200" b="1"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graphicFrame>
        <p:nvGraphicFramePr>
          <p:cNvPr id="6" name="表格 5"/>
          <p:cNvGraphicFramePr>
            <a:graphicFrameLocks noGrp="1"/>
          </p:cNvGraphicFramePr>
          <p:nvPr>
            <p:custDataLst>
              <p:tags r:id="rId3"/>
            </p:custDataLst>
          </p:nvPr>
        </p:nvGraphicFramePr>
        <p:xfrm>
          <a:off x="294640" y="2543175"/>
          <a:ext cx="8616315" cy="3470910"/>
        </p:xfrm>
        <a:graphic>
          <a:graphicData uri="http://schemas.openxmlformats.org/drawingml/2006/table">
            <a:tbl>
              <a:tblPr>
                <a:effectLst/>
                <a:tableStyleId>{5940675A-B579-460E-94D1-54222C63F5DA}</a:tableStyleId>
              </a:tblPr>
              <a:tblGrid>
                <a:gridCol w="756285">
                  <a:extLst>
                    <a:ext uri="{9D8B030D-6E8A-4147-A177-3AD203B41FA5}">
                      <a16:colId xmlns:a16="http://schemas.microsoft.com/office/drawing/2014/main" val="20000"/>
                    </a:ext>
                  </a:extLst>
                </a:gridCol>
                <a:gridCol w="1499235">
                  <a:extLst>
                    <a:ext uri="{9D8B030D-6E8A-4147-A177-3AD203B41FA5}">
                      <a16:colId xmlns:a16="http://schemas.microsoft.com/office/drawing/2014/main" val="20001"/>
                    </a:ext>
                  </a:extLst>
                </a:gridCol>
                <a:gridCol w="6360795">
                  <a:extLst>
                    <a:ext uri="{9D8B030D-6E8A-4147-A177-3AD203B41FA5}">
                      <a16:colId xmlns:a16="http://schemas.microsoft.com/office/drawing/2014/main" val="20002"/>
                    </a:ext>
                  </a:extLst>
                </a:gridCol>
              </a:tblGrid>
              <a:tr h="524510">
                <a:tc>
                  <a:txBody>
                    <a:bodyPr/>
                    <a:lstStyle/>
                    <a:p>
                      <a:pPr algn="just">
                        <a:spcAft>
                          <a:spcPts val="0"/>
                        </a:spcAft>
                      </a:pPr>
                      <a:r>
                        <a:rPr lang="zh-CN" sz="2000" b="1" kern="100" dirty="0">
                          <a:solidFill>
                            <a:srgbClr val="FFFFFF"/>
                          </a:solidFill>
                          <a:latin typeface="Times New Roman" panose="02020603050405020304"/>
                          <a:ea typeface="宋体" panose="02010600030101010101" pitchFamily="2" charset="-122"/>
                          <a:cs typeface="Times New Roman" panose="02020603050405020304"/>
                        </a:rPr>
                        <a:t>序号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spcAft>
                          <a:spcPts val="0"/>
                        </a:spcAft>
                      </a:pPr>
                      <a:r>
                        <a:rPr lang="zh-CN" sz="2000" b="1" kern="100">
                          <a:solidFill>
                            <a:srgbClr val="FFFFFF"/>
                          </a:solidFill>
                          <a:latin typeface="Times New Roman" panose="02020603050405020304"/>
                          <a:ea typeface="宋体" panose="02010600030101010101" pitchFamily="2" charset="-122"/>
                          <a:cs typeface="Times New Roman" panose="02020603050405020304"/>
                        </a:rPr>
                        <a:t>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a:spcAft>
                          <a:spcPts val="0"/>
                        </a:spcAft>
                      </a:pPr>
                      <a:r>
                        <a:rPr lang="en-US" altLang="zh-CN" sz="2000" b="1" kern="100" dirty="0">
                          <a:solidFill>
                            <a:srgbClr val="FFFFFF"/>
                          </a:solidFill>
                          <a:latin typeface="Times New Roman" panose="02020603050405020304"/>
                          <a:ea typeface="宋体" panose="02010600030101010101" pitchFamily="2" charset="-122"/>
                          <a:cs typeface="Times New Roman" panose="02020603050405020304"/>
                        </a:rPr>
                        <a:t>                     </a:t>
                      </a:r>
                      <a:r>
                        <a:rPr lang="zh-CN" sz="2000" b="1" kern="100" dirty="0">
                          <a:solidFill>
                            <a:srgbClr val="FFFFFF"/>
                          </a:solidFill>
                          <a:latin typeface="Times New Roman" panose="02020603050405020304"/>
                          <a:ea typeface="宋体" panose="02010600030101010101" pitchFamily="2" charset="-122"/>
                          <a:cs typeface="Times New Roman" panose="02020603050405020304"/>
                        </a:rPr>
                        <a:t>目的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524510">
                <a:tc>
                  <a:txBody>
                    <a:bodyPr/>
                    <a:lstStyle/>
                    <a:p>
                      <a:pPr algn="just">
                        <a:spcAft>
                          <a:spcPts val="0"/>
                        </a:spcAft>
                      </a:pPr>
                      <a:r>
                        <a:rPr lang="en-US" sz="2000" b="1" kern="100" dirty="0">
                          <a:latin typeface="Times New Roman" panose="02020603050405020304"/>
                          <a:ea typeface="宋体" panose="02010600030101010101" pitchFamily="2" charset="-122"/>
                          <a:cs typeface="Times New Roman" panose="02020603050405020304"/>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zh-CN" sz="2000" kern="100">
                          <a:latin typeface="Times New Roman" panose="02020603050405020304"/>
                          <a:ea typeface="宋体" panose="02010600030101010101" pitchFamily="2" charset="-122"/>
                          <a:cs typeface="Times New Roman" panose="02020603050405020304"/>
                        </a:rPr>
                        <a:t>平滑处理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zh-CN" sz="2000" kern="100">
                          <a:latin typeface="Times New Roman" panose="02020603050405020304"/>
                          <a:ea typeface="宋体" panose="02010600030101010101" pitchFamily="2" charset="-122"/>
                          <a:cs typeface="Times New Roman" panose="02020603050405020304"/>
                        </a:rPr>
                        <a:t>去除数据中的噪声，采用分箱、回归和聚类等方法。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627380">
                <a:tc>
                  <a:txBody>
                    <a:bodyPr/>
                    <a:lstStyle/>
                    <a:p>
                      <a:pPr algn="just">
                        <a:spcAft>
                          <a:spcPts val="0"/>
                        </a:spcAft>
                      </a:pPr>
                      <a:r>
                        <a:rPr lang="en-US" sz="2000" b="1" kern="100">
                          <a:latin typeface="Times New Roman" panose="02020603050405020304"/>
                          <a:ea typeface="宋体" panose="02010600030101010101" pitchFamily="2" charset="-122"/>
                          <a:cs typeface="Times New Roman" panose="02020603050405020304"/>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zh-CN" sz="2000" kern="100">
                          <a:latin typeface="Times New Roman" panose="02020603050405020304"/>
                          <a:ea typeface="宋体" panose="02010600030101010101" pitchFamily="2" charset="-122"/>
                          <a:cs typeface="Times New Roman" panose="02020603050405020304"/>
                        </a:rPr>
                        <a:t>特征构造</a:t>
                      </a:r>
                    </a:p>
                    <a:p>
                      <a:pPr algn="just">
                        <a:spcAft>
                          <a:spcPts val="0"/>
                        </a:spcAft>
                      </a:pPr>
                      <a:r>
                        <a:rPr lang="en-US" altLang="zh-CN" sz="1600" kern="100">
                          <a:latin typeface="Times New Roman" panose="02020603050405020304"/>
                          <a:ea typeface="宋体" panose="02010600030101010101" pitchFamily="2" charset="-122"/>
                          <a:cs typeface="Times New Roman" panose="02020603050405020304"/>
                        </a:rPr>
                        <a:t>(</a:t>
                      </a:r>
                      <a:r>
                        <a:rPr lang="zh-CN" altLang="en-US" sz="1600" kern="100">
                          <a:latin typeface="Times New Roman" panose="02020603050405020304"/>
                          <a:ea typeface="宋体" panose="02010600030101010101" pitchFamily="2" charset="-122"/>
                          <a:cs typeface="Times New Roman" panose="02020603050405020304"/>
                        </a:rPr>
                        <a:t>又称</a:t>
                      </a:r>
                      <a:r>
                        <a:rPr lang="zh-CN" sz="1600" kern="100">
                          <a:latin typeface="Times New Roman" panose="02020603050405020304"/>
                          <a:ea typeface="宋体" panose="02010600030101010101" pitchFamily="2" charset="-122"/>
                          <a:cs typeface="Times New Roman" panose="02020603050405020304"/>
                        </a:rPr>
                        <a:t>属性构造</a:t>
                      </a:r>
                      <a:r>
                        <a:rPr lang="en-US" altLang="zh-CN" sz="1600" kern="100">
                          <a:latin typeface="Times New Roman" panose="02020603050405020304"/>
                          <a:ea typeface="宋体" panose="02010600030101010101" pitchFamily="2" charset="-122"/>
                          <a:cs typeface="Times New Roman" panose="02020603050405020304"/>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zh-CN" sz="2000" kern="100">
                          <a:latin typeface="Times New Roman" panose="02020603050405020304"/>
                          <a:ea typeface="宋体" panose="02010600030101010101" pitchFamily="2" charset="-122"/>
                          <a:cs typeface="Times New Roman" panose="02020603050405020304"/>
                        </a:rPr>
                        <a:t>构造出新的特征。如根据已知质量和体积特征计算出新的特征——密度。后续数据处理直接用新增的特征。</a:t>
                      </a:r>
                      <a:endParaRPr lang="en-US" altLang="zh-CN" sz="20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525145">
                <a:tc>
                  <a:txBody>
                    <a:bodyPr/>
                    <a:lstStyle/>
                    <a:p>
                      <a:pPr algn="just">
                        <a:spcAft>
                          <a:spcPts val="0"/>
                        </a:spcAft>
                      </a:pPr>
                      <a:r>
                        <a:rPr lang="en-US" sz="2000" b="1" kern="100">
                          <a:latin typeface="Times New Roman" panose="02020603050405020304"/>
                          <a:ea typeface="宋体" panose="02010600030101010101" pitchFamily="2" charset="-122"/>
                          <a:cs typeface="Times New Roman" panose="02020603050405020304"/>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zh-CN" sz="2000" kern="100">
                          <a:latin typeface="Times New Roman" panose="02020603050405020304"/>
                          <a:ea typeface="宋体" panose="02010600030101010101" pitchFamily="2" charset="-122"/>
                          <a:cs typeface="Times New Roman" panose="02020603050405020304"/>
                        </a:rPr>
                        <a:t>聚集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zh-CN" sz="2000" kern="100">
                          <a:latin typeface="Times New Roman" panose="02020603050405020304"/>
                          <a:ea typeface="宋体" panose="02010600030101010101" pitchFamily="2" charset="-122"/>
                          <a:cs typeface="Times New Roman" panose="02020603050405020304"/>
                        </a:rPr>
                        <a:t>对数据进行汇合或聚合处理，进而进行粗粒度计算。例如，根据日销售数据计算出月销售量。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696595">
                <a:tc>
                  <a:txBody>
                    <a:bodyPr/>
                    <a:lstStyle/>
                    <a:p>
                      <a:pPr algn="just">
                        <a:spcAft>
                          <a:spcPts val="0"/>
                        </a:spcAft>
                      </a:pPr>
                      <a:r>
                        <a:rPr lang="en-US" sz="2000" b="1" kern="100">
                          <a:latin typeface="Times New Roman" panose="02020603050405020304"/>
                          <a:ea typeface="宋体" panose="02010600030101010101" pitchFamily="2" charset="-122"/>
                          <a:cs typeface="Times New Roman" panose="02020603050405020304"/>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zh-CN" sz="2000" kern="100">
                          <a:latin typeface="Times New Roman" panose="02020603050405020304"/>
                          <a:ea typeface="宋体" panose="02010600030101010101" pitchFamily="2" charset="-122"/>
                          <a:cs typeface="Times New Roman" panose="02020603050405020304"/>
                        </a:rPr>
                        <a:t>标准化</a:t>
                      </a:r>
                    </a:p>
                    <a:p>
                      <a:pPr algn="just">
                        <a:spcAft>
                          <a:spcPts val="0"/>
                        </a:spcAft>
                      </a:pPr>
                      <a:r>
                        <a:rPr lang="en-US" altLang="zh-CN" sz="1600" kern="100">
                          <a:latin typeface="Times New Roman" panose="02020603050405020304"/>
                          <a:ea typeface="宋体" panose="02010600030101010101" pitchFamily="2" charset="-122"/>
                          <a:cs typeface="Times New Roman" panose="02020603050405020304"/>
                        </a:rPr>
                        <a:t>(</a:t>
                      </a:r>
                      <a:r>
                        <a:rPr lang="zh-CN" altLang="en-US" sz="1600" kern="100">
                          <a:latin typeface="Times New Roman" panose="02020603050405020304"/>
                          <a:ea typeface="宋体" panose="02010600030101010101" pitchFamily="2" charset="-122"/>
                          <a:cs typeface="Times New Roman" panose="02020603050405020304"/>
                        </a:rPr>
                        <a:t>又称规范化</a:t>
                      </a:r>
                      <a:r>
                        <a:rPr lang="en-US" altLang="zh-CN" sz="1600" kern="100">
                          <a:latin typeface="Times New Roman" panose="02020603050405020304"/>
                          <a:ea typeface="宋体" panose="02010600030101010101" pitchFamily="2" charset="-122"/>
                          <a:cs typeface="Times New Roman" panose="02020603050405020304"/>
                        </a:rPr>
                        <a:t>)</a:t>
                      </a:r>
                      <a:endParaRPr lang="zh-CN" sz="16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zh-CN" sz="2000" kern="100" dirty="0">
                          <a:latin typeface="Times New Roman" panose="02020603050405020304"/>
                          <a:ea typeface="宋体" panose="02010600030101010101" pitchFamily="2" charset="-122"/>
                          <a:cs typeface="Times New Roman" panose="02020603050405020304"/>
                        </a:rPr>
                        <a:t>将特征（属性）值按比例缩放，使之落入一个特定的区间。如0.0~1.0。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488315">
                <a:tc>
                  <a:txBody>
                    <a:bodyPr/>
                    <a:lstStyle/>
                    <a:p>
                      <a:pPr algn="just">
                        <a:spcAft>
                          <a:spcPts val="0"/>
                        </a:spcAft>
                      </a:pPr>
                      <a:r>
                        <a:rPr lang="en-US" sz="2000" b="1" kern="100">
                          <a:latin typeface="Times New Roman" panose="02020603050405020304"/>
                          <a:ea typeface="宋体" panose="02010600030101010101" pitchFamily="2" charset="-122"/>
                          <a:cs typeface="Times New Roman" panose="02020603050405020304"/>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zh-CN" sz="2000" kern="100">
                          <a:latin typeface="Times New Roman" panose="02020603050405020304"/>
                          <a:ea typeface="宋体" panose="02010600030101010101" pitchFamily="2" charset="-122"/>
                          <a:cs typeface="Times New Roman" panose="02020603050405020304"/>
                        </a:rPr>
                        <a:t>离散化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zh-CN" sz="2000" kern="100" dirty="0">
                          <a:latin typeface="Times New Roman" panose="02020603050405020304"/>
                          <a:ea typeface="宋体" panose="02010600030101010101" pitchFamily="2" charset="-122"/>
                          <a:cs typeface="Times New Roman" panose="02020603050405020304"/>
                        </a:rPr>
                        <a:t>将数值类型的属性值（如年龄）用区间标签（如</a:t>
                      </a:r>
                      <a:r>
                        <a:rPr lang="en-US" altLang="zh-CN" sz="2000" kern="100" dirty="0">
                          <a:latin typeface="Times New Roman" panose="02020603050405020304"/>
                          <a:ea typeface="宋体" panose="02010600030101010101" pitchFamily="2" charset="-122"/>
                          <a:cs typeface="Times New Roman" panose="02020603050405020304"/>
                        </a:rPr>
                        <a:t>0</a:t>
                      </a:r>
                      <a:r>
                        <a:rPr lang="zh-CN" sz="2000" kern="100" dirty="0">
                          <a:latin typeface="Times New Roman" panose="02020603050405020304"/>
                          <a:ea typeface="宋体" panose="02010600030101010101" pitchFamily="2" charset="-122"/>
                          <a:cs typeface="Times New Roman" panose="02020603050405020304"/>
                          <a:sym typeface="+mn-ea"/>
                        </a:rPr>
                        <a:t>~</a:t>
                      </a:r>
                      <a:r>
                        <a:rPr lang="en-US" altLang="zh-CN" sz="2000" kern="100" dirty="0">
                          <a:latin typeface="Times New Roman" panose="02020603050405020304"/>
                          <a:ea typeface="宋体" panose="02010600030101010101" pitchFamily="2" charset="-122"/>
                          <a:cs typeface="Times New Roman" panose="02020603050405020304"/>
                        </a:rPr>
                        <a:t>18</a:t>
                      </a:r>
                      <a:r>
                        <a:rPr lang="zh-CN" altLang="en-US" sz="2000" kern="100" dirty="0">
                          <a:latin typeface="Times New Roman" panose="02020603050405020304"/>
                          <a:ea typeface="宋体" panose="02010600030101010101" pitchFamily="2" charset="-122"/>
                          <a:cs typeface="Times New Roman" panose="02020603050405020304"/>
                        </a:rPr>
                        <a:t>、</a:t>
                      </a:r>
                      <a:r>
                        <a:rPr lang="en-US" altLang="zh-CN" sz="2000" kern="100" dirty="0">
                          <a:latin typeface="Times New Roman" panose="02020603050405020304"/>
                          <a:ea typeface="宋体" panose="02010600030101010101" pitchFamily="2" charset="-122"/>
                          <a:cs typeface="Times New Roman" panose="02020603050405020304"/>
                        </a:rPr>
                        <a:t>19</a:t>
                      </a:r>
                      <a:r>
                        <a:rPr lang="zh-CN" sz="2000" kern="100" dirty="0">
                          <a:latin typeface="Times New Roman" panose="02020603050405020304"/>
                          <a:ea typeface="宋体" panose="02010600030101010101" pitchFamily="2" charset="-122"/>
                          <a:cs typeface="Times New Roman" panose="02020603050405020304"/>
                          <a:sym typeface="+mn-ea"/>
                        </a:rPr>
                        <a:t>~</a:t>
                      </a:r>
                      <a:r>
                        <a:rPr lang="en-US" altLang="zh-CN" sz="2000" kern="100" dirty="0">
                          <a:latin typeface="Times New Roman" panose="02020603050405020304"/>
                          <a:ea typeface="宋体" panose="02010600030101010101" pitchFamily="2" charset="-122"/>
                          <a:cs typeface="Times New Roman" panose="02020603050405020304"/>
                        </a:rPr>
                        <a:t>44</a:t>
                      </a:r>
                      <a:r>
                        <a:rPr lang="zh-CN" altLang="en-US" sz="2000" kern="100" dirty="0">
                          <a:latin typeface="Times New Roman" panose="02020603050405020304"/>
                          <a:ea typeface="宋体" panose="02010600030101010101" pitchFamily="2" charset="-122"/>
                          <a:cs typeface="Times New Roman" panose="02020603050405020304"/>
                        </a:rPr>
                        <a:t>、</a:t>
                      </a:r>
                      <a:r>
                        <a:rPr lang="en-US" altLang="zh-CN" sz="2000" kern="100" dirty="0">
                          <a:latin typeface="Times New Roman" panose="02020603050405020304"/>
                          <a:ea typeface="宋体" panose="02010600030101010101" pitchFamily="2" charset="-122"/>
                          <a:cs typeface="Times New Roman" panose="02020603050405020304"/>
                        </a:rPr>
                        <a:t>45</a:t>
                      </a:r>
                      <a:r>
                        <a:rPr lang="zh-CN" sz="2000" kern="100" dirty="0">
                          <a:latin typeface="Times New Roman" panose="02020603050405020304"/>
                          <a:ea typeface="宋体" panose="02010600030101010101" pitchFamily="2" charset="-122"/>
                          <a:cs typeface="Times New Roman" panose="02020603050405020304"/>
                          <a:sym typeface="+mn-ea"/>
                        </a:rPr>
                        <a:t>~</a:t>
                      </a:r>
                      <a:r>
                        <a:rPr lang="en-US" altLang="zh-CN" sz="2000" kern="100" dirty="0">
                          <a:latin typeface="Times New Roman" panose="02020603050405020304"/>
                          <a:ea typeface="宋体" panose="02010600030101010101" pitchFamily="2" charset="-122"/>
                          <a:cs typeface="Times New Roman" panose="02020603050405020304"/>
                        </a:rPr>
                        <a:t>59</a:t>
                      </a:r>
                      <a:r>
                        <a:rPr lang="zh-CN" altLang="en-US" sz="2000" kern="100" dirty="0">
                          <a:latin typeface="Times New Roman" panose="02020603050405020304"/>
                          <a:ea typeface="宋体" panose="02010600030101010101" pitchFamily="2" charset="-122"/>
                          <a:cs typeface="Times New Roman" panose="02020603050405020304"/>
                        </a:rPr>
                        <a:t>和</a:t>
                      </a:r>
                      <a:r>
                        <a:rPr lang="en-US" altLang="zh-CN" sz="2000" kern="100" dirty="0">
                          <a:latin typeface="Times New Roman" panose="02020603050405020304"/>
                          <a:ea typeface="宋体" panose="02010600030101010101" pitchFamily="2" charset="-122"/>
                          <a:cs typeface="Times New Roman" panose="02020603050405020304"/>
                        </a:rPr>
                        <a:t>60</a:t>
                      </a:r>
                      <a:r>
                        <a:rPr lang="zh-CN" sz="2000" kern="100" dirty="0">
                          <a:latin typeface="Times New Roman" panose="02020603050405020304"/>
                          <a:ea typeface="宋体" panose="02010600030101010101" pitchFamily="2" charset="-122"/>
                          <a:cs typeface="Times New Roman" panose="02020603050405020304"/>
                          <a:sym typeface="+mn-ea"/>
                        </a:rPr>
                        <a:t>~</a:t>
                      </a:r>
                      <a:r>
                        <a:rPr lang="en-US" altLang="zh-CN" sz="2000" kern="100" dirty="0">
                          <a:latin typeface="Times New Roman" panose="02020603050405020304"/>
                          <a:ea typeface="宋体" panose="02010600030101010101" pitchFamily="2" charset="-122"/>
                          <a:cs typeface="Times New Roman" panose="02020603050405020304"/>
                        </a:rPr>
                        <a:t>100</a:t>
                      </a:r>
                      <a:r>
                        <a:rPr lang="zh-CN" altLang="en-US" sz="2000" kern="100" dirty="0">
                          <a:latin typeface="Times New Roman" panose="02020603050405020304"/>
                          <a:ea typeface="宋体" panose="02010600030101010101" pitchFamily="2" charset="-122"/>
                          <a:cs typeface="Times New Roman" panose="02020603050405020304"/>
                        </a:rPr>
                        <a:t>等</a:t>
                      </a:r>
                      <a:r>
                        <a:rPr lang="zh-CN" sz="2000" kern="100" dirty="0">
                          <a:latin typeface="Times New Roman" panose="02020603050405020304"/>
                          <a:ea typeface="宋体" panose="02010600030101010101" pitchFamily="2" charset="-122"/>
                          <a:cs typeface="Times New Roman" panose="02020603050405020304"/>
                        </a:rPr>
                        <a:t>）或概念标签（如儿童、青年、中年和老年）表示。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7" name="TextBox 6"/>
          <p:cNvSpPr txBox="1"/>
          <p:nvPr>
            <p:custDataLst>
              <p:tags r:id="rId4"/>
            </p:custDataLst>
          </p:nvPr>
        </p:nvSpPr>
        <p:spPr>
          <a:xfrm>
            <a:off x="3789045" y="2002790"/>
            <a:ext cx="2032000"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2000" dirty="0"/>
              <a:t>数据变换的类型</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795655"/>
            <a:ext cx="8931275" cy="320294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数据大小及标准化</a:t>
            </a:r>
          </a:p>
          <a:p>
            <a:pPr marL="0" indent="0" algn="l" eaLnBrk="1" latinLnBrk="0" hangingPunct="1">
              <a:lnSpc>
                <a:spcPct val="100000"/>
              </a:lnSpc>
              <a:spcBef>
                <a:spcPts val="12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 标准化处理是数据大小变换的最常用方法之一。</a:t>
            </a:r>
          </a:p>
          <a:p>
            <a:pPr marL="0" indent="0" algn="l" eaLnBrk="1" latinLnBrk="0" hangingPunct="1">
              <a:lnSpc>
                <a:spcPct val="100000"/>
              </a:lnSpc>
              <a:spcBef>
                <a:spcPts val="12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 </a:t>
            </a:r>
            <a:r>
              <a:rPr lang="en-US" altLang="zh-CN" u="sng" dirty="0">
                <a:solidFill>
                  <a:srgbClr val="134AD5"/>
                </a:solidFill>
                <a:ea typeface="黑体" panose="02010609060101010101" pitchFamily="49" charset="-122"/>
                <a:cs typeface="+mn-lt"/>
                <a:sym typeface="+mn-ea"/>
              </a:rPr>
              <a:t>数据标准化处理</a:t>
            </a:r>
            <a:r>
              <a:rPr lang="en-US" altLang="zh-CN" dirty="0">
                <a:solidFill>
                  <a:srgbClr val="134AD5"/>
                </a:solidFill>
                <a:ea typeface="黑体" panose="02010609060101010101" pitchFamily="49" charset="-122"/>
                <a:cs typeface="+mn-lt"/>
                <a:sym typeface="+mn-ea"/>
              </a:rPr>
              <a:t>（Data Normalization）的目的是将数据按比例缩放，使之</a:t>
            </a:r>
            <a:r>
              <a:rPr lang="zh-CN" altLang="en-US" dirty="0">
                <a:solidFill>
                  <a:srgbClr val="134AD5"/>
                </a:solidFill>
                <a:ea typeface="黑体" panose="02010609060101010101" pitchFamily="49" charset="-122"/>
                <a:cs typeface="+mn-lt"/>
                <a:sym typeface="+mn-ea"/>
              </a:rPr>
              <a:t>落入</a:t>
            </a:r>
            <a:r>
              <a:rPr lang="en-US" altLang="zh-CN" dirty="0">
                <a:solidFill>
                  <a:srgbClr val="134AD5"/>
                </a:solidFill>
                <a:ea typeface="黑体" panose="02010609060101010101" pitchFamily="49" charset="-122"/>
                <a:cs typeface="+mn-lt"/>
                <a:sym typeface="+mn-ea"/>
              </a:rPr>
              <a:t>一个特定的区间。</a:t>
            </a:r>
          </a:p>
          <a:p>
            <a:pPr marL="0" indent="0" algn="l" eaLnBrk="1" latinLnBrk="0" hangingPunct="1">
              <a:lnSpc>
                <a:spcPct val="100000"/>
              </a:lnSpc>
              <a:spcBef>
                <a:spcPts val="12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 在</a:t>
            </a:r>
            <a:r>
              <a:rPr lang="zh-CN" altLang="en-US" dirty="0">
                <a:solidFill>
                  <a:srgbClr val="134AD5"/>
                </a:solidFill>
                <a:ea typeface="黑体" panose="02010609060101010101" pitchFamily="49" charset="-122"/>
                <a:cs typeface="+mn-lt"/>
                <a:sym typeface="+mn-ea"/>
              </a:rPr>
              <a:t>进行</a:t>
            </a:r>
            <a:r>
              <a:rPr lang="en-US" altLang="zh-CN" dirty="0">
                <a:solidFill>
                  <a:srgbClr val="134AD5"/>
                </a:solidFill>
                <a:ea typeface="黑体" panose="02010609060101010101" pitchFamily="49" charset="-122"/>
                <a:cs typeface="+mn-lt"/>
                <a:sym typeface="+mn-ea"/>
              </a:rPr>
              <a:t>某些比较和评价的指标处理中</a:t>
            </a:r>
            <a:r>
              <a:rPr lang="zh-CN" altLang="en-US" dirty="0">
                <a:solidFill>
                  <a:srgbClr val="134AD5"/>
                </a:solidFill>
                <a:ea typeface="黑体" panose="02010609060101010101" pitchFamily="49" charset="-122"/>
                <a:cs typeface="+mn-lt"/>
                <a:sym typeface="+mn-ea"/>
              </a:rPr>
              <a:t>，</a:t>
            </a:r>
            <a:r>
              <a:rPr lang="en-US" altLang="zh-CN" dirty="0">
                <a:solidFill>
                  <a:srgbClr val="134AD5"/>
                </a:solidFill>
                <a:ea typeface="黑体" panose="02010609060101010101" pitchFamily="49" charset="-122"/>
                <a:cs typeface="+mn-lt"/>
                <a:sym typeface="+mn-ea"/>
              </a:rPr>
              <a:t>经常需要</a:t>
            </a:r>
            <a:r>
              <a:rPr lang="zh-CN" altLang="en-US" u="sng" dirty="0">
                <a:solidFill>
                  <a:srgbClr val="134AD5"/>
                </a:solidFill>
                <a:ea typeface="黑体" panose="02010609060101010101" pitchFamily="49" charset="-122"/>
                <a:cs typeface="+mn-lt"/>
                <a:sym typeface="+mn-ea"/>
              </a:rPr>
              <a:t>消除</a:t>
            </a:r>
            <a:r>
              <a:rPr lang="en-US" altLang="zh-CN" u="sng" dirty="0">
                <a:solidFill>
                  <a:srgbClr val="134AD5"/>
                </a:solidFill>
                <a:ea typeface="黑体" panose="02010609060101010101" pitchFamily="49" charset="-122"/>
                <a:cs typeface="+mn-lt"/>
                <a:sym typeface="+mn-ea"/>
              </a:rPr>
              <a:t>数据单位</a:t>
            </a:r>
            <a:r>
              <a:rPr lang="zh-CN" altLang="en-US" u="sng" dirty="0">
                <a:solidFill>
                  <a:srgbClr val="134AD5"/>
                </a:solidFill>
                <a:ea typeface="黑体" panose="02010609060101010101" pitchFamily="49" charset="-122"/>
                <a:cs typeface="+mn-lt"/>
                <a:sym typeface="+mn-ea"/>
              </a:rPr>
              <a:t>的影响</a:t>
            </a:r>
            <a:r>
              <a:rPr lang="en-US" altLang="zh-CN" dirty="0">
                <a:solidFill>
                  <a:srgbClr val="134AD5"/>
                </a:solidFill>
                <a:ea typeface="黑体" panose="02010609060101010101" pitchFamily="49" charset="-122"/>
                <a:cs typeface="+mn-lt"/>
                <a:sym typeface="+mn-ea"/>
              </a:rPr>
              <a:t>，将其转化为无量纲的纯数值，便于不同单位或量级的指标能够进行比较和加权。</a:t>
            </a:r>
            <a:endParaRPr lang="zh-CN" altLang="en-US" sz="2200" b="1"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graphicFrame>
        <p:nvGraphicFramePr>
          <p:cNvPr id="2" name="图示 1"/>
          <p:cNvGraphicFramePr>
            <a:graphicFrameLocks noGrp="1"/>
          </p:cNvGraphicFramePr>
          <p:nvPr>
            <p:custDataLst>
              <p:tags r:id="rId3"/>
            </p:custDataLst>
          </p:nvPr>
        </p:nvGraphicFramePr>
        <p:xfrm>
          <a:off x="1228090" y="4091940"/>
          <a:ext cx="6866255" cy="212852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对象 13"/>
          <p:cNvGraphicFramePr>
            <a:graphicFrameLocks noChangeAspect="1"/>
          </p:cNvGraphicFramePr>
          <p:nvPr>
            <p:custDataLst>
              <p:tags r:id="rId2"/>
            </p:custDataLst>
          </p:nvPr>
        </p:nvGraphicFramePr>
        <p:xfrm>
          <a:off x="3743325" y="1287780"/>
          <a:ext cx="5236845" cy="3679825"/>
        </p:xfrm>
        <a:graphic>
          <a:graphicData uri="http://schemas.openxmlformats.org/presentationml/2006/ole">
            <mc:AlternateContent xmlns:mc="http://schemas.openxmlformats.org/markup-compatibility/2006">
              <mc:Choice xmlns:v="urn:schemas-microsoft-com:vml" Requires="v">
                <p:oleObj spid="_x0000_s1036" r:id="rId7" imgW="3205480" imgH="2253615" progId="Visio.Drawing.15">
                  <p:embed/>
                </p:oleObj>
              </mc:Choice>
              <mc:Fallback>
                <p:oleObj r:id="rId7" imgW="3205480" imgH="2253615" progId="Visio.Drawing.15">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3325" y="1287780"/>
                        <a:ext cx="5236845" cy="367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3"/>
          <p:cNvSpPr>
            <a:spLocks noGrp="1" noRot="1"/>
          </p:cNvSpPr>
          <p:nvPr>
            <p:ph type="subTitle" idx="1"/>
            <p:custDataLst>
              <p:tags r:id="rId3"/>
            </p:custDataLst>
          </p:nvPr>
        </p:nvSpPr>
        <p:spPr>
          <a:xfrm>
            <a:off x="99695" y="867410"/>
            <a:ext cx="3863975" cy="472948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p>
          <a:p>
            <a:pPr marL="0" indent="0" algn="l" eaLnBrk="1" latinLnBrk="0" hangingPunct="1">
              <a:lnSpc>
                <a:spcPct val="100000"/>
              </a:lnSpc>
              <a:spcBef>
                <a:spcPts val="12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 </a:t>
            </a:r>
            <a:r>
              <a:rPr lang="zh-CN" altLang="en-US" u="sng" dirty="0">
                <a:solidFill>
                  <a:srgbClr val="134AD5"/>
                </a:solidFill>
                <a:ea typeface="黑体" panose="02010609060101010101" pitchFamily="49" charset="-122"/>
                <a:cs typeface="+mn-lt"/>
                <a:sym typeface="+mn-ea"/>
              </a:rPr>
              <a:t>数据加工</a:t>
            </a:r>
            <a:r>
              <a:rPr lang="zh-CN" altLang="en-US" dirty="0">
                <a:solidFill>
                  <a:srgbClr val="134AD5"/>
                </a:solidFill>
                <a:ea typeface="黑体" panose="02010609060101010101" pitchFamily="49" charset="-122"/>
                <a:cs typeface="+mn-lt"/>
                <a:sym typeface="+mn-ea"/>
              </a:rPr>
              <a:t>（Data Wrangling 或 Data Munging）是数据科学的主要研究内容之一，如图 5-1 所示。</a:t>
            </a:r>
          </a:p>
          <a:p>
            <a:pPr marL="0" indent="0" algn="l" eaLnBrk="1" latinLnBrk="0" hangingPunct="1">
              <a:lnSpc>
                <a:spcPct val="100000"/>
              </a:lnSpc>
              <a:spcBef>
                <a:spcPts val="1200"/>
              </a:spcBef>
              <a:buSzTx/>
              <a:buFont typeface="Wingdings" panose="05000000000000000000" pitchFamily="2" charset="2"/>
              <a:buNone/>
            </a:pPr>
            <a:r>
              <a:rPr lang="zh-CN" altLang="en-US" sz="2400" b="1" dirty="0">
                <a:solidFill>
                  <a:srgbClr val="134AD5"/>
                </a:solidFill>
                <a:ea typeface="黑体" panose="02010609060101010101" pitchFamily="49" charset="-122"/>
                <a:cs typeface="+mn-lt"/>
                <a:sym typeface="+mn-ea"/>
              </a:rPr>
              <a:t>  * </a:t>
            </a:r>
            <a:r>
              <a:rPr lang="zh-CN" altLang="en-US" sz="2400" dirty="0">
                <a:solidFill>
                  <a:srgbClr val="134AD5"/>
                </a:solidFill>
                <a:ea typeface="黑体" panose="02010609060101010101" pitchFamily="49" charset="-122"/>
                <a:cs typeface="+mn-lt"/>
                <a:sym typeface="+mn-ea"/>
              </a:rPr>
              <a:t>数据加工的</a:t>
            </a:r>
            <a:r>
              <a:rPr lang="zh-CN" altLang="en-US" sz="2400" u="sng" dirty="0">
                <a:solidFill>
                  <a:srgbClr val="134AD5"/>
                </a:solidFill>
                <a:ea typeface="黑体" panose="02010609060101010101" pitchFamily="49" charset="-122"/>
                <a:cs typeface="+mn-lt"/>
                <a:sym typeface="+mn-ea"/>
              </a:rPr>
              <a:t>本质</a:t>
            </a:r>
            <a:r>
              <a:rPr lang="zh-CN" altLang="en-US" sz="2400" dirty="0">
                <a:solidFill>
                  <a:srgbClr val="134AD5"/>
                </a:solidFill>
                <a:ea typeface="黑体" panose="02010609060101010101" pitchFamily="49" charset="-122"/>
                <a:cs typeface="+mn-lt"/>
                <a:sym typeface="+mn-ea"/>
              </a:rPr>
              <a:t>是将低层次数据转换为高层次数据。</a:t>
            </a:r>
          </a:p>
          <a:p>
            <a:pPr marL="0" indent="0" algn="l" eaLnBrk="1" latinLnBrk="0" hangingPunct="1">
              <a:lnSpc>
                <a:spcPct val="100000"/>
              </a:lnSpc>
              <a:spcBef>
                <a:spcPts val="1200"/>
              </a:spcBef>
              <a:buSzTx/>
              <a:buFont typeface="Wingdings" panose="05000000000000000000" pitchFamily="2" charset="2"/>
              <a:buNone/>
            </a:pPr>
            <a:r>
              <a:rPr lang="en-US" altLang="zh-CN" sz="2400" b="1" dirty="0">
                <a:solidFill>
                  <a:srgbClr val="134AD5"/>
                </a:solidFill>
                <a:ea typeface="黑体" panose="02010609060101010101" pitchFamily="49" charset="-122"/>
                <a:cs typeface="+mn-lt"/>
                <a:sym typeface="+mn-ea"/>
              </a:rPr>
              <a:t>  </a:t>
            </a:r>
            <a:r>
              <a:rPr lang="zh-CN" altLang="en-US" sz="2400" b="1" dirty="0">
                <a:solidFill>
                  <a:srgbClr val="134AD5"/>
                </a:solidFill>
                <a:ea typeface="黑体" panose="02010609060101010101" pitchFamily="49" charset="-122"/>
                <a:cs typeface="+mn-lt"/>
                <a:sym typeface="+mn-ea"/>
              </a:rPr>
              <a:t>* </a:t>
            </a:r>
            <a:r>
              <a:rPr lang="zh-CN" altLang="en-US" sz="2400" dirty="0">
                <a:solidFill>
                  <a:srgbClr val="134AD5"/>
                </a:solidFill>
                <a:ea typeface="黑体" panose="02010609060101010101" pitchFamily="49" charset="-122"/>
                <a:cs typeface="+mn-lt"/>
                <a:sym typeface="+mn-ea"/>
              </a:rPr>
              <a:t>从加工程度看，数据可以分为 0 次、1 次、2 次、3 次数据。</a:t>
            </a:r>
            <a:endParaRPr lang="zh-CN" altLang="en-US" sz="2400" b="1" dirty="0">
              <a:solidFill>
                <a:srgbClr val="134AD5"/>
              </a:solidFill>
              <a:ea typeface="黑体" panose="02010609060101010101" pitchFamily="49" charset="-122"/>
              <a:cs typeface="+mn-lt"/>
              <a:sym typeface="+mn-ea"/>
            </a:endParaRPr>
          </a:p>
        </p:txBody>
      </p:sp>
      <p:sp>
        <p:nvSpPr>
          <p:cNvPr id="5" name="Rectangle 2"/>
          <p:cNvSpPr>
            <a:spLocks noGrp="1"/>
          </p:cNvSpPr>
          <p:nvPr>
            <p:ph type="title"/>
            <p:custDataLst>
              <p:tags r:id="rId4"/>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7" name="TextBox 6"/>
          <p:cNvSpPr txBox="1"/>
          <p:nvPr>
            <p:custDataLst>
              <p:tags r:id="rId5"/>
            </p:custDataLst>
          </p:nvPr>
        </p:nvSpPr>
        <p:spPr>
          <a:xfrm>
            <a:off x="4649470" y="5282565"/>
            <a:ext cx="3382645" cy="3987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t>图</a:t>
            </a:r>
            <a:r>
              <a:rPr lang="en-US" altLang="zh-CN" sz="2000" dirty="0"/>
              <a:t>5-1 </a:t>
            </a:r>
            <a:r>
              <a:rPr lang="zh-CN" altLang="en-US" sz="2000" dirty="0"/>
              <a:t>数据加工与数据科学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67410"/>
            <a:ext cx="8931275" cy="517080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数据大小及标准化</a:t>
            </a:r>
          </a:p>
          <a:p>
            <a:pPr marL="0" indent="0" algn="l" eaLnBrk="1" latinLnBrk="0" hangingPunct="1">
              <a:lnSpc>
                <a:spcPct val="100000"/>
              </a:lnSpc>
              <a:spcBef>
                <a:spcPts val="12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1. 0-1 标准化</a:t>
            </a:r>
            <a:r>
              <a:rPr lang="zh-CN" altLang="en-US" dirty="0">
                <a:solidFill>
                  <a:srgbClr val="134AD5"/>
                </a:solidFill>
                <a:ea typeface="黑体" panose="02010609060101010101" pitchFamily="49" charset="-122"/>
                <a:cs typeface="+mn-lt"/>
                <a:sym typeface="+mn-ea"/>
              </a:rPr>
              <a:t>（或称</a:t>
            </a:r>
            <a:r>
              <a:rPr lang="en-US" altLang="zh-CN" dirty="0">
                <a:solidFill>
                  <a:srgbClr val="134AD5"/>
                </a:solidFill>
                <a:ea typeface="黑体" panose="02010609060101010101" pitchFamily="49" charset="-122"/>
                <a:cs typeface="+mn-lt"/>
                <a:sym typeface="+mn-ea"/>
              </a:rPr>
              <a:t>Min-Max</a:t>
            </a:r>
            <a:r>
              <a:rPr lang="zh-CN" altLang="en-US" dirty="0">
                <a:solidFill>
                  <a:srgbClr val="134AD5"/>
                </a:solidFill>
                <a:ea typeface="黑体" panose="02010609060101010101" pitchFamily="49" charset="-122"/>
                <a:cs typeface="+mn-lt"/>
                <a:sym typeface="+mn-ea"/>
              </a:rPr>
              <a:t>标准化）</a:t>
            </a:r>
            <a:endParaRPr lang="en-US" altLang="zh-CN" dirty="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rgbClr val="134AD5"/>
                </a:solidFill>
                <a:ea typeface="黑体" panose="02010609060101010101" pitchFamily="49" charset="-122"/>
                <a:cs typeface="+mn-lt"/>
                <a:sym typeface="+mn-ea"/>
              </a:rPr>
              <a:t>    * 0-1 标准化（0-1 Normalization）指对原始数据的线性变换，使结果位于[0, 1]范围内，转换函数如下：</a:t>
            </a:r>
          </a:p>
          <a:p>
            <a:pPr marL="0" indent="0" algn="l" eaLnBrk="1" latinLnBrk="0" hangingPunct="1">
              <a:lnSpc>
                <a:spcPct val="100000"/>
              </a:lnSpc>
              <a:spcBef>
                <a:spcPts val="1200"/>
              </a:spcBef>
              <a:buSzTx/>
              <a:buFont typeface="Wingdings" panose="05000000000000000000" pitchFamily="2" charset="2"/>
              <a:buNone/>
            </a:pPr>
            <a:endParaRPr lang="en-US" altLang="zh-CN" dirty="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endParaRPr lang="en-US" altLang="zh-CN" dirty="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其中，Max 和 Min 分别为样本数据的最大值和最小值；</a:t>
            </a: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x 与 x*分别代表标准化处理前的值和标准化处理后的值。 </a:t>
            </a: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rgbClr val="134AD5"/>
                </a:solidFill>
                <a:ea typeface="黑体" panose="02010609060101010101" pitchFamily="49" charset="-122"/>
                <a:cs typeface="+mn-lt"/>
                <a:sym typeface="+mn-ea"/>
              </a:rPr>
              <a:t>    * Min-Max 标准化比较简单，但也存在一些缺陷—当有新数据加入时，可能导致最大值和最小值变化，需要重新定义 Min 和 Max 的取值。</a:t>
            </a:r>
            <a:endParaRPr lang="en-US" altLang="zh-CN" sz="2300" b="1" dirty="0">
              <a:solidFill>
                <a:srgbClr val="134AD5"/>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pic>
        <p:nvPicPr>
          <p:cNvPr id="2" name="图片 1"/>
          <p:cNvPicPr>
            <a:picLocks noChangeAspect="1"/>
          </p:cNvPicPr>
          <p:nvPr>
            <p:custDataLst>
              <p:tags r:id="rId3"/>
            </p:custDataLst>
          </p:nvPr>
        </p:nvPicPr>
        <p:blipFill>
          <a:blip r:embed="rId5"/>
          <a:stretch>
            <a:fillRect/>
          </a:stretch>
        </p:blipFill>
        <p:spPr>
          <a:xfrm>
            <a:off x="2945130" y="2803525"/>
            <a:ext cx="2653030" cy="909955"/>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67410"/>
            <a:ext cx="8931275" cy="387794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数据大小及标准化</a:t>
            </a:r>
          </a:p>
          <a:p>
            <a:pPr marL="0" indent="0" algn="l" eaLnBrk="1" latinLnBrk="0" hangingPunct="1">
              <a:lnSpc>
                <a:spcPct val="100000"/>
              </a:lnSpc>
              <a:spcBef>
                <a:spcPts val="12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2. Z-score 标准化</a:t>
            </a: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rgbClr val="134AD5"/>
                </a:solidFill>
                <a:ea typeface="黑体" panose="02010609060101010101" pitchFamily="49" charset="-122"/>
                <a:cs typeface="+mn-lt"/>
                <a:sym typeface="+mn-ea"/>
              </a:rPr>
              <a:t>    * Z-score 标准化（Zero-Score Normalization）指使经过处理的数据符合标准正态分布，即均值为 0，标准差为 1，其转化函数为：</a:t>
            </a:r>
          </a:p>
          <a:p>
            <a:pPr marL="0" indent="0" algn="l" eaLnBrk="1" latinLnBrk="0" hangingPunct="1">
              <a:lnSpc>
                <a:spcPct val="100000"/>
              </a:lnSpc>
              <a:spcBef>
                <a:spcPts val="1200"/>
              </a:spcBef>
              <a:buSzTx/>
              <a:buFont typeface="Wingdings" panose="05000000000000000000" pitchFamily="2" charset="2"/>
              <a:buNone/>
            </a:pPr>
            <a:endParaRPr lang="en-US" altLang="zh-CN" dirty="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endParaRPr lang="en-US" altLang="zh-CN" dirty="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其中 μ 为平均数，σ 为标准差，x 与 z 分别代表标准化处理前的值和标准化处理后</a:t>
            </a:r>
            <a:r>
              <a:rPr lang="zh-CN" altLang="en-US" sz="2300" dirty="0">
                <a:solidFill>
                  <a:schemeClr val="tx1"/>
                </a:solidFill>
                <a:ea typeface="黑体" panose="02010609060101010101" pitchFamily="49" charset="-122"/>
                <a:cs typeface="+mn-lt"/>
                <a:sym typeface="+mn-ea"/>
              </a:rPr>
              <a:t>的值。</a:t>
            </a:r>
            <a:endParaRPr lang="en-US" altLang="zh-CN" sz="2300" dirty="0">
              <a:solidFill>
                <a:schemeClr val="tx1"/>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endParaRPr lang="en-US" altLang="zh-CN" sz="2300" b="1" dirty="0">
              <a:solidFill>
                <a:srgbClr val="134AD5"/>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pic>
        <p:nvPicPr>
          <p:cNvPr id="4" name="图片 3"/>
          <p:cNvPicPr>
            <a:picLocks noChangeAspect="1"/>
          </p:cNvPicPr>
          <p:nvPr>
            <p:custDataLst>
              <p:tags r:id="rId3"/>
            </p:custDataLst>
          </p:nvPr>
        </p:nvPicPr>
        <p:blipFill>
          <a:blip r:embed="rId5"/>
          <a:stretch>
            <a:fillRect/>
          </a:stretch>
        </p:blipFill>
        <p:spPr>
          <a:xfrm>
            <a:off x="3543935" y="2814955"/>
            <a:ext cx="1748155" cy="971550"/>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795655"/>
            <a:ext cx="8931275" cy="1324610"/>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类型变换</a:t>
            </a:r>
            <a:endPar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latinLnBrk="0">
              <a:lnSpc>
                <a:spcPct val="100000"/>
              </a:lnSpc>
              <a:spcBef>
                <a:spcPts val="600"/>
              </a:spcBef>
              <a:buNone/>
            </a:pPr>
            <a:r>
              <a:rPr lang="zh-CN" altLang="en-US"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mn-ea"/>
              </a:rPr>
              <a:t> * </a:t>
            </a:r>
            <a:r>
              <a:rPr lang="zh-CN" altLang="en-US"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mn-ea"/>
              </a:rPr>
              <a:t>将来源数据中的类型转换为目标数据集的类型。分为两种：</a:t>
            </a:r>
            <a:endParaRPr lang="en-US" altLang="zh-CN"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latinLnBrk="0">
              <a:lnSpc>
                <a:spcPct val="100000"/>
              </a:lnSpc>
              <a:spcBef>
                <a:spcPts val="600"/>
              </a:spcBef>
              <a:buNone/>
            </a:pPr>
            <a:r>
              <a:rPr lang="en-US" altLang="zh-CN" sz="2200" dirty="0">
                <a:ea typeface="宋体" panose="02010600030101010101" pitchFamily="2" charset="-122"/>
                <a:sym typeface="+mn-ea"/>
              </a:rPr>
              <a:t>    </a:t>
            </a:r>
            <a:r>
              <a:rPr lang="en-US" altLang="zh-CN" sz="2200" dirty="0">
                <a:ea typeface="宋体" panose="02010600030101010101" pitchFamily="2" charset="-122"/>
                <a:sym typeface="Symbol" panose="05050102010706020507" charset="0"/>
              </a:rPr>
              <a:t></a:t>
            </a:r>
            <a:r>
              <a:rPr lang="en-US" altLang="zh-CN" sz="2200" dirty="0">
                <a:ea typeface="宋体" panose="02010600030101010101" pitchFamily="2" charset="-122"/>
                <a:sym typeface="+mn-ea"/>
              </a:rPr>
              <a:t> </a:t>
            </a:r>
            <a:r>
              <a:rPr lang="zh-CN" altLang="en-US" sz="2200" dirty="0">
                <a:sym typeface="+mn-ea"/>
              </a:rPr>
              <a:t>一对一转换：目标数据与来源数据之间存在一对一的对于关系。</a:t>
            </a:r>
            <a:endParaRPr lang="en-US" altLang="zh-CN" sz="2200" b="1" dirty="0">
              <a:solidFill>
                <a:srgbClr val="134AD5"/>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graphicFrame>
        <p:nvGraphicFramePr>
          <p:cNvPr id="7" name="表格 6"/>
          <p:cNvGraphicFramePr>
            <a:graphicFrameLocks noGrp="1"/>
          </p:cNvGraphicFramePr>
          <p:nvPr>
            <p:custDataLst>
              <p:tags r:id="rId3"/>
            </p:custDataLst>
          </p:nvPr>
        </p:nvGraphicFramePr>
        <p:xfrm>
          <a:off x="1024890" y="2183765"/>
          <a:ext cx="6938645" cy="1891030"/>
        </p:xfrm>
        <a:graphic>
          <a:graphicData uri="http://schemas.openxmlformats.org/drawingml/2006/table">
            <a:tbl>
              <a:tblPr>
                <a:effectLst/>
                <a:tableStyleId>{5940675A-B579-460E-94D1-54222C63F5DA}</a:tableStyleId>
              </a:tblPr>
              <a:tblGrid>
                <a:gridCol w="3470275">
                  <a:extLst>
                    <a:ext uri="{9D8B030D-6E8A-4147-A177-3AD203B41FA5}">
                      <a16:colId xmlns:a16="http://schemas.microsoft.com/office/drawing/2014/main" val="20000"/>
                    </a:ext>
                  </a:extLst>
                </a:gridCol>
                <a:gridCol w="3468370">
                  <a:extLst>
                    <a:ext uri="{9D8B030D-6E8A-4147-A177-3AD203B41FA5}">
                      <a16:colId xmlns:a16="http://schemas.microsoft.com/office/drawing/2014/main" val="20001"/>
                    </a:ext>
                  </a:extLst>
                </a:gridCol>
              </a:tblGrid>
              <a:tr h="344170">
                <a:tc>
                  <a:txBody>
                    <a:bodyPr/>
                    <a:lstStyle/>
                    <a:p>
                      <a:pPr indent="231140" algn="just">
                        <a:spcAft>
                          <a:spcPts val="0"/>
                        </a:spcAft>
                      </a:pPr>
                      <a:r>
                        <a:rPr lang="zh-CN" sz="2000" b="1" kern="100" dirty="0">
                          <a:solidFill>
                            <a:srgbClr val="FFFFFF"/>
                          </a:solidFill>
                          <a:latin typeface="Times New Roman" panose="02020603050405020304"/>
                          <a:ea typeface="宋体" panose="02010600030101010101" pitchFamily="2" charset="-122"/>
                          <a:cs typeface="Times New Roman" panose="02020603050405020304"/>
                        </a:rPr>
                        <a:t>来源变量的值（字符串型）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indent="231775" algn="just">
                        <a:spcAft>
                          <a:spcPts val="0"/>
                        </a:spcAft>
                      </a:pPr>
                      <a:r>
                        <a:rPr lang="zh-CN" sz="2000" b="1" kern="100" dirty="0">
                          <a:solidFill>
                            <a:srgbClr val="FFFFFF"/>
                          </a:solidFill>
                          <a:latin typeface="Times New Roman" panose="02020603050405020304"/>
                          <a:ea typeface="宋体" panose="02010600030101010101" pitchFamily="2" charset="-122"/>
                          <a:cs typeface="Times New Roman" panose="02020603050405020304"/>
                        </a:rPr>
                        <a:t>目标变量的值（日期型）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304165">
                <a:tc>
                  <a:txBody>
                    <a:bodyPr/>
                    <a:lstStyle/>
                    <a:p>
                      <a:pPr algn="l">
                        <a:spcAft>
                          <a:spcPts val="0"/>
                        </a:spcAft>
                      </a:pPr>
                      <a:r>
                        <a:rPr lang="en-US" sz="2000" b="1" kern="100">
                          <a:latin typeface="Times New Roman" panose="02020603050405020304"/>
                          <a:ea typeface="宋体" panose="02010600030101010101" pitchFamily="2" charset="-122"/>
                          <a:cs typeface="Times New Roman" panose="02020603050405020304"/>
                        </a:rPr>
                        <a:t>          1969</a:t>
                      </a:r>
                      <a:r>
                        <a:rPr lang="zh-CN" sz="2000" b="1" kern="100">
                          <a:latin typeface="Times New Roman" panose="02020603050405020304"/>
                          <a:ea typeface="宋体" panose="02010600030101010101" pitchFamily="2" charset="-122"/>
                          <a:cs typeface="Times New Roman" panose="02020603050405020304"/>
                        </a:rPr>
                        <a:t>年</a:t>
                      </a:r>
                      <a:r>
                        <a:rPr lang="en-US" sz="2000" b="1" kern="100">
                          <a:latin typeface="Times New Roman" panose="02020603050405020304"/>
                          <a:ea typeface="宋体" panose="02010600030101010101" pitchFamily="2" charset="-122"/>
                          <a:cs typeface="Times New Roman" panose="02020603050405020304"/>
                        </a:rPr>
                        <a:t>12</a:t>
                      </a:r>
                      <a:r>
                        <a:rPr lang="zh-CN" sz="2000" b="1" kern="100">
                          <a:latin typeface="Times New Roman" panose="02020603050405020304"/>
                          <a:ea typeface="宋体" panose="02010600030101010101" pitchFamily="2" charset="-122"/>
                          <a:cs typeface="Times New Roman" panose="02020603050405020304"/>
                        </a:rPr>
                        <a:t>月</a:t>
                      </a:r>
                      <a:r>
                        <a:rPr lang="en-US" sz="2000" b="1" kern="100">
                          <a:latin typeface="Times New Roman" panose="02020603050405020304"/>
                          <a:ea typeface="宋体" panose="02010600030101010101" pitchFamily="2" charset="-122"/>
                          <a:cs typeface="Times New Roman" panose="02020603050405020304"/>
                        </a:rPr>
                        <a:t>30</a:t>
                      </a:r>
                      <a:r>
                        <a:rPr lang="zh-CN" sz="2000" b="1" kern="100">
                          <a:latin typeface="Times New Roman" panose="02020603050405020304"/>
                          <a:ea typeface="宋体" panose="02010600030101010101" pitchFamily="2" charset="-122"/>
                          <a:cs typeface="Times New Roman" panose="02020603050405020304"/>
                        </a:rPr>
                        <a:t>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spcAft>
                          <a:spcPts val="0"/>
                        </a:spcAft>
                      </a:pPr>
                      <a:r>
                        <a:rPr lang="en-US" sz="2000" kern="100" dirty="0">
                          <a:latin typeface="Times New Roman" panose="02020603050405020304"/>
                          <a:ea typeface="宋体" panose="02010600030101010101" pitchFamily="2" charset="-122"/>
                          <a:cs typeface="Times New Roman" panose="02020603050405020304"/>
                        </a:rPr>
                        <a:t>               1969/12/30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16230">
                <a:tc>
                  <a:txBody>
                    <a:bodyPr/>
                    <a:lstStyle/>
                    <a:p>
                      <a:pPr algn="l">
                        <a:spcAft>
                          <a:spcPts val="0"/>
                        </a:spcAft>
                      </a:pPr>
                      <a:r>
                        <a:rPr lang="en-US" sz="2000" b="1" kern="100">
                          <a:latin typeface="Times New Roman" panose="02020603050405020304"/>
                          <a:ea typeface="宋体" panose="02010600030101010101" pitchFamily="2" charset="-122"/>
                          <a:cs typeface="Times New Roman" panose="02020603050405020304"/>
                        </a:rPr>
                        <a:t>          1979</a:t>
                      </a:r>
                      <a:r>
                        <a:rPr lang="zh-CN" sz="2000" b="1" kern="100">
                          <a:latin typeface="Times New Roman" panose="02020603050405020304"/>
                          <a:ea typeface="宋体" panose="02010600030101010101" pitchFamily="2" charset="-122"/>
                          <a:cs typeface="Times New Roman" panose="02020603050405020304"/>
                        </a:rPr>
                        <a:t>年</a:t>
                      </a:r>
                      <a:r>
                        <a:rPr lang="en-US" sz="2000" b="1" kern="100">
                          <a:latin typeface="Times New Roman" panose="02020603050405020304"/>
                          <a:ea typeface="宋体" panose="02010600030101010101" pitchFamily="2" charset="-122"/>
                          <a:cs typeface="Times New Roman" panose="02020603050405020304"/>
                        </a:rPr>
                        <a:t>12</a:t>
                      </a:r>
                      <a:r>
                        <a:rPr lang="zh-CN" sz="2000" b="1" kern="100">
                          <a:latin typeface="Times New Roman" panose="02020603050405020304"/>
                          <a:ea typeface="宋体" panose="02010600030101010101" pitchFamily="2" charset="-122"/>
                          <a:cs typeface="Times New Roman" panose="02020603050405020304"/>
                        </a:rPr>
                        <a:t>月</a:t>
                      </a:r>
                      <a:r>
                        <a:rPr lang="en-US" sz="2000" b="1" kern="100">
                          <a:latin typeface="Times New Roman" panose="02020603050405020304"/>
                          <a:ea typeface="宋体" panose="02010600030101010101" pitchFamily="2" charset="-122"/>
                          <a:cs typeface="Times New Roman" panose="02020603050405020304"/>
                        </a:rPr>
                        <a:t>30</a:t>
                      </a:r>
                      <a:r>
                        <a:rPr lang="zh-CN" sz="2000" b="1" kern="100">
                          <a:latin typeface="Times New Roman" panose="02020603050405020304"/>
                          <a:ea typeface="宋体" panose="02010600030101010101" pitchFamily="2" charset="-122"/>
                          <a:cs typeface="Times New Roman" panose="02020603050405020304"/>
                        </a:rPr>
                        <a:t>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spcAft>
                          <a:spcPts val="0"/>
                        </a:spcAft>
                      </a:pPr>
                      <a:r>
                        <a:rPr lang="en-US" sz="2000" kern="100">
                          <a:latin typeface="Times New Roman" panose="02020603050405020304"/>
                          <a:ea typeface="宋体" panose="02010600030101010101" pitchFamily="2" charset="-122"/>
                          <a:cs typeface="Times New Roman" panose="02020603050405020304"/>
                        </a:rPr>
                        <a:t>               1979/12/30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316230">
                <a:tc>
                  <a:txBody>
                    <a:bodyPr/>
                    <a:lstStyle/>
                    <a:p>
                      <a:pPr algn="l">
                        <a:spcAft>
                          <a:spcPts val="0"/>
                        </a:spcAft>
                      </a:pPr>
                      <a:r>
                        <a:rPr lang="en-US" sz="2000" b="1" kern="100">
                          <a:latin typeface="Times New Roman" panose="02020603050405020304"/>
                          <a:ea typeface="宋体" panose="02010600030101010101" pitchFamily="2" charset="-122"/>
                          <a:cs typeface="Times New Roman" panose="02020603050405020304"/>
                        </a:rPr>
                        <a:t>          1980</a:t>
                      </a:r>
                      <a:r>
                        <a:rPr lang="zh-CN" sz="2000" b="1" kern="100">
                          <a:latin typeface="Times New Roman" panose="02020603050405020304"/>
                          <a:ea typeface="宋体" panose="02010600030101010101" pitchFamily="2" charset="-122"/>
                          <a:cs typeface="Times New Roman" panose="02020603050405020304"/>
                        </a:rPr>
                        <a:t>年</a:t>
                      </a:r>
                      <a:r>
                        <a:rPr lang="en-US" sz="2000" b="1" kern="100">
                          <a:latin typeface="Times New Roman" panose="02020603050405020304"/>
                          <a:ea typeface="宋体" panose="02010600030101010101" pitchFamily="2" charset="-122"/>
                          <a:cs typeface="Times New Roman" panose="02020603050405020304"/>
                        </a:rPr>
                        <a:t>1</a:t>
                      </a:r>
                      <a:r>
                        <a:rPr lang="zh-CN" sz="2000" b="1" kern="100">
                          <a:latin typeface="Times New Roman" panose="02020603050405020304"/>
                          <a:ea typeface="宋体" panose="02010600030101010101" pitchFamily="2" charset="-122"/>
                          <a:cs typeface="Times New Roman" panose="02020603050405020304"/>
                        </a:rPr>
                        <a:t>月</a:t>
                      </a:r>
                      <a:r>
                        <a:rPr lang="en-US" sz="2000" b="1" kern="100">
                          <a:latin typeface="Times New Roman" panose="02020603050405020304"/>
                          <a:ea typeface="宋体" panose="02010600030101010101" pitchFamily="2" charset="-122"/>
                          <a:cs typeface="Times New Roman" panose="02020603050405020304"/>
                        </a:rPr>
                        <a:t>1</a:t>
                      </a:r>
                      <a:r>
                        <a:rPr lang="zh-CN" sz="2000" b="1" kern="100">
                          <a:latin typeface="Times New Roman" panose="02020603050405020304"/>
                          <a:ea typeface="宋体" panose="02010600030101010101" pitchFamily="2" charset="-122"/>
                          <a:cs typeface="Times New Roman" panose="02020603050405020304"/>
                        </a:rPr>
                        <a:t>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spcAft>
                          <a:spcPts val="0"/>
                        </a:spcAft>
                      </a:pPr>
                      <a:r>
                        <a:rPr lang="en-US" sz="2000" kern="100" dirty="0">
                          <a:latin typeface="Times New Roman" panose="02020603050405020304"/>
                          <a:ea typeface="宋体" panose="02010600030101010101" pitchFamily="2" charset="-122"/>
                          <a:cs typeface="Times New Roman" panose="02020603050405020304"/>
                        </a:rPr>
                        <a:t>               1980/1/1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304800">
                <a:tc>
                  <a:txBody>
                    <a:bodyPr/>
                    <a:lstStyle/>
                    <a:p>
                      <a:pPr algn="l">
                        <a:spcAft>
                          <a:spcPts val="0"/>
                        </a:spcAft>
                      </a:pPr>
                      <a:r>
                        <a:rPr lang="en-US" sz="2000" b="1" kern="100">
                          <a:latin typeface="Times New Roman" panose="02020603050405020304"/>
                          <a:ea typeface="宋体" panose="02010600030101010101" pitchFamily="2" charset="-122"/>
                          <a:cs typeface="Times New Roman" panose="02020603050405020304"/>
                        </a:rPr>
                        <a:t>          1999</a:t>
                      </a:r>
                      <a:r>
                        <a:rPr lang="zh-CN" sz="2000" b="1" kern="100">
                          <a:latin typeface="Times New Roman" panose="02020603050405020304"/>
                          <a:ea typeface="宋体" panose="02010600030101010101" pitchFamily="2" charset="-122"/>
                          <a:cs typeface="Times New Roman" panose="02020603050405020304"/>
                        </a:rPr>
                        <a:t>年</a:t>
                      </a:r>
                      <a:r>
                        <a:rPr lang="en-US" sz="2000" b="1" kern="100">
                          <a:latin typeface="Times New Roman" panose="02020603050405020304"/>
                          <a:ea typeface="宋体" panose="02010600030101010101" pitchFamily="2" charset="-122"/>
                          <a:cs typeface="Times New Roman" panose="02020603050405020304"/>
                        </a:rPr>
                        <a:t>12</a:t>
                      </a:r>
                      <a:r>
                        <a:rPr lang="zh-CN" sz="2000" b="1" kern="100">
                          <a:latin typeface="Times New Roman" panose="02020603050405020304"/>
                          <a:ea typeface="宋体" panose="02010600030101010101" pitchFamily="2" charset="-122"/>
                          <a:cs typeface="Times New Roman" panose="02020603050405020304"/>
                        </a:rPr>
                        <a:t>月</a:t>
                      </a:r>
                      <a:r>
                        <a:rPr lang="en-US" sz="2000" b="1" kern="100">
                          <a:latin typeface="Times New Roman" panose="02020603050405020304"/>
                          <a:ea typeface="宋体" panose="02010600030101010101" pitchFamily="2" charset="-122"/>
                          <a:cs typeface="Times New Roman" panose="02020603050405020304"/>
                        </a:rPr>
                        <a:t>30</a:t>
                      </a:r>
                      <a:r>
                        <a:rPr lang="zh-CN" sz="2000" b="1" kern="100">
                          <a:latin typeface="Times New Roman" panose="02020603050405020304"/>
                          <a:ea typeface="宋体" panose="02010600030101010101" pitchFamily="2" charset="-122"/>
                          <a:cs typeface="Times New Roman" panose="02020603050405020304"/>
                        </a:rPr>
                        <a:t>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spcAft>
                          <a:spcPts val="0"/>
                        </a:spcAft>
                      </a:pPr>
                      <a:r>
                        <a:rPr lang="en-US" sz="2000" kern="100" dirty="0">
                          <a:latin typeface="Times New Roman" panose="02020603050405020304"/>
                          <a:ea typeface="宋体" panose="02010600030101010101" pitchFamily="2" charset="-122"/>
                          <a:cs typeface="Times New Roman" panose="02020603050405020304"/>
                        </a:rPr>
                        <a:t>               1999/12/30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269875">
                <a:tc>
                  <a:txBody>
                    <a:bodyPr/>
                    <a:lstStyle/>
                    <a:p>
                      <a:pPr algn="l">
                        <a:spcAft>
                          <a:spcPts val="0"/>
                        </a:spcAft>
                      </a:pPr>
                      <a:r>
                        <a:rPr lang="en-US" sz="2000" b="1" kern="100">
                          <a:latin typeface="Times New Roman" panose="02020603050405020304"/>
                          <a:ea typeface="宋体" panose="02010600030101010101" pitchFamily="2" charset="-122"/>
                          <a:cs typeface="Times New Roman" panose="02020603050405020304"/>
                        </a:rPr>
                        <a:t>          2016</a:t>
                      </a:r>
                      <a:r>
                        <a:rPr lang="zh-CN" sz="2000" b="1" kern="100">
                          <a:latin typeface="Times New Roman" panose="02020603050405020304"/>
                          <a:ea typeface="宋体" panose="02010600030101010101" pitchFamily="2" charset="-122"/>
                          <a:cs typeface="Times New Roman" panose="02020603050405020304"/>
                        </a:rPr>
                        <a:t>年</a:t>
                      </a:r>
                      <a:r>
                        <a:rPr lang="en-US" sz="2000" b="1" kern="100">
                          <a:latin typeface="Times New Roman" panose="02020603050405020304"/>
                          <a:ea typeface="宋体" panose="02010600030101010101" pitchFamily="2" charset="-122"/>
                          <a:cs typeface="Times New Roman" panose="02020603050405020304"/>
                        </a:rPr>
                        <a:t>1</a:t>
                      </a:r>
                      <a:r>
                        <a:rPr lang="zh-CN" sz="2000" b="1" kern="100">
                          <a:latin typeface="Times New Roman" panose="02020603050405020304"/>
                          <a:ea typeface="宋体" panose="02010600030101010101" pitchFamily="2" charset="-122"/>
                          <a:cs typeface="Times New Roman" panose="02020603050405020304"/>
                        </a:rPr>
                        <a:t>月</a:t>
                      </a:r>
                      <a:r>
                        <a:rPr lang="en-US" sz="2000" b="1" kern="100">
                          <a:latin typeface="Times New Roman" panose="02020603050405020304"/>
                          <a:ea typeface="宋体" panose="02010600030101010101" pitchFamily="2" charset="-122"/>
                          <a:cs typeface="Times New Roman" panose="02020603050405020304"/>
                        </a:rPr>
                        <a:t>12</a:t>
                      </a:r>
                      <a:r>
                        <a:rPr lang="zh-CN" sz="2000" b="1" kern="100">
                          <a:latin typeface="Times New Roman" panose="02020603050405020304"/>
                          <a:ea typeface="宋体" panose="02010600030101010101" pitchFamily="2" charset="-122"/>
                          <a:cs typeface="Times New Roman" panose="02020603050405020304"/>
                        </a:rPr>
                        <a:t>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spcAft>
                          <a:spcPts val="0"/>
                        </a:spcAft>
                      </a:pPr>
                      <a:r>
                        <a:rPr lang="en-US" sz="2000" kern="100" dirty="0">
                          <a:latin typeface="Times New Roman" panose="02020603050405020304"/>
                          <a:ea typeface="宋体" panose="02010600030101010101" pitchFamily="2" charset="-122"/>
                          <a:cs typeface="Times New Roman" panose="02020603050405020304"/>
                        </a:rPr>
                        <a:t>               2016/1/12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 name="Rectangle 3"/>
          <p:cNvSpPr>
            <a:spLocks noGrp="1" noRot="1"/>
          </p:cNvSpPr>
          <p:nvPr>
            <p:custDataLst>
              <p:tags r:id="rId4"/>
            </p:custDataLst>
          </p:nvPr>
        </p:nvSpPr>
        <p:spPr>
          <a:xfrm>
            <a:off x="83185" y="4151630"/>
            <a:ext cx="8931275" cy="45402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spcBef>
                <a:spcPts val="600"/>
              </a:spcBef>
              <a:buNone/>
            </a:pPr>
            <a:r>
              <a:rPr lang="en-US" altLang="zh-CN" sz="2200" dirty="0">
                <a:ea typeface="宋体" panose="02010600030101010101" pitchFamily="2" charset="-122"/>
                <a:sym typeface="+mn-ea"/>
              </a:rPr>
              <a:t>    </a:t>
            </a:r>
            <a:r>
              <a:rPr lang="en-US" altLang="zh-CN" sz="2200" dirty="0">
                <a:ea typeface="宋体" panose="02010600030101010101" pitchFamily="2" charset="-122"/>
                <a:sym typeface="Symbol" panose="05050102010706020507" charset="0"/>
              </a:rPr>
              <a:t></a:t>
            </a:r>
            <a:r>
              <a:rPr lang="en-US" altLang="zh-CN" sz="2200" dirty="0">
                <a:ea typeface="宋体" panose="02010600030101010101" pitchFamily="2" charset="-122"/>
                <a:sym typeface="+mn-ea"/>
              </a:rPr>
              <a:t> </a:t>
            </a:r>
            <a:r>
              <a:rPr lang="zh-CN" altLang="en-US" sz="2200" dirty="0">
                <a:ea typeface="宋体" panose="02010600030101010101" pitchFamily="2" charset="-122"/>
                <a:sym typeface="+mn-ea"/>
              </a:rPr>
              <a:t>多</a:t>
            </a:r>
            <a:r>
              <a:rPr lang="zh-CN" altLang="en-US" sz="2200" dirty="0">
                <a:sym typeface="+mn-ea"/>
              </a:rPr>
              <a:t>对一转换：目标数据项与来源数据项之间进行多对一的映射。</a:t>
            </a:r>
            <a:endParaRPr lang="en-US" altLang="zh-CN" sz="2200" b="1" dirty="0">
              <a:solidFill>
                <a:srgbClr val="134AD5"/>
              </a:solidFill>
              <a:ea typeface="黑体" panose="02010609060101010101" pitchFamily="49" charset="-122"/>
              <a:cs typeface="+mn-lt"/>
              <a:sym typeface="+mn-ea"/>
            </a:endParaRPr>
          </a:p>
        </p:txBody>
      </p:sp>
      <p:graphicFrame>
        <p:nvGraphicFramePr>
          <p:cNvPr id="6" name="表格 5"/>
          <p:cNvGraphicFramePr>
            <a:graphicFrameLocks noGrp="1"/>
          </p:cNvGraphicFramePr>
          <p:nvPr>
            <p:custDataLst>
              <p:tags r:id="rId5"/>
            </p:custDataLst>
          </p:nvPr>
        </p:nvGraphicFramePr>
        <p:xfrm>
          <a:off x="930275" y="4623435"/>
          <a:ext cx="7067550" cy="1889125"/>
        </p:xfrm>
        <a:graphic>
          <a:graphicData uri="http://schemas.openxmlformats.org/drawingml/2006/table">
            <a:tbl>
              <a:tblPr>
                <a:effectLst/>
                <a:tableStyleId>{5940675A-B579-460E-94D1-54222C63F5DA}</a:tableStyleId>
              </a:tblPr>
              <a:tblGrid>
                <a:gridCol w="3382645">
                  <a:extLst>
                    <a:ext uri="{9D8B030D-6E8A-4147-A177-3AD203B41FA5}">
                      <a16:colId xmlns:a16="http://schemas.microsoft.com/office/drawing/2014/main" val="20000"/>
                    </a:ext>
                  </a:extLst>
                </a:gridCol>
                <a:gridCol w="3684905">
                  <a:extLst>
                    <a:ext uri="{9D8B030D-6E8A-4147-A177-3AD203B41FA5}">
                      <a16:colId xmlns:a16="http://schemas.microsoft.com/office/drawing/2014/main" val="20001"/>
                    </a:ext>
                  </a:extLst>
                </a:gridCol>
              </a:tblGrid>
              <a:tr h="320040">
                <a:tc>
                  <a:txBody>
                    <a:bodyPr/>
                    <a:lstStyle/>
                    <a:p>
                      <a:pPr indent="231140" algn="ctr">
                        <a:spcAft>
                          <a:spcPts val="0"/>
                        </a:spcAft>
                      </a:pPr>
                      <a:r>
                        <a:rPr lang="zh-CN" sz="2000" b="1" kern="100">
                          <a:solidFill>
                            <a:srgbClr val="FFFFFF"/>
                          </a:solidFill>
                          <a:latin typeface="Times New Roman" panose="02020603050405020304"/>
                          <a:ea typeface="宋体" panose="02010600030101010101" pitchFamily="2" charset="-122"/>
                          <a:cs typeface="Times New Roman" panose="02020603050405020304"/>
                        </a:rPr>
                        <a:t>来源变量的值（日期型）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indent="231775" algn="ctr">
                        <a:spcAft>
                          <a:spcPts val="0"/>
                        </a:spcAft>
                      </a:pPr>
                      <a:r>
                        <a:rPr lang="zh-CN" sz="2000" b="1" kern="100">
                          <a:solidFill>
                            <a:srgbClr val="FFFFFF"/>
                          </a:solidFill>
                          <a:latin typeface="Times New Roman" panose="02020603050405020304"/>
                          <a:ea typeface="宋体" panose="02010600030101010101" pitchFamily="2" charset="-122"/>
                          <a:cs typeface="Times New Roman" panose="02020603050405020304"/>
                        </a:rPr>
                        <a:t>目标变量的值（字符串型）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304800">
                <a:tc>
                  <a:txBody>
                    <a:bodyPr/>
                    <a:lstStyle/>
                    <a:p>
                      <a:pPr algn="l">
                        <a:spcAft>
                          <a:spcPts val="0"/>
                        </a:spcAft>
                      </a:pPr>
                      <a:r>
                        <a:rPr lang="en-US" sz="2000" b="1" kern="100">
                          <a:latin typeface="Times New Roman" panose="02020603050405020304"/>
                          <a:ea typeface="宋体" panose="02010600030101010101" pitchFamily="2" charset="-122"/>
                          <a:cs typeface="Times New Roman" panose="02020603050405020304"/>
                        </a:rPr>
                        <a:t>          &lt;= 1969/12/31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spcAft>
                          <a:spcPts val="0"/>
                        </a:spcAft>
                      </a:pPr>
                      <a:r>
                        <a:rPr lang="en-US" sz="2000" kern="100">
                          <a:latin typeface="Times New Roman" panose="02020603050405020304"/>
                          <a:ea typeface="宋体" panose="02010600030101010101" pitchFamily="2" charset="-122"/>
                          <a:cs typeface="Times New Roman" panose="02020603050405020304"/>
                        </a:rPr>
                        <a:t>                     70</a:t>
                      </a:r>
                      <a:r>
                        <a:rPr lang="zh-CN" sz="2000" kern="100">
                          <a:latin typeface="Times New Roman" panose="02020603050405020304"/>
                          <a:ea typeface="宋体" panose="02010600030101010101" pitchFamily="2" charset="-122"/>
                          <a:cs typeface="Times New Roman" panose="02020603050405020304"/>
                        </a:rPr>
                        <a:t>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04800">
                <a:tc>
                  <a:txBody>
                    <a:bodyPr/>
                    <a:lstStyle/>
                    <a:p>
                      <a:pPr algn="l">
                        <a:spcAft>
                          <a:spcPts val="0"/>
                        </a:spcAft>
                      </a:pPr>
                      <a:r>
                        <a:rPr lang="en-US" sz="2000" b="1" kern="100">
                          <a:latin typeface="Times New Roman" panose="02020603050405020304"/>
                          <a:ea typeface="宋体" panose="02010600030101010101" pitchFamily="2" charset="-122"/>
                          <a:cs typeface="Times New Roman" panose="02020603050405020304"/>
                        </a:rPr>
                        <a:t>          1970/1/1~1979/12/31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spcAft>
                          <a:spcPts val="0"/>
                        </a:spcAft>
                      </a:pPr>
                      <a:r>
                        <a:rPr lang="en-US" sz="2000" kern="100">
                          <a:latin typeface="Times New Roman" panose="02020603050405020304"/>
                          <a:ea typeface="宋体" panose="02010600030101010101" pitchFamily="2" charset="-122"/>
                          <a:cs typeface="Times New Roman" panose="02020603050405020304"/>
                        </a:rPr>
                        <a:t>                     70</a:t>
                      </a:r>
                      <a:r>
                        <a:rPr lang="zh-CN" sz="2000" kern="100">
                          <a:latin typeface="Times New Roman" panose="02020603050405020304"/>
                          <a:ea typeface="宋体" panose="02010600030101010101" pitchFamily="2" charset="-122"/>
                          <a:cs typeface="Times New Roman" panose="02020603050405020304"/>
                        </a:rPr>
                        <a:t>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316230">
                <a:tc>
                  <a:txBody>
                    <a:bodyPr/>
                    <a:lstStyle/>
                    <a:p>
                      <a:pPr algn="l">
                        <a:spcAft>
                          <a:spcPts val="0"/>
                        </a:spcAft>
                      </a:pPr>
                      <a:r>
                        <a:rPr lang="en-US" sz="2000" b="1" kern="100">
                          <a:latin typeface="Times New Roman" panose="02020603050405020304"/>
                          <a:ea typeface="宋体" panose="02010600030101010101" pitchFamily="2" charset="-122"/>
                          <a:cs typeface="Times New Roman" panose="02020603050405020304"/>
                        </a:rPr>
                        <a:t>          1980/1/1~1989/12/31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spcAft>
                          <a:spcPts val="0"/>
                        </a:spcAft>
                      </a:pPr>
                      <a:r>
                        <a:rPr lang="en-US" sz="2000" kern="100">
                          <a:latin typeface="Times New Roman" panose="02020603050405020304"/>
                          <a:ea typeface="宋体" panose="02010600030101010101" pitchFamily="2" charset="-122"/>
                          <a:cs typeface="Times New Roman" panose="02020603050405020304"/>
                        </a:rPr>
                        <a:t>                     80</a:t>
                      </a:r>
                      <a:r>
                        <a:rPr lang="zh-CN" sz="2000" kern="100">
                          <a:latin typeface="Times New Roman" panose="02020603050405020304"/>
                          <a:ea typeface="宋体" panose="02010600030101010101" pitchFamily="2" charset="-122"/>
                          <a:cs typeface="Times New Roman" panose="02020603050405020304"/>
                        </a:rPr>
                        <a:t>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304800">
                <a:tc>
                  <a:txBody>
                    <a:bodyPr/>
                    <a:lstStyle/>
                    <a:p>
                      <a:pPr algn="l">
                        <a:spcAft>
                          <a:spcPts val="0"/>
                        </a:spcAft>
                      </a:pPr>
                      <a:r>
                        <a:rPr lang="en-US" sz="2000" b="1" kern="100">
                          <a:latin typeface="Times New Roman" panose="02020603050405020304"/>
                          <a:ea typeface="宋体" panose="02010600030101010101" pitchFamily="2" charset="-122"/>
                          <a:cs typeface="Times New Roman" panose="02020603050405020304"/>
                        </a:rPr>
                        <a:t>          1990/1/1~1999/12/31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spcAft>
                          <a:spcPts val="0"/>
                        </a:spcAft>
                      </a:pPr>
                      <a:r>
                        <a:rPr lang="en-US" sz="2000" kern="100" dirty="0">
                          <a:latin typeface="Times New Roman" panose="02020603050405020304"/>
                          <a:ea typeface="宋体" panose="02010600030101010101" pitchFamily="2" charset="-122"/>
                          <a:cs typeface="Times New Roman" panose="02020603050405020304"/>
                        </a:rPr>
                        <a:t>                     90</a:t>
                      </a:r>
                      <a:r>
                        <a:rPr lang="zh-CN" sz="2000" kern="100" dirty="0">
                          <a:latin typeface="Times New Roman" panose="02020603050405020304"/>
                          <a:ea typeface="宋体" panose="02010600030101010101" pitchFamily="2" charset="-122"/>
                          <a:cs typeface="Times New Roman" panose="02020603050405020304"/>
                        </a:rPr>
                        <a:t>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338455">
                <a:tc>
                  <a:txBody>
                    <a:bodyPr/>
                    <a:lstStyle/>
                    <a:p>
                      <a:pPr algn="l">
                        <a:spcAft>
                          <a:spcPts val="0"/>
                        </a:spcAft>
                      </a:pPr>
                      <a:r>
                        <a:rPr lang="en-US" sz="2000" b="1" kern="100">
                          <a:latin typeface="Times New Roman" panose="02020603050405020304"/>
                          <a:ea typeface="宋体" panose="02010600030101010101" pitchFamily="2" charset="-122"/>
                          <a:cs typeface="Times New Roman" panose="02020603050405020304"/>
                        </a:rPr>
                        <a:t>          2000/1/1&lt;=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spcAft>
                          <a:spcPts val="0"/>
                        </a:spcAft>
                      </a:pPr>
                      <a:r>
                        <a:rPr lang="en-US" sz="2000" kern="100" dirty="0">
                          <a:latin typeface="Times New Roman" panose="02020603050405020304"/>
                          <a:ea typeface="宋体" panose="02010600030101010101" pitchFamily="2" charset="-122"/>
                          <a:cs typeface="Times New Roman" panose="02020603050405020304"/>
                        </a:rPr>
                        <a:t>                     00</a:t>
                      </a:r>
                      <a:r>
                        <a:rPr lang="zh-CN" sz="2000" kern="100" dirty="0">
                          <a:latin typeface="Times New Roman" panose="02020603050405020304"/>
                          <a:ea typeface="宋体" panose="02010600030101010101" pitchFamily="2" charset="-122"/>
                          <a:cs typeface="Times New Roman" panose="02020603050405020304"/>
                        </a:rPr>
                        <a:t>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67410"/>
            <a:ext cx="8931275" cy="4908550"/>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数据集成</a:t>
            </a:r>
            <a:endPar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dirty="0">
                <a:solidFill>
                  <a:schemeClr val="tx2">
                    <a:lumMod val="75000"/>
                    <a:lumOff val="25000"/>
                  </a:schemeClr>
                </a:solidFill>
                <a:ea typeface="黑体" panose="02010609060101010101" pitchFamily="49" charset="-122"/>
                <a:cs typeface="+mn-lt"/>
                <a:sym typeface="+mn-ea"/>
              </a:rPr>
              <a:t> </a:t>
            </a:r>
            <a:r>
              <a:rPr lang="en-US" altLang="zh-CN" dirty="0">
                <a:solidFill>
                  <a:schemeClr val="tx2">
                    <a:lumMod val="75000"/>
                    <a:lumOff val="25000"/>
                  </a:schemeClr>
                </a:solidFill>
                <a:ea typeface="黑体" panose="02010609060101010101" pitchFamily="49" charset="-122"/>
                <a:cs typeface="+mn-lt"/>
                <a:sym typeface="+mn-ea"/>
              </a:rPr>
              <a:t> </a:t>
            </a:r>
            <a:r>
              <a:rPr lang="en-US" altLang="zh-CN" dirty="0">
                <a:solidFill>
                  <a:schemeClr val="tx2">
                    <a:lumMod val="75000"/>
                    <a:lumOff val="25000"/>
                  </a:schemeClr>
                </a:solidFill>
                <a:ea typeface="宋体" panose="02010600030101010101" pitchFamily="2" charset="-122"/>
                <a:sym typeface="+mn-ea"/>
              </a:rPr>
              <a:t>* </a:t>
            </a:r>
            <a:r>
              <a:rPr lang="zh-CN" altLang="en-US" dirty="0">
                <a:solidFill>
                  <a:srgbClr val="134AD5"/>
                </a:solidFill>
                <a:latin typeface="黑体" panose="02010609060101010101" pitchFamily="49" charset="-122"/>
                <a:ea typeface="黑体" panose="02010609060101010101" pitchFamily="49" charset="-122"/>
                <a:sym typeface="+mn-ea"/>
              </a:rPr>
              <a:t>有时需要对来自不同数据源的数据进行集成处理，并在集成后得到的数据集之上进行数据处理。</a:t>
            </a:r>
          </a:p>
          <a:p>
            <a:pPr marL="0" indent="0" algn="l" eaLnBrk="1" latinLnBrk="0" hangingPunct="1">
              <a:lnSpc>
                <a:spcPct val="100000"/>
              </a:lnSpc>
              <a:spcBef>
                <a:spcPts val="1200"/>
              </a:spcBef>
              <a:buSzTx/>
              <a:buFont typeface="Wingdings" panose="05000000000000000000" pitchFamily="2" charset="2"/>
              <a:buNone/>
            </a:pPr>
            <a:r>
              <a:rPr lang="zh-CN" altLang="en-US" sz="2300" dirty="0">
                <a:solidFill>
                  <a:srgbClr val="134AD5"/>
                </a:solidFill>
                <a:ea typeface="黑体" panose="02010609060101010101" pitchFamily="49" charset="-122"/>
                <a:cs typeface="+mn-lt"/>
                <a:sym typeface="+mn-ea"/>
              </a:rPr>
              <a:t>    </a:t>
            </a:r>
            <a:r>
              <a:rPr lang="en-US" altLang="zh-CN" sz="2300" dirty="0">
                <a:solidFill>
                  <a:srgbClr val="134AD5"/>
                </a:solidFill>
                <a:ea typeface="黑体" panose="02010609060101010101" pitchFamily="49" charset="-122"/>
                <a:cs typeface="+mn-lt"/>
                <a:sym typeface="+mn-ea"/>
              </a:rPr>
              <a:t>-</a:t>
            </a:r>
            <a:r>
              <a:rPr lang="zh-CN" altLang="en-US" sz="2300" dirty="0">
                <a:solidFill>
                  <a:srgbClr val="134AD5"/>
                </a:solidFill>
                <a:ea typeface="黑体" panose="02010609060101010101" pitchFamily="49" charset="-122"/>
                <a:cs typeface="+mn-lt"/>
                <a:sym typeface="+mn-ea"/>
              </a:rPr>
              <a:t> 基本类型</a:t>
            </a:r>
          </a:p>
          <a:p>
            <a:pPr marL="0" indent="0" algn="l" eaLnBrk="1" latinLnBrk="0" hangingPunct="1">
              <a:lnSpc>
                <a:spcPct val="100000"/>
              </a:lnSpc>
              <a:spcBef>
                <a:spcPts val="1200"/>
              </a:spcBef>
              <a:buSzTx/>
              <a:buFont typeface="Wingdings" panose="05000000000000000000" pitchFamily="2" charset="2"/>
              <a:buNone/>
            </a:pPr>
            <a:r>
              <a:rPr lang="en-US" altLang="zh-CN"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Symbol" panose="05050102010706020507" charset="0"/>
              </a:rPr>
              <a:t></a:t>
            </a:r>
            <a:r>
              <a:rPr lang="en-US" altLang="zh-CN" sz="2300" dirty="0">
                <a:latin typeface="+mj-lt"/>
                <a:ea typeface="黑体" panose="02010609060101010101" pitchFamily="49" charset="-122"/>
                <a:cs typeface="+mj-lt"/>
                <a:sym typeface="+mn-ea"/>
              </a:rPr>
              <a:t> 内容集成</a:t>
            </a:r>
          </a:p>
          <a:p>
            <a:pPr marL="0" algn="l" eaLnBrk="1" latinLnBrk="0" hangingPunct="1">
              <a:lnSpc>
                <a:spcPct val="100000"/>
              </a:lnSpc>
              <a:spcBef>
                <a:spcPts val="1200"/>
              </a:spcBef>
              <a:buClrTx/>
              <a:buSzTx/>
              <a:buFont typeface="Wingdings" panose="05000000000000000000" pitchFamily="2" charset="2"/>
              <a:buNone/>
            </a:pPr>
            <a:r>
              <a:rPr lang="en-US" altLang="zh-CN"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Symbol" panose="05050102010706020507" charset="0"/>
              </a:rPr>
              <a:t></a:t>
            </a:r>
            <a:r>
              <a:rPr lang="en-US" altLang="zh-CN" sz="2300" dirty="0">
                <a:latin typeface="+mj-lt"/>
                <a:ea typeface="黑体" panose="02010609060101010101" pitchFamily="49" charset="-122"/>
                <a:cs typeface="+mj-lt"/>
                <a:sym typeface="+mn-ea"/>
              </a:rPr>
              <a:t> 结构集成</a:t>
            </a:r>
            <a:endParaRPr lang="zh-CN" altLang="en-US" sz="2300" dirty="0">
              <a:solidFill>
                <a:srgbClr val="134AD5"/>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a:solidFill>
                  <a:srgbClr val="134AD5"/>
                </a:solidFill>
                <a:ea typeface="黑体" panose="02010609060101010101" pitchFamily="49" charset="-122"/>
                <a:cs typeface="+mn-lt"/>
                <a:sym typeface="+mn-ea"/>
              </a:rPr>
              <a:t> </a:t>
            </a:r>
            <a:r>
              <a:rPr lang="en-US" altLang="zh-CN" sz="2300" dirty="0">
                <a:solidFill>
                  <a:srgbClr val="134AD5"/>
                </a:solidFill>
                <a:ea typeface="黑体" panose="02010609060101010101" pitchFamily="49" charset="-122"/>
                <a:cs typeface="+mn-lt"/>
                <a:sym typeface="+mn-ea"/>
              </a:rPr>
              <a:t>   - </a:t>
            </a:r>
            <a:r>
              <a:rPr lang="zh-CN" altLang="en-US" sz="2300" dirty="0">
                <a:solidFill>
                  <a:srgbClr val="134AD5"/>
                </a:solidFill>
                <a:ea typeface="黑体" panose="02010609060101010101" pitchFamily="49" charset="-122"/>
                <a:cs typeface="+mn-lt"/>
                <a:sym typeface="+mn-ea"/>
              </a:rPr>
              <a:t>主要问题</a:t>
            </a:r>
            <a:endParaRPr lang="zh-CN" altLang="en-US" sz="2300">
              <a:gradFill>
                <a:gsLst>
                  <a:gs pos="50000">
                    <a:schemeClr val="accent1"/>
                  </a:gs>
                  <a:gs pos="0">
                    <a:schemeClr val="accent1">
                      <a:lumMod val="25000"/>
                      <a:lumOff val="75000"/>
                    </a:schemeClr>
                  </a:gs>
                  <a:gs pos="100000">
                    <a:schemeClr val="accent1">
                      <a:lumMod val="85000"/>
                    </a:schemeClr>
                  </a:gs>
                </a:gsLst>
                <a:lin ang="5400000" scaled="1"/>
              </a:gradFill>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Symbol" panose="05050102010706020507" charset="0"/>
              </a:rPr>
              <a:t></a:t>
            </a:r>
            <a:r>
              <a:rPr lang="en-US" altLang="zh-CN" sz="2300" dirty="0">
                <a:latin typeface="+mj-lt"/>
                <a:ea typeface="黑体" panose="02010609060101010101" pitchFamily="49" charset="-122"/>
                <a:cs typeface="+mj-lt"/>
                <a:sym typeface="+mn-ea"/>
              </a:rPr>
              <a:t> </a:t>
            </a:r>
            <a:r>
              <a:rPr lang="zh-CN" sz="2300" dirty="0">
                <a:solidFill>
                  <a:schemeClr val="dk1"/>
                </a:solidFill>
                <a:latin typeface="+mj-lt"/>
                <a:ea typeface="黑体" panose="02010609060101010101" pitchFamily="49" charset="-122"/>
                <a:cs typeface="+mj-lt"/>
                <a:sym typeface="+mn-ea"/>
              </a:rPr>
              <a:t>模式集成</a:t>
            </a:r>
          </a:p>
          <a:p>
            <a:pPr marL="0" indent="0" algn="l" eaLnBrk="1" latinLnBrk="0" hangingPunct="1">
              <a:lnSpc>
                <a:spcPct val="100000"/>
              </a:lnSpc>
              <a:spcBef>
                <a:spcPts val="1200"/>
              </a:spcBef>
              <a:buSzTx/>
              <a:buFont typeface="Wingdings" panose="05000000000000000000" pitchFamily="2" charset="2"/>
              <a:buNone/>
            </a:pPr>
            <a:r>
              <a:rPr lang="zh-CN" sz="2300" dirty="0">
                <a:solidFill>
                  <a:schemeClr val="dk1"/>
                </a:solidFill>
                <a:latin typeface="+mj-lt"/>
                <a:ea typeface="黑体" panose="02010609060101010101" pitchFamily="49" charset="-122"/>
                <a:cs typeface="+mj-lt"/>
                <a:sym typeface="+mn-ea"/>
              </a:rPr>
              <a:t> </a:t>
            </a:r>
            <a:r>
              <a:rPr lang="en-US" altLang="zh-CN" sz="2300" dirty="0">
                <a:solidFill>
                  <a:schemeClr val="dk1"/>
                </a:solidFill>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Symbol" panose="05050102010706020507" charset="0"/>
              </a:rPr>
              <a:t></a:t>
            </a:r>
            <a:r>
              <a:rPr lang="en-US" altLang="zh-CN" sz="2300" dirty="0">
                <a:solidFill>
                  <a:schemeClr val="dk1"/>
                </a:solidFill>
                <a:latin typeface="+mj-lt"/>
                <a:ea typeface="黑体" panose="02010609060101010101" pitchFamily="49" charset="-122"/>
                <a:cs typeface="+mj-lt"/>
                <a:sym typeface="+mn-ea"/>
              </a:rPr>
              <a:t> </a:t>
            </a:r>
            <a:r>
              <a:rPr lang="zh-CN" sz="2300" dirty="0">
                <a:solidFill>
                  <a:schemeClr val="dk1"/>
                </a:solidFill>
                <a:latin typeface="+mj-lt"/>
                <a:ea typeface="黑体" panose="02010609060101010101" pitchFamily="49" charset="-122"/>
                <a:cs typeface="+mj-lt"/>
                <a:sym typeface="+mn-ea"/>
              </a:rPr>
              <a:t>数据冗余</a:t>
            </a:r>
          </a:p>
          <a:p>
            <a:pPr marL="0" indent="0" algn="l" eaLnBrk="1" latinLnBrk="0" hangingPunct="1">
              <a:lnSpc>
                <a:spcPct val="100000"/>
              </a:lnSpc>
              <a:spcBef>
                <a:spcPts val="1200"/>
              </a:spcBef>
              <a:buSzTx/>
              <a:buFont typeface="Wingdings" panose="05000000000000000000" pitchFamily="2" charset="2"/>
              <a:buNone/>
            </a:pPr>
            <a:r>
              <a:rPr lang="zh-CN" sz="2300" dirty="0">
                <a:solidFill>
                  <a:schemeClr val="dk1"/>
                </a:solidFill>
                <a:latin typeface="+mj-lt"/>
                <a:ea typeface="黑体" panose="02010609060101010101" pitchFamily="49" charset="-122"/>
                <a:cs typeface="+mj-lt"/>
                <a:sym typeface="+mn-ea"/>
              </a:rPr>
              <a:t> </a:t>
            </a:r>
            <a:r>
              <a:rPr lang="en-US" altLang="zh-CN" sz="2300" dirty="0">
                <a:solidFill>
                  <a:schemeClr val="dk1"/>
                </a:solidFill>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Symbol" panose="05050102010706020507" charset="0"/>
              </a:rPr>
              <a:t></a:t>
            </a:r>
            <a:r>
              <a:rPr lang="en-US" altLang="zh-CN" sz="2300" dirty="0">
                <a:solidFill>
                  <a:schemeClr val="dk1"/>
                </a:solidFill>
                <a:latin typeface="+mj-lt"/>
                <a:ea typeface="黑体" panose="02010609060101010101" pitchFamily="49" charset="-122"/>
                <a:cs typeface="+mj-lt"/>
                <a:sym typeface="+mn-ea"/>
              </a:rPr>
              <a:t> </a:t>
            </a:r>
            <a:r>
              <a:rPr lang="zh-CN" sz="2300" dirty="0">
                <a:solidFill>
                  <a:schemeClr val="dk1"/>
                </a:solidFill>
                <a:latin typeface="+mj-lt"/>
                <a:ea typeface="黑体" panose="02010609060101010101" pitchFamily="49" charset="-122"/>
                <a:cs typeface="+mj-lt"/>
                <a:sym typeface="+mn-ea"/>
              </a:rPr>
              <a:t>冲突检测与消除</a:t>
            </a:r>
            <a:endParaRPr lang="en-US" altLang="zh-CN" sz="2300" b="1" dirty="0">
              <a:solidFill>
                <a:srgbClr val="134AD5"/>
              </a:solidFill>
              <a:latin typeface="+mj-lt"/>
              <a:ea typeface="黑体" panose="02010609060101010101" pitchFamily="49" charset="-122"/>
              <a:cs typeface="+mj-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6"/>
          <a:stretch>
            <a:fillRect/>
          </a:stretch>
        </p:blipFill>
        <p:spPr>
          <a:xfrm>
            <a:off x="1518920" y="1787525"/>
            <a:ext cx="7331710" cy="4692650"/>
          </a:xfrm>
          <a:prstGeom prst="rect">
            <a:avLst/>
          </a:prstGeom>
        </p:spPr>
      </p:pic>
      <p:sp>
        <p:nvSpPr>
          <p:cNvPr id="3" name="Rectangle 3"/>
          <p:cNvSpPr>
            <a:spLocks noGrp="1" noRot="1"/>
          </p:cNvSpPr>
          <p:nvPr>
            <p:ph type="subTitle" idx="1"/>
            <p:custDataLst>
              <p:tags r:id="rId2"/>
            </p:custDataLst>
          </p:nvPr>
        </p:nvSpPr>
        <p:spPr>
          <a:xfrm>
            <a:off x="99695" y="795655"/>
            <a:ext cx="8931275" cy="981075"/>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数据集成（续）</a:t>
            </a:r>
            <a:endPar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lang="zh-CN" altLang="en-US" dirty="0">
                <a:solidFill>
                  <a:schemeClr val="tx2">
                    <a:lumMod val="75000"/>
                    <a:lumOff val="25000"/>
                  </a:schemeClr>
                </a:solidFill>
                <a:ea typeface="黑体" panose="02010609060101010101" pitchFamily="49" charset="-122"/>
                <a:cs typeface="+mn-lt"/>
                <a:sym typeface="+mn-ea"/>
              </a:rPr>
              <a:t> </a:t>
            </a:r>
            <a:r>
              <a:rPr lang="en-US" altLang="zh-CN" dirty="0">
                <a:solidFill>
                  <a:schemeClr val="tx2">
                    <a:lumMod val="75000"/>
                    <a:lumOff val="25000"/>
                  </a:schemeClr>
                </a:solidFill>
                <a:ea typeface="黑体" panose="02010609060101010101" pitchFamily="49" charset="-122"/>
                <a:cs typeface="+mn-lt"/>
                <a:sym typeface="+mn-ea"/>
              </a:rPr>
              <a:t> </a:t>
            </a:r>
            <a:r>
              <a:rPr lang="en-US" altLang="zh-CN" dirty="0">
                <a:solidFill>
                  <a:schemeClr val="tx2">
                    <a:lumMod val="75000"/>
                    <a:lumOff val="25000"/>
                  </a:schemeClr>
                </a:solidFill>
                <a:ea typeface="宋体" panose="02010600030101010101" pitchFamily="2" charset="-122"/>
                <a:sym typeface="+mn-ea"/>
              </a:rPr>
              <a:t>* </a:t>
            </a:r>
            <a:r>
              <a:rPr lang="zh-CN" altLang="en-US" dirty="0">
                <a:solidFill>
                  <a:srgbClr val="134AD5"/>
                </a:solidFill>
                <a:latin typeface="黑体" panose="02010609060101010101" pitchFamily="49" charset="-122"/>
                <a:ea typeface="黑体" panose="02010609060101010101" pitchFamily="49" charset="-122"/>
                <a:sym typeface="+mn-ea"/>
              </a:rPr>
              <a:t>内容集成</a:t>
            </a:r>
            <a:endParaRPr lang="en-US" altLang="zh-CN" sz="2200" b="1" dirty="0">
              <a:solidFill>
                <a:srgbClr val="134AD5"/>
              </a:solidFill>
              <a:ea typeface="黑体" panose="02010609060101010101" pitchFamily="49" charset="-122"/>
              <a:cs typeface="+mn-lt"/>
              <a:sym typeface="+mn-ea"/>
            </a:endParaRPr>
          </a:p>
        </p:txBody>
      </p:sp>
      <p:sp>
        <p:nvSpPr>
          <p:cNvPr id="5" name="Rectangle 2"/>
          <p:cNvSpPr>
            <a:spLocks noGrp="1"/>
          </p:cNvSpPr>
          <p:nvPr>
            <p:ph type="title"/>
            <p:custDataLst>
              <p:tags r:id="rId3"/>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2" name="Rectangle 3"/>
          <p:cNvSpPr>
            <a:spLocks noGrp="1" noRot="1"/>
          </p:cNvSpPr>
          <p:nvPr>
            <p:custDataLst>
              <p:tags r:id="rId4"/>
            </p:custDataLst>
          </p:nvPr>
        </p:nvSpPr>
        <p:spPr>
          <a:xfrm>
            <a:off x="305435" y="4004945"/>
            <a:ext cx="2164715" cy="1715135"/>
          </a:xfrm>
          <a:prstGeom prst="rect">
            <a:avLst/>
          </a:prstGeom>
          <a:noFill/>
          <a:ln w="12700">
            <a:solidFill>
              <a:schemeClr val="tx1"/>
            </a:solidFill>
          </a:ln>
        </p:spPr>
        <p:txBody>
          <a:bodyPr vert="horz" wrap="square" lIns="36195" tIns="45720" rIns="36195"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0"/>
              </a:spcBef>
              <a:buSzTx/>
              <a:buFont typeface="Wingdings" panose="05000000000000000000" pitchFamily="2" charset="2"/>
              <a:buNone/>
            </a:pPr>
            <a:r>
              <a:rPr lang="zh-CN" altLang="en-US" sz="2000" b="1" dirty="0">
                <a:solidFill>
                  <a:schemeClr val="tx1"/>
                </a:solidFill>
                <a:latin typeface="华文新魏" panose="02010800040101010101" charset="-122"/>
                <a:ea typeface="华文新魏" panose="02010800040101010101" charset="-122"/>
                <a:cs typeface="+mj-lt"/>
                <a:sym typeface="+mn-ea"/>
              </a:rPr>
              <a:t>目标数据集的结构与来源数据集的结构相同，集成过程对来源数据集中的内容进行合并处理。</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6"/>
          <a:stretch>
            <a:fillRect/>
          </a:stretch>
        </p:blipFill>
        <p:spPr>
          <a:xfrm>
            <a:off x="1711960" y="1024255"/>
            <a:ext cx="7151370" cy="5594985"/>
          </a:xfrm>
          <a:prstGeom prst="rect">
            <a:avLst/>
          </a:prstGeom>
        </p:spPr>
      </p:pic>
      <p:sp>
        <p:nvSpPr>
          <p:cNvPr id="3" name="Rectangle 3"/>
          <p:cNvSpPr>
            <a:spLocks noGrp="1" noRot="1"/>
          </p:cNvSpPr>
          <p:nvPr>
            <p:ph type="subTitle" idx="1"/>
            <p:custDataLst>
              <p:tags r:id="rId2"/>
            </p:custDataLst>
          </p:nvPr>
        </p:nvSpPr>
        <p:spPr>
          <a:xfrm>
            <a:off x="171450" y="795655"/>
            <a:ext cx="8931275" cy="1079500"/>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数据集成（续）</a:t>
            </a:r>
            <a:endPar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lang="zh-CN" altLang="en-US" dirty="0">
                <a:solidFill>
                  <a:schemeClr val="tx2">
                    <a:lumMod val="75000"/>
                    <a:lumOff val="25000"/>
                  </a:schemeClr>
                </a:solidFill>
                <a:ea typeface="黑体" panose="02010609060101010101" pitchFamily="49" charset="-122"/>
                <a:cs typeface="+mn-lt"/>
                <a:sym typeface="+mn-ea"/>
              </a:rPr>
              <a:t> </a:t>
            </a:r>
            <a:r>
              <a:rPr lang="zh-CN" altLang="en-US" dirty="0">
                <a:solidFill>
                  <a:srgbClr val="134AD5"/>
                </a:solidFill>
                <a:ea typeface="黑体" panose="02010609060101010101" pitchFamily="49" charset="-122"/>
                <a:cs typeface="+mn-lt"/>
                <a:sym typeface="+mn-ea"/>
              </a:rPr>
              <a:t> * 结构集成</a:t>
            </a:r>
            <a:endParaRPr lang="zh-CN" altLang="en-US" sz="2400" b="1" dirty="0">
              <a:solidFill>
                <a:srgbClr val="134AD5"/>
              </a:solidFill>
              <a:ea typeface="黑体" panose="02010609060101010101" pitchFamily="49" charset="-122"/>
              <a:cs typeface="+mn-lt"/>
              <a:sym typeface="+mn-ea"/>
            </a:endParaRPr>
          </a:p>
        </p:txBody>
      </p:sp>
      <p:sp>
        <p:nvSpPr>
          <p:cNvPr id="5" name="Rectangle 2"/>
          <p:cNvSpPr>
            <a:spLocks noGrp="1"/>
          </p:cNvSpPr>
          <p:nvPr>
            <p:ph type="title"/>
            <p:custDataLst>
              <p:tags r:id="rId3"/>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6" name="Rectangle 3"/>
          <p:cNvSpPr>
            <a:spLocks noGrp="1" noRot="1"/>
          </p:cNvSpPr>
          <p:nvPr>
            <p:custDataLst>
              <p:tags r:id="rId4"/>
            </p:custDataLst>
          </p:nvPr>
        </p:nvSpPr>
        <p:spPr>
          <a:xfrm>
            <a:off x="448945" y="3717925"/>
            <a:ext cx="2164715" cy="2590165"/>
          </a:xfrm>
          <a:prstGeom prst="rect">
            <a:avLst/>
          </a:prstGeom>
          <a:noFill/>
          <a:ln w="12700">
            <a:solidFill>
              <a:schemeClr val="tx1"/>
            </a:solidFill>
          </a:ln>
        </p:spPr>
        <p:txBody>
          <a:bodyPr vert="horz" wrap="square" lIns="36195" tIns="45720" rIns="36195"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1200"/>
              </a:spcBef>
              <a:buSzTx/>
              <a:buFont typeface="Wingdings" panose="05000000000000000000" pitchFamily="2" charset="2"/>
              <a:buNone/>
            </a:pPr>
            <a:r>
              <a:rPr lang="en-US" altLang="zh-CN" sz="2000" b="1" dirty="0">
                <a:solidFill>
                  <a:schemeClr val="tx1"/>
                </a:solidFill>
                <a:latin typeface="华文新魏" panose="02010800040101010101" charset="-122"/>
                <a:ea typeface="华文新魏" panose="02010800040101010101" charset="-122"/>
                <a:cs typeface="+mj-lt"/>
                <a:sym typeface="+mn-ea"/>
              </a:rPr>
              <a:t>- </a:t>
            </a:r>
            <a:r>
              <a:rPr lang="zh-CN" altLang="en-US" sz="2000" b="1" dirty="0">
                <a:solidFill>
                  <a:schemeClr val="tx1"/>
                </a:solidFill>
                <a:latin typeface="华文新魏" panose="02010800040101010101" charset="-122"/>
                <a:ea typeface="华文新魏" panose="02010800040101010101" charset="-122"/>
                <a:cs typeface="+mj-lt"/>
                <a:sym typeface="+mn-ea"/>
              </a:rPr>
              <a:t>目标数据集的结构为对各来源数据集的结构进行合并处理后的结果。</a:t>
            </a:r>
          </a:p>
          <a:p>
            <a:pPr marL="0" indent="0" algn="l" eaLnBrk="1" hangingPunct="1">
              <a:lnSpc>
                <a:spcPct val="100000"/>
              </a:lnSpc>
              <a:spcBef>
                <a:spcPts val="1200"/>
              </a:spcBef>
              <a:buSzTx/>
              <a:buFont typeface="Wingdings" panose="05000000000000000000" pitchFamily="2" charset="2"/>
              <a:buNone/>
            </a:pPr>
            <a:r>
              <a:rPr lang="en-US" altLang="zh-CN" sz="2000" b="1" dirty="0">
                <a:solidFill>
                  <a:schemeClr val="tx1"/>
                </a:solidFill>
                <a:latin typeface="华文新魏" panose="02010800040101010101" charset="-122"/>
                <a:ea typeface="华文新魏" panose="02010800040101010101" charset="-122"/>
                <a:cs typeface="+mj-lt"/>
                <a:sym typeface="+mn-ea"/>
              </a:rPr>
              <a:t>- </a:t>
            </a:r>
            <a:r>
              <a:rPr lang="zh-CN" altLang="en-US" sz="2000" b="1" dirty="0">
                <a:solidFill>
                  <a:schemeClr val="tx1"/>
                </a:solidFill>
                <a:latin typeface="华文新魏" panose="02010800040101010101" charset="-122"/>
                <a:ea typeface="华文新魏" panose="02010800040101010101" charset="-122"/>
                <a:cs typeface="+mj-lt"/>
                <a:sym typeface="+mn-ea"/>
              </a:rPr>
              <a:t>结构集成过程分为两个阶段：结构层次的集成和内容层次的集成。</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171450" y="867410"/>
            <a:ext cx="8931275" cy="107950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数据集成（续）</a:t>
            </a:r>
            <a:endPar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dirty="0">
                <a:solidFill>
                  <a:schemeClr val="tx2">
                    <a:lumMod val="75000"/>
                    <a:lumOff val="25000"/>
                  </a:schemeClr>
                </a:solidFill>
                <a:ea typeface="黑体" panose="02010609060101010101" pitchFamily="49" charset="-122"/>
                <a:cs typeface="+mn-lt"/>
                <a:sym typeface="+mn-ea"/>
              </a:rPr>
              <a:t> </a:t>
            </a:r>
            <a:r>
              <a:rPr lang="zh-CN" altLang="en-US" dirty="0">
                <a:solidFill>
                  <a:srgbClr val="134AD5"/>
                </a:solidFill>
                <a:ea typeface="黑体" panose="02010609060101010101" pitchFamily="49" charset="-122"/>
                <a:cs typeface="+mn-lt"/>
                <a:sym typeface="+mn-ea"/>
              </a:rPr>
              <a:t> * 模式集成</a:t>
            </a:r>
            <a:endParaRPr lang="zh-CN" altLang="en-US" sz="2400" b="1" dirty="0">
              <a:solidFill>
                <a:srgbClr val="134AD5"/>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15363" name="Rectangle 3"/>
          <p:cNvSpPr>
            <a:spLocks noGrp="1" noRot="1"/>
          </p:cNvSpPr>
          <p:nvPr>
            <p:custDataLst>
              <p:tags r:id="rId3"/>
            </p:custDataLst>
          </p:nvPr>
        </p:nvSpPr>
        <p:spPr>
          <a:xfrm>
            <a:off x="88900" y="1993900"/>
            <a:ext cx="8932545" cy="265684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algn="l" eaLnBrk="1" latinLnBrk="0" hangingPunct="1">
              <a:lnSpc>
                <a:spcPct val="100000"/>
              </a:lnSpc>
              <a:spcBef>
                <a:spcPts val="1200"/>
              </a:spcBef>
              <a:buClrTx/>
              <a:buSzTx/>
              <a:buFont typeface="Wingdings" panose="05000000000000000000" pitchFamily="2" charset="2"/>
              <a:buNone/>
            </a:pPr>
            <a:r>
              <a:rPr lang="en-US" altLang="zh-CN" sz="2300" b="1" dirty="0">
                <a:ea typeface="宋体" panose="02010600030101010101" pitchFamily="2" charset="-122"/>
                <a:cs typeface="+mn-cs"/>
                <a:sym typeface="+mn-ea"/>
              </a:rPr>
              <a:t>        - </a:t>
            </a:r>
            <a:r>
              <a:rPr lang="zh-CN" altLang="en-US" sz="2300" b="1" dirty="0">
                <a:ea typeface="宋体" panose="02010600030101010101" pitchFamily="2" charset="-122"/>
                <a:cs typeface="+mn-cs"/>
                <a:sym typeface="+mn-ea"/>
              </a:rPr>
              <a:t>主要涉及的问题是如何使来自多个数据源的实体相互匹配，即实体识别问题（</a:t>
            </a:r>
            <a:r>
              <a:rPr lang="en-US" altLang="zh-CN" sz="2300" b="1" dirty="0">
                <a:ea typeface="宋体" panose="02010600030101010101" pitchFamily="2" charset="-122"/>
                <a:cs typeface="+mn-cs"/>
                <a:sym typeface="+mn-ea"/>
              </a:rPr>
              <a:t>Entity Identification Problem</a:t>
            </a:r>
            <a:r>
              <a:rPr lang="zh-CN" altLang="en-US" sz="2300" b="1" dirty="0">
                <a:ea typeface="宋体" panose="02010600030101010101" pitchFamily="2" charset="-122"/>
                <a:cs typeface="+mn-cs"/>
                <a:sym typeface="+mn-ea"/>
              </a:rPr>
              <a:t>）。</a:t>
            </a:r>
          </a:p>
          <a:p>
            <a:pPr marL="0" algn="l" eaLnBrk="1" latinLnBrk="0" hangingPunct="1">
              <a:lnSpc>
                <a:spcPct val="100000"/>
              </a:lnSpc>
              <a:spcBef>
                <a:spcPts val="1200"/>
              </a:spcBef>
              <a:buClrTx/>
              <a:buSzTx/>
              <a:buFont typeface="Wingdings" panose="05000000000000000000" pitchFamily="2" charset="2"/>
              <a:buNone/>
            </a:pPr>
            <a:r>
              <a:rPr lang="zh-CN" altLang="en-US" sz="2300" b="1" dirty="0">
                <a:ea typeface="宋体" panose="02010600030101010101" pitchFamily="2" charset="-122"/>
                <a:cs typeface="+mn-cs"/>
                <a:sym typeface="+mn-ea"/>
              </a:rPr>
              <a:t> </a:t>
            </a:r>
            <a:r>
              <a:rPr lang="en-US" altLang="zh-CN" sz="2300" b="1" dirty="0">
                <a:ea typeface="宋体" panose="02010600030101010101" pitchFamily="2" charset="-122"/>
                <a:cs typeface="+mn-cs"/>
                <a:sym typeface="+mn-ea"/>
              </a:rPr>
              <a:t>       - </a:t>
            </a:r>
            <a:r>
              <a:rPr lang="zh-CN" altLang="en-US" sz="2300" dirty="0">
                <a:sym typeface="+mn-ea"/>
              </a:rPr>
              <a:t>例如：如何确定上图中两个姓名均为</a:t>
            </a:r>
            <a:r>
              <a:rPr lang="en-US" altLang="zh-CN" sz="2300" dirty="0">
                <a:sym typeface="+mn-ea"/>
              </a:rPr>
              <a:t>“</a:t>
            </a:r>
            <a:r>
              <a:rPr lang="zh-CN" altLang="en-US" sz="2300" dirty="0">
                <a:ea typeface="宋体" panose="02010600030101010101" pitchFamily="2" charset="-122"/>
                <a:sym typeface="+mn-ea"/>
              </a:rPr>
              <a:t>张三</a:t>
            </a:r>
            <a:r>
              <a:rPr lang="en-US" altLang="zh-CN" sz="2300" dirty="0">
                <a:sym typeface="+mn-ea"/>
              </a:rPr>
              <a:t>”</a:t>
            </a:r>
            <a:r>
              <a:rPr lang="zh-CN" altLang="en-US" sz="2300" dirty="0">
                <a:ea typeface="宋体" panose="02010600030101010101" pitchFamily="2" charset="-122"/>
                <a:sym typeface="+mn-ea"/>
              </a:rPr>
              <a:t>的个案是否代表同一个实体。</a:t>
            </a:r>
          </a:p>
          <a:p>
            <a:pPr marL="0" algn="l" eaLnBrk="1" latinLnBrk="0" hangingPunct="1">
              <a:lnSpc>
                <a:spcPct val="100000"/>
              </a:lnSpc>
              <a:spcBef>
                <a:spcPts val="1200"/>
              </a:spcBef>
              <a:buClrTx/>
              <a:buSzTx/>
              <a:buFont typeface="Wingdings" panose="05000000000000000000" pitchFamily="2" charset="2"/>
              <a:buNone/>
            </a:pPr>
            <a:r>
              <a:rPr lang="en-US" altLang="zh-CN" sz="2300" b="1" dirty="0">
                <a:ea typeface="宋体" panose="02010600030101010101" pitchFamily="2" charset="-122"/>
                <a:cs typeface="+mn-cs"/>
                <a:sym typeface="+mn-ea"/>
              </a:rPr>
              <a:t>        - </a:t>
            </a:r>
            <a:r>
              <a:rPr lang="zh-CN" altLang="en-US" sz="2300" b="1" dirty="0">
                <a:ea typeface="宋体" panose="02010600030101010101" pitchFamily="2" charset="-122"/>
                <a:cs typeface="+mn-cs"/>
                <a:sym typeface="+mn-ea"/>
              </a:rPr>
              <a:t>通常数据库和数据仓库以元数据为依据进行实体识别，进而避免模式集成时发生错误。</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7" name="Picture 3"/>
          <p:cNvPicPr>
            <a:picLocks noChangeAspect="1" noChangeArrowheads="1"/>
          </p:cNvPicPr>
          <p:nvPr>
            <p:custDataLst>
              <p:tags r:id="rId1"/>
            </p:custDataLst>
          </p:nvPr>
        </p:nvPicPr>
        <p:blipFill>
          <a:blip r:embed="rId6"/>
          <a:srcRect/>
          <a:stretch>
            <a:fillRect/>
          </a:stretch>
        </p:blipFill>
        <p:spPr bwMode="auto">
          <a:xfrm>
            <a:off x="1936750" y="2261870"/>
            <a:ext cx="7112000" cy="4212590"/>
          </a:xfrm>
          <a:prstGeom prst="rect">
            <a:avLst/>
          </a:prstGeom>
          <a:noFill/>
          <a:ln w="9525">
            <a:noFill/>
            <a:miter lim="800000"/>
            <a:headEnd/>
            <a:tailEnd/>
          </a:ln>
          <a:effectLst/>
        </p:spPr>
      </p:pic>
      <p:sp>
        <p:nvSpPr>
          <p:cNvPr id="3" name="Rectangle 3"/>
          <p:cNvSpPr>
            <a:spLocks noGrp="1" noRot="1"/>
          </p:cNvSpPr>
          <p:nvPr>
            <p:ph type="subTitle" idx="1"/>
            <p:custDataLst>
              <p:tags r:id="rId2"/>
            </p:custDataLst>
          </p:nvPr>
        </p:nvSpPr>
        <p:spPr>
          <a:xfrm>
            <a:off x="99695" y="795655"/>
            <a:ext cx="8931275" cy="1370965"/>
          </a:xfrm>
        </p:spPr>
        <p:txBody>
          <a:bodyPr vert="horz" wrap="square" lIns="91440" tIns="45720" rIns="91440" bIns="45720" anchor="t" anchorCtr="0">
            <a:noAutofit/>
          </a:bodyPr>
          <a:lstStyle/>
          <a:p>
            <a:pPr algn="l" eaLnBrk="1" latinLnBrk="0" hangingPunct="1">
              <a:lnSpc>
                <a:spcPct val="100000"/>
              </a:lnSpc>
              <a:spcBef>
                <a:spcPts val="8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缺失数据及其处理方法</a:t>
            </a:r>
          </a:p>
          <a:p>
            <a:pPr marL="0" indent="0" algn="l" eaLnBrk="1" latinLnBrk="0" hangingPunct="1">
              <a:lnSpc>
                <a:spcPct val="100000"/>
              </a:lnSpc>
              <a:spcBef>
                <a:spcPts val="8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 缺失数据的处理步骤主要涉及 3 个关键活动：识别缺失数据、分析缺失数据和处理缺失数据，如图 5-3 所示。</a:t>
            </a:r>
          </a:p>
        </p:txBody>
      </p:sp>
      <p:sp>
        <p:nvSpPr>
          <p:cNvPr id="5" name="Rectangle 2"/>
          <p:cNvSpPr>
            <a:spLocks noGrp="1"/>
          </p:cNvSpPr>
          <p:nvPr>
            <p:ph type="title"/>
            <p:custDataLst>
              <p:tags r:id="rId3"/>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7" name="TextBox 6"/>
          <p:cNvSpPr txBox="1"/>
          <p:nvPr>
            <p:custDataLst>
              <p:tags r:id="rId4"/>
            </p:custDataLst>
          </p:nvPr>
        </p:nvSpPr>
        <p:spPr>
          <a:xfrm>
            <a:off x="214630" y="3284855"/>
            <a:ext cx="1722120" cy="706755"/>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ea typeface="宋体" panose="02010600030101010101" pitchFamily="2" charset="-122"/>
              </a:rPr>
              <a:t>图</a:t>
            </a:r>
            <a:r>
              <a:rPr lang="en-US" altLang="zh-CN" sz="2000" dirty="0"/>
              <a:t>5-3 </a:t>
            </a:r>
            <a:r>
              <a:rPr lang="zh-CN" altLang="en-US" sz="2000" dirty="0"/>
              <a:t>缺失数据的处理步骤</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795655"/>
            <a:ext cx="8931275" cy="5602605"/>
          </a:xfrm>
        </p:spPr>
        <p:txBody>
          <a:bodyPr vert="horz" wrap="square" lIns="91440" tIns="45720" rIns="91440" bIns="45720" anchor="t" anchorCtr="0">
            <a:noAutofit/>
          </a:bodyPr>
          <a:lstStyle/>
          <a:p>
            <a:pPr algn="l" eaLnBrk="1" latinLnBrk="0" hangingPunct="1">
              <a:lnSpc>
                <a:spcPct val="100000"/>
              </a:lnSpc>
              <a:spcBef>
                <a:spcPts val="8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缺失数据及其处理方法</a:t>
            </a:r>
          </a:p>
          <a:p>
            <a:pPr marL="0" indent="0" algn="l" eaLnBrk="1" latinLnBrk="0" hangingPunct="1">
              <a:lnSpc>
                <a:spcPct val="100000"/>
              </a:lnSpc>
              <a:spcBef>
                <a:spcPts val="8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（1）识别缺失数据</a:t>
            </a:r>
          </a:p>
          <a:p>
            <a:pPr marL="0" indent="0" algn="l" eaLnBrk="1" latinLnBrk="0" hangingPunct="1">
              <a:lnSpc>
                <a:spcPct val="100000"/>
              </a:lnSpc>
              <a:spcBef>
                <a:spcPts val="8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mn-ea"/>
              </a:rPr>
              <a:t>  - 主要采用数据审计（包括数据的可视化审计）的方法发现缺失数据。</a:t>
            </a:r>
          </a:p>
          <a:p>
            <a:pPr marL="0" indent="0" algn="l" eaLnBrk="1" latinLnBrk="0" hangingPunct="1">
              <a:lnSpc>
                <a:spcPct val="100000"/>
              </a:lnSpc>
              <a:spcBef>
                <a:spcPts val="8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（2）分析缺失数据</a:t>
            </a:r>
          </a:p>
          <a:p>
            <a:pPr marL="0" indent="0" algn="l" eaLnBrk="1" latinLnBrk="0" hangingPunct="1">
              <a:lnSpc>
                <a:spcPct val="100000"/>
              </a:lnSpc>
              <a:spcBef>
                <a:spcPts val="8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mn-ea"/>
              </a:rPr>
              <a:t>  - 主要包括缺失数据的特征分析、影响分析及原因分析。</a:t>
            </a:r>
          </a:p>
          <a:p>
            <a:pPr marL="0" indent="0" algn="l" eaLnBrk="1" latinLnBrk="0" hangingPunct="1">
              <a:lnSpc>
                <a:spcPct val="100000"/>
              </a:lnSpc>
              <a:spcBef>
                <a:spcPts val="8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mn-ea"/>
              </a:rPr>
              <a:t>  - 通常，缺失值有 3 种类型，即</a:t>
            </a:r>
            <a:r>
              <a:rPr lang="en-US" altLang="zh-CN" sz="2200" u="sng" dirty="0">
                <a:solidFill>
                  <a:schemeClr val="tx1"/>
                </a:solidFill>
                <a:ea typeface="黑体" panose="02010609060101010101" pitchFamily="49" charset="-122"/>
                <a:cs typeface="+mn-lt"/>
                <a:sym typeface="+mn-ea"/>
              </a:rPr>
              <a:t>完全随机缺失</a:t>
            </a:r>
            <a:r>
              <a:rPr lang="en-US" altLang="zh-CN" sz="2200" dirty="0">
                <a:solidFill>
                  <a:schemeClr val="tx1"/>
                </a:solidFill>
                <a:ea typeface="黑体" panose="02010609060101010101" pitchFamily="49" charset="-122"/>
                <a:cs typeface="+mn-lt"/>
                <a:sym typeface="+mn-ea"/>
              </a:rPr>
              <a:t>、</a:t>
            </a:r>
            <a:r>
              <a:rPr lang="en-US" altLang="zh-CN" sz="2200" u="sng" dirty="0">
                <a:solidFill>
                  <a:schemeClr val="tx1"/>
                </a:solidFill>
                <a:ea typeface="黑体" panose="02010609060101010101" pitchFamily="49" charset="-122"/>
                <a:cs typeface="+mn-lt"/>
                <a:sym typeface="+mn-ea"/>
              </a:rPr>
              <a:t>随机缺失</a:t>
            </a:r>
            <a:r>
              <a:rPr lang="en-US" altLang="zh-CN" sz="2200" dirty="0">
                <a:solidFill>
                  <a:schemeClr val="tx1"/>
                </a:solidFill>
                <a:ea typeface="黑体" panose="02010609060101010101" pitchFamily="49" charset="-122"/>
                <a:cs typeface="+mn-lt"/>
                <a:sym typeface="+mn-ea"/>
              </a:rPr>
              <a:t>和</a:t>
            </a:r>
            <a:r>
              <a:rPr lang="en-US" altLang="zh-CN" sz="2200" u="sng" dirty="0">
                <a:solidFill>
                  <a:schemeClr val="tx1"/>
                </a:solidFill>
                <a:ea typeface="黑体" panose="02010609060101010101" pitchFamily="49" charset="-122"/>
                <a:cs typeface="+mn-lt"/>
                <a:sym typeface="+mn-ea"/>
              </a:rPr>
              <a:t>非随机缺失</a:t>
            </a:r>
            <a:r>
              <a:rPr lang="en-US" altLang="zh-CN" sz="2200" dirty="0">
                <a:solidFill>
                  <a:schemeClr val="tx1"/>
                </a:solidFill>
                <a:ea typeface="黑体" panose="02010609060101010101" pitchFamily="49" charset="-122"/>
                <a:cs typeface="+mn-lt"/>
                <a:sym typeface="+mn-ea"/>
              </a:rPr>
              <a:t>，如表 5-4 所示。</a:t>
            </a:r>
          </a:p>
          <a:p>
            <a:pPr marL="0" indent="0" algn="l" eaLnBrk="1" latinLnBrk="0" hangingPunct="1">
              <a:lnSpc>
                <a:spcPct val="100000"/>
              </a:lnSpc>
              <a:spcBef>
                <a:spcPts val="8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mn-ea"/>
              </a:rPr>
              <a:t>  - 针对不同的缺失值类型，应采用不同的应对方法。</a:t>
            </a:r>
          </a:p>
          <a:p>
            <a:pPr marL="0" indent="0" algn="l" eaLnBrk="1" latinLnBrk="0" hangingPunct="1">
              <a:lnSpc>
                <a:spcPct val="100000"/>
              </a:lnSpc>
              <a:spcBef>
                <a:spcPts val="8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mn-ea"/>
              </a:rPr>
              <a:t>  - 另外，缺失数据对后续数据处理结果的影响也是不可忽视的。当缺失数据的比例较大</a:t>
            </a:r>
            <a:r>
              <a:rPr lang="zh-CN" altLang="en-US" sz="2200" dirty="0">
                <a:solidFill>
                  <a:schemeClr val="tx1"/>
                </a:solidFill>
                <a:ea typeface="黑体" panose="02010609060101010101" pitchFamily="49" charset="-122"/>
                <a:cs typeface="+mn-lt"/>
                <a:sym typeface="+mn-ea"/>
              </a:rPr>
              <a:t>时</a:t>
            </a:r>
            <a:r>
              <a:rPr lang="en-US" altLang="zh-CN" sz="2200" dirty="0">
                <a:solidFill>
                  <a:schemeClr val="tx1"/>
                </a:solidFill>
                <a:ea typeface="黑体" panose="02010609060101010101" pitchFamily="49" charset="-122"/>
                <a:cs typeface="+mn-lt"/>
                <a:sym typeface="+mn-ea"/>
              </a:rPr>
              <a:t>，可能影响数据分析结果的正确性。</a:t>
            </a:r>
          </a:p>
          <a:p>
            <a:pPr marL="0" indent="0" algn="l" eaLnBrk="1" latinLnBrk="0" hangingPunct="1">
              <a:lnSpc>
                <a:spcPct val="100000"/>
              </a:lnSpc>
              <a:spcBef>
                <a:spcPts val="8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（3）处理缺失数据</a:t>
            </a:r>
          </a:p>
          <a:p>
            <a:pPr marL="0" indent="0" algn="l" eaLnBrk="1" latinLnBrk="0" hangingPunct="1">
              <a:lnSpc>
                <a:spcPct val="100000"/>
              </a:lnSpc>
              <a:spcBef>
                <a:spcPts val="8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mn-ea"/>
              </a:rPr>
              <a:t>  - 根据缺失数据对分析结果的影响及导致数据缺失的影响因素，选择具体的缺失数据处理策略—忽略、删除或插补处理。</a:t>
            </a:r>
            <a:endParaRPr lang="en-US" altLang="zh-CN" dirty="0">
              <a:solidFill>
                <a:srgbClr val="134AD5"/>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17245"/>
            <a:ext cx="8931275" cy="483235"/>
          </a:xfrm>
        </p:spPr>
        <p:txBody>
          <a:bodyPr vert="horz" wrap="square" lIns="91440" tIns="45720" rIns="91440" bIns="45720" anchor="t" anchorCtr="0">
            <a:noAutofit/>
          </a:bodyPr>
          <a:lstStyle/>
          <a:p>
            <a:pPr algn="l" eaLnBrk="1" latinLnBrk="0" hangingPunct="1">
              <a:lnSpc>
                <a:spcPct val="100000"/>
              </a:lnSpc>
              <a:spcBef>
                <a:spcPts val="10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缺失数据及其处理方法</a:t>
            </a:r>
            <a:endPar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7" name="TextBox 6"/>
          <p:cNvSpPr txBox="1"/>
          <p:nvPr>
            <p:custDataLst>
              <p:tags r:id="rId3"/>
            </p:custDataLst>
          </p:nvPr>
        </p:nvSpPr>
        <p:spPr>
          <a:xfrm>
            <a:off x="3070860" y="1407795"/>
            <a:ext cx="2608580"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ea typeface="宋体" panose="02010600030101010101" pitchFamily="2" charset="-122"/>
              </a:rPr>
              <a:t>表</a:t>
            </a:r>
            <a:r>
              <a:rPr lang="en-US" altLang="zh-CN" sz="2000" dirty="0"/>
              <a:t>5-4 </a:t>
            </a:r>
            <a:r>
              <a:rPr lang="zh-CN" altLang="en-US" sz="2000" dirty="0"/>
              <a:t>缺失值的类型</a:t>
            </a:r>
          </a:p>
        </p:txBody>
      </p:sp>
      <p:graphicFrame>
        <p:nvGraphicFramePr>
          <p:cNvPr id="6" name="表格 5"/>
          <p:cNvGraphicFramePr>
            <a:graphicFrameLocks noGrp="1"/>
          </p:cNvGraphicFramePr>
          <p:nvPr>
            <p:custDataLst>
              <p:tags r:id="rId4"/>
            </p:custDataLst>
          </p:nvPr>
        </p:nvGraphicFramePr>
        <p:xfrm>
          <a:off x="234950" y="1925955"/>
          <a:ext cx="8692515" cy="4589145"/>
        </p:xfrm>
        <a:graphic>
          <a:graphicData uri="http://schemas.openxmlformats.org/drawingml/2006/table">
            <a:tbl>
              <a:tblPr>
                <a:effectLst/>
                <a:tableStyleId>{5940675A-B579-460E-94D1-54222C63F5DA}</a:tableStyleId>
              </a:tblPr>
              <a:tblGrid>
                <a:gridCol w="1245870">
                  <a:extLst>
                    <a:ext uri="{9D8B030D-6E8A-4147-A177-3AD203B41FA5}">
                      <a16:colId xmlns:a16="http://schemas.microsoft.com/office/drawing/2014/main" val="20000"/>
                    </a:ext>
                  </a:extLst>
                </a:gridCol>
                <a:gridCol w="5494655">
                  <a:extLst>
                    <a:ext uri="{9D8B030D-6E8A-4147-A177-3AD203B41FA5}">
                      <a16:colId xmlns:a16="http://schemas.microsoft.com/office/drawing/2014/main" val="20001"/>
                    </a:ext>
                  </a:extLst>
                </a:gridCol>
                <a:gridCol w="1951990">
                  <a:extLst>
                    <a:ext uri="{9D8B030D-6E8A-4147-A177-3AD203B41FA5}">
                      <a16:colId xmlns:a16="http://schemas.microsoft.com/office/drawing/2014/main" val="20002"/>
                    </a:ext>
                  </a:extLst>
                </a:gridCol>
              </a:tblGrid>
              <a:tr h="365760">
                <a:tc>
                  <a:txBody>
                    <a:bodyPr/>
                    <a:lstStyle/>
                    <a:p>
                      <a:pPr algn="ctr">
                        <a:spcAft>
                          <a:spcPts val="0"/>
                        </a:spcAft>
                      </a:pPr>
                      <a:r>
                        <a:rPr lang="zh-CN" sz="2400" b="1" kern="100" dirty="0">
                          <a:solidFill>
                            <a:srgbClr val="FFFFFF"/>
                          </a:solidFill>
                          <a:latin typeface="Times New Roman" panose="02020603050405020304"/>
                          <a:ea typeface="宋体" panose="02010600030101010101" pitchFamily="2" charset="-122"/>
                          <a:cs typeface="Times New Roman" panose="02020603050405020304"/>
                        </a:rPr>
                        <a:t>类型</a:t>
                      </a:r>
                      <a:endParaRPr lang="zh-CN" sz="24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Aft>
                          <a:spcPts val="0"/>
                        </a:spcAft>
                      </a:pPr>
                      <a:r>
                        <a:rPr lang="zh-CN" sz="2400" b="1" kern="100">
                          <a:solidFill>
                            <a:srgbClr val="FFFFFF"/>
                          </a:solidFill>
                          <a:latin typeface="Times New Roman" panose="02020603050405020304"/>
                          <a:ea typeface="宋体" panose="02010600030101010101" pitchFamily="2" charset="-122"/>
                          <a:cs typeface="Times New Roman" panose="02020603050405020304"/>
                        </a:rPr>
                        <a:t>特征</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spcAft>
                          <a:spcPts val="0"/>
                        </a:spcAft>
                      </a:pPr>
                      <a:r>
                        <a:rPr lang="zh-CN" sz="2400" b="1" kern="100">
                          <a:solidFill>
                            <a:srgbClr val="FFFFFF"/>
                          </a:solidFill>
                          <a:latin typeface="Times New Roman" panose="02020603050405020304"/>
                          <a:ea typeface="宋体" panose="02010600030101010101" pitchFamily="2" charset="-122"/>
                          <a:cs typeface="Times New Roman" panose="02020603050405020304"/>
                        </a:rPr>
                        <a:t>解决方法</a:t>
                      </a:r>
                      <a:endParaRPr lang="zh-CN" sz="2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1524000">
                <a:tc>
                  <a:txBody>
                    <a:bodyPr/>
                    <a:lstStyle/>
                    <a:p>
                      <a:pPr algn="just">
                        <a:spcAft>
                          <a:spcPts val="0"/>
                        </a:spcAft>
                      </a:pPr>
                      <a:r>
                        <a:rPr lang="zh-CN" sz="2000" b="1" kern="100">
                          <a:latin typeface="黑体" panose="02010609060101010101" pitchFamily="49" charset="-122"/>
                          <a:ea typeface="黑体" panose="02010609060101010101" pitchFamily="49" charset="-122"/>
                          <a:cs typeface="黑体" panose="02010609060101010101" pitchFamily="49" charset="-122"/>
                        </a:rPr>
                        <a:t>完全随机缺失</a:t>
                      </a:r>
                      <a:endParaRPr lang="zh-CN" sz="2000" kern="100">
                        <a:latin typeface="黑体" panose="02010609060101010101" pitchFamily="49" charset="-122"/>
                        <a:ea typeface="黑体" panose="02010609060101010101" pitchFamily="49" charset="-122"/>
                        <a:cs typeface="黑体" panose="02010609060101010101" pitchFamily="49" charset="-122"/>
                      </a:endParaRPr>
                    </a:p>
                    <a:p>
                      <a:pPr algn="just">
                        <a:spcAft>
                          <a:spcPts val="0"/>
                        </a:spcAft>
                      </a:pPr>
                      <a:r>
                        <a:rPr lang="zh-CN" sz="2000" b="1" kern="100">
                          <a:latin typeface="黑体" panose="02010609060101010101" pitchFamily="49" charset="-122"/>
                          <a:ea typeface="黑体" panose="02010609060101010101" pitchFamily="49" charset="-122"/>
                          <a:cs typeface="黑体" panose="02010609060101010101" pitchFamily="49" charset="-122"/>
                        </a:rPr>
                        <a:t>（</a:t>
                      </a:r>
                      <a:r>
                        <a:rPr lang="en-US" sz="2000" b="1" kern="100">
                          <a:latin typeface="黑体" panose="02010609060101010101" pitchFamily="49" charset="-122"/>
                          <a:ea typeface="黑体" panose="02010609060101010101" pitchFamily="49" charset="-122"/>
                          <a:cs typeface="黑体" panose="02010609060101010101" pitchFamily="49" charset="-122"/>
                        </a:rPr>
                        <a:t>MCAR</a:t>
                      </a:r>
                      <a:r>
                        <a:rPr lang="zh-CN" sz="2000" b="1" kern="100">
                          <a:latin typeface="黑体" panose="02010609060101010101" pitchFamily="49" charset="-122"/>
                          <a:ea typeface="黑体" panose="02010609060101010101" pitchFamily="49" charset="-122"/>
                          <a:cs typeface="黑体" panose="02010609060101010101" pitchFamily="49" charset="-122"/>
                        </a:rPr>
                        <a:t>）</a:t>
                      </a:r>
                      <a:endParaRPr lang="zh-CN" sz="2000" kern="100">
                        <a:latin typeface="黑体" panose="02010609060101010101" pitchFamily="49" charset="-122"/>
                        <a:ea typeface="黑体" panose="02010609060101010101" pitchFamily="49" charset="-122"/>
                        <a:cs typeface="黑体"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sz="2000" kern="100" dirty="0">
                          <a:latin typeface="黑体" panose="02010609060101010101" pitchFamily="49" charset="-122"/>
                          <a:ea typeface="黑体" panose="02010609060101010101" pitchFamily="49" charset="-122"/>
                          <a:cs typeface="Times New Roman" panose="02020603050405020304"/>
                        </a:rPr>
                        <a:t>缺失数据与该变量的真实值无关，与其他</a:t>
                      </a:r>
                      <a:r>
                        <a:rPr lang="zh-CN" sz="2000" kern="100" dirty="0">
                          <a:latin typeface="黑体" panose="02010609060101010101" pitchFamily="49" charset="-122"/>
                          <a:ea typeface="黑体" panose="02010609060101010101" pitchFamily="49" charset="-122"/>
                          <a:cs typeface="Times New Roman" panose="02020603050405020304"/>
                        </a:rPr>
                        <a:t>（观测或未观测）</a:t>
                      </a:r>
                      <a:r>
                        <a:rPr sz="2000" kern="100" dirty="0">
                          <a:latin typeface="黑体" panose="02010609060101010101" pitchFamily="49" charset="-122"/>
                          <a:ea typeface="黑体" panose="02010609060101010101" pitchFamily="49" charset="-122"/>
                          <a:cs typeface="Times New Roman" panose="02020603050405020304"/>
                        </a:rPr>
                        <a:t>变量也无关</a:t>
                      </a:r>
                      <a:r>
                        <a:rPr lang="zh-CN" sz="2000" kern="100" dirty="0">
                          <a:latin typeface="黑体" panose="02010609060101010101" pitchFamily="49" charset="-122"/>
                          <a:ea typeface="黑体" panose="02010609060101010101" pitchFamily="49" charset="-122"/>
                          <a:cs typeface="Times New Roman" panose="02020603050405020304"/>
                        </a:rPr>
                        <a:t>。</a:t>
                      </a:r>
                      <a:r>
                        <a:rPr sz="2000" b="1" kern="100" dirty="0">
                          <a:latin typeface="黑体" panose="02010609060101010101" pitchFamily="49" charset="-122"/>
                          <a:ea typeface="黑体" panose="02010609060101010101" pitchFamily="49" charset="-122"/>
                          <a:cs typeface="Times New Roman" panose="02020603050405020304"/>
                        </a:rPr>
                        <a:t>例：</a:t>
                      </a:r>
                      <a:r>
                        <a:rPr sz="2000" kern="100" dirty="0">
                          <a:latin typeface="黑体" panose="02010609060101010101" pitchFamily="49" charset="-122"/>
                          <a:ea typeface="黑体" panose="02010609060101010101" pitchFamily="49" charset="-122"/>
                          <a:cs typeface="Times New Roman" panose="02020603050405020304"/>
                        </a:rPr>
                        <a:t>老师抱着批改完的卷子，不小心摔倒丢失了几张卷子，</a:t>
                      </a:r>
                      <a:r>
                        <a:rPr lang="zh-CN" sz="2000" kern="100" dirty="0">
                          <a:latin typeface="黑体" panose="02010609060101010101" pitchFamily="49" charset="-122"/>
                          <a:ea typeface="黑体" panose="02010609060101010101" pitchFamily="49" charset="-122"/>
                          <a:cs typeface="Times New Roman" panose="02020603050405020304"/>
                        </a:rPr>
                        <a:t>导致</a:t>
                      </a:r>
                      <a:r>
                        <a:rPr sz="2000" kern="100" dirty="0">
                          <a:latin typeface="黑体" panose="02010609060101010101" pitchFamily="49" charset="-122"/>
                          <a:ea typeface="黑体" panose="02010609060101010101" pitchFamily="49" charset="-122"/>
                          <a:cs typeface="Times New Roman" panose="02020603050405020304"/>
                        </a:rPr>
                        <a:t>几位同学没有成绩。这种缺失不是因为成绩这个变量本身高或低而丢失的，也与</a:t>
                      </a:r>
                      <a:r>
                        <a:rPr lang="zh-CN" sz="2000" kern="100" dirty="0">
                          <a:latin typeface="黑体" panose="02010609060101010101" pitchFamily="49" charset="-122"/>
                          <a:ea typeface="黑体" panose="02010609060101010101" pitchFamily="49" charset="-122"/>
                          <a:cs typeface="Times New Roman" panose="02020603050405020304"/>
                        </a:rPr>
                        <a:t>姓名</a:t>
                      </a:r>
                      <a:r>
                        <a:rPr sz="2000" kern="100" dirty="0">
                          <a:latin typeface="黑体" panose="02010609060101010101" pitchFamily="49" charset="-122"/>
                          <a:ea typeface="黑体" panose="02010609060101010101" pitchFamily="49" charset="-122"/>
                          <a:cs typeface="Times New Roman" panose="02020603050405020304"/>
                        </a:rPr>
                        <a:t>等无关</a:t>
                      </a:r>
                      <a:r>
                        <a:rPr lang="zh-CN" sz="2000" kern="100" dirty="0">
                          <a:latin typeface="黑体" panose="02010609060101010101" pitchFamily="49" charset="-122"/>
                          <a:ea typeface="黑体" panose="02010609060101010101" pitchFamily="49" charset="-122"/>
                          <a:cs typeface="Times New Roman" panose="02020603050405020304"/>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just">
                        <a:spcAft>
                          <a:spcPts val="0"/>
                        </a:spcAft>
                      </a:pPr>
                      <a:r>
                        <a:rPr lang="zh-CN" sz="2000" kern="100">
                          <a:latin typeface="黑体" panose="02010609060101010101" pitchFamily="49" charset="-122"/>
                          <a:ea typeface="黑体" panose="02010609060101010101" pitchFamily="49" charset="-122"/>
                          <a:cs typeface="黑体" panose="02010609060101010101" pitchFamily="49" charset="-122"/>
                        </a:rPr>
                        <a:t>较为简单，可以进行忽略</a:t>
                      </a:r>
                      <a:r>
                        <a:rPr lang="en-US" sz="2000" kern="100">
                          <a:latin typeface="黑体" panose="02010609060101010101" pitchFamily="49" charset="-122"/>
                          <a:ea typeface="黑体" panose="02010609060101010101" pitchFamily="49" charset="-122"/>
                          <a:cs typeface="黑体" panose="02010609060101010101" pitchFamily="49" charset="-122"/>
                        </a:rPr>
                        <a:t>/</a:t>
                      </a:r>
                      <a:r>
                        <a:rPr lang="zh-CN" sz="2000" kern="100">
                          <a:latin typeface="黑体" panose="02010609060101010101" pitchFamily="49" charset="-122"/>
                          <a:ea typeface="黑体" panose="02010609060101010101" pitchFamily="49" charset="-122"/>
                          <a:cs typeface="黑体" panose="02010609060101010101" pitchFamily="49" charset="-122"/>
                        </a:rPr>
                        <a:t>删除</a:t>
                      </a:r>
                      <a:r>
                        <a:rPr lang="en-US" sz="2000" kern="100">
                          <a:latin typeface="黑体" panose="02010609060101010101" pitchFamily="49" charset="-122"/>
                          <a:ea typeface="黑体" panose="02010609060101010101" pitchFamily="49" charset="-122"/>
                          <a:cs typeface="黑体" panose="02010609060101010101" pitchFamily="49" charset="-122"/>
                        </a:rPr>
                        <a:t>/</a:t>
                      </a:r>
                      <a:r>
                        <a:rPr lang="zh-CN" sz="2000" kern="100">
                          <a:latin typeface="黑体" panose="02010609060101010101" pitchFamily="49" charset="-122"/>
                          <a:ea typeface="黑体" panose="02010609060101010101" pitchFamily="49" charset="-122"/>
                          <a:cs typeface="黑体" panose="02010609060101010101" pitchFamily="49" charset="-122"/>
                        </a:rPr>
                        <a:t>插值处理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1524000">
                <a:tc>
                  <a:txBody>
                    <a:bodyPr/>
                    <a:lstStyle/>
                    <a:p>
                      <a:pPr algn="just">
                        <a:spcAft>
                          <a:spcPts val="0"/>
                        </a:spcAft>
                      </a:pPr>
                      <a:r>
                        <a:rPr lang="zh-CN" sz="2000" b="1" kern="100">
                          <a:latin typeface="黑体" panose="02010609060101010101" pitchFamily="49" charset="-122"/>
                          <a:ea typeface="黑体" panose="02010609060101010101" pitchFamily="49" charset="-122"/>
                          <a:cs typeface="黑体" panose="02010609060101010101" pitchFamily="49" charset="-122"/>
                        </a:rPr>
                        <a:t>随机缺失</a:t>
                      </a:r>
                      <a:endParaRPr lang="zh-CN" sz="2000" kern="100">
                        <a:latin typeface="黑体" panose="02010609060101010101" pitchFamily="49" charset="-122"/>
                        <a:ea typeface="黑体" panose="02010609060101010101" pitchFamily="49" charset="-122"/>
                        <a:cs typeface="黑体" panose="02010609060101010101" pitchFamily="49" charset="-122"/>
                      </a:endParaRPr>
                    </a:p>
                    <a:p>
                      <a:pPr algn="just">
                        <a:spcAft>
                          <a:spcPts val="0"/>
                        </a:spcAft>
                      </a:pPr>
                      <a:r>
                        <a:rPr lang="zh-CN" sz="2000" b="1" kern="100">
                          <a:latin typeface="黑体" panose="02010609060101010101" pitchFamily="49" charset="-122"/>
                          <a:ea typeface="黑体" panose="02010609060101010101" pitchFamily="49" charset="-122"/>
                          <a:cs typeface="黑体" panose="02010609060101010101" pitchFamily="49" charset="-122"/>
                        </a:rPr>
                        <a:t>（</a:t>
                      </a:r>
                      <a:r>
                        <a:rPr lang="en-US" sz="2000" b="1" kern="100">
                          <a:latin typeface="黑体" panose="02010609060101010101" pitchFamily="49" charset="-122"/>
                          <a:ea typeface="黑体" panose="02010609060101010101" pitchFamily="49" charset="-122"/>
                          <a:cs typeface="黑体" panose="02010609060101010101" pitchFamily="49" charset="-122"/>
                        </a:rPr>
                        <a:t>MAR</a:t>
                      </a:r>
                      <a:r>
                        <a:rPr lang="zh-CN" sz="2000" b="1" kern="100">
                          <a:latin typeface="黑体" panose="02010609060101010101" pitchFamily="49" charset="-122"/>
                          <a:ea typeface="黑体" panose="02010609060101010101" pitchFamily="49" charset="-122"/>
                          <a:cs typeface="黑体" panose="02010609060101010101" pitchFamily="49" charset="-122"/>
                        </a:rPr>
                        <a:t>）</a:t>
                      </a:r>
                      <a:endParaRPr lang="zh-CN" sz="2000" kern="100">
                        <a:latin typeface="黑体" panose="02010609060101010101" pitchFamily="49" charset="-122"/>
                        <a:ea typeface="黑体" panose="02010609060101010101" pitchFamily="49" charset="-122"/>
                        <a:cs typeface="黑体"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zh-CN" sz="2000" kern="100">
                          <a:latin typeface="黑体" panose="02010609060101010101" pitchFamily="49" charset="-122"/>
                          <a:ea typeface="黑体" panose="02010609060101010101" pitchFamily="49" charset="-122"/>
                          <a:cs typeface="Times New Roman" panose="02020603050405020304"/>
                        </a:rPr>
                        <a:t>缺失数据与其他观察变量有关，但与未观测变量无关。</a:t>
                      </a:r>
                      <a:r>
                        <a:rPr lang="zh-CN" sz="2000" b="1" kern="100">
                          <a:latin typeface="黑体" panose="02010609060101010101" pitchFamily="49" charset="-122"/>
                          <a:ea typeface="黑体" panose="02010609060101010101" pitchFamily="49" charset="-122"/>
                          <a:cs typeface="Times New Roman" panose="02020603050405020304"/>
                        </a:rPr>
                        <a:t>例：</a:t>
                      </a:r>
                      <a:r>
                        <a:rPr lang="zh-CN" sz="2000" kern="100">
                          <a:latin typeface="黑体" panose="02010609060101010101" pitchFamily="49" charset="-122"/>
                          <a:ea typeface="黑体" panose="02010609060101010101" pitchFamily="49" charset="-122"/>
                          <a:cs typeface="Times New Roman" panose="02020603050405020304"/>
                        </a:rPr>
                        <a:t>要统计某班学生的基本信息，包括名字、性别、身高、体重等。如果某学生的体重这一变量缺失，则这一事件最可能发生在女生，即与已知变量性别相关。</a:t>
                      </a:r>
                      <a:endParaRPr lang="en-US" altLang="zh-CN" sz="2000" kern="100">
                        <a:latin typeface="黑体" panose="02010609060101010101" pitchFamily="49" charset="-122"/>
                        <a:ea typeface="黑体" panose="02010609060101010101" pitchFamily="49"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zh-CN"/>
                    </a:p>
                  </a:txBody>
                  <a:tcPr/>
                </a:tc>
                <a:extLst>
                  <a:ext uri="{0D108BD9-81ED-4DB2-BD59-A6C34878D82A}">
                    <a16:rowId xmlns:a16="http://schemas.microsoft.com/office/drawing/2014/main" val="10002"/>
                  </a:ext>
                </a:extLst>
              </a:tr>
              <a:tr h="1175385">
                <a:tc>
                  <a:txBody>
                    <a:bodyPr/>
                    <a:lstStyle/>
                    <a:p>
                      <a:pPr algn="just">
                        <a:spcAft>
                          <a:spcPts val="0"/>
                        </a:spcAft>
                      </a:pPr>
                      <a:r>
                        <a:rPr lang="zh-CN" sz="2000" b="1" kern="100">
                          <a:latin typeface="黑体" panose="02010609060101010101" pitchFamily="49" charset="-122"/>
                          <a:ea typeface="黑体" panose="02010609060101010101" pitchFamily="49" charset="-122"/>
                          <a:cs typeface="黑体" panose="02010609060101010101" pitchFamily="49" charset="-122"/>
                        </a:rPr>
                        <a:t>非随机缺失</a:t>
                      </a:r>
                      <a:endParaRPr lang="zh-CN" sz="2000" kern="100">
                        <a:latin typeface="黑体" panose="02010609060101010101" pitchFamily="49" charset="-122"/>
                        <a:ea typeface="黑体" panose="02010609060101010101" pitchFamily="49" charset="-122"/>
                        <a:cs typeface="黑体" panose="02010609060101010101" pitchFamily="49" charset="-122"/>
                      </a:endParaRPr>
                    </a:p>
                    <a:p>
                      <a:pPr algn="just">
                        <a:spcAft>
                          <a:spcPts val="0"/>
                        </a:spcAft>
                      </a:pPr>
                      <a:r>
                        <a:rPr lang="zh-CN" sz="2000" b="1" kern="100">
                          <a:latin typeface="黑体" panose="02010609060101010101" pitchFamily="49" charset="-122"/>
                          <a:ea typeface="黑体" panose="02010609060101010101" pitchFamily="49" charset="-122"/>
                          <a:cs typeface="黑体" panose="02010609060101010101" pitchFamily="49" charset="-122"/>
                        </a:rPr>
                        <a:t>（</a:t>
                      </a:r>
                      <a:r>
                        <a:rPr lang="en-US" sz="2000" b="1" kern="100">
                          <a:latin typeface="黑体" panose="02010609060101010101" pitchFamily="49" charset="-122"/>
                          <a:ea typeface="黑体" panose="02010609060101010101" pitchFamily="49" charset="-122"/>
                          <a:cs typeface="黑体" panose="02010609060101010101" pitchFamily="49" charset="-122"/>
                        </a:rPr>
                        <a:t>NMAR</a:t>
                      </a:r>
                      <a:r>
                        <a:rPr lang="zh-CN" sz="2000" b="1" kern="100">
                          <a:latin typeface="黑体" panose="02010609060101010101" pitchFamily="49" charset="-122"/>
                          <a:ea typeface="黑体" panose="02010609060101010101" pitchFamily="49" charset="-122"/>
                          <a:cs typeface="黑体" panose="02010609060101010101" pitchFamily="49" charset="-122"/>
                        </a:rPr>
                        <a:t>）</a:t>
                      </a:r>
                      <a:endParaRPr lang="zh-CN" sz="2000" kern="100">
                        <a:latin typeface="黑体" panose="02010609060101010101" pitchFamily="49" charset="-122"/>
                        <a:ea typeface="黑体" panose="02010609060101010101" pitchFamily="49" charset="-122"/>
                        <a:cs typeface="黑体"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sz="2000" kern="100" dirty="0">
                          <a:latin typeface="黑体" panose="02010609060101010101" pitchFamily="49" charset="-122"/>
                          <a:ea typeface="黑体" panose="02010609060101010101" pitchFamily="49" charset="-122"/>
                          <a:cs typeface="黑体" panose="02010609060101010101" pitchFamily="49" charset="-122"/>
                        </a:rPr>
                        <a:t>缺失数据依赖于该变量本身</a:t>
                      </a:r>
                      <a:r>
                        <a:rPr lang="zh-CN" sz="2000" kern="100" dirty="0">
                          <a:latin typeface="黑体" panose="02010609060101010101" pitchFamily="49" charset="-122"/>
                          <a:ea typeface="黑体" panose="02010609060101010101" pitchFamily="49" charset="-122"/>
                          <a:cs typeface="黑体" panose="02010609060101010101" pitchFamily="49" charset="-122"/>
                        </a:rPr>
                        <a:t>。</a:t>
                      </a:r>
                      <a:r>
                        <a:rPr sz="2000" b="1" kern="100" dirty="0">
                          <a:latin typeface="黑体" panose="02010609060101010101" pitchFamily="49" charset="-122"/>
                          <a:ea typeface="黑体" panose="02010609060101010101" pitchFamily="49" charset="-122"/>
                          <a:cs typeface="黑体" panose="02010609060101010101" pitchFamily="49" charset="-122"/>
                        </a:rPr>
                        <a:t>例：</a:t>
                      </a:r>
                      <a:r>
                        <a:rPr sz="2000" kern="100" dirty="0">
                          <a:latin typeface="黑体" panose="02010609060101010101" pitchFamily="49" charset="-122"/>
                          <a:ea typeface="黑体" panose="02010609060101010101" pitchFamily="49" charset="-122"/>
                          <a:cs typeface="黑体" panose="02010609060101010101" pitchFamily="49" charset="-122"/>
                        </a:rPr>
                        <a:t>收集数据时</a:t>
                      </a:r>
                      <a:r>
                        <a:rPr lang="zh-CN" sz="2000" kern="100" dirty="0">
                          <a:latin typeface="黑体" panose="02010609060101010101" pitchFamily="49" charset="-122"/>
                          <a:ea typeface="黑体" panose="02010609060101010101" pitchFamily="49" charset="-122"/>
                          <a:cs typeface="黑体" panose="02010609060101010101" pitchFamily="49" charset="-122"/>
                        </a:rPr>
                        <a:t>，</a:t>
                      </a:r>
                      <a:r>
                        <a:rPr sz="2000" kern="100" dirty="0">
                          <a:latin typeface="黑体" panose="02010609060101010101" pitchFamily="49" charset="-122"/>
                          <a:ea typeface="黑体" panose="02010609060101010101" pitchFamily="49" charset="-122"/>
                          <a:cs typeface="黑体" panose="02010609060101010101" pitchFamily="49" charset="-122"/>
                        </a:rPr>
                        <a:t>收入一栏很容易缺失，发生这种情况的原因可能是填写人收入过高或过低。</a:t>
                      </a:r>
                      <a:endParaRPr lang="zh-CN" altLang="en-US" sz="2000" kern="100" dirty="0">
                        <a:latin typeface="黑体" panose="02010609060101010101" pitchFamily="49" charset="-122"/>
                        <a:ea typeface="黑体" panose="02010609060101010101" pitchFamily="49" charset="-122"/>
                        <a:cs typeface="黑体"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spcAft>
                          <a:spcPts val="0"/>
                        </a:spcAft>
                      </a:pPr>
                      <a:r>
                        <a:rPr lang="zh-CN" sz="2000" kern="100" dirty="0">
                          <a:latin typeface="黑体" panose="02010609060101010101" pitchFamily="49" charset="-122"/>
                          <a:ea typeface="黑体" panose="02010609060101010101" pitchFamily="49" charset="-122"/>
                          <a:cs typeface="Times New Roman" panose="02020603050405020304"/>
                        </a:rPr>
                        <a:t>较为复杂，可以采用模型选择法和模式混合法等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795655"/>
            <a:ext cx="8931275" cy="437388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p>
          <a:p>
            <a:pPr marL="0" indent="0" algn="l" eaLnBrk="1" latinLnBrk="0" hangingPunct="1">
              <a:lnSpc>
                <a:spcPct val="100000"/>
              </a:lnSpc>
              <a:spcBef>
                <a:spcPts val="12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 </a:t>
            </a:r>
            <a:r>
              <a:rPr lang="zh-CN" altLang="en-US" dirty="0">
                <a:solidFill>
                  <a:srgbClr val="134AD5"/>
                </a:solidFill>
                <a:ea typeface="黑体" panose="02010609060101010101" pitchFamily="49" charset="-122"/>
                <a:cs typeface="+mn-lt"/>
                <a:sym typeface="+mn-ea"/>
              </a:rPr>
              <a:t>与数据加工相关的概念中，</a:t>
            </a:r>
            <a:r>
              <a:rPr lang="zh-CN" altLang="en-US" u="sng" dirty="0">
                <a:solidFill>
                  <a:srgbClr val="134AD5"/>
                </a:solidFill>
                <a:ea typeface="黑体" panose="02010609060101010101" pitchFamily="49" charset="-122"/>
                <a:cs typeface="+mn-lt"/>
                <a:sym typeface="+mn-ea"/>
              </a:rPr>
              <a:t>数据加工和数据处理</a:t>
            </a:r>
            <a:r>
              <a:rPr lang="zh-CN" altLang="en-US" dirty="0">
                <a:solidFill>
                  <a:srgbClr val="134AD5"/>
                </a:solidFill>
                <a:ea typeface="黑体" panose="02010609060101010101" pitchFamily="49" charset="-122"/>
                <a:cs typeface="+mn-lt"/>
                <a:sym typeface="+mn-ea"/>
              </a:rPr>
              <a:t>是两个容易混淆的术语，应予以</a:t>
            </a:r>
            <a:r>
              <a:rPr lang="zh-CN" altLang="en-US" u="sng" dirty="0">
                <a:solidFill>
                  <a:srgbClr val="134AD5"/>
                </a:solidFill>
                <a:ea typeface="黑体" panose="02010609060101010101" pitchFamily="49" charset="-122"/>
                <a:cs typeface="+mn-lt"/>
                <a:sym typeface="+mn-ea"/>
              </a:rPr>
              <a:t>区分</a:t>
            </a:r>
            <a:r>
              <a:rPr lang="zh-CN" altLang="en-US" dirty="0">
                <a:solidFill>
                  <a:srgbClr val="134AD5"/>
                </a:solidFill>
                <a:ea typeface="黑体" panose="02010609060101010101" pitchFamily="49" charset="-122"/>
                <a:cs typeface="+mn-lt"/>
                <a:sym typeface="+mn-ea"/>
              </a:rPr>
              <a:t>。</a:t>
            </a:r>
          </a:p>
          <a:p>
            <a:pPr marL="0" indent="0" algn="l" eaLnBrk="1" latinLnBrk="0" hangingPunct="1">
              <a:lnSpc>
                <a:spcPct val="100000"/>
              </a:lnSpc>
              <a:spcBef>
                <a:spcPts val="12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 </a:t>
            </a:r>
            <a:r>
              <a:rPr lang="zh-CN" altLang="en-US" dirty="0">
                <a:solidFill>
                  <a:srgbClr val="134AD5"/>
                </a:solidFill>
                <a:ea typeface="黑体" panose="02010609060101010101" pitchFamily="49" charset="-122"/>
                <a:cs typeface="+mn-lt"/>
                <a:sym typeface="+mn-ea"/>
              </a:rPr>
              <a:t>在数据科学中，需要注意“数据加工”的两个基本问题：</a:t>
            </a:r>
          </a:p>
          <a:p>
            <a:pPr marL="0" indent="0" algn="l" eaLnBrk="1" latinLnBrk="0" hangingPunct="1">
              <a:lnSpc>
                <a:spcPct val="100000"/>
              </a:lnSpc>
              <a:spcBef>
                <a:spcPts val="1200"/>
              </a:spcBef>
              <a:buSzTx/>
              <a:buFont typeface="Wingdings" panose="05000000000000000000" pitchFamily="2" charset="2"/>
              <a:buNone/>
            </a:pPr>
            <a:r>
              <a:rPr lang="en-US" altLang="zh-CN" sz="2300" b="1" dirty="0">
                <a:solidFill>
                  <a:schemeClr val="tx1"/>
                </a:solidFill>
                <a:ea typeface="黑体" panose="02010609060101010101" pitchFamily="49" charset="-122"/>
                <a:cs typeface="+mn-lt"/>
                <a:sym typeface="+mn-ea"/>
              </a:rPr>
              <a:t>  （1）数据科学对数据加工赋予了新含义—将</a:t>
            </a:r>
            <a:r>
              <a:rPr lang="en-US" altLang="zh-CN" sz="2300" b="1" u="sng" dirty="0">
                <a:solidFill>
                  <a:schemeClr val="tx1"/>
                </a:solidFill>
                <a:ea typeface="黑体" panose="02010609060101010101" pitchFamily="49" charset="-122"/>
                <a:cs typeface="+mn-lt"/>
                <a:sym typeface="+mn-ea"/>
              </a:rPr>
              <a:t>数据科学家的 3C 精神</a:t>
            </a:r>
            <a:r>
              <a:rPr lang="en-US" altLang="zh-CN" sz="2300" b="1" dirty="0">
                <a:solidFill>
                  <a:schemeClr val="tx1"/>
                </a:solidFill>
                <a:ea typeface="黑体" panose="02010609060101010101" pitchFamily="49" charset="-122"/>
                <a:cs typeface="+mn-lt"/>
                <a:sym typeface="+mn-ea"/>
              </a:rPr>
              <a:t>融入数据加工</a:t>
            </a:r>
            <a:r>
              <a:rPr lang="zh-CN" altLang="en-US" sz="2300" b="1" dirty="0">
                <a:solidFill>
                  <a:schemeClr val="tx1"/>
                </a:solidFill>
                <a:ea typeface="黑体" panose="02010609060101010101" pitchFamily="49" charset="-122"/>
                <a:cs typeface="+mn-lt"/>
                <a:sym typeface="+mn-ea"/>
              </a:rPr>
              <a:t>中。</a:t>
            </a:r>
            <a:r>
              <a:rPr lang="en-US" altLang="zh-CN" sz="2300" b="1" dirty="0">
                <a:solidFill>
                  <a:schemeClr val="tx1"/>
                </a:solidFill>
                <a:ea typeface="黑体" panose="02010609060101010101" pitchFamily="49" charset="-122"/>
                <a:cs typeface="+mn-lt"/>
                <a:sym typeface="+mn-ea"/>
              </a:rPr>
              <a:t>数据加工应该是一种</a:t>
            </a:r>
            <a:r>
              <a:rPr lang="en-US" altLang="zh-CN" sz="2300" b="1" u="sng" dirty="0">
                <a:solidFill>
                  <a:schemeClr val="tx1"/>
                </a:solidFill>
                <a:ea typeface="黑体" panose="02010609060101010101" pitchFamily="49" charset="-122"/>
                <a:cs typeface="+mn-lt"/>
                <a:sym typeface="+mn-ea"/>
              </a:rPr>
              <a:t>增值</a:t>
            </a:r>
            <a:r>
              <a:rPr lang="en-US" altLang="zh-CN" sz="2300" b="1" dirty="0">
                <a:solidFill>
                  <a:schemeClr val="tx1"/>
                </a:solidFill>
                <a:ea typeface="黑体" panose="02010609060101010101" pitchFamily="49" charset="-122"/>
                <a:cs typeface="+mn-lt"/>
                <a:sym typeface="+mn-ea"/>
              </a:rPr>
              <a:t>过程。因此，数据科学中的数据加工不等同于传统数据工程中的“数据预处理”</a:t>
            </a:r>
            <a:r>
              <a:rPr lang="zh-CN" altLang="en-US" sz="2300" b="1" dirty="0">
                <a:solidFill>
                  <a:schemeClr val="tx1"/>
                </a:solidFill>
                <a:ea typeface="黑体" panose="02010609060101010101" pitchFamily="49" charset="-122"/>
                <a:cs typeface="+mn-lt"/>
                <a:sym typeface="+mn-ea"/>
              </a:rPr>
              <a:t>或者</a:t>
            </a:r>
            <a:r>
              <a:rPr lang="en-US" altLang="zh-CN" sz="2300" b="1" dirty="0">
                <a:solidFill>
                  <a:schemeClr val="tx1"/>
                </a:solidFill>
                <a:ea typeface="黑体" panose="02010609060101010101" pitchFamily="49" charset="-122"/>
                <a:cs typeface="+mn-lt"/>
                <a:sym typeface="+mn-ea"/>
              </a:rPr>
              <a:t>“数据工程”。 </a:t>
            </a:r>
          </a:p>
          <a:p>
            <a:pPr marL="0" indent="0" algn="l" eaLnBrk="1" latinLnBrk="0" hangingPunct="1">
              <a:lnSpc>
                <a:spcPct val="100000"/>
              </a:lnSpc>
              <a:spcBef>
                <a:spcPts val="1200"/>
              </a:spcBef>
              <a:buSzTx/>
              <a:buFont typeface="Wingdings" panose="05000000000000000000" pitchFamily="2" charset="2"/>
              <a:buNone/>
            </a:pPr>
            <a:r>
              <a:rPr lang="en-US" altLang="zh-CN" sz="2300" b="1" dirty="0">
                <a:solidFill>
                  <a:schemeClr val="tx1"/>
                </a:solidFill>
                <a:ea typeface="黑体" panose="02010609060101010101" pitchFamily="49" charset="-122"/>
                <a:cs typeface="+mn-lt"/>
                <a:sym typeface="+mn-ea"/>
              </a:rPr>
              <a:t>  （2）数据加工往往会</a:t>
            </a:r>
            <a:r>
              <a:rPr lang="en-US" altLang="zh-CN" sz="2300" b="1" u="sng" dirty="0">
                <a:solidFill>
                  <a:schemeClr val="tx1"/>
                </a:solidFill>
                <a:ea typeface="黑体" panose="02010609060101010101" pitchFamily="49" charset="-122"/>
                <a:cs typeface="+mn-lt"/>
                <a:sym typeface="+mn-ea"/>
              </a:rPr>
              <a:t>导致信息丢失或扭曲现象</a:t>
            </a:r>
            <a:r>
              <a:rPr lang="en-US" altLang="zh-CN" sz="2300" b="1" dirty="0">
                <a:solidFill>
                  <a:schemeClr val="tx1"/>
                </a:solidFill>
                <a:ea typeface="黑体" panose="02010609060101010101" pitchFamily="49" charset="-122"/>
                <a:cs typeface="+mn-lt"/>
                <a:sym typeface="+mn-ea"/>
              </a:rPr>
              <a:t>出现。因此，数据科学家需要在数据复杂度和算法鲁棒性之间寻找平衡。</a:t>
            </a: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custDataLst>
              <p:tags r:id="rId1"/>
            </p:custDataLst>
          </p:nvPr>
        </p:nvPicPr>
        <p:blipFill>
          <a:blip r:embed="rId5"/>
          <a:srcRect/>
          <a:stretch>
            <a:fillRect/>
          </a:stretch>
        </p:blipFill>
        <p:spPr bwMode="auto">
          <a:xfrm>
            <a:off x="2585085" y="1273175"/>
            <a:ext cx="6096635" cy="5057140"/>
          </a:xfrm>
          <a:prstGeom prst="rect">
            <a:avLst/>
          </a:prstGeom>
          <a:noFill/>
          <a:ln w="9525">
            <a:noFill/>
            <a:miter lim="800000"/>
            <a:headEnd/>
            <a:tailEnd/>
          </a:ln>
          <a:effectLst/>
        </p:spPr>
      </p:pic>
      <p:sp>
        <p:nvSpPr>
          <p:cNvPr id="3" name="Rectangle 3"/>
          <p:cNvSpPr>
            <a:spLocks noGrp="1" noRot="1"/>
          </p:cNvSpPr>
          <p:nvPr>
            <p:ph type="subTitle" idx="1"/>
            <p:custDataLst>
              <p:tags r:id="rId2"/>
            </p:custDataLst>
          </p:nvPr>
        </p:nvSpPr>
        <p:spPr>
          <a:xfrm>
            <a:off x="171450" y="867410"/>
            <a:ext cx="4297045" cy="518858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冗余数据及其处理方法</a:t>
            </a:r>
          </a:p>
          <a:p>
            <a:pPr marL="0" indent="0" algn="l" eaLnBrk="1" latinLnBrk="0" hangingPunct="1">
              <a:lnSpc>
                <a:spcPct val="100000"/>
              </a:lnSpc>
              <a:spcBef>
                <a:spcPts val="1200"/>
              </a:spcBef>
              <a:buSzTx/>
              <a:buFont typeface="Wingdings" panose="05000000000000000000" pitchFamily="2" charset="2"/>
              <a:buNone/>
            </a:pPr>
            <a:r>
              <a:rPr lang="zh-CN" altLang="en-US" dirty="0">
                <a:solidFill>
                  <a:schemeClr val="tx2">
                    <a:lumMod val="75000"/>
                    <a:lumOff val="25000"/>
                  </a:schemeClr>
                </a:solidFill>
                <a:ea typeface="黑体" panose="02010609060101010101" pitchFamily="49" charset="-122"/>
                <a:cs typeface="+mn-lt"/>
                <a:sym typeface="+mn-ea"/>
              </a:rPr>
              <a:t> </a:t>
            </a:r>
            <a:r>
              <a:rPr lang="en-US" altLang="zh-CN" dirty="0">
                <a:solidFill>
                  <a:schemeClr val="tx2">
                    <a:lumMod val="75000"/>
                    <a:lumOff val="25000"/>
                  </a:schemeClr>
                </a:solidFill>
                <a:ea typeface="黑体" panose="02010609060101010101" pitchFamily="49" charset="-122"/>
                <a:cs typeface="+mn-lt"/>
                <a:sym typeface="+mn-ea"/>
              </a:rPr>
              <a:t> </a:t>
            </a:r>
            <a:r>
              <a:rPr lang="en-US" altLang="zh-CN" dirty="0">
                <a:solidFill>
                  <a:schemeClr val="tx2">
                    <a:lumMod val="75000"/>
                    <a:lumOff val="25000"/>
                  </a:schemeClr>
                </a:solidFill>
                <a:latin typeface="+mj-lt"/>
                <a:ea typeface="黑体" panose="02010609060101010101" pitchFamily="49" charset="-122"/>
                <a:sym typeface="+mn-ea"/>
              </a:rPr>
              <a:t>* </a:t>
            </a:r>
            <a:r>
              <a:rPr lang="zh-CN" altLang="en-US" dirty="0">
                <a:solidFill>
                  <a:schemeClr val="tx2">
                    <a:lumMod val="75000"/>
                    <a:lumOff val="25000"/>
                  </a:schemeClr>
                </a:solidFill>
                <a:latin typeface="黑体" panose="02010609060101010101" pitchFamily="49" charset="-122"/>
                <a:ea typeface="黑体" panose="02010609060101010101" pitchFamily="49" charset="-122"/>
                <a:sym typeface="+mn-ea"/>
              </a:rPr>
              <a:t>冗余数据的</a:t>
            </a:r>
            <a:endParaRPr lang="zh-CN" altLang="en-US" b="1" dirty="0">
              <a:solidFill>
                <a:schemeClr val="tx2">
                  <a:lumMod val="75000"/>
                  <a:lumOff val="25000"/>
                </a:schemeClr>
              </a:solidFill>
              <a:latin typeface="黑体" panose="02010609060101010101" pitchFamily="49" charset="-122"/>
              <a:ea typeface="黑体" panose="02010609060101010101" pitchFamily="49" charset="-122"/>
              <a:cs typeface="+mn-cs"/>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dirty="0">
                <a:solidFill>
                  <a:schemeClr val="tx2">
                    <a:lumMod val="75000"/>
                    <a:lumOff val="25000"/>
                  </a:schemeClr>
                </a:solidFill>
                <a:latin typeface="黑体" panose="02010609060101010101" pitchFamily="49" charset="-122"/>
                <a:ea typeface="黑体" panose="02010609060101010101" pitchFamily="49" charset="-122"/>
                <a:sym typeface="+mn-ea"/>
              </a:rPr>
              <a:t> </a:t>
            </a:r>
            <a:r>
              <a:rPr lang="en-US" altLang="zh-CN" dirty="0">
                <a:solidFill>
                  <a:schemeClr val="tx2">
                    <a:lumMod val="75000"/>
                    <a:lumOff val="25000"/>
                  </a:schemeClr>
                </a:solidFill>
                <a:latin typeface="黑体" panose="02010609060101010101" pitchFamily="49" charset="-122"/>
                <a:ea typeface="黑体" panose="02010609060101010101" pitchFamily="49" charset="-122"/>
                <a:sym typeface="+mn-ea"/>
              </a:rPr>
              <a:t>  </a:t>
            </a:r>
            <a:r>
              <a:rPr lang="zh-CN" altLang="en-US" dirty="0">
                <a:solidFill>
                  <a:schemeClr val="tx2">
                    <a:lumMod val="75000"/>
                    <a:lumOff val="25000"/>
                  </a:schemeClr>
                </a:solidFill>
                <a:latin typeface="黑体" panose="02010609060101010101" pitchFamily="49" charset="-122"/>
                <a:ea typeface="黑体" panose="02010609060101010101" pitchFamily="49" charset="-122"/>
                <a:sym typeface="+mn-ea"/>
              </a:rPr>
              <a:t>表现形式：</a:t>
            </a:r>
            <a:endParaRPr lang="zh-CN" altLang="en-US" b="1" dirty="0">
              <a:solidFill>
                <a:schemeClr val="tx2">
                  <a:lumMod val="75000"/>
                  <a:lumOff val="25000"/>
                </a:schemeClr>
              </a:solidFill>
              <a:latin typeface="黑体" panose="02010609060101010101" pitchFamily="49" charset="-122"/>
              <a:ea typeface="黑体" panose="02010609060101010101" pitchFamily="49" charset="-122"/>
              <a:cs typeface="+mn-cs"/>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Symbol" panose="05050102010706020507" charset="0"/>
              </a:rPr>
              <a:t> </a:t>
            </a:r>
            <a:r>
              <a:rPr lang="en-US" altLang="zh-CN" sz="2300" dirty="0">
                <a:latin typeface="+mj-lt"/>
                <a:ea typeface="黑体" panose="02010609060101010101" pitchFamily="49" charset="-122"/>
                <a:cs typeface="+mj-lt"/>
                <a:sym typeface="+mn-ea"/>
              </a:rPr>
              <a:t> </a:t>
            </a:r>
            <a:r>
              <a:rPr lang="zh-CN" altLang="en-US" sz="2300" dirty="0">
                <a:latin typeface="+mj-lt"/>
                <a:ea typeface="黑体" panose="02010609060101010101" pitchFamily="49" charset="-122"/>
                <a:cs typeface="+mj-lt"/>
                <a:sym typeface="+mn-ea"/>
              </a:rPr>
              <a:t>重复数据</a:t>
            </a:r>
            <a:endParaRPr lang="zh-CN" altLang="en-US" sz="2300" b="1" dirty="0">
              <a:solidFill>
                <a:schemeClr val="tx1"/>
              </a:solidFill>
              <a:latin typeface="黑体" panose="02010609060101010101" pitchFamily="49" charset="-122"/>
              <a:ea typeface="黑体" panose="02010609060101010101" pitchFamily="49" charset="-122"/>
              <a:cs typeface="+mn-cs"/>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Symbol" panose="05050102010706020507" charset="0"/>
              </a:rPr>
              <a:t> </a:t>
            </a:r>
            <a:r>
              <a:rPr lang="en-US" altLang="zh-CN" sz="2300" dirty="0">
                <a:latin typeface="+mj-lt"/>
                <a:ea typeface="黑体" panose="02010609060101010101" pitchFamily="49" charset="-122"/>
                <a:cs typeface="+mj-lt"/>
                <a:sym typeface="+mn-ea"/>
              </a:rPr>
              <a:t> </a:t>
            </a:r>
            <a:r>
              <a:rPr lang="zh-CN" altLang="en-US" sz="2300" dirty="0">
                <a:latin typeface="+mj-lt"/>
                <a:ea typeface="黑体" panose="02010609060101010101" pitchFamily="49" charset="-122"/>
                <a:cs typeface="+mj-lt"/>
                <a:sym typeface="+mn-ea"/>
              </a:rPr>
              <a:t>无关数据</a:t>
            </a:r>
            <a:endParaRPr lang="zh-CN" altLang="en-US" sz="2300" b="1" dirty="0">
              <a:solidFill>
                <a:schemeClr val="tx1"/>
              </a:solidFill>
              <a:latin typeface="黑体" panose="02010609060101010101" pitchFamily="49" charset="-122"/>
              <a:ea typeface="黑体" panose="02010609060101010101" pitchFamily="49" charset="-122"/>
              <a:cs typeface="+mn-cs"/>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tx2">
                    <a:lumMod val="75000"/>
                    <a:lumOff val="25000"/>
                  </a:schemeClr>
                </a:solidFill>
                <a:latin typeface="+mj-lt"/>
                <a:ea typeface="黑体" panose="02010609060101010101" pitchFamily="49" charset="-122"/>
                <a:sym typeface="+mn-ea"/>
              </a:rPr>
              <a:t>  * </a:t>
            </a:r>
            <a:r>
              <a:rPr lang="zh-CN" altLang="en-US" dirty="0">
                <a:solidFill>
                  <a:schemeClr val="tx2">
                    <a:lumMod val="75000"/>
                    <a:lumOff val="25000"/>
                  </a:schemeClr>
                </a:solidFill>
                <a:latin typeface="黑体" panose="02010609060101010101" pitchFamily="49" charset="-122"/>
                <a:ea typeface="黑体" panose="02010609060101010101" pitchFamily="49" charset="-122"/>
                <a:sym typeface="+mn-ea"/>
              </a:rPr>
              <a:t>冗余数据的</a:t>
            </a:r>
            <a:endParaRPr lang="zh-CN" altLang="en-US" b="1" dirty="0">
              <a:solidFill>
                <a:schemeClr val="tx2">
                  <a:lumMod val="75000"/>
                  <a:lumOff val="25000"/>
                </a:schemeClr>
              </a:solidFill>
              <a:latin typeface="黑体" panose="02010609060101010101" pitchFamily="49" charset="-122"/>
              <a:ea typeface="黑体" panose="02010609060101010101" pitchFamily="49" charset="-122"/>
              <a:cs typeface="+mn-cs"/>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dirty="0">
                <a:solidFill>
                  <a:schemeClr val="tx2">
                    <a:lumMod val="75000"/>
                    <a:lumOff val="25000"/>
                  </a:schemeClr>
                </a:solidFill>
                <a:latin typeface="黑体" panose="02010609060101010101" pitchFamily="49" charset="-122"/>
                <a:ea typeface="黑体" panose="02010609060101010101" pitchFamily="49" charset="-122"/>
                <a:sym typeface="+mn-ea"/>
              </a:rPr>
              <a:t> </a:t>
            </a:r>
            <a:r>
              <a:rPr lang="en-US" altLang="zh-CN" dirty="0">
                <a:solidFill>
                  <a:schemeClr val="tx2">
                    <a:lumMod val="75000"/>
                    <a:lumOff val="25000"/>
                  </a:schemeClr>
                </a:solidFill>
                <a:latin typeface="黑体" panose="02010609060101010101" pitchFamily="49" charset="-122"/>
                <a:ea typeface="黑体" panose="02010609060101010101" pitchFamily="49" charset="-122"/>
                <a:sym typeface="+mn-ea"/>
              </a:rPr>
              <a:t>  </a:t>
            </a:r>
            <a:r>
              <a:rPr lang="zh-CN" altLang="en-US" dirty="0">
                <a:solidFill>
                  <a:schemeClr val="tx2">
                    <a:lumMod val="75000"/>
                    <a:lumOff val="25000"/>
                  </a:schemeClr>
                </a:solidFill>
                <a:latin typeface="黑体" panose="02010609060101010101" pitchFamily="49" charset="-122"/>
                <a:ea typeface="黑体" panose="02010609060101010101" pitchFamily="49" charset="-122"/>
                <a:sym typeface="+mn-ea"/>
              </a:rPr>
              <a:t>处理步骤：</a:t>
            </a:r>
          </a:p>
          <a:p>
            <a:pPr marL="0" indent="0" algn="l" eaLnBrk="1" latinLnBrk="0" hangingPunct="1">
              <a:lnSpc>
                <a:spcPct val="100000"/>
              </a:lnSpc>
              <a:spcBef>
                <a:spcPts val="1200"/>
              </a:spcBef>
              <a:buSzTx/>
              <a:buFont typeface="Wingdings" panose="05000000000000000000" pitchFamily="2" charset="2"/>
              <a:buNone/>
            </a:pPr>
            <a:r>
              <a:rPr lang="zh-CN" altLang="en-US"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Symbol" panose="05050102010706020507" charset="0"/>
              </a:rPr>
              <a:t> </a:t>
            </a:r>
            <a:r>
              <a:rPr lang="en-US" altLang="zh-CN" sz="2300" dirty="0">
                <a:latin typeface="+mj-lt"/>
                <a:ea typeface="黑体" panose="02010609060101010101" pitchFamily="49" charset="-122"/>
                <a:cs typeface="+mj-lt"/>
                <a:sym typeface="+mn-ea"/>
              </a:rPr>
              <a:t> </a:t>
            </a:r>
            <a:r>
              <a:rPr lang="zh-CN" altLang="en-US" sz="2300" dirty="0">
                <a:latin typeface="+mj-lt"/>
                <a:ea typeface="黑体" panose="02010609060101010101" pitchFamily="49" charset="-122"/>
                <a:cs typeface="+mj-lt"/>
                <a:sym typeface="+mn-ea"/>
              </a:rPr>
              <a:t>识别</a:t>
            </a:r>
            <a:endParaRPr lang="zh-CN" altLang="en-US" sz="2300" b="1" dirty="0">
              <a:solidFill>
                <a:schemeClr val="tx1"/>
              </a:solidFill>
              <a:latin typeface="黑体" panose="02010609060101010101" pitchFamily="49" charset="-122"/>
              <a:ea typeface="黑体" panose="02010609060101010101" pitchFamily="49" charset="-122"/>
              <a:cs typeface="+mn-cs"/>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Symbol" panose="05050102010706020507" charset="0"/>
              </a:rPr>
              <a:t> </a:t>
            </a:r>
            <a:r>
              <a:rPr lang="en-US" altLang="zh-CN" sz="2300" dirty="0">
                <a:latin typeface="+mj-lt"/>
                <a:ea typeface="黑体" panose="02010609060101010101" pitchFamily="49" charset="-122"/>
                <a:cs typeface="+mj-lt"/>
                <a:sym typeface="+mn-ea"/>
              </a:rPr>
              <a:t> </a:t>
            </a:r>
            <a:r>
              <a:rPr lang="zh-CN" altLang="en-US" sz="2300" dirty="0">
                <a:latin typeface="+mj-lt"/>
                <a:ea typeface="黑体" panose="02010609060101010101" pitchFamily="49" charset="-122"/>
                <a:cs typeface="+mj-lt"/>
                <a:sym typeface="+mn-ea"/>
              </a:rPr>
              <a:t>分析</a:t>
            </a:r>
            <a:endParaRPr lang="zh-CN" altLang="en-US" sz="2300" b="1" dirty="0">
              <a:solidFill>
                <a:schemeClr val="tx1"/>
              </a:solidFill>
              <a:latin typeface="黑体" panose="02010609060101010101" pitchFamily="49" charset="-122"/>
              <a:ea typeface="黑体" panose="02010609060101010101" pitchFamily="49" charset="-122"/>
              <a:cs typeface="+mn-cs"/>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Symbol" panose="05050102010706020507" charset="0"/>
              </a:rPr>
              <a:t> </a:t>
            </a:r>
            <a:r>
              <a:rPr lang="en-US" altLang="zh-CN" sz="2300" dirty="0">
                <a:latin typeface="+mj-lt"/>
                <a:ea typeface="黑体" panose="02010609060101010101" pitchFamily="49" charset="-122"/>
                <a:cs typeface="+mj-lt"/>
                <a:sym typeface="+mn-ea"/>
              </a:rPr>
              <a:t> </a:t>
            </a:r>
            <a:r>
              <a:rPr lang="zh-CN" altLang="en-US" sz="2300" dirty="0">
                <a:latin typeface="+mj-lt"/>
                <a:ea typeface="黑体" panose="02010609060101010101" pitchFamily="49" charset="-122"/>
                <a:cs typeface="+mj-lt"/>
                <a:sym typeface="+mn-ea"/>
              </a:rPr>
              <a:t>过滤</a:t>
            </a:r>
            <a:endParaRPr lang="en-US" altLang="zh-CN" sz="2300" dirty="0">
              <a:solidFill>
                <a:srgbClr val="134AD5"/>
              </a:solidFill>
              <a:ea typeface="黑体" panose="02010609060101010101" pitchFamily="49" charset="-122"/>
              <a:cs typeface="+mn-lt"/>
              <a:sym typeface="+mn-ea"/>
            </a:endParaRPr>
          </a:p>
        </p:txBody>
      </p:sp>
      <p:sp>
        <p:nvSpPr>
          <p:cNvPr id="5" name="Rectangle 2"/>
          <p:cNvSpPr>
            <a:spLocks noGrp="1"/>
          </p:cNvSpPr>
          <p:nvPr>
            <p:ph type="title"/>
            <p:custDataLst>
              <p:tags r:id="rId3"/>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11"/>
          <a:stretch>
            <a:fillRect/>
          </a:stretch>
        </p:blipFill>
        <p:spPr>
          <a:xfrm>
            <a:off x="2673985" y="3103245"/>
            <a:ext cx="3226435" cy="980440"/>
          </a:xfrm>
          <a:prstGeom prst="rect">
            <a:avLst/>
          </a:prstGeom>
        </p:spPr>
      </p:pic>
      <p:sp>
        <p:nvSpPr>
          <p:cNvPr id="3" name="Rectangle 3"/>
          <p:cNvSpPr>
            <a:spLocks noGrp="1" noRot="1"/>
          </p:cNvSpPr>
          <p:nvPr>
            <p:ph type="subTitle" idx="1"/>
            <p:custDataLst>
              <p:tags r:id="rId2"/>
            </p:custDataLst>
          </p:nvPr>
        </p:nvSpPr>
        <p:spPr>
          <a:xfrm>
            <a:off x="171450" y="795655"/>
            <a:ext cx="8742045" cy="2576830"/>
          </a:xfrm>
        </p:spPr>
        <p:txBody>
          <a:bodyPr vert="horz" wrap="square" lIns="91440" tIns="45720" rIns="91440" bIns="45720" anchor="t" anchorCtr="0">
            <a:noAutofit/>
          </a:bodyPr>
          <a:lstStyle/>
          <a:p>
            <a:pPr algn="l" eaLnBrk="1" latinLnBrk="0" hangingPunct="1">
              <a:lnSpc>
                <a:spcPct val="100000"/>
              </a:lnSpc>
              <a:spcBef>
                <a:spcPts val="10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冗余数据及其处理方法</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（续）</a:t>
            </a:r>
            <a:endPar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marL="0" algn="l" eaLnBrk="1" latinLnBrk="0" hangingPunct="1">
              <a:lnSpc>
                <a:spcPct val="100000"/>
              </a:lnSpc>
              <a:spcBef>
                <a:spcPts val="600"/>
              </a:spcBef>
              <a:buClrTx/>
              <a:buSzTx/>
              <a:buFont typeface="Wingdings" panose="05000000000000000000" pitchFamily="2" charset="2"/>
              <a:buNone/>
            </a:pPr>
            <a:r>
              <a:rPr lang="zh-CN" altLang="en-US" sz="2300" dirty="0">
                <a:solidFill>
                  <a:schemeClr val="tx2">
                    <a:lumMod val="75000"/>
                    <a:lumOff val="25000"/>
                  </a:schemeClr>
                </a:solidFill>
                <a:ea typeface="黑体" panose="02010609060101010101" pitchFamily="49" charset="-122"/>
                <a:cs typeface="+mn-lt"/>
                <a:sym typeface="+mn-ea"/>
              </a:rPr>
              <a:t>  * 若一个属性可以从其他属性推演出来，则该属性就是冗余属性。</a:t>
            </a:r>
            <a:endParaRPr lang="zh-CN" altLang="en-US" sz="2300" b="1" dirty="0">
              <a:solidFill>
                <a:schemeClr val="tx2">
                  <a:lumMod val="75000"/>
                  <a:lumOff val="25000"/>
                </a:schemeClr>
              </a:solidFill>
              <a:ea typeface="黑体" panose="02010609060101010101" pitchFamily="49" charset="-122"/>
              <a:cs typeface="+mn-lt"/>
              <a:sym typeface="+mn-ea"/>
            </a:endParaRPr>
          </a:p>
          <a:p>
            <a:pPr marL="0" algn="l" eaLnBrk="1" latinLnBrk="0" hangingPunct="1">
              <a:lnSpc>
                <a:spcPct val="100000"/>
              </a:lnSpc>
              <a:spcBef>
                <a:spcPts val="600"/>
              </a:spcBef>
              <a:buClrTx/>
              <a:buSzTx/>
              <a:buFont typeface="Wingdings" panose="05000000000000000000" pitchFamily="2" charset="2"/>
              <a:buNone/>
            </a:pPr>
            <a:r>
              <a:rPr lang="zh-CN" altLang="en-US" sz="2200" dirty="0">
                <a:solidFill>
                  <a:schemeClr val="tx1"/>
                </a:solidFill>
                <a:ea typeface="黑体" panose="02010609060101010101" pitchFamily="49" charset="-122"/>
                <a:cs typeface="+mn-lt"/>
                <a:sym typeface="+mn-ea"/>
              </a:rPr>
              <a:t>    </a:t>
            </a:r>
            <a:r>
              <a:rPr lang="en-US" altLang="zh-CN" sz="2200" dirty="0">
                <a:solidFill>
                  <a:schemeClr val="tx1"/>
                </a:solidFill>
                <a:ea typeface="黑体" panose="02010609060101010101" pitchFamily="49" charset="-122"/>
                <a:cs typeface="+mn-lt"/>
                <a:sym typeface="+mn-ea"/>
              </a:rPr>
              <a:t>-</a:t>
            </a:r>
            <a:r>
              <a:rPr lang="zh-CN" altLang="en-US" sz="2200" dirty="0">
                <a:solidFill>
                  <a:schemeClr val="tx1"/>
                </a:solidFill>
                <a:ea typeface="黑体" panose="02010609060101010101" pitchFamily="49" charset="-122"/>
                <a:cs typeface="+mn-lt"/>
                <a:sym typeface="Symbol" panose="05050102010706020507" charset="0"/>
              </a:rPr>
              <a:t> 例如，“平均月收入”是冗余属性，因为它可以从“月收入”属性计算出来。</a:t>
            </a:r>
            <a:endParaRPr lang="zh-CN" altLang="en-US" sz="2200" dirty="0">
              <a:solidFill>
                <a:schemeClr val="tx1"/>
              </a:solidFill>
              <a:ea typeface="黑体" panose="02010609060101010101" pitchFamily="49" charset="-122"/>
              <a:cs typeface="+mn-lt"/>
              <a:sym typeface="+mn-ea"/>
            </a:endParaRPr>
          </a:p>
          <a:p>
            <a:pPr marL="0" algn="l" eaLnBrk="1" latinLnBrk="0" hangingPunct="1">
              <a:lnSpc>
                <a:spcPct val="100000"/>
              </a:lnSpc>
              <a:spcBef>
                <a:spcPts val="600"/>
              </a:spcBef>
              <a:buClrTx/>
              <a:buSzTx/>
              <a:buFont typeface="Wingdings" panose="05000000000000000000" pitchFamily="2" charset="2"/>
              <a:buNone/>
            </a:pPr>
            <a:r>
              <a:rPr lang="zh-CN" altLang="en-US" sz="2300" dirty="0">
                <a:solidFill>
                  <a:schemeClr val="tx2">
                    <a:lumMod val="75000"/>
                    <a:lumOff val="25000"/>
                  </a:schemeClr>
                </a:solidFill>
                <a:ea typeface="黑体" panose="02010609060101010101" pitchFamily="49" charset="-122"/>
                <a:cs typeface="+mn-lt"/>
                <a:sym typeface="+mn-ea"/>
              </a:rPr>
              <a:t>  </a:t>
            </a:r>
            <a:r>
              <a:rPr lang="en-US" altLang="zh-CN" sz="2300" dirty="0">
                <a:solidFill>
                  <a:schemeClr val="tx2">
                    <a:lumMod val="75000"/>
                    <a:lumOff val="25000"/>
                  </a:schemeClr>
                </a:solidFill>
                <a:ea typeface="黑体" panose="02010609060101010101" pitchFamily="49" charset="-122"/>
                <a:cs typeface="+mn-lt"/>
                <a:sym typeface="+mn-ea"/>
              </a:rPr>
              <a:t>*</a:t>
            </a:r>
            <a:r>
              <a:rPr lang="zh-CN" altLang="en-US" sz="2300" dirty="0">
                <a:solidFill>
                  <a:schemeClr val="tx2">
                    <a:lumMod val="75000"/>
                    <a:lumOff val="25000"/>
                  </a:schemeClr>
                </a:solidFill>
                <a:ea typeface="黑体" panose="02010609060101010101" pitchFamily="49" charset="-122"/>
                <a:cs typeface="+mn-lt"/>
                <a:sym typeface="+mn-ea"/>
              </a:rPr>
              <a:t> 可以利用相关分析的方法来判断是否存在数据冗余问题。</a:t>
            </a:r>
          </a:p>
          <a:p>
            <a:pPr marL="0" algn="l" eaLnBrk="1" latinLnBrk="0" hangingPunct="1">
              <a:lnSpc>
                <a:spcPct val="100000"/>
              </a:lnSpc>
              <a:spcBef>
                <a:spcPts val="600"/>
              </a:spcBef>
              <a:buClrTx/>
              <a:buSzTx/>
              <a:buFont typeface="Wingdings" panose="05000000000000000000" pitchFamily="2" charset="2"/>
              <a:buNone/>
            </a:pPr>
            <a:r>
              <a:rPr lang="zh-CN" altLang="en-US" sz="2200" dirty="0">
                <a:solidFill>
                  <a:schemeClr val="tx1"/>
                </a:solidFill>
                <a:ea typeface="黑体" panose="02010609060101010101" pitchFamily="49" charset="-122"/>
                <a:cs typeface="+mn-lt"/>
                <a:sym typeface="+mn-ea"/>
              </a:rPr>
              <a:t>   </a:t>
            </a:r>
            <a:r>
              <a:rPr lang="en-US" altLang="zh-CN" sz="2200" dirty="0">
                <a:solidFill>
                  <a:schemeClr val="tx1"/>
                </a:solidFill>
                <a:ea typeface="黑体" panose="02010609060101010101" pitchFamily="49" charset="-122"/>
                <a:cs typeface="+mn-lt"/>
                <a:sym typeface="+mn-ea"/>
              </a:rPr>
              <a:t> -</a:t>
            </a:r>
            <a:r>
              <a:rPr lang="zh-CN" altLang="en-US" sz="2200" dirty="0">
                <a:solidFill>
                  <a:schemeClr val="tx1"/>
                </a:solidFill>
                <a:ea typeface="黑体" panose="02010609060101010101" pitchFamily="49" charset="-122"/>
                <a:cs typeface="+mn-lt"/>
                <a:sym typeface="+mn-ea"/>
              </a:rPr>
              <a:t> 属性A和属性B之间的相关度可根据以下计算公式分析获得：</a:t>
            </a:r>
          </a:p>
        </p:txBody>
      </p:sp>
      <p:sp>
        <p:nvSpPr>
          <p:cNvPr id="5" name="Rectangle 2"/>
          <p:cNvSpPr>
            <a:spLocks noGrp="1"/>
          </p:cNvSpPr>
          <p:nvPr>
            <p:ph type="title"/>
            <p:custDataLst>
              <p:tags r:id="rId3"/>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mc:AlternateContent xmlns:mc="http://schemas.openxmlformats.org/markup-compatibility/2006" xmlns:a14="http://schemas.microsoft.com/office/drawing/2010/main">
        <mc:Choice Requires="a14">
          <p:sp>
            <p:nvSpPr>
              <p:cNvPr id="6" name="Rectangle 3"/>
              <p:cNvSpPr>
                <a:spLocks noGrp="1" noRot="1"/>
              </p:cNvSpPr>
              <p:nvPr>
                <p:custDataLst>
                  <p:tags r:id="rId4"/>
                </p:custDataLst>
              </p:nvPr>
            </p:nvSpPr>
            <p:spPr>
              <a:xfrm>
                <a:off x="154940" y="4079875"/>
                <a:ext cx="8833485" cy="60515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algn="l" eaLnBrk="1" latinLnBrk="0" hangingPunct="1">
                  <a:lnSpc>
                    <a:spcPct val="100000"/>
                  </a:lnSpc>
                  <a:spcBef>
                    <a:spcPts val="600"/>
                  </a:spcBef>
                  <a:buClrTx/>
                  <a:buSzTx/>
                  <a:buFont typeface="Wingdings" panose="05000000000000000000" pitchFamily="2" charset="2"/>
                  <a:buNone/>
                </a:pPr>
                <a:r>
                  <a:rPr lang="zh-CN" altLang="en-US" sz="2200" dirty="0">
                    <a:solidFill>
                      <a:schemeClr val="tx1"/>
                    </a:solidFill>
                    <a:ea typeface="黑体" panose="02010609060101010101" pitchFamily="49" charset="-122"/>
                    <a:cs typeface="+mn-lt"/>
                    <a:sym typeface="+mn-ea"/>
                  </a:rPr>
                  <a:t>   </a:t>
                </a:r>
                <a:r>
                  <a:rPr lang="en-US" altLang="zh-CN" sz="2200" dirty="0">
                    <a:solidFill>
                      <a:schemeClr val="tx1"/>
                    </a:solidFill>
                    <a:ea typeface="黑体" panose="02010609060101010101" pitchFamily="49" charset="-122"/>
                    <a:cs typeface="+mn-lt"/>
                    <a:sym typeface="+mn-ea"/>
                  </a:rPr>
                  <a:t>   </a:t>
                </a:r>
                <a:r>
                  <a:rPr lang="zh-CN" altLang="en-US" sz="2200" dirty="0">
                    <a:ea typeface="黑体" panose="02010609060101010101" pitchFamily="49" charset="-122"/>
                    <a:cs typeface="+mn-lt"/>
                    <a:sym typeface="+mn-ea"/>
                  </a:rPr>
                  <a:t>其中，</a:t>
                </a:r>
                <a14:m>
                  <m:oMath xmlns:m="http://schemas.openxmlformats.org/officeDocument/2006/math">
                    <m:bar>
                      <m:barPr>
                        <m:pos m:val="top"/>
                        <m:ctrlPr>
                          <a:rPr lang="zh-CN" altLang="en-US" sz="2200" i="1" dirty="0" smtClean="0">
                            <a:latin typeface="Cambria Math" panose="02040503050406030204" pitchFamily="18" charset="0"/>
                            <a:ea typeface="黑体" panose="02010609060101010101" pitchFamily="49" charset="-122"/>
                            <a:cs typeface="+mn-lt"/>
                            <a:sym typeface="+mn-ea"/>
                          </a:rPr>
                        </m:ctrlPr>
                      </m:barPr>
                      <m:e>
                        <m:r>
                          <a:rPr lang="zh-CN" altLang="en-US" sz="2200" dirty="0" smtClean="0">
                            <a:latin typeface="Cambria Math" panose="02040503050406030204" charset="0"/>
                            <a:ea typeface="黑体" panose="02010609060101010101" pitchFamily="49" charset="-122"/>
                            <a:cs typeface="+mn-lt"/>
                            <a:sym typeface="+mn-ea"/>
                          </a:rPr>
                          <m:t>𝐴</m:t>
                        </m:r>
                      </m:e>
                    </m:bar>
                  </m:oMath>
                </a14:m>
                <a:r>
                  <a:rPr lang="zh-CN" altLang="en-US" sz="2200" dirty="0">
                    <a:ea typeface="黑体" panose="02010609060101010101" pitchFamily="49" charset="-122"/>
                    <a:cs typeface="+mn-lt"/>
                    <a:sym typeface="+mn-ea"/>
                  </a:rPr>
                  <a:t>和</a:t>
                </a:r>
                <a14:m>
                  <m:oMath xmlns:m="http://schemas.openxmlformats.org/officeDocument/2006/math">
                    <m:bar>
                      <m:barPr>
                        <m:pos m:val="top"/>
                        <m:ctrlPr>
                          <a:rPr lang="zh-CN" altLang="en-US" sz="2200" i="1" dirty="0" smtClean="0">
                            <a:latin typeface="Cambria Math" panose="02040503050406030204" pitchFamily="18" charset="0"/>
                            <a:ea typeface="黑体" panose="02010609060101010101" pitchFamily="49" charset="-122"/>
                            <a:cs typeface="+mn-lt"/>
                            <a:sym typeface="+mn-ea"/>
                          </a:rPr>
                        </m:ctrlPr>
                      </m:barPr>
                      <m:e>
                        <m:r>
                          <a:rPr lang="zh-CN" altLang="en-US" sz="2200" dirty="0" smtClean="0">
                            <a:latin typeface="Cambria Math" panose="02040503050406030204" charset="0"/>
                            <a:ea typeface="黑体" panose="02010609060101010101" pitchFamily="49" charset="-122"/>
                            <a:cs typeface="+mn-lt"/>
                            <a:sym typeface="+mn-ea"/>
                          </a:rPr>
                          <m:t>𝑩</m:t>
                        </m:r>
                      </m:e>
                    </m:bar>
                  </m:oMath>
                </a14:m>
                <a:r>
                  <a:rPr lang="zh-CN" altLang="en-US" sz="2200" dirty="0">
                    <a:ea typeface="黑体" panose="02010609060101010101" pitchFamily="49" charset="-122"/>
                    <a:cs typeface="+mn-lt"/>
                    <a:sym typeface="+mn-ea"/>
                  </a:rPr>
                  <a:t>分别为A、B的平均值，σ</a:t>
                </a:r>
                <a:r>
                  <a:rPr lang="zh-CN" altLang="en-US" sz="2200" baseline="-25000" dirty="0">
                    <a:ea typeface="黑体" panose="02010609060101010101" pitchFamily="49" charset="-122"/>
                    <a:cs typeface="+mn-lt"/>
                    <a:sym typeface="+mn-ea"/>
                  </a:rPr>
                  <a:t>A</a:t>
                </a:r>
                <a:r>
                  <a:rPr lang="zh-CN" altLang="en-US" sz="2200" dirty="0">
                    <a:ea typeface="黑体" panose="02010609060101010101" pitchFamily="49" charset="-122"/>
                    <a:cs typeface="+mn-lt"/>
                    <a:sym typeface="+mn-ea"/>
                  </a:rPr>
                  <a:t>和σ</a:t>
                </a:r>
                <a:r>
                  <a:rPr lang="zh-CN" altLang="en-US" sz="2200" baseline="-25000" dirty="0">
                    <a:ea typeface="黑体" panose="02010609060101010101" pitchFamily="49" charset="-122"/>
                    <a:cs typeface="+mn-lt"/>
                    <a:sym typeface="+mn-ea"/>
                  </a:rPr>
                  <a:t>B</a:t>
                </a:r>
                <a:r>
                  <a:rPr lang="zh-CN" altLang="en-US" sz="2200" dirty="0">
                    <a:ea typeface="黑体" panose="02010609060101010101" pitchFamily="49" charset="-122"/>
                    <a:cs typeface="+mn-lt"/>
                    <a:sym typeface="+mn-ea"/>
                  </a:rPr>
                  <a:t>分别为A、B的标准差</a:t>
                </a:r>
                <a:endParaRPr lang="zh-CN" altLang="en-US" sz="2200" b="1" dirty="0">
                  <a:ea typeface="黑体" panose="02010609060101010101" pitchFamily="49" charset="-122"/>
                  <a:cs typeface="+mn-lt"/>
                  <a:sym typeface="+mn-ea"/>
                </a:endParaRPr>
              </a:p>
              <a:p>
                <a:pPr marL="0" algn="l" eaLnBrk="1" latinLnBrk="0" hangingPunct="1">
                  <a:lnSpc>
                    <a:spcPct val="100000"/>
                  </a:lnSpc>
                  <a:spcBef>
                    <a:spcPts val="600"/>
                  </a:spcBef>
                  <a:buClrTx/>
                  <a:buSzTx/>
                  <a:buFont typeface="Wingdings" panose="05000000000000000000" pitchFamily="2" charset="2"/>
                  <a:buNone/>
                </a:pPr>
                <a:endParaRPr lang="zh-CN" altLang="en-US" sz="2200" dirty="0">
                  <a:solidFill>
                    <a:schemeClr val="tx1"/>
                  </a:solidFill>
                  <a:ea typeface="黑体" panose="02010609060101010101" pitchFamily="49" charset="-122"/>
                  <a:cs typeface="+mn-lt"/>
                  <a:sym typeface="+mn-ea"/>
                </a:endParaRPr>
              </a:p>
            </p:txBody>
          </p:sp>
        </mc:Choice>
        <mc:Fallback xmlns="">
          <p:sp>
            <p:nvSpPr>
              <p:cNvPr id="6" name="Rectangle 3"/>
              <p:cNvSpPr>
                <a:spLocks noRot="1" noChangeAspect="1" noMove="1" noResize="1" noEditPoints="1" noAdjustHandles="1" noChangeArrowheads="1" noChangeShapeType="1" noTextEdit="1"/>
              </p:cNvSpPr>
              <p:nvPr>
                <p:custDataLst>
                  <p:tags r:id="rId12"/>
                </p:custDataLst>
              </p:nvPr>
            </p:nvSpPr>
            <p:spPr>
              <a:xfrm>
                <a:off x="154940" y="4079875"/>
                <a:ext cx="8833485" cy="605155"/>
              </a:xfrm>
              <a:prstGeom prst="rect">
                <a:avLst/>
              </a:prstGeom>
              <a:blipFill rotWithShape="1">
                <a:blip r:embed="rId13"/>
                <a:stretch>
                  <a:fillRect b="-35992"/>
                </a:stretch>
              </a:blipFill>
              <a:ln w="12700">
                <a:noFill/>
              </a:ln>
            </p:spPr>
            <p:txBody>
              <a:bodyPr/>
              <a:lstStyle/>
              <a:p>
                <a:r>
                  <a:rPr lang="zh-CN" altLang="en-US">
                    <a:noFill/>
                  </a:rPr>
                  <a:t> </a:t>
                </a:r>
              </a:p>
            </p:txBody>
          </p:sp>
        </mc:Fallback>
      </mc:AlternateContent>
      <p:pic>
        <p:nvPicPr>
          <p:cNvPr id="7" name="图片 6"/>
          <p:cNvPicPr>
            <a:picLocks noChangeAspect="1"/>
          </p:cNvPicPr>
          <p:nvPr>
            <p:custDataLst>
              <p:tags r:id="rId5"/>
            </p:custDataLst>
          </p:nvPr>
        </p:nvPicPr>
        <p:blipFill>
          <a:blip r:embed="rId14"/>
          <a:stretch>
            <a:fillRect/>
          </a:stretch>
        </p:blipFill>
        <p:spPr>
          <a:xfrm>
            <a:off x="775970" y="4685665"/>
            <a:ext cx="1222375" cy="617855"/>
          </a:xfrm>
          <a:prstGeom prst="rect">
            <a:avLst/>
          </a:prstGeom>
        </p:spPr>
      </p:pic>
      <p:pic>
        <p:nvPicPr>
          <p:cNvPr id="8" name="图片 7"/>
          <p:cNvPicPr>
            <a:picLocks noChangeAspect="1"/>
          </p:cNvPicPr>
          <p:nvPr>
            <p:custDataLst>
              <p:tags r:id="rId6"/>
            </p:custDataLst>
          </p:nvPr>
        </p:nvPicPr>
        <p:blipFill>
          <a:blip r:embed="rId15"/>
          <a:stretch>
            <a:fillRect/>
          </a:stretch>
        </p:blipFill>
        <p:spPr>
          <a:xfrm>
            <a:off x="2299970" y="4634865"/>
            <a:ext cx="1198245" cy="645160"/>
          </a:xfrm>
          <a:prstGeom prst="rect">
            <a:avLst/>
          </a:prstGeom>
        </p:spPr>
      </p:pic>
      <p:pic>
        <p:nvPicPr>
          <p:cNvPr id="9" name="图片 8"/>
          <p:cNvPicPr>
            <a:picLocks noChangeAspect="1"/>
          </p:cNvPicPr>
          <p:nvPr>
            <p:custDataLst>
              <p:tags r:id="rId7"/>
            </p:custDataLst>
          </p:nvPr>
        </p:nvPicPr>
        <p:blipFill>
          <a:blip r:embed="rId16"/>
          <a:stretch>
            <a:fillRect/>
          </a:stretch>
        </p:blipFill>
        <p:spPr>
          <a:xfrm>
            <a:off x="3854450" y="4626610"/>
            <a:ext cx="2103755" cy="647700"/>
          </a:xfrm>
          <a:prstGeom prst="rect">
            <a:avLst/>
          </a:prstGeom>
        </p:spPr>
      </p:pic>
      <p:pic>
        <p:nvPicPr>
          <p:cNvPr id="10" name="图片 9"/>
          <p:cNvPicPr>
            <a:picLocks noChangeAspect="1"/>
          </p:cNvPicPr>
          <p:nvPr>
            <p:custDataLst>
              <p:tags r:id="rId8"/>
            </p:custDataLst>
          </p:nvPr>
        </p:nvPicPr>
        <p:blipFill>
          <a:blip r:embed="rId17"/>
          <a:stretch>
            <a:fillRect/>
          </a:stretch>
        </p:blipFill>
        <p:spPr>
          <a:xfrm>
            <a:off x="6244590" y="4601845"/>
            <a:ext cx="2071370" cy="633095"/>
          </a:xfrm>
          <a:prstGeom prst="rect">
            <a:avLst/>
          </a:prstGeom>
        </p:spPr>
      </p:pic>
      <p:sp>
        <p:nvSpPr>
          <p:cNvPr id="11" name="Rectangle 3"/>
          <p:cNvSpPr>
            <a:spLocks noGrp="1" noRot="1"/>
          </p:cNvSpPr>
          <p:nvPr>
            <p:custDataLst>
              <p:tags r:id="rId9"/>
            </p:custDataLst>
          </p:nvPr>
        </p:nvSpPr>
        <p:spPr>
          <a:xfrm>
            <a:off x="72390" y="5349875"/>
            <a:ext cx="8932545" cy="125095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algn="l" eaLnBrk="1" hangingPunct="1">
              <a:lnSpc>
                <a:spcPct val="100000"/>
              </a:lnSpc>
              <a:spcBef>
                <a:spcPts val="600"/>
              </a:spcBef>
              <a:buClrTx/>
              <a:buSzTx/>
              <a:buFont typeface="Wingdings" panose="05000000000000000000" pitchFamily="2" charset="2"/>
              <a:buNone/>
            </a:pPr>
            <a:r>
              <a:rPr lang="en-US" altLang="zh-CN" sz="2100" b="1" dirty="0">
                <a:ea typeface="宋体" panose="02010600030101010101" pitchFamily="2" charset="-122"/>
                <a:cs typeface="+mn-cs"/>
                <a:sym typeface="+mn-ea"/>
              </a:rPr>
              <a:t>       </a:t>
            </a:r>
            <a:r>
              <a:rPr lang="en-US" altLang="zh-CN" sz="2100" b="1" dirty="0">
                <a:ea typeface="宋体" panose="02010600030101010101" pitchFamily="2" charset="-122"/>
                <a:cs typeface="+mn-cs"/>
                <a:sym typeface="Symbol" panose="05050102010706020507" charset="0"/>
              </a:rPr>
              <a:t></a:t>
            </a:r>
            <a:r>
              <a:rPr lang="en-US" altLang="zh-CN" sz="2100" b="1" dirty="0">
                <a:ea typeface="宋体" panose="02010600030101010101" pitchFamily="2" charset="-122"/>
                <a:cs typeface="+mn-cs"/>
                <a:sym typeface="+mn-ea"/>
              </a:rPr>
              <a:t> </a:t>
            </a:r>
            <a:r>
              <a:rPr lang="zh-CN" altLang="en-US" sz="2100" dirty="0">
                <a:latin typeface="+mn-ea"/>
                <a:sym typeface="+mn-ea"/>
              </a:rPr>
              <a:t>若</a:t>
            </a:r>
            <a:r>
              <a:rPr lang="en-US" altLang="zh-CN" sz="2100" dirty="0">
                <a:latin typeface="+mn-ea"/>
                <a:sym typeface="+mn-ea"/>
              </a:rPr>
              <a:t>r</a:t>
            </a:r>
            <a:r>
              <a:rPr lang="en-US" altLang="zh-CN" sz="2100" baseline="-25000" dirty="0">
                <a:latin typeface="+mn-ea"/>
                <a:sym typeface="+mn-ea"/>
              </a:rPr>
              <a:t>A,B</a:t>
            </a:r>
            <a:r>
              <a:rPr lang="en-US" altLang="zh-CN" sz="2100" dirty="0">
                <a:latin typeface="+mn-ea"/>
                <a:sym typeface="+mn-ea"/>
              </a:rPr>
              <a:t>&gt;0</a:t>
            </a:r>
            <a:r>
              <a:rPr lang="zh-CN" altLang="en-US" sz="2100" dirty="0">
                <a:latin typeface="+mn-ea"/>
                <a:sym typeface="+mn-ea"/>
              </a:rPr>
              <a:t>，则</a:t>
            </a:r>
            <a:r>
              <a:rPr lang="en-US" altLang="zh-CN" sz="2100" dirty="0">
                <a:latin typeface="+mn-ea"/>
                <a:sym typeface="+mn-ea"/>
              </a:rPr>
              <a:t>A</a:t>
            </a:r>
            <a:r>
              <a:rPr lang="zh-CN" altLang="en-US" sz="2100" dirty="0">
                <a:latin typeface="+mn-ea"/>
                <a:ea typeface="宋体" panose="02010600030101010101" pitchFamily="2" charset="-122"/>
                <a:sym typeface="+mn-ea"/>
              </a:rPr>
              <a:t>、</a:t>
            </a:r>
            <a:r>
              <a:rPr lang="en-US" altLang="zh-CN" sz="2100" dirty="0">
                <a:latin typeface="+mn-ea"/>
                <a:sym typeface="+mn-ea"/>
              </a:rPr>
              <a:t>B</a:t>
            </a:r>
            <a:r>
              <a:rPr lang="zh-CN" altLang="en-US" sz="2100" dirty="0">
                <a:latin typeface="+mn-ea"/>
                <a:sym typeface="+mn-ea"/>
              </a:rPr>
              <a:t>之间是正关联；</a:t>
            </a:r>
            <a:r>
              <a:rPr lang="en-US" altLang="zh-CN" sz="2100" dirty="0">
                <a:latin typeface="+mn-ea"/>
                <a:sym typeface="+mn-ea"/>
              </a:rPr>
              <a:t>r</a:t>
            </a:r>
            <a:r>
              <a:rPr lang="en-US" altLang="zh-CN" sz="2100" baseline="-25000" dirty="0">
                <a:latin typeface="+mn-ea"/>
                <a:sym typeface="+mn-ea"/>
              </a:rPr>
              <a:t>A,B</a:t>
            </a:r>
            <a:r>
              <a:rPr lang="zh-CN" altLang="en-US" sz="2100" dirty="0">
                <a:latin typeface="+mn-ea"/>
                <a:sym typeface="+mn-ea"/>
              </a:rPr>
              <a:t>越大，说明正关联关系越密；</a:t>
            </a:r>
            <a:endParaRPr lang="zh-CN" altLang="en-US" sz="2100" dirty="0">
              <a:latin typeface="+mn-ea"/>
            </a:endParaRPr>
          </a:p>
          <a:p>
            <a:pPr marL="0" algn="l" eaLnBrk="1" hangingPunct="1">
              <a:lnSpc>
                <a:spcPct val="100000"/>
              </a:lnSpc>
              <a:spcBef>
                <a:spcPts val="600"/>
              </a:spcBef>
              <a:buClrTx/>
              <a:buSzTx/>
              <a:buFont typeface="Wingdings" panose="05000000000000000000" pitchFamily="2" charset="2"/>
              <a:buNone/>
            </a:pPr>
            <a:r>
              <a:rPr lang="en-US" altLang="zh-CN" sz="2100" dirty="0">
                <a:latin typeface="+mn-ea"/>
                <a:sym typeface="+mn-ea"/>
              </a:rPr>
              <a:t>       </a:t>
            </a:r>
            <a:r>
              <a:rPr lang="en-US" altLang="zh-CN" sz="2100" dirty="0">
                <a:ea typeface="宋体" panose="02010600030101010101" pitchFamily="2" charset="-122"/>
                <a:sym typeface="Symbol" panose="05050102010706020507" charset="0"/>
              </a:rPr>
              <a:t></a:t>
            </a:r>
            <a:r>
              <a:rPr lang="en-US" altLang="zh-CN" sz="2100" dirty="0">
                <a:latin typeface="+mn-ea"/>
                <a:sym typeface="+mn-ea"/>
              </a:rPr>
              <a:t> </a:t>
            </a:r>
            <a:r>
              <a:rPr lang="zh-CN" altLang="en-US" sz="2100" dirty="0">
                <a:latin typeface="+mn-ea"/>
                <a:sym typeface="+mn-ea"/>
              </a:rPr>
              <a:t>若</a:t>
            </a:r>
            <a:r>
              <a:rPr lang="en-US" altLang="zh-CN" sz="2100" dirty="0">
                <a:latin typeface="+mn-ea"/>
                <a:sym typeface="+mn-ea"/>
              </a:rPr>
              <a:t>r</a:t>
            </a:r>
            <a:r>
              <a:rPr lang="en-US" altLang="zh-CN" sz="2100" baseline="-25000" dirty="0">
                <a:latin typeface="+mn-ea"/>
                <a:sym typeface="+mn-ea"/>
              </a:rPr>
              <a:t>A,B</a:t>
            </a:r>
            <a:r>
              <a:rPr lang="en-US" altLang="zh-CN" sz="2100" dirty="0">
                <a:latin typeface="+mn-ea"/>
                <a:sym typeface="+mn-ea"/>
              </a:rPr>
              <a:t>=0</a:t>
            </a:r>
            <a:r>
              <a:rPr lang="zh-CN" altLang="en-US" sz="2100" dirty="0">
                <a:latin typeface="+mn-ea"/>
                <a:sym typeface="+mn-ea"/>
              </a:rPr>
              <a:t>，则</a:t>
            </a:r>
            <a:r>
              <a:rPr lang="en-US" altLang="zh-CN" sz="2100" dirty="0">
                <a:latin typeface="+mn-ea"/>
                <a:sym typeface="+mn-ea"/>
              </a:rPr>
              <a:t>A</a:t>
            </a:r>
            <a:r>
              <a:rPr lang="zh-CN" altLang="en-US" sz="2100" dirty="0">
                <a:latin typeface="+mn-ea"/>
                <a:ea typeface="宋体" panose="02010600030101010101" pitchFamily="2" charset="-122"/>
                <a:sym typeface="+mn-ea"/>
              </a:rPr>
              <a:t>、</a:t>
            </a:r>
            <a:r>
              <a:rPr lang="en-US" altLang="zh-CN" sz="2100" dirty="0">
                <a:latin typeface="+mn-ea"/>
                <a:sym typeface="+mn-ea"/>
              </a:rPr>
              <a:t>B</a:t>
            </a:r>
            <a:r>
              <a:rPr lang="zh-CN" altLang="en-US" sz="2100" dirty="0">
                <a:latin typeface="+mn-ea"/>
                <a:sym typeface="+mn-ea"/>
              </a:rPr>
              <a:t>相互独立，两者之间没有关系。</a:t>
            </a:r>
          </a:p>
          <a:p>
            <a:pPr marL="0" algn="l" eaLnBrk="1" hangingPunct="1">
              <a:lnSpc>
                <a:spcPct val="100000"/>
              </a:lnSpc>
              <a:spcBef>
                <a:spcPts val="600"/>
              </a:spcBef>
              <a:buClrTx/>
              <a:buSzTx/>
              <a:buFont typeface="Wingdings" panose="05000000000000000000" pitchFamily="2" charset="2"/>
              <a:buNone/>
            </a:pPr>
            <a:r>
              <a:rPr lang="zh-CN" altLang="en-US" sz="2100" dirty="0">
                <a:latin typeface="+mn-ea"/>
                <a:sym typeface="+mn-ea"/>
              </a:rPr>
              <a:t> </a:t>
            </a:r>
            <a:r>
              <a:rPr lang="en-US" altLang="zh-CN" sz="2100" dirty="0">
                <a:latin typeface="+mn-ea"/>
                <a:sym typeface="+mn-ea"/>
              </a:rPr>
              <a:t>      </a:t>
            </a:r>
            <a:r>
              <a:rPr lang="en-US" altLang="zh-CN" sz="2100" dirty="0">
                <a:ea typeface="宋体" panose="02010600030101010101" pitchFamily="2" charset="-122"/>
                <a:sym typeface="Symbol" panose="05050102010706020507" charset="0"/>
              </a:rPr>
              <a:t></a:t>
            </a:r>
            <a:r>
              <a:rPr lang="en-US" altLang="zh-CN" sz="2100" dirty="0">
                <a:latin typeface="+mn-ea"/>
                <a:sym typeface="+mn-ea"/>
              </a:rPr>
              <a:t> </a:t>
            </a:r>
            <a:r>
              <a:rPr lang="zh-CN" altLang="en-US" sz="2100" dirty="0">
                <a:latin typeface="+mn-ea"/>
                <a:sym typeface="+mn-ea"/>
              </a:rPr>
              <a:t>若</a:t>
            </a:r>
            <a:r>
              <a:rPr lang="en-US" altLang="zh-CN" sz="2100" dirty="0">
                <a:latin typeface="+mn-ea"/>
                <a:sym typeface="+mn-ea"/>
              </a:rPr>
              <a:t>r</a:t>
            </a:r>
            <a:r>
              <a:rPr lang="en-US" altLang="zh-CN" sz="2100" baseline="-25000" dirty="0">
                <a:latin typeface="+mn-ea"/>
                <a:sym typeface="+mn-ea"/>
              </a:rPr>
              <a:t>A,B</a:t>
            </a:r>
            <a:r>
              <a:rPr lang="en-US" altLang="zh-CN" sz="2100" dirty="0">
                <a:latin typeface="+mn-ea"/>
                <a:sym typeface="+mn-ea"/>
              </a:rPr>
              <a:t>&lt;0</a:t>
            </a:r>
            <a:r>
              <a:rPr lang="zh-CN" altLang="en-US" sz="2100" dirty="0">
                <a:latin typeface="+mn-ea"/>
                <a:ea typeface="宋体" panose="02010600030101010101" pitchFamily="2" charset="-122"/>
                <a:sym typeface="+mn-ea"/>
              </a:rPr>
              <a:t>，</a:t>
            </a:r>
            <a:r>
              <a:rPr lang="zh-CN" altLang="en-US" sz="2100" dirty="0">
                <a:latin typeface="+mn-ea"/>
                <a:sym typeface="+mn-ea"/>
              </a:rPr>
              <a:t>则</a:t>
            </a:r>
            <a:r>
              <a:rPr lang="en-US" altLang="zh-CN" sz="2100" dirty="0">
                <a:latin typeface="+mn-ea"/>
                <a:sym typeface="+mn-ea"/>
              </a:rPr>
              <a:t>A</a:t>
            </a:r>
            <a:r>
              <a:rPr lang="zh-CN" altLang="en-US" sz="2100" dirty="0">
                <a:latin typeface="+mn-ea"/>
                <a:ea typeface="宋体" panose="02010600030101010101" pitchFamily="2" charset="-122"/>
                <a:sym typeface="+mn-ea"/>
              </a:rPr>
              <a:t>、</a:t>
            </a:r>
            <a:r>
              <a:rPr lang="en-US" altLang="zh-CN" sz="2100" dirty="0">
                <a:latin typeface="+mn-ea"/>
                <a:sym typeface="+mn-ea"/>
              </a:rPr>
              <a:t>B</a:t>
            </a:r>
            <a:r>
              <a:rPr lang="zh-CN" altLang="en-US" sz="2100" dirty="0">
                <a:latin typeface="+mn-ea"/>
                <a:sym typeface="+mn-ea"/>
              </a:rPr>
              <a:t>之间是负关联；</a:t>
            </a:r>
            <a:r>
              <a:rPr lang="en-US" altLang="zh-CN" sz="2100" dirty="0">
                <a:latin typeface="+mn-ea"/>
                <a:sym typeface="+mn-ea"/>
              </a:rPr>
              <a:t>|r</a:t>
            </a:r>
            <a:r>
              <a:rPr lang="en-US" altLang="zh-CN" sz="2100" baseline="-25000" dirty="0">
                <a:latin typeface="+mn-ea"/>
                <a:sym typeface="+mn-ea"/>
              </a:rPr>
              <a:t>A,B</a:t>
            </a:r>
            <a:r>
              <a:rPr lang="en-US" altLang="zh-CN" sz="2100" dirty="0">
                <a:latin typeface="+mn-ea"/>
                <a:sym typeface="+mn-ea"/>
              </a:rPr>
              <a:t>|</a:t>
            </a:r>
            <a:r>
              <a:rPr lang="zh-CN" altLang="en-US" sz="2100" dirty="0">
                <a:latin typeface="+mn-ea"/>
                <a:sym typeface="+mn-ea"/>
              </a:rPr>
              <a:t>越大，说明</a:t>
            </a:r>
            <a:r>
              <a:rPr lang="zh-CN" altLang="en-US" sz="2100" dirty="0">
                <a:latin typeface="+mn-ea"/>
                <a:ea typeface="宋体" panose="02010600030101010101" pitchFamily="2" charset="-122"/>
                <a:sym typeface="+mn-ea"/>
              </a:rPr>
              <a:t>负</a:t>
            </a:r>
            <a:r>
              <a:rPr lang="zh-CN" altLang="en-US" sz="2100" dirty="0">
                <a:latin typeface="+mn-ea"/>
                <a:sym typeface="+mn-ea"/>
              </a:rPr>
              <a:t>关联关系越密。</a:t>
            </a:r>
            <a:endParaRPr lang="en-US" altLang="zh-CN" sz="2100" b="1" dirty="0">
              <a:ea typeface="宋体" panose="02010600030101010101" pitchFamily="2" charset="-122"/>
              <a:cs typeface="+mn-cs"/>
              <a:sym typeface="+mn-ea"/>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171450" y="867410"/>
            <a:ext cx="8742045" cy="3738880"/>
          </a:xfrm>
        </p:spPr>
        <p:txBody>
          <a:bodyPr vert="horz" wrap="square" lIns="91440" tIns="45720" rIns="91440" bIns="45720" anchor="t" anchorCtr="0">
            <a:noAutofit/>
          </a:bodyPr>
          <a:lstStyle/>
          <a:p>
            <a:pPr algn="l" eaLnBrk="1" latinLnBrk="0" hangingPunct="1">
              <a:lnSpc>
                <a:spcPct val="100000"/>
              </a:lnSpc>
              <a:spcBef>
                <a:spcPts val="10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冲突检测与消除</a:t>
            </a:r>
          </a:p>
          <a:p>
            <a:pPr marL="0" algn="l" eaLnBrk="1" latinLnBrk="0" hangingPunct="1">
              <a:lnSpc>
                <a:spcPct val="100000"/>
              </a:lnSpc>
              <a:spcBef>
                <a:spcPts val="1200"/>
              </a:spcBef>
              <a:buClrTx/>
              <a:buSzTx/>
              <a:buFont typeface="Wingdings" panose="05000000000000000000" pitchFamily="2" charset="2"/>
              <a:buNone/>
            </a:pPr>
            <a:r>
              <a:rPr lang="zh-CN" altLang="en-US" dirty="0">
                <a:solidFill>
                  <a:schemeClr val="tx2">
                    <a:lumMod val="75000"/>
                    <a:lumOff val="25000"/>
                  </a:schemeClr>
                </a:solidFill>
                <a:ea typeface="黑体" panose="02010609060101010101" pitchFamily="49" charset="-122"/>
                <a:cs typeface="+mn-lt"/>
                <a:sym typeface="+mn-ea"/>
              </a:rPr>
              <a:t>  *  对于一个实体，来自不同数据源的属性值可能不同。</a:t>
            </a:r>
          </a:p>
          <a:p>
            <a:pPr marL="0" algn="l" eaLnBrk="1" latinLnBrk="0" hangingPunct="1">
              <a:lnSpc>
                <a:spcPct val="100000"/>
              </a:lnSpc>
              <a:spcBef>
                <a:spcPts val="1200"/>
              </a:spcBef>
              <a:buClrTx/>
              <a:buSzTx/>
              <a:buFont typeface="Wingdings" panose="05000000000000000000" pitchFamily="2" charset="2"/>
              <a:buNone/>
            </a:pPr>
            <a:r>
              <a:rPr lang="zh-CN" altLang="en-US" dirty="0">
                <a:solidFill>
                  <a:schemeClr val="tx2">
                    <a:lumMod val="75000"/>
                    <a:lumOff val="25000"/>
                  </a:schemeClr>
                </a:solidFill>
                <a:ea typeface="黑体" panose="02010609060101010101" pitchFamily="49" charset="-122"/>
                <a:cs typeface="+mn-lt"/>
                <a:sym typeface="+mn-ea"/>
              </a:rPr>
              <a:t>  </a:t>
            </a:r>
            <a:r>
              <a:rPr lang="en-US" altLang="zh-CN" dirty="0">
                <a:solidFill>
                  <a:schemeClr val="tx2">
                    <a:lumMod val="75000"/>
                    <a:lumOff val="25000"/>
                  </a:schemeClr>
                </a:solidFill>
                <a:ea typeface="黑体" panose="02010609060101010101" pitchFamily="49" charset="-122"/>
                <a:cs typeface="+mn-lt"/>
                <a:sym typeface="+mn-ea"/>
              </a:rPr>
              <a:t>*</a:t>
            </a:r>
            <a:r>
              <a:rPr lang="zh-CN" altLang="en-US" dirty="0">
                <a:solidFill>
                  <a:schemeClr val="tx2">
                    <a:lumMod val="75000"/>
                    <a:lumOff val="25000"/>
                  </a:schemeClr>
                </a:solidFill>
                <a:ea typeface="黑体" panose="02010609060101010101" pitchFamily="49" charset="-122"/>
                <a:cs typeface="+mn-lt"/>
                <a:sym typeface="+mn-ea"/>
              </a:rPr>
              <a:t> 原因：表示的差异，比例尺度不同、或编码的差异。</a:t>
            </a:r>
          </a:p>
          <a:p>
            <a:pPr marL="0" algn="l" eaLnBrk="1" latinLnBrk="0" hangingPunct="1">
              <a:lnSpc>
                <a:spcPct val="100000"/>
              </a:lnSpc>
              <a:spcBef>
                <a:spcPts val="1200"/>
              </a:spcBef>
              <a:buClrTx/>
              <a:buSzTx/>
              <a:buFont typeface="Wingdings" panose="05000000000000000000" pitchFamily="2" charset="2"/>
              <a:buNone/>
            </a:pPr>
            <a:r>
              <a:rPr lang="zh-CN" altLang="en-US" dirty="0">
                <a:solidFill>
                  <a:schemeClr val="tx2">
                    <a:lumMod val="75000"/>
                    <a:lumOff val="25000"/>
                  </a:schemeClr>
                </a:solidFill>
                <a:ea typeface="黑体" panose="02010609060101010101" pitchFamily="49" charset="-122"/>
                <a:cs typeface="+mn-lt"/>
                <a:sym typeface="+mn-ea"/>
              </a:rPr>
              <a:t>  </a:t>
            </a:r>
            <a:r>
              <a:rPr lang="en-US" altLang="zh-CN" dirty="0">
                <a:solidFill>
                  <a:schemeClr val="tx2">
                    <a:lumMod val="75000"/>
                    <a:lumOff val="25000"/>
                  </a:schemeClr>
                </a:solidFill>
                <a:ea typeface="黑体" panose="02010609060101010101" pitchFamily="49" charset="-122"/>
                <a:cs typeface="+mn-lt"/>
                <a:sym typeface="+mn-ea"/>
              </a:rPr>
              <a:t>*</a:t>
            </a:r>
            <a:r>
              <a:rPr lang="zh-CN" altLang="en-US" dirty="0">
                <a:solidFill>
                  <a:schemeClr val="tx2">
                    <a:lumMod val="75000"/>
                    <a:lumOff val="25000"/>
                  </a:schemeClr>
                </a:solidFill>
                <a:ea typeface="黑体" panose="02010609060101010101" pitchFamily="49" charset="-122"/>
                <a:cs typeface="+mn-lt"/>
                <a:sym typeface="+mn-ea"/>
              </a:rPr>
              <a:t> 例：</a:t>
            </a:r>
          </a:p>
          <a:p>
            <a:pPr marL="0" algn="l" eaLnBrk="1" latinLnBrk="0" hangingPunct="1">
              <a:lnSpc>
                <a:spcPct val="100000"/>
              </a:lnSpc>
              <a:spcBef>
                <a:spcPts val="1200"/>
              </a:spcBef>
              <a:buClrTx/>
              <a:buSzTx/>
              <a:buFont typeface="Wingdings" panose="05000000000000000000" pitchFamily="2" charset="2"/>
              <a:buNone/>
            </a:pPr>
            <a:r>
              <a:rPr lang="zh-CN" altLang="en-US" sz="2300" dirty="0">
                <a:solidFill>
                  <a:schemeClr val="tx1"/>
                </a:solidFill>
                <a:ea typeface="黑体" panose="02010609060101010101" pitchFamily="49" charset="-122"/>
                <a:cs typeface="+mn-lt"/>
                <a:sym typeface="+mn-ea"/>
              </a:rPr>
              <a:t> </a:t>
            </a:r>
            <a:r>
              <a:rPr lang="en-US" altLang="zh-CN" sz="2300" dirty="0">
                <a:solidFill>
                  <a:schemeClr val="tx1"/>
                </a:solidFill>
                <a:ea typeface="黑体" panose="02010609060101010101" pitchFamily="49" charset="-122"/>
                <a:cs typeface="+mn-lt"/>
                <a:sym typeface="+mn-ea"/>
              </a:rPr>
              <a:t>   - </a:t>
            </a:r>
            <a:r>
              <a:rPr lang="zh-CN" altLang="en-US" sz="2300" dirty="0">
                <a:solidFill>
                  <a:schemeClr val="tx1"/>
                </a:solidFill>
                <a:ea typeface="黑体" panose="02010609060101010101" pitchFamily="49" charset="-122"/>
                <a:cs typeface="+mn-lt"/>
                <a:sym typeface="+mn-ea"/>
              </a:rPr>
              <a:t>重量属性在一个系统中采用公制，而在另一个系统中采用英制；</a:t>
            </a:r>
          </a:p>
          <a:p>
            <a:pPr marL="0" algn="l" eaLnBrk="1" latinLnBrk="0" hangingPunct="1">
              <a:lnSpc>
                <a:spcPct val="100000"/>
              </a:lnSpc>
              <a:spcBef>
                <a:spcPts val="1200"/>
              </a:spcBef>
              <a:buClrTx/>
              <a:buSzTx/>
              <a:buFont typeface="Wingdings" panose="05000000000000000000" pitchFamily="2" charset="2"/>
              <a:buNone/>
            </a:pPr>
            <a:r>
              <a:rPr lang="zh-CN" altLang="en-US" sz="2300" dirty="0">
                <a:solidFill>
                  <a:schemeClr val="tx1"/>
                </a:solidFill>
                <a:ea typeface="黑体" panose="02010609060101010101" pitchFamily="49" charset="-122"/>
                <a:cs typeface="+mn-lt"/>
                <a:sym typeface="+mn-ea"/>
              </a:rPr>
              <a:t> </a:t>
            </a:r>
            <a:r>
              <a:rPr lang="en-US" altLang="zh-CN" sz="2300" dirty="0">
                <a:solidFill>
                  <a:schemeClr val="tx1"/>
                </a:solidFill>
                <a:ea typeface="黑体" panose="02010609060101010101" pitchFamily="49" charset="-122"/>
                <a:cs typeface="+mn-lt"/>
                <a:sym typeface="+mn-ea"/>
              </a:rPr>
              <a:t>   - </a:t>
            </a:r>
            <a:r>
              <a:rPr lang="zh-CN" altLang="en-US" sz="2300" dirty="0">
                <a:solidFill>
                  <a:schemeClr val="tx1"/>
                </a:solidFill>
                <a:ea typeface="黑体" panose="02010609060101010101" pitchFamily="49" charset="-122"/>
                <a:cs typeface="+mn-lt"/>
                <a:sym typeface="+mn-ea"/>
              </a:rPr>
              <a:t>价格属性不同地点采用不同货币单位。</a:t>
            </a:r>
          </a:p>
          <a:p>
            <a:pPr marL="0" algn="l" eaLnBrk="1" latinLnBrk="0" hangingPunct="1">
              <a:lnSpc>
                <a:spcPct val="100000"/>
              </a:lnSpc>
              <a:spcBef>
                <a:spcPts val="1200"/>
              </a:spcBef>
              <a:buClrTx/>
              <a:buSzTx/>
              <a:buFont typeface="Wingdings" panose="05000000000000000000" pitchFamily="2" charset="2"/>
              <a:buNone/>
            </a:pPr>
            <a:r>
              <a:rPr lang="zh-CN" altLang="en-US" dirty="0">
                <a:solidFill>
                  <a:schemeClr val="tx2">
                    <a:lumMod val="75000"/>
                    <a:lumOff val="25000"/>
                  </a:schemeClr>
                </a:solidFill>
                <a:ea typeface="黑体" panose="02010609060101010101" pitchFamily="49" charset="-122"/>
                <a:cs typeface="+mn-lt"/>
                <a:sym typeface="+mn-ea"/>
              </a:rPr>
              <a:t>  </a:t>
            </a:r>
            <a:r>
              <a:rPr lang="en-US" altLang="zh-CN" dirty="0">
                <a:solidFill>
                  <a:schemeClr val="tx2">
                    <a:lumMod val="75000"/>
                    <a:lumOff val="25000"/>
                  </a:schemeClr>
                </a:solidFill>
                <a:ea typeface="黑体" panose="02010609060101010101" pitchFamily="49" charset="-122"/>
                <a:cs typeface="+mn-lt"/>
                <a:sym typeface="+mn-ea"/>
              </a:rPr>
              <a:t>*</a:t>
            </a:r>
            <a:r>
              <a:rPr lang="zh-CN" altLang="en-US" dirty="0">
                <a:solidFill>
                  <a:schemeClr val="tx2">
                    <a:lumMod val="75000"/>
                    <a:lumOff val="25000"/>
                  </a:schemeClr>
                </a:solidFill>
                <a:ea typeface="黑体" panose="02010609060101010101" pitchFamily="49" charset="-122"/>
                <a:cs typeface="+mn-lt"/>
                <a:sym typeface="+mn-ea"/>
              </a:rPr>
              <a:t> 语义差异是数据集成的主要挑战之一。</a:t>
            </a: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67410"/>
            <a:ext cx="8931275" cy="5233670"/>
          </a:xfrm>
        </p:spPr>
        <p:txBody>
          <a:bodyPr vert="horz" wrap="square" lIns="91440" tIns="45720" rIns="91440" bIns="45720" anchor="t" anchorCtr="0">
            <a:noAutofit/>
          </a:bodyPr>
          <a:lstStyle/>
          <a:p>
            <a:pPr algn="l" eaLnBrk="1" latinLnBrk="0" hangingPunct="1">
              <a:lnSpc>
                <a:spcPct val="100000"/>
              </a:lnSpc>
              <a:spcBef>
                <a:spcPts val="8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噪声数据及其处理方法</a:t>
            </a:r>
          </a:p>
          <a:p>
            <a:pPr marL="0" indent="0" algn="l" eaLnBrk="1" latinLnBrk="0" hangingPunct="1">
              <a:lnSpc>
                <a:spcPct val="100000"/>
              </a:lnSpc>
              <a:spcBef>
                <a:spcPts val="8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 “噪声”指测量变量中的随机错误或偏差。</a:t>
            </a:r>
          </a:p>
          <a:p>
            <a:pPr marL="0" indent="0" algn="l" eaLnBrk="1" latinLnBrk="0" hangingPunct="1">
              <a:lnSpc>
                <a:spcPct val="100000"/>
              </a:lnSpc>
              <a:spcBef>
                <a:spcPts val="8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 噪声数据的主要表现形式有 3 种：</a:t>
            </a:r>
          </a:p>
          <a:p>
            <a:pPr marL="0" indent="0" algn="l" eaLnBrk="1" latinLnBrk="0" hangingPunct="1">
              <a:lnSpc>
                <a:spcPct val="100000"/>
              </a:lnSpc>
              <a:spcBef>
                <a:spcPts val="8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错误数据</a:t>
            </a:r>
          </a:p>
          <a:p>
            <a:pPr marL="0" indent="0" algn="l" eaLnBrk="1" latinLnBrk="0" hangingPunct="1">
              <a:lnSpc>
                <a:spcPct val="100000"/>
              </a:lnSpc>
              <a:spcBef>
                <a:spcPts val="8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虚假数据</a:t>
            </a:r>
          </a:p>
          <a:p>
            <a:pPr marL="0" indent="0" algn="l" eaLnBrk="1" latinLnBrk="0" hangingPunct="1">
              <a:lnSpc>
                <a:spcPct val="100000"/>
              </a:lnSpc>
              <a:spcBef>
                <a:spcPts val="8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离群数据</a:t>
            </a:r>
          </a:p>
          <a:p>
            <a:pPr marL="0" indent="0" algn="l" eaLnBrk="1" latinLnBrk="0" hangingPunct="1">
              <a:lnSpc>
                <a:spcPct val="100000"/>
              </a:lnSpc>
              <a:spcBef>
                <a:spcPts val="8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 错误数据和虚假数据取决于具体领域知识，在此不做详细介绍。</a:t>
            </a:r>
          </a:p>
          <a:p>
            <a:pPr marL="0" indent="0" algn="l" eaLnBrk="1" latinLnBrk="0" hangingPunct="1">
              <a:lnSpc>
                <a:spcPct val="100000"/>
              </a:lnSpc>
              <a:spcBef>
                <a:spcPts val="8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 离群数据处理的常用方法如下</a:t>
            </a:r>
            <a:r>
              <a:rPr lang="zh-CN" altLang="en-US" dirty="0">
                <a:solidFill>
                  <a:srgbClr val="134AD5"/>
                </a:solidFill>
                <a:ea typeface="黑体" panose="02010609060101010101" pitchFamily="49" charset="-122"/>
                <a:cs typeface="+mn-lt"/>
                <a:sym typeface="+mn-ea"/>
              </a:rPr>
              <a:t>：</a:t>
            </a:r>
          </a:p>
          <a:p>
            <a:pPr marL="495300" lvl="1" indent="0" rtl="0" latinLnBrk="0">
              <a:lnSpc>
                <a:spcPct val="100000"/>
              </a:lnSpc>
              <a:spcBef>
                <a:spcPts val="800"/>
              </a:spcBef>
              <a:spcAft>
                <a:spcPct val="15000"/>
              </a:spcAft>
              <a:buNone/>
            </a:pPr>
            <a:r>
              <a:rPr lang="en-US" altLang="zh-CN" sz="2300" dirty="0">
                <a:ea typeface="黑体" panose="02010609060101010101" pitchFamily="49" charset="-122"/>
                <a:cs typeface="+mn-lt"/>
                <a:sym typeface="+mn-ea"/>
              </a:rPr>
              <a:t>- 分箱（Binning）</a:t>
            </a:r>
            <a:endParaRPr lang="en-US" altLang="zh-CN" sz="2300" dirty="0">
              <a:ea typeface="黑体" panose="02010609060101010101" pitchFamily="49" charset="-122"/>
              <a:cs typeface="+mn-lt"/>
            </a:endParaRPr>
          </a:p>
          <a:p>
            <a:pPr marL="495300" lvl="1" indent="0" rtl="0" latinLnBrk="0">
              <a:lnSpc>
                <a:spcPct val="100000"/>
              </a:lnSpc>
              <a:spcBef>
                <a:spcPts val="800"/>
              </a:spcBef>
              <a:spcAft>
                <a:spcPct val="15000"/>
              </a:spcAft>
              <a:buNone/>
            </a:pPr>
            <a:r>
              <a:rPr lang="en-US" altLang="zh-CN" sz="2300" dirty="0">
                <a:ea typeface="黑体" panose="02010609060101010101" pitchFamily="49" charset="-122"/>
                <a:cs typeface="+mn-lt"/>
                <a:sym typeface="+mn-ea"/>
              </a:rPr>
              <a:t>- 聚类（Clustering）</a:t>
            </a:r>
            <a:endParaRPr lang="en-US" altLang="zh-CN" sz="2300" dirty="0">
              <a:ea typeface="黑体" panose="02010609060101010101" pitchFamily="49" charset="-122"/>
              <a:cs typeface="+mn-lt"/>
            </a:endParaRPr>
          </a:p>
          <a:p>
            <a:pPr marL="495300" lvl="1" indent="0" rtl="0" latinLnBrk="0">
              <a:lnSpc>
                <a:spcPct val="100000"/>
              </a:lnSpc>
              <a:spcBef>
                <a:spcPts val="800"/>
              </a:spcBef>
              <a:spcAft>
                <a:spcPct val="15000"/>
              </a:spcAft>
              <a:buNone/>
            </a:pPr>
            <a:r>
              <a:rPr lang="en-US" altLang="zh-CN" sz="2300" dirty="0">
                <a:ea typeface="黑体" panose="02010609060101010101" pitchFamily="49" charset="-122"/>
                <a:cs typeface="+mn-lt"/>
                <a:sym typeface="+mn-ea"/>
              </a:rPr>
              <a:t>- 回归（Regression）</a:t>
            </a: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67410"/>
            <a:ext cx="8931275" cy="287782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噪声数据及其处理方法</a:t>
            </a:r>
          </a:p>
          <a:p>
            <a:pPr marL="0" indent="0" algn="l" eaLnBrk="1" latinLnBrk="0" hangingPunct="1">
              <a:lnSpc>
                <a:spcPct val="100000"/>
              </a:lnSpc>
              <a:spcBef>
                <a:spcPts val="12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 离群点处理</a:t>
            </a: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a:t>
            </a:r>
            <a:r>
              <a:rPr lang="en-US" altLang="zh-CN" sz="2300" u="sng" dirty="0">
                <a:solidFill>
                  <a:schemeClr val="tx1"/>
                </a:solidFill>
                <a:ea typeface="黑体" panose="02010609060101010101" pitchFamily="49" charset="-122"/>
                <a:cs typeface="+mn-lt"/>
                <a:sym typeface="+mn-ea"/>
              </a:rPr>
              <a:t>离群点</a:t>
            </a:r>
            <a:r>
              <a:rPr lang="en-US" altLang="zh-CN" sz="2300" dirty="0">
                <a:solidFill>
                  <a:schemeClr val="tx1"/>
                </a:solidFill>
                <a:ea typeface="黑体" panose="02010609060101010101" pitchFamily="49" charset="-122"/>
                <a:cs typeface="+mn-lt"/>
                <a:sym typeface="+mn-ea"/>
              </a:rPr>
              <a:t>（Outlier）是</a:t>
            </a:r>
            <a:r>
              <a:rPr lang="zh-CN" altLang="en-US" sz="2300" dirty="0">
                <a:solidFill>
                  <a:schemeClr val="tx1"/>
                </a:solidFill>
                <a:ea typeface="黑体" panose="02010609060101010101" pitchFamily="49" charset="-122"/>
                <a:cs typeface="+mn-lt"/>
                <a:sym typeface="+mn-ea"/>
              </a:rPr>
              <a:t>在</a:t>
            </a:r>
            <a:r>
              <a:rPr lang="en-US" altLang="zh-CN" sz="2300" dirty="0">
                <a:solidFill>
                  <a:schemeClr val="tx1"/>
                </a:solidFill>
                <a:ea typeface="黑体" panose="02010609060101010101" pitchFamily="49" charset="-122"/>
                <a:cs typeface="+mn-lt"/>
                <a:sym typeface="+mn-ea"/>
              </a:rPr>
              <a:t>数据集中</a:t>
            </a:r>
            <a:r>
              <a:rPr lang="zh-CN" altLang="en-US" sz="2300" dirty="0">
                <a:solidFill>
                  <a:schemeClr val="tx1"/>
                </a:solidFill>
                <a:ea typeface="黑体" panose="02010609060101010101" pitchFamily="49" charset="-122"/>
                <a:cs typeface="+mn-lt"/>
                <a:sym typeface="+mn-ea"/>
              </a:rPr>
              <a:t>，</a:t>
            </a:r>
            <a:r>
              <a:rPr lang="en-US" altLang="zh-CN" sz="2300" dirty="0">
                <a:solidFill>
                  <a:schemeClr val="tx1"/>
                </a:solidFill>
                <a:ea typeface="黑体" panose="02010609060101010101" pitchFamily="49" charset="-122"/>
                <a:cs typeface="+mn-lt"/>
                <a:sym typeface="+mn-ea"/>
              </a:rPr>
              <a:t>与其他数据偏离太大的点。</a:t>
            </a: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需要注意的是，离群点与高杠杆点（High Leverage）和强影响点（Influential Point）是 3 个既有联系又有区别的概念，以体重和身高的数据为例，如图 5-4 所示。</a:t>
            </a: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2" name="文本框 1"/>
          <p:cNvSpPr txBox="1"/>
          <p:nvPr/>
        </p:nvSpPr>
        <p:spPr>
          <a:xfrm>
            <a:off x="715010" y="3990975"/>
            <a:ext cx="7497445" cy="1198880"/>
          </a:xfrm>
          <a:prstGeom prst="rect">
            <a:avLst/>
          </a:prstGeom>
          <a:noFill/>
        </p:spPr>
        <p:txBody>
          <a:bodyPr wrap="square" rtlCol="0">
            <a:spAutoFit/>
          </a:bodyPr>
          <a:lstStyle/>
          <a:p>
            <a:r>
              <a:rPr lang="zh-CN" altLang="en-US">
                <a:solidFill>
                  <a:schemeClr val="tx2">
                    <a:lumMod val="75000"/>
                    <a:lumOff val="25000"/>
                  </a:schemeClr>
                </a:solidFill>
                <a:latin typeface="华文新魏" panose="02010800040101010101" charset="-122"/>
                <a:ea typeface="华文新魏" panose="02010800040101010101" charset="-122"/>
                <a:cs typeface="华文新魏" panose="02010800040101010101" charset="-122"/>
              </a:rPr>
              <a:t>离群点：模型预测的y值与真实的y值相差非常大。</a:t>
            </a:r>
          </a:p>
          <a:p>
            <a:r>
              <a:rPr lang="zh-CN" altLang="en-US">
                <a:solidFill>
                  <a:schemeClr val="tx2">
                    <a:lumMod val="75000"/>
                    <a:lumOff val="25000"/>
                  </a:schemeClr>
                </a:solidFill>
                <a:latin typeface="华文新魏" panose="02010800040101010101" charset="-122"/>
                <a:ea typeface="华文新魏" panose="02010800040101010101" charset="-122"/>
                <a:cs typeface="华文新魏" panose="02010800040101010101" charset="-122"/>
              </a:rPr>
              <a:t>高杠杆点：x值比较异常，通常与因变量值y没有关系。</a:t>
            </a:r>
          </a:p>
          <a:p>
            <a:r>
              <a:rPr lang="zh-CN" altLang="en-US">
                <a:solidFill>
                  <a:schemeClr val="tx2">
                    <a:lumMod val="75000"/>
                    <a:lumOff val="25000"/>
                  </a:schemeClr>
                </a:solidFill>
                <a:latin typeface="华文新魏" panose="02010800040101010101" charset="-122"/>
                <a:ea typeface="华文新魏" panose="02010800040101010101" charset="-122"/>
                <a:cs typeface="华文新魏" panose="02010800040101010101" charset="-122"/>
              </a:rPr>
              <a:t>强影响点：对模型有较大影响的点。</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7"/>
          <a:stretch>
            <a:fillRect/>
          </a:stretch>
        </p:blipFill>
        <p:spPr>
          <a:xfrm>
            <a:off x="2906395" y="2695575"/>
            <a:ext cx="5856605" cy="3483610"/>
          </a:xfrm>
          <a:prstGeom prst="rect">
            <a:avLst/>
          </a:prstGeom>
        </p:spPr>
      </p:pic>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8" name="Rectangle 3"/>
          <p:cNvSpPr>
            <a:spLocks noGrp="1" noRot="1"/>
          </p:cNvSpPr>
          <p:nvPr>
            <p:ph type="subTitle" idx="1"/>
            <p:custDataLst>
              <p:tags r:id="rId3"/>
            </p:custDataLst>
          </p:nvPr>
        </p:nvSpPr>
        <p:spPr>
          <a:xfrm>
            <a:off x="99695" y="795655"/>
            <a:ext cx="8931275" cy="2178050"/>
          </a:xfrm>
        </p:spPr>
        <p:txBody>
          <a:bodyPr vert="horz" wrap="square" lIns="91440" tIns="45720" rIns="91440" bIns="45720" anchor="t" anchorCtr="0">
            <a:noAutofit/>
          </a:bodyPr>
          <a:lstStyle/>
          <a:p>
            <a:pPr algn="l" eaLnBrk="1" latinLnBrk="0" hangingPunct="1">
              <a:lnSpc>
                <a:spcPct val="100000"/>
              </a:lnSpc>
              <a:spcBef>
                <a:spcPts val="8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噪声数据及其处理方法</a:t>
            </a:r>
          </a:p>
          <a:p>
            <a:pPr marL="0" indent="0" algn="l" eaLnBrk="1" latinLnBrk="0" hangingPunct="1">
              <a:lnSpc>
                <a:spcPct val="100000"/>
              </a:lnSpc>
              <a:spcBef>
                <a:spcPts val="8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 离群点处理</a:t>
            </a:r>
            <a:r>
              <a:rPr lang="zh-CN" altLang="en-US" dirty="0">
                <a:solidFill>
                  <a:srgbClr val="134AD5"/>
                </a:solidFill>
                <a:ea typeface="黑体" panose="02010609060101010101" pitchFamily="49" charset="-122"/>
                <a:cs typeface="+mn-lt"/>
                <a:sym typeface="+mn-ea"/>
              </a:rPr>
              <a:t>（续）</a:t>
            </a:r>
            <a:endParaRPr lang="en-US" altLang="zh-CN" dirty="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高杠杆点通常指自变量中出现异常的点。</a:t>
            </a:r>
          </a:p>
          <a:p>
            <a:pPr marL="0" indent="0" algn="l" eaLnBrk="1" latinLnBrk="0" hangingPunct="1">
              <a:lnSpc>
                <a:spcPct val="100000"/>
              </a:lnSpc>
              <a:spcBef>
                <a:spcPts val="8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强影响点指对模型有较大影响的点，模型中包含该点与不包含该点会使模型相差很大。</a:t>
            </a:r>
          </a:p>
        </p:txBody>
      </p:sp>
      <p:sp>
        <p:nvSpPr>
          <p:cNvPr id="10" name="TextBox 6"/>
          <p:cNvSpPr txBox="1"/>
          <p:nvPr>
            <p:custDataLst>
              <p:tags r:id="rId4"/>
            </p:custDataLst>
          </p:nvPr>
        </p:nvSpPr>
        <p:spPr>
          <a:xfrm>
            <a:off x="272415" y="5354320"/>
            <a:ext cx="3092450" cy="706755"/>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ea typeface="宋体" panose="02010600030101010101" pitchFamily="2" charset="-122"/>
              </a:rPr>
              <a:t>图</a:t>
            </a:r>
            <a:r>
              <a:rPr lang="en-US" altLang="zh-CN" sz="2000" dirty="0"/>
              <a:t>5-4 </a:t>
            </a:r>
            <a:r>
              <a:rPr lang="zh-CN" altLang="en-US" sz="2000" dirty="0"/>
              <a:t>离群点、高杠杆点和强影响点的区别与联系</a:t>
            </a:r>
          </a:p>
        </p:txBody>
      </p:sp>
      <p:sp>
        <p:nvSpPr>
          <p:cNvPr id="11" name="Rectangle 3"/>
          <p:cNvSpPr>
            <a:spLocks noGrp="1" noRot="1"/>
          </p:cNvSpPr>
          <p:nvPr>
            <p:custDataLst>
              <p:tags r:id="rId5"/>
            </p:custDataLst>
          </p:nvPr>
        </p:nvSpPr>
        <p:spPr>
          <a:xfrm>
            <a:off x="441960" y="3290570"/>
            <a:ext cx="2532380" cy="194056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600"/>
              </a:spcBef>
              <a:buSzTx/>
              <a:buFont typeface="Wingdings" panose="05000000000000000000" pitchFamily="2" charset="2"/>
              <a:buNone/>
            </a:pPr>
            <a:r>
              <a:rPr lang="en-US" altLang="zh-CN" sz="2200" dirty="0">
                <a:solidFill>
                  <a:schemeClr val="tx1"/>
                </a:solidFill>
                <a:latin typeface="宋体" panose="02010600030101010101" pitchFamily="2" charset="-122"/>
                <a:ea typeface="宋体" panose="02010600030101010101" pitchFamily="2" charset="-122"/>
                <a:cs typeface="宋体" panose="02010600030101010101" pitchFamily="2" charset="-122"/>
                <a:sym typeface="Symbol" panose="05050102010706020507" charset="0"/>
              </a:rPr>
              <a:t></a:t>
            </a:r>
            <a:r>
              <a:rPr lang="en-US" altLang="zh-CN" sz="22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杠杆（Leverage）指自变量（Independent Variables）对自身均值的偏移程度。</a:t>
            </a:r>
          </a:p>
        </p:txBody>
      </p:sp>
      <p:sp>
        <p:nvSpPr>
          <p:cNvPr id="12" name="文本框 11"/>
          <p:cNvSpPr txBox="1"/>
          <p:nvPr/>
        </p:nvSpPr>
        <p:spPr>
          <a:xfrm>
            <a:off x="7317740" y="3858895"/>
            <a:ext cx="351155" cy="460375"/>
          </a:xfrm>
          <a:prstGeom prst="rect">
            <a:avLst/>
          </a:prstGeom>
          <a:noFill/>
        </p:spPr>
        <p:txBody>
          <a:bodyPr wrap="square" rtlCol="0">
            <a:spAutoFit/>
          </a:bodyPr>
          <a:lstStyle/>
          <a:p>
            <a:r>
              <a:rPr lang="zh-CN" altLang="en-US"/>
              <a:t>？</a:t>
            </a:r>
          </a:p>
        </p:txBody>
      </p:sp>
      <p:sp>
        <p:nvSpPr>
          <p:cNvPr id="13" name="文本框 12"/>
          <p:cNvSpPr txBox="1"/>
          <p:nvPr/>
        </p:nvSpPr>
        <p:spPr>
          <a:xfrm>
            <a:off x="7301230" y="4703445"/>
            <a:ext cx="351155" cy="460375"/>
          </a:xfrm>
          <a:prstGeom prst="rect">
            <a:avLst/>
          </a:prstGeom>
          <a:noFill/>
        </p:spPr>
        <p:txBody>
          <a:bodyPr wrap="square" rtlCol="0">
            <a:spAutoFit/>
          </a:bodyPr>
          <a:lstStyle/>
          <a:p>
            <a:r>
              <a:rPr lang="zh-CN" altLang="en-US"/>
              <a:t>？</a:t>
            </a:r>
          </a:p>
        </p:txBody>
      </p:sp>
      <p:pic>
        <p:nvPicPr>
          <p:cNvPr id="2" name="图片 1"/>
          <p:cNvPicPr>
            <a:picLocks noChangeAspect="1"/>
          </p:cNvPicPr>
          <p:nvPr/>
        </p:nvPicPr>
        <p:blipFill>
          <a:blip r:embed="rId8"/>
          <a:stretch>
            <a:fillRect/>
          </a:stretch>
        </p:blipFill>
        <p:spPr>
          <a:xfrm>
            <a:off x="4422775" y="2835910"/>
            <a:ext cx="2244090" cy="234315"/>
          </a:xfrm>
          <a:prstGeom prst="rect">
            <a:avLst/>
          </a:prstGeo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67410"/>
            <a:ext cx="4618355" cy="411416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噪声数据及其处理方法</a:t>
            </a:r>
          </a:p>
          <a:p>
            <a:pPr marL="0" indent="0" algn="l" eaLnBrk="1" latinLnBrk="0" hangingPunct="1">
              <a:lnSpc>
                <a:spcPct val="100000"/>
              </a:lnSpc>
              <a:spcBef>
                <a:spcPts val="12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 离群点处理</a:t>
            </a:r>
            <a:r>
              <a:rPr lang="zh-CN" altLang="en-US" dirty="0">
                <a:solidFill>
                  <a:srgbClr val="134AD5"/>
                </a:solidFill>
                <a:ea typeface="黑体" panose="02010609060101010101" pitchFamily="49" charset="-122"/>
                <a:cs typeface="+mn-lt"/>
                <a:sym typeface="+mn-ea"/>
              </a:rPr>
              <a:t>（续）</a:t>
            </a:r>
            <a:endParaRPr lang="en-US" altLang="zh-CN" dirty="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常用离群点的识别方法有 4 种</a:t>
            </a:r>
            <a:r>
              <a:rPr lang="zh-CN" altLang="en-US" sz="2300" dirty="0">
                <a:solidFill>
                  <a:schemeClr val="tx1"/>
                </a:solidFill>
                <a:ea typeface="黑体" panose="02010609060101010101" pitchFamily="49" charset="-122"/>
                <a:cs typeface="+mn-lt"/>
                <a:sym typeface="+mn-ea"/>
              </a:rPr>
              <a:t>：</a:t>
            </a: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a:t>
            </a:r>
            <a:r>
              <a:rPr lang="en-US" altLang="zh-CN" sz="2300" dirty="0">
                <a:solidFill>
                  <a:schemeClr val="tx1"/>
                </a:solidFill>
                <a:ea typeface="黑体" panose="02010609060101010101" pitchFamily="49" charset="-122"/>
                <a:cs typeface="+mn-lt"/>
                <a:sym typeface="Symbol" panose="05050102010706020507" charset="0"/>
              </a:rPr>
              <a:t>（1）</a:t>
            </a:r>
            <a:r>
              <a:rPr lang="en-US" altLang="zh-CN" sz="2300" u="sng" dirty="0">
                <a:solidFill>
                  <a:schemeClr val="tx1"/>
                </a:solidFill>
                <a:ea typeface="黑体" panose="02010609060101010101" pitchFamily="49" charset="-122"/>
                <a:cs typeface="+mn-lt"/>
                <a:sym typeface="Symbol" panose="05050102010706020507" charset="0"/>
              </a:rPr>
              <a:t>可视化方法</a:t>
            </a:r>
            <a:endParaRPr lang="en-US" altLang="zh-CN" sz="2300" dirty="0">
              <a:solidFill>
                <a:schemeClr val="tx1"/>
              </a:solidFill>
              <a:ea typeface="黑体" panose="02010609060101010101" pitchFamily="49" charset="-122"/>
              <a:cs typeface="+mn-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Symbol" panose="05050102010706020507" charset="0"/>
              </a:rPr>
              <a:t>           例如图 5-4 所示的绘制散点图的方法；</a:t>
            </a:r>
          </a:p>
          <a:p>
            <a:pPr marL="0" indent="0" algn="l" eaLnBrk="1" latinLnBrk="0" hangingPunct="1">
              <a:lnSpc>
                <a:spcPct val="100000"/>
              </a:lnSpc>
              <a:spcBef>
                <a:spcPts val="12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Symbol" panose="05050102010706020507" charset="0"/>
              </a:rPr>
              <a:t>          </a:t>
            </a:r>
            <a:r>
              <a:rPr lang="en-US" altLang="zh-CN" sz="2200" dirty="0">
                <a:ea typeface="黑体" panose="02010609060101010101" pitchFamily="49" charset="-122"/>
                <a:cs typeface="+mn-lt"/>
                <a:sym typeface="Symbol" panose="05050102010706020507" charset="0"/>
              </a:rPr>
              <a:t> </a:t>
            </a:r>
            <a:r>
              <a:rPr lang="en-US" altLang="zh-CN" sz="2200" dirty="0">
                <a:solidFill>
                  <a:schemeClr val="tx1"/>
                </a:solidFill>
                <a:ea typeface="黑体" panose="02010609060101010101" pitchFamily="49" charset="-122"/>
                <a:cs typeface="+mn-lt"/>
                <a:sym typeface="Symbol" panose="05050102010706020507" charset="0"/>
              </a:rPr>
              <a:t>也可以采用箱线图方法，如图 5-5 所示，其中没有包含在箱线中的 3 个独立的点是离群点。</a:t>
            </a: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pic>
        <p:nvPicPr>
          <p:cNvPr id="8" name="图片 7"/>
          <p:cNvPicPr>
            <a:picLocks noChangeAspect="1"/>
          </p:cNvPicPr>
          <p:nvPr>
            <p:custDataLst>
              <p:tags r:id="rId3"/>
            </p:custDataLst>
          </p:nvPr>
        </p:nvPicPr>
        <p:blipFill>
          <a:blip r:embed="rId6"/>
          <a:stretch>
            <a:fillRect/>
          </a:stretch>
        </p:blipFill>
        <p:spPr>
          <a:xfrm>
            <a:off x="4691380" y="174625"/>
            <a:ext cx="4324985" cy="6400165"/>
          </a:xfrm>
          <a:prstGeom prst="rect">
            <a:avLst/>
          </a:prstGeom>
        </p:spPr>
      </p:pic>
      <p:sp>
        <p:nvSpPr>
          <p:cNvPr id="9" name="TextBox 6"/>
          <p:cNvSpPr txBox="1"/>
          <p:nvPr>
            <p:custDataLst>
              <p:tags r:id="rId4"/>
            </p:custDataLst>
          </p:nvPr>
        </p:nvSpPr>
        <p:spPr>
          <a:xfrm>
            <a:off x="1707515" y="5282565"/>
            <a:ext cx="2800350"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ea typeface="宋体" panose="02010600030101010101" pitchFamily="2" charset="-122"/>
              </a:rPr>
              <a:t>图</a:t>
            </a:r>
            <a:r>
              <a:rPr lang="en-US" altLang="zh-CN" sz="2000" dirty="0"/>
              <a:t>5-5 </a:t>
            </a:r>
            <a:r>
              <a:rPr lang="zh-CN" altLang="en-US" sz="2000" dirty="0"/>
              <a:t>箱线图与离群点</a:t>
            </a:r>
          </a:p>
        </p:txBody>
      </p:sp>
      <p:pic>
        <p:nvPicPr>
          <p:cNvPr id="2" name="图片 1"/>
          <p:cNvPicPr>
            <a:picLocks noChangeAspect="1"/>
          </p:cNvPicPr>
          <p:nvPr/>
        </p:nvPicPr>
        <p:blipFill>
          <a:blip r:embed="rId7"/>
          <a:stretch>
            <a:fillRect/>
          </a:stretch>
        </p:blipFill>
        <p:spPr>
          <a:xfrm>
            <a:off x="5643880" y="2969895"/>
            <a:ext cx="295275" cy="200025"/>
          </a:xfrm>
          <a:prstGeom prst="rect">
            <a:avLst/>
          </a:prstGeom>
        </p:spPr>
      </p:pic>
      <p:pic>
        <p:nvPicPr>
          <p:cNvPr id="4" name="图片 3"/>
          <p:cNvPicPr>
            <a:picLocks noChangeAspect="1"/>
          </p:cNvPicPr>
          <p:nvPr/>
        </p:nvPicPr>
        <p:blipFill>
          <a:blip r:embed="rId8"/>
          <a:stretch>
            <a:fillRect/>
          </a:stretch>
        </p:blipFill>
        <p:spPr>
          <a:xfrm>
            <a:off x="6351905" y="731520"/>
            <a:ext cx="314325" cy="228600"/>
          </a:xfrm>
          <a:prstGeom prst="rect">
            <a:avLst/>
          </a:prstGeom>
        </p:spPr>
      </p:pic>
      <p:pic>
        <p:nvPicPr>
          <p:cNvPr id="7" name="图片 6"/>
          <p:cNvPicPr>
            <a:picLocks noChangeAspect="1"/>
          </p:cNvPicPr>
          <p:nvPr/>
        </p:nvPicPr>
        <p:blipFill>
          <a:blip r:embed="rId9"/>
          <a:stretch>
            <a:fillRect/>
          </a:stretch>
        </p:blipFill>
        <p:spPr>
          <a:xfrm>
            <a:off x="5974080" y="2893695"/>
            <a:ext cx="490855" cy="292100"/>
          </a:xfrm>
          <a:prstGeom prst="rect">
            <a:avLst/>
          </a:prstGeom>
        </p:spPr>
      </p:pic>
      <p:pic>
        <p:nvPicPr>
          <p:cNvPr id="10" name="图片 9"/>
          <p:cNvPicPr>
            <a:picLocks noChangeAspect="1"/>
          </p:cNvPicPr>
          <p:nvPr/>
        </p:nvPicPr>
        <p:blipFill>
          <a:blip r:embed="rId10"/>
          <a:stretch>
            <a:fillRect/>
          </a:stretch>
        </p:blipFill>
        <p:spPr>
          <a:xfrm>
            <a:off x="6671945" y="733425"/>
            <a:ext cx="365760" cy="221615"/>
          </a:xfrm>
          <a:prstGeom prst="rect">
            <a:avLst/>
          </a:prstGeom>
        </p:spPr>
      </p:pic>
      <p:pic>
        <p:nvPicPr>
          <p:cNvPr id="11" name="图片 10"/>
          <p:cNvPicPr>
            <a:picLocks noChangeAspect="1"/>
          </p:cNvPicPr>
          <p:nvPr/>
        </p:nvPicPr>
        <p:blipFill>
          <a:blip r:embed="rId11"/>
          <a:stretch>
            <a:fillRect/>
          </a:stretch>
        </p:blipFill>
        <p:spPr>
          <a:xfrm>
            <a:off x="6322695" y="2893695"/>
            <a:ext cx="191135" cy="263525"/>
          </a:xfrm>
          <a:prstGeom prst="rect">
            <a:avLst/>
          </a:prstGeom>
        </p:spPr>
      </p:pic>
      <p:pic>
        <p:nvPicPr>
          <p:cNvPr id="12" name="图片 11"/>
          <p:cNvPicPr>
            <a:picLocks noChangeAspect="1"/>
          </p:cNvPicPr>
          <p:nvPr/>
        </p:nvPicPr>
        <p:blipFill>
          <a:blip r:embed="rId12"/>
          <a:stretch>
            <a:fillRect/>
          </a:stretch>
        </p:blipFill>
        <p:spPr>
          <a:xfrm>
            <a:off x="6820535" y="726440"/>
            <a:ext cx="238125" cy="238125"/>
          </a:xfrm>
          <a:prstGeom prst="rect">
            <a:avLst/>
          </a:prstGeom>
        </p:spPr>
      </p:pic>
      <p:pic>
        <p:nvPicPr>
          <p:cNvPr id="13" name="图片 12"/>
          <p:cNvPicPr>
            <a:picLocks noChangeAspect="1"/>
          </p:cNvPicPr>
          <p:nvPr/>
        </p:nvPicPr>
        <p:blipFill>
          <a:blip r:embed="rId13"/>
          <a:stretch>
            <a:fillRect/>
          </a:stretch>
        </p:blipFill>
        <p:spPr>
          <a:xfrm>
            <a:off x="6911975" y="1654810"/>
            <a:ext cx="342900" cy="247650"/>
          </a:xfrm>
          <a:prstGeom prst="rect">
            <a:avLst/>
          </a:prstGeom>
        </p:spPr>
      </p:pic>
      <p:pic>
        <p:nvPicPr>
          <p:cNvPr id="16" name="图片 15"/>
          <p:cNvPicPr>
            <a:picLocks noChangeAspect="1"/>
          </p:cNvPicPr>
          <p:nvPr/>
        </p:nvPicPr>
        <p:blipFill>
          <a:blip r:embed="rId14"/>
          <a:stretch>
            <a:fillRect/>
          </a:stretch>
        </p:blipFill>
        <p:spPr>
          <a:xfrm>
            <a:off x="8013065" y="4816475"/>
            <a:ext cx="723900" cy="238125"/>
          </a:xfrm>
          <a:prstGeom prst="rect">
            <a:avLst/>
          </a:prstGeom>
        </p:spPr>
      </p:pic>
      <p:pic>
        <p:nvPicPr>
          <p:cNvPr id="17" name="图片 16"/>
          <p:cNvPicPr>
            <a:picLocks noChangeAspect="1"/>
          </p:cNvPicPr>
          <p:nvPr/>
        </p:nvPicPr>
        <p:blipFill>
          <a:blip r:embed="rId15"/>
          <a:stretch>
            <a:fillRect/>
          </a:stretch>
        </p:blipFill>
        <p:spPr>
          <a:xfrm>
            <a:off x="7979410" y="578485"/>
            <a:ext cx="647700" cy="247650"/>
          </a:xfrm>
          <a:prstGeom prst="rect">
            <a:avLst/>
          </a:prstGeom>
        </p:spPr>
      </p:pic>
      <p:pic>
        <p:nvPicPr>
          <p:cNvPr id="18" name="图片 17"/>
          <p:cNvPicPr>
            <a:picLocks noChangeAspect="1"/>
          </p:cNvPicPr>
          <p:nvPr/>
        </p:nvPicPr>
        <p:blipFill>
          <a:blip r:embed="rId16"/>
          <a:stretch>
            <a:fillRect/>
          </a:stretch>
        </p:blipFill>
        <p:spPr>
          <a:xfrm>
            <a:off x="6973570" y="214630"/>
            <a:ext cx="219075" cy="257175"/>
          </a:xfrm>
          <a:prstGeom prst="rect">
            <a:avLst/>
          </a:prstGeom>
        </p:spPr>
      </p:pic>
      <p:pic>
        <p:nvPicPr>
          <p:cNvPr id="19" name="图片 18"/>
          <p:cNvPicPr>
            <a:picLocks noChangeAspect="1"/>
          </p:cNvPicPr>
          <p:nvPr/>
        </p:nvPicPr>
        <p:blipFill>
          <a:blip r:embed="rId17"/>
          <a:stretch>
            <a:fillRect/>
          </a:stretch>
        </p:blipFill>
        <p:spPr>
          <a:xfrm>
            <a:off x="6748780" y="210185"/>
            <a:ext cx="238125" cy="266700"/>
          </a:xfrm>
          <a:prstGeom prst="rect">
            <a:avLst/>
          </a:prstGeom>
        </p:spPr>
      </p:pic>
      <p:pic>
        <p:nvPicPr>
          <p:cNvPr id="6" name="图片 5"/>
          <p:cNvPicPr>
            <a:picLocks noChangeAspect="1"/>
          </p:cNvPicPr>
          <p:nvPr/>
        </p:nvPicPr>
        <p:blipFill>
          <a:blip r:embed="rId18"/>
          <a:stretch>
            <a:fillRect/>
          </a:stretch>
        </p:blipFill>
        <p:spPr>
          <a:xfrm>
            <a:off x="8874125" y="1740535"/>
            <a:ext cx="255905" cy="255905"/>
          </a:xfrm>
          <a:prstGeom prst="rect">
            <a:avLst/>
          </a:prstGeom>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67410"/>
            <a:ext cx="8945245" cy="493839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噪声数据及其处理方法</a:t>
            </a:r>
          </a:p>
          <a:p>
            <a:pPr marL="0" indent="0" algn="l" eaLnBrk="1" latinLnBrk="0" hangingPunct="1">
              <a:lnSpc>
                <a:spcPct val="100000"/>
              </a:lnSpc>
              <a:spcBef>
                <a:spcPts val="12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 离群点处理</a:t>
            </a:r>
            <a:r>
              <a:rPr lang="zh-CN" altLang="en-US" dirty="0">
                <a:solidFill>
                  <a:srgbClr val="134AD5"/>
                </a:solidFill>
                <a:ea typeface="黑体" panose="02010609060101010101" pitchFamily="49" charset="-122"/>
                <a:cs typeface="+mn-lt"/>
                <a:sym typeface="+mn-ea"/>
              </a:rPr>
              <a:t>（续）</a:t>
            </a:r>
            <a:endParaRPr lang="en-US" altLang="zh-CN" dirty="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常用离群点的识别方法有 4 种</a:t>
            </a:r>
            <a:r>
              <a:rPr lang="zh-CN" altLang="en-US" sz="2300" dirty="0">
                <a:solidFill>
                  <a:schemeClr val="tx1"/>
                </a:solidFill>
                <a:ea typeface="黑体" panose="02010609060101010101" pitchFamily="49" charset="-122"/>
                <a:cs typeface="+mn-lt"/>
                <a:sym typeface="+mn-ea"/>
              </a:rPr>
              <a:t>：</a:t>
            </a: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a:t>
            </a:r>
            <a:r>
              <a:rPr lang="en-US" altLang="zh-CN" sz="2300" dirty="0">
                <a:solidFill>
                  <a:schemeClr val="tx1"/>
                </a:solidFill>
                <a:ea typeface="黑体" panose="02010609060101010101" pitchFamily="49" charset="-122"/>
                <a:cs typeface="+mn-lt"/>
                <a:sym typeface="Symbol" panose="05050102010706020507" charset="0"/>
              </a:rPr>
              <a:t>（2）</a:t>
            </a:r>
            <a:r>
              <a:rPr lang="en-US" altLang="zh-CN" sz="2300" u="sng" dirty="0">
                <a:solidFill>
                  <a:schemeClr val="tx1"/>
                </a:solidFill>
                <a:ea typeface="黑体" panose="02010609060101010101" pitchFamily="49" charset="-122"/>
                <a:cs typeface="+mn-lt"/>
                <a:sym typeface="Symbol" panose="05050102010706020507" charset="0"/>
              </a:rPr>
              <a:t>四分位距方法</a:t>
            </a:r>
            <a:endParaRPr lang="en-US" altLang="zh-CN" sz="2300" dirty="0">
              <a:solidFill>
                <a:schemeClr val="tx1"/>
              </a:solidFill>
              <a:ea typeface="黑体" panose="02010609060101010101" pitchFamily="49" charset="-122"/>
              <a:cs typeface="+mn-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Symbol" panose="05050102010706020507" charset="0"/>
              </a:rPr>
              <a:t>             通常将小于 Q1−1.5 IQR 或大于 Q3+1.5 IQR 的数据定义为离群值</a:t>
            </a:r>
            <a:r>
              <a:rPr lang="zh-CN" altLang="en-US" sz="2200" dirty="0">
                <a:solidFill>
                  <a:schemeClr val="tx1"/>
                </a:solidFill>
                <a:ea typeface="黑体" panose="02010609060101010101" pitchFamily="49" charset="-122"/>
                <a:cs typeface="+mn-lt"/>
                <a:sym typeface="Symbol" panose="05050102010706020507" charset="0"/>
              </a:rPr>
              <a:t>。其中</a:t>
            </a:r>
            <a:r>
              <a:rPr lang="en-US" altLang="zh-CN" sz="2200" dirty="0">
                <a:solidFill>
                  <a:schemeClr val="tx1"/>
                </a:solidFill>
                <a:ea typeface="黑体" panose="02010609060101010101" pitchFamily="49" charset="-122"/>
                <a:cs typeface="+mn-lt"/>
                <a:sym typeface="Symbol" panose="05050102010706020507" charset="0"/>
              </a:rPr>
              <a:t>Q1</a:t>
            </a:r>
            <a:r>
              <a:rPr lang="zh-CN" altLang="en-US" sz="2200" dirty="0">
                <a:solidFill>
                  <a:schemeClr val="tx1"/>
                </a:solidFill>
                <a:ea typeface="黑体" panose="02010609060101010101" pitchFamily="49" charset="-122"/>
                <a:cs typeface="+mn-lt"/>
                <a:sym typeface="Symbol" panose="05050102010706020507" charset="0"/>
              </a:rPr>
              <a:t>：下四分位数，</a:t>
            </a:r>
            <a:r>
              <a:rPr lang="en-US" altLang="zh-CN" sz="2200" dirty="0">
                <a:ea typeface="黑体" panose="02010609060101010101" pitchFamily="49" charset="-122"/>
                <a:cs typeface="+mn-lt"/>
                <a:sym typeface="Symbol" panose="05050102010706020507" charset="0"/>
              </a:rPr>
              <a:t>Q3</a:t>
            </a:r>
            <a:r>
              <a:rPr lang="zh-CN" altLang="en-US" sz="2200" dirty="0">
                <a:ea typeface="黑体" panose="02010609060101010101" pitchFamily="49" charset="-122"/>
                <a:cs typeface="+mn-lt"/>
                <a:sym typeface="Symbol" panose="05050102010706020507" charset="0"/>
              </a:rPr>
              <a:t>：上四分位数，</a:t>
            </a:r>
            <a:r>
              <a:rPr lang="en-US" altLang="zh-CN" sz="2200" dirty="0">
                <a:ea typeface="黑体" panose="02010609060101010101" pitchFamily="49" charset="-122"/>
                <a:cs typeface="+mn-lt"/>
                <a:sym typeface="Symbol" panose="05050102010706020507" charset="0"/>
              </a:rPr>
              <a:t>IQR=Q3-Q1</a:t>
            </a:r>
            <a:r>
              <a:rPr lang="zh-CN" altLang="en-US" sz="2200" dirty="0">
                <a:ea typeface="黑体" panose="02010609060101010101" pitchFamily="49" charset="-122"/>
                <a:cs typeface="+mn-lt"/>
                <a:sym typeface="Symbol" panose="05050102010706020507" charset="0"/>
              </a:rPr>
              <a:t>。</a:t>
            </a:r>
            <a:endParaRPr lang="en-US" altLang="zh-CN" sz="2200" dirty="0">
              <a:solidFill>
                <a:schemeClr val="tx1"/>
              </a:solidFill>
              <a:ea typeface="黑体" panose="02010609060101010101" pitchFamily="49" charset="-122"/>
              <a:cs typeface="+mn-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Symbol" panose="05050102010706020507" charset="0"/>
              </a:rPr>
              <a:t>      （3）</a:t>
            </a:r>
            <a:r>
              <a:rPr lang="en-US" altLang="zh-CN" sz="2300" u="sng" dirty="0">
                <a:solidFill>
                  <a:schemeClr val="tx1"/>
                </a:solidFill>
                <a:ea typeface="黑体" panose="02010609060101010101" pitchFamily="49" charset="-122"/>
                <a:cs typeface="+mn-lt"/>
                <a:sym typeface="Symbol" panose="05050102010706020507" charset="0"/>
              </a:rPr>
              <a:t>z-score 方法</a:t>
            </a:r>
            <a:endParaRPr lang="en-US" altLang="zh-CN" sz="2300" dirty="0">
              <a:solidFill>
                <a:schemeClr val="tx1"/>
              </a:solidFill>
              <a:ea typeface="黑体" panose="02010609060101010101" pitchFamily="49" charset="-122"/>
              <a:cs typeface="+mn-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a:ea typeface="黑体" panose="02010609060101010101" pitchFamily="49" charset="-122"/>
                <a:cs typeface="+mn-lt"/>
                <a:sym typeface="Symbol" panose="05050102010706020507" charset="0"/>
              </a:rPr>
              <a:t>               </a:t>
            </a:r>
            <a:r>
              <a:rPr lang="en-US" altLang="zh-CN" sz="2200" dirty="0">
                <a:solidFill>
                  <a:schemeClr val="tx1"/>
                </a:solidFill>
                <a:ea typeface="黑体" panose="02010609060101010101" pitchFamily="49" charset="-122"/>
                <a:cs typeface="+mn-lt"/>
                <a:sym typeface="Symbol" panose="05050102010706020507" charset="0"/>
              </a:rPr>
              <a:t>通常将 z-score 值在 3 倍以上的点视为离群点。</a:t>
            </a: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Symbol" panose="05050102010706020507" charset="0"/>
              </a:rPr>
              <a:t>      （4）</a:t>
            </a:r>
            <a:r>
              <a:rPr lang="en-US" altLang="zh-CN" sz="2300" u="sng" dirty="0">
                <a:solidFill>
                  <a:schemeClr val="tx1"/>
                </a:solidFill>
                <a:ea typeface="黑体" panose="02010609060101010101" pitchFamily="49" charset="-122"/>
                <a:cs typeface="+mn-lt"/>
                <a:sym typeface="Symbol" panose="05050102010706020507" charset="0"/>
              </a:rPr>
              <a:t>聚类算法</a:t>
            </a:r>
            <a:endParaRPr lang="en-US" altLang="zh-CN" sz="2300" dirty="0">
              <a:solidFill>
                <a:schemeClr val="tx1"/>
              </a:solidFill>
              <a:ea typeface="黑体" panose="02010609060101010101" pitchFamily="49" charset="-122"/>
              <a:cs typeface="+mn-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a:ea typeface="黑体" panose="02010609060101010101" pitchFamily="49" charset="-122"/>
                <a:cs typeface="+mn-lt"/>
                <a:sym typeface="Symbol" panose="05050102010706020507" charset="0"/>
              </a:rPr>
              <a:t>               </a:t>
            </a:r>
            <a:r>
              <a:rPr lang="en-US" altLang="zh-CN" sz="2200" dirty="0">
                <a:solidFill>
                  <a:schemeClr val="tx1"/>
                </a:solidFill>
                <a:ea typeface="黑体" panose="02010609060101010101" pitchFamily="49" charset="-122"/>
                <a:cs typeface="+mn-lt"/>
                <a:sym typeface="Symbol" panose="05050102010706020507" charset="0"/>
              </a:rPr>
              <a:t>如用 DBSCAN、决策树、随机森林算法等发现离群点。</a:t>
            </a:r>
          </a:p>
          <a:p>
            <a:pPr marL="0" indent="0" algn="l" eaLnBrk="1" latinLnBrk="0" hangingPunct="1">
              <a:lnSpc>
                <a:spcPct val="100000"/>
              </a:lnSpc>
              <a:spcBef>
                <a:spcPts val="1200"/>
              </a:spcBef>
              <a:buSzTx/>
              <a:buFont typeface="Wingdings" panose="05000000000000000000" pitchFamily="2" charset="2"/>
              <a:buNone/>
            </a:pPr>
            <a:endParaRPr lang="en-US" altLang="zh-CN" sz="2200" dirty="0">
              <a:solidFill>
                <a:schemeClr val="tx1"/>
              </a:solidFill>
              <a:ea typeface="黑体" panose="02010609060101010101" pitchFamily="49" charset="-122"/>
              <a:cs typeface="+mn-lt"/>
              <a:sym typeface="Symbol" panose="05050102010706020507" charset="0"/>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795655"/>
            <a:ext cx="8945245" cy="5342255"/>
          </a:xfrm>
        </p:spPr>
        <p:txBody>
          <a:bodyPr vert="horz" wrap="square" lIns="91440" tIns="45720" rIns="91440" bIns="45720" anchor="t" anchorCtr="0">
            <a:noAutofit/>
          </a:bodyPr>
          <a:lstStyle/>
          <a:p>
            <a:pPr algn="l" eaLnBrk="1" latinLnBrk="0" hangingPunct="1">
              <a:lnSpc>
                <a:spcPct val="100000"/>
              </a:lnSpc>
              <a:spcBef>
                <a:spcPts val="8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噪声数据及其处理方法</a:t>
            </a:r>
          </a:p>
          <a:p>
            <a:pPr marL="0" indent="0" algn="l" eaLnBrk="1" latinLnBrk="0" hangingPunct="1">
              <a:lnSpc>
                <a:spcPct val="100000"/>
              </a:lnSpc>
              <a:spcBef>
                <a:spcPts val="8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 </a:t>
            </a:r>
            <a:r>
              <a:rPr lang="zh-CN" altLang="en-US" dirty="0">
                <a:solidFill>
                  <a:srgbClr val="134AD5"/>
                </a:solidFill>
                <a:ea typeface="黑体" panose="02010609060101010101" pitchFamily="49" charset="-122"/>
                <a:cs typeface="+mn-lt"/>
                <a:sym typeface="+mn-ea"/>
              </a:rPr>
              <a:t>分箱处理</a:t>
            </a:r>
          </a:p>
          <a:p>
            <a:pPr marL="0" indent="0" algn="l" eaLnBrk="1" latinLnBrk="0" hangingPunct="1">
              <a:lnSpc>
                <a:spcPct val="100000"/>
              </a:lnSpc>
              <a:spcBef>
                <a:spcPts val="8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a:t>
            </a:r>
            <a:r>
              <a:rPr sz="2300" u="sng" dirty="0">
                <a:solidFill>
                  <a:schemeClr val="tx1"/>
                </a:solidFill>
                <a:ea typeface="黑体" panose="02010609060101010101" pitchFamily="49" charset="-122"/>
                <a:cs typeface="+mn-lt"/>
                <a:sym typeface="+mn-ea"/>
              </a:rPr>
              <a:t>分箱（Binning）处理</a:t>
            </a:r>
            <a:r>
              <a:rPr sz="2300" dirty="0">
                <a:solidFill>
                  <a:schemeClr val="tx1"/>
                </a:solidFill>
                <a:ea typeface="黑体" panose="02010609060101010101" pitchFamily="49" charset="-122"/>
                <a:cs typeface="+mn-lt"/>
                <a:sym typeface="+mn-ea"/>
              </a:rPr>
              <a:t>的基本思路是将数据集放入若干个“箱子”之后，用每个箱子的均值（或边界值）替换该箱内部的每个数据成员，进而达到噪声处理的目的。</a:t>
            </a:r>
          </a:p>
          <a:p>
            <a:pPr marL="0" indent="0" algn="l" eaLnBrk="1" latinLnBrk="0" hangingPunct="1">
              <a:lnSpc>
                <a:spcPct val="100000"/>
              </a:lnSpc>
              <a:spcBef>
                <a:spcPts val="800"/>
              </a:spcBef>
              <a:buSzTx/>
              <a:buFont typeface="Wingdings" panose="05000000000000000000" pitchFamily="2" charset="2"/>
              <a:buNone/>
            </a:pPr>
            <a:r>
              <a:rPr lang="en-US" sz="2300" dirty="0">
                <a:solidFill>
                  <a:schemeClr val="tx1"/>
                </a:solidFill>
                <a:ea typeface="黑体" panose="02010609060101010101" pitchFamily="49" charset="-122"/>
                <a:cs typeface="+mn-lt"/>
                <a:sym typeface="+mn-ea"/>
              </a:rPr>
              <a:t>    - 下面以数据集 Score={60, 65, 67, 72, 76, 77, 84, 87, 90}的噪声处理为例，介绍分箱处理（采用均值平滑技术等的深分箱方法）的基本步骤</a:t>
            </a:r>
            <a:r>
              <a:rPr lang="zh-CN" altLang="en-US" sz="2300" dirty="0">
                <a:solidFill>
                  <a:schemeClr val="tx1"/>
                </a:solidFill>
                <a:ea typeface="黑体" panose="02010609060101010101" pitchFamily="49" charset="-122"/>
                <a:cs typeface="+mn-lt"/>
                <a:sym typeface="+mn-ea"/>
              </a:rPr>
              <a:t>：</a:t>
            </a:r>
          </a:p>
          <a:p>
            <a:pPr marL="0" indent="0" algn="l" eaLnBrk="1" latinLnBrk="0" hangingPunct="1">
              <a:lnSpc>
                <a:spcPct val="100000"/>
              </a:lnSpc>
              <a:spcBef>
                <a:spcPts val="8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mn-ea"/>
              </a:rPr>
              <a:t>      </a:t>
            </a:r>
            <a:r>
              <a:rPr lang="en-US" altLang="zh-CN" sz="2200" dirty="0">
                <a:solidFill>
                  <a:schemeClr val="tx1"/>
                </a:solidFill>
                <a:ea typeface="黑体" panose="02010609060101010101" pitchFamily="49" charset="-122"/>
                <a:cs typeface="+mn-lt"/>
                <a:sym typeface="Symbol" panose="05050102010706020507" charset="0"/>
              </a:rPr>
              <a:t> 第 1 步：将原始数据集 Score={60, 65, 67, 72, 76, 77, 84, 87, 90}  放入以下 3 个箱</a:t>
            </a:r>
            <a:r>
              <a:rPr lang="zh-CN" altLang="en-US" sz="2200" dirty="0">
                <a:solidFill>
                  <a:schemeClr val="tx1"/>
                </a:solidFill>
                <a:ea typeface="黑体" panose="02010609060101010101" pitchFamily="49" charset="-122"/>
                <a:cs typeface="+mn-lt"/>
                <a:sym typeface="Symbol" panose="05050102010706020507" charset="0"/>
              </a:rPr>
              <a:t>：</a:t>
            </a:r>
            <a:endParaRPr lang="en-US" altLang="zh-CN" sz="2200" dirty="0">
              <a:solidFill>
                <a:schemeClr val="tx1"/>
              </a:solidFill>
              <a:ea typeface="黑体" panose="02010609060101010101" pitchFamily="49" charset="-122"/>
              <a:cs typeface="+mn-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100" dirty="0">
                <a:solidFill>
                  <a:schemeClr val="tx1"/>
                </a:solidFill>
                <a:ea typeface="黑体" panose="02010609060101010101" pitchFamily="49" charset="-122"/>
                <a:cs typeface="+mn-lt"/>
                <a:sym typeface="Symbol" panose="05050102010706020507" charset="0"/>
              </a:rPr>
              <a:t>        箱 1：60, 65, 67 </a:t>
            </a:r>
          </a:p>
          <a:p>
            <a:pPr marL="0" indent="0" algn="l" eaLnBrk="1" latinLnBrk="0" hangingPunct="1">
              <a:lnSpc>
                <a:spcPct val="100000"/>
              </a:lnSpc>
              <a:spcBef>
                <a:spcPts val="800"/>
              </a:spcBef>
              <a:buSzTx/>
              <a:buFont typeface="Wingdings" panose="05000000000000000000" pitchFamily="2" charset="2"/>
              <a:buNone/>
            </a:pPr>
            <a:r>
              <a:rPr lang="en-US" altLang="zh-CN" sz="2100" dirty="0">
                <a:solidFill>
                  <a:schemeClr val="tx1"/>
                </a:solidFill>
                <a:ea typeface="黑体" panose="02010609060101010101" pitchFamily="49" charset="-122"/>
                <a:cs typeface="+mn-lt"/>
                <a:sym typeface="Symbol" panose="05050102010706020507" charset="0"/>
              </a:rPr>
              <a:t>        箱 2：72, 76, 77 </a:t>
            </a:r>
          </a:p>
          <a:p>
            <a:pPr marL="0" indent="0" algn="l" eaLnBrk="1" latinLnBrk="0" hangingPunct="1">
              <a:lnSpc>
                <a:spcPct val="100000"/>
              </a:lnSpc>
              <a:spcBef>
                <a:spcPts val="800"/>
              </a:spcBef>
              <a:buSzTx/>
              <a:buFont typeface="Wingdings" panose="05000000000000000000" pitchFamily="2" charset="2"/>
              <a:buNone/>
            </a:pPr>
            <a:r>
              <a:rPr lang="en-US" altLang="zh-CN" sz="2100" dirty="0">
                <a:solidFill>
                  <a:schemeClr val="tx1"/>
                </a:solidFill>
                <a:ea typeface="黑体" panose="02010609060101010101" pitchFamily="49" charset="-122"/>
                <a:cs typeface="+mn-lt"/>
                <a:sym typeface="Symbol" panose="05050102010706020507" charset="0"/>
              </a:rPr>
              <a:t>        箱 3：84, 87, 90</a:t>
            </a: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795655"/>
            <a:ext cx="8945245" cy="5529580"/>
          </a:xfrm>
        </p:spPr>
        <p:txBody>
          <a:bodyPr vert="horz" wrap="square" lIns="91440" tIns="45720" rIns="91440" bIns="45720" anchor="t" anchorCtr="0">
            <a:noAutofit/>
          </a:bodyPr>
          <a:lstStyle/>
          <a:p>
            <a:pPr algn="l" eaLnBrk="1" latinLnBrk="0" hangingPunct="1">
              <a:lnSpc>
                <a:spcPct val="100000"/>
              </a:lnSpc>
              <a:spcBef>
                <a:spcPts val="8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噪声数据及其处理方法</a:t>
            </a:r>
          </a:p>
          <a:p>
            <a:pPr marL="0" indent="0" algn="l" eaLnBrk="1" latinLnBrk="0" hangingPunct="1">
              <a:lnSpc>
                <a:spcPct val="100000"/>
              </a:lnSpc>
              <a:spcBef>
                <a:spcPts val="8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 </a:t>
            </a:r>
            <a:r>
              <a:rPr lang="zh-CN" altLang="en-US" dirty="0">
                <a:solidFill>
                  <a:srgbClr val="134AD5"/>
                </a:solidFill>
                <a:ea typeface="黑体" panose="02010609060101010101" pitchFamily="49" charset="-122"/>
                <a:cs typeface="+mn-lt"/>
                <a:sym typeface="+mn-ea"/>
              </a:rPr>
              <a:t>分箱处理（续）</a:t>
            </a:r>
          </a:p>
          <a:p>
            <a:pPr marL="0" indent="0" algn="l" eaLnBrk="1" latinLnBrk="0" hangingPunct="1">
              <a:lnSpc>
                <a:spcPct val="100000"/>
              </a:lnSpc>
              <a:spcBef>
                <a:spcPts val="8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Symbol" panose="05050102010706020507" charset="0"/>
              </a:rPr>
              <a:t>      </a:t>
            </a:r>
            <a:r>
              <a:rPr lang="en-US" altLang="zh-CN" sz="2200" dirty="0">
                <a:ea typeface="黑体" panose="02010609060101010101" pitchFamily="49" charset="-122"/>
                <a:cs typeface="+mn-lt"/>
                <a:sym typeface="Symbol" panose="05050102010706020507" charset="0"/>
              </a:rPr>
              <a:t> </a:t>
            </a:r>
            <a:r>
              <a:rPr lang="en-US" altLang="zh-CN" sz="2200" dirty="0">
                <a:solidFill>
                  <a:schemeClr val="tx1"/>
                </a:solidFill>
                <a:ea typeface="黑体" panose="02010609060101010101" pitchFamily="49" charset="-122"/>
                <a:cs typeface="+mn-lt"/>
                <a:sym typeface="Symbol" panose="05050102010706020507" charset="0"/>
              </a:rPr>
              <a:t>第 2 步：计算每个箱的均值</a:t>
            </a:r>
            <a:r>
              <a:rPr lang="zh-CN" altLang="en-US" sz="2200" dirty="0">
                <a:solidFill>
                  <a:schemeClr val="tx1"/>
                </a:solidFill>
                <a:ea typeface="黑体" panose="02010609060101010101" pitchFamily="49" charset="-122"/>
                <a:cs typeface="+mn-lt"/>
                <a:sym typeface="Symbol" panose="05050102010706020507" charset="0"/>
              </a:rPr>
              <a:t>：</a:t>
            </a:r>
            <a:endParaRPr lang="en-US" altLang="zh-CN" sz="2200" dirty="0">
              <a:solidFill>
                <a:schemeClr val="tx1"/>
              </a:solidFill>
              <a:ea typeface="黑体" panose="02010609060101010101" pitchFamily="49" charset="-122"/>
              <a:cs typeface="+mn-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100" dirty="0">
                <a:solidFill>
                  <a:schemeClr val="tx1"/>
                </a:solidFill>
                <a:ea typeface="黑体" panose="02010609060101010101" pitchFamily="49" charset="-122"/>
                <a:cs typeface="+mn-lt"/>
                <a:sym typeface="Symbol" panose="05050102010706020507" charset="0"/>
              </a:rPr>
              <a:t>        箱 1 的均值：64 </a:t>
            </a:r>
          </a:p>
          <a:p>
            <a:pPr marL="0" indent="0" algn="l" eaLnBrk="1" latinLnBrk="0" hangingPunct="1">
              <a:lnSpc>
                <a:spcPct val="100000"/>
              </a:lnSpc>
              <a:spcBef>
                <a:spcPts val="800"/>
              </a:spcBef>
              <a:buSzTx/>
              <a:buFont typeface="Wingdings" panose="05000000000000000000" pitchFamily="2" charset="2"/>
              <a:buNone/>
            </a:pPr>
            <a:r>
              <a:rPr lang="en-US" altLang="zh-CN" sz="2100" dirty="0">
                <a:solidFill>
                  <a:schemeClr val="tx1"/>
                </a:solidFill>
                <a:ea typeface="黑体" panose="02010609060101010101" pitchFamily="49" charset="-122"/>
                <a:cs typeface="+mn-lt"/>
                <a:sym typeface="Symbol" panose="05050102010706020507" charset="0"/>
              </a:rPr>
              <a:t>        箱 2 的均值：75 </a:t>
            </a:r>
          </a:p>
          <a:p>
            <a:pPr marL="0" indent="0" algn="l" eaLnBrk="1" latinLnBrk="0" hangingPunct="1">
              <a:lnSpc>
                <a:spcPct val="100000"/>
              </a:lnSpc>
              <a:spcBef>
                <a:spcPts val="800"/>
              </a:spcBef>
              <a:buSzTx/>
              <a:buFont typeface="Wingdings" panose="05000000000000000000" pitchFamily="2" charset="2"/>
              <a:buNone/>
            </a:pPr>
            <a:r>
              <a:rPr lang="en-US" altLang="zh-CN" sz="2100" dirty="0">
                <a:solidFill>
                  <a:schemeClr val="tx1"/>
                </a:solidFill>
                <a:ea typeface="黑体" panose="02010609060101010101" pitchFamily="49" charset="-122"/>
                <a:cs typeface="+mn-lt"/>
                <a:sym typeface="Symbol" panose="05050102010706020507" charset="0"/>
              </a:rPr>
              <a:t>        箱 3 的均值：87</a:t>
            </a:r>
          </a:p>
          <a:p>
            <a:pPr marL="0" indent="0" algn="l" eaLnBrk="1" latinLnBrk="0" hangingPunct="1">
              <a:lnSpc>
                <a:spcPct val="100000"/>
              </a:lnSpc>
              <a:spcBef>
                <a:spcPts val="8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Symbol" panose="05050102010706020507" charset="0"/>
              </a:rPr>
              <a:t>      </a:t>
            </a:r>
            <a:r>
              <a:rPr lang="en-US" altLang="zh-CN" sz="2200" dirty="0">
                <a:ea typeface="黑体" panose="02010609060101010101" pitchFamily="49" charset="-122"/>
                <a:cs typeface="+mn-lt"/>
                <a:sym typeface="Symbol" panose="05050102010706020507" charset="0"/>
              </a:rPr>
              <a:t> </a:t>
            </a:r>
            <a:r>
              <a:rPr lang="en-US" altLang="zh-CN" sz="2200" dirty="0">
                <a:solidFill>
                  <a:schemeClr val="tx1"/>
                </a:solidFill>
                <a:ea typeface="黑体" panose="02010609060101010101" pitchFamily="49" charset="-122"/>
                <a:cs typeface="+mn-lt"/>
                <a:sym typeface="Symbol" panose="05050102010706020507" charset="0"/>
              </a:rPr>
              <a:t>第 3 步：用每个箱的均值替换对应箱内的所有数据成员，进而达到数据平滑（去噪声）的目的</a:t>
            </a:r>
            <a:r>
              <a:rPr lang="zh-CN" altLang="en-US" sz="2200" dirty="0">
                <a:solidFill>
                  <a:schemeClr val="tx1"/>
                </a:solidFill>
                <a:ea typeface="黑体" panose="02010609060101010101" pitchFamily="49" charset="-122"/>
                <a:cs typeface="+mn-lt"/>
                <a:sym typeface="Symbol" panose="05050102010706020507" charset="0"/>
              </a:rPr>
              <a:t>：</a:t>
            </a:r>
            <a:endParaRPr lang="en-US" altLang="zh-CN" sz="2200" dirty="0">
              <a:solidFill>
                <a:schemeClr val="tx1"/>
              </a:solidFill>
              <a:ea typeface="黑体" panose="02010609060101010101" pitchFamily="49" charset="-122"/>
              <a:cs typeface="+mn-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100" dirty="0">
                <a:solidFill>
                  <a:schemeClr val="tx1"/>
                </a:solidFill>
                <a:ea typeface="黑体" panose="02010609060101010101" pitchFamily="49" charset="-122"/>
                <a:cs typeface="+mn-lt"/>
                <a:sym typeface="Symbol" panose="05050102010706020507" charset="0"/>
              </a:rPr>
              <a:t>      </a:t>
            </a:r>
            <a:r>
              <a:rPr lang="en-US" altLang="zh-CN" sz="2100" dirty="0">
                <a:ea typeface="黑体" panose="02010609060101010101" pitchFamily="49" charset="-122"/>
                <a:cs typeface="+mn-lt"/>
                <a:sym typeface="Symbol" panose="05050102010706020507" charset="0"/>
              </a:rPr>
              <a:t>  </a:t>
            </a:r>
            <a:r>
              <a:rPr lang="en-US" altLang="zh-CN" sz="2100" dirty="0">
                <a:solidFill>
                  <a:schemeClr val="tx1"/>
                </a:solidFill>
                <a:ea typeface="黑体" panose="02010609060101010101" pitchFamily="49" charset="-122"/>
                <a:cs typeface="+mn-lt"/>
                <a:sym typeface="Symbol" panose="05050102010706020507" charset="0"/>
              </a:rPr>
              <a:t>箱 1：64, 64, 64 </a:t>
            </a:r>
          </a:p>
          <a:p>
            <a:pPr marL="0" indent="0" algn="l" eaLnBrk="1" latinLnBrk="0" hangingPunct="1">
              <a:lnSpc>
                <a:spcPct val="100000"/>
              </a:lnSpc>
              <a:spcBef>
                <a:spcPts val="800"/>
              </a:spcBef>
              <a:buSzTx/>
              <a:buFont typeface="Wingdings" panose="05000000000000000000" pitchFamily="2" charset="2"/>
              <a:buNone/>
            </a:pPr>
            <a:r>
              <a:rPr lang="en-US" altLang="zh-CN" sz="2100" dirty="0">
                <a:solidFill>
                  <a:schemeClr val="tx1"/>
                </a:solidFill>
                <a:ea typeface="黑体" panose="02010609060101010101" pitchFamily="49" charset="-122"/>
                <a:cs typeface="+mn-lt"/>
                <a:sym typeface="Symbol" panose="05050102010706020507" charset="0"/>
              </a:rPr>
              <a:t>        箱 2：75, 75, 75 </a:t>
            </a:r>
          </a:p>
          <a:p>
            <a:pPr marL="0" indent="0" algn="l" eaLnBrk="1" latinLnBrk="0" hangingPunct="1">
              <a:lnSpc>
                <a:spcPct val="100000"/>
              </a:lnSpc>
              <a:spcBef>
                <a:spcPts val="800"/>
              </a:spcBef>
              <a:buSzTx/>
              <a:buFont typeface="Wingdings" panose="05000000000000000000" pitchFamily="2" charset="2"/>
              <a:buNone/>
            </a:pPr>
            <a:r>
              <a:rPr lang="en-US" altLang="zh-CN" sz="2100" dirty="0">
                <a:solidFill>
                  <a:schemeClr val="tx1"/>
                </a:solidFill>
                <a:ea typeface="黑体" panose="02010609060101010101" pitchFamily="49" charset="-122"/>
                <a:cs typeface="+mn-lt"/>
                <a:sym typeface="Symbol" panose="05050102010706020507" charset="0"/>
              </a:rPr>
              <a:t>        箱 3：87, 87, 87</a:t>
            </a:r>
          </a:p>
          <a:p>
            <a:pPr marL="0" indent="0" algn="l" eaLnBrk="1" latinLnBrk="0" hangingPunct="1">
              <a:lnSpc>
                <a:spcPct val="100000"/>
              </a:lnSpc>
              <a:spcBef>
                <a:spcPts val="8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Symbol" panose="05050102010706020507" charset="0"/>
              </a:rPr>
              <a:t>      </a:t>
            </a:r>
            <a:r>
              <a:rPr lang="en-US" altLang="zh-CN" sz="2200" dirty="0">
                <a:ea typeface="黑体" panose="02010609060101010101" pitchFamily="49" charset="-122"/>
                <a:cs typeface="+mn-lt"/>
                <a:sym typeface="Symbol" panose="05050102010706020507" charset="0"/>
              </a:rPr>
              <a:t></a:t>
            </a:r>
            <a:r>
              <a:rPr lang="en-US" altLang="zh-CN" sz="2200" dirty="0">
                <a:solidFill>
                  <a:schemeClr val="tx1"/>
                </a:solidFill>
                <a:ea typeface="黑体" panose="02010609060101010101" pitchFamily="49" charset="-122"/>
                <a:cs typeface="+mn-lt"/>
                <a:sym typeface="Symbol" panose="05050102010706020507" charset="0"/>
              </a:rPr>
              <a:t> 第 4 步：合并各箱，得到数据集 Score 经过噪声处理后的新数据集 score*，即 score* = {64, 64, 64, 75, 75, 75, 87, 87, 87}</a:t>
            </a:r>
            <a:r>
              <a:rPr lang="zh-CN" altLang="en-US" sz="2200" dirty="0">
                <a:solidFill>
                  <a:schemeClr val="tx1"/>
                </a:solidFill>
                <a:ea typeface="黑体" panose="02010609060101010101" pitchFamily="49" charset="-122"/>
                <a:cs typeface="+mn-lt"/>
                <a:sym typeface="Symbol" panose="05050102010706020507" charset="0"/>
              </a:rPr>
              <a:t>。</a:t>
            </a: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67410"/>
            <a:ext cx="8931275" cy="52324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en-US" altLang="zh-CN" sz="2200" b="1"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2" name="Rectangle 3"/>
          <p:cNvSpPr>
            <a:spLocks noGrp="1" noRot="1"/>
          </p:cNvSpPr>
          <p:nvPr>
            <p:custDataLst>
              <p:tags r:id="rId3"/>
            </p:custDataLst>
          </p:nvPr>
        </p:nvSpPr>
        <p:spPr>
          <a:xfrm>
            <a:off x="99695" y="1441450"/>
            <a:ext cx="8931275" cy="301879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dirty="0">
                <a:solidFill>
                  <a:srgbClr val="134AD5"/>
                </a:solidFill>
                <a:latin typeface="+mj-lt"/>
                <a:ea typeface="黑体" panose="02010609060101010101" pitchFamily="49" charset="-122"/>
                <a:cs typeface="+mj-lt"/>
                <a:sym typeface="+mn-ea"/>
              </a:rPr>
              <a:t>    * </a:t>
            </a:r>
            <a:r>
              <a:rPr lang="zh-CN" altLang="en-US" dirty="0">
                <a:solidFill>
                  <a:srgbClr val="134AD5"/>
                </a:solidFill>
                <a:latin typeface="+mj-lt"/>
                <a:ea typeface="黑体" panose="02010609060101010101" pitchFamily="49" charset="-122"/>
                <a:cs typeface="+mj-lt"/>
                <a:sym typeface="+mn-ea"/>
              </a:rPr>
              <a:t>数据预处理工作</a:t>
            </a:r>
          </a:p>
          <a:p>
            <a:pPr marL="0" indent="0" algn="l" eaLnBrk="1" latinLnBrk="0" hangingPunct="1">
              <a:lnSpc>
                <a:spcPct val="100000"/>
              </a:lnSpc>
              <a:spcBef>
                <a:spcPts val="1200"/>
              </a:spcBef>
              <a:buSzTx/>
              <a:buFont typeface="Wingdings" panose="05000000000000000000" pitchFamily="2" charset="2"/>
              <a:buNone/>
            </a:pPr>
            <a:r>
              <a:rPr lang="en-US" altLang="zh-CN" sz="2300" dirty="0">
                <a:latin typeface="+mj-lt"/>
                <a:ea typeface="黑体" panose="02010609060101010101" pitchFamily="49" charset="-122"/>
                <a:cs typeface="+mj-lt"/>
                <a:sym typeface="+mn-ea"/>
              </a:rPr>
              <a:t>        - </a:t>
            </a:r>
            <a:r>
              <a:rPr lang="zh-CN" altLang="en-US" sz="2300" dirty="0">
                <a:latin typeface="+mj-lt"/>
                <a:ea typeface="黑体" panose="02010609060101010101" pitchFamily="49" charset="-122"/>
                <a:cs typeface="+mj-lt"/>
                <a:sym typeface="+mn-ea"/>
              </a:rPr>
              <a:t>数据审计</a:t>
            </a:r>
          </a:p>
          <a:p>
            <a:pPr marL="0" indent="0" algn="l" eaLnBrk="1" latinLnBrk="0" hangingPunct="1">
              <a:lnSpc>
                <a:spcPct val="100000"/>
              </a:lnSpc>
              <a:spcBef>
                <a:spcPts val="1200"/>
              </a:spcBef>
              <a:buSzTx/>
              <a:buFont typeface="Wingdings" panose="05000000000000000000" pitchFamily="2" charset="2"/>
              <a:buNone/>
            </a:pPr>
            <a:r>
              <a:rPr lang="zh-CN" altLang="en-US"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mn-ea"/>
              </a:rPr>
              <a:t>       - </a:t>
            </a:r>
            <a:r>
              <a:rPr lang="zh-CN" altLang="en-US" sz="2300" dirty="0">
                <a:latin typeface="+mj-lt"/>
                <a:ea typeface="黑体" panose="02010609060101010101" pitchFamily="49" charset="-122"/>
                <a:cs typeface="+mj-lt"/>
                <a:sym typeface="+mn-ea"/>
              </a:rPr>
              <a:t>数据清洗</a:t>
            </a:r>
          </a:p>
          <a:p>
            <a:pPr marL="0" indent="0" algn="l" eaLnBrk="1" latinLnBrk="0" hangingPunct="1">
              <a:lnSpc>
                <a:spcPct val="100000"/>
              </a:lnSpc>
              <a:spcBef>
                <a:spcPts val="1200"/>
              </a:spcBef>
              <a:buSzTx/>
              <a:buFont typeface="Wingdings" panose="05000000000000000000" pitchFamily="2" charset="2"/>
              <a:buNone/>
            </a:pPr>
            <a:r>
              <a:rPr lang="zh-CN" altLang="en-US"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mn-ea"/>
              </a:rPr>
              <a:t>       - </a:t>
            </a:r>
            <a:r>
              <a:rPr lang="zh-CN" altLang="en-US" sz="2300" dirty="0">
                <a:latin typeface="+mj-lt"/>
                <a:ea typeface="黑体" panose="02010609060101010101" pitchFamily="49" charset="-122"/>
                <a:cs typeface="+mj-lt"/>
                <a:sym typeface="+mn-ea"/>
              </a:rPr>
              <a:t>数据变换</a:t>
            </a:r>
          </a:p>
          <a:p>
            <a:pPr marL="0" indent="0" algn="l" eaLnBrk="1" latinLnBrk="0" hangingPunct="1">
              <a:lnSpc>
                <a:spcPct val="100000"/>
              </a:lnSpc>
              <a:spcBef>
                <a:spcPts val="1200"/>
              </a:spcBef>
              <a:buSzTx/>
              <a:buFont typeface="Wingdings" panose="05000000000000000000" pitchFamily="2" charset="2"/>
              <a:buNone/>
            </a:pPr>
            <a:r>
              <a:rPr lang="zh-CN" altLang="en-US"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mn-ea"/>
              </a:rPr>
              <a:t>       - </a:t>
            </a:r>
            <a:r>
              <a:rPr lang="zh-CN" altLang="en-US" sz="2300" dirty="0">
                <a:latin typeface="+mj-lt"/>
                <a:ea typeface="黑体" panose="02010609060101010101" pitchFamily="49" charset="-122"/>
                <a:cs typeface="+mj-lt"/>
                <a:sym typeface="+mn-ea"/>
              </a:rPr>
              <a:t>数据集成</a:t>
            </a:r>
          </a:p>
          <a:p>
            <a:pPr marL="0" indent="0" algn="l" eaLnBrk="1" latinLnBrk="0" hangingPunct="1">
              <a:lnSpc>
                <a:spcPct val="100000"/>
              </a:lnSpc>
              <a:spcBef>
                <a:spcPts val="1200"/>
              </a:spcBef>
              <a:buSzTx/>
              <a:buFont typeface="Wingdings" panose="05000000000000000000" pitchFamily="2" charset="2"/>
              <a:buNone/>
            </a:pPr>
            <a:r>
              <a:rPr lang="zh-CN" altLang="en-US" sz="2300" dirty="0">
                <a:latin typeface="+mj-lt"/>
                <a:ea typeface="黑体" panose="02010609060101010101" pitchFamily="49" charset="-122"/>
                <a:cs typeface="+mj-lt"/>
                <a:sym typeface="+mn-ea"/>
              </a:rPr>
              <a:t> </a:t>
            </a:r>
            <a:r>
              <a:rPr lang="en-US" altLang="zh-CN" sz="2300" dirty="0">
                <a:latin typeface="+mj-lt"/>
                <a:ea typeface="黑体" panose="02010609060101010101" pitchFamily="49" charset="-122"/>
                <a:cs typeface="+mj-lt"/>
                <a:sym typeface="+mn-ea"/>
              </a:rPr>
              <a:t>       - </a:t>
            </a:r>
            <a:r>
              <a:rPr lang="zh-CN" altLang="en-US" sz="2300" dirty="0">
                <a:latin typeface="+mj-lt"/>
                <a:ea typeface="黑体" panose="02010609060101010101" pitchFamily="49" charset="-122"/>
                <a:cs typeface="+mj-lt"/>
                <a:sym typeface="+mn-ea"/>
              </a:rPr>
              <a:t>其他预处理</a:t>
            </a:r>
            <a:endParaRPr lang="en-US" altLang="zh-CN" sz="2300" b="1" dirty="0">
              <a:solidFill>
                <a:srgbClr val="134AD5"/>
              </a:solidFill>
              <a:latin typeface="+mj-lt"/>
              <a:ea typeface="黑体" panose="02010609060101010101" pitchFamily="49" charset="-122"/>
              <a:cs typeface="+mj-lt"/>
              <a:sym typeface="+mn-ea"/>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113.png"/>
          <p:cNvPicPr>
            <a:picLocks noChangeAspect="1"/>
          </p:cNvPicPr>
          <p:nvPr>
            <p:custDataLst>
              <p:tags r:id="rId1"/>
            </p:custDataLst>
          </p:nvPr>
        </p:nvPicPr>
        <p:blipFill>
          <a:blip r:embed="rId6" cstate="print"/>
          <a:stretch>
            <a:fillRect/>
          </a:stretch>
        </p:blipFill>
        <p:spPr>
          <a:xfrm>
            <a:off x="1501775" y="1818640"/>
            <a:ext cx="7353300" cy="4781550"/>
          </a:xfrm>
          <a:prstGeom prst="rect">
            <a:avLst/>
          </a:prstGeom>
        </p:spPr>
      </p:pic>
      <p:sp>
        <p:nvSpPr>
          <p:cNvPr id="3" name="Rectangle 3"/>
          <p:cNvSpPr>
            <a:spLocks noGrp="1" noRot="1"/>
          </p:cNvSpPr>
          <p:nvPr>
            <p:ph type="subTitle" idx="1"/>
            <p:custDataLst>
              <p:tags r:id="rId2"/>
            </p:custDataLst>
          </p:nvPr>
        </p:nvSpPr>
        <p:spPr>
          <a:xfrm>
            <a:off x="99695" y="795655"/>
            <a:ext cx="8945245" cy="1330325"/>
          </a:xfrm>
        </p:spPr>
        <p:txBody>
          <a:bodyPr vert="horz" wrap="square" lIns="91440" tIns="45720" rIns="91440" bIns="45720" anchor="t" anchorCtr="0">
            <a:noAutofit/>
          </a:bodyPr>
          <a:lstStyle/>
          <a:p>
            <a:pPr algn="l" eaLnBrk="1" latinLnBrk="0" hangingPunct="1">
              <a:lnSpc>
                <a:spcPct val="100000"/>
              </a:lnSpc>
              <a:spcBef>
                <a:spcPts val="8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噪声数据及其处理方法</a:t>
            </a:r>
          </a:p>
          <a:p>
            <a:pPr marL="0" indent="0" algn="l" eaLnBrk="1" latinLnBrk="0" hangingPunct="1">
              <a:lnSpc>
                <a:spcPct val="100000"/>
              </a:lnSpc>
              <a:spcBef>
                <a:spcPts val="8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 </a:t>
            </a:r>
            <a:r>
              <a:rPr lang="zh-CN" altLang="en-US" dirty="0">
                <a:solidFill>
                  <a:srgbClr val="134AD5"/>
                </a:solidFill>
                <a:ea typeface="黑体" panose="02010609060101010101" pitchFamily="49" charset="-122"/>
                <a:cs typeface="+mn-lt"/>
                <a:sym typeface="+mn-ea"/>
              </a:rPr>
              <a:t>根据具体实现方法的不同，数据分箱处理可分为多种具体方法，如图 5-6 所示。</a:t>
            </a:r>
            <a:endParaRPr lang="zh-CN" altLang="en-US" sz="2200" dirty="0">
              <a:solidFill>
                <a:schemeClr val="tx1"/>
              </a:solidFill>
              <a:ea typeface="黑体" panose="02010609060101010101" pitchFamily="49" charset="-122"/>
              <a:cs typeface="+mn-lt"/>
              <a:sym typeface="Symbol" panose="05050102010706020507" charset="0"/>
            </a:endParaRPr>
          </a:p>
        </p:txBody>
      </p:sp>
      <p:sp>
        <p:nvSpPr>
          <p:cNvPr id="5" name="Rectangle 2"/>
          <p:cNvSpPr>
            <a:spLocks noGrp="1"/>
          </p:cNvSpPr>
          <p:nvPr>
            <p:ph type="title"/>
            <p:custDataLst>
              <p:tags r:id="rId3"/>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9" name="TextBox 6"/>
          <p:cNvSpPr txBox="1"/>
          <p:nvPr>
            <p:custDataLst>
              <p:tags r:id="rId4"/>
            </p:custDataLst>
          </p:nvPr>
        </p:nvSpPr>
        <p:spPr>
          <a:xfrm>
            <a:off x="272415" y="4206240"/>
            <a:ext cx="1977390" cy="706755"/>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ea typeface="宋体" panose="02010600030101010101" pitchFamily="2" charset="-122"/>
              </a:rPr>
              <a:t>图</a:t>
            </a:r>
            <a:r>
              <a:rPr lang="en-US" altLang="zh-CN" sz="2000" dirty="0"/>
              <a:t>5-6 </a:t>
            </a:r>
            <a:r>
              <a:rPr lang="zh-CN" altLang="en-US" sz="2000" dirty="0"/>
              <a:t>分箱处理的步骤与类型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67410"/>
            <a:ext cx="8945245" cy="457517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噪声数据及其处理方法</a:t>
            </a:r>
          </a:p>
          <a:p>
            <a:pPr marL="0" indent="0" algn="l" eaLnBrk="1" latinLnBrk="0" hangingPunct="1">
              <a:lnSpc>
                <a:spcPct val="100000"/>
              </a:lnSpc>
              <a:spcBef>
                <a:spcPts val="12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a:t>
            </a:r>
            <a:r>
              <a:rPr lang="zh-CN" altLang="en-US" dirty="0">
                <a:solidFill>
                  <a:srgbClr val="134AD5"/>
                </a:solidFill>
                <a:ea typeface="黑体" panose="02010609060101010101" pitchFamily="49" charset="-122"/>
                <a:cs typeface="+mn-lt"/>
                <a:sym typeface="+mn-ea"/>
              </a:rPr>
              <a:t>（</a:t>
            </a:r>
            <a:r>
              <a:rPr lang="en-US" altLang="zh-CN" dirty="0">
                <a:solidFill>
                  <a:srgbClr val="134AD5"/>
                </a:solidFill>
                <a:ea typeface="黑体" panose="02010609060101010101" pitchFamily="49" charset="-122"/>
                <a:cs typeface="+mn-lt"/>
                <a:sym typeface="+mn-ea"/>
              </a:rPr>
              <a:t>1</a:t>
            </a:r>
            <a:r>
              <a:rPr lang="zh-CN" altLang="en-US" dirty="0">
                <a:solidFill>
                  <a:srgbClr val="134AD5"/>
                </a:solidFill>
                <a:ea typeface="黑体" panose="02010609060101010101" pitchFamily="49" charset="-122"/>
                <a:cs typeface="+mn-lt"/>
                <a:sym typeface="+mn-ea"/>
              </a:rPr>
              <a:t>）根据对</a:t>
            </a:r>
            <a:r>
              <a:rPr lang="zh-CN" altLang="en-US" u="sng" dirty="0">
                <a:solidFill>
                  <a:srgbClr val="134AD5"/>
                </a:solidFill>
                <a:ea typeface="黑体" panose="02010609060101010101" pitchFamily="49" charset="-122"/>
                <a:cs typeface="+mn-lt"/>
                <a:sym typeface="+mn-ea"/>
              </a:rPr>
              <a:t>原始数据集的分箱策略</a:t>
            </a:r>
            <a:r>
              <a:rPr lang="zh-CN" altLang="en-US" dirty="0">
                <a:solidFill>
                  <a:srgbClr val="134AD5"/>
                </a:solidFill>
                <a:ea typeface="黑体" panose="02010609060101010101" pitchFamily="49" charset="-122"/>
                <a:cs typeface="+mn-lt"/>
                <a:sym typeface="+mn-ea"/>
              </a:rPr>
              <a:t>，分箱方法可以分为两种：</a:t>
            </a:r>
          </a:p>
          <a:p>
            <a:pPr marL="0" indent="0" algn="l" eaLnBrk="1" latinLnBrk="0" hangingPunct="1">
              <a:lnSpc>
                <a:spcPct val="100000"/>
              </a:lnSpc>
              <a:spcBef>
                <a:spcPts val="1200"/>
              </a:spcBef>
              <a:buSzTx/>
              <a:buFont typeface="Wingdings" panose="05000000000000000000" pitchFamily="2" charset="2"/>
              <a:buNone/>
            </a:pPr>
            <a:r>
              <a:rPr lang="zh-CN" altLang="en-US" sz="2300" dirty="0">
                <a:solidFill>
                  <a:schemeClr val="tx1"/>
                </a:solidFill>
                <a:ea typeface="黑体" panose="02010609060101010101" pitchFamily="49" charset="-122"/>
                <a:cs typeface="+mn-lt"/>
                <a:sym typeface="+mn-ea"/>
              </a:rPr>
              <a:t> </a:t>
            </a:r>
            <a:r>
              <a:rPr lang="en-US" altLang="zh-CN" sz="2300" dirty="0">
                <a:solidFill>
                  <a:schemeClr val="tx1"/>
                </a:solidFill>
                <a:ea typeface="黑体" panose="02010609060101010101" pitchFamily="49" charset="-122"/>
                <a:cs typeface="+mn-lt"/>
                <a:sym typeface="+mn-ea"/>
              </a:rPr>
              <a:t>     - </a:t>
            </a:r>
            <a:r>
              <a:rPr lang="zh-CN" altLang="en-US" sz="2300" dirty="0">
                <a:solidFill>
                  <a:schemeClr val="tx1"/>
                </a:solidFill>
                <a:ea typeface="黑体" panose="02010609060101010101" pitchFamily="49" charset="-122"/>
                <a:cs typeface="+mn-lt"/>
                <a:sym typeface="+mn-ea"/>
              </a:rPr>
              <a:t>等深分箱（每个箱中的成员个数相等）</a:t>
            </a:r>
          </a:p>
          <a:p>
            <a:pPr marL="0" indent="0" algn="l" eaLnBrk="1" latinLnBrk="0" hangingPunct="1">
              <a:lnSpc>
                <a:spcPct val="100000"/>
              </a:lnSpc>
              <a:spcBef>
                <a:spcPts val="1200"/>
              </a:spcBef>
              <a:buSzTx/>
              <a:buFont typeface="Wingdings" panose="05000000000000000000" pitchFamily="2" charset="2"/>
              <a:buNone/>
            </a:pPr>
            <a:r>
              <a:rPr lang="zh-CN" altLang="en-US" sz="2300" dirty="0">
                <a:solidFill>
                  <a:schemeClr val="tx1"/>
                </a:solidFill>
                <a:ea typeface="黑体" panose="02010609060101010101" pitchFamily="49" charset="-122"/>
                <a:cs typeface="+mn-lt"/>
                <a:sym typeface="+mn-ea"/>
              </a:rPr>
              <a:t> </a:t>
            </a:r>
            <a:r>
              <a:rPr lang="en-US" altLang="zh-CN" sz="2300" dirty="0">
                <a:solidFill>
                  <a:schemeClr val="tx1"/>
                </a:solidFill>
                <a:ea typeface="黑体" panose="02010609060101010101" pitchFamily="49" charset="-122"/>
                <a:cs typeface="+mn-lt"/>
                <a:sym typeface="+mn-ea"/>
              </a:rPr>
              <a:t>     - </a:t>
            </a:r>
            <a:r>
              <a:rPr lang="zh-CN" altLang="en-US" sz="2300" dirty="0">
                <a:solidFill>
                  <a:schemeClr val="tx1"/>
                </a:solidFill>
                <a:ea typeface="黑体" panose="02010609060101010101" pitchFamily="49" charset="-122"/>
                <a:cs typeface="+mn-lt"/>
                <a:sym typeface="+mn-ea"/>
              </a:rPr>
              <a:t>等宽分箱（每个箱的取值范围相同）。</a:t>
            </a:r>
          </a:p>
          <a:p>
            <a:pPr marL="0" indent="0" algn="l" eaLnBrk="1" latinLnBrk="0" hangingPunct="1">
              <a:lnSpc>
                <a:spcPct val="100000"/>
              </a:lnSpc>
              <a:spcBef>
                <a:spcPts val="12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a:t>
            </a:r>
            <a:r>
              <a:rPr lang="zh-CN" altLang="en-US" dirty="0">
                <a:solidFill>
                  <a:srgbClr val="134AD5"/>
                </a:solidFill>
                <a:ea typeface="黑体" panose="02010609060101010101" pitchFamily="49" charset="-122"/>
                <a:cs typeface="+mn-lt"/>
                <a:sym typeface="+mn-ea"/>
              </a:rPr>
              <a:t>（2）根据每个</a:t>
            </a:r>
            <a:r>
              <a:rPr lang="zh-CN" altLang="en-US" u="sng" dirty="0">
                <a:solidFill>
                  <a:srgbClr val="134AD5"/>
                </a:solidFill>
                <a:ea typeface="黑体" panose="02010609060101010101" pitchFamily="49" charset="-122"/>
                <a:cs typeface="+mn-lt"/>
                <a:sym typeface="+mn-ea"/>
              </a:rPr>
              <a:t>箱内成员数据的替换方法</a:t>
            </a:r>
            <a:r>
              <a:rPr lang="zh-CN" altLang="en-US" dirty="0">
                <a:solidFill>
                  <a:srgbClr val="134AD5"/>
                </a:solidFill>
                <a:ea typeface="黑体" panose="02010609060101010101" pitchFamily="49" charset="-122"/>
                <a:cs typeface="+mn-lt"/>
                <a:sym typeface="+mn-ea"/>
              </a:rPr>
              <a:t>，分箱方法可以分为：</a:t>
            </a:r>
          </a:p>
          <a:p>
            <a:pPr marL="0" indent="0" algn="l" eaLnBrk="1" latinLnBrk="0" hangingPunct="1">
              <a:lnSpc>
                <a:spcPct val="100000"/>
              </a:lnSpc>
              <a:spcBef>
                <a:spcPts val="1200"/>
              </a:spcBef>
              <a:buSzTx/>
              <a:buFont typeface="Wingdings" panose="05000000000000000000" pitchFamily="2" charset="2"/>
              <a:buNone/>
            </a:pPr>
            <a:r>
              <a:rPr lang="zh-CN" altLang="en-US" sz="2300" dirty="0">
                <a:solidFill>
                  <a:schemeClr val="tx1"/>
                </a:solidFill>
                <a:ea typeface="黑体" panose="02010609060101010101" pitchFamily="49" charset="-122"/>
                <a:cs typeface="+mn-lt"/>
                <a:sym typeface="+mn-ea"/>
              </a:rPr>
              <a:t> </a:t>
            </a:r>
            <a:r>
              <a:rPr lang="en-US" altLang="zh-CN" sz="2300" dirty="0">
                <a:solidFill>
                  <a:schemeClr val="tx1"/>
                </a:solidFill>
                <a:ea typeface="黑体" panose="02010609060101010101" pitchFamily="49" charset="-122"/>
                <a:cs typeface="+mn-lt"/>
                <a:sym typeface="+mn-ea"/>
              </a:rPr>
              <a:t>     - </a:t>
            </a:r>
            <a:r>
              <a:rPr lang="zh-CN" altLang="en-US" sz="2300" dirty="0">
                <a:solidFill>
                  <a:schemeClr val="tx1"/>
                </a:solidFill>
                <a:ea typeface="黑体" panose="02010609060101010101" pitchFamily="49" charset="-122"/>
                <a:cs typeface="+mn-lt"/>
                <a:sym typeface="+mn-ea"/>
              </a:rPr>
              <a:t>均值平滑（用每个箱的均值代替箱内成员数据，如上例所示）；</a:t>
            </a:r>
          </a:p>
          <a:p>
            <a:pPr marL="0" indent="0" algn="l" eaLnBrk="1" latinLnBrk="0" hangingPunct="1">
              <a:lnSpc>
                <a:spcPct val="100000"/>
              </a:lnSpc>
              <a:spcBef>
                <a:spcPts val="1200"/>
              </a:spcBef>
              <a:buSzTx/>
              <a:buFont typeface="Wingdings" panose="05000000000000000000" pitchFamily="2" charset="2"/>
              <a:buNone/>
            </a:pPr>
            <a:r>
              <a:rPr lang="zh-CN" altLang="en-US" sz="2300" dirty="0">
                <a:solidFill>
                  <a:schemeClr val="tx1"/>
                </a:solidFill>
                <a:ea typeface="黑体" panose="02010609060101010101" pitchFamily="49" charset="-122"/>
                <a:cs typeface="+mn-lt"/>
                <a:sym typeface="+mn-ea"/>
              </a:rPr>
              <a:t> </a:t>
            </a:r>
            <a:r>
              <a:rPr lang="en-US" altLang="zh-CN" sz="2300" dirty="0">
                <a:solidFill>
                  <a:schemeClr val="tx1"/>
                </a:solidFill>
                <a:ea typeface="黑体" panose="02010609060101010101" pitchFamily="49" charset="-122"/>
                <a:cs typeface="+mn-lt"/>
                <a:sym typeface="+mn-ea"/>
              </a:rPr>
              <a:t>     - </a:t>
            </a:r>
            <a:r>
              <a:rPr lang="zh-CN" altLang="en-US" sz="2300" dirty="0">
                <a:solidFill>
                  <a:schemeClr val="tx1"/>
                </a:solidFill>
                <a:ea typeface="黑体" panose="02010609060101010101" pitchFamily="49" charset="-122"/>
                <a:cs typeface="+mn-lt"/>
                <a:sym typeface="+mn-ea"/>
              </a:rPr>
              <a:t>中值平滑技术（用每个箱的中值代替箱内成员数据）；</a:t>
            </a:r>
          </a:p>
          <a:p>
            <a:pPr marL="0" indent="0" algn="l" eaLnBrk="1" latinLnBrk="0" hangingPunct="1">
              <a:lnSpc>
                <a:spcPct val="100000"/>
              </a:lnSpc>
              <a:spcBef>
                <a:spcPts val="1200"/>
              </a:spcBef>
              <a:buSzTx/>
              <a:buFont typeface="Wingdings" panose="05000000000000000000" pitchFamily="2" charset="2"/>
              <a:buNone/>
            </a:pPr>
            <a:r>
              <a:rPr lang="zh-CN" altLang="en-US" sz="2300" dirty="0">
                <a:solidFill>
                  <a:schemeClr val="tx1"/>
                </a:solidFill>
                <a:ea typeface="黑体" panose="02010609060101010101" pitchFamily="49" charset="-122"/>
                <a:cs typeface="+mn-lt"/>
                <a:sym typeface="+mn-ea"/>
              </a:rPr>
              <a:t> </a:t>
            </a:r>
            <a:r>
              <a:rPr lang="en-US" altLang="zh-CN" sz="2300" dirty="0">
                <a:solidFill>
                  <a:schemeClr val="tx1"/>
                </a:solidFill>
                <a:ea typeface="黑体" panose="02010609060101010101" pitchFamily="49" charset="-122"/>
                <a:cs typeface="+mn-lt"/>
                <a:sym typeface="+mn-ea"/>
              </a:rPr>
              <a:t>     - </a:t>
            </a:r>
            <a:r>
              <a:rPr lang="zh-CN" altLang="en-US" sz="2300" dirty="0">
                <a:solidFill>
                  <a:schemeClr val="tx1"/>
                </a:solidFill>
                <a:ea typeface="黑体" panose="02010609060101010101" pitchFamily="49" charset="-122"/>
                <a:cs typeface="+mn-lt"/>
                <a:sym typeface="+mn-ea"/>
              </a:rPr>
              <a:t>边界值平滑技术（“</a:t>
            </a:r>
            <a:r>
              <a:rPr lang="zh-CN" altLang="en-US" sz="2300" u="sng" dirty="0">
                <a:solidFill>
                  <a:schemeClr val="tx1"/>
                </a:solidFill>
                <a:ea typeface="黑体" panose="02010609060101010101" pitchFamily="49" charset="-122"/>
                <a:cs typeface="+mn-lt"/>
                <a:sym typeface="+mn-ea"/>
              </a:rPr>
              <a:t>边界值</a:t>
            </a:r>
            <a:r>
              <a:rPr lang="zh-CN" altLang="en-US" sz="2300" dirty="0">
                <a:solidFill>
                  <a:schemeClr val="tx1"/>
                </a:solidFill>
                <a:ea typeface="黑体" panose="02010609060101010101" pitchFamily="49" charset="-122"/>
                <a:cs typeface="+mn-lt"/>
                <a:sym typeface="+mn-ea"/>
              </a:rPr>
              <a:t>”指箱中的最大值和最小值，“边界值平滑”指每个值被最近的边界值替换）。</a:t>
            </a: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795655"/>
            <a:ext cx="8945245" cy="1033780"/>
          </a:xfrm>
        </p:spPr>
        <p:txBody>
          <a:bodyPr vert="horz" wrap="square" lIns="91440" tIns="45720" rIns="91440" bIns="45720" anchor="t" anchorCtr="0">
            <a:noAutofit/>
          </a:bodyPr>
          <a:lstStyle/>
          <a:p>
            <a:pPr algn="l" eaLnBrk="1" latinLnBrk="0" hangingPunct="1">
              <a:lnSpc>
                <a:spcPct val="100000"/>
              </a:lnSpc>
              <a:spcBef>
                <a:spcPts val="8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噪声数据及其处理方法</a:t>
            </a:r>
          </a:p>
          <a:p>
            <a:pPr marL="0" indent="0" algn="l" eaLnBrk="1" latinLnBrk="0" hangingPunct="1">
              <a:lnSpc>
                <a:spcPct val="100000"/>
              </a:lnSpc>
              <a:spcBef>
                <a:spcPts val="8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 图 5-7 所示为均值平滑和边界值平滑的处理过程</a:t>
            </a:r>
            <a:r>
              <a:rPr lang="zh-CN" altLang="en-US" dirty="0">
                <a:solidFill>
                  <a:srgbClr val="134AD5"/>
                </a:solidFill>
                <a:ea typeface="黑体" panose="02010609060101010101" pitchFamily="49" charset="-122"/>
                <a:cs typeface="+mn-lt"/>
                <a:sym typeface="+mn-ea"/>
              </a:rPr>
              <a:t>：</a:t>
            </a:r>
            <a:endParaRPr lang="zh-CN" altLang="en-US" sz="2300"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pic>
        <p:nvPicPr>
          <p:cNvPr id="11" name="image114.png"/>
          <p:cNvPicPr>
            <a:picLocks noChangeAspect="1"/>
          </p:cNvPicPr>
          <p:nvPr>
            <p:custDataLst>
              <p:tags r:id="rId3"/>
            </p:custDataLst>
          </p:nvPr>
        </p:nvPicPr>
        <p:blipFill>
          <a:blip r:embed="rId6" cstate="print"/>
          <a:stretch>
            <a:fillRect/>
          </a:stretch>
        </p:blipFill>
        <p:spPr>
          <a:xfrm>
            <a:off x="1203325" y="1819275"/>
            <a:ext cx="7849235" cy="4781550"/>
          </a:xfrm>
          <a:prstGeom prst="rect">
            <a:avLst/>
          </a:prstGeom>
        </p:spPr>
      </p:pic>
      <p:sp>
        <p:nvSpPr>
          <p:cNvPr id="9" name="TextBox 6"/>
          <p:cNvSpPr txBox="1"/>
          <p:nvPr>
            <p:custDataLst>
              <p:tags r:id="rId4"/>
            </p:custDataLst>
          </p:nvPr>
        </p:nvSpPr>
        <p:spPr>
          <a:xfrm>
            <a:off x="272415" y="2627630"/>
            <a:ext cx="2545080" cy="706755"/>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ea typeface="宋体" panose="02010600030101010101" pitchFamily="2" charset="-122"/>
              </a:rPr>
              <a:t>图</a:t>
            </a:r>
            <a:r>
              <a:rPr lang="en-US" altLang="zh-CN" sz="2000" dirty="0"/>
              <a:t>5-7 </a:t>
            </a:r>
            <a:r>
              <a:rPr lang="zh-CN" altLang="en-US" sz="2000" dirty="0"/>
              <a:t>均值平滑与边界值平滑的处理过程</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67410"/>
            <a:ext cx="8945245" cy="1033780"/>
          </a:xfrm>
        </p:spPr>
        <p:txBody>
          <a:bodyPr vert="horz" wrap="square" lIns="91440" tIns="45720" rIns="91440" bIns="45720" anchor="t" anchorCtr="0">
            <a:noAutofit/>
          </a:bodyPr>
          <a:lstStyle/>
          <a:p>
            <a:pPr algn="l" eaLnBrk="1" latinLnBrk="0" hangingPunct="1">
              <a:lnSpc>
                <a:spcPct val="100000"/>
              </a:lnSpc>
              <a:spcBef>
                <a:spcPts val="8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噪声数据及其处理方法</a:t>
            </a:r>
          </a:p>
          <a:p>
            <a:pPr marL="0" indent="0" algn="l" eaLnBrk="1" latinLnBrk="0" hangingPunct="1">
              <a:lnSpc>
                <a:spcPct val="100000"/>
              </a:lnSpc>
              <a:spcBef>
                <a:spcPts val="8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 </a:t>
            </a:r>
            <a:r>
              <a:rPr lang="zh-CN" altLang="en-US" dirty="0">
                <a:solidFill>
                  <a:srgbClr val="134AD5"/>
                </a:solidFill>
                <a:ea typeface="黑体" panose="02010609060101010101" pitchFamily="49" charset="-122"/>
                <a:cs typeface="+mn-lt"/>
                <a:sym typeface="+mn-ea"/>
              </a:rPr>
              <a:t>聚类</a:t>
            </a:r>
            <a:endParaRPr lang="zh-CN" altLang="en-US" sz="2300"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pic>
        <p:nvPicPr>
          <p:cNvPr id="2" name="Picture 2"/>
          <p:cNvPicPr>
            <a:picLocks noChangeAspect="1" noChangeArrowheads="1"/>
          </p:cNvPicPr>
          <p:nvPr>
            <p:custDataLst>
              <p:tags r:id="rId3"/>
            </p:custDataLst>
          </p:nvPr>
        </p:nvPicPr>
        <p:blipFill>
          <a:blip r:embed="rId7"/>
          <a:srcRect/>
          <a:stretch>
            <a:fillRect/>
          </a:stretch>
        </p:blipFill>
        <p:spPr bwMode="auto">
          <a:xfrm>
            <a:off x="1073150" y="1789430"/>
            <a:ext cx="7099300" cy="4554220"/>
          </a:xfrm>
          <a:prstGeom prst="rect">
            <a:avLst/>
          </a:prstGeom>
          <a:noFill/>
          <a:ln w="9525">
            <a:noFill/>
            <a:miter lim="800000"/>
            <a:headEnd/>
            <a:tailEnd/>
          </a:ln>
          <a:effectLst/>
        </p:spPr>
      </p:pic>
      <p:sp>
        <p:nvSpPr>
          <p:cNvPr id="8" name="TextBox 7"/>
          <p:cNvSpPr txBox="1"/>
          <p:nvPr>
            <p:custDataLst>
              <p:tags r:id="rId4"/>
            </p:custDataLst>
          </p:nvPr>
        </p:nvSpPr>
        <p:spPr>
          <a:xfrm>
            <a:off x="5657850" y="1551940"/>
            <a:ext cx="1891665" cy="70675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2000" dirty="0"/>
              <a:t>通过聚类发现</a:t>
            </a:r>
          </a:p>
          <a:p>
            <a:r>
              <a:rPr lang="zh-CN" altLang="en-US" sz="2000" dirty="0"/>
              <a:t>离群点</a:t>
            </a:r>
            <a:r>
              <a:rPr lang="en-US" sz="2000" dirty="0"/>
              <a:t>/</a:t>
            </a:r>
            <a:r>
              <a:rPr lang="zh-CN" altLang="en-US" sz="2000" dirty="0"/>
              <a:t>孤立点</a:t>
            </a:r>
          </a:p>
        </p:txBody>
      </p:sp>
      <p:sp>
        <p:nvSpPr>
          <p:cNvPr id="4" name="Rectangle 3"/>
          <p:cNvSpPr>
            <a:spLocks noGrp="1" noRot="1"/>
          </p:cNvSpPr>
          <p:nvPr>
            <p:custDataLst>
              <p:tags r:id="rId5"/>
            </p:custDataLst>
          </p:nvPr>
        </p:nvSpPr>
        <p:spPr>
          <a:xfrm>
            <a:off x="968375" y="5659120"/>
            <a:ext cx="2295525" cy="681355"/>
          </a:xfrm>
          <a:prstGeom prst="rect">
            <a:avLst/>
          </a:prstGeom>
          <a:noFill/>
          <a:ln w="12700">
            <a:solidFill>
              <a:schemeClr val="tx1"/>
            </a:solidFill>
          </a:ln>
        </p:spPr>
        <p:txBody>
          <a:bodyPr vert="horz" wrap="square" lIns="36195" tIns="45720" rIns="36195"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0"/>
              </a:spcBef>
              <a:buSzTx/>
              <a:buFont typeface="Wingdings" panose="05000000000000000000" pitchFamily="2" charset="2"/>
              <a:buNone/>
            </a:pPr>
            <a:r>
              <a:rPr lang="zh-CN" altLang="en-US" sz="2000" b="1" dirty="0">
                <a:solidFill>
                  <a:schemeClr val="tx1"/>
                </a:solidFill>
                <a:latin typeface="宋体" panose="02010600030101010101" pitchFamily="2" charset="-122"/>
                <a:ea typeface="宋体" panose="02010600030101010101" pitchFamily="2" charset="-122"/>
                <a:cs typeface="+mj-lt"/>
                <a:sym typeface="+mn-ea"/>
              </a:rPr>
              <a:t>可对离群点</a:t>
            </a:r>
            <a:r>
              <a:rPr lang="en-US" altLang="zh-CN" sz="2000" b="1" dirty="0">
                <a:solidFill>
                  <a:schemeClr val="tx1"/>
                </a:solidFill>
                <a:latin typeface="宋体" panose="02010600030101010101" pitchFamily="2" charset="-122"/>
                <a:ea typeface="宋体" panose="02010600030101010101" pitchFamily="2" charset="-122"/>
                <a:cs typeface="+mj-lt"/>
                <a:sym typeface="+mn-ea"/>
              </a:rPr>
              <a:t>/</a:t>
            </a:r>
            <a:r>
              <a:rPr lang="zh-CN" altLang="en-US" sz="2000" b="1" dirty="0">
                <a:solidFill>
                  <a:schemeClr val="tx1"/>
                </a:solidFill>
                <a:latin typeface="宋体" panose="02010600030101010101" pitchFamily="2" charset="-122"/>
                <a:ea typeface="宋体" panose="02010600030101010101" pitchFamily="2" charset="-122"/>
                <a:cs typeface="+mj-lt"/>
                <a:sym typeface="+mn-ea"/>
              </a:rPr>
              <a:t>孤立点</a:t>
            </a:r>
          </a:p>
          <a:p>
            <a:pPr marL="0" indent="0" algn="l" eaLnBrk="1" hangingPunct="1">
              <a:lnSpc>
                <a:spcPct val="100000"/>
              </a:lnSpc>
              <a:spcBef>
                <a:spcPts val="0"/>
              </a:spcBef>
              <a:buSzTx/>
              <a:buFont typeface="Wingdings" panose="05000000000000000000" pitchFamily="2" charset="2"/>
              <a:buNone/>
            </a:pPr>
            <a:r>
              <a:rPr lang="zh-CN" altLang="en-US" sz="2000" b="1" dirty="0">
                <a:solidFill>
                  <a:schemeClr val="tx1"/>
                </a:solidFill>
                <a:latin typeface="宋体" panose="02010600030101010101" pitchFamily="2" charset="-122"/>
                <a:ea typeface="宋体" panose="02010600030101010101" pitchFamily="2" charset="-122"/>
                <a:cs typeface="+mj-lt"/>
                <a:sym typeface="+mn-ea"/>
              </a:rPr>
              <a:t>进行替换</a:t>
            </a:r>
            <a:r>
              <a:rPr lang="en-US" altLang="zh-CN" sz="2000" b="1" dirty="0">
                <a:solidFill>
                  <a:schemeClr val="tx1"/>
                </a:solidFill>
                <a:latin typeface="宋体" panose="02010600030101010101" pitchFamily="2" charset="-122"/>
                <a:ea typeface="宋体" panose="02010600030101010101" pitchFamily="2" charset="-122"/>
                <a:cs typeface="+mj-lt"/>
                <a:sym typeface="+mn-ea"/>
              </a:rPr>
              <a:t>/</a:t>
            </a:r>
            <a:r>
              <a:rPr lang="zh-CN" altLang="en-US" sz="2000" b="1" dirty="0">
                <a:solidFill>
                  <a:schemeClr val="tx1"/>
                </a:solidFill>
                <a:latin typeface="宋体" panose="02010600030101010101" pitchFamily="2" charset="-122"/>
                <a:ea typeface="宋体" panose="02010600030101010101" pitchFamily="2" charset="-122"/>
                <a:cs typeface="+mj-lt"/>
                <a:sym typeface="+mn-ea"/>
              </a:rPr>
              <a:t>删除</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67410"/>
            <a:ext cx="8945245" cy="103378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噪声数据及其处理方法</a:t>
            </a:r>
          </a:p>
          <a:p>
            <a:pPr marL="0" indent="0" algn="l" eaLnBrk="1" latinLnBrk="0" hangingPunct="1">
              <a:lnSpc>
                <a:spcPct val="100000"/>
              </a:lnSpc>
              <a:spcBef>
                <a:spcPts val="12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 </a:t>
            </a:r>
            <a:r>
              <a:rPr lang="zh-CN" altLang="en-US" dirty="0">
                <a:solidFill>
                  <a:srgbClr val="134AD5"/>
                </a:solidFill>
                <a:ea typeface="黑体" panose="02010609060101010101" pitchFamily="49" charset="-122"/>
                <a:cs typeface="+mn-lt"/>
                <a:sym typeface="+mn-ea"/>
              </a:rPr>
              <a:t>回归</a:t>
            </a:r>
            <a:endParaRPr lang="zh-CN" altLang="en-US" sz="2300"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pic>
        <p:nvPicPr>
          <p:cNvPr id="6" name="Picture 2"/>
          <p:cNvPicPr>
            <a:picLocks noChangeAspect="1" noChangeArrowheads="1"/>
          </p:cNvPicPr>
          <p:nvPr>
            <p:custDataLst>
              <p:tags r:id="rId3"/>
            </p:custDataLst>
          </p:nvPr>
        </p:nvPicPr>
        <p:blipFill>
          <a:blip r:embed="rId7"/>
          <a:srcRect/>
          <a:stretch>
            <a:fillRect/>
          </a:stretch>
        </p:blipFill>
        <p:spPr bwMode="auto">
          <a:xfrm>
            <a:off x="2491105" y="1460500"/>
            <a:ext cx="6527165" cy="4971415"/>
          </a:xfrm>
          <a:prstGeom prst="rect">
            <a:avLst/>
          </a:prstGeom>
          <a:noFill/>
          <a:ln w="9525">
            <a:noFill/>
            <a:miter lim="800000"/>
            <a:headEnd/>
            <a:tailEnd/>
          </a:ln>
          <a:effectLst/>
        </p:spPr>
      </p:pic>
      <p:sp>
        <p:nvSpPr>
          <p:cNvPr id="7" name="TextBox 7"/>
          <p:cNvSpPr txBox="1"/>
          <p:nvPr>
            <p:custDataLst>
              <p:tags r:id="rId4"/>
            </p:custDataLst>
          </p:nvPr>
        </p:nvSpPr>
        <p:spPr>
          <a:xfrm>
            <a:off x="3792220" y="2198370"/>
            <a:ext cx="3399155" cy="3987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2000" dirty="0"/>
              <a:t>通过回归方法发现噪声数据</a:t>
            </a:r>
          </a:p>
        </p:txBody>
      </p:sp>
      <p:sp>
        <p:nvSpPr>
          <p:cNvPr id="9" name="Rectangle 3"/>
          <p:cNvSpPr>
            <a:spLocks noGrp="1" noRot="1"/>
          </p:cNvSpPr>
          <p:nvPr>
            <p:custDataLst>
              <p:tags r:id="rId5"/>
            </p:custDataLst>
          </p:nvPr>
        </p:nvSpPr>
        <p:spPr>
          <a:xfrm>
            <a:off x="466090" y="3219450"/>
            <a:ext cx="2295525" cy="681355"/>
          </a:xfrm>
          <a:prstGeom prst="rect">
            <a:avLst/>
          </a:prstGeom>
          <a:noFill/>
          <a:ln w="12700">
            <a:solidFill>
              <a:schemeClr val="tx1"/>
            </a:solidFill>
          </a:ln>
        </p:spPr>
        <p:txBody>
          <a:bodyPr vert="horz" wrap="square" lIns="36195" tIns="45720" rIns="36195"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0"/>
              </a:spcBef>
              <a:buSzTx/>
              <a:buFont typeface="Wingdings" panose="05000000000000000000" pitchFamily="2" charset="2"/>
              <a:buNone/>
            </a:pPr>
            <a:r>
              <a:rPr lang="zh-CN" altLang="en-US" sz="2000" b="1" dirty="0">
                <a:solidFill>
                  <a:schemeClr val="tx1"/>
                </a:solidFill>
                <a:latin typeface="宋体" panose="02010600030101010101" pitchFamily="2" charset="-122"/>
                <a:ea typeface="宋体" panose="02010600030101010101" pitchFamily="2" charset="-122"/>
                <a:cs typeface="+mj-lt"/>
                <a:sym typeface="+mn-ea"/>
              </a:rPr>
              <a:t>可对离群点</a:t>
            </a:r>
            <a:r>
              <a:rPr lang="en-US" altLang="zh-CN" sz="2000" b="1" dirty="0">
                <a:solidFill>
                  <a:schemeClr val="tx1"/>
                </a:solidFill>
                <a:latin typeface="宋体" panose="02010600030101010101" pitchFamily="2" charset="-122"/>
                <a:ea typeface="宋体" panose="02010600030101010101" pitchFamily="2" charset="-122"/>
                <a:cs typeface="+mj-lt"/>
                <a:sym typeface="+mn-ea"/>
              </a:rPr>
              <a:t>/</a:t>
            </a:r>
            <a:r>
              <a:rPr lang="zh-CN" altLang="en-US" sz="2000" b="1" dirty="0">
                <a:solidFill>
                  <a:schemeClr val="tx1"/>
                </a:solidFill>
                <a:latin typeface="宋体" panose="02010600030101010101" pitchFamily="2" charset="-122"/>
                <a:ea typeface="宋体" panose="02010600030101010101" pitchFamily="2" charset="-122"/>
                <a:cs typeface="+mj-lt"/>
                <a:sym typeface="+mn-ea"/>
              </a:rPr>
              <a:t>孤立点</a:t>
            </a:r>
          </a:p>
          <a:p>
            <a:pPr marL="0" indent="0" algn="l" eaLnBrk="1" hangingPunct="1">
              <a:lnSpc>
                <a:spcPct val="100000"/>
              </a:lnSpc>
              <a:spcBef>
                <a:spcPts val="0"/>
              </a:spcBef>
              <a:buSzTx/>
              <a:buFont typeface="Wingdings" panose="05000000000000000000" pitchFamily="2" charset="2"/>
              <a:buNone/>
            </a:pPr>
            <a:r>
              <a:rPr lang="zh-CN" altLang="en-US" sz="2000" b="1" dirty="0">
                <a:solidFill>
                  <a:schemeClr val="tx1"/>
                </a:solidFill>
                <a:latin typeface="宋体" panose="02010600030101010101" pitchFamily="2" charset="-122"/>
                <a:ea typeface="宋体" panose="02010600030101010101" pitchFamily="2" charset="-122"/>
                <a:cs typeface="+mj-lt"/>
                <a:sym typeface="+mn-ea"/>
              </a:rPr>
              <a:t>进行替换</a:t>
            </a:r>
            <a:r>
              <a:rPr lang="en-US" altLang="zh-CN" sz="2000" b="1" dirty="0">
                <a:solidFill>
                  <a:schemeClr val="tx1"/>
                </a:solidFill>
                <a:latin typeface="宋体" panose="02010600030101010101" pitchFamily="2" charset="-122"/>
                <a:ea typeface="宋体" panose="02010600030101010101" pitchFamily="2" charset="-122"/>
                <a:cs typeface="+mj-lt"/>
                <a:sym typeface="+mn-ea"/>
              </a:rPr>
              <a:t>/</a:t>
            </a:r>
            <a:r>
              <a:rPr lang="zh-CN" altLang="en-US" sz="2000" b="1" dirty="0">
                <a:solidFill>
                  <a:schemeClr val="tx1"/>
                </a:solidFill>
                <a:latin typeface="宋体" panose="02010600030101010101" pitchFamily="2" charset="-122"/>
                <a:ea typeface="宋体" panose="02010600030101010101" pitchFamily="2" charset="-122"/>
                <a:cs typeface="+mj-lt"/>
                <a:sym typeface="+mn-ea"/>
              </a:rPr>
              <a:t>删除</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795655"/>
            <a:ext cx="8945245" cy="1461770"/>
          </a:xfrm>
        </p:spPr>
        <p:txBody>
          <a:bodyPr vert="horz" wrap="square" lIns="91440" tIns="45720" rIns="91440" bIns="45720" anchor="t" anchorCtr="0">
            <a:noAutofit/>
          </a:bodyPr>
          <a:lstStyle/>
          <a:p>
            <a:pPr algn="l" eaLnBrk="1" latinLnBrk="0" hangingPunct="1">
              <a:lnSpc>
                <a:spcPct val="100000"/>
              </a:lnSpc>
              <a:spcBef>
                <a:spcPts val="8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数据维度及其降维处理方法</a:t>
            </a:r>
          </a:p>
          <a:p>
            <a:pPr marL="0" indent="0" algn="l" eaLnBrk="1" latinLnBrk="0" hangingPunct="1">
              <a:lnSpc>
                <a:spcPct val="100000"/>
              </a:lnSpc>
              <a:spcBef>
                <a:spcPts val="8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 </a:t>
            </a:r>
            <a:r>
              <a:rPr dirty="0">
                <a:solidFill>
                  <a:srgbClr val="134AD5"/>
                </a:solidFill>
                <a:ea typeface="黑体" panose="02010609060101010101" pitchFamily="49" charset="-122"/>
                <a:cs typeface="+mn-lt"/>
                <a:sym typeface="+mn-ea"/>
              </a:rPr>
              <a:t>维度</a:t>
            </a:r>
            <a:r>
              <a:rPr lang="en-US" dirty="0">
                <a:solidFill>
                  <a:srgbClr val="134AD5"/>
                </a:solidFill>
                <a:ea typeface="黑体" panose="02010609060101010101" pitchFamily="49" charset="-122"/>
                <a:cs typeface="+mn-lt"/>
                <a:sym typeface="+mn-ea"/>
              </a:rPr>
              <a:t>(</a:t>
            </a:r>
            <a:r>
              <a:rPr dirty="0">
                <a:solidFill>
                  <a:srgbClr val="134AD5"/>
                </a:solidFill>
                <a:ea typeface="黑体" panose="02010609060101010101" pitchFamily="49" charset="-122"/>
                <a:cs typeface="+mn-lt"/>
                <a:sym typeface="+mn-ea"/>
              </a:rPr>
              <a:t>Dimensionality</a:t>
            </a:r>
            <a:r>
              <a:rPr lang="en-US" dirty="0">
                <a:solidFill>
                  <a:srgbClr val="134AD5"/>
                </a:solidFill>
                <a:ea typeface="黑体" panose="02010609060101010101" pitchFamily="49" charset="-122"/>
                <a:cs typeface="+mn-lt"/>
                <a:sym typeface="+mn-ea"/>
              </a:rPr>
              <a:t>)</a:t>
            </a:r>
            <a:r>
              <a:rPr dirty="0">
                <a:solidFill>
                  <a:srgbClr val="134AD5"/>
                </a:solidFill>
                <a:ea typeface="黑体" panose="02010609060101010101" pitchFamily="49" charset="-122"/>
                <a:cs typeface="+mn-lt"/>
                <a:sym typeface="+mn-ea"/>
              </a:rPr>
              <a:t>是数据集中</a:t>
            </a:r>
            <a:r>
              <a:rPr lang="zh-CN" dirty="0">
                <a:solidFill>
                  <a:srgbClr val="134AD5"/>
                </a:solidFill>
                <a:ea typeface="黑体" panose="02010609060101010101" pitchFamily="49" charset="-122"/>
                <a:cs typeface="+mn-lt"/>
                <a:sym typeface="+mn-ea"/>
              </a:rPr>
              <a:t>对象</a:t>
            </a:r>
            <a:r>
              <a:rPr dirty="0">
                <a:solidFill>
                  <a:srgbClr val="134AD5"/>
                </a:solidFill>
                <a:ea typeface="黑体" panose="02010609060101010101" pitchFamily="49" charset="-122"/>
                <a:cs typeface="+mn-lt"/>
                <a:sym typeface="+mn-ea"/>
              </a:rPr>
              <a:t>的</a:t>
            </a:r>
            <a:r>
              <a:rPr lang="zh-CN" dirty="0">
                <a:solidFill>
                  <a:srgbClr val="134AD5"/>
                </a:solidFill>
                <a:ea typeface="黑体" panose="02010609060101010101" pitchFamily="49" charset="-122"/>
                <a:cs typeface="+mn-lt"/>
                <a:sym typeface="+mn-ea"/>
              </a:rPr>
              <a:t>属性或特征的</a:t>
            </a:r>
            <a:r>
              <a:rPr dirty="0">
                <a:solidFill>
                  <a:srgbClr val="134AD5"/>
                </a:solidFill>
                <a:ea typeface="黑体" panose="02010609060101010101" pitchFamily="49" charset="-122"/>
                <a:cs typeface="+mn-lt"/>
                <a:sym typeface="+mn-ea"/>
              </a:rPr>
              <a:t>数目。</a:t>
            </a:r>
          </a:p>
          <a:p>
            <a:pPr marL="0" indent="0" algn="l" eaLnBrk="1" latinLnBrk="0" hangingPunct="1">
              <a:lnSpc>
                <a:spcPct val="100000"/>
              </a:lnSpc>
              <a:spcBef>
                <a:spcPts val="800"/>
              </a:spcBef>
              <a:buSzTx/>
              <a:buFont typeface="Wingdings" panose="05000000000000000000" pitchFamily="2" charset="2"/>
              <a:buNone/>
            </a:pPr>
            <a:r>
              <a:rPr dirty="0">
                <a:solidFill>
                  <a:srgbClr val="134AD5"/>
                </a:solidFill>
                <a:ea typeface="黑体" panose="02010609060101010101" pitchFamily="49" charset="-122"/>
                <a:cs typeface="+mn-lt"/>
                <a:sym typeface="+mn-ea"/>
              </a:rPr>
              <a:t> </a:t>
            </a:r>
            <a:r>
              <a:rPr lang="en-US" dirty="0">
                <a:solidFill>
                  <a:srgbClr val="134AD5"/>
                </a:solidFill>
                <a:ea typeface="黑体" panose="02010609060101010101" pitchFamily="49" charset="-122"/>
                <a:cs typeface="+mn-lt"/>
                <a:sym typeface="+mn-ea"/>
              </a:rPr>
              <a:t> * </a:t>
            </a:r>
            <a:r>
              <a:rPr dirty="0">
                <a:solidFill>
                  <a:srgbClr val="134AD5"/>
                </a:solidFill>
                <a:ea typeface="黑体" panose="02010609060101010101" pitchFamily="49" charset="-122"/>
                <a:cs typeface="+mn-lt"/>
                <a:sym typeface="+mn-ea"/>
              </a:rPr>
              <a:t>例如，表 5-5 给出的数据的维度为 </a:t>
            </a:r>
            <a:r>
              <a:rPr lang="en-US" dirty="0">
                <a:solidFill>
                  <a:srgbClr val="134AD5"/>
                </a:solidFill>
                <a:ea typeface="黑体" panose="02010609060101010101" pitchFamily="49" charset="-122"/>
                <a:cs typeface="+mn-lt"/>
                <a:sym typeface="+mn-ea"/>
              </a:rPr>
              <a:t>5</a:t>
            </a:r>
            <a:r>
              <a:rPr lang="zh-CN" dirty="0">
                <a:solidFill>
                  <a:srgbClr val="134AD5"/>
                </a:solidFill>
                <a:ea typeface="黑体" panose="02010609060101010101" pitchFamily="49" charset="-122"/>
                <a:cs typeface="+mn-lt"/>
                <a:sym typeface="+mn-ea"/>
              </a:rPr>
              <a:t>。</a:t>
            </a:r>
            <a:endParaRPr lang="zh-CN" altLang="en-US"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graphicFrame>
        <p:nvGraphicFramePr>
          <p:cNvPr id="9" name="表格 8"/>
          <p:cNvGraphicFramePr>
            <a:graphicFrameLocks noGrp="1"/>
          </p:cNvGraphicFramePr>
          <p:nvPr>
            <p:custDataLst>
              <p:tags r:id="rId3"/>
            </p:custDataLst>
          </p:nvPr>
        </p:nvGraphicFramePr>
        <p:xfrm>
          <a:off x="113030" y="2241550"/>
          <a:ext cx="8870315" cy="2299335"/>
        </p:xfrm>
        <a:graphic>
          <a:graphicData uri="http://schemas.openxmlformats.org/drawingml/2006/table">
            <a:tbl>
              <a:tblPr firstRow="1">
                <a:effectLst/>
                <a:tableStyleId>{5940675A-B579-460E-94D1-54222C63F5DA}</a:tableStyleId>
              </a:tblPr>
              <a:tblGrid>
                <a:gridCol w="455295">
                  <a:extLst>
                    <a:ext uri="{9D8B030D-6E8A-4147-A177-3AD203B41FA5}">
                      <a16:colId xmlns:a16="http://schemas.microsoft.com/office/drawing/2014/main" val="20000"/>
                    </a:ext>
                  </a:extLst>
                </a:gridCol>
                <a:gridCol w="1560830">
                  <a:extLst>
                    <a:ext uri="{9D8B030D-6E8A-4147-A177-3AD203B41FA5}">
                      <a16:colId xmlns:a16="http://schemas.microsoft.com/office/drawing/2014/main" val="20001"/>
                    </a:ext>
                  </a:extLst>
                </a:gridCol>
                <a:gridCol w="1505585">
                  <a:extLst>
                    <a:ext uri="{9D8B030D-6E8A-4147-A177-3AD203B41FA5}">
                      <a16:colId xmlns:a16="http://schemas.microsoft.com/office/drawing/2014/main" val="20002"/>
                    </a:ext>
                  </a:extLst>
                </a:gridCol>
                <a:gridCol w="1614170">
                  <a:extLst>
                    <a:ext uri="{9D8B030D-6E8A-4147-A177-3AD203B41FA5}">
                      <a16:colId xmlns:a16="http://schemas.microsoft.com/office/drawing/2014/main" val="20003"/>
                    </a:ext>
                  </a:extLst>
                </a:gridCol>
                <a:gridCol w="1562100">
                  <a:extLst>
                    <a:ext uri="{9D8B030D-6E8A-4147-A177-3AD203B41FA5}">
                      <a16:colId xmlns:a16="http://schemas.microsoft.com/office/drawing/2014/main" val="20004"/>
                    </a:ext>
                  </a:extLst>
                </a:gridCol>
                <a:gridCol w="2172335">
                  <a:extLst>
                    <a:ext uri="{9D8B030D-6E8A-4147-A177-3AD203B41FA5}">
                      <a16:colId xmlns:a16="http://schemas.microsoft.com/office/drawing/2014/main" val="20005"/>
                    </a:ext>
                  </a:extLst>
                </a:gridCol>
              </a:tblGrid>
              <a:tr h="626110">
                <a:tc>
                  <a:txBody>
                    <a:bodyPr/>
                    <a:lstStyle/>
                    <a:p>
                      <a:pPr marL="8255" algn="ctr">
                        <a:spcBef>
                          <a:spcPts val="795"/>
                        </a:spcBef>
                        <a:spcAft>
                          <a:spcPts val="0"/>
                        </a:spcAft>
                      </a:pPr>
                      <a:r>
                        <a:rPr lang="en-US" sz="2000" b="0" dirty="0">
                          <a:solidFill>
                            <a:sysClr val="window" lastClr="FFFFFF"/>
                          </a:solidFill>
                          <a:effectLst/>
                          <a:latin typeface="Arial" panose="020B0604020202020204" pitchFamily="34" charset="0"/>
                        </a:rPr>
                        <a:t>ID</a:t>
                      </a:r>
                      <a:endParaRPr lang="zh-CN" sz="2000" b="0"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tc>
                  <a:txBody>
                    <a:bodyPr/>
                    <a:lstStyle/>
                    <a:p>
                      <a:pPr algn="ctr">
                        <a:lnSpc>
                          <a:spcPct val="100000"/>
                        </a:lnSpc>
                        <a:spcBef>
                          <a:spcPts val="90"/>
                        </a:spcBef>
                      </a:pPr>
                      <a:r>
                        <a:rPr lang="en-US" altLang="zh-CN" sz="2000" b="0"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rPr>
                        <a:t>sepal length</a:t>
                      </a:r>
                      <a:endParaRPr lang="en-US" altLang="zh-CN" sz="2000" b="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0" algn="ctr" defTabSz="914400" rtl="0" eaLnBrk="1" fontAlgn="auto" latinLnBrk="0" hangingPunct="1">
                        <a:lnSpc>
                          <a:spcPct val="100000"/>
                        </a:lnSpc>
                        <a:spcBef>
                          <a:spcPts val="90"/>
                        </a:spcBef>
                        <a:spcAft>
                          <a:spcPts val="0"/>
                        </a:spcAft>
                        <a:buClrTx/>
                        <a:buSzTx/>
                        <a:buFontTx/>
                        <a:buNone/>
                        <a:defRPr/>
                      </a:pPr>
                      <a:r>
                        <a:rPr lang="zh-CN" altLang="en-US" sz="2000" b="0"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rPr>
                        <a:t>（花萼长度） </a:t>
                      </a:r>
                      <a:endParaRPr lang="zh-CN" sz="2000" b="0"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tc>
                  <a:txBody>
                    <a:bodyPr/>
                    <a:lstStyle/>
                    <a:p>
                      <a:pPr marL="0" marR="0" indent="0" algn="ctr" defTabSz="914400" rtl="0" eaLnBrk="1" fontAlgn="auto" latinLnBrk="0" hangingPunct="1">
                        <a:lnSpc>
                          <a:spcPct val="100000"/>
                        </a:lnSpc>
                        <a:spcBef>
                          <a:spcPts val="90"/>
                        </a:spcBef>
                        <a:spcAft>
                          <a:spcPts val="0"/>
                        </a:spcAft>
                        <a:buClrTx/>
                        <a:buSzTx/>
                        <a:buFontTx/>
                        <a:buNone/>
                        <a:defRPr/>
                      </a:pPr>
                      <a:r>
                        <a:rPr lang="en-US" altLang="zh-CN" sz="2000" b="0"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rPr>
                        <a:t>sepal width</a:t>
                      </a:r>
                      <a:endParaRPr lang="en-US" altLang="zh-CN" sz="2000" b="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0" algn="ctr" defTabSz="914400" rtl="0" eaLnBrk="1" fontAlgn="auto" latinLnBrk="0" hangingPunct="1">
                        <a:lnSpc>
                          <a:spcPct val="100000"/>
                        </a:lnSpc>
                        <a:spcBef>
                          <a:spcPts val="90"/>
                        </a:spcBef>
                        <a:spcAft>
                          <a:spcPts val="0"/>
                        </a:spcAft>
                        <a:buClrTx/>
                        <a:buSzTx/>
                        <a:buFontTx/>
                        <a:buNone/>
                        <a:defRPr/>
                      </a:pPr>
                      <a:r>
                        <a:rPr lang="zh-CN" altLang="en-US" sz="2000" b="0"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rPr>
                        <a:t>（花萼宽度） </a:t>
                      </a:r>
                      <a:endParaRPr lang="zh-CN" sz="2000" b="0"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tc>
                  <a:txBody>
                    <a:bodyPr/>
                    <a:lstStyle/>
                    <a:p>
                      <a:pPr marL="0" marR="0" indent="0" algn="ctr" defTabSz="914400" rtl="0" eaLnBrk="1" fontAlgn="auto" latinLnBrk="0" hangingPunct="1">
                        <a:lnSpc>
                          <a:spcPct val="100000"/>
                        </a:lnSpc>
                        <a:spcBef>
                          <a:spcPts val="90"/>
                        </a:spcBef>
                        <a:spcAft>
                          <a:spcPts val="0"/>
                        </a:spcAft>
                        <a:buClrTx/>
                        <a:buSzTx/>
                        <a:buFontTx/>
                        <a:buNone/>
                        <a:defRPr/>
                      </a:pPr>
                      <a:r>
                        <a:rPr lang="en-US" altLang="zh-CN" sz="2000" b="0"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rPr>
                        <a:t>petal length</a:t>
                      </a:r>
                      <a:endParaRPr lang="en-US" altLang="zh-CN" sz="2000" b="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0" algn="ctr" defTabSz="914400" rtl="0" eaLnBrk="1" fontAlgn="auto" latinLnBrk="0" hangingPunct="1">
                        <a:lnSpc>
                          <a:spcPct val="100000"/>
                        </a:lnSpc>
                        <a:spcBef>
                          <a:spcPts val="90"/>
                        </a:spcBef>
                        <a:spcAft>
                          <a:spcPts val="0"/>
                        </a:spcAft>
                        <a:buClrTx/>
                        <a:buSzTx/>
                        <a:buFontTx/>
                        <a:buNone/>
                        <a:defRPr/>
                      </a:pPr>
                      <a:r>
                        <a:rPr lang="zh-CN" altLang="en-US" sz="2000" b="0"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rPr>
                        <a:t>（花瓣长度 ）</a:t>
                      </a:r>
                      <a:endParaRPr lang="zh-CN" sz="2000" b="0"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tc>
                  <a:txBody>
                    <a:bodyPr/>
                    <a:lstStyle/>
                    <a:p>
                      <a:pPr marL="0" marR="0" indent="0" algn="ctr" defTabSz="914400" rtl="0" eaLnBrk="1" fontAlgn="auto" latinLnBrk="0" hangingPunct="1">
                        <a:lnSpc>
                          <a:spcPct val="100000"/>
                        </a:lnSpc>
                        <a:spcBef>
                          <a:spcPts val="90"/>
                        </a:spcBef>
                        <a:spcAft>
                          <a:spcPts val="0"/>
                        </a:spcAft>
                        <a:buClrTx/>
                        <a:buSzTx/>
                        <a:buFontTx/>
                        <a:buNone/>
                        <a:defRPr/>
                      </a:pPr>
                      <a:r>
                        <a:rPr lang="en-US" altLang="zh-CN" sz="2000" b="0"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rPr>
                        <a:t>petal width</a:t>
                      </a:r>
                      <a:endParaRPr lang="en-US" altLang="zh-CN" sz="2000" b="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0" algn="ctr" defTabSz="914400" rtl="0" eaLnBrk="1" fontAlgn="auto" latinLnBrk="0" hangingPunct="1">
                        <a:lnSpc>
                          <a:spcPct val="100000"/>
                        </a:lnSpc>
                        <a:spcBef>
                          <a:spcPts val="90"/>
                        </a:spcBef>
                        <a:spcAft>
                          <a:spcPts val="0"/>
                        </a:spcAft>
                        <a:buClrTx/>
                        <a:buSzTx/>
                        <a:buFontTx/>
                        <a:buNone/>
                        <a:defRPr/>
                      </a:pPr>
                      <a:r>
                        <a:rPr lang="zh-CN" altLang="en-US" sz="2000" b="0"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rPr>
                        <a:t>（花瓣宽度） </a:t>
                      </a:r>
                      <a:endParaRPr lang="zh-CN" sz="2000" b="0"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tc>
                  <a:txBody>
                    <a:bodyPr/>
                    <a:lstStyle/>
                    <a:p>
                      <a:pPr marL="635" marR="0" indent="0" algn="ctr" defTabSz="914400" rtl="0" eaLnBrk="1" fontAlgn="auto" latinLnBrk="0" hangingPunct="1">
                        <a:lnSpc>
                          <a:spcPct val="100000"/>
                        </a:lnSpc>
                        <a:spcBef>
                          <a:spcPts val="90"/>
                        </a:spcBef>
                        <a:spcAft>
                          <a:spcPts val="0"/>
                        </a:spcAft>
                        <a:buClrTx/>
                        <a:buSzTx/>
                        <a:buFontTx/>
                        <a:buNone/>
                        <a:defRPr/>
                      </a:pPr>
                      <a:r>
                        <a:rPr lang="en-US" altLang="zh-CN" sz="2000" b="0"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rPr>
                        <a:t>iris</a:t>
                      </a:r>
                      <a:endParaRPr lang="en-US" altLang="zh-CN" sz="2000" b="0" dirty="0">
                        <a:effectLst/>
                        <a:latin typeface="Calibri" panose="020F0502020204030204" pitchFamily="34" charset="0"/>
                        <a:ea typeface="宋体" panose="02010600030101010101" pitchFamily="2" charset="-122"/>
                        <a:cs typeface="Times New Roman" panose="02020603050405020304" pitchFamily="18" charset="0"/>
                      </a:endParaRPr>
                    </a:p>
                    <a:p>
                      <a:pPr marL="635" marR="0" indent="0" algn="ctr" defTabSz="914400" rtl="0" eaLnBrk="1" fontAlgn="auto" latinLnBrk="0" hangingPunct="1">
                        <a:lnSpc>
                          <a:spcPct val="100000"/>
                        </a:lnSpc>
                        <a:spcBef>
                          <a:spcPts val="90"/>
                        </a:spcBef>
                        <a:spcAft>
                          <a:spcPts val="0"/>
                        </a:spcAft>
                        <a:buClrTx/>
                        <a:buSzTx/>
                        <a:buFontTx/>
                        <a:buNone/>
                        <a:defRPr/>
                      </a:pPr>
                      <a:r>
                        <a:rPr lang="zh-CN" altLang="en-US" sz="2000" b="0"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rPr>
                        <a:t>（鸢尾花的类型） </a:t>
                      </a:r>
                      <a:endParaRPr lang="zh-CN" sz="2000" b="0"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extLst>
                  <a:ext uri="{0D108BD9-81ED-4DB2-BD59-A6C34878D82A}">
                    <a16:rowId xmlns:a16="http://schemas.microsoft.com/office/drawing/2014/main" val="10000"/>
                  </a:ext>
                </a:extLst>
              </a:tr>
              <a:tr h="341325">
                <a:tc>
                  <a:txBody>
                    <a:bodyPr/>
                    <a:lstStyle/>
                    <a:p>
                      <a:pPr marL="8255" algn="ctr">
                        <a:spcBef>
                          <a:spcPts val="190"/>
                        </a:spcBef>
                        <a:spcAft>
                          <a:spcPts val="0"/>
                        </a:spcAft>
                      </a:pPr>
                      <a:r>
                        <a:rPr lang="en-US" sz="2000" b="0">
                          <a:solidFill>
                            <a:sysClr val="windowText" lastClr="000000"/>
                          </a:solidFill>
                          <a:effectLst/>
                          <a:latin typeface="Arial" panose="020B0604020202020204" pitchFamily="34" charset="0"/>
                        </a:rPr>
                        <a:t>1</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000" b="0">
                          <a:solidFill>
                            <a:sysClr val="windowText" lastClr="000000"/>
                          </a:solidFill>
                          <a:effectLst/>
                          <a:latin typeface="Arial" panose="020B0604020202020204" pitchFamily="34" charset="0"/>
                        </a:rPr>
                        <a:t>5.1</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000" b="0">
                          <a:solidFill>
                            <a:sysClr val="windowText" lastClr="000000"/>
                          </a:solidFill>
                          <a:effectLst/>
                          <a:latin typeface="Arial" panose="020B0604020202020204" pitchFamily="34" charset="0"/>
                        </a:rPr>
                        <a:t>3.5</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000" b="0">
                          <a:solidFill>
                            <a:sysClr val="windowText" lastClr="000000"/>
                          </a:solidFill>
                          <a:effectLst/>
                          <a:latin typeface="Arial" panose="020B0604020202020204" pitchFamily="34" charset="0"/>
                        </a:rPr>
                        <a:t>1.4</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000" b="0" dirty="0">
                          <a:solidFill>
                            <a:sysClr val="windowText" lastClr="000000"/>
                          </a:solidFill>
                          <a:effectLst/>
                          <a:latin typeface="Arial" panose="020B0604020202020204" pitchFamily="34" charset="0"/>
                        </a:rPr>
                        <a:t>0.2</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271145">
                        <a:spcBef>
                          <a:spcPts val="190"/>
                        </a:spcBef>
                        <a:spcAft>
                          <a:spcPts val="0"/>
                        </a:spcAft>
                      </a:pPr>
                      <a:r>
                        <a:rPr lang="en-US" sz="2000" b="0" dirty="0">
                          <a:solidFill>
                            <a:sysClr val="windowText" lastClr="000000"/>
                          </a:solidFill>
                          <a:effectLst/>
                          <a:latin typeface="Arial" panose="020B0604020202020204" pitchFamily="34" charset="0"/>
                        </a:rPr>
                        <a:t>Iris-</a:t>
                      </a:r>
                      <a:r>
                        <a:rPr lang="en-US" sz="2000" b="0" dirty="0" err="1">
                          <a:solidFill>
                            <a:sysClr val="windowText" lastClr="000000"/>
                          </a:solidFill>
                          <a:effectLst/>
                          <a:latin typeface="Arial" panose="020B0604020202020204" pitchFamily="34" charset="0"/>
                        </a:rPr>
                        <a:t>setosa</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1"/>
                  </a:ext>
                </a:extLst>
              </a:tr>
              <a:tr h="342478">
                <a:tc>
                  <a:txBody>
                    <a:bodyPr/>
                    <a:lstStyle/>
                    <a:p>
                      <a:pPr marL="8255" algn="ctr">
                        <a:spcBef>
                          <a:spcPts val="190"/>
                        </a:spcBef>
                        <a:spcAft>
                          <a:spcPts val="0"/>
                        </a:spcAft>
                      </a:pPr>
                      <a:r>
                        <a:rPr lang="en-US" sz="2000" b="0">
                          <a:solidFill>
                            <a:sysClr val="windowText" lastClr="000000"/>
                          </a:solidFill>
                          <a:effectLst/>
                          <a:latin typeface="Arial" panose="020B0604020202020204" pitchFamily="34" charset="0"/>
                        </a:rPr>
                        <a:t>2</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000" b="0">
                          <a:solidFill>
                            <a:sysClr val="windowText" lastClr="000000"/>
                          </a:solidFill>
                          <a:effectLst/>
                          <a:latin typeface="Arial" panose="020B0604020202020204" pitchFamily="34" charset="0"/>
                        </a:rPr>
                        <a:t>4.9</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000" b="0">
                          <a:solidFill>
                            <a:sysClr val="windowText" lastClr="000000"/>
                          </a:solidFill>
                          <a:effectLst/>
                          <a:latin typeface="Arial" panose="020B0604020202020204" pitchFamily="34" charset="0"/>
                        </a:rPr>
                        <a:t>3</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000" b="0">
                          <a:solidFill>
                            <a:sysClr val="windowText" lastClr="000000"/>
                          </a:solidFill>
                          <a:effectLst/>
                          <a:latin typeface="Arial" panose="020B0604020202020204" pitchFamily="34" charset="0"/>
                        </a:rPr>
                        <a:t>1.4</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000" b="0" dirty="0">
                          <a:solidFill>
                            <a:sysClr val="windowText" lastClr="000000"/>
                          </a:solidFill>
                          <a:effectLst/>
                          <a:latin typeface="Arial" panose="020B0604020202020204" pitchFamily="34" charset="0"/>
                        </a:rPr>
                        <a:t>0.2</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271145">
                        <a:spcBef>
                          <a:spcPts val="190"/>
                        </a:spcBef>
                        <a:spcAft>
                          <a:spcPts val="0"/>
                        </a:spcAft>
                      </a:pPr>
                      <a:r>
                        <a:rPr lang="en-US" sz="2000" b="0" dirty="0">
                          <a:solidFill>
                            <a:sysClr val="windowText" lastClr="000000"/>
                          </a:solidFill>
                          <a:effectLst/>
                          <a:latin typeface="Arial" panose="020B0604020202020204" pitchFamily="34" charset="0"/>
                        </a:rPr>
                        <a:t>Iris-</a:t>
                      </a:r>
                      <a:r>
                        <a:rPr lang="en-US" sz="2000" b="0" dirty="0" err="1">
                          <a:solidFill>
                            <a:sysClr val="windowText" lastClr="000000"/>
                          </a:solidFill>
                          <a:effectLst/>
                          <a:latin typeface="Arial" panose="020B0604020202020204" pitchFamily="34" charset="0"/>
                        </a:rPr>
                        <a:t>setosa</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2"/>
                  </a:ext>
                </a:extLst>
              </a:tr>
              <a:tr h="342478">
                <a:tc>
                  <a:txBody>
                    <a:bodyPr/>
                    <a:lstStyle/>
                    <a:p>
                      <a:pPr marL="8255" algn="ctr">
                        <a:spcBef>
                          <a:spcPts val="190"/>
                        </a:spcBef>
                        <a:spcAft>
                          <a:spcPts val="0"/>
                        </a:spcAft>
                      </a:pPr>
                      <a:r>
                        <a:rPr lang="en-US" sz="2000" b="0">
                          <a:solidFill>
                            <a:sysClr val="windowText" lastClr="000000"/>
                          </a:solidFill>
                          <a:effectLst/>
                          <a:latin typeface="Arial" panose="020B0604020202020204" pitchFamily="34" charset="0"/>
                        </a:rPr>
                        <a:t>3</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000" b="0">
                          <a:solidFill>
                            <a:sysClr val="windowText" lastClr="000000"/>
                          </a:solidFill>
                          <a:effectLst/>
                          <a:latin typeface="Arial" panose="020B0604020202020204" pitchFamily="34" charset="0"/>
                        </a:rPr>
                        <a:t>4.7</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000" b="0">
                          <a:solidFill>
                            <a:sysClr val="windowText" lastClr="000000"/>
                          </a:solidFill>
                          <a:effectLst/>
                          <a:latin typeface="Arial" panose="020B0604020202020204" pitchFamily="34" charset="0"/>
                        </a:rPr>
                        <a:t>3.2</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000" b="0">
                          <a:solidFill>
                            <a:sysClr val="windowText" lastClr="000000"/>
                          </a:solidFill>
                          <a:effectLst/>
                          <a:latin typeface="Arial" panose="020B0604020202020204" pitchFamily="34" charset="0"/>
                        </a:rPr>
                        <a:t>1.3</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000" b="0">
                          <a:solidFill>
                            <a:sysClr val="windowText" lastClr="000000"/>
                          </a:solidFill>
                          <a:effectLst/>
                          <a:latin typeface="Arial" panose="020B0604020202020204" pitchFamily="34" charset="0"/>
                        </a:rPr>
                        <a:t>0.2</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271145">
                        <a:spcBef>
                          <a:spcPts val="190"/>
                        </a:spcBef>
                        <a:spcAft>
                          <a:spcPts val="0"/>
                        </a:spcAft>
                      </a:pPr>
                      <a:r>
                        <a:rPr lang="en-US" sz="2000" b="0" dirty="0">
                          <a:solidFill>
                            <a:sysClr val="windowText" lastClr="000000"/>
                          </a:solidFill>
                          <a:effectLst/>
                          <a:latin typeface="Arial" panose="020B0604020202020204" pitchFamily="34" charset="0"/>
                        </a:rPr>
                        <a:t>Iris-</a:t>
                      </a:r>
                      <a:r>
                        <a:rPr lang="en-US" sz="2000" b="0" dirty="0" err="1">
                          <a:solidFill>
                            <a:sysClr val="windowText" lastClr="000000"/>
                          </a:solidFill>
                          <a:effectLst/>
                          <a:latin typeface="Arial" panose="020B0604020202020204" pitchFamily="34" charset="0"/>
                        </a:rPr>
                        <a:t>setosa</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3"/>
                  </a:ext>
                </a:extLst>
              </a:tr>
              <a:tr h="271363">
                <a:tc>
                  <a:txBody>
                    <a:bodyPr/>
                    <a:lstStyle/>
                    <a:p>
                      <a:pPr marL="8255" algn="ctr">
                        <a:spcBef>
                          <a:spcPts val="190"/>
                        </a:spcBef>
                        <a:spcAft>
                          <a:spcPts val="0"/>
                        </a:spcAft>
                      </a:pPr>
                      <a:r>
                        <a:rPr lang="en-US" sz="2000" b="0">
                          <a:solidFill>
                            <a:sysClr val="windowText" lastClr="000000"/>
                          </a:solidFill>
                          <a:effectLst/>
                          <a:latin typeface="Arial" panose="020B0604020202020204" pitchFamily="34" charset="0"/>
                        </a:rPr>
                        <a:t>4</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000" b="0">
                          <a:solidFill>
                            <a:sysClr val="windowText" lastClr="000000"/>
                          </a:solidFill>
                          <a:effectLst/>
                          <a:latin typeface="Arial" panose="020B0604020202020204" pitchFamily="34" charset="0"/>
                        </a:rPr>
                        <a:t>4.6</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000" b="0">
                          <a:solidFill>
                            <a:sysClr val="windowText" lastClr="000000"/>
                          </a:solidFill>
                          <a:effectLst/>
                          <a:latin typeface="Arial" panose="020B0604020202020204" pitchFamily="34" charset="0"/>
                        </a:rPr>
                        <a:t>3.1</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000" b="0">
                          <a:solidFill>
                            <a:sysClr val="windowText" lastClr="000000"/>
                          </a:solidFill>
                          <a:effectLst/>
                          <a:latin typeface="Arial" panose="020B0604020202020204" pitchFamily="34" charset="0"/>
                        </a:rPr>
                        <a:t>1.5</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000" b="0">
                          <a:solidFill>
                            <a:sysClr val="windowText" lastClr="000000"/>
                          </a:solidFill>
                          <a:effectLst/>
                          <a:latin typeface="Arial" panose="020B0604020202020204" pitchFamily="34" charset="0"/>
                        </a:rPr>
                        <a:t>0.2</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271145">
                        <a:spcBef>
                          <a:spcPts val="190"/>
                        </a:spcBef>
                        <a:spcAft>
                          <a:spcPts val="0"/>
                        </a:spcAft>
                      </a:pPr>
                      <a:r>
                        <a:rPr lang="en-US" sz="2000" b="0" dirty="0">
                          <a:solidFill>
                            <a:sysClr val="windowText" lastClr="000000"/>
                          </a:solidFill>
                          <a:effectLst/>
                          <a:latin typeface="Arial" panose="020B0604020202020204" pitchFamily="34" charset="0"/>
                        </a:rPr>
                        <a:t>Iris-</a:t>
                      </a:r>
                      <a:r>
                        <a:rPr lang="en-US" sz="2000" b="0" dirty="0" err="1">
                          <a:solidFill>
                            <a:sysClr val="windowText" lastClr="000000"/>
                          </a:solidFill>
                          <a:effectLst/>
                          <a:latin typeface="Arial" panose="020B0604020202020204" pitchFamily="34" charset="0"/>
                        </a:rPr>
                        <a:t>setosa</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4"/>
                  </a:ext>
                </a:extLst>
              </a:tr>
              <a:tr h="342478">
                <a:tc>
                  <a:txBody>
                    <a:bodyPr/>
                    <a:lstStyle/>
                    <a:p>
                      <a:pPr marL="8255" algn="ctr">
                        <a:spcBef>
                          <a:spcPts val="190"/>
                        </a:spcBef>
                        <a:spcAft>
                          <a:spcPts val="0"/>
                        </a:spcAft>
                      </a:pPr>
                      <a:r>
                        <a:rPr lang="en-US" sz="2000" b="0">
                          <a:solidFill>
                            <a:sysClr val="windowText" lastClr="000000"/>
                          </a:solidFill>
                          <a:effectLst/>
                          <a:latin typeface="Arial" panose="020B0604020202020204" pitchFamily="34" charset="0"/>
                        </a:rPr>
                        <a:t>5</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000" b="0">
                          <a:solidFill>
                            <a:sysClr val="windowText" lastClr="000000"/>
                          </a:solidFill>
                          <a:effectLst/>
                          <a:latin typeface="Arial" panose="020B0604020202020204" pitchFamily="34" charset="0"/>
                        </a:rPr>
                        <a:t>5</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000" b="0" dirty="0">
                          <a:solidFill>
                            <a:sysClr val="windowText" lastClr="000000"/>
                          </a:solidFill>
                          <a:effectLst/>
                          <a:latin typeface="Arial" panose="020B0604020202020204" pitchFamily="34" charset="0"/>
                        </a:rPr>
                        <a:t>3.6</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000" b="0">
                          <a:solidFill>
                            <a:sysClr val="windowText" lastClr="000000"/>
                          </a:solidFill>
                          <a:effectLst/>
                          <a:latin typeface="Arial" panose="020B0604020202020204" pitchFamily="34" charset="0"/>
                        </a:rPr>
                        <a:t>1.4</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000" b="0">
                          <a:solidFill>
                            <a:sysClr val="windowText" lastClr="000000"/>
                          </a:solidFill>
                          <a:effectLst/>
                          <a:latin typeface="Arial" panose="020B0604020202020204" pitchFamily="34" charset="0"/>
                        </a:rPr>
                        <a:t>0.2</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271145">
                        <a:spcBef>
                          <a:spcPts val="190"/>
                        </a:spcBef>
                        <a:spcAft>
                          <a:spcPts val="0"/>
                        </a:spcAft>
                      </a:pPr>
                      <a:r>
                        <a:rPr lang="en-US" sz="2000" b="0" dirty="0">
                          <a:solidFill>
                            <a:sysClr val="windowText" lastClr="000000"/>
                          </a:solidFill>
                          <a:effectLst/>
                          <a:latin typeface="Arial" panose="020B0604020202020204" pitchFamily="34" charset="0"/>
                        </a:rPr>
                        <a:t>Iris-</a:t>
                      </a:r>
                      <a:r>
                        <a:rPr lang="en-US" sz="2000" b="0" dirty="0" err="1">
                          <a:solidFill>
                            <a:sysClr val="windowText" lastClr="000000"/>
                          </a:solidFill>
                          <a:effectLst/>
                          <a:latin typeface="Arial" panose="020B0604020202020204" pitchFamily="34" charset="0"/>
                        </a:rPr>
                        <a:t>setosa</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 name="Rectangle 3"/>
          <p:cNvSpPr>
            <a:spLocks noGrp="1" noRot="1"/>
          </p:cNvSpPr>
          <p:nvPr>
            <p:custDataLst>
              <p:tags r:id="rId4"/>
            </p:custDataLst>
          </p:nvPr>
        </p:nvSpPr>
        <p:spPr>
          <a:xfrm>
            <a:off x="154940" y="4582160"/>
            <a:ext cx="8945245" cy="193548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6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 </a:t>
            </a:r>
            <a:r>
              <a:rPr dirty="0">
                <a:solidFill>
                  <a:srgbClr val="134AD5"/>
                </a:solidFill>
                <a:ea typeface="黑体" panose="02010609060101010101" pitchFamily="49" charset="-122"/>
                <a:cs typeface="+mn-lt"/>
                <a:sym typeface="+mn-ea"/>
              </a:rPr>
              <a:t>在大数据分析中经常遇到“维度灾难”，随着数据维度的增加，数据分析变得非常困难。</a:t>
            </a:r>
          </a:p>
          <a:p>
            <a:pPr marL="0" indent="0" algn="l" eaLnBrk="1" hangingPunct="1">
              <a:lnSpc>
                <a:spcPct val="100000"/>
              </a:lnSpc>
              <a:spcBef>
                <a:spcPts val="600"/>
              </a:spcBef>
              <a:buSzTx/>
              <a:buFont typeface="Wingdings" panose="05000000000000000000" pitchFamily="2" charset="2"/>
              <a:buNone/>
            </a:pPr>
            <a:r>
              <a:rPr sz="2000" dirty="0">
                <a:solidFill>
                  <a:schemeClr val="tx1"/>
                </a:solidFill>
                <a:ea typeface="黑体" panose="02010609060101010101" pitchFamily="49" charset="-122"/>
                <a:cs typeface="+mn-lt"/>
                <a:sym typeface="+mn-ea"/>
              </a:rPr>
              <a:t> </a:t>
            </a:r>
            <a:r>
              <a:rPr lang="en-US" sz="2000" dirty="0">
                <a:solidFill>
                  <a:schemeClr val="tx1"/>
                </a:solidFill>
                <a:ea typeface="黑体" panose="02010609060101010101" pitchFamily="49" charset="-122"/>
                <a:cs typeface="+mn-lt"/>
                <a:sym typeface="+mn-ea"/>
              </a:rPr>
              <a:t>   - </a:t>
            </a:r>
            <a:r>
              <a:rPr sz="2000" dirty="0">
                <a:solidFill>
                  <a:schemeClr val="tx1"/>
                </a:solidFill>
                <a:ea typeface="黑体" panose="02010609060101010101" pitchFamily="49" charset="-122"/>
                <a:cs typeface="+mn-lt"/>
                <a:sym typeface="+mn-ea"/>
              </a:rPr>
              <a:t>有些算法在低维空间表现很好，但遇到高维数据时，算法往往失效。因此，数据科学中往往需要进行</a:t>
            </a:r>
            <a:r>
              <a:rPr sz="2000" u="sng" dirty="0">
                <a:solidFill>
                  <a:schemeClr val="tx1"/>
                </a:solidFill>
                <a:ea typeface="黑体" panose="02010609060101010101" pitchFamily="49" charset="-122"/>
                <a:cs typeface="+mn-lt"/>
                <a:sym typeface="+mn-ea"/>
              </a:rPr>
              <a:t>“降维”处理，即将“高维数据”转换为“低维数据”</a:t>
            </a:r>
            <a:r>
              <a:rPr sz="2000" dirty="0">
                <a:solidFill>
                  <a:schemeClr val="tx1"/>
                </a:solidFill>
                <a:ea typeface="黑体" panose="02010609060101010101" pitchFamily="49" charset="-122"/>
                <a:cs typeface="+mn-lt"/>
                <a:sym typeface="+mn-ea"/>
              </a:rPr>
              <a:t>。</a:t>
            </a:r>
          </a:p>
          <a:p>
            <a:pPr marL="0" indent="0" algn="l" eaLnBrk="1" hangingPunct="1">
              <a:lnSpc>
                <a:spcPct val="100000"/>
              </a:lnSpc>
              <a:spcBef>
                <a:spcPts val="600"/>
              </a:spcBef>
              <a:buSzTx/>
              <a:buFont typeface="Wingdings" panose="05000000000000000000" pitchFamily="2" charset="2"/>
              <a:buNone/>
            </a:pPr>
            <a:r>
              <a:rPr sz="2000" dirty="0">
                <a:solidFill>
                  <a:schemeClr val="tx1"/>
                </a:solidFill>
                <a:ea typeface="黑体" panose="02010609060101010101" pitchFamily="49" charset="-122"/>
                <a:cs typeface="+mn-lt"/>
                <a:sym typeface="+mn-ea"/>
              </a:rPr>
              <a:t> </a:t>
            </a:r>
            <a:r>
              <a:rPr lang="en-US" sz="2000" dirty="0">
                <a:solidFill>
                  <a:schemeClr val="tx1"/>
                </a:solidFill>
                <a:ea typeface="黑体" panose="02010609060101010101" pitchFamily="49" charset="-122"/>
                <a:cs typeface="+mn-lt"/>
                <a:sym typeface="+mn-ea"/>
              </a:rPr>
              <a:t>   - </a:t>
            </a:r>
            <a:r>
              <a:rPr sz="2000" dirty="0">
                <a:solidFill>
                  <a:schemeClr val="tx1"/>
                </a:solidFill>
                <a:ea typeface="黑体" panose="02010609060101010101" pitchFamily="49" charset="-122"/>
                <a:cs typeface="+mn-lt"/>
                <a:sym typeface="+mn-ea"/>
              </a:rPr>
              <a:t>常用于数据降维的方法有以下几种</a:t>
            </a:r>
            <a:r>
              <a:rPr lang="zh-CN" sz="2000" dirty="0">
                <a:solidFill>
                  <a:schemeClr val="tx1"/>
                </a:solidFill>
                <a:ea typeface="黑体" panose="02010609060101010101" pitchFamily="49" charset="-122"/>
                <a:cs typeface="+mn-lt"/>
                <a:sym typeface="+mn-ea"/>
              </a:rPr>
              <a:t>。</a:t>
            </a:r>
            <a:endParaRPr lang="zh-CN" altLang="en-US" sz="2000" dirty="0">
              <a:solidFill>
                <a:schemeClr val="tx1"/>
              </a:solidFill>
              <a:ea typeface="黑体" panose="02010609060101010101" pitchFamily="49" charset="-122"/>
              <a:cs typeface="+mn-lt"/>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795655"/>
            <a:ext cx="8945245" cy="5683250"/>
          </a:xfrm>
        </p:spPr>
        <p:txBody>
          <a:bodyPr vert="horz" wrap="square" lIns="91440" tIns="45720" rIns="91440" bIns="45720" anchor="t" anchorCtr="0">
            <a:noAutofit/>
          </a:bodyPr>
          <a:lstStyle/>
          <a:p>
            <a:pPr algn="l" eaLnBrk="1" latinLnBrk="0" hangingPunct="1">
              <a:lnSpc>
                <a:spcPct val="100000"/>
              </a:lnSpc>
              <a:spcBef>
                <a:spcPts val="8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数据维度及其降维处理方法</a:t>
            </a:r>
          </a:p>
          <a:p>
            <a:pPr marL="0" indent="0" algn="l" eaLnBrk="1" latinLnBrk="0" hangingPunct="1">
              <a:lnSpc>
                <a:spcPct val="100000"/>
              </a:lnSpc>
              <a:spcBef>
                <a:spcPts val="8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 </a:t>
            </a:r>
            <a:r>
              <a:rPr dirty="0">
                <a:solidFill>
                  <a:srgbClr val="134AD5"/>
                </a:solidFill>
                <a:ea typeface="黑体" panose="02010609060101010101" pitchFamily="49" charset="-122"/>
                <a:cs typeface="+mn-lt"/>
                <a:sym typeface="+mn-ea"/>
              </a:rPr>
              <a:t>特征选择</a:t>
            </a:r>
          </a:p>
          <a:p>
            <a:pPr marL="0" indent="0" algn="l" eaLnBrk="1" latinLnBrk="0" hangingPunct="1">
              <a:lnSpc>
                <a:spcPct val="100000"/>
              </a:lnSpc>
              <a:spcBef>
                <a:spcPts val="8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mn-ea"/>
              </a:rPr>
              <a:t>    - </a:t>
            </a:r>
            <a:r>
              <a:rPr lang="zh-CN" altLang="en-US" sz="2200" u="sng" dirty="0">
                <a:solidFill>
                  <a:schemeClr val="tx1"/>
                </a:solidFill>
                <a:ea typeface="黑体" panose="02010609060101010101" pitchFamily="49" charset="-122"/>
                <a:cs typeface="+mn-lt"/>
                <a:sym typeface="+mn-ea"/>
              </a:rPr>
              <a:t>特征选择</a:t>
            </a:r>
            <a:r>
              <a:rPr lang="zh-CN" altLang="en-US" sz="2200" dirty="0">
                <a:solidFill>
                  <a:schemeClr val="tx1"/>
                </a:solidFill>
                <a:ea typeface="黑体" panose="02010609060101010101" pitchFamily="49" charset="-122"/>
                <a:cs typeface="+mn-lt"/>
                <a:sym typeface="+mn-ea"/>
              </a:rPr>
              <a:t>（Feature Selection）又称为特征子集选择（Feature Subset Selection，FSS），指从已有的 M 个特征（Feature）中选择 N 个特征（M≥N）使机器学习算法的特定指标最优化，从原始特征中选择出一部分有效特征以降低数据集维度的过程。</a:t>
            </a:r>
          </a:p>
          <a:p>
            <a:pPr marL="0" indent="0" algn="l" eaLnBrk="1" latinLnBrk="0" hangingPunct="1">
              <a:lnSpc>
                <a:spcPct val="100000"/>
              </a:lnSpc>
              <a:spcBef>
                <a:spcPts val="800"/>
              </a:spcBef>
              <a:buSzTx/>
              <a:buFont typeface="Wingdings" panose="05000000000000000000" pitchFamily="2" charset="2"/>
              <a:buNone/>
            </a:pPr>
            <a:r>
              <a:rPr lang="zh-CN" altLang="en-US" sz="2200" dirty="0">
                <a:solidFill>
                  <a:schemeClr val="tx1"/>
                </a:solidFill>
                <a:ea typeface="黑体" panose="02010609060101010101" pitchFamily="49" charset="-122"/>
                <a:cs typeface="+mn-lt"/>
                <a:sym typeface="+mn-ea"/>
              </a:rPr>
              <a:t> </a:t>
            </a:r>
            <a:r>
              <a:rPr lang="en-US" altLang="zh-CN" sz="2200" dirty="0">
                <a:solidFill>
                  <a:schemeClr val="tx1"/>
                </a:solidFill>
                <a:ea typeface="黑体" panose="02010609060101010101" pitchFamily="49" charset="-122"/>
                <a:cs typeface="+mn-lt"/>
                <a:sym typeface="+mn-ea"/>
              </a:rPr>
              <a:t>   - </a:t>
            </a:r>
            <a:r>
              <a:rPr lang="zh-CN" altLang="en-US" sz="2200" dirty="0">
                <a:solidFill>
                  <a:schemeClr val="tx1"/>
                </a:solidFill>
                <a:ea typeface="黑体" panose="02010609060101010101" pitchFamily="49" charset="-122"/>
                <a:cs typeface="+mn-lt"/>
                <a:sym typeface="+mn-ea"/>
              </a:rPr>
              <a:t>通常，依据将数据集中的“</a:t>
            </a:r>
            <a:r>
              <a:rPr lang="zh-CN" altLang="en-US" sz="2200" u="sng" dirty="0">
                <a:solidFill>
                  <a:schemeClr val="tx1"/>
                </a:solidFill>
                <a:ea typeface="黑体" panose="02010609060101010101" pitchFamily="49" charset="-122"/>
                <a:cs typeface="+mn-lt"/>
                <a:sym typeface="+mn-ea"/>
              </a:rPr>
              <a:t>缺失值的占比过高的特征</a:t>
            </a:r>
            <a:r>
              <a:rPr lang="zh-CN" altLang="en-US" sz="2200" dirty="0">
                <a:solidFill>
                  <a:schemeClr val="tx1"/>
                </a:solidFill>
                <a:ea typeface="黑体" panose="02010609060101010101" pitchFamily="49" charset="-122"/>
                <a:cs typeface="+mn-lt"/>
                <a:sym typeface="+mn-ea"/>
              </a:rPr>
              <a:t>（无法进行缺失值插补的属性）”、“</a:t>
            </a:r>
            <a:r>
              <a:rPr lang="zh-CN" altLang="en-US" sz="2200" u="sng" dirty="0">
                <a:solidFill>
                  <a:schemeClr val="tx1"/>
                </a:solidFill>
                <a:ea typeface="黑体" panose="02010609060101010101" pitchFamily="49" charset="-122"/>
                <a:cs typeface="+mn-lt"/>
                <a:sym typeface="+mn-ea"/>
              </a:rPr>
              <a:t>方差过小的特征</a:t>
            </a:r>
            <a:r>
              <a:rPr lang="zh-CN" altLang="en-US" sz="2200" dirty="0">
                <a:solidFill>
                  <a:schemeClr val="tx1"/>
                </a:solidFill>
                <a:ea typeface="黑体" panose="02010609060101010101" pitchFamily="49" charset="-122"/>
                <a:cs typeface="+mn-lt"/>
                <a:sym typeface="+mn-ea"/>
              </a:rPr>
              <a:t>（说明该属性上的取值基本相同）”、“</a:t>
            </a:r>
            <a:r>
              <a:rPr lang="zh-CN" altLang="en-US" sz="2200" u="sng" dirty="0">
                <a:solidFill>
                  <a:schemeClr val="tx1"/>
                </a:solidFill>
                <a:ea typeface="黑体" panose="02010609060101010101" pitchFamily="49" charset="-122"/>
                <a:cs typeface="+mn-lt"/>
                <a:sym typeface="+mn-ea"/>
              </a:rPr>
              <a:t>不相关特征</a:t>
            </a:r>
            <a:r>
              <a:rPr lang="zh-CN" altLang="en-US" sz="2200" dirty="0">
                <a:solidFill>
                  <a:schemeClr val="tx1"/>
                </a:solidFill>
                <a:ea typeface="黑体" panose="02010609060101010101" pitchFamily="49" charset="-122"/>
                <a:cs typeface="+mn-lt"/>
                <a:sym typeface="+mn-ea"/>
              </a:rPr>
              <a:t>（与数据分析任务无关的属性） ” 和 “</a:t>
            </a:r>
            <a:r>
              <a:rPr lang="zh-CN" altLang="en-US" sz="2200" u="sng" dirty="0">
                <a:solidFill>
                  <a:schemeClr val="tx1"/>
                </a:solidFill>
                <a:ea typeface="黑体" panose="02010609060101010101" pitchFamily="49" charset="-122"/>
                <a:cs typeface="+mn-lt"/>
                <a:sym typeface="+mn-ea"/>
              </a:rPr>
              <a:t>冗余特征</a:t>
            </a:r>
            <a:r>
              <a:rPr lang="zh-CN" altLang="en-US" sz="2200" dirty="0">
                <a:solidFill>
                  <a:schemeClr val="tx1"/>
                </a:solidFill>
                <a:ea typeface="黑体" panose="02010609060101010101" pitchFamily="49" charset="-122"/>
                <a:cs typeface="+mn-lt"/>
                <a:sym typeface="+mn-ea"/>
              </a:rPr>
              <a:t>（与其他属性之间相互交叉或有重叠关系的属性，即相关系数高的属性）”进行</a:t>
            </a:r>
            <a:r>
              <a:rPr lang="zh-CN" altLang="en-US" sz="2200" u="sng" dirty="0">
                <a:solidFill>
                  <a:schemeClr val="tx1"/>
                </a:solidFill>
                <a:ea typeface="黑体" panose="02010609060101010101" pitchFamily="49" charset="-122"/>
                <a:cs typeface="+mn-lt"/>
                <a:sym typeface="+mn-ea"/>
              </a:rPr>
              <a:t>删除</a:t>
            </a:r>
            <a:r>
              <a:rPr lang="zh-CN" altLang="en-US" sz="2200" dirty="0">
                <a:solidFill>
                  <a:schemeClr val="tx1"/>
                </a:solidFill>
                <a:ea typeface="黑体" panose="02010609060101010101" pitchFamily="49" charset="-122"/>
                <a:cs typeface="+mn-lt"/>
                <a:sym typeface="+mn-ea"/>
              </a:rPr>
              <a:t>的方式实现特征选择的目的。</a:t>
            </a:r>
          </a:p>
          <a:p>
            <a:pPr marL="0" indent="0" algn="l" eaLnBrk="1" latinLnBrk="0" hangingPunct="1">
              <a:lnSpc>
                <a:spcPct val="100000"/>
              </a:lnSpc>
              <a:spcBef>
                <a:spcPts val="800"/>
              </a:spcBef>
              <a:buSzTx/>
              <a:buFont typeface="Wingdings" panose="05000000000000000000" pitchFamily="2" charset="2"/>
              <a:buNone/>
            </a:pPr>
            <a:r>
              <a:rPr lang="zh-CN" altLang="en-US" sz="2200" dirty="0">
                <a:solidFill>
                  <a:schemeClr val="tx1"/>
                </a:solidFill>
                <a:ea typeface="黑体" panose="02010609060101010101" pitchFamily="49" charset="-122"/>
                <a:cs typeface="+mn-lt"/>
                <a:sym typeface="+mn-ea"/>
              </a:rPr>
              <a:t> </a:t>
            </a:r>
            <a:r>
              <a:rPr lang="en-US" altLang="zh-CN" sz="2200" dirty="0">
                <a:solidFill>
                  <a:schemeClr val="tx1"/>
                </a:solidFill>
                <a:ea typeface="黑体" panose="02010609060101010101" pitchFamily="49" charset="-122"/>
                <a:cs typeface="+mn-lt"/>
                <a:sym typeface="+mn-ea"/>
              </a:rPr>
              <a:t>   - </a:t>
            </a:r>
            <a:r>
              <a:rPr lang="zh-CN" altLang="en-US" sz="2200" dirty="0">
                <a:solidFill>
                  <a:schemeClr val="tx1"/>
                </a:solidFill>
                <a:ea typeface="黑体" panose="02010609060101010101" pitchFamily="49" charset="-122"/>
                <a:cs typeface="+mn-lt"/>
                <a:sym typeface="+mn-ea"/>
              </a:rPr>
              <a:t>需要注意的是，特征选择（Feature Selection）和特征提取（Feature Extraction）是两个不同的概念，</a:t>
            </a:r>
            <a:r>
              <a:rPr lang="zh-CN" altLang="en-US" sz="2200" u="sng" dirty="0">
                <a:solidFill>
                  <a:schemeClr val="tx1"/>
                </a:solidFill>
                <a:ea typeface="黑体" panose="02010609060101010101" pitchFamily="49" charset="-122"/>
                <a:cs typeface="+mn-lt"/>
                <a:sym typeface="+mn-ea"/>
              </a:rPr>
              <a:t>特征提取专指“基于原始数据创建新的属性集”</a:t>
            </a:r>
            <a:r>
              <a:rPr lang="zh-CN" altLang="en-US" sz="2200" dirty="0">
                <a:solidFill>
                  <a:schemeClr val="tx1"/>
                </a:solidFill>
                <a:ea typeface="黑体" panose="02010609060101010101" pitchFamily="49" charset="-122"/>
                <a:cs typeface="+mn-lt"/>
                <a:sym typeface="+mn-ea"/>
              </a:rPr>
              <a:t>。具体而言，常用的特征选择方法有 3 种：过滤法、包裹法和嵌入法。 </a:t>
            </a: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795655"/>
            <a:ext cx="8945245" cy="4051300"/>
          </a:xfrm>
        </p:spPr>
        <p:txBody>
          <a:bodyPr vert="horz" wrap="square" lIns="91440" tIns="45720" rIns="91440" bIns="45720" anchor="t" anchorCtr="0">
            <a:noAutofit/>
          </a:bodyPr>
          <a:lstStyle/>
          <a:p>
            <a:pPr algn="l" eaLnBrk="1" latinLnBrk="0" hangingPunct="1">
              <a:lnSpc>
                <a:spcPct val="100000"/>
              </a:lnSpc>
              <a:spcBef>
                <a:spcPts val="8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数据维度及其降维处理方法</a:t>
            </a:r>
          </a:p>
          <a:p>
            <a:pPr marL="0" indent="0" algn="l" eaLnBrk="1" latinLnBrk="0" hangingPunct="1">
              <a:lnSpc>
                <a:spcPct val="100000"/>
              </a:lnSpc>
              <a:spcBef>
                <a:spcPts val="8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1. </a:t>
            </a:r>
            <a:r>
              <a:rPr dirty="0">
                <a:solidFill>
                  <a:srgbClr val="134AD5"/>
                </a:solidFill>
                <a:ea typeface="黑体" panose="02010609060101010101" pitchFamily="49" charset="-122"/>
                <a:cs typeface="+mn-lt"/>
                <a:sym typeface="+mn-ea"/>
              </a:rPr>
              <a:t>过滤法</a:t>
            </a:r>
          </a:p>
          <a:p>
            <a:pPr marL="0" indent="0" algn="l" eaLnBrk="1" latinLnBrk="0" hangingPunct="1">
              <a:lnSpc>
                <a:spcPct val="100000"/>
              </a:lnSpc>
              <a:spcBef>
                <a:spcPts val="8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mn-ea"/>
              </a:rPr>
              <a:t>    - </a:t>
            </a:r>
            <a:r>
              <a:rPr lang="zh-CN" altLang="en-US" sz="2200" u="sng" dirty="0">
                <a:solidFill>
                  <a:schemeClr val="tx1"/>
                </a:solidFill>
                <a:ea typeface="黑体" panose="02010609060101010101" pitchFamily="49" charset="-122"/>
                <a:cs typeface="+mn-lt"/>
                <a:sym typeface="+mn-ea"/>
              </a:rPr>
              <a:t>过滤法</a:t>
            </a:r>
            <a:r>
              <a:rPr lang="zh-CN" altLang="en-US" sz="2200" dirty="0">
                <a:solidFill>
                  <a:schemeClr val="tx1"/>
                </a:solidFill>
                <a:ea typeface="黑体" panose="02010609060101010101" pitchFamily="49" charset="-122"/>
                <a:cs typeface="+mn-lt"/>
                <a:sym typeface="+mn-ea"/>
              </a:rPr>
              <a:t>是</a:t>
            </a:r>
            <a:r>
              <a:rPr lang="zh-CN" altLang="en-US" sz="2200" u="sng" dirty="0">
                <a:solidFill>
                  <a:schemeClr val="tx1"/>
                </a:solidFill>
                <a:ea typeface="黑体" panose="02010609060101010101" pitchFamily="49" charset="-122"/>
                <a:cs typeface="+mn-lt"/>
                <a:sym typeface="+mn-ea"/>
              </a:rPr>
              <a:t>采用统计学中的统计指标</a:t>
            </a:r>
            <a:r>
              <a:rPr lang="zh-CN" altLang="en-US" sz="2200" dirty="0">
                <a:solidFill>
                  <a:schemeClr val="tx1"/>
                </a:solidFill>
                <a:ea typeface="黑体" panose="02010609060101010101" pitchFamily="49" charset="-122"/>
                <a:cs typeface="+mn-lt"/>
                <a:sym typeface="+mn-ea"/>
              </a:rPr>
              <a:t>的方法，为每个特征打分，并根据打分结果进行选择或过滤。</a:t>
            </a:r>
          </a:p>
          <a:p>
            <a:pPr marL="0" indent="0" algn="l" eaLnBrk="1" latinLnBrk="0" hangingPunct="1">
              <a:lnSpc>
                <a:spcPct val="100000"/>
              </a:lnSpc>
              <a:spcBef>
                <a:spcPts val="800"/>
              </a:spcBef>
              <a:buSzTx/>
              <a:buFont typeface="Wingdings" panose="05000000000000000000" pitchFamily="2" charset="2"/>
              <a:buNone/>
            </a:pPr>
            <a:r>
              <a:rPr lang="zh-CN" altLang="en-US" sz="2200" dirty="0">
                <a:solidFill>
                  <a:schemeClr val="tx1"/>
                </a:solidFill>
                <a:ea typeface="黑体" panose="02010609060101010101" pitchFamily="49" charset="-122"/>
                <a:cs typeface="+mn-lt"/>
                <a:sym typeface="+mn-ea"/>
              </a:rPr>
              <a:t> </a:t>
            </a:r>
            <a:r>
              <a:rPr lang="en-US" altLang="zh-CN" sz="2200" dirty="0">
                <a:solidFill>
                  <a:schemeClr val="tx1"/>
                </a:solidFill>
                <a:ea typeface="黑体" panose="02010609060101010101" pitchFamily="49" charset="-122"/>
                <a:cs typeface="+mn-lt"/>
                <a:sym typeface="+mn-ea"/>
              </a:rPr>
              <a:t>   - </a:t>
            </a:r>
            <a:r>
              <a:rPr lang="zh-CN" altLang="en-US" sz="2200" dirty="0">
                <a:solidFill>
                  <a:schemeClr val="tx1"/>
                </a:solidFill>
                <a:ea typeface="黑体" panose="02010609060101010101" pitchFamily="49" charset="-122"/>
                <a:cs typeface="+mn-lt"/>
                <a:sym typeface="+mn-ea"/>
              </a:rPr>
              <a:t>其中，统计指标的计算主要是根据数据本身的特点进行的，通常与后续处理中即将建立的具体模型无关。</a:t>
            </a:r>
          </a:p>
          <a:p>
            <a:pPr marL="0" indent="0" algn="l" eaLnBrk="1" latinLnBrk="0" hangingPunct="1">
              <a:lnSpc>
                <a:spcPct val="100000"/>
              </a:lnSpc>
              <a:spcBef>
                <a:spcPts val="800"/>
              </a:spcBef>
              <a:buSzTx/>
              <a:buFont typeface="Wingdings" panose="05000000000000000000" pitchFamily="2" charset="2"/>
              <a:buNone/>
            </a:pPr>
            <a:r>
              <a:rPr lang="zh-CN" altLang="en-US" sz="2100" dirty="0">
                <a:solidFill>
                  <a:schemeClr val="tx1"/>
                </a:solidFill>
                <a:ea typeface="黑体" panose="02010609060101010101" pitchFamily="49" charset="-122"/>
                <a:cs typeface="+mn-lt"/>
                <a:sym typeface="+mn-ea"/>
              </a:rPr>
              <a:t> </a:t>
            </a:r>
            <a:r>
              <a:rPr lang="en-US" altLang="zh-CN" sz="2100" dirty="0">
                <a:solidFill>
                  <a:schemeClr val="tx1"/>
                </a:solidFill>
                <a:ea typeface="黑体" panose="02010609060101010101" pitchFamily="49" charset="-122"/>
                <a:cs typeface="+mn-lt"/>
                <a:sym typeface="+mn-ea"/>
              </a:rPr>
              <a:t>     </a:t>
            </a:r>
            <a:r>
              <a:rPr lang="en-US" altLang="zh-CN" sz="2100" dirty="0">
                <a:solidFill>
                  <a:schemeClr val="tx1"/>
                </a:solidFill>
                <a:ea typeface="黑体" panose="02010609060101010101" pitchFamily="49" charset="-122"/>
                <a:cs typeface="+mn-lt"/>
                <a:sym typeface="Symbol" panose="05050102010706020507" charset="0"/>
              </a:rPr>
              <a:t></a:t>
            </a:r>
            <a:r>
              <a:rPr lang="en-US" altLang="zh-CN" sz="2100" dirty="0">
                <a:solidFill>
                  <a:schemeClr val="tx1"/>
                </a:solidFill>
                <a:ea typeface="黑体" panose="02010609060101010101" pitchFamily="49" charset="-122"/>
                <a:cs typeface="+mn-lt"/>
                <a:sym typeface="+mn-ea"/>
              </a:rPr>
              <a:t> </a:t>
            </a:r>
            <a:r>
              <a:rPr lang="zh-CN" altLang="en-US" sz="2100" dirty="0">
                <a:solidFill>
                  <a:schemeClr val="tx1"/>
                </a:solidFill>
                <a:ea typeface="黑体" panose="02010609060101010101" pitchFamily="49" charset="-122"/>
                <a:cs typeface="+mn-lt"/>
                <a:sym typeface="+mn-ea"/>
              </a:rPr>
              <a:t>例如，用卡方检验的方法判断特征变量和目标变量之间是否相互独立。</a:t>
            </a:r>
          </a:p>
          <a:p>
            <a:pPr marL="0" indent="0" algn="l" eaLnBrk="1" latinLnBrk="0" hangingPunct="1">
              <a:lnSpc>
                <a:spcPct val="100000"/>
              </a:lnSpc>
              <a:spcBef>
                <a:spcPts val="800"/>
              </a:spcBef>
              <a:buSzTx/>
              <a:buFont typeface="Wingdings" panose="05000000000000000000" pitchFamily="2" charset="2"/>
              <a:buNone/>
            </a:pPr>
            <a:r>
              <a:rPr lang="zh-CN" altLang="en-US" sz="2200" dirty="0">
                <a:solidFill>
                  <a:schemeClr val="tx1"/>
                </a:solidFill>
                <a:ea typeface="黑体" panose="02010609060101010101" pitchFamily="49" charset="-122"/>
                <a:cs typeface="+mn-lt"/>
                <a:sym typeface="+mn-ea"/>
              </a:rPr>
              <a:t> </a:t>
            </a:r>
            <a:r>
              <a:rPr lang="en-US" altLang="zh-CN" sz="2200" dirty="0">
                <a:solidFill>
                  <a:schemeClr val="tx1"/>
                </a:solidFill>
                <a:ea typeface="黑体" panose="02010609060101010101" pitchFamily="49" charset="-122"/>
                <a:cs typeface="+mn-lt"/>
                <a:sym typeface="+mn-ea"/>
              </a:rPr>
              <a:t>   - </a:t>
            </a:r>
            <a:r>
              <a:rPr lang="zh-CN" altLang="en-US" sz="2200" dirty="0">
                <a:solidFill>
                  <a:schemeClr val="tx1"/>
                </a:solidFill>
                <a:ea typeface="黑体" panose="02010609060101010101" pitchFamily="49" charset="-122"/>
                <a:cs typeface="+mn-lt"/>
                <a:sym typeface="+mn-ea"/>
              </a:rPr>
              <a:t>在编写具体程序时，</a:t>
            </a:r>
            <a:r>
              <a:rPr lang="zh-CN" altLang="en-US" sz="2200" u="sng" dirty="0">
                <a:solidFill>
                  <a:schemeClr val="tx1"/>
                </a:solidFill>
                <a:ea typeface="黑体" panose="02010609060101010101" pitchFamily="49" charset="-122"/>
                <a:cs typeface="+mn-lt"/>
                <a:sym typeface="+mn-ea"/>
              </a:rPr>
              <a:t>可以采用 Python的sklearn.feature_selection包中提供的名为 SelectKBest()的方法</a:t>
            </a:r>
            <a:r>
              <a:rPr lang="zh-CN" altLang="en-US" sz="2200" dirty="0">
                <a:solidFill>
                  <a:schemeClr val="tx1"/>
                </a:solidFill>
                <a:ea typeface="黑体" panose="02010609060101010101" pitchFamily="49" charset="-122"/>
                <a:cs typeface="+mn-lt"/>
                <a:sym typeface="+mn-ea"/>
              </a:rPr>
              <a:t>，实现基于过滤法的特征选择，核心代码如下： </a:t>
            </a: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4" name="矩形 3"/>
          <p:cNvSpPr/>
          <p:nvPr>
            <p:custDataLst>
              <p:tags r:id="rId3"/>
            </p:custDataLst>
          </p:nvPr>
        </p:nvSpPr>
        <p:spPr>
          <a:xfrm>
            <a:off x="465455" y="4925695"/>
            <a:ext cx="8167370" cy="1445260"/>
          </a:xfrm>
          <a:prstGeom prst="rect">
            <a:avLst/>
          </a:prstGeom>
          <a:solidFill>
            <a:srgbClr val="ED7D31">
              <a:lumMod val="60000"/>
              <a:lumOff val="40000"/>
            </a:srgbClr>
          </a:solidFill>
        </p:spPr>
        <p:txBody>
          <a:bodyPr wrap="square">
            <a:spAutoFit/>
          </a:bodyPr>
          <a:lstStyle/>
          <a:p>
            <a:pPr lvl="0" algn="just"/>
            <a:r>
              <a:rPr lang="en-US" altLang="zh-CN" sz="2200" dirty="0">
                <a:solidFill>
                  <a:prstClr val="black"/>
                </a:solidFill>
              </a:rPr>
              <a:t>from </a:t>
            </a:r>
            <a:r>
              <a:rPr lang="en-US" altLang="zh-CN" sz="2200" dirty="0" err="1">
                <a:solidFill>
                  <a:prstClr val="black"/>
                </a:solidFill>
              </a:rPr>
              <a:t>sklearn.feature_selection</a:t>
            </a:r>
            <a:r>
              <a:rPr lang="en-US" altLang="zh-CN" sz="2200" dirty="0">
                <a:solidFill>
                  <a:prstClr val="black"/>
                </a:solidFill>
              </a:rPr>
              <a:t> import </a:t>
            </a:r>
            <a:r>
              <a:rPr lang="en-US" altLang="zh-CN" sz="2200" dirty="0" err="1">
                <a:solidFill>
                  <a:prstClr val="black"/>
                </a:solidFill>
              </a:rPr>
              <a:t>SelectKBest</a:t>
            </a:r>
            <a:r>
              <a:rPr lang="en-US" altLang="zh-CN" sz="2200" dirty="0">
                <a:solidFill>
                  <a:prstClr val="black"/>
                </a:solidFill>
              </a:rPr>
              <a:t> </a:t>
            </a:r>
          </a:p>
          <a:p>
            <a:pPr lvl="0" algn="just"/>
            <a:r>
              <a:rPr lang="en-US" altLang="zh-CN" sz="2200" dirty="0">
                <a:solidFill>
                  <a:prstClr val="black"/>
                </a:solidFill>
              </a:rPr>
              <a:t>from </a:t>
            </a:r>
            <a:r>
              <a:rPr lang="en-US" altLang="zh-CN" sz="2200" dirty="0" err="1">
                <a:solidFill>
                  <a:prstClr val="black"/>
                </a:solidFill>
              </a:rPr>
              <a:t>sklearn.feature_selection</a:t>
            </a:r>
            <a:r>
              <a:rPr lang="en-US" altLang="zh-CN" sz="2200" dirty="0">
                <a:solidFill>
                  <a:prstClr val="black"/>
                </a:solidFill>
              </a:rPr>
              <a:t> import chi2</a:t>
            </a:r>
          </a:p>
          <a:p>
            <a:pPr lvl="0" algn="just"/>
            <a:endParaRPr lang="en-US" altLang="zh-CN" sz="2200" dirty="0">
              <a:solidFill>
                <a:prstClr val="black"/>
              </a:solidFill>
            </a:endParaRPr>
          </a:p>
          <a:p>
            <a:pPr lvl="0" algn="just"/>
            <a:r>
              <a:rPr lang="en-US" altLang="zh-CN" sz="2200" dirty="0" err="1">
                <a:solidFill>
                  <a:prstClr val="black"/>
                </a:solidFill>
              </a:rPr>
              <a:t>kBestFeatures</a:t>
            </a:r>
            <a:r>
              <a:rPr lang="en-US" altLang="zh-CN" sz="2200" dirty="0">
                <a:solidFill>
                  <a:prstClr val="black"/>
                </a:solidFill>
              </a:rPr>
              <a:t>=</a:t>
            </a:r>
            <a:r>
              <a:rPr lang="en-US" altLang="zh-CN" sz="2200" dirty="0" err="1">
                <a:solidFill>
                  <a:prstClr val="black"/>
                </a:solidFill>
              </a:rPr>
              <a:t>SelectKBest</a:t>
            </a:r>
            <a:r>
              <a:rPr lang="en-US" altLang="zh-CN" sz="2200" dirty="0">
                <a:solidFill>
                  <a:prstClr val="black"/>
                </a:solidFill>
              </a:rPr>
              <a:t>(chi2, k=3).</a:t>
            </a:r>
            <a:r>
              <a:rPr lang="en-US" altLang="zh-CN" sz="2200" dirty="0" err="1">
                <a:solidFill>
                  <a:prstClr val="black"/>
                </a:solidFill>
              </a:rPr>
              <a:t>fit_transform</a:t>
            </a:r>
            <a:r>
              <a:rPr lang="en-US" altLang="zh-CN" sz="2200" dirty="0">
                <a:solidFill>
                  <a:prstClr val="black"/>
                </a:solidFill>
              </a:rPr>
              <a:t>(X, 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795655"/>
            <a:ext cx="8945245" cy="4007485"/>
          </a:xfrm>
        </p:spPr>
        <p:txBody>
          <a:bodyPr vert="horz" wrap="square" lIns="91440" tIns="45720" rIns="91440" bIns="45720" anchor="t" anchorCtr="0">
            <a:noAutofit/>
          </a:bodyPr>
          <a:lstStyle/>
          <a:p>
            <a:pPr algn="l" eaLnBrk="1" latinLnBrk="0" hangingPunct="1">
              <a:lnSpc>
                <a:spcPct val="100000"/>
              </a:lnSpc>
              <a:spcBef>
                <a:spcPts val="8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数据维度及其降维处理方法</a:t>
            </a:r>
          </a:p>
          <a:p>
            <a:pPr marL="0" indent="0" algn="l" eaLnBrk="1" latinLnBrk="0" hangingPunct="1">
              <a:lnSpc>
                <a:spcPct val="100000"/>
              </a:lnSpc>
              <a:spcBef>
                <a:spcPts val="8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2. </a:t>
            </a:r>
            <a:r>
              <a:rPr dirty="0">
                <a:solidFill>
                  <a:srgbClr val="134AD5"/>
                </a:solidFill>
                <a:ea typeface="黑体" panose="02010609060101010101" pitchFamily="49" charset="-122"/>
                <a:cs typeface="+mn-lt"/>
                <a:sym typeface="+mn-ea"/>
              </a:rPr>
              <a:t>包裹法</a:t>
            </a:r>
          </a:p>
          <a:p>
            <a:pPr marL="0" indent="0" algn="l" eaLnBrk="1" latinLnBrk="0" hangingPunct="1">
              <a:lnSpc>
                <a:spcPct val="100000"/>
              </a:lnSpc>
              <a:spcBef>
                <a:spcPts val="8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mn-ea"/>
              </a:rPr>
              <a:t>    - </a:t>
            </a:r>
            <a:r>
              <a:rPr lang="zh-CN" altLang="en-US" sz="2200" u="sng" dirty="0">
                <a:solidFill>
                  <a:schemeClr val="tx1"/>
                </a:solidFill>
                <a:ea typeface="黑体" panose="02010609060101010101" pitchFamily="49" charset="-122"/>
                <a:cs typeface="+mn-lt"/>
                <a:sym typeface="+mn-ea"/>
              </a:rPr>
              <a:t>包裹法</a:t>
            </a:r>
            <a:r>
              <a:rPr lang="zh-CN" altLang="en-US" sz="2200" dirty="0">
                <a:solidFill>
                  <a:schemeClr val="tx1"/>
                </a:solidFill>
                <a:ea typeface="黑体" panose="02010609060101010101" pitchFamily="49" charset="-122"/>
                <a:cs typeface="+mn-lt"/>
                <a:sym typeface="+mn-ea"/>
              </a:rPr>
              <a:t>是采用模型参与的递归式特征消除（Recursive Feature Elimination）和交叉验证式的特征选择（Cross-validated Selection）方法，找出最优的特征子集。</a:t>
            </a:r>
          </a:p>
          <a:p>
            <a:pPr marL="0" indent="0" algn="l" eaLnBrk="1" latinLnBrk="0" hangingPunct="1">
              <a:lnSpc>
                <a:spcPct val="100000"/>
              </a:lnSpc>
              <a:spcBef>
                <a:spcPts val="800"/>
              </a:spcBef>
              <a:buSzTx/>
              <a:buFont typeface="Wingdings" panose="05000000000000000000" pitchFamily="2" charset="2"/>
              <a:buNone/>
            </a:pPr>
            <a:r>
              <a:rPr lang="zh-CN" altLang="en-US" sz="2200" dirty="0">
                <a:solidFill>
                  <a:schemeClr val="tx1"/>
                </a:solidFill>
                <a:ea typeface="黑体" panose="02010609060101010101" pitchFamily="49" charset="-122"/>
                <a:cs typeface="+mn-lt"/>
                <a:sym typeface="+mn-ea"/>
              </a:rPr>
              <a:t> </a:t>
            </a:r>
            <a:r>
              <a:rPr lang="en-US" altLang="zh-CN" sz="2200" dirty="0">
                <a:solidFill>
                  <a:schemeClr val="tx1"/>
                </a:solidFill>
                <a:ea typeface="黑体" panose="02010609060101010101" pitchFamily="49" charset="-122"/>
                <a:cs typeface="+mn-lt"/>
                <a:sym typeface="+mn-ea"/>
              </a:rPr>
              <a:t>   - </a:t>
            </a:r>
            <a:r>
              <a:rPr lang="zh-CN" altLang="en-US" sz="2200" dirty="0">
                <a:solidFill>
                  <a:schemeClr val="tx1"/>
                </a:solidFill>
                <a:ea typeface="黑体" panose="02010609060101010101" pitchFamily="49" charset="-122"/>
                <a:cs typeface="+mn-lt"/>
                <a:sym typeface="+mn-ea"/>
              </a:rPr>
              <a:t>与过滤法不同的是，包裹法中用到了即将建立的具体模型，即与后续处理中即将建立的具体模型有关。</a:t>
            </a:r>
          </a:p>
          <a:p>
            <a:pPr marL="0" indent="0" algn="l" eaLnBrk="1" latinLnBrk="0" hangingPunct="1">
              <a:lnSpc>
                <a:spcPct val="100000"/>
              </a:lnSpc>
              <a:spcBef>
                <a:spcPts val="800"/>
              </a:spcBef>
              <a:buSzTx/>
              <a:buFont typeface="Wingdings" panose="05000000000000000000" pitchFamily="2" charset="2"/>
              <a:buNone/>
            </a:pPr>
            <a:r>
              <a:rPr lang="zh-CN" altLang="en-US" sz="2200" dirty="0">
                <a:solidFill>
                  <a:schemeClr val="tx1"/>
                </a:solidFill>
                <a:ea typeface="黑体" panose="02010609060101010101" pitchFamily="49" charset="-122"/>
                <a:cs typeface="+mn-lt"/>
                <a:sym typeface="+mn-ea"/>
              </a:rPr>
              <a:t> </a:t>
            </a:r>
            <a:r>
              <a:rPr lang="en-US" altLang="zh-CN" sz="2200" dirty="0">
                <a:solidFill>
                  <a:schemeClr val="tx1"/>
                </a:solidFill>
                <a:ea typeface="黑体" panose="02010609060101010101" pitchFamily="49" charset="-122"/>
                <a:cs typeface="+mn-lt"/>
                <a:sym typeface="+mn-ea"/>
              </a:rPr>
              <a:t>   - </a:t>
            </a:r>
            <a:r>
              <a:rPr lang="zh-CN" altLang="en-US" sz="2200" dirty="0">
                <a:solidFill>
                  <a:schemeClr val="tx1"/>
                </a:solidFill>
                <a:ea typeface="黑体" panose="02010609060101010101" pitchFamily="49" charset="-122"/>
                <a:cs typeface="+mn-lt"/>
                <a:sym typeface="+mn-ea"/>
              </a:rPr>
              <a:t>例如，可使用 sklearn.feature_selection 的 RFECV()方法实现对</a:t>
            </a:r>
            <a:r>
              <a:rPr lang="en-US" altLang="zh-CN" sz="2200" dirty="0">
                <a:solidFill>
                  <a:schemeClr val="tx1"/>
                </a:solidFill>
                <a:ea typeface="黑体" panose="02010609060101010101" pitchFamily="49" charset="-122"/>
                <a:cs typeface="+mn-lt"/>
                <a:sym typeface="+mn-ea"/>
              </a:rPr>
              <a:t> </a:t>
            </a:r>
            <a:r>
              <a:rPr lang="zh-CN" altLang="en-US" sz="2200" dirty="0">
                <a:solidFill>
                  <a:schemeClr val="tx1"/>
                </a:solidFill>
                <a:ea typeface="黑体" panose="02010609060101010101" pitchFamily="49" charset="-122"/>
                <a:cs typeface="+mn-lt"/>
                <a:sym typeface="+mn-ea"/>
              </a:rPr>
              <a:t>LinearSVC模型的递归式调用和交叉验证，输出各特征的支持度，核心代码如下： </a:t>
            </a: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7" name="矩形 6"/>
          <p:cNvSpPr/>
          <p:nvPr>
            <p:custDataLst>
              <p:tags r:id="rId3"/>
            </p:custDataLst>
          </p:nvPr>
        </p:nvSpPr>
        <p:spPr>
          <a:xfrm>
            <a:off x="1557655" y="4561205"/>
            <a:ext cx="6448425" cy="1938020"/>
          </a:xfrm>
          <a:prstGeom prst="rect">
            <a:avLst/>
          </a:prstGeom>
          <a:solidFill>
            <a:srgbClr val="ED7D31">
              <a:lumMod val="60000"/>
              <a:lumOff val="40000"/>
            </a:srgbClr>
          </a:solidFill>
        </p:spPr>
        <p:txBody>
          <a:bodyPr wrap="square">
            <a:spAutoFit/>
          </a:bodyPr>
          <a:lstStyle/>
          <a:p>
            <a:r>
              <a:rPr lang="en-US" altLang="zh-CN" sz="2000" dirty="0">
                <a:solidFill>
                  <a:schemeClr val="tx1"/>
                </a:solidFill>
              </a:rPr>
              <a:t>from </a:t>
            </a:r>
            <a:r>
              <a:rPr lang="en-US" altLang="zh-CN" sz="2000" dirty="0" err="1">
                <a:solidFill>
                  <a:schemeClr val="tx1"/>
                </a:solidFill>
              </a:rPr>
              <a:t>sklearn.feature_selection</a:t>
            </a:r>
            <a:r>
              <a:rPr lang="en-US" altLang="zh-CN" sz="2000" dirty="0">
                <a:solidFill>
                  <a:schemeClr val="tx1"/>
                </a:solidFill>
              </a:rPr>
              <a:t> import RFECV </a:t>
            </a:r>
          </a:p>
          <a:p>
            <a:r>
              <a:rPr lang="en-US" altLang="zh-CN" sz="2000" dirty="0">
                <a:solidFill>
                  <a:schemeClr val="tx1"/>
                </a:solidFill>
              </a:rPr>
              <a:t>from </a:t>
            </a:r>
            <a:r>
              <a:rPr lang="en-US" altLang="zh-CN" sz="2000" dirty="0" err="1">
                <a:solidFill>
                  <a:schemeClr val="tx1"/>
                </a:solidFill>
              </a:rPr>
              <a:t>sklearn.svm</a:t>
            </a:r>
            <a:r>
              <a:rPr lang="en-US" altLang="zh-CN" sz="2000" dirty="0">
                <a:solidFill>
                  <a:schemeClr val="tx1"/>
                </a:solidFill>
              </a:rPr>
              <a:t> import </a:t>
            </a:r>
            <a:r>
              <a:rPr lang="en-US" altLang="zh-CN" sz="2000" dirty="0" err="1">
                <a:solidFill>
                  <a:schemeClr val="tx1"/>
                </a:solidFill>
              </a:rPr>
              <a:t>LinearSVC</a:t>
            </a:r>
            <a:endParaRPr lang="en-US" altLang="zh-CN" sz="2000" dirty="0">
              <a:solidFill>
                <a:schemeClr val="tx1"/>
              </a:solidFill>
            </a:endParaRPr>
          </a:p>
          <a:p>
            <a:r>
              <a:rPr lang="en-US" altLang="zh-CN" sz="2000" dirty="0">
                <a:solidFill>
                  <a:schemeClr val="tx1"/>
                </a:solidFill>
              </a:rPr>
              <a:t>svc = </a:t>
            </a:r>
            <a:r>
              <a:rPr lang="en-US" altLang="zh-CN" sz="2000" dirty="0" err="1">
                <a:solidFill>
                  <a:schemeClr val="tx1"/>
                </a:solidFill>
              </a:rPr>
              <a:t>LinearSVC</a:t>
            </a:r>
            <a:r>
              <a:rPr lang="en-US" altLang="zh-CN" sz="2000" dirty="0">
                <a:solidFill>
                  <a:schemeClr val="tx1"/>
                </a:solidFill>
              </a:rPr>
              <a:t>(C=0.01, penalty="l1", dual=False) </a:t>
            </a:r>
          </a:p>
          <a:p>
            <a:r>
              <a:rPr lang="en-US" altLang="zh-CN" sz="2000" dirty="0" err="1">
                <a:solidFill>
                  <a:schemeClr val="tx1"/>
                </a:solidFill>
              </a:rPr>
              <a:t>rfe</a:t>
            </a:r>
            <a:r>
              <a:rPr lang="en-US" altLang="zh-CN" sz="2000" dirty="0">
                <a:solidFill>
                  <a:schemeClr val="tx1"/>
                </a:solidFill>
              </a:rPr>
              <a:t> = RFECV(estimator=svc, step=1, cv=8)</a:t>
            </a:r>
          </a:p>
          <a:p>
            <a:r>
              <a:rPr lang="en-US" altLang="zh-CN" sz="2000" dirty="0" err="1">
                <a:solidFill>
                  <a:schemeClr val="tx1"/>
                </a:solidFill>
              </a:rPr>
              <a:t>X_new</a:t>
            </a:r>
            <a:r>
              <a:rPr lang="en-US" altLang="zh-CN" sz="2000" dirty="0">
                <a:solidFill>
                  <a:schemeClr val="tx1"/>
                </a:solidFill>
              </a:rPr>
              <a:t> = </a:t>
            </a:r>
            <a:r>
              <a:rPr lang="en-US" altLang="zh-CN" sz="2000" dirty="0" err="1">
                <a:solidFill>
                  <a:schemeClr val="tx1"/>
                </a:solidFill>
              </a:rPr>
              <a:t>rfe.fit_transform</a:t>
            </a:r>
            <a:r>
              <a:rPr lang="en-US" altLang="zh-CN" sz="2000" dirty="0">
                <a:solidFill>
                  <a:schemeClr val="tx1"/>
                </a:solidFill>
              </a:rPr>
              <a:t>(X, y)</a:t>
            </a:r>
          </a:p>
          <a:p>
            <a:r>
              <a:rPr lang="en-US" altLang="zh-CN" sz="2000" dirty="0" err="1">
                <a:solidFill>
                  <a:schemeClr val="tx1"/>
                </a:solidFill>
              </a:rPr>
              <a:t>rfe.support</a:t>
            </a:r>
            <a:r>
              <a:rPr lang="en-US" altLang="zh-CN" sz="2000" dirty="0">
                <a:solidFill>
                  <a:schemeClr val="tx1"/>
                </a:solidFill>
              </a:rPr>
              <a:t>_</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795655"/>
            <a:ext cx="8945245" cy="2981960"/>
          </a:xfrm>
        </p:spPr>
        <p:txBody>
          <a:bodyPr vert="horz" wrap="square" lIns="91440" tIns="45720" rIns="91440" bIns="45720" anchor="t" anchorCtr="0">
            <a:noAutofit/>
          </a:bodyPr>
          <a:lstStyle/>
          <a:p>
            <a:pPr algn="l" eaLnBrk="1" latinLnBrk="0" hangingPunct="1">
              <a:lnSpc>
                <a:spcPct val="100000"/>
              </a:lnSpc>
              <a:spcBef>
                <a:spcPts val="8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数据维度及其降维处理方法</a:t>
            </a:r>
          </a:p>
          <a:p>
            <a:pPr marL="0" indent="0" algn="l" eaLnBrk="1" latinLnBrk="0" hangingPunct="1">
              <a:lnSpc>
                <a:spcPct val="100000"/>
              </a:lnSpc>
              <a:spcBef>
                <a:spcPts val="8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3. </a:t>
            </a:r>
            <a:r>
              <a:rPr lang="zh-CN" altLang="en-US" dirty="0">
                <a:solidFill>
                  <a:srgbClr val="134AD5"/>
                </a:solidFill>
                <a:ea typeface="黑体" panose="02010609060101010101" pitchFamily="49" charset="-122"/>
                <a:cs typeface="+mn-lt"/>
                <a:sym typeface="+mn-ea"/>
              </a:rPr>
              <a:t>嵌入</a:t>
            </a:r>
            <a:r>
              <a:rPr dirty="0">
                <a:solidFill>
                  <a:srgbClr val="134AD5"/>
                </a:solidFill>
                <a:ea typeface="黑体" panose="02010609060101010101" pitchFamily="49" charset="-122"/>
                <a:cs typeface="+mn-lt"/>
                <a:sym typeface="+mn-ea"/>
              </a:rPr>
              <a:t>法</a:t>
            </a:r>
          </a:p>
          <a:p>
            <a:pPr marL="0" indent="0" algn="l" eaLnBrk="1" latinLnBrk="0" hangingPunct="1">
              <a:lnSpc>
                <a:spcPct val="100000"/>
              </a:lnSpc>
              <a:spcBef>
                <a:spcPts val="8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mn-ea"/>
              </a:rPr>
              <a:t>    - </a:t>
            </a:r>
            <a:r>
              <a:rPr lang="zh-CN" altLang="en-US" sz="2200" dirty="0">
                <a:solidFill>
                  <a:schemeClr val="tx1"/>
                </a:solidFill>
                <a:ea typeface="黑体" panose="02010609060101010101" pitchFamily="49" charset="-122"/>
                <a:cs typeface="+mn-lt"/>
                <a:sym typeface="+mn-ea"/>
              </a:rPr>
              <a:t>有些算法本身可以支持特征系数或权重的计算，因此，开发者有时会</a:t>
            </a:r>
            <a:r>
              <a:rPr lang="zh-CN" altLang="en-US" sz="2200" u="sng" dirty="0">
                <a:solidFill>
                  <a:schemeClr val="tx1"/>
                </a:solidFill>
                <a:ea typeface="黑体" panose="02010609060101010101" pitchFamily="49" charset="-122"/>
                <a:cs typeface="+mn-lt"/>
                <a:sym typeface="+mn-ea"/>
              </a:rPr>
              <a:t>将特征选择工作嵌入模型构建过程本身</a:t>
            </a:r>
            <a:r>
              <a:rPr lang="zh-CN" altLang="en-US" sz="2200" dirty="0">
                <a:solidFill>
                  <a:schemeClr val="tx1"/>
                </a:solidFill>
                <a:ea typeface="黑体" panose="02010609060101010101" pitchFamily="49" charset="-122"/>
                <a:cs typeface="+mn-lt"/>
                <a:sym typeface="+mn-ea"/>
              </a:rPr>
              <a:t>，但此类方法并不支持所有算法和模型。</a:t>
            </a:r>
          </a:p>
          <a:p>
            <a:pPr marL="0" indent="0" algn="l" eaLnBrk="1" latinLnBrk="0" hangingPunct="1">
              <a:lnSpc>
                <a:spcPct val="100000"/>
              </a:lnSpc>
              <a:spcBef>
                <a:spcPts val="800"/>
              </a:spcBef>
              <a:buSzTx/>
              <a:buFont typeface="Wingdings" panose="05000000000000000000" pitchFamily="2" charset="2"/>
              <a:buNone/>
            </a:pPr>
            <a:r>
              <a:rPr lang="zh-CN" altLang="en-US" sz="2200" dirty="0">
                <a:solidFill>
                  <a:schemeClr val="tx1"/>
                </a:solidFill>
                <a:ea typeface="黑体" panose="02010609060101010101" pitchFamily="49" charset="-122"/>
                <a:cs typeface="+mn-lt"/>
                <a:sym typeface="+mn-ea"/>
              </a:rPr>
              <a:t> </a:t>
            </a:r>
            <a:r>
              <a:rPr lang="en-US" altLang="zh-CN" sz="2200" dirty="0">
                <a:solidFill>
                  <a:schemeClr val="tx1"/>
                </a:solidFill>
                <a:ea typeface="黑体" panose="02010609060101010101" pitchFamily="49" charset="-122"/>
                <a:cs typeface="+mn-lt"/>
                <a:sym typeface="+mn-ea"/>
              </a:rPr>
              <a:t>   - </a:t>
            </a:r>
            <a:r>
              <a:rPr lang="zh-CN" altLang="en-US" sz="2200" dirty="0">
                <a:solidFill>
                  <a:schemeClr val="tx1"/>
                </a:solidFill>
                <a:ea typeface="黑体" panose="02010609060101010101" pitchFamily="49" charset="-122"/>
                <a:cs typeface="+mn-lt"/>
                <a:sym typeface="+mn-ea"/>
              </a:rPr>
              <a:t>比较典型的是随机森林和 Lasso 回归模型。</a:t>
            </a:r>
          </a:p>
          <a:p>
            <a:pPr marL="0" indent="0" algn="l" eaLnBrk="1" latinLnBrk="0" hangingPunct="1">
              <a:lnSpc>
                <a:spcPct val="100000"/>
              </a:lnSpc>
              <a:spcBef>
                <a:spcPts val="800"/>
              </a:spcBef>
              <a:buSzTx/>
              <a:buFont typeface="Wingdings" panose="05000000000000000000" pitchFamily="2" charset="2"/>
              <a:buNone/>
            </a:pPr>
            <a:r>
              <a:rPr lang="zh-CN" altLang="en-US" sz="2200" dirty="0">
                <a:solidFill>
                  <a:schemeClr val="tx1"/>
                </a:solidFill>
                <a:ea typeface="黑体" panose="02010609060101010101" pitchFamily="49" charset="-122"/>
                <a:cs typeface="+mn-lt"/>
                <a:sym typeface="+mn-ea"/>
              </a:rPr>
              <a:t> </a:t>
            </a:r>
            <a:r>
              <a:rPr lang="en-US" altLang="zh-CN" sz="2200" dirty="0">
                <a:solidFill>
                  <a:schemeClr val="tx1"/>
                </a:solidFill>
                <a:ea typeface="黑体" panose="02010609060101010101" pitchFamily="49" charset="-122"/>
                <a:cs typeface="+mn-lt"/>
                <a:sym typeface="+mn-ea"/>
              </a:rPr>
              <a:t>   - </a:t>
            </a:r>
            <a:r>
              <a:rPr lang="zh-CN" altLang="en-US" sz="2200" dirty="0">
                <a:solidFill>
                  <a:schemeClr val="tx1"/>
                </a:solidFill>
                <a:ea typeface="黑体" panose="02010609060101010101" pitchFamily="49" charset="-122"/>
                <a:cs typeface="+mn-lt"/>
                <a:sym typeface="+mn-ea"/>
              </a:rPr>
              <a:t>以随机森林为例，核心代码如下： </a:t>
            </a: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4" name="矩形 3"/>
          <p:cNvSpPr/>
          <p:nvPr>
            <p:custDataLst>
              <p:tags r:id="rId3"/>
            </p:custDataLst>
          </p:nvPr>
        </p:nvSpPr>
        <p:spPr>
          <a:xfrm>
            <a:off x="240665" y="3819525"/>
            <a:ext cx="8661400" cy="2584450"/>
          </a:xfrm>
          <a:prstGeom prst="rect">
            <a:avLst/>
          </a:prstGeom>
          <a:solidFill>
            <a:srgbClr val="ED7D31">
              <a:lumMod val="60000"/>
              <a:lumOff val="40000"/>
            </a:srgbClr>
          </a:solidFill>
        </p:spPr>
        <p:txBody>
          <a:bodyPr wrap="square">
            <a:spAutoFit/>
          </a:bodyPr>
          <a:lstStyle/>
          <a:p>
            <a:r>
              <a:rPr lang="en-US" altLang="zh-CN" sz="1800" dirty="0">
                <a:solidFill>
                  <a:schemeClr val="tx1"/>
                </a:solidFill>
              </a:rPr>
              <a:t>from </a:t>
            </a:r>
            <a:r>
              <a:rPr lang="en-US" altLang="zh-CN" sz="1800" dirty="0" err="1">
                <a:solidFill>
                  <a:schemeClr val="tx1"/>
                </a:solidFill>
              </a:rPr>
              <a:t>sklearn.ensemble</a:t>
            </a:r>
            <a:r>
              <a:rPr lang="en-US" altLang="zh-CN" sz="1800" dirty="0">
                <a:solidFill>
                  <a:schemeClr val="tx1"/>
                </a:solidFill>
              </a:rPr>
              <a:t> import </a:t>
            </a:r>
            <a:r>
              <a:rPr lang="en-US" altLang="zh-CN" sz="1800" dirty="0" err="1">
                <a:solidFill>
                  <a:schemeClr val="tx1"/>
                </a:solidFill>
              </a:rPr>
              <a:t>RandomForestClassifier</a:t>
            </a:r>
            <a:r>
              <a:rPr lang="en-US" altLang="zh-CN" sz="1800" dirty="0">
                <a:solidFill>
                  <a:schemeClr val="tx1"/>
                </a:solidFill>
              </a:rPr>
              <a:t> </a:t>
            </a:r>
          </a:p>
          <a:p>
            <a:r>
              <a:rPr lang="en-US" altLang="zh-CN" sz="1800" dirty="0" err="1">
                <a:solidFill>
                  <a:schemeClr val="tx1"/>
                </a:solidFill>
              </a:rPr>
              <a:t>rfc</a:t>
            </a:r>
            <a:r>
              <a:rPr lang="en-US" altLang="zh-CN" sz="1800" dirty="0">
                <a:solidFill>
                  <a:schemeClr val="tx1"/>
                </a:solidFill>
              </a:rPr>
              <a:t> = </a:t>
            </a:r>
            <a:r>
              <a:rPr lang="en-US" altLang="zh-CN" sz="1800" dirty="0" err="1">
                <a:solidFill>
                  <a:schemeClr val="tx1"/>
                </a:solidFill>
              </a:rPr>
              <a:t>RandomForestClassifier</a:t>
            </a:r>
            <a:r>
              <a:rPr lang="en-US" altLang="zh-CN" sz="1800" dirty="0">
                <a:solidFill>
                  <a:schemeClr val="tx1"/>
                </a:solidFill>
              </a:rPr>
              <a:t>(</a:t>
            </a:r>
            <a:r>
              <a:rPr lang="en-US" altLang="zh-CN" sz="1800" dirty="0" err="1">
                <a:solidFill>
                  <a:schemeClr val="tx1"/>
                </a:solidFill>
              </a:rPr>
              <a:t>n_jobs</a:t>
            </a:r>
            <a:r>
              <a:rPr lang="en-US" altLang="zh-CN" sz="1800" dirty="0">
                <a:solidFill>
                  <a:schemeClr val="tx1"/>
                </a:solidFill>
              </a:rPr>
              <a:t>=4,</a:t>
            </a:r>
            <a:endParaRPr lang="zh-CN" altLang="zh-CN" sz="1800" dirty="0">
              <a:solidFill>
                <a:schemeClr val="tx1"/>
              </a:solidFill>
            </a:endParaRPr>
          </a:p>
          <a:p>
            <a:r>
              <a:rPr lang="zh-CN" altLang="en-US" sz="1800" dirty="0">
                <a:solidFill>
                  <a:schemeClr val="tx1"/>
                </a:solidFill>
              </a:rPr>
              <a:t>                                           </a:t>
            </a:r>
            <a:r>
              <a:rPr lang="en-US" altLang="zh-CN" sz="1800" dirty="0" err="1">
                <a:solidFill>
                  <a:schemeClr val="tx1"/>
                </a:solidFill>
              </a:rPr>
              <a:t>random_state</a:t>
            </a:r>
            <a:r>
              <a:rPr lang="en-US" altLang="zh-CN" sz="1800" dirty="0">
                <a:solidFill>
                  <a:schemeClr val="tx1"/>
                </a:solidFill>
              </a:rPr>
              <a:t>=2019,</a:t>
            </a:r>
          </a:p>
          <a:p>
            <a:r>
              <a:rPr lang="zh-CN" altLang="en-US" sz="1800" dirty="0">
                <a:solidFill>
                  <a:schemeClr val="tx1"/>
                </a:solidFill>
              </a:rPr>
              <a:t>                                          </a:t>
            </a:r>
            <a:r>
              <a:rPr lang="en-US" altLang="zh-CN" sz="1800" dirty="0">
                <a:solidFill>
                  <a:schemeClr val="tx1"/>
                </a:solidFill>
              </a:rPr>
              <a:t> </a:t>
            </a:r>
            <a:r>
              <a:rPr lang="en-US" altLang="zh-CN" sz="1800" dirty="0" err="1">
                <a:solidFill>
                  <a:schemeClr val="tx1"/>
                </a:solidFill>
              </a:rPr>
              <a:t>n_estimators</a:t>
            </a:r>
            <a:r>
              <a:rPr lang="en-US" altLang="zh-CN" sz="1800" dirty="0">
                <a:solidFill>
                  <a:schemeClr val="tx1"/>
                </a:solidFill>
              </a:rPr>
              <a:t>=400, </a:t>
            </a:r>
          </a:p>
          <a:p>
            <a:r>
              <a:rPr lang="zh-CN" altLang="en-US" sz="1800" dirty="0">
                <a:solidFill>
                  <a:schemeClr val="tx1"/>
                </a:solidFill>
              </a:rPr>
              <a:t>                                           </a:t>
            </a:r>
            <a:r>
              <a:rPr lang="en-US" altLang="zh-CN" sz="1800" dirty="0" err="1">
                <a:solidFill>
                  <a:schemeClr val="tx1"/>
                </a:solidFill>
              </a:rPr>
              <a:t>max_features</a:t>
            </a:r>
            <a:r>
              <a:rPr lang="en-US" altLang="zh-CN" sz="1800" dirty="0">
                <a:solidFill>
                  <a:schemeClr val="tx1"/>
                </a:solidFill>
              </a:rPr>
              <a:t>=3,</a:t>
            </a:r>
          </a:p>
          <a:p>
            <a:r>
              <a:rPr lang="zh-CN" altLang="en-US" sz="1800" dirty="0">
                <a:solidFill>
                  <a:schemeClr val="tx1"/>
                </a:solidFill>
              </a:rPr>
              <a:t>                                          </a:t>
            </a:r>
            <a:r>
              <a:rPr lang="en-US" altLang="zh-CN" sz="1800" dirty="0">
                <a:solidFill>
                  <a:schemeClr val="tx1"/>
                </a:solidFill>
              </a:rPr>
              <a:t> </a:t>
            </a:r>
            <a:r>
              <a:rPr lang="en-US" altLang="zh-CN" sz="1800" dirty="0" err="1">
                <a:solidFill>
                  <a:schemeClr val="tx1"/>
                </a:solidFill>
              </a:rPr>
              <a:t>class_weight</a:t>
            </a:r>
            <a:r>
              <a:rPr lang="en-US" altLang="zh-CN" sz="1800" dirty="0">
                <a:solidFill>
                  <a:schemeClr val="tx1"/>
                </a:solidFill>
              </a:rPr>
              <a:t>={1:3.5})</a:t>
            </a:r>
            <a:endParaRPr lang="zh-CN" altLang="zh-CN" sz="1800" dirty="0">
              <a:solidFill>
                <a:schemeClr val="tx1"/>
              </a:solidFill>
            </a:endParaRPr>
          </a:p>
          <a:p>
            <a:r>
              <a:rPr lang="en-US" altLang="zh-CN" sz="1800" dirty="0" err="1">
                <a:solidFill>
                  <a:schemeClr val="tx1"/>
                </a:solidFill>
              </a:rPr>
              <a:t>rfc.fit</a:t>
            </a:r>
            <a:r>
              <a:rPr lang="en-US" altLang="zh-CN" sz="1800" dirty="0">
                <a:solidFill>
                  <a:schemeClr val="tx1"/>
                </a:solidFill>
              </a:rPr>
              <a:t>(</a:t>
            </a:r>
            <a:r>
              <a:rPr lang="en-US" altLang="zh-CN" sz="1800" dirty="0" err="1">
                <a:solidFill>
                  <a:schemeClr val="tx1"/>
                </a:solidFill>
              </a:rPr>
              <a:t>X_train</a:t>
            </a:r>
            <a:r>
              <a:rPr lang="en-US" altLang="zh-CN" sz="1800" dirty="0">
                <a:solidFill>
                  <a:schemeClr val="tx1"/>
                </a:solidFill>
              </a:rPr>
              <a:t>, </a:t>
            </a:r>
            <a:r>
              <a:rPr lang="en-US" altLang="zh-CN" sz="1800" dirty="0" err="1">
                <a:solidFill>
                  <a:schemeClr val="tx1"/>
                </a:solidFill>
              </a:rPr>
              <a:t>y_train</a:t>
            </a:r>
            <a:r>
              <a:rPr lang="en-US" altLang="zh-CN" sz="1800" dirty="0">
                <a:solidFill>
                  <a:schemeClr val="tx1"/>
                </a:solidFill>
              </a:rPr>
              <a:t>)</a:t>
            </a:r>
            <a:endParaRPr lang="zh-CN" altLang="zh-CN" sz="1800" dirty="0">
              <a:solidFill>
                <a:schemeClr val="tx1"/>
              </a:solidFill>
            </a:endParaRPr>
          </a:p>
          <a:p>
            <a:r>
              <a:rPr lang="en-US" altLang="zh-CN" sz="1800" dirty="0" err="1">
                <a:solidFill>
                  <a:schemeClr val="tx1"/>
                </a:solidFill>
              </a:rPr>
              <a:t>feature_importances</a:t>
            </a:r>
            <a:r>
              <a:rPr lang="en-US" altLang="zh-CN" sz="1800" dirty="0">
                <a:solidFill>
                  <a:schemeClr val="tx1"/>
                </a:solidFill>
              </a:rPr>
              <a:t> = </a:t>
            </a:r>
            <a:r>
              <a:rPr lang="en-US" altLang="zh-CN" sz="1800" dirty="0" err="1">
                <a:solidFill>
                  <a:schemeClr val="tx1"/>
                </a:solidFill>
              </a:rPr>
              <a:t>pd.Series</a:t>
            </a:r>
            <a:r>
              <a:rPr lang="en-US" altLang="zh-CN" sz="1800" dirty="0">
                <a:solidFill>
                  <a:schemeClr val="tx1"/>
                </a:solidFill>
              </a:rPr>
              <a:t>(</a:t>
            </a:r>
            <a:r>
              <a:rPr lang="en-US" altLang="zh-CN" sz="1800" dirty="0" err="1">
                <a:solidFill>
                  <a:schemeClr val="tx1"/>
                </a:solidFill>
              </a:rPr>
              <a:t>rfc.feature_importances</a:t>
            </a:r>
            <a:r>
              <a:rPr lang="en-US" altLang="zh-CN" sz="1800" dirty="0">
                <a:solidFill>
                  <a:schemeClr val="tx1"/>
                </a:solidFill>
              </a:rPr>
              <a:t>_, index=predictors)</a:t>
            </a:r>
          </a:p>
          <a:p>
            <a:r>
              <a:rPr lang="en-US" altLang="zh-CN" sz="1800" dirty="0" err="1">
                <a:solidFill>
                  <a:schemeClr val="tx1"/>
                </a:solidFill>
              </a:rPr>
              <a:t>feature_importances.sort_values</a:t>
            </a:r>
            <a:r>
              <a:rPr lang="en-US" altLang="zh-CN" sz="1800" dirty="0">
                <a:solidFill>
                  <a:schemeClr val="tx1"/>
                </a:solidFill>
              </a:rPr>
              <a:t>(ascending=False)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8" name="Picture 4"/>
          <p:cNvPicPr>
            <a:picLocks noChangeAspect="1" noChangeArrowheads="1"/>
          </p:cNvPicPr>
          <p:nvPr>
            <p:custDataLst>
              <p:tags r:id="rId1"/>
            </p:custDataLst>
          </p:nvPr>
        </p:nvPicPr>
        <p:blipFill>
          <a:blip r:embed="rId8"/>
          <a:srcRect/>
          <a:stretch>
            <a:fillRect/>
          </a:stretch>
        </p:blipFill>
        <p:spPr bwMode="auto">
          <a:xfrm>
            <a:off x="3254375" y="740410"/>
            <a:ext cx="5394960" cy="4164330"/>
          </a:xfrm>
          <a:prstGeom prst="rect">
            <a:avLst/>
          </a:prstGeom>
          <a:noFill/>
          <a:ln w="9525">
            <a:noFill/>
            <a:miter lim="800000"/>
            <a:headEnd/>
            <a:tailEnd/>
          </a:ln>
          <a:effectLst/>
        </p:spPr>
      </p:pic>
      <p:sp>
        <p:nvSpPr>
          <p:cNvPr id="3" name="Rectangle 3"/>
          <p:cNvSpPr>
            <a:spLocks noGrp="1" noRot="1"/>
          </p:cNvSpPr>
          <p:nvPr>
            <p:ph type="subTitle" idx="1"/>
            <p:custDataLst>
              <p:tags r:id="rId2"/>
            </p:custDataLst>
          </p:nvPr>
        </p:nvSpPr>
        <p:spPr>
          <a:xfrm>
            <a:off x="99695" y="795655"/>
            <a:ext cx="8931275" cy="52324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en-US" altLang="zh-CN" sz="2200" b="1"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3"/>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9" name="TextBox 8"/>
          <p:cNvSpPr txBox="1"/>
          <p:nvPr>
            <p:custDataLst>
              <p:tags r:id="rId4"/>
            </p:custDataLst>
          </p:nvPr>
        </p:nvSpPr>
        <p:spPr>
          <a:xfrm>
            <a:off x="845820" y="2844165"/>
            <a:ext cx="200596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2000" dirty="0"/>
              <a:t>数据质量的属性</a:t>
            </a:r>
          </a:p>
        </p:txBody>
      </p:sp>
      <p:sp>
        <p:nvSpPr>
          <p:cNvPr id="6" name="Rectangle 3"/>
          <p:cNvSpPr>
            <a:spLocks noGrp="1" noRot="1"/>
          </p:cNvSpPr>
          <p:nvPr>
            <p:custDataLst>
              <p:tags r:id="rId5"/>
            </p:custDataLst>
          </p:nvPr>
        </p:nvSpPr>
        <p:spPr>
          <a:xfrm>
            <a:off x="171450" y="4455160"/>
            <a:ext cx="8931275" cy="226949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600"/>
              </a:spcBef>
              <a:buSzTx/>
              <a:buFont typeface="Wingdings" panose="05000000000000000000" pitchFamily="2" charset="2"/>
              <a:buNone/>
            </a:pPr>
            <a:r>
              <a:rPr lang="zh-CN" sz="1600" dirty="0">
                <a:solidFill>
                  <a:schemeClr val="dk1"/>
                </a:solidFill>
                <a:sym typeface="+mn-ea"/>
              </a:rPr>
              <a:t>正确性（</a:t>
            </a:r>
            <a:r>
              <a:rPr lang="en-US" sz="1600" dirty="0">
                <a:solidFill>
                  <a:schemeClr val="dk1"/>
                </a:solidFill>
                <a:sym typeface="+mn-ea"/>
              </a:rPr>
              <a:t>Correctness</a:t>
            </a:r>
            <a:r>
              <a:rPr lang="zh-CN" sz="1600" dirty="0">
                <a:solidFill>
                  <a:schemeClr val="dk1"/>
                </a:solidFill>
                <a:sym typeface="+mn-ea"/>
              </a:rPr>
              <a:t>）：数据是否实事求是地记录了客观现象。</a:t>
            </a:r>
            <a:endParaRPr lang="zh-CN" altLang="en-US" sz="1600" dirty="0">
              <a:sym typeface="+mn-ea"/>
            </a:endParaRPr>
          </a:p>
          <a:p>
            <a:pPr marL="0" indent="0" algn="l" eaLnBrk="1" hangingPunct="1">
              <a:lnSpc>
                <a:spcPct val="100000"/>
              </a:lnSpc>
              <a:spcBef>
                <a:spcPts val="600"/>
              </a:spcBef>
              <a:buSzTx/>
              <a:buFont typeface="Wingdings" panose="05000000000000000000" pitchFamily="2" charset="2"/>
              <a:buNone/>
            </a:pPr>
            <a:r>
              <a:rPr lang="zh-CN" sz="1600" dirty="0">
                <a:solidFill>
                  <a:schemeClr val="dk1"/>
                </a:solidFill>
                <a:sym typeface="+mn-ea"/>
              </a:rPr>
              <a:t>完整性（</a:t>
            </a:r>
            <a:r>
              <a:rPr lang="en-US" sz="1600" dirty="0">
                <a:solidFill>
                  <a:schemeClr val="dk1"/>
                </a:solidFill>
                <a:sym typeface="+mn-ea"/>
              </a:rPr>
              <a:t>Integrity</a:t>
            </a:r>
            <a:r>
              <a:rPr lang="zh-CN" sz="1600" dirty="0">
                <a:solidFill>
                  <a:schemeClr val="dk1"/>
                </a:solidFill>
                <a:sym typeface="+mn-ea"/>
              </a:rPr>
              <a:t>）：</a:t>
            </a:r>
            <a:r>
              <a:rPr lang="zh-CN" altLang="en-US" sz="1600" dirty="0">
                <a:ea typeface="宋体" panose="02010600030101010101" pitchFamily="2" charset="-122"/>
                <a:sym typeface="+mn-ea"/>
              </a:rPr>
              <a:t>数据是否未被未授权篡改或损坏。</a:t>
            </a:r>
            <a:endParaRPr lang="zh-CN" altLang="en-US" sz="1600" dirty="0">
              <a:sym typeface="+mn-ea"/>
            </a:endParaRPr>
          </a:p>
          <a:p>
            <a:pPr marL="0" indent="0" algn="l" eaLnBrk="1" hangingPunct="1">
              <a:lnSpc>
                <a:spcPct val="100000"/>
              </a:lnSpc>
              <a:spcBef>
                <a:spcPts val="600"/>
              </a:spcBef>
              <a:buSzTx/>
              <a:buFont typeface="Wingdings" panose="05000000000000000000" pitchFamily="2" charset="2"/>
              <a:buNone/>
            </a:pPr>
            <a:r>
              <a:rPr lang="zh-CN" sz="1600" dirty="0">
                <a:solidFill>
                  <a:schemeClr val="dk1"/>
                </a:solidFill>
                <a:sym typeface="+mn-ea"/>
              </a:rPr>
              <a:t>一致性（</a:t>
            </a:r>
            <a:r>
              <a:rPr lang="en-US" sz="1600" dirty="0">
                <a:solidFill>
                  <a:schemeClr val="dk1"/>
                </a:solidFill>
                <a:sym typeface="+mn-ea"/>
              </a:rPr>
              <a:t>Consistency</a:t>
            </a:r>
            <a:r>
              <a:rPr lang="zh-CN" sz="1600" dirty="0">
                <a:solidFill>
                  <a:schemeClr val="dk1"/>
                </a:solidFill>
                <a:sym typeface="+mn-ea"/>
              </a:rPr>
              <a:t>）：</a:t>
            </a:r>
            <a:r>
              <a:rPr lang="zh-CN" altLang="en-US" sz="1600" dirty="0">
                <a:solidFill>
                  <a:schemeClr val="dk1"/>
                </a:solidFill>
                <a:ea typeface="宋体" panose="02010600030101010101" pitchFamily="2" charset="-122"/>
                <a:sym typeface="+mn-ea"/>
              </a:rPr>
              <a:t>数据内容之间是否存在自相矛盾的现象。</a:t>
            </a:r>
            <a:endParaRPr lang="zh-CN" altLang="en-US" sz="1600" dirty="0">
              <a:sym typeface="+mn-ea"/>
            </a:endParaRPr>
          </a:p>
          <a:p>
            <a:pPr marL="0" indent="0" algn="l" eaLnBrk="1" hangingPunct="1">
              <a:lnSpc>
                <a:spcPct val="100000"/>
              </a:lnSpc>
              <a:spcBef>
                <a:spcPts val="600"/>
              </a:spcBef>
              <a:buSzTx/>
              <a:buFont typeface="Wingdings" panose="05000000000000000000" pitchFamily="2" charset="2"/>
              <a:buNone/>
            </a:pPr>
            <a:r>
              <a:rPr lang="zh-CN" sz="1600" dirty="0">
                <a:solidFill>
                  <a:schemeClr val="dk1"/>
                </a:solidFill>
                <a:sym typeface="+mn-ea"/>
              </a:rPr>
              <a:t>形式化程度（</a:t>
            </a:r>
            <a:r>
              <a:rPr lang="en-US" sz="1600" dirty="0">
                <a:solidFill>
                  <a:schemeClr val="dk1"/>
                </a:solidFill>
                <a:sym typeface="+mn-ea"/>
              </a:rPr>
              <a:t>Formalization</a:t>
            </a:r>
            <a:r>
              <a:rPr lang="zh-CN" sz="1600" dirty="0">
                <a:solidFill>
                  <a:schemeClr val="dk1"/>
                </a:solidFill>
                <a:sym typeface="+mn-ea"/>
              </a:rPr>
              <a:t>）：</a:t>
            </a:r>
            <a:r>
              <a:rPr lang="zh-CN" altLang="en-US" sz="1600" dirty="0">
                <a:solidFill>
                  <a:schemeClr val="dk1"/>
                </a:solidFill>
                <a:ea typeface="宋体" panose="02010600030101010101" pitchFamily="2" charset="-122"/>
                <a:sym typeface="+mn-ea"/>
              </a:rPr>
              <a:t>数据的形式化表示程度。程度越高，越易于被计算机自动处理。</a:t>
            </a:r>
            <a:endParaRPr lang="en-US" altLang="zh-CN" sz="1600" dirty="0">
              <a:sym typeface="+mn-ea"/>
            </a:endParaRPr>
          </a:p>
          <a:p>
            <a:pPr marL="0" indent="0" algn="l" eaLnBrk="1" hangingPunct="1">
              <a:lnSpc>
                <a:spcPct val="100000"/>
              </a:lnSpc>
              <a:spcBef>
                <a:spcPts val="600"/>
              </a:spcBef>
              <a:buSzTx/>
              <a:buFont typeface="Wingdings" panose="05000000000000000000" pitchFamily="2" charset="2"/>
              <a:buNone/>
            </a:pPr>
            <a:r>
              <a:rPr lang="zh-CN" sz="1600" dirty="0">
                <a:solidFill>
                  <a:schemeClr val="dk1"/>
                </a:solidFill>
                <a:sym typeface="+mn-ea"/>
              </a:rPr>
              <a:t>时效性（</a:t>
            </a:r>
            <a:r>
              <a:rPr lang="en-US" sz="1600" dirty="0">
                <a:solidFill>
                  <a:schemeClr val="dk1"/>
                </a:solidFill>
                <a:sym typeface="+mn-ea"/>
              </a:rPr>
              <a:t>Timeliness</a:t>
            </a:r>
            <a:r>
              <a:rPr lang="zh-CN" altLang="en-US" sz="1600" dirty="0">
                <a:solidFill>
                  <a:schemeClr val="dk1"/>
                </a:solidFill>
                <a:ea typeface="宋体" panose="02010600030101010101" pitchFamily="2" charset="-122"/>
                <a:sym typeface="+mn-ea"/>
              </a:rPr>
              <a:t>）：数据是否被及时记录下来，确保数据与客观世界之间的同步性。</a:t>
            </a:r>
            <a:endParaRPr lang="zh-CN" altLang="en-US" sz="1600" b="1" dirty="0">
              <a:sym typeface="+mn-ea"/>
            </a:endParaRPr>
          </a:p>
          <a:p>
            <a:pPr marL="0" indent="0" algn="l" eaLnBrk="1" hangingPunct="1">
              <a:lnSpc>
                <a:spcPct val="100000"/>
              </a:lnSpc>
              <a:spcBef>
                <a:spcPts val="600"/>
              </a:spcBef>
              <a:buSzTx/>
              <a:buFont typeface="Wingdings" panose="05000000000000000000" pitchFamily="2" charset="2"/>
              <a:buNone/>
            </a:pPr>
            <a:r>
              <a:rPr lang="zh-CN" sz="1600" dirty="0">
                <a:solidFill>
                  <a:schemeClr val="dk1"/>
                </a:solidFill>
                <a:sym typeface="+mn-ea"/>
              </a:rPr>
              <a:t>精确性（</a:t>
            </a:r>
            <a:r>
              <a:rPr lang="en-US" sz="1600" dirty="0">
                <a:solidFill>
                  <a:schemeClr val="dk1"/>
                </a:solidFill>
                <a:sym typeface="+mn-ea"/>
              </a:rPr>
              <a:t>Accuracy</a:t>
            </a:r>
            <a:r>
              <a:rPr lang="zh-CN" altLang="en-US" sz="1600" dirty="0">
                <a:solidFill>
                  <a:schemeClr val="dk1"/>
                </a:solidFill>
                <a:ea typeface="宋体" panose="02010600030101010101" pitchFamily="2" charset="-122"/>
                <a:sym typeface="+mn-ea"/>
              </a:rPr>
              <a:t>）：数据的精度是否满足后续处理的要求。</a:t>
            </a:r>
          </a:p>
          <a:p>
            <a:pPr marL="0" lvl="1" indent="0" algn="l" eaLnBrk="1" hangingPunct="1">
              <a:lnSpc>
                <a:spcPct val="100000"/>
              </a:lnSpc>
              <a:spcBef>
                <a:spcPts val="600"/>
              </a:spcBef>
              <a:buSzTx/>
              <a:buFont typeface="Wingdings" panose="05000000000000000000" pitchFamily="2" charset="2"/>
              <a:buNone/>
            </a:pPr>
            <a:r>
              <a:rPr lang="zh-CN" sz="1600" dirty="0">
                <a:solidFill>
                  <a:schemeClr val="dk1"/>
                </a:solidFill>
                <a:sym typeface="+mn-ea"/>
              </a:rPr>
              <a:t>自描述性（</a:t>
            </a:r>
            <a:r>
              <a:rPr lang="en-US" sz="1600" dirty="0">
                <a:solidFill>
                  <a:schemeClr val="dk1"/>
                </a:solidFill>
                <a:sym typeface="+mn-ea"/>
              </a:rPr>
              <a:t>Self-Description</a:t>
            </a:r>
            <a:r>
              <a:rPr lang="zh-CN" altLang="en-US" sz="1600" dirty="0">
                <a:solidFill>
                  <a:schemeClr val="dk1"/>
                </a:solidFill>
                <a:ea typeface="宋体" panose="02010600030101010101" pitchFamily="2" charset="-122"/>
                <a:sym typeface="+mn-ea"/>
              </a:rPr>
              <a:t>）</a:t>
            </a:r>
            <a:r>
              <a:rPr lang="zh-CN" altLang="en-US" sz="1600" b="1" dirty="0">
                <a:solidFill>
                  <a:schemeClr val="dk1"/>
                </a:solidFill>
                <a:ea typeface="宋体" panose="02010600030101010101" pitchFamily="2" charset="-122"/>
                <a:sym typeface="+mn-ea"/>
              </a:rPr>
              <a:t>：数据是否带有自描述信息，如数据模式信息，有效性验证方法。</a:t>
            </a:r>
          </a:p>
        </p:txBody>
      </p:sp>
      <p:sp>
        <p:nvSpPr>
          <p:cNvPr id="7" name="Rectangle 3"/>
          <p:cNvSpPr>
            <a:spLocks noGrp="1" noRot="1"/>
          </p:cNvSpPr>
          <p:nvPr>
            <p:custDataLst>
              <p:tags r:id="rId6"/>
            </p:custDataLst>
          </p:nvPr>
        </p:nvSpPr>
        <p:spPr>
          <a:xfrm>
            <a:off x="171450" y="1369695"/>
            <a:ext cx="2248535" cy="48387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dirty="0">
                <a:solidFill>
                  <a:srgbClr val="134AD5"/>
                </a:solidFill>
                <a:latin typeface="黑体" panose="02010609060101010101" pitchFamily="49" charset="-122"/>
                <a:ea typeface="黑体" panose="02010609060101010101" pitchFamily="49" charset="-122"/>
                <a:sym typeface="+mn-ea"/>
              </a:rPr>
              <a:t>  * </a:t>
            </a:r>
            <a:r>
              <a:rPr lang="zh-CN" altLang="en-US" dirty="0">
                <a:solidFill>
                  <a:srgbClr val="134AD5"/>
                </a:solidFill>
                <a:latin typeface="黑体" panose="02010609060101010101" pitchFamily="49" charset="-122"/>
                <a:ea typeface="黑体" panose="02010609060101010101" pitchFamily="49" charset="-122"/>
                <a:sym typeface="+mn-ea"/>
              </a:rPr>
              <a:t>数据质量</a:t>
            </a:r>
            <a:endParaRPr lang="en-US" altLang="zh-CN" sz="2200" b="1" dirty="0">
              <a:solidFill>
                <a:srgbClr val="134AD5"/>
              </a:solidFill>
              <a:latin typeface="黑体" panose="02010609060101010101" pitchFamily="49" charset="-122"/>
              <a:ea typeface="黑体" panose="02010609060101010101" pitchFamily="49" charset="-122"/>
              <a:sym typeface="+mn-ea"/>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795655"/>
            <a:ext cx="8945245" cy="5524500"/>
          </a:xfrm>
        </p:spPr>
        <p:txBody>
          <a:bodyPr vert="horz" wrap="square" lIns="91440" tIns="45720" rIns="91440" bIns="45720" anchor="t" anchorCtr="0">
            <a:noAutofit/>
          </a:bodyPr>
          <a:lstStyle/>
          <a:p>
            <a:pPr algn="l" eaLnBrk="1" latinLnBrk="0" hangingPunct="1">
              <a:lnSpc>
                <a:spcPct val="100000"/>
              </a:lnSpc>
              <a:spcBef>
                <a:spcPts val="8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数据维度及其降维处理方法</a:t>
            </a:r>
          </a:p>
          <a:p>
            <a:pPr marL="0" indent="0" algn="l" eaLnBrk="1" latinLnBrk="0" hangingPunct="1">
              <a:lnSpc>
                <a:spcPct val="100000"/>
              </a:lnSpc>
              <a:spcBef>
                <a:spcPts val="8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 主成分分析</a:t>
            </a:r>
            <a:endParaRPr dirty="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a:t>
            </a:r>
            <a:r>
              <a:rPr lang="zh-CN" altLang="en-US" sz="2300" u="sng" dirty="0">
                <a:solidFill>
                  <a:schemeClr val="tx1"/>
                </a:solidFill>
                <a:ea typeface="黑体" panose="02010609060101010101" pitchFamily="49" charset="-122"/>
                <a:cs typeface="+mn-lt"/>
                <a:sym typeface="+mn-ea"/>
              </a:rPr>
              <a:t>主成分分析</a:t>
            </a:r>
            <a:r>
              <a:rPr lang="zh-CN" altLang="en-US" sz="2300" dirty="0">
                <a:solidFill>
                  <a:schemeClr val="tx1"/>
                </a:solidFill>
                <a:ea typeface="黑体" panose="02010609060101010101" pitchFamily="49" charset="-122"/>
                <a:cs typeface="+mn-lt"/>
                <a:sym typeface="+mn-ea"/>
              </a:rPr>
              <a:t>（Principal Component Analysis，PCA）常用于将数据的属性集转换为新的、更少的、正交的属性集。</a:t>
            </a:r>
          </a:p>
          <a:p>
            <a:pPr marL="0" indent="0" algn="l" eaLnBrk="1" latinLnBrk="0" hangingPunct="1">
              <a:lnSpc>
                <a:spcPct val="100000"/>
              </a:lnSpc>
              <a:spcBef>
                <a:spcPts val="800"/>
              </a:spcBef>
              <a:buSzTx/>
              <a:buFont typeface="Wingdings" panose="05000000000000000000" pitchFamily="2" charset="2"/>
              <a:buNone/>
            </a:pPr>
            <a:r>
              <a:rPr lang="zh-CN" altLang="en-US" sz="2300" dirty="0">
                <a:solidFill>
                  <a:schemeClr val="tx1"/>
                </a:solidFill>
                <a:ea typeface="黑体" panose="02010609060101010101" pitchFamily="49" charset="-122"/>
                <a:cs typeface="+mn-lt"/>
                <a:sym typeface="+mn-ea"/>
              </a:rPr>
              <a:t> </a:t>
            </a:r>
            <a:r>
              <a:rPr lang="en-US" altLang="zh-CN" sz="2300" dirty="0">
                <a:solidFill>
                  <a:schemeClr val="tx1"/>
                </a:solidFill>
                <a:ea typeface="黑体" panose="02010609060101010101" pitchFamily="49" charset="-122"/>
                <a:cs typeface="+mn-lt"/>
                <a:sym typeface="+mn-ea"/>
              </a:rPr>
              <a:t>   - </a:t>
            </a:r>
            <a:r>
              <a:rPr lang="zh-CN" altLang="en-US" sz="2300" dirty="0">
                <a:solidFill>
                  <a:schemeClr val="tx1"/>
                </a:solidFill>
                <a:ea typeface="黑体" panose="02010609060101010101" pitchFamily="49" charset="-122"/>
                <a:cs typeface="+mn-lt"/>
                <a:sym typeface="+mn-ea"/>
              </a:rPr>
              <a:t>在主成分分析中，</a:t>
            </a:r>
          </a:p>
          <a:p>
            <a:pPr marL="0" indent="0" algn="l" eaLnBrk="1" latinLnBrk="0" hangingPunct="1">
              <a:lnSpc>
                <a:spcPct val="100000"/>
              </a:lnSpc>
              <a:spcBef>
                <a:spcPts val="800"/>
              </a:spcBef>
              <a:buSzTx/>
              <a:buFont typeface="Wingdings" panose="05000000000000000000" pitchFamily="2" charset="2"/>
              <a:buNone/>
            </a:pPr>
            <a:r>
              <a:rPr lang="zh-CN" altLang="en-US" sz="2200" dirty="0">
                <a:solidFill>
                  <a:schemeClr val="tx1"/>
                </a:solidFill>
                <a:ea typeface="黑体" panose="02010609060101010101" pitchFamily="49" charset="-122"/>
                <a:cs typeface="+mn-lt"/>
                <a:sym typeface="+mn-ea"/>
              </a:rPr>
              <a:t> </a:t>
            </a:r>
            <a:r>
              <a:rPr lang="en-US" altLang="zh-CN" sz="2200" dirty="0">
                <a:solidFill>
                  <a:schemeClr val="tx1"/>
                </a:solidFill>
                <a:ea typeface="黑体" panose="02010609060101010101" pitchFamily="49" charset="-122"/>
                <a:cs typeface="+mn-lt"/>
                <a:sym typeface="+mn-ea"/>
              </a:rPr>
              <a:t>     </a:t>
            </a:r>
            <a:r>
              <a:rPr lang="en-US" altLang="zh-CN" sz="2200" dirty="0">
                <a:solidFill>
                  <a:schemeClr val="tx1"/>
                </a:solidFill>
                <a:ea typeface="黑体" panose="02010609060101010101" pitchFamily="49" charset="-122"/>
                <a:cs typeface="+mn-lt"/>
                <a:sym typeface="Symbol" panose="05050102010706020507" charset="0"/>
              </a:rPr>
              <a:t> </a:t>
            </a:r>
            <a:r>
              <a:rPr lang="zh-CN" altLang="en-US" sz="2200" dirty="0">
                <a:solidFill>
                  <a:schemeClr val="tx1"/>
                </a:solidFill>
                <a:ea typeface="黑体" panose="02010609060101010101" pitchFamily="49" charset="-122"/>
                <a:cs typeface="+mn-lt"/>
                <a:sym typeface="+mn-ea"/>
              </a:rPr>
              <a:t>第一主成分具有最大的方差值；</a:t>
            </a:r>
          </a:p>
          <a:p>
            <a:pPr marL="0" indent="0" algn="l" eaLnBrk="1" latinLnBrk="0" hangingPunct="1">
              <a:lnSpc>
                <a:spcPct val="100000"/>
              </a:lnSpc>
              <a:spcBef>
                <a:spcPts val="800"/>
              </a:spcBef>
              <a:buSzTx/>
              <a:buFont typeface="Wingdings" panose="05000000000000000000" pitchFamily="2" charset="2"/>
              <a:buNone/>
            </a:pPr>
            <a:r>
              <a:rPr lang="zh-CN" altLang="en-US" sz="2200" dirty="0">
                <a:solidFill>
                  <a:schemeClr val="tx1"/>
                </a:solidFill>
                <a:ea typeface="黑体" panose="02010609060101010101" pitchFamily="49" charset="-122"/>
                <a:cs typeface="+mn-lt"/>
                <a:sym typeface="+mn-ea"/>
              </a:rPr>
              <a:t> </a:t>
            </a:r>
            <a:r>
              <a:rPr lang="en-US" altLang="zh-CN" sz="2200" dirty="0">
                <a:solidFill>
                  <a:schemeClr val="tx1"/>
                </a:solidFill>
                <a:ea typeface="黑体" panose="02010609060101010101" pitchFamily="49" charset="-122"/>
                <a:cs typeface="+mn-lt"/>
                <a:sym typeface="+mn-ea"/>
              </a:rPr>
              <a:t>     </a:t>
            </a:r>
            <a:r>
              <a:rPr lang="en-US" altLang="zh-CN" sz="2200" dirty="0">
                <a:ea typeface="黑体" panose="02010609060101010101" pitchFamily="49" charset="-122"/>
                <a:cs typeface="+mn-lt"/>
                <a:sym typeface="Symbol" panose="05050102010706020507" charset="0"/>
              </a:rPr>
              <a:t> </a:t>
            </a:r>
            <a:r>
              <a:rPr lang="zh-CN" altLang="en-US" sz="2200" dirty="0">
                <a:solidFill>
                  <a:schemeClr val="tx1"/>
                </a:solidFill>
                <a:ea typeface="黑体" panose="02010609060101010101" pitchFamily="49" charset="-122"/>
                <a:cs typeface="+mn-lt"/>
                <a:sym typeface="+mn-ea"/>
              </a:rPr>
              <a:t>第二主成分试图解释数据集中的剩余方差，并且与第一主成分不相关（正交）；</a:t>
            </a:r>
          </a:p>
          <a:p>
            <a:pPr marL="0" indent="0" algn="l" eaLnBrk="1" latinLnBrk="0" hangingPunct="1">
              <a:lnSpc>
                <a:spcPct val="100000"/>
              </a:lnSpc>
              <a:spcBef>
                <a:spcPts val="800"/>
              </a:spcBef>
              <a:buSzTx/>
              <a:buFont typeface="Wingdings" panose="05000000000000000000" pitchFamily="2" charset="2"/>
              <a:buNone/>
            </a:pPr>
            <a:r>
              <a:rPr lang="zh-CN" altLang="en-US" sz="2200" dirty="0">
                <a:solidFill>
                  <a:schemeClr val="tx1"/>
                </a:solidFill>
                <a:ea typeface="黑体" panose="02010609060101010101" pitchFamily="49" charset="-122"/>
                <a:cs typeface="+mn-lt"/>
                <a:sym typeface="+mn-ea"/>
              </a:rPr>
              <a:t> </a:t>
            </a:r>
            <a:r>
              <a:rPr lang="en-US" altLang="zh-CN" sz="2200" dirty="0">
                <a:solidFill>
                  <a:schemeClr val="tx1"/>
                </a:solidFill>
                <a:ea typeface="黑体" panose="02010609060101010101" pitchFamily="49" charset="-122"/>
                <a:cs typeface="+mn-lt"/>
                <a:sym typeface="+mn-ea"/>
              </a:rPr>
              <a:t>     </a:t>
            </a:r>
            <a:r>
              <a:rPr lang="en-US" altLang="zh-CN" sz="2200" dirty="0">
                <a:ea typeface="黑体" panose="02010609060101010101" pitchFamily="49" charset="-122"/>
                <a:cs typeface="+mn-lt"/>
                <a:sym typeface="Symbol" panose="05050102010706020507" charset="0"/>
              </a:rPr>
              <a:t> </a:t>
            </a:r>
            <a:r>
              <a:rPr lang="zh-CN" altLang="en-US" sz="2200" dirty="0">
                <a:solidFill>
                  <a:schemeClr val="tx1"/>
                </a:solidFill>
                <a:ea typeface="黑体" panose="02010609060101010101" pitchFamily="49" charset="-122"/>
                <a:cs typeface="+mn-lt"/>
                <a:sym typeface="+mn-ea"/>
              </a:rPr>
              <a:t>第三主成分试图解释前两个主成分没有解释的方差，以此类推。 </a:t>
            </a:r>
          </a:p>
          <a:p>
            <a:pPr marL="0" indent="0" algn="l" eaLnBrk="1" latinLnBrk="0" hangingPunct="1">
              <a:lnSpc>
                <a:spcPct val="100000"/>
              </a:lnSpc>
              <a:spcBef>
                <a:spcPts val="800"/>
              </a:spcBef>
              <a:buSzTx/>
              <a:buFont typeface="Wingdings" panose="05000000000000000000" pitchFamily="2" charset="2"/>
              <a:buNone/>
            </a:pPr>
            <a:r>
              <a:rPr lang="zh-CN" altLang="en-US" sz="2300" dirty="0">
                <a:solidFill>
                  <a:schemeClr val="tx1"/>
                </a:solidFill>
                <a:ea typeface="黑体" panose="02010609060101010101" pitchFamily="49" charset="-122"/>
                <a:cs typeface="+mn-lt"/>
                <a:sym typeface="+mn-ea"/>
              </a:rPr>
              <a:t> </a:t>
            </a:r>
            <a:r>
              <a:rPr lang="en-US" altLang="zh-CN" sz="2300" dirty="0">
                <a:solidFill>
                  <a:schemeClr val="tx1"/>
                </a:solidFill>
                <a:ea typeface="黑体" panose="02010609060101010101" pitchFamily="49" charset="-122"/>
                <a:cs typeface="+mn-lt"/>
                <a:sym typeface="+mn-ea"/>
              </a:rPr>
              <a:t>   - </a:t>
            </a:r>
            <a:r>
              <a:rPr lang="zh-CN" altLang="en-US" sz="2300" dirty="0">
                <a:solidFill>
                  <a:schemeClr val="tx1"/>
                </a:solidFill>
                <a:ea typeface="黑体" panose="02010609060101010101" pitchFamily="49" charset="-122"/>
                <a:cs typeface="+mn-lt"/>
                <a:sym typeface="+mn-ea"/>
              </a:rPr>
              <a:t>与特征选择不同的是，主成分分析方法得到的属性往往是新生成的，并不属于原始数据自带的属性集。</a:t>
            </a:r>
          </a:p>
          <a:p>
            <a:pPr marL="0" indent="0" algn="l" eaLnBrk="1" latinLnBrk="0" hangingPunct="1">
              <a:lnSpc>
                <a:spcPct val="100000"/>
              </a:lnSpc>
              <a:spcBef>
                <a:spcPts val="800"/>
              </a:spcBef>
              <a:buSzTx/>
              <a:buFont typeface="Wingdings" panose="05000000000000000000" pitchFamily="2" charset="2"/>
              <a:buNone/>
            </a:pPr>
            <a:r>
              <a:rPr lang="zh-CN" altLang="en-US" sz="2300" dirty="0">
                <a:solidFill>
                  <a:schemeClr val="tx1"/>
                </a:solidFill>
                <a:ea typeface="黑体" panose="02010609060101010101" pitchFamily="49" charset="-122"/>
                <a:cs typeface="+mn-lt"/>
                <a:sym typeface="+mn-ea"/>
              </a:rPr>
              <a:t> </a:t>
            </a:r>
            <a:r>
              <a:rPr lang="en-US" altLang="zh-CN" sz="2300" dirty="0">
                <a:solidFill>
                  <a:schemeClr val="tx1"/>
                </a:solidFill>
                <a:ea typeface="黑体" panose="02010609060101010101" pitchFamily="49" charset="-122"/>
                <a:cs typeface="+mn-lt"/>
                <a:sym typeface="+mn-ea"/>
              </a:rPr>
              <a:t>   - </a:t>
            </a:r>
            <a:r>
              <a:rPr lang="zh-CN" altLang="en-US" sz="2300" dirty="0">
                <a:solidFill>
                  <a:schemeClr val="tx1"/>
                </a:solidFill>
                <a:ea typeface="黑体" panose="02010609060101010101" pitchFamily="49" charset="-122"/>
                <a:cs typeface="+mn-lt"/>
                <a:sym typeface="+mn-ea"/>
              </a:rPr>
              <a:t>主成分分析的方法论</a:t>
            </a:r>
            <a:r>
              <a:rPr lang="zh-CN" altLang="en-US" sz="2300" u="sng" dirty="0">
                <a:solidFill>
                  <a:schemeClr val="tx1"/>
                </a:solidFill>
                <a:ea typeface="黑体" panose="02010609060101010101" pitchFamily="49" charset="-122"/>
                <a:cs typeface="+mn-lt"/>
                <a:sym typeface="+mn-ea"/>
              </a:rPr>
              <a:t>基础为线性代数中的奇异值分解</a:t>
            </a:r>
            <a:r>
              <a:rPr lang="zh-CN" altLang="en-US" sz="2300" dirty="0">
                <a:solidFill>
                  <a:schemeClr val="tx1"/>
                </a:solidFill>
                <a:ea typeface="黑体" panose="02010609060101010101" pitchFamily="49" charset="-122"/>
                <a:cs typeface="+mn-lt"/>
                <a:sym typeface="+mn-ea"/>
              </a:rPr>
              <a:t>（Singular Value Decomposition）。 </a:t>
            </a: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67410"/>
            <a:ext cx="8945245" cy="240855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数据维度及其降维处理方法</a:t>
            </a:r>
          </a:p>
          <a:p>
            <a:pPr marL="0" indent="0" algn="l" eaLnBrk="1" latinLnBrk="0" hangingPunct="1">
              <a:lnSpc>
                <a:spcPct val="100000"/>
              </a:lnSpc>
              <a:spcBef>
                <a:spcPts val="12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 主成分分析</a:t>
            </a:r>
            <a:r>
              <a:rPr lang="zh-CN" altLang="en-US" dirty="0">
                <a:solidFill>
                  <a:srgbClr val="134AD5"/>
                </a:solidFill>
                <a:ea typeface="黑体" panose="02010609060101010101" pitchFamily="49" charset="-122"/>
                <a:cs typeface="+mn-lt"/>
                <a:sym typeface="+mn-ea"/>
              </a:rPr>
              <a:t>（续）</a:t>
            </a:r>
            <a:endParaRPr dirty="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a:t>
            </a:r>
            <a:r>
              <a:rPr lang="zh-CN" altLang="en-US" sz="2300" dirty="0">
                <a:solidFill>
                  <a:schemeClr val="tx1"/>
                </a:solidFill>
                <a:ea typeface="黑体" panose="02010609060101010101" pitchFamily="49" charset="-122"/>
                <a:cs typeface="+mn-lt"/>
                <a:sym typeface="+mn-ea"/>
              </a:rPr>
              <a:t>在 Python 数据科学编程中，通常采用第三方包 sklearn.decomposition的 PCA()函数进行主成分分析。</a:t>
            </a:r>
          </a:p>
          <a:p>
            <a:pPr marL="0" indent="0" algn="l" eaLnBrk="1" latinLnBrk="0" hangingPunct="1">
              <a:lnSpc>
                <a:spcPct val="100000"/>
              </a:lnSpc>
              <a:spcBef>
                <a:spcPts val="1200"/>
              </a:spcBef>
              <a:buSzTx/>
              <a:buFont typeface="Wingdings" panose="05000000000000000000" pitchFamily="2" charset="2"/>
              <a:buNone/>
            </a:pPr>
            <a:r>
              <a:rPr lang="zh-CN" altLang="en-US" sz="2300" dirty="0">
                <a:solidFill>
                  <a:schemeClr val="tx1"/>
                </a:solidFill>
                <a:ea typeface="黑体" panose="02010609060101010101" pitchFamily="49" charset="-122"/>
                <a:cs typeface="+mn-lt"/>
                <a:sym typeface="+mn-ea"/>
              </a:rPr>
              <a:t> </a:t>
            </a:r>
            <a:r>
              <a:rPr lang="en-US" altLang="zh-CN" sz="2300" dirty="0">
                <a:solidFill>
                  <a:schemeClr val="tx1"/>
                </a:solidFill>
                <a:ea typeface="黑体" panose="02010609060101010101" pitchFamily="49" charset="-122"/>
                <a:cs typeface="+mn-lt"/>
                <a:sym typeface="+mn-ea"/>
              </a:rPr>
              <a:t>   - </a:t>
            </a:r>
            <a:r>
              <a:rPr lang="zh-CN" altLang="en-US" sz="2300" dirty="0">
                <a:solidFill>
                  <a:schemeClr val="tx1"/>
                </a:solidFill>
                <a:ea typeface="黑体" panose="02010609060101010101" pitchFamily="49" charset="-122"/>
                <a:cs typeface="+mn-lt"/>
                <a:sym typeface="+mn-ea"/>
              </a:rPr>
              <a:t>PCA 函数的参数如下：</a:t>
            </a: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4" name="矩形 3"/>
          <p:cNvSpPr/>
          <p:nvPr>
            <p:custDataLst>
              <p:tags r:id="rId3"/>
            </p:custDataLst>
          </p:nvPr>
        </p:nvSpPr>
        <p:spPr>
          <a:xfrm>
            <a:off x="1018540" y="3324225"/>
            <a:ext cx="7054850" cy="2861310"/>
          </a:xfrm>
          <a:prstGeom prst="rect">
            <a:avLst/>
          </a:prstGeom>
          <a:solidFill>
            <a:srgbClr val="ED7D31">
              <a:lumMod val="60000"/>
              <a:lumOff val="40000"/>
            </a:srgbClr>
          </a:solidFill>
        </p:spPr>
        <p:txBody>
          <a:bodyPr wrap="square">
            <a:spAutoFit/>
          </a:bodyPr>
          <a:lstStyle/>
          <a:p>
            <a:r>
              <a:rPr lang="en-US" altLang="zh-CN" sz="2000" dirty="0">
                <a:solidFill>
                  <a:schemeClr val="tx1"/>
                </a:solidFill>
              </a:rPr>
              <a:t>PCA (</a:t>
            </a:r>
          </a:p>
          <a:p>
            <a:r>
              <a:rPr lang="en-US" altLang="zh-CN" sz="2000" dirty="0">
                <a:solidFill>
                  <a:schemeClr val="tx1"/>
                </a:solidFill>
              </a:rPr>
              <a:t>         </a:t>
            </a:r>
            <a:r>
              <a:rPr lang="en-US" altLang="zh-CN" sz="2000" dirty="0" err="1">
                <a:solidFill>
                  <a:schemeClr val="tx1"/>
                </a:solidFill>
              </a:rPr>
              <a:t>n_components</a:t>
            </a:r>
            <a:r>
              <a:rPr lang="en-US" altLang="zh-CN" sz="2000" dirty="0">
                <a:solidFill>
                  <a:schemeClr val="tx1"/>
                </a:solidFill>
              </a:rPr>
              <a:t>=None, </a:t>
            </a:r>
          </a:p>
          <a:p>
            <a:r>
              <a:rPr lang="en-US" altLang="zh-CN" sz="2000" dirty="0">
                <a:solidFill>
                  <a:schemeClr val="tx1"/>
                </a:solidFill>
              </a:rPr>
              <a:t>         copy=True, </a:t>
            </a:r>
          </a:p>
          <a:p>
            <a:r>
              <a:rPr lang="en-US" altLang="zh-CN" sz="2000" dirty="0">
                <a:solidFill>
                  <a:schemeClr val="tx1"/>
                </a:solidFill>
              </a:rPr>
              <a:t>         whiten=False,</a:t>
            </a:r>
          </a:p>
          <a:p>
            <a:r>
              <a:rPr lang="en-US" altLang="zh-CN" sz="2000" dirty="0">
                <a:solidFill>
                  <a:schemeClr val="tx1"/>
                </a:solidFill>
              </a:rPr>
              <a:t>         </a:t>
            </a:r>
            <a:r>
              <a:rPr lang="en-US" altLang="zh-CN" sz="2000" dirty="0" err="1">
                <a:solidFill>
                  <a:schemeClr val="tx1"/>
                </a:solidFill>
              </a:rPr>
              <a:t>svd_solver</a:t>
            </a:r>
            <a:r>
              <a:rPr lang="en-US" altLang="zh-CN" sz="2000" dirty="0">
                <a:solidFill>
                  <a:schemeClr val="tx1"/>
                </a:solidFill>
              </a:rPr>
              <a:t>='auto',</a:t>
            </a:r>
          </a:p>
          <a:p>
            <a:r>
              <a:rPr lang="en-US" altLang="zh-CN" sz="2000" dirty="0">
                <a:solidFill>
                  <a:schemeClr val="tx1"/>
                </a:solidFill>
              </a:rPr>
              <a:t>         </a:t>
            </a:r>
            <a:r>
              <a:rPr lang="en-US" altLang="zh-CN" sz="2000" dirty="0" err="1">
                <a:solidFill>
                  <a:schemeClr val="tx1"/>
                </a:solidFill>
              </a:rPr>
              <a:t>tol</a:t>
            </a:r>
            <a:r>
              <a:rPr lang="en-US" altLang="zh-CN" sz="2000" dirty="0">
                <a:solidFill>
                  <a:schemeClr val="tx1"/>
                </a:solidFill>
              </a:rPr>
              <a:t>=0.0,</a:t>
            </a:r>
          </a:p>
          <a:p>
            <a:r>
              <a:rPr lang="en-US" altLang="zh-CN" sz="2000" dirty="0">
                <a:solidFill>
                  <a:schemeClr val="tx1"/>
                </a:solidFill>
              </a:rPr>
              <a:t>         </a:t>
            </a:r>
            <a:r>
              <a:rPr lang="en-US" altLang="zh-CN" sz="2000" dirty="0" err="1">
                <a:solidFill>
                  <a:schemeClr val="tx1"/>
                </a:solidFill>
              </a:rPr>
              <a:t>iterated_power</a:t>
            </a:r>
            <a:r>
              <a:rPr lang="en-US" altLang="zh-CN" sz="2000" dirty="0">
                <a:solidFill>
                  <a:schemeClr val="tx1"/>
                </a:solidFill>
              </a:rPr>
              <a:t>='auto',</a:t>
            </a:r>
          </a:p>
          <a:p>
            <a:r>
              <a:rPr lang="en-US" altLang="zh-CN" sz="2000" dirty="0">
                <a:solidFill>
                  <a:schemeClr val="tx1"/>
                </a:solidFill>
              </a:rPr>
              <a:t>         </a:t>
            </a:r>
            <a:r>
              <a:rPr lang="en-US" altLang="zh-CN" sz="2000" dirty="0" err="1">
                <a:solidFill>
                  <a:schemeClr val="tx1"/>
                </a:solidFill>
              </a:rPr>
              <a:t>random_state</a:t>
            </a:r>
            <a:r>
              <a:rPr lang="en-US" altLang="zh-CN" sz="2000" dirty="0">
                <a:solidFill>
                  <a:schemeClr val="tx1"/>
                </a:solidFill>
              </a:rPr>
              <a:t>=None,</a:t>
            </a:r>
          </a:p>
          <a:p>
            <a:r>
              <a:rPr lang="en-US" altLang="zh-CN" sz="2000" dirty="0">
                <a:solidFill>
                  <a:schemeClr val="tx1"/>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1440" y="859790"/>
            <a:ext cx="8945245" cy="5448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数据脱敏及其处理方法</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zh-CN" altLang="en-US" sz="2300"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2" name="Rectangle 3"/>
          <p:cNvSpPr>
            <a:spLocks noGrp="1" noRot="1"/>
          </p:cNvSpPr>
          <p:nvPr>
            <p:custDataLst>
              <p:tags r:id="rId3"/>
            </p:custDataLst>
          </p:nvPr>
        </p:nvSpPr>
        <p:spPr>
          <a:xfrm>
            <a:off x="91440" y="1466215"/>
            <a:ext cx="8945245" cy="160909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12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 </a:t>
            </a:r>
            <a:r>
              <a:rPr u="sng" dirty="0">
                <a:solidFill>
                  <a:srgbClr val="134AD5"/>
                </a:solidFill>
                <a:ea typeface="黑体" panose="02010609060101010101" pitchFamily="49" charset="-122"/>
                <a:cs typeface="+mn-lt"/>
                <a:sym typeface="+mn-ea"/>
              </a:rPr>
              <a:t>数据脱敏（Data Masking）</a:t>
            </a:r>
            <a:r>
              <a:rPr dirty="0">
                <a:solidFill>
                  <a:srgbClr val="134AD5"/>
                </a:solidFill>
                <a:ea typeface="黑体" panose="02010609060101010101" pitchFamily="49" charset="-122"/>
                <a:cs typeface="+mn-lt"/>
                <a:sym typeface="+mn-ea"/>
              </a:rPr>
              <a:t>指在不影响数据分析结果的准确性的前提下，对原始数据进行一定的变换操作，对其中的</a:t>
            </a:r>
            <a:r>
              <a:rPr u="sng" dirty="0">
                <a:solidFill>
                  <a:srgbClr val="134AD5"/>
                </a:solidFill>
                <a:ea typeface="黑体" panose="02010609060101010101" pitchFamily="49" charset="-122"/>
                <a:cs typeface="+mn-lt"/>
                <a:sym typeface="+mn-ea"/>
              </a:rPr>
              <a:t>个人（或组织）敏感数据</a:t>
            </a:r>
            <a:r>
              <a:rPr dirty="0">
                <a:solidFill>
                  <a:srgbClr val="134AD5"/>
                </a:solidFill>
                <a:ea typeface="黑体" panose="02010609060101010101" pitchFamily="49" charset="-122"/>
                <a:cs typeface="+mn-lt"/>
                <a:sym typeface="+mn-ea"/>
              </a:rPr>
              <a:t>进行替换或删除，降低信息的敏感性，避免相关主体的信息安全隐患和个人隐私问题，如图 5-8 所示。</a:t>
            </a:r>
            <a:endParaRPr lang="zh-CN" altLang="en-US" sz="2300" dirty="0">
              <a:solidFill>
                <a:schemeClr val="tx1"/>
              </a:solidFill>
              <a:ea typeface="黑体" panose="02010609060101010101" pitchFamily="49" charset="-122"/>
              <a:cs typeface="+mn-lt"/>
              <a:sym typeface="+mn-ea"/>
            </a:endParaRPr>
          </a:p>
        </p:txBody>
      </p:sp>
      <p:sp>
        <p:nvSpPr>
          <p:cNvPr id="6" name="Rectangle 3"/>
          <p:cNvSpPr>
            <a:spLocks noGrp="1" noRot="1"/>
          </p:cNvSpPr>
          <p:nvPr>
            <p:custDataLst>
              <p:tags r:id="rId4"/>
            </p:custDataLst>
          </p:nvPr>
        </p:nvSpPr>
        <p:spPr>
          <a:xfrm>
            <a:off x="202565" y="3100070"/>
            <a:ext cx="8761730" cy="287909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dirty="0">
                <a:solidFill>
                  <a:srgbClr val="134AD5"/>
                </a:solidFill>
                <a:ea typeface="黑体" panose="02010609060101010101" pitchFamily="49" charset="-122"/>
                <a:cs typeface="+mn-lt"/>
                <a:sym typeface="+mn-ea"/>
              </a:rPr>
              <a:t>  * </a:t>
            </a:r>
            <a:r>
              <a:rPr dirty="0">
                <a:solidFill>
                  <a:srgbClr val="134AD5"/>
                </a:solidFill>
                <a:ea typeface="黑体" panose="02010609060101010101" pitchFamily="49" charset="-122"/>
                <a:cs typeface="+mn-lt"/>
                <a:sym typeface="+mn-ea"/>
              </a:rPr>
              <a:t>需要注意的是，数据脱敏处理不能停留在简单地将敏感信息屏蔽掉或匿名处理。</a:t>
            </a:r>
          </a:p>
          <a:p>
            <a:pPr marL="0" indent="0" algn="l" eaLnBrk="1" latinLnBrk="0" hangingPunct="1">
              <a:lnSpc>
                <a:spcPct val="100000"/>
              </a:lnSpc>
              <a:spcBef>
                <a:spcPts val="1200"/>
              </a:spcBef>
              <a:buSzTx/>
              <a:buFont typeface="Wingdings" panose="05000000000000000000" pitchFamily="2" charset="2"/>
              <a:buNone/>
            </a:pPr>
            <a:r>
              <a:rPr sz="2400" dirty="0">
                <a:solidFill>
                  <a:srgbClr val="134AD5"/>
                </a:solidFill>
                <a:ea typeface="黑体" panose="02010609060101010101" pitchFamily="49" charset="-122"/>
                <a:cs typeface="+mn-lt"/>
                <a:sym typeface="+mn-ea"/>
              </a:rPr>
              <a:t>  * 数据脱敏处理必须满足</a:t>
            </a:r>
            <a:r>
              <a:rPr lang="zh-CN" sz="2400" dirty="0">
                <a:solidFill>
                  <a:srgbClr val="134AD5"/>
                </a:solidFill>
                <a:ea typeface="黑体" panose="02010609060101010101" pitchFamily="49" charset="-122"/>
                <a:cs typeface="+mn-lt"/>
                <a:sym typeface="+mn-ea"/>
              </a:rPr>
              <a:t>以下</a:t>
            </a:r>
            <a:r>
              <a:rPr sz="2400" dirty="0">
                <a:solidFill>
                  <a:srgbClr val="134AD5"/>
                </a:solidFill>
                <a:ea typeface="黑体" panose="02010609060101010101" pitchFamily="49" charset="-122"/>
                <a:cs typeface="+mn-lt"/>
                <a:sym typeface="+mn-ea"/>
              </a:rPr>
              <a:t> 3 个要求：</a:t>
            </a:r>
          </a:p>
          <a:p>
            <a:pPr marL="0" indent="0" algn="l" eaLnBrk="1" latinLnBrk="0" hangingPunct="1">
              <a:lnSpc>
                <a:spcPct val="100000"/>
              </a:lnSpc>
              <a:spcBef>
                <a:spcPts val="1200"/>
              </a:spcBef>
              <a:buSzTx/>
              <a:buFont typeface="Wingdings" panose="05000000000000000000" pitchFamily="2" charset="2"/>
              <a:buNone/>
            </a:pPr>
            <a:r>
              <a:rPr lang="en-US" sz="2300" dirty="0">
                <a:solidFill>
                  <a:schemeClr val="tx1"/>
                </a:solidFill>
                <a:ea typeface="黑体" panose="02010609060101010101" pitchFamily="49" charset="-122"/>
                <a:cs typeface="+mn-lt"/>
                <a:sym typeface="+mn-ea"/>
              </a:rPr>
              <a:t>    - </a:t>
            </a:r>
            <a:r>
              <a:rPr lang="zh-CN" altLang="en-US" sz="2300" dirty="0">
                <a:solidFill>
                  <a:schemeClr val="tx1"/>
                </a:solidFill>
                <a:ea typeface="黑体" panose="02010609060101010101" pitchFamily="49" charset="-122"/>
                <a:cs typeface="+mn-lt"/>
                <a:sym typeface="+mn-ea"/>
              </a:rPr>
              <a:t>单向性</a:t>
            </a: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a:t>
            </a:r>
            <a:r>
              <a:rPr lang="zh-CN" altLang="en-US" sz="2300" dirty="0">
                <a:solidFill>
                  <a:schemeClr val="tx1"/>
                </a:solidFill>
                <a:ea typeface="黑体" panose="02010609060101010101" pitchFamily="49" charset="-122"/>
                <a:cs typeface="+mn-lt"/>
                <a:sym typeface="+mn-ea"/>
              </a:rPr>
              <a:t>无残留</a:t>
            </a:r>
          </a:p>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a:t>
            </a:r>
            <a:r>
              <a:rPr lang="zh-CN" altLang="en-US" sz="2300" dirty="0">
                <a:solidFill>
                  <a:schemeClr val="tx1"/>
                </a:solidFill>
                <a:ea typeface="黑体" panose="02010609060101010101" pitchFamily="49" charset="-122"/>
                <a:cs typeface="+mn-lt"/>
                <a:sym typeface="+mn-ea"/>
              </a:rPr>
              <a:t>易于实现</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107950" y="798195"/>
            <a:ext cx="8945245" cy="53784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数据脱敏及其处理方法</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zh-CN" altLang="en-US" sz="2300"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pic>
        <p:nvPicPr>
          <p:cNvPr id="12" name="image115.png"/>
          <p:cNvPicPr>
            <a:picLocks noChangeAspect="1"/>
          </p:cNvPicPr>
          <p:nvPr>
            <p:custDataLst>
              <p:tags r:id="rId3"/>
            </p:custDataLst>
          </p:nvPr>
        </p:nvPicPr>
        <p:blipFill>
          <a:blip r:embed="rId6" cstate="print"/>
          <a:stretch>
            <a:fillRect/>
          </a:stretch>
        </p:blipFill>
        <p:spPr>
          <a:xfrm>
            <a:off x="797560" y="1407795"/>
            <a:ext cx="7573645" cy="5108575"/>
          </a:xfrm>
          <a:prstGeom prst="rect">
            <a:avLst/>
          </a:prstGeom>
        </p:spPr>
      </p:pic>
      <p:sp>
        <p:nvSpPr>
          <p:cNvPr id="9" name="TextBox 6"/>
          <p:cNvSpPr txBox="1"/>
          <p:nvPr>
            <p:custDataLst>
              <p:tags r:id="rId4"/>
            </p:custDataLst>
          </p:nvPr>
        </p:nvSpPr>
        <p:spPr>
          <a:xfrm>
            <a:off x="1420495" y="4277995"/>
            <a:ext cx="253936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ea typeface="宋体" panose="02010600030101010101" pitchFamily="2" charset="-122"/>
              </a:rPr>
              <a:t>图</a:t>
            </a:r>
            <a:r>
              <a:rPr lang="en-US" altLang="zh-CN" sz="2000" dirty="0"/>
              <a:t>5-8 </a:t>
            </a:r>
            <a:r>
              <a:rPr lang="zh-CN" altLang="en-US" sz="2000" dirty="0"/>
              <a:t>数据脱敏处理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107950" y="772795"/>
            <a:ext cx="8945245" cy="53721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数据脱敏及其处理方法</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zh-CN" altLang="en-US" sz="2300"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2" name="Rectangle 3"/>
          <p:cNvSpPr>
            <a:spLocks noGrp="1" noRot="1"/>
          </p:cNvSpPr>
          <p:nvPr>
            <p:custDataLst>
              <p:tags r:id="rId3"/>
            </p:custDataLst>
          </p:nvPr>
        </p:nvSpPr>
        <p:spPr>
          <a:xfrm>
            <a:off x="91440" y="1322705"/>
            <a:ext cx="8945245" cy="524129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800"/>
              </a:spcBef>
              <a:buSzTx/>
              <a:buFont typeface="Wingdings" panose="05000000000000000000" pitchFamily="2" charset="2"/>
              <a:buNone/>
            </a:pPr>
            <a:r>
              <a:rPr lang="zh-CN" altLang="en-US" dirty="0">
                <a:solidFill>
                  <a:srgbClr val="134AD5"/>
                </a:solidFill>
                <a:ea typeface="黑体" panose="02010609060101010101" pitchFamily="49" charset="-122"/>
                <a:cs typeface="+mn-lt"/>
                <a:sym typeface="+mn-ea"/>
              </a:rPr>
              <a:t> </a:t>
            </a:r>
            <a:r>
              <a:rPr lang="en-US" altLang="zh-CN" dirty="0">
                <a:solidFill>
                  <a:srgbClr val="134AD5"/>
                </a:solidFill>
                <a:ea typeface="黑体" panose="02010609060101010101" pitchFamily="49" charset="-122"/>
                <a:cs typeface="+mn-lt"/>
                <a:sym typeface="+mn-ea"/>
              </a:rPr>
              <a:t> 1. </a:t>
            </a:r>
            <a:r>
              <a:rPr lang="zh-CN" altLang="en-US" dirty="0">
                <a:solidFill>
                  <a:srgbClr val="134AD5"/>
                </a:solidFill>
                <a:ea typeface="黑体" panose="02010609060101010101" pitchFamily="49" charset="-122"/>
                <a:cs typeface="+mn-lt"/>
                <a:sym typeface="+mn-ea"/>
              </a:rPr>
              <a:t>单向性</a:t>
            </a:r>
            <a:endParaRPr lang="en-US" altLang="zh-CN" dirty="0">
              <a:solidFill>
                <a:srgbClr val="134AD5"/>
              </a:solidFill>
              <a:ea typeface="黑体" panose="02010609060101010101" pitchFamily="49" charset="-122"/>
              <a:cs typeface="+mn-lt"/>
              <a:sym typeface="+mn-ea"/>
            </a:endParaRPr>
          </a:p>
          <a:p>
            <a:pPr marL="0" indent="0" algn="l" eaLnBrk="1" hangingPunct="1">
              <a:lnSpc>
                <a:spcPct val="100000"/>
              </a:lnSpc>
              <a:spcBef>
                <a:spcPts val="800"/>
              </a:spcBef>
              <a:buSzTx/>
              <a:buFont typeface="Wingdings" panose="05000000000000000000" pitchFamily="2" charset="2"/>
              <a:buNone/>
            </a:pPr>
            <a:r>
              <a:rPr lang="en-US" sz="2300" dirty="0">
                <a:solidFill>
                  <a:schemeClr val="tx1"/>
                </a:solidFill>
                <a:ea typeface="黑体" panose="02010609060101010101" pitchFamily="49" charset="-122"/>
                <a:cs typeface="+mn-lt"/>
                <a:sym typeface="+mn-ea"/>
              </a:rPr>
              <a:t>    - </a:t>
            </a:r>
            <a:r>
              <a:rPr sz="2300" dirty="0">
                <a:solidFill>
                  <a:schemeClr val="tx1"/>
                </a:solidFill>
                <a:ea typeface="黑体" panose="02010609060101010101" pitchFamily="49" charset="-122"/>
                <a:cs typeface="+mn-lt"/>
                <a:sym typeface="+mn-ea"/>
              </a:rPr>
              <a:t>数据脱敏处理必须具备单向性—从原始数据中可以容易地得到脱敏数据，但无法从脱敏数据推导出原始数据。</a:t>
            </a:r>
          </a:p>
          <a:p>
            <a:pPr marL="0" indent="0" algn="l" eaLnBrk="1" hangingPunct="1">
              <a:lnSpc>
                <a:spcPct val="100000"/>
              </a:lnSpc>
              <a:spcBef>
                <a:spcPts val="800"/>
              </a:spcBef>
              <a:buSzTx/>
              <a:buFont typeface="Wingdings" panose="05000000000000000000" pitchFamily="2" charset="2"/>
              <a:buNone/>
            </a:pPr>
            <a:r>
              <a:rPr sz="2200" dirty="0">
                <a:solidFill>
                  <a:schemeClr val="tx1"/>
                </a:solidFill>
                <a:ea typeface="宋体" panose="02010600030101010101" pitchFamily="2" charset="-122"/>
                <a:cs typeface="+mn-lt"/>
                <a:sym typeface="+mn-ea"/>
              </a:rPr>
              <a:t> </a:t>
            </a:r>
            <a:r>
              <a:rPr lang="en-US" sz="2200" dirty="0">
                <a:solidFill>
                  <a:schemeClr val="tx1"/>
                </a:solidFill>
                <a:ea typeface="宋体" panose="02010600030101010101" pitchFamily="2" charset="-122"/>
                <a:cs typeface="+mn-lt"/>
                <a:sym typeface="+mn-ea"/>
              </a:rPr>
              <a:t>     </a:t>
            </a:r>
            <a:r>
              <a:rPr lang="en-US" sz="2200" dirty="0">
                <a:solidFill>
                  <a:schemeClr val="tx1"/>
                </a:solidFill>
                <a:ea typeface="宋体" panose="02010600030101010101" pitchFamily="2" charset="-122"/>
                <a:cs typeface="+mn-lt"/>
                <a:sym typeface="Symbol" panose="05050102010706020507" charset="0"/>
              </a:rPr>
              <a:t></a:t>
            </a:r>
            <a:r>
              <a:rPr lang="en-US" sz="2200" dirty="0">
                <a:solidFill>
                  <a:schemeClr val="tx1"/>
                </a:solidFill>
                <a:ea typeface="宋体" panose="02010600030101010101" pitchFamily="2" charset="-122"/>
                <a:cs typeface="+mn-lt"/>
                <a:sym typeface="+mn-ea"/>
              </a:rPr>
              <a:t> </a:t>
            </a:r>
            <a:r>
              <a:rPr sz="2200" dirty="0">
                <a:solidFill>
                  <a:schemeClr val="tx1"/>
                </a:solidFill>
                <a:ea typeface="宋体" panose="02010600030101010101" pitchFamily="2" charset="-122"/>
                <a:cs typeface="+mn-lt"/>
                <a:sym typeface="+mn-ea"/>
              </a:rPr>
              <a:t>例如，如果字段“月收入”采用每个主体均加 3000元的方法处理，用户可能通过对脱敏后的数据的分析推导出原始数据的内容。</a:t>
            </a:r>
          </a:p>
          <a:p>
            <a:pPr marL="0" indent="0" algn="l" eaLnBrk="1" hangingPunct="1">
              <a:lnSpc>
                <a:spcPct val="100000"/>
              </a:lnSpc>
              <a:spcBef>
                <a:spcPts val="800"/>
              </a:spcBef>
              <a:buSzTx/>
              <a:buFont typeface="Wingdings" panose="05000000000000000000" pitchFamily="2" charset="2"/>
              <a:buNone/>
            </a:pPr>
            <a:r>
              <a:rPr lang="en-US" altLang="zh-CN" sz="2400" dirty="0">
                <a:solidFill>
                  <a:srgbClr val="134AD5"/>
                </a:solidFill>
                <a:ea typeface="黑体" panose="02010609060101010101" pitchFamily="49" charset="-122"/>
                <a:cs typeface="+mn-lt"/>
                <a:sym typeface="+mn-ea"/>
              </a:rPr>
              <a:t>  2. 无残留</a:t>
            </a:r>
          </a:p>
          <a:p>
            <a:pPr marL="0" indent="0" algn="l" eaLnBrk="1" hangingPunct="1">
              <a:lnSpc>
                <a:spcPct val="100000"/>
              </a:lnSpc>
              <a:spcBef>
                <a:spcPts val="8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数据脱敏处理必须保证用户无法通过其他途径还原敏感信息。</a:t>
            </a:r>
          </a:p>
          <a:p>
            <a:pPr marL="0" indent="0" algn="l" eaLnBrk="1" hangingPunct="1">
              <a:lnSpc>
                <a:spcPct val="100000"/>
              </a:lnSpc>
              <a:spcBef>
                <a:spcPts val="8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为此，除了确保数据替换的单向性之外，还需要考虑是否可能有其他途径来还原或估计被屏蔽的敏感信息。</a:t>
            </a:r>
          </a:p>
          <a:p>
            <a:pPr marL="0" indent="0" algn="l" eaLnBrk="1" hangingPunct="1">
              <a:lnSpc>
                <a:spcPct val="100000"/>
              </a:lnSpc>
              <a:spcBef>
                <a:spcPts val="800"/>
              </a:spcBef>
              <a:buSzTx/>
              <a:buFont typeface="Wingdings" panose="05000000000000000000" pitchFamily="2" charset="2"/>
              <a:buNone/>
            </a:pPr>
            <a:r>
              <a:rPr lang="en-US" altLang="zh-CN" sz="2200" dirty="0">
                <a:solidFill>
                  <a:schemeClr val="tx1"/>
                </a:solidFill>
                <a:ea typeface="宋体" panose="02010600030101010101" pitchFamily="2" charset="-122"/>
                <a:cs typeface="+mn-lt"/>
                <a:sym typeface="+mn-ea"/>
              </a:rPr>
              <a:t>      </a:t>
            </a:r>
            <a:r>
              <a:rPr lang="en-US" sz="2200" dirty="0">
                <a:ea typeface="宋体" panose="02010600030101010101" pitchFamily="2" charset="-122"/>
                <a:cs typeface="+mn-lt"/>
                <a:sym typeface="Symbol" panose="05050102010706020507" charset="0"/>
              </a:rPr>
              <a:t></a:t>
            </a:r>
            <a:r>
              <a:rPr lang="en-US" altLang="zh-CN" sz="2200" dirty="0">
                <a:solidFill>
                  <a:schemeClr val="tx1"/>
                </a:solidFill>
                <a:ea typeface="宋体" panose="02010600030101010101" pitchFamily="2" charset="-122"/>
                <a:cs typeface="+mn-lt"/>
                <a:sym typeface="+mn-ea"/>
              </a:rPr>
              <a:t> 例如，在图 5-8 中，仅对“家庭住址”字段等进行脱敏处理是不够的，还需要同时脱敏处理“邮寄地址”。</a:t>
            </a:r>
          </a:p>
          <a:p>
            <a:pPr marL="0" indent="0" algn="l" eaLnBrk="1" hangingPunct="1">
              <a:lnSpc>
                <a:spcPct val="100000"/>
              </a:lnSpc>
              <a:spcBef>
                <a:spcPts val="800"/>
              </a:spcBef>
              <a:buSzTx/>
              <a:buFont typeface="Wingdings" panose="05000000000000000000" pitchFamily="2" charset="2"/>
              <a:buNone/>
            </a:pPr>
            <a:r>
              <a:rPr lang="en-US" altLang="zh-CN" sz="2200" dirty="0">
                <a:solidFill>
                  <a:schemeClr val="tx1"/>
                </a:solidFill>
                <a:ea typeface="宋体" panose="02010600030101010101" pitchFamily="2" charset="-122"/>
                <a:cs typeface="+mn-lt"/>
                <a:sym typeface="+mn-ea"/>
              </a:rPr>
              <a:t>      </a:t>
            </a:r>
            <a:r>
              <a:rPr lang="en-US" sz="2200" dirty="0">
                <a:ea typeface="宋体" panose="02010600030101010101" pitchFamily="2" charset="-122"/>
                <a:cs typeface="+mn-lt"/>
                <a:sym typeface="Symbol" panose="05050102010706020507" charset="0"/>
              </a:rPr>
              <a:t></a:t>
            </a:r>
            <a:r>
              <a:rPr lang="en-US" altLang="zh-CN" sz="2200" dirty="0">
                <a:solidFill>
                  <a:schemeClr val="tx1"/>
                </a:solidFill>
                <a:ea typeface="宋体" panose="02010600030101010101" pitchFamily="2" charset="-122"/>
                <a:cs typeface="+mn-lt"/>
                <a:sym typeface="+mn-ea"/>
              </a:rPr>
              <a:t> 再如，仅仅屏蔽“姓名”字段的内容也是不够的，因为我们可以采用“用户画像分析”技术，识别且定位到个人。</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107950" y="836930"/>
            <a:ext cx="8945245" cy="5448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数据脱敏及其处理方法 </a:t>
            </a:r>
            <a:endPar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2" name="Rectangle 3"/>
          <p:cNvSpPr>
            <a:spLocks noGrp="1" noRot="1"/>
          </p:cNvSpPr>
          <p:nvPr>
            <p:custDataLst>
              <p:tags r:id="rId3"/>
            </p:custDataLst>
          </p:nvPr>
        </p:nvSpPr>
        <p:spPr>
          <a:xfrm>
            <a:off x="91440" y="1394460"/>
            <a:ext cx="8945245" cy="468122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1200"/>
              </a:spcBef>
              <a:buSzTx/>
              <a:buFont typeface="Wingdings" panose="05000000000000000000" pitchFamily="2" charset="2"/>
              <a:buNone/>
            </a:pPr>
            <a:r>
              <a:rPr lang="en-US" altLang="zh-CN" sz="2400" dirty="0">
                <a:solidFill>
                  <a:srgbClr val="134AD5"/>
                </a:solidFill>
                <a:ea typeface="黑体" panose="02010609060101010101" pitchFamily="49" charset="-122"/>
                <a:cs typeface="+mn-lt"/>
                <a:sym typeface="+mn-ea"/>
              </a:rPr>
              <a:t>  3. 易于实现 </a:t>
            </a:r>
          </a:p>
          <a:p>
            <a:pPr marL="0" indent="0" algn="l" eaLnBrk="1" hangingPunct="1">
              <a:lnSpc>
                <a:spcPct val="100000"/>
              </a:lnSpc>
              <a:spcBef>
                <a:spcPts val="12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数据脱敏处理所涉及的数据量大，所以需要的是便于计算的简单方法，而不是具有高时间复杂度和高空间复杂度的计算方法。</a:t>
            </a:r>
          </a:p>
          <a:p>
            <a:pPr marL="0" indent="0" algn="l" eaLnBrk="1" hangingPunct="1">
              <a:lnSpc>
                <a:spcPct val="100000"/>
              </a:lnSpc>
              <a:spcBef>
                <a:spcPts val="12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例如，如果采用加密算法（如 RSA 算法）对数据进行脱敏处理，那么不仅计算过程复杂，而且无法保证无残留信息。</a:t>
            </a:r>
          </a:p>
          <a:p>
            <a:pPr marL="0" indent="0" algn="l" eaLnBrk="1" hangingPunct="1">
              <a:lnSpc>
                <a:spcPct val="100000"/>
              </a:lnSpc>
              <a:spcBef>
                <a:spcPts val="1200"/>
              </a:spcBef>
              <a:buSzTx/>
              <a:buFont typeface="Wingdings" panose="05000000000000000000" pitchFamily="2" charset="2"/>
              <a:buNone/>
            </a:pPr>
            <a:endParaRPr lang="en-US" altLang="zh-CN" sz="2400" dirty="0">
              <a:solidFill>
                <a:srgbClr val="134AD5"/>
              </a:solidFill>
              <a:ea typeface="黑体" panose="02010609060101010101" pitchFamily="49" charset="-122"/>
              <a:cs typeface="+mn-lt"/>
              <a:sym typeface="+mn-ea"/>
            </a:endParaRPr>
          </a:p>
          <a:p>
            <a:pPr marL="0" indent="0" algn="l" eaLnBrk="1" hangingPunct="1">
              <a:lnSpc>
                <a:spcPct val="100000"/>
              </a:lnSpc>
              <a:spcBef>
                <a:spcPts val="1200"/>
              </a:spcBef>
              <a:buSzTx/>
              <a:buFont typeface="Wingdings" panose="05000000000000000000" pitchFamily="2" charset="2"/>
              <a:buNone/>
            </a:pPr>
            <a:r>
              <a:rPr lang="en-US" altLang="zh-CN" sz="2400" dirty="0">
                <a:solidFill>
                  <a:srgbClr val="134AD5"/>
                </a:solidFill>
                <a:ea typeface="黑体" panose="02010609060101010101" pitchFamily="49" charset="-122"/>
                <a:cs typeface="+mn-lt"/>
                <a:sym typeface="+mn-ea"/>
              </a:rPr>
              <a:t>* 数据脱敏处理需要 3 个基本活动：</a:t>
            </a:r>
          </a:p>
          <a:p>
            <a:pPr marL="0" indent="0" algn="l" eaLnBrk="1" hangingPunct="1">
              <a:lnSpc>
                <a:spcPct val="100000"/>
              </a:lnSpc>
              <a:spcBef>
                <a:spcPts val="12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识别敏感信息、脱敏处理和脱敏处理的评价。</a:t>
            </a:r>
          </a:p>
          <a:p>
            <a:pPr marL="0" indent="0" algn="l" eaLnBrk="1" hangingPunct="1">
              <a:lnSpc>
                <a:spcPct val="100000"/>
              </a:lnSpc>
              <a:spcBef>
                <a:spcPts val="1200"/>
              </a:spcBef>
              <a:buSzTx/>
              <a:buFont typeface="Wingdings" panose="05000000000000000000" pitchFamily="2" charset="2"/>
              <a:buNone/>
            </a:pPr>
            <a:r>
              <a:rPr lang="en-US" altLang="zh-CN" sz="2300" dirty="0">
                <a:solidFill>
                  <a:schemeClr val="tx1"/>
                </a:solidFill>
                <a:ea typeface="黑体" panose="02010609060101010101" pitchFamily="49" charset="-122"/>
                <a:cs typeface="+mn-lt"/>
                <a:sym typeface="+mn-ea"/>
              </a:rPr>
              <a:t>  - 其中，脱敏处理可采用替换和过滤两种不同的方法，通常采用 Hash 函数的方法进行数据的单向映射。</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107950" y="765175"/>
            <a:ext cx="8945245" cy="5448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数据标注</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2" name="Rectangle 3"/>
          <p:cNvSpPr>
            <a:spLocks noGrp="1" noRot="1"/>
          </p:cNvSpPr>
          <p:nvPr>
            <p:custDataLst>
              <p:tags r:id="rId3"/>
            </p:custDataLst>
          </p:nvPr>
        </p:nvSpPr>
        <p:spPr>
          <a:xfrm>
            <a:off x="91440" y="1322705"/>
            <a:ext cx="8945245" cy="528955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600"/>
              </a:spcBef>
              <a:buSzTx/>
              <a:buFont typeface="Wingdings" panose="05000000000000000000" pitchFamily="2" charset="2"/>
              <a:buNone/>
            </a:pPr>
            <a:r>
              <a:rPr lang="en-US" altLang="zh-CN" dirty="0">
                <a:solidFill>
                  <a:schemeClr val="tx2">
                    <a:lumMod val="75000"/>
                    <a:lumOff val="25000"/>
                  </a:schemeClr>
                </a:solidFill>
                <a:ea typeface="黑体" panose="02010609060101010101" pitchFamily="49" charset="-122"/>
                <a:cs typeface="+mn-lt"/>
                <a:sym typeface="+mn-ea"/>
              </a:rPr>
              <a:t>   </a:t>
            </a:r>
            <a:r>
              <a:rPr lang="en-US" altLang="zh-CN"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对目标数据补充必要的词性、颜色、纹理、形状、关键字或语义信息等标签类元数据，提高其检索、洞察、分析和挖掘的效果与效率</a:t>
            </a:r>
            <a:r>
              <a:rPr lang="zh-CN" altLang="en-US"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a:t>
            </a:r>
            <a:endParaRPr lang="en-US" altLang="zh-CN" b="1"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  * </a:t>
            </a:r>
            <a:r>
              <a:rPr lang="zh-CN" altLang="en-US"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mn-ea"/>
              </a:rPr>
              <a:t>按标注活动的自动化程度，数据标注可以分为手工标注、自动化标注和半自动化标注。</a:t>
            </a:r>
          </a:p>
          <a:p>
            <a:pPr marL="0" indent="0" algn="l" eaLnBrk="1" latinLnBrk="0" hangingPunct="1">
              <a:lnSpc>
                <a:spcPct val="100000"/>
              </a:lnSpc>
              <a:spcBef>
                <a:spcPts val="600"/>
              </a:spcBef>
              <a:buSzTx/>
              <a:buFont typeface="Wingdings" panose="05000000000000000000" pitchFamily="2" charset="2"/>
              <a:buNone/>
            </a:pPr>
            <a:r>
              <a:rPr lang="zh-CN" altLang="en-US"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mn-ea"/>
              </a:rPr>
              <a:t> * </a:t>
            </a:r>
            <a:r>
              <a:rPr lang="zh-CN" altLang="en-US"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mn-ea"/>
              </a:rPr>
              <a:t>从标注的实现层次看，数据标注可以分为：</a:t>
            </a:r>
            <a:endParaRPr lang="zh-CN" altLang="en-US" dirty="0">
              <a:solidFill>
                <a:schemeClr val="tx2">
                  <a:lumMod val="75000"/>
                  <a:lumOff val="25000"/>
                </a:schemeClr>
              </a:solidFill>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    - </a:t>
            </a:r>
            <a:r>
              <a:rPr lang="zh-CN" altLang="en-US" sz="2300" dirty="0">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语法标注：</a:t>
            </a:r>
            <a:r>
              <a:rPr lang="en-US" altLang="zh-CN" sz="2300" dirty="0">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主要采用语法层次上的数据计算技术，对文字、图片、语音、视频等目标数据给出语法层次的标注信息。</a:t>
            </a:r>
            <a:r>
              <a:rPr lang="zh-CN" altLang="en-US" sz="2300" dirty="0">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例如：</a:t>
            </a:r>
            <a:endParaRPr lang="en-US" altLang="zh-CN" sz="2300" dirty="0">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sz="2200" dirty="0">
                <a:ea typeface="宋体" panose="02010600030101010101" pitchFamily="2" charset="-122"/>
                <a:sym typeface="Symbol" panose="05050102010706020507" charset="0"/>
              </a:rPr>
              <a:t>        </a:t>
            </a:r>
            <a:r>
              <a:rPr lang="en-US" altLang="zh-CN" sz="2200" dirty="0">
                <a:latin typeface="微软雅黑" panose="020B0503020204020204" charset="-122"/>
                <a:ea typeface="微软雅黑" panose="020B0503020204020204" charset="-122"/>
                <a:sym typeface="Symbol" panose="05050102010706020507" charset="0"/>
              </a:rPr>
              <a:t> </a:t>
            </a:r>
            <a:r>
              <a:rPr lang="en-US" altLang="zh-CN" sz="2200" dirty="0">
                <a:ea typeface="宋体" panose="02010600030101010101" pitchFamily="2" charset="-122"/>
                <a:sym typeface="Symbol" panose="05050102010706020507" charset="0"/>
              </a:rPr>
              <a:t>文本数据的词性、句法、句式等语法标签；</a:t>
            </a:r>
          </a:p>
          <a:p>
            <a:pPr marL="0" indent="0" algn="l" eaLnBrk="1" latinLnBrk="0" hangingPunct="1">
              <a:lnSpc>
                <a:spcPct val="100000"/>
              </a:lnSpc>
              <a:spcBef>
                <a:spcPts val="600"/>
              </a:spcBef>
              <a:buSzTx/>
              <a:buFont typeface="Wingdings" panose="05000000000000000000" pitchFamily="2" charset="2"/>
              <a:buNone/>
            </a:pPr>
            <a:r>
              <a:rPr lang="en-US" altLang="zh-CN" sz="2200" dirty="0">
                <a:ea typeface="宋体" panose="02010600030101010101" pitchFamily="2" charset="-122"/>
                <a:sym typeface="Symbol" panose="05050102010706020507" charset="0"/>
              </a:rPr>
              <a:t>        </a:t>
            </a:r>
            <a:r>
              <a:rPr lang="en-US" altLang="zh-CN" sz="2200" dirty="0">
                <a:latin typeface="微软雅黑" panose="020B0503020204020204" charset="-122"/>
                <a:ea typeface="微软雅黑" panose="020B0503020204020204" charset="-122"/>
                <a:sym typeface="Symbol" panose="05050102010706020507" charset="0"/>
              </a:rPr>
              <a:t> </a:t>
            </a:r>
            <a:r>
              <a:rPr lang="en-US" altLang="zh-CN" sz="2200" dirty="0">
                <a:ea typeface="宋体" panose="02010600030101010101" pitchFamily="2" charset="-122"/>
                <a:sym typeface="Symbol" panose="05050102010706020507" charset="0"/>
              </a:rPr>
              <a:t>图像数据的颜色、纹理和形状等视觉标签；</a:t>
            </a:r>
            <a:endParaRPr lang="zh-CN" altLang="en-US" sz="2200" b="1" dirty="0">
              <a:ea typeface="宋体" panose="02010600030101010101" pitchFamily="2" charset="-122"/>
              <a:cs typeface="+mn-cs"/>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    - </a:t>
            </a:r>
            <a:r>
              <a:rPr lang="zh-CN" altLang="en-US" sz="2300" dirty="0">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语义标注：</a:t>
            </a:r>
            <a:r>
              <a:rPr lang="en-US" altLang="zh-CN" sz="2300" dirty="0">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主要采用语义层次上的数据计算技术，对文字、图片、语音、视频等目标数据给出语义层次的标注信息。</a:t>
            </a:r>
            <a:r>
              <a:rPr lang="zh-CN" altLang="en-US" sz="2300" dirty="0">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例如：</a:t>
            </a:r>
            <a:endParaRPr lang="en-US" altLang="zh-CN" sz="2300" dirty="0">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sz="2200" dirty="0">
                <a:ea typeface="宋体" panose="02010600030101010101" pitchFamily="2" charset="-122"/>
                <a:sym typeface="Symbol" panose="05050102010706020507" charset="0"/>
              </a:rPr>
              <a:t>        </a:t>
            </a:r>
            <a:r>
              <a:rPr lang="en-US" altLang="zh-CN" sz="2200" dirty="0">
                <a:latin typeface="微软雅黑" panose="020B0503020204020204" charset="-122"/>
                <a:ea typeface="微软雅黑" panose="020B0503020204020204" charset="-122"/>
                <a:sym typeface="Symbol" panose="05050102010706020507" charset="0"/>
              </a:rPr>
              <a:t> </a:t>
            </a:r>
            <a:r>
              <a:rPr lang="en-US" altLang="zh-CN" sz="2200" dirty="0">
                <a:ea typeface="宋体" panose="02010600030101010101" pitchFamily="2" charset="-122"/>
                <a:sym typeface="Symbol" panose="05050102010706020507" charset="0"/>
              </a:rPr>
              <a:t>对数据给出其主题、情感倾向、意见选择等语义信息。</a:t>
            </a:r>
            <a:endParaRPr lang="en-US" altLang="zh-CN" sz="2200" dirty="0">
              <a:solidFill>
                <a:schemeClr val="tx1"/>
              </a:solidFill>
              <a:ea typeface="黑体" panose="02010609060101010101" pitchFamily="49" charset="-122"/>
              <a:cs typeface="+mn-lt"/>
              <a:sym typeface="+mn-ea"/>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107950" y="765175"/>
            <a:ext cx="8945245" cy="5448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数据形态及其规整化方法 </a:t>
            </a:r>
            <a:endPar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2" name="Rectangle 3"/>
          <p:cNvSpPr>
            <a:spLocks noGrp="1" noRot="1"/>
          </p:cNvSpPr>
          <p:nvPr>
            <p:custDataLst>
              <p:tags r:id="rId3"/>
            </p:custDataLst>
          </p:nvPr>
        </p:nvSpPr>
        <p:spPr>
          <a:xfrm>
            <a:off x="91440" y="1250950"/>
            <a:ext cx="8945245" cy="36353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800"/>
              </a:spcBef>
              <a:buSzTx/>
              <a:buFont typeface="Wingdings" panose="05000000000000000000" pitchFamily="2" charset="2"/>
              <a:buNone/>
            </a:pPr>
            <a:r>
              <a:rPr lang="en-US" altLang="zh-CN" sz="2200" dirty="0">
                <a:solidFill>
                  <a:srgbClr val="134AD5"/>
                </a:solidFill>
                <a:ea typeface="黑体" panose="02010609060101010101" pitchFamily="49" charset="-122"/>
                <a:cs typeface="+mn-lt"/>
                <a:sym typeface="+mn-ea"/>
              </a:rPr>
              <a:t>  * 一般情况下，</a:t>
            </a:r>
            <a:r>
              <a:rPr lang="en-US" altLang="zh-CN" sz="2200" u="sng" dirty="0">
                <a:solidFill>
                  <a:srgbClr val="134AD5"/>
                </a:solidFill>
                <a:ea typeface="黑体" panose="02010609060101010101" pitchFamily="49" charset="-122"/>
                <a:cs typeface="+mn-lt"/>
                <a:sym typeface="+mn-ea"/>
              </a:rPr>
              <a:t>算法对数据的形态</a:t>
            </a:r>
            <a:r>
              <a:rPr lang="en-US" altLang="zh-CN" sz="2200" dirty="0">
                <a:solidFill>
                  <a:srgbClr val="134AD5"/>
                </a:solidFill>
                <a:ea typeface="黑体" panose="02010609060101010101" pitchFamily="49" charset="-122"/>
                <a:cs typeface="+mn-lt"/>
                <a:sym typeface="+mn-ea"/>
              </a:rPr>
              <a:t>是有特殊要求的，如 R 中实现 KNN 算法的多数函数的输入参数必须为数据框或向量。</a:t>
            </a:r>
          </a:p>
          <a:p>
            <a:pPr marL="0" indent="0" algn="l" eaLnBrk="1" hangingPunct="1">
              <a:lnSpc>
                <a:spcPct val="100000"/>
              </a:lnSpc>
              <a:spcBef>
                <a:spcPts val="800"/>
              </a:spcBef>
              <a:buSzTx/>
              <a:buFont typeface="Wingdings" panose="05000000000000000000" pitchFamily="2" charset="2"/>
              <a:buNone/>
            </a:pPr>
            <a:r>
              <a:rPr lang="en-US" altLang="zh-CN" sz="2200" dirty="0">
                <a:solidFill>
                  <a:srgbClr val="134AD5"/>
                </a:solidFill>
                <a:ea typeface="黑体" panose="02010609060101010101" pitchFamily="49" charset="-122"/>
                <a:cs typeface="+mn-lt"/>
                <a:sym typeface="+mn-ea"/>
              </a:rPr>
              <a:t>  * 当数据的形态不符合算法要求时，需要对原始数据进行一定的加工处理，将其转换为</a:t>
            </a:r>
            <a:r>
              <a:rPr lang="en-US" altLang="zh-CN" sz="2200" u="sng" dirty="0">
                <a:solidFill>
                  <a:srgbClr val="134AD5"/>
                </a:solidFill>
                <a:ea typeface="黑体" panose="02010609060101010101" pitchFamily="49" charset="-122"/>
                <a:cs typeface="+mn-lt"/>
                <a:sym typeface="+mn-ea"/>
              </a:rPr>
              <a:t>“规整数据（Tidy Data）”</a:t>
            </a:r>
            <a:r>
              <a:rPr lang="en-US" altLang="zh-CN" sz="2200" dirty="0">
                <a:solidFill>
                  <a:srgbClr val="134AD5"/>
                </a:solidFill>
                <a:ea typeface="黑体" panose="02010609060101010101" pitchFamily="49" charset="-122"/>
                <a:cs typeface="+mn-lt"/>
                <a:sym typeface="+mn-ea"/>
              </a:rPr>
              <a:t>，以便在算法中直接处理。</a:t>
            </a:r>
          </a:p>
          <a:p>
            <a:pPr marL="0" indent="0" algn="l" eaLnBrk="1" hangingPunct="1">
              <a:lnSpc>
                <a:spcPct val="100000"/>
              </a:lnSpc>
              <a:spcBef>
                <a:spcPts val="800"/>
              </a:spcBef>
              <a:buSzTx/>
              <a:buFont typeface="Wingdings" panose="05000000000000000000" pitchFamily="2" charset="2"/>
              <a:buNone/>
            </a:pPr>
            <a:r>
              <a:rPr lang="en-US" altLang="zh-CN" sz="2200" dirty="0">
                <a:solidFill>
                  <a:srgbClr val="134AD5"/>
                </a:solidFill>
                <a:ea typeface="黑体" panose="02010609060101010101" pitchFamily="49" charset="-122"/>
                <a:cs typeface="+mn-lt"/>
                <a:sym typeface="+mn-ea"/>
              </a:rPr>
              <a:t>  * 以关系表为例，所谓“规整数据”应同时满足以下 3 个</a:t>
            </a:r>
            <a:r>
              <a:rPr lang="en-US" altLang="zh-CN" sz="2200" u="sng" dirty="0">
                <a:solidFill>
                  <a:srgbClr val="134AD5"/>
                </a:solidFill>
                <a:ea typeface="黑体" panose="02010609060101010101" pitchFamily="49" charset="-122"/>
                <a:cs typeface="+mn-lt"/>
                <a:sym typeface="+mn-ea"/>
              </a:rPr>
              <a:t>基本原则</a:t>
            </a:r>
            <a:r>
              <a:rPr lang="en-US" altLang="zh-CN" sz="2200" dirty="0">
                <a:solidFill>
                  <a:srgbClr val="134AD5"/>
                </a:solidFill>
                <a:ea typeface="黑体" panose="02010609060101010101" pitchFamily="49" charset="-122"/>
                <a:cs typeface="+mn-lt"/>
                <a:sym typeface="+mn-ea"/>
              </a:rPr>
              <a:t>，如图 5-9 所示</a:t>
            </a:r>
            <a:r>
              <a:rPr lang="zh-CN" altLang="en-US" sz="2200" dirty="0">
                <a:solidFill>
                  <a:srgbClr val="134AD5"/>
                </a:solidFill>
                <a:ea typeface="黑体" panose="02010609060101010101" pitchFamily="49" charset="-122"/>
                <a:cs typeface="+mn-lt"/>
                <a:sym typeface="+mn-ea"/>
              </a:rPr>
              <a:t>：</a:t>
            </a:r>
          </a:p>
          <a:p>
            <a:pPr marL="0" indent="0" algn="l" eaLnBrk="1" hangingPunct="1">
              <a:lnSpc>
                <a:spcPct val="100000"/>
              </a:lnSpc>
              <a:spcBef>
                <a:spcPts val="800"/>
              </a:spcBef>
              <a:buSzTx/>
              <a:buFont typeface="Wingdings" panose="05000000000000000000" pitchFamily="2" charset="2"/>
              <a:buNone/>
            </a:pPr>
            <a:r>
              <a:rPr lang="en-US" altLang="zh-CN" sz="2000" dirty="0">
                <a:solidFill>
                  <a:schemeClr val="tx1"/>
                </a:solidFill>
                <a:ea typeface="宋体" panose="02010600030101010101" pitchFamily="2" charset="-122"/>
                <a:cs typeface="+mn-lt"/>
                <a:sym typeface="+mn-ea"/>
              </a:rPr>
              <a:t>（1）每个观察占且仅占一行。</a:t>
            </a:r>
          </a:p>
          <a:p>
            <a:pPr marL="0" indent="0" algn="l" eaLnBrk="1" hangingPunct="1">
              <a:lnSpc>
                <a:spcPct val="100000"/>
              </a:lnSpc>
              <a:spcBef>
                <a:spcPts val="800"/>
              </a:spcBef>
              <a:buSzTx/>
              <a:buFont typeface="Wingdings" panose="05000000000000000000" pitchFamily="2" charset="2"/>
              <a:buNone/>
            </a:pPr>
            <a:r>
              <a:rPr lang="en-US" altLang="zh-CN" sz="2000" dirty="0">
                <a:solidFill>
                  <a:schemeClr val="tx1"/>
                </a:solidFill>
                <a:ea typeface="宋体" panose="02010600030101010101" pitchFamily="2" charset="-122"/>
                <a:cs typeface="+mn-lt"/>
                <a:sym typeface="+mn-ea"/>
              </a:rPr>
              <a:t>（2）每个变量占且仅占一列。</a:t>
            </a:r>
          </a:p>
          <a:p>
            <a:pPr marL="0" indent="0" algn="l" eaLnBrk="1" hangingPunct="1">
              <a:lnSpc>
                <a:spcPct val="100000"/>
              </a:lnSpc>
              <a:spcBef>
                <a:spcPts val="800"/>
              </a:spcBef>
              <a:buSzTx/>
              <a:buFont typeface="Wingdings" panose="05000000000000000000" pitchFamily="2" charset="2"/>
              <a:buNone/>
            </a:pPr>
            <a:r>
              <a:rPr lang="en-US" altLang="zh-CN" sz="2000" dirty="0">
                <a:solidFill>
                  <a:schemeClr val="tx1"/>
                </a:solidFill>
                <a:ea typeface="宋体" panose="02010600030101010101" pitchFamily="2" charset="-122"/>
                <a:cs typeface="+mn-lt"/>
                <a:sym typeface="+mn-ea"/>
              </a:rPr>
              <a:t>（3）每一类观察单元构成一个关系（表）。 </a:t>
            </a:r>
          </a:p>
        </p:txBody>
      </p:sp>
      <p:pic>
        <p:nvPicPr>
          <p:cNvPr id="11" name="image116.png"/>
          <p:cNvPicPr>
            <a:picLocks noChangeAspect="1"/>
          </p:cNvPicPr>
          <p:nvPr>
            <p:custDataLst>
              <p:tags r:id="rId4"/>
            </p:custDataLst>
          </p:nvPr>
        </p:nvPicPr>
        <p:blipFill>
          <a:blip r:embed="rId7" cstate="print"/>
          <a:stretch>
            <a:fillRect/>
          </a:stretch>
        </p:blipFill>
        <p:spPr>
          <a:xfrm>
            <a:off x="2566035" y="4897120"/>
            <a:ext cx="6114415" cy="1718945"/>
          </a:xfrm>
          <a:prstGeom prst="rect">
            <a:avLst/>
          </a:prstGeom>
        </p:spPr>
      </p:pic>
      <p:sp>
        <p:nvSpPr>
          <p:cNvPr id="9" name="TextBox 6"/>
          <p:cNvSpPr txBox="1"/>
          <p:nvPr>
            <p:custDataLst>
              <p:tags r:id="rId5"/>
            </p:custDataLst>
          </p:nvPr>
        </p:nvSpPr>
        <p:spPr>
          <a:xfrm>
            <a:off x="487680" y="5282565"/>
            <a:ext cx="1534160" cy="706755"/>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ea typeface="宋体" panose="02010600030101010101" pitchFamily="2" charset="-122"/>
              </a:rPr>
              <a:t>图</a:t>
            </a:r>
            <a:r>
              <a:rPr lang="en-US" altLang="zh-CN" sz="2000" dirty="0"/>
              <a:t>5-9 </a:t>
            </a:r>
            <a:r>
              <a:rPr lang="zh-CN" altLang="en-US" sz="2000" dirty="0"/>
              <a:t>规整数据示意图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107950" y="836930"/>
            <a:ext cx="8945245" cy="5448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数据形态及其规整化方法</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zh-CN" altLang="en-US" sz="2300"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2" name="Rectangle 3"/>
          <p:cNvSpPr>
            <a:spLocks noGrp="1" noRot="1"/>
          </p:cNvSpPr>
          <p:nvPr>
            <p:custDataLst>
              <p:tags r:id="rId3"/>
            </p:custDataLst>
          </p:nvPr>
        </p:nvSpPr>
        <p:spPr>
          <a:xfrm>
            <a:off x="91440" y="1394460"/>
            <a:ext cx="8945245" cy="342011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12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 通常，数据科学家所面对的数据并不是规整数据，而是乱数据（Messy Data）。</a:t>
            </a:r>
          </a:p>
          <a:p>
            <a:pPr marL="0" indent="0" algn="l" eaLnBrk="1" hangingPunct="1">
              <a:lnSpc>
                <a:spcPct val="100000"/>
              </a:lnSpc>
              <a:spcBef>
                <a:spcPts val="12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 需要注意的是，乱数据的存在形式会有很多种。</a:t>
            </a:r>
          </a:p>
          <a:p>
            <a:pPr marL="0" indent="0" algn="l" eaLnBrk="1" hangingPunct="1">
              <a:lnSpc>
                <a:spcPct val="100000"/>
              </a:lnSpc>
              <a:spcBef>
                <a:spcPts val="12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mn-ea"/>
              </a:rPr>
              <a:t>   - 例如，表 5-6 和表 5-7 是我们经常遇到的表格，虽然描述的内容相同，但结构不同。</a:t>
            </a:r>
          </a:p>
          <a:p>
            <a:pPr marL="0" indent="0" algn="l" eaLnBrk="1" hangingPunct="1">
              <a:lnSpc>
                <a:spcPct val="100000"/>
              </a:lnSpc>
              <a:spcBef>
                <a:spcPts val="12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mn-ea"/>
              </a:rPr>
              <a:t>   - 从规整数据的 3 个基本原则看，表 5-6 和表 5-7 均不属于规整数据。</a:t>
            </a:r>
          </a:p>
          <a:p>
            <a:pPr marL="0" indent="0" algn="l" eaLnBrk="1" hangingPunct="1">
              <a:lnSpc>
                <a:spcPct val="100000"/>
              </a:lnSpc>
              <a:spcBef>
                <a:spcPts val="1200"/>
              </a:spcBef>
              <a:buSzTx/>
              <a:buFont typeface="Wingdings" panose="05000000000000000000" pitchFamily="2" charset="2"/>
              <a:buNone/>
            </a:pPr>
            <a:r>
              <a:rPr lang="en-US" altLang="zh-CN" sz="2200" dirty="0">
                <a:solidFill>
                  <a:schemeClr val="tx1"/>
                </a:solidFill>
                <a:ea typeface="黑体" panose="02010609060101010101" pitchFamily="49" charset="-122"/>
                <a:cs typeface="+mn-lt"/>
                <a:sym typeface="+mn-ea"/>
              </a:rPr>
              <a:t>   - 对应的规整数据应采用另一种结构，如表 5-8所示。</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107950" y="765175"/>
            <a:ext cx="8945245" cy="5448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数据形态及其规整化方法</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zh-CN" altLang="en-US" sz="2300"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graphicFrame>
        <p:nvGraphicFramePr>
          <p:cNvPr id="4" name="表格 3"/>
          <p:cNvGraphicFramePr>
            <a:graphicFrameLocks noGrp="1"/>
          </p:cNvGraphicFramePr>
          <p:nvPr>
            <p:custDataLst>
              <p:tags r:id="rId3"/>
            </p:custDataLst>
          </p:nvPr>
        </p:nvGraphicFramePr>
        <p:xfrm>
          <a:off x="3336290" y="1263015"/>
          <a:ext cx="5293360" cy="1337945"/>
        </p:xfrm>
        <a:graphic>
          <a:graphicData uri="http://schemas.openxmlformats.org/drawingml/2006/table">
            <a:tbl>
              <a:tblPr firstRow="1">
                <a:effectLst/>
                <a:tableStyleId>{5940675A-B579-460E-94D1-54222C63F5DA}</a:tableStyleId>
              </a:tblPr>
              <a:tblGrid>
                <a:gridCol w="2714625">
                  <a:extLst>
                    <a:ext uri="{9D8B030D-6E8A-4147-A177-3AD203B41FA5}">
                      <a16:colId xmlns:a16="http://schemas.microsoft.com/office/drawing/2014/main" val="20000"/>
                    </a:ext>
                  </a:extLst>
                </a:gridCol>
                <a:gridCol w="1337945">
                  <a:extLst>
                    <a:ext uri="{9D8B030D-6E8A-4147-A177-3AD203B41FA5}">
                      <a16:colId xmlns:a16="http://schemas.microsoft.com/office/drawing/2014/main" val="20001"/>
                    </a:ext>
                  </a:extLst>
                </a:gridCol>
                <a:gridCol w="1240790">
                  <a:extLst>
                    <a:ext uri="{9D8B030D-6E8A-4147-A177-3AD203B41FA5}">
                      <a16:colId xmlns:a16="http://schemas.microsoft.com/office/drawing/2014/main" val="20002"/>
                    </a:ext>
                  </a:extLst>
                </a:gridCol>
              </a:tblGrid>
              <a:tr h="312420">
                <a:tc>
                  <a:txBody>
                    <a:bodyPr/>
                    <a:lstStyle/>
                    <a:p>
                      <a:pPr marL="8255" algn="ctr">
                        <a:lnSpc>
                          <a:spcPts val="1160"/>
                        </a:lnSpc>
                      </a:pPr>
                      <a:endParaRPr lang="en-US" sz="2200" dirty="0">
                        <a:effectLst/>
                      </a:endParaRPr>
                    </a:p>
                    <a:p>
                      <a:pPr marL="8255" algn="ctr">
                        <a:lnSpc>
                          <a:spcPts val="1160"/>
                        </a:lnSpc>
                      </a:pPr>
                      <a:r>
                        <a:rPr lang="en-US" sz="2200" b="1" dirty="0" err="1">
                          <a:solidFill>
                            <a:sysClr val="window" lastClr="FFFFFF"/>
                          </a:solidFill>
                          <a:effectLst/>
                          <a:latin typeface="Arial" panose="020B0604020202020204" pitchFamily="34" charset="0"/>
                        </a:rPr>
                        <a:t>姓名</a:t>
                      </a:r>
                      <a:endParaRPr lang="en-US" sz="2200" b="0"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tc>
                  <a:txBody>
                    <a:bodyPr/>
                    <a:lstStyle/>
                    <a:p>
                      <a:pPr algn="ctr">
                        <a:lnSpc>
                          <a:spcPts val="1230"/>
                        </a:lnSpc>
                      </a:pPr>
                      <a:endParaRPr lang="en-US" sz="2200" dirty="0">
                        <a:effectLst/>
                      </a:endParaRPr>
                    </a:p>
                    <a:p>
                      <a:pPr algn="ctr">
                        <a:lnSpc>
                          <a:spcPts val="1230"/>
                        </a:lnSpc>
                      </a:pPr>
                      <a:r>
                        <a:rPr lang="en-US" sz="2200" b="1" dirty="0" err="1">
                          <a:solidFill>
                            <a:sysClr val="window" lastClr="FFFFFF"/>
                          </a:solidFill>
                          <a:effectLst/>
                          <a:latin typeface="Arial" panose="020B0604020202020204" pitchFamily="34" charset="0"/>
                        </a:rPr>
                        <a:t>测试</a:t>
                      </a:r>
                      <a:r>
                        <a:rPr lang="en-US" sz="2200" b="1" spc="-225" dirty="0">
                          <a:solidFill>
                            <a:sysClr val="window" lastClr="FFFFFF"/>
                          </a:solidFill>
                          <a:effectLst/>
                          <a:latin typeface="Arial" panose="020B0604020202020204" pitchFamily="34" charset="0"/>
                        </a:rPr>
                        <a:t> </a:t>
                      </a:r>
                      <a:r>
                        <a:rPr lang="en-US" sz="2200" b="1" dirty="0">
                          <a:solidFill>
                            <a:sysClr val="window" lastClr="FFFFFF"/>
                          </a:solidFill>
                          <a:effectLst/>
                          <a:latin typeface="Arial" panose="020B0604020202020204" pitchFamily="34" charset="0"/>
                        </a:rPr>
                        <a:t>A</a:t>
                      </a:r>
                      <a:endParaRPr lang="en-US" sz="2200" b="0"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tc>
                  <a:txBody>
                    <a:bodyPr/>
                    <a:lstStyle/>
                    <a:p>
                      <a:pPr marL="1270" algn="ctr">
                        <a:lnSpc>
                          <a:spcPts val="1230"/>
                        </a:lnSpc>
                      </a:pPr>
                      <a:endParaRPr lang="en-US" sz="2200" dirty="0">
                        <a:effectLst/>
                      </a:endParaRPr>
                    </a:p>
                    <a:p>
                      <a:pPr marL="1270" algn="ctr">
                        <a:lnSpc>
                          <a:spcPts val="1230"/>
                        </a:lnSpc>
                      </a:pPr>
                      <a:r>
                        <a:rPr lang="en-US" sz="2200" b="1" dirty="0" err="1">
                          <a:solidFill>
                            <a:sysClr val="window" lastClr="FFFFFF"/>
                          </a:solidFill>
                          <a:effectLst/>
                          <a:latin typeface="Arial" panose="020B0604020202020204" pitchFamily="34" charset="0"/>
                        </a:rPr>
                        <a:t>测试</a:t>
                      </a:r>
                      <a:r>
                        <a:rPr lang="en-US" sz="2200" b="1" spc="-235" dirty="0">
                          <a:solidFill>
                            <a:sysClr val="window" lastClr="FFFFFF"/>
                          </a:solidFill>
                          <a:effectLst/>
                          <a:latin typeface="Arial" panose="020B0604020202020204" pitchFamily="34" charset="0"/>
                        </a:rPr>
                        <a:t> </a:t>
                      </a:r>
                      <a:r>
                        <a:rPr lang="en-US" sz="2200" b="1" dirty="0">
                          <a:solidFill>
                            <a:sysClr val="window" lastClr="FFFFFF"/>
                          </a:solidFill>
                          <a:effectLst/>
                          <a:latin typeface="Arial" panose="020B0604020202020204" pitchFamily="34" charset="0"/>
                        </a:rPr>
                        <a:t>B</a:t>
                      </a:r>
                      <a:endParaRPr lang="en-US" sz="2200" b="0"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extLst>
                  <a:ext uri="{0D108BD9-81ED-4DB2-BD59-A6C34878D82A}">
                    <a16:rowId xmlns:a16="http://schemas.microsoft.com/office/drawing/2014/main" val="10000"/>
                  </a:ext>
                </a:extLst>
              </a:tr>
              <a:tr h="335280">
                <a:tc>
                  <a:txBody>
                    <a:bodyPr/>
                    <a:lstStyle/>
                    <a:p>
                      <a:pPr marL="8255" algn="ctr">
                        <a:spcBef>
                          <a:spcPts val="190"/>
                        </a:spcBef>
                        <a:spcAft>
                          <a:spcPts val="0"/>
                        </a:spcAft>
                      </a:pPr>
                      <a:r>
                        <a:rPr lang="en-US" sz="2200" spc="-5">
                          <a:solidFill>
                            <a:sysClr val="windowText" lastClr="000000"/>
                          </a:solidFill>
                          <a:effectLst/>
                          <a:latin typeface="Arial" panose="020B0604020202020204" pitchFamily="34" charset="0"/>
                        </a:rPr>
                        <a:t>John</a:t>
                      </a:r>
                      <a:r>
                        <a:rPr lang="en-US" sz="2200" spc="-25">
                          <a:solidFill>
                            <a:sysClr val="windowText" lastClr="000000"/>
                          </a:solidFill>
                          <a:effectLst/>
                          <a:latin typeface="Arial" panose="020B0604020202020204" pitchFamily="34" charset="0"/>
                        </a:rPr>
                        <a:t> </a:t>
                      </a:r>
                      <a:r>
                        <a:rPr lang="en-US" sz="2200" spc="-5">
                          <a:solidFill>
                            <a:sysClr val="windowText" lastClr="000000"/>
                          </a:solidFill>
                          <a:effectLst/>
                          <a:latin typeface="Arial" panose="020B0604020202020204" pitchFamily="34" charset="0"/>
                        </a:rPr>
                        <a:t>Smith</a:t>
                      </a:r>
                      <a:endParaRPr lang="en-US" sz="2200" b="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ysClr val="window" lastClr="FFFFFF"/>
                    </a:solidFill>
                  </a:tcPr>
                </a:tc>
                <a:tc>
                  <a:txBody>
                    <a:bodyPr/>
                    <a:lstStyle/>
                    <a:p>
                      <a:pPr algn="ctr">
                        <a:spcBef>
                          <a:spcPts val="190"/>
                        </a:spcBef>
                      </a:pPr>
                      <a:r>
                        <a:rPr lang="en-US" sz="2200" dirty="0">
                          <a:solidFill>
                            <a:sysClr val="windowText" lastClr="000000"/>
                          </a:solidFill>
                          <a:effectLst/>
                          <a:latin typeface="Arial" panose="020B0604020202020204" pitchFamily="34" charset="0"/>
                        </a:rPr>
                        <a:t>\</a:t>
                      </a:r>
                      <a:endParaRPr lang="en-US" sz="2200" b="0" dirty="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ysClr val="window" lastClr="FFFFFF"/>
                    </a:solidFill>
                  </a:tcPr>
                </a:tc>
                <a:tc>
                  <a:txBody>
                    <a:bodyPr/>
                    <a:lstStyle/>
                    <a:p>
                      <a:pPr marL="635" algn="ctr">
                        <a:spcBef>
                          <a:spcPts val="190"/>
                        </a:spcBef>
                        <a:spcAft>
                          <a:spcPts val="0"/>
                        </a:spcAft>
                      </a:pPr>
                      <a:r>
                        <a:rPr lang="en-US" sz="2200">
                          <a:solidFill>
                            <a:sysClr val="windowText" lastClr="000000"/>
                          </a:solidFill>
                          <a:effectLst/>
                          <a:latin typeface="Arial" panose="020B0604020202020204" pitchFamily="34" charset="0"/>
                        </a:rPr>
                        <a:t>2</a:t>
                      </a:r>
                      <a:endParaRPr lang="en-US" sz="2200" b="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ysClr val="window" lastClr="FFFFFF"/>
                    </a:solidFill>
                  </a:tcPr>
                </a:tc>
                <a:extLst>
                  <a:ext uri="{0D108BD9-81ED-4DB2-BD59-A6C34878D82A}">
                    <a16:rowId xmlns:a16="http://schemas.microsoft.com/office/drawing/2014/main" val="10001"/>
                  </a:ext>
                </a:extLst>
              </a:tr>
              <a:tr h="335280">
                <a:tc>
                  <a:txBody>
                    <a:bodyPr/>
                    <a:lstStyle/>
                    <a:p>
                      <a:pPr marL="8255" algn="ctr">
                        <a:spcBef>
                          <a:spcPts val="190"/>
                        </a:spcBef>
                        <a:spcAft>
                          <a:spcPts val="0"/>
                        </a:spcAft>
                      </a:pPr>
                      <a:r>
                        <a:rPr lang="en-US" sz="2200" spc="-5">
                          <a:solidFill>
                            <a:sysClr val="windowText" lastClr="000000"/>
                          </a:solidFill>
                          <a:effectLst/>
                          <a:latin typeface="Arial" panose="020B0604020202020204" pitchFamily="34" charset="0"/>
                        </a:rPr>
                        <a:t>Jane</a:t>
                      </a:r>
                      <a:r>
                        <a:rPr lang="en-US" sz="2200" spc="-20">
                          <a:solidFill>
                            <a:sysClr val="windowText" lastClr="000000"/>
                          </a:solidFill>
                          <a:effectLst/>
                          <a:latin typeface="Arial" panose="020B0604020202020204" pitchFamily="34" charset="0"/>
                        </a:rPr>
                        <a:t> </a:t>
                      </a:r>
                      <a:r>
                        <a:rPr lang="en-US" sz="2200" spc="-5">
                          <a:solidFill>
                            <a:sysClr val="windowText" lastClr="000000"/>
                          </a:solidFill>
                          <a:effectLst/>
                          <a:latin typeface="Arial" panose="020B0604020202020204" pitchFamily="34" charset="0"/>
                        </a:rPr>
                        <a:t>Doe</a:t>
                      </a:r>
                      <a:endParaRPr lang="en-US" sz="2200" b="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ysClr val="window" lastClr="FFFFFF"/>
                    </a:solidFill>
                  </a:tcPr>
                </a:tc>
                <a:tc>
                  <a:txBody>
                    <a:bodyPr/>
                    <a:lstStyle/>
                    <a:p>
                      <a:pPr algn="ctr">
                        <a:spcBef>
                          <a:spcPts val="190"/>
                        </a:spcBef>
                      </a:pPr>
                      <a:r>
                        <a:rPr lang="en-US" sz="2200">
                          <a:solidFill>
                            <a:sysClr val="windowText" lastClr="000000"/>
                          </a:solidFill>
                          <a:effectLst/>
                          <a:latin typeface="Arial" panose="020B0604020202020204" pitchFamily="34" charset="0"/>
                        </a:rPr>
                        <a:t>16</a:t>
                      </a:r>
                      <a:endParaRPr lang="en-US" sz="2200" b="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ysClr val="window" lastClr="FFFFFF"/>
                    </a:solidFill>
                  </a:tcPr>
                </a:tc>
                <a:tc>
                  <a:txBody>
                    <a:bodyPr/>
                    <a:lstStyle/>
                    <a:p>
                      <a:pPr marL="635" algn="ctr">
                        <a:spcBef>
                          <a:spcPts val="190"/>
                        </a:spcBef>
                        <a:spcAft>
                          <a:spcPts val="0"/>
                        </a:spcAft>
                      </a:pPr>
                      <a:r>
                        <a:rPr lang="en-US" sz="2200" spc="-20">
                          <a:solidFill>
                            <a:sysClr val="windowText" lastClr="000000"/>
                          </a:solidFill>
                          <a:effectLst/>
                          <a:latin typeface="Arial" panose="020B0604020202020204" pitchFamily="34" charset="0"/>
                        </a:rPr>
                        <a:t>11</a:t>
                      </a:r>
                      <a:endParaRPr lang="en-US" sz="2200" b="0" spc="-2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ysClr val="window" lastClr="FFFFFF"/>
                    </a:solidFill>
                  </a:tcPr>
                </a:tc>
                <a:extLst>
                  <a:ext uri="{0D108BD9-81ED-4DB2-BD59-A6C34878D82A}">
                    <a16:rowId xmlns:a16="http://schemas.microsoft.com/office/drawing/2014/main" val="10002"/>
                  </a:ext>
                </a:extLst>
              </a:tr>
              <a:tr h="354965">
                <a:tc>
                  <a:txBody>
                    <a:bodyPr/>
                    <a:lstStyle/>
                    <a:p>
                      <a:pPr marL="612140">
                        <a:spcBef>
                          <a:spcPts val="190"/>
                        </a:spcBef>
                        <a:spcAft>
                          <a:spcPts val="0"/>
                        </a:spcAft>
                      </a:pPr>
                      <a:r>
                        <a:rPr lang="en-US" sz="2200" spc="-5">
                          <a:solidFill>
                            <a:sysClr val="windowText" lastClr="000000"/>
                          </a:solidFill>
                          <a:effectLst/>
                          <a:latin typeface="Arial" panose="020B0604020202020204" pitchFamily="34" charset="0"/>
                        </a:rPr>
                        <a:t>Mary</a:t>
                      </a:r>
                      <a:r>
                        <a:rPr lang="en-US" sz="2200">
                          <a:solidFill>
                            <a:sysClr val="windowText" lastClr="000000"/>
                          </a:solidFill>
                          <a:effectLst/>
                          <a:latin typeface="Arial" panose="020B0604020202020204" pitchFamily="34" charset="0"/>
                        </a:rPr>
                        <a:t> </a:t>
                      </a:r>
                      <a:r>
                        <a:rPr lang="en-US" sz="2200" spc="-5">
                          <a:solidFill>
                            <a:sysClr val="windowText" lastClr="000000"/>
                          </a:solidFill>
                          <a:effectLst/>
                          <a:latin typeface="Arial" panose="020B0604020202020204" pitchFamily="34" charset="0"/>
                        </a:rPr>
                        <a:t>Johnson</a:t>
                      </a:r>
                      <a:endParaRPr lang="en-US" sz="2200" b="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ysClr val="window" lastClr="FFFFFF"/>
                    </a:solidFill>
                  </a:tcPr>
                </a:tc>
                <a:tc>
                  <a:txBody>
                    <a:bodyPr/>
                    <a:lstStyle/>
                    <a:p>
                      <a:pPr marR="635" algn="ctr">
                        <a:spcBef>
                          <a:spcPts val="190"/>
                        </a:spcBef>
                        <a:spcAft>
                          <a:spcPts val="0"/>
                        </a:spcAft>
                      </a:pPr>
                      <a:r>
                        <a:rPr lang="en-US" sz="2200">
                          <a:solidFill>
                            <a:sysClr val="windowText" lastClr="000000"/>
                          </a:solidFill>
                          <a:effectLst/>
                          <a:latin typeface="Arial" panose="020B0604020202020204" pitchFamily="34" charset="0"/>
                        </a:rPr>
                        <a:t>3</a:t>
                      </a:r>
                      <a:endParaRPr lang="en-US" sz="2200" b="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ysClr val="window" lastClr="FFFFFF"/>
                    </a:solidFill>
                  </a:tcPr>
                </a:tc>
                <a:tc>
                  <a:txBody>
                    <a:bodyPr/>
                    <a:lstStyle/>
                    <a:p>
                      <a:pPr algn="ctr">
                        <a:spcBef>
                          <a:spcPts val="190"/>
                        </a:spcBef>
                      </a:pPr>
                      <a:r>
                        <a:rPr lang="en-US" sz="2200" dirty="0">
                          <a:solidFill>
                            <a:sysClr val="windowText" lastClr="000000"/>
                          </a:solidFill>
                          <a:effectLst/>
                          <a:latin typeface="Arial" panose="020B0604020202020204" pitchFamily="34" charset="0"/>
                        </a:rPr>
                        <a:t>1</a:t>
                      </a:r>
                      <a:endParaRPr lang="en-US" sz="2200" b="0" dirty="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ysClr val="window" lastClr="FFFFFF"/>
                    </a:solidFill>
                  </a:tcPr>
                </a:tc>
                <a:extLst>
                  <a:ext uri="{0D108BD9-81ED-4DB2-BD59-A6C34878D82A}">
                    <a16:rowId xmlns:a16="http://schemas.microsoft.com/office/drawing/2014/main" val="10003"/>
                  </a:ext>
                </a:extLst>
              </a:tr>
            </a:tbl>
          </a:graphicData>
        </a:graphic>
      </p:graphicFrame>
      <p:sp>
        <p:nvSpPr>
          <p:cNvPr id="9" name="TextBox 6"/>
          <p:cNvSpPr txBox="1"/>
          <p:nvPr>
            <p:custDataLst>
              <p:tags r:id="rId4"/>
            </p:custDataLst>
          </p:nvPr>
        </p:nvSpPr>
        <p:spPr>
          <a:xfrm>
            <a:off x="548640" y="1771650"/>
            <a:ext cx="230695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ea typeface="宋体" panose="02010600030101010101" pitchFamily="2" charset="-122"/>
              </a:rPr>
              <a:t>表</a:t>
            </a:r>
            <a:r>
              <a:rPr lang="en-US" altLang="zh-CN" sz="2000" dirty="0"/>
              <a:t>5-6 </a:t>
            </a:r>
            <a:r>
              <a:rPr lang="zh-CN" altLang="en-US" sz="2000" dirty="0"/>
              <a:t>测试数据 A </a:t>
            </a:r>
          </a:p>
        </p:txBody>
      </p:sp>
      <p:graphicFrame>
        <p:nvGraphicFramePr>
          <p:cNvPr id="11" name="表格 10"/>
          <p:cNvGraphicFramePr>
            <a:graphicFrameLocks noGrp="1"/>
          </p:cNvGraphicFramePr>
          <p:nvPr>
            <p:custDataLst>
              <p:tags r:id="rId5"/>
            </p:custDataLst>
          </p:nvPr>
        </p:nvGraphicFramePr>
        <p:xfrm>
          <a:off x="3141980" y="2794635"/>
          <a:ext cx="5478145" cy="1348740"/>
        </p:xfrm>
        <a:graphic>
          <a:graphicData uri="http://schemas.openxmlformats.org/drawingml/2006/table">
            <a:tbl>
              <a:tblPr firstRow="1">
                <a:effectLst/>
                <a:tableStyleId>{5940675A-B579-460E-94D1-54222C63F5DA}</a:tableStyleId>
              </a:tblPr>
              <a:tblGrid>
                <a:gridCol w="1255395">
                  <a:extLst>
                    <a:ext uri="{9D8B030D-6E8A-4147-A177-3AD203B41FA5}">
                      <a16:colId xmlns:a16="http://schemas.microsoft.com/office/drawing/2014/main" val="20000"/>
                    </a:ext>
                  </a:extLst>
                </a:gridCol>
                <a:gridCol w="1283335">
                  <a:extLst>
                    <a:ext uri="{9D8B030D-6E8A-4147-A177-3AD203B41FA5}">
                      <a16:colId xmlns:a16="http://schemas.microsoft.com/office/drawing/2014/main" val="20001"/>
                    </a:ext>
                  </a:extLst>
                </a:gridCol>
                <a:gridCol w="1153795">
                  <a:extLst>
                    <a:ext uri="{9D8B030D-6E8A-4147-A177-3AD203B41FA5}">
                      <a16:colId xmlns:a16="http://schemas.microsoft.com/office/drawing/2014/main" val="20002"/>
                    </a:ext>
                  </a:extLst>
                </a:gridCol>
                <a:gridCol w="1785620">
                  <a:extLst>
                    <a:ext uri="{9D8B030D-6E8A-4147-A177-3AD203B41FA5}">
                      <a16:colId xmlns:a16="http://schemas.microsoft.com/office/drawing/2014/main" val="20003"/>
                    </a:ext>
                  </a:extLst>
                </a:gridCol>
              </a:tblGrid>
              <a:tr h="579120">
                <a:tc>
                  <a:txBody>
                    <a:bodyPr/>
                    <a:lstStyle/>
                    <a:p>
                      <a:r>
                        <a:rPr lang="en-US" sz="2200" b="1">
                          <a:solidFill>
                            <a:sysClr val="window" lastClr="FFFFFF"/>
                          </a:solidFill>
                          <a:effectLst/>
                          <a:latin typeface="Arial" panose="020B0604020202020204" pitchFamily="34" charset="0"/>
                        </a:rPr>
                        <a:t> </a:t>
                      </a:r>
                      <a:endParaRPr lang="en-US" sz="2200" b="1">
                        <a:solidFill>
                          <a:sysClr val="window" lastClr="FFFFFF"/>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tc>
                  <a:txBody>
                    <a:bodyPr/>
                    <a:lstStyle/>
                    <a:p>
                      <a:pPr marL="281940">
                        <a:spcBef>
                          <a:spcPts val="90"/>
                        </a:spcBef>
                        <a:spcAft>
                          <a:spcPts val="0"/>
                        </a:spcAft>
                      </a:pPr>
                      <a:r>
                        <a:rPr lang="en-US" sz="2200" b="1" spc="-5">
                          <a:solidFill>
                            <a:sysClr val="window" lastClr="FFFFFF"/>
                          </a:solidFill>
                          <a:effectLst/>
                          <a:latin typeface="Arial" panose="020B0604020202020204" pitchFamily="34" charset="0"/>
                        </a:rPr>
                        <a:t>John</a:t>
                      </a:r>
                      <a:r>
                        <a:rPr lang="en-US" sz="2200" b="1" spc="-25">
                          <a:solidFill>
                            <a:sysClr val="window" lastClr="FFFFFF"/>
                          </a:solidFill>
                          <a:effectLst/>
                          <a:latin typeface="Arial" panose="020B0604020202020204" pitchFamily="34" charset="0"/>
                        </a:rPr>
                        <a:t> </a:t>
                      </a:r>
                      <a:r>
                        <a:rPr lang="en-US" sz="2200" b="1" spc="-5">
                          <a:solidFill>
                            <a:sysClr val="window" lastClr="FFFFFF"/>
                          </a:solidFill>
                          <a:effectLst/>
                          <a:latin typeface="Arial" panose="020B0604020202020204" pitchFamily="34" charset="0"/>
                        </a:rPr>
                        <a:t>Smith</a:t>
                      </a:r>
                      <a:endParaRPr lang="en-US" sz="2200" b="1">
                        <a:solidFill>
                          <a:sysClr val="window" lastClr="FFFFFF"/>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tc>
                  <a:txBody>
                    <a:bodyPr/>
                    <a:lstStyle/>
                    <a:p>
                      <a:pPr marL="379095">
                        <a:spcBef>
                          <a:spcPts val="90"/>
                        </a:spcBef>
                        <a:spcAft>
                          <a:spcPts val="0"/>
                        </a:spcAft>
                      </a:pPr>
                      <a:r>
                        <a:rPr lang="en-US" sz="2200" b="1" spc="-5">
                          <a:solidFill>
                            <a:sysClr val="window" lastClr="FFFFFF"/>
                          </a:solidFill>
                          <a:effectLst/>
                          <a:latin typeface="Arial" panose="020B0604020202020204" pitchFamily="34" charset="0"/>
                        </a:rPr>
                        <a:t>Jane</a:t>
                      </a:r>
                      <a:r>
                        <a:rPr lang="en-US" sz="2200" b="1" spc="-20">
                          <a:solidFill>
                            <a:sysClr val="window" lastClr="FFFFFF"/>
                          </a:solidFill>
                          <a:effectLst/>
                          <a:latin typeface="Arial" panose="020B0604020202020204" pitchFamily="34" charset="0"/>
                        </a:rPr>
                        <a:t> </a:t>
                      </a:r>
                      <a:r>
                        <a:rPr lang="en-US" sz="2200" b="1" spc="-5">
                          <a:solidFill>
                            <a:sysClr val="window" lastClr="FFFFFF"/>
                          </a:solidFill>
                          <a:effectLst/>
                          <a:latin typeface="Arial" panose="020B0604020202020204" pitchFamily="34" charset="0"/>
                        </a:rPr>
                        <a:t>Doe</a:t>
                      </a:r>
                      <a:endParaRPr lang="en-US" sz="2200" b="1">
                        <a:solidFill>
                          <a:sysClr val="window" lastClr="FFFFFF"/>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tc>
                  <a:txBody>
                    <a:bodyPr/>
                    <a:lstStyle/>
                    <a:p>
                      <a:pPr marL="481965">
                        <a:spcBef>
                          <a:spcPts val="90"/>
                        </a:spcBef>
                        <a:spcAft>
                          <a:spcPts val="0"/>
                        </a:spcAft>
                      </a:pPr>
                      <a:r>
                        <a:rPr lang="en-US" sz="2200" b="1" spc="-5" dirty="0">
                          <a:solidFill>
                            <a:sysClr val="window" lastClr="FFFFFF"/>
                          </a:solidFill>
                          <a:effectLst/>
                          <a:latin typeface="Arial" panose="020B0604020202020204" pitchFamily="34" charset="0"/>
                        </a:rPr>
                        <a:t>Mary</a:t>
                      </a:r>
                      <a:r>
                        <a:rPr lang="en-US" sz="2200" b="1" dirty="0">
                          <a:solidFill>
                            <a:sysClr val="window" lastClr="FFFFFF"/>
                          </a:solidFill>
                          <a:effectLst/>
                          <a:latin typeface="Arial" panose="020B0604020202020204" pitchFamily="34" charset="0"/>
                        </a:rPr>
                        <a:t> </a:t>
                      </a:r>
                      <a:r>
                        <a:rPr lang="en-US" sz="2200" b="1" spc="-5" dirty="0">
                          <a:solidFill>
                            <a:sysClr val="window" lastClr="FFFFFF"/>
                          </a:solidFill>
                          <a:effectLst/>
                          <a:latin typeface="Arial" panose="020B0604020202020204" pitchFamily="34" charset="0"/>
                        </a:rPr>
                        <a:t>Johnson</a:t>
                      </a:r>
                      <a:endParaRPr lang="en-US" sz="2200" b="1" dirty="0">
                        <a:solidFill>
                          <a:sysClr val="window" lastClr="FFFFFF"/>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extLst>
                  <a:ext uri="{0D108BD9-81ED-4DB2-BD59-A6C34878D82A}">
                    <a16:rowId xmlns:a16="http://schemas.microsoft.com/office/drawing/2014/main" val="10000"/>
                  </a:ext>
                </a:extLst>
              </a:tr>
              <a:tr h="342900">
                <a:tc>
                  <a:txBody>
                    <a:bodyPr/>
                    <a:lstStyle/>
                    <a:p>
                      <a:pPr marL="8255" algn="ctr">
                        <a:spcBef>
                          <a:spcPts val="45"/>
                        </a:spcBef>
                        <a:spcAft>
                          <a:spcPts val="0"/>
                        </a:spcAft>
                      </a:pPr>
                      <a:r>
                        <a:rPr lang="en-US" sz="2200">
                          <a:solidFill>
                            <a:sysClr val="windowText" lastClr="000000"/>
                          </a:solidFill>
                          <a:effectLst/>
                          <a:latin typeface="Arial" panose="020B0604020202020204" pitchFamily="34" charset="0"/>
                        </a:rPr>
                        <a:t>测试</a:t>
                      </a:r>
                      <a:r>
                        <a:rPr lang="en-US" sz="2200" spc="-225">
                          <a:solidFill>
                            <a:sysClr val="windowText" lastClr="000000"/>
                          </a:solidFill>
                          <a:effectLst/>
                          <a:latin typeface="Arial" panose="020B0604020202020204" pitchFamily="34" charset="0"/>
                        </a:rPr>
                        <a:t> </a:t>
                      </a:r>
                      <a:r>
                        <a:rPr lang="en-US" sz="2200">
                          <a:solidFill>
                            <a:sysClr val="windowText" lastClr="000000"/>
                          </a:solidFill>
                          <a:effectLst/>
                          <a:latin typeface="Arial" panose="020B0604020202020204" pitchFamily="34" charset="0"/>
                        </a:rPr>
                        <a:t>A</a:t>
                      </a:r>
                      <a:endParaRPr lang="en-US" sz="2200" b="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ysClr val="window" lastClr="FFFFFF"/>
                    </a:solidFill>
                  </a:tcPr>
                </a:tc>
                <a:tc>
                  <a:txBody>
                    <a:bodyPr/>
                    <a:lstStyle/>
                    <a:p>
                      <a:pPr algn="ctr">
                        <a:spcBef>
                          <a:spcPts val="255"/>
                        </a:spcBef>
                      </a:pPr>
                      <a:r>
                        <a:rPr lang="en-US" sz="2200">
                          <a:solidFill>
                            <a:sysClr val="windowText" lastClr="000000"/>
                          </a:solidFill>
                          <a:effectLst/>
                          <a:latin typeface="Arial" panose="020B0604020202020204" pitchFamily="34" charset="0"/>
                        </a:rPr>
                        <a:t>\</a:t>
                      </a:r>
                      <a:endParaRPr lang="en-US" sz="2200" b="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ysClr val="window" lastClr="FFFFFF"/>
                    </a:solidFill>
                  </a:tcPr>
                </a:tc>
                <a:tc>
                  <a:txBody>
                    <a:bodyPr/>
                    <a:lstStyle/>
                    <a:p>
                      <a:pPr algn="ctr">
                        <a:spcBef>
                          <a:spcPts val="255"/>
                        </a:spcBef>
                      </a:pPr>
                      <a:r>
                        <a:rPr lang="en-US" sz="2200">
                          <a:solidFill>
                            <a:sysClr val="windowText" lastClr="000000"/>
                          </a:solidFill>
                          <a:effectLst/>
                          <a:latin typeface="Arial" panose="020B0604020202020204" pitchFamily="34" charset="0"/>
                        </a:rPr>
                        <a:t>16</a:t>
                      </a:r>
                      <a:endParaRPr lang="en-US" sz="2200" b="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ysClr val="window" lastClr="FFFFFF"/>
                    </a:solidFill>
                  </a:tcPr>
                </a:tc>
                <a:tc>
                  <a:txBody>
                    <a:bodyPr/>
                    <a:lstStyle/>
                    <a:p>
                      <a:pPr marL="1270" algn="ctr">
                        <a:spcBef>
                          <a:spcPts val="255"/>
                        </a:spcBef>
                        <a:spcAft>
                          <a:spcPts val="0"/>
                        </a:spcAft>
                      </a:pPr>
                      <a:r>
                        <a:rPr lang="en-US" sz="2200">
                          <a:solidFill>
                            <a:sysClr val="windowText" lastClr="000000"/>
                          </a:solidFill>
                          <a:effectLst/>
                          <a:latin typeface="Arial" panose="020B0604020202020204" pitchFamily="34" charset="0"/>
                        </a:rPr>
                        <a:t>3</a:t>
                      </a:r>
                      <a:endParaRPr lang="en-US" sz="2200" b="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ysClr val="window" lastClr="FFFFFF"/>
                    </a:solidFill>
                  </a:tcPr>
                </a:tc>
                <a:extLst>
                  <a:ext uri="{0D108BD9-81ED-4DB2-BD59-A6C34878D82A}">
                    <a16:rowId xmlns:a16="http://schemas.microsoft.com/office/drawing/2014/main" val="10001"/>
                  </a:ext>
                </a:extLst>
              </a:tr>
              <a:tr h="296545">
                <a:tc>
                  <a:txBody>
                    <a:bodyPr/>
                    <a:lstStyle/>
                    <a:p>
                      <a:pPr marL="8255" algn="ctr">
                        <a:spcBef>
                          <a:spcPts val="45"/>
                        </a:spcBef>
                        <a:spcAft>
                          <a:spcPts val="0"/>
                        </a:spcAft>
                      </a:pPr>
                      <a:r>
                        <a:rPr lang="en-US" sz="2200" dirty="0" err="1">
                          <a:solidFill>
                            <a:sysClr val="windowText" lastClr="000000"/>
                          </a:solidFill>
                          <a:effectLst/>
                          <a:latin typeface="Arial" panose="020B0604020202020204" pitchFamily="34" charset="0"/>
                        </a:rPr>
                        <a:t>测试</a:t>
                      </a:r>
                      <a:r>
                        <a:rPr lang="en-US" sz="2200" spc="-235" dirty="0">
                          <a:solidFill>
                            <a:sysClr val="windowText" lastClr="000000"/>
                          </a:solidFill>
                          <a:effectLst/>
                          <a:latin typeface="Arial" panose="020B0604020202020204" pitchFamily="34" charset="0"/>
                        </a:rPr>
                        <a:t> </a:t>
                      </a:r>
                      <a:r>
                        <a:rPr lang="en-US" sz="2200" dirty="0">
                          <a:solidFill>
                            <a:sysClr val="windowText" lastClr="000000"/>
                          </a:solidFill>
                          <a:effectLst/>
                          <a:latin typeface="Arial" panose="020B0604020202020204" pitchFamily="34" charset="0"/>
                        </a:rPr>
                        <a:t>B</a:t>
                      </a:r>
                      <a:endParaRPr lang="en-US" sz="2200" b="0" dirty="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ysClr val="window" lastClr="FFFFFF"/>
                    </a:solidFill>
                  </a:tcPr>
                </a:tc>
                <a:tc>
                  <a:txBody>
                    <a:bodyPr/>
                    <a:lstStyle/>
                    <a:p>
                      <a:pPr algn="ctr">
                        <a:spcBef>
                          <a:spcPts val="255"/>
                        </a:spcBef>
                      </a:pPr>
                      <a:r>
                        <a:rPr lang="en-US" sz="2200">
                          <a:solidFill>
                            <a:sysClr val="windowText" lastClr="000000"/>
                          </a:solidFill>
                          <a:effectLst/>
                          <a:latin typeface="Arial" panose="020B0604020202020204" pitchFamily="34" charset="0"/>
                        </a:rPr>
                        <a:t>2</a:t>
                      </a:r>
                      <a:endParaRPr lang="en-US" sz="2200" b="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ysClr val="window" lastClr="FFFFFF"/>
                    </a:solidFill>
                  </a:tcPr>
                </a:tc>
                <a:tc>
                  <a:txBody>
                    <a:bodyPr/>
                    <a:lstStyle/>
                    <a:p>
                      <a:pPr marR="635" algn="ctr">
                        <a:spcBef>
                          <a:spcPts val="255"/>
                        </a:spcBef>
                        <a:spcAft>
                          <a:spcPts val="0"/>
                        </a:spcAft>
                      </a:pPr>
                      <a:r>
                        <a:rPr lang="en-US" sz="2200" spc="-20">
                          <a:solidFill>
                            <a:sysClr val="windowText" lastClr="000000"/>
                          </a:solidFill>
                          <a:effectLst/>
                          <a:latin typeface="Arial" panose="020B0604020202020204" pitchFamily="34" charset="0"/>
                        </a:rPr>
                        <a:t>11</a:t>
                      </a:r>
                      <a:endParaRPr lang="en-US" sz="2200" b="0" spc="-2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ysClr val="window" lastClr="FFFFFF"/>
                    </a:solidFill>
                  </a:tcPr>
                </a:tc>
                <a:tc>
                  <a:txBody>
                    <a:bodyPr/>
                    <a:lstStyle/>
                    <a:p>
                      <a:pPr marL="1270" algn="ctr">
                        <a:spcBef>
                          <a:spcPts val="255"/>
                        </a:spcBef>
                        <a:spcAft>
                          <a:spcPts val="0"/>
                        </a:spcAft>
                      </a:pPr>
                      <a:r>
                        <a:rPr lang="en-US" sz="2200" dirty="0">
                          <a:solidFill>
                            <a:sysClr val="windowText" lastClr="000000"/>
                          </a:solidFill>
                          <a:effectLst/>
                          <a:latin typeface="Arial" panose="020B0604020202020204" pitchFamily="34" charset="0"/>
                        </a:rPr>
                        <a:t>1</a:t>
                      </a:r>
                      <a:endParaRPr lang="en-US" sz="2200" b="0" dirty="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ysClr val="window" lastClr="FFFFFF"/>
                    </a:solidFill>
                  </a:tcPr>
                </a:tc>
                <a:extLst>
                  <a:ext uri="{0D108BD9-81ED-4DB2-BD59-A6C34878D82A}">
                    <a16:rowId xmlns:a16="http://schemas.microsoft.com/office/drawing/2014/main" val="10002"/>
                  </a:ext>
                </a:extLst>
              </a:tr>
            </a:tbl>
          </a:graphicData>
        </a:graphic>
      </p:graphicFrame>
      <p:sp>
        <p:nvSpPr>
          <p:cNvPr id="8" name="TextBox 6"/>
          <p:cNvSpPr txBox="1"/>
          <p:nvPr>
            <p:custDataLst>
              <p:tags r:id="rId6"/>
            </p:custDataLst>
          </p:nvPr>
        </p:nvSpPr>
        <p:spPr>
          <a:xfrm>
            <a:off x="532130" y="3261995"/>
            <a:ext cx="230695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ea typeface="宋体" panose="02010600030101010101" pitchFamily="2" charset="-122"/>
              </a:rPr>
              <a:t>表</a:t>
            </a:r>
            <a:r>
              <a:rPr lang="en-US" altLang="zh-CN" sz="2000" dirty="0"/>
              <a:t>5-7 </a:t>
            </a:r>
            <a:r>
              <a:rPr lang="zh-CN" altLang="en-US" sz="2000" dirty="0"/>
              <a:t>测试数据 </a:t>
            </a:r>
            <a:r>
              <a:rPr lang="en-US" altLang="zh-CN" sz="2000" dirty="0"/>
              <a:t>B</a:t>
            </a:r>
            <a:r>
              <a:rPr lang="zh-CN" altLang="en-US" sz="2000" dirty="0"/>
              <a:t> </a:t>
            </a:r>
          </a:p>
        </p:txBody>
      </p:sp>
      <p:graphicFrame>
        <p:nvGraphicFramePr>
          <p:cNvPr id="16" name="表格 15"/>
          <p:cNvGraphicFramePr>
            <a:graphicFrameLocks noGrp="1"/>
          </p:cNvGraphicFramePr>
          <p:nvPr>
            <p:custDataLst>
              <p:tags r:id="rId7"/>
            </p:custDataLst>
          </p:nvPr>
        </p:nvGraphicFramePr>
        <p:xfrm>
          <a:off x="3661489" y="4244539"/>
          <a:ext cx="4947920" cy="2439670"/>
        </p:xfrm>
        <a:graphic>
          <a:graphicData uri="http://schemas.openxmlformats.org/drawingml/2006/table">
            <a:tbl>
              <a:tblPr firstRow="1">
                <a:effectLst/>
                <a:tableStyleId>{5940675A-B579-460E-94D1-54222C63F5DA}</a:tableStyleId>
              </a:tblPr>
              <a:tblGrid>
                <a:gridCol w="2526030">
                  <a:extLst>
                    <a:ext uri="{9D8B030D-6E8A-4147-A177-3AD203B41FA5}">
                      <a16:colId xmlns:a16="http://schemas.microsoft.com/office/drawing/2014/main" val="20000"/>
                    </a:ext>
                  </a:extLst>
                </a:gridCol>
                <a:gridCol w="1113790">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tblGrid>
              <a:tr h="321945">
                <a:tc>
                  <a:txBody>
                    <a:bodyPr/>
                    <a:lstStyle/>
                    <a:p>
                      <a:pPr marL="8255" algn="ctr">
                        <a:lnSpc>
                          <a:spcPts val="1160"/>
                        </a:lnSpc>
                      </a:pPr>
                      <a:endParaRPr lang="en-US" sz="2200" dirty="0">
                        <a:effectLst/>
                      </a:endParaRPr>
                    </a:p>
                    <a:p>
                      <a:pPr marL="8255" algn="ctr">
                        <a:lnSpc>
                          <a:spcPts val="1160"/>
                        </a:lnSpc>
                      </a:pPr>
                      <a:r>
                        <a:rPr lang="en-US" sz="2200" b="1" dirty="0" err="1">
                          <a:solidFill>
                            <a:sysClr val="window" lastClr="FFFFFF"/>
                          </a:solidFill>
                          <a:effectLst/>
                          <a:latin typeface="Arial" panose="020B0604020202020204" pitchFamily="34" charset="0"/>
                        </a:rPr>
                        <a:t>姓名</a:t>
                      </a:r>
                      <a:endParaRPr lang="en-US" sz="2200" b="0"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tc>
                  <a:txBody>
                    <a:bodyPr/>
                    <a:lstStyle/>
                    <a:p>
                      <a:pPr algn="ctr">
                        <a:lnSpc>
                          <a:spcPts val="1160"/>
                        </a:lnSpc>
                      </a:pPr>
                      <a:endParaRPr lang="en-US" sz="2200" dirty="0">
                        <a:effectLst/>
                      </a:endParaRPr>
                    </a:p>
                    <a:p>
                      <a:pPr algn="ctr">
                        <a:lnSpc>
                          <a:spcPts val="1160"/>
                        </a:lnSpc>
                      </a:pPr>
                      <a:r>
                        <a:rPr lang="en-US" sz="2200" b="1" dirty="0" err="1">
                          <a:solidFill>
                            <a:sysClr val="window" lastClr="FFFFFF"/>
                          </a:solidFill>
                          <a:effectLst/>
                          <a:latin typeface="Arial" panose="020B0604020202020204" pitchFamily="34" charset="0"/>
                        </a:rPr>
                        <a:t>测试</a:t>
                      </a:r>
                      <a:endParaRPr lang="en-US" sz="2200" b="0"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tc>
                  <a:txBody>
                    <a:bodyPr/>
                    <a:lstStyle/>
                    <a:p>
                      <a:pPr marL="635" algn="ctr">
                        <a:lnSpc>
                          <a:spcPts val="1160"/>
                        </a:lnSpc>
                      </a:pPr>
                      <a:endParaRPr lang="en-US" sz="2200" dirty="0">
                        <a:effectLst/>
                      </a:endParaRPr>
                    </a:p>
                    <a:p>
                      <a:pPr marL="635" algn="ctr">
                        <a:lnSpc>
                          <a:spcPts val="1160"/>
                        </a:lnSpc>
                      </a:pPr>
                      <a:r>
                        <a:rPr lang="en-US" sz="2200" b="1" dirty="0" err="1">
                          <a:solidFill>
                            <a:sysClr val="window" lastClr="FFFFFF"/>
                          </a:solidFill>
                          <a:effectLst/>
                          <a:latin typeface="Arial" panose="020B0604020202020204" pitchFamily="34" charset="0"/>
                        </a:rPr>
                        <a:t>结果</a:t>
                      </a:r>
                      <a:endParaRPr lang="en-US" sz="2200" b="0"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solidFill>
                      <a:srgbClr val="ED7D31">
                        <a:lumMod val="60000"/>
                        <a:lumOff val="40000"/>
                      </a:srgbClr>
                    </a:solidFill>
                  </a:tcPr>
                </a:tc>
                <a:extLst>
                  <a:ext uri="{0D108BD9-81ED-4DB2-BD59-A6C34878D82A}">
                    <a16:rowId xmlns:a16="http://schemas.microsoft.com/office/drawing/2014/main" val="10000"/>
                  </a:ext>
                </a:extLst>
              </a:tr>
              <a:tr h="361315">
                <a:tc>
                  <a:txBody>
                    <a:bodyPr/>
                    <a:lstStyle/>
                    <a:p>
                      <a:pPr marL="465455">
                        <a:spcBef>
                          <a:spcPts val="190"/>
                        </a:spcBef>
                        <a:spcAft>
                          <a:spcPts val="0"/>
                        </a:spcAft>
                      </a:pPr>
                      <a:r>
                        <a:rPr lang="en-US" sz="2200" spc="-5">
                          <a:solidFill>
                            <a:sysClr val="windowText" lastClr="000000"/>
                          </a:solidFill>
                          <a:effectLst/>
                          <a:latin typeface="Arial" panose="020B0604020202020204" pitchFamily="34" charset="0"/>
                        </a:rPr>
                        <a:t>John</a:t>
                      </a:r>
                      <a:r>
                        <a:rPr lang="en-US" sz="2200" spc="-25">
                          <a:solidFill>
                            <a:sysClr val="windowText" lastClr="000000"/>
                          </a:solidFill>
                          <a:effectLst/>
                          <a:latin typeface="Arial" panose="020B0604020202020204" pitchFamily="34" charset="0"/>
                        </a:rPr>
                        <a:t> </a:t>
                      </a:r>
                      <a:r>
                        <a:rPr lang="en-US" sz="2200" spc="-5">
                          <a:solidFill>
                            <a:sysClr val="windowText" lastClr="000000"/>
                          </a:solidFill>
                          <a:effectLst/>
                          <a:latin typeface="Arial" panose="020B0604020202020204" pitchFamily="34" charset="0"/>
                        </a:rPr>
                        <a:t>Smith</a:t>
                      </a:r>
                      <a:endParaRPr lang="en-US" sz="2200" b="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200" dirty="0">
                          <a:solidFill>
                            <a:sysClr val="windowText" lastClr="000000"/>
                          </a:solidFill>
                          <a:effectLst/>
                          <a:latin typeface="Arial" panose="020B0604020202020204" pitchFamily="34" charset="0"/>
                        </a:rPr>
                        <a:t>a</a:t>
                      </a:r>
                      <a:endParaRPr lang="en-US" sz="2200" b="0" dirty="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635" algn="ctr">
                        <a:spcBef>
                          <a:spcPts val="190"/>
                        </a:spcBef>
                        <a:spcAft>
                          <a:spcPts val="0"/>
                        </a:spcAft>
                      </a:pPr>
                      <a:r>
                        <a:rPr lang="en-US" sz="2200" dirty="0">
                          <a:solidFill>
                            <a:sysClr val="windowText" lastClr="000000"/>
                          </a:solidFill>
                          <a:effectLst/>
                          <a:latin typeface="Arial" panose="020B0604020202020204" pitchFamily="34" charset="0"/>
                        </a:rPr>
                        <a:t>\</a:t>
                      </a:r>
                      <a:endParaRPr lang="en-US" sz="2200" b="0" dirty="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1"/>
                  </a:ext>
                </a:extLst>
              </a:tr>
              <a:tr h="352425">
                <a:tc>
                  <a:txBody>
                    <a:bodyPr/>
                    <a:lstStyle/>
                    <a:p>
                      <a:pPr marL="8255" algn="ctr">
                        <a:spcBef>
                          <a:spcPts val="190"/>
                        </a:spcBef>
                        <a:spcAft>
                          <a:spcPts val="0"/>
                        </a:spcAft>
                      </a:pPr>
                      <a:r>
                        <a:rPr lang="en-US" sz="2200" spc="-5">
                          <a:solidFill>
                            <a:sysClr val="windowText" lastClr="000000"/>
                          </a:solidFill>
                          <a:effectLst/>
                          <a:latin typeface="Arial" panose="020B0604020202020204" pitchFamily="34" charset="0"/>
                        </a:rPr>
                        <a:t>Jane</a:t>
                      </a:r>
                      <a:r>
                        <a:rPr lang="en-US" sz="2200" spc="-20">
                          <a:solidFill>
                            <a:sysClr val="windowText" lastClr="000000"/>
                          </a:solidFill>
                          <a:effectLst/>
                          <a:latin typeface="Arial" panose="020B0604020202020204" pitchFamily="34" charset="0"/>
                        </a:rPr>
                        <a:t> </a:t>
                      </a:r>
                      <a:r>
                        <a:rPr lang="en-US" sz="2200" spc="-5">
                          <a:solidFill>
                            <a:sysClr val="windowText" lastClr="000000"/>
                          </a:solidFill>
                          <a:effectLst/>
                          <a:latin typeface="Arial" panose="020B0604020202020204" pitchFamily="34" charset="0"/>
                        </a:rPr>
                        <a:t>Doe</a:t>
                      </a:r>
                      <a:endParaRPr lang="en-US" sz="2200" b="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200" dirty="0">
                          <a:solidFill>
                            <a:sysClr val="windowText" lastClr="000000"/>
                          </a:solidFill>
                          <a:effectLst/>
                          <a:latin typeface="Arial" panose="020B0604020202020204" pitchFamily="34" charset="0"/>
                        </a:rPr>
                        <a:t>a</a:t>
                      </a:r>
                      <a:endParaRPr lang="en-US" sz="2200" b="0" dirty="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635" algn="ctr">
                        <a:spcBef>
                          <a:spcPts val="190"/>
                        </a:spcBef>
                        <a:spcAft>
                          <a:spcPts val="0"/>
                        </a:spcAft>
                      </a:pPr>
                      <a:r>
                        <a:rPr lang="en-US" sz="2200" dirty="0">
                          <a:solidFill>
                            <a:sysClr val="windowText" lastClr="000000"/>
                          </a:solidFill>
                          <a:effectLst/>
                          <a:latin typeface="Arial" panose="020B0604020202020204" pitchFamily="34" charset="0"/>
                        </a:rPr>
                        <a:t>16</a:t>
                      </a:r>
                      <a:endParaRPr lang="en-US" sz="2200" b="0" dirty="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2"/>
                  </a:ext>
                </a:extLst>
              </a:tr>
              <a:tr h="352425">
                <a:tc>
                  <a:txBody>
                    <a:bodyPr/>
                    <a:lstStyle/>
                    <a:p>
                      <a:pPr marL="398780">
                        <a:spcBef>
                          <a:spcPts val="190"/>
                        </a:spcBef>
                        <a:spcAft>
                          <a:spcPts val="0"/>
                        </a:spcAft>
                      </a:pPr>
                      <a:r>
                        <a:rPr lang="en-US" sz="2200" spc="-5" dirty="0">
                          <a:solidFill>
                            <a:sysClr val="windowText" lastClr="000000"/>
                          </a:solidFill>
                          <a:effectLst/>
                          <a:latin typeface="Arial" panose="020B0604020202020204" pitchFamily="34" charset="0"/>
                        </a:rPr>
                        <a:t>Mary</a:t>
                      </a:r>
                      <a:r>
                        <a:rPr lang="en-US" sz="2200" dirty="0">
                          <a:solidFill>
                            <a:sysClr val="windowText" lastClr="000000"/>
                          </a:solidFill>
                          <a:effectLst/>
                          <a:latin typeface="Arial" panose="020B0604020202020204" pitchFamily="34" charset="0"/>
                        </a:rPr>
                        <a:t> </a:t>
                      </a:r>
                      <a:r>
                        <a:rPr lang="en-US" sz="2200" spc="-5" dirty="0">
                          <a:solidFill>
                            <a:sysClr val="windowText" lastClr="000000"/>
                          </a:solidFill>
                          <a:effectLst/>
                          <a:latin typeface="Arial" panose="020B0604020202020204" pitchFamily="34" charset="0"/>
                        </a:rPr>
                        <a:t>Johnson</a:t>
                      </a:r>
                      <a:endParaRPr lang="en-US" sz="2200" b="0" dirty="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200">
                          <a:solidFill>
                            <a:sysClr val="windowText" lastClr="000000"/>
                          </a:solidFill>
                          <a:effectLst/>
                          <a:latin typeface="Arial" panose="020B0604020202020204" pitchFamily="34" charset="0"/>
                        </a:rPr>
                        <a:t>a</a:t>
                      </a:r>
                      <a:endParaRPr lang="en-US" sz="2200" b="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635" algn="ctr">
                        <a:spcBef>
                          <a:spcPts val="190"/>
                        </a:spcBef>
                        <a:spcAft>
                          <a:spcPts val="0"/>
                        </a:spcAft>
                      </a:pPr>
                      <a:r>
                        <a:rPr lang="en-US" sz="2200" dirty="0">
                          <a:solidFill>
                            <a:sysClr val="windowText" lastClr="000000"/>
                          </a:solidFill>
                          <a:effectLst/>
                          <a:latin typeface="Arial" panose="020B0604020202020204" pitchFamily="34" charset="0"/>
                        </a:rPr>
                        <a:t>3</a:t>
                      </a:r>
                      <a:endParaRPr lang="en-US" sz="2200" b="0" dirty="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3"/>
                  </a:ext>
                </a:extLst>
              </a:tr>
              <a:tr h="306705">
                <a:tc>
                  <a:txBody>
                    <a:bodyPr/>
                    <a:lstStyle/>
                    <a:p>
                      <a:pPr marL="465455">
                        <a:spcBef>
                          <a:spcPts val="190"/>
                        </a:spcBef>
                        <a:spcAft>
                          <a:spcPts val="0"/>
                        </a:spcAft>
                      </a:pPr>
                      <a:r>
                        <a:rPr lang="en-US" sz="2200" spc="-5">
                          <a:solidFill>
                            <a:sysClr val="windowText" lastClr="000000"/>
                          </a:solidFill>
                          <a:effectLst/>
                          <a:latin typeface="Arial" panose="020B0604020202020204" pitchFamily="34" charset="0"/>
                        </a:rPr>
                        <a:t>John</a:t>
                      </a:r>
                      <a:r>
                        <a:rPr lang="en-US" sz="2200" spc="-25">
                          <a:solidFill>
                            <a:sysClr val="windowText" lastClr="000000"/>
                          </a:solidFill>
                          <a:effectLst/>
                          <a:latin typeface="Arial" panose="020B0604020202020204" pitchFamily="34" charset="0"/>
                        </a:rPr>
                        <a:t> </a:t>
                      </a:r>
                      <a:r>
                        <a:rPr lang="en-US" sz="2200" spc="-5">
                          <a:solidFill>
                            <a:sysClr val="windowText" lastClr="000000"/>
                          </a:solidFill>
                          <a:effectLst/>
                          <a:latin typeface="Arial" panose="020B0604020202020204" pitchFamily="34" charset="0"/>
                        </a:rPr>
                        <a:t>Smith</a:t>
                      </a:r>
                      <a:endParaRPr lang="en-US" sz="2200" b="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200">
                          <a:solidFill>
                            <a:sysClr val="windowText" lastClr="000000"/>
                          </a:solidFill>
                          <a:effectLst/>
                          <a:latin typeface="Arial" panose="020B0604020202020204" pitchFamily="34" charset="0"/>
                        </a:rPr>
                        <a:t>b</a:t>
                      </a:r>
                      <a:endParaRPr lang="en-US" sz="2200" b="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635" algn="ctr">
                        <a:spcBef>
                          <a:spcPts val="190"/>
                        </a:spcBef>
                        <a:spcAft>
                          <a:spcPts val="0"/>
                        </a:spcAft>
                      </a:pPr>
                      <a:r>
                        <a:rPr lang="en-US" sz="2200" dirty="0">
                          <a:solidFill>
                            <a:sysClr val="windowText" lastClr="000000"/>
                          </a:solidFill>
                          <a:effectLst/>
                          <a:latin typeface="Arial" panose="020B0604020202020204" pitchFamily="34" charset="0"/>
                        </a:rPr>
                        <a:t>2</a:t>
                      </a:r>
                      <a:endParaRPr lang="en-US" sz="2200" b="0" dirty="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4"/>
                  </a:ext>
                </a:extLst>
              </a:tr>
              <a:tr h="340995">
                <a:tc>
                  <a:txBody>
                    <a:bodyPr/>
                    <a:lstStyle/>
                    <a:p>
                      <a:pPr marL="8255" algn="ctr">
                        <a:spcBef>
                          <a:spcPts val="190"/>
                        </a:spcBef>
                        <a:spcAft>
                          <a:spcPts val="0"/>
                        </a:spcAft>
                      </a:pPr>
                      <a:r>
                        <a:rPr lang="en-US" sz="2200" spc="-5" dirty="0">
                          <a:solidFill>
                            <a:sysClr val="windowText" lastClr="000000"/>
                          </a:solidFill>
                          <a:effectLst/>
                          <a:latin typeface="Arial" panose="020B0604020202020204" pitchFamily="34" charset="0"/>
                        </a:rPr>
                        <a:t>Jane</a:t>
                      </a:r>
                      <a:r>
                        <a:rPr lang="en-US" sz="2200" spc="-20" dirty="0">
                          <a:solidFill>
                            <a:sysClr val="windowText" lastClr="000000"/>
                          </a:solidFill>
                          <a:effectLst/>
                          <a:latin typeface="Arial" panose="020B0604020202020204" pitchFamily="34" charset="0"/>
                        </a:rPr>
                        <a:t> </a:t>
                      </a:r>
                      <a:r>
                        <a:rPr lang="en-US" sz="2200" spc="-5" dirty="0">
                          <a:solidFill>
                            <a:sysClr val="windowText" lastClr="000000"/>
                          </a:solidFill>
                          <a:effectLst/>
                          <a:latin typeface="Arial" panose="020B0604020202020204" pitchFamily="34" charset="0"/>
                        </a:rPr>
                        <a:t>Doe</a:t>
                      </a:r>
                      <a:endParaRPr lang="en-US" sz="2200" b="0" dirty="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200" dirty="0">
                          <a:solidFill>
                            <a:sysClr val="windowText" lastClr="000000"/>
                          </a:solidFill>
                          <a:effectLst/>
                          <a:latin typeface="Arial" panose="020B0604020202020204" pitchFamily="34" charset="0"/>
                        </a:rPr>
                        <a:t>b</a:t>
                      </a:r>
                      <a:endParaRPr lang="en-US" sz="2200" b="0" dirty="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L="635" algn="ctr">
                        <a:spcBef>
                          <a:spcPts val="190"/>
                        </a:spcBef>
                        <a:spcAft>
                          <a:spcPts val="0"/>
                        </a:spcAft>
                      </a:pPr>
                      <a:r>
                        <a:rPr lang="en-US" sz="2200" spc="-20" dirty="0">
                          <a:solidFill>
                            <a:sysClr val="windowText" lastClr="000000"/>
                          </a:solidFill>
                          <a:effectLst/>
                          <a:latin typeface="Arial" panose="020B0604020202020204" pitchFamily="34" charset="0"/>
                        </a:rPr>
                        <a:t>11</a:t>
                      </a:r>
                      <a:endParaRPr lang="en-US" sz="2200" b="0" spc="-20" dirty="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5"/>
                  </a:ext>
                </a:extLst>
              </a:tr>
              <a:tr h="375285">
                <a:tc>
                  <a:txBody>
                    <a:bodyPr/>
                    <a:lstStyle/>
                    <a:p>
                      <a:pPr marL="398780">
                        <a:spcBef>
                          <a:spcPts val="190"/>
                        </a:spcBef>
                        <a:spcAft>
                          <a:spcPts val="0"/>
                        </a:spcAft>
                      </a:pPr>
                      <a:r>
                        <a:rPr lang="en-US" sz="2200" spc="-5" dirty="0">
                          <a:solidFill>
                            <a:sysClr val="windowText" lastClr="000000"/>
                          </a:solidFill>
                          <a:effectLst/>
                          <a:latin typeface="Arial" panose="020B0604020202020204" pitchFamily="34" charset="0"/>
                        </a:rPr>
                        <a:t>Mary</a:t>
                      </a:r>
                      <a:r>
                        <a:rPr lang="en-US" sz="2200" dirty="0">
                          <a:solidFill>
                            <a:sysClr val="windowText" lastClr="000000"/>
                          </a:solidFill>
                          <a:effectLst/>
                          <a:latin typeface="Arial" panose="020B0604020202020204" pitchFamily="34" charset="0"/>
                        </a:rPr>
                        <a:t> </a:t>
                      </a:r>
                      <a:r>
                        <a:rPr lang="en-US" sz="2200" spc="-5" dirty="0">
                          <a:solidFill>
                            <a:sysClr val="windowText" lastClr="000000"/>
                          </a:solidFill>
                          <a:effectLst/>
                          <a:latin typeface="Arial" panose="020B0604020202020204" pitchFamily="34" charset="0"/>
                        </a:rPr>
                        <a:t>Johnson</a:t>
                      </a:r>
                      <a:endParaRPr lang="en-US" sz="2200" b="0" dirty="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marR="635" algn="ctr">
                        <a:spcBef>
                          <a:spcPts val="190"/>
                        </a:spcBef>
                        <a:spcAft>
                          <a:spcPts val="0"/>
                        </a:spcAft>
                      </a:pPr>
                      <a:r>
                        <a:rPr lang="en-US" sz="2200">
                          <a:solidFill>
                            <a:sysClr val="windowText" lastClr="000000"/>
                          </a:solidFill>
                          <a:effectLst/>
                          <a:latin typeface="Arial" panose="020B0604020202020204" pitchFamily="34" charset="0"/>
                        </a:rPr>
                        <a:t>b</a:t>
                      </a:r>
                      <a:endParaRPr lang="en-US" sz="2200" b="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tc>
                  <a:txBody>
                    <a:bodyPr/>
                    <a:lstStyle/>
                    <a:p>
                      <a:pPr algn="ctr">
                        <a:spcBef>
                          <a:spcPts val="190"/>
                        </a:spcBef>
                      </a:pPr>
                      <a:r>
                        <a:rPr lang="en-US" sz="2200" dirty="0">
                          <a:solidFill>
                            <a:sysClr val="windowText" lastClr="000000"/>
                          </a:solidFill>
                          <a:effectLst/>
                          <a:latin typeface="Arial" panose="020B0604020202020204" pitchFamily="34" charset="0"/>
                        </a:rPr>
                        <a:t>1</a:t>
                      </a:r>
                      <a:endParaRPr lang="en-US" sz="2200" b="0" dirty="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10" name="TextBox 6"/>
          <p:cNvSpPr txBox="1"/>
          <p:nvPr>
            <p:custDataLst>
              <p:tags r:id="rId8"/>
            </p:custDataLst>
          </p:nvPr>
        </p:nvSpPr>
        <p:spPr>
          <a:xfrm>
            <a:off x="587375" y="5111115"/>
            <a:ext cx="230695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ea typeface="宋体" panose="02010600030101010101" pitchFamily="2" charset="-122"/>
              </a:rPr>
              <a:t>表</a:t>
            </a:r>
            <a:r>
              <a:rPr lang="en-US" altLang="zh-CN" sz="2000" dirty="0"/>
              <a:t>5-8 </a:t>
            </a:r>
            <a:r>
              <a:rPr lang="zh-CN" altLang="en-US" sz="2000" dirty="0"/>
              <a:t>测试数据 </a:t>
            </a:r>
            <a:r>
              <a:rPr lang="en-US" altLang="zh-CN" sz="2000" dirty="0"/>
              <a: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xit" presetSubtype="4" fill="hold" nodeType="withEffect">
                                  <p:stCondLst>
                                    <p:cond delay="0"/>
                                  </p:stCondLst>
                                  <p:childTnLst>
                                    <p:anim calcmode="lin" valueType="num">
                                      <p:cBhvr additive="base">
                                        <p:cTn id="10" dur="500"/>
                                        <p:tgtEl>
                                          <p:spTgt spid="4"/>
                                        </p:tgtEl>
                                        <p:attrNameLst>
                                          <p:attrName>ppt_x</p:attrName>
                                        </p:attrNameLst>
                                      </p:cBhvr>
                                      <p:tavLst>
                                        <p:tav tm="0">
                                          <p:val>
                                            <p:strVal val="ppt_x"/>
                                          </p:val>
                                        </p:tav>
                                        <p:tav tm="100000">
                                          <p:val>
                                            <p:strVal val="ppt_x"/>
                                          </p:val>
                                        </p:tav>
                                      </p:tavLst>
                                    </p:anim>
                                    <p:anim calcmode="lin" valueType="num">
                                      <p:cBhvr additive="base">
                                        <p:cTn id="11" dur="500"/>
                                        <p:tgtEl>
                                          <p:spTgt spid="4"/>
                                        </p:tgtEl>
                                        <p:attrNameLst>
                                          <p:attrName>ppt_y</p:attrName>
                                        </p:attrNameLst>
                                      </p:cBhvr>
                                      <p:tavLst>
                                        <p:tav tm="0">
                                          <p:val>
                                            <p:strVal val="ppt_y"/>
                                          </p:val>
                                        </p:tav>
                                        <p:tav tm="100000">
                                          <p:val>
                                            <p:strVal val="1+ppt_h/2"/>
                                          </p:val>
                                        </p:tav>
                                      </p:tavLst>
                                    </p:anim>
                                    <p:set>
                                      <p:cBhvr>
                                        <p:cTn id="12" dur="1" fill="hold">
                                          <p:stCondLst>
                                            <p:cond delay="499"/>
                                          </p:stCondLst>
                                        </p:cTn>
                                        <p:tgtEl>
                                          <p:spTgt spid="4"/>
                                        </p:tgtEl>
                                        <p:attrNameLst>
                                          <p:attrName>style.visibility</p:attrName>
                                        </p:attrNameLst>
                                      </p:cBhvr>
                                      <p:to>
                                        <p:strVal val="hidden"/>
                                      </p:to>
                                    </p:set>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xit" presetSubtype="4" fill="hold" nodeType="withEffect">
                                  <p:stCondLst>
                                    <p:cond delay="0"/>
                                  </p:stCondLst>
                                  <p:childTnLst>
                                    <p:anim calcmode="lin" valueType="num">
                                      <p:cBhvr additive="base">
                                        <p:cTn id="18" dur="500"/>
                                        <p:tgtEl>
                                          <p:spTgt spid="11"/>
                                        </p:tgtEl>
                                        <p:attrNameLst>
                                          <p:attrName>ppt_x</p:attrName>
                                        </p:attrNameLst>
                                      </p:cBhvr>
                                      <p:tavLst>
                                        <p:tav tm="0">
                                          <p:val>
                                            <p:strVal val="ppt_x"/>
                                          </p:val>
                                        </p:tav>
                                        <p:tav tm="100000">
                                          <p:val>
                                            <p:strVal val="ppt_x"/>
                                          </p:val>
                                        </p:tav>
                                      </p:tavLst>
                                    </p:anim>
                                    <p:anim calcmode="lin" valueType="num">
                                      <p:cBhvr additive="base">
                                        <p:cTn id="19" dur="500"/>
                                        <p:tgtEl>
                                          <p:spTgt spid="11"/>
                                        </p:tgtEl>
                                        <p:attrNameLst>
                                          <p:attrName>ppt_y</p:attrName>
                                        </p:attrNameLst>
                                      </p:cBhvr>
                                      <p:tavLst>
                                        <p:tav tm="0">
                                          <p:val>
                                            <p:strVal val="ppt_y"/>
                                          </p:val>
                                        </p:tav>
                                        <p:tav tm="100000">
                                          <p:val>
                                            <p:strVal val="1+ppt_h/2"/>
                                          </p:val>
                                        </p:tav>
                                      </p:tavLst>
                                    </p:anim>
                                    <p:set>
                                      <p:cBhvr>
                                        <p:cTn id="20" dur="1" fill="hold">
                                          <p:stCondLst>
                                            <p:cond delay="499"/>
                                          </p:stCondLst>
                                        </p:cTn>
                                        <p:tgtEl>
                                          <p:spTgt spid="11"/>
                                        </p:tgtEl>
                                        <p:attrNameLst>
                                          <p:attrName>style.visibility</p:attrName>
                                        </p:attrNameLst>
                                      </p:cBhvr>
                                      <p:to>
                                        <p:strVal val="hidden"/>
                                      </p:to>
                                    </p:set>
                                  </p:childTnLst>
                                </p:cTn>
                              </p:par>
                              <p:par>
                                <p:cTn id="21" presetID="2" presetClass="entr" presetSubtype="4"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xit" presetSubtype="4" fill="hold" nodeType="withEffect">
                                  <p:stCondLst>
                                    <p:cond delay="0"/>
                                  </p:stCondLst>
                                  <p:childTnLst>
                                    <p:anim calcmode="lin" valueType="num">
                                      <p:cBhvr additive="base">
                                        <p:cTn id="26" dur="500"/>
                                        <p:tgtEl>
                                          <p:spTgt spid="16"/>
                                        </p:tgtEl>
                                        <p:attrNameLst>
                                          <p:attrName>ppt_x</p:attrName>
                                        </p:attrNameLst>
                                      </p:cBhvr>
                                      <p:tavLst>
                                        <p:tav tm="0">
                                          <p:val>
                                            <p:strVal val="ppt_x"/>
                                          </p:val>
                                        </p:tav>
                                        <p:tav tm="100000">
                                          <p:val>
                                            <p:strVal val="ppt_x"/>
                                          </p:val>
                                        </p:tav>
                                      </p:tavLst>
                                    </p:anim>
                                    <p:anim calcmode="lin" valueType="num">
                                      <p:cBhvr additive="base">
                                        <p:cTn id="27" dur="500"/>
                                        <p:tgtEl>
                                          <p:spTgt spid="16"/>
                                        </p:tgtEl>
                                        <p:attrNameLst>
                                          <p:attrName>ppt_y</p:attrName>
                                        </p:attrNameLst>
                                      </p:cBhvr>
                                      <p:tavLst>
                                        <p:tav tm="0">
                                          <p:val>
                                            <p:strVal val="ppt_y"/>
                                          </p:val>
                                        </p:tav>
                                        <p:tav tm="100000">
                                          <p:val>
                                            <p:strVal val="1+ppt_h/2"/>
                                          </p:val>
                                        </p:tav>
                                      </p:tavLst>
                                    </p:anim>
                                    <p:set>
                                      <p:cBhvr>
                                        <p:cTn id="28"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2"/>
            </p:custDataLst>
          </p:nvPr>
        </p:nvSpPr>
        <p:spPr>
          <a:xfrm>
            <a:off x="99695" y="795655"/>
            <a:ext cx="8931275" cy="52324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en-US" altLang="zh-CN" sz="2200" b="1"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3"/>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7" name="Rectangle 3"/>
          <p:cNvSpPr>
            <a:spLocks noGrp="1" noRot="1"/>
          </p:cNvSpPr>
          <p:nvPr>
            <p:custDataLst>
              <p:tags r:id="rId4"/>
            </p:custDataLst>
          </p:nvPr>
        </p:nvSpPr>
        <p:spPr>
          <a:xfrm>
            <a:off x="171450" y="1369695"/>
            <a:ext cx="2248535" cy="48387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 </a:t>
            </a:r>
            <a:r>
              <a:rPr lang="zh-CN" altLang="en-US" dirty="0">
                <a:solidFill>
                  <a:srgbClr val="134AD5"/>
                </a:solidFill>
                <a:ea typeface="黑体" panose="02010609060101010101" pitchFamily="49" charset="-122"/>
                <a:cs typeface="+mn-lt"/>
                <a:sym typeface="+mn-ea"/>
              </a:rPr>
              <a:t>数据质量</a:t>
            </a:r>
            <a:endParaRPr lang="en-US" altLang="zh-CN" sz="2200" b="1" dirty="0">
              <a:solidFill>
                <a:srgbClr val="134AD5"/>
              </a:solidFill>
              <a:ea typeface="黑体" panose="02010609060101010101" pitchFamily="49" charset="-122"/>
              <a:cs typeface="+mn-lt"/>
              <a:sym typeface="+mn-ea"/>
            </a:endParaRPr>
          </a:p>
        </p:txBody>
      </p:sp>
      <p:sp>
        <p:nvSpPr>
          <p:cNvPr id="2" name="文本框 1"/>
          <p:cNvSpPr txBox="1"/>
          <p:nvPr/>
        </p:nvSpPr>
        <p:spPr>
          <a:xfrm>
            <a:off x="118745" y="1839595"/>
            <a:ext cx="8902700" cy="1276350"/>
          </a:xfrm>
          <a:prstGeom prst="rect">
            <a:avLst/>
          </a:prstGeom>
          <a:noFill/>
        </p:spPr>
        <p:txBody>
          <a:bodyPr wrap="square" rtlCol="0" anchor="t">
            <a:spAutoFit/>
          </a:bodyPr>
          <a:lstStyle/>
          <a:p>
            <a:pPr algn="l">
              <a:spcBef>
                <a:spcPts val="1200"/>
              </a:spcBef>
              <a:buSzTx/>
              <a:buFont typeface="Wingdings" panose="05000000000000000000" pitchFamily="2" charset="2"/>
              <a:buNone/>
            </a:pPr>
            <a:r>
              <a:rPr lang="en-US" altLang="zh-CN" sz="2300" dirty="0">
                <a:solidFill>
                  <a:srgbClr val="134AD5"/>
                </a:solidFill>
                <a:latin typeface="+mn-lt"/>
                <a:sym typeface="+mn-ea"/>
              </a:rPr>
              <a:t>      - </a:t>
            </a:r>
            <a:r>
              <a:rPr lang="zh-CN" altLang="en-US" sz="2300" dirty="0">
                <a:solidFill>
                  <a:srgbClr val="134AD5"/>
                </a:solidFill>
                <a:latin typeface="黑体" panose="02010609060101010101" pitchFamily="49" charset="-122"/>
                <a:ea typeface="黑体" panose="02010609060101010101" pitchFamily="49" charset="-122"/>
                <a:sym typeface="+mn-ea"/>
              </a:rPr>
              <a:t>统计学规律：第一数字规律</a:t>
            </a:r>
          </a:p>
          <a:p>
            <a:pPr marL="0" lvl="1" indent="-190500" algn="l">
              <a:spcBef>
                <a:spcPts val="1200"/>
              </a:spcBef>
              <a:buClrTx/>
              <a:buSzTx/>
              <a:buFont typeface="Wingdings" panose="05000000000000000000" pitchFamily="2" charset="2"/>
              <a:buNone/>
            </a:pPr>
            <a:r>
              <a:rPr lang="en-US" altLang="zh-CN" sz="2200" dirty="0">
                <a:solidFill>
                  <a:schemeClr val="tx1"/>
                </a:solidFill>
                <a:latin typeface="+mn-lt"/>
                <a:sym typeface="+mn-ea"/>
              </a:rPr>
              <a:t>        </a:t>
            </a:r>
            <a:r>
              <a:rPr lang="en-US" altLang="zh-CN" sz="2200" dirty="0">
                <a:solidFill>
                  <a:schemeClr val="tx1"/>
                </a:solidFill>
                <a:latin typeface="+mn-lt"/>
                <a:sym typeface="Symbol" panose="05050102010706020507" charset="0"/>
              </a:rPr>
              <a:t></a:t>
            </a:r>
            <a:r>
              <a:rPr lang="en-US" altLang="zh-CN" sz="2200" dirty="0">
                <a:solidFill>
                  <a:schemeClr val="tx1"/>
                </a:solidFill>
                <a:latin typeface="+mn-lt"/>
                <a:sym typeface="+mn-ea"/>
              </a:rPr>
              <a:t> </a:t>
            </a:r>
            <a:r>
              <a:rPr lang="zh-CN" altLang="en-US" sz="2200" dirty="0">
                <a:solidFill>
                  <a:schemeClr val="tx1"/>
                </a:solidFill>
                <a:latin typeface="+mn-lt"/>
                <a:sym typeface="+mn-ea"/>
              </a:rPr>
              <a:t>第一数字定律（</a:t>
            </a:r>
            <a:r>
              <a:rPr lang="en-US" sz="2200" dirty="0">
                <a:solidFill>
                  <a:schemeClr val="tx1"/>
                </a:solidFill>
                <a:latin typeface="+mn-lt"/>
                <a:sym typeface="+mn-ea"/>
              </a:rPr>
              <a:t>First-Digit Law</a:t>
            </a:r>
            <a:r>
              <a:rPr lang="zh-CN" altLang="en-US" sz="2200" dirty="0">
                <a:solidFill>
                  <a:schemeClr val="tx1"/>
                </a:solidFill>
                <a:latin typeface="+mn-lt"/>
                <a:ea typeface="宋体" panose="02010600030101010101" pitchFamily="2" charset="-122"/>
                <a:sym typeface="+mn-ea"/>
              </a:rPr>
              <a:t>，也称本福特定律</a:t>
            </a:r>
            <a:r>
              <a:rPr lang="zh-CN" altLang="en-US" sz="2200" dirty="0">
                <a:solidFill>
                  <a:schemeClr val="tx1"/>
                </a:solidFill>
                <a:latin typeface="+mn-lt"/>
                <a:sym typeface="+mn-ea"/>
              </a:rPr>
              <a:t>）描述的是自然数</a:t>
            </a:r>
            <a:r>
              <a:rPr lang="en-US" sz="2200" dirty="0">
                <a:solidFill>
                  <a:schemeClr val="tx1"/>
                </a:solidFill>
                <a:latin typeface="+mn-lt"/>
                <a:sym typeface="+mn-ea"/>
              </a:rPr>
              <a:t>“1”</a:t>
            </a:r>
            <a:r>
              <a:rPr lang="zh-CN" altLang="en-US" sz="2200" dirty="0">
                <a:solidFill>
                  <a:schemeClr val="tx1"/>
                </a:solidFill>
                <a:latin typeface="+mn-lt"/>
                <a:sym typeface="+mn-ea"/>
              </a:rPr>
              <a:t>到</a:t>
            </a:r>
            <a:r>
              <a:rPr lang="en-US" sz="2200" dirty="0">
                <a:solidFill>
                  <a:schemeClr val="tx1"/>
                </a:solidFill>
                <a:latin typeface="+mn-lt"/>
                <a:sym typeface="+mn-ea"/>
              </a:rPr>
              <a:t>“9”</a:t>
            </a:r>
            <a:r>
              <a:rPr lang="zh-CN" altLang="en-US" sz="2200" dirty="0">
                <a:solidFill>
                  <a:schemeClr val="tx1"/>
                </a:solidFill>
                <a:latin typeface="+mn-lt"/>
                <a:sym typeface="+mn-ea"/>
              </a:rPr>
              <a:t>的使用频率，设</a:t>
            </a:r>
            <a:r>
              <a:rPr lang="en-US" altLang="zh-CN" sz="2200" dirty="0">
                <a:solidFill>
                  <a:schemeClr val="tx1"/>
                </a:solidFill>
                <a:latin typeface="+mn-lt"/>
                <a:sym typeface="+mn-ea"/>
              </a:rPr>
              <a:t> d </a:t>
            </a:r>
            <a:r>
              <a:rPr lang="en-US" altLang="zh-CN" sz="2200" dirty="0">
                <a:solidFill>
                  <a:schemeClr val="tx1"/>
                </a:solidFill>
                <a:latin typeface="微软雅黑" panose="020B0503020204020204" charset="-122"/>
                <a:cs typeface="微软雅黑" panose="020B0503020204020204" charset="-122"/>
                <a:sym typeface="+mn-ea"/>
              </a:rPr>
              <a:t>ϵ {1,2,3,4,5,6,7,8,9}</a:t>
            </a:r>
            <a:r>
              <a:rPr lang="zh-CN" altLang="en-US" sz="2200" dirty="0">
                <a:solidFill>
                  <a:schemeClr val="tx1"/>
                </a:solidFill>
                <a:latin typeface="微软雅黑" panose="020B0503020204020204" charset="-122"/>
                <a:ea typeface="宋体" panose="02010600030101010101" pitchFamily="2" charset="-122"/>
                <a:cs typeface="微软雅黑" panose="020B0503020204020204" charset="-122"/>
                <a:sym typeface="+mn-ea"/>
              </a:rPr>
              <a:t>，则</a:t>
            </a:r>
          </a:p>
        </p:txBody>
      </p:sp>
      <p:graphicFrame>
        <p:nvGraphicFramePr>
          <p:cNvPr id="43030" name="Object 22"/>
          <p:cNvGraphicFramePr>
            <a:graphicFrameLocks noChangeAspect="1"/>
          </p:cNvGraphicFramePr>
          <p:nvPr>
            <p:custDataLst>
              <p:tags r:id="rId5"/>
            </p:custDataLst>
          </p:nvPr>
        </p:nvGraphicFramePr>
        <p:xfrm>
          <a:off x="149860" y="3139440"/>
          <a:ext cx="8820150" cy="2291080"/>
        </p:xfrm>
        <a:graphic>
          <a:graphicData uri="http://schemas.openxmlformats.org/presentationml/2006/ole">
            <mc:AlternateContent xmlns:mc="http://schemas.openxmlformats.org/markup-compatibility/2006">
              <mc:Choice xmlns:v="urn:schemas-microsoft-com:vml" Requires="v">
                <p:oleObj spid="_x0000_s3077" name="文档" r:id="rId8" imgW="5274945" imgH="1474470" progId="Word.Document.12">
                  <p:embed/>
                </p:oleObj>
              </mc:Choice>
              <mc:Fallback>
                <p:oleObj name="文档" r:id="rId8" imgW="5274945" imgH="1474470" progId="Word.Document.12">
                  <p:embed/>
                  <p:pic>
                    <p:nvPicPr>
                      <p:cNvPr id="0" name="图片 3072"/>
                      <p:cNvPicPr>
                        <a:picLocks noChangeAspect="1"/>
                      </p:cNvPicPr>
                      <p:nvPr/>
                    </p:nvPicPr>
                    <p:blipFill>
                      <a:blip r:embed="rId9"/>
                      <a:stretch>
                        <a:fillRect/>
                      </a:stretch>
                    </p:blipFill>
                    <p:spPr>
                      <a:xfrm>
                        <a:off x="149860" y="3139440"/>
                        <a:ext cx="8820150" cy="2291080"/>
                      </a:xfrm>
                      <a:prstGeom prst="rect">
                        <a:avLst/>
                      </a:prstGeom>
                      <a:noFill/>
                      <a:ln w="9525">
                        <a:noFill/>
                      </a:ln>
                    </p:spPr>
                  </p:pic>
                </p:oleObj>
              </mc:Fallback>
            </mc:AlternateContent>
          </a:graphicData>
        </a:graphic>
      </p:graphicFrame>
      <p:sp>
        <p:nvSpPr>
          <p:cNvPr id="4" name="Rectangle 3"/>
          <p:cNvSpPr>
            <a:spLocks noGrp="1" noRot="1"/>
          </p:cNvSpPr>
          <p:nvPr>
            <p:custDataLst>
              <p:tags r:id="rId6"/>
            </p:custDataLst>
          </p:nvPr>
        </p:nvSpPr>
        <p:spPr>
          <a:xfrm>
            <a:off x="72390" y="5371465"/>
            <a:ext cx="8977630" cy="127698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600"/>
              </a:spcBef>
              <a:buSzTx/>
              <a:buFont typeface="Wingdings" panose="05000000000000000000" pitchFamily="2" charset="2"/>
              <a:buNone/>
            </a:pPr>
            <a:r>
              <a:rPr lang="en-US" altLang="zh-CN" sz="2200" b="1" dirty="0">
                <a:solidFill>
                  <a:schemeClr val="tx1"/>
                </a:solidFill>
                <a:ea typeface="+mn-ea"/>
                <a:cs typeface="+mn-cs"/>
                <a:sym typeface="+mn-ea"/>
              </a:rPr>
              <a:t>        </a:t>
            </a:r>
            <a:r>
              <a:rPr lang="en-US" altLang="zh-CN" sz="2200" dirty="0">
                <a:sym typeface="Symbol" panose="05050102010706020507" charset="0"/>
              </a:rPr>
              <a:t></a:t>
            </a:r>
            <a:r>
              <a:rPr lang="en-US" altLang="zh-CN" sz="2200" b="1" dirty="0">
                <a:solidFill>
                  <a:schemeClr val="tx1"/>
                </a:solidFill>
                <a:ea typeface="+mn-ea"/>
                <a:cs typeface="+mn-cs"/>
                <a:sym typeface="+mn-ea"/>
              </a:rPr>
              <a:t> </a:t>
            </a:r>
            <a:r>
              <a:rPr lang="zh-CN" altLang="en-US" sz="2200" dirty="0">
                <a:sym typeface="+mn-ea"/>
              </a:rPr>
              <a:t>其中</a:t>
            </a:r>
            <a:r>
              <a:rPr lang="en-US" altLang="en-US" sz="2200" dirty="0">
                <a:sym typeface="+mn-ea"/>
              </a:rPr>
              <a:t>,</a:t>
            </a:r>
            <a:r>
              <a:rPr lang="zh-CN" altLang="en-US" sz="2200" dirty="0">
                <a:sym typeface="+mn-ea"/>
              </a:rPr>
              <a:t>数字</a:t>
            </a:r>
            <a:r>
              <a:rPr lang="en-US" altLang="en-US" sz="2200" dirty="0">
                <a:sym typeface="+mn-ea"/>
              </a:rPr>
              <a:t>“1”</a:t>
            </a:r>
            <a:r>
              <a:rPr lang="zh-CN" altLang="en-US" sz="2200" dirty="0">
                <a:sym typeface="+mn-ea"/>
              </a:rPr>
              <a:t>的使用最多接近三分之一，</a:t>
            </a:r>
            <a:r>
              <a:rPr lang="en-US" altLang="en-US" sz="2200" dirty="0">
                <a:sym typeface="+mn-ea"/>
              </a:rPr>
              <a:t>“2”</a:t>
            </a:r>
            <a:r>
              <a:rPr lang="zh-CN" altLang="en-US" sz="2200" dirty="0">
                <a:sym typeface="+mn-ea"/>
              </a:rPr>
              <a:t>为</a:t>
            </a:r>
            <a:r>
              <a:rPr lang="en-US" altLang="en-US" sz="2200" dirty="0">
                <a:sym typeface="+mn-ea"/>
              </a:rPr>
              <a:t>17.6%</a:t>
            </a:r>
            <a:r>
              <a:rPr lang="zh-CN" altLang="en-US" sz="2200" dirty="0">
                <a:sym typeface="+mn-ea"/>
              </a:rPr>
              <a:t>，</a:t>
            </a:r>
            <a:r>
              <a:rPr lang="en-US" altLang="en-US" sz="2200" dirty="0">
                <a:sym typeface="+mn-ea"/>
              </a:rPr>
              <a:t>“3”</a:t>
            </a:r>
            <a:r>
              <a:rPr lang="zh-CN" altLang="en-US" sz="2200" dirty="0">
                <a:sym typeface="+mn-ea"/>
              </a:rPr>
              <a:t>为</a:t>
            </a:r>
            <a:r>
              <a:rPr lang="en-US" altLang="en-US" sz="2200" dirty="0">
                <a:sym typeface="+mn-ea"/>
              </a:rPr>
              <a:t>12.5%</a:t>
            </a:r>
            <a:r>
              <a:rPr lang="zh-CN" altLang="en-US" sz="2200" dirty="0">
                <a:sym typeface="+mn-ea"/>
              </a:rPr>
              <a:t>，依次递减，</a:t>
            </a:r>
            <a:r>
              <a:rPr lang="en-US" altLang="en-US" sz="2200" dirty="0">
                <a:sym typeface="+mn-ea"/>
              </a:rPr>
              <a:t>“9”</a:t>
            </a:r>
            <a:r>
              <a:rPr lang="zh-CN" altLang="en-US" sz="2200" dirty="0">
                <a:sym typeface="+mn-ea"/>
              </a:rPr>
              <a:t>的频率是</a:t>
            </a:r>
            <a:r>
              <a:rPr lang="en-US" altLang="en-US" sz="2200" dirty="0">
                <a:sym typeface="+mn-ea"/>
              </a:rPr>
              <a:t>4.6%</a:t>
            </a:r>
          </a:p>
          <a:p>
            <a:pPr marL="0" indent="0" algn="l" eaLnBrk="1" hangingPunct="1">
              <a:lnSpc>
                <a:spcPct val="100000"/>
              </a:lnSpc>
              <a:spcBef>
                <a:spcPts val="600"/>
              </a:spcBef>
              <a:buSzTx/>
              <a:buFont typeface="Wingdings" panose="05000000000000000000" pitchFamily="2" charset="2"/>
              <a:buNone/>
            </a:pPr>
            <a:r>
              <a:rPr lang="en-US" altLang="en-US" sz="2200" dirty="0">
                <a:sym typeface="+mn-ea"/>
              </a:rPr>
              <a:t>        </a:t>
            </a:r>
            <a:r>
              <a:rPr lang="en-US" altLang="zh-CN" sz="2200" dirty="0">
                <a:sym typeface="Symbol" panose="05050102010706020507" charset="0"/>
              </a:rPr>
              <a:t></a:t>
            </a:r>
            <a:r>
              <a:rPr lang="en-US" altLang="en-US" sz="2200" dirty="0">
                <a:sym typeface="+mn-ea"/>
              </a:rPr>
              <a:t> </a:t>
            </a:r>
            <a:r>
              <a:rPr lang="zh-CN" altLang="en-US" sz="2200" dirty="0">
                <a:ea typeface="宋体" panose="02010600030101010101" pitchFamily="2" charset="-122"/>
                <a:sym typeface="+mn-ea"/>
              </a:rPr>
              <a:t>该定律可用来检查各种数据是否有造假的可能。</a:t>
            </a:r>
            <a:endParaRPr lang="en-US" altLang="zh-CN" sz="2200" b="1" dirty="0">
              <a:solidFill>
                <a:srgbClr val="134AD5"/>
              </a:solidFill>
              <a:latin typeface="黑体" panose="02010609060101010101" pitchFamily="49" charset="-122"/>
              <a:ea typeface="黑体" panose="02010609060101010101" pitchFamily="49" charset="-122"/>
              <a:cs typeface="+mn-cs"/>
              <a:sym typeface="+mn-ea"/>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107950" y="836930"/>
            <a:ext cx="8945245" cy="5448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数据形态及其规整化方法</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zh-CN" altLang="en-US" sz="2300"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2" name="Rectangle 3"/>
          <p:cNvSpPr>
            <a:spLocks noGrp="1" noRot="1"/>
          </p:cNvSpPr>
          <p:nvPr>
            <p:custDataLst>
              <p:tags r:id="rId3"/>
            </p:custDataLst>
          </p:nvPr>
        </p:nvSpPr>
        <p:spPr>
          <a:xfrm>
            <a:off x="91440" y="1394460"/>
            <a:ext cx="8945245" cy="80073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12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 再如，表 5-9 是一种典型的乱数据—列名代表“</a:t>
            </a:r>
            <a:r>
              <a:rPr lang="en-US" altLang="zh-CN" u="sng" dirty="0">
                <a:solidFill>
                  <a:srgbClr val="134AD5"/>
                </a:solidFill>
                <a:ea typeface="黑体" panose="02010609060101010101" pitchFamily="49" charset="-122"/>
                <a:cs typeface="+mn-lt"/>
                <a:sym typeface="+mn-ea"/>
              </a:rPr>
              <a:t>取值范围</a:t>
            </a:r>
            <a:r>
              <a:rPr lang="en-US" altLang="zh-CN" dirty="0">
                <a:solidFill>
                  <a:srgbClr val="134AD5"/>
                </a:solidFill>
                <a:ea typeface="黑体" panose="02010609060101010101" pitchFamily="49" charset="-122"/>
                <a:cs typeface="+mn-lt"/>
                <a:sym typeface="+mn-ea"/>
              </a:rPr>
              <a:t>”，而不是“变量名”。对应的规整数据如表 5-10 所示。</a:t>
            </a:r>
            <a:endParaRPr lang="en-US" altLang="zh-CN" sz="2200" dirty="0">
              <a:solidFill>
                <a:schemeClr val="tx1"/>
              </a:solidFill>
              <a:ea typeface="黑体" panose="02010609060101010101" pitchFamily="49" charset="-122"/>
              <a:cs typeface="+mn-lt"/>
              <a:sym typeface="+mn-ea"/>
            </a:endParaRPr>
          </a:p>
        </p:txBody>
      </p:sp>
      <p:graphicFrame>
        <p:nvGraphicFramePr>
          <p:cNvPr id="4" name="表格 3"/>
          <p:cNvGraphicFramePr>
            <a:graphicFrameLocks noGrp="1"/>
          </p:cNvGraphicFramePr>
          <p:nvPr>
            <p:custDataLst>
              <p:tags r:id="rId4"/>
            </p:custDataLst>
          </p:nvPr>
        </p:nvGraphicFramePr>
        <p:xfrm>
          <a:off x="145208" y="2856221"/>
          <a:ext cx="8836025" cy="3474720"/>
        </p:xfrm>
        <a:graphic>
          <a:graphicData uri="http://schemas.openxmlformats.org/drawingml/2006/table">
            <a:tbl>
              <a:tblPr firstRow="1">
                <a:effectLst/>
                <a:tableStyleId>{5940675A-B579-460E-94D1-54222C63F5DA}</a:tableStyleId>
              </a:tblPr>
              <a:tblGrid>
                <a:gridCol w="923290">
                  <a:extLst>
                    <a:ext uri="{9D8B030D-6E8A-4147-A177-3AD203B41FA5}">
                      <a16:colId xmlns:a16="http://schemas.microsoft.com/office/drawing/2014/main" val="20000"/>
                    </a:ext>
                  </a:extLst>
                </a:gridCol>
                <a:gridCol w="1110615">
                  <a:extLst>
                    <a:ext uri="{9D8B030D-6E8A-4147-A177-3AD203B41FA5}">
                      <a16:colId xmlns:a16="http://schemas.microsoft.com/office/drawing/2014/main" val="20001"/>
                    </a:ext>
                  </a:extLst>
                </a:gridCol>
                <a:gridCol w="1362075">
                  <a:extLst>
                    <a:ext uri="{9D8B030D-6E8A-4147-A177-3AD203B41FA5}">
                      <a16:colId xmlns:a16="http://schemas.microsoft.com/office/drawing/2014/main" val="20002"/>
                    </a:ext>
                  </a:extLst>
                </a:gridCol>
                <a:gridCol w="1363345">
                  <a:extLst>
                    <a:ext uri="{9D8B030D-6E8A-4147-A177-3AD203B41FA5}">
                      <a16:colId xmlns:a16="http://schemas.microsoft.com/office/drawing/2014/main" val="20003"/>
                    </a:ext>
                  </a:extLst>
                </a:gridCol>
                <a:gridCol w="1339215">
                  <a:extLst>
                    <a:ext uri="{9D8B030D-6E8A-4147-A177-3AD203B41FA5}">
                      <a16:colId xmlns:a16="http://schemas.microsoft.com/office/drawing/2014/main" val="20004"/>
                    </a:ext>
                  </a:extLst>
                </a:gridCol>
                <a:gridCol w="1395730">
                  <a:extLst>
                    <a:ext uri="{9D8B030D-6E8A-4147-A177-3AD203B41FA5}">
                      <a16:colId xmlns:a16="http://schemas.microsoft.com/office/drawing/2014/main" val="20005"/>
                    </a:ext>
                  </a:extLst>
                </a:gridCol>
                <a:gridCol w="1341755">
                  <a:extLst>
                    <a:ext uri="{9D8B030D-6E8A-4147-A177-3AD203B41FA5}">
                      <a16:colId xmlns:a16="http://schemas.microsoft.com/office/drawing/2014/main" val="20006"/>
                    </a:ext>
                  </a:extLst>
                </a:gridCol>
              </a:tblGrid>
              <a:tr h="415290">
                <a:tc>
                  <a:txBody>
                    <a:bodyPr/>
                    <a:lstStyle/>
                    <a:p>
                      <a:pPr marL="203200">
                        <a:lnSpc>
                          <a:spcPts val="1090"/>
                        </a:lnSpc>
                      </a:pPr>
                      <a:endParaRPr lang="en-US" sz="2000" dirty="0">
                        <a:effectLst/>
                      </a:endParaRPr>
                    </a:p>
                    <a:p>
                      <a:pPr marL="203200">
                        <a:lnSpc>
                          <a:spcPts val="1090"/>
                        </a:lnSpc>
                      </a:pPr>
                      <a:r>
                        <a:rPr lang="en-US" sz="2000" b="1" dirty="0" err="1">
                          <a:solidFill>
                            <a:sysClr val="window" lastClr="FFFFFF"/>
                          </a:solidFill>
                          <a:effectLst/>
                          <a:latin typeface="Arial" panose="020B0604020202020204" pitchFamily="34" charset="0"/>
                        </a:rPr>
                        <a:t>信仰</a:t>
                      </a:r>
                      <a:endParaRPr lang="zh-CN" sz="2000" b="1"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ED7D31">
                        <a:lumMod val="60000"/>
                        <a:lumOff val="40000"/>
                      </a:srgbClr>
                    </a:solidFill>
                  </a:tcPr>
                </a:tc>
                <a:tc>
                  <a:txBody>
                    <a:bodyPr/>
                    <a:lstStyle/>
                    <a:p>
                      <a:pPr marL="227965">
                        <a:spcBef>
                          <a:spcPts val="90"/>
                        </a:spcBef>
                        <a:spcAft>
                          <a:spcPts val="0"/>
                        </a:spcAft>
                      </a:pPr>
                      <a:r>
                        <a:rPr lang="en-US" sz="2000" b="1">
                          <a:solidFill>
                            <a:sysClr val="window" lastClr="FFFFFF"/>
                          </a:solidFill>
                          <a:effectLst/>
                          <a:latin typeface="Arial" panose="020B0604020202020204" pitchFamily="34" charset="0"/>
                        </a:rPr>
                        <a:t>&lt;$10k</a:t>
                      </a:r>
                      <a:endParaRPr lang="zh-CN" sz="2000" b="1">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ED7D31">
                        <a:lumMod val="60000"/>
                        <a:lumOff val="40000"/>
                      </a:srgbClr>
                    </a:solidFill>
                  </a:tcPr>
                </a:tc>
                <a:tc>
                  <a:txBody>
                    <a:bodyPr/>
                    <a:lstStyle/>
                    <a:p>
                      <a:pPr marL="135255">
                        <a:spcBef>
                          <a:spcPts val="90"/>
                        </a:spcBef>
                        <a:spcAft>
                          <a:spcPts val="0"/>
                        </a:spcAft>
                      </a:pPr>
                      <a:r>
                        <a:rPr lang="en-US" sz="2000" b="1" dirty="0">
                          <a:solidFill>
                            <a:sysClr val="window" lastClr="FFFFFF"/>
                          </a:solidFill>
                          <a:effectLst/>
                          <a:latin typeface="Arial" panose="020B0604020202020204" pitchFamily="34" charset="0"/>
                        </a:rPr>
                        <a:t>$10k-20k</a:t>
                      </a:r>
                      <a:endParaRPr lang="zh-CN" sz="2000" b="1"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ED7D31">
                        <a:lumMod val="60000"/>
                        <a:lumOff val="40000"/>
                      </a:srgbClr>
                    </a:solidFill>
                  </a:tcPr>
                </a:tc>
                <a:tc>
                  <a:txBody>
                    <a:bodyPr/>
                    <a:lstStyle/>
                    <a:p>
                      <a:pPr marL="135890">
                        <a:spcBef>
                          <a:spcPts val="90"/>
                        </a:spcBef>
                        <a:spcAft>
                          <a:spcPts val="0"/>
                        </a:spcAft>
                      </a:pPr>
                      <a:r>
                        <a:rPr lang="en-US" sz="2000" b="1" dirty="0">
                          <a:solidFill>
                            <a:sysClr val="window" lastClr="FFFFFF"/>
                          </a:solidFill>
                          <a:effectLst/>
                          <a:latin typeface="Arial" panose="020B0604020202020204" pitchFamily="34" charset="0"/>
                        </a:rPr>
                        <a:t>$20k-30k</a:t>
                      </a:r>
                      <a:endParaRPr lang="zh-CN" sz="2000" b="1"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ED7D31">
                        <a:lumMod val="60000"/>
                        <a:lumOff val="40000"/>
                      </a:srgbClr>
                    </a:solidFill>
                  </a:tcPr>
                </a:tc>
                <a:tc>
                  <a:txBody>
                    <a:bodyPr/>
                    <a:lstStyle/>
                    <a:p>
                      <a:pPr marL="135255">
                        <a:spcBef>
                          <a:spcPts val="90"/>
                        </a:spcBef>
                        <a:spcAft>
                          <a:spcPts val="0"/>
                        </a:spcAft>
                      </a:pPr>
                      <a:r>
                        <a:rPr lang="en-US" sz="2000" b="1">
                          <a:solidFill>
                            <a:sysClr val="window" lastClr="FFFFFF"/>
                          </a:solidFill>
                          <a:effectLst/>
                          <a:latin typeface="Arial" panose="020B0604020202020204" pitchFamily="34" charset="0"/>
                        </a:rPr>
                        <a:t>$30k-40k</a:t>
                      </a:r>
                      <a:endParaRPr lang="zh-CN" sz="2000" b="1">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ED7D31">
                        <a:lumMod val="60000"/>
                        <a:lumOff val="40000"/>
                      </a:srgbClr>
                    </a:solidFill>
                  </a:tcPr>
                </a:tc>
                <a:tc>
                  <a:txBody>
                    <a:bodyPr/>
                    <a:lstStyle/>
                    <a:p>
                      <a:pPr marL="135255">
                        <a:spcBef>
                          <a:spcPts val="90"/>
                        </a:spcBef>
                        <a:spcAft>
                          <a:spcPts val="0"/>
                        </a:spcAft>
                      </a:pPr>
                      <a:r>
                        <a:rPr lang="en-US" sz="2000" b="1">
                          <a:solidFill>
                            <a:sysClr val="window" lastClr="FFFFFF"/>
                          </a:solidFill>
                          <a:effectLst/>
                          <a:latin typeface="Arial" panose="020B0604020202020204" pitchFamily="34" charset="0"/>
                        </a:rPr>
                        <a:t>$40k-50k</a:t>
                      </a:r>
                      <a:endParaRPr lang="zh-CN" sz="2000" b="1">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ED7D31">
                        <a:lumMod val="60000"/>
                        <a:lumOff val="40000"/>
                      </a:srgbClr>
                    </a:solidFill>
                  </a:tcPr>
                </a:tc>
                <a:tc>
                  <a:txBody>
                    <a:bodyPr/>
                    <a:lstStyle/>
                    <a:p>
                      <a:pPr marL="135890">
                        <a:spcBef>
                          <a:spcPts val="90"/>
                        </a:spcBef>
                        <a:spcAft>
                          <a:spcPts val="0"/>
                        </a:spcAft>
                      </a:pPr>
                      <a:r>
                        <a:rPr lang="en-US" sz="2000" b="1" dirty="0">
                          <a:solidFill>
                            <a:sysClr val="window" lastClr="FFFFFF"/>
                          </a:solidFill>
                          <a:effectLst/>
                          <a:latin typeface="Arial" panose="020B0604020202020204" pitchFamily="34" charset="0"/>
                        </a:rPr>
                        <a:t>$50k-75k</a:t>
                      </a:r>
                      <a:endParaRPr lang="zh-CN" sz="2000" b="1"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ED7D31">
                        <a:lumMod val="60000"/>
                        <a:lumOff val="40000"/>
                      </a:srgbClr>
                    </a:solidFill>
                  </a:tcPr>
                </a:tc>
                <a:extLst>
                  <a:ext uri="{0D108BD9-81ED-4DB2-BD59-A6C34878D82A}">
                    <a16:rowId xmlns:a16="http://schemas.microsoft.com/office/drawing/2014/main" val="10000"/>
                  </a:ext>
                </a:extLst>
              </a:tr>
              <a:tr h="268136">
                <a:tc>
                  <a:txBody>
                    <a:bodyPr/>
                    <a:lstStyle/>
                    <a:p>
                      <a:pPr marL="205105">
                        <a:spcBef>
                          <a:spcPts val="115"/>
                        </a:spcBef>
                        <a:spcAft>
                          <a:spcPts val="0"/>
                        </a:spcAft>
                      </a:pPr>
                      <a:r>
                        <a:rPr lang="en-US" sz="2000">
                          <a:solidFill>
                            <a:sysClr val="windowText" lastClr="000000"/>
                          </a:solidFill>
                          <a:effectLst/>
                          <a:latin typeface="Arial" panose="020B0604020202020204" pitchFamily="34" charset="0"/>
                        </a:rPr>
                        <a:t>A 教</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27</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34</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60</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81</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76</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solidFill>
                      <a:srgbClr val="ED7D31">
                        <a:tint val="20000"/>
                      </a:srgbClr>
                    </a:solidFill>
                  </a:tcPr>
                </a:tc>
                <a:tc>
                  <a:txBody>
                    <a:bodyPr/>
                    <a:lstStyle/>
                    <a:p>
                      <a:pPr marL="635" algn="ctr">
                        <a:spcBef>
                          <a:spcPts val="255"/>
                        </a:spcBef>
                        <a:spcAft>
                          <a:spcPts val="0"/>
                        </a:spcAft>
                      </a:pPr>
                      <a:r>
                        <a:rPr lang="en-US" sz="2000">
                          <a:solidFill>
                            <a:sysClr val="windowText" lastClr="000000"/>
                          </a:solidFill>
                          <a:effectLst/>
                          <a:latin typeface="Arial" panose="020B0604020202020204" pitchFamily="34" charset="0"/>
                        </a:rPr>
                        <a:t>137</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solidFill>
                      <a:srgbClr val="ED7D31">
                        <a:tint val="20000"/>
                      </a:srgbClr>
                    </a:solidFill>
                  </a:tcPr>
                </a:tc>
                <a:extLst>
                  <a:ext uri="{0D108BD9-81ED-4DB2-BD59-A6C34878D82A}">
                    <a16:rowId xmlns:a16="http://schemas.microsoft.com/office/drawing/2014/main" val="10001"/>
                  </a:ext>
                </a:extLst>
              </a:tr>
              <a:tr h="256236">
                <a:tc>
                  <a:txBody>
                    <a:bodyPr/>
                    <a:lstStyle/>
                    <a:p>
                      <a:pPr marL="208280">
                        <a:spcBef>
                          <a:spcPts val="45"/>
                        </a:spcBef>
                        <a:spcAft>
                          <a:spcPts val="0"/>
                        </a:spcAft>
                      </a:pPr>
                      <a:r>
                        <a:rPr lang="en-US" sz="2000">
                          <a:solidFill>
                            <a:sysClr val="windowText" lastClr="000000"/>
                          </a:solidFill>
                          <a:effectLst/>
                          <a:latin typeface="Arial" panose="020B0604020202020204" pitchFamily="34" charset="0"/>
                        </a:rPr>
                        <a:t>B</a:t>
                      </a:r>
                      <a:r>
                        <a:rPr lang="en-US" sz="2000" spc="-15">
                          <a:solidFill>
                            <a:sysClr val="windowText" lastClr="000000"/>
                          </a:solidFill>
                          <a:effectLst/>
                          <a:latin typeface="Arial" panose="020B0604020202020204" pitchFamily="34" charset="0"/>
                        </a:rPr>
                        <a:t> </a:t>
                      </a:r>
                      <a:r>
                        <a:rPr lang="en-US" sz="2000">
                          <a:solidFill>
                            <a:sysClr val="windowText" lastClr="000000"/>
                          </a:solidFill>
                          <a:effectLst/>
                          <a:latin typeface="Arial" panose="020B0604020202020204" pitchFamily="34" charset="0"/>
                        </a:rPr>
                        <a:t>教</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12</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27</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R="635" algn="ctr">
                        <a:spcBef>
                          <a:spcPts val="255"/>
                        </a:spcBef>
                        <a:spcAft>
                          <a:spcPts val="0"/>
                        </a:spcAft>
                      </a:pPr>
                      <a:r>
                        <a:rPr lang="en-US" sz="2000">
                          <a:solidFill>
                            <a:sysClr val="windowText" lastClr="000000"/>
                          </a:solidFill>
                          <a:effectLst/>
                          <a:latin typeface="Arial" panose="020B0604020202020204" pitchFamily="34" charset="0"/>
                        </a:rPr>
                        <a:t>37</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52</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35</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L="635" algn="ctr">
                        <a:spcBef>
                          <a:spcPts val="255"/>
                        </a:spcBef>
                        <a:spcAft>
                          <a:spcPts val="0"/>
                        </a:spcAft>
                      </a:pPr>
                      <a:r>
                        <a:rPr lang="en-US" sz="2000">
                          <a:solidFill>
                            <a:sysClr val="windowText" lastClr="000000"/>
                          </a:solidFill>
                          <a:effectLst/>
                          <a:latin typeface="Arial" panose="020B0604020202020204" pitchFamily="34" charset="0"/>
                        </a:rPr>
                        <a:t>70</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extLst>
                  <a:ext uri="{0D108BD9-81ED-4DB2-BD59-A6C34878D82A}">
                    <a16:rowId xmlns:a16="http://schemas.microsoft.com/office/drawing/2014/main" val="10002"/>
                  </a:ext>
                </a:extLst>
              </a:tr>
              <a:tr h="304800">
                <a:tc>
                  <a:txBody>
                    <a:bodyPr/>
                    <a:lstStyle/>
                    <a:p>
                      <a:pPr marL="208280">
                        <a:spcBef>
                          <a:spcPts val="45"/>
                        </a:spcBef>
                        <a:spcAft>
                          <a:spcPts val="0"/>
                        </a:spcAft>
                      </a:pPr>
                      <a:r>
                        <a:rPr lang="en-US" sz="2000">
                          <a:solidFill>
                            <a:sysClr val="windowText" lastClr="000000"/>
                          </a:solidFill>
                          <a:effectLst/>
                          <a:latin typeface="Arial" panose="020B0604020202020204" pitchFamily="34" charset="0"/>
                        </a:rPr>
                        <a:t>C</a:t>
                      </a:r>
                      <a:r>
                        <a:rPr lang="en-US" sz="2000" spc="-15">
                          <a:solidFill>
                            <a:sysClr val="windowText" lastClr="000000"/>
                          </a:solidFill>
                          <a:effectLst/>
                          <a:latin typeface="Arial" panose="020B0604020202020204" pitchFamily="34" charset="0"/>
                        </a:rPr>
                        <a:t> </a:t>
                      </a:r>
                      <a:r>
                        <a:rPr lang="en-US" sz="2000">
                          <a:solidFill>
                            <a:sysClr val="windowText" lastClr="000000"/>
                          </a:solidFill>
                          <a:effectLst/>
                          <a:latin typeface="Arial" panose="020B0604020202020204" pitchFamily="34" charset="0"/>
                        </a:rPr>
                        <a:t>教</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27</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21</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R="635" algn="ctr">
                        <a:spcBef>
                          <a:spcPts val="255"/>
                        </a:spcBef>
                        <a:spcAft>
                          <a:spcPts val="0"/>
                        </a:spcAft>
                      </a:pPr>
                      <a:r>
                        <a:rPr lang="en-US" sz="2000">
                          <a:solidFill>
                            <a:sysClr val="windowText" lastClr="000000"/>
                          </a:solidFill>
                          <a:effectLst/>
                          <a:latin typeface="Arial" panose="020B0604020202020204" pitchFamily="34" charset="0"/>
                        </a:rPr>
                        <a:t>30</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34</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33</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L="635" algn="ctr">
                        <a:spcBef>
                          <a:spcPts val="255"/>
                        </a:spcBef>
                        <a:spcAft>
                          <a:spcPts val="0"/>
                        </a:spcAft>
                      </a:pPr>
                      <a:r>
                        <a:rPr lang="en-US" sz="2000">
                          <a:solidFill>
                            <a:sysClr val="windowText" lastClr="000000"/>
                          </a:solidFill>
                          <a:effectLst/>
                          <a:latin typeface="Arial" panose="020B0604020202020204" pitchFamily="34" charset="0"/>
                        </a:rPr>
                        <a:t>58</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extLst>
                  <a:ext uri="{0D108BD9-81ED-4DB2-BD59-A6C34878D82A}">
                    <a16:rowId xmlns:a16="http://schemas.microsoft.com/office/drawing/2014/main" val="10003"/>
                  </a:ext>
                </a:extLst>
              </a:tr>
              <a:tr h="256236">
                <a:tc>
                  <a:txBody>
                    <a:bodyPr/>
                    <a:lstStyle/>
                    <a:p>
                      <a:pPr marL="205105">
                        <a:spcBef>
                          <a:spcPts val="45"/>
                        </a:spcBef>
                        <a:spcAft>
                          <a:spcPts val="0"/>
                        </a:spcAft>
                      </a:pPr>
                      <a:r>
                        <a:rPr lang="en-US" sz="2000">
                          <a:solidFill>
                            <a:sysClr val="windowText" lastClr="000000"/>
                          </a:solidFill>
                          <a:effectLst/>
                          <a:latin typeface="Arial" panose="020B0604020202020204" pitchFamily="34" charset="0"/>
                        </a:rPr>
                        <a:t>D 教</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418</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617</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732</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670</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638</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L="635" algn="ctr">
                        <a:spcBef>
                          <a:spcPts val="255"/>
                        </a:spcBef>
                        <a:spcAft>
                          <a:spcPts val="0"/>
                        </a:spcAft>
                      </a:pPr>
                      <a:r>
                        <a:rPr lang="en-US" sz="2000" spc="-20">
                          <a:solidFill>
                            <a:sysClr val="windowText" lastClr="000000"/>
                          </a:solidFill>
                          <a:effectLst/>
                          <a:latin typeface="Arial" panose="020B0604020202020204" pitchFamily="34" charset="0"/>
                        </a:rPr>
                        <a:t>1116</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extLst>
                  <a:ext uri="{0D108BD9-81ED-4DB2-BD59-A6C34878D82A}">
                    <a16:rowId xmlns:a16="http://schemas.microsoft.com/office/drawing/2014/main" val="10004"/>
                  </a:ext>
                </a:extLst>
              </a:tr>
              <a:tr h="256236">
                <a:tc>
                  <a:txBody>
                    <a:bodyPr/>
                    <a:lstStyle/>
                    <a:p>
                      <a:pPr marL="211455">
                        <a:spcBef>
                          <a:spcPts val="45"/>
                        </a:spcBef>
                        <a:spcAft>
                          <a:spcPts val="0"/>
                        </a:spcAft>
                      </a:pPr>
                      <a:r>
                        <a:rPr lang="en-US" sz="2000">
                          <a:solidFill>
                            <a:sysClr val="windowText" lastClr="000000"/>
                          </a:solidFill>
                          <a:effectLst/>
                          <a:latin typeface="Arial" panose="020B0604020202020204" pitchFamily="34" charset="0"/>
                        </a:rPr>
                        <a:t>E</a:t>
                      </a:r>
                      <a:r>
                        <a:rPr lang="en-US" sz="2000" spc="-15">
                          <a:solidFill>
                            <a:sysClr val="windowText" lastClr="000000"/>
                          </a:solidFill>
                          <a:effectLst/>
                          <a:latin typeface="Arial" panose="020B0604020202020204" pitchFamily="34" charset="0"/>
                        </a:rPr>
                        <a:t> </a:t>
                      </a:r>
                      <a:r>
                        <a:rPr lang="en-US" sz="2000">
                          <a:solidFill>
                            <a:sysClr val="windowText" lastClr="000000"/>
                          </a:solidFill>
                          <a:effectLst/>
                          <a:latin typeface="Arial" panose="020B0604020202020204" pitchFamily="34" charset="0"/>
                        </a:rPr>
                        <a:t>教</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15</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14</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15</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spc="-20">
                          <a:solidFill>
                            <a:sysClr val="windowText" lastClr="000000"/>
                          </a:solidFill>
                          <a:effectLst/>
                          <a:latin typeface="Arial" panose="020B0604020202020204" pitchFamily="34" charset="0"/>
                        </a:rPr>
                        <a:t>11</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10</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L="635" algn="ctr">
                        <a:spcBef>
                          <a:spcPts val="255"/>
                        </a:spcBef>
                        <a:spcAft>
                          <a:spcPts val="0"/>
                        </a:spcAft>
                      </a:pPr>
                      <a:r>
                        <a:rPr lang="en-US" sz="2000">
                          <a:solidFill>
                            <a:sysClr val="windowText" lastClr="000000"/>
                          </a:solidFill>
                          <a:effectLst/>
                          <a:latin typeface="Arial" panose="020B0604020202020204" pitchFamily="34" charset="0"/>
                        </a:rPr>
                        <a:t>35</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extLst>
                  <a:ext uri="{0D108BD9-81ED-4DB2-BD59-A6C34878D82A}">
                    <a16:rowId xmlns:a16="http://schemas.microsoft.com/office/drawing/2014/main" val="10005"/>
                  </a:ext>
                </a:extLst>
              </a:tr>
              <a:tr h="256236">
                <a:tc>
                  <a:txBody>
                    <a:bodyPr/>
                    <a:lstStyle/>
                    <a:p>
                      <a:pPr marL="214630">
                        <a:spcBef>
                          <a:spcPts val="45"/>
                        </a:spcBef>
                        <a:spcAft>
                          <a:spcPts val="0"/>
                        </a:spcAft>
                      </a:pPr>
                      <a:r>
                        <a:rPr lang="en-US" sz="2000">
                          <a:solidFill>
                            <a:sysClr val="windowText" lastClr="000000"/>
                          </a:solidFill>
                          <a:effectLst/>
                          <a:latin typeface="Arial" panose="020B0604020202020204" pitchFamily="34" charset="0"/>
                        </a:rPr>
                        <a:t>F 教</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575</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869</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1064</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982</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881</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L="635" algn="ctr">
                        <a:spcBef>
                          <a:spcPts val="255"/>
                        </a:spcBef>
                        <a:spcAft>
                          <a:spcPts val="0"/>
                        </a:spcAft>
                      </a:pPr>
                      <a:r>
                        <a:rPr lang="en-US" sz="2000" dirty="0">
                          <a:solidFill>
                            <a:sysClr val="windowText" lastClr="000000"/>
                          </a:solidFill>
                          <a:effectLst/>
                          <a:latin typeface="Arial" panose="020B0604020202020204" pitchFamily="34" charset="0"/>
                        </a:rPr>
                        <a:t>1486</a:t>
                      </a:r>
                      <a:endParaRPr lang="zh-CN" sz="20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extLst>
                  <a:ext uri="{0D108BD9-81ED-4DB2-BD59-A6C34878D82A}">
                    <a16:rowId xmlns:a16="http://schemas.microsoft.com/office/drawing/2014/main" val="10006"/>
                  </a:ext>
                </a:extLst>
              </a:tr>
              <a:tr h="256236">
                <a:tc>
                  <a:txBody>
                    <a:bodyPr/>
                    <a:lstStyle/>
                    <a:p>
                      <a:pPr marL="205105">
                        <a:spcBef>
                          <a:spcPts val="45"/>
                        </a:spcBef>
                        <a:spcAft>
                          <a:spcPts val="0"/>
                        </a:spcAft>
                      </a:pPr>
                      <a:r>
                        <a:rPr lang="en-US" sz="2000">
                          <a:solidFill>
                            <a:sysClr val="windowText" lastClr="000000"/>
                          </a:solidFill>
                          <a:effectLst/>
                          <a:latin typeface="Arial" panose="020B0604020202020204" pitchFamily="34" charset="0"/>
                        </a:rPr>
                        <a:t>G 教</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1</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9</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7</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9</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spc="-20">
                          <a:solidFill>
                            <a:sysClr val="windowText" lastClr="000000"/>
                          </a:solidFill>
                          <a:effectLst/>
                          <a:latin typeface="Arial" panose="020B0604020202020204" pitchFamily="34" charset="0"/>
                        </a:rPr>
                        <a:t>11</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L="635" algn="ctr">
                        <a:spcBef>
                          <a:spcPts val="255"/>
                        </a:spcBef>
                        <a:spcAft>
                          <a:spcPts val="0"/>
                        </a:spcAft>
                      </a:pPr>
                      <a:r>
                        <a:rPr lang="en-US" sz="2000">
                          <a:solidFill>
                            <a:sysClr val="windowText" lastClr="000000"/>
                          </a:solidFill>
                          <a:effectLst/>
                          <a:latin typeface="Arial" panose="020B0604020202020204" pitchFamily="34" charset="0"/>
                        </a:rPr>
                        <a:t>34</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extLst>
                  <a:ext uri="{0D108BD9-81ED-4DB2-BD59-A6C34878D82A}">
                    <a16:rowId xmlns:a16="http://schemas.microsoft.com/office/drawing/2014/main" val="10007"/>
                  </a:ext>
                </a:extLst>
              </a:tr>
              <a:tr h="256236">
                <a:tc>
                  <a:txBody>
                    <a:bodyPr/>
                    <a:lstStyle/>
                    <a:p>
                      <a:pPr marL="8255" algn="ctr">
                        <a:spcBef>
                          <a:spcPts val="45"/>
                        </a:spcBef>
                        <a:spcAft>
                          <a:spcPts val="0"/>
                        </a:spcAft>
                      </a:pPr>
                      <a:r>
                        <a:rPr lang="en-US" sz="2000" dirty="0">
                          <a:solidFill>
                            <a:sysClr val="windowText" lastClr="000000"/>
                          </a:solidFill>
                          <a:effectLst/>
                          <a:latin typeface="Arial" panose="020B0604020202020204" pitchFamily="34" charset="0"/>
                        </a:rPr>
                        <a:t>I </a:t>
                      </a:r>
                      <a:r>
                        <a:rPr lang="en-US" sz="2000" dirty="0" err="1">
                          <a:solidFill>
                            <a:sysClr val="windowText" lastClr="000000"/>
                          </a:solidFill>
                          <a:effectLst/>
                          <a:latin typeface="Arial" panose="020B0604020202020204" pitchFamily="34" charset="0"/>
                        </a:rPr>
                        <a:t>教</a:t>
                      </a:r>
                      <a:endParaRPr lang="zh-CN" sz="20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228</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244</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R="635" algn="ctr">
                        <a:spcBef>
                          <a:spcPts val="255"/>
                        </a:spcBef>
                        <a:spcAft>
                          <a:spcPts val="0"/>
                        </a:spcAft>
                      </a:pPr>
                      <a:r>
                        <a:rPr lang="en-US" sz="2000">
                          <a:solidFill>
                            <a:sysClr val="windowText" lastClr="000000"/>
                          </a:solidFill>
                          <a:effectLst/>
                          <a:latin typeface="Arial" panose="020B0604020202020204" pitchFamily="34" charset="0"/>
                        </a:rPr>
                        <a:t>236</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238</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197</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L="635" algn="ctr">
                        <a:spcBef>
                          <a:spcPts val="255"/>
                        </a:spcBef>
                        <a:spcAft>
                          <a:spcPts val="0"/>
                        </a:spcAft>
                      </a:pPr>
                      <a:r>
                        <a:rPr lang="en-US" sz="2000">
                          <a:solidFill>
                            <a:sysClr val="windowText" lastClr="000000"/>
                          </a:solidFill>
                          <a:effectLst/>
                          <a:latin typeface="Arial" panose="020B0604020202020204" pitchFamily="34" charset="0"/>
                        </a:rPr>
                        <a:t>223</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extLst>
                  <a:ext uri="{0D108BD9-81ED-4DB2-BD59-A6C34878D82A}">
                    <a16:rowId xmlns:a16="http://schemas.microsoft.com/office/drawing/2014/main" val="10008"/>
                  </a:ext>
                </a:extLst>
              </a:tr>
              <a:tr h="256236">
                <a:tc>
                  <a:txBody>
                    <a:bodyPr/>
                    <a:lstStyle/>
                    <a:p>
                      <a:pPr marL="8255" algn="ctr">
                        <a:spcBef>
                          <a:spcPts val="45"/>
                        </a:spcBef>
                        <a:spcAft>
                          <a:spcPts val="0"/>
                        </a:spcAft>
                      </a:pPr>
                      <a:r>
                        <a:rPr lang="en-US" sz="2000" dirty="0">
                          <a:solidFill>
                            <a:sysClr val="windowText" lastClr="000000"/>
                          </a:solidFill>
                          <a:effectLst/>
                          <a:latin typeface="Arial" panose="020B0604020202020204" pitchFamily="34" charset="0"/>
                        </a:rPr>
                        <a:t>J </a:t>
                      </a:r>
                      <a:r>
                        <a:rPr lang="en-US" sz="2000" dirty="0" err="1">
                          <a:solidFill>
                            <a:sysClr val="windowText" lastClr="000000"/>
                          </a:solidFill>
                          <a:effectLst/>
                          <a:latin typeface="Arial" panose="020B0604020202020204" pitchFamily="34" charset="0"/>
                        </a:rPr>
                        <a:t>教</a:t>
                      </a:r>
                      <a:endParaRPr lang="zh-CN" sz="20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20</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27</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R="635" algn="ctr">
                        <a:spcBef>
                          <a:spcPts val="255"/>
                        </a:spcBef>
                        <a:spcAft>
                          <a:spcPts val="0"/>
                        </a:spcAft>
                      </a:pPr>
                      <a:r>
                        <a:rPr lang="en-US" sz="2000">
                          <a:solidFill>
                            <a:sysClr val="windowText" lastClr="000000"/>
                          </a:solidFill>
                          <a:effectLst/>
                          <a:latin typeface="Arial" panose="020B0604020202020204" pitchFamily="34" charset="0"/>
                        </a:rPr>
                        <a:t>24</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24</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21</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L="635" algn="ctr">
                        <a:spcBef>
                          <a:spcPts val="255"/>
                        </a:spcBef>
                        <a:spcAft>
                          <a:spcPts val="0"/>
                        </a:spcAft>
                      </a:pPr>
                      <a:r>
                        <a:rPr lang="en-US" sz="2000" dirty="0">
                          <a:solidFill>
                            <a:sysClr val="windowText" lastClr="000000"/>
                          </a:solidFill>
                          <a:effectLst/>
                          <a:latin typeface="Arial" panose="020B0604020202020204" pitchFamily="34" charset="0"/>
                        </a:rPr>
                        <a:t>30</a:t>
                      </a:r>
                      <a:endParaRPr lang="zh-CN" sz="20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extLst>
                  <a:ext uri="{0D108BD9-81ED-4DB2-BD59-A6C34878D82A}">
                    <a16:rowId xmlns:a16="http://schemas.microsoft.com/office/drawing/2014/main" val="10009"/>
                  </a:ext>
                </a:extLst>
              </a:tr>
              <a:tr h="316230">
                <a:tc>
                  <a:txBody>
                    <a:bodyPr/>
                    <a:lstStyle/>
                    <a:p>
                      <a:pPr marL="205105">
                        <a:spcBef>
                          <a:spcPts val="45"/>
                        </a:spcBef>
                        <a:spcAft>
                          <a:spcPts val="0"/>
                        </a:spcAft>
                      </a:pPr>
                      <a:r>
                        <a:rPr lang="en-US" sz="2000">
                          <a:solidFill>
                            <a:sysClr val="windowText" lastClr="000000"/>
                          </a:solidFill>
                          <a:effectLst/>
                          <a:latin typeface="Arial" panose="020B0604020202020204" pitchFamily="34" charset="0"/>
                        </a:rPr>
                        <a:t>K 教</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19</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19</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R="635" algn="ctr">
                        <a:spcBef>
                          <a:spcPts val="255"/>
                        </a:spcBef>
                        <a:spcAft>
                          <a:spcPts val="0"/>
                        </a:spcAft>
                      </a:pPr>
                      <a:r>
                        <a:rPr lang="en-US" sz="2000" dirty="0">
                          <a:solidFill>
                            <a:sysClr val="windowText" lastClr="000000"/>
                          </a:solidFill>
                          <a:effectLst/>
                          <a:latin typeface="Arial" panose="020B0604020202020204" pitchFamily="34" charset="0"/>
                        </a:rPr>
                        <a:t>25</a:t>
                      </a:r>
                      <a:endParaRPr lang="zh-CN" sz="20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25</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255"/>
                        </a:spcBef>
                      </a:pPr>
                      <a:r>
                        <a:rPr lang="en-US" sz="2000">
                          <a:solidFill>
                            <a:sysClr val="windowText" lastClr="000000"/>
                          </a:solidFill>
                          <a:effectLst/>
                          <a:latin typeface="Arial" panose="020B0604020202020204" pitchFamily="34" charset="0"/>
                        </a:rPr>
                        <a:t>30</a:t>
                      </a:r>
                      <a:endParaRPr lang="zh-CN" sz="20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L="635" algn="ctr">
                        <a:spcBef>
                          <a:spcPts val="255"/>
                        </a:spcBef>
                        <a:spcAft>
                          <a:spcPts val="0"/>
                        </a:spcAft>
                      </a:pPr>
                      <a:r>
                        <a:rPr lang="en-US" sz="2000" dirty="0">
                          <a:solidFill>
                            <a:sysClr val="windowText" lastClr="000000"/>
                          </a:solidFill>
                          <a:effectLst/>
                          <a:latin typeface="Arial" panose="020B0604020202020204" pitchFamily="34" charset="0"/>
                        </a:rPr>
                        <a:t>95</a:t>
                      </a:r>
                      <a:endParaRPr lang="zh-CN" sz="20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extLst>
                  <a:ext uri="{0D108BD9-81ED-4DB2-BD59-A6C34878D82A}">
                    <a16:rowId xmlns:a16="http://schemas.microsoft.com/office/drawing/2014/main" val="10010"/>
                  </a:ext>
                </a:extLst>
              </a:tr>
            </a:tbl>
          </a:graphicData>
        </a:graphic>
      </p:graphicFrame>
      <p:sp>
        <p:nvSpPr>
          <p:cNvPr id="10" name="TextBox 6"/>
          <p:cNvSpPr txBox="1"/>
          <p:nvPr>
            <p:custDataLst>
              <p:tags r:id="rId5"/>
            </p:custDataLst>
          </p:nvPr>
        </p:nvSpPr>
        <p:spPr>
          <a:xfrm>
            <a:off x="843280" y="2312670"/>
            <a:ext cx="743775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ea typeface="宋体" panose="02010600030101010101" pitchFamily="2" charset="-122"/>
              </a:rPr>
              <a:t>表</a:t>
            </a:r>
            <a:r>
              <a:rPr lang="en-US" altLang="zh-CN" sz="2000" dirty="0"/>
              <a:t>5-9 </a:t>
            </a:r>
            <a:r>
              <a:rPr sz="2000" dirty="0"/>
              <a:t>Pew 论坛部分人员信仰与收入数据统计（规整化处理之前）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xit" presetSubtype="4" fill="hold" nodeType="withEffect">
                                  <p:stCondLst>
                                    <p:cond delay="0"/>
                                  </p:stCondLst>
                                  <p:childTnLst>
                                    <p:anim calcmode="lin" valueType="num">
                                      <p:cBhvr additive="base">
                                        <p:cTn id="10" dur="500"/>
                                        <p:tgtEl>
                                          <p:spTgt spid="4"/>
                                        </p:tgtEl>
                                        <p:attrNameLst>
                                          <p:attrName>ppt_x</p:attrName>
                                        </p:attrNameLst>
                                      </p:cBhvr>
                                      <p:tavLst>
                                        <p:tav tm="0">
                                          <p:val>
                                            <p:strVal val="ppt_x"/>
                                          </p:val>
                                        </p:tav>
                                        <p:tav tm="100000">
                                          <p:val>
                                            <p:strVal val="ppt_x"/>
                                          </p:val>
                                        </p:tav>
                                      </p:tavLst>
                                    </p:anim>
                                    <p:anim calcmode="lin" valueType="num">
                                      <p:cBhvr additive="base">
                                        <p:cTn id="11" dur="500"/>
                                        <p:tgtEl>
                                          <p:spTgt spid="4"/>
                                        </p:tgtEl>
                                        <p:attrNameLst>
                                          <p:attrName>ppt_y</p:attrName>
                                        </p:attrNameLst>
                                      </p:cBhvr>
                                      <p:tavLst>
                                        <p:tav tm="0">
                                          <p:val>
                                            <p:strVal val="ppt_y"/>
                                          </p:val>
                                        </p:tav>
                                        <p:tav tm="100000">
                                          <p:val>
                                            <p:strVal val="1+ppt_h/2"/>
                                          </p:val>
                                        </p:tav>
                                      </p:tavLst>
                                    </p:anim>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107950" y="908685"/>
            <a:ext cx="8945245" cy="5448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数据形态及其规整化方法</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zh-CN" altLang="en-US" sz="2300"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graphicFrame>
        <p:nvGraphicFramePr>
          <p:cNvPr id="13" name="表格 12"/>
          <p:cNvGraphicFramePr>
            <a:graphicFrameLocks noGrp="1"/>
          </p:cNvGraphicFramePr>
          <p:nvPr>
            <p:custDataLst>
              <p:tags r:id="rId3"/>
            </p:custDataLst>
          </p:nvPr>
        </p:nvGraphicFramePr>
        <p:xfrm>
          <a:off x="360473" y="2247779"/>
          <a:ext cx="8336280" cy="3494405"/>
        </p:xfrm>
        <a:graphic>
          <a:graphicData uri="http://schemas.openxmlformats.org/drawingml/2006/table">
            <a:tbl>
              <a:tblPr firstRow="1">
                <a:effectLst/>
                <a:tableStyleId>{5940675A-B579-460E-94D1-54222C63F5DA}</a:tableStyleId>
              </a:tblPr>
              <a:tblGrid>
                <a:gridCol w="2437765">
                  <a:extLst>
                    <a:ext uri="{9D8B030D-6E8A-4147-A177-3AD203B41FA5}">
                      <a16:colId xmlns:a16="http://schemas.microsoft.com/office/drawing/2014/main" val="20000"/>
                    </a:ext>
                  </a:extLst>
                </a:gridCol>
                <a:gridCol w="3082290">
                  <a:extLst>
                    <a:ext uri="{9D8B030D-6E8A-4147-A177-3AD203B41FA5}">
                      <a16:colId xmlns:a16="http://schemas.microsoft.com/office/drawing/2014/main" val="20001"/>
                    </a:ext>
                  </a:extLst>
                </a:gridCol>
                <a:gridCol w="2816225">
                  <a:extLst>
                    <a:ext uri="{9D8B030D-6E8A-4147-A177-3AD203B41FA5}">
                      <a16:colId xmlns:a16="http://schemas.microsoft.com/office/drawing/2014/main" val="20002"/>
                    </a:ext>
                  </a:extLst>
                </a:gridCol>
              </a:tblGrid>
              <a:tr h="380231">
                <a:tc>
                  <a:txBody>
                    <a:bodyPr/>
                    <a:lstStyle/>
                    <a:p>
                      <a:pPr marL="8255" algn="ctr">
                        <a:lnSpc>
                          <a:spcPts val="1160"/>
                        </a:lnSpc>
                      </a:pPr>
                      <a:endParaRPr lang="en-US" sz="2400" dirty="0">
                        <a:effectLst/>
                      </a:endParaRPr>
                    </a:p>
                    <a:p>
                      <a:pPr marL="8255" algn="ctr">
                        <a:lnSpc>
                          <a:spcPts val="1160"/>
                        </a:lnSpc>
                      </a:pPr>
                      <a:r>
                        <a:rPr lang="en-US" sz="2400" b="1" dirty="0" err="1">
                          <a:solidFill>
                            <a:sysClr val="window" lastClr="FFFFFF"/>
                          </a:solidFill>
                          <a:effectLst/>
                          <a:latin typeface="Arial" panose="020B0604020202020204" pitchFamily="34" charset="0"/>
                        </a:rPr>
                        <a:t>信仰</a:t>
                      </a:r>
                      <a:endParaRPr lang="zh-CN" sz="2400" b="1"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ED7D31">
                        <a:lumMod val="60000"/>
                        <a:lumOff val="40000"/>
                      </a:srgbClr>
                    </a:solidFill>
                  </a:tcPr>
                </a:tc>
                <a:tc>
                  <a:txBody>
                    <a:bodyPr/>
                    <a:lstStyle/>
                    <a:p>
                      <a:pPr algn="ctr">
                        <a:lnSpc>
                          <a:spcPts val="1160"/>
                        </a:lnSpc>
                      </a:pPr>
                      <a:endParaRPr lang="en-US" sz="2400" dirty="0">
                        <a:effectLst/>
                      </a:endParaRPr>
                    </a:p>
                    <a:p>
                      <a:pPr algn="ctr">
                        <a:lnSpc>
                          <a:spcPts val="1160"/>
                        </a:lnSpc>
                      </a:pPr>
                      <a:r>
                        <a:rPr lang="en-US" sz="2400" b="1" dirty="0" err="1">
                          <a:solidFill>
                            <a:sysClr val="window" lastClr="FFFFFF"/>
                          </a:solidFill>
                          <a:effectLst/>
                          <a:latin typeface="Arial" panose="020B0604020202020204" pitchFamily="34" charset="0"/>
                        </a:rPr>
                        <a:t>收入</a:t>
                      </a:r>
                      <a:endParaRPr lang="zh-CN" sz="2400" b="1"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ED7D31">
                        <a:lumMod val="60000"/>
                        <a:lumOff val="40000"/>
                      </a:srgbClr>
                    </a:solidFill>
                  </a:tcPr>
                </a:tc>
                <a:tc>
                  <a:txBody>
                    <a:bodyPr/>
                    <a:lstStyle/>
                    <a:p>
                      <a:pPr marL="635" algn="ctr">
                        <a:lnSpc>
                          <a:spcPts val="1160"/>
                        </a:lnSpc>
                      </a:pPr>
                      <a:endParaRPr lang="en-US" sz="2400" dirty="0">
                        <a:effectLst/>
                      </a:endParaRPr>
                    </a:p>
                    <a:p>
                      <a:pPr marL="635" algn="ctr">
                        <a:lnSpc>
                          <a:spcPts val="1160"/>
                        </a:lnSpc>
                      </a:pPr>
                      <a:r>
                        <a:rPr lang="en-US" sz="2400" b="1" dirty="0" err="1">
                          <a:solidFill>
                            <a:sysClr val="window" lastClr="FFFFFF"/>
                          </a:solidFill>
                          <a:effectLst/>
                          <a:latin typeface="Arial" panose="020B0604020202020204" pitchFamily="34" charset="0"/>
                        </a:rPr>
                        <a:t>频率</a:t>
                      </a:r>
                      <a:endParaRPr lang="zh-CN" sz="2400" b="1"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ED7D31">
                        <a:lumMod val="60000"/>
                        <a:lumOff val="40000"/>
                      </a:srgbClr>
                    </a:solidFill>
                  </a:tcPr>
                </a:tc>
                <a:extLst>
                  <a:ext uri="{0D108BD9-81ED-4DB2-BD59-A6C34878D82A}">
                    <a16:rowId xmlns:a16="http://schemas.microsoft.com/office/drawing/2014/main" val="10000"/>
                  </a:ext>
                </a:extLst>
              </a:tr>
              <a:tr h="388655">
                <a:tc>
                  <a:txBody>
                    <a:bodyPr/>
                    <a:lstStyle/>
                    <a:p>
                      <a:pPr marL="7620" algn="ctr">
                        <a:spcBef>
                          <a:spcPts val="45"/>
                        </a:spcBef>
                        <a:spcAft>
                          <a:spcPts val="0"/>
                        </a:spcAft>
                      </a:pPr>
                      <a:r>
                        <a:rPr lang="en-US" sz="2400">
                          <a:solidFill>
                            <a:sysClr val="windowText" lastClr="000000"/>
                          </a:solidFill>
                          <a:effectLst/>
                          <a:latin typeface="Arial" panose="020B0604020202020204" pitchFamily="34" charset="0"/>
                        </a:rPr>
                        <a:t>A 教</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solidFill>
                      <a:srgbClr val="ED7D31">
                        <a:tint val="20000"/>
                      </a:srgbClr>
                    </a:solidFill>
                  </a:tcPr>
                </a:tc>
                <a:tc>
                  <a:txBody>
                    <a:bodyPr/>
                    <a:lstStyle/>
                    <a:p>
                      <a:pPr algn="ctr">
                        <a:spcBef>
                          <a:spcPts val="255"/>
                        </a:spcBef>
                      </a:pPr>
                      <a:r>
                        <a:rPr lang="en-US" sz="2400" dirty="0">
                          <a:solidFill>
                            <a:sysClr val="windowText" lastClr="000000"/>
                          </a:solidFill>
                          <a:effectLst/>
                          <a:latin typeface="Arial" panose="020B0604020202020204" pitchFamily="34" charset="0"/>
                        </a:rPr>
                        <a:t>&lt;$10000</a:t>
                      </a:r>
                      <a:endParaRPr lang="zh-CN" sz="24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solidFill>
                      <a:srgbClr val="ED7D31">
                        <a:tint val="20000"/>
                      </a:srgbClr>
                    </a:solidFill>
                  </a:tcPr>
                </a:tc>
                <a:tc>
                  <a:txBody>
                    <a:bodyPr/>
                    <a:lstStyle/>
                    <a:p>
                      <a:pPr marL="635" algn="ctr">
                        <a:spcBef>
                          <a:spcPts val="255"/>
                        </a:spcBef>
                        <a:spcAft>
                          <a:spcPts val="0"/>
                        </a:spcAft>
                      </a:pPr>
                      <a:r>
                        <a:rPr lang="en-US" sz="2400">
                          <a:solidFill>
                            <a:sysClr val="windowText" lastClr="000000"/>
                          </a:solidFill>
                          <a:effectLst/>
                          <a:latin typeface="Arial" panose="020B0604020202020204" pitchFamily="34" charset="0"/>
                        </a:rPr>
                        <a:t>27</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solidFill>
                      <a:srgbClr val="ED7D31">
                        <a:tint val="20000"/>
                      </a:srgbClr>
                    </a:solidFill>
                  </a:tcPr>
                </a:tc>
                <a:extLst>
                  <a:ext uri="{0D108BD9-81ED-4DB2-BD59-A6C34878D82A}">
                    <a16:rowId xmlns:a16="http://schemas.microsoft.com/office/drawing/2014/main" val="10001"/>
                  </a:ext>
                </a:extLst>
              </a:tr>
              <a:tr h="388655">
                <a:tc>
                  <a:txBody>
                    <a:bodyPr/>
                    <a:lstStyle/>
                    <a:p>
                      <a:pPr marL="7620" algn="ctr">
                        <a:spcBef>
                          <a:spcPts val="45"/>
                        </a:spcBef>
                        <a:spcAft>
                          <a:spcPts val="0"/>
                        </a:spcAft>
                      </a:pPr>
                      <a:r>
                        <a:rPr lang="en-US" sz="2400">
                          <a:solidFill>
                            <a:sysClr val="windowText" lastClr="000000"/>
                          </a:solidFill>
                          <a:effectLst/>
                          <a:latin typeface="Arial" panose="020B0604020202020204" pitchFamily="34" charset="0"/>
                        </a:rPr>
                        <a:t>A 教</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L="470535">
                        <a:spcBef>
                          <a:spcPts val="255"/>
                        </a:spcBef>
                        <a:spcAft>
                          <a:spcPts val="0"/>
                        </a:spcAft>
                      </a:pPr>
                      <a:r>
                        <a:rPr lang="en-US" sz="2400">
                          <a:solidFill>
                            <a:sysClr val="windowText" lastClr="000000"/>
                          </a:solidFill>
                          <a:effectLst/>
                          <a:latin typeface="Arial" panose="020B0604020202020204" pitchFamily="34" charset="0"/>
                        </a:rPr>
                        <a:t>$10000-20000</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L="635" algn="ctr">
                        <a:spcBef>
                          <a:spcPts val="255"/>
                        </a:spcBef>
                        <a:spcAft>
                          <a:spcPts val="0"/>
                        </a:spcAft>
                      </a:pPr>
                      <a:r>
                        <a:rPr lang="en-US" sz="2400" dirty="0">
                          <a:solidFill>
                            <a:sysClr val="windowText" lastClr="000000"/>
                          </a:solidFill>
                          <a:effectLst/>
                          <a:latin typeface="Arial" panose="020B0604020202020204" pitchFamily="34" charset="0"/>
                        </a:rPr>
                        <a:t>34</a:t>
                      </a:r>
                      <a:endParaRPr lang="zh-CN" sz="24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extLst>
                  <a:ext uri="{0D108BD9-81ED-4DB2-BD59-A6C34878D82A}">
                    <a16:rowId xmlns:a16="http://schemas.microsoft.com/office/drawing/2014/main" val="10002"/>
                  </a:ext>
                </a:extLst>
              </a:tr>
              <a:tr h="388655">
                <a:tc>
                  <a:txBody>
                    <a:bodyPr/>
                    <a:lstStyle/>
                    <a:p>
                      <a:pPr marL="7620" algn="ctr">
                        <a:spcBef>
                          <a:spcPts val="45"/>
                        </a:spcBef>
                        <a:spcAft>
                          <a:spcPts val="0"/>
                        </a:spcAft>
                      </a:pPr>
                      <a:r>
                        <a:rPr lang="en-US" sz="2400">
                          <a:solidFill>
                            <a:sysClr val="windowText" lastClr="000000"/>
                          </a:solidFill>
                          <a:effectLst/>
                          <a:latin typeface="Arial" panose="020B0604020202020204" pitchFamily="34" charset="0"/>
                        </a:rPr>
                        <a:t>A 教</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L="470535">
                        <a:spcBef>
                          <a:spcPts val="255"/>
                        </a:spcBef>
                        <a:spcAft>
                          <a:spcPts val="0"/>
                        </a:spcAft>
                      </a:pPr>
                      <a:r>
                        <a:rPr lang="en-US" sz="2400">
                          <a:solidFill>
                            <a:sysClr val="windowText" lastClr="000000"/>
                          </a:solidFill>
                          <a:effectLst/>
                          <a:latin typeface="Arial" panose="020B0604020202020204" pitchFamily="34" charset="0"/>
                        </a:rPr>
                        <a:t>$20000-30000</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L="635" algn="ctr">
                        <a:spcBef>
                          <a:spcPts val="255"/>
                        </a:spcBef>
                        <a:spcAft>
                          <a:spcPts val="0"/>
                        </a:spcAft>
                      </a:pPr>
                      <a:r>
                        <a:rPr lang="en-US" sz="2400" dirty="0">
                          <a:solidFill>
                            <a:sysClr val="windowText" lastClr="000000"/>
                          </a:solidFill>
                          <a:effectLst/>
                          <a:latin typeface="Arial" panose="020B0604020202020204" pitchFamily="34" charset="0"/>
                        </a:rPr>
                        <a:t>60</a:t>
                      </a:r>
                      <a:endParaRPr lang="zh-CN" sz="24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extLst>
                  <a:ext uri="{0D108BD9-81ED-4DB2-BD59-A6C34878D82A}">
                    <a16:rowId xmlns:a16="http://schemas.microsoft.com/office/drawing/2014/main" val="10003"/>
                  </a:ext>
                </a:extLst>
              </a:tr>
              <a:tr h="388655">
                <a:tc>
                  <a:txBody>
                    <a:bodyPr/>
                    <a:lstStyle/>
                    <a:p>
                      <a:pPr marL="7620" algn="ctr">
                        <a:spcBef>
                          <a:spcPts val="45"/>
                        </a:spcBef>
                        <a:spcAft>
                          <a:spcPts val="0"/>
                        </a:spcAft>
                      </a:pPr>
                      <a:r>
                        <a:rPr lang="en-US" sz="2400">
                          <a:solidFill>
                            <a:sysClr val="windowText" lastClr="000000"/>
                          </a:solidFill>
                          <a:effectLst/>
                          <a:latin typeface="Arial" panose="020B0604020202020204" pitchFamily="34" charset="0"/>
                        </a:rPr>
                        <a:t>A 教</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L="470535">
                        <a:spcBef>
                          <a:spcPts val="255"/>
                        </a:spcBef>
                        <a:spcAft>
                          <a:spcPts val="0"/>
                        </a:spcAft>
                      </a:pPr>
                      <a:r>
                        <a:rPr lang="en-US" sz="2400">
                          <a:solidFill>
                            <a:sysClr val="windowText" lastClr="000000"/>
                          </a:solidFill>
                          <a:effectLst/>
                          <a:latin typeface="Arial" panose="020B0604020202020204" pitchFamily="34" charset="0"/>
                        </a:rPr>
                        <a:t>$30000-40000</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L="635" algn="ctr">
                        <a:spcBef>
                          <a:spcPts val="255"/>
                        </a:spcBef>
                        <a:spcAft>
                          <a:spcPts val="0"/>
                        </a:spcAft>
                      </a:pPr>
                      <a:r>
                        <a:rPr lang="en-US" sz="2400" dirty="0">
                          <a:solidFill>
                            <a:sysClr val="windowText" lastClr="000000"/>
                          </a:solidFill>
                          <a:effectLst/>
                          <a:latin typeface="Arial" panose="020B0604020202020204" pitchFamily="34" charset="0"/>
                        </a:rPr>
                        <a:t>81</a:t>
                      </a:r>
                      <a:endParaRPr lang="zh-CN" sz="24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extLst>
                  <a:ext uri="{0D108BD9-81ED-4DB2-BD59-A6C34878D82A}">
                    <a16:rowId xmlns:a16="http://schemas.microsoft.com/office/drawing/2014/main" val="10004"/>
                  </a:ext>
                </a:extLst>
              </a:tr>
              <a:tr h="388655">
                <a:tc>
                  <a:txBody>
                    <a:bodyPr/>
                    <a:lstStyle/>
                    <a:p>
                      <a:pPr marL="7620" algn="ctr">
                        <a:spcBef>
                          <a:spcPts val="45"/>
                        </a:spcBef>
                        <a:spcAft>
                          <a:spcPts val="0"/>
                        </a:spcAft>
                      </a:pPr>
                      <a:r>
                        <a:rPr lang="en-US" sz="2400">
                          <a:solidFill>
                            <a:sysClr val="windowText" lastClr="000000"/>
                          </a:solidFill>
                          <a:effectLst/>
                          <a:latin typeface="Arial" panose="020B0604020202020204" pitchFamily="34" charset="0"/>
                        </a:rPr>
                        <a:t>A 教</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L="470535">
                        <a:spcBef>
                          <a:spcPts val="255"/>
                        </a:spcBef>
                        <a:spcAft>
                          <a:spcPts val="0"/>
                        </a:spcAft>
                      </a:pPr>
                      <a:r>
                        <a:rPr lang="en-US" sz="2400">
                          <a:solidFill>
                            <a:sysClr val="windowText" lastClr="000000"/>
                          </a:solidFill>
                          <a:effectLst/>
                          <a:latin typeface="Arial" panose="020B0604020202020204" pitchFamily="34" charset="0"/>
                        </a:rPr>
                        <a:t>$40000-50000</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L="635" algn="ctr">
                        <a:spcBef>
                          <a:spcPts val="255"/>
                        </a:spcBef>
                        <a:spcAft>
                          <a:spcPts val="0"/>
                        </a:spcAft>
                      </a:pPr>
                      <a:r>
                        <a:rPr lang="en-US" sz="2400" dirty="0">
                          <a:solidFill>
                            <a:sysClr val="windowText" lastClr="000000"/>
                          </a:solidFill>
                          <a:effectLst/>
                          <a:latin typeface="Arial" panose="020B0604020202020204" pitchFamily="34" charset="0"/>
                        </a:rPr>
                        <a:t>76</a:t>
                      </a:r>
                      <a:endParaRPr lang="zh-CN" sz="24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extLst>
                  <a:ext uri="{0D108BD9-81ED-4DB2-BD59-A6C34878D82A}">
                    <a16:rowId xmlns:a16="http://schemas.microsoft.com/office/drawing/2014/main" val="10005"/>
                  </a:ext>
                </a:extLst>
              </a:tr>
              <a:tr h="388655">
                <a:tc>
                  <a:txBody>
                    <a:bodyPr/>
                    <a:lstStyle/>
                    <a:p>
                      <a:pPr marL="7620" algn="ctr">
                        <a:spcBef>
                          <a:spcPts val="45"/>
                        </a:spcBef>
                        <a:spcAft>
                          <a:spcPts val="0"/>
                        </a:spcAft>
                      </a:pPr>
                      <a:r>
                        <a:rPr lang="en-US" sz="2400">
                          <a:solidFill>
                            <a:sysClr val="windowText" lastClr="000000"/>
                          </a:solidFill>
                          <a:effectLst/>
                          <a:latin typeface="Arial" panose="020B0604020202020204" pitchFamily="34" charset="0"/>
                        </a:rPr>
                        <a:t>A 教</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L="470535">
                        <a:spcBef>
                          <a:spcPts val="255"/>
                        </a:spcBef>
                        <a:spcAft>
                          <a:spcPts val="0"/>
                        </a:spcAft>
                      </a:pPr>
                      <a:r>
                        <a:rPr lang="en-US" sz="2400">
                          <a:solidFill>
                            <a:sysClr val="windowText" lastClr="000000"/>
                          </a:solidFill>
                          <a:effectLst/>
                          <a:latin typeface="Arial" panose="020B0604020202020204" pitchFamily="34" charset="0"/>
                        </a:rPr>
                        <a:t>$50000-75000</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L="635" algn="ctr">
                        <a:spcBef>
                          <a:spcPts val="255"/>
                        </a:spcBef>
                        <a:spcAft>
                          <a:spcPts val="0"/>
                        </a:spcAft>
                      </a:pPr>
                      <a:r>
                        <a:rPr lang="en-US" sz="2400" dirty="0">
                          <a:solidFill>
                            <a:sysClr val="windowText" lastClr="000000"/>
                          </a:solidFill>
                          <a:effectLst/>
                          <a:latin typeface="Arial" panose="020B0604020202020204" pitchFamily="34" charset="0"/>
                        </a:rPr>
                        <a:t>137</a:t>
                      </a:r>
                      <a:endParaRPr lang="zh-CN" sz="24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extLst>
                  <a:ext uri="{0D108BD9-81ED-4DB2-BD59-A6C34878D82A}">
                    <a16:rowId xmlns:a16="http://schemas.microsoft.com/office/drawing/2014/main" val="10006"/>
                  </a:ext>
                </a:extLst>
              </a:tr>
              <a:tr h="389856">
                <a:tc>
                  <a:txBody>
                    <a:bodyPr/>
                    <a:lstStyle/>
                    <a:p>
                      <a:pPr marL="7620" algn="ctr">
                        <a:spcBef>
                          <a:spcPts val="45"/>
                        </a:spcBef>
                        <a:spcAft>
                          <a:spcPts val="0"/>
                        </a:spcAft>
                      </a:pPr>
                      <a:r>
                        <a:rPr lang="en-US" sz="2400">
                          <a:solidFill>
                            <a:sysClr val="windowText" lastClr="000000"/>
                          </a:solidFill>
                          <a:effectLst/>
                          <a:latin typeface="Arial" panose="020B0604020202020204" pitchFamily="34" charset="0"/>
                        </a:rPr>
                        <a:t>A 教</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L="441960">
                        <a:spcBef>
                          <a:spcPts val="255"/>
                        </a:spcBef>
                        <a:spcAft>
                          <a:spcPts val="0"/>
                        </a:spcAft>
                      </a:pPr>
                      <a:r>
                        <a:rPr lang="en-US" sz="2400">
                          <a:solidFill>
                            <a:sysClr val="windowText" lastClr="000000"/>
                          </a:solidFill>
                          <a:effectLst/>
                          <a:latin typeface="Arial" panose="020B0604020202020204" pitchFamily="34" charset="0"/>
                        </a:rPr>
                        <a:t>$75000-100000</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L="635" algn="ctr">
                        <a:spcBef>
                          <a:spcPts val="255"/>
                        </a:spcBef>
                        <a:spcAft>
                          <a:spcPts val="0"/>
                        </a:spcAft>
                      </a:pPr>
                      <a:r>
                        <a:rPr lang="en-US" sz="2400" dirty="0">
                          <a:solidFill>
                            <a:sysClr val="windowText" lastClr="000000"/>
                          </a:solidFill>
                          <a:effectLst/>
                          <a:latin typeface="Arial" panose="020B0604020202020204" pitchFamily="34" charset="0"/>
                        </a:rPr>
                        <a:t>122</a:t>
                      </a:r>
                      <a:endParaRPr lang="zh-CN" sz="24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extLst>
                  <a:ext uri="{0D108BD9-81ED-4DB2-BD59-A6C34878D82A}">
                    <a16:rowId xmlns:a16="http://schemas.microsoft.com/office/drawing/2014/main" val="10007"/>
                  </a:ext>
                </a:extLst>
              </a:tr>
              <a:tr h="392263">
                <a:tc>
                  <a:txBody>
                    <a:bodyPr/>
                    <a:lstStyle/>
                    <a:p>
                      <a:pPr marL="8255" algn="ctr">
                        <a:spcBef>
                          <a:spcPts val="45"/>
                        </a:spcBef>
                        <a:spcAft>
                          <a:spcPts val="0"/>
                        </a:spcAft>
                      </a:pPr>
                      <a:r>
                        <a:rPr lang="en-US" sz="2400">
                          <a:solidFill>
                            <a:sysClr val="windowText" lastClr="000000"/>
                          </a:solidFill>
                          <a:effectLst/>
                          <a:latin typeface="Arial" panose="020B0604020202020204" pitchFamily="34" charset="0"/>
                        </a:rPr>
                        <a:t>……</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algn="ctr">
                        <a:spcBef>
                          <a:spcPts val="45"/>
                        </a:spcBef>
                      </a:pPr>
                      <a:r>
                        <a:rPr lang="en-US" sz="2400">
                          <a:solidFill>
                            <a:sysClr val="windowText" lastClr="000000"/>
                          </a:solidFill>
                          <a:effectLst/>
                          <a:latin typeface="Arial" panose="020B0604020202020204" pitchFamily="34" charset="0"/>
                        </a:rPr>
                        <a:t>……</a:t>
                      </a:r>
                      <a:endParaRPr lang="zh-CN" sz="240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tc>
                  <a:txBody>
                    <a:bodyPr/>
                    <a:lstStyle/>
                    <a:p>
                      <a:pPr marL="635" algn="ctr">
                        <a:spcBef>
                          <a:spcPts val="45"/>
                        </a:spcBef>
                        <a:spcAft>
                          <a:spcPts val="0"/>
                        </a:spcAft>
                      </a:pPr>
                      <a:r>
                        <a:rPr lang="en-US" sz="2400" dirty="0">
                          <a:solidFill>
                            <a:sysClr val="windowText" lastClr="000000"/>
                          </a:solidFill>
                          <a:effectLst/>
                          <a:latin typeface="Arial" panose="020B0604020202020204" pitchFamily="34" charset="0"/>
                        </a:rPr>
                        <a:t>……</a:t>
                      </a:r>
                      <a:endParaRPr lang="zh-CN" sz="240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ED7D31">
                        <a:tint val="20000"/>
                      </a:srgbClr>
                    </a:solidFill>
                  </a:tcPr>
                </a:tc>
                <a:extLst>
                  <a:ext uri="{0D108BD9-81ED-4DB2-BD59-A6C34878D82A}">
                    <a16:rowId xmlns:a16="http://schemas.microsoft.com/office/drawing/2014/main" val="10008"/>
                  </a:ext>
                </a:extLst>
              </a:tr>
            </a:tbl>
          </a:graphicData>
        </a:graphic>
      </p:graphicFrame>
      <p:sp>
        <p:nvSpPr>
          <p:cNvPr id="10" name="TextBox 6"/>
          <p:cNvSpPr txBox="1"/>
          <p:nvPr>
            <p:custDataLst>
              <p:tags r:id="rId4"/>
            </p:custDataLst>
          </p:nvPr>
        </p:nvSpPr>
        <p:spPr>
          <a:xfrm>
            <a:off x="628015" y="1666875"/>
            <a:ext cx="767397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ea typeface="宋体" panose="02010600030101010101" pitchFamily="2" charset="-122"/>
              </a:rPr>
              <a:t>表</a:t>
            </a:r>
            <a:r>
              <a:rPr lang="en-US" altLang="zh-CN" sz="2000" dirty="0"/>
              <a:t>5-10 </a:t>
            </a:r>
            <a:r>
              <a:rPr sz="2000" dirty="0"/>
              <a:t>Pew 论坛部分人员信仰与收入数据统计（规整化处理之后）</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xit" presetSubtype="4" fill="hold" nodeType="withEffect">
                                  <p:stCondLst>
                                    <p:cond delay="0"/>
                                  </p:stCondLst>
                                  <p:childTnLst>
                                    <p:anim calcmode="lin" valueType="num">
                                      <p:cBhvr additive="base">
                                        <p:cTn id="10" dur="500"/>
                                        <p:tgtEl>
                                          <p:spTgt spid="13"/>
                                        </p:tgtEl>
                                        <p:attrNameLst>
                                          <p:attrName>ppt_x</p:attrName>
                                        </p:attrNameLst>
                                      </p:cBhvr>
                                      <p:tavLst>
                                        <p:tav tm="0">
                                          <p:val>
                                            <p:strVal val="ppt_x"/>
                                          </p:val>
                                        </p:tav>
                                        <p:tav tm="100000">
                                          <p:val>
                                            <p:strVal val="ppt_x"/>
                                          </p:val>
                                        </p:tav>
                                      </p:tavLst>
                                    </p:anim>
                                    <p:anim calcmode="lin" valueType="num">
                                      <p:cBhvr additive="base">
                                        <p:cTn id="11" dur="500"/>
                                        <p:tgtEl>
                                          <p:spTgt spid="13"/>
                                        </p:tgtEl>
                                        <p:attrNameLst>
                                          <p:attrName>ppt_y</p:attrName>
                                        </p:attrNameLst>
                                      </p:cBhvr>
                                      <p:tavLst>
                                        <p:tav tm="0">
                                          <p:val>
                                            <p:strVal val="ppt_y"/>
                                          </p:val>
                                        </p:tav>
                                        <p:tav tm="100000">
                                          <p:val>
                                            <p:strVal val="1+ppt_h/2"/>
                                          </p:val>
                                        </p:tav>
                                      </p:tavLst>
                                    </p:anim>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107950" y="765175"/>
            <a:ext cx="8945245" cy="5448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数据形态及其规整化方法</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zh-CN" altLang="en-US" sz="2300"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2" name="Rectangle 3"/>
          <p:cNvSpPr>
            <a:spLocks noGrp="1" noRot="1"/>
          </p:cNvSpPr>
          <p:nvPr>
            <p:custDataLst>
              <p:tags r:id="rId3"/>
            </p:custDataLst>
          </p:nvPr>
        </p:nvSpPr>
        <p:spPr>
          <a:xfrm>
            <a:off x="91440" y="1250950"/>
            <a:ext cx="8945245" cy="204660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12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 常用于 Python 数据规整化的方法有 pivot()、stack()、unstack()和 melt()等。 以 pandas的数据框（DataFrame）为例，上述 4 个方法的主要功能如下</a:t>
            </a:r>
            <a:r>
              <a:rPr lang="zh-CN" altLang="en-US" dirty="0">
                <a:solidFill>
                  <a:srgbClr val="134AD5"/>
                </a:solidFill>
                <a:ea typeface="黑体" panose="02010609060101010101" pitchFamily="49" charset="-122"/>
                <a:cs typeface="+mn-lt"/>
                <a:sym typeface="+mn-ea"/>
              </a:rPr>
              <a:t>：</a:t>
            </a:r>
          </a:p>
          <a:p>
            <a:pPr marL="0" indent="0" algn="l" eaLnBrk="1" hangingPunct="1">
              <a:lnSpc>
                <a:spcPct val="100000"/>
              </a:lnSpc>
              <a:spcBef>
                <a:spcPts val="1200"/>
              </a:spcBef>
              <a:buSzTx/>
              <a:buFont typeface="Wingdings" panose="05000000000000000000" pitchFamily="2" charset="2"/>
              <a:buNone/>
            </a:pPr>
            <a:r>
              <a:rPr lang="en-US" altLang="zh-CN" sz="2200" dirty="0">
                <a:solidFill>
                  <a:srgbClr val="134AD5"/>
                </a:solidFill>
                <a:ea typeface="黑体" panose="02010609060101010101" pitchFamily="49" charset="-122"/>
                <a:cs typeface="+mn-lt"/>
                <a:sym typeface="+mn-ea"/>
              </a:rPr>
              <a:t>  </a:t>
            </a:r>
            <a:r>
              <a:rPr lang="zh-CN" altLang="en-US" sz="2200" dirty="0">
                <a:solidFill>
                  <a:srgbClr val="134AD5"/>
                </a:solidFill>
                <a:ea typeface="黑体" panose="02010609060101010101" pitchFamily="49" charset="-122"/>
                <a:cs typeface="+mn-lt"/>
                <a:sym typeface="+mn-ea"/>
              </a:rPr>
              <a:t>（</a:t>
            </a:r>
            <a:r>
              <a:rPr lang="en-US" altLang="zh-CN" sz="2200" dirty="0">
                <a:solidFill>
                  <a:srgbClr val="134AD5"/>
                </a:solidFill>
                <a:ea typeface="黑体" panose="02010609060101010101" pitchFamily="49" charset="-122"/>
                <a:cs typeface="+mn-lt"/>
                <a:sym typeface="+mn-ea"/>
              </a:rPr>
              <a:t>1</a:t>
            </a:r>
            <a:r>
              <a:rPr lang="zh-CN" altLang="en-US" sz="2200" dirty="0">
                <a:solidFill>
                  <a:srgbClr val="134AD5"/>
                </a:solidFill>
                <a:ea typeface="黑体" panose="02010609060101010101" pitchFamily="49" charset="-122"/>
                <a:cs typeface="+mn-lt"/>
                <a:sym typeface="+mn-ea"/>
              </a:rPr>
              <a:t>）pivot()方法：</a:t>
            </a:r>
            <a:r>
              <a:rPr lang="zh-CN" altLang="en-US" sz="2200" dirty="0">
                <a:solidFill>
                  <a:schemeClr val="tx1"/>
                </a:solidFill>
                <a:ea typeface="黑体" panose="02010609060101010101" pitchFamily="49" charset="-122"/>
                <a:cs typeface="+mn-lt"/>
                <a:sym typeface="+mn-ea"/>
              </a:rPr>
              <a:t>主要用于通过定义索引</a:t>
            </a:r>
            <a:r>
              <a:rPr lang="en-US" altLang="zh-CN" sz="2200" dirty="0">
                <a:solidFill>
                  <a:schemeClr val="tx1"/>
                </a:solidFill>
                <a:ea typeface="黑体" panose="02010609060101010101" pitchFamily="49" charset="-122"/>
                <a:cs typeface="+mn-lt"/>
                <a:sym typeface="+mn-ea"/>
              </a:rPr>
              <a:t>(</a:t>
            </a:r>
            <a:r>
              <a:rPr lang="zh-CN" altLang="en-US" sz="2200" dirty="0">
                <a:solidFill>
                  <a:schemeClr val="tx1"/>
                </a:solidFill>
                <a:ea typeface="黑体" panose="02010609060101010101" pitchFamily="49" charset="-122"/>
                <a:cs typeface="+mn-lt"/>
                <a:sym typeface="+mn-ea"/>
              </a:rPr>
              <a:t>Index</a:t>
            </a:r>
            <a:r>
              <a:rPr lang="en-US" altLang="zh-CN" sz="2200" dirty="0">
                <a:solidFill>
                  <a:schemeClr val="tx1"/>
                </a:solidFill>
                <a:ea typeface="黑体" panose="02010609060101010101" pitchFamily="49" charset="-122"/>
                <a:cs typeface="+mn-lt"/>
                <a:sym typeface="+mn-ea"/>
              </a:rPr>
              <a:t>)</a:t>
            </a:r>
            <a:r>
              <a:rPr lang="zh-CN" altLang="en-US" sz="2200" dirty="0">
                <a:solidFill>
                  <a:schemeClr val="tx1"/>
                </a:solidFill>
                <a:ea typeface="黑体" panose="02010609060101010101" pitchFamily="49" charset="-122"/>
                <a:cs typeface="+mn-lt"/>
                <a:sym typeface="+mn-ea"/>
              </a:rPr>
              <a:t>、 列 名 </a:t>
            </a:r>
            <a:r>
              <a:rPr lang="en-US" altLang="zh-CN" sz="2200" dirty="0">
                <a:solidFill>
                  <a:schemeClr val="tx1"/>
                </a:solidFill>
                <a:ea typeface="黑体" panose="02010609060101010101" pitchFamily="49" charset="-122"/>
                <a:cs typeface="+mn-lt"/>
                <a:sym typeface="+mn-ea"/>
              </a:rPr>
              <a:t>(</a:t>
            </a:r>
            <a:r>
              <a:rPr lang="zh-CN" altLang="en-US" sz="2200" dirty="0">
                <a:solidFill>
                  <a:schemeClr val="tx1"/>
                </a:solidFill>
                <a:ea typeface="黑体" panose="02010609060101010101" pitchFamily="49" charset="-122"/>
                <a:cs typeface="+mn-lt"/>
                <a:sym typeface="+mn-ea"/>
              </a:rPr>
              <a:t>Columns</a:t>
            </a:r>
            <a:r>
              <a:rPr lang="en-US" altLang="zh-CN" sz="2200" dirty="0">
                <a:solidFill>
                  <a:schemeClr val="tx1"/>
                </a:solidFill>
                <a:ea typeface="黑体" panose="02010609060101010101" pitchFamily="49" charset="-122"/>
                <a:cs typeface="+mn-lt"/>
                <a:sym typeface="+mn-ea"/>
              </a:rPr>
              <a:t>)</a:t>
            </a:r>
            <a:r>
              <a:rPr lang="zh-CN" altLang="en-US" sz="2200" dirty="0">
                <a:solidFill>
                  <a:schemeClr val="tx1"/>
                </a:solidFill>
                <a:ea typeface="黑体" panose="02010609060101010101" pitchFamily="49" charset="-122"/>
                <a:cs typeface="+mn-lt"/>
                <a:sym typeface="+mn-ea"/>
              </a:rPr>
              <a:t>和取值（Values）的方式改变数据的形状，如图 5-10 所示。</a:t>
            </a:r>
          </a:p>
        </p:txBody>
      </p:sp>
      <p:pic>
        <p:nvPicPr>
          <p:cNvPr id="12" name="image117.png"/>
          <p:cNvPicPr>
            <a:picLocks noChangeAspect="1"/>
          </p:cNvPicPr>
          <p:nvPr>
            <p:custDataLst>
              <p:tags r:id="rId4"/>
            </p:custDataLst>
          </p:nvPr>
        </p:nvPicPr>
        <p:blipFill>
          <a:blip r:embed="rId7" cstate="print"/>
          <a:stretch>
            <a:fillRect/>
          </a:stretch>
        </p:blipFill>
        <p:spPr>
          <a:xfrm>
            <a:off x="508635" y="3368040"/>
            <a:ext cx="8176260" cy="3146425"/>
          </a:xfrm>
          <a:prstGeom prst="rect">
            <a:avLst/>
          </a:prstGeom>
        </p:spPr>
      </p:pic>
      <p:sp>
        <p:nvSpPr>
          <p:cNvPr id="6" name="TextBox 6"/>
          <p:cNvSpPr txBox="1"/>
          <p:nvPr>
            <p:custDataLst>
              <p:tags r:id="rId5"/>
            </p:custDataLst>
          </p:nvPr>
        </p:nvSpPr>
        <p:spPr>
          <a:xfrm>
            <a:off x="1202055" y="3245485"/>
            <a:ext cx="408749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ea typeface="宋体" panose="02010600030101010101" pitchFamily="2" charset="-122"/>
              </a:rPr>
              <a:t>图</a:t>
            </a:r>
            <a:r>
              <a:rPr lang="en-US" altLang="zh-CN" sz="2000" dirty="0"/>
              <a:t>5-10 </a:t>
            </a:r>
            <a:r>
              <a:rPr sz="2000" dirty="0"/>
              <a:t>pivot()方法的功能示意图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107950" y="765175"/>
            <a:ext cx="8945245" cy="5448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数据形态及其规整化方法</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zh-CN" altLang="en-US" sz="2300"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2" name="Rectangle 3"/>
          <p:cNvSpPr>
            <a:spLocks noGrp="1" noRot="1"/>
          </p:cNvSpPr>
          <p:nvPr>
            <p:custDataLst>
              <p:tags r:id="rId3"/>
            </p:custDataLst>
          </p:nvPr>
        </p:nvSpPr>
        <p:spPr>
          <a:xfrm>
            <a:off x="91440" y="1250950"/>
            <a:ext cx="8945245" cy="116078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1200"/>
              </a:spcBef>
              <a:buSzTx/>
              <a:buFont typeface="Wingdings" panose="05000000000000000000" pitchFamily="2" charset="2"/>
              <a:buNone/>
            </a:pPr>
            <a:r>
              <a:rPr lang="en-US" altLang="zh-CN" sz="2200" dirty="0">
                <a:solidFill>
                  <a:srgbClr val="134AD5"/>
                </a:solidFill>
                <a:ea typeface="黑体" panose="02010609060101010101" pitchFamily="49" charset="-122"/>
                <a:cs typeface="+mn-lt"/>
                <a:sym typeface="+mn-ea"/>
              </a:rPr>
              <a:t>  </a:t>
            </a:r>
            <a:r>
              <a:rPr lang="zh-CN" altLang="en-US" sz="2200" dirty="0">
                <a:solidFill>
                  <a:srgbClr val="134AD5"/>
                </a:solidFill>
                <a:ea typeface="黑体" panose="02010609060101010101" pitchFamily="49" charset="-122"/>
                <a:cs typeface="+mn-lt"/>
                <a:sym typeface="+mn-ea"/>
              </a:rPr>
              <a:t>（2）stack()方法和 unstack()方法：</a:t>
            </a:r>
            <a:r>
              <a:rPr lang="zh-CN" altLang="en-US" sz="2200" dirty="0">
                <a:solidFill>
                  <a:schemeClr val="tx1"/>
                </a:solidFill>
                <a:ea typeface="黑体" panose="02010609060101010101" pitchFamily="49" charset="-122"/>
                <a:cs typeface="+mn-lt"/>
                <a:sym typeface="+mn-ea"/>
              </a:rPr>
              <a:t>主要用于建立多级索引。默认情况下，将原列名转换为最内层（最低级索引），如图 5-11 所示。unstack()方法的功能与 stack()方法的逆向操作相同，如图 5-12 所示。</a:t>
            </a:r>
          </a:p>
        </p:txBody>
      </p:sp>
      <p:pic>
        <p:nvPicPr>
          <p:cNvPr id="13" name="image118.png"/>
          <p:cNvPicPr>
            <a:picLocks noChangeAspect="1"/>
          </p:cNvPicPr>
          <p:nvPr>
            <p:custDataLst>
              <p:tags r:id="rId4"/>
            </p:custDataLst>
          </p:nvPr>
        </p:nvPicPr>
        <p:blipFill>
          <a:blip r:embed="rId7" cstate="print"/>
          <a:stretch>
            <a:fillRect/>
          </a:stretch>
        </p:blipFill>
        <p:spPr>
          <a:xfrm>
            <a:off x="257175" y="2907665"/>
            <a:ext cx="8636000" cy="3451225"/>
          </a:xfrm>
          <a:prstGeom prst="rect">
            <a:avLst/>
          </a:prstGeom>
        </p:spPr>
      </p:pic>
      <p:sp>
        <p:nvSpPr>
          <p:cNvPr id="4" name="TextBox 6"/>
          <p:cNvSpPr txBox="1"/>
          <p:nvPr>
            <p:custDataLst>
              <p:tags r:id="rId5"/>
            </p:custDataLst>
          </p:nvPr>
        </p:nvSpPr>
        <p:spPr>
          <a:xfrm>
            <a:off x="1130300" y="2527935"/>
            <a:ext cx="408749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ea typeface="宋体" panose="02010600030101010101" pitchFamily="2" charset="-122"/>
              </a:rPr>
              <a:t>图</a:t>
            </a:r>
            <a:r>
              <a:rPr lang="en-US" altLang="zh-CN" sz="2000" dirty="0"/>
              <a:t>5-11 </a:t>
            </a:r>
            <a:r>
              <a:rPr sz="2000" dirty="0"/>
              <a:t>stack()方法的功能示意图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107950" y="836930"/>
            <a:ext cx="8945245" cy="5448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数据形态及其规整化方法</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zh-CN" altLang="en-US" sz="2300"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2" name="Rectangle 3"/>
          <p:cNvSpPr>
            <a:spLocks noGrp="1" noRot="1"/>
          </p:cNvSpPr>
          <p:nvPr>
            <p:custDataLst>
              <p:tags r:id="rId3"/>
            </p:custDataLst>
          </p:nvPr>
        </p:nvSpPr>
        <p:spPr>
          <a:xfrm>
            <a:off x="91440" y="1394460"/>
            <a:ext cx="8945245" cy="107251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1200"/>
              </a:spcBef>
              <a:buSzTx/>
              <a:buFont typeface="Wingdings" panose="05000000000000000000" pitchFamily="2" charset="2"/>
              <a:buNone/>
            </a:pPr>
            <a:r>
              <a:rPr lang="en-US" altLang="zh-CN" sz="2200" dirty="0">
                <a:solidFill>
                  <a:srgbClr val="134AD5"/>
                </a:solidFill>
                <a:ea typeface="黑体" panose="02010609060101010101" pitchFamily="49" charset="-122"/>
                <a:cs typeface="+mn-lt"/>
                <a:sym typeface="+mn-ea"/>
              </a:rPr>
              <a:t>  </a:t>
            </a:r>
            <a:r>
              <a:rPr lang="zh-CN" altLang="en-US" sz="2200" dirty="0">
                <a:solidFill>
                  <a:srgbClr val="134AD5"/>
                </a:solidFill>
                <a:ea typeface="黑体" panose="02010609060101010101" pitchFamily="49" charset="-122"/>
                <a:cs typeface="+mn-lt"/>
                <a:sym typeface="+mn-ea"/>
              </a:rPr>
              <a:t>（2）stack()方法和 unstack()方法（续）：</a:t>
            </a:r>
            <a:r>
              <a:rPr lang="zh-CN" altLang="en-US" sz="2200" dirty="0">
                <a:solidFill>
                  <a:schemeClr val="tx1"/>
                </a:solidFill>
                <a:ea typeface="黑体" panose="02010609060101010101" pitchFamily="49" charset="-122"/>
                <a:cs typeface="+mn-lt"/>
                <a:sym typeface="+mn-ea"/>
              </a:rPr>
              <a:t>主要用于建立多级索引。默认情况下，将原列名转换为最内层（最低级索引），如图 5-11 所示。unstack()方法的功能与 stack()方法的逆向操作相同，如图 5-12 所示。</a:t>
            </a:r>
          </a:p>
        </p:txBody>
      </p:sp>
      <p:sp>
        <p:nvSpPr>
          <p:cNvPr id="4" name="TextBox 6"/>
          <p:cNvSpPr txBox="1"/>
          <p:nvPr>
            <p:custDataLst>
              <p:tags r:id="rId4"/>
            </p:custDataLst>
          </p:nvPr>
        </p:nvSpPr>
        <p:spPr>
          <a:xfrm>
            <a:off x="1130300" y="2599690"/>
            <a:ext cx="429704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ea typeface="宋体" panose="02010600030101010101" pitchFamily="2" charset="-122"/>
              </a:rPr>
              <a:t>图</a:t>
            </a:r>
            <a:r>
              <a:rPr lang="en-US" altLang="zh-CN" sz="2000" dirty="0"/>
              <a:t>5-12 </a:t>
            </a:r>
            <a:r>
              <a:rPr sz="2000" dirty="0"/>
              <a:t>unstack()方法的功能示意图</a:t>
            </a:r>
          </a:p>
        </p:txBody>
      </p:sp>
      <p:pic>
        <p:nvPicPr>
          <p:cNvPr id="14" name="image119.png"/>
          <p:cNvPicPr>
            <a:picLocks noChangeAspect="1"/>
          </p:cNvPicPr>
          <p:nvPr>
            <p:custDataLst>
              <p:tags r:id="rId5"/>
            </p:custDataLst>
          </p:nvPr>
        </p:nvPicPr>
        <p:blipFill>
          <a:blip r:embed="rId7" cstate="print"/>
          <a:stretch>
            <a:fillRect/>
          </a:stretch>
        </p:blipFill>
        <p:spPr>
          <a:xfrm>
            <a:off x="427355" y="3121660"/>
            <a:ext cx="8292465" cy="336359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107950" y="836930"/>
            <a:ext cx="8945245" cy="5448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数据形态及其规整化方法</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zh-CN" altLang="en-US" sz="2300"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2" name="Rectangle 3"/>
          <p:cNvSpPr>
            <a:spLocks noGrp="1" noRot="1"/>
          </p:cNvSpPr>
          <p:nvPr>
            <p:custDataLst>
              <p:tags r:id="rId3"/>
            </p:custDataLst>
          </p:nvPr>
        </p:nvSpPr>
        <p:spPr>
          <a:xfrm>
            <a:off x="91440" y="1394460"/>
            <a:ext cx="8945245" cy="141859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1200"/>
              </a:spcBef>
              <a:buSzTx/>
              <a:buFont typeface="Wingdings" panose="05000000000000000000" pitchFamily="2" charset="2"/>
              <a:buNone/>
            </a:pPr>
            <a:r>
              <a:rPr lang="en-US" altLang="zh-CN" sz="2200" dirty="0">
                <a:solidFill>
                  <a:srgbClr val="134AD5"/>
                </a:solidFill>
                <a:ea typeface="黑体" panose="02010609060101010101" pitchFamily="49" charset="-122"/>
                <a:cs typeface="+mn-lt"/>
                <a:sym typeface="+mn-ea"/>
              </a:rPr>
              <a:t>  </a:t>
            </a:r>
            <a:r>
              <a:rPr lang="zh-CN" altLang="en-US" sz="2200" dirty="0">
                <a:solidFill>
                  <a:srgbClr val="134AD5"/>
                </a:solidFill>
                <a:ea typeface="黑体" panose="02010609060101010101" pitchFamily="49" charset="-122"/>
                <a:cs typeface="+mn-lt"/>
                <a:sym typeface="+mn-ea"/>
              </a:rPr>
              <a:t>（3）melt()方法：</a:t>
            </a:r>
            <a:r>
              <a:rPr lang="zh-CN" altLang="en-US" sz="2200" dirty="0">
                <a:solidFill>
                  <a:schemeClr val="tx1"/>
                </a:solidFill>
                <a:ea typeface="黑体" panose="02010609060101010101" pitchFamily="49" charset="-122"/>
                <a:cs typeface="+mn-lt"/>
                <a:sym typeface="+mn-ea"/>
              </a:rPr>
              <a:t>主要用于建立多个标识列（Identifier  Variables），建立方式为通过设置参数 id_vars 指定标识列，并将未加入标识列的所有剩余列名统一放在新列variable 中，而对应值放在新列 value 中，如图 5-13 所示。</a:t>
            </a:r>
          </a:p>
        </p:txBody>
      </p:sp>
      <p:sp>
        <p:nvSpPr>
          <p:cNvPr id="4" name="TextBox 6"/>
          <p:cNvSpPr txBox="1"/>
          <p:nvPr>
            <p:custDataLst>
              <p:tags r:id="rId4"/>
            </p:custDataLst>
          </p:nvPr>
        </p:nvSpPr>
        <p:spPr>
          <a:xfrm>
            <a:off x="2493645" y="2671445"/>
            <a:ext cx="395922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ea typeface="宋体" panose="02010600030101010101" pitchFamily="2" charset="-122"/>
              </a:rPr>
              <a:t>图</a:t>
            </a:r>
            <a:r>
              <a:rPr lang="en-US" altLang="zh-CN" sz="2000" dirty="0"/>
              <a:t>5-13 </a:t>
            </a:r>
            <a:r>
              <a:rPr sz="2000" dirty="0"/>
              <a:t>melt()方法的功能示意图</a:t>
            </a:r>
          </a:p>
        </p:txBody>
      </p:sp>
      <p:pic>
        <p:nvPicPr>
          <p:cNvPr id="13" name="image120.png"/>
          <p:cNvPicPr>
            <a:picLocks noChangeAspect="1"/>
          </p:cNvPicPr>
          <p:nvPr>
            <p:custDataLst>
              <p:tags r:id="rId5"/>
            </p:custDataLst>
          </p:nvPr>
        </p:nvPicPr>
        <p:blipFill>
          <a:blip r:embed="rId7" cstate="print"/>
          <a:stretch>
            <a:fillRect/>
          </a:stretch>
        </p:blipFill>
        <p:spPr>
          <a:xfrm>
            <a:off x="243840" y="3214370"/>
            <a:ext cx="8644255" cy="31718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107950" y="765175"/>
            <a:ext cx="8945245" cy="5448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Python 编程实践</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（略，课后阅读）</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endPar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8" name="矩形 7"/>
          <p:cNvSpPr/>
          <p:nvPr>
            <p:custDataLst>
              <p:tags r:id="rId3"/>
            </p:custDataLst>
          </p:nvPr>
        </p:nvSpPr>
        <p:spPr>
          <a:xfrm>
            <a:off x="140970" y="1259205"/>
            <a:ext cx="8874125" cy="5307965"/>
          </a:xfrm>
          <a:prstGeom prst="rect">
            <a:avLst/>
          </a:prstGeom>
        </p:spPr>
        <p:txBody>
          <a:bodyPr wrap="square">
            <a:spAutoFit/>
          </a:bodyPr>
          <a:lstStyle/>
          <a:p>
            <a:pPr algn="just">
              <a:spcBef>
                <a:spcPts val="600"/>
              </a:spcBef>
            </a:pPr>
            <a:r>
              <a:rPr lang="en-US" altLang="zh-CN" b="1" dirty="0">
                <a:solidFill>
                  <a:srgbClr val="C00000"/>
                </a:solidFill>
              </a:rPr>
              <a:t>【</a:t>
            </a:r>
            <a:r>
              <a:rPr lang="zh-CN" altLang="en-US" b="1" dirty="0">
                <a:solidFill>
                  <a:srgbClr val="C00000"/>
                </a:solidFill>
              </a:rPr>
              <a:t>分析对象</a:t>
            </a:r>
            <a:r>
              <a:rPr lang="en-US" altLang="zh-CN" b="1" dirty="0">
                <a:solidFill>
                  <a:srgbClr val="C00000"/>
                </a:solidFill>
              </a:rPr>
              <a:t>】 </a:t>
            </a:r>
          </a:p>
          <a:p>
            <a:pPr algn="just">
              <a:spcBef>
                <a:spcPts val="600"/>
              </a:spcBef>
            </a:pPr>
            <a:r>
              <a:rPr lang="en-US" sz="2300">
                <a:solidFill>
                  <a:schemeClr val="tx1"/>
                </a:solidFill>
              </a:rPr>
              <a:t>* </a:t>
            </a:r>
            <a:r>
              <a:rPr sz="2300">
                <a:solidFill>
                  <a:schemeClr val="tx1"/>
                </a:solidFill>
              </a:rPr>
              <a:t>VIM（Visualization and Imputation of Missing Values）包提供了哺乳动物的睡眠数据集——sleep（见表 5-11）。</a:t>
            </a:r>
          </a:p>
          <a:p>
            <a:pPr algn="just">
              <a:spcBef>
                <a:spcPts val="600"/>
              </a:spcBef>
            </a:pPr>
            <a:r>
              <a:rPr lang="en-US" sz="2300">
                <a:solidFill>
                  <a:schemeClr val="tx1"/>
                </a:solidFill>
              </a:rPr>
              <a:t>* </a:t>
            </a:r>
            <a:r>
              <a:rPr sz="2300">
                <a:solidFill>
                  <a:schemeClr val="tx1"/>
                </a:solidFill>
              </a:rPr>
              <a:t>该数据来源于 Allision 和 Chichetti（1976）的研究。</a:t>
            </a:r>
          </a:p>
          <a:p>
            <a:pPr algn="just">
              <a:spcBef>
                <a:spcPts val="600"/>
              </a:spcBef>
            </a:pPr>
            <a:r>
              <a:rPr lang="en-US" sz="2300">
                <a:solidFill>
                  <a:schemeClr val="tx1"/>
                </a:solidFill>
              </a:rPr>
              <a:t>* </a:t>
            </a:r>
            <a:r>
              <a:rPr sz="2300">
                <a:solidFill>
                  <a:schemeClr val="tx1"/>
                </a:solidFill>
              </a:rPr>
              <a:t>他们以睡眠数据为因变量，以生态学变量和体质变量为自变量，分析了 62 种哺乳动物的睡眠数据与生态学变量及体质变量之间的关系。其中：</a:t>
            </a:r>
          </a:p>
          <a:p>
            <a:pPr algn="just">
              <a:spcBef>
                <a:spcPts val="600"/>
              </a:spcBef>
            </a:pPr>
            <a:r>
              <a:rPr lang="zh-CN" sz="2100">
                <a:solidFill>
                  <a:schemeClr val="tx1"/>
                </a:solidFill>
                <a:ea typeface="宋体" panose="02010600030101010101" pitchFamily="2" charset="-122"/>
              </a:rPr>
              <a:t>（</a:t>
            </a:r>
            <a:r>
              <a:rPr sz="2100">
                <a:solidFill>
                  <a:schemeClr val="tx1"/>
                </a:solidFill>
              </a:rPr>
              <a:t>1）睡眠变量，包括睡眠中做梦的时长（Dream）、不做梦的时长（NonD）以及二者的和（Sleep）；</a:t>
            </a:r>
          </a:p>
          <a:p>
            <a:pPr algn="just">
              <a:spcBef>
                <a:spcPts val="600"/>
              </a:spcBef>
            </a:pPr>
            <a:r>
              <a:rPr sz="2100">
                <a:solidFill>
                  <a:schemeClr val="tx1"/>
                </a:solidFill>
              </a:rPr>
              <a:t>（2）体质变量，包括体重（BodyWgt，单位为千克）、脑重（BrainWgt，单位为克）、寿命（Span，单位为年）和妊娠期（Gest，单位为天）；</a:t>
            </a:r>
          </a:p>
          <a:p>
            <a:pPr algn="just">
              <a:spcBef>
                <a:spcPts val="600"/>
              </a:spcBef>
            </a:pPr>
            <a:r>
              <a:rPr sz="2100">
                <a:solidFill>
                  <a:schemeClr val="tx1"/>
                </a:solidFill>
              </a:rPr>
              <a:t>（3）生态学变量，包括物种被捕食的程度（Pred）、睡眠时暴露的程度（Exp）和面临的总危险程度（Danger）。其中，生态学变量以从 1（低）到 5（高）的五分制进行测量。</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107950" y="836930"/>
            <a:ext cx="8945245" cy="5448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继续学习本章知识 </a:t>
            </a:r>
            <a:endPar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2" name="Rectangle 3"/>
          <p:cNvSpPr>
            <a:spLocks noGrp="1" noRot="1"/>
          </p:cNvSpPr>
          <p:nvPr>
            <p:custDataLst>
              <p:tags r:id="rId3"/>
            </p:custDataLst>
          </p:nvPr>
        </p:nvSpPr>
        <p:spPr>
          <a:xfrm>
            <a:off x="91440" y="1394460"/>
            <a:ext cx="8945245" cy="387223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1200"/>
              </a:spcBef>
              <a:buSzTx/>
              <a:buFont typeface="Wingdings" panose="05000000000000000000" pitchFamily="2" charset="2"/>
              <a:buNone/>
            </a:pPr>
            <a:r>
              <a:rPr lang="en-US" altLang="zh-CN" sz="2400" dirty="0">
                <a:solidFill>
                  <a:srgbClr val="134AD5"/>
                </a:solidFill>
                <a:ea typeface="黑体" panose="02010609060101010101" pitchFamily="49" charset="-122"/>
                <a:cs typeface="+mn-lt"/>
                <a:sym typeface="+mn-ea"/>
              </a:rPr>
              <a:t>  * 作为数据科学的重要研究内容之一，数据加工与传统数据相关领域中经常提到的数据预处理存在一定的交叉和重叠关系。</a:t>
            </a:r>
          </a:p>
          <a:p>
            <a:pPr marL="0" indent="0" algn="l" eaLnBrk="1" hangingPunct="1">
              <a:lnSpc>
                <a:spcPct val="100000"/>
              </a:lnSpc>
              <a:spcBef>
                <a:spcPts val="1200"/>
              </a:spcBef>
              <a:buSzTx/>
              <a:buFont typeface="Wingdings" panose="05000000000000000000" pitchFamily="2" charset="2"/>
              <a:buNone/>
            </a:pPr>
            <a:r>
              <a:rPr lang="en-US" altLang="zh-CN" sz="2400" dirty="0">
                <a:solidFill>
                  <a:srgbClr val="134AD5"/>
                </a:solidFill>
                <a:ea typeface="黑体" panose="02010609060101010101" pitchFamily="49" charset="-122"/>
                <a:cs typeface="+mn-lt"/>
                <a:sym typeface="+mn-ea"/>
              </a:rPr>
              <a:t>  * 数据预处理指在对数据进行正式处理（计算）之前，根据后续数据计算的需求对原始数据集进行审计、清洗、转换、集成、标注和排序等一系列处理活动。</a:t>
            </a:r>
          </a:p>
          <a:p>
            <a:pPr marL="0" indent="0" algn="l" eaLnBrk="1" hangingPunct="1">
              <a:lnSpc>
                <a:spcPct val="100000"/>
              </a:lnSpc>
              <a:spcBef>
                <a:spcPts val="1200"/>
              </a:spcBef>
              <a:buSzTx/>
              <a:buFont typeface="Wingdings" panose="05000000000000000000" pitchFamily="2" charset="2"/>
              <a:buNone/>
            </a:pPr>
            <a:r>
              <a:rPr lang="en-US" altLang="zh-CN" sz="2400" dirty="0">
                <a:solidFill>
                  <a:srgbClr val="134AD5"/>
                </a:solidFill>
                <a:ea typeface="黑体" panose="02010609060101010101" pitchFamily="49" charset="-122"/>
                <a:cs typeface="+mn-lt"/>
                <a:sym typeface="+mn-ea"/>
              </a:rPr>
              <a:t>  * 数据加工的主要目的是提高数据质量，使数据形态更加符合某一算法需求，进而提高数据计算的效率并降低其复杂度。</a:t>
            </a:r>
          </a:p>
          <a:p>
            <a:pPr marL="0" indent="0" algn="l" eaLnBrk="1" hangingPunct="1">
              <a:lnSpc>
                <a:spcPct val="100000"/>
              </a:lnSpc>
              <a:spcBef>
                <a:spcPts val="1200"/>
              </a:spcBef>
              <a:buSzTx/>
              <a:buFont typeface="Wingdings" panose="05000000000000000000" pitchFamily="2" charset="2"/>
              <a:buNone/>
            </a:pPr>
            <a:r>
              <a:rPr lang="en-US" altLang="zh-CN" sz="2400" dirty="0">
                <a:solidFill>
                  <a:srgbClr val="134AD5"/>
                </a:solidFill>
                <a:ea typeface="黑体" panose="02010609060101010101" pitchFamily="49" charset="-122"/>
                <a:cs typeface="+mn-lt"/>
                <a:sym typeface="+mn-ea"/>
              </a:rPr>
              <a:t>  * 可见，数据加工的主要动机往往来自以下两个方面，如图 5-14 所示。</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799590" y="109855"/>
            <a:ext cx="7003415" cy="6611620"/>
          </a:xfrm>
          <a:prstGeom prst="rect">
            <a:avLst/>
          </a:prstGeom>
          <a:noFill/>
          <a:ln>
            <a:noFill/>
          </a:ln>
        </p:spPr>
      </p:pic>
      <p:sp>
        <p:nvSpPr>
          <p:cNvPr id="3" name="Rectangle 3"/>
          <p:cNvSpPr>
            <a:spLocks noGrp="1" noRot="1"/>
          </p:cNvSpPr>
          <p:nvPr>
            <p:ph type="subTitle" idx="1"/>
            <p:custDataLst>
              <p:tags r:id="rId2"/>
            </p:custDataLst>
          </p:nvPr>
        </p:nvSpPr>
        <p:spPr>
          <a:xfrm>
            <a:off x="107950" y="836930"/>
            <a:ext cx="2052955" cy="104965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继续学习本章知识</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zh-CN" altLang="en-US" sz="2300"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3"/>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4" name="TextBox 6"/>
          <p:cNvSpPr txBox="1"/>
          <p:nvPr>
            <p:custDataLst>
              <p:tags r:id="rId4"/>
            </p:custDataLst>
          </p:nvPr>
        </p:nvSpPr>
        <p:spPr>
          <a:xfrm>
            <a:off x="556260" y="5469890"/>
            <a:ext cx="1891665" cy="706755"/>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zh-CN" altLang="en-US" sz="2000" dirty="0">
                <a:ea typeface="宋体" panose="02010600030101010101" pitchFamily="2" charset="-122"/>
              </a:rPr>
              <a:t>图</a:t>
            </a:r>
            <a:r>
              <a:rPr lang="en-US" altLang="zh-CN" sz="2000" dirty="0"/>
              <a:t>5-14 </a:t>
            </a:r>
            <a:r>
              <a:rPr sz="2000" dirty="0"/>
              <a:t>数据预处理方法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107950" y="836930"/>
            <a:ext cx="8945245" cy="5448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继续学习本章知识</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zh-CN" altLang="en-US" sz="2300"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2" name="Rectangle 3"/>
          <p:cNvSpPr>
            <a:spLocks noGrp="1" noRot="1"/>
          </p:cNvSpPr>
          <p:nvPr>
            <p:custDataLst>
              <p:tags r:id="rId3"/>
            </p:custDataLst>
          </p:nvPr>
        </p:nvSpPr>
        <p:spPr>
          <a:xfrm>
            <a:off x="91440" y="1394460"/>
            <a:ext cx="8945245" cy="387223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1200"/>
              </a:spcBef>
              <a:buSzTx/>
              <a:buFont typeface="Wingdings" panose="05000000000000000000" pitchFamily="2" charset="2"/>
              <a:buNone/>
            </a:pPr>
            <a:r>
              <a:rPr lang="en-US" altLang="zh-CN" sz="2400" dirty="0">
                <a:solidFill>
                  <a:srgbClr val="134AD5"/>
                </a:solidFill>
                <a:ea typeface="黑体" panose="02010609060101010101" pitchFamily="49" charset="-122"/>
                <a:cs typeface="+mn-lt"/>
                <a:sym typeface="+mn-ea"/>
              </a:rPr>
              <a:t>  1. 数据质量要求</a:t>
            </a:r>
          </a:p>
          <a:p>
            <a:pPr marL="0" indent="0" algn="l" eaLnBrk="1" hangingPunct="1">
              <a:lnSpc>
                <a:spcPct val="100000"/>
              </a:lnSpc>
              <a:spcBef>
                <a:spcPts val="1200"/>
              </a:spcBef>
              <a:buSzTx/>
              <a:buFont typeface="Wingdings" panose="05000000000000000000" pitchFamily="2" charset="2"/>
              <a:buNone/>
            </a:pPr>
            <a:r>
              <a:rPr lang="en-US" altLang="zh-CN" sz="2300" dirty="0">
                <a:solidFill>
                  <a:srgbClr val="134AD5"/>
                </a:solidFill>
                <a:ea typeface="黑体" panose="02010609060101010101" pitchFamily="49" charset="-122"/>
                <a:cs typeface="+mn-lt"/>
                <a:sym typeface="+mn-ea"/>
              </a:rPr>
              <a:t>    * 原始数据的质量不高，可能导致数据处理活动的“垃圾进、垃圾出（Garbage In Garbage Out）”。</a:t>
            </a:r>
          </a:p>
          <a:p>
            <a:pPr marL="0" indent="0" algn="l" eaLnBrk="1" hangingPunct="1">
              <a:lnSpc>
                <a:spcPct val="100000"/>
              </a:lnSpc>
              <a:spcBef>
                <a:spcPts val="1200"/>
              </a:spcBef>
              <a:buSzTx/>
              <a:buFont typeface="Wingdings" panose="05000000000000000000" pitchFamily="2" charset="2"/>
              <a:buNone/>
            </a:pPr>
            <a:r>
              <a:rPr lang="en-US" altLang="zh-CN" sz="2300" dirty="0">
                <a:solidFill>
                  <a:srgbClr val="134AD5"/>
                </a:solidFill>
                <a:ea typeface="黑体" panose="02010609060101010101" pitchFamily="49" charset="-122"/>
                <a:cs typeface="+mn-lt"/>
                <a:sym typeface="+mn-ea"/>
              </a:rPr>
              <a:t>    * 在数据处理过程中，原始数据中可能存在多种质量问题（如存在缺失值、噪声、错误或虚假数据等），将影响数据处理算法的效率与数据处理结果的准确性。</a:t>
            </a:r>
          </a:p>
          <a:p>
            <a:pPr marL="0" indent="0" algn="l" eaLnBrk="1" hangingPunct="1">
              <a:lnSpc>
                <a:spcPct val="100000"/>
              </a:lnSpc>
              <a:spcBef>
                <a:spcPts val="1200"/>
              </a:spcBef>
              <a:buSzTx/>
              <a:buFont typeface="Wingdings" panose="05000000000000000000" pitchFamily="2" charset="2"/>
              <a:buNone/>
            </a:pPr>
            <a:r>
              <a:rPr lang="en-US" altLang="zh-CN" sz="2300" dirty="0">
                <a:solidFill>
                  <a:srgbClr val="134AD5"/>
                </a:solidFill>
                <a:ea typeface="黑体" panose="02010609060101010101" pitchFamily="49" charset="-122"/>
                <a:cs typeface="+mn-lt"/>
                <a:sym typeface="+mn-ea"/>
              </a:rPr>
              <a:t>    * 因此，对数据进行正式分析和挖掘工作之前，我们需要进行一定的预处理工作—发现数据中存在的质量问题，并采用特定方法处理问题数据。</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795655"/>
            <a:ext cx="8931275" cy="52324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en-US" altLang="zh-CN" sz="2200" b="1"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7" name="Rectangle 3"/>
          <p:cNvSpPr>
            <a:spLocks noGrp="1" noRot="1"/>
          </p:cNvSpPr>
          <p:nvPr>
            <p:custDataLst>
              <p:tags r:id="rId3"/>
            </p:custDataLst>
          </p:nvPr>
        </p:nvSpPr>
        <p:spPr>
          <a:xfrm>
            <a:off x="171450" y="1369695"/>
            <a:ext cx="2248535" cy="48387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 </a:t>
            </a:r>
            <a:r>
              <a:rPr lang="zh-CN" altLang="en-US" dirty="0">
                <a:solidFill>
                  <a:srgbClr val="134AD5"/>
                </a:solidFill>
                <a:ea typeface="黑体" panose="02010609060101010101" pitchFamily="49" charset="-122"/>
                <a:cs typeface="+mn-lt"/>
                <a:sym typeface="+mn-ea"/>
              </a:rPr>
              <a:t>数据质量</a:t>
            </a:r>
            <a:endParaRPr lang="en-US" altLang="zh-CN" sz="2200" b="1" dirty="0">
              <a:solidFill>
                <a:srgbClr val="134AD5"/>
              </a:solidFill>
              <a:ea typeface="黑体" panose="02010609060101010101" pitchFamily="49" charset="-122"/>
              <a:cs typeface="+mn-lt"/>
              <a:sym typeface="+mn-ea"/>
            </a:endParaRPr>
          </a:p>
        </p:txBody>
      </p:sp>
      <p:graphicFrame>
        <p:nvGraphicFramePr>
          <p:cNvPr id="6" name="图表 5"/>
          <p:cNvGraphicFramePr/>
          <p:nvPr>
            <p:custDataLst>
              <p:tags r:id="rId4"/>
            </p:custDataLst>
          </p:nvPr>
        </p:nvGraphicFramePr>
        <p:xfrm>
          <a:off x="2120900" y="1538605"/>
          <a:ext cx="6773545" cy="5027295"/>
        </p:xfrm>
        <a:graphic>
          <a:graphicData uri="http://schemas.openxmlformats.org/drawingml/2006/chart">
            <c:chart xmlns:c="http://schemas.openxmlformats.org/drawingml/2006/chart" xmlns:r="http://schemas.openxmlformats.org/officeDocument/2006/relationships" r:id="rId7"/>
          </a:graphicData>
        </a:graphic>
      </p:graphicFrame>
      <p:sp>
        <p:nvSpPr>
          <p:cNvPr id="8" name="TextBox 7"/>
          <p:cNvSpPr txBox="1"/>
          <p:nvPr>
            <p:custDataLst>
              <p:tags r:id="rId5"/>
            </p:custDataLst>
          </p:nvPr>
        </p:nvSpPr>
        <p:spPr>
          <a:xfrm>
            <a:off x="356235" y="3285490"/>
            <a:ext cx="1857375" cy="706755"/>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2000" dirty="0"/>
              <a:t>十进制首位数字的出现机率</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107950" y="836930"/>
            <a:ext cx="8945245" cy="5448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继续学习本章知识 </a:t>
            </a:r>
            <a:endPar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2" name="Rectangle 3"/>
          <p:cNvSpPr>
            <a:spLocks noGrp="1" noRot="1"/>
          </p:cNvSpPr>
          <p:nvPr>
            <p:custDataLst>
              <p:tags r:id="rId3"/>
            </p:custDataLst>
          </p:nvPr>
        </p:nvSpPr>
        <p:spPr>
          <a:xfrm>
            <a:off x="91440" y="1394460"/>
            <a:ext cx="8945245" cy="470471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1200"/>
              </a:spcBef>
              <a:buSzTx/>
              <a:buFont typeface="Wingdings" panose="05000000000000000000" pitchFamily="2" charset="2"/>
              <a:buNone/>
            </a:pPr>
            <a:r>
              <a:rPr lang="en-US" altLang="zh-CN" sz="2400" dirty="0">
                <a:solidFill>
                  <a:srgbClr val="134AD5"/>
                </a:solidFill>
                <a:ea typeface="黑体" panose="02010609060101010101" pitchFamily="49" charset="-122"/>
                <a:cs typeface="+mn-lt"/>
                <a:sym typeface="+mn-ea"/>
              </a:rPr>
              <a:t>  2. 数据计算要求</a:t>
            </a:r>
          </a:p>
          <a:p>
            <a:pPr marL="0" indent="0" algn="l" eaLnBrk="1" hangingPunct="1">
              <a:lnSpc>
                <a:spcPct val="100000"/>
              </a:lnSpc>
              <a:spcBef>
                <a:spcPts val="1200"/>
              </a:spcBef>
              <a:buSzTx/>
              <a:buFont typeface="Wingdings" panose="05000000000000000000" pitchFamily="2" charset="2"/>
              <a:buNone/>
            </a:pPr>
            <a:r>
              <a:rPr lang="en-US" altLang="zh-CN" sz="2300" dirty="0">
                <a:solidFill>
                  <a:srgbClr val="134AD5"/>
                </a:solidFill>
                <a:ea typeface="黑体" panose="02010609060101010101" pitchFamily="49" charset="-122"/>
                <a:cs typeface="+mn-lt"/>
                <a:sym typeface="+mn-ea"/>
              </a:rPr>
              <a:t>    * 原始数据的形态不符合目标算法的要求，后续处理方法无法直接在原始数据上使用。</a:t>
            </a:r>
          </a:p>
          <a:p>
            <a:pPr marL="0" indent="0" algn="l" eaLnBrk="1" hangingPunct="1">
              <a:lnSpc>
                <a:spcPct val="100000"/>
              </a:lnSpc>
              <a:spcBef>
                <a:spcPts val="1200"/>
              </a:spcBef>
              <a:buSzTx/>
              <a:buFont typeface="Wingdings" panose="05000000000000000000" pitchFamily="2" charset="2"/>
              <a:buNone/>
            </a:pPr>
            <a:r>
              <a:rPr lang="en-US" altLang="zh-CN" sz="2300" dirty="0">
                <a:solidFill>
                  <a:srgbClr val="134AD5"/>
                </a:solidFill>
                <a:ea typeface="黑体" panose="02010609060101010101" pitchFamily="49" charset="-122"/>
                <a:cs typeface="+mn-lt"/>
                <a:sym typeface="+mn-ea"/>
              </a:rPr>
              <a:t>    * 当然，数据质量不高并不是数据加工的唯一原因。当原始数据质量没有问题，但不符合目标算法的要求（如对数据的类型、规模、取值范围、存储位置等要求）时，也需要进行数据加工操作。</a:t>
            </a:r>
          </a:p>
          <a:p>
            <a:pPr marL="0" indent="0" algn="l" eaLnBrk="1" hangingPunct="1">
              <a:lnSpc>
                <a:spcPct val="100000"/>
              </a:lnSpc>
              <a:spcBef>
                <a:spcPts val="1200"/>
              </a:spcBef>
              <a:buSzTx/>
              <a:buFont typeface="Wingdings" panose="05000000000000000000" pitchFamily="2" charset="2"/>
              <a:buNone/>
            </a:pPr>
            <a:r>
              <a:rPr lang="en-US" altLang="zh-CN" sz="2300" dirty="0">
                <a:solidFill>
                  <a:srgbClr val="134AD5"/>
                </a:solidFill>
                <a:ea typeface="黑体" panose="02010609060101010101" pitchFamily="49" charset="-122"/>
                <a:cs typeface="+mn-lt"/>
                <a:sym typeface="+mn-ea"/>
              </a:rPr>
              <a:t>    * 从图5-14可看出，常用的数据预处理方法有数据的审计、清洗、转换、集成、标注、排序等。</a:t>
            </a:r>
          </a:p>
          <a:p>
            <a:pPr marL="0" indent="0" algn="l" eaLnBrk="1" hangingPunct="1">
              <a:lnSpc>
                <a:spcPct val="100000"/>
              </a:lnSpc>
              <a:spcBef>
                <a:spcPts val="1200"/>
              </a:spcBef>
              <a:buSzTx/>
              <a:buFont typeface="Wingdings" panose="05000000000000000000" pitchFamily="2" charset="2"/>
              <a:buNone/>
            </a:pPr>
            <a:r>
              <a:rPr lang="en-US" altLang="zh-CN" sz="2300" dirty="0">
                <a:solidFill>
                  <a:srgbClr val="134AD5"/>
                </a:solidFill>
                <a:ea typeface="黑体" panose="02010609060101010101" pitchFamily="49" charset="-122"/>
                <a:cs typeface="+mn-lt"/>
                <a:sym typeface="+mn-ea"/>
              </a:rPr>
              <a:t>    * 需要注意的是，上述数据预处理方法之间并不是完全独立的，可能存在一定的重叠或交叉关系，同一个数据科学项目往往需要综合运用多种预处理方法。</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Rot="1"/>
          </p:cNvSpPr>
          <p:nvPr>
            <p:ph type="subTitle" idx="1"/>
            <p:custDataLst>
              <p:tags r:id="rId1"/>
            </p:custDataLst>
          </p:nvPr>
        </p:nvSpPr>
        <p:spPr>
          <a:xfrm>
            <a:off x="99695" y="867410"/>
            <a:ext cx="8931275" cy="52324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数据科学与数据加工</a:t>
            </a:r>
            <a:r>
              <a:rPr lang="en-US" altLang="zh-CN" sz="2800">
                <a:gradFill>
                  <a:gsLst>
                    <a:gs pos="50000">
                      <a:schemeClr val="accent1"/>
                    </a:gs>
                    <a:gs pos="0">
                      <a:schemeClr val="accent1">
                        <a:lumMod val="25000"/>
                        <a:lumOff val="75000"/>
                      </a:schemeClr>
                    </a:gs>
                    <a:gs pos="100000">
                      <a:schemeClr val="accent1">
                        <a:lumMod val="85000"/>
                      </a:schemeClr>
                    </a:gs>
                  </a:gsLst>
                  <a:lin ang="5400000" scaled="1"/>
                </a:gradFill>
                <a:sym typeface="+mn-ea"/>
              </a:rPr>
              <a:t> </a:t>
            </a:r>
            <a:endParaRPr lang="en-US" altLang="zh-CN" sz="2200" b="1" dirty="0">
              <a:solidFill>
                <a:schemeClr val="tx1"/>
              </a:solidFill>
              <a:ea typeface="黑体" panose="02010609060101010101" pitchFamily="49" charset="-122"/>
              <a:cs typeface="+mn-lt"/>
              <a:sym typeface="+mn-ea"/>
            </a:endParaRPr>
          </a:p>
        </p:txBody>
      </p:sp>
      <p:sp>
        <p:nvSpPr>
          <p:cNvPr id="5"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5</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数据加工</a:t>
            </a:r>
          </a:p>
        </p:txBody>
      </p:sp>
      <p:sp>
        <p:nvSpPr>
          <p:cNvPr id="7" name="Rectangle 3"/>
          <p:cNvSpPr>
            <a:spLocks noGrp="1" noRot="1"/>
          </p:cNvSpPr>
          <p:nvPr>
            <p:custDataLst>
              <p:tags r:id="rId3"/>
            </p:custDataLst>
          </p:nvPr>
        </p:nvSpPr>
        <p:spPr>
          <a:xfrm>
            <a:off x="171450" y="1441450"/>
            <a:ext cx="2248535" cy="48387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dirty="0">
                <a:solidFill>
                  <a:srgbClr val="134AD5"/>
                </a:solidFill>
                <a:ea typeface="黑体" panose="02010609060101010101" pitchFamily="49" charset="-122"/>
                <a:cs typeface="+mn-lt"/>
                <a:sym typeface="+mn-ea"/>
              </a:rPr>
              <a:t>  * </a:t>
            </a:r>
            <a:r>
              <a:rPr lang="zh-CN" altLang="en-US" dirty="0">
                <a:solidFill>
                  <a:srgbClr val="134AD5"/>
                </a:solidFill>
                <a:ea typeface="黑体" panose="02010609060101010101" pitchFamily="49" charset="-122"/>
                <a:cs typeface="+mn-lt"/>
                <a:sym typeface="+mn-ea"/>
              </a:rPr>
              <a:t>数据质量</a:t>
            </a:r>
            <a:endParaRPr lang="en-US" altLang="zh-CN" sz="2200" b="1" dirty="0">
              <a:solidFill>
                <a:srgbClr val="134AD5"/>
              </a:solidFill>
              <a:ea typeface="黑体" panose="02010609060101010101" pitchFamily="49" charset="-122"/>
              <a:cs typeface="+mn-lt"/>
              <a:sym typeface="+mn-ea"/>
            </a:endParaRPr>
          </a:p>
        </p:txBody>
      </p:sp>
      <p:sp>
        <p:nvSpPr>
          <p:cNvPr id="15363" name="Rectangle 3"/>
          <p:cNvSpPr>
            <a:spLocks noGrp="1" noRot="1"/>
          </p:cNvSpPr>
          <p:nvPr>
            <p:custDataLst>
              <p:tags r:id="rId4"/>
            </p:custDataLst>
          </p:nvPr>
        </p:nvSpPr>
        <p:spPr>
          <a:xfrm>
            <a:off x="88900" y="1943735"/>
            <a:ext cx="8977630" cy="407606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sz="2300" dirty="0">
                <a:solidFill>
                  <a:srgbClr val="134AD5"/>
                </a:solidFill>
                <a:sym typeface="+mn-ea"/>
              </a:rPr>
              <a:t>     - </a:t>
            </a:r>
            <a:r>
              <a:rPr lang="zh-CN" altLang="en-US" sz="2300" dirty="0">
                <a:solidFill>
                  <a:srgbClr val="134AD5"/>
                </a:solidFill>
                <a:latin typeface="黑体" panose="02010609060101010101" pitchFamily="49" charset="-122"/>
                <a:ea typeface="黑体" panose="02010609060101010101" pitchFamily="49" charset="-122"/>
                <a:sym typeface="+mn-ea"/>
              </a:rPr>
              <a:t>统计学规律：小概率原理</a:t>
            </a:r>
          </a:p>
          <a:p>
            <a:pPr marL="0" lvl="1" algn="l" eaLnBrk="1" latinLnBrk="0" hangingPunct="1">
              <a:lnSpc>
                <a:spcPct val="100000"/>
              </a:lnSpc>
              <a:spcBef>
                <a:spcPts val="1200"/>
              </a:spcBef>
              <a:buClrTx/>
              <a:buSzTx/>
              <a:buFont typeface="Wingdings" panose="05000000000000000000" pitchFamily="2" charset="2"/>
              <a:buNone/>
            </a:pPr>
            <a:r>
              <a:rPr lang="en-US" altLang="zh-CN" sz="2200" b="1" dirty="0">
                <a:solidFill>
                  <a:schemeClr val="tx1"/>
                </a:solidFill>
                <a:ea typeface="+mn-ea"/>
                <a:cs typeface="+mn-cs"/>
                <a:sym typeface="+mn-ea"/>
              </a:rPr>
              <a:t>        </a:t>
            </a:r>
            <a:r>
              <a:rPr lang="en-US" altLang="zh-CN" sz="2200" dirty="0">
                <a:ea typeface="宋体" panose="02010600030101010101" pitchFamily="2" charset="-122"/>
                <a:sym typeface="Symbol" panose="05050102010706020507" charset="0"/>
              </a:rPr>
              <a:t></a:t>
            </a:r>
            <a:r>
              <a:rPr lang="en-US" altLang="zh-CN" sz="2200" b="1" dirty="0">
                <a:solidFill>
                  <a:schemeClr val="tx1"/>
                </a:solidFill>
                <a:ea typeface="+mn-ea"/>
                <a:cs typeface="+mn-cs"/>
                <a:sym typeface="+mn-ea"/>
              </a:rPr>
              <a:t> </a:t>
            </a:r>
            <a:r>
              <a:rPr lang="zh-CN" altLang="en-US" sz="2200" dirty="0">
                <a:latin typeface="黑体" panose="02010609060101010101" pitchFamily="49" charset="-122"/>
                <a:ea typeface="黑体" panose="02010609060101010101" pitchFamily="49" charset="-122"/>
                <a:cs typeface="+mn-ea"/>
                <a:sym typeface="+mn-ea"/>
              </a:rPr>
              <a:t>基本思想</a:t>
            </a:r>
            <a:r>
              <a:rPr lang="zh-CN" altLang="en-US" sz="2200" dirty="0">
                <a:cs typeface="+mn-ea"/>
                <a:sym typeface="+mn-ea"/>
              </a:rPr>
              <a:t>：一个事件如果发生的概率很小的话，那么它在一次试验中是几乎不可能发生的，但在多次重复试验中几乎是必然发生的，数学上称之小概率原理。</a:t>
            </a:r>
          </a:p>
          <a:p>
            <a:pPr marL="0" lvl="1" algn="l" eaLnBrk="1" latinLnBrk="0" hangingPunct="1">
              <a:lnSpc>
                <a:spcPct val="100000"/>
              </a:lnSpc>
              <a:spcBef>
                <a:spcPts val="1200"/>
              </a:spcBef>
              <a:buClrTx/>
              <a:buSzTx/>
              <a:buFont typeface="Wingdings" panose="05000000000000000000" pitchFamily="2" charset="2"/>
              <a:buNone/>
            </a:pPr>
            <a:r>
              <a:rPr lang="en-US" altLang="zh-CN" sz="2200" dirty="0">
                <a:ea typeface="+mn-ea"/>
                <a:cs typeface="+mn-cs"/>
                <a:sym typeface="+mn-ea"/>
              </a:rPr>
              <a:t>        </a:t>
            </a:r>
            <a:r>
              <a:rPr lang="en-US" altLang="zh-CN" sz="2200" dirty="0">
                <a:ea typeface="宋体" panose="02010600030101010101" pitchFamily="2" charset="-122"/>
                <a:sym typeface="Symbol" panose="05050102010706020507" charset="0"/>
              </a:rPr>
              <a:t></a:t>
            </a:r>
            <a:r>
              <a:rPr lang="en-US" altLang="zh-CN" sz="2200" dirty="0">
                <a:ea typeface="+mn-ea"/>
                <a:cs typeface="+mn-cs"/>
                <a:sym typeface="+mn-ea"/>
              </a:rPr>
              <a:t> </a:t>
            </a:r>
            <a:r>
              <a:rPr lang="zh-CN" altLang="en-US" sz="2200" dirty="0">
                <a:sym typeface="+mn-ea"/>
              </a:rPr>
              <a:t>在统计学中，把小概率事件在一次实验中看成是实际不可能发生的事件，一般认为等于或小于</a:t>
            </a:r>
            <a:r>
              <a:rPr lang="en-US" sz="2200" dirty="0">
                <a:sym typeface="+mn-ea"/>
              </a:rPr>
              <a:t>0.05</a:t>
            </a:r>
            <a:r>
              <a:rPr lang="zh-CN" altLang="en-US" sz="2200" dirty="0">
                <a:sym typeface="+mn-ea"/>
              </a:rPr>
              <a:t>或</a:t>
            </a:r>
            <a:r>
              <a:rPr lang="en-US" sz="2200" dirty="0">
                <a:sym typeface="+mn-ea"/>
              </a:rPr>
              <a:t>0.01</a:t>
            </a:r>
            <a:r>
              <a:rPr lang="zh-CN" altLang="en-US" sz="2200" dirty="0">
                <a:sym typeface="+mn-ea"/>
              </a:rPr>
              <a:t>的概率为小概率。</a:t>
            </a:r>
          </a:p>
          <a:p>
            <a:pPr marL="0" lvl="1" algn="l" eaLnBrk="1" latinLnBrk="0" hangingPunct="1">
              <a:lnSpc>
                <a:spcPct val="100000"/>
              </a:lnSpc>
              <a:spcBef>
                <a:spcPts val="1200"/>
              </a:spcBef>
              <a:buClrTx/>
              <a:buSzTx/>
              <a:buFont typeface="Wingdings" panose="05000000000000000000" pitchFamily="2" charset="2"/>
              <a:buNone/>
            </a:pPr>
            <a:r>
              <a:rPr lang="en-US" altLang="zh-CN" sz="2200" dirty="0">
                <a:ea typeface="+mn-ea"/>
                <a:cs typeface="+mn-cs"/>
                <a:sym typeface="+mn-ea"/>
              </a:rPr>
              <a:t>        </a:t>
            </a:r>
            <a:r>
              <a:rPr lang="en-US" altLang="zh-CN" sz="2200" dirty="0">
                <a:ea typeface="宋体" panose="02010600030101010101" pitchFamily="2" charset="-122"/>
                <a:sym typeface="Symbol" panose="05050102010706020507" charset="0"/>
              </a:rPr>
              <a:t></a:t>
            </a:r>
            <a:r>
              <a:rPr lang="en-US" altLang="zh-CN" sz="2200" dirty="0">
                <a:ea typeface="+mn-ea"/>
                <a:cs typeface="+mn-cs"/>
                <a:sym typeface="+mn-ea"/>
              </a:rPr>
              <a:t> </a:t>
            </a:r>
            <a:r>
              <a:rPr lang="zh-CN" altLang="en-US" sz="2200" dirty="0">
                <a:ea typeface="宋体" panose="02010600030101010101" pitchFamily="2" charset="-122"/>
                <a:cs typeface="+mn-cs"/>
                <a:sym typeface="+mn-ea"/>
              </a:rPr>
              <a:t>小概率原理可以用于判断他人提供的数据是否正确。</a:t>
            </a:r>
          </a:p>
          <a:p>
            <a:pPr marL="0" lvl="1" algn="l" eaLnBrk="1" latinLnBrk="0" hangingPunct="1">
              <a:lnSpc>
                <a:spcPct val="100000"/>
              </a:lnSpc>
              <a:spcBef>
                <a:spcPts val="1200"/>
              </a:spcBef>
              <a:buClrTx/>
              <a:buSzTx/>
              <a:buFont typeface="Wingdings" panose="05000000000000000000" pitchFamily="2" charset="2"/>
              <a:buNone/>
            </a:pPr>
            <a:r>
              <a:rPr lang="zh-CN" altLang="en-US" sz="2100" dirty="0">
                <a:ea typeface="宋体" panose="02010600030101010101" pitchFamily="2" charset="-122"/>
                <a:cs typeface="+mn-cs"/>
                <a:sym typeface="+mn-ea"/>
              </a:rPr>
              <a:t> </a:t>
            </a:r>
            <a:r>
              <a:rPr lang="en-US" altLang="zh-CN" sz="2100" dirty="0">
                <a:ea typeface="宋体" panose="02010600030101010101" pitchFamily="2" charset="-122"/>
                <a:cs typeface="+mn-cs"/>
                <a:sym typeface="+mn-ea"/>
              </a:rPr>
              <a:t>           </a:t>
            </a:r>
            <a:r>
              <a:rPr lang="en-US" altLang="zh-CN" sz="2100" dirty="0">
                <a:ea typeface="宋体" panose="02010600030101010101" pitchFamily="2" charset="-122"/>
                <a:cs typeface="+mn-cs"/>
                <a:sym typeface="Symbol" panose="05050102010706020507" charset="0"/>
              </a:rPr>
              <a:t> </a:t>
            </a:r>
            <a:r>
              <a:rPr lang="zh-CN" altLang="en-US" sz="2100" dirty="0">
                <a:ea typeface="宋体" panose="02010600030101010101" pitchFamily="2" charset="-122"/>
                <a:cs typeface="+mn-cs"/>
                <a:sym typeface="Symbol" panose="05050102010706020507" charset="0"/>
              </a:rPr>
              <a:t>若在一次实验中，小概率</a:t>
            </a:r>
            <a:r>
              <a:rPr sz="2100" dirty="0">
                <a:sym typeface="+mn-ea"/>
              </a:rPr>
              <a:t>事件竟然发生了，就有理由怀疑</a:t>
            </a:r>
            <a:r>
              <a:rPr lang="zh-CN" sz="2100" dirty="0">
                <a:ea typeface="宋体" panose="02010600030101010101" pitchFamily="2" charset="-122"/>
                <a:sym typeface="+mn-ea"/>
              </a:rPr>
              <a:t>数据</a:t>
            </a:r>
            <a:r>
              <a:rPr sz="2100" dirty="0">
                <a:sym typeface="+mn-ea"/>
              </a:rPr>
              <a:t>的真实性</a:t>
            </a:r>
            <a:r>
              <a:rPr lang="zh-CN" altLang="en-US" sz="2100" dirty="0">
                <a:sym typeface="+mn-ea"/>
              </a:rPr>
              <a:t>。例如，曾有人采用小概率理论探讨了</a:t>
            </a:r>
            <a:r>
              <a:rPr lang="en-US" altLang="zh-CN" sz="2100" dirty="0">
                <a:sym typeface="+mn-ea"/>
              </a:rPr>
              <a:t>《</a:t>
            </a:r>
            <a:r>
              <a:rPr lang="zh-CN" altLang="en-US" sz="2100" dirty="0">
                <a:sym typeface="+mn-ea"/>
              </a:rPr>
              <a:t>红楼梦</a:t>
            </a:r>
            <a:r>
              <a:rPr lang="en-US" altLang="zh-CN" sz="2100" dirty="0">
                <a:sym typeface="+mn-ea"/>
              </a:rPr>
              <a:t>》</a:t>
            </a:r>
            <a:r>
              <a:rPr lang="zh-CN" altLang="en-US" sz="2100" dirty="0">
                <a:sym typeface="+mn-ea"/>
              </a:rPr>
              <a:t>中掷骰子游戏、主人公生日是否为真实的问题。</a:t>
            </a:r>
            <a:endParaRPr lang="en-US" altLang="zh-CN" sz="2100" b="1" dirty="0">
              <a:solidFill>
                <a:srgbClr val="134AD5"/>
              </a:solidFill>
              <a:latin typeface="黑体" panose="02010609060101010101" pitchFamily="49" charset="-122"/>
              <a:ea typeface="黑体" panose="02010609060101010101" pitchFamily="49" charset="-122"/>
              <a:cs typeface="+mn-cs"/>
              <a:sym typeface="+mn-ea"/>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49d2eca4-30e1-4ef7-9bc7-486bee5195f9"/>
  <p:tag name="COMMONDATA" val="eyJoZGlkIjoiYWU0ZmM3NzM2M2MzNjY4OGU3MWVlODFhMGQ0MTAxM2I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678*282"/>
  <p:tag name="TABLE_ENDDRAG_RECT" val="28*205*678*282"/>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569*193"/>
  <p:tag name="TABLE_ENDDRAG_RECT" val="102*166*569*193"/>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556*146"/>
  <p:tag name="TABLE_ENDDRAG_RECT" val="73*352*556*146"/>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684*351"/>
  <p:tag name="TABLE_ENDDRAG_RECT" val="18*146*684*351"/>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0.xml><?xml version="1.0" encoding="utf-8"?>
<p:tagLst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711*181"/>
  <p:tag name="TABLE_ENDDRAG_RECT" val="8*199*711*181"/>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416*106"/>
  <p:tag name="TABLE_ENDDRAG_RECT" val="262*99*416*106"/>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415*119"/>
  <p:tag name="TABLE_ENDDRAG_RECT" val="262*259*416*119"/>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678*247"/>
  <p:tag name="TABLE_ENDDRAG_RECT" val="20*246*678*247"/>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700*232"/>
  <p:tag name="TABLE_ENDDRAG_RECT" val="10*278*700*232"/>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0.xml><?xml version="1.0" encoding="utf-8"?>
<p:tagLst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6</TotalTime>
  <Pages>47</Pages>
  <Words>7441</Words>
  <Application>Microsoft Office PowerPoint</Application>
  <PresentationFormat>信纸(8.5x11 英寸)</PresentationFormat>
  <Paragraphs>952</Paragraphs>
  <Slides>80</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80</vt:i4>
      </vt:variant>
    </vt:vector>
  </HeadingPairs>
  <TitlesOfParts>
    <vt:vector size="93" baseType="lpstr">
      <vt:lpstr>仿宋</vt:lpstr>
      <vt:lpstr>黑体</vt:lpstr>
      <vt:lpstr>华文新魏</vt:lpstr>
      <vt:lpstr>宋体</vt:lpstr>
      <vt:lpstr>微软雅黑</vt:lpstr>
      <vt:lpstr>Arial</vt:lpstr>
      <vt:lpstr>Calibri</vt:lpstr>
      <vt:lpstr>Cambria Math</vt:lpstr>
      <vt:lpstr>Times New Roman</vt:lpstr>
      <vt:lpstr>Wingdings</vt:lpstr>
      <vt:lpstr>CS152-SP98</vt:lpstr>
      <vt:lpstr>Visio.Drawing.15</vt:lpstr>
      <vt:lpstr>文档</vt:lpstr>
      <vt:lpstr> 数据科学导论</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lpstr>第5章 数据加工</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Computer Architecture</dc:title>
  <dc:creator/>
  <cp:lastModifiedBy>1563883475@qq.com</cp:lastModifiedBy>
  <cp:revision>1891</cp:revision>
  <cp:lastPrinted>1999-08-22T22:40:00Z</cp:lastPrinted>
  <dcterms:created xsi:type="dcterms:W3CDTF">1997-08-19T16:58:00Z</dcterms:created>
  <dcterms:modified xsi:type="dcterms:W3CDTF">2025-04-18T02:15:03Z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95EB22527693432D84F20EF85A1D4B89_12</vt:lpwstr>
  </property>
</Properties>
</file>