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sldIdLst>
    <p:sldId id="256" r:id="rId4"/>
    <p:sldId id="343" r:id="rId6"/>
    <p:sldId id="310" r:id="rId7"/>
    <p:sldId id="314" r:id="rId8"/>
    <p:sldId id="315" r:id="rId9"/>
    <p:sldId id="285" r:id="rId10"/>
    <p:sldId id="316" r:id="rId11"/>
    <p:sldId id="286" r:id="rId12"/>
    <p:sldId id="287" r:id="rId13"/>
    <p:sldId id="289" r:id="rId14"/>
    <p:sldId id="311" r:id="rId15"/>
    <p:sldId id="290" r:id="rId16"/>
    <p:sldId id="291" r:id="rId17"/>
    <p:sldId id="375" r:id="rId18"/>
    <p:sldId id="374" r:id="rId19"/>
    <p:sldId id="373" r:id="rId20"/>
    <p:sldId id="295" r:id="rId21"/>
    <p:sldId id="297" r:id="rId22"/>
    <p:sldId id="312" r:id="rId23"/>
    <p:sldId id="293" r:id="rId24"/>
    <p:sldId id="294" r:id="rId25"/>
    <p:sldId id="298" r:id="rId26"/>
    <p:sldId id="299" r:id="rId27"/>
    <p:sldId id="300" r:id="rId28"/>
    <p:sldId id="301" r:id="rId29"/>
    <p:sldId id="304" r:id="rId30"/>
    <p:sldId id="305" r:id="rId31"/>
    <p:sldId id="317" r:id="rId32"/>
    <p:sldId id="344" r:id="rId33"/>
    <p:sldId id="306" r:id="rId34"/>
    <p:sldId id="34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F8068-2B0A-4E89-BDBC-A53076134B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9500-7B95-4046-BB03-4F180CD4BD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板书一个书上公式</a:t>
            </a:r>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板书一个书上公式</a:t>
            </a:r>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板书一个书上公式</a:t>
            </a:r>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板书一个书上公式</a:t>
            </a:r>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50">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50">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0" indent="-22860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0" indent="-22860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jpeg"/><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1.jpe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19" cstate="print">
            <a:extLst>
              <a:ext uri="{28A0092B-C50C-407E-A947-70E740481C1C}">
                <a14:useLocalDpi xmlns:a14="http://schemas.microsoft.com/office/drawing/2010/main" val="0"/>
              </a:ext>
            </a:extLst>
          </a:blip>
          <a:srcRect l="13208" t="36000" r="13208" b="30000"/>
          <a:stretch>
            <a:fillRect/>
          </a:stretch>
        </p:blipFill>
        <p:spPr>
          <a:xfrm>
            <a:off x="10690796" y="5143476"/>
            <a:ext cx="1440160" cy="1440160"/>
          </a:xfrm>
          <a:prstGeom prst="rect">
            <a:avLst/>
          </a:prstGeom>
        </p:spPr>
      </p:pic>
      <p:sp>
        <p:nvSpPr>
          <p:cNvPr id="4" name="标题 1"/>
          <p:cNvSpPr txBox="1"/>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9pPr>
          </a:lstStyle>
          <a:p>
            <a:endParaRPr lang="zh-CN" altLang="en-US" sz="3050"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390" indent="-326390">
              <a:buFont typeface="Wingdings" panose="05000000000000000000" pitchFamily="2" charset="2"/>
              <a:buChar char="u"/>
            </a:pPr>
            <a:endParaRPr lang="zh-CN" altLang="en-US" sz="3050" noProof="1" smtClean="0">
              <a:latin typeface="新宋体" panose="02010609030101010101" pitchFamily="49" charset="-122"/>
              <a:ea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1" fontAlgn="base" hangingPunct="1">
        <a:spcBef>
          <a:spcPct val="0"/>
        </a:spcBef>
        <a:spcAft>
          <a:spcPct val="0"/>
        </a:spcAft>
        <a:defRPr sz="4190" kern="1200">
          <a:solidFill>
            <a:schemeClr val="tx2"/>
          </a:solidFill>
          <a:latin typeface="+mj-lt"/>
          <a:ea typeface="+mj-ea"/>
          <a:cs typeface="+mj-cs"/>
        </a:defRPr>
      </a:lvl1pPr>
      <a:lvl2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5pPr>
      <a:lvl6pPr marL="435610"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6pPr>
      <a:lvl7pPr marL="87058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7pPr>
      <a:lvl8pPr marL="130619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8pPr>
      <a:lvl9pPr marL="174180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9pPr>
    </p:titleStyle>
    <p:bodyStyle>
      <a:lvl1pPr marL="326390" indent="-326390" algn="l" rtl="0" eaLnBrk="1" fontAlgn="base" hangingPunct="1">
        <a:spcBef>
          <a:spcPct val="20000"/>
        </a:spcBef>
        <a:spcAft>
          <a:spcPct val="0"/>
        </a:spcAft>
        <a:buChar char="•"/>
        <a:defRPr sz="3050" kern="1200">
          <a:solidFill>
            <a:schemeClr val="tx1"/>
          </a:solidFill>
          <a:latin typeface="+mn-lt"/>
          <a:ea typeface="+mn-ea"/>
          <a:cs typeface="+mn-cs"/>
        </a:defRPr>
      </a:lvl1pPr>
      <a:lvl2pPr marL="707390" lvl="1" indent="-272415" algn="l" rtl="0" eaLnBrk="1" fontAlgn="base" hangingPunct="1">
        <a:spcBef>
          <a:spcPct val="20000"/>
        </a:spcBef>
        <a:spcAft>
          <a:spcPct val="0"/>
        </a:spcAft>
        <a:buChar char="–"/>
        <a:defRPr sz="2665" kern="1200">
          <a:solidFill>
            <a:schemeClr val="tx1"/>
          </a:solidFill>
          <a:latin typeface="+mn-lt"/>
          <a:ea typeface="+mn-ea"/>
          <a:cs typeface="+mn-cs"/>
        </a:defRPr>
      </a:lvl2pPr>
      <a:lvl3pPr marL="1088390" lvl="2" indent="-217805" algn="l" rtl="0" eaLnBrk="1" fontAlgn="base" hangingPunct="1">
        <a:spcBef>
          <a:spcPct val="20000"/>
        </a:spcBef>
        <a:spcAft>
          <a:spcPct val="0"/>
        </a:spcAft>
        <a:buChar char="•"/>
        <a:defRPr sz="2285" kern="1200">
          <a:solidFill>
            <a:schemeClr val="tx1"/>
          </a:solidFill>
          <a:latin typeface="+mn-lt"/>
          <a:ea typeface="+mn-ea"/>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585" eaLnBrk="1" fontAlgn="base" latinLnBrk="0" hangingPunct="1">
        <a:spcBef>
          <a:spcPct val="0"/>
        </a:spcBef>
        <a:spcAft>
          <a:spcPct val="0"/>
        </a:spcAft>
        <a:buFont typeface="Arial" panose="020B0604020202020204" pitchFamily="34" charset="0"/>
        <a:buNone/>
        <a:defRPr sz="1715" b="0" i="0" u="none" kern="1200" baseline="0">
          <a:solidFill>
            <a:schemeClr val="tx1"/>
          </a:solidFill>
          <a:latin typeface="+mn-lt"/>
          <a:ea typeface="+mn-ea"/>
          <a:cs typeface="+mn-cs"/>
        </a:defRPr>
      </a:lvl1pPr>
      <a:lvl2pPr marL="435610" lvl="1"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585" lvl="2"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195" lvl="3"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805" lvl="4"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415" lvl="5"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390" lvl="6"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00" lvl="7"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610" lvl="8"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9pPr>
          </a:lstStyle>
          <a:p>
            <a:endParaRPr lang="zh-CN" altLang="en-US" sz="3050"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390" indent="-326390">
              <a:buFont typeface="Wingdings" panose="05000000000000000000" pitchFamily="2" charset="2"/>
              <a:buChar char="u"/>
            </a:pPr>
            <a:endParaRPr lang="zh-CN" altLang="en-US" sz="3050" noProof="1" smtClean="0">
              <a:latin typeface="新宋体" panose="02010609030101010101" pitchFamily="49" charset="-122"/>
              <a:ea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rtl="0" eaLnBrk="1" fontAlgn="base" hangingPunct="1">
        <a:spcBef>
          <a:spcPct val="0"/>
        </a:spcBef>
        <a:spcAft>
          <a:spcPct val="0"/>
        </a:spcAft>
        <a:defRPr sz="4190" kern="1200">
          <a:solidFill>
            <a:schemeClr val="tx2"/>
          </a:solidFill>
          <a:latin typeface="+mj-lt"/>
          <a:ea typeface="+mj-ea"/>
          <a:cs typeface="+mj-cs"/>
        </a:defRPr>
      </a:lvl1pPr>
      <a:lvl2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5pPr>
      <a:lvl6pPr marL="435610"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6pPr>
      <a:lvl7pPr marL="87058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7pPr>
      <a:lvl8pPr marL="130619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8pPr>
      <a:lvl9pPr marL="174180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9pPr>
    </p:titleStyle>
    <p:bodyStyle>
      <a:lvl1pPr marL="326390" indent="-326390" algn="l" rtl="0" eaLnBrk="1" fontAlgn="base" hangingPunct="1">
        <a:spcBef>
          <a:spcPct val="20000"/>
        </a:spcBef>
        <a:spcAft>
          <a:spcPct val="0"/>
        </a:spcAft>
        <a:buChar char="•"/>
        <a:defRPr sz="3050" kern="1200">
          <a:solidFill>
            <a:schemeClr val="tx1"/>
          </a:solidFill>
          <a:latin typeface="+mn-lt"/>
          <a:ea typeface="+mn-ea"/>
          <a:cs typeface="+mn-cs"/>
        </a:defRPr>
      </a:lvl1pPr>
      <a:lvl2pPr marL="707390" lvl="1" indent="-272415" algn="l" rtl="0" eaLnBrk="1" fontAlgn="base" hangingPunct="1">
        <a:spcBef>
          <a:spcPct val="20000"/>
        </a:spcBef>
        <a:spcAft>
          <a:spcPct val="0"/>
        </a:spcAft>
        <a:buChar char="–"/>
        <a:defRPr sz="2665" kern="1200">
          <a:solidFill>
            <a:schemeClr val="tx1"/>
          </a:solidFill>
          <a:latin typeface="+mn-lt"/>
          <a:ea typeface="+mn-ea"/>
          <a:cs typeface="+mn-cs"/>
        </a:defRPr>
      </a:lvl2pPr>
      <a:lvl3pPr marL="1088390" lvl="2" indent="-217805" algn="l" rtl="0" eaLnBrk="1" fontAlgn="base" hangingPunct="1">
        <a:spcBef>
          <a:spcPct val="20000"/>
        </a:spcBef>
        <a:spcAft>
          <a:spcPct val="0"/>
        </a:spcAft>
        <a:buChar char="•"/>
        <a:defRPr sz="2285" kern="1200">
          <a:solidFill>
            <a:schemeClr val="tx1"/>
          </a:solidFill>
          <a:latin typeface="+mn-lt"/>
          <a:ea typeface="+mn-ea"/>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585" eaLnBrk="1" fontAlgn="base" latinLnBrk="0" hangingPunct="1">
        <a:spcBef>
          <a:spcPct val="0"/>
        </a:spcBef>
        <a:spcAft>
          <a:spcPct val="0"/>
        </a:spcAft>
        <a:buFont typeface="Arial" panose="020B0604020202020204" pitchFamily="34" charset="0"/>
        <a:buNone/>
        <a:defRPr sz="1715" b="0" i="0" u="none" kern="1200" baseline="0">
          <a:solidFill>
            <a:schemeClr val="tx1"/>
          </a:solidFill>
          <a:latin typeface="+mn-lt"/>
          <a:ea typeface="+mn-ea"/>
          <a:cs typeface="+mn-cs"/>
        </a:defRPr>
      </a:lvl1pPr>
      <a:lvl2pPr marL="435610" lvl="1"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585" lvl="2"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195" lvl="3"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805" lvl="4"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415" lvl="5"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390" lvl="6"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00" lvl="7"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610" lvl="8"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9.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19.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fontScale="90000"/>
          </a:bodyPr>
          <a:lstStyle/>
          <a:p>
            <a:r>
              <a:rPr lang="zh-CN" altLang="en-US" sz="8000" b="1" dirty="0">
                <a:latin typeface="黑体" panose="02010609060101010101" pitchFamily="49" charset="-122"/>
                <a:ea typeface="黑体" panose="02010609060101010101" pitchFamily="49" charset="-122"/>
              </a:rPr>
              <a:t>Algorithm </a:t>
            </a:r>
            <a:r>
              <a:rPr lang="en-US" altLang="zh-CN" sz="8000" b="1" dirty="0">
                <a:latin typeface="黑体" panose="02010609060101010101" pitchFamily="49" charset="-122"/>
                <a:ea typeface="黑体" panose="02010609060101010101" pitchFamily="49" charset="-122"/>
              </a:rPr>
              <a:t>D</a:t>
            </a:r>
            <a:r>
              <a:rPr lang="zh-CN" altLang="en-US" sz="8000" b="1" dirty="0">
                <a:latin typeface="黑体" panose="02010609060101010101" pitchFamily="49" charset="-122"/>
                <a:ea typeface="黑体" panose="02010609060101010101" pitchFamily="49" charset="-122"/>
              </a:rPr>
              <a:t>esign and </a:t>
            </a:r>
            <a:r>
              <a:rPr lang="en-US" altLang="zh-CN" sz="8000" b="1" dirty="0">
                <a:latin typeface="黑体" panose="02010609060101010101" pitchFamily="49" charset="-122"/>
                <a:ea typeface="黑体" panose="02010609060101010101" pitchFamily="49" charset="-122"/>
              </a:rPr>
              <a:t>A</a:t>
            </a:r>
            <a:r>
              <a:rPr lang="zh-CN" altLang="en-US" sz="8000" b="1" dirty="0">
                <a:latin typeface="黑体" panose="02010609060101010101" pitchFamily="49" charset="-122"/>
                <a:ea typeface="黑体" panose="02010609060101010101" pitchFamily="49" charset="-122"/>
              </a:rPr>
              <a:t>nalysis</a:t>
            </a:r>
            <a:endParaRPr lang="zh-CN" altLang="en-US" sz="8000"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nchor="ctr">
            <a:normAutofit/>
          </a:bodyPr>
          <a:lstStyle/>
          <a:p>
            <a:r>
              <a:rPr lang="zh-CN" altLang="en-US" sz="6000" b="1" dirty="0" smtClean="0">
                <a:solidFill>
                  <a:schemeClr val="tx1"/>
                </a:solidFill>
              </a:rPr>
              <a:t>张书妍（</a:t>
            </a:r>
            <a:r>
              <a:rPr lang="en-US" altLang="zh-CN" sz="6000" b="1" dirty="0" smtClean="0">
                <a:solidFill>
                  <a:schemeClr val="tx1"/>
                </a:solidFill>
              </a:rPr>
              <a:t>360191917</a:t>
            </a:r>
            <a:r>
              <a:rPr lang="zh-CN" altLang="en-US" sz="6000" b="1" dirty="0" smtClean="0">
                <a:solidFill>
                  <a:schemeClr val="tx1"/>
                </a:solidFill>
              </a:rPr>
              <a:t>）</a:t>
            </a:r>
            <a:endParaRPr lang="zh-CN" altLang="en-US" sz="60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1.2 Algorithm complexity analysis</a:t>
            </a:r>
            <a:endParaRPr lang="zh-CN" altLang="en-US" dirty="0" smtClean="0"/>
          </a:p>
        </p:txBody>
      </p:sp>
      <p:sp>
        <p:nvSpPr>
          <p:cNvPr id="3" name="内容占位符 2"/>
          <p:cNvSpPr>
            <a:spLocks noGrp="1"/>
          </p:cNvSpPr>
          <p:nvPr>
            <p:ph idx="1"/>
          </p:nvPr>
        </p:nvSpPr>
        <p:spPr/>
        <p:txBody>
          <a:bodyPr/>
          <a:lstStyle/>
          <a:p>
            <a:pPr>
              <a:lnSpc>
                <a:spcPct val="150000"/>
              </a:lnSpc>
              <a:spcBef>
                <a:spcPts val="0"/>
              </a:spcBef>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Algorithm complexity = computer resources required by the algorithm: time and space (i.e. memory) resources;</a:t>
            </a:r>
            <a:endParaRPr lang="en-US" altLang="zh-CN" dirty="0" smtClean="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The time complexity of the algorithm is T and the space complexity of the algorithm is S.</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gn="just">
                  <a:lnSpc>
                    <a:spcPct val="150000"/>
                  </a:lnSpc>
                  <a:spcBef>
                    <a:spcPts val="0"/>
                  </a:spcBef>
                  <a:buNone/>
                </a:pP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Italic" panose="02020603050405020304" charset="0"/>
                    <a:cs typeface="Times New Roman Italic" panose="02020603050405020304" charset="0"/>
                  </a:rPr>
                  <a:t>T </a:t>
                </a:r>
                <a:r>
                  <a:rPr lang="en-US" altLang="zh-CN" dirty="0" smtClean="0">
                    <a:latin typeface="Times New Roman" panose="02020603050405020304" pitchFamily="18" charset="0"/>
                    <a:cs typeface="Times New Roman" panose="02020603050405020304" pitchFamily="18" charset="0"/>
                  </a:rPr>
                  <a:t>and </a:t>
                </a:r>
                <a:r>
                  <a:rPr lang="en-US" altLang="zh-CN" i="1" dirty="0" smtClean="0">
                    <a:latin typeface="Times New Roman Italic" panose="02020603050405020304" charset="0"/>
                    <a:cs typeface="Times New Roman Italic" panose="02020603050405020304" charset="0"/>
                  </a:rPr>
                  <a:t>S </a:t>
                </a:r>
                <a:r>
                  <a:rPr lang="en-US" altLang="zh-CN" dirty="0" smtClean="0">
                    <a:latin typeface="Times New Roman" panose="02020603050405020304" pitchFamily="18" charset="0"/>
                    <a:cs typeface="Times New Roman" panose="02020603050405020304" pitchFamily="18" charset="0"/>
                  </a:rPr>
                  <a:t>are functions of </a:t>
                </a:r>
                <a:r>
                  <a:rPr lang="en-US" altLang="zh-CN" i="1" dirty="0" smtClean="0">
                    <a:latin typeface="Times New Roman Italic" panose="02020603050405020304" charset="0"/>
                    <a:cs typeface="Times New Roman Italic" panose="02020603050405020304" charset="0"/>
                  </a:rPr>
                  <a:t>N, I</a:t>
                </a:r>
                <a:r>
                  <a:rPr lang="en-US" altLang="zh-CN" dirty="0" smtClean="0">
                    <a:latin typeface="Times New Roman" panose="02020603050405020304" pitchFamily="18" charset="0"/>
                    <a:cs typeface="Times New Roman" panose="02020603050405020304" pitchFamily="18" charset="0"/>
                  </a:rPr>
                  <a:t> and </a:t>
                </a:r>
                <a:r>
                  <a:rPr lang="en-US" altLang="zh-CN" i="1" dirty="0" smtClean="0">
                    <a:latin typeface="Times New Roman Italic" panose="02020603050405020304" charset="0"/>
                    <a:cs typeface="Times New Roman Italic" panose="02020603050405020304" charset="0"/>
                  </a:rPr>
                  <a:t>A</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zh-CN" i="1" dirty="0" smtClean="0">
                    <a:latin typeface="Times New Roman Italic" panose="02020603050405020304" charset="0"/>
                    <a:cs typeface="Times New Roman Italic" panose="02020603050405020304" charset="0"/>
                  </a:rPr>
                  <a:t>N</a:t>
                </a:r>
                <a:r>
                  <a:rPr lang="en-US" altLang="zh-CN" dirty="0" smtClean="0">
                    <a:latin typeface="Times New Roman" panose="02020603050405020304" pitchFamily="18" charset="0"/>
                    <a:cs typeface="Times New Roman" panose="02020603050405020304" pitchFamily="18" charset="0"/>
                  </a:rPr>
                  <a:t>: problem size (input size); I: input of the algorithm; </a:t>
                </a:r>
                <a:r>
                  <a:rPr lang="en-US" altLang="zh-CN" i="1" dirty="0" smtClean="0">
                    <a:latin typeface="Times New Roman Italic" panose="02020603050405020304" charset="0"/>
                    <a:cs typeface="Times New Roman Italic" panose="02020603050405020304" charset="0"/>
                  </a:rPr>
                  <a:t>A</a:t>
                </a:r>
                <a:r>
                  <a:rPr lang="en-US" altLang="zh-CN" dirty="0" smtClean="0">
                    <a:latin typeface="Times New Roman" panose="02020603050405020304" pitchFamily="18" charset="0"/>
                    <a:cs typeface="Times New Roman" panose="02020603050405020304" pitchFamily="18" charset="0"/>
                  </a:rPr>
                  <a:t>: The algorithm itself</a:t>
                </a:r>
                <a:endParaRPr lang="en-US" altLang="zh-CN"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zh-CN" dirty="0" smtClean="0">
                    <a:latin typeface="Times New Roman" panose="02020603050405020304" pitchFamily="18" charset="0"/>
                    <a:cs typeface="Times New Roman" panose="02020603050405020304" pitchFamily="18" charset="0"/>
                  </a:rPr>
                  <a:t>Let </a:t>
                </a:r>
                <a:r>
                  <a:rPr lang="en-US" altLang="zh-CN" i="1" dirty="0" smtClean="0">
                    <a:latin typeface="Times New Roman Italic" panose="02020603050405020304" charset="0"/>
                    <a:cs typeface="Times New Roman Italic" panose="02020603050405020304" charset="0"/>
                  </a:rPr>
                  <a:t>T(N,I)</a:t>
                </a:r>
                <a:r>
                  <a:rPr lang="en-US" altLang="zh-CN" dirty="0" smtClean="0">
                    <a:latin typeface="Times New Roman" panose="02020603050405020304" pitchFamily="18" charset="0"/>
                    <a:cs typeface="Times New Roman" panose="02020603050405020304" pitchFamily="18" charset="0"/>
                  </a:rPr>
                  <a:t> be the required time, and there are k kinds of meta-algorithms provided by the computer, denoted as </a:t>
                </a:r>
                <a:r>
                  <a:rPr lang="en-US" altLang="zh-CN" i="1" dirty="0" smtClean="0">
                    <a:latin typeface="Times New Roman Italic" panose="02020603050405020304" charset="0"/>
                    <a:cs typeface="Times New Roman Italic" panose="02020603050405020304" charset="0"/>
                  </a:rPr>
                  <a:t>O1,O2... Ok</a:t>
                </a:r>
                <a:r>
                  <a:rPr lang="en-US" altLang="zh-CN" dirty="0" smtClean="0">
                    <a:latin typeface="Times New Roman" panose="02020603050405020304" pitchFamily="18" charset="0"/>
                    <a:cs typeface="Times New Roman" panose="02020603050405020304" pitchFamily="18" charset="0"/>
                  </a:rPr>
                  <a:t>, the time required for each meta-computation is denoted as </a:t>
                </a:r>
                <a:r>
                  <a:rPr lang="en-US" altLang="zh-CN" i="1" dirty="0" smtClean="0">
                    <a:latin typeface="Times New Roman Italic" panose="02020603050405020304" charset="0"/>
                    <a:cs typeface="Times New Roman Italic" panose="02020603050405020304" charset="0"/>
                  </a:rPr>
                  <a:t>T1, T2... Tk</a:t>
                </a:r>
                <a:r>
                  <a:rPr lang="en-US" altLang="zh-CN" dirty="0" smtClean="0">
                    <a:latin typeface="Times New Roman" panose="02020603050405020304" pitchFamily="18" charset="0"/>
                    <a:cs typeface="Times New Roman" panose="02020603050405020304" pitchFamily="18" charset="0"/>
                  </a:rPr>
                  <a:t>, for a given algorithm A, the number of meta-operation </a:t>
                </a:r>
                <a:r>
                  <a:rPr lang="en-US" altLang="zh-CN" i="1" dirty="0" smtClean="0">
                    <a:latin typeface="Times New Roman Italic" panose="02020603050405020304" charset="0"/>
                    <a:cs typeface="Times New Roman Italic" panose="02020603050405020304" charset="0"/>
                  </a:rPr>
                  <a:t>Oi</a:t>
                </a:r>
                <a:r>
                  <a:rPr lang="en-US" altLang="zh-CN" dirty="0" smtClean="0">
                    <a:latin typeface="Times New Roman" panose="02020603050405020304" pitchFamily="18" charset="0"/>
                    <a:cs typeface="Times New Roman" panose="02020603050405020304" pitchFamily="18" charset="0"/>
                  </a:rPr>
                  <a:t> used is </a:t>
                </a:r>
                <a:r>
                  <a:rPr lang="en-US" altLang="zh-CN" i="1" dirty="0" smtClean="0">
                    <a:latin typeface="Times New Roman Italic" panose="02020603050405020304" charset="0"/>
                    <a:cs typeface="Times New Roman Italic" panose="02020603050405020304" charset="0"/>
                  </a:rPr>
                  <a:t>ei(I =1,2... , k)</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then</a:t>
                </a:r>
                <a:endParaRPr lang="en-US" altLang="zh-CN"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altLang="zh-CN" i="1"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Times New Roman" panose="02020603050405020304" pitchFamily="18" charset="0"/>
                        </a:rPr>
                        <m:t>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𝑁</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e>
                      </m:d>
                      <m:r>
                        <a:rPr lang="en-US" altLang="zh-CN" i="1">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𝑘</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𝑁</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e>
                      </m:nary>
                    </m:oMath>
                  </m:oMathPara>
                </a14:m>
                <a:endParaRPr lang="en-US" altLang="zh-CN"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4" b="11"/>
                </a:stretch>
              </a:blipFill>
            </p:spPr>
            <p:txBody>
              <a:bodyPr/>
              <a:lstStyle/>
              <a:p>
                <a:r>
                  <a:rPr lang="en-US" altLang="en-US">
                    <a:noFill/>
                  </a:rPr>
                  <a:t> </a:t>
                </a:r>
              </a:p>
            </p:txBody>
          </p:sp>
        </mc:Fallback>
      </mc:AlternateContent>
      <p:sp>
        <p:nvSpPr>
          <p:cNvPr id="5" name="标题 1"/>
          <p:cNvSpPr>
            <a:spLocks noGrp="1"/>
          </p:cNvSpPr>
          <p:nvPr>
            <p:ph type="title"/>
          </p:nvPr>
        </p:nvSpPr>
        <p:spPr/>
        <p:txBody>
          <a:bodyPr/>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705485"/>
            <a:ext cx="11925935" cy="5966460"/>
          </a:xfrm>
        </p:spPr>
        <p:txBody>
          <a:bodyPr>
            <a:normAutofit fontScale="90000"/>
          </a:bodyPr>
          <a:lstStyle/>
          <a:p>
            <a:pPr marL="0" indent="0">
              <a:lnSpc>
                <a:spcPct val="150000"/>
              </a:lnSpc>
              <a:buNone/>
            </a:pPr>
            <a:r>
              <a:rPr lang="en-US" altLang="zh-CN" sz="2285" dirty="0" smtClean="0">
                <a:latin typeface="Times New Roman" panose="02020603050405020304" pitchFamily="18" charset="0"/>
                <a:cs typeface="Times New Roman" panose="02020603050405020304" pitchFamily="18" charset="0"/>
              </a:rPr>
              <a:t>Considering the time complexity of the three situations, that is the worst, the best conditions and the time complexity of the average case</a:t>
            </a:r>
            <a:endParaRPr lang="en-US" altLang="zh-CN" sz="2285" dirty="0" smtClean="0">
              <a:latin typeface="Times New Roman" panose="02020603050405020304" pitchFamily="18" charset="0"/>
              <a:cs typeface="Times New Roman" panose="02020603050405020304" pitchFamily="18" charset="0"/>
            </a:endParaRPr>
          </a:p>
          <a:p>
            <a:pPr algn="l">
              <a:lnSpc>
                <a:spcPct val="150000"/>
              </a:lnSpc>
              <a:buClrTx/>
              <a:buSzTx/>
              <a:buFont typeface="Wingdings" panose="05000000000000000000" pitchFamily="2" charset="2"/>
              <a:buChar char="l"/>
            </a:pPr>
            <a:r>
              <a:rPr lang="zh-CN" altLang="en-US" sz="2285" dirty="0" smtClean="0">
                <a:latin typeface="Times New Roman" panose="02020603050405020304" pitchFamily="18" charset="0"/>
                <a:cs typeface="Times New Roman" panose="02020603050405020304" pitchFamily="18" charset="0"/>
              </a:rPr>
              <a:t>（1）</a:t>
            </a:r>
            <a:r>
              <a:rPr lang="zh-CN" altLang="en-US" sz="2285" dirty="0" smtClean="0">
                <a:solidFill>
                  <a:srgbClr val="0000FF"/>
                </a:solidFill>
                <a:latin typeface="Times New Roman" panose="02020603050405020304" pitchFamily="18" charset="0"/>
                <a:cs typeface="Times New Roman" panose="02020603050405020304" pitchFamily="18" charset="0"/>
              </a:rPr>
              <a:t>Worst-case</a:t>
            </a:r>
            <a:r>
              <a:rPr lang="zh-CN" altLang="en-US" sz="2285" dirty="0" smtClean="0">
                <a:latin typeface="Times New Roman" panose="02020603050405020304" pitchFamily="18" charset="0"/>
                <a:cs typeface="Times New Roman" panose="02020603050405020304" pitchFamily="18" charset="0"/>
              </a:rPr>
              <a:t> time complexity</a:t>
            </a:r>
            <a:endParaRPr lang="zh-CN" altLang="en-US" sz="2285"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285" i="1" dirty="0" err="1" smtClean="0">
                <a:latin typeface="Times New Roman" panose="02020603050405020304" pitchFamily="18" charset="0"/>
                <a:cs typeface="Times New Roman" panose="02020603050405020304" pitchFamily="18" charset="0"/>
              </a:rPr>
              <a:t>T</a:t>
            </a:r>
            <a:r>
              <a:rPr lang="en-US" altLang="zh-CN" sz="2285" baseline="-25000" dirty="0" err="1" smtClean="0">
                <a:latin typeface="Times New Roman" panose="02020603050405020304" pitchFamily="18" charset="0"/>
                <a:cs typeface="Times New Roman" panose="02020603050405020304" pitchFamily="18" charset="0"/>
              </a:rPr>
              <a:t>max</a:t>
            </a:r>
            <a:r>
              <a:rPr lang="en-US" altLang="zh-CN" sz="2285" dirty="0" smtClean="0">
                <a:latin typeface="Times New Roman" panose="02020603050405020304" pitchFamily="18" charset="0"/>
                <a:cs typeface="Times New Roman" panose="02020603050405020304" pitchFamily="18" charset="0"/>
              </a:rPr>
              <a:t>(</a:t>
            </a:r>
            <a:r>
              <a:rPr lang="en-US" altLang="zh-CN" sz="2285" i="1" dirty="0" smtClean="0">
                <a:latin typeface="Times New Roman" panose="02020603050405020304" pitchFamily="18" charset="0"/>
                <a:cs typeface="Times New Roman" panose="02020603050405020304" pitchFamily="18" charset="0"/>
              </a:rPr>
              <a:t>n</a:t>
            </a:r>
            <a:r>
              <a:rPr lang="en-US" altLang="zh-CN" sz="2285" dirty="0" smtClean="0">
                <a:latin typeface="Times New Roman" panose="02020603050405020304" pitchFamily="18" charset="0"/>
                <a:cs typeface="Times New Roman" panose="02020603050405020304" pitchFamily="18" charset="0"/>
              </a:rPr>
              <a:t>) = max{ </a:t>
            </a:r>
            <a:r>
              <a:rPr lang="en-US" altLang="zh-CN" sz="2285" i="1" dirty="0" smtClean="0">
                <a:latin typeface="Times New Roman" panose="02020603050405020304" pitchFamily="18" charset="0"/>
                <a:cs typeface="Times New Roman" panose="02020603050405020304" pitchFamily="18" charset="0"/>
              </a:rPr>
              <a:t>T</a:t>
            </a:r>
            <a:r>
              <a:rPr lang="en-US" altLang="zh-CN" sz="2285" dirty="0" smtClean="0">
                <a:latin typeface="Times New Roman" panose="02020603050405020304" pitchFamily="18" charset="0"/>
                <a:cs typeface="Times New Roman" panose="02020603050405020304" pitchFamily="18" charset="0"/>
              </a:rPr>
              <a:t>(I) | size(I)=</a:t>
            </a:r>
            <a:r>
              <a:rPr lang="en-US" altLang="zh-CN" sz="2285" i="1" dirty="0" smtClean="0">
                <a:latin typeface="Times New Roman" panose="02020603050405020304" pitchFamily="18" charset="0"/>
                <a:cs typeface="Times New Roman" panose="02020603050405020304" pitchFamily="18" charset="0"/>
              </a:rPr>
              <a:t>n </a:t>
            </a:r>
            <a:r>
              <a:rPr lang="en-US" altLang="zh-CN" sz="2285" dirty="0" smtClean="0">
                <a:latin typeface="Times New Roman" panose="02020603050405020304" pitchFamily="18" charset="0"/>
                <a:cs typeface="Times New Roman" panose="02020603050405020304" pitchFamily="18" charset="0"/>
              </a:rPr>
              <a:t>}</a:t>
            </a:r>
            <a:endParaRPr lang="en-US" altLang="zh-CN" sz="2285"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zh-CN" altLang="en-US" sz="2285" dirty="0" smtClean="0">
                <a:latin typeface="Times New Roman" panose="02020603050405020304" pitchFamily="18" charset="0"/>
                <a:cs typeface="Times New Roman" panose="02020603050405020304" pitchFamily="18" charset="0"/>
              </a:rPr>
              <a:t>（</a:t>
            </a:r>
            <a:r>
              <a:rPr lang="en-US" altLang="zh-CN" sz="2285" dirty="0">
                <a:latin typeface="Times New Roman" panose="02020603050405020304" pitchFamily="18" charset="0"/>
                <a:cs typeface="Times New Roman" panose="02020603050405020304" pitchFamily="18" charset="0"/>
              </a:rPr>
              <a:t>2</a:t>
            </a:r>
            <a:r>
              <a:rPr lang="zh-CN" altLang="en-US" sz="2285" dirty="0">
                <a:latin typeface="Times New Roman" panose="02020603050405020304" pitchFamily="18" charset="0"/>
                <a:cs typeface="Times New Roman" panose="02020603050405020304" pitchFamily="18" charset="0"/>
              </a:rPr>
              <a:t>）</a:t>
            </a:r>
            <a:r>
              <a:rPr lang="en-US" altLang="zh-CN" sz="2285" dirty="0">
                <a:solidFill>
                  <a:srgbClr val="0000FF"/>
                </a:solidFill>
                <a:latin typeface="Times New Roman" panose="02020603050405020304" pitchFamily="18" charset="0"/>
                <a:cs typeface="Times New Roman" panose="02020603050405020304" pitchFamily="18" charset="0"/>
              </a:rPr>
              <a:t>B</a:t>
            </a:r>
            <a:r>
              <a:rPr lang="zh-CN" altLang="en-US" sz="2285" dirty="0">
                <a:solidFill>
                  <a:srgbClr val="0000FF"/>
                </a:solidFill>
                <a:latin typeface="Times New Roman" panose="02020603050405020304" pitchFamily="18" charset="0"/>
                <a:cs typeface="Times New Roman" panose="02020603050405020304" pitchFamily="18" charset="0"/>
              </a:rPr>
              <a:t>est-case</a:t>
            </a:r>
            <a:r>
              <a:rPr lang="zh-CN" altLang="en-US" sz="2285" dirty="0">
                <a:latin typeface="Times New Roman" panose="02020603050405020304" pitchFamily="18" charset="0"/>
                <a:cs typeface="Times New Roman" panose="02020603050405020304" pitchFamily="18" charset="0"/>
              </a:rPr>
              <a:t> time complexity</a:t>
            </a:r>
            <a:endParaRPr lang="zh-CN" altLang="en-US" sz="2285"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285" i="1" dirty="0" err="1" smtClean="0">
                <a:latin typeface="Times New Roman" panose="02020603050405020304" pitchFamily="18" charset="0"/>
                <a:cs typeface="Times New Roman" panose="02020603050405020304" pitchFamily="18" charset="0"/>
              </a:rPr>
              <a:t>T</a:t>
            </a:r>
            <a:r>
              <a:rPr lang="en-US" altLang="zh-CN" sz="2285" baseline="-25000" dirty="0" err="1" smtClean="0">
                <a:latin typeface="Times New Roman" panose="02020603050405020304" pitchFamily="18" charset="0"/>
                <a:cs typeface="Times New Roman" panose="02020603050405020304" pitchFamily="18" charset="0"/>
              </a:rPr>
              <a:t>min</a:t>
            </a:r>
            <a:r>
              <a:rPr lang="en-US" altLang="zh-CN" sz="2285" dirty="0" smtClean="0">
                <a:latin typeface="Times New Roman" panose="02020603050405020304" pitchFamily="18" charset="0"/>
                <a:cs typeface="Times New Roman" panose="02020603050405020304" pitchFamily="18" charset="0"/>
              </a:rPr>
              <a:t>(</a:t>
            </a:r>
            <a:r>
              <a:rPr lang="en-US" altLang="zh-CN" sz="2285" i="1" dirty="0" smtClean="0">
                <a:latin typeface="Times New Roman" panose="02020603050405020304" pitchFamily="18" charset="0"/>
                <a:cs typeface="Times New Roman" panose="02020603050405020304" pitchFamily="18" charset="0"/>
              </a:rPr>
              <a:t>n</a:t>
            </a:r>
            <a:r>
              <a:rPr lang="en-US" altLang="zh-CN" sz="2285" dirty="0">
                <a:latin typeface="Times New Roman" panose="02020603050405020304" pitchFamily="18" charset="0"/>
                <a:cs typeface="Times New Roman" panose="02020603050405020304" pitchFamily="18" charset="0"/>
              </a:rPr>
              <a:t>) = min{ </a:t>
            </a:r>
            <a:r>
              <a:rPr lang="en-US" altLang="zh-CN" sz="2285" i="1" dirty="0">
                <a:latin typeface="Times New Roman" panose="02020603050405020304" pitchFamily="18" charset="0"/>
                <a:cs typeface="Times New Roman" panose="02020603050405020304" pitchFamily="18" charset="0"/>
              </a:rPr>
              <a:t>T</a:t>
            </a:r>
            <a:r>
              <a:rPr lang="en-US" altLang="zh-CN" sz="2285" dirty="0">
                <a:latin typeface="Times New Roman" panose="02020603050405020304" pitchFamily="18" charset="0"/>
                <a:cs typeface="Times New Roman" panose="02020603050405020304" pitchFamily="18" charset="0"/>
              </a:rPr>
              <a:t>(I) | size(I)=</a:t>
            </a:r>
            <a:r>
              <a:rPr lang="en-US" altLang="zh-CN" sz="2285" i="1" dirty="0">
                <a:latin typeface="Times New Roman" panose="02020603050405020304" pitchFamily="18" charset="0"/>
                <a:cs typeface="Times New Roman" panose="02020603050405020304" pitchFamily="18" charset="0"/>
              </a:rPr>
              <a:t>n </a:t>
            </a:r>
            <a:r>
              <a:rPr lang="en-US" altLang="zh-CN" sz="2285" dirty="0">
                <a:latin typeface="Times New Roman" panose="02020603050405020304" pitchFamily="18" charset="0"/>
                <a:cs typeface="Times New Roman" panose="02020603050405020304" pitchFamily="18" charset="0"/>
              </a:rPr>
              <a:t>}</a:t>
            </a:r>
            <a:endParaRPr lang="en-US" altLang="zh-CN" sz="2285"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zh-CN" altLang="en-US" sz="2285" dirty="0">
                <a:latin typeface="Times New Roman" panose="02020603050405020304" pitchFamily="18" charset="0"/>
                <a:cs typeface="Times New Roman" panose="02020603050405020304" pitchFamily="18" charset="0"/>
              </a:rPr>
              <a:t>（</a:t>
            </a:r>
            <a:r>
              <a:rPr lang="en-US" altLang="zh-CN" sz="2285" dirty="0">
                <a:latin typeface="Times New Roman" panose="02020603050405020304" pitchFamily="18" charset="0"/>
                <a:cs typeface="Times New Roman" panose="02020603050405020304" pitchFamily="18" charset="0"/>
              </a:rPr>
              <a:t>3</a:t>
            </a:r>
            <a:r>
              <a:rPr lang="zh-CN" altLang="en-US" sz="2285" dirty="0">
                <a:latin typeface="Times New Roman" panose="02020603050405020304" pitchFamily="18" charset="0"/>
                <a:cs typeface="Times New Roman" panose="02020603050405020304" pitchFamily="18" charset="0"/>
              </a:rPr>
              <a:t>）Time complexity in the</a:t>
            </a:r>
            <a:r>
              <a:rPr lang="zh-CN" altLang="en-US" sz="2285" dirty="0">
                <a:solidFill>
                  <a:srgbClr val="0000FF"/>
                </a:solidFill>
                <a:latin typeface="Times New Roman" panose="02020603050405020304" pitchFamily="18" charset="0"/>
                <a:cs typeface="Times New Roman" panose="02020603050405020304" pitchFamily="18" charset="0"/>
              </a:rPr>
              <a:t> average case</a:t>
            </a:r>
            <a:endParaRPr lang="zh-CN" altLang="en-US" sz="2285" dirty="0">
              <a:latin typeface="Times New Roman" panose="02020603050405020304" pitchFamily="18" charset="0"/>
              <a:cs typeface="Times New Roman" panose="02020603050405020304" pitchFamily="18" charset="0"/>
            </a:endParaRPr>
          </a:p>
          <a:p>
            <a:pPr marL="0" indent="0">
              <a:lnSpc>
                <a:spcPct val="200000"/>
              </a:lnSpc>
              <a:buNone/>
            </a:pPr>
            <a:r>
              <a:rPr lang="zh-CN" altLang="en-US" sz="2285" i="1" dirty="0" smtClean="0">
                <a:latin typeface="Times New Roman" panose="02020603050405020304" pitchFamily="18" charset="0"/>
                <a:cs typeface="Times New Roman" panose="02020603050405020304" pitchFamily="18" charset="0"/>
              </a:rPr>
              <a:t> </a:t>
            </a:r>
            <a:r>
              <a:rPr lang="en-US" altLang="zh-CN" sz="2285" i="1" dirty="0" err="1">
                <a:latin typeface="Times New Roman" panose="02020603050405020304" pitchFamily="18" charset="0"/>
                <a:cs typeface="Times New Roman" panose="02020603050405020304" pitchFamily="18" charset="0"/>
              </a:rPr>
              <a:t>T</a:t>
            </a:r>
            <a:r>
              <a:rPr lang="en-US" altLang="zh-CN" sz="2285" baseline="-25000" dirty="0" err="1">
                <a:latin typeface="Times New Roman" panose="02020603050405020304" pitchFamily="18" charset="0"/>
                <a:cs typeface="Times New Roman" panose="02020603050405020304" pitchFamily="18" charset="0"/>
              </a:rPr>
              <a:t>avg</a:t>
            </a:r>
            <a:r>
              <a:rPr lang="en-US" altLang="zh-CN" sz="2285" dirty="0">
                <a:latin typeface="Times New Roman" panose="02020603050405020304" pitchFamily="18" charset="0"/>
                <a:cs typeface="Times New Roman" panose="02020603050405020304" pitchFamily="18" charset="0"/>
              </a:rPr>
              <a:t>(</a:t>
            </a:r>
            <a:r>
              <a:rPr lang="en-US" altLang="zh-CN" sz="2285" i="1" dirty="0">
                <a:latin typeface="Times New Roman" panose="02020603050405020304" pitchFamily="18" charset="0"/>
                <a:cs typeface="Times New Roman" panose="02020603050405020304" pitchFamily="18" charset="0"/>
              </a:rPr>
              <a:t>n</a:t>
            </a:r>
            <a:r>
              <a:rPr lang="en-US" altLang="zh-CN" sz="2285" dirty="0">
                <a:latin typeface="Times New Roman" panose="02020603050405020304" pitchFamily="18" charset="0"/>
                <a:cs typeface="Times New Roman" panose="02020603050405020304" pitchFamily="18" charset="0"/>
              </a:rPr>
              <a:t>) =</a:t>
            </a:r>
            <a:endParaRPr lang="en-US" altLang="zh-CN" sz="2285" dirty="0">
              <a:latin typeface="Times New Roman" panose="02020603050405020304" pitchFamily="18" charset="0"/>
              <a:cs typeface="Times New Roman" panose="02020603050405020304" pitchFamily="18" charset="0"/>
            </a:endParaRPr>
          </a:p>
          <a:p>
            <a:pPr marL="0" indent="0">
              <a:lnSpc>
                <a:spcPct val="200000"/>
              </a:lnSpc>
              <a:buNone/>
            </a:pPr>
            <a:r>
              <a:rPr lang="en-US" altLang="zh-CN" sz="2285" dirty="0">
                <a:latin typeface="Times New Roman" panose="02020603050405020304" pitchFamily="18" charset="0"/>
                <a:cs typeface="Times New Roman" panose="02020603050405020304" pitchFamily="18" charset="0"/>
              </a:rPr>
              <a:t> </a:t>
            </a:r>
            <a:r>
              <a:rPr lang="zh-CN" altLang="en-US" sz="2285" dirty="0">
                <a:latin typeface="Times New Roman" panose="02020603050405020304" pitchFamily="18" charset="0"/>
                <a:cs typeface="Times New Roman" panose="02020603050405020304" pitchFamily="18" charset="0"/>
              </a:rPr>
              <a:t>Where I is the instance of the problem </a:t>
            </a:r>
            <a:r>
              <a:rPr lang="en-US" altLang="zh-CN" sz="2285" dirty="0">
                <a:latin typeface="Times New Roman" panose="02020603050405020304" pitchFamily="18" charset="0"/>
                <a:cs typeface="Times New Roman" panose="02020603050405020304" pitchFamily="18" charset="0"/>
              </a:rPr>
              <a:t>(</a:t>
            </a:r>
            <a:r>
              <a:rPr lang="zh-CN" altLang="en-US" sz="2285" dirty="0">
                <a:latin typeface="Times New Roman" panose="02020603050405020304" pitchFamily="18" charset="0"/>
                <a:cs typeface="Times New Roman" panose="02020603050405020304" pitchFamily="18" charset="0"/>
              </a:rPr>
              <a:t>size n</a:t>
            </a:r>
            <a:r>
              <a:rPr lang="en-US" altLang="zh-CN" sz="2285" dirty="0">
                <a:latin typeface="Times New Roman" panose="02020603050405020304" pitchFamily="18" charset="0"/>
                <a:cs typeface="Times New Roman" panose="02020603050405020304" pitchFamily="18" charset="0"/>
              </a:rPr>
              <a:t>)</a:t>
            </a:r>
            <a:r>
              <a:rPr lang="zh-CN" altLang="en-US" sz="2285" dirty="0">
                <a:latin typeface="Times New Roman" panose="02020603050405020304" pitchFamily="18" charset="0"/>
                <a:cs typeface="Times New Roman" panose="02020603050405020304" pitchFamily="18" charset="0"/>
              </a:rPr>
              <a:t>, and p(I) is the probability of occurrence of real example I. The most maneuverable and practical value is the worst-case time complexity</a:t>
            </a:r>
            <a:r>
              <a:rPr lang="en-US" altLang="zh-CN" sz="2285" dirty="0">
                <a:latin typeface="Times New Roman" panose="02020603050405020304" pitchFamily="18" charset="0"/>
                <a:cs typeface="Times New Roman" panose="02020603050405020304" pitchFamily="18" charset="0"/>
              </a:rPr>
              <a:t>.</a:t>
            </a:r>
            <a:endParaRPr lang="en-US" altLang="zh-CN" sz="2285" dirty="0">
              <a:latin typeface="Times New Roman" panose="02020603050405020304" pitchFamily="18" charset="0"/>
              <a:cs typeface="Times New Roman" panose="02020603050405020304" pitchFamily="18" charset="0"/>
            </a:endParaRPr>
          </a:p>
        </p:txBody>
      </p:sp>
      <p:graphicFrame>
        <p:nvGraphicFramePr>
          <p:cNvPr id="4" name="Object 4"/>
          <p:cNvGraphicFramePr>
            <a:graphicFrameLocks noChangeAspect="1"/>
          </p:cNvGraphicFramePr>
          <p:nvPr/>
        </p:nvGraphicFramePr>
        <p:xfrm>
          <a:off x="1436855" y="4662127"/>
          <a:ext cx="1584325" cy="630238"/>
        </p:xfrm>
        <a:graphic>
          <a:graphicData uri="http://schemas.openxmlformats.org/presentationml/2006/ole">
            <mc:AlternateContent xmlns:mc="http://schemas.openxmlformats.org/markup-compatibility/2006">
              <mc:Choice xmlns:v="urn:schemas-microsoft-com:vml" Requires="v">
                <p:oleObj spid="_x0000_s4294" name="公式" r:id="rId1" imgW="888365" imgH="355600" progId="Equation.3">
                  <p:embed/>
                </p:oleObj>
              </mc:Choice>
              <mc:Fallback>
                <p:oleObj name="公式" r:id="rId1" imgW="888365" imgH="355600" progId="Equation.3">
                  <p:embed/>
                  <p:pic>
                    <p:nvPicPr>
                      <p:cNvPr id="0" name="Picture 42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55" y="4662127"/>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66700" y="761365"/>
                <a:ext cx="11632565" cy="6097270"/>
              </a:xfrm>
            </p:spPr>
            <p:txBody>
              <a:bodyPr>
                <a:normAutofit/>
              </a:bodyPr>
              <a:lstStyle/>
              <a:p>
                <a:pPr marL="0" indent="0" algn="ctr">
                  <a:lnSpc>
                    <a:spcPct val="150000"/>
                  </a:lnSpc>
                  <a:buNone/>
                </a:pPr>
                <a:r>
                  <a:rPr lang="en-US" altLang="zh-CN" sz="2800" b="1" dirty="0" smtClean="0">
                    <a:solidFill>
                      <a:srgbClr val="0000FF"/>
                    </a:solidFill>
                  </a:rPr>
                  <a:t>Time</a:t>
                </a:r>
                <a:r>
                  <a:rPr lang="zh-CN" altLang="en-US" sz="2800" b="1" dirty="0" smtClean="0">
                    <a:solidFill>
                      <a:srgbClr val="0000FF"/>
                    </a:solidFill>
                  </a:rPr>
                  <a:t> </a:t>
                </a:r>
                <a:r>
                  <a:rPr lang="en-US" altLang="zh-CN" sz="2800" b="1" dirty="0" smtClean="0">
                    <a:solidFill>
                      <a:srgbClr val="0000FF"/>
                    </a:solidFill>
                  </a:rPr>
                  <a:t>C</a:t>
                </a:r>
                <a:r>
                  <a:rPr lang="zh-CN" altLang="en-US" sz="2800" b="1" dirty="0" smtClean="0">
                    <a:solidFill>
                      <a:srgbClr val="0000FF"/>
                    </a:solidFill>
                  </a:rPr>
                  <a:t>omplexity</a:t>
                </a:r>
                <a:endParaRPr lang="zh-CN" altLang="en-US" sz="2800" b="1" dirty="0" smtClean="0">
                  <a:solidFill>
                    <a:srgbClr val="0000FF"/>
                  </a:solidFill>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800" dirty="0" smtClean="0">
                    <a:latin typeface="Times New Roman" panose="02020603050405020304" pitchFamily="18" charset="0"/>
                    <a:cs typeface="Times New Roman" panose="02020603050405020304" pitchFamily="18" charset="0"/>
                  </a:rPr>
                  <a:t>       O(1)		   O(log</a:t>
                </a:r>
                <a14:m>
                  <m:oMath xmlns:m="http://schemas.openxmlformats.org/officeDocument/2006/math">
                    <m:r>
                      <a:rPr lang="en-US" sz="2800" dirty="0" smtClean="0">
                        <a:latin typeface="DejaVu Math TeX Gyre" panose="02000503000000000000" charset="0"/>
                        <a:cs typeface="DejaVu Math TeX Gyre" panose="02000503000000000000" charset="0"/>
                      </a:rPr>
                      <m:t>𝑛</m:t>
                    </m:r>
                  </m:oMath>
                </a14:m>
                <a:r>
                  <a:rPr lang="en-US" sz="2800" dirty="0" smtClean="0">
                    <a:latin typeface="Times New Roman" panose="02020603050405020304" pitchFamily="18" charset="0"/>
                    <a:cs typeface="Times New Roman" panose="02020603050405020304" pitchFamily="18" charset="0"/>
                  </a:rPr>
                  <a:t>)		     O(n)			O(</a:t>
                </a:r>
                <a:r>
                  <a:rPr lang="en-US" sz="2800" dirty="0" smtClean="0">
                    <a:latin typeface="Times New Roman" panose="02020603050405020304" pitchFamily="18" charset="0"/>
                    <a:cs typeface="Times New Roman" panose="02020603050405020304" pitchFamily="18" charset="0"/>
                  </a:rPr>
                  <a:t>m+n)</a:t>
                </a:r>
                <a:endParaRPr lang="en-US" sz="2800"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66700" y="761365"/>
                <a:ext cx="11632565" cy="6097270"/>
              </a:xfrm>
              <a:blipFill rotWithShape="1">
                <a:blip r:embed="rId1"/>
                <a:stretch>
                  <a:fillRect/>
                </a:stretch>
              </a:blipFill>
            </p:spPr>
            <p:txBody>
              <a:bodyPr/>
              <a:lstStyle/>
              <a:p>
                <a:r>
                  <a:rPr lang="en-US" altLang="en-US">
                    <a:noFill/>
                  </a:rPr>
                  <a:t> </a:t>
                </a:r>
              </a:p>
            </p:txBody>
          </p:sp>
        </mc:Fallback>
      </mc:AlternateContent>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pic>
        <p:nvPicPr>
          <p:cNvPr id="2" name="Picture 1" descr="Screen Shot 2023-09-10 at 11.34.16 PM"/>
          <p:cNvPicPr>
            <a:picLocks noChangeAspect="1"/>
          </p:cNvPicPr>
          <p:nvPr/>
        </p:nvPicPr>
        <p:blipFill>
          <a:blip r:embed="rId2"/>
          <a:stretch>
            <a:fillRect/>
          </a:stretch>
        </p:blipFill>
        <p:spPr>
          <a:xfrm>
            <a:off x="653415" y="2266315"/>
            <a:ext cx="10861675" cy="26936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66700" y="761365"/>
                <a:ext cx="11632565" cy="6097270"/>
              </a:xfrm>
            </p:spPr>
            <p:txBody>
              <a:bodyPr>
                <a:normAutofit/>
              </a:bodyPr>
              <a:lstStyle/>
              <a:p>
                <a:pPr marL="0" indent="0" algn="ctr">
                  <a:lnSpc>
                    <a:spcPct val="150000"/>
                  </a:lnSpc>
                  <a:buNone/>
                </a:pPr>
                <a:r>
                  <a:rPr lang="en-US" altLang="zh-CN" sz="2800" b="1" dirty="0" smtClean="0">
                    <a:solidFill>
                      <a:srgbClr val="0000FF"/>
                    </a:solidFill>
                  </a:rPr>
                  <a:t>Time</a:t>
                </a:r>
                <a:r>
                  <a:rPr lang="zh-CN" altLang="en-US" sz="2800" b="1" dirty="0" smtClean="0">
                    <a:solidFill>
                      <a:srgbClr val="0000FF"/>
                    </a:solidFill>
                  </a:rPr>
                  <a:t> </a:t>
                </a:r>
                <a:r>
                  <a:rPr lang="en-US" altLang="zh-CN" sz="2800" b="1" dirty="0" smtClean="0">
                    <a:solidFill>
                      <a:srgbClr val="0000FF"/>
                    </a:solidFill>
                  </a:rPr>
                  <a:t>C</a:t>
                </a:r>
                <a:r>
                  <a:rPr lang="zh-CN" altLang="en-US" sz="2800" b="1" dirty="0" smtClean="0">
                    <a:solidFill>
                      <a:srgbClr val="0000FF"/>
                    </a:solidFill>
                  </a:rPr>
                  <a:t>omplexity</a:t>
                </a:r>
                <a:endParaRPr lang="zh-CN" altLang="en-US" sz="2800" b="1" dirty="0" smtClean="0">
                  <a:solidFill>
                    <a:srgbClr val="0000FF"/>
                  </a:solidFill>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800" dirty="0" smtClean="0">
                    <a:latin typeface="Times New Roman" panose="02020603050405020304" pitchFamily="18" charset="0"/>
                    <a:cs typeface="Times New Roman" panose="02020603050405020304" pitchFamily="18" charset="0"/>
                  </a:rPr>
                  <a:t>      O(m</a:t>
                </a:r>
                <a:r>
                  <a:rPr lang="en-US" sz="2800" dirty="0" smtClean="0">
                    <a:latin typeface="Times New Roman" panose="02020603050405020304" pitchFamily="18" charset="0"/>
                    <a:cs typeface="Times New Roman" panose="02020603050405020304" pitchFamily="18" charset="0"/>
                    <a:sym typeface="+mn-ea"/>
                  </a:rPr>
                  <a:t>log</a:t>
                </a:r>
                <a14:m>
                  <m:oMath xmlns:m="http://schemas.openxmlformats.org/officeDocument/2006/math">
                    <m:r>
                      <a:rPr lang="en-US" sz="2800" dirty="0" smtClean="0">
                        <a:latin typeface="DejaVu Math TeX Gyre" panose="02000503000000000000" charset="0"/>
                        <a:cs typeface="DejaVu Math TeX Gyre" panose="02000503000000000000" charset="0"/>
                      </a:rPr>
                      <m:t>𝑛</m:t>
                    </m:r>
                  </m:oMath>
                </a14:m>
                <a:r>
                  <a:rPr lang="en-US" sz="2800" dirty="0" smtClean="0">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800" i="1" dirty="0" smtClean="0">
                            <a:latin typeface="DejaVu Math TeX Gyre" panose="02000503000000000000" charset="0"/>
                            <a:cs typeface="DejaVu Math TeX Gyre" panose="02000503000000000000" charset="0"/>
                          </a:rPr>
                        </m:ctrlPr>
                      </m:sSupPr>
                      <m:e>
                        <m:r>
                          <a:rPr lang="en-US" sz="2800" i="1" dirty="0" smtClean="0">
                            <a:latin typeface="DejaVu Math TeX Gyre" panose="02000503000000000000" charset="0"/>
                            <a:cs typeface="DejaVu Math TeX Gyre" panose="02000503000000000000" charset="0"/>
                          </a:rPr>
                          <m:t>𝑛</m:t>
                        </m:r>
                      </m:e>
                      <m:sup>
                        <m:r>
                          <a:rPr lang="en-US" sz="2800" i="1" dirty="0" smtClean="0">
                            <a:latin typeface="DejaVu Math TeX Gyre" panose="02000503000000000000" charset="0"/>
                            <a:cs typeface="DejaVu Math TeX Gyre" panose="02000503000000000000" charset="0"/>
                          </a:rPr>
                          <m:t>2</m:t>
                        </m:r>
                      </m:sup>
                    </m:sSup>
                  </m:oMath>
                </a14:m>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66700" y="761365"/>
                <a:ext cx="11632565" cy="6097270"/>
              </a:xfrm>
              <a:blipFill rotWithShape="1">
                <a:blip r:embed="rId1"/>
                <a:stretch>
                  <a:fillRect/>
                </a:stretch>
              </a:blipFill>
            </p:spPr>
            <p:txBody>
              <a:bodyPr/>
              <a:lstStyle/>
              <a:p>
                <a:r>
                  <a:rPr lang="en-US" altLang="en-US">
                    <a:noFill/>
                  </a:rPr>
                  <a:t> </a:t>
                </a:r>
              </a:p>
            </p:txBody>
          </p:sp>
        </mc:Fallback>
      </mc:AlternateContent>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pic>
        <p:nvPicPr>
          <p:cNvPr id="2" name="Picture 1" descr="Screen Shot 2023-09-07 at 8.47.49 PM"/>
          <p:cNvPicPr>
            <a:picLocks noChangeAspect="1"/>
          </p:cNvPicPr>
          <p:nvPr/>
        </p:nvPicPr>
        <p:blipFill>
          <a:blip r:embed="rId2"/>
          <a:stretch>
            <a:fillRect/>
          </a:stretch>
        </p:blipFill>
        <p:spPr>
          <a:xfrm>
            <a:off x="756285" y="1803400"/>
            <a:ext cx="6045200" cy="4013200"/>
          </a:xfrm>
          <a:prstGeom prst="rect">
            <a:avLst/>
          </a:prstGeom>
        </p:spPr>
      </p:pic>
      <p:pic>
        <p:nvPicPr>
          <p:cNvPr id="6" name="Picture 5" descr="Screen Shot 2023-09-07 at 8.53.14 PM"/>
          <p:cNvPicPr>
            <a:picLocks noChangeAspect="1"/>
          </p:cNvPicPr>
          <p:nvPr/>
        </p:nvPicPr>
        <p:blipFill>
          <a:blip r:embed="rId3"/>
          <a:stretch>
            <a:fillRect/>
          </a:stretch>
        </p:blipFill>
        <p:spPr>
          <a:xfrm>
            <a:off x="7239000" y="3898265"/>
            <a:ext cx="4465955" cy="10306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00" y="761365"/>
            <a:ext cx="11632565" cy="6097270"/>
          </a:xfrm>
        </p:spPr>
        <p:txBody>
          <a:bodyPr>
            <a:normAutofit/>
          </a:bodyPr>
          <a:lstStyle/>
          <a:p>
            <a:pPr marL="0" indent="0" algn="ctr">
              <a:lnSpc>
                <a:spcPct val="150000"/>
              </a:lnSpc>
              <a:buNone/>
            </a:pPr>
            <a:r>
              <a:rPr lang="en-US" altLang="zh-CN" sz="2800" b="1" dirty="0" smtClean="0">
                <a:solidFill>
                  <a:srgbClr val="0000FF"/>
                </a:solidFill>
              </a:rPr>
              <a:t>Space</a:t>
            </a:r>
            <a:r>
              <a:rPr lang="zh-CN" altLang="en-US" sz="2800" b="1" dirty="0" smtClean="0">
                <a:solidFill>
                  <a:srgbClr val="0000FF"/>
                </a:solidFill>
              </a:rPr>
              <a:t> </a:t>
            </a:r>
            <a:r>
              <a:rPr lang="en-US" altLang="zh-CN" sz="2800" b="1" dirty="0" smtClean="0">
                <a:solidFill>
                  <a:srgbClr val="0000FF"/>
                </a:solidFill>
              </a:rPr>
              <a:t>C</a:t>
            </a:r>
            <a:r>
              <a:rPr lang="zh-CN" altLang="en-US" sz="2800" b="1" dirty="0" smtClean="0">
                <a:solidFill>
                  <a:srgbClr val="0000FF"/>
                </a:solidFill>
              </a:rPr>
              <a:t>omplexity</a:t>
            </a:r>
            <a:endParaRPr lang="zh-CN" altLang="en-US" sz="2800" b="1" dirty="0" smtClean="0">
              <a:solidFill>
                <a:srgbClr val="0000FF"/>
              </a:solidFill>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endParaRPr sz="2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800" dirty="0" smtClean="0">
                <a:latin typeface="Times New Roman" panose="02020603050405020304" pitchFamily="18" charset="0"/>
                <a:cs typeface="Times New Roman" panose="02020603050405020304" pitchFamily="18" charset="0"/>
                <a:sym typeface="+mn-ea"/>
              </a:rPr>
              <a:t>                O(1)		         O(n)			   O(MN)</a:t>
            </a:r>
            <a:endParaRPr sz="2800" dirty="0" smtClean="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pic>
        <p:nvPicPr>
          <p:cNvPr id="4" name="Picture 3" descr="Screen Shot 2023-09-07 at 8.56.09 PM"/>
          <p:cNvPicPr>
            <a:picLocks noChangeAspect="1"/>
          </p:cNvPicPr>
          <p:nvPr/>
        </p:nvPicPr>
        <p:blipFill>
          <a:blip r:embed="rId1"/>
          <a:stretch>
            <a:fillRect/>
          </a:stretch>
        </p:blipFill>
        <p:spPr>
          <a:xfrm>
            <a:off x="1450975" y="1967230"/>
            <a:ext cx="8509000" cy="2527300"/>
          </a:xfrm>
          <a:prstGeom prst="rect">
            <a:avLst/>
          </a:prstGeom>
        </p:spPr>
      </p:pic>
      <p:pic>
        <p:nvPicPr>
          <p:cNvPr id="7" name="Picture 6" descr="Screen Shot 2023-09-07 at 8.56.50 PM"/>
          <p:cNvPicPr>
            <a:picLocks noChangeAspect="1"/>
          </p:cNvPicPr>
          <p:nvPr/>
        </p:nvPicPr>
        <p:blipFill>
          <a:blip r:embed="rId2"/>
          <a:stretch>
            <a:fillRect/>
          </a:stretch>
        </p:blipFill>
        <p:spPr>
          <a:xfrm>
            <a:off x="7297420" y="5525770"/>
            <a:ext cx="3041650" cy="4705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66700" y="761365"/>
                <a:ext cx="11632565" cy="6097270"/>
              </a:xfrm>
            </p:spPr>
            <p:txBody>
              <a:bodyPr>
                <a:normAutofit fontScale="62500"/>
              </a:bodyPr>
              <a:lstStyle/>
              <a:p>
                <a:pPr marL="0" indent="0" algn="ctr">
                  <a:lnSpc>
                    <a:spcPct val="150000"/>
                  </a:lnSpc>
                  <a:buNone/>
                </a:pPr>
                <a:r>
                  <a:rPr lang="zh-CN" altLang="en-US" sz="4480" b="1" dirty="0" smtClean="0">
                    <a:solidFill>
                      <a:srgbClr val="0000FF"/>
                    </a:solidFill>
                  </a:rPr>
                  <a:t>Asymptotic complexity of the algorithm</a:t>
                </a:r>
                <a:endParaRPr lang="zh-CN" altLang="en-US" sz="4480" b="1" dirty="0" smtClean="0">
                  <a:solidFill>
                    <a:srgbClr val="0000FF"/>
                  </a:solidFill>
                </a:endParaRPr>
              </a:p>
              <a:p>
                <a:pPr marL="0" indent="0">
                  <a:lnSpc>
                    <a:spcPct val="150000"/>
                  </a:lnSpc>
                  <a:buNone/>
                </a:pPr>
                <a:r>
                  <a:rPr lang="en-US" altLang="zh-CN" sz="3840" i="1" dirty="0" smtClean="0">
                    <a:latin typeface="Times New Roman" panose="02020603050405020304" pitchFamily="18" charset="0"/>
                    <a:cs typeface="Times New Roman" panose="02020603050405020304" pitchFamily="18" charset="0"/>
                  </a:rPr>
                  <a:t>T</a:t>
                </a:r>
                <a:r>
                  <a:rPr lang="en-US" altLang="zh-CN" sz="3840" dirty="0" smtClean="0">
                    <a:latin typeface="Times New Roman" panose="02020603050405020304" pitchFamily="18" charset="0"/>
                    <a:cs typeface="Times New Roman" panose="02020603050405020304" pitchFamily="18" charset="0"/>
                  </a:rPr>
                  <a:t>(</a:t>
                </a:r>
                <a:r>
                  <a:rPr lang="en-US" altLang="zh-CN" sz="3840" i="1" dirty="0" smtClean="0">
                    <a:latin typeface="Times New Roman" panose="02020603050405020304" pitchFamily="18" charset="0"/>
                    <a:cs typeface="Times New Roman" panose="02020603050405020304" pitchFamily="18" charset="0"/>
                  </a:rPr>
                  <a:t>n</a:t>
                </a:r>
                <a:r>
                  <a:rPr lang="en-US" altLang="zh-CN" sz="3840" dirty="0">
                    <a:latin typeface="Times New Roman" panose="02020603050405020304" pitchFamily="18" charset="0"/>
                    <a:cs typeface="Times New Roman" panose="02020603050405020304" pitchFamily="18" charset="0"/>
                  </a:rPr>
                  <a:t>) </a:t>
                </a:r>
                <a:r>
                  <a:rPr lang="en-US" altLang="zh-CN" sz="384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840" dirty="0">
                    <a:latin typeface="Times New Roman" panose="02020603050405020304" pitchFamily="18" charset="0"/>
                    <a:cs typeface="Times New Roman" panose="02020603050405020304" pitchFamily="18" charset="0"/>
                  </a:rPr>
                  <a:t> ,  as </a:t>
                </a:r>
                <a:r>
                  <a:rPr lang="en-US" altLang="zh-CN" sz="3840" i="1" dirty="0">
                    <a:latin typeface="Times New Roman" panose="02020603050405020304" pitchFamily="18" charset="0"/>
                    <a:cs typeface="Times New Roman" panose="02020603050405020304" pitchFamily="18" charset="0"/>
                  </a:rPr>
                  <a:t>n</a:t>
                </a:r>
                <a:r>
                  <a:rPr lang="en-US" altLang="zh-CN" sz="384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840" dirty="0">
                    <a:latin typeface="Times New Roman" panose="02020603050405020304" pitchFamily="18" charset="0"/>
                    <a:cs typeface="Times New Roman" panose="02020603050405020304" pitchFamily="18" charset="0"/>
                  </a:rPr>
                  <a:t> ;</a:t>
                </a:r>
                <a:endParaRPr lang="en-US" altLang="zh-CN" sz="384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840" dirty="0">
                    <a:latin typeface="Times New Roman" panose="02020603050405020304" pitchFamily="18" charset="0"/>
                    <a:cs typeface="Times New Roman" panose="02020603050405020304" pitchFamily="18" charset="0"/>
                  </a:rPr>
                  <a:t>(</a:t>
                </a:r>
                <a:r>
                  <a:rPr lang="en-US" altLang="zh-CN" sz="3840" i="1" dirty="0">
                    <a:latin typeface="Times New Roman" panose="02020603050405020304" pitchFamily="18" charset="0"/>
                    <a:cs typeface="Times New Roman" panose="02020603050405020304" pitchFamily="18" charset="0"/>
                  </a:rPr>
                  <a:t>T</a:t>
                </a:r>
                <a:r>
                  <a:rPr lang="en-US" altLang="zh-CN" sz="3840" dirty="0">
                    <a:latin typeface="Times New Roman" panose="02020603050405020304" pitchFamily="18" charset="0"/>
                    <a:cs typeface="Times New Roman" panose="02020603050405020304" pitchFamily="18" charset="0"/>
                  </a:rPr>
                  <a:t>(</a:t>
                </a:r>
                <a:r>
                  <a:rPr lang="en-US" altLang="zh-CN" sz="3840" i="1" dirty="0">
                    <a:latin typeface="Times New Roman" panose="02020603050405020304" pitchFamily="18" charset="0"/>
                    <a:cs typeface="Times New Roman" panose="02020603050405020304" pitchFamily="18" charset="0"/>
                  </a:rPr>
                  <a:t>n</a:t>
                </a:r>
                <a:r>
                  <a:rPr lang="en-US" altLang="zh-CN" sz="3840"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altLang="zh-CN" sz="3840" b="0" i="1" smtClean="0">
                            <a:latin typeface="Cambria Math" panose="02040503050406030204" pitchFamily="18" charset="0"/>
                            <a:cs typeface="Times New Roman" panose="02020603050405020304" pitchFamily="18" charset="0"/>
                          </a:rPr>
                        </m:ctrlPr>
                      </m:accPr>
                      <m:e>
                        <m:r>
                          <a:rPr lang="en-US" altLang="zh-CN" sz="3840" b="0" i="1" smtClean="0">
                            <a:latin typeface="Cambria Math" panose="02040503050406030204" pitchFamily="18" charset="0"/>
                            <a:cs typeface="Times New Roman" panose="02020603050405020304" pitchFamily="18" charset="0"/>
                          </a:rPr>
                          <m:t>𝑇</m:t>
                        </m:r>
                      </m:e>
                    </m:acc>
                    <m:r>
                      <a:rPr lang="en-US" altLang="zh-CN" sz="3840" b="0" i="1" smtClean="0">
                        <a:latin typeface="Cambria Math" panose="02040503050406030204" pitchFamily="18" charset="0"/>
                        <a:cs typeface="Times New Roman" panose="02020603050405020304" pitchFamily="18" charset="0"/>
                      </a:rPr>
                      <m:t>(</m:t>
                    </m:r>
                    <m:r>
                      <a:rPr lang="en-US" altLang="zh-CN" sz="3840" b="0" i="1" smtClean="0">
                        <a:latin typeface="Cambria Math" panose="02040503050406030204" pitchFamily="18" charset="0"/>
                        <a:cs typeface="Times New Roman" panose="02020603050405020304" pitchFamily="18" charset="0"/>
                      </a:rPr>
                      <m:t>𝑛</m:t>
                    </m:r>
                    <m:r>
                      <a:rPr lang="en-US" altLang="zh-CN" sz="3840" b="0" i="1" smtClean="0">
                        <a:latin typeface="Cambria Math" panose="02040503050406030204" pitchFamily="18" charset="0"/>
                        <a:cs typeface="Times New Roman" panose="02020603050405020304" pitchFamily="18" charset="0"/>
                      </a:rPr>
                      <m:t>)</m:t>
                    </m:r>
                  </m:oMath>
                </a14:m>
                <a:r>
                  <a:rPr lang="en-US" altLang="zh-CN" sz="3840" dirty="0" smtClean="0">
                    <a:latin typeface="Times New Roman" panose="02020603050405020304" pitchFamily="18" charset="0"/>
                    <a:cs typeface="Times New Roman" panose="02020603050405020304" pitchFamily="18" charset="0"/>
                  </a:rPr>
                  <a:t>)/ </a:t>
                </a:r>
                <a:r>
                  <a:rPr lang="en-US" altLang="zh-CN" sz="3840" i="1" dirty="0">
                    <a:latin typeface="Times New Roman" panose="02020603050405020304" pitchFamily="18" charset="0"/>
                    <a:cs typeface="Times New Roman" panose="02020603050405020304" pitchFamily="18" charset="0"/>
                  </a:rPr>
                  <a:t>T</a:t>
                </a:r>
                <a:r>
                  <a:rPr lang="en-US" altLang="zh-CN" sz="3840" dirty="0">
                    <a:latin typeface="Times New Roman" panose="02020603050405020304" pitchFamily="18" charset="0"/>
                    <a:cs typeface="Times New Roman" panose="02020603050405020304" pitchFamily="18" charset="0"/>
                  </a:rPr>
                  <a:t>(</a:t>
                </a:r>
                <a:r>
                  <a:rPr lang="en-US" altLang="zh-CN" sz="3840" i="1" dirty="0">
                    <a:latin typeface="Times New Roman" panose="02020603050405020304" pitchFamily="18" charset="0"/>
                    <a:cs typeface="Times New Roman" panose="02020603050405020304" pitchFamily="18" charset="0"/>
                  </a:rPr>
                  <a:t>n</a:t>
                </a:r>
                <a:r>
                  <a:rPr lang="en-US" altLang="zh-CN" sz="3840" dirty="0">
                    <a:latin typeface="Times New Roman" panose="02020603050405020304" pitchFamily="18" charset="0"/>
                    <a:cs typeface="Times New Roman" panose="02020603050405020304" pitchFamily="18" charset="0"/>
                  </a:rPr>
                  <a:t>) </a:t>
                </a:r>
                <a:r>
                  <a:rPr lang="en-US" altLang="zh-CN" sz="384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3840" dirty="0">
                    <a:latin typeface="Times New Roman" panose="02020603050405020304" pitchFamily="18" charset="0"/>
                    <a:cs typeface="Times New Roman" panose="02020603050405020304" pitchFamily="18" charset="0"/>
                  </a:rPr>
                  <a:t> </a:t>
                </a:r>
                <a:r>
                  <a:rPr lang="zh-CN" altLang="en-US" sz="3840" dirty="0">
                    <a:latin typeface="Times New Roman" panose="02020603050405020304" pitchFamily="18" charset="0"/>
                    <a:cs typeface="Times New Roman" panose="02020603050405020304" pitchFamily="18" charset="0"/>
                  </a:rPr>
                  <a:t>，</a:t>
                </a:r>
                <a:r>
                  <a:rPr lang="en-US" altLang="zh-CN" sz="3840" dirty="0">
                    <a:latin typeface="Times New Roman" panose="02020603050405020304" pitchFamily="18" charset="0"/>
                    <a:cs typeface="Times New Roman" panose="02020603050405020304" pitchFamily="18" charset="0"/>
                  </a:rPr>
                  <a:t>as  </a:t>
                </a:r>
                <a:r>
                  <a:rPr lang="en-US" altLang="zh-CN" sz="3840" i="1" dirty="0">
                    <a:latin typeface="Times New Roman" panose="02020603050405020304" pitchFamily="18" charset="0"/>
                    <a:cs typeface="Times New Roman" panose="02020603050405020304" pitchFamily="18" charset="0"/>
                  </a:rPr>
                  <a:t>n</a:t>
                </a:r>
                <a:r>
                  <a:rPr lang="en-US" altLang="zh-CN" sz="384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384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50000"/>
                  </a:lnSpc>
                  <a:buNone/>
                </a:pPr>
                <a14:m>
                  <m:oMath xmlns:m="http://schemas.openxmlformats.org/officeDocument/2006/math">
                    <m:acc>
                      <m:accPr>
                        <m:chr m:val="̃"/>
                        <m:ctrlPr>
                          <a:rPr lang="en-US" altLang="zh-CN" sz="3840" i="1">
                            <a:latin typeface="Cambria Math" panose="02040503050406030204" pitchFamily="18" charset="0"/>
                            <a:cs typeface="Times New Roman" panose="02020603050405020304" pitchFamily="18" charset="0"/>
                          </a:rPr>
                        </m:ctrlPr>
                      </m:accPr>
                      <m:e>
                        <m:r>
                          <a:rPr lang="en-US" altLang="zh-CN" sz="3840" i="1">
                            <a:latin typeface="Cambria Math" panose="02040503050406030204" pitchFamily="18" charset="0"/>
                            <a:cs typeface="Times New Roman" panose="02020603050405020304" pitchFamily="18" charset="0"/>
                          </a:rPr>
                          <m:t>𝑇</m:t>
                        </m:r>
                      </m:e>
                    </m:acc>
                    <m:r>
                      <a:rPr lang="en-US" altLang="zh-CN" sz="3840" i="1">
                        <a:latin typeface="Cambria Math" panose="02040503050406030204" pitchFamily="18" charset="0"/>
                        <a:cs typeface="Times New Roman" panose="02020603050405020304" pitchFamily="18" charset="0"/>
                      </a:rPr>
                      <m:t>(</m:t>
                    </m:r>
                    <m:r>
                      <a:rPr lang="en-US" altLang="zh-CN" sz="3840" i="1">
                        <a:latin typeface="Cambria Math" panose="02040503050406030204" pitchFamily="18" charset="0"/>
                        <a:cs typeface="Times New Roman" panose="02020603050405020304" pitchFamily="18" charset="0"/>
                      </a:rPr>
                      <m:t>𝑛</m:t>
                    </m:r>
                    <m:r>
                      <a:rPr lang="en-US" altLang="zh-CN" sz="3840" i="1">
                        <a:latin typeface="Cambria Math" panose="02040503050406030204" pitchFamily="18" charset="0"/>
                        <a:cs typeface="Times New Roman" panose="02020603050405020304" pitchFamily="18" charset="0"/>
                      </a:rPr>
                      <m:t>)</m:t>
                    </m:r>
                  </m:oMath>
                </a14:m>
                <a:r>
                  <a:rPr lang="zh-CN" altLang="en-US" sz="3840" dirty="0">
                    <a:latin typeface="Times New Roman" panose="02020603050405020304" pitchFamily="18" charset="0"/>
                    <a:cs typeface="Times New Roman" panose="02020603050405020304" pitchFamily="18" charset="0"/>
                  </a:rPr>
                  <a:t>is the asymptotic state of T(n) and is the asymptotic complexity of the algorithm.</a:t>
                </a:r>
                <a:endParaRPr lang="zh-CN" altLang="en-US" sz="3840"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3840" dirty="0">
                    <a:latin typeface="Times New Roman" panose="02020603050405020304" pitchFamily="18" charset="0"/>
                    <a:cs typeface="Times New Roman" panose="02020603050405020304" pitchFamily="18" charset="0"/>
                  </a:rPr>
                  <a:t>In mathematics,  </a:t>
                </a:r>
                <a14:m>
                  <m:oMath xmlns:m="http://schemas.openxmlformats.org/officeDocument/2006/math">
                    <m:acc>
                      <m:accPr>
                        <m:chr m:val="̃"/>
                        <m:ctrlPr>
                          <a:rPr lang="en-US" altLang="zh-CN" sz="3840" i="1">
                            <a:latin typeface="Cambria Math" panose="02040503050406030204" pitchFamily="18" charset="0"/>
                            <a:cs typeface="Times New Roman" panose="02020603050405020304" pitchFamily="18" charset="0"/>
                          </a:rPr>
                        </m:ctrlPr>
                      </m:accPr>
                      <m:e>
                        <m:r>
                          <a:rPr lang="en-US" altLang="zh-CN" sz="3840" i="1">
                            <a:latin typeface="Cambria Math" panose="02040503050406030204" pitchFamily="18" charset="0"/>
                            <a:cs typeface="Times New Roman" panose="02020603050405020304" pitchFamily="18" charset="0"/>
                          </a:rPr>
                          <m:t>𝑇</m:t>
                        </m:r>
                      </m:e>
                    </m:acc>
                    <m:r>
                      <a:rPr lang="en-US" altLang="zh-CN" sz="3840" i="1">
                        <a:latin typeface="Cambria Math" panose="02040503050406030204" pitchFamily="18" charset="0"/>
                        <a:cs typeface="Times New Roman" panose="02020603050405020304" pitchFamily="18" charset="0"/>
                      </a:rPr>
                      <m:t>(</m:t>
                    </m:r>
                    <m:r>
                      <a:rPr lang="en-US" altLang="zh-CN" sz="3840" i="1">
                        <a:latin typeface="Cambria Math" panose="02040503050406030204" pitchFamily="18" charset="0"/>
                        <a:cs typeface="Times New Roman" panose="02020603050405020304" pitchFamily="18" charset="0"/>
                      </a:rPr>
                      <m:t>𝑛</m:t>
                    </m:r>
                    <m:r>
                      <a:rPr lang="en-US" altLang="zh-CN" sz="3840" i="1">
                        <a:latin typeface="Cambria Math" panose="02040503050406030204" pitchFamily="18" charset="0"/>
                        <a:cs typeface="Times New Roman" panose="02020603050405020304" pitchFamily="18" charset="0"/>
                      </a:rPr>
                      <m:t>)</m:t>
                    </m:r>
                  </m:oMath>
                </a14:m>
                <a:r>
                  <a:rPr lang="zh-CN" altLang="en-US" sz="3840" dirty="0">
                    <a:latin typeface="Times New Roman" panose="02020603050405020304" pitchFamily="18" charset="0"/>
                    <a:cs typeface="Times New Roman" panose="02020603050405020304" pitchFamily="18" charset="0"/>
                  </a:rPr>
                  <a:t> is the asymptotic expression of T(n),</a:t>
                </a:r>
                <a:r>
                  <a:rPr lang="en-US" altLang="zh-CN" sz="3840" dirty="0">
                    <a:latin typeface="Times New Roman" panose="02020603050405020304" pitchFamily="18" charset="0"/>
                    <a:cs typeface="Times New Roman" panose="02020603050405020304" pitchFamily="18" charset="0"/>
                  </a:rPr>
                  <a:t> which is the principal term left by T(n)  omitting the lower order terms. </a:t>
                </a:r>
                <a:r>
                  <a:rPr sz="3840" dirty="0">
                    <a:latin typeface="Times New Roman" panose="02020603050405020304" pitchFamily="18" charset="0"/>
                    <a:cs typeface="Times New Roman" panose="02020603050405020304" pitchFamily="18" charset="0"/>
                  </a:rPr>
                  <a:t>It's simpler than T(n).</a:t>
                </a:r>
                <a:endParaRPr sz="3840" dirty="0">
                  <a:latin typeface="Times New Roman" panose="02020603050405020304" pitchFamily="18" charset="0"/>
                  <a:cs typeface="Times New Roman" panose="02020603050405020304" pitchFamily="18" charset="0"/>
                </a:endParaRPr>
              </a:p>
              <a:p>
                <a:pPr marL="0" indent="0">
                  <a:lnSpc>
                    <a:spcPct val="150000"/>
                  </a:lnSpc>
                  <a:buNone/>
                </a:pPr>
                <a:r>
                  <a:rPr sz="3840" dirty="0" smtClean="0">
                    <a:latin typeface="Times New Roman" panose="02020603050405020304" pitchFamily="18" charset="0"/>
                    <a:cs typeface="Times New Roman" panose="02020603050405020304" pitchFamily="18" charset="0"/>
                  </a:rPr>
                  <a:t>Compar</a:t>
                </a:r>
                <a:r>
                  <a:rPr lang="en-US" sz="3840" dirty="0" smtClean="0">
                    <a:latin typeface="Times New Roman" panose="02020603050405020304" pitchFamily="18" charset="0"/>
                    <a:cs typeface="Times New Roman" panose="02020603050405020304" pitchFamily="18" charset="0"/>
                  </a:rPr>
                  <a:t>ing</a:t>
                </a:r>
                <a:r>
                  <a:rPr sz="3840" dirty="0" smtClean="0">
                    <a:latin typeface="Times New Roman" panose="02020603050405020304" pitchFamily="18" charset="0"/>
                    <a:cs typeface="Times New Roman" panose="02020603050405020304" pitchFamily="18" charset="0"/>
                  </a:rPr>
                  <a:t> the efficiency of the two algorithms, compar</a:t>
                </a:r>
                <a:r>
                  <a:rPr lang="en-US" sz="3840" dirty="0" smtClean="0">
                    <a:latin typeface="Times New Roman" panose="02020603050405020304" pitchFamily="18" charset="0"/>
                    <a:cs typeface="Times New Roman" panose="02020603050405020304" pitchFamily="18" charset="0"/>
                  </a:rPr>
                  <a:t>ing</a:t>
                </a:r>
                <a:r>
                  <a:rPr sz="3840" dirty="0" smtClean="0">
                    <a:latin typeface="Times New Roman" panose="02020603050405020304" pitchFamily="18" charset="0"/>
                    <a:cs typeface="Times New Roman" panose="02020603050405020304" pitchFamily="18" charset="0"/>
                  </a:rPr>
                  <a:t> the progressive complexity of the two algorithms, and determine the highest order of each, without caring about the constant factor. (When the scale of the problem is sufficiently large)</a:t>
                </a:r>
                <a:endParaRPr sz="3840"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66700" y="761365"/>
                <a:ext cx="11632565" cy="6097270"/>
              </a:xfrm>
              <a:blipFill rotWithShape="1">
                <a:blip r:embed="rId1"/>
                <a:stretch>
                  <a:fillRect/>
                </a:stretch>
              </a:blipFill>
            </p:spPr>
            <p:txBody>
              <a:bodyPr/>
              <a:lstStyle/>
              <a:p>
                <a:r>
                  <a:rPr lang="en-US" altLang="en-US">
                    <a:noFill/>
                  </a:rPr>
                  <a:t> </a:t>
                </a:r>
              </a:p>
            </p:txBody>
          </p:sp>
        </mc:Fallback>
      </mc:AlternateContent>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00" y="650240"/>
            <a:ext cx="11632565" cy="5924550"/>
          </a:xfrm>
        </p:spPr>
        <p:txBody>
          <a:bodyPr>
            <a:normAutofit fontScale="72500"/>
          </a:bodyPr>
          <a:lstStyle/>
          <a:p>
            <a:pPr marL="0" indent="0" algn="ctr">
              <a:lnSpc>
                <a:spcPct val="150000"/>
              </a:lnSpc>
              <a:buNone/>
            </a:pPr>
            <a:r>
              <a:rPr lang="zh-CN" altLang="en-US" sz="3860" b="1" dirty="0">
                <a:solidFill>
                  <a:srgbClr val="0000FF"/>
                </a:solidFill>
              </a:rPr>
              <a:t>Notation for asymptotic analysis</a:t>
            </a:r>
            <a:endParaRPr lang="zh-CN" altLang="en-US" sz="3860" b="1" dirty="0">
              <a:solidFill>
                <a:srgbClr val="0000FF"/>
              </a:solidFill>
            </a:endParaRPr>
          </a:p>
          <a:p>
            <a:pPr marL="0" indent="0">
              <a:lnSpc>
                <a:spcPct val="150000"/>
              </a:lnSpc>
              <a:buNone/>
            </a:pPr>
            <a:r>
              <a:rPr lang="zh-CN" altLang="en-US" sz="3310" dirty="0">
                <a:latin typeface="Times New Roman" panose="02020603050405020304" pitchFamily="18" charset="0"/>
                <a:cs typeface="Times New Roman" panose="02020603050405020304" pitchFamily="18" charset="0"/>
              </a:rPr>
              <a:t>In the following discussion, for all</a:t>
            </a:r>
            <a:r>
              <a:rPr lang="en-US" altLang="zh-CN" sz="3310" dirty="0">
                <a:latin typeface="Times New Roman" panose="02020603050405020304" pitchFamily="18" charset="0"/>
                <a:cs typeface="Times New Roman" panose="02020603050405020304" pitchFamily="18" charset="0"/>
              </a:rPr>
              <a:t> </a:t>
            </a:r>
            <a:r>
              <a:rPr lang="en-US" altLang="zh-CN" sz="3310" i="1" dirty="0">
                <a:latin typeface="Times New Roman" panose="02020603050405020304" pitchFamily="18" charset="0"/>
                <a:cs typeface="Times New Roman" panose="02020603050405020304" pitchFamily="18" charset="0"/>
              </a:rPr>
              <a:t>n</a:t>
            </a:r>
            <a:r>
              <a:rPr lang="zh-CN" altLang="en-US"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f</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a:t>
            </a:r>
            <a:r>
              <a:rPr lang="en-US" altLang="zh-CN" sz="331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310" dirty="0">
                <a:latin typeface="Times New Roman" panose="02020603050405020304" pitchFamily="18" charset="0"/>
                <a:cs typeface="Times New Roman" panose="02020603050405020304" pitchFamily="18" charset="0"/>
              </a:rPr>
              <a:t> 0</a:t>
            </a:r>
            <a:r>
              <a:rPr lang="zh-CN" altLang="en-US"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g</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a:t>
            </a:r>
            <a:r>
              <a:rPr lang="en-US" altLang="zh-CN" sz="331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310" dirty="0">
                <a:latin typeface="Times New Roman" panose="02020603050405020304" pitchFamily="18" charset="0"/>
                <a:cs typeface="Times New Roman" panose="02020603050405020304" pitchFamily="18" charset="0"/>
              </a:rPr>
              <a:t> 0</a:t>
            </a:r>
            <a:r>
              <a:rPr lang="zh-CN" altLang="en-US" sz="3310" dirty="0">
                <a:latin typeface="Times New Roman" panose="02020603050405020304" pitchFamily="18" charset="0"/>
                <a:cs typeface="Times New Roman" panose="02020603050405020304" pitchFamily="18" charset="0"/>
              </a:rPr>
              <a:t>。</a:t>
            </a:r>
            <a:endParaRPr lang="zh-CN" altLang="en-US" sz="3310"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3310" dirty="0">
                <a:latin typeface="Times New Roman" panose="02020603050405020304" pitchFamily="18" charset="0"/>
                <a:cs typeface="Times New Roman" panose="02020603050405020304" pitchFamily="18" charset="0"/>
              </a:rPr>
              <a:t>（</a:t>
            </a:r>
            <a:r>
              <a:rPr lang="en-US" altLang="zh-CN" sz="3310" dirty="0">
                <a:latin typeface="Times New Roman" panose="02020603050405020304" pitchFamily="18" charset="0"/>
                <a:cs typeface="Times New Roman" panose="02020603050405020304" pitchFamily="18" charset="0"/>
              </a:rPr>
              <a:t>1</a:t>
            </a:r>
            <a:r>
              <a:rPr lang="zh-CN" altLang="en-US" sz="3310" dirty="0">
                <a:latin typeface="Times New Roman" panose="02020603050405020304" pitchFamily="18" charset="0"/>
                <a:cs typeface="Times New Roman" panose="02020603050405020304" pitchFamily="18" charset="0"/>
              </a:rPr>
              <a:t>）</a:t>
            </a:r>
            <a:r>
              <a:rPr lang="zh-CN" altLang="en-US" sz="3310" b="1" dirty="0">
                <a:solidFill>
                  <a:srgbClr val="3907F1"/>
                </a:solidFill>
                <a:latin typeface="Times New Roman" panose="02020603050405020304" pitchFamily="18" charset="0"/>
                <a:cs typeface="Times New Roman" panose="02020603050405020304" pitchFamily="18" charset="0"/>
              </a:rPr>
              <a:t>Asymptotic upper bound notation</a:t>
            </a:r>
            <a:r>
              <a:rPr lang="en-US" altLang="zh-CN" sz="3310" b="1" i="1" dirty="0" smtClean="0">
                <a:solidFill>
                  <a:srgbClr val="3907F1"/>
                </a:solidFill>
                <a:latin typeface="Times New Roman" panose="02020603050405020304" pitchFamily="18" charset="0"/>
                <a:cs typeface="Times New Roman" panose="02020603050405020304" pitchFamily="18" charset="0"/>
              </a:rPr>
              <a:t>O – </a:t>
            </a:r>
            <a:r>
              <a:rPr lang="zh-CN" altLang="en-US" sz="3310" b="1" dirty="0" smtClean="0">
                <a:solidFill>
                  <a:srgbClr val="3907F1"/>
                </a:solidFill>
                <a:latin typeface="Times New Roman" panose="02020603050405020304" pitchFamily="18" charset="0"/>
                <a:cs typeface="Times New Roman" panose="02020603050405020304" pitchFamily="18" charset="0"/>
              </a:rPr>
              <a:t>Give an upper bound on the function f</a:t>
            </a:r>
            <a:endParaRPr lang="zh-CN" altLang="en-US" sz="3310" b="1" dirty="0" smtClean="0">
              <a:solidFill>
                <a:srgbClr val="3907F1"/>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sz="3310" i="1" dirty="0">
                <a:latin typeface="Times New Roman" panose="02020603050405020304" pitchFamily="18" charset="0"/>
                <a:cs typeface="Times New Roman" panose="02020603050405020304" pitchFamily="18" charset="0"/>
              </a:rPr>
              <a:t>O</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g</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 { </a:t>
            </a:r>
            <a:r>
              <a:rPr lang="en-US" altLang="zh-CN" sz="3310" i="1" dirty="0">
                <a:latin typeface="Times New Roman" panose="02020603050405020304" pitchFamily="18" charset="0"/>
                <a:cs typeface="Times New Roman" panose="02020603050405020304" pitchFamily="18" charset="0"/>
              </a:rPr>
              <a:t>f</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 t</a:t>
            </a:r>
            <a:r>
              <a:rPr lang="zh-CN" altLang="en-US" sz="3310" dirty="0">
                <a:latin typeface="Times New Roman" panose="02020603050405020304" pitchFamily="18" charset="0"/>
                <a:cs typeface="Times New Roman" panose="02020603050405020304" pitchFamily="18" charset="0"/>
              </a:rPr>
              <a:t>here are positive constant</a:t>
            </a:r>
            <a:r>
              <a:rPr lang="en-US" altLang="zh-CN" sz="3310" dirty="0">
                <a:latin typeface="Times New Roman" panose="02020603050405020304" pitchFamily="18" charset="0"/>
                <a:cs typeface="Times New Roman" panose="02020603050405020304" pitchFamily="18" charset="0"/>
              </a:rPr>
              <a:t> </a:t>
            </a:r>
            <a:r>
              <a:rPr lang="en-US" altLang="zh-CN" sz="3310" i="1" dirty="0">
                <a:latin typeface="Times New Roman" panose="02020603050405020304" pitchFamily="18" charset="0"/>
                <a:cs typeface="Times New Roman" panose="02020603050405020304" pitchFamily="18" charset="0"/>
                <a:sym typeface="+mn-ea"/>
              </a:rPr>
              <a:t>c </a:t>
            </a:r>
            <a:r>
              <a:rPr lang="zh-CN" altLang="en-US" sz="3310" dirty="0">
                <a:latin typeface="Times New Roman" panose="02020603050405020304" pitchFamily="18" charset="0"/>
                <a:cs typeface="Times New Roman" panose="02020603050405020304" pitchFamily="18" charset="0"/>
              </a:rPr>
              <a:t>and </a:t>
            </a:r>
            <a:r>
              <a:rPr lang="en-US" altLang="zh-CN" sz="3310" i="1" dirty="0">
                <a:latin typeface="Times New Roman" panose="02020603050405020304" pitchFamily="18" charset="0"/>
                <a:cs typeface="Times New Roman" panose="02020603050405020304" pitchFamily="18" charset="0"/>
                <a:sym typeface="+mn-ea"/>
              </a:rPr>
              <a:t>n</a:t>
            </a:r>
            <a:r>
              <a:rPr lang="en-US" altLang="zh-CN" sz="3310" baseline="-25000" dirty="0">
                <a:latin typeface="Times New Roman" panose="02020603050405020304" pitchFamily="18" charset="0"/>
                <a:cs typeface="Times New Roman" panose="02020603050405020304" pitchFamily="18" charset="0"/>
                <a:sym typeface="+mn-ea"/>
              </a:rPr>
              <a:t>0</a:t>
            </a:r>
            <a:r>
              <a:rPr lang="zh-CN" altLang="en-US" sz="3310" dirty="0">
                <a:latin typeface="Times New Roman" panose="02020603050405020304" pitchFamily="18" charset="0"/>
                <a:cs typeface="Times New Roman" panose="02020603050405020304" pitchFamily="18" charset="0"/>
              </a:rPr>
              <a:t> such that for all </a:t>
            </a:r>
            <a:r>
              <a:rPr lang="en-US" altLang="zh-CN" sz="3310" i="1" dirty="0">
                <a:latin typeface="Times New Roman" panose="02020603050405020304" pitchFamily="18" charset="0"/>
                <a:cs typeface="Times New Roman" panose="02020603050405020304" pitchFamily="18" charset="0"/>
                <a:sym typeface="+mn-ea"/>
              </a:rPr>
              <a:t>n</a:t>
            </a:r>
            <a:r>
              <a:rPr lang="en-US" altLang="zh-CN" sz="331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310" i="1" dirty="0">
                <a:latin typeface="Times New Roman" panose="02020603050405020304" pitchFamily="18" charset="0"/>
                <a:cs typeface="Times New Roman" panose="02020603050405020304" pitchFamily="18" charset="0"/>
                <a:sym typeface="+mn-ea"/>
              </a:rPr>
              <a:t>n</a:t>
            </a:r>
            <a:r>
              <a:rPr lang="en-US" altLang="zh-CN" sz="3310" baseline="-25000" dirty="0">
                <a:latin typeface="Times New Roman" panose="02020603050405020304" pitchFamily="18" charset="0"/>
                <a:cs typeface="Times New Roman" panose="02020603050405020304" pitchFamily="18" charset="0"/>
                <a:sym typeface="+mn-ea"/>
              </a:rPr>
              <a:t>0</a:t>
            </a:r>
            <a:r>
              <a:rPr lang="zh-CN" altLang="en-US" sz="3310" dirty="0">
                <a:latin typeface="Times New Roman" panose="02020603050405020304" pitchFamily="18" charset="0"/>
                <a:cs typeface="Times New Roman" panose="02020603050405020304" pitchFamily="18" charset="0"/>
              </a:rPr>
              <a:t> there </a:t>
            </a:r>
            <a:r>
              <a:rPr lang="en-US" altLang="zh-CN" sz="3310" dirty="0">
                <a:latin typeface="Times New Roman" panose="02020603050405020304" pitchFamily="18" charset="0"/>
                <a:cs typeface="Times New Roman" panose="02020603050405020304" pitchFamily="18" charset="0"/>
              </a:rPr>
              <a:t>is</a:t>
            </a:r>
            <a:r>
              <a:rPr lang="zh-CN" altLang="en-US" sz="3310" dirty="0">
                <a:latin typeface="Times New Roman" panose="02020603050405020304" pitchFamily="18" charset="0"/>
                <a:cs typeface="Times New Roman" panose="02020603050405020304" pitchFamily="18" charset="0"/>
              </a:rPr>
              <a:t>：</a:t>
            </a:r>
            <a:r>
              <a:rPr lang="en-US" altLang="zh-CN" sz="3310" dirty="0">
                <a:latin typeface="Times New Roman" panose="02020603050405020304" pitchFamily="18" charset="0"/>
                <a:cs typeface="Times New Roman" panose="02020603050405020304" pitchFamily="18" charset="0"/>
              </a:rPr>
              <a:t>0 </a:t>
            </a:r>
            <a:r>
              <a:rPr lang="en-US" altLang="zh-CN" sz="331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310" i="1" dirty="0">
                <a:latin typeface="Times New Roman" panose="02020603050405020304" pitchFamily="18" charset="0"/>
                <a:cs typeface="Times New Roman" panose="02020603050405020304" pitchFamily="18" charset="0"/>
              </a:rPr>
              <a:t>f</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a:t>
            </a:r>
            <a:r>
              <a:rPr lang="en-US" altLang="zh-CN" sz="331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310" dirty="0">
                <a:latin typeface="Times New Roman" panose="02020603050405020304" pitchFamily="18" charset="0"/>
                <a:cs typeface="Times New Roman" panose="02020603050405020304" pitchFamily="18" charset="0"/>
              </a:rPr>
              <a:t> </a:t>
            </a:r>
            <a:r>
              <a:rPr lang="en-US" altLang="zh-CN" sz="3310" i="1" dirty="0">
                <a:latin typeface="Times New Roman" panose="02020603050405020304" pitchFamily="18" charset="0"/>
                <a:cs typeface="Times New Roman" panose="02020603050405020304" pitchFamily="18" charset="0"/>
              </a:rPr>
              <a:t>cg</a:t>
            </a:r>
            <a:r>
              <a:rPr lang="en-US" altLang="zh-CN" sz="3310" dirty="0">
                <a:latin typeface="Times New Roman" panose="02020603050405020304" pitchFamily="18" charset="0"/>
                <a:cs typeface="Times New Roman" panose="02020603050405020304" pitchFamily="18" charset="0"/>
              </a:rPr>
              <a:t>(</a:t>
            </a:r>
            <a:r>
              <a:rPr lang="en-US" altLang="zh-CN" sz="3310" i="1" dirty="0">
                <a:latin typeface="Times New Roman" panose="02020603050405020304" pitchFamily="18" charset="0"/>
                <a:cs typeface="Times New Roman" panose="02020603050405020304" pitchFamily="18" charset="0"/>
              </a:rPr>
              <a:t>n</a:t>
            </a:r>
            <a:r>
              <a:rPr lang="en-US" altLang="zh-CN" sz="3310" dirty="0">
                <a:latin typeface="Times New Roman" panose="02020603050405020304" pitchFamily="18" charset="0"/>
                <a:cs typeface="Times New Roman" panose="02020603050405020304" pitchFamily="18" charset="0"/>
              </a:rPr>
              <a:t>) }</a:t>
            </a:r>
            <a:endParaRPr lang="en-US" altLang="zh-CN" sz="331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310" dirty="0" smtClean="0">
                <a:latin typeface="Times New Roman" panose="02020603050405020304" pitchFamily="18" charset="0"/>
                <a:cs typeface="Times New Roman" panose="02020603050405020304" pitchFamily="18" charset="0"/>
              </a:rPr>
              <a:t>E.g.</a:t>
            </a:r>
            <a:r>
              <a:rPr lang="zh-CN" altLang="en-US" sz="3310" dirty="0" smtClean="0">
                <a:latin typeface="Times New Roman" panose="02020603050405020304" pitchFamily="18" charset="0"/>
                <a:cs typeface="Times New Roman" panose="02020603050405020304" pitchFamily="18" charset="0"/>
              </a:rPr>
              <a:t>：</a:t>
            </a:r>
            <a:r>
              <a:rPr lang="en-US" altLang="zh-CN" sz="3310" dirty="0" smtClean="0">
                <a:latin typeface="Times New Roman" panose="02020603050405020304" pitchFamily="18" charset="0"/>
                <a:cs typeface="Times New Roman" panose="02020603050405020304" pitchFamily="18" charset="0"/>
              </a:rPr>
              <a:t>f(n) = 3n+2</a:t>
            </a:r>
            <a:endParaRPr lang="en-US" altLang="zh-CN" sz="331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3310" dirty="0" smtClean="0">
                <a:latin typeface="Times New Roman" panose="02020603050405020304" pitchFamily="18" charset="0"/>
                <a:cs typeface="Times New Roman" panose="02020603050405020304" pitchFamily="18" charset="0"/>
              </a:rPr>
              <a:t>When n&gt;=2</a:t>
            </a:r>
            <a:r>
              <a:rPr lang="zh-CN" altLang="en-US" sz="3310" dirty="0" smtClean="0">
                <a:latin typeface="Times New Roman" panose="02020603050405020304" pitchFamily="18" charset="0"/>
                <a:cs typeface="Times New Roman" panose="02020603050405020304" pitchFamily="18" charset="0"/>
              </a:rPr>
              <a:t>，</a:t>
            </a:r>
            <a:r>
              <a:rPr lang="en-US" altLang="zh-CN" sz="3310" dirty="0" smtClean="0">
                <a:latin typeface="Times New Roman" panose="02020603050405020304" pitchFamily="18" charset="0"/>
                <a:cs typeface="Times New Roman" panose="02020603050405020304" pitchFamily="18" charset="0"/>
              </a:rPr>
              <a:t>3n+2 &lt;= 3n+n = 4n</a:t>
            </a:r>
            <a:r>
              <a:rPr lang="zh-CN" altLang="en-US" sz="3310" dirty="0" smtClean="0">
                <a:latin typeface="Times New Roman" panose="02020603050405020304" pitchFamily="18" charset="0"/>
                <a:cs typeface="Times New Roman" panose="02020603050405020304" pitchFamily="18" charset="0"/>
              </a:rPr>
              <a:t>，</a:t>
            </a:r>
            <a:r>
              <a:rPr lang="en-US" altLang="zh-CN" sz="3310" dirty="0" smtClean="0">
                <a:latin typeface="Times New Roman" panose="02020603050405020304" pitchFamily="18" charset="0"/>
                <a:cs typeface="Times New Roman" panose="02020603050405020304" pitchFamily="18" charset="0"/>
              </a:rPr>
              <a:t>so f(n) = O(n)</a:t>
            </a:r>
            <a:r>
              <a:rPr lang="zh-CN" altLang="en-US" sz="3310" dirty="0" smtClean="0">
                <a:latin typeface="Times New Roman" panose="02020603050405020304" pitchFamily="18" charset="0"/>
                <a:cs typeface="Times New Roman" panose="02020603050405020304" pitchFamily="18" charset="0"/>
              </a:rPr>
              <a:t>，</a:t>
            </a:r>
            <a:r>
              <a:rPr lang="en-US" altLang="zh-CN" sz="3310" dirty="0" smtClean="0">
                <a:latin typeface="Times New Roman" panose="02020603050405020304" pitchFamily="18" charset="0"/>
                <a:cs typeface="Times New Roman" panose="02020603050405020304" pitchFamily="18" charset="0"/>
              </a:rPr>
              <a:t>f(n) i</a:t>
            </a:r>
            <a:r>
              <a:rPr lang="zh-CN" altLang="en-US" sz="3310" dirty="0" smtClean="0">
                <a:latin typeface="Times New Roman" panose="02020603050405020304" pitchFamily="18" charset="0"/>
                <a:cs typeface="Times New Roman" panose="02020603050405020304" pitchFamily="18" charset="0"/>
              </a:rPr>
              <a:t>s a linearly varying function</a:t>
            </a:r>
            <a:r>
              <a:rPr lang="en-US" altLang="zh-CN" sz="3310" dirty="0" smtClean="0">
                <a:latin typeface="Times New Roman" panose="02020603050405020304" pitchFamily="18" charset="0"/>
                <a:cs typeface="Times New Roman" panose="02020603050405020304" pitchFamily="18" charset="0"/>
              </a:rPr>
              <a:t>.</a:t>
            </a:r>
            <a:endParaRPr lang="en-US" altLang="zh-CN" sz="3310"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sz="3310" dirty="0" smtClean="0">
                <a:latin typeface="Times New Roman" panose="02020603050405020304" pitchFamily="18" charset="0"/>
                <a:cs typeface="Times New Roman" panose="02020603050405020304" pitchFamily="18" charset="0"/>
              </a:rPr>
              <a:t>Similarly,</a:t>
            </a:r>
            <a:r>
              <a:rPr lang="en-US" altLang="zh-CN" sz="3310" dirty="0" smtClean="0">
                <a:latin typeface="Times New Roman" panose="02020603050405020304" pitchFamily="18" charset="0"/>
                <a:cs typeface="Times New Roman" panose="02020603050405020304" pitchFamily="18" charset="0"/>
              </a:rPr>
              <a:t> 100n+6 = </a:t>
            </a:r>
            <a:r>
              <a:rPr lang="en-US" altLang="zh-CN" sz="3310" dirty="0">
                <a:latin typeface="Times New Roman" panose="02020603050405020304" pitchFamily="18" charset="0"/>
                <a:cs typeface="Times New Roman" panose="02020603050405020304" pitchFamily="18" charset="0"/>
              </a:rPr>
              <a:t>O(n</a:t>
            </a:r>
            <a:r>
              <a:rPr lang="en-US" altLang="zh-CN" sz="3310" dirty="0" smtClean="0">
                <a:latin typeface="Times New Roman" panose="02020603050405020304" pitchFamily="18" charset="0"/>
                <a:cs typeface="Times New Roman" panose="02020603050405020304" pitchFamily="18" charset="0"/>
              </a:rPr>
              <a:t>).</a:t>
            </a:r>
            <a:endParaRPr lang="en-US" altLang="zh-CN" sz="3310"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sz="3310" dirty="0" smtClean="0">
                <a:latin typeface="Times New Roman" panose="02020603050405020304" pitchFamily="18" charset="0"/>
                <a:cs typeface="Times New Roman" panose="02020603050405020304" pitchFamily="18" charset="0"/>
              </a:rPr>
              <a:t>In particular, when f(n) is a constant c，</a:t>
            </a:r>
            <a:r>
              <a:rPr lang="en-US" altLang="zh-CN" sz="3310" dirty="0" smtClean="0">
                <a:latin typeface="Times New Roman" panose="02020603050405020304" pitchFamily="18" charset="0"/>
                <a:cs typeface="Times New Roman" panose="02020603050405020304" pitchFamily="18" charset="0"/>
              </a:rPr>
              <a:t>for example f(n)=9</a:t>
            </a:r>
            <a:r>
              <a:rPr lang="zh-CN" altLang="en-US" sz="3310" dirty="0" smtClean="0">
                <a:latin typeface="Times New Roman" panose="02020603050405020304" pitchFamily="18" charset="0"/>
                <a:cs typeface="Times New Roman" panose="02020603050405020304" pitchFamily="18" charset="0"/>
              </a:rPr>
              <a:t>，</a:t>
            </a:r>
            <a:r>
              <a:rPr lang="en-US" altLang="zh-CN" sz="3310" dirty="0" smtClean="0">
                <a:latin typeface="Times New Roman" panose="02020603050405020304" pitchFamily="18" charset="0"/>
                <a:cs typeface="Times New Roman" panose="02020603050405020304" pitchFamily="18" charset="0"/>
              </a:rPr>
              <a:t>can be written as f(n) = O(1)</a:t>
            </a:r>
            <a:endParaRPr lang="en-US" altLang="zh-CN" sz="3310" dirty="0" smtClean="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81" y="891575"/>
            <a:ext cx="11632335" cy="937225"/>
          </a:xfrm>
        </p:spPr>
        <p:txBody>
          <a:bodyPr>
            <a:normAutofit/>
          </a:bodyPr>
          <a:lstStyle/>
          <a:p>
            <a:pPr marL="0" indent="0">
              <a:lnSpc>
                <a:spcPct val="150000"/>
              </a:lnSpc>
              <a:buNone/>
            </a:pPr>
            <a:r>
              <a:rPr lang="en-US" altLang="zh-CN" dirty="0" smtClean="0">
                <a:latin typeface="Times New Roman" panose="02020603050405020304" pitchFamily="18" charset="0"/>
                <a:cs typeface="Times New Roman" panose="02020603050405020304" pitchFamily="18" charset="0"/>
              </a:rPr>
              <a:t>f(n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10n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+ 4n + </a:t>
            </a:r>
            <a:r>
              <a:rPr lang="en-US" altLang="zh-CN" dirty="0" smtClean="0">
                <a:latin typeface="Times New Roman" panose="02020603050405020304" pitchFamily="18" charset="0"/>
                <a:cs typeface="Times New Roman" panose="02020603050405020304" pitchFamily="18" charset="0"/>
              </a:rPr>
              <a:t>2</a:t>
            </a:r>
            <a:endParaRPr lang="en-US" altLang="zh-CN" dirty="0" smtClean="0">
              <a:latin typeface="Times New Roman" panose="02020603050405020304" pitchFamily="18" charset="0"/>
              <a:cs typeface="Times New Roman" panose="02020603050405020304" pitchFamily="18" charset="0"/>
            </a:endParaRPr>
          </a:p>
        </p:txBody>
      </p:sp>
      <p:sp>
        <p:nvSpPr>
          <p:cNvPr id="4" name="内容占位符 2"/>
          <p:cNvSpPr txBox="1"/>
          <p:nvPr/>
        </p:nvSpPr>
        <p:spPr>
          <a:xfrm>
            <a:off x="266781" y="1988854"/>
            <a:ext cx="11632335" cy="2448391"/>
          </a:xfrm>
          <a:prstGeom prst="rect">
            <a:avLst/>
          </a:prstGeom>
        </p:spPr>
        <p:txBody>
          <a:bodyPr>
            <a:normAutofit/>
          </a:bodyPr>
          <a:lstStyle>
            <a:lvl1pPr marL="326390" indent="-326390" algn="l" rtl="0" eaLnBrk="1" fontAlgn="base" hangingPunct="1">
              <a:spcBef>
                <a:spcPct val="20000"/>
              </a:spcBef>
              <a:spcAft>
                <a:spcPct val="0"/>
              </a:spcAft>
              <a:buChar char="•"/>
              <a:defRPr sz="3050" kern="1200">
                <a:solidFill>
                  <a:schemeClr val="tx1"/>
                </a:solidFill>
                <a:latin typeface="黑体" panose="02010609060101010101" pitchFamily="49" charset="-122"/>
                <a:ea typeface="黑体" panose="02010609060101010101" pitchFamily="49" charset="-122"/>
                <a:cs typeface="+mn-cs"/>
              </a:defRPr>
            </a:lvl1pPr>
            <a:lvl2pPr marL="707390" lvl="1" indent="-272415" algn="l" rtl="0" eaLnBrk="1" fontAlgn="base" hangingPunct="1">
              <a:spcBef>
                <a:spcPct val="20000"/>
              </a:spcBef>
              <a:spcAft>
                <a:spcPct val="0"/>
              </a:spcAft>
              <a:buChar char="–"/>
              <a:defRPr sz="2665" kern="1200">
                <a:solidFill>
                  <a:schemeClr val="tx1"/>
                </a:solidFill>
                <a:latin typeface="微软雅黑" panose="020B0503020204020204" pitchFamily="34" charset="-122"/>
                <a:ea typeface="微软雅黑" panose="020B0503020204020204" pitchFamily="34" charset="-122"/>
                <a:cs typeface="+mn-cs"/>
              </a:defRPr>
            </a:lvl2pPr>
            <a:lvl3pPr marL="1088390" lvl="2" indent="-217805" algn="l" rtl="0" eaLnBrk="1" fontAlgn="base" hangingPunct="1">
              <a:spcBef>
                <a:spcPct val="20000"/>
              </a:spcBef>
              <a:spcAft>
                <a:spcPct val="0"/>
              </a:spcAft>
              <a:buChar char="•"/>
              <a:defRPr sz="2285" kern="1200">
                <a:solidFill>
                  <a:schemeClr val="tx1"/>
                </a:solidFill>
                <a:latin typeface="新宋体" panose="02010609030101010101" pitchFamily="49" charset="-122"/>
                <a:ea typeface="新宋体" panose="02010609030101010101" pitchFamily="49" charset="-122"/>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a:lstStyle>
          <a:p>
            <a:pPr marL="0" indent="0">
              <a:lnSpc>
                <a:spcPct val="150000"/>
              </a:lnSpc>
              <a:buFontTx/>
              <a:buNone/>
            </a:pPr>
            <a:r>
              <a:rPr lang="en-US" altLang="zh-CN" dirty="0" smtClean="0">
                <a:latin typeface="Times New Roman" panose="02020603050405020304" pitchFamily="18" charset="0"/>
                <a:cs typeface="Times New Roman" panose="02020603050405020304" pitchFamily="18" charset="0"/>
              </a:rPr>
              <a:t>When n&gt;=2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10n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+ 4n + 2 &lt;= 10n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+ 5n </a:t>
            </a:r>
            <a:endParaRPr lang="en-US" altLang="zh-CN" dirty="0" smtClean="0">
              <a:latin typeface="Times New Roman" panose="02020603050405020304" pitchFamily="18" charset="0"/>
              <a:cs typeface="Times New Roman" panose="02020603050405020304" pitchFamily="18" charset="0"/>
            </a:endParaRPr>
          </a:p>
          <a:p>
            <a:pPr marL="0" indent="0">
              <a:lnSpc>
                <a:spcPct val="150000"/>
              </a:lnSpc>
              <a:buFontTx/>
              <a:buNone/>
            </a:pPr>
            <a:r>
              <a:rPr lang="en-US" altLang="zh-CN" dirty="0" smtClean="0">
                <a:latin typeface="Times New Roman" panose="02020603050405020304" pitchFamily="18" charset="0"/>
                <a:cs typeface="Times New Roman" panose="02020603050405020304" pitchFamily="18" charset="0"/>
              </a:rPr>
              <a:t>When n&gt;=5</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10n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+ 5n &lt;= 10n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11n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so f(n) = </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endParaRPr lang="en-US" altLang="zh-CN" baseline="30000" dirty="0" smtClean="0">
              <a:latin typeface="Times New Roman" panose="02020603050405020304" pitchFamily="18" charset="0"/>
              <a:cs typeface="Times New Roman" panose="02020603050405020304" pitchFamily="18" charset="0"/>
            </a:endParaRPr>
          </a:p>
        </p:txBody>
      </p:sp>
      <p:sp>
        <p:nvSpPr>
          <p:cNvPr id="6"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en-US" b="1" dirty="0">
                <a:solidFill>
                  <a:srgbClr val="3907F1"/>
                </a:solidFill>
                <a:latin typeface="Times New Roman" panose="02020603050405020304" pitchFamily="18" charset="0"/>
                <a:cs typeface="Times New Roman" panose="02020603050405020304" pitchFamily="18" charset="0"/>
              </a:rPr>
              <a:t>Asymptotic lower bound notation</a:t>
            </a:r>
            <a:r>
              <a:rPr lang="en-US" altLang="zh-CN" b="1" dirty="0">
                <a:solidFill>
                  <a:srgbClr val="3907F1"/>
                </a:solidFill>
                <a:latin typeface="Times New Roman" panose="02020603050405020304" pitchFamily="18" charset="0"/>
                <a:cs typeface="Times New Roman" panose="02020603050405020304" pitchFamily="18" charset="0"/>
              </a:rPr>
              <a:t> </a:t>
            </a:r>
            <a:r>
              <a:rPr lang="zh-CN" altLang="en-US" b="1" dirty="0">
                <a:solidFill>
                  <a:srgbClr val="3907F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a:lnSpc>
                <a:spcPct val="150000"/>
              </a:lnSpc>
              <a:buFont typeface="Symbol" panose="05050102010706020507" pitchFamily="18" charset="2"/>
              <a:buChar char="W"/>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here are positive constant</a:t>
            </a:r>
            <a:r>
              <a:rPr lang="en-US" altLang="zh-CN"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mn-ea"/>
              </a:rPr>
              <a:t>c </a:t>
            </a:r>
            <a:r>
              <a:rPr lang="zh-CN" altLang="en-US" dirty="0">
                <a:latin typeface="Times New Roman" panose="02020603050405020304" pitchFamily="18" charset="0"/>
                <a:cs typeface="Times New Roman" panose="02020603050405020304" pitchFamily="18" charset="0"/>
                <a:sym typeface="+mn-ea"/>
              </a:rPr>
              <a:t>and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 such that for all </a:t>
            </a:r>
            <a:r>
              <a:rPr lang="en-US" altLang="zh-CN" i="1" dirty="0">
                <a:latin typeface="Times New Roman" panose="02020603050405020304" pitchFamily="18" charset="0"/>
                <a:cs typeface="Times New Roman" panose="02020603050405020304" pitchFamily="18" charset="0"/>
                <a:sym typeface="+mn-ea"/>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 there </a:t>
            </a:r>
            <a:r>
              <a:rPr lang="en-US" altLang="zh-CN" dirty="0">
                <a:latin typeface="Times New Roman" panose="02020603050405020304" pitchFamily="18" charset="0"/>
                <a:cs typeface="Times New Roman" panose="02020603050405020304" pitchFamily="18" charset="0"/>
                <a:sym typeface="+mn-ea"/>
              </a:rPr>
              <a:t>is</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dirty="0">
                <a:latin typeface="Times New Roman" panose="02020603050405020304" pitchFamily="18" charset="0"/>
                <a:cs typeface="Times New Roman" panose="02020603050405020304" pitchFamily="18" charset="0"/>
              </a:rPr>
              <a:t>3n+2 &gt;=3n              3n+2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dirty="0">
                <a:latin typeface="Times New Roman" panose="02020603050405020304" pitchFamily="18" charset="0"/>
                <a:cs typeface="Times New Roman" panose="02020603050405020304" pitchFamily="18" charset="0"/>
              </a:rPr>
              <a:t>100n+6 &gt;=100n      100n+6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dirty="0">
                <a:latin typeface="Times New Roman" panose="02020603050405020304" pitchFamily="18" charset="0"/>
                <a:cs typeface="Times New Roman" panose="02020603050405020304" pitchFamily="18" charset="0"/>
              </a:rPr>
              <a:t>10n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+4n+2 &gt;=10n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10n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+4n+2 =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331693716473_.pic"/>
          <p:cNvPicPr>
            <a:picLocks noChangeAspect="1"/>
          </p:cNvPicPr>
          <p:nvPr/>
        </p:nvPicPr>
        <p:blipFill>
          <a:blip r:embed="rId1"/>
          <a:srcRect t="12741" b="19046"/>
          <a:stretch>
            <a:fillRect/>
          </a:stretch>
        </p:blipFill>
        <p:spPr>
          <a:xfrm>
            <a:off x="3814445" y="1216025"/>
            <a:ext cx="3856990" cy="4678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4155" y="539115"/>
            <a:ext cx="11744325" cy="6077585"/>
          </a:xfrm>
        </p:spPr>
        <p:txBody>
          <a:bodyPr>
            <a:normAutofit fontScale="85000"/>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zh-CN" altLang="en-US" b="1" dirty="0">
                <a:solidFill>
                  <a:srgbClr val="3907F1"/>
                </a:solidFill>
                <a:latin typeface="Times New Roman" panose="02020603050405020304" pitchFamily="18" charset="0"/>
                <a:cs typeface="Times New Roman" panose="02020603050405020304" pitchFamily="18" charset="0"/>
              </a:rPr>
              <a:t>Noncompact upper bound notation</a:t>
            </a:r>
            <a:r>
              <a:rPr lang="en-US" altLang="zh-CN" b="1" dirty="0">
                <a:solidFill>
                  <a:srgbClr val="3907F1"/>
                </a:solidFill>
                <a:latin typeface="Times New Roman" panose="02020603050405020304" pitchFamily="18" charset="0"/>
                <a:cs typeface="Times New Roman" panose="02020603050405020304" pitchFamily="18" charset="0"/>
              </a:rPr>
              <a:t> </a:t>
            </a:r>
            <a:r>
              <a:rPr lang="en-US" altLang="zh-CN" b="1" i="1" dirty="0">
                <a:solidFill>
                  <a:srgbClr val="3907F1"/>
                </a:solidFill>
                <a:latin typeface="Times New Roman" panose="02020603050405020304" pitchFamily="18" charset="0"/>
                <a:cs typeface="Times New Roman" panose="02020603050405020304" pitchFamily="18" charset="0"/>
              </a:rPr>
              <a:t>o</a:t>
            </a:r>
            <a:r>
              <a:rPr lang="en-US" altLang="zh-CN" i="1" dirty="0">
                <a:latin typeface="Times New Roman" panose="02020603050405020304" pitchFamily="18" charset="0"/>
                <a:cs typeface="Times New Roman" panose="02020603050405020304" pitchFamily="18" charset="0"/>
              </a:rPr>
              <a:t> </a:t>
            </a:r>
            <a:endParaRPr lang="en-US" altLang="zh-CN" i="1"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for any </a:t>
            </a:r>
            <a:r>
              <a:rPr lang="zh-CN" altLang="en-US" dirty="0">
                <a:latin typeface="Times New Roman" panose="02020603050405020304" pitchFamily="18" charset="0"/>
                <a:cs typeface="Times New Roman" panose="02020603050405020304" pitchFamily="18" charset="0"/>
                <a:sym typeface="+mn-ea"/>
              </a:rPr>
              <a:t>positive constant</a:t>
            </a:r>
            <a:r>
              <a:rPr lang="en-US" altLang="zh-CN" dirty="0">
                <a:latin typeface="Times New Roman" panose="02020603050405020304" pitchFamily="18" charset="0"/>
                <a:cs typeface="Times New Roman" panose="02020603050405020304" pitchFamily="18" charset="0"/>
              </a:rPr>
              <a:t> c&gt;0, there are positive numbers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 </a:t>
            </a:r>
            <a:r>
              <a:rPr lang="en-US" altLang="zh-CN" dirty="0">
                <a:latin typeface="Times New Roman" panose="02020603050405020304" pitchFamily="18" charset="0"/>
                <a:cs typeface="Times New Roman" panose="02020603050405020304" pitchFamily="18" charset="0"/>
                <a:sym typeface="+mn-ea"/>
              </a:rPr>
              <a:t>&gt;0</a:t>
            </a:r>
            <a:r>
              <a:rPr lang="en-US" altLang="zh-CN" dirty="0">
                <a:latin typeface="Times New Roman" panose="02020603050405020304" pitchFamily="18" charset="0"/>
                <a:cs typeface="Times New Roman" panose="02020603050405020304" pitchFamily="18" charset="0"/>
              </a:rPr>
              <a:t> such that for all </a:t>
            </a:r>
            <a:r>
              <a:rPr lang="en-US" altLang="zh-CN" i="1" dirty="0">
                <a:latin typeface="Times New Roman" panose="02020603050405020304" pitchFamily="18" charset="0"/>
                <a:cs typeface="Times New Roman" panose="02020603050405020304" pitchFamily="18" charset="0"/>
                <a:sym typeface="+mn-ea"/>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 </a:t>
            </a:r>
            <a:r>
              <a:rPr lang="en-US" altLang="zh-CN" dirty="0">
                <a:latin typeface="Times New Roman" panose="02020603050405020304" pitchFamily="18" charset="0"/>
                <a:cs typeface="Times New Roman" panose="02020603050405020304" pitchFamily="18" charset="0"/>
              </a:rPr>
              <a:t>there is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cg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quivalent to</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zh-CN" altLang="en-US" b="1" dirty="0">
                <a:solidFill>
                  <a:srgbClr val="3907F1"/>
                </a:solidFill>
                <a:latin typeface="Times New Roman" panose="02020603050405020304" pitchFamily="18" charset="0"/>
                <a:cs typeface="Times New Roman" panose="02020603050405020304" pitchFamily="18" charset="0"/>
              </a:rPr>
              <a:t>Noncompact lower bound notation</a:t>
            </a:r>
            <a:r>
              <a:rPr lang="en-US" altLang="zh-CN" b="1" dirty="0">
                <a:solidFill>
                  <a:srgbClr val="3907F1"/>
                </a:solidFill>
                <a:latin typeface="Times New Roman" panose="02020603050405020304" pitchFamily="18" charset="0"/>
                <a:cs typeface="Times New Roman" panose="02020603050405020304" pitchFamily="18" charset="0"/>
              </a:rPr>
              <a:t> </a:t>
            </a:r>
            <a:r>
              <a:rPr lang="zh-CN" altLang="en-US" b="1" i="1" dirty="0">
                <a:solidFill>
                  <a:srgbClr val="3907F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rPr>
              <a:t> </a:t>
            </a:r>
            <a:endParaRPr lang="zh-CN" altLang="en-US" i="1" dirty="0">
              <a:latin typeface="Times New Roman" panose="02020603050405020304" pitchFamily="18" charset="0"/>
              <a:cs typeface="Times New Roman" panose="02020603050405020304" pitchFamily="18" charset="0"/>
            </a:endParaRPr>
          </a:p>
          <a:p>
            <a:pPr marL="0" indent="0">
              <a:lnSpc>
                <a:spcPct val="150000"/>
              </a:lnSpc>
              <a:buNone/>
            </a:pP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mn-ea"/>
              </a:rPr>
              <a:t>for any </a:t>
            </a:r>
            <a:r>
              <a:rPr lang="zh-CN" altLang="en-US" dirty="0">
                <a:latin typeface="Times New Roman" panose="02020603050405020304" pitchFamily="18" charset="0"/>
                <a:cs typeface="Times New Roman" panose="02020603050405020304" pitchFamily="18" charset="0"/>
                <a:sym typeface="+mn-ea"/>
              </a:rPr>
              <a:t>positive constant</a:t>
            </a:r>
            <a:r>
              <a:rPr lang="en-US" altLang="zh-CN" dirty="0">
                <a:latin typeface="Times New Roman" panose="02020603050405020304" pitchFamily="18" charset="0"/>
                <a:cs typeface="Times New Roman" panose="02020603050405020304" pitchFamily="18" charset="0"/>
                <a:sym typeface="+mn-ea"/>
              </a:rPr>
              <a:t> c&gt;0, there are positive numbers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 </a:t>
            </a:r>
            <a:r>
              <a:rPr lang="en-US" altLang="zh-CN" dirty="0">
                <a:latin typeface="Times New Roman" panose="02020603050405020304" pitchFamily="18" charset="0"/>
                <a:cs typeface="Times New Roman" panose="02020603050405020304" pitchFamily="18" charset="0"/>
                <a:sym typeface="+mn-ea"/>
              </a:rPr>
              <a:t>&gt;0</a:t>
            </a:r>
            <a:r>
              <a:rPr lang="en-US" altLang="zh-CN" dirty="0">
                <a:latin typeface="Times New Roman" panose="02020603050405020304" pitchFamily="18" charset="0"/>
                <a:cs typeface="Times New Roman" panose="02020603050405020304" pitchFamily="18" charset="0"/>
                <a:sym typeface="+mn-ea"/>
              </a:rPr>
              <a:t> such that for all </a:t>
            </a:r>
            <a:r>
              <a:rPr lang="en-US" altLang="zh-CN" i="1" dirty="0">
                <a:latin typeface="Times New Roman" panose="02020603050405020304" pitchFamily="18" charset="0"/>
                <a:cs typeface="Times New Roman" panose="02020603050405020304" pitchFamily="18" charset="0"/>
                <a:sym typeface="+mn-ea"/>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 </a:t>
            </a:r>
            <a:r>
              <a:rPr lang="en-US" altLang="zh-CN" dirty="0">
                <a:latin typeface="Times New Roman" panose="02020603050405020304" pitchFamily="18" charset="0"/>
                <a:cs typeface="Times New Roman" panose="02020603050405020304" pitchFamily="18" charset="0"/>
                <a:sym typeface="+mn-ea"/>
              </a:rPr>
              <a:t>there is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cg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&lt;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en-US" altLang="zh-CN" dirty="0">
                <a:latin typeface="Times New Roman" panose="02020603050405020304" pitchFamily="18" charset="0"/>
                <a:cs typeface="Times New Roman" panose="02020603050405020304" pitchFamily="18" charset="0"/>
                <a:sym typeface="+mn-ea"/>
              </a:rPr>
              <a:t>E</a:t>
            </a:r>
            <a:r>
              <a:rPr lang="zh-CN" altLang="en-US" dirty="0">
                <a:latin typeface="Times New Roman" panose="02020603050405020304" pitchFamily="18" charset="0"/>
                <a:cs typeface="Times New Roman" panose="02020603050405020304" pitchFamily="18" charset="0"/>
                <a:sym typeface="+mn-ea"/>
              </a:rPr>
              <a:t>quivalent to</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zh-CN" altLang="en-US" b="1" dirty="0">
                <a:solidFill>
                  <a:srgbClr val="3907F1"/>
                </a:solidFill>
                <a:latin typeface="Times New Roman" panose="02020603050405020304" pitchFamily="18" charset="0"/>
                <a:cs typeface="Times New Roman" panose="02020603050405020304" pitchFamily="18" charset="0"/>
              </a:rPr>
              <a:t>Compact asymptotic bound notation</a:t>
            </a:r>
            <a:r>
              <a:rPr lang="en-US" altLang="zh-CN" b="1" dirty="0">
                <a:solidFill>
                  <a:srgbClr val="3907F1"/>
                </a:solidFill>
                <a:latin typeface="Times New Roman" panose="02020603050405020304" pitchFamily="18" charset="0"/>
                <a:cs typeface="Times New Roman" panose="02020603050405020304" pitchFamily="18" charset="0"/>
              </a:rPr>
              <a:t> </a:t>
            </a:r>
            <a:r>
              <a:rPr lang="zh-CN" altLang="en-US" i="1" dirty="0" smtClean="0">
                <a:solidFill>
                  <a:srgbClr val="3907F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smtClean="0">
                <a:solidFill>
                  <a:srgbClr val="3907F1"/>
                </a:solidFill>
                <a:latin typeface="Times New Roman" panose="02020603050405020304" pitchFamily="18" charset="0"/>
                <a:cs typeface="Times New Roman" panose="02020603050405020304" pitchFamily="18" charset="0"/>
              </a:rPr>
              <a:t> </a:t>
            </a:r>
            <a:endParaRPr lang="zh-CN" altLang="en-US" i="1" dirty="0">
              <a:solidFill>
                <a:srgbClr val="3907F1"/>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 {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here are positive constant</a:t>
            </a:r>
            <a:r>
              <a:rPr lang="en-US" altLang="zh-CN"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c</a:t>
            </a:r>
            <a:r>
              <a:rPr lang="en-US" altLang="zh-CN" baseline="-25000" dirty="0" smtClean="0">
                <a:latin typeface="Times New Roman" panose="02020603050405020304" pitchFamily="18" charset="0"/>
                <a:cs typeface="Times New Roman" panose="02020603050405020304" pitchFamily="18" charset="0"/>
                <a:sym typeface="+mn-ea"/>
              </a:rPr>
              <a:t>1</a:t>
            </a:r>
            <a:r>
              <a:rPr lang="en-US" altLang="zh-CN" i="1" dirty="0" smtClean="0">
                <a:latin typeface="Times New Roman" panose="02020603050405020304" pitchFamily="18" charset="0"/>
                <a:cs typeface="Times New Roman" panose="02020603050405020304" pitchFamily="18" charset="0"/>
                <a:sym typeface="+mn-ea"/>
              </a:rPr>
              <a:t>,c</a:t>
            </a:r>
            <a:r>
              <a:rPr lang="en-US" altLang="zh-CN" baseline="-25000" dirty="0" smtClean="0">
                <a:latin typeface="Times New Roman" panose="02020603050405020304" pitchFamily="18" charset="0"/>
                <a:cs typeface="Times New Roman" panose="02020603050405020304" pitchFamily="18" charset="0"/>
                <a:sym typeface="+mn-ea"/>
              </a:rPr>
              <a:t>2</a:t>
            </a:r>
            <a:r>
              <a:rPr lang="en-US" altLang="zh-CN" i="1"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and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 such that for all </a:t>
            </a:r>
            <a:r>
              <a:rPr lang="en-US" altLang="zh-CN" i="1" dirty="0">
                <a:latin typeface="Times New Roman" panose="02020603050405020304" pitchFamily="18" charset="0"/>
                <a:cs typeface="Times New Roman" panose="02020603050405020304" pitchFamily="18" charset="0"/>
                <a:sym typeface="+mn-ea"/>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mn-ea"/>
              </a:rPr>
              <a:t>n</a:t>
            </a:r>
            <a:r>
              <a:rPr lang="en-US" altLang="zh-CN"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 there </a:t>
            </a:r>
            <a:r>
              <a:rPr lang="en-US" altLang="zh-CN" dirty="0">
                <a:latin typeface="Times New Roman" panose="02020603050405020304" pitchFamily="18" charset="0"/>
                <a:cs typeface="Times New Roman" panose="02020603050405020304" pitchFamily="18" charset="0"/>
                <a:sym typeface="+mn-ea"/>
              </a:rPr>
              <a:t>is</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Theory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b="1" dirty="0">
                <a:solidFill>
                  <a:srgbClr val="0000FF"/>
                </a:solidFill>
              </a:rPr>
              <a:t>Comparison of functions in asymptotic analysis</a:t>
            </a:r>
            <a:endParaRPr lang="zh-CN" altLang="en-US" b="1" dirty="0">
              <a:solidFill>
                <a:srgbClr val="0000FF"/>
              </a:solidFill>
            </a:endParaRPr>
          </a:p>
          <a:p>
            <a:pPr>
              <a:lnSpc>
                <a:spcPct val="150000"/>
              </a:lnSpc>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rPr>
              <a:t>The rank of  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sym typeface="+mn-ea"/>
              </a:rPr>
              <a:t>is not higher than the </a:t>
            </a:r>
            <a:r>
              <a:rPr lang="en-US" altLang="zh-CN" i="1" dirty="0" smtClean="0">
                <a:latin typeface="Times New Roman" panose="02020603050405020304" pitchFamily="18" charset="0"/>
                <a:cs typeface="Times New Roman" panose="02020603050405020304" pitchFamily="18" charset="0"/>
                <a:sym typeface="+mn-ea"/>
              </a:rPr>
              <a:t>rank of </a:t>
            </a:r>
            <a:r>
              <a:rPr lang="en-US" altLang="zh-CN" dirty="0" smtClean="0">
                <a:latin typeface="Times New Roman" panose="02020603050405020304" pitchFamily="18" charset="0"/>
                <a:cs typeface="Times New Roman" panose="02020603050405020304" pitchFamily="18" charset="0"/>
              </a:rPr>
              <a:t>g(n)</a:t>
            </a:r>
            <a:endParaRPr lang="en-US"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sym typeface="+mn-ea"/>
              </a:rPr>
              <a:t>The rank of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a:t>
            </a:r>
            <a:r>
              <a:rPr lang="en-US" altLang="zh-CN" i="1" dirty="0" smtClean="0">
                <a:latin typeface="Times New Roman" panose="02020603050405020304" pitchFamily="18" charset="0"/>
                <a:cs typeface="Times New Roman" panose="02020603050405020304" pitchFamily="18" charset="0"/>
                <a:sym typeface="+mn-ea"/>
              </a:rPr>
              <a:t>s not </a:t>
            </a:r>
            <a:r>
              <a:rPr lang="en-US" altLang="zh-CN" i="1" dirty="0" smtClean="0">
                <a:latin typeface="Times New Roman" panose="02020603050405020304" pitchFamily="18" charset="0"/>
                <a:cs typeface="Times New Roman" panose="02020603050405020304" pitchFamily="18" charset="0"/>
                <a:sym typeface="+mn-ea"/>
              </a:rPr>
              <a:t>lower than the rank of </a:t>
            </a:r>
            <a:r>
              <a:rPr lang="en-US" altLang="zh-CN" dirty="0">
                <a:latin typeface="Times New Roman" panose="02020603050405020304" pitchFamily="18" charset="0"/>
                <a:cs typeface="Times New Roman" panose="02020603050405020304" pitchFamily="18" charset="0"/>
              </a:rPr>
              <a:t>g(n)</a:t>
            </a:r>
            <a:endParaRPr lang="en-US" altLang="zh-C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sym typeface="+mn-ea"/>
              </a:rPr>
              <a:t>The rank of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equals to the rank of </a:t>
            </a:r>
            <a:r>
              <a:rPr lang="en-US" altLang="zh-CN" dirty="0" smtClean="0">
                <a:latin typeface="Times New Roman" panose="02020603050405020304" pitchFamily="18" charset="0"/>
                <a:cs typeface="Times New Roman" panose="02020603050405020304" pitchFamily="18" charset="0"/>
              </a:rPr>
              <a:t>g(n</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sym typeface="+mn-ea"/>
              </a:rPr>
              <a:t>The rank of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is less than </a:t>
            </a:r>
            <a:r>
              <a:rPr lang="en-US" altLang="zh-CN" dirty="0">
                <a:latin typeface="Times New Roman" panose="02020603050405020304" pitchFamily="18" charset="0"/>
                <a:cs typeface="Times New Roman" panose="02020603050405020304" pitchFamily="18" charset="0"/>
                <a:sym typeface="+mn-ea"/>
              </a:rPr>
              <a:t>the rank of </a:t>
            </a:r>
            <a:r>
              <a:rPr lang="en-US" altLang="zh-CN" dirty="0" smtClean="0">
                <a:latin typeface="Times New Roman" panose="02020603050405020304" pitchFamily="18" charset="0"/>
                <a:cs typeface="Times New Roman" panose="02020603050405020304" pitchFamily="18" charset="0"/>
              </a:rPr>
              <a:t>g(n</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sym typeface="+mn-ea"/>
              </a:rPr>
              <a:t>The rank of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is greater than </a:t>
            </a:r>
            <a:r>
              <a:rPr lang="en-US" altLang="zh-CN" dirty="0">
                <a:latin typeface="Times New Roman" panose="02020603050405020304" pitchFamily="18" charset="0"/>
                <a:cs typeface="Times New Roman" panose="02020603050405020304" pitchFamily="18" charset="0"/>
                <a:sym typeface="+mn-ea"/>
              </a:rPr>
              <a:t>the rank of </a:t>
            </a:r>
            <a:r>
              <a:rPr lang="en-US" altLang="zh-CN" dirty="0" smtClean="0">
                <a:latin typeface="Times New Roman" panose="02020603050405020304" pitchFamily="18" charset="0"/>
                <a:cs typeface="Times New Roman" panose="02020603050405020304" pitchFamily="18" charset="0"/>
              </a:rPr>
              <a:t>g(n</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b="1" dirty="0">
                <a:solidFill>
                  <a:srgbClr val="0000FF"/>
                </a:solidFill>
                <a:sym typeface="+mn-ea"/>
              </a:rPr>
              <a:t>Some properties of a</a:t>
            </a:r>
            <a:r>
              <a:rPr lang="zh-CN" altLang="en-US" b="1" dirty="0">
                <a:solidFill>
                  <a:srgbClr val="0000FF"/>
                </a:solidFill>
              </a:rPr>
              <a:t>symptotic analysis notation</a:t>
            </a:r>
            <a:endParaRPr lang="zh-CN" altLang="en-US" b="1" dirty="0">
              <a:solidFill>
                <a:srgbClr val="0000FF"/>
              </a:solidFill>
            </a:endParaRPr>
          </a:p>
          <a:p>
            <a:pPr marL="0" indent="0">
              <a:lnSpc>
                <a:spcPct val="150000"/>
              </a:lnSpc>
              <a:buNone/>
            </a:pPr>
            <a:r>
              <a:rPr lang="zh-CN" altLang="en-US" b="1" dirty="0" smtClean="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1</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T</a:t>
            </a:r>
            <a:r>
              <a:rPr lang="zh-CN" altLang="en-US" b="1" dirty="0">
                <a:solidFill>
                  <a:srgbClr val="0000FF"/>
                </a:solidFill>
                <a:latin typeface="Times New Roman" panose="02020603050405020304" pitchFamily="18" charset="0"/>
                <a:cs typeface="Times New Roman" panose="02020603050405020304" pitchFamily="18" charset="0"/>
              </a:rPr>
              <a:t>ransitivity：</a:t>
            </a:r>
            <a:endParaRPr lang="zh-CN" altLang="en-US" b="1" dirty="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indent="0">
              <a:lnSpc>
                <a:spcPct val="150000"/>
              </a:lnSpc>
              <a:buNone/>
            </a:pP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2</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R</a:t>
            </a:r>
            <a:r>
              <a:rPr lang="zh-CN" altLang="en-US" b="1" dirty="0">
                <a:solidFill>
                  <a:srgbClr val="0000FF"/>
                </a:solidFill>
                <a:latin typeface="Times New Roman" panose="02020603050405020304" pitchFamily="18" charset="0"/>
                <a:cs typeface="Times New Roman" panose="02020603050405020304" pitchFamily="18" charset="0"/>
              </a:rPr>
              <a:t>eflexivity：</a:t>
            </a:r>
            <a:endParaRPr lang="zh-CN" altLang="en-US" b="1" dirty="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lnSpc>
                <a:spcPct val="150000"/>
              </a:lnSpc>
              <a:buNone/>
            </a:pP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3</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S</a:t>
            </a:r>
            <a:r>
              <a:rPr lang="zh-CN" altLang="en-US" b="1" dirty="0">
                <a:solidFill>
                  <a:srgbClr val="0000FF"/>
                </a:solidFill>
                <a:latin typeface="Times New Roman" panose="02020603050405020304" pitchFamily="18" charset="0"/>
                <a:cs typeface="Times New Roman" panose="02020603050405020304" pitchFamily="18" charset="0"/>
              </a:rPr>
              <a:t>ymmetry：</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50000"/>
              </a:lnSpc>
              <a:buNone/>
            </a:pP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4</a:t>
            </a:r>
            <a:r>
              <a:rPr lang="zh-CN" altLang="en-US" b="1" dirty="0">
                <a:solidFill>
                  <a:srgbClr val="0000FF"/>
                </a:solidFill>
                <a:latin typeface="Times New Roman" panose="02020603050405020304" pitchFamily="18" charset="0"/>
                <a:cs typeface="Times New Roman" panose="02020603050405020304" pitchFamily="18" charset="0"/>
              </a:rPr>
              <a:t>）Mutual symmetry：</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5</a:t>
            </a:r>
            <a:r>
              <a:rPr lang="zh-CN" altLang="en-US" b="1" dirty="0">
                <a:solidFill>
                  <a:srgbClr val="0000FF"/>
                </a:solidFill>
                <a:latin typeface="Times New Roman" panose="02020603050405020304" pitchFamily="18" charset="0"/>
                <a:cs typeface="Times New Roman" panose="02020603050405020304" pitchFamily="18" charset="0"/>
              </a:rPr>
              <a:t>）Arithmetic operations：</a:t>
            </a:r>
            <a:endParaRPr lang="zh-CN" altLang="en-US" b="1" dirty="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(max{</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5350" y="1419225"/>
            <a:ext cx="8397240" cy="5306060"/>
          </a:xfrm>
        </p:spPr>
        <p:txBody>
          <a:bodyPr>
            <a:normAutofit fontScale="60000" lnSpcReduction="20000"/>
          </a:bodyPr>
          <a:lstStyle/>
          <a:p>
            <a:pPr marL="0" indent="0">
              <a:lnSpc>
                <a:spcPct val="80000"/>
              </a:lnSpc>
              <a:buNone/>
            </a:pPr>
            <a:r>
              <a:rPr lang="zh-CN" altLang="en-US" sz="4500" b="1" dirty="0" smtClean="0">
                <a:solidFill>
                  <a:srgbClr val="3907F1"/>
                </a:solidFill>
              </a:rPr>
              <a:t>Non-recursive algorithm：</a:t>
            </a:r>
            <a:endParaRPr lang="zh-CN" altLang="en-US" sz="4500" b="1" dirty="0" smtClean="0">
              <a:solidFill>
                <a:srgbClr val="3907F1"/>
              </a:solidFill>
            </a:endParaRPr>
          </a:p>
          <a:p>
            <a:pPr marL="0" indent="0">
              <a:lnSpc>
                <a:spcPct val="150000"/>
              </a:lnSpc>
              <a:buNone/>
            </a:pPr>
            <a:r>
              <a:rPr lang="zh-CN" altLang="en-US" sz="4000" b="1" dirty="0" smtClean="0"/>
              <a:t>（</a:t>
            </a:r>
            <a:r>
              <a:rPr lang="en-US" altLang="zh-CN" sz="4000" b="1" dirty="0"/>
              <a:t>1</a:t>
            </a:r>
            <a:r>
              <a:rPr lang="zh-CN" altLang="en-US" sz="4000" b="1" dirty="0"/>
              <a:t>）</a:t>
            </a:r>
            <a:r>
              <a:rPr sz="4000" b="1" dirty="0"/>
              <a:t>For/while loop</a:t>
            </a:r>
            <a:endParaRPr sz="4000" b="1" dirty="0"/>
          </a:p>
          <a:p>
            <a:pPr marL="0" indent="0">
              <a:lnSpc>
                <a:spcPct val="150000"/>
              </a:lnSpc>
              <a:buNone/>
            </a:pPr>
            <a:r>
              <a:rPr lang="zh-CN" altLang="en-US" sz="4000" dirty="0"/>
              <a:t>Circulatory body calculation time * number of cycles;</a:t>
            </a:r>
            <a:endParaRPr lang="zh-CN" altLang="en-US" sz="4000" dirty="0"/>
          </a:p>
          <a:p>
            <a:pPr marL="0" indent="0">
              <a:lnSpc>
                <a:spcPct val="150000"/>
              </a:lnSpc>
              <a:buNone/>
            </a:pPr>
            <a:r>
              <a:rPr lang="zh-CN" altLang="en-US" sz="4000" b="1" dirty="0"/>
              <a:t>（</a:t>
            </a:r>
            <a:r>
              <a:rPr lang="en-US" altLang="zh-CN" sz="4000" b="1" dirty="0"/>
              <a:t>2</a:t>
            </a:r>
            <a:r>
              <a:rPr lang="zh-CN" altLang="en-US" sz="4000" b="1" dirty="0"/>
              <a:t>）Nested loop</a:t>
            </a:r>
            <a:endParaRPr lang="zh-CN" altLang="en-US" sz="4000" b="1" dirty="0"/>
          </a:p>
          <a:p>
            <a:pPr marL="0" indent="0">
              <a:lnSpc>
                <a:spcPct val="150000"/>
              </a:lnSpc>
              <a:buNone/>
            </a:pPr>
            <a:r>
              <a:rPr lang="zh-CN" altLang="en-US" sz="4000" dirty="0"/>
              <a:t>Circulatory body calculation time * all cycles;</a:t>
            </a:r>
            <a:endParaRPr lang="zh-CN" altLang="en-US" sz="4000" dirty="0"/>
          </a:p>
          <a:p>
            <a:pPr marL="0" indent="0">
              <a:lnSpc>
                <a:spcPct val="150000"/>
              </a:lnSpc>
              <a:buNone/>
            </a:pPr>
            <a:r>
              <a:rPr lang="zh-CN" altLang="en-US" sz="4000" b="1" dirty="0"/>
              <a:t>（</a:t>
            </a:r>
            <a:r>
              <a:rPr lang="en-US" altLang="zh-CN" sz="4000" b="1" dirty="0"/>
              <a:t>3</a:t>
            </a:r>
            <a:r>
              <a:rPr lang="zh-CN" altLang="en-US" sz="4000" b="1" dirty="0"/>
              <a:t>）Sequential statement</a:t>
            </a:r>
            <a:endParaRPr lang="zh-CN" altLang="en-US" sz="4000" b="1" dirty="0"/>
          </a:p>
          <a:p>
            <a:pPr marL="0" indent="0">
              <a:lnSpc>
                <a:spcPct val="150000"/>
              </a:lnSpc>
              <a:buNone/>
            </a:pPr>
            <a:r>
              <a:rPr lang="zh-CN" altLang="en-US" sz="4000" dirty="0"/>
              <a:t>Sum the computation time of each statement;</a:t>
            </a:r>
            <a:endParaRPr lang="zh-CN" altLang="en-US" sz="4000" dirty="0"/>
          </a:p>
          <a:p>
            <a:pPr marL="0" indent="0">
              <a:lnSpc>
                <a:spcPct val="150000"/>
              </a:lnSpc>
              <a:buNone/>
            </a:pPr>
            <a:r>
              <a:rPr lang="zh-CN" altLang="en-US" sz="4000" b="1" dirty="0"/>
              <a:t>（</a:t>
            </a:r>
            <a:r>
              <a:rPr lang="en-US" altLang="zh-CN" sz="4000" b="1" dirty="0"/>
              <a:t>4</a:t>
            </a:r>
            <a:r>
              <a:rPr lang="zh-CN" altLang="en-US" sz="4000" b="1" dirty="0"/>
              <a:t>）</a:t>
            </a:r>
            <a:r>
              <a:rPr sz="4000" b="1" dirty="0"/>
              <a:t>If-else statements</a:t>
            </a:r>
            <a:endParaRPr sz="4000" b="1" dirty="0"/>
          </a:p>
          <a:p>
            <a:pPr marL="0" indent="0">
              <a:lnSpc>
                <a:spcPct val="150000"/>
              </a:lnSpc>
              <a:buNone/>
            </a:pPr>
            <a:r>
              <a:rPr lang="en-US" altLang="zh-CN" sz="4000" dirty="0"/>
              <a:t>i</a:t>
            </a:r>
            <a:r>
              <a:rPr lang="zh-CN" altLang="en-US" sz="4000" dirty="0"/>
              <a:t>The greater of the if statement computation time and the else statement computation time.</a:t>
            </a:r>
            <a:endParaRPr lang="zh-CN" altLang="en-US" sz="4000" dirty="0"/>
          </a:p>
        </p:txBody>
      </p:sp>
      <p:sp>
        <p:nvSpPr>
          <p:cNvPr id="4" name="矩形 3"/>
          <p:cNvSpPr/>
          <p:nvPr/>
        </p:nvSpPr>
        <p:spPr>
          <a:xfrm>
            <a:off x="2355565" y="800307"/>
            <a:ext cx="7479665" cy="485140"/>
          </a:xfrm>
          <a:prstGeom prst="rect">
            <a:avLst/>
          </a:prstGeom>
        </p:spPr>
        <p:txBody>
          <a:bodyPr wrap="none">
            <a:spAutoFit/>
          </a:bodyPr>
          <a:lstStyle/>
          <a:p>
            <a:pPr algn="l">
              <a:lnSpc>
                <a:spcPct val="80000"/>
              </a:lnSpc>
            </a:pPr>
            <a:r>
              <a:rPr lang="zh-CN" altLang="en-US" sz="3200" b="1" dirty="0" smtClean="0">
                <a:solidFill>
                  <a:srgbClr val="3907F1"/>
                </a:solidFill>
              </a:rPr>
              <a:t>Basic principles of algorithm analysis</a:t>
            </a:r>
            <a:endParaRPr lang="zh-CN" altLang="en-US" sz="3200" b="1" dirty="0" smtClean="0">
              <a:solidFill>
                <a:srgbClr val="3907F1"/>
              </a:solidFill>
            </a:endParaRPr>
          </a:p>
        </p:txBody>
      </p:sp>
      <p:sp>
        <p:nvSpPr>
          <p:cNvPr id="6"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olidFill>
                  <a:srgbClr val="3907F1"/>
                </a:solidFill>
              </a:rPr>
              <a:t>Recursive algorithm: </a:t>
            </a:r>
            <a:r>
              <a:rPr lang="en-US" altLang="zh-CN" b="1" dirty="0">
                <a:solidFill>
                  <a:srgbClr val="3907F1"/>
                </a:solidFill>
              </a:rPr>
              <a:t>e</a:t>
            </a:r>
            <a:r>
              <a:rPr lang="zh-CN" altLang="en-US" b="1" dirty="0">
                <a:solidFill>
                  <a:srgbClr val="3907F1"/>
                </a:solidFill>
              </a:rPr>
              <a:t>stablish the recursive relation of the execution times of the basic operation of the algorithm, and then determine its increment times</a:t>
            </a:r>
            <a:endParaRPr lang="zh-CN" altLang="en-US" b="1" dirty="0">
              <a:solidFill>
                <a:srgbClr val="3907F1"/>
              </a:solidFill>
            </a:endParaRPr>
          </a:p>
          <a:p>
            <a:pPr marL="0" indent="0">
              <a:buNone/>
            </a:pPr>
            <a:r>
              <a:rPr lang="en-US" altLang="zh-CN" dirty="0"/>
              <a:t> </a:t>
            </a:r>
            <a:r>
              <a:rPr lang="en-US" altLang="zh-CN" dirty="0" err="1"/>
              <a:t>int</a:t>
            </a:r>
            <a:r>
              <a:rPr lang="en-US" altLang="zh-CN" dirty="0"/>
              <a:t> </a:t>
            </a:r>
            <a:r>
              <a:rPr lang="en-US" altLang="zh-CN" b="1" dirty="0"/>
              <a:t>factorial</a:t>
            </a:r>
            <a:r>
              <a:rPr lang="en-US" altLang="zh-CN" dirty="0"/>
              <a:t>(</a:t>
            </a:r>
            <a:r>
              <a:rPr lang="en-US" altLang="zh-CN" dirty="0" err="1"/>
              <a:t>int</a:t>
            </a:r>
            <a:r>
              <a:rPr lang="en-US" altLang="zh-CN" dirty="0"/>
              <a:t> n)</a:t>
            </a:r>
            <a:endParaRPr lang="en-US" altLang="zh-CN" dirty="0"/>
          </a:p>
          <a:p>
            <a:pPr marL="0" indent="0">
              <a:buNone/>
            </a:pPr>
            <a:r>
              <a:rPr lang="en-US" altLang="zh-CN" dirty="0"/>
              <a:t>  {</a:t>
            </a:r>
            <a:endParaRPr lang="en-US" altLang="zh-CN" dirty="0"/>
          </a:p>
          <a:p>
            <a:pPr marL="0" indent="0">
              <a:buNone/>
            </a:pPr>
            <a:r>
              <a:rPr lang="en-US" altLang="zh-CN" dirty="0"/>
              <a:t>       if (n == 0) return 1;          </a:t>
            </a:r>
            <a:endParaRPr lang="en-US" altLang="zh-CN" dirty="0"/>
          </a:p>
          <a:p>
            <a:pPr marL="0" indent="0">
              <a:buNone/>
            </a:pPr>
            <a:r>
              <a:rPr lang="en-US" altLang="zh-CN" dirty="0"/>
              <a:t>       return n*factorial(n-1);</a:t>
            </a:r>
            <a:endParaRPr lang="en-US" altLang="zh-CN" dirty="0"/>
          </a:p>
          <a:p>
            <a:pPr marL="0" indent="0">
              <a:buNone/>
            </a:pPr>
            <a:r>
              <a:rPr lang="en-US" altLang="zh-CN" dirty="0"/>
              <a:t>   }</a:t>
            </a:r>
            <a:endParaRPr lang="zh-CN" altLang="en-US" b="1" dirty="0">
              <a:solidFill>
                <a:srgbClr val="3907F1"/>
              </a:solidFill>
            </a:endParaRPr>
          </a:p>
          <a:p>
            <a:endParaRPr lang="zh-CN" altLang="en-US" dirty="0"/>
          </a:p>
        </p:txBody>
      </p:sp>
      <p:graphicFrame>
        <p:nvGraphicFramePr>
          <p:cNvPr id="4" name="Object 6"/>
          <p:cNvGraphicFramePr>
            <a:graphicFrameLocks noChangeAspect="1"/>
          </p:cNvGraphicFramePr>
          <p:nvPr/>
        </p:nvGraphicFramePr>
        <p:xfrm>
          <a:off x="7011973" y="2804570"/>
          <a:ext cx="3240088" cy="877887"/>
        </p:xfrm>
        <a:graphic>
          <a:graphicData uri="http://schemas.openxmlformats.org/presentationml/2006/ole">
            <mc:AlternateContent xmlns:mc="http://schemas.openxmlformats.org/markup-compatibility/2006">
              <mc:Choice xmlns:v="urn:schemas-microsoft-com:vml" Requires="v">
                <p:oleObj spid="_x0000_s6281" name="公式" r:id="rId1" imgW="1689100" imgH="457200" progId="Equation.3">
                  <p:embed/>
                </p:oleObj>
              </mc:Choice>
              <mc:Fallback>
                <p:oleObj name="公式" r:id="rId1" imgW="1689100" imgH="457200" progId="Equation.3">
                  <p:embed/>
                  <p:pic>
                    <p:nvPicPr>
                      <p:cNvPr id="0" name="Picture 6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1973" y="2804570"/>
                        <a:ext cx="3240088"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1"/>
          <p:cNvSpPr>
            <a:spLocks noGrp="1"/>
          </p:cNvSpPr>
          <p:nvPr>
            <p:ph type="title"/>
          </p:nvPr>
        </p:nvSpPr>
        <p:spPr/>
        <p:txBody>
          <a:bodyPr/>
          <a:lstStyle/>
          <a:p>
            <a:r>
              <a:rPr lang="zh-CN" altLang="en-US" dirty="0" smtClean="0"/>
              <a:t>1.2 Algorithm complexity analysis</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just">
              <a:lnSpc>
                <a:spcPct val="150000"/>
              </a:lnSpc>
              <a:buNone/>
            </a:pPr>
            <a:r>
              <a:rPr lang="zh-CN" altLang="en-US" sz="2800" dirty="0" smtClean="0"/>
              <a:t>All decision problems that can be solved in polynomial time constitute class P problems.</a:t>
            </a:r>
            <a:r>
              <a:rPr lang="en-US" altLang="zh-CN" sz="2800" dirty="0" smtClean="0"/>
              <a:t> </a:t>
            </a:r>
            <a:r>
              <a:rPr lang="zh-CN" altLang="en-US" sz="2800" dirty="0" smtClean="0"/>
              <a:t>Polynomial time is in view of the problem scale,</a:t>
            </a:r>
            <a:r>
              <a:rPr lang="en-US" altLang="zh-CN" sz="2800" dirty="0" smtClean="0"/>
              <a:t> that is, the </a:t>
            </a:r>
            <a:r>
              <a:rPr lang="en-US" altLang="zh-CN" sz="2800" dirty="0" smtClean="0">
                <a:solidFill>
                  <a:srgbClr val="FF0000"/>
                </a:solidFill>
              </a:rPr>
              <a:t>time required to solve the problem</a:t>
            </a:r>
            <a:r>
              <a:rPr lang="en-US" altLang="zh-CN" sz="2800" dirty="0" smtClean="0"/>
              <a:t> is the </a:t>
            </a:r>
            <a:r>
              <a:rPr lang="en-US" altLang="zh-CN" sz="2800" dirty="0" smtClean="0">
                <a:solidFill>
                  <a:srgbClr val="FF0000"/>
                </a:solidFill>
              </a:rPr>
              <a:t>size of the problem</a:t>
            </a:r>
            <a:r>
              <a:rPr lang="en-US" altLang="zh-CN" sz="2800" dirty="0" smtClean="0"/>
              <a:t> of polynomial.</a:t>
            </a:r>
            <a:r>
              <a:rPr lang="zh-CN" altLang="en-US" sz="2800" dirty="0" smtClean="0"/>
              <a:t> </a:t>
            </a:r>
            <a:endParaRPr lang="en-US" altLang="zh-CN" sz="2800" dirty="0" smtClean="0"/>
          </a:p>
          <a:p>
            <a:pPr marL="0" indent="0" algn="just">
              <a:lnSpc>
                <a:spcPct val="150000"/>
              </a:lnSpc>
              <a:buNone/>
            </a:pPr>
            <a:r>
              <a:rPr lang="zh-CN" altLang="en-US" sz="2800" b="1" dirty="0" smtClean="0"/>
              <a:t>NP problems</a:t>
            </a:r>
            <a:r>
              <a:rPr lang="zh-CN" altLang="en-US" sz="2800" dirty="0" smtClean="0"/>
              <a:t>: nondeterministic polynomial problems.</a:t>
            </a:r>
            <a:endParaRPr lang="zh-CN" altLang="en-US" sz="2800" dirty="0" smtClean="0"/>
          </a:p>
          <a:p>
            <a:pPr marL="0" indent="0" algn="just">
              <a:lnSpc>
                <a:spcPct val="150000"/>
              </a:lnSpc>
              <a:buNone/>
            </a:pPr>
            <a:r>
              <a:rPr lang="zh-CN" altLang="en-US" sz="2800" dirty="0" smtClean="0">
                <a:sym typeface="+mn-ea"/>
              </a:rPr>
              <a:t>All deterministic polynomial-time solvable decision problems constitute NP class problems.</a:t>
            </a:r>
            <a:endParaRPr lang="zh-CN" altLang="en-US" sz="2800" dirty="0" smtClean="0"/>
          </a:p>
          <a:p>
            <a:pPr marL="0" indent="0" algn="just">
              <a:lnSpc>
                <a:spcPct val="150000"/>
              </a:lnSpc>
              <a:buNone/>
            </a:pPr>
            <a:endParaRPr lang="zh-CN" altLang="en-US" sz="2800" dirty="0" smtClean="0"/>
          </a:p>
        </p:txBody>
      </p:sp>
      <p:sp>
        <p:nvSpPr>
          <p:cNvPr id="6" name="标题 1"/>
          <p:cNvSpPr>
            <a:spLocks noGrp="1"/>
          </p:cNvSpPr>
          <p:nvPr>
            <p:ph type="title"/>
          </p:nvPr>
        </p:nvSpPr>
        <p:spPr/>
        <p:txBody>
          <a:bodyPr/>
          <a:lstStyle/>
          <a:p>
            <a:r>
              <a:rPr lang="zh-CN" altLang="en-US" dirty="0" smtClean="0"/>
              <a:t>N</a:t>
            </a:r>
            <a:r>
              <a:rPr lang="en-US" altLang="zh-CN" dirty="0" smtClean="0"/>
              <a:t>P</a:t>
            </a:r>
            <a:r>
              <a:rPr lang="zh-CN" altLang="en-US" dirty="0" smtClean="0"/>
              <a:t>-complete theory</a:t>
            </a: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N</a:t>
            </a:r>
            <a:r>
              <a:rPr lang="en-US" altLang="zh-CN" dirty="0" smtClean="0"/>
              <a:t>P</a:t>
            </a:r>
            <a:r>
              <a:rPr lang="zh-CN" altLang="en-US" dirty="0" smtClean="0"/>
              <a:t>-complete theory</a:t>
            </a:r>
            <a:endParaRPr lang="zh-CN" altLang="en-US" dirty="0" smtClean="0"/>
          </a:p>
        </p:txBody>
      </p:sp>
      <p:sp>
        <p:nvSpPr>
          <p:cNvPr id="3" name="内容占位符 2"/>
          <p:cNvSpPr>
            <a:spLocks noGrp="1"/>
          </p:cNvSpPr>
          <p:nvPr>
            <p:ph idx="1"/>
          </p:nvPr>
        </p:nvSpPr>
        <p:spPr>
          <a:xfrm>
            <a:off x="279481" y="891575"/>
            <a:ext cx="11632335" cy="5349166"/>
          </a:xfrm>
        </p:spPr>
        <p:txBody>
          <a:bodyPr/>
          <a:lstStyle/>
          <a:p>
            <a:pPr marL="0" indent="0" algn="just">
              <a:lnSpc>
                <a:spcPct val="150000"/>
              </a:lnSpc>
              <a:buNone/>
            </a:pPr>
            <a:r>
              <a:rPr sz="2800" b="1" dirty="0">
                <a:solidFill>
                  <a:srgbClr val="0000FF"/>
                </a:solidFill>
              </a:rPr>
              <a:t>Nondeterministic algorithm</a:t>
            </a:r>
            <a:r>
              <a:rPr sz="2800" b="1" dirty="0"/>
              <a:t>:</a:t>
            </a:r>
            <a:r>
              <a:rPr sz="2800" dirty="0"/>
              <a:t> Problem solving is divided into two stages: guess and verify. The guess phase of the algorithm is nondeterministic and gives a guess of the problem. The verification stage of the algorithm is deterministic and verifies the correctness of the solution of the previous stage. If the verification stage can be completed in polynomial, the algorithm is said to be a polynomial-time nondeterministic algorithm, and the problem is also said to be nondeterministic polynomial-time solvable</a:t>
            </a:r>
            <a:r>
              <a:rPr lang="en-US" sz="2800" dirty="0"/>
              <a:t>.</a:t>
            </a:r>
            <a:endParaRPr lang="en-US" altLang="zh-CN" sz="2800" dirty="0" smtClean="0"/>
          </a:p>
          <a:p>
            <a:pPr marL="0" indent="0" algn="just">
              <a:lnSpc>
                <a:spcPct val="100000"/>
              </a:lnSpc>
              <a:buNone/>
            </a:pPr>
            <a:endParaRPr lang="zh-CN" alt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eaching materials</a:t>
            </a:r>
            <a:endParaRPr lang="zh-CN" altLang="en-US" dirty="0" smtClean="0"/>
          </a:p>
        </p:txBody>
      </p:sp>
      <p:sp>
        <p:nvSpPr>
          <p:cNvPr id="5" name="矩形 4"/>
          <p:cNvSpPr/>
          <p:nvPr/>
        </p:nvSpPr>
        <p:spPr>
          <a:xfrm>
            <a:off x="4077970" y="815340"/>
            <a:ext cx="8149590" cy="522732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p>
            <a:pPr>
              <a:lnSpc>
                <a:spcPct val="200000"/>
              </a:lnSpc>
            </a:pPr>
            <a:r>
              <a:rPr lang="zh-CN" altLang="en-US" sz="2400" dirty="0"/>
              <a:t>Chapter 1 </a:t>
            </a:r>
            <a:r>
              <a:rPr lang="en-US" altLang="zh-CN" sz="2400" dirty="0"/>
              <a:t>A</a:t>
            </a:r>
            <a:r>
              <a:rPr lang="zh-CN" altLang="en-US" sz="2400" dirty="0"/>
              <a:t>lgorithm overview</a:t>
            </a:r>
            <a:endParaRPr lang="zh-CN" altLang="en-US" sz="2400" dirty="0"/>
          </a:p>
          <a:p>
            <a:pPr>
              <a:lnSpc>
                <a:spcPct val="200000"/>
              </a:lnSpc>
            </a:pPr>
            <a:r>
              <a:rPr lang="zh-CN" altLang="en-US" sz="2400" dirty="0"/>
              <a:t>Chapter 2 Recursion and divide-and-conquer strategy</a:t>
            </a:r>
            <a:endParaRPr lang="zh-CN" altLang="en-US" sz="2400" dirty="0"/>
          </a:p>
          <a:p>
            <a:pPr>
              <a:lnSpc>
                <a:spcPct val="200000"/>
              </a:lnSpc>
            </a:pPr>
            <a:r>
              <a:rPr lang="zh-CN" altLang="en-US" sz="2400" dirty="0"/>
              <a:t>Chapter 3 Dynamic programming</a:t>
            </a:r>
            <a:endParaRPr lang="zh-CN" altLang="en-US" sz="2400" dirty="0"/>
          </a:p>
          <a:p>
            <a:pPr>
              <a:lnSpc>
                <a:spcPct val="200000"/>
              </a:lnSpc>
            </a:pPr>
            <a:r>
              <a:rPr lang="zh-CN" altLang="en-US" sz="2400" dirty="0"/>
              <a:t>Chapter 4 Greedy algorithm</a:t>
            </a:r>
            <a:endParaRPr lang="zh-CN" altLang="en-US" sz="2400" dirty="0"/>
          </a:p>
          <a:p>
            <a:pPr>
              <a:lnSpc>
                <a:spcPct val="200000"/>
              </a:lnSpc>
            </a:pPr>
            <a:r>
              <a:rPr lang="zh-CN" altLang="en-US" sz="2400" dirty="0"/>
              <a:t>Chapter </a:t>
            </a:r>
            <a:r>
              <a:rPr lang="en-US" altLang="zh-CN" sz="2400" dirty="0"/>
              <a:t>5</a:t>
            </a:r>
            <a:r>
              <a:rPr lang="zh-CN" altLang="en-US" sz="2400" dirty="0"/>
              <a:t> </a:t>
            </a:r>
            <a:r>
              <a:rPr lang="en-US" altLang="zh-CN" sz="2400" dirty="0"/>
              <a:t>B</a:t>
            </a:r>
            <a:r>
              <a:rPr lang="zh-CN" altLang="en-US" sz="2400" dirty="0"/>
              <a:t>acktracking</a:t>
            </a:r>
            <a:endParaRPr lang="zh-CN" altLang="en-US" sz="2400" dirty="0"/>
          </a:p>
          <a:p>
            <a:pPr>
              <a:lnSpc>
                <a:spcPct val="200000"/>
              </a:lnSpc>
            </a:pPr>
            <a:r>
              <a:rPr lang="zh-CN" altLang="en-US" sz="2400" dirty="0"/>
              <a:t>Chapter 6 Branch and limit method</a:t>
            </a:r>
            <a:endParaRPr lang="zh-CN" altLang="en-US" sz="2400" dirty="0"/>
          </a:p>
        </p:txBody>
      </p:sp>
      <p:sp>
        <p:nvSpPr>
          <p:cNvPr id="7" name="矩形 6"/>
          <p:cNvSpPr/>
          <p:nvPr/>
        </p:nvSpPr>
        <p:spPr>
          <a:xfrm>
            <a:off x="8782050" y="2925445"/>
            <a:ext cx="3260090" cy="1938020"/>
          </a:xfrm>
          <a:prstGeom prst="rect">
            <a:avLst/>
          </a:prstGeom>
          <a:solidFill>
            <a:srgbClr val="FFFF00"/>
          </a:solidFill>
        </p:spPr>
        <p:txBody>
          <a:bodyPr wrap="square">
            <a:spAutoFit/>
          </a:bodyPr>
          <a:lstStyle/>
          <a:p>
            <a:pPr>
              <a:lnSpc>
                <a:spcPct val="150000"/>
              </a:lnSpc>
            </a:pPr>
            <a:r>
              <a:rPr sz="2000" dirty="0">
                <a:latin typeface="Times New Roman" panose="02020603050405020304" pitchFamily="18" charset="0"/>
                <a:cs typeface="Times New Roman" panose="02020603050405020304" pitchFamily="18" charset="0"/>
              </a:rPr>
              <a:t>Theory class: 48 credit hours</a:t>
            </a:r>
            <a:endParaRPr sz="2000" dirty="0">
              <a:latin typeface="Times New Roman" panose="02020603050405020304" pitchFamily="18" charset="0"/>
              <a:cs typeface="Times New Roman" panose="02020603050405020304" pitchFamily="18" charset="0"/>
            </a:endParaRPr>
          </a:p>
          <a:p>
            <a:pPr>
              <a:lnSpc>
                <a:spcPct val="150000"/>
              </a:lnSpc>
            </a:pPr>
            <a:r>
              <a:rPr sz="2000" dirty="0">
                <a:latin typeface="Times New Roman" panose="02020603050405020304" pitchFamily="18" charset="0"/>
                <a:cs typeface="Times New Roman" panose="02020603050405020304" pitchFamily="18" charset="0"/>
              </a:rPr>
              <a:t>Time: 12 weeks</a:t>
            </a:r>
            <a:endParaRPr sz="2000" dirty="0">
              <a:latin typeface="Times New Roman" panose="02020603050405020304" pitchFamily="18" charset="0"/>
              <a:cs typeface="Times New Roman" panose="02020603050405020304" pitchFamily="18" charset="0"/>
            </a:endParaRPr>
          </a:p>
          <a:p>
            <a:pPr>
              <a:lnSpc>
                <a:spcPct val="150000"/>
              </a:lnSpc>
            </a:pPr>
            <a:r>
              <a:rPr sz="2000" dirty="0">
                <a:latin typeface="Times New Roman" panose="02020603050405020304" pitchFamily="18" charset="0"/>
                <a:cs typeface="Times New Roman" panose="02020603050405020304" pitchFamily="18" charset="0"/>
              </a:rPr>
              <a:t>Usual score: 40 points</a:t>
            </a:r>
            <a:endParaRPr sz="2000" dirty="0">
              <a:latin typeface="Times New Roman" panose="02020603050405020304" pitchFamily="18" charset="0"/>
              <a:cs typeface="Times New Roman" panose="02020603050405020304" pitchFamily="18" charset="0"/>
            </a:endParaRPr>
          </a:p>
          <a:p>
            <a:pPr>
              <a:lnSpc>
                <a:spcPct val="150000"/>
              </a:lnSpc>
            </a:pPr>
            <a:r>
              <a:rPr sz="2000" dirty="0">
                <a:latin typeface="Times New Roman" panose="02020603050405020304" pitchFamily="18" charset="0"/>
                <a:cs typeface="Times New Roman" panose="02020603050405020304" pitchFamily="18" charset="0"/>
              </a:rPr>
              <a:t>Final exam: 60 points</a:t>
            </a:r>
            <a:endParaRPr sz="20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1069" y="815443"/>
            <a:ext cx="3776919" cy="5597122"/>
          </a:xfrm>
          <a:prstGeom prst="rect">
            <a:avLst/>
          </a:prstGeom>
        </p:spPr>
      </p:pic>
      <p:sp>
        <p:nvSpPr>
          <p:cNvPr id="4" name="矩形 6"/>
          <p:cNvSpPr/>
          <p:nvPr/>
        </p:nvSpPr>
        <p:spPr>
          <a:xfrm>
            <a:off x="4078605" y="5398135"/>
            <a:ext cx="8148955" cy="1014730"/>
          </a:xfrm>
          <a:prstGeom prst="rect">
            <a:avLst/>
          </a:prstGeom>
          <a:solidFill>
            <a:srgbClr val="FFFF00"/>
          </a:solidFill>
        </p:spPr>
        <p:txBody>
          <a:bodyPr wrap="square">
            <a:spAutoFit/>
          </a:bodyPr>
          <a:p>
            <a:pPr>
              <a:lnSpc>
                <a:spcPct val="150000"/>
              </a:lnSpc>
            </a:pPr>
            <a:r>
              <a:rPr sz="2000" dirty="0">
                <a:latin typeface="Times New Roman" panose="02020603050405020304" pitchFamily="18" charset="0"/>
                <a:cs typeface="Times New Roman" panose="02020603050405020304" pitchFamily="18" charset="0"/>
              </a:rPr>
              <a:t>Attendance (5%), Course assignments(15%), Computer experiment(20%), </a:t>
            </a:r>
            <a:r>
              <a:rPr lang="en-US" sz="2000" dirty="0">
                <a:latin typeface="Times New Roman" panose="02020603050405020304" pitchFamily="18" charset="0"/>
                <a:cs typeface="Times New Roman" panose="02020603050405020304" pitchFamily="18" charset="0"/>
              </a:rPr>
              <a:t> F</a:t>
            </a:r>
            <a:r>
              <a:rPr sz="2000" dirty="0">
                <a:latin typeface="Times New Roman" panose="02020603050405020304" pitchFamily="18" charset="0"/>
                <a:cs typeface="Times New Roman" panose="02020603050405020304" pitchFamily="18" charset="0"/>
              </a:rPr>
              <a:t>inal examination (60%, Closed book examination)</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ummary</a:t>
            </a:r>
            <a:endParaRPr lang="zh-CN" altLang="en-US" dirty="0"/>
          </a:p>
        </p:txBody>
      </p:sp>
      <p:sp>
        <p:nvSpPr>
          <p:cNvPr id="4" name="内容占位符 2"/>
          <p:cNvSpPr>
            <a:spLocks noGrp="1"/>
          </p:cNvSpPr>
          <p:nvPr>
            <p:ph idx="1"/>
          </p:nvPr>
        </p:nvSpPr>
        <p:spPr>
          <a:xfrm>
            <a:off x="279481" y="891575"/>
            <a:ext cx="11632335" cy="5349166"/>
          </a:xfrm>
        </p:spPr>
        <p:txBody>
          <a:bodyPr/>
          <a:lstStyle/>
          <a:p>
            <a:pPr algn="just">
              <a:lnSpc>
                <a:spcPct val="150000"/>
              </a:lnSpc>
            </a:pPr>
            <a:r>
              <a:rPr sz="2800" dirty="0"/>
              <a:t>An "algorithm" is a clear sequence of instructions for solving a problem in limited time. The input of the algorithm determines an instance of the problem solved by the algorithm</a:t>
            </a:r>
            <a:r>
              <a:rPr lang="en-US" sz="2800" dirty="0"/>
              <a:t>.</a:t>
            </a:r>
            <a:endParaRPr sz="2800" dirty="0"/>
          </a:p>
          <a:p>
            <a:pPr algn="just">
              <a:lnSpc>
                <a:spcPct val="150000"/>
              </a:lnSpc>
            </a:pPr>
            <a:r>
              <a:rPr sz="2800" dirty="0"/>
              <a:t>The algorithm can be described in detail in natural language or pseudocode, or it can be implemented as a computer program</a:t>
            </a:r>
            <a:r>
              <a:rPr lang="en-US" sz="2800" dirty="0"/>
              <a:t>.</a:t>
            </a:r>
            <a:endParaRPr sz="2800" dirty="0"/>
          </a:p>
          <a:p>
            <a:pPr algn="just">
              <a:lnSpc>
                <a:spcPct val="150000"/>
              </a:lnSpc>
            </a:pPr>
            <a:r>
              <a:rPr sz="2800" dirty="0"/>
              <a:t>There are two kinds of algorithm complexity (efficiency) : time complexity and space complexity</a:t>
            </a:r>
            <a:r>
              <a:rPr lang="en-US" sz="2800" dirty="0"/>
              <a:t>.</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79481" y="891575"/>
            <a:ext cx="11632335" cy="5349166"/>
          </a:xfrm>
        </p:spPr>
        <p:txBody>
          <a:bodyPr/>
          <a:lstStyle/>
          <a:p>
            <a:pPr algn="just">
              <a:lnSpc>
                <a:spcPct val="150000"/>
              </a:lnSpc>
            </a:pPr>
            <a:r>
              <a:rPr lang="zh-CN" sz="2800" dirty="0"/>
              <a:t>There are three types of time complexity: worst, best, and average</a:t>
            </a:r>
            <a:endParaRPr lang="zh-CN" sz="2800" dirty="0"/>
          </a:p>
          <a:p>
            <a:pPr algn="just">
              <a:lnSpc>
                <a:spcPct val="150000"/>
              </a:lnSpc>
            </a:pPr>
            <a:r>
              <a:rPr lang="zh-CN" sz="2800" dirty="0"/>
              <a:t>The complexity of most algorithms falls into several categories: constant (1), logarithmic (logn), linear (n), nearly linear (nlogn), square (</a:t>
            </a:r>
            <a:r>
              <a:rPr lang="en-US" altLang="zh-CN" sz="2800" dirty="0"/>
              <a:t>n</a:t>
            </a:r>
            <a:r>
              <a:rPr lang="zh-CN" sz="2800" dirty="0"/>
              <a:t>²), cubic (n³), exponential (mⁿ, n!). .</a:t>
            </a:r>
            <a:endParaRPr lang="zh-CN" sz="2800" dirty="0"/>
          </a:p>
          <a:p>
            <a:pPr algn="just">
              <a:lnSpc>
                <a:spcPct val="150000"/>
              </a:lnSpc>
            </a:pPr>
            <a:r>
              <a:rPr lang="zh-CN" sz="2800" dirty="0"/>
              <a:t>1, logn, n, nlogn, </a:t>
            </a:r>
            <a:r>
              <a:rPr lang="en-US" altLang="zh-CN" sz="2800" dirty="0">
                <a:sym typeface="+mn-ea"/>
              </a:rPr>
              <a:t>n</a:t>
            </a:r>
            <a:r>
              <a:rPr lang="zh-CN" sz="2800" dirty="0">
                <a:sym typeface="+mn-ea"/>
              </a:rPr>
              <a:t>²</a:t>
            </a:r>
            <a:r>
              <a:rPr lang="zh-CN" sz="2800" dirty="0"/>
              <a:t>, </a:t>
            </a:r>
            <a:r>
              <a:rPr lang="zh-CN" sz="2800" dirty="0">
                <a:sym typeface="+mn-ea"/>
              </a:rPr>
              <a:t>n³</a:t>
            </a:r>
            <a:r>
              <a:rPr lang="zh-CN" sz="2800" dirty="0"/>
              <a:t> are collectively called polynomial time efficient algorithms or good algorithms</a:t>
            </a:r>
            <a:r>
              <a:rPr lang="en-US" altLang="zh-CN" sz="2800" dirty="0"/>
              <a:t>;</a:t>
            </a:r>
            <a:r>
              <a:rPr lang="zh-CN" sz="2800" dirty="0"/>
              <a:t> mⁿ, n! </a:t>
            </a:r>
            <a:r>
              <a:rPr lang="en-US" altLang="zh-CN" sz="2800" dirty="0"/>
              <a:t>c</a:t>
            </a:r>
            <a:r>
              <a:rPr lang="zh-CN" sz="2800" dirty="0"/>
              <a:t>ollectively known as exponential time invalid algorithms or bad algorithms</a:t>
            </a:r>
            <a:r>
              <a:rPr lang="en-US" altLang="zh-CN" sz="2800" dirty="0"/>
              <a:t>.</a:t>
            </a:r>
            <a:endParaRPr lang="en-US" altLang="zh-CN" sz="2800" dirty="0"/>
          </a:p>
        </p:txBody>
      </p:sp>
      <p:sp>
        <p:nvSpPr>
          <p:cNvPr id="7" name="标题 1"/>
          <p:cNvSpPr>
            <a:spLocks noGrp="1"/>
          </p:cNvSpPr>
          <p:nvPr>
            <p:ph type="title"/>
          </p:nvPr>
        </p:nvSpPr>
        <p:spPr/>
        <p:txBody>
          <a:bodyPr/>
          <a:lstStyle/>
          <a:p>
            <a:r>
              <a:rPr lang="en-US" altLang="zh-CN" dirty="0"/>
              <a:t>S</a:t>
            </a:r>
            <a:r>
              <a:rPr lang="zh-CN" altLang="en-US" dirty="0"/>
              <a:t>ummary</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eaching materials</a:t>
            </a:r>
            <a:endParaRPr lang="zh-CN" altLang="en-US" dirty="0" smtClean="0"/>
          </a:p>
        </p:txBody>
      </p:sp>
      <p:pic>
        <p:nvPicPr>
          <p:cNvPr id="4" name="图片 3"/>
          <p:cNvPicPr>
            <a:picLocks noChangeAspect="1"/>
          </p:cNvPicPr>
          <p:nvPr/>
        </p:nvPicPr>
        <p:blipFill>
          <a:blip r:embed="rId1"/>
          <a:stretch>
            <a:fillRect/>
          </a:stretch>
        </p:blipFill>
        <p:spPr>
          <a:xfrm>
            <a:off x="378125" y="1145405"/>
            <a:ext cx="4440688" cy="4977327"/>
          </a:xfrm>
          <a:prstGeom prst="rect">
            <a:avLst/>
          </a:prstGeom>
        </p:spPr>
      </p:pic>
      <p:pic>
        <p:nvPicPr>
          <p:cNvPr id="5" name="图片 4"/>
          <p:cNvPicPr>
            <a:picLocks noChangeAspect="1"/>
          </p:cNvPicPr>
          <p:nvPr/>
        </p:nvPicPr>
        <p:blipFill>
          <a:blip r:embed="rId2"/>
          <a:stretch>
            <a:fillRect/>
          </a:stretch>
        </p:blipFill>
        <p:spPr>
          <a:xfrm>
            <a:off x="5810901" y="908380"/>
            <a:ext cx="4528331" cy="529959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just">
              <a:buNone/>
            </a:pPr>
            <a:r>
              <a:rPr lang="en-US" altLang="zh-CN" sz="4400" dirty="0">
                <a:latin typeface="Times New Roman" panose="02020603050405020304" pitchFamily="18" charset="0"/>
                <a:cs typeface="Times New Roman" panose="02020603050405020304" pitchFamily="18" charset="0"/>
              </a:rPr>
              <a:t>Before there were computers, there were algorithms. But now that there are </a:t>
            </a:r>
            <a:r>
              <a:rPr lang="en-US" altLang="zh-CN" sz="4400" dirty="0" smtClean="0">
                <a:latin typeface="Times New Roman" panose="02020603050405020304" pitchFamily="18" charset="0"/>
                <a:cs typeface="Times New Roman" panose="02020603050405020304" pitchFamily="18" charset="0"/>
              </a:rPr>
              <a:t>computers, there </a:t>
            </a:r>
            <a:r>
              <a:rPr lang="en-US" altLang="zh-CN" sz="4400" dirty="0">
                <a:latin typeface="Times New Roman" panose="02020603050405020304" pitchFamily="18" charset="0"/>
                <a:cs typeface="Times New Roman" panose="02020603050405020304" pitchFamily="18" charset="0"/>
              </a:rPr>
              <a:t>are even more algorithms, and algorithms lie at the heart of computing.</a:t>
            </a:r>
            <a:endParaRPr lang="zh-CN" altLang="en-US" sz="4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107228" y="3301465"/>
            <a:ext cx="2791888" cy="312927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Chapter 1 </a:t>
            </a:r>
            <a:r>
              <a:rPr lang="en-US" altLang="zh-CN" dirty="0"/>
              <a:t>A</a:t>
            </a:r>
            <a:r>
              <a:rPr lang="zh-CN" altLang="en-US" dirty="0"/>
              <a:t>lgorithm overview</a:t>
            </a:r>
            <a:endParaRPr lang="zh-CN" altLang="en-US" dirty="0"/>
          </a:p>
        </p:txBody>
      </p:sp>
      <p:sp>
        <p:nvSpPr>
          <p:cNvPr id="3" name="内容占位符 2"/>
          <p:cNvSpPr>
            <a:spLocks noGrp="1"/>
          </p:cNvSpPr>
          <p:nvPr>
            <p:ph idx="1"/>
          </p:nvPr>
        </p:nvSpPr>
        <p:spPr/>
        <p:txBody>
          <a:bodyPr/>
          <a:lstStyle/>
          <a:p>
            <a:pPr eaLnBrk="0">
              <a:lnSpc>
                <a:spcPct val="150000"/>
              </a:lnSpc>
              <a:buFontTx/>
              <a:buNone/>
            </a:pPr>
            <a:r>
              <a:rPr lang="zh-CN" altLang="en-US" sz="3000" b="1" dirty="0">
                <a:solidFill>
                  <a:srgbClr val="3907F1"/>
                </a:solidFill>
                <a:sym typeface="+mn-ea"/>
              </a:rPr>
              <a:t>Learning Points:</a:t>
            </a:r>
            <a:endParaRPr lang="en-US" altLang="zh-CN" sz="3000" b="1" dirty="0">
              <a:solidFill>
                <a:srgbClr val="3907F1"/>
              </a:solidFill>
            </a:endParaRPr>
          </a:p>
          <a:p>
            <a:pPr eaLnBrk="0">
              <a:lnSpc>
                <a:spcPct val="100000"/>
              </a:lnSpc>
              <a:buFont typeface="Symbol" panose="05050102010706020507" pitchFamily="18" charset="2"/>
              <a:buChar char="·"/>
            </a:pPr>
            <a:r>
              <a:rPr lang="zh-CN" altLang="en-US" sz="3000" dirty="0" smtClean="0">
                <a:sym typeface="+mn-ea"/>
              </a:rPr>
              <a:t>Understand the concept of algorithms.</a:t>
            </a:r>
            <a:endParaRPr lang="zh-CN" altLang="en-US" sz="3000" dirty="0"/>
          </a:p>
          <a:p>
            <a:pPr eaLnBrk="0">
              <a:lnSpc>
                <a:spcPct val="100000"/>
              </a:lnSpc>
              <a:buFont typeface="Symbol" panose="05050102010706020507" pitchFamily="18" charset="2"/>
              <a:buChar char="·"/>
            </a:pPr>
            <a:r>
              <a:rPr lang="zh-CN" altLang="en-US" sz="3000" dirty="0" smtClean="0">
                <a:sym typeface="+mn-ea"/>
              </a:rPr>
              <a:t>Understand what is the program, and difference and inner link of the algorithm.</a:t>
            </a:r>
            <a:endParaRPr lang="zh-CN" altLang="en-US" sz="3000" dirty="0"/>
          </a:p>
          <a:p>
            <a:pPr eaLnBrk="0">
              <a:lnSpc>
                <a:spcPct val="100000"/>
              </a:lnSpc>
              <a:buFont typeface="Symbol" panose="05050102010706020507" pitchFamily="18" charset="2"/>
              <a:buChar char="·"/>
            </a:pPr>
            <a:r>
              <a:rPr lang="zh-CN" altLang="en-US" sz="3000" dirty="0" smtClean="0">
                <a:sym typeface="+mn-ea"/>
              </a:rPr>
              <a:t>Grasp the concept of </a:t>
            </a:r>
            <a:r>
              <a:rPr lang="zh-CN" altLang="en-US" sz="3000" b="1" dirty="0" smtClean="0">
                <a:sym typeface="+mn-ea"/>
              </a:rPr>
              <a:t>computational complexity</a:t>
            </a:r>
            <a:r>
              <a:rPr lang="zh-CN" altLang="en-US" sz="3000" dirty="0" smtClean="0">
                <a:sym typeface="+mn-ea"/>
              </a:rPr>
              <a:t> of algorithms.</a:t>
            </a:r>
            <a:endParaRPr lang="zh-CN" altLang="en-US" sz="3000" dirty="0"/>
          </a:p>
          <a:p>
            <a:pPr eaLnBrk="0">
              <a:lnSpc>
                <a:spcPct val="100000"/>
              </a:lnSpc>
              <a:buFont typeface="Symbol" panose="05050102010706020507" pitchFamily="18" charset="2"/>
              <a:buChar char="·"/>
            </a:pPr>
            <a:r>
              <a:rPr lang="zh-CN" altLang="en-US" sz="3000" dirty="0" smtClean="0"/>
              <a:t>Grasp the mathematical representation of </a:t>
            </a:r>
            <a:r>
              <a:rPr lang="zh-CN" altLang="en-US" sz="3000" b="1" dirty="0" smtClean="0"/>
              <a:t>asymptotic complexity</a:t>
            </a:r>
            <a:r>
              <a:rPr lang="zh-CN" altLang="en-US" sz="3000" dirty="0" smtClean="0"/>
              <a:t> of algorithms.</a:t>
            </a:r>
            <a:endParaRPr lang="zh-CN" altLang="en-US" sz="3000" dirty="0" smtClean="0"/>
          </a:p>
          <a:p>
            <a:pPr eaLnBrk="0">
              <a:lnSpc>
                <a:spcPct val="100000"/>
              </a:lnSpc>
              <a:buFont typeface="Symbol" panose="05050102010706020507" pitchFamily="18" charset="2"/>
              <a:buChar char="·"/>
            </a:pPr>
            <a:r>
              <a:rPr lang="zh-CN" altLang="en-US" sz="3000" dirty="0" smtClean="0"/>
              <a:t>Master the method of describing algorithm with </a:t>
            </a:r>
            <a:r>
              <a:rPr lang="zh-CN" altLang="en-US" sz="3000" b="1" dirty="0" smtClean="0"/>
              <a:t>C language.</a:t>
            </a:r>
            <a:endParaRPr lang="zh-CN" altLang="en-US" sz="3000" b="1" dirty="0" smtClean="0"/>
          </a:p>
          <a:p>
            <a:pPr marL="0" indent="0" eaLnBrk="0">
              <a:lnSpc>
                <a:spcPct val="150000"/>
              </a:lnSpc>
              <a:buFont typeface="Symbol" panose="05050102010706020507" pitchFamily="18" charset="2"/>
              <a:buNone/>
            </a:pPr>
            <a:endParaRPr lang="en-US" altLang="zh-CN" sz="30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81" y="891575"/>
            <a:ext cx="11632335" cy="1023852"/>
          </a:xfrm>
        </p:spPr>
        <p:txBody>
          <a:bodyPr/>
          <a:lstStyle/>
          <a:p>
            <a:pPr marL="0" indent="0" algn="just">
              <a:buNone/>
            </a:pPr>
            <a:r>
              <a:rPr lang="en-US" altLang="zh-CN" dirty="0">
                <a:latin typeface="Times New Roman" panose="02020603050405020304" pitchFamily="18" charset="0"/>
                <a:cs typeface="Times New Roman" panose="02020603050405020304" pitchFamily="18" charset="0"/>
              </a:rPr>
              <a:t>What are algorithms? Why is the study of algorithms worthwhile? What is the </a:t>
            </a:r>
            <a:r>
              <a:rPr lang="en-US" altLang="zh-CN" dirty="0" smtClean="0">
                <a:latin typeface="Times New Roman" panose="02020603050405020304" pitchFamily="18" charset="0"/>
                <a:cs typeface="Times New Roman" panose="02020603050405020304" pitchFamily="18" charset="0"/>
              </a:rPr>
              <a:t>role of </a:t>
            </a:r>
            <a:r>
              <a:rPr lang="en-US" altLang="zh-CN" dirty="0">
                <a:latin typeface="Times New Roman" panose="02020603050405020304" pitchFamily="18" charset="0"/>
                <a:cs typeface="Times New Roman" panose="02020603050405020304" pitchFamily="18" charset="0"/>
              </a:rPr>
              <a:t>algorithms relative to other technologies used in computers? </a:t>
            </a:r>
            <a:endParaRPr lang="zh-CN" altLang="en-US" dirty="0">
              <a:latin typeface="Times New Roman" panose="02020603050405020304" pitchFamily="18" charset="0"/>
              <a:cs typeface="Times New Roman" panose="02020603050405020304" pitchFamily="18" charset="0"/>
            </a:endParaRPr>
          </a:p>
        </p:txBody>
      </p:sp>
      <p:sp>
        <p:nvSpPr>
          <p:cNvPr id="4" name="内容占位符 2"/>
          <p:cNvSpPr txBox="1"/>
          <p:nvPr/>
        </p:nvSpPr>
        <p:spPr>
          <a:xfrm>
            <a:off x="266780" y="2402740"/>
            <a:ext cx="11632335" cy="2563895"/>
          </a:xfrm>
          <a:prstGeom prst="rect">
            <a:avLst/>
          </a:prstGeom>
        </p:spPr>
        <p:txBody>
          <a:bodyPr/>
          <a:lstStyle>
            <a:lvl1pPr marL="326390" indent="-326390" algn="l" rtl="0" eaLnBrk="1" fontAlgn="base" hangingPunct="1">
              <a:spcBef>
                <a:spcPct val="20000"/>
              </a:spcBef>
              <a:spcAft>
                <a:spcPct val="0"/>
              </a:spcAft>
              <a:buChar char="•"/>
              <a:defRPr sz="3050" kern="1200">
                <a:solidFill>
                  <a:schemeClr val="tx1"/>
                </a:solidFill>
                <a:latin typeface="黑体" panose="02010609060101010101" pitchFamily="49" charset="-122"/>
                <a:ea typeface="黑体" panose="02010609060101010101" pitchFamily="49" charset="-122"/>
                <a:cs typeface="+mn-cs"/>
              </a:defRPr>
            </a:lvl1pPr>
            <a:lvl2pPr marL="707390" lvl="1" indent="-272415" algn="l" rtl="0" eaLnBrk="1" fontAlgn="base" hangingPunct="1">
              <a:spcBef>
                <a:spcPct val="20000"/>
              </a:spcBef>
              <a:spcAft>
                <a:spcPct val="0"/>
              </a:spcAft>
              <a:buChar char="–"/>
              <a:defRPr sz="2665" kern="1200">
                <a:solidFill>
                  <a:schemeClr val="tx1"/>
                </a:solidFill>
                <a:latin typeface="微软雅黑" panose="020B0503020204020204" pitchFamily="34" charset="-122"/>
                <a:ea typeface="微软雅黑" panose="020B0503020204020204" pitchFamily="34" charset="-122"/>
                <a:cs typeface="+mn-cs"/>
              </a:defRPr>
            </a:lvl2pPr>
            <a:lvl3pPr marL="1088390" lvl="2" indent="-217805" algn="l" rtl="0" eaLnBrk="1" fontAlgn="base" hangingPunct="1">
              <a:spcBef>
                <a:spcPct val="20000"/>
              </a:spcBef>
              <a:spcAft>
                <a:spcPct val="0"/>
              </a:spcAft>
              <a:buChar char="•"/>
              <a:defRPr sz="2285" kern="1200">
                <a:solidFill>
                  <a:schemeClr val="tx1"/>
                </a:solidFill>
                <a:latin typeface="新宋体" panose="02010609030101010101" pitchFamily="49" charset="-122"/>
                <a:ea typeface="新宋体" panose="02010609030101010101" pitchFamily="49" charset="-122"/>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a:lstStyle>
          <a:p>
            <a:pPr marL="0" indent="0" algn="just">
              <a:buFontTx/>
              <a:buNone/>
            </a:pPr>
            <a:r>
              <a:rPr lang="en-US" altLang="zh-CN" b="1" dirty="0">
                <a:latin typeface="Times New Roman" panose="02020603050405020304" pitchFamily="18" charset="0"/>
                <a:cs typeface="Times New Roman" panose="02020603050405020304" pitchFamily="18" charset="0"/>
              </a:rPr>
              <a:t>Informally, an algorithm is any </a:t>
            </a:r>
            <a:r>
              <a:rPr lang="en-US" altLang="zh-CN" b="1" dirty="0">
                <a:solidFill>
                  <a:srgbClr val="FF0000"/>
                </a:solidFill>
                <a:latin typeface="Times New Roman" panose="02020603050405020304" pitchFamily="18" charset="0"/>
                <a:cs typeface="Times New Roman" panose="02020603050405020304" pitchFamily="18" charset="0"/>
              </a:rPr>
              <a:t>well-defined computational </a:t>
            </a:r>
            <a:r>
              <a:rPr lang="en-US" altLang="zh-CN" b="1" dirty="0">
                <a:latin typeface="Times New Roman" panose="02020603050405020304" pitchFamily="18" charset="0"/>
                <a:cs typeface="Times New Roman" panose="02020603050405020304" pitchFamily="18" charset="0"/>
              </a:rPr>
              <a:t>procedure that </a:t>
            </a:r>
            <a:r>
              <a:rPr lang="en-US" altLang="zh-CN" b="1" dirty="0" smtClean="0">
                <a:latin typeface="Times New Roman" panose="02020603050405020304" pitchFamily="18" charset="0"/>
                <a:cs typeface="Times New Roman" panose="02020603050405020304" pitchFamily="18" charset="0"/>
              </a:rPr>
              <a:t>takes some </a:t>
            </a:r>
            <a:r>
              <a:rPr lang="en-US" altLang="zh-CN" b="1" dirty="0">
                <a:latin typeface="Times New Roman" panose="02020603050405020304" pitchFamily="18" charset="0"/>
                <a:cs typeface="Times New Roman" panose="02020603050405020304" pitchFamily="18" charset="0"/>
              </a:rPr>
              <a:t>value, or set of values, as </a:t>
            </a:r>
            <a:r>
              <a:rPr lang="en-US" altLang="zh-CN" b="1" dirty="0">
                <a:solidFill>
                  <a:srgbClr val="FF0000"/>
                </a:solidFill>
                <a:latin typeface="Times New Roman" panose="02020603050405020304" pitchFamily="18" charset="0"/>
                <a:cs typeface="Times New Roman" panose="02020603050405020304" pitchFamily="18" charset="0"/>
              </a:rPr>
              <a:t>input</a:t>
            </a:r>
            <a:r>
              <a:rPr lang="en-US" altLang="zh-CN" b="1" dirty="0">
                <a:latin typeface="Times New Roman" panose="02020603050405020304" pitchFamily="18" charset="0"/>
                <a:cs typeface="Times New Roman" panose="02020603050405020304" pitchFamily="18" charset="0"/>
              </a:rPr>
              <a:t> and produces some value, or set of values, </a:t>
            </a:r>
            <a:r>
              <a:rPr lang="en-US" altLang="zh-CN" b="1" dirty="0" smtClean="0">
                <a:latin typeface="Times New Roman" panose="02020603050405020304" pitchFamily="18" charset="0"/>
                <a:cs typeface="Times New Roman" panose="02020603050405020304" pitchFamily="18" charset="0"/>
              </a:rPr>
              <a:t>as </a:t>
            </a:r>
            <a:r>
              <a:rPr lang="en-US" altLang="zh-CN" b="1" dirty="0" smtClean="0">
                <a:solidFill>
                  <a:srgbClr val="FF0000"/>
                </a:solidFill>
                <a:latin typeface="Times New Roman" panose="02020603050405020304" pitchFamily="18" charset="0"/>
                <a:cs typeface="Times New Roman" panose="02020603050405020304" pitchFamily="18" charset="0"/>
              </a:rPr>
              <a:t>output</a:t>
            </a:r>
            <a:r>
              <a:rPr lang="en-US" altLang="zh-CN" b="1" dirty="0">
                <a:latin typeface="Times New Roman" panose="02020603050405020304" pitchFamily="18" charset="0"/>
                <a:cs typeface="Times New Roman" panose="02020603050405020304" pitchFamily="18" charset="0"/>
              </a:rPr>
              <a:t>. An algorithm is thus a sequence of computational steps that transform </a:t>
            </a:r>
            <a:r>
              <a:rPr lang="en-US" altLang="zh-CN" b="1" dirty="0" smtClean="0">
                <a:latin typeface="Times New Roman" panose="02020603050405020304" pitchFamily="18" charset="0"/>
                <a:cs typeface="Times New Roman" panose="02020603050405020304" pitchFamily="18" charset="0"/>
              </a:rPr>
              <a:t>the input </a:t>
            </a:r>
            <a:r>
              <a:rPr lang="en-US" altLang="zh-CN" b="1" dirty="0">
                <a:latin typeface="Times New Roman" panose="02020603050405020304" pitchFamily="18" charset="0"/>
                <a:cs typeface="Times New Roman" panose="02020603050405020304" pitchFamily="18" charset="0"/>
              </a:rPr>
              <a:t>into the output.</a:t>
            </a:r>
            <a:endParaRPr lang="zh-CN" altLang="en-US" b="1" dirty="0">
              <a:latin typeface="Times New Roman" panose="02020603050405020304" pitchFamily="18" charset="0"/>
              <a:cs typeface="Times New Roman" panose="02020603050405020304" pitchFamily="18" charset="0"/>
            </a:endParaRPr>
          </a:p>
        </p:txBody>
      </p:sp>
      <p:sp>
        <p:nvSpPr>
          <p:cNvPr id="6" name="标题 1"/>
          <p:cNvSpPr>
            <a:spLocks noGrp="1"/>
          </p:cNvSpPr>
          <p:nvPr>
            <p:ph type="title"/>
          </p:nvPr>
        </p:nvSpPr>
        <p:spPr/>
        <p:txBody>
          <a:bodyPr>
            <a:normAutofit fontScale="90000"/>
          </a:bodyPr>
          <a:p>
            <a:r>
              <a:rPr lang="zh-CN" altLang="en-US" dirty="0"/>
              <a:t>Chapter 1 </a:t>
            </a:r>
            <a:r>
              <a:rPr lang="en-US" altLang="zh-CN" dirty="0"/>
              <a:t>A</a:t>
            </a:r>
            <a:r>
              <a:rPr lang="zh-CN" altLang="en-US" dirty="0"/>
              <a:t>lgorithm overview</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1.1 Algorithms and procedures</a:t>
            </a:r>
            <a:endParaRPr lang="zh-CN" altLang="en-US" dirty="0" smtClean="0"/>
          </a:p>
        </p:txBody>
      </p:sp>
      <p:sp>
        <p:nvSpPr>
          <p:cNvPr id="3" name="内容占位符 2"/>
          <p:cNvSpPr>
            <a:spLocks noGrp="1"/>
          </p:cNvSpPr>
          <p:nvPr>
            <p:ph idx="1"/>
          </p:nvPr>
        </p:nvSpPr>
        <p:spPr/>
        <p:txBody>
          <a:bodyPr/>
          <a:lstStyle/>
          <a:p>
            <a:pPr>
              <a:lnSpc>
                <a:spcPct val="150000"/>
              </a:lnSpc>
              <a:buFont typeface="Times New Roman" panose="02020603050405020304" pitchFamily="18" charset="0"/>
              <a:buChar char="►"/>
            </a:pPr>
            <a:r>
              <a:rPr lang="zh-CN" altLang="en-US" sz="3000" dirty="0">
                <a:latin typeface="Times New Roman" panose="02020603050405020304" pitchFamily="18" charset="0"/>
                <a:cs typeface="Times New Roman" panose="02020603050405020304" pitchFamily="18" charset="0"/>
                <a:sym typeface="+mn-ea"/>
              </a:rPr>
              <a:t>An algorithm is a method or process for solving a problem. An algorithm is a finite sequence of instructions, which satisfies the propert</a:t>
            </a:r>
            <a:r>
              <a:rPr lang="en-US" altLang="zh-CN" sz="3000" dirty="0">
                <a:latin typeface="Times New Roman" panose="02020603050405020304" pitchFamily="18" charset="0"/>
                <a:cs typeface="Times New Roman" panose="02020603050405020304" pitchFamily="18" charset="0"/>
                <a:sym typeface="+mn-ea"/>
              </a:rPr>
              <a:t>ies</a:t>
            </a:r>
            <a:r>
              <a:rPr lang="zh-CN" altLang="en-US" sz="3000" dirty="0">
                <a:latin typeface="Times New Roman" panose="02020603050405020304" pitchFamily="18" charset="0"/>
                <a:cs typeface="Times New Roman" panose="02020603050405020304" pitchFamily="18" charset="0"/>
                <a:sym typeface="+mn-ea"/>
              </a:rPr>
              <a:t>:</a:t>
            </a:r>
            <a:endParaRPr lang="zh-CN" altLang="en-US" sz="3000" dirty="0">
              <a:latin typeface="Times New Roman" panose="02020603050405020304" pitchFamily="18" charset="0"/>
              <a:cs typeface="Times New Roman" panose="02020603050405020304" pitchFamily="18" charset="0"/>
            </a:endParaRPr>
          </a:p>
          <a:p>
            <a:pPr marL="0" indent="0">
              <a:lnSpc>
                <a:spcPct val="100000"/>
              </a:lnSpc>
              <a:buNone/>
            </a:pPr>
            <a:r>
              <a:rPr lang="en-US" altLang="zh-CN" sz="3000" dirty="0">
                <a:latin typeface="Times New Roman" panose="02020603050405020304" pitchFamily="18" charset="0"/>
                <a:cs typeface="Times New Roman" panose="02020603050405020304" pitchFamily="18" charset="0"/>
              </a:rPr>
              <a:t>(1)</a:t>
            </a:r>
            <a:r>
              <a:rPr lang="zh-CN" altLang="en-US" sz="3000" b="1" dirty="0">
                <a:solidFill>
                  <a:srgbClr val="3907F1"/>
                </a:solidFill>
                <a:latin typeface="Times New Roman" panose="02020603050405020304" pitchFamily="18" charset="0"/>
                <a:cs typeface="Times New Roman" panose="02020603050405020304" pitchFamily="18" charset="0"/>
                <a:sym typeface="+mn-ea"/>
              </a:rPr>
              <a:t>Input</a:t>
            </a:r>
            <a:r>
              <a:rPr lang="en-US" altLang="zh-CN" sz="3000" dirty="0">
                <a:latin typeface="Times New Roman" panose="02020603050405020304" pitchFamily="18" charset="0"/>
                <a:cs typeface="Times New Roman" panose="02020603050405020304" pitchFamily="18" charset="0"/>
                <a:sym typeface="+mn-ea"/>
              </a:rPr>
              <a:t>: </a:t>
            </a:r>
            <a:r>
              <a:rPr lang="zh-CN" altLang="en-US" sz="3000" dirty="0">
                <a:latin typeface="Times New Roman" panose="02020603050405020304" pitchFamily="18" charset="0"/>
                <a:cs typeface="Times New Roman" panose="02020603050405020304" pitchFamily="18" charset="0"/>
                <a:sym typeface="+mn-ea"/>
              </a:rPr>
              <a:t>an external quantity is provided as the input of the algorithm.</a:t>
            </a:r>
            <a:endParaRPr lang="zh-CN" altLang="en-US" sz="3000" dirty="0">
              <a:latin typeface="Times New Roman" panose="02020603050405020304" pitchFamily="18" charset="0"/>
              <a:cs typeface="Times New Roman" panose="02020603050405020304" pitchFamily="18" charset="0"/>
            </a:endParaRPr>
          </a:p>
          <a:p>
            <a:pPr marL="0" indent="0">
              <a:lnSpc>
                <a:spcPct val="100000"/>
              </a:lnSpc>
              <a:buNone/>
            </a:pPr>
            <a:r>
              <a:rPr lang="en-US" altLang="zh-CN" sz="3000" dirty="0">
                <a:latin typeface="Times New Roman" panose="02020603050405020304" pitchFamily="18" charset="0"/>
                <a:cs typeface="Times New Roman" panose="02020603050405020304" pitchFamily="18" charset="0"/>
              </a:rPr>
              <a:t>(2)</a:t>
            </a:r>
            <a:r>
              <a:rPr lang="zh-CN" altLang="en-US" sz="3000" b="1" dirty="0">
                <a:solidFill>
                  <a:srgbClr val="3907F1"/>
                </a:solidFill>
                <a:latin typeface="Times New Roman" panose="02020603050405020304" pitchFamily="18" charset="0"/>
                <a:cs typeface="Times New Roman" panose="02020603050405020304" pitchFamily="18" charset="0"/>
                <a:sym typeface="+mn-ea"/>
              </a:rPr>
              <a:t>Output</a:t>
            </a:r>
            <a:r>
              <a:rPr lang="en-US" altLang="zh-CN" sz="3000" dirty="0">
                <a:latin typeface="Times New Roman" panose="02020603050405020304" pitchFamily="18" charset="0"/>
                <a:cs typeface="Times New Roman" panose="02020603050405020304" pitchFamily="18" charset="0"/>
                <a:sym typeface="+mn-ea"/>
              </a:rPr>
              <a:t>: </a:t>
            </a:r>
            <a:r>
              <a:rPr lang="zh-CN" altLang="en-US" sz="3000" dirty="0">
                <a:latin typeface="Times New Roman" panose="02020603050405020304" pitchFamily="18" charset="0"/>
                <a:cs typeface="Times New Roman" panose="02020603050405020304" pitchFamily="18" charset="0"/>
                <a:sym typeface="+mn-ea"/>
              </a:rPr>
              <a:t>The algorithm produces at least one quantity as output.</a:t>
            </a:r>
            <a:endParaRPr lang="zh-CN" altLang="en-US" sz="3000" dirty="0">
              <a:latin typeface="Times New Roman" panose="02020603050405020304" pitchFamily="18" charset="0"/>
              <a:cs typeface="Times New Roman" panose="02020603050405020304" pitchFamily="18" charset="0"/>
            </a:endParaRPr>
          </a:p>
          <a:p>
            <a:pPr marL="0" indent="0">
              <a:lnSpc>
                <a:spcPct val="100000"/>
              </a:lnSpc>
              <a:buNone/>
            </a:pPr>
            <a:r>
              <a:rPr lang="en-US" altLang="zh-CN" sz="3000" dirty="0">
                <a:latin typeface="Times New Roman" panose="02020603050405020304" pitchFamily="18" charset="0"/>
                <a:cs typeface="Times New Roman" panose="02020603050405020304" pitchFamily="18" charset="0"/>
              </a:rPr>
              <a:t>(3)</a:t>
            </a:r>
            <a:r>
              <a:rPr lang="en-US" altLang="zh-CN" sz="3000" b="1" dirty="0">
                <a:solidFill>
                  <a:srgbClr val="3907F1"/>
                </a:solidFill>
                <a:latin typeface="Times New Roman" panose="02020603050405020304" pitchFamily="18" charset="0"/>
                <a:cs typeface="Times New Roman" panose="02020603050405020304" pitchFamily="18" charset="0"/>
              </a:rPr>
              <a:t>D</a:t>
            </a:r>
            <a:r>
              <a:rPr lang="zh-CN" altLang="en-US" sz="3000" b="1" dirty="0">
                <a:solidFill>
                  <a:srgbClr val="3907F1"/>
                </a:solidFill>
                <a:latin typeface="Times New Roman" panose="02020603050405020304" pitchFamily="18" charset="0"/>
                <a:cs typeface="Times New Roman" panose="02020603050405020304" pitchFamily="18" charset="0"/>
                <a:sym typeface="+mn-ea"/>
              </a:rPr>
              <a:t>eterminacy</a:t>
            </a:r>
            <a:r>
              <a:rPr lang="zh-CN" altLang="en-US" sz="3000" dirty="0">
                <a:latin typeface="Times New Roman" panose="02020603050405020304" pitchFamily="18" charset="0"/>
                <a:cs typeface="Times New Roman" panose="02020603050405020304" pitchFamily="18" charset="0"/>
                <a:sym typeface="+mn-ea"/>
              </a:rPr>
              <a:t>: Each instruction that makes up the algorithm is clear and unambiguous.</a:t>
            </a:r>
            <a:endParaRPr lang="zh-CN" altLang="en-US" sz="3000" dirty="0">
              <a:latin typeface="Times New Roman" panose="02020603050405020304" pitchFamily="18" charset="0"/>
              <a:cs typeface="Times New Roman" panose="02020603050405020304" pitchFamily="18" charset="0"/>
            </a:endParaRPr>
          </a:p>
          <a:p>
            <a:pPr marL="0" indent="0">
              <a:lnSpc>
                <a:spcPct val="100000"/>
              </a:lnSpc>
              <a:buNone/>
            </a:pPr>
            <a:r>
              <a:rPr lang="en-US" altLang="zh-CN" sz="3000" dirty="0">
                <a:latin typeface="Times New Roman" panose="02020603050405020304" pitchFamily="18" charset="0"/>
                <a:cs typeface="Times New Roman" panose="02020603050405020304" pitchFamily="18" charset="0"/>
              </a:rPr>
              <a:t>(4)</a:t>
            </a:r>
            <a:r>
              <a:rPr lang="en-US" altLang="zh-CN" sz="3000" b="1" dirty="0">
                <a:solidFill>
                  <a:srgbClr val="3907F1"/>
                </a:solidFill>
                <a:latin typeface="Times New Roman" panose="02020603050405020304" pitchFamily="18" charset="0"/>
                <a:cs typeface="Times New Roman" panose="02020603050405020304" pitchFamily="18" charset="0"/>
              </a:rPr>
              <a:t>F</a:t>
            </a:r>
            <a:r>
              <a:rPr lang="zh-CN" altLang="en-US" sz="3000" b="1" dirty="0">
                <a:solidFill>
                  <a:srgbClr val="3907F1"/>
                </a:solidFill>
                <a:latin typeface="Times New Roman" panose="02020603050405020304" pitchFamily="18" charset="0"/>
                <a:cs typeface="Times New Roman" panose="02020603050405020304" pitchFamily="18" charset="0"/>
                <a:sym typeface="+mn-ea"/>
              </a:rPr>
              <a:t>initeness</a:t>
            </a:r>
            <a:r>
              <a:rPr lang="zh-CN" altLang="en-US" sz="3000" dirty="0">
                <a:latin typeface="Times New Roman" panose="02020603050405020304" pitchFamily="18" charset="0"/>
                <a:cs typeface="Times New Roman" panose="02020603050405020304" pitchFamily="18" charset="0"/>
                <a:sym typeface="+mn-ea"/>
              </a:rPr>
              <a:t>: the execution times of each instruction in the algorithm are limited, and the execution time of each instruction is also limited.</a:t>
            </a:r>
            <a:r>
              <a:rPr lang="zh-CN" altLang="en-US" sz="3000" dirty="0">
                <a:latin typeface="Times New Roman" panose="02020603050405020304" pitchFamily="18" charset="0"/>
                <a:cs typeface="Times New Roman" panose="02020603050405020304" pitchFamily="18" charset="0"/>
              </a:rPr>
              <a:t> </a:t>
            </a:r>
            <a:endParaRPr lang="zh-CN" altLang="en-US" sz="3000" dirty="0">
              <a:latin typeface="Times New Roman" panose="02020603050405020304" pitchFamily="18" charset="0"/>
              <a:cs typeface="Times New Roman" panose="02020603050405020304" pitchFamily="18" charset="0"/>
            </a:endParaRPr>
          </a:p>
          <a:p>
            <a:pPr marL="0" indent="0">
              <a:lnSpc>
                <a:spcPct val="150000"/>
              </a:lnSpc>
              <a:buNone/>
            </a:pPr>
            <a:endParaRPr lang="zh-CN" alt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spcBef>
                <a:spcPts val="0"/>
              </a:spcBef>
              <a:buFont typeface="Times New Roman" panose="02020603050405020304" pitchFamily="18" charset="0"/>
              <a:buChar char="►"/>
            </a:pPr>
            <a:r>
              <a:rPr lang="zh-CN" altLang="en-US" sz="3000" dirty="0">
                <a:latin typeface="Times New Roman" panose="02020603050405020304" pitchFamily="18" charset="0"/>
                <a:cs typeface="Times New Roman" panose="02020603050405020304" pitchFamily="18" charset="0"/>
              </a:rPr>
              <a:t>Program is a concrete realization of algorithm in some programming language. The nature of the program can not satisfy the algorithm (4).</a:t>
            </a:r>
            <a:endParaRPr lang="zh-CN" altLang="en-US" sz="3000" dirty="0">
              <a:latin typeface="Times New Roman" panose="02020603050405020304" pitchFamily="18" charset="0"/>
              <a:cs typeface="Times New Roman" panose="02020603050405020304" pitchFamily="18" charset="0"/>
            </a:endParaRPr>
          </a:p>
          <a:p>
            <a:pPr marL="0" indent="457200" algn="just">
              <a:lnSpc>
                <a:spcPct val="150000"/>
              </a:lnSpc>
              <a:spcBef>
                <a:spcPts val="0"/>
              </a:spcBef>
              <a:buNone/>
            </a:pPr>
            <a:r>
              <a:rPr lang="zh-CN" altLang="en-US" sz="3000" dirty="0">
                <a:latin typeface="Times New Roman" panose="02020603050405020304" pitchFamily="18" charset="0"/>
                <a:cs typeface="Times New Roman" panose="02020603050405020304" pitchFamily="18" charset="0"/>
              </a:rPr>
              <a:t>An operating system, for example, is a program that executes in an infinite loop, not an algorithm. The various tasks of the operating system can be viewed as separate problems, and each problem is implemented by a subroutine of the operating system through a specific algorithm. The subroutine gets the output and then terminates.</a:t>
            </a:r>
            <a:endParaRPr lang="zh-CN" altLang="en-US" sz="3000" dirty="0">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p:txBody>
          <a:bodyPr/>
          <a:p>
            <a:r>
              <a:rPr lang="zh-CN" altLang="en-US" dirty="0" smtClean="0"/>
              <a:t>1.1 Algorithms and procedures</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算法1模板</Template>
  <TotalTime>0</TotalTime>
  <Words>9893</Words>
  <Application>WPS Writer</Application>
  <PresentationFormat>宽屏</PresentationFormat>
  <Paragraphs>254</Paragraphs>
  <Slides>31</Slides>
  <Notes>8</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2</vt:i4>
      </vt:variant>
      <vt:variant>
        <vt:lpstr>幻灯片标题</vt:lpstr>
      </vt:variant>
      <vt:variant>
        <vt:i4>31</vt:i4>
      </vt:variant>
    </vt:vector>
  </HeadingPairs>
  <TitlesOfParts>
    <vt:vector size="58" baseType="lpstr">
      <vt:lpstr>Arial</vt:lpstr>
      <vt:lpstr>宋体</vt:lpstr>
      <vt:lpstr>Wingdings</vt:lpstr>
      <vt:lpstr>汉仪书宋二KW</vt:lpstr>
      <vt:lpstr>华文隶书</vt:lpstr>
      <vt:lpstr>新宋体</vt:lpstr>
      <vt:lpstr>宋体-简</vt:lpstr>
      <vt:lpstr>黑体</vt:lpstr>
      <vt:lpstr>汉仪中黑KW</vt:lpstr>
      <vt:lpstr>微软雅黑</vt:lpstr>
      <vt:lpstr>汉仪旗黑</vt:lpstr>
      <vt:lpstr>方正书宋_GBK</vt:lpstr>
      <vt:lpstr>Times New Roman</vt:lpstr>
      <vt:lpstr>Symbol</vt:lpstr>
      <vt:lpstr>Kingsoft Sign</vt:lpstr>
      <vt:lpstr>宋体</vt:lpstr>
      <vt:lpstr>Arial Unicode MS</vt:lpstr>
      <vt:lpstr>等线</vt:lpstr>
      <vt:lpstr>汉仪中等线KW</vt:lpstr>
      <vt:lpstr>Times New Roman Italic</vt:lpstr>
      <vt:lpstr>Cambria Math</vt:lpstr>
      <vt:lpstr>Kingsoft Math</vt:lpstr>
      <vt:lpstr>DejaVu Math TeX Gyre</vt:lpstr>
      <vt:lpstr>自定义设计方案</vt:lpstr>
      <vt:lpstr>1_自定义设计方案</vt:lpstr>
      <vt:lpstr>Equation.3</vt:lpstr>
      <vt:lpstr>Equation.3</vt:lpstr>
      <vt:lpstr>Algorithm Design and Analysis</vt:lpstr>
      <vt:lpstr>PowerPoint 演示文稿</vt:lpstr>
      <vt:lpstr>Teaching materials</vt:lpstr>
      <vt:lpstr>Teaching materials</vt:lpstr>
      <vt:lpstr>PowerPoint 演示文稿</vt:lpstr>
      <vt:lpstr>Chapter 1 Algorithm overview</vt:lpstr>
      <vt:lpstr>Chapter 1 Algorithm overview</vt:lpstr>
      <vt:lpstr>1.1 Algorithms and procedures</vt:lpstr>
      <vt:lpstr>1.1 Algorithms and procedures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1.2 Algorithm complexity analysis</vt:lpstr>
      <vt:lpstr>NP-complete theory</vt:lpstr>
      <vt:lpstr>NP-complete theory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huxufei</dc:creator>
  <cp:lastModifiedBy>Somnus</cp:lastModifiedBy>
  <cp:revision>292</cp:revision>
  <dcterms:created xsi:type="dcterms:W3CDTF">2023-09-10T15:36:19Z</dcterms:created>
  <dcterms:modified xsi:type="dcterms:W3CDTF">2023-09-10T15:36:19Z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4D8F2221033960E230AFF0623682496F</vt:lpwstr>
  </property>
  <property fmtid="{D5CDD505-2E9C-101B-9397-08002B2CF9AE}" pid="3" name="KSOProductBuildVer">
    <vt:lpwstr>1033-6.0.2.8225</vt:lpwstr>
  </property>
</Properties>
</file>