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</p:sldMasterIdLst>
  <p:notesMasterIdLst>
    <p:notesMasterId r:id="rId5"/>
  </p:notesMasterIdLst>
  <p:sldIdLst>
    <p:sldId id="256" r:id="rId4"/>
    <p:sldId id="310" r:id="rId6"/>
    <p:sldId id="314" r:id="rId7"/>
    <p:sldId id="315" r:id="rId8"/>
    <p:sldId id="285" r:id="rId9"/>
    <p:sldId id="316" r:id="rId10"/>
    <p:sldId id="286" r:id="rId11"/>
    <p:sldId id="287" r:id="rId12"/>
    <p:sldId id="289" r:id="rId13"/>
    <p:sldId id="311" r:id="rId14"/>
    <p:sldId id="290" r:id="rId15"/>
    <p:sldId id="342" r:id="rId16"/>
    <p:sldId id="343" r:id="rId17"/>
    <p:sldId id="344" r:id="rId18"/>
    <p:sldId id="291" r:id="rId19"/>
    <p:sldId id="295" r:id="rId20"/>
    <p:sldId id="297" r:id="rId21"/>
    <p:sldId id="312" r:id="rId22"/>
    <p:sldId id="293" r:id="rId23"/>
    <p:sldId id="294" r:id="rId24"/>
    <p:sldId id="298" r:id="rId25"/>
    <p:sldId id="299" r:id="rId26"/>
    <p:sldId id="300" r:id="rId27"/>
    <p:sldId id="301" r:id="rId28"/>
    <p:sldId id="304" r:id="rId29"/>
    <p:sldId id="305" r:id="rId30"/>
    <p:sldId id="317" r:id="rId31"/>
    <p:sldId id="306" r:id="rId32"/>
    <p:sldId id="313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47" autoAdjust="0"/>
  </p:normalViewPr>
  <p:slideViewPr>
    <p:cSldViewPr snapToGrid="0">
      <p:cViewPr varScale="1">
        <p:scale>
          <a:sx n="99" d="100"/>
          <a:sy n="99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F8068-2B0A-4E89-BDBC-A53076134B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89500-7B95-4046-BB03-4F180CD4BD8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9500-7B95-4046-BB03-4F180CD4BD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板书一个书上公式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9500-7B95-4046-BB03-4F180CD4BD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9500-7B95-4046-BB03-4F180CD4BD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9500-7B95-4046-BB03-4F180CD4BD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9500-7B95-4046-BB03-4F180CD4BD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9500-7B95-4046-BB03-4F180CD4BD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9500-7B95-4046-BB03-4F180CD4BD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9500-7B95-4046-BB03-4F180CD4BD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38" y="1122363"/>
            <a:ext cx="9144224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38" y="3602038"/>
            <a:ext cx="9144224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042" y="261862"/>
            <a:ext cx="7740763" cy="1088571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0042" y="1524000"/>
            <a:ext cx="7740763" cy="43107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5113" y="365125"/>
            <a:ext cx="2628964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21" y="365125"/>
            <a:ext cx="773449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38" y="1122363"/>
            <a:ext cx="9144224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38" y="3602038"/>
            <a:ext cx="9144224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8469" y="68626"/>
            <a:ext cx="7740763" cy="470410"/>
          </a:xfrm>
          <a:prstGeom prst="rect">
            <a:avLst/>
          </a:prstGeom>
        </p:spPr>
        <p:txBody>
          <a:bodyPr/>
          <a:lstStyle>
            <a:lvl1pPr>
              <a:defRPr sz="305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81" y="891575"/>
            <a:ext cx="11632335" cy="5349166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新宋体" panose="02010609030101010101" pitchFamily="49" charset="-122"/>
                <a:ea typeface="新宋体" panose="02010609030101010101" pitchFamily="49" charset="-122"/>
              </a:defRPr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8469" y="68626"/>
            <a:ext cx="7740763" cy="470410"/>
          </a:xfrm>
          <a:prstGeom prst="rect">
            <a:avLst/>
          </a:prstGeom>
        </p:spPr>
        <p:txBody>
          <a:bodyPr/>
          <a:lstStyle>
            <a:lvl1pPr>
              <a:defRPr sz="305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81" y="891575"/>
            <a:ext cx="11632335" cy="5349166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新宋体" panose="02010609030101010101" pitchFamily="49" charset="-122"/>
                <a:ea typeface="新宋体" panose="02010609030101010101" pitchFamily="49" charset="-122"/>
              </a:defRPr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72" y="1709738"/>
            <a:ext cx="10515857" cy="2852737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72" y="4589463"/>
            <a:ext cx="10515857" cy="15001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042" y="261862"/>
            <a:ext cx="7740763" cy="1088571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20" y="1825626"/>
            <a:ext cx="5181727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352" y="1825626"/>
            <a:ext cx="5181727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09" y="365127"/>
            <a:ext cx="10515857" cy="97022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56" y="1567346"/>
            <a:ext cx="4701955" cy="71009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56" y="2338388"/>
            <a:ext cx="4701955" cy="37859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771" y="1567346"/>
            <a:ext cx="4701956" cy="71009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771" y="2357462"/>
            <a:ext cx="4701956" cy="37668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042" y="261862"/>
            <a:ext cx="7740763" cy="1088571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08" y="457200"/>
            <a:ext cx="393233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316" y="987425"/>
            <a:ext cx="617235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08" y="2057400"/>
            <a:ext cx="393233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09" y="457200"/>
            <a:ext cx="4260954" cy="1600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933" y="457203"/>
            <a:ext cx="5970733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1" smtClean="0"/>
              <a:t>单击图标添加图片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09" y="2057400"/>
            <a:ext cx="4260954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042" y="261862"/>
            <a:ext cx="7740763" cy="1088571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0042" y="1524000"/>
            <a:ext cx="7740763" cy="43107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5113" y="365125"/>
            <a:ext cx="2628964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21" y="365125"/>
            <a:ext cx="773449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72" y="1709738"/>
            <a:ext cx="10515857" cy="2852737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72" y="4589463"/>
            <a:ext cx="10515857" cy="15001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042" y="261862"/>
            <a:ext cx="7740763" cy="1088571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20" y="1825626"/>
            <a:ext cx="5181727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352" y="1825626"/>
            <a:ext cx="5181727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09" y="365127"/>
            <a:ext cx="10515857" cy="97022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56" y="1567346"/>
            <a:ext cx="4701955" cy="71009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56" y="2338388"/>
            <a:ext cx="4701955" cy="37859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771" y="1567346"/>
            <a:ext cx="4701956" cy="71009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771" y="2357462"/>
            <a:ext cx="4701956" cy="37668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042" y="261862"/>
            <a:ext cx="7740763" cy="1088571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08" y="457200"/>
            <a:ext cx="393233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316" y="987425"/>
            <a:ext cx="617235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08" y="2057400"/>
            <a:ext cx="393233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09" y="457200"/>
            <a:ext cx="4260954" cy="1600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933" y="457203"/>
            <a:ext cx="5970733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1" smtClean="0"/>
              <a:t>单击图标添加图片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09" y="2057400"/>
            <a:ext cx="4260954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jpeg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9" Type="http://schemas.openxmlformats.org/officeDocument/2006/relationships/theme" Target="../theme/theme2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2" descr="0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202452" cy="686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8" t="36000" r="13208" b="30000"/>
          <a:stretch>
            <a:fillRect/>
          </a:stretch>
        </p:blipFill>
        <p:spPr>
          <a:xfrm>
            <a:off x="10690796" y="5143476"/>
            <a:ext cx="1440160" cy="1440160"/>
          </a:xfrm>
          <a:prstGeom prst="rect">
            <a:avLst/>
          </a:prstGeom>
        </p:spPr>
      </p:pic>
      <p:sp>
        <p:nvSpPr>
          <p:cNvPr id="4" name="标题 1"/>
          <p:cNvSpPr txBox="1"/>
          <p:nvPr/>
        </p:nvSpPr>
        <p:spPr>
          <a:xfrm>
            <a:off x="2804206" y="68627"/>
            <a:ext cx="7740763" cy="49255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endParaRPr lang="zh-CN" altLang="en-US" sz="3050" noProof="1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430042" y="960154"/>
            <a:ext cx="11495177" cy="514342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6390" indent="-326390">
              <a:buFont typeface="Wingdings" panose="05000000000000000000" pitchFamily="2" charset="2"/>
              <a:buChar char="u"/>
            </a:pPr>
            <a:endParaRPr lang="zh-CN" altLang="en-US" sz="3050" noProof="1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19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5pPr>
      <a:lvl6pPr marL="435610"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6pPr>
      <a:lvl7pPr marL="870585"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7pPr>
      <a:lvl8pPr marL="1306195"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8pPr>
      <a:lvl9pPr marL="1741805"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9pPr>
    </p:titleStyle>
    <p:bodyStyle>
      <a:lvl1pPr marL="326390" indent="-326390" algn="l" rtl="0" eaLnBrk="1" fontAlgn="base" hangingPunct="1">
        <a:spcBef>
          <a:spcPct val="20000"/>
        </a:spcBef>
        <a:spcAft>
          <a:spcPct val="0"/>
        </a:spcAft>
        <a:buChar char="•"/>
        <a:defRPr sz="3050" kern="1200">
          <a:solidFill>
            <a:schemeClr val="tx1"/>
          </a:solidFill>
          <a:latin typeface="+mn-lt"/>
          <a:ea typeface="+mn-ea"/>
          <a:cs typeface="+mn-cs"/>
        </a:defRPr>
      </a:lvl1pPr>
      <a:lvl2pPr marL="707390" lvl="1" indent="-272415" algn="l" rtl="0" eaLnBrk="1" fontAlgn="base" hangingPunct="1">
        <a:spcBef>
          <a:spcPct val="20000"/>
        </a:spcBef>
        <a:spcAft>
          <a:spcPct val="0"/>
        </a:spcAft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lvl="2" indent="-217805" algn="l" rtl="0" eaLnBrk="1" fontAlgn="base" hangingPunct="1">
        <a:spcBef>
          <a:spcPct val="20000"/>
        </a:spcBef>
        <a:spcAft>
          <a:spcPct val="0"/>
        </a:spcAft>
        <a:buChar char="•"/>
        <a:defRPr sz="2285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lvl="3" indent="-217805" algn="l" rtl="0" eaLnBrk="1" fontAlgn="base" hangingPunct="1">
        <a:spcBef>
          <a:spcPct val="20000"/>
        </a:spcBef>
        <a:spcAft>
          <a:spcPct val="0"/>
        </a:spcAft>
        <a:buChar char="–"/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59610" lvl="4" indent="-217805" algn="l" rtl="0" eaLnBrk="1" fontAlgn="base" hangingPunct="1">
        <a:spcBef>
          <a:spcPct val="20000"/>
        </a:spcBef>
        <a:spcAft>
          <a:spcPct val="0"/>
        </a:spcAft>
        <a:buChar char="»"/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395220" lvl="5" indent="-217805" algn="l" defTabSz="870585" eaLnBrk="1" fontAlgn="base" latinLnBrk="0" hangingPunct="1">
        <a:spcBef>
          <a:spcPct val="20000"/>
        </a:spcBef>
        <a:spcAft>
          <a:spcPct val="0"/>
        </a:spcAft>
        <a:buChar char="»"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830195" lvl="6" indent="-217805" algn="l" defTabSz="870585" eaLnBrk="1" fontAlgn="base" latinLnBrk="0" hangingPunct="1">
        <a:spcBef>
          <a:spcPct val="20000"/>
        </a:spcBef>
        <a:spcAft>
          <a:spcPct val="0"/>
        </a:spcAft>
        <a:buChar char="»"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65805" lvl="7" indent="-217805" algn="l" defTabSz="870585" eaLnBrk="1" fontAlgn="base" latinLnBrk="0" hangingPunct="1">
        <a:spcBef>
          <a:spcPct val="20000"/>
        </a:spcBef>
        <a:spcAft>
          <a:spcPct val="0"/>
        </a:spcAft>
        <a:buChar char="»"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701415" lvl="8" indent="-217805" algn="l" defTabSz="870585" eaLnBrk="1" fontAlgn="base" latinLnBrk="0" hangingPunct="1">
        <a:spcBef>
          <a:spcPct val="20000"/>
        </a:spcBef>
        <a:spcAft>
          <a:spcPct val="0"/>
        </a:spcAft>
        <a:buChar char="»"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71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35610" lvl="1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70585" lvl="2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06195" lvl="3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741805" lvl="4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177415" lvl="5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612390" lvl="6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048000" lvl="7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483610" lvl="8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2" descr="0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202452" cy="686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 txBox="1"/>
          <p:nvPr/>
        </p:nvSpPr>
        <p:spPr>
          <a:xfrm>
            <a:off x="2804206" y="68627"/>
            <a:ext cx="7740763" cy="49255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endParaRPr lang="zh-CN" altLang="en-US" sz="3050" noProof="1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430042" y="960154"/>
            <a:ext cx="11495177" cy="514342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6390" indent="-326390">
              <a:buFont typeface="Wingdings" panose="05000000000000000000" pitchFamily="2" charset="2"/>
              <a:buChar char="u"/>
            </a:pPr>
            <a:endParaRPr lang="zh-CN" altLang="en-US" sz="3050" noProof="1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19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5pPr>
      <a:lvl6pPr marL="435610"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6pPr>
      <a:lvl7pPr marL="870585"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7pPr>
      <a:lvl8pPr marL="1306195"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8pPr>
      <a:lvl9pPr marL="1741805"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9pPr>
    </p:titleStyle>
    <p:bodyStyle>
      <a:lvl1pPr marL="326390" indent="-326390" algn="l" rtl="0" eaLnBrk="1" fontAlgn="base" hangingPunct="1">
        <a:spcBef>
          <a:spcPct val="20000"/>
        </a:spcBef>
        <a:spcAft>
          <a:spcPct val="0"/>
        </a:spcAft>
        <a:buChar char="•"/>
        <a:defRPr sz="3050" kern="1200">
          <a:solidFill>
            <a:schemeClr val="tx1"/>
          </a:solidFill>
          <a:latin typeface="+mn-lt"/>
          <a:ea typeface="+mn-ea"/>
          <a:cs typeface="+mn-cs"/>
        </a:defRPr>
      </a:lvl1pPr>
      <a:lvl2pPr marL="707390" lvl="1" indent="-272415" algn="l" rtl="0" eaLnBrk="1" fontAlgn="base" hangingPunct="1">
        <a:spcBef>
          <a:spcPct val="20000"/>
        </a:spcBef>
        <a:spcAft>
          <a:spcPct val="0"/>
        </a:spcAft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lvl="2" indent="-217805" algn="l" rtl="0" eaLnBrk="1" fontAlgn="base" hangingPunct="1">
        <a:spcBef>
          <a:spcPct val="20000"/>
        </a:spcBef>
        <a:spcAft>
          <a:spcPct val="0"/>
        </a:spcAft>
        <a:buChar char="•"/>
        <a:defRPr sz="2285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lvl="3" indent="-217805" algn="l" rtl="0" eaLnBrk="1" fontAlgn="base" hangingPunct="1">
        <a:spcBef>
          <a:spcPct val="20000"/>
        </a:spcBef>
        <a:spcAft>
          <a:spcPct val="0"/>
        </a:spcAft>
        <a:buChar char="–"/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59610" lvl="4" indent="-217805" algn="l" rtl="0" eaLnBrk="1" fontAlgn="base" hangingPunct="1">
        <a:spcBef>
          <a:spcPct val="20000"/>
        </a:spcBef>
        <a:spcAft>
          <a:spcPct val="0"/>
        </a:spcAft>
        <a:buChar char="»"/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395220" lvl="5" indent="-217805" algn="l" defTabSz="870585" eaLnBrk="1" fontAlgn="base" latinLnBrk="0" hangingPunct="1">
        <a:spcBef>
          <a:spcPct val="20000"/>
        </a:spcBef>
        <a:spcAft>
          <a:spcPct val="0"/>
        </a:spcAft>
        <a:buChar char="»"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830195" lvl="6" indent="-217805" algn="l" defTabSz="870585" eaLnBrk="1" fontAlgn="base" latinLnBrk="0" hangingPunct="1">
        <a:spcBef>
          <a:spcPct val="20000"/>
        </a:spcBef>
        <a:spcAft>
          <a:spcPct val="0"/>
        </a:spcAft>
        <a:buChar char="»"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65805" lvl="7" indent="-217805" algn="l" defTabSz="870585" eaLnBrk="1" fontAlgn="base" latinLnBrk="0" hangingPunct="1">
        <a:spcBef>
          <a:spcPct val="20000"/>
        </a:spcBef>
        <a:spcAft>
          <a:spcPct val="0"/>
        </a:spcAft>
        <a:buChar char="»"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701415" lvl="8" indent="-217805" algn="l" defTabSz="870585" eaLnBrk="1" fontAlgn="base" latinLnBrk="0" hangingPunct="1">
        <a:spcBef>
          <a:spcPct val="20000"/>
        </a:spcBef>
        <a:spcAft>
          <a:spcPct val="0"/>
        </a:spcAft>
        <a:buChar char="»"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71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35610" lvl="1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70585" lvl="2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06195" lvl="3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741805" lvl="4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177415" lvl="5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612390" lvl="6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048000" lvl="7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483610" lvl="8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zh-CN" altLang="en-US" sz="8000" b="1" dirty="0">
                <a:latin typeface="黑体" panose="02010609060101010101" pitchFamily="49" charset="-122"/>
                <a:ea typeface="黑体" panose="02010609060101010101" pitchFamily="49" charset="-122"/>
              </a:rPr>
              <a:t>算法设计与分析</a:t>
            </a:r>
            <a:endParaRPr lang="zh-CN" altLang="en-US" sz="8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6000" b="1" dirty="0" smtClean="0">
                <a:solidFill>
                  <a:schemeClr val="tx1"/>
                </a:solidFill>
              </a:rPr>
              <a:t>张书妍（</a:t>
            </a:r>
            <a:r>
              <a:rPr lang="en-US" altLang="zh-CN" sz="6000" b="1" dirty="0" smtClean="0">
                <a:solidFill>
                  <a:schemeClr val="tx1"/>
                </a:solidFill>
              </a:rPr>
              <a:t>360191917</a:t>
            </a:r>
            <a:r>
              <a:rPr lang="zh-CN" altLang="en-US" sz="6000" b="1" dirty="0" smtClean="0">
                <a:solidFill>
                  <a:schemeClr val="tx1"/>
                </a:solidFill>
              </a:rPr>
              <a:t>）</a:t>
            </a:r>
            <a:endParaRPr lang="zh-CN" altLang="en-US" sz="6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35"/>
    </mc:Choice>
    <mc:Fallback>
      <p:transition spd="slow" advTm="333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算法复杂性分析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T</a:t>
                </a:r>
                <a:r>
                  <a:rPr lang="zh-CN" altLang="en-US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与</a:t>
                </a:r>
                <a:r>
                  <a:rPr lang="en-US" altLang="zh-CN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S</a:t>
                </a:r>
                <a:r>
                  <a:rPr lang="zh-CN" altLang="en-US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是关于</a:t>
                </a:r>
                <a:r>
                  <a:rPr lang="en-US" altLang="zh-CN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N</a:t>
                </a:r>
                <a:r>
                  <a:rPr lang="zh-CN" altLang="en-US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，</a:t>
                </a:r>
                <a:r>
                  <a:rPr lang="en-US" altLang="zh-CN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I</a:t>
                </a:r>
                <a:r>
                  <a:rPr lang="zh-CN" altLang="en-US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和</a:t>
                </a:r>
                <a:r>
                  <a:rPr lang="en-US" altLang="zh-CN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A</a:t>
                </a:r>
                <a:r>
                  <a:rPr lang="zh-CN" altLang="en-US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的函数</a:t>
                </a:r>
                <a:r>
                  <a:rPr lang="zh-CN" altLang="en-US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。</a:t>
                </a:r>
                <a:endParaRPr lang="en-US" altLang="zh-CN" dirty="0" smtClean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N</a:t>
                </a:r>
                <a:r>
                  <a:rPr lang="zh-CN" altLang="en-US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：问题的规模（输入大小）；</a:t>
                </a:r>
                <a:r>
                  <a:rPr lang="en-US" altLang="zh-CN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I</a:t>
                </a:r>
                <a:r>
                  <a:rPr lang="zh-CN" altLang="en-US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： 算法的输入；</a:t>
                </a:r>
                <a:r>
                  <a:rPr lang="en-US" altLang="zh-CN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A</a:t>
                </a:r>
                <a:r>
                  <a:rPr lang="zh-CN" altLang="en-US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：算法本身</a:t>
                </a:r>
                <a:endParaRPr lang="en-US" altLang="zh-CN" dirty="0" smtClean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设</a:t>
                </a:r>
                <a:r>
                  <a:rPr lang="en-US" altLang="zh-CN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T(N,I)</a:t>
                </a:r>
                <a:r>
                  <a:rPr lang="zh-CN" altLang="en-US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为所需时间，计算机提供的元算法有</a:t>
                </a:r>
                <a:r>
                  <a:rPr lang="en-US" altLang="zh-CN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k</a:t>
                </a:r>
                <a:r>
                  <a:rPr lang="zh-CN" altLang="en-US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种，分别记为</a:t>
                </a:r>
                <a:r>
                  <a:rPr lang="en-US" altLang="zh-CN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O</a:t>
                </a:r>
                <a:r>
                  <a:rPr lang="en-US" altLang="zh-CN" baseline="-25000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1</a:t>
                </a:r>
                <a:r>
                  <a:rPr lang="en-US" altLang="zh-CN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,O</a:t>
                </a:r>
                <a:r>
                  <a:rPr lang="en-US" altLang="zh-CN" baseline="-25000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2</a:t>
                </a:r>
                <a:r>
                  <a:rPr lang="en-US" altLang="zh-CN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,….,O</a:t>
                </a:r>
                <a:r>
                  <a:rPr lang="en-US" altLang="zh-CN" baseline="-25000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k</a:t>
                </a:r>
                <a:r>
                  <a:rPr lang="zh-CN" altLang="en-US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，每次元计算所需时间分别记为</a:t>
                </a:r>
                <a:r>
                  <a:rPr lang="zh-CN" altLang="en-US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：</a:t>
                </a:r>
                <a:r>
                  <a:rPr lang="en-US" altLang="zh-CN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t</a:t>
                </a:r>
                <a:r>
                  <a:rPr lang="en-US" altLang="zh-CN" baseline="-25000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1</a:t>
                </a:r>
                <a:r>
                  <a:rPr lang="en-US" altLang="zh-CN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,t</a:t>
                </a:r>
                <a:r>
                  <a:rPr lang="en-US" altLang="zh-CN" baseline="-25000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2</a:t>
                </a:r>
                <a:r>
                  <a:rPr lang="en-US" altLang="zh-CN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,….,</a:t>
                </a:r>
                <a:r>
                  <a:rPr lang="en-US" altLang="zh-CN" dirty="0" err="1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t</a:t>
                </a:r>
                <a:r>
                  <a:rPr lang="en-US" altLang="zh-CN" baseline="-25000" dirty="0" err="1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k</a:t>
                </a:r>
                <a:r>
                  <a:rPr lang="zh-CN" altLang="en-US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，对于给定的算法</a:t>
                </a:r>
                <a:r>
                  <a:rPr lang="en-US" altLang="zh-CN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A</a:t>
                </a:r>
                <a:r>
                  <a:rPr lang="zh-CN" altLang="en-US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，用到的元运算</a:t>
                </a:r>
                <a:r>
                  <a:rPr lang="en-US" altLang="zh-CN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O</a:t>
                </a:r>
                <a:r>
                  <a:rPr lang="en-US" altLang="zh-CN" baseline="-25000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i</a:t>
                </a:r>
                <a:r>
                  <a:rPr lang="zh-CN" altLang="en-US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的次数为</a:t>
                </a:r>
                <a:r>
                  <a:rPr lang="en-US" altLang="zh-CN" dirty="0" err="1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e</a:t>
                </a:r>
                <a:r>
                  <a:rPr lang="en-US" altLang="zh-CN" baseline="-25000" dirty="0" err="1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i</a:t>
                </a:r>
                <a:r>
                  <a:rPr lang="en-US" altLang="zh-CN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(</a:t>
                </a:r>
                <a:r>
                  <a:rPr lang="en-US" altLang="zh-CN" dirty="0" err="1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i</a:t>
                </a:r>
                <a:r>
                  <a:rPr lang="en-US" altLang="zh-CN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=1,2,…,k), </a:t>
                </a:r>
                <a:r>
                  <a:rPr lang="zh-CN" altLang="en-US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则</a:t>
                </a:r>
                <a:endParaRPr lang="en-US" altLang="zh-CN" dirty="0" smtClean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50305040509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50305040509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503050405090304" pitchFamily="18" charset="0"/>
                            </a:rPr>
                            <m:t>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5030504050903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5030504050903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50305040509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50305040509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  <a:cs typeface="Times New Roman" panose="020205030504050903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5030504050903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50305040509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5030504050903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50305040509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50305040509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50305040509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50305040509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50305040509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50305040509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5030504050903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503050405090304" pitchFamily="18" charset="0"/>
                            </a:rPr>
                            <m:t>𝑁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5030504050903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503050405090304" pitchFamily="18" charset="0"/>
                            </a:rPr>
                            <m:t>𝐼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50305040509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 smtClean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" t="-1" r="4" b="1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算法复杂性分析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考虑三种情况下的时间复杂性，即最坏情况、最好情况和平均情况下的时间复杂性</a:t>
            </a:r>
            <a:endParaRPr lang="en-US" altLang="zh-CN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</a:t>
            </a:r>
            <a:r>
              <a:rPr lang="zh-CN" altLang="en-US" b="1" dirty="0">
                <a:solidFill>
                  <a:srgbClr val="3907F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最坏情况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下的</a:t>
            </a: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时间复杂性</a:t>
            </a:r>
            <a:endParaRPr lang="zh-CN" altLang="en-US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i="1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T</a:t>
            </a:r>
            <a:r>
              <a:rPr lang="en-US" altLang="zh-CN" baseline="-250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max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) = max{ </a:t>
            </a:r>
            <a:r>
              <a:rPr lang="en-US" altLang="zh-CN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T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(I) | size(I)=</a:t>
            </a:r>
            <a:r>
              <a:rPr lang="en-US" altLang="zh-CN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n 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}</a:t>
            </a:r>
            <a:endParaRPr lang="en-US" altLang="zh-CN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</a:t>
            </a:r>
            <a:r>
              <a:rPr lang="zh-CN" altLang="en-US" b="1" dirty="0">
                <a:solidFill>
                  <a:srgbClr val="3907F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最好情况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下的时间复杂性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i="1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T</a:t>
            </a:r>
            <a:r>
              <a:rPr lang="en-US" altLang="zh-CN" baseline="-250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min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 = min{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T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(I) | size(I)=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}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</a:t>
            </a:r>
            <a:r>
              <a:rPr lang="zh-CN" altLang="en-US" b="1" dirty="0">
                <a:solidFill>
                  <a:srgbClr val="3907F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平均情况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下的时间复杂性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i="1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T</a:t>
            </a:r>
            <a:r>
              <a:rPr lang="en-US" altLang="zh-CN" baseline="-25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avg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 =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其中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I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是问题的规模为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的实例，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p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(I)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是实 例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I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出现的概率</a:t>
            </a: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。可操作性最好且最有实际价值的是最坏情况下的时间复杂性，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232385" y="3956642"/>
          <a:ext cx="15843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4" name="公式" r:id="rId1" imgW="888365" imgH="355600" progId="Equation.3">
                  <p:embed/>
                </p:oleObj>
              </mc:Choice>
              <mc:Fallback>
                <p:oleObj name="公式" r:id="rId1" imgW="888365" imgH="355600" progId="Equation.3">
                  <p:embed/>
                  <p:pic>
                    <p:nvPicPr>
                      <p:cNvPr id="0" name="Picture 42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2385" y="3956642"/>
                        <a:ext cx="1584325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算法复杂性分析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时间复杂度</a:t>
            </a:r>
            <a:endParaRPr lang="en-US" altLang="zh-CN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4" name="Picture 3" descr="Screen Shot 2023-09-07 at 8.42.17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865" y="2185670"/>
            <a:ext cx="11455400" cy="318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算法复杂性分析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时间复杂度</a:t>
            </a:r>
            <a:endParaRPr lang="en-US" altLang="zh-CN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4" name="Picture 3" descr="Screen Shot 2023-09-07 at 8.46.51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590" y="1681480"/>
            <a:ext cx="6045200" cy="4559300"/>
          </a:xfrm>
          <a:prstGeom prst="rect">
            <a:avLst/>
          </a:prstGeom>
        </p:spPr>
      </p:pic>
      <p:pic>
        <p:nvPicPr>
          <p:cNvPr id="6" name="Picture 5" descr="Screen Shot 2023-09-07 at 8.53.14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3898265"/>
            <a:ext cx="4465955" cy="1030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算法复杂性分析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空间复杂度</a:t>
            </a:r>
            <a:endParaRPr lang="en-US" altLang="zh-CN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6" name="Picture 5" descr="Screen Shot 2023-09-07 at 8.55.45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320" y="1959610"/>
            <a:ext cx="8509000" cy="3213100"/>
          </a:xfrm>
          <a:prstGeom prst="rect">
            <a:avLst/>
          </a:prstGeom>
        </p:spPr>
      </p:pic>
      <p:pic>
        <p:nvPicPr>
          <p:cNvPr id="7" name="Picture 6" descr="Screen Shot 2023-09-07 at 8.56.50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420" y="5525770"/>
            <a:ext cx="3041650" cy="470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算法复杂性分析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zh-CN" altLang="en-US" b="1" dirty="0" smtClean="0">
                    <a:solidFill>
                      <a:srgbClr val="0000FF"/>
                    </a:solidFill>
                  </a:rPr>
                  <a:t>算法渐近复杂性</a:t>
                </a:r>
                <a:endParaRPr lang="en-US" altLang="zh-CN" i="1" dirty="0" smtClean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i="1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T</a:t>
                </a:r>
                <a:r>
                  <a:rPr lang="en-US" altLang="zh-CN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(</a:t>
                </a:r>
                <a:r>
                  <a:rPr lang="en-US" altLang="zh-CN" i="1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n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)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  <a:sym typeface="Symbol" panose="05050102010706020507" pitchFamily="18" charset="2"/>
                  </a:rPr>
                  <a:t>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,  as </a:t>
                </a:r>
                <a:r>
                  <a:rPr lang="en-US" altLang="zh-CN" i="1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n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  <a:sym typeface="Symbol" panose="05050102010706020507" pitchFamily="18" charset="2"/>
                  </a:rPr>
                  <a:t>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;</a:t>
                </a:r>
                <a:endParaRPr lang="en-US" altLang="zh-CN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T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n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) -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𝑇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)/ </a:t>
                </a:r>
                <a:r>
                  <a:rPr lang="en-US" altLang="zh-CN" i="1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T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n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)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  <a:sym typeface="Symbol" panose="05050102010706020507" pitchFamily="18" charset="2"/>
                  </a:rPr>
                  <a:t>0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，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as  </a:t>
                </a:r>
                <a:r>
                  <a:rPr lang="en-US" altLang="zh-CN" i="1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n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  <a:sym typeface="Symbol" panose="05050102010706020507" pitchFamily="18" charset="2"/>
                  </a:rPr>
                  <a:t>;</a:t>
                </a:r>
                <a:endParaRPr lang="en-US" altLang="zh-CN" dirty="0">
                  <a:latin typeface="Times New Roman" panose="02020503050405090304" pitchFamily="18" charset="0"/>
                  <a:cs typeface="Times New Roman" panose="02020503050405090304" pitchFamily="18" charset="0"/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𝑇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是</a:t>
                </a:r>
                <a:r>
                  <a:rPr lang="en-US" altLang="zh-CN" i="1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T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n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)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的渐近性态，为算法的渐近复杂性。</a:t>
                </a:r>
                <a:endParaRPr lang="zh-CN" altLang="en-US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在数学上，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𝑇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是</a:t>
                </a:r>
                <a:r>
                  <a:rPr lang="en-US" altLang="zh-CN" i="1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T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n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)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的渐近表达式，是</a:t>
                </a:r>
                <a:r>
                  <a:rPr lang="en-US" altLang="zh-CN" i="1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T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n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)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略去低阶项留下的主项。它比</a:t>
                </a:r>
                <a:r>
                  <a:rPr lang="en-US" altLang="zh-CN" i="1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T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n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) 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简单</a:t>
                </a:r>
                <a:r>
                  <a:rPr lang="zh-CN" altLang="en-US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。</a:t>
                </a:r>
                <a:endParaRPr lang="en-US" altLang="zh-CN" dirty="0" smtClean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比较两个算法的效率，比较两个算法的渐进复杂性，确定各自的最高阶即可，无需关心其中的常数因子等。</a:t>
                </a:r>
                <a:r>
                  <a:rPr lang="en-US" altLang="zh-CN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(</a:t>
                </a:r>
                <a:r>
                  <a:rPr lang="zh-CN" altLang="en-US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当问题的规模充分大</a:t>
                </a:r>
                <a:r>
                  <a:rPr lang="en-US" altLang="zh-CN" dirty="0" smtClean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)</a:t>
                </a:r>
                <a:endParaRPr lang="zh-CN" altLang="en-US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" t="-1" r="4" b="-466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算法复杂性分析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0000FF"/>
                </a:solidFill>
              </a:rPr>
              <a:t>渐近分析的记号</a:t>
            </a:r>
            <a:endParaRPr lang="en-US" altLang="zh-CN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在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下面的讨论中，对所有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0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g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0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。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</a:t>
            </a:r>
            <a:r>
              <a:rPr lang="zh-CN" altLang="en-US" b="1" dirty="0">
                <a:solidFill>
                  <a:srgbClr val="3907F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渐近上界记号</a:t>
            </a:r>
            <a:r>
              <a:rPr lang="en-US" altLang="zh-CN" b="1" i="1" dirty="0" smtClean="0">
                <a:solidFill>
                  <a:srgbClr val="3907F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O – </a:t>
            </a:r>
            <a:r>
              <a:rPr lang="zh-CN" altLang="en-US" b="1" dirty="0" smtClean="0">
                <a:solidFill>
                  <a:srgbClr val="3907F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给出函数</a:t>
            </a:r>
            <a:r>
              <a:rPr lang="en-US" altLang="zh-CN" b="1" dirty="0" smtClean="0">
                <a:solidFill>
                  <a:srgbClr val="3907F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zh-CN" altLang="en-US" b="1" dirty="0" smtClean="0">
                <a:solidFill>
                  <a:srgbClr val="3907F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的一个上限</a:t>
            </a:r>
            <a:endParaRPr lang="en-US" altLang="zh-CN" b="1" i="1" dirty="0">
              <a:solidFill>
                <a:srgbClr val="3907F1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O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g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)) = {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 |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存在正常数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c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和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0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使得对所有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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0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有：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0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cg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 }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例：考察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f(n) = 3n+2</a:t>
            </a:r>
            <a:endParaRPr lang="en-US" altLang="zh-CN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当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n&gt;=2</a:t>
            </a: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时，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3n+2 &lt;= 3n+n = 4n</a:t>
            </a: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，所以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f(n) = O(n)</a:t>
            </a: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f(n)</a:t>
            </a: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是一个线性变化的函数。类似地，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100n+6 =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O(n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。</a:t>
            </a:r>
            <a:endParaRPr lang="en-US" altLang="zh-CN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特别的，当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f(n)</a:t>
            </a: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是一个常数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c</a:t>
            </a: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时，如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f(n)=9</a:t>
            </a: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，可记为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f(n) = O(1)</a:t>
            </a:r>
            <a:endParaRPr lang="en-US" altLang="zh-CN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算法复杂性分析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81" y="891575"/>
            <a:ext cx="11632335" cy="93722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考察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f(n</a:t>
            </a:r>
            <a:r>
              <a:rPr lang="en-US" altLang="zh-CN" baseline="30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) = 10n</a:t>
            </a:r>
            <a:r>
              <a:rPr lang="en-US" altLang="zh-CN" baseline="30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+ 4n + 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endParaRPr lang="en-US" altLang="zh-CN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266781" y="1988854"/>
            <a:ext cx="11632335" cy="2448391"/>
          </a:xfrm>
          <a:prstGeom prst="rect">
            <a:avLst/>
          </a:prstGeom>
        </p:spPr>
        <p:txBody>
          <a:bodyPr>
            <a:normAutofit/>
          </a:bodyPr>
          <a:lstStyle>
            <a:lvl1pPr marL="326390" indent="-32639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05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07390" lvl="1" indent="-27241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65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88390" lvl="2" indent="-21780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85" kern="12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3pPr>
            <a:lvl4pPr marL="1524000" lvl="3" indent="-21780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9610" lvl="4" indent="-21780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5220" lvl="5" indent="-217805" algn="l" defTabSz="870585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190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0195" lvl="6" indent="-217805" algn="l" defTabSz="870585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190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5805" lvl="7" indent="-217805" algn="l" defTabSz="870585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190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01415" lvl="8" indent="-217805" algn="l" defTabSz="870585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190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当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n&gt;=2</a:t>
            </a: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时，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10n</a:t>
            </a:r>
            <a:r>
              <a:rPr lang="en-US" altLang="zh-CN" baseline="30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+ 4n + 2 &lt;= 10n</a:t>
            </a:r>
            <a:r>
              <a:rPr lang="en-US" altLang="zh-CN" baseline="30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+ 5n </a:t>
            </a:r>
            <a:endParaRPr lang="en-US" altLang="zh-CN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当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n&gt;=5</a:t>
            </a: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时，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10n</a:t>
            </a:r>
            <a:r>
              <a:rPr lang="en-US" altLang="zh-CN" baseline="30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+ 5n &lt;= 10n</a:t>
            </a:r>
            <a:r>
              <a:rPr lang="en-US" altLang="zh-CN" baseline="30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+ n</a:t>
            </a:r>
            <a:r>
              <a:rPr lang="en-US" altLang="zh-CN" baseline="30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= 11n</a:t>
            </a:r>
            <a:r>
              <a:rPr lang="en-US" altLang="zh-CN" baseline="30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，所以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f(n) = </a:t>
            </a:r>
            <a:r>
              <a:rPr lang="en-US" altLang="zh-CN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O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(n</a:t>
            </a:r>
            <a:r>
              <a:rPr lang="en-US" altLang="zh-CN" baseline="30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endParaRPr lang="en-US" altLang="zh-CN" baseline="30000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算法复杂性分析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</a:t>
            </a:r>
            <a:r>
              <a:rPr lang="zh-CN" altLang="en-US" b="1" dirty="0">
                <a:solidFill>
                  <a:srgbClr val="3907F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渐近下界记号</a:t>
            </a:r>
            <a:r>
              <a:rPr lang="zh-CN" altLang="en-US" b="1" dirty="0">
                <a:solidFill>
                  <a:srgbClr val="3907F1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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50000"/>
              </a:lnSpc>
              <a:buFont typeface="Symbol" panose="05050102010706020507" pitchFamily="18" charset="2"/>
              <a:buChar char="W"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g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)) = {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 |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存在正常数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c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和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0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使得对所有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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0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有</a:t>
            </a: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：</a:t>
            </a:r>
            <a:endParaRPr lang="en-US" altLang="zh-CN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0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cg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 }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3n+2 &gt;=3n              3n+2 =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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 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100n+6 &gt;=100n      100n+6 =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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 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10n</a:t>
            </a:r>
            <a:r>
              <a:rPr lang="en-US" altLang="zh-CN" baseline="30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+4n+2 &gt;=10n</a:t>
            </a:r>
            <a:r>
              <a:rPr lang="en-US" altLang="zh-CN" baseline="30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10n</a:t>
            </a:r>
            <a:r>
              <a:rPr lang="en-US" altLang="zh-CN" baseline="30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+4n+2 =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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(n</a:t>
            </a:r>
            <a:r>
              <a:rPr lang="en-US" altLang="zh-CN" baseline="30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 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算法复杂性分析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</a:t>
            </a:r>
            <a:r>
              <a:rPr lang="zh-CN" altLang="en-US" b="1" dirty="0">
                <a:solidFill>
                  <a:srgbClr val="3907F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非紧上界记号</a:t>
            </a:r>
            <a:r>
              <a:rPr lang="en-US" altLang="zh-CN" b="1" i="1" dirty="0">
                <a:solidFill>
                  <a:srgbClr val="3907F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o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endParaRPr lang="en-US" altLang="zh-CN" i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o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g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)) = {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 |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对于任何正常数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c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&gt;0</a:t>
            </a:r>
            <a:r>
              <a:rPr lang="zh-CN" altLang="en-US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存在正数和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0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&gt;0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使得对所有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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0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有：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0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)&lt;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cg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 }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等价于</a:t>
            </a:r>
            <a:r>
              <a:rPr lang="zh-CN" altLang="en-US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 /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g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0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as 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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。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</a:t>
            </a:r>
            <a:r>
              <a:rPr lang="zh-CN" altLang="en-US" b="1" dirty="0">
                <a:solidFill>
                  <a:srgbClr val="3907F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非紧下界记号</a:t>
            </a:r>
            <a:r>
              <a:rPr lang="zh-CN" altLang="en-US" b="1" i="1" dirty="0">
                <a:solidFill>
                  <a:srgbClr val="3907F1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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zh-CN" altLang="en-US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endParaRPr lang="zh-CN" altLang="en-US" i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i="1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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g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)) = {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 |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对于任何正常数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c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&gt;0</a:t>
            </a:r>
            <a:r>
              <a:rPr lang="zh-CN" altLang="en-US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存在正数和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0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&gt;0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使得对所有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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0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有：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0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cg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&lt;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 }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等价于</a:t>
            </a:r>
            <a:r>
              <a:rPr lang="zh-CN" altLang="en-US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 /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g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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as 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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。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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g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)) 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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g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o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)) 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选用教材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48050" y="659802"/>
            <a:ext cx="3756338" cy="522704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250000"/>
              </a:lnSpc>
            </a:pPr>
            <a:r>
              <a:rPr lang="zh-CN" altLang="en-US" sz="2400" dirty="0"/>
              <a:t>第一章  算法概述</a:t>
            </a:r>
            <a:endParaRPr lang="en-US" altLang="zh-CN" sz="2400" dirty="0"/>
          </a:p>
          <a:p>
            <a:pPr>
              <a:lnSpc>
                <a:spcPct val="250000"/>
              </a:lnSpc>
            </a:pPr>
            <a:r>
              <a:rPr lang="zh-CN" altLang="en-US" sz="2400" dirty="0"/>
              <a:t>第二章  递归与分治策略</a:t>
            </a:r>
            <a:endParaRPr lang="en-US" altLang="zh-CN" sz="2400" dirty="0"/>
          </a:p>
          <a:p>
            <a:pPr>
              <a:lnSpc>
                <a:spcPct val="250000"/>
              </a:lnSpc>
            </a:pPr>
            <a:r>
              <a:rPr lang="zh-CN" altLang="en-US" sz="2400" dirty="0"/>
              <a:t>第三章  动态规划</a:t>
            </a:r>
            <a:endParaRPr lang="en-US" altLang="zh-CN" sz="2400" dirty="0"/>
          </a:p>
          <a:p>
            <a:pPr>
              <a:lnSpc>
                <a:spcPct val="250000"/>
              </a:lnSpc>
            </a:pPr>
            <a:r>
              <a:rPr lang="zh-CN" altLang="en-US" sz="2400" dirty="0"/>
              <a:t>第四章  贪心算法</a:t>
            </a:r>
            <a:endParaRPr lang="en-US" altLang="zh-CN" sz="2400" dirty="0"/>
          </a:p>
          <a:p>
            <a:pPr>
              <a:lnSpc>
                <a:spcPct val="250000"/>
              </a:lnSpc>
            </a:pPr>
            <a:r>
              <a:rPr lang="zh-CN" altLang="en-US" sz="2400" dirty="0"/>
              <a:t>第五章  回溯法</a:t>
            </a:r>
            <a:endParaRPr lang="en-US" altLang="zh-CN" sz="2400" dirty="0"/>
          </a:p>
          <a:p>
            <a:pPr>
              <a:lnSpc>
                <a:spcPct val="250000"/>
              </a:lnSpc>
            </a:pPr>
            <a:r>
              <a:rPr lang="zh-CN" altLang="en-US" sz="2400" dirty="0"/>
              <a:t>第六章  分支限界</a:t>
            </a:r>
            <a:r>
              <a:rPr lang="zh-CN" altLang="en-US" sz="2400" dirty="0" smtClean="0"/>
              <a:t>法</a:t>
            </a:r>
            <a:endParaRPr lang="en-US" altLang="zh-CN" sz="24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09" y="910058"/>
            <a:ext cx="3776919" cy="55971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算法复杂性分析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5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）</a:t>
            </a:r>
            <a:r>
              <a:rPr lang="zh-CN" altLang="en-US" b="1" dirty="0">
                <a:solidFill>
                  <a:srgbClr val="3907F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紧渐近界</a:t>
            </a:r>
            <a:r>
              <a:rPr lang="zh-CN" altLang="en-US" b="1" dirty="0" smtClean="0">
                <a:solidFill>
                  <a:srgbClr val="3907F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记号</a:t>
            </a:r>
            <a:r>
              <a:rPr lang="zh-CN" altLang="en-US" i="1" dirty="0" smtClean="0">
                <a:solidFill>
                  <a:srgbClr val="3907F1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</a:t>
            </a:r>
            <a:r>
              <a:rPr lang="zh-CN" altLang="en-US" i="1" dirty="0" smtClean="0">
                <a:solidFill>
                  <a:srgbClr val="3907F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endParaRPr lang="zh-CN" altLang="en-US" i="1" dirty="0">
              <a:solidFill>
                <a:srgbClr val="3907F1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i="1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</a:t>
            </a:r>
            <a:r>
              <a:rPr lang="zh-CN" altLang="en-US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zh-CN" altLang="en-US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g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)) = { </a:t>
            </a:r>
            <a:r>
              <a:rPr lang="en-US" altLang="zh-CN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) | </a:t>
            </a: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存在正常数</a:t>
            </a:r>
            <a:r>
              <a:rPr lang="en-US" altLang="zh-CN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c</a:t>
            </a:r>
            <a:r>
              <a:rPr lang="en-US" altLang="zh-CN" baseline="-25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,c</a:t>
            </a:r>
            <a:r>
              <a:rPr lang="en-US" altLang="zh-CN" baseline="-25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和</a:t>
            </a:r>
            <a:r>
              <a:rPr lang="en-US" altLang="zh-CN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baseline="-25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0</a:t>
            </a: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使得对所有</a:t>
            </a:r>
            <a:r>
              <a:rPr lang="en-US" altLang="zh-CN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 </a:t>
            </a:r>
            <a:r>
              <a:rPr lang="en-US" altLang="zh-CN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baseline="-25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0</a:t>
            </a: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有：</a:t>
            </a:r>
            <a:r>
              <a:rPr lang="en-US" altLang="zh-CN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c</a:t>
            </a:r>
            <a:r>
              <a:rPr lang="en-US" altLang="zh-CN" baseline="-25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g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) 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 </a:t>
            </a:r>
            <a:r>
              <a:rPr lang="en-US" altLang="zh-CN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) 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c</a:t>
            </a:r>
            <a:r>
              <a:rPr lang="en-US" altLang="zh-CN" baseline="-25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g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) }</a:t>
            </a:r>
            <a:endParaRPr lang="en-US" altLang="zh-CN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altLang="zh-CN" b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zh-CN" altLang="en-US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定理</a:t>
            </a:r>
            <a:r>
              <a:rPr lang="en-US" altLang="zh-CN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en-US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：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zh-CN" altLang="en-US" i="1" dirty="0" smtClean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 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g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)) =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O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g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))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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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g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)) 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算法复杂性分析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0000FF"/>
                </a:solidFill>
              </a:rPr>
              <a:t>渐近分析中函数比较</a:t>
            </a:r>
            <a:endParaRPr lang="en-US" altLang="zh-CN" i="1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O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g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))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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的阶不高于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g(n)</a:t>
            </a: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的阶</a:t>
            </a:r>
            <a:endParaRPr lang="en-US" altLang="zh-CN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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g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))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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的阶</a:t>
            </a: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不低于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g(n)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的阶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 </a:t>
            </a:r>
            <a:r>
              <a:rPr lang="zh-CN" altLang="en-US" i="1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 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g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))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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的</a:t>
            </a: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阶等于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g(n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的阶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o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g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))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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的</a:t>
            </a: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阶小于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g(n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的阶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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g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))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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的</a:t>
            </a: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阶高于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g(n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的阶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算法复杂性分析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0000FF"/>
                </a:solidFill>
              </a:rPr>
              <a:t>渐近分析记号的若干性质</a:t>
            </a:r>
            <a:endParaRPr lang="en-US" altLang="zh-CN" b="1" dirty="0" smtClean="0">
              <a:solidFill>
                <a:srgbClr val="0000FF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）传递性：</a:t>
            </a:r>
            <a:endParaRPr lang="zh-CN" altLang="en-US" b="1" dirty="0">
              <a:solidFill>
                <a:srgbClr val="0000FF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 </a:t>
            </a:r>
            <a:r>
              <a:rPr lang="zh-CN" altLang="en-US" i="1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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g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))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g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 </a:t>
            </a:r>
            <a:r>
              <a:rPr lang="zh-CN" altLang="en-US" i="1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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h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))  </a:t>
            </a:r>
            <a:r>
              <a:rPr lang="en-US" altLang="zh-CN" sz="18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1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 </a:t>
            </a:r>
            <a:r>
              <a:rPr lang="zh-CN" altLang="en-US" i="1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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h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))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；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O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g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))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g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O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h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)) </a:t>
            </a:r>
            <a:r>
              <a:rPr lang="en-US" altLang="zh-CN" sz="18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1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O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h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))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；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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g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))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g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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h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)) </a:t>
            </a:r>
            <a:r>
              <a:rPr lang="en-US" altLang="zh-CN" sz="18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1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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h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))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；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o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g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))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g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o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h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))   </a:t>
            </a:r>
            <a:r>
              <a:rPr lang="en-US" altLang="zh-CN" sz="18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1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o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h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))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；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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g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))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g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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h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)) </a:t>
            </a:r>
            <a:r>
              <a:rPr lang="en-US" altLang="zh-CN" sz="18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1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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h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))</a:t>
            </a: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；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算法复杂性分析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）反身性：</a:t>
            </a:r>
            <a:endParaRPr lang="zh-CN" altLang="en-US" b="1" dirty="0">
              <a:solidFill>
                <a:srgbClr val="0000FF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 </a:t>
            </a:r>
            <a:r>
              <a:rPr lang="zh-CN" altLang="en-US" i="1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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))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；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O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))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；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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)).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3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）对称性：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 </a:t>
            </a:r>
            <a:r>
              <a:rPr lang="zh-CN" altLang="en-US" i="1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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g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)) </a:t>
            </a:r>
            <a:r>
              <a:rPr lang="en-US" altLang="zh-CN" sz="18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1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g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 </a:t>
            </a:r>
            <a:r>
              <a:rPr lang="zh-CN" altLang="en-US" i="1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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)) </a:t>
            </a:r>
            <a:r>
              <a:rPr lang="en-US" altLang="zh-CN" sz="18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.</a:t>
            </a:r>
            <a:endParaRPr lang="en-US" altLang="zh-CN" sz="1800" dirty="0">
              <a:latin typeface="Times New Roman" panose="02020503050405090304" pitchFamily="18" charset="0"/>
              <a:cs typeface="Times New Roman" panose="0202050305040509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）互对称性：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O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g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)) </a:t>
            </a:r>
            <a:r>
              <a:rPr lang="en-US" altLang="zh-CN" sz="18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1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g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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))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；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o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g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)) </a:t>
            </a:r>
            <a:r>
              <a:rPr lang="en-US" altLang="zh-CN" sz="1800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18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g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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)) </a:t>
            </a: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；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算法复杂性分析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5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）算术运算：</a:t>
            </a:r>
            <a:endParaRPr lang="zh-CN" altLang="en-US" b="1" dirty="0">
              <a:solidFill>
                <a:srgbClr val="0000FF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O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))+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O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g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))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=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O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(max{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(n),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g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)})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；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O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))+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O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g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))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=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O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(n)+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g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))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；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O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))*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O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g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))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=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O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(n)*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g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))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；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O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cf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))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=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O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(n))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；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g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)=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O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))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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O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))+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O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g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))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Symbol" panose="05050102010706020507" pitchFamily="18" charset="2"/>
              </a:rPr>
              <a:t>=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O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</a:t>
            </a:r>
            <a:r>
              <a:rPr lang="en-US" altLang="zh-CN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(n))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。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算法复杂性分析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4" y="1567544"/>
            <a:ext cx="6539078" cy="4618652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altLang="en-US" sz="2400" b="1" dirty="0" smtClean="0">
                <a:solidFill>
                  <a:srgbClr val="3907F1"/>
                </a:solidFill>
              </a:rPr>
              <a:t>非递归算法：</a:t>
            </a:r>
            <a:endParaRPr lang="zh-CN" altLang="en-US" sz="2400" b="1" dirty="0" smtClean="0">
              <a:solidFill>
                <a:srgbClr val="3907F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for / while </a:t>
            </a:r>
            <a:r>
              <a:rPr lang="zh-CN" altLang="en-US" dirty="0"/>
              <a:t>循环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循环体内计算时间*循环次数；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）嵌套循环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循环体内计算时间*所有循环次数；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）顺序语句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各语句计算时间相加；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if-else</a:t>
            </a:r>
            <a:r>
              <a:rPr lang="zh-CN" altLang="en-US" dirty="0"/>
              <a:t>语句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if</a:t>
            </a:r>
            <a:r>
              <a:rPr lang="zh-CN" altLang="en-US" dirty="0"/>
              <a:t>语句计算时间和</a:t>
            </a:r>
            <a:r>
              <a:rPr lang="en-US" altLang="zh-CN" dirty="0"/>
              <a:t>else</a:t>
            </a:r>
            <a:r>
              <a:rPr lang="zh-CN" altLang="en-US" dirty="0"/>
              <a:t>语句计算时间的较大者。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50350" y="3262202"/>
            <a:ext cx="3892412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3200" b="1" dirty="0">
                <a:solidFill>
                  <a:srgbClr val="3907F1"/>
                </a:solidFill>
              </a:rPr>
              <a:t>算法分析的</a:t>
            </a:r>
            <a:r>
              <a:rPr lang="zh-CN" altLang="en-US" sz="3200" b="1" dirty="0" smtClean="0">
                <a:solidFill>
                  <a:srgbClr val="3907F1"/>
                </a:solidFill>
              </a:rPr>
              <a:t>基本法则</a:t>
            </a:r>
            <a:endParaRPr lang="en-US" altLang="zh-CN" sz="3200" b="1" dirty="0">
              <a:solidFill>
                <a:srgbClr val="3907F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算法复杂性分析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3907F1"/>
                </a:solidFill>
              </a:rPr>
              <a:t>递归</a:t>
            </a:r>
            <a:r>
              <a:rPr lang="zh-CN" altLang="en-US" b="1" dirty="0">
                <a:solidFill>
                  <a:srgbClr val="3907F1"/>
                </a:solidFill>
              </a:rPr>
              <a:t>算法</a:t>
            </a:r>
            <a:r>
              <a:rPr lang="zh-CN" altLang="en-US" b="1" dirty="0" smtClean="0">
                <a:solidFill>
                  <a:srgbClr val="3907F1"/>
                </a:solidFill>
              </a:rPr>
              <a:t>：建立算法的基本操作执行次数的递推关系式，然后确定它的增长次数</a:t>
            </a:r>
            <a:endParaRPr lang="en-US" altLang="zh-CN" b="1" dirty="0" smtClean="0">
              <a:solidFill>
                <a:srgbClr val="3907F1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b="1" dirty="0"/>
              <a:t>factorial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if (n == 0) return 1;   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return n*factorial(n-1);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}</a:t>
            </a:r>
            <a:endParaRPr lang="zh-CN" altLang="en-US" b="1" dirty="0">
              <a:solidFill>
                <a:srgbClr val="3907F1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7011973" y="2804570"/>
          <a:ext cx="3240088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" name="公式" r:id="rId1" imgW="1689100" imgH="457200" progId="Equation.3">
                  <p:embed/>
                </p:oleObj>
              </mc:Choice>
              <mc:Fallback>
                <p:oleObj name="公式" r:id="rId1" imgW="1689100" imgH="457200" progId="Equation.3">
                  <p:embed/>
                  <p:pic>
                    <p:nvPicPr>
                      <p:cNvPr id="0" name="Picture 6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1973" y="2804570"/>
                        <a:ext cx="3240088" cy="877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NP</a:t>
            </a:r>
            <a:r>
              <a:rPr lang="zh-CN" altLang="en-US" dirty="0" smtClean="0"/>
              <a:t>完全性理论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800" dirty="0" smtClean="0"/>
              <a:t>所有可以在多项式时间内求解的判定问题构成</a:t>
            </a:r>
            <a:r>
              <a:rPr lang="en-US" altLang="zh-CN" sz="2800" dirty="0" smtClean="0"/>
              <a:t>P</a:t>
            </a:r>
            <a:r>
              <a:rPr lang="zh-CN" altLang="en-US" sz="2800" dirty="0" smtClean="0"/>
              <a:t>类问题。多项式时间是针对问题规模而言的，即解决问题所需要的</a:t>
            </a:r>
            <a:r>
              <a:rPr lang="zh-CN" altLang="en-US" sz="2800" dirty="0" smtClean="0">
                <a:solidFill>
                  <a:srgbClr val="FF0000"/>
                </a:solidFill>
              </a:rPr>
              <a:t>时间</a:t>
            </a:r>
            <a:r>
              <a:rPr lang="zh-CN" altLang="en-US" sz="2800" dirty="0" smtClean="0"/>
              <a:t>是</a:t>
            </a:r>
            <a:r>
              <a:rPr lang="zh-CN" altLang="en-US" sz="2800" dirty="0" smtClean="0">
                <a:solidFill>
                  <a:srgbClr val="FF0000"/>
                </a:solidFill>
              </a:rPr>
              <a:t>问题规模</a:t>
            </a:r>
            <a:r>
              <a:rPr lang="zh-CN" altLang="en-US" sz="2800" dirty="0" smtClean="0"/>
              <a:t>的多项式。</a:t>
            </a:r>
            <a:endParaRPr lang="en-US" altLang="zh-CN" sz="28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800" dirty="0" smtClean="0"/>
              <a:t>NP</a:t>
            </a:r>
            <a:r>
              <a:rPr lang="zh-CN" altLang="en-US" sz="2800" dirty="0"/>
              <a:t>类问题：非确定性多项式类问题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800" dirty="0"/>
              <a:t>非</a:t>
            </a:r>
            <a:r>
              <a:rPr lang="zh-CN" altLang="en-US" sz="2800" dirty="0" smtClean="0"/>
              <a:t>确定性算法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问题求解分为猜测和验证两个阶段。算法的猜测阶段是非确定性的，给出问题的一个猜测。算法的验证阶段是确定性的，验证前一阶段的解的正确定，如果验证阶段可以在多项式内完成，则称算法是一个多项式时间的非确定性算法，也称问题是非确定性多项式时间可解。</a:t>
            </a:r>
            <a:endParaRPr lang="en-US" altLang="zh-CN" sz="28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2800" dirty="0" smtClean="0"/>
              <a:t>所有非</a:t>
            </a:r>
            <a:r>
              <a:rPr lang="zh-CN" altLang="en-US" sz="2800" dirty="0"/>
              <a:t>确定性</a:t>
            </a:r>
            <a:r>
              <a:rPr lang="zh-CN" altLang="en-US" sz="2800" dirty="0" smtClean="0"/>
              <a:t>多项式时间</a:t>
            </a:r>
            <a:r>
              <a:rPr lang="zh-CN" altLang="en-US" sz="2800" dirty="0"/>
              <a:t>可</a:t>
            </a:r>
            <a:r>
              <a:rPr lang="zh-CN" altLang="en-US" sz="2800" dirty="0" smtClean="0"/>
              <a:t>解的判定问题，构成了</a:t>
            </a:r>
            <a:r>
              <a:rPr lang="en-US" altLang="zh-CN" sz="2800" dirty="0" smtClean="0"/>
              <a:t>NP</a:t>
            </a:r>
            <a:r>
              <a:rPr lang="zh-CN" altLang="en-US" sz="2800" dirty="0" smtClean="0"/>
              <a:t>类问题。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667" y="939102"/>
            <a:ext cx="10055584" cy="4756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4878" y="1075769"/>
            <a:ext cx="9598895" cy="50096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算法设计与分析参考书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125" y="1145405"/>
            <a:ext cx="4440688" cy="49773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901" y="908380"/>
            <a:ext cx="4528331" cy="5299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altLang="zh-CN" sz="4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Before there were computers, there were algorithms. But now that there are </a:t>
            </a:r>
            <a:r>
              <a:rPr lang="en-US" altLang="zh-CN" sz="44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computers, there </a:t>
            </a:r>
            <a:r>
              <a:rPr lang="en-US" altLang="zh-CN" sz="4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are even more algorithms, and algorithms lie at the heart of computing.</a:t>
            </a:r>
            <a:endParaRPr lang="zh-CN" altLang="en-US" sz="4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07228" y="3301465"/>
            <a:ext cx="2791888" cy="31292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第一章  算法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>
              <a:lnSpc>
                <a:spcPct val="150000"/>
              </a:lnSpc>
              <a:buFontTx/>
              <a:buNone/>
            </a:pPr>
            <a:r>
              <a:rPr lang="en-US" altLang="zh-CN" sz="3000" b="1" dirty="0">
                <a:solidFill>
                  <a:srgbClr val="3907F1"/>
                </a:solidFill>
              </a:rPr>
              <a:t>学习点:</a:t>
            </a:r>
            <a:endParaRPr lang="en-US" altLang="zh-CN" sz="3000" b="1" dirty="0">
              <a:solidFill>
                <a:srgbClr val="3907F1"/>
              </a:solidFill>
            </a:endParaRPr>
          </a:p>
          <a:p>
            <a:pPr eaLnBrk="0">
              <a:lnSpc>
                <a:spcPct val="150000"/>
              </a:lnSpc>
            </a:pPr>
            <a:r>
              <a:rPr lang="en-US" altLang="zh-CN" sz="3000" b="1" dirty="0">
                <a:solidFill>
                  <a:schemeClr val="tx1"/>
                </a:solidFill>
              </a:rPr>
              <a:t>理解算法的概念。</a:t>
            </a:r>
            <a:endParaRPr lang="en-US" altLang="zh-CN" sz="3000" b="1" dirty="0">
              <a:solidFill>
                <a:schemeClr val="tx1"/>
              </a:solidFill>
            </a:endParaRPr>
          </a:p>
          <a:p>
            <a:pPr eaLnBrk="0">
              <a:lnSpc>
                <a:spcPct val="150000"/>
              </a:lnSpc>
            </a:pPr>
            <a:r>
              <a:rPr lang="en-US" altLang="zh-CN" sz="3000" b="1" dirty="0">
                <a:solidFill>
                  <a:schemeClr val="tx1"/>
                </a:solidFill>
              </a:rPr>
              <a:t>了解什么是程序，以及算法的区别和内在联系。</a:t>
            </a:r>
            <a:endParaRPr lang="en-US" altLang="zh-CN" sz="3000" b="1" dirty="0">
              <a:solidFill>
                <a:schemeClr val="tx1"/>
              </a:solidFill>
            </a:endParaRPr>
          </a:p>
          <a:p>
            <a:pPr eaLnBrk="0">
              <a:lnSpc>
                <a:spcPct val="150000"/>
              </a:lnSpc>
            </a:pPr>
            <a:r>
              <a:rPr lang="en-US" altLang="zh-CN" sz="3000" b="1" dirty="0">
                <a:solidFill>
                  <a:schemeClr val="tx1"/>
                </a:solidFill>
              </a:rPr>
              <a:t>掌握算法计算复杂度的概念。</a:t>
            </a:r>
            <a:endParaRPr lang="en-US" altLang="zh-CN" sz="3000" b="1" dirty="0">
              <a:solidFill>
                <a:schemeClr val="tx1"/>
              </a:solidFill>
            </a:endParaRPr>
          </a:p>
          <a:p>
            <a:pPr eaLnBrk="0">
              <a:lnSpc>
                <a:spcPct val="150000"/>
              </a:lnSpc>
            </a:pPr>
            <a:r>
              <a:rPr lang="en-US" altLang="zh-CN" sz="3000" b="1" dirty="0">
                <a:solidFill>
                  <a:schemeClr val="tx1"/>
                </a:solidFill>
              </a:rPr>
              <a:t>掌握渐近复杂性的数学表示算法。</a:t>
            </a:r>
            <a:endParaRPr lang="en-US" altLang="zh-CN" sz="3000" b="1" dirty="0">
              <a:solidFill>
                <a:schemeClr val="tx1"/>
              </a:solidFill>
            </a:endParaRPr>
          </a:p>
          <a:p>
            <a:pPr eaLnBrk="0">
              <a:lnSpc>
                <a:spcPct val="150000"/>
              </a:lnSpc>
            </a:pPr>
            <a:r>
              <a:rPr lang="en-US" altLang="zh-CN" sz="3000" b="1" dirty="0">
                <a:solidFill>
                  <a:schemeClr val="tx1"/>
                </a:solidFill>
              </a:rPr>
              <a:t>掌握用C语言描述算法的方法。</a:t>
            </a:r>
            <a:endParaRPr lang="en-US" altLang="zh-CN" sz="3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 算法概述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81" y="891575"/>
            <a:ext cx="11632335" cy="1023852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What are algorithms? Why is the study of algorithms worthwhile? What is the 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role of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algorithms relative to other technologies used in computers? </a:t>
            </a:r>
            <a:endParaRPr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266780" y="2402740"/>
            <a:ext cx="11632335" cy="2563895"/>
          </a:xfrm>
          <a:prstGeom prst="rect">
            <a:avLst/>
          </a:prstGeom>
        </p:spPr>
        <p:txBody>
          <a:bodyPr/>
          <a:lstStyle>
            <a:lvl1pPr marL="326390" indent="-32639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05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07390" lvl="1" indent="-27241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65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88390" lvl="2" indent="-21780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85" kern="12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3pPr>
            <a:lvl4pPr marL="1524000" lvl="3" indent="-21780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9610" lvl="4" indent="-21780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5220" lvl="5" indent="-217805" algn="l" defTabSz="870585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190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0195" lvl="6" indent="-217805" algn="l" defTabSz="870585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190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5805" lvl="7" indent="-217805" algn="l" defTabSz="870585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190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01415" lvl="8" indent="-217805" algn="l" defTabSz="870585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190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Tx/>
              <a:buNone/>
            </a:pPr>
            <a:r>
              <a:rPr lang="en-US" altLang="zh-CN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Informally, an algorithm is any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well-defined computational </a:t>
            </a:r>
            <a:r>
              <a:rPr lang="en-US" altLang="zh-CN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procedure that </a:t>
            </a:r>
            <a:r>
              <a:rPr lang="en-US" altLang="zh-CN" b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takes some </a:t>
            </a:r>
            <a:r>
              <a:rPr lang="en-US" altLang="zh-CN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value, or set of values, as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input</a:t>
            </a:r>
            <a:r>
              <a:rPr lang="en-US" altLang="zh-CN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 and produces some value, or set of values, </a:t>
            </a:r>
            <a:r>
              <a:rPr lang="en-US" altLang="zh-CN" b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as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output</a:t>
            </a:r>
            <a:r>
              <a:rPr lang="en-US" altLang="zh-CN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. An algorithm is thus a sequence of computational steps that transform </a:t>
            </a:r>
            <a:r>
              <a:rPr lang="en-US" altLang="zh-CN" b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the input </a:t>
            </a:r>
            <a:r>
              <a:rPr lang="en-US" altLang="zh-CN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into the output.</a:t>
            </a:r>
            <a:endParaRPr lang="zh-CN" altLang="en-US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算法与程序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Times New Roman" panose="02020503050405090304" pitchFamily="18" charset="0"/>
              <a:buChar char="►"/>
            </a:pPr>
            <a:r>
              <a:rPr lang="zh-CN" altLang="en-US" sz="3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算法（</a:t>
            </a:r>
            <a:r>
              <a:rPr lang="en-US" altLang="zh-CN" sz="3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Algorithm</a:t>
            </a:r>
            <a:r>
              <a:rPr lang="zh-CN" altLang="en-US" sz="3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）是</a:t>
            </a:r>
            <a:r>
              <a:rPr lang="zh-CN" altLang="en-US" sz="3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指解决问题的一种方法或一个过程</a:t>
            </a:r>
            <a:r>
              <a:rPr lang="zh-CN" altLang="en-US" sz="3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。算法</a:t>
            </a:r>
            <a:r>
              <a:rPr lang="zh-CN" altLang="en-US" sz="3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是若干指令的有穷序列，满足性质：</a:t>
            </a:r>
            <a:endParaRPr lang="zh-CN" altLang="en-US" sz="3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(1)</a:t>
            </a:r>
            <a:r>
              <a:rPr lang="zh-CN" altLang="en-US" sz="3000" b="1" dirty="0">
                <a:solidFill>
                  <a:srgbClr val="3907F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输入</a:t>
            </a:r>
            <a:r>
              <a:rPr lang="zh-CN" altLang="en-US" sz="3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：有外部提供的量作为算法的输入。</a:t>
            </a:r>
            <a:endParaRPr lang="zh-CN" altLang="en-US" sz="3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(2)</a:t>
            </a:r>
            <a:r>
              <a:rPr lang="zh-CN" altLang="en-US" sz="3000" b="1" dirty="0">
                <a:solidFill>
                  <a:srgbClr val="3907F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输出</a:t>
            </a:r>
            <a:r>
              <a:rPr lang="zh-CN" altLang="en-US" sz="3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：算法产生至少一个量作为输出。</a:t>
            </a:r>
            <a:endParaRPr lang="zh-CN" altLang="en-US" sz="3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(3)</a:t>
            </a:r>
            <a:r>
              <a:rPr lang="zh-CN" altLang="en-US" sz="3000" b="1" dirty="0">
                <a:solidFill>
                  <a:srgbClr val="3907F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确定性</a:t>
            </a:r>
            <a:r>
              <a:rPr lang="zh-CN" altLang="en-US" sz="3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：组成算法的每条指令是清晰，无歧义的。</a:t>
            </a:r>
            <a:endParaRPr lang="zh-CN" altLang="en-US" sz="3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(4)</a:t>
            </a:r>
            <a:r>
              <a:rPr lang="zh-CN" altLang="en-US" sz="3000" b="1" dirty="0">
                <a:solidFill>
                  <a:srgbClr val="3907F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有限性</a:t>
            </a:r>
            <a:r>
              <a:rPr lang="zh-CN" altLang="en-US" sz="3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：算法中每条指令的执行次数是有限的，执行每条指令的时间也是有限的</a:t>
            </a:r>
            <a:r>
              <a:rPr lang="zh-CN" altLang="en-US" sz="3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。</a:t>
            </a:r>
            <a:endParaRPr lang="zh-CN" altLang="en-US" sz="3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算法与程序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Times New Roman" panose="02020503050405090304" pitchFamily="18" charset="0"/>
              <a:buChar char="►"/>
            </a:pPr>
            <a:r>
              <a:rPr lang="zh-CN" altLang="en-US" sz="3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程序（</a:t>
            </a:r>
            <a:r>
              <a:rPr lang="en-US" altLang="zh-CN" sz="3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Program</a:t>
            </a:r>
            <a:r>
              <a:rPr lang="zh-CN" altLang="en-US" sz="3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）是</a:t>
            </a:r>
            <a:r>
              <a:rPr lang="zh-CN" altLang="en-US" sz="3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算法用某种程序设计语言的具体实现</a:t>
            </a:r>
            <a:r>
              <a:rPr lang="zh-CN" altLang="en-US" sz="3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。程序</a:t>
            </a:r>
            <a:r>
              <a:rPr lang="zh-CN" altLang="en-US" sz="3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可以不满足算法的性质</a:t>
            </a:r>
            <a:r>
              <a:rPr lang="en-US" altLang="zh-CN" sz="3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(4)</a:t>
            </a:r>
            <a:r>
              <a:rPr lang="zh-CN" altLang="en-US" sz="3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。</a:t>
            </a:r>
            <a:endParaRPr lang="zh-CN" altLang="en-US" sz="3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例如操作系统，是一个在无限循环中执行的程序，因而不是一个算法</a:t>
            </a:r>
            <a:r>
              <a:rPr lang="zh-CN" altLang="en-US" sz="3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。操作系统</a:t>
            </a:r>
            <a:r>
              <a:rPr lang="zh-CN" altLang="en-US" sz="3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的各种任务可看成是单独的问题，每一个问题由操作系统中的一个子程序通过特定的算法来实现。该子程序得到输出结果后便终止。</a:t>
            </a:r>
            <a:endParaRPr lang="zh-CN" altLang="en-US" sz="3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算法复杂性分析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算法复杂性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= 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算法所需要的</a:t>
            </a: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计算机资源：时间和空间（即存储器）的资源；</a:t>
            </a:r>
            <a:endParaRPr lang="zh-CN" altLang="en-US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算法的时间复杂性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T</a:t>
            </a: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和算法的空间复杂性</a:t>
            </a:r>
            <a:r>
              <a:rPr lang="en-US" altLang="zh-CN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S</a:t>
            </a:r>
            <a:r>
              <a:rPr lang="zh-CN" altLang="en-US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。</a:t>
            </a:r>
            <a:endParaRPr lang="en-US" altLang="zh-CN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算法1模板</Template>
  <TotalTime>0</TotalTime>
  <Words>4092</Words>
  <Application>WPS Writer</Application>
  <PresentationFormat>宽屏</PresentationFormat>
  <Paragraphs>220</Paragraphs>
  <Slides>29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55" baseType="lpstr">
      <vt:lpstr>Arial</vt:lpstr>
      <vt:lpstr>宋体</vt:lpstr>
      <vt:lpstr>Wingdings</vt:lpstr>
      <vt:lpstr>汉仪书宋二KW</vt:lpstr>
      <vt:lpstr>华文隶书</vt:lpstr>
      <vt:lpstr>新宋体</vt:lpstr>
      <vt:lpstr>宋体-简</vt:lpstr>
      <vt:lpstr>黑体</vt:lpstr>
      <vt:lpstr>汉仪中黑KW</vt:lpstr>
      <vt:lpstr>微软雅黑</vt:lpstr>
      <vt:lpstr>汉仪旗黑</vt:lpstr>
      <vt:lpstr>方正书宋_GBK</vt:lpstr>
      <vt:lpstr>Times New Roman</vt:lpstr>
      <vt:lpstr>Cambria Math</vt:lpstr>
      <vt:lpstr>Kingsoft Math</vt:lpstr>
      <vt:lpstr>宋体</vt:lpstr>
      <vt:lpstr>Arial Unicode MS</vt:lpstr>
      <vt:lpstr>等线</vt:lpstr>
      <vt:lpstr>汉仪中等线KW</vt:lpstr>
      <vt:lpstr>Symbol</vt:lpstr>
      <vt:lpstr>Kingsoft Sign</vt:lpstr>
      <vt:lpstr>DejaVu Math TeX Gyre</vt:lpstr>
      <vt:lpstr>自定义设计方案</vt:lpstr>
      <vt:lpstr>1_自定义设计方案</vt:lpstr>
      <vt:lpstr>Equation.3</vt:lpstr>
      <vt:lpstr>Equation.3</vt:lpstr>
      <vt:lpstr>算法设计与分析</vt:lpstr>
      <vt:lpstr>选用教材</vt:lpstr>
      <vt:lpstr>算法设计与分析参考书</vt:lpstr>
      <vt:lpstr>PowerPoint 演示文稿</vt:lpstr>
      <vt:lpstr>第一章  算法概述</vt:lpstr>
      <vt:lpstr>第一章  算法概述</vt:lpstr>
      <vt:lpstr>1.1 算法与程序</vt:lpstr>
      <vt:lpstr>1.1 算法与程序</vt:lpstr>
      <vt:lpstr>1.2 算法复杂性分析</vt:lpstr>
      <vt:lpstr>1.2 算法复杂性分析</vt:lpstr>
      <vt:lpstr>1.2 算法复杂性分析</vt:lpstr>
      <vt:lpstr>1.2 算法复杂性分析</vt:lpstr>
      <vt:lpstr>1.2 算法复杂性分析</vt:lpstr>
      <vt:lpstr>1.2 算法复杂性分析</vt:lpstr>
      <vt:lpstr>1.2 算法复杂性分析</vt:lpstr>
      <vt:lpstr>1.2 算法复杂性分析</vt:lpstr>
      <vt:lpstr>1.2 算法复杂性分析</vt:lpstr>
      <vt:lpstr>1.2 算法复杂性分析</vt:lpstr>
      <vt:lpstr>1.2 算法复杂性分析</vt:lpstr>
      <vt:lpstr>1.2 算法复杂性分析</vt:lpstr>
      <vt:lpstr>1.2 算法复杂性分析</vt:lpstr>
      <vt:lpstr>1.2 算法复杂性分析</vt:lpstr>
      <vt:lpstr>1.2 算法复杂性分析</vt:lpstr>
      <vt:lpstr>1.2 算法复杂性分析</vt:lpstr>
      <vt:lpstr>1.2 算法复杂性分析</vt:lpstr>
      <vt:lpstr>1.2 算法复杂性分析</vt:lpstr>
      <vt:lpstr>NP完全性理论</vt:lpstr>
      <vt:lpstr>小结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算法设计与分析</dc:title>
  <dc:creator>huxufei</dc:creator>
  <cp:lastModifiedBy>Somnus</cp:lastModifiedBy>
  <cp:revision>265</cp:revision>
  <dcterms:created xsi:type="dcterms:W3CDTF">2024-02-26T04:04:21Z</dcterms:created>
  <dcterms:modified xsi:type="dcterms:W3CDTF">2024-02-26T04:04:21Z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4D8F2221033960E230AFF0623682496F</vt:lpwstr>
  </property>
  <property fmtid="{D5CDD505-2E9C-101B-9397-08002B2CF9AE}" pid="3" name="KSOProductBuildVer">
    <vt:lpwstr>1033-6.5.1.8687</vt:lpwstr>
  </property>
</Properties>
</file>