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296" r:id="rId6"/>
    <p:sldId id="297" r:id="rId7"/>
    <p:sldId id="295" r:id="rId8"/>
    <p:sldId id="298" r:id="rId9"/>
    <p:sldId id="299" r:id="rId10"/>
    <p:sldId id="302" r:id="rId11"/>
    <p:sldId id="303" r:id="rId12"/>
    <p:sldId id="305" r:id="rId13"/>
    <p:sldId id="307" r:id="rId14"/>
    <p:sldId id="308" r:id="rId15"/>
    <p:sldId id="309" r:id="rId16"/>
    <p:sldId id="310" r:id="rId17"/>
    <p:sldId id="311" r:id="rId18"/>
    <p:sldId id="313" r:id="rId19"/>
    <p:sldId id="314" r:id="rId20"/>
    <p:sldId id="277" r:id="rId21"/>
    <p:sldId id="278" r:id="rId22"/>
    <p:sldId id="279" r:id="rId23"/>
    <p:sldId id="280" r:id="rId24"/>
    <p:sldId id="281" r:id="rId25"/>
    <p:sldId id="339" r:id="rId26"/>
    <p:sldId id="338" r:id="rId27"/>
    <p:sldId id="340" r:id="rId28"/>
    <p:sldId id="342" r:id="rId29"/>
    <p:sldId id="341" r:id="rId30"/>
    <p:sldId id="343" r:id="rId31"/>
    <p:sldId id="344" r:id="rId32"/>
    <p:sldId id="34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9" d="100"/>
          <a:sy n="99" d="100"/>
        </p:scale>
        <p:origin x="9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8000" dirty="0">
                <a:latin typeface="黑体" panose="02010609060101010101" pitchFamily="49" charset="-122"/>
                <a:ea typeface="黑体" panose="02010609060101010101" pitchFamily="49" charset="-122"/>
              </a:rPr>
              <a:t>递归与分治策略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600" dirty="0">
                <a:solidFill>
                  <a:prstClr val="black"/>
                </a:solidFill>
              </a:rPr>
              <a:t>2.1 </a:t>
            </a:r>
            <a:r>
              <a:rPr lang="zh-CN" altLang="en-US" sz="3600" dirty="0">
                <a:solidFill>
                  <a:prstClr val="black"/>
                </a:solidFill>
              </a:rPr>
              <a:t>递归</a:t>
            </a:r>
            <a:r>
              <a:rPr lang="en-US" altLang="zh-CN" sz="3600" dirty="0">
                <a:solidFill>
                  <a:prstClr val="black"/>
                </a:solidFill>
              </a:rPr>
              <a:t>—</a:t>
            </a:r>
            <a:r>
              <a:rPr lang="zh-CN" altLang="en-US" sz="3600" dirty="0">
                <a:solidFill>
                  <a:prstClr val="black"/>
                </a:solidFill>
              </a:rPr>
              <a:t>例子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）排列问题</a:t>
            </a:r>
            <a:r>
              <a:rPr lang="en-US" altLang="zh-CN" sz="3200" dirty="0"/>
              <a:t>—</a:t>
            </a:r>
            <a:r>
              <a:rPr lang="zh-CN" altLang="en-US" sz="3200" dirty="0"/>
              <a:t>全排列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设计一个递归算法生成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{r1,r2,…,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的全排列。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a)</a:t>
            </a:r>
            <a:r>
              <a:rPr lang="zh-CN" altLang="en-US" sz="3200" dirty="0"/>
              <a:t>两个数</a:t>
            </a:r>
            <a:r>
              <a:rPr lang="en-US" altLang="zh-CN" sz="3200" dirty="0"/>
              <a:t>4</a:t>
            </a:r>
            <a:r>
              <a:rPr lang="zh-CN" altLang="en-US" sz="3200" dirty="0"/>
              <a:t>和</a:t>
            </a:r>
            <a:r>
              <a:rPr lang="en-US" altLang="zh-CN" sz="3200" dirty="0"/>
              <a:t>5</a:t>
            </a:r>
            <a:r>
              <a:rPr lang="zh-CN" altLang="en-US" sz="3200" dirty="0"/>
              <a:t>，全排列：</a:t>
            </a:r>
            <a:r>
              <a:rPr lang="en-US" altLang="zh-CN" sz="3200" dirty="0"/>
              <a:t>{4</a:t>
            </a:r>
            <a:r>
              <a:rPr lang="zh-CN" altLang="en-US" sz="3200" dirty="0"/>
              <a:t>，</a:t>
            </a:r>
            <a:r>
              <a:rPr lang="en-US" altLang="zh-CN" sz="3200" dirty="0"/>
              <a:t>5}</a:t>
            </a:r>
            <a:r>
              <a:rPr lang="zh-CN" altLang="en-US" sz="3200" dirty="0"/>
              <a:t>和</a:t>
            </a:r>
            <a:r>
              <a:rPr lang="en-US" altLang="zh-CN" sz="3200" dirty="0"/>
              <a:t>{5</a:t>
            </a:r>
            <a:r>
              <a:rPr lang="zh-CN" altLang="en-US" sz="3200" dirty="0"/>
              <a:t>，</a:t>
            </a:r>
            <a:r>
              <a:rPr lang="en-US" altLang="zh-CN" sz="3200" dirty="0"/>
              <a:t>4}</a:t>
            </a:r>
            <a:r>
              <a:rPr lang="zh-CN" altLang="en-US" sz="3200" dirty="0"/>
              <a:t>；两个数</a:t>
            </a:r>
            <a:r>
              <a:rPr lang="en-US" altLang="zh-CN" sz="3200" dirty="0"/>
              <a:t>3</a:t>
            </a:r>
            <a:r>
              <a:rPr lang="zh-CN" altLang="en-US" sz="3200" dirty="0"/>
              <a:t>和</a:t>
            </a:r>
            <a:r>
              <a:rPr lang="en-US" altLang="zh-CN" sz="3200" dirty="0"/>
              <a:t>5</a:t>
            </a:r>
            <a:r>
              <a:rPr lang="zh-CN" altLang="en-US" sz="3200" dirty="0"/>
              <a:t>，全排列：</a:t>
            </a:r>
            <a:r>
              <a:rPr lang="en-US" altLang="zh-CN" sz="3200" dirty="0"/>
              <a:t>{3</a:t>
            </a:r>
            <a:r>
              <a:rPr lang="zh-CN" altLang="en-US" sz="3200" dirty="0"/>
              <a:t>，</a:t>
            </a:r>
            <a:r>
              <a:rPr lang="en-US" altLang="zh-CN" sz="3200" dirty="0"/>
              <a:t>5}</a:t>
            </a:r>
            <a:r>
              <a:rPr lang="zh-CN" altLang="en-US" sz="3200" dirty="0"/>
              <a:t>和</a:t>
            </a:r>
            <a:r>
              <a:rPr lang="en-US" altLang="zh-CN" sz="3200" dirty="0"/>
              <a:t>{5</a:t>
            </a:r>
            <a:r>
              <a:rPr lang="zh-CN" altLang="en-US" sz="3200" dirty="0"/>
              <a:t>，</a:t>
            </a:r>
            <a:r>
              <a:rPr lang="en-US" altLang="zh-CN" sz="3200" dirty="0"/>
              <a:t>3}</a:t>
            </a:r>
            <a:r>
              <a:rPr lang="zh-CN" altLang="en-US" sz="3200" dirty="0"/>
              <a:t>；两个数</a:t>
            </a:r>
            <a:r>
              <a:rPr lang="en-US" altLang="zh-CN" sz="3200" dirty="0"/>
              <a:t>3</a:t>
            </a:r>
            <a:r>
              <a:rPr lang="zh-CN" altLang="en-US" sz="3200" dirty="0"/>
              <a:t>和</a:t>
            </a:r>
            <a:r>
              <a:rPr lang="en-US" altLang="zh-CN" sz="3200" dirty="0"/>
              <a:t>4</a:t>
            </a:r>
            <a:r>
              <a:rPr lang="zh-CN" altLang="en-US" sz="3200" dirty="0"/>
              <a:t>，全排列：</a:t>
            </a:r>
            <a:r>
              <a:rPr lang="en-US" altLang="zh-CN" sz="3200" dirty="0"/>
              <a:t>{3</a:t>
            </a:r>
            <a:r>
              <a:rPr lang="zh-CN" altLang="en-US" sz="3200" dirty="0"/>
              <a:t>，</a:t>
            </a:r>
            <a:r>
              <a:rPr lang="en-US" altLang="zh-CN" sz="3200" dirty="0"/>
              <a:t>4}</a:t>
            </a:r>
            <a:r>
              <a:rPr lang="zh-CN" altLang="en-US" sz="3200" dirty="0"/>
              <a:t>和</a:t>
            </a:r>
            <a:r>
              <a:rPr lang="en-US" altLang="zh-CN" sz="3200" dirty="0"/>
              <a:t>{4</a:t>
            </a:r>
            <a:r>
              <a:rPr lang="zh-CN" altLang="en-US" sz="3200" dirty="0"/>
              <a:t>，</a:t>
            </a:r>
            <a:r>
              <a:rPr lang="en-US" altLang="zh-CN" sz="3200" dirty="0"/>
              <a:t>3}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b)</a:t>
            </a:r>
            <a:r>
              <a:rPr lang="zh-CN" altLang="en-US" sz="3200" dirty="0"/>
              <a:t>三个数</a:t>
            </a:r>
            <a:r>
              <a:rPr lang="en-US" altLang="zh-CN" sz="3200" dirty="0"/>
              <a:t>3</a:t>
            </a:r>
            <a:r>
              <a:rPr lang="zh-CN" altLang="en-US" sz="3200" dirty="0"/>
              <a:t>、</a:t>
            </a:r>
            <a:r>
              <a:rPr lang="en-US" altLang="zh-CN" sz="3200" dirty="0"/>
              <a:t>4</a:t>
            </a:r>
            <a:r>
              <a:rPr lang="zh-CN" altLang="en-US" sz="3200" dirty="0"/>
              <a:t>和</a:t>
            </a:r>
            <a:r>
              <a:rPr lang="en-US" altLang="zh-CN" sz="3200" dirty="0"/>
              <a:t>5</a:t>
            </a:r>
            <a:r>
              <a:rPr lang="zh-CN" altLang="en-US" sz="3200" dirty="0"/>
              <a:t>，全排列：</a:t>
            </a:r>
            <a:r>
              <a:rPr lang="en-US" altLang="zh-CN" sz="3200" dirty="0"/>
              <a:t>{3</a:t>
            </a:r>
            <a:r>
              <a:rPr lang="zh-CN" altLang="en-US" sz="3200" dirty="0"/>
              <a:t>，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5}</a:t>
            </a:r>
            <a:r>
              <a:rPr lang="zh-CN" altLang="en-US" sz="3200" dirty="0"/>
              <a:t>，</a:t>
            </a:r>
            <a:r>
              <a:rPr lang="en-US" altLang="zh-CN" sz="3200" dirty="0"/>
              <a:t>{3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4}</a:t>
            </a:r>
            <a:r>
              <a:rPr lang="zh-CN" altLang="en-US" sz="3200" dirty="0"/>
              <a:t>和</a:t>
            </a:r>
            <a:r>
              <a:rPr lang="en-US" altLang="zh-CN" sz="3200" dirty="0"/>
              <a:t>{4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5}</a:t>
            </a:r>
            <a:r>
              <a:rPr lang="zh-CN" altLang="en-US" sz="3200" dirty="0"/>
              <a:t>，</a:t>
            </a:r>
            <a:r>
              <a:rPr lang="en-US" altLang="zh-CN" sz="3200" dirty="0"/>
              <a:t>{4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3}</a:t>
            </a:r>
            <a:r>
              <a:rPr lang="zh-CN" altLang="en-US" sz="3200" dirty="0"/>
              <a:t>和</a:t>
            </a:r>
            <a:r>
              <a:rPr lang="en-US" altLang="zh-CN" sz="3200" dirty="0"/>
              <a:t>{5</a:t>
            </a:r>
            <a:r>
              <a:rPr lang="zh-CN" altLang="en-US" sz="3200" dirty="0"/>
              <a:t>，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3}</a:t>
            </a:r>
            <a:r>
              <a:rPr lang="zh-CN" altLang="en-US" sz="3200" dirty="0"/>
              <a:t>，</a:t>
            </a:r>
            <a:r>
              <a:rPr lang="en-US" altLang="zh-CN" sz="3200" dirty="0"/>
              <a:t>{5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4}</a:t>
            </a:r>
            <a:endParaRPr lang="en-US" altLang="zh-CN" sz="32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a)</a:t>
            </a:r>
            <a:r>
              <a:rPr lang="zh-CN" altLang="en-US" sz="3200" dirty="0">
                <a:solidFill>
                  <a:srgbClr val="FF0000"/>
                </a:solidFill>
              </a:rPr>
              <a:t> 和</a:t>
            </a:r>
            <a:r>
              <a:rPr lang="en-US" altLang="zh-CN" sz="3200" dirty="0">
                <a:solidFill>
                  <a:srgbClr val="FF0000"/>
                </a:solidFill>
              </a:rPr>
              <a:t>b)</a:t>
            </a:r>
            <a:r>
              <a:rPr lang="zh-CN" altLang="en-US" sz="3200" dirty="0">
                <a:solidFill>
                  <a:srgbClr val="FF0000"/>
                </a:solidFill>
              </a:rPr>
              <a:t>有什么关系，有没有发现什么规律？</a:t>
            </a:r>
            <a:endParaRPr lang="en-US" altLang="zh-C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300" dirty="0">
                <a:solidFill>
                  <a:prstClr val="black"/>
                </a:solidFill>
              </a:rPr>
              <a:t>2.1 </a:t>
            </a:r>
            <a:r>
              <a:rPr lang="zh-CN" altLang="en-US" sz="3300" dirty="0">
                <a:solidFill>
                  <a:prstClr val="black"/>
                </a:solidFill>
              </a:rPr>
              <a:t>递归</a:t>
            </a:r>
            <a:r>
              <a:rPr lang="en-US" altLang="zh-CN" sz="3300" dirty="0">
                <a:solidFill>
                  <a:prstClr val="black"/>
                </a:solidFill>
              </a:rPr>
              <a:t>—</a:t>
            </a:r>
            <a:r>
              <a:rPr lang="zh-CN" altLang="en-US" sz="3300" dirty="0">
                <a:solidFill>
                  <a:prstClr val="black"/>
                </a:solidFill>
              </a:rPr>
              <a:t>例子</a:t>
            </a:r>
            <a:endParaRPr lang="en-US" altLang="zh-CN" sz="33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/>
              <a:t>（</a:t>
            </a:r>
            <a:r>
              <a:rPr lang="en-US" altLang="zh-CN" sz="3000" dirty="0"/>
              <a:t>3</a:t>
            </a:r>
            <a:r>
              <a:rPr lang="zh-CN" altLang="en-US" sz="3000" dirty="0"/>
              <a:t>）排列问题</a:t>
            </a:r>
            <a:r>
              <a:rPr lang="en-US" altLang="zh-CN" sz="3000" dirty="0"/>
              <a:t>—</a:t>
            </a:r>
            <a:r>
              <a:rPr lang="zh-CN" altLang="en-US" sz="3000" dirty="0"/>
              <a:t>全排列</a:t>
            </a:r>
            <a:endParaRPr lang="en-US" altLang="zh-CN" sz="3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R={r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是要进行排列的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=R-{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中元素的全排列记为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表示在全排列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perm(X)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的每一个排列前加上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得到的排列。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的全排列可归纳定义如下：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perm(R)=(r)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中唯一的元素；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300" dirty="0">
                <a:solidFill>
                  <a:prstClr val="black"/>
                </a:solidFill>
              </a:rPr>
              <a:t>2.1 </a:t>
            </a:r>
            <a:r>
              <a:rPr lang="zh-CN" altLang="en-US" sz="3300" dirty="0">
                <a:solidFill>
                  <a:prstClr val="black"/>
                </a:solidFill>
              </a:rPr>
              <a:t>递归</a:t>
            </a:r>
            <a:r>
              <a:rPr lang="en-US" altLang="zh-CN" sz="3300" dirty="0">
                <a:solidFill>
                  <a:prstClr val="black"/>
                </a:solidFill>
              </a:rPr>
              <a:t>—</a:t>
            </a:r>
            <a:r>
              <a:rPr lang="zh-CN" altLang="en-US" sz="3300" dirty="0">
                <a:solidFill>
                  <a:prstClr val="black"/>
                </a:solidFill>
              </a:rPr>
              <a:t>例子</a:t>
            </a:r>
            <a:endParaRPr lang="en-US" altLang="zh-CN" sz="33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000" dirty="0"/>
              <a:t>（</a:t>
            </a:r>
            <a:r>
              <a:rPr lang="en-US" altLang="zh-CN" sz="3000" dirty="0"/>
              <a:t>3</a:t>
            </a:r>
            <a:r>
              <a:rPr lang="zh-CN" altLang="en-US" sz="3000" dirty="0"/>
              <a:t>）排列问题</a:t>
            </a:r>
            <a:r>
              <a:rPr lang="en-US" altLang="zh-CN" sz="3000" dirty="0"/>
              <a:t>—</a:t>
            </a:r>
            <a:r>
              <a:rPr lang="zh-CN" altLang="en-US" sz="3000" dirty="0"/>
              <a:t>全排列</a:t>
            </a:r>
            <a:endParaRPr lang="en-US" altLang="zh-CN" sz="3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perm(R)=(r)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中唯一的元素；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n&gt;1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perm(R)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)perm(R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理解：实际上将集合中的所有数，均与第一个数进行交换，这样就总是在处理后面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perm(R)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(r1)perm(R1)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(r2)perm(R2)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(rn)perm(Rn)</a:t>
            </a:r>
            <a:endParaRPr lang="pt-BR" altLang="zh-CN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表示以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r2….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为开头（前缀）的全排列的</a:t>
            </a:r>
            <a:r>
              <a:rPr lang="zh-CN" altLang="en-US" sz="28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组合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的全排列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遍历元素，将每个元素都与第一个元素交换，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{1}{23}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{2}{13}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{3}{12}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。共三组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对每一组，除了第一个元素外，按照上述步骤重复，直到剩余元素为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为止。如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{23}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进行遍历，并与其中第一个元素交换，实际上得到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{23}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{32}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最终得到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种组合。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1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</a:rPr>
              <a:t>2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和</a:t>
            </a:r>
            <a:r>
              <a:rPr lang="en-US" altLang="zh-CN" sz="2800" dirty="0">
                <a:solidFill>
                  <a:srgbClr val="0000FF"/>
                </a:solidFill>
              </a:rPr>
              <a:t>4</a:t>
            </a:r>
            <a:r>
              <a:rPr lang="zh-CN" altLang="en-US" sz="2800" dirty="0">
                <a:solidFill>
                  <a:srgbClr val="0000FF"/>
                </a:solidFill>
              </a:rPr>
              <a:t>的全排列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遍历元素，将每个元素都与第一个元素交换，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{1}{234}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{2}{134}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{3}{124}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{4}{123}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共四组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对每一组，除了第一个元素外，按照上述步骤重复，直到剩余元素为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为止。如第一组，除了第一个元素，剩下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{234}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进行遍历，此时问题变成了</a:t>
            </a: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{234}</a:t>
            </a:r>
            <a:r>
              <a:rPr lang="zh-CN" altLang="en-US" sz="2800" dirty="0">
                <a:solidFill>
                  <a:prstClr val="black"/>
                </a:solidFill>
                <a:cs typeface="Times New Roman" panose="02020603050405020304" pitchFamily="18" charset="0"/>
              </a:rPr>
              <a:t>的全排列。第二组到第四组情况类似。</a:t>
            </a:r>
            <a:endParaRPr lang="en-US" altLang="zh-CN" sz="28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300" dirty="0">
                <a:solidFill>
                  <a:prstClr val="black"/>
                </a:solidFill>
              </a:rPr>
              <a:t>2.1 </a:t>
            </a:r>
            <a:r>
              <a:rPr lang="zh-CN" altLang="en-US" sz="3300" dirty="0">
                <a:solidFill>
                  <a:prstClr val="black"/>
                </a:solidFill>
              </a:rPr>
              <a:t>递归</a:t>
            </a:r>
            <a:r>
              <a:rPr lang="en-US" altLang="zh-CN" sz="3300" dirty="0">
                <a:solidFill>
                  <a:prstClr val="black"/>
                </a:solidFill>
              </a:rPr>
              <a:t>—</a:t>
            </a:r>
            <a:r>
              <a:rPr lang="zh-CN" altLang="en-US" sz="3300" dirty="0">
                <a:solidFill>
                  <a:prstClr val="black"/>
                </a:solidFill>
              </a:rPr>
              <a:t>例子</a:t>
            </a:r>
            <a:endParaRPr lang="en-US" altLang="zh-CN" sz="33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）整数划分问题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将正整数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表示成一系列正整数之和：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n=n1+n2+…+</a:t>
            </a:r>
            <a:r>
              <a:rPr lang="en-US" altLang="zh-CN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≥n2≥…≥nk≥1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k≥1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。正整数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的这种表示称为正整数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的划分。求正整数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的不同划分个数。 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300" dirty="0">
                <a:solidFill>
                  <a:prstClr val="black"/>
                </a:solidFill>
              </a:rPr>
              <a:t>2.1 </a:t>
            </a:r>
            <a:r>
              <a:rPr lang="zh-CN" altLang="en-US" sz="3300" dirty="0">
                <a:solidFill>
                  <a:prstClr val="black"/>
                </a:solidFill>
              </a:rPr>
              <a:t>递归</a:t>
            </a:r>
            <a:r>
              <a:rPr lang="en-US" altLang="zh-CN" sz="3300" dirty="0">
                <a:solidFill>
                  <a:prstClr val="black"/>
                </a:solidFill>
              </a:rPr>
              <a:t>—</a:t>
            </a:r>
            <a:r>
              <a:rPr lang="zh-CN" altLang="en-US" sz="3300" dirty="0">
                <a:solidFill>
                  <a:prstClr val="black"/>
                </a:solidFill>
              </a:rPr>
              <a:t>例子</a:t>
            </a:r>
            <a:endParaRPr lang="en-US" altLang="zh-CN" sz="33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）整数划分</a:t>
            </a:r>
            <a:r>
              <a:rPr lang="zh-CN" altLang="en-US" sz="3200" dirty="0" smtClean="0"/>
              <a:t>问题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正整数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有如下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种不同的划分：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781" y="3005108"/>
            <a:ext cx="6096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5+1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4+2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4+1+1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3+3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3+2+1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3+1+1+1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2+2+2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2+2+1+1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2+1+1+1+1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1+1+1+1+1+1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94704" y="1939300"/>
            <a:ext cx="5515493" cy="262972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zh-CN" altLang="en-US" dirty="0" smtClean="0"/>
              <a:t>采用</a:t>
            </a:r>
            <a:r>
              <a:rPr lang="en-US" altLang="zh-CN" dirty="0" smtClean="0"/>
              <a:t>q(n, m)</a:t>
            </a:r>
            <a:r>
              <a:rPr lang="zh-CN" altLang="en-US" dirty="0" smtClean="0"/>
              <a:t>表示正整数的划分个数。其中，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n1</a:t>
            </a:r>
            <a:r>
              <a:rPr lang="zh-CN" altLang="en-US" dirty="0" smtClean="0"/>
              <a:t>的最大值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n1</a:t>
            </a:r>
            <a:r>
              <a:rPr lang="en-US" altLang="zh-CN" dirty="0" smtClean="0"/>
              <a:t>&lt;=m</a:t>
            </a:r>
            <a:r>
              <a:rPr lang="zh-CN" altLang="en-US" dirty="0" smtClean="0"/>
              <a:t>，可以建立</a:t>
            </a:r>
            <a:r>
              <a:rPr lang="en-US" altLang="zh-CN" dirty="0" smtClean="0"/>
              <a:t>q(n, m)</a:t>
            </a:r>
            <a:r>
              <a:rPr lang="zh-CN" altLang="en-US" dirty="0" smtClean="0"/>
              <a:t>的如下递归关系。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smtClean="0"/>
              <a:t>m=1</a:t>
            </a:r>
            <a:r>
              <a:rPr lang="zh-CN" altLang="en-US" dirty="0" smtClean="0"/>
              <a:t>时，即最大加数</a:t>
            </a:r>
            <a:r>
              <a:rPr lang="en-US" altLang="zh-CN" dirty="0" smtClean="0"/>
              <a:t>n1</a:t>
            </a:r>
            <a:r>
              <a:rPr lang="zh-CN" altLang="en-US" dirty="0" smtClean="0"/>
              <a:t>不超过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时，任意的正整数只有一种组合。即</a:t>
            </a:r>
            <a:r>
              <a:rPr lang="en-US" altLang="zh-CN" dirty="0" smtClean="0"/>
              <a:t>n = 1+1+1+…+1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zh-CN" altLang="en-US" dirty="0" smtClean="0"/>
              <a:t>当</a:t>
            </a:r>
            <a:r>
              <a:rPr lang="en-US" altLang="zh-CN" dirty="0" smtClean="0"/>
              <a:t>m&gt;n</a:t>
            </a:r>
            <a:r>
              <a:rPr lang="zh-CN" altLang="en-US" dirty="0" smtClean="0"/>
              <a:t>时</a:t>
            </a:r>
            <a:r>
              <a:rPr lang="zh-CN" altLang="en-US" dirty="0" smtClean="0"/>
              <a:t>，</a:t>
            </a:r>
            <a:r>
              <a:rPr lang="en-US" altLang="zh-CN" dirty="0" smtClean="0"/>
              <a:t>q(n</a:t>
            </a:r>
            <a:r>
              <a:rPr lang="en-US" altLang="zh-CN" dirty="0" smtClean="0"/>
              <a:t>, m) = q(n, n)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zh-CN" altLang="en-US" dirty="0" smtClean="0"/>
              <a:t>此外</a:t>
            </a:r>
            <a:r>
              <a:rPr lang="zh-CN" altLang="en-US" dirty="0" smtClean="0"/>
              <a:t>显然，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当正整数</a:t>
            </a:r>
            <a:r>
              <a:rPr lang="en-US" altLang="zh-CN" dirty="0" smtClean="0"/>
              <a:t>n =1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q(1, m) = q(1, 1) =1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4456277" y="5257665"/>
            <a:ext cx="2406535" cy="1010653"/>
          </a:xfrm>
          <a:prstGeom prst="cloudCallout">
            <a:avLst>
              <a:gd name="adj1" fmla="val 51941"/>
              <a:gd name="adj2" fmla="val -1079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继续思考？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300" dirty="0">
                <a:solidFill>
                  <a:prstClr val="black"/>
                </a:solidFill>
              </a:rPr>
              <a:t>2.1 </a:t>
            </a:r>
            <a:r>
              <a:rPr lang="zh-CN" altLang="en-US" sz="3300" dirty="0">
                <a:solidFill>
                  <a:prstClr val="black"/>
                </a:solidFill>
              </a:rPr>
              <a:t>递归</a:t>
            </a:r>
            <a:r>
              <a:rPr lang="en-US" altLang="zh-CN" sz="3300" dirty="0">
                <a:solidFill>
                  <a:prstClr val="black"/>
                </a:solidFill>
              </a:rPr>
              <a:t>—</a:t>
            </a:r>
            <a:r>
              <a:rPr lang="zh-CN" altLang="en-US" sz="3300" dirty="0">
                <a:solidFill>
                  <a:prstClr val="black"/>
                </a:solidFill>
              </a:rPr>
              <a:t>例子</a:t>
            </a:r>
            <a:endParaRPr lang="en-US" altLang="zh-CN" sz="33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）整数划分</a:t>
            </a:r>
            <a:r>
              <a:rPr lang="zh-CN" altLang="en-US" sz="3200" dirty="0" smtClean="0"/>
              <a:t>问题</a:t>
            </a:r>
            <a:endParaRPr lang="en-US" altLang="zh-CN" sz="3200" dirty="0"/>
          </a:p>
        </p:txBody>
      </p:sp>
      <p:sp>
        <p:nvSpPr>
          <p:cNvPr id="5" name="矩形 4"/>
          <p:cNvSpPr/>
          <p:nvPr/>
        </p:nvSpPr>
        <p:spPr>
          <a:xfrm>
            <a:off x="5340304" y="2474968"/>
            <a:ext cx="6440649" cy="2182379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lnSpc>
                <a:spcPct val="150000"/>
              </a:lnSpc>
            </a:pPr>
            <a:r>
              <a:rPr lang="en-US" altLang="zh-CN" dirty="0"/>
              <a:t>3. q(n, n) = 1 + q(n, n-1)</a:t>
            </a:r>
            <a:r>
              <a:rPr lang="zh-CN" altLang="en-US" dirty="0"/>
              <a:t>；正整数</a:t>
            </a:r>
            <a:r>
              <a:rPr lang="en-US" altLang="zh-CN" dirty="0"/>
              <a:t>n</a:t>
            </a:r>
            <a:r>
              <a:rPr lang="zh-CN" altLang="en-US" dirty="0"/>
              <a:t>的划分由</a:t>
            </a:r>
            <a:r>
              <a:rPr lang="en-US" altLang="zh-CN" dirty="0"/>
              <a:t>n1=n</a:t>
            </a:r>
            <a:r>
              <a:rPr lang="zh-CN" altLang="en-US" dirty="0"/>
              <a:t>的划分和</a:t>
            </a:r>
            <a:r>
              <a:rPr lang="en-US" altLang="zh-CN" dirty="0"/>
              <a:t>n1≤n-1</a:t>
            </a:r>
            <a:r>
              <a:rPr lang="zh-CN" altLang="en-US" dirty="0"/>
              <a:t>的划分组成。</a:t>
            </a:r>
            <a:endParaRPr lang="en-US" altLang="zh-CN" dirty="0"/>
          </a:p>
          <a:p>
            <a:pPr algn="just">
              <a:lnSpc>
                <a:spcPct val="150000"/>
              </a:lnSpc>
            </a:pPr>
            <a:r>
              <a:rPr lang="en-US" altLang="zh-CN" dirty="0"/>
              <a:t>4. q(n, m)=q(n,m-1)+q(n-m, m),n&gt;m&gt;1; </a:t>
            </a:r>
            <a:r>
              <a:rPr lang="zh-CN" altLang="en-US" dirty="0"/>
              <a:t>正整数</a:t>
            </a:r>
            <a:r>
              <a:rPr lang="en-US" altLang="zh-CN" dirty="0"/>
              <a:t>n</a:t>
            </a:r>
            <a:r>
              <a:rPr lang="zh-CN" altLang="en-US" dirty="0"/>
              <a:t>的最大加数</a:t>
            </a:r>
            <a:r>
              <a:rPr lang="en-US" altLang="zh-CN" dirty="0"/>
              <a:t>n1</a:t>
            </a:r>
            <a:r>
              <a:rPr lang="zh-CN" altLang="en-US" dirty="0"/>
              <a:t>不大于</a:t>
            </a:r>
            <a:r>
              <a:rPr lang="en-US" altLang="zh-CN" dirty="0"/>
              <a:t>m</a:t>
            </a:r>
            <a:r>
              <a:rPr lang="zh-CN" altLang="en-US" dirty="0"/>
              <a:t>的划分由</a:t>
            </a:r>
            <a:r>
              <a:rPr lang="en-US" altLang="zh-CN" dirty="0"/>
              <a:t>n1=m</a:t>
            </a:r>
            <a:r>
              <a:rPr lang="zh-CN" altLang="en-US" dirty="0"/>
              <a:t>的划分和</a:t>
            </a:r>
            <a:r>
              <a:rPr lang="en-US" altLang="zh-CN" dirty="0"/>
              <a:t>n1≤m-1 </a:t>
            </a:r>
            <a:r>
              <a:rPr lang="zh-CN" altLang="en-US" dirty="0"/>
              <a:t>的划分组成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66781" y="2659640"/>
          <a:ext cx="4561829" cy="137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1" imgW="3035300" imgH="914400" progId="Equation.DSMT4">
                  <p:embed/>
                </p:oleObj>
              </mc:Choice>
              <mc:Fallback>
                <p:oleObj name="Equation" r:id="rId1" imgW="3035300" imgH="914400" progId="Equation.DSMT4">
                  <p:embed/>
                  <p:pic>
                    <p:nvPicPr>
                      <p:cNvPr id="0" name="Picture 6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81" y="2659640"/>
                        <a:ext cx="4561829" cy="13720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6" y="4243757"/>
            <a:ext cx="3253846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7942" y="790750"/>
            <a:ext cx="11132127" cy="5460962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600" dirty="0">
                <a:solidFill>
                  <a:prstClr val="black"/>
                </a:solidFill>
              </a:rPr>
              <a:t>2.1 </a:t>
            </a:r>
            <a:r>
              <a:rPr lang="zh-CN" altLang="en-US" sz="3600" dirty="0">
                <a:solidFill>
                  <a:prstClr val="black"/>
                </a:solidFill>
              </a:rPr>
              <a:t>递归</a:t>
            </a:r>
            <a:r>
              <a:rPr lang="en-US" altLang="zh-CN" sz="3600" dirty="0">
                <a:solidFill>
                  <a:prstClr val="black"/>
                </a:solidFill>
              </a:rPr>
              <a:t>—</a:t>
            </a:r>
            <a:r>
              <a:rPr lang="zh-CN" altLang="en-US" sz="3600" dirty="0">
                <a:solidFill>
                  <a:prstClr val="black"/>
                </a:solidFill>
              </a:rPr>
              <a:t>例子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Hanoi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塔问题（汉诺塔）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6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a,b,c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个塔座。开始时，在塔座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上有一叠共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个圆盘，这些圆盘自下而上，由大到小地叠在一起。各圆盘从小到大编号为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1,2,…,n,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现要求将塔座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上的这一叠圆盘移到塔座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上，并仍按同样顺序叠置。在移动圆盘时应遵守以下移动规则：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：每次只能移动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个圆盘；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：任何时刻都不允许将较大的圆盘压在较小的圆盘之上；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规则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：在满足移动规则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的前提下，可将圆盘移至</a:t>
            </a:r>
            <a:r>
              <a:rPr lang="en-US" altLang="zh-CN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b, c</a:t>
            </a:r>
            <a:r>
              <a:rPr lang="zh-CN" altLang="en-US" sz="2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中任一塔座上。</a:t>
            </a: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4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3641" y="4037288"/>
            <a:ext cx="2515194" cy="149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37942" y="851325"/>
            <a:ext cx="11132127" cy="3584837"/>
          </a:xfrm>
        </p:spPr>
        <p:txBody>
          <a:bodyPr>
            <a:normAutofit lnSpcReduction="10000"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buClr>
                <a:prstClr val="black"/>
              </a:buClr>
              <a:buNone/>
            </a:pPr>
            <a:r>
              <a:rPr lang="en-US" altLang="zh-CN" sz="3600" dirty="0">
                <a:solidFill>
                  <a:prstClr val="black"/>
                </a:solidFill>
              </a:rPr>
              <a:t>2.1 </a:t>
            </a:r>
            <a:r>
              <a:rPr lang="zh-CN" altLang="en-US" sz="3600" dirty="0">
                <a:solidFill>
                  <a:prstClr val="black"/>
                </a:solidFill>
              </a:rPr>
              <a:t>递归</a:t>
            </a:r>
            <a:r>
              <a:rPr lang="en-US" altLang="zh-CN" sz="3600" dirty="0">
                <a:solidFill>
                  <a:prstClr val="black"/>
                </a:solidFill>
              </a:rPr>
              <a:t>—</a:t>
            </a:r>
            <a:r>
              <a:rPr lang="zh-CN" altLang="en-US" sz="3600" dirty="0">
                <a:solidFill>
                  <a:prstClr val="black"/>
                </a:solidFill>
              </a:rPr>
              <a:t>例子</a:t>
            </a:r>
            <a:endParaRPr lang="en-US" altLang="zh-CN" sz="3600" dirty="0">
              <a:solidFill>
                <a:prstClr val="black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Hanoi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塔问题（汉诺塔）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递归思路：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n=1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时，直接将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上的这一圆盘移到塔座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上；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n&gt;1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时，利用塔座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做辅助，设法将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个较小的盘放到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上，然后将剩下的最大的圆盘放到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上，最后将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个较小的盘放到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4" descr="t2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086" y="4403546"/>
            <a:ext cx="2880000" cy="1716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44398" y="4245981"/>
            <a:ext cx="379208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ea typeface="华文行楷" panose="020B0503020204020204" pitchFamily="2" charset="-122"/>
              </a:rPr>
              <a:t>void </a:t>
            </a:r>
            <a:r>
              <a:rPr lang="en-US" altLang="zh-CN" sz="1600" b="1" dirty="0" err="1">
                <a:ea typeface="华文行楷" panose="020B0503020204020204" pitchFamily="2" charset="-122"/>
              </a:rPr>
              <a:t>hanoi</a:t>
            </a:r>
            <a:r>
              <a:rPr lang="en-US" altLang="zh-CN" sz="1600" dirty="0">
                <a:ea typeface="华文行楷" panose="020B0503020204020204" pitchFamily="2" charset="-122"/>
              </a:rPr>
              <a:t>(int n, int a, int b, int c)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{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</a:t>
            </a:r>
            <a:r>
              <a:rPr lang="en-US" altLang="zh-CN" sz="1600" b="1" dirty="0">
                <a:ea typeface="华文行楷" panose="020B0503020204020204" pitchFamily="2" charset="-122"/>
              </a:rPr>
              <a:t>if</a:t>
            </a:r>
            <a:r>
              <a:rPr lang="en-US" altLang="zh-CN" sz="1600" dirty="0">
                <a:ea typeface="华文行楷" panose="020B0503020204020204" pitchFamily="2" charset="-122"/>
              </a:rPr>
              <a:t> (n &gt; 0)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{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   </a:t>
            </a:r>
            <a:r>
              <a:rPr lang="en-US" altLang="zh-CN" sz="1600" b="1" dirty="0" err="1">
                <a:ea typeface="华文行楷" panose="020B0503020204020204" pitchFamily="2" charset="-122"/>
              </a:rPr>
              <a:t>hanoi</a:t>
            </a:r>
            <a:r>
              <a:rPr lang="en-US" altLang="zh-CN" sz="1600" dirty="0">
                <a:ea typeface="华文行楷" panose="020B0503020204020204" pitchFamily="2" charset="-122"/>
              </a:rPr>
              <a:t>(n-1, a, c, b);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   </a:t>
            </a:r>
            <a:r>
              <a:rPr lang="en-US" altLang="zh-CN" sz="1600" b="1" dirty="0">
                <a:ea typeface="华文行楷" panose="020B0503020204020204" pitchFamily="2" charset="-122"/>
              </a:rPr>
              <a:t>move</a:t>
            </a:r>
            <a:r>
              <a:rPr lang="en-US" altLang="zh-CN" sz="1600" dirty="0">
                <a:ea typeface="华文行楷" panose="020B0503020204020204" pitchFamily="2" charset="-122"/>
              </a:rPr>
              <a:t>(</a:t>
            </a:r>
            <a:r>
              <a:rPr lang="en-US" altLang="zh-CN" sz="1600" dirty="0" err="1">
                <a:ea typeface="华文行楷" panose="020B0503020204020204" pitchFamily="2" charset="-122"/>
              </a:rPr>
              <a:t>a,b</a:t>
            </a:r>
            <a:r>
              <a:rPr lang="en-US" altLang="zh-CN" sz="1600" dirty="0">
                <a:ea typeface="华文行楷" panose="020B0503020204020204" pitchFamily="2" charset="-122"/>
              </a:rPr>
              <a:t>);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   </a:t>
            </a:r>
            <a:r>
              <a:rPr lang="en-US" altLang="zh-CN" sz="1600" b="1" dirty="0" err="1">
                <a:ea typeface="华文行楷" panose="020B0503020204020204" pitchFamily="2" charset="-122"/>
              </a:rPr>
              <a:t>hanoi</a:t>
            </a:r>
            <a:r>
              <a:rPr lang="en-US" altLang="zh-CN" sz="1600" dirty="0">
                <a:ea typeface="华文行楷" panose="020B0503020204020204" pitchFamily="2" charset="-122"/>
              </a:rPr>
              <a:t>(n-1, c, b, a);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    }</a:t>
            </a:r>
            <a:endParaRPr lang="en-US" altLang="zh-CN" sz="1600" dirty="0">
              <a:ea typeface="华文行楷" panose="020B0503020204020204" pitchFamily="2" charset="-122"/>
            </a:endParaRPr>
          </a:p>
          <a:p>
            <a:r>
              <a:rPr lang="en-US" altLang="zh-CN" sz="1600" dirty="0">
                <a:ea typeface="华文行楷" panose="020B0503020204020204" pitchFamily="2" charset="-122"/>
              </a:rPr>
              <a:t>   }</a:t>
            </a:r>
            <a:endParaRPr lang="en-US" altLang="zh-CN" sz="1600" dirty="0">
              <a:ea typeface="华文行楷" panose="020B0503020204020204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06371" y="5261644"/>
            <a:ext cx="3216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个较小的盘放到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806371" y="5521386"/>
            <a:ext cx="281362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将剩下的最大的圆盘放到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4800553" y="5769494"/>
            <a:ext cx="2488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最后将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个较小的盘放到</a:t>
            </a:r>
            <a:r>
              <a:rPr lang="en-US" altLang="zh-CN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</a:t>
            </a:r>
            <a:endParaRPr lang="zh-CN" altLang="en-US" sz="14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eaLnBrk="0">
              <a:buNone/>
            </a:pPr>
            <a:r>
              <a:rPr lang="en-US" altLang="zh-CN" sz="6000" b="1" dirty="0">
                <a:solidFill>
                  <a:srgbClr val="3907F1"/>
                </a:solidFill>
              </a:rPr>
              <a:t> </a:t>
            </a:r>
            <a:r>
              <a:rPr lang="zh-CN" altLang="en-US" sz="6000" b="1" dirty="0">
                <a:solidFill>
                  <a:srgbClr val="3907F1"/>
                </a:solidFill>
              </a:rPr>
              <a:t>学习要点</a:t>
            </a:r>
            <a:r>
              <a:rPr lang="en-US" altLang="zh-CN" sz="6000" b="1" dirty="0">
                <a:solidFill>
                  <a:srgbClr val="3907F1"/>
                </a:solidFill>
              </a:rPr>
              <a:t>:</a:t>
            </a:r>
            <a:endParaRPr lang="en-US" altLang="zh-CN" sz="6000" b="1" dirty="0">
              <a:solidFill>
                <a:srgbClr val="3907F1"/>
              </a:solidFill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CN" altLang="en-US" sz="4000" b="1" dirty="0"/>
              <a:t>理解递归的</a:t>
            </a:r>
            <a:r>
              <a:rPr lang="zh-CN" altLang="en-US" sz="4000" b="1" dirty="0" smtClean="0"/>
              <a:t>概念，掌握</a:t>
            </a:r>
            <a:r>
              <a:rPr lang="zh-CN" altLang="en-US" sz="4000" b="1" dirty="0"/>
              <a:t>设计有效算法的分治策略。</a:t>
            </a:r>
            <a:endParaRPr lang="zh-CN" altLang="en-US" sz="4000" b="1" dirty="0">
              <a:sym typeface="Symbol" panose="05050102010706020507" pitchFamily="18" charset="2"/>
            </a:endParaRPr>
          </a:p>
          <a:p>
            <a:pPr marL="0" indent="0">
              <a:lnSpc>
                <a:spcPct val="300000"/>
              </a:lnSpc>
              <a:buNone/>
            </a:pPr>
            <a:r>
              <a:rPr lang="zh-CN" altLang="en-US" sz="4000" b="1" dirty="0" smtClean="0"/>
              <a:t>通过范例</a:t>
            </a:r>
            <a:r>
              <a:rPr lang="zh-CN" altLang="en-US" sz="4000" b="1" dirty="0"/>
              <a:t>学习分治策略设计技巧</a:t>
            </a:r>
            <a:r>
              <a:rPr lang="zh-CN" altLang="en-US" sz="4000" b="1" dirty="0" smtClean="0"/>
              <a:t>。</a:t>
            </a:r>
            <a:endParaRPr lang="zh-CN" alt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515629" y="820567"/>
            <a:ext cx="11132127" cy="55340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优点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：结构清晰，可读性强，而且容易用数学归纳法来证明算法的正确性，因此它为设计算法、调试程序带来很大方便。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缺点：递归算法的运行效率较低，无论是耗费的计算时间还是占用的存储空间都比非递归算法要多。问题规模的增大，效率越低。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解决方法：在递归算法中消除递归调用，使其转化为非递归算法。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采用一个用户定义的栈来模拟系统的递归调用工作栈。本质上还是递归，根据具体的程序对递归调用工作栈进行简化，减少栈的操作，压缩栈的空间；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用递推来实现递归函数；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通过变换能将一些递归转化为尾递归（</a:t>
            </a:r>
            <a:r>
              <a:rPr lang="zh-CN" altLang="en-US" sz="2400" dirty="0">
                <a:solidFill>
                  <a:srgbClr val="0066FF"/>
                </a:solidFill>
              </a:rPr>
              <a:t>尾递归就是从最后开始计算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每递归一次就算出相应的结果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也就是说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函数调用出现在调用者函数的尾部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因为是尾部</a:t>
            </a:r>
            <a:r>
              <a:rPr lang="en-US" altLang="zh-CN" sz="2400" dirty="0">
                <a:solidFill>
                  <a:srgbClr val="0066FF"/>
                </a:solidFill>
              </a:rPr>
              <a:t>, </a:t>
            </a:r>
            <a:r>
              <a:rPr lang="zh-CN" altLang="en-US" sz="2400" dirty="0">
                <a:solidFill>
                  <a:srgbClr val="0066FF"/>
                </a:solidFill>
              </a:rPr>
              <a:t>所以根本没有必要去保存任何局部变量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递归小结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97577" y="870264"/>
            <a:ext cx="11659806" cy="530455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分治法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分治法所能解决的问题一般具有以下几个特征：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该问题的规模缩小到一定的程度就可以容易地解决；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该问题可以分解为若干个规模较小的相同问题，即该问题具有最优子结构性质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利用该问题分解出的子问题的解可以合并为该问题的解（能否利用分治法完全取决于问题是否具有这条特征，如果具备了前两条特征，而不具备第三条特征，则可以考虑贪心算法或动态规划）；</a:t>
            </a:r>
            <a:endParaRPr lang="zh-CN" altLang="en-US" sz="2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问题所分解出的各个子问题是相互独立的，即子问题之间不包含公共的子问题（这条特征涉及到分治法的效率，如果各子问题是不独立的，则分治法要做许多不必要的工作，重复地解公共的子问题，此时虽然也可用分治法，但一般用动态规划较好）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  <a:endParaRPr lang="zh-CN" altLang="en-US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36116" y="850386"/>
            <a:ext cx="11132127" cy="5304557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分治法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基本步骤：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divide-and-conquer(P)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{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 ( | P | &lt;= n0)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adhoc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(P);   //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直接解决小规模的问题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divide P into smaller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subinstances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P1,P2,...,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Pk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分解问题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=1,i&lt;=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k,i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yi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=divide-and-conquer(Pi);  //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递归的解各子问题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merge(y1,...,</a:t>
            </a:r>
            <a:r>
              <a:rPr lang="en-US" altLang="zh-CN" sz="2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yk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 //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将各子问题的解合并为原问题的解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26458" y="1060864"/>
            <a:ext cx="3141785" cy="419839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人们从大量实践中发现，在用分治法设计算法时，最好使子问题的规模大致相同。即将一个问题分成大小相等的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个子问题的处理方法是行之有效的。这种使子问题规模大致相等的做法是出自一种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平衡</a:t>
            </a:r>
            <a:r>
              <a:rPr lang="en-US" altLang="zh-CN" b="1" dirty="0">
                <a:ea typeface="楷体_GB2312" pitchFamily="49" charset="-122"/>
              </a:rPr>
              <a:t>(balancing)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子问题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的思想，它几乎总是比子问题规模不等的做法要好。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151" y="830508"/>
                <a:ext cx="11132127" cy="530455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分治法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时间复杂度</a:t>
                </a: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分析：</a:t>
                </a:r>
                <a:endParaRPr lang="en-US" altLang="zh-CN" sz="2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假设: 有一个规模为n的问题, 时间函数为T(n)</a:t>
                </a:r>
                <a:endParaRPr lang="zh-CN" altLang="en-US" sz="2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分成k个问题, 每个问题的规模为n/m, 则每个子问题的时间函数为T(n/m)</a:t>
                </a:r>
                <a:endParaRPr lang="zh-CN" altLang="en-US" sz="2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最小子问题为n=1, 解规模为1的问题时需耗费1个单位时间</a:t>
                </a:r>
                <a:endParaRPr lang="zh-CN" altLang="en-US" sz="2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将子问题的解合并为原问题的解需要</a:t>
                </a:r>
                <a14:m>
                  <m:oMath xmlns:m="http://schemas.openxmlformats.org/officeDocument/2006/math">
                    <m:r>
                      <a:rPr lang="en-US" altLang="zh-CN" sz="2200" dirty="0">
                        <a:latin typeface="DejaVu Math TeX Gyre" panose="02000503000000000000" charset="0"/>
                        <a:ea typeface="黑体" panose="02010609060101010101" pitchFamily="49" charset="-122"/>
                        <a:cs typeface="DejaVu Math TeX Gyre" panose="02000503000000000000" charset="0"/>
                      </a:rPr>
                      <m:t>𝑓</m:t>
                    </m:r>
                    <m:r>
                      <a:rPr lang="en-US" altLang="zh-CN" sz="2200" dirty="0">
                        <a:latin typeface="DejaVu Math TeX Gyre" panose="02000503000000000000" charset="0"/>
                        <a:ea typeface="黑体" panose="02010609060101010101" pitchFamily="49" charset="-122"/>
                        <a:cs typeface="DejaVu Math TeX Gyre" panose="02000503000000000000" charset="0"/>
                      </a:rPr>
                      <m:t>(</m:t>
                    </m:r>
                    <m:r>
                      <a:rPr lang="en-US" altLang="zh-CN" sz="2200" dirty="0">
                        <a:latin typeface="DejaVu Math TeX Gyre" panose="02000503000000000000" charset="0"/>
                        <a:ea typeface="黑体" panose="02010609060101010101" pitchFamily="49" charset="-122"/>
                        <a:cs typeface="DejaVu Math TeX Gyre" panose="02000503000000000000" charset="0"/>
                      </a:rPr>
                      <m:t>𝑛</m:t>
                    </m:r>
                    <m:r>
                      <a:rPr lang="en-US" altLang="zh-CN" sz="2200" dirty="0">
                        <a:latin typeface="DejaVu Math TeX Gyre" panose="02000503000000000000" charset="0"/>
                        <a:ea typeface="黑体" panose="02010609060101010101" pitchFamily="49" charset="-122"/>
                        <a:cs typeface="DejaVu Math TeX Gyre" panose="02000503000000000000" charset="0"/>
                      </a:rPr>
                      <m:t>)</m:t>
                    </m:r>
                    <m:r>
                      <a:rPr lang="en-US" altLang="zh-CN" sz="2200" i="1" dirty="0">
                        <a:latin typeface="DejaVu Math TeX Gyre" panose="02000503000000000000" charset="0"/>
                        <a:ea typeface="黑体" panose="02010609060101010101" pitchFamily="49" charset="-122"/>
                        <a:cs typeface="DejaVu Math TeX Gyre" panose="02000503000000000000" charset="0"/>
                      </a:rPr>
                      <m:t>=</m:t>
                    </m:r>
                    <m:sSup>
                      <m:sSupPr>
                        <m:ctrlPr>
                          <a:rPr lang="en-US" altLang="zh-CN" sz="22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2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2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个时间单位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151" y="830508"/>
                <a:ext cx="11132127" cy="5304557"/>
              </a:xfrm>
              <a:blipFill rotWithShape="1">
                <a:blip r:embed="rId1"/>
                <a:stretch>
                  <a:fillRect l="-4" t="-11" r="4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033963" y="4545710"/>
          <a:ext cx="3598863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Equation" r:id="rId2" imgW="1955800" imgH="457200" progId="Equation.DSMT4">
                  <p:embed/>
                </p:oleObj>
              </mc:Choice>
              <mc:Fallback>
                <p:oleObj name="Equation" r:id="rId2" imgW="19558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963" y="4545710"/>
                        <a:ext cx="3598863" cy="842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67151" y="4751955"/>
            <a:ext cx="32880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通过迭代法求得方程的解</a:t>
            </a:r>
            <a:endParaRPr lang="zh-CN" altLang="en-US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67151" y="830508"/>
            <a:ext cx="11132127" cy="53045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2.2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分治法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递归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algn="l" defTabSz="91440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递归树是迭代过程中的一种图像表述, 往往被用于求解递推方程, 它的求解表示比一般的迭代会更加的简洁与清晰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algn="l" defTabSz="914400" fontAlgn="auto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迭代重复执行一系列运算步骤, 从前面的量依次求出后面的量的过程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此过程的每一次结果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都是对前一次所得结果施行相同的运算步骤得到的</a:t>
            </a:r>
            <a:r>
              <a:rPr lang="en-US" altLang="zh-CN" sz="2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en-US" altLang="zh-CN" sz="2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pic>
        <p:nvPicPr>
          <p:cNvPr id="2" name="Picture 1" descr="Screen Shot 2022-09-03 at 7.39.2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6185" y="3735705"/>
            <a:ext cx="7199630" cy="27895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335" y="830580"/>
                <a:ext cx="5687060" cy="5805805"/>
              </a:xfrm>
            </p:spPr>
            <p:txBody>
              <a:bodyPr>
                <a:normAutofit fontScale="90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分治法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层中每个问题的规模是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从下往上推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i-1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每个问题规模为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i-2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层每个问题规模为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一直到最顶层问题规模为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最顶层的问题规模为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=n 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两边同时取对数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i = logmn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335" y="830580"/>
                <a:ext cx="5687060" cy="58058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18940" y="1546860"/>
            <a:ext cx="1612900" cy="1587500"/>
            <a:chOff x="4302" y="2275"/>
            <a:chExt cx="2540" cy="2500"/>
          </a:xfrm>
        </p:grpSpPr>
        <p:pic>
          <p:nvPicPr>
            <p:cNvPr id="4" name="Picture 3" descr="Screen Shot 2022-09-03 at 7.58.23 P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" y="2275"/>
              <a:ext cx="2540" cy="1740"/>
            </a:xfrm>
            <a:prstGeom prst="rect">
              <a:avLst/>
            </a:prstGeom>
          </p:spPr>
        </p:pic>
        <p:pic>
          <p:nvPicPr>
            <p:cNvPr id="7" name="Picture 6" descr="Screen Shot 2022-09-03 at 7.58.42 P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2" y="4015"/>
              <a:ext cx="2540" cy="760"/>
            </a:xfrm>
            <a:prstGeom prst="rect">
              <a:avLst/>
            </a:prstGeom>
          </p:spPr>
        </p:pic>
      </p:grpSp>
      <p:pic>
        <p:nvPicPr>
          <p:cNvPr id="10" name="Picture 9" descr="Screen Shot 2022-09-03 at 7.57.50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1200785"/>
            <a:ext cx="5573395" cy="415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335" y="830580"/>
                <a:ext cx="5687060" cy="5805805"/>
              </a:xfrm>
            </p:spPr>
            <p:txBody>
              <a:bodyPr>
                <a:normAutofit fontScale="900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2.2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分治法</a:t>
                </a: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层中每个问题的规模是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从下往上推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i-1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每个问题规模为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m,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i-2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层每个问题规模为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一直到最顶层问题规模为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已知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最顶层的问题规模为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所以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𝑚</m:t>
                        </m:r>
                      </m:e>
                      <m:sup>
                        <m:r>
                          <a:rPr lang="en-US" altLang="zh-CN" sz="2400" i="1" dirty="0">
                            <a:latin typeface="DejaVu Math TeX Gyre" panose="02000503000000000000" charset="0"/>
                            <a:ea typeface="黑体" panose="02010609060101010101" pitchFamily="49" charset="-122"/>
                            <a:cs typeface="DejaVu Math TeX Gyre" panose="02000503000000000000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=n 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两边同时取对数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 i = logmn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5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335" y="830580"/>
                <a:ext cx="5687060" cy="58058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218940" y="1546860"/>
            <a:ext cx="1612900" cy="1587500"/>
            <a:chOff x="4302" y="2275"/>
            <a:chExt cx="2540" cy="2500"/>
          </a:xfrm>
        </p:grpSpPr>
        <p:pic>
          <p:nvPicPr>
            <p:cNvPr id="4" name="Picture 3" descr="Screen Shot 2022-09-03 at 7.58.23 P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2" y="2275"/>
              <a:ext cx="2540" cy="1740"/>
            </a:xfrm>
            <a:prstGeom prst="rect">
              <a:avLst/>
            </a:prstGeom>
          </p:spPr>
        </p:pic>
        <p:pic>
          <p:nvPicPr>
            <p:cNvPr id="7" name="Picture 6" descr="Screen Shot 2022-09-03 at 7.58.42 P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2" y="4015"/>
              <a:ext cx="2540" cy="760"/>
            </a:xfrm>
            <a:prstGeom prst="rect">
              <a:avLst/>
            </a:prstGeom>
          </p:spPr>
        </p:pic>
      </p:grpSp>
      <p:pic>
        <p:nvPicPr>
          <p:cNvPr id="10" name="Picture 9" descr="Screen Shot 2022-09-03 at 7.57.50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300" y="1200785"/>
            <a:ext cx="5573395" cy="41586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143000" y="927100"/>
            <a:ext cx="9906000" cy="5003800"/>
            <a:chOff x="1054" y="1659"/>
            <a:chExt cx="13200" cy="7178"/>
          </a:xfrm>
        </p:grpSpPr>
        <p:pic>
          <p:nvPicPr>
            <p:cNvPr id="10" name="Picture 9" descr="Screen Shot 2022-09-03 at 8.25.12 P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35" y="6037"/>
              <a:ext cx="11040" cy="2800"/>
            </a:xfrm>
            <a:prstGeom prst="rect">
              <a:avLst/>
            </a:prstGeom>
          </p:spPr>
        </p:pic>
        <p:pic>
          <p:nvPicPr>
            <p:cNvPr id="11" name="Picture 10" descr="Screen Shot 2022-09-03 at 8.26.03 P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71" y="1659"/>
              <a:ext cx="10460" cy="860"/>
            </a:xfrm>
            <a:prstGeom prst="rect">
              <a:avLst/>
            </a:prstGeom>
          </p:spPr>
        </p:pic>
        <p:pic>
          <p:nvPicPr>
            <p:cNvPr id="12" name="Picture 11" descr="Screen Shot 2022-09-03 at 8.26.22 P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" y="2519"/>
              <a:ext cx="10460" cy="860"/>
            </a:xfrm>
            <a:prstGeom prst="rect">
              <a:avLst/>
            </a:prstGeom>
          </p:spPr>
        </p:pic>
        <p:pic>
          <p:nvPicPr>
            <p:cNvPr id="13" name="Picture 12" descr="Screen Shot 2022-09-03 at 8.27.08 P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" y="3428"/>
              <a:ext cx="13200" cy="256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82065" y="1002665"/>
            <a:ext cx="9169400" cy="5045710"/>
            <a:chOff x="2019" y="1579"/>
            <a:chExt cx="14440" cy="7946"/>
          </a:xfrm>
        </p:grpSpPr>
        <p:pic>
          <p:nvPicPr>
            <p:cNvPr id="15" name="Picture 14" descr="Screen Shot 2022-09-03 at 9.01.07 P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019" y="1579"/>
              <a:ext cx="14440" cy="5360"/>
            </a:xfrm>
            <a:prstGeom prst="rect">
              <a:avLst/>
            </a:prstGeom>
          </p:spPr>
        </p:pic>
        <p:pic>
          <p:nvPicPr>
            <p:cNvPr id="2" name="Picture 1" descr="Screen Shot 2022-09-03 at 9.02.03 P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3" y="5905"/>
              <a:ext cx="4660" cy="362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pic>
        <p:nvPicPr>
          <p:cNvPr id="4" name="Picture 3" descr="Screen Shot 2022-09-03 at 9.03.4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381760"/>
            <a:ext cx="7435850" cy="4486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600" dirty="0"/>
              <a:t>计算机求解问题的时间与问题的规模成正比，问题规模越小，计算时间越短和越容易处理。直接求解大规模的问题，较为困难</a:t>
            </a:r>
            <a:r>
              <a:rPr lang="zh-CN" altLang="en-US" sz="3600" dirty="0" smtClean="0"/>
              <a:t>。为</a:t>
            </a:r>
            <a:r>
              <a:rPr lang="zh-CN" altLang="en-US" sz="3600" dirty="0"/>
              <a:t>有效解决目标问题，主要思想是将一个难以直接解决的大问题，分割成一些规模较小的相同问题，以便各个击破，分而治之</a:t>
            </a:r>
            <a:r>
              <a:rPr lang="zh-CN" altLang="en-US" sz="3600" dirty="0" smtClean="0"/>
              <a:t>。</a:t>
            </a:r>
            <a:endParaRPr lang="en-US" altLang="zh-C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390015" y="1190625"/>
            <a:ext cx="9253855" cy="4792980"/>
            <a:chOff x="3155" y="2256"/>
            <a:chExt cx="13520" cy="7051"/>
          </a:xfrm>
        </p:grpSpPr>
        <p:pic>
          <p:nvPicPr>
            <p:cNvPr id="2" name="Picture 1" descr="Screen Shot 2022-09-03 at 9.10.08 PM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155" y="2256"/>
              <a:ext cx="13520" cy="3540"/>
            </a:xfrm>
            <a:prstGeom prst="rect">
              <a:avLst/>
            </a:prstGeom>
          </p:spPr>
        </p:pic>
        <p:pic>
          <p:nvPicPr>
            <p:cNvPr id="3" name="Picture 2" descr="Screen Shot 2022-09-03 at 9.11.05 PM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1" y="6547"/>
              <a:ext cx="4140" cy="1840"/>
            </a:xfrm>
            <a:prstGeom prst="rect">
              <a:avLst/>
            </a:prstGeom>
          </p:spPr>
        </p:pic>
        <p:pic>
          <p:nvPicPr>
            <p:cNvPr id="5" name="Picture 4" descr="Screen Shot 2022-09-03 at 9.11.30 PM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1" y="8387"/>
              <a:ext cx="1640" cy="920"/>
            </a:xfrm>
            <a:prstGeom prst="rect">
              <a:avLst/>
            </a:prstGeom>
          </p:spPr>
        </p:pic>
        <p:pic>
          <p:nvPicPr>
            <p:cNvPr id="6" name="Picture 5" descr="Screen Shot 2022-09-03 at 9.11.58 PM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41" y="5787"/>
              <a:ext cx="3900" cy="64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将</a:t>
            </a:r>
            <a:r>
              <a:rPr lang="zh-CN" altLang="en-US" sz="3200" dirty="0"/>
              <a:t>大规模的问题分为</a:t>
            </a:r>
            <a:r>
              <a:rPr lang="en-US" altLang="zh-CN" sz="3200" dirty="0"/>
              <a:t>k</a:t>
            </a:r>
            <a:r>
              <a:rPr lang="zh-CN" altLang="en-US" sz="3200" dirty="0"/>
              <a:t>个子问题分别求解。如果子问题的规模仍然不够小，则再划分为</a:t>
            </a:r>
            <a:r>
              <a:rPr lang="en-US" altLang="zh-CN" sz="3200" dirty="0"/>
              <a:t>k</a:t>
            </a:r>
            <a:r>
              <a:rPr lang="zh-CN" altLang="en-US" sz="3200" dirty="0"/>
              <a:t>个子问题，如此递归的进行下去，直到问题规模足够小，很容易求出其解为止。</a:t>
            </a:r>
            <a:endParaRPr lang="en-US" altLang="zh-CN" sz="3200" dirty="0"/>
          </a:p>
        </p:txBody>
      </p:sp>
      <p:sp>
        <p:nvSpPr>
          <p:cNvPr id="4" name="矩形 3"/>
          <p:cNvSpPr/>
          <p:nvPr/>
        </p:nvSpPr>
        <p:spPr>
          <a:xfrm>
            <a:off x="1445655" y="3894834"/>
            <a:ext cx="1808255" cy="66588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大规模问题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F(n)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箭头: 右 59"/>
          <p:cNvSpPr/>
          <p:nvPr/>
        </p:nvSpPr>
        <p:spPr>
          <a:xfrm>
            <a:off x="3373963" y="4088723"/>
            <a:ext cx="716346" cy="2339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05766" y="3720786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22111" y="3720786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766" y="4110804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2111" y="4110804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22112" y="4492592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5766" y="4492592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38436" y="4852820"/>
            <a:ext cx="1808255" cy="41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个子问题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箭头: 右 67"/>
          <p:cNvSpPr/>
          <p:nvPr/>
        </p:nvSpPr>
        <p:spPr>
          <a:xfrm>
            <a:off x="5668691" y="4110805"/>
            <a:ext cx="716346" cy="2339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518951" y="3684274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980770" y="3684274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42589" y="367843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904408" y="3669192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518951" y="4018083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980770" y="4018083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442589" y="4012239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904408" y="4003001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518951" y="431552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980770" y="431552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42589" y="4309676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904408" y="4300438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518951" y="4607113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980770" y="4607113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42589" y="4601269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904408" y="4592031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箭头: 右 84"/>
          <p:cNvSpPr/>
          <p:nvPr/>
        </p:nvSpPr>
        <p:spPr>
          <a:xfrm>
            <a:off x="8455490" y="4075045"/>
            <a:ext cx="716346" cy="2339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022001" y="3962737"/>
            <a:ext cx="2354237" cy="41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直到容易求解为止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385037" y="4829132"/>
            <a:ext cx="1808255" cy="411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个子问题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dirty="0" smtClean="0"/>
              <a:t>将</a:t>
            </a:r>
            <a:r>
              <a:rPr lang="zh-CN" altLang="en-US" sz="3200" dirty="0"/>
              <a:t>求出的小规模的问题的解合并为一个更大规模的问题的解，逐步求出原来问题的解。</a:t>
            </a:r>
            <a:endParaRPr lang="zh-CN" altLang="en-US" sz="3200" dirty="0"/>
          </a:p>
        </p:txBody>
      </p:sp>
      <p:sp>
        <p:nvSpPr>
          <p:cNvPr id="34" name="矩形 33"/>
          <p:cNvSpPr/>
          <p:nvPr/>
        </p:nvSpPr>
        <p:spPr>
          <a:xfrm>
            <a:off x="5369614" y="2771063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85959" y="2771063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369614" y="3161081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85959" y="3161081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85960" y="3542869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9614" y="3542869"/>
            <a:ext cx="553671" cy="297297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箭头: 右 95"/>
          <p:cNvSpPr/>
          <p:nvPr/>
        </p:nvSpPr>
        <p:spPr>
          <a:xfrm rot="10800000">
            <a:off x="6832539" y="3161082"/>
            <a:ext cx="716346" cy="2339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7682799" y="2734551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144618" y="2734551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8606437" y="2728707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068256" y="2719469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82799" y="306836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144618" y="306836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606437" y="3062516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068256" y="3053278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82799" y="3365797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44618" y="3365797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606437" y="3359953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068256" y="3350715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682799" y="365739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144618" y="3657390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606437" y="3651546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068256" y="3642308"/>
            <a:ext cx="327905" cy="18516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" name="箭头: 右 112"/>
          <p:cNvSpPr/>
          <p:nvPr/>
        </p:nvSpPr>
        <p:spPr>
          <a:xfrm rot="10800000">
            <a:off x="4460360" y="3145858"/>
            <a:ext cx="716346" cy="233941"/>
          </a:xfrm>
          <a:prstGeom prst="right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503807" y="2949908"/>
            <a:ext cx="1808255" cy="665885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大规模问题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F(n)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2.1 </a:t>
            </a:r>
            <a:r>
              <a:rPr lang="zh-CN" altLang="en-US" sz="3200" dirty="0"/>
              <a:t>递归</a:t>
            </a:r>
            <a:r>
              <a:rPr lang="en-US" altLang="zh-CN" sz="3200" dirty="0"/>
              <a:t>—</a:t>
            </a:r>
            <a:r>
              <a:rPr lang="zh-CN" altLang="en-US" sz="3200" dirty="0"/>
              <a:t>概念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直接或间接地调用自身的算法称为</a:t>
            </a:r>
            <a:r>
              <a:rPr lang="zh-CN" altLang="en-US" sz="3200" dirty="0">
                <a:solidFill>
                  <a:srgbClr val="FF0000"/>
                </a:solidFill>
              </a:rPr>
              <a:t>递归算法。</a:t>
            </a:r>
            <a:r>
              <a:rPr lang="zh-CN" altLang="en-US" sz="3200" dirty="0"/>
              <a:t>用函数自身给出定义的函数称为</a:t>
            </a:r>
            <a:r>
              <a:rPr lang="zh-CN" altLang="en-US" sz="3200" dirty="0">
                <a:solidFill>
                  <a:srgbClr val="FF0000"/>
                </a:solidFill>
              </a:rPr>
              <a:t>递归函数。</a:t>
            </a:r>
            <a:r>
              <a:rPr lang="zh-CN" altLang="en-US" sz="3200" dirty="0"/>
              <a:t>分治法产生的子问题往往是原问题的较小模式，这就为使用递归技术提供了方便。分治与递归像一对孪生兄弟，经常同时应用在算法设计之中，并由此产生许多高效算法。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2.1 </a:t>
            </a:r>
            <a:r>
              <a:rPr lang="zh-CN" altLang="en-US" sz="3200" dirty="0"/>
              <a:t>递归</a:t>
            </a:r>
            <a:r>
              <a:rPr lang="en-US" altLang="zh-CN" sz="3200" dirty="0"/>
              <a:t>—</a:t>
            </a:r>
            <a:r>
              <a:rPr lang="zh-CN" altLang="en-US" sz="3200" dirty="0"/>
              <a:t>例子</a:t>
            </a:r>
            <a:endParaRPr lang="zh-CN" altLang="en-US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）阶乘函数：一个正整数的阶乘（英语：</a:t>
            </a:r>
            <a:r>
              <a:rPr lang="en-US" altLang="zh-CN" sz="3200" dirty="0"/>
              <a:t>factorial</a:t>
            </a:r>
            <a:r>
              <a:rPr lang="zh-CN" altLang="en-US" sz="3200" dirty="0"/>
              <a:t>）是所有小于及等于该数的正整数的积，并且有</a:t>
            </a:r>
            <a:r>
              <a:rPr lang="en-US" altLang="zh-CN" sz="3200" dirty="0"/>
              <a:t>0</a:t>
            </a:r>
            <a:r>
              <a:rPr lang="zh-CN" altLang="en-US" sz="3200" dirty="0"/>
              <a:t>的阶乘为</a:t>
            </a:r>
            <a:r>
              <a:rPr lang="en-US" altLang="zh-CN" sz="3200" dirty="0"/>
              <a:t>1</a:t>
            </a:r>
            <a:r>
              <a:rPr lang="zh-CN" altLang="en-US" sz="3200" dirty="0"/>
              <a:t>。自然数</a:t>
            </a:r>
            <a:r>
              <a:rPr lang="en-US" altLang="zh-CN" sz="3200" dirty="0"/>
              <a:t>n</a:t>
            </a:r>
            <a:r>
              <a:rPr lang="zh-CN" altLang="en-US" sz="3200" dirty="0"/>
              <a:t>的阶乘写作</a:t>
            </a:r>
            <a:r>
              <a:rPr lang="en-US" altLang="zh-CN" sz="3200" dirty="0"/>
              <a:t>n!</a:t>
            </a:r>
            <a:endParaRPr lang="en-US" altLang="zh-CN" sz="32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3200" dirty="0"/>
              <a:t>非递归方式定义：</a:t>
            </a:r>
            <a:endParaRPr lang="zh-CN" altLang="en-US" sz="3200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3200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3200" dirty="0" smtClean="0"/>
              <a:t>递归</a:t>
            </a:r>
            <a:r>
              <a:rPr lang="zh-CN" altLang="en-US" sz="3200" dirty="0"/>
              <a:t>方式定义</a:t>
            </a:r>
            <a:r>
              <a:rPr lang="zh-CN" altLang="en-US" sz="3200" dirty="0" smtClean="0"/>
              <a:t>：</a:t>
            </a:r>
            <a:endParaRPr lang="zh-CN" altLang="en-US" sz="3200" dirty="0"/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2400" dirty="0" smtClean="0"/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2400" b="1" dirty="0" smtClean="0"/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2400" b="1" dirty="0" smtClean="0"/>
              <a:t>注意</a:t>
            </a:r>
            <a:r>
              <a:rPr lang="zh-CN" altLang="en-US" sz="2400" b="1" dirty="0"/>
              <a:t>：每个递归函数，必须有非递归定义的初始值，否则无法进行递归计算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04496" y="3870663"/>
                <a:ext cx="33054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×⋯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496" y="3870663"/>
                <a:ext cx="3305457" cy="430887"/>
              </a:xfrm>
              <a:prstGeom prst="rect">
                <a:avLst/>
              </a:prstGeom>
              <a:blipFill rotWithShape="1">
                <a:blip r:embed="rId1"/>
                <a:stretch>
                  <a:fillRect l="-17" t="-78" r="-5680" b="-1590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77" y="4624000"/>
            <a:ext cx="3240000" cy="11457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014038" y="4624000"/>
            <a:ext cx="1717963" cy="43385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初始值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14038" y="5192037"/>
            <a:ext cx="1717963" cy="433851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递归定义式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5099" y="4408896"/>
            <a:ext cx="2834017" cy="13608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2.1 </a:t>
            </a:r>
            <a:r>
              <a:rPr lang="zh-CN" altLang="en-US" sz="3200" dirty="0"/>
              <a:t>递归</a:t>
            </a:r>
            <a:r>
              <a:rPr lang="en-US" altLang="zh-CN" sz="3200" dirty="0"/>
              <a:t>—</a:t>
            </a:r>
            <a:r>
              <a:rPr lang="zh-CN" altLang="en-US" sz="3200" dirty="0"/>
              <a:t>例子</a:t>
            </a:r>
            <a:endParaRPr lang="zh-CN" altLang="en-US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数列（斐波那契数列）：</a:t>
            </a:r>
            <a:r>
              <a:rPr lang="zh-CN" altLang="en-US" sz="3200" dirty="0"/>
              <a:t>无穷数列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8</a:t>
            </a:r>
            <a:r>
              <a:rPr lang="zh-CN" altLang="en-US" sz="3200" dirty="0"/>
              <a:t>，</a:t>
            </a:r>
            <a:r>
              <a:rPr lang="en-US" altLang="zh-CN" sz="3200" dirty="0"/>
              <a:t>13</a:t>
            </a:r>
            <a:r>
              <a:rPr lang="zh-CN" altLang="en-US" sz="3200" dirty="0"/>
              <a:t>，</a:t>
            </a:r>
            <a:r>
              <a:rPr lang="en-US" altLang="zh-CN" sz="3200" dirty="0"/>
              <a:t>21</a:t>
            </a:r>
            <a:r>
              <a:rPr lang="zh-CN" altLang="en-US" sz="3200" dirty="0"/>
              <a:t>，</a:t>
            </a:r>
            <a:r>
              <a:rPr lang="en-US" altLang="zh-CN" sz="3200" dirty="0"/>
              <a:t>34</a:t>
            </a:r>
            <a:r>
              <a:rPr lang="zh-CN" altLang="en-US" sz="3200" dirty="0"/>
              <a:t>，</a:t>
            </a:r>
            <a:r>
              <a:rPr lang="en-US" altLang="zh-CN" sz="3200" dirty="0"/>
              <a:t>55</a:t>
            </a:r>
            <a:r>
              <a:rPr lang="zh-CN" altLang="en-US" sz="3200" dirty="0"/>
              <a:t>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，称为</a:t>
            </a:r>
            <a:r>
              <a:rPr lang="en-US" altLang="zh-CN" sz="3200" dirty="0"/>
              <a:t>Fibonacci</a:t>
            </a:r>
            <a:r>
              <a:rPr lang="zh-CN" altLang="en-US" sz="3200" dirty="0"/>
              <a:t>数列。当</a:t>
            </a:r>
            <a:r>
              <a:rPr lang="en-US" altLang="zh-CN" sz="3200" dirty="0"/>
              <a:t>n&gt;1</a:t>
            </a:r>
            <a:r>
              <a:rPr lang="zh-CN" altLang="en-US" sz="3200" dirty="0"/>
              <a:t>时，这个序列的第</a:t>
            </a:r>
            <a:r>
              <a:rPr lang="en-US" altLang="zh-CN" sz="3200" dirty="0"/>
              <a:t>n</a:t>
            </a:r>
            <a:r>
              <a:rPr lang="zh-CN" altLang="en-US" sz="3200" dirty="0"/>
              <a:t>项是其前两项的和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非</a:t>
            </a:r>
            <a:r>
              <a:rPr lang="zh-CN" altLang="en-US" sz="3200" dirty="0"/>
              <a:t>递归方式定义：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31775" y="4486638"/>
                <a:ext cx="6129060" cy="8235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ra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775" y="4486638"/>
                <a:ext cx="6129060" cy="823559"/>
              </a:xfrm>
              <a:prstGeom prst="rect">
                <a:avLst/>
              </a:prstGeom>
              <a:blipFill rotWithShape="1">
                <a:blip r:embed="rId1"/>
                <a:stretch>
                  <a:fillRect l="-9" t="-44" r="9" b="4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4345168" y="5828850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思考：递归方式怎么写？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第二章  递归与分治策略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/>
              <a:t>2.1 </a:t>
            </a:r>
            <a:r>
              <a:rPr lang="zh-CN" altLang="en-US" sz="3200" dirty="0"/>
              <a:t>递归</a:t>
            </a:r>
            <a:r>
              <a:rPr lang="en-US" altLang="zh-CN" sz="3200" dirty="0"/>
              <a:t>—</a:t>
            </a:r>
            <a:r>
              <a:rPr lang="zh-CN" altLang="en-US" sz="3200" dirty="0"/>
              <a:t>例子</a:t>
            </a:r>
            <a:endParaRPr lang="zh-CN" altLang="en-US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数列（斐波那契数列）：</a:t>
            </a:r>
            <a:r>
              <a:rPr lang="zh-CN" altLang="en-US" sz="3200" dirty="0"/>
              <a:t>无穷数列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5</a:t>
            </a:r>
            <a:r>
              <a:rPr lang="zh-CN" altLang="en-US" sz="3200" dirty="0"/>
              <a:t>，</a:t>
            </a:r>
            <a:r>
              <a:rPr lang="en-US" altLang="zh-CN" sz="3200" dirty="0"/>
              <a:t>8</a:t>
            </a:r>
            <a:r>
              <a:rPr lang="zh-CN" altLang="en-US" sz="3200" dirty="0"/>
              <a:t>，</a:t>
            </a:r>
            <a:r>
              <a:rPr lang="en-US" altLang="zh-CN" sz="3200" dirty="0"/>
              <a:t>13</a:t>
            </a:r>
            <a:r>
              <a:rPr lang="zh-CN" altLang="en-US" sz="3200" dirty="0"/>
              <a:t>，</a:t>
            </a:r>
            <a:r>
              <a:rPr lang="en-US" altLang="zh-CN" sz="3200" dirty="0"/>
              <a:t>21</a:t>
            </a:r>
            <a:r>
              <a:rPr lang="zh-CN" altLang="en-US" sz="3200" dirty="0"/>
              <a:t>，</a:t>
            </a:r>
            <a:r>
              <a:rPr lang="en-US" altLang="zh-CN" sz="3200" dirty="0"/>
              <a:t>34</a:t>
            </a:r>
            <a:r>
              <a:rPr lang="zh-CN" altLang="en-US" sz="3200" dirty="0"/>
              <a:t>，</a:t>
            </a:r>
            <a:r>
              <a:rPr lang="en-US" altLang="zh-CN" sz="3200" dirty="0"/>
              <a:t>55</a:t>
            </a:r>
            <a:r>
              <a:rPr lang="zh-CN" altLang="en-US" sz="3200" dirty="0"/>
              <a:t>，</a:t>
            </a:r>
            <a:r>
              <a:rPr lang="en-US" altLang="zh-CN" sz="3200" dirty="0"/>
              <a:t>……</a:t>
            </a:r>
            <a:r>
              <a:rPr lang="zh-CN" altLang="en-US" sz="3200" dirty="0"/>
              <a:t>，称为</a:t>
            </a:r>
            <a:r>
              <a:rPr lang="en-US" altLang="zh-CN" sz="3200" dirty="0"/>
              <a:t>Fibonacci</a:t>
            </a:r>
            <a:r>
              <a:rPr lang="zh-CN" altLang="en-US" sz="3200" dirty="0"/>
              <a:t>数列。当</a:t>
            </a:r>
            <a:r>
              <a:rPr lang="en-US" altLang="zh-CN" sz="3200" dirty="0"/>
              <a:t>n&gt;1</a:t>
            </a:r>
            <a:r>
              <a:rPr lang="zh-CN" altLang="en-US" sz="3200" dirty="0"/>
              <a:t>时，这个序列的第</a:t>
            </a:r>
            <a:r>
              <a:rPr lang="en-US" altLang="zh-CN" sz="3200" dirty="0"/>
              <a:t>n</a:t>
            </a:r>
            <a:r>
              <a:rPr lang="zh-CN" altLang="en-US" sz="3200" dirty="0"/>
              <a:t>项是其前两项的和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dirty="0" smtClean="0"/>
              <a:t>递归</a:t>
            </a:r>
            <a:r>
              <a:rPr lang="zh-CN" altLang="en-US" sz="3200" dirty="0"/>
              <a:t>方式定义：</a:t>
            </a: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32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783" y="4499344"/>
            <a:ext cx="3600000" cy="11913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449" y="4373054"/>
            <a:ext cx="3986131" cy="13175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4748</Words>
  <Application>WPS Writer</Application>
  <PresentationFormat>宽屏</PresentationFormat>
  <Paragraphs>269</Paragraphs>
  <Slides>30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8" baseType="lpstr">
      <vt:lpstr>Arial</vt:lpstr>
      <vt:lpstr>宋体</vt:lpstr>
      <vt:lpstr>Wingdings</vt:lpstr>
      <vt:lpstr>汉仪书宋二KW</vt:lpstr>
      <vt:lpstr>华文隶书</vt:lpstr>
      <vt:lpstr>新宋体</vt:lpstr>
      <vt:lpstr>宋体-简</vt:lpstr>
      <vt:lpstr>黑体</vt:lpstr>
      <vt:lpstr>汉仪中黑KW</vt:lpstr>
      <vt:lpstr>微软雅黑</vt:lpstr>
      <vt:lpstr>汉仪旗黑</vt:lpstr>
      <vt:lpstr>方正书宋_GBK</vt:lpstr>
      <vt:lpstr>Times New Roman</vt:lpstr>
      <vt:lpstr>Symbol</vt:lpstr>
      <vt:lpstr>Cambria Math</vt:lpstr>
      <vt:lpstr>DejaVu Math TeX Gyre</vt:lpstr>
      <vt:lpstr>宋体</vt:lpstr>
      <vt:lpstr>Arial Unicode MS</vt:lpstr>
      <vt:lpstr>等线</vt:lpstr>
      <vt:lpstr>汉仪中等线KW</vt:lpstr>
      <vt:lpstr>华文行楷</vt:lpstr>
      <vt:lpstr>楷体_GB2312</vt:lpstr>
      <vt:lpstr>Kingsoft Sign</vt:lpstr>
      <vt:lpstr>Kingsoft Math</vt:lpstr>
      <vt:lpstr>汉仪楷体简</vt:lpstr>
      <vt:lpstr>自定义设计方案</vt:lpstr>
      <vt:lpstr>Equation.DSMT4</vt:lpstr>
      <vt:lpstr>Equation.DSMT4</vt:lpstr>
      <vt:lpstr>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递归小结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  <vt:lpstr>第二章  递归与分治策略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219</cp:revision>
  <dcterms:created xsi:type="dcterms:W3CDTF">2023-09-08T16:47:23Z</dcterms:created>
  <dcterms:modified xsi:type="dcterms:W3CDTF">2023-09-08T16:47:23Z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CF64EDEB0CFA815B5DA2F9626FCAB460</vt:lpwstr>
  </property>
  <property fmtid="{D5CDD505-2E9C-101B-9397-08002B2CF9AE}" pid="3" name="KSOProductBuildVer">
    <vt:lpwstr>1033-6.0.2.8225</vt:lpwstr>
  </property>
</Properties>
</file>