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24" r:id="rId5"/>
    <p:sldId id="325" r:id="rId6"/>
    <p:sldId id="296" r:id="rId7"/>
    <p:sldId id="302" r:id="rId8"/>
    <p:sldId id="297" r:id="rId9"/>
    <p:sldId id="298" r:id="rId10"/>
    <p:sldId id="299" r:id="rId11"/>
    <p:sldId id="326" r:id="rId12"/>
    <p:sldId id="300" r:id="rId13"/>
    <p:sldId id="301" r:id="rId14"/>
    <p:sldId id="303" r:id="rId15"/>
    <p:sldId id="304" r:id="rId16"/>
    <p:sldId id="305" r:id="rId17"/>
    <p:sldId id="306" r:id="rId18"/>
    <p:sldId id="327" r:id="rId19"/>
    <p:sldId id="307" r:id="rId20"/>
    <p:sldId id="336" r:id="rId21"/>
    <p:sldId id="308" r:id="rId22"/>
    <p:sldId id="311" r:id="rId23"/>
    <p:sldId id="312" r:id="rId24"/>
    <p:sldId id="313" r:id="rId25"/>
    <p:sldId id="330" r:id="rId26"/>
    <p:sldId id="331" r:id="rId27"/>
    <p:sldId id="332" r:id="rId28"/>
    <p:sldId id="333" r:id="rId29"/>
    <p:sldId id="334" r:id="rId30"/>
    <p:sldId id="328" r:id="rId31"/>
    <p:sldId id="315" r:id="rId32"/>
    <p:sldId id="316" r:id="rId33"/>
    <p:sldId id="329" r:id="rId34"/>
    <p:sldId id="338" r:id="rId35"/>
    <p:sldId id="317" r:id="rId36"/>
    <p:sldId id="318" r:id="rId37"/>
    <p:sldId id="319" r:id="rId38"/>
    <p:sldId id="320" r:id="rId39"/>
    <p:sldId id="322" r:id="rId40"/>
    <p:sldId id="323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47" autoAdjust="0"/>
  </p:normalViewPr>
  <p:slideViewPr>
    <p:cSldViewPr snapToGrid="0">
      <p:cViewPr varScale="1">
        <p:scale>
          <a:sx n="97" d="100"/>
          <a:sy n="97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F8068-2B0A-4E89-BDBC-A53076134B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38" y="1122363"/>
            <a:ext cx="9144224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38" y="3602038"/>
            <a:ext cx="9144224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0042" y="1524000"/>
            <a:ext cx="7740763" cy="43107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113" y="365125"/>
            <a:ext cx="2628964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21" y="365125"/>
            <a:ext cx="773449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469" y="68626"/>
            <a:ext cx="7740763" cy="470410"/>
          </a:xfrm>
          <a:prstGeom prst="rect">
            <a:avLst/>
          </a:prstGeom>
        </p:spPr>
        <p:txBody>
          <a:bodyPr/>
          <a:lstStyle>
            <a:lvl1pPr>
              <a:defRPr sz="305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81" y="891575"/>
            <a:ext cx="11632335" cy="5349166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新宋体" panose="02010609030101010101" pitchFamily="49" charset="-122"/>
                <a:ea typeface="新宋体" panose="02010609030101010101" pitchFamily="49" charset="-122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72" y="1709738"/>
            <a:ext cx="10515857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72" y="4589463"/>
            <a:ext cx="10515857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20" y="1825626"/>
            <a:ext cx="518172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352" y="1825626"/>
            <a:ext cx="518172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9" y="365127"/>
            <a:ext cx="10515857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56" y="1567346"/>
            <a:ext cx="4701955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56" y="2338388"/>
            <a:ext cx="4701955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771" y="1567346"/>
            <a:ext cx="4701956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771" y="2357462"/>
            <a:ext cx="4701956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8" y="457200"/>
            <a:ext cx="393233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316" y="987425"/>
            <a:ext cx="617235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8" y="2057400"/>
            <a:ext cx="393233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9" y="457200"/>
            <a:ext cx="4260954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933" y="457203"/>
            <a:ext cx="5970733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9" y="2057400"/>
            <a:ext cx="4260954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 descr="0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202452" cy="686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/>
          <p:nvPr/>
        </p:nvSpPr>
        <p:spPr>
          <a:xfrm>
            <a:off x="2804206" y="68627"/>
            <a:ext cx="7740763" cy="49255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endParaRPr lang="zh-CN" altLang="en-US" sz="3050" noProof="1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30042" y="960154"/>
            <a:ext cx="11495177" cy="514342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6390" indent="-326390">
              <a:buFont typeface="Wingdings" panose="05000000000000000000" pitchFamily="2" charset="2"/>
              <a:buChar char="u"/>
            </a:pPr>
            <a:endParaRPr lang="zh-CN" altLang="en-US" sz="3050" noProof="1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19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35610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870585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06195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741805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26390" indent="-326390" algn="l" rtl="0" eaLnBrk="1" fontAlgn="base" hangingPunct="1">
        <a:spcBef>
          <a:spcPct val="20000"/>
        </a:spcBef>
        <a:spcAft>
          <a:spcPct val="0"/>
        </a:spcAft>
        <a:buChar char="•"/>
        <a:defRPr sz="3050" kern="1200">
          <a:solidFill>
            <a:schemeClr val="tx1"/>
          </a:solidFill>
          <a:latin typeface="+mn-lt"/>
          <a:ea typeface="+mn-ea"/>
          <a:cs typeface="+mn-cs"/>
        </a:defRPr>
      </a:lvl1pPr>
      <a:lvl2pPr marL="707390" lvl="1" indent="-272415" algn="l" rtl="0" eaLnBrk="1" fontAlgn="base" hangingPunct="1">
        <a:spcBef>
          <a:spcPct val="20000"/>
        </a:spcBef>
        <a:spcAft>
          <a:spcPct val="0"/>
        </a:spcAft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lvl="2" indent="-217805" algn="l" rtl="0" eaLnBrk="1" fontAlgn="base" hangingPunct="1">
        <a:spcBef>
          <a:spcPct val="20000"/>
        </a:spcBef>
        <a:spcAft>
          <a:spcPct val="0"/>
        </a:spcAft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lvl="3" indent="-217805" algn="l" rtl="0" eaLnBrk="1" fontAlgn="base" hangingPunct="1">
        <a:spcBef>
          <a:spcPct val="20000"/>
        </a:spcBef>
        <a:spcAft>
          <a:spcPct val="0"/>
        </a:spcAft>
        <a:buChar char="–"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59610" lvl="4" indent="-217805" algn="l" rtl="0" eaLnBrk="1" fontAlgn="base" hangingPunct="1">
        <a:spcBef>
          <a:spcPct val="20000"/>
        </a:spcBef>
        <a:spcAft>
          <a:spcPct val="0"/>
        </a:spcAft>
        <a:buChar char="»"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395220" lvl="5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830195" lvl="6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65805" lvl="7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701415" lvl="8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71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35610" lvl="1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70585" lvl="2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06195" lvl="3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41805" lvl="4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177415" lvl="5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612390" lvl="6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048000" lvl="7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483610" lvl="8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oleObject" Target="../embeddings/oleObject10.bin"/><Relationship Id="rId7" Type="http://schemas.openxmlformats.org/officeDocument/2006/relationships/oleObject" Target="../embeddings/oleObject9.bin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2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oleObject" Target="../embeddings/oleObject16.bin"/><Relationship Id="rId7" Type="http://schemas.openxmlformats.org/officeDocument/2006/relationships/oleObject" Target="../embeddings/oleObject15.bin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oleObject" Target="../embeddings/oleObject18.bin"/><Relationship Id="rId1" Type="http://schemas.openxmlformats.org/officeDocument/2006/relationships/oleObject" Target="../embeddings/oleObject1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8000" dirty="0">
                <a:latin typeface="黑体" panose="02010609060101010101" pitchFamily="49" charset="-122"/>
                <a:ea typeface="黑体" panose="02010609060101010101" pitchFamily="49" charset="-122"/>
              </a:rPr>
              <a:t>递归与分治策略</a:t>
            </a:r>
            <a:endParaRPr lang="zh-CN" altLang="en-US" sz="8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35"/>
    </mc:Choice>
    <mc:Fallback>
      <p:transition spd="slow" advTm="333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大整数乘法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dirty="0" smtClean="0"/>
              <a:t>分析算法复杂性时，将加法和乘法作为基本运算或元运算。</a:t>
            </a:r>
            <a:endParaRPr lang="en-US" altLang="zh-CN" sz="3600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dirty="0"/>
              <a:t>在计算机上处理一些大数据相乘时，由于计算机硬件的限制，不能直接进行相乘得到想要的结果。可以将一个大的整数乘法</a:t>
            </a:r>
            <a:r>
              <a:rPr lang="zh-CN" altLang="en-US" sz="3600" b="1" dirty="0"/>
              <a:t>分而治之</a:t>
            </a:r>
            <a:r>
              <a:rPr lang="zh-CN" altLang="en-US" sz="3600" dirty="0"/>
              <a:t>，将大问题变成小问题，变成</a:t>
            </a:r>
            <a:r>
              <a:rPr lang="zh-CN" altLang="en-US" sz="3600" b="1" dirty="0"/>
              <a:t>简单的小数乘法</a:t>
            </a:r>
            <a:r>
              <a:rPr lang="zh-CN" altLang="en-US" sz="3600" dirty="0"/>
              <a:t>再进行合并，从而解决上述问题</a:t>
            </a:r>
            <a:r>
              <a:rPr lang="zh-CN" altLang="en-US" sz="3600" dirty="0" smtClean="0"/>
              <a:t>。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大整数乘法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147" y="1060540"/>
            <a:ext cx="11632335" cy="534916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dirty="0" smtClean="0">
                <a:solidFill>
                  <a:srgbClr val="0000FF"/>
                </a:solidFill>
              </a:rPr>
              <a:t>大整数乘法</a:t>
            </a:r>
            <a:endParaRPr lang="en-US" altLang="zh-CN" sz="3600" dirty="0" smtClean="0">
              <a:solidFill>
                <a:srgbClr val="0000FF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X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Y</a:t>
            </a:r>
            <a:r>
              <a:rPr lang="zh-CN" altLang="en-US" sz="3200" dirty="0" smtClean="0"/>
              <a:t>为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位的二进制整数，计算其乘积</a:t>
            </a:r>
            <a:r>
              <a:rPr lang="en-US" altLang="zh-CN" sz="3200" dirty="0" smtClean="0"/>
              <a:t>XY</a:t>
            </a:r>
            <a:r>
              <a:rPr lang="zh-CN" altLang="en-US" sz="3200" dirty="0" smtClean="0"/>
              <a:t>。（十进制也适用）</a:t>
            </a:r>
            <a:endParaRPr lang="en-US" altLang="zh-CN" sz="3200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dirty="0">
                <a:solidFill>
                  <a:srgbClr val="FF0000"/>
                </a:solidFill>
              </a:rPr>
              <a:t>小学的方法：</a:t>
            </a:r>
            <a:r>
              <a:rPr lang="en-US" altLang="zh-CN" sz="3600" dirty="0">
                <a:solidFill>
                  <a:srgbClr val="FF0000"/>
                </a:solidFill>
              </a:rPr>
              <a:t>O(n</a:t>
            </a:r>
            <a:r>
              <a:rPr lang="en-US" altLang="zh-CN" sz="3600" baseline="30000" dirty="0">
                <a:solidFill>
                  <a:srgbClr val="FF0000"/>
                </a:solidFill>
              </a:rPr>
              <a:t>2</a:t>
            </a:r>
            <a:r>
              <a:rPr lang="en-US" altLang="zh-CN" sz="3600" dirty="0">
                <a:solidFill>
                  <a:srgbClr val="FF0000"/>
                </a:solidFill>
              </a:rPr>
              <a:t>)            </a:t>
            </a:r>
            <a:r>
              <a:rPr lang="en-US" altLang="zh-CN" sz="3600" dirty="0" smtClean="0">
                <a:solidFill>
                  <a:srgbClr val="FF0000"/>
                </a:solidFill>
              </a:rPr>
              <a:t>×</a:t>
            </a:r>
            <a:r>
              <a:rPr lang="zh-CN" altLang="en-US" sz="3600" dirty="0" smtClean="0">
                <a:solidFill>
                  <a:srgbClr val="FF0000"/>
                </a:solidFill>
              </a:rPr>
              <a:t>效率</a:t>
            </a:r>
            <a:r>
              <a:rPr lang="zh-CN" altLang="en-US" sz="3600" dirty="0">
                <a:solidFill>
                  <a:srgbClr val="FF0000"/>
                </a:solidFill>
              </a:rPr>
              <a:t>太</a:t>
            </a:r>
            <a:r>
              <a:rPr lang="zh-CN" altLang="en-US" sz="3600" dirty="0" smtClean="0">
                <a:solidFill>
                  <a:srgbClr val="FF0000"/>
                </a:solidFill>
              </a:rPr>
              <a:t>低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X=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Y=</a:t>
            </a:r>
            <a:endParaRPr lang="zh-CN" altLang="en-US" sz="36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63061" y="3656357"/>
            <a:ext cx="2362200" cy="457200"/>
          </a:xfrm>
          <a:prstGeom prst="rect">
            <a:avLst/>
          </a:prstGeom>
          <a:solidFill>
            <a:schemeClr val="hlink"/>
          </a:solidFill>
          <a:ln w="9525">
            <a:solidFill>
              <a:srgbClr val="FF99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Arial Rounded MT Bold" panose="020F0704030504030204" pitchFamily="34" charset="0"/>
              </a:rPr>
              <a:t>a</a:t>
            </a:r>
            <a:endParaRPr lang="en-US" altLang="zh-CN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401461" y="3656357"/>
            <a:ext cx="2362200" cy="457200"/>
          </a:xfrm>
          <a:prstGeom prst="rect">
            <a:avLst/>
          </a:prstGeom>
          <a:solidFill>
            <a:schemeClr val="hlink"/>
          </a:solidFill>
          <a:ln w="9525">
            <a:solidFill>
              <a:srgbClr val="FF99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Arial Rounded MT Bold" panose="020F0704030504030204" pitchFamily="34" charset="0"/>
              </a:rPr>
              <a:t>b</a:t>
            </a:r>
            <a:endParaRPr lang="en-US" altLang="zh-CN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963061" y="4466096"/>
            <a:ext cx="2362200" cy="457200"/>
          </a:xfrm>
          <a:prstGeom prst="rect">
            <a:avLst/>
          </a:prstGeom>
          <a:solidFill>
            <a:schemeClr val="hlink"/>
          </a:solidFill>
          <a:ln w="9525">
            <a:solidFill>
              <a:srgbClr val="FF99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c</a:t>
            </a:r>
            <a:endParaRPr lang="en-US" altLang="zh-CN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401461" y="4466096"/>
            <a:ext cx="2362200" cy="457200"/>
          </a:xfrm>
          <a:prstGeom prst="rect">
            <a:avLst/>
          </a:prstGeom>
          <a:solidFill>
            <a:schemeClr val="hlink"/>
          </a:solidFill>
          <a:ln w="9525">
            <a:solidFill>
              <a:srgbClr val="FF99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Arial Rounded MT Bold" panose="020F0704030504030204" pitchFamily="34" charset="0"/>
              </a:rPr>
              <a:t>d</a:t>
            </a:r>
            <a:endParaRPr lang="en-US" altLang="zh-CN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大整数乘法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4391" y="1072064"/>
            <a:ext cx="79049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Y = 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chemeClr val="tx1"/>
              </a:buClr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 = 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en-US" altLang="zh-CN" sz="3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en-US" altLang="zh-CN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2</a:t>
            </a:r>
            <a:r>
              <a:rPr lang="en-US" altLang="zh-CN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16476" y="2272393"/>
            <a:ext cx="11632335" cy="34220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dirty="0" smtClean="0"/>
              <a:t>算法要经过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次</a:t>
            </a:r>
            <a:r>
              <a:rPr lang="en-US" altLang="zh-CN" sz="3600" dirty="0" smtClean="0"/>
              <a:t>n/2</a:t>
            </a:r>
            <a:r>
              <a:rPr lang="zh-CN" altLang="en-US" sz="3600" dirty="0" smtClean="0"/>
              <a:t>位整数的相乘，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次不超过</a:t>
            </a:r>
            <a:r>
              <a:rPr lang="en-US" altLang="zh-CN" sz="3600" dirty="0" smtClean="0"/>
              <a:t>2n</a:t>
            </a:r>
            <a:r>
              <a:rPr lang="zh-CN" altLang="en-US" sz="3600" dirty="0" smtClean="0"/>
              <a:t>位的整数加法，此外还要做两次位移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，所有这些加法和移位算法需要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pSp>
        <p:nvGrpSpPr>
          <p:cNvPr id="6" name="Group 11"/>
          <p:cNvGrpSpPr/>
          <p:nvPr/>
        </p:nvGrpSpPr>
        <p:grpSpPr bwMode="auto">
          <a:xfrm>
            <a:off x="4690994" y="4371976"/>
            <a:ext cx="7010400" cy="1955800"/>
            <a:chOff x="606" y="2017"/>
            <a:chExt cx="4416" cy="12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606" y="2017"/>
              <a:ext cx="4416" cy="123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ea typeface="黑体" panose="02010609060101010101" pitchFamily="49" charset="-122"/>
                </a:rPr>
                <a:t>复杂度分析</a:t>
              </a:r>
              <a:endParaRPr lang="zh-CN" altLang="en-US" sz="2400" b="1" dirty="0">
                <a:ea typeface="黑体" panose="02010609060101010101" pitchFamily="49" charset="-122"/>
              </a:endParaRPr>
            </a:p>
            <a:p>
              <a:pPr>
                <a:defRPr/>
              </a:pPr>
              <a:endPara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endParaRPr>
            </a:p>
            <a:p>
              <a:pPr>
                <a:defRPr/>
              </a:pPr>
              <a:endParaRPr lang="zh-CN" altLang="en-US" sz="2400" b="1" dirty="0"/>
            </a:p>
            <a:p>
              <a:pPr algn="ctr">
                <a:defRPr/>
              </a:pPr>
              <a:r>
                <a:rPr lang="en-US" altLang="zh-CN" sz="2400" dirty="0"/>
                <a:t>T(n)=O(n</a:t>
              </a:r>
              <a:r>
                <a:rPr lang="en-US" altLang="zh-CN" sz="2400" baseline="30000" dirty="0"/>
                <a:t>2</a:t>
              </a:r>
              <a:r>
                <a:rPr lang="en-US" altLang="zh-CN" sz="2400" dirty="0"/>
                <a:t>) </a:t>
              </a:r>
              <a:r>
                <a:rPr lang="en-US" altLang="zh-CN" sz="3600" b="1" dirty="0">
                  <a:solidFill>
                    <a:srgbClr val="FF0000"/>
                  </a:solidFill>
                  <a:ea typeface="楷体_GB2312" charset="-122"/>
                  <a:sym typeface="Wingdings" panose="05000000000000000000" pitchFamily="2" charset="2"/>
                </a:rPr>
                <a:t></a:t>
              </a:r>
              <a:r>
                <a:rPr lang="zh-CN" altLang="zh-CN" sz="2400" b="1" dirty="0">
                  <a:solidFill>
                    <a:srgbClr val="FF0000"/>
                  </a:solidFill>
                  <a:ea typeface="楷体_GB2312" charset="-122"/>
                  <a:sym typeface="Wingdings" panose="05000000000000000000" pitchFamily="2" charset="2"/>
                </a:rPr>
                <a:t>没有改进</a:t>
              </a:r>
              <a:endParaRPr lang="zh-CN" altLang="en-US" sz="2400" b="1" dirty="0">
                <a:solidFill>
                  <a:srgbClr val="FF0000"/>
                </a:solidFill>
                <a:ea typeface="楷体_GB2312" charset="-122"/>
                <a:sym typeface="Wingdings" panose="05000000000000000000" pitchFamily="2" charset="2"/>
              </a:endParaRPr>
            </a:p>
          </p:txBody>
        </p:sp>
        <p:graphicFrame>
          <p:nvGraphicFramePr>
            <p:cNvPr id="8" name="Object 13"/>
            <p:cNvGraphicFramePr>
              <a:graphicFrameLocks noChangeAspect="1"/>
            </p:cNvGraphicFramePr>
            <p:nvPr/>
          </p:nvGraphicFramePr>
          <p:xfrm>
            <a:off x="1256" y="2205"/>
            <a:ext cx="2659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0" name="Equation" r:id="rId1" imgW="46024800" imgH="10972800" progId="Equation.DSMT4">
                    <p:embed/>
                  </p:oleObj>
                </mc:Choice>
                <mc:Fallback>
                  <p:oleObj name="Equation" r:id="rId1" imgW="46024800" imgH="10972800" progId="Equation.DSMT4">
                    <p:embed/>
                    <p:pic>
                      <p:nvPicPr>
                        <p:cNvPr id="0" name="Picture 73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6" y="2205"/>
                          <a:ext cx="2659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大整数乘法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0335" y="2531531"/>
            <a:ext cx="11632335" cy="200071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dirty="0" smtClean="0">
                <a:solidFill>
                  <a:srgbClr val="FF0000"/>
                </a:solidFill>
              </a:rPr>
              <a:t>求解</a:t>
            </a:r>
            <a:r>
              <a:rPr lang="en-US" altLang="zh-CN" sz="3600" dirty="0" smtClean="0">
                <a:solidFill>
                  <a:srgbClr val="FF0000"/>
                </a:solidFill>
              </a:rPr>
              <a:t>T(n)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2598469" y="1122159"/>
          <a:ext cx="422116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2" name="Equation" r:id="rId1" imgW="46024800" imgH="10972800" progId="Equation.DSMT4">
                  <p:embed/>
                </p:oleObj>
              </mc:Choice>
              <mc:Fallback>
                <p:oleObj name="Equation" r:id="rId1" imgW="46024800" imgH="10972800" progId="Equation.DSMT4">
                  <p:embed/>
                  <p:pic>
                    <p:nvPicPr>
                      <p:cNvPr id="0" name="Picture 8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469" y="1122159"/>
                        <a:ext cx="4221163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creen Shot 2022-08-29 at 12.43.31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670" y="2710180"/>
            <a:ext cx="6348095" cy="3298825"/>
          </a:xfrm>
          <a:prstGeom prst="rect">
            <a:avLst/>
          </a:prstGeom>
        </p:spPr>
      </p:pic>
      <p:sp>
        <p:nvSpPr>
          <p:cNvPr id="4" name="文本框 6"/>
          <p:cNvSpPr txBox="1"/>
          <p:nvPr/>
        </p:nvSpPr>
        <p:spPr>
          <a:xfrm>
            <a:off x="2598420" y="3938270"/>
            <a:ext cx="28625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n=2k</a:t>
            </a:r>
            <a:endParaRPr 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k=log2n</a:t>
            </a:r>
            <a:endParaRPr 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大整数乘法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T(n)=O(n</a:t>
            </a:r>
            <a:r>
              <a:rPr lang="en-US" altLang="zh-CN" sz="3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，直接用式子进行计算，并不比传统的算法快。为减少时间复杂性，必须减少乘法次数，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chemeClr val="tx1"/>
              </a:buClr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XY = 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ac</a:t>
            </a:r>
            <a:r>
              <a:rPr lang="en-US" altLang="zh-CN" sz="36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 2</a:t>
            </a:r>
            <a:r>
              <a:rPr lang="en-US" altLang="zh-CN" sz="3600" baseline="300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 + (</a:t>
            </a:r>
            <a:r>
              <a:rPr lang="en-US" altLang="zh-CN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ad</a:t>
            </a:r>
            <a:r>
              <a:rPr lang="en-US" altLang="zh-CN" sz="3600" dirty="0" err="1">
                <a:solidFill>
                  <a:schemeClr val="tx2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+</a:t>
            </a:r>
            <a:r>
              <a:rPr lang="en-US" altLang="zh-CN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bc</a:t>
            </a:r>
            <a:r>
              <a:rPr lang="en-US" altLang="zh-CN" sz="36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) 2</a:t>
            </a:r>
            <a:r>
              <a:rPr lang="en-US" altLang="zh-CN" sz="3600" baseline="300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n/2</a:t>
            </a:r>
            <a:r>
              <a:rPr lang="en-US" altLang="zh-CN" sz="36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 + </a:t>
            </a:r>
            <a:r>
              <a:rPr lang="en-US" altLang="zh-CN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bd</a:t>
            </a:r>
            <a:r>
              <a:rPr lang="en-US" altLang="zh-CN" sz="36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楷体_GB2312" charset="-122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Tx/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XY = 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ac</a:t>
            </a:r>
            <a:r>
              <a:rPr lang="en-US" altLang="zh-CN" sz="36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 2</a:t>
            </a:r>
            <a:r>
              <a:rPr lang="en-US" altLang="zh-CN" sz="3600" baseline="300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 + ((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a</a:t>
            </a:r>
            <a:r>
              <a:rPr lang="en-US" altLang="zh-CN" sz="36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-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)(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b</a:t>
            </a:r>
            <a:r>
              <a:rPr lang="en-US" altLang="zh-CN" sz="36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-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d</a:t>
            </a:r>
            <a:r>
              <a:rPr lang="en-US" altLang="zh-CN" sz="36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)+</a:t>
            </a:r>
            <a:r>
              <a:rPr lang="en-US" altLang="zh-CN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ac</a:t>
            </a:r>
            <a:r>
              <a:rPr lang="en-US" altLang="zh-CN" sz="3600" dirty="0" err="1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+</a:t>
            </a:r>
            <a:r>
              <a:rPr lang="en-US" altLang="zh-CN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bd</a:t>
            </a:r>
            <a:r>
              <a:rPr lang="en-US" altLang="zh-CN" sz="36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) 2</a:t>
            </a:r>
            <a:r>
              <a:rPr lang="en-US" altLang="zh-CN" sz="3600" baseline="300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n/2</a:t>
            </a:r>
            <a:r>
              <a:rPr lang="en-US" altLang="zh-CN" sz="36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 + </a:t>
            </a:r>
            <a:r>
              <a:rPr lang="en-US" altLang="zh-CN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bd</a:t>
            </a:r>
            <a:endParaRPr lang="en-US" altLang="zh-CN" sz="3600" dirty="0">
              <a:solidFill>
                <a:schemeClr val="accent2"/>
              </a:solidFill>
              <a:latin typeface="Times New Roman" panose="02020603050405020304" pitchFamily="18" charset="0"/>
              <a:ea typeface="楷体_GB2312" charset="-122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Tx/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XY = 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ac</a:t>
            </a:r>
            <a:r>
              <a:rPr lang="en-US" altLang="zh-CN" sz="36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 2</a:t>
            </a:r>
            <a:r>
              <a:rPr lang="en-US" altLang="zh-CN" sz="3600" baseline="300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 + ((</a:t>
            </a:r>
            <a:r>
              <a:rPr lang="en-US" altLang="zh-CN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a</a:t>
            </a:r>
            <a:r>
              <a:rPr lang="en-US" altLang="zh-CN" sz="3600" dirty="0" err="1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+</a:t>
            </a:r>
            <a:r>
              <a:rPr lang="en-US" altLang="zh-CN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)(</a:t>
            </a:r>
            <a:r>
              <a:rPr lang="en-US" altLang="zh-CN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b</a:t>
            </a:r>
            <a:r>
              <a:rPr lang="en-US" altLang="zh-CN" sz="3600" dirty="0" err="1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+</a:t>
            </a:r>
            <a:r>
              <a:rPr lang="en-US" altLang="zh-CN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d</a:t>
            </a:r>
            <a:r>
              <a:rPr lang="en-US" altLang="zh-CN" sz="36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)-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ac</a:t>
            </a:r>
            <a:r>
              <a:rPr lang="en-US" altLang="zh-CN" sz="36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-</a:t>
            </a:r>
            <a:r>
              <a:rPr lang="en-US" altLang="zh-CN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bd</a:t>
            </a:r>
            <a:r>
              <a:rPr lang="en-US" altLang="zh-CN" sz="36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) 2</a:t>
            </a:r>
            <a:r>
              <a:rPr lang="en-US" altLang="zh-CN" sz="3600" baseline="300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n/2</a:t>
            </a:r>
            <a:r>
              <a:rPr lang="en-US" altLang="zh-CN" sz="36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 + </a:t>
            </a:r>
            <a:r>
              <a:rPr lang="en-US" altLang="zh-CN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bd</a:t>
            </a:r>
            <a:endParaRPr lang="en-US" altLang="zh-CN" sz="3600" dirty="0">
              <a:solidFill>
                <a:schemeClr val="accent2"/>
              </a:solidFill>
              <a:latin typeface="Times New Roman" panose="02020603050405020304" pitchFamily="18" charset="0"/>
              <a:ea typeface="楷体_GB231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6"/>
          <p:cNvGrpSpPr/>
          <p:nvPr/>
        </p:nvGrpSpPr>
        <p:grpSpPr bwMode="auto">
          <a:xfrm>
            <a:off x="959429" y="4637480"/>
            <a:ext cx="7010400" cy="1955800"/>
            <a:chOff x="606" y="2017"/>
            <a:chExt cx="4416" cy="1232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606" y="2017"/>
              <a:ext cx="4416" cy="123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>
                  <a:ea typeface="黑体" panose="02010609060101010101" pitchFamily="49" charset="-122"/>
                </a:rPr>
                <a:t>复杂度分析</a:t>
              </a:r>
              <a:endParaRPr lang="zh-CN" altLang="en-US" sz="2400" b="1">
                <a:ea typeface="黑体" panose="02010609060101010101" pitchFamily="49" charset="-122"/>
              </a:endParaRPr>
            </a:p>
            <a:p>
              <a:pPr>
                <a:defRPr/>
              </a:pP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endParaRPr>
            </a:p>
            <a:p>
              <a:pPr>
                <a:defRPr/>
              </a:pPr>
              <a:endParaRPr lang="zh-CN" altLang="en-US" sz="2400" b="1"/>
            </a:p>
            <a:p>
              <a:pPr algn="ctr">
                <a:defRPr/>
              </a:pPr>
              <a:r>
                <a:rPr lang="en-US" altLang="zh-CN" sz="2400"/>
                <a:t>T(n)=O(n</a:t>
              </a:r>
              <a:r>
                <a:rPr lang="en-US" altLang="zh-CN" sz="2400" baseline="30000"/>
                <a:t>log3</a:t>
              </a:r>
              <a:r>
                <a:rPr lang="en-US" altLang="zh-CN" sz="2400"/>
                <a:t>) =O(n</a:t>
              </a:r>
              <a:r>
                <a:rPr lang="en-US" altLang="zh-CN" sz="2400" baseline="30000"/>
                <a:t>1.59</a:t>
              </a:r>
              <a:r>
                <a:rPr lang="en-US" altLang="zh-CN" sz="2400"/>
                <a:t>)</a:t>
              </a:r>
              <a:r>
                <a:rPr lang="en-US" altLang="zh-CN" sz="3600" b="1">
                  <a:solidFill>
                    <a:srgbClr val="FF0000"/>
                  </a:solidFill>
                  <a:ea typeface="楷体_GB2312" charset="-122"/>
                  <a:sym typeface="Wingdings" panose="05000000000000000000" pitchFamily="2" charset="2"/>
                </a:rPr>
                <a:t></a:t>
              </a:r>
              <a:r>
                <a:rPr lang="zh-CN" altLang="zh-CN" sz="2400" b="1">
                  <a:solidFill>
                    <a:srgbClr val="FF0000"/>
                  </a:solidFill>
                  <a:ea typeface="楷体_GB2312" charset="-122"/>
                  <a:sym typeface="Wingdings" panose="05000000000000000000" pitchFamily="2" charset="2"/>
                </a:rPr>
                <a:t>较大的改进</a:t>
              </a:r>
              <a:endParaRPr lang="zh-CN" altLang="en-US" sz="2400" b="1">
                <a:solidFill>
                  <a:srgbClr val="FF0000"/>
                </a:solidFill>
                <a:ea typeface="楷体_GB2312" charset="-122"/>
                <a:sym typeface="Wingdings" panose="05000000000000000000" pitchFamily="2" charset="2"/>
              </a:endParaRPr>
            </a:p>
          </p:txBody>
        </p:sp>
        <p:graphicFrame>
          <p:nvGraphicFramePr>
            <p:cNvPr id="6" name="Object 8"/>
            <p:cNvGraphicFramePr>
              <a:graphicFrameLocks noChangeAspect="1"/>
            </p:cNvGraphicFramePr>
            <p:nvPr/>
          </p:nvGraphicFramePr>
          <p:xfrm>
            <a:off x="1273" y="2205"/>
            <a:ext cx="2624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6" name="公式" r:id="rId1" imgW="1892300" imgH="457200" progId="Equation.3">
                    <p:embed/>
                  </p:oleObj>
                </mc:Choice>
                <mc:Fallback>
                  <p:oleObj name="公式" r:id="rId1" imgW="1892300" imgH="457200" progId="Equation.3">
                    <p:embed/>
                    <p:pic>
                      <p:nvPicPr>
                        <p:cNvPr id="0" name="Picture 93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3" y="2205"/>
                          <a:ext cx="2624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文本框 6"/>
          <p:cNvSpPr txBox="1"/>
          <p:nvPr/>
        </p:nvSpPr>
        <p:spPr>
          <a:xfrm>
            <a:off x="8907997" y="3347499"/>
            <a:ext cx="2862470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n/2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位整数的乘法，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次加减和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次移位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大整数乘法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如果将大整数分成更多段，用更复杂的方式把它们组合起来，将有可能得到更优的算法。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最终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的，这个思想导致了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快速傅利叶变换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(Fast Fourier Transform)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的产生。该方法也可以看作是一个复杂的分治算法。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sz="6600" dirty="0" smtClean="0"/>
              <a:t>合并排序</a:t>
            </a:r>
            <a:endParaRPr lang="zh-CN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合并排序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思想：将待排序元素分成大小大致相同的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个子集合，分别对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个子集合进行排序，最终将排好序的子集合合并成为所要求的排好序的集合。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合并排序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算法 </a:t>
            </a:r>
            <a:r>
              <a:rPr lang="en-US" altLang="zh-CN" dirty="0" err="1"/>
              <a:t>MergeSort</a:t>
            </a:r>
            <a:r>
              <a:rPr lang="zh-CN" altLang="en-US" dirty="0"/>
              <a:t>的递归过程只是将待排序集合一分为二</a:t>
            </a:r>
            <a:r>
              <a:rPr lang="en-US" altLang="zh-CN" dirty="0"/>
              <a:t>,</a:t>
            </a:r>
            <a:r>
              <a:rPr lang="zh-CN" altLang="en-US" dirty="0"/>
              <a:t>直至</a:t>
            </a:r>
            <a:r>
              <a:rPr lang="zh-CN" altLang="en-US" dirty="0" smtClean="0"/>
              <a:t>待排序</a:t>
            </a:r>
            <a:r>
              <a:rPr lang="zh-CN" altLang="en-US" dirty="0"/>
              <a:t>集合只剩下一个元素为止</a:t>
            </a:r>
            <a:r>
              <a:rPr lang="en-US" altLang="zh-CN" dirty="0"/>
              <a:t>,</a:t>
            </a:r>
            <a:r>
              <a:rPr lang="zh-CN" altLang="en-US" dirty="0"/>
              <a:t>然后不断合并两个排好序的数组段。按此机制</a:t>
            </a:r>
            <a:r>
              <a:rPr lang="en-US" altLang="zh-CN" dirty="0"/>
              <a:t>,</a:t>
            </a:r>
            <a:r>
              <a:rPr lang="zh-CN" altLang="en-US" dirty="0"/>
              <a:t>可以首先将</a:t>
            </a:r>
            <a:r>
              <a:rPr lang="zh-CN" altLang="en-US" dirty="0" smtClean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中相邻元素两两配对用合并算法将它们排序</a:t>
            </a:r>
            <a:r>
              <a:rPr lang="en-US" altLang="zh-CN" dirty="0"/>
              <a:t>,</a:t>
            </a:r>
            <a:r>
              <a:rPr lang="zh-CN" altLang="en-US" dirty="0"/>
              <a:t>构成</a:t>
            </a:r>
            <a:r>
              <a:rPr lang="en-US" altLang="zh-CN" dirty="0"/>
              <a:t>n/2</a:t>
            </a:r>
            <a:r>
              <a:rPr lang="zh-CN" altLang="en-US" dirty="0"/>
              <a:t>组长度为</a:t>
            </a:r>
            <a:r>
              <a:rPr lang="en-US" altLang="zh-CN" dirty="0"/>
              <a:t>2</a:t>
            </a:r>
            <a:r>
              <a:rPr lang="zh-CN" altLang="en-US" dirty="0"/>
              <a:t>的排好序的子数组段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</a:t>
            </a:r>
            <a:r>
              <a:rPr lang="zh-CN" altLang="en-US" dirty="0"/>
              <a:t>再将它们排序成长度为</a:t>
            </a:r>
            <a:r>
              <a:rPr lang="en-US" altLang="zh-CN" dirty="0"/>
              <a:t>4</a:t>
            </a:r>
            <a:r>
              <a:rPr lang="zh-CN" altLang="en-US" dirty="0"/>
              <a:t>的排好序的子数组段</a:t>
            </a:r>
            <a:r>
              <a:rPr lang="en-US" altLang="zh-CN" dirty="0"/>
              <a:t>,</a:t>
            </a:r>
            <a:r>
              <a:rPr lang="zh-CN" altLang="en-US" dirty="0"/>
              <a:t>如此继续下去</a:t>
            </a:r>
            <a:r>
              <a:rPr lang="en-US" altLang="zh-CN" dirty="0"/>
              <a:t>,</a:t>
            </a:r>
            <a:r>
              <a:rPr lang="zh-CN" altLang="en-US" dirty="0"/>
              <a:t>直至整个数组排好序。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合并排序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(Type a[],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left,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right)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   {</a:t>
            </a:r>
            <a:endParaRPr lang="en-US" altLang="zh-CN" sz="3200" dirty="0">
              <a:latin typeface="Times New Roman" panose="02020603050405020304" pitchFamily="18" charset="0"/>
              <a:ea typeface="楷体_GB231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     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if</a:t>
            </a:r>
            <a:r>
              <a:rPr lang="en-US" altLang="zh-CN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 (left&lt;right) {//</a:t>
            </a:r>
            <a:r>
              <a:rPr lang="zh-CN" altLang="en-US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至少有</a:t>
            </a:r>
            <a:r>
              <a:rPr lang="en-US" altLang="zh-CN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个元素</a:t>
            </a:r>
            <a:endParaRPr lang="zh-CN" altLang="en-US" sz="3200" dirty="0">
              <a:latin typeface="Times New Roman" panose="02020603050405020304" pitchFamily="18" charset="0"/>
              <a:ea typeface="楷体_GB231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      </a:t>
            </a:r>
            <a:r>
              <a:rPr lang="en-US" altLang="zh-CN" sz="3200" dirty="0" err="1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int</a:t>
            </a:r>
            <a:r>
              <a:rPr lang="en-US" altLang="zh-CN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err="1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=(</a:t>
            </a:r>
            <a:r>
              <a:rPr lang="en-US" altLang="zh-CN" sz="3200" dirty="0" err="1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left+right</a:t>
            </a:r>
            <a:r>
              <a:rPr lang="en-US" altLang="zh-CN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)/2;  //</a:t>
            </a:r>
            <a:r>
              <a:rPr lang="zh-CN" altLang="en-US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取中点</a:t>
            </a:r>
            <a:endParaRPr lang="zh-CN" altLang="en-US" sz="3200" dirty="0">
              <a:latin typeface="Times New Roman" panose="02020603050405020304" pitchFamily="18" charset="0"/>
              <a:ea typeface="楷体_GB231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      </a:t>
            </a:r>
            <a:r>
              <a:rPr lang="en-US" altLang="zh-CN" sz="3200" b="1" dirty="0" err="1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mergeSort</a:t>
            </a:r>
            <a:r>
              <a:rPr lang="en-US" altLang="zh-CN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(a, left, </a:t>
            </a:r>
            <a:r>
              <a:rPr lang="en-US" altLang="zh-CN" sz="3200" dirty="0" err="1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);</a:t>
            </a:r>
            <a:endParaRPr lang="en-US" altLang="zh-CN" sz="3200" dirty="0">
              <a:latin typeface="Times New Roman" panose="02020603050405020304" pitchFamily="18" charset="0"/>
              <a:ea typeface="楷体_GB231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      </a:t>
            </a:r>
            <a:r>
              <a:rPr lang="en-US" altLang="zh-CN" sz="3200" b="1" dirty="0" err="1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mergeSort</a:t>
            </a:r>
            <a:r>
              <a:rPr lang="en-US" altLang="zh-CN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(a, i+1, right);</a:t>
            </a:r>
            <a:endParaRPr lang="en-US" altLang="zh-CN" sz="3200" dirty="0">
              <a:latin typeface="Times New Roman" panose="02020603050405020304" pitchFamily="18" charset="0"/>
              <a:ea typeface="楷体_GB231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     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merge</a:t>
            </a:r>
            <a:r>
              <a:rPr lang="en-US" altLang="zh-CN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(a, b, left, </a:t>
            </a:r>
            <a:r>
              <a:rPr lang="en-US" altLang="zh-CN" sz="3200" dirty="0" err="1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, right);  //</a:t>
            </a:r>
            <a:r>
              <a:rPr lang="zh-CN" altLang="en-US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合并到数组</a:t>
            </a:r>
            <a:r>
              <a:rPr lang="en-US" altLang="zh-CN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b</a:t>
            </a:r>
            <a:endParaRPr lang="en-US" altLang="zh-CN" sz="3200" dirty="0">
              <a:latin typeface="Times New Roman" panose="02020603050405020304" pitchFamily="18" charset="0"/>
              <a:ea typeface="楷体_GB231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     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copy</a:t>
            </a:r>
            <a:r>
              <a:rPr lang="en-US" altLang="zh-CN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(a, b, left, right);    //</a:t>
            </a:r>
            <a:r>
              <a:rPr lang="zh-CN" altLang="en-US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复制回数组</a:t>
            </a:r>
            <a:r>
              <a:rPr lang="en-US" altLang="zh-CN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a</a:t>
            </a:r>
            <a:endParaRPr lang="en-US" altLang="zh-CN" sz="3200" dirty="0">
              <a:latin typeface="Times New Roman" panose="02020603050405020304" pitchFamily="18" charset="0"/>
              <a:ea typeface="楷体_GB231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      }</a:t>
            </a:r>
            <a:endParaRPr lang="en-US" altLang="zh-CN" sz="3200" dirty="0">
              <a:latin typeface="Times New Roman" panose="02020603050405020304" pitchFamily="18" charset="0"/>
              <a:ea typeface="楷体_GB231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   }</a:t>
            </a:r>
            <a:endParaRPr lang="en-US" altLang="zh-CN" sz="3200" dirty="0">
              <a:latin typeface="Times New Roman" panose="02020603050405020304" pitchFamily="18" charset="0"/>
              <a:ea typeface="楷体_GB231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11"/>
          <p:cNvGrpSpPr/>
          <p:nvPr/>
        </p:nvGrpSpPr>
        <p:grpSpPr bwMode="auto">
          <a:xfrm>
            <a:off x="4665509" y="4843855"/>
            <a:ext cx="6988175" cy="1749425"/>
            <a:chOff x="793" y="1480"/>
            <a:chExt cx="4402" cy="1102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793" y="1480"/>
              <a:ext cx="4402" cy="1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>
                  <a:ea typeface="黑体" panose="02010609060101010101" pitchFamily="49" charset="-122"/>
                </a:rPr>
                <a:t>复杂度分析</a:t>
              </a:r>
              <a:endParaRPr lang="zh-CN" altLang="en-US" sz="2400" b="1">
                <a:ea typeface="黑体" panose="02010609060101010101" pitchFamily="49" charset="-122"/>
              </a:endParaRPr>
            </a:p>
            <a:p>
              <a:pPr>
                <a:defRPr/>
              </a:pP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endParaRPr>
            </a:p>
            <a:p>
              <a:pPr>
                <a:defRPr/>
              </a:pPr>
              <a:endParaRPr lang="zh-CN" altLang="en-US" sz="2400" b="1"/>
            </a:p>
            <a:p>
              <a:pPr algn="ctr">
                <a:defRPr/>
              </a:pPr>
              <a:r>
                <a:rPr lang="en-US" altLang="zh-CN" sz="2400"/>
                <a:t>T(n)=O(nlogn) </a:t>
              </a:r>
              <a:r>
                <a:rPr lang="zh-CN" altLang="en-US" sz="2400"/>
                <a:t>渐进意义下的最优算法</a:t>
              </a:r>
              <a:endParaRPr lang="zh-CN" altLang="en-US" sz="2400" b="1">
                <a:solidFill>
                  <a:srgbClr val="FF0000"/>
                </a:solidFill>
                <a:ea typeface="楷体_GB2312" charset="-122"/>
                <a:sym typeface="Wingdings" panose="05000000000000000000" pitchFamily="2" charset="2"/>
              </a:endParaRPr>
            </a:p>
          </p:txBody>
        </p:sp>
        <p:graphicFrame>
          <p:nvGraphicFramePr>
            <p:cNvPr id="6" name="Object 9"/>
            <p:cNvGraphicFramePr>
              <a:graphicFrameLocks noChangeAspect="1"/>
            </p:cNvGraphicFramePr>
            <p:nvPr/>
          </p:nvGraphicFramePr>
          <p:xfrm>
            <a:off x="1746" y="1661"/>
            <a:ext cx="2313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7" name="公式" r:id="rId1" imgW="1930400" imgH="457200" progId="Equation.3">
                    <p:embed/>
                  </p:oleObj>
                </mc:Choice>
                <mc:Fallback>
                  <p:oleObj name="公式" r:id="rId1" imgW="1930400" imgH="457200" progId="Equation.3">
                    <p:embed/>
                    <p:pic>
                      <p:nvPicPr>
                        <p:cNvPr id="0" name="Picture 103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661"/>
                          <a:ext cx="2313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文本框 6"/>
          <p:cNvSpPr txBox="1"/>
          <p:nvPr/>
        </p:nvSpPr>
        <p:spPr>
          <a:xfrm>
            <a:off x="6947453" y="2712866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Merge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Copy</a:t>
            </a:r>
            <a:r>
              <a:rPr lang="zh-CN" altLang="en-US" sz="2400" dirty="0" smtClean="0"/>
              <a:t>可以在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时间内完成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二分搜索法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大</a:t>
            </a:r>
            <a:r>
              <a:rPr lang="zh-CN" altLang="en-US" dirty="0" smtClean="0"/>
              <a:t>整数乘法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合并排序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快速排序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合并排序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/>
              <a:t>自然合并排序是上述合并排序</a:t>
            </a:r>
            <a:r>
              <a:rPr lang="zh-CN" altLang="en-US" dirty="0" smtClean="0"/>
              <a:t>算法</a:t>
            </a:r>
            <a:r>
              <a:rPr lang="en-US" altLang="zh-CN" dirty="0" err="1" smtClean="0"/>
              <a:t>MergeSort</a:t>
            </a:r>
            <a:r>
              <a:rPr lang="zh-CN" altLang="en-US" dirty="0"/>
              <a:t>的一个</a:t>
            </a:r>
            <a:r>
              <a:rPr lang="zh-CN" altLang="en-US" dirty="0" smtClean="0"/>
              <a:t>变形，在</a:t>
            </a:r>
            <a:r>
              <a:rPr lang="zh-CN" altLang="en-US" dirty="0"/>
              <a:t>上述合并排序算法中</a:t>
            </a:r>
            <a:r>
              <a:rPr lang="en-US" altLang="zh-CN" dirty="0"/>
              <a:t>,</a:t>
            </a:r>
            <a:r>
              <a:rPr lang="zh-CN" altLang="en-US" dirty="0" smtClean="0"/>
              <a:t>第一步</a:t>
            </a:r>
            <a:r>
              <a:rPr lang="zh-CN" altLang="en-US" dirty="0"/>
              <a:t>合并相邻长度为</a:t>
            </a:r>
            <a:r>
              <a:rPr lang="en-US" altLang="zh-CN" dirty="0"/>
              <a:t>1</a:t>
            </a:r>
            <a:r>
              <a:rPr lang="zh-CN" altLang="en-US" dirty="0"/>
              <a:t>的子数组段</a:t>
            </a:r>
            <a:r>
              <a:rPr lang="en-US" altLang="zh-CN" dirty="0"/>
              <a:t>,</a:t>
            </a:r>
            <a:r>
              <a:rPr lang="zh-CN" altLang="en-US" dirty="0"/>
              <a:t>这是因为长度为</a:t>
            </a:r>
            <a:r>
              <a:rPr lang="en-US" altLang="zh-CN" dirty="0"/>
              <a:t>1</a:t>
            </a:r>
            <a:r>
              <a:rPr lang="zh-CN" altLang="en-US" dirty="0"/>
              <a:t>的子数组段是已排好序的。事实上</a:t>
            </a:r>
            <a:r>
              <a:rPr lang="en-US" altLang="zh-CN" dirty="0"/>
              <a:t>,</a:t>
            </a:r>
            <a:r>
              <a:rPr lang="zh-CN" altLang="en-US" dirty="0" smtClean="0"/>
              <a:t>对于初始</a:t>
            </a:r>
            <a:r>
              <a:rPr lang="zh-CN" altLang="en-US" dirty="0"/>
              <a:t>给定的数组</a:t>
            </a:r>
            <a:r>
              <a:rPr lang="en-US" altLang="zh-CN" dirty="0"/>
              <a:t>a,</a:t>
            </a:r>
            <a:r>
              <a:rPr lang="zh-CN" altLang="en-US" dirty="0"/>
              <a:t>通常存在多个长度大于</a:t>
            </a:r>
            <a:r>
              <a:rPr lang="en-US" altLang="zh-CN" dirty="0"/>
              <a:t>1</a:t>
            </a:r>
            <a:r>
              <a:rPr lang="zh-CN" altLang="en-US" dirty="0"/>
              <a:t>的已自然排好序的子数组段例如</a:t>
            </a:r>
            <a:r>
              <a:rPr lang="en-US" altLang="zh-CN" dirty="0"/>
              <a:t>,</a:t>
            </a:r>
            <a:r>
              <a:rPr lang="zh-CN" altLang="en-US" dirty="0"/>
              <a:t>若数组</a:t>
            </a:r>
            <a:r>
              <a:rPr lang="en-US" altLang="zh-CN" dirty="0"/>
              <a:t>a</a:t>
            </a:r>
            <a:r>
              <a:rPr lang="zh-CN" altLang="en-US" dirty="0"/>
              <a:t>中</a:t>
            </a:r>
            <a:r>
              <a:rPr lang="zh-CN" altLang="en-US" dirty="0" smtClean="0"/>
              <a:t>元素</a:t>
            </a:r>
            <a:r>
              <a:rPr lang="zh-CN" altLang="en-US" dirty="0"/>
              <a:t>为</a:t>
            </a:r>
            <a:r>
              <a:rPr lang="en-US" altLang="zh-CN" dirty="0"/>
              <a:t>{4,8,3,7,1,5,6,2},</a:t>
            </a:r>
            <a:r>
              <a:rPr lang="zh-CN" altLang="en-US" dirty="0"/>
              <a:t>则自然排好序的子数组段</a:t>
            </a:r>
            <a:r>
              <a:rPr lang="zh-CN" altLang="en-US" dirty="0" smtClean="0"/>
              <a:t>有</a:t>
            </a:r>
            <a:endParaRPr lang="en-US" altLang="zh-CN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 smtClean="0"/>
              <a:t>{4,8</a:t>
            </a:r>
            <a:r>
              <a:rPr lang="en-US" altLang="zh-CN" dirty="0"/>
              <a:t>},{3,7},{1,5,6}</a:t>
            </a:r>
            <a:r>
              <a:rPr lang="zh-CN" altLang="en-US" dirty="0"/>
              <a:t>和</a:t>
            </a:r>
            <a:r>
              <a:rPr lang="en-US" altLang="zh-CN" dirty="0"/>
              <a:t>{2}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合并排序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 smtClean="0"/>
              <a:t>用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r>
              <a:rPr lang="zh-CN" altLang="en-US" dirty="0" smtClean="0"/>
              <a:t>对数组</a:t>
            </a:r>
            <a:r>
              <a:rPr lang="en-US" altLang="zh-CN" dirty="0"/>
              <a:t>a</a:t>
            </a:r>
            <a:r>
              <a:rPr lang="zh-CN" altLang="en-US" dirty="0"/>
              <a:t>的线性扫描就足以找出所有这些排好序的子数组段。然后将相邻的排好序的子数组</a:t>
            </a:r>
            <a:r>
              <a:rPr lang="zh-CN" altLang="en-US" dirty="0" smtClean="0"/>
              <a:t>段两两合并</a:t>
            </a:r>
            <a:r>
              <a:rPr lang="en-US" altLang="zh-CN" dirty="0" smtClean="0"/>
              <a:t>,</a:t>
            </a:r>
            <a:r>
              <a:rPr lang="zh-CN" altLang="en-US" dirty="0" smtClean="0"/>
              <a:t>构成更大的排好序的子数组段。对上面的例子</a:t>
            </a:r>
            <a:r>
              <a:rPr lang="en-US" altLang="zh-CN" dirty="0" smtClean="0"/>
              <a:t>,</a:t>
            </a:r>
            <a:r>
              <a:rPr lang="zh-CN" altLang="en-US" dirty="0" smtClean="0"/>
              <a:t>经一次合并后可得到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个合并后的子数组段</a:t>
            </a:r>
            <a:r>
              <a:rPr lang="en-US" altLang="zh-CN" dirty="0" smtClean="0"/>
              <a:t>{3,4,7,8}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{1,2,5,6}</a:t>
            </a:r>
            <a:r>
              <a:rPr lang="zh-CN" altLang="en-US" dirty="0" smtClean="0"/>
              <a:t>继续合并相邻排好序的子数组段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直至整个数组已排好序。上面</a:t>
            </a:r>
            <a:r>
              <a:rPr lang="zh-CN" altLang="en-US" dirty="0"/>
              <a:t>这</a:t>
            </a:r>
            <a:r>
              <a:rPr lang="en-US" altLang="zh-CN" dirty="0"/>
              <a:t>2</a:t>
            </a:r>
            <a:r>
              <a:rPr lang="zh-CN" altLang="en-US" dirty="0"/>
              <a:t>个数组段再合并后就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{1,2,3,4,5,6,7,8}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合并排序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自然排序和合并排序比较：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通常情况下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按此方式进行合并排序所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合并次数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较少，例如，对于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所给的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元素数组已排好序的极端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情况，自然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合并排序算法不需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要执行合并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步，而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需要执行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次合并因此在这种情况下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自然合并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排序算法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而算法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合并排序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2" descr="这里写图片描述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85" t="-3101" r="23808" b="13347"/>
          <a:stretch>
            <a:fillRect/>
          </a:stretch>
        </p:blipFill>
        <p:spPr bwMode="auto">
          <a:xfrm>
            <a:off x="902335" y="1134745"/>
            <a:ext cx="10126345" cy="489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合并排序</a:t>
            </a:r>
            <a:endParaRPr lang="zh-CN" altLang="en-US" dirty="0"/>
          </a:p>
        </p:txBody>
      </p:sp>
      <p:pic>
        <p:nvPicPr>
          <p:cNvPr id="3" name="Picture 2" descr="https://img-blog.csdn.net/20180815112753617?watermark/2/text/aHR0cHM6Ly9ibG9nLmNzZG4ubmV0L2NxeDEzNzYzMDU1MjY0/font/5a6L5L2T/fontsize/400/fill/I0JBQkFCMA==/dissolve/70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33" b="3700"/>
          <a:stretch>
            <a:fillRect/>
          </a:stretch>
        </p:blipFill>
        <p:spPr bwMode="auto">
          <a:xfrm>
            <a:off x="1287145" y="1536065"/>
            <a:ext cx="9618345" cy="409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合并排序</a:t>
            </a:r>
            <a:endParaRPr lang="zh-CN" altLang="en-US" dirty="0"/>
          </a:p>
        </p:txBody>
      </p:sp>
      <p:pic>
        <p:nvPicPr>
          <p:cNvPr id="13314" name="Picture 2" descr="这里写图片描述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29" y="1029614"/>
            <a:ext cx="10663909" cy="49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合并排序</a:t>
            </a:r>
            <a:endParaRPr lang="zh-CN" altLang="en-US" dirty="0"/>
          </a:p>
        </p:txBody>
      </p:sp>
      <p:pic>
        <p:nvPicPr>
          <p:cNvPr id="14338" name="Picture 2" descr="这里写图片描述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89" y="1202290"/>
            <a:ext cx="10859623" cy="49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合并排序</a:t>
            </a:r>
            <a:endParaRPr lang="zh-CN" altLang="en-US" dirty="0"/>
          </a:p>
        </p:txBody>
      </p:sp>
      <p:pic>
        <p:nvPicPr>
          <p:cNvPr id="15362" name="Picture 2" descr="这里写图片描述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7" y="1010823"/>
            <a:ext cx="9760390" cy="49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408805" y="25245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08806" y="42837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拷贝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sz="6600" dirty="0" smtClean="0"/>
              <a:t>快速排序</a:t>
            </a:r>
            <a:endParaRPr lang="zh-CN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快速排序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假如有一个元素集合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  <a:defRPr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中的任意一个元素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（支点），该元素作为基准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  <a:defRPr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将小于基准的元素移到左边，大于基准的元素移到右边（分区操作）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  <a:defRPr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分为两部分，继续对剩下的两部分做同样的处理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  <a:defRPr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直到所有子集元素不再需要进行上述步骤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sz="6600" dirty="0" smtClean="0"/>
              <a:t>二分搜索法</a:t>
            </a:r>
            <a:endParaRPr lang="zh-CN" altLang="en-US" sz="6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快速排序</a:t>
            </a:r>
            <a:endParaRPr lang="zh-CN" alt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28171" y="1955480"/>
            <a:ext cx="4328964" cy="297312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1600" b="1" dirty="0"/>
              <a:t>template&lt;class Type&gt;</a:t>
            </a:r>
            <a:endParaRPr kumimoji="1" lang="en-US" altLang="zh-CN" sz="1600" b="1" dirty="0"/>
          </a:p>
          <a:p>
            <a:pPr>
              <a:lnSpc>
                <a:spcPct val="130000"/>
              </a:lnSpc>
            </a:pPr>
            <a:r>
              <a:rPr kumimoji="1" lang="en-US" altLang="zh-CN" sz="1600" b="1" dirty="0"/>
              <a:t>void </a:t>
            </a:r>
            <a:r>
              <a:rPr kumimoji="1" lang="en-US" altLang="zh-CN" sz="1600" b="1" dirty="0" err="1"/>
              <a:t>QuickSort</a:t>
            </a:r>
            <a:r>
              <a:rPr kumimoji="1" lang="en-US" altLang="zh-CN" sz="1600" b="1" dirty="0"/>
              <a:t> (Type a[], </a:t>
            </a:r>
            <a:r>
              <a:rPr kumimoji="1" lang="en-US" altLang="zh-CN" sz="1600" b="1" dirty="0" err="1"/>
              <a:t>int</a:t>
            </a:r>
            <a:r>
              <a:rPr kumimoji="1" lang="en-US" altLang="zh-CN" sz="1600" b="1" dirty="0"/>
              <a:t> p, </a:t>
            </a:r>
            <a:r>
              <a:rPr kumimoji="1" lang="en-US" altLang="zh-CN" sz="1600" b="1" dirty="0" err="1"/>
              <a:t>int</a:t>
            </a:r>
            <a:r>
              <a:rPr kumimoji="1" lang="en-US" altLang="zh-CN" sz="1600" b="1" dirty="0"/>
              <a:t> r)</a:t>
            </a:r>
            <a:endParaRPr kumimoji="1" lang="en-US" altLang="zh-CN" sz="1600" b="1" dirty="0"/>
          </a:p>
          <a:p>
            <a:pPr>
              <a:lnSpc>
                <a:spcPct val="130000"/>
              </a:lnSpc>
            </a:pPr>
            <a:r>
              <a:rPr kumimoji="1" lang="en-US" altLang="zh-CN" sz="1600" b="1" dirty="0" smtClean="0"/>
              <a:t>{</a:t>
            </a:r>
            <a:endParaRPr kumimoji="1" lang="en-US" altLang="zh-CN" sz="1600" b="1" dirty="0" smtClean="0"/>
          </a:p>
          <a:p>
            <a:pPr>
              <a:lnSpc>
                <a:spcPct val="130000"/>
              </a:lnSpc>
            </a:pPr>
            <a:r>
              <a:rPr kumimoji="1" lang="en-US" altLang="zh-CN" sz="1600" b="1" dirty="0" smtClean="0"/>
              <a:t>      if (p&lt;r) {</a:t>
            </a:r>
            <a:endParaRPr kumimoji="1" lang="en-US" altLang="zh-CN" sz="1600" b="1" dirty="0" smtClean="0"/>
          </a:p>
          <a:p>
            <a:pPr>
              <a:lnSpc>
                <a:spcPct val="130000"/>
              </a:lnSpc>
            </a:pPr>
            <a:r>
              <a:rPr kumimoji="1" lang="en-US" altLang="zh-CN" sz="1600" b="1" dirty="0" smtClean="0"/>
              <a:t>        </a:t>
            </a:r>
            <a:r>
              <a:rPr kumimoji="1" lang="en-US" altLang="zh-CN" sz="1600" b="1" dirty="0" err="1"/>
              <a:t>int</a:t>
            </a:r>
            <a:r>
              <a:rPr kumimoji="1" lang="en-US" altLang="zh-CN" sz="1600" b="1" dirty="0"/>
              <a:t> q=Partition(</a:t>
            </a:r>
            <a:r>
              <a:rPr kumimoji="1" lang="en-US" altLang="zh-CN" sz="1600" b="1" dirty="0" err="1"/>
              <a:t>a,p,r</a:t>
            </a:r>
            <a:r>
              <a:rPr kumimoji="1" lang="en-US" altLang="zh-CN" sz="1600" b="1" dirty="0" smtClean="0"/>
              <a:t>); </a:t>
            </a:r>
            <a:r>
              <a:rPr kumimoji="1" lang="zh-CN" altLang="en-US" sz="1600" b="1" dirty="0" smtClean="0"/>
              <a:t>确定分段位置</a:t>
            </a:r>
            <a:endParaRPr kumimoji="1" lang="en-US" altLang="zh-CN" sz="1600" b="1" dirty="0"/>
          </a:p>
          <a:p>
            <a:pPr>
              <a:lnSpc>
                <a:spcPct val="130000"/>
              </a:lnSpc>
            </a:pPr>
            <a:r>
              <a:rPr kumimoji="1" lang="en-US" altLang="zh-CN" sz="1600" b="1" dirty="0"/>
              <a:t>        </a:t>
            </a:r>
            <a:r>
              <a:rPr kumimoji="1" lang="en-US" altLang="zh-CN" sz="1600" b="1" dirty="0" err="1"/>
              <a:t>QuickSort</a:t>
            </a:r>
            <a:r>
              <a:rPr kumimoji="1" lang="en-US" altLang="zh-CN" sz="1600" b="1" dirty="0"/>
              <a:t> (a,p,q-1); //</a:t>
            </a:r>
            <a:r>
              <a:rPr kumimoji="1" lang="zh-CN" altLang="en-US" sz="1600" b="1" dirty="0"/>
              <a:t>对左半段排序</a:t>
            </a:r>
            <a:endParaRPr kumimoji="1" lang="zh-CN" altLang="en-US" sz="1600" b="1" dirty="0"/>
          </a:p>
          <a:p>
            <a:pPr>
              <a:lnSpc>
                <a:spcPct val="130000"/>
              </a:lnSpc>
            </a:pPr>
            <a:r>
              <a:rPr kumimoji="1" lang="zh-CN" altLang="en-US" sz="1600" b="1" dirty="0"/>
              <a:t>        </a:t>
            </a:r>
            <a:r>
              <a:rPr kumimoji="1" lang="en-US" altLang="zh-CN" sz="1600" b="1" dirty="0" err="1"/>
              <a:t>QuickSort</a:t>
            </a:r>
            <a:r>
              <a:rPr kumimoji="1" lang="en-US" altLang="zh-CN" sz="1600" b="1" dirty="0"/>
              <a:t> (a,q+1,r); //</a:t>
            </a:r>
            <a:r>
              <a:rPr kumimoji="1" lang="zh-CN" altLang="en-US" sz="1600" b="1" dirty="0"/>
              <a:t>对右半段排序</a:t>
            </a:r>
            <a:endParaRPr kumimoji="1" lang="zh-CN" altLang="en-US" sz="1600" b="1" dirty="0"/>
          </a:p>
          <a:p>
            <a:pPr>
              <a:lnSpc>
                <a:spcPct val="130000"/>
              </a:lnSpc>
            </a:pPr>
            <a:r>
              <a:rPr kumimoji="1" lang="zh-CN" altLang="en-US" sz="1600" b="1" dirty="0"/>
              <a:t>        </a:t>
            </a:r>
            <a:r>
              <a:rPr kumimoji="1" lang="en-US" altLang="zh-CN" sz="1600" b="1" dirty="0"/>
              <a:t>}</a:t>
            </a:r>
            <a:endParaRPr kumimoji="1" lang="en-US" altLang="zh-CN" sz="1600" b="1" dirty="0"/>
          </a:p>
          <a:p>
            <a:pPr>
              <a:lnSpc>
                <a:spcPct val="130000"/>
              </a:lnSpc>
            </a:pPr>
            <a:r>
              <a:rPr kumimoji="1" lang="en-US" altLang="zh-CN" sz="1600" b="1" dirty="0"/>
              <a:t>}</a:t>
            </a:r>
            <a:endParaRPr kumimoji="1" lang="en-US" altLang="zh-CN" sz="1600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44700" y="1733881"/>
            <a:ext cx="6274144" cy="341632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优点</a:t>
            </a:r>
            <a:endParaRPr kumimoji="1"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快速排序中，记录的比较和交换是从两端向中间进行的，关键字较大的记录一次就能交换到后面单元，关键字较小的记录一次就能交换到前面单元，记录每次移动的距离较大，因而总的比较和移动次数较少。</a:t>
            </a:r>
            <a:endParaRPr kumimoji="1" lang="ja-JP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快速排序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15729" y="887381"/>
            <a:ext cx="3697287" cy="5410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1600" dirty="0"/>
              <a:t>template&lt;class Type&gt;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</a:t>
            </a:r>
            <a:r>
              <a:rPr kumimoji="1" lang="en-US" altLang="zh-CN" sz="1600" b="1" dirty="0"/>
              <a:t>Partition</a:t>
            </a:r>
            <a:r>
              <a:rPr kumimoji="1" lang="en-US" altLang="zh-CN" sz="1600" dirty="0"/>
              <a:t> (Type a[], 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p, 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r)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{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       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 = p, j = r + 1; 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       Type x=a[p];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       // </a:t>
            </a:r>
            <a:r>
              <a:rPr kumimoji="1" lang="zh-CN" altLang="en-US" sz="1600" dirty="0"/>
              <a:t>将</a:t>
            </a:r>
            <a:r>
              <a:rPr kumimoji="1" lang="en-US" altLang="zh-CN" sz="1600" dirty="0"/>
              <a:t>&lt; x</a:t>
            </a:r>
            <a:r>
              <a:rPr kumimoji="1" lang="zh-CN" altLang="en-US" sz="1600" dirty="0"/>
              <a:t>的元素交换到左边区域</a:t>
            </a:r>
            <a:endParaRPr kumimoji="1" lang="zh-CN" altLang="en-US" sz="1600" dirty="0"/>
          </a:p>
          <a:p>
            <a:pPr>
              <a:lnSpc>
                <a:spcPct val="120000"/>
              </a:lnSpc>
            </a:pPr>
            <a:r>
              <a:rPr kumimoji="1" lang="zh-CN" altLang="en-US" sz="1600" dirty="0"/>
              <a:t>        </a:t>
            </a:r>
            <a:r>
              <a:rPr kumimoji="1" lang="en-US" altLang="zh-CN" sz="1600" dirty="0"/>
              <a:t>// </a:t>
            </a:r>
            <a:r>
              <a:rPr kumimoji="1" lang="zh-CN" altLang="en-US" sz="1600" dirty="0"/>
              <a:t>将</a:t>
            </a:r>
            <a:r>
              <a:rPr kumimoji="1" lang="en-US" altLang="zh-CN" sz="1600" dirty="0"/>
              <a:t>&gt; x</a:t>
            </a:r>
            <a:r>
              <a:rPr kumimoji="1" lang="zh-CN" altLang="en-US" sz="1600" dirty="0"/>
              <a:t>的元素交换到右边区域</a:t>
            </a:r>
            <a:endParaRPr kumimoji="1" lang="zh-CN" altLang="en-US" sz="1600" dirty="0"/>
          </a:p>
          <a:p>
            <a:pPr>
              <a:lnSpc>
                <a:spcPct val="120000"/>
              </a:lnSpc>
            </a:pPr>
            <a:r>
              <a:rPr kumimoji="1" lang="zh-CN" altLang="en-US" sz="1600" dirty="0"/>
              <a:t>        </a:t>
            </a:r>
            <a:r>
              <a:rPr kumimoji="1" lang="en-US" altLang="zh-CN" sz="1600" dirty="0"/>
              <a:t>while (true) {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 smtClean="0"/>
              <a:t>	while (a[- -j] &gt;x);</a:t>
            </a:r>
            <a:endParaRPr kumimoji="1" lang="en-US" altLang="zh-CN" sz="1600" dirty="0" smtClean="0"/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      	if(</a:t>
            </a:r>
            <a:r>
              <a:rPr kumimoji="1" lang="en-US" altLang="zh-CN" sz="1600" dirty="0" err="1" smtClean="0"/>
              <a:t>i</a:t>
            </a:r>
            <a:r>
              <a:rPr kumimoji="1" lang="en-US" altLang="zh-CN" sz="1600" dirty="0" smtClean="0"/>
              <a:t>&lt;j</a:t>
            </a:r>
            <a:r>
              <a:rPr kumimoji="1" lang="en-US" altLang="zh-CN" sz="1600" dirty="0"/>
              <a:t>) </a:t>
            </a:r>
            <a:r>
              <a:rPr kumimoji="1" lang="en-US" altLang="zh-CN" sz="1600" dirty="0" smtClean="0"/>
              <a:t>Swap(a[</a:t>
            </a:r>
            <a:r>
              <a:rPr kumimoji="1" lang="en-US" altLang="zh-CN" sz="1600" dirty="0" err="1" smtClean="0"/>
              <a:t>i</a:t>
            </a:r>
            <a:r>
              <a:rPr kumimoji="1" lang="en-US" altLang="zh-CN" sz="1600" dirty="0"/>
              <a:t>], a[j</a:t>
            </a:r>
            <a:r>
              <a:rPr kumimoji="1" lang="en-US" altLang="zh-CN" sz="1600" dirty="0" smtClean="0"/>
              <a:t>]);</a:t>
            </a:r>
            <a:endParaRPr kumimoji="1" lang="en-US" altLang="zh-CN" sz="1600" dirty="0" smtClean="0"/>
          </a:p>
          <a:p>
            <a:pPr>
              <a:lnSpc>
                <a:spcPct val="120000"/>
              </a:lnSpc>
            </a:pPr>
            <a:r>
              <a:rPr kumimoji="1" lang="en-US" altLang="zh-CN" sz="1600" dirty="0" smtClean="0"/>
              <a:t>	while </a:t>
            </a:r>
            <a:r>
              <a:rPr kumimoji="1" lang="en-US" altLang="zh-CN" sz="1600" dirty="0"/>
              <a:t>(a[++</a:t>
            </a:r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] &lt;x); 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         </a:t>
            </a:r>
            <a:r>
              <a:rPr kumimoji="1" lang="en-US" altLang="zh-CN" sz="1600" dirty="0" smtClean="0"/>
              <a:t>	if(</a:t>
            </a:r>
            <a:r>
              <a:rPr kumimoji="1" lang="en-US" altLang="zh-CN" sz="1600" dirty="0" err="1" smtClean="0"/>
              <a:t>i</a:t>
            </a:r>
            <a:r>
              <a:rPr kumimoji="1" lang="en-US" altLang="zh-CN" sz="1600" dirty="0" smtClean="0"/>
              <a:t>&lt;j</a:t>
            </a:r>
            <a:r>
              <a:rPr kumimoji="1" lang="en-US" altLang="zh-CN" sz="1600" dirty="0"/>
              <a:t>) Swap(a[</a:t>
            </a:r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], a[j]);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 smtClean="0"/>
              <a:t>	if 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 &gt;= j) break; 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 smtClean="0"/>
              <a:t>}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      a[p] = a[j];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      a[j] = x;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      return j;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}</a:t>
            </a:r>
            <a:endParaRPr kumimoji="1" lang="en-US" altLang="zh-CN" sz="1600" dirty="0"/>
          </a:p>
        </p:txBody>
      </p:sp>
      <p:sp>
        <p:nvSpPr>
          <p:cNvPr id="5" name="Text Box 64"/>
          <p:cNvSpPr txBox="1">
            <a:spLocks noChangeArrowheads="1"/>
          </p:cNvSpPr>
          <p:nvPr/>
        </p:nvSpPr>
        <p:spPr bwMode="auto">
          <a:xfrm>
            <a:off x="8763149" y="1035624"/>
            <a:ext cx="14144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400" dirty="0">
                <a:latin typeface="Verdana" panose="020B0604030504040204" pitchFamily="34" charset="0"/>
                <a:ea typeface="黑体" panose="02010609060101010101" pitchFamily="49" charset="-122"/>
              </a:rPr>
              <a:t>初始序列</a:t>
            </a:r>
            <a:endParaRPr kumimoji="1" lang="zh-CN" altLang="en-US" sz="240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Line 68"/>
          <p:cNvSpPr>
            <a:spLocks noChangeShapeType="1"/>
          </p:cNvSpPr>
          <p:nvPr/>
        </p:nvSpPr>
        <p:spPr bwMode="auto">
          <a:xfrm>
            <a:off x="7272314" y="-699734"/>
            <a:ext cx="195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73"/>
          <p:cNvSpPr>
            <a:spLocks noChangeShapeType="1"/>
          </p:cNvSpPr>
          <p:nvPr/>
        </p:nvSpPr>
        <p:spPr bwMode="auto">
          <a:xfrm flipV="1">
            <a:off x="8063493" y="2128042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74"/>
          <p:cNvSpPr>
            <a:spLocks noChangeShapeType="1"/>
          </p:cNvSpPr>
          <p:nvPr/>
        </p:nvSpPr>
        <p:spPr bwMode="auto">
          <a:xfrm flipV="1">
            <a:off x="5771656" y="3996547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" name="Object 75"/>
          <p:cNvGraphicFramePr>
            <a:graphicFrameLocks noChangeAspect="1"/>
          </p:cNvGraphicFramePr>
          <p:nvPr/>
        </p:nvGraphicFramePr>
        <p:xfrm>
          <a:off x="8126993" y="2143917"/>
          <a:ext cx="215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" name="Equation" r:id="rId1" imgW="127000" imgH="190500" progId="Equation.3">
                  <p:embed/>
                </p:oleObj>
              </mc:Choice>
              <mc:Fallback>
                <p:oleObj name="Equation" r:id="rId1" imgW="127000" imgH="190500" progId="Equation.3">
                  <p:embed/>
                  <p:pic>
                    <p:nvPicPr>
                      <p:cNvPr id="0" name="Picture 127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6993" y="2143917"/>
                        <a:ext cx="215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6"/>
          <p:cNvGraphicFramePr>
            <a:graphicFrameLocks noChangeAspect="1"/>
          </p:cNvGraphicFramePr>
          <p:nvPr/>
        </p:nvGraphicFramePr>
        <p:xfrm>
          <a:off x="5835156" y="3996547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" name="Equation" r:id="rId3" imgW="88900" imgH="164465" progId="Equation.DSMT4">
                  <p:embed/>
                </p:oleObj>
              </mc:Choice>
              <mc:Fallback>
                <p:oleObj name="Equation" r:id="rId3" imgW="88900" imgH="164465" progId="Equation.DSMT4">
                  <p:embed/>
                  <p:pic>
                    <p:nvPicPr>
                      <p:cNvPr id="0" name="Picture 127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156" y="3996547"/>
                        <a:ext cx="2190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矩形 40"/>
          <p:cNvSpPr/>
          <p:nvPr/>
        </p:nvSpPr>
        <p:spPr>
          <a:xfrm>
            <a:off x="5261050" y="851255"/>
            <a:ext cx="3166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ja-JP" altLang="en-US" sz="3600" dirty="0">
                <a:solidFill>
                  <a:srgbClr val="00CC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7, 5, 2, 5, 8}</a:t>
            </a:r>
            <a:endParaRPr kumimoji="1" lang="ja-JP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00380" y="1497586"/>
            <a:ext cx="3166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ja-JP" altLang="en-US" sz="3600" dirty="0">
                <a:solidFill>
                  <a:srgbClr val="00CC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7, 5, 2, 5, 8}</a:t>
            </a:r>
            <a:endParaRPr kumimoji="1" lang="ja-JP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Line 73"/>
          <p:cNvSpPr>
            <a:spLocks noChangeShapeType="1"/>
          </p:cNvSpPr>
          <p:nvPr/>
        </p:nvSpPr>
        <p:spPr bwMode="auto">
          <a:xfrm flipV="1">
            <a:off x="7573684" y="3138309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" name="Object 75"/>
          <p:cNvGraphicFramePr>
            <a:graphicFrameLocks noChangeAspect="1"/>
          </p:cNvGraphicFramePr>
          <p:nvPr/>
        </p:nvGraphicFramePr>
        <p:xfrm>
          <a:off x="7637184" y="3154184"/>
          <a:ext cx="215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" name="Equation" r:id="rId5" imgW="127000" imgH="190500" progId="Equation.3">
                  <p:embed/>
                </p:oleObj>
              </mc:Choice>
              <mc:Fallback>
                <p:oleObj name="Equation" r:id="rId5" imgW="127000" imgH="190500" progId="Equation.3">
                  <p:embed/>
                  <p:pic>
                    <p:nvPicPr>
                      <p:cNvPr id="0" name="Picture 12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184" y="3154184"/>
                        <a:ext cx="215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矩形 45"/>
          <p:cNvSpPr/>
          <p:nvPr/>
        </p:nvSpPr>
        <p:spPr>
          <a:xfrm>
            <a:off x="5320044" y="2467767"/>
            <a:ext cx="3166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ja-JP" altLang="en-US" sz="3600" dirty="0">
                <a:solidFill>
                  <a:srgbClr val="00CC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7, 5, 2, 5, 8}</a:t>
            </a:r>
            <a:endParaRPr kumimoji="1" lang="ja-JP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20044" y="3350216"/>
            <a:ext cx="3166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ja-JP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7, 5, 2, </a:t>
            </a:r>
            <a:r>
              <a:rPr kumimoji="1" lang="ja-JP" altLang="en-US" sz="3600" dirty="0">
                <a:solidFill>
                  <a:srgbClr val="00CC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8}</a:t>
            </a:r>
            <a:endParaRPr kumimoji="1" lang="ja-JP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Text Box 64"/>
          <p:cNvSpPr txBox="1">
            <a:spLocks noChangeArrowheads="1"/>
          </p:cNvSpPr>
          <p:nvPr/>
        </p:nvSpPr>
        <p:spPr bwMode="auto">
          <a:xfrm>
            <a:off x="8608605" y="1616635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400" dirty="0" smtClean="0">
                <a:latin typeface="Verdana" panose="020B0604030504040204" pitchFamily="34" charset="0"/>
                <a:ea typeface="黑体" panose="02010609060101010101" pitchFamily="49" charset="-122"/>
              </a:rPr>
              <a:t>右向左搜索</a:t>
            </a:r>
            <a:endParaRPr kumimoji="1" lang="zh-CN" altLang="en-US" sz="240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9" name="Text Box 64"/>
          <p:cNvSpPr txBox="1">
            <a:spLocks noChangeArrowheads="1"/>
          </p:cNvSpPr>
          <p:nvPr/>
        </p:nvSpPr>
        <p:spPr bwMode="auto">
          <a:xfrm>
            <a:off x="8608604" y="2565353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400" dirty="0" smtClean="0">
                <a:latin typeface="Verdana" panose="020B0604030504040204" pitchFamily="34" charset="0"/>
                <a:ea typeface="黑体" panose="02010609060101010101" pitchFamily="49" charset="-122"/>
              </a:rPr>
              <a:t>右向左搜索</a:t>
            </a:r>
            <a:endParaRPr kumimoji="1" lang="zh-CN" altLang="en-US" sz="240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0" name="Text Box 64"/>
          <p:cNvSpPr txBox="1">
            <a:spLocks noChangeArrowheads="1"/>
          </p:cNvSpPr>
          <p:nvPr/>
        </p:nvSpPr>
        <p:spPr bwMode="auto">
          <a:xfrm>
            <a:off x="8608604" y="3478034"/>
            <a:ext cx="3262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400" dirty="0" smtClean="0">
                <a:latin typeface="Verdana" panose="020B0604030504040204" pitchFamily="34" charset="0"/>
                <a:ea typeface="黑体" panose="02010609060101010101" pitchFamily="49" charset="-122"/>
              </a:rPr>
              <a:t>换顺序，并左向右搜索</a:t>
            </a:r>
            <a:endParaRPr kumimoji="1" lang="zh-CN" altLang="en-US" sz="240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320044" y="4402947"/>
            <a:ext cx="3166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ja-JP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7, 5, 2, </a:t>
            </a:r>
            <a:r>
              <a:rPr kumimoji="1" lang="ja-JP" altLang="en-US" sz="3600" dirty="0">
                <a:solidFill>
                  <a:srgbClr val="00CC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8}</a:t>
            </a:r>
            <a:endParaRPr kumimoji="1" lang="ja-JP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Line 74"/>
          <p:cNvSpPr>
            <a:spLocks noChangeShapeType="1"/>
          </p:cNvSpPr>
          <p:nvPr/>
        </p:nvSpPr>
        <p:spPr bwMode="auto">
          <a:xfrm flipV="1">
            <a:off x="6177892" y="4982603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" name="Object 76"/>
          <p:cNvGraphicFramePr>
            <a:graphicFrameLocks noChangeAspect="1"/>
          </p:cNvGraphicFramePr>
          <p:nvPr/>
        </p:nvGraphicFramePr>
        <p:xfrm>
          <a:off x="6241392" y="4982603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" name="Equation" r:id="rId6" imgW="88900" imgH="164465" progId="Equation.DSMT4">
                  <p:embed/>
                </p:oleObj>
              </mc:Choice>
              <mc:Fallback>
                <p:oleObj name="Equation" r:id="rId6" imgW="88900" imgH="164465" progId="Equation.DSMT4">
                  <p:embed/>
                  <p:pic>
                    <p:nvPicPr>
                      <p:cNvPr id="0" name="Picture 12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1392" y="4982603"/>
                        <a:ext cx="2190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矩形 54"/>
          <p:cNvSpPr/>
          <p:nvPr/>
        </p:nvSpPr>
        <p:spPr>
          <a:xfrm>
            <a:off x="5334360" y="5455678"/>
            <a:ext cx="3166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ja-JP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ja-JP" altLang="en-US" sz="3600" dirty="0" smtClean="0">
                <a:solidFill>
                  <a:srgbClr val="00CC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5, 2</a:t>
            </a:r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7</a:t>
            </a:r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8}</a:t>
            </a:r>
            <a:endParaRPr kumimoji="1" lang="ja-JP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8638099" y="4520938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400" dirty="0" smtClean="0">
                <a:latin typeface="Verdana" panose="020B0604030504040204" pitchFamily="34" charset="0"/>
                <a:ea typeface="黑体" panose="02010609060101010101" pitchFamily="49" charset="-122"/>
              </a:rPr>
              <a:t>左向右搜索</a:t>
            </a:r>
            <a:endParaRPr kumimoji="1" lang="zh-CN" altLang="en-US" sz="240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7" name="Text Box 64"/>
          <p:cNvSpPr txBox="1">
            <a:spLocks noChangeArrowheads="1"/>
          </p:cNvSpPr>
          <p:nvPr/>
        </p:nvSpPr>
        <p:spPr bwMode="auto">
          <a:xfrm>
            <a:off x="8677429" y="5433619"/>
            <a:ext cx="3262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400" dirty="0" smtClean="0">
                <a:latin typeface="Verdana" panose="020B0604030504040204" pitchFamily="34" charset="0"/>
                <a:ea typeface="黑体" panose="02010609060101010101" pitchFamily="49" charset="-122"/>
              </a:rPr>
              <a:t>换顺序，并右向左搜索</a:t>
            </a:r>
            <a:endParaRPr kumimoji="1" lang="zh-CN" altLang="en-US" sz="240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8" name="Line 73"/>
          <p:cNvSpPr>
            <a:spLocks noChangeShapeType="1"/>
          </p:cNvSpPr>
          <p:nvPr/>
        </p:nvSpPr>
        <p:spPr bwMode="auto">
          <a:xfrm flipV="1">
            <a:off x="7573684" y="6116416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74"/>
          <p:cNvSpPr>
            <a:spLocks noChangeShapeType="1"/>
          </p:cNvSpPr>
          <p:nvPr/>
        </p:nvSpPr>
        <p:spPr bwMode="auto">
          <a:xfrm flipV="1">
            <a:off x="6255679" y="6102009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" name="Object 76"/>
          <p:cNvGraphicFramePr>
            <a:graphicFrameLocks noChangeAspect="1"/>
          </p:cNvGraphicFramePr>
          <p:nvPr/>
        </p:nvGraphicFramePr>
        <p:xfrm>
          <a:off x="6319179" y="6102009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" name="Equation" r:id="rId7" imgW="88900" imgH="164465" progId="Equation.DSMT4">
                  <p:embed/>
                </p:oleObj>
              </mc:Choice>
              <mc:Fallback>
                <p:oleObj name="Equation" r:id="rId7" imgW="88900" imgH="164465" progId="Equation.DSMT4">
                  <p:embed/>
                  <p:pic>
                    <p:nvPicPr>
                      <p:cNvPr id="0" name="Picture 12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179" y="6102009"/>
                        <a:ext cx="2190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75"/>
          <p:cNvGraphicFramePr>
            <a:graphicFrameLocks noChangeAspect="1"/>
          </p:cNvGraphicFramePr>
          <p:nvPr/>
        </p:nvGraphicFramePr>
        <p:xfrm>
          <a:off x="7573684" y="6136168"/>
          <a:ext cx="215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" name="Equation" r:id="rId8" imgW="127000" imgH="190500" progId="Equation.3">
                  <p:embed/>
                </p:oleObj>
              </mc:Choice>
              <mc:Fallback>
                <p:oleObj name="Equation" r:id="rId8" imgW="127000" imgH="190500" progId="Equation.3">
                  <p:embed/>
                  <p:pic>
                    <p:nvPicPr>
                      <p:cNvPr id="0" name="Picture 127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3684" y="6136168"/>
                        <a:ext cx="215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快速排序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15729" y="887381"/>
            <a:ext cx="3697287" cy="5410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1600" dirty="0"/>
              <a:t>template&lt;class Type&gt;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</a:t>
            </a:r>
            <a:r>
              <a:rPr kumimoji="1" lang="en-US" altLang="zh-CN" sz="1600" b="1" dirty="0"/>
              <a:t>Partition</a:t>
            </a:r>
            <a:r>
              <a:rPr kumimoji="1" lang="en-US" altLang="zh-CN" sz="1600" dirty="0"/>
              <a:t> (Type a[], 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p, 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r)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{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       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 = p, j = r + 1; 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       Type x=a[p];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       // </a:t>
            </a:r>
            <a:r>
              <a:rPr kumimoji="1" lang="zh-CN" altLang="en-US" sz="1600" dirty="0"/>
              <a:t>将</a:t>
            </a:r>
            <a:r>
              <a:rPr kumimoji="1" lang="en-US" altLang="zh-CN" sz="1600" dirty="0"/>
              <a:t>&lt; x</a:t>
            </a:r>
            <a:r>
              <a:rPr kumimoji="1" lang="zh-CN" altLang="en-US" sz="1600" dirty="0"/>
              <a:t>的元素交换到左边区域</a:t>
            </a:r>
            <a:endParaRPr kumimoji="1" lang="zh-CN" altLang="en-US" sz="1600" dirty="0"/>
          </a:p>
          <a:p>
            <a:pPr>
              <a:lnSpc>
                <a:spcPct val="120000"/>
              </a:lnSpc>
            </a:pPr>
            <a:r>
              <a:rPr kumimoji="1" lang="zh-CN" altLang="en-US" sz="1600" dirty="0"/>
              <a:t>        </a:t>
            </a:r>
            <a:r>
              <a:rPr kumimoji="1" lang="en-US" altLang="zh-CN" sz="1600" dirty="0"/>
              <a:t>// </a:t>
            </a:r>
            <a:r>
              <a:rPr kumimoji="1" lang="zh-CN" altLang="en-US" sz="1600" dirty="0"/>
              <a:t>将</a:t>
            </a:r>
            <a:r>
              <a:rPr kumimoji="1" lang="en-US" altLang="zh-CN" sz="1600" dirty="0"/>
              <a:t>&gt; x</a:t>
            </a:r>
            <a:r>
              <a:rPr kumimoji="1" lang="zh-CN" altLang="en-US" sz="1600" dirty="0"/>
              <a:t>的元素交换到右边区域</a:t>
            </a:r>
            <a:endParaRPr kumimoji="1" lang="zh-CN" altLang="en-US" sz="1600" dirty="0"/>
          </a:p>
          <a:p>
            <a:pPr>
              <a:lnSpc>
                <a:spcPct val="120000"/>
              </a:lnSpc>
            </a:pPr>
            <a:r>
              <a:rPr kumimoji="1" lang="zh-CN" altLang="en-US" sz="1600" dirty="0"/>
              <a:t>        </a:t>
            </a:r>
            <a:r>
              <a:rPr kumimoji="1" lang="en-US" altLang="zh-CN" sz="1600" dirty="0"/>
              <a:t>while (true) {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 smtClean="0"/>
              <a:t>	while (a[- -j] &gt;x);</a:t>
            </a:r>
            <a:endParaRPr kumimoji="1" lang="en-US" altLang="zh-CN" sz="1600" dirty="0" smtClean="0"/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      	if(</a:t>
            </a:r>
            <a:r>
              <a:rPr kumimoji="1" lang="en-US" altLang="zh-CN" sz="1600" dirty="0" err="1" smtClean="0"/>
              <a:t>i</a:t>
            </a:r>
            <a:r>
              <a:rPr kumimoji="1" lang="en-US" altLang="zh-CN" sz="1600" dirty="0" smtClean="0"/>
              <a:t>&lt;j</a:t>
            </a:r>
            <a:r>
              <a:rPr kumimoji="1" lang="en-US" altLang="zh-CN" sz="1600" dirty="0"/>
              <a:t>) </a:t>
            </a:r>
            <a:r>
              <a:rPr kumimoji="1" lang="en-US" altLang="zh-CN" sz="1600" dirty="0" smtClean="0"/>
              <a:t>Swap(a[</a:t>
            </a:r>
            <a:r>
              <a:rPr kumimoji="1" lang="en-US" altLang="zh-CN" sz="1600" dirty="0" err="1" smtClean="0"/>
              <a:t>i</a:t>
            </a:r>
            <a:r>
              <a:rPr kumimoji="1" lang="en-US" altLang="zh-CN" sz="1600" dirty="0"/>
              <a:t>], a[j</a:t>
            </a:r>
            <a:r>
              <a:rPr kumimoji="1" lang="en-US" altLang="zh-CN" sz="1600" dirty="0" smtClean="0"/>
              <a:t>]);</a:t>
            </a:r>
            <a:endParaRPr kumimoji="1" lang="en-US" altLang="zh-CN" sz="1600" dirty="0" smtClean="0"/>
          </a:p>
          <a:p>
            <a:pPr>
              <a:lnSpc>
                <a:spcPct val="120000"/>
              </a:lnSpc>
            </a:pPr>
            <a:r>
              <a:rPr kumimoji="1" lang="en-US" altLang="zh-CN" sz="1600" dirty="0" smtClean="0"/>
              <a:t>	while </a:t>
            </a:r>
            <a:r>
              <a:rPr kumimoji="1" lang="en-US" altLang="zh-CN" sz="1600" dirty="0"/>
              <a:t>(a[++</a:t>
            </a:r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] &lt;x); 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         </a:t>
            </a:r>
            <a:r>
              <a:rPr kumimoji="1" lang="en-US" altLang="zh-CN" sz="1600" dirty="0" smtClean="0"/>
              <a:t>	if(</a:t>
            </a:r>
            <a:r>
              <a:rPr kumimoji="1" lang="en-US" altLang="zh-CN" sz="1600" dirty="0" err="1" smtClean="0"/>
              <a:t>i</a:t>
            </a:r>
            <a:r>
              <a:rPr kumimoji="1" lang="en-US" altLang="zh-CN" sz="1600" dirty="0" smtClean="0"/>
              <a:t>&lt;j</a:t>
            </a:r>
            <a:r>
              <a:rPr kumimoji="1" lang="en-US" altLang="zh-CN" sz="1600" dirty="0"/>
              <a:t>) Swap(a[</a:t>
            </a:r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], a[j]);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 smtClean="0"/>
              <a:t>	if 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 &gt;= j) break; 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 smtClean="0"/>
              <a:t>}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      a[p] = a[j];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      a[j] = x;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       return j;</a:t>
            </a: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en-US" altLang="zh-CN" sz="1600" dirty="0"/>
              <a:t>}</a:t>
            </a:r>
            <a:endParaRPr kumimoji="1" lang="en-US" altLang="zh-CN" sz="1600" dirty="0"/>
          </a:p>
        </p:txBody>
      </p:sp>
      <p:sp>
        <p:nvSpPr>
          <p:cNvPr id="8" name="Line 68"/>
          <p:cNvSpPr>
            <a:spLocks noChangeShapeType="1"/>
          </p:cNvSpPr>
          <p:nvPr/>
        </p:nvSpPr>
        <p:spPr bwMode="auto">
          <a:xfrm>
            <a:off x="7272314" y="-699734"/>
            <a:ext cx="195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272614" y="984229"/>
            <a:ext cx="3166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ja-JP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ja-JP" altLang="en-US" sz="3600" dirty="0" smtClean="0">
                <a:solidFill>
                  <a:srgbClr val="00CC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5, 2</a:t>
            </a:r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7</a:t>
            </a:r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8}</a:t>
            </a:r>
            <a:endParaRPr kumimoji="1" lang="ja-JP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Text Box 64"/>
          <p:cNvSpPr txBox="1">
            <a:spLocks noChangeArrowheads="1"/>
          </p:cNvSpPr>
          <p:nvPr/>
        </p:nvSpPr>
        <p:spPr bwMode="auto">
          <a:xfrm>
            <a:off x="8615683" y="1031548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400" dirty="0" smtClean="0">
                <a:latin typeface="Verdana" panose="020B0604030504040204" pitchFamily="34" charset="0"/>
                <a:ea typeface="黑体" panose="02010609060101010101" pitchFamily="49" charset="-122"/>
              </a:rPr>
              <a:t>右向左搜索</a:t>
            </a:r>
            <a:endParaRPr kumimoji="1" lang="zh-CN" altLang="en-US" sz="240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8" name="Line 73"/>
          <p:cNvSpPr>
            <a:spLocks noChangeShapeType="1"/>
          </p:cNvSpPr>
          <p:nvPr/>
        </p:nvSpPr>
        <p:spPr bwMode="auto">
          <a:xfrm flipV="1">
            <a:off x="7121414" y="1644967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74"/>
          <p:cNvSpPr>
            <a:spLocks noChangeShapeType="1"/>
          </p:cNvSpPr>
          <p:nvPr/>
        </p:nvSpPr>
        <p:spPr bwMode="auto">
          <a:xfrm flipV="1">
            <a:off x="6193933" y="1630560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" name="Object 76"/>
          <p:cNvGraphicFramePr>
            <a:graphicFrameLocks noChangeAspect="1"/>
          </p:cNvGraphicFramePr>
          <p:nvPr/>
        </p:nvGraphicFramePr>
        <p:xfrm>
          <a:off x="6257433" y="1630560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1" imgW="88900" imgH="164465" progId="Equation.DSMT4">
                  <p:embed/>
                </p:oleObj>
              </mc:Choice>
              <mc:Fallback>
                <p:oleObj name="Equation" r:id="rId1" imgW="88900" imgH="164465" progId="Equation.DSMT4">
                  <p:embed/>
                  <p:pic>
                    <p:nvPicPr>
                      <p:cNvPr id="0" name="Picture 13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433" y="1630560"/>
                        <a:ext cx="2190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75"/>
          <p:cNvGraphicFramePr>
            <a:graphicFrameLocks noChangeAspect="1"/>
          </p:cNvGraphicFramePr>
          <p:nvPr/>
        </p:nvGraphicFramePr>
        <p:xfrm>
          <a:off x="7121414" y="1664719"/>
          <a:ext cx="215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3" imgW="127000" imgH="190500" progId="Equation.3">
                  <p:embed/>
                </p:oleObj>
              </mc:Choice>
              <mc:Fallback>
                <p:oleObj name="Equation" r:id="rId3" imgW="127000" imgH="190500" progId="Equation.3">
                  <p:embed/>
                  <p:pic>
                    <p:nvPicPr>
                      <p:cNvPr id="0" name="Picture 13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1414" y="1664719"/>
                        <a:ext cx="215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5351272" y="2164280"/>
            <a:ext cx="3166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ja-JP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2</a:t>
            </a:r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5, </a:t>
            </a:r>
            <a:r>
              <a:rPr kumimoji="1" lang="ja-JP" altLang="en-US" sz="3600" dirty="0" smtClean="0">
                <a:solidFill>
                  <a:srgbClr val="00CC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8}</a:t>
            </a:r>
            <a:endParaRPr kumimoji="1" lang="ja-JP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Line 73"/>
          <p:cNvSpPr>
            <a:spLocks noChangeShapeType="1"/>
          </p:cNvSpPr>
          <p:nvPr/>
        </p:nvSpPr>
        <p:spPr bwMode="auto">
          <a:xfrm flipV="1">
            <a:off x="7121414" y="2884338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74"/>
          <p:cNvSpPr>
            <a:spLocks noChangeShapeType="1"/>
          </p:cNvSpPr>
          <p:nvPr/>
        </p:nvSpPr>
        <p:spPr bwMode="auto">
          <a:xfrm flipV="1">
            <a:off x="6193933" y="2869931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" name="Object 76"/>
          <p:cNvGraphicFramePr>
            <a:graphicFrameLocks noChangeAspect="1"/>
          </p:cNvGraphicFramePr>
          <p:nvPr/>
        </p:nvGraphicFramePr>
        <p:xfrm>
          <a:off x="6257433" y="2869931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5" imgW="88900" imgH="164465" progId="Equation.DSMT4">
                  <p:embed/>
                </p:oleObj>
              </mc:Choice>
              <mc:Fallback>
                <p:oleObj name="Equation" r:id="rId5" imgW="88900" imgH="164465" progId="Equation.DSMT4">
                  <p:embed/>
                  <p:pic>
                    <p:nvPicPr>
                      <p:cNvPr id="0" name="Picture 13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433" y="2869931"/>
                        <a:ext cx="2190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5"/>
          <p:cNvGraphicFramePr>
            <a:graphicFrameLocks noChangeAspect="1"/>
          </p:cNvGraphicFramePr>
          <p:nvPr/>
        </p:nvGraphicFramePr>
        <p:xfrm>
          <a:off x="7121414" y="2904090"/>
          <a:ext cx="215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6" imgW="127000" imgH="190500" progId="Equation.3">
                  <p:embed/>
                </p:oleObj>
              </mc:Choice>
              <mc:Fallback>
                <p:oleObj name="Equation" r:id="rId6" imgW="127000" imgH="190500" progId="Equation.3">
                  <p:embed/>
                  <p:pic>
                    <p:nvPicPr>
                      <p:cNvPr id="0" name="Picture 13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1414" y="2904090"/>
                        <a:ext cx="215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64"/>
          <p:cNvSpPr txBox="1">
            <a:spLocks noChangeArrowheads="1"/>
          </p:cNvSpPr>
          <p:nvPr/>
        </p:nvSpPr>
        <p:spPr bwMode="auto">
          <a:xfrm>
            <a:off x="8615683" y="2256612"/>
            <a:ext cx="29546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400" dirty="0" smtClean="0">
                <a:latin typeface="Verdana" panose="020B0604030504040204" pitchFamily="34" charset="0"/>
                <a:ea typeface="黑体" panose="02010609060101010101" pitchFamily="49" charset="-122"/>
              </a:rPr>
              <a:t>换顺序，左向右搜索</a:t>
            </a:r>
            <a:endParaRPr kumimoji="1" lang="zh-CN" altLang="en-US" sz="240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49432" y="3323802"/>
            <a:ext cx="3166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ja-JP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2</a:t>
            </a:r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5, </a:t>
            </a:r>
            <a:r>
              <a:rPr kumimoji="1" lang="ja-JP" altLang="en-US" sz="3600" dirty="0" smtClean="0">
                <a:solidFill>
                  <a:srgbClr val="00CC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8}</a:t>
            </a:r>
            <a:endParaRPr kumimoji="1" lang="ja-JP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Line 73"/>
          <p:cNvSpPr>
            <a:spLocks noChangeShapeType="1"/>
          </p:cNvSpPr>
          <p:nvPr/>
        </p:nvSpPr>
        <p:spPr bwMode="auto">
          <a:xfrm flipV="1">
            <a:off x="7219574" y="4043860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74"/>
          <p:cNvSpPr>
            <a:spLocks noChangeShapeType="1"/>
          </p:cNvSpPr>
          <p:nvPr/>
        </p:nvSpPr>
        <p:spPr bwMode="auto">
          <a:xfrm flipV="1">
            <a:off x="6775599" y="4017604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" name="Object 76"/>
          <p:cNvGraphicFramePr>
            <a:graphicFrameLocks noChangeAspect="1"/>
          </p:cNvGraphicFramePr>
          <p:nvPr/>
        </p:nvGraphicFramePr>
        <p:xfrm>
          <a:off x="6839099" y="4017604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7" imgW="88900" imgH="164465" progId="Equation.DSMT4">
                  <p:embed/>
                </p:oleObj>
              </mc:Choice>
              <mc:Fallback>
                <p:oleObj name="Equation" r:id="rId7" imgW="88900" imgH="164465" progId="Equation.DSMT4">
                  <p:embed/>
                  <p:pic>
                    <p:nvPicPr>
                      <p:cNvPr id="0" name="Picture 13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9099" y="4017604"/>
                        <a:ext cx="2190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5"/>
          <p:cNvGraphicFramePr>
            <a:graphicFrameLocks noChangeAspect="1"/>
          </p:cNvGraphicFramePr>
          <p:nvPr/>
        </p:nvGraphicFramePr>
        <p:xfrm>
          <a:off x="7219574" y="4063612"/>
          <a:ext cx="215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8" imgW="127000" imgH="190500" progId="Equation.3">
                  <p:embed/>
                </p:oleObj>
              </mc:Choice>
              <mc:Fallback>
                <p:oleObj name="Equation" r:id="rId8" imgW="127000" imgH="190500" progId="Equation.3">
                  <p:embed/>
                  <p:pic>
                    <p:nvPicPr>
                      <p:cNvPr id="0" name="Picture 13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574" y="4063612"/>
                        <a:ext cx="215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64"/>
          <p:cNvSpPr txBox="1">
            <a:spLocks noChangeArrowheads="1"/>
          </p:cNvSpPr>
          <p:nvPr/>
        </p:nvSpPr>
        <p:spPr bwMode="auto">
          <a:xfrm>
            <a:off x="8713843" y="3416134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400" dirty="0" smtClean="0">
                <a:latin typeface="Verdana" panose="020B0604030504040204" pitchFamily="34" charset="0"/>
                <a:ea typeface="黑体" panose="02010609060101010101" pitchFamily="49" charset="-122"/>
              </a:rPr>
              <a:t>左向右搜索</a:t>
            </a:r>
            <a:endParaRPr kumimoji="1" lang="zh-CN" altLang="en-US" sz="240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49432" y="4498560"/>
            <a:ext cx="3166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ja-JP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2</a:t>
            </a:r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5, </a:t>
            </a:r>
            <a:r>
              <a:rPr kumimoji="1" lang="ja-JP" altLang="en-US" sz="3600" dirty="0" smtClean="0">
                <a:solidFill>
                  <a:srgbClr val="00CC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8}</a:t>
            </a:r>
            <a:endParaRPr kumimoji="1" lang="ja-JP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Line 73"/>
          <p:cNvSpPr>
            <a:spLocks noChangeShapeType="1"/>
          </p:cNvSpPr>
          <p:nvPr/>
        </p:nvSpPr>
        <p:spPr bwMode="auto">
          <a:xfrm flipV="1">
            <a:off x="7219574" y="5218618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74"/>
          <p:cNvSpPr>
            <a:spLocks noChangeShapeType="1"/>
          </p:cNvSpPr>
          <p:nvPr/>
        </p:nvSpPr>
        <p:spPr bwMode="auto">
          <a:xfrm flipV="1">
            <a:off x="7221754" y="5673318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3" name="Object 76"/>
          <p:cNvGraphicFramePr>
            <a:graphicFrameLocks noChangeAspect="1"/>
          </p:cNvGraphicFramePr>
          <p:nvPr/>
        </p:nvGraphicFramePr>
        <p:xfrm>
          <a:off x="7285254" y="5673318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9" imgW="88900" imgH="164465" progId="Equation.DSMT4">
                  <p:embed/>
                </p:oleObj>
              </mc:Choice>
              <mc:Fallback>
                <p:oleObj name="Equation" r:id="rId9" imgW="88900" imgH="164465" progId="Equation.DSMT4">
                  <p:embed/>
                  <p:pic>
                    <p:nvPicPr>
                      <p:cNvPr id="0" name="Picture 13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5254" y="5673318"/>
                        <a:ext cx="2190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75"/>
          <p:cNvGraphicFramePr>
            <a:graphicFrameLocks noChangeAspect="1"/>
          </p:cNvGraphicFramePr>
          <p:nvPr/>
        </p:nvGraphicFramePr>
        <p:xfrm>
          <a:off x="7219574" y="5238370"/>
          <a:ext cx="215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10" imgW="127000" imgH="190500" progId="Equation.3">
                  <p:embed/>
                </p:oleObj>
              </mc:Choice>
              <mc:Fallback>
                <p:oleObj name="Equation" r:id="rId10" imgW="127000" imgH="190500" progId="Equation.3">
                  <p:embed/>
                  <p:pic>
                    <p:nvPicPr>
                      <p:cNvPr id="0" name="Picture 13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574" y="5238370"/>
                        <a:ext cx="215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64"/>
          <p:cNvSpPr txBox="1">
            <a:spLocks noChangeArrowheads="1"/>
          </p:cNvSpPr>
          <p:nvPr/>
        </p:nvSpPr>
        <p:spPr bwMode="auto">
          <a:xfrm>
            <a:off x="8713843" y="4590892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400" dirty="0" smtClean="0">
                <a:latin typeface="Verdana" panose="020B0604030504040204" pitchFamily="34" charset="0"/>
                <a:ea typeface="黑体" panose="02010609060101010101" pitchFamily="49" charset="-122"/>
              </a:rPr>
              <a:t>左向右搜索</a:t>
            </a:r>
            <a:endParaRPr kumimoji="1" lang="zh-CN" altLang="en-US" sz="240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66" name="Text Box 64"/>
          <p:cNvSpPr txBox="1">
            <a:spLocks noChangeArrowheads="1"/>
          </p:cNvSpPr>
          <p:nvPr/>
        </p:nvSpPr>
        <p:spPr bwMode="auto">
          <a:xfrm>
            <a:off x="8867731" y="5968850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400" dirty="0" smtClean="0">
                <a:latin typeface="Verdana" panose="020B0604030504040204" pitchFamily="34" charset="0"/>
                <a:ea typeface="黑体" panose="02010609060101010101" pitchFamily="49" charset="-122"/>
              </a:rPr>
              <a:t>结束搜索</a:t>
            </a:r>
            <a:endParaRPr kumimoji="1" lang="zh-CN" altLang="en-US" sz="240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449431" y="5876518"/>
            <a:ext cx="3396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ja-JP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ja-JP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2</a:t>
            </a:r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5} </a:t>
            </a:r>
            <a:r>
              <a:rPr kumimoji="1" lang="ja-JP" altLang="en-US" sz="3600" dirty="0" smtClean="0">
                <a:solidFill>
                  <a:srgbClr val="00CC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ja-JP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7, 8</a:t>
            </a:r>
            <a:r>
              <a:rPr kumimoji="1"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ja-JP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快速排序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b="1" dirty="0"/>
              <a:t>快速排序</a:t>
            </a:r>
            <a:r>
              <a:rPr lang="zh-CN" altLang="en-US" b="1" dirty="0" smtClean="0"/>
              <a:t>算法性能</a:t>
            </a:r>
            <a:r>
              <a:rPr lang="zh-CN" altLang="en-US" b="1" dirty="0"/>
              <a:t>取决于划分的对称性，取决于基准元素的</a:t>
            </a:r>
            <a:r>
              <a:rPr lang="zh-CN" altLang="en-US" b="1" dirty="0" smtClean="0"/>
              <a:t>选择</a:t>
            </a:r>
            <a:endParaRPr lang="zh-CN" altLang="en-US" b="1" dirty="0"/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dirty="0" smtClean="0"/>
              <a:t>无论</a:t>
            </a:r>
            <a:r>
              <a:rPr lang="zh-CN" altLang="en-US" dirty="0"/>
              <a:t>怎么选择基准，都不会影响排序结果，但是不同的选择却可能影响整体排序时间，因为基准选择不同，会导致分割的两个集合大小不同，如果分割之后，两个集合大小是几乎相等的，那么我们整体分割的次数显然也会减少，这样整体耗费的时间也相应降低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快速排序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sz="3200" b="1" dirty="0"/>
              <a:t>基准元素：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第一个或者最后一个</a:t>
            </a:r>
            <a:endParaRPr kumimoji="1" lang="en-US" altLang="zh-CN" sz="3200" b="1" dirty="0"/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待排序数是随机的，那么选择第一个或者最后一个作基准是没有什么问题的，这也是我们最常见到的选择方案。但如果待排序数据已经排好序的，就会产生一个很糟糕的分割。几乎所有的数据都被分割到一个集合中，而另一个集合没有数据。这样的情况下，时间花费了，却没有做太多实事。而它的时间复杂度就是最差的情况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。因此这种策略是绝对不推荐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最坏的情况：划分区域的时候，划分的两个区域，分别包含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ctr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T(n) = T(n-1)+O(n)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快速排序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sz="3200" b="1" dirty="0"/>
              <a:t>基准元素：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5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随机选择基准是一种比较安全的做法。因为它不会总是产生劣质的分割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快速排序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sz="3200" b="1" dirty="0"/>
              <a:t>基准元素：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选择三数中值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50000"/>
              </a:lnSpc>
              <a:buNone/>
            </a:pPr>
            <a:r>
              <a:rPr lang="zh-CN" altLang="en-US" dirty="0"/>
              <a:t>如果能够选择到数据的中值，那是最好的，因为它能够将集合近乎等分为二。但是很多时候很难算出中值，并且会耗费计算时间。可随机选取三个元素，用它们的中值作为整个数据中值的估计值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快速排序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快速排序与合并排序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快速排序：常用，算法效率不太稳定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合并排序：稳定，但额外内存空间占用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&amp;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最坏时间复杂度：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O(n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楷体_GB2312" charset="-122"/>
              <a:cs typeface="Times New Roman" panose="02020603050405020304" pitchFamily="18" charset="0"/>
            </a:endParaRP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&amp;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平均时间复杂度：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O(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nlogn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楷体_GB231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快速排序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zh-CN" altLang="en-US" dirty="0"/>
              <a:t>快速排序算法的性能取决于划分的对称性。通过修改算法</a:t>
            </a:r>
            <a:r>
              <a:rPr lang="en-US" altLang="zh-CN" dirty="0"/>
              <a:t>partition</a:t>
            </a:r>
            <a:r>
              <a:rPr lang="zh-CN" altLang="en-US" dirty="0"/>
              <a:t>，可以设计出采用随机选择策略的快速排序算法。在快速排序算法的每一步中，当数组还没有被划分时，可以在</a:t>
            </a:r>
            <a:r>
              <a:rPr lang="en-US" altLang="zh-CN" dirty="0"/>
              <a:t>a[</a:t>
            </a:r>
            <a:r>
              <a:rPr lang="en-US" altLang="zh-CN" dirty="0" err="1"/>
              <a:t>p:r</a:t>
            </a:r>
            <a:r>
              <a:rPr lang="en-US" altLang="zh-CN" dirty="0"/>
              <a:t>]</a:t>
            </a:r>
            <a:r>
              <a:rPr lang="zh-CN" altLang="en-US" dirty="0"/>
              <a:t>中随机选出一个元素作为划分基准，这样可以使划分基准的选择是随机的，从而可以期望划分是较对称的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ct val="0"/>
              </a:spcBef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template&lt;class Type&gt;</a:t>
            </a: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RandomizedPartition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(Type a[],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p,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r)</a:t>
            </a: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Random(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p,r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Swap(a[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a[p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]); 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随机选取一个数，然后将其与第一个元素进行调换</a:t>
            </a: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Partition (a, p, r);</a:t>
            </a: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二分搜索算法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dirty="0" smtClean="0"/>
              <a:t>问题描述：给定排好序的</a:t>
            </a:r>
            <a:r>
              <a:rPr lang="en-US" altLang="zh-CN" sz="3600" dirty="0" smtClean="0"/>
              <a:t>n</a:t>
            </a:r>
            <a:r>
              <a:rPr lang="zh-CN" altLang="en-US" sz="3600" dirty="0" smtClean="0"/>
              <a:t>个元素</a:t>
            </a:r>
            <a:r>
              <a:rPr lang="en-US" altLang="zh-CN" sz="3600" dirty="0" smtClean="0"/>
              <a:t>a[0:n-1]</a:t>
            </a:r>
            <a:r>
              <a:rPr lang="zh-CN" altLang="en-US" sz="3600" dirty="0" smtClean="0"/>
              <a:t>，现要在这</a:t>
            </a:r>
            <a:r>
              <a:rPr lang="en-US" altLang="zh-CN" sz="3600" dirty="0" smtClean="0"/>
              <a:t>n</a:t>
            </a:r>
            <a:r>
              <a:rPr lang="zh-CN" altLang="en-US" sz="3600" dirty="0" smtClean="0"/>
              <a:t>个元素中找出一个特定元素</a:t>
            </a:r>
            <a:r>
              <a:rPr lang="en-US" altLang="zh-CN" sz="3600" dirty="0" smtClean="0"/>
              <a:t>x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dirty="0" smtClean="0"/>
              <a:t>例：假设</a:t>
            </a:r>
            <a:r>
              <a:rPr lang="zh-CN" altLang="en-US" sz="3600" dirty="0"/>
              <a:t>有一个人要我们猜</a:t>
            </a:r>
            <a:r>
              <a:rPr lang="en-US" altLang="zh-CN" sz="3600" dirty="0"/>
              <a:t>0-99</a:t>
            </a:r>
            <a:r>
              <a:rPr lang="zh-CN" altLang="en-US" sz="3600" dirty="0"/>
              <a:t>之间的一</a:t>
            </a:r>
            <a:r>
              <a:rPr lang="zh-CN" altLang="en-US" sz="3600" dirty="0" smtClean="0"/>
              <a:t>个数</a:t>
            </a:r>
            <a:r>
              <a:rPr lang="en-US" altLang="zh-CN" sz="3600" dirty="0" smtClean="0"/>
              <a:t>x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二分查找操作的数据集是一个有序的数据集</a:t>
            </a:r>
            <a:r>
              <a:rPr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二分搜索算法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rgbClr val="FF0000"/>
              </a:buClr>
              <a:buNone/>
              <a:defRPr/>
            </a:pPr>
            <a:r>
              <a:rPr lang="zh-CN" altLang="en-US" sz="3000" b="1" dirty="0" smtClean="0"/>
              <a:t>分治法的性质：</a:t>
            </a:r>
            <a:endParaRPr lang="en-US" altLang="zh-CN" sz="3000" b="1" dirty="0" smtClean="0"/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3000" b="1" dirty="0" smtClean="0"/>
              <a:t>该</a:t>
            </a:r>
            <a:r>
              <a:rPr lang="zh-CN" altLang="en-US" sz="3000" b="1" dirty="0"/>
              <a:t>问题的规模缩小到一定的程度就可以容易地解决；</a:t>
            </a:r>
            <a:endParaRPr lang="zh-CN" altLang="en-US" sz="3000" dirty="0"/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3000" b="1" dirty="0"/>
              <a:t>该问题可以分解为若干个规模较小的相同问题</a:t>
            </a:r>
            <a:r>
              <a:rPr lang="en-US" altLang="zh-CN" sz="3000" b="1" dirty="0"/>
              <a:t>;</a:t>
            </a:r>
            <a:endParaRPr lang="en-US" altLang="zh-CN" sz="3000" b="1" dirty="0"/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3000" b="1" dirty="0"/>
              <a:t>分解出的子问题的解可以合并为原问题的解；</a:t>
            </a:r>
            <a:endParaRPr lang="zh-CN" altLang="en-US" sz="3000" b="1" dirty="0"/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3000" b="1" dirty="0"/>
              <a:t>分解出的各个子问题是相互独立的。 </a:t>
            </a:r>
            <a:endParaRPr lang="en-US" altLang="zh-CN" sz="3000" b="1" dirty="0" smtClean="0"/>
          </a:p>
          <a:p>
            <a:pPr marL="0" indent="0">
              <a:lnSpc>
                <a:spcPct val="150000"/>
              </a:lnSpc>
              <a:buClr>
                <a:srgbClr val="FF0000"/>
              </a:buClr>
              <a:buNone/>
              <a:defRPr/>
            </a:pPr>
            <a:r>
              <a:rPr lang="zh-CN" altLang="en-US" sz="3000" b="1" dirty="0">
                <a:solidFill>
                  <a:srgbClr val="0000FF"/>
                </a:solidFill>
              </a:rPr>
              <a:t>分析：很显然此问题分解出的子问题相互独立，即在</a:t>
            </a:r>
            <a:r>
              <a:rPr lang="en-US" altLang="zh-CN" sz="3000" b="1" dirty="0">
                <a:solidFill>
                  <a:srgbClr val="0000FF"/>
                </a:solidFill>
              </a:rPr>
              <a:t>a[</a:t>
            </a:r>
            <a:r>
              <a:rPr lang="en-US" altLang="zh-CN" sz="3000" b="1" dirty="0" err="1">
                <a:solidFill>
                  <a:srgbClr val="0000FF"/>
                </a:solidFill>
              </a:rPr>
              <a:t>i</a:t>
            </a:r>
            <a:r>
              <a:rPr lang="en-US" altLang="zh-CN" sz="3000" b="1" dirty="0">
                <a:solidFill>
                  <a:srgbClr val="0000FF"/>
                </a:solidFill>
              </a:rPr>
              <a:t>]</a:t>
            </a:r>
            <a:r>
              <a:rPr lang="zh-CN" altLang="en-US" sz="3000" b="1" dirty="0">
                <a:solidFill>
                  <a:srgbClr val="0000FF"/>
                </a:solidFill>
              </a:rPr>
              <a:t>的前面或后面查找</a:t>
            </a:r>
            <a:r>
              <a:rPr lang="en-US" altLang="zh-CN" sz="3000" b="1" dirty="0">
                <a:solidFill>
                  <a:srgbClr val="0000FF"/>
                </a:solidFill>
              </a:rPr>
              <a:t>x</a:t>
            </a:r>
            <a:r>
              <a:rPr lang="zh-CN" altLang="en-US" sz="3000" b="1" dirty="0">
                <a:solidFill>
                  <a:srgbClr val="0000FF"/>
                </a:solidFill>
              </a:rPr>
              <a:t>是独立的子问题，因此满足分治法的第四个适用条件</a:t>
            </a:r>
            <a:r>
              <a:rPr lang="zh-CN" altLang="en-US" sz="3000" b="1" dirty="0" smtClean="0">
                <a:solidFill>
                  <a:srgbClr val="0000FF"/>
                </a:solidFill>
              </a:rPr>
              <a:t>。</a:t>
            </a:r>
            <a:endParaRPr lang="zh-CN" altLang="en-US" sz="30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二分搜索算法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求解思路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：顺序搜索法，依次比较数组中每个元素，直到找到元素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，或遍历整个数组，确定元素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是否数组中，最差的情形为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求解思路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：分治法，</a:t>
            </a:r>
            <a:r>
              <a:rPr lang="zh-CN" altLang="en-US" sz="2800" dirty="0"/>
              <a:t>开始时，先找出有序集合中间的那个元素。如果此元素比要查找的元素大，就接着在较小的一个半区进行查找；反之，如果此元素比要找的元素小，就在较大的一个半区进行查找。在每个更小的数据集中重复这分析：</a:t>
            </a:r>
            <a:r>
              <a:rPr lang="zh-CN" altLang="en-US" sz="2800" dirty="0">
                <a:solidFill>
                  <a:srgbClr val="0000FF"/>
                </a:solidFill>
              </a:rPr>
              <a:t>如果</a:t>
            </a:r>
            <a:r>
              <a:rPr lang="en-US" altLang="zh-CN" sz="2800" dirty="0">
                <a:solidFill>
                  <a:srgbClr val="0000FF"/>
                </a:solidFill>
              </a:rPr>
              <a:t>n=1</a:t>
            </a:r>
            <a:r>
              <a:rPr lang="zh-CN" altLang="en-US" sz="2800" dirty="0">
                <a:solidFill>
                  <a:srgbClr val="0000FF"/>
                </a:solidFill>
              </a:rPr>
              <a:t>即只有一个元素，则只要比较这个元素和</a:t>
            </a:r>
            <a:r>
              <a:rPr lang="en-US" altLang="zh-CN" sz="2800" dirty="0">
                <a:solidFill>
                  <a:srgbClr val="0000FF"/>
                </a:solidFill>
              </a:rPr>
              <a:t>x</a:t>
            </a:r>
            <a:r>
              <a:rPr lang="zh-CN" altLang="en-US" sz="2800" dirty="0">
                <a:solidFill>
                  <a:srgbClr val="0000FF"/>
                </a:solidFill>
              </a:rPr>
              <a:t>就可以确定</a:t>
            </a:r>
            <a:r>
              <a:rPr lang="en-US" altLang="zh-CN" sz="2800" dirty="0">
                <a:solidFill>
                  <a:srgbClr val="0000FF"/>
                </a:solidFill>
              </a:rPr>
              <a:t>x</a:t>
            </a:r>
            <a:r>
              <a:rPr lang="zh-CN" altLang="en-US" sz="2800" dirty="0">
                <a:solidFill>
                  <a:srgbClr val="0000FF"/>
                </a:solidFill>
              </a:rPr>
              <a:t>是否在表中</a:t>
            </a:r>
            <a:r>
              <a:rPr lang="zh-CN" altLang="en-US" sz="2800" dirty="0" smtClean="0">
                <a:solidFill>
                  <a:srgbClr val="0000FF"/>
                </a:solidFill>
              </a:rPr>
              <a:t>。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二分搜索算法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个元素分成个数大致相同的的两半，取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a[n/2];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x=a[n/2]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，则找到了元素；若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x&gt;a[n/2]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，在数组的右半部寻找；若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x&lt;a[n/2]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，则在数组的左半部寻找。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时间复杂度计算：共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个元素，第一次查找的区间是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，第二次查找的区间是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，第三次是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n/4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，直到第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。设第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次，只剩下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个元素，不需要再进行搜寻，即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k-1 = log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 log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，化简为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。每次耗费的时间均为单位时间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，所以，时间复杂性为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二分搜索算法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1421"/>
          <a:stretch>
            <a:fillRect/>
          </a:stretch>
        </p:blipFill>
        <p:spPr>
          <a:xfrm>
            <a:off x="0" y="1038225"/>
            <a:ext cx="8991600" cy="4713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00058" y="2047461"/>
            <a:ext cx="3521219" cy="254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循环被执行了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次，循环体内的执行时间为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sz="6600" dirty="0" smtClean="0"/>
              <a:t>大整数乘法</a:t>
            </a:r>
            <a:endParaRPr lang="zh-CN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算法1模板</Template>
  <TotalTime>0</TotalTime>
  <Words>5358</Words>
  <Application>WPS Presentation</Application>
  <PresentationFormat>宽屏</PresentationFormat>
  <Paragraphs>318</Paragraphs>
  <Slides>38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38</vt:i4>
      </vt:variant>
    </vt:vector>
  </HeadingPairs>
  <TitlesOfParts>
    <vt:vector size="78" baseType="lpstr">
      <vt:lpstr>Arial</vt:lpstr>
      <vt:lpstr>宋体</vt:lpstr>
      <vt:lpstr>Wingdings</vt:lpstr>
      <vt:lpstr>汉仪书宋二KW</vt:lpstr>
      <vt:lpstr>华文隶书</vt:lpstr>
      <vt:lpstr>新宋体</vt:lpstr>
      <vt:lpstr>报隶-简</vt:lpstr>
      <vt:lpstr>黑体</vt:lpstr>
      <vt:lpstr>汉仪中黑KW</vt:lpstr>
      <vt:lpstr>微软雅黑</vt:lpstr>
      <vt:lpstr>汉仪旗黑</vt:lpstr>
      <vt:lpstr>方正书宋_GBK</vt:lpstr>
      <vt:lpstr>Times New Roman</vt:lpstr>
      <vt:lpstr>Arial Rounded MT Bold</vt:lpstr>
      <vt:lpstr>楷体_GB2312</vt:lpstr>
      <vt:lpstr>Verdana</vt:lpstr>
      <vt:lpstr>宋体</vt:lpstr>
      <vt:lpstr>Arial Unicode MS</vt:lpstr>
      <vt:lpstr>等线</vt:lpstr>
      <vt:lpstr>汉仪中等线KW</vt:lpstr>
      <vt:lpstr>汉仪楷体简</vt:lpstr>
      <vt:lpstr>自定义设计方案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递归与分治策略</vt:lpstr>
      <vt:lpstr>内容</vt:lpstr>
      <vt:lpstr>PowerPoint 演示文稿</vt:lpstr>
      <vt:lpstr>第二章  递归与分治策略-二分搜索算法</vt:lpstr>
      <vt:lpstr>第二章  递归与分治策略-二分搜索算法</vt:lpstr>
      <vt:lpstr>第二章  递归与分治策略-二分搜索算法</vt:lpstr>
      <vt:lpstr>第二章  递归与分治策略-二分搜索算法</vt:lpstr>
      <vt:lpstr>第二章  递归与分治策略-二分搜索算法</vt:lpstr>
      <vt:lpstr>PowerPoint 演示文稿</vt:lpstr>
      <vt:lpstr>第二章  递归与分治策略-大整数乘法</vt:lpstr>
      <vt:lpstr>第二章  递归与分治策略-大整数乘法</vt:lpstr>
      <vt:lpstr>第二章  递归与分治策略-大整数乘法</vt:lpstr>
      <vt:lpstr>第二章  递归与分治策略-大整数乘法</vt:lpstr>
      <vt:lpstr>第二章  递归与分治策略-大整数乘法</vt:lpstr>
      <vt:lpstr>第二章  递归与分治策略-大整数乘法</vt:lpstr>
      <vt:lpstr>PowerPoint 演示文稿</vt:lpstr>
      <vt:lpstr>第二章  递归与分治策略-合并排序</vt:lpstr>
      <vt:lpstr>第二章  递归与分治策略-合并排序</vt:lpstr>
      <vt:lpstr>第二章  递归与分治策略-合并排序</vt:lpstr>
      <vt:lpstr>第二章  递归与分治策略-合并排序</vt:lpstr>
      <vt:lpstr>第二章  递归与分治策略-合并排序</vt:lpstr>
      <vt:lpstr>第二章  递归与分治策略-合并排序</vt:lpstr>
      <vt:lpstr>第二章  递归与分治策略-合并排序</vt:lpstr>
      <vt:lpstr>第二章  递归与分治策略-合并排序</vt:lpstr>
      <vt:lpstr>第二章  递归与分治策略-合并排序</vt:lpstr>
      <vt:lpstr>第二章  递归与分治策略-合并排序</vt:lpstr>
      <vt:lpstr>第二章  递归与分治策略-合并排序</vt:lpstr>
      <vt:lpstr>PowerPoint 演示文稿</vt:lpstr>
      <vt:lpstr>第二章  递归与分治策略-快速排序</vt:lpstr>
      <vt:lpstr>第二章  递归与分治策略-快速排序</vt:lpstr>
      <vt:lpstr>第二章  递归与分治策略-快速排序</vt:lpstr>
      <vt:lpstr>第二章  递归与分治策略-快速排序</vt:lpstr>
      <vt:lpstr>第二章  递归与分治策略-快速排序</vt:lpstr>
      <vt:lpstr>第二章  递归与分治策略-快速排序</vt:lpstr>
      <vt:lpstr>第二章  递归与分治策略-快速排序</vt:lpstr>
      <vt:lpstr>第二章  递归与分治策略-快速排序</vt:lpstr>
      <vt:lpstr>第二章  递归与分治策略-快速排序</vt:lpstr>
      <vt:lpstr>第二章  递归与分治策略-快速排序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huxufei</dc:creator>
  <cp:lastModifiedBy>Somnus</cp:lastModifiedBy>
  <cp:revision>335</cp:revision>
  <dcterms:created xsi:type="dcterms:W3CDTF">2022-11-17T06:18:25Z</dcterms:created>
  <dcterms:modified xsi:type="dcterms:W3CDTF">2022-11-17T06:18:25Z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79F5990EA07D8E78567FF86228C650D7</vt:lpwstr>
  </property>
  <property fmtid="{D5CDD505-2E9C-101B-9397-08002B2CF9AE}" pid="3" name="KSOProductBuildVer">
    <vt:lpwstr>1033-4.6.1.7467</vt:lpwstr>
  </property>
</Properties>
</file>