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13" r:id="rId5"/>
    <p:sldId id="348" r:id="rId6"/>
    <p:sldId id="320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60" r:id="rId18"/>
    <p:sldId id="366" r:id="rId19"/>
    <p:sldId id="368" r:id="rId20"/>
    <p:sldId id="361" r:id="rId21"/>
    <p:sldId id="362" r:id="rId22"/>
    <p:sldId id="364" r:id="rId23"/>
    <p:sldId id="36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47" autoAdjust="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F8068-2B0A-4E89-BDBC-A53076134B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38" y="1122363"/>
            <a:ext cx="9144224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38" y="3602038"/>
            <a:ext cx="9144224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0042" y="1524000"/>
            <a:ext cx="7740763" cy="43107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5113" y="365125"/>
            <a:ext cx="2628964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21" y="365125"/>
            <a:ext cx="773449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8469" y="68626"/>
            <a:ext cx="7740763" cy="470410"/>
          </a:xfrm>
          <a:prstGeom prst="rect">
            <a:avLst/>
          </a:prstGeom>
        </p:spPr>
        <p:txBody>
          <a:bodyPr/>
          <a:lstStyle>
            <a:lvl1pPr>
              <a:defRPr sz="305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81" y="891575"/>
            <a:ext cx="11632335" cy="5349166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新宋体" panose="02010609030101010101" pitchFamily="49" charset="-122"/>
                <a:ea typeface="新宋体" panose="02010609030101010101" pitchFamily="49" charset="-122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72" y="1709738"/>
            <a:ext cx="10515857" cy="285273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72" y="4589463"/>
            <a:ext cx="10515857" cy="15001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20" y="1825626"/>
            <a:ext cx="518172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352" y="1825626"/>
            <a:ext cx="518172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9" y="365127"/>
            <a:ext cx="10515857" cy="97022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56" y="1567346"/>
            <a:ext cx="4701955" cy="71009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56" y="2338388"/>
            <a:ext cx="4701955" cy="37859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771" y="1567346"/>
            <a:ext cx="4701956" cy="7100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771" y="2357462"/>
            <a:ext cx="4701956" cy="37668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8" y="457200"/>
            <a:ext cx="393233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316" y="987425"/>
            <a:ext cx="617235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08" y="2057400"/>
            <a:ext cx="393233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9" y="457200"/>
            <a:ext cx="4260954" cy="1600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933" y="457203"/>
            <a:ext cx="5970733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1" smtClean="0"/>
              <a:t>单击图标添加图片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09" y="2057400"/>
            <a:ext cx="4260954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" descr="0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202452" cy="686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1"/>
          <p:nvPr/>
        </p:nvSpPr>
        <p:spPr>
          <a:xfrm>
            <a:off x="2804206" y="68627"/>
            <a:ext cx="7740763" cy="49255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endParaRPr lang="zh-CN" altLang="en-US" sz="3050" noProof="1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430042" y="960154"/>
            <a:ext cx="11495177" cy="514342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6390" indent="-326390">
              <a:buFont typeface="Wingdings" panose="05000000000000000000" pitchFamily="2" charset="2"/>
              <a:buChar char="u"/>
            </a:pPr>
            <a:endParaRPr lang="zh-CN" altLang="en-US" sz="3050" noProof="1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19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35610"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870585"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06195"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741805"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26390" indent="-326390" algn="l" rtl="0" eaLnBrk="1" fontAlgn="base" hangingPunct="1">
        <a:spcBef>
          <a:spcPct val="20000"/>
        </a:spcBef>
        <a:spcAft>
          <a:spcPct val="0"/>
        </a:spcAft>
        <a:buChar char="•"/>
        <a:defRPr sz="3050" kern="1200">
          <a:solidFill>
            <a:schemeClr val="tx1"/>
          </a:solidFill>
          <a:latin typeface="+mn-lt"/>
          <a:ea typeface="+mn-ea"/>
          <a:cs typeface="+mn-cs"/>
        </a:defRPr>
      </a:lvl1pPr>
      <a:lvl2pPr marL="707390" lvl="1" indent="-272415" algn="l" rtl="0" eaLnBrk="1" fontAlgn="base" hangingPunct="1">
        <a:spcBef>
          <a:spcPct val="20000"/>
        </a:spcBef>
        <a:spcAft>
          <a:spcPct val="0"/>
        </a:spcAft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lvl="2" indent="-217805" algn="l" rtl="0" eaLnBrk="1" fontAlgn="base" hangingPunct="1">
        <a:spcBef>
          <a:spcPct val="20000"/>
        </a:spcBef>
        <a:spcAft>
          <a:spcPct val="0"/>
        </a:spcAft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lvl="3" indent="-217805" algn="l" rtl="0" eaLnBrk="1" fontAlgn="base" hangingPunct="1">
        <a:spcBef>
          <a:spcPct val="20000"/>
        </a:spcBef>
        <a:spcAft>
          <a:spcPct val="0"/>
        </a:spcAft>
        <a:buChar char="–"/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59610" lvl="4" indent="-217805" algn="l" rtl="0" eaLnBrk="1" fontAlgn="base" hangingPunct="1">
        <a:spcBef>
          <a:spcPct val="20000"/>
        </a:spcBef>
        <a:spcAft>
          <a:spcPct val="0"/>
        </a:spcAft>
        <a:buChar char="»"/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395220" lvl="5" indent="-217805" algn="l" defTabSz="87058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830195" lvl="6" indent="-217805" algn="l" defTabSz="87058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65805" lvl="7" indent="-217805" algn="l" defTabSz="87058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701415" lvl="8" indent="-217805" algn="l" defTabSz="87058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71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35610" lvl="1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70585" lvl="2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06195" lvl="3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41805" lvl="4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177415" lvl="5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612390" lvl="6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048000" lvl="7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483610" lvl="8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CN" altLang="en-US" sz="8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动态规划</a:t>
            </a:r>
            <a:endParaRPr lang="zh-CN" altLang="en-US" sz="8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35"/>
    </mc:Choice>
    <mc:Fallback>
      <p:transition spd="slow" advTm="333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矩阵连乘问题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解决方案</a:t>
            </a:r>
            <a:r>
              <a:rPr lang="en-US" altLang="zh-CN" b="1" dirty="0"/>
              <a:t>1</a:t>
            </a:r>
            <a:r>
              <a:rPr lang="zh-CN" altLang="en-US" b="1" dirty="0"/>
              <a:t>：穷举法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列举出所有可能的计算次序，并计算出每一种计算次序相应需要的数乘次数，找出一种数乘次数最少的计算次序。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矩阵连乘问题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/>
              <a:t>解决方案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：动态规划</a:t>
            </a:r>
            <a:endParaRPr lang="en-US" altLang="zh-CN" sz="3200" b="1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考察计算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i:j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的最优计算次序。设这个计算次序在矩阵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之间将矩阵链断开，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i≤k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&lt;j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，则其相应完全加括号方式为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计算量：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i:k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的计算量加上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A[k+1:j]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的计算量，再加上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i:k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A[k+1:j]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相乘的计算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量</a:t>
            </a:r>
            <a:endParaRPr lang="zh-CN" altLang="en-US" dirty="0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3249147" y="3566158"/>
          <a:ext cx="5308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Equation" r:id="rId1" imgW="53644800" imgH="7315200" progId="Equation.DSMT4">
                  <p:embed/>
                </p:oleObj>
              </mc:Choice>
              <mc:Fallback>
                <p:oleObj name="Equation" r:id="rId1" imgW="53644800" imgH="7315200" progId="Equation.DSMT4">
                  <p:embed/>
                  <p:pic>
                    <p:nvPicPr>
                      <p:cNvPr id="0" name="Picture 7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147" y="3566158"/>
                        <a:ext cx="5308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矩阵连乘问题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最优解结构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特征：计算</a:t>
            </a:r>
            <a:r>
              <a:rPr lang="en-US" altLang="zh-CN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32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i:j</a:t>
            </a:r>
            <a:r>
              <a:rPr lang="en-US" altLang="zh-CN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的最优次序所包含的计算矩阵子链 </a:t>
            </a:r>
            <a:r>
              <a:rPr lang="en-US" altLang="zh-CN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3200" b="1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i:k</a:t>
            </a:r>
            <a:r>
              <a:rPr lang="en-US" altLang="zh-CN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A[k+1:j]</a:t>
            </a:r>
            <a:r>
              <a:rPr lang="zh-CN" altLang="en-US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的次序也是最优的。</a:t>
            </a:r>
            <a:endParaRPr lang="zh-CN" altLang="en-US" sz="32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矩阵连乘计算次序问题的最优解包含着其子问题的最优解。这种性质称为</a:t>
            </a:r>
            <a:r>
              <a:rPr lang="zh-CN" altLang="en-US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最优子结构性质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。问题的最优子结构性质是该问题可用动态规划算法求解的显著特征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矩阵连乘问题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递归解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设计算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i:j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1≤i≤j≤n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，所需要的最少数乘次数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j]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，原问题的最优值为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m[1,n]         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=j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i:j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]=Ai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，因此，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i,i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]=0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=1,2,…,n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&lt;j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时，若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最优次序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A[k]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间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断开，则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j] = m[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k]+m[k+1, j]+ p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zh-CN" sz="3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矩阵连乘问题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递归解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50000"/>
              <a:buNone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&lt;j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时，若最有次序在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间断开，则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SzPct val="50000"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j] = m[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k]+m[k+1, j]+ p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zh-CN" sz="3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50000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zh-CN" sz="32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50000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的维数为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50000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…*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*…. 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zh-CN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50000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…*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*….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j-1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zh-CN" sz="2800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50000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…*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…*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zh-CN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50000"/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矩阵连乘问题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递归解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50000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{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i+1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j-1}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50000"/>
              <a:buNone/>
            </a:pP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50000"/>
              <a:buNone/>
            </a:pP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50000"/>
              <a:buNone/>
            </a:pP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50000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m[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j]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给出了最优值，即计算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A[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i,j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所需要的最小乘次数，同时确定了最优的断开位置。需要两个标记，一个是记录值断开位置，一个是记录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m[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j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zh-CN" altLang="en-US" dirty="0"/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1760063" y="2687331"/>
          <a:ext cx="909002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1" imgW="101803200" imgH="16459200" progId="Equation.DSMT4">
                  <p:embed/>
                </p:oleObj>
              </mc:Choice>
              <mc:Fallback>
                <p:oleObj name="Equation" r:id="rId1" imgW="101803200" imgH="16459200" progId="Equation.DSMT4">
                  <p:embed/>
                  <p:pic>
                    <p:nvPicPr>
                      <p:cNvPr id="0" name="Picture 8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063" y="2687331"/>
                        <a:ext cx="9090025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矩阵连乘问题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4515" y="942975"/>
            <a:ext cx="8135732" cy="4175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1277" y="5416415"/>
            <a:ext cx="109942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333333"/>
                </a:solidFill>
                <a:latin typeface="Helvetica Neue" panose="02000503000000020004"/>
              </a:rPr>
              <a:t>递归会</a:t>
            </a:r>
            <a:r>
              <a:rPr lang="zh-CN" altLang="en-US" sz="2800" b="1" dirty="0">
                <a:solidFill>
                  <a:srgbClr val="333333"/>
                </a:solidFill>
                <a:latin typeface="Helvetica Neue" panose="02000503000000020004"/>
              </a:rPr>
              <a:t>产生大量的重复计算，复杂度太高</a:t>
            </a:r>
            <a:r>
              <a:rPr lang="zh-CN" altLang="en-US" sz="2800" b="1" dirty="0" smtClean="0">
                <a:solidFill>
                  <a:srgbClr val="333333"/>
                </a:solidFill>
                <a:latin typeface="Helvetica Neue" panose="02000503000000020004"/>
              </a:rPr>
              <a:t>，使用</a:t>
            </a:r>
            <a:r>
              <a:rPr lang="zh-CN" altLang="en-US" sz="2800" b="1" dirty="0">
                <a:solidFill>
                  <a:srgbClr val="333333"/>
                </a:solidFill>
                <a:latin typeface="Helvetica Neue" panose="02000503000000020004"/>
              </a:rPr>
              <a:t>备忘录降低复杂</a:t>
            </a:r>
            <a:r>
              <a:rPr lang="zh-CN" altLang="en-US" sz="2800" b="1" dirty="0" smtClean="0">
                <a:solidFill>
                  <a:srgbClr val="333333"/>
                </a:solidFill>
                <a:latin typeface="Helvetica Neue" panose="02000503000000020004"/>
              </a:rPr>
              <a:t>度，最好建立递推关系式。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矩阵连乘问题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51" y="1166812"/>
            <a:ext cx="12015477" cy="473254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矩阵连乘问题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最优值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chemeClr val="accent2"/>
              </a:buClr>
              <a:buSzPct val="50000"/>
              <a:buNone/>
            </a:pPr>
            <a:r>
              <a:rPr lang="zh-CN" altLang="en-US" sz="3200" b="1" dirty="0"/>
              <a:t>用动态规划算法解此问题，可依据其递归式以自底向上的方式进行计算。在计算过程中，保存已解决的子问题答案。每个子问题只计算一次，而在后面需要时只要简单查一下，从而避免大量的重复计算，最终得到多项式时间的</a:t>
            </a:r>
            <a:r>
              <a:rPr lang="zh-CN" altLang="en-US" sz="3200" b="1" dirty="0" smtClean="0"/>
              <a:t>算法。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矩阵连乘问题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计算最优值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" b="8248"/>
          <a:stretch>
            <a:fillRect/>
          </a:stretch>
        </p:blipFill>
        <p:spPr>
          <a:xfrm>
            <a:off x="2313808" y="1654244"/>
            <a:ext cx="8875301" cy="47646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20000"/>
              </a:lnSpc>
              <a:buSzPct val="65000"/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</a:rPr>
              <a:t>理解</a:t>
            </a:r>
            <a:r>
              <a:rPr lang="zh-CN" altLang="en-US" sz="2400" dirty="0">
                <a:solidFill>
                  <a:srgbClr val="000000"/>
                </a:solidFill>
              </a:rPr>
              <a:t>动态规划算法的概念。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SzPct val="65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掌握动态规划算法的基本要素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SzPct val="65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</a:rPr>
              <a:t>1</a:t>
            </a:r>
            <a:r>
              <a:rPr lang="zh-CN" altLang="en-US" sz="2400" dirty="0">
                <a:solidFill>
                  <a:srgbClr val="000000"/>
                </a:solidFill>
              </a:rPr>
              <a:t>）最优子结构性质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SzPct val="65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</a:rPr>
              <a:t>2</a:t>
            </a:r>
            <a:r>
              <a:rPr lang="zh-CN" altLang="en-US" sz="2400" dirty="0">
                <a:solidFill>
                  <a:srgbClr val="000000"/>
                </a:solidFill>
              </a:rPr>
              <a:t>）重叠子问题性质</a:t>
            </a:r>
            <a:endParaRPr lang="zh-CN" altLang="en-US" sz="2400" b="1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SzPct val="65000"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掌握设计动态规划算法的步骤。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SzPct val="65000"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</a:rPr>
              <a:t>(1)</a:t>
            </a:r>
            <a:r>
              <a:rPr lang="zh-CN" altLang="en-US" sz="2400" dirty="0">
                <a:solidFill>
                  <a:srgbClr val="000000"/>
                </a:solidFill>
              </a:rPr>
              <a:t>找出最优解的性质，并刻划其结构特征。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SzPct val="65000"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</a:rPr>
              <a:t>(2)</a:t>
            </a:r>
            <a:r>
              <a:rPr lang="zh-CN" altLang="en-US" sz="2400" dirty="0">
                <a:solidFill>
                  <a:srgbClr val="000000"/>
                </a:solidFill>
              </a:rPr>
              <a:t>递归地定义最优值。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SzPct val="65000"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</a:rPr>
              <a:t>(3)</a:t>
            </a:r>
            <a:r>
              <a:rPr lang="zh-CN" altLang="en-US" sz="2400" dirty="0">
                <a:solidFill>
                  <a:srgbClr val="000000"/>
                </a:solidFill>
              </a:rPr>
              <a:t>以自底向上的方式计算出最优值。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SzPct val="65000"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</a:rPr>
              <a:t>(4)</a:t>
            </a:r>
            <a:r>
              <a:rPr lang="zh-CN" altLang="en-US" sz="2400" dirty="0">
                <a:solidFill>
                  <a:srgbClr val="000000"/>
                </a:solidFill>
              </a:rPr>
              <a:t>根据计算最优值时得到的信息，构造最优解。</a:t>
            </a:r>
            <a:endParaRPr lang="zh-CN" altLang="en-US" sz="6000" b="1" dirty="0"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168740" y="88291"/>
            <a:ext cx="7740763" cy="470410"/>
          </a:xfrm>
        </p:spPr>
        <p:txBody>
          <a:bodyPr/>
          <a:lstStyle/>
          <a:p>
            <a:r>
              <a:rPr lang="zh-CN" altLang="en-US" dirty="0" smtClean="0"/>
              <a:t>学习要点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矩阵连乘问题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81" y="891575"/>
            <a:ext cx="11632335" cy="1084709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构造最优解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634814" y="982031"/>
            <a:ext cx="3832247" cy="1777562"/>
            <a:chOff x="526092" y="1827605"/>
            <a:chExt cx="3832247" cy="1777562"/>
          </a:xfrm>
        </p:grpSpPr>
        <p:sp>
          <p:nvSpPr>
            <p:cNvPr id="5" name="矩形 4"/>
            <p:cNvSpPr/>
            <p:nvPr/>
          </p:nvSpPr>
          <p:spPr>
            <a:xfrm>
              <a:off x="2013145" y="1827605"/>
              <a:ext cx="886691" cy="34174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26092" y="2759173"/>
              <a:ext cx="886691" cy="34174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13146" y="2753257"/>
              <a:ext cx="886691" cy="34174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71648" y="2755280"/>
              <a:ext cx="886691" cy="34174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6092" y="3263421"/>
              <a:ext cx="886691" cy="34174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13146" y="3257505"/>
              <a:ext cx="886691" cy="34174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71648" y="3259528"/>
              <a:ext cx="886691" cy="34174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左大括号 11"/>
            <p:cNvSpPr/>
            <p:nvPr/>
          </p:nvSpPr>
          <p:spPr>
            <a:xfrm rot="5400000">
              <a:off x="2217329" y="953132"/>
              <a:ext cx="489527" cy="3022260"/>
            </a:xfrm>
            <a:prstGeom prst="leftBrace">
              <a:avLst/>
            </a:prstGeom>
            <a:noFill/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86" y="3171817"/>
            <a:ext cx="11756155" cy="2609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矩阵连乘问题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sz="quarter" idx="4294967295"/>
          </p:nvPr>
        </p:nvSpPr>
        <p:spPr>
          <a:xfrm>
            <a:off x="205274" y="1031449"/>
            <a:ext cx="7387018" cy="58265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MatrixChain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*p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**m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**s)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n; </a:t>
            </a: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m[</a:t>
            </a: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0;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= 2; r &lt;= n; r++)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for (</a:t>
            </a: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n - r+1; </a:t>
            </a: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j=i+r-1;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m[</a:t>
            </a: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m[i+1][j]+ p[i-1]*p[</a:t>
            </a: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]*p[j];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s[</a:t>
            </a: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</a:t>
            </a: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for (</a:t>
            </a: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= i+1; k &lt; j; k++) {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= m[</a:t>
            </a: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][k] + m[k+1][j] + p[i-1]*p[k]*p[j];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if (t &lt; m[</a:t>
            </a: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 { m[</a:t>
            </a: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t; s[</a:t>
            </a:r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k;}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}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30"/>
          <p:cNvSpPr txBox="1">
            <a:spLocks noChangeArrowheads="1"/>
          </p:cNvSpPr>
          <p:nvPr/>
        </p:nvSpPr>
        <p:spPr bwMode="auto">
          <a:xfrm>
            <a:off x="7661847" y="1122218"/>
            <a:ext cx="4253345" cy="4523105"/>
          </a:xfrm>
          <a:prstGeom prst="rect">
            <a:avLst/>
          </a:prstGeom>
          <a:solidFill>
            <a:srgbClr val="FFFF00"/>
          </a:solidFill>
          <a:ln w="50800">
            <a:solidFill>
              <a:srgbClr val="FF66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dirty="0">
                <a:latin typeface="Verdana" panose="020B0604030504040204" pitchFamily="34" charset="0"/>
                <a:ea typeface="黑体" panose="02010609060101010101" pitchFamily="49" charset="-122"/>
              </a:rPr>
              <a:t>算法复杂度分析：</a:t>
            </a:r>
            <a:endParaRPr lang="zh-CN" altLang="en-US" sz="3200" b="1" dirty="0"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algn="just"/>
            <a:r>
              <a:rPr lang="zh-CN" altLang="en-US" sz="3200" b="1" dirty="0">
                <a:ea typeface="楷体_GB2312" pitchFamily="49" charset="-122"/>
              </a:rPr>
              <a:t>算法</a:t>
            </a:r>
            <a:r>
              <a:rPr lang="en-US" altLang="zh-CN" sz="3200" b="1" dirty="0" err="1">
                <a:ea typeface="楷体_GB2312" pitchFamily="49" charset="-122"/>
              </a:rPr>
              <a:t>matrixChain</a:t>
            </a:r>
            <a:r>
              <a:rPr lang="zh-CN" altLang="en-US" sz="3200" b="1" dirty="0">
                <a:ea typeface="楷体_GB2312" pitchFamily="49" charset="-122"/>
              </a:rPr>
              <a:t>的主要计算量取决于算法中对</a:t>
            </a:r>
            <a:r>
              <a:rPr lang="en-US" altLang="zh-CN" sz="3200" b="1" dirty="0">
                <a:ea typeface="楷体_GB2312" pitchFamily="49" charset="-122"/>
              </a:rPr>
              <a:t>r</a:t>
            </a:r>
            <a:r>
              <a:rPr lang="zh-CN" altLang="en-US" sz="3200" b="1" dirty="0">
                <a:ea typeface="楷体_GB2312" pitchFamily="49" charset="-122"/>
              </a:rPr>
              <a:t>，</a:t>
            </a:r>
            <a:r>
              <a:rPr lang="en-US" altLang="zh-CN" sz="3200" b="1" dirty="0" err="1">
                <a:ea typeface="楷体_GB2312" pitchFamily="49" charset="-122"/>
              </a:rPr>
              <a:t>i</a:t>
            </a:r>
            <a:r>
              <a:rPr lang="zh-CN" altLang="en-US" sz="3200" b="1" dirty="0">
                <a:ea typeface="楷体_GB2312" pitchFamily="49" charset="-122"/>
              </a:rPr>
              <a:t>和</a:t>
            </a:r>
            <a:r>
              <a:rPr lang="en-US" altLang="zh-CN" sz="3200" b="1" dirty="0">
                <a:ea typeface="楷体_GB2312" pitchFamily="49" charset="-122"/>
              </a:rPr>
              <a:t>k</a:t>
            </a:r>
            <a:r>
              <a:rPr lang="zh-CN" altLang="en-US" sz="3200" b="1" dirty="0">
                <a:ea typeface="楷体_GB2312" pitchFamily="49" charset="-122"/>
              </a:rPr>
              <a:t>的</a:t>
            </a:r>
            <a:r>
              <a:rPr lang="en-US" altLang="zh-CN" sz="3200" b="1" dirty="0">
                <a:ea typeface="楷体_GB2312" pitchFamily="49" charset="-122"/>
              </a:rPr>
              <a:t>3</a:t>
            </a:r>
            <a:r>
              <a:rPr lang="zh-CN" altLang="en-US" sz="3200" b="1" dirty="0">
                <a:ea typeface="楷体_GB2312" pitchFamily="49" charset="-122"/>
              </a:rPr>
              <a:t>重循环。循环体内的计算量为</a:t>
            </a:r>
            <a:r>
              <a:rPr lang="en-US" altLang="zh-CN" sz="3200" b="1" dirty="0">
                <a:ea typeface="楷体_GB2312" pitchFamily="49" charset="-122"/>
              </a:rPr>
              <a:t>O(1)</a:t>
            </a:r>
            <a:r>
              <a:rPr lang="zh-CN" altLang="en-US" sz="3200" b="1" dirty="0">
                <a:ea typeface="楷体_GB2312" pitchFamily="49" charset="-122"/>
              </a:rPr>
              <a:t>，而</a:t>
            </a:r>
            <a:r>
              <a:rPr lang="en-US" altLang="zh-CN" sz="3200" b="1" dirty="0">
                <a:ea typeface="楷体_GB2312" pitchFamily="49" charset="-122"/>
              </a:rPr>
              <a:t>3</a:t>
            </a:r>
            <a:r>
              <a:rPr lang="zh-CN" altLang="en-US" sz="3200" b="1" dirty="0">
                <a:ea typeface="楷体_GB2312" pitchFamily="49" charset="-122"/>
              </a:rPr>
              <a:t>重循环的总次数为</a:t>
            </a:r>
            <a:r>
              <a:rPr lang="en-US" altLang="zh-CN" sz="3200" b="1" dirty="0">
                <a:ea typeface="楷体_GB2312" pitchFamily="49" charset="-122"/>
              </a:rPr>
              <a:t>O(n</a:t>
            </a:r>
            <a:r>
              <a:rPr lang="en-US" altLang="zh-CN" sz="3200" b="1" baseline="30000" dirty="0">
                <a:ea typeface="楷体_GB2312" pitchFamily="49" charset="-122"/>
              </a:rPr>
              <a:t>3</a:t>
            </a:r>
            <a:r>
              <a:rPr lang="en-US" altLang="zh-CN" sz="3200" b="1" dirty="0">
                <a:ea typeface="楷体_GB2312" pitchFamily="49" charset="-122"/>
              </a:rPr>
              <a:t>)</a:t>
            </a:r>
            <a:r>
              <a:rPr lang="zh-CN" altLang="en-US" sz="3200" b="1" dirty="0">
                <a:ea typeface="楷体_GB2312" pitchFamily="49" charset="-122"/>
              </a:rPr>
              <a:t>。因此算法的计算时间上界为</a:t>
            </a:r>
            <a:r>
              <a:rPr lang="en-US" altLang="zh-CN" sz="3200" b="1" dirty="0">
                <a:ea typeface="楷体_GB2312" pitchFamily="49" charset="-122"/>
              </a:rPr>
              <a:t>O(n</a:t>
            </a:r>
            <a:r>
              <a:rPr lang="en-US" altLang="zh-CN" sz="3200" b="1" baseline="30000" dirty="0">
                <a:ea typeface="楷体_GB2312" pitchFamily="49" charset="-122"/>
              </a:rPr>
              <a:t>3</a:t>
            </a:r>
            <a:r>
              <a:rPr lang="en-US" altLang="zh-CN" sz="3200" b="1" dirty="0">
                <a:ea typeface="楷体_GB2312" pitchFamily="49" charset="-122"/>
              </a:rPr>
              <a:t>)</a:t>
            </a:r>
            <a:r>
              <a:rPr lang="zh-CN" altLang="en-US" sz="3200" b="1" dirty="0">
                <a:ea typeface="楷体_GB2312" pitchFamily="49" charset="-122"/>
              </a:rPr>
              <a:t>。</a:t>
            </a:r>
            <a:endParaRPr lang="en-US" altLang="zh-CN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范例学习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20000"/>
              </a:lnSpc>
              <a:buClr>
                <a:srgbClr val="CC9900"/>
              </a:buClr>
              <a:buSzPct val="65000"/>
              <a:buNone/>
            </a:pPr>
            <a:r>
              <a:rPr lang="zh-CN" altLang="en-US" sz="3200" dirty="0">
                <a:solidFill>
                  <a:srgbClr val="000000"/>
                </a:solidFill>
              </a:rPr>
              <a:t>通过应用范例学习动态规划算法设计策略。</a:t>
            </a:r>
            <a:endParaRPr lang="zh-CN" altLang="en-US" sz="3200" dirty="0">
              <a:solidFill>
                <a:srgbClr val="000000"/>
              </a:solidFill>
            </a:endParaRPr>
          </a:p>
          <a:p>
            <a:pPr marL="457200" lvl="0" indent="-457200">
              <a:lnSpc>
                <a:spcPct val="120000"/>
              </a:lnSpc>
              <a:buSzPct val="65000"/>
              <a:buFont typeface="+mj-ea"/>
              <a:buAutoNum type="circleNumDbPlain"/>
            </a:pPr>
            <a:r>
              <a:rPr lang="zh-CN" altLang="en-US" sz="3200" dirty="0" smtClean="0">
                <a:solidFill>
                  <a:srgbClr val="000000"/>
                </a:solidFill>
              </a:rPr>
              <a:t>矩阵</a:t>
            </a:r>
            <a:r>
              <a:rPr lang="zh-CN" altLang="en-US" sz="3200" dirty="0">
                <a:solidFill>
                  <a:srgbClr val="000000"/>
                </a:solidFill>
              </a:rPr>
              <a:t>连乘问题；</a:t>
            </a:r>
            <a:endParaRPr lang="zh-CN" altLang="en-US" sz="3200" dirty="0">
              <a:solidFill>
                <a:srgbClr val="000000"/>
              </a:solidFill>
            </a:endParaRPr>
          </a:p>
          <a:p>
            <a:pPr marL="457200" lvl="0" indent="-457200">
              <a:lnSpc>
                <a:spcPct val="120000"/>
              </a:lnSpc>
              <a:buSzPct val="65000"/>
              <a:buFont typeface="+mj-ea"/>
              <a:buAutoNum type="circleNumDbPlain"/>
            </a:pPr>
            <a:r>
              <a:rPr lang="zh-CN" altLang="en-US" sz="3200" dirty="0" smtClean="0">
                <a:solidFill>
                  <a:srgbClr val="000000"/>
                </a:solidFill>
              </a:rPr>
              <a:t>*最</a:t>
            </a:r>
            <a:r>
              <a:rPr lang="zh-CN" altLang="en-US" sz="3200" dirty="0">
                <a:solidFill>
                  <a:srgbClr val="000000"/>
                </a:solidFill>
              </a:rPr>
              <a:t>长公共子序列；</a:t>
            </a:r>
            <a:endParaRPr lang="zh-CN" altLang="en-US" sz="3200" dirty="0">
              <a:solidFill>
                <a:srgbClr val="000000"/>
              </a:solidFill>
            </a:endParaRPr>
          </a:p>
          <a:p>
            <a:pPr marL="457200" lvl="0" indent="-457200">
              <a:lnSpc>
                <a:spcPct val="120000"/>
              </a:lnSpc>
              <a:buSzPct val="65000"/>
              <a:buFont typeface="+mj-ea"/>
              <a:buAutoNum type="circleNumDbPlain"/>
            </a:pPr>
            <a:r>
              <a:rPr lang="zh-CN" altLang="en-US" sz="3200" dirty="0">
                <a:solidFill>
                  <a:srgbClr val="000000"/>
                </a:solidFill>
              </a:rPr>
              <a:t>*</a:t>
            </a:r>
            <a:r>
              <a:rPr lang="zh-CN" altLang="en-US" sz="3200" dirty="0" smtClean="0">
                <a:solidFill>
                  <a:srgbClr val="000000"/>
                </a:solidFill>
              </a:rPr>
              <a:t>最大</a:t>
            </a:r>
            <a:r>
              <a:rPr lang="zh-CN" altLang="en-US" sz="3200" dirty="0">
                <a:solidFill>
                  <a:srgbClr val="000000"/>
                </a:solidFill>
              </a:rPr>
              <a:t>子段和</a:t>
            </a:r>
            <a:endParaRPr lang="zh-CN" altLang="en-US" sz="3200" dirty="0">
              <a:solidFill>
                <a:srgbClr val="000000"/>
              </a:solidFill>
            </a:endParaRPr>
          </a:p>
          <a:p>
            <a:pPr marL="457200" lvl="0" indent="-457200">
              <a:lnSpc>
                <a:spcPct val="120000"/>
              </a:lnSpc>
              <a:buSzPct val="65000"/>
              <a:buFont typeface="+mj-ea"/>
              <a:buAutoNum type="circleNumDbPlain"/>
            </a:pPr>
            <a:r>
              <a:rPr lang="zh-CN" altLang="en-US" sz="3200" dirty="0" smtClean="0">
                <a:solidFill>
                  <a:srgbClr val="000000"/>
                </a:solidFill>
              </a:rPr>
              <a:t>*</a:t>
            </a:r>
            <a:r>
              <a:rPr lang="zh-CN" altLang="en-US" sz="3200" dirty="0" smtClean="0">
                <a:solidFill>
                  <a:srgbClr val="000000"/>
                </a:solidFill>
              </a:rPr>
              <a:t>图像</a:t>
            </a:r>
            <a:r>
              <a:rPr lang="zh-CN" altLang="en-US" sz="3200" dirty="0">
                <a:solidFill>
                  <a:srgbClr val="000000"/>
                </a:solidFill>
              </a:rPr>
              <a:t>压缩；</a:t>
            </a:r>
            <a:endParaRPr lang="zh-CN" altLang="en-US" sz="3200" dirty="0">
              <a:solidFill>
                <a:srgbClr val="000000"/>
              </a:solidFill>
            </a:endParaRPr>
          </a:p>
          <a:p>
            <a:pPr marL="457200" lvl="0" indent="-457200">
              <a:lnSpc>
                <a:spcPct val="120000"/>
              </a:lnSpc>
              <a:buSzPct val="65000"/>
              <a:buFont typeface="+mj-ea"/>
              <a:buAutoNum type="circleNumDbPlain"/>
            </a:pPr>
            <a:r>
              <a:rPr lang="zh-CN" altLang="en-US" sz="3200" dirty="0" smtClean="0">
                <a:solidFill>
                  <a:srgbClr val="000000"/>
                </a:solidFill>
              </a:rPr>
              <a:t>*</a:t>
            </a:r>
            <a:r>
              <a:rPr lang="zh-CN" altLang="en-US" sz="3200" dirty="0" smtClean="0">
                <a:solidFill>
                  <a:srgbClr val="000000"/>
                </a:solidFill>
              </a:rPr>
              <a:t>流水作业</a:t>
            </a:r>
            <a:r>
              <a:rPr lang="zh-CN" altLang="en-US" sz="3200" dirty="0">
                <a:solidFill>
                  <a:srgbClr val="000000"/>
                </a:solidFill>
              </a:rPr>
              <a:t>调度；</a:t>
            </a:r>
            <a:endParaRPr lang="zh-CN" altLang="en-US" sz="3200" dirty="0">
              <a:solidFill>
                <a:srgbClr val="000000"/>
              </a:solidFill>
            </a:endParaRPr>
          </a:p>
          <a:p>
            <a:pPr marL="457200" lvl="0" indent="-457200">
              <a:lnSpc>
                <a:spcPct val="120000"/>
              </a:lnSpc>
              <a:buSzPct val="65000"/>
              <a:buFont typeface="+mj-ea"/>
              <a:buAutoNum type="circleNumDbPlain"/>
            </a:pPr>
            <a:r>
              <a:rPr lang="zh-CN" altLang="en-US" sz="3200" dirty="0">
                <a:solidFill>
                  <a:srgbClr val="000000"/>
                </a:solidFill>
              </a:rPr>
              <a:t>*</a:t>
            </a:r>
            <a:r>
              <a:rPr lang="zh-CN" altLang="en-US" sz="3200" dirty="0" smtClean="0">
                <a:solidFill>
                  <a:srgbClr val="000000"/>
                </a:solidFill>
              </a:rPr>
              <a:t>背包</a:t>
            </a:r>
            <a:r>
              <a:rPr lang="zh-CN" altLang="en-US" sz="3200" dirty="0">
                <a:solidFill>
                  <a:srgbClr val="000000"/>
                </a:solidFill>
              </a:rPr>
              <a:t>问题；</a:t>
            </a:r>
            <a:endParaRPr lang="zh-CN" altLang="en-US" sz="3200" dirty="0">
              <a:solidFill>
                <a:srgbClr val="000000"/>
              </a:solidFill>
            </a:endParaRPr>
          </a:p>
          <a:p>
            <a:pPr marL="457200" lvl="0" indent="-457200">
              <a:lnSpc>
                <a:spcPct val="120000"/>
              </a:lnSpc>
              <a:buSzPct val="65000"/>
              <a:buFont typeface="+mj-ea"/>
              <a:buAutoNum type="circleNumDbPlain"/>
            </a:pPr>
            <a:r>
              <a:rPr lang="zh-CN" altLang="en-US" sz="3200" dirty="0">
                <a:solidFill>
                  <a:srgbClr val="000000"/>
                </a:solidFill>
              </a:rPr>
              <a:t>*</a:t>
            </a:r>
            <a:r>
              <a:rPr lang="zh-CN" altLang="en-US" sz="3200" dirty="0" smtClean="0">
                <a:solidFill>
                  <a:srgbClr val="000000"/>
                </a:solidFill>
              </a:rPr>
              <a:t>最</a:t>
            </a:r>
            <a:r>
              <a:rPr lang="zh-CN" altLang="en-US" sz="3200" dirty="0">
                <a:solidFill>
                  <a:srgbClr val="000000"/>
                </a:solidFill>
              </a:rPr>
              <a:t>优二叉搜索树</a:t>
            </a:r>
            <a:r>
              <a:rPr lang="zh-CN" altLang="en-US" sz="3200" dirty="0" smtClean="0">
                <a:solidFill>
                  <a:srgbClr val="000000"/>
                </a:solidFill>
              </a:rPr>
              <a:t>。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8740" y="88291"/>
            <a:ext cx="7740763" cy="470410"/>
          </a:xfrm>
        </p:spPr>
        <p:txBody>
          <a:bodyPr/>
          <a:lstStyle/>
          <a:p>
            <a:r>
              <a:rPr lang="zh-CN" altLang="en-US" dirty="0" smtClean="0"/>
              <a:t>第三章  动态规划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programming, like the divide-and-conquer method, solves problems by combining the solutions to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problems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态规划算法与分治法类似，其基本思想也是将待求解问题分解成若干个子问题。但是经分解得到的子问题往往不是互相独立的。不同子问题的数目常常只有多项式量级。在用分治法求解时，有些子问题被重复计算了许多次。如果能够保存已解决的子问题的答案，而在需要时再找出已求得的答案，就可以避免大量重复计算，从而得到多项式时间算法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Characterize the structure of an optimal solution.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None/>
            </a:pP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找出最优解的性质，并刻划其结构特征。</a:t>
            </a:r>
            <a:endParaRPr lang="zh-CN" altLang="en-US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Recursively define the value of an optimal solution.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None/>
            </a:pP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递归地定义最优值。</a:t>
            </a:r>
            <a:endParaRPr lang="zh-CN" altLang="en-US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Compute the value of an optimal solution, typically in a bottom-up fashion.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None/>
            </a:pP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以自底向上的方式计算出最优值。</a:t>
            </a:r>
            <a:endParaRPr lang="zh-CN" altLang="en-US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None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Construct an optimal solution from computed information. 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None/>
            </a:pP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根据计算最优值时得到的信息，构造最优解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38" y="1171523"/>
            <a:ext cx="9144224" cy="3941250"/>
          </a:xfrm>
        </p:spPr>
        <p:txBody>
          <a:bodyPr anchor="ctr">
            <a:normAutofit/>
          </a:bodyPr>
          <a:lstStyle/>
          <a:p>
            <a:r>
              <a:rPr lang="en-US" altLang="zh-CN" sz="8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Matrix-chain multiplication </a:t>
            </a:r>
            <a:br>
              <a:rPr lang="en-US" altLang="zh-CN" sz="80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80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</a:t>
            </a:r>
            <a:r>
              <a:rPr lang="zh-CN" altLang="en-US" sz="8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连乘问题</a:t>
            </a:r>
            <a:endParaRPr lang="zh-CN" altLang="en-US" sz="8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35"/>
    </mc:Choice>
    <mc:Fallback>
      <p:transition spd="slow" advTm="333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矩阵连乘问题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个矩阵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，其中，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是可乘的（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=1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）。考察这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个矩阵的连乘积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3200" b="1" dirty="0" smtClean="0">
                <a:solidFill>
                  <a:srgbClr val="3333FF"/>
                </a:solidFill>
              </a:rPr>
              <a:t>问题</a:t>
            </a:r>
            <a:r>
              <a:rPr lang="zh-CN" altLang="en-US" sz="3200" b="1" dirty="0">
                <a:solidFill>
                  <a:srgbClr val="3333FF"/>
                </a:solidFill>
              </a:rPr>
              <a:t>分析：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由于矩阵乘法满足结合律，所以计算矩阵的连乘可以</a:t>
            </a:r>
            <a:r>
              <a:rPr lang="zh-CN" altLang="en-US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有许多不同的计算次序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。这种计算次序</a:t>
            </a:r>
            <a:r>
              <a:rPr lang="zh-CN" altLang="en-US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可以用加括号的方式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来确定。</a:t>
            </a:r>
            <a:r>
              <a:rPr lang="zh-CN" altLang="en-US" sz="32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若一个矩阵连乘积的计算次序完全确定，也就是说该连乘积已完全加括号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，则可以依此次序反复调用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个矩阵相乘的标准算法计算出矩阵连乘积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矩阵连乘问题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加括号</a:t>
            </a:r>
            <a:r>
              <a:rPr lang="zh-CN" altLang="en-US" sz="2400" b="1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）单个矩阵是完全加括号的；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）矩阵连乘积</a:t>
            </a:r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是完全加括号的，则</a:t>
            </a:r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可表示为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个完全加括号的矩阵连乘积</a:t>
            </a:r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的乘积并加括号，即</a:t>
            </a:r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例子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：矩阵连乘积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A1A2A3A4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种不同的完全加括号的方式：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(A1(A2(A3A4)))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(A1((A2A3)A4))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((A1A2)(A3A4))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((A1(A2A3))A4)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(((A1A2)A3)A4)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。每一种完全加括号的方式对应于一个矩阵连乘积的计算次序，这决定着作乘积所需要的计算量。</a:t>
            </a:r>
            <a:endParaRPr lang="zh-CN" altLang="en-US" sz="2400" dirty="0"/>
          </a:p>
          <a:p>
            <a:pPr marL="0" indent="0" algn="ctr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3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如何</a:t>
            </a:r>
            <a:r>
              <a:rPr lang="zh-CN" altLang="en-US" sz="3200" b="1" dirty="0">
                <a:solidFill>
                  <a:srgbClr val="3333FF"/>
                </a:solidFill>
                <a:cs typeface="Times New Roman" panose="02020603050405020304" pitchFamily="18" charset="0"/>
              </a:rPr>
              <a:t>确定计算矩阵连乘积的计算次序，使得依此次序计算矩阵连乘积需要的数乘次数</a:t>
            </a:r>
            <a:r>
              <a:rPr lang="zh-CN" altLang="en-US" sz="3200" b="1" dirty="0" smtClean="0">
                <a:solidFill>
                  <a:srgbClr val="3333FF"/>
                </a:solidFill>
                <a:cs typeface="Times New Roman" panose="02020603050405020304" pitchFamily="18" charset="0"/>
              </a:rPr>
              <a:t>最少</a:t>
            </a:r>
            <a:r>
              <a:rPr lang="zh-CN" altLang="en-US" sz="3200" b="1" dirty="0">
                <a:cs typeface="Times New Roman" panose="02020603050405020304" pitchFamily="18" charset="0"/>
              </a:rPr>
              <a:t>？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矩阵连乘问题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2237" y="905494"/>
            <a:ext cx="6753225" cy="3800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13901" y="5072427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标准计算</a:t>
            </a:r>
            <a:endParaRPr lang="zh-CN" altLang="en-US" sz="6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算法1模板</Template>
  <TotalTime>0</TotalTime>
  <Words>2963</Words>
  <Application>WPS Presentation</Application>
  <PresentationFormat>宽屏</PresentationFormat>
  <Paragraphs>161</Paragraphs>
  <Slides>21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7" baseType="lpstr">
      <vt:lpstr>Arial</vt:lpstr>
      <vt:lpstr>宋体</vt:lpstr>
      <vt:lpstr>Wingdings</vt:lpstr>
      <vt:lpstr>汉仪书宋二KW</vt:lpstr>
      <vt:lpstr>华文隶书</vt:lpstr>
      <vt:lpstr>新宋体</vt:lpstr>
      <vt:lpstr>报隶-简</vt:lpstr>
      <vt:lpstr>黑体</vt:lpstr>
      <vt:lpstr>汉仪中黑KW</vt:lpstr>
      <vt:lpstr>微软雅黑</vt:lpstr>
      <vt:lpstr>汉仪旗黑</vt:lpstr>
      <vt:lpstr>方正书宋_GBK</vt:lpstr>
      <vt:lpstr>Symbol</vt:lpstr>
      <vt:lpstr>Kingsoft Sign</vt:lpstr>
      <vt:lpstr>Times New Roman</vt:lpstr>
      <vt:lpstr>Helvetica Neue</vt:lpstr>
      <vt:lpstr>Verdana</vt:lpstr>
      <vt:lpstr>楷体_GB2312</vt:lpstr>
      <vt:lpstr>宋体</vt:lpstr>
      <vt:lpstr>Arial Unicode MS</vt:lpstr>
      <vt:lpstr>等线</vt:lpstr>
      <vt:lpstr>汉仪中等线KW</vt:lpstr>
      <vt:lpstr>汉仪楷体简</vt:lpstr>
      <vt:lpstr>自定义设计方案</vt:lpstr>
      <vt:lpstr>Equation.DSMT4</vt:lpstr>
      <vt:lpstr>Equation.DSMT4</vt:lpstr>
      <vt:lpstr>动态规划</vt:lpstr>
      <vt:lpstr>学习要点</vt:lpstr>
      <vt:lpstr>范例学习</vt:lpstr>
      <vt:lpstr>第三章  动态规划 </vt:lpstr>
      <vt:lpstr>基本步骤</vt:lpstr>
      <vt:lpstr>Matrix-chain multiplication  矩阵连乘问题</vt:lpstr>
      <vt:lpstr>矩阵连乘问题</vt:lpstr>
      <vt:lpstr>矩阵连乘问题</vt:lpstr>
      <vt:lpstr>矩阵连乘问题</vt:lpstr>
      <vt:lpstr>矩阵连乘问题</vt:lpstr>
      <vt:lpstr>矩阵连乘问题</vt:lpstr>
      <vt:lpstr>矩阵连乘问题</vt:lpstr>
      <vt:lpstr>矩阵连乘问题</vt:lpstr>
      <vt:lpstr>矩阵连乘问题</vt:lpstr>
      <vt:lpstr>矩阵连乘问题</vt:lpstr>
      <vt:lpstr>矩阵连乘问题</vt:lpstr>
      <vt:lpstr>矩阵连乘问题</vt:lpstr>
      <vt:lpstr>矩阵连乘问题</vt:lpstr>
      <vt:lpstr>矩阵连乘问题</vt:lpstr>
      <vt:lpstr>矩阵连乘问题</vt:lpstr>
      <vt:lpstr>矩阵连乘问题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</dc:title>
  <dc:creator>huxufei</dc:creator>
  <cp:lastModifiedBy>Somnus</cp:lastModifiedBy>
  <cp:revision>521</cp:revision>
  <dcterms:created xsi:type="dcterms:W3CDTF">2022-09-19T16:17:01Z</dcterms:created>
  <dcterms:modified xsi:type="dcterms:W3CDTF">2022-09-19T16:17:01Z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C8A1AB2E806AEEDD0BFEF962CB9D3EDB</vt:lpwstr>
  </property>
  <property fmtid="{D5CDD505-2E9C-101B-9397-08002B2CF9AE}" pid="3" name="KSOProductBuildVer">
    <vt:lpwstr>1033-4.6.1.7467</vt:lpwstr>
  </property>
</Properties>
</file>