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69" r:id="rId5"/>
    <p:sldId id="320" r:id="rId6"/>
    <p:sldId id="371" r:id="rId7"/>
    <p:sldId id="374" r:id="rId8"/>
    <p:sldId id="350" r:id="rId9"/>
    <p:sldId id="372" r:id="rId10"/>
    <p:sldId id="373" r:id="rId11"/>
    <p:sldId id="376" r:id="rId12"/>
    <p:sldId id="375" r:id="rId13"/>
    <p:sldId id="377" r:id="rId14"/>
    <p:sldId id="378" r:id="rId15"/>
    <p:sldId id="379" r:id="rId16"/>
    <p:sldId id="3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snapToGrid="0">
      <p:cViewPr varScale="1">
        <p:scale>
          <a:sx n="97" d="100"/>
          <a:sy n="97" d="100"/>
        </p:scale>
        <p:origin x="46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F8068-2B0A-4E89-BDBC-A53076134B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9500-7B95-4046-BB03-4F180CD4BD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50">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0" indent="-22860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9pPr>
          </a:lstStyle>
          <a:p>
            <a:endParaRPr lang="zh-CN" altLang="en-US" sz="3050"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390" indent="-326390">
              <a:buFont typeface="Wingdings" panose="05000000000000000000" pitchFamily="2" charset="2"/>
              <a:buChar char="u"/>
            </a:pPr>
            <a:endParaRPr lang="zh-CN" altLang="en-US" sz="3050" noProof="1" smtClean="0">
              <a:latin typeface="新宋体" panose="02010609030101010101" pitchFamily="49" charset="-122"/>
              <a:ea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1" fontAlgn="base" hangingPunct="1">
        <a:spcBef>
          <a:spcPct val="0"/>
        </a:spcBef>
        <a:spcAft>
          <a:spcPct val="0"/>
        </a:spcAft>
        <a:defRPr sz="4190" kern="1200">
          <a:solidFill>
            <a:schemeClr val="tx2"/>
          </a:solidFill>
          <a:latin typeface="+mj-lt"/>
          <a:ea typeface="+mj-ea"/>
          <a:cs typeface="+mj-cs"/>
        </a:defRPr>
      </a:lvl1pPr>
      <a:lvl2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5pPr>
      <a:lvl6pPr marL="435610"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6pPr>
      <a:lvl7pPr marL="87058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7pPr>
      <a:lvl8pPr marL="130619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8pPr>
      <a:lvl9pPr marL="174180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9pPr>
    </p:titleStyle>
    <p:bodyStyle>
      <a:lvl1pPr marL="326390" indent="-326390" algn="l" rtl="0" eaLnBrk="1" fontAlgn="base" hangingPunct="1">
        <a:spcBef>
          <a:spcPct val="20000"/>
        </a:spcBef>
        <a:spcAft>
          <a:spcPct val="0"/>
        </a:spcAft>
        <a:buChar char="•"/>
        <a:defRPr sz="3050" kern="1200">
          <a:solidFill>
            <a:schemeClr val="tx1"/>
          </a:solidFill>
          <a:latin typeface="+mn-lt"/>
          <a:ea typeface="+mn-ea"/>
          <a:cs typeface="+mn-cs"/>
        </a:defRPr>
      </a:lvl1pPr>
      <a:lvl2pPr marL="707390" lvl="1" indent="-272415" algn="l" rtl="0" eaLnBrk="1" fontAlgn="base" hangingPunct="1">
        <a:spcBef>
          <a:spcPct val="20000"/>
        </a:spcBef>
        <a:spcAft>
          <a:spcPct val="0"/>
        </a:spcAft>
        <a:buChar char="–"/>
        <a:defRPr sz="2665" kern="1200">
          <a:solidFill>
            <a:schemeClr val="tx1"/>
          </a:solidFill>
          <a:latin typeface="+mn-lt"/>
          <a:ea typeface="+mn-ea"/>
          <a:cs typeface="+mn-cs"/>
        </a:defRPr>
      </a:lvl2pPr>
      <a:lvl3pPr marL="1088390" lvl="2" indent="-217805" algn="l" rtl="0" eaLnBrk="1" fontAlgn="base" hangingPunct="1">
        <a:spcBef>
          <a:spcPct val="20000"/>
        </a:spcBef>
        <a:spcAft>
          <a:spcPct val="0"/>
        </a:spcAft>
        <a:buChar char="•"/>
        <a:defRPr sz="2285" kern="1200">
          <a:solidFill>
            <a:schemeClr val="tx1"/>
          </a:solidFill>
          <a:latin typeface="+mn-lt"/>
          <a:ea typeface="+mn-ea"/>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585" eaLnBrk="1" fontAlgn="base" latinLnBrk="0" hangingPunct="1">
        <a:spcBef>
          <a:spcPct val="0"/>
        </a:spcBef>
        <a:spcAft>
          <a:spcPct val="0"/>
        </a:spcAft>
        <a:buFont typeface="Arial" panose="020B0604020202020204" pitchFamily="34" charset="0"/>
        <a:buNone/>
        <a:defRPr sz="1715" b="0" i="0" u="none" kern="1200" baseline="0">
          <a:solidFill>
            <a:schemeClr val="tx1"/>
          </a:solidFill>
          <a:latin typeface="+mn-lt"/>
          <a:ea typeface="+mn-ea"/>
          <a:cs typeface="+mn-cs"/>
        </a:defRPr>
      </a:lvl1pPr>
      <a:lvl2pPr marL="435610" lvl="1"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585" lvl="2"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195" lvl="3"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805" lvl="4"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415" lvl="5"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390" lvl="6"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00" lvl="7"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610" lvl="8"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zh-CN" altLang="en-US" sz="8000" b="1" dirty="0" smtClean="0">
                <a:latin typeface="黑体" panose="02010609060101010101" pitchFamily="49" charset="-122"/>
                <a:ea typeface="黑体" panose="02010609060101010101" pitchFamily="49" charset="-122"/>
              </a:rPr>
              <a:t>动态规划</a:t>
            </a:r>
            <a:endParaRPr lang="zh-CN" altLang="en-US" sz="80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b="1" dirty="0" smtClean="0"/>
              <a:t>二、子问题的递归结构</a:t>
            </a:r>
            <a:endParaRPr lang="en-US" altLang="zh-CN" b="1" dirty="0" smtClean="0"/>
          </a:p>
          <a:p>
            <a:pPr marL="0" indent="0" algn="just">
              <a:lnSpc>
                <a:spcPct val="150000"/>
              </a:lnSpc>
              <a:buNone/>
            </a:pPr>
            <a:r>
              <a:rPr lang="zh-CN" altLang="en-US" sz="3200" dirty="0">
                <a:latin typeface="Times New Roman" panose="02020603050405020304" pitchFamily="18" charset="0"/>
                <a:cs typeface="Times New Roman" panose="02020603050405020304" pitchFamily="18" charset="0"/>
              </a:rPr>
              <a:t>由最长公共子序列问题的最优子结构性质建立子问题最优值的递归关系。用</a:t>
            </a:r>
            <a:r>
              <a:rPr lang="en-US" altLang="zh-CN" sz="3200" dirty="0">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][j]</a:t>
            </a:r>
            <a:r>
              <a:rPr lang="zh-CN" altLang="en-US" sz="3200" dirty="0">
                <a:latin typeface="Times New Roman" panose="02020603050405020304" pitchFamily="18" charset="0"/>
                <a:cs typeface="Times New Roman" panose="02020603050405020304" pitchFamily="18" charset="0"/>
              </a:rPr>
              <a:t>记录序列和的最长公共子序列的长度。其中， </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Y</a:t>
            </a:r>
            <a:r>
              <a:rPr lang="en-US" altLang="zh-CN" sz="3200" baseline="-25000" dirty="0" err="1">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,y</a:t>
            </a:r>
            <a:r>
              <a:rPr lang="en-US" altLang="zh-CN" sz="3200" baseline="-25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err="1">
                <a:latin typeface="Times New Roman" panose="02020603050405020304" pitchFamily="18" charset="0"/>
                <a:cs typeface="Times New Roman" panose="02020603050405020304" pitchFamily="18" charset="0"/>
              </a:rPr>
              <a:t>y</a:t>
            </a:r>
            <a:r>
              <a:rPr lang="en-US" altLang="zh-CN" sz="3200" baseline="-25000" dirty="0" err="1">
                <a:latin typeface="Times New Roman" panose="02020603050405020304" pitchFamily="18" charset="0"/>
                <a:cs typeface="Times New Roman" panose="02020603050405020304" pitchFamily="18" charset="0"/>
              </a:rPr>
              <a:t>j</a:t>
            </a:r>
            <a:r>
              <a:rPr lang="en-US" altLang="zh-CN" sz="3200" dirty="0">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。当</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=0</a:t>
            </a:r>
            <a:r>
              <a:rPr lang="zh-CN" altLang="en-US" sz="3200" dirty="0">
                <a:latin typeface="Times New Roman" panose="02020603050405020304" pitchFamily="18" charset="0"/>
                <a:cs typeface="Times New Roman" panose="02020603050405020304" pitchFamily="18" charset="0"/>
              </a:rPr>
              <a:t>或</a:t>
            </a:r>
            <a:r>
              <a:rPr lang="en-US" altLang="zh-CN" sz="3200" dirty="0">
                <a:latin typeface="Times New Roman" panose="02020603050405020304" pitchFamily="18" charset="0"/>
                <a:cs typeface="Times New Roman" panose="02020603050405020304" pitchFamily="18" charset="0"/>
              </a:rPr>
              <a:t>j=0</a:t>
            </a:r>
            <a:r>
              <a:rPr lang="zh-CN" altLang="en-US" sz="3200" dirty="0">
                <a:latin typeface="Times New Roman" panose="02020603050405020304" pitchFamily="18" charset="0"/>
                <a:cs typeface="Times New Roman" panose="02020603050405020304" pitchFamily="18" charset="0"/>
              </a:rPr>
              <a:t>时，空序列是</a:t>
            </a:r>
            <a:r>
              <a:rPr lang="en-US" altLang="zh-CN" sz="3200" dirty="0">
                <a:latin typeface="Times New Roman" panose="02020603050405020304" pitchFamily="18" charset="0"/>
                <a:cs typeface="Times New Roman" panose="02020603050405020304" pitchFamily="18" charset="0"/>
              </a:rPr>
              <a:t>X</a:t>
            </a:r>
            <a:r>
              <a:rPr lang="en-US" altLang="zh-CN" sz="3200" baseline="-25000" dirty="0">
                <a:latin typeface="Times New Roman" panose="02020603050405020304" pitchFamily="18" charset="0"/>
                <a:cs typeface="Times New Roman" panose="02020603050405020304" pitchFamily="18" charset="0"/>
              </a:rPr>
              <a:t>i</a:t>
            </a:r>
            <a:r>
              <a:rPr lang="zh-CN" altLang="en-US" sz="3200" dirty="0">
                <a:latin typeface="Times New Roman" panose="02020603050405020304" pitchFamily="18" charset="0"/>
                <a:cs typeface="Times New Roman" panose="02020603050405020304" pitchFamily="18" charset="0"/>
              </a:rPr>
              <a:t>和</a:t>
            </a:r>
            <a:r>
              <a:rPr lang="en-US" altLang="zh-CN" sz="3200" dirty="0" err="1">
                <a:latin typeface="Times New Roman" panose="02020603050405020304" pitchFamily="18" charset="0"/>
                <a:cs typeface="Times New Roman" panose="02020603050405020304" pitchFamily="18" charset="0"/>
              </a:rPr>
              <a:t>Y</a:t>
            </a:r>
            <a:r>
              <a:rPr lang="en-US" altLang="zh-CN" sz="3200" baseline="-25000" dirty="0" err="1">
                <a:latin typeface="Times New Roman" panose="02020603050405020304" pitchFamily="18" charset="0"/>
                <a:cs typeface="Times New Roman" panose="02020603050405020304" pitchFamily="18" charset="0"/>
              </a:rPr>
              <a:t>j</a:t>
            </a:r>
            <a:r>
              <a:rPr lang="zh-CN" altLang="en-US" sz="3200" dirty="0">
                <a:latin typeface="Times New Roman" panose="02020603050405020304" pitchFamily="18" charset="0"/>
                <a:cs typeface="Times New Roman" panose="02020603050405020304" pitchFamily="18" charset="0"/>
              </a:rPr>
              <a:t>的最长公共子序列。故此时</a:t>
            </a:r>
            <a:r>
              <a:rPr lang="en-US" altLang="zh-CN" sz="3200" dirty="0">
                <a:latin typeface="Times New Roman" panose="02020603050405020304" pitchFamily="18" charset="0"/>
                <a:cs typeface="Times New Roman" panose="02020603050405020304" pitchFamily="18" charset="0"/>
              </a:rPr>
              <a:t>C[</a:t>
            </a:r>
            <a:r>
              <a:rPr lang="en-US" altLang="zh-CN" sz="3200" dirty="0" err="1">
                <a:latin typeface="Times New Roman" panose="02020603050405020304" pitchFamily="18" charset="0"/>
                <a:cs typeface="Times New Roman" panose="02020603050405020304" pitchFamily="18" charset="0"/>
              </a:rPr>
              <a:t>i</a:t>
            </a:r>
            <a:r>
              <a:rPr lang="en-US" altLang="zh-CN" sz="3200" dirty="0">
                <a:latin typeface="Times New Roman" panose="02020603050405020304" pitchFamily="18" charset="0"/>
                <a:cs typeface="Times New Roman" panose="02020603050405020304" pitchFamily="18" charset="0"/>
              </a:rPr>
              <a:t>][j]=0</a:t>
            </a:r>
            <a:r>
              <a:rPr lang="zh-CN" altLang="en-US" sz="3200" dirty="0">
                <a:latin typeface="Times New Roman" panose="02020603050405020304" pitchFamily="18" charset="0"/>
                <a:cs typeface="Times New Roman" panose="02020603050405020304" pitchFamily="18" charset="0"/>
              </a:rPr>
              <a:t>。其它情况下，由最优子结构性质可建立递归关系如下：</a:t>
            </a:r>
            <a:endParaRPr lang="zh-CN" altLang="en-US" sz="3200" dirty="0">
              <a:latin typeface="Times New Roman" panose="02020603050405020304" pitchFamily="18" charset="0"/>
              <a:cs typeface="Times New Roman" panose="02020603050405020304" pitchFamily="18" charset="0"/>
            </a:endParaRPr>
          </a:p>
          <a:p>
            <a:pPr marL="0" indent="0">
              <a:lnSpc>
                <a:spcPct val="150000"/>
              </a:lnSpc>
              <a:buNone/>
            </a:pPr>
            <a:endParaRPr lang="zh-CN"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b="1" dirty="0" smtClean="0"/>
              <a:t>二、子问题的递归结构</a:t>
            </a:r>
            <a:endParaRPr lang="en-US" altLang="zh-CN" b="1" dirty="0" smtClean="0"/>
          </a:p>
          <a:p>
            <a:pPr marL="0" indent="0">
              <a:lnSpc>
                <a:spcPct val="150000"/>
              </a:lnSpc>
              <a:buNone/>
            </a:pPr>
            <a:endParaRPr lang="zh-CN" altLang="en-US" dirty="0"/>
          </a:p>
        </p:txBody>
      </p:sp>
      <p:graphicFrame>
        <p:nvGraphicFramePr>
          <p:cNvPr id="4" name="Object 5"/>
          <p:cNvGraphicFramePr>
            <a:graphicFrameLocks noChangeAspect="1"/>
          </p:cNvGraphicFramePr>
          <p:nvPr/>
        </p:nvGraphicFramePr>
        <p:xfrm>
          <a:off x="1860294" y="2094016"/>
          <a:ext cx="8027987" cy="1736725"/>
        </p:xfrm>
        <a:graphic>
          <a:graphicData uri="http://schemas.openxmlformats.org/presentationml/2006/ole">
            <mc:AlternateContent xmlns:mc="http://schemas.openxmlformats.org/markup-compatibility/2006">
              <mc:Choice xmlns:v="urn:schemas-microsoft-com:vml" Requires="v">
                <p:oleObj spid="_x0000_s1072" name="公式" r:id="rId1" imgW="3390900" imgH="736600" progId="Equation.3">
                  <p:embed/>
                </p:oleObj>
              </mc:Choice>
              <mc:Fallback>
                <p:oleObj name="公式" r:id="rId1" imgW="3390900" imgH="736600" progId="Equation.3">
                  <p:embed/>
                  <p:pic>
                    <p:nvPicPr>
                      <p:cNvPr id="0" name="Picture 1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0294" y="2094016"/>
                        <a:ext cx="8027987"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marL="0" indent="0" algn="just">
              <a:lnSpc>
                <a:spcPct val="150000"/>
              </a:lnSpc>
              <a:buNone/>
            </a:pPr>
            <a:r>
              <a:rPr lang="zh-CN" altLang="en-US" dirty="0" smtClean="0">
                <a:latin typeface="Times New Roman" panose="02020603050405020304" pitchFamily="18" charset="0"/>
                <a:cs typeface="Times New Roman" panose="02020603050405020304" pitchFamily="18" charset="0"/>
              </a:rPr>
              <a:t>三、计算</a:t>
            </a:r>
            <a:r>
              <a:rPr lang="zh-CN" altLang="en-US" dirty="0">
                <a:latin typeface="Times New Roman" panose="02020603050405020304" pitchFamily="18" charset="0"/>
                <a:cs typeface="Times New Roman" panose="02020603050405020304" pitchFamily="18" charset="0"/>
              </a:rPr>
              <a:t>最优值</a:t>
            </a:r>
            <a:r>
              <a:rPr lang="zh-CN" altLang="en-US" dirty="0" smtClean="0">
                <a:latin typeface="Times New Roman" panose="02020603050405020304" pitchFamily="18" charset="0"/>
                <a:cs typeface="Times New Roman" panose="02020603050405020304" pitchFamily="18" charset="0"/>
              </a:rPr>
              <a:t>：所</a:t>
            </a:r>
            <a:r>
              <a:rPr lang="zh-CN" altLang="en-US" dirty="0">
                <a:latin typeface="Times New Roman" panose="02020603050405020304" pitchFamily="18" charset="0"/>
                <a:cs typeface="Times New Roman" panose="02020603050405020304" pitchFamily="18" charset="0"/>
              </a:rPr>
              <a:t>考虑的子问题空间中，总共有</a:t>
            </a:r>
            <a:r>
              <a:rPr lang="en-US" altLang="zh-CN" dirty="0">
                <a:latin typeface="Times New Roman" panose="02020603050405020304" pitchFamily="18" charset="0"/>
                <a:cs typeface="Times New Roman" panose="02020603050405020304" pitchFamily="18" charset="0"/>
              </a:rPr>
              <a:t>θ(</a:t>
            </a:r>
            <a:r>
              <a:rPr lang="en-US" altLang="zh-CN" dirty="0" err="1">
                <a:latin typeface="Times New Roman" panose="02020603050405020304" pitchFamily="18" charset="0"/>
                <a:cs typeface="Times New Roman" panose="02020603050405020304" pitchFamily="18" charset="0"/>
              </a:rPr>
              <a:t>mn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个不同的子问题</a:t>
            </a:r>
            <a:r>
              <a:rPr lang="zh-CN" altLang="en-US" dirty="0" smtClean="0">
                <a:latin typeface="Times New Roman" panose="02020603050405020304" pitchFamily="18" charset="0"/>
                <a:cs typeface="Times New Roman" panose="02020603050405020304" pitchFamily="18" charset="0"/>
              </a:rPr>
              <a:t>，用</a:t>
            </a:r>
            <a:r>
              <a:rPr lang="zh-CN" altLang="en-US" dirty="0">
                <a:latin typeface="Times New Roman" panose="02020603050405020304" pitchFamily="18" charset="0"/>
                <a:cs typeface="Times New Roman" panose="02020603050405020304" pitchFamily="18" charset="0"/>
              </a:rPr>
              <a:t>动态规划算法自底向上地计算最优值能提高算法的效率</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4" name="Rectangle 4"/>
          <p:cNvSpPr>
            <a:spLocks noChangeArrowheads="1"/>
          </p:cNvSpPr>
          <p:nvPr/>
        </p:nvSpPr>
        <p:spPr bwMode="auto">
          <a:xfrm>
            <a:off x="769394" y="2481541"/>
            <a:ext cx="3816350" cy="375920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r>
              <a:rPr kumimoji="1" lang="en-US" altLang="zh-CN" sz="1600" dirty="0"/>
              <a:t>void </a:t>
            </a:r>
            <a:r>
              <a:rPr kumimoji="1" lang="en-US" altLang="zh-CN" sz="1600" b="1" dirty="0" err="1"/>
              <a:t>LCSLength</a:t>
            </a:r>
            <a:r>
              <a:rPr kumimoji="1" lang="en-US" altLang="zh-CN" sz="1600" dirty="0"/>
              <a:t>(</a:t>
            </a:r>
            <a:r>
              <a:rPr kumimoji="1" lang="en-US" altLang="zh-CN" sz="1600" dirty="0" err="1"/>
              <a:t>int</a:t>
            </a:r>
            <a:r>
              <a:rPr kumimoji="1" lang="en-US" altLang="zh-CN" sz="1600" dirty="0"/>
              <a:t> m</a:t>
            </a:r>
            <a:r>
              <a:rPr kumimoji="1" lang="zh-CN" altLang="en-US" sz="1600" dirty="0"/>
              <a:t>，</a:t>
            </a:r>
            <a:r>
              <a:rPr kumimoji="1" lang="en-US" altLang="zh-CN" sz="1600" dirty="0" err="1"/>
              <a:t>int</a:t>
            </a:r>
            <a:r>
              <a:rPr kumimoji="1" lang="en-US" altLang="zh-CN" sz="1600" dirty="0"/>
              <a:t> n</a:t>
            </a:r>
            <a:r>
              <a:rPr kumimoji="1" lang="zh-CN" altLang="en-US" sz="1600" dirty="0"/>
              <a:t>，</a:t>
            </a:r>
            <a:r>
              <a:rPr kumimoji="1" lang="en-US" altLang="zh-CN" sz="1600" dirty="0"/>
              <a:t>char *x</a:t>
            </a:r>
            <a:r>
              <a:rPr kumimoji="1" lang="zh-CN" altLang="en-US" sz="1600" dirty="0"/>
              <a:t>，</a:t>
            </a:r>
            <a:r>
              <a:rPr kumimoji="1" lang="en-US" altLang="zh-CN" sz="1600" dirty="0"/>
              <a:t>char *y</a:t>
            </a:r>
            <a:r>
              <a:rPr kumimoji="1" lang="zh-CN" altLang="en-US" sz="1600" dirty="0"/>
              <a:t>，</a:t>
            </a:r>
            <a:r>
              <a:rPr kumimoji="1" lang="en-US" altLang="zh-CN" sz="1600" dirty="0" err="1"/>
              <a:t>int</a:t>
            </a:r>
            <a:r>
              <a:rPr kumimoji="1" lang="en-US" altLang="zh-CN" sz="1600" dirty="0"/>
              <a:t> **c</a:t>
            </a:r>
            <a:r>
              <a:rPr kumimoji="1" lang="zh-CN" altLang="en-US" sz="1600" dirty="0"/>
              <a:t>，</a:t>
            </a:r>
            <a:r>
              <a:rPr kumimoji="1" lang="en-US" altLang="zh-CN" sz="1600" dirty="0" err="1"/>
              <a:t>int</a:t>
            </a:r>
            <a:r>
              <a:rPr kumimoji="1" lang="en-US" altLang="zh-CN" sz="1600" dirty="0"/>
              <a:t> **b)</a:t>
            </a:r>
            <a:endParaRPr kumimoji="1" lang="en-US" altLang="zh-CN" sz="1600" dirty="0"/>
          </a:p>
          <a:p>
            <a:pPr eaLnBrk="1" hangingPunct="1"/>
            <a:r>
              <a:rPr kumimoji="1" lang="en-US" altLang="zh-CN" sz="1600" dirty="0"/>
              <a:t>{  </a:t>
            </a:r>
            <a:endParaRPr kumimoji="1" lang="en-US" altLang="zh-CN" sz="1600" dirty="0"/>
          </a:p>
          <a:p>
            <a:pPr eaLnBrk="1" hangingPunct="1"/>
            <a:r>
              <a:rPr kumimoji="1" lang="en-US" altLang="zh-CN" sz="1600" dirty="0"/>
              <a:t>       </a:t>
            </a:r>
            <a:r>
              <a:rPr kumimoji="1" lang="en-US" altLang="zh-CN" sz="1600" dirty="0" err="1"/>
              <a:t>int</a:t>
            </a:r>
            <a:r>
              <a:rPr kumimoji="1" lang="en-US" altLang="zh-CN" sz="1600" dirty="0"/>
              <a:t> </a:t>
            </a:r>
            <a:r>
              <a:rPr kumimoji="1" lang="en-US" altLang="zh-CN" sz="1600" dirty="0" err="1"/>
              <a:t>i</a:t>
            </a:r>
            <a:r>
              <a:rPr kumimoji="1" lang="zh-CN" altLang="en-US" sz="1600" dirty="0"/>
              <a:t>，</a:t>
            </a:r>
            <a:r>
              <a:rPr kumimoji="1" lang="en-US" altLang="zh-CN" sz="1600" dirty="0"/>
              <a:t>j;</a:t>
            </a:r>
            <a:endParaRPr kumimoji="1" lang="en-US" altLang="zh-CN" sz="1600" dirty="0"/>
          </a:p>
          <a:p>
            <a:pPr eaLnBrk="1" hangingPunct="1"/>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m; </a:t>
            </a:r>
            <a:r>
              <a:rPr kumimoji="1" lang="en-US" altLang="zh-CN" sz="1600" dirty="0" err="1"/>
              <a:t>i</a:t>
            </a:r>
            <a:r>
              <a:rPr kumimoji="1" lang="en-US" altLang="zh-CN" sz="1600" dirty="0"/>
              <a:t>++) c[</a:t>
            </a:r>
            <a:r>
              <a:rPr kumimoji="1" lang="en-US" altLang="zh-CN" sz="1600" dirty="0" err="1"/>
              <a:t>i</a:t>
            </a:r>
            <a:r>
              <a:rPr kumimoji="1" lang="en-US" altLang="zh-CN" sz="1600" dirty="0"/>
              <a:t>][0] = 0;</a:t>
            </a:r>
            <a:endParaRPr kumimoji="1" lang="en-US" altLang="zh-CN" sz="1600" dirty="0"/>
          </a:p>
          <a:p>
            <a:pPr eaLnBrk="1" hangingPunct="1"/>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n; </a:t>
            </a:r>
            <a:r>
              <a:rPr kumimoji="1" lang="en-US" altLang="zh-CN" sz="1600" dirty="0" err="1"/>
              <a:t>i</a:t>
            </a:r>
            <a:r>
              <a:rPr kumimoji="1" lang="en-US" altLang="zh-CN" sz="1600" dirty="0"/>
              <a:t>++) c[0][</a:t>
            </a:r>
            <a:r>
              <a:rPr kumimoji="1" lang="en-US" altLang="zh-CN" sz="1600" dirty="0" err="1"/>
              <a:t>i</a:t>
            </a:r>
            <a:r>
              <a:rPr kumimoji="1" lang="en-US" altLang="zh-CN" sz="1600" dirty="0"/>
              <a:t>] = 0;</a:t>
            </a:r>
            <a:endParaRPr kumimoji="1" lang="en-US" altLang="zh-CN" sz="1600" dirty="0"/>
          </a:p>
          <a:p>
            <a:pPr eaLnBrk="1" hangingPunct="1"/>
            <a:r>
              <a:rPr kumimoji="1" lang="en-US" altLang="zh-CN" sz="1600" dirty="0"/>
              <a:t>       for (</a:t>
            </a:r>
            <a:r>
              <a:rPr kumimoji="1" lang="en-US" altLang="zh-CN" sz="1600" dirty="0" err="1"/>
              <a:t>i</a:t>
            </a:r>
            <a:r>
              <a:rPr kumimoji="1" lang="en-US" altLang="zh-CN" sz="1600" dirty="0"/>
              <a:t> = 1; </a:t>
            </a:r>
            <a:r>
              <a:rPr kumimoji="1" lang="en-US" altLang="zh-CN" sz="1600" dirty="0" err="1"/>
              <a:t>i</a:t>
            </a:r>
            <a:r>
              <a:rPr kumimoji="1" lang="en-US" altLang="zh-CN" sz="1600" dirty="0"/>
              <a:t> &lt;= m; </a:t>
            </a:r>
            <a:r>
              <a:rPr kumimoji="1" lang="en-US" altLang="zh-CN" sz="1600" dirty="0" err="1"/>
              <a:t>i</a:t>
            </a:r>
            <a:r>
              <a:rPr kumimoji="1" lang="en-US" altLang="zh-CN" sz="1600" dirty="0"/>
              <a:t>++)</a:t>
            </a:r>
            <a:endParaRPr kumimoji="1" lang="en-US" altLang="zh-CN" sz="1600" dirty="0"/>
          </a:p>
          <a:p>
            <a:pPr eaLnBrk="1" hangingPunct="1"/>
            <a:r>
              <a:rPr kumimoji="1" lang="en-US" altLang="zh-CN" sz="1600" dirty="0"/>
              <a:t>          for (j = 1; j &lt;= n; </a:t>
            </a:r>
            <a:r>
              <a:rPr kumimoji="1" lang="en-US" altLang="zh-CN" sz="1600" dirty="0" err="1"/>
              <a:t>j++</a:t>
            </a:r>
            <a:r>
              <a:rPr kumimoji="1" lang="en-US" altLang="zh-CN" sz="1600" dirty="0"/>
              <a:t>) {</a:t>
            </a:r>
            <a:endParaRPr kumimoji="1" lang="en-US" altLang="zh-CN" sz="1600" dirty="0"/>
          </a:p>
          <a:p>
            <a:pPr eaLnBrk="1" hangingPunct="1"/>
            <a:r>
              <a:rPr kumimoji="1" lang="en-US" altLang="zh-CN" sz="1600" dirty="0"/>
              <a:t>             if (x[</a:t>
            </a:r>
            <a:r>
              <a:rPr kumimoji="1" lang="en-US" altLang="zh-CN" sz="1600" dirty="0" err="1"/>
              <a:t>i</a:t>
            </a:r>
            <a:r>
              <a:rPr kumimoji="1" lang="en-US" altLang="zh-CN" sz="1600" dirty="0"/>
              <a:t>]==y[j]) { </a:t>
            </a:r>
            <a:endParaRPr kumimoji="1" lang="en-US" altLang="zh-CN" sz="1600" dirty="0"/>
          </a:p>
          <a:p>
            <a:pPr eaLnBrk="1" hangingPunct="1"/>
            <a:r>
              <a:rPr kumimoji="1" lang="en-US" altLang="zh-CN" sz="1600" dirty="0"/>
              <a:t>                  c[</a:t>
            </a:r>
            <a:r>
              <a:rPr kumimoji="1" lang="en-US" altLang="zh-CN" sz="1600" dirty="0" err="1"/>
              <a:t>i</a:t>
            </a:r>
            <a:r>
              <a:rPr kumimoji="1" lang="en-US" altLang="zh-CN" sz="1600" dirty="0"/>
              <a:t>][j]=c[i-1][j-1]+1; b[</a:t>
            </a:r>
            <a:r>
              <a:rPr kumimoji="1" lang="en-US" altLang="zh-CN" sz="1600" dirty="0" err="1"/>
              <a:t>i</a:t>
            </a:r>
            <a:r>
              <a:rPr kumimoji="1" lang="en-US" altLang="zh-CN" sz="1600" dirty="0"/>
              <a:t>][j]=1;}</a:t>
            </a:r>
            <a:endParaRPr kumimoji="1" lang="en-US" altLang="zh-CN" sz="1600" dirty="0"/>
          </a:p>
          <a:p>
            <a:pPr eaLnBrk="1" hangingPunct="1"/>
            <a:r>
              <a:rPr kumimoji="1" lang="en-US" altLang="zh-CN" sz="1600" dirty="0"/>
              <a:t>             else if (c[i-1][j]&gt;=c[</a:t>
            </a:r>
            <a:r>
              <a:rPr kumimoji="1" lang="en-US" altLang="zh-CN" sz="1600" dirty="0" err="1"/>
              <a:t>i</a:t>
            </a:r>
            <a:r>
              <a:rPr kumimoji="1" lang="en-US" altLang="zh-CN" sz="1600" dirty="0"/>
              <a:t>][j-1]) {</a:t>
            </a:r>
            <a:endParaRPr kumimoji="1" lang="en-US" altLang="zh-CN" sz="1600" dirty="0"/>
          </a:p>
          <a:p>
            <a:pPr eaLnBrk="1" hangingPunct="1"/>
            <a:r>
              <a:rPr kumimoji="1" lang="en-US" altLang="zh-CN" sz="1600" dirty="0"/>
              <a:t>                  c[</a:t>
            </a:r>
            <a:r>
              <a:rPr kumimoji="1" lang="en-US" altLang="zh-CN" sz="1600" dirty="0" err="1"/>
              <a:t>i</a:t>
            </a:r>
            <a:r>
              <a:rPr kumimoji="1" lang="en-US" altLang="zh-CN" sz="1600" dirty="0"/>
              <a:t>][j]=c[i-1][j]; b[</a:t>
            </a:r>
            <a:r>
              <a:rPr kumimoji="1" lang="en-US" altLang="zh-CN" sz="1600" dirty="0" err="1"/>
              <a:t>i</a:t>
            </a:r>
            <a:r>
              <a:rPr kumimoji="1" lang="en-US" altLang="zh-CN" sz="1600" dirty="0"/>
              <a:t>][j]=2;}</a:t>
            </a:r>
            <a:endParaRPr kumimoji="1" lang="en-US" altLang="zh-CN" sz="1600" dirty="0"/>
          </a:p>
          <a:p>
            <a:pPr eaLnBrk="1" hangingPunct="1"/>
            <a:r>
              <a:rPr kumimoji="1" lang="en-US" altLang="zh-CN" sz="1600" dirty="0"/>
              <a:t>             else { c[</a:t>
            </a:r>
            <a:r>
              <a:rPr kumimoji="1" lang="en-US" altLang="zh-CN" sz="1600" dirty="0" err="1"/>
              <a:t>i</a:t>
            </a:r>
            <a:r>
              <a:rPr kumimoji="1" lang="en-US" altLang="zh-CN" sz="1600" dirty="0"/>
              <a:t>][j]=c[</a:t>
            </a:r>
            <a:r>
              <a:rPr kumimoji="1" lang="en-US" altLang="zh-CN" sz="1600" dirty="0" err="1"/>
              <a:t>i</a:t>
            </a:r>
            <a:r>
              <a:rPr kumimoji="1" lang="en-US" altLang="zh-CN" sz="1600" dirty="0"/>
              <a:t>][j-1]; b[</a:t>
            </a:r>
            <a:r>
              <a:rPr kumimoji="1" lang="en-US" altLang="zh-CN" sz="1600" dirty="0" err="1"/>
              <a:t>i</a:t>
            </a:r>
            <a:r>
              <a:rPr kumimoji="1" lang="en-US" altLang="zh-CN" sz="1600" dirty="0"/>
              <a:t>][j]=3; }</a:t>
            </a:r>
            <a:endParaRPr kumimoji="1" lang="en-US" altLang="zh-CN" sz="1600" dirty="0"/>
          </a:p>
          <a:p>
            <a:pPr eaLnBrk="1" hangingPunct="1"/>
            <a:r>
              <a:rPr kumimoji="1" lang="en-US" altLang="zh-CN" sz="1600" dirty="0"/>
              <a:t>             }</a:t>
            </a:r>
            <a:endParaRPr kumimoji="1" lang="en-US" altLang="zh-CN" sz="1600" dirty="0"/>
          </a:p>
          <a:p>
            <a:pPr eaLnBrk="1" hangingPunct="1"/>
            <a:r>
              <a:rPr kumimoji="1" lang="en-US" altLang="zh-CN" sz="1600" dirty="0"/>
              <a:t>}</a:t>
            </a:r>
            <a:endParaRPr kumimoji="1" lang="en-US" altLang="zh-CN" sz="1600" dirty="0"/>
          </a:p>
        </p:txBody>
      </p:sp>
      <p:sp>
        <p:nvSpPr>
          <p:cNvPr id="6" name="Text Box 5"/>
          <p:cNvSpPr txBox="1">
            <a:spLocks noChangeArrowheads="1"/>
          </p:cNvSpPr>
          <p:nvPr/>
        </p:nvSpPr>
        <p:spPr bwMode="auto">
          <a:xfrm>
            <a:off x="5764283" y="2962026"/>
            <a:ext cx="4956294" cy="2236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150000"/>
              </a:lnSpc>
            </a:pPr>
            <a:r>
              <a:rPr lang="en-US" altLang="zh-CN" sz="2400" b="1" dirty="0" smtClean="0">
                <a:ea typeface="黑体" panose="02010609060101010101" pitchFamily="49" charset="-122"/>
              </a:rPr>
              <a:t>C[</a:t>
            </a:r>
            <a:r>
              <a:rPr lang="en-US" altLang="zh-CN" sz="2400" b="1" dirty="0" err="1" smtClean="0">
                <a:ea typeface="黑体" panose="02010609060101010101" pitchFamily="49" charset="-122"/>
              </a:rPr>
              <a:t>i</a:t>
            </a:r>
            <a:r>
              <a:rPr lang="en-US" altLang="zh-CN" sz="2400" b="1" dirty="0" smtClean="0">
                <a:ea typeface="黑体" panose="02010609060101010101" pitchFamily="49" charset="-122"/>
              </a:rPr>
              <a:t>][j]</a:t>
            </a:r>
            <a:r>
              <a:rPr lang="zh-CN" altLang="en-US" sz="2400" b="1" dirty="0" smtClean="0">
                <a:ea typeface="黑体" panose="02010609060101010101" pitchFamily="49" charset="-122"/>
              </a:rPr>
              <a:t>数组存储</a:t>
            </a:r>
            <a:r>
              <a:rPr lang="en-US" altLang="zh-CN" sz="2400" b="1" dirty="0" smtClean="0">
                <a:ea typeface="黑体" panose="02010609060101010101" pitchFamily="49" charset="-122"/>
              </a:rPr>
              <a:t>X</a:t>
            </a:r>
            <a:r>
              <a:rPr lang="zh-CN" altLang="en-US" sz="2400" b="1" dirty="0" smtClean="0">
                <a:ea typeface="黑体" panose="02010609060101010101" pitchFamily="49" charset="-122"/>
              </a:rPr>
              <a:t>和</a:t>
            </a:r>
            <a:r>
              <a:rPr lang="en-US" altLang="zh-CN" sz="2400" b="1" dirty="0" smtClean="0">
                <a:ea typeface="黑体" panose="02010609060101010101" pitchFamily="49" charset="-122"/>
              </a:rPr>
              <a:t>Y</a:t>
            </a:r>
            <a:r>
              <a:rPr lang="zh-CN" altLang="en-US" sz="2400" b="1" dirty="0" smtClean="0">
                <a:ea typeface="黑体" panose="02010609060101010101" pitchFamily="49" charset="-122"/>
              </a:rPr>
              <a:t>的最长公共子序列的长度</a:t>
            </a:r>
            <a:r>
              <a:rPr lang="en-US" altLang="zh-CN" sz="2400" b="1" dirty="0" smtClean="0">
                <a:ea typeface="黑体" panose="02010609060101010101" pitchFamily="49" charset="-122"/>
              </a:rPr>
              <a:t>;</a:t>
            </a:r>
            <a:endParaRPr lang="en-US" altLang="zh-CN" sz="2400" b="1" dirty="0" smtClean="0">
              <a:ea typeface="黑体" panose="02010609060101010101" pitchFamily="49" charset="-122"/>
            </a:endParaRPr>
          </a:p>
          <a:p>
            <a:pPr>
              <a:lnSpc>
                <a:spcPct val="150000"/>
              </a:lnSpc>
            </a:pPr>
            <a:r>
              <a:rPr lang="en-US" altLang="zh-CN" sz="2400" b="1" dirty="0" smtClean="0">
                <a:ea typeface="黑体" panose="02010609060101010101" pitchFamily="49" charset="-122"/>
              </a:rPr>
              <a:t>b[</a:t>
            </a:r>
            <a:r>
              <a:rPr lang="en-US" altLang="zh-CN" sz="2400" b="1" dirty="0" err="1" smtClean="0">
                <a:ea typeface="黑体" panose="02010609060101010101" pitchFamily="49" charset="-122"/>
              </a:rPr>
              <a:t>i</a:t>
            </a:r>
            <a:r>
              <a:rPr lang="en-US" altLang="zh-CN" sz="2400" b="1" dirty="0" smtClean="0">
                <a:ea typeface="黑体" panose="02010609060101010101" pitchFamily="49" charset="-122"/>
              </a:rPr>
              <a:t>][j]</a:t>
            </a:r>
            <a:r>
              <a:rPr lang="zh-CN" altLang="en-US" sz="2400" b="1" dirty="0" smtClean="0">
                <a:ea typeface="黑体" panose="02010609060101010101" pitchFamily="49" charset="-122"/>
              </a:rPr>
              <a:t>记录</a:t>
            </a:r>
            <a:r>
              <a:rPr lang="en-US" altLang="zh-CN" sz="2400" b="1" dirty="0">
                <a:ea typeface="黑体" panose="02010609060101010101" pitchFamily="49" charset="-122"/>
              </a:rPr>
              <a:t>C[</a:t>
            </a:r>
            <a:r>
              <a:rPr lang="en-US" altLang="zh-CN" sz="2400" b="1" dirty="0" err="1">
                <a:ea typeface="黑体" panose="02010609060101010101" pitchFamily="49" charset="-122"/>
              </a:rPr>
              <a:t>i</a:t>
            </a:r>
            <a:r>
              <a:rPr lang="en-US" altLang="zh-CN" sz="2400" b="1" dirty="0">
                <a:ea typeface="黑体" panose="02010609060101010101" pitchFamily="49" charset="-122"/>
              </a:rPr>
              <a:t>][j]</a:t>
            </a:r>
            <a:r>
              <a:rPr lang="zh-CN" altLang="en-US" sz="2400" b="1" dirty="0" smtClean="0">
                <a:ea typeface="黑体" panose="02010609060101010101" pitchFamily="49" charset="-122"/>
              </a:rPr>
              <a:t>的值，是从那个子问题的解得到的</a:t>
            </a:r>
            <a:endParaRPr kumimoji="1" lang="en-US" altLang="zh-CN"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marL="0" indent="0" algn="just">
              <a:lnSpc>
                <a:spcPct val="150000"/>
              </a:lnSpc>
              <a:buNone/>
            </a:pPr>
            <a:r>
              <a:rPr lang="zh-CN" altLang="en-US" dirty="0" smtClean="0">
                <a:latin typeface="Times New Roman" panose="02020603050405020304" pitchFamily="18" charset="0"/>
                <a:cs typeface="Times New Roman" panose="02020603050405020304" pitchFamily="18" charset="0"/>
              </a:rPr>
              <a:t>四、构造最长公共子序列</a:t>
            </a:r>
            <a:endParaRPr lang="zh-CN" altLang="en-US"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1947040" y="1725466"/>
            <a:ext cx="8271816" cy="4013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130000"/>
              </a:lnSpc>
            </a:pPr>
            <a:r>
              <a:rPr kumimoji="1" lang="en-US" altLang="zh-CN" sz="2800" dirty="0" smtClean="0"/>
              <a:t>void </a:t>
            </a:r>
            <a:r>
              <a:rPr kumimoji="1" lang="en-US" altLang="zh-CN" sz="2800" b="1" dirty="0"/>
              <a:t>LCS</a:t>
            </a:r>
            <a:r>
              <a:rPr kumimoji="1" lang="en-US" altLang="zh-CN" sz="2800" dirty="0"/>
              <a:t>(</a:t>
            </a:r>
            <a:r>
              <a:rPr kumimoji="1" lang="en-US" altLang="zh-CN" sz="2800" dirty="0" err="1"/>
              <a:t>int</a:t>
            </a:r>
            <a:r>
              <a:rPr kumimoji="1" lang="en-US" altLang="zh-CN" sz="2800" dirty="0"/>
              <a:t> </a:t>
            </a:r>
            <a:r>
              <a:rPr kumimoji="1" lang="en-US" altLang="zh-CN" sz="2800" dirty="0" err="1"/>
              <a:t>i</a:t>
            </a:r>
            <a:r>
              <a:rPr kumimoji="1" lang="zh-CN" altLang="en-US" sz="2800" dirty="0"/>
              <a:t>，</a:t>
            </a:r>
            <a:r>
              <a:rPr kumimoji="1" lang="en-US" altLang="zh-CN" sz="2800" dirty="0" err="1"/>
              <a:t>int</a:t>
            </a:r>
            <a:r>
              <a:rPr kumimoji="1" lang="en-US" altLang="zh-CN" sz="2800" dirty="0"/>
              <a:t> j</a:t>
            </a:r>
            <a:r>
              <a:rPr kumimoji="1" lang="zh-CN" altLang="en-US" sz="2800" dirty="0"/>
              <a:t>，</a:t>
            </a:r>
            <a:r>
              <a:rPr kumimoji="1" lang="en-US" altLang="zh-CN" sz="2800" dirty="0"/>
              <a:t>char *x</a:t>
            </a:r>
            <a:r>
              <a:rPr kumimoji="1" lang="zh-CN" altLang="en-US" sz="2800" dirty="0"/>
              <a:t>，</a:t>
            </a:r>
            <a:r>
              <a:rPr kumimoji="1" lang="en-US" altLang="zh-CN" sz="2800" dirty="0" err="1"/>
              <a:t>int</a:t>
            </a:r>
            <a:r>
              <a:rPr kumimoji="1" lang="en-US" altLang="zh-CN" sz="2800" dirty="0"/>
              <a:t> **b)</a:t>
            </a:r>
            <a:endParaRPr kumimoji="1" lang="en-US" altLang="zh-CN" sz="2800" dirty="0"/>
          </a:p>
          <a:p>
            <a:pPr eaLnBrk="1" hangingPunct="1">
              <a:lnSpc>
                <a:spcPct val="130000"/>
              </a:lnSpc>
            </a:pPr>
            <a:r>
              <a:rPr kumimoji="1" lang="en-US" altLang="zh-CN" sz="2800" dirty="0"/>
              <a:t>{</a:t>
            </a:r>
            <a:endParaRPr kumimoji="1" lang="en-US" altLang="zh-CN" sz="2800" dirty="0"/>
          </a:p>
          <a:p>
            <a:pPr eaLnBrk="1" hangingPunct="1">
              <a:lnSpc>
                <a:spcPct val="130000"/>
              </a:lnSpc>
            </a:pPr>
            <a:r>
              <a:rPr kumimoji="1" lang="en-US" altLang="zh-CN" sz="2800" dirty="0"/>
              <a:t>      if (</a:t>
            </a:r>
            <a:r>
              <a:rPr kumimoji="1" lang="en-US" altLang="zh-CN" sz="2800" dirty="0" err="1"/>
              <a:t>i</a:t>
            </a:r>
            <a:r>
              <a:rPr kumimoji="1" lang="en-US" altLang="zh-CN" sz="2800" dirty="0"/>
              <a:t> ==0 || j==0) return;</a:t>
            </a:r>
            <a:endParaRPr kumimoji="1" lang="en-US" altLang="zh-CN" sz="2800" dirty="0"/>
          </a:p>
          <a:p>
            <a:pPr eaLnBrk="1" hangingPunct="1">
              <a:lnSpc>
                <a:spcPct val="130000"/>
              </a:lnSpc>
            </a:pPr>
            <a:r>
              <a:rPr kumimoji="1" lang="en-US" altLang="zh-CN" sz="2800" dirty="0"/>
              <a:t>      if (b[</a:t>
            </a:r>
            <a:r>
              <a:rPr kumimoji="1" lang="en-US" altLang="zh-CN" sz="2800" dirty="0" err="1"/>
              <a:t>i</a:t>
            </a:r>
            <a:r>
              <a:rPr kumimoji="1" lang="en-US" altLang="zh-CN" sz="2800" dirty="0"/>
              <a:t>][j]== 1){ LCS(i-1</a:t>
            </a:r>
            <a:r>
              <a:rPr kumimoji="1" lang="zh-CN" altLang="en-US" sz="2800" dirty="0"/>
              <a:t>，</a:t>
            </a:r>
            <a:r>
              <a:rPr kumimoji="1" lang="en-US" altLang="zh-CN" sz="2800" dirty="0"/>
              <a:t>j-1</a:t>
            </a:r>
            <a:r>
              <a:rPr kumimoji="1" lang="zh-CN" altLang="en-US" sz="2800" dirty="0"/>
              <a:t>，</a:t>
            </a:r>
            <a:r>
              <a:rPr kumimoji="1" lang="en-US" altLang="zh-CN" sz="2800" dirty="0"/>
              <a:t>x</a:t>
            </a:r>
            <a:r>
              <a:rPr kumimoji="1" lang="zh-CN" altLang="en-US" sz="2800" dirty="0"/>
              <a:t>，</a:t>
            </a:r>
            <a:r>
              <a:rPr kumimoji="1" lang="en-US" altLang="zh-CN" sz="2800" dirty="0"/>
              <a:t>b); </a:t>
            </a:r>
            <a:r>
              <a:rPr kumimoji="1" lang="en-US" altLang="zh-CN" sz="2800" dirty="0" err="1"/>
              <a:t>cout</a:t>
            </a:r>
            <a:r>
              <a:rPr kumimoji="1" lang="en-US" altLang="zh-CN" sz="2800" dirty="0"/>
              <a:t>&lt;&lt;x[</a:t>
            </a:r>
            <a:r>
              <a:rPr kumimoji="1" lang="en-US" altLang="zh-CN" sz="2800" dirty="0" err="1"/>
              <a:t>i</a:t>
            </a:r>
            <a:r>
              <a:rPr kumimoji="1" lang="en-US" altLang="zh-CN" sz="2800" dirty="0"/>
              <a:t>]; }</a:t>
            </a:r>
            <a:endParaRPr kumimoji="1" lang="en-US" altLang="zh-CN" sz="2800" dirty="0"/>
          </a:p>
          <a:p>
            <a:pPr eaLnBrk="1" hangingPunct="1">
              <a:lnSpc>
                <a:spcPct val="130000"/>
              </a:lnSpc>
            </a:pPr>
            <a:r>
              <a:rPr kumimoji="1" lang="en-US" altLang="zh-CN" sz="2800" dirty="0"/>
              <a:t>      else if (b[</a:t>
            </a:r>
            <a:r>
              <a:rPr kumimoji="1" lang="en-US" altLang="zh-CN" sz="2800" dirty="0" err="1"/>
              <a:t>i</a:t>
            </a:r>
            <a:r>
              <a:rPr kumimoji="1" lang="en-US" altLang="zh-CN" sz="2800" dirty="0"/>
              <a:t>][j]== 2) LCS(i-1</a:t>
            </a:r>
            <a:r>
              <a:rPr kumimoji="1" lang="zh-CN" altLang="en-US" sz="2800" dirty="0"/>
              <a:t>，</a:t>
            </a:r>
            <a:r>
              <a:rPr kumimoji="1" lang="en-US" altLang="zh-CN" sz="2800" dirty="0"/>
              <a:t>j</a:t>
            </a:r>
            <a:r>
              <a:rPr kumimoji="1" lang="zh-CN" altLang="en-US" sz="2800" dirty="0"/>
              <a:t>，</a:t>
            </a:r>
            <a:r>
              <a:rPr kumimoji="1" lang="en-US" altLang="zh-CN" sz="2800" dirty="0"/>
              <a:t>x</a:t>
            </a:r>
            <a:r>
              <a:rPr kumimoji="1" lang="zh-CN" altLang="en-US" sz="2800" dirty="0"/>
              <a:t>，</a:t>
            </a:r>
            <a:r>
              <a:rPr kumimoji="1" lang="en-US" altLang="zh-CN" sz="2800" dirty="0"/>
              <a:t>b);</a:t>
            </a:r>
            <a:endParaRPr kumimoji="1" lang="en-US" altLang="zh-CN" sz="2800" dirty="0"/>
          </a:p>
          <a:p>
            <a:pPr eaLnBrk="1" hangingPunct="1">
              <a:lnSpc>
                <a:spcPct val="130000"/>
              </a:lnSpc>
            </a:pPr>
            <a:r>
              <a:rPr kumimoji="1" lang="en-US" altLang="zh-CN" sz="2800" dirty="0"/>
              <a:t>      else LCS(</a:t>
            </a:r>
            <a:r>
              <a:rPr kumimoji="1" lang="en-US" altLang="zh-CN" sz="2800" dirty="0" err="1"/>
              <a:t>i</a:t>
            </a:r>
            <a:r>
              <a:rPr kumimoji="1" lang="zh-CN" altLang="en-US" sz="2800" dirty="0"/>
              <a:t>，</a:t>
            </a:r>
            <a:r>
              <a:rPr kumimoji="1" lang="en-US" altLang="zh-CN" sz="2800" dirty="0"/>
              <a:t>j-1</a:t>
            </a:r>
            <a:r>
              <a:rPr kumimoji="1" lang="zh-CN" altLang="en-US" sz="2800" dirty="0"/>
              <a:t>，</a:t>
            </a:r>
            <a:r>
              <a:rPr kumimoji="1" lang="en-US" altLang="zh-CN" sz="2800" dirty="0"/>
              <a:t>x</a:t>
            </a:r>
            <a:r>
              <a:rPr kumimoji="1" lang="zh-CN" altLang="en-US" sz="2800" dirty="0"/>
              <a:t>，</a:t>
            </a:r>
            <a:r>
              <a:rPr kumimoji="1" lang="en-US" altLang="zh-CN" sz="2800" dirty="0"/>
              <a:t>b);</a:t>
            </a:r>
            <a:endParaRPr kumimoji="1" lang="en-US" altLang="zh-CN" sz="2800" dirty="0"/>
          </a:p>
          <a:p>
            <a:pPr eaLnBrk="1" hangingPunct="1">
              <a:lnSpc>
                <a:spcPct val="130000"/>
              </a:lnSpc>
            </a:pPr>
            <a:r>
              <a:rPr kumimoji="1" lang="en-US" altLang="zh-CN" sz="2800" dirty="0"/>
              <a:t>}</a:t>
            </a:r>
            <a:endParaRPr kumimoji="1" lang="en-US" altLang="zh-CN"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algn="just">
              <a:lnSpc>
                <a:spcPct val="150000"/>
              </a:lnSpc>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在算法</a:t>
            </a:r>
            <a:r>
              <a:rPr lang="en-US" altLang="zh-CN" sz="2800" b="1" dirty="0" err="1">
                <a:latin typeface="Times New Roman" panose="02020603050405020304" pitchFamily="18" charset="0"/>
                <a:cs typeface="Times New Roman" panose="02020603050405020304" pitchFamily="18" charset="0"/>
              </a:rPr>
              <a:t>lcsLength</a:t>
            </a:r>
            <a:r>
              <a:rPr lang="zh-CN" altLang="en-US" sz="2800" dirty="0">
                <a:latin typeface="Times New Roman" panose="02020603050405020304" pitchFamily="18" charset="0"/>
                <a:cs typeface="Times New Roman" panose="02020603050405020304" pitchFamily="18" charset="0"/>
              </a:rPr>
              <a:t>和</a:t>
            </a:r>
            <a:r>
              <a:rPr lang="en-US" altLang="zh-CN" sz="2800" b="1" dirty="0" err="1">
                <a:latin typeface="Times New Roman" panose="02020603050405020304" pitchFamily="18" charset="0"/>
                <a:cs typeface="Times New Roman" panose="02020603050405020304" pitchFamily="18" charset="0"/>
              </a:rPr>
              <a:t>lcs</a:t>
            </a:r>
            <a:r>
              <a:rPr lang="zh-CN" altLang="en-US" sz="2800" dirty="0">
                <a:latin typeface="Times New Roman" panose="02020603050405020304" pitchFamily="18" charset="0"/>
                <a:cs typeface="Times New Roman" panose="02020603050405020304" pitchFamily="18" charset="0"/>
              </a:rPr>
              <a:t>中，可进一步将数组</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省去。事实上，数组元素</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的值仅由</a:t>
            </a:r>
            <a:r>
              <a:rPr lang="en-US" altLang="zh-CN" sz="2800" dirty="0">
                <a:latin typeface="Times New Roman" panose="02020603050405020304" pitchFamily="18" charset="0"/>
                <a:cs typeface="Times New Roman" panose="02020603050405020304" pitchFamily="18" charset="0"/>
              </a:rPr>
              <a:t>c[i-1][j-1]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c[i-1][j]</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zh-CN" altLang="en-US" sz="2800" dirty="0">
                <a:latin typeface="Times New Roman" panose="02020603050405020304" pitchFamily="18" charset="0"/>
                <a:cs typeface="Times New Roman" panose="02020603050405020304" pitchFamily="18" charset="0"/>
              </a:rPr>
              <a:t>这</a:t>
            </a:r>
            <a:r>
              <a:rPr lang="en-US" altLang="zh-CN" sz="2800" dirty="0">
                <a:latin typeface="Times New Roman" panose="02020603050405020304" pitchFamily="18" charset="0"/>
                <a:cs typeface="Times New Roman" panose="02020603050405020304" pitchFamily="18" charset="0"/>
              </a:rPr>
              <a:t>3</a:t>
            </a:r>
            <a:r>
              <a:rPr lang="zh-CN" altLang="en-US" sz="2800" dirty="0">
                <a:latin typeface="Times New Roman" panose="02020603050405020304" pitchFamily="18" charset="0"/>
                <a:cs typeface="Times New Roman" panose="02020603050405020304" pitchFamily="18" charset="0"/>
              </a:rPr>
              <a:t>个数组元素的值所确定。对于给定的数组元素</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，可以不借助于数组</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而仅借助于</a:t>
            </a:r>
            <a:r>
              <a:rPr lang="en-US" altLang="zh-CN" sz="2800"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本身在时间内确定</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的值是由</a:t>
            </a:r>
            <a:r>
              <a:rPr lang="en-US" altLang="zh-CN" sz="2800" dirty="0">
                <a:latin typeface="Times New Roman" panose="02020603050405020304" pitchFamily="18" charset="0"/>
                <a:cs typeface="Times New Roman" panose="02020603050405020304" pitchFamily="18" charset="0"/>
              </a:rPr>
              <a:t>c[i-1][j-1]</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c[i-1][j]</a:t>
            </a:r>
            <a:r>
              <a:rPr lang="zh-CN" altLang="en-US" sz="2800" dirty="0">
                <a:latin typeface="Times New Roman" panose="02020603050405020304" pitchFamily="18" charset="0"/>
                <a:cs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][j-1]</a:t>
            </a:r>
            <a:r>
              <a:rPr lang="zh-CN" altLang="en-US" sz="2800" dirty="0">
                <a:latin typeface="Times New Roman" panose="02020603050405020304" pitchFamily="18" charset="0"/>
                <a:cs typeface="Times New Roman" panose="02020603050405020304" pitchFamily="18" charset="0"/>
              </a:rPr>
              <a:t>中哪一个值所确定的。</a:t>
            </a:r>
            <a:endParaRPr lang="zh-CN" altLang="en-US" sz="2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zh-CN" altLang="en-US" sz="2800" dirty="0">
                <a:latin typeface="Times New Roman" panose="02020603050405020304" pitchFamily="18" charset="0"/>
                <a:cs typeface="Times New Roman" panose="02020603050405020304" pitchFamily="18" charset="0"/>
              </a:rPr>
              <a:t>如果只需要计算最长公共子序列的长度，则算法的空间需求可大大减少。事实上，在计算</a:t>
            </a:r>
            <a:r>
              <a:rPr lang="en-US" altLang="zh-CN" sz="2800" dirty="0">
                <a:latin typeface="Times New Roman" panose="02020603050405020304" pitchFamily="18" charset="0"/>
                <a:cs typeface="Times New Roman" panose="02020603050405020304" pitchFamily="18" charset="0"/>
              </a:rPr>
              <a:t>c[</a:t>
            </a:r>
            <a:r>
              <a:rPr lang="en-US" altLang="zh-CN" sz="2800" dirty="0" err="1">
                <a:latin typeface="Times New Roman" panose="02020603050405020304" pitchFamily="18" charset="0"/>
                <a:cs typeface="Times New Roman" panose="02020603050405020304" pitchFamily="18" charset="0"/>
              </a:rPr>
              <a:t>i</a:t>
            </a:r>
            <a:r>
              <a:rPr lang="en-US" altLang="zh-CN" sz="2800" dirty="0">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时，只用到数组</a:t>
            </a:r>
            <a:r>
              <a:rPr lang="en-US" altLang="zh-CN" sz="2800" dirty="0">
                <a:latin typeface="Times New Roman" panose="02020603050405020304" pitchFamily="18" charset="0"/>
                <a:cs typeface="Times New Roman" panose="02020603050405020304" pitchFamily="18" charset="0"/>
              </a:rPr>
              <a:t>c</a:t>
            </a:r>
            <a:r>
              <a:rPr lang="zh-CN" altLang="en-US" sz="2800" dirty="0">
                <a:latin typeface="Times New Roman" panose="02020603050405020304" pitchFamily="18" charset="0"/>
                <a:cs typeface="Times New Roman" panose="02020603050405020304" pitchFamily="18" charset="0"/>
              </a:rPr>
              <a:t>的第</a:t>
            </a:r>
            <a:r>
              <a:rPr lang="en-US" altLang="zh-CN" sz="2800" dirty="0" err="1">
                <a:latin typeface="Times New Roman" panose="02020603050405020304" pitchFamily="18" charset="0"/>
                <a:cs typeface="Times New Roman" panose="02020603050405020304" pitchFamily="18" charset="0"/>
              </a:rPr>
              <a:t>i</a:t>
            </a:r>
            <a:r>
              <a:rPr lang="zh-CN" altLang="en-US" sz="2800" dirty="0">
                <a:latin typeface="Times New Roman" panose="02020603050405020304" pitchFamily="18" charset="0"/>
                <a:cs typeface="Times New Roman" panose="02020603050405020304" pitchFamily="18" charset="0"/>
              </a:rPr>
              <a:t>行和第</a:t>
            </a:r>
            <a:r>
              <a:rPr lang="en-US" altLang="zh-CN" sz="2800" dirty="0">
                <a:latin typeface="Times New Roman" panose="02020603050405020304" pitchFamily="18" charset="0"/>
                <a:cs typeface="Times New Roman" panose="02020603050405020304" pitchFamily="18" charset="0"/>
              </a:rPr>
              <a:t>i-1</a:t>
            </a:r>
            <a:r>
              <a:rPr lang="zh-CN" altLang="en-US" sz="2800" dirty="0">
                <a:latin typeface="Times New Roman" panose="02020603050405020304" pitchFamily="18" charset="0"/>
                <a:cs typeface="Times New Roman" panose="02020603050405020304" pitchFamily="18" charset="0"/>
              </a:rPr>
              <a:t>行。因此，用</a:t>
            </a:r>
            <a:r>
              <a:rPr lang="en-US" altLang="zh-CN" sz="2800" dirty="0">
                <a:latin typeface="Times New Roman" panose="02020603050405020304" pitchFamily="18" charset="0"/>
                <a:cs typeface="Times New Roman" panose="02020603050405020304" pitchFamily="18" charset="0"/>
              </a:rPr>
              <a:t>2</a:t>
            </a:r>
            <a:r>
              <a:rPr lang="zh-CN" altLang="en-US" sz="2800" dirty="0">
                <a:latin typeface="Times New Roman" panose="02020603050405020304" pitchFamily="18" charset="0"/>
                <a:cs typeface="Times New Roman" panose="02020603050405020304" pitchFamily="18" charset="0"/>
              </a:rPr>
              <a:t>行的数组空间就可以计算出最长公共子序列的长度。进一步的分析还可将空间需求减至</a:t>
            </a:r>
            <a:r>
              <a:rPr lang="en-US" altLang="zh-CN" sz="2800" dirty="0">
                <a:latin typeface="Times New Roman" panose="02020603050405020304" pitchFamily="18" charset="0"/>
                <a:cs typeface="Times New Roman" panose="02020603050405020304" pitchFamily="18" charset="0"/>
              </a:rPr>
              <a:t>O(min(</a:t>
            </a:r>
            <a:r>
              <a:rPr lang="en-US" altLang="zh-CN" sz="2800" dirty="0" err="1">
                <a:latin typeface="Times New Roman" panose="02020603050405020304" pitchFamily="18" charset="0"/>
                <a:cs typeface="Times New Roman" panose="02020603050405020304" pitchFamily="18" charset="0"/>
              </a:rPr>
              <a:t>m,n</a:t>
            </a:r>
            <a:r>
              <a:rPr lang="en-US" altLang="zh-CN" sz="2800"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5942" y="1570001"/>
            <a:ext cx="11632335" cy="3414954"/>
          </a:xfrm>
        </p:spPr>
        <p:txBody>
          <a:bodyPr/>
          <a:lstStyle/>
          <a:p>
            <a:pPr>
              <a:lnSpc>
                <a:spcPct val="200000"/>
              </a:lnSpc>
              <a:spcBef>
                <a:spcPts val="0"/>
              </a:spcBef>
              <a:buFont typeface="Wingdings" panose="05000000000000000000" pitchFamily="2" charset="2"/>
              <a:buChar char="Ø"/>
              <a:defRPr/>
            </a:pPr>
            <a:r>
              <a:rPr lang="zh-CN" altLang="en-US" sz="4800" b="1" dirty="0" smtClean="0">
                <a:effectLst>
                  <a:outerShdw blurRad="38100" dist="38100" dir="2700000" algn="tl">
                    <a:srgbClr val="000000">
                      <a:alpha val="43137"/>
                    </a:srgbClr>
                  </a:outerShdw>
                </a:effectLst>
              </a:rPr>
              <a:t>基本要素</a:t>
            </a:r>
            <a:endParaRPr lang="en-US" altLang="zh-CN" sz="4800" b="1" dirty="0" smtClean="0">
              <a:effectLst>
                <a:outerShdw blurRad="38100" dist="38100" dir="2700000" algn="tl">
                  <a:srgbClr val="000000">
                    <a:alpha val="43137"/>
                  </a:srgbClr>
                </a:outerShdw>
              </a:effectLst>
            </a:endParaRPr>
          </a:p>
          <a:p>
            <a:pPr>
              <a:lnSpc>
                <a:spcPct val="200000"/>
              </a:lnSpc>
              <a:spcBef>
                <a:spcPts val="0"/>
              </a:spcBef>
              <a:buFont typeface="Wingdings" panose="05000000000000000000" pitchFamily="2" charset="2"/>
              <a:buChar char="Ø"/>
              <a:defRPr/>
            </a:pPr>
            <a:r>
              <a:rPr lang="zh-CN" altLang="en-US" sz="4800" b="1" dirty="0">
                <a:effectLst>
                  <a:outerShdw blurRad="38100" dist="38100" dir="2700000" algn="tl">
                    <a:srgbClr val="000000">
                      <a:alpha val="43137"/>
                    </a:srgbClr>
                  </a:outerShdw>
                </a:effectLst>
              </a:rPr>
              <a:t>最长</a:t>
            </a:r>
            <a:r>
              <a:rPr lang="zh-CN" altLang="en-US" sz="4800" b="1" dirty="0" smtClean="0">
                <a:effectLst>
                  <a:outerShdw blurRad="38100" dist="38100" dir="2700000" algn="tl">
                    <a:srgbClr val="000000">
                      <a:alpha val="43137"/>
                    </a:srgbClr>
                  </a:outerShdw>
                </a:effectLst>
              </a:rPr>
              <a:t>公共子序列</a:t>
            </a:r>
            <a:endParaRPr lang="zh-CN" altLang="en-US" sz="4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基本要素</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defRPr/>
            </a:pPr>
            <a:r>
              <a:rPr lang="zh-CN" altLang="en-US" sz="2800" b="1" dirty="0">
                <a:solidFill>
                  <a:srgbClr val="FF0000"/>
                </a:solidFill>
                <a:effectLst>
                  <a:outerShdw blurRad="38100" dist="38100" dir="2700000" algn="tl">
                    <a:srgbClr val="000000">
                      <a:alpha val="43137"/>
                    </a:srgbClr>
                  </a:outerShdw>
                </a:effectLst>
              </a:rPr>
              <a:t>一、最优</a:t>
            </a:r>
            <a:r>
              <a:rPr lang="zh-CN" altLang="en-US" sz="2800" b="1" dirty="0" smtClean="0">
                <a:solidFill>
                  <a:srgbClr val="FF0000"/>
                </a:solidFill>
                <a:effectLst>
                  <a:outerShdw blurRad="38100" dist="38100" dir="2700000" algn="tl">
                    <a:srgbClr val="000000">
                      <a:alpha val="43137"/>
                    </a:srgbClr>
                  </a:outerShdw>
                </a:effectLst>
              </a:rPr>
              <a:t>子结构</a:t>
            </a: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spcBef>
                <a:spcPts val="0"/>
              </a:spcBef>
              <a:buFont typeface="Wingdings" panose="05000000000000000000" pitchFamily="2" charset="2"/>
              <a:buChar char="Ø"/>
              <a:defRPr/>
            </a:pPr>
            <a:r>
              <a:rPr lang="zh-CN" altLang="en-US" sz="2800" b="1" dirty="0" smtClean="0"/>
              <a:t>问题</a:t>
            </a:r>
            <a:r>
              <a:rPr lang="zh-CN" altLang="en-US" sz="2800" b="1" dirty="0"/>
              <a:t>的最优解包含着其子问题的最优解。这种性质称为最优子结构性质。</a:t>
            </a:r>
            <a:endParaRPr lang="zh-CN" altLang="en-US" sz="2800" b="1" dirty="0"/>
          </a:p>
          <a:p>
            <a:pPr>
              <a:lnSpc>
                <a:spcPct val="150000"/>
              </a:lnSpc>
              <a:spcBef>
                <a:spcPts val="0"/>
              </a:spcBef>
              <a:buFont typeface="Wingdings" panose="05000000000000000000" pitchFamily="2" charset="2"/>
              <a:buChar char="Ø"/>
              <a:defRPr/>
            </a:pPr>
            <a:r>
              <a:rPr lang="zh-CN" altLang="en-US" sz="2800" b="1" dirty="0" smtClean="0"/>
              <a:t>在分析问题的最优子结构性质时，所用的方法具有普遍性：首先假设由问题的最优解导出的子问题的解不是最优的，然后再设法说明在这个假设下可构造出比原问题最优解更好的解，从而导致矛盾。</a:t>
            </a:r>
            <a:endParaRPr lang="en-US" altLang="zh-CN" sz="2800" b="1" dirty="0" smtClean="0"/>
          </a:p>
          <a:p>
            <a:pPr>
              <a:lnSpc>
                <a:spcPct val="150000"/>
              </a:lnSpc>
              <a:spcBef>
                <a:spcPts val="0"/>
              </a:spcBef>
              <a:buFont typeface="Wingdings" panose="05000000000000000000" pitchFamily="2" charset="2"/>
              <a:buChar char="Ø"/>
              <a:defRPr/>
            </a:pPr>
            <a:r>
              <a:rPr lang="zh-CN" altLang="en-US" sz="2800" b="1" dirty="0" smtClean="0"/>
              <a:t>利用</a:t>
            </a:r>
            <a:r>
              <a:rPr lang="zh-CN" altLang="en-US" sz="2800" b="1" dirty="0"/>
              <a:t>问题的最优子结构性质，以自底向上的方式递归地从子问题的最优解逐步构造出整个问题的最优解。最优子结构是问题能用动态规划算法求解的前提</a:t>
            </a:r>
            <a:r>
              <a:rPr lang="zh-CN" altLang="en-US" sz="2800" b="1" dirty="0" smtClean="0"/>
              <a:t>。</a:t>
            </a:r>
            <a:endParaRPr lang="zh-CN" altLang="en-US" sz="2800" b="1" dirty="0" smtClean="0"/>
          </a:p>
          <a:p>
            <a:pPr marL="0" indent="0">
              <a:buNone/>
              <a:defRPr/>
            </a:pPr>
            <a:endParaRPr lang="zh-CN" altLang="en-US" sz="28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基本要素</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defRPr/>
            </a:pPr>
            <a:r>
              <a:rPr lang="zh-CN" altLang="en-US" sz="2800" b="1" dirty="0" smtClean="0">
                <a:solidFill>
                  <a:srgbClr val="FF0000"/>
                </a:solidFill>
                <a:effectLst>
                  <a:outerShdw blurRad="38100" dist="38100" dir="2700000" algn="tl">
                    <a:srgbClr val="000000">
                      <a:alpha val="43137"/>
                    </a:srgbClr>
                  </a:outerShdw>
                </a:effectLst>
              </a:rPr>
              <a:t>二、重叠子问题性质</a:t>
            </a:r>
            <a:endParaRPr lang="en-US" altLang="zh-CN" sz="2800" b="1" dirty="0" smtClean="0">
              <a:solidFill>
                <a:srgbClr val="FF0000"/>
              </a:solidFill>
              <a:effectLst>
                <a:outerShdw blurRad="38100" dist="38100" dir="2700000" algn="tl">
                  <a:srgbClr val="000000">
                    <a:alpha val="43137"/>
                  </a:srgbClr>
                </a:outerShdw>
              </a:effectLst>
            </a:endParaRPr>
          </a:p>
          <a:p>
            <a:pPr>
              <a:lnSpc>
                <a:spcPct val="150000"/>
              </a:lnSpc>
              <a:spcBef>
                <a:spcPts val="0"/>
              </a:spcBef>
              <a:buFont typeface="Wingdings" panose="05000000000000000000" pitchFamily="2" charset="2"/>
              <a:buChar char="Ø"/>
              <a:defRPr/>
            </a:pPr>
            <a:r>
              <a:rPr lang="zh-CN" altLang="en-US" sz="2800" b="1" dirty="0" smtClean="0"/>
              <a:t>递归</a:t>
            </a:r>
            <a:r>
              <a:rPr lang="zh-CN" altLang="en-US" sz="2800" b="1" dirty="0"/>
              <a:t>算法求解问题时，每次产生的子问题并不总是新问题，有些子问题被反复计算多次。这种性质称为子问题的重叠性质。</a:t>
            </a:r>
            <a:endParaRPr lang="zh-CN" altLang="en-US" sz="2800" b="1" dirty="0"/>
          </a:p>
          <a:p>
            <a:pPr>
              <a:lnSpc>
                <a:spcPct val="150000"/>
              </a:lnSpc>
              <a:spcBef>
                <a:spcPts val="0"/>
              </a:spcBef>
              <a:buFont typeface="Wingdings" panose="05000000000000000000" pitchFamily="2" charset="2"/>
              <a:buChar char="Ø"/>
              <a:defRPr/>
            </a:pPr>
            <a:r>
              <a:rPr lang="zh-CN" altLang="en-US" sz="2800" b="1" dirty="0"/>
              <a:t>动态规划算法，对每一个子问题只解一次，而后将其解保存在一个表格中，当再次需要解此子问题时，只是简单地用常数时间查看一下结果。 </a:t>
            </a:r>
            <a:endParaRPr lang="zh-CN" altLang="en-US" sz="2800" b="1" dirty="0"/>
          </a:p>
          <a:p>
            <a:pPr>
              <a:lnSpc>
                <a:spcPct val="150000"/>
              </a:lnSpc>
              <a:spcBef>
                <a:spcPts val="0"/>
              </a:spcBef>
              <a:buFont typeface="Wingdings" panose="05000000000000000000" pitchFamily="2" charset="2"/>
              <a:buChar char="Ø"/>
              <a:defRPr/>
            </a:pPr>
            <a:r>
              <a:rPr lang="zh-CN" altLang="en-US" sz="2800" b="1" dirty="0"/>
              <a:t>通常不同的子问题个数随问题的大小呈多项式增长。因此用动态规划算法只需要多项式时间，从而获得较高的解题效率。 </a:t>
            </a:r>
            <a:endParaRPr lang="zh-CN" altLang="en-US" sz="2800" b="1"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基本要素</a:t>
            </a:r>
            <a:endParaRPr lang="zh-CN" altLang="en-US" dirty="0"/>
          </a:p>
        </p:txBody>
      </p:sp>
      <p:pic>
        <p:nvPicPr>
          <p:cNvPr id="5" name="图片 4"/>
          <p:cNvPicPr>
            <a:picLocks noChangeAspect="1"/>
          </p:cNvPicPr>
          <p:nvPr/>
        </p:nvPicPr>
        <p:blipFill>
          <a:blip r:embed="rId1"/>
          <a:stretch>
            <a:fillRect/>
          </a:stretch>
        </p:blipFill>
        <p:spPr>
          <a:xfrm>
            <a:off x="211857" y="992137"/>
            <a:ext cx="5087729" cy="3265231"/>
          </a:xfrm>
          <a:prstGeom prst="rect">
            <a:avLst/>
          </a:prstGeom>
        </p:spPr>
      </p:pic>
      <p:pic>
        <p:nvPicPr>
          <p:cNvPr id="3" name="图片 2"/>
          <p:cNvPicPr>
            <a:picLocks noChangeAspect="1"/>
          </p:cNvPicPr>
          <p:nvPr/>
        </p:nvPicPr>
        <p:blipFill>
          <a:blip r:embed="rId2"/>
          <a:stretch>
            <a:fillRect/>
          </a:stretch>
        </p:blipFill>
        <p:spPr>
          <a:xfrm>
            <a:off x="5590715" y="992137"/>
            <a:ext cx="6229665" cy="5153024"/>
          </a:xfrm>
          <a:prstGeom prst="rect">
            <a:avLst/>
          </a:prstGeom>
        </p:spPr>
      </p:pic>
      <p:sp>
        <p:nvSpPr>
          <p:cNvPr id="4" name="矩形 3"/>
          <p:cNvSpPr/>
          <p:nvPr/>
        </p:nvSpPr>
        <p:spPr>
          <a:xfrm>
            <a:off x="211857" y="4485143"/>
            <a:ext cx="5087729" cy="215493"/>
          </a:xfrm>
          <a:prstGeom prst="rect">
            <a:avLst/>
          </a:prstGeom>
          <a:solidFill>
            <a:srgbClr val="FF0000"/>
          </a:solidFill>
          <a:ln>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矩形 7"/>
          <p:cNvSpPr/>
          <p:nvPr/>
        </p:nvSpPr>
        <p:spPr>
          <a:xfrm>
            <a:off x="205442" y="5021111"/>
            <a:ext cx="1135162" cy="226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smtClean="0">
                <a:solidFill>
                  <a:srgbClr val="FF0000"/>
                </a:solidFill>
              </a:rPr>
              <a:t>r</a:t>
            </a:r>
            <a:endParaRPr lang="zh-CN" altLang="en-US" i="1" dirty="0">
              <a:solidFill>
                <a:srgbClr val="FF0000"/>
              </a:solidFill>
            </a:endParaRPr>
          </a:p>
        </p:txBody>
      </p:sp>
      <p:sp>
        <p:nvSpPr>
          <p:cNvPr id="9" name="矩形 8"/>
          <p:cNvSpPr/>
          <p:nvPr/>
        </p:nvSpPr>
        <p:spPr>
          <a:xfrm>
            <a:off x="4164424" y="5302907"/>
            <a:ext cx="1135162" cy="2261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smtClean="0">
                <a:solidFill>
                  <a:srgbClr val="FF0000"/>
                </a:solidFill>
              </a:rPr>
              <a:t>r</a:t>
            </a:r>
            <a:endParaRPr lang="zh-CN" altLang="en-US" i="1" dirty="0">
              <a:solidFill>
                <a:srgbClr val="FF0000"/>
              </a:solidFill>
            </a:endParaRPr>
          </a:p>
        </p:txBody>
      </p:sp>
      <p:sp>
        <p:nvSpPr>
          <p:cNvPr id="10" name="文本框 9"/>
          <p:cNvSpPr txBox="1"/>
          <p:nvPr/>
        </p:nvSpPr>
        <p:spPr>
          <a:xfrm>
            <a:off x="87464" y="4675222"/>
            <a:ext cx="519694" cy="369332"/>
          </a:xfrm>
          <a:prstGeom prst="rect">
            <a:avLst/>
          </a:prstGeom>
          <a:noFill/>
        </p:spPr>
        <p:txBody>
          <a:bodyPr wrap="none" rtlCol="0">
            <a:spAutoFit/>
          </a:bodyPr>
          <a:lstStyle/>
          <a:p>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222626" y="4675222"/>
            <a:ext cx="248786" cy="369332"/>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j</a:t>
            </a:r>
            <a:endParaRPr lang="zh-CN" altLang="en-US" i="1" dirty="0">
              <a:latin typeface="Times New Roman" panose="02020603050405020304" pitchFamily="18" charset="0"/>
              <a:cs typeface="Times New Roman" panose="02020603050405020304" pitchFamily="18" charset="0"/>
            </a:endParaRPr>
          </a:p>
        </p:txBody>
      </p:sp>
      <p:sp>
        <p:nvSpPr>
          <p:cNvPr id="13" name="左大括号 12"/>
          <p:cNvSpPr/>
          <p:nvPr/>
        </p:nvSpPr>
        <p:spPr>
          <a:xfrm rot="16200000">
            <a:off x="639451" y="4851603"/>
            <a:ext cx="273560" cy="112875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p:cNvSpPr txBox="1"/>
          <p:nvPr/>
        </p:nvSpPr>
        <p:spPr>
          <a:xfrm>
            <a:off x="1465518" y="4928411"/>
            <a:ext cx="995785" cy="369332"/>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j = i</a:t>
            </a:r>
            <a:r>
              <a:rPr lang="en-US" altLang="zh-CN"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r</a:t>
            </a: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3786064" y="4909866"/>
            <a:ext cx="957313" cy="369332"/>
          </a:xfrm>
          <a:prstGeom prst="rect">
            <a:avLst/>
          </a:prstGeom>
          <a:noFill/>
        </p:spPr>
        <p:txBody>
          <a:bodyPr wrap="none" rtlCol="0">
            <a:spAutoFit/>
          </a:bodyPr>
          <a:lstStyle/>
          <a:p>
            <a:r>
              <a:rPr lang="en-US" altLang="zh-CN" i="1" dirty="0" err="1" smtClean="0">
                <a:latin typeface="Times New Roman" panose="02020603050405020304" pitchFamily="18" charset="0"/>
                <a:cs typeface="Times New Roman" panose="02020603050405020304" pitchFamily="18" charset="0"/>
              </a:rPr>
              <a:t>i</a:t>
            </a:r>
            <a:r>
              <a:rPr lang="en-US" altLang="zh-CN" i="1" dirty="0" smtClean="0">
                <a:latin typeface="Times New Roman" panose="02020603050405020304" pitchFamily="18" charset="0"/>
                <a:cs typeface="Times New Roman" panose="02020603050405020304" pitchFamily="18" charset="0"/>
              </a:rPr>
              <a:t>=n-r+</a:t>
            </a:r>
            <a:r>
              <a:rPr lang="en-US" altLang="zh-CN" dirty="0" smtClean="0">
                <a:latin typeface="Times New Roman" panose="02020603050405020304" pitchFamily="18" charset="0"/>
                <a:cs typeface="Times New Roman" panose="02020603050405020304" pitchFamily="18" charset="0"/>
              </a:rPr>
              <a:t>1</a:t>
            </a:r>
            <a:endParaRPr lang="zh-CN" altLang="en-US" i="1"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5011611" y="4881481"/>
            <a:ext cx="519694" cy="369332"/>
          </a:xfrm>
          <a:prstGeom prst="rect">
            <a:avLst/>
          </a:prstGeom>
          <a:no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j=n</a:t>
            </a:r>
            <a:endParaRPr lang="zh-CN" altLang="en-US" i="1"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137905" y="4412841"/>
            <a:ext cx="312906" cy="369332"/>
          </a:xfrm>
          <a:prstGeom prst="rect">
            <a:avLst/>
          </a:prstGeom>
          <a:noFill/>
        </p:spPr>
        <p:txBody>
          <a:bodyPr wrap="none" rtlCol="0">
            <a:spAutoFit/>
          </a:bodyPr>
          <a:lstStyle/>
          <a:p>
            <a:r>
              <a:rPr lang="en-US" altLang="zh-CN" dirty="0" smtClean="0"/>
              <a:t>1</a:t>
            </a:r>
            <a:endParaRPr lang="zh-CN" altLang="en-US" dirty="0"/>
          </a:p>
        </p:txBody>
      </p:sp>
      <p:sp>
        <p:nvSpPr>
          <p:cNvPr id="19" name="文本框 18"/>
          <p:cNvSpPr txBox="1"/>
          <p:nvPr/>
        </p:nvSpPr>
        <p:spPr>
          <a:xfrm>
            <a:off x="5065756" y="4414360"/>
            <a:ext cx="297949" cy="367813"/>
          </a:xfrm>
          <a:prstGeom prst="rect">
            <a:avLst/>
          </a:prstGeom>
          <a:noFill/>
        </p:spPr>
        <p:txBody>
          <a:bodyPr wrap="square" rtlCol="0">
            <a:spAutoFit/>
          </a:bodyPr>
          <a:lstStyle/>
          <a:p>
            <a:r>
              <a:rPr lang="en-US" altLang="zh-CN" dirty="0" smtClean="0"/>
              <a:t>n</a:t>
            </a:r>
            <a:endParaRPr lang="zh-CN" altLang="en-US" dirty="0"/>
          </a:p>
        </p:txBody>
      </p:sp>
      <p:sp>
        <p:nvSpPr>
          <p:cNvPr id="20" name="文本框 19"/>
          <p:cNvSpPr txBox="1"/>
          <p:nvPr/>
        </p:nvSpPr>
        <p:spPr>
          <a:xfrm>
            <a:off x="396182" y="5730961"/>
            <a:ext cx="853119" cy="369332"/>
          </a:xfrm>
          <a:prstGeom prst="rect">
            <a:avLst/>
          </a:prstGeom>
          <a:solidFill>
            <a:srgbClr val="FFFF00"/>
          </a:solidFill>
        </p:spPr>
        <p:txBody>
          <a:bodyPr wrap="none" rtlCol="0">
            <a:spAutoFit/>
          </a:bodyPr>
          <a:lstStyle/>
          <a:p>
            <a:r>
              <a:rPr lang="en-US" altLang="zh-CN" i="1" dirty="0" smtClean="0">
                <a:latin typeface="Times New Roman" panose="02020603050405020304" pitchFamily="18" charset="0"/>
                <a:cs typeface="Times New Roman" panose="02020603050405020304" pitchFamily="18" charset="0"/>
              </a:rPr>
              <a:t>r = </a:t>
            </a:r>
            <a:r>
              <a:rPr lang="en-US" altLang="zh-CN" dirty="0" smtClean="0">
                <a:latin typeface="Times New Roman" panose="02020603050405020304" pitchFamily="18" charset="0"/>
                <a:cs typeface="Times New Roman" panose="02020603050405020304" pitchFamily="18" charset="0"/>
              </a:rPr>
              <a:t>2:n</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71523"/>
            <a:ext cx="9144224" cy="3941250"/>
          </a:xfrm>
        </p:spPr>
        <p:txBody>
          <a:bodyPr anchor="ctr">
            <a:normAutofit/>
          </a:bodyPr>
          <a:lstStyle/>
          <a:p>
            <a:r>
              <a:rPr lang="zh-CN" altLang="en-US" sz="8000" b="1" dirty="0" smtClean="0">
                <a:latin typeface="Times New Roman" panose="02020603050405020304" pitchFamily="18" charset="0"/>
                <a:ea typeface="黑体" panose="02010609060101010101" pitchFamily="49" charset="-122"/>
                <a:cs typeface="Times New Roman" panose="02020603050405020304" pitchFamily="18" charset="0"/>
              </a:rPr>
              <a:t>最长公共子序列</a:t>
            </a:r>
            <a:endParaRPr lang="zh-CN" altLang="en-US" sz="80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问题描述</a:t>
            </a:r>
            <a:endParaRPr lang="zh-CN" altLang="en-US" dirty="0"/>
          </a:p>
        </p:txBody>
      </p:sp>
      <p:sp>
        <p:nvSpPr>
          <p:cNvPr id="3" name="内容占位符 2"/>
          <p:cNvSpPr>
            <a:spLocks noGrp="1"/>
          </p:cNvSpPr>
          <p:nvPr>
            <p:ph idx="1"/>
          </p:nvPr>
        </p:nvSpPr>
        <p:spPr/>
        <p:txBody>
          <a:bodyPr/>
          <a:lstStyle/>
          <a:p>
            <a:pPr algn="just">
              <a:lnSpc>
                <a:spcPct val="150000"/>
              </a:lnSpc>
              <a:spcBef>
                <a:spcPts val="0"/>
              </a:spcBef>
              <a:buClr>
                <a:schemeClr val="accent2"/>
              </a:buClr>
              <a:buFont typeface="Wingdings" panose="05000000000000000000" pitchFamily="2" charset="2"/>
              <a:buChar char="Ø"/>
            </a:pPr>
            <a:r>
              <a:rPr lang="zh-CN" altLang="en-US" sz="3200" b="1" dirty="0">
                <a:latin typeface="Times New Roman" panose="02020603050405020304" pitchFamily="18" charset="0"/>
                <a:cs typeface="Times New Roman" panose="02020603050405020304" pitchFamily="18" charset="0"/>
              </a:rPr>
              <a:t>若给定序列</a:t>
            </a:r>
            <a:r>
              <a:rPr lang="en-US" altLang="zh-CN" sz="3200" b="1" dirty="0">
                <a:latin typeface="Times New Roman" panose="02020603050405020304" pitchFamily="18" charset="0"/>
                <a:cs typeface="Times New Roman" panose="02020603050405020304" pitchFamily="18" charset="0"/>
              </a:rPr>
              <a:t>X={x</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,x</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，则另一序列</a:t>
            </a:r>
            <a:r>
              <a:rPr lang="en-US" altLang="zh-CN" sz="3200" b="1" dirty="0">
                <a:latin typeface="Times New Roman" panose="02020603050405020304" pitchFamily="18" charset="0"/>
                <a:cs typeface="Times New Roman" panose="02020603050405020304" pitchFamily="18" charset="0"/>
              </a:rPr>
              <a:t>Z={z</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,z</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z</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，是</a:t>
            </a:r>
            <a:r>
              <a:rPr lang="en-US" altLang="zh-CN" sz="3200" b="1" dirty="0">
                <a:latin typeface="Times New Roman" panose="02020603050405020304" pitchFamily="18" charset="0"/>
                <a:cs typeface="Times New Roman" panose="02020603050405020304" pitchFamily="18" charset="0"/>
              </a:rPr>
              <a:t>X</a:t>
            </a:r>
            <a:r>
              <a:rPr lang="zh-CN" altLang="en-US" sz="3200" b="1" dirty="0">
                <a:latin typeface="Times New Roman" panose="02020603050405020304" pitchFamily="18" charset="0"/>
                <a:cs typeface="Times New Roman" panose="02020603050405020304" pitchFamily="18" charset="0"/>
              </a:rPr>
              <a:t>的子序列是指存在一个严格递增下标序列</a:t>
            </a:r>
            <a:r>
              <a:rPr lang="en-US" altLang="zh-CN" sz="3200" b="1" dirty="0">
                <a:latin typeface="Times New Roman" panose="02020603050405020304" pitchFamily="18" charset="0"/>
                <a:cs typeface="Times New Roman" panose="02020603050405020304" pitchFamily="18" charset="0"/>
              </a:rPr>
              <a:t>{i</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,i</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i</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使得对于所有</a:t>
            </a:r>
            <a:r>
              <a:rPr lang="en-US" altLang="zh-CN" sz="3200" b="1" dirty="0">
                <a:latin typeface="Times New Roman" panose="02020603050405020304" pitchFamily="18" charset="0"/>
                <a:cs typeface="Times New Roman" panose="02020603050405020304" pitchFamily="18" charset="0"/>
              </a:rPr>
              <a:t>j=1,2,…,k</a:t>
            </a:r>
            <a:r>
              <a:rPr lang="zh-CN" altLang="en-US" sz="3200" b="1" dirty="0">
                <a:latin typeface="Times New Roman" panose="02020603050405020304" pitchFamily="18" charset="0"/>
                <a:cs typeface="Times New Roman" panose="02020603050405020304" pitchFamily="18" charset="0"/>
              </a:rPr>
              <a:t>有：</a:t>
            </a:r>
            <a:r>
              <a:rPr lang="en-US" altLang="zh-CN" sz="3200" b="1" dirty="0" err="1" smtClean="0">
                <a:latin typeface="Times New Roman" panose="02020603050405020304" pitchFamily="18" charset="0"/>
                <a:cs typeface="Times New Roman" panose="02020603050405020304" pitchFamily="18" charset="0"/>
              </a:rPr>
              <a:t>z</a:t>
            </a:r>
            <a:r>
              <a:rPr lang="en-US" altLang="zh-CN" sz="3200" b="1" baseline="-25000" dirty="0" err="1" smtClean="0">
                <a:latin typeface="Times New Roman" panose="02020603050405020304" pitchFamily="18" charset="0"/>
                <a:cs typeface="Times New Roman" panose="02020603050405020304" pitchFamily="18" charset="0"/>
              </a:rPr>
              <a:t>j</a:t>
            </a:r>
            <a:r>
              <a:rPr lang="en-US" altLang="zh-CN" sz="3200" b="1" dirty="0" smtClean="0">
                <a:latin typeface="Times New Roman" panose="02020603050405020304" pitchFamily="18" charset="0"/>
                <a:cs typeface="Times New Roman" panose="02020603050405020304" pitchFamily="18" charset="0"/>
              </a:rPr>
              <a:t>=</a:t>
            </a:r>
            <a:r>
              <a:rPr lang="en-US" altLang="zh-CN" sz="2800" b="1" dirty="0" err="1">
                <a:solidFill>
                  <a:srgbClr val="000000"/>
                </a:solidFill>
                <a:latin typeface="Times New Roman" panose="02020603050405020304" pitchFamily="18" charset="0"/>
                <a:ea typeface="楷体_GB2312" pitchFamily="49" charset="-122"/>
                <a:cs typeface="Times New Roman" panose="02020603050405020304" pitchFamily="18" charset="0"/>
              </a:rPr>
              <a:t>x</a:t>
            </a:r>
            <a:r>
              <a:rPr lang="en-US" altLang="zh-CN" sz="2800" b="1" baseline="-25000" dirty="0" err="1">
                <a:solidFill>
                  <a:srgbClr val="000000"/>
                </a:solidFill>
                <a:latin typeface="Times New Roman" panose="02020603050405020304" pitchFamily="18" charset="0"/>
                <a:ea typeface="楷体_GB2312" pitchFamily="49" charset="-122"/>
                <a:cs typeface="Times New Roman" panose="02020603050405020304" pitchFamily="18" charset="0"/>
              </a:rPr>
              <a:t>i</a:t>
            </a:r>
            <a:r>
              <a:rPr lang="en-US" altLang="zh-CN" sz="2800" b="1" baseline="-50000" dirty="0" err="1">
                <a:solidFill>
                  <a:srgbClr val="000000"/>
                </a:solidFill>
                <a:latin typeface="Times New Roman" panose="02020603050405020304" pitchFamily="18" charset="0"/>
                <a:ea typeface="楷体_GB2312" pitchFamily="49" charset="-122"/>
                <a:cs typeface="Times New Roman" panose="02020603050405020304" pitchFamily="18" charset="0"/>
              </a:rPr>
              <a:t>j</a:t>
            </a:r>
            <a:r>
              <a:rPr lang="zh-CN" altLang="en-US" sz="3200" b="1" dirty="0" smtClean="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例如，序列</a:t>
            </a:r>
            <a:r>
              <a:rPr lang="en-US" altLang="zh-CN" sz="3200" b="1" dirty="0">
                <a:latin typeface="Times New Roman" panose="02020603050405020304" pitchFamily="18" charset="0"/>
                <a:cs typeface="Times New Roman" panose="02020603050405020304" pitchFamily="18" charset="0"/>
              </a:rPr>
              <a:t>Z={B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C</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是序列</a:t>
            </a:r>
            <a:r>
              <a:rPr lang="en-US" altLang="zh-CN" sz="3200" b="1" dirty="0">
                <a:latin typeface="Times New Roman" panose="02020603050405020304" pitchFamily="18" charset="0"/>
                <a:cs typeface="Times New Roman" panose="02020603050405020304" pitchFamily="18" charset="0"/>
              </a:rPr>
              <a:t>X={A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smtClean="0">
                <a:latin typeface="Times New Roman" panose="02020603050405020304" pitchFamily="18" charset="0"/>
                <a:cs typeface="Times New Roman" panose="02020603050405020304" pitchFamily="18" charset="0"/>
              </a:rPr>
              <a:t>C</a:t>
            </a:r>
            <a:r>
              <a:rPr lang="zh-CN" altLang="en-US" sz="3200" b="1" dirty="0" smtClean="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D</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A</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B}</a:t>
            </a:r>
            <a:r>
              <a:rPr lang="zh-CN" altLang="en-US" sz="3200" b="1" dirty="0">
                <a:latin typeface="Times New Roman" panose="02020603050405020304" pitchFamily="18" charset="0"/>
                <a:cs typeface="Times New Roman" panose="02020603050405020304" pitchFamily="18" charset="0"/>
              </a:rPr>
              <a:t>的子序列，相应的递增下标序列为</a:t>
            </a: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3</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5</a:t>
            </a:r>
            <a:r>
              <a:rPr lang="zh-CN" altLang="en-US" sz="3200" b="1" dirty="0">
                <a:latin typeface="Times New Roman" panose="02020603050405020304" pitchFamily="18" charset="0"/>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rPr>
              <a:t>7}</a:t>
            </a:r>
            <a:r>
              <a:rPr lang="zh-CN" altLang="en-US" sz="3200" b="1" dirty="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a:p>
            <a:pPr algn="just">
              <a:lnSpc>
                <a:spcPct val="150000"/>
              </a:lnSpc>
              <a:spcBef>
                <a:spcPts val="0"/>
              </a:spcBef>
              <a:buClr>
                <a:schemeClr val="accent2"/>
              </a:buClr>
              <a:buFont typeface="Wingdings" panose="05000000000000000000" pitchFamily="2" charset="2"/>
              <a:buChar char="Ø"/>
            </a:pPr>
            <a:r>
              <a:rPr lang="zh-CN" altLang="en-US" sz="3200" b="1" dirty="0">
                <a:latin typeface="Times New Roman" panose="02020603050405020304" pitchFamily="18" charset="0"/>
                <a:cs typeface="Times New Roman" panose="02020603050405020304" pitchFamily="18" charset="0"/>
              </a:rPr>
              <a:t>给定</a:t>
            </a: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个序列</a:t>
            </a:r>
            <a:r>
              <a:rPr lang="en-US" altLang="zh-CN" sz="3200" b="1" dirty="0">
                <a:latin typeface="Times New Roman" panose="02020603050405020304" pitchFamily="18" charset="0"/>
                <a:cs typeface="Times New Roman" panose="02020603050405020304" pitchFamily="18" charset="0"/>
              </a:rPr>
              <a:t>X</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Y</a:t>
            </a:r>
            <a:r>
              <a:rPr lang="zh-CN" altLang="en-US" sz="3200" b="1" dirty="0">
                <a:latin typeface="Times New Roman" panose="02020603050405020304" pitchFamily="18" charset="0"/>
                <a:cs typeface="Times New Roman" panose="02020603050405020304" pitchFamily="18" charset="0"/>
              </a:rPr>
              <a:t>，当另一序列</a:t>
            </a:r>
            <a:r>
              <a:rPr lang="en-US" altLang="zh-CN" sz="3200" b="1" dirty="0">
                <a:latin typeface="Times New Roman" panose="02020603050405020304" pitchFamily="18" charset="0"/>
                <a:cs typeface="Times New Roman" panose="02020603050405020304" pitchFamily="18" charset="0"/>
              </a:rPr>
              <a:t>Z</a:t>
            </a:r>
            <a:r>
              <a:rPr lang="zh-CN" altLang="en-US" sz="3200" b="1" dirty="0">
                <a:latin typeface="Times New Roman" panose="02020603050405020304" pitchFamily="18" charset="0"/>
                <a:cs typeface="Times New Roman" panose="02020603050405020304" pitchFamily="18" charset="0"/>
              </a:rPr>
              <a:t>既是</a:t>
            </a:r>
            <a:r>
              <a:rPr lang="en-US" altLang="zh-CN" sz="3200" b="1" dirty="0">
                <a:latin typeface="Times New Roman" panose="02020603050405020304" pitchFamily="18" charset="0"/>
                <a:cs typeface="Times New Roman" panose="02020603050405020304" pitchFamily="18" charset="0"/>
              </a:rPr>
              <a:t>X</a:t>
            </a:r>
            <a:r>
              <a:rPr lang="zh-CN" altLang="en-US" sz="3200" b="1" dirty="0">
                <a:latin typeface="Times New Roman" panose="02020603050405020304" pitchFamily="18" charset="0"/>
                <a:cs typeface="Times New Roman" panose="02020603050405020304" pitchFamily="18" charset="0"/>
              </a:rPr>
              <a:t>的子序列又是</a:t>
            </a:r>
            <a:r>
              <a:rPr lang="en-US" altLang="zh-CN" sz="3200" b="1" dirty="0">
                <a:latin typeface="Times New Roman" panose="02020603050405020304" pitchFamily="18" charset="0"/>
                <a:cs typeface="Times New Roman" panose="02020603050405020304" pitchFamily="18" charset="0"/>
              </a:rPr>
              <a:t>Y</a:t>
            </a:r>
            <a:r>
              <a:rPr lang="zh-CN" altLang="en-US" sz="3200" b="1" dirty="0">
                <a:latin typeface="Times New Roman" panose="02020603050405020304" pitchFamily="18" charset="0"/>
                <a:cs typeface="Times New Roman" panose="02020603050405020304" pitchFamily="18" charset="0"/>
              </a:rPr>
              <a:t>的子序列时，称</a:t>
            </a:r>
            <a:r>
              <a:rPr lang="en-US" altLang="zh-CN" sz="3200" b="1" dirty="0">
                <a:solidFill>
                  <a:srgbClr val="FF0000"/>
                </a:solidFill>
                <a:latin typeface="Times New Roman" panose="02020603050405020304" pitchFamily="18" charset="0"/>
                <a:cs typeface="Times New Roman" panose="02020603050405020304" pitchFamily="18" charset="0"/>
              </a:rPr>
              <a:t>Z</a:t>
            </a:r>
            <a:r>
              <a:rPr lang="zh-CN" altLang="en-US" sz="3200" b="1" dirty="0">
                <a:solidFill>
                  <a:srgbClr val="FF0000"/>
                </a:solidFill>
                <a:latin typeface="Times New Roman" panose="02020603050405020304" pitchFamily="18" charset="0"/>
                <a:cs typeface="Times New Roman" panose="02020603050405020304" pitchFamily="18" charset="0"/>
              </a:rPr>
              <a:t>是序列</a:t>
            </a:r>
            <a:r>
              <a:rPr lang="en-US" altLang="zh-CN" sz="3200" b="1" dirty="0">
                <a:solidFill>
                  <a:srgbClr val="FF0000"/>
                </a:solidFill>
                <a:latin typeface="Times New Roman" panose="02020603050405020304" pitchFamily="18" charset="0"/>
                <a:cs typeface="Times New Roman" panose="02020603050405020304" pitchFamily="18" charset="0"/>
              </a:rPr>
              <a:t>X</a:t>
            </a:r>
            <a:r>
              <a:rPr lang="zh-CN" altLang="en-US" sz="3200" b="1" dirty="0">
                <a:solidFill>
                  <a:srgbClr val="FF0000"/>
                </a:solidFill>
                <a:latin typeface="Times New Roman" panose="02020603050405020304" pitchFamily="18" charset="0"/>
                <a:cs typeface="Times New Roman" panose="02020603050405020304" pitchFamily="18" charset="0"/>
              </a:rPr>
              <a:t>和</a:t>
            </a:r>
            <a:r>
              <a:rPr lang="en-US" altLang="zh-CN" sz="3200" b="1" dirty="0">
                <a:solidFill>
                  <a:srgbClr val="FF0000"/>
                </a:solidFill>
                <a:latin typeface="Times New Roman" panose="02020603050405020304" pitchFamily="18" charset="0"/>
                <a:cs typeface="Times New Roman" panose="02020603050405020304" pitchFamily="18" charset="0"/>
              </a:rPr>
              <a:t>Y</a:t>
            </a:r>
            <a:r>
              <a:rPr lang="zh-CN" altLang="en-US" sz="3200" b="1" dirty="0">
                <a:solidFill>
                  <a:srgbClr val="FF0000"/>
                </a:solidFill>
                <a:latin typeface="Times New Roman" panose="02020603050405020304" pitchFamily="18" charset="0"/>
                <a:cs typeface="Times New Roman" panose="02020603050405020304" pitchFamily="18" charset="0"/>
              </a:rPr>
              <a:t>的公共子序列</a:t>
            </a:r>
            <a:r>
              <a:rPr lang="zh-CN" altLang="en-US" sz="3200" b="1" dirty="0" smtClean="0">
                <a:solidFill>
                  <a:srgbClr val="FF0000"/>
                </a:solidFill>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最长公共子序列的结构</a:t>
            </a:r>
            <a:endParaRPr lang="zh-CN" altLang="en-US" dirty="0"/>
          </a:p>
        </p:txBody>
      </p:sp>
      <p:sp>
        <p:nvSpPr>
          <p:cNvPr id="3" name="内容占位符 2"/>
          <p:cNvSpPr>
            <a:spLocks noGrp="1"/>
          </p:cNvSpPr>
          <p:nvPr>
            <p:ph idx="1"/>
          </p:nvPr>
        </p:nvSpPr>
        <p:spPr/>
        <p:txBody>
          <a:bodyPr/>
          <a:lstStyle/>
          <a:p>
            <a:pPr marL="0" indent="0" algn="just">
              <a:lnSpc>
                <a:spcPct val="140000"/>
              </a:lnSpc>
              <a:spcBef>
                <a:spcPts val="0"/>
              </a:spcBef>
              <a:buClr>
                <a:schemeClr val="accent2"/>
              </a:buClr>
              <a:buNone/>
            </a:pPr>
            <a:r>
              <a:rPr lang="zh-CN" altLang="en-US" sz="3200" b="1" dirty="0" smtClean="0">
                <a:latin typeface="Times New Roman" panose="02020603050405020304" pitchFamily="18" charset="0"/>
                <a:cs typeface="Times New Roman" panose="02020603050405020304" pitchFamily="18" charset="0"/>
              </a:rPr>
              <a:t>给定</a:t>
            </a: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个序列</a:t>
            </a:r>
            <a:r>
              <a:rPr lang="en-US" altLang="zh-CN" sz="3200" b="1" dirty="0">
                <a:latin typeface="Times New Roman" panose="02020603050405020304" pitchFamily="18" charset="0"/>
                <a:cs typeface="Times New Roman" panose="02020603050405020304" pitchFamily="18" charset="0"/>
              </a:rPr>
              <a:t>X={x</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,x</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Y={y</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,y</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，找出</a:t>
            </a:r>
            <a:r>
              <a:rPr lang="en-US" altLang="zh-CN" sz="3200" b="1" dirty="0">
                <a:latin typeface="Times New Roman" panose="02020603050405020304" pitchFamily="18" charset="0"/>
                <a:cs typeface="Times New Roman" panose="02020603050405020304" pitchFamily="18" charset="0"/>
              </a:rPr>
              <a:t>X</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Y</a:t>
            </a:r>
            <a:r>
              <a:rPr lang="zh-CN" altLang="en-US" sz="3200" b="1" dirty="0">
                <a:latin typeface="Times New Roman" panose="02020603050405020304" pitchFamily="18" charset="0"/>
                <a:cs typeface="Times New Roman" panose="02020603050405020304" pitchFamily="18" charset="0"/>
              </a:rPr>
              <a:t>的最长公共子序列。 </a:t>
            </a:r>
            <a:endParaRPr lang="en-US" altLang="zh-CN" sz="3200" b="1" dirty="0" smtClean="0">
              <a:latin typeface="Times New Roman" panose="02020603050405020304" pitchFamily="18" charset="0"/>
              <a:cs typeface="Times New Roman" panose="02020603050405020304" pitchFamily="18" charset="0"/>
            </a:endParaRPr>
          </a:p>
          <a:p>
            <a:pPr marL="0" indent="0" algn="just">
              <a:lnSpc>
                <a:spcPct val="140000"/>
              </a:lnSpc>
              <a:spcBef>
                <a:spcPts val="0"/>
              </a:spcBef>
              <a:buClr>
                <a:schemeClr val="accent2"/>
              </a:buClr>
              <a:buNone/>
            </a:pPr>
            <a:r>
              <a:rPr lang="zh-CN" altLang="en-US" sz="3200" b="1" dirty="0" smtClean="0">
                <a:latin typeface="Times New Roman" panose="02020603050405020304" pitchFamily="18" charset="0"/>
                <a:cs typeface="Times New Roman" panose="02020603050405020304" pitchFamily="18" charset="0"/>
              </a:rPr>
              <a:t>一、最长公共子序列的结构</a:t>
            </a:r>
            <a:endParaRPr lang="en-US" altLang="zh-CN" sz="3200" b="1" dirty="0" smtClean="0">
              <a:latin typeface="Times New Roman" panose="02020603050405020304" pitchFamily="18" charset="0"/>
              <a:cs typeface="Times New Roman" panose="02020603050405020304" pitchFamily="18" charset="0"/>
            </a:endParaRPr>
          </a:p>
          <a:p>
            <a:pPr marL="0" indent="0" algn="just">
              <a:lnSpc>
                <a:spcPct val="140000"/>
              </a:lnSpc>
              <a:spcBef>
                <a:spcPts val="0"/>
              </a:spcBef>
              <a:buClr>
                <a:schemeClr val="accent2"/>
              </a:buClr>
              <a:buNone/>
            </a:pPr>
            <a:r>
              <a:rPr lang="zh-CN" altLang="en-US" sz="3200" b="1" dirty="0">
                <a:latin typeface="Times New Roman" panose="02020603050405020304" pitchFamily="18" charset="0"/>
                <a:cs typeface="Times New Roman" panose="02020603050405020304" pitchFamily="18" charset="0"/>
              </a:rPr>
              <a:t>设序列</a:t>
            </a:r>
            <a:r>
              <a:rPr lang="en-US" altLang="zh-CN" sz="3200" b="1" dirty="0">
                <a:latin typeface="Times New Roman" panose="02020603050405020304" pitchFamily="18" charset="0"/>
                <a:cs typeface="Times New Roman" panose="02020603050405020304" pitchFamily="18" charset="0"/>
              </a:rPr>
              <a:t>X={x</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,x</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Y={y</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,y</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en-US" altLang="zh-CN" sz="3200" b="1" dirty="0">
                <a:latin typeface="Times New Roman" panose="02020603050405020304" pitchFamily="18" charset="0"/>
                <a:cs typeface="Times New Roman" panose="02020603050405020304" pitchFamily="18" charset="0"/>
              </a:rPr>
              <a:t>}</a:t>
            </a:r>
            <a:r>
              <a:rPr lang="zh-CN" altLang="en-US" sz="3200" b="1" dirty="0">
                <a:latin typeface="Times New Roman" panose="02020603050405020304" pitchFamily="18" charset="0"/>
                <a:cs typeface="Times New Roman" panose="02020603050405020304" pitchFamily="18" charset="0"/>
              </a:rPr>
              <a:t>的最长公共子序列为</a:t>
            </a:r>
            <a:r>
              <a:rPr lang="en-US" altLang="zh-CN" sz="3200" b="1" dirty="0">
                <a:latin typeface="Times New Roman" panose="02020603050405020304" pitchFamily="18" charset="0"/>
                <a:cs typeface="Times New Roman" panose="02020603050405020304" pitchFamily="18" charset="0"/>
              </a:rPr>
              <a:t>Z={z</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,z</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z</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，则</a:t>
            </a:r>
            <a:endParaRPr lang="zh-CN" altLang="en-US" sz="3200" b="1" dirty="0">
              <a:latin typeface="Times New Roman" panose="02020603050405020304" pitchFamily="18" charset="0"/>
              <a:cs typeface="Times New Roman" panose="02020603050405020304" pitchFamily="18" charset="0"/>
            </a:endParaRPr>
          </a:p>
          <a:p>
            <a:pPr marL="0" indent="0" algn="just">
              <a:lnSpc>
                <a:spcPct val="140000"/>
              </a:lnSpc>
              <a:spcBef>
                <a:spcPts val="0"/>
              </a:spcBef>
              <a:buClr>
                <a:schemeClr val="accent2"/>
              </a:buClr>
              <a:buNone/>
            </a:pPr>
            <a:r>
              <a:rPr lang="en-US" altLang="zh-CN" sz="3200" b="1" dirty="0">
                <a:latin typeface="Times New Roman" panose="02020603050405020304" pitchFamily="18" charset="0"/>
                <a:cs typeface="Times New Roman" panose="02020603050405020304" pitchFamily="18" charset="0"/>
              </a:rPr>
              <a:t>(1)</a:t>
            </a:r>
            <a:r>
              <a:rPr lang="zh-CN" altLang="en-US" sz="3200" b="1" dirty="0">
                <a:latin typeface="Times New Roman" panose="02020603050405020304" pitchFamily="18" charset="0"/>
                <a:cs typeface="Times New Roman" panose="02020603050405020304" pitchFamily="18" charset="0"/>
              </a:rPr>
              <a:t>若</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，则</a:t>
            </a:r>
            <a:r>
              <a:rPr lang="en-US" altLang="zh-CN" sz="3200" b="1" dirty="0" err="1">
                <a:latin typeface="Times New Roman" panose="02020603050405020304" pitchFamily="18" charset="0"/>
                <a:cs typeface="Times New Roman" panose="02020603050405020304" pitchFamily="18" charset="0"/>
              </a:rPr>
              <a:t>z</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a:latin typeface="Times New Roman" panose="02020603050405020304" pitchFamily="18" charset="0"/>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a:t>
            </a:r>
            <a:r>
              <a:rPr lang="zh-CN" altLang="en-US" sz="3200" b="1" dirty="0" smtClean="0">
                <a:latin typeface="Times New Roman" panose="02020603050405020304" pitchFamily="18" charset="0"/>
                <a:cs typeface="Times New Roman" panose="02020603050405020304" pitchFamily="18" charset="0"/>
              </a:rPr>
              <a:t>且</a:t>
            </a:r>
            <a:r>
              <a:rPr lang="en-US" altLang="zh-CN" sz="3200" b="1" dirty="0" smtClean="0">
                <a:latin typeface="Times New Roman" panose="02020603050405020304" pitchFamily="18" charset="0"/>
                <a:cs typeface="Times New Roman" panose="02020603050405020304" pitchFamily="18" charset="0"/>
              </a:rPr>
              <a:t>Z</a:t>
            </a:r>
            <a:r>
              <a:rPr lang="en-US" altLang="zh-CN" sz="3200" b="1" baseline="-25000" dirty="0" smtClean="0">
                <a:latin typeface="Times New Roman" panose="02020603050405020304" pitchFamily="18" charset="0"/>
                <a:cs typeface="Times New Roman" panose="02020603050405020304" pitchFamily="18" charset="0"/>
              </a:rPr>
              <a:t>k-1</a:t>
            </a:r>
            <a:r>
              <a:rPr lang="zh-CN" altLang="en-US" sz="3200" b="1" dirty="0" smtClean="0">
                <a:latin typeface="Times New Roman" panose="02020603050405020304" pitchFamily="18" charset="0"/>
                <a:cs typeface="Times New Roman" panose="02020603050405020304" pitchFamily="18" charset="0"/>
              </a:rPr>
              <a:t>是</a:t>
            </a:r>
            <a:r>
              <a:rPr lang="en-US" altLang="zh-CN" sz="3200" b="1" dirty="0" smtClean="0">
                <a:latin typeface="Times New Roman" panose="02020603050405020304" pitchFamily="18" charset="0"/>
                <a:cs typeface="Times New Roman" panose="02020603050405020304" pitchFamily="18" charset="0"/>
              </a:rPr>
              <a:t>X</a:t>
            </a:r>
            <a:r>
              <a:rPr lang="en-US" altLang="zh-CN" sz="3200" b="1" baseline="-25000" dirty="0" smtClean="0">
                <a:latin typeface="Times New Roman" panose="02020603050405020304" pitchFamily="18" charset="0"/>
                <a:cs typeface="Times New Roman" panose="02020603050405020304" pitchFamily="18" charset="0"/>
              </a:rPr>
              <a:t>m-1</a:t>
            </a:r>
            <a:r>
              <a:rPr lang="zh-CN" altLang="en-US" sz="3200" b="1" dirty="0" smtClean="0">
                <a:latin typeface="Times New Roman" panose="02020603050405020304" pitchFamily="18" charset="0"/>
                <a:cs typeface="Times New Roman" panose="02020603050405020304" pitchFamily="18" charset="0"/>
              </a:rPr>
              <a:t>和</a:t>
            </a:r>
            <a:r>
              <a:rPr lang="en-US" altLang="zh-CN" sz="3200" b="1" dirty="0" smtClean="0">
                <a:latin typeface="Times New Roman" panose="02020603050405020304" pitchFamily="18" charset="0"/>
                <a:cs typeface="Times New Roman" panose="02020603050405020304" pitchFamily="18" charset="0"/>
              </a:rPr>
              <a:t>Y</a:t>
            </a:r>
            <a:r>
              <a:rPr lang="en-US" altLang="zh-CN" sz="3200" b="1" baseline="-25000" dirty="0" smtClean="0">
                <a:latin typeface="Times New Roman" panose="02020603050405020304" pitchFamily="18" charset="0"/>
                <a:cs typeface="Times New Roman" panose="02020603050405020304" pitchFamily="18" charset="0"/>
              </a:rPr>
              <a:t>n-1</a:t>
            </a:r>
            <a:r>
              <a:rPr lang="zh-CN" altLang="en-US" sz="3200" b="1" dirty="0">
                <a:latin typeface="Times New Roman" panose="02020603050405020304" pitchFamily="18" charset="0"/>
                <a:cs typeface="Times New Roman" panose="02020603050405020304" pitchFamily="18" charset="0"/>
              </a:rPr>
              <a:t>的最长公共子序列。</a:t>
            </a:r>
            <a:endParaRPr lang="zh-CN" altLang="en-US" sz="3200" b="1" dirty="0">
              <a:latin typeface="Times New Roman" panose="02020603050405020304" pitchFamily="18" charset="0"/>
              <a:cs typeface="Times New Roman" panose="02020603050405020304" pitchFamily="18" charset="0"/>
            </a:endParaRPr>
          </a:p>
          <a:p>
            <a:pPr marL="0" indent="0" algn="just">
              <a:lnSpc>
                <a:spcPct val="140000"/>
              </a:lnSpc>
              <a:spcBef>
                <a:spcPts val="0"/>
              </a:spcBef>
              <a:buClr>
                <a:schemeClr val="accent2"/>
              </a:buClr>
              <a:buNone/>
            </a:pP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若</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且</a:t>
            </a:r>
            <a:r>
              <a:rPr lang="en-US" altLang="zh-CN" sz="3200" b="1" dirty="0" err="1">
                <a:latin typeface="Times New Roman" panose="02020603050405020304" pitchFamily="18" charset="0"/>
                <a:cs typeface="Times New Roman" panose="02020603050405020304" pitchFamily="18" charset="0"/>
              </a:rPr>
              <a:t>z</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zh-CN" altLang="en-US" sz="3200" b="1" dirty="0">
                <a:latin typeface="Times New Roman" panose="02020603050405020304" pitchFamily="18" charset="0"/>
                <a:cs typeface="Times New Roman" panose="02020603050405020304" pitchFamily="18" charset="0"/>
              </a:rPr>
              <a:t>，则</a:t>
            </a:r>
            <a:r>
              <a:rPr lang="en-US" altLang="zh-CN" sz="3200" b="1" dirty="0">
                <a:latin typeface="Times New Roman" panose="02020603050405020304" pitchFamily="18" charset="0"/>
                <a:cs typeface="Times New Roman" panose="02020603050405020304" pitchFamily="18" charset="0"/>
              </a:rPr>
              <a:t>Z</a:t>
            </a:r>
            <a:r>
              <a:rPr lang="zh-CN" altLang="en-US" sz="3200" b="1" dirty="0" smtClean="0">
                <a:latin typeface="Times New Roman" panose="02020603050405020304" pitchFamily="18" charset="0"/>
                <a:cs typeface="Times New Roman" panose="02020603050405020304" pitchFamily="18" charset="0"/>
              </a:rPr>
              <a:t>是</a:t>
            </a:r>
            <a:r>
              <a:rPr lang="en-US" altLang="zh-CN" sz="3200" b="1" dirty="0" smtClean="0">
                <a:latin typeface="Times New Roman" panose="02020603050405020304" pitchFamily="18" charset="0"/>
                <a:cs typeface="Times New Roman" panose="02020603050405020304" pitchFamily="18" charset="0"/>
              </a:rPr>
              <a:t>X</a:t>
            </a:r>
            <a:r>
              <a:rPr lang="en-US" altLang="zh-CN" sz="3200" b="1" baseline="-25000" dirty="0" smtClean="0">
                <a:latin typeface="Times New Roman" panose="02020603050405020304" pitchFamily="18" charset="0"/>
                <a:cs typeface="Times New Roman" panose="02020603050405020304" pitchFamily="18" charset="0"/>
              </a:rPr>
              <a:t>m-1</a:t>
            </a:r>
            <a:r>
              <a:rPr lang="zh-CN" altLang="en-US" sz="3200" b="1" dirty="0">
                <a:latin typeface="Times New Roman" panose="02020603050405020304" pitchFamily="18" charset="0"/>
                <a:cs typeface="Times New Roman" panose="02020603050405020304" pitchFamily="18" charset="0"/>
              </a:rPr>
              <a:t>和</a:t>
            </a:r>
            <a:r>
              <a:rPr lang="en-US" altLang="zh-CN" sz="3200" b="1" dirty="0">
                <a:latin typeface="Times New Roman" panose="02020603050405020304" pitchFamily="18" charset="0"/>
                <a:cs typeface="Times New Roman" panose="02020603050405020304" pitchFamily="18" charset="0"/>
              </a:rPr>
              <a:t>Y</a:t>
            </a:r>
            <a:r>
              <a:rPr lang="zh-CN" altLang="en-US" sz="3200" b="1" dirty="0">
                <a:latin typeface="Times New Roman" panose="02020603050405020304" pitchFamily="18" charset="0"/>
                <a:cs typeface="Times New Roman" panose="02020603050405020304" pitchFamily="18" charset="0"/>
              </a:rPr>
              <a:t>的最长公共子序列。</a:t>
            </a:r>
            <a:endParaRPr lang="zh-CN" altLang="en-US" sz="3200" b="1" dirty="0">
              <a:latin typeface="Times New Roman" panose="02020603050405020304" pitchFamily="18" charset="0"/>
              <a:cs typeface="Times New Roman" panose="02020603050405020304" pitchFamily="18" charset="0"/>
            </a:endParaRPr>
          </a:p>
          <a:p>
            <a:pPr marL="0" indent="0" algn="just">
              <a:lnSpc>
                <a:spcPct val="140000"/>
              </a:lnSpc>
              <a:spcBef>
                <a:spcPts val="0"/>
              </a:spcBef>
              <a:buClr>
                <a:schemeClr val="accent2"/>
              </a:buClr>
              <a:buNone/>
            </a:pPr>
            <a:r>
              <a:rPr lang="en-US" altLang="zh-CN" sz="3200" b="1" dirty="0">
                <a:latin typeface="Times New Roman" panose="02020603050405020304" pitchFamily="18" charset="0"/>
                <a:cs typeface="Times New Roman" panose="02020603050405020304" pitchFamily="18" charset="0"/>
              </a:rPr>
              <a:t>(3)</a:t>
            </a:r>
            <a:r>
              <a:rPr lang="zh-CN" altLang="en-US" sz="3200" b="1" dirty="0">
                <a:latin typeface="Times New Roman" panose="02020603050405020304" pitchFamily="18" charset="0"/>
                <a:cs typeface="Times New Roman" panose="02020603050405020304" pitchFamily="18" charset="0"/>
              </a:rPr>
              <a:t>若</a:t>
            </a:r>
            <a:r>
              <a:rPr lang="en-US" altLang="zh-CN" sz="3200" b="1" dirty="0" err="1">
                <a:latin typeface="Times New Roman" panose="02020603050405020304" pitchFamily="18" charset="0"/>
                <a:cs typeface="Times New Roman" panose="02020603050405020304" pitchFamily="18" charset="0"/>
              </a:rPr>
              <a:t>x</a:t>
            </a:r>
            <a:r>
              <a:rPr lang="en-US" altLang="zh-CN" sz="3200" b="1" baseline="-25000" dirty="0" err="1">
                <a:latin typeface="Times New Roman" panose="02020603050405020304" pitchFamily="18" charset="0"/>
                <a:cs typeface="Times New Roman" panose="02020603050405020304" pitchFamily="18" charset="0"/>
              </a:rPr>
              <a:t>m</a:t>
            </a:r>
            <a:r>
              <a:rPr lang="en-US" altLang="zh-CN" sz="3200" b="1" dirty="0" err="1">
                <a:latin typeface="Times New Roman" panose="02020603050405020304" pitchFamily="18" charset="0"/>
                <a:cs typeface="Times New Roman" panose="02020603050405020304" pitchFamily="18" charset="0"/>
              </a:rPr>
              <a:t>≠y</a:t>
            </a:r>
            <a:r>
              <a:rPr lang="en-US" altLang="zh-CN" sz="3200" b="1" baseline="-25000" dirty="0" err="1">
                <a:latin typeface="Times New Roman" panose="02020603050405020304" pitchFamily="18" charset="0"/>
                <a:cs typeface="Times New Roman" panose="02020603050405020304" pitchFamily="18" charset="0"/>
              </a:rPr>
              <a:t>n</a:t>
            </a:r>
            <a:r>
              <a:rPr lang="zh-CN" altLang="en-US" sz="3200" b="1" dirty="0">
                <a:latin typeface="Times New Roman" panose="02020603050405020304" pitchFamily="18" charset="0"/>
                <a:cs typeface="Times New Roman" panose="02020603050405020304" pitchFamily="18" charset="0"/>
              </a:rPr>
              <a:t>且</a:t>
            </a:r>
            <a:r>
              <a:rPr lang="en-US" altLang="zh-CN" sz="3200" b="1" dirty="0" err="1">
                <a:latin typeface="Times New Roman" panose="02020603050405020304" pitchFamily="18" charset="0"/>
                <a:cs typeface="Times New Roman" panose="02020603050405020304" pitchFamily="18" charset="0"/>
              </a:rPr>
              <a:t>zk≠yn</a:t>
            </a:r>
            <a:r>
              <a:rPr lang="zh-CN" altLang="en-US" sz="3200" b="1" dirty="0">
                <a:latin typeface="Times New Roman" panose="02020603050405020304" pitchFamily="18" charset="0"/>
                <a:cs typeface="Times New Roman" panose="02020603050405020304" pitchFamily="18" charset="0"/>
              </a:rPr>
              <a:t>，则</a:t>
            </a:r>
            <a:r>
              <a:rPr lang="en-US" altLang="zh-CN" sz="3200" b="1" dirty="0">
                <a:latin typeface="Times New Roman" panose="02020603050405020304" pitchFamily="18" charset="0"/>
                <a:cs typeface="Times New Roman" panose="02020603050405020304" pitchFamily="18" charset="0"/>
              </a:rPr>
              <a:t>Z</a:t>
            </a:r>
            <a:r>
              <a:rPr lang="zh-CN" altLang="en-US" sz="3200" b="1" dirty="0">
                <a:latin typeface="Times New Roman" panose="02020603050405020304" pitchFamily="18" charset="0"/>
                <a:cs typeface="Times New Roman" panose="02020603050405020304" pitchFamily="18" charset="0"/>
              </a:rPr>
              <a:t>是</a:t>
            </a:r>
            <a:r>
              <a:rPr lang="en-US" altLang="zh-CN" sz="3200" b="1" dirty="0">
                <a:latin typeface="Times New Roman" panose="02020603050405020304" pitchFamily="18" charset="0"/>
                <a:cs typeface="Times New Roman" panose="02020603050405020304" pitchFamily="18" charset="0"/>
              </a:rPr>
              <a:t>X</a:t>
            </a:r>
            <a:r>
              <a:rPr lang="zh-CN" altLang="en-US" sz="3200" b="1" dirty="0" smtClean="0">
                <a:latin typeface="Times New Roman" panose="02020603050405020304" pitchFamily="18" charset="0"/>
                <a:cs typeface="Times New Roman" panose="02020603050405020304" pitchFamily="18" charset="0"/>
              </a:rPr>
              <a:t>和</a:t>
            </a:r>
            <a:r>
              <a:rPr lang="en-US" altLang="zh-CN" sz="3200" b="1" dirty="0" smtClean="0">
                <a:latin typeface="Times New Roman" panose="02020603050405020304" pitchFamily="18" charset="0"/>
                <a:cs typeface="Times New Roman" panose="02020603050405020304" pitchFamily="18" charset="0"/>
              </a:rPr>
              <a:t>Y</a:t>
            </a:r>
            <a:r>
              <a:rPr lang="en-US" altLang="zh-CN" sz="3200" b="1" baseline="-25000" dirty="0" smtClean="0">
                <a:latin typeface="Times New Roman" panose="02020603050405020304" pitchFamily="18" charset="0"/>
                <a:cs typeface="Times New Roman" panose="02020603050405020304" pitchFamily="18" charset="0"/>
              </a:rPr>
              <a:t>n-1</a:t>
            </a:r>
            <a:r>
              <a:rPr lang="zh-CN" altLang="en-US" sz="3200" b="1" dirty="0">
                <a:latin typeface="Times New Roman" panose="02020603050405020304" pitchFamily="18" charset="0"/>
                <a:cs typeface="Times New Roman" panose="02020603050405020304" pitchFamily="18" charset="0"/>
              </a:rPr>
              <a:t>的最长公共子序列</a:t>
            </a:r>
            <a:r>
              <a:rPr lang="zh-CN" altLang="en-US" sz="3200" b="1" dirty="0" smtClean="0">
                <a:latin typeface="Times New Roman" panose="02020603050405020304" pitchFamily="18" charset="0"/>
                <a:cs typeface="Times New Roman" panose="02020603050405020304" pitchFamily="18" charset="0"/>
              </a:rPr>
              <a:t>。</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最长公共子序列的结构</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smtClean="0"/>
              <a:t>结论：</a:t>
            </a:r>
            <a:endParaRPr lang="en-US" altLang="zh-CN" dirty="0" smtClean="0"/>
          </a:p>
          <a:p>
            <a:pPr marL="0" indent="0">
              <a:lnSpc>
                <a:spcPct val="150000"/>
              </a:lnSpc>
              <a:buNone/>
            </a:pPr>
            <a:r>
              <a:rPr lang="zh-CN" altLang="en-US" dirty="0" smtClean="0"/>
              <a:t>由此可见，</a:t>
            </a:r>
            <a:r>
              <a:rPr lang="en-US" altLang="zh-CN" dirty="0" smtClean="0">
                <a:solidFill>
                  <a:srgbClr val="FF0000"/>
                </a:solidFill>
                <a:effectLst>
                  <a:outerShdw blurRad="38100" dist="38100" dir="2700000" algn="tl">
                    <a:srgbClr val="000000">
                      <a:alpha val="43137"/>
                    </a:srgbClr>
                  </a:outerShdw>
                </a:effectLst>
              </a:rPr>
              <a:t>2</a:t>
            </a:r>
            <a:r>
              <a:rPr lang="zh-CN" altLang="en-US" dirty="0" smtClean="0">
                <a:solidFill>
                  <a:srgbClr val="FF0000"/>
                </a:solidFill>
                <a:effectLst>
                  <a:outerShdw blurRad="38100" dist="38100" dir="2700000" algn="tl">
                    <a:srgbClr val="000000">
                      <a:alpha val="43137"/>
                    </a:srgbClr>
                  </a:outerShdw>
                </a:effectLst>
              </a:rPr>
              <a:t>个序列的最长公共子序列包含了这</a:t>
            </a:r>
            <a:r>
              <a:rPr lang="en-US" altLang="zh-CN" dirty="0" smtClean="0">
                <a:solidFill>
                  <a:srgbClr val="FF0000"/>
                </a:solidFill>
                <a:effectLst>
                  <a:outerShdw blurRad="38100" dist="38100" dir="2700000" algn="tl">
                    <a:srgbClr val="000000">
                      <a:alpha val="43137"/>
                    </a:srgbClr>
                  </a:outerShdw>
                </a:effectLst>
              </a:rPr>
              <a:t>2</a:t>
            </a:r>
            <a:r>
              <a:rPr lang="zh-CN" altLang="en-US" dirty="0" smtClean="0">
                <a:solidFill>
                  <a:srgbClr val="FF0000"/>
                </a:solidFill>
                <a:effectLst>
                  <a:outerShdw blurRad="38100" dist="38100" dir="2700000" algn="tl">
                    <a:srgbClr val="000000">
                      <a:alpha val="43137"/>
                    </a:srgbClr>
                  </a:outerShdw>
                </a:effectLst>
              </a:rPr>
              <a:t>个序列的前缀的最长公共子序列</a:t>
            </a:r>
            <a:r>
              <a:rPr lang="zh-CN" altLang="en-US" dirty="0" smtClean="0"/>
              <a:t>。因此，最长公共子序列问题具有最优子结构性质。</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算法1模板</Template>
  <TotalTime>0</TotalTime>
  <Words>2295</Words>
  <Application>WPS Presentation</Application>
  <PresentationFormat>宽屏</PresentationFormat>
  <Paragraphs>113</Paragraphs>
  <Slides>14</Slides>
  <Notes>2</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5" baseType="lpstr">
      <vt:lpstr>Arial</vt:lpstr>
      <vt:lpstr>宋体</vt:lpstr>
      <vt:lpstr>Wingdings</vt:lpstr>
      <vt:lpstr>汉仪书宋二KW</vt:lpstr>
      <vt:lpstr>华文隶书</vt:lpstr>
      <vt:lpstr>新宋体</vt:lpstr>
      <vt:lpstr>报隶-简</vt:lpstr>
      <vt:lpstr>黑体</vt:lpstr>
      <vt:lpstr>汉仪中黑KW</vt:lpstr>
      <vt:lpstr>微软雅黑</vt:lpstr>
      <vt:lpstr>汉仪旗黑</vt:lpstr>
      <vt:lpstr>方正书宋_GBK</vt:lpstr>
      <vt:lpstr>Times New Roman</vt:lpstr>
      <vt:lpstr>楷体_GB2312</vt:lpstr>
      <vt:lpstr>汉仪楷体简</vt:lpstr>
      <vt:lpstr>宋体</vt:lpstr>
      <vt:lpstr>Arial Unicode MS</vt:lpstr>
      <vt:lpstr>等线</vt:lpstr>
      <vt:lpstr>汉仪中等线KW</vt:lpstr>
      <vt:lpstr>自定义设计方案</vt:lpstr>
      <vt:lpstr>Equation.3</vt:lpstr>
      <vt:lpstr>动态规划</vt:lpstr>
      <vt:lpstr>PowerPoint 演示文稿</vt:lpstr>
      <vt:lpstr>基本要素</vt:lpstr>
      <vt:lpstr>基本要素</vt:lpstr>
      <vt:lpstr>基本要素</vt:lpstr>
      <vt:lpstr>最长公共子序列</vt:lpstr>
      <vt:lpstr>问题描述</vt:lpstr>
      <vt:lpstr>最长公共子序列的结构</vt:lpstr>
      <vt:lpstr>最长公共子序列的结构</vt:lpstr>
      <vt:lpstr>最长公共子序列的结构</vt:lpstr>
      <vt:lpstr>最长公共子序列的结构</vt:lpstr>
      <vt:lpstr>最长公共子序列的结构</vt:lpstr>
      <vt:lpstr>最长公共子序列的结构</vt:lpstr>
      <vt:lpstr>最长公共子序列的结构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huxufei</dc:creator>
  <cp:lastModifiedBy>Somnus</cp:lastModifiedBy>
  <cp:revision>609</cp:revision>
  <dcterms:created xsi:type="dcterms:W3CDTF">2022-09-16T07:51:24Z</dcterms:created>
  <dcterms:modified xsi:type="dcterms:W3CDTF">2022-09-16T07:51:24Z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13260F1FEB4F2C4AEB53FB62E6214EDD</vt:lpwstr>
  </property>
  <property fmtid="{D5CDD505-2E9C-101B-9397-08002B2CF9AE}" pid="3" name="KSOProductBuildVer">
    <vt:lpwstr>1033-4.6.1.7467</vt:lpwstr>
  </property>
</Properties>
</file>