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320" r:id="rId5"/>
    <p:sldId id="371" r:id="rId6"/>
    <p:sldId id="372" r:id="rId7"/>
    <p:sldId id="373" r:id="rId8"/>
    <p:sldId id="374" r:id="rId9"/>
    <p:sldId id="375"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47" autoAdjust="0"/>
  </p:normalViewPr>
  <p:slideViewPr>
    <p:cSldViewPr snapToGrid="0">
      <p:cViewPr varScale="1">
        <p:scale>
          <a:sx n="86" d="100"/>
          <a:sy n="86" d="100"/>
        </p:scale>
        <p:origin x="114"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0F8068-2B0A-4E89-BDBC-A53076134B4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89500-7B95-4046-BB03-4F180CD4BD8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8989500-7B95-4046-BB03-4F180CD4BD80}"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38" y="1122363"/>
            <a:ext cx="9144224" cy="2387600"/>
          </a:xfrm>
          <a:prstGeom prst="rect">
            <a:avLst/>
          </a:prstGeo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38" y="3602038"/>
            <a:ext cx="9144224" cy="1655762"/>
          </a:xfrm>
          <a:prstGeom prst="rect">
            <a:avLst/>
          </a:prstGeo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30042" y="1524000"/>
            <a:ext cx="7740763" cy="431074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5113" y="365125"/>
            <a:ext cx="2628964" cy="5811838"/>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838221" y="365125"/>
            <a:ext cx="7734490" cy="5811838"/>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7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3_标题和内容">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14_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5_标题和内容">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6_标题和内容">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21_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598469" y="68626"/>
            <a:ext cx="7740763" cy="470410"/>
          </a:xfrm>
          <a:prstGeom prst="rect">
            <a:avLst/>
          </a:prstGeom>
        </p:spPr>
        <p:txBody>
          <a:bodyPr/>
          <a:lstStyle>
            <a:lvl1pPr>
              <a:defRPr sz="3050">
                <a:solidFill>
                  <a:schemeClr val="bg1"/>
                </a:solidFill>
                <a:latin typeface="华文隶书" panose="02010800040101010101" pitchFamily="2" charset="-122"/>
                <a:ea typeface="华文隶书" panose="02010800040101010101" pitchFamily="2" charset="-122"/>
              </a:defRPr>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266781" y="891575"/>
            <a:ext cx="11632335" cy="5349166"/>
          </a:xfrm>
          <a:prstGeom prst="rect">
            <a:avLst/>
          </a:prstGeom>
        </p:spPr>
        <p:txBody>
          <a:bodyPr/>
          <a:lstStyle>
            <a:lvl1pPr>
              <a:defRPr>
                <a:latin typeface="黑体" panose="02010609060101010101" pitchFamily="49" charset="-122"/>
                <a:ea typeface="黑体" panose="02010609060101010101" pitchFamily="49" charset="-122"/>
              </a:defRPr>
            </a:lvl1pPr>
            <a:lvl2pPr>
              <a:defRPr>
                <a:latin typeface="微软雅黑" panose="020B0503020204020204" pitchFamily="34" charset="-122"/>
                <a:ea typeface="微软雅黑" panose="020B0503020204020204" pitchFamily="34" charset="-122"/>
              </a:defRPr>
            </a:lvl2pPr>
            <a:lvl3pPr>
              <a:defRPr>
                <a:latin typeface="新宋体" panose="02010609030101010101" pitchFamily="49" charset="-122"/>
                <a:ea typeface="新宋体" panose="02010609030101010101" pitchFamily="49" charset="-122"/>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72" y="1709738"/>
            <a:ext cx="10515857" cy="2852737"/>
          </a:xfrm>
          <a:prstGeom prst="rect">
            <a:avLst/>
          </a:prstGeom>
        </p:spPr>
        <p:txBody>
          <a:bodyPr anchor="b"/>
          <a:lstStyle>
            <a:lvl1pPr algn="l">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72" y="4589463"/>
            <a:ext cx="10515857" cy="1500187"/>
          </a:xfrm>
          <a:prstGeom prst="rect">
            <a:avLst/>
          </a:prstGeom>
        </p:spPr>
        <p:txBody>
          <a:bodyPr/>
          <a:lstStyle>
            <a:lvl1pPr marL="0" indent="0" algn="l">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20"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352" y="1825626"/>
            <a:ext cx="5181727" cy="4351338"/>
          </a:xfrm>
          <a:prstGeom prst="rect">
            <a:avLst/>
          </a:prstGeo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809" y="365127"/>
            <a:ext cx="10515857" cy="970222"/>
          </a:xfrm>
          <a:prstGeom prst="rect">
            <a:avLst/>
          </a:prstGeom>
        </p:spPr>
        <p:txBody>
          <a:bodyPr/>
          <a:lstStyle>
            <a:lvl1pPr algn="ct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1259756" y="1567346"/>
            <a:ext cx="4701955" cy="710095"/>
          </a:xfrm>
          <a:prstGeom prst="rect">
            <a:avLst/>
          </a:prstGeom>
        </p:spPr>
        <p:txBody>
          <a:bodyPr anchor="ctr" anchorCtr="0">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1259756" y="2338388"/>
            <a:ext cx="4701955" cy="3785964"/>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289771" y="1567346"/>
            <a:ext cx="4701956" cy="710095"/>
          </a:xfrm>
          <a:prstGeom prst="rect">
            <a:avLst/>
          </a:prstGeom>
        </p:spPr>
        <p:txBody>
          <a:bodyPr vert="horz" lIns="91440" tIns="45720" rIns="91440" bIns="45720" rtlCol="0" anchor="ctr" anchorCtr="0">
            <a:normAutofit/>
          </a:bodyPr>
          <a:lstStyle>
            <a:lvl1pPr marL="228600" indent="-228600">
              <a:buNone/>
              <a:defRPr lang="zh-CN" altLang="en-US" b="0" smtClean="0"/>
            </a:lvl1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289771" y="2357462"/>
            <a:ext cx="4701956" cy="3766892"/>
          </a:xfrm>
          <a:prstGeom prst="rect">
            <a:avLst/>
          </a:prstGeom>
        </p:spPr>
        <p:txBody>
          <a:bodyPr>
            <a:normAutofit/>
          </a:bodyPr>
          <a:lstStyle>
            <a:lvl1pPr>
              <a:defRPr sz="2400"/>
            </a:lvl1pPr>
            <a:lvl2pPr>
              <a:defRPr sz="2000"/>
            </a:lvl2pPr>
            <a:lvl3pPr>
              <a:defRPr sz="1800"/>
            </a:lvl3pPr>
            <a:lvl4pPr>
              <a:defRPr sz="1600"/>
            </a:lvl4pPr>
            <a:lvl5pPr>
              <a:defRPr sz="1600"/>
            </a:lvl5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30042" y="261862"/>
            <a:ext cx="7740763" cy="1088571"/>
          </a:xfrm>
          <a:prstGeom prst="rect">
            <a:avLst/>
          </a:prstGeom>
        </p:spPr>
        <p:txBody>
          <a:bodyPr/>
          <a:lstStyle/>
          <a:p>
            <a:r>
              <a:rPr lang="zh-CN" altLang="en-US" noProof="1" smtClean="0"/>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8" y="457200"/>
            <a:ext cx="3932333" cy="1600200"/>
          </a:xfrm>
          <a:prstGeom prst="rect">
            <a:avLst/>
          </a:prstGeom>
        </p:spPr>
        <p:txBody>
          <a:bodyPr anchor="b"/>
          <a:lstStyle>
            <a:lvl1pPr>
              <a:defRPr sz="3200"/>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5183316" y="987425"/>
            <a:ext cx="6172351"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839808" y="2057400"/>
            <a:ext cx="3932333"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809" y="457200"/>
            <a:ext cx="4260954" cy="1600200"/>
          </a:xfrm>
          <a:prstGeom prst="rect">
            <a:avLst/>
          </a:prstGeom>
        </p:spPr>
        <p:txBody>
          <a:bodyPr anchor="t" anchorCtr="0">
            <a:normAutofit/>
          </a:bodyPr>
          <a:lstStyle>
            <a:lvl1pPr>
              <a:defRPr sz="4000"/>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5384933" y="457203"/>
            <a:ext cx="5970733" cy="540385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1" smtClean="0"/>
              <a:t>单击图标添加图片</a:t>
            </a:r>
            <a:endParaRPr lang="zh-CN" altLang="en-US" noProof="1"/>
          </a:p>
        </p:txBody>
      </p:sp>
      <p:sp>
        <p:nvSpPr>
          <p:cNvPr id="4" name="文本占位符 3"/>
          <p:cNvSpPr>
            <a:spLocks noGrp="1"/>
          </p:cNvSpPr>
          <p:nvPr>
            <p:ph type="body" sz="half" idx="2"/>
          </p:nvPr>
        </p:nvSpPr>
        <p:spPr>
          <a:xfrm>
            <a:off x="839809" y="2057400"/>
            <a:ext cx="4260954" cy="3811588"/>
          </a:xfrm>
          <a:prstGeom prst="rect">
            <a:avLst/>
          </a:prstGeo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smtClean="0"/>
              <a:t>单击此处编辑母版文本样式</a:t>
            </a:r>
            <a:endParaRPr lang="zh-CN" altLang="en-US"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jpe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图片 2" descr="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 y="0"/>
            <a:ext cx="12202452" cy="6865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标题 1"/>
          <p:cNvSpPr txBox="1"/>
          <p:nvPr/>
        </p:nvSpPr>
        <p:spPr>
          <a:xfrm>
            <a:off x="2804206" y="68627"/>
            <a:ext cx="7740763" cy="492555"/>
          </a:xfrm>
          <a:prstGeom prst="rect">
            <a:avLst/>
          </a:prstGeom>
        </p:spPr>
        <p:txBody>
          <a:bodyPr/>
          <a:lst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itchFamily="2" charset="-122"/>
              </a:defRPr>
            </a:lvl9pPr>
          </a:lstStyle>
          <a:p>
            <a:endParaRPr lang="zh-CN" altLang="en-US" sz="3050" noProof="1">
              <a:solidFill>
                <a:schemeClr val="bg1"/>
              </a:solidFill>
              <a:latin typeface="华文隶书" panose="02010800040101010101" pitchFamily="2" charset="-122"/>
              <a:ea typeface="华文隶书" panose="02010800040101010101" pitchFamily="2" charset="-122"/>
            </a:endParaRPr>
          </a:p>
        </p:txBody>
      </p:sp>
      <p:sp>
        <p:nvSpPr>
          <p:cNvPr id="5" name="内容占位符 2"/>
          <p:cNvSpPr txBox="1"/>
          <p:nvPr/>
        </p:nvSpPr>
        <p:spPr>
          <a:xfrm>
            <a:off x="430042" y="960154"/>
            <a:ext cx="11495177" cy="5143429"/>
          </a:xfrm>
          <a:prstGeom prst="rect">
            <a:avLst/>
          </a:prstGeom>
        </p:spPr>
        <p:txBody>
          <a:bodyPr/>
          <a:lst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a:lstStyle>
          <a:p>
            <a:pPr marL="326390" indent="-326390">
              <a:buFont typeface="Wingdings" panose="05000000000000000000" pitchFamily="2" charset="2"/>
              <a:buChar char="u"/>
            </a:pPr>
            <a:endParaRPr lang="zh-CN" altLang="en-US" sz="3050" noProof="1" smtClean="0">
              <a:latin typeface="新宋体" panose="02010609030101010101" pitchFamily="49" charset="-122"/>
              <a:ea typeface="新宋体" panose="0201060903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rtl="0" eaLnBrk="1" fontAlgn="base" hangingPunct="1">
        <a:spcBef>
          <a:spcPct val="0"/>
        </a:spcBef>
        <a:spcAft>
          <a:spcPct val="0"/>
        </a:spcAft>
        <a:defRPr sz="4190" kern="1200">
          <a:solidFill>
            <a:schemeClr val="tx2"/>
          </a:solidFill>
          <a:latin typeface="+mj-lt"/>
          <a:ea typeface="+mj-ea"/>
          <a:cs typeface="+mj-cs"/>
        </a:defRPr>
      </a:lvl1pPr>
      <a:lvl2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2pPr>
      <a:lvl3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3pPr>
      <a:lvl4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4pPr>
      <a:lvl5pPr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5pPr>
      <a:lvl6pPr marL="435610"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6pPr>
      <a:lvl7pPr marL="87058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7pPr>
      <a:lvl8pPr marL="130619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8pPr>
      <a:lvl9pPr marL="1741805" algn="ctr" rtl="0" eaLnBrk="1" fontAlgn="base" hangingPunct="1">
        <a:spcBef>
          <a:spcPct val="0"/>
        </a:spcBef>
        <a:spcAft>
          <a:spcPct val="0"/>
        </a:spcAft>
        <a:defRPr sz="4190">
          <a:solidFill>
            <a:schemeClr val="tx2"/>
          </a:solidFill>
          <a:latin typeface="Arial" panose="020B0604020202020204" pitchFamily="34" charset="0"/>
          <a:ea typeface="宋体" pitchFamily="2" charset="-122"/>
        </a:defRPr>
      </a:lvl9pPr>
    </p:titleStyle>
    <p:bodyStyle>
      <a:lvl1pPr marL="326390" indent="-326390" algn="l" rtl="0" eaLnBrk="1" fontAlgn="base" hangingPunct="1">
        <a:spcBef>
          <a:spcPct val="20000"/>
        </a:spcBef>
        <a:spcAft>
          <a:spcPct val="0"/>
        </a:spcAft>
        <a:buChar char="•"/>
        <a:defRPr sz="3050" kern="1200">
          <a:solidFill>
            <a:schemeClr val="tx1"/>
          </a:solidFill>
          <a:latin typeface="+mn-lt"/>
          <a:ea typeface="+mn-ea"/>
          <a:cs typeface="+mn-cs"/>
        </a:defRPr>
      </a:lvl1pPr>
      <a:lvl2pPr marL="707390" lvl="1" indent="-272415" algn="l" rtl="0" eaLnBrk="1" fontAlgn="base" hangingPunct="1">
        <a:spcBef>
          <a:spcPct val="20000"/>
        </a:spcBef>
        <a:spcAft>
          <a:spcPct val="0"/>
        </a:spcAft>
        <a:buChar char="–"/>
        <a:defRPr sz="2665" kern="1200">
          <a:solidFill>
            <a:schemeClr val="tx1"/>
          </a:solidFill>
          <a:latin typeface="+mn-lt"/>
          <a:ea typeface="+mn-ea"/>
          <a:cs typeface="+mn-cs"/>
        </a:defRPr>
      </a:lvl2pPr>
      <a:lvl3pPr marL="1088390" lvl="2" indent="-217805" algn="l" rtl="0" eaLnBrk="1" fontAlgn="base" hangingPunct="1">
        <a:spcBef>
          <a:spcPct val="20000"/>
        </a:spcBef>
        <a:spcAft>
          <a:spcPct val="0"/>
        </a:spcAft>
        <a:buChar char="•"/>
        <a:defRPr sz="2285" kern="1200">
          <a:solidFill>
            <a:schemeClr val="tx1"/>
          </a:solidFill>
          <a:latin typeface="+mn-lt"/>
          <a:ea typeface="+mn-ea"/>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p:bodyStyle>
    <p:otherStyle>
      <a:lvl1pPr marL="0" lvl="0" indent="0" algn="l" defTabSz="870585" eaLnBrk="1" fontAlgn="base" latinLnBrk="0" hangingPunct="1">
        <a:spcBef>
          <a:spcPct val="0"/>
        </a:spcBef>
        <a:spcAft>
          <a:spcPct val="0"/>
        </a:spcAft>
        <a:buFont typeface="Arial" panose="020B0604020202020204" pitchFamily="34" charset="0"/>
        <a:buNone/>
        <a:defRPr sz="1715" b="0" i="0" u="none" kern="1200" baseline="0">
          <a:solidFill>
            <a:schemeClr val="tx1"/>
          </a:solidFill>
          <a:latin typeface="+mn-lt"/>
          <a:ea typeface="+mn-ea"/>
          <a:cs typeface="+mn-cs"/>
        </a:defRPr>
      </a:lvl1pPr>
      <a:lvl2pPr marL="435610" lvl="1"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2pPr>
      <a:lvl3pPr marL="870585" lvl="2"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3pPr>
      <a:lvl4pPr marL="1306195" lvl="3"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4pPr>
      <a:lvl5pPr marL="1741805" lvl="4"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5pPr>
      <a:lvl6pPr marL="2177415" lvl="5"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6pPr>
      <a:lvl7pPr marL="2612390" lvl="6"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7pPr>
      <a:lvl8pPr marL="3048000" lvl="7"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8pPr>
      <a:lvl9pPr marL="3483610" lvl="8" indent="0" algn="l" defTabSz="870585" eaLnBrk="1" fontAlgn="base" latinLnBrk="0" hangingPunct="1">
        <a:spcBef>
          <a:spcPct val="0"/>
        </a:spcBef>
        <a:spcAft>
          <a:spcPct val="0"/>
        </a:spcAft>
        <a:buFont typeface="Arial" panose="020B0604020202020204" pitchFamily="34" charset="0"/>
        <a:buNone/>
        <a:defRPr sz="1905"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wmf"/><Relationship Id="rId1"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5.wmf"/><Relationship Id="rId3" Type="http://schemas.openxmlformats.org/officeDocument/2006/relationships/oleObject" Target="../embeddings/oleObject2.bin"/><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4.bin"/><Relationship Id="rId2" Type="http://schemas.openxmlformats.org/officeDocument/2006/relationships/image" Target="../media/image7.wmf"/><Relationship Id="rId1"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zh-CN" altLang="en-US" sz="8000" b="1" dirty="0" smtClean="0">
                <a:latin typeface="黑体" panose="02010609060101010101" pitchFamily="49" charset="-122"/>
                <a:ea typeface="黑体" panose="02010609060101010101" pitchFamily="49" charset="-122"/>
              </a:rPr>
              <a:t>最长字段和</a:t>
            </a:r>
            <a:endParaRPr lang="zh-CN" altLang="en-US" sz="8000" b="1" dirty="0">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3335"/>
    </mc:Choice>
    <mc:Fallback>
      <p:transition spd="slow" advTm="3335"/>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问题描述</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defRPr/>
            </a:pPr>
            <a:r>
              <a:rPr lang="zh-CN" altLang="en-US" sz="2800" b="1" dirty="0"/>
              <a:t>问题描述：</a:t>
            </a:r>
            <a:r>
              <a:rPr lang="zh-CN" altLang="en-US" sz="2800" dirty="0"/>
              <a:t>给定</a:t>
            </a:r>
            <a:r>
              <a:rPr lang="en-US" altLang="zh-CN" sz="2800" dirty="0"/>
              <a:t>n</a:t>
            </a:r>
            <a:r>
              <a:rPr lang="zh-CN" altLang="en-US" sz="2800" dirty="0"/>
              <a:t>个整数</a:t>
            </a:r>
            <a:r>
              <a:rPr lang="en-US" altLang="zh-CN" sz="2800" dirty="0"/>
              <a:t>(</a:t>
            </a:r>
            <a:r>
              <a:rPr lang="zh-CN" altLang="en-US" sz="2800" dirty="0"/>
              <a:t>可能有负数</a:t>
            </a:r>
            <a:r>
              <a:rPr lang="en-US" altLang="zh-CN" sz="2800" dirty="0"/>
              <a:t>)</a:t>
            </a:r>
            <a:r>
              <a:rPr lang="zh-CN" altLang="en-US" sz="2800" dirty="0"/>
              <a:t>组成的序列</a:t>
            </a:r>
            <a:r>
              <a:rPr lang="en-US" altLang="zh-CN" sz="2800" dirty="0"/>
              <a:t>a1</a:t>
            </a:r>
            <a:r>
              <a:rPr lang="zh-CN" altLang="en-US" sz="2800" dirty="0"/>
              <a:t>，</a:t>
            </a:r>
            <a:r>
              <a:rPr lang="en-US" altLang="zh-CN" sz="2800" dirty="0"/>
              <a:t>a2</a:t>
            </a:r>
            <a:r>
              <a:rPr lang="zh-CN" altLang="en-US" sz="2800" dirty="0"/>
              <a:t>，</a:t>
            </a:r>
            <a:r>
              <a:rPr lang="en-US" altLang="zh-CN" sz="2800" dirty="0"/>
              <a:t>...</a:t>
            </a:r>
            <a:r>
              <a:rPr lang="zh-CN" altLang="en-US" sz="2800" dirty="0"/>
              <a:t>，</a:t>
            </a:r>
            <a:r>
              <a:rPr lang="en-US" altLang="zh-CN" sz="2800" dirty="0"/>
              <a:t>an</a:t>
            </a:r>
            <a:r>
              <a:rPr lang="zh-CN" altLang="en-US" sz="2800" dirty="0"/>
              <a:t>，求该序列的最大子段和。如果所有整数都是负数，那么定义其最大子段和为</a:t>
            </a:r>
            <a:r>
              <a:rPr lang="en-US" altLang="zh-CN" sz="2800" dirty="0"/>
              <a:t>0</a:t>
            </a:r>
            <a:r>
              <a:rPr lang="zh-CN" altLang="en-US" sz="2800" dirty="0" smtClean="0"/>
              <a:t>。</a:t>
            </a:r>
            <a:endParaRPr lang="en-US" altLang="zh-CN" sz="2800" dirty="0" smtClean="0"/>
          </a:p>
          <a:p>
            <a:pPr marL="0" indent="0">
              <a:lnSpc>
                <a:spcPct val="150000"/>
              </a:lnSpc>
              <a:spcBef>
                <a:spcPts val="0"/>
              </a:spcBef>
              <a:buNone/>
              <a:defRPr/>
            </a:pPr>
            <a:r>
              <a:rPr lang="zh-CN" altLang="en-US" sz="2800" dirty="0" smtClean="0"/>
              <a:t>（</a:t>
            </a:r>
            <a:r>
              <a:rPr lang="zh-CN" altLang="en-US" sz="2800" dirty="0">
                <a:solidFill>
                  <a:srgbClr val="FF0000"/>
                </a:solidFill>
                <a:effectLst>
                  <a:outerShdw blurRad="38100" dist="38100" dir="2700000" algn="tl">
                    <a:srgbClr val="000000">
                      <a:alpha val="43137"/>
                    </a:srgbClr>
                  </a:outerShdw>
                </a:effectLst>
              </a:rPr>
              <a:t>即最大连续子序列之和</a:t>
            </a:r>
            <a:r>
              <a:rPr lang="zh-CN" altLang="en-US" sz="2800" dirty="0" smtClean="0"/>
              <a:t>）</a:t>
            </a:r>
            <a:endParaRPr lang="en-US" altLang="zh-CN" sz="2800" dirty="0" smtClean="0"/>
          </a:p>
          <a:p>
            <a:pPr marL="0" indent="0">
              <a:lnSpc>
                <a:spcPct val="150000"/>
              </a:lnSpc>
              <a:spcBef>
                <a:spcPts val="0"/>
              </a:spcBef>
              <a:buNone/>
              <a:defRPr/>
            </a:pPr>
            <a:endParaRPr lang="en-US" altLang="zh-CN" sz="2800" b="1" dirty="0" smtClean="0"/>
          </a:p>
          <a:p>
            <a:pPr marL="0" indent="0">
              <a:lnSpc>
                <a:spcPct val="150000"/>
              </a:lnSpc>
              <a:spcBef>
                <a:spcPts val="0"/>
              </a:spcBef>
              <a:buNone/>
              <a:defRPr/>
            </a:pPr>
            <a:r>
              <a:rPr lang="zh-CN" altLang="en-US" sz="2800" b="1" dirty="0" smtClean="0"/>
              <a:t>最优值定义：</a:t>
            </a:r>
            <a:endParaRPr lang="zh-CN" altLang="en-US" sz="2800" b="1" dirty="0"/>
          </a:p>
        </p:txBody>
      </p:sp>
      <p:graphicFrame>
        <p:nvGraphicFramePr>
          <p:cNvPr id="4" name="对象 3"/>
          <p:cNvGraphicFramePr>
            <a:graphicFrameLocks noChangeAspect="1"/>
          </p:cNvGraphicFramePr>
          <p:nvPr/>
        </p:nvGraphicFramePr>
        <p:xfrm>
          <a:off x="2549308" y="3113854"/>
          <a:ext cx="4180784" cy="1487641"/>
        </p:xfrm>
        <a:graphic>
          <a:graphicData uri="http://schemas.openxmlformats.org/presentationml/2006/ole">
            <mc:AlternateContent xmlns:mc="http://schemas.openxmlformats.org/markup-compatibility/2006">
              <mc:Choice xmlns:v="urn:schemas-microsoft-com:vml" Requires="v">
                <p:oleObj spid="_x0000_s2139" name="Equation" r:id="rId1" imgW="49682400" imgH="17678400" progId="Equation.DSMT4">
                  <p:embed/>
                </p:oleObj>
              </mc:Choice>
              <mc:Fallback>
                <p:oleObj name="Equation" r:id="rId1" imgW="49682400" imgH="17678400" progId="Equation.DSMT4">
                  <p:embed/>
                  <p:pic>
                    <p:nvPicPr>
                      <p:cNvPr id="0" name="Picture 2138"/>
                      <p:cNvPicPr/>
                      <p:nvPr/>
                    </p:nvPicPr>
                    <p:blipFill>
                      <a:blip r:embed="rId2"/>
                      <a:stretch>
                        <a:fillRect/>
                      </a:stretch>
                    </p:blipFill>
                    <p:spPr>
                      <a:xfrm>
                        <a:off x="2549308" y="3113854"/>
                        <a:ext cx="4180784" cy="1487641"/>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解法</a:t>
            </a:r>
            <a:r>
              <a:rPr lang="en-US" altLang="zh-CN" dirty="0" smtClean="0"/>
              <a:t>1</a:t>
            </a:r>
            <a:r>
              <a:rPr lang="zh-CN" altLang="en-US" dirty="0" smtClean="0"/>
              <a:t>：蛮力算法或穷举算法</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defRPr/>
            </a:pPr>
            <a:r>
              <a:rPr lang="zh-CN" altLang="en-US" sz="2800" b="1" dirty="0">
                <a:solidFill>
                  <a:srgbClr val="FF0000"/>
                </a:solidFill>
                <a:effectLst>
                  <a:outerShdw blurRad="38100" dist="38100" dir="2700000" algn="tl">
                    <a:srgbClr val="000000">
                      <a:alpha val="43137"/>
                    </a:srgbClr>
                  </a:outerShdw>
                </a:effectLst>
              </a:rPr>
              <a:t>从序列首元素开始穷举所有可能的子</a:t>
            </a:r>
            <a:r>
              <a:rPr lang="zh-CN" altLang="en-US" sz="2800" b="1" dirty="0" smtClean="0">
                <a:solidFill>
                  <a:srgbClr val="FF0000"/>
                </a:solidFill>
                <a:effectLst>
                  <a:outerShdw blurRad="38100" dist="38100" dir="2700000" algn="tl">
                    <a:srgbClr val="000000">
                      <a:alpha val="43137"/>
                    </a:srgbClr>
                  </a:outerShdw>
                </a:effectLst>
              </a:rPr>
              <a:t>序列：显然</a:t>
            </a:r>
            <a:r>
              <a:rPr lang="zh-CN" altLang="en-US" sz="2800" b="1" dirty="0">
                <a:solidFill>
                  <a:srgbClr val="FF0000"/>
                </a:solidFill>
                <a:effectLst>
                  <a:outerShdw blurRad="38100" dist="38100" dir="2700000" algn="tl">
                    <a:srgbClr val="000000">
                      <a:alpha val="43137"/>
                    </a:srgbClr>
                  </a:outerShdw>
                </a:effectLst>
              </a:rPr>
              <a:t>可以在</a:t>
            </a:r>
            <a:r>
              <a:rPr lang="en-US" altLang="zh-CN" sz="2800" b="1" dirty="0">
                <a:solidFill>
                  <a:srgbClr val="FF0000"/>
                </a:solidFill>
                <a:effectLst>
                  <a:outerShdw blurRad="38100" dist="38100" dir="2700000" algn="tl">
                    <a:srgbClr val="000000">
                      <a:alpha val="43137"/>
                    </a:srgbClr>
                  </a:outerShdw>
                </a:effectLst>
              </a:rPr>
              <a:t>O</a:t>
            </a:r>
            <a:r>
              <a:rPr lang="zh-CN" altLang="en-US" sz="2800" b="1" dirty="0">
                <a:solidFill>
                  <a:srgbClr val="FF0000"/>
                </a:solidFill>
                <a:effectLst>
                  <a:outerShdw blurRad="38100" dist="38100" dir="2700000" algn="tl">
                    <a:srgbClr val="000000">
                      <a:alpha val="43137"/>
                    </a:srgbClr>
                  </a:outerShdw>
                </a:effectLst>
              </a:rPr>
              <a:t>（</a:t>
            </a:r>
            <a:r>
              <a:rPr lang="en-US" altLang="zh-CN" sz="2800" b="1" dirty="0" smtClean="0">
                <a:solidFill>
                  <a:srgbClr val="FF0000"/>
                </a:solidFill>
                <a:effectLst>
                  <a:outerShdw blurRad="38100" dist="38100" dir="2700000" algn="tl">
                    <a:srgbClr val="000000">
                      <a:alpha val="43137"/>
                    </a:srgbClr>
                  </a:outerShdw>
                </a:effectLst>
              </a:rPr>
              <a:t>n</a:t>
            </a:r>
            <a:r>
              <a:rPr lang="en-US" altLang="zh-CN" sz="2800" b="1" baseline="30000" dirty="0" smtClean="0">
                <a:solidFill>
                  <a:srgbClr val="FF0000"/>
                </a:solidFill>
                <a:effectLst>
                  <a:outerShdw blurRad="38100" dist="38100" dir="2700000" algn="tl">
                    <a:srgbClr val="000000">
                      <a:alpha val="43137"/>
                    </a:srgbClr>
                  </a:outerShdw>
                </a:effectLst>
              </a:rPr>
              <a:t>2</a:t>
            </a:r>
            <a:r>
              <a:rPr lang="zh-CN" altLang="en-US" sz="2800" b="1" dirty="0">
                <a:solidFill>
                  <a:srgbClr val="FF0000"/>
                </a:solidFill>
                <a:effectLst>
                  <a:outerShdw blurRad="38100" dist="38100" dir="2700000" algn="tl">
                    <a:srgbClr val="000000">
                      <a:alpha val="43137"/>
                    </a:srgbClr>
                  </a:outerShdw>
                </a:effectLst>
              </a:rPr>
              <a:t>）的时间复杂度上完成这个问题</a:t>
            </a:r>
            <a:r>
              <a:rPr lang="zh-CN" altLang="en-US" sz="2800" b="1" dirty="0" smtClean="0">
                <a:solidFill>
                  <a:srgbClr val="FF0000"/>
                </a:solidFill>
                <a:effectLst>
                  <a:outerShdw blurRad="38100" dist="38100" dir="2700000" algn="tl">
                    <a:srgbClr val="000000">
                      <a:alpha val="43137"/>
                    </a:srgbClr>
                  </a:outerShdw>
                </a:effectLst>
              </a:rPr>
              <a:t>。但是</a:t>
            </a:r>
            <a:r>
              <a:rPr lang="zh-CN" altLang="en-US" sz="2800" b="1" dirty="0">
                <a:solidFill>
                  <a:srgbClr val="FF0000"/>
                </a:solidFill>
                <a:effectLst>
                  <a:outerShdw blurRad="38100" dist="38100" dir="2700000" algn="tl">
                    <a:srgbClr val="000000">
                      <a:alpha val="43137"/>
                    </a:srgbClr>
                  </a:outerShdw>
                </a:effectLst>
              </a:rPr>
              <a:t>是否可以对算法进行优化呢？答案是肯定的</a:t>
            </a:r>
            <a:r>
              <a:rPr lang="zh-CN" altLang="en-US" sz="2800" b="1" dirty="0" smtClean="0">
                <a:solidFill>
                  <a:srgbClr val="FF0000"/>
                </a:solidFill>
                <a:effectLst>
                  <a:outerShdw blurRad="38100" dist="38100" dir="2700000" algn="tl">
                    <a:srgbClr val="000000">
                      <a:alpha val="43137"/>
                    </a:srgbClr>
                  </a:outerShdw>
                </a:effectLst>
              </a:rPr>
              <a:t>。</a:t>
            </a:r>
            <a:endParaRPr lang="en-US" altLang="zh-CN" sz="2800" b="1" dirty="0" smtClean="0">
              <a:solidFill>
                <a:srgbClr val="FF0000"/>
              </a:solidFill>
              <a:effectLst>
                <a:outerShdw blurRad="38100" dist="38100" dir="2700000" algn="tl">
                  <a:srgbClr val="000000">
                    <a:alpha val="43137"/>
                  </a:srgbClr>
                </a:outerShdw>
              </a:effectLst>
            </a:endParaRPr>
          </a:p>
          <a:p>
            <a:pPr marL="0" indent="0">
              <a:lnSpc>
                <a:spcPct val="150000"/>
              </a:lnSpc>
              <a:spcBef>
                <a:spcPts val="0"/>
              </a:spcBef>
              <a:buNone/>
              <a:defRPr/>
            </a:pPr>
            <a:endParaRPr lang="zh-CN" altLang="en-US" sz="2800" b="1" dirty="0">
              <a:effectLst>
                <a:outerShdw blurRad="38100" dist="38100" dir="2700000" algn="tl">
                  <a:srgbClr val="C0C0C0"/>
                </a:outerShdw>
              </a:effectLst>
            </a:endParaRPr>
          </a:p>
        </p:txBody>
      </p:sp>
      <p:pic>
        <p:nvPicPr>
          <p:cNvPr id="6" name="图片 5"/>
          <p:cNvPicPr>
            <a:picLocks noChangeAspect="1"/>
          </p:cNvPicPr>
          <p:nvPr/>
        </p:nvPicPr>
        <p:blipFill>
          <a:blip r:embed="rId1"/>
          <a:stretch>
            <a:fillRect/>
          </a:stretch>
        </p:blipFill>
        <p:spPr>
          <a:xfrm>
            <a:off x="707423" y="2280741"/>
            <a:ext cx="3290645" cy="3889409"/>
          </a:xfrm>
          <a:prstGeom prst="rect">
            <a:avLst/>
          </a:prstGeom>
        </p:spPr>
      </p:pic>
      <p:pic>
        <p:nvPicPr>
          <p:cNvPr id="7" name="图片 6"/>
          <p:cNvPicPr>
            <a:picLocks noChangeAspect="1"/>
          </p:cNvPicPr>
          <p:nvPr/>
        </p:nvPicPr>
        <p:blipFill>
          <a:blip r:embed="rId2"/>
          <a:stretch>
            <a:fillRect/>
          </a:stretch>
        </p:blipFill>
        <p:spPr>
          <a:xfrm>
            <a:off x="7729355" y="2280741"/>
            <a:ext cx="3348293" cy="3960000"/>
          </a:xfrm>
          <a:prstGeom prst="rect">
            <a:avLst/>
          </a:prstGeom>
        </p:spPr>
      </p:pic>
      <p:sp>
        <p:nvSpPr>
          <p:cNvPr id="8" name="右箭头 7"/>
          <p:cNvSpPr/>
          <p:nvPr/>
        </p:nvSpPr>
        <p:spPr>
          <a:xfrm>
            <a:off x="4611329" y="3696929"/>
            <a:ext cx="2585884" cy="35396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5359407" y="2981383"/>
            <a:ext cx="1008609" cy="584775"/>
          </a:xfrm>
          <a:prstGeom prst="rect">
            <a:avLst/>
          </a:prstGeom>
          <a:noFill/>
        </p:spPr>
        <p:txBody>
          <a:bodyPr wrap="none" rtlCol="0">
            <a:spAutoFit/>
          </a:bodyPr>
          <a:lstStyle/>
          <a:p>
            <a:r>
              <a:rPr lang="zh-CN" altLang="en-US" sz="3200" b="1" dirty="0">
                <a:effectLst>
                  <a:outerShdw blurRad="38100" dist="38100" dir="2700000" algn="tl">
                    <a:srgbClr val="000000">
                      <a:alpha val="43137"/>
                    </a:srgbClr>
                  </a:outerShdw>
                </a:effectLst>
              </a:rPr>
              <a:t>改进</a:t>
            </a:r>
            <a:endParaRPr lang="zh-CN" altLang="en-US" sz="3200" b="1" dirty="0">
              <a:effectLst>
                <a:outerShdw blurRad="38100" dist="38100" dir="2700000" algn="tl">
                  <a:srgbClr val="000000">
                    <a:alpha val="43137"/>
                  </a:srgbClr>
                </a:outerShdw>
              </a:effectLst>
            </a:endParaRPr>
          </a:p>
        </p:txBody>
      </p:sp>
      <p:sp>
        <p:nvSpPr>
          <p:cNvPr id="11" name="矩形 10"/>
          <p:cNvSpPr/>
          <p:nvPr/>
        </p:nvSpPr>
        <p:spPr>
          <a:xfrm>
            <a:off x="10022551" y="2723225"/>
            <a:ext cx="1055097" cy="369332"/>
          </a:xfrm>
          <a:prstGeom prst="rect">
            <a:avLst/>
          </a:prstGeom>
        </p:spPr>
        <p:txBody>
          <a:bodyPr wrap="none">
            <a:spAutoFit/>
          </a:bodyPr>
          <a:lstStyle/>
          <a:p>
            <a:r>
              <a:rPr lang="en-US" altLang="zh-CN" b="1" dirty="0">
                <a:solidFill>
                  <a:srgbClr val="FF0000"/>
                </a:solidFill>
                <a:effectLst>
                  <a:outerShdw blurRad="38100" dist="38100" dir="2700000" algn="tl">
                    <a:srgbClr val="000000">
                      <a:alpha val="43137"/>
                    </a:srgbClr>
                  </a:outerShdw>
                </a:effectLst>
              </a:rPr>
              <a:t>O</a:t>
            </a:r>
            <a:r>
              <a:rPr lang="zh-CN" altLang="en-US" b="1" dirty="0">
                <a:solidFill>
                  <a:srgbClr val="FF0000"/>
                </a:solidFill>
                <a:effectLst>
                  <a:outerShdw blurRad="38100" dist="38100" dir="2700000" algn="tl">
                    <a:srgbClr val="000000">
                      <a:alpha val="43137"/>
                    </a:srgbClr>
                  </a:outerShdw>
                </a:effectLst>
              </a:rPr>
              <a:t>（</a:t>
            </a:r>
            <a:r>
              <a:rPr lang="en-US" altLang="zh-CN" b="1" dirty="0">
                <a:solidFill>
                  <a:srgbClr val="FF0000"/>
                </a:solidFill>
                <a:effectLst>
                  <a:outerShdw blurRad="38100" dist="38100" dir="2700000" algn="tl">
                    <a:srgbClr val="000000">
                      <a:alpha val="43137"/>
                    </a:srgbClr>
                  </a:outerShdw>
                </a:effectLst>
              </a:rPr>
              <a:t>n</a:t>
            </a:r>
            <a:r>
              <a:rPr lang="en-US" altLang="zh-CN" b="1" baseline="30000" dirty="0">
                <a:solidFill>
                  <a:srgbClr val="FF0000"/>
                </a:solidFill>
                <a:effectLst>
                  <a:outerShdw blurRad="38100" dist="38100" dir="2700000" algn="tl">
                    <a:srgbClr val="000000">
                      <a:alpha val="43137"/>
                    </a:srgbClr>
                  </a:outerShdw>
                </a:effectLst>
              </a:rPr>
              <a:t>2</a:t>
            </a:r>
            <a:r>
              <a:rPr lang="zh-CN" altLang="en-US" b="1" dirty="0">
                <a:solidFill>
                  <a:srgbClr val="FF0000"/>
                </a:solidFill>
                <a:effectLst>
                  <a:outerShdw blurRad="38100" dist="38100" dir="2700000" algn="tl">
                    <a:srgbClr val="000000">
                      <a:alpha val="43137"/>
                    </a:srgbClr>
                  </a:outerShdw>
                </a:effectLst>
              </a:rPr>
              <a:t>）</a:t>
            </a:r>
            <a:endParaRPr lang="zh-CN" altLang="en-US" dirty="0"/>
          </a:p>
        </p:txBody>
      </p:sp>
      <p:sp>
        <p:nvSpPr>
          <p:cNvPr id="12" name="矩形 11"/>
          <p:cNvSpPr/>
          <p:nvPr/>
        </p:nvSpPr>
        <p:spPr>
          <a:xfrm>
            <a:off x="2942971" y="2577516"/>
            <a:ext cx="1055097" cy="369332"/>
          </a:xfrm>
          <a:prstGeom prst="rect">
            <a:avLst/>
          </a:prstGeom>
        </p:spPr>
        <p:txBody>
          <a:bodyPr wrap="none">
            <a:spAutoFit/>
          </a:bodyPr>
          <a:lstStyle/>
          <a:p>
            <a:r>
              <a:rPr lang="en-US" altLang="zh-CN" b="1" dirty="0">
                <a:solidFill>
                  <a:srgbClr val="FF0000"/>
                </a:solidFill>
                <a:effectLst>
                  <a:outerShdw blurRad="38100" dist="38100" dir="2700000" algn="tl">
                    <a:srgbClr val="000000">
                      <a:alpha val="43137"/>
                    </a:srgbClr>
                  </a:outerShdw>
                </a:effectLst>
              </a:rPr>
              <a:t>O</a:t>
            </a:r>
            <a:r>
              <a:rPr lang="zh-CN" altLang="en-US" b="1" dirty="0">
                <a:solidFill>
                  <a:srgbClr val="FF0000"/>
                </a:solidFill>
                <a:effectLst>
                  <a:outerShdw blurRad="38100" dist="38100" dir="2700000" algn="tl">
                    <a:srgbClr val="000000">
                      <a:alpha val="43137"/>
                    </a:srgbClr>
                  </a:outerShdw>
                </a:effectLst>
              </a:rPr>
              <a:t>（</a:t>
            </a:r>
            <a:r>
              <a:rPr lang="en-US" altLang="zh-CN" b="1" dirty="0" smtClean="0">
                <a:solidFill>
                  <a:srgbClr val="FF0000"/>
                </a:solidFill>
                <a:effectLst>
                  <a:outerShdw blurRad="38100" dist="38100" dir="2700000" algn="tl">
                    <a:srgbClr val="000000">
                      <a:alpha val="43137"/>
                    </a:srgbClr>
                  </a:outerShdw>
                </a:effectLst>
              </a:rPr>
              <a:t>n</a:t>
            </a:r>
            <a:r>
              <a:rPr lang="en-US" altLang="zh-CN" b="1" baseline="30000" dirty="0" smtClean="0">
                <a:solidFill>
                  <a:srgbClr val="FF0000"/>
                </a:solidFill>
                <a:effectLst>
                  <a:outerShdw blurRad="38100" dist="38100" dir="2700000" algn="tl">
                    <a:srgbClr val="000000">
                      <a:alpha val="43137"/>
                    </a:srgbClr>
                  </a:outerShdw>
                </a:effectLst>
              </a:rPr>
              <a:t>3</a:t>
            </a:r>
            <a:r>
              <a:rPr lang="zh-CN" altLang="en-US" b="1" dirty="0" smtClean="0">
                <a:solidFill>
                  <a:srgbClr val="FF0000"/>
                </a:solidFill>
                <a:effectLst>
                  <a:outerShdw blurRad="38100" dist="38100" dir="2700000" algn="tl">
                    <a:srgbClr val="000000">
                      <a:alpha val="43137"/>
                    </a:srgbClr>
                  </a:outerShdw>
                </a:effectLst>
              </a:rPr>
              <a:t>）</a:t>
            </a:r>
            <a:endParaRPr lang="zh-CN" altLang="en-US" dirty="0"/>
          </a:p>
        </p:txBody>
      </p:sp>
      <p:graphicFrame>
        <p:nvGraphicFramePr>
          <p:cNvPr id="13" name="对象 12"/>
          <p:cNvGraphicFramePr>
            <a:graphicFrameLocks noChangeAspect="1"/>
          </p:cNvGraphicFramePr>
          <p:nvPr/>
        </p:nvGraphicFramePr>
        <p:xfrm>
          <a:off x="4987411" y="4260741"/>
          <a:ext cx="1752600" cy="685800"/>
        </p:xfrm>
        <a:graphic>
          <a:graphicData uri="http://schemas.openxmlformats.org/presentationml/2006/ole">
            <mc:AlternateContent xmlns:mc="http://schemas.openxmlformats.org/markup-compatibility/2006">
              <mc:Choice xmlns:v="urn:schemas-microsoft-com:vml" Requires="v">
                <p:oleObj spid="_x0000_s3141" name="Equation" r:id="rId3" imgW="42062400" imgH="16459200" progId="Equation.DSMT4">
                  <p:embed/>
                </p:oleObj>
              </mc:Choice>
              <mc:Fallback>
                <p:oleObj name="Equation" r:id="rId3" imgW="42062400" imgH="16459200" progId="Equation.DSMT4">
                  <p:embed/>
                  <p:pic>
                    <p:nvPicPr>
                      <p:cNvPr id="0" name="Picture 3140"/>
                      <p:cNvPicPr/>
                      <p:nvPr/>
                    </p:nvPicPr>
                    <p:blipFill>
                      <a:blip r:embed="rId4"/>
                      <a:stretch>
                        <a:fillRect/>
                      </a:stretch>
                    </p:blipFill>
                    <p:spPr>
                      <a:xfrm>
                        <a:off x="4987411" y="4260741"/>
                        <a:ext cx="1752600" cy="685800"/>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解法</a:t>
            </a:r>
            <a:r>
              <a:rPr lang="en-US" altLang="zh-CN" dirty="0" smtClean="0"/>
              <a:t>2</a:t>
            </a:r>
            <a:r>
              <a:rPr lang="zh-CN" altLang="en-US" dirty="0"/>
              <a:t>：分治递归的算法</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defRPr/>
            </a:pP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将序列划分为左右两部分，则最大子段和可能在三处出现：左半部、右半部以及跨越左右边界的部分。递归的终止条件是：</a:t>
            </a:r>
            <a:r>
              <a:rPr lang="en-US" altLang="zh-CN"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left == right</a:t>
            </a:r>
            <a:r>
              <a:rPr lang="zh-CN"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682422" y="2303459"/>
            <a:ext cx="5850523" cy="4181665"/>
          </a:xfrm>
          <a:prstGeom prst="rect">
            <a:avLst/>
          </a:prstGeom>
        </p:spPr>
      </p:pic>
      <p:sp>
        <p:nvSpPr>
          <p:cNvPr id="5" name="矩形 4"/>
          <p:cNvSpPr/>
          <p:nvPr/>
        </p:nvSpPr>
        <p:spPr>
          <a:xfrm>
            <a:off x="6712612" y="3956133"/>
            <a:ext cx="4754828" cy="523220"/>
          </a:xfrm>
          <a:prstGeom prst="rect">
            <a:avLst/>
          </a:prstGeom>
        </p:spPr>
        <p:txBody>
          <a:bodyPr wrap="none">
            <a:spAutoFit/>
          </a:bodyPr>
          <a:lstStyle/>
          <a:p>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2T</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n/2</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zh-CN" altLang="en-US" sz="2800" b="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zh-CN" alt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168740" y="88291"/>
            <a:ext cx="7740763" cy="470410"/>
          </a:xfrm>
        </p:spPr>
        <p:txBody>
          <a:bodyPr/>
          <a:lstStyle/>
          <a:p>
            <a:r>
              <a:rPr lang="zh-CN" altLang="en-US" dirty="0" smtClean="0"/>
              <a:t>解法</a:t>
            </a:r>
            <a:r>
              <a:rPr lang="en-US" altLang="zh-CN" dirty="0" smtClean="0"/>
              <a:t>3</a:t>
            </a:r>
            <a:r>
              <a:rPr lang="zh-CN" altLang="en-US" dirty="0" smtClean="0"/>
              <a:t>：</a:t>
            </a:r>
            <a:r>
              <a:rPr lang="zh-CN" altLang="en-US" dirty="0"/>
              <a:t>动态规划</a:t>
            </a:r>
            <a:endParaRPr lang="zh-CN" altLang="en-US" dirty="0"/>
          </a:p>
        </p:txBody>
      </p:sp>
      <p:sp>
        <p:nvSpPr>
          <p:cNvPr id="3" name="内容占位符 2"/>
          <p:cNvSpPr>
            <a:spLocks noGrp="1"/>
          </p:cNvSpPr>
          <p:nvPr>
            <p:ph idx="1"/>
          </p:nvPr>
        </p:nvSpPr>
        <p:spPr>
          <a:xfrm>
            <a:off x="129130" y="873995"/>
            <a:ext cx="11632335" cy="1409173"/>
          </a:xfrm>
        </p:spPr>
        <p:txBody>
          <a:bodyPr/>
          <a:lstStyle/>
          <a:p>
            <a:pPr marL="0" indent="0">
              <a:lnSpc>
                <a:spcPct val="150000"/>
              </a:lnSpc>
              <a:spcBef>
                <a:spcPts val="0"/>
              </a:spcBef>
              <a:buNone/>
              <a:defRPr/>
            </a:pPr>
            <a:r>
              <a:rPr lang="zh-CN" altLang="en-US" sz="2800" dirty="0" smtClean="0">
                <a:latin typeface="Times New Roman" panose="02020603050405020304" pitchFamily="18" charset="0"/>
                <a:cs typeface="Times New Roman" panose="02020603050405020304" pitchFamily="18" charset="0"/>
              </a:rPr>
              <a:t>两端</a:t>
            </a:r>
            <a:r>
              <a:rPr lang="zh-CN" altLang="en-US" sz="2800" dirty="0">
                <a:latin typeface="Times New Roman" panose="02020603050405020304" pitchFamily="18" charset="0"/>
                <a:cs typeface="Times New Roman" panose="02020603050405020304" pitchFamily="18" charset="0"/>
              </a:rPr>
              <a:t>都是变化的问题是很难优化的，最好可以让一端固定，这样就会大大简化分析难度。于是将</a:t>
            </a:r>
            <a:r>
              <a:rPr lang="en-US" altLang="zh-CN" sz="2800" dirty="0">
                <a:solidFill>
                  <a:srgbClr val="FF0000"/>
                </a:solidFill>
                <a:latin typeface="Times New Roman" panose="02020603050405020304" pitchFamily="18" charset="0"/>
                <a:cs typeface="Times New Roman" panose="02020603050405020304" pitchFamily="18" charset="0"/>
              </a:rPr>
              <a:t>j</a:t>
            </a:r>
            <a:r>
              <a:rPr lang="zh-CN" altLang="en-US" sz="2800" dirty="0">
                <a:latin typeface="Times New Roman" panose="02020603050405020304" pitchFamily="18" charset="0"/>
                <a:cs typeface="Times New Roman" panose="02020603050405020304" pitchFamily="18" charset="0"/>
              </a:rPr>
              <a:t>暂时从原式子中提取出来，将剩下的命名为</a:t>
            </a:r>
            <a:r>
              <a:rPr lang="en-US" altLang="zh-CN" sz="2800" dirty="0">
                <a:latin typeface="Times New Roman" panose="02020603050405020304" pitchFamily="18" charset="0"/>
                <a:cs typeface="Times New Roman" panose="02020603050405020304" pitchFamily="18" charset="0"/>
              </a:rPr>
              <a:t>b[j]</a:t>
            </a:r>
            <a:r>
              <a:rPr lang="zh-CN" altLang="en-US" sz="2800" dirty="0">
                <a:latin typeface="Times New Roman" panose="02020603050405020304" pitchFamily="18" charset="0"/>
                <a:cs typeface="Times New Roman" panose="02020603050405020304" pitchFamily="18" charset="0"/>
              </a:rPr>
              <a:t>。</a:t>
            </a:r>
            <a:endParaRPr lang="zh-CN" altLang="en-US" sz="2800" b="1" dirty="0">
              <a:effectLst>
                <a:outerShdw blurRad="38100" dist="38100" dir="2700000" algn="tl">
                  <a:srgbClr val="C0C0C0"/>
                </a:outerShdw>
              </a:effectLst>
              <a:latin typeface="Times New Roman" panose="02020603050405020304" pitchFamily="18" charset="0"/>
              <a:cs typeface="Times New Roman" panose="02020603050405020304" pitchFamily="18" charset="0"/>
            </a:endParaRPr>
          </a:p>
        </p:txBody>
      </p:sp>
      <p:graphicFrame>
        <p:nvGraphicFramePr>
          <p:cNvPr id="16" name="对象 15"/>
          <p:cNvGraphicFramePr>
            <a:graphicFrameLocks noChangeAspect="1"/>
          </p:cNvGraphicFramePr>
          <p:nvPr/>
        </p:nvGraphicFramePr>
        <p:xfrm>
          <a:off x="2568012" y="2283168"/>
          <a:ext cx="6567487" cy="1487487"/>
        </p:xfrm>
        <a:graphic>
          <a:graphicData uri="http://schemas.openxmlformats.org/presentationml/2006/ole">
            <mc:AlternateContent xmlns:mc="http://schemas.openxmlformats.org/markup-compatibility/2006">
              <mc:Choice xmlns:v="urn:schemas-microsoft-com:vml" Requires="v">
                <p:oleObj spid="_x0000_s5223" name="Equation" r:id="rId1" imgW="78028800" imgH="17678400" progId="Equation.DSMT4">
                  <p:embed/>
                </p:oleObj>
              </mc:Choice>
              <mc:Fallback>
                <p:oleObj name="Equation" r:id="rId1" imgW="78028800" imgH="17678400" progId="Equation.DSMT4">
                  <p:embed/>
                  <p:pic>
                    <p:nvPicPr>
                      <p:cNvPr id="0" name="Picture 5222"/>
                      <p:cNvPicPr/>
                      <p:nvPr/>
                    </p:nvPicPr>
                    <p:blipFill>
                      <a:blip r:embed="rId2"/>
                      <a:stretch>
                        <a:fillRect/>
                      </a:stretch>
                    </p:blipFill>
                    <p:spPr>
                      <a:xfrm>
                        <a:off x="2568012" y="2283168"/>
                        <a:ext cx="6567487" cy="1487487"/>
                      </a:xfrm>
                      <a:prstGeom prst="rect">
                        <a:avLst/>
                      </a:prstGeom>
                    </p:spPr>
                  </p:pic>
                </p:oleObj>
              </mc:Fallback>
            </mc:AlternateContent>
          </a:graphicData>
        </a:graphic>
      </p:graphicFrame>
      <p:sp>
        <p:nvSpPr>
          <p:cNvPr id="17" name="内容占位符 2"/>
          <p:cNvSpPr txBox="1"/>
          <p:nvPr/>
        </p:nvSpPr>
        <p:spPr>
          <a:xfrm>
            <a:off x="129129" y="3770655"/>
            <a:ext cx="11632335" cy="1409173"/>
          </a:xfrm>
          <a:prstGeom prst="rect">
            <a:avLst/>
          </a:prstGeom>
        </p:spPr>
        <p:txBody>
          <a:bodyPr/>
          <a:lstStyle>
            <a:lvl1pPr marL="326390" indent="-326390" algn="l" rtl="0" eaLnBrk="1" fontAlgn="base" hangingPunct="1">
              <a:spcBef>
                <a:spcPct val="20000"/>
              </a:spcBef>
              <a:spcAft>
                <a:spcPct val="0"/>
              </a:spcAft>
              <a:buChar char="•"/>
              <a:defRPr sz="3050" kern="1200">
                <a:solidFill>
                  <a:schemeClr val="tx1"/>
                </a:solidFill>
                <a:latin typeface="黑体" panose="02010609060101010101" pitchFamily="49" charset="-122"/>
                <a:ea typeface="黑体" panose="02010609060101010101" pitchFamily="49" charset="-122"/>
                <a:cs typeface="+mn-cs"/>
              </a:defRPr>
            </a:lvl1pPr>
            <a:lvl2pPr marL="707390" lvl="1" indent="-272415" algn="l" rtl="0" eaLnBrk="1" fontAlgn="base" hangingPunct="1">
              <a:spcBef>
                <a:spcPct val="20000"/>
              </a:spcBef>
              <a:spcAft>
                <a:spcPct val="0"/>
              </a:spcAft>
              <a:buChar char="–"/>
              <a:defRPr sz="2665" kern="1200">
                <a:solidFill>
                  <a:schemeClr val="tx1"/>
                </a:solidFill>
                <a:latin typeface="微软雅黑" panose="020B0503020204020204" pitchFamily="34" charset="-122"/>
                <a:ea typeface="微软雅黑" panose="020B0503020204020204" pitchFamily="34" charset="-122"/>
                <a:cs typeface="+mn-cs"/>
              </a:defRPr>
            </a:lvl2pPr>
            <a:lvl3pPr marL="1088390" lvl="2" indent="-217805" algn="l" rtl="0" eaLnBrk="1" fontAlgn="base" hangingPunct="1">
              <a:spcBef>
                <a:spcPct val="20000"/>
              </a:spcBef>
              <a:spcAft>
                <a:spcPct val="0"/>
              </a:spcAft>
              <a:buChar char="•"/>
              <a:defRPr sz="2285" kern="1200">
                <a:solidFill>
                  <a:schemeClr val="tx1"/>
                </a:solidFill>
                <a:latin typeface="新宋体" panose="02010609030101010101" pitchFamily="49" charset="-122"/>
                <a:ea typeface="新宋体" panose="02010609030101010101" pitchFamily="49" charset="-122"/>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a:lstStyle>
          <a:p>
            <a:pPr marL="0" indent="0">
              <a:lnSpc>
                <a:spcPct val="150000"/>
              </a:lnSpc>
              <a:spcBef>
                <a:spcPts val="0"/>
              </a:spcBef>
              <a:buFontTx/>
              <a:buNone/>
              <a:defRPr/>
            </a:pPr>
            <a:r>
              <a:rPr lang="zh-CN" altLang="en-US" sz="2800" b="1" dirty="0">
                <a:latin typeface="Times New Roman" panose="02020603050405020304" pitchFamily="18" charset="0"/>
                <a:cs typeface="Times New Roman" panose="02020603050405020304" pitchFamily="18" charset="0"/>
              </a:rPr>
              <a:t>所</a:t>
            </a:r>
            <a:r>
              <a:rPr lang="zh-CN" altLang="en-US" sz="2800" b="1" dirty="0" smtClean="0">
                <a:latin typeface="Times New Roman" panose="02020603050405020304" pitchFamily="18" charset="0"/>
                <a:cs typeface="Times New Roman" panose="02020603050405020304" pitchFamily="18" charset="0"/>
              </a:rPr>
              <a:t>求的最大字段和变为：</a:t>
            </a:r>
            <a:endParaRPr lang="zh-CN" altLang="en-US" sz="2800" b="1" dirty="0">
              <a:latin typeface="Times New Roman" panose="02020603050405020304" pitchFamily="18" charset="0"/>
              <a:cs typeface="Times New Roman" panose="02020603050405020304" pitchFamily="18" charset="0"/>
            </a:endParaRPr>
          </a:p>
        </p:txBody>
      </p:sp>
      <p:graphicFrame>
        <p:nvGraphicFramePr>
          <p:cNvPr id="18" name="对象 17"/>
          <p:cNvGraphicFramePr>
            <a:graphicFrameLocks noChangeAspect="1"/>
          </p:cNvGraphicFramePr>
          <p:nvPr/>
        </p:nvGraphicFramePr>
        <p:xfrm>
          <a:off x="3919128" y="4679765"/>
          <a:ext cx="2822575" cy="1000125"/>
        </p:xfrm>
        <a:graphic>
          <a:graphicData uri="http://schemas.openxmlformats.org/presentationml/2006/ole">
            <mc:AlternateContent xmlns:mc="http://schemas.openxmlformats.org/markup-compatibility/2006">
              <mc:Choice xmlns:v="urn:schemas-microsoft-com:vml" Requires="v">
                <p:oleObj spid="_x0000_s5224" name="Equation" r:id="rId3" imgW="33528000" imgH="11887200" progId="Equation.DSMT4">
                  <p:embed/>
                </p:oleObj>
              </mc:Choice>
              <mc:Fallback>
                <p:oleObj name="Equation" r:id="rId3" imgW="33528000" imgH="11887200" progId="Equation.DSMT4">
                  <p:embed/>
                  <p:pic>
                    <p:nvPicPr>
                      <p:cNvPr id="0" name="Picture 5223"/>
                      <p:cNvPicPr/>
                      <p:nvPr/>
                    </p:nvPicPr>
                    <p:blipFill>
                      <a:blip r:embed="rId4"/>
                      <a:stretch>
                        <a:fillRect/>
                      </a:stretch>
                    </p:blipFill>
                    <p:spPr>
                      <a:xfrm>
                        <a:off x="3919128" y="4679765"/>
                        <a:ext cx="2822575" cy="100012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解法</a:t>
            </a:r>
            <a:r>
              <a:rPr lang="en-US" altLang="zh-CN" dirty="0"/>
              <a:t>3</a:t>
            </a:r>
            <a:r>
              <a:rPr lang="zh-CN" altLang="en-US" dirty="0"/>
              <a:t>：动态规划</a:t>
            </a:r>
            <a:endParaRPr lang="zh-CN" altLang="en-US" dirty="0"/>
          </a:p>
        </p:txBody>
      </p:sp>
      <p:sp>
        <p:nvSpPr>
          <p:cNvPr id="5" name="内容占位符 2"/>
          <p:cNvSpPr>
            <a:spLocks noGrp="1"/>
          </p:cNvSpPr>
          <p:nvPr/>
        </p:nvSpPr>
        <p:spPr>
          <a:xfrm>
            <a:off x="279481" y="951900"/>
            <a:ext cx="11632335" cy="5349166"/>
          </a:xfrm>
          <a:prstGeom prst="rect">
            <a:avLst/>
          </a:prstGeom>
        </p:spPr>
        <p:txBody>
          <a:bodyPr/>
          <a:lstStyle>
            <a:lvl1pPr marL="326390" indent="-326390" algn="l" rtl="0" eaLnBrk="1" fontAlgn="base" hangingPunct="1">
              <a:spcBef>
                <a:spcPct val="20000"/>
              </a:spcBef>
              <a:spcAft>
                <a:spcPct val="0"/>
              </a:spcAft>
              <a:buChar char="•"/>
              <a:defRPr sz="3050" kern="1200">
                <a:solidFill>
                  <a:schemeClr val="tx1"/>
                </a:solidFill>
                <a:latin typeface="黑体" panose="02010609060101010101" pitchFamily="49" charset="-122"/>
                <a:ea typeface="黑体" panose="02010609060101010101" pitchFamily="49" charset="-122"/>
                <a:cs typeface="+mn-cs"/>
              </a:defRPr>
            </a:lvl1pPr>
            <a:lvl2pPr marL="707390" lvl="1" indent="-272415" algn="l" rtl="0" eaLnBrk="1" fontAlgn="base" hangingPunct="1">
              <a:spcBef>
                <a:spcPct val="20000"/>
              </a:spcBef>
              <a:spcAft>
                <a:spcPct val="0"/>
              </a:spcAft>
              <a:buChar char="–"/>
              <a:defRPr sz="2665" kern="1200">
                <a:solidFill>
                  <a:schemeClr val="tx1"/>
                </a:solidFill>
                <a:latin typeface="微软雅黑" panose="020B0503020204020204" pitchFamily="34" charset="-122"/>
                <a:ea typeface="微软雅黑" panose="020B0503020204020204" pitchFamily="34" charset="-122"/>
                <a:cs typeface="+mn-cs"/>
              </a:defRPr>
            </a:lvl2pPr>
            <a:lvl3pPr marL="1088390" lvl="2" indent="-217805" algn="l" rtl="0" eaLnBrk="1" fontAlgn="base" hangingPunct="1">
              <a:spcBef>
                <a:spcPct val="20000"/>
              </a:spcBef>
              <a:spcAft>
                <a:spcPct val="0"/>
              </a:spcAft>
              <a:buChar char="•"/>
              <a:defRPr sz="2285" kern="1200">
                <a:solidFill>
                  <a:schemeClr val="tx1"/>
                </a:solidFill>
                <a:latin typeface="新宋体" panose="02010609030101010101" pitchFamily="49" charset="-122"/>
                <a:ea typeface="新宋体" panose="02010609030101010101" pitchFamily="49" charset="-122"/>
                <a:cs typeface="+mn-cs"/>
              </a:defRPr>
            </a:lvl3pPr>
            <a:lvl4pPr marL="1524000" lvl="3" indent="-217805" algn="l" rtl="0" eaLnBrk="1" fontAlgn="base" hangingPunct="1">
              <a:spcBef>
                <a:spcPct val="20000"/>
              </a:spcBef>
              <a:spcAft>
                <a:spcPct val="0"/>
              </a:spcAft>
              <a:buChar char="–"/>
              <a:defRPr sz="1905" kern="1200">
                <a:solidFill>
                  <a:schemeClr val="tx1"/>
                </a:solidFill>
                <a:latin typeface="+mn-lt"/>
                <a:ea typeface="+mn-ea"/>
                <a:cs typeface="+mn-cs"/>
              </a:defRPr>
            </a:lvl4pPr>
            <a:lvl5pPr marL="1959610" lvl="4" indent="-217805" algn="l" rtl="0" eaLnBrk="1" fontAlgn="base" hangingPunct="1">
              <a:spcBef>
                <a:spcPct val="20000"/>
              </a:spcBef>
              <a:spcAft>
                <a:spcPct val="0"/>
              </a:spcAft>
              <a:buChar char="»"/>
              <a:defRPr sz="1905" kern="1200">
                <a:solidFill>
                  <a:schemeClr val="tx1"/>
                </a:solidFill>
                <a:latin typeface="+mn-lt"/>
                <a:ea typeface="+mn-ea"/>
                <a:cs typeface="+mn-cs"/>
              </a:defRPr>
            </a:lvl5pPr>
            <a:lvl6pPr marL="2395220" lvl="5"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6pPr>
            <a:lvl7pPr marL="2830195" lvl="6"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7pPr>
            <a:lvl8pPr marL="3265805" lvl="7"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8pPr>
            <a:lvl9pPr marL="3701415" lvl="8" indent="-217805" algn="l" defTabSz="870585" eaLnBrk="1" fontAlgn="base" latinLnBrk="0" hangingPunct="1">
              <a:spcBef>
                <a:spcPct val="20000"/>
              </a:spcBef>
              <a:spcAft>
                <a:spcPct val="0"/>
              </a:spcAft>
              <a:buChar char="»"/>
              <a:defRPr sz="1905" b="0" i="0" u="none" kern="1200" baseline="0">
                <a:solidFill>
                  <a:schemeClr val="tx1"/>
                </a:solidFill>
                <a:latin typeface="+mn-lt"/>
                <a:ea typeface="+mn-ea"/>
                <a:cs typeface="+mn-cs"/>
              </a:defRPr>
            </a:lvl9pPr>
          </a:lstStyle>
          <a:p>
            <a:pPr marL="0" indent="0">
              <a:lnSpc>
                <a:spcPct val="150000"/>
              </a:lnSpc>
              <a:buNone/>
            </a:pP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b[j]</a:t>
            </a:r>
            <a:r>
              <a:rPr lang="zh-CN" altLang="en-US" dirty="0">
                <a:latin typeface="Times New Roman" panose="02020603050405020304" pitchFamily="18" charset="0"/>
                <a:cs typeface="Times New Roman" panose="02020603050405020304" pitchFamily="18" charset="0"/>
              </a:rPr>
              <a:t>的定义，</a:t>
            </a:r>
            <a:r>
              <a:rPr lang="en-US" altLang="zh-CN" dirty="0">
                <a:latin typeface="Times New Roman" panose="02020603050405020304" pitchFamily="18" charset="0"/>
                <a:cs typeface="Times New Roman" panose="02020603050405020304" pitchFamily="18" charset="0"/>
              </a:rPr>
              <a:t>b[j]</a:t>
            </a:r>
            <a:r>
              <a:rPr lang="zh-CN" altLang="en-US" dirty="0">
                <a:latin typeface="Times New Roman" panose="02020603050405020304" pitchFamily="18" charset="0"/>
                <a:cs typeface="Times New Roman" panose="02020603050405020304" pitchFamily="18" charset="0"/>
              </a:rPr>
              <a:t>是指以</a:t>
            </a:r>
            <a:r>
              <a:rPr lang="en-US" altLang="zh-CN" dirty="0">
                <a:latin typeface="Times New Roman" panose="02020603050405020304" pitchFamily="18" charset="0"/>
                <a:cs typeface="Times New Roman" panose="02020603050405020304" pitchFamily="18" charset="0"/>
              </a:rPr>
              <a:t>a[j]</a:t>
            </a:r>
            <a:r>
              <a:rPr lang="zh-CN" altLang="en-US" dirty="0">
                <a:latin typeface="Times New Roman" panose="02020603050405020304" pitchFamily="18" charset="0"/>
                <a:cs typeface="Times New Roman" panose="02020603050405020304" pitchFamily="18" charset="0"/>
              </a:rPr>
              <a:t>结尾的最大子段和。</a:t>
            </a:r>
            <a:endParaRPr lang="zh-CN" altLang="en-US" dirty="0">
              <a:latin typeface="Times New Roman" panose="02020603050405020304" pitchFamily="18" charset="0"/>
              <a:cs typeface="Times New Roman" panose="02020603050405020304" pitchFamily="18" charset="0"/>
            </a:endParaRPr>
          </a:p>
          <a:p>
            <a:pPr marL="0" indent="0">
              <a:lnSpc>
                <a:spcPct val="150000"/>
              </a:lnSpc>
              <a:buNone/>
            </a:pPr>
            <a:r>
              <a:rPr lang="zh-CN" altLang="en-US" dirty="0">
                <a:latin typeface="Times New Roman" panose="02020603050405020304" pitchFamily="18" charset="0"/>
                <a:cs typeface="Times New Roman" panose="02020603050405020304" pitchFamily="18" charset="0"/>
                <a:sym typeface="+mn-ea"/>
              </a:rPr>
              <a:t>如果</a:t>
            </a:r>
            <a:r>
              <a:rPr lang="en-US" altLang="pt-BR" dirty="0">
                <a:latin typeface="Times New Roman" panose="02020603050405020304" pitchFamily="18" charset="0"/>
                <a:cs typeface="Times New Roman" panose="02020603050405020304" pitchFamily="18" charset="0"/>
                <a:sym typeface="+mn-ea"/>
              </a:rPr>
              <a:t> </a:t>
            </a:r>
            <a:r>
              <a:rPr lang="pt-BR" altLang="zh-CN" dirty="0">
                <a:latin typeface="Times New Roman" panose="02020603050405020304" pitchFamily="18" charset="0"/>
                <a:cs typeface="Times New Roman" panose="02020603050405020304" pitchFamily="18" charset="0"/>
                <a:sym typeface="+mn-ea"/>
              </a:rPr>
              <a:t>b[j - 1]</a:t>
            </a:r>
            <a:r>
              <a:rPr lang="en-US" altLang="pt-BR" dirty="0">
                <a:latin typeface="Times New Roman" panose="02020603050405020304" pitchFamily="18" charset="0"/>
                <a:cs typeface="Times New Roman" panose="02020603050405020304" pitchFamily="18" charset="0"/>
                <a:sym typeface="+mn-ea"/>
              </a:rPr>
              <a:t>&gt;0, </a:t>
            </a:r>
            <a:r>
              <a:rPr lang="pt-BR" altLang="zh-CN" dirty="0">
                <a:latin typeface="Times New Roman" panose="02020603050405020304" pitchFamily="18" charset="0"/>
                <a:cs typeface="Times New Roman" panose="02020603050405020304" pitchFamily="18" charset="0"/>
                <a:sym typeface="+mn-ea"/>
              </a:rPr>
              <a:t>b[j] = b[j - 1] + a[j]</a:t>
            </a:r>
            <a:r>
              <a:rPr lang="en-US" altLang="pt-BR" dirty="0">
                <a:latin typeface="Times New Roman" panose="02020603050405020304" pitchFamily="18" charset="0"/>
                <a:cs typeface="Times New Roman" panose="02020603050405020304" pitchFamily="18" charset="0"/>
                <a:sym typeface="+mn-ea"/>
              </a:rPr>
              <a:t>;</a:t>
            </a:r>
            <a:endParaRPr lang="en-US" altLang="pt-BR" dirty="0">
              <a:latin typeface="Times New Roman" panose="02020603050405020304" pitchFamily="18" charset="0"/>
              <a:cs typeface="Times New Roman" panose="02020603050405020304" pitchFamily="18" charset="0"/>
              <a:sym typeface="+mn-ea"/>
            </a:endParaRPr>
          </a:p>
          <a:p>
            <a:pPr marL="0" indent="0">
              <a:lnSpc>
                <a:spcPct val="150000"/>
              </a:lnSpc>
              <a:buNone/>
            </a:pPr>
            <a:r>
              <a:rPr lang="zh-CN" altLang="en-US" dirty="0">
                <a:latin typeface="Times New Roman" panose="02020603050405020304" pitchFamily="18" charset="0"/>
                <a:cs typeface="Times New Roman" panose="02020603050405020304" pitchFamily="18" charset="0"/>
                <a:sym typeface="+mn-ea"/>
              </a:rPr>
              <a:t>否则</a:t>
            </a:r>
            <a:r>
              <a:rPr lang="en-US" altLang="pt-BR" dirty="0">
                <a:latin typeface="Times New Roman" panose="02020603050405020304" pitchFamily="18" charset="0"/>
                <a:cs typeface="Times New Roman" panose="02020603050405020304" pitchFamily="18" charset="0"/>
                <a:sym typeface="+mn-ea"/>
              </a:rPr>
              <a:t> </a:t>
            </a:r>
            <a:r>
              <a:rPr lang="pt-BR" altLang="zh-CN" dirty="0">
                <a:latin typeface="Times New Roman" panose="02020603050405020304" pitchFamily="18" charset="0"/>
                <a:cs typeface="Times New Roman" panose="02020603050405020304" pitchFamily="18" charset="0"/>
                <a:sym typeface="+mn-ea"/>
              </a:rPr>
              <a:t>b[j] = a[j]</a:t>
            </a:r>
            <a:endParaRPr lang="pt-BR" altLang="zh-CN" dirty="0">
              <a:latin typeface="Times New Roman" panose="02020603050405020304" pitchFamily="18" charset="0"/>
              <a:cs typeface="Times New Roman" panose="02020603050405020304" pitchFamily="18" charset="0"/>
              <a:sym typeface="+mn-ea"/>
            </a:endParaRPr>
          </a:p>
          <a:p>
            <a:pPr marL="0" indent="0">
              <a:lnSpc>
                <a:spcPct val="150000"/>
              </a:lnSpc>
              <a:buNone/>
            </a:pPr>
            <a:r>
              <a:rPr lang="zh-CN" altLang="en-US" dirty="0">
                <a:latin typeface="Times New Roman" panose="02020603050405020304" pitchFamily="18" charset="0"/>
                <a:cs typeface="Times New Roman" panose="02020603050405020304" pitchFamily="18" charset="0"/>
              </a:rPr>
              <a:t>因此</a:t>
            </a:r>
            <a:r>
              <a:rPr lang="zh-CN" altLang="en-US" dirty="0" smtClean="0">
                <a:latin typeface="Times New Roman" panose="02020603050405020304" pitchFamily="18" charset="0"/>
                <a:cs typeface="Times New Roman" panose="02020603050405020304" pitchFamily="18" charset="0"/>
              </a:rPr>
              <a:t>：</a:t>
            </a:r>
            <a:endParaRPr lang="zh-CN" altLang="en-US" dirty="0" smtClean="0">
              <a:latin typeface="Times New Roman" panose="02020603050405020304" pitchFamily="18" charset="0"/>
              <a:cs typeface="Times New Roman" panose="02020603050405020304" pitchFamily="18" charset="0"/>
            </a:endParaRPr>
          </a:p>
          <a:p>
            <a:pPr marL="0" indent="0">
              <a:lnSpc>
                <a:spcPct val="150000"/>
              </a:lnSpc>
              <a:buNone/>
            </a:pPr>
            <a:r>
              <a:rPr lang="pt-BR" altLang="zh-CN" dirty="0">
                <a:latin typeface="Times New Roman" panose="02020603050405020304" pitchFamily="18" charset="0"/>
                <a:cs typeface="Times New Roman" panose="02020603050405020304" pitchFamily="18" charset="0"/>
              </a:rPr>
              <a:t>b[j] = max{b[j - 1] + a[j] , a[j]}      </a:t>
            </a:r>
            <a:r>
              <a:rPr lang="pt-BR" altLang="zh-CN" dirty="0" smtClean="0">
                <a:latin typeface="Times New Roman" panose="02020603050405020304" pitchFamily="18" charset="0"/>
                <a:cs typeface="Times New Roman" panose="02020603050405020304" pitchFamily="18" charset="0"/>
              </a:rPr>
              <a:t>1</a:t>
            </a:r>
            <a:r>
              <a:rPr lang="pt-BR"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pt-BR" altLang="zh-CN" dirty="0" smtClean="0">
                <a:latin typeface="Times New Roman" panose="02020603050405020304" pitchFamily="18" charset="0"/>
                <a:cs typeface="Times New Roman" panose="02020603050405020304" pitchFamily="18" charset="0"/>
              </a:rPr>
              <a:t>j</a:t>
            </a:r>
            <a:r>
              <a:rPr lang="pt-BR" altLang="zh-CN" dirty="0" smtClean="0">
                <a:latin typeface="Times New Roman" panose="02020603050405020304" pitchFamily="18" charset="0"/>
                <a:cs typeface="Times New Roman" panose="02020603050405020304" pitchFamily="18" charset="0"/>
                <a:sym typeface="Symbol" panose="05050102010706020507" pitchFamily="18" charset="2"/>
              </a:rPr>
              <a:t></a:t>
            </a:r>
            <a:r>
              <a:rPr lang="pt-BR" altLang="zh-CN" dirty="0" smtClean="0">
                <a:latin typeface="Times New Roman" panose="02020603050405020304" pitchFamily="18" charset="0"/>
                <a:cs typeface="Times New Roman" panose="02020603050405020304" pitchFamily="18" charset="0"/>
              </a:rPr>
              <a:t>n</a:t>
            </a:r>
            <a:endParaRPr lang="pt-BR" altLang="zh-CN" dirty="0" smtClean="0">
              <a:latin typeface="Times New Roman" panose="02020603050405020304" pitchFamily="18" charset="0"/>
              <a:cs typeface="Times New Roman" panose="02020603050405020304" pitchFamily="18" charset="0"/>
            </a:endParaRPr>
          </a:p>
          <a:p>
            <a:pPr marL="0" indent="0" algn="ctr">
              <a:lnSpc>
                <a:spcPct val="150000"/>
              </a:lnSpc>
              <a:buNone/>
            </a:pPr>
            <a:endParaRPr lang="pt-BR" altLang="zh-CN" dirty="0" smtClean="0">
              <a:latin typeface="Times New Roman" panose="02020603050405020304" pitchFamily="18" charset="0"/>
              <a:cs typeface="Times New Roman" panose="02020603050405020304" pitchFamily="18" charset="0"/>
            </a:endParaRPr>
          </a:p>
          <a:p>
            <a:pPr marL="0" indent="0">
              <a:lnSpc>
                <a:spcPct val="150000"/>
              </a:lnSpc>
              <a:buNone/>
            </a:pPr>
            <a:endParaRPr lang="zh-CN" altLang="en-US"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1"/>
          <a:stretch>
            <a:fillRect/>
          </a:stretch>
        </p:blipFill>
        <p:spPr>
          <a:xfrm>
            <a:off x="6897370" y="1642110"/>
            <a:ext cx="5181600" cy="4658995"/>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解法</a:t>
            </a:r>
            <a:r>
              <a:rPr lang="en-US" altLang="zh-CN" dirty="0"/>
              <a:t>3</a:t>
            </a:r>
            <a:r>
              <a:rPr lang="zh-CN" altLang="en-US" dirty="0"/>
              <a:t>：动态规划</a:t>
            </a:r>
            <a:endParaRPr lang="zh-CN" altLang="en-US" dirty="0"/>
          </a:p>
        </p:txBody>
      </p:sp>
      <p:sp>
        <p:nvSpPr>
          <p:cNvPr id="3" name="内容占位符 2"/>
          <p:cNvSpPr>
            <a:spLocks noGrp="1"/>
          </p:cNvSpPr>
          <p:nvPr>
            <p:ph idx="1"/>
          </p:nvPr>
        </p:nvSpPr>
        <p:spPr/>
        <p:txBody>
          <a:bodyPr/>
          <a:lstStyle/>
          <a:p>
            <a:pPr marL="0" indent="0">
              <a:lnSpc>
                <a:spcPct val="150000"/>
              </a:lnSpc>
              <a:spcBef>
                <a:spcPts val="0"/>
              </a:spcBef>
              <a:buNone/>
            </a:pPr>
            <a:r>
              <a:rPr lang="zh-CN" altLang="en-US" b="1" dirty="0"/>
              <a:t>动态规划算法设计要点</a:t>
            </a:r>
            <a:r>
              <a:rPr lang="zh-CN" altLang="en-US" dirty="0"/>
              <a:t>：</a:t>
            </a:r>
            <a:endParaRPr lang="zh-CN" altLang="en-US" dirty="0"/>
          </a:p>
          <a:p>
            <a:pPr marL="0" indent="0">
              <a:lnSpc>
                <a:spcPct val="150000"/>
              </a:lnSpc>
              <a:spcBef>
                <a:spcPts val="0"/>
              </a:spcBef>
              <a:buNone/>
            </a:pPr>
            <a:r>
              <a:rPr lang="en-US" altLang="zh-CN" dirty="0"/>
              <a:t>(1) (</a:t>
            </a:r>
            <a:r>
              <a:rPr lang="zh-CN" altLang="en-US" dirty="0"/>
              <a:t>划分</a:t>
            </a:r>
            <a:r>
              <a:rPr lang="en-US" altLang="zh-CN" dirty="0"/>
              <a:t>)</a:t>
            </a:r>
            <a:r>
              <a:rPr lang="zh-CN" altLang="en-US" dirty="0"/>
              <a:t>多阶段决策过程，每步处理一个子问题，界定子问题的边界</a:t>
            </a:r>
            <a:r>
              <a:rPr lang="en-US" altLang="zh-CN" dirty="0"/>
              <a:t>(</a:t>
            </a:r>
            <a:r>
              <a:rPr lang="zh-CN" altLang="en-US" dirty="0"/>
              <a:t>初值问题</a:t>
            </a:r>
            <a:r>
              <a:rPr lang="en-US" altLang="zh-CN" dirty="0"/>
              <a:t>)</a:t>
            </a:r>
            <a:r>
              <a:rPr lang="zh-CN" altLang="en-US" dirty="0"/>
              <a:t>。</a:t>
            </a:r>
            <a:endParaRPr lang="zh-CN" altLang="en-US" dirty="0"/>
          </a:p>
          <a:p>
            <a:pPr marL="0" indent="0">
              <a:lnSpc>
                <a:spcPct val="150000"/>
              </a:lnSpc>
              <a:spcBef>
                <a:spcPts val="0"/>
              </a:spcBef>
              <a:buNone/>
            </a:pPr>
            <a:r>
              <a:rPr lang="en-US" altLang="zh-CN" dirty="0"/>
              <a:t>(2) </a:t>
            </a:r>
            <a:r>
              <a:rPr lang="zh-CN" altLang="en-US" dirty="0"/>
              <a:t>列出优化函数的递推方程及初值</a:t>
            </a:r>
            <a:r>
              <a:rPr lang="en-US" altLang="zh-CN" dirty="0"/>
              <a:t>(</a:t>
            </a:r>
            <a:r>
              <a:rPr lang="zh-CN" altLang="en-US" dirty="0"/>
              <a:t>无比关键</a:t>
            </a:r>
            <a:r>
              <a:rPr lang="en-US" altLang="zh-CN" dirty="0"/>
              <a:t>)</a:t>
            </a:r>
            <a:r>
              <a:rPr lang="zh-CN" altLang="en-US" dirty="0"/>
              <a:t>。</a:t>
            </a:r>
            <a:endParaRPr lang="zh-CN" altLang="en-US" dirty="0"/>
          </a:p>
          <a:p>
            <a:pPr marL="0" indent="0">
              <a:lnSpc>
                <a:spcPct val="150000"/>
              </a:lnSpc>
              <a:spcBef>
                <a:spcPts val="0"/>
              </a:spcBef>
              <a:buNone/>
            </a:pPr>
            <a:r>
              <a:rPr lang="en-US" altLang="zh-CN" dirty="0"/>
              <a:t>(3) </a:t>
            </a:r>
            <a:r>
              <a:rPr lang="zh-CN" altLang="en-US" dirty="0"/>
              <a:t>问题要满足优化原则或者最优子结构性质。即：一个最优决策序列的任何子序列本身一定是相对于子序列的初始和结束状态的最优决策</a:t>
            </a:r>
            <a:r>
              <a:rPr lang="zh-CN" altLang="en-US" dirty="0" smtClean="0"/>
              <a:t>序列</a:t>
            </a:r>
            <a:endParaRPr lang="zh-CN" alt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自定义设计方案">
  <a:themeElements>
    <a:clrScheme name="">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EF"/>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自定义设计方案 1">
        <a:dk1>
          <a:srgbClr val="000000"/>
        </a:dk1>
        <a:lt1>
          <a:srgbClr val="FFFFFF"/>
        </a:lt1>
        <a:dk2>
          <a:srgbClr val="000000"/>
        </a:dk2>
        <a:lt2>
          <a:srgbClr val="808080"/>
        </a:lt2>
        <a:accent1>
          <a:srgbClr val="A7C6E5"/>
        </a:accent1>
        <a:accent2>
          <a:srgbClr val="333399"/>
        </a:accent2>
        <a:accent3>
          <a:srgbClr val="FFFFFF"/>
        </a:accent3>
        <a:accent4>
          <a:srgbClr val="000000"/>
        </a:accent4>
        <a:accent5>
          <a:srgbClr val="D0DFF0"/>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算法1模板</Template>
  <TotalTime>0</TotalTime>
  <Words>660</Words>
  <Application>WPS Presentation</Application>
  <PresentationFormat>宽屏</PresentationFormat>
  <Paragraphs>49</Paragraphs>
  <Slides>7</Slides>
  <Notes>1</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4</vt:i4>
      </vt:variant>
      <vt:variant>
        <vt:lpstr>幻灯片标题</vt:lpstr>
      </vt:variant>
      <vt:variant>
        <vt:i4>7</vt:i4>
      </vt:variant>
    </vt:vector>
  </HeadingPairs>
  <TitlesOfParts>
    <vt:vector size="31" baseType="lpstr">
      <vt:lpstr>Arial</vt:lpstr>
      <vt:lpstr>宋体</vt:lpstr>
      <vt:lpstr>Wingdings</vt:lpstr>
      <vt:lpstr>汉仪书宋二KW</vt:lpstr>
      <vt:lpstr>华文隶书</vt:lpstr>
      <vt:lpstr>新宋体</vt:lpstr>
      <vt:lpstr>报隶-简</vt:lpstr>
      <vt:lpstr>黑体</vt:lpstr>
      <vt:lpstr>汉仪中黑KW</vt:lpstr>
      <vt:lpstr>微软雅黑</vt:lpstr>
      <vt:lpstr>汉仪旗黑</vt:lpstr>
      <vt:lpstr>方正书宋_GBK</vt:lpstr>
      <vt:lpstr>Times New Roman</vt:lpstr>
      <vt:lpstr>Symbol</vt:lpstr>
      <vt:lpstr>Kingsoft Sign</vt:lpstr>
      <vt:lpstr>宋体</vt:lpstr>
      <vt:lpstr>Arial Unicode MS</vt:lpstr>
      <vt:lpstr>等线</vt:lpstr>
      <vt:lpstr>汉仪中等线KW</vt:lpstr>
      <vt:lpstr>自定义设计方案</vt:lpstr>
      <vt:lpstr>Equation.DSMT4</vt:lpstr>
      <vt:lpstr>Equation.DSMT4</vt:lpstr>
      <vt:lpstr>Equation.DSMT4</vt:lpstr>
      <vt:lpstr>Equation.DSMT4</vt:lpstr>
      <vt:lpstr>最长字段和</vt:lpstr>
      <vt:lpstr>问题描述</vt:lpstr>
      <vt:lpstr>解法1：蛮力算法或穷举算法</vt:lpstr>
      <vt:lpstr>解法2：分治递归的算法</vt:lpstr>
      <vt:lpstr>解法3：动态规划</vt:lpstr>
      <vt:lpstr>解法3：动态规划</vt:lpstr>
      <vt:lpstr>解法3：动态规划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算法设计与分析</dc:title>
  <dc:creator>huxufei</dc:creator>
  <cp:lastModifiedBy>Somnus</cp:lastModifiedBy>
  <cp:revision>660</cp:revision>
  <dcterms:created xsi:type="dcterms:W3CDTF">2022-09-24T11:50:32Z</dcterms:created>
  <dcterms:modified xsi:type="dcterms:W3CDTF">2022-09-24T11:50:32Z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FD624DBD21EB1C6E08EF2E63B502ED5B</vt:lpwstr>
  </property>
  <property fmtid="{D5CDD505-2E9C-101B-9397-08002B2CF9AE}" pid="3" name="KSOProductBuildVer">
    <vt:lpwstr>1033-4.6.1.7467</vt:lpwstr>
  </property>
</Properties>
</file>