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320" r:id="rId2"/>
    <p:sldId id="375" r:id="rId3"/>
    <p:sldId id="378" r:id="rId4"/>
    <p:sldId id="384" r:id="rId5"/>
    <p:sldId id="376" r:id="rId6"/>
    <p:sldId id="377" r:id="rId7"/>
    <p:sldId id="379" r:id="rId8"/>
    <p:sldId id="380" r:id="rId9"/>
    <p:sldId id="383" r:id="rId10"/>
    <p:sldId id="382" r:id="rId11"/>
    <p:sldId id="38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47" autoAdjust="0"/>
  </p:normalViewPr>
  <p:slideViewPr>
    <p:cSldViewPr snapToGrid="0">
      <p:cViewPr varScale="1">
        <p:scale>
          <a:sx n="97" d="100"/>
          <a:sy n="97" d="100"/>
        </p:scale>
        <p:origin x="4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F8068-2B0A-4E89-BDBC-A53076134B44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89500-7B95-4046-BB03-4F180CD4B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34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9500-7B95-4046-BB03-4F180CD4BD8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237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9500-7B95-4046-BB03-4F180CD4BD8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989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38" y="1122363"/>
            <a:ext cx="9144224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38" y="3602038"/>
            <a:ext cx="9144224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69006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042" y="261862"/>
            <a:ext cx="7740763" cy="1088571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0042" y="1524000"/>
            <a:ext cx="7740763" cy="43107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09792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5113" y="365125"/>
            <a:ext cx="2628964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21" y="365125"/>
            <a:ext cx="773449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071738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582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97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577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3015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25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03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8469" y="68626"/>
            <a:ext cx="7740763" cy="470410"/>
          </a:xfrm>
          <a:prstGeom prst="rect">
            <a:avLst/>
          </a:prstGeom>
        </p:spPr>
        <p:txBody>
          <a:bodyPr/>
          <a:lstStyle>
            <a:lvl1pPr>
              <a:defRPr sz="3048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81" y="891575"/>
            <a:ext cx="11632335" cy="5349166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新宋体" panose="02010609030101010101" pitchFamily="49" charset="-122"/>
                <a:ea typeface="新宋体" panose="02010609030101010101" pitchFamily="49" charset="-122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06896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72" y="1709738"/>
            <a:ext cx="10515857" cy="2852737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72" y="4589463"/>
            <a:ext cx="10515857" cy="15001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4079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042" y="261862"/>
            <a:ext cx="7740763" cy="1088571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20" y="1825626"/>
            <a:ext cx="5181727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352" y="1825626"/>
            <a:ext cx="5181727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98985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09" y="365127"/>
            <a:ext cx="10515857" cy="97022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56" y="1567346"/>
            <a:ext cx="4701955" cy="71009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56" y="2338388"/>
            <a:ext cx="4701955" cy="37859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771" y="1567346"/>
            <a:ext cx="4701956" cy="71009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5" indent="-228605">
              <a:buNone/>
              <a:defRPr lang="zh-CN" altLang="en-US" b="0" smtClean="0"/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771" y="2357462"/>
            <a:ext cx="4701956" cy="37668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69746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042" y="261862"/>
            <a:ext cx="7740763" cy="1088571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10947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54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08" y="457200"/>
            <a:ext cx="393233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316" y="987425"/>
            <a:ext cx="617235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08" y="2057400"/>
            <a:ext cx="393233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1813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09" y="457200"/>
            <a:ext cx="4260954" cy="1600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933" y="457203"/>
            <a:ext cx="5970733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pPr lvl="0"/>
            <a:r>
              <a:rPr lang="zh-CN" altLang="en-US" noProof="1" smtClean="0"/>
              <a:t>单击图标添加图片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09" y="2057400"/>
            <a:ext cx="4260954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2512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" descr="0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202452" cy="686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2804206" y="68627"/>
            <a:ext cx="7740763" cy="49255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3048" noProof="1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30042" y="960154"/>
            <a:ext cx="11495177" cy="514342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6578" indent="-326578">
              <a:buFont typeface="Wingdings" panose="05000000000000000000" pitchFamily="2" charset="2"/>
              <a:buChar char="u"/>
            </a:pPr>
            <a:endParaRPr lang="zh-CN" altLang="en-US" sz="3048" noProof="1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141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19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19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19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19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19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35437" algn="ctr" rtl="0" eaLnBrk="1" fontAlgn="base" hangingPunct="1">
        <a:spcBef>
          <a:spcPct val="0"/>
        </a:spcBef>
        <a:spcAft>
          <a:spcPct val="0"/>
        </a:spcAft>
        <a:defRPr sz="419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870875" algn="ctr" rtl="0" eaLnBrk="1" fontAlgn="base" hangingPunct="1">
        <a:spcBef>
          <a:spcPct val="0"/>
        </a:spcBef>
        <a:spcAft>
          <a:spcPct val="0"/>
        </a:spcAft>
        <a:defRPr sz="419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06312" algn="ctr" rtl="0" eaLnBrk="1" fontAlgn="base" hangingPunct="1">
        <a:spcBef>
          <a:spcPct val="0"/>
        </a:spcBef>
        <a:spcAft>
          <a:spcPct val="0"/>
        </a:spcAft>
        <a:defRPr sz="419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741749" algn="ctr" rtl="0" eaLnBrk="1" fontAlgn="base" hangingPunct="1">
        <a:spcBef>
          <a:spcPct val="0"/>
        </a:spcBef>
        <a:spcAft>
          <a:spcPct val="0"/>
        </a:spcAft>
        <a:defRPr sz="419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26578" indent="-326578" algn="l" rtl="0" eaLnBrk="1" fontAlgn="base" hangingPunct="1">
        <a:spcBef>
          <a:spcPct val="20000"/>
        </a:spcBef>
        <a:spcAft>
          <a:spcPct val="0"/>
        </a:spcAft>
        <a:buChar char="•"/>
        <a:defRPr sz="3048" kern="1200">
          <a:solidFill>
            <a:schemeClr val="tx1"/>
          </a:solidFill>
          <a:latin typeface="+mn-lt"/>
          <a:ea typeface="+mn-ea"/>
          <a:cs typeface="+mn-cs"/>
        </a:defRPr>
      </a:lvl1pPr>
      <a:lvl2pPr marL="707586" lvl="1" indent="-272148" algn="l" rtl="0" eaLnBrk="1" fontAlgn="base" hangingPunct="1">
        <a:spcBef>
          <a:spcPct val="20000"/>
        </a:spcBef>
        <a:spcAft>
          <a:spcPct val="0"/>
        </a:spcAft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088593" lvl="2" indent="-217719" algn="l" rtl="0" eaLnBrk="1" fontAlgn="base" hangingPunct="1">
        <a:spcBef>
          <a:spcPct val="20000"/>
        </a:spcBef>
        <a:spcAft>
          <a:spcPct val="0"/>
        </a:spcAft>
        <a:buChar char="•"/>
        <a:defRPr sz="2286" kern="1200">
          <a:solidFill>
            <a:schemeClr val="tx1"/>
          </a:solidFill>
          <a:latin typeface="+mn-lt"/>
          <a:ea typeface="+mn-ea"/>
          <a:cs typeface="+mn-cs"/>
        </a:defRPr>
      </a:lvl3pPr>
      <a:lvl4pPr marL="1524030" lvl="3" indent="-217719" algn="l" rtl="0" eaLnBrk="1" fontAlgn="base" hangingPunct="1">
        <a:spcBef>
          <a:spcPct val="20000"/>
        </a:spcBef>
        <a:spcAft>
          <a:spcPct val="0"/>
        </a:spcAft>
        <a:buChar char="–"/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59468" lvl="4" indent="-217719" algn="l" rtl="0" eaLnBrk="1" fontAlgn="base" hangingPunct="1">
        <a:spcBef>
          <a:spcPct val="20000"/>
        </a:spcBef>
        <a:spcAft>
          <a:spcPct val="0"/>
        </a:spcAft>
        <a:buChar char="»"/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394905" lvl="5" indent="-217719" algn="l" defTabSz="87087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830342" lvl="6" indent="-217719" algn="l" defTabSz="87087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65780" lvl="7" indent="-217719" algn="l" defTabSz="87087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701217" lvl="8" indent="-217719" algn="l" defTabSz="87087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87087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714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35437" lvl="1" indent="0" algn="l" defTabSz="87087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70875" lvl="2" indent="0" algn="l" defTabSz="87087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06312" lvl="3" indent="0" algn="l" defTabSz="87087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741749" lvl="4" indent="0" algn="l" defTabSz="87087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177186" lvl="5" indent="0" algn="l" defTabSz="87087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612624" lvl="6" indent="0" algn="l" defTabSz="87087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048061" lvl="7" indent="0" algn="l" defTabSz="87087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483498" lvl="8" indent="0" algn="l" defTabSz="87087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4000" b="1" dirty="0"/>
              <a:t>问题描述</a:t>
            </a:r>
            <a:r>
              <a:rPr lang="zh-CN" altLang="en-US" sz="4000" b="1" dirty="0" smtClean="0"/>
              <a:t>：</a:t>
            </a:r>
            <a:r>
              <a:rPr lang="zh-CN" altLang="en-US" sz="4000" b="1" dirty="0"/>
              <a:t>在计算机中，常用像素点的灰度值序列</a:t>
            </a:r>
            <a:r>
              <a:rPr lang="en-US" altLang="zh-CN" sz="4000" b="1" dirty="0"/>
              <a:t>{</a:t>
            </a:r>
            <a:r>
              <a:rPr lang="en-US" altLang="zh-CN" sz="4000" b="1" dirty="0" smtClean="0"/>
              <a:t>p</a:t>
            </a:r>
            <a:r>
              <a:rPr lang="en-US" altLang="zh-CN" sz="4000" b="1" baseline="-25000" dirty="0" smtClean="0"/>
              <a:t>1</a:t>
            </a:r>
            <a:r>
              <a:rPr lang="en-US" altLang="zh-CN" sz="4000" b="1" dirty="0" smtClean="0"/>
              <a:t>,p</a:t>
            </a:r>
            <a:r>
              <a:rPr lang="en-US" altLang="zh-CN" sz="4000" b="1" baseline="-25000" dirty="0" smtClean="0"/>
              <a:t>2</a:t>
            </a:r>
            <a:r>
              <a:rPr lang="en-US" altLang="zh-CN" sz="4000" b="1" dirty="0" smtClean="0"/>
              <a:t>,……</a:t>
            </a:r>
            <a:r>
              <a:rPr lang="en-US" altLang="zh-CN" sz="4000" b="1" dirty="0" err="1"/>
              <a:t>p</a:t>
            </a:r>
            <a:r>
              <a:rPr lang="en-US" altLang="zh-CN" sz="4000" b="1" baseline="-25000" dirty="0" err="1"/>
              <a:t>n</a:t>
            </a:r>
            <a:r>
              <a:rPr lang="en-US" altLang="zh-CN" sz="4000" b="1" dirty="0"/>
              <a:t>}</a:t>
            </a:r>
            <a:r>
              <a:rPr lang="zh-CN" altLang="en-US" sz="4000" b="1" dirty="0"/>
              <a:t>表示图像。其中整数</a:t>
            </a:r>
            <a:r>
              <a:rPr lang="en-US" altLang="zh-CN" sz="4000" b="1" dirty="0"/>
              <a:t>p</a:t>
            </a:r>
            <a:r>
              <a:rPr lang="en-US" altLang="zh-CN" sz="4000" b="1" baseline="-25000" dirty="0"/>
              <a:t>i</a:t>
            </a:r>
            <a:r>
              <a:rPr lang="en-US" altLang="zh-CN" sz="4000" b="1" dirty="0"/>
              <a:t>,1&lt;=</a:t>
            </a:r>
            <a:r>
              <a:rPr lang="en-US" altLang="zh-CN" sz="4000" b="1" dirty="0" err="1"/>
              <a:t>i</a:t>
            </a:r>
            <a:r>
              <a:rPr lang="en-US" altLang="zh-CN" sz="4000" b="1" dirty="0"/>
              <a:t>&lt;=n</a:t>
            </a:r>
            <a:r>
              <a:rPr lang="zh-CN" altLang="en-US" sz="4000" b="1" dirty="0"/>
              <a:t>，表示像素点</a:t>
            </a:r>
            <a:r>
              <a:rPr lang="en-US" altLang="zh-CN" sz="4000" b="1" dirty="0" err="1"/>
              <a:t>i</a:t>
            </a:r>
            <a:r>
              <a:rPr lang="zh-CN" altLang="en-US" sz="4000" b="1" dirty="0"/>
              <a:t>的灰度值</a:t>
            </a:r>
            <a:r>
              <a:rPr lang="zh-CN" altLang="en-US" sz="4000" b="1" dirty="0" smtClean="0"/>
              <a:t>。</a:t>
            </a:r>
            <a:endParaRPr lang="en-US" altLang="zh-CN" sz="4000" b="1" dirty="0" smtClean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4000" b="1" dirty="0" smtClean="0"/>
              <a:t>通常</a:t>
            </a:r>
            <a:r>
              <a:rPr lang="zh-CN" altLang="en-US" sz="4000" b="1" dirty="0"/>
              <a:t>灰度值的范围是</a:t>
            </a:r>
            <a:r>
              <a:rPr lang="en-US" altLang="zh-CN" sz="4000" b="1" dirty="0"/>
              <a:t>0~255</a:t>
            </a:r>
            <a:r>
              <a:rPr lang="zh-CN" altLang="en-US" sz="4000" b="1" dirty="0"/>
              <a:t>。因此最多需要</a:t>
            </a:r>
            <a:r>
              <a:rPr lang="en-US" altLang="zh-CN" sz="4000" b="1" dirty="0"/>
              <a:t>8</a:t>
            </a:r>
            <a:r>
              <a:rPr lang="zh-CN" altLang="en-US" sz="4000" b="1" dirty="0" smtClean="0"/>
              <a:t>位（</a:t>
            </a:r>
            <a:r>
              <a:rPr lang="en-US" altLang="zh-CN" sz="4000" b="1" dirty="0" smtClean="0"/>
              <a:t>2</a:t>
            </a:r>
            <a:r>
              <a:rPr lang="en-US" altLang="zh-CN" sz="4000" b="1" baseline="30000" dirty="0" smtClean="0"/>
              <a:t>8</a:t>
            </a:r>
            <a:r>
              <a:rPr lang="zh-CN" altLang="en-US" sz="4000" b="1" dirty="0" smtClean="0"/>
              <a:t>）表示</a:t>
            </a:r>
            <a:r>
              <a:rPr lang="zh-CN" altLang="en-US" sz="4000" b="1" dirty="0"/>
              <a:t>一个像素</a:t>
            </a:r>
            <a:r>
              <a:rPr lang="zh-CN" altLang="en-US" sz="4000" b="1" dirty="0" smtClean="0"/>
              <a:t>。若</a:t>
            </a:r>
            <a:r>
              <a:rPr lang="en-US" altLang="zh-CN" sz="4000" b="1" dirty="0" smtClean="0"/>
              <a:t>n</a:t>
            </a:r>
            <a:r>
              <a:rPr lang="zh-CN" altLang="en-US" sz="4000" b="1" dirty="0" smtClean="0"/>
              <a:t>个灰度序列，则占用空间为</a:t>
            </a:r>
            <a:r>
              <a:rPr lang="en-US" altLang="zh-CN" sz="4000" b="1" dirty="0" smtClean="0"/>
              <a:t>8n</a:t>
            </a:r>
            <a:r>
              <a:rPr lang="zh-CN" altLang="en-US" sz="4000" b="1" dirty="0" smtClean="0"/>
              <a:t>。</a:t>
            </a:r>
            <a:endParaRPr lang="en-US" altLang="zh-CN" sz="4000" b="1" dirty="0" smtClean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598469" y="68626"/>
            <a:ext cx="7740763" cy="470410"/>
          </a:xfrm>
        </p:spPr>
        <p:txBody>
          <a:bodyPr/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598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12784"/>
          <a:stretch/>
        </p:blipFill>
        <p:spPr>
          <a:xfrm>
            <a:off x="125670" y="818948"/>
            <a:ext cx="6343180" cy="5410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925" y="1128712"/>
            <a:ext cx="5326087" cy="5091113"/>
          </a:xfrm>
          <a:prstGeom prst="rect">
            <a:avLst/>
          </a:prstGeom>
        </p:spPr>
      </p:pic>
      <p:sp>
        <p:nvSpPr>
          <p:cNvPr id="3" name="云形标注 2"/>
          <p:cNvSpPr/>
          <p:nvPr/>
        </p:nvSpPr>
        <p:spPr>
          <a:xfrm>
            <a:off x="1477591" y="809625"/>
            <a:ext cx="3025583" cy="950349"/>
          </a:xfrm>
          <a:prstGeom prst="cloudCallout">
            <a:avLst>
              <a:gd name="adj1" fmla="val -25383"/>
              <a:gd name="adj2" fmla="val 12250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每次都将新扫描得元素设为</a:t>
            </a:r>
            <a:r>
              <a:rPr lang="en-US" altLang="zh-CN" dirty="0" err="1" smtClean="0"/>
              <a:t>bmax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1799303" y="2185632"/>
            <a:ext cx="4086373" cy="950349"/>
          </a:xfrm>
          <a:prstGeom prst="cloudCallout">
            <a:avLst>
              <a:gd name="adj1" fmla="val -25383"/>
              <a:gd name="adj2" fmla="val 12250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再次扫描，每段里得元素，若最大得小于之前得元素则取之前得元素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393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三</a:t>
            </a:r>
            <a:r>
              <a:rPr lang="zh-CN" altLang="en-US" dirty="0" smtClean="0"/>
              <a:t>、构造最优解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1064879"/>
            <a:ext cx="5486400" cy="53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3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分析：并非所有的像素均需要用二进制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位进行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存储，因为有的灰度值并没有达到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这么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大，所以是否可以采用算法进行改进？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129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139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178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183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133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299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。可以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 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看成一组 ，这一组都用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位（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2</a:t>
            </a:r>
            <a:r>
              <a:rPr lang="en-US" altLang="zh-CN" sz="3200" baseline="30000" dirty="0" smtClean="0"/>
              <a:t>5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）就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可以存储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{6,5,7,5,245,180,28,28,19, 22, 25,20}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这是一组灰度值序列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个数字，传统的存储方式：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12*8=96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位来表示。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98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951" y="984800"/>
            <a:ext cx="7337907" cy="154885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371556" y="2806054"/>
            <a:ext cx="11172745" cy="3328046"/>
          </a:xfrm>
          <a:prstGeom prst="rect">
            <a:avLst/>
          </a:prstGeom>
        </p:spPr>
        <p:txBody>
          <a:bodyPr/>
          <a:lstStyle>
            <a:lvl1pPr marL="326578" indent="-32657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048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07586" lvl="1" indent="-27214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67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88593" lvl="2" indent="-21771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86" kern="12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524030" lvl="3" indent="-217719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9468" lvl="4" indent="-21771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905" lvl="5" indent="-217719" algn="l" defTabSz="870875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190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0342" lvl="6" indent="-217719" algn="l" defTabSz="870875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190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5780" lvl="7" indent="-217719" algn="l" defTabSz="870875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190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01217" lvl="8" indent="-217719" algn="l" defTabSz="870875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190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 smtClean="0"/>
              <a:t>若分为</a:t>
            </a:r>
            <a:r>
              <a:rPr lang="zh-CN" altLang="en-US" sz="2800" b="1" dirty="0"/>
              <a:t>三组：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/>
              <a:t>第一组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个数，最大是</a:t>
            </a:r>
            <a:r>
              <a:rPr lang="en-US" altLang="zh-CN" sz="2800" b="1" dirty="0"/>
              <a:t>7</a:t>
            </a:r>
            <a:r>
              <a:rPr lang="zh-CN" altLang="en-US" sz="2800" b="1" dirty="0"/>
              <a:t>所以用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位表示；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/>
              <a:t>第二组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个数，最大是</a:t>
            </a:r>
            <a:r>
              <a:rPr lang="en-US" altLang="zh-CN" sz="2800" b="1" dirty="0"/>
              <a:t>245</a:t>
            </a:r>
            <a:r>
              <a:rPr lang="zh-CN" altLang="en-US" sz="2800" b="1" dirty="0"/>
              <a:t>所以用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位表示；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/>
              <a:t>第三组</a:t>
            </a:r>
            <a:r>
              <a:rPr lang="en-US" altLang="zh-CN" sz="2800" b="1" dirty="0"/>
              <a:t>6</a:t>
            </a:r>
            <a:r>
              <a:rPr lang="zh-CN" altLang="en-US" sz="2800" b="1" dirty="0"/>
              <a:t>个数，最大是</a:t>
            </a:r>
            <a:r>
              <a:rPr lang="en-US" altLang="zh-CN" sz="2800" b="1" dirty="0"/>
              <a:t>28</a:t>
            </a:r>
            <a:r>
              <a:rPr lang="zh-CN" altLang="en-US" sz="2800" b="1" dirty="0"/>
              <a:t>所以用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位表示；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 smtClean="0"/>
              <a:t>得到</a:t>
            </a:r>
            <a:r>
              <a:rPr lang="zh-CN" altLang="en-US" sz="2800" b="1" dirty="0"/>
              <a:t>了最后的位数结果为：</a:t>
            </a:r>
            <a:r>
              <a:rPr lang="en-US" altLang="zh-CN" sz="2800" b="1" dirty="0"/>
              <a:t>4*3+2*8+6*5+11*3=91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916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81080" y="872478"/>
            <a:ext cx="11810919" cy="5852171"/>
          </a:xfrm>
          <a:prstGeom prst="rect">
            <a:avLst/>
          </a:prstGeom>
        </p:spPr>
        <p:txBody>
          <a:bodyPr/>
          <a:lstStyle>
            <a:lvl1pPr marL="326578" indent="-32657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048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07586" lvl="1" indent="-27214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67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88593" lvl="2" indent="-21771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86" kern="12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524030" lvl="3" indent="-217719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9468" lvl="4" indent="-21771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905" lvl="5" indent="-217719" algn="l" defTabSz="870875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190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0342" lvl="6" indent="-217719" algn="l" defTabSz="870875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190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5780" lvl="7" indent="-217719" algn="l" defTabSz="870875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190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01217" lvl="8" indent="-217719" algn="l" defTabSz="870875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190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/>
              <a:t>灰度值</a:t>
            </a:r>
            <a:r>
              <a:rPr lang="zh-CN" altLang="en-US" sz="2800" dirty="0" smtClean="0"/>
              <a:t>序列 </a:t>
            </a:r>
            <a:r>
              <a:rPr lang="en-US" altLang="zh-CN" sz="2800" i="1" dirty="0" smtClean="0"/>
              <a:t>P</a:t>
            </a:r>
            <a:r>
              <a:rPr lang="en-US" altLang="zh-CN" sz="2800" dirty="0"/>
              <a:t>={10,12,15,255,1,2,1,1,2,2,1,1</a:t>
            </a:r>
            <a:r>
              <a:rPr lang="en-US" altLang="zh-CN" sz="2800" dirty="0" smtClean="0"/>
              <a:t>}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FF0000"/>
                </a:solidFill>
              </a:rPr>
              <a:t>分法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：</a:t>
            </a:r>
            <a:r>
              <a:rPr lang="en-US" altLang="zh-CN" sz="2800" i="1" dirty="0">
                <a:solidFill>
                  <a:srgbClr val="FF0000"/>
                </a:solidFill>
              </a:rPr>
              <a:t>S</a:t>
            </a:r>
            <a:r>
              <a:rPr lang="en-US" altLang="zh-CN" sz="2800" dirty="0">
                <a:solidFill>
                  <a:srgbClr val="FF0000"/>
                </a:solidFill>
              </a:rPr>
              <a:t>1= {10, 12, </a:t>
            </a:r>
            <a:r>
              <a:rPr lang="en-US" altLang="zh-CN" sz="2800" dirty="0" smtClean="0">
                <a:solidFill>
                  <a:srgbClr val="FF0000"/>
                </a:solidFill>
              </a:rPr>
              <a:t>15}</a:t>
            </a:r>
            <a:r>
              <a:rPr lang="zh-CN" altLang="en-US" sz="2800" dirty="0" smtClean="0">
                <a:solidFill>
                  <a:srgbClr val="FF0000"/>
                </a:solidFill>
              </a:rPr>
              <a:t>，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S</a:t>
            </a:r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r>
              <a:rPr lang="en-US" altLang="zh-CN" sz="2800" dirty="0">
                <a:solidFill>
                  <a:srgbClr val="FF0000"/>
                </a:solidFill>
              </a:rPr>
              <a:t>={255</a:t>
            </a:r>
            <a:r>
              <a:rPr lang="en-US" altLang="zh-CN" sz="2800" dirty="0" smtClean="0">
                <a:solidFill>
                  <a:srgbClr val="FF0000"/>
                </a:solidFill>
              </a:rPr>
              <a:t>},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S</a:t>
            </a:r>
            <a:r>
              <a:rPr lang="en-US" altLang="zh-CN" sz="2800" dirty="0" smtClean="0">
                <a:solidFill>
                  <a:srgbClr val="FF0000"/>
                </a:solidFill>
              </a:rPr>
              <a:t>3</a:t>
            </a:r>
            <a:r>
              <a:rPr lang="en-US" altLang="zh-CN" sz="2800" dirty="0">
                <a:solidFill>
                  <a:srgbClr val="FF0000"/>
                </a:solidFill>
              </a:rPr>
              <a:t>={1</a:t>
            </a:r>
            <a:r>
              <a:rPr lang="en-US" altLang="zh-CN" sz="2800" dirty="0" smtClean="0">
                <a:solidFill>
                  <a:srgbClr val="FF0000"/>
                </a:solidFill>
              </a:rPr>
              <a:t>, 2, 1, 1, 2, 2, 1, 1}</a:t>
            </a:r>
            <a:r>
              <a:rPr lang="zh-CN" altLang="en-US" sz="2800" dirty="0" smtClean="0">
                <a:solidFill>
                  <a:srgbClr val="FF0000"/>
                </a:solidFill>
              </a:rPr>
              <a:t>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/>
              <a:t>分法</a:t>
            </a:r>
            <a:r>
              <a:rPr lang="en-US" altLang="zh-CN" sz="2800" dirty="0"/>
              <a:t>2</a:t>
            </a:r>
            <a:r>
              <a:rPr lang="zh-CN" altLang="en-US" sz="2800" dirty="0"/>
              <a:t>：</a:t>
            </a:r>
            <a:r>
              <a:rPr lang="en-US" altLang="zh-CN" sz="2800" i="1" dirty="0"/>
              <a:t>S</a:t>
            </a:r>
            <a:r>
              <a:rPr lang="en-US" altLang="zh-CN" sz="2800" dirty="0"/>
              <a:t>1={10,12,15,255,1,2,1,1,2,2,1,1</a:t>
            </a:r>
            <a:r>
              <a:rPr lang="en-US" altLang="zh-CN" sz="2800" dirty="0" smtClean="0"/>
              <a:t>}</a:t>
            </a:r>
            <a:r>
              <a:rPr lang="zh-CN" altLang="en-US" sz="2800" dirty="0" smtClean="0"/>
              <a:t>。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/>
              <a:t>分法</a:t>
            </a:r>
            <a:r>
              <a:rPr lang="en-US" altLang="zh-CN" sz="2800" dirty="0"/>
              <a:t>3</a:t>
            </a:r>
            <a:r>
              <a:rPr lang="zh-CN" altLang="en-US" sz="2800" dirty="0"/>
              <a:t>：分成</a:t>
            </a:r>
            <a:r>
              <a:rPr lang="en-US" altLang="zh-CN" sz="2800" dirty="0"/>
              <a:t>12</a:t>
            </a:r>
            <a:r>
              <a:rPr lang="zh-CN" altLang="en-US" sz="2800" dirty="0"/>
              <a:t>组，每组一</a:t>
            </a:r>
            <a:r>
              <a:rPr lang="zh-CN" altLang="en-US" sz="2800" dirty="0" smtClean="0"/>
              <a:t>个数。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/>
              <a:t>存储空间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FF0000"/>
                </a:solidFill>
              </a:rPr>
              <a:t>分法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：</a:t>
            </a:r>
            <a:r>
              <a:rPr lang="en-US" altLang="zh-CN" sz="2800" dirty="0">
                <a:solidFill>
                  <a:srgbClr val="FF0000"/>
                </a:solidFill>
              </a:rPr>
              <a:t>11×3+4×3+ 8×1+2×8 = 69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/>
              <a:t>分法</a:t>
            </a:r>
            <a:r>
              <a:rPr lang="en-US" altLang="zh-CN" sz="2800" dirty="0"/>
              <a:t>2</a:t>
            </a:r>
            <a:r>
              <a:rPr lang="zh-CN" altLang="en-US" sz="2800" dirty="0"/>
              <a:t>：</a:t>
            </a:r>
            <a:r>
              <a:rPr lang="en-US" altLang="zh-CN" sz="2800" dirty="0"/>
              <a:t>11×1+8×12 =107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/>
              <a:t>分法</a:t>
            </a:r>
            <a:r>
              <a:rPr lang="en-US" altLang="zh-CN" sz="2800" dirty="0"/>
              <a:t>3</a:t>
            </a:r>
            <a:r>
              <a:rPr lang="zh-CN" altLang="en-US" sz="2800" dirty="0"/>
              <a:t>：</a:t>
            </a:r>
            <a:r>
              <a:rPr lang="en-US" altLang="zh-CN" sz="2800" dirty="0"/>
              <a:t>11×12+4×3+8×1+1×5+2×3=163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610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/>
              <a:t>压缩的原理就是把序列</a:t>
            </a:r>
            <a:r>
              <a:rPr lang="en-US" altLang="zh-CN" sz="2800" b="1" dirty="0" smtClean="0"/>
              <a:t>{</a:t>
            </a:r>
            <a:r>
              <a:rPr lang="en-US" altLang="zh-CN" sz="2800" b="1" dirty="0"/>
              <a:t>p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,p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,……</a:t>
            </a:r>
            <a:r>
              <a:rPr lang="en-US" altLang="zh-CN" sz="2800" b="1" dirty="0" err="1"/>
              <a:t>p</a:t>
            </a:r>
            <a:r>
              <a:rPr lang="en-US" altLang="zh-CN" sz="2800" b="1" baseline="-25000" dirty="0" err="1"/>
              <a:t>n</a:t>
            </a:r>
            <a:r>
              <a:rPr lang="en-US" altLang="zh-CN" sz="2800" b="1" dirty="0" smtClean="0"/>
              <a:t>}</a:t>
            </a:r>
            <a:r>
              <a:rPr lang="zh-CN" altLang="en-US" sz="2800" b="1" dirty="0"/>
              <a:t>进行设断点，将其分割成一段一段</a:t>
            </a:r>
            <a:r>
              <a:rPr lang="zh-CN" altLang="en-US" sz="2800" b="1" dirty="0" smtClean="0"/>
              <a:t>的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同一段的像素所占的位数相同。</a:t>
            </a:r>
            <a:r>
              <a:rPr lang="zh-CN" altLang="en-US" sz="2800" b="1" i="1" dirty="0">
                <a:solidFill>
                  <a:srgbClr val="0000FF"/>
                </a:solidFill>
              </a:rPr>
              <a:t>分段的过程就是要找出断点，让一段里面的像素的最大灰度值比较小，那么这一段像素</a:t>
            </a:r>
            <a:r>
              <a:rPr lang="en-US" altLang="zh-CN" sz="2800" b="1" i="1" dirty="0">
                <a:solidFill>
                  <a:srgbClr val="0000FF"/>
                </a:solidFill>
              </a:rPr>
              <a:t>(</a:t>
            </a:r>
            <a:r>
              <a:rPr lang="zh-CN" altLang="en-US" sz="2800" b="1" i="1" dirty="0">
                <a:solidFill>
                  <a:srgbClr val="0000FF"/>
                </a:solidFill>
              </a:rPr>
              <a:t>本来需要</a:t>
            </a:r>
            <a:r>
              <a:rPr lang="en-US" altLang="zh-CN" sz="2800" b="1" i="1" dirty="0">
                <a:solidFill>
                  <a:srgbClr val="0000FF"/>
                </a:solidFill>
              </a:rPr>
              <a:t>8</a:t>
            </a:r>
            <a:r>
              <a:rPr lang="zh-CN" altLang="en-US" sz="2800" b="1" i="1" dirty="0">
                <a:solidFill>
                  <a:srgbClr val="0000FF"/>
                </a:solidFill>
              </a:rPr>
              <a:t>位</a:t>
            </a:r>
            <a:r>
              <a:rPr lang="en-US" altLang="zh-CN" sz="2800" b="1" i="1" dirty="0">
                <a:solidFill>
                  <a:srgbClr val="0000FF"/>
                </a:solidFill>
              </a:rPr>
              <a:t>)</a:t>
            </a:r>
            <a:r>
              <a:rPr lang="zh-CN" altLang="en-US" sz="2800" b="1" i="1" dirty="0">
                <a:solidFill>
                  <a:srgbClr val="0000FF"/>
                </a:solidFill>
              </a:rPr>
              <a:t>就可以用较少的位</a:t>
            </a:r>
            <a:r>
              <a:rPr lang="en-US" altLang="zh-CN" sz="2800" b="1" i="1" dirty="0">
                <a:solidFill>
                  <a:srgbClr val="0000FF"/>
                </a:solidFill>
              </a:rPr>
              <a:t>(</a:t>
            </a:r>
            <a:r>
              <a:rPr lang="zh-CN" altLang="en-US" sz="2800" b="1" i="1" dirty="0" smtClean="0">
                <a:solidFill>
                  <a:srgbClr val="0000FF"/>
                </a:solidFill>
              </a:rPr>
              <a:t>比如</a:t>
            </a:r>
            <a:r>
              <a:rPr lang="en-US" altLang="zh-CN" sz="2800" b="1" i="1" dirty="0" smtClean="0">
                <a:solidFill>
                  <a:srgbClr val="0000FF"/>
                </a:solidFill>
              </a:rPr>
              <a:t>5</a:t>
            </a:r>
            <a:r>
              <a:rPr lang="zh-CN" altLang="en-US" sz="2800" b="1" i="1" dirty="0" smtClean="0">
                <a:solidFill>
                  <a:srgbClr val="0000FF"/>
                </a:solidFill>
              </a:rPr>
              <a:t>位</a:t>
            </a:r>
            <a:r>
              <a:rPr lang="en-US" altLang="zh-CN" sz="2800" b="1" i="1" dirty="0">
                <a:solidFill>
                  <a:srgbClr val="0000FF"/>
                </a:solidFill>
              </a:rPr>
              <a:t>)</a:t>
            </a:r>
            <a:r>
              <a:rPr lang="zh-CN" altLang="en-US" sz="2800" b="1" i="1" dirty="0">
                <a:solidFill>
                  <a:srgbClr val="0000FF"/>
                </a:solidFill>
              </a:rPr>
              <a:t>来表示，从而减少存储空间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。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/>
              <a:t>每</a:t>
            </a:r>
            <a:r>
              <a:rPr lang="zh-CN" altLang="en-US" sz="2800" b="1" dirty="0" smtClean="0"/>
              <a:t>段像素存储需要的信息：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 smtClean="0"/>
              <a:t>1.</a:t>
            </a:r>
            <a:r>
              <a:rPr lang="zh-CN" altLang="en-US" sz="2800" b="1" dirty="0" smtClean="0"/>
              <a:t>每段像素包含的像素的个数；（要给个约束，一般设置不超过</a:t>
            </a:r>
            <a:r>
              <a:rPr lang="en-US" altLang="zh-CN" sz="2800" b="1" dirty="0" smtClean="0"/>
              <a:t>256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 smtClean="0"/>
              <a:t>2.</a:t>
            </a:r>
            <a:r>
              <a:rPr lang="zh-CN" altLang="en-US" sz="2800" b="1" dirty="0" smtClean="0"/>
              <a:t>该段像素内，最大像素所占的位数；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2073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0000"/>
                </a:solidFill>
              </a:rPr>
              <a:t>图像压缩问题就是要确定像素</a:t>
            </a:r>
            <a:r>
              <a:rPr lang="zh-CN" altLang="en-US" dirty="0" smtClean="0">
                <a:solidFill>
                  <a:srgbClr val="FF0000"/>
                </a:solidFill>
              </a:rPr>
              <a:t>序列</a:t>
            </a:r>
            <a:r>
              <a:rPr lang="en-US" altLang="zh-CN" sz="3200" dirty="0">
                <a:solidFill>
                  <a:srgbClr val="FF0000"/>
                </a:solidFill>
              </a:rPr>
              <a:t>{p</a:t>
            </a:r>
            <a:r>
              <a:rPr lang="en-US" altLang="zh-CN" sz="3200" baseline="-25000" dirty="0">
                <a:solidFill>
                  <a:srgbClr val="FF0000"/>
                </a:solidFill>
              </a:rPr>
              <a:t>1</a:t>
            </a:r>
            <a:r>
              <a:rPr lang="en-US" altLang="zh-CN" sz="3200" dirty="0">
                <a:solidFill>
                  <a:srgbClr val="FF0000"/>
                </a:solidFill>
              </a:rPr>
              <a:t>,p</a:t>
            </a:r>
            <a:r>
              <a:rPr lang="en-US" altLang="zh-CN" sz="3200" baseline="-25000" dirty="0">
                <a:solidFill>
                  <a:srgbClr val="FF0000"/>
                </a:solidFill>
              </a:rPr>
              <a:t>2</a:t>
            </a:r>
            <a:r>
              <a:rPr lang="en-US" altLang="zh-CN" sz="3200" dirty="0">
                <a:solidFill>
                  <a:srgbClr val="FF0000"/>
                </a:solidFill>
              </a:rPr>
              <a:t>,……</a:t>
            </a:r>
            <a:r>
              <a:rPr lang="en-US" altLang="zh-CN" sz="3200" dirty="0" err="1">
                <a:solidFill>
                  <a:srgbClr val="FF0000"/>
                </a:solidFill>
              </a:rPr>
              <a:t>p</a:t>
            </a:r>
            <a:r>
              <a:rPr lang="en-US" altLang="zh-CN" sz="3200" baseline="-25000" dirty="0" err="1">
                <a:solidFill>
                  <a:srgbClr val="FF0000"/>
                </a:solidFill>
              </a:rPr>
              <a:t>n</a:t>
            </a:r>
            <a:r>
              <a:rPr lang="en-US" altLang="zh-CN" sz="3200" dirty="0">
                <a:solidFill>
                  <a:srgbClr val="FF0000"/>
                </a:solidFill>
              </a:rPr>
              <a:t>}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最优分段，使得依此分段所需的存储空间最小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建模：将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个像素的序列</a:t>
            </a:r>
            <a:r>
              <a:rPr lang="en-US" altLang="zh-CN" dirty="0" smtClean="0"/>
              <a:t>{</a:t>
            </a:r>
            <a:r>
              <a:rPr lang="en-US" altLang="zh-CN" sz="3200" dirty="0"/>
              <a:t>p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,p</a:t>
            </a:r>
            <a:r>
              <a:rPr lang="en-US" altLang="zh-CN" sz="3200" baseline="-25000" dirty="0"/>
              <a:t>2</a:t>
            </a:r>
            <a:r>
              <a:rPr lang="en-US" altLang="zh-CN" sz="3200" dirty="0" smtClean="0"/>
              <a:t>,……</a:t>
            </a:r>
            <a:r>
              <a:rPr lang="en-US" altLang="zh-CN" sz="3200" dirty="0"/>
              <a:t>,</a:t>
            </a:r>
            <a:r>
              <a:rPr lang="en-US" altLang="zh-CN" sz="3200" dirty="0" err="1" smtClean="0"/>
              <a:t>p</a:t>
            </a:r>
            <a:r>
              <a:rPr lang="en-US" altLang="zh-CN" sz="3200" baseline="-25000" dirty="0" err="1" smtClean="0"/>
              <a:t>n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，分成</a:t>
            </a:r>
            <a:r>
              <a:rPr lang="en-US" altLang="zh-CN" dirty="0" smtClean="0"/>
              <a:t>m</a:t>
            </a:r>
            <a:r>
              <a:rPr lang="zh-CN" altLang="en-US" dirty="0" smtClean="0"/>
              <a:t>段</a:t>
            </a:r>
            <a:r>
              <a:rPr lang="en-US" altLang="zh-CN" sz="2800" dirty="0" smtClean="0"/>
              <a:t>s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,s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,……,</a:t>
            </a:r>
            <a:r>
              <a:rPr lang="en-US" altLang="zh-CN" sz="2800" dirty="0" err="1" smtClean="0"/>
              <a:t>s</a:t>
            </a:r>
            <a:r>
              <a:rPr lang="en-US" altLang="zh-CN" sz="2800" baseline="-25000" dirty="0" err="1" smtClean="0"/>
              <a:t>m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同一段的像素所占位数相同。</a:t>
            </a:r>
            <a:endParaRPr lang="en-US" altLang="zh-CN" sz="2800" dirty="0" smtClean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/>
          </a:p>
        </p:txBody>
      </p:sp>
      <p:sp>
        <p:nvSpPr>
          <p:cNvPr id="4" name="矩形 3"/>
          <p:cNvSpPr/>
          <p:nvPr/>
        </p:nvSpPr>
        <p:spPr>
          <a:xfrm>
            <a:off x="1381125" y="4267200"/>
            <a:ext cx="1133475" cy="257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19400" y="4267199"/>
            <a:ext cx="1133475" cy="257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57675" y="4267199"/>
            <a:ext cx="1133475" cy="257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695950" y="4267199"/>
            <a:ext cx="1133475" cy="257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S4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7216423" y="4391022"/>
            <a:ext cx="1918052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572625" y="4267199"/>
            <a:ext cx="1133475" cy="257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26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81" y="891575"/>
            <a:ext cx="7391319" cy="5349166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设</a:t>
            </a:r>
            <a:r>
              <a:rPr lang="zh-CN" altLang="en-US" sz="2800" dirty="0">
                <a:solidFill>
                  <a:srgbClr val="FF0000"/>
                </a:solidFill>
              </a:rPr>
              <a:t>第</a:t>
            </a:r>
            <a:r>
              <a:rPr lang="en-US" altLang="zh-CN" sz="2800" dirty="0">
                <a:solidFill>
                  <a:srgbClr val="FF0000"/>
                </a:solidFill>
              </a:rPr>
              <a:t>t</a:t>
            </a:r>
            <a:r>
              <a:rPr lang="zh-CN" altLang="en-US" sz="2800" dirty="0">
                <a:solidFill>
                  <a:srgbClr val="FF0000"/>
                </a:solidFill>
              </a:rPr>
              <a:t>段，有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[t]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个像素，每个占用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[t]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位。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段头：记录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[t](8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[t](3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需要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位。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rgbClr val="0000FF"/>
                </a:solidFill>
              </a:rPr>
              <a:t>实际上就是开辟存储空间，记录像素个数和每段最大像素所占位数</a:t>
            </a:r>
            <a:r>
              <a:rPr lang="zh-CN" altLang="en-US" sz="2800" dirty="0">
                <a:solidFill>
                  <a:srgbClr val="0000FF"/>
                </a:solidFill>
              </a:rPr>
              <a:t>。</a:t>
            </a:r>
            <a:endParaRPr lang="en-US" altLang="zh-CN" sz="2800" dirty="0" smtClean="0">
              <a:solidFill>
                <a:srgbClr val="0000FF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rgbClr val="0000FF"/>
                </a:solidFill>
              </a:rPr>
              <a:t>具体像素信息：像素个数*</a:t>
            </a:r>
            <a:r>
              <a:rPr lang="zh-CN" altLang="en-US" sz="2800" dirty="0">
                <a:solidFill>
                  <a:srgbClr val="0000FF"/>
                </a:solidFill>
              </a:rPr>
              <a:t>最大</a:t>
            </a:r>
            <a:r>
              <a:rPr lang="zh-CN" altLang="en-US" sz="2800" dirty="0" smtClean="0">
                <a:solidFill>
                  <a:srgbClr val="0000FF"/>
                </a:solidFill>
              </a:rPr>
              <a:t>像素所占位数；</a:t>
            </a:r>
            <a:endParaRPr lang="en-US" altLang="zh-CN" sz="2800" dirty="0" smtClean="0">
              <a:solidFill>
                <a:srgbClr val="0000FF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258283" y="891575"/>
            <a:ext cx="1653782" cy="257175"/>
            <a:chOff x="9058275" y="4858682"/>
            <a:chExt cx="1653782" cy="257175"/>
          </a:xfrm>
        </p:grpSpPr>
        <p:sp>
          <p:nvSpPr>
            <p:cNvPr id="5" name="矩形 4"/>
            <p:cNvSpPr/>
            <p:nvPr/>
          </p:nvSpPr>
          <p:spPr>
            <a:xfrm>
              <a:off x="9058275" y="4858682"/>
              <a:ext cx="504825" cy="2571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9578582" y="4858682"/>
              <a:ext cx="1133475" cy="2571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032091" y="11852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段头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648808" y="1196891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具体像素信息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867633" y="1586022"/>
            <a:ext cx="4031483" cy="13388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 smtClean="0"/>
              <a:t>段头：像素个数，约束不超过</a:t>
            </a:r>
            <a:r>
              <a:rPr lang="en-US" altLang="zh-CN" b="1" dirty="0" smtClean="0"/>
              <a:t>256</a:t>
            </a:r>
            <a:r>
              <a:rPr lang="zh-CN" altLang="en-US" b="1" dirty="0" smtClean="0"/>
              <a:t>个，采用最多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位就可存储；每个像素最多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位存储，段头用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位表示。</a:t>
            </a:r>
            <a:endParaRPr lang="zh-CN" altLang="en-US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791434"/>
              </p:ext>
            </p:extLst>
          </p:nvPr>
        </p:nvGraphicFramePr>
        <p:xfrm>
          <a:off x="1676449" y="4433888"/>
          <a:ext cx="1739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" name="Equation" r:id="rId3" imgW="1739880" imgH="698400" progId="Equation.DSMT4">
                  <p:embed/>
                </p:oleObj>
              </mc:Choice>
              <mc:Fallback>
                <p:oleObj name="Equation" r:id="rId3" imgW="173988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49" y="4433888"/>
                        <a:ext cx="17399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内容占位符 2"/>
          <p:cNvSpPr txBox="1">
            <a:spLocks/>
          </p:cNvSpPr>
          <p:nvPr/>
        </p:nvSpPr>
        <p:spPr>
          <a:xfrm>
            <a:off x="274620" y="4349199"/>
            <a:ext cx="1471687" cy="699051"/>
          </a:xfrm>
          <a:prstGeom prst="rect">
            <a:avLst/>
          </a:prstGeom>
        </p:spPr>
        <p:txBody>
          <a:bodyPr/>
          <a:lstStyle>
            <a:lvl1pPr marL="326578" indent="-32657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048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07586" lvl="1" indent="-27214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67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88593" lvl="2" indent="-21771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86" kern="12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524030" lvl="3" indent="-217719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9468" lvl="4" indent="-21771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905" lvl="5" indent="-217719" algn="l" defTabSz="870875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190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0342" lvl="6" indent="-217719" algn="l" defTabSz="870875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190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5780" lvl="7" indent="-217719" algn="l" defTabSz="870875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190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01217" lvl="8" indent="-217719" algn="l" defTabSz="870875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190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总位数</a:t>
            </a:r>
            <a:endParaRPr lang="en-US" altLang="zh-CN" sz="2800" dirty="0" smtClean="0">
              <a:solidFill>
                <a:srgbClr val="0000FF"/>
              </a:solidFill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580659"/>
              </p:ext>
            </p:extLst>
          </p:nvPr>
        </p:nvGraphicFramePr>
        <p:xfrm>
          <a:off x="1746307" y="5314295"/>
          <a:ext cx="149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" name="Equation" r:id="rId5" imgW="1498320" imgH="330120" progId="Equation.DSMT4">
                  <p:embed/>
                </p:oleObj>
              </mc:Choice>
              <mc:Fallback>
                <p:oleObj name="Equation" r:id="rId5" imgW="14983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46307" y="5314295"/>
                        <a:ext cx="14986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内容占位符 2"/>
          <p:cNvSpPr txBox="1">
            <a:spLocks/>
          </p:cNvSpPr>
          <p:nvPr/>
        </p:nvSpPr>
        <p:spPr>
          <a:xfrm>
            <a:off x="266781" y="5051263"/>
            <a:ext cx="1471687" cy="699051"/>
          </a:xfrm>
          <a:prstGeom prst="rect">
            <a:avLst/>
          </a:prstGeom>
        </p:spPr>
        <p:txBody>
          <a:bodyPr/>
          <a:lstStyle>
            <a:lvl1pPr marL="326578" indent="-32657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048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07586" lvl="1" indent="-27214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67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88593" lvl="2" indent="-21771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86" kern="12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524030" lvl="3" indent="-217719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9468" lvl="4" indent="-21771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905" lvl="5" indent="-217719" algn="l" defTabSz="870875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190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0342" lvl="6" indent="-217719" algn="l" defTabSz="870875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190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5780" lvl="7" indent="-217719" algn="l" defTabSz="870875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190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01217" lvl="8" indent="-217719" algn="l" defTabSz="870875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190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每一段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95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一、最优子结构性质</a:t>
            </a:r>
            <a:endParaRPr lang="en-US" altLang="zh-CN" sz="3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],1&lt;=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&lt;=m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,p</a:t>
            </a:r>
            <a:r>
              <a:rPr lang="en-US" altLang="zh-CN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,……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的一个最优分段，则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[1],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{p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,……,</a:t>
            </a:r>
            <a:r>
              <a:rPr lang="en-US" altLang="zh-C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的一个最优分段，且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],2&lt;=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&lt;=m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[1]+1,……,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的一个最优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分段。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6793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二、递归计算</a:t>
            </a:r>
            <a:r>
              <a:rPr lang="zh-CN" altLang="en-US" dirty="0" smtClean="0"/>
              <a:t>最优值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设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],1&lt;=</a:t>
            </a:r>
            <a:r>
              <a:rPr lang="en-US" altLang="zh-CN" dirty="0" err="1"/>
              <a:t>i</a:t>
            </a:r>
            <a:r>
              <a:rPr lang="en-US" altLang="zh-CN" dirty="0"/>
              <a:t>&lt;=n</a:t>
            </a:r>
            <a:r>
              <a:rPr lang="zh-CN" altLang="en-US" dirty="0"/>
              <a:t>是像素序列</a:t>
            </a:r>
            <a:r>
              <a:rPr lang="en-US" altLang="zh-CN" dirty="0"/>
              <a:t>{p1,p1,……pi}</a:t>
            </a:r>
            <a:r>
              <a:rPr lang="zh-CN" altLang="en-US" dirty="0"/>
              <a:t>的最优分段所需的存储位数，则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为前</a:t>
            </a:r>
            <a:r>
              <a:rPr lang="en-US" altLang="zh-CN" dirty="0" err="1"/>
              <a:t>i</a:t>
            </a:r>
            <a:r>
              <a:rPr lang="en-US" altLang="zh-CN" dirty="0"/>
              <a:t>-k</a:t>
            </a:r>
            <a:r>
              <a:rPr lang="zh-CN" altLang="en-US" dirty="0"/>
              <a:t>个的存储位数加上后</a:t>
            </a:r>
            <a:r>
              <a:rPr lang="en-US" altLang="zh-CN" dirty="0"/>
              <a:t>k</a:t>
            </a:r>
            <a:r>
              <a:rPr lang="zh-CN" altLang="en-US" dirty="0"/>
              <a:t>个的存储空间。由最优子结构性质可</a:t>
            </a:r>
            <a:r>
              <a:rPr lang="zh-CN" altLang="en-US" dirty="0" smtClean="0"/>
              <a:t>得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748883"/>
              </p:ext>
            </p:extLst>
          </p:nvPr>
        </p:nvGraphicFramePr>
        <p:xfrm>
          <a:off x="3973513" y="3217863"/>
          <a:ext cx="49911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3" imgW="4991040" imgH="1143000" progId="Equation.DSMT4">
                  <p:embed/>
                </p:oleObj>
              </mc:Choice>
              <mc:Fallback>
                <p:oleObj name="Equation" r:id="rId3" imgW="499104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73513" y="3217863"/>
                        <a:ext cx="49911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2512745" y="4537665"/>
            <a:ext cx="7364682" cy="2025017"/>
            <a:chOff x="2512745" y="4537665"/>
            <a:chExt cx="7364682" cy="2025017"/>
          </a:xfrm>
        </p:grpSpPr>
        <p:sp>
          <p:nvSpPr>
            <p:cNvPr id="5" name="矩形 4"/>
            <p:cNvSpPr/>
            <p:nvPr/>
          </p:nvSpPr>
          <p:spPr>
            <a:xfrm>
              <a:off x="2512745" y="4974063"/>
              <a:ext cx="7364681" cy="381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P1, P2,                ….                      P</a:t>
              </a:r>
              <a:r>
                <a:rPr lang="en-US" altLang="zh-CN" baseline="-25000" dirty="0" smtClean="0"/>
                <a:t>i-k</a:t>
              </a:r>
              <a:r>
                <a:rPr lang="en-US" altLang="zh-CN" dirty="0" smtClean="0"/>
                <a:t>    P</a:t>
              </a:r>
              <a:r>
                <a:rPr lang="en-US" altLang="zh-CN" baseline="-25000" dirty="0" smtClean="0"/>
                <a:t>i-k+1</a:t>
              </a:r>
              <a:r>
                <a:rPr lang="en-US" altLang="zh-CN" dirty="0" smtClean="0"/>
                <a:t>, P</a:t>
              </a:r>
              <a:r>
                <a:rPr lang="en-US" altLang="zh-CN" baseline="-25000" dirty="0" smtClean="0"/>
                <a:t>i-k+2</a:t>
              </a:r>
              <a:r>
                <a:rPr lang="en-US" altLang="zh-CN" dirty="0" smtClean="0"/>
                <a:t>,        …..              P</a:t>
              </a:r>
              <a:r>
                <a:rPr lang="en-US" altLang="zh-CN" baseline="-25000" dirty="0" smtClean="0"/>
                <a:t>i</a:t>
              </a:r>
              <a:r>
                <a:rPr lang="en-US" altLang="zh-CN" dirty="0" smtClean="0"/>
                <a:t> </a:t>
              </a:r>
              <a:endParaRPr lang="zh-CN" altLang="en-US" baseline="-25000" dirty="0"/>
            </a:p>
          </p:txBody>
        </p:sp>
        <p:sp>
          <p:nvSpPr>
            <p:cNvPr id="8" name="左大括号 7"/>
            <p:cNvSpPr/>
            <p:nvPr/>
          </p:nvSpPr>
          <p:spPr>
            <a:xfrm rot="16200000">
              <a:off x="4113873" y="3778586"/>
              <a:ext cx="809625" cy="401188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左大括号 8"/>
            <p:cNvSpPr/>
            <p:nvPr/>
          </p:nvSpPr>
          <p:spPr>
            <a:xfrm rot="16200000">
              <a:off x="7796214" y="4108126"/>
              <a:ext cx="809625" cy="335280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6524626" y="4537665"/>
              <a:ext cx="0" cy="202501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9746435" y="3856571"/>
            <a:ext cx="174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K</a:t>
            </a:r>
            <a:r>
              <a:rPr lang="zh-CN" altLang="en-US" b="1" dirty="0" smtClean="0"/>
              <a:t>表示断开位置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8587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算法1模板" id="{24B9DFEC-B681-4799-8208-C720591B028C}" vid="{9A7A9FCE-CA20-441F-9BE6-FA2230AD3FB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算法1模板</Template>
  <TotalTime>4541</TotalTime>
  <Words>788</Words>
  <Application>Microsoft Office PowerPoint</Application>
  <PresentationFormat>宽屏</PresentationFormat>
  <Paragraphs>57</Paragraphs>
  <Slides>11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等线</vt:lpstr>
      <vt:lpstr>黑体</vt:lpstr>
      <vt:lpstr>华文隶书</vt:lpstr>
      <vt:lpstr>宋体</vt:lpstr>
      <vt:lpstr>微软雅黑</vt:lpstr>
      <vt:lpstr>新宋体</vt:lpstr>
      <vt:lpstr>Arial</vt:lpstr>
      <vt:lpstr>Symbol</vt:lpstr>
      <vt:lpstr>Times New Roman</vt:lpstr>
      <vt:lpstr>Wingdings</vt:lpstr>
      <vt:lpstr>自定义设计方案</vt:lpstr>
      <vt:lpstr>Equation</vt:lpstr>
      <vt:lpstr>MathType 6.0 Equation</vt:lpstr>
      <vt:lpstr>问题描述</vt:lpstr>
      <vt:lpstr>问题分析</vt:lpstr>
      <vt:lpstr>问题分析</vt:lpstr>
      <vt:lpstr>问题分析</vt:lpstr>
      <vt:lpstr>问题分析</vt:lpstr>
      <vt:lpstr>问题分析</vt:lpstr>
      <vt:lpstr>问题分析</vt:lpstr>
      <vt:lpstr>动态规划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算法设计与分析</dc:title>
  <dc:creator>huxufei</dc:creator>
  <cp:lastModifiedBy>Windows 用户</cp:lastModifiedBy>
  <cp:revision>821</cp:revision>
  <dcterms:created xsi:type="dcterms:W3CDTF">2019-07-02T02:22:19Z</dcterms:created>
  <dcterms:modified xsi:type="dcterms:W3CDTF">2020-11-29T04:02:39Z</dcterms:modified>
</cp:coreProperties>
</file>