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24" r:id="rId3"/>
    <p:sldId id="325" r:id="rId4"/>
    <p:sldId id="320" r:id="rId5"/>
    <p:sldId id="321" r:id="rId6"/>
    <p:sldId id="322" r:id="rId7"/>
    <p:sldId id="323" r:id="rId8"/>
    <p:sldId id="327" r:id="rId9"/>
    <p:sldId id="330" r:id="rId10"/>
    <p:sldId id="331" r:id="rId11"/>
    <p:sldId id="328" r:id="rId12"/>
    <p:sldId id="329" r:id="rId13"/>
    <p:sldId id="333" r:id="rId14"/>
    <p:sldId id="335" r:id="rId15"/>
    <p:sldId id="336" r:id="rId16"/>
    <p:sldId id="332" r:id="rId17"/>
    <p:sldId id="334" r:id="rId18"/>
    <p:sldId id="339" r:id="rId20"/>
    <p:sldId id="340" r:id="rId21"/>
    <p:sldId id="338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47" autoAdjust="0"/>
  </p:normalViewPr>
  <p:slideViewPr>
    <p:cSldViewPr snapToGrid="0">
      <p:cViewPr varScale="1">
        <p:scale>
          <a:sx n="100" d="100"/>
          <a:sy n="100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F8068-2B0A-4E89-BDBC-A53076134B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画一个示意图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38" y="1122363"/>
            <a:ext cx="9144224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38" y="3602038"/>
            <a:ext cx="9144224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0042" y="1524000"/>
            <a:ext cx="7740763" cy="43107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113" y="365125"/>
            <a:ext cx="2628964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21" y="365125"/>
            <a:ext cx="773449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8469" y="68626"/>
            <a:ext cx="7740763" cy="470410"/>
          </a:xfrm>
          <a:prstGeom prst="rect">
            <a:avLst/>
          </a:prstGeom>
        </p:spPr>
        <p:txBody>
          <a:bodyPr/>
          <a:lstStyle>
            <a:lvl1pPr>
              <a:defRPr sz="305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81" y="891575"/>
            <a:ext cx="11632335" cy="5349166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新宋体" panose="02010609030101010101" pitchFamily="49" charset="-122"/>
                <a:ea typeface="新宋体" panose="02010609030101010101" pitchFamily="49" charset="-122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72" y="1709738"/>
            <a:ext cx="10515857" cy="285273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72" y="4589463"/>
            <a:ext cx="10515857" cy="1500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20" y="1825626"/>
            <a:ext cx="518172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352" y="1825626"/>
            <a:ext cx="518172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9" y="365127"/>
            <a:ext cx="10515857" cy="97022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56" y="1567346"/>
            <a:ext cx="4701955" cy="7100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56" y="2338388"/>
            <a:ext cx="4701955" cy="37859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771" y="1567346"/>
            <a:ext cx="4701956" cy="7100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771" y="2357462"/>
            <a:ext cx="4701956" cy="37668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8" y="457200"/>
            <a:ext cx="393233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316" y="987425"/>
            <a:ext cx="617235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08" y="2057400"/>
            <a:ext cx="393233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9" y="457200"/>
            <a:ext cx="4260954" cy="1600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933" y="457203"/>
            <a:ext cx="5970733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1" smtClean="0"/>
              <a:t>单击图标添加图片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09" y="2057400"/>
            <a:ext cx="4260954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" descr="0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202452" cy="686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1"/>
          <p:nvPr/>
        </p:nvSpPr>
        <p:spPr>
          <a:xfrm>
            <a:off x="2804206" y="68627"/>
            <a:ext cx="7740763" cy="49255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endParaRPr lang="zh-CN" altLang="en-US" sz="3050" noProof="1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430042" y="960154"/>
            <a:ext cx="11495177" cy="514342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6390" indent="-326390">
              <a:buFont typeface="Wingdings" panose="05000000000000000000" pitchFamily="2" charset="2"/>
              <a:buChar char="u"/>
            </a:pPr>
            <a:endParaRPr lang="zh-CN" altLang="en-US" sz="3050" noProof="1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19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5pPr>
      <a:lvl6pPr marL="435610"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6pPr>
      <a:lvl7pPr marL="870585"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7pPr>
      <a:lvl8pPr marL="1306195"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8pPr>
      <a:lvl9pPr marL="1741805"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9pPr>
    </p:titleStyle>
    <p:bodyStyle>
      <a:lvl1pPr marL="326390" indent="-326390" algn="l" rtl="0" eaLnBrk="1" fontAlgn="base" hangingPunct="1">
        <a:spcBef>
          <a:spcPct val="20000"/>
        </a:spcBef>
        <a:spcAft>
          <a:spcPct val="0"/>
        </a:spcAft>
        <a:buChar char="•"/>
        <a:defRPr sz="3050" kern="1200">
          <a:solidFill>
            <a:schemeClr val="tx1"/>
          </a:solidFill>
          <a:latin typeface="+mn-lt"/>
          <a:ea typeface="+mn-ea"/>
          <a:cs typeface="+mn-cs"/>
        </a:defRPr>
      </a:lvl1pPr>
      <a:lvl2pPr marL="707390" lvl="1" indent="-272415" algn="l" rtl="0" eaLnBrk="1" fontAlgn="base" hangingPunct="1">
        <a:spcBef>
          <a:spcPct val="20000"/>
        </a:spcBef>
        <a:spcAft>
          <a:spcPct val="0"/>
        </a:spcAft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lvl="2" indent="-217805" algn="l" rtl="0" eaLnBrk="1" fontAlgn="base" hangingPunct="1">
        <a:spcBef>
          <a:spcPct val="20000"/>
        </a:spcBef>
        <a:spcAft>
          <a:spcPct val="0"/>
        </a:spcAft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lvl="3" indent="-217805" algn="l" rtl="0" eaLnBrk="1" fontAlgn="base" hangingPunct="1">
        <a:spcBef>
          <a:spcPct val="20000"/>
        </a:spcBef>
        <a:spcAft>
          <a:spcPct val="0"/>
        </a:spcAft>
        <a:buChar char="–"/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59610" lvl="4" indent="-217805" algn="l" rtl="0" eaLnBrk="1" fontAlgn="base" hangingPunct="1">
        <a:spcBef>
          <a:spcPct val="20000"/>
        </a:spcBef>
        <a:spcAft>
          <a:spcPct val="0"/>
        </a:spcAft>
        <a:buChar char="»"/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395220" lvl="5" indent="-217805" algn="l" defTabSz="87058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830195" lvl="6" indent="-217805" algn="l" defTabSz="87058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65805" lvl="7" indent="-217805" algn="l" defTabSz="87058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701415" lvl="8" indent="-217805" algn="l" defTabSz="87058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71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35610" lvl="1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70585" lvl="2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06195" lvl="3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41805" lvl="4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177415" lvl="5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612390" lvl="6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048000" lvl="7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483610" lvl="8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6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0-1</a:t>
            </a:r>
            <a:r>
              <a:rPr lang="zh-CN" altLang="en-US" dirty="0"/>
              <a:t>背包问题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/>
              <a:t>假设你是一名经验丰富的探险家，背着背包来到野外进行日常探险。天气晴朗而不燥热，山间的风夹杂着花香，正当你欣赏这世外桃源般的美景时，突然，你发现了一个洞穴，这个洞穴外表看起来其貌不扬，但凭借着惊为天人的直觉，这个洞穴不简单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/>
              <a:t>于是，你开始往洞穴内探索，希望能发现一些有意思的东西。终于，皇天不负有心人，你在洞穴的尽头，发现了一堆不世出的珠宝，凭借你惊人的阅历，一眼便看出了它们各自的价值，心想着下下下下下下下下半辈子都有着落了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/>
              <a:t>然而，天有不测风云，正准备将它们收入囊中，却不小心触碰到一个防御机关，洞穴马上就要崩塌了。在此危机时刻，你只有一个背包，你必须尽快做出抉择，从中选择最值钱的珠宝塞到你的背包，让背包中珠宝的总价值最大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0" t="14336" r="4005" b="18981"/>
          <a:stretch>
            <a:fillRect/>
          </a:stretch>
        </p:blipFill>
        <p:spPr>
          <a:xfrm>
            <a:off x="438469" y="875070"/>
            <a:ext cx="4320000" cy="16057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" t="10381" r="5455" b="9671"/>
          <a:stretch>
            <a:fillRect/>
          </a:stretch>
        </p:blipFill>
        <p:spPr>
          <a:xfrm>
            <a:off x="438469" y="2694038"/>
            <a:ext cx="4320000" cy="14435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" t="9173" r="5779" b="4658"/>
          <a:stretch>
            <a:fillRect/>
          </a:stretch>
        </p:blipFill>
        <p:spPr>
          <a:xfrm>
            <a:off x="438469" y="4350862"/>
            <a:ext cx="4290847" cy="21187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279921" y="875070"/>
            <a:ext cx="6735097" cy="880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dirty="0" err="1" smtClean="0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=1</a:t>
            </a:r>
            <a:r>
              <a:rPr lang="zh-CN" altLang="en-US" dirty="0" smtClean="0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时</a:t>
            </a:r>
            <a:r>
              <a:rPr lang="zh-CN" altLang="en-US" dirty="0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，即只有珠宝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可供选择，那么如果容量足够的话，最大价值自然就是珠宝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的价值了。</a:t>
            </a:r>
            <a:endParaRPr lang="zh-CN" altLang="en-US" dirty="0">
              <a:latin typeface="Times New Roman" panose="02020603050405020304" pitchFamily="18" charset="0"/>
              <a:ea typeface="华文琥珀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68411" y="2668469"/>
            <a:ext cx="6735097" cy="880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=2</a:t>
            </a:r>
            <a:r>
              <a:rPr lang="zh-CN" altLang="en-US" dirty="0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时，有两个物品可供选择，此时应用上面的递推关系式进行判断即可。这里以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=2,j=3</a:t>
            </a:r>
            <a:r>
              <a:rPr lang="zh-CN" altLang="en-US" dirty="0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为例进行分析：</a:t>
            </a:r>
            <a:endParaRPr lang="zh-CN" altLang="en-US" dirty="0">
              <a:latin typeface="Times New Roman" panose="02020603050405020304" pitchFamily="18" charset="0"/>
              <a:ea typeface="华文琥珀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729316" y="1755247"/>
            <a:ext cx="639095" cy="31805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5471650" y="1857750"/>
          <a:ext cx="5540479" cy="708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公式" r:id="rId4" imgW="3581400" imgH="457200" progId="Equation.3">
                  <p:embed/>
                </p:oleObj>
              </mc:Choice>
              <mc:Fallback>
                <p:oleObj name="公式" r:id="rId4" imgW="3581400" imgH="457200" progId="Equation.3">
                  <p:embed/>
                  <p:pic>
                    <p:nvPicPr>
                      <p:cNvPr id="0" name="Picture 4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1650" y="1857750"/>
                        <a:ext cx="5540479" cy="708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/>
          <p:cNvCxnSpPr/>
          <p:nvPr/>
        </p:nvCxnSpPr>
        <p:spPr>
          <a:xfrm flipV="1">
            <a:off x="2598469" y="3548646"/>
            <a:ext cx="3870381" cy="17001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5" t="6165" r="11075" b="12975"/>
          <a:stretch>
            <a:fillRect/>
          </a:stretch>
        </p:blipFill>
        <p:spPr>
          <a:xfrm>
            <a:off x="6494003" y="2383574"/>
            <a:ext cx="4712749" cy="276298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923939" y="5146558"/>
            <a:ext cx="726806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反向找出各个物品的选择，寻找的方法很简单，就是从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=4,j=10</a:t>
            </a:r>
            <a:r>
              <a:rPr lang="zh-CN" altLang="en-US" dirty="0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开始寻找，如果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ks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(i-1,j)=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ks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，说明第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个物品没有被选中，从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ks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(i-1,j)</a:t>
            </a:r>
            <a:r>
              <a:rPr lang="zh-CN" altLang="en-US" dirty="0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继续寻找。否则，表示第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个物品已被选中，则从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ks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(i-1,j-wi)</a:t>
            </a:r>
            <a:r>
              <a:rPr lang="zh-CN" altLang="en-US" dirty="0">
                <a:solidFill>
                  <a:srgbClr val="222222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开始寻找。 </a:t>
            </a:r>
            <a:endParaRPr lang="zh-CN" altLang="en-US" dirty="0">
              <a:solidFill>
                <a:srgbClr val="222222"/>
              </a:solidFill>
              <a:latin typeface="Times New Roman" panose="02020603050405020304" pitchFamily="18" charset="0"/>
              <a:ea typeface="华文琥珀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838055" y="4782820"/>
            <a:ext cx="29400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/>
              <a:t>价值数组</a:t>
            </a:r>
            <a:r>
              <a:rPr lang="en-US" altLang="zh-CN" sz="2800" dirty="0"/>
              <a:t>v = {8, 10, 6, 3, 7, 2}</a:t>
            </a:r>
            <a:r>
              <a:rPr lang="zh-CN" altLang="en-US" sz="2800" dirty="0" smtClean="0"/>
              <a:t>，重量</a:t>
            </a:r>
            <a:r>
              <a:rPr lang="zh-CN" altLang="en-US" sz="2800" dirty="0"/>
              <a:t>数组</a:t>
            </a:r>
            <a:r>
              <a:rPr lang="en-US" altLang="zh-CN" sz="2800" dirty="0"/>
              <a:t>w = {4, 6, 2, 2, 5, 1}</a:t>
            </a:r>
            <a:r>
              <a:rPr lang="zh-CN" altLang="en-US" sz="2800" dirty="0" smtClean="0"/>
              <a:t>，背包</a:t>
            </a:r>
            <a:r>
              <a:rPr lang="zh-CN" altLang="en-US" sz="2800" dirty="0"/>
              <a:t>容量</a:t>
            </a:r>
            <a:r>
              <a:rPr lang="en-US" altLang="zh-CN" sz="2800" dirty="0"/>
              <a:t>C = 12</a:t>
            </a:r>
            <a:r>
              <a:rPr lang="zh-CN" altLang="en-US" sz="2800" dirty="0"/>
              <a:t>时对应的</a:t>
            </a:r>
            <a:r>
              <a:rPr lang="en-US" altLang="zh-CN" sz="2800" dirty="0"/>
              <a:t>m[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][j]</a:t>
            </a:r>
            <a:r>
              <a:rPr lang="zh-CN" altLang="en-US" sz="2800" dirty="0"/>
              <a:t>数组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210" y="2553622"/>
            <a:ext cx="11039475" cy="302895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0685557" y="5191739"/>
            <a:ext cx="324465" cy="324465"/>
          </a:xfrm>
          <a:prstGeom prst="ellipse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685556" y="3874018"/>
            <a:ext cx="324465" cy="324465"/>
          </a:xfrm>
          <a:prstGeom prst="ellipse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813213" y="3447469"/>
            <a:ext cx="324465" cy="324465"/>
          </a:xfrm>
          <a:prstGeom prst="ellipse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0847788" y="4198483"/>
            <a:ext cx="0" cy="993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7" idx="6"/>
          </p:cNvCxnSpPr>
          <p:nvPr/>
        </p:nvCxnSpPr>
        <p:spPr>
          <a:xfrm flipH="1" flipV="1">
            <a:off x="9137678" y="3609702"/>
            <a:ext cx="1547878" cy="4265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479213" y="3022927"/>
            <a:ext cx="324465" cy="324465"/>
          </a:xfrm>
          <a:prstGeom prst="ellipse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13" idx="6"/>
          </p:cNvCxnSpPr>
          <p:nvPr/>
        </p:nvCxnSpPr>
        <p:spPr>
          <a:xfrm flipH="1" flipV="1">
            <a:off x="3803678" y="3185160"/>
            <a:ext cx="5009535" cy="380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最优二</a:t>
            </a:r>
            <a:r>
              <a:rPr lang="zh-CN" altLang="en-US" dirty="0" smtClean="0"/>
              <a:t>叉搜索树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S={k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,k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,k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是有序集合，且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&lt;k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&lt;…&lt;</a:t>
            </a:r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，表示有序集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的二叉搜索树，在表示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的二叉搜索树中，搜索某个元素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，返回结果有两种情况：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在二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叉搜索树的内节点中找到了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k=x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在二叉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搜索树的叶节点中确定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(x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,x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i+1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假定我们正在设计一个程序，实现英语文本到法语的翻译。对英语文本中出现的每个单词，我们需要查找对应的法语单词。为了实现这些查找操作，可以创建一棵二叉搜索树，将</a:t>
            </a:r>
            <a:r>
              <a:rPr lang="en-US" altLang="zh-CN" dirty="0"/>
              <a:t>n</a:t>
            </a:r>
            <a:r>
              <a:rPr lang="zh-CN" altLang="en-US" dirty="0"/>
              <a:t>个英语单词作为关键字，对应的法语单词作为关联数据。由于文本中的每个单词都要进行搜索，我们希望花费在搜索上的总时间尽量</a:t>
            </a:r>
            <a:r>
              <a:rPr lang="zh-CN" altLang="en-US" dirty="0" smtClean="0"/>
              <a:t>少。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由于单词出现的频率是不同的，像“</a:t>
            </a:r>
            <a:r>
              <a:rPr lang="en-US" altLang="zh-CN" dirty="0"/>
              <a:t>the”</a:t>
            </a:r>
            <a:r>
              <a:rPr lang="zh-CN" altLang="en-US" dirty="0"/>
              <a:t>这种频繁使用的单词有可能位于搜索树中远离根的位置上，而像“</a:t>
            </a:r>
            <a:r>
              <a:rPr lang="en-US" altLang="zh-CN" dirty="0"/>
              <a:t>machicolation”</a:t>
            </a:r>
            <a:r>
              <a:rPr lang="zh-CN" altLang="en-US" dirty="0"/>
              <a:t>这种很少使用的单词可能位于靠近根的位置上。这样的结构会减慢翻译的速度，因为二叉树搜索树中搜索一个关键字的权重是深度</a:t>
            </a:r>
            <a:r>
              <a:rPr lang="en-US" altLang="zh-CN" dirty="0"/>
              <a:t>+1</a:t>
            </a:r>
            <a:r>
              <a:rPr lang="zh-CN" altLang="en-US" dirty="0"/>
              <a:t>。我们希望</a:t>
            </a:r>
            <a:r>
              <a:rPr lang="zh-CN" altLang="en-US" dirty="0">
                <a:solidFill>
                  <a:srgbClr val="FF0000"/>
                </a:solidFill>
              </a:rPr>
              <a:t>文本中频繁出现的单词被置于靠近根的位置</a:t>
            </a:r>
            <a:r>
              <a:rPr lang="zh-CN" altLang="en-US" dirty="0"/>
              <a:t>。在给</a:t>
            </a:r>
            <a:r>
              <a:rPr lang="zh-CN" altLang="en-US" dirty="0">
                <a:solidFill>
                  <a:srgbClr val="FF0000"/>
                </a:solidFill>
              </a:rPr>
              <a:t>定单词出现频率的前提下，我们应该如何组织一棵二叉搜索树，使得所有搜索操作访问的结点总数最少呢？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</a:t>
            </a:r>
            <a:r>
              <a:rPr lang="zh-CN" altLang="en-US" dirty="0"/>
              <a:t>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82" y="891575"/>
            <a:ext cx="5045448" cy="5349166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ahoma" panose="020B0804030504040204" pitchFamily="34" charset="0"/>
              </a:rPr>
              <a:t>（</a:t>
            </a:r>
            <a:r>
              <a:rPr lang="en-US" altLang="zh-CN" dirty="0">
                <a:latin typeface="Tahoma" panose="020B0804030504040204" pitchFamily="34" charset="0"/>
              </a:rPr>
              <a:t>1</a:t>
            </a:r>
            <a:r>
              <a:rPr lang="zh-CN" altLang="en-US" dirty="0">
                <a:latin typeface="Tahoma" panose="020B0804030504040204" pitchFamily="34" charset="0"/>
              </a:rPr>
              <a:t>）若它的左子树不空，则左子树上</a:t>
            </a:r>
            <a:r>
              <a:rPr lang="zh-CN" altLang="en-US" u="sng" dirty="0" smtClean="0">
                <a:latin typeface="Tahoma" panose="020B0804030504040204" pitchFamily="34" charset="0"/>
              </a:rPr>
              <a:t>所有</a:t>
            </a:r>
            <a:r>
              <a:rPr lang="zh-CN" altLang="en-US" dirty="0" smtClean="0">
                <a:latin typeface="Tahoma" panose="020B0804030504040204" pitchFamily="34" charset="0"/>
              </a:rPr>
              <a:t>节点</a:t>
            </a:r>
            <a:r>
              <a:rPr lang="zh-CN" altLang="en-US" dirty="0">
                <a:latin typeface="Tahoma" panose="020B0804030504040204" pitchFamily="34" charset="0"/>
              </a:rPr>
              <a:t>的值</a:t>
            </a:r>
            <a:r>
              <a:rPr lang="zh-CN" altLang="en-US" u="sng" dirty="0">
                <a:latin typeface="Tahoma" panose="020B0804030504040204" pitchFamily="34" charset="0"/>
              </a:rPr>
              <a:t>均小于</a:t>
            </a:r>
            <a:r>
              <a:rPr lang="zh-CN" altLang="en-US" dirty="0">
                <a:latin typeface="Tahoma" panose="020B0804030504040204" pitchFamily="34" charset="0"/>
              </a:rPr>
              <a:t>它的根节点的值；</a:t>
            </a:r>
            <a:endParaRPr lang="zh-CN" altLang="en-US" dirty="0">
              <a:latin typeface="Tahoma" panose="020B08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ahoma" panose="020B0804030504040204" pitchFamily="34" charset="0"/>
              </a:rPr>
              <a:t>（</a:t>
            </a:r>
            <a:r>
              <a:rPr lang="en-US" altLang="zh-CN" dirty="0">
                <a:latin typeface="Tahoma" panose="020B0804030504040204" pitchFamily="34" charset="0"/>
              </a:rPr>
              <a:t>2</a:t>
            </a:r>
            <a:r>
              <a:rPr lang="zh-CN" altLang="en-US" dirty="0">
                <a:latin typeface="Tahoma" panose="020B0804030504040204" pitchFamily="34" charset="0"/>
              </a:rPr>
              <a:t>）若它的右子树不空，则右子树上</a:t>
            </a:r>
            <a:r>
              <a:rPr lang="zh-CN" altLang="en-US" u="sng" dirty="0" smtClean="0">
                <a:latin typeface="Tahoma" panose="020B0804030504040204" pitchFamily="34" charset="0"/>
              </a:rPr>
              <a:t>所有</a:t>
            </a:r>
            <a:r>
              <a:rPr lang="zh-CN" altLang="en-US" dirty="0" smtClean="0">
                <a:latin typeface="Tahoma" panose="020B0804030504040204" pitchFamily="34" charset="0"/>
              </a:rPr>
              <a:t>节点</a:t>
            </a:r>
            <a:r>
              <a:rPr lang="zh-CN" altLang="en-US" dirty="0">
                <a:latin typeface="Tahoma" panose="020B0804030504040204" pitchFamily="34" charset="0"/>
              </a:rPr>
              <a:t>的值</a:t>
            </a:r>
            <a:r>
              <a:rPr lang="zh-CN" altLang="en-US" u="sng" dirty="0">
                <a:latin typeface="Tahoma" panose="020B0804030504040204" pitchFamily="34" charset="0"/>
              </a:rPr>
              <a:t>均大于</a:t>
            </a:r>
            <a:r>
              <a:rPr lang="zh-CN" altLang="en-US" dirty="0">
                <a:latin typeface="Tahoma" panose="020B0804030504040204" pitchFamily="34" charset="0"/>
              </a:rPr>
              <a:t>它的根节点的值；</a:t>
            </a:r>
            <a:endParaRPr lang="zh-CN" altLang="en-US" dirty="0">
              <a:latin typeface="Tahoma" panose="020B08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ahoma" panose="020B0804030504040204" pitchFamily="34" charset="0"/>
              </a:rPr>
              <a:t>（</a:t>
            </a:r>
            <a:r>
              <a:rPr lang="en-US" altLang="zh-CN" dirty="0">
                <a:latin typeface="Tahoma" panose="020B0804030504040204" pitchFamily="34" charset="0"/>
              </a:rPr>
              <a:t>3   </a:t>
            </a:r>
            <a:r>
              <a:rPr lang="zh-CN" altLang="en-US" dirty="0">
                <a:latin typeface="Tahoma" panose="020B0804030504040204" pitchFamily="34" charset="0"/>
              </a:rPr>
              <a:t>它的左、右子树也分别为二叉排序树</a:t>
            </a:r>
            <a:endParaRPr lang="en-US" altLang="ja-JP" dirty="0">
              <a:latin typeface="Tahoma" panose="020B0804030504040204" pitchFamily="34" charset="0"/>
            </a:endParaRPr>
          </a:p>
        </p:txBody>
      </p:sp>
      <p:grpSp>
        <p:nvGrpSpPr>
          <p:cNvPr id="4" name="Group 5"/>
          <p:cNvGrpSpPr/>
          <p:nvPr/>
        </p:nvGrpSpPr>
        <p:grpSpPr bwMode="auto">
          <a:xfrm>
            <a:off x="7342331" y="2151743"/>
            <a:ext cx="2971800" cy="3429000"/>
            <a:chOff x="3744" y="1248"/>
            <a:chExt cx="1872" cy="2160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512" y="1248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744" y="20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4128" y="1632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4896" y="1632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5328" y="2064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4512" y="20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4992" y="2448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4992" y="3168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4168" y="239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5328" y="2784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5" name="AutoShape 16"/>
            <p:cNvCxnSpPr>
              <a:cxnSpLocks noChangeShapeType="1"/>
              <a:stCxn id="5" idx="3"/>
              <a:endCxn id="7" idx="7"/>
            </p:cNvCxnSpPr>
            <p:nvPr/>
          </p:nvCxnSpPr>
          <p:spPr bwMode="auto">
            <a:xfrm flipH="1">
              <a:off x="4333" y="1462"/>
              <a:ext cx="214" cy="1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7"/>
            <p:cNvCxnSpPr>
              <a:cxnSpLocks noChangeShapeType="1"/>
              <a:stCxn id="7" idx="3"/>
              <a:endCxn id="6" idx="7"/>
            </p:cNvCxnSpPr>
            <p:nvPr/>
          </p:nvCxnSpPr>
          <p:spPr bwMode="auto">
            <a:xfrm flipH="1">
              <a:off x="3949" y="1846"/>
              <a:ext cx="214" cy="1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8"/>
            <p:cNvCxnSpPr>
              <a:cxnSpLocks noChangeShapeType="1"/>
              <a:stCxn id="7" idx="5"/>
              <a:endCxn id="10" idx="1"/>
            </p:cNvCxnSpPr>
            <p:nvPr/>
          </p:nvCxnSpPr>
          <p:spPr bwMode="auto">
            <a:xfrm>
              <a:off x="4333" y="1846"/>
              <a:ext cx="214" cy="1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9"/>
            <p:cNvCxnSpPr>
              <a:cxnSpLocks noChangeShapeType="1"/>
              <a:stCxn id="5" idx="5"/>
              <a:endCxn id="8" idx="1"/>
            </p:cNvCxnSpPr>
            <p:nvPr/>
          </p:nvCxnSpPr>
          <p:spPr bwMode="auto">
            <a:xfrm>
              <a:off x="4717" y="1462"/>
              <a:ext cx="214" cy="1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20"/>
            <p:cNvCxnSpPr>
              <a:cxnSpLocks noChangeShapeType="1"/>
              <a:stCxn id="8" idx="5"/>
              <a:endCxn id="9" idx="1"/>
            </p:cNvCxnSpPr>
            <p:nvPr/>
          </p:nvCxnSpPr>
          <p:spPr bwMode="auto">
            <a:xfrm>
              <a:off x="5101" y="1846"/>
              <a:ext cx="262" cy="2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21"/>
            <p:cNvCxnSpPr>
              <a:cxnSpLocks noChangeShapeType="1"/>
              <a:stCxn id="9" idx="3"/>
              <a:endCxn id="11" idx="7"/>
            </p:cNvCxnSpPr>
            <p:nvPr/>
          </p:nvCxnSpPr>
          <p:spPr bwMode="auto">
            <a:xfrm flipH="1">
              <a:off x="5197" y="2278"/>
              <a:ext cx="166" cy="1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22"/>
            <p:cNvCxnSpPr>
              <a:cxnSpLocks noChangeShapeType="1"/>
              <a:stCxn id="11" idx="5"/>
              <a:endCxn id="14" idx="1"/>
            </p:cNvCxnSpPr>
            <p:nvPr/>
          </p:nvCxnSpPr>
          <p:spPr bwMode="auto">
            <a:xfrm>
              <a:off x="5197" y="2662"/>
              <a:ext cx="166" cy="14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3"/>
            <p:cNvCxnSpPr>
              <a:cxnSpLocks noChangeShapeType="1"/>
              <a:stCxn id="14" idx="3"/>
              <a:endCxn id="12" idx="7"/>
            </p:cNvCxnSpPr>
            <p:nvPr/>
          </p:nvCxnSpPr>
          <p:spPr bwMode="auto">
            <a:xfrm flipH="1">
              <a:off x="5197" y="2998"/>
              <a:ext cx="166" cy="1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4495" y="1264"/>
              <a:ext cx="2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1600">
                  <a:latin typeface="Verdana" panose="020B0604030504040204" pitchFamily="34" charset="0"/>
                </a:rPr>
                <a:t>45</a:t>
              </a:r>
              <a:endParaRPr kumimoji="1" lang="ja-JP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113" y="1644"/>
              <a:ext cx="2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1600">
                  <a:latin typeface="Verdana" panose="020B0604030504040204" pitchFamily="34" charset="0"/>
                </a:rPr>
                <a:t>12</a:t>
              </a:r>
              <a:endParaRPr kumimoji="1" lang="ja-JP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4881" y="1648"/>
              <a:ext cx="2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1600">
                  <a:latin typeface="Verdana" panose="020B0604030504040204" pitchFamily="34" charset="0"/>
                </a:rPr>
                <a:t>53</a:t>
              </a:r>
              <a:endParaRPr kumimoji="1" lang="ja-JP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3765" y="2036"/>
              <a:ext cx="19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1600">
                  <a:latin typeface="Verdana" panose="020B0604030504040204" pitchFamily="34" charset="0"/>
                </a:rPr>
                <a:t>3</a:t>
              </a:r>
              <a:endParaRPr kumimoji="1" lang="ja-JP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489" y="2028"/>
              <a:ext cx="2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1600">
                  <a:latin typeface="Verdana" panose="020B0604030504040204" pitchFamily="34" charset="0"/>
                </a:rPr>
                <a:t>37</a:t>
              </a:r>
              <a:endParaRPr kumimoji="1" lang="ja-JP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4149" y="2408"/>
              <a:ext cx="2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1600">
                  <a:latin typeface="Verdana" panose="020B0604030504040204" pitchFamily="34" charset="0"/>
                </a:rPr>
                <a:t>24</a:t>
              </a:r>
              <a:endParaRPr kumimoji="1" lang="ja-JP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5287" y="2088"/>
              <a:ext cx="32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1400">
                  <a:latin typeface="Verdana" panose="020B0604030504040204" pitchFamily="34" charset="0"/>
                </a:rPr>
                <a:t>100</a:t>
              </a:r>
              <a:endParaRPr kumimoji="1" lang="ja-JP" altLang="en-US" sz="1400">
                <a:latin typeface="Verdana" panose="020B0604030504040204" pitchFamily="34" charset="0"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4977" y="2464"/>
              <a:ext cx="2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1600">
                  <a:latin typeface="Verdana" panose="020B0604030504040204" pitchFamily="34" charset="0"/>
                </a:rPr>
                <a:t>61</a:t>
              </a:r>
              <a:endParaRPr kumimoji="1" lang="ja-JP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5305" y="2800"/>
              <a:ext cx="2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1600">
                  <a:latin typeface="Verdana" panose="020B0604030504040204" pitchFamily="34" charset="0"/>
                </a:rPr>
                <a:t>90</a:t>
              </a:r>
              <a:endParaRPr kumimoji="1" lang="ja-JP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4977" y="3184"/>
              <a:ext cx="2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1600">
                  <a:latin typeface="Verdana" panose="020B0604030504040204" pitchFamily="34" charset="0"/>
                </a:rPr>
                <a:t>78</a:t>
              </a:r>
              <a:endParaRPr kumimoji="1" lang="ja-JP" altLang="en-US" sz="1600">
                <a:latin typeface="Verdana" panose="020B0604030504040204" pitchFamily="34" charset="0"/>
              </a:endParaRPr>
            </a:p>
          </p:txBody>
        </p:sp>
        <p:cxnSp>
          <p:nvCxnSpPr>
            <p:cNvPr id="33" name="AutoShape 34"/>
            <p:cNvCxnSpPr>
              <a:cxnSpLocks noChangeShapeType="1"/>
              <a:stCxn id="10" idx="3"/>
              <a:endCxn id="13" idx="7"/>
            </p:cNvCxnSpPr>
            <p:nvPr/>
          </p:nvCxnSpPr>
          <p:spPr bwMode="auto">
            <a:xfrm flipH="1">
              <a:off x="4373" y="2230"/>
              <a:ext cx="174" cy="19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" name="矩形 33"/>
          <p:cNvSpPr/>
          <p:nvPr/>
        </p:nvSpPr>
        <p:spPr>
          <a:xfrm>
            <a:off x="7231980" y="969552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二叉搜索树</a:t>
            </a:r>
            <a:endParaRPr lang="zh-CN" altLang="en-US" sz="44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给定一个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个不同关键字已排序的序列 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,...,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 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&lt;...&lt;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，用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这些关键字构造一棵二叉搜索树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每个关键字 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，都有一个概率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表示其搜索频率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有些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要搜索的值可能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不在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，因此我们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还有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“伪关键字”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表示不在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中的值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小于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的值，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所有大于 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的值，对 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,...,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−1 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，伪关键字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表示所有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之间的值。对每个伪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关键字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，也都有一个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概率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表示对应的搜索频率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1522" y="822997"/>
            <a:ext cx="8308435" cy="55208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2282" t="17432" r="10106" b="10562"/>
          <a:stretch>
            <a:fillRect/>
          </a:stretch>
        </p:blipFill>
        <p:spPr>
          <a:xfrm>
            <a:off x="168209" y="905076"/>
            <a:ext cx="11271519" cy="53498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/>
              <a:t>由每个关键字和每个虚拟键被搜索的概率，可以确定在一棵给定的二叉查找树</a:t>
            </a:r>
            <a:r>
              <a:rPr lang="en-US" altLang="zh-CN" sz="2400" dirty="0"/>
              <a:t>T</a:t>
            </a:r>
            <a:r>
              <a:rPr lang="zh-CN" altLang="en-US" sz="2400" dirty="0"/>
              <a:t>内一次搜索的期望代价。设一次搜索的实际代价为检查的节点个数，即在</a:t>
            </a:r>
            <a:r>
              <a:rPr lang="en-US" altLang="zh-CN" sz="2400" dirty="0"/>
              <a:t>T</a:t>
            </a:r>
            <a:r>
              <a:rPr lang="zh-CN" altLang="en-US" sz="2400" dirty="0"/>
              <a:t>内搜索所发现的节点的深度加上</a:t>
            </a:r>
            <a:r>
              <a:rPr lang="en-US" altLang="zh-CN" sz="2400" dirty="0"/>
              <a:t>1</a:t>
            </a:r>
            <a:r>
              <a:rPr lang="zh-CN" altLang="en-US" sz="2400" dirty="0"/>
              <a:t>。所以在</a:t>
            </a:r>
            <a:r>
              <a:rPr lang="en-US" altLang="zh-CN" sz="2400" dirty="0"/>
              <a:t>T</a:t>
            </a:r>
            <a:r>
              <a:rPr lang="zh-CN" altLang="en-US" sz="2400" dirty="0"/>
              <a:t>内一次搜索的期望</a:t>
            </a:r>
            <a:r>
              <a:rPr lang="zh-CN" altLang="en-US" sz="2400" dirty="0" smtClean="0"/>
              <a:t>代</a:t>
            </a:r>
            <a:r>
              <a:rPr lang="zh-CN" altLang="en-US" sz="2400" dirty="0"/>
              <a:t>价为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 smtClean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/>
              <a:t>需要注意的是：一棵最优二叉查找树不一定是一棵整体高度最小的树，也不一定总是把最大概率的关键字放在根部。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62" y="2722328"/>
            <a:ext cx="10634572" cy="843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0-1</a:t>
            </a:r>
            <a:r>
              <a:rPr lang="zh-CN" altLang="en-US" dirty="0"/>
              <a:t>背包问题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dirty="0"/>
              <a:t>简而言之，你只有一个容量有限的背包，总容量为</a:t>
            </a:r>
            <a:r>
              <a:rPr lang="en-US" altLang="zh-CN" sz="3200" dirty="0"/>
              <a:t>c</a:t>
            </a:r>
            <a:r>
              <a:rPr lang="zh-CN" altLang="en-US" sz="3200" dirty="0"/>
              <a:t>，有</a:t>
            </a:r>
            <a:r>
              <a:rPr lang="en-US" altLang="zh-CN" sz="3200" dirty="0"/>
              <a:t>n</a:t>
            </a:r>
            <a:r>
              <a:rPr lang="zh-CN" altLang="en-US" sz="3200" dirty="0"/>
              <a:t>个可待选择的物品，每个物品只有一件，它们都有各自的重量和价值，你需要从中选择合适的组合来使得你背包中的物品总价值最大。</a:t>
            </a:r>
            <a:endParaRPr lang="zh-CN" altLang="en-US" sz="3200" dirty="0"/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每个</a:t>
            </a:r>
            <a:r>
              <a:rPr lang="zh-CN" altLang="en-US" dirty="0"/>
              <a:t>物品只有一个，对于每个物品而言，只有两种选择，盘它或者不盘，盘它记为</a:t>
            </a:r>
            <a:r>
              <a:rPr lang="en-US" altLang="zh-CN" dirty="0"/>
              <a:t>1</a:t>
            </a:r>
            <a:r>
              <a:rPr lang="zh-CN" altLang="en-US" dirty="0"/>
              <a:t>，不盘记为</a:t>
            </a:r>
            <a:r>
              <a:rPr lang="en-US" altLang="zh-CN" dirty="0"/>
              <a:t>0</a:t>
            </a:r>
            <a:r>
              <a:rPr lang="zh-CN" altLang="en-US" dirty="0"/>
              <a:t>，我们不能将物品进行分割，比如只拿半个是不允许的。这就是这个问题被称为</a:t>
            </a:r>
            <a:r>
              <a:rPr lang="en-US" altLang="zh-CN" dirty="0"/>
              <a:t>0/1</a:t>
            </a:r>
            <a:r>
              <a:rPr lang="zh-CN" altLang="en-US" dirty="0"/>
              <a:t>背包问题的原因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4000" dirty="0" smtClean="0"/>
              <a:t>子问题边界的界定</a:t>
            </a:r>
            <a:endParaRPr lang="en-US" altLang="zh-CN" sz="40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4000" dirty="0" smtClean="0"/>
              <a:t>如何将该问题归结为更小的子问题</a:t>
            </a:r>
            <a:endParaRPr lang="en-US" altLang="zh-CN" sz="40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4000" dirty="0"/>
              <a:t>优化</a:t>
            </a:r>
            <a:r>
              <a:rPr lang="zh-CN" altLang="en-US" sz="4000" dirty="0" smtClean="0"/>
              <a:t>函数的递推方程及初值</a:t>
            </a:r>
            <a:endParaRPr lang="en-US" altLang="zh-CN" sz="40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4000" dirty="0" smtClean="0"/>
              <a:t>计算顺序</a:t>
            </a:r>
            <a:endParaRPr lang="en-US" altLang="zh-CN" sz="40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4000" dirty="0" smtClean="0"/>
              <a:t>是否需要标记函数</a:t>
            </a:r>
            <a:endParaRPr lang="en-US" altLang="zh-CN" sz="40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4000" dirty="0"/>
              <a:t>时间</a:t>
            </a:r>
            <a:r>
              <a:rPr lang="zh-CN" altLang="en-US" sz="4000" dirty="0" smtClean="0"/>
              <a:t>复杂度分析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子问题边界为</a:t>
            </a:r>
            <a:r>
              <a:rPr lang="en-US" altLang="zh-CN" b="1" dirty="0"/>
              <a:t>( </a:t>
            </a:r>
            <a:r>
              <a:rPr lang="en-US" altLang="zh-CN" b="1" i="1" dirty="0" err="1"/>
              <a:t>i,j</a:t>
            </a:r>
            <a:r>
              <a:rPr lang="en-US" altLang="zh-CN" b="1" dirty="0" smtClean="0"/>
              <a:t>):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数据集：</a:t>
            </a:r>
            <a:r>
              <a:rPr lang="en-US" altLang="zh-CN" b="1" i="1" dirty="0"/>
              <a:t>S </a:t>
            </a:r>
            <a:r>
              <a:rPr lang="en-US" altLang="zh-CN" b="1" dirty="0"/>
              <a:t>[</a:t>
            </a:r>
            <a:r>
              <a:rPr lang="en-US" altLang="zh-CN" b="1" i="1" dirty="0" err="1"/>
              <a:t>i</a:t>
            </a:r>
            <a:r>
              <a:rPr lang="en-US" altLang="zh-CN" b="1" dirty="0"/>
              <a:t>, </a:t>
            </a:r>
            <a:r>
              <a:rPr lang="en-US" altLang="zh-CN" b="1" i="1" dirty="0"/>
              <a:t>j</a:t>
            </a:r>
            <a:r>
              <a:rPr lang="en-US" altLang="zh-CN" b="1" dirty="0"/>
              <a:t>] = &lt; </a:t>
            </a:r>
            <a:r>
              <a:rPr lang="en-US" altLang="zh-CN" b="1" i="1" dirty="0"/>
              <a:t>xi </a:t>
            </a:r>
            <a:r>
              <a:rPr lang="en-US" altLang="zh-CN" b="1" dirty="0"/>
              <a:t>, </a:t>
            </a:r>
            <a:r>
              <a:rPr lang="en-US" altLang="zh-CN" b="1" i="1" dirty="0"/>
              <a:t>xi</a:t>
            </a:r>
            <a:r>
              <a:rPr lang="en-US" altLang="zh-CN" b="1" dirty="0"/>
              <a:t>+1, … , </a:t>
            </a:r>
            <a:r>
              <a:rPr lang="en-US" altLang="zh-CN" b="1" i="1" dirty="0" err="1"/>
              <a:t>xj</a:t>
            </a:r>
            <a:r>
              <a:rPr lang="en-US" altLang="zh-CN" b="1" i="1" dirty="0"/>
              <a:t> 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存取概率分布：</a:t>
            </a:r>
            <a:endParaRPr lang="zh-CN" altLang="en-US" dirty="0"/>
          </a:p>
          <a:p>
            <a:pPr marL="0" indent="0">
              <a:buNone/>
            </a:pPr>
            <a:r>
              <a:rPr lang="it-IT" altLang="zh-CN" b="1" i="1" dirty="0"/>
              <a:t>P</a:t>
            </a:r>
            <a:r>
              <a:rPr lang="it-IT" altLang="zh-CN" b="1" dirty="0"/>
              <a:t>[</a:t>
            </a:r>
            <a:r>
              <a:rPr lang="it-IT" altLang="zh-CN" b="1" i="1" dirty="0"/>
              <a:t>i</a:t>
            </a:r>
            <a:r>
              <a:rPr lang="it-IT" altLang="zh-CN" b="1" dirty="0"/>
              <a:t>, </a:t>
            </a:r>
            <a:r>
              <a:rPr lang="it-IT" altLang="zh-CN" b="1" i="1" dirty="0"/>
              <a:t>j</a:t>
            </a:r>
            <a:r>
              <a:rPr lang="it-IT" altLang="zh-CN" b="1" dirty="0"/>
              <a:t>]=&lt;</a:t>
            </a:r>
            <a:r>
              <a:rPr lang="it-IT" altLang="zh-CN" b="1" i="1" dirty="0"/>
              <a:t>ai</a:t>
            </a:r>
            <a:r>
              <a:rPr lang="zh-CN" altLang="it-IT" dirty="0"/>
              <a:t>－</a:t>
            </a:r>
            <a:r>
              <a:rPr lang="it-IT" altLang="zh-CN" b="1" dirty="0"/>
              <a:t>1, </a:t>
            </a:r>
            <a:r>
              <a:rPr lang="it-IT" altLang="zh-CN" b="1" i="1" dirty="0"/>
              <a:t>bi </a:t>
            </a:r>
            <a:r>
              <a:rPr lang="it-IT" altLang="zh-CN" b="1" dirty="0"/>
              <a:t>, </a:t>
            </a:r>
            <a:r>
              <a:rPr lang="it-IT" altLang="zh-CN" b="1" i="1" dirty="0"/>
              <a:t>ai </a:t>
            </a:r>
            <a:r>
              <a:rPr lang="it-IT" altLang="zh-CN" b="1" dirty="0"/>
              <a:t>, </a:t>
            </a:r>
            <a:r>
              <a:rPr lang="it-IT" altLang="zh-CN" b="1" i="1" dirty="0"/>
              <a:t>bi</a:t>
            </a:r>
            <a:r>
              <a:rPr lang="it-IT" altLang="zh-CN" b="1" dirty="0"/>
              <a:t>+1 , … , </a:t>
            </a:r>
            <a:r>
              <a:rPr lang="it-IT" altLang="zh-CN" b="1" i="1" dirty="0"/>
              <a:t>bj </a:t>
            </a:r>
            <a:r>
              <a:rPr lang="it-IT" altLang="zh-CN" b="1" dirty="0"/>
              <a:t>, </a:t>
            </a:r>
            <a:r>
              <a:rPr lang="it-IT" altLang="zh-CN" b="1" i="1" dirty="0"/>
              <a:t>aj</a:t>
            </a:r>
            <a:r>
              <a:rPr lang="it-IT" altLang="zh-CN" b="1" dirty="0"/>
              <a:t>&gt;</a:t>
            </a:r>
            <a:endParaRPr lang="it-IT" altLang="zh-CN" dirty="0"/>
          </a:p>
          <a:p>
            <a:pPr marL="0" indent="0">
              <a:buNone/>
            </a:pPr>
            <a:r>
              <a:rPr lang="zh-CN" altLang="en-US" dirty="0"/>
              <a:t>输入实例</a:t>
            </a:r>
            <a:r>
              <a:rPr lang="en-US" altLang="zh-CN" b="1" dirty="0"/>
              <a:t>:</a:t>
            </a:r>
            <a:r>
              <a:rPr lang="en-US" altLang="zh-CN" b="1" i="1" dirty="0"/>
              <a:t>S </a:t>
            </a:r>
            <a:r>
              <a:rPr lang="en-US" altLang="zh-CN" b="1" dirty="0"/>
              <a:t>= &lt; </a:t>
            </a:r>
            <a:r>
              <a:rPr lang="en-US" altLang="zh-CN" b="1" i="1" dirty="0"/>
              <a:t>A</a:t>
            </a:r>
            <a:r>
              <a:rPr lang="en-US" altLang="zh-CN" b="1" dirty="0"/>
              <a:t>,</a:t>
            </a:r>
            <a:r>
              <a:rPr lang="en-US" altLang="zh-CN" b="1" i="1" dirty="0"/>
              <a:t>B</a:t>
            </a:r>
            <a:r>
              <a:rPr lang="en-US" altLang="zh-CN" b="1" dirty="0"/>
              <a:t>,</a:t>
            </a:r>
            <a:r>
              <a:rPr lang="en-US" altLang="zh-CN" b="1" i="1" dirty="0"/>
              <a:t>C</a:t>
            </a:r>
            <a:r>
              <a:rPr lang="en-US" altLang="zh-CN" b="1" dirty="0"/>
              <a:t>,</a:t>
            </a:r>
            <a:r>
              <a:rPr lang="en-US" altLang="zh-CN" b="1" i="1" dirty="0"/>
              <a:t>D</a:t>
            </a:r>
            <a:r>
              <a:rPr lang="en-US" altLang="zh-CN" b="1" dirty="0"/>
              <a:t>,</a:t>
            </a:r>
            <a:r>
              <a:rPr lang="en-US" altLang="zh-CN" b="1" i="1" dirty="0"/>
              <a:t>E 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i="1" dirty="0"/>
              <a:t>P </a:t>
            </a:r>
            <a:r>
              <a:rPr lang="en-US" altLang="zh-CN" b="1" dirty="0"/>
              <a:t>= &lt; 0.04, 0.1, 0.02, 0.3, 0.02, 0.1,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0.05, 0.2, 0.06, 0.1, 0.01&gt;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子问题：</a:t>
            </a:r>
            <a:r>
              <a:rPr lang="en-US" altLang="zh-CN" b="1" i="1" dirty="0"/>
              <a:t>S</a:t>
            </a:r>
            <a:r>
              <a:rPr lang="en-US" altLang="zh-CN" b="1" dirty="0"/>
              <a:t>[2,4] = &lt; </a:t>
            </a:r>
            <a:r>
              <a:rPr lang="en-US" altLang="zh-CN" b="1" i="1" dirty="0"/>
              <a:t>B</a:t>
            </a:r>
            <a:r>
              <a:rPr lang="en-US" altLang="zh-CN" b="1" dirty="0"/>
              <a:t>, </a:t>
            </a:r>
            <a:r>
              <a:rPr lang="en-US" altLang="zh-CN" b="1" i="1" dirty="0"/>
              <a:t>C</a:t>
            </a:r>
            <a:r>
              <a:rPr lang="en-US" altLang="zh-CN" b="1" dirty="0"/>
              <a:t>, </a:t>
            </a:r>
            <a:r>
              <a:rPr lang="en-US" altLang="zh-CN" b="1" i="1" dirty="0"/>
              <a:t>D </a:t>
            </a:r>
            <a:r>
              <a:rPr lang="en-US" altLang="zh-CN" b="1" dirty="0"/>
              <a:t>&gt;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b="1" i="1" dirty="0"/>
              <a:t>P</a:t>
            </a:r>
            <a:r>
              <a:rPr lang="en-US" altLang="zh-CN" b="1" dirty="0"/>
              <a:t>[2,4]=&lt;0.02,0.3,0.02,0.1,0.05, 0.2,0.06&gt;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b="1" i="1" dirty="0" err="1"/>
              <a:t>xk</a:t>
            </a:r>
            <a:r>
              <a:rPr lang="en-US" altLang="zh-CN" b="1" i="1" dirty="0"/>
              <a:t> </a:t>
            </a:r>
            <a:r>
              <a:rPr lang="zh-CN" altLang="en-US" dirty="0"/>
              <a:t>作为根归结为子问题：</a:t>
            </a:r>
            <a:endParaRPr lang="zh-CN" altLang="en-US" dirty="0"/>
          </a:p>
          <a:p>
            <a:r>
              <a:rPr lang="pl-PL" altLang="zh-CN" b="1" i="1" dirty="0"/>
              <a:t>S</a:t>
            </a:r>
            <a:r>
              <a:rPr lang="pl-PL" altLang="zh-CN" b="1" dirty="0"/>
              <a:t>[ </a:t>
            </a:r>
            <a:r>
              <a:rPr lang="pl-PL" altLang="zh-CN" b="1" i="1" dirty="0"/>
              <a:t>i</a:t>
            </a:r>
            <a:r>
              <a:rPr lang="pl-PL" altLang="zh-CN" b="1" dirty="0"/>
              <a:t>, </a:t>
            </a:r>
            <a:r>
              <a:rPr lang="pl-PL" altLang="zh-CN" b="1" i="1" dirty="0"/>
              <a:t>k</a:t>
            </a:r>
            <a:r>
              <a:rPr lang="pl-PL" altLang="zh-CN" dirty="0"/>
              <a:t>−</a:t>
            </a:r>
            <a:r>
              <a:rPr lang="pl-PL" altLang="zh-CN" b="1" dirty="0"/>
              <a:t>1], </a:t>
            </a:r>
            <a:r>
              <a:rPr lang="pl-PL" altLang="zh-CN" b="1" i="1" dirty="0"/>
              <a:t>P</a:t>
            </a:r>
            <a:r>
              <a:rPr lang="pl-PL" altLang="zh-CN" b="1" dirty="0"/>
              <a:t>[ </a:t>
            </a:r>
            <a:r>
              <a:rPr lang="pl-PL" altLang="zh-CN" b="1" i="1" dirty="0"/>
              <a:t>i</a:t>
            </a:r>
            <a:r>
              <a:rPr lang="pl-PL" altLang="zh-CN" b="1" dirty="0"/>
              <a:t>, </a:t>
            </a:r>
            <a:r>
              <a:rPr lang="pl-PL" altLang="zh-CN" b="1" i="1" dirty="0"/>
              <a:t>k</a:t>
            </a:r>
            <a:r>
              <a:rPr lang="pl-PL" altLang="zh-CN" dirty="0"/>
              <a:t>−</a:t>
            </a:r>
            <a:r>
              <a:rPr lang="pl-PL" altLang="zh-CN" b="1" dirty="0"/>
              <a:t>1]</a:t>
            </a:r>
            <a:endParaRPr lang="pl-PL" altLang="zh-CN" dirty="0"/>
          </a:p>
          <a:p>
            <a:r>
              <a:rPr lang="pl-PL" altLang="zh-CN" b="1" i="1" dirty="0"/>
              <a:t>S</a:t>
            </a:r>
            <a:r>
              <a:rPr lang="pl-PL" altLang="zh-CN" b="1" dirty="0"/>
              <a:t>[ </a:t>
            </a:r>
            <a:r>
              <a:rPr lang="pl-PL" altLang="zh-CN" b="1" i="1" dirty="0"/>
              <a:t>k</a:t>
            </a:r>
            <a:r>
              <a:rPr lang="pl-PL" altLang="zh-CN" b="1" dirty="0"/>
              <a:t>+1, </a:t>
            </a:r>
            <a:r>
              <a:rPr lang="pl-PL" altLang="zh-CN" b="1" i="1" dirty="0"/>
              <a:t>j </a:t>
            </a:r>
            <a:r>
              <a:rPr lang="pl-PL" altLang="zh-CN" b="1" dirty="0"/>
              <a:t>], </a:t>
            </a:r>
            <a:r>
              <a:rPr lang="pl-PL" altLang="zh-CN" b="1" i="1" dirty="0"/>
              <a:t>P</a:t>
            </a:r>
            <a:r>
              <a:rPr lang="pl-PL" altLang="zh-CN" b="1" dirty="0"/>
              <a:t>[ </a:t>
            </a:r>
            <a:r>
              <a:rPr lang="pl-PL" altLang="zh-CN" b="1" i="1" dirty="0"/>
              <a:t>k</a:t>
            </a:r>
            <a:r>
              <a:rPr lang="pl-PL" altLang="zh-CN" b="1" dirty="0"/>
              <a:t>+1, </a:t>
            </a:r>
            <a:r>
              <a:rPr lang="pl-PL" altLang="zh-CN" b="1" i="1" dirty="0"/>
              <a:t>j </a:t>
            </a:r>
            <a:r>
              <a:rPr lang="pl-PL" altLang="zh-CN" b="1" dirty="0"/>
              <a:t>] </a:t>
            </a:r>
            <a:endParaRPr lang="pl-PL" altLang="zh-CN" dirty="0"/>
          </a:p>
          <a:p>
            <a:r>
              <a:rPr lang="pt-BR" altLang="zh-CN" b="1" i="1" dirty="0" smtClean="0"/>
              <a:t>S</a:t>
            </a:r>
            <a:r>
              <a:rPr lang="pt-BR" altLang="zh-CN" b="1" dirty="0" smtClean="0"/>
              <a:t>[1,5</a:t>
            </a:r>
            <a:r>
              <a:rPr lang="pt-BR" altLang="zh-CN" b="1" dirty="0"/>
              <a:t>] = &lt; </a:t>
            </a:r>
            <a:r>
              <a:rPr lang="pt-BR" altLang="zh-CN" b="1" i="1" dirty="0"/>
              <a:t>A</a:t>
            </a:r>
            <a:r>
              <a:rPr lang="pt-BR" altLang="zh-CN" b="1" dirty="0"/>
              <a:t>, </a:t>
            </a:r>
            <a:r>
              <a:rPr lang="pt-BR" altLang="zh-CN" b="1" i="1" dirty="0"/>
              <a:t>B</a:t>
            </a:r>
            <a:r>
              <a:rPr lang="pt-BR" altLang="zh-CN" b="1" dirty="0"/>
              <a:t>, </a:t>
            </a:r>
            <a:r>
              <a:rPr lang="pt-BR" altLang="zh-CN" b="1" i="1" dirty="0"/>
              <a:t>C</a:t>
            </a:r>
            <a:r>
              <a:rPr lang="pt-BR" altLang="zh-CN" b="1" dirty="0"/>
              <a:t>, </a:t>
            </a:r>
            <a:r>
              <a:rPr lang="pt-BR" altLang="zh-CN" b="1" i="1" dirty="0"/>
              <a:t>D</a:t>
            </a:r>
            <a:r>
              <a:rPr lang="pt-BR" altLang="zh-CN" b="1" dirty="0"/>
              <a:t>, </a:t>
            </a:r>
            <a:r>
              <a:rPr lang="pt-BR" altLang="zh-CN" b="1" i="1" dirty="0"/>
              <a:t>E </a:t>
            </a:r>
            <a:r>
              <a:rPr lang="pt-BR" altLang="zh-CN" b="1" dirty="0"/>
              <a:t>&gt;</a:t>
            </a:r>
            <a:endParaRPr lang="pt-BR" altLang="zh-CN" dirty="0"/>
          </a:p>
          <a:p>
            <a:r>
              <a:rPr lang="en-US" altLang="zh-CN" b="1" i="1" dirty="0"/>
              <a:t>P</a:t>
            </a:r>
            <a:r>
              <a:rPr lang="en-US" altLang="zh-CN" b="1" dirty="0"/>
              <a:t>[1,5]= &lt; 0.04, 0.1, 0.02, 0.3, 0.02, 0.1, </a:t>
            </a:r>
            <a:endParaRPr lang="en-US" altLang="zh-CN" dirty="0"/>
          </a:p>
          <a:p>
            <a:r>
              <a:rPr lang="en-US" altLang="zh-CN" b="1" dirty="0"/>
              <a:t>0.05, 0.2, 0.06, 0.1, 0.01&gt; </a:t>
            </a:r>
            <a:endParaRPr lang="zh-CN" altLang="en-US" dirty="0"/>
          </a:p>
          <a:p>
            <a:r>
              <a:rPr lang="en-US" altLang="zh-CN" b="1" i="1" dirty="0"/>
              <a:t>S</a:t>
            </a:r>
            <a:r>
              <a:rPr lang="en-US" altLang="zh-CN" b="1" dirty="0"/>
              <a:t>[1,1] = &lt; </a:t>
            </a:r>
            <a:r>
              <a:rPr lang="en-US" altLang="zh-CN" b="1" i="1" dirty="0"/>
              <a:t>A </a:t>
            </a:r>
            <a:r>
              <a:rPr lang="en-US" altLang="zh-CN" b="1" dirty="0"/>
              <a:t>&gt;</a:t>
            </a:r>
            <a:r>
              <a:rPr lang="zh-CN" altLang="en-US" dirty="0"/>
              <a:t>，</a:t>
            </a:r>
            <a:endParaRPr lang="zh-CN" altLang="en-US" dirty="0"/>
          </a:p>
          <a:p>
            <a:r>
              <a:rPr lang="en-US" altLang="zh-CN" b="1" i="1" dirty="0"/>
              <a:t>P</a:t>
            </a:r>
            <a:r>
              <a:rPr lang="en-US" altLang="zh-CN" b="1" dirty="0"/>
              <a:t>[1,1] = &lt; 0.04, 0.1, 0.02 &gt;</a:t>
            </a:r>
            <a:endParaRPr lang="en-US" altLang="zh-CN" dirty="0"/>
          </a:p>
          <a:p>
            <a:r>
              <a:rPr lang="en-US" altLang="zh-CN" b="1" i="1" dirty="0"/>
              <a:t>S</a:t>
            </a:r>
            <a:r>
              <a:rPr lang="en-US" altLang="zh-CN" b="1" dirty="0"/>
              <a:t>[3,5] = &lt; </a:t>
            </a:r>
            <a:r>
              <a:rPr lang="en-US" altLang="zh-CN" b="1" i="1" dirty="0"/>
              <a:t>C,D,E </a:t>
            </a:r>
            <a:r>
              <a:rPr lang="en-US" altLang="zh-CN" b="1" dirty="0"/>
              <a:t>&gt;, </a:t>
            </a:r>
            <a:endParaRPr lang="en-US" altLang="zh-CN" dirty="0"/>
          </a:p>
          <a:p>
            <a:r>
              <a:rPr lang="en-US" altLang="zh-CN" b="1" i="1" dirty="0"/>
              <a:t>P</a:t>
            </a:r>
            <a:r>
              <a:rPr lang="en-US" altLang="zh-CN" b="1" dirty="0"/>
              <a:t>[3,5] = &lt; 0.02, 0.1, 0.05, 0.2, 0.06,0.1,0.01&gt;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9125" y="1019175"/>
            <a:ext cx="3295650" cy="173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子问题界定</a:t>
            </a:r>
            <a:r>
              <a:rPr lang="en-US" altLang="zh-CN" b="1" i="1" dirty="0"/>
              <a:t>S</a:t>
            </a:r>
            <a:r>
              <a:rPr lang="en-US" altLang="zh-CN" b="1" dirty="0"/>
              <a:t>[</a:t>
            </a:r>
            <a:r>
              <a:rPr lang="en-US" altLang="zh-CN" b="1" i="1" dirty="0" err="1"/>
              <a:t>i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j</a:t>
            </a:r>
            <a:r>
              <a:rPr lang="en-US" altLang="zh-CN" b="1" dirty="0"/>
              <a:t>] </a:t>
            </a:r>
            <a:r>
              <a:rPr lang="zh-CN" altLang="en-US" dirty="0"/>
              <a:t>和</a:t>
            </a:r>
            <a:r>
              <a:rPr lang="en-US" altLang="zh-CN" b="1" i="1" dirty="0"/>
              <a:t>P</a:t>
            </a:r>
            <a:r>
              <a:rPr lang="en-US" altLang="zh-CN" b="1" dirty="0"/>
              <a:t>[</a:t>
            </a:r>
            <a:r>
              <a:rPr lang="en-US" altLang="zh-CN" b="1" i="1" dirty="0" err="1"/>
              <a:t>i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j</a:t>
            </a:r>
            <a:r>
              <a:rPr lang="en-US" altLang="zh-CN" b="1" dirty="0"/>
              <a:t>]</a:t>
            </a:r>
            <a:r>
              <a:rPr lang="zh-CN" altLang="en-US" dirty="0"/>
              <a:t>，</a:t>
            </a:r>
            <a:r>
              <a:rPr lang="zh-CN" altLang="en-US" dirty="0" smtClean="0"/>
              <a:t>令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是</a:t>
            </a:r>
            <a:r>
              <a:rPr lang="en-US" altLang="zh-CN" b="1" i="1" dirty="0"/>
              <a:t>P</a:t>
            </a:r>
            <a:r>
              <a:rPr lang="en-US" altLang="zh-CN" b="1" dirty="0"/>
              <a:t>[</a:t>
            </a:r>
            <a:r>
              <a:rPr lang="en-US" altLang="zh-CN" b="1" i="1" dirty="0" err="1"/>
              <a:t>i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j</a:t>
            </a:r>
            <a:r>
              <a:rPr lang="en-US" altLang="zh-CN" b="1" dirty="0"/>
              <a:t>]</a:t>
            </a:r>
            <a:r>
              <a:rPr lang="zh-CN" altLang="en-US" dirty="0"/>
              <a:t>中所有概率</a:t>
            </a:r>
            <a:r>
              <a:rPr lang="en-US" altLang="zh-CN" b="1" dirty="0"/>
              <a:t>(</a:t>
            </a:r>
            <a:r>
              <a:rPr lang="zh-CN" altLang="en-US" dirty="0"/>
              <a:t>数据与空隙</a:t>
            </a:r>
            <a:r>
              <a:rPr lang="en-US" altLang="zh-CN" b="1" dirty="0"/>
              <a:t>)</a:t>
            </a:r>
            <a:r>
              <a:rPr lang="zh-CN" altLang="en-US" dirty="0"/>
              <a:t>之</a:t>
            </a:r>
            <a:r>
              <a:rPr lang="zh-CN" altLang="en-US" dirty="0" smtClean="0"/>
              <a:t>和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实例：</a:t>
            </a:r>
            <a:r>
              <a:rPr lang="en-US" altLang="zh-CN" b="1" i="1" dirty="0"/>
              <a:t>S</a:t>
            </a:r>
            <a:r>
              <a:rPr lang="en-US" altLang="zh-CN" b="1" dirty="0"/>
              <a:t>[2,4]=&lt;</a:t>
            </a:r>
            <a:r>
              <a:rPr lang="en-US" altLang="zh-CN" b="1" i="1" dirty="0"/>
              <a:t>B</a:t>
            </a:r>
            <a:r>
              <a:rPr lang="en-US" altLang="zh-CN" b="1" dirty="0"/>
              <a:t>,</a:t>
            </a:r>
            <a:r>
              <a:rPr lang="en-US" altLang="zh-CN" b="1" i="1" dirty="0"/>
              <a:t>C</a:t>
            </a:r>
            <a:r>
              <a:rPr lang="en-US" altLang="zh-CN" b="1" dirty="0"/>
              <a:t>,</a:t>
            </a:r>
            <a:r>
              <a:rPr lang="en-US" altLang="zh-CN" b="1" i="1" dirty="0"/>
              <a:t>D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i="1" dirty="0"/>
              <a:t>P</a:t>
            </a:r>
            <a:r>
              <a:rPr lang="en-US" altLang="zh-CN" b="1" dirty="0"/>
              <a:t>[2,4]=&lt;0.02,0.3,0.02,0.1,0.05,0.2,0.06&gt;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i="1" dirty="0"/>
              <a:t>w</a:t>
            </a:r>
            <a:r>
              <a:rPr lang="en-US" altLang="zh-CN" b="1" dirty="0"/>
              <a:t>[2,4]=(0.3+0.1+0.2</a:t>
            </a:r>
            <a:r>
              <a:rPr lang="en-US" altLang="zh-CN" b="1" dirty="0" smtClean="0"/>
              <a:t>)+(</a:t>
            </a:r>
            <a:r>
              <a:rPr lang="en-US" altLang="zh-CN" b="1" dirty="0"/>
              <a:t>0.02+0.02+0.05+0.06) </a:t>
            </a:r>
            <a:r>
              <a:rPr lang="en-US" altLang="zh-CN" b="1" dirty="0" smtClean="0"/>
              <a:t>= </a:t>
            </a:r>
            <a:r>
              <a:rPr lang="en-US" altLang="zh-CN" b="1" dirty="0"/>
              <a:t>0.75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1337" y="1614487"/>
            <a:ext cx="4391025" cy="126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优化函数</a:t>
            </a:r>
            <a:r>
              <a:rPr lang="zh-CN" altLang="en-US" dirty="0" smtClean="0"/>
              <a:t>的递推方程</a:t>
            </a:r>
            <a:r>
              <a:rPr lang="en-US" altLang="zh-CN" dirty="0" smtClean="0"/>
              <a:t>:</a:t>
            </a:r>
            <a:r>
              <a:rPr lang="zh-CN" altLang="en-US" dirty="0" smtClean="0"/>
              <a:t>设</a:t>
            </a:r>
            <a:r>
              <a:rPr lang="en-US" altLang="zh-CN" b="1" i="1" dirty="0"/>
              <a:t>m</a:t>
            </a:r>
            <a:r>
              <a:rPr lang="en-US" altLang="zh-CN" b="1" dirty="0"/>
              <a:t>[</a:t>
            </a:r>
            <a:r>
              <a:rPr lang="en-US" altLang="zh-CN" b="1" i="1" dirty="0" err="1"/>
              <a:t>i,j</a:t>
            </a:r>
            <a:r>
              <a:rPr lang="en-US" altLang="zh-CN" b="1" dirty="0"/>
              <a:t>] </a:t>
            </a:r>
            <a:r>
              <a:rPr lang="zh-CN" altLang="en-US" dirty="0"/>
              <a:t>是相对于输入</a:t>
            </a:r>
            <a:r>
              <a:rPr lang="en-US" altLang="zh-CN" b="1" i="1" dirty="0"/>
              <a:t>S</a:t>
            </a:r>
            <a:r>
              <a:rPr lang="en-US" altLang="zh-CN" b="1" dirty="0"/>
              <a:t>[</a:t>
            </a:r>
            <a:r>
              <a:rPr lang="en-US" altLang="zh-CN" b="1" i="1" dirty="0" err="1"/>
              <a:t>i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j</a:t>
            </a:r>
            <a:r>
              <a:rPr lang="en-US" altLang="zh-CN" b="1" dirty="0"/>
              <a:t>] </a:t>
            </a:r>
            <a:r>
              <a:rPr lang="zh-CN" altLang="en-US" dirty="0"/>
              <a:t>和</a:t>
            </a:r>
            <a:r>
              <a:rPr lang="en-US" altLang="zh-CN" b="1" i="1" dirty="0"/>
              <a:t>P</a:t>
            </a:r>
            <a:r>
              <a:rPr lang="en-US" altLang="zh-CN" b="1" dirty="0"/>
              <a:t>[</a:t>
            </a:r>
            <a:r>
              <a:rPr lang="en-US" altLang="zh-CN" b="1" i="1" dirty="0" err="1"/>
              <a:t>i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j</a:t>
            </a:r>
            <a:r>
              <a:rPr lang="en-US" altLang="zh-CN" b="1" dirty="0"/>
              <a:t>] </a:t>
            </a:r>
            <a:r>
              <a:rPr lang="zh-CN" altLang="en-US" dirty="0" smtClean="0"/>
              <a:t>的最</a:t>
            </a:r>
            <a:r>
              <a:rPr lang="zh-CN" altLang="en-US" dirty="0"/>
              <a:t>优二叉搜索树的平均比较</a:t>
            </a:r>
            <a:r>
              <a:rPr lang="zh-CN" altLang="en-US" dirty="0" smtClean="0"/>
              <a:t>次数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26" t="12509" r="1"/>
          <a:stretch>
            <a:fillRect/>
          </a:stretch>
        </p:blipFill>
        <p:spPr>
          <a:xfrm>
            <a:off x="1619250" y="2289539"/>
            <a:ext cx="8391525" cy="3951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3766" y="952500"/>
            <a:ext cx="9133163" cy="54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118" y="1303869"/>
            <a:ext cx="5760000" cy="41908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850" y="1371601"/>
            <a:ext cx="5040000" cy="4123131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95300" y="5825490"/>
            <a:ext cx="11363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m[1,1] = 0.1+0.04+0.02;   </a:t>
            </a:r>
            <a:endParaRPr lang="en-US"/>
          </a:p>
          <a:p>
            <a:r>
              <a:rPr lang="en-US"/>
              <a:t> m[3,5] = m[3,3] + m[5,5] + 0.2+0.1+0.1+0.02+0.05+0.06+0.01 = 0.17+0.17+0.54 = 0.88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0,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=1,2,…,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的所有组合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每种要对不同的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进行计算，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每次计算为常数时间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时间复杂性：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空间复杂度：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082" y="996350"/>
            <a:ext cx="7177243" cy="1428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划分</a:t>
            </a:r>
            <a:r>
              <a:rPr lang="zh-CN" altLang="en-US" dirty="0"/>
              <a:t>子问题</a:t>
            </a:r>
            <a:r>
              <a:rPr lang="en-US" altLang="zh-CN" dirty="0"/>
              <a:t>,</a:t>
            </a:r>
            <a:r>
              <a:rPr lang="zh-CN" altLang="en-US" dirty="0"/>
              <a:t>以数据结点作为树根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定义</a:t>
            </a:r>
            <a:r>
              <a:rPr lang="zh-CN" altLang="en-US" dirty="0"/>
              <a:t>优化函数</a:t>
            </a:r>
            <a:r>
              <a:rPr lang="en-US" altLang="zh-CN" dirty="0"/>
              <a:t>, </a:t>
            </a:r>
            <a:r>
              <a:rPr lang="zh-CN" altLang="en-US" dirty="0"/>
              <a:t>列出递推方程</a:t>
            </a:r>
            <a:r>
              <a:rPr lang="zh-CN" altLang="en-US"/>
              <a:t>与</a:t>
            </a:r>
            <a:r>
              <a:rPr lang="zh-CN" altLang="en-US" smtClean="0"/>
              <a:t>边界条件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设立标记函数记录构成最优二叉搜索树或子树时根的位置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自底向上</a:t>
            </a:r>
            <a:r>
              <a:rPr lang="zh-CN" altLang="en-US" dirty="0"/>
              <a:t>计算，设计备忘录</a:t>
            </a:r>
            <a:r>
              <a:rPr lang="en-US" altLang="zh-CN" dirty="0"/>
              <a:t>(</a:t>
            </a:r>
            <a:r>
              <a:rPr lang="zh-CN" altLang="en-US" dirty="0"/>
              <a:t>表格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时间</a:t>
            </a:r>
            <a:r>
              <a:rPr lang="zh-CN" altLang="en-US" dirty="0"/>
              <a:t>复杂度估计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有一个容量为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的背包，和一些物品。这些物品分别有两个属性，体积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和价值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，每种物品只有一个。要求用这个背包装下价值尽可能多的物品，求该最大价值，背包可以不被装满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背包问题：在最优解中，每个物品只有两种可能的情况，即在背包中或者不在背包中（背包中的该物品数为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），因此称为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背包问题。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98469" y="68626"/>
            <a:ext cx="7740763" cy="470410"/>
          </a:xfrm>
        </p:spPr>
        <p:txBody>
          <a:bodyPr/>
          <a:lstStyle/>
          <a:p>
            <a:r>
              <a:rPr lang="en-US" altLang="zh-CN" dirty="0" smtClean="0"/>
              <a:t>0-1</a:t>
            </a:r>
            <a:r>
              <a:rPr lang="zh-CN" altLang="en-US" dirty="0" smtClean="0"/>
              <a:t>背包问题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每一个物品，有两种结果：能装下或者不能装下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，包的容量比物品体积小，装不下，这时的最大价值和前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个物品的最大价值是一样的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，还有足够的容量装下该物品，但是装了不一定大于当前相同体积的最优价值，所以要进行比较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上述分析，子问题中物品数和背包容量都应当作为变量。因此子问题确定为背包容量为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时，求前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个物品所能达到最大价值。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4312486" y="5165724"/>
          <a:ext cx="165576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" name="公式" r:id="rId1" imgW="748665" imgH="431800" progId="Equation.3">
                  <p:embed/>
                </p:oleObj>
              </mc:Choice>
              <mc:Fallback>
                <p:oleObj name="公式" r:id="rId1" imgW="748665" imgH="431800" progId="Equation.3">
                  <p:embed/>
                  <p:pic>
                    <p:nvPicPr>
                      <p:cNvPr id="0" name="Picture 1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2486" y="5165724"/>
                        <a:ext cx="165576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6335764" y="4883150"/>
          <a:ext cx="2881313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" name="公式" r:id="rId3" imgW="1218565" imgH="635000" progId="Equation.3">
                  <p:embed/>
                </p:oleObj>
              </mc:Choice>
              <mc:Fallback>
                <p:oleObj name="公式" r:id="rId3" imgW="1218565" imgH="635000" progId="Equation.3">
                  <p:embed/>
                  <p:pic>
                    <p:nvPicPr>
                      <p:cNvPr id="0" name="Picture 1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764" y="4883150"/>
                        <a:ext cx="2881313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设所给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背包问题的子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en-US" sz="32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最优值为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m(</a:t>
            </a:r>
            <a:r>
              <a:rPr lang="en-US" altLang="zh-CN" sz="32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j)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，即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m(</a:t>
            </a:r>
            <a:r>
              <a:rPr lang="en-US" altLang="zh-CN" sz="32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j)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是背包容量为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，可选择物品为</a:t>
            </a:r>
            <a:r>
              <a:rPr lang="en-US" altLang="zh-CN" sz="32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i+1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0-1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背包问题的最优值。由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0-1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背包问题的最优子结构性质，可以建立计算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m(</a:t>
            </a:r>
            <a:r>
              <a:rPr lang="en-US" altLang="zh-CN" sz="32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j)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的递归式如下</a:t>
            </a:r>
            <a:r>
              <a:rPr lang="zh-CN" altLang="en-US" sz="32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741192" y="3337663"/>
          <a:ext cx="2040176" cy="1090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" name="公式" r:id="rId1" imgW="799465" imgH="431800" progId="Equation.3">
                  <p:embed/>
                </p:oleObj>
              </mc:Choice>
              <mc:Fallback>
                <p:oleObj name="公式" r:id="rId1" imgW="799465" imgH="431800" progId="Equation.3">
                  <p:embed/>
                  <p:pic>
                    <p:nvPicPr>
                      <p:cNvPr id="0" name="Picture 27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192" y="3337663"/>
                        <a:ext cx="2040176" cy="1090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6728867" y="3204311"/>
          <a:ext cx="2690436" cy="1334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" name="公式" r:id="rId3" imgW="1282700" imgH="635000" progId="Equation.3">
                  <p:embed/>
                </p:oleObj>
              </mc:Choice>
              <mc:Fallback>
                <p:oleObj name="公式" r:id="rId3" imgW="1282700" imgH="635000" progId="Equation.3">
                  <p:embed/>
                  <p:pic>
                    <p:nvPicPr>
                      <p:cNvPr id="0" name="Picture 27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8867" y="3204311"/>
                        <a:ext cx="2690436" cy="1334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446171" y="5101456"/>
          <a:ext cx="7762021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" name="公式" r:id="rId5" imgW="3581400" imgH="457200" progId="Equation.3">
                  <p:embed/>
                </p:oleObj>
              </mc:Choice>
              <mc:Fallback>
                <p:oleObj name="公式" r:id="rId5" imgW="3581400" imgH="457200" progId="Equation.3">
                  <p:embed/>
                  <p:pic>
                    <p:nvPicPr>
                      <p:cNvPr id="0" name="Picture 27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171" y="5101456"/>
                        <a:ext cx="7762021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8308924" y="5028465"/>
          <a:ext cx="3348037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9" name="Equation" r:id="rId7" imgW="37185600" imgH="10972800" progId="Equation.DSMT4">
                  <p:embed/>
                </p:oleObj>
              </mc:Choice>
              <mc:Fallback>
                <p:oleObj name="Equation" r:id="rId7" imgW="37185600" imgH="10972800" progId="Equation.DSMT4">
                  <p:embed/>
                  <p:pic>
                    <p:nvPicPr>
                      <p:cNvPr id="0" name="Picture 27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8924" y="5028465"/>
                        <a:ext cx="3348037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初始状态是背包容量为</a:t>
            </a:r>
            <a:r>
              <a:rPr lang="en-US" altLang="zh-CN" dirty="0"/>
              <a:t>10</a:t>
            </a:r>
            <a:r>
              <a:rPr lang="zh-CN" altLang="en-US" dirty="0"/>
              <a:t>，背包内物品总价值为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r>
              <a:rPr lang="zh-CN" altLang="en-US" dirty="0"/>
              <a:t>对于</a:t>
            </a:r>
            <a:r>
              <a:rPr lang="en-US" altLang="zh-CN" dirty="0"/>
              <a:t>1</a:t>
            </a:r>
            <a:r>
              <a:rPr lang="zh-CN" altLang="en-US" dirty="0"/>
              <a:t>号珠宝，当前容量为</a:t>
            </a:r>
            <a:r>
              <a:rPr lang="en-US" altLang="zh-CN" dirty="0"/>
              <a:t>10</a:t>
            </a:r>
            <a:r>
              <a:rPr lang="zh-CN" altLang="en-US" dirty="0"/>
              <a:t>，容纳它的重量</a:t>
            </a:r>
            <a:r>
              <a:rPr lang="en-US" altLang="zh-CN" dirty="0"/>
              <a:t>2</a:t>
            </a:r>
            <a:r>
              <a:rPr lang="zh-CN" altLang="en-US" dirty="0"/>
              <a:t>绰绰有余，因此有两种选择，选它或者不选。我们选择一个珠宝的时候，背包的容量会减少，但是里面的物品总价值会增加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5" b="11215"/>
          <a:stretch>
            <a:fillRect/>
          </a:stretch>
        </p:blipFill>
        <p:spPr>
          <a:xfrm>
            <a:off x="266781" y="3642219"/>
            <a:ext cx="5337607" cy="27747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85" b="19005"/>
          <a:stretch>
            <a:fillRect/>
          </a:stretch>
        </p:blipFill>
        <p:spPr>
          <a:xfrm>
            <a:off x="6220600" y="3684901"/>
            <a:ext cx="5420794" cy="2622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8" b="6151"/>
          <a:stretch>
            <a:fillRect/>
          </a:stretch>
        </p:blipFill>
        <p:spPr>
          <a:xfrm>
            <a:off x="0" y="969094"/>
            <a:ext cx="8011168" cy="527439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158652" y="969094"/>
            <a:ext cx="3887948" cy="534916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/>
              <a:t>本来应该有</a:t>
            </a:r>
            <a:r>
              <a:rPr lang="en-US" altLang="zh-CN" sz="2800" dirty="0"/>
              <a:t>16</a:t>
            </a:r>
            <a:r>
              <a:rPr lang="zh-CN" altLang="en-US" sz="2800" dirty="0"/>
              <a:t>个待选结果，但有三个结果由于容量不足以容纳下最后一个珠宝，所以就没有继续</a:t>
            </a:r>
            <a:r>
              <a:rPr lang="zh-CN" altLang="en-US" sz="2800" dirty="0" smtClean="0"/>
              <a:t>进行裂变，价值最大为</a:t>
            </a:r>
            <a:r>
              <a:rPr lang="en-US" altLang="zh-CN" sz="2800" dirty="0" smtClean="0"/>
              <a:t>13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最终结果是：珠宝</a:t>
            </a:r>
            <a:r>
              <a:rPr lang="en-US" altLang="zh-CN" sz="2800" dirty="0"/>
              <a:t>4</a:t>
            </a:r>
            <a:r>
              <a:rPr lang="zh-CN" altLang="en-US" sz="2800" dirty="0"/>
              <a:t>，珠宝</a:t>
            </a:r>
            <a:r>
              <a:rPr lang="en-US" altLang="zh-CN" sz="2800" dirty="0"/>
              <a:t>2</a:t>
            </a:r>
            <a:r>
              <a:rPr lang="zh-CN" altLang="en-US" sz="2800" dirty="0"/>
              <a:t>，珠宝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800" dirty="0" smtClean="0"/>
              <a:t>动态规划</a:t>
            </a:r>
            <a:r>
              <a:rPr lang="zh-CN" altLang="en-US" sz="2800" dirty="0"/>
              <a:t>就是一个填表的过程。该表记录了已解决的子问题的答案。求解下一个子问题时会用到上一个子问题的答案。</a:t>
            </a:r>
            <a:r>
              <a:rPr lang="en-US" altLang="zh-CN" sz="2800" dirty="0"/>
              <a:t>{</a:t>
            </a:r>
            <a:r>
              <a:rPr lang="zh-CN" altLang="en-US" sz="2800" dirty="0"/>
              <a:t>比如</a:t>
            </a:r>
            <a:r>
              <a:rPr lang="en-US" altLang="zh-CN" sz="2800" dirty="0"/>
              <a:t>01</a:t>
            </a:r>
            <a:r>
              <a:rPr lang="zh-CN" altLang="en-US" sz="2800" dirty="0"/>
              <a:t>背包问题：假如有</a:t>
            </a:r>
            <a:r>
              <a:rPr lang="en-US" altLang="zh-CN" sz="2800" dirty="0"/>
              <a:t>1</a:t>
            </a:r>
            <a:r>
              <a:rPr lang="zh-CN" altLang="en-US" sz="2800" dirty="0"/>
              <a:t>个背包，背包容量是</a:t>
            </a:r>
            <a:r>
              <a:rPr lang="en-US" altLang="zh-CN" sz="2800" dirty="0"/>
              <a:t>10</a:t>
            </a:r>
            <a:r>
              <a:rPr lang="zh-CN" altLang="en-US" sz="2800" dirty="0"/>
              <a:t>，有</a:t>
            </a:r>
            <a:r>
              <a:rPr lang="en-US" altLang="zh-CN" sz="2800" dirty="0"/>
              <a:t>5</a:t>
            </a:r>
            <a:r>
              <a:rPr lang="zh-CN" altLang="en-US" sz="2800" dirty="0"/>
              <a:t>个物品，编号为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3</a:t>
            </a:r>
            <a:r>
              <a:rPr lang="zh-CN" altLang="en-US" sz="2800" dirty="0"/>
              <a:t>，</a:t>
            </a:r>
            <a:r>
              <a:rPr lang="en-US" altLang="zh-CN" sz="2800" dirty="0"/>
              <a:t>4</a:t>
            </a:r>
            <a:r>
              <a:rPr lang="zh-CN" altLang="en-US" sz="2800" dirty="0"/>
              <a:t>，</a:t>
            </a:r>
            <a:r>
              <a:rPr lang="en-US" altLang="zh-CN" sz="2800" dirty="0"/>
              <a:t>5</a:t>
            </a:r>
            <a:r>
              <a:rPr lang="zh-CN" altLang="en-US" sz="2800" dirty="0"/>
              <a:t>，他们都有各自的重量和价格。要求在不超过背包容量的情况下，使背包装载物品的价值最大。现将问题拆分为五个子问题。</a:t>
            </a:r>
            <a:br>
              <a:rPr lang="zh-CN" altLang="en-US" sz="2800" dirty="0"/>
            </a:br>
            <a:r>
              <a:rPr lang="en-US" altLang="zh-CN" sz="2800" dirty="0"/>
              <a:t>1.</a:t>
            </a:r>
            <a:r>
              <a:rPr lang="zh-CN" altLang="en-US" sz="2800" dirty="0"/>
              <a:t>背容</a:t>
            </a:r>
            <a:r>
              <a:rPr lang="en-US" altLang="zh-CN" sz="2800" dirty="0"/>
              <a:t>=10</a:t>
            </a:r>
            <a:r>
              <a:rPr lang="zh-CN" altLang="en-US" sz="2800" dirty="0"/>
              <a:t>，从</a:t>
            </a:r>
            <a:r>
              <a:rPr lang="en-US" altLang="zh-CN" sz="2800" dirty="0"/>
              <a:t>1</a:t>
            </a:r>
            <a:r>
              <a:rPr lang="zh-CN" altLang="en-US" sz="2800" dirty="0"/>
              <a:t>号物品中找出该问题的解</a:t>
            </a:r>
            <a:br>
              <a:rPr lang="zh-CN" altLang="en-US" sz="2800" dirty="0"/>
            </a:br>
            <a:r>
              <a:rPr lang="en-US" altLang="zh-CN" sz="2800" dirty="0"/>
              <a:t>2.</a:t>
            </a:r>
            <a:r>
              <a:rPr lang="zh-CN" altLang="en-US" sz="2800" dirty="0"/>
              <a:t>背容</a:t>
            </a:r>
            <a:r>
              <a:rPr lang="en-US" altLang="zh-CN" sz="2800" dirty="0"/>
              <a:t>=10</a:t>
            </a:r>
            <a:r>
              <a:rPr lang="zh-CN" altLang="en-US" sz="2800" dirty="0"/>
              <a:t>，从</a:t>
            </a:r>
            <a:r>
              <a:rPr lang="en-US" altLang="zh-CN" sz="2800" dirty="0"/>
              <a:t>1</a:t>
            </a:r>
            <a:r>
              <a:rPr lang="zh-CN" altLang="en-US" sz="2800" dirty="0"/>
              <a:t>号，</a:t>
            </a:r>
            <a:r>
              <a:rPr lang="en-US" altLang="zh-CN" sz="2800" dirty="0"/>
              <a:t>2</a:t>
            </a:r>
            <a:r>
              <a:rPr lang="zh-CN" altLang="en-US" sz="2800" dirty="0"/>
              <a:t>号物品中找出该问题的解</a:t>
            </a:r>
            <a:br>
              <a:rPr lang="zh-CN" altLang="en-US" sz="2800" dirty="0"/>
            </a:br>
            <a:r>
              <a:rPr lang="en-US" altLang="zh-CN" sz="2800" dirty="0"/>
              <a:t>3.</a:t>
            </a:r>
            <a:r>
              <a:rPr lang="zh-CN" altLang="en-US" sz="2800" dirty="0"/>
              <a:t>背容</a:t>
            </a:r>
            <a:r>
              <a:rPr lang="en-US" altLang="zh-CN" sz="2800" dirty="0"/>
              <a:t>=10</a:t>
            </a:r>
            <a:r>
              <a:rPr lang="zh-CN" altLang="en-US" sz="2800" dirty="0"/>
              <a:t>，从</a:t>
            </a:r>
            <a:r>
              <a:rPr lang="en-US" altLang="zh-CN" sz="2800" dirty="0"/>
              <a:t>1</a:t>
            </a:r>
            <a:r>
              <a:rPr lang="zh-CN" altLang="en-US" sz="2800" dirty="0"/>
              <a:t>号，</a:t>
            </a:r>
            <a:r>
              <a:rPr lang="en-US" altLang="zh-CN" sz="2800" dirty="0"/>
              <a:t>2</a:t>
            </a:r>
            <a:r>
              <a:rPr lang="zh-CN" altLang="en-US" sz="2800" dirty="0"/>
              <a:t>号，</a:t>
            </a:r>
            <a:r>
              <a:rPr lang="en-US" altLang="zh-CN" sz="2800" dirty="0"/>
              <a:t>3</a:t>
            </a:r>
            <a:r>
              <a:rPr lang="zh-CN" altLang="en-US" sz="2800" dirty="0"/>
              <a:t>号物品中找出该问题的解</a:t>
            </a:r>
            <a:br>
              <a:rPr lang="zh-CN" altLang="en-US" sz="2800" dirty="0"/>
            </a:br>
            <a:r>
              <a:rPr lang="en-US" altLang="zh-CN" sz="2800" dirty="0"/>
              <a:t>4.</a:t>
            </a:r>
            <a:r>
              <a:rPr lang="zh-CN" altLang="en-US" sz="2800" dirty="0"/>
              <a:t>背容</a:t>
            </a:r>
            <a:r>
              <a:rPr lang="en-US" altLang="zh-CN" sz="2800" dirty="0"/>
              <a:t>=10</a:t>
            </a:r>
            <a:r>
              <a:rPr lang="zh-CN" altLang="en-US" sz="2800" dirty="0"/>
              <a:t>，从</a:t>
            </a:r>
            <a:r>
              <a:rPr lang="en-US" altLang="zh-CN" sz="2800" dirty="0"/>
              <a:t>1</a:t>
            </a:r>
            <a:r>
              <a:rPr lang="zh-CN" altLang="en-US" sz="2800" dirty="0"/>
              <a:t>号，</a:t>
            </a:r>
            <a:r>
              <a:rPr lang="en-US" altLang="zh-CN" sz="2800" dirty="0"/>
              <a:t>2</a:t>
            </a:r>
            <a:r>
              <a:rPr lang="zh-CN" altLang="en-US" sz="2800" dirty="0"/>
              <a:t>号，</a:t>
            </a:r>
            <a:r>
              <a:rPr lang="en-US" altLang="zh-CN" sz="2800" dirty="0"/>
              <a:t>3</a:t>
            </a:r>
            <a:r>
              <a:rPr lang="zh-CN" altLang="en-US" sz="2800" dirty="0"/>
              <a:t>号，</a:t>
            </a:r>
            <a:r>
              <a:rPr lang="en-US" altLang="zh-CN" sz="2800" dirty="0"/>
              <a:t>4</a:t>
            </a:r>
            <a:r>
              <a:rPr lang="zh-CN" altLang="en-US" sz="2800" dirty="0"/>
              <a:t>号物品中找出该问题的解</a:t>
            </a:r>
            <a:br>
              <a:rPr lang="zh-CN" altLang="en-US" sz="2800" dirty="0"/>
            </a:br>
            <a:r>
              <a:rPr lang="en-US" altLang="zh-CN" sz="2800" dirty="0"/>
              <a:t>5.</a:t>
            </a:r>
            <a:r>
              <a:rPr lang="zh-CN" altLang="en-US" sz="2800" dirty="0"/>
              <a:t>背容</a:t>
            </a:r>
            <a:r>
              <a:rPr lang="en-US" altLang="zh-CN" sz="2800" dirty="0"/>
              <a:t>=10</a:t>
            </a:r>
            <a:r>
              <a:rPr lang="zh-CN" altLang="en-US" sz="2800" dirty="0"/>
              <a:t>，从</a:t>
            </a:r>
            <a:r>
              <a:rPr lang="en-US" altLang="zh-CN" sz="2800" dirty="0"/>
              <a:t>1</a:t>
            </a:r>
            <a:r>
              <a:rPr lang="zh-CN" altLang="en-US" sz="2800" dirty="0"/>
              <a:t>号，</a:t>
            </a:r>
            <a:r>
              <a:rPr lang="en-US" altLang="zh-CN" sz="2800" dirty="0"/>
              <a:t>2</a:t>
            </a:r>
            <a:r>
              <a:rPr lang="zh-CN" altLang="en-US" sz="2800" dirty="0"/>
              <a:t>号，</a:t>
            </a:r>
            <a:r>
              <a:rPr lang="en-US" altLang="zh-CN" sz="2800" dirty="0"/>
              <a:t>3</a:t>
            </a:r>
            <a:r>
              <a:rPr lang="zh-CN" altLang="en-US" sz="2800" dirty="0"/>
              <a:t>号，</a:t>
            </a:r>
            <a:r>
              <a:rPr lang="en-US" altLang="zh-CN" sz="2800" dirty="0"/>
              <a:t>4</a:t>
            </a:r>
            <a:r>
              <a:rPr lang="zh-CN" altLang="en-US" sz="2800" dirty="0"/>
              <a:t>号，</a:t>
            </a:r>
            <a:r>
              <a:rPr lang="en-US" altLang="zh-CN" sz="2800" dirty="0"/>
              <a:t>5</a:t>
            </a:r>
            <a:r>
              <a:rPr lang="zh-CN" altLang="en-US" sz="2800" dirty="0"/>
              <a:t>号物品中找出该问题的</a:t>
            </a:r>
            <a:r>
              <a:rPr lang="zh-CN" altLang="en-US" sz="2800" dirty="0" smtClean="0"/>
              <a:t>解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我们</a:t>
            </a:r>
            <a:r>
              <a:rPr lang="zh-CN" altLang="en-US" dirty="0"/>
              <a:t>可以将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子问题的答案都存入一张表中。因为求解</a:t>
            </a:r>
            <a:r>
              <a:rPr lang="en-US" altLang="zh-CN" dirty="0"/>
              <a:t>2</a:t>
            </a:r>
            <a:r>
              <a:rPr lang="zh-CN" altLang="en-US" dirty="0"/>
              <a:t>子问题，需要用到</a:t>
            </a:r>
            <a:r>
              <a:rPr lang="en-US" altLang="zh-CN" dirty="0"/>
              <a:t>1</a:t>
            </a:r>
            <a:r>
              <a:rPr lang="zh-CN" altLang="en-US" dirty="0"/>
              <a:t>子问题的答案</a:t>
            </a:r>
            <a:r>
              <a:rPr lang="en-US" altLang="zh-CN" dirty="0"/>
              <a:t>(2</a:t>
            </a:r>
            <a:r>
              <a:rPr lang="zh-CN" altLang="en-US" dirty="0"/>
              <a:t>的每一步方案要与</a:t>
            </a:r>
            <a:r>
              <a:rPr lang="en-US" altLang="zh-CN" dirty="0"/>
              <a:t>1</a:t>
            </a:r>
            <a:r>
              <a:rPr lang="zh-CN" altLang="en-US" dirty="0"/>
              <a:t>的每一步方案比较，如何</a:t>
            </a:r>
            <a:r>
              <a:rPr lang="en-US" altLang="zh-CN" dirty="0"/>
              <a:t>2</a:t>
            </a:r>
            <a:r>
              <a:rPr lang="zh-CN" altLang="en-US" dirty="0"/>
              <a:t>的该步方案优于</a:t>
            </a:r>
            <a:r>
              <a:rPr lang="en-US" altLang="zh-CN" dirty="0"/>
              <a:t>1</a:t>
            </a:r>
            <a:r>
              <a:rPr lang="zh-CN" altLang="en-US" dirty="0"/>
              <a:t>所对应的方案。则将</a:t>
            </a:r>
            <a:r>
              <a:rPr lang="en-US" altLang="zh-CN" dirty="0"/>
              <a:t>2</a:t>
            </a:r>
            <a:r>
              <a:rPr lang="zh-CN" altLang="en-US" dirty="0"/>
              <a:t>的这步方案标为可行。如果不优于</a:t>
            </a:r>
            <a:r>
              <a:rPr lang="en-US" altLang="zh-CN" dirty="0"/>
              <a:t>1</a:t>
            </a:r>
            <a:r>
              <a:rPr lang="zh-CN" altLang="en-US" dirty="0"/>
              <a:t>的，或者不满足问题的约束条件，则舍弃该方案。继续沿用该步所对应的</a:t>
            </a:r>
            <a:r>
              <a:rPr lang="en-US" altLang="zh-CN" dirty="0"/>
              <a:t>1</a:t>
            </a:r>
            <a:r>
              <a:rPr lang="zh-CN" altLang="en-US" dirty="0"/>
              <a:t>的方案作为该步的方案</a:t>
            </a:r>
            <a:r>
              <a:rPr lang="en-US" altLang="zh-CN" dirty="0"/>
              <a:t>)</a:t>
            </a:r>
            <a:r>
              <a:rPr lang="zh-CN" altLang="en-US" dirty="0"/>
              <a:t>。求解</a:t>
            </a:r>
            <a:r>
              <a:rPr lang="en-US" altLang="zh-CN" dirty="0"/>
              <a:t>3</a:t>
            </a:r>
            <a:r>
              <a:rPr lang="zh-CN" altLang="en-US" dirty="0"/>
              <a:t>子问题，需要用到</a:t>
            </a:r>
            <a:r>
              <a:rPr lang="en-US" altLang="zh-CN" dirty="0"/>
              <a:t>2</a:t>
            </a:r>
            <a:r>
              <a:rPr lang="zh-CN" altLang="en-US" dirty="0"/>
              <a:t>子问题的答案，一直递推到求解</a:t>
            </a:r>
            <a:r>
              <a:rPr lang="en-US" altLang="zh-CN" dirty="0"/>
              <a:t>5</a:t>
            </a:r>
            <a:r>
              <a:rPr lang="zh-CN" altLang="en-US" dirty="0"/>
              <a:t>子问题，需要用到</a:t>
            </a:r>
            <a:r>
              <a:rPr lang="en-US" altLang="zh-CN" dirty="0"/>
              <a:t>4</a:t>
            </a:r>
            <a:r>
              <a:rPr lang="zh-CN" altLang="en-US" dirty="0"/>
              <a:t>子问题的答案。而</a:t>
            </a:r>
            <a:r>
              <a:rPr lang="en-US" altLang="zh-CN" dirty="0"/>
              <a:t>5</a:t>
            </a:r>
            <a:r>
              <a:rPr lang="zh-CN" altLang="en-US" dirty="0"/>
              <a:t>子问题就是原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,</a:t>
            </a:r>
            <a:r>
              <a:rPr lang="zh-CN" altLang="en-US" dirty="0" smtClean="0"/>
              <a:t>答案</a:t>
            </a:r>
            <a:r>
              <a:rPr lang="zh-CN" altLang="en-US" dirty="0"/>
              <a:t>就是最终原问题的解。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算法1模板</Template>
  <TotalTime>0</TotalTime>
  <Words>3985</Words>
  <Application>WPS Presentation</Application>
  <PresentationFormat>宽屏</PresentationFormat>
  <Paragraphs>154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28</vt:i4>
      </vt:variant>
    </vt:vector>
  </HeadingPairs>
  <TitlesOfParts>
    <vt:vector size="61" baseType="lpstr">
      <vt:lpstr>Arial</vt:lpstr>
      <vt:lpstr>宋体</vt:lpstr>
      <vt:lpstr>Wingdings</vt:lpstr>
      <vt:lpstr>汉仪书宋二KW</vt:lpstr>
      <vt:lpstr>华文隶书</vt:lpstr>
      <vt:lpstr>新宋体</vt:lpstr>
      <vt:lpstr>报隶-简</vt:lpstr>
      <vt:lpstr>黑体</vt:lpstr>
      <vt:lpstr>汉仪中黑KW</vt:lpstr>
      <vt:lpstr>微软雅黑</vt:lpstr>
      <vt:lpstr>汉仪旗黑</vt:lpstr>
      <vt:lpstr>方正书宋_GBK</vt:lpstr>
      <vt:lpstr>Times New Roman</vt:lpstr>
      <vt:lpstr>楷体_GB2312</vt:lpstr>
      <vt:lpstr>汉仪楷体简</vt:lpstr>
      <vt:lpstr>华文琥珀</vt:lpstr>
      <vt:lpstr>宋体-简</vt:lpstr>
      <vt:lpstr>宋体</vt:lpstr>
      <vt:lpstr>Arial Unicode MS</vt:lpstr>
      <vt:lpstr>等线</vt:lpstr>
      <vt:lpstr>汉仪中等线KW</vt:lpstr>
      <vt:lpstr>Symbol</vt:lpstr>
      <vt:lpstr>Kingsoft Sign</vt:lpstr>
      <vt:lpstr>Tahoma</vt:lpstr>
      <vt:lpstr>Verdana</vt:lpstr>
      <vt:lpstr>自定义设计方案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0-1背包问题 </vt:lpstr>
      <vt:lpstr>0-1背包问题 </vt:lpstr>
      <vt:lpstr>0-1背包问题 </vt:lpstr>
      <vt:lpstr>解分析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最优二叉搜索树</vt:lpstr>
      <vt:lpstr>实例</vt:lpstr>
      <vt:lpstr>PowerPoint 演示文稿</vt:lpstr>
      <vt:lpstr>二叉树</vt:lpstr>
      <vt:lpstr>PowerPoint 演示文稿</vt:lpstr>
      <vt:lpstr>PowerPoint 演示文稿</vt:lpstr>
      <vt:lpstr>PowerPoint 演示文稿</vt:lpstr>
      <vt:lpstr>PowerPoint 演示文稿</vt:lpstr>
      <vt:lpstr>关键问题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</dc:title>
  <dc:creator>huxufei</dc:creator>
  <cp:lastModifiedBy>Somnus</cp:lastModifiedBy>
  <cp:revision>1112</cp:revision>
  <dcterms:created xsi:type="dcterms:W3CDTF">2023-10-31T15:38:40Z</dcterms:created>
  <dcterms:modified xsi:type="dcterms:W3CDTF">2023-10-31T15:38:40Z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03B0A61ECB833E581AE64463A3EDE573</vt:lpwstr>
  </property>
  <property fmtid="{D5CDD505-2E9C-101B-9397-08002B2CF9AE}" pid="3" name="KSOProductBuildVer">
    <vt:lpwstr>1033-6.2.2.8394</vt:lpwstr>
  </property>
</Properties>
</file>