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4"/>
  </p:notesMasterIdLst>
  <p:sldIdLst>
    <p:sldId id="324" r:id="rId2"/>
    <p:sldId id="327" r:id="rId3"/>
    <p:sldId id="326" r:id="rId4"/>
    <p:sldId id="325" r:id="rId5"/>
    <p:sldId id="328" r:id="rId6"/>
    <p:sldId id="329" r:id="rId7"/>
    <p:sldId id="330" r:id="rId8"/>
    <p:sldId id="331" r:id="rId9"/>
    <p:sldId id="332" r:id="rId10"/>
    <p:sldId id="333" r:id="rId11"/>
    <p:sldId id="334" r:id="rId12"/>
    <p:sldId id="335" r:id="rId13"/>
    <p:sldId id="336" r:id="rId14"/>
    <p:sldId id="337" r:id="rId15"/>
    <p:sldId id="339" r:id="rId16"/>
    <p:sldId id="340" r:id="rId17"/>
    <p:sldId id="341" r:id="rId18"/>
    <p:sldId id="342" r:id="rId19"/>
    <p:sldId id="343" r:id="rId20"/>
    <p:sldId id="344"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47" autoAdjust="0"/>
  </p:normalViewPr>
  <p:slideViewPr>
    <p:cSldViewPr snapToGrid="0">
      <p:cViewPr varScale="1">
        <p:scale>
          <a:sx n="97" d="100"/>
          <a:sy n="97" d="100"/>
        </p:scale>
        <p:origin x="468"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F8068-2B0A-4E89-BDBC-A53076134B44}" type="datetimeFigureOut">
              <a:rPr lang="zh-CN" altLang="en-US" smtClean="0"/>
              <a:t>2021/1/4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89500-7B95-4046-BB03-4F180CD4BD80}" type="slidenum">
              <a:rPr lang="zh-CN" altLang="en-US" smtClean="0"/>
              <a:t>‹#›</a:t>
            </a:fld>
            <a:endParaRPr lang="zh-CN" altLang="en-US"/>
          </a:p>
        </p:txBody>
      </p:sp>
    </p:spTree>
    <p:extLst>
      <p:ext uri="{BB962C8B-B14F-4D97-AF65-F5344CB8AC3E}">
        <p14:creationId xmlns:p14="http://schemas.microsoft.com/office/powerpoint/2010/main" val="2792348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8989500-7B95-4046-BB03-4F180CD4BD80}" type="slidenum">
              <a:rPr lang="zh-CN" altLang="en-US" smtClean="0"/>
              <a:t>2</a:t>
            </a:fld>
            <a:endParaRPr lang="zh-CN" altLang="en-US"/>
          </a:p>
        </p:txBody>
      </p:sp>
    </p:spTree>
    <p:extLst>
      <p:ext uri="{BB962C8B-B14F-4D97-AF65-F5344CB8AC3E}">
        <p14:creationId xmlns:p14="http://schemas.microsoft.com/office/powerpoint/2010/main" val="3326875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38" y="1122363"/>
            <a:ext cx="9144224" cy="2387600"/>
          </a:xfrm>
          <a:prstGeom prst="rect">
            <a:avLst/>
          </a:prstGeo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38" y="3602038"/>
            <a:ext cx="9144224" cy="1655762"/>
          </a:xfrm>
          <a:prstGeom prst="rect">
            <a:avLst/>
          </a:prstGeom>
        </p:spPr>
        <p:txBody>
          <a:bodyPr/>
          <a:lstStyle>
            <a:lvl1pPr marL="0" indent="0" algn="ctr">
              <a:buNone/>
              <a:defRPr sz="2400">
                <a:solidFill>
                  <a:schemeClr val="tx1"/>
                </a:solidFill>
              </a:defRPr>
            </a:lvl1pPr>
            <a:lvl2pPr marL="457209" indent="0" algn="ctr">
              <a:buNone/>
              <a:defRPr sz="2000"/>
            </a:lvl2pPr>
            <a:lvl3pPr marL="914418" indent="0" algn="ctr">
              <a:buNone/>
              <a:defRPr sz="1800"/>
            </a:lvl3pPr>
            <a:lvl4pPr marL="1371627" indent="0" algn="ctr">
              <a:buNone/>
              <a:defRPr sz="1600"/>
            </a:lvl4pPr>
            <a:lvl5pPr marL="1828837" indent="0" algn="ctr">
              <a:buNone/>
              <a:defRPr sz="1600"/>
            </a:lvl5pPr>
            <a:lvl6pPr marL="2286046" indent="0" algn="ctr">
              <a:buNone/>
              <a:defRPr sz="1600"/>
            </a:lvl6pPr>
            <a:lvl7pPr marL="2743255" indent="0" algn="ctr">
              <a:buNone/>
              <a:defRPr sz="1600"/>
            </a:lvl7pPr>
            <a:lvl8pPr marL="3200464" indent="0" algn="ctr">
              <a:buNone/>
              <a:defRPr sz="1600"/>
            </a:lvl8pPr>
            <a:lvl9pPr marL="3657673" indent="0" algn="ctr">
              <a:buNone/>
              <a:defRPr sz="1600"/>
            </a:lvl9pPr>
          </a:lstStyle>
          <a:p>
            <a:r>
              <a:rPr lang="zh-CN" altLang="en-US" noProof="1" smtClean="0"/>
              <a:t>单击此处编辑母版副标题样式</a:t>
            </a:r>
            <a:endParaRPr lang="zh-CN" altLang="en-US" noProof="1"/>
          </a:p>
        </p:txBody>
      </p:sp>
    </p:spTree>
    <p:extLst>
      <p:ext uri="{BB962C8B-B14F-4D97-AF65-F5344CB8AC3E}">
        <p14:creationId xmlns:p14="http://schemas.microsoft.com/office/powerpoint/2010/main" val="369006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30042" y="261862"/>
            <a:ext cx="7740763" cy="1088571"/>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30042" y="1524000"/>
            <a:ext cx="7740763" cy="4310743"/>
          </a:xfrm>
          <a:prstGeom prst="rect">
            <a:avLst/>
          </a:prstGeo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4097924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5113" y="365125"/>
            <a:ext cx="2628964" cy="5811838"/>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21" y="365125"/>
            <a:ext cx="7734490" cy="5811838"/>
          </a:xfrm>
          <a:prstGeom prst="rect">
            <a:avLst/>
          </a:prstGeo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4071738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5582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3197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577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015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6251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82035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98469" y="68626"/>
            <a:ext cx="7740763" cy="470410"/>
          </a:xfrm>
          <a:prstGeom prst="rect">
            <a:avLst/>
          </a:prstGeom>
        </p:spPr>
        <p:txBody>
          <a:bodyPr/>
          <a:lstStyle>
            <a:lvl1pPr>
              <a:defRPr sz="3048">
                <a:solidFill>
                  <a:schemeClr val="bg1"/>
                </a:solidFill>
                <a:latin typeface="华文隶书" panose="02010800040101010101" pitchFamily="2" charset="-122"/>
                <a:ea typeface="华文隶书" panose="02010800040101010101" pitchFamily="2"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266781" y="891575"/>
            <a:ext cx="11632335" cy="5349166"/>
          </a:xfrm>
          <a:prstGeom prst="rect">
            <a:avLst/>
          </a:prstGeom>
        </p:spPr>
        <p:txBody>
          <a:bodyPr/>
          <a:lstStyle>
            <a:lvl1pPr>
              <a:defRPr>
                <a:latin typeface="黑体" panose="02010609060101010101" pitchFamily="49" charset="-122"/>
                <a:ea typeface="黑体" panose="02010609060101010101" pitchFamily="49" charset="-122"/>
              </a:defRPr>
            </a:lvl1pPr>
            <a:lvl2pPr>
              <a:defRPr>
                <a:latin typeface="微软雅黑" panose="020B0503020204020204" pitchFamily="34" charset="-122"/>
                <a:ea typeface="微软雅黑" panose="020B0503020204020204" pitchFamily="34" charset="-122"/>
              </a:defRPr>
            </a:lvl2pPr>
            <a:lvl3pPr>
              <a:defRPr>
                <a:latin typeface="新宋体" panose="02010609030101010101" pitchFamily="49" charset="-122"/>
                <a:ea typeface="新宋体" panose="02010609030101010101" pitchFamily="49" charset="-122"/>
              </a:defRPr>
            </a:lvl3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p:txBody>
      </p:sp>
    </p:spTree>
    <p:extLst>
      <p:ext uri="{BB962C8B-B14F-4D97-AF65-F5344CB8AC3E}">
        <p14:creationId xmlns:p14="http://schemas.microsoft.com/office/powerpoint/2010/main" val="3068962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72" y="1709738"/>
            <a:ext cx="10515857" cy="2852737"/>
          </a:xfrm>
          <a:prstGeom prst="rect">
            <a:avLst/>
          </a:prstGeom>
        </p:spPr>
        <p:txBody>
          <a:bodyPr anchor="b"/>
          <a:lstStyle>
            <a:lvl1pPr algn="l">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72" y="4589463"/>
            <a:ext cx="10515857" cy="1500187"/>
          </a:xfrm>
          <a:prstGeom prst="rect">
            <a:avLst/>
          </a:prstGeom>
        </p:spPr>
        <p:txBody>
          <a:bodyPr/>
          <a:lstStyle>
            <a:lvl1pPr marL="0" indent="0" algn="l">
              <a:buNone/>
              <a:defRPr sz="2400">
                <a:solidFill>
                  <a:schemeClr val="tx1">
                    <a:tint val="75000"/>
                  </a:schemeClr>
                </a:solidFill>
              </a:defRPr>
            </a:lvl1pPr>
            <a:lvl2pPr marL="457209" indent="0">
              <a:buNone/>
              <a:defRPr sz="2000">
                <a:solidFill>
                  <a:schemeClr val="tx1">
                    <a:tint val="75000"/>
                  </a:schemeClr>
                </a:solidFill>
              </a:defRPr>
            </a:lvl2pPr>
            <a:lvl3pPr marL="914418" indent="0">
              <a:buNone/>
              <a:defRPr sz="1800">
                <a:solidFill>
                  <a:schemeClr val="tx1">
                    <a:tint val="75000"/>
                  </a:schemeClr>
                </a:solidFill>
              </a:defRPr>
            </a:lvl3pPr>
            <a:lvl4pPr marL="1371627" indent="0">
              <a:buNone/>
              <a:defRPr sz="1600">
                <a:solidFill>
                  <a:schemeClr val="tx1">
                    <a:tint val="75000"/>
                  </a:schemeClr>
                </a:solidFill>
              </a:defRPr>
            </a:lvl4pPr>
            <a:lvl5pPr marL="1828837" indent="0">
              <a:buNone/>
              <a:defRPr sz="1600">
                <a:solidFill>
                  <a:schemeClr val="tx1">
                    <a:tint val="75000"/>
                  </a:schemeClr>
                </a:solidFill>
              </a:defRPr>
            </a:lvl5pPr>
            <a:lvl6pPr marL="2286046" indent="0">
              <a:buNone/>
              <a:defRPr sz="1600">
                <a:solidFill>
                  <a:schemeClr val="tx1">
                    <a:tint val="75000"/>
                  </a:schemeClr>
                </a:solidFill>
              </a:defRPr>
            </a:lvl6pPr>
            <a:lvl7pPr marL="2743255" indent="0">
              <a:buNone/>
              <a:defRPr sz="1600">
                <a:solidFill>
                  <a:schemeClr val="tx1">
                    <a:tint val="75000"/>
                  </a:schemeClr>
                </a:solidFill>
              </a:defRPr>
            </a:lvl7pPr>
            <a:lvl8pPr marL="3200464" indent="0">
              <a:buNone/>
              <a:defRPr sz="1600">
                <a:solidFill>
                  <a:schemeClr val="tx1">
                    <a:tint val="75000"/>
                  </a:schemeClr>
                </a:solidFill>
              </a:defRPr>
            </a:lvl8pPr>
            <a:lvl9pPr marL="3657673" indent="0">
              <a:buNone/>
              <a:defRPr sz="1600">
                <a:solidFill>
                  <a:schemeClr val="tx1">
                    <a:tint val="75000"/>
                  </a:schemeClr>
                </a:solidFill>
              </a:defRPr>
            </a:lvl9pPr>
          </a:lstStyle>
          <a:p>
            <a:pPr lvl="0"/>
            <a:r>
              <a:rPr lang="zh-CN" altLang="en-US" noProof="1" smtClean="0"/>
              <a:t>单击此处编辑母版文本样式</a:t>
            </a:r>
          </a:p>
        </p:txBody>
      </p:sp>
    </p:spTree>
    <p:extLst>
      <p:ext uri="{BB962C8B-B14F-4D97-AF65-F5344CB8AC3E}">
        <p14:creationId xmlns:p14="http://schemas.microsoft.com/office/powerpoint/2010/main" val="740798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30042" y="261862"/>
            <a:ext cx="7740763" cy="1088571"/>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20" y="1825626"/>
            <a:ext cx="5181727" cy="4351338"/>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6172352" y="1825626"/>
            <a:ext cx="5181727" cy="4351338"/>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98985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809" y="365127"/>
            <a:ext cx="10515857" cy="970222"/>
          </a:xfrm>
          <a:prstGeom prst="rect">
            <a:avLst/>
          </a:prstGeom>
        </p:spPr>
        <p:txBody>
          <a:bodyPr/>
          <a:lstStyle>
            <a:lvl1pPr algn="ct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1259756" y="1567346"/>
            <a:ext cx="4701955" cy="710095"/>
          </a:xfrm>
          <a:prstGeom prst="rect">
            <a:avLst/>
          </a:prstGeom>
        </p:spPr>
        <p:txBody>
          <a:bodyPr anchor="ctr" anchorCtr="0">
            <a:normAutofit/>
          </a:bodyPr>
          <a:lstStyle>
            <a:lvl1pPr marL="0" indent="0">
              <a:buNone/>
              <a:defRPr sz="2800" b="0"/>
            </a:lvl1pPr>
            <a:lvl2pPr marL="457209" indent="0">
              <a:buNone/>
              <a:defRPr sz="2000" b="1"/>
            </a:lvl2pPr>
            <a:lvl3pPr marL="914418" indent="0">
              <a:buNone/>
              <a:defRPr sz="1800" b="1"/>
            </a:lvl3pPr>
            <a:lvl4pPr marL="1371627" indent="0">
              <a:buNone/>
              <a:defRPr sz="1600" b="1"/>
            </a:lvl4pPr>
            <a:lvl5pPr marL="1828837" indent="0">
              <a:buNone/>
              <a:defRPr sz="1600" b="1"/>
            </a:lvl5pPr>
            <a:lvl6pPr marL="2286046" indent="0">
              <a:buNone/>
              <a:defRPr sz="1600" b="1"/>
            </a:lvl6pPr>
            <a:lvl7pPr marL="2743255" indent="0">
              <a:buNone/>
              <a:defRPr sz="1600" b="1"/>
            </a:lvl7pPr>
            <a:lvl8pPr marL="3200464" indent="0">
              <a:buNone/>
              <a:defRPr sz="1600" b="1"/>
            </a:lvl8pPr>
            <a:lvl9pPr marL="3657673"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1259756" y="2338388"/>
            <a:ext cx="4701955" cy="3785964"/>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289771" y="1567346"/>
            <a:ext cx="4701956" cy="710095"/>
          </a:xfrm>
          <a:prstGeom prst="rect">
            <a:avLst/>
          </a:prstGeom>
        </p:spPr>
        <p:txBody>
          <a:bodyPr vert="horz" lIns="91440" tIns="45720" rIns="91440" bIns="45720" rtlCol="0" anchor="ctr" anchorCtr="0">
            <a:normAutofit/>
          </a:bodyPr>
          <a:lstStyle>
            <a:lvl1pPr marL="228605" indent="-228605">
              <a:buNone/>
              <a:defRPr lang="zh-CN" altLang="en-US" b="0" smtClean="0"/>
            </a:lvl1pPr>
          </a:lstStyle>
          <a:p>
            <a:pPr lvl="0"/>
            <a:r>
              <a:rPr lang="zh-CN" altLang="en-US" noProof="1" smtClean="0"/>
              <a:t>单击此处编辑母版文本样式</a:t>
            </a:r>
          </a:p>
        </p:txBody>
      </p:sp>
      <p:sp>
        <p:nvSpPr>
          <p:cNvPr id="6" name="内容占位符 5"/>
          <p:cNvSpPr>
            <a:spLocks noGrp="1"/>
          </p:cNvSpPr>
          <p:nvPr>
            <p:ph sz="quarter" idx="4"/>
          </p:nvPr>
        </p:nvSpPr>
        <p:spPr>
          <a:xfrm>
            <a:off x="6289771" y="2357462"/>
            <a:ext cx="4701956" cy="3766892"/>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697463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30042" y="261862"/>
            <a:ext cx="7740763" cy="1088571"/>
          </a:xfrm>
          <a:prstGeom prst="rect">
            <a:avLst/>
          </a:prstGeom>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1109472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2548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08" y="457200"/>
            <a:ext cx="3932333" cy="1600200"/>
          </a:xfrm>
          <a:prstGeom prst="rect">
            <a:avLst/>
          </a:prstGeo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5183316" y="987425"/>
            <a:ext cx="6172351"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839808" y="2057400"/>
            <a:ext cx="3932333" cy="3811588"/>
          </a:xfrm>
          <a:prstGeom prst="rect">
            <a:avLst/>
          </a:prstGeom>
        </p:spPr>
        <p:txBody>
          <a:bodyPr/>
          <a:lstStyle>
            <a:lvl1pPr marL="0" indent="0">
              <a:buNone/>
              <a:defRPr sz="16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zh-CN" altLang="en-US" noProof="1" smtClean="0"/>
              <a:t>单击此处编辑母版文本样式</a:t>
            </a:r>
          </a:p>
        </p:txBody>
      </p:sp>
    </p:spTree>
    <p:extLst>
      <p:ext uri="{BB962C8B-B14F-4D97-AF65-F5344CB8AC3E}">
        <p14:creationId xmlns:p14="http://schemas.microsoft.com/office/powerpoint/2010/main" val="2318133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09" y="457200"/>
            <a:ext cx="4260954" cy="1600200"/>
          </a:xfrm>
          <a:prstGeom prst="rect">
            <a:avLst/>
          </a:prstGeom>
        </p:spPr>
        <p:txBody>
          <a:bodyPr anchor="t" anchorCtr="0">
            <a:normAutofit/>
          </a:bodyPr>
          <a:lstStyle>
            <a:lvl1pPr>
              <a:defRPr sz="40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5384933" y="457203"/>
            <a:ext cx="5970733" cy="5403850"/>
          </a:xfrm>
          <a:prstGeom prst="rect">
            <a:avLst/>
          </a:prstGeom>
        </p:spPr>
        <p:txBody>
          <a:bodyPr/>
          <a:lstStyle>
            <a:lvl1pPr marL="0" indent="0">
              <a:buNone/>
              <a:defRPr sz="3200"/>
            </a:lvl1pPr>
            <a:lvl2pPr marL="457209" indent="0">
              <a:buNone/>
              <a:defRPr sz="2800"/>
            </a:lvl2pPr>
            <a:lvl3pPr marL="914418" indent="0">
              <a:buNone/>
              <a:defRPr sz="2400"/>
            </a:lvl3pPr>
            <a:lvl4pPr marL="1371627" indent="0">
              <a:buNone/>
              <a:defRPr sz="2000"/>
            </a:lvl4pPr>
            <a:lvl5pPr marL="1828837" indent="0">
              <a:buNone/>
              <a:defRPr sz="2000"/>
            </a:lvl5pPr>
            <a:lvl6pPr marL="2286046" indent="0">
              <a:buNone/>
              <a:defRPr sz="2000"/>
            </a:lvl6pPr>
            <a:lvl7pPr marL="2743255" indent="0">
              <a:buNone/>
              <a:defRPr sz="2000"/>
            </a:lvl7pPr>
            <a:lvl8pPr marL="3200464" indent="0">
              <a:buNone/>
              <a:defRPr sz="2000"/>
            </a:lvl8pPr>
            <a:lvl9pPr marL="3657673" indent="0">
              <a:buNone/>
              <a:defRPr sz="2000"/>
            </a:lvl9pPr>
          </a:lstStyle>
          <a:p>
            <a:pPr lvl="0"/>
            <a:r>
              <a:rPr lang="zh-CN" altLang="en-US" noProof="1" smtClean="0"/>
              <a:t>单击图标添加图片</a:t>
            </a:r>
            <a:endParaRPr lang="zh-CN" altLang="en-US" noProof="1"/>
          </a:p>
        </p:txBody>
      </p:sp>
      <p:sp>
        <p:nvSpPr>
          <p:cNvPr id="4" name="文本占位符 3"/>
          <p:cNvSpPr>
            <a:spLocks noGrp="1"/>
          </p:cNvSpPr>
          <p:nvPr>
            <p:ph type="body" sz="half" idx="2"/>
          </p:nvPr>
        </p:nvSpPr>
        <p:spPr>
          <a:xfrm>
            <a:off x="839809" y="2057400"/>
            <a:ext cx="4260954" cy="3811588"/>
          </a:xfrm>
          <a:prstGeom prst="rect">
            <a:avLst/>
          </a:prstGeom>
        </p:spPr>
        <p:txBody>
          <a:bodyPr>
            <a:normAutofit/>
          </a:bodyPr>
          <a:lstStyle>
            <a:lvl1pPr marL="0" indent="0">
              <a:buNone/>
              <a:defRPr sz="2000"/>
            </a:lvl1pPr>
            <a:lvl2pPr marL="457209" indent="0">
              <a:buNone/>
              <a:defRPr sz="1400"/>
            </a:lvl2pPr>
            <a:lvl3pPr marL="914418" indent="0">
              <a:buNone/>
              <a:defRPr sz="1200"/>
            </a:lvl3pPr>
            <a:lvl4pPr marL="1371627" indent="0">
              <a:buNone/>
              <a:defRPr sz="1000"/>
            </a:lvl4pPr>
            <a:lvl5pPr marL="1828837" indent="0">
              <a:buNone/>
              <a:defRPr sz="1000"/>
            </a:lvl5pPr>
            <a:lvl6pPr marL="2286046" indent="0">
              <a:buNone/>
              <a:defRPr sz="1000"/>
            </a:lvl6pPr>
            <a:lvl7pPr marL="2743255" indent="0">
              <a:buNone/>
              <a:defRPr sz="1000"/>
            </a:lvl7pPr>
            <a:lvl8pPr marL="3200464" indent="0">
              <a:buNone/>
              <a:defRPr sz="1000"/>
            </a:lvl8pPr>
            <a:lvl9pPr marL="3657673" indent="0">
              <a:buNone/>
              <a:defRPr sz="1000"/>
            </a:lvl9pPr>
          </a:lstStyle>
          <a:p>
            <a:pPr lvl="0"/>
            <a:r>
              <a:rPr lang="zh-CN" altLang="en-US" noProof="1" smtClean="0"/>
              <a:t>单击此处编辑母版文本样式</a:t>
            </a:r>
          </a:p>
        </p:txBody>
      </p:sp>
    </p:spTree>
    <p:extLst>
      <p:ext uri="{BB962C8B-B14F-4D97-AF65-F5344CB8AC3E}">
        <p14:creationId xmlns:p14="http://schemas.microsoft.com/office/powerpoint/2010/main" val="925121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2" descr="0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 y="0"/>
            <a:ext cx="12202452" cy="686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a:spLocks/>
          </p:cNvSpPr>
          <p:nvPr/>
        </p:nvSpPr>
        <p:spPr>
          <a:xfrm>
            <a:off x="2804206" y="68627"/>
            <a:ext cx="7740763" cy="492555"/>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endParaRPr lang="zh-CN" altLang="en-US" sz="3048" noProof="1">
              <a:solidFill>
                <a:schemeClr val="bg1"/>
              </a:solidFill>
              <a:latin typeface="华文隶书" panose="02010800040101010101" pitchFamily="2" charset="-122"/>
              <a:ea typeface="华文隶书" panose="02010800040101010101" pitchFamily="2" charset="-122"/>
            </a:endParaRPr>
          </a:p>
        </p:txBody>
      </p:sp>
      <p:sp>
        <p:nvSpPr>
          <p:cNvPr id="5" name="内容占位符 2"/>
          <p:cNvSpPr txBox="1">
            <a:spLocks/>
          </p:cNvSpPr>
          <p:nvPr/>
        </p:nvSpPr>
        <p:spPr>
          <a:xfrm>
            <a:off x="430042" y="960154"/>
            <a:ext cx="11495177" cy="5143429"/>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lvl="1"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lvl="2"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lvl="3"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lvl="4"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a:lstStyle>
          <a:p>
            <a:pPr marL="326578" indent="-326578">
              <a:buFont typeface="Wingdings" panose="05000000000000000000" pitchFamily="2" charset="2"/>
              <a:buChar char="u"/>
            </a:pPr>
            <a:endParaRPr lang="zh-CN" altLang="en-US" sz="3048" noProof="1" smtClean="0">
              <a:latin typeface="新宋体" panose="02010609030101010101" pitchFamily="49" charset="-122"/>
              <a:ea typeface="新宋体" panose="02010609030101010101" pitchFamily="49" charset="-122"/>
            </a:endParaRPr>
          </a:p>
        </p:txBody>
      </p:sp>
    </p:spTree>
    <p:extLst>
      <p:ext uri="{BB962C8B-B14F-4D97-AF65-F5344CB8AC3E}">
        <p14:creationId xmlns:p14="http://schemas.microsoft.com/office/powerpoint/2010/main" val="293141469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rtl="0" eaLnBrk="1" fontAlgn="base" hangingPunct="1">
        <a:spcBef>
          <a:spcPct val="0"/>
        </a:spcBef>
        <a:spcAft>
          <a:spcPct val="0"/>
        </a:spcAft>
        <a:defRPr sz="4191" kern="1200">
          <a:solidFill>
            <a:schemeClr val="tx2"/>
          </a:solidFill>
          <a:latin typeface="+mj-lt"/>
          <a:ea typeface="+mj-ea"/>
          <a:cs typeface="+mj-cs"/>
        </a:defRPr>
      </a:lvl1pPr>
      <a:lvl2pPr algn="ctr" rtl="0" eaLnBrk="1" fontAlgn="base" hangingPunct="1">
        <a:spcBef>
          <a:spcPct val="0"/>
        </a:spcBef>
        <a:spcAft>
          <a:spcPct val="0"/>
        </a:spcAft>
        <a:defRPr sz="4191">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191">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191">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191">
          <a:solidFill>
            <a:schemeClr val="tx2"/>
          </a:solidFill>
          <a:latin typeface="Arial" panose="020B0604020202020204" pitchFamily="34" charset="0"/>
          <a:ea typeface="宋体" panose="02010600030101010101" pitchFamily="2" charset="-122"/>
        </a:defRPr>
      </a:lvl5pPr>
      <a:lvl6pPr marL="435437" algn="ctr" rtl="0" eaLnBrk="1" fontAlgn="base" hangingPunct="1">
        <a:spcBef>
          <a:spcPct val="0"/>
        </a:spcBef>
        <a:spcAft>
          <a:spcPct val="0"/>
        </a:spcAft>
        <a:defRPr sz="4191">
          <a:solidFill>
            <a:schemeClr val="tx2"/>
          </a:solidFill>
          <a:latin typeface="Arial" panose="020B0604020202020204" pitchFamily="34" charset="0"/>
          <a:ea typeface="宋体" panose="02010600030101010101" pitchFamily="2" charset="-122"/>
        </a:defRPr>
      </a:lvl6pPr>
      <a:lvl7pPr marL="870875" algn="ctr" rtl="0" eaLnBrk="1" fontAlgn="base" hangingPunct="1">
        <a:spcBef>
          <a:spcPct val="0"/>
        </a:spcBef>
        <a:spcAft>
          <a:spcPct val="0"/>
        </a:spcAft>
        <a:defRPr sz="4191">
          <a:solidFill>
            <a:schemeClr val="tx2"/>
          </a:solidFill>
          <a:latin typeface="Arial" panose="020B0604020202020204" pitchFamily="34" charset="0"/>
          <a:ea typeface="宋体" panose="02010600030101010101" pitchFamily="2" charset="-122"/>
        </a:defRPr>
      </a:lvl7pPr>
      <a:lvl8pPr marL="1306312" algn="ctr" rtl="0" eaLnBrk="1" fontAlgn="base" hangingPunct="1">
        <a:spcBef>
          <a:spcPct val="0"/>
        </a:spcBef>
        <a:spcAft>
          <a:spcPct val="0"/>
        </a:spcAft>
        <a:defRPr sz="4191">
          <a:solidFill>
            <a:schemeClr val="tx2"/>
          </a:solidFill>
          <a:latin typeface="Arial" panose="020B0604020202020204" pitchFamily="34" charset="0"/>
          <a:ea typeface="宋体" panose="02010600030101010101" pitchFamily="2" charset="-122"/>
        </a:defRPr>
      </a:lvl8pPr>
      <a:lvl9pPr marL="1741749" algn="ctr" rtl="0" eaLnBrk="1" fontAlgn="base" hangingPunct="1">
        <a:spcBef>
          <a:spcPct val="0"/>
        </a:spcBef>
        <a:spcAft>
          <a:spcPct val="0"/>
        </a:spcAft>
        <a:defRPr sz="4191">
          <a:solidFill>
            <a:schemeClr val="tx2"/>
          </a:solidFill>
          <a:latin typeface="Arial" panose="020B0604020202020204" pitchFamily="34" charset="0"/>
          <a:ea typeface="宋体" panose="02010600030101010101" pitchFamily="2" charset="-122"/>
        </a:defRPr>
      </a:lvl9pPr>
    </p:titleStyle>
    <p:bodyStyle>
      <a:lvl1pPr marL="326578" indent="-326578" algn="l" rtl="0" eaLnBrk="1" fontAlgn="base" hangingPunct="1">
        <a:spcBef>
          <a:spcPct val="20000"/>
        </a:spcBef>
        <a:spcAft>
          <a:spcPct val="0"/>
        </a:spcAft>
        <a:buChar char="•"/>
        <a:defRPr sz="3048" kern="1200">
          <a:solidFill>
            <a:schemeClr val="tx1"/>
          </a:solidFill>
          <a:latin typeface="+mn-lt"/>
          <a:ea typeface="+mn-ea"/>
          <a:cs typeface="+mn-cs"/>
        </a:defRPr>
      </a:lvl1pPr>
      <a:lvl2pPr marL="707586" lvl="1" indent="-272148" algn="l" rtl="0" eaLnBrk="1" fontAlgn="base" hangingPunct="1">
        <a:spcBef>
          <a:spcPct val="20000"/>
        </a:spcBef>
        <a:spcAft>
          <a:spcPct val="0"/>
        </a:spcAft>
        <a:buChar char="–"/>
        <a:defRPr sz="2667" kern="1200">
          <a:solidFill>
            <a:schemeClr val="tx1"/>
          </a:solidFill>
          <a:latin typeface="+mn-lt"/>
          <a:ea typeface="+mn-ea"/>
          <a:cs typeface="+mn-cs"/>
        </a:defRPr>
      </a:lvl2pPr>
      <a:lvl3pPr marL="1088593" lvl="2" indent="-217719" algn="l" rtl="0" eaLnBrk="1" fontAlgn="base" hangingPunct="1">
        <a:spcBef>
          <a:spcPct val="20000"/>
        </a:spcBef>
        <a:spcAft>
          <a:spcPct val="0"/>
        </a:spcAft>
        <a:buChar char="•"/>
        <a:defRPr sz="2286" kern="1200">
          <a:solidFill>
            <a:schemeClr val="tx1"/>
          </a:solidFill>
          <a:latin typeface="+mn-lt"/>
          <a:ea typeface="+mn-ea"/>
          <a:cs typeface="+mn-cs"/>
        </a:defRPr>
      </a:lvl3pPr>
      <a:lvl4pPr marL="1524030" lvl="3" indent="-217719" algn="l" rtl="0" eaLnBrk="1" fontAlgn="base" hangingPunct="1">
        <a:spcBef>
          <a:spcPct val="20000"/>
        </a:spcBef>
        <a:spcAft>
          <a:spcPct val="0"/>
        </a:spcAft>
        <a:buChar char="–"/>
        <a:defRPr sz="1905" kern="1200">
          <a:solidFill>
            <a:schemeClr val="tx1"/>
          </a:solidFill>
          <a:latin typeface="+mn-lt"/>
          <a:ea typeface="+mn-ea"/>
          <a:cs typeface="+mn-cs"/>
        </a:defRPr>
      </a:lvl4pPr>
      <a:lvl5pPr marL="1959468" lvl="4" indent="-217719" algn="l" rtl="0" eaLnBrk="1" fontAlgn="base" hangingPunct="1">
        <a:spcBef>
          <a:spcPct val="20000"/>
        </a:spcBef>
        <a:spcAft>
          <a:spcPct val="0"/>
        </a:spcAft>
        <a:buChar char="»"/>
        <a:defRPr sz="1905" kern="1200">
          <a:solidFill>
            <a:schemeClr val="tx1"/>
          </a:solidFill>
          <a:latin typeface="+mn-lt"/>
          <a:ea typeface="+mn-ea"/>
          <a:cs typeface="+mn-cs"/>
        </a:defRPr>
      </a:lvl5pPr>
      <a:lvl6pPr marL="2394905" lvl="5" indent="-217719" algn="l" defTabSz="870875" eaLnBrk="1" fontAlgn="base" latinLnBrk="0" hangingPunct="1">
        <a:spcBef>
          <a:spcPct val="20000"/>
        </a:spcBef>
        <a:spcAft>
          <a:spcPct val="0"/>
        </a:spcAft>
        <a:buChar char="»"/>
        <a:defRPr sz="1905" b="0" i="0" u="none" kern="1200" baseline="0">
          <a:solidFill>
            <a:schemeClr val="tx1"/>
          </a:solidFill>
          <a:latin typeface="+mn-lt"/>
          <a:ea typeface="+mn-ea"/>
          <a:cs typeface="+mn-cs"/>
        </a:defRPr>
      </a:lvl6pPr>
      <a:lvl7pPr marL="2830342" lvl="6" indent="-217719" algn="l" defTabSz="870875" eaLnBrk="1" fontAlgn="base" latinLnBrk="0" hangingPunct="1">
        <a:spcBef>
          <a:spcPct val="20000"/>
        </a:spcBef>
        <a:spcAft>
          <a:spcPct val="0"/>
        </a:spcAft>
        <a:buChar char="»"/>
        <a:defRPr sz="1905" b="0" i="0" u="none" kern="1200" baseline="0">
          <a:solidFill>
            <a:schemeClr val="tx1"/>
          </a:solidFill>
          <a:latin typeface="+mn-lt"/>
          <a:ea typeface="+mn-ea"/>
          <a:cs typeface="+mn-cs"/>
        </a:defRPr>
      </a:lvl7pPr>
      <a:lvl8pPr marL="3265780" lvl="7" indent="-217719" algn="l" defTabSz="870875" eaLnBrk="1" fontAlgn="base" latinLnBrk="0" hangingPunct="1">
        <a:spcBef>
          <a:spcPct val="20000"/>
        </a:spcBef>
        <a:spcAft>
          <a:spcPct val="0"/>
        </a:spcAft>
        <a:buChar char="»"/>
        <a:defRPr sz="1905" b="0" i="0" u="none" kern="1200" baseline="0">
          <a:solidFill>
            <a:schemeClr val="tx1"/>
          </a:solidFill>
          <a:latin typeface="+mn-lt"/>
          <a:ea typeface="+mn-ea"/>
          <a:cs typeface="+mn-cs"/>
        </a:defRPr>
      </a:lvl8pPr>
      <a:lvl9pPr marL="3701217" lvl="8" indent="-217719" algn="l" defTabSz="870875" eaLnBrk="1" fontAlgn="base" latinLnBrk="0" hangingPunct="1">
        <a:spcBef>
          <a:spcPct val="20000"/>
        </a:spcBef>
        <a:spcAft>
          <a:spcPct val="0"/>
        </a:spcAft>
        <a:buChar char="»"/>
        <a:defRPr sz="1905" b="0" i="0" u="none" kern="1200" baseline="0">
          <a:solidFill>
            <a:schemeClr val="tx1"/>
          </a:solidFill>
          <a:latin typeface="+mn-lt"/>
          <a:ea typeface="+mn-ea"/>
          <a:cs typeface="+mn-cs"/>
        </a:defRPr>
      </a:lvl9pPr>
    </p:bodyStyle>
    <p:otherStyle>
      <a:lvl1pPr marL="0" lvl="0" indent="0" algn="l" defTabSz="870875" eaLnBrk="1" fontAlgn="base" latinLnBrk="0" hangingPunct="1">
        <a:spcBef>
          <a:spcPct val="0"/>
        </a:spcBef>
        <a:spcAft>
          <a:spcPct val="0"/>
        </a:spcAft>
        <a:buFont typeface="Arial" panose="020B0604020202020204" pitchFamily="34" charset="0"/>
        <a:buNone/>
        <a:defRPr sz="1714" b="0" i="0" u="none" kern="1200" baseline="0">
          <a:solidFill>
            <a:schemeClr val="tx1"/>
          </a:solidFill>
          <a:latin typeface="+mn-lt"/>
          <a:ea typeface="+mn-ea"/>
          <a:cs typeface="+mn-cs"/>
        </a:defRPr>
      </a:lvl1pPr>
      <a:lvl2pPr marL="435437" lvl="1" indent="0" algn="l" defTabSz="87087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2pPr>
      <a:lvl3pPr marL="870875" lvl="2" indent="0" algn="l" defTabSz="87087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3pPr>
      <a:lvl4pPr marL="1306312" lvl="3" indent="0" algn="l" defTabSz="87087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4pPr>
      <a:lvl5pPr marL="1741749" lvl="4" indent="0" algn="l" defTabSz="87087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5pPr>
      <a:lvl6pPr marL="2177186" lvl="5" indent="0" algn="l" defTabSz="87087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6pPr>
      <a:lvl7pPr marL="2612624" lvl="6" indent="0" algn="l" defTabSz="87087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7pPr>
      <a:lvl8pPr marL="3048061" lvl="7" indent="0" algn="l" defTabSz="87087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8pPr>
      <a:lvl9pPr marL="3483498" lvl="8" indent="0" algn="l" defTabSz="87087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贪心选择</a:t>
            </a:r>
            <a:endParaRPr lang="zh-CN" altLang="en-US" dirty="0"/>
          </a:p>
        </p:txBody>
      </p:sp>
      <p:sp>
        <p:nvSpPr>
          <p:cNvPr id="3" name="内容占位符 2"/>
          <p:cNvSpPr>
            <a:spLocks noGrp="1"/>
          </p:cNvSpPr>
          <p:nvPr>
            <p:ph idx="1"/>
          </p:nvPr>
        </p:nvSpPr>
        <p:spPr/>
        <p:txBody>
          <a:bodyPr/>
          <a:lstStyle/>
          <a:p>
            <a:pPr>
              <a:lnSpc>
                <a:spcPct val="120000"/>
              </a:lnSpc>
              <a:spcBef>
                <a:spcPts val="0"/>
              </a:spcBef>
              <a:buFont typeface="Wingdings" panose="05000000000000000000" pitchFamily="2" charset="2"/>
              <a:buChar char="Ø"/>
            </a:pPr>
            <a:r>
              <a:rPr lang="zh-CN" altLang="en-US" sz="2400" b="1" dirty="0">
                <a:solidFill>
                  <a:srgbClr val="3907F1"/>
                </a:solidFill>
              </a:rPr>
              <a:t>学习要点</a:t>
            </a:r>
          </a:p>
          <a:p>
            <a:pPr>
              <a:lnSpc>
                <a:spcPct val="120000"/>
              </a:lnSpc>
              <a:spcBef>
                <a:spcPts val="0"/>
              </a:spcBef>
              <a:buFont typeface="Wingdings" panose="05000000000000000000" pitchFamily="2" charset="2"/>
              <a:buChar char="Ø"/>
            </a:pPr>
            <a:r>
              <a:rPr lang="zh-CN" altLang="en-US" sz="2400" dirty="0"/>
              <a:t>理解贪心算法的概念。</a:t>
            </a:r>
          </a:p>
          <a:p>
            <a:pPr>
              <a:lnSpc>
                <a:spcPct val="120000"/>
              </a:lnSpc>
              <a:spcBef>
                <a:spcPts val="0"/>
              </a:spcBef>
              <a:buFont typeface="Wingdings" panose="05000000000000000000" pitchFamily="2" charset="2"/>
              <a:buChar char="Ø"/>
            </a:pPr>
            <a:r>
              <a:rPr lang="zh-CN" altLang="en-US" sz="2400" dirty="0"/>
              <a:t>掌握贪心算法的基本要素 </a:t>
            </a:r>
          </a:p>
          <a:p>
            <a:pPr>
              <a:lnSpc>
                <a:spcPct val="120000"/>
              </a:lnSpc>
              <a:spcBef>
                <a:spcPts val="0"/>
              </a:spcBef>
              <a:buFont typeface="Wingdings" panose="05000000000000000000" pitchFamily="2" charset="2"/>
              <a:buChar char="Ø"/>
            </a:pPr>
            <a:r>
              <a:rPr lang="zh-CN" altLang="en-US" sz="2400" dirty="0"/>
              <a:t>（</a:t>
            </a:r>
            <a:r>
              <a:rPr lang="en-US" altLang="zh-CN" sz="2400" dirty="0"/>
              <a:t>1</a:t>
            </a:r>
            <a:r>
              <a:rPr lang="zh-CN" altLang="en-US" sz="2400" dirty="0"/>
              <a:t>）最优子结构</a:t>
            </a:r>
            <a:r>
              <a:rPr lang="zh-CN" altLang="en-US" sz="2400" dirty="0" smtClean="0"/>
              <a:t>性质（</a:t>
            </a:r>
            <a:r>
              <a:rPr lang="en-US" altLang="zh-CN" sz="2400" dirty="0"/>
              <a:t>2</a:t>
            </a:r>
            <a:r>
              <a:rPr lang="zh-CN" altLang="en-US" sz="2400" dirty="0"/>
              <a:t>）贪心选择性质</a:t>
            </a:r>
            <a:endParaRPr lang="zh-CN" altLang="en-US" sz="2400" dirty="0">
              <a:sym typeface="Symbol" panose="05050102010706020507" pitchFamily="18" charset="2"/>
            </a:endParaRPr>
          </a:p>
          <a:p>
            <a:pPr>
              <a:lnSpc>
                <a:spcPct val="120000"/>
              </a:lnSpc>
              <a:spcBef>
                <a:spcPts val="0"/>
              </a:spcBef>
              <a:buFont typeface="Wingdings" panose="05000000000000000000" pitchFamily="2" charset="2"/>
              <a:buChar char="Ø"/>
            </a:pPr>
            <a:r>
              <a:rPr lang="zh-CN" altLang="en-US" sz="2400" dirty="0"/>
              <a:t>理解贪心算法与动态规划算法的差异</a:t>
            </a:r>
            <a:endParaRPr lang="zh-CN" altLang="en-US" sz="2400" dirty="0">
              <a:sym typeface="Symbol" panose="05050102010706020507" pitchFamily="18" charset="2"/>
            </a:endParaRPr>
          </a:p>
          <a:p>
            <a:pPr>
              <a:lnSpc>
                <a:spcPct val="120000"/>
              </a:lnSpc>
              <a:spcBef>
                <a:spcPts val="0"/>
              </a:spcBef>
              <a:buFont typeface="Wingdings" panose="05000000000000000000" pitchFamily="2" charset="2"/>
              <a:buChar char="Ø"/>
            </a:pPr>
            <a:r>
              <a:rPr lang="zh-CN" altLang="en-US" sz="2400" dirty="0"/>
              <a:t>理解贪心算法的一般理论</a:t>
            </a:r>
            <a:endParaRPr lang="zh-CN" altLang="en-US" sz="2400" dirty="0">
              <a:sym typeface="Symbol" panose="05050102010706020507" pitchFamily="18" charset="2"/>
            </a:endParaRPr>
          </a:p>
          <a:p>
            <a:pPr>
              <a:lnSpc>
                <a:spcPct val="120000"/>
              </a:lnSpc>
              <a:spcBef>
                <a:spcPts val="0"/>
              </a:spcBef>
              <a:buFont typeface="Wingdings" panose="05000000000000000000" pitchFamily="2" charset="2"/>
              <a:buChar char="Ø"/>
            </a:pPr>
            <a:r>
              <a:rPr lang="zh-CN" altLang="en-US" sz="2400" dirty="0"/>
              <a:t>通过应用范例学习贪心设计策略。</a:t>
            </a:r>
          </a:p>
          <a:p>
            <a:pPr>
              <a:lnSpc>
                <a:spcPct val="120000"/>
              </a:lnSpc>
              <a:spcBef>
                <a:spcPts val="0"/>
              </a:spcBef>
              <a:buFont typeface="Wingdings" panose="05000000000000000000" pitchFamily="2" charset="2"/>
              <a:buChar char="Ø"/>
            </a:pPr>
            <a:r>
              <a:rPr lang="zh-CN" altLang="en-US" sz="2400" dirty="0"/>
              <a:t>（</a:t>
            </a:r>
            <a:r>
              <a:rPr lang="en-US" altLang="zh-CN" sz="2400" dirty="0"/>
              <a:t>1</a:t>
            </a:r>
            <a:r>
              <a:rPr lang="zh-CN" altLang="en-US" sz="2400" dirty="0"/>
              <a:t>）活动安排问题；</a:t>
            </a:r>
          </a:p>
          <a:p>
            <a:pPr>
              <a:lnSpc>
                <a:spcPct val="120000"/>
              </a:lnSpc>
              <a:spcBef>
                <a:spcPts val="0"/>
              </a:spcBef>
              <a:buFont typeface="Wingdings" panose="05000000000000000000" pitchFamily="2" charset="2"/>
              <a:buChar char="Ø"/>
            </a:pPr>
            <a:r>
              <a:rPr lang="zh-CN" altLang="en-US" sz="2400" dirty="0"/>
              <a:t>（</a:t>
            </a:r>
            <a:r>
              <a:rPr lang="en-US" altLang="zh-CN" sz="2400" dirty="0"/>
              <a:t>2</a:t>
            </a:r>
            <a:r>
              <a:rPr lang="zh-CN" altLang="en-US" sz="2400" dirty="0"/>
              <a:t>）最优装载问题；</a:t>
            </a:r>
          </a:p>
          <a:p>
            <a:pPr>
              <a:lnSpc>
                <a:spcPct val="120000"/>
              </a:lnSpc>
              <a:spcBef>
                <a:spcPts val="0"/>
              </a:spcBef>
              <a:buFont typeface="Wingdings" panose="05000000000000000000" pitchFamily="2" charset="2"/>
              <a:buChar char="Ø"/>
            </a:pPr>
            <a:r>
              <a:rPr lang="zh-CN" altLang="en-US" sz="2400" dirty="0"/>
              <a:t>（</a:t>
            </a:r>
            <a:r>
              <a:rPr lang="en-US" altLang="zh-CN" sz="2400" dirty="0"/>
              <a:t>3</a:t>
            </a:r>
            <a:r>
              <a:rPr lang="zh-CN" altLang="en-US" sz="2400" dirty="0"/>
              <a:t>）哈夫曼编码；</a:t>
            </a:r>
          </a:p>
          <a:p>
            <a:pPr>
              <a:lnSpc>
                <a:spcPct val="120000"/>
              </a:lnSpc>
              <a:spcBef>
                <a:spcPts val="0"/>
              </a:spcBef>
              <a:buFont typeface="Wingdings" panose="05000000000000000000" pitchFamily="2" charset="2"/>
              <a:buChar char="Ø"/>
            </a:pPr>
            <a:r>
              <a:rPr lang="zh-CN" altLang="en-US" sz="2400" dirty="0"/>
              <a:t>（</a:t>
            </a:r>
            <a:r>
              <a:rPr lang="en-US" altLang="zh-CN" sz="2400" dirty="0"/>
              <a:t>4</a:t>
            </a:r>
            <a:r>
              <a:rPr lang="zh-CN" altLang="en-US" sz="2400" dirty="0"/>
              <a:t>）单源最短路径；</a:t>
            </a:r>
          </a:p>
          <a:p>
            <a:pPr>
              <a:lnSpc>
                <a:spcPct val="120000"/>
              </a:lnSpc>
              <a:spcBef>
                <a:spcPts val="0"/>
              </a:spcBef>
              <a:buFont typeface="Wingdings" panose="05000000000000000000" pitchFamily="2" charset="2"/>
              <a:buChar char="Ø"/>
            </a:pPr>
            <a:r>
              <a:rPr lang="zh-CN" altLang="en-US" sz="2400" dirty="0"/>
              <a:t>（</a:t>
            </a:r>
            <a:r>
              <a:rPr lang="en-US" altLang="zh-CN" sz="2400" dirty="0"/>
              <a:t>5</a:t>
            </a:r>
            <a:r>
              <a:rPr lang="zh-CN" altLang="en-US" sz="2400" dirty="0"/>
              <a:t>）最小生成树</a:t>
            </a:r>
            <a:r>
              <a:rPr lang="zh-CN" altLang="en-US" sz="2400" dirty="0" smtClean="0"/>
              <a:t>；</a:t>
            </a:r>
            <a:endParaRPr lang="zh-CN" altLang="en-US" sz="2400" dirty="0"/>
          </a:p>
        </p:txBody>
      </p:sp>
    </p:spTree>
    <p:extLst>
      <p:ext uri="{BB962C8B-B14F-4D97-AF65-F5344CB8AC3E}">
        <p14:creationId xmlns:p14="http://schemas.microsoft.com/office/powerpoint/2010/main" val="3558233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活动安排问题</a:t>
            </a:r>
          </a:p>
        </p:txBody>
      </p:sp>
      <p:graphicFrame>
        <p:nvGraphicFramePr>
          <p:cNvPr id="4" name="Group 69"/>
          <p:cNvGraphicFramePr>
            <a:graphicFrameLocks noGrp="1"/>
          </p:cNvGraphicFramePr>
          <p:nvPr>
            <p:ph sz="half" idx="4294967295"/>
            <p:extLst>
              <p:ext uri="{D42A27DB-BD31-4B8C-83A1-F6EECF244321}">
                <p14:modId xmlns:p14="http://schemas.microsoft.com/office/powerpoint/2010/main" val="2944134358"/>
              </p:ext>
            </p:extLst>
          </p:nvPr>
        </p:nvGraphicFramePr>
        <p:xfrm>
          <a:off x="184969" y="1116620"/>
          <a:ext cx="8182284" cy="1213627"/>
        </p:xfrm>
        <a:graphic>
          <a:graphicData uri="http://schemas.openxmlformats.org/drawingml/2006/table">
            <a:tbl>
              <a:tblPr/>
              <a:tblGrid>
                <a:gridCol w="963212"/>
                <a:gridCol w="655519"/>
                <a:gridCol w="657192"/>
                <a:gridCol w="655519"/>
                <a:gridCol w="655519"/>
                <a:gridCol w="657191"/>
                <a:gridCol w="657192"/>
                <a:gridCol w="655519"/>
                <a:gridCol w="657191"/>
                <a:gridCol w="655519"/>
                <a:gridCol w="655519"/>
                <a:gridCol w="657192"/>
              </a:tblGrid>
              <a:tr h="37429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err="1" smtClean="0">
                          <a:ln>
                            <a:noFill/>
                          </a:ln>
                          <a:solidFill>
                            <a:schemeClr val="tx1"/>
                          </a:solidFill>
                          <a:effectLst/>
                          <a:latin typeface="Tahoma" panose="020B0604030504040204" pitchFamily="34" charset="0"/>
                          <a:ea typeface="宋体" panose="02010600030101010101" pitchFamily="2" charset="-122"/>
                        </a:rPr>
                        <a:t>i</a:t>
                      </a:r>
                      <a:endPar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1147">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smtClean="0">
                          <a:ln>
                            <a:noFill/>
                          </a:ln>
                          <a:solidFill>
                            <a:srgbClr val="FF0000"/>
                          </a:solidFill>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smtClean="0">
                          <a:ln>
                            <a:noFill/>
                          </a:ln>
                          <a:solidFill>
                            <a:srgbClr val="FF0000"/>
                          </a:solidFill>
                          <a:effectLst/>
                          <a:latin typeface="Tahom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smtClean="0">
                          <a:ln>
                            <a:noFill/>
                          </a:ln>
                          <a:solidFill>
                            <a:srgbClr val="FF0000"/>
                          </a:solidFill>
                          <a:effectLst/>
                          <a:latin typeface="Tahom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smtClean="0">
                          <a:ln>
                            <a:noFill/>
                          </a:ln>
                          <a:solidFill>
                            <a:srgbClr val="FF0000"/>
                          </a:solidFill>
                          <a:effectLst/>
                          <a:latin typeface="Tahoma" panose="020B060403050404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2981">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f[</a:t>
                      </a:r>
                      <a:r>
                        <a:rPr kumimoji="0" lang="en-US" altLang="zh-CN" sz="2000" b="1" i="0" u="none" strike="noStrike" cap="none" normalizeH="0" baseline="0" dirty="0" err="1" smtClean="0">
                          <a:ln>
                            <a:noFill/>
                          </a:ln>
                          <a:solidFill>
                            <a:schemeClr val="tx1"/>
                          </a:solidFill>
                          <a:effectLst/>
                          <a:latin typeface="Tahoma" panose="020B0604030504040204" pitchFamily="34" charset="0"/>
                          <a:ea typeface="宋体" panose="02010600030101010101" pitchFamily="2" charset="-122"/>
                        </a:rPr>
                        <a:t>i</a:t>
                      </a:r>
                      <a:r>
                        <a:rPr kumimoji="0" lang="en-US" altLang="zh-CN" sz="2000" b="1" i="0" u="none" strike="noStrike" cap="none" normalizeH="0" baseline="0" dirty="0" smtClean="0">
                          <a:ln>
                            <a:noFill/>
                          </a:ln>
                          <a:solidFill>
                            <a:schemeClr val="tx1"/>
                          </a:solidFill>
                          <a:effectLst/>
                          <a:latin typeface="Tahoma" panose="020B060403050404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smtClean="0">
                          <a:ln>
                            <a:noFill/>
                          </a:ln>
                          <a:solidFill>
                            <a:srgbClr val="FF0000"/>
                          </a:solidFill>
                          <a:effectLst/>
                          <a:latin typeface="Tahoma" panose="020B060403050404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smtClean="0">
                          <a:ln>
                            <a:noFill/>
                          </a:ln>
                          <a:solidFill>
                            <a:srgbClr val="FF0000"/>
                          </a:solidFill>
                          <a:effectLst/>
                          <a:latin typeface="Tahoma" panose="020B060403050404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smtClean="0">
                          <a:ln>
                            <a:noFill/>
                          </a:ln>
                          <a:solidFill>
                            <a:srgbClr val="FF0000"/>
                          </a:solidFill>
                          <a:effectLst/>
                          <a:latin typeface="Tahoma" panose="020B0604030504040204" pitchFamily="34"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dirty="0" smtClean="0">
                          <a:ln>
                            <a:noFill/>
                          </a:ln>
                          <a:solidFill>
                            <a:srgbClr val="FF0000"/>
                          </a:solidFill>
                          <a:effectLst/>
                          <a:latin typeface="Tahoma" panose="020B0604030504040204" pitchFamily="34" charset="0"/>
                          <a:ea typeface="宋体" panose="02010600030101010101"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5" name="Picture 4" descr="t41"/>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8512175" y="1116620"/>
            <a:ext cx="3679825" cy="48275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矩形 5"/>
          <p:cNvSpPr/>
          <p:nvPr/>
        </p:nvSpPr>
        <p:spPr>
          <a:xfrm>
            <a:off x="258391" y="2646298"/>
            <a:ext cx="8108862" cy="2931572"/>
          </a:xfrm>
          <a:prstGeom prst="rect">
            <a:avLst/>
          </a:prstGeom>
        </p:spPr>
        <p:txBody>
          <a:bodyPr wrap="square">
            <a:spAutoFit/>
          </a:bodyPr>
          <a:lstStyle/>
          <a:p>
            <a:pPr algn="just">
              <a:lnSpc>
                <a:spcPct val="150000"/>
              </a:lnSpc>
            </a:pPr>
            <a:r>
              <a:rPr lang="zh-CN" altLang="en-US" sz="3200" dirty="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贪心算法计算</a:t>
            </a:r>
            <a:r>
              <a:rPr lang="zh-CN" altLang="en-US" sz="3200" dirty="0">
                <a:latin typeface="黑体" panose="02010609060101010101" pitchFamily="49" charset="-122"/>
                <a:ea typeface="黑体" panose="02010609060101010101" pitchFamily="49" charset="-122"/>
              </a:rPr>
              <a:t>过程</a:t>
            </a:r>
            <a:r>
              <a:rPr lang="zh-CN" altLang="en-US" sz="3200" dirty="0" smtClean="0">
                <a:latin typeface="黑体" panose="02010609060101010101" pitchFamily="49" charset="-122"/>
                <a:ea typeface="黑体" panose="02010609060101010101" pitchFamily="49" charset="-122"/>
              </a:rPr>
              <a:t>如右图</a:t>
            </a:r>
            <a:r>
              <a:rPr lang="zh-CN" altLang="en-US" sz="3200" dirty="0">
                <a:latin typeface="黑体" panose="02010609060101010101" pitchFamily="49" charset="-122"/>
                <a:ea typeface="黑体" panose="02010609060101010101" pitchFamily="49" charset="-122"/>
              </a:rPr>
              <a:t>所示。图中每行相应于算法的一次迭代。阴影长条表示的活动是已选入集合</a:t>
            </a:r>
            <a:r>
              <a:rPr lang="en-US" altLang="zh-CN" sz="3200" dirty="0">
                <a:latin typeface="黑体" panose="02010609060101010101" pitchFamily="49" charset="-122"/>
                <a:ea typeface="黑体" panose="02010609060101010101" pitchFamily="49" charset="-122"/>
              </a:rPr>
              <a:t>A</a:t>
            </a:r>
            <a:r>
              <a:rPr lang="zh-CN" altLang="en-US" sz="3200" dirty="0">
                <a:latin typeface="黑体" panose="02010609060101010101" pitchFamily="49" charset="-122"/>
                <a:ea typeface="黑体" panose="02010609060101010101" pitchFamily="49" charset="-122"/>
              </a:rPr>
              <a:t>的活动，而空白长条表示的活动是当前正在检查相容性的活动。</a:t>
            </a:r>
          </a:p>
        </p:txBody>
      </p:sp>
    </p:spTree>
    <p:extLst>
      <p:ext uri="{BB962C8B-B14F-4D97-AF65-F5344CB8AC3E}">
        <p14:creationId xmlns:p14="http://schemas.microsoft.com/office/powerpoint/2010/main" val="1529328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贪心算法的特点</a:t>
            </a:r>
          </a:p>
        </p:txBody>
      </p:sp>
      <p:sp>
        <p:nvSpPr>
          <p:cNvPr id="3" name="内容占位符 2"/>
          <p:cNvSpPr>
            <a:spLocks noGrp="1"/>
          </p:cNvSpPr>
          <p:nvPr>
            <p:ph idx="1"/>
          </p:nvPr>
        </p:nvSpPr>
        <p:spPr/>
        <p:txBody>
          <a:bodyPr/>
          <a:lstStyle/>
          <a:p>
            <a:pPr marL="0" indent="0" algn="just">
              <a:lnSpc>
                <a:spcPct val="150000"/>
              </a:lnSpc>
              <a:spcBef>
                <a:spcPts val="0"/>
              </a:spcBef>
              <a:buNone/>
            </a:pPr>
            <a:r>
              <a:rPr lang="zh-CN" altLang="en-US" dirty="0" smtClean="0"/>
              <a:t>设计</a:t>
            </a:r>
            <a:r>
              <a:rPr lang="zh-CN" altLang="en-US" dirty="0"/>
              <a:t>要素：</a:t>
            </a:r>
          </a:p>
          <a:p>
            <a:pPr marL="0" indent="0" algn="just">
              <a:lnSpc>
                <a:spcPct val="150000"/>
              </a:lnSpc>
              <a:spcBef>
                <a:spcPts val="0"/>
              </a:spcBef>
              <a:buNone/>
            </a:pPr>
            <a:r>
              <a:rPr lang="en-US" altLang="zh-CN" b="1" dirty="0"/>
              <a:t>(1) </a:t>
            </a:r>
            <a:r>
              <a:rPr lang="zh-CN" altLang="en-US" dirty="0"/>
              <a:t>贪心法适用于组合优化问题</a:t>
            </a:r>
            <a:r>
              <a:rPr lang="en-US" altLang="zh-CN" b="1" dirty="0"/>
              <a:t>.</a:t>
            </a:r>
            <a:endParaRPr lang="zh-CN" altLang="en-US" dirty="0"/>
          </a:p>
          <a:p>
            <a:pPr marL="0" indent="0" algn="just">
              <a:lnSpc>
                <a:spcPct val="150000"/>
              </a:lnSpc>
              <a:spcBef>
                <a:spcPts val="0"/>
              </a:spcBef>
              <a:buNone/>
            </a:pPr>
            <a:r>
              <a:rPr lang="en-US" altLang="zh-CN" b="1" dirty="0"/>
              <a:t>(2)</a:t>
            </a:r>
            <a:r>
              <a:rPr lang="zh-CN" altLang="en-US" dirty="0"/>
              <a:t>求解过程是多步判断过程，最终的判断序列对应于问题的最优解</a:t>
            </a:r>
            <a:r>
              <a:rPr lang="en-US" altLang="zh-CN" b="1" dirty="0"/>
              <a:t>. </a:t>
            </a:r>
            <a:endParaRPr lang="zh-CN" altLang="en-US" dirty="0"/>
          </a:p>
          <a:p>
            <a:pPr marL="0" indent="0" algn="just">
              <a:lnSpc>
                <a:spcPct val="150000"/>
              </a:lnSpc>
              <a:spcBef>
                <a:spcPts val="0"/>
              </a:spcBef>
              <a:buNone/>
            </a:pPr>
            <a:r>
              <a:rPr lang="en-US" altLang="zh-CN" b="1" dirty="0"/>
              <a:t>(3)</a:t>
            </a:r>
            <a:r>
              <a:rPr lang="zh-CN" altLang="en-US" dirty="0"/>
              <a:t>依据某种“短视的”贪心选择性质判断，性质好坏决定</a:t>
            </a:r>
            <a:r>
              <a:rPr lang="zh-CN" altLang="en-US" dirty="0" smtClean="0"/>
              <a:t>算法成败</a:t>
            </a:r>
            <a:r>
              <a:rPr lang="en-US" altLang="zh-CN" b="1" dirty="0"/>
              <a:t>. </a:t>
            </a:r>
            <a:endParaRPr lang="zh-CN" altLang="en-US" dirty="0"/>
          </a:p>
          <a:p>
            <a:pPr marL="0" indent="0" algn="just">
              <a:lnSpc>
                <a:spcPct val="150000"/>
              </a:lnSpc>
              <a:spcBef>
                <a:spcPts val="0"/>
              </a:spcBef>
              <a:buNone/>
            </a:pPr>
            <a:r>
              <a:rPr lang="en-US" altLang="zh-CN" b="1" dirty="0"/>
              <a:t>(4)</a:t>
            </a:r>
            <a:r>
              <a:rPr lang="zh-CN" altLang="en-US" dirty="0"/>
              <a:t>贪心法必须进行正确性证明</a:t>
            </a:r>
            <a:r>
              <a:rPr lang="en-US" altLang="zh-CN" b="1" dirty="0"/>
              <a:t>.</a:t>
            </a:r>
            <a:endParaRPr lang="zh-CN" altLang="en-US" dirty="0"/>
          </a:p>
          <a:p>
            <a:pPr marL="0" indent="0" algn="just">
              <a:lnSpc>
                <a:spcPct val="150000"/>
              </a:lnSpc>
              <a:spcBef>
                <a:spcPts val="0"/>
              </a:spcBef>
              <a:buNone/>
            </a:pPr>
            <a:r>
              <a:rPr lang="en-US" altLang="zh-CN" b="1" dirty="0"/>
              <a:t>(5)</a:t>
            </a:r>
            <a:r>
              <a:rPr lang="zh-CN" altLang="en-US" dirty="0"/>
              <a:t>证明贪心法不正确的技巧：举反例</a:t>
            </a:r>
            <a:r>
              <a:rPr lang="en-US" altLang="zh-CN" b="1" dirty="0"/>
              <a:t>.</a:t>
            </a:r>
            <a:endParaRPr lang="zh-CN" altLang="en-US" dirty="0"/>
          </a:p>
          <a:p>
            <a:pPr marL="0" indent="0" algn="just">
              <a:lnSpc>
                <a:spcPct val="150000"/>
              </a:lnSpc>
              <a:spcBef>
                <a:spcPts val="0"/>
              </a:spcBef>
              <a:buNone/>
            </a:pPr>
            <a:r>
              <a:rPr lang="zh-CN" altLang="en-US" dirty="0" smtClean="0"/>
              <a:t>贪心</a:t>
            </a:r>
            <a:r>
              <a:rPr lang="zh-CN" altLang="en-US" dirty="0"/>
              <a:t>法的优势：算法简单，时间和空间复杂性低</a:t>
            </a:r>
            <a:endParaRPr lang="zh-CN" altLang="en-US" b="1" dirty="0"/>
          </a:p>
        </p:txBody>
      </p:sp>
    </p:spTree>
    <p:extLst>
      <p:ext uri="{BB962C8B-B14F-4D97-AF65-F5344CB8AC3E}">
        <p14:creationId xmlns:p14="http://schemas.microsoft.com/office/powerpoint/2010/main" val="2265409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数学归纳法证明贪心算法正确性</a:t>
            </a:r>
            <a:endParaRPr lang="zh-CN" altLang="en-US" dirty="0"/>
          </a:p>
        </p:txBody>
      </p:sp>
      <p:pic>
        <p:nvPicPr>
          <p:cNvPr id="4" name="图片 3"/>
          <p:cNvPicPr>
            <a:picLocks noChangeAspect="1"/>
          </p:cNvPicPr>
          <p:nvPr/>
        </p:nvPicPr>
        <p:blipFill>
          <a:blip r:embed="rId2"/>
          <a:stretch>
            <a:fillRect/>
          </a:stretch>
        </p:blipFill>
        <p:spPr>
          <a:xfrm>
            <a:off x="374855" y="1005042"/>
            <a:ext cx="6781800" cy="5162550"/>
          </a:xfrm>
          <a:prstGeom prst="rect">
            <a:avLst/>
          </a:prstGeom>
        </p:spPr>
      </p:pic>
    </p:spTree>
    <p:extLst>
      <p:ext uri="{BB962C8B-B14F-4D97-AF65-F5344CB8AC3E}">
        <p14:creationId xmlns:p14="http://schemas.microsoft.com/office/powerpoint/2010/main" val="4257859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数学归纳法</a:t>
            </a:r>
          </a:p>
        </p:txBody>
      </p:sp>
      <p:pic>
        <p:nvPicPr>
          <p:cNvPr id="4" name="图片 3"/>
          <p:cNvPicPr>
            <a:picLocks noChangeAspect="1"/>
          </p:cNvPicPr>
          <p:nvPr/>
        </p:nvPicPr>
        <p:blipFill>
          <a:blip r:embed="rId2"/>
          <a:stretch>
            <a:fillRect/>
          </a:stretch>
        </p:blipFill>
        <p:spPr>
          <a:xfrm>
            <a:off x="140482" y="1338722"/>
            <a:ext cx="5760000" cy="4868224"/>
          </a:xfrm>
          <a:prstGeom prst="rect">
            <a:avLst/>
          </a:prstGeom>
        </p:spPr>
      </p:pic>
      <p:pic>
        <p:nvPicPr>
          <p:cNvPr id="5" name="图片 4"/>
          <p:cNvPicPr>
            <a:picLocks noChangeAspect="1"/>
          </p:cNvPicPr>
          <p:nvPr/>
        </p:nvPicPr>
        <p:blipFill>
          <a:blip r:embed="rId3"/>
          <a:stretch>
            <a:fillRect/>
          </a:stretch>
        </p:blipFill>
        <p:spPr>
          <a:xfrm>
            <a:off x="5988972" y="1338722"/>
            <a:ext cx="6120000" cy="4843165"/>
          </a:xfrm>
          <a:prstGeom prst="rect">
            <a:avLst/>
          </a:prstGeom>
        </p:spPr>
      </p:pic>
    </p:spTree>
    <p:extLst>
      <p:ext uri="{BB962C8B-B14F-4D97-AF65-F5344CB8AC3E}">
        <p14:creationId xmlns:p14="http://schemas.microsoft.com/office/powerpoint/2010/main" val="1899482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数学归纳法</a:t>
            </a:r>
          </a:p>
        </p:txBody>
      </p:sp>
      <p:pic>
        <p:nvPicPr>
          <p:cNvPr id="4" name="图片 3"/>
          <p:cNvPicPr>
            <a:picLocks noChangeAspect="1"/>
          </p:cNvPicPr>
          <p:nvPr/>
        </p:nvPicPr>
        <p:blipFill>
          <a:blip r:embed="rId2"/>
          <a:stretch>
            <a:fillRect/>
          </a:stretch>
        </p:blipFill>
        <p:spPr>
          <a:xfrm>
            <a:off x="69371" y="1124610"/>
            <a:ext cx="5760000" cy="4685743"/>
          </a:xfrm>
          <a:prstGeom prst="rect">
            <a:avLst/>
          </a:prstGeom>
        </p:spPr>
      </p:pic>
      <p:pic>
        <p:nvPicPr>
          <p:cNvPr id="5" name="图片 4"/>
          <p:cNvPicPr>
            <a:picLocks noChangeAspect="1"/>
          </p:cNvPicPr>
          <p:nvPr/>
        </p:nvPicPr>
        <p:blipFill>
          <a:blip r:embed="rId3"/>
          <a:stretch>
            <a:fillRect/>
          </a:stretch>
        </p:blipFill>
        <p:spPr>
          <a:xfrm>
            <a:off x="5996448" y="1019481"/>
            <a:ext cx="5760000" cy="4896000"/>
          </a:xfrm>
          <a:prstGeom prst="rect">
            <a:avLst/>
          </a:prstGeom>
        </p:spPr>
      </p:pic>
    </p:spTree>
    <p:extLst>
      <p:ext uri="{BB962C8B-B14F-4D97-AF65-F5344CB8AC3E}">
        <p14:creationId xmlns:p14="http://schemas.microsoft.com/office/powerpoint/2010/main" val="66992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活动安排问题的贪心选择算法证明</a:t>
            </a:r>
          </a:p>
        </p:txBody>
      </p:sp>
      <p:sp>
        <p:nvSpPr>
          <p:cNvPr id="3" name="内容占位符 2"/>
          <p:cNvSpPr>
            <a:spLocks noGrp="1"/>
          </p:cNvSpPr>
          <p:nvPr>
            <p:ph idx="1"/>
          </p:nvPr>
        </p:nvSpPr>
        <p:spPr/>
        <p:txBody>
          <a:bodyPr/>
          <a:lstStyle/>
          <a:p>
            <a:pPr marL="0" indent="0">
              <a:lnSpc>
                <a:spcPct val="150000"/>
              </a:lnSpc>
              <a:spcBef>
                <a:spcPts val="0"/>
              </a:spcBef>
              <a:buNone/>
            </a:pPr>
            <a:r>
              <a:rPr lang="zh-CN" altLang="en-US" sz="3200" dirty="0" smtClean="0">
                <a:latin typeface="Times New Roman" panose="02020603050405020304" pitchFamily="18" charset="0"/>
                <a:cs typeface="Times New Roman" panose="02020603050405020304" pitchFamily="18" charset="0"/>
              </a:rPr>
              <a:t>命题算法</a:t>
            </a:r>
            <a:r>
              <a:rPr lang="en-US" altLang="zh-CN" sz="3200" b="1" dirty="0">
                <a:latin typeface="Times New Roman" panose="02020603050405020304" pitchFamily="18" charset="0"/>
                <a:cs typeface="Times New Roman" panose="02020603050405020304" pitchFamily="18" charset="0"/>
              </a:rPr>
              <a:t>Select</a:t>
            </a:r>
            <a:r>
              <a:rPr lang="zh-CN" altLang="en-US" sz="3200" dirty="0">
                <a:latin typeface="Times New Roman" panose="02020603050405020304" pitchFamily="18" charset="0"/>
                <a:cs typeface="Times New Roman" panose="02020603050405020304" pitchFamily="18" charset="0"/>
              </a:rPr>
              <a:t>执行到第</a:t>
            </a:r>
            <a:r>
              <a:rPr lang="en-US" altLang="zh-CN" sz="3200" b="1" i="1" dirty="0">
                <a:latin typeface="Times New Roman" panose="02020603050405020304" pitchFamily="18" charset="0"/>
                <a:cs typeface="Times New Roman" panose="02020603050405020304" pitchFamily="18" charset="0"/>
              </a:rPr>
              <a:t>k </a:t>
            </a:r>
            <a:r>
              <a:rPr lang="zh-CN" altLang="en-US" sz="3200" dirty="0">
                <a:latin typeface="Times New Roman" panose="02020603050405020304" pitchFamily="18" charset="0"/>
                <a:cs typeface="Times New Roman" panose="02020603050405020304" pitchFamily="18" charset="0"/>
              </a:rPr>
              <a:t>步</a:t>
            </a:r>
            <a:r>
              <a:rPr lang="en-US" altLang="zh-CN" sz="3200" b="1" dirty="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cs typeface="Times New Roman" panose="02020603050405020304" pitchFamily="18" charset="0"/>
              </a:rPr>
              <a:t>选择</a:t>
            </a:r>
            <a:r>
              <a:rPr lang="en-US" altLang="zh-CN" sz="3200" b="1" i="1" dirty="0">
                <a:latin typeface="Times New Roman" panose="02020603050405020304" pitchFamily="18" charset="0"/>
                <a:cs typeface="Times New Roman" panose="02020603050405020304" pitchFamily="18" charset="0"/>
              </a:rPr>
              <a:t>k </a:t>
            </a:r>
            <a:r>
              <a:rPr lang="zh-CN" altLang="en-US" sz="3200" dirty="0">
                <a:latin typeface="Times New Roman" panose="02020603050405020304" pitchFamily="18" charset="0"/>
                <a:cs typeface="Times New Roman" panose="02020603050405020304" pitchFamily="18" charset="0"/>
              </a:rPr>
              <a:t>项</a:t>
            </a:r>
            <a:r>
              <a:rPr lang="zh-CN" altLang="en-US" sz="3200" dirty="0" smtClean="0">
                <a:latin typeface="Times New Roman" panose="02020603050405020304" pitchFamily="18" charset="0"/>
                <a:cs typeface="Times New Roman" panose="02020603050405020304" pitchFamily="18" charset="0"/>
              </a:rPr>
              <a:t>活动 </a:t>
            </a:r>
            <a:r>
              <a:rPr lang="en-US" altLang="zh-CN" sz="3200" b="1" i="1" dirty="0" smtClean="0">
                <a:latin typeface="Times New Roman" panose="02020603050405020304" pitchFamily="18" charset="0"/>
                <a:cs typeface="Times New Roman" panose="02020603050405020304" pitchFamily="18" charset="0"/>
              </a:rPr>
              <a:t>i</a:t>
            </a:r>
            <a:r>
              <a:rPr lang="en-US" altLang="zh-CN" sz="3200" b="1" baseline="-25000" dirty="0" smtClean="0">
                <a:latin typeface="Times New Roman" panose="02020603050405020304" pitchFamily="18" charset="0"/>
                <a:cs typeface="Times New Roman" panose="02020603050405020304" pitchFamily="18" charset="0"/>
              </a:rPr>
              <a:t>1</a:t>
            </a:r>
            <a:r>
              <a:rPr lang="en-US" altLang="zh-CN" sz="3200" b="1" dirty="0" smtClean="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 1, </a:t>
            </a:r>
            <a:r>
              <a:rPr lang="en-US" altLang="zh-CN" sz="3200" b="1" i="1" dirty="0">
                <a:latin typeface="Times New Roman" panose="02020603050405020304" pitchFamily="18" charset="0"/>
                <a:cs typeface="Times New Roman" panose="02020603050405020304" pitchFamily="18" charset="0"/>
              </a:rPr>
              <a:t>i</a:t>
            </a:r>
            <a:r>
              <a:rPr lang="en-US" altLang="zh-CN" sz="3200" b="1" baseline="-25000" dirty="0">
                <a:latin typeface="Times New Roman" panose="02020603050405020304" pitchFamily="18" charset="0"/>
                <a:cs typeface="Times New Roman" panose="02020603050405020304" pitchFamily="18" charset="0"/>
              </a:rPr>
              <a:t>2</a:t>
            </a:r>
            <a:r>
              <a:rPr lang="en-US" altLang="zh-CN" sz="3200" b="1" dirty="0">
                <a:latin typeface="Times New Roman" panose="02020603050405020304" pitchFamily="18" charset="0"/>
                <a:cs typeface="Times New Roman" panose="02020603050405020304" pitchFamily="18" charset="0"/>
              </a:rPr>
              <a:t> , … , </a:t>
            </a:r>
            <a:r>
              <a:rPr lang="en-US" altLang="zh-CN" sz="3200" b="1" i="1" dirty="0" err="1" smtClean="0">
                <a:latin typeface="Times New Roman" panose="02020603050405020304" pitchFamily="18" charset="0"/>
                <a:cs typeface="Times New Roman" panose="02020603050405020304" pitchFamily="18" charset="0"/>
              </a:rPr>
              <a:t>i</a:t>
            </a:r>
            <a:r>
              <a:rPr lang="en-US" altLang="zh-CN" sz="3200" b="1" baseline="-25000" dirty="0" err="1" smtClean="0">
                <a:latin typeface="Times New Roman" panose="02020603050405020304" pitchFamily="18" charset="0"/>
                <a:cs typeface="Times New Roman" panose="02020603050405020304" pitchFamily="18" charset="0"/>
              </a:rPr>
              <a:t>k</a:t>
            </a:r>
            <a:r>
              <a:rPr lang="zh-CN" altLang="en-US" sz="3200" b="1" i="1" dirty="0" smtClean="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3200" dirty="0">
                <a:latin typeface="Times New Roman" panose="02020603050405020304" pitchFamily="18" charset="0"/>
                <a:cs typeface="Times New Roman" panose="02020603050405020304" pitchFamily="18" charset="0"/>
              </a:rPr>
              <a:t>则存在最优解</a:t>
            </a:r>
            <a:r>
              <a:rPr lang="en-US" altLang="zh-CN" sz="3200" b="1" i="1" dirty="0">
                <a:latin typeface="Times New Roman" panose="02020603050405020304" pitchFamily="18" charset="0"/>
                <a:cs typeface="Times New Roman" panose="02020603050405020304" pitchFamily="18" charset="0"/>
              </a:rPr>
              <a:t>A</a:t>
            </a:r>
            <a:r>
              <a:rPr lang="zh-CN" altLang="en-US" sz="3200" dirty="0">
                <a:latin typeface="Times New Roman" panose="02020603050405020304" pitchFamily="18" charset="0"/>
                <a:cs typeface="Times New Roman" panose="02020603050405020304" pitchFamily="18" charset="0"/>
              </a:rPr>
              <a:t>包含活动</a:t>
            </a:r>
            <a:r>
              <a:rPr lang="en-US" altLang="zh-CN" sz="3200" b="1" i="1" dirty="0">
                <a:latin typeface="Times New Roman" panose="02020603050405020304" pitchFamily="18" charset="0"/>
                <a:cs typeface="Times New Roman" panose="02020603050405020304" pitchFamily="18" charset="0"/>
              </a:rPr>
              <a:t>i</a:t>
            </a:r>
            <a:r>
              <a:rPr lang="en-US" altLang="zh-CN" sz="3200" b="1" baseline="-25000" dirty="0">
                <a:latin typeface="Times New Roman" panose="02020603050405020304" pitchFamily="18" charset="0"/>
                <a:cs typeface="Times New Roman" panose="02020603050405020304" pitchFamily="18" charset="0"/>
              </a:rPr>
              <a:t>1</a:t>
            </a:r>
            <a:r>
              <a:rPr lang="en-US" altLang="zh-CN" sz="3200" b="1" dirty="0">
                <a:latin typeface="Times New Roman" panose="02020603050405020304" pitchFamily="18" charset="0"/>
                <a:cs typeface="Times New Roman" panose="02020603050405020304" pitchFamily="18" charset="0"/>
              </a:rPr>
              <a:t>=1</a:t>
            </a:r>
            <a:r>
              <a:rPr lang="en-US" altLang="zh-CN" sz="3200" b="1" dirty="0" smtClean="0">
                <a:latin typeface="Times New Roman" panose="02020603050405020304" pitchFamily="18" charset="0"/>
                <a:cs typeface="Times New Roman" panose="02020603050405020304" pitchFamily="18" charset="0"/>
              </a:rPr>
              <a:t>, </a:t>
            </a:r>
            <a:r>
              <a:rPr lang="en-US" altLang="zh-CN" sz="3200" b="1" i="1" dirty="0" smtClean="0">
                <a:latin typeface="Times New Roman" panose="02020603050405020304" pitchFamily="18" charset="0"/>
                <a:cs typeface="Times New Roman" panose="02020603050405020304" pitchFamily="18" charset="0"/>
              </a:rPr>
              <a:t>i</a:t>
            </a:r>
            <a:r>
              <a:rPr lang="en-US" altLang="zh-CN" sz="3200" b="1" baseline="-25000" dirty="0" smtClean="0">
                <a:latin typeface="Times New Roman" panose="02020603050405020304" pitchFamily="18" charset="0"/>
                <a:cs typeface="Times New Roman" panose="02020603050405020304" pitchFamily="18" charset="0"/>
              </a:rPr>
              <a:t>2</a:t>
            </a:r>
            <a:r>
              <a:rPr lang="en-US" altLang="zh-CN" sz="3200" b="1" dirty="0" smtClean="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 </a:t>
            </a:r>
            <a:r>
              <a:rPr lang="en-US" altLang="zh-CN" sz="3200" b="1" i="1" dirty="0" err="1">
                <a:latin typeface="Times New Roman" panose="02020603050405020304" pitchFamily="18" charset="0"/>
                <a:cs typeface="Times New Roman" panose="02020603050405020304" pitchFamily="18" charset="0"/>
              </a:rPr>
              <a:t>i</a:t>
            </a:r>
            <a:r>
              <a:rPr lang="en-US" altLang="zh-CN" sz="3200" b="1" baseline="-25000" dirty="0" err="1">
                <a:latin typeface="Times New Roman" panose="02020603050405020304" pitchFamily="18" charset="0"/>
                <a:cs typeface="Times New Roman" panose="02020603050405020304" pitchFamily="18" charset="0"/>
              </a:rPr>
              <a:t>k</a:t>
            </a:r>
            <a:r>
              <a:rPr lang="en-US" altLang="zh-CN" sz="3200" b="1" i="1" dirty="0">
                <a:latin typeface="Times New Roman" panose="02020603050405020304" pitchFamily="18" charset="0"/>
                <a:cs typeface="Times New Roman" panose="02020603050405020304" pitchFamily="18" charset="0"/>
              </a:rPr>
              <a:t> . </a:t>
            </a:r>
            <a:endParaRPr lang="en-US" altLang="zh-CN" sz="3200"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3200" dirty="0">
                <a:latin typeface="Times New Roman" panose="02020603050405020304" pitchFamily="18" charset="0"/>
                <a:cs typeface="Times New Roman" panose="02020603050405020304" pitchFamily="18" charset="0"/>
              </a:rPr>
              <a:t>根据上述命题：对于任何</a:t>
            </a:r>
            <a:r>
              <a:rPr lang="en-US" altLang="zh-CN" sz="3200" b="1" i="1" dirty="0">
                <a:latin typeface="Times New Roman" panose="02020603050405020304" pitchFamily="18" charset="0"/>
                <a:cs typeface="Times New Roman" panose="02020603050405020304" pitchFamily="18" charset="0"/>
              </a:rPr>
              <a:t>k</a:t>
            </a:r>
            <a:r>
              <a:rPr lang="zh-CN" altLang="en-US" sz="3200" dirty="0">
                <a:latin typeface="Times New Roman" panose="02020603050405020304" pitchFamily="18" charset="0"/>
                <a:cs typeface="Times New Roman" panose="02020603050405020304" pitchFamily="18" charset="0"/>
              </a:rPr>
              <a:t>，算法前</a:t>
            </a:r>
            <a:r>
              <a:rPr lang="en-US" altLang="zh-CN" sz="3200" b="1" i="1" dirty="0">
                <a:latin typeface="Times New Roman" panose="02020603050405020304" pitchFamily="18" charset="0"/>
                <a:cs typeface="Times New Roman" panose="02020603050405020304" pitchFamily="18" charset="0"/>
              </a:rPr>
              <a:t>k </a:t>
            </a:r>
            <a:r>
              <a:rPr lang="zh-CN" altLang="en-US" sz="3200" dirty="0">
                <a:latin typeface="Times New Roman" panose="02020603050405020304" pitchFamily="18" charset="0"/>
                <a:cs typeface="Times New Roman" panose="02020603050405020304" pitchFamily="18" charset="0"/>
              </a:rPr>
              <a:t>步的选择都将导致最优解，至多到第</a:t>
            </a:r>
            <a:r>
              <a:rPr lang="en-US" altLang="zh-CN" sz="3200" b="1" i="1" dirty="0">
                <a:latin typeface="Times New Roman" panose="02020603050405020304" pitchFamily="18" charset="0"/>
                <a:cs typeface="Times New Roman" panose="02020603050405020304" pitchFamily="18" charset="0"/>
              </a:rPr>
              <a:t>n </a:t>
            </a:r>
            <a:r>
              <a:rPr lang="zh-CN" altLang="en-US" sz="3200" dirty="0">
                <a:latin typeface="Times New Roman" panose="02020603050405020304" pitchFamily="18" charset="0"/>
                <a:cs typeface="Times New Roman" panose="02020603050405020304" pitchFamily="18" charset="0"/>
              </a:rPr>
              <a:t>步将得到问题实例的</a:t>
            </a:r>
            <a:r>
              <a:rPr lang="zh-CN" altLang="en-US" sz="3200" dirty="0" smtClean="0">
                <a:latin typeface="Times New Roman" panose="02020603050405020304" pitchFamily="18" charset="0"/>
                <a:cs typeface="Times New Roman" panose="02020603050405020304" pitchFamily="18" charset="0"/>
              </a:rPr>
              <a:t>最优解。</a:t>
            </a:r>
            <a:endParaRPr lang="en-US" altLang="zh-CN"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394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活动安排问题的贪心选择算法证明</a:t>
            </a:r>
          </a:p>
        </p:txBody>
      </p:sp>
      <p:sp>
        <p:nvSpPr>
          <p:cNvPr id="3" name="内容占位符 2"/>
          <p:cNvSpPr>
            <a:spLocks noGrp="1"/>
          </p:cNvSpPr>
          <p:nvPr>
            <p:ph idx="1"/>
          </p:nvPr>
        </p:nvSpPr>
        <p:spPr/>
        <p:txBody>
          <a:bodyPr/>
          <a:lstStyle/>
          <a:p>
            <a:pPr marL="0" indent="0" algn="ctr">
              <a:lnSpc>
                <a:spcPct val="150000"/>
              </a:lnSpc>
              <a:spcBef>
                <a:spcPts val="0"/>
              </a:spcBef>
              <a:buNone/>
            </a:pPr>
            <a:r>
              <a:rPr lang="zh-CN" altLang="en-US" dirty="0">
                <a:solidFill>
                  <a:srgbClr val="FF0000"/>
                </a:solidFill>
                <a:latin typeface="Times New Roman" panose="02020603050405020304" pitchFamily="18" charset="0"/>
                <a:cs typeface="Times New Roman" panose="02020603050405020304" pitchFamily="18" charset="0"/>
              </a:rPr>
              <a:t>归纳证明：归纳基础</a:t>
            </a:r>
            <a:endParaRPr lang="en-US" altLang="zh-CN" dirty="0">
              <a:solidFill>
                <a:srgbClr val="FF0000"/>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dirty="0">
                <a:solidFill>
                  <a:srgbClr val="0000FF"/>
                </a:solidFill>
                <a:latin typeface="Times New Roman" panose="02020603050405020304" pitchFamily="18" charset="0"/>
                <a:cs typeface="Times New Roman" panose="02020603050405020304" pitchFamily="18" charset="0"/>
              </a:rPr>
              <a:t>令</a:t>
            </a:r>
            <a:r>
              <a:rPr lang="en-US" altLang="zh-CN" b="1" i="1" dirty="0">
                <a:solidFill>
                  <a:srgbClr val="0000FF"/>
                </a:solidFill>
                <a:latin typeface="Times New Roman" panose="02020603050405020304" pitchFamily="18" charset="0"/>
                <a:cs typeface="Times New Roman" panose="02020603050405020304" pitchFamily="18" charset="0"/>
              </a:rPr>
              <a:t>S</a:t>
            </a:r>
            <a:r>
              <a:rPr lang="en-US" altLang="zh-CN" b="1" dirty="0">
                <a:solidFill>
                  <a:srgbClr val="0000FF"/>
                </a:solidFill>
                <a:latin typeface="Times New Roman" panose="02020603050405020304" pitchFamily="18" charset="0"/>
                <a:cs typeface="Times New Roman" panose="02020603050405020304" pitchFamily="18" charset="0"/>
              </a:rPr>
              <a:t>={1,2,…,</a:t>
            </a:r>
            <a:r>
              <a:rPr lang="en-US" altLang="zh-CN" b="1" i="1" dirty="0">
                <a:solidFill>
                  <a:srgbClr val="0000FF"/>
                </a:solidFill>
                <a:latin typeface="Times New Roman" panose="02020603050405020304" pitchFamily="18" charset="0"/>
                <a:cs typeface="Times New Roman" panose="02020603050405020304" pitchFamily="18" charset="0"/>
              </a:rPr>
              <a:t>n</a:t>
            </a:r>
            <a:r>
              <a:rPr lang="en-US" altLang="zh-CN" b="1" dirty="0">
                <a:solidFill>
                  <a:srgbClr val="0000FF"/>
                </a:solidFill>
                <a:latin typeface="Times New Roman" panose="02020603050405020304" pitchFamily="18" charset="0"/>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是活动集</a:t>
            </a:r>
            <a:r>
              <a:rPr lang="en-US" altLang="zh-CN" b="1" dirty="0">
                <a:solidFill>
                  <a:srgbClr val="0000FF"/>
                </a:solidFill>
                <a:latin typeface="Times New Roman" panose="02020603050405020304" pitchFamily="18" charset="0"/>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且</a:t>
            </a:r>
            <a:r>
              <a:rPr lang="en-US" altLang="zh-CN" b="1" i="1" dirty="0">
                <a:solidFill>
                  <a:srgbClr val="0000FF"/>
                </a:solidFill>
                <a:latin typeface="Times New Roman" panose="02020603050405020304" pitchFamily="18" charset="0"/>
                <a:cs typeface="Times New Roman" panose="02020603050405020304" pitchFamily="18" charset="0"/>
              </a:rPr>
              <a:t>f</a:t>
            </a:r>
            <a:r>
              <a:rPr lang="en-US" altLang="zh-CN" b="1" baseline="-25000" dirty="0">
                <a:solidFill>
                  <a:srgbClr val="0000FF"/>
                </a:solidFill>
                <a:latin typeface="Times New Roman" panose="02020603050405020304" pitchFamily="18" charset="0"/>
                <a:cs typeface="Times New Roman" panose="02020603050405020304" pitchFamily="18" charset="0"/>
              </a:rPr>
              <a:t>1</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b="1" dirty="0">
                <a:solidFill>
                  <a:srgbClr val="0000FF"/>
                </a:solidFill>
                <a:latin typeface="Times New Roman" panose="02020603050405020304" pitchFamily="18" charset="0"/>
                <a:cs typeface="Times New Roman" panose="02020603050405020304" pitchFamily="18" charset="0"/>
              </a:rPr>
              <a:t>…</a:t>
            </a:r>
            <a:r>
              <a:rPr lang="en-US" altLang="zh-CN" dirty="0">
                <a:solidFill>
                  <a:srgbClr val="0000FF"/>
                </a:solidFill>
                <a:latin typeface="Times New Roman" panose="02020603050405020304" pitchFamily="18" charset="0"/>
                <a:cs typeface="Times New Roman" panose="02020603050405020304" pitchFamily="18" charset="0"/>
              </a:rPr>
              <a:t>≤</a:t>
            </a:r>
            <a:r>
              <a:rPr lang="en-US" altLang="zh-CN" b="1" i="1" dirty="0" err="1">
                <a:solidFill>
                  <a:srgbClr val="0000FF"/>
                </a:solidFill>
                <a:latin typeface="Times New Roman" panose="02020603050405020304" pitchFamily="18" charset="0"/>
                <a:cs typeface="Times New Roman" panose="02020603050405020304" pitchFamily="18" charset="0"/>
              </a:rPr>
              <a:t>f</a:t>
            </a:r>
            <a:r>
              <a:rPr lang="en-US" altLang="zh-CN" b="1" i="1" baseline="-25000" dirty="0" err="1">
                <a:solidFill>
                  <a:srgbClr val="0000FF"/>
                </a:solidFill>
                <a:latin typeface="Times New Roman" panose="02020603050405020304" pitchFamily="18" charset="0"/>
                <a:cs typeface="Times New Roman" panose="02020603050405020304" pitchFamily="18" charset="0"/>
              </a:rPr>
              <a:t>n</a:t>
            </a:r>
            <a:r>
              <a:rPr lang="en-US" altLang="zh-CN" b="1" i="1" dirty="0">
                <a:solidFill>
                  <a:srgbClr val="0000FF"/>
                </a:solidFill>
                <a:latin typeface="Times New Roman" panose="02020603050405020304" pitchFamily="18" charset="0"/>
                <a:cs typeface="Times New Roman" panose="02020603050405020304" pitchFamily="18" charset="0"/>
              </a:rPr>
              <a:t> </a:t>
            </a:r>
            <a:endParaRPr lang="en-US" altLang="zh-CN" dirty="0">
              <a:solidFill>
                <a:srgbClr val="0000FF"/>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dirty="0">
                <a:solidFill>
                  <a:srgbClr val="0000FF"/>
                </a:solidFill>
                <a:latin typeface="Times New Roman" panose="02020603050405020304" pitchFamily="18" charset="0"/>
                <a:cs typeface="Times New Roman" panose="02020603050405020304" pitchFamily="18" charset="0"/>
              </a:rPr>
              <a:t>归纳基础</a:t>
            </a:r>
            <a:r>
              <a:rPr lang="en-US" altLang="zh-CN" b="1" dirty="0">
                <a:solidFill>
                  <a:srgbClr val="0000FF"/>
                </a:solidFill>
                <a:latin typeface="Times New Roman" panose="02020603050405020304" pitchFamily="18" charset="0"/>
                <a:cs typeface="Times New Roman" panose="02020603050405020304" pitchFamily="18" charset="0"/>
              </a:rPr>
              <a:t>: </a:t>
            </a:r>
            <a:r>
              <a:rPr lang="en-US" altLang="zh-CN" b="1" i="1" dirty="0">
                <a:solidFill>
                  <a:srgbClr val="0000FF"/>
                </a:solidFill>
                <a:latin typeface="Times New Roman" panose="02020603050405020304" pitchFamily="18" charset="0"/>
                <a:cs typeface="Times New Roman" panose="02020603050405020304" pitchFamily="18" charset="0"/>
              </a:rPr>
              <a:t>k</a:t>
            </a:r>
            <a:r>
              <a:rPr lang="en-US" altLang="zh-CN" b="1" dirty="0">
                <a:solidFill>
                  <a:srgbClr val="0000FF"/>
                </a:solidFill>
                <a:latin typeface="Times New Roman" panose="02020603050405020304" pitchFamily="18" charset="0"/>
                <a:cs typeface="Times New Roman" panose="02020603050405020304" pitchFamily="18" charset="0"/>
              </a:rPr>
              <a:t>=1, </a:t>
            </a:r>
            <a:r>
              <a:rPr lang="zh-CN" altLang="en-US" dirty="0">
                <a:solidFill>
                  <a:srgbClr val="0000FF"/>
                </a:solidFill>
                <a:latin typeface="Times New Roman" panose="02020603050405020304" pitchFamily="18" charset="0"/>
                <a:cs typeface="Times New Roman" panose="02020603050405020304" pitchFamily="18" charset="0"/>
              </a:rPr>
              <a:t>证明存在最优解包含活动</a:t>
            </a:r>
            <a:r>
              <a:rPr lang="en-US" altLang="zh-CN" b="1" dirty="0">
                <a:solidFill>
                  <a:srgbClr val="0000FF"/>
                </a:solidFill>
                <a:latin typeface="Times New Roman" panose="02020603050405020304" pitchFamily="18" charset="0"/>
                <a:cs typeface="Times New Roman" panose="02020603050405020304" pitchFamily="18" charset="0"/>
              </a:rPr>
              <a:t>1</a:t>
            </a:r>
            <a:endParaRPr lang="zh-CN" altLang="en-US" dirty="0">
              <a:solidFill>
                <a:srgbClr val="0000FF"/>
              </a:solidFill>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dirty="0" smtClean="0">
                <a:latin typeface="Times New Roman" panose="02020603050405020304" pitchFamily="18" charset="0"/>
                <a:cs typeface="Times New Roman" panose="02020603050405020304" pitchFamily="18" charset="0"/>
              </a:rPr>
              <a:t>证</a:t>
            </a:r>
            <a:r>
              <a:rPr lang="zh-CN" altLang="en-US" dirty="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任</a:t>
            </a:r>
            <a:r>
              <a:rPr lang="zh-CN" altLang="en-US" dirty="0">
                <a:latin typeface="Times New Roman" panose="02020603050405020304" pitchFamily="18" charset="0"/>
                <a:cs typeface="Times New Roman" panose="02020603050405020304" pitchFamily="18" charset="0"/>
              </a:rPr>
              <a:t>取最优解</a:t>
            </a:r>
            <a:r>
              <a:rPr lang="en-US" altLang="zh-CN" b="1" i="1"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中活动按截止时间递增排列</a:t>
            </a:r>
            <a:r>
              <a:rPr lang="en-US" altLang="zh-CN" b="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如果</a:t>
            </a:r>
            <a:r>
              <a:rPr lang="en-US" altLang="zh-CN" b="1" i="1"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的第一个活动为</a:t>
            </a:r>
            <a:r>
              <a:rPr lang="en-US" altLang="zh-CN" b="1" i="1"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j ≠1, </a:t>
            </a:r>
            <a:r>
              <a:rPr lang="zh-CN" altLang="en-US" dirty="0">
                <a:latin typeface="Times New Roman" panose="02020603050405020304" pitchFamily="18" charset="0"/>
                <a:cs typeface="Times New Roman" panose="02020603050405020304" pitchFamily="18" charset="0"/>
              </a:rPr>
              <a:t>用</a:t>
            </a:r>
            <a:r>
              <a:rPr lang="en-US" altLang="zh-CN" b="1"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替换</a:t>
            </a:r>
            <a:r>
              <a:rPr lang="en-US" altLang="zh-CN" b="1" i="1"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的活动</a:t>
            </a:r>
            <a:r>
              <a:rPr lang="en-US" altLang="zh-CN" b="1" i="1" dirty="0">
                <a:latin typeface="Times New Roman" panose="02020603050405020304" pitchFamily="18" charset="0"/>
                <a:cs typeface="Times New Roman" panose="02020603050405020304" pitchFamily="18" charset="0"/>
              </a:rPr>
              <a:t>j </a:t>
            </a:r>
            <a:r>
              <a:rPr lang="zh-CN" altLang="en-US" dirty="0">
                <a:latin typeface="Times New Roman" panose="02020603050405020304" pitchFamily="18" charset="0"/>
                <a:cs typeface="Times New Roman" panose="02020603050405020304" pitchFamily="18" charset="0"/>
              </a:rPr>
              <a:t>得到解</a:t>
            </a:r>
            <a:r>
              <a:rPr lang="en-US" altLang="zh-CN" b="1" i="1" dirty="0">
                <a:latin typeface="Times New Roman" panose="02020603050405020304" pitchFamily="18" charset="0"/>
                <a:cs typeface="Times New Roman" panose="02020603050405020304" pitchFamily="18" charset="0"/>
              </a:rPr>
              <a:t>A</a:t>
            </a:r>
            <a:r>
              <a:rPr lang="en-US" altLang="zh-CN" b="1"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即</a:t>
            </a:r>
            <a:r>
              <a:rPr lang="en-US" altLang="zh-CN" b="1" i="1" dirty="0" smtClean="0">
                <a:latin typeface="Times New Roman" panose="02020603050405020304" pitchFamily="18" charset="0"/>
                <a:cs typeface="Times New Roman" panose="02020603050405020304" pitchFamily="18" charset="0"/>
              </a:rPr>
              <a:t>A</a:t>
            </a:r>
            <a:r>
              <a:rPr lang="en-US" altLang="zh-CN" b="1" i="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j </a:t>
            </a:r>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{1}, </a:t>
            </a:r>
            <a:endParaRPr lang="en-US" altLang="zh-CN" dirty="0" smtClean="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dirty="0" smtClean="0">
                <a:latin typeface="Times New Roman" panose="02020603050405020304" pitchFamily="18" charset="0"/>
                <a:cs typeface="Times New Roman" panose="02020603050405020304" pitchFamily="18" charset="0"/>
              </a:rPr>
              <a:t>由于</a:t>
            </a:r>
            <a:r>
              <a:rPr lang="en-US" altLang="zh-CN" b="1" i="1" dirty="0" smtClean="0">
                <a:latin typeface="Times New Roman" panose="02020603050405020304" pitchFamily="18" charset="0"/>
                <a:cs typeface="Times New Roman" panose="02020603050405020304" pitchFamily="18" charset="0"/>
              </a:rPr>
              <a:t>f</a:t>
            </a:r>
            <a:r>
              <a:rPr lang="en-US" altLang="zh-CN" b="1" dirty="0" smtClean="0">
                <a:latin typeface="Times New Roman" panose="02020603050405020304" pitchFamily="18" charset="0"/>
                <a:cs typeface="Times New Roman" panose="02020603050405020304" pitchFamily="18" charset="0"/>
              </a:rPr>
              <a:t>1 </a:t>
            </a:r>
            <a:r>
              <a:rPr lang="en-US" altLang="zh-CN" dirty="0" smtClean="0">
                <a:latin typeface="Times New Roman" panose="02020603050405020304" pitchFamily="18" charset="0"/>
                <a:cs typeface="Times New Roman" panose="02020603050405020304" pitchFamily="18" charset="0"/>
              </a:rPr>
              <a:t>≤</a:t>
            </a:r>
            <a:r>
              <a:rPr lang="en-US" altLang="zh-CN" b="1" i="1" dirty="0" smtClean="0">
                <a:latin typeface="Times New Roman" panose="02020603050405020304" pitchFamily="18" charset="0"/>
                <a:cs typeface="Times New Roman" panose="02020603050405020304" pitchFamily="18" charset="0"/>
              </a:rPr>
              <a:t>fj</a:t>
            </a:r>
            <a:r>
              <a:rPr lang="en-US" altLang="zh-CN" b="1" dirty="0" smtClean="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A</a:t>
            </a:r>
            <a:r>
              <a:rPr lang="en-US" altLang="zh-CN" b="1"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也是最优解，且含有</a:t>
            </a:r>
            <a:r>
              <a:rPr lang="en-US" altLang="zh-CN" b="1" dirty="0" smtClean="0">
                <a:latin typeface="Times New Roman" panose="02020603050405020304" pitchFamily="18" charset="0"/>
                <a:cs typeface="Times New Roman" panose="02020603050405020304" pitchFamily="18" charset="0"/>
              </a:rPr>
              <a:t>1. </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6082948" y="5002605"/>
            <a:ext cx="5857875" cy="1590675"/>
          </a:xfrm>
          <a:prstGeom prst="rect">
            <a:avLst/>
          </a:prstGeom>
        </p:spPr>
      </p:pic>
    </p:spTree>
    <p:extLst>
      <p:ext uri="{BB962C8B-B14F-4D97-AF65-F5344CB8AC3E}">
        <p14:creationId xmlns:p14="http://schemas.microsoft.com/office/powerpoint/2010/main" val="2598936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活动安排问题的贪心选择算法证明</a:t>
            </a:r>
          </a:p>
        </p:txBody>
      </p:sp>
      <p:sp>
        <p:nvSpPr>
          <p:cNvPr id="3" name="内容占位符 2"/>
          <p:cNvSpPr>
            <a:spLocks noGrp="1"/>
          </p:cNvSpPr>
          <p:nvPr>
            <p:ph idx="1"/>
          </p:nvPr>
        </p:nvSpPr>
        <p:spPr/>
        <p:txBody>
          <a:bodyPr/>
          <a:lstStyle/>
          <a:p>
            <a:pPr marL="0" indent="0" algn="ctr">
              <a:buNone/>
            </a:pPr>
            <a:r>
              <a:rPr lang="zh-CN" altLang="en-US" dirty="0">
                <a:solidFill>
                  <a:srgbClr val="FF0000"/>
                </a:solidFill>
                <a:latin typeface="Times New Roman" panose="02020603050405020304" pitchFamily="18" charset="0"/>
                <a:cs typeface="Times New Roman" panose="02020603050405020304" pitchFamily="18" charset="0"/>
              </a:rPr>
              <a:t>归纳证明：</a:t>
            </a:r>
            <a:r>
              <a:rPr lang="zh-CN" altLang="en-US" dirty="0" smtClean="0">
                <a:solidFill>
                  <a:srgbClr val="FF0000"/>
                </a:solidFill>
                <a:latin typeface="Times New Roman" panose="02020603050405020304" pitchFamily="18" charset="0"/>
                <a:cs typeface="Times New Roman" panose="02020603050405020304" pitchFamily="18" charset="0"/>
              </a:rPr>
              <a:t>归纳步骤</a:t>
            </a:r>
            <a:endParaRPr lang="en-US" altLang="zh-CN" dirty="0" smtClean="0">
              <a:solidFill>
                <a:srgbClr val="FF0000"/>
              </a:solidFill>
              <a:latin typeface="Times New Roman" panose="02020603050405020304" pitchFamily="18" charset="0"/>
              <a:cs typeface="Times New Roman" panose="02020603050405020304" pitchFamily="18" charset="0"/>
            </a:endParaRPr>
          </a:p>
          <a:p>
            <a:pPr marL="0" indent="0">
              <a:lnSpc>
                <a:spcPct val="150000"/>
              </a:lnSpc>
              <a:buNone/>
            </a:pPr>
            <a:r>
              <a:rPr lang="zh-CN" altLang="en-US" dirty="0">
                <a:latin typeface="Times New Roman" panose="02020603050405020304" pitchFamily="18" charset="0"/>
                <a:cs typeface="Times New Roman" panose="02020603050405020304" pitchFamily="18" charset="0"/>
              </a:rPr>
              <a:t>假设命题对</a:t>
            </a:r>
            <a:r>
              <a:rPr lang="en-US" altLang="zh-CN" b="1" i="1"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为真</a:t>
            </a:r>
            <a:r>
              <a:rPr lang="en-US" altLang="zh-CN" b="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证明对</a:t>
            </a:r>
            <a:r>
              <a:rPr lang="en-US" altLang="zh-CN" b="1" i="1" dirty="0">
                <a:latin typeface="Times New Roman" panose="02020603050405020304" pitchFamily="18" charset="0"/>
                <a:cs typeface="Times New Roman" panose="02020603050405020304" pitchFamily="18" charset="0"/>
              </a:rPr>
              <a:t>k</a:t>
            </a:r>
            <a:r>
              <a:rPr lang="en-US" altLang="zh-CN" b="1"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也为</a:t>
            </a:r>
            <a:r>
              <a:rPr lang="zh-CN" altLang="en-US" dirty="0" smtClean="0">
                <a:latin typeface="Times New Roman" panose="02020603050405020304" pitchFamily="18" charset="0"/>
                <a:cs typeface="Times New Roman" panose="02020603050405020304" pitchFamily="18" charset="0"/>
              </a:rPr>
              <a:t>真</a:t>
            </a:r>
            <a:endParaRPr lang="en-US" altLang="zh-CN" dirty="0" smtClean="0">
              <a:latin typeface="Times New Roman" panose="02020603050405020304" pitchFamily="18" charset="0"/>
              <a:cs typeface="Times New Roman" panose="02020603050405020304" pitchFamily="18" charset="0"/>
            </a:endParaRPr>
          </a:p>
          <a:p>
            <a:pPr marL="0" indent="0">
              <a:lnSpc>
                <a:spcPct val="150000"/>
              </a:lnSpc>
              <a:buNone/>
            </a:pPr>
            <a:r>
              <a:rPr lang="zh-CN" altLang="en-US" dirty="0" smtClean="0">
                <a:latin typeface="Times New Roman" panose="02020603050405020304" pitchFamily="18" charset="0"/>
                <a:cs typeface="Times New Roman" panose="02020603050405020304" pitchFamily="18" charset="0"/>
              </a:rPr>
              <a:t>证明：</a:t>
            </a:r>
            <a:r>
              <a:rPr lang="zh-CN" altLang="en-US" dirty="0">
                <a:latin typeface="Times New Roman" panose="02020603050405020304" pitchFamily="18" charset="0"/>
                <a:cs typeface="Times New Roman" panose="02020603050405020304" pitchFamily="18" charset="0"/>
              </a:rPr>
              <a:t>算法执行到第</a:t>
            </a:r>
            <a:r>
              <a:rPr lang="en-US" altLang="zh-CN" b="1" i="1" dirty="0">
                <a:latin typeface="Times New Roman" panose="02020603050405020304" pitchFamily="18" charset="0"/>
                <a:cs typeface="Times New Roman" panose="02020603050405020304" pitchFamily="18" charset="0"/>
              </a:rPr>
              <a:t>k </a:t>
            </a:r>
            <a:r>
              <a:rPr lang="zh-CN" altLang="en-US" dirty="0">
                <a:latin typeface="Times New Roman" panose="02020603050405020304" pitchFamily="18" charset="0"/>
                <a:cs typeface="Times New Roman" panose="02020603050405020304" pitchFamily="18" charset="0"/>
              </a:rPr>
              <a:t>步</a:t>
            </a:r>
            <a:r>
              <a:rPr lang="en-US" altLang="zh-CN" b="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选择了活动</a:t>
            </a:r>
            <a:r>
              <a:rPr lang="en-US" altLang="zh-CN" b="1" i="1" dirty="0">
                <a:latin typeface="Times New Roman" panose="02020603050405020304" pitchFamily="18" charset="0"/>
                <a:cs typeface="Times New Roman" panose="02020603050405020304" pitchFamily="18" charset="0"/>
              </a:rPr>
              <a:t>i</a:t>
            </a:r>
            <a:r>
              <a:rPr lang="en-US" altLang="zh-CN" b="1" baseline="-25000"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rPr>
              <a:t>=1</a:t>
            </a:r>
            <a:r>
              <a:rPr lang="en-US" altLang="zh-CN" b="1" dirty="0" smtClean="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i</a:t>
            </a:r>
            <a:r>
              <a:rPr lang="en-US" altLang="zh-CN" b="1" baseline="-25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 …, </a:t>
            </a:r>
            <a:r>
              <a:rPr lang="en-US" altLang="zh-CN" b="1" i="1" dirty="0" err="1">
                <a:latin typeface="Times New Roman" panose="02020603050405020304" pitchFamily="18" charset="0"/>
                <a:cs typeface="Times New Roman" panose="02020603050405020304" pitchFamily="18" charset="0"/>
              </a:rPr>
              <a:t>i</a:t>
            </a:r>
            <a:r>
              <a:rPr lang="en-US" altLang="zh-CN" b="1" baseline="-25000" dirty="0" err="1">
                <a:latin typeface="Times New Roman" panose="02020603050405020304" pitchFamily="18" charset="0"/>
                <a:cs typeface="Times New Roman" panose="02020603050405020304" pitchFamily="18" charset="0"/>
              </a:rPr>
              <a:t>k</a:t>
            </a:r>
            <a:r>
              <a:rPr lang="en-US" altLang="zh-CN" b="1" i="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根据归纳假设存在最优解</a:t>
            </a:r>
            <a:r>
              <a:rPr lang="en-US" altLang="zh-CN" b="1" i="1"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包含</a:t>
            </a:r>
            <a:r>
              <a:rPr lang="en-US" altLang="zh-CN" b="1" i="1" dirty="0">
                <a:latin typeface="Times New Roman" panose="02020603050405020304" pitchFamily="18" charset="0"/>
                <a:cs typeface="Times New Roman" panose="02020603050405020304" pitchFamily="18" charset="0"/>
              </a:rPr>
              <a:t>i</a:t>
            </a:r>
            <a:r>
              <a:rPr lang="en-US" altLang="zh-CN" b="1" baseline="-25000"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rPr>
              <a:t>=1,</a:t>
            </a:r>
            <a:r>
              <a:rPr lang="en-US" altLang="zh-CN" b="1" i="1" dirty="0">
                <a:latin typeface="Times New Roman" panose="02020603050405020304" pitchFamily="18" charset="0"/>
                <a:cs typeface="Times New Roman" panose="02020603050405020304" pitchFamily="18" charset="0"/>
              </a:rPr>
              <a:t>i</a:t>
            </a:r>
            <a:r>
              <a:rPr lang="en-US" altLang="zh-CN" b="1" baseline="-25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a:t>
            </a:r>
            <a:r>
              <a:rPr lang="en-US" altLang="zh-CN" b="1" i="1" dirty="0" err="1">
                <a:latin typeface="Times New Roman" panose="02020603050405020304" pitchFamily="18" charset="0"/>
                <a:cs typeface="Times New Roman" panose="02020603050405020304" pitchFamily="18" charset="0"/>
              </a:rPr>
              <a:t>i</a:t>
            </a:r>
            <a:r>
              <a:rPr lang="en-US" altLang="zh-CN" b="1" baseline="-25000" dirty="0" err="1">
                <a:latin typeface="Times New Roman" panose="02020603050405020304" pitchFamily="18" charset="0"/>
                <a:cs typeface="Times New Roman" panose="02020603050405020304" pitchFamily="18" charset="0"/>
              </a:rPr>
              <a:t>k</a:t>
            </a:r>
            <a:r>
              <a:rPr lang="en-US" altLang="zh-CN" b="1" i="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中剩下活动选自集合</a:t>
            </a:r>
            <a:r>
              <a:rPr lang="en-US" altLang="zh-CN" b="1" i="1" dirty="0">
                <a:latin typeface="Times New Roman" panose="02020603050405020304" pitchFamily="18" charset="0"/>
                <a:cs typeface="Times New Roman" panose="02020603050405020304" pitchFamily="18" charset="0"/>
              </a:rPr>
              <a:t>S'</a:t>
            </a:r>
            <a:endParaRPr lang="zh-CN" altLang="en-US" dirty="0">
              <a:latin typeface="Times New Roman" panose="02020603050405020304" pitchFamily="18" charset="0"/>
              <a:cs typeface="Times New Roman" panose="02020603050405020304" pitchFamily="18" charset="0"/>
            </a:endParaRPr>
          </a:p>
          <a:p>
            <a:pPr marL="0" indent="0">
              <a:lnSpc>
                <a:spcPct val="150000"/>
              </a:lnSpc>
              <a:buNone/>
            </a:pPr>
            <a:r>
              <a:rPr lang="en-US" altLang="zh-CN" b="1" i="1" dirty="0">
                <a:latin typeface="Times New Roman" panose="02020603050405020304" pitchFamily="18" charset="0"/>
                <a:cs typeface="Times New Roman" panose="02020603050405020304" pitchFamily="18" charset="0"/>
              </a:rPr>
              <a:t>S' </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 </a:t>
            </a:r>
            <a:r>
              <a:rPr lang="en-US" altLang="zh-CN" b="1" i="1" dirty="0" err="1">
                <a:latin typeface="Times New Roman" panose="02020603050405020304" pitchFamily="18" charset="0"/>
                <a:cs typeface="Times New Roman" panose="02020603050405020304" pitchFamily="18" charset="0"/>
              </a:rPr>
              <a:t>i</a:t>
            </a:r>
            <a:r>
              <a:rPr lang="en-US" altLang="zh-CN" b="1" dirty="0">
                <a:latin typeface="Times New Roman" panose="02020603050405020304" pitchFamily="18" charset="0"/>
                <a:cs typeface="Times New Roman" panose="02020603050405020304" pitchFamily="18" charset="0"/>
              </a:rPr>
              <a:t>| </a:t>
            </a:r>
            <a:r>
              <a:rPr lang="en-US" altLang="zh-CN" b="1" i="1" dirty="0" err="1">
                <a:latin typeface="Times New Roman" panose="02020603050405020304" pitchFamily="18" charset="0"/>
                <a:cs typeface="Times New Roman" panose="02020603050405020304" pitchFamily="18" charset="0"/>
              </a:rPr>
              <a:t>i</a:t>
            </a:r>
            <a:r>
              <a:rPr lang="en-US" altLang="zh-CN" dirty="0" err="1">
                <a:latin typeface="Times New Roman" panose="02020603050405020304" pitchFamily="18" charset="0"/>
                <a:cs typeface="Times New Roman" panose="02020603050405020304" pitchFamily="18" charset="0"/>
              </a:rPr>
              <a:t>∈</a:t>
            </a:r>
            <a:r>
              <a:rPr lang="en-US" altLang="zh-CN" b="1" i="1" dirty="0" err="1">
                <a:latin typeface="Times New Roman" panose="02020603050405020304" pitchFamily="18" charset="0"/>
                <a:cs typeface="Times New Roman" panose="02020603050405020304" pitchFamily="18" charset="0"/>
              </a:rPr>
              <a:t>S</a:t>
            </a:r>
            <a:r>
              <a:rPr lang="en-US" altLang="zh-CN" b="1" dirty="0">
                <a:latin typeface="Times New Roman" panose="02020603050405020304" pitchFamily="18" charset="0"/>
                <a:cs typeface="Times New Roman" panose="02020603050405020304" pitchFamily="18" charset="0"/>
              </a:rPr>
              <a:t>, </a:t>
            </a:r>
            <a:r>
              <a:rPr lang="en-US" altLang="zh-CN" b="1" i="1" dirty="0" err="1">
                <a:latin typeface="Times New Roman" panose="02020603050405020304" pitchFamily="18" charset="0"/>
                <a:cs typeface="Times New Roman" panose="02020603050405020304" pitchFamily="18" charset="0"/>
              </a:rPr>
              <a:t>s</a:t>
            </a:r>
            <a:r>
              <a:rPr lang="en-US" altLang="zh-CN" b="1" baseline="-25000" dirty="0" err="1">
                <a:latin typeface="Times New Roman" panose="02020603050405020304" pitchFamily="18" charset="0"/>
                <a:cs typeface="Times New Roman" panose="02020603050405020304" pitchFamily="18" charset="0"/>
              </a:rPr>
              <a:t>i</a:t>
            </a:r>
            <a:r>
              <a:rPr lang="en-US" altLang="zh-CN" b="1"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b="1" i="1" dirty="0" err="1">
                <a:latin typeface="Times New Roman" panose="02020603050405020304" pitchFamily="18" charset="0"/>
                <a:cs typeface="Times New Roman" panose="02020603050405020304" pitchFamily="18" charset="0"/>
              </a:rPr>
              <a:t>f</a:t>
            </a:r>
            <a:r>
              <a:rPr lang="en-US" altLang="zh-CN" b="1" baseline="-25000" dirty="0" err="1">
                <a:latin typeface="Times New Roman" panose="02020603050405020304" pitchFamily="18" charset="0"/>
                <a:cs typeface="Times New Roman" panose="02020603050405020304" pitchFamily="18" charset="0"/>
              </a:rPr>
              <a:t>k</a:t>
            </a:r>
            <a:r>
              <a:rPr lang="en-US" altLang="zh-CN" b="1" i="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a:t>
            </a:r>
            <a:r>
              <a:rPr lang="zh-CN" altLang="en-US" b="1" dirty="0" smtClean="0">
                <a:latin typeface="Times New Roman" panose="02020603050405020304" pitchFamily="18" charset="0"/>
                <a:cs typeface="Times New Roman" panose="02020603050405020304" pitchFamily="18" charset="0"/>
              </a:rPr>
              <a:t>，</a:t>
            </a:r>
            <a:r>
              <a:rPr lang="en-US" altLang="zh-CN" b="1" i="1" dirty="0" smtClean="0">
                <a:latin typeface="Times New Roman" panose="02020603050405020304" pitchFamily="18" charset="0"/>
                <a:cs typeface="Times New Roman" panose="02020603050405020304" pitchFamily="18" charset="0"/>
              </a:rPr>
              <a:t>A </a:t>
            </a:r>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i</a:t>
            </a:r>
            <a:r>
              <a:rPr lang="en-US" altLang="zh-CN" b="1" baseline="-25000" dirty="0">
                <a:latin typeface="Times New Roman" panose="02020603050405020304" pitchFamily="18" charset="0"/>
                <a:cs typeface="Times New Roman" panose="02020603050405020304" pitchFamily="18" charset="0"/>
              </a:rPr>
              <a:t>1</a:t>
            </a:r>
            <a:r>
              <a:rPr lang="en-US" altLang="zh-CN" b="1" dirty="0">
                <a:latin typeface="Times New Roman" panose="02020603050405020304" pitchFamily="18" charset="0"/>
                <a:cs typeface="Times New Roman" panose="02020603050405020304" pitchFamily="18" charset="0"/>
              </a:rPr>
              <a:t>, </a:t>
            </a:r>
            <a:r>
              <a:rPr lang="en-US" altLang="zh-CN" b="1" i="1" dirty="0">
                <a:latin typeface="Times New Roman" panose="02020603050405020304" pitchFamily="18" charset="0"/>
                <a:cs typeface="Times New Roman" panose="02020603050405020304" pitchFamily="18" charset="0"/>
              </a:rPr>
              <a:t>i</a:t>
            </a:r>
            <a:r>
              <a:rPr lang="en-US" altLang="zh-CN" b="1" baseline="-25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 … , </a:t>
            </a:r>
            <a:r>
              <a:rPr lang="en-US" altLang="zh-CN" b="1" i="1" dirty="0" err="1">
                <a:latin typeface="Times New Roman" panose="02020603050405020304" pitchFamily="18" charset="0"/>
                <a:cs typeface="Times New Roman" panose="02020603050405020304" pitchFamily="18" charset="0"/>
              </a:rPr>
              <a:t>i</a:t>
            </a:r>
            <a:r>
              <a:rPr lang="en-US" altLang="zh-CN" b="1" baseline="-25000" dirty="0" err="1">
                <a:latin typeface="Times New Roman" panose="02020603050405020304" pitchFamily="18" charset="0"/>
                <a:cs typeface="Times New Roman" panose="02020603050405020304" pitchFamily="18" charset="0"/>
              </a:rPr>
              <a:t>k</a:t>
            </a:r>
            <a:r>
              <a:rPr lang="en-US" altLang="zh-CN" b="1" i="1"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B</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3592614" y="4464460"/>
            <a:ext cx="6029325" cy="2019300"/>
          </a:xfrm>
          <a:prstGeom prst="rect">
            <a:avLst/>
          </a:prstGeom>
        </p:spPr>
      </p:pic>
    </p:spTree>
    <p:extLst>
      <p:ext uri="{BB962C8B-B14F-4D97-AF65-F5344CB8AC3E}">
        <p14:creationId xmlns:p14="http://schemas.microsoft.com/office/powerpoint/2010/main" val="1826708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活动安排问题的贪心选择算法证明</a:t>
            </a:r>
          </a:p>
        </p:txBody>
      </p:sp>
      <p:sp>
        <p:nvSpPr>
          <p:cNvPr id="3" name="内容占位符 2"/>
          <p:cNvSpPr>
            <a:spLocks noGrp="1"/>
          </p:cNvSpPr>
          <p:nvPr>
            <p:ph idx="1"/>
          </p:nvPr>
        </p:nvSpPr>
        <p:spPr/>
        <p:txBody>
          <a:bodyPr/>
          <a:lstStyle/>
          <a:p>
            <a:pPr algn="just">
              <a:lnSpc>
                <a:spcPct val="150000"/>
              </a:lnSpc>
              <a:spcBef>
                <a:spcPts val="0"/>
              </a:spcBef>
            </a:pPr>
            <a:r>
              <a:rPr lang="en-US" altLang="zh-CN" sz="2800" b="1" i="1" dirty="0">
                <a:latin typeface="Times New Roman" panose="02020603050405020304" pitchFamily="18" charset="0"/>
                <a:cs typeface="Times New Roman" panose="02020603050405020304" pitchFamily="18" charset="0"/>
              </a:rPr>
              <a:t>B</a:t>
            </a:r>
            <a:r>
              <a:rPr lang="zh-CN" altLang="en-US" sz="2800" dirty="0">
                <a:latin typeface="Times New Roman" panose="02020603050405020304" pitchFamily="18" charset="0"/>
                <a:cs typeface="Times New Roman" panose="02020603050405020304" pitchFamily="18" charset="0"/>
              </a:rPr>
              <a:t>是</a:t>
            </a:r>
            <a:r>
              <a:rPr lang="en-US" altLang="zh-CN" sz="2800" b="1" i="1" dirty="0" smtClean="0">
                <a:latin typeface="Times New Roman" panose="02020603050405020304" pitchFamily="18" charset="0"/>
                <a:cs typeface="Times New Roman" panose="02020603050405020304" pitchFamily="18" charset="0"/>
              </a:rPr>
              <a:t>S‘</a:t>
            </a:r>
            <a:r>
              <a:rPr lang="zh-CN" altLang="en-US" sz="2800" dirty="0" smtClean="0">
                <a:latin typeface="Times New Roman" panose="02020603050405020304" pitchFamily="18" charset="0"/>
                <a:cs typeface="Times New Roman" panose="02020603050405020304" pitchFamily="18" charset="0"/>
              </a:rPr>
              <a:t>的最优解（</a:t>
            </a:r>
            <a:r>
              <a:rPr lang="zh-CN" altLang="en-US" sz="2800" dirty="0">
                <a:latin typeface="Times New Roman" panose="02020603050405020304" pitchFamily="18" charset="0"/>
                <a:cs typeface="Times New Roman" panose="02020603050405020304" pitchFamily="18" charset="0"/>
              </a:rPr>
              <a:t>若不然</a:t>
            </a:r>
            <a:r>
              <a:rPr lang="en-US" altLang="zh-CN" sz="2800" b="1" dirty="0">
                <a:latin typeface="Times New Roman" panose="02020603050405020304" pitchFamily="18" charset="0"/>
                <a:cs typeface="Times New Roman" panose="02020603050405020304" pitchFamily="18" charset="0"/>
              </a:rPr>
              <a:t>, </a:t>
            </a:r>
            <a:r>
              <a:rPr lang="en-US" altLang="zh-CN" sz="2800" b="1" i="1" dirty="0" smtClean="0">
                <a:latin typeface="Times New Roman" panose="02020603050405020304" pitchFamily="18" charset="0"/>
                <a:cs typeface="Times New Roman" panose="02020603050405020304" pitchFamily="18" charset="0"/>
              </a:rPr>
              <a:t>S’ </a:t>
            </a:r>
            <a:r>
              <a:rPr lang="zh-CN" altLang="en-US" sz="2800" dirty="0">
                <a:latin typeface="Times New Roman" panose="02020603050405020304" pitchFamily="18" charset="0"/>
                <a:cs typeface="Times New Roman" panose="02020603050405020304" pitchFamily="18" charset="0"/>
              </a:rPr>
              <a:t>的最优解为</a:t>
            </a:r>
            <a:r>
              <a:rPr lang="en-US" altLang="zh-CN" sz="2800" b="1" i="1" dirty="0">
                <a:latin typeface="Times New Roman" panose="02020603050405020304" pitchFamily="18" charset="0"/>
                <a:cs typeface="Times New Roman" panose="02020603050405020304" pitchFamily="18" charset="0"/>
              </a:rPr>
              <a:t>B*</a:t>
            </a:r>
            <a:r>
              <a:rPr lang="en-US" altLang="zh-CN" sz="2800" b="1" dirty="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B*</a:t>
            </a:r>
            <a:r>
              <a:rPr lang="zh-CN" altLang="en-US" sz="2800" dirty="0">
                <a:latin typeface="Times New Roman" panose="02020603050405020304" pitchFamily="18" charset="0"/>
                <a:cs typeface="Times New Roman" panose="02020603050405020304" pitchFamily="18" charset="0"/>
              </a:rPr>
              <a:t>的活动比</a:t>
            </a:r>
            <a:r>
              <a:rPr lang="en-US" altLang="zh-CN" sz="2800" b="1" i="1" dirty="0">
                <a:latin typeface="Times New Roman" panose="02020603050405020304" pitchFamily="18" charset="0"/>
                <a:cs typeface="Times New Roman" panose="02020603050405020304" pitchFamily="18" charset="0"/>
              </a:rPr>
              <a:t>B</a:t>
            </a:r>
            <a:r>
              <a:rPr lang="zh-CN" altLang="en-US" sz="2800" dirty="0">
                <a:latin typeface="Times New Roman" panose="02020603050405020304" pitchFamily="18" charset="0"/>
                <a:cs typeface="Times New Roman" panose="02020603050405020304" pitchFamily="18" charset="0"/>
              </a:rPr>
              <a:t>多，</a:t>
            </a:r>
            <a:r>
              <a:rPr lang="zh-CN" altLang="en-US" sz="2800" dirty="0" smtClean="0">
                <a:latin typeface="Times New Roman" panose="02020603050405020304" pitchFamily="18" charset="0"/>
                <a:cs typeface="Times New Roman" panose="02020603050405020304" pitchFamily="18" charset="0"/>
              </a:rPr>
              <a:t>那么</a:t>
            </a:r>
            <a:r>
              <a:rPr lang="en-US" altLang="zh-CN" sz="2800" b="1" i="1" dirty="0" smtClean="0">
                <a:latin typeface="Times New Roman" panose="02020603050405020304" pitchFamily="18" charset="0"/>
                <a:cs typeface="Times New Roman" panose="02020603050405020304" pitchFamily="18" charset="0"/>
              </a:rPr>
              <a:t>B</a:t>
            </a:r>
            <a:r>
              <a:rPr lang="en-US" altLang="zh-CN" sz="2800" b="1" i="1"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t>
            </a:r>
            <a:r>
              <a:rPr lang="en-US" altLang="zh-CN" sz="2800" b="1" dirty="0" smtClean="0">
                <a:latin typeface="Times New Roman" panose="02020603050405020304" pitchFamily="18" charset="0"/>
                <a:cs typeface="Times New Roman" panose="02020603050405020304" pitchFamily="18" charset="0"/>
              </a:rPr>
              <a:t>{1,</a:t>
            </a:r>
            <a:r>
              <a:rPr lang="en-US" altLang="zh-CN" sz="2800" b="1" i="1" dirty="0" smtClean="0">
                <a:latin typeface="Times New Roman" panose="02020603050405020304" pitchFamily="18" charset="0"/>
                <a:cs typeface="Times New Roman" panose="02020603050405020304" pitchFamily="18" charset="0"/>
              </a:rPr>
              <a:t>i</a:t>
            </a:r>
            <a:r>
              <a:rPr lang="en-US" altLang="zh-CN" sz="2800" b="1" baseline="-25000" dirty="0" smtClean="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a:t>
            </a:r>
            <a:r>
              <a:rPr lang="en-US" altLang="zh-CN" sz="2800" b="1" i="1" dirty="0" err="1">
                <a:latin typeface="Times New Roman" panose="02020603050405020304" pitchFamily="18" charset="0"/>
                <a:cs typeface="Times New Roman" panose="02020603050405020304" pitchFamily="18" charset="0"/>
              </a:rPr>
              <a:t>i</a:t>
            </a:r>
            <a:r>
              <a:rPr lang="en-US" altLang="zh-CN" sz="2800" b="1" baseline="-25000" dirty="0" err="1">
                <a:latin typeface="Times New Roman" panose="02020603050405020304" pitchFamily="18" charset="0"/>
                <a:cs typeface="Times New Roman" panose="02020603050405020304" pitchFamily="18" charset="0"/>
              </a:rPr>
              <a:t>k</a:t>
            </a:r>
            <a:r>
              <a:rPr lang="en-US" altLang="zh-CN" sz="2800" b="1" i="1" dirty="0">
                <a:latin typeface="Times New Roman" panose="02020603050405020304" pitchFamily="18" charset="0"/>
                <a:cs typeface="Times New Roman" panose="02020603050405020304" pitchFamily="18" charset="0"/>
              </a:rPr>
              <a:t> </a:t>
            </a:r>
            <a:r>
              <a:rPr lang="en-US" altLang="zh-CN" sz="2800" b="1"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是</a:t>
            </a:r>
            <a:r>
              <a:rPr lang="en-US" altLang="zh-CN" sz="2800" b="1" i="1" dirty="0">
                <a:latin typeface="Times New Roman" panose="02020603050405020304" pitchFamily="18" charset="0"/>
                <a:cs typeface="Times New Roman" panose="02020603050405020304" pitchFamily="18" charset="0"/>
              </a:rPr>
              <a:t>S </a:t>
            </a:r>
            <a:r>
              <a:rPr lang="zh-CN" altLang="en-US" sz="2800" dirty="0">
                <a:latin typeface="Times New Roman" panose="02020603050405020304" pitchFamily="18" charset="0"/>
                <a:cs typeface="Times New Roman" panose="02020603050405020304" pitchFamily="18" charset="0"/>
              </a:rPr>
              <a:t>的最优解，且比</a:t>
            </a:r>
            <a:r>
              <a:rPr lang="en-US" altLang="zh-CN" sz="2800" b="1" i="1" dirty="0">
                <a:latin typeface="Times New Roman" panose="02020603050405020304" pitchFamily="18" charset="0"/>
                <a:cs typeface="Times New Roman" panose="02020603050405020304" pitchFamily="18" charset="0"/>
              </a:rPr>
              <a:t>A</a:t>
            </a:r>
            <a:r>
              <a:rPr lang="zh-CN" altLang="en-US" sz="2800" dirty="0">
                <a:latin typeface="Times New Roman" panose="02020603050405020304" pitchFamily="18" charset="0"/>
                <a:cs typeface="Times New Roman" panose="02020603050405020304" pitchFamily="18" charset="0"/>
              </a:rPr>
              <a:t>的活动</a:t>
            </a:r>
            <a:r>
              <a:rPr lang="zh-CN" altLang="en-US" sz="2800" dirty="0" smtClean="0">
                <a:latin typeface="Times New Roman" panose="02020603050405020304" pitchFamily="18" charset="0"/>
                <a:cs typeface="Times New Roman" panose="02020603050405020304" pitchFamily="18" charset="0"/>
              </a:rPr>
              <a:t>多</a:t>
            </a:r>
            <a:r>
              <a:rPr lang="zh-CN" altLang="en-US" sz="2800" b="1" dirty="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与</a:t>
            </a:r>
            <a:r>
              <a:rPr lang="en-US" altLang="zh-CN" sz="2800" b="1" i="1" dirty="0">
                <a:latin typeface="Times New Roman" panose="02020603050405020304" pitchFamily="18" charset="0"/>
                <a:cs typeface="Times New Roman" panose="02020603050405020304" pitchFamily="18" charset="0"/>
              </a:rPr>
              <a:t>A </a:t>
            </a:r>
            <a:r>
              <a:rPr lang="zh-CN" altLang="en-US" sz="2800" dirty="0">
                <a:latin typeface="Times New Roman" panose="02020603050405020304" pitchFamily="18" charset="0"/>
                <a:cs typeface="Times New Roman" panose="02020603050405020304" pitchFamily="18" charset="0"/>
              </a:rPr>
              <a:t>的最优性</a:t>
            </a:r>
            <a:r>
              <a:rPr lang="zh-CN" altLang="en-US" sz="2800" dirty="0" smtClean="0">
                <a:latin typeface="Times New Roman" panose="02020603050405020304" pitchFamily="18" charset="0"/>
                <a:cs typeface="Times New Roman" panose="02020603050405020304" pitchFamily="18" charset="0"/>
              </a:rPr>
              <a:t>矛盾。</a:t>
            </a:r>
            <a:endParaRPr lang="en-US" altLang="zh-CN" sz="28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altLang="zh-CN" sz="28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altLang="zh-CN" sz="28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altLang="zh-CN" sz="28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altLang="zh-CN" sz="2800" dirty="0">
              <a:latin typeface="Times New Roman" panose="02020603050405020304" pitchFamily="18" charset="0"/>
              <a:cs typeface="Times New Roman" panose="02020603050405020304" pitchFamily="18" charset="0"/>
            </a:endParaRPr>
          </a:p>
          <a:p>
            <a:pPr algn="just">
              <a:lnSpc>
                <a:spcPct val="150000"/>
              </a:lnSpc>
              <a:spcBef>
                <a:spcPts val="0"/>
              </a:spcBef>
            </a:pPr>
            <a:r>
              <a:rPr lang="zh-CN" altLang="en-US" sz="2800" dirty="0" smtClean="0">
                <a:latin typeface="Times New Roman" panose="02020603050405020304" pitchFamily="18" charset="0"/>
                <a:cs typeface="Times New Roman" panose="02020603050405020304" pitchFamily="18" charset="0"/>
              </a:rPr>
              <a:t>将</a:t>
            </a:r>
            <a:r>
              <a:rPr lang="en-US" altLang="zh-CN" sz="2800" b="1" i="1" dirty="0" smtClean="0">
                <a:latin typeface="Times New Roman" panose="02020603050405020304" pitchFamily="18" charset="0"/>
                <a:cs typeface="Times New Roman" panose="02020603050405020304" pitchFamily="18" charset="0"/>
              </a:rPr>
              <a:t>S</a:t>
            </a:r>
            <a:r>
              <a:rPr lang="en-US" altLang="zh-CN" sz="2800" b="1" i="1"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看成子问题，根据归纳基础</a:t>
            </a:r>
            <a:r>
              <a:rPr lang="zh-CN" altLang="en-US" sz="2800" dirty="0" smtClean="0">
                <a:latin typeface="Times New Roman" panose="02020603050405020304" pitchFamily="18" charset="0"/>
                <a:cs typeface="Times New Roman" panose="02020603050405020304" pitchFamily="18" charset="0"/>
              </a:rPr>
              <a:t>，存在</a:t>
            </a:r>
            <a:r>
              <a:rPr lang="en-US" altLang="zh-CN" sz="2800" b="1" i="1" dirty="0">
                <a:latin typeface="Times New Roman" panose="02020603050405020304" pitchFamily="18" charset="0"/>
                <a:cs typeface="Times New Roman" panose="02020603050405020304" pitchFamily="18" charset="0"/>
              </a:rPr>
              <a:t>S' </a:t>
            </a:r>
            <a:r>
              <a:rPr lang="zh-CN" altLang="en-US" sz="2800" dirty="0">
                <a:latin typeface="Times New Roman" panose="02020603050405020304" pitchFamily="18" charset="0"/>
                <a:cs typeface="Times New Roman" panose="02020603050405020304" pitchFamily="18" charset="0"/>
              </a:rPr>
              <a:t>的最优解</a:t>
            </a:r>
            <a:r>
              <a:rPr lang="en-US" altLang="zh-CN" sz="2800" b="1" i="1" dirty="0">
                <a:latin typeface="Times New Roman" panose="02020603050405020304" pitchFamily="18" charset="0"/>
                <a:cs typeface="Times New Roman" panose="02020603050405020304" pitchFamily="18" charset="0"/>
              </a:rPr>
              <a:t>B' </a:t>
            </a:r>
            <a:r>
              <a:rPr lang="zh-CN" altLang="en-US" sz="2800" dirty="0">
                <a:latin typeface="Times New Roman" panose="02020603050405020304" pitchFamily="18" charset="0"/>
                <a:cs typeface="Times New Roman" panose="02020603050405020304" pitchFamily="18" charset="0"/>
              </a:rPr>
              <a:t>有</a:t>
            </a:r>
            <a:r>
              <a:rPr lang="en-US" altLang="zh-CN" sz="2800" b="1" i="1" dirty="0">
                <a:latin typeface="Times New Roman" panose="02020603050405020304" pitchFamily="18" charset="0"/>
                <a:cs typeface="Times New Roman" panose="02020603050405020304" pitchFamily="18" charset="0"/>
              </a:rPr>
              <a:t>S' </a:t>
            </a:r>
            <a:r>
              <a:rPr lang="zh-CN" altLang="en-US" sz="2800" dirty="0">
                <a:latin typeface="Times New Roman" panose="02020603050405020304" pitchFamily="18" charset="0"/>
                <a:cs typeface="Times New Roman" panose="02020603050405020304" pitchFamily="18" charset="0"/>
              </a:rPr>
              <a:t>中的第一个活动</a:t>
            </a:r>
            <a:r>
              <a:rPr lang="en-US" altLang="zh-CN" sz="2800" b="1" i="1" dirty="0">
                <a:latin typeface="Times New Roman" panose="02020603050405020304" pitchFamily="18" charset="0"/>
                <a:cs typeface="Times New Roman" panose="02020603050405020304" pitchFamily="18" charset="0"/>
              </a:rPr>
              <a:t>ik</a:t>
            </a:r>
            <a:r>
              <a:rPr lang="en-US" altLang="zh-CN" sz="2800" b="1" dirty="0">
                <a:latin typeface="Times New Roman" panose="02020603050405020304" pitchFamily="18" charset="0"/>
                <a:cs typeface="Times New Roman" panose="02020603050405020304" pitchFamily="18" charset="0"/>
              </a:rPr>
              <a:t>+1, </a:t>
            </a:r>
            <a:r>
              <a:rPr lang="zh-CN" altLang="en-US" sz="2800" dirty="0">
                <a:latin typeface="Times New Roman" panose="02020603050405020304" pitchFamily="18" charset="0"/>
                <a:cs typeface="Times New Roman" panose="02020603050405020304" pitchFamily="18" charset="0"/>
              </a:rPr>
              <a:t>且</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B'</a:t>
            </a:r>
            <a:r>
              <a:rPr lang="en-US" altLang="zh-CN" sz="2800" b="1" dirty="0">
                <a:latin typeface="Times New Roman" panose="02020603050405020304" pitchFamily="18" charset="0"/>
                <a:cs typeface="Times New Roman" panose="02020603050405020304" pitchFamily="18" charset="0"/>
              </a:rPr>
              <a:t>| = |</a:t>
            </a:r>
            <a:r>
              <a:rPr lang="en-US" altLang="zh-CN" sz="2800" b="1" i="1" dirty="0">
                <a:latin typeface="Times New Roman" panose="02020603050405020304" pitchFamily="18" charset="0"/>
                <a:cs typeface="Times New Roman" panose="02020603050405020304" pitchFamily="18" charset="0"/>
              </a:rPr>
              <a:t>B</a:t>
            </a:r>
            <a:r>
              <a:rPr lang="en-US" altLang="zh-CN" sz="2800" b="1" dirty="0">
                <a:latin typeface="Times New Roman" panose="02020603050405020304" pitchFamily="18" charset="0"/>
                <a:cs typeface="Times New Roman" panose="02020603050405020304" pitchFamily="18" charset="0"/>
              </a:rPr>
              <a:t>|, </a:t>
            </a:r>
            <a:r>
              <a:rPr lang="zh-CN" altLang="en-US" sz="2800" dirty="0" smtClean="0">
                <a:latin typeface="Times New Roman" panose="02020603050405020304" pitchFamily="18" charset="0"/>
                <a:cs typeface="Times New Roman" panose="02020603050405020304" pitchFamily="18" charset="0"/>
              </a:rPr>
              <a:t>于是</a:t>
            </a:r>
            <a:r>
              <a:rPr lang="en-US" altLang="zh-CN" sz="2800" b="1" dirty="0" smtClean="0">
                <a:latin typeface="Times New Roman" panose="02020603050405020304" pitchFamily="18" charset="0"/>
                <a:cs typeface="Times New Roman" panose="02020603050405020304" pitchFamily="18" charset="0"/>
              </a:rPr>
              <a:t>{ </a:t>
            </a:r>
            <a:r>
              <a:rPr lang="en-US" altLang="zh-CN" sz="2800" b="1" i="1" dirty="0">
                <a:latin typeface="Times New Roman" panose="02020603050405020304" pitchFamily="18" charset="0"/>
                <a:cs typeface="Times New Roman" panose="02020603050405020304" pitchFamily="18" charset="0"/>
              </a:rPr>
              <a:t>i</a:t>
            </a:r>
            <a:r>
              <a:rPr lang="en-US" altLang="zh-CN" sz="2800" b="1" dirty="0">
                <a:latin typeface="Times New Roman" panose="02020603050405020304" pitchFamily="18" charset="0"/>
                <a:cs typeface="Times New Roman" panose="02020603050405020304" pitchFamily="18" charset="0"/>
              </a:rPr>
              <a:t>1, </a:t>
            </a:r>
            <a:r>
              <a:rPr lang="en-US" altLang="zh-CN" sz="2800" b="1" i="1" dirty="0">
                <a:latin typeface="Times New Roman" panose="02020603050405020304" pitchFamily="18" charset="0"/>
                <a:cs typeface="Times New Roman" panose="02020603050405020304" pitchFamily="18" charset="0"/>
              </a:rPr>
              <a:t>i</a:t>
            </a:r>
            <a:r>
              <a:rPr lang="en-US" altLang="zh-CN" sz="2800" b="1" dirty="0">
                <a:latin typeface="Times New Roman" panose="02020603050405020304" pitchFamily="18" charset="0"/>
                <a:cs typeface="Times New Roman" panose="02020603050405020304" pitchFamily="18" charset="0"/>
              </a:rPr>
              <a:t>2, ... , </a:t>
            </a:r>
            <a:r>
              <a:rPr lang="en-US" altLang="zh-CN" sz="2800" b="1" i="1" dirty="0" err="1">
                <a:latin typeface="Times New Roman" panose="02020603050405020304" pitchFamily="18" charset="0"/>
                <a:cs typeface="Times New Roman" panose="02020603050405020304" pitchFamily="18" charset="0"/>
              </a:rPr>
              <a:t>ik</a:t>
            </a:r>
            <a:r>
              <a:rPr lang="en-US" altLang="zh-CN" sz="2800" b="1"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B</a:t>
            </a:r>
            <a:r>
              <a:rPr lang="en-US" altLang="zh-CN" sz="2800" b="1" dirty="0" smtClean="0">
                <a:latin typeface="Times New Roman" panose="02020603050405020304" pitchFamily="18" charset="0"/>
                <a:cs typeface="Times New Roman" panose="02020603050405020304" pitchFamily="18" charset="0"/>
              </a:rPr>
              <a:t>'</a:t>
            </a:r>
            <a:r>
              <a:rPr lang="nl-NL" altLang="zh-CN" sz="2800" b="1" dirty="0" smtClean="0">
                <a:latin typeface="Times New Roman" panose="02020603050405020304" pitchFamily="18" charset="0"/>
                <a:cs typeface="Times New Roman" panose="02020603050405020304" pitchFamily="18" charset="0"/>
              </a:rPr>
              <a:t>= </a:t>
            </a:r>
            <a:r>
              <a:rPr lang="nl-NL" altLang="zh-CN" sz="2800" b="1" dirty="0">
                <a:latin typeface="Times New Roman" panose="02020603050405020304" pitchFamily="18" charset="0"/>
                <a:cs typeface="Times New Roman" panose="02020603050405020304" pitchFamily="18" charset="0"/>
              </a:rPr>
              <a:t>{ </a:t>
            </a:r>
            <a:r>
              <a:rPr lang="nl-NL" altLang="zh-CN" sz="2800" b="1" i="1" dirty="0">
                <a:latin typeface="Times New Roman" panose="02020603050405020304" pitchFamily="18" charset="0"/>
                <a:cs typeface="Times New Roman" panose="02020603050405020304" pitchFamily="18" charset="0"/>
              </a:rPr>
              <a:t>i</a:t>
            </a:r>
            <a:r>
              <a:rPr lang="nl-NL" altLang="zh-CN" sz="2800" b="1" dirty="0">
                <a:latin typeface="Times New Roman" panose="02020603050405020304" pitchFamily="18" charset="0"/>
                <a:cs typeface="Times New Roman" panose="02020603050405020304" pitchFamily="18" charset="0"/>
              </a:rPr>
              <a:t>1, </a:t>
            </a:r>
            <a:r>
              <a:rPr lang="nl-NL" altLang="zh-CN" sz="2800" b="1" i="1" dirty="0">
                <a:latin typeface="Times New Roman" panose="02020603050405020304" pitchFamily="18" charset="0"/>
                <a:cs typeface="Times New Roman" panose="02020603050405020304" pitchFamily="18" charset="0"/>
              </a:rPr>
              <a:t>i</a:t>
            </a:r>
            <a:r>
              <a:rPr lang="nl-NL" altLang="zh-CN" sz="2800" b="1" dirty="0">
                <a:latin typeface="Times New Roman" panose="02020603050405020304" pitchFamily="18" charset="0"/>
                <a:cs typeface="Times New Roman" panose="02020603050405020304" pitchFamily="18" charset="0"/>
              </a:rPr>
              <a:t>2, ... , </a:t>
            </a:r>
            <a:r>
              <a:rPr lang="nl-NL" altLang="zh-CN" sz="2800" b="1" i="1" dirty="0">
                <a:latin typeface="Times New Roman" panose="02020603050405020304" pitchFamily="18" charset="0"/>
                <a:cs typeface="Times New Roman" panose="02020603050405020304" pitchFamily="18" charset="0"/>
              </a:rPr>
              <a:t>ik</a:t>
            </a:r>
            <a:r>
              <a:rPr lang="nl-NL" altLang="zh-CN" sz="2800" b="1" dirty="0">
                <a:latin typeface="Times New Roman" panose="02020603050405020304" pitchFamily="18" charset="0"/>
                <a:cs typeface="Times New Roman" panose="02020603050405020304" pitchFamily="18" charset="0"/>
              </a:rPr>
              <a:t>, </a:t>
            </a:r>
            <a:r>
              <a:rPr lang="nl-NL" altLang="zh-CN" sz="2800" b="1" i="1" dirty="0">
                <a:latin typeface="Times New Roman" panose="02020603050405020304" pitchFamily="18" charset="0"/>
                <a:cs typeface="Times New Roman" panose="02020603050405020304" pitchFamily="18" charset="0"/>
              </a:rPr>
              <a:t>ik</a:t>
            </a:r>
            <a:r>
              <a:rPr lang="nl-NL" altLang="zh-CN" sz="2800" b="1" dirty="0">
                <a:latin typeface="Times New Roman" panose="02020603050405020304" pitchFamily="18" charset="0"/>
                <a:cs typeface="Times New Roman" panose="02020603050405020304" pitchFamily="18" charset="0"/>
              </a:rPr>
              <a:t>+1 </a:t>
            </a:r>
            <a:r>
              <a:rPr lang="nl-NL" altLang="zh-CN" sz="2800" b="1" dirty="0" smtClean="0">
                <a:latin typeface="Times New Roman" panose="02020603050405020304" pitchFamily="18" charset="0"/>
                <a:cs typeface="Times New Roman" panose="02020603050405020304" pitchFamily="18" charset="0"/>
              </a:rPr>
              <a:t>} </a:t>
            </a:r>
            <a:r>
              <a:rPr lang="nl-NL" altLang="zh-CN" sz="2800" dirty="0" smtClean="0">
                <a:latin typeface="Times New Roman" panose="02020603050405020304" pitchFamily="18" charset="0"/>
                <a:cs typeface="Times New Roman" panose="02020603050405020304" pitchFamily="18" charset="0"/>
              </a:rPr>
              <a:t>∪</a:t>
            </a:r>
            <a:r>
              <a:rPr lang="nl-NL" altLang="zh-CN" sz="2800" b="1" dirty="0">
                <a:latin typeface="Times New Roman" panose="02020603050405020304" pitchFamily="18" charset="0"/>
                <a:cs typeface="Times New Roman" panose="02020603050405020304" pitchFamily="18" charset="0"/>
              </a:rPr>
              <a:t>( </a:t>
            </a:r>
            <a:r>
              <a:rPr lang="nl-NL" altLang="zh-CN" sz="2800" b="1" i="1" dirty="0">
                <a:latin typeface="Times New Roman" panose="02020603050405020304" pitchFamily="18" charset="0"/>
                <a:cs typeface="Times New Roman" panose="02020603050405020304" pitchFamily="18" charset="0"/>
              </a:rPr>
              <a:t>B</a:t>
            </a:r>
            <a:r>
              <a:rPr lang="nl-NL" altLang="zh-CN" sz="2800" b="1" dirty="0">
                <a:latin typeface="Times New Roman" panose="02020603050405020304" pitchFamily="18" charset="0"/>
                <a:cs typeface="Times New Roman" panose="02020603050405020304" pitchFamily="18" charset="0"/>
              </a:rPr>
              <a:t>'</a:t>
            </a:r>
            <a:r>
              <a:rPr lang="nl-NL" altLang="zh-CN" sz="2800" dirty="0">
                <a:latin typeface="Times New Roman" panose="02020603050405020304" pitchFamily="18" charset="0"/>
                <a:cs typeface="Times New Roman" panose="02020603050405020304" pitchFamily="18" charset="0"/>
              </a:rPr>
              <a:t>−</a:t>
            </a:r>
            <a:r>
              <a:rPr lang="nl-NL" altLang="zh-CN" sz="2800" b="1" dirty="0">
                <a:latin typeface="Times New Roman" panose="02020603050405020304" pitchFamily="18" charset="0"/>
                <a:cs typeface="Times New Roman" panose="02020603050405020304" pitchFamily="18" charset="0"/>
              </a:rPr>
              <a:t>{ </a:t>
            </a:r>
            <a:r>
              <a:rPr lang="nl-NL" altLang="zh-CN" sz="2800" b="1" i="1" dirty="0">
                <a:latin typeface="Times New Roman" panose="02020603050405020304" pitchFamily="18" charset="0"/>
                <a:cs typeface="Times New Roman" panose="02020603050405020304" pitchFamily="18" charset="0"/>
              </a:rPr>
              <a:t>ik</a:t>
            </a:r>
            <a:r>
              <a:rPr lang="nl-NL" altLang="zh-CN" sz="2800" b="1" dirty="0">
                <a:latin typeface="Times New Roman" panose="02020603050405020304" pitchFamily="18" charset="0"/>
                <a:cs typeface="Times New Roman" panose="02020603050405020304" pitchFamily="18" charset="0"/>
              </a:rPr>
              <a:t>+1</a:t>
            </a:r>
            <a:r>
              <a:rPr lang="nl-NL" altLang="zh-CN" sz="2800" b="1" dirty="0" smtClean="0">
                <a:latin typeface="Times New Roman" panose="02020603050405020304" pitchFamily="18" charset="0"/>
                <a:cs typeface="Times New Roman" panose="02020603050405020304" pitchFamily="18" charset="0"/>
              </a:rPr>
              <a:t>})</a:t>
            </a:r>
            <a:r>
              <a:rPr lang="zh-CN" altLang="en-US" sz="2800" dirty="0" smtClean="0">
                <a:latin typeface="Times New Roman" panose="02020603050405020304" pitchFamily="18" charset="0"/>
                <a:cs typeface="Times New Roman" panose="02020603050405020304" pitchFamily="18" charset="0"/>
              </a:rPr>
              <a:t>也</a:t>
            </a:r>
            <a:r>
              <a:rPr lang="zh-CN" altLang="en-US" sz="2800" dirty="0">
                <a:latin typeface="Times New Roman" panose="02020603050405020304" pitchFamily="18" charset="0"/>
                <a:cs typeface="Times New Roman" panose="02020603050405020304" pitchFamily="18" charset="0"/>
              </a:rPr>
              <a:t>是原问题的最优解</a:t>
            </a:r>
          </a:p>
        </p:txBody>
      </p:sp>
      <p:pic>
        <p:nvPicPr>
          <p:cNvPr id="4" name="图片 3"/>
          <p:cNvPicPr>
            <a:picLocks noChangeAspect="1"/>
          </p:cNvPicPr>
          <p:nvPr/>
        </p:nvPicPr>
        <p:blipFill rotWithShape="1">
          <a:blip r:embed="rId2"/>
          <a:srcRect l="3581" t="6339" r="92" b="3735"/>
          <a:stretch/>
        </p:blipFill>
        <p:spPr>
          <a:xfrm>
            <a:off x="266781" y="2487561"/>
            <a:ext cx="5358581" cy="1966452"/>
          </a:xfrm>
          <a:prstGeom prst="rect">
            <a:avLst/>
          </a:prstGeom>
        </p:spPr>
      </p:pic>
      <p:pic>
        <p:nvPicPr>
          <p:cNvPr id="5" name="图片 4"/>
          <p:cNvPicPr>
            <a:picLocks noChangeAspect="1"/>
          </p:cNvPicPr>
          <p:nvPr/>
        </p:nvPicPr>
        <p:blipFill rotWithShape="1">
          <a:blip r:embed="rId3"/>
          <a:srcRect t="8374" r="1449" b="7125"/>
          <a:stretch/>
        </p:blipFill>
        <p:spPr>
          <a:xfrm>
            <a:off x="6184483" y="2390787"/>
            <a:ext cx="5155512" cy="2160000"/>
          </a:xfrm>
          <a:prstGeom prst="rect">
            <a:avLst/>
          </a:prstGeom>
        </p:spPr>
      </p:pic>
    </p:spTree>
    <p:extLst>
      <p:ext uri="{BB962C8B-B14F-4D97-AF65-F5344CB8AC3E}">
        <p14:creationId xmlns:p14="http://schemas.microsoft.com/office/powerpoint/2010/main" val="15543509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贪心</a:t>
            </a:r>
            <a:r>
              <a:rPr lang="zh-CN" altLang="en-US" dirty="0" smtClean="0"/>
              <a:t>算法的基本要素</a:t>
            </a:r>
            <a:endParaRPr lang="zh-CN" altLang="en-US" dirty="0"/>
          </a:p>
        </p:txBody>
      </p:sp>
      <p:sp>
        <p:nvSpPr>
          <p:cNvPr id="3" name="内容占位符 2"/>
          <p:cNvSpPr>
            <a:spLocks noGrp="1"/>
          </p:cNvSpPr>
          <p:nvPr>
            <p:ph idx="1"/>
          </p:nvPr>
        </p:nvSpPr>
        <p:spPr/>
        <p:txBody>
          <a:bodyPr/>
          <a:lstStyle/>
          <a:p>
            <a:pPr marL="0" indent="0" algn="just">
              <a:lnSpc>
                <a:spcPct val="150000"/>
              </a:lnSpc>
              <a:spcBef>
                <a:spcPts val="0"/>
              </a:spcBef>
              <a:buFont typeface="Wingdings" panose="05000000000000000000" pitchFamily="2" charset="2"/>
              <a:buNone/>
            </a:pPr>
            <a:r>
              <a:rPr lang="zh-CN" altLang="en-US" sz="3200" dirty="0"/>
              <a:t>对于一个具体的问题，怎么知道是否可用贪心算法解此问题，以及能否得到问题的最优解呢</a:t>
            </a:r>
            <a:r>
              <a:rPr lang="en-US" altLang="zh-CN" sz="3200" dirty="0"/>
              <a:t>?</a:t>
            </a:r>
            <a:r>
              <a:rPr lang="zh-CN" altLang="en-US" sz="3200" dirty="0"/>
              <a:t>这个问题很难给予肯定的回答。</a:t>
            </a:r>
          </a:p>
          <a:p>
            <a:pPr marL="0" indent="0" algn="just">
              <a:lnSpc>
                <a:spcPct val="150000"/>
              </a:lnSpc>
              <a:spcBef>
                <a:spcPts val="0"/>
              </a:spcBef>
              <a:buFont typeface="Wingdings" panose="05000000000000000000" pitchFamily="2" charset="2"/>
              <a:buNone/>
            </a:pPr>
            <a:r>
              <a:rPr lang="zh-CN" altLang="en-US" sz="3200" dirty="0" smtClean="0"/>
              <a:t>但是</a:t>
            </a:r>
            <a:r>
              <a:rPr lang="zh-CN" altLang="en-US" sz="3200" dirty="0"/>
              <a:t>，从许多可以用贪心算法求解的问题中看到这类问题一般具有</a:t>
            </a:r>
            <a:r>
              <a:rPr lang="en-US" altLang="zh-CN" sz="3200" dirty="0"/>
              <a:t>2</a:t>
            </a:r>
            <a:r>
              <a:rPr lang="zh-CN" altLang="en-US" sz="3200" dirty="0"/>
              <a:t>个重要的性质：</a:t>
            </a:r>
            <a:r>
              <a:rPr lang="zh-CN" altLang="en-US" sz="3200" b="1" dirty="0"/>
              <a:t>贪心选择性质</a:t>
            </a:r>
            <a:r>
              <a:rPr lang="zh-CN" altLang="en-US" sz="3200" dirty="0"/>
              <a:t>和</a:t>
            </a:r>
            <a:r>
              <a:rPr lang="zh-CN" altLang="en-US" sz="3200" b="1" dirty="0"/>
              <a:t>最优子结构性质</a:t>
            </a:r>
            <a:endParaRPr lang="zh-CN" altLang="en-US" dirty="0"/>
          </a:p>
        </p:txBody>
      </p:sp>
    </p:spTree>
    <p:extLst>
      <p:ext uri="{BB962C8B-B14F-4D97-AF65-F5344CB8AC3E}">
        <p14:creationId xmlns:p14="http://schemas.microsoft.com/office/powerpoint/2010/main" val="1129495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找硬币问题</a:t>
            </a:r>
            <a:br>
              <a:rPr lang="zh-CN" altLang="en-US" dirty="0"/>
            </a:br>
            <a:endParaRPr lang="zh-CN" altLang="en-US" dirty="0"/>
          </a:p>
        </p:txBody>
      </p:sp>
      <p:sp>
        <p:nvSpPr>
          <p:cNvPr id="3" name="内容占位符 2"/>
          <p:cNvSpPr>
            <a:spLocks noGrp="1"/>
          </p:cNvSpPr>
          <p:nvPr>
            <p:ph idx="1"/>
          </p:nvPr>
        </p:nvSpPr>
        <p:spPr/>
        <p:txBody>
          <a:bodyPr/>
          <a:lstStyle/>
          <a:p>
            <a:pPr marL="0" indent="0" algn="just">
              <a:lnSpc>
                <a:spcPct val="200000"/>
              </a:lnSpc>
              <a:spcBef>
                <a:spcPts val="0"/>
              </a:spcBef>
              <a:buNone/>
            </a:pPr>
            <a:r>
              <a:rPr lang="zh-CN" altLang="en-US" dirty="0" smtClean="0"/>
              <a:t>找硬币问题：假设有</a:t>
            </a:r>
            <a:r>
              <a:rPr lang="en-US" altLang="zh-CN" dirty="0" smtClean="0"/>
              <a:t>4</a:t>
            </a:r>
            <a:r>
              <a:rPr lang="zh-CN" altLang="en-US" dirty="0" smtClean="0"/>
              <a:t>种硬币，它们的面值分别为二角五分，</a:t>
            </a:r>
            <a:r>
              <a:rPr lang="zh-CN" altLang="en-US" dirty="0"/>
              <a:t>一角</a:t>
            </a:r>
            <a:r>
              <a:rPr lang="zh-CN" altLang="en-US" dirty="0" smtClean="0"/>
              <a:t>，</a:t>
            </a:r>
            <a:r>
              <a:rPr lang="zh-CN" altLang="en-US" dirty="0"/>
              <a:t>五分</a:t>
            </a:r>
            <a:r>
              <a:rPr lang="zh-CN" altLang="en-US" dirty="0" smtClean="0"/>
              <a:t>和</a:t>
            </a:r>
            <a:r>
              <a:rPr lang="zh-CN" altLang="en-US" dirty="0"/>
              <a:t>一分</a:t>
            </a:r>
            <a:r>
              <a:rPr lang="zh-CN" altLang="en-US" dirty="0" smtClean="0"/>
              <a:t>，单位是角，现在要找给某顾客六角三分。</a:t>
            </a:r>
            <a:endParaRPr lang="en-US" altLang="zh-CN" dirty="0" smtClean="0"/>
          </a:p>
          <a:p>
            <a:pPr marL="0" indent="0" algn="just">
              <a:lnSpc>
                <a:spcPct val="200000"/>
              </a:lnSpc>
              <a:spcBef>
                <a:spcPts val="0"/>
              </a:spcBef>
              <a:buNone/>
            </a:pPr>
            <a:r>
              <a:rPr lang="zh-CN" altLang="en-US" dirty="0" smtClean="0"/>
              <a:t>方案：先拿出</a:t>
            </a:r>
            <a:r>
              <a:rPr lang="en-US" altLang="zh-CN" dirty="0" smtClean="0"/>
              <a:t>2</a:t>
            </a:r>
            <a:r>
              <a:rPr lang="zh-CN" altLang="en-US" dirty="0" smtClean="0"/>
              <a:t>个二角五分，一个一角的硬币和</a:t>
            </a:r>
            <a:r>
              <a:rPr lang="en-US" altLang="zh-CN" dirty="0" smtClean="0"/>
              <a:t>3</a:t>
            </a:r>
            <a:r>
              <a:rPr lang="zh-CN" altLang="en-US" dirty="0" smtClean="0"/>
              <a:t>个一分的硬币。与其他方案相比，拿出的硬币个数最少。</a:t>
            </a:r>
            <a:endParaRPr lang="en-US" altLang="zh-CN" dirty="0" smtClean="0"/>
          </a:p>
          <a:p>
            <a:pPr marL="0" indent="0" algn="ctr">
              <a:lnSpc>
                <a:spcPct val="200000"/>
              </a:lnSpc>
              <a:spcBef>
                <a:spcPts val="0"/>
              </a:spcBef>
              <a:buNone/>
            </a:pPr>
            <a:r>
              <a:rPr lang="zh-CN" altLang="en-US" b="1" dirty="0">
                <a:solidFill>
                  <a:srgbClr val="FF0000"/>
                </a:solidFill>
              </a:rPr>
              <a:t>这</a:t>
            </a:r>
            <a:r>
              <a:rPr lang="zh-CN" altLang="en-US" b="1" dirty="0" smtClean="0">
                <a:solidFill>
                  <a:srgbClr val="FF0000"/>
                </a:solidFill>
              </a:rPr>
              <a:t>就是贪心算法</a:t>
            </a:r>
            <a:endParaRPr lang="zh-CN" altLang="en-US" b="1" dirty="0">
              <a:solidFill>
                <a:srgbClr val="FF0000"/>
              </a:solidFill>
            </a:endParaRPr>
          </a:p>
        </p:txBody>
      </p:sp>
    </p:spTree>
    <p:extLst>
      <p:ext uri="{BB962C8B-B14F-4D97-AF65-F5344CB8AC3E}">
        <p14:creationId xmlns:p14="http://schemas.microsoft.com/office/powerpoint/2010/main" val="3675248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a:t>贪心选择性质</a:t>
            </a:r>
            <a:endParaRPr lang="zh-CN" altLang="en-US" dirty="0"/>
          </a:p>
        </p:txBody>
      </p:sp>
      <p:sp>
        <p:nvSpPr>
          <p:cNvPr id="3" name="内容占位符 2"/>
          <p:cNvSpPr>
            <a:spLocks noGrp="1"/>
          </p:cNvSpPr>
          <p:nvPr>
            <p:ph idx="1"/>
          </p:nvPr>
        </p:nvSpPr>
        <p:spPr/>
        <p:txBody>
          <a:bodyPr/>
          <a:lstStyle/>
          <a:p>
            <a:pPr marL="0" indent="0">
              <a:lnSpc>
                <a:spcPct val="150000"/>
              </a:lnSpc>
              <a:spcBef>
                <a:spcPts val="0"/>
              </a:spcBef>
              <a:buNone/>
            </a:pPr>
            <a:r>
              <a:rPr lang="zh-CN" altLang="en-US" sz="2800" dirty="0" smtClean="0">
                <a:cs typeface="Times New Roman" panose="02020603050405020304" pitchFamily="18" charset="0"/>
              </a:rPr>
              <a:t>所谓</a:t>
            </a:r>
            <a:r>
              <a:rPr lang="zh-CN" altLang="en-US" sz="2800" b="1" dirty="0">
                <a:cs typeface="Times New Roman" panose="02020603050405020304" pitchFamily="18" charset="0"/>
              </a:rPr>
              <a:t>贪心选择性质</a:t>
            </a:r>
            <a:r>
              <a:rPr lang="zh-CN" altLang="en-US" sz="2800" dirty="0">
                <a:cs typeface="Times New Roman" panose="02020603050405020304" pitchFamily="18" charset="0"/>
              </a:rPr>
              <a:t>是指所求问题的</a:t>
            </a:r>
            <a:r>
              <a:rPr lang="zh-CN" altLang="en-US" sz="2800" b="1" dirty="0">
                <a:cs typeface="Times New Roman" panose="02020603050405020304" pitchFamily="18" charset="0"/>
              </a:rPr>
              <a:t>整体最优解</a:t>
            </a:r>
            <a:r>
              <a:rPr lang="zh-CN" altLang="en-US" sz="2800" dirty="0">
                <a:cs typeface="Times New Roman" panose="02020603050405020304" pitchFamily="18" charset="0"/>
              </a:rPr>
              <a:t>可以通过一系列</a:t>
            </a:r>
            <a:r>
              <a:rPr lang="zh-CN" altLang="en-US" sz="2800" b="1" dirty="0">
                <a:cs typeface="Times New Roman" panose="02020603050405020304" pitchFamily="18" charset="0"/>
              </a:rPr>
              <a:t>局部最优</a:t>
            </a:r>
            <a:r>
              <a:rPr lang="zh-CN" altLang="en-US" sz="2800" dirty="0">
                <a:cs typeface="Times New Roman" panose="02020603050405020304" pitchFamily="18" charset="0"/>
              </a:rPr>
              <a:t>的选择，即贪心选择来达到。这是贪心算法可行的第一个基本要素，也是贪心算法与动态规划算法的主要区别。</a:t>
            </a:r>
          </a:p>
          <a:p>
            <a:pPr marL="0" indent="0">
              <a:lnSpc>
                <a:spcPct val="150000"/>
              </a:lnSpc>
              <a:spcBef>
                <a:spcPts val="0"/>
              </a:spcBef>
              <a:buNone/>
            </a:pPr>
            <a:r>
              <a:rPr lang="zh-CN" altLang="en-US" sz="2800" dirty="0" smtClean="0">
                <a:cs typeface="Times New Roman" panose="02020603050405020304" pitchFamily="18" charset="0"/>
              </a:rPr>
              <a:t>动态规划算法</a:t>
            </a:r>
            <a:r>
              <a:rPr lang="zh-CN" altLang="en-US" sz="2800" dirty="0">
                <a:cs typeface="Times New Roman" panose="02020603050405020304" pitchFamily="18" charset="0"/>
              </a:rPr>
              <a:t>通常以</a:t>
            </a:r>
            <a:r>
              <a:rPr lang="zh-CN" altLang="en-US" sz="2800" b="1" dirty="0">
                <a:cs typeface="Times New Roman" panose="02020603050405020304" pitchFamily="18" charset="0"/>
              </a:rPr>
              <a:t>自底向上</a:t>
            </a:r>
            <a:r>
              <a:rPr lang="zh-CN" altLang="en-US" sz="2800" dirty="0">
                <a:cs typeface="Times New Roman" panose="02020603050405020304" pitchFamily="18" charset="0"/>
              </a:rPr>
              <a:t>的方式解各子问题，而贪心算法则通常以</a:t>
            </a:r>
            <a:r>
              <a:rPr lang="zh-CN" altLang="en-US" sz="2800" b="1" dirty="0">
                <a:cs typeface="Times New Roman" panose="02020603050405020304" pitchFamily="18" charset="0"/>
              </a:rPr>
              <a:t>自顶向下</a:t>
            </a:r>
            <a:r>
              <a:rPr lang="zh-CN" altLang="en-US" sz="2800" dirty="0">
                <a:cs typeface="Times New Roman" panose="02020603050405020304" pitchFamily="18" charset="0"/>
              </a:rPr>
              <a:t>的方式进行，以迭代的方式作出相继的贪心选择，每作一次贪心选择就将所求问题简化为规模更小的子问题。 </a:t>
            </a:r>
          </a:p>
          <a:p>
            <a:pPr marL="0" indent="0">
              <a:lnSpc>
                <a:spcPct val="150000"/>
              </a:lnSpc>
              <a:spcBef>
                <a:spcPts val="0"/>
              </a:spcBef>
              <a:buNone/>
            </a:pPr>
            <a:r>
              <a:rPr lang="zh-CN" altLang="en-US" sz="2800" dirty="0" smtClean="0">
                <a:cs typeface="Times New Roman" panose="02020603050405020304" pitchFamily="18" charset="0"/>
              </a:rPr>
              <a:t>对于</a:t>
            </a:r>
            <a:r>
              <a:rPr lang="zh-CN" altLang="en-US" sz="2800" dirty="0">
                <a:cs typeface="Times New Roman" panose="02020603050405020304" pitchFamily="18" charset="0"/>
              </a:rPr>
              <a:t>一个具体问题，要确定它是否具有贪心选择性质，必须证明每一步所作的贪心选择最终导致问题的整体最优解</a:t>
            </a:r>
            <a:r>
              <a:rPr lang="zh-CN" altLang="en-US" sz="2800" dirty="0" smtClean="0">
                <a:cs typeface="Times New Roman" panose="02020603050405020304" pitchFamily="18" charset="0"/>
              </a:rPr>
              <a:t>。</a:t>
            </a:r>
            <a:endParaRPr lang="zh-CN" altLang="en-US" sz="2800" dirty="0"/>
          </a:p>
        </p:txBody>
      </p:sp>
    </p:spTree>
    <p:extLst>
      <p:ext uri="{BB962C8B-B14F-4D97-AF65-F5344CB8AC3E}">
        <p14:creationId xmlns:p14="http://schemas.microsoft.com/office/powerpoint/2010/main" val="642229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b="1" dirty="0"/>
              <a:t>最优子结构性质</a:t>
            </a:r>
            <a:endParaRPr lang="zh-CN" altLang="en-US" dirty="0"/>
          </a:p>
        </p:txBody>
      </p:sp>
      <p:sp>
        <p:nvSpPr>
          <p:cNvPr id="3" name="内容占位符 2"/>
          <p:cNvSpPr>
            <a:spLocks noGrp="1"/>
          </p:cNvSpPr>
          <p:nvPr>
            <p:ph idx="1"/>
          </p:nvPr>
        </p:nvSpPr>
        <p:spPr/>
        <p:txBody>
          <a:bodyPr/>
          <a:lstStyle/>
          <a:p>
            <a:pPr marL="0" indent="0">
              <a:lnSpc>
                <a:spcPct val="150000"/>
              </a:lnSpc>
              <a:spcBef>
                <a:spcPts val="0"/>
              </a:spcBef>
              <a:buNone/>
            </a:pPr>
            <a:r>
              <a:rPr lang="zh-CN" altLang="en-US" sz="3200" dirty="0" smtClean="0"/>
              <a:t>当</a:t>
            </a:r>
            <a:r>
              <a:rPr lang="zh-CN" altLang="en-US" sz="3200" dirty="0"/>
              <a:t>一个问题的最优解包含其子问题的最优解时，称此问题具有</a:t>
            </a:r>
            <a:r>
              <a:rPr lang="zh-CN" altLang="en-US" sz="3200" b="1" dirty="0"/>
              <a:t>最优子结构性质</a:t>
            </a:r>
            <a:r>
              <a:rPr lang="zh-CN" altLang="en-US" sz="3200" dirty="0"/>
              <a:t>。问题的最优子结构性质是该问题可用动态规划算法或贪心算法求解的关键特征。 </a:t>
            </a:r>
            <a:endParaRPr lang="zh-CN" altLang="en-US" dirty="0"/>
          </a:p>
        </p:txBody>
      </p:sp>
    </p:spTree>
    <p:extLst>
      <p:ext uri="{BB962C8B-B14F-4D97-AF65-F5344CB8AC3E}">
        <p14:creationId xmlns:p14="http://schemas.microsoft.com/office/powerpoint/2010/main" val="3765831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贪心</a:t>
            </a:r>
            <a:r>
              <a:rPr lang="zh-CN" altLang="en-US" dirty="0"/>
              <a:t>算法与动态规划算法的差异</a:t>
            </a:r>
            <a:br>
              <a:rPr lang="zh-CN" altLang="en-US" dirty="0"/>
            </a:br>
            <a:endParaRPr lang="zh-CN" altLang="en-US" dirty="0"/>
          </a:p>
        </p:txBody>
      </p:sp>
      <p:sp>
        <p:nvSpPr>
          <p:cNvPr id="3" name="内容占位符 2"/>
          <p:cNvSpPr>
            <a:spLocks noGrp="1"/>
          </p:cNvSpPr>
          <p:nvPr>
            <p:ph idx="1"/>
          </p:nvPr>
        </p:nvSpPr>
        <p:spPr/>
        <p:txBody>
          <a:bodyPr/>
          <a:lstStyle/>
          <a:p>
            <a:pPr marL="0" indent="0" algn="just">
              <a:lnSpc>
                <a:spcPct val="150000"/>
              </a:lnSpc>
              <a:spcBef>
                <a:spcPts val="0"/>
              </a:spcBef>
              <a:buNone/>
            </a:pPr>
            <a:r>
              <a:rPr lang="zh-CN" altLang="en-US" sz="3200" dirty="0"/>
              <a:t>贪心算法和动态规划算法都要求问题具有最优子结构性质，这是</a:t>
            </a:r>
            <a:r>
              <a:rPr lang="en-US" altLang="zh-CN" sz="3200" dirty="0"/>
              <a:t>2</a:t>
            </a:r>
            <a:r>
              <a:rPr lang="zh-CN" altLang="en-US" sz="3200" dirty="0"/>
              <a:t>类算法的一个共同点。但是，对于具有</a:t>
            </a:r>
            <a:r>
              <a:rPr lang="zh-CN" altLang="en-US" sz="3200" b="1" dirty="0"/>
              <a:t>最优子结构</a:t>
            </a:r>
            <a:r>
              <a:rPr lang="zh-CN" altLang="en-US" sz="3200" dirty="0"/>
              <a:t>的问题应该选用贪心算法还是动态规划算法求解</a:t>
            </a:r>
            <a:r>
              <a:rPr lang="en-US" altLang="zh-CN" sz="3200" dirty="0"/>
              <a:t>?</a:t>
            </a:r>
            <a:r>
              <a:rPr lang="zh-CN" altLang="en-US" sz="3200" dirty="0"/>
              <a:t>是否能用动态规划算法求解的问题也能用贪心算法求解</a:t>
            </a:r>
            <a:r>
              <a:rPr lang="en-US" altLang="zh-CN" sz="3200" dirty="0"/>
              <a:t>?</a:t>
            </a:r>
            <a:r>
              <a:rPr lang="zh-CN" altLang="en-US" sz="3200" dirty="0"/>
              <a:t>下面研究</a:t>
            </a:r>
            <a:r>
              <a:rPr lang="en-US" altLang="zh-CN" sz="3200" dirty="0"/>
              <a:t>2</a:t>
            </a:r>
            <a:r>
              <a:rPr lang="zh-CN" altLang="en-US" sz="3200" dirty="0"/>
              <a:t>个经典的</a:t>
            </a:r>
            <a:r>
              <a:rPr lang="zh-CN" altLang="en-US" sz="3200" b="1" dirty="0"/>
              <a:t>组合优化问题</a:t>
            </a:r>
            <a:r>
              <a:rPr lang="zh-CN" altLang="en-US" sz="3200" dirty="0"/>
              <a:t>，并以此说明贪心算法与动态规划算法的主要差别</a:t>
            </a:r>
            <a:r>
              <a:rPr lang="zh-CN" altLang="en-US" sz="3200" dirty="0" smtClean="0"/>
              <a:t>。</a:t>
            </a:r>
            <a:endParaRPr lang="zh-CN" altLang="en-US" dirty="0"/>
          </a:p>
        </p:txBody>
      </p:sp>
    </p:spTree>
    <p:extLst>
      <p:ext uri="{BB962C8B-B14F-4D97-AF65-F5344CB8AC3E}">
        <p14:creationId xmlns:p14="http://schemas.microsoft.com/office/powerpoint/2010/main" val="4211729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经典的</a:t>
            </a:r>
            <a:r>
              <a:rPr lang="zh-CN" altLang="en-US" sz="2800" b="1" dirty="0"/>
              <a:t>组合优化问题</a:t>
            </a:r>
            <a:endParaRPr lang="zh-CN" altLang="en-US" dirty="0"/>
          </a:p>
        </p:txBody>
      </p:sp>
      <p:sp>
        <p:nvSpPr>
          <p:cNvPr id="3" name="内容占位符 2"/>
          <p:cNvSpPr>
            <a:spLocks noGrp="1"/>
          </p:cNvSpPr>
          <p:nvPr>
            <p:ph idx="1"/>
          </p:nvPr>
        </p:nvSpPr>
        <p:spPr/>
        <p:txBody>
          <a:bodyPr/>
          <a:lstStyle/>
          <a:p>
            <a:pPr marL="0" indent="0" algn="just">
              <a:lnSpc>
                <a:spcPct val="150000"/>
              </a:lnSpc>
              <a:spcBef>
                <a:spcPts val="0"/>
              </a:spcBef>
              <a:buNone/>
            </a:pPr>
            <a:r>
              <a:rPr lang="en-US" altLang="zh-CN" b="1" dirty="0"/>
              <a:t>0-1</a:t>
            </a:r>
            <a:r>
              <a:rPr lang="zh-CN" altLang="en-US" b="1" dirty="0"/>
              <a:t>背包问题：</a:t>
            </a:r>
            <a:r>
              <a:rPr lang="zh-CN" altLang="en-US" dirty="0"/>
              <a:t> </a:t>
            </a:r>
          </a:p>
          <a:p>
            <a:pPr marL="0" indent="457200" algn="just">
              <a:lnSpc>
                <a:spcPct val="150000"/>
              </a:lnSpc>
              <a:spcBef>
                <a:spcPts val="0"/>
              </a:spcBef>
              <a:buNone/>
            </a:pPr>
            <a:r>
              <a:rPr lang="zh-CN" altLang="en-US" sz="3200" dirty="0" smtClean="0"/>
              <a:t>给定</a:t>
            </a:r>
            <a:r>
              <a:rPr lang="en-US" altLang="zh-CN" sz="3200" dirty="0"/>
              <a:t>n</a:t>
            </a:r>
            <a:r>
              <a:rPr lang="zh-CN" altLang="en-US" sz="3200" dirty="0"/>
              <a:t>种物品和一个背包。物品</a:t>
            </a:r>
            <a:r>
              <a:rPr lang="en-US" altLang="zh-CN" sz="3200" dirty="0" err="1"/>
              <a:t>i</a:t>
            </a:r>
            <a:r>
              <a:rPr lang="zh-CN" altLang="en-US" sz="3200" dirty="0"/>
              <a:t>的重量是</a:t>
            </a:r>
            <a:r>
              <a:rPr lang="en-US" altLang="zh-CN" sz="3200" dirty="0"/>
              <a:t>Wi</a:t>
            </a:r>
            <a:r>
              <a:rPr lang="zh-CN" altLang="en-US" sz="3200" dirty="0"/>
              <a:t>，其价值为</a:t>
            </a:r>
            <a:r>
              <a:rPr lang="en-US" altLang="zh-CN" sz="3200" dirty="0"/>
              <a:t>Vi</a:t>
            </a:r>
            <a:r>
              <a:rPr lang="zh-CN" altLang="en-US" sz="3200" dirty="0"/>
              <a:t>，背包的容量为</a:t>
            </a:r>
            <a:r>
              <a:rPr lang="en-US" altLang="zh-CN" sz="3200" dirty="0"/>
              <a:t>C</a:t>
            </a:r>
            <a:r>
              <a:rPr lang="zh-CN" altLang="en-US" sz="3200" dirty="0"/>
              <a:t>。应如何选择装入背包的物品，使得装入背包中物品的总价值最大</a:t>
            </a:r>
            <a:r>
              <a:rPr lang="en-US" altLang="zh-CN" sz="3200" dirty="0" smtClean="0"/>
              <a:t>?</a:t>
            </a:r>
          </a:p>
          <a:p>
            <a:pPr marL="0" indent="457200" algn="just">
              <a:lnSpc>
                <a:spcPct val="150000"/>
              </a:lnSpc>
              <a:spcBef>
                <a:spcPts val="0"/>
              </a:spcBef>
              <a:buNone/>
            </a:pPr>
            <a:r>
              <a:rPr lang="zh-CN" altLang="en-US" sz="3200" b="1" dirty="0" smtClean="0"/>
              <a:t>在</a:t>
            </a:r>
            <a:r>
              <a:rPr lang="zh-CN" altLang="en-US" sz="3200" b="1" dirty="0"/>
              <a:t>选择装入背包的物品时，对每种物品</a:t>
            </a:r>
            <a:r>
              <a:rPr lang="en-US" altLang="zh-CN" sz="3200" b="1" dirty="0" err="1"/>
              <a:t>i</a:t>
            </a:r>
            <a:r>
              <a:rPr lang="zh-CN" altLang="en-US" sz="3200" b="1" dirty="0"/>
              <a:t>只有</a:t>
            </a:r>
            <a:r>
              <a:rPr lang="en-US" altLang="zh-CN" sz="3200" b="1" dirty="0"/>
              <a:t>2</a:t>
            </a:r>
            <a:r>
              <a:rPr lang="zh-CN" altLang="en-US" sz="3200" b="1" dirty="0"/>
              <a:t>种选择，即装入背包或不装入背包。不能将物品</a:t>
            </a:r>
            <a:r>
              <a:rPr lang="en-US" altLang="zh-CN" sz="3200" b="1" dirty="0" err="1"/>
              <a:t>i</a:t>
            </a:r>
            <a:r>
              <a:rPr lang="zh-CN" altLang="en-US" sz="3200" b="1" dirty="0"/>
              <a:t>装入背包多次，也不能只装入部分的物品</a:t>
            </a:r>
            <a:r>
              <a:rPr lang="en-US" altLang="zh-CN" sz="3200" b="1" dirty="0" err="1"/>
              <a:t>i</a:t>
            </a:r>
            <a:r>
              <a:rPr lang="zh-CN" altLang="en-US" sz="3200" b="1" dirty="0"/>
              <a:t>。</a:t>
            </a:r>
            <a:endParaRPr lang="zh-CN" altLang="en-US" dirty="0"/>
          </a:p>
        </p:txBody>
      </p:sp>
    </p:spTree>
    <p:extLst>
      <p:ext uri="{BB962C8B-B14F-4D97-AF65-F5344CB8AC3E}">
        <p14:creationId xmlns:p14="http://schemas.microsoft.com/office/powerpoint/2010/main" val="780757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经典的</a:t>
            </a:r>
            <a:r>
              <a:rPr lang="zh-CN" altLang="en-US" sz="3200" b="1" dirty="0"/>
              <a:t>组合优化问题</a:t>
            </a:r>
            <a:endParaRPr lang="zh-CN" altLang="en-US" dirty="0"/>
          </a:p>
        </p:txBody>
      </p:sp>
      <p:sp>
        <p:nvSpPr>
          <p:cNvPr id="3" name="内容占位符 2"/>
          <p:cNvSpPr>
            <a:spLocks noGrp="1"/>
          </p:cNvSpPr>
          <p:nvPr>
            <p:ph idx="1"/>
          </p:nvPr>
        </p:nvSpPr>
        <p:spPr/>
        <p:txBody>
          <a:bodyPr/>
          <a:lstStyle/>
          <a:p>
            <a:pPr marL="0" indent="0" algn="just">
              <a:lnSpc>
                <a:spcPct val="150000"/>
              </a:lnSpc>
              <a:spcBef>
                <a:spcPts val="0"/>
              </a:spcBef>
              <a:buNone/>
            </a:pPr>
            <a:r>
              <a:rPr lang="zh-CN" altLang="en-US" b="1" dirty="0">
                <a:cs typeface="Times New Roman" panose="02020603050405020304" pitchFamily="18" charset="0"/>
              </a:rPr>
              <a:t>背包问题：</a:t>
            </a:r>
            <a:r>
              <a:rPr lang="zh-CN" altLang="en-US" dirty="0">
                <a:cs typeface="Times New Roman" panose="02020603050405020304" pitchFamily="18" charset="0"/>
              </a:rPr>
              <a:t> </a:t>
            </a:r>
          </a:p>
          <a:p>
            <a:pPr marL="0" indent="457200" algn="just">
              <a:lnSpc>
                <a:spcPct val="150000"/>
              </a:lnSpc>
              <a:spcBef>
                <a:spcPts val="0"/>
              </a:spcBef>
              <a:buNone/>
            </a:pPr>
            <a:r>
              <a:rPr lang="zh-CN" altLang="en-US" sz="3200" dirty="0" smtClean="0">
                <a:cs typeface="Times New Roman" panose="02020603050405020304" pitchFamily="18" charset="0"/>
              </a:rPr>
              <a:t>与</a:t>
            </a:r>
            <a:r>
              <a:rPr lang="en-US" altLang="zh-CN" sz="3200" dirty="0">
                <a:cs typeface="Times New Roman" panose="02020603050405020304" pitchFamily="18" charset="0"/>
              </a:rPr>
              <a:t>0-1</a:t>
            </a:r>
            <a:r>
              <a:rPr lang="zh-CN" altLang="en-US" sz="3200" dirty="0">
                <a:cs typeface="Times New Roman" panose="02020603050405020304" pitchFamily="18" charset="0"/>
              </a:rPr>
              <a:t>背包问题类似，所不同的是在选择物品</a:t>
            </a:r>
            <a:r>
              <a:rPr lang="en-US" altLang="zh-CN" sz="3200" dirty="0" err="1">
                <a:cs typeface="Times New Roman" panose="02020603050405020304" pitchFamily="18" charset="0"/>
              </a:rPr>
              <a:t>i</a:t>
            </a:r>
            <a:r>
              <a:rPr lang="zh-CN" altLang="en-US" sz="3200" dirty="0">
                <a:cs typeface="Times New Roman" panose="02020603050405020304" pitchFamily="18" charset="0"/>
              </a:rPr>
              <a:t>装入背包时，</a:t>
            </a:r>
            <a:r>
              <a:rPr lang="zh-CN" altLang="en-US" sz="3200" b="1" dirty="0">
                <a:cs typeface="Times New Roman" panose="02020603050405020304" pitchFamily="18" charset="0"/>
              </a:rPr>
              <a:t>可以选择物品</a:t>
            </a:r>
            <a:r>
              <a:rPr lang="en-US" altLang="zh-CN" sz="3200" b="1" dirty="0" err="1">
                <a:cs typeface="Times New Roman" panose="02020603050405020304" pitchFamily="18" charset="0"/>
              </a:rPr>
              <a:t>i</a:t>
            </a:r>
            <a:r>
              <a:rPr lang="zh-CN" altLang="en-US" sz="3200" b="1" dirty="0">
                <a:cs typeface="Times New Roman" panose="02020603050405020304" pitchFamily="18" charset="0"/>
              </a:rPr>
              <a:t>的一部分</a:t>
            </a:r>
            <a:r>
              <a:rPr lang="zh-CN" altLang="en-US" sz="3200" dirty="0">
                <a:cs typeface="Times New Roman" panose="02020603050405020304" pitchFamily="18" charset="0"/>
              </a:rPr>
              <a:t>，而不一定要全部装入背包，</a:t>
            </a:r>
            <a:r>
              <a:rPr lang="en-US" altLang="zh-CN" sz="3200" dirty="0">
                <a:cs typeface="Times New Roman" panose="02020603050405020304" pitchFamily="18" charset="0"/>
              </a:rPr>
              <a:t>1≤i≤n</a:t>
            </a:r>
            <a:r>
              <a:rPr lang="zh-CN" altLang="en-US" sz="3200" dirty="0" smtClean="0">
                <a:cs typeface="Times New Roman" panose="02020603050405020304" pitchFamily="18" charset="0"/>
              </a:rPr>
              <a:t>。</a:t>
            </a:r>
            <a:endParaRPr lang="en-US" altLang="zh-CN" sz="3200" dirty="0" smtClean="0">
              <a:cs typeface="Times New Roman" panose="02020603050405020304" pitchFamily="18" charset="0"/>
            </a:endParaRPr>
          </a:p>
          <a:p>
            <a:pPr marL="0" indent="457200" algn="just">
              <a:lnSpc>
                <a:spcPct val="150000"/>
              </a:lnSpc>
              <a:spcBef>
                <a:spcPts val="0"/>
              </a:spcBef>
              <a:buNone/>
            </a:pPr>
            <a:r>
              <a:rPr lang="zh-CN" altLang="en-US" sz="3200" dirty="0" smtClean="0"/>
              <a:t>这</a:t>
            </a:r>
            <a:r>
              <a:rPr lang="en-US" altLang="zh-CN" sz="3200" dirty="0"/>
              <a:t>2</a:t>
            </a:r>
            <a:r>
              <a:rPr lang="zh-CN" altLang="en-US" sz="3200" dirty="0"/>
              <a:t>类问题都具有</a:t>
            </a:r>
            <a:r>
              <a:rPr lang="zh-CN" altLang="en-US" sz="3200" b="1" dirty="0"/>
              <a:t>最优子结构</a:t>
            </a:r>
            <a:r>
              <a:rPr lang="zh-CN" altLang="en-US" sz="3200" dirty="0"/>
              <a:t>性质，极为相似，但背包问题可以用贪心算法求解，而</a:t>
            </a:r>
            <a:r>
              <a:rPr lang="en-US" altLang="zh-CN" sz="3200" dirty="0"/>
              <a:t>0-1</a:t>
            </a:r>
            <a:r>
              <a:rPr lang="zh-CN" altLang="en-US" sz="3200" dirty="0"/>
              <a:t>背包问题却不能用贪心算法求解。 </a:t>
            </a:r>
            <a:endParaRPr lang="zh-CN" altLang="en-US" sz="3200" dirty="0">
              <a:cs typeface="Times New Roman" panose="02020603050405020304" pitchFamily="18" charset="0"/>
            </a:endParaRPr>
          </a:p>
        </p:txBody>
      </p:sp>
    </p:spTree>
    <p:extLst>
      <p:ext uri="{BB962C8B-B14F-4D97-AF65-F5344CB8AC3E}">
        <p14:creationId xmlns:p14="http://schemas.microsoft.com/office/powerpoint/2010/main" val="2446592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经典的</a:t>
            </a:r>
            <a:r>
              <a:rPr lang="zh-CN" altLang="en-US" sz="2800" b="1" dirty="0"/>
              <a:t>组合优化问题</a:t>
            </a:r>
            <a:endParaRPr lang="zh-CN" altLang="en-US" dirty="0"/>
          </a:p>
        </p:txBody>
      </p:sp>
      <p:sp>
        <p:nvSpPr>
          <p:cNvPr id="3" name="内容占位符 2"/>
          <p:cNvSpPr>
            <a:spLocks noGrp="1"/>
          </p:cNvSpPr>
          <p:nvPr>
            <p:ph idx="1"/>
          </p:nvPr>
        </p:nvSpPr>
        <p:spPr/>
        <p:txBody>
          <a:bodyPr/>
          <a:lstStyle/>
          <a:p>
            <a:pPr marL="0" indent="0" algn="just">
              <a:lnSpc>
                <a:spcPct val="150000"/>
              </a:lnSpc>
              <a:buNone/>
            </a:pPr>
            <a:r>
              <a:rPr kumimoji="1" lang="zh-CN" altLang="en-US" sz="3200" dirty="0"/>
              <a:t>用贪心算法解背包问题的基本步骤</a:t>
            </a:r>
            <a:r>
              <a:rPr kumimoji="1" lang="zh-CN" altLang="en-US" sz="3200" dirty="0">
                <a:solidFill>
                  <a:schemeClr val="folHlink"/>
                </a:solidFill>
              </a:rPr>
              <a:t>：</a:t>
            </a:r>
          </a:p>
          <a:p>
            <a:pPr marL="0" indent="0" algn="just">
              <a:lnSpc>
                <a:spcPct val="150000"/>
              </a:lnSpc>
              <a:buNone/>
            </a:pPr>
            <a:r>
              <a:rPr lang="zh-CN" altLang="en-US" sz="3200" dirty="0" smtClean="0">
                <a:latin typeface="Times New Roman" panose="02020603050405020304" pitchFamily="18" charset="0"/>
                <a:cs typeface="Times New Roman" panose="02020603050405020304" pitchFamily="18" charset="0"/>
              </a:rPr>
              <a:t>首先</a:t>
            </a:r>
            <a:r>
              <a:rPr lang="zh-CN" altLang="en-US" sz="3200" dirty="0">
                <a:latin typeface="Times New Roman" panose="02020603050405020304" pitchFamily="18" charset="0"/>
                <a:cs typeface="Times New Roman" panose="02020603050405020304" pitchFamily="18" charset="0"/>
              </a:rPr>
              <a:t>计算每种物品单位重量的价值</a:t>
            </a:r>
            <a:r>
              <a:rPr lang="en-US" altLang="zh-CN" sz="3200" dirty="0">
                <a:latin typeface="Times New Roman" panose="02020603050405020304" pitchFamily="18" charset="0"/>
                <a:cs typeface="Times New Roman" panose="02020603050405020304" pitchFamily="18" charset="0"/>
              </a:rPr>
              <a:t>Vi/Wi</a:t>
            </a:r>
            <a:r>
              <a:rPr lang="zh-CN" altLang="en-US" sz="3200" dirty="0">
                <a:latin typeface="Times New Roman" panose="02020603050405020304" pitchFamily="18" charset="0"/>
                <a:cs typeface="Times New Roman" panose="02020603050405020304" pitchFamily="18" charset="0"/>
              </a:rPr>
              <a:t>，然后，依贪心选择策略，将尽可能多的</a:t>
            </a:r>
            <a:r>
              <a:rPr lang="zh-CN" altLang="en-US" sz="3200" b="1" dirty="0">
                <a:latin typeface="Times New Roman" panose="02020603050405020304" pitchFamily="18" charset="0"/>
                <a:cs typeface="Times New Roman" panose="02020603050405020304" pitchFamily="18" charset="0"/>
              </a:rPr>
              <a:t>单位重量价值最高</a:t>
            </a:r>
            <a:r>
              <a:rPr lang="zh-CN" altLang="en-US" sz="3200" dirty="0">
                <a:latin typeface="Times New Roman" panose="02020603050405020304" pitchFamily="18" charset="0"/>
                <a:cs typeface="Times New Roman" panose="02020603050405020304" pitchFamily="18" charset="0"/>
              </a:rPr>
              <a:t>的物品装入背包。若将这种物品全部装入背包后，背包内的物品总重量未超过</a:t>
            </a:r>
            <a:r>
              <a:rPr lang="en-US" altLang="zh-CN" sz="3200" dirty="0">
                <a:latin typeface="Times New Roman" panose="02020603050405020304" pitchFamily="18" charset="0"/>
                <a:cs typeface="Times New Roman" panose="02020603050405020304" pitchFamily="18" charset="0"/>
              </a:rPr>
              <a:t>C</a:t>
            </a:r>
            <a:r>
              <a:rPr lang="zh-CN" altLang="en-US" sz="3200" dirty="0">
                <a:latin typeface="Times New Roman" panose="02020603050405020304" pitchFamily="18" charset="0"/>
                <a:cs typeface="Times New Roman" panose="02020603050405020304" pitchFamily="18" charset="0"/>
              </a:rPr>
              <a:t>，则选择单位重量价值次高的物品并尽可能多地装入背包。依此策略一直地进行下去，直到背包装满为止。</a:t>
            </a:r>
          </a:p>
        </p:txBody>
      </p:sp>
    </p:spTree>
    <p:extLst>
      <p:ext uri="{BB962C8B-B14F-4D97-AF65-F5344CB8AC3E}">
        <p14:creationId xmlns:p14="http://schemas.microsoft.com/office/powerpoint/2010/main" val="7238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2800" dirty="0"/>
              <a:t>经典的</a:t>
            </a:r>
            <a:r>
              <a:rPr lang="zh-CN" altLang="en-US" sz="2800" b="1" dirty="0"/>
              <a:t>组合优化问题</a:t>
            </a:r>
            <a:endParaRPr lang="zh-CN" altLang="en-US" dirty="0"/>
          </a:p>
        </p:txBody>
      </p:sp>
      <p:sp>
        <p:nvSpPr>
          <p:cNvPr id="3" name="内容占位符 2"/>
          <p:cNvSpPr>
            <a:spLocks noGrp="1"/>
          </p:cNvSpPr>
          <p:nvPr>
            <p:ph idx="1"/>
          </p:nvPr>
        </p:nvSpPr>
        <p:spPr/>
        <p:txBody>
          <a:bodyPr/>
          <a:lstStyle/>
          <a:p>
            <a:pPr marL="0" indent="457200" algn="just">
              <a:lnSpc>
                <a:spcPct val="150000"/>
              </a:lnSpc>
              <a:spcBef>
                <a:spcPts val="0"/>
              </a:spcBef>
              <a:buNone/>
            </a:pPr>
            <a:r>
              <a:rPr kumimoji="1" lang="zh-CN" altLang="en-US" sz="3200" dirty="0" smtClean="0"/>
              <a:t>对于</a:t>
            </a:r>
            <a:r>
              <a:rPr kumimoji="1" lang="en-US" altLang="zh-CN" sz="3200" dirty="0"/>
              <a:t>0-1</a:t>
            </a:r>
            <a:r>
              <a:rPr kumimoji="1" lang="zh-CN" altLang="en-US" sz="3200" dirty="0"/>
              <a:t>背包问题，贪心选择之所以不能得到最优解是因为在这种情况下，它无法保证最终能将背包装满，部分闲置的背包空间使每公斤背包空间的价值降低了。事实上，在考虑</a:t>
            </a:r>
            <a:r>
              <a:rPr kumimoji="1" lang="en-US" altLang="zh-CN" sz="3200" dirty="0"/>
              <a:t>0-1</a:t>
            </a:r>
            <a:r>
              <a:rPr kumimoji="1" lang="zh-CN" altLang="en-US" sz="3200" dirty="0"/>
              <a:t>背包问题时，应比较选择该物品和不选择该物品所导致的最终方案，然后再作出最好选择。由此就导出许多互相重叠的子问题。这正是该问题可用动态规划算法求解的另一重要特征。</a:t>
            </a:r>
          </a:p>
          <a:p>
            <a:pPr marL="0" indent="457200" algn="just">
              <a:lnSpc>
                <a:spcPct val="150000"/>
              </a:lnSpc>
              <a:spcBef>
                <a:spcPts val="0"/>
              </a:spcBef>
              <a:buNone/>
            </a:pPr>
            <a:r>
              <a:rPr kumimoji="1" lang="zh-CN" altLang="en-US" sz="3200" dirty="0" smtClean="0"/>
              <a:t>实际上</a:t>
            </a:r>
            <a:r>
              <a:rPr kumimoji="1" lang="zh-CN" altLang="en-US" sz="3200" dirty="0"/>
              <a:t>也是如此，</a:t>
            </a:r>
            <a:r>
              <a:rPr kumimoji="1" lang="zh-CN" altLang="en-US" sz="3200" dirty="0" smtClean="0"/>
              <a:t>动态规划算法</a:t>
            </a:r>
            <a:r>
              <a:rPr kumimoji="1" lang="zh-CN" altLang="en-US" sz="3200" dirty="0"/>
              <a:t>可</a:t>
            </a:r>
            <a:r>
              <a:rPr kumimoji="1" lang="zh-CN" altLang="en-US" sz="3200" dirty="0" smtClean="0"/>
              <a:t>有效</a:t>
            </a:r>
            <a:r>
              <a:rPr kumimoji="1" lang="zh-CN" altLang="en-US" sz="3200" dirty="0"/>
              <a:t>地解</a:t>
            </a:r>
            <a:r>
              <a:rPr kumimoji="1" lang="en-US" altLang="zh-CN" sz="3200" dirty="0"/>
              <a:t>0-1</a:t>
            </a:r>
            <a:r>
              <a:rPr kumimoji="1" lang="zh-CN" altLang="en-US" sz="3200" dirty="0"/>
              <a:t>背包问题</a:t>
            </a:r>
            <a:r>
              <a:rPr lang="zh-CN" altLang="en-US" sz="3200" dirty="0">
                <a:latin typeface="楷体_GB2312" pitchFamily="49" charset="-122"/>
                <a:ea typeface="楷体_GB2312" pitchFamily="49" charset="-122"/>
              </a:rPr>
              <a:t>。 </a:t>
            </a:r>
            <a:endParaRPr lang="zh-CN" altLang="en-US" dirty="0"/>
          </a:p>
        </p:txBody>
      </p:sp>
    </p:spTree>
    <p:extLst>
      <p:ext uri="{BB962C8B-B14F-4D97-AF65-F5344CB8AC3E}">
        <p14:creationId xmlns:p14="http://schemas.microsoft.com/office/powerpoint/2010/main" val="2282945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最优装载</a:t>
            </a:r>
          </a:p>
        </p:txBody>
      </p:sp>
      <p:sp>
        <p:nvSpPr>
          <p:cNvPr id="3" name="内容占位符 2"/>
          <p:cNvSpPr>
            <a:spLocks noGrp="1"/>
          </p:cNvSpPr>
          <p:nvPr>
            <p:ph idx="1"/>
          </p:nvPr>
        </p:nvSpPr>
        <p:spPr/>
        <p:txBody>
          <a:bodyPr/>
          <a:lstStyle/>
          <a:p>
            <a:pPr marL="0" indent="0" algn="just">
              <a:lnSpc>
                <a:spcPct val="150000"/>
              </a:lnSpc>
              <a:buNone/>
            </a:pPr>
            <a:r>
              <a:rPr lang="en-US" altLang="zh-CN" b="1" i="1" dirty="0">
                <a:latin typeface="Times New Roman" panose="02020603050405020304" pitchFamily="18" charset="0"/>
                <a:cs typeface="Times New Roman" panose="02020603050405020304" pitchFamily="18" charset="0"/>
              </a:rPr>
              <a:t>n </a:t>
            </a:r>
            <a:r>
              <a:rPr lang="zh-CN" altLang="en-US" dirty="0">
                <a:latin typeface="Times New Roman" panose="02020603050405020304" pitchFamily="18" charset="0"/>
                <a:cs typeface="Times New Roman" panose="02020603050405020304" pitchFamily="18" charset="0"/>
              </a:rPr>
              <a:t>个集装箱</a:t>
            </a:r>
            <a:r>
              <a:rPr lang="en-US" altLang="zh-CN" b="1" dirty="0">
                <a:latin typeface="Times New Roman" panose="02020603050405020304" pitchFamily="18" charset="0"/>
                <a:cs typeface="Times New Roman" panose="02020603050405020304" pitchFamily="18" charset="0"/>
              </a:rPr>
              <a:t>1, 2, … , </a:t>
            </a:r>
            <a:r>
              <a:rPr lang="en-US" altLang="zh-CN" b="1" i="1"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装上轮船，集装箱</a:t>
            </a:r>
            <a:r>
              <a:rPr lang="en-US" altLang="zh-CN" b="1" i="1"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的重量</a:t>
            </a:r>
            <a:r>
              <a:rPr lang="en-US" altLang="zh-CN" b="1" i="1" dirty="0" err="1">
                <a:latin typeface="Times New Roman" panose="02020603050405020304" pitchFamily="18" charset="0"/>
                <a:cs typeface="Times New Roman" panose="02020603050405020304" pitchFamily="18" charset="0"/>
              </a:rPr>
              <a:t>w</a:t>
            </a:r>
            <a:r>
              <a:rPr lang="en-US" altLang="zh-CN" b="1" i="1" baseline="-25000" dirty="0" err="1">
                <a:latin typeface="Times New Roman" panose="02020603050405020304" pitchFamily="18" charset="0"/>
                <a:cs typeface="Times New Roman" panose="02020603050405020304" pitchFamily="18" charset="0"/>
              </a:rPr>
              <a:t>i</a:t>
            </a:r>
            <a:r>
              <a:rPr lang="en-US" altLang="zh-CN" b="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轮船装载重量限制为</a:t>
            </a:r>
            <a:r>
              <a:rPr lang="en-US" altLang="zh-CN" b="1" i="1"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无体积限制</a:t>
            </a:r>
            <a:r>
              <a:rPr lang="en-US" altLang="zh-CN" b="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问如何装使得上船的集装箱最多？不妨设每个箱子的重量</a:t>
            </a:r>
            <a:r>
              <a:rPr lang="en-US" altLang="zh-CN" b="1" i="1" dirty="0" err="1">
                <a:latin typeface="Times New Roman" panose="02020603050405020304" pitchFamily="18" charset="0"/>
                <a:cs typeface="Times New Roman" panose="02020603050405020304" pitchFamily="18" charset="0"/>
              </a:rPr>
              <a:t>w</a:t>
            </a:r>
            <a:r>
              <a:rPr lang="en-US" altLang="zh-CN" b="1" i="1" baseline="-25000"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C. </a:t>
            </a:r>
            <a:endParaRPr lang="zh-CN" altLang="en-US" dirty="0">
              <a:latin typeface="Times New Roman" panose="02020603050405020304" pitchFamily="18" charset="0"/>
              <a:cs typeface="Times New Roman" panose="02020603050405020304" pitchFamily="18" charset="0"/>
            </a:endParaRPr>
          </a:p>
          <a:p>
            <a:pPr marL="0" indent="0" algn="just">
              <a:lnSpc>
                <a:spcPct val="150000"/>
              </a:lnSpc>
              <a:buNone/>
            </a:pPr>
            <a:r>
              <a:rPr lang="zh-CN" altLang="en-US" dirty="0">
                <a:latin typeface="Times New Roman" panose="02020603050405020304" pitchFamily="18" charset="0"/>
                <a:cs typeface="Times New Roman" panose="02020603050405020304" pitchFamily="18" charset="0"/>
              </a:rPr>
              <a:t>该问题是</a:t>
            </a:r>
            <a:r>
              <a:rPr lang="en-US" altLang="zh-CN" b="1" dirty="0">
                <a:latin typeface="Times New Roman" panose="02020603050405020304" pitchFamily="18" charset="0"/>
                <a:cs typeface="Times New Roman" panose="02020603050405020304" pitchFamily="18" charset="0"/>
              </a:rPr>
              <a:t>0-1</a:t>
            </a:r>
            <a:r>
              <a:rPr lang="zh-CN" altLang="en-US" dirty="0">
                <a:latin typeface="Times New Roman" panose="02020603050405020304" pitchFamily="18" charset="0"/>
                <a:cs typeface="Times New Roman" panose="02020603050405020304" pitchFamily="18" charset="0"/>
              </a:rPr>
              <a:t>背包问题的子问题</a:t>
            </a:r>
            <a:r>
              <a:rPr lang="en-US" altLang="zh-CN" b="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集装箱相当于物品，物品重量是</a:t>
            </a:r>
            <a:r>
              <a:rPr lang="en-US" altLang="zh-CN" b="1" i="1" dirty="0" err="1">
                <a:latin typeface="Times New Roman" panose="02020603050405020304" pitchFamily="18" charset="0"/>
                <a:cs typeface="Times New Roman" panose="02020603050405020304" pitchFamily="18" charset="0"/>
              </a:rPr>
              <a:t>w</a:t>
            </a:r>
            <a:r>
              <a:rPr lang="en-US" altLang="zh-CN" b="1" i="1" baseline="-25000"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，价值</a:t>
            </a:r>
            <a:r>
              <a:rPr lang="en-US" altLang="zh-CN" b="1" i="1" dirty="0">
                <a:latin typeface="Times New Roman" panose="02020603050405020304" pitchFamily="18" charset="0"/>
                <a:cs typeface="Times New Roman" panose="02020603050405020304" pitchFamily="18" charset="0"/>
              </a:rPr>
              <a:t>v</a:t>
            </a:r>
            <a:r>
              <a:rPr lang="en-US" altLang="zh-CN" b="1" i="1" baseline="-25000" dirty="0">
                <a:latin typeface="Times New Roman" panose="02020603050405020304" pitchFamily="18" charset="0"/>
                <a:cs typeface="Times New Roman" panose="02020603050405020304" pitchFamily="18" charset="0"/>
              </a:rPr>
              <a:t>i</a:t>
            </a:r>
            <a:r>
              <a:rPr lang="en-US" altLang="zh-CN" b="1" i="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都等于</a:t>
            </a:r>
            <a:r>
              <a:rPr lang="en-US" altLang="zh-CN" b="1"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，轮船载重限制</a:t>
            </a:r>
            <a:r>
              <a:rPr lang="en-US" altLang="zh-CN" b="1" i="1" dirty="0">
                <a:latin typeface="Times New Roman" panose="02020603050405020304" pitchFamily="18" charset="0"/>
                <a:cs typeface="Times New Roman" panose="02020603050405020304" pitchFamily="18" charset="0"/>
              </a:rPr>
              <a:t>C </a:t>
            </a:r>
            <a:r>
              <a:rPr lang="zh-CN" altLang="en-US" dirty="0">
                <a:latin typeface="Times New Roman" panose="02020603050405020304" pitchFamily="18" charset="0"/>
                <a:cs typeface="Times New Roman" panose="02020603050405020304" pitchFamily="18" charset="0"/>
              </a:rPr>
              <a:t>相当于背包重量</a:t>
            </a:r>
            <a:r>
              <a:rPr lang="zh-CN" altLang="en-US" dirty="0" smtClean="0">
                <a:latin typeface="Times New Roman" panose="02020603050405020304" pitchFamily="18" charset="0"/>
                <a:cs typeface="Times New Roman" panose="02020603050405020304" pitchFamily="18" charset="0"/>
              </a:rPr>
              <a:t>限制</a:t>
            </a:r>
            <a:r>
              <a:rPr lang="zh-CN" altLang="en-US" b="1" i="1"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1599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最优装载</a:t>
            </a:r>
          </a:p>
        </p:txBody>
      </p:sp>
      <p:sp>
        <p:nvSpPr>
          <p:cNvPr id="3" name="内容占位符 2"/>
          <p:cNvSpPr>
            <a:spLocks noGrp="1"/>
          </p:cNvSpPr>
          <p:nvPr>
            <p:ph idx="1"/>
          </p:nvPr>
        </p:nvSpPr>
        <p:spPr/>
        <p:txBody>
          <a:bodyPr/>
          <a:lstStyle/>
          <a:p>
            <a:pPr marL="0" indent="0" algn="just">
              <a:lnSpc>
                <a:spcPct val="150000"/>
              </a:lnSpc>
              <a:spcBef>
                <a:spcPts val="0"/>
              </a:spcBef>
              <a:buNone/>
            </a:pPr>
            <a:r>
              <a:rPr lang="zh-CN" altLang="en-US" sz="3200" b="1" dirty="0" smtClean="0">
                <a:cs typeface="Times New Roman" panose="02020603050405020304" pitchFamily="18" charset="0"/>
              </a:rPr>
              <a:t>设</a:t>
            </a:r>
            <a:r>
              <a:rPr lang="en-US" altLang="zh-CN" sz="3200" b="1" dirty="0">
                <a:cs typeface="Times New Roman" panose="02020603050405020304" pitchFamily="18" charset="0"/>
              </a:rPr>
              <a:t>&lt;x</a:t>
            </a:r>
            <a:r>
              <a:rPr lang="en-US" altLang="zh-CN" sz="3200" b="1" baseline="-25000" dirty="0">
                <a:cs typeface="Times New Roman" panose="02020603050405020304" pitchFamily="18" charset="0"/>
              </a:rPr>
              <a:t>1</a:t>
            </a:r>
            <a:r>
              <a:rPr lang="en-US" altLang="zh-CN" sz="3200" b="1" dirty="0" smtClean="0">
                <a:cs typeface="Times New Roman" panose="02020603050405020304" pitchFamily="18" charset="0"/>
              </a:rPr>
              <a:t>, x</a:t>
            </a:r>
            <a:r>
              <a:rPr lang="en-US" altLang="zh-CN" sz="3200" b="1" baseline="-25000" dirty="0" smtClean="0">
                <a:cs typeface="Times New Roman" panose="02020603050405020304" pitchFamily="18" charset="0"/>
              </a:rPr>
              <a:t>2</a:t>
            </a:r>
            <a:r>
              <a:rPr lang="en-US" altLang="zh-CN" sz="3200" b="1" dirty="0" smtClean="0">
                <a:cs typeface="Times New Roman" panose="02020603050405020304" pitchFamily="18" charset="0"/>
              </a:rPr>
              <a:t>, ..., </a:t>
            </a:r>
            <a:r>
              <a:rPr lang="en-US" altLang="zh-CN" sz="3200" b="1" dirty="0" err="1" smtClean="0">
                <a:cs typeface="Times New Roman" panose="02020603050405020304" pitchFamily="18" charset="0"/>
              </a:rPr>
              <a:t>x</a:t>
            </a:r>
            <a:r>
              <a:rPr lang="en-US" altLang="zh-CN" sz="3200" b="1" baseline="-25000" dirty="0" err="1" smtClean="0">
                <a:cs typeface="Times New Roman" panose="02020603050405020304" pitchFamily="18" charset="0"/>
              </a:rPr>
              <a:t>n</a:t>
            </a:r>
            <a:r>
              <a:rPr lang="en-US" altLang="zh-CN" sz="3200" b="1" dirty="0">
                <a:cs typeface="Times New Roman" panose="02020603050405020304" pitchFamily="18" charset="0"/>
              </a:rPr>
              <a:t>&gt; </a:t>
            </a:r>
            <a:r>
              <a:rPr lang="zh-CN" altLang="en-US" sz="3200" b="1" dirty="0">
                <a:cs typeface="Times New Roman" panose="02020603050405020304" pitchFamily="18" charset="0"/>
              </a:rPr>
              <a:t>表示解向量，</a:t>
            </a:r>
            <a:r>
              <a:rPr lang="en-US" altLang="zh-CN" sz="3200" b="1" dirty="0" smtClean="0">
                <a:cs typeface="Times New Roman" panose="02020603050405020304" pitchFamily="18" charset="0"/>
              </a:rPr>
              <a:t>x</a:t>
            </a:r>
            <a:r>
              <a:rPr lang="en-US" altLang="zh-CN" sz="3200" b="1" baseline="-25000" dirty="0" smtClean="0">
                <a:cs typeface="Times New Roman" panose="02020603050405020304" pitchFamily="18" charset="0"/>
              </a:rPr>
              <a:t>i</a:t>
            </a:r>
            <a:r>
              <a:rPr lang="en-US" altLang="zh-CN" sz="3200" b="1" dirty="0" smtClean="0">
                <a:cs typeface="Times New Roman" panose="02020603050405020304" pitchFamily="18" charset="0"/>
              </a:rPr>
              <a:t>=0,1, x</a:t>
            </a:r>
            <a:r>
              <a:rPr lang="en-US" altLang="zh-CN" sz="3200" b="1" baseline="-25000" dirty="0">
                <a:cs typeface="Times New Roman" panose="02020603050405020304" pitchFamily="18" charset="0"/>
              </a:rPr>
              <a:t>i</a:t>
            </a:r>
            <a:r>
              <a:rPr lang="en-US" altLang="zh-CN" sz="3200" b="1" dirty="0" smtClean="0">
                <a:cs typeface="Times New Roman" panose="02020603050405020304" pitchFamily="18" charset="0"/>
              </a:rPr>
              <a:t>=1</a:t>
            </a:r>
            <a:r>
              <a:rPr lang="zh-CN" altLang="en-US" sz="3200" b="1" dirty="0">
                <a:cs typeface="Times New Roman" panose="02020603050405020304" pitchFamily="18" charset="0"/>
              </a:rPr>
              <a:t>当且仅当第</a:t>
            </a:r>
            <a:r>
              <a:rPr lang="en-US" altLang="zh-CN" sz="3200" b="1" dirty="0" err="1">
                <a:cs typeface="Times New Roman" panose="02020603050405020304" pitchFamily="18" charset="0"/>
              </a:rPr>
              <a:t>i</a:t>
            </a:r>
            <a:r>
              <a:rPr lang="zh-CN" altLang="en-US" sz="3200" b="1" dirty="0">
                <a:cs typeface="Times New Roman" panose="02020603050405020304" pitchFamily="18" charset="0"/>
              </a:rPr>
              <a:t>个集装箱装上船</a:t>
            </a:r>
            <a:endParaRPr lang="zh-CN" altLang="en-US" sz="3200" dirty="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2506310" y="2773641"/>
            <a:ext cx="7153275" cy="3467100"/>
          </a:xfrm>
          <a:prstGeom prst="rect">
            <a:avLst/>
          </a:prstGeom>
        </p:spPr>
      </p:pic>
    </p:spTree>
    <p:extLst>
      <p:ext uri="{BB962C8B-B14F-4D97-AF65-F5344CB8AC3E}">
        <p14:creationId xmlns:p14="http://schemas.microsoft.com/office/powerpoint/2010/main" val="40176993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最优装载</a:t>
            </a:r>
          </a:p>
        </p:txBody>
      </p:sp>
      <p:sp>
        <p:nvSpPr>
          <p:cNvPr id="3" name="内容占位符 2"/>
          <p:cNvSpPr>
            <a:spLocks noGrp="1"/>
          </p:cNvSpPr>
          <p:nvPr>
            <p:ph idx="1"/>
          </p:nvPr>
        </p:nvSpPr>
        <p:spPr/>
        <p:txBody>
          <a:bodyPr/>
          <a:lstStyle/>
          <a:p>
            <a:pPr marL="0" indent="0">
              <a:lnSpc>
                <a:spcPct val="150000"/>
              </a:lnSpc>
              <a:spcBef>
                <a:spcPts val="0"/>
              </a:spcBef>
              <a:buNone/>
            </a:pPr>
            <a:r>
              <a:rPr lang="zh-CN" altLang="en-US" sz="3600" dirty="0" smtClean="0">
                <a:latin typeface="Times New Roman" panose="02020603050405020304" pitchFamily="18" charset="0"/>
                <a:cs typeface="Times New Roman" panose="02020603050405020304" pitchFamily="18" charset="0"/>
              </a:rPr>
              <a:t>贪心</a:t>
            </a:r>
            <a:r>
              <a:rPr lang="zh-CN" altLang="en-US" sz="3600" dirty="0">
                <a:latin typeface="Times New Roman" panose="02020603050405020304" pitchFamily="18" charset="0"/>
                <a:cs typeface="Times New Roman" panose="02020603050405020304" pitchFamily="18" charset="0"/>
              </a:rPr>
              <a:t>策略：轻者优先</a:t>
            </a:r>
          </a:p>
          <a:p>
            <a:pPr marL="0" indent="0">
              <a:lnSpc>
                <a:spcPct val="150000"/>
              </a:lnSpc>
              <a:spcBef>
                <a:spcPts val="0"/>
              </a:spcBef>
              <a:buNone/>
            </a:pPr>
            <a:r>
              <a:rPr lang="zh-CN" altLang="en-US" sz="3600" dirty="0" smtClean="0">
                <a:latin typeface="Times New Roman" panose="02020603050405020304" pitchFamily="18" charset="0"/>
                <a:cs typeface="Times New Roman" panose="02020603050405020304" pitchFamily="18" charset="0"/>
              </a:rPr>
              <a:t>算法</a:t>
            </a:r>
            <a:r>
              <a:rPr lang="zh-CN" altLang="en-US" sz="3600" dirty="0">
                <a:latin typeface="Times New Roman" panose="02020603050405020304" pitchFamily="18" charset="0"/>
                <a:cs typeface="Times New Roman" panose="02020603050405020304" pitchFamily="18" charset="0"/>
              </a:rPr>
              <a:t>设计</a:t>
            </a:r>
            <a:r>
              <a:rPr lang="zh-CN" altLang="en-US" sz="3600" dirty="0" smtClean="0">
                <a:latin typeface="Times New Roman" panose="02020603050405020304" pitchFamily="18" charset="0"/>
                <a:cs typeface="Times New Roman" panose="02020603050405020304" pitchFamily="18" charset="0"/>
              </a:rPr>
              <a:t>：将</a:t>
            </a:r>
            <a:r>
              <a:rPr lang="zh-CN" altLang="en-US" sz="3600" dirty="0">
                <a:latin typeface="Times New Roman" panose="02020603050405020304" pitchFamily="18" charset="0"/>
                <a:cs typeface="Times New Roman" panose="02020603050405020304" pitchFamily="18" charset="0"/>
              </a:rPr>
              <a:t>集装箱排序，</a:t>
            </a:r>
            <a:r>
              <a:rPr lang="zh-CN" altLang="en-US" sz="3600" dirty="0" smtClean="0">
                <a:latin typeface="Times New Roman" panose="02020603050405020304" pitchFamily="18" charset="0"/>
                <a:cs typeface="Times New Roman" panose="02020603050405020304" pitchFamily="18" charset="0"/>
              </a:rPr>
              <a:t>使得</a:t>
            </a:r>
            <a:r>
              <a:rPr lang="en-US" altLang="zh-CN" sz="3600" b="1" i="1" dirty="0" smtClean="0">
                <a:latin typeface="Times New Roman" panose="02020603050405020304" pitchFamily="18" charset="0"/>
                <a:cs typeface="Times New Roman" panose="02020603050405020304" pitchFamily="18" charset="0"/>
              </a:rPr>
              <a:t>w</a:t>
            </a:r>
            <a:r>
              <a:rPr lang="en-US" altLang="zh-CN" sz="3600" b="1" baseline="-25000" dirty="0" smtClean="0">
                <a:latin typeface="Times New Roman" panose="02020603050405020304" pitchFamily="18" charset="0"/>
                <a:cs typeface="Times New Roman" panose="02020603050405020304" pitchFamily="18" charset="0"/>
              </a:rPr>
              <a:t>1</a:t>
            </a:r>
            <a:r>
              <a:rPr lang="en-US" altLang="zh-CN" sz="3600" b="1" dirty="0" smtClean="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a:t>
            </a:r>
            <a:r>
              <a:rPr lang="en-US" altLang="zh-CN" sz="3600" b="1" i="1" dirty="0">
                <a:latin typeface="Times New Roman" panose="02020603050405020304" pitchFamily="18" charset="0"/>
                <a:cs typeface="Times New Roman" panose="02020603050405020304" pitchFamily="18" charset="0"/>
              </a:rPr>
              <a:t>w</a:t>
            </a:r>
            <a:r>
              <a:rPr lang="en-US" altLang="zh-CN" sz="3600" b="1" baseline="-25000" dirty="0">
                <a:latin typeface="Times New Roman" panose="02020603050405020304" pitchFamily="18" charset="0"/>
                <a:cs typeface="Times New Roman" panose="02020603050405020304" pitchFamily="18" charset="0"/>
              </a:rPr>
              <a:t>2</a:t>
            </a:r>
            <a:r>
              <a:rPr lang="en-US" altLang="zh-CN" sz="3600" dirty="0">
                <a:latin typeface="Times New Roman" panose="02020603050405020304" pitchFamily="18" charset="0"/>
                <a:cs typeface="Times New Roman" panose="02020603050405020304" pitchFamily="18" charset="0"/>
              </a:rPr>
              <a:t>≤</a:t>
            </a:r>
            <a:r>
              <a:rPr lang="en-US" altLang="zh-CN" sz="3600" b="1"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a:t>
            </a:r>
            <a:r>
              <a:rPr lang="en-US" altLang="zh-CN" sz="3600" b="1" i="1" dirty="0" err="1">
                <a:latin typeface="Times New Roman" panose="02020603050405020304" pitchFamily="18" charset="0"/>
                <a:cs typeface="Times New Roman" panose="02020603050405020304" pitchFamily="18" charset="0"/>
              </a:rPr>
              <a:t>w</a:t>
            </a:r>
            <a:r>
              <a:rPr lang="en-US" altLang="zh-CN" sz="3600" b="1" baseline="-25000" dirty="0" err="1">
                <a:latin typeface="Times New Roman" panose="02020603050405020304" pitchFamily="18" charset="0"/>
                <a:cs typeface="Times New Roman" panose="02020603050405020304" pitchFamily="18" charset="0"/>
              </a:rPr>
              <a:t>n</a:t>
            </a:r>
            <a:endParaRPr lang="en-US" altLang="zh-CN" sz="3600" b="1" baseline="-25000" dirty="0">
              <a:latin typeface="Times New Roman" panose="02020603050405020304" pitchFamily="18" charset="0"/>
              <a:cs typeface="Times New Roman" panose="02020603050405020304" pitchFamily="18" charset="0"/>
            </a:endParaRPr>
          </a:p>
          <a:p>
            <a:pPr marL="0" indent="0">
              <a:lnSpc>
                <a:spcPct val="150000"/>
              </a:lnSpc>
              <a:spcBef>
                <a:spcPts val="0"/>
              </a:spcBef>
              <a:buNone/>
            </a:pPr>
            <a:r>
              <a:rPr lang="zh-CN" altLang="en-US" sz="3600" dirty="0">
                <a:latin typeface="Times New Roman" panose="02020603050405020304" pitchFamily="18" charset="0"/>
                <a:cs typeface="Times New Roman" panose="02020603050405020304" pitchFamily="18" charset="0"/>
              </a:rPr>
              <a:t>按照标号从小到大装箱，直到装入下一个箱子将使得集装箱总重超过轮船装载重量限制，则停止</a:t>
            </a:r>
            <a:r>
              <a:rPr lang="en-US" altLang="zh-CN" sz="3600" b="1" dirty="0">
                <a:latin typeface="Times New Roman" panose="02020603050405020304" pitchFamily="18" charset="0"/>
                <a:cs typeface="Times New Roman" panose="02020603050405020304" pitchFamily="18" charset="0"/>
              </a:rPr>
              <a:t>. </a:t>
            </a:r>
            <a:endParaRPr lang="zh-CN"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0643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贪心算法概念</a:t>
            </a:r>
            <a:endParaRPr lang="zh-CN" altLang="en-US" dirty="0"/>
          </a:p>
        </p:txBody>
      </p:sp>
      <p:sp>
        <p:nvSpPr>
          <p:cNvPr id="3" name="内容占位符 2"/>
          <p:cNvSpPr>
            <a:spLocks noGrp="1"/>
          </p:cNvSpPr>
          <p:nvPr>
            <p:ph idx="1"/>
          </p:nvPr>
        </p:nvSpPr>
        <p:spPr/>
        <p:txBody>
          <a:bodyPr/>
          <a:lstStyle/>
          <a:p>
            <a:pPr marL="0" indent="0">
              <a:lnSpc>
                <a:spcPct val="150000"/>
              </a:lnSpc>
              <a:spcBef>
                <a:spcPts val="0"/>
              </a:spcBef>
              <a:buNone/>
            </a:pPr>
            <a:r>
              <a:rPr lang="zh-CN" altLang="en-US" sz="3200" dirty="0" smtClean="0"/>
              <a:t>顾名思义</a:t>
            </a:r>
            <a:r>
              <a:rPr lang="zh-CN" altLang="en-US" sz="3200" dirty="0"/>
              <a:t>，贪心算法总是作出在当前看来最好的选择。也就是说贪心算法并不从整体最优考虑，它所作出的选择只是在某种意义上的</a:t>
            </a:r>
            <a:r>
              <a:rPr lang="zh-CN" altLang="en-US" sz="3200" b="1" dirty="0">
                <a:solidFill>
                  <a:schemeClr val="hlink"/>
                </a:solidFill>
              </a:rPr>
              <a:t>局部最优</a:t>
            </a:r>
            <a:r>
              <a:rPr lang="zh-CN" altLang="en-US" sz="3200" dirty="0"/>
              <a:t>选择。当然，希望贪心算法得到的最终结果也是整体最优的。虽然贪心算法不能对所有问题都得到整体最优解，但对许多问题它能产生整体最优解。如单源最短路经问题，最小生成树问题等。在一些情况下，即使贪心算法不能得到整体最优解，其最终结果却是最优解的很好近似。</a:t>
            </a:r>
          </a:p>
        </p:txBody>
      </p:sp>
    </p:spTree>
    <p:extLst>
      <p:ext uri="{BB962C8B-B14F-4D97-AF65-F5344CB8AC3E}">
        <p14:creationId xmlns:p14="http://schemas.microsoft.com/office/powerpoint/2010/main" val="4252554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正确性证明思路</a:t>
            </a:r>
          </a:p>
        </p:txBody>
      </p:sp>
      <p:sp>
        <p:nvSpPr>
          <p:cNvPr id="3" name="内容占位符 2"/>
          <p:cNvSpPr>
            <a:spLocks noGrp="1"/>
          </p:cNvSpPr>
          <p:nvPr>
            <p:ph idx="1"/>
          </p:nvPr>
        </p:nvSpPr>
        <p:spPr/>
        <p:txBody>
          <a:bodyPr/>
          <a:lstStyle/>
          <a:p>
            <a:pPr marL="0" indent="0" algn="just">
              <a:lnSpc>
                <a:spcPct val="150000"/>
              </a:lnSpc>
              <a:buNone/>
            </a:pPr>
            <a:r>
              <a:rPr lang="zh-CN" altLang="en-US" dirty="0" smtClean="0">
                <a:latin typeface="Times New Roman" panose="02020603050405020304" pitchFamily="18" charset="0"/>
                <a:cs typeface="Times New Roman" panose="02020603050405020304" pitchFamily="18" charset="0"/>
              </a:rPr>
              <a:t>命题</a:t>
            </a:r>
            <a:r>
              <a:rPr lang="zh-CN" altLang="en-US" dirty="0">
                <a:latin typeface="Times New Roman" panose="02020603050405020304" pitchFamily="18" charset="0"/>
                <a:cs typeface="Times New Roman" panose="02020603050405020304" pitchFamily="18" charset="0"/>
              </a:rPr>
              <a:t>：对装载问题任何规模为</a:t>
            </a:r>
            <a:r>
              <a:rPr lang="en-US" altLang="zh-CN" b="1" i="1" dirty="0">
                <a:latin typeface="Times New Roman" panose="02020603050405020304" pitchFamily="18" charset="0"/>
                <a:cs typeface="Times New Roman" panose="02020603050405020304" pitchFamily="18" charset="0"/>
              </a:rPr>
              <a:t>n </a:t>
            </a:r>
            <a:r>
              <a:rPr lang="zh-CN" altLang="en-US" dirty="0">
                <a:latin typeface="Times New Roman" panose="02020603050405020304" pitchFamily="18" charset="0"/>
                <a:cs typeface="Times New Roman" panose="02020603050405020304" pitchFamily="18" charset="0"/>
              </a:rPr>
              <a:t>的输入实例，算法得到最优解</a:t>
            </a:r>
            <a:r>
              <a:rPr lang="en-US" altLang="zh-CN" b="1"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a:p>
            <a:pPr marL="0" indent="0" algn="just">
              <a:lnSpc>
                <a:spcPct val="150000"/>
              </a:lnSpc>
              <a:buNone/>
            </a:pPr>
            <a:r>
              <a:rPr lang="zh-CN" altLang="en-US" dirty="0" smtClean="0">
                <a:latin typeface="Times New Roman" panose="02020603050405020304" pitchFamily="18" charset="0"/>
                <a:cs typeface="Times New Roman" panose="02020603050405020304" pitchFamily="18" charset="0"/>
              </a:rPr>
              <a:t>设</a:t>
            </a:r>
            <a:r>
              <a:rPr lang="zh-CN" altLang="en-US" dirty="0">
                <a:latin typeface="Times New Roman" panose="02020603050405020304" pitchFamily="18" charset="0"/>
                <a:cs typeface="Times New Roman" panose="02020603050405020304" pitchFamily="18" charset="0"/>
              </a:rPr>
              <a:t>集装箱从轻到重记为</a:t>
            </a:r>
            <a:r>
              <a:rPr lang="en-US" altLang="zh-CN" b="1" dirty="0">
                <a:latin typeface="Times New Roman" panose="02020603050405020304" pitchFamily="18" charset="0"/>
                <a:cs typeface="Times New Roman" panose="02020603050405020304" pitchFamily="18" charset="0"/>
              </a:rPr>
              <a:t>1, 2, … , </a:t>
            </a:r>
            <a:r>
              <a:rPr lang="en-US" altLang="zh-CN" b="1" i="1" dirty="0">
                <a:latin typeface="Times New Roman" panose="02020603050405020304" pitchFamily="18" charset="0"/>
                <a:cs typeface="Times New Roman" panose="02020603050405020304" pitchFamily="18" charset="0"/>
              </a:rPr>
              <a:t>n.</a:t>
            </a:r>
            <a:endParaRPr lang="zh-CN" altLang="en-US" dirty="0">
              <a:latin typeface="Times New Roman" panose="02020603050405020304" pitchFamily="18" charset="0"/>
              <a:cs typeface="Times New Roman" panose="02020603050405020304" pitchFamily="18" charset="0"/>
            </a:endParaRPr>
          </a:p>
          <a:p>
            <a:pPr marL="0" indent="0" algn="just">
              <a:lnSpc>
                <a:spcPct val="150000"/>
              </a:lnSpc>
              <a:buNone/>
            </a:pPr>
            <a:r>
              <a:rPr lang="zh-CN" altLang="en-US" dirty="0">
                <a:solidFill>
                  <a:srgbClr val="0000FF"/>
                </a:solidFill>
              </a:rPr>
              <a:t>归纳基础证明对任何只含</a:t>
            </a:r>
            <a:r>
              <a:rPr lang="en-US" altLang="zh-CN" b="1" dirty="0">
                <a:solidFill>
                  <a:srgbClr val="0000FF"/>
                </a:solidFill>
              </a:rPr>
              <a:t>1</a:t>
            </a:r>
            <a:r>
              <a:rPr lang="zh-CN" altLang="en-US" dirty="0">
                <a:solidFill>
                  <a:srgbClr val="0000FF"/>
                </a:solidFill>
              </a:rPr>
              <a:t>个箱子的输入实例，贪心法得到最优解</a:t>
            </a:r>
            <a:r>
              <a:rPr lang="en-US" altLang="zh-CN" b="1" dirty="0">
                <a:solidFill>
                  <a:srgbClr val="0000FF"/>
                </a:solidFill>
              </a:rPr>
              <a:t>. </a:t>
            </a:r>
            <a:r>
              <a:rPr lang="zh-CN" altLang="en-US" dirty="0">
                <a:solidFill>
                  <a:srgbClr val="0000FF"/>
                </a:solidFill>
              </a:rPr>
              <a:t>显然</a:t>
            </a:r>
            <a:r>
              <a:rPr lang="zh-CN" altLang="en-US" dirty="0" smtClean="0">
                <a:solidFill>
                  <a:srgbClr val="0000FF"/>
                </a:solidFill>
              </a:rPr>
              <a:t>正确</a:t>
            </a:r>
            <a:r>
              <a:rPr lang="zh-CN" altLang="en-US" b="1" dirty="0" smtClean="0">
                <a:solidFill>
                  <a:srgbClr val="0000FF"/>
                </a:solidFill>
              </a:rPr>
              <a:t>。</a:t>
            </a:r>
            <a:endParaRPr lang="en-US" altLang="zh-CN" b="1" dirty="0" smtClean="0">
              <a:solidFill>
                <a:srgbClr val="0000FF"/>
              </a:solidFill>
            </a:endParaRPr>
          </a:p>
          <a:p>
            <a:pPr marL="0" indent="0" algn="just">
              <a:lnSpc>
                <a:spcPct val="150000"/>
              </a:lnSpc>
              <a:buNone/>
            </a:pPr>
            <a:r>
              <a:rPr lang="zh-CN" altLang="en-US" dirty="0">
                <a:solidFill>
                  <a:srgbClr val="0000FF"/>
                </a:solidFill>
                <a:latin typeface="Times New Roman" panose="02020603050405020304" pitchFamily="18" charset="0"/>
                <a:cs typeface="Times New Roman" panose="02020603050405020304" pitchFamily="18" charset="0"/>
              </a:rPr>
              <a:t>归纳步骤证明：假设对于任何</a:t>
            </a:r>
            <a:r>
              <a:rPr lang="en-US" altLang="zh-CN" dirty="0">
                <a:solidFill>
                  <a:srgbClr val="0000FF"/>
                </a:solidFill>
                <a:latin typeface="Times New Roman" panose="02020603050405020304" pitchFamily="18" charset="0"/>
                <a:cs typeface="Times New Roman" panose="02020603050405020304" pitchFamily="18" charset="0"/>
              </a:rPr>
              <a:t>n</a:t>
            </a:r>
            <a:r>
              <a:rPr lang="zh-CN" altLang="en-US" dirty="0">
                <a:solidFill>
                  <a:srgbClr val="0000FF"/>
                </a:solidFill>
                <a:latin typeface="Times New Roman" panose="02020603050405020304" pitchFamily="18" charset="0"/>
                <a:cs typeface="Times New Roman" panose="02020603050405020304" pitchFamily="18" charset="0"/>
              </a:rPr>
              <a:t>个箱子的输入实例贪心法都能得到最优解，那么对于任何</a:t>
            </a:r>
            <a:r>
              <a:rPr lang="en-US" altLang="zh-CN" dirty="0">
                <a:solidFill>
                  <a:srgbClr val="0000FF"/>
                </a:solidFill>
                <a:latin typeface="Times New Roman" panose="02020603050405020304" pitchFamily="18" charset="0"/>
                <a:cs typeface="Times New Roman" panose="02020603050405020304" pitchFamily="18" charset="0"/>
              </a:rPr>
              <a:t>n+1</a:t>
            </a:r>
            <a:r>
              <a:rPr lang="zh-CN" altLang="en-US" dirty="0">
                <a:solidFill>
                  <a:srgbClr val="0000FF"/>
                </a:solidFill>
                <a:latin typeface="Times New Roman" panose="02020603050405020304" pitchFamily="18" charset="0"/>
                <a:cs typeface="Times New Roman" panose="02020603050405020304" pitchFamily="18" charset="0"/>
              </a:rPr>
              <a:t>个箱子的输入实例贪心法也得到最优解</a:t>
            </a:r>
            <a:r>
              <a:rPr lang="en-US" altLang="zh-CN" dirty="0">
                <a:solidFill>
                  <a:srgbClr val="0000FF"/>
                </a:solidFill>
                <a:latin typeface="Times New Roman" panose="02020603050405020304" pitchFamily="18" charset="0"/>
                <a:cs typeface="Times New Roman" panose="02020603050405020304" pitchFamily="18" charset="0"/>
              </a:rPr>
              <a:t>.</a:t>
            </a:r>
            <a:endParaRPr lang="zh-CN" altLang="en-US"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7095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归纳步骤</a:t>
            </a:r>
            <a:r>
              <a:rPr lang="zh-CN" altLang="en-US" dirty="0" smtClean="0"/>
              <a:t>证明</a:t>
            </a:r>
            <a:r>
              <a:rPr lang="zh-CN" altLang="en-US" dirty="0"/>
              <a:t>思路</a:t>
            </a:r>
          </a:p>
        </p:txBody>
      </p:sp>
      <p:pic>
        <p:nvPicPr>
          <p:cNvPr id="4" name="图片 3"/>
          <p:cNvPicPr>
            <a:picLocks noChangeAspect="1"/>
          </p:cNvPicPr>
          <p:nvPr/>
        </p:nvPicPr>
        <p:blipFill rotWithShape="1">
          <a:blip r:embed="rId2"/>
          <a:srcRect l="-1" t="15997" r="976"/>
          <a:stretch/>
        </p:blipFill>
        <p:spPr>
          <a:xfrm>
            <a:off x="2962735" y="1229031"/>
            <a:ext cx="5807639" cy="4536143"/>
          </a:xfrm>
          <a:prstGeom prst="rect">
            <a:avLst/>
          </a:prstGeom>
        </p:spPr>
      </p:pic>
    </p:spTree>
    <p:extLst>
      <p:ext uri="{BB962C8B-B14F-4D97-AF65-F5344CB8AC3E}">
        <p14:creationId xmlns:p14="http://schemas.microsoft.com/office/powerpoint/2010/main" val="2663673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归纳步骤证明思路</a:t>
            </a:r>
          </a:p>
        </p:txBody>
      </p:sp>
      <p:pic>
        <p:nvPicPr>
          <p:cNvPr id="4" name="图片 3"/>
          <p:cNvPicPr>
            <a:picLocks noChangeAspect="1"/>
          </p:cNvPicPr>
          <p:nvPr/>
        </p:nvPicPr>
        <p:blipFill>
          <a:blip r:embed="rId2"/>
          <a:stretch>
            <a:fillRect/>
          </a:stretch>
        </p:blipFill>
        <p:spPr>
          <a:xfrm>
            <a:off x="198193" y="990296"/>
            <a:ext cx="5400000" cy="4630645"/>
          </a:xfrm>
          <a:prstGeom prst="rect">
            <a:avLst/>
          </a:prstGeom>
        </p:spPr>
      </p:pic>
      <p:pic>
        <p:nvPicPr>
          <p:cNvPr id="5" name="图片 4"/>
          <p:cNvPicPr>
            <a:picLocks noChangeAspect="1"/>
          </p:cNvPicPr>
          <p:nvPr/>
        </p:nvPicPr>
        <p:blipFill>
          <a:blip r:embed="rId3"/>
          <a:stretch>
            <a:fillRect/>
          </a:stretch>
        </p:blipFill>
        <p:spPr>
          <a:xfrm>
            <a:off x="5977238" y="990296"/>
            <a:ext cx="5760000" cy="4395790"/>
          </a:xfrm>
          <a:prstGeom prst="rect">
            <a:avLst/>
          </a:prstGeom>
        </p:spPr>
      </p:pic>
    </p:spTree>
    <p:extLst>
      <p:ext uri="{BB962C8B-B14F-4D97-AF65-F5344CB8AC3E}">
        <p14:creationId xmlns:p14="http://schemas.microsoft.com/office/powerpoint/2010/main" val="3865913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活动安排问题</a:t>
            </a:r>
            <a:endParaRPr lang="zh-CN" altLang="en-US" dirty="0"/>
          </a:p>
        </p:txBody>
      </p:sp>
      <p:sp>
        <p:nvSpPr>
          <p:cNvPr id="3" name="内容占位符 2"/>
          <p:cNvSpPr>
            <a:spLocks noGrp="1"/>
          </p:cNvSpPr>
          <p:nvPr>
            <p:ph idx="1"/>
          </p:nvPr>
        </p:nvSpPr>
        <p:spPr/>
        <p:txBody>
          <a:bodyPr/>
          <a:lstStyle/>
          <a:p>
            <a:pPr marL="0" indent="0">
              <a:lnSpc>
                <a:spcPct val="150000"/>
              </a:lnSpc>
              <a:buNone/>
            </a:pPr>
            <a:r>
              <a:rPr lang="zh-CN" altLang="en-US" dirty="0"/>
              <a:t>活动安排问题就是要在所给的活动集合中选出最大的相容活动子集合，是可以用贪心算法有效求解的很好例子。该问题要求高效地安排一系列争用某一公共资源的活动。贪心算法提供了一个简单、漂亮的方法使得尽可能多的活动能兼容地使用公共资源</a:t>
            </a:r>
            <a:r>
              <a:rPr lang="zh-CN" altLang="en-US" dirty="0" smtClean="0"/>
              <a:t>。</a:t>
            </a:r>
            <a:endParaRPr lang="zh-CN" altLang="en-US" dirty="0"/>
          </a:p>
        </p:txBody>
      </p:sp>
    </p:spTree>
    <p:extLst>
      <p:ext uri="{BB962C8B-B14F-4D97-AF65-F5344CB8AC3E}">
        <p14:creationId xmlns:p14="http://schemas.microsoft.com/office/powerpoint/2010/main" val="231904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活动安排问题</a:t>
            </a:r>
          </a:p>
        </p:txBody>
      </p:sp>
      <p:sp>
        <p:nvSpPr>
          <p:cNvPr id="3" name="内容占位符 2"/>
          <p:cNvSpPr>
            <a:spLocks noGrp="1"/>
          </p:cNvSpPr>
          <p:nvPr>
            <p:ph idx="1"/>
          </p:nvPr>
        </p:nvSpPr>
        <p:spPr/>
        <p:txBody>
          <a:bodyPr/>
          <a:lstStyle/>
          <a:p>
            <a:pPr marL="0" indent="0">
              <a:lnSpc>
                <a:spcPct val="150000"/>
              </a:lnSpc>
              <a:spcBef>
                <a:spcPts val="0"/>
              </a:spcBef>
              <a:buNone/>
            </a:pPr>
            <a:r>
              <a:rPr lang="zh-CN" altLang="en-US" dirty="0">
                <a:latin typeface="Times New Roman" panose="02020603050405020304" pitchFamily="18" charset="0"/>
                <a:cs typeface="Times New Roman" panose="02020603050405020304" pitchFamily="18" charset="0"/>
              </a:rPr>
              <a:t>设有</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个活动的集合</a:t>
            </a:r>
            <a:r>
              <a:rPr lang="en-US" altLang="zh-CN" dirty="0">
                <a:latin typeface="Times New Roman" panose="02020603050405020304" pitchFamily="18" charset="0"/>
                <a:cs typeface="Times New Roman" panose="02020603050405020304" pitchFamily="18" charset="0"/>
              </a:rPr>
              <a:t>E={1,2,…,n}</a:t>
            </a:r>
            <a:r>
              <a:rPr lang="zh-CN" altLang="en-US" dirty="0">
                <a:latin typeface="Times New Roman" panose="02020603050405020304" pitchFamily="18" charset="0"/>
                <a:cs typeface="Times New Roman" panose="02020603050405020304" pitchFamily="18" charset="0"/>
              </a:rPr>
              <a:t>，其中每个活动都要求使用同一资源，如演讲会场等，而在同一时间内只有一个活动能使用这一资源。每个活动</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都有一个要求使用该资源的起始时间</a:t>
            </a:r>
            <a:r>
              <a:rPr lang="en-US" altLang="zh-CN" dirty="0" err="1">
                <a:latin typeface="Times New Roman" panose="02020603050405020304" pitchFamily="18" charset="0"/>
                <a:cs typeface="Times New Roman" panose="02020603050405020304" pitchFamily="18" charset="0"/>
              </a:rPr>
              <a:t>si</a:t>
            </a:r>
            <a:r>
              <a:rPr lang="zh-CN" altLang="en-US" dirty="0">
                <a:latin typeface="Times New Roman" panose="02020603050405020304" pitchFamily="18" charset="0"/>
                <a:cs typeface="Times New Roman" panose="02020603050405020304" pitchFamily="18" charset="0"/>
              </a:rPr>
              <a:t>和一个结束时间</a:t>
            </a:r>
            <a:r>
              <a:rPr lang="en-US" altLang="zh-CN" dirty="0">
                <a:latin typeface="Times New Roman" panose="02020603050405020304" pitchFamily="18" charset="0"/>
                <a:cs typeface="Times New Roman" panose="02020603050405020304" pitchFamily="18" charset="0"/>
              </a:rPr>
              <a:t>fi,</a:t>
            </a:r>
            <a:r>
              <a:rPr lang="zh-CN" altLang="en-US" dirty="0">
                <a:latin typeface="Times New Roman" panose="02020603050405020304" pitchFamily="18" charset="0"/>
                <a:cs typeface="Times New Roman" panose="02020603050405020304" pitchFamily="18" charset="0"/>
              </a:rPr>
              <a:t>且</a:t>
            </a:r>
            <a:r>
              <a:rPr lang="en-US" altLang="zh-CN" dirty="0" err="1">
                <a:latin typeface="Times New Roman" panose="02020603050405020304" pitchFamily="18" charset="0"/>
                <a:cs typeface="Times New Roman" panose="02020603050405020304" pitchFamily="18" charset="0"/>
              </a:rPr>
              <a:t>si</a:t>
            </a:r>
            <a:r>
              <a:rPr lang="en-US" altLang="zh-CN" dirty="0">
                <a:latin typeface="Times New Roman" panose="02020603050405020304" pitchFamily="18" charset="0"/>
                <a:cs typeface="Times New Roman" panose="02020603050405020304" pitchFamily="18" charset="0"/>
              </a:rPr>
              <a:t> &lt;fi </a:t>
            </a:r>
            <a:r>
              <a:rPr lang="zh-CN" altLang="en-US" dirty="0">
                <a:latin typeface="Times New Roman" panose="02020603050405020304" pitchFamily="18" charset="0"/>
                <a:cs typeface="Times New Roman" panose="02020603050405020304" pitchFamily="18" charset="0"/>
              </a:rPr>
              <a:t>。如果选择了活动</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，则它在半开时间区间</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si</a:t>
            </a:r>
            <a:r>
              <a:rPr lang="en-US" altLang="zh-CN" dirty="0">
                <a:latin typeface="Times New Roman" panose="02020603050405020304" pitchFamily="18" charset="0"/>
                <a:cs typeface="Times New Roman" panose="02020603050405020304" pitchFamily="18" charset="0"/>
              </a:rPr>
              <a:t>, fi)</a:t>
            </a:r>
            <a:r>
              <a:rPr lang="zh-CN" altLang="en-US" dirty="0">
                <a:latin typeface="Times New Roman" panose="02020603050405020304" pitchFamily="18" charset="0"/>
                <a:cs typeface="Times New Roman" panose="02020603050405020304" pitchFamily="18" charset="0"/>
              </a:rPr>
              <a:t>内占用资源。若区间</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si</a:t>
            </a:r>
            <a:r>
              <a:rPr lang="en-US" altLang="zh-CN" dirty="0">
                <a:latin typeface="Times New Roman" panose="02020603050405020304" pitchFamily="18" charset="0"/>
                <a:cs typeface="Times New Roman" panose="02020603050405020304" pitchFamily="18" charset="0"/>
              </a:rPr>
              <a:t>, fi)</a:t>
            </a:r>
            <a:r>
              <a:rPr lang="zh-CN" altLang="en-US" dirty="0">
                <a:latin typeface="Times New Roman" panose="02020603050405020304" pitchFamily="18" charset="0"/>
                <a:cs typeface="Times New Roman" panose="02020603050405020304" pitchFamily="18" charset="0"/>
              </a:rPr>
              <a:t>与区间</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sj</a:t>
            </a:r>
            <a:r>
              <a:rPr lang="en-US" altLang="zh-CN" dirty="0">
                <a:latin typeface="Times New Roman" panose="02020603050405020304" pitchFamily="18" charset="0"/>
                <a:cs typeface="Times New Roman" panose="02020603050405020304" pitchFamily="18" charset="0"/>
              </a:rPr>
              <a:t>, fj)</a:t>
            </a:r>
            <a:r>
              <a:rPr lang="zh-CN" altLang="en-US" dirty="0">
                <a:latin typeface="Times New Roman" panose="02020603050405020304" pitchFamily="18" charset="0"/>
                <a:cs typeface="Times New Roman" panose="02020603050405020304" pitchFamily="18" charset="0"/>
              </a:rPr>
              <a:t>不相交，则称活动</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与活动</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是相容的。也就是说，当</a:t>
            </a:r>
            <a:r>
              <a:rPr lang="en-US" altLang="zh-CN" dirty="0" err="1">
                <a:latin typeface="Times New Roman" panose="02020603050405020304" pitchFamily="18" charset="0"/>
                <a:cs typeface="Times New Roman" panose="02020603050405020304" pitchFamily="18" charset="0"/>
              </a:rPr>
              <a:t>si≥fj</a:t>
            </a:r>
            <a:r>
              <a:rPr lang="zh-CN" altLang="en-US" dirty="0">
                <a:latin typeface="Times New Roman" panose="02020603050405020304" pitchFamily="18" charset="0"/>
                <a:cs typeface="Times New Roman" panose="02020603050405020304" pitchFamily="18" charset="0"/>
              </a:rPr>
              <a:t>或</a:t>
            </a:r>
            <a:r>
              <a:rPr lang="en-US" altLang="zh-CN" dirty="0" err="1">
                <a:latin typeface="Times New Roman" panose="02020603050405020304" pitchFamily="18" charset="0"/>
                <a:cs typeface="Times New Roman" panose="02020603050405020304" pitchFamily="18" charset="0"/>
              </a:rPr>
              <a:t>sj≥fi</a:t>
            </a:r>
            <a:r>
              <a:rPr lang="zh-CN" altLang="en-US" dirty="0">
                <a:latin typeface="Times New Roman" panose="02020603050405020304" pitchFamily="18" charset="0"/>
                <a:cs typeface="Times New Roman" panose="02020603050405020304" pitchFamily="18" charset="0"/>
              </a:rPr>
              <a:t>时，活动</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与活动</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相容</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532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活动安排问题</a:t>
            </a:r>
          </a:p>
        </p:txBody>
      </p:sp>
      <p:sp>
        <p:nvSpPr>
          <p:cNvPr id="3" name="内容占位符 2"/>
          <p:cNvSpPr>
            <a:spLocks noGrp="1"/>
          </p:cNvSpPr>
          <p:nvPr>
            <p:ph idx="1"/>
          </p:nvPr>
        </p:nvSpPr>
        <p:spPr>
          <a:xfrm>
            <a:off x="7516148" y="1179700"/>
            <a:ext cx="4600187" cy="5349166"/>
          </a:xfrm>
        </p:spPr>
        <p:txBody>
          <a:bodyPr/>
          <a:lstStyle/>
          <a:p>
            <a:pPr marL="0" indent="0">
              <a:buNone/>
            </a:pPr>
            <a:r>
              <a:rPr lang="zh-CN" altLang="en-US" dirty="0" smtClean="0"/>
              <a:t>解：</a:t>
            </a:r>
            <a:r>
              <a:rPr lang="en-US" altLang="zh-CN" dirty="0" smtClean="0"/>
              <a:t>1</a:t>
            </a:r>
            <a:r>
              <a:rPr lang="zh-CN" altLang="en-US" dirty="0" smtClean="0"/>
              <a:t>，</a:t>
            </a:r>
            <a:r>
              <a:rPr lang="en-US" altLang="zh-CN" dirty="0" smtClean="0"/>
              <a:t>4</a:t>
            </a:r>
            <a:r>
              <a:rPr lang="zh-CN" altLang="en-US" dirty="0" smtClean="0"/>
              <a:t>，</a:t>
            </a:r>
            <a:r>
              <a:rPr lang="en-US" altLang="zh-CN" dirty="0" smtClean="0"/>
              <a:t>8</a:t>
            </a:r>
            <a:r>
              <a:rPr lang="zh-CN" altLang="en-US" dirty="0" smtClean="0"/>
              <a:t>或</a:t>
            </a:r>
            <a:r>
              <a:rPr lang="en-US" altLang="zh-CN" dirty="0" smtClean="0"/>
              <a:t>1</a:t>
            </a:r>
            <a:r>
              <a:rPr lang="zh-CN" altLang="en-US" dirty="0" smtClean="0"/>
              <a:t>，</a:t>
            </a:r>
            <a:r>
              <a:rPr lang="en-US" altLang="zh-CN" dirty="0" smtClean="0"/>
              <a:t>4</a:t>
            </a:r>
            <a:r>
              <a:rPr lang="zh-CN" altLang="en-US" dirty="0" smtClean="0"/>
              <a:t>，</a:t>
            </a:r>
            <a:r>
              <a:rPr lang="en-US" altLang="zh-CN" dirty="0" smtClean="0"/>
              <a:t>9</a:t>
            </a:r>
            <a:endParaRPr lang="en-US" altLang="zh-CN" dirty="0"/>
          </a:p>
          <a:p>
            <a:pPr marL="0" indent="0">
              <a:buNone/>
            </a:pPr>
            <a:endParaRPr lang="zh-CN" altLang="en-US" dirty="0"/>
          </a:p>
        </p:txBody>
      </p:sp>
      <p:pic>
        <p:nvPicPr>
          <p:cNvPr id="4" name="图片 3"/>
          <p:cNvPicPr>
            <a:picLocks noChangeAspect="1"/>
          </p:cNvPicPr>
          <p:nvPr/>
        </p:nvPicPr>
        <p:blipFill rotWithShape="1">
          <a:blip r:embed="rId2"/>
          <a:srcRect l="5834" t="-394"/>
          <a:stretch/>
        </p:blipFill>
        <p:spPr>
          <a:xfrm>
            <a:off x="206476" y="904570"/>
            <a:ext cx="7211347" cy="5326340"/>
          </a:xfrm>
          <a:prstGeom prst="rect">
            <a:avLst/>
          </a:prstGeom>
        </p:spPr>
      </p:pic>
      <p:pic>
        <p:nvPicPr>
          <p:cNvPr id="5" name="图片 4"/>
          <p:cNvPicPr>
            <a:picLocks noChangeAspect="1"/>
          </p:cNvPicPr>
          <p:nvPr/>
        </p:nvPicPr>
        <p:blipFill>
          <a:blip r:embed="rId3"/>
          <a:stretch>
            <a:fillRect/>
          </a:stretch>
        </p:blipFill>
        <p:spPr>
          <a:xfrm>
            <a:off x="7516148" y="2141967"/>
            <a:ext cx="4320000" cy="3656330"/>
          </a:xfrm>
          <a:prstGeom prst="rect">
            <a:avLst/>
          </a:prstGeom>
        </p:spPr>
      </p:pic>
    </p:spTree>
    <p:extLst>
      <p:ext uri="{BB962C8B-B14F-4D97-AF65-F5344CB8AC3E}">
        <p14:creationId xmlns:p14="http://schemas.microsoft.com/office/powerpoint/2010/main" val="2269404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活动安排问题</a:t>
            </a:r>
          </a:p>
        </p:txBody>
      </p:sp>
      <p:pic>
        <p:nvPicPr>
          <p:cNvPr id="4" name="图片 3"/>
          <p:cNvPicPr>
            <a:picLocks noChangeAspect="1"/>
          </p:cNvPicPr>
          <p:nvPr/>
        </p:nvPicPr>
        <p:blipFill>
          <a:blip r:embed="rId2"/>
          <a:stretch>
            <a:fillRect/>
          </a:stretch>
        </p:blipFill>
        <p:spPr>
          <a:xfrm>
            <a:off x="338751" y="1318445"/>
            <a:ext cx="7896225" cy="4476750"/>
          </a:xfrm>
          <a:prstGeom prst="rect">
            <a:avLst/>
          </a:prstGeom>
        </p:spPr>
      </p:pic>
      <p:sp>
        <p:nvSpPr>
          <p:cNvPr id="5" name="文本框 4"/>
          <p:cNvSpPr txBox="1"/>
          <p:nvPr/>
        </p:nvSpPr>
        <p:spPr>
          <a:xfrm>
            <a:off x="8642554" y="2163097"/>
            <a:ext cx="3005951" cy="1646733"/>
          </a:xfrm>
          <a:prstGeom prst="rect">
            <a:avLst/>
          </a:prstGeom>
          <a:noFill/>
        </p:spPr>
        <p:txBody>
          <a:bodyPr wrap="none" rtlCol="0">
            <a:spAutoFit/>
          </a:bodyPr>
          <a:lstStyle/>
          <a:p>
            <a:pPr>
              <a:lnSpc>
                <a:spcPct val="150000"/>
              </a:lnSpc>
            </a:pPr>
            <a:r>
              <a:rPr lang="zh-CN" altLang="en-US" sz="3600" b="1" dirty="0" smtClean="0">
                <a:latin typeface="Times New Roman" panose="02020603050405020304" pitchFamily="18" charset="0"/>
                <a:cs typeface="Times New Roman" panose="02020603050405020304" pitchFamily="18" charset="0"/>
              </a:rPr>
              <a:t>解：</a:t>
            </a:r>
            <a:r>
              <a:rPr lang="en-US" altLang="zh-CN" sz="3600" b="1" dirty="0" smtClean="0">
                <a:latin typeface="Times New Roman" panose="02020603050405020304" pitchFamily="18" charset="0"/>
                <a:cs typeface="Times New Roman" panose="02020603050405020304" pitchFamily="18" charset="0"/>
              </a:rPr>
              <a:t>1</a:t>
            </a:r>
          </a:p>
          <a:p>
            <a:pPr>
              <a:lnSpc>
                <a:spcPct val="150000"/>
              </a:lnSpc>
            </a:pPr>
            <a:r>
              <a:rPr lang="zh-CN" altLang="en-US" sz="3600" b="1" dirty="0" smtClean="0">
                <a:latin typeface="Times New Roman" panose="02020603050405020304" pitchFamily="18" charset="0"/>
                <a:cs typeface="Times New Roman" panose="02020603050405020304" pitchFamily="18" charset="0"/>
              </a:rPr>
              <a:t>最优解：</a:t>
            </a:r>
            <a:r>
              <a:rPr lang="en-US" altLang="zh-CN" sz="3600" b="1" dirty="0" smtClean="0">
                <a:latin typeface="Times New Roman" panose="02020603050405020304" pitchFamily="18" charset="0"/>
                <a:cs typeface="Times New Roman" panose="02020603050405020304" pitchFamily="18" charset="0"/>
              </a:rPr>
              <a:t>2</a:t>
            </a:r>
            <a:r>
              <a:rPr lang="zh-CN" altLang="en-US" sz="3600" b="1" dirty="0" smtClean="0">
                <a:latin typeface="Times New Roman" panose="02020603050405020304" pitchFamily="18" charset="0"/>
                <a:cs typeface="Times New Roman" panose="02020603050405020304" pitchFamily="18" charset="0"/>
              </a:rPr>
              <a:t>和</a:t>
            </a:r>
            <a:r>
              <a:rPr lang="en-US" altLang="zh-CN" sz="3600" b="1" dirty="0" smtClean="0">
                <a:latin typeface="Times New Roman" panose="02020603050405020304" pitchFamily="18" charset="0"/>
                <a:cs typeface="Times New Roman" panose="02020603050405020304" pitchFamily="18" charset="0"/>
              </a:rPr>
              <a:t>3</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102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活动安排问题</a:t>
            </a:r>
          </a:p>
        </p:txBody>
      </p:sp>
      <p:pic>
        <p:nvPicPr>
          <p:cNvPr id="4" name="图片 3"/>
          <p:cNvPicPr>
            <a:picLocks noChangeAspect="1"/>
          </p:cNvPicPr>
          <p:nvPr/>
        </p:nvPicPr>
        <p:blipFill>
          <a:blip r:embed="rId2"/>
          <a:stretch>
            <a:fillRect/>
          </a:stretch>
        </p:blipFill>
        <p:spPr>
          <a:xfrm>
            <a:off x="264088" y="1247621"/>
            <a:ext cx="7534275" cy="4657725"/>
          </a:xfrm>
          <a:prstGeom prst="rect">
            <a:avLst/>
          </a:prstGeom>
        </p:spPr>
      </p:pic>
      <p:sp>
        <p:nvSpPr>
          <p:cNvPr id="5" name="文本框 4"/>
          <p:cNvSpPr txBox="1"/>
          <p:nvPr/>
        </p:nvSpPr>
        <p:spPr>
          <a:xfrm>
            <a:off x="8642554" y="2163097"/>
            <a:ext cx="2962671" cy="1754326"/>
          </a:xfrm>
          <a:prstGeom prst="rect">
            <a:avLst/>
          </a:prstGeom>
          <a:noFill/>
        </p:spPr>
        <p:txBody>
          <a:bodyPr wrap="none" rtlCol="0">
            <a:spAutoFit/>
          </a:bodyPr>
          <a:lstStyle/>
          <a:p>
            <a:pPr>
              <a:lnSpc>
                <a:spcPct val="150000"/>
              </a:lnSpc>
            </a:pPr>
            <a:r>
              <a:rPr lang="zh-CN" altLang="en-US" sz="3600" b="1" dirty="0" smtClean="0">
                <a:latin typeface="Times New Roman" panose="02020603050405020304" pitchFamily="18" charset="0"/>
                <a:cs typeface="Times New Roman" panose="02020603050405020304" pitchFamily="18" charset="0"/>
              </a:rPr>
              <a:t>解：</a:t>
            </a:r>
            <a:r>
              <a:rPr lang="en-US" altLang="zh-CN" sz="3600" b="1" dirty="0" smtClean="0">
                <a:latin typeface="Times New Roman" panose="02020603050405020304" pitchFamily="18" charset="0"/>
                <a:cs typeface="Times New Roman" panose="02020603050405020304" pitchFamily="18" charset="0"/>
              </a:rPr>
              <a:t>2</a:t>
            </a:r>
          </a:p>
          <a:p>
            <a:pPr>
              <a:lnSpc>
                <a:spcPct val="150000"/>
              </a:lnSpc>
            </a:pPr>
            <a:r>
              <a:rPr lang="zh-CN" altLang="en-US" sz="3600" b="1" dirty="0" smtClean="0">
                <a:latin typeface="Times New Roman" panose="02020603050405020304" pitchFamily="18" charset="0"/>
                <a:cs typeface="Times New Roman" panose="02020603050405020304" pitchFamily="18" charset="0"/>
              </a:rPr>
              <a:t>最优解：</a:t>
            </a:r>
            <a:r>
              <a:rPr lang="en-US" altLang="zh-CN" sz="3600" b="1" dirty="0" smtClean="0">
                <a:latin typeface="Times New Roman" panose="02020603050405020304" pitchFamily="18" charset="0"/>
                <a:cs typeface="Times New Roman" panose="02020603050405020304" pitchFamily="18" charset="0"/>
              </a:rPr>
              <a:t>1</a:t>
            </a:r>
            <a:r>
              <a:rPr lang="zh-CN" altLang="en-US" sz="3600" b="1" dirty="0" smtClean="0">
                <a:latin typeface="Times New Roman" panose="02020603050405020304" pitchFamily="18" charset="0"/>
                <a:cs typeface="Times New Roman" panose="02020603050405020304" pitchFamily="18" charset="0"/>
              </a:rPr>
              <a:t>和</a:t>
            </a:r>
            <a:r>
              <a:rPr lang="en-US" altLang="zh-CN" sz="3600" b="1" dirty="0" smtClean="0">
                <a:latin typeface="Times New Roman" panose="02020603050405020304" pitchFamily="18" charset="0"/>
                <a:cs typeface="Times New Roman" panose="02020603050405020304" pitchFamily="18" charset="0"/>
              </a:rPr>
              <a:t>3</a:t>
            </a:r>
            <a:endParaRPr lang="zh-CN" alt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4582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活动安排问题</a:t>
            </a:r>
          </a:p>
        </p:txBody>
      </p:sp>
      <p:pic>
        <p:nvPicPr>
          <p:cNvPr id="4" name="图片 3"/>
          <p:cNvPicPr>
            <a:picLocks noChangeAspect="1"/>
          </p:cNvPicPr>
          <p:nvPr/>
        </p:nvPicPr>
        <p:blipFill>
          <a:blip r:embed="rId2"/>
          <a:stretch>
            <a:fillRect/>
          </a:stretch>
        </p:blipFill>
        <p:spPr>
          <a:xfrm>
            <a:off x="200866" y="835742"/>
            <a:ext cx="6730875" cy="5435612"/>
          </a:xfrm>
          <a:prstGeom prst="rect">
            <a:avLst/>
          </a:prstGeom>
        </p:spPr>
      </p:pic>
      <p:sp>
        <p:nvSpPr>
          <p:cNvPr id="5" name="矩形 4"/>
          <p:cNvSpPr/>
          <p:nvPr/>
        </p:nvSpPr>
        <p:spPr>
          <a:xfrm>
            <a:off x="4503174" y="5456903"/>
            <a:ext cx="619432" cy="4129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7207044" y="1135626"/>
            <a:ext cx="3890809" cy="923330"/>
          </a:xfrm>
          <a:prstGeom prst="rect">
            <a:avLst/>
          </a:prstGeom>
          <a:solidFill>
            <a:srgbClr val="FFFF00"/>
          </a:solidFill>
        </p:spPr>
        <p:txBody>
          <a:bodyPr wrap="none" rtlCol="0">
            <a:spAutoFit/>
          </a:bodyPr>
          <a:lstStyle/>
          <a:p>
            <a:pPr>
              <a:lnSpc>
                <a:spcPct val="150000"/>
              </a:lnSpc>
            </a:pPr>
            <a:r>
              <a:rPr lang="zh-CN" altLang="en-US" sz="3600" b="1" dirty="0" smtClean="0">
                <a:latin typeface="Times New Roman" panose="02020603050405020304" pitchFamily="18" charset="0"/>
                <a:cs typeface="Times New Roman" panose="02020603050405020304" pitchFamily="18" charset="0"/>
              </a:rPr>
              <a:t>结束时间早的优先</a:t>
            </a:r>
            <a:endParaRPr lang="zh-CN" altLang="en-US" sz="3600" b="1" dirty="0">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3"/>
          <a:stretch>
            <a:fillRect/>
          </a:stretch>
        </p:blipFill>
        <p:spPr>
          <a:xfrm>
            <a:off x="6468850" y="2358840"/>
            <a:ext cx="5123798" cy="3783423"/>
          </a:xfrm>
          <a:prstGeom prst="rect">
            <a:avLst/>
          </a:prstGeom>
        </p:spPr>
      </p:pic>
    </p:spTree>
    <p:extLst>
      <p:ext uri="{BB962C8B-B14F-4D97-AF65-F5344CB8AC3E}">
        <p14:creationId xmlns:p14="http://schemas.microsoft.com/office/powerpoint/2010/main" val="179095325"/>
      </p:ext>
    </p:extLst>
  </p:cSld>
  <p:clrMapOvr>
    <a:masterClrMapping/>
  </p:clrMapOvr>
</p:sld>
</file>

<file path=ppt/theme/theme1.xml><?xml version="1.0" encoding="utf-8"?>
<a:theme xmlns:a="http://schemas.openxmlformats.org/drawingml/2006/main" name="自定义设计方案">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算法1模板" id="{24B9DFEC-B681-4799-8208-C720591B028C}" vid="{9A7A9FCE-CA20-441F-9BE6-FA2230AD3FB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算法1模板</Template>
  <TotalTime>3285</TotalTime>
  <Words>2123</Words>
  <Application>Microsoft Office PowerPoint</Application>
  <PresentationFormat>宽屏</PresentationFormat>
  <Paragraphs>146</Paragraphs>
  <Slides>32</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等线</vt:lpstr>
      <vt:lpstr>黑体</vt:lpstr>
      <vt:lpstr>华文隶书</vt:lpstr>
      <vt:lpstr>楷体_GB2312</vt:lpstr>
      <vt:lpstr>宋体</vt:lpstr>
      <vt:lpstr>微软雅黑</vt:lpstr>
      <vt:lpstr>新宋体</vt:lpstr>
      <vt:lpstr>Arial</vt:lpstr>
      <vt:lpstr>Symbol</vt:lpstr>
      <vt:lpstr>Tahoma</vt:lpstr>
      <vt:lpstr>Times New Roman</vt:lpstr>
      <vt:lpstr>Wingdings</vt:lpstr>
      <vt:lpstr>自定义设计方案</vt:lpstr>
      <vt:lpstr>贪心选择</vt:lpstr>
      <vt:lpstr>找硬币问题 </vt:lpstr>
      <vt:lpstr>贪心算法概念</vt:lpstr>
      <vt:lpstr>活动安排问题</vt:lpstr>
      <vt:lpstr>活动安排问题</vt:lpstr>
      <vt:lpstr>活动安排问题</vt:lpstr>
      <vt:lpstr>活动安排问题</vt:lpstr>
      <vt:lpstr>活动安排问题</vt:lpstr>
      <vt:lpstr>活动安排问题</vt:lpstr>
      <vt:lpstr>活动安排问题</vt:lpstr>
      <vt:lpstr>贪心算法的特点</vt:lpstr>
      <vt:lpstr>数学归纳法证明贪心算法正确性</vt:lpstr>
      <vt:lpstr>数学归纳法</vt:lpstr>
      <vt:lpstr>数学归纳法</vt:lpstr>
      <vt:lpstr>活动安排问题的贪心选择算法证明</vt:lpstr>
      <vt:lpstr>活动安排问题的贪心选择算法证明</vt:lpstr>
      <vt:lpstr>活动安排问题的贪心选择算法证明</vt:lpstr>
      <vt:lpstr>活动安排问题的贪心选择算法证明</vt:lpstr>
      <vt:lpstr>贪心算法的基本要素</vt:lpstr>
      <vt:lpstr>贪心选择性质</vt:lpstr>
      <vt:lpstr>最优子结构性质</vt:lpstr>
      <vt:lpstr>贪心算法与动态规划算法的差异 </vt:lpstr>
      <vt:lpstr>经典的组合优化问题</vt:lpstr>
      <vt:lpstr>经典的组合优化问题</vt:lpstr>
      <vt:lpstr>经典的组合优化问题</vt:lpstr>
      <vt:lpstr>经典的组合优化问题</vt:lpstr>
      <vt:lpstr>最优装载</vt:lpstr>
      <vt:lpstr>最优装载</vt:lpstr>
      <vt:lpstr>最优装载</vt:lpstr>
      <vt:lpstr>正确性证明思路</vt:lpstr>
      <vt:lpstr>归纳步骤证明思路</vt:lpstr>
      <vt:lpstr>归纳步骤证明思路</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算法设计与分析</dc:title>
  <dc:creator>huxufei</dc:creator>
  <cp:lastModifiedBy>Windows 用户</cp:lastModifiedBy>
  <cp:revision>1309</cp:revision>
  <dcterms:created xsi:type="dcterms:W3CDTF">2019-07-02T02:22:19Z</dcterms:created>
  <dcterms:modified xsi:type="dcterms:W3CDTF">2021-01-04T05:22:20Z</dcterms:modified>
</cp:coreProperties>
</file>