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0"/>
  </p:notesMasterIdLst>
  <p:sldIdLst>
    <p:sldId id="324" r:id="rId2"/>
    <p:sldId id="325" r:id="rId3"/>
    <p:sldId id="326" r:id="rId4"/>
    <p:sldId id="327" r:id="rId5"/>
    <p:sldId id="328" r:id="rId6"/>
    <p:sldId id="330" r:id="rId7"/>
    <p:sldId id="329" r:id="rId8"/>
    <p:sldId id="331" r:id="rId9"/>
    <p:sldId id="332" r:id="rId10"/>
    <p:sldId id="338" r:id="rId11"/>
    <p:sldId id="339" r:id="rId12"/>
    <p:sldId id="340" r:id="rId13"/>
    <p:sldId id="341" r:id="rId14"/>
    <p:sldId id="342" r:id="rId15"/>
    <p:sldId id="343" r:id="rId16"/>
    <p:sldId id="335" r:id="rId17"/>
    <p:sldId id="336" r:id="rId18"/>
    <p:sldId id="33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47" autoAdjust="0"/>
  </p:normalViewPr>
  <p:slideViewPr>
    <p:cSldViewPr snapToGrid="0">
      <p:cViewPr varScale="1">
        <p:scale>
          <a:sx n="99" d="100"/>
          <a:sy n="99" d="100"/>
        </p:scale>
        <p:origin x="99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F8068-2B0A-4E89-BDBC-A53076134B44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89500-7B95-4046-BB03-4F180CD4B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348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、先生成空姐点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、找到最小的两个子节点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、插入父节点，去掉子节点，最后只剩下一个。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9500-7B95-4046-BB03-4F180CD4BD8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354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可应用到文件归并上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9500-7B95-4046-BB03-4F180CD4BD8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885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文件归并为例：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、以最底部的左子树为例，工作量最差的情况</a:t>
            </a:r>
            <a:r>
              <a:rPr lang="en-US" altLang="zh-CN" dirty="0" smtClean="0"/>
              <a:t>21+10-1</a:t>
            </a:r>
            <a:r>
              <a:rPr lang="zh-CN" altLang="en-US" dirty="0" smtClean="0"/>
              <a:t>，也就是说比较了</a:t>
            </a:r>
            <a:r>
              <a:rPr lang="en-US" altLang="zh-CN" dirty="0" smtClean="0"/>
              <a:t>30</a:t>
            </a:r>
            <a:r>
              <a:rPr lang="zh-CN" altLang="en-US" dirty="0" smtClean="0"/>
              <a:t>次，剩下一次就不用比较了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、每次都要参与深度次比较，最差的情况每次归并后要减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，最后一项是</a:t>
            </a:r>
            <a:r>
              <a:rPr lang="en-US" altLang="zh-CN" dirty="0" smtClean="0"/>
              <a:t>n-1,</a:t>
            </a:r>
            <a:r>
              <a:rPr lang="zh-CN" altLang="en-US" dirty="0" smtClean="0"/>
              <a:t>任何多次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，其实是一样的，只取决于第一项。</a:t>
            </a:r>
            <a:endParaRPr lang="en-US" altLang="zh-CN" dirty="0" smtClean="0"/>
          </a:p>
          <a:p>
            <a:r>
              <a:rPr lang="zh-CN" altLang="en-US" dirty="0" smtClean="0"/>
              <a:t>可以想到，以哈夫曼树作为归并方法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9500-7B95-4046-BB03-4F180CD4BD8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726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38" y="1122363"/>
            <a:ext cx="9144224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38" y="3602038"/>
            <a:ext cx="9144224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9" indent="0" algn="ctr">
              <a:buNone/>
              <a:defRPr sz="2000"/>
            </a:lvl2pPr>
            <a:lvl3pPr marL="914418" indent="0" algn="ctr">
              <a:buNone/>
              <a:defRPr sz="1800"/>
            </a:lvl3pPr>
            <a:lvl4pPr marL="1371627" indent="0" algn="ctr">
              <a:buNone/>
              <a:defRPr sz="1600"/>
            </a:lvl4pPr>
            <a:lvl5pPr marL="1828837" indent="0" algn="ctr">
              <a:buNone/>
              <a:defRPr sz="1600"/>
            </a:lvl5pPr>
            <a:lvl6pPr marL="2286046" indent="0" algn="ctr">
              <a:buNone/>
              <a:defRPr sz="1600"/>
            </a:lvl6pPr>
            <a:lvl7pPr marL="2743255" indent="0" algn="ctr">
              <a:buNone/>
              <a:defRPr sz="1600"/>
            </a:lvl7pPr>
            <a:lvl8pPr marL="3200464" indent="0" algn="ctr">
              <a:buNone/>
              <a:defRPr sz="1600"/>
            </a:lvl8pPr>
            <a:lvl9pPr marL="3657673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69006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0042" y="261862"/>
            <a:ext cx="7740763" cy="1088571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0042" y="1524000"/>
            <a:ext cx="7740763" cy="431074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09792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5113" y="365125"/>
            <a:ext cx="2628964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21" y="365125"/>
            <a:ext cx="773449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071738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5582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97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9577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3015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251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03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8469" y="68626"/>
            <a:ext cx="7740763" cy="470410"/>
          </a:xfrm>
          <a:prstGeom prst="rect">
            <a:avLst/>
          </a:prstGeom>
        </p:spPr>
        <p:txBody>
          <a:bodyPr/>
          <a:lstStyle>
            <a:lvl1pPr>
              <a:defRPr sz="3048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781" y="891575"/>
            <a:ext cx="11632335" cy="5349166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新宋体" panose="02010609030101010101" pitchFamily="49" charset="-122"/>
                <a:ea typeface="新宋体" panose="02010609030101010101" pitchFamily="49" charset="-122"/>
              </a:defRPr>
            </a:lvl3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068962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72" y="1709738"/>
            <a:ext cx="10515857" cy="2852737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72" y="4589463"/>
            <a:ext cx="10515857" cy="15001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4079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0042" y="261862"/>
            <a:ext cx="7740763" cy="1088571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20" y="1825626"/>
            <a:ext cx="5181727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352" y="1825626"/>
            <a:ext cx="5181727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98985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09" y="365127"/>
            <a:ext cx="10515857" cy="970222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756" y="1567346"/>
            <a:ext cx="4701955" cy="71009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2800" b="0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756" y="2338388"/>
            <a:ext cx="4701955" cy="37859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89771" y="1567346"/>
            <a:ext cx="4701956" cy="71009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5" indent="-228605">
              <a:buNone/>
              <a:defRPr lang="zh-CN" altLang="en-US" b="0" smtClean="0"/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89771" y="2357462"/>
            <a:ext cx="4701956" cy="37668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69746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0042" y="261862"/>
            <a:ext cx="7740763" cy="1088571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10947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2548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08" y="457200"/>
            <a:ext cx="393233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316" y="987425"/>
            <a:ext cx="617235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08" y="2057400"/>
            <a:ext cx="393233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1813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09" y="457200"/>
            <a:ext cx="4260954" cy="16002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4933" y="457203"/>
            <a:ext cx="5970733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7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pPr lvl="0"/>
            <a:r>
              <a:rPr lang="zh-CN" altLang="en-US" noProof="1" smtClean="0"/>
              <a:t>单击图标添加图片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09" y="2057400"/>
            <a:ext cx="4260954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2512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2" descr="0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202452" cy="6865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2804206" y="68627"/>
            <a:ext cx="7740763" cy="49255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3048" noProof="1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30042" y="960154"/>
            <a:ext cx="11495177" cy="514342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6578" indent="-326578">
              <a:buFont typeface="Wingdings" panose="05000000000000000000" pitchFamily="2" charset="2"/>
              <a:buChar char="u"/>
            </a:pPr>
            <a:endParaRPr lang="zh-CN" altLang="en-US" sz="3048" noProof="1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141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19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19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19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19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19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35437" algn="ctr" rtl="0" eaLnBrk="1" fontAlgn="base" hangingPunct="1">
        <a:spcBef>
          <a:spcPct val="0"/>
        </a:spcBef>
        <a:spcAft>
          <a:spcPct val="0"/>
        </a:spcAft>
        <a:defRPr sz="419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870875" algn="ctr" rtl="0" eaLnBrk="1" fontAlgn="base" hangingPunct="1">
        <a:spcBef>
          <a:spcPct val="0"/>
        </a:spcBef>
        <a:spcAft>
          <a:spcPct val="0"/>
        </a:spcAft>
        <a:defRPr sz="419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06312" algn="ctr" rtl="0" eaLnBrk="1" fontAlgn="base" hangingPunct="1">
        <a:spcBef>
          <a:spcPct val="0"/>
        </a:spcBef>
        <a:spcAft>
          <a:spcPct val="0"/>
        </a:spcAft>
        <a:defRPr sz="419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741749" algn="ctr" rtl="0" eaLnBrk="1" fontAlgn="base" hangingPunct="1">
        <a:spcBef>
          <a:spcPct val="0"/>
        </a:spcBef>
        <a:spcAft>
          <a:spcPct val="0"/>
        </a:spcAft>
        <a:defRPr sz="419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26578" indent="-326578" algn="l" rtl="0" eaLnBrk="1" fontAlgn="base" hangingPunct="1">
        <a:spcBef>
          <a:spcPct val="20000"/>
        </a:spcBef>
        <a:spcAft>
          <a:spcPct val="0"/>
        </a:spcAft>
        <a:buChar char="•"/>
        <a:defRPr sz="3048" kern="1200">
          <a:solidFill>
            <a:schemeClr val="tx1"/>
          </a:solidFill>
          <a:latin typeface="+mn-lt"/>
          <a:ea typeface="+mn-ea"/>
          <a:cs typeface="+mn-cs"/>
        </a:defRPr>
      </a:lvl1pPr>
      <a:lvl2pPr marL="707586" lvl="1" indent="-272148" algn="l" rtl="0" eaLnBrk="1" fontAlgn="base" hangingPunct="1">
        <a:spcBef>
          <a:spcPct val="20000"/>
        </a:spcBef>
        <a:spcAft>
          <a:spcPct val="0"/>
        </a:spcAft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2pPr>
      <a:lvl3pPr marL="1088593" lvl="2" indent="-217719" algn="l" rtl="0" eaLnBrk="1" fontAlgn="base" hangingPunct="1">
        <a:spcBef>
          <a:spcPct val="20000"/>
        </a:spcBef>
        <a:spcAft>
          <a:spcPct val="0"/>
        </a:spcAft>
        <a:buChar char="•"/>
        <a:defRPr sz="2286" kern="1200">
          <a:solidFill>
            <a:schemeClr val="tx1"/>
          </a:solidFill>
          <a:latin typeface="+mn-lt"/>
          <a:ea typeface="+mn-ea"/>
          <a:cs typeface="+mn-cs"/>
        </a:defRPr>
      </a:lvl3pPr>
      <a:lvl4pPr marL="1524030" lvl="3" indent="-217719" algn="l" rtl="0" eaLnBrk="1" fontAlgn="base" hangingPunct="1">
        <a:spcBef>
          <a:spcPct val="20000"/>
        </a:spcBef>
        <a:spcAft>
          <a:spcPct val="0"/>
        </a:spcAft>
        <a:buChar char="–"/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59468" lvl="4" indent="-217719" algn="l" rtl="0" eaLnBrk="1" fontAlgn="base" hangingPunct="1">
        <a:spcBef>
          <a:spcPct val="20000"/>
        </a:spcBef>
        <a:spcAft>
          <a:spcPct val="0"/>
        </a:spcAft>
        <a:buChar char="»"/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394905" lvl="5" indent="-217719" algn="l" defTabSz="870875" eaLnBrk="1" fontAlgn="base" latinLnBrk="0" hangingPunct="1">
        <a:spcBef>
          <a:spcPct val="20000"/>
        </a:spcBef>
        <a:spcAft>
          <a:spcPct val="0"/>
        </a:spcAft>
        <a:buChar char="»"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830342" lvl="6" indent="-217719" algn="l" defTabSz="870875" eaLnBrk="1" fontAlgn="base" latinLnBrk="0" hangingPunct="1">
        <a:spcBef>
          <a:spcPct val="20000"/>
        </a:spcBef>
        <a:spcAft>
          <a:spcPct val="0"/>
        </a:spcAft>
        <a:buChar char="»"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65780" lvl="7" indent="-217719" algn="l" defTabSz="870875" eaLnBrk="1" fontAlgn="base" latinLnBrk="0" hangingPunct="1">
        <a:spcBef>
          <a:spcPct val="20000"/>
        </a:spcBef>
        <a:spcAft>
          <a:spcPct val="0"/>
        </a:spcAft>
        <a:buChar char="»"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701217" lvl="8" indent="-217719" algn="l" defTabSz="870875" eaLnBrk="1" fontAlgn="base" latinLnBrk="0" hangingPunct="1">
        <a:spcBef>
          <a:spcPct val="20000"/>
        </a:spcBef>
        <a:spcAft>
          <a:spcPct val="0"/>
        </a:spcAft>
        <a:buChar char="»"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87087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714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35437" lvl="1" indent="0" algn="l" defTabSz="87087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70875" lvl="2" indent="0" algn="l" defTabSz="87087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06312" lvl="3" indent="0" algn="l" defTabSz="87087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741749" lvl="4" indent="0" algn="l" defTabSz="87087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177186" lvl="5" indent="0" algn="l" defTabSz="87087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612624" lvl="6" indent="0" algn="l" defTabSz="87087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048061" lvl="7" indent="0" algn="l" defTabSz="87087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483498" lvl="8" indent="0" algn="l" defTabSz="87087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哈夫曼编码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 smtClean="0"/>
              <a:t>哈夫曼</a:t>
            </a:r>
            <a:r>
              <a:rPr lang="zh-CN" altLang="en-US" sz="2800" b="1" dirty="0"/>
              <a:t>编码是广泛地用于数据文件压缩的十分有效的编码方法。其压缩率通常在</a:t>
            </a:r>
            <a:r>
              <a:rPr lang="en-US" altLang="zh-CN" sz="2800" b="1" dirty="0"/>
              <a:t>20%</a:t>
            </a:r>
            <a:r>
              <a:rPr lang="zh-CN" altLang="en-US" sz="2800" b="1" dirty="0"/>
              <a:t>～</a:t>
            </a:r>
            <a:r>
              <a:rPr lang="en-US" altLang="zh-CN" sz="2800" b="1" dirty="0"/>
              <a:t>90%</a:t>
            </a:r>
            <a:r>
              <a:rPr lang="zh-CN" altLang="en-US" sz="2800" b="1" dirty="0"/>
              <a:t>之间。哈夫曼编码算法用字符在文件中出现的频率表来建立一个用</a:t>
            </a:r>
            <a:r>
              <a:rPr lang="en-US" altLang="zh-CN" sz="2800" b="1" dirty="0"/>
              <a:t>0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串表示各字符的最优表示方式</a:t>
            </a:r>
            <a:r>
              <a:rPr lang="zh-CN" altLang="en-US" sz="2800" b="1" dirty="0" smtClean="0"/>
              <a:t>。给</a:t>
            </a:r>
            <a:r>
              <a:rPr lang="zh-CN" altLang="en-US" sz="2800" b="1" dirty="0"/>
              <a:t>出现频率高的字符较短的编码，出现频率较低的字符以较长的编码，可以大大缩短总码长。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/>
              <a:t>1</a:t>
            </a:r>
            <a:r>
              <a:rPr lang="zh-CN" altLang="en-US" sz="2800" b="1" dirty="0"/>
              <a:t>、前缀码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 smtClean="0"/>
              <a:t>对</a:t>
            </a:r>
            <a:r>
              <a:rPr lang="zh-CN" altLang="en-US" sz="2800" b="1" dirty="0"/>
              <a:t>每一个字符规定一个</a:t>
            </a:r>
            <a:r>
              <a:rPr lang="en-US" altLang="zh-CN" sz="2800" b="1" dirty="0"/>
              <a:t>0,1</a:t>
            </a:r>
            <a:r>
              <a:rPr lang="zh-CN" altLang="en-US" sz="2800" b="1" dirty="0"/>
              <a:t>串作为其代码，并要求任一字符的代码都不是其它字符代码的前缀。这种编码称为前缀码。</a:t>
            </a:r>
          </a:p>
        </p:txBody>
      </p:sp>
    </p:spTree>
    <p:extLst>
      <p:ext uri="{BB962C8B-B14F-4D97-AF65-F5344CB8AC3E}">
        <p14:creationId xmlns:p14="http://schemas.microsoft.com/office/powerpoint/2010/main" val="355823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041C8-B39F-46B3-9B7F-EE756CA6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哈夫曼算法正确性证明思路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080C2-7AFE-432C-AD06-E8A730D9B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Huffman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算法对任意规模为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）的字符集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都得到关于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的最优前缀码的二叉树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归纳基础 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证明：对于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的字符集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,Huffman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算法得到最优前缀码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归纳步骤 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证明：假设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Huffman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算法对于规模为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的字符集都得到最优前缀码，那么对于规模为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的字符集也得到最优前缀码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139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50EB4-6CEA-49FC-90A5-5526C5864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归纳基础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EB978-4E4A-490C-BF57-F6DE09DD8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pt-BR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pt-BR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</a:t>
            </a:r>
            <a:r>
              <a:rPr lang="zh-CN" alt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，字符集</a:t>
            </a:r>
            <a:r>
              <a:rPr lang="pt-BR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pt-BR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pt-BR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altLang="zh-CN" sz="3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altLang="zh-CN" sz="3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  <a:p>
            <a:pPr>
              <a:spcAft>
                <a:spcPts val="600"/>
              </a:spcAft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对任何代码的字符至少都需要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位二进制数字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Huffman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算法得到的代码是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，是最优前缀码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955F04-E349-43F5-A943-9E3E06F7C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135" y="3240125"/>
            <a:ext cx="1589175" cy="150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63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738C5-6B4D-4710-AD4D-84AB54DA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归纳步骤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FC2BC-B090-4CA3-BEEC-57465FC57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Huffman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算法对于规模为 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的字符集都得到最优前缀码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考虑规模为 </a:t>
            </a:r>
            <a:r>
              <a:rPr lang="en-GB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GB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的字符集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fr-FR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fr-FR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fr-FR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altLang="zh-CN" sz="3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altLang="zh-CN" sz="3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fr-FR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altLang="zh-CN" sz="32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fr-FR" altLang="zh-CN" sz="3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fr-FR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设：</a:t>
            </a:r>
            <a:r>
              <a:rPr lang="en-US" altLang="zh-CN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是频率最小的两个字符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94138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zh-CN" sz="3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C' </a:t>
            </a:r>
            <a:r>
              <a:rPr lang="en-GB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GB" altLang="zh-CN" sz="3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GB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GB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GB" altLang="zh-CN" sz="3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zh-CN" sz="32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altLang="zh-CN" sz="3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zh-CN" sz="32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r>
              <a:rPr lang="en-GB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GB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GB" altLang="zh-CN" sz="3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GB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GB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94138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l-PL" altLang="zh-CN" sz="3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l-PL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altLang="zh-CN" sz="3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pl-PL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pl-PL" altLang="zh-CN" sz="3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l-PL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altLang="zh-CN" sz="3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l-PL" altLang="zh-CN" sz="32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l-PL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pl-PL" altLang="zh-CN" sz="3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l-PL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altLang="zh-CN" sz="3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l-PL" altLang="zh-CN" sz="32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l-PL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根据归纳假设，算法得到一棵关于字符集</a:t>
            </a:r>
            <a:r>
              <a:rPr lang="en-GB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C’</a:t>
            </a:r>
            <a:r>
              <a:rPr lang="en-GB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频率 </a:t>
            </a:r>
            <a:r>
              <a:rPr lang="en-GB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GB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GB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zh-CN" sz="32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</a:t>
            </a:r>
            <a:r>
              <a:rPr lang="en-GB" altLang="zh-CN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3, 4, ..., </a:t>
            </a:r>
            <a:r>
              <a:rPr lang="en-GB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GB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+1)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的最优前缀码的二叉树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T'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059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B4F2-D761-48C1-A02F-858774FE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归纳步骤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E9CE9-C513-4C96-B940-C409312EB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把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作为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的儿子附到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T'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上，得到树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，那么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是关于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C'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的最优前缀码的二叉树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A9D5B5-F2ED-4D65-9F6F-ADDB28A86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000" y="2945990"/>
            <a:ext cx="5552000" cy="259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1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E0D6-2A01-4A43-BD0E-33ECEFB7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归纳步骤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F48D0-8D34-4BA3-B552-B6FC29B3D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如若不然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存在更优树</a:t>
            </a:r>
            <a:r>
              <a:rPr lang="en-GB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*, </a:t>
            </a:r>
            <a:r>
              <a:rPr lang="en-GB" altLang="zh-CN" sz="3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zh-CN" sz="3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T*</a:t>
            </a:r>
            <a:r>
              <a:rPr lang="en-GB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&lt; </a:t>
            </a:r>
            <a:r>
              <a:rPr lang="en-GB" altLang="zh-CN" sz="3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zh-CN" sz="3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且由引理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树叶兄弟是</a:t>
            </a:r>
            <a:r>
              <a:rPr lang="en-US" altLang="zh-CN" sz="3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3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去掉</a:t>
            </a:r>
            <a:r>
              <a:rPr lang="en-GB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GB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zh-CN" sz="3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GB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zh-CN" sz="3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得到</a:t>
            </a:r>
            <a:r>
              <a:rPr lang="en-GB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*'.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根据引理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3317875" indent="0">
              <a:spcAft>
                <a:spcPts val="600"/>
              </a:spcAft>
              <a:buNone/>
            </a:pPr>
            <a:r>
              <a:rPr lang="en-GB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*’) </a:t>
            </a:r>
            <a:r>
              <a:rPr lang="zh-CN" alt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*) </a:t>
            </a:r>
            <a:r>
              <a:rPr lang="zh-CN" alt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GB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+ </a:t>
            </a:r>
            <a:r>
              <a:rPr lang="en-GB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2))</a:t>
            </a:r>
          </a:p>
          <a:p>
            <a:pPr marL="3317875" indent="0">
              <a:spcAft>
                <a:spcPts val="600"/>
              </a:spcAft>
              <a:buNone/>
            </a:pPr>
            <a:r>
              <a:rPr lang="en-GB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 </a:t>
            </a:r>
            <a:r>
              <a:rPr lang="en-GB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GB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+ </a:t>
            </a:r>
            <a:r>
              <a:rPr lang="en-GB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2))</a:t>
            </a:r>
          </a:p>
          <a:p>
            <a:pPr marL="3317875" indent="0">
              <a:spcAft>
                <a:spcPts val="600"/>
              </a:spcAft>
              <a:buNone/>
            </a:pPr>
            <a:r>
              <a:rPr lang="en-GB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= </a:t>
            </a:r>
            <a:r>
              <a:rPr lang="en-GB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T' </a:t>
            </a:r>
            <a:r>
              <a:rPr lang="en-GB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T'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是一棵关于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C'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的最优前缀码的二叉树矛盾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895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F64E-C9C0-41B7-9C38-C25AB68FF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  <a:r>
              <a:rPr lang="en-US" altLang="zh-CN" dirty="0"/>
              <a:t>:</a:t>
            </a:r>
            <a:r>
              <a:rPr lang="zh-CN" altLang="en-US" dirty="0"/>
              <a:t>文件归并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CBAD6-6A4A-475D-82BA-96121E30B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问题：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给定一组不同长度的排好序文件构成的集合</a:t>
            </a:r>
            <a:r>
              <a:rPr lang="en-GB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GB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GB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altLang="zh-CN" sz="3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 , </a:t>
            </a:r>
            <a:r>
              <a:rPr lang="en-GB" altLang="zh-CN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altLang="zh-CN" sz="32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GB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altLang="zh-CN" sz="32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表示第 </a:t>
            </a:r>
            <a:r>
              <a:rPr lang="en-US" altLang="zh-CN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个文件含有的项数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使用二分归并将这些文件归并成一个有序文件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归并过程对应于二叉树：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文件为树叶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归并的文件是它们的父结点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662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二元</a:t>
            </a:r>
            <a:r>
              <a:rPr lang="zh-CN" altLang="en-US" dirty="0" smtClean="0"/>
              <a:t>前缀码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38" y="1247775"/>
            <a:ext cx="5040000" cy="44081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276" y="1022549"/>
            <a:ext cx="6120000" cy="525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82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二元</a:t>
            </a:r>
            <a:r>
              <a:rPr lang="zh-CN" altLang="en-US" dirty="0" smtClean="0"/>
              <a:t>前缀码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04" y="1169270"/>
            <a:ext cx="5040000" cy="335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54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元前缀码小结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3600" dirty="0" smtClean="0"/>
              <a:t>二</a:t>
            </a:r>
            <a:r>
              <a:rPr lang="zh-CN" altLang="en-US" sz="3600" dirty="0"/>
              <a:t>元前缀码及其二叉树表示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3600" dirty="0" smtClean="0"/>
              <a:t>给定</a:t>
            </a:r>
            <a:r>
              <a:rPr lang="zh-CN" altLang="en-US" sz="3600" dirty="0"/>
              <a:t>频率下的平均传输位数计算</a:t>
            </a:r>
            <a:r>
              <a:rPr lang="zh-CN" altLang="en-US" sz="3600" dirty="0" smtClean="0"/>
              <a:t>公式</a:t>
            </a:r>
            <a:endParaRPr lang="en-US" altLang="zh-CN" sz="3600" dirty="0" smtClean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3600" dirty="0" smtClean="0"/>
              <a:t>前缀码</a:t>
            </a:r>
            <a:r>
              <a:rPr lang="zh-CN" altLang="en-US" sz="3600" dirty="0"/>
              <a:t>的性质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3600" dirty="0" smtClean="0"/>
              <a:t>最</a:t>
            </a:r>
            <a:r>
              <a:rPr lang="zh-CN" altLang="en-US" sz="3600" dirty="0"/>
              <a:t>优前缀码</a:t>
            </a:r>
            <a:r>
              <a:rPr lang="en-US" altLang="zh-CN" sz="3600" b="1" dirty="0"/>
              <a:t>——</a:t>
            </a:r>
            <a:r>
              <a:rPr lang="zh-CN" altLang="en-US" sz="3600" dirty="0"/>
              <a:t>平均传输位数</a:t>
            </a:r>
            <a:r>
              <a:rPr lang="zh-CN" altLang="en-US" sz="3600" dirty="0" smtClean="0"/>
              <a:t>最少</a:t>
            </a:r>
            <a:endParaRPr lang="en-US" altLang="zh-CN" sz="3600" dirty="0" smtClean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3600" dirty="0" smtClean="0"/>
              <a:t>哈夫曼算法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62667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二元前缀码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前缀码：用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字符串作为代码表示字符，要求任何字符的代码都不能作为其它字符代码的前缀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非前缀码的例子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:001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:00,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:010,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:01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解码的歧义，例如字符串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0100001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解码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01, 00, 001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d, b, a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解码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 010, 00, 01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c, b, 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143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二元前缀码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47" y="1129480"/>
            <a:ext cx="5400000" cy="430935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212" y="1129480"/>
            <a:ext cx="5400000" cy="463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677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sz="3200" dirty="0"/>
              <a:t>编码的前缀性质可以使译码方法非常简单</a:t>
            </a:r>
            <a:r>
              <a:rPr lang="zh-CN" altLang="en-US" sz="3200" dirty="0" smtClean="0"/>
              <a:t>。表示</a:t>
            </a:r>
            <a:r>
              <a:rPr lang="zh-CN" altLang="en-US" sz="3200" b="1" dirty="0"/>
              <a:t>最优前缀码</a:t>
            </a:r>
            <a:r>
              <a:rPr lang="zh-CN" altLang="en-US" sz="3200" dirty="0"/>
              <a:t>的二叉树总是一棵</a:t>
            </a:r>
            <a:r>
              <a:rPr lang="zh-CN" altLang="en-US" sz="3200" b="1" dirty="0"/>
              <a:t>完全二叉树</a:t>
            </a:r>
            <a:r>
              <a:rPr lang="zh-CN" altLang="en-US" sz="3200" dirty="0"/>
              <a:t>，即树中任一结点都有</a:t>
            </a:r>
            <a:r>
              <a:rPr lang="en-US" altLang="zh-CN" sz="3200" dirty="0"/>
              <a:t>2</a:t>
            </a:r>
            <a:r>
              <a:rPr lang="zh-CN" altLang="en-US" sz="3200" dirty="0"/>
              <a:t>个儿子结点。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3200" b="1" dirty="0" smtClean="0"/>
              <a:t>平均</a:t>
            </a:r>
            <a:r>
              <a:rPr lang="zh-CN" altLang="en-US" sz="3200" b="1" dirty="0"/>
              <a:t>码长</a:t>
            </a:r>
            <a:r>
              <a:rPr lang="zh-CN" altLang="en-US" sz="3200" dirty="0"/>
              <a:t>定义为</a:t>
            </a:r>
            <a:r>
              <a:rPr lang="zh-CN" altLang="en-US" sz="3200" dirty="0" smtClean="0"/>
              <a:t>：</a:t>
            </a:r>
            <a:endParaRPr lang="zh-CN" altLang="en-US" sz="32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3200" dirty="0" smtClean="0"/>
              <a:t>使</a:t>
            </a:r>
            <a:r>
              <a:rPr lang="zh-CN" altLang="en-US" sz="3200" dirty="0"/>
              <a:t>平均码长达到最小的前缀码编码方案称为给定编码字符集</a:t>
            </a:r>
            <a:r>
              <a:rPr lang="en-US" altLang="zh-CN" sz="3200" dirty="0"/>
              <a:t>C</a:t>
            </a:r>
            <a:r>
              <a:rPr lang="zh-CN" altLang="en-US" sz="3200" dirty="0"/>
              <a:t>的</a:t>
            </a:r>
            <a:r>
              <a:rPr lang="zh-CN" altLang="en-US" sz="3200" b="1" dirty="0"/>
              <a:t>最优前缀码</a:t>
            </a:r>
            <a:r>
              <a:rPr lang="zh-CN" altLang="en-US" sz="3200" dirty="0" smtClean="0"/>
              <a:t>。</a:t>
            </a:r>
            <a:endParaRPr lang="zh-CN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513879"/>
              </p:ext>
            </p:extLst>
          </p:nvPr>
        </p:nvGraphicFramePr>
        <p:xfrm>
          <a:off x="3660563" y="2704434"/>
          <a:ext cx="2808287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公式" r:id="rId3" imgW="1307532" imgH="342751" progId="Equation.3">
                  <p:embed/>
                </p:oleObj>
              </mc:Choice>
              <mc:Fallback>
                <p:oleObj name="公式" r:id="rId3" imgW="1307532" imgH="3427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0563" y="2704434"/>
                        <a:ext cx="2808287" cy="738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6128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3200" b="1" dirty="0"/>
              <a:t>2</a:t>
            </a:r>
            <a:r>
              <a:rPr lang="zh-CN" altLang="en-US" sz="3200" b="1" dirty="0"/>
              <a:t>、构造哈夫曼编码</a:t>
            </a:r>
          </a:p>
          <a:p>
            <a:pPr mar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3200" dirty="0" smtClean="0"/>
              <a:t>哈夫曼</a:t>
            </a:r>
            <a:r>
              <a:rPr lang="zh-CN" altLang="en-US" sz="3200" dirty="0"/>
              <a:t>提出构造最优前缀码的贪心算法，由此产生的编码方案称为</a:t>
            </a:r>
            <a:r>
              <a:rPr lang="zh-CN" altLang="en-US" sz="3200" b="1" dirty="0"/>
              <a:t>哈夫曼编码</a:t>
            </a:r>
            <a:r>
              <a:rPr lang="zh-CN" altLang="en-US" sz="3200" dirty="0" smtClean="0"/>
              <a:t>。哈夫曼</a:t>
            </a:r>
            <a:r>
              <a:rPr lang="zh-CN" altLang="en-US" sz="3200" dirty="0"/>
              <a:t>算法以自底向上的方式构造表示最优前缀码的二叉树</a:t>
            </a:r>
            <a:r>
              <a:rPr lang="en-US" altLang="zh-CN" sz="3200" dirty="0"/>
              <a:t>T</a:t>
            </a:r>
            <a:r>
              <a:rPr lang="zh-CN" altLang="en-US" sz="3200" dirty="0"/>
              <a:t>。</a:t>
            </a:r>
          </a:p>
          <a:p>
            <a:pPr mar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3200" dirty="0" smtClean="0"/>
              <a:t>算法</a:t>
            </a:r>
            <a:r>
              <a:rPr lang="zh-CN" altLang="en-US" sz="3200" dirty="0"/>
              <a:t>以</a:t>
            </a:r>
            <a:r>
              <a:rPr lang="en-US" altLang="zh-CN" sz="3200" dirty="0"/>
              <a:t>|C|</a:t>
            </a:r>
            <a:r>
              <a:rPr lang="zh-CN" altLang="en-US" sz="3200" dirty="0"/>
              <a:t>个叶结点开始，执行</a:t>
            </a:r>
            <a:r>
              <a:rPr lang="en-US" altLang="zh-CN" sz="3200" dirty="0"/>
              <a:t>|C|</a:t>
            </a:r>
            <a:r>
              <a:rPr lang="zh-CN" altLang="en-US" sz="3200" dirty="0"/>
              <a:t>－</a:t>
            </a:r>
            <a:r>
              <a:rPr lang="en-US" altLang="zh-CN" sz="3200" dirty="0"/>
              <a:t>1</a:t>
            </a:r>
            <a:r>
              <a:rPr lang="zh-CN" altLang="en-US" sz="3200" dirty="0"/>
              <a:t>次的“合并”运算后产生最终所要求的树</a:t>
            </a:r>
            <a:r>
              <a:rPr lang="en-US" altLang="zh-CN" sz="3200" dirty="0"/>
              <a:t>T</a:t>
            </a:r>
            <a:r>
              <a:rPr lang="zh-CN" altLang="en-US" sz="3200" dirty="0" smtClean="0"/>
              <a:t>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5783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在书上给出的算法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huffmanTree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中，编码字符集中每一字符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的频率是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f(c)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为键值的优先队列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用在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贪心选择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时有效地确定算法当前要合并的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棵具有最小频率的树。一旦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棵具有最小频率的树合并后，产生一棵新的树，其频率为合并的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棵树的频率之和，并将新树插入优先队列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。经过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次的合并后，优先队列中只剩下一棵树，即所要求的树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156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13" y="1175570"/>
            <a:ext cx="5400000" cy="4671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977" y="1324900"/>
            <a:ext cx="5400000" cy="437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02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最优前缀码性质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46" y="1949149"/>
            <a:ext cx="5400000" cy="39040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850" y="1949149"/>
            <a:ext cx="5400000" cy="367586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36722" y="859372"/>
            <a:ext cx="16001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latin typeface="宋体裠頄..."/>
              </a:rPr>
              <a:t>引理</a:t>
            </a:r>
            <a:r>
              <a:rPr lang="en-US" altLang="zh-CN" sz="4400" b="1" dirty="0" smtClean="0">
                <a:latin typeface="宋体裠頄..."/>
              </a:rPr>
              <a:t>1</a:t>
            </a:r>
            <a:endParaRPr lang="zh-CN" altLang="en-US" sz="4400" b="1" dirty="0"/>
          </a:p>
        </p:txBody>
      </p:sp>
      <p:sp>
        <p:nvSpPr>
          <p:cNvPr id="7" name="矩形 6"/>
          <p:cNvSpPr/>
          <p:nvPr/>
        </p:nvSpPr>
        <p:spPr>
          <a:xfrm>
            <a:off x="8581652" y="859372"/>
            <a:ext cx="16001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latin typeface="宋体裠頄..."/>
              </a:rPr>
              <a:t>引理</a:t>
            </a:r>
            <a:r>
              <a:rPr lang="en-US" altLang="zh-CN" sz="4400" b="1" dirty="0" smtClean="0">
                <a:latin typeface="宋体裠頄..."/>
              </a:rPr>
              <a:t>2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414544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" t="16632" r="-132"/>
          <a:stretch/>
        </p:blipFill>
        <p:spPr>
          <a:xfrm>
            <a:off x="267449" y="1229032"/>
            <a:ext cx="6201401" cy="466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12772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算法1模板" id="{24B9DFEC-B681-4799-8208-C720591B028C}" vid="{9A7A9FCE-CA20-441F-9BE6-FA2230AD3FB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算法1模板</Template>
  <TotalTime>4655</TotalTime>
  <Words>1054</Words>
  <Application>Microsoft Office PowerPoint</Application>
  <PresentationFormat>宽屏</PresentationFormat>
  <Paragraphs>71</Paragraphs>
  <Slides>18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等线</vt:lpstr>
      <vt:lpstr>黑体</vt:lpstr>
      <vt:lpstr>华文隶书</vt:lpstr>
      <vt:lpstr>宋体</vt:lpstr>
      <vt:lpstr>宋体裠頄...</vt:lpstr>
      <vt:lpstr>微软雅黑</vt:lpstr>
      <vt:lpstr>新宋体</vt:lpstr>
      <vt:lpstr>Arial</vt:lpstr>
      <vt:lpstr>Times New Roman</vt:lpstr>
      <vt:lpstr>Wingdings</vt:lpstr>
      <vt:lpstr>自定义设计方案</vt:lpstr>
      <vt:lpstr>公式</vt:lpstr>
      <vt:lpstr>哈夫曼编码</vt:lpstr>
      <vt:lpstr>二元前缀码</vt:lpstr>
      <vt:lpstr>二元前缀码</vt:lpstr>
      <vt:lpstr>PowerPoint 演示文稿</vt:lpstr>
      <vt:lpstr>PowerPoint 演示文稿</vt:lpstr>
      <vt:lpstr>PowerPoint 演示文稿</vt:lpstr>
      <vt:lpstr>PowerPoint 演示文稿</vt:lpstr>
      <vt:lpstr>最优前缀码性质</vt:lpstr>
      <vt:lpstr>PowerPoint 演示文稿</vt:lpstr>
      <vt:lpstr>哈夫曼算法正确性证明思路</vt:lpstr>
      <vt:lpstr>归纳基础</vt:lpstr>
      <vt:lpstr>归纳步骤</vt:lpstr>
      <vt:lpstr>归纳步骤(续)</vt:lpstr>
      <vt:lpstr>归纳步骤(续)</vt:lpstr>
      <vt:lpstr>应用:文件归并</vt:lpstr>
      <vt:lpstr>二元前缀码</vt:lpstr>
      <vt:lpstr>二元前缀码</vt:lpstr>
      <vt:lpstr>二元前缀码小结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算法设计与分析</dc:title>
  <dc:creator>huxufei</dc:creator>
  <cp:lastModifiedBy>hello</cp:lastModifiedBy>
  <cp:revision>1373</cp:revision>
  <dcterms:created xsi:type="dcterms:W3CDTF">2019-07-02T02:22:19Z</dcterms:created>
  <dcterms:modified xsi:type="dcterms:W3CDTF">2021-10-21T03:12:18Z</dcterms:modified>
</cp:coreProperties>
</file>