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8"/>
  </p:notesMasterIdLst>
  <p:sldIdLst>
    <p:sldId id="327" r:id="rId2"/>
    <p:sldId id="329" r:id="rId3"/>
    <p:sldId id="328" r:id="rId4"/>
    <p:sldId id="331" r:id="rId5"/>
    <p:sldId id="330" r:id="rId6"/>
    <p:sldId id="332" r:id="rId7"/>
    <p:sldId id="333" r:id="rId8"/>
    <p:sldId id="334" r:id="rId9"/>
    <p:sldId id="335" r:id="rId10"/>
    <p:sldId id="336" r:id="rId11"/>
    <p:sldId id="338" r:id="rId12"/>
    <p:sldId id="337" r:id="rId13"/>
    <p:sldId id="339" r:id="rId14"/>
    <p:sldId id="340" r:id="rId15"/>
    <p:sldId id="341" r:id="rId16"/>
    <p:sldId id="342" r:id="rId17"/>
    <p:sldId id="345" r:id="rId18"/>
    <p:sldId id="343" r:id="rId19"/>
    <p:sldId id="348" r:id="rId20"/>
    <p:sldId id="349" r:id="rId21"/>
    <p:sldId id="344" r:id="rId22"/>
    <p:sldId id="346" r:id="rId23"/>
    <p:sldId id="347" r:id="rId24"/>
    <p:sldId id="352" r:id="rId25"/>
    <p:sldId id="350" r:id="rId26"/>
    <p:sldId id="351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447" autoAdjust="0"/>
  </p:normalViewPr>
  <p:slideViewPr>
    <p:cSldViewPr snapToGrid="0">
      <p:cViewPr varScale="1">
        <p:scale>
          <a:sx n="99" d="100"/>
          <a:sy n="99" d="100"/>
        </p:scale>
        <p:origin x="276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F8068-2B0A-4E89-BDBC-A53076134B44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89500-7B95-4046-BB03-4F180CD4B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348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89500-7B95-4046-BB03-4F180CD4BD8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875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89500-7B95-4046-BB03-4F180CD4BD8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384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38" y="1122363"/>
            <a:ext cx="9144224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38" y="3602038"/>
            <a:ext cx="9144224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9" indent="0" algn="ctr">
              <a:buNone/>
              <a:defRPr sz="2000"/>
            </a:lvl2pPr>
            <a:lvl3pPr marL="914418" indent="0" algn="ctr">
              <a:buNone/>
              <a:defRPr sz="1800"/>
            </a:lvl3pPr>
            <a:lvl4pPr marL="1371627" indent="0" algn="ctr">
              <a:buNone/>
              <a:defRPr sz="1600"/>
            </a:lvl4pPr>
            <a:lvl5pPr marL="1828837" indent="0" algn="ctr">
              <a:buNone/>
              <a:defRPr sz="1600"/>
            </a:lvl5pPr>
            <a:lvl6pPr marL="2286046" indent="0" algn="ctr">
              <a:buNone/>
              <a:defRPr sz="1600"/>
            </a:lvl6pPr>
            <a:lvl7pPr marL="2743255" indent="0" algn="ctr">
              <a:buNone/>
              <a:defRPr sz="1600"/>
            </a:lvl7pPr>
            <a:lvl8pPr marL="3200464" indent="0" algn="ctr">
              <a:buNone/>
              <a:defRPr sz="1600"/>
            </a:lvl8pPr>
            <a:lvl9pPr marL="3657673" indent="0" algn="ctr">
              <a:buNone/>
              <a:defRPr sz="16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690062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0042" y="261862"/>
            <a:ext cx="7740763" cy="1088571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30042" y="1524000"/>
            <a:ext cx="7740763" cy="431074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097924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5113" y="365125"/>
            <a:ext cx="2628964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21" y="365125"/>
            <a:ext cx="773449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071738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5582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3197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9577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3015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6251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2035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8469" y="68626"/>
            <a:ext cx="7740763" cy="470410"/>
          </a:xfrm>
          <a:prstGeom prst="rect">
            <a:avLst/>
          </a:prstGeom>
        </p:spPr>
        <p:txBody>
          <a:bodyPr/>
          <a:lstStyle>
            <a:lvl1pPr>
              <a:defRPr sz="3048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6781" y="891575"/>
            <a:ext cx="11632335" cy="5349166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新宋体" panose="02010609030101010101" pitchFamily="49" charset="-122"/>
                <a:ea typeface="新宋体" panose="02010609030101010101" pitchFamily="49" charset="-122"/>
              </a:defRPr>
            </a:lvl3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068962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72" y="1709738"/>
            <a:ext cx="10515857" cy="2852737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72" y="4589463"/>
            <a:ext cx="10515857" cy="15001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40798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0042" y="261862"/>
            <a:ext cx="7740763" cy="1088571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20" y="1825626"/>
            <a:ext cx="5181727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352" y="1825626"/>
            <a:ext cx="5181727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989854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09" y="365127"/>
            <a:ext cx="10515857" cy="970222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59756" y="1567346"/>
            <a:ext cx="4701955" cy="710095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None/>
              <a:defRPr sz="2800" b="0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59756" y="2338388"/>
            <a:ext cx="4701955" cy="37859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89771" y="1567346"/>
            <a:ext cx="4701956" cy="71009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5" indent="-228605">
              <a:buNone/>
              <a:defRPr lang="zh-CN" altLang="en-US" b="0" smtClean="0"/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89771" y="2357462"/>
            <a:ext cx="4701956" cy="37668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697463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0042" y="261862"/>
            <a:ext cx="7740763" cy="1088571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109472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2548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08" y="457200"/>
            <a:ext cx="393233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316" y="987425"/>
            <a:ext cx="617235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808" y="2057400"/>
            <a:ext cx="393233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9" indent="0">
              <a:buNone/>
              <a:defRPr sz="1400"/>
            </a:lvl2pPr>
            <a:lvl3pPr marL="914418" indent="0">
              <a:buNone/>
              <a:defRPr sz="1200"/>
            </a:lvl3pPr>
            <a:lvl4pPr marL="1371627" indent="0">
              <a:buNone/>
              <a:defRPr sz="1000"/>
            </a:lvl4pPr>
            <a:lvl5pPr marL="1828837" indent="0">
              <a:buNone/>
              <a:defRPr sz="1000"/>
            </a:lvl5pPr>
            <a:lvl6pPr marL="2286046" indent="0">
              <a:buNone/>
              <a:defRPr sz="1000"/>
            </a:lvl6pPr>
            <a:lvl7pPr marL="2743255" indent="0">
              <a:buNone/>
              <a:defRPr sz="1000"/>
            </a:lvl7pPr>
            <a:lvl8pPr marL="3200464" indent="0">
              <a:buNone/>
              <a:defRPr sz="1000"/>
            </a:lvl8pPr>
            <a:lvl9pPr marL="3657673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1813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09" y="457200"/>
            <a:ext cx="4260954" cy="16002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384933" y="457203"/>
            <a:ext cx="5970733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9" indent="0">
              <a:buNone/>
              <a:defRPr sz="2800"/>
            </a:lvl2pPr>
            <a:lvl3pPr marL="914418" indent="0">
              <a:buNone/>
              <a:defRPr sz="2400"/>
            </a:lvl3pPr>
            <a:lvl4pPr marL="1371627" indent="0">
              <a:buNone/>
              <a:defRPr sz="2000"/>
            </a:lvl4pPr>
            <a:lvl5pPr marL="1828837" indent="0">
              <a:buNone/>
              <a:defRPr sz="2000"/>
            </a:lvl5pPr>
            <a:lvl6pPr marL="2286046" indent="0">
              <a:buNone/>
              <a:defRPr sz="2000"/>
            </a:lvl6pPr>
            <a:lvl7pPr marL="2743255" indent="0">
              <a:buNone/>
              <a:defRPr sz="2000"/>
            </a:lvl7pPr>
            <a:lvl8pPr marL="3200464" indent="0">
              <a:buNone/>
              <a:defRPr sz="2000"/>
            </a:lvl8pPr>
            <a:lvl9pPr marL="3657673" indent="0">
              <a:buNone/>
              <a:defRPr sz="2000"/>
            </a:lvl9pPr>
          </a:lstStyle>
          <a:p>
            <a:pPr lvl="0"/>
            <a:r>
              <a:rPr lang="zh-CN" altLang="en-US" noProof="1" smtClean="0"/>
              <a:t>单击图标添加图片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809" y="2057400"/>
            <a:ext cx="4260954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9" indent="0">
              <a:buNone/>
              <a:defRPr sz="1400"/>
            </a:lvl2pPr>
            <a:lvl3pPr marL="914418" indent="0">
              <a:buNone/>
              <a:defRPr sz="1200"/>
            </a:lvl3pPr>
            <a:lvl4pPr marL="1371627" indent="0">
              <a:buNone/>
              <a:defRPr sz="1000"/>
            </a:lvl4pPr>
            <a:lvl5pPr marL="1828837" indent="0">
              <a:buNone/>
              <a:defRPr sz="1000"/>
            </a:lvl5pPr>
            <a:lvl6pPr marL="2286046" indent="0">
              <a:buNone/>
              <a:defRPr sz="1000"/>
            </a:lvl6pPr>
            <a:lvl7pPr marL="2743255" indent="0">
              <a:buNone/>
              <a:defRPr sz="1000"/>
            </a:lvl7pPr>
            <a:lvl8pPr marL="3200464" indent="0">
              <a:buNone/>
              <a:defRPr sz="1000"/>
            </a:lvl8pPr>
            <a:lvl9pPr marL="3657673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25121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2" descr="02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202452" cy="6865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2804206" y="68627"/>
            <a:ext cx="7740763" cy="49255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3048" noProof="1">
              <a:solidFill>
                <a:schemeClr val="bg1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30042" y="960154"/>
            <a:ext cx="11495177" cy="5143429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6578" indent="-326578">
              <a:buFont typeface="Wingdings" panose="05000000000000000000" pitchFamily="2" charset="2"/>
              <a:buChar char="u"/>
            </a:pPr>
            <a:endParaRPr lang="zh-CN" altLang="en-US" sz="3048" noProof="1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1414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19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19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19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19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19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35437" algn="ctr" rtl="0" eaLnBrk="1" fontAlgn="base" hangingPunct="1">
        <a:spcBef>
          <a:spcPct val="0"/>
        </a:spcBef>
        <a:spcAft>
          <a:spcPct val="0"/>
        </a:spcAft>
        <a:defRPr sz="419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870875" algn="ctr" rtl="0" eaLnBrk="1" fontAlgn="base" hangingPunct="1">
        <a:spcBef>
          <a:spcPct val="0"/>
        </a:spcBef>
        <a:spcAft>
          <a:spcPct val="0"/>
        </a:spcAft>
        <a:defRPr sz="419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06312" algn="ctr" rtl="0" eaLnBrk="1" fontAlgn="base" hangingPunct="1">
        <a:spcBef>
          <a:spcPct val="0"/>
        </a:spcBef>
        <a:spcAft>
          <a:spcPct val="0"/>
        </a:spcAft>
        <a:defRPr sz="419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741749" algn="ctr" rtl="0" eaLnBrk="1" fontAlgn="base" hangingPunct="1">
        <a:spcBef>
          <a:spcPct val="0"/>
        </a:spcBef>
        <a:spcAft>
          <a:spcPct val="0"/>
        </a:spcAft>
        <a:defRPr sz="419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26578" indent="-326578" algn="l" rtl="0" eaLnBrk="1" fontAlgn="base" hangingPunct="1">
        <a:spcBef>
          <a:spcPct val="20000"/>
        </a:spcBef>
        <a:spcAft>
          <a:spcPct val="0"/>
        </a:spcAft>
        <a:buChar char="•"/>
        <a:defRPr sz="3048" kern="1200">
          <a:solidFill>
            <a:schemeClr val="tx1"/>
          </a:solidFill>
          <a:latin typeface="+mn-lt"/>
          <a:ea typeface="+mn-ea"/>
          <a:cs typeface="+mn-cs"/>
        </a:defRPr>
      </a:lvl1pPr>
      <a:lvl2pPr marL="707586" lvl="1" indent="-272148" algn="l" rtl="0" eaLnBrk="1" fontAlgn="base" hangingPunct="1">
        <a:spcBef>
          <a:spcPct val="20000"/>
        </a:spcBef>
        <a:spcAft>
          <a:spcPct val="0"/>
        </a:spcAft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2pPr>
      <a:lvl3pPr marL="1088593" lvl="2" indent="-217719" algn="l" rtl="0" eaLnBrk="1" fontAlgn="base" hangingPunct="1">
        <a:spcBef>
          <a:spcPct val="20000"/>
        </a:spcBef>
        <a:spcAft>
          <a:spcPct val="0"/>
        </a:spcAft>
        <a:buChar char="•"/>
        <a:defRPr sz="2286" kern="1200">
          <a:solidFill>
            <a:schemeClr val="tx1"/>
          </a:solidFill>
          <a:latin typeface="+mn-lt"/>
          <a:ea typeface="+mn-ea"/>
          <a:cs typeface="+mn-cs"/>
        </a:defRPr>
      </a:lvl3pPr>
      <a:lvl4pPr marL="1524030" lvl="3" indent="-217719" algn="l" rtl="0" eaLnBrk="1" fontAlgn="base" hangingPunct="1">
        <a:spcBef>
          <a:spcPct val="20000"/>
        </a:spcBef>
        <a:spcAft>
          <a:spcPct val="0"/>
        </a:spcAft>
        <a:buChar char="–"/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59468" lvl="4" indent="-217719" algn="l" rtl="0" eaLnBrk="1" fontAlgn="base" hangingPunct="1">
        <a:spcBef>
          <a:spcPct val="20000"/>
        </a:spcBef>
        <a:spcAft>
          <a:spcPct val="0"/>
        </a:spcAft>
        <a:buChar char="»"/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394905" lvl="5" indent="-217719" algn="l" defTabSz="870875" eaLnBrk="1" fontAlgn="base" latinLnBrk="0" hangingPunct="1">
        <a:spcBef>
          <a:spcPct val="20000"/>
        </a:spcBef>
        <a:spcAft>
          <a:spcPct val="0"/>
        </a:spcAft>
        <a:buChar char="»"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830342" lvl="6" indent="-217719" algn="l" defTabSz="870875" eaLnBrk="1" fontAlgn="base" latinLnBrk="0" hangingPunct="1">
        <a:spcBef>
          <a:spcPct val="20000"/>
        </a:spcBef>
        <a:spcAft>
          <a:spcPct val="0"/>
        </a:spcAft>
        <a:buChar char="»"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65780" lvl="7" indent="-217719" algn="l" defTabSz="870875" eaLnBrk="1" fontAlgn="base" latinLnBrk="0" hangingPunct="1">
        <a:spcBef>
          <a:spcPct val="20000"/>
        </a:spcBef>
        <a:spcAft>
          <a:spcPct val="0"/>
        </a:spcAft>
        <a:buChar char="»"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701217" lvl="8" indent="-217719" algn="l" defTabSz="870875" eaLnBrk="1" fontAlgn="base" latinLnBrk="0" hangingPunct="1">
        <a:spcBef>
          <a:spcPct val="20000"/>
        </a:spcBef>
        <a:spcAft>
          <a:spcPct val="0"/>
        </a:spcAft>
        <a:buChar char="»"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87087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714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35437" lvl="1" indent="0" algn="l" defTabSz="87087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70875" lvl="2" indent="0" algn="l" defTabSz="87087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06312" lvl="3" indent="0" algn="l" defTabSz="87087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741749" lvl="4" indent="0" algn="l" defTabSz="87087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177186" lvl="5" indent="0" algn="l" defTabSz="87087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612624" lvl="6" indent="0" algn="l" defTabSz="87087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048061" lvl="7" indent="0" algn="l" defTabSz="87087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483498" lvl="8" indent="0" algn="l" defTabSz="87087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单源最短路径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3600" dirty="0" smtClean="0"/>
              <a:t>给定</a:t>
            </a:r>
            <a:r>
              <a:rPr lang="zh-CN" altLang="en-US" sz="3600" dirty="0"/>
              <a:t>带权有向图</a:t>
            </a:r>
            <a:r>
              <a:rPr lang="en-US" altLang="zh-CN" sz="3600" dirty="0"/>
              <a:t>G =(V,E)</a:t>
            </a:r>
            <a:r>
              <a:rPr lang="zh-CN" altLang="en-US" sz="3600" dirty="0"/>
              <a:t>，其中每条边的权是非负实数。另外，还给定</a:t>
            </a:r>
            <a:r>
              <a:rPr lang="en-US" altLang="zh-CN" sz="3600" dirty="0"/>
              <a:t>V</a:t>
            </a:r>
            <a:r>
              <a:rPr lang="zh-CN" altLang="en-US" sz="3600" dirty="0"/>
              <a:t>中的一个顶点，称为源。现在要计算从源到所有其它各顶点的最短路长度。这里路的长度是指路上各边权之和。这个问题通常称为单源最短路径问题</a:t>
            </a:r>
            <a:r>
              <a:rPr lang="zh-CN" altLang="en-US" sz="3600" dirty="0" smtClean="0"/>
              <a:t>。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752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单源最短路径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67" y="1401832"/>
            <a:ext cx="5400000" cy="35597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779" y="1543880"/>
            <a:ext cx="5400000" cy="420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527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单源最短路径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2213" y="2135705"/>
            <a:ext cx="3094038" cy="318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301" y="2135705"/>
            <a:ext cx="8569325" cy="339249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76301" y="1218243"/>
            <a:ext cx="53142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Dijkstra</a:t>
            </a:r>
            <a:r>
              <a:rPr lang="zh-CN" altLang="en-US" sz="3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算法的迭代过程：</a:t>
            </a:r>
            <a:r>
              <a:rPr lang="zh-CN" altLang="en-US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258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最小生成树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 smtClean="0"/>
              <a:t>设</a:t>
            </a:r>
            <a:r>
              <a:rPr lang="en-US" altLang="zh-CN" dirty="0"/>
              <a:t>G =(V,E)</a:t>
            </a:r>
            <a:r>
              <a:rPr lang="zh-CN" altLang="en-US" dirty="0"/>
              <a:t>是无向连通带权图，即一个网络。</a:t>
            </a:r>
            <a:r>
              <a:rPr lang="en-US" altLang="zh-CN" dirty="0"/>
              <a:t>E</a:t>
            </a:r>
            <a:r>
              <a:rPr lang="zh-CN" altLang="en-US" dirty="0"/>
              <a:t>中每条边</a:t>
            </a:r>
            <a:r>
              <a:rPr lang="en-US" altLang="zh-CN" dirty="0"/>
              <a:t>(</a:t>
            </a:r>
            <a:r>
              <a:rPr lang="en-US" altLang="zh-CN" dirty="0" err="1"/>
              <a:t>v,w</a:t>
            </a:r>
            <a:r>
              <a:rPr lang="en-US" altLang="zh-CN" dirty="0"/>
              <a:t>)</a:t>
            </a:r>
            <a:r>
              <a:rPr lang="zh-CN" altLang="en-US" dirty="0"/>
              <a:t>的权为</a:t>
            </a:r>
            <a:r>
              <a:rPr lang="en-US" altLang="zh-CN" dirty="0"/>
              <a:t>c[v][w]</a:t>
            </a:r>
            <a:r>
              <a:rPr lang="zh-CN" altLang="en-US" dirty="0"/>
              <a:t>。如果</a:t>
            </a:r>
            <a:r>
              <a:rPr lang="en-US" altLang="zh-CN" dirty="0"/>
              <a:t>G</a:t>
            </a:r>
            <a:r>
              <a:rPr lang="zh-CN" altLang="en-US" dirty="0"/>
              <a:t>的子图</a:t>
            </a:r>
            <a:r>
              <a:rPr lang="en-US" altLang="zh-CN" dirty="0"/>
              <a:t>G’</a:t>
            </a:r>
            <a:r>
              <a:rPr lang="zh-CN" altLang="en-US" dirty="0"/>
              <a:t>是一棵包含</a:t>
            </a:r>
            <a:r>
              <a:rPr lang="en-US" altLang="zh-CN" dirty="0"/>
              <a:t>G</a:t>
            </a:r>
            <a:r>
              <a:rPr lang="zh-CN" altLang="en-US" dirty="0"/>
              <a:t>的所有顶点的树，则称</a:t>
            </a:r>
            <a:r>
              <a:rPr lang="en-US" altLang="zh-CN" dirty="0"/>
              <a:t>G’</a:t>
            </a:r>
            <a:r>
              <a:rPr lang="zh-CN" altLang="en-US" dirty="0"/>
              <a:t>为</a:t>
            </a:r>
            <a:r>
              <a:rPr lang="en-US" altLang="zh-CN" dirty="0"/>
              <a:t>G</a:t>
            </a:r>
            <a:r>
              <a:rPr lang="zh-CN" altLang="en-US" dirty="0"/>
              <a:t>的生成树。</a:t>
            </a:r>
            <a:r>
              <a:rPr lang="zh-CN" altLang="en-US" dirty="0">
                <a:solidFill>
                  <a:srgbClr val="FF0000"/>
                </a:solidFill>
              </a:rPr>
              <a:t>生成树上各边权的总和称为该生成树的耗费。在</a:t>
            </a:r>
            <a:r>
              <a:rPr lang="en-US" altLang="zh-CN" dirty="0">
                <a:solidFill>
                  <a:srgbClr val="FF0000"/>
                </a:solidFill>
              </a:rPr>
              <a:t>G</a:t>
            </a:r>
            <a:r>
              <a:rPr lang="zh-CN" altLang="en-US" dirty="0">
                <a:solidFill>
                  <a:srgbClr val="FF0000"/>
                </a:solidFill>
              </a:rPr>
              <a:t>的所有生成树中，耗费最小的生成树称为</a:t>
            </a:r>
            <a:r>
              <a:rPr lang="en-US" altLang="zh-CN" dirty="0">
                <a:solidFill>
                  <a:srgbClr val="FF0000"/>
                </a:solidFill>
              </a:rPr>
              <a:t>G</a:t>
            </a:r>
            <a:r>
              <a:rPr lang="zh-CN" altLang="en-US" dirty="0">
                <a:solidFill>
                  <a:srgbClr val="FF0000"/>
                </a:solidFill>
              </a:rPr>
              <a:t>的最小生成树。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 smtClean="0"/>
              <a:t>网络</a:t>
            </a:r>
            <a:r>
              <a:rPr lang="zh-CN" altLang="en-US" dirty="0"/>
              <a:t>的最小生成树在实际中有广泛应用。例如，在设计通信网络时，用图的顶点表示城市，用边</a:t>
            </a:r>
            <a:r>
              <a:rPr lang="en-US" altLang="zh-CN" dirty="0"/>
              <a:t>(</a:t>
            </a:r>
            <a:r>
              <a:rPr lang="en-US" altLang="zh-CN" dirty="0" err="1"/>
              <a:t>v,w</a:t>
            </a:r>
            <a:r>
              <a:rPr lang="en-US" altLang="zh-CN" dirty="0"/>
              <a:t>)</a:t>
            </a:r>
            <a:r>
              <a:rPr lang="zh-CN" altLang="en-US" dirty="0"/>
              <a:t>的权</a:t>
            </a:r>
            <a:r>
              <a:rPr lang="en-US" altLang="zh-CN" dirty="0"/>
              <a:t>c[v][w]</a:t>
            </a:r>
            <a:r>
              <a:rPr lang="zh-CN" altLang="en-US" dirty="0"/>
              <a:t>表示建立城市</a:t>
            </a:r>
            <a:r>
              <a:rPr lang="en-US" altLang="zh-CN" dirty="0"/>
              <a:t>v</a:t>
            </a:r>
            <a:r>
              <a:rPr lang="zh-CN" altLang="en-US" dirty="0"/>
              <a:t>和城市</a:t>
            </a:r>
            <a:r>
              <a:rPr lang="en-US" altLang="zh-CN" dirty="0"/>
              <a:t>w</a:t>
            </a:r>
            <a:r>
              <a:rPr lang="zh-CN" altLang="en-US" dirty="0"/>
              <a:t>之间的通信线路所需的费用，则最小生成树就给出了建立通信网络的最经济的方案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953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最小生成树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91" y="1134510"/>
            <a:ext cx="5400000" cy="383557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766" y="1382702"/>
            <a:ext cx="5537260" cy="358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727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最小生成树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92" y="1863083"/>
            <a:ext cx="5400000" cy="40387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238" y="1833265"/>
            <a:ext cx="5400000" cy="365867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190403" y="867956"/>
            <a:ext cx="38972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b="1" dirty="0">
                <a:solidFill>
                  <a:srgbClr val="FF0000"/>
                </a:solidFill>
              </a:rPr>
              <a:t>生成树的性质</a:t>
            </a:r>
          </a:p>
        </p:txBody>
      </p:sp>
    </p:spTree>
    <p:extLst>
      <p:ext uri="{BB962C8B-B14F-4D97-AF65-F5344CB8AC3E}">
        <p14:creationId xmlns:p14="http://schemas.microsoft.com/office/powerpoint/2010/main" val="1013276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最小生成树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2464" t="1305"/>
          <a:stretch/>
        </p:blipFill>
        <p:spPr>
          <a:xfrm>
            <a:off x="119269" y="835141"/>
            <a:ext cx="5914176" cy="454192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350" y="835141"/>
            <a:ext cx="5844088" cy="400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402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Prim</a:t>
            </a:r>
            <a:r>
              <a:rPr lang="zh-CN" altLang="en-US" dirty="0"/>
              <a:t>算法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G=(V,E)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是连通带权图，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V={1,2,…,n}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构造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的最小生成树的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算法的基本思想是：首先置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S={1}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，然后，只要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的真子集，就作如下的贪心选择：选取满足条件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2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3200" dirty="0" err="1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V-S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，且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c[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最小的边，将顶点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添加到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中。这个过程一直进行到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S=V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时为止。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这个过程中选取到的所有边恰好构成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的一棵最小生成树。 </a:t>
            </a:r>
          </a:p>
        </p:txBody>
      </p:sp>
    </p:spTree>
    <p:extLst>
      <p:ext uri="{BB962C8B-B14F-4D97-AF65-F5344CB8AC3E}">
        <p14:creationId xmlns:p14="http://schemas.microsoft.com/office/powerpoint/2010/main" val="899903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95" y="1190417"/>
            <a:ext cx="5400000" cy="383204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6868" t="1" b="96"/>
          <a:stretch/>
        </p:blipFill>
        <p:spPr>
          <a:xfrm>
            <a:off x="6440129" y="1190417"/>
            <a:ext cx="5029152" cy="330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257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4" descr="t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967" y="1983132"/>
            <a:ext cx="3736975" cy="32210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4" descr="t49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49724" y="1244875"/>
            <a:ext cx="7677328" cy="495714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9560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75" y="938211"/>
            <a:ext cx="5400000" cy="490975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162" y="938211"/>
            <a:ext cx="5400000" cy="499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105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单源最短路径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981" y="1164454"/>
            <a:ext cx="8734425" cy="34480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50076" y="5237922"/>
            <a:ext cx="104438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解包括两部分：路径所经过的顶点和路径长度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42562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1" y="1300161"/>
            <a:ext cx="5400000" cy="423884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917" y="1300161"/>
            <a:ext cx="5784173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976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Kruskal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326578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3200" dirty="0" err="1" smtClean="0"/>
              <a:t>Kruskal</a:t>
            </a:r>
            <a:r>
              <a:rPr lang="zh-CN" altLang="en-US" sz="3200" dirty="0"/>
              <a:t>算法构造</a:t>
            </a:r>
            <a:r>
              <a:rPr lang="en-US" altLang="zh-CN" sz="3200" dirty="0"/>
              <a:t>G</a:t>
            </a:r>
            <a:r>
              <a:rPr lang="zh-CN" altLang="en-US" sz="3200" dirty="0"/>
              <a:t>的最小生成树的</a:t>
            </a:r>
            <a:r>
              <a:rPr lang="zh-CN" altLang="en-US" sz="3200" b="1" dirty="0">
                <a:solidFill>
                  <a:schemeClr val="accent2"/>
                </a:solidFill>
              </a:rPr>
              <a:t>基本思想</a:t>
            </a:r>
            <a:r>
              <a:rPr lang="zh-CN" altLang="en-US" sz="3200" dirty="0"/>
              <a:t>是，首先将</a:t>
            </a:r>
            <a:r>
              <a:rPr lang="en-US" altLang="zh-CN" sz="3200" dirty="0"/>
              <a:t>G</a:t>
            </a:r>
            <a:r>
              <a:rPr lang="zh-CN" altLang="en-US" sz="3200" dirty="0"/>
              <a:t>的</a:t>
            </a:r>
            <a:r>
              <a:rPr lang="en-US" altLang="zh-CN" sz="3200" dirty="0"/>
              <a:t>n</a:t>
            </a:r>
            <a:r>
              <a:rPr lang="zh-CN" altLang="en-US" sz="3200" dirty="0"/>
              <a:t>个顶点看成</a:t>
            </a:r>
            <a:r>
              <a:rPr lang="en-US" altLang="zh-CN" sz="3200" dirty="0"/>
              <a:t>n</a:t>
            </a:r>
            <a:r>
              <a:rPr lang="zh-CN" altLang="en-US" sz="3200" dirty="0"/>
              <a:t>个孤立的连通分支。将所有的边按权从小到大排序。然后从第一条边开始，依边权递增的顺序查看每一条边，并按下述方法连接</a:t>
            </a:r>
            <a:r>
              <a:rPr lang="en-US" altLang="zh-CN" sz="3200" dirty="0"/>
              <a:t>2</a:t>
            </a:r>
            <a:r>
              <a:rPr lang="zh-CN" altLang="en-US" sz="3200" dirty="0"/>
              <a:t>个不同的连通分支：</a:t>
            </a:r>
            <a:r>
              <a:rPr lang="zh-CN" altLang="en-US" sz="3200" dirty="0" smtClean="0"/>
              <a:t>当</a:t>
            </a:r>
            <a:endParaRPr lang="en-US" altLang="zh-CN" sz="3200" dirty="0" smtClean="0"/>
          </a:p>
          <a:p>
            <a:pPr marL="0" indent="326578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3200" dirty="0" smtClean="0"/>
              <a:t>(1)</a:t>
            </a:r>
            <a:r>
              <a:rPr lang="zh-CN" altLang="en-US" sz="3200" dirty="0" smtClean="0"/>
              <a:t>查看</a:t>
            </a:r>
            <a:r>
              <a:rPr lang="zh-CN" altLang="en-US" sz="3200" dirty="0"/>
              <a:t>到第</a:t>
            </a:r>
            <a:r>
              <a:rPr lang="en-US" altLang="zh-CN" sz="3200" dirty="0"/>
              <a:t>k</a:t>
            </a:r>
            <a:r>
              <a:rPr lang="zh-CN" altLang="en-US" sz="3200" dirty="0"/>
              <a:t>条边</a:t>
            </a:r>
            <a:r>
              <a:rPr lang="en-US" altLang="zh-CN" sz="3200" dirty="0"/>
              <a:t>(</a:t>
            </a:r>
            <a:r>
              <a:rPr lang="en-US" altLang="zh-CN" sz="3200" dirty="0" err="1"/>
              <a:t>v,w</a:t>
            </a:r>
            <a:r>
              <a:rPr lang="en-US" altLang="zh-CN" sz="3200" dirty="0"/>
              <a:t>)</a:t>
            </a:r>
            <a:r>
              <a:rPr lang="zh-CN" altLang="en-US" sz="3200" dirty="0"/>
              <a:t>时，如果端点</a:t>
            </a:r>
            <a:r>
              <a:rPr lang="en-US" altLang="zh-CN" sz="3200" dirty="0"/>
              <a:t>v</a:t>
            </a:r>
            <a:r>
              <a:rPr lang="zh-CN" altLang="en-US" sz="3200" dirty="0"/>
              <a:t>和</a:t>
            </a:r>
            <a:r>
              <a:rPr lang="en-US" altLang="zh-CN" sz="3200" dirty="0"/>
              <a:t>w</a:t>
            </a:r>
            <a:r>
              <a:rPr lang="zh-CN" altLang="en-US" sz="3200" dirty="0"/>
              <a:t>分别是当前</a:t>
            </a:r>
            <a:r>
              <a:rPr lang="en-US" altLang="zh-CN" sz="3200" dirty="0"/>
              <a:t>2</a:t>
            </a:r>
            <a:r>
              <a:rPr lang="zh-CN" altLang="en-US" sz="3200" dirty="0"/>
              <a:t>个不同的连通分支</a:t>
            </a:r>
            <a:r>
              <a:rPr lang="en-US" altLang="zh-CN" sz="3200" dirty="0"/>
              <a:t>T1</a:t>
            </a:r>
            <a:r>
              <a:rPr lang="zh-CN" altLang="en-US" sz="3200" dirty="0"/>
              <a:t>和</a:t>
            </a:r>
            <a:r>
              <a:rPr lang="en-US" altLang="zh-CN" sz="3200" dirty="0"/>
              <a:t>T2</a:t>
            </a:r>
            <a:r>
              <a:rPr lang="zh-CN" altLang="en-US" sz="3200" dirty="0"/>
              <a:t>中的顶点时，就用边</a:t>
            </a:r>
            <a:r>
              <a:rPr lang="en-US" altLang="zh-CN" sz="3200" dirty="0"/>
              <a:t>(</a:t>
            </a:r>
            <a:r>
              <a:rPr lang="en-US" altLang="zh-CN" sz="3200" dirty="0" err="1"/>
              <a:t>v,w</a:t>
            </a:r>
            <a:r>
              <a:rPr lang="en-US" altLang="zh-CN" sz="3200" dirty="0"/>
              <a:t>)</a:t>
            </a:r>
            <a:r>
              <a:rPr lang="zh-CN" altLang="en-US" sz="3200" dirty="0"/>
              <a:t>将</a:t>
            </a:r>
            <a:r>
              <a:rPr lang="en-US" altLang="zh-CN" sz="3200" dirty="0"/>
              <a:t>T1</a:t>
            </a:r>
            <a:r>
              <a:rPr lang="zh-CN" altLang="en-US" sz="3200" dirty="0"/>
              <a:t>和</a:t>
            </a:r>
            <a:r>
              <a:rPr lang="en-US" altLang="zh-CN" sz="3200" dirty="0"/>
              <a:t>T2</a:t>
            </a:r>
            <a:r>
              <a:rPr lang="zh-CN" altLang="en-US" sz="3200" dirty="0"/>
              <a:t>连接成一个连通分支，然后继续查看第</a:t>
            </a:r>
            <a:r>
              <a:rPr lang="en-US" altLang="zh-CN" sz="3200" dirty="0"/>
              <a:t>k+1</a:t>
            </a:r>
            <a:r>
              <a:rPr lang="zh-CN" altLang="en-US" sz="3200" dirty="0"/>
              <a:t>条</a:t>
            </a:r>
            <a:r>
              <a:rPr lang="zh-CN" altLang="en-US" sz="3200" dirty="0" smtClean="0"/>
              <a:t>边</a:t>
            </a:r>
            <a:r>
              <a:rPr lang="en-US" altLang="zh-CN" sz="3200" dirty="0" smtClean="0"/>
              <a:t>;</a:t>
            </a:r>
            <a:endParaRPr lang="zh-CN" altLang="en-US" sz="3600" dirty="0">
              <a:solidFill>
                <a:schemeClr val="accent2"/>
              </a:solidFill>
            </a:endParaRPr>
          </a:p>
          <a:p>
            <a:pPr marL="0" indent="326578">
              <a:lnSpc>
                <a:spcPct val="150000"/>
              </a:lnSpc>
              <a:spcBef>
                <a:spcPts val="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82727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 smtClean="0"/>
              <a:t>如果</a:t>
            </a:r>
            <a:r>
              <a:rPr lang="zh-CN" altLang="en-US" dirty="0"/>
              <a:t>端点</a:t>
            </a:r>
            <a:r>
              <a:rPr lang="en-US" altLang="zh-CN" dirty="0"/>
              <a:t>v</a:t>
            </a:r>
            <a:r>
              <a:rPr lang="zh-CN" altLang="en-US" dirty="0"/>
              <a:t>和</a:t>
            </a:r>
            <a:r>
              <a:rPr lang="en-US" altLang="zh-CN" dirty="0"/>
              <a:t>w</a:t>
            </a:r>
            <a:r>
              <a:rPr lang="zh-CN" altLang="en-US" dirty="0"/>
              <a:t>在当前的同一个连通分支中，就直接再查看第</a:t>
            </a:r>
            <a:r>
              <a:rPr lang="en-US" altLang="zh-CN" dirty="0"/>
              <a:t>k+1</a:t>
            </a:r>
            <a:r>
              <a:rPr lang="zh-CN" altLang="en-US" dirty="0"/>
              <a:t>条边。这个过程一直进行到只剩下一个连通分支时为止。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570" y="2443369"/>
            <a:ext cx="5400000" cy="389964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t="7151" r="2061"/>
          <a:stretch/>
        </p:blipFill>
        <p:spPr>
          <a:xfrm>
            <a:off x="6538872" y="2359149"/>
            <a:ext cx="5288693" cy="406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719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4" descr="t410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99338" y="1033013"/>
            <a:ext cx="7621907" cy="51212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4" descr="t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3632" y="1707829"/>
            <a:ext cx="3736975" cy="32210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18494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680074" y="1511883"/>
            <a:ext cx="442452" cy="42278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293725" y="2628713"/>
            <a:ext cx="442452" cy="42278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3027093" y="2628711"/>
            <a:ext cx="442452" cy="42278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1021310" y="3725009"/>
            <a:ext cx="442452" cy="42278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2584641" y="3725009"/>
            <a:ext cx="442452" cy="42278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</a:t>
            </a:r>
            <a:endParaRPr lang="zh-CN" altLang="en-US" dirty="0"/>
          </a:p>
        </p:txBody>
      </p:sp>
      <p:cxnSp>
        <p:nvCxnSpPr>
          <p:cNvPr id="10" name="直接连接符 9"/>
          <p:cNvCxnSpPr>
            <a:stCxn id="4" idx="5"/>
            <a:endCxn id="6" idx="1"/>
          </p:cNvCxnSpPr>
          <p:nvPr/>
        </p:nvCxnSpPr>
        <p:spPr>
          <a:xfrm>
            <a:off x="2057730" y="1872754"/>
            <a:ext cx="1034159" cy="81787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直接连接符 11"/>
          <p:cNvCxnSpPr>
            <a:stCxn id="4" idx="3"/>
            <a:endCxn id="5" idx="7"/>
          </p:cNvCxnSpPr>
          <p:nvPr/>
        </p:nvCxnSpPr>
        <p:spPr>
          <a:xfrm flipH="1">
            <a:off x="671381" y="1872754"/>
            <a:ext cx="1073489" cy="81787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直接连接符 13"/>
          <p:cNvCxnSpPr>
            <a:stCxn id="5" idx="5"/>
            <a:endCxn id="7" idx="1"/>
          </p:cNvCxnSpPr>
          <p:nvPr/>
        </p:nvCxnSpPr>
        <p:spPr>
          <a:xfrm>
            <a:off x="671381" y="2989584"/>
            <a:ext cx="414725" cy="79734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直接连接符 15"/>
          <p:cNvCxnSpPr>
            <a:stCxn id="7" idx="6"/>
            <a:endCxn id="8" idx="2"/>
          </p:cNvCxnSpPr>
          <p:nvPr/>
        </p:nvCxnSpPr>
        <p:spPr>
          <a:xfrm>
            <a:off x="1463762" y="3936403"/>
            <a:ext cx="112087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直接连接符 17"/>
          <p:cNvCxnSpPr>
            <a:stCxn id="6" idx="4"/>
            <a:endCxn id="8" idx="7"/>
          </p:cNvCxnSpPr>
          <p:nvPr/>
        </p:nvCxnSpPr>
        <p:spPr>
          <a:xfrm flipH="1">
            <a:off x="2962297" y="3051498"/>
            <a:ext cx="286022" cy="73542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3" name="椭圆 22"/>
          <p:cNvSpPr/>
          <p:nvPr/>
        </p:nvSpPr>
        <p:spPr>
          <a:xfrm>
            <a:off x="1712472" y="2681329"/>
            <a:ext cx="442452" cy="42278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cxnSp>
        <p:nvCxnSpPr>
          <p:cNvPr id="25" name="直接连接符 24"/>
          <p:cNvCxnSpPr>
            <a:stCxn id="23" idx="6"/>
            <a:endCxn id="6" idx="2"/>
          </p:cNvCxnSpPr>
          <p:nvPr/>
        </p:nvCxnSpPr>
        <p:spPr>
          <a:xfrm flipV="1">
            <a:off x="2154924" y="2840105"/>
            <a:ext cx="872169" cy="5261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" name="直接连接符 26"/>
          <p:cNvCxnSpPr>
            <a:stCxn id="5" idx="6"/>
            <a:endCxn id="23" idx="2"/>
          </p:cNvCxnSpPr>
          <p:nvPr/>
        </p:nvCxnSpPr>
        <p:spPr>
          <a:xfrm>
            <a:off x="736177" y="2840107"/>
            <a:ext cx="976295" cy="5261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直接连接符 28"/>
          <p:cNvCxnSpPr>
            <a:stCxn id="23" idx="3"/>
            <a:endCxn id="7" idx="7"/>
          </p:cNvCxnSpPr>
          <p:nvPr/>
        </p:nvCxnSpPr>
        <p:spPr>
          <a:xfrm flipH="1">
            <a:off x="1398966" y="3042200"/>
            <a:ext cx="378302" cy="74472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直接连接符 30"/>
          <p:cNvCxnSpPr>
            <a:stCxn id="23" idx="5"/>
            <a:endCxn id="8" idx="1"/>
          </p:cNvCxnSpPr>
          <p:nvPr/>
        </p:nvCxnSpPr>
        <p:spPr>
          <a:xfrm>
            <a:off x="2090128" y="3042200"/>
            <a:ext cx="559309" cy="74472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直接连接符 33"/>
          <p:cNvCxnSpPr>
            <a:stCxn id="4" idx="4"/>
            <a:endCxn id="23" idx="0"/>
          </p:cNvCxnSpPr>
          <p:nvPr/>
        </p:nvCxnSpPr>
        <p:spPr>
          <a:xfrm>
            <a:off x="1901300" y="1934670"/>
            <a:ext cx="32398" cy="74665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文本框 36"/>
          <p:cNvSpPr txBox="1"/>
          <p:nvPr/>
        </p:nvSpPr>
        <p:spPr>
          <a:xfrm>
            <a:off x="864857" y="19386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2542476" y="19970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2336508" y="25331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1113833" y="2554344"/>
            <a:ext cx="288303" cy="366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1625440" y="20983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358068" y="3414562"/>
            <a:ext cx="288303" cy="366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1230329" y="3156293"/>
            <a:ext cx="288303" cy="366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1813691" y="3964485"/>
            <a:ext cx="288303" cy="366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2336508" y="3151244"/>
            <a:ext cx="288303" cy="366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3105308" y="3290974"/>
            <a:ext cx="288303" cy="366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2" name="椭圆 31"/>
          <p:cNvSpPr/>
          <p:nvPr/>
        </p:nvSpPr>
        <p:spPr>
          <a:xfrm>
            <a:off x="8687265" y="1459265"/>
            <a:ext cx="442452" cy="42278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7300916" y="2576095"/>
            <a:ext cx="442452" cy="42278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10034284" y="2576093"/>
            <a:ext cx="442452" cy="42278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6" name="椭圆 35"/>
          <p:cNvSpPr/>
          <p:nvPr/>
        </p:nvSpPr>
        <p:spPr>
          <a:xfrm>
            <a:off x="8028501" y="3672391"/>
            <a:ext cx="442452" cy="42278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7" name="椭圆 46"/>
          <p:cNvSpPr/>
          <p:nvPr/>
        </p:nvSpPr>
        <p:spPr>
          <a:xfrm>
            <a:off x="9591832" y="3672391"/>
            <a:ext cx="442452" cy="42278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52" name="直接连接符 51"/>
          <p:cNvCxnSpPr>
            <a:stCxn id="35" idx="3"/>
          </p:cNvCxnSpPr>
          <p:nvPr/>
        </p:nvCxnSpPr>
        <p:spPr>
          <a:xfrm flipH="1">
            <a:off x="8367122" y="2936964"/>
            <a:ext cx="1731958" cy="788045"/>
          </a:xfrm>
          <a:prstGeom prst="line">
            <a:avLst/>
          </a:prstGeom>
          <a:ln>
            <a:headEnd type="triangle" w="lg" len="lg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文本框 58"/>
          <p:cNvSpPr txBox="1"/>
          <p:nvPr/>
        </p:nvSpPr>
        <p:spPr>
          <a:xfrm>
            <a:off x="7872048" y="18860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60" name="文本框 59"/>
          <p:cNvSpPr txBox="1"/>
          <p:nvPr/>
        </p:nvSpPr>
        <p:spPr>
          <a:xfrm>
            <a:off x="9549667" y="194443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90</a:t>
            </a:r>
            <a:endParaRPr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7379541" y="3237001"/>
            <a:ext cx="458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45</a:t>
            </a:r>
            <a:endParaRPr lang="zh-CN" altLang="en-US" dirty="0"/>
          </a:p>
        </p:txBody>
      </p:sp>
      <p:sp>
        <p:nvSpPr>
          <p:cNvPr id="66" name="文本框 65"/>
          <p:cNvSpPr txBox="1"/>
          <p:nvPr/>
        </p:nvSpPr>
        <p:spPr>
          <a:xfrm>
            <a:off x="8820882" y="3911867"/>
            <a:ext cx="457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68" name="文本框 67"/>
          <p:cNvSpPr txBox="1"/>
          <p:nvPr/>
        </p:nvSpPr>
        <p:spPr>
          <a:xfrm>
            <a:off x="9939342" y="3325963"/>
            <a:ext cx="50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60</a:t>
            </a:r>
            <a:endParaRPr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8721916" y="2335759"/>
            <a:ext cx="50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30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8721916" y="3127878"/>
            <a:ext cx="50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cxnSp>
        <p:nvCxnSpPr>
          <p:cNvPr id="74" name="直接连接符 73"/>
          <p:cNvCxnSpPr>
            <a:stCxn id="35" idx="1"/>
          </p:cNvCxnSpPr>
          <p:nvPr/>
        </p:nvCxnSpPr>
        <p:spPr>
          <a:xfrm flipH="1" flipV="1">
            <a:off x="9129507" y="1781658"/>
            <a:ext cx="969573" cy="856351"/>
          </a:xfrm>
          <a:prstGeom prst="line">
            <a:avLst/>
          </a:prstGeom>
          <a:ln>
            <a:headEnd type="triangle" w="lg" len="lg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直接连接符 74"/>
          <p:cNvCxnSpPr>
            <a:stCxn id="47" idx="1"/>
          </p:cNvCxnSpPr>
          <p:nvPr/>
        </p:nvCxnSpPr>
        <p:spPr>
          <a:xfrm flipH="1" flipV="1">
            <a:off x="8913407" y="1902726"/>
            <a:ext cx="743221" cy="1831581"/>
          </a:xfrm>
          <a:prstGeom prst="line">
            <a:avLst/>
          </a:prstGeom>
          <a:ln>
            <a:headEnd type="triangle" w="lg" len="lg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6" name="直接连接符 75"/>
          <p:cNvCxnSpPr>
            <a:stCxn id="36" idx="6"/>
            <a:endCxn id="47" idx="2"/>
          </p:cNvCxnSpPr>
          <p:nvPr/>
        </p:nvCxnSpPr>
        <p:spPr>
          <a:xfrm>
            <a:off x="8470953" y="3883785"/>
            <a:ext cx="1120879" cy="0"/>
          </a:xfrm>
          <a:prstGeom prst="line">
            <a:avLst/>
          </a:prstGeom>
          <a:ln>
            <a:headEnd type="triangle" w="lg" len="lg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7" name="直接连接符 76"/>
          <p:cNvCxnSpPr>
            <a:stCxn id="36" idx="1"/>
          </p:cNvCxnSpPr>
          <p:nvPr/>
        </p:nvCxnSpPr>
        <p:spPr>
          <a:xfrm flipH="1" flipV="1">
            <a:off x="7648156" y="2955214"/>
            <a:ext cx="445141" cy="779093"/>
          </a:xfrm>
          <a:prstGeom prst="line">
            <a:avLst/>
          </a:prstGeom>
          <a:ln>
            <a:headEnd type="triangle" w="lg" len="lg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直接连接符 77"/>
          <p:cNvCxnSpPr/>
          <p:nvPr/>
        </p:nvCxnSpPr>
        <p:spPr>
          <a:xfrm flipV="1">
            <a:off x="7697375" y="1827204"/>
            <a:ext cx="1057333" cy="856353"/>
          </a:xfrm>
          <a:prstGeom prst="line">
            <a:avLst/>
          </a:prstGeom>
          <a:ln>
            <a:headEnd type="triangle" w="lg" len="lg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直接连接符 78"/>
          <p:cNvCxnSpPr>
            <a:endCxn id="47" idx="0"/>
          </p:cNvCxnSpPr>
          <p:nvPr/>
        </p:nvCxnSpPr>
        <p:spPr>
          <a:xfrm flipH="1">
            <a:off x="9813058" y="3003684"/>
            <a:ext cx="442452" cy="668707"/>
          </a:xfrm>
          <a:prstGeom prst="line">
            <a:avLst/>
          </a:prstGeom>
          <a:ln>
            <a:headEnd type="triangle" w="lg" len="lg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096158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1004887"/>
            <a:ext cx="5400000" cy="50680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900" y="1114425"/>
            <a:ext cx="5760000" cy="4634315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>
            <a:off x="9067800" y="3695700"/>
            <a:ext cx="12714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9144000" y="3246916"/>
            <a:ext cx="1300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合并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0662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128712"/>
            <a:ext cx="5400000" cy="461984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312" y="946161"/>
            <a:ext cx="5220000" cy="48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834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单源最短路径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err="1" smtClean="0"/>
              <a:t>Dijkstra</a:t>
            </a:r>
            <a:r>
              <a:rPr lang="zh-CN" altLang="en-US" dirty="0"/>
              <a:t>算法是解单源最短路径问题的贪心算法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 smtClean="0"/>
              <a:t>其</a:t>
            </a:r>
            <a:r>
              <a:rPr lang="zh-CN" altLang="en-US" dirty="0"/>
              <a:t>基本思想是，</a:t>
            </a:r>
            <a:r>
              <a:rPr lang="zh-CN" altLang="en-US" dirty="0">
                <a:solidFill>
                  <a:srgbClr val="FF0000"/>
                </a:solidFill>
              </a:rPr>
              <a:t>设置顶点集合</a:t>
            </a:r>
            <a:r>
              <a:rPr lang="en-US" altLang="zh-CN" dirty="0">
                <a:solidFill>
                  <a:srgbClr val="FF0000"/>
                </a:solidFill>
              </a:rPr>
              <a:t>S</a:t>
            </a:r>
            <a:r>
              <a:rPr lang="zh-CN" altLang="en-US" dirty="0">
                <a:solidFill>
                  <a:srgbClr val="FF0000"/>
                </a:solidFill>
              </a:rPr>
              <a:t>并不断地作贪心选择来扩充这个集合</a:t>
            </a:r>
            <a:r>
              <a:rPr lang="zh-CN" altLang="en-US" dirty="0"/>
              <a:t>。</a:t>
            </a:r>
            <a:r>
              <a:rPr lang="zh-CN" altLang="en-US" dirty="0">
                <a:solidFill>
                  <a:srgbClr val="FF0000"/>
                </a:solidFill>
              </a:rPr>
              <a:t>一个顶点属于集合</a:t>
            </a:r>
            <a:r>
              <a:rPr lang="en-US" altLang="zh-CN" dirty="0">
                <a:solidFill>
                  <a:srgbClr val="FF0000"/>
                </a:solidFill>
              </a:rPr>
              <a:t>S</a:t>
            </a:r>
            <a:r>
              <a:rPr lang="zh-CN" altLang="en-US" dirty="0">
                <a:solidFill>
                  <a:srgbClr val="FF0000"/>
                </a:solidFill>
              </a:rPr>
              <a:t>当且仅当从源到该顶点的最短路径长度已知</a:t>
            </a:r>
            <a:r>
              <a:rPr lang="zh-CN" altLang="en-US" dirty="0" smtClean="0"/>
              <a:t>。初始</a:t>
            </a:r>
            <a:r>
              <a:rPr lang="zh-CN" altLang="en-US" dirty="0"/>
              <a:t>时，</a:t>
            </a:r>
            <a:r>
              <a:rPr lang="en-US" altLang="zh-CN" dirty="0"/>
              <a:t>S</a:t>
            </a:r>
            <a:r>
              <a:rPr lang="zh-CN" altLang="en-US" dirty="0"/>
              <a:t>中仅含有源。设</a:t>
            </a:r>
            <a:r>
              <a:rPr lang="en-US" altLang="zh-CN" dirty="0"/>
              <a:t>u</a:t>
            </a:r>
            <a:r>
              <a:rPr lang="zh-CN" altLang="en-US" dirty="0"/>
              <a:t>是</a:t>
            </a:r>
            <a:r>
              <a:rPr lang="en-US" altLang="zh-CN" dirty="0"/>
              <a:t>G</a:t>
            </a:r>
            <a:r>
              <a:rPr lang="zh-CN" altLang="en-US" dirty="0"/>
              <a:t>的某一个顶点，</a:t>
            </a:r>
            <a:r>
              <a:rPr lang="zh-CN" altLang="en-US" dirty="0">
                <a:solidFill>
                  <a:srgbClr val="FF0000"/>
                </a:solidFill>
              </a:rPr>
              <a:t>把从源到</a:t>
            </a:r>
            <a:r>
              <a:rPr lang="en-US" altLang="zh-CN" dirty="0">
                <a:solidFill>
                  <a:srgbClr val="FF0000"/>
                </a:solidFill>
              </a:rPr>
              <a:t>u</a:t>
            </a:r>
            <a:r>
              <a:rPr lang="zh-CN" altLang="en-US" dirty="0">
                <a:solidFill>
                  <a:srgbClr val="FF0000"/>
                </a:solidFill>
              </a:rPr>
              <a:t>且中间只经过</a:t>
            </a:r>
            <a:r>
              <a:rPr lang="en-US" altLang="zh-CN" dirty="0">
                <a:solidFill>
                  <a:srgbClr val="FF0000"/>
                </a:solidFill>
              </a:rPr>
              <a:t>S</a:t>
            </a:r>
            <a:r>
              <a:rPr lang="zh-CN" altLang="en-US" dirty="0">
                <a:solidFill>
                  <a:srgbClr val="FF0000"/>
                </a:solidFill>
              </a:rPr>
              <a:t>中顶点的路称为从源到</a:t>
            </a:r>
            <a:r>
              <a:rPr lang="en-US" altLang="zh-CN" dirty="0">
                <a:solidFill>
                  <a:srgbClr val="FF0000"/>
                </a:solidFill>
              </a:rPr>
              <a:t>u</a:t>
            </a:r>
            <a:r>
              <a:rPr lang="zh-CN" altLang="en-US" dirty="0">
                <a:solidFill>
                  <a:srgbClr val="FF0000"/>
                </a:solidFill>
              </a:rPr>
              <a:t>的特殊路径</a:t>
            </a:r>
            <a:r>
              <a:rPr lang="zh-CN" altLang="en-US" dirty="0"/>
              <a:t>，并用数组</a:t>
            </a:r>
            <a:r>
              <a:rPr lang="en-US" altLang="zh-CN" dirty="0" err="1"/>
              <a:t>dist</a:t>
            </a:r>
            <a:r>
              <a:rPr lang="zh-CN" altLang="en-US" dirty="0"/>
              <a:t>记录当前每个顶点所对应的最短特殊路径长度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2507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单源最短路径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34" y="1026420"/>
            <a:ext cx="7560000" cy="5260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277" y="1807716"/>
            <a:ext cx="3094038" cy="318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9395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单源最短路径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err="1"/>
              <a:t>Dijkstra</a:t>
            </a:r>
            <a:r>
              <a:rPr lang="zh-CN" altLang="en-US" dirty="0"/>
              <a:t>算法每次从</a:t>
            </a:r>
            <a:r>
              <a:rPr lang="en-US" altLang="zh-CN" dirty="0"/>
              <a:t>V-S</a:t>
            </a:r>
            <a:r>
              <a:rPr lang="zh-CN" altLang="en-US" dirty="0"/>
              <a:t>中取出具有最短特殊路长度的顶点</a:t>
            </a:r>
            <a:r>
              <a:rPr lang="en-US" altLang="zh-CN" dirty="0"/>
              <a:t>u</a:t>
            </a:r>
            <a:r>
              <a:rPr lang="zh-CN" altLang="en-US" dirty="0"/>
              <a:t>，将</a:t>
            </a:r>
            <a:r>
              <a:rPr lang="en-US" altLang="zh-CN" dirty="0"/>
              <a:t>u</a:t>
            </a:r>
            <a:r>
              <a:rPr lang="zh-CN" altLang="en-US" dirty="0"/>
              <a:t>添加到</a:t>
            </a:r>
            <a:r>
              <a:rPr lang="en-US" altLang="zh-CN" dirty="0"/>
              <a:t>S</a:t>
            </a:r>
            <a:r>
              <a:rPr lang="zh-CN" altLang="en-US" dirty="0"/>
              <a:t>中，同时对数组</a:t>
            </a:r>
            <a:r>
              <a:rPr lang="en-US" altLang="zh-CN" dirty="0" err="1"/>
              <a:t>dist</a:t>
            </a:r>
            <a:r>
              <a:rPr lang="zh-CN" altLang="en-US" dirty="0"/>
              <a:t>作必要的修改。一旦</a:t>
            </a:r>
            <a:r>
              <a:rPr lang="en-US" altLang="zh-CN" dirty="0"/>
              <a:t>S</a:t>
            </a:r>
            <a:r>
              <a:rPr lang="zh-CN" altLang="en-US" dirty="0"/>
              <a:t>包含了所有</a:t>
            </a:r>
            <a:r>
              <a:rPr lang="en-US" altLang="zh-CN" dirty="0"/>
              <a:t>V</a:t>
            </a:r>
            <a:r>
              <a:rPr lang="zh-CN" altLang="en-US" dirty="0"/>
              <a:t>中顶点，</a:t>
            </a:r>
            <a:r>
              <a:rPr lang="en-US" altLang="zh-CN" dirty="0" err="1"/>
              <a:t>dist</a:t>
            </a:r>
            <a:r>
              <a:rPr lang="zh-CN" altLang="en-US" dirty="0"/>
              <a:t>就记录了从源到所有其它顶点之间的最短路径长度。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027" y="3192071"/>
            <a:ext cx="7953841" cy="313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576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单源最短路径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33" y="874022"/>
            <a:ext cx="7560000" cy="55348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885" y="1728201"/>
            <a:ext cx="3094038" cy="318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1783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单源最短路径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13499" r="1057"/>
          <a:stretch/>
        </p:blipFill>
        <p:spPr>
          <a:xfrm>
            <a:off x="218661" y="924339"/>
            <a:ext cx="7480057" cy="54770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007" y="1767958"/>
            <a:ext cx="3094038" cy="318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0760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单源最短路径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48" y="1122708"/>
            <a:ext cx="5400000" cy="410109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2695" y="1643660"/>
            <a:ext cx="5400000" cy="358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363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单源最短路径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53" y="1297264"/>
            <a:ext cx="5400000" cy="353102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214" y="1303939"/>
            <a:ext cx="5400000" cy="352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938751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算法1模板" id="{24B9DFEC-B681-4799-8208-C720591B028C}" vid="{9A7A9FCE-CA20-441F-9BE6-FA2230AD3FB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算法1模板</Template>
  <TotalTime>6126</TotalTime>
  <Words>782</Words>
  <Application>Microsoft Office PowerPoint</Application>
  <PresentationFormat>宽屏</PresentationFormat>
  <Paragraphs>63</Paragraphs>
  <Slides>26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8" baseType="lpstr">
      <vt:lpstr>等线</vt:lpstr>
      <vt:lpstr>黑体</vt:lpstr>
      <vt:lpstr>华文隶书</vt:lpstr>
      <vt:lpstr>楷体_GB2312</vt:lpstr>
      <vt:lpstr>宋体</vt:lpstr>
      <vt:lpstr>微软雅黑</vt:lpstr>
      <vt:lpstr>新宋体</vt:lpstr>
      <vt:lpstr>Arial</vt:lpstr>
      <vt:lpstr>Symbol</vt:lpstr>
      <vt:lpstr>Times New Roman</vt:lpstr>
      <vt:lpstr>Wingdings</vt:lpstr>
      <vt:lpstr>自定义设计方案</vt:lpstr>
      <vt:lpstr>单源最短路径</vt:lpstr>
      <vt:lpstr>单源最短路径</vt:lpstr>
      <vt:lpstr>单源最短路径</vt:lpstr>
      <vt:lpstr>单源最短路径</vt:lpstr>
      <vt:lpstr>单源最短路径</vt:lpstr>
      <vt:lpstr>单源最短路径</vt:lpstr>
      <vt:lpstr>单源最短路径</vt:lpstr>
      <vt:lpstr>单源最短路径</vt:lpstr>
      <vt:lpstr>单源最短路径</vt:lpstr>
      <vt:lpstr>单源最短路径</vt:lpstr>
      <vt:lpstr>单源最短路径</vt:lpstr>
      <vt:lpstr>最小生成树</vt:lpstr>
      <vt:lpstr>最小生成树</vt:lpstr>
      <vt:lpstr>最小生成树</vt:lpstr>
      <vt:lpstr>最小生成树</vt:lpstr>
      <vt:lpstr>Prim算法 </vt:lpstr>
      <vt:lpstr>PowerPoint 演示文稿</vt:lpstr>
      <vt:lpstr>PowerPoint 演示文稿</vt:lpstr>
      <vt:lpstr>PowerPoint 演示文稿</vt:lpstr>
      <vt:lpstr>PowerPoint 演示文稿</vt:lpstr>
      <vt:lpstr>Kruskal算法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算法设计与分析</dc:title>
  <dc:creator>huxufei</dc:creator>
  <cp:lastModifiedBy>hello</cp:lastModifiedBy>
  <cp:revision>1435</cp:revision>
  <dcterms:created xsi:type="dcterms:W3CDTF">2019-07-02T02:22:19Z</dcterms:created>
  <dcterms:modified xsi:type="dcterms:W3CDTF">2021-11-30T05:05:51Z</dcterms:modified>
</cp:coreProperties>
</file>