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5" r:id="rId5"/>
  </p:sldMasterIdLst>
  <p:notesMasterIdLst>
    <p:notesMasterId r:id="rId10"/>
  </p:notesMasterIdLst>
  <p:handoutMasterIdLst>
    <p:handoutMasterId r:id="rId40"/>
  </p:handoutMasterIdLst>
  <p:sldIdLst>
    <p:sldId id="256" r:id="rId6"/>
    <p:sldId id="2463" r:id="rId7"/>
    <p:sldId id="1080" r:id="rId8"/>
    <p:sldId id="2355" r:id="rId9"/>
    <p:sldId id="2357" r:id="rId11"/>
    <p:sldId id="2358" r:id="rId12"/>
    <p:sldId id="2359" r:id="rId13"/>
    <p:sldId id="2360" r:id="rId14"/>
    <p:sldId id="2367" r:id="rId15"/>
    <p:sldId id="2366" r:id="rId16"/>
    <p:sldId id="2607" r:id="rId17"/>
    <p:sldId id="2606" r:id="rId18"/>
    <p:sldId id="2374" r:id="rId19"/>
    <p:sldId id="2377" r:id="rId20"/>
    <p:sldId id="1572" r:id="rId21"/>
    <p:sldId id="2723" r:id="rId22"/>
    <p:sldId id="2687" r:id="rId23"/>
    <p:sldId id="1579" r:id="rId24"/>
    <p:sldId id="2688" r:id="rId25"/>
    <p:sldId id="1580" r:id="rId26"/>
    <p:sldId id="1582" r:id="rId27"/>
    <p:sldId id="2724" r:id="rId28"/>
    <p:sldId id="2419" r:id="rId29"/>
    <p:sldId id="2389" r:id="rId30"/>
    <p:sldId id="2387" r:id="rId31"/>
    <p:sldId id="2388" r:id="rId32"/>
    <p:sldId id="2390" r:id="rId33"/>
    <p:sldId id="2391" r:id="rId34"/>
    <p:sldId id="2392" r:id="rId35"/>
    <p:sldId id="2386" r:id="rId36"/>
    <p:sldId id="2399" r:id="rId37"/>
    <p:sldId id="2396" r:id="rId38"/>
    <p:sldId id="2397" r:id="rId39"/>
  </p:sldIdLst>
  <p:sldSz cx="9144000" cy="6858000" type="screen4x3"/>
  <p:notesSz cx="6858000" cy="9144000"/>
  <p:custDataLst>
    <p:tags r:id="rId44"/>
  </p:custDataLst>
  <p:defaultTextStyle>
    <a:defPPr>
      <a:defRPr lang="zh-CN"/>
    </a:defPPr>
    <a:lvl1pPr marL="0" lvl="0"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1pPr>
    <a:lvl2pPr marL="457200" lvl="1"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5pPr>
    <a:lvl6pPr marL="2286000" lvl="5"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6pPr>
    <a:lvl7pPr marL="2743200" lvl="6"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7pPr>
    <a:lvl8pPr marL="3200400" lvl="7"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8pPr>
    <a:lvl9pPr marL="3657600" lvl="8"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931" userDrawn="1">
          <p15:clr>
            <a:srgbClr val="A4A3A4"/>
          </p15:clr>
        </p15:guide>
        <p15:guide id="2" pos="22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0000"/>
    <a:srgbClr val="3333CC"/>
    <a:srgbClr val="FFFFFF"/>
    <a:srgbClr val="003399"/>
    <a:srgbClr val="EAEAEA"/>
    <a:srgbClr val="B6042A"/>
    <a:srgbClr val="FFFFCC"/>
    <a:srgbClr val="CCFFFF"/>
    <a:srgbClr val="9703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50"/>
  </p:normalViewPr>
  <p:slideViewPr>
    <p:cSldViewPr showGuides="1">
      <p:cViewPr varScale="1">
        <p:scale>
          <a:sx n="66" d="100"/>
          <a:sy n="66" d="100"/>
        </p:scale>
        <p:origin x="1506" y="84"/>
      </p:cViewPr>
      <p:guideLst>
        <p:guide orient="horz" pos="2931"/>
        <p:guide pos="220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66576"/>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4" Type="http://schemas.openxmlformats.org/officeDocument/2006/relationships/tags" Target="tags/tag5.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lgn="l" eaLnBrk="1" hangingPunct="1">
              <a:lnSpc>
                <a:spcPct val="100000"/>
              </a:lnSpc>
              <a:spcBef>
                <a:spcPct val="0"/>
              </a:spcBef>
              <a:buClrTx/>
              <a:buFontTx/>
              <a:buNone/>
              <a:defRPr kumimoji="1"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lnSpc>
                <a:spcPct val="100000"/>
              </a:lnSpc>
              <a:spcBef>
                <a:spcPct val="0"/>
              </a:spcBef>
              <a:buClrTx/>
              <a:buFontTx/>
              <a:buNone/>
              <a:defRPr kumimoji="1"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lgn="l" eaLnBrk="1" hangingPunct="1">
              <a:lnSpc>
                <a:spcPct val="100000"/>
              </a:lnSpc>
              <a:spcBef>
                <a:spcPct val="0"/>
              </a:spcBef>
              <a:buClrTx/>
              <a:buFontTx/>
              <a:buNone/>
              <a:defRPr kumimoji="1"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p>
            <a:pPr lvl="0" algn="r" eaLnBrk="1" fontAlgn="base" hangingPunct="1">
              <a:lnSpc>
                <a:spcPct val="100000"/>
              </a:lnSpc>
              <a:spcBef>
                <a:spcPct val="0"/>
              </a:spcBef>
              <a:buNone/>
            </a:pPr>
            <a:fld id="{9A0DB2DC-4C9A-4742-B13C-FB6460FD3503}" type="slidenum">
              <a:rPr lang="en-US" altLang="zh-CN" sz="1200" b="0" strike="noStrike" noProof="1" dirty="0">
                <a:solidFill>
                  <a:schemeClr val="bg2"/>
                </a:solidFill>
                <a:latin typeface="Times New Roman" panose="02020603050405020304" pitchFamily="18" charset="0"/>
                <a:ea typeface="宋体" panose="02010600030101010101" pitchFamily="2" charset="-122"/>
                <a:cs typeface="+mn-cs"/>
              </a:rPr>
            </a:fld>
            <a:endParaRPr lang="en-US" altLang="zh-CN" sz="1200" b="0" strike="noStrike" noProof="1">
              <a:solidFill>
                <a:schemeClr val="bg2"/>
              </a:solidFill>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lnSpc>
                <a:spcPct val="100000"/>
              </a:lnSpc>
              <a:spcBef>
                <a:spcPct val="0"/>
              </a:spcBef>
              <a:buClrTx/>
              <a:buFontTx/>
              <a:buNone/>
              <a:defRPr kumimoji="1"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spcBef>
                <a:spcPct val="0"/>
              </a:spcBef>
              <a:buClrTx/>
              <a:buFontTx/>
              <a:buNone/>
              <a:defRPr kumimoji="1"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19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891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lnSpc>
                <a:spcPct val="100000"/>
              </a:lnSpc>
              <a:spcBef>
                <a:spcPct val="0"/>
              </a:spcBef>
              <a:buClrTx/>
              <a:buFontTx/>
              <a:buNone/>
              <a:defRPr kumimoji="1"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lnSpc>
                <a:spcPct val="100000"/>
              </a:lnSpc>
              <a:spcBef>
                <a:spcPct val="0"/>
              </a:spcBef>
              <a:buNone/>
            </a:pPr>
            <a:fld id="{9A0DB2DC-4C9A-4742-B13C-FB6460FD3503}" type="slidenum">
              <a:rPr lang="en-US" altLang="zh-CN" sz="1200" b="0" strike="noStrike" noProof="1" dirty="0">
                <a:latin typeface="Times New Roman" panose="02020603050405020304" pitchFamily="18" charset="0"/>
                <a:ea typeface="宋体" panose="02010600030101010101" pitchFamily="2" charset="-122"/>
                <a:cs typeface="+mn-cs"/>
              </a:rPr>
            </a:fld>
            <a:endParaRPr lang="en-US" altLang="zh-CN" sz="1200" b="0" strike="noStrike" noProof="1">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sym typeface="+mn-ea"/>
              </a:rPr>
              <a:t>例如：整型、实型、布尔型、字符、图象、声音等一切可以输入到计算机中的符号集合。</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p:sp>
      <p:sp>
        <p:nvSpPr>
          <p:cNvPr id="51202" name="文本占位符 2"/>
          <p:cNvSpPr>
            <a:spLocks noGrp="1"/>
          </p:cNvSpPr>
          <p:nvPr>
            <p:ph type="body"/>
          </p:nvPr>
        </p:nvSpPr>
        <p:spPr/>
        <p:txBody>
          <a:bodyPr wrap="square" lIns="91440" tIns="45720" rIns="91440" bIns="45720" anchor="t"/>
          <a:lstStyle/>
          <a:p>
            <a:pPr lvl="0"/>
            <a:endParaRPr lang="zh-CN" altLang="en-US" dirty="0"/>
          </a:p>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p:sp>
      <p:sp>
        <p:nvSpPr>
          <p:cNvPr id="51202" name="文本占位符 2"/>
          <p:cNvSpPr>
            <a:spLocks noGrp="1"/>
          </p:cNvSpPr>
          <p:nvPr>
            <p:ph type="body"/>
          </p:nvPr>
        </p:nvSpPr>
        <p:spPr/>
        <p:txBody>
          <a:bodyPr wrap="square" lIns="91440" tIns="45720" rIns="91440" bIns="45720" anchor="t"/>
          <a:lstStyle/>
          <a:p>
            <a:pPr lvl="0"/>
            <a:endParaRPr lang="zh-CN" altLang="en-US" dirty="0"/>
          </a:p>
          <a:p>
            <a:pPr lvl="0"/>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p:sp>
      <p:sp>
        <p:nvSpPr>
          <p:cNvPr id="51202" name="文本占位符 2"/>
          <p:cNvSpPr>
            <a:spLocks noGrp="1"/>
          </p:cNvSpPr>
          <p:nvPr>
            <p:ph type="body"/>
          </p:nvPr>
        </p:nvSpPr>
        <p:spPr/>
        <p:txBody>
          <a:bodyPr wrap="square" lIns="91440" tIns="45720" rIns="91440" bIns="45720" anchor="t"/>
          <a:lstStyle/>
          <a:p>
            <a:pPr lvl="0"/>
            <a:endParaRPr lang="zh-CN" altLang="en-US" dirty="0"/>
          </a:p>
          <a:p>
            <a:pPr lvl="0"/>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p:sp>
      <p:sp>
        <p:nvSpPr>
          <p:cNvPr id="51202" name="文本占位符 2"/>
          <p:cNvSpPr>
            <a:spLocks noGrp="1"/>
          </p:cNvSpPr>
          <p:nvPr>
            <p:ph type="body"/>
          </p:nvPr>
        </p:nvSpPr>
        <p:spPr/>
        <p:txBody>
          <a:bodyPr wrap="square" lIns="91440" tIns="45720" rIns="91440" bIns="45720" anchor="t"/>
          <a:lstStyle/>
          <a:p>
            <a:pPr lvl="0"/>
            <a:endParaRPr lang="zh-CN" altLang="en-US" dirty="0"/>
          </a:p>
          <a:p>
            <a:pPr lvl="0"/>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p:sp>
      <p:sp>
        <p:nvSpPr>
          <p:cNvPr id="51202" name="文本占位符 2"/>
          <p:cNvSpPr>
            <a:spLocks noGrp="1"/>
          </p:cNvSpPr>
          <p:nvPr>
            <p:ph type="body"/>
          </p:nvPr>
        </p:nvSpPr>
        <p:spPr/>
        <p:txBody>
          <a:bodyPr wrap="square" lIns="91440" tIns="45720" rIns="91440" bIns="45720" anchor="t"/>
          <a:lstStyle/>
          <a:p>
            <a:pPr lvl="0"/>
            <a:endParaRPr lang="zh-CN" altLang="en-US" dirty="0"/>
          </a:p>
          <a:p>
            <a:pPr lvl="0"/>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p:sp>
      <p:sp>
        <p:nvSpPr>
          <p:cNvPr id="51202" name="文本占位符 2"/>
          <p:cNvSpPr>
            <a:spLocks noGrp="1"/>
          </p:cNvSpPr>
          <p:nvPr>
            <p:ph type="body"/>
          </p:nvPr>
        </p:nvSpPr>
        <p:spPr/>
        <p:txBody>
          <a:bodyPr wrap="square" lIns="91440" tIns="45720" rIns="91440" bIns="45720" anchor="t"/>
          <a:lstStyle/>
          <a:p>
            <a:pPr lvl="0"/>
            <a:endParaRPr lang="zh-CN" altLang="en-US" dirty="0"/>
          </a:p>
          <a:p>
            <a:pPr lvl="0"/>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p:sp>
      <p:sp>
        <p:nvSpPr>
          <p:cNvPr id="51202" name="文本占位符 2"/>
          <p:cNvSpPr>
            <a:spLocks noGrp="1"/>
          </p:cNvSpPr>
          <p:nvPr>
            <p:ph type="body"/>
          </p:nvPr>
        </p:nvSpPr>
        <p:spPr/>
        <p:txBody>
          <a:bodyPr wrap="square" lIns="91440" tIns="45720" rIns="91440" bIns="45720" anchor="t"/>
          <a:lstStyle/>
          <a:p>
            <a:pPr lvl="0"/>
            <a:endParaRPr lang="zh-CN" altLang="en-US" dirty="0"/>
          </a:p>
          <a:p>
            <a:pPr lvl="0"/>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p:sp>
      <p:sp>
        <p:nvSpPr>
          <p:cNvPr id="51202" name="文本占位符 2"/>
          <p:cNvSpPr>
            <a:spLocks noGrp="1"/>
          </p:cNvSpPr>
          <p:nvPr>
            <p:ph type="body"/>
          </p:nvPr>
        </p:nvSpPr>
        <p:spPr/>
        <p:txBody>
          <a:bodyPr wrap="square" lIns="91440" tIns="45720" rIns="91440" bIns="45720" anchor="t"/>
          <a:lstStyle/>
          <a:p>
            <a:pPr lvl="0"/>
            <a:endParaRPr lang="zh-CN" altLang="en-US" dirty="0"/>
          </a:p>
          <a:p>
            <a:pPr lvl="0"/>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p:sp>
      <p:sp>
        <p:nvSpPr>
          <p:cNvPr id="51202" name="文本占位符 2"/>
          <p:cNvSpPr>
            <a:spLocks noGrp="1"/>
          </p:cNvSpPr>
          <p:nvPr>
            <p:ph type="body"/>
          </p:nvPr>
        </p:nvSpPr>
        <p:spPr/>
        <p:txBody>
          <a:bodyPr wrap="square" lIns="91440" tIns="45720" rIns="91440" bIns="45720" anchor="t"/>
          <a:lstStyle/>
          <a:p>
            <a:pPr lvl="0"/>
            <a:endParaRPr lang="zh-CN" altLang="en-US" dirty="0"/>
          </a:p>
          <a:p>
            <a:pPr lvl="0"/>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p:sp>
      <p:sp>
        <p:nvSpPr>
          <p:cNvPr id="51202" name="文本占位符 2"/>
          <p:cNvSpPr>
            <a:spLocks noGrp="1"/>
          </p:cNvSpPr>
          <p:nvPr>
            <p:ph type="body"/>
          </p:nvPr>
        </p:nvSpPr>
        <p:spPr/>
        <p:txBody>
          <a:bodyPr wrap="square" lIns="91440" tIns="45720" rIns="91440" bIns="45720" anchor="t"/>
          <a:lstStyle/>
          <a:p>
            <a:pPr lvl="0"/>
            <a:endParaRPr lang="zh-CN" altLang="en-US" dirty="0"/>
          </a:p>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a:solidFill>
                  <a:srgbClr val="FF0000"/>
                </a:solidFill>
                <a:sym typeface="+mn-ea"/>
              </a:rPr>
              <a:t>数据结构(Data Structure)：</a:t>
            </a:r>
            <a:r>
              <a:rPr lang="zh-CN" altLang="en-US" b="1">
                <a:cs typeface="Times New Roman" panose="02020603050405020304" pitchFamily="18" charset="0"/>
                <a:sym typeface="+mn-ea"/>
              </a:rPr>
              <a:t>是相互之间存在一种或多种特定关系的数据元素的集合。</a:t>
            </a:r>
            <a:endParaRPr lang="zh-CN" altLang="en-US" b="1">
              <a:cs typeface="Times New Roman" panose="02020603050405020304" pitchFamily="18" charset="0"/>
              <a:sym typeface="+mn-ea"/>
            </a:endParaRPr>
          </a:p>
          <a:p>
            <a:endParaRPr lang="zh-CN" altLang="en-US" b="1">
              <a:cs typeface="Times New Roman" panose="02020603050405020304" pitchFamily="18" charset="0"/>
              <a:sym typeface="+mn-ea"/>
            </a:endParaRPr>
          </a:p>
          <a:p>
            <a:r>
              <a:rPr lang="zh-CN" altLang="en-US" b="1">
                <a:cs typeface="Times New Roman" panose="02020603050405020304" pitchFamily="18" charset="0"/>
                <a:sym typeface="+mn-ea"/>
              </a:rPr>
              <a:t>或按照一定逻辑关系组织，并按一定存储方法存储的数据的集合，且需要定义一系列运算。</a:t>
            </a:r>
            <a:endParaRPr lang="zh-CN" altLang="en-US" b="1">
              <a:cs typeface="Times New Roman" panose="02020603050405020304" pitchFamily="18" charset="0"/>
              <a:sym typeface="+mn-ea"/>
            </a:endParaRPr>
          </a:p>
          <a:p>
            <a:endParaRPr lang="zh-CN" altLang="en-US" b="1">
              <a:cs typeface="Times New Roman" panose="02020603050405020304" pitchFamily="18" charset="0"/>
              <a:sym typeface="+mn-ea"/>
            </a:endParaRPr>
          </a:p>
          <a:p>
            <a:r>
              <a:rPr lang="zh-CN" altLang="en-US" b="1">
                <a:cs typeface="Times New Roman" panose="02020603050405020304" pitchFamily="18" charset="0"/>
                <a:sym typeface="+mn-ea"/>
              </a:rPr>
              <a:t>逻辑结构、存储结构和运算合称为三要素。</a:t>
            </a:r>
            <a:endParaRPr lang="zh-CN" altLang="en-US" b="1">
              <a:cs typeface="Times New Roman" panose="02020603050405020304" pitchFamily="18" charset="0"/>
              <a:sym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p:sp>
      <p:sp>
        <p:nvSpPr>
          <p:cNvPr id="51202" name="文本占位符 2"/>
          <p:cNvSpPr>
            <a:spLocks noGrp="1"/>
          </p:cNvSpPr>
          <p:nvPr>
            <p:ph type="body"/>
          </p:nvPr>
        </p:nvSpPr>
        <p:spPr/>
        <p:txBody>
          <a:bodyPr wrap="square" lIns="91440" tIns="45720" rIns="91440" bIns="45720" anchor="t"/>
          <a:lstStyle/>
          <a:p>
            <a:pPr lvl="0"/>
            <a:endParaRPr lang="zh-CN" altLang="en-US" dirty="0"/>
          </a:p>
          <a:p>
            <a:pPr lvl="0"/>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p:sp>
      <p:sp>
        <p:nvSpPr>
          <p:cNvPr id="51202" name="文本占位符 2"/>
          <p:cNvSpPr>
            <a:spLocks noGrp="1"/>
          </p:cNvSpPr>
          <p:nvPr>
            <p:ph type="body"/>
          </p:nvPr>
        </p:nvSpPr>
        <p:spPr/>
        <p:txBody>
          <a:bodyPr wrap="square" lIns="91440" tIns="45720" rIns="91440" bIns="45720" anchor="t"/>
          <a:lstStyle/>
          <a:p>
            <a:pPr lvl="0"/>
            <a:endParaRPr lang="zh-CN" altLang="en-US" dirty="0"/>
          </a:p>
          <a:p>
            <a:pPr lvl="0"/>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noTextEdit="1"/>
          </p:cNvSpPr>
          <p:nvPr>
            <p:ph type="sldImg"/>
          </p:nvPr>
        </p:nvSpPr>
        <p:spPr/>
      </p:sp>
      <p:sp>
        <p:nvSpPr>
          <p:cNvPr id="51202" name="文本占位符 2"/>
          <p:cNvSpPr>
            <a:spLocks noGrp="1"/>
          </p:cNvSpPr>
          <p:nvPr>
            <p:ph type="body"/>
          </p:nvPr>
        </p:nvSpPr>
        <p:spPr/>
        <p:txBody>
          <a:bodyPr wrap="square" lIns="91440" tIns="45720" rIns="91440" bIns="45720" anchor="t"/>
          <a:lstStyle/>
          <a:p>
            <a:pPr lvl="0" algn="l">
              <a:buSzTx/>
            </a:pPr>
            <a:r>
              <a:rPr lang="zh-CN" altLang="en-US">
                <a:latin typeface="+mn-ea"/>
                <a:ea typeface="+mn-ea"/>
                <a:sym typeface="+mn-ea"/>
              </a:rPr>
              <a:t>算法时间性能比较：假如求同一问题有两个算法：A和B，如果算法A的平均时间复杂度为O(n)，而算法B的平均时间复杂度为O(n2)。</a:t>
            </a:r>
            <a:endParaRPr lang="zh-CN" altLang="en-US" b="0">
              <a:latin typeface="+mn-ea"/>
              <a:ea typeface="+mn-ea"/>
              <a:sym typeface="+mn-ea"/>
            </a:endParaRPr>
          </a:p>
          <a:p>
            <a:pPr lvl="0" algn="l">
              <a:buSzTx/>
            </a:pPr>
            <a:r>
              <a:rPr lang="zh-CN" altLang="en-US">
                <a:latin typeface="+mn-ea"/>
                <a:ea typeface="+mn-ea"/>
                <a:sym typeface="+mn-ea"/>
              </a:rPr>
              <a:t>一般情况下，认为算法A的时间性能好比算法B。</a:t>
            </a:r>
            <a:endParaRPr lang="zh-CN" altLang="en-US" b="0">
              <a:latin typeface="+mn-ea"/>
              <a:ea typeface="+mn-ea"/>
              <a:sym typeface="+mn-ea"/>
            </a:endParaRPr>
          </a:p>
          <a:p>
            <a:pPr lvl="0"/>
            <a:endParaRPr lang="zh-CN" altLang="en-US" dirty="0"/>
          </a:p>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a:solidFill>
                  <a:srgbClr val="FF0000"/>
                </a:solidFill>
                <a:sym typeface="+mn-ea"/>
              </a:rPr>
              <a:t>数据结构(Data Structure)：</a:t>
            </a:r>
            <a:r>
              <a:rPr lang="zh-CN" altLang="en-US" b="1">
                <a:cs typeface="Times New Roman" panose="02020603050405020304" pitchFamily="18" charset="0"/>
                <a:sym typeface="+mn-ea"/>
              </a:rPr>
              <a:t>是相互之间存在一种或多种特定关系的数据元素的集合。</a:t>
            </a:r>
            <a:endParaRPr lang="zh-CN" altLang="en-US" b="1">
              <a:cs typeface="Times New Roman" panose="02020603050405020304" pitchFamily="18" charset="0"/>
              <a:sym typeface="+mn-ea"/>
            </a:endParaRPr>
          </a:p>
          <a:p>
            <a:endParaRPr lang="zh-CN" altLang="en-US" b="1">
              <a:cs typeface="Times New Roman" panose="02020603050405020304" pitchFamily="18" charset="0"/>
              <a:sym typeface="+mn-ea"/>
            </a:endParaRPr>
          </a:p>
          <a:p>
            <a:r>
              <a:rPr lang="zh-CN" altLang="en-US" b="1">
                <a:cs typeface="Times New Roman" panose="02020603050405020304" pitchFamily="18" charset="0"/>
                <a:sym typeface="+mn-ea"/>
              </a:rPr>
              <a:t>或按照一定逻辑关系组织，并按一定存储方法存储的数据的集合，且需要定义一系列运算。</a:t>
            </a:r>
            <a:endParaRPr lang="zh-CN" altLang="en-US" b="1">
              <a:cs typeface="Times New Roman" panose="02020603050405020304" pitchFamily="18" charset="0"/>
              <a:sym typeface="+mn-ea"/>
            </a:endParaRPr>
          </a:p>
          <a:p>
            <a:endParaRPr lang="zh-CN" altLang="en-US" b="1">
              <a:cs typeface="Times New Roman" panose="02020603050405020304" pitchFamily="18" charset="0"/>
              <a:sym typeface="+mn-ea"/>
            </a:endParaRPr>
          </a:p>
          <a:p>
            <a:r>
              <a:rPr lang="zh-CN" altLang="en-US" b="1">
                <a:cs typeface="Times New Roman" panose="02020603050405020304" pitchFamily="18" charset="0"/>
                <a:sym typeface="+mn-ea"/>
              </a:rPr>
              <a:t>逻辑结构、存储结构和运算合称为三要素。</a:t>
            </a:r>
            <a:endParaRPr lang="zh-CN" altLang="en-US" b="1">
              <a:cs typeface="Times New Roman" panose="02020603050405020304" pitchFamily="18" charset="0"/>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marL="533400" lvl="1" indent="0">
              <a:lnSpc>
                <a:spcPct val="110000"/>
              </a:lnSpc>
              <a:spcBef>
                <a:spcPct val="20000"/>
              </a:spcBef>
              <a:buClr>
                <a:schemeClr val="accent2"/>
              </a:buClr>
              <a:buSzPct val="80000"/>
              <a:buFont typeface="Wingdings" panose="05000000000000000000" pitchFamily="2" charset="2"/>
              <a:buNone/>
            </a:pPr>
            <a:r>
              <a:rPr lang="zh-CN" altLang="en-US" b="1" dirty="0">
                <a:latin typeface="宋体" panose="02010600030101010101" pitchFamily="2" charset="-122"/>
                <a:sym typeface="+mn-ea"/>
              </a:rPr>
              <a:t>① </a:t>
            </a:r>
            <a:r>
              <a:rPr lang="zh-CN" altLang="en-US" b="1" dirty="0">
                <a:solidFill>
                  <a:schemeClr val="folHlink"/>
                </a:solidFill>
                <a:sym typeface="+mn-ea"/>
              </a:rPr>
              <a:t>集合</a:t>
            </a:r>
            <a:r>
              <a:rPr lang="zh-CN" altLang="en-US" b="1" dirty="0">
                <a:sym typeface="+mn-ea"/>
              </a:rPr>
              <a:t>：结构中的数据元素除了“同属于一个集合”外，没有其它关系。</a:t>
            </a:r>
            <a:endParaRPr lang="zh-CN" altLang="en-US" b="1" dirty="0">
              <a:latin typeface="Times New Roman" panose="02020603050405020304" pitchFamily="18" charset="0"/>
              <a:ea typeface="宋体" panose="02010600030101010101" pitchFamily="2" charset="-122"/>
            </a:endParaRPr>
          </a:p>
          <a:p>
            <a:pPr marL="533400" lvl="1" indent="0">
              <a:lnSpc>
                <a:spcPct val="110000"/>
              </a:lnSpc>
              <a:spcBef>
                <a:spcPct val="20000"/>
              </a:spcBef>
              <a:buClr>
                <a:schemeClr val="accent2"/>
              </a:buClr>
              <a:buSzPct val="80000"/>
              <a:buFont typeface="Wingdings" panose="05000000000000000000" pitchFamily="2" charset="2"/>
              <a:buNone/>
            </a:pPr>
            <a:r>
              <a:rPr lang="zh-CN" altLang="en-US" b="1" dirty="0">
                <a:latin typeface="宋体" panose="02010600030101010101" pitchFamily="2" charset="-122"/>
                <a:sym typeface="+mn-ea"/>
              </a:rPr>
              <a:t>② </a:t>
            </a:r>
            <a:r>
              <a:rPr lang="zh-CN" altLang="en-US" b="1" dirty="0">
                <a:solidFill>
                  <a:schemeClr val="folHlink"/>
                </a:solidFill>
                <a:sym typeface="+mn-ea"/>
              </a:rPr>
              <a:t>线性结构</a:t>
            </a:r>
            <a:r>
              <a:rPr lang="zh-CN" altLang="en-US" b="1" dirty="0">
                <a:sym typeface="+mn-ea"/>
              </a:rPr>
              <a:t>：结构中的数据元素之间存在一对一的关系。</a:t>
            </a:r>
            <a:endParaRPr lang="zh-CN" altLang="en-US" b="1" dirty="0">
              <a:latin typeface="Times New Roman" panose="02020603050405020304" pitchFamily="18" charset="0"/>
              <a:ea typeface="宋体" panose="02010600030101010101" pitchFamily="2" charset="-122"/>
            </a:endParaRPr>
          </a:p>
          <a:p>
            <a:pPr marL="533400" lvl="1" indent="0">
              <a:lnSpc>
                <a:spcPct val="110000"/>
              </a:lnSpc>
              <a:spcBef>
                <a:spcPct val="20000"/>
              </a:spcBef>
              <a:buClr>
                <a:schemeClr val="accent2"/>
              </a:buClr>
              <a:buSzPct val="80000"/>
              <a:buFont typeface="Wingdings" panose="05000000000000000000" pitchFamily="2" charset="2"/>
              <a:buNone/>
            </a:pPr>
            <a:r>
              <a:rPr lang="zh-CN" altLang="en-US" b="1" dirty="0">
                <a:latin typeface="宋体" panose="02010600030101010101" pitchFamily="2" charset="-122"/>
                <a:sym typeface="+mn-ea"/>
              </a:rPr>
              <a:t>③ </a:t>
            </a:r>
            <a:r>
              <a:rPr lang="zh-CN" altLang="en-US" b="1" dirty="0">
                <a:solidFill>
                  <a:schemeClr val="folHlink"/>
                </a:solidFill>
                <a:sym typeface="+mn-ea"/>
              </a:rPr>
              <a:t>树型结构</a:t>
            </a:r>
            <a:r>
              <a:rPr lang="zh-CN" altLang="en-US" b="1" dirty="0">
                <a:sym typeface="+mn-ea"/>
              </a:rPr>
              <a:t>：结构中的数据元素之间存在一对多的关系。</a:t>
            </a:r>
            <a:endParaRPr lang="zh-CN" altLang="en-US" b="1" dirty="0">
              <a:latin typeface="Times New Roman" panose="02020603050405020304" pitchFamily="18" charset="0"/>
              <a:ea typeface="宋体" panose="02010600030101010101" pitchFamily="2" charset="-122"/>
            </a:endParaRPr>
          </a:p>
          <a:p>
            <a:pPr marL="533400" lvl="1" indent="0">
              <a:lnSpc>
                <a:spcPct val="110000"/>
              </a:lnSpc>
              <a:spcBef>
                <a:spcPct val="20000"/>
              </a:spcBef>
              <a:buClr>
                <a:schemeClr val="accent2"/>
              </a:buClr>
              <a:buSzPct val="80000"/>
              <a:buFont typeface="Wingdings" panose="05000000000000000000" pitchFamily="2" charset="2"/>
              <a:buNone/>
            </a:pPr>
            <a:r>
              <a:rPr lang="zh-CN" altLang="en-US" b="1" dirty="0">
                <a:latin typeface="宋体" panose="02010600030101010101" pitchFamily="2" charset="-122"/>
                <a:sym typeface="+mn-ea"/>
              </a:rPr>
              <a:t>④ </a:t>
            </a:r>
            <a:r>
              <a:rPr lang="zh-CN" altLang="en-US" b="1" dirty="0">
                <a:solidFill>
                  <a:schemeClr val="folHlink"/>
                </a:solidFill>
                <a:sym typeface="+mn-ea"/>
              </a:rPr>
              <a:t>图状结构或网状结构</a:t>
            </a:r>
            <a:r>
              <a:rPr lang="zh-CN" altLang="en-US" b="1" dirty="0">
                <a:sym typeface="+mn-ea"/>
              </a:rPr>
              <a:t>：结构中的数据元素之间存在多对多的关系。</a:t>
            </a:r>
            <a:endParaRPr lang="zh-CN" altLang="en-US" b="1" dirty="0">
              <a:latin typeface="Times New Roman" panose="02020603050405020304" pitchFamily="18" charset="0"/>
              <a:ea typeface="宋体" panose="02010600030101010101" pitchFamily="2" charset="-122"/>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b="1">
              <a:cs typeface="Times New Roman" panose="02020603050405020304" pitchFamily="18" charset="0"/>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noTextEdit="1"/>
          </p:cNvSpPr>
          <p:nvPr>
            <p:ph type="sldImg"/>
          </p:nvPr>
        </p:nvSpPr>
        <p:spPr/>
      </p:sp>
      <p:sp>
        <p:nvSpPr>
          <p:cNvPr id="43010" name="文本占位符 2"/>
          <p:cNvSpPr>
            <a:spLocks noGrp="1"/>
          </p:cNvSpPr>
          <p:nvPr>
            <p:ph type="body"/>
          </p:nvPr>
        </p:nvSpPr>
        <p:spPr/>
        <p:txBody>
          <a:bodyPr wrap="square" lIns="91440" tIns="45720" rIns="91440" bIns="45720" anchor="t"/>
          <a:lstStyle/>
          <a:p>
            <a:pPr lvl="0"/>
            <a:r>
              <a:rPr lang="zh-CN" altLang="en-US" dirty="0">
                <a:solidFill>
                  <a:srgbClr val="3333FF"/>
                </a:solidFill>
                <a:latin typeface="楷体" panose="02010609060101010101" pitchFamily="49" charset="-122"/>
                <a:ea typeface="楷体" panose="02010609060101010101" pitchFamily="49" charset="-122"/>
                <a:sym typeface="+mn-ea"/>
              </a:rPr>
              <a:t>数据元素之间的关系有逻辑关系和</a:t>
            </a:r>
            <a:r>
              <a:rPr lang="zh-CN" altLang="en-US">
                <a:solidFill>
                  <a:srgbClr val="3333FF"/>
                </a:solidFill>
                <a:latin typeface="楷体" panose="02010609060101010101" pitchFamily="49" charset="-122"/>
                <a:ea typeface="楷体" panose="02010609060101010101" pitchFamily="49" charset="-122"/>
                <a:sym typeface="+mn-ea"/>
              </a:rPr>
              <a:t>物理关系，对应的运算有</a:t>
            </a:r>
            <a:r>
              <a:rPr lang="zh-CN" altLang="en-US" b="1">
                <a:solidFill>
                  <a:srgbClr val="FF00FF"/>
                </a:solidFill>
                <a:latin typeface="楷体" panose="02010609060101010101" pitchFamily="49" charset="-122"/>
                <a:ea typeface="楷体" panose="02010609060101010101" pitchFamily="49" charset="-122"/>
                <a:sym typeface="+mn-ea"/>
              </a:rPr>
              <a:t>基于逻辑结构的运算功能描述</a:t>
            </a:r>
            <a:r>
              <a:rPr lang="zh-CN" altLang="en-US" b="1">
                <a:solidFill>
                  <a:srgbClr val="3333FF"/>
                </a:solidFill>
                <a:latin typeface="楷体" panose="02010609060101010101" pitchFamily="49" charset="-122"/>
                <a:ea typeface="楷体" panose="02010609060101010101" pitchFamily="49" charset="-122"/>
                <a:sym typeface="+mn-ea"/>
              </a:rPr>
              <a:t>和</a:t>
            </a:r>
            <a:r>
              <a:rPr lang="zh-CN" altLang="en-US" b="1">
                <a:solidFill>
                  <a:srgbClr val="FF00FF"/>
                </a:solidFill>
                <a:latin typeface="楷体" panose="02010609060101010101" pitchFamily="49" charset="-122"/>
                <a:ea typeface="楷体" panose="02010609060101010101" pitchFamily="49" charset="-122"/>
                <a:sym typeface="+mn-ea"/>
              </a:rPr>
              <a:t>基于存储结构的运算实现</a:t>
            </a:r>
            <a:r>
              <a:rPr lang="zh-CN" altLang="en-US" b="1" dirty="0">
                <a:latin typeface="楷体" panose="02010609060101010101" pitchFamily="49" charset="-122"/>
                <a:ea typeface="楷体" panose="02010609060101010101" pitchFamily="49" charset="-122"/>
                <a:sym typeface="+mn-ea"/>
              </a:rPr>
              <a:t>。 </a:t>
            </a:r>
            <a:endParaRPr lang="zh-CN" altLang="en-US" b="1" dirty="0">
              <a:latin typeface="楷体" panose="02010609060101010101" pitchFamily="49" charset="-122"/>
              <a:ea typeface="楷体" panose="02010609060101010101" pitchFamily="49" charset="-122"/>
              <a:sym typeface="+mn-ea"/>
            </a:endParaRPr>
          </a:p>
          <a:p>
            <a:pPr lvl="0"/>
            <a:endParaRPr lang="zh-CN" altLang="en-US" b="1" dirty="0">
              <a:latin typeface="楷体" panose="02010609060101010101" pitchFamily="49" charset="-122"/>
              <a:ea typeface="楷体" panose="02010609060101010101" pitchFamily="49" charset="-122"/>
              <a:sym typeface="+mn-ea"/>
            </a:endParaRPr>
          </a:p>
          <a:p>
            <a:pPr lvl="0"/>
            <a:r>
              <a:rPr lang="zh-CN" altLang="en-US" b="1" dirty="0">
                <a:latin typeface="楷体" panose="02010609060101010101" pitchFamily="49" charset="-122"/>
                <a:ea typeface="楷体" panose="02010609060101010101" pitchFamily="49" charset="-122"/>
                <a:sym typeface="+mn-ea"/>
              </a:rPr>
              <a:t>    </a:t>
            </a:r>
            <a:r>
              <a:rPr lang="zh-CN" altLang="en-US">
                <a:solidFill>
                  <a:srgbClr val="3333FF"/>
                </a:solidFill>
                <a:latin typeface="楷体" panose="02010609060101010101" pitchFamily="49" charset="-122"/>
                <a:ea typeface="楷体" panose="02010609060101010101" pitchFamily="49" charset="-122"/>
                <a:sym typeface="+mn-ea"/>
              </a:rPr>
              <a:t>通常把</a:t>
            </a:r>
            <a:r>
              <a:rPr lang="zh-CN" altLang="en-US">
                <a:solidFill>
                  <a:srgbClr val="FF00FF"/>
                </a:solidFill>
                <a:latin typeface="楷体" panose="02010609060101010101" pitchFamily="49" charset="-122"/>
                <a:ea typeface="楷体" panose="02010609060101010101" pitchFamily="49" charset="-122"/>
                <a:sym typeface="+mn-ea"/>
              </a:rPr>
              <a:t>基于存储结构</a:t>
            </a:r>
            <a:r>
              <a:rPr lang="zh-CN" altLang="en-US">
                <a:solidFill>
                  <a:srgbClr val="3333FF"/>
                </a:solidFill>
                <a:latin typeface="楷体" panose="02010609060101010101" pitchFamily="49" charset="-122"/>
                <a:ea typeface="楷体" panose="02010609060101010101" pitchFamily="49" charset="-122"/>
                <a:sym typeface="+mn-ea"/>
              </a:rPr>
              <a:t>的运算实现的步骤</a:t>
            </a:r>
            <a:r>
              <a:rPr lang="zh-CN" altLang="en-US" dirty="0">
                <a:solidFill>
                  <a:srgbClr val="3333FF"/>
                </a:solidFill>
                <a:latin typeface="楷体" panose="02010609060101010101" pitchFamily="49" charset="-122"/>
                <a:ea typeface="楷体" panose="02010609060101010101" pitchFamily="49" charset="-122"/>
                <a:sym typeface="+mn-ea"/>
              </a:rPr>
              <a:t>或过程称为</a:t>
            </a:r>
            <a:r>
              <a:rPr lang="zh-CN" altLang="en-US" dirty="0">
                <a:solidFill>
                  <a:srgbClr val="FF3300"/>
                </a:solidFill>
                <a:latin typeface="楷体" panose="02010609060101010101" pitchFamily="49" charset="-122"/>
                <a:ea typeface="楷体" panose="02010609060101010101" pitchFamily="49" charset="-122"/>
                <a:sym typeface="+mn-ea"/>
              </a:rPr>
              <a:t>算法</a:t>
            </a:r>
            <a:r>
              <a:rPr lang="zh-CN" altLang="en-US" dirty="0">
                <a:latin typeface="楷体" panose="02010609060101010101" pitchFamily="49" charset="-122"/>
                <a:ea typeface="楷体" panose="02010609060101010101" pitchFamily="49" charset="-122"/>
                <a:sym typeface="+mn-ea"/>
              </a:rPr>
              <a:t>。</a:t>
            </a:r>
            <a:endParaRPr lang="zh-CN" altLang="en-US"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noTextEdit="1"/>
          </p:cNvSpPr>
          <p:nvPr>
            <p:ph type="sldImg"/>
          </p:nvPr>
        </p:nvSpPr>
        <p:spPr/>
      </p:sp>
      <p:sp>
        <p:nvSpPr>
          <p:cNvPr id="45058" name="文本占位符 2"/>
          <p:cNvSpPr>
            <a:spLocks noGrp="1"/>
          </p:cNvSpPr>
          <p:nvPr>
            <p:ph type="body"/>
          </p:nvPr>
        </p:nvSpPr>
        <p:spPr/>
        <p:txBody>
          <a:bodyPr wrap="square" lIns="91440" tIns="45720" rIns="91440" bIns="45720" anchor="t"/>
          <a:lstStyle/>
          <a:p>
            <a:pPr marL="533400" lvl="1" indent="0" eaLnBrk="1" hangingPunct="1">
              <a:buNone/>
            </a:pPr>
            <a:r>
              <a:rPr lang="zh-CN" altLang="en-US" dirty="0">
                <a:latin typeface="宋体" panose="02010600030101010101" pitchFamily="2" charset="-122"/>
                <a:sym typeface="+mn-ea"/>
              </a:rPr>
              <a:t>① </a:t>
            </a:r>
            <a:r>
              <a:rPr lang="zh-CN" altLang="en-US" dirty="0">
                <a:solidFill>
                  <a:srgbClr val="DE580E"/>
                </a:solidFill>
                <a:sym typeface="+mn-ea"/>
              </a:rPr>
              <a:t>有穷性</a:t>
            </a:r>
            <a:r>
              <a:rPr lang="zh-CN" altLang="en-US" dirty="0">
                <a:sym typeface="+mn-ea"/>
              </a:rPr>
              <a:t>： 一个算法必须总是在执行有穷步之后结束，且每一步都在有穷时间内完成。</a:t>
            </a:r>
            <a:endParaRPr lang="zh-CN" altLang="en-US" dirty="0"/>
          </a:p>
          <a:p>
            <a:pPr marL="533400" lvl="1" indent="0" eaLnBrk="1" hangingPunct="1">
              <a:buNone/>
            </a:pPr>
            <a:r>
              <a:rPr lang="zh-CN" altLang="en-US" dirty="0">
                <a:latin typeface="宋体" panose="02010600030101010101" pitchFamily="2" charset="-122"/>
                <a:sym typeface="+mn-ea"/>
              </a:rPr>
              <a:t>②</a:t>
            </a:r>
            <a:r>
              <a:rPr lang="zh-CN" altLang="en-US" dirty="0">
                <a:sym typeface="+mn-ea"/>
              </a:rPr>
              <a:t>  </a:t>
            </a:r>
            <a:r>
              <a:rPr lang="zh-CN" altLang="en-US" dirty="0">
                <a:solidFill>
                  <a:srgbClr val="DE580E"/>
                </a:solidFill>
                <a:sym typeface="+mn-ea"/>
              </a:rPr>
              <a:t>确定性</a:t>
            </a:r>
            <a:r>
              <a:rPr lang="zh-CN" altLang="en-US" dirty="0">
                <a:sym typeface="+mn-ea"/>
              </a:rPr>
              <a:t>：算法中每一条指令必须有确切的含义。不存在二义性。且算法只有一个入口和一个出口。</a:t>
            </a:r>
            <a:endParaRPr lang="zh-CN" altLang="en-US" dirty="0"/>
          </a:p>
          <a:p>
            <a:pPr marL="533400" lvl="1" indent="0" eaLnBrk="1" hangingPunct="1">
              <a:lnSpc>
                <a:spcPct val="110000"/>
              </a:lnSpc>
              <a:buNone/>
            </a:pPr>
            <a:r>
              <a:rPr lang="zh-CN" altLang="en-US" dirty="0">
                <a:latin typeface="宋体" panose="02010600030101010101" pitchFamily="2" charset="-122"/>
                <a:sym typeface="+mn-ea"/>
              </a:rPr>
              <a:t>③ </a:t>
            </a:r>
            <a:r>
              <a:rPr lang="zh-CN" altLang="en-US" dirty="0">
                <a:solidFill>
                  <a:srgbClr val="DE580E"/>
                </a:solidFill>
                <a:sym typeface="+mn-ea"/>
              </a:rPr>
              <a:t>可行性</a:t>
            </a:r>
            <a:r>
              <a:rPr lang="zh-CN" altLang="en-US" dirty="0">
                <a:sym typeface="+mn-ea"/>
              </a:rPr>
              <a:t>： 一个算法是能行的。即算法描述的操作都可以通过已经实现的基本运算执行有限次来实现。</a:t>
            </a:r>
            <a:endParaRPr lang="zh-CN" altLang="en-US" dirty="0">
              <a:sym typeface="+mn-ea"/>
            </a:endParaRPr>
          </a:p>
          <a:p>
            <a:pPr marL="533400" lvl="1" indent="0" eaLnBrk="1" hangingPunct="1">
              <a:lnSpc>
                <a:spcPct val="110000"/>
              </a:lnSpc>
              <a:buNone/>
            </a:pPr>
            <a:r>
              <a:rPr lang="en-US" altLang="zh-CN">
                <a:latin typeface="宋体" panose="02010600030101010101" pitchFamily="2" charset="-122"/>
                <a:sym typeface="+mn-ea"/>
              </a:rPr>
              <a:t>④ </a:t>
            </a:r>
            <a:r>
              <a:rPr lang="zh-CN" altLang="en-US" dirty="0">
                <a:solidFill>
                  <a:srgbClr val="DE580E"/>
                </a:solidFill>
                <a:sym typeface="+mn-ea"/>
              </a:rPr>
              <a:t>输入</a:t>
            </a:r>
            <a:r>
              <a:rPr lang="zh-CN" altLang="en-US" dirty="0">
                <a:sym typeface="+mn-ea"/>
              </a:rPr>
              <a:t>： 一个算法有零个或多个输入，这些输入取自于某个特定的对象集合。</a:t>
            </a:r>
            <a:endParaRPr lang="zh-CN" altLang="en-US" dirty="0"/>
          </a:p>
          <a:p>
            <a:pPr marL="533400" lvl="1" indent="0" eaLnBrk="1" hangingPunct="1">
              <a:lnSpc>
                <a:spcPct val="110000"/>
              </a:lnSpc>
              <a:buNone/>
            </a:pPr>
            <a:r>
              <a:rPr lang="zh-CN" altLang="en-US" dirty="0">
                <a:latin typeface="宋体" panose="02010600030101010101" pitchFamily="2" charset="-122"/>
                <a:sym typeface="+mn-ea"/>
              </a:rPr>
              <a:t>⑤ </a:t>
            </a:r>
            <a:r>
              <a:rPr lang="zh-CN" altLang="en-US" dirty="0">
                <a:solidFill>
                  <a:srgbClr val="DE580E"/>
                </a:solidFill>
                <a:sym typeface="+mn-ea"/>
              </a:rPr>
              <a:t>输出</a:t>
            </a:r>
            <a:r>
              <a:rPr lang="zh-CN" altLang="en-US" dirty="0">
                <a:sym typeface="+mn-ea"/>
              </a:rPr>
              <a:t>： 一个算法有一个或多个输出，这些输出是同输入有着某些特定关系的量。</a:t>
            </a:r>
            <a:endParaRPr lang="zh-CN" altLang="en-US" b="1" dirty="0"/>
          </a:p>
          <a:p>
            <a:pPr marL="533400" lvl="1" indent="0" eaLnBrk="1" hangingPunct="1">
              <a:lnSpc>
                <a:spcPct val="110000"/>
              </a:lnSpc>
              <a:buNone/>
            </a:pPr>
            <a:endParaRPr lang="zh-CN" altLang="en-US" b="1" dirty="0"/>
          </a:p>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noTextEdit="1"/>
          </p:cNvSpPr>
          <p:nvPr>
            <p:ph type="sldImg"/>
          </p:nvPr>
        </p:nvSpPr>
        <p:spPr/>
      </p:sp>
      <p:sp>
        <p:nvSpPr>
          <p:cNvPr id="45058" name="文本占位符 2"/>
          <p:cNvSpPr>
            <a:spLocks noGrp="1"/>
          </p:cNvSpPr>
          <p:nvPr>
            <p:ph type="body"/>
          </p:nvPr>
        </p:nvSpPr>
        <p:spPr/>
        <p:txBody>
          <a:bodyPr wrap="square" lIns="91440" tIns="45720" rIns="91440" bIns="45720" anchor="t"/>
          <a:lstStyle/>
          <a:p>
            <a:pPr marL="533400" lvl="1" indent="0" eaLnBrk="1" hangingPunct="1">
              <a:buNone/>
            </a:pPr>
            <a:endParaRPr lang="zh-CN" altLang="en-US" b="1" dirty="0"/>
          </a:p>
          <a:p>
            <a:pPr marL="533400" lvl="1" indent="0" eaLnBrk="1" hangingPunct="1">
              <a:lnSpc>
                <a:spcPct val="110000"/>
              </a:lnSpc>
              <a:buNone/>
            </a:pPr>
            <a:endParaRPr lang="zh-CN" altLang="en-US" b="1" dirty="0"/>
          </a:p>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noTextEdit="1"/>
          </p:cNvSpPr>
          <p:nvPr>
            <p:ph type="sldImg"/>
          </p:nvPr>
        </p:nvSpPr>
        <p:spPr/>
      </p:sp>
      <p:sp>
        <p:nvSpPr>
          <p:cNvPr id="49154" name="文本占位符 2"/>
          <p:cNvSpPr>
            <a:spLocks noGrp="1"/>
          </p:cNvSpPr>
          <p:nvPr>
            <p:ph type="body"/>
          </p:nvPr>
        </p:nvSpPr>
        <p:spPr/>
        <p:txBody>
          <a:bodyPr wrap="square" lIns="91440" tIns="45720" rIns="91440" bIns="45720" anchor="t"/>
          <a:lstStyle/>
          <a:p>
            <a:pPr lvl="0"/>
            <a:r>
              <a:rPr lang="zh-CN" altLang="en-US" dirty="0"/>
              <a:t>计算机</a:t>
            </a:r>
            <a:r>
              <a:rPr lang="en-US" altLang="zh-CN" dirty="0"/>
              <a:t>【1-2】</a:t>
            </a:r>
            <a:r>
              <a:rPr lang="zh-CN" altLang="en-US" dirty="0"/>
              <a:t>进度</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7" name="Freeform 1026"/>
          <p:cNvSpPr/>
          <p:nvPr/>
        </p:nvSpPr>
        <p:spPr bwMode="gray">
          <a:xfrm>
            <a:off x="690563" y="3340100"/>
            <a:ext cx="7653338"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ln>
        </p:spPr>
        <p:txBody>
          <a:bodyPr wrap="none" anchor="ctr"/>
          <a:lstStyle/>
          <a:p>
            <a:pPr marL="0" marR="0" lvl="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a:pPr>
            <a:endParaRPr kumimoji="1" lang="zh-CN" altLang="en-US" sz="32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35843" name="Rectangle 1027"/>
          <p:cNvSpPr>
            <a:spLocks noGrp="1" noChangeArrowheads="1"/>
          </p:cNvSpPr>
          <p:nvPr>
            <p:ph type="ctrTitle"/>
          </p:nvPr>
        </p:nvSpPr>
        <p:spPr>
          <a:xfrm>
            <a:off x="685800" y="2286000"/>
            <a:ext cx="7772400" cy="1143000"/>
          </a:xfrm>
        </p:spPr>
        <p:txBody>
          <a:bodyPr/>
          <a:lstStyle>
            <a:lvl1pPr>
              <a:defRPr/>
            </a:lvl1pPr>
          </a:lstStyle>
          <a:p>
            <a:pPr fontAlgn="base"/>
            <a:r>
              <a:rPr lang="zh-CN" altLang="en-US" strike="noStrike" noProof="1"/>
              <a:t>单击此处编辑母版标题样式</a:t>
            </a:r>
            <a:endParaRPr lang="zh-CN" altLang="zh-CN" strike="noStrike" noProof="1"/>
          </a:p>
        </p:txBody>
      </p:sp>
      <p:sp>
        <p:nvSpPr>
          <p:cNvPr id="35844" name="Rectangle 1028"/>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fontAlgn="base"/>
            <a:r>
              <a:rPr lang="zh-CN" altLang="en-US" strike="noStrike" noProof="1"/>
              <a:t>单击此处编辑母版副标题样式</a:t>
            </a:r>
            <a:endParaRPr lang="zh-CN" altLang="en-US" strike="noStrike" noProof="1"/>
          </a:p>
        </p:txBody>
      </p:sp>
      <p:sp>
        <p:nvSpPr>
          <p:cNvPr id="8" name="Rectangle 1029"/>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defRPr>
                <a:solidFill>
                  <a:srgbClr val="578963"/>
                </a:solidFill>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mn-ea"/>
              <a:cs typeface="+mn-cs"/>
            </a:endParaRPr>
          </a:p>
        </p:txBody>
      </p:sp>
      <p:sp>
        <p:nvSpPr>
          <p:cNvPr id="9" name="Rectangle 1030"/>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defRPr>
                <a:solidFill>
                  <a:srgbClr val="578963"/>
                </a:solidFill>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mn-ea"/>
              <a:cs typeface="+mn-cs"/>
            </a:endParaRPr>
          </a:p>
        </p:txBody>
      </p:sp>
      <p:sp>
        <p:nvSpPr>
          <p:cNvPr id="10" name="Rectangle 1031"/>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p>
            <a:pPr algn="r" fontAlgn="base">
              <a:lnSpc>
                <a:spcPct val="100000"/>
              </a:lnSpc>
              <a:spcBef>
                <a:spcPct val="50000"/>
              </a:spcBef>
              <a:buNone/>
            </a:pPr>
            <a:fld id="{9A0DB2DC-4C9A-4742-B13C-FB6460FD3503}" type="slidenum">
              <a:rPr lang="en-US" altLang="zh-CN" strike="noStrike" noProof="1" dirty="0">
                <a:solidFill>
                  <a:srgbClr val="578963"/>
                </a:solidFill>
                <a:latin typeface="Times New Roman" panose="02020603050405020304" pitchFamily="18" charset="0"/>
                <a:ea typeface="宋体" panose="02010600030101010101" pitchFamily="2" charset="-122"/>
                <a:cs typeface="+mn-cs"/>
              </a:rPr>
            </a:fld>
            <a:endParaRPr lang="en-US" altLang="zh-CN" strike="noStrike" noProof="1">
              <a:solidFill>
                <a:srgbClr val="578963"/>
              </a:solidFill>
              <a:ea typeface="宋体" panose="02010600030101010101" pitchFamily="2" charset="-122"/>
            </a:endParaRPr>
          </a:p>
        </p:txBody>
      </p:sp>
    </p:spTree>
  </p:cSld>
  <p:clrMapOvr>
    <a:masterClrMapping/>
  </p:clrMapOvr>
  <p:transition spd="slow">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56388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5676900" cy="56388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7" name="Freeform 1026"/>
          <p:cNvSpPr/>
          <p:nvPr/>
        </p:nvSpPr>
        <p:spPr bwMode="gray">
          <a:xfrm>
            <a:off x="690563" y="3340100"/>
            <a:ext cx="7653338"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ln>
        </p:spPr>
        <p:txBody>
          <a:bodyPr wrap="none" anchor="ctr"/>
          <a:lstStyle/>
          <a:p>
            <a:pPr marL="0" marR="0" lvl="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a:pPr>
            <a:endParaRPr kumimoji="1" lang="zh-CN" altLang="en-US" sz="32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35843" name="Rectangle 1027"/>
          <p:cNvSpPr>
            <a:spLocks noGrp="1" noChangeArrowheads="1"/>
          </p:cNvSpPr>
          <p:nvPr>
            <p:ph type="ctrTitle"/>
          </p:nvPr>
        </p:nvSpPr>
        <p:spPr>
          <a:xfrm>
            <a:off x="685800" y="2286000"/>
            <a:ext cx="7772400" cy="1143000"/>
          </a:xfrm>
        </p:spPr>
        <p:txBody>
          <a:bodyPr/>
          <a:lstStyle>
            <a:lvl1pPr>
              <a:defRPr/>
            </a:lvl1pPr>
          </a:lstStyle>
          <a:p>
            <a:pPr fontAlgn="base"/>
            <a:r>
              <a:rPr lang="zh-CN" altLang="en-US" strike="noStrike" noProof="1"/>
              <a:t>单击此处编辑母版标题样式</a:t>
            </a:r>
            <a:endParaRPr lang="zh-CN" altLang="zh-CN" strike="noStrike" noProof="1"/>
          </a:p>
        </p:txBody>
      </p:sp>
      <p:sp>
        <p:nvSpPr>
          <p:cNvPr id="35844" name="Rectangle 1028"/>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fontAlgn="base"/>
            <a:r>
              <a:rPr lang="zh-CN" altLang="en-US" strike="noStrike" noProof="1"/>
              <a:t>单击此处编辑母版副标题样式</a:t>
            </a:r>
            <a:endParaRPr lang="zh-CN" altLang="en-US" strike="noStrike" noProof="1"/>
          </a:p>
        </p:txBody>
      </p:sp>
      <p:sp>
        <p:nvSpPr>
          <p:cNvPr id="8" name="Rectangle 1029"/>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defRPr>
                <a:solidFill>
                  <a:srgbClr val="578963"/>
                </a:solidFill>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mn-ea"/>
              <a:cs typeface="+mn-cs"/>
            </a:endParaRPr>
          </a:p>
        </p:txBody>
      </p:sp>
      <p:sp>
        <p:nvSpPr>
          <p:cNvPr id="9" name="Rectangle 1030"/>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defRPr>
                <a:solidFill>
                  <a:srgbClr val="578963"/>
                </a:solidFill>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mn-ea"/>
              <a:cs typeface="+mn-cs"/>
            </a:endParaRPr>
          </a:p>
        </p:txBody>
      </p:sp>
      <p:sp>
        <p:nvSpPr>
          <p:cNvPr id="10" name="Rectangle 1031"/>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p>
            <a:pPr algn="r" fontAlgn="base">
              <a:lnSpc>
                <a:spcPct val="100000"/>
              </a:lnSpc>
              <a:spcBef>
                <a:spcPct val="50000"/>
              </a:spcBef>
              <a:buNone/>
            </a:pPr>
            <a:fld id="{9A0DB2DC-4C9A-4742-B13C-FB6460FD3503}" type="slidenum">
              <a:rPr lang="en-US" altLang="zh-CN" strike="noStrike" noProof="1" dirty="0">
                <a:solidFill>
                  <a:srgbClr val="578963"/>
                </a:solidFill>
                <a:latin typeface="Times New Roman" panose="02020603050405020304" pitchFamily="18" charset="0"/>
                <a:ea typeface="宋体" panose="02010600030101010101" pitchFamily="2" charset="-122"/>
                <a:cs typeface="+mn-cs"/>
              </a:rPr>
            </a:fld>
            <a:endParaRPr lang="en-US" altLang="zh-CN" strike="noStrike" noProof="1">
              <a:solidFill>
                <a:srgbClr val="578963"/>
              </a:solidFill>
              <a:ea typeface="宋体" panose="02010600030101010101" pitchFamily="2" charset="-122"/>
            </a:endParaRPr>
          </a:p>
        </p:txBody>
      </p:sp>
    </p:spTree>
  </p:cSld>
  <p:clrMapOvr>
    <a:masterClrMapping/>
  </p:clrMapOvr>
  <p:transition spd="slow">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9" name="灯片编号占位符 8"/>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灯片编号占位符 4"/>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灯片编号占位符 3"/>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Tx/>
              <a:buFont typeface="Monotype Sorts"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56388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5676900" cy="56388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7" name="Freeform 1026"/>
          <p:cNvSpPr/>
          <p:nvPr/>
        </p:nvSpPr>
        <p:spPr bwMode="gray">
          <a:xfrm>
            <a:off x="690563" y="3340100"/>
            <a:ext cx="7653338"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ln>
        </p:spPr>
        <p:txBody>
          <a:bodyPr wrap="none" anchor="ctr"/>
          <a:lstStyle/>
          <a:p>
            <a:pPr marL="0" marR="0" lvl="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a:pPr>
            <a:endParaRPr kumimoji="1" lang="zh-CN" altLang="en-US" sz="32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35843" name="Rectangle 1027"/>
          <p:cNvSpPr>
            <a:spLocks noGrp="1" noChangeArrowheads="1"/>
          </p:cNvSpPr>
          <p:nvPr>
            <p:ph type="ctrTitle"/>
          </p:nvPr>
        </p:nvSpPr>
        <p:spPr>
          <a:xfrm>
            <a:off x="685800" y="2286000"/>
            <a:ext cx="7772400" cy="1143000"/>
          </a:xfrm>
        </p:spPr>
        <p:txBody>
          <a:bodyPr/>
          <a:lstStyle>
            <a:lvl1pPr>
              <a:defRPr/>
            </a:lvl1pPr>
          </a:lstStyle>
          <a:p>
            <a:pPr fontAlgn="base"/>
            <a:r>
              <a:rPr lang="zh-CN" altLang="en-US" strike="noStrike" noProof="1"/>
              <a:t>单击此处编辑母版标题样式</a:t>
            </a:r>
            <a:endParaRPr lang="zh-CN" altLang="zh-CN" strike="noStrike" noProof="1"/>
          </a:p>
        </p:txBody>
      </p:sp>
      <p:sp>
        <p:nvSpPr>
          <p:cNvPr id="35844" name="Rectangle 1028"/>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fontAlgn="base"/>
            <a:r>
              <a:rPr lang="zh-CN" altLang="en-US" strike="noStrike" noProof="1"/>
              <a:t>单击此处编辑母版副标题样式</a:t>
            </a:r>
            <a:endParaRPr lang="zh-CN" altLang="en-US" strike="noStrike" noProof="1"/>
          </a:p>
        </p:txBody>
      </p:sp>
      <p:sp>
        <p:nvSpPr>
          <p:cNvPr id="8" name="Rectangle 1029"/>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defRPr>
                <a:solidFill>
                  <a:srgbClr val="578963"/>
                </a:solidFill>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mn-ea"/>
              <a:cs typeface="+mn-cs"/>
            </a:endParaRPr>
          </a:p>
        </p:txBody>
      </p:sp>
      <p:sp>
        <p:nvSpPr>
          <p:cNvPr id="9" name="Rectangle 1030"/>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defRPr>
                <a:solidFill>
                  <a:srgbClr val="578963"/>
                </a:solidFill>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mn-ea"/>
              <a:cs typeface="+mn-cs"/>
            </a:endParaRPr>
          </a:p>
        </p:txBody>
      </p:sp>
      <p:sp>
        <p:nvSpPr>
          <p:cNvPr id="10" name="Rectangle 1031"/>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p>
            <a:pPr algn="r" fontAlgn="base">
              <a:lnSpc>
                <a:spcPct val="100000"/>
              </a:lnSpc>
              <a:spcBef>
                <a:spcPct val="50000"/>
              </a:spcBef>
              <a:buNone/>
            </a:pPr>
            <a:fld id="{9A0DB2DC-4C9A-4742-B13C-FB6460FD3503}" type="slidenum">
              <a:rPr lang="en-US" altLang="zh-CN" strike="noStrike" noProof="1" dirty="0">
                <a:solidFill>
                  <a:srgbClr val="578963"/>
                </a:solidFill>
                <a:latin typeface="Times New Roman" panose="02020603050405020304" pitchFamily="18" charset="0"/>
                <a:ea typeface="宋体" panose="02010600030101010101" pitchFamily="2" charset="-122"/>
                <a:cs typeface="+mn-cs"/>
              </a:rPr>
            </a:fld>
            <a:endParaRPr lang="en-US" altLang="zh-CN" strike="noStrike" noProof="1">
              <a:solidFill>
                <a:srgbClr val="578963"/>
              </a:solidFill>
              <a:ea typeface="宋体" panose="02010600030101010101" pitchFamily="2" charset="-122"/>
            </a:endParaRPr>
          </a:p>
        </p:txBody>
      </p:sp>
    </p:spTree>
  </p:cSld>
  <p:clrMapOvr>
    <a:masterClrMapping/>
  </p:clrMapOvr>
  <p:transition spd="slow">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9" name="灯片编号占位符 8"/>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灯片编号占位符 4"/>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灯片编号占位符 3"/>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Tx/>
              <a:buFont typeface="Monotype Sorts"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56388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5676900" cy="56388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transition spd="slow">
    <p:zo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7" name="Freeform 1026"/>
          <p:cNvSpPr/>
          <p:nvPr/>
        </p:nvSpPr>
        <p:spPr bwMode="gray">
          <a:xfrm>
            <a:off x="690563" y="3340100"/>
            <a:ext cx="7653338"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ln>
        </p:spPr>
        <p:txBody>
          <a:bodyPr wrap="none" anchor="ctr"/>
          <a:lstStyle/>
          <a:p>
            <a:pPr marL="0" marR="0" lvl="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a:pPr>
            <a:endParaRPr kumimoji="1" lang="zh-CN" altLang="en-US" sz="32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35843" name="Rectangle 1027"/>
          <p:cNvSpPr>
            <a:spLocks noGrp="1" noChangeArrowheads="1"/>
          </p:cNvSpPr>
          <p:nvPr>
            <p:ph type="ctrTitle"/>
          </p:nvPr>
        </p:nvSpPr>
        <p:spPr>
          <a:xfrm>
            <a:off x="685800" y="2286000"/>
            <a:ext cx="7772400" cy="1143000"/>
          </a:xfrm>
        </p:spPr>
        <p:txBody>
          <a:bodyPr/>
          <a:lstStyle>
            <a:lvl1pPr>
              <a:defRPr/>
            </a:lvl1pPr>
          </a:lstStyle>
          <a:p>
            <a:pPr fontAlgn="base"/>
            <a:r>
              <a:rPr lang="zh-CN" altLang="en-US" strike="noStrike" noProof="1"/>
              <a:t>单击此处编辑母版标题样式</a:t>
            </a:r>
            <a:endParaRPr lang="zh-CN" altLang="zh-CN" strike="noStrike" noProof="1"/>
          </a:p>
        </p:txBody>
      </p:sp>
      <p:sp>
        <p:nvSpPr>
          <p:cNvPr id="35844" name="Rectangle 1028"/>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fontAlgn="base"/>
            <a:r>
              <a:rPr lang="zh-CN" altLang="en-US" strike="noStrike" noProof="1"/>
              <a:t>单击此处编辑母版副标题样式</a:t>
            </a:r>
            <a:endParaRPr lang="zh-CN" altLang="en-US" strike="noStrike" noProof="1"/>
          </a:p>
        </p:txBody>
      </p:sp>
      <p:sp>
        <p:nvSpPr>
          <p:cNvPr id="8" name="Rectangle 1029"/>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defRPr>
                <a:solidFill>
                  <a:srgbClr val="578963"/>
                </a:solidFill>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mn-ea"/>
              <a:cs typeface="+mn-cs"/>
            </a:endParaRPr>
          </a:p>
        </p:txBody>
      </p:sp>
      <p:sp>
        <p:nvSpPr>
          <p:cNvPr id="9" name="Rectangle 1030"/>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defRPr>
                <a:solidFill>
                  <a:srgbClr val="578963"/>
                </a:solidFill>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mn-ea"/>
              <a:cs typeface="+mn-cs"/>
            </a:endParaRPr>
          </a:p>
        </p:txBody>
      </p:sp>
      <p:sp>
        <p:nvSpPr>
          <p:cNvPr id="10" name="Rectangle 1031"/>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p>
            <a:pPr algn="r" fontAlgn="base">
              <a:lnSpc>
                <a:spcPct val="100000"/>
              </a:lnSpc>
              <a:spcBef>
                <a:spcPct val="50000"/>
              </a:spcBef>
              <a:buNone/>
            </a:pPr>
            <a:fld id="{9A0DB2DC-4C9A-4742-B13C-FB6460FD3503}" type="slidenum">
              <a:rPr lang="en-US" altLang="zh-CN" strike="noStrike" noProof="1" dirty="0">
                <a:solidFill>
                  <a:srgbClr val="578963"/>
                </a:solidFill>
                <a:latin typeface="Times New Roman" panose="02020603050405020304" pitchFamily="18" charset="0"/>
                <a:ea typeface="宋体" panose="02010600030101010101" pitchFamily="2" charset="-122"/>
                <a:cs typeface="+mn-cs"/>
              </a:rPr>
            </a:fld>
            <a:endParaRPr lang="en-US" altLang="zh-CN" strike="noStrike" noProof="1">
              <a:solidFill>
                <a:srgbClr val="578963"/>
              </a:solidFill>
              <a:ea typeface="宋体" panose="02010600030101010101" pitchFamily="2" charset="-122"/>
            </a:endParaRPr>
          </a:p>
        </p:txBody>
      </p:sp>
    </p:spTree>
  </p:cSld>
  <p:clrMapOvr>
    <a:masterClrMapping/>
  </p:clrMapOvr>
  <p:transition spd="slow">
    <p:zo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9" name="灯片编号占位符 8"/>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灯片编号占位符 4"/>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灯片编号占位符 3"/>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Tx/>
              <a:buFont typeface="Monotype Sorts"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56388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5676900" cy="56388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809" y="1124744"/>
            <a:ext cx="7983537" cy="556577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标题 1"/>
          <p:cNvSpPr>
            <a:spLocks noGrp="1"/>
          </p:cNvSpPr>
          <p:nvPr>
            <p:ph type="title" idx="10"/>
          </p:nvPr>
        </p:nvSpPr>
        <p:spPr>
          <a:xfrm>
            <a:off x="844171" y="235957"/>
            <a:ext cx="6400800" cy="456739"/>
          </a:xfrm>
        </p:spPr>
        <p:txBody>
          <a:bodyPr/>
          <a:lstStyle/>
          <a:p>
            <a:r>
              <a:rPr lang="zh-CN" altLang="en-US" noProof="1"/>
              <a:t>单击此处编辑母版标题样式</a:t>
            </a:r>
            <a:endParaRPr lang="zh-CN" altLang="en-US" noProof="1"/>
          </a:p>
        </p:txBody>
      </p:sp>
    </p:spTree>
  </p:cSld>
  <p:clrMapOvr>
    <a:masterClrMapping/>
  </p:clrMapOvr>
  <p:transition spd="slow">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9" name="灯片编号占位符 8"/>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灯片编号占位符 4"/>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灯片编号占位符 3"/>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Tx/>
              <a:buFont typeface="Monotype Sorts"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3" Type="http://schemas.openxmlformats.org/officeDocument/2006/relationships/theme" Target="../theme/theme4.xml"/><Relationship Id="rId12" Type="http://schemas.openxmlformats.org/officeDocument/2006/relationships/slideLayout" Target="../slideLayouts/slideLayout46.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233363"/>
            <a:ext cx="7772400" cy="595312"/>
          </a:xfrm>
          <a:prstGeom prst="rect">
            <a:avLst/>
          </a:prstGeom>
          <a:noFill/>
          <a:ln w="9525">
            <a:noFill/>
          </a:ln>
        </p:spPr>
        <p:txBody>
          <a:bodyPr anchor="b"/>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685800" y="1101725"/>
            <a:ext cx="7772400" cy="4994275"/>
          </a:xfrm>
          <a:prstGeom prst="rect">
            <a:avLst/>
          </a:prstGeom>
          <a:noFill/>
          <a:ln w="9525">
            <a:noFill/>
          </a:ln>
        </p:spPr>
        <p:txBody>
          <a:bodyPr anchor="t"/>
          <a:lstStyle/>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34820"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lgn="l" eaLnBrk="1" hangingPunct="1">
              <a:lnSpc>
                <a:spcPct val="100000"/>
              </a:lnSpc>
              <a:spcBef>
                <a:spcPct val="50000"/>
              </a:spcBef>
              <a:buClrTx/>
              <a:buFontTx/>
              <a:buNone/>
              <a:defRPr kumimoji="1" sz="1400" b="0">
                <a:solidFill>
                  <a:schemeClr val="bg2"/>
                </a:solidFill>
                <a:ea typeface="+mn-ea"/>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4821"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lnSpc>
                <a:spcPct val="100000"/>
              </a:lnSpc>
              <a:spcBef>
                <a:spcPct val="50000"/>
              </a:spcBef>
              <a:buClrTx/>
              <a:buFontTx/>
              <a:buNone/>
              <a:defRPr kumimoji="1" sz="1400" b="0">
                <a:solidFill>
                  <a:schemeClr val="bg2"/>
                </a:solidFill>
                <a:ea typeface="+mn-ea"/>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4822"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lvl1pPr algn="r">
              <a:defRPr sz="1400" b="0">
                <a:solidFill>
                  <a:schemeClr val="bg2"/>
                </a:solidFill>
                <a:ea typeface="宋体" panose="02010600030101010101" pitchFamily="2" charset="-122"/>
              </a:defRPr>
            </a:lvl1p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
        <p:nvSpPr>
          <p:cNvPr id="1031" name="Line 4"/>
          <p:cNvSpPr/>
          <p:nvPr userDrawn="1"/>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1032" name="Rectangle 2"/>
          <p:cNvSpPr>
            <a:spLocks noGrp="1"/>
          </p:cNvSpPr>
          <p:nvPr userDrawn="1"/>
        </p:nvSpPr>
        <p:spPr>
          <a:xfrm>
            <a:off x="685800" y="152400"/>
            <a:ext cx="7772400" cy="533400"/>
          </a:xfrm>
          <a:prstGeom prst="rect">
            <a:avLst/>
          </a:prstGeom>
          <a:noFill/>
          <a:ln w="9525">
            <a:noFill/>
          </a:ln>
        </p:spPr>
        <p:txBody>
          <a:bodyPr wrap="square" lIns="91440" tIns="45720" rIns="91440" bIns="45720" anchor="ctr"/>
          <a:lstStyle/>
          <a:p>
            <a:pPr lvl="0" algn="ctr">
              <a:spcBef>
                <a:spcPct val="0"/>
              </a:spcBef>
              <a:buNone/>
            </a:pPr>
            <a:endParaRPr lang="zh-CN" altLang="en-US" sz="4400" dirty="0">
              <a:solidFill>
                <a:schemeClr val="tx2"/>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zoom/>
  </p:transition>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685800" y="457200"/>
            <a:ext cx="7772400" cy="1143000"/>
          </a:xfrm>
          <a:prstGeom prst="rect">
            <a:avLst/>
          </a:prstGeom>
          <a:noFill/>
          <a:ln w="9525">
            <a:noFill/>
          </a:ln>
        </p:spPr>
        <p:txBody>
          <a:bodyPr anchor="b"/>
          <a:lstStyle/>
          <a:p>
            <a:pPr lvl="0"/>
            <a:r>
              <a:rPr lang="zh-CN" altLang="en-US" dirty="0"/>
              <a:t>单击此处编辑母版标题样式</a:t>
            </a:r>
            <a:endParaRPr lang="zh-CN" altLang="en-US" dirty="0"/>
          </a:p>
        </p:txBody>
      </p:sp>
      <p:sp>
        <p:nvSpPr>
          <p:cNvPr id="2051" name="Rectangle 3"/>
          <p:cNvSpPr>
            <a:spLocks noGrp="1"/>
          </p:cNvSpPr>
          <p:nvPr>
            <p:ph type="body"/>
          </p:nvPr>
        </p:nvSpPr>
        <p:spPr>
          <a:xfrm>
            <a:off x="685800" y="1981200"/>
            <a:ext cx="7772400" cy="4114800"/>
          </a:xfrm>
          <a:prstGeom prst="rect">
            <a:avLst/>
          </a:prstGeom>
          <a:noFill/>
          <a:ln w="9525">
            <a:noFill/>
          </a:ln>
        </p:spPr>
        <p:txBody>
          <a:bodyPr anchor="t"/>
          <a:lstStyle/>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34820"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lgn="l" eaLnBrk="1" hangingPunct="1">
              <a:lnSpc>
                <a:spcPct val="100000"/>
              </a:lnSpc>
              <a:spcBef>
                <a:spcPct val="50000"/>
              </a:spcBef>
              <a:buClrTx/>
              <a:buFontTx/>
              <a:buNone/>
              <a:defRPr kumimoji="1" sz="1400" b="0">
                <a:solidFill>
                  <a:schemeClr val="bg2"/>
                </a:solidFill>
                <a:ea typeface="+mn-ea"/>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4821"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lnSpc>
                <a:spcPct val="100000"/>
              </a:lnSpc>
              <a:spcBef>
                <a:spcPct val="50000"/>
              </a:spcBef>
              <a:buClrTx/>
              <a:buFontTx/>
              <a:buNone/>
              <a:defRPr kumimoji="1" sz="1400" b="0">
                <a:solidFill>
                  <a:schemeClr val="bg2"/>
                </a:solidFill>
                <a:ea typeface="+mn-ea"/>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4822"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lvl1pPr algn="r">
              <a:defRPr sz="1400" b="0">
                <a:solidFill>
                  <a:schemeClr val="bg2"/>
                </a:solidFill>
                <a:ea typeface="宋体" panose="02010600030101010101" pitchFamily="2" charset="-122"/>
              </a:defRPr>
            </a:lvl1p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zoom/>
  </p:transition>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685800" y="233363"/>
            <a:ext cx="7772400" cy="595312"/>
          </a:xfrm>
          <a:prstGeom prst="rect">
            <a:avLst/>
          </a:prstGeom>
          <a:noFill/>
          <a:ln w="9525">
            <a:noFill/>
          </a:ln>
        </p:spPr>
        <p:txBody>
          <a:bodyPr anchor="b"/>
          <a:lstStyle/>
          <a:p>
            <a:pPr lvl="0"/>
            <a:r>
              <a:rPr lang="zh-CN" altLang="en-US" dirty="0"/>
              <a:t>单击此处编辑母版标题样式</a:t>
            </a:r>
            <a:endParaRPr lang="zh-CN" altLang="en-US" dirty="0"/>
          </a:p>
        </p:txBody>
      </p:sp>
      <p:sp>
        <p:nvSpPr>
          <p:cNvPr id="3075" name="Rectangle 3"/>
          <p:cNvSpPr>
            <a:spLocks noGrp="1"/>
          </p:cNvSpPr>
          <p:nvPr>
            <p:ph type="body"/>
          </p:nvPr>
        </p:nvSpPr>
        <p:spPr>
          <a:xfrm>
            <a:off x="685800" y="1101725"/>
            <a:ext cx="7772400" cy="4994275"/>
          </a:xfrm>
          <a:prstGeom prst="rect">
            <a:avLst/>
          </a:prstGeom>
          <a:noFill/>
          <a:ln w="9525">
            <a:noFill/>
          </a:ln>
        </p:spPr>
        <p:txBody>
          <a:bodyPr anchor="t"/>
          <a:lstStyle/>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34820"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lgn="l" eaLnBrk="1" hangingPunct="1">
              <a:lnSpc>
                <a:spcPct val="100000"/>
              </a:lnSpc>
              <a:spcBef>
                <a:spcPct val="50000"/>
              </a:spcBef>
              <a:buClrTx/>
              <a:buFontTx/>
              <a:buNone/>
              <a:defRPr kumimoji="1" sz="1400" b="0">
                <a:solidFill>
                  <a:schemeClr val="bg2"/>
                </a:solidFill>
                <a:ea typeface="+mn-ea"/>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4821"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lnSpc>
                <a:spcPct val="100000"/>
              </a:lnSpc>
              <a:spcBef>
                <a:spcPct val="50000"/>
              </a:spcBef>
              <a:buClrTx/>
              <a:buFontTx/>
              <a:buNone/>
              <a:defRPr kumimoji="1" sz="1400" b="0">
                <a:solidFill>
                  <a:schemeClr val="bg2"/>
                </a:solidFill>
                <a:ea typeface="+mn-ea"/>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4822"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lvl1pPr algn="r">
              <a:defRPr sz="1400" b="0">
                <a:solidFill>
                  <a:schemeClr val="bg2"/>
                </a:solidFill>
                <a:ea typeface="宋体" panose="02010600030101010101" pitchFamily="2" charset="-122"/>
              </a:defRPr>
            </a:lvl1p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
        <p:nvSpPr>
          <p:cNvPr id="3079" name="Line 4"/>
          <p:cNvSpPr/>
          <p:nvPr userDrawn="1"/>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3080" name="Rectangle 2"/>
          <p:cNvSpPr>
            <a:spLocks noGrp="1"/>
          </p:cNvSpPr>
          <p:nvPr userDrawn="1"/>
        </p:nvSpPr>
        <p:spPr>
          <a:xfrm>
            <a:off x="685800" y="152400"/>
            <a:ext cx="7772400" cy="533400"/>
          </a:xfrm>
          <a:prstGeom prst="rect">
            <a:avLst/>
          </a:prstGeom>
          <a:noFill/>
          <a:ln w="9525">
            <a:noFill/>
          </a:ln>
        </p:spPr>
        <p:txBody>
          <a:bodyPr wrap="square" lIns="91440" tIns="45720" rIns="91440" bIns="45720" anchor="ctr"/>
          <a:lstStyle/>
          <a:p>
            <a:pPr lvl="0" algn="ctr">
              <a:spcBef>
                <a:spcPct val="0"/>
              </a:spcBef>
              <a:buNone/>
            </a:pPr>
            <a:endParaRPr lang="zh-CN" altLang="en-US" sz="4400" dirty="0">
              <a:solidFill>
                <a:schemeClr val="tx2"/>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spd="slow">
    <p:zoom/>
  </p:transition>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685800" y="457200"/>
            <a:ext cx="7772400" cy="1143000"/>
          </a:xfrm>
          <a:prstGeom prst="rect">
            <a:avLst/>
          </a:prstGeom>
          <a:noFill/>
          <a:ln w="9525">
            <a:noFill/>
          </a:ln>
        </p:spPr>
        <p:txBody>
          <a:bodyPr anchor="b"/>
          <a:lstStyle/>
          <a:p>
            <a:pPr lvl="0"/>
            <a:r>
              <a:rPr lang="zh-CN" altLang="en-US" dirty="0"/>
              <a:t>单击此处编辑母版标题样式</a:t>
            </a:r>
            <a:endParaRPr lang="zh-CN" altLang="en-US" dirty="0"/>
          </a:p>
        </p:txBody>
      </p:sp>
      <p:sp>
        <p:nvSpPr>
          <p:cNvPr id="2051" name="Rectangle 3"/>
          <p:cNvSpPr>
            <a:spLocks noGrp="1"/>
          </p:cNvSpPr>
          <p:nvPr>
            <p:ph type="body"/>
          </p:nvPr>
        </p:nvSpPr>
        <p:spPr>
          <a:xfrm>
            <a:off x="685800" y="1981200"/>
            <a:ext cx="7772400" cy="4114800"/>
          </a:xfrm>
          <a:prstGeom prst="rect">
            <a:avLst/>
          </a:prstGeom>
          <a:noFill/>
          <a:ln w="9525">
            <a:noFill/>
          </a:ln>
        </p:spPr>
        <p:txBody>
          <a:bodyPr anchor="t"/>
          <a:lstStyle/>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34820"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lgn="l" eaLnBrk="1" hangingPunct="1">
              <a:lnSpc>
                <a:spcPct val="100000"/>
              </a:lnSpc>
              <a:spcBef>
                <a:spcPct val="50000"/>
              </a:spcBef>
              <a:buClrTx/>
              <a:buFontTx/>
              <a:buNone/>
              <a:defRPr kumimoji="1" sz="1400" b="0">
                <a:solidFill>
                  <a:schemeClr val="bg2"/>
                </a:solidFill>
                <a:ea typeface="+mn-ea"/>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4821"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lnSpc>
                <a:spcPct val="100000"/>
              </a:lnSpc>
              <a:spcBef>
                <a:spcPct val="50000"/>
              </a:spcBef>
              <a:buClrTx/>
              <a:buFontTx/>
              <a:buNone/>
              <a:defRPr kumimoji="1" sz="1400" b="0">
                <a:solidFill>
                  <a:schemeClr val="bg2"/>
                </a:solidFill>
                <a:ea typeface="+mn-ea"/>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4822"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lvl1pPr algn="r">
              <a:defRPr sz="1400" b="0">
                <a:solidFill>
                  <a:schemeClr val="bg2"/>
                </a:solidFill>
                <a:ea typeface="宋体" panose="02010600030101010101" pitchFamily="2" charset="-122"/>
              </a:defRPr>
            </a:lvl1p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ransition spd="slow">
    <p:zoom/>
  </p:transition>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6.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6.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4.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7" name="WordArt 4"/>
          <p:cNvSpPr>
            <a:spLocks noTextEdit="1"/>
          </p:cNvSpPr>
          <p:nvPr/>
        </p:nvSpPr>
        <p:spPr>
          <a:xfrm>
            <a:off x="381000" y="963613"/>
            <a:ext cx="8458200" cy="3048000"/>
          </a:xfrm>
          <a:prstGeom prst="rect">
            <a:avLst/>
          </a:prstGeom>
        </p:spPr>
        <p:txBody>
          <a:bodyPr wrap="none" fromWordArt="1">
            <a:prstTxWarp prst="textPlain">
              <a:avLst>
                <a:gd name="adj" fmla="val 50000"/>
              </a:avLst>
            </a:prstTxWarp>
            <a:normAutofit/>
          </a:bodyPr>
          <a:lstStyle/>
          <a:p>
            <a:pPr algn="ctr">
              <a:buNone/>
            </a:pPr>
            <a:r>
              <a:rPr lang="zh-CN" altLang="en-US" sz="3600" b="1">
                <a:ln w="12700" cap="flat" cmpd="sng">
                  <a:solidFill>
                    <a:srgbClr val="EAEAEA"/>
                  </a:solidFill>
                  <a:prstDash val="solid"/>
                  <a:round/>
                  <a:headEnd type="none" w="med" len="med"/>
                  <a:tailEnd type="none" w="med" len="med"/>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dist="35921" dir="2699999" sy="50000" kx="2115830" algn="bl" rotWithShape="0">
                    <a:srgbClr val="C0C0C0"/>
                  </a:outerShdw>
                </a:effectLst>
                <a:latin typeface="宋体" panose="02010600030101010101" pitchFamily="2" charset="-122"/>
                <a:ea typeface="宋体" panose="02010600030101010101" pitchFamily="2" charset="-122"/>
              </a:rPr>
              <a:t>数据结构与算法</a:t>
            </a:r>
            <a:endParaRPr lang="zh-CN" altLang="en-US" sz="3600" b="1">
              <a:ln w="12700" cap="flat" cmpd="sng">
                <a:solidFill>
                  <a:srgbClr val="EAEAEA"/>
                </a:solidFill>
                <a:prstDash val="solid"/>
                <a:round/>
                <a:headEnd type="none" w="med" len="med"/>
                <a:tailEnd type="none" w="med" len="med"/>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dist="35921" dir="2699999" sy="50000" kx="2115830" algn="bl" rotWithShape="0">
                  <a:srgbClr val="C0C0C0"/>
                </a:outerShdw>
              </a:effectLst>
              <a:latin typeface="宋体" panose="02010600030101010101" pitchFamily="2" charset="-122"/>
              <a:ea typeface="宋体" panose="02010600030101010101" pitchFamily="2" charset="-122"/>
            </a:endParaRPr>
          </a:p>
        </p:txBody>
      </p:sp>
      <p:sp>
        <p:nvSpPr>
          <p:cNvPr id="9218" name="标题 1"/>
          <p:cNvSpPr>
            <a:spLocks noGrp="1"/>
          </p:cNvSpPr>
          <p:nvPr>
            <p:ph type="ctrTitle"/>
          </p:nvPr>
        </p:nvSpPr>
        <p:spPr>
          <a:xfrm>
            <a:off x="2238375" y="3987800"/>
            <a:ext cx="6600825" cy="1978025"/>
          </a:xfrm>
        </p:spPr>
        <p:txBody>
          <a:bodyPr anchor="b"/>
          <a:lstStyle/>
          <a:p>
            <a:pPr>
              <a:buClrTx/>
              <a:buSzTx/>
              <a:buFontTx/>
            </a:pPr>
            <a:r>
              <a:rPr lang="zh-CN" altLang="en-US" sz="3200">
                <a:latin typeface="+mj-lt"/>
                <a:ea typeface="+mj-ea"/>
                <a:cs typeface="+mj-cs"/>
              </a:rPr>
              <a:t>董丹丹</a:t>
            </a:r>
            <a:r>
              <a:rPr lang="en-US" altLang="zh-CN" sz="3200">
                <a:latin typeface="+mj-lt"/>
                <a:ea typeface="+mj-ea"/>
                <a:cs typeface="+mj-cs"/>
              </a:rPr>
              <a:t>(C6-III-204)</a:t>
            </a:r>
            <a:br>
              <a:rPr lang="zh-CN" altLang="en-US" sz="3200">
                <a:latin typeface="+mj-lt"/>
                <a:ea typeface="+mj-ea"/>
                <a:cs typeface="+mj-cs"/>
              </a:rPr>
            </a:br>
            <a:r>
              <a:rPr lang="en-US" altLang="zh-CN" sz="3200">
                <a:latin typeface="+mj-lt"/>
                <a:ea typeface="+mj-ea"/>
                <a:cs typeface="+mj-cs"/>
              </a:rPr>
              <a:t>18609907117@163.com</a:t>
            </a:r>
            <a:br>
              <a:rPr lang="en-US" altLang="zh-CN" sz="3200">
                <a:latin typeface="+mj-lt"/>
                <a:ea typeface="+mj-ea"/>
                <a:cs typeface="+mj-cs"/>
              </a:rPr>
            </a:br>
            <a:r>
              <a:rPr lang="en-US" altLang="zh-CN" sz="3200">
                <a:latin typeface="+mj-lt"/>
                <a:ea typeface="+mj-ea"/>
                <a:cs typeface="+mj-cs"/>
              </a:rPr>
              <a:t>QQ</a:t>
            </a:r>
            <a:r>
              <a:rPr lang="zh-CN" altLang="en-US" sz="3200">
                <a:latin typeface="+mj-lt"/>
                <a:ea typeface="+mj-ea"/>
                <a:cs typeface="+mj-cs"/>
              </a:rPr>
              <a:t>：</a:t>
            </a:r>
            <a:r>
              <a:rPr lang="en-US" altLang="zh-CN" sz="3200">
                <a:latin typeface="+mj-lt"/>
                <a:ea typeface="+mj-ea"/>
                <a:cs typeface="+mj-cs"/>
              </a:rPr>
              <a:t>673275425</a:t>
            </a:r>
            <a:endParaRPr lang="en-US" altLang="zh-CN" sz="3200">
              <a:latin typeface="+mj-lt"/>
              <a:ea typeface="+mj-ea"/>
              <a:cs typeface="+mj-cs"/>
            </a:endParaRPr>
          </a:p>
        </p:txBody>
      </p:sp>
    </p:spTree>
  </p:cSld>
  <p:clrMapOvr>
    <a:masterClrMapping/>
  </p:clrMapOvr>
  <mc:AlternateContent xmlns:mc="http://schemas.openxmlformats.org/markup-compatibility/2006">
    <mc:Choice xmlns:p14="http://schemas.microsoft.com/office/powerpoint/2010/main" Requires="p14">
      <p:transition spd="slow" p14:dur="999" advTm="620806"/>
    </mc:Choice>
    <mc:Fallback>
      <p:transition spd="slow" advTm="62080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146050" y="152400"/>
            <a:ext cx="8777605" cy="609600"/>
          </a:xfrm>
        </p:spPr>
        <p:txBody>
          <a:bodyPr wrap="square" lIns="91440" tIns="45720" rIns="91440" bIns="45720" anchor="ctr"/>
          <a:lstStyle/>
          <a:p>
            <a:pPr algn="ctr" eaLnBrk="1" hangingPunct="1"/>
            <a:r>
              <a:rPr lang="en-US" altLang="zh-CN" dirty="0"/>
              <a:t>2. 结构类型</a:t>
            </a:r>
            <a:r>
              <a:rPr lang="zh-CN" altLang="en-US" dirty="0">
                <a:sym typeface="+mn-ea"/>
              </a:rPr>
              <a:t>：逻辑结构</a:t>
            </a:r>
            <a:endParaRPr lang="zh-CN" altLang="en-US" dirty="0"/>
          </a:p>
        </p:txBody>
      </p:sp>
      <p:sp>
        <p:nvSpPr>
          <p:cNvPr id="38914"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2" name="文本框 1"/>
          <p:cNvSpPr txBox="1"/>
          <p:nvPr/>
        </p:nvSpPr>
        <p:spPr>
          <a:xfrm>
            <a:off x="283845" y="1324610"/>
            <a:ext cx="8640445" cy="681990"/>
          </a:xfrm>
          <a:prstGeom prst="rect">
            <a:avLst/>
          </a:prstGeom>
          <a:noFill/>
        </p:spPr>
        <p:txBody>
          <a:bodyPr wrap="square" rtlCol="0">
            <a:spAutoFit/>
          </a:bodyPr>
          <a:lstStyle/>
          <a:p>
            <a:r>
              <a:rPr lang="zh-CN" altLang="en-US" b="0">
                <a:solidFill>
                  <a:srgbClr val="FF0000"/>
                </a:solidFill>
              </a:rPr>
              <a:t>数据的逻辑结构：</a:t>
            </a:r>
            <a:endParaRPr lang="zh-CN" altLang="en-US" b="0">
              <a:solidFill>
                <a:srgbClr val="FF0000"/>
              </a:solidFill>
            </a:endParaRPr>
          </a:p>
        </p:txBody>
      </p:sp>
      <p:sp>
        <p:nvSpPr>
          <p:cNvPr id="4" name="文本框 3"/>
          <p:cNvSpPr txBox="1"/>
          <p:nvPr/>
        </p:nvSpPr>
        <p:spPr>
          <a:xfrm>
            <a:off x="323850" y="2185670"/>
            <a:ext cx="8559800" cy="2551430"/>
          </a:xfrm>
          <a:prstGeom prst="rect">
            <a:avLst/>
          </a:prstGeom>
          <a:noFill/>
        </p:spPr>
        <p:txBody>
          <a:bodyPr wrap="square" rtlCol="0">
            <a:spAutoFit/>
          </a:bodyPr>
          <a:lstStyle/>
          <a:p>
            <a:pPr algn="l"/>
            <a:r>
              <a:rPr lang="zh-CN" altLang="en-US" b="0">
                <a:ea typeface="+mn-ea"/>
                <a:cs typeface="Times New Roman" panose="02020603050405020304" pitchFamily="18" charset="0"/>
              </a:rPr>
              <a:t>是与计算机本身无关的“</a:t>
            </a:r>
            <a:r>
              <a:rPr lang="zh-CN" altLang="en-US" b="0">
                <a:solidFill>
                  <a:srgbClr val="3333CC"/>
                </a:solidFill>
                <a:ea typeface="+mn-ea"/>
                <a:cs typeface="Times New Roman" panose="02020603050405020304" pitchFamily="18" charset="0"/>
              </a:rPr>
              <a:t>逻辑组织结构</a:t>
            </a:r>
            <a:r>
              <a:rPr lang="zh-CN" altLang="en-US" b="0">
                <a:ea typeface="+mn-ea"/>
                <a:cs typeface="Times New Roman" panose="02020603050405020304" pitchFamily="18" charset="0"/>
              </a:rPr>
              <a:t>” 它的构成是由</a:t>
            </a:r>
            <a:r>
              <a:rPr lang="zh-CN" altLang="en-US" b="0">
                <a:solidFill>
                  <a:srgbClr val="3333CC"/>
                </a:solidFill>
                <a:ea typeface="+mn-ea"/>
                <a:cs typeface="Times New Roman" panose="02020603050405020304" pitchFamily="18" charset="0"/>
              </a:rPr>
              <a:t>数据的值</a:t>
            </a:r>
            <a:r>
              <a:rPr lang="zh-CN" altLang="en-US" b="0">
                <a:ea typeface="+mn-ea"/>
                <a:cs typeface="Times New Roman" panose="02020603050405020304" pitchFamily="18" charset="0"/>
              </a:rPr>
              <a:t>、数据与数据之间的</a:t>
            </a:r>
            <a:r>
              <a:rPr lang="zh-CN" altLang="en-US" b="0">
                <a:solidFill>
                  <a:srgbClr val="3333CC"/>
                </a:solidFill>
                <a:ea typeface="+mn-ea"/>
                <a:cs typeface="Times New Roman" panose="02020603050405020304" pitchFamily="18" charset="0"/>
              </a:rPr>
              <a:t>关联方式</a:t>
            </a:r>
            <a:r>
              <a:rPr lang="zh-CN" altLang="en-US" b="0">
                <a:ea typeface="+mn-ea"/>
                <a:cs typeface="Times New Roman" panose="02020603050405020304" pitchFamily="18" charset="0"/>
              </a:rPr>
              <a:t>两个部分组成。</a:t>
            </a:r>
            <a:endParaRPr lang="zh-CN" altLang="en-US" b="0">
              <a:ea typeface="+mn-ea"/>
              <a:cs typeface="Times New Roman" panose="02020603050405020304" pitchFamily="18" charset="0"/>
            </a:endParaRPr>
          </a:p>
          <a:p>
            <a:pPr algn="l"/>
            <a:r>
              <a:rPr b="0">
                <a:ea typeface="+mn-ea"/>
              </a:rPr>
              <a:t>可以看作是从具体问题抽象出来的数据模型</a:t>
            </a:r>
            <a:r>
              <a:rPr lang="en-US" altLang="zh-CN">
                <a:solidFill>
                  <a:srgbClr val="FF0000"/>
                </a:solidFill>
                <a:ea typeface="楷体" panose="02010609060101010101" pitchFamily="49" charset="-122"/>
                <a:cs typeface="Times New Roman" panose="02020603050405020304" pitchFamily="18" charset="0"/>
                <a:sym typeface="+mn-ea"/>
              </a:rPr>
              <a:t> </a:t>
            </a:r>
            <a:endParaRPr lang="zh-CN" altLang="en-US" b="0">
              <a:ea typeface="+mn-ea"/>
              <a:cs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ChangeArrowheads="1"/>
          </p:cNvSpPr>
          <p:nvPr/>
        </p:nvSpPr>
        <p:spPr bwMode="auto">
          <a:xfrm>
            <a:off x="677863" y="896938"/>
            <a:ext cx="2881313" cy="719138"/>
          </a:xfrm>
          <a:prstGeom prst="rect">
            <a:avLst/>
          </a:prstGeom>
          <a:noFill/>
          <a:ln>
            <a:noFill/>
          </a:ln>
          <a:extLst>
            <a:ext uri="{909E8E84-426E-40DD-AFC4-6F175D3DCCD1}">
              <a14:hiddenFill xmlns:a14="http://schemas.microsoft.com/office/drawing/2010/main">
                <a:solidFill>
                  <a:srgbClr val="FFFFFF"/>
                </a:solidFill>
              </a14:hiddenFill>
            </a:ext>
          </a:extLst>
        </p:spPr>
        <p:txBody>
          <a:bodyPr>
            <a:noAutofit/>
          </a:bodyPr>
          <a:lstStyle>
            <a:lvl1pPr marL="342900" indent="-342900">
              <a:defRPr sz="2800">
                <a:solidFill>
                  <a:schemeClr val="tx1"/>
                </a:solidFill>
                <a:latin typeface="Times New Roman" panose="02020603050405020304" pitchFamily="18" charset="0"/>
                <a:ea typeface="仿宋_GB2312" pitchFamily="49" charset="-122"/>
              </a:defRPr>
            </a:lvl1pPr>
            <a:lvl2pPr>
              <a:defRPr sz="2800">
                <a:solidFill>
                  <a:schemeClr val="tx1"/>
                </a:solidFill>
                <a:latin typeface="Times New Roman" panose="02020603050405020304" pitchFamily="18" charset="0"/>
                <a:ea typeface="仿宋_GB2312" pitchFamily="49" charset="-122"/>
              </a:defRPr>
            </a:lvl2pPr>
            <a:lvl3pPr>
              <a:defRPr sz="2800">
                <a:solidFill>
                  <a:schemeClr val="tx1"/>
                </a:solidFill>
                <a:latin typeface="Times New Roman" panose="02020603050405020304" pitchFamily="18" charset="0"/>
                <a:ea typeface="仿宋_GB2312" pitchFamily="49" charset="-122"/>
              </a:defRPr>
            </a:lvl3pPr>
            <a:lvl4pPr>
              <a:defRPr sz="2800">
                <a:solidFill>
                  <a:schemeClr val="tx1"/>
                </a:solidFill>
                <a:latin typeface="Times New Roman" panose="02020603050405020304" pitchFamily="18" charset="0"/>
                <a:ea typeface="仿宋_GB2312" pitchFamily="49" charset="-122"/>
              </a:defRPr>
            </a:lvl4pPr>
            <a:lvl5pPr>
              <a:defRPr sz="2800">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9pPr>
          </a:lstStyle>
          <a:p>
            <a:pPr lvl="0" algn="l" eaLnBrk="0" hangingPunct="0">
              <a:lnSpc>
                <a:spcPct val="130000"/>
              </a:lnSpc>
              <a:buClrTx/>
              <a:buSzTx/>
              <a:buFont typeface="Wingdings" panose="05000000000000000000" pitchFamily="2" charset="2"/>
              <a:buNone/>
              <a:defRPr/>
            </a:pPr>
            <a:r>
              <a:rPr lang="zh-CN" altLang="en-US" sz="3200" noProof="0" dirty="0">
                <a:ln>
                  <a:noFill/>
                </a:ln>
                <a:solidFill>
                  <a:srgbClr val="3333CC"/>
                </a:solidFill>
                <a:effectLst/>
                <a:uLnTx/>
                <a:uFillTx/>
                <a:latin typeface="+mn-lt"/>
                <a:ea typeface="+mn-ea"/>
                <a:cs typeface="+mn-ea"/>
                <a:sym typeface="+mn-lt"/>
              </a:rPr>
              <a:t>划分方法一</a:t>
            </a:r>
            <a:endParaRPr lang="zh-CN" altLang="en-US" sz="3200" noProof="0" dirty="0">
              <a:ln>
                <a:noFill/>
              </a:ln>
              <a:solidFill>
                <a:srgbClr val="3333CC"/>
              </a:solidFill>
              <a:effectLst/>
              <a:uLnTx/>
              <a:uFillTx/>
              <a:latin typeface="+mn-lt"/>
              <a:ea typeface="+mn-ea"/>
              <a:cs typeface="+mn-ea"/>
              <a:sym typeface="+mn-lt"/>
            </a:endParaRPr>
          </a:p>
        </p:txBody>
      </p:sp>
      <p:sp>
        <p:nvSpPr>
          <p:cNvPr id="9" name="Rectangle 2"/>
          <p:cNvSpPr>
            <a:spLocks noChangeArrowheads="1"/>
          </p:cNvSpPr>
          <p:nvPr/>
        </p:nvSpPr>
        <p:spPr bwMode="auto">
          <a:xfrm>
            <a:off x="766445" y="1673225"/>
            <a:ext cx="7951470" cy="5040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a:solidFill>
                  <a:schemeClr val="tx1"/>
                </a:solidFill>
                <a:latin typeface="Times New Roman" panose="02020603050405020304" pitchFamily="18" charset="0"/>
                <a:ea typeface="仿宋_GB2312" pitchFamily="49" charset="-122"/>
              </a:defRPr>
            </a:lvl1pPr>
            <a:lvl2pPr>
              <a:defRPr sz="2800">
                <a:solidFill>
                  <a:schemeClr val="tx1"/>
                </a:solidFill>
                <a:latin typeface="Times New Roman" panose="02020603050405020304" pitchFamily="18" charset="0"/>
                <a:ea typeface="仿宋_GB2312" pitchFamily="49" charset="-122"/>
              </a:defRPr>
            </a:lvl2pPr>
            <a:lvl3pPr>
              <a:defRPr sz="2800">
                <a:solidFill>
                  <a:schemeClr val="tx1"/>
                </a:solidFill>
                <a:latin typeface="Times New Roman" panose="02020603050405020304" pitchFamily="18" charset="0"/>
                <a:ea typeface="仿宋_GB2312" pitchFamily="49" charset="-122"/>
              </a:defRPr>
            </a:lvl3pPr>
            <a:lvl4pPr>
              <a:defRPr sz="2800">
                <a:solidFill>
                  <a:schemeClr val="tx1"/>
                </a:solidFill>
                <a:latin typeface="Times New Roman" panose="02020603050405020304" pitchFamily="18" charset="0"/>
                <a:ea typeface="仿宋_GB2312" pitchFamily="49" charset="-122"/>
              </a:defRPr>
            </a:lvl4pPr>
            <a:lvl5pPr>
              <a:defRPr sz="2800">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9pPr>
          </a:lstStyle>
          <a:p>
            <a:pPr marL="0" marR="0" lvl="0" indent="0" algn="l" defTabSz="914400" rtl="0" eaLnBrk="0" fontAlgn="base" latinLnBrk="0" hangingPunct="0">
              <a:lnSpc>
                <a:spcPct val="130000"/>
              </a:lnSpc>
              <a:spcBef>
                <a:spcPct val="0"/>
              </a:spcBef>
              <a:spcAft>
                <a:spcPct val="0"/>
              </a:spcAft>
              <a:buClrTx/>
              <a:buSzTx/>
              <a:buFont typeface="Arial" panose="020B0604020202020204" pitchFamily="34" charset="0"/>
              <a:buChar char=" "/>
              <a:defRPr/>
            </a:pPr>
            <a:r>
              <a:rPr kumimoji="0" lang="zh-CN" altLang="en-US" sz="2400" b="0" i="0" u="none" strike="noStrike" kern="1200" cap="none" spc="0" normalizeH="0" baseline="0" noProof="0" dirty="0">
                <a:ln>
                  <a:noFill/>
                </a:ln>
                <a:solidFill>
                  <a:srgbClr val="000066"/>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线性结构</a:t>
            </a:r>
            <a:endPar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 typeface="Arial" panose="020B0604020202020204" pitchFamily="34" charset="0"/>
              <a:buChar char=" "/>
              <a:defRPr/>
            </a:pPr>
            <a:r>
              <a:rPr kumimoji="0" lang="zh-CN" altLang="en-US" sz="2400" b="0" i="0" u="none" strike="noStrike" kern="1200" cap="none" spc="0" normalizeH="0" baseline="0" noProof="0" dirty="0">
                <a:ln>
                  <a:noFill/>
                </a:ln>
                <a:solidFill>
                  <a:schemeClr val="tx1">
                    <a:lumMod val="95000"/>
                    <a:lumOff val="5000"/>
                  </a:schemeClr>
                </a:solidFill>
                <a:effectLst/>
                <a:uLnTx/>
                <a:uFillTx/>
                <a:latin typeface="+mn-lt"/>
                <a:ea typeface="+mn-ea"/>
                <a:cs typeface="+mn-ea"/>
                <a:sym typeface="+mn-lt"/>
              </a:rPr>
              <a:t>           有且仅有一个开始</a:t>
            </a:r>
            <a:r>
              <a:rPr lang="zh-CN" altLang="en-US" sz="2400" b="0" noProof="0" dirty="0">
                <a:ln>
                  <a:noFill/>
                </a:ln>
                <a:solidFill>
                  <a:schemeClr val="tx1">
                    <a:lumMod val="95000"/>
                    <a:lumOff val="5000"/>
                  </a:schemeClr>
                </a:solidFill>
                <a:effectLst/>
                <a:uLnTx/>
                <a:uFillTx/>
                <a:latin typeface="+mn-lt"/>
                <a:ea typeface="+mn-ea"/>
                <a:cs typeface="+mn-ea"/>
                <a:sym typeface="+mn-lt"/>
              </a:rPr>
              <a:t>结点</a:t>
            </a:r>
            <a:r>
              <a:rPr kumimoji="0" lang="zh-CN" altLang="en-US" sz="2400" b="0" i="0" u="none" strike="noStrike" kern="1200" cap="none" spc="0" normalizeH="0" baseline="0" noProof="0" dirty="0">
                <a:ln>
                  <a:noFill/>
                </a:ln>
                <a:solidFill>
                  <a:schemeClr val="tx1">
                    <a:lumMod val="95000"/>
                    <a:lumOff val="5000"/>
                  </a:schemeClr>
                </a:solidFill>
                <a:effectLst/>
                <a:uLnTx/>
                <a:uFillTx/>
                <a:latin typeface="+mn-lt"/>
                <a:ea typeface="+mn-ea"/>
                <a:cs typeface="+mn-ea"/>
                <a:sym typeface="+mn-lt"/>
              </a:rPr>
              <a:t>和一个终端结点，并且所有</a:t>
            </a:r>
            <a:r>
              <a:rPr kumimoji="0" lang="en-US" altLang="zh-CN" sz="2400" b="0" i="0" u="none" strike="noStrike" kern="1200" cap="none" spc="0" normalizeH="0" baseline="0" noProof="0" dirty="0">
                <a:ln>
                  <a:noFill/>
                </a:ln>
                <a:solidFill>
                  <a:schemeClr val="tx1">
                    <a:lumMod val="95000"/>
                    <a:lumOff val="5000"/>
                  </a:schemeClr>
                </a:solidFill>
                <a:effectLst/>
                <a:uLnTx/>
                <a:uFillTx/>
                <a:latin typeface="+mn-lt"/>
                <a:ea typeface="+mn-ea"/>
                <a:cs typeface="+mn-ea"/>
                <a:sym typeface="+mn-lt"/>
              </a:rPr>
              <a:t>  </a:t>
            </a:r>
            <a:endParaRPr kumimoji="0" lang="en-US" altLang="zh-CN" sz="2400" b="0" i="0" u="none" strike="noStrike" kern="1200" cap="none" spc="0" normalizeH="0" baseline="0" noProof="0" dirty="0">
              <a:ln>
                <a:noFill/>
              </a:ln>
              <a:solidFill>
                <a:schemeClr val="tx1">
                  <a:lumMod val="95000"/>
                  <a:lumOff val="5000"/>
                </a:schemeClr>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 typeface="Arial" panose="020B0604020202020204" pitchFamily="34" charset="0"/>
              <a:buChar char=" "/>
              <a:defRPr/>
            </a:pPr>
            <a:r>
              <a:rPr kumimoji="0" lang="en-US" altLang="zh-CN" sz="2400" b="0" i="0" u="none" strike="noStrike" kern="1200" cap="none" spc="0" normalizeH="0" baseline="0" noProof="0" dirty="0">
                <a:ln>
                  <a:noFill/>
                </a:ln>
                <a:solidFill>
                  <a:schemeClr val="tx1">
                    <a:lumMod val="95000"/>
                    <a:lumOff val="5000"/>
                  </a:schemeClr>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lumMod val="95000"/>
                    <a:lumOff val="5000"/>
                  </a:schemeClr>
                </a:solidFill>
                <a:effectLst/>
                <a:uLnTx/>
                <a:uFillTx/>
                <a:latin typeface="+mn-lt"/>
                <a:ea typeface="+mn-ea"/>
                <a:cs typeface="+mn-ea"/>
                <a:sym typeface="+mn-lt"/>
              </a:rPr>
              <a:t>结点都最多只有一个直接前趋和</a:t>
            </a:r>
            <a:r>
              <a:rPr kumimoji="0" lang="zh-CN" altLang="en-US" sz="2400" b="0" i="0" u="none" strike="noStrike" kern="1200" cap="none" spc="0" normalizeH="0" baseline="0" noProof="0">
                <a:ln>
                  <a:noFill/>
                </a:ln>
                <a:solidFill>
                  <a:schemeClr val="tx1">
                    <a:lumMod val="95000"/>
                    <a:lumOff val="5000"/>
                  </a:schemeClr>
                </a:solidFill>
                <a:effectLst/>
                <a:uLnTx/>
                <a:uFillTx/>
                <a:latin typeface="+mn-lt"/>
                <a:ea typeface="+mn-ea"/>
                <a:cs typeface="+mn-ea"/>
                <a:sym typeface="+mn-lt"/>
              </a:rPr>
              <a:t>一个直接后继</a:t>
            </a:r>
            <a:r>
              <a:rPr kumimoji="0" lang="zh-CN" altLang="en-US" sz="2400" b="0" i="0" u="none" strike="noStrike" kern="1200" cap="none" spc="0" normalizeH="0" baseline="0" noProof="0" dirty="0">
                <a:ln>
                  <a:noFill/>
                </a:ln>
                <a:solidFill>
                  <a:schemeClr val="tx1">
                    <a:lumMod val="95000"/>
                    <a:lumOff val="5000"/>
                  </a:schemeClr>
                </a:solidFill>
                <a:effectLst/>
                <a:uLnTx/>
                <a:uFillTx/>
                <a:latin typeface="+mn-lt"/>
                <a:ea typeface="+mn-ea"/>
                <a:cs typeface="+mn-ea"/>
                <a:sym typeface="+mn-lt"/>
              </a:rPr>
              <a:t>。</a:t>
            </a:r>
            <a:endParaRPr kumimoji="0" lang="zh-CN" altLang="en-US" sz="2400" b="0" i="0" u="none" strike="noStrike" kern="1200" cap="none" spc="0" normalizeH="0" baseline="0" noProof="0" dirty="0">
              <a:ln>
                <a:noFill/>
              </a:ln>
              <a:solidFill>
                <a:schemeClr val="tx1">
                  <a:lumMod val="95000"/>
                  <a:lumOff val="5000"/>
                </a:schemeClr>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 typeface="Arial" panose="020B0604020202020204" pitchFamily="34" charset="0"/>
              <a:buChar char=" "/>
              <a:defRPr/>
            </a:pPr>
            <a:r>
              <a:rPr kumimoji="0" lang="zh-CN" altLang="en-US" sz="2400" b="0" i="0" u="none" strike="noStrike" kern="1200" cap="none" spc="0" normalizeH="0" baseline="0" noProof="0" dirty="0">
                <a:ln>
                  <a:noFill/>
                </a:ln>
                <a:solidFill>
                  <a:schemeClr val="tx1">
                    <a:lumMod val="95000"/>
                    <a:lumOff val="5000"/>
                  </a:schemeClr>
                </a:solidFill>
                <a:effectLst/>
                <a:uLnTx/>
                <a:uFillTx/>
                <a:latin typeface="+mn-lt"/>
                <a:ea typeface="+mn-ea"/>
                <a:cs typeface="+mn-ea"/>
                <a:sym typeface="+mn-lt"/>
              </a:rPr>
              <a:t>           例如：线性表、栈、队列、串</a:t>
            </a:r>
            <a:endParaRPr kumimoji="0" lang="en-US" altLang="zh-CN" sz="2400" b="0" i="0" u="none" strike="noStrike" kern="1200" cap="none" spc="0" normalizeH="0" baseline="0" noProof="0" dirty="0">
              <a:ln>
                <a:noFill/>
              </a:ln>
              <a:solidFill>
                <a:schemeClr val="tx1">
                  <a:lumMod val="95000"/>
                  <a:lumOff val="5000"/>
                </a:schemeClr>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 typeface="Arial" panose="020B0604020202020204" pitchFamily="34" charset="0"/>
              <a:buChar char=" "/>
              <a:defRPr/>
            </a:pPr>
            <a:endParaRPr kumimoji="0" lang="en-US" altLang="zh-CN" sz="2400" b="0" i="0" u="none" strike="noStrike" kern="1200" cap="none" spc="0" normalizeH="0" baseline="0" noProof="0" dirty="0">
              <a:ln>
                <a:noFill/>
              </a:ln>
              <a:solidFill>
                <a:srgbClr val="000066"/>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            非线性结构</a:t>
            </a:r>
            <a:endParaRPr kumimoji="0" lang="en-US" altLang="zh-CN" sz="2400" b="0" i="0" u="none" strike="noStrike" kern="1200" cap="none" spc="0" normalizeH="0" baseline="0" noProof="0" dirty="0">
              <a:ln>
                <a:noFill/>
              </a:ln>
              <a:solidFill>
                <a:srgbClr val="FF0000"/>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 typeface="Arial" panose="020B0604020202020204" pitchFamily="34" charset="0"/>
              <a:buChar char=" "/>
              <a:defRPr/>
            </a:pPr>
            <a:r>
              <a:rPr kumimoji="0" lang="zh-CN" altLang="en-US" sz="2400" b="0" i="0" u="none" strike="noStrike" kern="1200" cap="none" spc="0" normalizeH="0" baseline="0" noProof="0" dirty="0">
                <a:ln>
                  <a:noFill/>
                </a:ln>
                <a:solidFill>
                  <a:srgbClr val="000066"/>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lumMod val="95000"/>
                    <a:lumOff val="5000"/>
                  </a:schemeClr>
                </a:solidFill>
                <a:effectLst/>
                <a:uLnTx/>
                <a:uFillTx/>
                <a:latin typeface="+mn-lt"/>
                <a:ea typeface="+mn-ea"/>
                <a:cs typeface="+mn-ea"/>
                <a:sym typeface="+mn-lt"/>
              </a:rPr>
              <a:t>一个结点可能有多个直接前趋和直接后继。</a:t>
            </a:r>
            <a:endParaRPr kumimoji="0" lang="zh-CN" altLang="en-US" sz="2400" b="0" i="0" u="none" strike="noStrike" kern="1200" cap="none" spc="0" normalizeH="0" baseline="0" noProof="0" dirty="0">
              <a:ln>
                <a:noFill/>
              </a:ln>
              <a:solidFill>
                <a:schemeClr val="tx1">
                  <a:lumMod val="95000"/>
                  <a:lumOff val="5000"/>
                </a:schemeClr>
              </a:solidFill>
              <a:effectLst/>
              <a:uLnTx/>
              <a:uFillTx/>
              <a:latin typeface="+mn-lt"/>
              <a:ea typeface="+mn-ea"/>
              <a:cs typeface="+mn-ea"/>
              <a:sym typeface="+mn-lt"/>
            </a:endParaRPr>
          </a:p>
          <a:p>
            <a:pPr marL="0" marR="0" lvl="0" indent="0" algn="l" defTabSz="914400" rtl="0" eaLnBrk="0" fontAlgn="base" latinLnBrk="0" hangingPunct="0">
              <a:lnSpc>
                <a:spcPct val="130000"/>
              </a:lnSpc>
              <a:spcBef>
                <a:spcPct val="0"/>
              </a:spcBef>
              <a:spcAft>
                <a:spcPct val="0"/>
              </a:spcAft>
              <a:buClrTx/>
              <a:buSzTx/>
              <a:buFont typeface="Arial" panose="020B0604020202020204" pitchFamily="34" charset="0"/>
              <a:buChar char=" "/>
              <a:defRPr/>
            </a:pPr>
            <a:r>
              <a:rPr kumimoji="0" lang="zh-CN" altLang="en-US" sz="2400" b="0" i="0" u="none" strike="noStrike" kern="1200" cap="none" spc="0" normalizeH="0" baseline="0" noProof="0" dirty="0">
                <a:ln>
                  <a:noFill/>
                </a:ln>
                <a:solidFill>
                  <a:schemeClr val="tx1">
                    <a:lumMod val="95000"/>
                    <a:lumOff val="5000"/>
                  </a:schemeClr>
                </a:solidFill>
                <a:effectLst/>
                <a:uLnTx/>
                <a:uFillTx/>
                <a:latin typeface="+mn-lt"/>
                <a:ea typeface="+mn-ea"/>
                <a:cs typeface="+mn-ea"/>
                <a:sym typeface="+mn-lt"/>
              </a:rPr>
              <a:t>           例如：树、图</a:t>
            </a:r>
            <a:endParaRPr kumimoji="0" lang="zh-CN" altLang="en-US" sz="2400" b="0" i="0" u="none" strike="noStrike" kern="1200" cap="none" spc="0" normalizeH="0" baseline="0" noProof="0" dirty="0">
              <a:ln>
                <a:noFill/>
              </a:ln>
              <a:solidFill>
                <a:schemeClr val="tx1">
                  <a:lumMod val="95000"/>
                  <a:lumOff val="5000"/>
                </a:schemeClr>
              </a:solidFill>
              <a:effectLst/>
              <a:uLnTx/>
              <a:uFillTx/>
              <a:latin typeface="+mn-lt"/>
              <a:ea typeface="+mn-ea"/>
              <a:cs typeface="+mn-ea"/>
              <a:sym typeface="+mn-lt"/>
            </a:endParaRPr>
          </a:p>
        </p:txBody>
      </p:sp>
      <p:sp>
        <p:nvSpPr>
          <p:cNvPr id="38925" name="TextBox 6"/>
          <p:cNvSpPr txBox="1"/>
          <p:nvPr/>
        </p:nvSpPr>
        <p:spPr>
          <a:xfrm>
            <a:off x="972185" y="4149090"/>
            <a:ext cx="706120" cy="492125"/>
          </a:xfrm>
          <a:prstGeom prst="rect">
            <a:avLst/>
          </a:prstGeom>
          <a:noFill/>
          <a:ln w="9525">
            <a:noFill/>
          </a:ln>
        </p:spPr>
        <p:txBody>
          <a:bodyPr wrap="square" lIns="0" tIns="0" rIns="0" bIns="0" anchor="ctr" anchorCtr="0">
            <a:spAutoFit/>
          </a:bodyPr>
          <a:lst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charset="-122"/>
              </a:defRPr>
            </a:lvl5pPr>
          </a:lstStyle>
          <a:p>
            <a:pPr lvl="0" indent="0" eaLnBrk="1" hangingPunct="1">
              <a:lnSpc>
                <a:spcPct val="100000"/>
              </a:lnSpc>
            </a:pPr>
            <a:r>
              <a:rPr lang="en-US" altLang="zh-CN" sz="3200" dirty="0">
                <a:solidFill>
                  <a:srgbClr val="3333CC"/>
                </a:solidFill>
                <a:latin typeface="Impact" panose="020B0806030902050204" pitchFamily="34" charset="0"/>
              </a:rPr>
              <a:t>02</a:t>
            </a:r>
            <a:endParaRPr lang="zh-CN" altLang="en-US" sz="3200" dirty="0">
              <a:solidFill>
                <a:srgbClr val="3333CC"/>
              </a:solidFill>
              <a:latin typeface="微软雅黑" panose="020B0503020204020204" charset="-122"/>
            </a:endParaRPr>
          </a:p>
        </p:txBody>
      </p:sp>
      <p:cxnSp>
        <p:nvCxnSpPr>
          <p:cNvPr id="30" name="直接连接符 29"/>
          <p:cNvCxnSpPr/>
          <p:nvPr/>
        </p:nvCxnSpPr>
        <p:spPr>
          <a:xfrm>
            <a:off x="768350" y="1557338"/>
            <a:ext cx="7929563" cy="0"/>
          </a:xfrm>
          <a:prstGeom prst="line">
            <a:avLst/>
          </a:prstGeom>
          <a:ln w="38100">
            <a:solidFill>
              <a:srgbClr val="3333CC"/>
            </a:solidFill>
            <a:prstDash val="solid"/>
          </a:ln>
        </p:spPr>
        <p:style>
          <a:lnRef idx="1">
            <a:schemeClr val="accent1"/>
          </a:lnRef>
          <a:fillRef idx="0">
            <a:schemeClr val="accent1"/>
          </a:fillRef>
          <a:effectRef idx="0">
            <a:schemeClr val="accent1"/>
          </a:effectRef>
          <a:fontRef idx="minor">
            <a:schemeClr val="tx1"/>
          </a:fontRef>
        </p:style>
      </p:cxnSp>
      <p:sp>
        <p:nvSpPr>
          <p:cNvPr id="38923" name="TextBox 6"/>
          <p:cNvSpPr txBox="1"/>
          <p:nvPr/>
        </p:nvSpPr>
        <p:spPr>
          <a:xfrm>
            <a:off x="899795" y="1729740"/>
            <a:ext cx="778510" cy="492125"/>
          </a:xfrm>
          <a:prstGeom prst="rect">
            <a:avLst/>
          </a:prstGeom>
          <a:noFill/>
          <a:ln w="9525">
            <a:noFill/>
          </a:ln>
        </p:spPr>
        <p:txBody>
          <a:bodyPr wrap="square" lIns="0" tIns="0" rIns="0" bIns="0" anchor="ctr" anchorCtr="0">
            <a:spAutoFit/>
          </a:bodyPr>
          <a:lst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charset="-122"/>
              </a:defRPr>
            </a:lvl5pPr>
          </a:lstStyle>
          <a:p>
            <a:pPr lvl="0" indent="0" eaLnBrk="1" hangingPunct="1">
              <a:lnSpc>
                <a:spcPct val="100000"/>
              </a:lnSpc>
            </a:pPr>
            <a:r>
              <a:rPr lang="en-US" altLang="zh-CN" sz="3200" dirty="0">
                <a:solidFill>
                  <a:srgbClr val="FF0000"/>
                </a:solidFill>
                <a:latin typeface="Impact" panose="020B0806030902050204" pitchFamily="34" charset="0"/>
              </a:rPr>
              <a:t>01</a:t>
            </a:r>
            <a:endParaRPr lang="zh-CN" altLang="en-US" sz="3200" dirty="0">
              <a:solidFill>
                <a:srgbClr val="FF0000"/>
              </a:solidFill>
              <a:latin typeface="微软雅黑" panose="020B0503020204020204" charset="-122"/>
            </a:endParaRPr>
          </a:p>
        </p:txBody>
      </p:sp>
      <p:sp>
        <p:nvSpPr>
          <p:cNvPr id="38913" name="Rectangle 2"/>
          <p:cNvSpPr>
            <a:spLocks noGrp="1"/>
          </p:cNvSpPr>
          <p:nvPr>
            <p:ph type="title"/>
            <p:custDataLst>
              <p:tags r:id="rId1"/>
            </p:custDataLst>
          </p:nvPr>
        </p:nvSpPr>
        <p:spPr>
          <a:xfrm>
            <a:off x="146050" y="152400"/>
            <a:ext cx="8777605" cy="609600"/>
          </a:xfrm>
        </p:spPr>
        <p:txBody>
          <a:bodyPr wrap="square" lIns="91440" tIns="45720" rIns="91440" bIns="45720" anchor="ctr"/>
          <a:lstStyle/>
          <a:p>
            <a:pPr algn="ctr" eaLnBrk="1" hangingPunct="1"/>
            <a:r>
              <a:rPr lang="en-US" altLang="zh-CN" dirty="0"/>
              <a:t>2. 结构类型</a:t>
            </a:r>
            <a:r>
              <a:rPr lang="zh-CN" altLang="en-US" dirty="0">
                <a:sym typeface="+mn-ea"/>
              </a:rPr>
              <a:t>：逻辑结构</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5" grpId="0"/>
      <p:bldP spid="389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2" name="文本框 1"/>
          <p:cNvSpPr txBox="1"/>
          <p:nvPr/>
        </p:nvSpPr>
        <p:spPr>
          <a:xfrm>
            <a:off x="283845" y="1755140"/>
            <a:ext cx="8640445" cy="681990"/>
          </a:xfrm>
          <a:prstGeom prst="rect">
            <a:avLst/>
          </a:prstGeom>
          <a:noFill/>
        </p:spPr>
        <p:txBody>
          <a:bodyPr wrap="square" rtlCol="0">
            <a:spAutoFit/>
          </a:bodyPr>
          <a:lstStyle/>
          <a:p>
            <a:r>
              <a:rPr lang="zh-CN" altLang="en-US" b="0">
                <a:solidFill>
                  <a:srgbClr val="FF0000"/>
                </a:solidFill>
                <a:latin typeface="+mn-ea"/>
                <a:ea typeface="+mn-ea"/>
              </a:rPr>
              <a:t>数据的逻辑结构</a:t>
            </a:r>
            <a:r>
              <a:rPr lang="zh-CN" altLang="en-US" b="0">
                <a:solidFill>
                  <a:srgbClr val="FF0000"/>
                </a:solidFill>
                <a:latin typeface="+mn-ea"/>
                <a:ea typeface="+mn-ea"/>
                <a:sym typeface="+mn-ea"/>
              </a:rPr>
              <a:t>有四种基本类型</a:t>
            </a:r>
            <a:r>
              <a:rPr lang="zh-CN" altLang="en-US" b="0">
                <a:solidFill>
                  <a:srgbClr val="FF0000"/>
                </a:solidFill>
                <a:latin typeface="+mn-ea"/>
                <a:ea typeface="+mn-ea"/>
              </a:rPr>
              <a:t>：</a:t>
            </a:r>
            <a:endParaRPr lang="zh-CN" altLang="en-US" b="0">
              <a:solidFill>
                <a:srgbClr val="FF0000"/>
              </a:solidFill>
              <a:latin typeface="+mn-ea"/>
              <a:ea typeface="+mn-ea"/>
            </a:endParaRPr>
          </a:p>
        </p:txBody>
      </p:sp>
      <p:sp>
        <p:nvSpPr>
          <p:cNvPr id="3" name="文本框 2"/>
          <p:cNvSpPr txBox="1"/>
          <p:nvPr/>
        </p:nvSpPr>
        <p:spPr>
          <a:xfrm>
            <a:off x="784860" y="2848610"/>
            <a:ext cx="1259205" cy="681990"/>
          </a:xfrm>
          <a:prstGeom prst="rect">
            <a:avLst/>
          </a:prstGeom>
          <a:noFill/>
        </p:spPr>
        <p:txBody>
          <a:bodyPr wrap="square" rtlCol="0">
            <a:spAutoFit/>
          </a:bodyPr>
          <a:lstStyle/>
          <a:p>
            <a:pPr>
              <a:buNone/>
            </a:pPr>
            <a:r>
              <a:rPr lang="zh-CN" altLang="en-US" b="0">
                <a:latin typeface="+mn-ea"/>
                <a:ea typeface="+mn-ea"/>
              </a:rPr>
              <a:t>集合</a:t>
            </a:r>
            <a:endParaRPr lang="zh-CN" altLang="en-US" b="0">
              <a:latin typeface="+mn-ea"/>
              <a:ea typeface="+mn-ea"/>
            </a:endParaRPr>
          </a:p>
        </p:txBody>
      </p:sp>
      <p:pic>
        <p:nvPicPr>
          <p:cNvPr id="5" name="图片 4"/>
          <p:cNvPicPr>
            <a:picLocks noChangeAspect="1"/>
          </p:cNvPicPr>
          <p:nvPr/>
        </p:nvPicPr>
        <p:blipFill>
          <a:blip r:embed="rId1"/>
          <a:stretch>
            <a:fillRect/>
          </a:stretch>
        </p:blipFill>
        <p:spPr>
          <a:xfrm>
            <a:off x="6217285" y="2673350"/>
            <a:ext cx="1859280" cy="1033145"/>
          </a:xfrm>
          <a:prstGeom prst="rect">
            <a:avLst/>
          </a:prstGeom>
        </p:spPr>
      </p:pic>
      <p:pic>
        <p:nvPicPr>
          <p:cNvPr id="6" name="图片 5"/>
          <p:cNvPicPr>
            <a:picLocks noChangeAspect="1"/>
          </p:cNvPicPr>
          <p:nvPr/>
        </p:nvPicPr>
        <p:blipFill>
          <a:blip r:embed="rId2"/>
          <a:stretch>
            <a:fillRect/>
          </a:stretch>
        </p:blipFill>
        <p:spPr>
          <a:xfrm>
            <a:off x="6217285" y="4217670"/>
            <a:ext cx="1804670" cy="1235710"/>
          </a:xfrm>
          <a:prstGeom prst="rect">
            <a:avLst/>
          </a:prstGeom>
        </p:spPr>
      </p:pic>
      <p:pic>
        <p:nvPicPr>
          <p:cNvPr id="7" name="图片 6"/>
          <p:cNvPicPr>
            <a:picLocks noChangeAspect="1"/>
          </p:cNvPicPr>
          <p:nvPr/>
        </p:nvPicPr>
        <p:blipFill>
          <a:blip r:embed="rId3"/>
          <a:stretch>
            <a:fillRect/>
          </a:stretch>
        </p:blipFill>
        <p:spPr>
          <a:xfrm>
            <a:off x="2272030" y="2761615"/>
            <a:ext cx="1455420" cy="857250"/>
          </a:xfrm>
          <a:prstGeom prst="rect">
            <a:avLst/>
          </a:prstGeom>
        </p:spPr>
      </p:pic>
      <p:pic>
        <p:nvPicPr>
          <p:cNvPr id="8" name="图片 7"/>
          <p:cNvPicPr>
            <a:picLocks noChangeAspect="1"/>
          </p:cNvPicPr>
          <p:nvPr/>
        </p:nvPicPr>
        <p:blipFill>
          <a:blip r:embed="rId4"/>
          <a:stretch>
            <a:fillRect/>
          </a:stretch>
        </p:blipFill>
        <p:spPr>
          <a:xfrm>
            <a:off x="2143125" y="4626610"/>
            <a:ext cx="2571750" cy="417830"/>
          </a:xfrm>
          <a:prstGeom prst="rect">
            <a:avLst/>
          </a:prstGeom>
        </p:spPr>
      </p:pic>
      <p:sp>
        <p:nvSpPr>
          <p:cNvPr id="9" name="文本框 8"/>
          <p:cNvSpPr txBox="1"/>
          <p:nvPr/>
        </p:nvSpPr>
        <p:spPr>
          <a:xfrm>
            <a:off x="784860" y="4494530"/>
            <a:ext cx="1045845" cy="681990"/>
          </a:xfrm>
          <a:prstGeom prst="rect">
            <a:avLst/>
          </a:prstGeom>
          <a:noFill/>
        </p:spPr>
        <p:txBody>
          <a:bodyPr wrap="square" rtlCol="0">
            <a:spAutoFit/>
          </a:bodyPr>
          <a:lstStyle/>
          <a:p>
            <a:pPr>
              <a:buNone/>
            </a:pPr>
            <a:r>
              <a:rPr lang="zh-CN" altLang="en-US" b="0">
                <a:latin typeface="+mn-ea"/>
                <a:ea typeface="+mn-ea"/>
              </a:rPr>
              <a:t>线性</a:t>
            </a:r>
            <a:endParaRPr lang="zh-CN" altLang="en-US" b="0">
              <a:latin typeface="+mn-ea"/>
              <a:ea typeface="+mn-ea"/>
            </a:endParaRPr>
          </a:p>
        </p:txBody>
      </p:sp>
      <p:sp>
        <p:nvSpPr>
          <p:cNvPr id="10" name="文本框 9"/>
          <p:cNvSpPr txBox="1"/>
          <p:nvPr/>
        </p:nvSpPr>
        <p:spPr>
          <a:xfrm>
            <a:off x="5537200" y="2849245"/>
            <a:ext cx="680085" cy="681990"/>
          </a:xfrm>
          <a:prstGeom prst="rect">
            <a:avLst/>
          </a:prstGeom>
          <a:noFill/>
        </p:spPr>
        <p:txBody>
          <a:bodyPr wrap="square" rtlCol="0">
            <a:spAutoFit/>
          </a:bodyPr>
          <a:lstStyle/>
          <a:p>
            <a:pPr>
              <a:buNone/>
            </a:pPr>
            <a:r>
              <a:rPr lang="zh-CN" altLang="en-US" b="0">
                <a:latin typeface="+mn-ea"/>
                <a:ea typeface="+mn-ea"/>
              </a:rPr>
              <a:t>树</a:t>
            </a:r>
            <a:endParaRPr lang="zh-CN" altLang="en-US" b="0">
              <a:latin typeface="+mn-ea"/>
              <a:ea typeface="+mn-ea"/>
            </a:endParaRPr>
          </a:p>
        </p:txBody>
      </p:sp>
      <p:sp>
        <p:nvSpPr>
          <p:cNvPr id="11" name="文本框 10"/>
          <p:cNvSpPr txBox="1"/>
          <p:nvPr/>
        </p:nvSpPr>
        <p:spPr>
          <a:xfrm>
            <a:off x="5536565" y="4626610"/>
            <a:ext cx="680720" cy="681990"/>
          </a:xfrm>
          <a:prstGeom prst="rect">
            <a:avLst/>
          </a:prstGeom>
          <a:noFill/>
        </p:spPr>
        <p:txBody>
          <a:bodyPr wrap="square" rtlCol="0">
            <a:spAutoFit/>
          </a:bodyPr>
          <a:lstStyle/>
          <a:p>
            <a:pPr>
              <a:buNone/>
            </a:pPr>
            <a:r>
              <a:rPr lang="zh-CN" altLang="en-US" b="0">
                <a:latin typeface="+mn-ea"/>
                <a:ea typeface="+mn-ea"/>
              </a:rPr>
              <a:t>图</a:t>
            </a:r>
            <a:endParaRPr lang="zh-CN" altLang="en-US" b="0">
              <a:latin typeface="+mn-ea"/>
              <a:ea typeface="+mn-ea"/>
            </a:endParaRPr>
          </a:p>
        </p:txBody>
      </p:sp>
      <p:sp>
        <p:nvSpPr>
          <p:cNvPr id="14" name="Rectangle 2"/>
          <p:cNvSpPr>
            <a:spLocks noGrp="1"/>
          </p:cNvSpPr>
          <p:nvPr>
            <p:ph type="title"/>
          </p:nvPr>
        </p:nvSpPr>
        <p:spPr>
          <a:xfrm>
            <a:off x="146050" y="152400"/>
            <a:ext cx="8777605" cy="609600"/>
          </a:xfrm>
        </p:spPr>
        <p:txBody>
          <a:bodyPr wrap="square" lIns="91440" tIns="45720" rIns="91440" bIns="45720" anchor="ctr"/>
          <a:lstStyle/>
          <a:p>
            <a:pPr algn="ctr" eaLnBrk="1" hangingPunct="1"/>
            <a:r>
              <a:rPr lang="en-US" altLang="zh-CN" dirty="0"/>
              <a:t>2. 结构类型</a:t>
            </a:r>
            <a:r>
              <a:rPr lang="zh-CN" altLang="en-US" dirty="0">
                <a:sym typeface="+mn-ea"/>
              </a:rPr>
              <a:t>：逻辑结构</a:t>
            </a:r>
            <a:endParaRPr lang="zh-CN" altLang="en-US" dirty="0"/>
          </a:p>
        </p:txBody>
      </p:sp>
      <p:sp>
        <p:nvSpPr>
          <p:cNvPr id="377858" name="Rectangle 2"/>
          <p:cNvSpPr>
            <a:spLocks noChangeArrowheads="1"/>
          </p:cNvSpPr>
          <p:nvPr>
            <p:custDataLst>
              <p:tags r:id="rId5"/>
            </p:custDataLst>
          </p:nvPr>
        </p:nvSpPr>
        <p:spPr bwMode="auto">
          <a:xfrm>
            <a:off x="677863" y="896938"/>
            <a:ext cx="2881313" cy="719138"/>
          </a:xfrm>
          <a:prstGeom prst="rect">
            <a:avLst/>
          </a:prstGeom>
          <a:noFill/>
          <a:ln>
            <a:noFill/>
          </a:ln>
          <a:extLst>
            <a:ext uri="{909E8E84-426E-40DD-AFC4-6F175D3DCCD1}">
              <a14:hiddenFill xmlns:a14="http://schemas.microsoft.com/office/drawing/2010/main">
                <a:solidFill>
                  <a:srgbClr val="FFFFFF"/>
                </a:solidFill>
              </a14:hiddenFill>
            </a:ext>
          </a:extLst>
        </p:spPr>
        <p:txBody>
          <a:bodyPr>
            <a:noAutofit/>
          </a:bodyPr>
          <a:lstStyle>
            <a:lvl1pPr marL="342900" indent="-342900">
              <a:defRPr sz="2800">
                <a:solidFill>
                  <a:schemeClr val="tx1"/>
                </a:solidFill>
                <a:latin typeface="Times New Roman" panose="02020603050405020304" pitchFamily="18" charset="0"/>
                <a:ea typeface="仿宋_GB2312" pitchFamily="49" charset="-122"/>
              </a:defRPr>
            </a:lvl1pPr>
            <a:lvl2pPr>
              <a:defRPr sz="2800">
                <a:solidFill>
                  <a:schemeClr val="tx1"/>
                </a:solidFill>
                <a:latin typeface="Times New Roman" panose="02020603050405020304" pitchFamily="18" charset="0"/>
                <a:ea typeface="仿宋_GB2312" pitchFamily="49" charset="-122"/>
              </a:defRPr>
            </a:lvl2pPr>
            <a:lvl3pPr>
              <a:defRPr sz="2800">
                <a:solidFill>
                  <a:schemeClr val="tx1"/>
                </a:solidFill>
                <a:latin typeface="Times New Roman" panose="02020603050405020304" pitchFamily="18" charset="0"/>
                <a:ea typeface="仿宋_GB2312" pitchFamily="49" charset="-122"/>
              </a:defRPr>
            </a:lvl3pPr>
            <a:lvl4pPr>
              <a:defRPr sz="2800">
                <a:solidFill>
                  <a:schemeClr val="tx1"/>
                </a:solidFill>
                <a:latin typeface="Times New Roman" panose="02020603050405020304" pitchFamily="18" charset="0"/>
                <a:ea typeface="仿宋_GB2312" pitchFamily="49" charset="-122"/>
              </a:defRPr>
            </a:lvl4pPr>
            <a:lvl5pPr>
              <a:defRPr sz="2800">
                <a:solidFill>
                  <a:schemeClr val="tx1"/>
                </a:solidFill>
                <a:latin typeface="Times New Roman" panose="02020603050405020304" pitchFamily="18" charset="0"/>
                <a:ea typeface="仿宋_GB2312" pitchFamily="49" charset="-122"/>
              </a:defRPr>
            </a:lvl5pPr>
            <a:lvl6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6pPr>
            <a:lvl7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7pPr>
            <a:lvl8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8pPr>
            <a:lvl9pPr fontAlgn="base">
              <a:spcBef>
                <a:spcPct val="20000"/>
              </a:spcBef>
              <a:spcAft>
                <a:spcPct val="0"/>
              </a:spcAft>
              <a:buFont typeface="Arial" panose="020B0604020202020204" pitchFamily="34" charset="0"/>
              <a:defRPr sz="2800">
                <a:solidFill>
                  <a:schemeClr val="tx1"/>
                </a:solidFill>
                <a:latin typeface="Times New Roman" panose="02020603050405020304" pitchFamily="18" charset="0"/>
                <a:ea typeface="仿宋_GB2312" pitchFamily="49" charset="-122"/>
              </a:defRPr>
            </a:lvl9pPr>
          </a:lstStyle>
          <a:p>
            <a:pPr lvl="0" algn="l" eaLnBrk="0" hangingPunct="0">
              <a:lnSpc>
                <a:spcPct val="130000"/>
              </a:lnSpc>
              <a:buClrTx/>
              <a:buSzTx/>
              <a:buFont typeface="Wingdings" panose="05000000000000000000" pitchFamily="2" charset="2"/>
              <a:buNone/>
              <a:defRPr/>
            </a:pPr>
            <a:r>
              <a:rPr lang="zh-CN" altLang="en-US" sz="3200" noProof="0" dirty="0">
                <a:ln>
                  <a:noFill/>
                </a:ln>
                <a:solidFill>
                  <a:srgbClr val="3333CC"/>
                </a:solidFill>
                <a:effectLst/>
                <a:uLnTx/>
                <a:uFillTx/>
                <a:latin typeface="+mn-lt"/>
                <a:ea typeface="+mn-ea"/>
                <a:cs typeface="+mn-ea"/>
                <a:sym typeface="+mn-lt"/>
              </a:rPr>
              <a:t>划分方法二</a:t>
            </a:r>
            <a:endParaRPr lang="zh-CN" altLang="en-US" sz="3200" noProof="0" dirty="0">
              <a:ln>
                <a:noFill/>
              </a:ln>
              <a:solidFill>
                <a:srgbClr val="3333CC"/>
              </a:solidFill>
              <a:effectLst/>
              <a:uLnTx/>
              <a:uFillTx/>
              <a:latin typeface="+mn-lt"/>
              <a:ea typeface="+mn-ea"/>
              <a:cs typeface="+mn-ea"/>
              <a:sym typeface="+mn-lt"/>
            </a:endParaRPr>
          </a:p>
        </p:txBody>
      </p:sp>
      <p:cxnSp>
        <p:nvCxnSpPr>
          <p:cNvPr id="30" name="直接连接符 29"/>
          <p:cNvCxnSpPr/>
          <p:nvPr>
            <p:custDataLst>
              <p:tags r:id="rId6"/>
            </p:custDataLst>
          </p:nvPr>
        </p:nvCxnSpPr>
        <p:spPr>
          <a:xfrm>
            <a:off x="768350" y="1557338"/>
            <a:ext cx="7929563" cy="0"/>
          </a:xfrm>
          <a:prstGeom prst="line">
            <a:avLst/>
          </a:prstGeom>
          <a:ln w="38100">
            <a:solidFill>
              <a:srgbClr val="3333CC"/>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a:xfrm>
            <a:off x="114300" y="152400"/>
            <a:ext cx="9029065" cy="533400"/>
          </a:xfrm>
        </p:spPr>
        <p:txBody>
          <a:bodyPr wrap="square" lIns="91440" tIns="45720" rIns="91440" bIns="45720" anchor="ctr"/>
          <a:lstStyle/>
          <a:p>
            <a:pPr algn="ctr" eaLnBrk="1" hangingPunct="1"/>
            <a:r>
              <a:rPr lang="en-US" altLang="zh-CN" dirty="0"/>
              <a:t>2. 结构类型</a:t>
            </a:r>
            <a:r>
              <a:rPr lang="zh-CN" altLang="en-US" dirty="0">
                <a:sym typeface="+mn-ea"/>
              </a:rPr>
              <a:t>：存储结构</a:t>
            </a:r>
            <a:endParaRPr lang="zh-CN" altLang="en-US" dirty="0"/>
          </a:p>
        </p:txBody>
      </p:sp>
      <p:sp>
        <p:nvSpPr>
          <p:cNvPr id="39938"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153614" name="Rectangle 14"/>
          <p:cNvSpPr/>
          <p:nvPr/>
        </p:nvSpPr>
        <p:spPr>
          <a:xfrm>
            <a:off x="114300" y="2873375"/>
            <a:ext cx="8843645" cy="1253490"/>
          </a:xfrm>
          <a:prstGeom prst="rect">
            <a:avLst/>
          </a:prstGeom>
          <a:noFill/>
          <a:ln w="9525">
            <a:noFill/>
          </a:ln>
        </p:spPr>
        <p:txBody>
          <a:bodyPr lIns="0" rIns="0" anchor="ctr"/>
          <a:lstStyle/>
          <a:p>
            <a:pPr marL="342900" indent="-342900">
              <a:lnSpc>
                <a:spcPct val="100000"/>
              </a:lnSpc>
            </a:pPr>
            <a:r>
              <a:rPr lang="zh-CN" b="0" dirty="0">
                <a:solidFill>
                  <a:srgbClr val="FF0000"/>
                </a:solidFill>
                <a:latin typeface="Times New Roman" panose="02020603050405020304" pitchFamily="18" charset="0"/>
                <a:ea typeface="宋体" panose="02010600030101010101" pitchFamily="2" charset="-122"/>
              </a:rPr>
              <a:t>数据的存储结构（又叫物理结构）</a:t>
            </a:r>
            <a:r>
              <a:rPr lang="zh-CN" b="0" dirty="0">
                <a:latin typeface="Times New Roman" panose="02020603050405020304" pitchFamily="18" charset="0"/>
                <a:ea typeface="宋体" panose="02010600030101010101" pitchFamily="2" charset="-122"/>
              </a:rPr>
              <a:t>是逻辑结构用计算机语言的实现，</a:t>
            </a:r>
            <a:r>
              <a:rPr lang="zh-CN" altLang="en-US" b="0" dirty="0">
                <a:ea typeface="宋体" panose="02010600030101010101" pitchFamily="2" charset="-122"/>
                <a:sym typeface="+mn-ea"/>
              </a:rPr>
              <a:t>依赖于计算机语言。</a:t>
            </a:r>
            <a:endParaRPr lang="zh-CN" b="0" dirty="0">
              <a:latin typeface="Times New Roman" panose="02020603050405020304" pitchFamily="18" charset="0"/>
              <a:ea typeface="宋体" panose="02010600030101010101" pitchFamily="2" charset="-122"/>
            </a:endParaRPr>
          </a:p>
        </p:txBody>
      </p:sp>
      <p:sp>
        <p:nvSpPr>
          <p:cNvPr id="153615" name="Rectangle 15"/>
          <p:cNvSpPr/>
          <p:nvPr/>
        </p:nvSpPr>
        <p:spPr>
          <a:xfrm>
            <a:off x="266700" y="1573530"/>
            <a:ext cx="8691245" cy="1181735"/>
          </a:xfrm>
          <a:prstGeom prst="rect">
            <a:avLst/>
          </a:prstGeom>
          <a:noFill/>
          <a:ln w="9525">
            <a:noFill/>
          </a:ln>
        </p:spPr>
        <p:txBody>
          <a:bodyPr lIns="0" rIns="0" anchor="ctr"/>
          <a:lstStyle/>
          <a:p>
            <a:pPr marL="342900" indent="-342900">
              <a:lnSpc>
                <a:spcPct val="100000"/>
              </a:lnSpc>
            </a:pPr>
            <a:r>
              <a:rPr lang="zh-CN" b="0" dirty="0">
                <a:latin typeface="Times New Roman" panose="02020603050405020304" pitchFamily="18" charset="0"/>
                <a:ea typeface="宋体" panose="02010600030101010101" pitchFamily="2" charset="-122"/>
              </a:rPr>
              <a:t>数据结构在计算机内存中的存储包括</a:t>
            </a:r>
            <a:r>
              <a:rPr lang="zh-CN" b="0" dirty="0">
                <a:solidFill>
                  <a:srgbClr val="FF0000"/>
                </a:solidFill>
                <a:latin typeface="Times New Roman" panose="02020603050405020304" pitchFamily="18" charset="0"/>
                <a:ea typeface="宋体" panose="02010600030101010101" pitchFamily="2" charset="-122"/>
              </a:rPr>
              <a:t>数据元素的存储</a:t>
            </a:r>
            <a:r>
              <a:rPr lang="zh-CN" b="0" dirty="0">
                <a:latin typeface="Times New Roman" panose="02020603050405020304" pitchFamily="18" charset="0"/>
                <a:ea typeface="宋体" panose="02010600030101010101" pitchFamily="2" charset="-122"/>
              </a:rPr>
              <a:t>和</a:t>
            </a:r>
            <a:r>
              <a:rPr lang="zh-CN" b="0" dirty="0">
                <a:solidFill>
                  <a:srgbClr val="FF0000"/>
                </a:solidFill>
                <a:latin typeface="Times New Roman" panose="02020603050405020304" pitchFamily="18" charset="0"/>
                <a:ea typeface="宋体" panose="02010600030101010101" pitchFamily="2" charset="-122"/>
              </a:rPr>
              <a:t>元素之间的关系的表示</a:t>
            </a:r>
            <a:r>
              <a:rPr lang="zh-CN" b="0" dirty="0">
                <a:latin typeface="Times New Roman" panose="02020603050405020304" pitchFamily="18" charset="0"/>
                <a:ea typeface="宋体" panose="02010600030101010101" pitchFamily="2" charset="-122"/>
              </a:rPr>
              <a:t>。</a:t>
            </a:r>
            <a:endParaRPr lang="zh-CN" b="0" dirty="0">
              <a:latin typeface="Times New Roman" panose="02020603050405020304" pitchFamily="18" charset="0"/>
              <a:ea typeface="宋体" panose="02010600030101010101" pitchFamily="2"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15"/>
                                        </p:tgtEl>
                                        <p:attrNameLst>
                                          <p:attrName>style.visibility</p:attrName>
                                        </p:attrNameLst>
                                      </p:cBhvr>
                                      <p:to>
                                        <p:strVal val="visible"/>
                                      </p:to>
                                    </p:set>
                                    <p:anim calcmode="lin" valueType="num">
                                      <p:cBhvr>
                                        <p:cTn id="7" dur="500" fill="hold"/>
                                        <p:tgtEl>
                                          <p:spTgt spid="153615"/>
                                        </p:tgtEl>
                                        <p:attrNameLst>
                                          <p:attrName>ppt_x</p:attrName>
                                        </p:attrNameLst>
                                      </p:cBhvr>
                                      <p:tavLst>
                                        <p:tav tm="0">
                                          <p:val>
                                            <p:strVal val="0-#ppt_w/2"/>
                                          </p:val>
                                        </p:tav>
                                        <p:tav tm="100000">
                                          <p:val>
                                            <p:strVal val="#ppt_x"/>
                                          </p:val>
                                        </p:tav>
                                      </p:tavLst>
                                    </p:anim>
                                    <p:anim calcmode="lin" valueType="num">
                                      <p:cBhvr>
                                        <p:cTn id="8" dur="500" fill="hold"/>
                                        <p:tgtEl>
                                          <p:spTgt spid="1536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14"/>
                                        </p:tgtEl>
                                        <p:attrNameLst>
                                          <p:attrName>style.visibility</p:attrName>
                                        </p:attrNameLst>
                                      </p:cBhvr>
                                      <p:to>
                                        <p:strVal val="visible"/>
                                      </p:to>
                                    </p:set>
                                    <p:anim calcmode="lin" valueType="num">
                                      <p:cBhvr>
                                        <p:cTn id="13" dur="500" fill="hold"/>
                                        <p:tgtEl>
                                          <p:spTgt spid="153614"/>
                                        </p:tgtEl>
                                        <p:attrNameLst>
                                          <p:attrName>ppt_x</p:attrName>
                                        </p:attrNameLst>
                                      </p:cBhvr>
                                      <p:tavLst>
                                        <p:tav tm="0">
                                          <p:val>
                                            <p:strVal val="0-#ppt_w/2"/>
                                          </p:val>
                                        </p:tav>
                                        <p:tav tm="100000">
                                          <p:val>
                                            <p:strVal val="#ppt_x"/>
                                          </p:val>
                                        </p:tav>
                                      </p:tavLst>
                                    </p:anim>
                                    <p:anim calcmode="lin" valueType="num">
                                      <p:cBhvr>
                                        <p:cTn id="14" dur="500" fill="hold"/>
                                        <p:tgtEl>
                                          <p:spTgt spid="1536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4" grpId="0"/>
      <p:bldP spid="1536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2" name="文本框 1"/>
          <p:cNvSpPr txBox="1"/>
          <p:nvPr/>
        </p:nvSpPr>
        <p:spPr>
          <a:xfrm>
            <a:off x="283845" y="1085850"/>
            <a:ext cx="8576945" cy="1272540"/>
          </a:xfrm>
          <a:prstGeom prst="rect">
            <a:avLst/>
          </a:prstGeom>
          <a:noFill/>
        </p:spPr>
        <p:txBody>
          <a:bodyPr wrap="square" rtlCol="0">
            <a:spAutoFit/>
          </a:bodyPr>
          <a:lstStyle/>
          <a:p>
            <a:r>
              <a:rPr lang="zh-CN" b="0"/>
              <a:t>存储</a:t>
            </a:r>
            <a:r>
              <a:rPr b="0"/>
              <a:t>结构中讨论的元素关系主要是指</a:t>
            </a:r>
            <a:r>
              <a:rPr lang="zh-CN" b="0">
                <a:solidFill>
                  <a:srgbClr val="FF0000"/>
                </a:solidFill>
              </a:rPr>
              <a:t>顺序</a:t>
            </a:r>
            <a:r>
              <a:rPr b="0">
                <a:solidFill>
                  <a:srgbClr val="FF0000"/>
                </a:solidFill>
              </a:rPr>
              <a:t>关系或</a:t>
            </a:r>
            <a:r>
              <a:rPr lang="zh-CN" b="0">
                <a:solidFill>
                  <a:srgbClr val="FF0000"/>
                </a:solidFill>
              </a:rPr>
              <a:t>非顺序</a:t>
            </a:r>
            <a:r>
              <a:rPr b="0">
                <a:solidFill>
                  <a:srgbClr val="FF0000"/>
                </a:solidFill>
              </a:rPr>
              <a:t>关系</a:t>
            </a:r>
            <a:r>
              <a:rPr lang="zh-CN" b="0">
                <a:solidFill>
                  <a:srgbClr val="FF0000"/>
                </a:solidFill>
              </a:rPr>
              <a:t>（链式存储）</a:t>
            </a:r>
            <a:r>
              <a:rPr b="0"/>
              <a:t>。</a:t>
            </a:r>
            <a:endParaRPr b="0"/>
          </a:p>
        </p:txBody>
      </p:sp>
      <p:graphicFrame>
        <p:nvGraphicFramePr>
          <p:cNvPr id="7" name="表格 6"/>
          <p:cNvGraphicFramePr>
            <a:graphicFrameLocks noGrp="1"/>
          </p:cNvGraphicFramePr>
          <p:nvPr>
            <p:custDataLst>
              <p:tags r:id="rId1"/>
            </p:custDataLst>
          </p:nvPr>
        </p:nvGraphicFramePr>
        <p:xfrm>
          <a:off x="484505" y="2503170"/>
          <a:ext cx="4686300" cy="3930650"/>
        </p:xfrm>
        <a:graphic>
          <a:graphicData uri="http://schemas.openxmlformats.org/drawingml/2006/table">
            <a:tbl>
              <a:tblPr>
                <a:effectLst>
                  <a:outerShdw blurRad="50800" dist="38100" dir="2700000" algn="tl" rotWithShape="0">
                    <a:prstClr val="black">
                      <a:alpha val="40000"/>
                    </a:prstClr>
                  </a:outerShdw>
                </a:effectLst>
                <a:tableStyleId>{16D9F66E-5EB9-4882-86FB-DCBF35E3C3E4}</a:tableStyleId>
              </a:tblPr>
              <a:tblGrid>
                <a:gridCol w="1224280"/>
                <a:gridCol w="1224280"/>
                <a:gridCol w="1223645"/>
                <a:gridCol w="1014095"/>
              </a:tblGrid>
              <a:tr h="51689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u="none" strike="noStrike" cap="none" normalizeH="0" baseline="0" dirty="0">
                          <a:ln>
                            <a:noFill/>
                          </a:ln>
                          <a:solidFill>
                            <a:srgbClr val="C00000"/>
                          </a:solidFill>
                          <a:effectLst/>
                          <a:latin typeface="+mn-ea"/>
                          <a:cs typeface="Times New Roman" panose="02020603050405020304" pitchFamily="18" charset="0"/>
                        </a:rPr>
                        <a:t>学号</a:t>
                      </a:r>
                      <a:endParaRPr kumimoji="0" lang="zh-CN" altLang="en-US" sz="2400" b="0" i="0" u="none" strike="noStrike" cap="none" normalizeH="0" baseline="0" dirty="0">
                        <a:ln>
                          <a:noFill/>
                        </a:ln>
                        <a:solidFill>
                          <a:srgbClr val="C00000"/>
                        </a:solidFill>
                        <a:effectLst/>
                        <a:latin typeface="+mn-ea"/>
                        <a:cs typeface="Times New Roman" panose="02020603050405020304"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u="none" strike="noStrike" cap="none" normalizeH="0" baseline="0" dirty="0">
                          <a:ln>
                            <a:noFill/>
                          </a:ln>
                          <a:solidFill>
                            <a:srgbClr val="C00000"/>
                          </a:solidFill>
                          <a:effectLst/>
                          <a:latin typeface="+mn-ea"/>
                          <a:cs typeface="Times New Roman" panose="02020603050405020304" pitchFamily="18" charset="0"/>
                        </a:rPr>
                        <a:t>姓名</a:t>
                      </a:r>
                      <a:endParaRPr kumimoji="0" lang="zh-CN" altLang="en-US" sz="2400" b="0" i="0" u="none" strike="noStrike" cap="none" normalizeH="0" baseline="0" dirty="0">
                        <a:ln>
                          <a:noFill/>
                        </a:ln>
                        <a:solidFill>
                          <a:srgbClr val="C00000"/>
                        </a:solidFill>
                        <a:effectLst/>
                        <a:latin typeface="+mn-ea"/>
                        <a:cs typeface="Times New Roman" panose="02020603050405020304"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u="none" strike="noStrike" cap="none" normalizeH="0" baseline="0" dirty="0">
                          <a:ln>
                            <a:noFill/>
                          </a:ln>
                          <a:solidFill>
                            <a:srgbClr val="C00000"/>
                          </a:solidFill>
                          <a:effectLst/>
                          <a:latin typeface="+mn-ea"/>
                          <a:cs typeface="Times New Roman" panose="02020603050405020304" pitchFamily="18" charset="0"/>
                        </a:rPr>
                        <a:t>性别</a:t>
                      </a:r>
                      <a:endParaRPr kumimoji="0" lang="zh-CN" altLang="en-US" sz="2400" b="0" i="0" u="none" strike="noStrike" cap="none" normalizeH="0" baseline="0" dirty="0">
                        <a:ln>
                          <a:noFill/>
                        </a:ln>
                        <a:solidFill>
                          <a:srgbClr val="C00000"/>
                        </a:solidFill>
                        <a:effectLst/>
                        <a:latin typeface="+mn-ea"/>
                        <a:cs typeface="Times New Roman" panose="02020603050405020304"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u="none" strike="noStrike" cap="none" normalizeH="0" baseline="0" dirty="0">
                          <a:ln>
                            <a:noFill/>
                          </a:ln>
                          <a:solidFill>
                            <a:srgbClr val="C00000"/>
                          </a:solidFill>
                          <a:effectLst/>
                          <a:latin typeface="+mn-ea"/>
                          <a:cs typeface="Times New Roman" panose="02020603050405020304" pitchFamily="18" charset="0"/>
                        </a:rPr>
                        <a:t>班号</a:t>
                      </a:r>
                      <a:endParaRPr kumimoji="0" lang="zh-CN" altLang="en-US" sz="2400" b="0" i="0" u="none" strike="noStrike" cap="none" normalizeH="0" baseline="0" dirty="0">
                        <a:ln>
                          <a:noFill/>
                        </a:ln>
                        <a:solidFill>
                          <a:srgbClr val="C00000"/>
                        </a:solidFill>
                        <a:effectLst/>
                        <a:latin typeface="+mn-ea"/>
                        <a:cs typeface="Times New Roman" panose="02020603050405020304" pitchFamily="18" charset="0"/>
                      </a:endParaRPr>
                    </a:p>
                  </a:txBody>
                  <a:tcPr marT="60960" marB="60960" horzOverflow="overflow">
                    <a:solidFill>
                      <a:srgbClr val="92D050"/>
                    </a:solidFill>
                  </a:tcPr>
                </a:tc>
              </a:tr>
              <a:tr h="44577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u="none" strike="noStrike" cap="none" normalizeH="0" baseline="0" dirty="0">
                          <a:ln>
                            <a:noFill/>
                          </a:ln>
                          <a:solidFill>
                            <a:schemeClr val="tx1"/>
                          </a:solidFill>
                          <a:effectLst/>
                          <a:latin typeface="+mn-ea"/>
                          <a:cs typeface="Times New Roman" panose="02020603050405020304" pitchFamily="18" charset="0"/>
                        </a:rPr>
                        <a:t>1</a:t>
                      </a:r>
                      <a:endParaRPr kumimoji="0" lang="en-US" altLang="zh-CN" sz="24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u="none" strike="noStrike" cap="none" normalizeH="0" baseline="0" dirty="0">
                          <a:ln>
                            <a:noFill/>
                          </a:ln>
                          <a:solidFill>
                            <a:schemeClr val="tx1"/>
                          </a:solidFill>
                          <a:effectLst/>
                          <a:latin typeface="+mn-ea"/>
                          <a:cs typeface="Times New Roman" panose="02020603050405020304" pitchFamily="18" charset="0"/>
                        </a:rPr>
                        <a:t>张斌</a:t>
                      </a:r>
                      <a:endParaRPr kumimoji="0" lang="zh-CN" altLang="en-US" sz="24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u="none" strike="noStrike" cap="none" normalizeH="0" baseline="0" dirty="0">
                          <a:ln>
                            <a:noFill/>
                          </a:ln>
                          <a:solidFill>
                            <a:schemeClr val="tx1"/>
                          </a:solidFill>
                          <a:effectLst/>
                          <a:latin typeface="+mn-ea"/>
                          <a:cs typeface="Times New Roman" panose="02020603050405020304" pitchFamily="18" charset="0"/>
                        </a:rPr>
                        <a:t>男</a:t>
                      </a:r>
                      <a:endParaRPr kumimoji="0" lang="zh-CN" altLang="en-US" sz="24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u="none" strike="noStrike" cap="none" normalizeH="0" baseline="0">
                          <a:ln>
                            <a:noFill/>
                          </a:ln>
                          <a:solidFill>
                            <a:schemeClr val="tx1"/>
                          </a:solidFill>
                          <a:effectLst/>
                          <a:latin typeface="+mn-ea"/>
                          <a:cs typeface="Times New Roman" panose="02020603050405020304" pitchFamily="18" charset="0"/>
                        </a:rPr>
                        <a:t>9901</a:t>
                      </a:r>
                      <a:endParaRPr kumimoji="0" lang="en-US" altLang="zh-CN" sz="2400" b="0" i="0" u="none" strike="noStrike" cap="none" normalizeH="0" baseline="0">
                        <a:ln>
                          <a:noFill/>
                        </a:ln>
                        <a:solidFill>
                          <a:schemeClr val="tx1"/>
                        </a:solidFill>
                        <a:effectLst/>
                        <a:latin typeface="+mn-ea"/>
                        <a:cs typeface="Times New Roman" panose="02020603050405020304" pitchFamily="18" charset="0"/>
                      </a:endParaRPr>
                    </a:p>
                  </a:txBody>
                  <a:tcPr marT="60960" marB="60960" horzOverflow="overflow">
                    <a:solidFill>
                      <a:srgbClr val="FFC000"/>
                    </a:solidFill>
                  </a:tcPr>
                </a:tc>
              </a:tr>
              <a:tr h="44577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u="none" strike="noStrike" cap="none" normalizeH="0" baseline="0" dirty="0">
                          <a:ln>
                            <a:noFill/>
                          </a:ln>
                          <a:solidFill>
                            <a:schemeClr val="tx1"/>
                          </a:solidFill>
                          <a:effectLst/>
                          <a:latin typeface="+mn-ea"/>
                          <a:cs typeface="Times New Roman" panose="02020603050405020304" pitchFamily="18" charset="0"/>
                        </a:rPr>
                        <a:t>8</a:t>
                      </a:r>
                      <a:endParaRPr kumimoji="0" lang="en-US" altLang="zh-CN" sz="24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u="none" strike="noStrike" cap="none" normalizeH="0" baseline="0" dirty="0">
                          <a:ln>
                            <a:noFill/>
                          </a:ln>
                          <a:solidFill>
                            <a:schemeClr val="tx1"/>
                          </a:solidFill>
                          <a:effectLst/>
                          <a:latin typeface="+mn-ea"/>
                          <a:cs typeface="Times New Roman" panose="02020603050405020304" pitchFamily="18" charset="0"/>
                        </a:rPr>
                        <a:t>刘丽</a:t>
                      </a:r>
                      <a:endParaRPr kumimoji="0" lang="zh-CN" altLang="en-US" sz="24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u="none" strike="noStrike" cap="none" normalizeH="0" baseline="0" dirty="0">
                          <a:ln>
                            <a:noFill/>
                          </a:ln>
                          <a:solidFill>
                            <a:schemeClr val="tx1"/>
                          </a:solidFill>
                          <a:effectLst/>
                          <a:latin typeface="+mn-ea"/>
                          <a:cs typeface="Times New Roman" panose="02020603050405020304" pitchFamily="18" charset="0"/>
                        </a:rPr>
                        <a:t>女</a:t>
                      </a:r>
                      <a:endParaRPr kumimoji="0" lang="zh-CN" altLang="en-US" sz="24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u="none" strike="noStrike" cap="none" normalizeH="0" baseline="0">
                          <a:ln>
                            <a:noFill/>
                          </a:ln>
                          <a:solidFill>
                            <a:schemeClr val="tx1"/>
                          </a:solidFill>
                          <a:effectLst/>
                          <a:latin typeface="+mn-ea"/>
                          <a:cs typeface="Times New Roman" panose="02020603050405020304" pitchFamily="18" charset="0"/>
                        </a:rPr>
                        <a:t>9902</a:t>
                      </a:r>
                      <a:endParaRPr kumimoji="0" lang="en-US" altLang="zh-CN" sz="2400" b="0" i="0" u="none" strike="noStrike" cap="none" normalizeH="0" baseline="0">
                        <a:ln>
                          <a:noFill/>
                        </a:ln>
                        <a:solidFill>
                          <a:schemeClr val="tx1"/>
                        </a:solidFill>
                        <a:effectLst/>
                        <a:latin typeface="+mn-ea"/>
                        <a:cs typeface="Times New Roman" panose="02020603050405020304" pitchFamily="18" charset="0"/>
                      </a:endParaRPr>
                    </a:p>
                  </a:txBody>
                  <a:tcPr marT="60960" marB="60960" horzOverflow="overflow">
                    <a:solidFill>
                      <a:srgbClr val="FFC000"/>
                    </a:solidFill>
                  </a:tcPr>
                </a:tc>
              </a:tr>
              <a:tr h="45529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u="none" strike="noStrike" cap="none" normalizeH="0" baseline="0" dirty="0">
                          <a:ln>
                            <a:noFill/>
                          </a:ln>
                          <a:solidFill>
                            <a:schemeClr val="tx1"/>
                          </a:solidFill>
                          <a:effectLst/>
                          <a:latin typeface="+mn-ea"/>
                          <a:cs typeface="Times New Roman" panose="02020603050405020304" pitchFamily="18" charset="0"/>
                        </a:rPr>
                        <a:t>34</a:t>
                      </a:r>
                      <a:endParaRPr kumimoji="0" lang="en-US" altLang="zh-CN" sz="24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u="none" strike="noStrike" cap="none" normalizeH="0" baseline="0" dirty="0">
                          <a:ln>
                            <a:noFill/>
                          </a:ln>
                          <a:solidFill>
                            <a:schemeClr val="tx1"/>
                          </a:solidFill>
                          <a:effectLst/>
                          <a:latin typeface="+mn-ea"/>
                          <a:cs typeface="Times New Roman" panose="02020603050405020304" pitchFamily="18" charset="0"/>
                        </a:rPr>
                        <a:t>李英</a:t>
                      </a:r>
                      <a:endParaRPr kumimoji="0" lang="zh-CN" altLang="en-US" sz="24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u="none" strike="noStrike" cap="none" normalizeH="0" baseline="0" dirty="0">
                          <a:ln>
                            <a:noFill/>
                          </a:ln>
                          <a:solidFill>
                            <a:schemeClr val="tx1"/>
                          </a:solidFill>
                          <a:effectLst/>
                          <a:latin typeface="+mn-ea"/>
                          <a:cs typeface="Times New Roman" panose="02020603050405020304" pitchFamily="18" charset="0"/>
                        </a:rPr>
                        <a:t>女</a:t>
                      </a:r>
                      <a:endParaRPr kumimoji="0" lang="zh-CN" altLang="en-US" sz="24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u="none" strike="noStrike" cap="none" normalizeH="0" baseline="0" dirty="0">
                          <a:ln>
                            <a:noFill/>
                          </a:ln>
                          <a:solidFill>
                            <a:schemeClr val="tx1"/>
                          </a:solidFill>
                          <a:effectLst/>
                          <a:latin typeface="+mn-ea"/>
                          <a:cs typeface="Times New Roman" panose="02020603050405020304" pitchFamily="18" charset="0"/>
                        </a:rPr>
                        <a:t>9901</a:t>
                      </a:r>
                      <a:endParaRPr kumimoji="0" lang="en-US" altLang="zh-CN" sz="24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r>
              <a:tr h="44577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u="none" strike="noStrike" cap="none" normalizeH="0" baseline="0">
                          <a:ln>
                            <a:noFill/>
                          </a:ln>
                          <a:solidFill>
                            <a:schemeClr val="tx1"/>
                          </a:solidFill>
                          <a:effectLst/>
                          <a:latin typeface="+mn-ea"/>
                          <a:cs typeface="Times New Roman" panose="02020603050405020304" pitchFamily="18" charset="0"/>
                        </a:rPr>
                        <a:t>20</a:t>
                      </a:r>
                      <a:endParaRPr kumimoji="0" lang="en-US" altLang="zh-CN" sz="2400" b="0" i="0" u="none" strike="noStrike" cap="none" normalizeH="0" baseline="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u="none" strike="noStrike" cap="none" normalizeH="0" baseline="0" dirty="0">
                          <a:ln>
                            <a:noFill/>
                          </a:ln>
                          <a:solidFill>
                            <a:schemeClr val="tx1"/>
                          </a:solidFill>
                          <a:effectLst/>
                          <a:latin typeface="+mn-ea"/>
                          <a:cs typeface="Times New Roman" panose="02020603050405020304" pitchFamily="18" charset="0"/>
                        </a:rPr>
                        <a:t>陈华</a:t>
                      </a:r>
                      <a:endParaRPr kumimoji="0" lang="zh-CN" altLang="en-US" sz="24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u="none" strike="noStrike" cap="none" normalizeH="0" baseline="0" dirty="0">
                          <a:ln>
                            <a:noFill/>
                          </a:ln>
                          <a:solidFill>
                            <a:schemeClr val="tx1"/>
                          </a:solidFill>
                          <a:effectLst/>
                          <a:latin typeface="+mn-ea"/>
                          <a:cs typeface="Times New Roman" panose="02020603050405020304" pitchFamily="18" charset="0"/>
                        </a:rPr>
                        <a:t>男</a:t>
                      </a:r>
                      <a:endParaRPr kumimoji="0" lang="zh-CN" altLang="en-US" sz="24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u="none" strike="noStrike" cap="none" normalizeH="0" baseline="0" dirty="0">
                          <a:ln>
                            <a:noFill/>
                          </a:ln>
                          <a:solidFill>
                            <a:schemeClr val="tx1"/>
                          </a:solidFill>
                          <a:effectLst/>
                          <a:latin typeface="+mn-ea"/>
                          <a:cs typeface="Times New Roman" panose="02020603050405020304" pitchFamily="18" charset="0"/>
                        </a:rPr>
                        <a:t>9902</a:t>
                      </a:r>
                      <a:endParaRPr kumimoji="0" lang="en-US" altLang="zh-CN" sz="24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r>
              <a:tr h="44577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u="none" strike="noStrike" cap="none" normalizeH="0" baseline="0">
                          <a:ln>
                            <a:noFill/>
                          </a:ln>
                          <a:solidFill>
                            <a:schemeClr val="tx1"/>
                          </a:solidFill>
                          <a:effectLst/>
                          <a:latin typeface="+mn-ea"/>
                          <a:cs typeface="Times New Roman" panose="02020603050405020304" pitchFamily="18" charset="0"/>
                        </a:rPr>
                        <a:t>12</a:t>
                      </a:r>
                      <a:endParaRPr kumimoji="0" lang="en-US" altLang="zh-CN" sz="2400" b="0" i="0" u="none" strike="noStrike" cap="none" normalizeH="0" baseline="0">
                        <a:ln>
                          <a:noFill/>
                        </a:ln>
                        <a:solidFill>
                          <a:schemeClr val="tx1"/>
                        </a:solidFill>
                        <a:effectLst/>
                        <a:latin typeface="+mn-ea"/>
                        <a:cs typeface="Times New Roman" panose="02020603050405020304" pitchFamily="18" charset="0"/>
                      </a:endParaRPr>
                    </a:p>
                  </a:txBody>
                  <a:tcPr marT="60960" marB="60960"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u="none" strike="noStrike" cap="none" normalizeH="0" baseline="0" dirty="0">
                          <a:ln>
                            <a:noFill/>
                          </a:ln>
                          <a:solidFill>
                            <a:schemeClr val="tx1"/>
                          </a:solidFill>
                          <a:effectLst/>
                          <a:latin typeface="+mn-ea"/>
                          <a:cs typeface="Times New Roman" panose="02020603050405020304" pitchFamily="18" charset="0"/>
                        </a:rPr>
                        <a:t>王奇</a:t>
                      </a:r>
                      <a:endParaRPr kumimoji="0" lang="zh-CN" altLang="en-US" sz="24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u="none" strike="noStrike" cap="none" normalizeH="0" baseline="0" dirty="0">
                          <a:ln>
                            <a:noFill/>
                          </a:ln>
                          <a:solidFill>
                            <a:schemeClr val="tx1"/>
                          </a:solidFill>
                          <a:effectLst/>
                          <a:latin typeface="+mn-ea"/>
                          <a:cs typeface="Times New Roman" panose="02020603050405020304" pitchFamily="18" charset="0"/>
                        </a:rPr>
                        <a:t>男</a:t>
                      </a:r>
                      <a:endParaRPr kumimoji="0" lang="zh-CN" altLang="en-US" sz="24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u="none" strike="noStrike" cap="none" normalizeH="0" baseline="0" dirty="0">
                          <a:ln>
                            <a:noFill/>
                          </a:ln>
                          <a:solidFill>
                            <a:schemeClr val="tx1"/>
                          </a:solidFill>
                          <a:effectLst/>
                          <a:latin typeface="+mn-ea"/>
                          <a:cs typeface="Times New Roman" panose="02020603050405020304" pitchFamily="18" charset="0"/>
                        </a:rPr>
                        <a:t>9901</a:t>
                      </a:r>
                      <a:endParaRPr kumimoji="0" lang="en-US" altLang="zh-CN" sz="24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solidFill>
                      <a:schemeClr val="accent4">
                        <a:lumMod val="40000"/>
                        <a:lumOff val="60000"/>
                      </a:schemeClr>
                    </a:solidFill>
                  </a:tcPr>
                </a:tc>
              </a:tr>
              <a:tr h="44513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u="none" strike="noStrike" cap="none" normalizeH="0" baseline="0">
                          <a:ln>
                            <a:noFill/>
                          </a:ln>
                          <a:solidFill>
                            <a:schemeClr val="tx1"/>
                          </a:solidFill>
                          <a:effectLst/>
                          <a:latin typeface="+mn-ea"/>
                          <a:cs typeface="Times New Roman" panose="02020603050405020304" pitchFamily="18" charset="0"/>
                        </a:rPr>
                        <a:t>26</a:t>
                      </a:r>
                      <a:endParaRPr kumimoji="0" lang="en-US" altLang="zh-CN" sz="2400" b="0" i="0" u="none" strike="noStrike" cap="none" normalizeH="0" baseline="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u="none" strike="noStrike" cap="none" normalizeH="0" baseline="0">
                          <a:ln>
                            <a:noFill/>
                          </a:ln>
                          <a:solidFill>
                            <a:schemeClr val="tx1"/>
                          </a:solidFill>
                          <a:effectLst/>
                          <a:latin typeface="+mn-ea"/>
                          <a:cs typeface="Times New Roman" panose="02020603050405020304" pitchFamily="18" charset="0"/>
                        </a:rPr>
                        <a:t>董强</a:t>
                      </a:r>
                      <a:endParaRPr kumimoji="0" lang="zh-CN" altLang="en-US" sz="2400" b="0" i="0" u="none" strike="noStrike" cap="none" normalizeH="0" baseline="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u="none" strike="noStrike" cap="none" normalizeH="0" baseline="0" dirty="0">
                          <a:ln>
                            <a:noFill/>
                          </a:ln>
                          <a:solidFill>
                            <a:schemeClr val="tx1"/>
                          </a:solidFill>
                          <a:effectLst/>
                          <a:latin typeface="+mn-ea"/>
                          <a:cs typeface="Times New Roman" panose="02020603050405020304" pitchFamily="18" charset="0"/>
                        </a:rPr>
                        <a:t>男</a:t>
                      </a:r>
                      <a:endParaRPr kumimoji="0" lang="zh-CN" altLang="en-US" sz="24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u="none" strike="noStrike" cap="none" normalizeH="0" baseline="0" dirty="0">
                          <a:ln>
                            <a:noFill/>
                          </a:ln>
                          <a:solidFill>
                            <a:schemeClr val="tx1"/>
                          </a:solidFill>
                          <a:effectLst/>
                          <a:latin typeface="+mn-ea"/>
                          <a:cs typeface="Times New Roman" panose="02020603050405020304" pitchFamily="18" charset="0"/>
                        </a:rPr>
                        <a:t>9902</a:t>
                      </a:r>
                      <a:endParaRPr kumimoji="0" lang="en-US" altLang="zh-CN" sz="24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r>
              <a:tr h="44577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u="none" strike="noStrike" cap="none" normalizeH="0" baseline="0">
                          <a:ln>
                            <a:noFill/>
                          </a:ln>
                          <a:solidFill>
                            <a:schemeClr val="tx1"/>
                          </a:solidFill>
                          <a:effectLst/>
                          <a:latin typeface="+mn-ea"/>
                          <a:cs typeface="Times New Roman" panose="02020603050405020304" pitchFamily="18" charset="0"/>
                        </a:rPr>
                        <a:t>5</a:t>
                      </a:r>
                      <a:endParaRPr kumimoji="0" lang="en-US" altLang="zh-CN" sz="2400" b="0" i="0" u="none" strike="noStrike" cap="none" normalizeH="0" baseline="0">
                        <a:ln>
                          <a:noFill/>
                        </a:ln>
                        <a:solidFill>
                          <a:schemeClr val="tx1"/>
                        </a:solidFill>
                        <a:effectLst/>
                        <a:latin typeface="+mn-ea"/>
                        <a:cs typeface="Times New Roman" panose="02020603050405020304" pitchFamily="18" charset="0"/>
                      </a:endParaRPr>
                    </a:p>
                  </a:txBody>
                  <a:tcPr marT="60960" marB="60960"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u="none" strike="noStrike" cap="none" normalizeH="0" baseline="0">
                          <a:ln>
                            <a:noFill/>
                          </a:ln>
                          <a:solidFill>
                            <a:schemeClr val="tx1"/>
                          </a:solidFill>
                          <a:effectLst/>
                          <a:latin typeface="+mn-ea"/>
                          <a:cs typeface="Times New Roman" panose="02020603050405020304" pitchFamily="18" charset="0"/>
                        </a:rPr>
                        <a:t>王萍</a:t>
                      </a:r>
                      <a:endParaRPr kumimoji="0" lang="zh-CN" altLang="en-US" sz="2400" b="0" i="0" u="none" strike="noStrike" cap="none" normalizeH="0" baseline="0">
                        <a:ln>
                          <a:noFill/>
                        </a:ln>
                        <a:solidFill>
                          <a:schemeClr val="tx1"/>
                        </a:solidFill>
                        <a:effectLst/>
                        <a:latin typeface="+mn-ea"/>
                        <a:cs typeface="Times New Roman" panose="02020603050405020304" pitchFamily="18" charset="0"/>
                      </a:endParaRPr>
                    </a:p>
                  </a:txBody>
                  <a:tcPr marT="60960" marB="60960"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400" b="0" u="none" strike="noStrike" cap="none" normalizeH="0" baseline="0" dirty="0">
                          <a:ln>
                            <a:noFill/>
                          </a:ln>
                          <a:solidFill>
                            <a:schemeClr val="tx1"/>
                          </a:solidFill>
                          <a:effectLst/>
                          <a:latin typeface="+mn-ea"/>
                          <a:cs typeface="Times New Roman" panose="02020603050405020304" pitchFamily="18" charset="0"/>
                        </a:rPr>
                        <a:t>女</a:t>
                      </a:r>
                      <a:endParaRPr kumimoji="0" lang="zh-CN" altLang="en-US" sz="24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solidFill>
                      <a:schemeClr val="accent4">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400" b="0" u="none" strike="noStrike" cap="none" normalizeH="0" baseline="0" dirty="0">
                          <a:ln>
                            <a:noFill/>
                          </a:ln>
                          <a:solidFill>
                            <a:schemeClr val="tx1"/>
                          </a:solidFill>
                          <a:effectLst/>
                          <a:latin typeface="+mn-ea"/>
                          <a:cs typeface="Times New Roman" panose="02020603050405020304" pitchFamily="18" charset="0"/>
                        </a:rPr>
                        <a:t>9901</a:t>
                      </a:r>
                      <a:endParaRPr kumimoji="0" lang="en-US" altLang="zh-CN" sz="24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solidFill>
                      <a:schemeClr val="accent4">
                        <a:lumMod val="40000"/>
                        <a:lumOff val="60000"/>
                      </a:schemeClr>
                    </a:solidFill>
                  </a:tcPr>
                </a:tc>
              </a:tr>
            </a:tbl>
          </a:graphicData>
        </a:graphic>
      </p:graphicFrame>
      <p:sp>
        <p:nvSpPr>
          <p:cNvPr id="8" name="TextBox 4"/>
          <p:cNvSpPr txBox="1"/>
          <p:nvPr/>
        </p:nvSpPr>
        <p:spPr>
          <a:xfrm>
            <a:off x="5722702" y="2960680"/>
            <a:ext cx="662305" cy="952507"/>
          </a:xfrm>
          <a:prstGeom prst="rect">
            <a:avLst/>
          </a:prstGeom>
          <a:noFill/>
        </p:spPr>
        <p:txBody>
          <a:bodyPr vert="eaVert" wrap="square" rtlCol="0">
            <a:spAutoFit/>
          </a:bodyPr>
          <a:lstStyle/>
          <a:p>
            <a:pPr algn="ctr">
              <a:lnSpc>
                <a:spcPct val="130000"/>
              </a:lnSpc>
              <a:buNone/>
            </a:pPr>
            <a:r>
              <a:rPr lang="zh-CN" altLang="en-US" sz="2400" b="0" dirty="0">
                <a:solidFill>
                  <a:schemeClr val="tx1"/>
                </a:solidFill>
                <a:latin typeface="+mn-ea"/>
                <a:ea typeface="+mn-ea"/>
                <a:cs typeface="Times New Roman" panose="02020603050405020304" pitchFamily="18" charset="0"/>
              </a:rPr>
              <a:t>顺序</a:t>
            </a:r>
            <a:endParaRPr lang="zh-CN" altLang="en-US" sz="2400" b="0" dirty="0">
              <a:solidFill>
                <a:schemeClr val="tx1"/>
              </a:solidFill>
              <a:latin typeface="+mn-ea"/>
              <a:ea typeface="+mn-ea"/>
              <a:cs typeface="Times New Roman" panose="02020603050405020304" pitchFamily="18" charset="0"/>
            </a:endParaRPr>
          </a:p>
        </p:txBody>
      </p:sp>
      <p:sp>
        <p:nvSpPr>
          <p:cNvPr id="9" name="TextBox 5"/>
          <p:cNvSpPr txBox="1"/>
          <p:nvPr/>
        </p:nvSpPr>
        <p:spPr>
          <a:xfrm>
            <a:off x="5767400" y="5207958"/>
            <a:ext cx="662305" cy="1238259"/>
          </a:xfrm>
          <a:prstGeom prst="rect">
            <a:avLst/>
          </a:prstGeom>
          <a:noFill/>
        </p:spPr>
        <p:txBody>
          <a:bodyPr vert="eaVert" wrap="square" rtlCol="0">
            <a:spAutoFit/>
          </a:bodyPr>
          <a:lstStyle/>
          <a:p>
            <a:pPr>
              <a:lnSpc>
                <a:spcPct val="130000"/>
              </a:lnSpc>
              <a:buNone/>
            </a:pPr>
            <a:r>
              <a:rPr lang="zh-CN" altLang="en-US" sz="2400" b="0" dirty="0">
                <a:solidFill>
                  <a:schemeClr val="tx1"/>
                </a:solidFill>
                <a:latin typeface="+mn-ea"/>
                <a:ea typeface="+mn-ea"/>
                <a:cs typeface="Times New Roman" panose="02020603050405020304" pitchFamily="18" charset="0"/>
              </a:rPr>
              <a:t>非顺序</a:t>
            </a:r>
            <a:endParaRPr lang="zh-CN" altLang="en-US" sz="2400" b="0" dirty="0">
              <a:solidFill>
                <a:schemeClr val="tx1"/>
              </a:solidFill>
              <a:latin typeface="+mn-ea"/>
              <a:ea typeface="+mn-ea"/>
              <a:cs typeface="Times New Roman" panose="02020603050405020304" pitchFamily="18" charset="0"/>
            </a:endParaRPr>
          </a:p>
        </p:txBody>
      </p:sp>
      <p:cxnSp>
        <p:nvCxnSpPr>
          <p:cNvPr id="12" name="直接连接符 11"/>
          <p:cNvCxnSpPr/>
          <p:nvPr/>
        </p:nvCxnSpPr>
        <p:spPr>
          <a:xfrm>
            <a:off x="5241997" y="5157158"/>
            <a:ext cx="642942" cy="571504"/>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5241997" y="5728662"/>
            <a:ext cx="642942" cy="571504"/>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236282" y="3151181"/>
            <a:ext cx="558235" cy="285753"/>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5236282" y="3436934"/>
            <a:ext cx="558235" cy="381006"/>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39937" name="Rectangle 2"/>
          <p:cNvSpPr>
            <a:spLocks noGrp="1"/>
          </p:cNvSpPr>
          <p:nvPr>
            <p:ph type="title"/>
          </p:nvPr>
        </p:nvSpPr>
        <p:spPr>
          <a:xfrm>
            <a:off x="114300" y="152400"/>
            <a:ext cx="9029065" cy="533400"/>
          </a:xfrm>
        </p:spPr>
        <p:txBody>
          <a:bodyPr wrap="square" lIns="91440" tIns="45720" rIns="91440" bIns="45720" anchor="ctr"/>
          <a:lstStyle/>
          <a:p>
            <a:pPr algn="ctr" eaLnBrk="1" hangingPunct="1"/>
            <a:r>
              <a:rPr lang="en-US" altLang="zh-CN" dirty="0"/>
              <a:t>2. 结构类型</a:t>
            </a:r>
            <a:r>
              <a:rPr lang="zh-CN" altLang="en-US" dirty="0">
                <a:sym typeface="+mn-ea"/>
              </a:rPr>
              <a:t>：存储结构</a:t>
            </a:r>
            <a:endParaRPr lang="zh-CN" altLang="en-US"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153614" name="Rectangle 14"/>
          <p:cNvSpPr/>
          <p:nvPr/>
        </p:nvSpPr>
        <p:spPr>
          <a:xfrm>
            <a:off x="114300" y="1071245"/>
            <a:ext cx="9029700" cy="1253490"/>
          </a:xfrm>
          <a:prstGeom prst="rect">
            <a:avLst/>
          </a:prstGeom>
          <a:noFill/>
          <a:ln w="9525">
            <a:noFill/>
          </a:ln>
        </p:spPr>
        <p:txBody>
          <a:bodyPr lIns="0" rIns="0" anchor="ctr"/>
          <a:lstStyle/>
          <a:p>
            <a:pPr marL="342900" indent="-342900">
              <a:lnSpc>
                <a:spcPct val="100000"/>
              </a:lnSpc>
            </a:pPr>
            <a:r>
              <a:rPr lang="zh-CN" b="0" dirty="0">
                <a:latin typeface="Times New Roman" panose="02020603050405020304" pitchFamily="18" charset="0"/>
                <a:ea typeface="宋体" panose="02010600030101010101" pitchFamily="2" charset="-122"/>
              </a:rPr>
              <a:t>由此得出两种不同的存储结构：</a:t>
            </a:r>
            <a:r>
              <a:rPr lang="zh-CN" b="0" dirty="0">
                <a:solidFill>
                  <a:srgbClr val="FF0000"/>
                </a:solidFill>
                <a:latin typeface="Times New Roman" panose="02020603050405020304" pitchFamily="18" charset="0"/>
                <a:ea typeface="宋体" panose="02010600030101010101" pitchFamily="2" charset="-122"/>
              </a:rPr>
              <a:t>顺序存储结构</a:t>
            </a:r>
            <a:r>
              <a:rPr lang="zh-CN" b="0" dirty="0">
                <a:solidFill>
                  <a:schemeClr val="tx1"/>
                </a:solidFill>
                <a:latin typeface="Times New Roman" panose="02020603050405020304" pitchFamily="18" charset="0"/>
                <a:ea typeface="宋体" panose="02010600030101010101" pitchFamily="2" charset="-122"/>
              </a:rPr>
              <a:t>和</a:t>
            </a:r>
            <a:r>
              <a:rPr lang="zh-CN" b="0" dirty="0">
                <a:solidFill>
                  <a:srgbClr val="FF0000"/>
                </a:solidFill>
                <a:latin typeface="Times New Roman" panose="02020603050405020304" pitchFamily="18" charset="0"/>
                <a:ea typeface="宋体" panose="02010600030101010101" pitchFamily="2" charset="-122"/>
              </a:rPr>
              <a:t>链式存储结构。</a:t>
            </a:r>
            <a:endParaRPr lang="zh-CN" b="0" dirty="0">
              <a:solidFill>
                <a:srgbClr val="FF0000"/>
              </a:solidFill>
              <a:latin typeface="Times New Roman" panose="02020603050405020304" pitchFamily="18" charset="0"/>
              <a:ea typeface="宋体" panose="02010600030101010101" pitchFamily="2" charset="-122"/>
            </a:endParaRPr>
          </a:p>
        </p:txBody>
      </p:sp>
      <p:sp>
        <p:nvSpPr>
          <p:cNvPr id="153615" name="Rectangle 15"/>
          <p:cNvSpPr/>
          <p:nvPr/>
        </p:nvSpPr>
        <p:spPr>
          <a:xfrm>
            <a:off x="114300" y="2331720"/>
            <a:ext cx="8610600" cy="1106805"/>
          </a:xfrm>
          <a:prstGeom prst="rect">
            <a:avLst/>
          </a:prstGeom>
          <a:noFill/>
          <a:ln w="9525">
            <a:noFill/>
          </a:ln>
        </p:spPr>
        <p:txBody>
          <a:bodyPr lIns="0" rIns="0" anchor="ctr"/>
          <a:lstStyle/>
          <a:p>
            <a:pPr marL="342900" indent="-342900">
              <a:lnSpc>
                <a:spcPct val="100000"/>
              </a:lnSpc>
            </a:pPr>
            <a:r>
              <a:rPr lang="zh-CN" altLang="en-US" b="0" dirty="0">
                <a:solidFill>
                  <a:srgbClr val="FF0000"/>
                </a:solidFill>
                <a:latin typeface="Times New Roman" panose="02020603050405020304" pitchFamily="18" charset="0"/>
                <a:ea typeface="宋体" panose="02010600030101010101" pitchFamily="2" charset="-122"/>
              </a:rPr>
              <a:t>顺序存储结构：</a:t>
            </a:r>
            <a:r>
              <a:rPr lang="zh-CN" altLang="en-US" b="0" dirty="0">
                <a:ea typeface="宋体" panose="02010600030101010101" pitchFamily="2" charset="-122"/>
                <a:sym typeface="+mn-ea"/>
              </a:rPr>
              <a:t>借助</a:t>
            </a:r>
            <a:r>
              <a:rPr lang="zh-CN" altLang="en-US" b="0" dirty="0">
                <a:latin typeface="Times New Roman" panose="02020603050405020304" pitchFamily="18" charset="0"/>
                <a:ea typeface="宋体" panose="02010600030101010101" pitchFamily="2" charset="-122"/>
              </a:rPr>
              <a:t>元素在存储器中的</a:t>
            </a:r>
            <a:r>
              <a:rPr lang="zh-CN" altLang="en-US" b="0" dirty="0">
                <a:solidFill>
                  <a:srgbClr val="3333CC"/>
                </a:solidFill>
                <a:latin typeface="Times New Roman" panose="02020603050405020304" pitchFamily="18" charset="0"/>
                <a:ea typeface="宋体" panose="02010600030101010101" pitchFamily="2" charset="-122"/>
              </a:rPr>
              <a:t>相对位置</a:t>
            </a:r>
            <a:r>
              <a:rPr lang="zh-CN" altLang="en-US" b="0" dirty="0">
                <a:latin typeface="Times New Roman" panose="02020603050405020304" pitchFamily="18" charset="0"/>
                <a:ea typeface="宋体" panose="02010600030101010101" pitchFamily="2" charset="-122"/>
              </a:rPr>
              <a:t>来表示数据元素之间的逻辑关系</a:t>
            </a:r>
            <a:endParaRPr lang="zh-CN" altLang="en-US" b="0" dirty="0">
              <a:latin typeface="Times New Roman" panose="02020603050405020304" pitchFamily="18" charset="0"/>
              <a:ea typeface="宋体" panose="02010600030101010101" pitchFamily="2" charset="-122"/>
            </a:endParaRPr>
          </a:p>
        </p:txBody>
      </p:sp>
      <p:sp>
        <p:nvSpPr>
          <p:cNvPr id="3" name="Rectangle 2"/>
          <p:cNvSpPr>
            <a:spLocks noGrp="1"/>
          </p:cNvSpPr>
          <p:nvPr>
            <p:ph type="title"/>
          </p:nvPr>
        </p:nvSpPr>
        <p:spPr>
          <a:xfrm>
            <a:off x="114300" y="152400"/>
            <a:ext cx="9029065" cy="533400"/>
          </a:xfrm>
        </p:spPr>
        <p:txBody>
          <a:bodyPr wrap="square" lIns="91440" tIns="45720" rIns="91440" bIns="45720" anchor="ctr"/>
          <a:lstStyle/>
          <a:p>
            <a:pPr algn="ctr" eaLnBrk="1" hangingPunct="1"/>
            <a:r>
              <a:rPr lang="en-US" altLang="zh-CN" dirty="0"/>
              <a:t>2. 结构类型</a:t>
            </a:r>
            <a:r>
              <a:rPr lang="zh-CN" altLang="en-US" dirty="0">
                <a:sym typeface="+mn-ea"/>
              </a:rPr>
              <a:t>：存储结构</a:t>
            </a:r>
            <a:endParaRPr lang="zh-CN" altLang="en-US" dirty="0"/>
          </a:p>
        </p:txBody>
      </p:sp>
      <p:sp>
        <p:nvSpPr>
          <p:cNvPr id="4" name="Rectangle 15"/>
          <p:cNvSpPr/>
          <p:nvPr/>
        </p:nvSpPr>
        <p:spPr>
          <a:xfrm>
            <a:off x="114300" y="3972560"/>
            <a:ext cx="8610600" cy="1408430"/>
          </a:xfrm>
          <a:prstGeom prst="rect">
            <a:avLst/>
          </a:prstGeom>
          <a:noFill/>
          <a:ln w="9525">
            <a:noFill/>
          </a:ln>
        </p:spPr>
        <p:txBody>
          <a:bodyPr lIns="0" rIns="0" anchor="ctr"/>
          <a:lstStyle/>
          <a:p>
            <a:pPr marL="342900" indent="-342900">
              <a:lnSpc>
                <a:spcPct val="100000"/>
              </a:lnSpc>
            </a:pPr>
            <a:r>
              <a:rPr lang="zh-CN" altLang="en-US" b="0" dirty="0">
                <a:solidFill>
                  <a:srgbClr val="FF0000"/>
                </a:solidFill>
                <a:ea typeface="宋体" panose="02010600030101010101" pitchFamily="2" charset="-122"/>
                <a:sym typeface="+mn-ea"/>
              </a:rPr>
              <a:t>静态存储空间分配</a:t>
            </a:r>
            <a:r>
              <a:rPr lang="zh-CN" altLang="en-US" b="0" dirty="0">
                <a:solidFill>
                  <a:srgbClr val="FF0000"/>
                </a:solidFill>
                <a:latin typeface="Times New Roman" panose="02020603050405020304" pitchFamily="18" charset="0"/>
                <a:ea typeface="宋体" panose="02010600030101010101" pitchFamily="2" charset="-122"/>
              </a:rPr>
              <a:t>：</a:t>
            </a:r>
            <a:r>
              <a:rPr lang="zh-CN" altLang="en-US" b="0" dirty="0">
                <a:latin typeface="Times New Roman" panose="02020603050405020304" pitchFamily="18" charset="0"/>
                <a:ea typeface="宋体" panose="02010600030101010101" pitchFamily="2" charset="-122"/>
              </a:rPr>
              <a:t>为所有数据元素一次性获取</a:t>
            </a:r>
            <a:r>
              <a:rPr lang="zh-CN" altLang="en-US" b="0" dirty="0">
                <a:solidFill>
                  <a:srgbClr val="3333CC"/>
                </a:solidFill>
                <a:latin typeface="Times New Roman" panose="02020603050405020304" pitchFamily="18" charset="0"/>
                <a:ea typeface="宋体" panose="02010600030101010101" pitchFamily="2" charset="-122"/>
              </a:rPr>
              <a:t>连续</a:t>
            </a:r>
            <a:r>
              <a:rPr lang="zh-CN" altLang="en-US" b="0" dirty="0">
                <a:latin typeface="Times New Roman" panose="02020603050405020304" pitchFamily="18" charset="0"/>
                <a:ea typeface="宋体" panose="02010600030101010101" pitchFamily="2" charset="-122"/>
              </a:rPr>
              <a:t>的物理存储空间；</a:t>
            </a:r>
            <a:endParaRPr lang="zh-CN" altLang="en-US" b="0" dirty="0">
              <a:latin typeface="Times New Roman" panose="02020603050405020304" pitchFamily="18" charset="0"/>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427990" y="3438525"/>
            <a:ext cx="8418195" cy="541020"/>
          </a:xfrm>
          <a:prstGeom prst="rect">
            <a:avLst/>
          </a:prstGeom>
        </p:spPr>
      </p:pic>
      <p:sp>
        <p:nvSpPr>
          <p:cNvPr id="7" name="圆角矩形标注 6"/>
          <p:cNvSpPr/>
          <p:nvPr/>
        </p:nvSpPr>
        <p:spPr>
          <a:xfrm>
            <a:off x="1764030" y="5381625"/>
            <a:ext cx="1083310" cy="788035"/>
          </a:xfrm>
          <a:prstGeom prst="wedgeRoundRectCallout">
            <a:avLst>
              <a:gd name="adj1" fmla="val -81125"/>
              <a:gd name="adj2" fmla="val -77397"/>
              <a:gd name="adj3" fmla="val 16667"/>
            </a:avLst>
          </a:prstGeom>
          <a:solidFill>
            <a:srgbClr val="003399"/>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algn="ctr" defTabSz="914400" rtl="0" eaLnBrk="0" fontAlgn="base" latinLnBrk="0" hangingPunct="0">
              <a:lnSpc>
                <a:spcPct val="120000"/>
              </a:lnSpc>
              <a:spcBef>
                <a:spcPct val="20000"/>
              </a:spcBef>
              <a:spcAft>
                <a:spcPct val="0"/>
              </a:spcAft>
              <a:buClr>
                <a:schemeClr val="bg2"/>
              </a:buClr>
              <a:buSzTx/>
              <a:buFont typeface="Monotype Sorts" pitchFamily="2" charset="2"/>
              <a:buNone/>
            </a:pPr>
            <a:r>
              <a:rPr lang="zh-CN" altLang="en-US" dirty="0">
                <a:solidFill>
                  <a:srgbClr val="FFFFFF"/>
                </a:solidFill>
                <a:latin typeface="仿宋_GB2312" pitchFamily="49" charset="-122"/>
                <a:ea typeface="仿宋_GB2312" pitchFamily="49" charset="-122"/>
                <a:sym typeface="+mn-ea"/>
              </a:rPr>
              <a:t>数组</a:t>
            </a:r>
            <a:endParaRPr kumimoji="1" lang="zh-CN" altLang="en-US" sz="3200" b="1" i="0" u="none" strike="noStrike" cap="none" normalizeH="0" baseline="0" dirty="0" smtClean="0">
              <a:ln>
                <a:noFill/>
              </a:ln>
              <a:solidFill>
                <a:srgbClr val="FFFFFF"/>
              </a:solidFill>
              <a:effectLst/>
              <a:latin typeface="仿宋_GB2312" pitchFamily="49" charset="-122"/>
              <a:ea typeface="仿宋_GB2312" pitchFamily="49" charset="-122"/>
              <a:sym typeface="+mn-ea"/>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14"/>
                                        </p:tgtEl>
                                        <p:attrNameLst>
                                          <p:attrName>style.visibility</p:attrName>
                                        </p:attrNameLst>
                                      </p:cBhvr>
                                      <p:to>
                                        <p:strVal val="visible"/>
                                      </p:to>
                                    </p:set>
                                    <p:anim calcmode="lin" valueType="num">
                                      <p:cBhvr>
                                        <p:cTn id="7" dur="500" fill="hold"/>
                                        <p:tgtEl>
                                          <p:spTgt spid="153614"/>
                                        </p:tgtEl>
                                        <p:attrNameLst>
                                          <p:attrName>ppt_x</p:attrName>
                                        </p:attrNameLst>
                                      </p:cBhvr>
                                      <p:tavLst>
                                        <p:tav tm="0">
                                          <p:val>
                                            <p:strVal val="0-#ppt_w/2"/>
                                          </p:val>
                                        </p:tav>
                                        <p:tav tm="100000">
                                          <p:val>
                                            <p:strVal val="#ppt_x"/>
                                          </p:val>
                                        </p:tav>
                                      </p:tavLst>
                                    </p:anim>
                                    <p:anim calcmode="lin" valueType="num">
                                      <p:cBhvr>
                                        <p:cTn id="8" dur="500" fill="hold"/>
                                        <p:tgtEl>
                                          <p:spTgt spid="1536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36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4" grpId="0"/>
      <p:bldP spid="153615" grpId="0"/>
      <p:bldP spid="4"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3" name="Rectangle 2"/>
          <p:cNvSpPr>
            <a:spLocks noGrp="1"/>
          </p:cNvSpPr>
          <p:nvPr>
            <p:ph type="title"/>
          </p:nvPr>
        </p:nvSpPr>
        <p:spPr>
          <a:xfrm>
            <a:off x="114300" y="152400"/>
            <a:ext cx="9029065" cy="533400"/>
          </a:xfrm>
        </p:spPr>
        <p:txBody>
          <a:bodyPr wrap="square" lIns="91440" tIns="45720" rIns="91440" bIns="45720" anchor="ctr"/>
          <a:lstStyle/>
          <a:p>
            <a:pPr algn="ctr" eaLnBrk="1" hangingPunct="1"/>
            <a:r>
              <a:rPr lang="en-US" altLang="zh-CN" dirty="0"/>
              <a:t>2. 结构类型</a:t>
            </a:r>
            <a:r>
              <a:rPr lang="zh-CN" altLang="en-US" dirty="0">
                <a:sym typeface="+mn-ea"/>
              </a:rPr>
              <a:t>：存储结构</a:t>
            </a:r>
            <a:endParaRPr lang="zh-CN" altLang="en-US" dirty="0"/>
          </a:p>
        </p:txBody>
      </p:sp>
      <p:sp>
        <p:nvSpPr>
          <p:cNvPr id="4" name="Rectangle 15"/>
          <p:cNvSpPr/>
          <p:nvPr/>
        </p:nvSpPr>
        <p:spPr>
          <a:xfrm>
            <a:off x="114300" y="2106930"/>
            <a:ext cx="8610600" cy="1408430"/>
          </a:xfrm>
          <a:prstGeom prst="rect">
            <a:avLst/>
          </a:prstGeom>
          <a:noFill/>
          <a:ln w="9525">
            <a:noFill/>
          </a:ln>
        </p:spPr>
        <p:txBody>
          <a:bodyPr lIns="0" rIns="0" anchor="ctr"/>
          <a:lstStyle/>
          <a:p>
            <a:pPr marL="342900" indent="-342900">
              <a:lnSpc>
                <a:spcPct val="100000"/>
              </a:lnSpc>
            </a:pPr>
            <a:r>
              <a:rPr lang="zh-CN" altLang="en-US" b="0" dirty="0">
                <a:solidFill>
                  <a:srgbClr val="FF0000"/>
                </a:solidFill>
                <a:latin typeface="Times New Roman" panose="02020603050405020304" pitchFamily="18" charset="0"/>
                <a:ea typeface="宋体" panose="02010600030101010101" pitchFamily="2" charset="-122"/>
              </a:rPr>
              <a:t>链式存储结构：</a:t>
            </a:r>
            <a:r>
              <a:rPr lang="zh-CN" altLang="en-US" b="0" dirty="0">
                <a:latin typeface="Times New Roman" panose="02020603050405020304" pitchFamily="18" charset="0"/>
                <a:ea typeface="宋体" panose="02010600030101010101" pitchFamily="2" charset="-122"/>
              </a:rPr>
              <a:t>借助指示元素存储</a:t>
            </a:r>
            <a:r>
              <a:rPr lang="zh-CN" altLang="en-US" b="0" dirty="0">
                <a:solidFill>
                  <a:srgbClr val="3333CC"/>
                </a:solidFill>
                <a:latin typeface="Times New Roman" panose="02020603050405020304" pitchFamily="18" charset="0"/>
                <a:ea typeface="宋体" panose="02010600030101010101" pitchFamily="2" charset="-122"/>
              </a:rPr>
              <a:t>地址的指针</a:t>
            </a:r>
            <a:r>
              <a:rPr lang="zh-CN" altLang="en-US" b="0" dirty="0">
                <a:latin typeface="Times New Roman" panose="02020603050405020304" pitchFamily="18" charset="0"/>
                <a:ea typeface="宋体" panose="02010600030101010101" pitchFamily="2" charset="-122"/>
              </a:rPr>
              <a:t>表示数据元素间的逻辑关系</a:t>
            </a:r>
            <a:endParaRPr lang="zh-CN" altLang="en-US" b="0" dirty="0">
              <a:latin typeface="Times New Roman" panose="02020603050405020304" pitchFamily="18" charset="0"/>
              <a:ea typeface="宋体" panose="02010600030101010101" pitchFamily="2" charset="-122"/>
            </a:endParaRPr>
          </a:p>
        </p:txBody>
      </p:sp>
      <p:pic>
        <p:nvPicPr>
          <p:cNvPr id="8" name="图片 7"/>
          <p:cNvPicPr>
            <a:picLocks noChangeAspect="1"/>
          </p:cNvPicPr>
          <p:nvPr/>
        </p:nvPicPr>
        <p:blipFill>
          <a:blip r:embed="rId1"/>
          <a:stretch>
            <a:fillRect/>
          </a:stretch>
        </p:blipFill>
        <p:spPr>
          <a:xfrm>
            <a:off x="427990" y="3373755"/>
            <a:ext cx="6630035" cy="548640"/>
          </a:xfrm>
          <a:prstGeom prst="rect">
            <a:avLst/>
          </a:prstGeom>
        </p:spPr>
      </p:pic>
      <p:sp>
        <p:nvSpPr>
          <p:cNvPr id="2" name="Rectangle 14"/>
          <p:cNvSpPr/>
          <p:nvPr/>
        </p:nvSpPr>
        <p:spPr>
          <a:xfrm>
            <a:off x="114300" y="1071245"/>
            <a:ext cx="9029700" cy="1253490"/>
          </a:xfrm>
          <a:prstGeom prst="rect">
            <a:avLst/>
          </a:prstGeom>
          <a:noFill/>
          <a:ln w="9525">
            <a:noFill/>
          </a:ln>
        </p:spPr>
        <p:txBody>
          <a:bodyPr lIns="0" rIns="0" anchor="ctr"/>
          <a:p>
            <a:pPr marL="342900" indent="-342900">
              <a:lnSpc>
                <a:spcPct val="100000"/>
              </a:lnSpc>
            </a:pPr>
            <a:r>
              <a:rPr lang="zh-CN" b="0" dirty="0">
                <a:latin typeface="Times New Roman" panose="02020603050405020304" pitchFamily="18" charset="0"/>
                <a:ea typeface="宋体" panose="02010600030101010101" pitchFamily="2" charset="-122"/>
              </a:rPr>
              <a:t>由此得出两种不同的存储结构：</a:t>
            </a:r>
            <a:r>
              <a:rPr lang="zh-CN" b="0" dirty="0">
                <a:solidFill>
                  <a:srgbClr val="FF0000"/>
                </a:solidFill>
                <a:latin typeface="Times New Roman" panose="02020603050405020304" pitchFamily="18" charset="0"/>
                <a:ea typeface="宋体" panose="02010600030101010101" pitchFamily="2" charset="-122"/>
              </a:rPr>
              <a:t>顺序存储结构</a:t>
            </a:r>
            <a:r>
              <a:rPr lang="zh-CN" b="0" dirty="0">
                <a:solidFill>
                  <a:schemeClr val="tx1"/>
                </a:solidFill>
                <a:latin typeface="Times New Roman" panose="02020603050405020304" pitchFamily="18" charset="0"/>
                <a:ea typeface="宋体" panose="02010600030101010101" pitchFamily="2" charset="-122"/>
              </a:rPr>
              <a:t>和</a:t>
            </a:r>
            <a:r>
              <a:rPr lang="zh-CN" b="0" dirty="0">
                <a:solidFill>
                  <a:srgbClr val="FF0000"/>
                </a:solidFill>
                <a:latin typeface="Times New Roman" panose="02020603050405020304" pitchFamily="18" charset="0"/>
                <a:ea typeface="宋体" panose="02010600030101010101" pitchFamily="2" charset="-122"/>
              </a:rPr>
              <a:t>链式存储结构。</a:t>
            </a:r>
            <a:endParaRPr lang="zh-CN" b="0" dirty="0">
              <a:solidFill>
                <a:srgbClr val="FF0000"/>
              </a:solidFill>
              <a:latin typeface="Times New Roman" panose="02020603050405020304" pitchFamily="18" charset="0"/>
              <a:ea typeface="宋体" panose="02010600030101010101" pitchFamily="2" charset="-122"/>
            </a:endParaRPr>
          </a:p>
        </p:txBody>
      </p:sp>
      <p:sp>
        <p:nvSpPr>
          <p:cNvPr id="5" name="Rectangle 15"/>
          <p:cNvSpPr/>
          <p:nvPr/>
        </p:nvSpPr>
        <p:spPr>
          <a:xfrm>
            <a:off x="114300" y="3922395"/>
            <a:ext cx="8820150" cy="1835150"/>
          </a:xfrm>
          <a:prstGeom prst="rect">
            <a:avLst/>
          </a:prstGeom>
          <a:noFill/>
          <a:ln w="9525">
            <a:noFill/>
          </a:ln>
        </p:spPr>
        <p:txBody>
          <a:bodyPr lIns="0" rIns="0" anchor="ctr"/>
          <a:p>
            <a:pPr marL="342900" indent="-342900">
              <a:lnSpc>
                <a:spcPct val="100000"/>
              </a:lnSpc>
            </a:pPr>
            <a:r>
              <a:rPr lang="zh-CN" altLang="en-US" b="0" dirty="0">
                <a:solidFill>
                  <a:srgbClr val="FF0000"/>
                </a:solidFill>
                <a:latin typeface="Times New Roman" panose="02020603050405020304" pitchFamily="18" charset="0"/>
                <a:ea typeface="宋体" panose="02010600030101010101" pitchFamily="2" charset="-122"/>
              </a:rPr>
              <a:t>动态存储空间分配：</a:t>
            </a:r>
            <a:r>
              <a:rPr lang="zh-CN" altLang="en-US" b="0" dirty="0">
                <a:latin typeface="Times New Roman" panose="02020603050405020304" pitchFamily="18" charset="0"/>
                <a:ea typeface="宋体" panose="02010600030101010101" pitchFamily="2" charset="-122"/>
              </a:rPr>
              <a:t>数据元素的存储分配是按需动态完成。某个数据元素空间不使用时，立即释放。</a:t>
            </a:r>
            <a:endParaRPr lang="zh-CN" altLang="en-US" b="0" dirty="0">
              <a:latin typeface="Times New Roman" panose="02020603050405020304" pitchFamily="18" charset="0"/>
              <a:ea typeface="宋体" panose="02010600030101010101" pitchFamily="2" charset="-122"/>
            </a:endParaRPr>
          </a:p>
        </p:txBody>
      </p:sp>
      <p:sp>
        <p:nvSpPr>
          <p:cNvPr id="9" name="圆角矩形 8"/>
          <p:cNvSpPr/>
          <p:nvPr/>
        </p:nvSpPr>
        <p:spPr>
          <a:xfrm>
            <a:off x="2267585" y="5373370"/>
            <a:ext cx="4608830" cy="791845"/>
          </a:xfrm>
          <a:prstGeom prst="roundRect">
            <a:avLst/>
          </a:prstGeom>
          <a:no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pPr>
            <a:endParaRPr kumimoji="1"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p:txBody>
      </p:sp>
      <p:sp>
        <p:nvSpPr>
          <p:cNvPr id="10" name="圆角矩形 9"/>
          <p:cNvSpPr/>
          <p:nvPr/>
        </p:nvSpPr>
        <p:spPr>
          <a:xfrm>
            <a:off x="4211955" y="5157470"/>
            <a:ext cx="2947670" cy="1389380"/>
          </a:xfrm>
          <a:prstGeom prst="roundRect">
            <a:avLst/>
          </a:prstGeom>
          <a:solidFill>
            <a:srgbClr val="003399"/>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algn="l" defTabSz="914400" rtl="0" eaLnBrk="0" fontAlgn="base" latinLnBrk="0" hangingPunct="0">
              <a:lnSpc>
                <a:spcPct val="120000"/>
              </a:lnSpc>
              <a:spcBef>
                <a:spcPct val="20000"/>
              </a:spcBef>
              <a:spcAft>
                <a:spcPct val="0"/>
              </a:spcAft>
              <a:buClr>
                <a:schemeClr val="bg2"/>
              </a:buClr>
              <a:buSzTx/>
              <a:buFont typeface="Monotype Sorts" pitchFamily="2" charset="2"/>
              <a:buNone/>
            </a:pPr>
            <a:r>
              <a:rPr lang="zh-CN" dirty="0">
                <a:solidFill>
                  <a:srgbClr val="FFFFFF"/>
                </a:solidFill>
                <a:latin typeface="仿宋_GB2312" pitchFamily="49" charset="-122"/>
                <a:ea typeface="仿宋_GB2312" pitchFamily="49" charset="-122"/>
                <a:sym typeface="+mn-ea"/>
              </a:rPr>
              <a:t>分配：</a:t>
            </a:r>
            <a:r>
              <a:rPr lang="en-US" altLang="zh-CN" dirty="0">
                <a:solidFill>
                  <a:srgbClr val="FFFFFF"/>
                </a:solidFill>
                <a:latin typeface="仿宋_GB2312" pitchFamily="49" charset="-122"/>
                <a:ea typeface="仿宋_GB2312" pitchFamily="49" charset="-122"/>
                <a:sym typeface="+mn-ea"/>
              </a:rPr>
              <a:t>malloc</a:t>
            </a:r>
            <a:endParaRPr lang="en-US" altLang="zh-CN" dirty="0">
              <a:solidFill>
                <a:srgbClr val="FFFFFF"/>
              </a:solidFill>
              <a:latin typeface="仿宋_GB2312" pitchFamily="49" charset="-122"/>
              <a:ea typeface="仿宋_GB2312" pitchFamily="49" charset="-122"/>
              <a:sym typeface="+mn-ea"/>
            </a:endParaRPr>
          </a:p>
          <a:p>
            <a:pPr marL="0" marR="0" algn="l" defTabSz="914400" rtl="0" eaLnBrk="0" fontAlgn="base" latinLnBrk="0" hangingPunct="0">
              <a:lnSpc>
                <a:spcPct val="120000"/>
              </a:lnSpc>
              <a:spcBef>
                <a:spcPct val="20000"/>
              </a:spcBef>
              <a:spcAft>
                <a:spcPct val="0"/>
              </a:spcAft>
              <a:buClr>
                <a:schemeClr val="bg2"/>
              </a:buClr>
              <a:buSzTx/>
              <a:buFont typeface="Monotype Sorts" pitchFamily="2" charset="2"/>
              <a:buNone/>
            </a:pPr>
            <a:r>
              <a:rPr lang="zh-CN" altLang="en-US" dirty="0">
                <a:solidFill>
                  <a:srgbClr val="FFFFFF"/>
                </a:solidFill>
                <a:latin typeface="仿宋_GB2312" pitchFamily="49" charset="-122"/>
                <a:ea typeface="仿宋_GB2312" pitchFamily="49" charset="-122"/>
                <a:sym typeface="+mn-ea"/>
              </a:rPr>
              <a:t>回收：</a:t>
            </a:r>
            <a:r>
              <a:rPr lang="en-US" altLang="zh-CN" dirty="0">
                <a:solidFill>
                  <a:srgbClr val="FFFFFF"/>
                </a:solidFill>
                <a:latin typeface="仿宋_GB2312" pitchFamily="49" charset="-122"/>
                <a:ea typeface="仿宋_GB2312" pitchFamily="49" charset="-122"/>
                <a:sym typeface="+mn-ea"/>
              </a:rPr>
              <a:t>free </a:t>
            </a:r>
            <a:endParaRPr kumimoji="1"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p:nvPr>
        </p:nvSpPr>
        <p:spPr>
          <a:xfrm>
            <a:off x="685800" y="152400"/>
            <a:ext cx="7772400" cy="533400"/>
          </a:xfrm>
        </p:spPr>
        <p:txBody>
          <a:bodyPr wrap="square" lIns="91440" tIns="45720" rIns="91440" bIns="45720" anchor="ctr"/>
          <a:lstStyle/>
          <a:p>
            <a:pPr algn="ctr" eaLnBrk="1" hangingPunct="1"/>
            <a:r>
              <a:rPr lang="en-US" altLang="zh-CN" dirty="0"/>
              <a:t>1.4</a:t>
            </a:r>
            <a:r>
              <a:rPr lang="zh-CN" altLang="en-US" dirty="0"/>
              <a:t>　算法</a:t>
            </a:r>
            <a:endParaRPr lang="en-US" altLang="zh-CN" dirty="0"/>
          </a:p>
        </p:txBody>
      </p:sp>
      <p:sp>
        <p:nvSpPr>
          <p:cNvPr id="41986"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153617" name="Rectangle 17"/>
          <p:cNvSpPr/>
          <p:nvPr/>
        </p:nvSpPr>
        <p:spPr>
          <a:xfrm>
            <a:off x="228600" y="995680"/>
            <a:ext cx="8915400" cy="1924050"/>
          </a:xfrm>
          <a:prstGeom prst="rect">
            <a:avLst/>
          </a:prstGeom>
          <a:noFill/>
          <a:ln w="9525">
            <a:noFill/>
          </a:ln>
        </p:spPr>
        <p:txBody>
          <a:bodyPr lIns="0" rIns="0" anchor="ctr"/>
          <a:lstStyle/>
          <a:p>
            <a:pPr marL="342900" indent="-342900">
              <a:lnSpc>
                <a:spcPct val="100000"/>
              </a:lnSpc>
            </a:pPr>
            <a:endParaRPr lang="zh-CN" b="0" dirty="0">
              <a:latin typeface="Times New Roman" panose="02020603050405020304" pitchFamily="18" charset="0"/>
              <a:ea typeface="宋体" panose="02010600030101010101" pitchFamily="2" charset="-122"/>
            </a:endParaRPr>
          </a:p>
        </p:txBody>
      </p:sp>
      <p:sp>
        <p:nvSpPr>
          <p:cNvPr id="4" name="文本框 3"/>
          <p:cNvSpPr txBox="1"/>
          <p:nvPr/>
        </p:nvSpPr>
        <p:spPr>
          <a:xfrm>
            <a:off x="252095" y="1340485"/>
            <a:ext cx="8425180" cy="3830955"/>
          </a:xfrm>
          <a:prstGeom prst="rect">
            <a:avLst/>
          </a:prstGeom>
          <a:noFill/>
        </p:spPr>
        <p:txBody>
          <a:bodyPr wrap="square" rtlCol="0">
            <a:spAutoFit/>
          </a:bodyPr>
          <a:lstStyle/>
          <a:p>
            <a:r>
              <a:rPr lang="zh-CN" altLang="en-US" b="0">
                <a:latin typeface="+mn-ea"/>
                <a:ea typeface="+mn-ea"/>
                <a:cs typeface="+mn-ea"/>
                <a:sym typeface="+mn-ea"/>
              </a:rPr>
              <a:t>计算机科学家D.E.Knuth（克努特）在其经典巨著《</a:t>
            </a:r>
            <a:r>
              <a:rPr lang="zh-CN" altLang="en-US" b="0">
                <a:solidFill>
                  <a:srgbClr val="FF0000"/>
                </a:solidFill>
                <a:latin typeface="+mn-ea"/>
                <a:ea typeface="+mn-ea"/>
                <a:cs typeface="+mn-ea"/>
                <a:sym typeface="+mn-ea"/>
              </a:rPr>
              <a:t>计算机程序设计艺术</a:t>
            </a:r>
            <a:r>
              <a:rPr lang="zh-CN" altLang="en-US" b="0">
                <a:latin typeface="+mn-ea"/>
                <a:ea typeface="+mn-ea"/>
                <a:cs typeface="+mn-ea"/>
                <a:sym typeface="+mn-ea"/>
              </a:rPr>
              <a:t>》(</a:t>
            </a:r>
            <a:r>
              <a:rPr lang="zh-CN" altLang="en-US" b="0">
                <a:latin typeface="+mn-lt"/>
                <a:ea typeface="+mn-ea"/>
                <a:cs typeface="+mn-lt"/>
                <a:sym typeface="+mn-ea"/>
              </a:rPr>
              <a:t>The Art of Computer Programming</a:t>
            </a:r>
            <a:r>
              <a:rPr lang="zh-CN" altLang="en-US" b="0">
                <a:latin typeface="+mn-ea"/>
                <a:ea typeface="+mn-ea"/>
                <a:cs typeface="+mn-ea"/>
                <a:sym typeface="+mn-ea"/>
              </a:rPr>
              <a:t>)第一卷中对算法的定义</a:t>
            </a:r>
            <a:endParaRPr lang="zh-CN" altLang="en-US" b="0">
              <a:latin typeface="+mn-ea"/>
              <a:ea typeface="+mn-ea"/>
              <a:cs typeface="+mn-ea"/>
              <a:sym typeface="+mn-ea"/>
            </a:endParaRPr>
          </a:p>
          <a:p>
            <a:pPr>
              <a:buNone/>
            </a:pPr>
            <a:r>
              <a:rPr lang="zh-CN" altLang="en-US" b="0">
                <a:latin typeface="+mn-ea"/>
                <a:ea typeface="+mn-ea"/>
                <a:cs typeface="+mn-ea"/>
                <a:sym typeface="+mn-ea"/>
              </a:rPr>
              <a:t>     </a:t>
            </a:r>
            <a:endParaRPr lang="zh-CN" altLang="en-US" b="0">
              <a:latin typeface="+mn-ea"/>
              <a:ea typeface="+mn-ea"/>
              <a:cs typeface="+mn-ea"/>
              <a:sym typeface="+mn-ea"/>
            </a:endParaRPr>
          </a:p>
          <a:p>
            <a:r>
              <a:rPr lang="zh-CN" altLang="en-US" b="0">
                <a:latin typeface="+mn-ea"/>
                <a:ea typeface="+mn-ea"/>
                <a:cs typeface="+mn-ea"/>
                <a:sym typeface="+mn-ea"/>
              </a:rPr>
              <a:t>  算法，就是</a:t>
            </a:r>
            <a:r>
              <a:rPr lang="zh-CN" altLang="en-US" b="0">
                <a:solidFill>
                  <a:srgbClr val="FF0000"/>
                </a:solidFill>
                <a:latin typeface="+mn-ea"/>
                <a:ea typeface="+mn-ea"/>
                <a:cs typeface="+mn-ea"/>
                <a:sym typeface="+mn-ea"/>
              </a:rPr>
              <a:t>有穷规则</a:t>
            </a:r>
            <a:r>
              <a:rPr lang="zh-CN" altLang="en-US" b="0">
                <a:latin typeface="+mn-ea"/>
                <a:ea typeface="+mn-ea"/>
                <a:cs typeface="+mn-ea"/>
                <a:sym typeface="+mn-ea"/>
              </a:rPr>
              <a:t>的集合，其中的规则规定了解决某特定类型问题的</a:t>
            </a:r>
            <a:r>
              <a:rPr lang="zh-CN" altLang="en-US" b="0">
                <a:solidFill>
                  <a:srgbClr val="FF0000"/>
                </a:solidFill>
                <a:latin typeface="+mn-ea"/>
                <a:ea typeface="+mn-ea"/>
                <a:cs typeface="+mn-ea"/>
                <a:sym typeface="+mn-ea"/>
              </a:rPr>
              <a:t>运算序列</a:t>
            </a:r>
            <a:r>
              <a:rPr lang="zh-CN" altLang="en-US" b="0" dirty="0">
                <a:solidFill>
                  <a:schemeClr val="tx1"/>
                </a:solidFill>
                <a:latin typeface="+mn-ea"/>
                <a:ea typeface="+mn-ea"/>
                <a:cs typeface="+mn-ea"/>
                <a:sym typeface="+mn-ea"/>
              </a:rPr>
              <a:t> </a:t>
            </a:r>
            <a:r>
              <a:rPr lang="en-US" altLang="zh-CN" b="0">
                <a:solidFill>
                  <a:schemeClr val="tx1"/>
                </a:solidFill>
                <a:latin typeface="+mn-ea"/>
                <a:ea typeface="+mn-ea"/>
                <a:cs typeface="+mn-ea"/>
              </a:rPr>
              <a:t> </a:t>
            </a:r>
            <a:endParaRPr lang="en-US" altLang="zh-CN" b="0">
              <a:solidFill>
                <a:schemeClr val="tx1"/>
              </a:solidFill>
              <a:latin typeface="+mn-ea"/>
              <a:ea typeface="+mn-ea"/>
              <a:cs typeface="+mn-ea"/>
            </a:endParaRPr>
          </a:p>
        </p:txBody>
      </p:sp>
    </p:spTree>
  </p:cSld>
  <p:clrMapOvr>
    <a:masterClrMapping/>
  </p:clrMapOvr>
  <p:transition spd="slow">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a:xfrm>
            <a:off x="685800" y="152400"/>
            <a:ext cx="7772400" cy="533400"/>
          </a:xfrm>
        </p:spPr>
        <p:txBody>
          <a:bodyPr wrap="square" lIns="91440" tIns="45720" rIns="91440" bIns="45720" anchor="ctr"/>
          <a:lstStyle/>
          <a:p>
            <a:pPr algn="ctr" eaLnBrk="1" hangingPunct="1"/>
            <a:r>
              <a:rPr lang="en-US" altLang="zh-CN" dirty="0">
                <a:sym typeface="+mn-ea"/>
              </a:rPr>
              <a:t>1.4</a:t>
            </a:r>
            <a:r>
              <a:rPr lang="zh-CN" altLang="en-US" dirty="0">
                <a:sym typeface="+mn-ea"/>
              </a:rPr>
              <a:t>　算法</a:t>
            </a:r>
            <a:endParaRPr lang="zh-CN" altLang="en-US" dirty="0">
              <a:sym typeface="宋体" panose="02010600030101010101" pitchFamily="2" charset="-122"/>
            </a:endParaRPr>
          </a:p>
        </p:txBody>
      </p:sp>
      <p:sp>
        <p:nvSpPr>
          <p:cNvPr id="44034"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44035" name="Rectangle 17"/>
          <p:cNvSpPr/>
          <p:nvPr/>
        </p:nvSpPr>
        <p:spPr>
          <a:xfrm>
            <a:off x="228600" y="1695450"/>
            <a:ext cx="8915400" cy="5080000"/>
          </a:xfrm>
          <a:prstGeom prst="rect">
            <a:avLst/>
          </a:prstGeom>
          <a:noFill/>
          <a:ln w="9525">
            <a:noFill/>
          </a:ln>
        </p:spPr>
        <p:txBody>
          <a:bodyPr lIns="0" rIns="0" anchor="ctr"/>
          <a:lstStyle/>
          <a:p>
            <a:pPr>
              <a:lnSpc>
                <a:spcPct val="100000"/>
              </a:lnSpc>
              <a:buNone/>
            </a:pPr>
            <a:endParaRPr lang="zh-CN" altLang="zh-CN" b="0" dirty="0">
              <a:latin typeface="Times New Roman" panose="02020603050405020304" pitchFamily="18" charset="0"/>
              <a:ea typeface="宋体" panose="02010600030101010101" pitchFamily="2" charset="-122"/>
            </a:endParaRPr>
          </a:p>
        </p:txBody>
      </p:sp>
      <p:sp>
        <p:nvSpPr>
          <p:cNvPr id="153617" name="Rectangle 17"/>
          <p:cNvSpPr/>
          <p:nvPr/>
        </p:nvSpPr>
        <p:spPr>
          <a:xfrm>
            <a:off x="228600" y="995363"/>
            <a:ext cx="8915400" cy="701675"/>
          </a:xfrm>
          <a:prstGeom prst="rect">
            <a:avLst/>
          </a:prstGeom>
          <a:noFill/>
          <a:ln w="9525">
            <a:noFill/>
          </a:ln>
        </p:spPr>
        <p:txBody>
          <a:bodyPr lIns="0" rIns="0" anchor="ctr"/>
          <a:lstStyle/>
          <a:p>
            <a:pPr marL="342900" indent="-342900">
              <a:lnSpc>
                <a:spcPct val="100000"/>
              </a:lnSpc>
            </a:pPr>
            <a:r>
              <a:rPr lang="en-US" altLang="zh-CN" b="0" dirty="0" err="1">
                <a:solidFill>
                  <a:srgbClr val="3333CC"/>
                </a:solidFill>
                <a:latin typeface="+mn-ea"/>
                <a:ea typeface="+mn-ea"/>
                <a:cs typeface="+mn-ea"/>
              </a:rPr>
              <a:t>算法的特性 </a:t>
            </a:r>
            <a:endParaRPr lang="zh-CN" altLang="en-US" b="0" dirty="0">
              <a:latin typeface="Times New Roman" panose="02020603050405020304" pitchFamily="18" charset="0"/>
              <a:ea typeface="楷体_GB2312" pitchFamily="49" charset="-122"/>
            </a:endParaRPr>
          </a:p>
        </p:txBody>
      </p:sp>
      <p:sp>
        <p:nvSpPr>
          <p:cNvPr id="2" name="Rectangle 17"/>
          <p:cNvSpPr/>
          <p:nvPr/>
        </p:nvSpPr>
        <p:spPr>
          <a:xfrm>
            <a:off x="228600" y="1695450"/>
            <a:ext cx="8915400" cy="560070"/>
          </a:xfrm>
          <a:prstGeom prst="rect">
            <a:avLst/>
          </a:prstGeom>
          <a:noFill/>
          <a:ln w="9525">
            <a:noFill/>
          </a:ln>
        </p:spPr>
        <p:txBody>
          <a:bodyPr lIns="0" rIns="0" anchor="ctr"/>
          <a:lstStyle/>
          <a:p>
            <a:pPr>
              <a:lnSpc>
                <a:spcPct val="100000"/>
              </a:lnSpc>
              <a:buNone/>
            </a:pPr>
            <a:r>
              <a:rPr lang="zh-CN" altLang="en-US" b="0" dirty="0">
                <a:solidFill>
                  <a:srgbClr val="FF0000"/>
                </a:solidFill>
                <a:ea typeface="+mn-ea"/>
                <a:cs typeface="Times New Roman" panose="02020603050405020304" pitchFamily="18" charset="0"/>
                <a:sym typeface="+mn-ea"/>
              </a:rPr>
              <a:t>（</a:t>
            </a:r>
            <a:r>
              <a:rPr lang="en-US" altLang="zh-CN" b="0" dirty="0">
                <a:solidFill>
                  <a:srgbClr val="FF0000"/>
                </a:solidFill>
                <a:ea typeface="+mn-ea"/>
                <a:cs typeface="Times New Roman" panose="02020603050405020304" pitchFamily="18" charset="0"/>
                <a:sym typeface="+mn-ea"/>
              </a:rPr>
              <a:t>1</a:t>
            </a:r>
            <a:r>
              <a:rPr lang="zh-CN" altLang="en-US" b="0" dirty="0">
                <a:solidFill>
                  <a:srgbClr val="FF0000"/>
                </a:solidFill>
                <a:ea typeface="+mn-ea"/>
                <a:cs typeface="Times New Roman" panose="02020603050405020304" pitchFamily="18" charset="0"/>
                <a:sym typeface="+mn-ea"/>
              </a:rPr>
              <a:t>）有穷性：</a:t>
            </a:r>
            <a:r>
              <a:rPr lang="zh-CN" altLang="en-US" b="0" dirty="0">
                <a:solidFill>
                  <a:schemeClr val="tx1"/>
                </a:solidFill>
                <a:ea typeface="+mn-ea"/>
                <a:cs typeface="Times New Roman" panose="02020603050405020304" pitchFamily="18" charset="0"/>
                <a:sym typeface="+mn-ea"/>
              </a:rPr>
              <a:t>在有穷步之后</a:t>
            </a:r>
            <a:r>
              <a:rPr lang="zh-CN" altLang="en-US" b="0">
                <a:solidFill>
                  <a:schemeClr val="tx1"/>
                </a:solidFill>
                <a:ea typeface="+mn-ea"/>
                <a:cs typeface="Times New Roman" panose="02020603050405020304" pitchFamily="18" charset="0"/>
                <a:sym typeface="+mn-ea"/>
              </a:rPr>
              <a:t>结束，算法能够停机</a:t>
            </a:r>
            <a:endParaRPr lang="zh-CN" altLang="en-US" b="0" dirty="0">
              <a:solidFill>
                <a:schemeClr val="tx1"/>
              </a:solidFill>
              <a:ea typeface="+mn-ea"/>
              <a:cs typeface="Times New Roman" panose="02020603050405020304" pitchFamily="18" charset="0"/>
              <a:sym typeface="+mn-ea"/>
            </a:endParaRPr>
          </a:p>
        </p:txBody>
      </p:sp>
      <p:sp>
        <p:nvSpPr>
          <p:cNvPr id="3" name="Rectangle 17"/>
          <p:cNvSpPr/>
          <p:nvPr/>
        </p:nvSpPr>
        <p:spPr>
          <a:xfrm>
            <a:off x="212090" y="2324735"/>
            <a:ext cx="8915400" cy="560070"/>
          </a:xfrm>
          <a:prstGeom prst="rect">
            <a:avLst/>
          </a:prstGeom>
          <a:noFill/>
          <a:ln w="9525">
            <a:noFill/>
          </a:ln>
        </p:spPr>
        <p:txBody>
          <a:bodyPr lIns="0" rIns="0" anchor="ctr"/>
          <a:lstStyle/>
          <a:p>
            <a:pPr>
              <a:lnSpc>
                <a:spcPct val="100000"/>
              </a:lnSpc>
              <a:buNone/>
            </a:pPr>
            <a:r>
              <a:rPr lang="zh-CN" altLang="en-US" b="0" dirty="0">
                <a:solidFill>
                  <a:srgbClr val="FF0000"/>
                </a:solidFill>
                <a:ea typeface="+mn-ea"/>
                <a:cs typeface="Times New Roman" panose="02020603050405020304" pitchFamily="18" charset="0"/>
                <a:sym typeface="+mn-ea"/>
              </a:rPr>
              <a:t>（2） 确定性：</a:t>
            </a:r>
            <a:r>
              <a:rPr lang="zh-CN" altLang="en-US" b="0" dirty="0">
                <a:ea typeface="+mn-ea"/>
                <a:cs typeface="Times New Roman" panose="02020603050405020304" pitchFamily="18" charset="0"/>
                <a:sym typeface="+mn-ea"/>
              </a:rPr>
              <a:t>无二义性。</a:t>
            </a:r>
            <a:r>
              <a:rPr lang="zh-CN" altLang="en-US" dirty="0">
                <a:solidFill>
                  <a:srgbClr val="3333FF"/>
                </a:solidFill>
                <a:ea typeface="楷体" panose="02010609060101010101" pitchFamily="49" charset="-122"/>
                <a:cs typeface="Times New Roman" panose="02020603050405020304" pitchFamily="18" charset="0"/>
                <a:sym typeface="+mn-ea"/>
              </a:rPr>
              <a:t> </a:t>
            </a:r>
            <a:endParaRPr lang="zh-CN" altLang="en-US" b="0" dirty="0">
              <a:solidFill>
                <a:schemeClr val="tx1"/>
              </a:solidFill>
              <a:ea typeface="+mn-ea"/>
              <a:cs typeface="Times New Roman" panose="02020603050405020304" pitchFamily="18" charset="0"/>
              <a:sym typeface="+mn-ea"/>
            </a:endParaRPr>
          </a:p>
        </p:txBody>
      </p:sp>
      <p:sp>
        <p:nvSpPr>
          <p:cNvPr id="4" name="Rectangle 17"/>
          <p:cNvSpPr/>
          <p:nvPr/>
        </p:nvSpPr>
        <p:spPr>
          <a:xfrm>
            <a:off x="227965" y="3042285"/>
            <a:ext cx="8899525" cy="951230"/>
          </a:xfrm>
          <a:prstGeom prst="rect">
            <a:avLst/>
          </a:prstGeom>
          <a:noFill/>
          <a:ln w="9525">
            <a:noFill/>
          </a:ln>
        </p:spPr>
        <p:txBody>
          <a:bodyPr lIns="0" rIns="0" anchor="ctr"/>
          <a:lstStyle/>
          <a:p>
            <a:pPr>
              <a:lnSpc>
                <a:spcPct val="100000"/>
              </a:lnSpc>
              <a:buNone/>
            </a:pPr>
            <a:r>
              <a:rPr lang="zh-CN" altLang="en-US" b="0" dirty="0">
                <a:solidFill>
                  <a:srgbClr val="FF0000"/>
                </a:solidFill>
                <a:ea typeface="+mn-ea"/>
                <a:cs typeface="Times New Roman" panose="02020603050405020304" pitchFamily="18" charset="0"/>
                <a:sym typeface="+mn-ea"/>
              </a:rPr>
              <a:t>（3） 可行性：</a:t>
            </a:r>
            <a:r>
              <a:rPr b="0" dirty="0" err="1">
                <a:solidFill>
                  <a:schemeClr val="tx1"/>
                </a:solidFill>
                <a:ea typeface="+mn-ea"/>
                <a:cs typeface="Times New Roman" panose="02020603050405020304" pitchFamily="18" charset="0"/>
                <a:sym typeface="+mn-ea"/>
              </a:rPr>
              <a:t>可通过基本运算有限次执行来实现</a:t>
            </a:r>
            <a:r>
              <a:rPr b="0" dirty="0">
                <a:solidFill>
                  <a:schemeClr val="tx1"/>
                </a:solidFill>
                <a:ea typeface="+mn-ea"/>
                <a:cs typeface="Times New Roman" panose="02020603050405020304" pitchFamily="18" charset="0"/>
                <a:sym typeface="+mn-ea"/>
              </a:rPr>
              <a:t>， </a:t>
            </a:r>
            <a:r>
              <a:rPr b="0" dirty="0" err="1">
                <a:solidFill>
                  <a:schemeClr val="tx1"/>
                </a:solidFill>
                <a:ea typeface="+mn-ea"/>
                <a:cs typeface="Times New Roman" panose="02020603050405020304" pitchFamily="18" charset="0"/>
                <a:sym typeface="+mn-ea"/>
              </a:rPr>
              <a:t>也就是算法中每一个动作能够被机械地执行</a:t>
            </a:r>
            <a:r>
              <a:rPr b="0" dirty="0">
                <a:solidFill>
                  <a:schemeClr val="tx1"/>
                </a:solidFill>
                <a:ea typeface="+mn-ea"/>
                <a:cs typeface="Times New Roman" panose="02020603050405020304" pitchFamily="18" charset="0"/>
                <a:sym typeface="+mn-ea"/>
              </a:rPr>
              <a:t>。</a:t>
            </a:r>
            <a:endParaRPr b="0" dirty="0">
              <a:solidFill>
                <a:schemeClr val="tx1"/>
              </a:solidFill>
              <a:ea typeface="+mn-ea"/>
              <a:cs typeface="Times New Roman" panose="02020603050405020304" pitchFamily="18" charset="0"/>
              <a:sym typeface="+mn-ea"/>
            </a:endParaRPr>
          </a:p>
        </p:txBody>
      </p:sp>
      <p:sp>
        <p:nvSpPr>
          <p:cNvPr id="6" name="Rectangle 17"/>
          <p:cNvSpPr/>
          <p:nvPr/>
        </p:nvSpPr>
        <p:spPr>
          <a:xfrm>
            <a:off x="212090" y="4150995"/>
            <a:ext cx="8915400" cy="1029970"/>
          </a:xfrm>
          <a:prstGeom prst="rect">
            <a:avLst/>
          </a:prstGeom>
          <a:noFill/>
          <a:ln w="9525">
            <a:noFill/>
          </a:ln>
        </p:spPr>
        <p:txBody>
          <a:bodyPr lIns="0" rIns="0" anchor="ctr"/>
          <a:lstStyle/>
          <a:p>
            <a:pPr>
              <a:lnSpc>
                <a:spcPct val="100000"/>
              </a:lnSpc>
              <a:buNone/>
            </a:pPr>
            <a:r>
              <a:rPr b="0">
                <a:solidFill>
                  <a:srgbClr val="FF0000"/>
                </a:solidFill>
                <a:ea typeface="+mn-ea"/>
                <a:cs typeface="Times New Roman" panose="02020603050405020304" pitchFamily="18" charset="0"/>
                <a:sym typeface="+mn-ea"/>
              </a:rPr>
              <a:t>（4） 输入：</a:t>
            </a:r>
            <a:r>
              <a:rPr b="0">
                <a:solidFill>
                  <a:schemeClr val="tx1"/>
                </a:solidFill>
                <a:ea typeface="+mn-ea"/>
                <a:cs typeface="Times New Roman" panose="02020603050405020304" pitchFamily="18" charset="0"/>
                <a:sym typeface="+mn-ea"/>
              </a:rPr>
              <a:t> 有</a:t>
            </a:r>
            <a:r>
              <a:rPr lang="en-US" altLang="zh-CN" b="0" dirty="0" err="1">
                <a:solidFill>
                  <a:srgbClr val="3333CC"/>
                </a:solidFill>
                <a:latin typeface="+mn-ea"/>
                <a:ea typeface="+mn-ea"/>
                <a:cs typeface="+mn-ea"/>
                <a:sym typeface="+mn-ea"/>
              </a:rPr>
              <a:t>零个或多个</a:t>
            </a:r>
            <a:r>
              <a:rPr b="0">
                <a:solidFill>
                  <a:schemeClr val="tx1"/>
                </a:solidFill>
                <a:ea typeface="+mn-ea"/>
                <a:cs typeface="Times New Roman" panose="02020603050405020304" pitchFamily="18" charset="0"/>
                <a:sym typeface="+mn-ea"/>
              </a:rPr>
              <a:t>输入，这些输入取自于某个特定的对象集合。 </a:t>
            </a:r>
            <a:endParaRPr b="0">
              <a:solidFill>
                <a:schemeClr val="tx1"/>
              </a:solidFill>
              <a:ea typeface="+mn-ea"/>
              <a:cs typeface="Times New Roman" panose="02020603050405020304" pitchFamily="18" charset="0"/>
              <a:sym typeface="+mn-ea"/>
            </a:endParaRPr>
          </a:p>
        </p:txBody>
      </p:sp>
      <p:sp>
        <p:nvSpPr>
          <p:cNvPr id="7" name="Rectangle 17"/>
          <p:cNvSpPr/>
          <p:nvPr/>
        </p:nvSpPr>
        <p:spPr>
          <a:xfrm>
            <a:off x="212090" y="5338445"/>
            <a:ext cx="8915400" cy="973455"/>
          </a:xfrm>
          <a:prstGeom prst="rect">
            <a:avLst/>
          </a:prstGeom>
          <a:noFill/>
          <a:ln w="9525">
            <a:noFill/>
          </a:ln>
        </p:spPr>
        <p:txBody>
          <a:bodyPr lIns="0" rIns="0" anchor="ctr"/>
          <a:lstStyle/>
          <a:p>
            <a:pPr>
              <a:lnSpc>
                <a:spcPct val="100000"/>
              </a:lnSpc>
              <a:buNone/>
            </a:pPr>
            <a:r>
              <a:rPr lang="zh-CN" b="0">
                <a:solidFill>
                  <a:srgbClr val="FF0000"/>
                </a:solidFill>
                <a:ea typeface="+mn-ea"/>
                <a:cs typeface="Times New Roman" panose="02020603050405020304" pitchFamily="18" charset="0"/>
                <a:sym typeface="+mn-ea"/>
              </a:rPr>
              <a:t>（</a:t>
            </a:r>
            <a:r>
              <a:rPr lang="en-US" altLang="zh-CN" b="0">
                <a:solidFill>
                  <a:srgbClr val="FF0000"/>
                </a:solidFill>
                <a:ea typeface="+mn-ea"/>
                <a:cs typeface="Times New Roman" panose="02020603050405020304" pitchFamily="18" charset="0"/>
                <a:sym typeface="+mn-ea"/>
              </a:rPr>
              <a:t>5</a:t>
            </a:r>
            <a:r>
              <a:rPr lang="zh-CN" b="0">
                <a:solidFill>
                  <a:srgbClr val="FF0000"/>
                </a:solidFill>
                <a:ea typeface="+mn-ea"/>
                <a:cs typeface="Times New Roman" panose="02020603050405020304" pitchFamily="18" charset="0"/>
                <a:sym typeface="+mn-ea"/>
              </a:rPr>
              <a:t>）</a:t>
            </a:r>
            <a:r>
              <a:rPr b="0">
                <a:solidFill>
                  <a:srgbClr val="FF0000"/>
                </a:solidFill>
                <a:ea typeface="+mn-ea"/>
                <a:cs typeface="Times New Roman" panose="02020603050405020304" pitchFamily="18" charset="0"/>
                <a:sym typeface="+mn-ea"/>
              </a:rPr>
              <a:t>输出：</a:t>
            </a:r>
            <a:r>
              <a:rPr b="0">
                <a:solidFill>
                  <a:schemeClr val="tx1"/>
                </a:solidFill>
                <a:ea typeface="+mn-ea"/>
                <a:cs typeface="Times New Roman" panose="02020603050405020304" pitchFamily="18" charset="0"/>
                <a:sym typeface="+mn-ea"/>
              </a:rPr>
              <a:t> 有</a:t>
            </a:r>
            <a:r>
              <a:rPr lang="en-US" altLang="zh-CN" b="0" dirty="0" err="1">
                <a:solidFill>
                  <a:srgbClr val="3333CC"/>
                </a:solidFill>
                <a:latin typeface="+mn-ea"/>
                <a:ea typeface="+mn-ea"/>
                <a:cs typeface="+mn-ea"/>
                <a:sym typeface="+mn-ea"/>
              </a:rPr>
              <a:t>一个或多个</a:t>
            </a:r>
            <a:r>
              <a:rPr b="0">
                <a:solidFill>
                  <a:schemeClr val="tx1"/>
                </a:solidFill>
                <a:ea typeface="+mn-ea"/>
                <a:cs typeface="Times New Roman" panose="02020603050405020304" pitchFamily="18" charset="0"/>
                <a:sym typeface="+mn-ea"/>
              </a:rPr>
              <a:t>输出，这些输出是同输入有着某些特定关系的量。</a:t>
            </a:r>
            <a:endParaRPr b="0">
              <a:solidFill>
                <a:schemeClr val="tx1"/>
              </a:solidFill>
              <a:ea typeface="+mn-ea"/>
              <a:cs typeface="Times New Roman" panose="02020603050405020304" pitchFamily="18" charset="0"/>
              <a:sym typeface="+mn-ea"/>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0-#ppt_w/2"/>
                                          </p:val>
                                        </p:tav>
                                        <p:tav tm="100000">
                                          <p:val>
                                            <p:strVal val="#ppt_x"/>
                                          </p:val>
                                        </p:tav>
                                      </p:tavLst>
                                    </p:anim>
                                    <p:anim calcmode="lin" valueType="num">
                                      <p:cBhvr>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500"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ppt_x</p:attrName>
                                        </p:attrNameLst>
                                      </p:cBhvr>
                                      <p:tavLst>
                                        <p:tav tm="0">
                                          <p:val>
                                            <p:strVal val="0-#ppt_w/2"/>
                                          </p:val>
                                        </p:tav>
                                        <p:tav tm="100000">
                                          <p:val>
                                            <p:strVal val="#ppt_x"/>
                                          </p:val>
                                        </p:tav>
                                      </p:tavLst>
                                    </p:anim>
                                    <p:anim calcmode="lin" valueType="num">
                                      <p:cBhvr>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500"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ppt_x</p:attrName>
                                        </p:attrNameLst>
                                      </p:cBhvr>
                                      <p:tavLst>
                                        <p:tav tm="0">
                                          <p:val>
                                            <p:strVal val="0-#ppt_w/2"/>
                                          </p:val>
                                        </p:tav>
                                        <p:tav tm="100000">
                                          <p:val>
                                            <p:strVal val="#ppt_x"/>
                                          </p:val>
                                        </p:tav>
                                      </p:tavLst>
                                    </p:anim>
                                    <p:anim calcmode="lin" valueType="num">
                                      <p:cBhvr>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ppt_x</p:attrName>
                                        </p:attrNameLst>
                                      </p:cBhvr>
                                      <p:tavLst>
                                        <p:tav tm="0">
                                          <p:val>
                                            <p:strVal val="0-#ppt_w/2"/>
                                          </p:val>
                                        </p:tav>
                                        <p:tav tm="100000">
                                          <p:val>
                                            <p:strVal val="#ppt_x"/>
                                          </p:val>
                                        </p:tav>
                                      </p:tavLst>
                                    </p:anim>
                                    <p:anim calcmode="lin" valueType="num">
                                      <p:cBhvr>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p:cNvSpPr>
          <p:nvPr>
            <p:ph type="title"/>
          </p:nvPr>
        </p:nvSpPr>
        <p:spPr>
          <a:xfrm>
            <a:off x="685800" y="152400"/>
            <a:ext cx="7772400" cy="533400"/>
          </a:xfrm>
        </p:spPr>
        <p:txBody>
          <a:bodyPr wrap="square" lIns="91440" tIns="45720" rIns="91440" bIns="45720" anchor="ctr"/>
          <a:lstStyle/>
          <a:p>
            <a:pPr algn="ctr" eaLnBrk="1" hangingPunct="1"/>
            <a:r>
              <a:rPr lang="en-US" altLang="zh-CN" dirty="0">
                <a:sym typeface="+mn-ea"/>
              </a:rPr>
              <a:t>1.4</a:t>
            </a:r>
            <a:r>
              <a:rPr lang="zh-CN" altLang="en-US" dirty="0">
                <a:sym typeface="+mn-ea"/>
              </a:rPr>
              <a:t>　算法</a:t>
            </a:r>
            <a:endParaRPr lang="zh-CN" altLang="en-US" dirty="0">
              <a:sym typeface="宋体" panose="02010600030101010101" pitchFamily="2" charset="-122"/>
            </a:endParaRPr>
          </a:p>
        </p:txBody>
      </p:sp>
      <p:sp>
        <p:nvSpPr>
          <p:cNvPr id="44034"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44035" name="Rectangle 17"/>
          <p:cNvSpPr/>
          <p:nvPr/>
        </p:nvSpPr>
        <p:spPr>
          <a:xfrm>
            <a:off x="228600" y="1695450"/>
            <a:ext cx="8915400" cy="5080000"/>
          </a:xfrm>
          <a:prstGeom prst="rect">
            <a:avLst/>
          </a:prstGeom>
          <a:noFill/>
          <a:ln w="9525">
            <a:noFill/>
          </a:ln>
        </p:spPr>
        <p:txBody>
          <a:bodyPr lIns="0" rIns="0" anchor="ctr"/>
          <a:lstStyle/>
          <a:p>
            <a:pPr>
              <a:lnSpc>
                <a:spcPct val="100000"/>
              </a:lnSpc>
              <a:buNone/>
            </a:pPr>
            <a:endParaRPr lang="zh-CN" altLang="zh-CN" b="0" dirty="0">
              <a:latin typeface="Times New Roman" panose="02020603050405020304" pitchFamily="18" charset="0"/>
              <a:ea typeface="宋体" panose="02010600030101010101" pitchFamily="2" charset="-122"/>
            </a:endParaRPr>
          </a:p>
        </p:txBody>
      </p:sp>
      <p:sp>
        <p:nvSpPr>
          <p:cNvPr id="153617" name="Rectangle 17"/>
          <p:cNvSpPr/>
          <p:nvPr/>
        </p:nvSpPr>
        <p:spPr>
          <a:xfrm>
            <a:off x="228600" y="995363"/>
            <a:ext cx="8915400" cy="701675"/>
          </a:xfrm>
          <a:prstGeom prst="rect">
            <a:avLst/>
          </a:prstGeom>
          <a:noFill/>
          <a:ln w="9525">
            <a:noFill/>
          </a:ln>
        </p:spPr>
        <p:txBody>
          <a:bodyPr lIns="0" rIns="0" anchor="ctr"/>
          <a:lstStyle/>
          <a:p>
            <a:pPr marL="342900" indent="-342900">
              <a:lnSpc>
                <a:spcPct val="100000"/>
              </a:lnSpc>
            </a:pPr>
            <a:r>
              <a:rPr lang="en-US" altLang="zh-CN" b="0" dirty="0" err="1">
                <a:solidFill>
                  <a:srgbClr val="3333CC"/>
                </a:solidFill>
                <a:latin typeface="+mn-ea"/>
                <a:ea typeface="+mn-ea"/>
                <a:cs typeface="+mn-ea"/>
              </a:rPr>
              <a:t>算法的</a:t>
            </a:r>
            <a:r>
              <a:rPr lang="zh-CN" altLang="en-US" b="0" dirty="0" err="1">
                <a:solidFill>
                  <a:srgbClr val="3333CC"/>
                </a:solidFill>
                <a:latin typeface="+mn-ea"/>
                <a:ea typeface="+mn-ea"/>
                <a:cs typeface="+mn-ea"/>
              </a:rPr>
              <a:t>表示形式，主要有：</a:t>
            </a:r>
            <a:r>
              <a:rPr lang="en-US" altLang="zh-CN" b="0" dirty="0" err="1">
                <a:solidFill>
                  <a:srgbClr val="3333CC"/>
                </a:solidFill>
                <a:latin typeface="+mn-ea"/>
                <a:ea typeface="+mn-ea"/>
                <a:cs typeface="+mn-ea"/>
              </a:rPr>
              <a:t> </a:t>
            </a:r>
            <a:endParaRPr lang="zh-CN" altLang="en-US" b="0" dirty="0">
              <a:latin typeface="Times New Roman" panose="02020603050405020304" pitchFamily="18" charset="0"/>
              <a:ea typeface="楷体_GB2312" pitchFamily="49" charset="-122"/>
            </a:endParaRPr>
          </a:p>
        </p:txBody>
      </p:sp>
      <p:sp>
        <p:nvSpPr>
          <p:cNvPr id="2" name="Rectangle 17"/>
          <p:cNvSpPr/>
          <p:nvPr/>
        </p:nvSpPr>
        <p:spPr>
          <a:xfrm>
            <a:off x="228600" y="1695450"/>
            <a:ext cx="8915400" cy="560070"/>
          </a:xfrm>
          <a:prstGeom prst="rect">
            <a:avLst/>
          </a:prstGeom>
          <a:noFill/>
          <a:ln w="9525">
            <a:noFill/>
          </a:ln>
        </p:spPr>
        <p:txBody>
          <a:bodyPr lIns="0" rIns="0" anchor="ctr"/>
          <a:lstStyle/>
          <a:p>
            <a:pPr>
              <a:lnSpc>
                <a:spcPct val="100000"/>
              </a:lnSpc>
              <a:buNone/>
            </a:pPr>
            <a:r>
              <a:rPr lang="zh-CN" altLang="en-US" b="0" dirty="0">
                <a:solidFill>
                  <a:schemeClr val="tx1"/>
                </a:solidFill>
                <a:ea typeface="+mn-ea"/>
                <a:cs typeface="Times New Roman" panose="02020603050405020304" pitchFamily="18" charset="0"/>
                <a:sym typeface="+mn-ea"/>
              </a:rPr>
              <a:t>（</a:t>
            </a:r>
            <a:r>
              <a:rPr lang="en-US" altLang="zh-CN" b="0" dirty="0">
                <a:solidFill>
                  <a:schemeClr val="tx1"/>
                </a:solidFill>
                <a:ea typeface="+mn-ea"/>
                <a:cs typeface="Times New Roman" panose="02020603050405020304" pitchFamily="18" charset="0"/>
                <a:sym typeface="+mn-ea"/>
              </a:rPr>
              <a:t>1</a:t>
            </a:r>
            <a:r>
              <a:rPr lang="zh-CN" altLang="en-US" b="0" dirty="0">
                <a:solidFill>
                  <a:schemeClr val="tx1"/>
                </a:solidFill>
                <a:ea typeface="+mn-ea"/>
                <a:cs typeface="Times New Roman" panose="02020603050405020304" pitchFamily="18" charset="0"/>
                <a:sym typeface="+mn-ea"/>
              </a:rPr>
              <a:t>）</a:t>
            </a:r>
            <a:r>
              <a:rPr lang="zh-CN" altLang="en-US" b="0" dirty="0">
                <a:solidFill>
                  <a:schemeClr val="tx1"/>
                </a:solidFill>
                <a:sym typeface="+mn-ea"/>
              </a:rPr>
              <a:t>自然语言描述</a:t>
            </a:r>
            <a:endParaRPr lang="zh-CN" altLang="en-US" b="0" dirty="0">
              <a:solidFill>
                <a:schemeClr val="tx1"/>
              </a:solidFill>
              <a:ea typeface="+mn-ea"/>
              <a:cs typeface="Times New Roman" panose="02020603050405020304" pitchFamily="18" charset="0"/>
              <a:sym typeface="+mn-ea"/>
            </a:endParaRPr>
          </a:p>
        </p:txBody>
      </p:sp>
      <p:sp>
        <p:nvSpPr>
          <p:cNvPr id="3" name="Rectangle 17"/>
          <p:cNvSpPr/>
          <p:nvPr/>
        </p:nvSpPr>
        <p:spPr>
          <a:xfrm>
            <a:off x="212090" y="2324735"/>
            <a:ext cx="8915400" cy="560070"/>
          </a:xfrm>
          <a:prstGeom prst="rect">
            <a:avLst/>
          </a:prstGeom>
          <a:noFill/>
          <a:ln w="9525">
            <a:noFill/>
          </a:ln>
        </p:spPr>
        <p:txBody>
          <a:bodyPr lIns="0" rIns="0" anchor="ctr"/>
          <a:lstStyle/>
          <a:p>
            <a:pPr>
              <a:lnSpc>
                <a:spcPct val="100000"/>
              </a:lnSpc>
              <a:buNone/>
            </a:pPr>
            <a:r>
              <a:rPr lang="zh-CN" altLang="en-US" b="0" dirty="0">
                <a:solidFill>
                  <a:schemeClr val="tx1"/>
                </a:solidFill>
                <a:ea typeface="+mn-ea"/>
                <a:cs typeface="Times New Roman" panose="02020603050405020304" pitchFamily="18" charset="0"/>
                <a:sym typeface="+mn-ea"/>
              </a:rPr>
              <a:t>（2） 流程图</a:t>
            </a:r>
            <a:r>
              <a:rPr lang="zh-CN" altLang="en-US" b="0" dirty="0">
                <a:solidFill>
                  <a:schemeClr val="tx1"/>
                </a:solidFill>
                <a:ea typeface="楷体" panose="02010609060101010101" pitchFamily="49" charset="-122"/>
                <a:cs typeface="Times New Roman" panose="02020603050405020304" pitchFamily="18" charset="0"/>
                <a:sym typeface="+mn-ea"/>
              </a:rPr>
              <a:t> </a:t>
            </a:r>
            <a:endParaRPr lang="zh-CN" altLang="en-US" b="0" dirty="0">
              <a:solidFill>
                <a:schemeClr val="tx1"/>
              </a:solidFill>
              <a:ea typeface="楷体" panose="02010609060101010101" pitchFamily="49" charset="-122"/>
              <a:cs typeface="Times New Roman" panose="02020603050405020304" pitchFamily="18" charset="0"/>
              <a:sym typeface="+mn-ea"/>
            </a:endParaRPr>
          </a:p>
        </p:txBody>
      </p:sp>
      <p:sp>
        <p:nvSpPr>
          <p:cNvPr id="4" name="Rectangle 17"/>
          <p:cNvSpPr/>
          <p:nvPr/>
        </p:nvSpPr>
        <p:spPr>
          <a:xfrm>
            <a:off x="227965" y="2898775"/>
            <a:ext cx="8899525" cy="675005"/>
          </a:xfrm>
          <a:prstGeom prst="rect">
            <a:avLst/>
          </a:prstGeom>
          <a:noFill/>
          <a:ln w="9525">
            <a:noFill/>
          </a:ln>
        </p:spPr>
        <p:txBody>
          <a:bodyPr lIns="0" rIns="0" anchor="ctr"/>
          <a:lstStyle/>
          <a:p>
            <a:pPr>
              <a:lnSpc>
                <a:spcPct val="100000"/>
              </a:lnSpc>
              <a:buNone/>
            </a:pPr>
            <a:r>
              <a:rPr lang="zh-CN" altLang="en-US" b="0" dirty="0">
                <a:sym typeface="+mn-ea"/>
              </a:rPr>
              <a:t>（</a:t>
            </a:r>
            <a:r>
              <a:rPr lang="en-US" altLang="zh-CN" b="0" dirty="0">
                <a:sym typeface="+mn-ea"/>
              </a:rPr>
              <a:t>3</a:t>
            </a:r>
            <a:r>
              <a:rPr lang="zh-CN" altLang="en-US" b="0" dirty="0">
                <a:sym typeface="+mn-ea"/>
              </a:rPr>
              <a:t>）类语言</a:t>
            </a:r>
            <a:r>
              <a:rPr lang="en-US" altLang="zh-CN" b="0" dirty="0">
                <a:sym typeface="+mn-ea"/>
              </a:rPr>
              <a:t>——</a:t>
            </a:r>
            <a:r>
              <a:rPr lang="zh-CN" altLang="en-US" b="0" dirty="0">
                <a:sym typeface="+mn-ea"/>
              </a:rPr>
              <a:t>伪代码</a:t>
            </a:r>
            <a:endParaRPr lang="zh-CN" altLang="en-US" b="0" dirty="0">
              <a:solidFill>
                <a:schemeClr val="tx1"/>
              </a:solidFill>
              <a:ea typeface="+mn-ea"/>
              <a:cs typeface="Times New Roman" panose="02020603050405020304" pitchFamily="18" charset="0"/>
              <a:sym typeface="+mn-ea"/>
            </a:endParaRPr>
          </a:p>
        </p:txBody>
      </p:sp>
      <p:sp>
        <p:nvSpPr>
          <p:cNvPr id="5" name="Rectangle 17"/>
          <p:cNvSpPr/>
          <p:nvPr/>
        </p:nvSpPr>
        <p:spPr>
          <a:xfrm>
            <a:off x="236220" y="3573145"/>
            <a:ext cx="8899525" cy="675005"/>
          </a:xfrm>
          <a:prstGeom prst="rect">
            <a:avLst/>
          </a:prstGeom>
          <a:noFill/>
          <a:ln w="9525">
            <a:noFill/>
          </a:ln>
        </p:spPr>
        <p:txBody>
          <a:bodyPr lIns="0" rIns="0" anchor="ctr"/>
          <a:lstStyle/>
          <a:p>
            <a:pPr>
              <a:lnSpc>
                <a:spcPct val="100000"/>
              </a:lnSpc>
              <a:buNone/>
            </a:pPr>
            <a:r>
              <a:rPr lang="zh-CN" altLang="en-US" b="0" dirty="0">
                <a:sym typeface="+mn-ea"/>
              </a:rPr>
              <a:t>（</a:t>
            </a:r>
            <a:r>
              <a:rPr lang="en-US" altLang="zh-CN" b="0" dirty="0">
                <a:sym typeface="+mn-ea"/>
              </a:rPr>
              <a:t>4</a:t>
            </a:r>
            <a:r>
              <a:rPr lang="zh-CN" altLang="en-US" b="0" dirty="0">
                <a:sym typeface="+mn-ea"/>
              </a:rPr>
              <a:t>）计算机程序语言</a:t>
            </a:r>
            <a:endParaRPr lang="zh-CN" altLang="en-US" b="0" dirty="0">
              <a:solidFill>
                <a:schemeClr val="tx1"/>
              </a:solidFill>
              <a:ea typeface="+mn-ea"/>
              <a:cs typeface="Times New Roman" panose="02020603050405020304" pitchFamily="18" charset="0"/>
              <a:sym typeface="+mn-ea"/>
            </a:endParaRPr>
          </a:p>
        </p:txBody>
      </p:sp>
      <p:sp>
        <p:nvSpPr>
          <p:cNvPr id="2050" name=" 2050"/>
          <p:cNvSpPr/>
          <p:nvPr/>
        </p:nvSpPr>
        <p:spPr>
          <a:xfrm>
            <a:off x="4643755" y="1844675"/>
            <a:ext cx="479425" cy="147828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0" b="0"/>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rgbClr val="FF0000"/>
          </a:solidFill>
          <a:ln w="9525">
            <a:noFill/>
          </a:ln>
        </p:spPr>
        <p:txBody>
          <a:bodyPr/>
          <a:lstStyle/>
          <a:p>
            <a:endParaRPr lang="zh-CN" altLang="en-US"/>
          </a:p>
        </p:txBody>
      </p:sp>
      <p:sp>
        <p:nvSpPr>
          <p:cNvPr id="7" name="文本框 6"/>
          <p:cNvSpPr txBox="1"/>
          <p:nvPr/>
        </p:nvSpPr>
        <p:spPr>
          <a:xfrm>
            <a:off x="5219700" y="2242820"/>
            <a:ext cx="2724150" cy="681990"/>
          </a:xfrm>
          <a:prstGeom prst="rect">
            <a:avLst/>
          </a:prstGeom>
          <a:noFill/>
        </p:spPr>
        <p:txBody>
          <a:bodyPr wrap="square" rtlCol="0">
            <a:spAutoFit/>
          </a:bodyPr>
          <a:lstStyle/>
          <a:p>
            <a:pPr>
              <a:buNone/>
            </a:pPr>
            <a:r>
              <a:rPr lang="zh-CN" altLang="en-US" b="0">
                <a:latin typeface="宋体" panose="02010600030101010101" pitchFamily="2" charset="-122"/>
                <a:ea typeface="宋体" panose="02010600030101010101" pitchFamily="2" charset="-122"/>
              </a:rPr>
              <a:t>描述形式</a:t>
            </a:r>
            <a:endParaRPr lang="zh-CN" altLang="en-US" b="0">
              <a:latin typeface="宋体" panose="02010600030101010101" pitchFamily="2" charset="-122"/>
              <a:ea typeface="宋体" panose="02010600030101010101" pitchFamily="2" charset="-122"/>
            </a:endParaRPr>
          </a:p>
        </p:txBody>
      </p:sp>
      <p:sp>
        <p:nvSpPr>
          <p:cNvPr id="8" name="右箭头 7"/>
          <p:cNvSpPr/>
          <p:nvPr/>
        </p:nvSpPr>
        <p:spPr>
          <a:xfrm>
            <a:off x="4211955" y="3789045"/>
            <a:ext cx="861060" cy="215900"/>
          </a:xfrm>
          <a:prstGeom prst="rightArrow">
            <a:avLst/>
          </a:prstGeom>
          <a:solidFill>
            <a:srgbClr val="FF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pPr>
            <a:endParaRPr kumimoji="1" lang="zh-CN" altLang="en-US" sz="3200" b="1" i="0" u="none" strike="noStrike" cap="none" normalizeH="0" baseline="0">
              <a:ln>
                <a:noFill/>
              </a:ln>
              <a:solidFill>
                <a:schemeClr val="tx1"/>
              </a:solidFill>
              <a:effectLst/>
              <a:latin typeface="Times New Roman" panose="02020603050405020304" pitchFamily="18" charset="0"/>
              <a:ea typeface="楷体_GB2312" pitchFamily="49" charset="-122"/>
            </a:endParaRPr>
          </a:p>
        </p:txBody>
      </p:sp>
      <p:sp>
        <p:nvSpPr>
          <p:cNvPr id="9" name="文本框 8"/>
          <p:cNvSpPr txBox="1"/>
          <p:nvPr/>
        </p:nvSpPr>
        <p:spPr>
          <a:xfrm>
            <a:off x="5292090" y="3512185"/>
            <a:ext cx="2724150" cy="681990"/>
          </a:xfrm>
          <a:prstGeom prst="rect">
            <a:avLst/>
          </a:prstGeom>
          <a:noFill/>
        </p:spPr>
        <p:txBody>
          <a:bodyPr wrap="square" rtlCol="0">
            <a:spAutoFit/>
          </a:bodyPr>
          <a:lstStyle/>
          <a:p>
            <a:pPr>
              <a:buNone/>
            </a:pPr>
            <a:r>
              <a:rPr lang="zh-CN" altLang="en-US" b="0">
                <a:latin typeface="宋体" panose="02010600030101010101" pitchFamily="2" charset="-122"/>
                <a:ea typeface="宋体" panose="02010600030101010101" pitchFamily="2" charset="-122"/>
              </a:rPr>
              <a:t>实现形式</a:t>
            </a:r>
            <a:endParaRPr lang="zh-CN" altLang="en-US" b="0">
              <a:latin typeface="宋体" panose="02010600030101010101" pitchFamily="2" charset="-122"/>
              <a:ea typeface="宋体" panose="02010600030101010101" pitchFamily="2"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bldLvl="0" animBg="1"/>
      <p:bldP spid="7" grpId="0"/>
      <p:bldP spid="8" grpId="0" bldLvl="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本章要求</a:t>
            </a:r>
            <a:endParaRPr lang="zh-CN" altLang="en-US"/>
          </a:p>
        </p:txBody>
      </p:sp>
      <p:sp>
        <p:nvSpPr>
          <p:cNvPr id="3" name="内容占位符 2"/>
          <p:cNvSpPr>
            <a:spLocks noGrp="1"/>
          </p:cNvSpPr>
          <p:nvPr>
            <p:ph idx="1"/>
          </p:nvPr>
        </p:nvSpPr>
        <p:spPr/>
        <p:txBody>
          <a:bodyPr/>
          <a:lstStyle/>
          <a:p>
            <a:r>
              <a:rPr>
                <a:solidFill>
                  <a:srgbClr val="FF0000"/>
                </a:solidFill>
              </a:rPr>
              <a:t>数据结构</a:t>
            </a:r>
            <a:r>
              <a:t>的定义</a:t>
            </a:r>
          </a:p>
          <a:p>
            <a:r>
              <a:rPr>
                <a:solidFill>
                  <a:srgbClr val="FF0000"/>
                </a:solidFill>
              </a:rPr>
              <a:t>结构类型：</a:t>
            </a:r>
            <a:r>
              <a:t>逻辑结构、物理结构</a:t>
            </a:r>
          </a:p>
          <a:p>
            <a:r>
              <a:rPr>
                <a:solidFill>
                  <a:srgbClr val="FF0000"/>
                </a:solidFill>
              </a:rPr>
              <a:t>静态</a:t>
            </a:r>
            <a:r>
              <a:t>存储空间分配和</a:t>
            </a:r>
            <a:r>
              <a:rPr>
                <a:solidFill>
                  <a:srgbClr val="FF0000"/>
                </a:solidFill>
              </a:rPr>
              <a:t>动态</a:t>
            </a:r>
            <a:r>
              <a:t>存储空间分配</a:t>
            </a:r>
          </a:p>
          <a:p>
            <a:r>
              <a:rPr>
                <a:solidFill>
                  <a:srgbClr val="FF0000"/>
                </a:solidFill>
              </a:rPr>
              <a:t>算法和程序：</a:t>
            </a:r>
            <a:r>
              <a:t>算法及五大特征、算法与程序关系</a:t>
            </a:r>
          </a:p>
          <a:p>
            <a:r>
              <a:rPr>
                <a:solidFill>
                  <a:srgbClr val="FF0000"/>
                </a:solidFill>
              </a:rPr>
              <a:t>程序性能和算法效率：</a:t>
            </a:r>
            <a:r>
              <a:t>程序性能、算法的好坏标准、空间复杂性的组成、时间复杂性取决因素</a:t>
            </a:r>
          </a:p>
        </p:txBody>
      </p:sp>
    </p:spTree>
  </p:cSld>
  <p:clrMapOvr>
    <a:masterClrMapping/>
  </p:clrMapOvr>
  <p:transition spd="slow">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a:xfrm>
            <a:off x="685800" y="152400"/>
            <a:ext cx="7772400" cy="533400"/>
          </a:xfrm>
        </p:spPr>
        <p:txBody>
          <a:bodyPr wrap="square" lIns="91440" tIns="45720" rIns="91440" bIns="45720" anchor="ctr"/>
          <a:lstStyle/>
          <a:p>
            <a:pPr algn="ctr" eaLnBrk="1" hangingPunct="1"/>
            <a:r>
              <a:rPr lang="en-US" altLang="zh-CN" dirty="0">
                <a:sym typeface="+mn-ea"/>
              </a:rPr>
              <a:t>1.4</a:t>
            </a:r>
            <a:r>
              <a:rPr lang="zh-CN" altLang="en-US" dirty="0">
                <a:sym typeface="+mn-ea"/>
              </a:rPr>
              <a:t>　算法</a:t>
            </a:r>
            <a:endParaRPr lang="en-US" altLang="zh-CN" dirty="0"/>
          </a:p>
        </p:txBody>
      </p:sp>
      <p:sp>
        <p:nvSpPr>
          <p:cNvPr id="48130"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3" name="Rectangle 17"/>
          <p:cNvSpPr/>
          <p:nvPr/>
        </p:nvSpPr>
        <p:spPr>
          <a:xfrm>
            <a:off x="214313" y="1215708"/>
            <a:ext cx="8783637" cy="630237"/>
          </a:xfrm>
          <a:prstGeom prst="rect">
            <a:avLst/>
          </a:prstGeom>
          <a:noFill/>
          <a:ln w="9525">
            <a:noFill/>
          </a:ln>
        </p:spPr>
        <p:txBody>
          <a:bodyPr lIns="0" rIns="0" anchor="ctr"/>
          <a:lstStyle/>
          <a:p>
            <a:pPr>
              <a:lnSpc>
                <a:spcPct val="100000"/>
              </a:lnSpc>
              <a:buNone/>
            </a:pPr>
            <a:r>
              <a:rPr lang="zh-CN" altLang="en-US" b="0">
                <a:solidFill>
                  <a:srgbClr val="3333FF"/>
                </a:solidFill>
                <a:latin typeface="+mn-ea"/>
                <a:ea typeface="+mn-ea"/>
                <a:cs typeface="Times New Roman" panose="02020603050405020304" pitchFamily="18" charset="0"/>
              </a:rPr>
              <a:t>思考题</a:t>
            </a:r>
            <a:r>
              <a:rPr lang="en-US" altLang="zh-CN" b="0">
                <a:solidFill>
                  <a:srgbClr val="3333FF"/>
                </a:solidFill>
                <a:latin typeface="+mn-ea"/>
                <a:ea typeface="+mn-ea"/>
                <a:cs typeface="Times New Roman" panose="02020603050405020304" pitchFamily="18" charset="0"/>
              </a:rPr>
              <a:t>1</a:t>
            </a:r>
            <a:r>
              <a:rPr lang="zh-CN" altLang="en-US" b="0">
                <a:solidFill>
                  <a:srgbClr val="3333FF"/>
                </a:solidFill>
                <a:latin typeface="+mn-ea"/>
                <a:ea typeface="+mn-ea"/>
                <a:cs typeface="Times New Roman" panose="02020603050405020304" pitchFamily="18" charset="0"/>
              </a:rPr>
              <a:t>：算法和程序有什么不同？</a:t>
            </a:r>
            <a:endParaRPr lang="zh-CN" altLang="en-US" b="0" dirty="0">
              <a:solidFill>
                <a:srgbClr val="FF0000"/>
              </a:solidFill>
              <a:latin typeface="Times New Roman" panose="02020603050405020304" pitchFamily="18" charset="0"/>
              <a:ea typeface="宋体" panose="02010600030101010101" pitchFamily="2" charset="-122"/>
            </a:endParaRPr>
          </a:p>
        </p:txBody>
      </p:sp>
      <p:sp>
        <p:nvSpPr>
          <p:cNvPr id="6" name="Rectangle 17"/>
          <p:cNvSpPr/>
          <p:nvPr/>
        </p:nvSpPr>
        <p:spPr>
          <a:xfrm>
            <a:off x="214630" y="1858645"/>
            <a:ext cx="8783320" cy="3979545"/>
          </a:xfrm>
          <a:prstGeom prst="rect">
            <a:avLst/>
          </a:prstGeom>
          <a:noFill/>
          <a:ln w="9525">
            <a:noFill/>
          </a:ln>
        </p:spPr>
        <p:txBody>
          <a:bodyPr lIns="0" rIns="0" anchor="ctr"/>
          <a:lstStyle/>
          <a:p>
            <a:pPr>
              <a:lnSpc>
                <a:spcPct val="100000"/>
              </a:lnSpc>
            </a:pPr>
            <a:r>
              <a:rPr lang="zh-CN" b="0" dirty="0">
                <a:solidFill>
                  <a:srgbClr val="FF0000"/>
                </a:solidFill>
                <a:latin typeface="Times New Roman" panose="02020603050405020304" pitchFamily="18" charset="0"/>
                <a:ea typeface="宋体" panose="02010600030101010101" pitchFamily="2" charset="-122"/>
              </a:rPr>
              <a:t>算法和程序是两个不同的概念。</a:t>
            </a:r>
            <a:endParaRPr lang="zh-CN" b="0" dirty="0">
              <a:solidFill>
                <a:srgbClr val="FF0000"/>
              </a:solidFill>
              <a:latin typeface="Times New Roman" panose="02020603050405020304" pitchFamily="18" charset="0"/>
              <a:ea typeface="宋体" panose="02010600030101010101" pitchFamily="2" charset="-122"/>
            </a:endParaRPr>
          </a:p>
          <a:p>
            <a:pPr>
              <a:lnSpc>
                <a:spcPct val="100000"/>
              </a:lnSpc>
            </a:pPr>
            <a:r>
              <a:rPr lang="zh-CN" b="0" dirty="0">
                <a:latin typeface="Times New Roman" panose="02020603050405020304" pitchFamily="18" charset="0"/>
                <a:ea typeface="宋体" panose="02010600030101010101" pitchFamily="2" charset="-122"/>
              </a:rPr>
              <a:t>算法着重体现思路和方法，程序着重体现计算机  的实现</a:t>
            </a:r>
            <a:endParaRPr lang="zh-CN" b="0" dirty="0">
              <a:latin typeface="Times New Roman" panose="02020603050405020304" pitchFamily="18" charset="0"/>
              <a:ea typeface="宋体" panose="02010600030101010101" pitchFamily="2" charset="-122"/>
            </a:endParaRPr>
          </a:p>
          <a:p>
            <a:pPr>
              <a:lnSpc>
                <a:spcPct val="100000"/>
              </a:lnSpc>
            </a:pPr>
            <a:r>
              <a:rPr lang="zh-CN" b="0" dirty="0">
                <a:latin typeface="Times New Roman" panose="02020603050405020304" pitchFamily="18" charset="0"/>
                <a:ea typeface="宋体" panose="02010600030101010101" pitchFamily="2" charset="-122"/>
              </a:rPr>
              <a:t>程序中的指令必须是机器可执行的，算法中的指令无此限制</a:t>
            </a:r>
            <a:endParaRPr lang="zh-CN" b="0" dirty="0">
              <a:latin typeface="Times New Roman" panose="02020603050405020304" pitchFamily="18" charset="0"/>
              <a:ea typeface="宋体" panose="02010600030101010101" pitchFamily="2" charset="-122"/>
            </a:endParaRPr>
          </a:p>
          <a:p>
            <a:pPr>
              <a:lnSpc>
                <a:spcPct val="100000"/>
              </a:lnSpc>
            </a:pPr>
            <a:r>
              <a:rPr lang="zh-CN" b="0" dirty="0">
                <a:latin typeface="Times New Roman" panose="02020603050405020304" pitchFamily="18" charset="0"/>
                <a:ea typeface="宋体" panose="02010600030101010101" pitchFamily="2" charset="-122"/>
              </a:rPr>
              <a:t>一个算法若用计算机语言来书写，它就可以是一个程序</a:t>
            </a:r>
            <a:endParaRPr lang="zh-CN" b="0" dirty="0">
              <a:latin typeface="Times New Roman" panose="02020603050405020304" pitchFamily="18" charset="0"/>
              <a:ea typeface="宋体" panose="02010600030101010101" pitchFamily="2"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xfrm>
            <a:off x="685800" y="152400"/>
            <a:ext cx="7772400" cy="533400"/>
          </a:xfrm>
        </p:spPr>
        <p:txBody>
          <a:bodyPr wrap="square" lIns="91440" tIns="45720" rIns="91440" bIns="45720" anchor="ctr"/>
          <a:lstStyle/>
          <a:p>
            <a:pPr algn="ctr" eaLnBrk="1" hangingPunct="1"/>
            <a:r>
              <a:rPr lang="en-US" altLang="zh-CN" dirty="0"/>
              <a:t>1.4</a:t>
            </a:r>
            <a:r>
              <a:rPr lang="zh-CN" altLang="en-US" dirty="0"/>
              <a:t>　算法分析</a:t>
            </a:r>
            <a:endParaRPr lang="en-US" altLang="zh-CN" dirty="0"/>
          </a:p>
        </p:txBody>
      </p:sp>
      <p:sp>
        <p:nvSpPr>
          <p:cNvPr id="50178"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50179" name="Rectangle 17"/>
          <p:cNvSpPr/>
          <p:nvPr/>
        </p:nvSpPr>
        <p:spPr>
          <a:xfrm>
            <a:off x="228600" y="1695450"/>
            <a:ext cx="8915400" cy="5080000"/>
          </a:xfrm>
          <a:prstGeom prst="rect">
            <a:avLst/>
          </a:prstGeom>
          <a:noFill/>
          <a:ln w="9525">
            <a:noFill/>
          </a:ln>
        </p:spPr>
        <p:txBody>
          <a:bodyPr lIns="0" rIns="0" anchor="ctr"/>
          <a:lstStyle/>
          <a:p>
            <a:pPr>
              <a:lnSpc>
                <a:spcPct val="100000"/>
              </a:lnSpc>
              <a:buNone/>
            </a:pPr>
            <a:endParaRPr lang="zh-CN" altLang="zh-CN" b="0" dirty="0">
              <a:latin typeface="Times New Roman" panose="02020603050405020304" pitchFamily="18" charset="0"/>
              <a:ea typeface="宋体" panose="02010600030101010101" pitchFamily="2" charset="-122"/>
            </a:endParaRPr>
          </a:p>
        </p:txBody>
      </p:sp>
      <p:sp>
        <p:nvSpPr>
          <p:cNvPr id="5" name="TextBox 4"/>
          <p:cNvSpPr txBox="1"/>
          <p:nvPr/>
        </p:nvSpPr>
        <p:spPr>
          <a:xfrm>
            <a:off x="313055" y="1998345"/>
            <a:ext cx="2248535" cy="1272540"/>
          </a:xfrm>
          <a:prstGeom prst="rect">
            <a:avLst/>
          </a:prstGeom>
          <a:noFill/>
        </p:spPr>
        <p:txBody>
          <a:bodyPr wrap="square" rtlCol="0">
            <a:spAutoFit/>
          </a:bodyPr>
          <a:lstStyle/>
          <a:p>
            <a:pPr algn="l">
              <a:buNone/>
            </a:pPr>
            <a:r>
              <a:rPr lang="zh-CN" altLang="en-US" b="0">
                <a:solidFill>
                  <a:schemeClr val="tx1"/>
                </a:solidFill>
                <a:latin typeface="+mn-ea"/>
                <a:ea typeface="+mn-ea"/>
              </a:rPr>
              <a:t>分析算法</a:t>
            </a:r>
            <a:r>
              <a:rPr lang="zh-CN" altLang="en-US" b="0" dirty="0">
                <a:solidFill>
                  <a:schemeClr val="tx1"/>
                </a:solidFill>
                <a:latin typeface="+mn-ea"/>
                <a:ea typeface="+mn-ea"/>
              </a:rPr>
              <a:t>占用的资源</a:t>
            </a:r>
            <a:endParaRPr lang="zh-CN" altLang="en-US" b="0" dirty="0">
              <a:solidFill>
                <a:schemeClr val="tx1"/>
              </a:solidFill>
              <a:latin typeface="+mn-ea"/>
              <a:ea typeface="+mn-ea"/>
            </a:endParaRPr>
          </a:p>
        </p:txBody>
      </p:sp>
      <p:sp>
        <p:nvSpPr>
          <p:cNvPr id="6" name="左大括号 5"/>
          <p:cNvSpPr/>
          <p:nvPr/>
        </p:nvSpPr>
        <p:spPr bwMode="auto">
          <a:xfrm>
            <a:off x="2561590" y="2283925"/>
            <a:ext cx="488315" cy="656296"/>
          </a:xfrm>
          <a:prstGeom prst="leftBrace">
            <a:avLst/>
          </a:prstGeom>
          <a:noFill/>
          <a:ln w="19050" cap="flat" cmpd="sng" algn="ctr">
            <a:solidFill>
              <a:srgbClr val="6600CC"/>
            </a:solidFill>
            <a:prstDash val="solid"/>
            <a:round/>
            <a:headEnd type="none" w="med" len="med"/>
            <a:tailEnd type="none" w="med" len="med"/>
          </a:ln>
          <a:effectLst/>
        </p:spPr>
        <p:txBody>
          <a:bodyPr vert="horz" wrap="square" lIns="91440" tIns="45720" rIns="91440" bIns="45720" numCol="1" rtlCol="0" anchor="ctr" anchorCtr="0" compatLnSpc="1">
            <a:spAutoFit/>
          </a:bodyPr>
          <a:lstStyle/>
          <a:p>
            <a:pPr marR="0" algn="ctr" defTabSz="914400" rtl="0" eaLnBrk="1" fontAlgn="base" latinLnBrk="0" hangingPunct="1">
              <a:lnSpc>
                <a:spcPct val="110000"/>
              </a:lnSpc>
              <a:spcBef>
                <a:spcPct val="50000"/>
              </a:spcBef>
              <a:spcAft>
                <a:spcPct val="0"/>
              </a:spcAft>
              <a:buClrTx/>
              <a:buSzTx/>
              <a:buNone/>
            </a:pPr>
            <a:endParaRPr kumimoji="1" lang="zh-CN" altLang="en-US" b="0" i="0" u="none" strike="noStrike" cap="none" normalizeH="0" baseline="0">
              <a:ln>
                <a:noFill/>
              </a:ln>
              <a:solidFill>
                <a:schemeClr val="tx1"/>
              </a:solidFill>
              <a:effectLst/>
              <a:latin typeface="+mn-ea"/>
              <a:ea typeface="+mn-ea"/>
            </a:endParaRPr>
          </a:p>
        </p:txBody>
      </p:sp>
      <p:sp>
        <p:nvSpPr>
          <p:cNvPr id="2" name="TextBox 6"/>
          <p:cNvSpPr txBox="1"/>
          <p:nvPr/>
        </p:nvSpPr>
        <p:spPr>
          <a:xfrm>
            <a:off x="3224530" y="1864995"/>
            <a:ext cx="2154555" cy="681990"/>
          </a:xfrm>
          <a:prstGeom prst="rect">
            <a:avLst/>
          </a:prstGeom>
          <a:noFill/>
        </p:spPr>
        <p:txBody>
          <a:bodyPr wrap="square" rtlCol="0">
            <a:spAutoFit/>
          </a:bodyPr>
          <a:lstStyle/>
          <a:p>
            <a:pPr algn="l">
              <a:buNone/>
            </a:pPr>
            <a:r>
              <a:rPr lang="en-US" altLang="zh-CN" b="0">
                <a:solidFill>
                  <a:schemeClr val="tx1"/>
                </a:solidFill>
                <a:latin typeface="+mn-ea"/>
                <a:ea typeface="+mn-ea"/>
                <a:cs typeface="+mn-ea"/>
              </a:rPr>
              <a:t>CPU</a:t>
            </a:r>
            <a:r>
              <a:rPr lang="zh-CN" altLang="en-US" b="0">
                <a:solidFill>
                  <a:schemeClr val="tx1"/>
                </a:solidFill>
                <a:latin typeface="+mn-ea"/>
                <a:ea typeface="+mn-ea"/>
                <a:cs typeface="+mn-ea"/>
              </a:rPr>
              <a:t>时间</a:t>
            </a:r>
            <a:endParaRPr lang="zh-CN" altLang="en-US" b="0" dirty="0">
              <a:solidFill>
                <a:schemeClr val="tx1"/>
              </a:solidFill>
              <a:latin typeface="+mn-ea"/>
              <a:ea typeface="+mn-ea"/>
              <a:cs typeface="+mn-ea"/>
            </a:endParaRPr>
          </a:p>
        </p:txBody>
      </p:sp>
      <p:sp>
        <p:nvSpPr>
          <p:cNvPr id="8" name="TextBox 7"/>
          <p:cNvSpPr txBox="1"/>
          <p:nvPr/>
        </p:nvSpPr>
        <p:spPr>
          <a:xfrm>
            <a:off x="3224530" y="2713990"/>
            <a:ext cx="2150745" cy="681990"/>
          </a:xfrm>
          <a:prstGeom prst="rect">
            <a:avLst/>
          </a:prstGeom>
          <a:noFill/>
        </p:spPr>
        <p:txBody>
          <a:bodyPr wrap="square" rtlCol="0">
            <a:spAutoFit/>
          </a:bodyPr>
          <a:lstStyle/>
          <a:p>
            <a:pPr algn="l">
              <a:buNone/>
            </a:pPr>
            <a:r>
              <a:rPr lang="zh-CN" altLang="en-US" b="0">
                <a:solidFill>
                  <a:schemeClr val="tx1"/>
                </a:solidFill>
                <a:latin typeface="+mn-ea"/>
                <a:ea typeface="+mn-ea"/>
              </a:rPr>
              <a:t>内存空间</a:t>
            </a:r>
            <a:endParaRPr lang="zh-CN" altLang="en-US" b="0" dirty="0">
              <a:solidFill>
                <a:schemeClr val="tx1"/>
              </a:solidFill>
              <a:latin typeface="+mn-ea"/>
              <a:ea typeface="+mn-ea"/>
            </a:endParaRPr>
          </a:p>
        </p:txBody>
      </p:sp>
      <p:grpSp>
        <p:nvGrpSpPr>
          <p:cNvPr id="13" name="组合 12"/>
          <p:cNvGrpSpPr/>
          <p:nvPr/>
        </p:nvGrpSpPr>
        <p:grpSpPr>
          <a:xfrm>
            <a:off x="5429250" y="1880870"/>
            <a:ext cx="3481070" cy="681990"/>
            <a:chOff x="5429256" y="2239954"/>
            <a:chExt cx="3286148" cy="681990"/>
          </a:xfrm>
        </p:grpSpPr>
        <p:sp>
          <p:nvSpPr>
            <p:cNvPr id="9" name="右箭头 8"/>
            <p:cNvSpPr/>
            <p:nvPr/>
          </p:nvSpPr>
          <p:spPr>
            <a:xfrm>
              <a:off x="5429256" y="2357430"/>
              <a:ext cx="571504" cy="28575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buNone/>
              </a:pPr>
              <a:endParaRPr lang="zh-CN" altLang="en-US" b="0">
                <a:solidFill>
                  <a:schemeClr val="tx1"/>
                </a:solidFill>
                <a:latin typeface="+mn-ea"/>
              </a:endParaRPr>
            </a:p>
          </p:txBody>
        </p:sp>
        <p:sp>
          <p:nvSpPr>
            <p:cNvPr id="10" name="TextBox 9"/>
            <p:cNvSpPr txBox="1"/>
            <p:nvPr/>
          </p:nvSpPr>
          <p:spPr>
            <a:xfrm>
              <a:off x="6143636" y="2239954"/>
              <a:ext cx="2571768" cy="681990"/>
            </a:xfrm>
            <a:prstGeom prst="rect">
              <a:avLst/>
            </a:prstGeom>
            <a:noFill/>
          </p:spPr>
          <p:txBody>
            <a:bodyPr wrap="square" rtlCol="0">
              <a:spAutoFit/>
            </a:bodyPr>
            <a:lstStyle/>
            <a:p>
              <a:pPr algn="l">
                <a:buNone/>
              </a:pPr>
              <a:r>
                <a:rPr lang="zh-CN" altLang="en-US" b="0" dirty="0">
                  <a:solidFill>
                    <a:schemeClr val="tx1"/>
                  </a:solidFill>
                  <a:latin typeface="+mn-ea"/>
                  <a:ea typeface="+mn-ea"/>
                  <a:cs typeface="Times New Roman" panose="02020603050405020304" pitchFamily="18" charset="0"/>
                </a:rPr>
                <a:t>时间性能分析</a:t>
              </a:r>
              <a:endParaRPr lang="zh-CN" altLang="en-US" b="0" dirty="0">
                <a:solidFill>
                  <a:schemeClr val="tx1"/>
                </a:solidFill>
                <a:latin typeface="+mn-ea"/>
                <a:ea typeface="+mn-ea"/>
                <a:cs typeface="Times New Roman" panose="02020603050405020304" pitchFamily="18" charset="0"/>
              </a:endParaRPr>
            </a:p>
          </p:txBody>
        </p:sp>
      </p:grpSp>
      <p:grpSp>
        <p:nvGrpSpPr>
          <p:cNvPr id="14" name="组合 13"/>
          <p:cNvGrpSpPr/>
          <p:nvPr/>
        </p:nvGrpSpPr>
        <p:grpSpPr>
          <a:xfrm>
            <a:off x="5429250" y="2842895"/>
            <a:ext cx="3481070" cy="681990"/>
            <a:chOff x="5429256" y="3201986"/>
            <a:chExt cx="3286148" cy="681990"/>
          </a:xfrm>
        </p:grpSpPr>
        <p:sp>
          <p:nvSpPr>
            <p:cNvPr id="11" name="右箭头 10"/>
            <p:cNvSpPr/>
            <p:nvPr/>
          </p:nvSpPr>
          <p:spPr>
            <a:xfrm>
              <a:off x="5429256" y="3294062"/>
              <a:ext cx="571504" cy="28575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buNone/>
              </a:pPr>
              <a:endParaRPr lang="zh-CN" altLang="en-US" b="0">
                <a:solidFill>
                  <a:schemeClr val="tx1"/>
                </a:solidFill>
                <a:latin typeface="+mn-ea"/>
              </a:endParaRPr>
            </a:p>
          </p:txBody>
        </p:sp>
        <p:sp>
          <p:nvSpPr>
            <p:cNvPr id="12" name="TextBox 11"/>
            <p:cNvSpPr txBox="1"/>
            <p:nvPr/>
          </p:nvSpPr>
          <p:spPr>
            <a:xfrm>
              <a:off x="6143636" y="3201986"/>
              <a:ext cx="2571768" cy="681990"/>
            </a:xfrm>
            <a:prstGeom prst="rect">
              <a:avLst/>
            </a:prstGeom>
            <a:noFill/>
          </p:spPr>
          <p:txBody>
            <a:bodyPr wrap="square" rtlCol="0">
              <a:spAutoFit/>
            </a:bodyPr>
            <a:lstStyle/>
            <a:p>
              <a:pPr algn="l">
                <a:buNone/>
              </a:pPr>
              <a:r>
                <a:rPr lang="zh-CN" altLang="en-US" b="0" dirty="0">
                  <a:solidFill>
                    <a:schemeClr val="tx1"/>
                  </a:solidFill>
                  <a:latin typeface="+mn-ea"/>
                  <a:ea typeface="+mn-ea"/>
                  <a:cs typeface="Times New Roman" panose="02020603050405020304" pitchFamily="18" charset="0"/>
                </a:rPr>
                <a:t>空间性能分析</a:t>
              </a:r>
              <a:endParaRPr lang="zh-CN" altLang="en-US" b="0" dirty="0">
                <a:solidFill>
                  <a:schemeClr val="tx1"/>
                </a:solidFill>
                <a:latin typeface="+mn-ea"/>
                <a:ea typeface="+mn-ea"/>
                <a:cs typeface="Times New Roman" panose="02020603050405020304" pitchFamily="18" charset="0"/>
              </a:endParaRPr>
            </a:p>
          </p:txBody>
        </p:sp>
      </p:grpSp>
      <p:sp>
        <p:nvSpPr>
          <p:cNvPr id="3" name="文本框 2"/>
          <p:cNvSpPr txBox="1"/>
          <p:nvPr/>
        </p:nvSpPr>
        <p:spPr>
          <a:xfrm>
            <a:off x="357505" y="4076700"/>
            <a:ext cx="8428355" cy="1272540"/>
          </a:xfrm>
          <a:prstGeom prst="rect">
            <a:avLst/>
          </a:prstGeom>
          <a:noFill/>
        </p:spPr>
        <p:txBody>
          <a:bodyPr wrap="square" rtlCol="0">
            <a:spAutoFit/>
          </a:bodyPr>
          <a:lstStyle/>
          <a:p>
            <a:r>
              <a:rPr lang="zh-CN" altLang="en-US" b="0"/>
              <a:t>算法分析目的：分析算法的</a:t>
            </a:r>
            <a:r>
              <a:rPr lang="zh-CN" altLang="en-US" b="0">
                <a:solidFill>
                  <a:srgbClr val="FF0000"/>
                </a:solidFill>
              </a:rPr>
              <a:t>时空效率</a:t>
            </a:r>
            <a:r>
              <a:rPr lang="zh-CN" altLang="en-US" b="0"/>
              <a:t>以便改进算法性能。</a:t>
            </a:r>
            <a:endParaRPr lang="zh-CN" altLang="en-US" b="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2" grpId="0"/>
      <p:bldP spid="8"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xfrm>
            <a:off x="685800" y="152400"/>
            <a:ext cx="7772400" cy="533400"/>
          </a:xfrm>
        </p:spPr>
        <p:txBody>
          <a:bodyPr wrap="square" lIns="91440" tIns="45720" rIns="91440" bIns="45720" anchor="ctr"/>
          <a:lstStyle/>
          <a:p>
            <a:pPr algn="ctr" eaLnBrk="1" hangingPunct="1"/>
            <a:r>
              <a:rPr lang="en-US" altLang="zh-CN" dirty="0"/>
              <a:t>1.4</a:t>
            </a:r>
            <a:r>
              <a:rPr lang="zh-CN" altLang="en-US" dirty="0"/>
              <a:t>　算法分析</a:t>
            </a:r>
            <a:endParaRPr lang="en-US" altLang="zh-CN" dirty="0"/>
          </a:p>
        </p:txBody>
      </p:sp>
      <p:sp>
        <p:nvSpPr>
          <p:cNvPr id="50178"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50179" name="Rectangle 17"/>
          <p:cNvSpPr/>
          <p:nvPr/>
        </p:nvSpPr>
        <p:spPr>
          <a:xfrm>
            <a:off x="228600" y="1695450"/>
            <a:ext cx="8915400" cy="5080000"/>
          </a:xfrm>
          <a:prstGeom prst="rect">
            <a:avLst/>
          </a:prstGeom>
          <a:noFill/>
          <a:ln w="9525">
            <a:noFill/>
          </a:ln>
        </p:spPr>
        <p:txBody>
          <a:bodyPr lIns="0" rIns="0" anchor="ctr"/>
          <a:lstStyle/>
          <a:p>
            <a:pPr>
              <a:lnSpc>
                <a:spcPct val="100000"/>
              </a:lnSpc>
              <a:buNone/>
            </a:pPr>
            <a:endParaRPr lang="zh-CN" altLang="zh-CN" b="0" dirty="0">
              <a:latin typeface="Times New Roman" panose="02020603050405020304" pitchFamily="18" charset="0"/>
              <a:ea typeface="宋体" panose="02010600030101010101" pitchFamily="2" charset="-122"/>
            </a:endParaRPr>
          </a:p>
        </p:txBody>
      </p:sp>
      <p:sp>
        <p:nvSpPr>
          <p:cNvPr id="92162" name="Text Box 2"/>
          <p:cNvSpPr txBox="1">
            <a:spLocks noChangeArrowheads="1"/>
          </p:cNvSpPr>
          <p:nvPr/>
        </p:nvSpPr>
        <p:spPr bwMode="auto">
          <a:xfrm>
            <a:off x="227965" y="996950"/>
            <a:ext cx="8710930" cy="4027170"/>
          </a:xfrm>
          <a:prstGeom prst="rect">
            <a:avLst/>
          </a:prstGeom>
          <a:noFill/>
        </p:spPr>
        <p:txBody>
          <a:bodyPr wrap="square" rtlCol="0">
            <a:spAutoFit/>
          </a:bodyPr>
          <a:lstStyle/>
          <a:p>
            <a:pPr lvl="0" algn="l">
              <a:buSzTx/>
            </a:pPr>
            <a:r>
              <a:rPr lang="zh-CN" altLang="en-US" b="0">
                <a:solidFill>
                  <a:srgbClr val="FF0000"/>
                </a:solidFill>
                <a:latin typeface="+mn-ea"/>
                <a:ea typeface="+mn-ea"/>
                <a:cs typeface="Times New Roman" panose="02020603050405020304" pitchFamily="18" charset="0"/>
                <a:sym typeface="+mn-ea"/>
              </a:rPr>
              <a:t>时间复杂性：</a:t>
            </a:r>
            <a:r>
              <a:rPr lang="zh-CN" altLang="en-US" b="0">
                <a:solidFill>
                  <a:schemeClr val="tx1"/>
                </a:solidFill>
                <a:latin typeface="+mn-ea"/>
                <a:ea typeface="+mn-ea"/>
                <a:cs typeface="Times New Roman" panose="02020603050405020304" pitchFamily="18" charset="0"/>
                <a:sym typeface="+mn-ea"/>
              </a:rPr>
              <a:t>一个程序在计算机上运算所消耗的时间，主要取决下述因素： </a:t>
            </a:r>
            <a:endParaRPr lang="zh-CN" altLang="en-US" b="0">
              <a:solidFill>
                <a:schemeClr val="tx1"/>
              </a:solidFill>
              <a:latin typeface="+mn-ea"/>
              <a:ea typeface="+mn-ea"/>
              <a:cs typeface="Times New Roman" panose="02020603050405020304" pitchFamily="18" charset="0"/>
              <a:sym typeface="+mn-ea"/>
            </a:endParaRPr>
          </a:p>
          <a:p>
            <a:pPr lvl="0" algn="l">
              <a:buSzTx/>
            </a:pPr>
            <a:r>
              <a:rPr lang="zh-CN" altLang="en-US" b="0">
                <a:solidFill>
                  <a:schemeClr val="tx1"/>
                </a:solidFill>
                <a:latin typeface="+mn-ea"/>
                <a:ea typeface="+mn-ea"/>
                <a:sym typeface="+mn-ea"/>
              </a:rPr>
              <a:t>程序运行时所需要</a:t>
            </a:r>
            <a:r>
              <a:rPr lang="zh-CN" altLang="en-US" b="0">
                <a:solidFill>
                  <a:srgbClr val="3333FF"/>
                </a:solidFill>
                <a:latin typeface="+mn-ea"/>
                <a:ea typeface="+mn-ea"/>
                <a:sym typeface="+mn-ea"/>
              </a:rPr>
              <a:t>输入的数据总量</a:t>
            </a:r>
            <a:r>
              <a:rPr lang="zh-CN" altLang="en-US" b="0">
                <a:solidFill>
                  <a:schemeClr val="tx1"/>
                </a:solidFill>
                <a:latin typeface="+mn-ea"/>
                <a:ea typeface="+mn-ea"/>
                <a:sym typeface="+mn-ea"/>
              </a:rPr>
              <a:t>消耗的时间。</a:t>
            </a:r>
            <a:endParaRPr lang="zh-CN" altLang="en-US" b="0">
              <a:solidFill>
                <a:schemeClr val="tx1"/>
              </a:solidFill>
              <a:latin typeface="+mn-ea"/>
              <a:ea typeface="+mn-ea"/>
              <a:sym typeface="+mn-ea"/>
            </a:endParaRPr>
          </a:p>
          <a:p>
            <a:pPr lvl="0" algn="l">
              <a:buSzTx/>
            </a:pPr>
            <a:r>
              <a:rPr lang="zh-CN" altLang="en-US" b="0">
                <a:solidFill>
                  <a:schemeClr val="tx1"/>
                </a:solidFill>
                <a:latin typeface="+mn-ea"/>
                <a:ea typeface="+mn-ea"/>
                <a:sym typeface="+mn-ea"/>
              </a:rPr>
              <a:t>对源程序进行</a:t>
            </a:r>
            <a:r>
              <a:rPr lang="zh-CN" altLang="en-US" b="0">
                <a:solidFill>
                  <a:srgbClr val="3333FF"/>
                </a:solidFill>
                <a:latin typeface="+mn-ea"/>
                <a:ea typeface="+mn-ea"/>
                <a:sym typeface="+mn-ea"/>
              </a:rPr>
              <a:t>编译</a:t>
            </a:r>
            <a:r>
              <a:rPr lang="zh-CN" altLang="en-US" b="0">
                <a:solidFill>
                  <a:schemeClr val="tx1"/>
                </a:solidFill>
                <a:latin typeface="+mn-ea"/>
                <a:ea typeface="+mn-ea"/>
                <a:sym typeface="+mn-ea"/>
              </a:rPr>
              <a:t>所需要的时间。</a:t>
            </a:r>
            <a:endParaRPr lang="zh-CN" altLang="en-US" b="0">
              <a:solidFill>
                <a:schemeClr val="tx1"/>
              </a:solidFill>
              <a:latin typeface="+mn-ea"/>
              <a:ea typeface="+mn-ea"/>
              <a:sym typeface="+mn-ea"/>
            </a:endParaRPr>
          </a:p>
          <a:p>
            <a:pPr lvl="0" algn="l">
              <a:buSzTx/>
            </a:pPr>
            <a:r>
              <a:rPr lang="zh-CN" altLang="en-US" b="0">
                <a:solidFill>
                  <a:schemeClr val="tx1"/>
                </a:solidFill>
                <a:latin typeface="+mn-ea"/>
                <a:ea typeface="+mn-ea"/>
                <a:sym typeface="+mn-ea"/>
              </a:rPr>
              <a:t>计算机</a:t>
            </a:r>
            <a:r>
              <a:rPr lang="zh-CN" altLang="en-US" b="0">
                <a:solidFill>
                  <a:srgbClr val="3333FF"/>
                </a:solidFill>
                <a:latin typeface="+mn-ea"/>
                <a:ea typeface="+mn-ea"/>
                <a:sym typeface="+mn-ea"/>
              </a:rPr>
              <a:t>执行</a:t>
            </a:r>
            <a:r>
              <a:rPr lang="zh-CN" altLang="en-US" b="0">
                <a:solidFill>
                  <a:schemeClr val="tx1"/>
                </a:solidFill>
                <a:latin typeface="+mn-ea"/>
                <a:ea typeface="+mn-ea"/>
                <a:sym typeface="+mn-ea"/>
              </a:rPr>
              <a:t>每条</a:t>
            </a:r>
            <a:r>
              <a:rPr lang="zh-CN" altLang="en-US" b="0">
                <a:solidFill>
                  <a:srgbClr val="3333FF"/>
                </a:solidFill>
                <a:latin typeface="+mn-ea"/>
                <a:ea typeface="+mn-ea"/>
                <a:sym typeface="+mn-ea"/>
              </a:rPr>
              <a:t>机器指令</a:t>
            </a:r>
            <a:r>
              <a:rPr lang="zh-CN" altLang="en-US" b="0">
                <a:solidFill>
                  <a:schemeClr val="tx1"/>
                </a:solidFill>
                <a:latin typeface="+mn-ea"/>
                <a:ea typeface="+mn-ea"/>
                <a:sym typeface="+mn-ea"/>
              </a:rPr>
              <a:t>所需要的时间。</a:t>
            </a:r>
            <a:endParaRPr lang="zh-CN" altLang="en-US" b="0">
              <a:solidFill>
                <a:schemeClr val="tx1"/>
              </a:solidFill>
              <a:latin typeface="+mn-ea"/>
              <a:ea typeface="+mn-ea"/>
              <a:sym typeface="+mn-ea"/>
            </a:endParaRPr>
          </a:p>
          <a:p>
            <a:pPr lvl="0" algn="l">
              <a:buSzTx/>
            </a:pPr>
            <a:r>
              <a:rPr lang="zh-CN" altLang="en-US" b="0">
                <a:solidFill>
                  <a:schemeClr val="tx1"/>
                </a:solidFill>
                <a:latin typeface="+mn-ea"/>
                <a:ea typeface="+mn-ea"/>
                <a:sym typeface="+mn-ea"/>
              </a:rPr>
              <a:t>程序中</a:t>
            </a:r>
            <a:r>
              <a:rPr lang="zh-CN" altLang="en-US" b="0">
                <a:solidFill>
                  <a:srgbClr val="3333FF"/>
                </a:solidFill>
                <a:latin typeface="+mn-ea"/>
                <a:ea typeface="+mn-ea"/>
                <a:sym typeface="+mn-ea"/>
              </a:rPr>
              <a:t>关键指令重复执行的次数</a:t>
            </a:r>
            <a:r>
              <a:rPr lang="zh-CN" altLang="en-US" b="0">
                <a:solidFill>
                  <a:schemeClr val="tx1"/>
                </a:solidFill>
                <a:latin typeface="+mn-ea"/>
                <a:ea typeface="+mn-ea"/>
                <a:sym typeface="+mn-ea"/>
              </a:rPr>
              <a:t>。  </a:t>
            </a:r>
            <a:r>
              <a:rPr lang="zh-CN" altLang="en-US" b="0">
                <a:latin typeface="+mn-ea"/>
                <a:ea typeface="+mn-ea"/>
                <a:sym typeface="+mn-ea"/>
              </a:rPr>
              <a:t>   </a:t>
            </a:r>
            <a:endParaRPr lang="zh-CN" altLang="en-US" sz="2400" b="0">
              <a:latin typeface="+mn-ea"/>
              <a:ea typeface="+mn-ea"/>
              <a:sym typeface="+mn-ea"/>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6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xfrm>
            <a:off x="685800" y="152400"/>
            <a:ext cx="7772400" cy="533400"/>
          </a:xfrm>
        </p:spPr>
        <p:txBody>
          <a:bodyPr wrap="square" lIns="91440" tIns="45720" rIns="91440" bIns="45720" anchor="ctr"/>
          <a:lstStyle/>
          <a:p>
            <a:pPr algn="ctr" eaLnBrk="1" hangingPunct="1"/>
            <a:r>
              <a:rPr lang="en-US" altLang="zh-CN" dirty="0"/>
              <a:t>1.4</a:t>
            </a:r>
            <a:r>
              <a:rPr lang="zh-CN" altLang="en-US" dirty="0"/>
              <a:t>　算法分析</a:t>
            </a:r>
            <a:endParaRPr lang="en-US" altLang="zh-CN" dirty="0"/>
          </a:p>
        </p:txBody>
      </p:sp>
      <p:sp>
        <p:nvSpPr>
          <p:cNvPr id="50178"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50179" name="Rectangle 17"/>
          <p:cNvSpPr/>
          <p:nvPr/>
        </p:nvSpPr>
        <p:spPr>
          <a:xfrm>
            <a:off x="228600" y="1695450"/>
            <a:ext cx="8915400" cy="5080000"/>
          </a:xfrm>
          <a:prstGeom prst="rect">
            <a:avLst/>
          </a:prstGeom>
          <a:noFill/>
          <a:ln w="9525">
            <a:noFill/>
          </a:ln>
        </p:spPr>
        <p:txBody>
          <a:bodyPr lIns="0" rIns="0" anchor="ctr"/>
          <a:lstStyle/>
          <a:p>
            <a:pPr>
              <a:lnSpc>
                <a:spcPct val="100000"/>
              </a:lnSpc>
              <a:buNone/>
            </a:pPr>
            <a:endParaRPr lang="zh-CN" altLang="zh-CN" b="0" dirty="0">
              <a:latin typeface="Times New Roman" panose="02020603050405020304" pitchFamily="18" charset="0"/>
              <a:ea typeface="宋体" panose="02010600030101010101" pitchFamily="2" charset="-122"/>
            </a:endParaRPr>
          </a:p>
        </p:txBody>
      </p:sp>
      <p:sp>
        <p:nvSpPr>
          <p:cNvPr id="92162" name="Text Box 2"/>
          <p:cNvSpPr txBox="1">
            <a:spLocks noChangeArrowheads="1"/>
          </p:cNvSpPr>
          <p:nvPr/>
        </p:nvSpPr>
        <p:spPr bwMode="auto">
          <a:xfrm>
            <a:off x="227965" y="996950"/>
            <a:ext cx="8710930" cy="5109845"/>
          </a:xfrm>
          <a:prstGeom prst="rect">
            <a:avLst/>
          </a:prstGeom>
          <a:noFill/>
        </p:spPr>
        <p:txBody>
          <a:bodyPr wrap="square" rtlCol="0">
            <a:spAutoFit/>
          </a:bodyPr>
          <a:lstStyle/>
          <a:p>
            <a:pPr lvl="0" algn="l">
              <a:buSzTx/>
            </a:pPr>
            <a:r>
              <a:rPr lang="zh-CN" altLang="en-US" b="0">
                <a:solidFill>
                  <a:srgbClr val="3333FF"/>
                </a:solidFill>
                <a:latin typeface="+mn-ea"/>
                <a:ea typeface="+mn-ea"/>
                <a:cs typeface="Times New Roman" panose="02020603050405020304" pitchFamily="18" charset="0"/>
                <a:sym typeface="+mn-ea"/>
              </a:rPr>
              <a:t>空间复杂性 </a:t>
            </a:r>
            <a:r>
              <a:rPr lang="zh-CN" altLang="en-US" b="0">
                <a:latin typeface="+mn-ea"/>
                <a:ea typeface="+mn-ea"/>
                <a:sym typeface="+mn-ea"/>
              </a:rPr>
              <a:t>：是指算法编写成程序后，在计算机中</a:t>
            </a:r>
            <a:r>
              <a:rPr lang="zh-CN" altLang="en-US" b="0">
                <a:solidFill>
                  <a:srgbClr val="FF0000"/>
                </a:solidFill>
                <a:latin typeface="+mn-ea"/>
                <a:ea typeface="+mn-ea"/>
                <a:sym typeface="+mn-ea"/>
              </a:rPr>
              <a:t>运行时</a:t>
            </a:r>
            <a:r>
              <a:rPr lang="zh-CN" altLang="en-US" b="0">
                <a:latin typeface="+mn-ea"/>
                <a:ea typeface="+mn-ea"/>
                <a:sym typeface="+mn-ea"/>
              </a:rPr>
              <a:t>所需申请的存储空间大小的度量。</a:t>
            </a:r>
            <a:r>
              <a:rPr lang="zh-CN" altLang="en-US" b="0">
                <a:solidFill>
                  <a:srgbClr val="FF0000"/>
                </a:solidFill>
                <a:latin typeface="+mn-ea"/>
                <a:ea typeface="+mn-ea"/>
                <a:sym typeface="+mn-ea"/>
              </a:rPr>
              <a:t> </a:t>
            </a:r>
            <a:r>
              <a:rPr lang="zh-CN" altLang="en-US" b="0">
                <a:latin typeface="+mn-ea"/>
                <a:ea typeface="+mn-ea"/>
                <a:sym typeface="+mn-ea"/>
              </a:rPr>
              <a:t>    </a:t>
            </a:r>
            <a:endParaRPr lang="zh-CN" altLang="en-US" b="0">
              <a:solidFill>
                <a:srgbClr val="3333FF"/>
              </a:solidFill>
              <a:latin typeface="+mn-ea"/>
              <a:ea typeface="+mn-ea"/>
              <a:cs typeface="Times New Roman" panose="02020603050405020304" pitchFamily="18" charset="0"/>
              <a:sym typeface="+mn-ea"/>
            </a:endParaRPr>
          </a:p>
          <a:p>
            <a:pPr lvl="0" algn="l">
              <a:buSzTx/>
            </a:pPr>
            <a:r>
              <a:rPr lang="zh-CN" altLang="en-US" b="0">
                <a:solidFill>
                  <a:srgbClr val="FF0000"/>
                </a:solidFill>
                <a:latin typeface="+mn-ea"/>
                <a:ea typeface="+mn-ea"/>
                <a:sym typeface="+mn-ea"/>
              </a:rPr>
              <a:t>指令空间 ：</a:t>
            </a:r>
            <a:r>
              <a:rPr lang="zh-CN" altLang="en-US" b="0">
                <a:latin typeface="+mn-ea"/>
                <a:ea typeface="+mn-ea"/>
                <a:sym typeface="+mn-ea"/>
              </a:rPr>
              <a:t>指用来存储经过</a:t>
            </a:r>
            <a:r>
              <a:rPr lang="zh-CN" altLang="en-US" b="0">
                <a:solidFill>
                  <a:srgbClr val="3333FF"/>
                </a:solidFill>
                <a:latin typeface="+mn-ea"/>
                <a:ea typeface="+mn-ea"/>
                <a:sym typeface="+mn-ea"/>
              </a:rPr>
              <a:t>编译之后的程序指令</a:t>
            </a:r>
            <a:r>
              <a:rPr lang="zh-CN" altLang="en-US" b="0">
                <a:latin typeface="+mn-ea"/>
                <a:ea typeface="+mn-ea"/>
                <a:sym typeface="+mn-ea"/>
              </a:rPr>
              <a:t>所需的空间。</a:t>
            </a:r>
            <a:endParaRPr lang="zh-CN" altLang="en-US" b="0">
              <a:latin typeface="+mn-ea"/>
              <a:ea typeface="+mn-ea"/>
              <a:sym typeface="+mn-ea"/>
            </a:endParaRPr>
          </a:p>
          <a:p>
            <a:pPr lvl="0" algn="l">
              <a:buSzTx/>
            </a:pPr>
            <a:r>
              <a:rPr lang="zh-CN" altLang="en-US" b="0">
                <a:solidFill>
                  <a:srgbClr val="FF0000"/>
                </a:solidFill>
                <a:latin typeface="+mn-ea"/>
                <a:ea typeface="+mn-ea"/>
                <a:sym typeface="+mn-ea"/>
              </a:rPr>
              <a:t>数据空间：</a:t>
            </a:r>
            <a:r>
              <a:rPr lang="zh-CN" altLang="en-US" b="0">
                <a:latin typeface="+mn-ea"/>
                <a:ea typeface="+mn-ea"/>
                <a:sym typeface="+mn-ea"/>
              </a:rPr>
              <a:t>存储</a:t>
            </a:r>
            <a:r>
              <a:rPr lang="zh-CN" altLang="en-US" b="0">
                <a:solidFill>
                  <a:srgbClr val="3333FF"/>
                </a:solidFill>
                <a:latin typeface="+mn-ea"/>
                <a:ea typeface="+mn-ea"/>
                <a:sym typeface="+mn-ea"/>
              </a:rPr>
              <a:t>数据元素</a:t>
            </a:r>
            <a:r>
              <a:rPr lang="zh-CN" altLang="en-US" b="0">
                <a:latin typeface="+mn-ea"/>
                <a:ea typeface="+mn-ea"/>
                <a:sym typeface="+mn-ea"/>
              </a:rPr>
              <a:t>的空间及程序中工作</a:t>
            </a:r>
            <a:r>
              <a:rPr lang="zh-CN" altLang="en-US" b="0">
                <a:solidFill>
                  <a:srgbClr val="3333FF"/>
                </a:solidFill>
                <a:latin typeface="+mn-ea"/>
                <a:ea typeface="+mn-ea"/>
                <a:sym typeface="+mn-ea"/>
              </a:rPr>
              <a:t>变量</a:t>
            </a:r>
            <a:r>
              <a:rPr lang="zh-CN" altLang="en-US" b="0">
                <a:latin typeface="+mn-ea"/>
                <a:ea typeface="+mn-ea"/>
                <a:sym typeface="+mn-ea"/>
              </a:rPr>
              <a:t>。 </a:t>
            </a:r>
            <a:endParaRPr lang="zh-CN" altLang="en-US" b="0">
              <a:latin typeface="+mn-ea"/>
              <a:ea typeface="+mn-ea"/>
              <a:sym typeface="+mn-ea"/>
            </a:endParaRPr>
          </a:p>
          <a:p>
            <a:pPr lvl="0" algn="l">
              <a:buSzTx/>
            </a:pPr>
            <a:r>
              <a:rPr lang="zh-CN" altLang="en-US" b="0">
                <a:solidFill>
                  <a:srgbClr val="FF0000"/>
                </a:solidFill>
                <a:latin typeface="+mn-ea"/>
                <a:ea typeface="+mn-ea"/>
                <a:sym typeface="+mn-ea"/>
              </a:rPr>
              <a:t>环境栈空间 ：</a:t>
            </a:r>
            <a:r>
              <a:rPr lang="zh-CN" altLang="en-US" b="0">
                <a:latin typeface="+mn-ea"/>
                <a:ea typeface="+mn-ea"/>
                <a:sym typeface="+mn-ea"/>
              </a:rPr>
              <a:t>环境栈用来保存</a:t>
            </a:r>
            <a:r>
              <a:rPr lang="zh-CN" altLang="en-US" b="0">
                <a:solidFill>
                  <a:srgbClr val="3333FF"/>
                </a:solidFill>
                <a:latin typeface="+mn-ea"/>
                <a:ea typeface="+mn-ea"/>
                <a:sym typeface="+mn-ea"/>
              </a:rPr>
              <a:t>函数调用和返回时需要的信息</a:t>
            </a:r>
            <a:r>
              <a:rPr lang="zh-CN" altLang="en-US" b="0">
                <a:latin typeface="+mn-ea"/>
                <a:ea typeface="+mn-ea"/>
                <a:sym typeface="+mn-ea"/>
              </a:rPr>
              <a:t>。</a:t>
            </a:r>
            <a:endParaRPr lang="zh-CN" altLang="en-US" b="0">
              <a:latin typeface="+mn-ea"/>
              <a:ea typeface="+mn-ea"/>
              <a:sym typeface="+mn-ea"/>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xfrm>
            <a:off x="685800" y="152400"/>
            <a:ext cx="7772400" cy="533400"/>
          </a:xfrm>
        </p:spPr>
        <p:txBody>
          <a:bodyPr wrap="square" lIns="91440" tIns="45720" rIns="91440" bIns="45720" anchor="ctr"/>
          <a:lstStyle/>
          <a:p>
            <a:pPr algn="ctr" eaLnBrk="1" hangingPunct="1"/>
            <a:r>
              <a:rPr lang="en-US" altLang="zh-CN" dirty="0"/>
              <a:t>1.4</a:t>
            </a:r>
            <a:r>
              <a:rPr lang="zh-CN" altLang="en-US" dirty="0"/>
              <a:t>　算法分析</a:t>
            </a:r>
            <a:endParaRPr lang="en-US" altLang="zh-CN" dirty="0"/>
          </a:p>
        </p:txBody>
      </p:sp>
      <p:sp>
        <p:nvSpPr>
          <p:cNvPr id="50178"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50179" name="Rectangle 17"/>
          <p:cNvSpPr/>
          <p:nvPr/>
        </p:nvSpPr>
        <p:spPr>
          <a:xfrm>
            <a:off x="228600" y="1695450"/>
            <a:ext cx="8915400" cy="5080000"/>
          </a:xfrm>
          <a:prstGeom prst="rect">
            <a:avLst/>
          </a:prstGeom>
          <a:noFill/>
          <a:ln w="9525">
            <a:noFill/>
          </a:ln>
        </p:spPr>
        <p:txBody>
          <a:bodyPr lIns="0" rIns="0" anchor="ctr"/>
          <a:lstStyle/>
          <a:p>
            <a:pPr>
              <a:lnSpc>
                <a:spcPct val="100000"/>
              </a:lnSpc>
              <a:buNone/>
            </a:pPr>
            <a:endParaRPr lang="zh-CN" altLang="zh-CN" b="0" dirty="0">
              <a:solidFill>
                <a:schemeClr val="tx1"/>
              </a:solidFill>
              <a:latin typeface="Times New Roman" panose="02020603050405020304" pitchFamily="18" charset="0"/>
              <a:ea typeface="宋体" panose="02010600030101010101" pitchFamily="2" charset="-122"/>
            </a:endParaRPr>
          </a:p>
        </p:txBody>
      </p:sp>
      <p:sp>
        <p:nvSpPr>
          <p:cNvPr id="9" name="TextBox 8"/>
          <p:cNvSpPr txBox="1"/>
          <p:nvPr/>
        </p:nvSpPr>
        <p:spPr>
          <a:xfrm>
            <a:off x="500034" y="1073014"/>
            <a:ext cx="8429684" cy="1272540"/>
          </a:xfrm>
          <a:prstGeom prst="rect">
            <a:avLst/>
          </a:prstGeom>
          <a:noFill/>
        </p:spPr>
        <p:txBody>
          <a:bodyPr wrap="square" rtlCol="0">
            <a:spAutoFit/>
          </a:bodyPr>
          <a:lstStyle/>
          <a:p>
            <a:pPr algn="l"/>
            <a:r>
              <a:rPr lang="zh-CN" altLang="en-US" b="0">
                <a:solidFill>
                  <a:srgbClr val="FF0000"/>
                </a:solidFill>
                <a:latin typeface="+mn-ea"/>
                <a:ea typeface="+mn-ea"/>
                <a:cs typeface="+mn-ea"/>
              </a:rPr>
              <a:t>事后分析统计方法：</a:t>
            </a:r>
            <a:r>
              <a:rPr lang="zh-CN" altLang="en-US" b="0">
                <a:solidFill>
                  <a:schemeClr val="tx1"/>
                </a:solidFill>
                <a:latin typeface="+mn-ea"/>
                <a:ea typeface="+mn-ea"/>
                <a:cs typeface="+mn-ea"/>
              </a:rPr>
              <a:t>编写算法对应程序，统计其执行时间。</a:t>
            </a:r>
            <a:endParaRPr lang="zh-CN" altLang="en-US" b="0">
              <a:solidFill>
                <a:schemeClr val="tx1"/>
              </a:solidFill>
              <a:latin typeface="+mn-ea"/>
              <a:ea typeface="+mn-ea"/>
              <a:cs typeface="+mn-ea"/>
            </a:endParaRPr>
          </a:p>
        </p:txBody>
      </p:sp>
      <p:sp>
        <p:nvSpPr>
          <p:cNvPr id="11" name="Text Box 2"/>
          <p:cNvSpPr txBox="1">
            <a:spLocks noChangeArrowheads="1"/>
          </p:cNvSpPr>
          <p:nvPr/>
        </p:nvSpPr>
        <p:spPr bwMode="auto">
          <a:xfrm>
            <a:off x="858175" y="2585219"/>
            <a:ext cx="3500462" cy="144335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just">
              <a:buFontTx/>
              <a:buBlip>
                <a:blip r:embed="rId1"/>
              </a:buBlip>
            </a:pPr>
            <a:r>
              <a:rPr lang="zh-CN" altLang="en-US" sz="2200" b="0">
                <a:solidFill>
                  <a:schemeClr val="tx1"/>
                </a:solidFill>
                <a:latin typeface="+mn-ea"/>
                <a:cs typeface="Times New Roman" panose="02020603050405020304" pitchFamily="18" charset="0"/>
              </a:rPr>
              <a:t>编写程序的</a:t>
            </a:r>
            <a:r>
              <a:rPr lang="zh-CN" altLang="en-US" sz="2200" b="0" dirty="0">
                <a:solidFill>
                  <a:schemeClr val="tx1"/>
                </a:solidFill>
                <a:latin typeface="+mn-ea"/>
                <a:cs typeface="Times New Roman" panose="02020603050405020304" pitchFamily="18" charset="0"/>
              </a:rPr>
              <a:t>语言不同</a:t>
            </a:r>
            <a:endParaRPr lang="zh-CN" altLang="en-US" sz="2200" b="0" dirty="0">
              <a:solidFill>
                <a:schemeClr val="tx1"/>
              </a:solidFill>
              <a:latin typeface="+mn-ea"/>
              <a:cs typeface="Times New Roman" panose="02020603050405020304" pitchFamily="18" charset="0"/>
            </a:endParaRPr>
          </a:p>
          <a:p>
            <a:pPr marL="457200" indent="-457200" algn="just">
              <a:buFontTx/>
              <a:buBlip>
                <a:blip r:embed="rId1"/>
              </a:buBlip>
            </a:pPr>
            <a:r>
              <a:rPr lang="zh-CN" altLang="en-US" sz="2200" b="0">
                <a:solidFill>
                  <a:schemeClr val="tx1"/>
                </a:solidFill>
                <a:latin typeface="+mn-ea"/>
                <a:cs typeface="Times New Roman" panose="02020603050405020304" pitchFamily="18" charset="0"/>
              </a:rPr>
              <a:t>执行程序的</a:t>
            </a:r>
            <a:r>
              <a:rPr lang="zh-CN" altLang="en-US" sz="2200" b="0" dirty="0">
                <a:solidFill>
                  <a:schemeClr val="tx1"/>
                </a:solidFill>
                <a:latin typeface="+mn-ea"/>
                <a:cs typeface="Times New Roman" panose="02020603050405020304" pitchFamily="18" charset="0"/>
              </a:rPr>
              <a:t>环境不同</a:t>
            </a:r>
            <a:endParaRPr lang="zh-CN" altLang="en-US" sz="2200" b="0" dirty="0">
              <a:solidFill>
                <a:schemeClr val="tx1"/>
              </a:solidFill>
              <a:latin typeface="+mn-ea"/>
              <a:cs typeface="Times New Roman" panose="02020603050405020304" pitchFamily="18" charset="0"/>
            </a:endParaRPr>
          </a:p>
          <a:p>
            <a:pPr marL="457200" indent="-457200" algn="just">
              <a:buFontTx/>
              <a:buBlip>
                <a:blip r:embed="rId1"/>
              </a:buBlip>
            </a:pPr>
            <a:r>
              <a:rPr lang="zh-CN" altLang="en-US" sz="2200" b="0">
                <a:solidFill>
                  <a:schemeClr val="tx1"/>
                </a:solidFill>
                <a:latin typeface="+mn-ea"/>
                <a:cs typeface="Times New Roman" panose="02020603050405020304" pitchFamily="18" charset="0"/>
              </a:rPr>
              <a:t>其他因素</a:t>
            </a:r>
            <a:endParaRPr lang="zh-CN" altLang="en-US" sz="2200" b="0" dirty="0">
              <a:solidFill>
                <a:schemeClr val="tx1"/>
              </a:solidFill>
              <a:latin typeface="+mn-ea"/>
              <a:cs typeface="Times New Roman" panose="02020603050405020304" pitchFamily="18" charset="0"/>
            </a:endParaRPr>
          </a:p>
        </p:txBody>
      </p:sp>
      <p:sp>
        <p:nvSpPr>
          <p:cNvPr id="12" name="TextBox 11"/>
          <p:cNvSpPr txBox="1"/>
          <p:nvPr/>
        </p:nvSpPr>
        <p:spPr>
          <a:xfrm>
            <a:off x="500034" y="4513094"/>
            <a:ext cx="8358246" cy="1272540"/>
          </a:xfrm>
          <a:prstGeom prst="rect">
            <a:avLst/>
          </a:prstGeom>
          <a:noFill/>
        </p:spPr>
        <p:txBody>
          <a:bodyPr wrap="square" rtlCol="0">
            <a:spAutoFit/>
          </a:bodyPr>
          <a:lstStyle/>
          <a:p>
            <a:pPr lvl="0" algn="l"/>
            <a:r>
              <a:rPr lang="zh-CN" altLang="en-US" b="0">
                <a:solidFill>
                  <a:srgbClr val="FF0000"/>
                </a:solidFill>
                <a:latin typeface="+mn-ea"/>
                <a:ea typeface="+mn-ea"/>
                <a:cs typeface="+mn-ea"/>
                <a:sym typeface="+mn-ea"/>
              </a:rPr>
              <a:t>事前估算分析方法：</a:t>
            </a:r>
            <a:r>
              <a:rPr lang="zh-CN" altLang="en-US" b="0">
                <a:solidFill>
                  <a:schemeClr val="tx1"/>
                </a:solidFill>
                <a:latin typeface="+mn-ea"/>
                <a:ea typeface="+mn-ea"/>
                <a:cs typeface="+mn-ea"/>
                <a:sym typeface="+mn-ea"/>
              </a:rPr>
              <a:t>撇开上述因素，认为算法的执行时间是</a:t>
            </a:r>
            <a:r>
              <a:rPr lang="zh-CN" altLang="en-US" b="0">
                <a:solidFill>
                  <a:srgbClr val="3333FF"/>
                </a:solidFill>
                <a:latin typeface="+mn-ea"/>
                <a:ea typeface="+mn-ea"/>
                <a:cs typeface="Times New Roman" panose="02020603050405020304" pitchFamily="18" charset="0"/>
                <a:sym typeface="+mn-ea"/>
              </a:rPr>
              <a:t>问题规模n</a:t>
            </a:r>
            <a:r>
              <a:rPr lang="zh-CN" altLang="en-US" b="0">
                <a:solidFill>
                  <a:schemeClr val="tx1"/>
                </a:solidFill>
                <a:latin typeface="+mn-ea"/>
                <a:ea typeface="+mn-ea"/>
                <a:cs typeface="+mn-ea"/>
                <a:sym typeface="+mn-ea"/>
              </a:rPr>
              <a:t>的函数。</a:t>
            </a:r>
            <a:r>
              <a:rPr lang="zh-CN" altLang="en-US" b="0">
                <a:solidFill>
                  <a:srgbClr val="FF0000"/>
                </a:solidFill>
                <a:latin typeface="+mn-ea"/>
                <a:ea typeface="+mn-ea"/>
                <a:cs typeface="+mn-ea"/>
                <a:sym typeface="+mn-ea"/>
              </a:rPr>
              <a:t> </a:t>
            </a:r>
            <a:r>
              <a:rPr lang="zh-CN" altLang="en-US" b="0">
                <a:solidFill>
                  <a:srgbClr val="FF0000"/>
                </a:solidFill>
                <a:latin typeface="+mn-ea"/>
                <a:ea typeface="+mn-ea"/>
                <a:cs typeface="+mn-ea"/>
                <a:sym typeface="Wingdings" panose="05000000000000000000"/>
              </a:rPr>
              <a:t></a:t>
            </a:r>
            <a:endParaRPr lang="zh-CN" altLang="en-US" b="0">
              <a:solidFill>
                <a:srgbClr val="FF0000"/>
              </a:solidFill>
              <a:latin typeface="+mn-ea"/>
              <a:ea typeface="+mn-ea"/>
              <a:cs typeface="+mn-ea"/>
              <a:sym typeface="Wingdings" panose="05000000000000000000"/>
            </a:endParaRPr>
          </a:p>
        </p:txBody>
      </p:sp>
      <p:sp>
        <p:nvSpPr>
          <p:cNvPr id="13" name="TextBox 12"/>
          <p:cNvSpPr txBox="1"/>
          <p:nvPr/>
        </p:nvSpPr>
        <p:spPr>
          <a:xfrm>
            <a:off x="4859020" y="3013710"/>
            <a:ext cx="2388235" cy="829945"/>
          </a:xfrm>
          <a:prstGeom prst="rect">
            <a:avLst/>
          </a:prstGeom>
          <a:noFill/>
        </p:spPr>
        <p:txBody>
          <a:bodyPr wrap="square" rtlCol="0">
            <a:spAutoFit/>
          </a:bodyPr>
          <a:lstStyle/>
          <a:p>
            <a:pPr algn="l">
              <a:buNone/>
            </a:pPr>
            <a:r>
              <a:rPr lang="zh-CN" altLang="en-US" sz="2000" b="0">
                <a:solidFill>
                  <a:schemeClr val="tx1"/>
                </a:solidFill>
                <a:latin typeface="+mn-ea"/>
                <a:ea typeface="+mn-ea"/>
                <a:cs typeface="Times New Roman" panose="02020603050405020304" pitchFamily="18" charset="0"/>
              </a:rPr>
              <a:t>所以不能用绝对执行时间进行比较</a:t>
            </a:r>
            <a:endParaRPr lang="zh-CN" altLang="en-US" sz="2000" b="0">
              <a:solidFill>
                <a:schemeClr val="tx1"/>
              </a:solidFill>
              <a:latin typeface="+mn-ea"/>
              <a:ea typeface="+mn-ea"/>
              <a:cs typeface="Times New Roman" panose="02020603050405020304" pitchFamily="18" charset="0"/>
            </a:endParaRPr>
          </a:p>
        </p:txBody>
      </p:sp>
      <p:sp>
        <p:nvSpPr>
          <p:cNvPr id="14" name="右大括号 13"/>
          <p:cNvSpPr/>
          <p:nvPr/>
        </p:nvSpPr>
        <p:spPr>
          <a:xfrm>
            <a:off x="4501513" y="2799533"/>
            <a:ext cx="285752" cy="1285884"/>
          </a:xfrm>
          <a:prstGeom prst="rightBrace">
            <a:avLst/>
          </a:prstGeom>
          <a:ln w="28575">
            <a:solidFill>
              <a:srgbClr val="7030A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0">
              <a:solidFill>
                <a:schemeClr val="tx1"/>
              </a:solidFill>
              <a:latin typeface="+mn-ea"/>
            </a:endParaRPr>
          </a:p>
        </p:txBody>
      </p:sp>
    </p:spTree>
  </p:cSld>
  <p:clrMapOvr>
    <a:masterClrMapping/>
  </p:clrMapOvr>
  <p:transition spd="slow">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xfrm>
            <a:off x="685800" y="152400"/>
            <a:ext cx="7772400" cy="533400"/>
          </a:xfrm>
        </p:spPr>
        <p:txBody>
          <a:bodyPr wrap="square" lIns="91440" tIns="45720" rIns="91440" bIns="45720" anchor="ctr"/>
          <a:lstStyle/>
          <a:p>
            <a:pPr algn="ctr" eaLnBrk="1" hangingPunct="1"/>
            <a:r>
              <a:rPr lang="en-US" altLang="zh-CN" dirty="0"/>
              <a:t>1.4</a:t>
            </a:r>
            <a:r>
              <a:rPr lang="zh-CN" altLang="en-US" dirty="0"/>
              <a:t>　算法分析</a:t>
            </a:r>
            <a:endParaRPr lang="en-US" altLang="zh-CN" dirty="0"/>
          </a:p>
        </p:txBody>
      </p:sp>
      <p:sp>
        <p:nvSpPr>
          <p:cNvPr id="50178"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50179" name="Rectangle 17"/>
          <p:cNvSpPr/>
          <p:nvPr/>
        </p:nvSpPr>
        <p:spPr>
          <a:xfrm>
            <a:off x="228600" y="1695450"/>
            <a:ext cx="8915400" cy="5080000"/>
          </a:xfrm>
          <a:prstGeom prst="rect">
            <a:avLst/>
          </a:prstGeom>
          <a:noFill/>
          <a:ln w="9525">
            <a:noFill/>
          </a:ln>
        </p:spPr>
        <p:txBody>
          <a:bodyPr lIns="0" rIns="0" anchor="ctr"/>
          <a:lstStyle/>
          <a:p>
            <a:pPr>
              <a:lnSpc>
                <a:spcPct val="100000"/>
              </a:lnSpc>
              <a:buNone/>
            </a:pPr>
            <a:endParaRPr lang="zh-CN" altLang="zh-CN" b="0" dirty="0">
              <a:latin typeface="Times New Roman" panose="02020603050405020304" pitchFamily="18" charset="0"/>
              <a:ea typeface="宋体" panose="02010600030101010101" pitchFamily="2" charset="-122"/>
            </a:endParaRPr>
          </a:p>
        </p:txBody>
      </p:sp>
      <p:sp>
        <p:nvSpPr>
          <p:cNvPr id="26626" name="Text Box 2"/>
          <p:cNvSpPr txBox="1">
            <a:spLocks noChangeArrowheads="1"/>
          </p:cNvSpPr>
          <p:nvPr/>
        </p:nvSpPr>
        <p:spPr bwMode="auto">
          <a:xfrm>
            <a:off x="522605" y="1255713"/>
            <a:ext cx="7783513" cy="2748915"/>
          </a:xfrm>
          <a:prstGeom prst="rect">
            <a:avLst/>
          </a:prstGeom>
          <a:noFill/>
          <a:ln w="9525">
            <a:noFill/>
            <a:miter lim="800000"/>
          </a:ln>
          <a:effectLst/>
        </p:spPr>
        <p:txBody>
          <a:bodyPr>
            <a:spAutoFit/>
          </a:bodyPr>
          <a:lstStyle/>
          <a:p>
            <a:pPr algn="just">
              <a:lnSpc>
                <a:spcPct val="130000"/>
              </a:lnSpc>
            </a:pPr>
            <a:r>
              <a:rPr lang="en-US" altLang="zh-CN" b="0" dirty="0">
                <a:solidFill>
                  <a:schemeClr val="tx1"/>
                </a:solidFill>
                <a:latin typeface="+mn-ea"/>
                <a:ea typeface="+mn-ea"/>
                <a:cs typeface="+mn-ea"/>
              </a:rPr>
              <a:t> </a:t>
            </a:r>
            <a:r>
              <a:rPr lang="zh-CN" altLang="en-US" b="0" dirty="0">
                <a:solidFill>
                  <a:schemeClr val="tx1"/>
                </a:solidFill>
                <a:latin typeface="+mn-ea"/>
                <a:ea typeface="+mn-ea"/>
                <a:cs typeface="+mn-ea"/>
              </a:rPr>
              <a:t>一个算法是由</a:t>
            </a:r>
            <a:r>
              <a:rPr lang="zh-CN" altLang="en-US" b="0" dirty="0">
                <a:solidFill>
                  <a:srgbClr val="FF0000"/>
                </a:solidFill>
                <a:latin typeface="+mn-ea"/>
                <a:ea typeface="+mn-ea"/>
                <a:cs typeface="+mn-ea"/>
              </a:rPr>
              <a:t>控制结构</a:t>
            </a:r>
            <a:r>
              <a:rPr lang="zh-CN" altLang="en-US" b="0" dirty="0">
                <a:solidFill>
                  <a:schemeClr val="tx1"/>
                </a:solidFill>
                <a:latin typeface="+mn-ea"/>
                <a:ea typeface="+mn-ea"/>
                <a:cs typeface="+mn-ea"/>
              </a:rPr>
              <a:t>（顺序、分支和循环三种）和</a:t>
            </a:r>
            <a:r>
              <a:rPr lang="zh-CN" altLang="en-US" b="0">
                <a:solidFill>
                  <a:srgbClr val="FF0000"/>
                </a:solidFill>
                <a:latin typeface="+mn-ea"/>
                <a:ea typeface="+mn-ea"/>
                <a:cs typeface="+mn-ea"/>
              </a:rPr>
              <a:t>原操作</a:t>
            </a:r>
            <a:r>
              <a:rPr lang="zh-CN" altLang="en-US" b="0">
                <a:solidFill>
                  <a:schemeClr val="tx1"/>
                </a:solidFill>
                <a:latin typeface="+mn-ea"/>
                <a:ea typeface="+mn-ea"/>
                <a:cs typeface="+mn-ea"/>
              </a:rPr>
              <a:t>（指固有数据类型的操作，如</a:t>
            </a:r>
            <a:r>
              <a:rPr lang="en-US" altLang="zh-CN" b="0">
                <a:solidFill>
                  <a:schemeClr val="tx1"/>
                </a:solidFill>
                <a:latin typeface="+mn-ea"/>
                <a:ea typeface="+mn-ea"/>
                <a:cs typeface="+mn-ea"/>
              </a:rPr>
              <a:t>+</a:t>
            </a:r>
            <a:r>
              <a:rPr lang="zh-CN" altLang="en-US" b="0">
                <a:solidFill>
                  <a:schemeClr val="tx1"/>
                </a:solidFill>
                <a:latin typeface="+mn-ea"/>
                <a:ea typeface="+mn-ea"/>
                <a:cs typeface="+mn-ea"/>
              </a:rPr>
              <a:t>、</a:t>
            </a:r>
            <a:r>
              <a:rPr lang="en-US" altLang="zh-CN" b="0">
                <a:solidFill>
                  <a:schemeClr val="tx1"/>
                </a:solidFill>
                <a:latin typeface="+mn-ea"/>
                <a:ea typeface="+mn-ea"/>
                <a:cs typeface="+mn-ea"/>
              </a:rPr>
              <a:t>-</a:t>
            </a:r>
            <a:r>
              <a:rPr lang="zh-CN" altLang="en-US" b="0">
                <a:solidFill>
                  <a:schemeClr val="tx1"/>
                </a:solidFill>
                <a:latin typeface="+mn-ea"/>
                <a:ea typeface="+mn-ea"/>
                <a:cs typeface="+mn-ea"/>
              </a:rPr>
              <a:t>、</a:t>
            </a:r>
            <a:r>
              <a:rPr lang="en-US" altLang="zh-CN" b="0">
                <a:solidFill>
                  <a:schemeClr val="tx1"/>
                </a:solidFill>
                <a:latin typeface="+mn-ea"/>
                <a:ea typeface="+mn-ea"/>
                <a:cs typeface="+mn-ea"/>
              </a:rPr>
              <a:t>*</a:t>
            </a:r>
            <a:r>
              <a:rPr lang="zh-CN" altLang="en-US" b="0">
                <a:solidFill>
                  <a:schemeClr val="tx1"/>
                </a:solidFill>
                <a:latin typeface="+mn-ea"/>
                <a:ea typeface="+mn-ea"/>
                <a:cs typeface="+mn-ea"/>
              </a:rPr>
              <a:t>、</a:t>
            </a:r>
            <a:r>
              <a:rPr lang="en-US" altLang="zh-CN" b="0">
                <a:solidFill>
                  <a:schemeClr val="tx1"/>
                </a:solidFill>
                <a:latin typeface="+mn-ea"/>
                <a:ea typeface="+mn-ea"/>
                <a:cs typeface="+mn-ea"/>
              </a:rPr>
              <a:t>/</a:t>
            </a:r>
            <a:r>
              <a:rPr lang="zh-CN" altLang="en-US" b="0">
                <a:solidFill>
                  <a:schemeClr val="tx1"/>
                </a:solidFill>
                <a:latin typeface="+mn-ea"/>
                <a:ea typeface="+mn-ea"/>
                <a:cs typeface="+mn-ea"/>
              </a:rPr>
              <a:t>、</a:t>
            </a:r>
            <a:r>
              <a:rPr lang="en-US" altLang="zh-CN" b="0">
                <a:solidFill>
                  <a:schemeClr val="tx1"/>
                </a:solidFill>
                <a:latin typeface="+mn-ea"/>
                <a:ea typeface="+mn-ea"/>
                <a:cs typeface="+mn-ea"/>
              </a:rPr>
              <a:t>++</a:t>
            </a:r>
            <a:r>
              <a:rPr lang="zh-CN" altLang="en-US" b="0">
                <a:solidFill>
                  <a:schemeClr val="tx1"/>
                </a:solidFill>
                <a:latin typeface="+mn-ea"/>
                <a:ea typeface="+mn-ea"/>
                <a:cs typeface="+mn-ea"/>
              </a:rPr>
              <a:t>和</a:t>
            </a:r>
            <a:r>
              <a:rPr lang="en-US" altLang="zh-CN" b="0">
                <a:solidFill>
                  <a:schemeClr val="tx1"/>
                </a:solidFill>
                <a:latin typeface="+mn-ea"/>
                <a:ea typeface="+mn-ea"/>
                <a:cs typeface="+mn-ea"/>
              </a:rPr>
              <a:t>--</a:t>
            </a:r>
            <a:r>
              <a:rPr lang="zh-CN" altLang="en-US" b="0">
                <a:solidFill>
                  <a:schemeClr val="tx1"/>
                </a:solidFill>
                <a:latin typeface="+mn-ea"/>
                <a:ea typeface="+mn-ea"/>
                <a:cs typeface="+mn-ea"/>
              </a:rPr>
              <a:t>等）构成</a:t>
            </a:r>
            <a:r>
              <a:rPr lang="zh-CN" altLang="en-US" b="0" dirty="0">
                <a:solidFill>
                  <a:schemeClr val="tx1"/>
                </a:solidFill>
                <a:latin typeface="+mn-ea"/>
                <a:ea typeface="+mn-ea"/>
                <a:cs typeface="+mn-ea"/>
              </a:rPr>
              <a:t>的</a:t>
            </a:r>
            <a:r>
              <a:rPr lang="zh-CN" altLang="en-US" b="0">
                <a:solidFill>
                  <a:schemeClr val="tx1"/>
                </a:solidFill>
                <a:latin typeface="+mn-ea"/>
                <a:ea typeface="+mn-ea"/>
                <a:cs typeface="+mn-ea"/>
              </a:rPr>
              <a:t>。</a:t>
            </a:r>
            <a:endParaRPr lang="zh-CN" altLang="en-US" b="0">
              <a:solidFill>
                <a:schemeClr val="tx1"/>
              </a:solidFill>
              <a:latin typeface="+mn-ea"/>
              <a:ea typeface="+mn-ea"/>
              <a:cs typeface="+mn-ea"/>
            </a:endParaRPr>
          </a:p>
          <a:p>
            <a:pPr algn="just">
              <a:lnSpc>
                <a:spcPct val="130000"/>
              </a:lnSpc>
            </a:pPr>
            <a:r>
              <a:rPr lang="zh-CN" altLang="en-US" b="0">
                <a:solidFill>
                  <a:schemeClr val="tx1"/>
                </a:solidFill>
                <a:latin typeface="+mn-ea"/>
                <a:ea typeface="+mn-ea"/>
                <a:cs typeface="+mn-ea"/>
              </a:rPr>
              <a:t>算法执行时间</a:t>
            </a:r>
            <a:r>
              <a:rPr lang="zh-CN" altLang="en-US" b="0" dirty="0">
                <a:solidFill>
                  <a:schemeClr val="tx1"/>
                </a:solidFill>
                <a:latin typeface="+mn-ea"/>
                <a:ea typeface="+mn-ea"/>
                <a:cs typeface="+mn-ea"/>
              </a:rPr>
              <a:t>取决于两者的综合效果。</a:t>
            </a:r>
            <a:endParaRPr lang="zh-CN" altLang="en-US" b="0" dirty="0">
              <a:solidFill>
                <a:schemeClr val="tx1"/>
              </a:solidFill>
              <a:latin typeface="+mn-ea"/>
              <a:ea typeface="+mn-ea"/>
              <a:cs typeface="+mn-ea"/>
            </a:endParaRPr>
          </a:p>
        </p:txBody>
      </p:sp>
    </p:spTree>
  </p:cSld>
  <p:clrMapOvr>
    <a:masterClrMapping/>
  </p:clrMapOvr>
  <p:transition spd="slow">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xfrm>
            <a:off x="685800" y="152400"/>
            <a:ext cx="7772400" cy="533400"/>
          </a:xfrm>
        </p:spPr>
        <p:txBody>
          <a:bodyPr wrap="square" lIns="91440" tIns="45720" rIns="91440" bIns="45720" anchor="ctr"/>
          <a:lstStyle/>
          <a:p>
            <a:pPr algn="ctr" eaLnBrk="1" hangingPunct="1"/>
            <a:r>
              <a:rPr lang="en-US" altLang="zh-CN" dirty="0"/>
              <a:t>1.4</a:t>
            </a:r>
            <a:r>
              <a:rPr lang="zh-CN" altLang="en-US" dirty="0"/>
              <a:t>　算法分析</a:t>
            </a:r>
            <a:endParaRPr lang="en-US" altLang="zh-CN" dirty="0"/>
          </a:p>
        </p:txBody>
      </p:sp>
      <p:sp>
        <p:nvSpPr>
          <p:cNvPr id="50178"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50179" name="Rectangle 17"/>
          <p:cNvSpPr/>
          <p:nvPr/>
        </p:nvSpPr>
        <p:spPr>
          <a:xfrm>
            <a:off x="228600" y="1695450"/>
            <a:ext cx="8915400" cy="5080000"/>
          </a:xfrm>
          <a:prstGeom prst="rect">
            <a:avLst/>
          </a:prstGeom>
          <a:noFill/>
          <a:ln w="9525">
            <a:noFill/>
          </a:ln>
        </p:spPr>
        <p:txBody>
          <a:bodyPr lIns="0" rIns="0" anchor="ctr"/>
          <a:lstStyle/>
          <a:p>
            <a:pPr>
              <a:lnSpc>
                <a:spcPct val="100000"/>
              </a:lnSpc>
              <a:buNone/>
            </a:pPr>
            <a:endParaRPr lang="zh-CN" altLang="zh-CN" b="0" dirty="0">
              <a:latin typeface="Times New Roman" panose="02020603050405020304" pitchFamily="18" charset="0"/>
              <a:ea typeface="宋体" panose="02010600030101010101" pitchFamily="2" charset="-122"/>
            </a:endParaRPr>
          </a:p>
        </p:txBody>
      </p:sp>
      <p:sp>
        <p:nvSpPr>
          <p:cNvPr id="186373" name="Text Box 5"/>
          <p:cNvSpPr txBox="1">
            <a:spLocks noChangeArrowheads="1"/>
          </p:cNvSpPr>
          <p:nvPr/>
        </p:nvSpPr>
        <p:spPr bwMode="auto">
          <a:xfrm>
            <a:off x="857250" y="1063625"/>
            <a:ext cx="5201285" cy="55022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buNone/>
            </a:pPr>
            <a:r>
              <a:rPr lang="en-US" altLang="zh-CN" dirty="0">
                <a:solidFill>
                  <a:srgbClr val="0000FF"/>
                </a:solidFill>
                <a:latin typeface="Times New Roman" panose="02020603050405020304" pitchFamily="18" charset="0"/>
                <a:cs typeface="Times New Roman" panose="02020603050405020304" pitchFamily="18" charset="0"/>
              </a:rPr>
              <a:t>void </a:t>
            </a:r>
            <a:r>
              <a:rPr lang="en-US" altLang="zh-CN" dirty="0">
                <a:solidFill>
                  <a:srgbClr val="FF0000"/>
                </a:solidFill>
                <a:latin typeface="Times New Roman" panose="02020603050405020304" pitchFamily="18" charset="0"/>
                <a:cs typeface="Times New Roman" panose="02020603050405020304" pitchFamily="18" charset="0"/>
              </a:rPr>
              <a:t>fun</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int</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a:solidFill>
                  <a:srgbClr val="0000FF"/>
                </a:solidFill>
                <a:latin typeface="Times New Roman" panose="02020603050405020304" pitchFamily="18" charset="0"/>
                <a:cs typeface="Times New Roman" panose="02020603050405020304" pitchFamily="18" charset="0"/>
              </a:rPr>
              <a:t>a[]</a:t>
            </a:r>
            <a:r>
              <a:rPr lang="zh-CN" altLang="en-US">
                <a:solidFill>
                  <a:srgbClr val="0000FF"/>
                </a:solidFill>
                <a:latin typeface="Times New Roman" panose="02020603050405020304" pitchFamily="18" charset="0"/>
                <a:cs typeface="Times New Roman" panose="02020603050405020304" pitchFamily="18" charset="0"/>
              </a:rPr>
              <a:t>，</a:t>
            </a:r>
            <a:r>
              <a:rPr lang="en-US" altLang="zh-CN">
                <a:solidFill>
                  <a:srgbClr val="0000FF"/>
                </a:solidFill>
                <a:latin typeface="Times New Roman" panose="02020603050405020304" pitchFamily="18" charset="0"/>
                <a:cs typeface="Times New Roman" panose="02020603050405020304" pitchFamily="18" charset="0"/>
              </a:rPr>
              <a:t>int </a:t>
            </a:r>
            <a:r>
              <a:rPr lang="en-US" altLang="zh-CN" dirty="0">
                <a:solidFill>
                  <a:srgbClr val="0000FF"/>
                </a:solidFill>
                <a:latin typeface="Times New Roman" panose="02020603050405020304" pitchFamily="18" charset="0"/>
                <a:cs typeface="Times New Roman" panose="02020603050405020304" pitchFamily="18" charset="0"/>
              </a:rPr>
              <a:t>n)</a:t>
            </a:r>
            <a:endParaRPr lang="en-US" altLang="zh-CN" dirty="0">
              <a:solidFill>
                <a:srgbClr val="0000FF"/>
              </a:solidFill>
              <a:latin typeface="Times New Roman" panose="02020603050405020304" pitchFamily="18" charset="0"/>
              <a:cs typeface="Times New Roman" panose="02020603050405020304" pitchFamily="18" charset="0"/>
            </a:endParaRPr>
          </a:p>
          <a:p>
            <a:pPr algn="just">
              <a:buNone/>
            </a:pPr>
            <a:r>
              <a:rPr lang="en-US" altLang="zh-CN">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int</a:t>
            </a:r>
            <a:r>
              <a:rPr lang="en-US" altLang="zh-CN" dirty="0">
                <a:solidFill>
                  <a:srgbClr val="0000FF"/>
                </a:solidFill>
                <a:latin typeface="Times New Roman" panose="02020603050405020304" pitchFamily="18" charset="0"/>
                <a:cs typeface="Times New Roman" panose="02020603050405020304" pitchFamily="18" charset="0"/>
              </a:rPr>
              <a:t> </a:t>
            </a:r>
            <a:r>
              <a:rPr lang="en-US" altLang="zh-CN" dirty="0" err="1">
                <a:solidFill>
                  <a:srgbClr val="0000FF"/>
                </a:solidFill>
                <a:latin typeface="Times New Roman" panose="02020603050405020304" pitchFamily="18" charset="0"/>
                <a:cs typeface="Times New Roman" panose="02020603050405020304" pitchFamily="18" charset="0"/>
              </a:rPr>
              <a:t>i</a:t>
            </a:r>
            <a:r>
              <a:rPr lang="en-US" altLang="zh-CN" dirty="0">
                <a:solidFill>
                  <a:srgbClr val="0000FF"/>
                </a:solidFill>
                <a:latin typeface="Times New Roman" panose="02020603050405020304" pitchFamily="18" charset="0"/>
                <a:cs typeface="Times New Roman" panose="02020603050405020304" pitchFamily="18" charset="0"/>
              </a:rPr>
              <a:t>;</a:t>
            </a:r>
            <a:endParaRPr lang="en-US" altLang="zh-CN" dirty="0">
              <a:solidFill>
                <a:srgbClr val="0000FF"/>
              </a:solidFill>
              <a:latin typeface="Times New Roman" panose="02020603050405020304" pitchFamily="18" charset="0"/>
              <a:cs typeface="Times New Roman" panose="02020603050405020304" pitchFamily="18" charset="0"/>
            </a:endParaRPr>
          </a:p>
          <a:p>
            <a:pPr algn="just">
              <a:buNone/>
            </a:pPr>
            <a:r>
              <a:rPr lang="en-US" altLang="zh-CN">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for (</a:t>
            </a:r>
            <a:r>
              <a:rPr lang="en-US" altLang="zh-CN" dirty="0" err="1">
                <a:solidFill>
                  <a:srgbClr val="0000FF"/>
                </a:solidFill>
                <a:latin typeface="Times New Roman" panose="02020603050405020304" pitchFamily="18" charset="0"/>
                <a:cs typeface="Times New Roman" panose="02020603050405020304" pitchFamily="18" charset="0"/>
              </a:rPr>
              <a:t>i</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0;i</a:t>
            </a:r>
            <a:r>
              <a:rPr lang="en-US" altLang="zh-CN" dirty="0">
                <a:solidFill>
                  <a:srgbClr val="0000FF"/>
                </a:solidFill>
                <a:latin typeface="Times New Roman" panose="02020603050405020304" pitchFamily="18" charset="0"/>
                <a:cs typeface="Times New Roman" panose="02020603050405020304" pitchFamily="18" charset="0"/>
              </a:rPr>
              <a:t>&lt;</a:t>
            </a:r>
            <a:r>
              <a:rPr lang="en-US" altLang="zh-CN" dirty="0" err="1">
                <a:solidFill>
                  <a:srgbClr val="0000FF"/>
                </a:solidFill>
                <a:latin typeface="Times New Roman" panose="02020603050405020304" pitchFamily="18" charset="0"/>
                <a:cs typeface="Times New Roman" panose="02020603050405020304" pitchFamily="18" charset="0"/>
              </a:rPr>
              <a:t>n;i</a:t>
            </a:r>
            <a:r>
              <a:rPr lang="en-US" altLang="zh-CN" dirty="0">
                <a:solidFill>
                  <a:srgbClr val="0000FF"/>
                </a:solidFill>
                <a:latin typeface="Times New Roman" panose="02020603050405020304" pitchFamily="18" charset="0"/>
                <a:cs typeface="Times New Roman" panose="02020603050405020304" pitchFamily="18" charset="0"/>
              </a:rPr>
              <a:t>++)</a:t>
            </a:r>
            <a:endParaRPr lang="en-US" altLang="zh-CN" dirty="0">
              <a:solidFill>
                <a:srgbClr val="0000FF"/>
              </a:solidFill>
              <a:latin typeface="Times New Roman" panose="02020603050405020304" pitchFamily="18" charset="0"/>
              <a:cs typeface="Times New Roman" panose="02020603050405020304" pitchFamily="18" charset="0"/>
            </a:endParaRPr>
          </a:p>
          <a:p>
            <a:pPr algn="just">
              <a:buNone/>
            </a:pPr>
            <a:r>
              <a:rPr lang="en-US" altLang="zh-CN">
                <a:solidFill>
                  <a:srgbClr val="0000FF"/>
                </a:solidFill>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a[</a:t>
            </a:r>
            <a:r>
              <a:rPr lang="en-US" altLang="zh-CN" dirty="0" err="1">
                <a:solidFill>
                  <a:srgbClr val="0000FF"/>
                </a:solidFill>
                <a:latin typeface="Times New Roman" panose="02020603050405020304" pitchFamily="18" charset="0"/>
                <a:cs typeface="Times New Roman" panose="02020603050405020304" pitchFamily="18" charset="0"/>
              </a:rPr>
              <a:t>i</a:t>
            </a:r>
            <a:r>
              <a:rPr lang="en-US" altLang="zh-CN" dirty="0">
                <a:solidFill>
                  <a:srgbClr val="0000FF"/>
                </a:solidFill>
                <a:latin typeface="Times New Roman" panose="02020603050405020304" pitchFamily="18" charset="0"/>
                <a:cs typeface="Times New Roman" panose="02020603050405020304" pitchFamily="18" charset="0"/>
              </a:rPr>
              <a:t>]=2*</a:t>
            </a:r>
            <a:r>
              <a:rPr lang="en-US" altLang="zh-CN" dirty="0" err="1">
                <a:solidFill>
                  <a:srgbClr val="0000FF"/>
                </a:solidFill>
                <a:latin typeface="Times New Roman" panose="02020603050405020304" pitchFamily="18" charset="0"/>
                <a:cs typeface="Times New Roman" panose="02020603050405020304" pitchFamily="18" charset="0"/>
              </a:rPr>
              <a:t>i</a:t>
            </a:r>
            <a:r>
              <a:rPr lang="en-US" altLang="zh-CN" dirty="0">
                <a:solidFill>
                  <a:srgbClr val="0000FF"/>
                </a:solidFill>
                <a:latin typeface="Times New Roman" panose="02020603050405020304" pitchFamily="18" charset="0"/>
                <a:cs typeface="Times New Roman" panose="02020603050405020304" pitchFamily="18" charset="0"/>
              </a:rPr>
              <a:t>;</a:t>
            </a:r>
            <a:endParaRPr lang="en-US" altLang="zh-CN" dirty="0">
              <a:solidFill>
                <a:srgbClr val="0000FF"/>
              </a:solidFill>
              <a:latin typeface="Times New Roman" panose="02020603050405020304" pitchFamily="18" charset="0"/>
              <a:cs typeface="Times New Roman" panose="02020603050405020304" pitchFamily="18" charset="0"/>
            </a:endParaRPr>
          </a:p>
          <a:p>
            <a:pPr algn="just">
              <a:buNone/>
            </a:pPr>
            <a:r>
              <a:rPr lang="en-US" altLang="zh-CN">
                <a:solidFill>
                  <a:srgbClr val="0000FF"/>
                </a:solidFill>
                <a:latin typeface="Times New Roman" panose="02020603050405020304" pitchFamily="18" charset="0"/>
                <a:cs typeface="Times New Roman" panose="02020603050405020304" pitchFamily="18" charset="0"/>
              </a:rPr>
              <a:t>      for </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i</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dirty="0" err="1">
                <a:solidFill>
                  <a:srgbClr val="0000FF"/>
                </a:solidFill>
                <a:latin typeface="Times New Roman" panose="02020603050405020304" pitchFamily="18" charset="0"/>
                <a:cs typeface="Times New Roman" panose="02020603050405020304" pitchFamily="18" charset="0"/>
              </a:rPr>
              <a:t>0;i</a:t>
            </a:r>
            <a:r>
              <a:rPr lang="en-US" altLang="zh-CN" dirty="0">
                <a:solidFill>
                  <a:srgbClr val="0000FF"/>
                </a:solidFill>
                <a:latin typeface="Times New Roman" panose="02020603050405020304" pitchFamily="18" charset="0"/>
                <a:cs typeface="Times New Roman" panose="02020603050405020304" pitchFamily="18" charset="0"/>
              </a:rPr>
              <a:t>&lt;</a:t>
            </a:r>
            <a:r>
              <a:rPr lang="en-US" altLang="zh-CN" dirty="0" err="1">
                <a:solidFill>
                  <a:srgbClr val="0000FF"/>
                </a:solidFill>
                <a:latin typeface="Times New Roman" panose="02020603050405020304" pitchFamily="18" charset="0"/>
                <a:cs typeface="Times New Roman" panose="02020603050405020304" pitchFamily="18" charset="0"/>
              </a:rPr>
              <a:t>n;i</a:t>
            </a:r>
            <a:r>
              <a:rPr lang="en-US" altLang="zh-CN" dirty="0">
                <a:solidFill>
                  <a:srgbClr val="0000FF"/>
                </a:solidFill>
                <a:latin typeface="Times New Roman" panose="02020603050405020304" pitchFamily="18" charset="0"/>
                <a:cs typeface="Times New Roman" panose="02020603050405020304" pitchFamily="18" charset="0"/>
              </a:rPr>
              <a:t>++)</a:t>
            </a:r>
            <a:endParaRPr lang="en-US" altLang="zh-CN" dirty="0">
              <a:solidFill>
                <a:srgbClr val="0000FF"/>
              </a:solidFill>
              <a:latin typeface="Times New Roman" panose="02020603050405020304" pitchFamily="18" charset="0"/>
              <a:cs typeface="Times New Roman" panose="02020603050405020304" pitchFamily="18" charset="0"/>
            </a:endParaRPr>
          </a:p>
          <a:p>
            <a:pPr algn="just">
              <a:buNone/>
            </a:pPr>
            <a:r>
              <a:rPr lang="en-US" altLang="zh-CN">
                <a:solidFill>
                  <a:srgbClr val="0000FF"/>
                </a:solidFill>
                <a:latin typeface="Times New Roman" panose="02020603050405020304" pitchFamily="18" charset="0"/>
                <a:cs typeface="Times New Roman" panose="02020603050405020304" pitchFamily="18" charset="0"/>
              </a:rPr>
              <a:t>             printf("%d"</a:t>
            </a:r>
            <a:r>
              <a:rPr lang="zh-CN" altLang="en-US">
                <a:solidFill>
                  <a:srgbClr val="0000FF"/>
                </a:solidFill>
                <a:latin typeface="Times New Roman" panose="02020603050405020304" pitchFamily="18" charset="0"/>
                <a:cs typeface="Times New Roman" panose="02020603050405020304" pitchFamily="18" charset="0"/>
              </a:rPr>
              <a:t>，</a:t>
            </a:r>
            <a:r>
              <a:rPr lang="en-US" altLang="zh-CN">
                <a:solidFill>
                  <a:srgbClr val="0000FF"/>
                </a:solidFill>
                <a:latin typeface="Times New Roman" panose="02020603050405020304" pitchFamily="18" charset="0"/>
                <a:cs typeface="Times New Roman" panose="02020603050405020304" pitchFamily="18" charset="0"/>
              </a:rPr>
              <a:t> a[i</a:t>
            </a:r>
            <a:r>
              <a:rPr lang="en-US" altLang="zh-CN" dirty="0">
                <a:solidFill>
                  <a:srgbClr val="0000FF"/>
                </a:solidFill>
                <a:latin typeface="Times New Roman" panose="02020603050405020304" pitchFamily="18" charset="0"/>
                <a:cs typeface="Times New Roman" panose="02020603050405020304" pitchFamily="18" charset="0"/>
              </a:rPr>
              <a:t>]);</a:t>
            </a:r>
            <a:endParaRPr lang="en-US" altLang="zh-CN" dirty="0">
              <a:solidFill>
                <a:srgbClr val="0000FF"/>
              </a:solidFill>
              <a:latin typeface="Times New Roman" panose="02020603050405020304" pitchFamily="18" charset="0"/>
              <a:cs typeface="Times New Roman" panose="02020603050405020304" pitchFamily="18" charset="0"/>
            </a:endParaRPr>
          </a:p>
          <a:p>
            <a:pPr algn="just">
              <a:buNone/>
            </a:pPr>
            <a:r>
              <a:rPr lang="en-US" altLang="zh-CN">
                <a:solidFill>
                  <a:srgbClr val="0000FF"/>
                </a:solidFill>
                <a:latin typeface="Times New Roman" panose="02020603050405020304" pitchFamily="18" charset="0"/>
                <a:cs typeface="Times New Roman" panose="02020603050405020304" pitchFamily="18" charset="0"/>
              </a:rPr>
              <a:t>      printf("\n");</a:t>
            </a:r>
            <a:endParaRPr lang="en-US" altLang="zh-CN" dirty="0">
              <a:solidFill>
                <a:srgbClr val="0000FF"/>
              </a:solidFill>
              <a:latin typeface="Times New Roman" panose="02020603050405020304" pitchFamily="18" charset="0"/>
              <a:cs typeface="Times New Roman" panose="02020603050405020304" pitchFamily="18" charset="0"/>
            </a:endParaRPr>
          </a:p>
          <a:p>
            <a:pPr algn="just">
              <a:buNone/>
            </a:pPr>
            <a:r>
              <a:rPr lang="en-US" altLang="zh-CN" dirty="0">
                <a:solidFill>
                  <a:srgbClr val="0000FF"/>
                </a:solidFill>
                <a:latin typeface="Times New Roman" panose="02020603050405020304" pitchFamily="18" charset="0"/>
                <a:cs typeface="Times New Roman" panose="02020603050405020304" pitchFamily="18" charset="0"/>
              </a:rPr>
              <a:t>}</a:t>
            </a:r>
            <a:endParaRPr lang="en-US" altLang="zh-CN" dirty="0">
              <a:solidFill>
                <a:srgbClr val="0000FF"/>
              </a:solidFill>
              <a:latin typeface="Times New Roman" panose="02020603050405020304" pitchFamily="18" charset="0"/>
              <a:cs typeface="Times New Roman" panose="02020603050405020304" pitchFamily="18" charset="0"/>
            </a:endParaRPr>
          </a:p>
        </p:txBody>
      </p:sp>
      <p:grpSp>
        <p:nvGrpSpPr>
          <p:cNvPr id="29" name="组合 28"/>
          <p:cNvGrpSpPr/>
          <p:nvPr/>
        </p:nvGrpSpPr>
        <p:grpSpPr>
          <a:xfrm>
            <a:off x="1586865" y="1900555"/>
            <a:ext cx="6871335" cy="3850004"/>
            <a:chOff x="1285852" y="1517648"/>
            <a:chExt cx="6484831" cy="2974389"/>
          </a:xfrm>
        </p:grpSpPr>
        <p:sp>
          <p:nvSpPr>
            <p:cNvPr id="16" name="矩形 15"/>
            <p:cNvSpPr/>
            <p:nvPr/>
          </p:nvSpPr>
          <p:spPr>
            <a:xfrm>
              <a:off x="1909105" y="3565822"/>
              <a:ext cx="3416507" cy="403257"/>
            </a:xfrm>
            <a:prstGeom prst="rect">
              <a:avLst/>
            </a:prstGeom>
            <a:solidFill>
              <a:srgbClr val="6600CC">
                <a:alpha val="22000"/>
              </a:srgbClr>
            </a:solidFill>
            <a:ln>
              <a:solidFill>
                <a:schemeClr val="accent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sz="2000">
                <a:latin typeface="Times New Roman" panose="02020603050405020304" pitchFamily="18" charset="0"/>
                <a:cs typeface="Times New Roman" panose="02020603050405020304" pitchFamily="18" charset="0"/>
              </a:endParaRPr>
            </a:p>
          </p:txBody>
        </p:sp>
        <p:sp>
          <p:nvSpPr>
            <p:cNvPr id="15" name="矩形 14"/>
            <p:cNvSpPr/>
            <p:nvPr/>
          </p:nvSpPr>
          <p:spPr>
            <a:xfrm>
              <a:off x="1842585" y="2526772"/>
              <a:ext cx="1588097" cy="376275"/>
            </a:xfrm>
            <a:prstGeom prst="rect">
              <a:avLst/>
            </a:prstGeom>
            <a:solidFill>
              <a:srgbClr val="6600CC">
                <a:alpha val="25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sz="2000">
                <a:latin typeface="Times New Roman" panose="02020603050405020304" pitchFamily="18" charset="0"/>
                <a:cs typeface="Times New Roman" panose="02020603050405020304" pitchFamily="18" charset="0"/>
              </a:endParaRPr>
            </a:p>
          </p:txBody>
        </p:sp>
        <p:sp>
          <p:nvSpPr>
            <p:cNvPr id="17" name="矩形 16"/>
            <p:cNvSpPr/>
            <p:nvPr/>
          </p:nvSpPr>
          <p:spPr>
            <a:xfrm>
              <a:off x="1285852" y="4114781"/>
              <a:ext cx="2214347" cy="377256"/>
            </a:xfrm>
            <a:prstGeom prst="rect">
              <a:avLst/>
            </a:prstGeom>
            <a:solidFill>
              <a:srgbClr val="6600CC">
                <a:alpha val="21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sz="2000">
                <a:latin typeface="Times New Roman" panose="02020603050405020304" pitchFamily="18" charset="0"/>
                <a:cs typeface="Times New Roman" panose="02020603050405020304" pitchFamily="18" charset="0"/>
              </a:endParaRPr>
            </a:p>
          </p:txBody>
        </p:sp>
        <p:sp>
          <p:nvSpPr>
            <p:cNvPr id="14" name="矩形 13"/>
            <p:cNvSpPr/>
            <p:nvPr/>
          </p:nvSpPr>
          <p:spPr>
            <a:xfrm>
              <a:off x="1285852" y="1517648"/>
              <a:ext cx="1357374" cy="408163"/>
            </a:xfrm>
            <a:prstGeom prst="rect">
              <a:avLst/>
            </a:prstGeom>
            <a:solidFill>
              <a:srgbClr val="6600CC">
                <a:alpha val="23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lang="zh-CN" altLang="en-US" sz="2000">
                <a:latin typeface="Times New Roman" panose="02020603050405020304" pitchFamily="18" charset="0"/>
                <a:cs typeface="Times New Roman" panose="02020603050405020304" pitchFamily="18" charset="0"/>
              </a:endParaRPr>
            </a:p>
          </p:txBody>
        </p:sp>
        <p:sp>
          <p:nvSpPr>
            <p:cNvPr id="186383" name="Text Box 15"/>
            <p:cNvSpPr txBox="1">
              <a:spLocks noChangeArrowheads="1"/>
            </p:cNvSpPr>
            <p:nvPr/>
          </p:nvSpPr>
          <p:spPr bwMode="auto">
            <a:xfrm>
              <a:off x="6257795" y="2344323"/>
              <a:ext cx="1512888" cy="526883"/>
            </a:xfrm>
            <a:prstGeom prst="rect">
              <a:avLst/>
            </a:prstGeom>
            <a:noFill/>
            <a:ln w="19050" algn="ctr">
              <a:noFill/>
              <a:miter lim="800000"/>
            </a:ln>
            <a:effectLst/>
          </p:spPr>
          <p:txBody>
            <a:bodyPr>
              <a:spAutoFit/>
            </a:bodyPr>
            <a:lstStyle/>
            <a:p>
              <a:pPr>
                <a:buNone/>
              </a:pPr>
              <a:r>
                <a:rPr lang="zh-CN" altLang="en-US" b="0" dirty="0">
                  <a:solidFill>
                    <a:srgbClr val="FF0000"/>
                  </a:solidFill>
                  <a:ea typeface="+mn-ea"/>
                </a:rPr>
                <a:t>原操作</a:t>
              </a:r>
              <a:endParaRPr lang="zh-CN" altLang="en-US" b="0" dirty="0">
                <a:solidFill>
                  <a:srgbClr val="FF0000"/>
                </a:solidFill>
                <a:ea typeface="+mn-ea"/>
              </a:endParaRPr>
            </a:p>
          </p:txBody>
        </p:sp>
        <p:cxnSp>
          <p:nvCxnSpPr>
            <p:cNvPr id="19" name="直接箭头连接符 18"/>
            <p:cNvCxnSpPr>
              <a:stCxn id="186383" idx="1"/>
            </p:cNvCxnSpPr>
            <p:nvPr/>
          </p:nvCxnSpPr>
          <p:spPr>
            <a:xfrm flipH="1" flipV="1">
              <a:off x="2643226" y="1925320"/>
              <a:ext cx="3614270" cy="68239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86383" idx="1"/>
              <a:endCxn id="15" idx="3"/>
            </p:cNvCxnSpPr>
            <p:nvPr/>
          </p:nvCxnSpPr>
          <p:spPr>
            <a:xfrm flipH="1">
              <a:off x="3430683" y="2607719"/>
              <a:ext cx="2826813" cy="10743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86383" idx="1"/>
              <a:endCxn id="16" idx="3"/>
            </p:cNvCxnSpPr>
            <p:nvPr/>
          </p:nvCxnSpPr>
          <p:spPr>
            <a:xfrm flipH="1">
              <a:off x="5325612" y="2607718"/>
              <a:ext cx="931884" cy="115973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86383" idx="1"/>
              <a:endCxn id="17" idx="3"/>
            </p:cNvCxnSpPr>
            <p:nvPr/>
          </p:nvCxnSpPr>
          <p:spPr>
            <a:xfrm flipH="1">
              <a:off x="3500199" y="2607718"/>
              <a:ext cx="2757297" cy="169593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xfrm>
            <a:off x="685800" y="152400"/>
            <a:ext cx="7772400" cy="533400"/>
          </a:xfrm>
        </p:spPr>
        <p:txBody>
          <a:bodyPr wrap="square" lIns="91440" tIns="45720" rIns="91440" bIns="45720" anchor="ctr"/>
          <a:lstStyle/>
          <a:p>
            <a:pPr algn="ctr" eaLnBrk="1" hangingPunct="1"/>
            <a:r>
              <a:rPr lang="en-US" altLang="zh-CN" dirty="0"/>
              <a:t>1.4</a:t>
            </a:r>
            <a:r>
              <a:rPr lang="zh-CN" altLang="en-US" dirty="0"/>
              <a:t>　算法分析</a:t>
            </a:r>
            <a:endParaRPr lang="en-US" altLang="zh-CN" dirty="0"/>
          </a:p>
        </p:txBody>
      </p:sp>
      <p:sp>
        <p:nvSpPr>
          <p:cNvPr id="50178"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50179" name="Rectangle 17"/>
          <p:cNvSpPr/>
          <p:nvPr/>
        </p:nvSpPr>
        <p:spPr>
          <a:xfrm>
            <a:off x="228600" y="1695450"/>
            <a:ext cx="8915400" cy="5080000"/>
          </a:xfrm>
          <a:prstGeom prst="rect">
            <a:avLst/>
          </a:prstGeom>
          <a:noFill/>
          <a:ln w="9525">
            <a:noFill/>
          </a:ln>
        </p:spPr>
        <p:txBody>
          <a:bodyPr lIns="0" rIns="0" anchor="ctr"/>
          <a:lstStyle/>
          <a:p>
            <a:pPr>
              <a:lnSpc>
                <a:spcPct val="100000"/>
              </a:lnSpc>
              <a:buNone/>
            </a:pPr>
            <a:endParaRPr lang="zh-CN" altLang="zh-CN" b="0" dirty="0">
              <a:latin typeface="Times New Roman" panose="02020603050405020304" pitchFamily="18" charset="0"/>
              <a:ea typeface="宋体" panose="02010600030101010101" pitchFamily="2" charset="-122"/>
            </a:endParaRPr>
          </a:p>
        </p:txBody>
      </p:sp>
      <p:sp>
        <p:nvSpPr>
          <p:cNvPr id="207876" name="Text Box 4"/>
          <p:cNvSpPr txBox="1">
            <a:spLocks noChangeArrowheads="1"/>
          </p:cNvSpPr>
          <p:nvPr/>
        </p:nvSpPr>
        <p:spPr bwMode="auto">
          <a:xfrm>
            <a:off x="317500" y="1164590"/>
            <a:ext cx="8458835" cy="3830955"/>
          </a:xfrm>
          <a:prstGeom prst="rect">
            <a:avLst/>
          </a:prstGeom>
          <a:noFill/>
          <a:ln w="19050" algn="ctr">
            <a:noFill/>
            <a:miter lim="800000"/>
          </a:ln>
          <a:effectLst/>
        </p:spPr>
        <p:txBody>
          <a:bodyPr wrap="square">
            <a:spAutoFit/>
          </a:bodyPr>
          <a:lstStyle/>
          <a:p>
            <a:pPr algn="l"/>
            <a:r>
              <a:rPr lang="zh-CN" altLang="en-US" b="0" dirty="0">
                <a:solidFill>
                  <a:schemeClr val="tx1"/>
                </a:solidFill>
                <a:latin typeface="+mn-ea"/>
                <a:ea typeface="+mn-ea"/>
                <a:cs typeface="+mn-ea"/>
              </a:rPr>
              <a:t>求出算法所有</a:t>
            </a:r>
            <a:r>
              <a:rPr lang="zh-CN" altLang="en-US" b="0">
                <a:solidFill>
                  <a:srgbClr val="3333FF"/>
                </a:solidFill>
                <a:latin typeface="+mn-ea"/>
                <a:ea typeface="+mn-ea"/>
                <a:cs typeface="Times New Roman" panose="02020603050405020304" pitchFamily="18" charset="0"/>
              </a:rPr>
              <a:t>原操作的执行次数</a:t>
            </a:r>
            <a:r>
              <a:rPr lang="zh-CN" altLang="en-US" b="0" dirty="0">
                <a:solidFill>
                  <a:schemeClr val="tx1"/>
                </a:solidFill>
                <a:latin typeface="+mn-ea"/>
                <a:ea typeface="+mn-ea"/>
                <a:cs typeface="+mn-ea"/>
              </a:rPr>
              <a:t>（也称为</a:t>
            </a:r>
            <a:r>
              <a:rPr lang="zh-CN" altLang="en-US" b="0">
                <a:solidFill>
                  <a:srgbClr val="3333FF"/>
                </a:solidFill>
                <a:latin typeface="+mn-ea"/>
                <a:ea typeface="+mn-ea"/>
                <a:cs typeface="Times New Roman" panose="02020603050405020304" pitchFamily="18" charset="0"/>
              </a:rPr>
              <a:t>频度</a:t>
            </a:r>
            <a:r>
              <a:rPr lang="zh-CN" altLang="en-US" b="0">
                <a:solidFill>
                  <a:schemeClr val="tx1"/>
                </a:solidFill>
                <a:latin typeface="+mn-ea"/>
                <a:ea typeface="+mn-ea"/>
                <a:cs typeface="+mn-ea"/>
              </a:rPr>
              <a:t>） ，它</a:t>
            </a:r>
            <a:r>
              <a:rPr lang="zh-CN" altLang="en-US" b="0" dirty="0">
                <a:solidFill>
                  <a:schemeClr val="tx1"/>
                </a:solidFill>
                <a:latin typeface="+mn-ea"/>
                <a:ea typeface="+mn-ea"/>
                <a:cs typeface="+mn-ea"/>
              </a:rPr>
              <a:t>是问题规模</a:t>
            </a:r>
            <a:r>
              <a:rPr lang="en-US" altLang="zh-CN" b="0" i="1" dirty="0">
                <a:solidFill>
                  <a:schemeClr val="tx1"/>
                </a:solidFill>
                <a:latin typeface="+mn-ea"/>
                <a:ea typeface="+mn-ea"/>
                <a:cs typeface="+mn-ea"/>
              </a:rPr>
              <a:t>n</a:t>
            </a:r>
            <a:r>
              <a:rPr lang="zh-CN" altLang="en-US" b="0">
                <a:solidFill>
                  <a:schemeClr val="tx1"/>
                </a:solidFill>
                <a:latin typeface="+mn-ea"/>
                <a:ea typeface="+mn-ea"/>
                <a:cs typeface="+mn-ea"/>
              </a:rPr>
              <a:t>的函数，用</a:t>
            </a:r>
            <a:r>
              <a:rPr lang="zh-CN" altLang="en-US" b="0">
                <a:solidFill>
                  <a:srgbClr val="3333FF"/>
                </a:solidFill>
                <a:latin typeface="+mn-ea"/>
                <a:ea typeface="+mn-ea"/>
                <a:cs typeface="Times New Roman" panose="02020603050405020304" pitchFamily="18" charset="0"/>
              </a:rPr>
              <a:t>T(n)</a:t>
            </a:r>
            <a:r>
              <a:rPr lang="zh-CN" altLang="en-US" b="0" dirty="0">
                <a:solidFill>
                  <a:schemeClr val="tx1"/>
                </a:solidFill>
                <a:latin typeface="+mn-ea"/>
                <a:ea typeface="+mn-ea"/>
                <a:cs typeface="+mn-ea"/>
              </a:rPr>
              <a:t>表示。</a:t>
            </a:r>
            <a:endParaRPr lang="zh-CN" altLang="en-US" b="0" dirty="0">
              <a:solidFill>
                <a:schemeClr val="tx1"/>
              </a:solidFill>
              <a:latin typeface="+mn-ea"/>
              <a:ea typeface="+mn-ea"/>
              <a:cs typeface="+mn-ea"/>
            </a:endParaRPr>
          </a:p>
          <a:p>
            <a:pPr algn="l"/>
            <a:r>
              <a:rPr lang="zh-CN" altLang="en-US" b="0" dirty="0">
                <a:solidFill>
                  <a:srgbClr val="FF0000"/>
                </a:solidFill>
                <a:latin typeface="+mn-ea"/>
                <a:ea typeface="+mn-ea"/>
                <a:cs typeface="+mn-ea"/>
              </a:rPr>
              <a:t>算法</a:t>
            </a:r>
            <a:r>
              <a:rPr lang="zh-CN" altLang="en-US" b="0">
                <a:solidFill>
                  <a:srgbClr val="FF0000"/>
                </a:solidFill>
                <a:latin typeface="+mn-ea"/>
                <a:ea typeface="+mn-ea"/>
                <a:cs typeface="+mn-ea"/>
              </a:rPr>
              <a:t>执行时间大致 </a:t>
            </a:r>
            <a:r>
              <a:rPr lang="en-US" altLang="zh-CN" b="0">
                <a:solidFill>
                  <a:srgbClr val="FF0000"/>
                </a:solidFill>
                <a:latin typeface="+mn-ea"/>
                <a:ea typeface="+mn-ea"/>
                <a:cs typeface="+mn-ea"/>
              </a:rPr>
              <a:t>= </a:t>
            </a:r>
            <a:r>
              <a:rPr lang="zh-CN" altLang="en-US" b="0">
                <a:solidFill>
                  <a:srgbClr val="FF0000"/>
                </a:solidFill>
                <a:latin typeface="+mn-ea"/>
                <a:ea typeface="+mn-ea"/>
                <a:cs typeface="+mn-ea"/>
              </a:rPr>
              <a:t>原</a:t>
            </a:r>
            <a:r>
              <a:rPr lang="zh-CN" altLang="en-US" b="0" dirty="0">
                <a:solidFill>
                  <a:srgbClr val="FF0000"/>
                </a:solidFill>
                <a:latin typeface="+mn-ea"/>
                <a:ea typeface="+mn-ea"/>
                <a:cs typeface="+mn-ea"/>
              </a:rPr>
              <a:t>操作所需</a:t>
            </a:r>
            <a:r>
              <a:rPr lang="zh-CN" altLang="en-US" b="0">
                <a:solidFill>
                  <a:srgbClr val="FF0000"/>
                </a:solidFill>
                <a:latin typeface="+mn-ea"/>
                <a:ea typeface="+mn-ea"/>
                <a:cs typeface="+mn-ea"/>
              </a:rPr>
              <a:t>的时间</a:t>
            </a:r>
            <a:r>
              <a:rPr lang="en-US" altLang="zh-CN" b="0">
                <a:solidFill>
                  <a:srgbClr val="FF0000"/>
                </a:solidFill>
                <a:latin typeface="+mn-ea"/>
                <a:ea typeface="+mn-ea"/>
                <a:cs typeface="+mn-ea"/>
              </a:rPr>
              <a:t>×T(</a:t>
            </a:r>
            <a:r>
              <a:rPr lang="en-US" altLang="zh-CN" b="0" i="1">
                <a:solidFill>
                  <a:srgbClr val="FF0000"/>
                </a:solidFill>
                <a:latin typeface="+mn-ea"/>
                <a:ea typeface="+mn-ea"/>
                <a:cs typeface="+mn-ea"/>
              </a:rPr>
              <a:t>n</a:t>
            </a:r>
            <a:r>
              <a:rPr lang="en-US" altLang="zh-CN" b="0">
                <a:solidFill>
                  <a:srgbClr val="FF0000"/>
                </a:solidFill>
                <a:latin typeface="+mn-ea"/>
                <a:ea typeface="+mn-ea"/>
                <a:cs typeface="+mn-ea"/>
              </a:rPr>
              <a:t>)</a:t>
            </a:r>
            <a:r>
              <a:rPr lang="zh-CN" altLang="en-US" b="0">
                <a:solidFill>
                  <a:schemeClr val="tx1"/>
                </a:solidFill>
                <a:latin typeface="+mn-ea"/>
                <a:ea typeface="+mn-ea"/>
                <a:cs typeface="+mn-ea"/>
              </a:rPr>
              <a:t>。所以</a:t>
            </a:r>
            <a:r>
              <a:rPr lang="en-US" altLang="zh-CN" b="0">
                <a:solidFill>
                  <a:schemeClr val="tx1"/>
                </a:solidFill>
                <a:latin typeface="+mn-ea"/>
                <a:ea typeface="+mn-ea"/>
                <a:cs typeface="+mn-ea"/>
              </a:rPr>
              <a:t>T(</a:t>
            </a:r>
            <a:r>
              <a:rPr lang="en-US" altLang="zh-CN" b="0" i="1">
                <a:solidFill>
                  <a:schemeClr val="tx1"/>
                </a:solidFill>
                <a:latin typeface="+mn-ea"/>
                <a:ea typeface="+mn-ea"/>
                <a:cs typeface="+mn-ea"/>
              </a:rPr>
              <a:t>n</a:t>
            </a:r>
            <a:r>
              <a:rPr lang="en-US" altLang="zh-CN" b="0">
                <a:solidFill>
                  <a:schemeClr val="tx1"/>
                </a:solidFill>
                <a:latin typeface="+mn-ea"/>
                <a:ea typeface="+mn-ea"/>
                <a:cs typeface="+mn-ea"/>
              </a:rPr>
              <a:t>)</a:t>
            </a:r>
            <a:r>
              <a:rPr lang="zh-CN" altLang="en-US" b="0">
                <a:solidFill>
                  <a:schemeClr val="tx1"/>
                </a:solidFill>
                <a:latin typeface="+mn-ea"/>
                <a:ea typeface="+mn-ea"/>
                <a:cs typeface="+mn-ea"/>
              </a:rPr>
              <a:t>与</a:t>
            </a:r>
            <a:r>
              <a:rPr lang="zh-CN" altLang="en-US" b="0" dirty="0">
                <a:solidFill>
                  <a:schemeClr val="tx1"/>
                </a:solidFill>
                <a:latin typeface="+mn-ea"/>
                <a:ea typeface="+mn-ea"/>
                <a:cs typeface="+mn-ea"/>
              </a:rPr>
              <a:t>算法的执行时间</a:t>
            </a:r>
            <a:r>
              <a:rPr lang="zh-CN" altLang="en-US" b="0">
                <a:solidFill>
                  <a:schemeClr val="tx1"/>
                </a:solidFill>
                <a:latin typeface="+mn-ea"/>
                <a:ea typeface="+mn-ea"/>
                <a:cs typeface="+mn-ea"/>
              </a:rPr>
              <a:t>成正比 。为此用</a:t>
            </a:r>
            <a:r>
              <a:rPr lang="en-US" altLang="zh-CN" b="0" dirty="0">
                <a:solidFill>
                  <a:schemeClr val="tx1"/>
                </a:solidFill>
                <a:latin typeface="+mn-ea"/>
                <a:ea typeface="+mn-ea"/>
                <a:cs typeface="+mn-ea"/>
              </a:rPr>
              <a:t>T(</a:t>
            </a:r>
            <a:r>
              <a:rPr lang="en-US" altLang="zh-CN" b="0" i="1" dirty="0">
                <a:solidFill>
                  <a:schemeClr val="tx1"/>
                </a:solidFill>
                <a:latin typeface="+mn-ea"/>
                <a:ea typeface="+mn-ea"/>
                <a:cs typeface="+mn-ea"/>
              </a:rPr>
              <a:t>n</a:t>
            </a:r>
            <a:r>
              <a:rPr lang="en-US" altLang="zh-CN" b="0" dirty="0">
                <a:solidFill>
                  <a:schemeClr val="tx1"/>
                </a:solidFill>
                <a:latin typeface="+mn-ea"/>
                <a:ea typeface="+mn-ea"/>
                <a:cs typeface="+mn-ea"/>
              </a:rPr>
              <a:t>)</a:t>
            </a:r>
            <a:r>
              <a:rPr lang="zh-CN" altLang="en-US" b="0" dirty="0">
                <a:solidFill>
                  <a:schemeClr val="tx1"/>
                </a:solidFill>
                <a:latin typeface="+mn-ea"/>
                <a:ea typeface="+mn-ea"/>
                <a:cs typeface="+mn-ea"/>
              </a:rPr>
              <a:t>表示算法的执行时间。</a:t>
            </a:r>
            <a:endParaRPr lang="zh-CN" altLang="en-US" b="0" dirty="0">
              <a:solidFill>
                <a:schemeClr val="tx1"/>
              </a:solidFill>
              <a:latin typeface="+mn-ea"/>
              <a:ea typeface="+mn-ea"/>
              <a:cs typeface="+mn-ea"/>
            </a:endParaRPr>
          </a:p>
          <a:p>
            <a:pPr algn="l"/>
            <a:endParaRPr lang="zh-CN" altLang="en-US" b="0" dirty="0">
              <a:solidFill>
                <a:schemeClr val="tx1"/>
              </a:solidFill>
              <a:latin typeface="+mn-ea"/>
              <a:ea typeface="+mn-ea"/>
              <a:cs typeface="+mn-ea"/>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87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xfrm>
            <a:off x="685800" y="152400"/>
            <a:ext cx="7772400" cy="533400"/>
          </a:xfrm>
        </p:spPr>
        <p:txBody>
          <a:bodyPr wrap="square" lIns="91440" tIns="45720" rIns="91440" bIns="45720" anchor="ctr"/>
          <a:lstStyle/>
          <a:p>
            <a:pPr algn="ctr" eaLnBrk="1" hangingPunct="1"/>
            <a:r>
              <a:rPr lang="en-US" altLang="zh-CN" dirty="0"/>
              <a:t>1.4</a:t>
            </a:r>
            <a:r>
              <a:rPr lang="zh-CN" altLang="en-US" dirty="0"/>
              <a:t>　算法分析</a:t>
            </a:r>
            <a:endParaRPr lang="en-US" altLang="zh-CN" dirty="0"/>
          </a:p>
        </p:txBody>
      </p:sp>
      <p:sp>
        <p:nvSpPr>
          <p:cNvPr id="50178"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50179" name="Rectangle 17"/>
          <p:cNvSpPr/>
          <p:nvPr/>
        </p:nvSpPr>
        <p:spPr>
          <a:xfrm>
            <a:off x="228600" y="1695450"/>
            <a:ext cx="8915400" cy="5080000"/>
          </a:xfrm>
          <a:prstGeom prst="rect">
            <a:avLst/>
          </a:prstGeom>
          <a:noFill/>
          <a:ln w="9525">
            <a:noFill/>
          </a:ln>
        </p:spPr>
        <p:txBody>
          <a:bodyPr lIns="0" rIns="0" anchor="ctr"/>
          <a:lstStyle/>
          <a:p>
            <a:pPr>
              <a:lnSpc>
                <a:spcPct val="100000"/>
              </a:lnSpc>
              <a:buNone/>
            </a:pPr>
            <a:endParaRPr lang="zh-CN" altLang="zh-CN" b="0" dirty="0">
              <a:latin typeface="Times New Roman" panose="02020603050405020304" pitchFamily="18" charset="0"/>
              <a:ea typeface="宋体" panose="02010600030101010101" pitchFamily="2" charset="-122"/>
            </a:endParaRPr>
          </a:p>
        </p:txBody>
      </p:sp>
      <p:sp>
        <p:nvSpPr>
          <p:cNvPr id="4" name="文本框 3"/>
          <p:cNvSpPr txBox="1"/>
          <p:nvPr/>
        </p:nvSpPr>
        <p:spPr>
          <a:xfrm>
            <a:off x="895350" y="2241550"/>
            <a:ext cx="7420610" cy="4004945"/>
          </a:xfrm>
          <a:prstGeom prst="rect">
            <a:avLst/>
          </a:prstGeom>
          <a:noFill/>
        </p:spPr>
        <p:txBody>
          <a:bodyPr wrap="square" rtlCol="0">
            <a:spAutoFit/>
          </a:bodyPr>
          <a:lstStyle/>
          <a:p>
            <a:pPr algn="just">
              <a:lnSpc>
                <a:spcPct val="100000"/>
              </a:lnSpc>
              <a:buNone/>
            </a:pPr>
            <a:r>
              <a:rPr lang="en-US" altLang="zh-CN" sz="2400" b="0" dirty="0">
                <a:solidFill>
                  <a:schemeClr val="tx1"/>
                </a:solidFill>
                <a:ea typeface="+mn-ea"/>
                <a:cs typeface="Times New Roman" panose="02020603050405020304" pitchFamily="18" charset="0"/>
                <a:sym typeface="+mn-ea"/>
              </a:rPr>
              <a:t>#define MAX   20    </a:t>
            </a:r>
            <a:r>
              <a:rPr lang="en-US" altLang="zh-CN" sz="2400" b="0" dirty="0">
                <a:solidFill>
                  <a:schemeClr val="accent2">
                    <a:lumMod val="50000"/>
                  </a:schemeClr>
                </a:solidFill>
                <a:ea typeface="+mn-ea"/>
                <a:cs typeface="Times New Roman" panose="02020603050405020304" pitchFamily="18" charset="0"/>
                <a:sym typeface="+mn-ea"/>
              </a:rPr>
              <a:t>//</a:t>
            </a:r>
            <a:r>
              <a:rPr lang="zh-CN" altLang="en-US" sz="2400" b="0" dirty="0">
                <a:solidFill>
                  <a:schemeClr val="accent2">
                    <a:lumMod val="50000"/>
                  </a:schemeClr>
                </a:solidFill>
                <a:ea typeface="+mn-ea"/>
                <a:cs typeface="Times New Roman" panose="02020603050405020304" pitchFamily="18" charset="0"/>
                <a:sym typeface="+mn-ea"/>
              </a:rPr>
              <a:t>定义最大的方阶</a:t>
            </a:r>
            <a:endParaRPr lang="zh-CN" altLang="en-US" sz="2400" b="0" dirty="0">
              <a:solidFill>
                <a:schemeClr val="accent2">
                  <a:lumMod val="50000"/>
                </a:schemeClr>
              </a:solidFill>
              <a:ea typeface="+mn-ea"/>
              <a:cs typeface="Times New Roman" panose="02020603050405020304" pitchFamily="18" charset="0"/>
            </a:endParaRPr>
          </a:p>
          <a:p>
            <a:pPr algn="just">
              <a:lnSpc>
                <a:spcPct val="100000"/>
              </a:lnSpc>
              <a:buNone/>
            </a:pPr>
            <a:r>
              <a:rPr lang="en-US" altLang="zh-CN" sz="2400" b="0" dirty="0">
                <a:solidFill>
                  <a:schemeClr val="tx1"/>
                </a:solidFill>
                <a:ea typeface="+mn-ea"/>
                <a:cs typeface="Times New Roman" panose="02020603050405020304" pitchFamily="18" charset="0"/>
                <a:sym typeface="+mn-ea"/>
              </a:rPr>
              <a:t>void </a:t>
            </a:r>
            <a:r>
              <a:rPr lang="en-US" altLang="zh-CN" sz="2400" b="0" err="1">
                <a:solidFill>
                  <a:schemeClr val="tx1"/>
                </a:solidFill>
                <a:ea typeface="+mn-ea"/>
                <a:cs typeface="Times New Roman" panose="02020603050405020304" pitchFamily="18" charset="0"/>
                <a:sym typeface="+mn-ea"/>
              </a:rPr>
              <a:t>matrixadd</a:t>
            </a:r>
            <a:r>
              <a:rPr lang="en-US" altLang="zh-CN" sz="2400" b="0">
                <a:solidFill>
                  <a:schemeClr val="tx1"/>
                </a:solidFill>
                <a:ea typeface="+mn-ea"/>
                <a:cs typeface="Times New Roman" panose="02020603050405020304" pitchFamily="18" charset="0"/>
                <a:sym typeface="+mn-ea"/>
              </a:rPr>
              <a:t>(</a:t>
            </a:r>
            <a:r>
              <a:rPr lang="en-US" altLang="zh-CN" sz="2400" b="0" err="1">
                <a:solidFill>
                  <a:schemeClr val="tx1"/>
                </a:solidFill>
                <a:ea typeface="+mn-ea"/>
                <a:cs typeface="Times New Roman" panose="02020603050405020304" pitchFamily="18" charset="0"/>
                <a:sym typeface="+mn-ea"/>
              </a:rPr>
              <a:t>int</a:t>
            </a:r>
            <a:r>
              <a:rPr lang="en-US" altLang="zh-CN" sz="2400" b="0">
                <a:solidFill>
                  <a:schemeClr val="tx1"/>
                </a:solidFill>
                <a:ea typeface="+mn-ea"/>
                <a:cs typeface="Times New Roman" panose="02020603050405020304" pitchFamily="18" charset="0"/>
                <a:sym typeface="+mn-ea"/>
              </a:rPr>
              <a:t> n</a:t>
            </a:r>
            <a:r>
              <a:rPr lang="zh-CN" altLang="en-US" sz="2400" b="0">
                <a:solidFill>
                  <a:schemeClr val="tx1"/>
                </a:solidFill>
                <a:ea typeface="+mn-ea"/>
                <a:cs typeface="Times New Roman" panose="02020603050405020304" pitchFamily="18" charset="0"/>
                <a:sym typeface="+mn-ea"/>
              </a:rPr>
              <a:t>，</a:t>
            </a:r>
            <a:r>
              <a:rPr lang="en-US" altLang="zh-CN" sz="2400" b="0">
                <a:solidFill>
                  <a:schemeClr val="tx1"/>
                </a:solidFill>
                <a:ea typeface="+mn-ea"/>
                <a:cs typeface="Times New Roman" panose="02020603050405020304" pitchFamily="18" charset="0"/>
                <a:sym typeface="+mn-ea"/>
              </a:rPr>
              <a:t>int </a:t>
            </a:r>
            <a:r>
              <a:rPr lang="en-US" altLang="zh-CN" sz="2400" b="0" dirty="0">
                <a:solidFill>
                  <a:schemeClr val="tx1"/>
                </a:solidFill>
                <a:ea typeface="+mn-ea"/>
                <a:cs typeface="Times New Roman" panose="02020603050405020304" pitchFamily="18" charset="0"/>
                <a:sym typeface="+mn-ea"/>
              </a:rPr>
              <a:t>A[MAX][</a:t>
            </a:r>
            <a:r>
              <a:rPr lang="en-US" altLang="zh-CN" sz="2400" b="0">
                <a:solidFill>
                  <a:schemeClr val="tx1"/>
                </a:solidFill>
                <a:ea typeface="+mn-ea"/>
                <a:cs typeface="Times New Roman" panose="02020603050405020304" pitchFamily="18" charset="0"/>
                <a:sym typeface="+mn-ea"/>
              </a:rPr>
              <a:t>MAX]</a:t>
            </a:r>
            <a:r>
              <a:rPr lang="zh-CN" altLang="en-US" sz="2400" b="0">
                <a:solidFill>
                  <a:schemeClr val="tx1"/>
                </a:solidFill>
                <a:ea typeface="+mn-ea"/>
                <a:cs typeface="Times New Roman" panose="02020603050405020304" pitchFamily="18" charset="0"/>
                <a:sym typeface="+mn-ea"/>
              </a:rPr>
              <a:t>，</a:t>
            </a:r>
            <a:r>
              <a:rPr lang="en-US" altLang="zh-CN" sz="2400" b="0">
                <a:solidFill>
                  <a:schemeClr val="tx1"/>
                </a:solidFill>
                <a:ea typeface="+mn-ea"/>
                <a:cs typeface="Times New Roman" panose="02020603050405020304" pitchFamily="18" charset="0"/>
                <a:sym typeface="+mn-ea"/>
              </a:rPr>
              <a:t>int </a:t>
            </a:r>
            <a:r>
              <a:rPr lang="en-US" altLang="zh-CN" sz="2400" b="0" dirty="0">
                <a:solidFill>
                  <a:schemeClr val="tx1"/>
                </a:solidFill>
                <a:ea typeface="+mn-ea"/>
                <a:cs typeface="Times New Roman" panose="02020603050405020304" pitchFamily="18" charset="0"/>
                <a:sym typeface="+mn-ea"/>
              </a:rPr>
              <a:t>B[MAX][</a:t>
            </a:r>
            <a:r>
              <a:rPr lang="en-US" altLang="zh-CN" sz="2400" b="0">
                <a:solidFill>
                  <a:schemeClr val="tx1"/>
                </a:solidFill>
                <a:ea typeface="+mn-ea"/>
                <a:cs typeface="Times New Roman" panose="02020603050405020304" pitchFamily="18" charset="0"/>
                <a:sym typeface="+mn-ea"/>
              </a:rPr>
              <a:t>MAX]</a:t>
            </a:r>
            <a:r>
              <a:rPr lang="zh-CN" altLang="en-US" sz="2400" b="0">
                <a:solidFill>
                  <a:schemeClr val="tx1"/>
                </a:solidFill>
                <a:ea typeface="+mn-ea"/>
                <a:cs typeface="Times New Roman" panose="02020603050405020304" pitchFamily="18" charset="0"/>
                <a:sym typeface="+mn-ea"/>
              </a:rPr>
              <a:t>，</a:t>
            </a:r>
            <a:r>
              <a:rPr lang="en-US" altLang="zh-CN" sz="2400" b="0" dirty="0">
                <a:solidFill>
                  <a:schemeClr val="tx1"/>
                </a:solidFill>
                <a:ea typeface="+mn-ea"/>
                <a:cs typeface="Times New Roman" panose="02020603050405020304" pitchFamily="18" charset="0"/>
                <a:sym typeface="+mn-ea"/>
              </a:rPr>
              <a:t> </a:t>
            </a:r>
            <a:r>
              <a:rPr lang="en-US" altLang="zh-CN" sz="2400" b="0" dirty="0" err="1">
                <a:solidFill>
                  <a:schemeClr val="tx1"/>
                </a:solidFill>
                <a:ea typeface="+mn-ea"/>
                <a:cs typeface="Times New Roman" panose="02020603050405020304" pitchFamily="18" charset="0"/>
                <a:sym typeface="+mn-ea"/>
              </a:rPr>
              <a:t>int</a:t>
            </a:r>
            <a:r>
              <a:rPr lang="en-US" altLang="zh-CN" sz="2400" b="0" dirty="0">
                <a:solidFill>
                  <a:schemeClr val="tx1"/>
                </a:solidFill>
                <a:ea typeface="+mn-ea"/>
                <a:cs typeface="Times New Roman" panose="02020603050405020304" pitchFamily="18" charset="0"/>
                <a:sym typeface="+mn-ea"/>
              </a:rPr>
              <a:t> C[MAX][MAX])</a:t>
            </a:r>
            <a:endParaRPr lang="en-US" altLang="zh-CN" sz="2400" b="0" dirty="0">
              <a:solidFill>
                <a:schemeClr val="tx1"/>
              </a:solidFill>
              <a:ea typeface="+mn-ea"/>
              <a:cs typeface="Times New Roman" panose="02020603050405020304" pitchFamily="18" charset="0"/>
            </a:endParaRPr>
          </a:p>
          <a:p>
            <a:pPr algn="just">
              <a:lnSpc>
                <a:spcPct val="100000"/>
              </a:lnSpc>
              <a:buNone/>
            </a:pPr>
            <a:r>
              <a:rPr lang="en-US" altLang="zh-CN" sz="2400" b="0" dirty="0">
                <a:solidFill>
                  <a:schemeClr val="tx1"/>
                </a:solidFill>
                <a:ea typeface="+mn-ea"/>
                <a:cs typeface="Times New Roman" panose="02020603050405020304" pitchFamily="18" charset="0"/>
                <a:sym typeface="+mn-ea"/>
              </a:rPr>
              <a:t>  {	</a:t>
            </a:r>
            <a:r>
              <a:rPr lang="en-US" altLang="zh-CN" sz="2400" b="0" err="1">
                <a:solidFill>
                  <a:schemeClr val="tx1"/>
                </a:solidFill>
                <a:ea typeface="+mn-ea"/>
                <a:cs typeface="Times New Roman" panose="02020603050405020304" pitchFamily="18" charset="0"/>
                <a:sym typeface="+mn-ea"/>
              </a:rPr>
              <a:t>int</a:t>
            </a:r>
            <a:r>
              <a:rPr lang="en-US" altLang="zh-CN" sz="2400" b="0">
                <a:solidFill>
                  <a:schemeClr val="tx1"/>
                </a:solidFill>
                <a:ea typeface="+mn-ea"/>
                <a:cs typeface="Times New Roman" panose="02020603050405020304" pitchFamily="18" charset="0"/>
                <a:sym typeface="+mn-ea"/>
              </a:rPr>
              <a:t> i</a:t>
            </a:r>
            <a:r>
              <a:rPr lang="zh-CN" altLang="en-US" sz="2400" b="0">
                <a:solidFill>
                  <a:schemeClr val="tx1"/>
                </a:solidFill>
                <a:ea typeface="+mn-ea"/>
                <a:cs typeface="Times New Roman" panose="02020603050405020304" pitchFamily="18" charset="0"/>
                <a:sym typeface="+mn-ea"/>
              </a:rPr>
              <a:t>，</a:t>
            </a:r>
            <a:r>
              <a:rPr lang="en-US" altLang="zh-CN" sz="2400" b="0">
                <a:solidFill>
                  <a:schemeClr val="tx1"/>
                </a:solidFill>
                <a:ea typeface="+mn-ea"/>
                <a:cs typeface="Times New Roman" panose="02020603050405020304" pitchFamily="18" charset="0"/>
                <a:sym typeface="+mn-ea"/>
              </a:rPr>
              <a:t>j</a:t>
            </a:r>
            <a:r>
              <a:rPr lang="en-US" altLang="zh-CN" sz="2400" b="0" dirty="0">
                <a:solidFill>
                  <a:schemeClr val="tx1"/>
                </a:solidFill>
                <a:ea typeface="+mn-ea"/>
                <a:cs typeface="Times New Roman" panose="02020603050405020304" pitchFamily="18" charset="0"/>
                <a:sym typeface="+mn-ea"/>
              </a:rPr>
              <a:t>;</a:t>
            </a:r>
            <a:endParaRPr lang="en-US" altLang="zh-CN" sz="2400" b="0" dirty="0">
              <a:solidFill>
                <a:schemeClr val="tx1"/>
              </a:solidFill>
              <a:ea typeface="+mn-ea"/>
              <a:cs typeface="Times New Roman" panose="02020603050405020304" pitchFamily="18" charset="0"/>
            </a:endParaRPr>
          </a:p>
          <a:p>
            <a:pPr algn="just">
              <a:lnSpc>
                <a:spcPct val="100000"/>
              </a:lnSpc>
              <a:buNone/>
            </a:pPr>
            <a:r>
              <a:rPr lang="en-US" altLang="zh-CN" sz="2400" b="0" dirty="0">
                <a:solidFill>
                  <a:schemeClr val="tx1"/>
                </a:solidFill>
                <a:ea typeface="+mn-ea"/>
                <a:cs typeface="Times New Roman" panose="02020603050405020304" pitchFamily="18" charset="0"/>
                <a:sym typeface="+mn-ea"/>
              </a:rPr>
              <a:t>   	for (</a:t>
            </a:r>
            <a:r>
              <a:rPr lang="en-US" altLang="zh-CN" sz="2400" b="0" dirty="0" err="1">
                <a:solidFill>
                  <a:schemeClr val="tx1"/>
                </a:solidFill>
                <a:ea typeface="+mn-ea"/>
                <a:cs typeface="Times New Roman" panose="02020603050405020304" pitchFamily="18" charset="0"/>
                <a:sym typeface="+mn-ea"/>
              </a:rPr>
              <a:t>i</a:t>
            </a:r>
            <a:r>
              <a:rPr lang="en-US" altLang="zh-CN" sz="2400" b="0" dirty="0">
                <a:solidFill>
                  <a:schemeClr val="tx1"/>
                </a:solidFill>
                <a:ea typeface="+mn-ea"/>
                <a:cs typeface="Times New Roman" panose="02020603050405020304" pitchFamily="18" charset="0"/>
                <a:sym typeface="+mn-ea"/>
              </a:rPr>
              <a:t>=</a:t>
            </a:r>
            <a:r>
              <a:rPr lang="en-US" altLang="zh-CN" sz="2400" b="0" dirty="0" err="1">
                <a:solidFill>
                  <a:schemeClr val="tx1"/>
                </a:solidFill>
                <a:ea typeface="+mn-ea"/>
                <a:cs typeface="Times New Roman" panose="02020603050405020304" pitchFamily="18" charset="0"/>
                <a:sym typeface="+mn-ea"/>
              </a:rPr>
              <a:t>0;i</a:t>
            </a:r>
            <a:r>
              <a:rPr lang="en-US" altLang="zh-CN" sz="2400" b="0" dirty="0">
                <a:solidFill>
                  <a:schemeClr val="tx1"/>
                </a:solidFill>
                <a:ea typeface="+mn-ea"/>
                <a:cs typeface="Times New Roman" panose="02020603050405020304" pitchFamily="18" charset="0"/>
                <a:sym typeface="+mn-ea"/>
              </a:rPr>
              <a:t>&lt;</a:t>
            </a:r>
            <a:r>
              <a:rPr lang="en-US" altLang="zh-CN" sz="2400" b="0" dirty="0" err="1">
                <a:solidFill>
                  <a:schemeClr val="tx1"/>
                </a:solidFill>
                <a:ea typeface="+mn-ea"/>
                <a:cs typeface="Times New Roman" panose="02020603050405020304" pitchFamily="18" charset="0"/>
                <a:sym typeface="+mn-ea"/>
              </a:rPr>
              <a:t>n;i</a:t>
            </a:r>
            <a:r>
              <a:rPr lang="en-US" altLang="zh-CN" sz="2400" b="0" dirty="0">
                <a:solidFill>
                  <a:schemeClr val="tx1"/>
                </a:solidFill>
                <a:ea typeface="+mn-ea"/>
                <a:cs typeface="Times New Roman" panose="02020603050405020304" pitchFamily="18" charset="0"/>
                <a:sym typeface="+mn-ea"/>
              </a:rPr>
              <a:t>++)				</a:t>
            </a:r>
            <a:r>
              <a:rPr lang="zh-CN" altLang="en-US" sz="2400" b="0" dirty="0">
                <a:solidFill>
                  <a:schemeClr val="accent2">
                    <a:lumMod val="50000"/>
                  </a:schemeClr>
                </a:solidFill>
                <a:ea typeface="+mn-ea"/>
                <a:cs typeface="Times New Roman" panose="02020603050405020304" pitchFamily="18" charset="0"/>
                <a:sym typeface="+mn-ea"/>
              </a:rPr>
              <a:t>//①</a:t>
            </a:r>
            <a:endParaRPr lang="en-US" altLang="zh-CN" sz="2400" b="0" dirty="0">
              <a:solidFill>
                <a:schemeClr val="tx1"/>
              </a:solidFill>
              <a:ea typeface="+mn-ea"/>
              <a:cs typeface="Times New Roman" panose="02020603050405020304" pitchFamily="18" charset="0"/>
            </a:endParaRPr>
          </a:p>
          <a:p>
            <a:pPr algn="just">
              <a:lnSpc>
                <a:spcPct val="100000"/>
              </a:lnSpc>
              <a:buNone/>
            </a:pPr>
            <a:r>
              <a:rPr lang="en-US" altLang="zh-CN" sz="2400" b="0" dirty="0">
                <a:solidFill>
                  <a:schemeClr val="tx1"/>
                </a:solidFill>
                <a:ea typeface="+mn-ea"/>
                <a:cs typeface="Times New Roman" panose="02020603050405020304" pitchFamily="18" charset="0"/>
                <a:sym typeface="+mn-ea"/>
              </a:rPr>
              <a:t>		for (j=</a:t>
            </a:r>
            <a:r>
              <a:rPr lang="en-US" altLang="zh-CN" sz="2400" b="0" dirty="0" err="1">
                <a:solidFill>
                  <a:schemeClr val="tx1"/>
                </a:solidFill>
                <a:ea typeface="+mn-ea"/>
                <a:cs typeface="Times New Roman" panose="02020603050405020304" pitchFamily="18" charset="0"/>
                <a:sym typeface="+mn-ea"/>
              </a:rPr>
              <a:t>0;j</a:t>
            </a:r>
            <a:r>
              <a:rPr lang="en-US" altLang="zh-CN" sz="2400" b="0" dirty="0">
                <a:solidFill>
                  <a:schemeClr val="tx1"/>
                </a:solidFill>
                <a:ea typeface="+mn-ea"/>
                <a:cs typeface="Times New Roman" panose="02020603050405020304" pitchFamily="18" charset="0"/>
                <a:sym typeface="+mn-ea"/>
              </a:rPr>
              <a:t>&lt;</a:t>
            </a:r>
            <a:r>
              <a:rPr lang="en-US" altLang="zh-CN" sz="2400" b="0" dirty="0" err="1">
                <a:solidFill>
                  <a:schemeClr val="tx1"/>
                </a:solidFill>
                <a:ea typeface="+mn-ea"/>
                <a:cs typeface="Times New Roman" panose="02020603050405020304" pitchFamily="18" charset="0"/>
                <a:sym typeface="+mn-ea"/>
              </a:rPr>
              <a:t>n;j</a:t>
            </a:r>
            <a:r>
              <a:rPr lang="en-US" altLang="zh-CN" sz="2400" b="0" dirty="0">
                <a:solidFill>
                  <a:schemeClr val="tx1"/>
                </a:solidFill>
                <a:ea typeface="+mn-ea"/>
                <a:cs typeface="Times New Roman" panose="02020603050405020304" pitchFamily="18" charset="0"/>
                <a:sym typeface="+mn-ea"/>
              </a:rPr>
              <a:t>++)			</a:t>
            </a:r>
            <a:r>
              <a:rPr lang="zh-CN" altLang="en-US" sz="2400" b="0" dirty="0">
                <a:solidFill>
                  <a:schemeClr val="accent2">
                    <a:lumMod val="50000"/>
                  </a:schemeClr>
                </a:solidFill>
                <a:ea typeface="+mn-ea"/>
                <a:cs typeface="Times New Roman" panose="02020603050405020304" pitchFamily="18" charset="0"/>
                <a:sym typeface="+mn-ea"/>
              </a:rPr>
              <a:t>//②</a:t>
            </a:r>
            <a:endParaRPr lang="zh-CN" altLang="en-US" sz="2400" b="0" dirty="0">
              <a:solidFill>
                <a:schemeClr val="accent2">
                  <a:lumMod val="50000"/>
                </a:schemeClr>
              </a:solidFill>
              <a:ea typeface="+mn-ea"/>
              <a:cs typeface="Times New Roman" panose="02020603050405020304" pitchFamily="18" charset="0"/>
            </a:endParaRPr>
          </a:p>
          <a:p>
            <a:pPr algn="just">
              <a:lnSpc>
                <a:spcPct val="100000"/>
              </a:lnSpc>
              <a:buNone/>
            </a:pPr>
            <a:r>
              <a:rPr lang="en-US" altLang="zh-CN" sz="2400" b="0" dirty="0">
                <a:solidFill>
                  <a:schemeClr val="tx1"/>
                </a:solidFill>
                <a:ea typeface="+mn-ea"/>
                <a:cs typeface="Times New Roman" panose="02020603050405020304" pitchFamily="18" charset="0"/>
                <a:sym typeface="+mn-ea"/>
              </a:rPr>
              <a:t>			C[</a:t>
            </a:r>
            <a:r>
              <a:rPr lang="en-US" altLang="zh-CN" sz="2400" b="0" dirty="0" err="1">
                <a:solidFill>
                  <a:schemeClr val="tx1"/>
                </a:solidFill>
                <a:ea typeface="+mn-ea"/>
                <a:cs typeface="Times New Roman" panose="02020603050405020304" pitchFamily="18" charset="0"/>
                <a:sym typeface="+mn-ea"/>
              </a:rPr>
              <a:t>i</a:t>
            </a:r>
            <a:r>
              <a:rPr lang="en-US" altLang="zh-CN" sz="2400" b="0" dirty="0">
                <a:solidFill>
                  <a:schemeClr val="tx1"/>
                </a:solidFill>
                <a:ea typeface="+mn-ea"/>
                <a:cs typeface="Times New Roman" panose="02020603050405020304" pitchFamily="18" charset="0"/>
                <a:sym typeface="+mn-ea"/>
              </a:rPr>
              <a:t>][j]=A[</a:t>
            </a:r>
            <a:r>
              <a:rPr lang="en-US" altLang="zh-CN" sz="2400" b="0" dirty="0" err="1">
                <a:solidFill>
                  <a:schemeClr val="tx1"/>
                </a:solidFill>
                <a:ea typeface="+mn-ea"/>
                <a:cs typeface="Times New Roman" panose="02020603050405020304" pitchFamily="18" charset="0"/>
                <a:sym typeface="+mn-ea"/>
              </a:rPr>
              <a:t>i</a:t>
            </a:r>
            <a:r>
              <a:rPr lang="en-US" altLang="zh-CN" sz="2400" b="0" dirty="0">
                <a:solidFill>
                  <a:schemeClr val="tx1"/>
                </a:solidFill>
                <a:ea typeface="+mn-ea"/>
                <a:cs typeface="Times New Roman" panose="02020603050405020304" pitchFamily="18" charset="0"/>
                <a:sym typeface="+mn-ea"/>
              </a:rPr>
              <a:t>][j]+B[</a:t>
            </a:r>
            <a:r>
              <a:rPr lang="en-US" altLang="zh-CN" sz="2400" b="0" dirty="0" err="1">
                <a:solidFill>
                  <a:schemeClr val="tx1"/>
                </a:solidFill>
                <a:ea typeface="+mn-ea"/>
                <a:cs typeface="Times New Roman" panose="02020603050405020304" pitchFamily="18" charset="0"/>
                <a:sym typeface="+mn-ea"/>
              </a:rPr>
              <a:t>i</a:t>
            </a:r>
            <a:r>
              <a:rPr lang="en-US" altLang="zh-CN" sz="2400" b="0" dirty="0">
                <a:solidFill>
                  <a:schemeClr val="tx1"/>
                </a:solidFill>
                <a:ea typeface="+mn-ea"/>
                <a:cs typeface="Times New Roman" panose="02020603050405020304" pitchFamily="18" charset="0"/>
                <a:sym typeface="+mn-ea"/>
              </a:rPr>
              <a:t>][j];	</a:t>
            </a:r>
            <a:r>
              <a:rPr lang="zh-CN" altLang="en-US" sz="2400" b="0" dirty="0">
                <a:solidFill>
                  <a:schemeClr val="accent2">
                    <a:lumMod val="50000"/>
                  </a:schemeClr>
                </a:solidFill>
                <a:ea typeface="+mn-ea"/>
                <a:cs typeface="Times New Roman" panose="02020603050405020304" pitchFamily="18" charset="0"/>
                <a:sym typeface="+mn-ea"/>
              </a:rPr>
              <a:t>//③</a:t>
            </a:r>
            <a:r>
              <a:rPr lang="en-US" altLang="zh-CN" sz="2400" b="0" dirty="0">
                <a:solidFill>
                  <a:schemeClr val="tx1"/>
                </a:solidFill>
                <a:ea typeface="+mn-ea"/>
                <a:cs typeface="Times New Roman" panose="02020603050405020304" pitchFamily="18" charset="0"/>
                <a:sym typeface="+mn-ea"/>
              </a:rPr>
              <a:t> </a:t>
            </a:r>
            <a:endParaRPr lang="en-US" altLang="zh-CN" sz="2400" b="0" dirty="0">
              <a:solidFill>
                <a:schemeClr val="tx1"/>
              </a:solidFill>
              <a:ea typeface="+mn-ea"/>
              <a:cs typeface="Times New Roman" panose="02020603050405020304" pitchFamily="18" charset="0"/>
            </a:endParaRPr>
          </a:p>
          <a:p>
            <a:pPr algn="just">
              <a:lnSpc>
                <a:spcPct val="100000"/>
              </a:lnSpc>
              <a:buNone/>
            </a:pPr>
            <a:r>
              <a:rPr lang="en-US" altLang="zh-CN" sz="2400" b="0" dirty="0">
                <a:solidFill>
                  <a:schemeClr val="tx1"/>
                </a:solidFill>
                <a:ea typeface="+mn-ea"/>
                <a:cs typeface="Times New Roman" panose="02020603050405020304" pitchFamily="18" charset="0"/>
                <a:sym typeface="+mn-ea"/>
              </a:rPr>
              <a:t>  }</a:t>
            </a:r>
            <a:endParaRPr lang="en-US" altLang="zh-CN" sz="2400" b="0" dirty="0">
              <a:solidFill>
                <a:schemeClr val="tx1"/>
              </a:solidFill>
              <a:ea typeface="+mn-ea"/>
              <a:cs typeface="Times New Roman" panose="02020603050405020304" pitchFamily="18" charset="0"/>
            </a:endParaRPr>
          </a:p>
          <a:p>
            <a:pPr>
              <a:buNone/>
            </a:pPr>
            <a:endParaRPr lang="en-US" altLang="zh-CN" sz="2400" b="0" dirty="0">
              <a:solidFill>
                <a:schemeClr val="tx1"/>
              </a:solidFill>
              <a:ea typeface="+mn-ea"/>
              <a:cs typeface="Times New Roman" panose="02020603050405020304" pitchFamily="18" charset="0"/>
            </a:endParaRPr>
          </a:p>
        </p:txBody>
      </p:sp>
      <p:sp>
        <p:nvSpPr>
          <p:cNvPr id="5" name="文本框 4"/>
          <p:cNvSpPr txBox="1"/>
          <p:nvPr/>
        </p:nvSpPr>
        <p:spPr>
          <a:xfrm>
            <a:off x="322580" y="929640"/>
            <a:ext cx="8693150" cy="1076325"/>
          </a:xfrm>
          <a:prstGeom prst="rect">
            <a:avLst/>
          </a:prstGeom>
          <a:noFill/>
        </p:spPr>
        <p:txBody>
          <a:bodyPr wrap="square" rtlCol="0">
            <a:spAutoFit/>
          </a:bodyPr>
          <a:lstStyle/>
          <a:p>
            <a:pPr algn="just">
              <a:lnSpc>
                <a:spcPct val="100000"/>
              </a:lnSpc>
            </a:pPr>
            <a:r>
              <a:rPr lang="en-US" altLang="zh-CN" b="0" dirty="0">
                <a:solidFill>
                  <a:srgbClr val="FF0000"/>
                </a:solidFill>
                <a:ea typeface="+mn-ea"/>
                <a:cs typeface="Times New Roman" panose="02020603050405020304" pitchFamily="18" charset="0"/>
                <a:sym typeface="+mn-ea"/>
              </a:rPr>
              <a:t>【</a:t>
            </a:r>
            <a:r>
              <a:rPr lang="zh-CN" altLang="en-US" b="0">
                <a:solidFill>
                  <a:srgbClr val="FF0000"/>
                </a:solidFill>
                <a:ea typeface="+mn-ea"/>
                <a:cs typeface="Times New Roman" panose="02020603050405020304" pitchFamily="18" charset="0"/>
                <a:sym typeface="+mn-ea"/>
              </a:rPr>
              <a:t>例</a:t>
            </a:r>
            <a:r>
              <a:rPr lang="en-US" altLang="zh-CN" b="0">
                <a:solidFill>
                  <a:srgbClr val="FF0000"/>
                </a:solidFill>
                <a:ea typeface="+mn-ea"/>
                <a:cs typeface="Times New Roman" panose="02020603050405020304" pitchFamily="18" charset="0"/>
                <a:sym typeface="+mn-ea"/>
              </a:rPr>
              <a:t>】</a:t>
            </a:r>
            <a:r>
              <a:rPr lang="zh-CN" altLang="en-US" b="0" dirty="0">
                <a:solidFill>
                  <a:schemeClr val="tx1"/>
                </a:solidFill>
                <a:ea typeface="+mn-ea"/>
                <a:cs typeface="Times New Roman" panose="02020603050405020304" pitchFamily="18" charset="0"/>
                <a:sym typeface="+mn-ea"/>
              </a:rPr>
              <a:t>求两个</a:t>
            </a:r>
            <a:r>
              <a:rPr lang="en-US" altLang="zh-CN" b="0" i="1" dirty="0">
                <a:solidFill>
                  <a:schemeClr val="tx1"/>
                </a:solidFill>
                <a:ea typeface="+mn-ea"/>
                <a:cs typeface="Times New Roman" panose="02020603050405020304" pitchFamily="18" charset="0"/>
                <a:sym typeface="+mn-ea"/>
              </a:rPr>
              <a:t>n</a:t>
            </a:r>
            <a:r>
              <a:rPr lang="zh-CN" altLang="en-US" b="0" dirty="0">
                <a:solidFill>
                  <a:schemeClr val="tx1"/>
                </a:solidFill>
                <a:ea typeface="+mn-ea"/>
                <a:cs typeface="Times New Roman" panose="02020603050405020304" pitchFamily="18" charset="0"/>
                <a:sym typeface="+mn-ea"/>
              </a:rPr>
              <a:t>阶方阵的相加</a:t>
            </a:r>
            <a:r>
              <a:rPr lang="en-US" altLang="zh-CN" b="0" i="1" dirty="0">
                <a:solidFill>
                  <a:schemeClr val="tx1"/>
                </a:solidFill>
                <a:ea typeface="+mn-ea"/>
                <a:cs typeface="Times New Roman" panose="02020603050405020304" pitchFamily="18" charset="0"/>
                <a:sym typeface="+mn-ea"/>
              </a:rPr>
              <a:t>C</a:t>
            </a:r>
            <a:r>
              <a:rPr lang="en-US" altLang="zh-CN" b="0" dirty="0">
                <a:solidFill>
                  <a:schemeClr val="tx1"/>
                </a:solidFill>
                <a:ea typeface="+mn-ea"/>
                <a:cs typeface="Times New Roman" panose="02020603050405020304" pitchFamily="18" charset="0"/>
                <a:sym typeface="+mn-ea"/>
              </a:rPr>
              <a:t>=</a:t>
            </a:r>
            <a:r>
              <a:rPr lang="en-US" altLang="zh-CN" b="0" i="1" dirty="0" err="1">
                <a:solidFill>
                  <a:schemeClr val="tx1"/>
                </a:solidFill>
                <a:ea typeface="+mn-ea"/>
                <a:cs typeface="Times New Roman" panose="02020603050405020304" pitchFamily="18" charset="0"/>
                <a:sym typeface="+mn-ea"/>
              </a:rPr>
              <a:t>A</a:t>
            </a:r>
            <a:r>
              <a:rPr lang="en-US" altLang="zh-CN" b="0" dirty="0" err="1">
                <a:solidFill>
                  <a:schemeClr val="tx1"/>
                </a:solidFill>
                <a:ea typeface="+mn-ea"/>
                <a:cs typeface="Times New Roman" panose="02020603050405020304" pitchFamily="18" charset="0"/>
                <a:sym typeface="+mn-ea"/>
              </a:rPr>
              <a:t>+</a:t>
            </a:r>
            <a:r>
              <a:rPr lang="en-US" altLang="zh-CN" b="0" i="1" dirty="0" err="1">
                <a:solidFill>
                  <a:schemeClr val="tx1"/>
                </a:solidFill>
                <a:ea typeface="+mn-ea"/>
                <a:cs typeface="Times New Roman" panose="02020603050405020304" pitchFamily="18" charset="0"/>
                <a:sym typeface="+mn-ea"/>
              </a:rPr>
              <a:t>B</a:t>
            </a:r>
            <a:r>
              <a:rPr lang="zh-CN" altLang="en-US" b="0" i="1" dirty="0" err="1">
                <a:solidFill>
                  <a:schemeClr val="tx1"/>
                </a:solidFill>
                <a:ea typeface="+mn-ea"/>
                <a:cs typeface="Times New Roman" panose="02020603050405020304" pitchFamily="18" charset="0"/>
                <a:sym typeface="+mn-ea"/>
              </a:rPr>
              <a:t>。</a:t>
            </a:r>
            <a:r>
              <a:rPr lang="zh-CN" altLang="en-US" b="0">
                <a:solidFill>
                  <a:schemeClr val="tx1"/>
                </a:solidFill>
                <a:ea typeface="+mn-ea"/>
                <a:cs typeface="Times New Roman" panose="02020603050405020304" pitchFamily="18" charset="0"/>
                <a:sym typeface="+mn-ea"/>
              </a:rPr>
              <a:t>算法如下，分析</a:t>
            </a:r>
            <a:r>
              <a:rPr lang="zh-CN" altLang="en-US" b="0" dirty="0">
                <a:solidFill>
                  <a:schemeClr val="tx1"/>
                </a:solidFill>
                <a:ea typeface="+mn-ea"/>
                <a:cs typeface="Times New Roman" panose="02020603050405020304" pitchFamily="18" charset="0"/>
                <a:sym typeface="+mn-ea"/>
              </a:rPr>
              <a:t>其时间复杂度。</a:t>
            </a:r>
            <a:endParaRPr lang="zh-CN" altLang="en-US" b="0" dirty="0">
              <a:solidFill>
                <a:schemeClr val="tx1"/>
              </a:solidFill>
              <a:ea typeface="+mn-ea"/>
              <a:cs typeface="Times New Roman" panose="02020603050405020304" pitchFamily="18" charset="0"/>
              <a:sym typeface="+mn-ea"/>
            </a:endParaRPr>
          </a:p>
        </p:txBody>
      </p:sp>
    </p:spTree>
  </p:cSld>
  <p:clrMapOvr>
    <a:masterClrMapping/>
  </p:clrMapOvr>
  <p:transition spd="slow">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xfrm>
            <a:off x="685800" y="152400"/>
            <a:ext cx="7772400" cy="533400"/>
          </a:xfrm>
        </p:spPr>
        <p:txBody>
          <a:bodyPr wrap="square" lIns="91440" tIns="45720" rIns="91440" bIns="45720" anchor="ctr"/>
          <a:lstStyle/>
          <a:p>
            <a:pPr algn="ctr" eaLnBrk="1" hangingPunct="1"/>
            <a:r>
              <a:rPr lang="en-US" altLang="zh-CN" dirty="0"/>
              <a:t>1.4</a:t>
            </a:r>
            <a:r>
              <a:rPr lang="zh-CN" altLang="en-US" dirty="0"/>
              <a:t>　算法分析</a:t>
            </a:r>
            <a:endParaRPr lang="en-US" altLang="zh-CN" dirty="0"/>
          </a:p>
        </p:txBody>
      </p:sp>
      <p:sp>
        <p:nvSpPr>
          <p:cNvPr id="50178"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50179" name="Rectangle 17"/>
          <p:cNvSpPr/>
          <p:nvPr/>
        </p:nvSpPr>
        <p:spPr>
          <a:xfrm>
            <a:off x="228600" y="1121410"/>
            <a:ext cx="8915400" cy="5080000"/>
          </a:xfrm>
          <a:prstGeom prst="rect">
            <a:avLst/>
          </a:prstGeom>
          <a:noFill/>
          <a:ln w="9525">
            <a:noFill/>
          </a:ln>
        </p:spPr>
        <p:txBody>
          <a:bodyPr lIns="0" rIns="0" anchor="ctr"/>
          <a:lstStyle/>
          <a:p>
            <a:pPr>
              <a:lnSpc>
                <a:spcPct val="100000"/>
              </a:lnSpc>
              <a:buNone/>
            </a:pPr>
            <a:endParaRPr lang="zh-CN" altLang="zh-CN" b="0" dirty="0">
              <a:latin typeface="Times New Roman" panose="02020603050405020304" pitchFamily="18" charset="0"/>
              <a:ea typeface="宋体" panose="02010600030101010101" pitchFamily="2" charset="-122"/>
            </a:endParaRPr>
          </a:p>
        </p:txBody>
      </p:sp>
      <p:sp>
        <p:nvSpPr>
          <p:cNvPr id="10" name="TextBox 9"/>
          <p:cNvSpPr txBox="1"/>
          <p:nvPr/>
        </p:nvSpPr>
        <p:spPr>
          <a:xfrm>
            <a:off x="5500694" y="1216007"/>
            <a:ext cx="3500462" cy="1308735"/>
          </a:xfrm>
          <a:prstGeom prst="rect">
            <a:avLst/>
          </a:prstGeom>
          <a:noFill/>
        </p:spPr>
        <p:txBody>
          <a:bodyPr wrap="square" rtlCol="0">
            <a:spAutoFit/>
          </a:bodyPr>
          <a:lstStyle/>
          <a:p>
            <a:pPr algn="l"/>
            <a:r>
              <a:rPr lang="zh-CN" altLang="en-US" sz="2200" b="0">
                <a:solidFill>
                  <a:schemeClr val="tx1"/>
                </a:solidFill>
                <a:latin typeface="+mn-ea"/>
                <a:ea typeface="+mn-ea"/>
                <a:cs typeface="+mn-ea"/>
              </a:rPr>
              <a:t> 解：除变量定义语句外，该算法包括</a:t>
            </a:r>
            <a:r>
              <a:rPr lang="en-US" altLang="zh-CN" sz="2200" b="0">
                <a:solidFill>
                  <a:schemeClr val="tx1"/>
                </a:solidFill>
                <a:latin typeface="+mn-ea"/>
                <a:ea typeface="+mn-ea"/>
                <a:cs typeface="+mn-ea"/>
              </a:rPr>
              <a:t>3</a:t>
            </a:r>
            <a:r>
              <a:rPr lang="zh-CN" altLang="en-US" sz="2200" b="0">
                <a:solidFill>
                  <a:schemeClr val="tx1"/>
                </a:solidFill>
                <a:latin typeface="+mn-ea"/>
                <a:ea typeface="+mn-ea"/>
                <a:cs typeface="+mn-ea"/>
              </a:rPr>
              <a:t>个可执行语句①、②和③。</a:t>
            </a:r>
            <a:endParaRPr lang="zh-CN" altLang="en-US" sz="2200" b="0">
              <a:solidFill>
                <a:schemeClr val="tx1"/>
              </a:solidFill>
              <a:latin typeface="+mn-ea"/>
              <a:ea typeface="+mn-ea"/>
              <a:cs typeface="+mn-ea"/>
            </a:endParaRPr>
          </a:p>
        </p:txBody>
      </p:sp>
      <p:grpSp>
        <p:nvGrpSpPr>
          <p:cNvPr id="19" name="组合 18"/>
          <p:cNvGrpSpPr/>
          <p:nvPr/>
        </p:nvGrpSpPr>
        <p:grpSpPr>
          <a:xfrm>
            <a:off x="4929190" y="2525999"/>
            <a:ext cx="4143404" cy="460375"/>
            <a:chOff x="4929190" y="2454244"/>
            <a:chExt cx="4143404" cy="460375"/>
          </a:xfrm>
        </p:grpSpPr>
        <p:sp>
          <p:nvSpPr>
            <p:cNvPr id="11" name="TextBox 10"/>
            <p:cNvSpPr txBox="1"/>
            <p:nvPr/>
          </p:nvSpPr>
          <p:spPr>
            <a:xfrm>
              <a:off x="5572132" y="2454244"/>
              <a:ext cx="3500462" cy="460375"/>
            </a:xfrm>
            <a:prstGeom prst="rect">
              <a:avLst/>
            </a:prstGeom>
            <a:noFill/>
          </p:spPr>
          <p:txBody>
            <a:bodyPr wrap="square" rtlCol="0">
              <a:spAutoFit/>
            </a:bodyPr>
            <a:lstStyle/>
            <a:p>
              <a:pPr algn="l"/>
              <a:r>
                <a:rPr lang="zh-CN" altLang="en-US" sz="2000" b="0">
                  <a:solidFill>
                    <a:schemeClr val="tx1"/>
                  </a:solidFill>
                  <a:latin typeface="+mn-ea"/>
                  <a:ea typeface="+mn-ea"/>
                  <a:cs typeface="+mn-ea"/>
                </a:rPr>
                <a:t>频度为</a:t>
              </a:r>
              <a:r>
                <a:rPr lang="en-US" altLang="zh-CN" sz="2000" b="0" i="1">
                  <a:solidFill>
                    <a:schemeClr val="tx1"/>
                  </a:solidFill>
                  <a:latin typeface="+mn-ea"/>
                  <a:ea typeface="+mn-ea"/>
                  <a:cs typeface="+mn-ea"/>
                </a:rPr>
                <a:t>n</a:t>
              </a:r>
              <a:r>
                <a:rPr lang="en-US" altLang="zh-CN" sz="2000" b="0">
                  <a:solidFill>
                    <a:schemeClr val="tx1"/>
                  </a:solidFill>
                  <a:latin typeface="+mn-ea"/>
                  <a:ea typeface="+mn-ea"/>
                  <a:cs typeface="+mn-ea"/>
                </a:rPr>
                <a:t>+1</a:t>
              </a:r>
              <a:r>
                <a:rPr lang="zh-CN" altLang="en-US" sz="2000" b="0">
                  <a:solidFill>
                    <a:schemeClr val="tx1"/>
                  </a:solidFill>
                  <a:latin typeface="+mn-ea"/>
                  <a:ea typeface="+mn-ea"/>
                  <a:cs typeface="+mn-ea"/>
                </a:rPr>
                <a:t>，循环体执行</a:t>
              </a:r>
              <a:r>
                <a:rPr lang="en-US" altLang="zh-CN" sz="2000" b="0" i="1">
                  <a:solidFill>
                    <a:schemeClr val="tx1"/>
                  </a:solidFill>
                  <a:latin typeface="+mn-ea"/>
                  <a:ea typeface="+mn-ea"/>
                  <a:cs typeface="+mn-ea"/>
                </a:rPr>
                <a:t>n</a:t>
              </a:r>
              <a:r>
                <a:rPr lang="zh-CN" altLang="en-US" sz="2000" b="0">
                  <a:solidFill>
                    <a:schemeClr val="tx1"/>
                  </a:solidFill>
                  <a:latin typeface="+mn-ea"/>
                  <a:ea typeface="+mn-ea"/>
                  <a:cs typeface="+mn-ea"/>
                </a:rPr>
                <a:t>次</a:t>
              </a:r>
              <a:endParaRPr lang="zh-CN" altLang="en-US" sz="2000" b="0">
                <a:solidFill>
                  <a:schemeClr val="tx1"/>
                </a:solidFill>
                <a:latin typeface="+mn-ea"/>
                <a:ea typeface="+mn-ea"/>
                <a:cs typeface="+mn-ea"/>
              </a:endParaRPr>
            </a:p>
          </p:txBody>
        </p:sp>
        <p:cxnSp>
          <p:nvCxnSpPr>
            <p:cNvPr id="15" name="直接连接符 14"/>
            <p:cNvCxnSpPr/>
            <p:nvPr/>
          </p:nvCxnSpPr>
          <p:spPr>
            <a:xfrm flipV="1">
              <a:off x="4929190" y="2689208"/>
              <a:ext cx="684000" cy="0"/>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4929190" y="2993351"/>
            <a:ext cx="2714644" cy="460375"/>
            <a:chOff x="4929190" y="2993351"/>
            <a:chExt cx="2714644" cy="460375"/>
          </a:xfrm>
        </p:grpSpPr>
        <p:sp>
          <p:nvSpPr>
            <p:cNvPr id="12" name="TextBox 11"/>
            <p:cNvSpPr txBox="1"/>
            <p:nvPr/>
          </p:nvSpPr>
          <p:spPr>
            <a:xfrm>
              <a:off x="5572132" y="2993351"/>
              <a:ext cx="2071702" cy="460375"/>
            </a:xfrm>
            <a:prstGeom prst="rect">
              <a:avLst/>
            </a:prstGeom>
            <a:noFill/>
          </p:spPr>
          <p:txBody>
            <a:bodyPr wrap="square" rtlCol="0">
              <a:spAutoFit/>
            </a:bodyPr>
            <a:lstStyle/>
            <a:p>
              <a:pPr algn="l"/>
              <a:r>
                <a:rPr lang="zh-CN" altLang="en-US" sz="2000" b="0">
                  <a:solidFill>
                    <a:schemeClr val="tx1"/>
                  </a:solidFill>
                  <a:latin typeface="+mn-ea"/>
                  <a:ea typeface="+mn-ea"/>
                  <a:cs typeface="+mn-ea"/>
                </a:rPr>
                <a:t>频度为</a:t>
              </a:r>
              <a:r>
                <a:rPr lang="en-US" altLang="zh-CN" sz="2000" b="0" i="1">
                  <a:solidFill>
                    <a:schemeClr val="tx1"/>
                  </a:solidFill>
                  <a:latin typeface="+mn-ea"/>
                  <a:ea typeface="+mn-ea"/>
                  <a:cs typeface="+mn-ea"/>
                </a:rPr>
                <a:t>n</a:t>
              </a:r>
              <a:r>
                <a:rPr lang="en-US" altLang="zh-CN" sz="2000" b="0">
                  <a:solidFill>
                    <a:schemeClr val="tx1"/>
                  </a:solidFill>
                  <a:latin typeface="+mn-ea"/>
                  <a:ea typeface="+mn-ea"/>
                  <a:cs typeface="+mn-ea"/>
                </a:rPr>
                <a:t>(</a:t>
              </a:r>
              <a:r>
                <a:rPr lang="en-US" altLang="zh-CN" sz="2000" b="0" i="1">
                  <a:solidFill>
                    <a:schemeClr val="tx1"/>
                  </a:solidFill>
                  <a:latin typeface="+mn-ea"/>
                  <a:ea typeface="+mn-ea"/>
                  <a:cs typeface="+mn-ea"/>
                </a:rPr>
                <a:t>n</a:t>
              </a:r>
              <a:r>
                <a:rPr lang="en-US" altLang="zh-CN" sz="2000" b="0">
                  <a:solidFill>
                    <a:schemeClr val="tx1"/>
                  </a:solidFill>
                  <a:latin typeface="+mn-ea"/>
                  <a:ea typeface="+mn-ea"/>
                  <a:cs typeface="+mn-ea"/>
                </a:rPr>
                <a:t>+1)</a:t>
              </a:r>
              <a:endParaRPr lang="en-US" altLang="zh-CN" sz="2000" b="0">
                <a:solidFill>
                  <a:schemeClr val="tx1"/>
                </a:solidFill>
                <a:latin typeface="+mn-ea"/>
                <a:ea typeface="+mn-ea"/>
                <a:cs typeface="+mn-ea"/>
              </a:endParaRPr>
            </a:p>
          </p:txBody>
        </p:sp>
        <p:cxnSp>
          <p:nvCxnSpPr>
            <p:cNvPr id="16" name="直接连接符 15"/>
            <p:cNvCxnSpPr/>
            <p:nvPr/>
          </p:nvCxnSpPr>
          <p:spPr>
            <a:xfrm flipV="1">
              <a:off x="4929190" y="3209924"/>
              <a:ext cx="684000" cy="0"/>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4929190" y="3493100"/>
            <a:ext cx="2286016" cy="460375"/>
            <a:chOff x="4929190" y="3564855"/>
            <a:chExt cx="2286016" cy="460375"/>
          </a:xfrm>
        </p:grpSpPr>
        <p:sp>
          <p:nvSpPr>
            <p:cNvPr id="13" name="TextBox 12"/>
            <p:cNvSpPr txBox="1"/>
            <p:nvPr/>
          </p:nvSpPr>
          <p:spPr>
            <a:xfrm>
              <a:off x="5572132" y="3564855"/>
              <a:ext cx="1643074" cy="460375"/>
            </a:xfrm>
            <a:prstGeom prst="rect">
              <a:avLst/>
            </a:prstGeom>
            <a:noFill/>
          </p:spPr>
          <p:txBody>
            <a:bodyPr wrap="square" rtlCol="0">
              <a:spAutoFit/>
            </a:bodyPr>
            <a:lstStyle/>
            <a:p>
              <a:pPr algn="l"/>
              <a:r>
                <a:rPr lang="zh-CN" altLang="en-US" sz="2000" b="0">
                  <a:solidFill>
                    <a:schemeClr val="tx1"/>
                  </a:solidFill>
                  <a:latin typeface="+mn-ea"/>
                  <a:ea typeface="+mn-ea"/>
                  <a:cs typeface="+mn-ea"/>
                </a:rPr>
                <a:t>频度为</a:t>
              </a:r>
              <a:r>
                <a:rPr lang="en-US" altLang="zh-CN" sz="2000" b="0" i="1">
                  <a:solidFill>
                    <a:schemeClr val="tx1"/>
                  </a:solidFill>
                  <a:latin typeface="+mn-ea"/>
                  <a:ea typeface="+mn-ea"/>
                  <a:cs typeface="+mn-ea"/>
                </a:rPr>
                <a:t>n</a:t>
              </a:r>
              <a:r>
                <a:rPr lang="en-US" altLang="zh-CN" sz="2000" b="0" baseline="30000">
                  <a:solidFill>
                    <a:schemeClr val="tx1"/>
                  </a:solidFill>
                  <a:latin typeface="+mn-ea"/>
                  <a:ea typeface="+mn-ea"/>
                  <a:cs typeface="+mn-ea"/>
                </a:rPr>
                <a:t>2</a:t>
              </a:r>
              <a:endParaRPr lang="en-US" altLang="zh-CN" sz="2000" b="0" baseline="30000">
                <a:solidFill>
                  <a:schemeClr val="tx1"/>
                </a:solidFill>
                <a:latin typeface="+mn-ea"/>
                <a:ea typeface="+mn-ea"/>
                <a:cs typeface="+mn-ea"/>
              </a:endParaRPr>
            </a:p>
          </p:txBody>
        </p:sp>
        <p:cxnSp>
          <p:nvCxnSpPr>
            <p:cNvPr id="17" name="直接连接符 16"/>
            <p:cNvCxnSpPr/>
            <p:nvPr/>
          </p:nvCxnSpPr>
          <p:spPr>
            <a:xfrm flipV="1">
              <a:off x="4929190" y="3786190"/>
              <a:ext cx="684000" cy="0"/>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5353691" y="4038921"/>
            <a:ext cx="3571900" cy="1917073"/>
            <a:chOff x="5429256" y="3929066"/>
            <a:chExt cx="3571900" cy="1917073"/>
          </a:xfrm>
        </p:grpSpPr>
        <p:sp>
          <p:nvSpPr>
            <p:cNvPr id="5" name="TextBox 4"/>
            <p:cNvSpPr txBox="1"/>
            <p:nvPr/>
          </p:nvSpPr>
          <p:spPr>
            <a:xfrm>
              <a:off x="5429256" y="4572321"/>
              <a:ext cx="3362960" cy="497205"/>
            </a:xfrm>
            <a:prstGeom prst="rect">
              <a:avLst/>
            </a:prstGeom>
            <a:noFill/>
          </p:spPr>
          <p:txBody>
            <a:bodyPr wrap="square" rtlCol="0">
              <a:spAutoFit/>
            </a:bodyPr>
            <a:lstStyle/>
            <a:p>
              <a:pPr algn="l"/>
              <a:r>
                <a:rPr lang="zh-CN" altLang="en-US" sz="2200" b="0">
                  <a:solidFill>
                    <a:schemeClr val="tx1"/>
                  </a:solidFill>
                  <a:latin typeface="+mn-ea"/>
                  <a:ea typeface="+mn-ea"/>
                  <a:cs typeface="Times New Roman" panose="02020603050405020304" pitchFamily="18" charset="0"/>
                </a:rPr>
                <a:t>所有语句频度之和为：</a:t>
              </a:r>
              <a:endParaRPr lang="zh-CN" altLang="en-US" sz="2200" b="0">
                <a:solidFill>
                  <a:schemeClr val="tx1"/>
                </a:solidFill>
                <a:latin typeface="+mn-ea"/>
                <a:ea typeface="+mn-ea"/>
                <a:cs typeface="Times New Roman" panose="02020603050405020304" pitchFamily="18" charset="0"/>
              </a:endParaRPr>
            </a:p>
          </p:txBody>
        </p:sp>
        <p:sp>
          <p:nvSpPr>
            <p:cNvPr id="6" name="TextBox 5"/>
            <p:cNvSpPr txBox="1"/>
            <p:nvPr/>
          </p:nvSpPr>
          <p:spPr>
            <a:xfrm>
              <a:off x="5572132" y="5072074"/>
              <a:ext cx="3429024" cy="774065"/>
            </a:xfrm>
            <a:prstGeom prst="rect">
              <a:avLst/>
            </a:prstGeom>
            <a:noFill/>
          </p:spPr>
          <p:txBody>
            <a:bodyPr wrap="square" rtlCol="0">
              <a:spAutoFit/>
            </a:bodyPr>
            <a:lstStyle/>
            <a:p>
              <a:pPr algn="l">
                <a:lnSpc>
                  <a:spcPts val="2400"/>
                </a:lnSpc>
                <a:buNone/>
              </a:pPr>
              <a:r>
                <a:rPr lang="zh-CN" altLang="en-US" sz="2200" b="0">
                  <a:solidFill>
                    <a:schemeClr val="tx1"/>
                  </a:solidFill>
                  <a:latin typeface="+mn-ea"/>
                  <a:ea typeface="+mn-ea"/>
                  <a:cs typeface="Times New Roman" panose="02020603050405020304" pitchFamily="18" charset="0"/>
                </a:rPr>
                <a:t> </a:t>
              </a:r>
              <a:r>
                <a:rPr lang="en-US" altLang="zh-CN" sz="2200" b="0">
                  <a:solidFill>
                    <a:schemeClr val="tx1"/>
                  </a:solidFill>
                  <a:latin typeface="+mn-ea"/>
                  <a:ea typeface="+mn-ea"/>
                  <a:cs typeface="Times New Roman" panose="02020603050405020304" pitchFamily="18" charset="0"/>
                </a:rPr>
                <a:t>T(</a:t>
              </a:r>
              <a:r>
                <a:rPr lang="en-US" altLang="zh-CN" sz="2200" b="0" i="1">
                  <a:solidFill>
                    <a:schemeClr val="tx1"/>
                  </a:solidFill>
                  <a:latin typeface="+mn-ea"/>
                  <a:ea typeface="+mn-ea"/>
                  <a:cs typeface="Times New Roman" panose="02020603050405020304" pitchFamily="18" charset="0"/>
                </a:rPr>
                <a:t>n</a:t>
              </a:r>
              <a:r>
                <a:rPr lang="en-US" altLang="zh-CN" sz="2200" b="0">
                  <a:solidFill>
                    <a:schemeClr val="tx1"/>
                  </a:solidFill>
                  <a:latin typeface="+mn-ea"/>
                  <a:ea typeface="+mn-ea"/>
                  <a:cs typeface="Times New Roman" panose="02020603050405020304" pitchFamily="18" charset="0"/>
                </a:rPr>
                <a:t>) = </a:t>
              </a:r>
              <a:r>
                <a:rPr lang="en-US" altLang="zh-CN" sz="2200" b="0" i="1">
                  <a:solidFill>
                    <a:schemeClr val="tx1"/>
                  </a:solidFill>
                  <a:latin typeface="+mn-ea"/>
                  <a:ea typeface="+mn-ea"/>
                  <a:cs typeface="Times New Roman" panose="02020603050405020304" pitchFamily="18" charset="0"/>
                </a:rPr>
                <a:t> n</a:t>
              </a:r>
              <a:r>
                <a:rPr lang="en-US" altLang="zh-CN" sz="2200" b="0">
                  <a:solidFill>
                    <a:schemeClr val="tx1"/>
                  </a:solidFill>
                  <a:latin typeface="+mn-ea"/>
                  <a:ea typeface="+mn-ea"/>
                  <a:cs typeface="Times New Roman" panose="02020603050405020304" pitchFamily="18" charset="0"/>
                </a:rPr>
                <a:t>+1+</a:t>
              </a:r>
              <a:r>
                <a:rPr lang="en-US" altLang="zh-CN" sz="2200" b="0" i="1">
                  <a:solidFill>
                    <a:schemeClr val="tx1"/>
                  </a:solidFill>
                  <a:latin typeface="+mn-ea"/>
                  <a:ea typeface="+mn-ea"/>
                  <a:cs typeface="Times New Roman" panose="02020603050405020304" pitchFamily="18" charset="0"/>
                </a:rPr>
                <a:t>n</a:t>
              </a:r>
              <a:r>
                <a:rPr lang="en-US" altLang="zh-CN" sz="2200" b="0">
                  <a:solidFill>
                    <a:schemeClr val="tx1"/>
                  </a:solidFill>
                  <a:latin typeface="+mn-ea"/>
                  <a:ea typeface="+mn-ea"/>
                  <a:cs typeface="Times New Roman" panose="02020603050405020304" pitchFamily="18" charset="0"/>
                </a:rPr>
                <a:t>(</a:t>
              </a:r>
              <a:r>
                <a:rPr lang="en-US" altLang="zh-CN" sz="2200" b="0" i="1">
                  <a:solidFill>
                    <a:schemeClr val="tx1"/>
                  </a:solidFill>
                  <a:latin typeface="+mn-ea"/>
                  <a:ea typeface="+mn-ea"/>
                  <a:cs typeface="Times New Roman" panose="02020603050405020304" pitchFamily="18" charset="0"/>
                </a:rPr>
                <a:t>n</a:t>
              </a:r>
              <a:r>
                <a:rPr lang="en-US" altLang="zh-CN" sz="2200" b="0">
                  <a:solidFill>
                    <a:schemeClr val="tx1"/>
                  </a:solidFill>
                  <a:latin typeface="+mn-ea"/>
                  <a:ea typeface="+mn-ea"/>
                  <a:cs typeface="Times New Roman" panose="02020603050405020304" pitchFamily="18" charset="0"/>
                </a:rPr>
                <a:t>+1)+</a:t>
              </a:r>
              <a:r>
                <a:rPr lang="en-US" altLang="zh-CN" sz="2200" b="0" i="1">
                  <a:solidFill>
                    <a:schemeClr val="tx1"/>
                  </a:solidFill>
                  <a:latin typeface="+mn-ea"/>
                  <a:ea typeface="+mn-ea"/>
                  <a:cs typeface="Times New Roman" panose="02020603050405020304" pitchFamily="18" charset="0"/>
                </a:rPr>
                <a:t>n</a:t>
              </a:r>
              <a:r>
                <a:rPr lang="en-US" altLang="zh-CN" sz="2200" b="0" baseline="30000">
                  <a:solidFill>
                    <a:schemeClr val="tx1"/>
                  </a:solidFill>
                  <a:latin typeface="+mn-ea"/>
                  <a:ea typeface="+mn-ea"/>
                  <a:cs typeface="Times New Roman" panose="02020603050405020304" pitchFamily="18" charset="0"/>
                </a:rPr>
                <a:t>2 </a:t>
              </a:r>
              <a:endParaRPr lang="en-US" altLang="zh-CN" sz="2200" b="0" baseline="30000">
                <a:solidFill>
                  <a:schemeClr val="tx1"/>
                </a:solidFill>
                <a:latin typeface="+mn-ea"/>
                <a:ea typeface="+mn-ea"/>
                <a:cs typeface="Times New Roman" panose="02020603050405020304" pitchFamily="18" charset="0"/>
              </a:endParaRPr>
            </a:p>
            <a:p>
              <a:pPr algn="l">
                <a:lnSpc>
                  <a:spcPts val="2400"/>
                </a:lnSpc>
                <a:buNone/>
              </a:pPr>
              <a:r>
                <a:rPr lang="en-US" altLang="zh-CN" sz="2200" b="0">
                  <a:solidFill>
                    <a:schemeClr val="tx1"/>
                  </a:solidFill>
                  <a:latin typeface="+mn-ea"/>
                  <a:ea typeface="+mn-ea"/>
                  <a:cs typeface="Times New Roman" panose="02020603050405020304" pitchFamily="18" charset="0"/>
                </a:rPr>
                <a:t>      =  2</a:t>
              </a:r>
              <a:r>
                <a:rPr lang="en-US" altLang="zh-CN" sz="2200" b="0" i="1">
                  <a:solidFill>
                    <a:schemeClr val="tx1"/>
                  </a:solidFill>
                  <a:latin typeface="+mn-ea"/>
                  <a:ea typeface="+mn-ea"/>
                  <a:cs typeface="Times New Roman" panose="02020603050405020304" pitchFamily="18" charset="0"/>
                </a:rPr>
                <a:t>n</a:t>
              </a:r>
              <a:r>
                <a:rPr lang="en-US" altLang="zh-CN" sz="2200" b="0" baseline="30000">
                  <a:solidFill>
                    <a:schemeClr val="tx1"/>
                  </a:solidFill>
                  <a:latin typeface="+mn-ea"/>
                  <a:ea typeface="+mn-ea"/>
                  <a:cs typeface="Times New Roman" panose="02020603050405020304" pitchFamily="18" charset="0"/>
                </a:rPr>
                <a:t>2</a:t>
              </a:r>
              <a:r>
                <a:rPr lang="en-US" altLang="zh-CN" sz="2200" b="0">
                  <a:solidFill>
                    <a:schemeClr val="tx1"/>
                  </a:solidFill>
                  <a:latin typeface="+mn-ea"/>
                  <a:ea typeface="+mn-ea"/>
                  <a:cs typeface="Times New Roman" panose="02020603050405020304" pitchFamily="18" charset="0"/>
                </a:rPr>
                <a:t>+2</a:t>
              </a:r>
              <a:r>
                <a:rPr lang="en-US" altLang="zh-CN" sz="2200" b="0" i="1">
                  <a:solidFill>
                    <a:schemeClr val="tx1"/>
                  </a:solidFill>
                  <a:latin typeface="+mn-ea"/>
                  <a:ea typeface="+mn-ea"/>
                  <a:cs typeface="Times New Roman" panose="02020603050405020304" pitchFamily="18" charset="0"/>
                </a:rPr>
                <a:t>n</a:t>
              </a:r>
              <a:r>
                <a:rPr lang="en-US" altLang="zh-CN" sz="2200" b="0">
                  <a:solidFill>
                    <a:schemeClr val="tx1"/>
                  </a:solidFill>
                  <a:latin typeface="+mn-ea"/>
                  <a:ea typeface="+mn-ea"/>
                  <a:cs typeface="Times New Roman" panose="02020603050405020304" pitchFamily="18" charset="0"/>
                </a:rPr>
                <a:t>+1</a:t>
              </a:r>
              <a:endParaRPr lang="en-US" altLang="zh-CN" sz="2200" b="0">
                <a:solidFill>
                  <a:schemeClr val="tx1"/>
                </a:solidFill>
                <a:latin typeface="+mn-ea"/>
                <a:ea typeface="+mn-ea"/>
                <a:cs typeface="Times New Roman" panose="02020603050405020304" pitchFamily="18" charset="0"/>
              </a:endParaRPr>
            </a:p>
          </p:txBody>
        </p:sp>
        <p:sp>
          <p:nvSpPr>
            <p:cNvPr id="18" name="下箭头 17"/>
            <p:cNvSpPr/>
            <p:nvPr/>
          </p:nvSpPr>
          <p:spPr>
            <a:xfrm>
              <a:off x="6929454" y="3929066"/>
              <a:ext cx="214314" cy="500066"/>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b="0">
                <a:solidFill>
                  <a:schemeClr val="tx1"/>
                </a:solidFill>
                <a:latin typeface="+mn-ea"/>
              </a:endParaRPr>
            </a:p>
          </p:txBody>
        </p:sp>
      </p:grpSp>
      <p:sp>
        <p:nvSpPr>
          <p:cNvPr id="2" name="文本框 1"/>
          <p:cNvSpPr txBox="1"/>
          <p:nvPr/>
        </p:nvSpPr>
        <p:spPr>
          <a:xfrm>
            <a:off x="258445" y="1216025"/>
            <a:ext cx="4671695" cy="3353435"/>
          </a:xfrm>
          <a:prstGeom prst="rect">
            <a:avLst/>
          </a:prstGeom>
          <a:noFill/>
          <a:ln>
            <a:solidFill>
              <a:schemeClr val="accent1"/>
            </a:solidFill>
          </a:ln>
        </p:spPr>
        <p:txBody>
          <a:bodyPr wrap="square" rtlCol="0">
            <a:spAutoFit/>
          </a:bodyPr>
          <a:lstStyle/>
          <a:p>
            <a:pPr algn="just">
              <a:lnSpc>
                <a:spcPct val="100000"/>
              </a:lnSpc>
              <a:buNone/>
            </a:pPr>
            <a:r>
              <a:rPr lang="en-US" altLang="zh-CN" sz="2000" b="0" dirty="0">
                <a:solidFill>
                  <a:schemeClr val="tx1"/>
                </a:solidFill>
                <a:ea typeface="+mn-ea"/>
                <a:cs typeface="Times New Roman" panose="02020603050405020304" pitchFamily="18" charset="0"/>
                <a:sym typeface="+mn-ea"/>
              </a:rPr>
              <a:t>#define MAX   20    </a:t>
            </a:r>
            <a:r>
              <a:rPr lang="en-US" altLang="zh-CN" sz="2000" b="0" dirty="0">
                <a:solidFill>
                  <a:schemeClr val="accent2">
                    <a:lumMod val="50000"/>
                  </a:schemeClr>
                </a:solidFill>
                <a:ea typeface="+mn-ea"/>
                <a:cs typeface="Times New Roman" panose="02020603050405020304" pitchFamily="18" charset="0"/>
                <a:sym typeface="+mn-ea"/>
              </a:rPr>
              <a:t>//</a:t>
            </a:r>
            <a:r>
              <a:rPr lang="zh-CN" altLang="en-US" sz="2000" b="0" dirty="0">
                <a:solidFill>
                  <a:schemeClr val="accent2">
                    <a:lumMod val="50000"/>
                  </a:schemeClr>
                </a:solidFill>
                <a:ea typeface="+mn-ea"/>
                <a:cs typeface="Times New Roman" panose="02020603050405020304" pitchFamily="18" charset="0"/>
                <a:sym typeface="+mn-ea"/>
              </a:rPr>
              <a:t>定义最大的方阶</a:t>
            </a:r>
            <a:endParaRPr lang="zh-CN" altLang="en-US" sz="2000" b="0" dirty="0">
              <a:solidFill>
                <a:schemeClr val="accent2">
                  <a:lumMod val="50000"/>
                </a:schemeClr>
              </a:solidFill>
              <a:ea typeface="+mn-ea"/>
              <a:cs typeface="Times New Roman" panose="02020603050405020304" pitchFamily="18" charset="0"/>
            </a:endParaRPr>
          </a:p>
          <a:p>
            <a:pPr algn="just">
              <a:lnSpc>
                <a:spcPct val="100000"/>
              </a:lnSpc>
              <a:buNone/>
            </a:pPr>
            <a:r>
              <a:rPr lang="en-US" altLang="zh-CN" sz="2000" b="0" dirty="0">
                <a:solidFill>
                  <a:schemeClr val="tx1"/>
                </a:solidFill>
                <a:ea typeface="+mn-ea"/>
                <a:cs typeface="Times New Roman" panose="02020603050405020304" pitchFamily="18" charset="0"/>
                <a:sym typeface="+mn-ea"/>
              </a:rPr>
              <a:t>void </a:t>
            </a:r>
            <a:r>
              <a:rPr lang="en-US" altLang="zh-CN" sz="2000" b="0" err="1">
                <a:solidFill>
                  <a:schemeClr val="tx1"/>
                </a:solidFill>
                <a:ea typeface="+mn-ea"/>
                <a:cs typeface="Times New Roman" panose="02020603050405020304" pitchFamily="18" charset="0"/>
                <a:sym typeface="+mn-ea"/>
              </a:rPr>
              <a:t>matrixadd</a:t>
            </a:r>
            <a:r>
              <a:rPr lang="en-US" altLang="zh-CN" sz="2000" b="0">
                <a:solidFill>
                  <a:schemeClr val="tx1"/>
                </a:solidFill>
                <a:ea typeface="+mn-ea"/>
                <a:cs typeface="Times New Roman" panose="02020603050405020304" pitchFamily="18" charset="0"/>
                <a:sym typeface="+mn-ea"/>
              </a:rPr>
              <a:t>(</a:t>
            </a:r>
            <a:r>
              <a:rPr lang="en-US" altLang="zh-CN" sz="2000" b="0" err="1">
                <a:solidFill>
                  <a:schemeClr val="tx1"/>
                </a:solidFill>
                <a:ea typeface="+mn-ea"/>
                <a:cs typeface="Times New Roman" panose="02020603050405020304" pitchFamily="18" charset="0"/>
                <a:sym typeface="+mn-ea"/>
              </a:rPr>
              <a:t>int</a:t>
            </a:r>
            <a:r>
              <a:rPr lang="en-US" altLang="zh-CN" sz="2000" b="0">
                <a:solidFill>
                  <a:schemeClr val="tx1"/>
                </a:solidFill>
                <a:ea typeface="+mn-ea"/>
                <a:cs typeface="Times New Roman" panose="02020603050405020304" pitchFamily="18" charset="0"/>
                <a:sym typeface="+mn-ea"/>
              </a:rPr>
              <a:t> n</a:t>
            </a:r>
            <a:r>
              <a:rPr lang="zh-CN" altLang="en-US" sz="2000" b="0">
                <a:solidFill>
                  <a:schemeClr val="tx1"/>
                </a:solidFill>
                <a:ea typeface="+mn-ea"/>
                <a:cs typeface="Times New Roman" panose="02020603050405020304" pitchFamily="18" charset="0"/>
                <a:sym typeface="+mn-ea"/>
              </a:rPr>
              <a:t>，</a:t>
            </a:r>
            <a:r>
              <a:rPr lang="en-US" altLang="zh-CN" sz="2000" b="0">
                <a:solidFill>
                  <a:schemeClr val="tx1"/>
                </a:solidFill>
                <a:ea typeface="+mn-ea"/>
                <a:cs typeface="Times New Roman" panose="02020603050405020304" pitchFamily="18" charset="0"/>
                <a:sym typeface="+mn-ea"/>
              </a:rPr>
              <a:t>int </a:t>
            </a:r>
            <a:r>
              <a:rPr lang="en-US" altLang="zh-CN" sz="2000" b="0" dirty="0">
                <a:solidFill>
                  <a:schemeClr val="tx1"/>
                </a:solidFill>
                <a:ea typeface="+mn-ea"/>
                <a:cs typeface="Times New Roman" panose="02020603050405020304" pitchFamily="18" charset="0"/>
                <a:sym typeface="+mn-ea"/>
              </a:rPr>
              <a:t>A[MAX][</a:t>
            </a:r>
            <a:r>
              <a:rPr lang="en-US" altLang="zh-CN" sz="2000" b="0">
                <a:solidFill>
                  <a:schemeClr val="tx1"/>
                </a:solidFill>
                <a:ea typeface="+mn-ea"/>
                <a:cs typeface="Times New Roman" panose="02020603050405020304" pitchFamily="18" charset="0"/>
                <a:sym typeface="+mn-ea"/>
              </a:rPr>
              <a:t>MAX]</a:t>
            </a:r>
            <a:r>
              <a:rPr lang="zh-CN" altLang="en-US" sz="2000" b="0">
                <a:solidFill>
                  <a:schemeClr val="tx1"/>
                </a:solidFill>
                <a:ea typeface="+mn-ea"/>
                <a:cs typeface="Times New Roman" panose="02020603050405020304" pitchFamily="18" charset="0"/>
                <a:sym typeface="+mn-ea"/>
              </a:rPr>
              <a:t>，</a:t>
            </a:r>
            <a:r>
              <a:rPr lang="en-US" altLang="zh-CN" sz="2000" b="0">
                <a:solidFill>
                  <a:schemeClr val="tx1"/>
                </a:solidFill>
                <a:ea typeface="+mn-ea"/>
                <a:cs typeface="Times New Roman" panose="02020603050405020304" pitchFamily="18" charset="0"/>
                <a:sym typeface="+mn-ea"/>
              </a:rPr>
              <a:t>int </a:t>
            </a:r>
            <a:r>
              <a:rPr lang="en-US" altLang="zh-CN" sz="2000" b="0" dirty="0">
                <a:solidFill>
                  <a:schemeClr val="tx1"/>
                </a:solidFill>
                <a:ea typeface="+mn-ea"/>
                <a:cs typeface="Times New Roman" panose="02020603050405020304" pitchFamily="18" charset="0"/>
                <a:sym typeface="+mn-ea"/>
              </a:rPr>
              <a:t>B[MAX][</a:t>
            </a:r>
            <a:r>
              <a:rPr lang="en-US" altLang="zh-CN" sz="2000" b="0">
                <a:solidFill>
                  <a:schemeClr val="tx1"/>
                </a:solidFill>
                <a:ea typeface="+mn-ea"/>
                <a:cs typeface="Times New Roman" panose="02020603050405020304" pitchFamily="18" charset="0"/>
                <a:sym typeface="+mn-ea"/>
              </a:rPr>
              <a:t>MAX]</a:t>
            </a:r>
            <a:r>
              <a:rPr lang="zh-CN" altLang="en-US" sz="2000" b="0">
                <a:solidFill>
                  <a:schemeClr val="tx1"/>
                </a:solidFill>
                <a:ea typeface="+mn-ea"/>
                <a:cs typeface="Times New Roman" panose="02020603050405020304" pitchFamily="18" charset="0"/>
                <a:sym typeface="+mn-ea"/>
              </a:rPr>
              <a:t>，</a:t>
            </a:r>
            <a:r>
              <a:rPr lang="en-US" altLang="zh-CN" sz="2000" b="0" dirty="0">
                <a:solidFill>
                  <a:schemeClr val="tx1"/>
                </a:solidFill>
                <a:ea typeface="+mn-ea"/>
                <a:cs typeface="Times New Roman" panose="02020603050405020304" pitchFamily="18" charset="0"/>
                <a:sym typeface="+mn-ea"/>
              </a:rPr>
              <a:t> </a:t>
            </a:r>
            <a:r>
              <a:rPr lang="en-US" altLang="zh-CN" sz="2000" b="0" dirty="0" err="1">
                <a:solidFill>
                  <a:schemeClr val="tx1"/>
                </a:solidFill>
                <a:ea typeface="+mn-ea"/>
                <a:cs typeface="Times New Roman" panose="02020603050405020304" pitchFamily="18" charset="0"/>
                <a:sym typeface="+mn-ea"/>
              </a:rPr>
              <a:t>int</a:t>
            </a:r>
            <a:r>
              <a:rPr lang="en-US" altLang="zh-CN" sz="2000" b="0" dirty="0">
                <a:solidFill>
                  <a:schemeClr val="tx1"/>
                </a:solidFill>
                <a:ea typeface="+mn-ea"/>
                <a:cs typeface="Times New Roman" panose="02020603050405020304" pitchFamily="18" charset="0"/>
                <a:sym typeface="+mn-ea"/>
              </a:rPr>
              <a:t> C[MAX][MAX])</a:t>
            </a:r>
            <a:endParaRPr lang="en-US" altLang="zh-CN" sz="2000" b="0" dirty="0">
              <a:solidFill>
                <a:schemeClr val="tx1"/>
              </a:solidFill>
              <a:ea typeface="+mn-ea"/>
              <a:cs typeface="Times New Roman" panose="02020603050405020304" pitchFamily="18" charset="0"/>
            </a:endParaRPr>
          </a:p>
          <a:p>
            <a:pPr algn="just">
              <a:lnSpc>
                <a:spcPct val="100000"/>
              </a:lnSpc>
              <a:buNone/>
            </a:pPr>
            <a:r>
              <a:rPr lang="en-US" altLang="zh-CN" sz="2000" b="0" dirty="0">
                <a:solidFill>
                  <a:schemeClr val="tx1"/>
                </a:solidFill>
                <a:ea typeface="+mn-ea"/>
                <a:cs typeface="Times New Roman" panose="02020603050405020304" pitchFamily="18" charset="0"/>
                <a:sym typeface="+mn-ea"/>
              </a:rPr>
              <a:t>  {	</a:t>
            </a:r>
            <a:r>
              <a:rPr lang="en-US" altLang="zh-CN" sz="2000" b="0" err="1">
                <a:solidFill>
                  <a:schemeClr val="tx1"/>
                </a:solidFill>
                <a:ea typeface="+mn-ea"/>
                <a:cs typeface="Times New Roman" panose="02020603050405020304" pitchFamily="18" charset="0"/>
                <a:sym typeface="+mn-ea"/>
              </a:rPr>
              <a:t>int</a:t>
            </a:r>
            <a:r>
              <a:rPr lang="en-US" altLang="zh-CN" sz="2000" b="0">
                <a:solidFill>
                  <a:schemeClr val="tx1"/>
                </a:solidFill>
                <a:ea typeface="+mn-ea"/>
                <a:cs typeface="Times New Roman" panose="02020603050405020304" pitchFamily="18" charset="0"/>
                <a:sym typeface="+mn-ea"/>
              </a:rPr>
              <a:t> i</a:t>
            </a:r>
            <a:r>
              <a:rPr lang="zh-CN" altLang="en-US" sz="2000" b="0">
                <a:solidFill>
                  <a:schemeClr val="tx1"/>
                </a:solidFill>
                <a:ea typeface="+mn-ea"/>
                <a:cs typeface="Times New Roman" panose="02020603050405020304" pitchFamily="18" charset="0"/>
                <a:sym typeface="+mn-ea"/>
              </a:rPr>
              <a:t>，</a:t>
            </a:r>
            <a:r>
              <a:rPr lang="en-US" altLang="zh-CN" sz="2000" b="0">
                <a:solidFill>
                  <a:schemeClr val="tx1"/>
                </a:solidFill>
                <a:ea typeface="+mn-ea"/>
                <a:cs typeface="Times New Roman" panose="02020603050405020304" pitchFamily="18" charset="0"/>
                <a:sym typeface="+mn-ea"/>
              </a:rPr>
              <a:t>j</a:t>
            </a:r>
            <a:r>
              <a:rPr lang="en-US" altLang="zh-CN" sz="2000" b="0" dirty="0">
                <a:solidFill>
                  <a:schemeClr val="tx1"/>
                </a:solidFill>
                <a:ea typeface="+mn-ea"/>
                <a:cs typeface="Times New Roman" panose="02020603050405020304" pitchFamily="18" charset="0"/>
                <a:sym typeface="+mn-ea"/>
              </a:rPr>
              <a:t>;</a:t>
            </a:r>
            <a:endParaRPr lang="en-US" altLang="zh-CN" sz="2000" b="0" dirty="0">
              <a:solidFill>
                <a:schemeClr val="tx1"/>
              </a:solidFill>
              <a:ea typeface="+mn-ea"/>
              <a:cs typeface="Times New Roman" panose="02020603050405020304" pitchFamily="18" charset="0"/>
            </a:endParaRPr>
          </a:p>
          <a:p>
            <a:pPr algn="just">
              <a:lnSpc>
                <a:spcPct val="100000"/>
              </a:lnSpc>
              <a:buNone/>
            </a:pPr>
            <a:r>
              <a:rPr lang="en-US" altLang="zh-CN" sz="2000" b="0" dirty="0">
                <a:solidFill>
                  <a:schemeClr val="tx1"/>
                </a:solidFill>
                <a:ea typeface="+mn-ea"/>
                <a:cs typeface="Times New Roman" panose="02020603050405020304" pitchFamily="18" charset="0"/>
                <a:sym typeface="+mn-ea"/>
              </a:rPr>
              <a:t>   	for (</a:t>
            </a:r>
            <a:r>
              <a:rPr lang="en-US" altLang="zh-CN" sz="2000" b="0" dirty="0" err="1">
                <a:solidFill>
                  <a:schemeClr val="tx1"/>
                </a:solidFill>
                <a:ea typeface="+mn-ea"/>
                <a:cs typeface="Times New Roman" panose="02020603050405020304" pitchFamily="18" charset="0"/>
                <a:sym typeface="+mn-ea"/>
              </a:rPr>
              <a:t>i</a:t>
            </a:r>
            <a:r>
              <a:rPr lang="en-US" altLang="zh-CN" sz="2000" b="0" dirty="0">
                <a:solidFill>
                  <a:schemeClr val="tx1"/>
                </a:solidFill>
                <a:ea typeface="+mn-ea"/>
                <a:cs typeface="Times New Roman" panose="02020603050405020304" pitchFamily="18" charset="0"/>
                <a:sym typeface="+mn-ea"/>
              </a:rPr>
              <a:t>=</a:t>
            </a:r>
            <a:r>
              <a:rPr lang="en-US" altLang="zh-CN" sz="2000" b="0" dirty="0" err="1">
                <a:solidFill>
                  <a:schemeClr val="tx1"/>
                </a:solidFill>
                <a:ea typeface="+mn-ea"/>
                <a:cs typeface="Times New Roman" panose="02020603050405020304" pitchFamily="18" charset="0"/>
                <a:sym typeface="+mn-ea"/>
              </a:rPr>
              <a:t>0;i</a:t>
            </a:r>
            <a:r>
              <a:rPr lang="en-US" altLang="zh-CN" sz="2000" b="0" dirty="0">
                <a:solidFill>
                  <a:schemeClr val="tx1"/>
                </a:solidFill>
                <a:ea typeface="+mn-ea"/>
                <a:cs typeface="Times New Roman" panose="02020603050405020304" pitchFamily="18" charset="0"/>
                <a:sym typeface="+mn-ea"/>
              </a:rPr>
              <a:t>&lt;</a:t>
            </a:r>
            <a:r>
              <a:rPr lang="en-US" altLang="zh-CN" sz="2000" b="0" dirty="0" err="1">
                <a:solidFill>
                  <a:schemeClr val="tx1"/>
                </a:solidFill>
                <a:ea typeface="+mn-ea"/>
                <a:cs typeface="Times New Roman" panose="02020603050405020304" pitchFamily="18" charset="0"/>
                <a:sym typeface="+mn-ea"/>
              </a:rPr>
              <a:t>n;i</a:t>
            </a:r>
            <a:r>
              <a:rPr lang="en-US" altLang="zh-CN" sz="2000" b="0" dirty="0">
                <a:solidFill>
                  <a:schemeClr val="tx1"/>
                </a:solidFill>
                <a:ea typeface="+mn-ea"/>
                <a:cs typeface="Times New Roman" panose="02020603050405020304" pitchFamily="18" charset="0"/>
                <a:sym typeface="+mn-ea"/>
              </a:rPr>
              <a:t>++)		 </a:t>
            </a:r>
            <a:r>
              <a:rPr lang="zh-CN" altLang="en-US" sz="2000" b="0" dirty="0">
                <a:solidFill>
                  <a:schemeClr val="accent2">
                    <a:lumMod val="50000"/>
                  </a:schemeClr>
                </a:solidFill>
                <a:ea typeface="+mn-ea"/>
                <a:cs typeface="Times New Roman" panose="02020603050405020304" pitchFamily="18" charset="0"/>
                <a:sym typeface="+mn-ea"/>
              </a:rPr>
              <a:t>//①</a:t>
            </a:r>
            <a:endParaRPr lang="en-US" altLang="zh-CN" sz="2000" b="0" dirty="0">
              <a:solidFill>
                <a:schemeClr val="tx1"/>
              </a:solidFill>
              <a:ea typeface="+mn-ea"/>
              <a:cs typeface="Times New Roman" panose="02020603050405020304" pitchFamily="18" charset="0"/>
            </a:endParaRPr>
          </a:p>
          <a:p>
            <a:pPr algn="just">
              <a:lnSpc>
                <a:spcPct val="100000"/>
              </a:lnSpc>
              <a:buNone/>
            </a:pPr>
            <a:r>
              <a:rPr lang="en-US" altLang="zh-CN" sz="2000" b="0" dirty="0">
                <a:solidFill>
                  <a:schemeClr val="tx1"/>
                </a:solidFill>
                <a:ea typeface="+mn-ea"/>
                <a:cs typeface="Times New Roman" panose="02020603050405020304" pitchFamily="18" charset="0"/>
                <a:sym typeface="+mn-ea"/>
              </a:rPr>
              <a:t>	    for (j=</a:t>
            </a:r>
            <a:r>
              <a:rPr lang="en-US" altLang="zh-CN" sz="2000" b="0" dirty="0" err="1">
                <a:solidFill>
                  <a:schemeClr val="tx1"/>
                </a:solidFill>
                <a:ea typeface="+mn-ea"/>
                <a:cs typeface="Times New Roman" panose="02020603050405020304" pitchFamily="18" charset="0"/>
                <a:sym typeface="+mn-ea"/>
              </a:rPr>
              <a:t>0;j</a:t>
            </a:r>
            <a:r>
              <a:rPr lang="en-US" altLang="zh-CN" sz="2000" b="0" dirty="0">
                <a:solidFill>
                  <a:schemeClr val="tx1"/>
                </a:solidFill>
                <a:ea typeface="+mn-ea"/>
                <a:cs typeface="Times New Roman" panose="02020603050405020304" pitchFamily="18" charset="0"/>
                <a:sym typeface="+mn-ea"/>
              </a:rPr>
              <a:t>&lt;</a:t>
            </a:r>
            <a:r>
              <a:rPr lang="en-US" altLang="zh-CN" sz="2000" b="0" dirty="0" err="1">
                <a:solidFill>
                  <a:schemeClr val="tx1"/>
                </a:solidFill>
                <a:ea typeface="+mn-ea"/>
                <a:cs typeface="Times New Roman" panose="02020603050405020304" pitchFamily="18" charset="0"/>
                <a:sym typeface="+mn-ea"/>
              </a:rPr>
              <a:t>n;j</a:t>
            </a:r>
            <a:r>
              <a:rPr lang="en-US" altLang="zh-CN" sz="2000" b="0" dirty="0">
                <a:solidFill>
                  <a:schemeClr val="tx1"/>
                </a:solidFill>
                <a:ea typeface="+mn-ea"/>
                <a:cs typeface="Times New Roman" panose="02020603050405020304" pitchFamily="18" charset="0"/>
                <a:sym typeface="+mn-ea"/>
              </a:rPr>
              <a:t>++)	 </a:t>
            </a:r>
            <a:r>
              <a:rPr lang="zh-CN" altLang="en-US" sz="2000" b="0" dirty="0">
                <a:solidFill>
                  <a:schemeClr val="accent2">
                    <a:lumMod val="50000"/>
                  </a:schemeClr>
                </a:solidFill>
                <a:ea typeface="+mn-ea"/>
                <a:cs typeface="Times New Roman" panose="02020603050405020304" pitchFamily="18" charset="0"/>
                <a:sym typeface="+mn-ea"/>
              </a:rPr>
              <a:t>//②</a:t>
            </a:r>
            <a:endParaRPr lang="zh-CN" altLang="en-US" sz="2000" b="0" dirty="0">
              <a:solidFill>
                <a:schemeClr val="accent2">
                  <a:lumMod val="50000"/>
                </a:schemeClr>
              </a:solidFill>
              <a:ea typeface="+mn-ea"/>
              <a:cs typeface="Times New Roman" panose="02020603050405020304" pitchFamily="18" charset="0"/>
            </a:endParaRPr>
          </a:p>
          <a:p>
            <a:pPr algn="just">
              <a:lnSpc>
                <a:spcPct val="100000"/>
              </a:lnSpc>
              <a:buNone/>
            </a:pPr>
            <a:r>
              <a:rPr lang="en-US" altLang="zh-CN" sz="2000" b="0" dirty="0">
                <a:solidFill>
                  <a:schemeClr val="tx1"/>
                </a:solidFill>
                <a:ea typeface="+mn-ea"/>
                <a:cs typeface="Times New Roman" panose="02020603050405020304" pitchFamily="18" charset="0"/>
                <a:sym typeface="+mn-ea"/>
              </a:rPr>
              <a:t>	        C[</a:t>
            </a:r>
            <a:r>
              <a:rPr lang="en-US" altLang="zh-CN" sz="2000" b="0" dirty="0" err="1">
                <a:solidFill>
                  <a:schemeClr val="tx1"/>
                </a:solidFill>
                <a:ea typeface="+mn-ea"/>
                <a:cs typeface="Times New Roman" panose="02020603050405020304" pitchFamily="18" charset="0"/>
                <a:sym typeface="+mn-ea"/>
              </a:rPr>
              <a:t>i</a:t>
            </a:r>
            <a:r>
              <a:rPr lang="en-US" altLang="zh-CN" sz="2000" b="0" dirty="0">
                <a:solidFill>
                  <a:schemeClr val="tx1"/>
                </a:solidFill>
                <a:ea typeface="+mn-ea"/>
                <a:cs typeface="Times New Roman" panose="02020603050405020304" pitchFamily="18" charset="0"/>
                <a:sym typeface="+mn-ea"/>
              </a:rPr>
              <a:t>][j]=A[</a:t>
            </a:r>
            <a:r>
              <a:rPr lang="en-US" altLang="zh-CN" sz="2000" b="0" dirty="0" err="1">
                <a:solidFill>
                  <a:schemeClr val="tx1"/>
                </a:solidFill>
                <a:ea typeface="+mn-ea"/>
                <a:cs typeface="Times New Roman" panose="02020603050405020304" pitchFamily="18" charset="0"/>
                <a:sym typeface="+mn-ea"/>
              </a:rPr>
              <a:t>i</a:t>
            </a:r>
            <a:r>
              <a:rPr lang="en-US" altLang="zh-CN" sz="2000" b="0" dirty="0">
                <a:solidFill>
                  <a:schemeClr val="tx1"/>
                </a:solidFill>
                <a:ea typeface="+mn-ea"/>
                <a:cs typeface="Times New Roman" panose="02020603050405020304" pitchFamily="18" charset="0"/>
                <a:sym typeface="+mn-ea"/>
              </a:rPr>
              <a:t>][j]+B[</a:t>
            </a:r>
            <a:r>
              <a:rPr lang="en-US" altLang="zh-CN" sz="2000" b="0" dirty="0" err="1">
                <a:solidFill>
                  <a:schemeClr val="tx1"/>
                </a:solidFill>
                <a:ea typeface="+mn-ea"/>
                <a:cs typeface="Times New Roman" panose="02020603050405020304" pitchFamily="18" charset="0"/>
                <a:sym typeface="+mn-ea"/>
              </a:rPr>
              <a:t>i</a:t>
            </a:r>
            <a:r>
              <a:rPr lang="en-US" altLang="zh-CN" sz="2000" b="0" dirty="0">
                <a:solidFill>
                  <a:schemeClr val="tx1"/>
                </a:solidFill>
                <a:ea typeface="+mn-ea"/>
                <a:cs typeface="Times New Roman" panose="02020603050405020304" pitchFamily="18" charset="0"/>
                <a:sym typeface="+mn-ea"/>
              </a:rPr>
              <a:t>][j];</a:t>
            </a:r>
            <a:r>
              <a:rPr lang="zh-CN" altLang="en-US" sz="2000" b="0" dirty="0">
                <a:solidFill>
                  <a:schemeClr val="accent2">
                    <a:lumMod val="50000"/>
                  </a:schemeClr>
                </a:solidFill>
                <a:ea typeface="+mn-ea"/>
                <a:cs typeface="Times New Roman" panose="02020603050405020304" pitchFamily="18" charset="0"/>
                <a:sym typeface="+mn-ea"/>
              </a:rPr>
              <a:t>//③</a:t>
            </a:r>
            <a:r>
              <a:rPr lang="en-US" altLang="zh-CN" sz="2000" b="0" dirty="0">
                <a:solidFill>
                  <a:schemeClr val="tx1"/>
                </a:solidFill>
                <a:ea typeface="+mn-ea"/>
                <a:cs typeface="Times New Roman" panose="02020603050405020304" pitchFamily="18" charset="0"/>
                <a:sym typeface="+mn-ea"/>
              </a:rPr>
              <a:t> </a:t>
            </a:r>
            <a:endParaRPr lang="en-US" altLang="zh-CN" sz="2000" b="0" dirty="0">
              <a:solidFill>
                <a:schemeClr val="tx1"/>
              </a:solidFill>
              <a:ea typeface="+mn-ea"/>
              <a:cs typeface="Times New Roman" panose="02020603050405020304" pitchFamily="18" charset="0"/>
            </a:endParaRPr>
          </a:p>
          <a:p>
            <a:pPr algn="just">
              <a:lnSpc>
                <a:spcPct val="100000"/>
              </a:lnSpc>
              <a:buNone/>
            </a:pPr>
            <a:r>
              <a:rPr lang="en-US" altLang="zh-CN" sz="2000" b="0" dirty="0">
                <a:solidFill>
                  <a:schemeClr val="tx1"/>
                </a:solidFill>
                <a:ea typeface="+mn-ea"/>
                <a:cs typeface="Times New Roman" panose="02020603050405020304" pitchFamily="18" charset="0"/>
                <a:sym typeface="+mn-ea"/>
              </a:rPr>
              <a:t>  }</a:t>
            </a:r>
            <a:endParaRPr lang="en-US" altLang="zh-CN" sz="2000" b="0" dirty="0">
              <a:solidFill>
                <a:schemeClr val="tx1"/>
              </a:solidFill>
              <a:ea typeface="+mn-ea"/>
              <a:cs typeface="Times New Roman" panose="02020603050405020304" pitchFamily="18" charset="0"/>
            </a:endParaRPr>
          </a:p>
          <a:p>
            <a:pPr>
              <a:buNone/>
            </a:pPr>
            <a:endParaRPr lang="en-US" altLang="zh-CN" sz="2000" b="0" dirty="0">
              <a:solidFill>
                <a:schemeClr val="tx1"/>
              </a:solidFill>
              <a:ea typeface="+mn-ea"/>
              <a:cs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685800" y="152400"/>
            <a:ext cx="7772400" cy="609600"/>
          </a:xfrm>
        </p:spPr>
        <p:txBody>
          <a:bodyPr wrap="square" lIns="91440" tIns="45720" rIns="91440" bIns="45720" anchor="ctr"/>
          <a:lstStyle/>
          <a:p>
            <a:pPr algn="ctr" eaLnBrk="1" hangingPunct="1"/>
            <a:r>
              <a:rPr lang="en-US" altLang="zh-CN" dirty="0"/>
              <a:t>1. 数据结构的定义</a:t>
            </a:r>
            <a:endParaRPr lang="zh-CN" altLang="en-US" dirty="0"/>
          </a:p>
        </p:txBody>
      </p:sp>
      <p:sp>
        <p:nvSpPr>
          <p:cNvPr id="38914"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2" name="文本框 1"/>
          <p:cNvSpPr txBox="1"/>
          <p:nvPr/>
        </p:nvSpPr>
        <p:spPr>
          <a:xfrm>
            <a:off x="3110230" y="1324610"/>
            <a:ext cx="2673985" cy="3436620"/>
          </a:xfrm>
          <a:prstGeom prst="rect">
            <a:avLst/>
          </a:prstGeom>
          <a:noFill/>
        </p:spPr>
        <p:txBody>
          <a:bodyPr wrap="square" rtlCol="0">
            <a:spAutoFit/>
          </a:bodyPr>
          <a:lstStyle/>
          <a:p>
            <a:r>
              <a:rPr lang="en-US" altLang="zh-CN" b="0"/>
              <a:t> </a:t>
            </a:r>
            <a:r>
              <a:rPr lang="zh-CN" altLang="en-US" b="0"/>
              <a:t>数据</a:t>
            </a:r>
            <a:endParaRPr lang="zh-CN" altLang="en-US" b="0"/>
          </a:p>
          <a:p>
            <a:r>
              <a:rPr lang="zh-CN" altLang="en-US" b="0"/>
              <a:t> 数据元素</a:t>
            </a:r>
            <a:endParaRPr lang="zh-CN" altLang="en-US" b="0"/>
          </a:p>
          <a:p>
            <a:r>
              <a:rPr lang="zh-CN" altLang="en-US" b="0"/>
              <a:t>数据项</a:t>
            </a:r>
            <a:endParaRPr lang="zh-CN" altLang="en-US" b="0"/>
          </a:p>
          <a:p>
            <a:r>
              <a:rPr lang="zh-CN" altLang="en-US" b="0"/>
              <a:t> 数据对象</a:t>
            </a:r>
            <a:endParaRPr lang="zh-CN" altLang="en-US" b="0"/>
          </a:p>
          <a:p>
            <a:r>
              <a:rPr lang="zh-CN" altLang="en-US" b="0"/>
              <a:t> 数据结构</a:t>
            </a:r>
            <a:endParaRPr lang="zh-CN" altLang="en-US" b="0"/>
          </a:p>
        </p:txBody>
      </p:sp>
    </p:spTree>
  </p:cSld>
  <p:clrMapOvr>
    <a:masterClrMapping/>
  </p:clrMapOvr>
  <p:transition spd="slow">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xfrm>
            <a:off x="685800" y="152400"/>
            <a:ext cx="7772400" cy="533400"/>
          </a:xfrm>
        </p:spPr>
        <p:txBody>
          <a:bodyPr wrap="square" lIns="91440" tIns="45720" rIns="91440" bIns="45720" anchor="ctr"/>
          <a:lstStyle/>
          <a:p>
            <a:pPr algn="ctr" eaLnBrk="1" hangingPunct="1"/>
            <a:r>
              <a:rPr lang="en-US" altLang="zh-CN" dirty="0"/>
              <a:t>1.4</a:t>
            </a:r>
            <a:r>
              <a:rPr lang="zh-CN" altLang="en-US" dirty="0"/>
              <a:t>　算法分析</a:t>
            </a:r>
            <a:endParaRPr lang="en-US" altLang="zh-CN" dirty="0"/>
          </a:p>
        </p:txBody>
      </p:sp>
      <p:sp>
        <p:nvSpPr>
          <p:cNvPr id="50178"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50179" name="Rectangle 17"/>
          <p:cNvSpPr/>
          <p:nvPr/>
        </p:nvSpPr>
        <p:spPr>
          <a:xfrm>
            <a:off x="212090" y="1645920"/>
            <a:ext cx="8915400" cy="5080000"/>
          </a:xfrm>
          <a:prstGeom prst="rect">
            <a:avLst/>
          </a:prstGeom>
          <a:noFill/>
          <a:ln w="9525">
            <a:noFill/>
          </a:ln>
        </p:spPr>
        <p:txBody>
          <a:bodyPr lIns="0" rIns="0" anchor="ctr"/>
          <a:lstStyle/>
          <a:p>
            <a:pPr>
              <a:lnSpc>
                <a:spcPct val="100000"/>
              </a:lnSpc>
              <a:buNone/>
            </a:pPr>
            <a:endParaRPr lang="zh-CN" altLang="zh-CN" b="0" dirty="0">
              <a:latin typeface="Times New Roman" panose="02020603050405020304" pitchFamily="18" charset="0"/>
              <a:ea typeface="宋体" panose="02010600030101010101" pitchFamily="2" charset="-122"/>
            </a:endParaRPr>
          </a:p>
        </p:txBody>
      </p:sp>
      <p:sp>
        <p:nvSpPr>
          <p:cNvPr id="214020" name="Text Box 4"/>
          <p:cNvSpPr txBox="1">
            <a:spLocks noChangeArrowheads="1"/>
          </p:cNvSpPr>
          <p:nvPr/>
        </p:nvSpPr>
        <p:spPr bwMode="auto">
          <a:xfrm>
            <a:off x="372110" y="1645920"/>
            <a:ext cx="8654415" cy="1272540"/>
          </a:xfrm>
          <a:prstGeom prst="rect">
            <a:avLst/>
          </a:prstGeom>
          <a:noFill/>
          <a:ln w="9525">
            <a:noFill/>
            <a:miter lim="800000"/>
          </a:ln>
          <a:effectLst/>
        </p:spPr>
        <p:txBody>
          <a:bodyPr wrap="square">
            <a:spAutoFit/>
          </a:bodyPr>
          <a:lstStyle/>
          <a:p>
            <a:pPr algn="just"/>
            <a:r>
              <a:rPr lang="zh-CN" altLang="en-US" b="0" dirty="0">
                <a:solidFill>
                  <a:schemeClr val="tx1"/>
                </a:solidFill>
                <a:ea typeface="+mn-ea"/>
                <a:cs typeface="Times New Roman" panose="02020603050405020304" pitchFamily="18" charset="0"/>
              </a:rPr>
              <a:t>算法中执行时间</a:t>
            </a:r>
            <a:r>
              <a:rPr lang="en-US" altLang="zh-CN" b="0" dirty="0">
                <a:solidFill>
                  <a:schemeClr val="tx1"/>
                </a:solidFill>
                <a:ea typeface="+mn-ea"/>
                <a:cs typeface="Times New Roman" panose="02020603050405020304" pitchFamily="18" charset="0"/>
              </a:rPr>
              <a:t>T(</a:t>
            </a:r>
            <a:r>
              <a:rPr lang="en-US" altLang="zh-CN" b="0" i="1" dirty="0">
                <a:solidFill>
                  <a:schemeClr val="tx1"/>
                </a:solidFill>
                <a:ea typeface="+mn-ea"/>
                <a:cs typeface="Times New Roman" panose="02020603050405020304" pitchFamily="18" charset="0"/>
              </a:rPr>
              <a:t>n</a:t>
            </a:r>
            <a:r>
              <a:rPr lang="en-US" altLang="zh-CN" b="0" dirty="0">
                <a:solidFill>
                  <a:schemeClr val="tx1"/>
                </a:solidFill>
                <a:ea typeface="+mn-ea"/>
                <a:cs typeface="Times New Roman" panose="02020603050405020304" pitchFamily="18" charset="0"/>
              </a:rPr>
              <a:t>)</a:t>
            </a:r>
            <a:r>
              <a:rPr lang="zh-CN" altLang="en-US" b="0" dirty="0">
                <a:solidFill>
                  <a:schemeClr val="tx1"/>
                </a:solidFill>
                <a:ea typeface="+mn-ea"/>
                <a:cs typeface="Times New Roman" panose="02020603050405020304" pitchFamily="18" charset="0"/>
              </a:rPr>
              <a:t>是问题规模</a:t>
            </a:r>
            <a:r>
              <a:rPr lang="en-US" altLang="zh-CN" b="0" i="1" dirty="0">
                <a:solidFill>
                  <a:schemeClr val="tx1"/>
                </a:solidFill>
                <a:ea typeface="+mn-ea"/>
                <a:cs typeface="Times New Roman" panose="02020603050405020304" pitchFamily="18" charset="0"/>
              </a:rPr>
              <a:t>n</a:t>
            </a:r>
            <a:r>
              <a:rPr lang="zh-CN" altLang="en-US" b="0" dirty="0">
                <a:solidFill>
                  <a:schemeClr val="tx1"/>
                </a:solidFill>
                <a:ea typeface="+mn-ea"/>
                <a:cs typeface="Times New Roman" panose="02020603050405020304" pitchFamily="18" charset="0"/>
              </a:rPr>
              <a:t>的某个函数</a:t>
            </a:r>
            <a:r>
              <a:rPr lang="en-US" altLang="zh-CN" b="0" i="1">
                <a:solidFill>
                  <a:schemeClr val="tx1"/>
                </a:solidFill>
                <a:ea typeface="+mn-ea"/>
                <a:cs typeface="Times New Roman" panose="02020603050405020304" pitchFamily="18" charset="0"/>
              </a:rPr>
              <a:t>f</a:t>
            </a:r>
            <a:r>
              <a:rPr lang="en-US" altLang="zh-CN" b="0">
                <a:solidFill>
                  <a:schemeClr val="tx1"/>
                </a:solidFill>
                <a:ea typeface="+mn-ea"/>
                <a:cs typeface="Times New Roman" panose="02020603050405020304" pitchFamily="18" charset="0"/>
              </a:rPr>
              <a:t>(</a:t>
            </a:r>
            <a:r>
              <a:rPr lang="en-US" altLang="zh-CN" b="0" i="1">
                <a:solidFill>
                  <a:schemeClr val="tx1"/>
                </a:solidFill>
                <a:ea typeface="+mn-ea"/>
                <a:cs typeface="Times New Roman" panose="02020603050405020304" pitchFamily="18" charset="0"/>
              </a:rPr>
              <a:t>n</a:t>
            </a:r>
            <a:r>
              <a:rPr lang="en-US" altLang="zh-CN" b="0">
                <a:solidFill>
                  <a:schemeClr val="tx1"/>
                </a:solidFill>
                <a:ea typeface="+mn-ea"/>
                <a:cs typeface="Times New Roman" panose="02020603050405020304" pitchFamily="18" charset="0"/>
              </a:rPr>
              <a:t>)</a:t>
            </a:r>
            <a:r>
              <a:rPr lang="zh-CN" altLang="en-US" b="0">
                <a:solidFill>
                  <a:schemeClr val="tx1"/>
                </a:solidFill>
                <a:ea typeface="+mn-ea"/>
                <a:cs typeface="Times New Roman" panose="02020603050405020304" pitchFamily="18" charset="0"/>
              </a:rPr>
              <a:t>，记</a:t>
            </a:r>
            <a:r>
              <a:rPr lang="zh-CN" altLang="en-US" b="0" dirty="0">
                <a:solidFill>
                  <a:schemeClr val="tx1"/>
                </a:solidFill>
                <a:ea typeface="+mn-ea"/>
                <a:cs typeface="Times New Roman" panose="02020603050405020304" pitchFamily="18" charset="0"/>
              </a:rPr>
              <a:t>作：    </a:t>
            </a:r>
            <a:r>
              <a:rPr lang="zh-CN" altLang="en-US" b="0">
                <a:solidFill>
                  <a:srgbClr val="3333FF"/>
                </a:solidFill>
                <a:ea typeface="+mn-ea"/>
                <a:cs typeface="Times New Roman" panose="02020603050405020304" pitchFamily="18" charset="0"/>
              </a:rPr>
              <a:t>T(n) = O(f(n))</a:t>
            </a:r>
            <a:endParaRPr lang="zh-CN" altLang="en-US" b="0">
              <a:solidFill>
                <a:srgbClr val="3333FF"/>
              </a:solidFill>
              <a:ea typeface="+mn-ea"/>
              <a:cs typeface="Times New Roman" panose="02020603050405020304" pitchFamily="18" charset="0"/>
            </a:endParaRPr>
          </a:p>
        </p:txBody>
      </p:sp>
      <p:sp>
        <p:nvSpPr>
          <p:cNvPr id="4" name="Text Box 2"/>
          <p:cNvSpPr txBox="1">
            <a:spLocks noChangeArrowheads="1"/>
          </p:cNvSpPr>
          <p:nvPr/>
        </p:nvSpPr>
        <p:spPr bwMode="auto">
          <a:xfrm>
            <a:off x="354965" y="3136900"/>
            <a:ext cx="8630285" cy="583565"/>
          </a:xfrm>
          <a:prstGeom prst="rect">
            <a:avLst/>
          </a:prstGeom>
          <a:noFill/>
          <a:ln w="9525">
            <a:noFill/>
            <a:miter lim="800000"/>
          </a:ln>
          <a:effectLst/>
        </p:spPr>
        <p:txBody>
          <a:bodyPr wrap="square">
            <a:spAutoFit/>
          </a:bodyPr>
          <a:lstStyle/>
          <a:p>
            <a:pPr algn="ctr">
              <a:lnSpc>
                <a:spcPct val="100000"/>
              </a:lnSpc>
              <a:buNone/>
            </a:pPr>
            <a:r>
              <a:rPr lang="en-US" altLang="zh-CN" b="0" dirty="0">
                <a:solidFill>
                  <a:schemeClr val="tx1"/>
                </a:solidFill>
                <a:ea typeface="+mn-ea"/>
                <a:cs typeface="Times New Roman" panose="02020603050405020304" pitchFamily="18" charset="0"/>
              </a:rPr>
              <a:t>T(n)=</a:t>
            </a:r>
            <a:r>
              <a:rPr lang="en-US" altLang="zh-CN" b="0">
                <a:ea typeface="+mn-ea"/>
                <a:cs typeface="Times New Roman" panose="02020603050405020304" pitchFamily="18" charset="0"/>
                <a:sym typeface="+mn-ea"/>
              </a:rPr>
              <a:t>2</a:t>
            </a:r>
            <a:r>
              <a:rPr lang="en-US" altLang="zh-CN" b="0" i="1">
                <a:ea typeface="+mn-ea"/>
                <a:cs typeface="Times New Roman" panose="02020603050405020304" pitchFamily="18" charset="0"/>
                <a:sym typeface="+mn-ea"/>
              </a:rPr>
              <a:t>n</a:t>
            </a:r>
            <a:r>
              <a:rPr lang="en-US" altLang="zh-CN" b="0" baseline="30000">
                <a:ea typeface="+mn-ea"/>
                <a:cs typeface="Times New Roman" panose="02020603050405020304" pitchFamily="18" charset="0"/>
                <a:sym typeface="+mn-ea"/>
              </a:rPr>
              <a:t>2</a:t>
            </a:r>
            <a:r>
              <a:rPr lang="en-US" altLang="zh-CN" b="0">
                <a:ea typeface="+mn-ea"/>
                <a:cs typeface="Times New Roman" panose="02020603050405020304" pitchFamily="18" charset="0"/>
                <a:sym typeface="+mn-ea"/>
              </a:rPr>
              <a:t>+2</a:t>
            </a:r>
            <a:r>
              <a:rPr lang="en-US" altLang="zh-CN" b="0" i="1">
                <a:ea typeface="+mn-ea"/>
                <a:cs typeface="Times New Roman" panose="02020603050405020304" pitchFamily="18" charset="0"/>
                <a:sym typeface="+mn-ea"/>
              </a:rPr>
              <a:t>n</a:t>
            </a:r>
            <a:r>
              <a:rPr lang="en-US" altLang="zh-CN" b="0">
                <a:ea typeface="+mn-ea"/>
                <a:cs typeface="Times New Roman" panose="02020603050405020304" pitchFamily="18" charset="0"/>
                <a:sym typeface="+mn-ea"/>
              </a:rPr>
              <a:t>+1</a:t>
            </a:r>
            <a:endParaRPr lang="zh-CN" altLang="en-US" b="0" dirty="0">
              <a:solidFill>
                <a:schemeClr val="tx1"/>
              </a:solidFill>
              <a:ea typeface="+mn-ea"/>
              <a:cs typeface="Times New Roman" panose="02020603050405020304" pitchFamily="18" charset="0"/>
              <a:sym typeface="Wingdings" panose="05000000000000000000"/>
            </a:endParaRPr>
          </a:p>
        </p:txBody>
      </p:sp>
      <p:sp>
        <p:nvSpPr>
          <p:cNvPr id="2" name="文本框 1"/>
          <p:cNvSpPr txBox="1"/>
          <p:nvPr/>
        </p:nvSpPr>
        <p:spPr>
          <a:xfrm>
            <a:off x="372110" y="1013460"/>
            <a:ext cx="8595995" cy="681990"/>
          </a:xfrm>
          <a:prstGeom prst="rect">
            <a:avLst/>
          </a:prstGeom>
          <a:noFill/>
        </p:spPr>
        <p:txBody>
          <a:bodyPr wrap="square" rtlCol="0">
            <a:spAutoFit/>
          </a:bodyPr>
          <a:lstStyle/>
          <a:p>
            <a:r>
              <a:rPr lang="zh-CN" altLang="en-US" b="0" dirty="0">
                <a:solidFill>
                  <a:srgbClr val="FF0000"/>
                </a:solidFill>
                <a:cs typeface="Times New Roman" panose="02020603050405020304" pitchFamily="18" charset="0"/>
                <a:sym typeface="+mn-ea"/>
              </a:rPr>
              <a:t>算法的执行时间用时间复杂度来表示</a:t>
            </a:r>
            <a:r>
              <a:rPr lang="en-US" altLang="zh-CN" b="0">
                <a:solidFill>
                  <a:srgbClr val="FF0000"/>
                </a:solidFill>
              </a:rPr>
              <a:t> </a:t>
            </a:r>
            <a:endParaRPr lang="en-US" altLang="zh-CN" b="0">
              <a:solidFill>
                <a:srgbClr val="FF0000"/>
              </a:solidFill>
            </a:endParaRPr>
          </a:p>
        </p:txBody>
      </p:sp>
      <p:sp>
        <p:nvSpPr>
          <p:cNvPr id="3" name="Text Box 2"/>
          <p:cNvSpPr txBox="1">
            <a:spLocks noChangeArrowheads="1"/>
          </p:cNvSpPr>
          <p:nvPr/>
        </p:nvSpPr>
        <p:spPr bwMode="auto">
          <a:xfrm>
            <a:off x="337820" y="3893820"/>
            <a:ext cx="8630285" cy="583565"/>
          </a:xfrm>
          <a:prstGeom prst="rect">
            <a:avLst/>
          </a:prstGeom>
          <a:noFill/>
          <a:ln w="9525">
            <a:noFill/>
            <a:miter lim="800000"/>
          </a:ln>
          <a:effectLst/>
        </p:spPr>
        <p:txBody>
          <a:bodyPr wrap="square">
            <a:spAutoFit/>
          </a:bodyPr>
          <a:lstStyle/>
          <a:p>
            <a:pPr algn="ctr">
              <a:lnSpc>
                <a:spcPct val="100000"/>
              </a:lnSpc>
              <a:buNone/>
            </a:pPr>
            <a:r>
              <a:rPr lang="en-US" altLang="zh-CN" b="0" dirty="0">
                <a:solidFill>
                  <a:schemeClr val="tx1"/>
                </a:solidFill>
                <a:ea typeface="+mn-ea"/>
                <a:cs typeface="Times New Roman" panose="02020603050405020304" pitchFamily="18" charset="0"/>
              </a:rPr>
              <a:t>=O(n</a:t>
            </a:r>
            <a:r>
              <a:rPr lang="en-US" altLang="zh-CN" b="0" baseline="30000" dirty="0">
                <a:solidFill>
                  <a:schemeClr val="tx1"/>
                </a:solidFill>
                <a:ea typeface="+mn-ea"/>
                <a:cs typeface="Times New Roman" panose="02020603050405020304" pitchFamily="18" charset="0"/>
              </a:rPr>
              <a:t>2</a:t>
            </a:r>
            <a:r>
              <a:rPr lang="en-US" altLang="zh-CN" b="0" dirty="0">
                <a:solidFill>
                  <a:schemeClr val="tx1"/>
                </a:solidFill>
                <a:ea typeface="+mn-ea"/>
                <a:cs typeface="Times New Roman" panose="02020603050405020304" pitchFamily="18" charset="0"/>
              </a:rPr>
              <a:t>)</a:t>
            </a:r>
            <a:endParaRPr lang="zh-CN" altLang="en-US" b="0" dirty="0">
              <a:solidFill>
                <a:schemeClr val="tx1"/>
              </a:solidFill>
              <a:ea typeface="+mn-ea"/>
              <a:cs typeface="Times New Roman" panose="02020603050405020304" pitchFamily="18" charset="0"/>
              <a:sym typeface="Wingdings" panose="0500000000000000000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xfrm>
            <a:off x="685800" y="152400"/>
            <a:ext cx="7772400" cy="533400"/>
          </a:xfrm>
        </p:spPr>
        <p:txBody>
          <a:bodyPr wrap="square" lIns="91440" tIns="45720" rIns="91440" bIns="45720" anchor="ctr"/>
          <a:lstStyle/>
          <a:p>
            <a:pPr algn="ctr" eaLnBrk="1" hangingPunct="1"/>
            <a:r>
              <a:rPr lang="en-US" altLang="zh-CN" dirty="0"/>
              <a:t>1.4</a:t>
            </a:r>
            <a:r>
              <a:rPr lang="zh-CN" altLang="en-US" dirty="0"/>
              <a:t>　算法分析</a:t>
            </a:r>
            <a:endParaRPr lang="en-US" altLang="zh-CN" dirty="0"/>
          </a:p>
        </p:txBody>
      </p:sp>
      <p:sp>
        <p:nvSpPr>
          <p:cNvPr id="50178"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50179" name="Rectangle 17"/>
          <p:cNvSpPr/>
          <p:nvPr/>
        </p:nvSpPr>
        <p:spPr>
          <a:xfrm>
            <a:off x="228600" y="1695450"/>
            <a:ext cx="8915400" cy="5080000"/>
          </a:xfrm>
          <a:prstGeom prst="rect">
            <a:avLst/>
          </a:prstGeom>
          <a:noFill/>
          <a:ln w="9525">
            <a:noFill/>
          </a:ln>
        </p:spPr>
        <p:txBody>
          <a:bodyPr lIns="0" rIns="0" anchor="ctr"/>
          <a:lstStyle/>
          <a:p>
            <a:pPr>
              <a:lnSpc>
                <a:spcPct val="100000"/>
              </a:lnSpc>
              <a:buNone/>
            </a:pPr>
            <a:endParaRPr lang="zh-CN" altLang="zh-CN" b="0" dirty="0">
              <a:solidFill>
                <a:schemeClr val="tx1"/>
              </a:solidFill>
              <a:latin typeface="Times New Roman" panose="02020603050405020304" pitchFamily="18" charset="0"/>
              <a:ea typeface="宋体" panose="02010600030101010101" pitchFamily="2" charset="-122"/>
            </a:endParaRPr>
          </a:p>
        </p:txBody>
      </p:sp>
      <p:sp>
        <p:nvSpPr>
          <p:cNvPr id="30722" name="Text Box 2"/>
          <p:cNvSpPr txBox="1">
            <a:spLocks noChangeArrowheads="1"/>
          </p:cNvSpPr>
          <p:nvPr/>
        </p:nvSpPr>
        <p:spPr bwMode="auto">
          <a:xfrm>
            <a:off x="685800" y="1917369"/>
            <a:ext cx="7959754" cy="2984500"/>
          </a:xfrm>
          <a:prstGeom prst="rect">
            <a:avLst/>
          </a:prstGeom>
          <a:noFill/>
          <a:ln>
            <a:no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00000"/>
              </a:lnSpc>
              <a:buNone/>
            </a:pPr>
            <a:r>
              <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#define MAX   20    //</a:t>
            </a:r>
            <a:r>
              <a:rPr lang="zh-CN" altLang="en-US"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定义最大的方阶</a:t>
            </a:r>
            <a:endParaRPr lang="zh-CN" altLang="en-US"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00000"/>
              </a:lnSpc>
              <a:buNone/>
            </a:pPr>
            <a:r>
              <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b="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matrixadd</a:t>
            </a:r>
            <a:r>
              <a:rPr lang="en-US" altLang="zh-CN"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n</a:t>
            </a:r>
            <a:r>
              <a:rPr lang="zh-CN" altLang="en-US"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int </a:t>
            </a:r>
            <a:r>
              <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A[MAX][</a:t>
            </a:r>
            <a:r>
              <a:rPr lang="en-US" altLang="zh-CN"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MAX]</a:t>
            </a:r>
            <a:r>
              <a:rPr lang="zh-CN" altLang="en-US"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int </a:t>
            </a:r>
            <a:r>
              <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B[MAX][</a:t>
            </a:r>
            <a:r>
              <a:rPr lang="en-US" altLang="zh-CN"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MAX]</a:t>
            </a:r>
            <a:r>
              <a:rPr lang="zh-CN" altLang="en-US"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00000"/>
              </a:lnSpc>
              <a:buNone/>
            </a:pPr>
            <a:r>
              <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0"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C[MAX][MAX])</a:t>
            </a:r>
            <a:endPar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00000"/>
              </a:lnSpc>
              <a:buNone/>
            </a:pPr>
            <a:r>
              <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i</a:t>
            </a:r>
            <a:r>
              <a:rPr lang="zh-CN" altLang="en-US"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00000"/>
              </a:lnSpc>
              <a:buNone/>
            </a:pPr>
            <a:r>
              <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000" b="0"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0"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b="0"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n;i</a:t>
            </a:r>
            <a:r>
              <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00000"/>
              </a:lnSpc>
              <a:buNone/>
            </a:pPr>
            <a:r>
              <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for (j=</a:t>
            </a:r>
            <a:r>
              <a:rPr lang="en-US" altLang="zh-CN" sz="2000" b="0"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0;j</a:t>
            </a:r>
            <a:r>
              <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b="0"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n;j</a:t>
            </a:r>
            <a:r>
              <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00000"/>
              </a:lnSpc>
              <a:buNone/>
            </a:pPr>
            <a:r>
              <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sz="2000" b="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b="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][j]=A[</a:t>
            </a:r>
            <a:r>
              <a:rPr lang="en-US" altLang="zh-CN" sz="2000" b="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b="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][j]+B[</a:t>
            </a:r>
            <a:r>
              <a:rPr lang="en-US" altLang="zh-CN" sz="2000" b="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b="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][j]; </a:t>
            </a:r>
            <a:endParaRPr lang="en-US" altLang="zh-CN" sz="2000" b="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00000"/>
              </a:lnSpc>
              <a:buNone/>
            </a:pPr>
            <a:r>
              <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文本框 1"/>
          <p:cNvSpPr txBox="1"/>
          <p:nvPr/>
        </p:nvSpPr>
        <p:spPr>
          <a:xfrm>
            <a:off x="588010" y="1196975"/>
            <a:ext cx="8078470" cy="521970"/>
          </a:xfrm>
          <a:prstGeom prst="rect">
            <a:avLst/>
          </a:prstGeom>
          <a:noFill/>
        </p:spPr>
        <p:txBody>
          <a:bodyPr wrap="square" rtlCol="0" anchor="t">
            <a:spAutoFit/>
          </a:bodyPr>
          <a:lstStyle/>
          <a:p>
            <a:pPr algn="just">
              <a:lnSpc>
                <a:spcPct val="100000"/>
              </a:lnSpc>
              <a:buNone/>
            </a:pPr>
            <a:r>
              <a:rPr lang="en-US" altLang="zh-CN" sz="2800" b="0" dirty="0">
                <a:solidFill>
                  <a:srgbClr val="FF0000"/>
                </a:solidFill>
                <a:ea typeface="+mn-ea"/>
                <a:cs typeface="Times New Roman" panose="02020603050405020304" pitchFamily="18" charset="0"/>
                <a:sym typeface="+mn-ea"/>
              </a:rPr>
              <a:t>【</a:t>
            </a:r>
            <a:r>
              <a:rPr lang="zh-CN" altLang="en-US" sz="2800" b="0">
                <a:solidFill>
                  <a:srgbClr val="FF0000"/>
                </a:solidFill>
                <a:ea typeface="+mn-ea"/>
                <a:cs typeface="Times New Roman" panose="02020603050405020304" pitchFamily="18" charset="0"/>
                <a:sym typeface="+mn-ea"/>
              </a:rPr>
              <a:t>例</a:t>
            </a:r>
            <a:r>
              <a:rPr lang="en-US" altLang="zh-CN" sz="2800" b="0">
                <a:solidFill>
                  <a:srgbClr val="FF0000"/>
                </a:solidFill>
                <a:ea typeface="+mn-ea"/>
                <a:cs typeface="Times New Roman" panose="02020603050405020304" pitchFamily="18" charset="0"/>
                <a:sym typeface="+mn-ea"/>
              </a:rPr>
              <a:t>】</a:t>
            </a:r>
            <a:r>
              <a:rPr lang="zh-CN" altLang="en-US" sz="2800" b="0" dirty="0">
                <a:ea typeface="+mn-ea"/>
                <a:cs typeface="Times New Roman" panose="02020603050405020304" pitchFamily="18" charset="0"/>
                <a:sym typeface="+mn-ea"/>
              </a:rPr>
              <a:t>求两个</a:t>
            </a:r>
            <a:r>
              <a:rPr lang="en-US" altLang="zh-CN" sz="2800" b="0" i="1" dirty="0">
                <a:ea typeface="+mn-ea"/>
                <a:cs typeface="Times New Roman" panose="02020603050405020304" pitchFamily="18" charset="0"/>
                <a:sym typeface="+mn-ea"/>
              </a:rPr>
              <a:t>n</a:t>
            </a:r>
            <a:r>
              <a:rPr lang="zh-CN" altLang="en-US" sz="2800" b="0" dirty="0">
                <a:ea typeface="+mn-ea"/>
                <a:cs typeface="Times New Roman" panose="02020603050405020304" pitchFamily="18" charset="0"/>
                <a:sym typeface="+mn-ea"/>
              </a:rPr>
              <a:t>阶方阵的相加</a:t>
            </a:r>
            <a:r>
              <a:rPr lang="en-US" altLang="zh-CN" sz="2800" b="0" i="1" dirty="0">
                <a:ea typeface="+mn-ea"/>
                <a:cs typeface="Times New Roman" panose="02020603050405020304" pitchFamily="18" charset="0"/>
                <a:sym typeface="+mn-ea"/>
              </a:rPr>
              <a:t>C</a:t>
            </a:r>
            <a:r>
              <a:rPr lang="en-US" altLang="zh-CN" sz="2800" b="0" dirty="0">
                <a:ea typeface="+mn-ea"/>
                <a:cs typeface="Times New Roman" panose="02020603050405020304" pitchFamily="18" charset="0"/>
                <a:sym typeface="+mn-ea"/>
              </a:rPr>
              <a:t>=</a:t>
            </a:r>
            <a:r>
              <a:rPr lang="en-US" altLang="zh-CN" sz="2800" b="0" i="1" dirty="0" err="1">
                <a:ea typeface="+mn-ea"/>
                <a:cs typeface="Times New Roman" panose="02020603050405020304" pitchFamily="18" charset="0"/>
                <a:sym typeface="+mn-ea"/>
              </a:rPr>
              <a:t>A</a:t>
            </a:r>
            <a:r>
              <a:rPr lang="en-US" altLang="zh-CN" sz="2800" b="0" dirty="0" err="1">
                <a:ea typeface="+mn-ea"/>
                <a:cs typeface="Times New Roman" panose="02020603050405020304" pitchFamily="18" charset="0"/>
                <a:sym typeface="+mn-ea"/>
              </a:rPr>
              <a:t>+</a:t>
            </a:r>
            <a:r>
              <a:rPr lang="en-US" altLang="zh-CN" sz="2800" b="0" i="1" dirty="0" err="1">
                <a:ea typeface="+mn-ea"/>
                <a:cs typeface="Times New Roman" panose="02020603050405020304" pitchFamily="18" charset="0"/>
                <a:sym typeface="+mn-ea"/>
              </a:rPr>
              <a:t>B</a:t>
            </a:r>
            <a:endParaRPr lang="zh-CN" altLang="en-US" sz="2800" b="0" dirty="0">
              <a:ea typeface="+mn-ea"/>
              <a:cs typeface="Times New Roman" panose="02020603050405020304" pitchFamily="18" charset="0"/>
              <a:sym typeface="+mn-ea"/>
            </a:endParaRPr>
          </a:p>
        </p:txBody>
      </p:sp>
      <p:sp>
        <p:nvSpPr>
          <p:cNvPr id="3" name="圆角矩形标注 2"/>
          <p:cNvSpPr/>
          <p:nvPr/>
        </p:nvSpPr>
        <p:spPr>
          <a:xfrm>
            <a:off x="4643755" y="2997200"/>
            <a:ext cx="2760980" cy="625475"/>
          </a:xfrm>
          <a:prstGeom prst="wedgeRoundRectCallout">
            <a:avLst>
              <a:gd name="adj1" fmla="val -43399"/>
              <a:gd name="adj2" fmla="val 132030"/>
              <a:gd name="adj3" fmla="val 16667"/>
            </a:avLst>
          </a:prstGeom>
          <a:solidFill>
            <a:srgbClr val="003399"/>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algn="ctr" defTabSz="914400" rtl="0" eaLnBrk="0" fontAlgn="base" latinLnBrk="0" hangingPunct="0">
              <a:lnSpc>
                <a:spcPct val="120000"/>
              </a:lnSpc>
              <a:spcBef>
                <a:spcPct val="20000"/>
              </a:spcBef>
              <a:spcAft>
                <a:spcPct val="0"/>
              </a:spcAft>
              <a:buClr>
                <a:schemeClr val="bg2"/>
              </a:buClr>
              <a:buSzTx/>
              <a:buFont typeface="Monotype Sorts" pitchFamily="2" charset="2"/>
              <a:buNone/>
            </a:pPr>
            <a:r>
              <a:rPr lang="zh-CN" altLang="en-US" sz="2800">
                <a:solidFill>
                  <a:srgbClr val="FFFFFF"/>
                </a:solidFill>
                <a:ea typeface="+mn-ea"/>
                <a:cs typeface="Times New Roman" panose="02020603050405020304" pitchFamily="18" charset="0"/>
                <a:sym typeface="+mn-ea"/>
              </a:rPr>
              <a:t>最深层循环内</a:t>
            </a:r>
            <a:endParaRPr kumimoji="1" lang="zh-CN" altLang="en-US" sz="2800" i="0" u="none" strike="noStrike" cap="none" normalizeH="0" baseline="0" smtClean="0">
              <a:ln>
                <a:noFill/>
              </a:ln>
              <a:solidFill>
                <a:srgbClr val="FFFFFF"/>
              </a:solidFill>
              <a:effectLst/>
              <a:latin typeface="Times New Roman" panose="02020603050405020304" pitchFamily="18" charset="0"/>
              <a:ea typeface="+mn-ea"/>
              <a:cs typeface="Times New Roman" panose="02020603050405020304" pitchFamily="18" charset="0"/>
              <a:sym typeface="+mn-ea"/>
            </a:endParaRPr>
          </a:p>
        </p:txBody>
      </p:sp>
      <p:sp>
        <p:nvSpPr>
          <p:cNvPr id="5" name="TextBox 4"/>
          <p:cNvSpPr txBox="1"/>
          <p:nvPr/>
        </p:nvSpPr>
        <p:spPr>
          <a:xfrm>
            <a:off x="323850" y="4900810"/>
            <a:ext cx="8143875" cy="1014730"/>
          </a:xfrm>
          <a:prstGeom prst="rect">
            <a:avLst/>
          </a:prstGeom>
          <a:noFill/>
        </p:spPr>
        <p:txBody>
          <a:bodyPr wrap="square" rtlCol="0">
            <a:spAutoFit/>
          </a:bodyPr>
          <a:p>
            <a:pPr algn="just">
              <a:lnSpc>
                <a:spcPts val="3600"/>
              </a:lnSpc>
              <a:buNone/>
            </a:pPr>
            <a:r>
              <a:rPr lang="zh-CN" altLang="en-US" b="0">
                <a:solidFill>
                  <a:schemeClr val="tx1"/>
                </a:solidFill>
                <a:ea typeface="+mn-ea"/>
                <a:cs typeface="Times New Roman" panose="02020603050405020304" pitchFamily="18" charset="0"/>
              </a:rPr>
              <a:t> 在算法分析时，计算</a:t>
            </a:r>
            <a:r>
              <a:rPr lang="en-US" altLang="zh-CN" b="0" i="1">
                <a:solidFill>
                  <a:schemeClr val="tx1"/>
                </a:solidFill>
                <a:ea typeface="+mn-ea"/>
                <a:cs typeface="Times New Roman" panose="02020603050405020304" pitchFamily="18" charset="0"/>
              </a:rPr>
              <a:t>T</a:t>
            </a:r>
            <a:r>
              <a:rPr lang="en-US" altLang="zh-CN" b="0">
                <a:solidFill>
                  <a:schemeClr val="tx1"/>
                </a:solidFill>
                <a:ea typeface="+mn-ea"/>
                <a:cs typeface="Times New Roman" panose="02020603050405020304" pitchFamily="18" charset="0"/>
              </a:rPr>
              <a:t>(</a:t>
            </a:r>
            <a:r>
              <a:rPr lang="en-US" altLang="zh-CN" b="0" i="1">
                <a:solidFill>
                  <a:schemeClr val="tx1"/>
                </a:solidFill>
                <a:ea typeface="+mn-ea"/>
                <a:cs typeface="Times New Roman" panose="02020603050405020304" pitchFamily="18" charset="0"/>
              </a:rPr>
              <a:t>n</a:t>
            </a:r>
            <a:r>
              <a:rPr lang="en-US" altLang="zh-CN" b="0">
                <a:solidFill>
                  <a:schemeClr val="tx1"/>
                </a:solidFill>
                <a:ea typeface="+mn-ea"/>
                <a:cs typeface="Times New Roman" panose="02020603050405020304" pitchFamily="18" charset="0"/>
              </a:rPr>
              <a:t>)</a:t>
            </a:r>
            <a:r>
              <a:rPr lang="zh-CN" altLang="en-US" b="0">
                <a:solidFill>
                  <a:schemeClr val="tx1"/>
                </a:solidFill>
                <a:ea typeface="+mn-ea"/>
                <a:cs typeface="Times New Roman" panose="02020603050405020304" pitchFamily="18" charset="0"/>
              </a:rPr>
              <a:t>时仅</a:t>
            </a:r>
            <a:r>
              <a:rPr lang="zh-CN" altLang="en-US" b="0">
                <a:solidFill>
                  <a:srgbClr val="FF0000"/>
                </a:solidFill>
                <a:ea typeface="+mn-ea"/>
                <a:cs typeface="Times New Roman" panose="02020603050405020304" pitchFamily="18" charset="0"/>
                <a:sym typeface="+mn-ea"/>
              </a:rPr>
              <a:t>最深层循环</a:t>
            </a:r>
            <a:r>
              <a:rPr lang="zh-CN" altLang="en-US" b="0">
                <a:ea typeface="+mn-ea"/>
                <a:cs typeface="Times New Roman" panose="02020603050405020304" pitchFamily="18" charset="0"/>
                <a:sym typeface="+mn-ea"/>
              </a:rPr>
              <a:t>内的原操作执行次数。</a:t>
            </a:r>
            <a:endParaRPr lang="zh-CN" altLang="en-US" b="0">
              <a:solidFill>
                <a:schemeClr val="tx1"/>
              </a:solidFill>
              <a:ea typeface="+mn-ea"/>
              <a:cs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xfrm>
            <a:off x="685800" y="152400"/>
            <a:ext cx="7772400" cy="533400"/>
          </a:xfrm>
        </p:spPr>
        <p:txBody>
          <a:bodyPr wrap="square" lIns="91440" tIns="45720" rIns="91440" bIns="45720" anchor="ctr"/>
          <a:lstStyle/>
          <a:p>
            <a:pPr algn="ctr" eaLnBrk="1" hangingPunct="1"/>
            <a:r>
              <a:rPr lang="en-US" altLang="zh-CN" dirty="0"/>
              <a:t>1.4</a:t>
            </a:r>
            <a:r>
              <a:rPr lang="zh-CN" altLang="en-US" dirty="0"/>
              <a:t>　算法分析</a:t>
            </a:r>
            <a:endParaRPr lang="en-US" altLang="zh-CN" dirty="0"/>
          </a:p>
        </p:txBody>
      </p:sp>
      <p:sp>
        <p:nvSpPr>
          <p:cNvPr id="50178"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50179" name="Rectangle 17"/>
          <p:cNvSpPr/>
          <p:nvPr/>
        </p:nvSpPr>
        <p:spPr>
          <a:xfrm>
            <a:off x="228600" y="1695450"/>
            <a:ext cx="8915400" cy="5080000"/>
          </a:xfrm>
          <a:prstGeom prst="rect">
            <a:avLst/>
          </a:prstGeom>
          <a:noFill/>
          <a:ln w="9525">
            <a:noFill/>
          </a:ln>
        </p:spPr>
        <p:txBody>
          <a:bodyPr lIns="0" rIns="0" anchor="ctr"/>
          <a:lstStyle/>
          <a:p>
            <a:pPr>
              <a:lnSpc>
                <a:spcPct val="100000"/>
              </a:lnSpc>
              <a:buNone/>
            </a:pPr>
            <a:endParaRPr lang="zh-CN" altLang="zh-CN" b="0" dirty="0">
              <a:latin typeface="Times New Roman" panose="02020603050405020304" pitchFamily="18" charset="0"/>
              <a:ea typeface="宋体" panose="02010600030101010101" pitchFamily="2" charset="-122"/>
            </a:endParaRPr>
          </a:p>
        </p:txBody>
      </p:sp>
      <p:sp>
        <p:nvSpPr>
          <p:cNvPr id="212994" name="Text Box 2"/>
          <p:cNvSpPr txBox="1">
            <a:spLocks noChangeArrowheads="1"/>
          </p:cNvSpPr>
          <p:nvPr/>
        </p:nvSpPr>
        <p:spPr bwMode="auto">
          <a:xfrm>
            <a:off x="228631" y="1924033"/>
            <a:ext cx="8785225" cy="1960880"/>
          </a:xfrm>
          <a:prstGeom prst="rect">
            <a:avLst/>
          </a:prstGeom>
          <a:noFill/>
        </p:spPr>
        <p:txBody>
          <a:bodyPr wrap="square" rtlCol="0">
            <a:spAutoFit/>
          </a:bodyPr>
          <a:lstStyle/>
          <a:p>
            <a:pPr lvl="0" algn="l">
              <a:buSzTx/>
            </a:pPr>
            <a:r>
              <a:rPr lang="zh-CN" altLang="en-US" b="0">
                <a:latin typeface="+mn-ea"/>
                <a:ea typeface="+mn-ea"/>
                <a:sym typeface="+mn-ea"/>
              </a:rPr>
              <a:t>一个没有循环的算法的执行时间与问题规模n无关，记作</a:t>
            </a:r>
            <a:r>
              <a:rPr lang="zh-CN" altLang="en-US" b="0">
                <a:solidFill>
                  <a:srgbClr val="FF0000"/>
                </a:solidFill>
                <a:latin typeface="+mn-ea"/>
                <a:ea typeface="+mn-ea"/>
                <a:sym typeface="+mn-ea"/>
              </a:rPr>
              <a:t>O(1)</a:t>
            </a:r>
            <a:r>
              <a:rPr lang="zh-CN" altLang="en-US" b="0">
                <a:latin typeface="+mn-ea"/>
                <a:ea typeface="+mn-ea"/>
                <a:sym typeface="+mn-ea"/>
              </a:rPr>
              <a:t>，也称作</a:t>
            </a:r>
            <a:r>
              <a:rPr lang="zh-CN" altLang="en-US" b="0">
                <a:solidFill>
                  <a:srgbClr val="FF0000"/>
                </a:solidFill>
                <a:latin typeface="+mn-ea"/>
                <a:ea typeface="+mn-ea"/>
                <a:sym typeface="+mn-ea"/>
              </a:rPr>
              <a:t>常数阶</a:t>
            </a:r>
            <a:r>
              <a:rPr lang="zh-CN" altLang="en-US" b="0">
                <a:latin typeface="+mn-ea"/>
                <a:ea typeface="+mn-ea"/>
                <a:sym typeface="+mn-ea"/>
              </a:rPr>
              <a:t>。</a:t>
            </a:r>
            <a:endParaRPr lang="zh-CN" altLang="en-US" b="0">
              <a:latin typeface="+mn-ea"/>
              <a:ea typeface="+mn-ea"/>
              <a:sym typeface="+mn-ea"/>
            </a:endParaRPr>
          </a:p>
          <a:p>
            <a:pPr lvl="0" algn="l">
              <a:buSzTx/>
              <a:buNone/>
            </a:pPr>
            <a:endParaRPr lang="zh-CN" altLang="en-US" b="0">
              <a:latin typeface="+mn-ea"/>
              <a:ea typeface="+mn-ea"/>
              <a:sym typeface="+mn-ea"/>
            </a:endParaRPr>
          </a:p>
        </p:txBody>
      </p:sp>
      <p:sp>
        <p:nvSpPr>
          <p:cNvPr id="4" name="TextBox 3"/>
          <p:cNvSpPr txBox="1"/>
          <p:nvPr/>
        </p:nvSpPr>
        <p:spPr>
          <a:xfrm>
            <a:off x="215900" y="1111885"/>
            <a:ext cx="3168015" cy="681990"/>
          </a:xfrm>
          <a:prstGeom prst="rect">
            <a:avLst/>
          </a:prstGeom>
          <a:noFill/>
        </p:spPr>
        <p:txBody>
          <a:bodyPr wrap="square" rtlCol="0">
            <a:spAutoFit/>
          </a:bodyPr>
          <a:lstStyle/>
          <a:p>
            <a:pPr algn="l"/>
            <a:r>
              <a:rPr lang="zh-CN" altLang="en-US" b="0">
                <a:solidFill>
                  <a:schemeClr val="tx1"/>
                </a:solidFill>
                <a:latin typeface="+mn-ea"/>
                <a:ea typeface="+mn-ea"/>
              </a:rPr>
              <a:t>一般地：</a:t>
            </a:r>
            <a:endParaRPr lang="zh-CN" altLang="en-US" b="0">
              <a:solidFill>
                <a:schemeClr val="tx1"/>
              </a:solidFill>
              <a:latin typeface="+mn-ea"/>
              <a:ea typeface="+mn-ea"/>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12994">
                                            <p:txEl>
                                              <p:pRg st="0" end="0"/>
                                            </p:txEl>
                                          </p:spTgt>
                                        </p:tgtEl>
                                        <p:attrNameLst>
                                          <p:attrName>style.visibility</p:attrName>
                                        </p:attrNameLst>
                                      </p:cBhvr>
                                      <p:to>
                                        <p:strVal val="visible"/>
                                      </p:to>
                                    </p:set>
                                    <p:anim calcmode="discrete" valueType="clr">
                                      <p:cBhvr override="childStyle">
                                        <p:cTn id="7" dur="80"/>
                                        <p:tgtEl>
                                          <p:spTgt spid="21299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1299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1299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xfrm>
            <a:off x="685800" y="152400"/>
            <a:ext cx="7772400" cy="533400"/>
          </a:xfrm>
        </p:spPr>
        <p:txBody>
          <a:bodyPr wrap="square" lIns="91440" tIns="45720" rIns="91440" bIns="45720" anchor="ctr"/>
          <a:lstStyle/>
          <a:p>
            <a:pPr algn="ctr" eaLnBrk="1" hangingPunct="1"/>
            <a:r>
              <a:rPr lang="en-US" altLang="zh-CN" dirty="0"/>
              <a:t>1.4</a:t>
            </a:r>
            <a:r>
              <a:rPr lang="zh-CN" altLang="en-US" dirty="0"/>
              <a:t>　算法分析</a:t>
            </a:r>
            <a:endParaRPr lang="en-US" altLang="zh-CN" dirty="0"/>
          </a:p>
        </p:txBody>
      </p:sp>
      <p:sp>
        <p:nvSpPr>
          <p:cNvPr id="50178"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50179" name="Rectangle 17"/>
          <p:cNvSpPr/>
          <p:nvPr/>
        </p:nvSpPr>
        <p:spPr>
          <a:xfrm>
            <a:off x="228600" y="1695450"/>
            <a:ext cx="8915400" cy="5080000"/>
          </a:xfrm>
          <a:prstGeom prst="rect">
            <a:avLst/>
          </a:prstGeom>
          <a:noFill/>
          <a:ln w="9525">
            <a:noFill/>
          </a:ln>
        </p:spPr>
        <p:txBody>
          <a:bodyPr lIns="0" rIns="0" anchor="ctr"/>
          <a:lstStyle/>
          <a:p>
            <a:pPr>
              <a:lnSpc>
                <a:spcPct val="100000"/>
              </a:lnSpc>
              <a:buNone/>
            </a:pPr>
            <a:endParaRPr lang="zh-CN" altLang="zh-CN" b="0" dirty="0">
              <a:latin typeface="Times New Roman" panose="02020603050405020304" pitchFamily="18" charset="0"/>
              <a:ea typeface="宋体" panose="02010600030101010101" pitchFamily="2" charset="-122"/>
            </a:endParaRPr>
          </a:p>
        </p:txBody>
      </p:sp>
      <p:sp>
        <p:nvSpPr>
          <p:cNvPr id="78850" name="Text Box 2"/>
          <p:cNvSpPr txBox="1">
            <a:spLocks noChangeArrowheads="1"/>
          </p:cNvSpPr>
          <p:nvPr/>
        </p:nvSpPr>
        <p:spPr bwMode="auto">
          <a:xfrm>
            <a:off x="548640" y="1551623"/>
            <a:ext cx="8382000" cy="1174115"/>
          </a:xfrm>
          <a:prstGeom prst="rect">
            <a:avLst/>
          </a:prstGeom>
          <a:noFill/>
          <a:ln w="9525">
            <a:noFill/>
            <a:miter lim="800000"/>
          </a:ln>
          <a:effectLst/>
        </p:spPr>
        <p:txBody>
          <a:bodyPr wrap="square">
            <a:spAutoFit/>
          </a:bodyPr>
          <a:lstStyle/>
          <a:p>
            <a:pPr algn="l">
              <a:lnSpc>
                <a:spcPct val="100000"/>
              </a:lnSpc>
              <a:buNone/>
            </a:pPr>
            <a:r>
              <a:rPr lang="en-US" altLang="zh-CN" b="0" dirty="0">
                <a:solidFill>
                  <a:schemeClr val="tx1"/>
                </a:solidFill>
                <a:latin typeface="+mj-lt"/>
                <a:ea typeface="+mn-ea"/>
                <a:cs typeface="+mj-lt"/>
              </a:rPr>
              <a:t>  </a:t>
            </a:r>
            <a:r>
              <a:rPr lang="zh-CN" altLang="en-US" b="0" dirty="0">
                <a:solidFill>
                  <a:schemeClr val="tx1"/>
                </a:solidFill>
                <a:latin typeface="+mj-lt"/>
                <a:ea typeface="+mn-ea"/>
                <a:cs typeface="+mj-lt"/>
              </a:rPr>
              <a:t>各种不同算法时间复杂度的比较关系如下：</a:t>
            </a:r>
            <a:endParaRPr lang="zh-CN" altLang="en-US" b="0" dirty="0">
              <a:solidFill>
                <a:schemeClr val="tx1"/>
              </a:solidFill>
              <a:latin typeface="+mj-lt"/>
              <a:ea typeface="+mn-ea"/>
              <a:cs typeface="+mj-lt"/>
            </a:endParaRPr>
          </a:p>
          <a:p>
            <a:pPr algn="l">
              <a:lnSpc>
                <a:spcPct val="100000"/>
              </a:lnSpc>
              <a:buNone/>
            </a:pPr>
            <a:r>
              <a:rPr lang="zh-CN" altLang="en-US" b="0" dirty="0">
                <a:solidFill>
                  <a:schemeClr val="tx1"/>
                </a:solidFill>
                <a:latin typeface="+mj-lt"/>
                <a:ea typeface="+mn-ea"/>
                <a:cs typeface="+mj-lt"/>
              </a:rPr>
              <a:t>   </a:t>
            </a:r>
            <a:r>
              <a:rPr lang="en-US" altLang="zh-CN" sz="2400" b="0" dirty="0">
                <a:solidFill>
                  <a:schemeClr val="tx1"/>
                </a:solidFill>
                <a:latin typeface="+mj-lt"/>
                <a:ea typeface="+mn-ea"/>
                <a:cs typeface="+mj-lt"/>
              </a:rPr>
              <a:t>O(1)&lt;O(</a:t>
            </a:r>
            <a:r>
              <a:rPr lang="en-US" altLang="zh-CN" sz="2400" b="0" dirty="0" err="1">
                <a:solidFill>
                  <a:schemeClr val="tx1"/>
                </a:solidFill>
                <a:latin typeface="+mj-lt"/>
                <a:ea typeface="+mn-ea"/>
                <a:cs typeface="+mj-lt"/>
              </a:rPr>
              <a:t>log</a:t>
            </a:r>
            <a:r>
              <a:rPr lang="en-US" altLang="zh-CN" sz="2400" b="0" baseline="-30000" dirty="0" err="1">
                <a:solidFill>
                  <a:schemeClr val="tx1"/>
                </a:solidFill>
                <a:latin typeface="+mj-lt"/>
                <a:ea typeface="+mn-ea"/>
                <a:cs typeface="+mj-lt"/>
              </a:rPr>
              <a:t>2</a:t>
            </a:r>
            <a:r>
              <a:rPr lang="en-US" altLang="zh-CN" sz="2400" b="0" i="1" dirty="0" err="1">
                <a:solidFill>
                  <a:schemeClr val="tx1"/>
                </a:solidFill>
                <a:latin typeface="+mj-lt"/>
                <a:ea typeface="+mn-ea"/>
                <a:cs typeface="+mj-lt"/>
              </a:rPr>
              <a:t>n</a:t>
            </a:r>
            <a:r>
              <a:rPr lang="en-US" altLang="zh-CN" sz="2400" b="0" dirty="0">
                <a:solidFill>
                  <a:schemeClr val="tx1"/>
                </a:solidFill>
                <a:latin typeface="+mj-lt"/>
                <a:ea typeface="+mn-ea"/>
                <a:cs typeface="+mj-lt"/>
              </a:rPr>
              <a:t>)&lt;O(</a:t>
            </a:r>
            <a:r>
              <a:rPr lang="en-US" altLang="zh-CN" sz="2400" b="0" i="1" dirty="0">
                <a:solidFill>
                  <a:schemeClr val="tx1"/>
                </a:solidFill>
                <a:latin typeface="+mj-lt"/>
                <a:ea typeface="+mn-ea"/>
                <a:cs typeface="+mj-lt"/>
              </a:rPr>
              <a:t>n</a:t>
            </a:r>
            <a:r>
              <a:rPr lang="en-US" altLang="zh-CN" sz="2400" b="0" dirty="0">
                <a:solidFill>
                  <a:schemeClr val="tx1"/>
                </a:solidFill>
                <a:latin typeface="+mj-lt"/>
                <a:ea typeface="+mn-ea"/>
                <a:cs typeface="+mj-lt"/>
              </a:rPr>
              <a:t>)&lt;O(</a:t>
            </a:r>
            <a:r>
              <a:rPr lang="en-US" altLang="zh-CN" sz="2400" b="0" i="1" dirty="0" err="1">
                <a:solidFill>
                  <a:schemeClr val="tx1"/>
                </a:solidFill>
                <a:latin typeface="+mj-lt"/>
                <a:ea typeface="+mn-ea"/>
                <a:cs typeface="+mj-lt"/>
              </a:rPr>
              <a:t>n</a:t>
            </a:r>
            <a:r>
              <a:rPr lang="en-US" altLang="zh-CN" sz="2400" b="0" dirty="0" err="1">
                <a:solidFill>
                  <a:schemeClr val="tx1"/>
                </a:solidFill>
                <a:latin typeface="+mj-lt"/>
                <a:ea typeface="+mn-ea"/>
                <a:cs typeface="+mj-lt"/>
              </a:rPr>
              <a:t>log</a:t>
            </a:r>
            <a:r>
              <a:rPr lang="en-US" altLang="zh-CN" sz="2400" b="0" baseline="-30000" dirty="0" err="1">
                <a:solidFill>
                  <a:schemeClr val="tx1"/>
                </a:solidFill>
                <a:latin typeface="+mj-lt"/>
                <a:ea typeface="+mn-ea"/>
                <a:cs typeface="+mj-lt"/>
              </a:rPr>
              <a:t>2</a:t>
            </a:r>
            <a:r>
              <a:rPr lang="en-US" altLang="zh-CN" sz="2400" b="0" i="1" dirty="0" err="1">
                <a:solidFill>
                  <a:schemeClr val="tx1"/>
                </a:solidFill>
                <a:latin typeface="+mj-lt"/>
                <a:ea typeface="+mn-ea"/>
                <a:cs typeface="+mj-lt"/>
              </a:rPr>
              <a:t>n</a:t>
            </a:r>
            <a:r>
              <a:rPr lang="en-US" altLang="zh-CN" sz="2400" b="0" dirty="0">
                <a:solidFill>
                  <a:schemeClr val="tx1"/>
                </a:solidFill>
                <a:latin typeface="+mj-lt"/>
                <a:ea typeface="+mn-ea"/>
                <a:cs typeface="+mj-lt"/>
              </a:rPr>
              <a:t>)&lt;O(</a:t>
            </a:r>
            <a:r>
              <a:rPr lang="en-US" altLang="zh-CN" sz="2400" b="0" i="1" dirty="0" err="1">
                <a:solidFill>
                  <a:schemeClr val="tx1"/>
                </a:solidFill>
                <a:latin typeface="+mj-lt"/>
                <a:ea typeface="+mn-ea"/>
                <a:cs typeface="+mj-lt"/>
              </a:rPr>
              <a:t>n</a:t>
            </a:r>
            <a:r>
              <a:rPr lang="en-US" altLang="zh-CN" sz="2400" b="0" baseline="30000" dirty="0" err="1">
                <a:solidFill>
                  <a:schemeClr val="tx1"/>
                </a:solidFill>
                <a:latin typeface="+mj-lt"/>
                <a:ea typeface="+mn-ea"/>
                <a:cs typeface="+mj-lt"/>
              </a:rPr>
              <a:t>2</a:t>
            </a:r>
            <a:r>
              <a:rPr lang="en-US" altLang="zh-CN" sz="2400" b="0" dirty="0">
                <a:solidFill>
                  <a:schemeClr val="tx1"/>
                </a:solidFill>
                <a:latin typeface="+mj-lt"/>
                <a:ea typeface="+mn-ea"/>
                <a:cs typeface="+mj-lt"/>
              </a:rPr>
              <a:t>)&lt;O(</a:t>
            </a:r>
            <a:r>
              <a:rPr lang="en-US" altLang="zh-CN" sz="2400" b="0" i="1" dirty="0" err="1">
                <a:solidFill>
                  <a:schemeClr val="tx1"/>
                </a:solidFill>
                <a:latin typeface="+mj-lt"/>
                <a:ea typeface="+mn-ea"/>
                <a:cs typeface="+mj-lt"/>
              </a:rPr>
              <a:t>n</a:t>
            </a:r>
            <a:r>
              <a:rPr lang="en-US" altLang="zh-CN" sz="2400" b="0" baseline="30000" dirty="0" err="1">
                <a:solidFill>
                  <a:schemeClr val="tx1"/>
                </a:solidFill>
                <a:latin typeface="+mj-lt"/>
                <a:ea typeface="+mn-ea"/>
                <a:cs typeface="+mj-lt"/>
              </a:rPr>
              <a:t>3</a:t>
            </a:r>
            <a:r>
              <a:rPr lang="en-US" altLang="zh-CN" sz="2400" b="0" dirty="0">
                <a:solidFill>
                  <a:schemeClr val="tx1"/>
                </a:solidFill>
                <a:latin typeface="+mj-lt"/>
                <a:ea typeface="+mn-ea"/>
                <a:cs typeface="+mj-lt"/>
              </a:rPr>
              <a:t>)&lt;O(</a:t>
            </a:r>
            <a:r>
              <a:rPr lang="en-US" altLang="zh-CN" sz="2400" b="0" dirty="0" err="1">
                <a:solidFill>
                  <a:schemeClr val="tx1"/>
                </a:solidFill>
                <a:latin typeface="+mj-lt"/>
                <a:ea typeface="+mn-ea"/>
                <a:cs typeface="+mj-lt"/>
              </a:rPr>
              <a:t>2</a:t>
            </a:r>
            <a:r>
              <a:rPr lang="en-US" altLang="zh-CN" sz="2400" b="0" i="1" baseline="30000" dirty="0" err="1">
                <a:solidFill>
                  <a:schemeClr val="tx1"/>
                </a:solidFill>
                <a:latin typeface="+mj-lt"/>
                <a:ea typeface="+mn-ea"/>
                <a:cs typeface="+mj-lt"/>
              </a:rPr>
              <a:t>n</a:t>
            </a:r>
            <a:r>
              <a:rPr lang="en-US" altLang="zh-CN" sz="2400" b="0" dirty="0">
                <a:solidFill>
                  <a:schemeClr val="tx1"/>
                </a:solidFill>
                <a:latin typeface="+mj-lt"/>
                <a:ea typeface="+mn-ea"/>
                <a:cs typeface="+mj-lt"/>
              </a:rPr>
              <a:t>)&lt;O(</a:t>
            </a:r>
            <a:r>
              <a:rPr lang="en-US" altLang="zh-CN" sz="2400" b="0" i="1" dirty="0">
                <a:solidFill>
                  <a:schemeClr val="tx1"/>
                </a:solidFill>
                <a:latin typeface="+mj-lt"/>
                <a:ea typeface="+mn-ea"/>
                <a:cs typeface="+mj-lt"/>
              </a:rPr>
              <a:t>n</a:t>
            </a:r>
            <a:r>
              <a:rPr lang="en-US" altLang="zh-CN" sz="2400" b="0" dirty="0">
                <a:solidFill>
                  <a:schemeClr val="tx1"/>
                </a:solidFill>
                <a:latin typeface="+mj-lt"/>
                <a:ea typeface="+mn-ea"/>
                <a:cs typeface="+mj-lt"/>
              </a:rPr>
              <a:t>!)</a:t>
            </a:r>
            <a:endParaRPr lang="en-US" altLang="zh-CN" sz="2400" b="0" dirty="0">
              <a:solidFill>
                <a:schemeClr val="tx1"/>
              </a:solidFill>
              <a:latin typeface="+mj-lt"/>
              <a:ea typeface="+mn-ea"/>
              <a:cs typeface="+mj-lt"/>
            </a:endParaRPr>
          </a:p>
        </p:txBody>
      </p:sp>
      <p:grpSp>
        <p:nvGrpSpPr>
          <p:cNvPr id="12" name="组合 11"/>
          <p:cNvGrpSpPr/>
          <p:nvPr/>
        </p:nvGrpSpPr>
        <p:grpSpPr>
          <a:xfrm>
            <a:off x="6570344" y="2705735"/>
            <a:ext cx="2135506" cy="651510"/>
            <a:chOff x="6475150" y="1701788"/>
            <a:chExt cx="1483611" cy="651232"/>
          </a:xfrm>
        </p:grpSpPr>
        <p:sp>
          <p:nvSpPr>
            <p:cNvPr id="5" name="右大括号 4"/>
            <p:cNvSpPr/>
            <p:nvPr/>
          </p:nvSpPr>
          <p:spPr>
            <a:xfrm rot="5400000">
              <a:off x="7108049" y="1308879"/>
              <a:ext cx="142876" cy="928694"/>
            </a:xfrm>
            <a:prstGeom prst="rightBrac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buNone/>
              </a:pPr>
              <a:endParaRPr lang="zh-CN" altLang="en-US" sz="2800" b="0">
                <a:solidFill>
                  <a:schemeClr val="tx1"/>
                </a:solidFill>
              </a:endParaRPr>
            </a:p>
          </p:txBody>
        </p:sp>
        <p:sp>
          <p:nvSpPr>
            <p:cNvPr id="6" name="TextBox 5"/>
            <p:cNvSpPr txBox="1"/>
            <p:nvPr/>
          </p:nvSpPr>
          <p:spPr>
            <a:xfrm>
              <a:off x="6475150" y="1929656"/>
              <a:ext cx="1483611" cy="423364"/>
            </a:xfrm>
            <a:prstGeom prst="rect">
              <a:avLst/>
            </a:prstGeom>
            <a:noFill/>
          </p:spPr>
          <p:txBody>
            <a:bodyPr wrap="square" rtlCol="0">
              <a:spAutoFit/>
            </a:bodyPr>
            <a:lstStyle/>
            <a:p>
              <a:pPr>
                <a:buNone/>
              </a:pPr>
              <a:r>
                <a:rPr lang="zh-CN" altLang="en-US" sz="1800" b="0">
                  <a:solidFill>
                    <a:schemeClr val="tx1"/>
                  </a:solidFill>
                  <a:latin typeface="楷体" panose="02010609060101010101" pitchFamily="49" charset="-122"/>
                  <a:ea typeface="楷体" panose="02010609060101010101" pitchFamily="49" charset="-122"/>
                </a:rPr>
                <a:t>指数</a:t>
              </a:r>
              <a:r>
                <a:rPr lang="zh-CN" altLang="en-US" sz="1800" b="0">
                  <a:solidFill>
                    <a:schemeClr val="tx1"/>
                  </a:solidFill>
                  <a:latin typeface="楷体" panose="02010609060101010101" pitchFamily="49" charset="-122"/>
                  <a:ea typeface="楷体" panose="02010609060101010101" pitchFamily="49" charset="-122"/>
                  <a:cs typeface="Times New Roman" panose="02020603050405020304" pitchFamily="18" charset="0"/>
                </a:rPr>
                <a:t>阶：</a:t>
              </a:r>
              <a:r>
                <a:rPr lang="en-US" altLang="zh-CN" sz="1800" b="0">
                  <a:solidFill>
                    <a:schemeClr val="tx1"/>
                  </a:solidFill>
                  <a:ea typeface="楷体" panose="02010609060101010101" pitchFamily="49" charset="-122"/>
                  <a:cs typeface="Times New Roman" panose="02020603050405020304" pitchFamily="18" charset="0"/>
                </a:rPr>
                <a:t>NP</a:t>
              </a:r>
              <a:r>
                <a:rPr lang="zh-CN" altLang="en-US" sz="1800" b="0">
                  <a:solidFill>
                    <a:schemeClr val="tx1"/>
                  </a:solidFill>
                  <a:ea typeface="楷体" panose="02010609060101010101" pitchFamily="49" charset="-122"/>
                  <a:cs typeface="Times New Roman" panose="02020603050405020304" pitchFamily="18" charset="0"/>
                </a:rPr>
                <a:t>问题</a:t>
              </a:r>
              <a:endParaRPr lang="zh-CN" altLang="en-US" sz="1800" b="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p:txBody>
        </p:sp>
      </p:grpSp>
      <p:grpSp>
        <p:nvGrpSpPr>
          <p:cNvPr id="11" name="组合 10"/>
          <p:cNvGrpSpPr/>
          <p:nvPr/>
        </p:nvGrpSpPr>
        <p:grpSpPr>
          <a:xfrm>
            <a:off x="1005205" y="2719070"/>
            <a:ext cx="5488940" cy="638175"/>
            <a:chOff x="1571604" y="1714488"/>
            <a:chExt cx="4572032" cy="637679"/>
          </a:xfrm>
        </p:grpSpPr>
        <p:sp>
          <p:nvSpPr>
            <p:cNvPr id="7" name="右大括号 6"/>
            <p:cNvSpPr/>
            <p:nvPr/>
          </p:nvSpPr>
          <p:spPr>
            <a:xfrm rot="5400000">
              <a:off x="3786182" y="-500090"/>
              <a:ext cx="142876" cy="4572032"/>
            </a:xfrm>
            <a:prstGeom prst="rightBrac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buNone/>
              </a:pPr>
              <a:endParaRPr lang="zh-CN" altLang="en-US" sz="2800" b="0">
                <a:solidFill>
                  <a:schemeClr val="tx1"/>
                </a:solidFill>
              </a:endParaRPr>
            </a:p>
          </p:txBody>
        </p:sp>
        <p:sp>
          <p:nvSpPr>
            <p:cNvPr id="9" name="TextBox 8"/>
            <p:cNvSpPr txBox="1"/>
            <p:nvPr/>
          </p:nvSpPr>
          <p:spPr>
            <a:xfrm>
              <a:off x="3214447" y="1928951"/>
              <a:ext cx="1953322" cy="423216"/>
            </a:xfrm>
            <a:prstGeom prst="rect">
              <a:avLst/>
            </a:prstGeom>
            <a:noFill/>
          </p:spPr>
          <p:txBody>
            <a:bodyPr wrap="square" rtlCol="0">
              <a:spAutoFit/>
            </a:bodyPr>
            <a:lstStyle/>
            <a:p>
              <a:pPr>
                <a:buNone/>
              </a:pPr>
              <a:r>
                <a:rPr lang="zh-CN" altLang="en-US" sz="1800" b="0">
                  <a:solidFill>
                    <a:schemeClr val="tx1"/>
                  </a:solidFill>
                  <a:latin typeface="楷体" panose="02010609060101010101" pitchFamily="49" charset="-122"/>
                  <a:ea typeface="楷体" panose="02010609060101010101" pitchFamily="49" charset="-122"/>
                </a:rPr>
                <a:t>多项式</a:t>
              </a:r>
              <a:r>
                <a:rPr lang="zh-CN" altLang="en-US" sz="1800" b="0">
                  <a:solidFill>
                    <a:schemeClr val="tx1"/>
                  </a:solidFill>
                  <a:latin typeface="楷体" panose="02010609060101010101" pitchFamily="49" charset="-122"/>
                  <a:ea typeface="楷体" panose="02010609060101010101" pitchFamily="49" charset="-122"/>
                  <a:cs typeface="Times New Roman" panose="02020603050405020304" pitchFamily="18" charset="0"/>
                </a:rPr>
                <a:t>阶：</a:t>
              </a:r>
              <a:r>
                <a:rPr lang="en-US" altLang="zh-CN" sz="1800" b="0">
                  <a:solidFill>
                    <a:schemeClr val="tx1"/>
                  </a:solidFill>
                  <a:ea typeface="楷体" panose="02010609060101010101" pitchFamily="49" charset="-122"/>
                  <a:cs typeface="Times New Roman" panose="02020603050405020304" pitchFamily="18" charset="0"/>
                </a:rPr>
                <a:t>P</a:t>
              </a:r>
              <a:r>
                <a:rPr lang="zh-CN" altLang="en-US" sz="1800" b="0">
                  <a:solidFill>
                    <a:schemeClr val="tx1"/>
                  </a:solidFill>
                  <a:ea typeface="楷体" panose="02010609060101010101" pitchFamily="49" charset="-122"/>
                  <a:cs typeface="Times New Roman" panose="02020603050405020304" pitchFamily="18" charset="0"/>
                </a:rPr>
                <a:t>问题</a:t>
              </a:r>
              <a:endParaRPr lang="zh-CN" altLang="en-US" sz="1800" b="0">
                <a:solidFill>
                  <a:schemeClr val="tx1"/>
                </a:solidFill>
                <a:ea typeface="楷体" panose="02010609060101010101" pitchFamily="49" charset="-122"/>
                <a:cs typeface="Times New Roman" panose="02020603050405020304" pitchFamily="18" charset="0"/>
              </a:endParaRPr>
            </a:p>
          </p:txBody>
        </p:sp>
      </p:grpSp>
      <p:pic>
        <p:nvPicPr>
          <p:cNvPr id="2" name="图片 1"/>
          <p:cNvPicPr>
            <a:picLocks noChangeAspect="1"/>
          </p:cNvPicPr>
          <p:nvPr/>
        </p:nvPicPr>
        <p:blipFill>
          <a:blip r:embed="rId1"/>
          <a:stretch>
            <a:fillRect/>
          </a:stretch>
        </p:blipFill>
        <p:spPr>
          <a:xfrm>
            <a:off x="685800" y="3534410"/>
            <a:ext cx="7954010" cy="2643505"/>
          </a:xfrm>
          <a:prstGeom prst="rect">
            <a:avLst/>
          </a:prstGeom>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685800" y="152400"/>
            <a:ext cx="7772400" cy="609600"/>
          </a:xfrm>
        </p:spPr>
        <p:txBody>
          <a:bodyPr wrap="square" lIns="91440" tIns="45720" rIns="91440" bIns="45720" anchor="ctr"/>
          <a:lstStyle/>
          <a:p>
            <a:pPr algn="ctr" eaLnBrk="1" hangingPunct="1"/>
            <a:r>
              <a:rPr lang="en-US" altLang="zh-CN" dirty="0"/>
              <a:t>1. 数据结构的定义</a:t>
            </a:r>
            <a:endParaRPr lang="zh-CN" altLang="en-US" dirty="0"/>
          </a:p>
        </p:txBody>
      </p:sp>
      <p:sp>
        <p:nvSpPr>
          <p:cNvPr id="38914"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2" name="文本框 1"/>
          <p:cNvSpPr txBox="1"/>
          <p:nvPr/>
        </p:nvSpPr>
        <p:spPr>
          <a:xfrm>
            <a:off x="360680" y="1324610"/>
            <a:ext cx="8449945" cy="1960880"/>
          </a:xfrm>
          <a:prstGeom prst="rect">
            <a:avLst/>
          </a:prstGeom>
          <a:noFill/>
        </p:spPr>
        <p:txBody>
          <a:bodyPr wrap="square" rtlCol="0">
            <a:spAutoFit/>
          </a:bodyPr>
          <a:lstStyle/>
          <a:p>
            <a:r>
              <a:rPr lang="en-US" altLang="zh-CN" b="0"/>
              <a:t> </a:t>
            </a:r>
            <a:r>
              <a:rPr lang="zh-CN" altLang="en-US" b="0">
                <a:solidFill>
                  <a:srgbClr val="FF0000"/>
                </a:solidFill>
              </a:rPr>
              <a:t>数据(Data) ：</a:t>
            </a:r>
            <a:r>
              <a:rPr lang="zh-CN" altLang="en-US" b="0"/>
              <a:t>是客观事物的符号表示。</a:t>
            </a:r>
            <a:endParaRPr lang="zh-CN" altLang="en-US" b="0"/>
          </a:p>
          <a:p>
            <a:r>
              <a:rPr lang="zh-CN" altLang="en-US" b="0"/>
              <a:t>在计算机科学中指的是所有能输入到计算机中并被计算机程序处理的符号的总称。</a:t>
            </a:r>
            <a:endParaRPr lang="zh-CN" altLang="en-US" b="0"/>
          </a:p>
        </p:txBody>
      </p:sp>
      <p:grpSp>
        <p:nvGrpSpPr>
          <p:cNvPr id="3" name="组合 2"/>
          <p:cNvGrpSpPr/>
          <p:nvPr/>
        </p:nvGrpSpPr>
        <p:grpSpPr>
          <a:xfrm>
            <a:off x="947420" y="3357245"/>
            <a:ext cx="7736840" cy="2771140"/>
            <a:chOff x="2362" y="1012"/>
            <a:chExt cx="12184" cy="4364"/>
          </a:xfrm>
        </p:grpSpPr>
        <p:pic>
          <p:nvPicPr>
            <p:cNvPr id="2050" name="Picture 2"/>
            <p:cNvPicPr>
              <a:picLocks noChangeAspect="1" noChangeArrowheads="1"/>
            </p:cNvPicPr>
            <p:nvPr/>
          </p:nvPicPr>
          <p:blipFill>
            <a:blip r:embed="rId1"/>
            <a:srcRect/>
            <a:stretch>
              <a:fillRect/>
            </a:stretch>
          </p:blipFill>
          <p:spPr bwMode="auto">
            <a:xfrm>
              <a:off x="2362" y="1012"/>
              <a:ext cx="2363" cy="3590"/>
            </a:xfrm>
            <a:prstGeom prst="rect">
              <a:avLst/>
            </a:prstGeom>
            <a:noFill/>
            <a:ln w="9525">
              <a:noFill/>
              <a:miter lim="800000"/>
              <a:headEnd/>
              <a:tailEnd/>
            </a:ln>
            <a:effectLst/>
          </p:spPr>
        </p:pic>
        <p:pic>
          <p:nvPicPr>
            <p:cNvPr id="2051" name="Picture 3"/>
            <p:cNvPicPr>
              <a:picLocks noChangeAspect="1" noChangeArrowheads="1"/>
            </p:cNvPicPr>
            <p:nvPr/>
          </p:nvPicPr>
          <p:blipFill>
            <a:blip r:embed="rId2"/>
            <a:srcRect/>
            <a:stretch>
              <a:fillRect/>
            </a:stretch>
          </p:blipFill>
          <p:spPr bwMode="auto">
            <a:xfrm>
              <a:off x="5625" y="1312"/>
              <a:ext cx="2025" cy="2826"/>
            </a:xfrm>
            <a:prstGeom prst="rect">
              <a:avLst/>
            </a:prstGeom>
            <a:noFill/>
            <a:ln w="9525">
              <a:noFill/>
              <a:miter lim="800000"/>
              <a:headEnd/>
              <a:tailEnd/>
            </a:ln>
            <a:effectLst/>
          </p:spPr>
        </p:pic>
        <p:sp>
          <p:nvSpPr>
            <p:cNvPr id="4" name="TextBox 3"/>
            <p:cNvSpPr txBox="1"/>
            <p:nvPr/>
          </p:nvSpPr>
          <p:spPr>
            <a:xfrm>
              <a:off x="2475" y="4602"/>
              <a:ext cx="2250" cy="774"/>
            </a:xfrm>
            <a:prstGeom prst="rect">
              <a:avLst/>
            </a:prstGeom>
            <a:noFill/>
          </p:spPr>
          <p:txBody>
            <a:bodyPr wrap="square" rtlCol="0">
              <a:spAutoFit/>
            </a:bodyPr>
            <a:lstStyle/>
            <a:p>
              <a:pPr algn="ctr">
                <a:lnSpc>
                  <a:spcPct val="130000"/>
                </a:lnSpc>
                <a:buNone/>
              </a:pPr>
              <a:r>
                <a:rPr lang="en-US" altLang="zh-CN" sz="2000" b="0" dirty="0">
                  <a:solidFill>
                    <a:schemeClr val="tx1"/>
                  </a:solidFill>
                  <a:ea typeface="+mn-ea"/>
                  <a:cs typeface="Times New Roman" panose="02020603050405020304" pitchFamily="18" charset="0"/>
                </a:rPr>
                <a:t>Word</a:t>
              </a:r>
              <a:r>
                <a:rPr lang="zh-CN" altLang="en-US" sz="2000" b="0" dirty="0">
                  <a:solidFill>
                    <a:schemeClr val="tx1"/>
                  </a:solidFill>
                  <a:ea typeface="+mn-ea"/>
                  <a:cs typeface="Times New Roman" panose="02020603050405020304" pitchFamily="18" charset="0"/>
                </a:rPr>
                <a:t>文档</a:t>
              </a:r>
              <a:endParaRPr lang="zh-CN" altLang="en-US" sz="2000" b="0" dirty="0">
                <a:solidFill>
                  <a:schemeClr val="tx1"/>
                </a:solidFill>
                <a:ea typeface="+mn-ea"/>
                <a:cs typeface="Times New Roman" panose="02020603050405020304" pitchFamily="18" charset="0"/>
              </a:endParaRPr>
            </a:p>
          </p:txBody>
        </p:sp>
        <p:sp>
          <p:nvSpPr>
            <p:cNvPr id="5" name="TextBox 4"/>
            <p:cNvSpPr txBox="1"/>
            <p:nvPr/>
          </p:nvSpPr>
          <p:spPr>
            <a:xfrm>
              <a:off x="5738" y="4138"/>
              <a:ext cx="2250" cy="774"/>
            </a:xfrm>
            <a:prstGeom prst="rect">
              <a:avLst/>
            </a:prstGeom>
            <a:noFill/>
          </p:spPr>
          <p:txBody>
            <a:bodyPr wrap="square" rtlCol="0">
              <a:spAutoFit/>
            </a:bodyPr>
            <a:lstStyle/>
            <a:p>
              <a:pPr algn="ctr">
                <a:lnSpc>
                  <a:spcPct val="130000"/>
                </a:lnSpc>
                <a:buNone/>
              </a:pPr>
              <a:r>
                <a:rPr lang="zh-CN" altLang="en-US" sz="2000" b="0" dirty="0">
                  <a:solidFill>
                    <a:schemeClr val="tx1"/>
                  </a:solidFill>
                  <a:ea typeface="+mn-ea"/>
                  <a:cs typeface="Times New Roman" panose="02020603050405020304" pitchFamily="18" charset="0"/>
                </a:rPr>
                <a:t>图像文档</a:t>
              </a:r>
              <a:endParaRPr lang="zh-CN" altLang="en-US" sz="2000" b="0" dirty="0">
                <a:solidFill>
                  <a:schemeClr val="tx1"/>
                </a:solidFill>
                <a:ea typeface="+mn-ea"/>
                <a:cs typeface="Times New Roman" panose="02020603050405020304" pitchFamily="18" charset="0"/>
              </a:endParaRPr>
            </a:p>
          </p:txBody>
        </p:sp>
        <p:sp>
          <p:nvSpPr>
            <p:cNvPr id="6" name="TextBox 5"/>
            <p:cNvSpPr txBox="1"/>
            <p:nvPr/>
          </p:nvSpPr>
          <p:spPr>
            <a:xfrm>
              <a:off x="9000" y="2587"/>
              <a:ext cx="5546" cy="774"/>
            </a:xfrm>
            <a:prstGeom prst="rect">
              <a:avLst/>
            </a:prstGeom>
            <a:noFill/>
          </p:spPr>
          <p:txBody>
            <a:bodyPr wrap="square" rtlCol="0">
              <a:spAutoFit/>
            </a:bodyPr>
            <a:lstStyle/>
            <a:p>
              <a:pPr>
                <a:lnSpc>
                  <a:spcPct val="130000"/>
                </a:lnSpc>
                <a:buNone/>
              </a:pPr>
              <a:r>
                <a:rPr lang="zh-CN" altLang="en-US" sz="2000" b="0" dirty="0">
                  <a:solidFill>
                    <a:schemeClr val="tx1"/>
                  </a:solidFill>
                  <a:ea typeface="+mn-ea"/>
                  <a:cs typeface="Times New Roman" panose="02020603050405020304" pitchFamily="18" charset="0"/>
                </a:rPr>
                <a:t>都是数据。</a:t>
              </a:r>
              <a:endParaRPr lang="zh-CN" altLang="en-US" sz="2000" b="0" dirty="0">
                <a:solidFill>
                  <a:schemeClr val="tx1"/>
                </a:solidFill>
                <a:ea typeface="+mn-ea"/>
                <a:cs typeface="Times New Roman" panose="02020603050405020304" pitchFamily="18" charset="0"/>
              </a:endParaRPr>
            </a:p>
          </p:txBody>
        </p:sp>
        <p:sp>
          <p:nvSpPr>
            <p:cNvPr id="8" name="右箭头 7"/>
            <p:cNvSpPr/>
            <p:nvPr/>
          </p:nvSpPr>
          <p:spPr>
            <a:xfrm>
              <a:off x="7988" y="2662"/>
              <a:ext cx="900" cy="6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b="0">
                <a:solidFill>
                  <a:schemeClr val="tx1"/>
                </a:solidFill>
                <a:latin typeface="Times New Roman" panose="02020603050405020304" pitchFamily="18" charset="0"/>
                <a:cs typeface="Times New Roman" panose="02020603050405020304" pitchFamily="18" charset="0"/>
              </a:endParaRPr>
            </a:p>
          </p:txBody>
        </p:sp>
      </p:grpSp>
      <p:sp>
        <p:nvSpPr>
          <p:cNvPr id="10" name="TextBox 5"/>
          <p:cNvSpPr txBox="1"/>
          <p:nvPr/>
        </p:nvSpPr>
        <p:spPr>
          <a:xfrm>
            <a:off x="5162550" y="4848860"/>
            <a:ext cx="3521710" cy="891540"/>
          </a:xfrm>
          <a:prstGeom prst="rect">
            <a:avLst/>
          </a:prstGeom>
          <a:noFill/>
        </p:spPr>
        <p:txBody>
          <a:bodyPr wrap="square" rtlCol="0">
            <a:spAutoFit/>
          </a:bodyPr>
          <a:lstStyle/>
          <a:p>
            <a:pPr>
              <a:lnSpc>
                <a:spcPct val="130000"/>
              </a:lnSpc>
              <a:buNone/>
            </a:pPr>
            <a:r>
              <a:rPr kumimoji="1" lang="zh-CN" altLang="en-US" sz="2000" b="0">
                <a:solidFill>
                  <a:srgbClr val="3333CC"/>
                </a:solidFill>
                <a:latin typeface="+mn-ea"/>
                <a:ea typeface="+mn-ea"/>
                <a:sym typeface="+mn-ea"/>
              </a:rPr>
              <a:t>而数据结构中主要讨论</a:t>
            </a:r>
            <a:r>
              <a:rPr lang="zh-CN" altLang="en-US" sz="2000" b="0" dirty="0">
                <a:solidFill>
                  <a:srgbClr val="FF0000"/>
                </a:solidFill>
                <a:ea typeface="+mn-ea"/>
                <a:cs typeface="Times New Roman" panose="02020603050405020304" pitchFamily="18" charset="0"/>
                <a:sym typeface="+mn-ea"/>
              </a:rPr>
              <a:t>结构化数据</a:t>
            </a:r>
            <a:r>
              <a:rPr lang="zh-CN" altLang="en-US" sz="2000" b="0" dirty="0">
                <a:ea typeface="+mn-ea"/>
                <a:cs typeface="Times New Roman" panose="02020603050405020304" pitchFamily="18" charset="0"/>
                <a:sym typeface="+mn-ea"/>
              </a:rPr>
              <a:t>。</a:t>
            </a:r>
            <a:endParaRPr lang="zh-CN" altLang="en-US" sz="2000" b="0" dirty="0">
              <a:solidFill>
                <a:schemeClr val="tx1"/>
              </a:solidFill>
              <a:ea typeface="+mn-ea"/>
              <a:cs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685800" y="152400"/>
            <a:ext cx="7772400" cy="609600"/>
          </a:xfrm>
        </p:spPr>
        <p:txBody>
          <a:bodyPr wrap="square" lIns="91440" tIns="45720" rIns="91440" bIns="45720" anchor="ctr"/>
          <a:lstStyle/>
          <a:p>
            <a:pPr algn="ctr" eaLnBrk="1" hangingPunct="1"/>
            <a:r>
              <a:rPr lang="en-US" altLang="zh-CN" dirty="0"/>
              <a:t>1. 数据结构的定义</a:t>
            </a:r>
            <a:endParaRPr lang="zh-CN" altLang="en-US" dirty="0"/>
          </a:p>
        </p:txBody>
      </p:sp>
      <p:sp>
        <p:nvSpPr>
          <p:cNvPr id="38914"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2" name="文本框 1"/>
          <p:cNvSpPr txBox="1"/>
          <p:nvPr/>
        </p:nvSpPr>
        <p:spPr>
          <a:xfrm>
            <a:off x="384810" y="1181100"/>
            <a:ext cx="8527415" cy="3732530"/>
          </a:xfrm>
          <a:prstGeom prst="rect">
            <a:avLst/>
          </a:prstGeom>
          <a:noFill/>
        </p:spPr>
        <p:txBody>
          <a:bodyPr wrap="square" rtlCol="0">
            <a:spAutoFit/>
          </a:bodyPr>
          <a:lstStyle/>
          <a:p>
            <a:r>
              <a:rPr lang="en-US" altLang="zh-CN" b="0"/>
              <a:t> </a:t>
            </a:r>
            <a:r>
              <a:rPr lang="zh-CN" altLang="en-US" b="0">
                <a:solidFill>
                  <a:srgbClr val="FF0000"/>
                </a:solidFill>
              </a:rPr>
              <a:t>数据元素(Data Element) 是组成数据的基本单位</a:t>
            </a:r>
            <a:r>
              <a:rPr lang="zh-CN" altLang="en-US" b="0"/>
              <a:t> ，是数据集合的个体，在计算机中通常</a:t>
            </a:r>
            <a:r>
              <a:rPr kumimoji="1" lang="zh-CN" altLang="en-US" b="0">
                <a:solidFill>
                  <a:srgbClr val="3333CC"/>
                </a:solidFill>
                <a:latin typeface="+mn-ea"/>
                <a:ea typeface="+mn-ea"/>
              </a:rPr>
              <a:t>作为一个整体</a:t>
            </a:r>
            <a:r>
              <a:rPr lang="zh-CN" altLang="en-US" b="0"/>
              <a:t>进行考虑和处理。</a:t>
            </a:r>
            <a:endParaRPr lang="zh-CN" altLang="en-US" b="0"/>
          </a:p>
          <a:p>
            <a:r>
              <a:rPr lang="zh-CN" altLang="en-US" b="0">
                <a:sym typeface="+mn-ea"/>
              </a:rPr>
              <a:t>一个数据元素可由若干个</a:t>
            </a:r>
            <a:r>
              <a:rPr lang="zh-CN" altLang="en-US" b="0">
                <a:solidFill>
                  <a:srgbClr val="FF0000"/>
                </a:solidFill>
                <a:sym typeface="+mn-ea"/>
              </a:rPr>
              <a:t>数据项(Data Item)</a:t>
            </a:r>
            <a:r>
              <a:rPr lang="zh-CN" altLang="en-US" b="0">
                <a:sym typeface="+mn-ea"/>
              </a:rPr>
              <a:t>组成。数据项是数据的不可分割的最小单位。数据项是对客观事物某一方面特性的数据描述。</a:t>
            </a:r>
            <a:endParaRPr lang="zh-CN" altLang="en-US" b="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685800" y="152400"/>
            <a:ext cx="7772400" cy="609600"/>
          </a:xfrm>
        </p:spPr>
        <p:txBody>
          <a:bodyPr wrap="square" lIns="91440" tIns="45720" rIns="91440" bIns="45720" anchor="ctr"/>
          <a:lstStyle/>
          <a:p>
            <a:pPr algn="ctr" eaLnBrk="1" hangingPunct="1"/>
            <a:r>
              <a:rPr lang="en-US" altLang="zh-CN" dirty="0"/>
              <a:t>1. 数据结构的定义</a:t>
            </a:r>
            <a:endParaRPr lang="zh-CN" altLang="en-US" dirty="0"/>
          </a:p>
        </p:txBody>
      </p:sp>
      <p:sp>
        <p:nvSpPr>
          <p:cNvPr id="38914"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graphicFrame>
        <p:nvGraphicFramePr>
          <p:cNvPr id="4" name="表格 3"/>
          <p:cNvGraphicFramePr>
            <a:graphicFrameLocks noGrp="1"/>
          </p:cNvGraphicFramePr>
          <p:nvPr/>
        </p:nvGraphicFramePr>
        <p:xfrm>
          <a:off x="685800" y="1794510"/>
          <a:ext cx="4745355" cy="3658008"/>
        </p:xfrm>
        <a:graphic>
          <a:graphicData uri="http://schemas.openxmlformats.org/drawingml/2006/table">
            <a:tbl>
              <a:tblPr>
                <a:effectLst>
                  <a:outerShdw blurRad="50800" dist="38100" dir="2700000" algn="tl" rotWithShape="0">
                    <a:prstClr val="black">
                      <a:alpha val="40000"/>
                    </a:prstClr>
                  </a:outerShdw>
                </a:effectLst>
                <a:tableStyleId>{16D9F66E-5EB9-4882-86FB-DCBF35E3C3E4}</a:tableStyleId>
              </a:tblPr>
              <a:tblGrid>
                <a:gridCol w="871855"/>
                <a:gridCol w="1236980"/>
                <a:gridCol w="1143000"/>
                <a:gridCol w="1493520"/>
              </a:tblGrid>
              <a:tr h="51856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u="none" strike="noStrike" cap="none" normalizeH="0" baseline="0" dirty="0">
                          <a:ln>
                            <a:noFill/>
                          </a:ln>
                          <a:solidFill>
                            <a:srgbClr val="C00000"/>
                          </a:solidFill>
                          <a:effectLst/>
                          <a:latin typeface="+mn-ea"/>
                          <a:cs typeface="Times New Roman" panose="02020603050405020304" pitchFamily="18" charset="0"/>
                        </a:rPr>
                        <a:t>学号</a:t>
                      </a:r>
                      <a:endParaRPr kumimoji="0" lang="zh-CN" altLang="en-US" sz="2000" b="1" i="0" u="none" strike="noStrike" cap="none" normalizeH="0" baseline="0" dirty="0">
                        <a:ln>
                          <a:noFill/>
                        </a:ln>
                        <a:solidFill>
                          <a:srgbClr val="C00000"/>
                        </a:solidFill>
                        <a:effectLst/>
                        <a:latin typeface="+mn-ea"/>
                        <a:cs typeface="Times New Roman" panose="02020603050405020304"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u="none" strike="noStrike" cap="none" normalizeH="0" baseline="0" dirty="0">
                          <a:ln>
                            <a:noFill/>
                          </a:ln>
                          <a:solidFill>
                            <a:srgbClr val="C00000"/>
                          </a:solidFill>
                          <a:effectLst/>
                          <a:latin typeface="+mn-ea"/>
                          <a:cs typeface="Times New Roman" panose="02020603050405020304" pitchFamily="18" charset="0"/>
                        </a:rPr>
                        <a:t>姓名</a:t>
                      </a:r>
                      <a:endParaRPr kumimoji="0" lang="zh-CN" altLang="en-US" sz="2000" b="1" i="0" u="none" strike="noStrike" cap="none" normalizeH="0" baseline="0" dirty="0">
                        <a:ln>
                          <a:noFill/>
                        </a:ln>
                        <a:solidFill>
                          <a:srgbClr val="C00000"/>
                        </a:solidFill>
                        <a:effectLst/>
                        <a:latin typeface="+mn-ea"/>
                        <a:cs typeface="Times New Roman" panose="02020603050405020304"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u="none" strike="noStrike" cap="none" normalizeH="0" baseline="0" dirty="0">
                          <a:ln>
                            <a:noFill/>
                          </a:ln>
                          <a:solidFill>
                            <a:srgbClr val="C00000"/>
                          </a:solidFill>
                          <a:effectLst/>
                          <a:latin typeface="+mn-ea"/>
                          <a:cs typeface="Times New Roman" panose="02020603050405020304" pitchFamily="18" charset="0"/>
                        </a:rPr>
                        <a:t>性别</a:t>
                      </a:r>
                      <a:endParaRPr kumimoji="0" lang="zh-CN" altLang="en-US" sz="2000" b="1" i="0" u="none" strike="noStrike" cap="none" normalizeH="0" baseline="0" dirty="0">
                        <a:ln>
                          <a:noFill/>
                        </a:ln>
                        <a:solidFill>
                          <a:srgbClr val="C00000"/>
                        </a:solidFill>
                        <a:effectLst/>
                        <a:latin typeface="+mn-ea"/>
                        <a:cs typeface="Times New Roman" panose="02020603050405020304" pitchFamily="18"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u="none" strike="noStrike" cap="none" normalizeH="0" baseline="0" dirty="0">
                          <a:ln>
                            <a:noFill/>
                          </a:ln>
                          <a:solidFill>
                            <a:srgbClr val="C00000"/>
                          </a:solidFill>
                          <a:effectLst/>
                          <a:latin typeface="+mn-ea"/>
                          <a:cs typeface="Times New Roman" panose="02020603050405020304" pitchFamily="18" charset="0"/>
                        </a:rPr>
                        <a:t>班号</a:t>
                      </a:r>
                      <a:endParaRPr kumimoji="0" lang="zh-CN" altLang="en-US" sz="2000" b="1" i="0" u="none" strike="noStrike" cap="none" normalizeH="0" baseline="0" dirty="0">
                        <a:ln>
                          <a:noFill/>
                        </a:ln>
                        <a:solidFill>
                          <a:srgbClr val="C00000"/>
                        </a:solidFill>
                        <a:effectLst/>
                        <a:latin typeface="+mn-ea"/>
                        <a:cs typeface="Times New Roman" panose="02020603050405020304" pitchFamily="18" charset="0"/>
                      </a:endParaRPr>
                    </a:p>
                  </a:txBody>
                  <a:tcPr marT="60960" marB="60960" horzOverflow="overflow">
                    <a:solidFill>
                      <a:srgbClr val="92D050"/>
                    </a:solidFill>
                  </a:tcPr>
                </a:tc>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u="none" strike="noStrike" cap="none" normalizeH="0" baseline="0" dirty="0">
                          <a:ln>
                            <a:noFill/>
                          </a:ln>
                          <a:solidFill>
                            <a:schemeClr val="tx1"/>
                          </a:solidFill>
                          <a:effectLst/>
                          <a:latin typeface="+mn-ea"/>
                          <a:cs typeface="Times New Roman" panose="02020603050405020304" pitchFamily="18" charset="0"/>
                        </a:rPr>
                        <a:t>1</a:t>
                      </a:r>
                      <a:endParaRPr kumimoji="0" lang="en-US" altLang="zh-CN" sz="20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u="none" strike="noStrike" cap="none" normalizeH="0" baseline="0" dirty="0">
                          <a:ln>
                            <a:noFill/>
                          </a:ln>
                          <a:solidFill>
                            <a:schemeClr val="tx1"/>
                          </a:solidFill>
                          <a:effectLst/>
                          <a:latin typeface="+mn-ea"/>
                          <a:cs typeface="Times New Roman" panose="02020603050405020304" pitchFamily="18" charset="0"/>
                        </a:rPr>
                        <a:t>张斌</a:t>
                      </a:r>
                      <a:endParaRPr kumimoji="0" lang="zh-CN" altLang="en-US" sz="20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u="none" strike="noStrike" cap="none" normalizeH="0" baseline="0">
                          <a:ln>
                            <a:noFill/>
                          </a:ln>
                          <a:solidFill>
                            <a:schemeClr val="tx1"/>
                          </a:solidFill>
                          <a:effectLst/>
                          <a:latin typeface="+mn-ea"/>
                          <a:cs typeface="Times New Roman" panose="02020603050405020304" pitchFamily="18" charset="0"/>
                        </a:rPr>
                        <a:t>男</a:t>
                      </a:r>
                      <a:endParaRPr kumimoji="0" lang="zh-CN" altLang="en-US" sz="2000" b="0" i="0" u="none" strike="noStrike" cap="none" normalizeH="0" baseline="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u="none" strike="noStrike" cap="none" normalizeH="0" baseline="0">
                          <a:ln>
                            <a:noFill/>
                          </a:ln>
                          <a:solidFill>
                            <a:schemeClr val="tx1"/>
                          </a:solidFill>
                          <a:effectLst/>
                          <a:latin typeface="+mn-ea"/>
                          <a:cs typeface="Times New Roman" panose="02020603050405020304" pitchFamily="18" charset="0"/>
                        </a:rPr>
                        <a:t>9901</a:t>
                      </a:r>
                      <a:endParaRPr kumimoji="0" lang="en-US" altLang="zh-CN" sz="2000" b="0" i="0" u="none" strike="noStrike" cap="none" normalizeH="0" baseline="0">
                        <a:ln>
                          <a:noFill/>
                        </a:ln>
                        <a:solidFill>
                          <a:schemeClr val="tx1"/>
                        </a:solidFill>
                        <a:effectLst/>
                        <a:latin typeface="+mn-ea"/>
                        <a:cs typeface="Times New Roman" panose="02020603050405020304" pitchFamily="18" charset="0"/>
                      </a:endParaRPr>
                    </a:p>
                  </a:txBody>
                  <a:tcPr marT="60960" marB="60960" horzOverflow="overflow"/>
                </a:tc>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u="none" strike="noStrike" cap="none" normalizeH="0" baseline="0">
                          <a:ln>
                            <a:noFill/>
                          </a:ln>
                          <a:solidFill>
                            <a:schemeClr val="tx1"/>
                          </a:solidFill>
                          <a:effectLst/>
                          <a:latin typeface="+mn-ea"/>
                          <a:cs typeface="Times New Roman" panose="02020603050405020304" pitchFamily="18" charset="0"/>
                        </a:rPr>
                        <a:t>8</a:t>
                      </a:r>
                      <a:endParaRPr kumimoji="0" lang="en-US" altLang="zh-CN" sz="2000" b="0" i="0" u="none" strike="noStrike" cap="none" normalizeH="0" baseline="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u="none" strike="noStrike" cap="none" normalizeH="0" baseline="0" dirty="0">
                          <a:ln>
                            <a:noFill/>
                          </a:ln>
                          <a:solidFill>
                            <a:schemeClr val="tx1"/>
                          </a:solidFill>
                          <a:effectLst/>
                          <a:latin typeface="+mn-ea"/>
                          <a:cs typeface="Times New Roman" panose="02020603050405020304" pitchFamily="18" charset="0"/>
                        </a:rPr>
                        <a:t>刘丽</a:t>
                      </a:r>
                      <a:endParaRPr kumimoji="0" lang="zh-CN" altLang="en-US" sz="20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u="none" strike="noStrike" cap="none" normalizeH="0" baseline="0" dirty="0">
                          <a:ln>
                            <a:noFill/>
                          </a:ln>
                          <a:solidFill>
                            <a:schemeClr val="tx1"/>
                          </a:solidFill>
                          <a:effectLst/>
                          <a:latin typeface="+mn-ea"/>
                          <a:cs typeface="Times New Roman" panose="02020603050405020304" pitchFamily="18" charset="0"/>
                        </a:rPr>
                        <a:t>女</a:t>
                      </a:r>
                      <a:endParaRPr kumimoji="0" lang="zh-CN" altLang="en-US" sz="20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u="none" strike="noStrike" cap="none" normalizeH="0" baseline="0">
                          <a:ln>
                            <a:noFill/>
                          </a:ln>
                          <a:solidFill>
                            <a:schemeClr val="tx1"/>
                          </a:solidFill>
                          <a:effectLst/>
                          <a:latin typeface="+mn-ea"/>
                          <a:cs typeface="Times New Roman" panose="02020603050405020304" pitchFamily="18" charset="0"/>
                        </a:rPr>
                        <a:t>9902</a:t>
                      </a:r>
                      <a:endParaRPr kumimoji="0" lang="en-US" altLang="zh-CN" sz="2000" b="0" i="0" u="none" strike="noStrike" cap="none" normalizeH="0" baseline="0">
                        <a:ln>
                          <a:noFill/>
                        </a:ln>
                        <a:solidFill>
                          <a:schemeClr val="tx1"/>
                        </a:solidFill>
                        <a:effectLst/>
                        <a:latin typeface="+mn-ea"/>
                        <a:cs typeface="Times New Roman" panose="02020603050405020304" pitchFamily="18" charset="0"/>
                      </a:endParaRPr>
                    </a:p>
                  </a:txBody>
                  <a:tcPr marT="60960" marB="60960" horzOverflow="overflow"/>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u="none" strike="noStrike" cap="none" normalizeH="0" baseline="0" dirty="0">
                          <a:ln>
                            <a:noFill/>
                          </a:ln>
                          <a:solidFill>
                            <a:schemeClr val="tx1"/>
                          </a:solidFill>
                          <a:effectLst/>
                          <a:latin typeface="+mn-ea"/>
                          <a:cs typeface="Times New Roman" panose="02020603050405020304" pitchFamily="18" charset="0"/>
                        </a:rPr>
                        <a:t>34</a:t>
                      </a:r>
                      <a:endParaRPr kumimoji="0" lang="en-US" altLang="zh-CN" sz="20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u="none" strike="noStrike" cap="none" normalizeH="0" baseline="0" dirty="0">
                          <a:ln>
                            <a:noFill/>
                          </a:ln>
                          <a:solidFill>
                            <a:schemeClr val="tx1"/>
                          </a:solidFill>
                          <a:effectLst/>
                          <a:latin typeface="+mn-ea"/>
                          <a:cs typeface="Times New Roman" panose="02020603050405020304" pitchFamily="18" charset="0"/>
                        </a:rPr>
                        <a:t>李英</a:t>
                      </a:r>
                      <a:endParaRPr kumimoji="0" lang="zh-CN" altLang="en-US" sz="20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u="none" strike="noStrike" cap="none" normalizeH="0" baseline="0" dirty="0">
                          <a:ln>
                            <a:noFill/>
                          </a:ln>
                          <a:solidFill>
                            <a:schemeClr val="tx1"/>
                          </a:solidFill>
                          <a:effectLst/>
                          <a:latin typeface="+mn-ea"/>
                          <a:cs typeface="Times New Roman" panose="02020603050405020304" pitchFamily="18" charset="0"/>
                        </a:rPr>
                        <a:t>女</a:t>
                      </a:r>
                      <a:endParaRPr kumimoji="0" lang="zh-CN" altLang="en-US" sz="20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u="none" strike="noStrike" cap="none" normalizeH="0" baseline="0" dirty="0">
                          <a:ln>
                            <a:noFill/>
                          </a:ln>
                          <a:solidFill>
                            <a:schemeClr val="tx1"/>
                          </a:solidFill>
                          <a:effectLst/>
                          <a:latin typeface="+mn-ea"/>
                          <a:cs typeface="Times New Roman" panose="02020603050405020304" pitchFamily="18" charset="0"/>
                        </a:rPr>
                        <a:t>9901</a:t>
                      </a:r>
                      <a:endParaRPr kumimoji="0" lang="en-US" altLang="zh-CN" sz="20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u="none" strike="noStrike" cap="none" normalizeH="0" baseline="0">
                          <a:ln>
                            <a:noFill/>
                          </a:ln>
                          <a:solidFill>
                            <a:schemeClr val="tx1"/>
                          </a:solidFill>
                          <a:effectLst/>
                          <a:latin typeface="+mn-ea"/>
                          <a:cs typeface="Times New Roman" panose="02020603050405020304" pitchFamily="18" charset="0"/>
                        </a:rPr>
                        <a:t>20</a:t>
                      </a:r>
                      <a:endParaRPr kumimoji="0" lang="en-US" altLang="zh-CN" sz="2000" b="0" i="0" u="none" strike="noStrike" cap="none" normalizeH="0" baseline="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u="none" strike="noStrike" cap="none" normalizeH="0" baseline="0" dirty="0">
                          <a:ln>
                            <a:noFill/>
                          </a:ln>
                          <a:solidFill>
                            <a:schemeClr val="tx1"/>
                          </a:solidFill>
                          <a:effectLst/>
                          <a:latin typeface="+mn-ea"/>
                          <a:cs typeface="Times New Roman" panose="02020603050405020304" pitchFamily="18" charset="0"/>
                        </a:rPr>
                        <a:t>陈华</a:t>
                      </a:r>
                      <a:endParaRPr kumimoji="0" lang="zh-CN" altLang="en-US" sz="20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u="none" strike="noStrike" cap="none" normalizeH="0" baseline="0" dirty="0">
                          <a:ln>
                            <a:noFill/>
                          </a:ln>
                          <a:solidFill>
                            <a:schemeClr val="tx1"/>
                          </a:solidFill>
                          <a:effectLst/>
                          <a:latin typeface="+mn-ea"/>
                          <a:cs typeface="Times New Roman" panose="02020603050405020304" pitchFamily="18" charset="0"/>
                        </a:rPr>
                        <a:t>男</a:t>
                      </a:r>
                      <a:endParaRPr kumimoji="0" lang="zh-CN" altLang="en-US" sz="20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u="none" strike="noStrike" cap="none" normalizeH="0" baseline="0" dirty="0">
                          <a:ln>
                            <a:noFill/>
                          </a:ln>
                          <a:solidFill>
                            <a:schemeClr val="tx1"/>
                          </a:solidFill>
                          <a:effectLst/>
                          <a:latin typeface="+mn-ea"/>
                          <a:cs typeface="Times New Roman" panose="02020603050405020304" pitchFamily="18" charset="0"/>
                        </a:rPr>
                        <a:t>9902</a:t>
                      </a:r>
                      <a:endParaRPr kumimoji="0" lang="en-US" altLang="zh-CN" sz="20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u="none" strike="noStrike" cap="none" normalizeH="0" baseline="0">
                          <a:ln>
                            <a:noFill/>
                          </a:ln>
                          <a:solidFill>
                            <a:schemeClr val="tx1"/>
                          </a:solidFill>
                          <a:effectLst/>
                          <a:latin typeface="+mn-ea"/>
                          <a:cs typeface="Times New Roman" panose="02020603050405020304" pitchFamily="18" charset="0"/>
                        </a:rPr>
                        <a:t>12</a:t>
                      </a:r>
                      <a:endParaRPr kumimoji="0" lang="en-US" altLang="zh-CN" sz="2000" b="0" i="0" u="none" strike="noStrike" cap="none" normalizeH="0" baseline="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u="none" strike="noStrike" cap="none" normalizeH="0" baseline="0">
                          <a:ln>
                            <a:noFill/>
                          </a:ln>
                          <a:solidFill>
                            <a:schemeClr val="tx1"/>
                          </a:solidFill>
                          <a:effectLst/>
                          <a:latin typeface="+mn-ea"/>
                          <a:cs typeface="Times New Roman" panose="02020603050405020304" pitchFamily="18" charset="0"/>
                        </a:rPr>
                        <a:t>王奇</a:t>
                      </a:r>
                      <a:endParaRPr kumimoji="0" lang="zh-CN" altLang="en-US" sz="2000" b="0" i="0" u="none" strike="noStrike" cap="none" normalizeH="0" baseline="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u="none" strike="noStrike" cap="none" normalizeH="0" baseline="0" dirty="0">
                          <a:ln>
                            <a:noFill/>
                          </a:ln>
                          <a:solidFill>
                            <a:schemeClr val="tx1"/>
                          </a:solidFill>
                          <a:effectLst/>
                          <a:latin typeface="+mn-ea"/>
                          <a:cs typeface="Times New Roman" panose="02020603050405020304" pitchFamily="18" charset="0"/>
                        </a:rPr>
                        <a:t>男</a:t>
                      </a:r>
                      <a:endParaRPr kumimoji="0" lang="zh-CN" altLang="en-US" sz="20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u="none" strike="noStrike" cap="none" normalizeH="0" baseline="0" dirty="0">
                          <a:ln>
                            <a:noFill/>
                          </a:ln>
                          <a:solidFill>
                            <a:schemeClr val="tx1"/>
                          </a:solidFill>
                          <a:effectLst/>
                          <a:latin typeface="+mn-ea"/>
                          <a:cs typeface="Times New Roman" panose="02020603050405020304" pitchFamily="18" charset="0"/>
                        </a:rPr>
                        <a:t>9901</a:t>
                      </a:r>
                      <a:endParaRPr kumimoji="0" lang="en-US" altLang="zh-CN" sz="20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u="none" strike="noStrike" cap="none" normalizeH="0" baseline="0">
                          <a:ln>
                            <a:noFill/>
                          </a:ln>
                          <a:solidFill>
                            <a:schemeClr val="tx1"/>
                          </a:solidFill>
                          <a:effectLst/>
                          <a:latin typeface="+mn-ea"/>
                          <a:cs typeface="Times New Roman" panose="02020603050405020304" pitchFamily="18" charset="0"/>
                        </a:rPr>
                        <a:t>26</a:t>
                      </a:r>
                      <a:endParaRPr kumimoji="0" lang="en-US" altLang="zh-CN" sz="2000" b="0" i="0" u="none" strike="noStrike" cap="none" normalizeH="0" baseline="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u="none" strike="noStrike" cap="none" normalizeH="0" baseline="0">
                          <a:ln>
                            <a:noFill/>
                          </a:ln>
                          <a:solidFill>
                            <a:schemeClr val="tx1"/>
                          </a:solidFill>
                          <a:effectLst/>
                          <a:latin typeface="+mn-ea"/>
                          <a:cs typeface="Times New Roman" panose="02020603050405020304" pitchFamily="18" charset="0"/>
                        </a:rPr>
                        <a:t>董强</a:t>
                      </a:r>
                      <a:endParaRPr kumimoji="0" lang="zh-CN" altLang="en-US" sz="2000" b="0" i="0" u="none" strike="noStrike" cap="none" normalizeH="0" baseline="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u="none" strike="noStrike" cap="none" normalizeH="0" baseline="0" dirty="0">
                          <a:ln>
                            <a:noFill/>
                          </a:ln>
                          <a:solidFill>
                            <a:schemeClr val="tx1"/>
                          </a:solidFill>
                          <a:effectLst/>
                          <a:latin typeface="+mn-ea"/>
                          <a:cs typeface="Times New Roman" panose="02020603050405020304" pitchFamily="18" charset="0"/>
                        </a:rPr>
                        <a:t>男</a:t>
                      </a:r>
                      <a:endParaRPr kumimoji="0" lang="zh-CN" altLang="en-US" sz="20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u="none" strike="noStrike" cap="none" normalizeH="0" baseline="0" dirty="0">
                          <a:ln>
                            <a:noFill/>
                          </a:ln>
                          <a:solidFill>
                            <a:schemeClr val="tx1"/>
                          </a:solidFill>
                          <a:effectLst/>
                          <a:latin typeface="+mn-ea"/>
                          <a:cs typeface="Times New Roman" panose="02020603050405020304" pitchFamily="18" charset="0"/>
                        </a:rPr>
                        <a:t>9902</a:t>
                      </a:r>
                      <a:endParaRPr kumimoji="0" lang="en-US" altLang="zh-CN" sz="20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u="none" strike="noStrike" cap="none" normalizeH="0" baseline="0">
                          <a:ln>
                            <a:noFill/>
                          </a:ln>
                          <a:solidFill>
                            <a:schemeClr val="tx1"/>
                          </a:solidFill>
                          <a:effectLst/>
                          <a:latin typeface="+mn-ea"/>
                          <a:cs typeface="Times New Roman" panose="02020603050405020304" pitchFamily="18" charset="0"/>
                        </a:rPr>
                        <a:t>5</a:t>
                      </a:r>
                      <a:endParaRPr kumimoji="0" lang="en-US" altLang="zh-CN" sz="2000" b="0" i="0" u="none" strike="noStrike" cap="none" normalizeH="0" baseline="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u="none" strike="noStrike" cap="none" normalizeH="0" baseline="0">
                          <a:ln>
                            <a:noFill/>
                          </a:ln>
                          <a:solidFill>
                            <a:schemeClr val="tx1"/>
                          </a:solidFill>
                          <a:effectLst/>
                          <a:latin typeface="+mn-ea"/>
                          <a:cs typeface="Times New Roman" panose="02020603050405020304" pitchFamily="18" charset="0"/>
                        </a:rPr>
                        <a:t>王萍</a:t>
                      </a:r>
                      <a:endParaRPr kumimoji="0" lang="zh-CN" altLang="en-US" sz="2000" b="0" i="0" u="none" strike="noStrike" cap="none" normalizeH="0" baseline="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0" u="none" strike="noStrike" cap="none" normalizeH="0" baseline="0" dirty="0">
                          <a:ln>
                            <a:noFill/>
                          </a:ln>
                          <a:solidFill>
                            <a:schemeClr val="tx1"/>
                          </a:solidFill>
                          <a:effectLst/>
                          <a:latin typeface="+mn-ea"/>
                          <a:cs typeface="Times New Roman" panose="02020603050405020304" pitchFamily="18" charset="0"/>
                        </a:rPr>
                        <a:t>女</a:t>
                      </a:r>
                      <a:endParaRPr kumimoji="0" lang="zh-CN" altLang="en-US" sz="20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0" u="none" strike="noStrike" cap="none" normalizeH="0" baseline="0" dirty="0">
                          <a:ln>
                            <a:noFill/>
                          </a:ln>
                          <a:solidFill>
                            <a:schemeClr val="tx1"/>
                          </a:solidFill>
                          <a:effectLst/>
                          <a:latin typeface="+mn-ea"/>
                          <a:cs typeface="Times New Roman" panose="02020603050405020304" pitchFamily="18" charset="0"/>
                        </a:rPr>
                        <a:t>9901</a:t>
                      </a:r>
                      <a:endParaRPr kumimoji="0" lang="en-US" altLang="zh-CN" sz="2000" b="0" i="0" u="none" strike="noStrike" cap="none" normalizeH="0" baseline="0" dirty="0">
                        <a:ln>
                          <a:noFill/>
                        </a:ln>
                        <a:solidFill>
                          <a:schemeClr val="tx1"/>
                        </a:solidFill>
                        <a:effectLst/>
                        <a:latin typeface="+mn-ea"/>
                        <a:cs typeface="Times New Roman" panose="02020603050405020304" pitchFamily="18" charset="0"/>
                      </a:endParaRPr>
                    </a:p>
                  </a:txBody>
                  <a:tcPr marT="60960" marB="60960" horzOverflow="overflow"/>
                </a:tc>
              </a:tr>
            </a:tbl>
          </a:graphicData>
        </a:graphic>
      </p:graphicFrame>
      <p:sp>
        <p:nvSpPr>
          <p:cNvPr id="6" name="TextBox 5"/>
          <p:cNvSpPr txBox="1"/>
          <p:nvPr/>
        </p:nvSpPr>
        <p:spPr>
          <a:xfrm>
            <a:off x="1900221" y="1143937"/>
            <a:ext cx="2071702" cy="570865"/>
          </a:xfrm>
          <a:prstGeom prst="rect">
            <a:avLst/>
          </a:prstGeom>
          <a:noFill/>
        </p:spPr>
        <p:txBody>
          <a:bodyPr wrap="square" rtlCol="0">
            <a:spAutoFit/>
          </a:bodyPr>
          <a:lstStyle/>
          <a:p>
            <a:pPr algn="ctr">
              <a:lnSpc>
                <a:spcPct val="130000"/>
              </a:lnSpc>
              <a:buNone/>
            </a:pPr>
            <a:r>
              <a:rPr lang="zh-CN" altLang="en-US" sz="2400" b="0" dirty="0">
                <a:solidFill>
                  <a:schemeClr val="tx1"/>
                </a:solidFill>
                <a:latin typeface="+mn-ea"/>
                <a:ea typeface="+mn-ea"/>
                <a:cs typeface="Times New Roman" panose="02020603050405020304" pitchFamily="18" charset="0"/>
              </a:rPr>
              <a:t>学生信息表</a:t>
            </a:r>
            <a:endParaRPr lang="zh-CN" altLang="en-US" sz="2400" b="0" dirty="0">
              <a:solidFill>
                <a:schemeClr val="tx1"/>
              </a:solidFill>
              <a:latin typeface="+mn-ea"/>
              <a:ea typeface="+mn-ea"/>
              <a:cs typeface="Times New Roman" panose="02020603050405020304" pitchFamily="18" charset="0"/>
            </a:endParaRPr>
          </a:p>
        </p:txBody>
      </p:sp>
      <p:cxnSp>
        <p:nvCxnSpPr>
          <p:cNvPr id="8" name="直接箭头连接符 7"/>
          <p:cNvCxnSpPr/>
          <p:nvPr/>
        </p:nvCxnSpPr>
        <p:spPr>
          <a:xfrm rot="10800000">
            <a:off x="5431158" y="2095491"/>
            <a:ext cx="500066" cy="2117"/>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59780" y="1714500"/>
            <a:ext cx="3193415" cy="1050290"/>
          </a:xfrm>
          <a:prstGeom prst="rect">
            <a:avLst/>
          </a:prstGeom>
          <a:noFill/>
        </p:spPr>
        <p:txBody>
          <a:bodyPr wrap="square" rtlCol="0">
            <a:spAutoFit/>
          </a:bodyPr>
          <a:lstStyle/>
          <a:p>
            <a:pPr>
              <a:lnSpc>
                <a:spcPct val="130000"/>
              </a:lnSpc>
              <a:buNone/>
            </a:pPr>
            <a:r>
              <a:rPr lang="zh-CN" altLang="en-US" sz="2400" b="0" dirty="0">
                <a:solidFill>
                  <a:srgbClr val="FF0000"/>
                </a:solidFill>
                <a:latin typeface="+mn-ea"/>
                <a:ea typeface="+mn-ea"/>
                <a:cs typeface="+mn-ea"/>
              </a:rPr>
              <a:t>数据项</a:t>
            </a:r>
            <a:r>
              <a:rPr lang="en-US" altLang="zh-CN" sz="2400" b="0" dirty="0">
                <a:solidFill>
                  <a:schemeClr val="tx1"/>
                </a:solidFill>
                <a:latin typeface="+mn-ea"/>
                <a:ea typeface="+mn-ea"/>
                <a:cs typeface="+mn-ea"/>
              </a:rPr>
              <a:t>(</a:t>
            </a:r>
            <a:r>
              <a:rPr lang="zh-CN" altLang="en-US" sz="2400" b="0" dirty="0">
                <a:solidFill>
                  <a:schemeClr val="tx1"/>
                </a:solidFill>
                <a:latin typeface="+mn-ea"/>
                <a:ea typeface="+mn-ea"/>
                <a:cs typeface="+mn-ea"/>
              </a:rPr>
              <a:t>用于描述数据元素</a:t>
            </a:r>
            <a:r>
              <a:rPr lang="en-US" altLang="zh-CN" sz="2400" b="0" dirty="0">
                <a:solidFill>
                  <a:schemeClr val="tx1"/>
                </a:solidFill>
                <a:latin typeface="+mn-ea"/>
                <a:ea typeface="+mn-ea"/>
                <a:cs typeface="+mn-ea"/>
              </a:rPr>
              <a:t>)</a:t>
            </a:r>
            <a:endParaRPr lang="en-US" altLang="zh-CN" sz="2400" b="0" dirty="0">
              <a:solidFill>
                <a:schemeClr val="tx1"/>
              </a:solidFill>
              <a:latin typeface="+mn-ea"/>
              <a:ea typeface="+mn-ea"/>
              <a:cs typeface="+mn-ea"/>
            </a:endParaRPr>
          </a:p>
        </p:txBody>
      </p:sp>
      <p:sp>
        <p:nvSpPr>
          <p:cNvPr id="10" name="右大括号 9"/>
          <p:cNvSpPr/>
          <p:nvPr/>
        </p:nvSpPr>
        <p:spPr>
          <a:xfrm>
            <a:off x="5574034" y="2500306"/>
            <a:ext cx="285752" cy="2952771"/>
          </a:xfrm>
          <a:prstGeom prst="rightBrace">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mn-ea"/>
              <a:cs typeface="Times New Roman" panose="02020603050405020304" pitchFamily="18" charset="0"/>
            </a:endParaRPr>
          </a:p>
        </p:txBody>
      </p:sp>
      <p:sp>
        <p:nvSpPr>
          <p:cNvPr id="11" name="TextBox 10"/>
          <p:cNvSpPr txBox="1"/>
          <p:nvPr/>
        </p:nvSpPr>
        <p:spPr>
          <a:xfrm>
            <a:off x="5768986" y="3214687"/>
            <a:ext cx="662305" cy="1428760"/>
          </a:xfrm>
          <a:prstGeom prst="rect">
            <a:avLst/>
          </a:prstGeom>
          <a:noFill/>
        </p:spPr>
        <p:txBody>
          <a:bodyPr vert="eaVert" wrap="square" rtlCol="0">
            <a:spAutoFit/>
          </a:bodyPr>
          <a:lstStyle/>
          <a:p>
            <a:pPr>
              <a:lnSpc>
                <a:spcPct val="130000"/>
              </a:lnSpc>
              <a:buNone/>
            </a:pPr>
            <a:r>
              <a:rPr lang="zh-CN" altLang="en-US" sz="2400" b="0" dirty="0">
                <a:solidFill>
                  <a:srgbClr val="FF0000"/>
                </a:solidFill>
                <a:latin typeface="+mn-ea"/>
                <a:ea typeface="+mn-ea"/>
                <a:cs typeface="Times New Roman" panose="02020603050405020304" pitchFamily="18" charset="0"/>
              </a:rPr>
              <a:t>数据元素</a:t>
            </a:r>
            <a:endParaRPr lang="zh-CN" altLang="en-US" sz="2400" b="0" dirty="0">
              <a:solidFill>
                <a:srgbClr val="FF0000"/>
              </a:solidFill>
              <a:latin typeface="+mn-ea"/>
              <a:ea typeface="+mn-ea"/>
              <a:cs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685800" y="152400"/>
            <a:ext cx="7772400" cy="609600"/>
          </a:xfrm>
        </p:spPr>
        <p:txBody>
          <a:bodyPr wrap="square" lIns="91440" tIns="45720" rIns="91440" bIns="45720" anchor="ctr"/>
          <a:lstStyle/>
          <a:p>
            <a:pPr algn="ctr" eaLnBrk="1" hangingPunct="1"/>
            <a:r>
              <a:rPr lang="en-US" altLang="zh-CN" dirty="0"/>
              <a:t>1. 数据结构的定义</a:t>
            </a:r>
            <a:endParaRPr lang="zh-CN" altLang="en-US" dirty="0"/>
          </a:p>
        </p:txBody>
      </p:sp>
      <p:sp>
        <p:nvSpPr>
          <p:cNvPr id="38914"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2" name="文本框 1"/>
          <p:cNvSpPr txBox="1"/>
          <p:nvPr/>
        </p:nvSpPr>
        <p:spPr>
          <a:xfrm>
            <a:off x="259080" y="1324610"/>
            <a:ext cx="8640445" cy="2994660"/>
          </a:xfrm>
          <a:prstGeom prst="rect">
            <a:avLst/>
          </a:prstGeom>
          <a:noFill/>
        </p:spPr>
        <p:txBody>
          <a:bodyPr wrap="square" rtlCol="0">
            <a:spAutoFit/>
          </a:bodyPr>
          <a:lstStyle/>
          <a:p>
            <a:r>
              <a:rPr lang="en-US" altLang="zh-CN" b="0"/>
              <a:t> </a:t>
            </a:r>
            <a:r>
              <a:rPr lang="zh-CN" altLang="en-US" b="0">
                <a:solidFill>
                  <a:srgbClr val="FF0000"/>
                </a:solidFill>
              </a:rPr>
              <a:t>数据对象(Data Object)：</a:t>
            </a:r>
            <a:r>
              <a:rPr lang="zh-CN" altLang="en-US" b="0"/>
              <a:t>是</a:t>
            </a:r>
            <a:r>
              <a:rPr lang="zh-CN" altLang="en-US" b="0">
                <a:solidFill>
                  <a:srgbClr val="3333CC"/>
                </a:solidFill>
              </a:rPr>
              <a:t>性质相同</a:t>
            </a:r>
            <a:r>
              <a:rPr lang="zh-CN" altLang="en-US" b="0"/>
              <a:t>的数据元素的集合，是数据的一个子集。</a:t>
            </a:r>
            <a:endParaRPr lang="zh-CN" altLang="en-US" b="0"/>
          </a:p>
          <a:p>
            <a:r>
              <a:rPr lang="zh-CN" altLang="en-US" b="0"/>
              <a:t>例如：</a:t>
            </a:r>
            <a:endParaRPr lang="zh-CN" altLang="en-US" b="0"/>
          </a:p>
          <a:p>
            <a:pPr>
              <a:buNone/>
            </a:pPr>
            <a:r>
              <a:rPr lang="zh-CN" altLang="en-US" sz="2400" b="0">
                <a:cs typeface="Times New Roman" panose="02020603050405020304" pitchFamily="18" charset="0"/>
              </a:rPr>
              <a:t>        整数集合：N={0，±1，±2，…}   无限集 </a:t>
            </a:r>
            <a:endParaRPr lang="zh-CN" altLang="en-US" sz="2400" b="0">
              <a:cs typeface="Times New Roman" panose="02020603050405020304" pitchFamily="18" charset="0"/>
            </a:endParaRPr>
          </a:p>
          <a:p>
            <a:pPr>
              <a:buNone/>
            </a:pPr>
            <a:r>
              <a:rPr lang="zh-CN" altLang="en-US" sz="2400" b="0">
                <a:cs typeface="Times New Roman" panose="02020603050405020304" pitchFamily="18" charset="0"/>
              </a:rPr>
              <a:t>        字符集合：C={ˊAˊ，Bˊ，…，ˊZˊ}  有限集 </a:t>
            </a:r>
            <a:endParaRPr lang="zh-CN" altLang="en-US" sz="2400" b="0">
              <a:cs typeface="Times New Roman" panose="02020603050405020304" pitchFamily="18" charset="0"/>
            </a:endParaRPr>
          </a:p>
        </p:txBody>
      </p:sp>
      <p:sp>
        <p:nvSpPr>
          <p:cNvPr id="3" name="文本框 2"/>
          <p:cNvSpPr txBox="1"/>
          <p:nvPr/>
        </p:nvSpPr>
        <p:spPr>
          <a:xfrm>
            <a:off x="259715" y="4551045"/>
            <a:ext cx="8201025" cy="1272540"/>
          </a:xfrm>
          <a:prstGeom prst="rect">
            <a:avLst/>
          </a:prstGeom>
          <a:noFill/>
        </p:spPr>
        <p:txBody>
          <a:bodyPr wrap="square" rtlCol="0">
            <a:spAutoFit/>
          </a:bodyPr>
          <a:lstStyle/>
          <a:p>
            <a:r>
              <a:rPr lang="zh-CN" altLang="en-US" b="0" dirty="0">
                <a:solidFill>
                  <a:srgbClr val="3333CC"/>
                </a:solidFill>
                <a:latin typeface="+mn-ea"/>
                <a:ea typeface="+mn-ea"/>
                <a:cs typeface="+mn-ea"/>
              </a:rPr>
              <a:t> 默认情况下，数据结构中讨论的</a:t>
            </a:r>
            <a:r>
              <a:rPr lang="zh-CN" altLang="en-US" b="0" dirty="0">
                <a:solidFill>
                  <a:srgbClr val="FF0000"/>
                </a:solidFill>
                <a:latin typeface="+mn-ea"/>
                <a:ea typeface="+mn-ea"/>
                <a:cs typeface="+mn-ea"/>
              </a:rPr>
              <a:t>数据</a:t>
            </a:r>
            <a:r>
              <a:rPr lang="zh-CN" altLang="en-US" b="0" dirty="0">
                <a:solidFill>
                  <a:srgbClr val="3333CC"/>
                </a:solidFill>
                <a:latin typeface="+mn-ea"/>
                <a:ea typeface="+mn-ea"/>
                <a:cs typeface="+mn-ea"/>
              </a:rPr>
              <a:t>都是数据对象。</a:t>
            </a:r>
            <a:endParaRPr lang="zh-CN" altLang="en-US" b="0" dirty="0">
              <a:solidFill>
                <a:srgbClr val="3333CC"/>
              </a:solidFill>
              <a:latin typeface="+mn-ea"/>
              <a:ea typeface="+mn-ea"/>
              <a:cs typeface="+mn-ea"/>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685800" y="152400"/>
            <a:ext cx="7772400" cy="609600"/>
          </a:xfrm>
        </p:spPr>
        <p:txBody>
          <a:bodyPr wrap="square" lIns="91440" tIns="45720" rIns="91440" bIns="45720" anchor="ctr"/>
          <a:lstStyle/>
          <a:p>
            <a:pPr algn="ctr" eaLnBrk="1" hangingPunct="1"/>
            <a:r>
              <a:rPr lang="en-US" altLang="zh-CN" dirty="0"/>
              <a:t>1. 数据结构的定义</a:t>
            </a:r>
            <a:endParaRPr lang="zh-CN" altLang="en-US" dirty="0"/>
          </a:p>
        </p:txBody>
      </p:sp>
      <p:sp>
        <p:nvSpPr>
          <p:cNvPr id="38914"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2" name="文本框 1"/>
          <p:cNvSpPr txBox="1"/>
          <p:nvPr/>
        </p:nvSpPr>
        <p:spPr>
          <a:xfrm>
            <a:off x="321945" y="1324610"/>
            <a:ext cx="8576945" cy="1272540"/>
          </a:xfrm>
          <a:prstGeom prst="rect">
            <a:avLst/>
          </a:prstGeom>
          <a:noFill/>
        </p:spPr>
        <p:txBody>
          <a:bodyPr wrap="square" rtlCol="0">
            <a:spAutoFit/>
          </a:bodyPr>
          <a:lstStyle/>
          <a:p>
            <a:r>
              <a:rPr b="0">
                <a:solidFill>
                  <a:srgbClr val="FF0000"/>
                </a:solidFill>
              </a:rPr>
              <a:t>数据结构(Data Structure)：</a:t>
            </a:r>
            <a:r>
              <a:rPr kumimoji="1" lang="zh-CN" altLang="en-US" b="0">
                <a:latin typeface="+mn-ea"/>
                <a:ea typeface="+mn-ea"/>
              </a:rPr>
              <a:t>是相互之间存在</a:t>
            </a:r>
            <a:r>
              <a:rPr lang="zh-CN" altLang="en-US" b="0" dirty="0">
                <a:solidFill>
                  <a:srgbClr val="3333CC"/>
                </a:solidFill>
                <a:latin typeface="+mn-ea"/>
                <a:ea typeface="+mn-ea"/>
                <a:cs typeface="+mn-ea"/>
              </a:rPr>
              <a:t>一种或多种特定关系</a:t>
            </a:r>
            <a:r>
              <a:rPr kumimoji="1" lang="zh-CN" altLang="en-US" b="0">
                <a:latin typeface="+mn-ea"/>
                <a:ea typeface="+mn-ea"/>
              </a:rPr>
              <a:t>的数据元素的集合。</a:t>
            </a:r>
            <a:endParaRPr kumimoji="1" lang="zh-CN" altLang="en-US" b="0">
              <a:latin typeface="+mn-ea"/>
              <a:ea typeface="+mn-ea"/>
            </a:endParaRPr>
          </a:p>
        </p:txBody>
      </p:sp>
      <p:grpSp>
        <p:nvGrpSpPr>
          <p:cNvPr id="9" name="组合 8"/>
          <p:cNvGrpSpPr/>
          <p:nvPr/>
        </p:nvGrpSpPr>
        <p:grpSpPr>
          <a:xfrm>
            <a:off x="5332730" y="3527425"/>
            <a:ext cx="3125470" cy="1776730"/>
            <a:chOff x="8398" y="5555"/>
            <a:chExt cx="4922" cy="2798"/>
          </a:xfrm>
        </p:grpSpPr>
        <p:sp>
          <p:nvSpPr>
            <p:cNvPr id="5" name="Line 4"/>
            <p:cNvSpPr>
              <a:spLocks noChangeShapeType="1"/>
            </p:cNvSpPr>
            <p:nvPr/>
          </p:nvSpPr>
          <p:spPr bwMode="auto">
            <a:xfrm flipH="1" flipV="1">
              <a:off x="9455" y="5555"/>
              <a:ext cx="19" cy="614"/>
            </a:xfrm>
            <a:prstGeom prst="line">
              <a:avLst/>
            </a:prstGeom>
            <a:noFill/>
            <a:ln w="38100">
              <a:solidFill>
                <a:srgbClr val="339933"/>
              </a:solidFill>
              <a:round/>
              <a:tailEnd type="stealth" w="lg" len="lg"/>
            </a:ln>
            <a:effectLst/>
          </p:spPr>
          <p:txBody>
            <a:bodyPr wrap="square" tIns="76176" bIns="0" anchor="ctr">
              <a:spAutoFit/>
            </a:bodyPr>
            <a:lstStyle/>
            <a:p>
              <a:endParaRPr lang="zh-CN" altLang="en-US"/>
            </a:p>
          </p:txBody>
        </p:sp>
        <p:sp>
          <p:nvSpPr>
            <p:cNvPr id="10" name="TextBox 9"/>
            <p:cNvSpPr txBox="1"/>
            <p:nvPr/>
          </p:nvSpPr>
          <p:spPr>
            <a:xfrm>
              <a:off x="8398" y="6195"/>
              <a:ext cx="4922" cy="2159"/>
            </a:xfrm>
            <a:prstGeom prst="rect">
              <a:avLst/>
            </a:prstGeom>
            <a:noFill/>
          </p:spPr>
          <p:txBody>
            <a:bodyPr wrap="square" rtlCol="0">
              <a:spAutoFit/>
            </a:bodyPr>
            <a:lstStyle/>
            <a:p>
              <a:pPr algn="ctr">
                <a:lnSpc>
                  <a:spcPct val="130000"/>
                </a:lnSpc>
                <a:buNone/>
              </a:pPr>
              <a:r>
                <a:rPr lang="zh-CN" altLang="en-US" b="0" dirty="0">
                  <a:solidFill>
                    <a:srgbClr val="3333CC"/>
                  </a:solidFill>
                  <a:latin typeface="+mn-ea"/>
                  <a:ea typeface="+mn-ea"/>
                  <a:cs typeface="Times New Roman" panose="02020603050405020304" pitchFamily="18" charset="0"/>
                </a:rPr>
                <a:t>数据元素之间的关系构成结构</a:t>
              </a:r>
              <a:endParaRPr lang="zh-CN" altLang="en-US" b="0" dirty="0">
                <a:solidFill>
                  <a:srgbClr val="3333CC"/>
                </a:solidFill>
                <a:latin typeface="+mn-ea"/>
                <a:ea typeface="+mn-ea"/>
                <a:cs typeface="Times New Roman" panose="02020603050405020304" pitchFamily="18" charset="0"/>
              </a:endParaRPr>
            </a:p>
          </p:txBody>
        </p:sp>
      </p:grpSp>
      <p:grpSp>
        <p:nvGrpSpPr>
          <p:cNvPr id="8" name="组合 7"/>
          <p:cNvGrpSpPr/>
          <p:nvPr/>
        </p:nvGrpSpPr>
        <p:grpSpPr>
          <a:xfrm>
            <a:off x="2524125" y="3527425"/>
            <a:ext cx="2870200" cy="1759585"/>
            <a:chOff x="3975" y="5555"/>
            <a:chExt cx="4520" cy="2771"/>
          </a:xfrm>
        </p:grpSpPr>
        <p:sp>
          <p:nvSpPr>
            <p:cNvPr id="4" name="Line 3"/>
            <p:cNvSpPr>
              <a:spLocks noChangeShapeType="1"/>
            </p:cNvSpPr>
            <p:nvPr/>
          </p:nvSpPr>
          <p:spPr bwMode="auto">
            <a:xfrm flipV="1">
              <a:off x="5957" y="5555"/>
              <a:ext cx="1" cy="572"/>
            </a:xfrm>
            <a:prstGeom prst="line">
              <a:avLst/>
            </a:prstGeom>
            <a:noFill/>
            <a:ln w="38100">
              <a:solidFill>
                <a:srgbClr val="339933"/>
              </a:solidFill>
              <a:round/>
              <a:tailEnd type="stealth" w="lg" len="lg"/>
            </a:ln>
            <a:effectLst/>
          </p:spPr>
          <p:txBody>
            <a:bodyPr wrap="square" tIns="76176" bIns="0" anchor="ctr">
              <a:spAutoFit/>
            </a:bodyPr>
            <a:lstStyle/>
            <a:p>
              <a:endParaRPr lang="zh-CN" altLang="en-US"/>
            </a:p>
          </p:txBody>
        </p:sp>
        <p:sp>
          <p:nvSpPr>
            <p:cNvPr id="11" name="TextBox 10"/>
            <p:cNvSpPr txBox="1"/>
            <p:nvPr/>
          </p:nvSpPr>
          <p:spPr>
            <a:xfrm>
              <a:off x="3975" y="6168"/>
              <a:ext cx="4521" cy="2159"/>
            </a:xfrm>
            <a:prstGeom prst="rect">
              <a:avLst/>
            </a:prstGeom>
            <a:noFill/>
          </p:spPr>
          <p:txBody>
            <a:bodyPr wrap="square" rtlCol="0">
              <a:spAutoFit/>
            </a:bodyPr>
            <a:lstStyle/>
            <a:p>
              <a:pPr>
                <a:lnSpc>
                  <a:spcPct val="130000"/>
                </a:lnSpc>
                <a:buNone/>
              </a:pPr>
              <a:r>
                <a:rPr lang="zh-CN" altLang="en-US" b="0" dirty="0">
                  <a:solidFill>
                    <a:srgbClr val="3333CC"/>
                  </a:solidFill>
                  <a:latin typeface="+mn-ea"/>
                  <a:ea typeface="+mn-ea"/>
                  <a:cs typeface="Times New Roman" panose="02020603050405020304" pitchFamily="18" charset="0"/>
                </a:rPr>
                <a:t>相同性质的数据元素的集合</a:t>
              </a:r>
              <a:endParaRPr lang="zh-CN" altLang="en-US" b="0" dirty="0">
                <a:solidFill>
                  <a:srgbClr val="3333CC"/>
                </a:solidFill>
                <a:latin typeface="+mn-ea"/>
                <a:ea typeface="+mn-ea"/>
                <a:cs typeface="Times New Roman" panose="02020603050405020304" pitchFamily="18" charset="0"/>
              </a:endParaRPr>
            </a:p>
          </p:txBody>
        </p:sp>
      </p:grpSp>
      <p:grpSp>
        <p:nvGrpSpPr>
          <p:cNvPr id="7" name="组合 6"/>
          <p:cNvGrpSpPr/>
          <p:nvPr/>
        </p:nvGrpSpPr>
        <p:grpSpPr>
          <a:xfrm>
            <a:off x="463550" y="2861945"/>
            <a:ext cx="6355715" cy="681990"/>
            <a:chOff x="730" y="4507"/>
            <a:chExt cx="10009" cy="1074"/>
          </a:xfrm>
        </p:grpSpPr>
        <p:sp>
          <p:nvSpPr>
            <p:cNvPr id="3" name="Text Box 2"/>
            <p:cNvSpPr txBox="1">
              <a:spLocks noChangeArrowheads="1"/>
            </p:cNvSpPr>
            <p:nvPr/>
          </p:nvSpPr>
          <p:spPr bwMode="auto">
            <a:xfrm>
              <a:off x="730" y="4507"/>
              <a:ext cx="7668" cy="1049"/>
            </a:xfrm>
            <a:prstGeom prst="rect">
              <a:avLst/>
            </a:prstGeom>
            <a:noFill/>
            <a:ln w="57150" algn="ctr">
              <a:noFill/>
              <a:miter lim="800000"/>
              <a:tailEnd type="none" w="lg" len="lg"/>
            </a:ln>
            <a:effectLst/>
          </p:spPr>
          <p:txBody>
            <a:bodyPr wrap="square" tIns="76176" bIns="0">
              <a:spAutoFit/>
            </a:bodyPr>
            <a:lstStyle/>
            <a:p>
              <a:pPr>
                <a:buNone/>
              </a:pPr>
              <a:r>
                <a:rPr lang="zh-CN" altLang="en-US" b="0" dirty="0">
                  <a:solidFill>
                    <a:srgbClr val="3333CC"/>
                  </a:solidFill>
                  <a:latin typeface="+mn-ea"/>
                  <a:ea typeface="+mn-ea"/>
                  <a:cs typeface="+mn-ea"/>
                </a:rPr>
                <a:t>数据结构  ＝ </a:t>
              </a:r>
              <a:r>
                <a:rPr lang="zh-CN" altLang="en-US" b="0" dirty="0">
                  <a:solidFill>
                    <a:srgbClr val="C00000"/>
                  </a:solidFill>
                  <a:latin typeface="+mn-ea"/>
                  <a:ea typeface="+mn-ea"/>
                  <a:cs typeface="+mn-ea"/>
                </a:rPr>
                <a:t> 数据 </a:t>
              </a:r>
              <a:r>
                <a:rPr lang="zh-CN" altLang="en-US" b="0" dirty="0">
                  <a:solidFill>
                    <a:srgbClr val="7030A0"/>
                  </a:solidFill>
                  <a:latin typeface="+mn-ea"/>
                  <a:ea typeface="+mn-ea"/>
                  <a:cs typeface="+mn-ea"/>
                </a:rPr>
                <a:t> </a:t>
              </a:r>
              <a:r>
                <a:rPr lang="zh-CN" altLang="en-US" b="0" dirty="0">
                  <a:solidFill>
                    <a:srgbClr val="3333CC"/>
                  </a:solidFill>
                  <a:latin typeface="+mn-ea"/>
                  <a:ea typeface="+mn-ea"/>
                  <a:cs typeface="+mn-ea"/>
                </a:rPr>
                <a:t>＋</a:t>
              </a:r>
              <a:endParaRPr lang="zh-CN" altLang="en-US" b="0" dirty="0">
                <a:solidFill>
                  <a:srgbClr val="7030A0"/>
                </a:solidFill>
                <a:latin typeface="+mn-ea"/>
                <a:ea typeface="+mn-ea"/>
                <a:cs typeface="+mn-ea"/>
              </a:endParaRPr>
            </a:p>
          </p:txBody>
        </p:sp>
        <p:sp>
          <p:nvSpPr>
            <p:cNvPr id="6" name="文本框 5"/>
            <p:cNvSpPr txBox="1"/>
            <p:nvPr/>
          </p:nvSpPr>
          <p:spPr>
            <a:xfrm>
              <a:off x="8527" y="4507"/>
              <a:ext cx="2212" cy="1074"/>
            </a:xfrm>
            <a:prstGeom prst="rect">
              <a:avLst/>
            </a:prstGeom>
            <a:noFill/>
          </p:spPr>
          <p:txBody>
            <a:bodyPr wrap="square" rtlCol="0">
              <a:spAutoFit/>
            </a:bodyPr>
            <a:lstStyle/>
            <a:p>
              <a:pPr>
                <a:buNone/>
              </a:pPr>
              <a:r>
                <a:rPr lang="zh-CN" altLang="en-US" b="0" dirty="0">
                  <a:solidFill>
                    <a:srgbClr val="C00000"/>
                  </a:solidFill>
                  <a:latin typeface="+mn-ea"/>
                  <a:ea typeface="+mn-ea"/>
                  <a:cs typeface="+mn-ea"/>
                  <a:sym typeface="+mn-ea"/>
                </a:rPr>
                <a:t>结构</a:t>
              </a:r>
              <a:endParaRPr lang="zh-CN" altLang="en-US" b="0" dirty="0">
                <a:solidFill>
                  <a:srgbClr val="C00000"/>
                </a:solidFill>
                <a:latin typeface="+mn-ea"/>
                <a:ea typeface="+mn-ea"/>
                <a:cs typeface="+mn-ea"/>
                <a:sym typeface="+mn-ea"/>
              </a:endParaRPr>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685800" y="152400"/>
            <a:ext cx="7772400" cy="609600"/>
          </a:xfrm>
        </p:spPr>
        <p:txBody>
          <a:bodyPr wrap="square" lIns="91440" tIns="45720" rIns="91440" bIns="45720" anchor="ctr"/>
          <a:lstStyle/>
          <a:p>
            <a:pPr algn="ctr" eaLnBrk="1" hangingPunct="1"/>
            <a:r>
              <a:rPr lang="en-US" altLang="zh-CN" dirty="0"/>
              <a:t>2. 结构类型</a:t>
            </a:r>
            <a:endParaRPr lang="zh-CN" altLang="en-US" dirty="0"/>
          </a:p>
        </p:txBody>
      </p:sp>
      <p:sp>
        <p:nvSpPr>
          <p:cNvPr id="38914"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2" name="文本框 1"/>
          <p:cNvSpPr txBox="1"/>
          <p:nvPr/>
        </p:nvSpPr>
        <p:spPr>
          <a:xfrm>
            <a:off x="321945" y="1324610"/>
            <a:ext cx="8576945" cy="3928745"/>
          </a:xfrm>
          <a:prstGeom prst="rect">
            <a:avLst/>
          </a:prstGeom>
          <a:noFill/>
        </p:spPr>
        <p:txBody>
          <a:bodyPr wrap="square" rtlCol="0">
            <a:spAutoFit/>
          </a:bodyPr>
          <a:lstStyle/>
          <a:p>
            <a:r>
              <a:rPr b="0">
                <a:solidFill>
                  <a:schemeClr val="tx1"/>
                </a:solidFill>
              </a:rPr>
              <a:t>数据结构</a:t>
            </a:r>
            <a:r>
              <a:rPr lang="zh-CN" b="0">
                <a:solidFill>
                  <a:schemeClr val="tx1"/>
                </a:solidFill>
              </a:rPr>
              <a:t>的三要素</a:t>
            </a:r>
            <a:r>
              <a:rPr b="0">
                <a:solidFill>
                  <a:schemeClr val="tx1"/>
                </a:solidFill>
              </a:rPr>
              <a:t>：</a:t>
            </a:r>
            <a:r>
              <a:rPr lang="zh-CN" altLang="en-US" b="0" dirty="0">
                <a:solidFill>
                  <a:srgbClr val="3333CC"/>
                </a:solidFill>
                <a:ea typeface="+mn-ea"/>
                <a:cs typeface="Times New Roman" panose="02020603050405020304" pitchFamily="18" charset="0"/>
                <a:sym typeface="+mn-ea"/>
              </a:rPr>
              <a:t>逻辑结构、存储结构（或物理结构）、数据运算</a:t>
            </a:r>
            <a:endParaRPr b="0">
              <a:solidFill>
                <a:srgbClr val="FF0000"/>
              </a:solidFill>
            </a:endParaRPr>
          </a:p>
          <a:p>
            <a:r>
              <a:rPr kumimoji="1" lang="zh-CN" altLang="en-US" b="0">
                <a:latin typeface="+mn-ea"/>
                <a:ea typeface="+mn-ea"/>
              </a:rPr>
              <a:t>数据元素之间的逻辑关系</a:t>
            </a:r>
            <a:r>
              <a:rPr lang="zh-CN" altLang="en-US">
                <a:solidFill>
                  <a:srgbClr val="FF3399"/>
                </a:solidFill>
                <a:latin typeface="楷体" panose="02010609060101010101" pitchFamily="49" charset="-122"/>
                <a:ea typeface="楷体" panose="02010609060101010101" pitchFamily="49" charset="-122"/>
                <a:sym typeface="Wingdings" panose="05000000000000000000"/>
              </a:rPr>
              <a:t></a:t>
            </a:r>
            <a:r>
              <a:rPr kumimoji="1" lang="zh-CN" altLang="en-US" b="0">
                <a:latin typeface="+mn-ea"/>
                <a:ea typeface="+mn-ea"/>
              </a:rPr>
              <a:t>数据的</a:t>
            </a:r>
            <a:r>
              <a:rPr kumimoji="1" lang="zh-CN" altLang="en-US" b="0">
                <a:solidFill>
                  <a:srgbClr val="FF0000"/>
                </a:solidFill>
                <a:latin typeface="+mn-ea"/>
                <a:ea typeface="+mn-ea"/>
              </a:rPr>
              <a:t>逻辑结构</a:t>
            </a:r>
            <a:endParaRPr kumimoji="1" lang="zh-CN" altLang="en-US" b="0">
              <a:latin typeface="+mn-ea"/>
              <a:ea typeface="+mn-ea"/>
            </a:endParaRPr>
          </a:p>
          <a:p>
            <a:r>
              <a:rPr kumimoji="1" lang="zh-CN" altLang="en-US" b="0">
                <a:latin typeface="+mn-ea"/>
                <a:ea typeface="+mn-ea"/>
              </a:rPr>
              <a:t>数据元素及其关系在计算机存储器中的存储方式</a:t>
            </a:r>
            <a:r>
              <a:rPr lang="zh-CN" altLang="en-US">
                <a:solidFill>
                  <a:srgbClr val="FF3399"/>
                </a:solidFill>
                <a:latin typeface="楷体" panose="02010609060101010101" pitchFamily="49" charset="-122"/>
                <a:ea typeface="楷体" panose="02010609060101010101" pitchFamily="49" charset="-122"/>
                <a:sym typeface="Wingdings" panose="05000000000000000000"/>
              </a:rPr>
              <a:t></a:t>
            </a:r>
            <a:r>
              <a:rPr kumimoji="1" lang="zh-CN" altLang="en-US" b="0">
                <a:latin typeface="+mn-ea"/>
                <a:ea typeface="+mn-ea"/>
              </a:rPr>
              <a:t>数据的</a:t>
            </a:r>
            <a:r>
              <a:rPr kumimoji="1" lang="zh-CN" altLang="en-US" b="0">
                <a:solidFill>
                  <a:srgbClr val="FF0000"/>
                </a:solidFill>
                <a:latin typeface="+mn-ea"/>
                <a:ea typeface="+mn-ea"/>
              </a:rPr>
              <a:t>存储结构（或物理结构）</a:t>
            </a:r>
            <a:endParaRPr kumimoji="1" lang="zh-CN" altLang="en-US" b="0">
              <a:latin typeface="+mn-ea"/>
              <a:ea typeface="+mn-ea"/>
            </a:endParaRPr>
          </a:p>
          <a:p>
            <a:r>
              <a:rPr kumimoji="1" lang="zh-CN" altLang="en-US" b="0">
                <a:latin typeface="+mn-ea"/>
                <a:ea typeface="+mn-ea"/>
              </a:rPr>
              <a:t>施加在该数据上的操作</a:t>
            </a:r>
            <a:r>
              <a:rPr lang="zh-CN" altLang="en-US">
                <a:solidFill>
                  <a:srgbClr val="FF3399"/>
                </a:solidFill>
                <a:latin typeface="楷体" panose="02010609060101010101" pitchFamily="49" charset="-122"/>
                <a:ea typeface="楷体" panose="02010609060101010101" pitchFamily="49" charset="-122"/>
                <a:sym typeface="Wingdings" panose="05000000000000000000"/>
              </a:rPr>
              <a:t></a:t>
            </a:r>
            <a:r>
              <a:rPr kumimoji="1" lang="zh-CN" altLang="en-US" b="0">
                <a:solidFill>
                  <a:srgbClr val="FF0000"/>
                </a:solidFill>
                <a:latin typeface="+mn-ea"/>
                <a:ea typeface="+mn-ea"/>
              </a:rPr>
              <a:t>数据运算</a:t>
            </a:r>
            <a:endParaRPr kumimoji="1" lang="zh-CN" altLang="en-US" b="0">
              <a:solidFill>
                <a:srgbClr val="FF0000"/>
              </a:solidFill>
              <a:latin typeface="+mn-ea"/>
              <a:ea typeface="+mn-ea"/>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UNIT_TABLE_BEAUTIFY" val="smartTable{0519e783-1d0b-486a-9008-2937677cc76e}"/>
</p:tagLst>
</file>

<file path=ppt/tags/tag5.xml><?xml version="1.0" encoding="utf-8"?>
<p:tagLst xmlns:p="http://schemas.openxmlformats.org/presentationml/2006/main">
  <p:tag name="KSO_WPP_MARK_KEY" val="73848936-3d80-4ba3-9863-ed4b5fecca56"/>
  <p:tag name="COMMONDATA" val="eyJoZGlkIjoiYWRlZGU0MWY4ZmU4ZWRhYTFlYjgwMGU3MmQwYTcxMmMifQ=="/>
</p:tagLst>
</file>

<file path=ppt/theme/theme1.xml><?xml version="1.0" encoding="utf-8"?>
<a:theme xmlns:a="http://schemas.openxmlformats.org/drawingml/2006/main" name="场景型模板">
  <a:themeElements>
    <a:clrScheme name="">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110306"/>
      </a:hlink>
      <a:folHlink>
        <a:srgbClr val="AA60AA"/>
      </a:folHlink>
    </a:clrScheme>
    <a:fontScheme name="场景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kumimoji="1"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kumimoji="1"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场景型模板">
  <a:themeElements>
    <a:clrScheme name="">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110306"/>
      </a:hlink>
      <a:folHlink>
        <a:srgbClr val="AA60AA"/>
      </a:folHlink>
    </a:clrScheme>
    <a:fontScheme name="场景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kumimoji="1"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kumimoji="1"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场景型模板">
  <a:themeElements>
    <a:clrScheme name="">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110306"/>
      </a:hlink>
      <a:folHlink>
        <a:srgbClr val="AA60AA"/>
      </a:folHlink>
    </a:clrScheme>
    <a:fontScheme name="场景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kumimoji="1"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kumimoji="1"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场景型模板">
  <a:themeElements>
    <a:clrScheme name="">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110306"/>
      </a:hlink>
      <a:folHlink>
        <a:srgbClr val="AA60AA"/>
      </a:folHlink>
    </a:clrScheme>
    <a:fontScheme name="场景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kumimoji="1"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kumimoji="1"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Office\Templates\演示文稿设计\场景型模板.pot</Template>
  <TotalTime>0</TotalTime>
  <Words>3942</Words>
  <Application>WPS 演示</Application>
  <PresentationFormat>全屏显示(4:3)</PresentationFormat>
  <Paragraphs>465</Paragraphs>
  <Slides>33</Slides>
  <Notes>56</Notes>
  <HiddenSlides>9</HiddenSlides>
  <MMClips>0</MMClips>
  <ScaleCrop>false</ScaleCrop>
  <HeadingPairs>
    <vt:vector size="6" baseType="variant">
      <vt:variant>
        <vt:lpstr>已用的字体</vt:lpstr>
      </vt:variant>
      <vt:variant>
        <vt:i4>20</vt:i4>
      </vt:variant>
      <vt:variant>
        <vt:lpstr>主题</vt:lpstr>
      </vt:variant>
      <vt:variant>
        <vt:i4>4</vt:i4>
      </vt:variant>
      <vt:variant>
        <vt:lpstr>幻灯片标题</vt:lpstr>
      </vt:variant>
      <vt:variant>
        <vt:i4>33</vt:i4>
      </vt:variant>
    </vt:vector>
  </HeadingPairs>
  <TitlesOfParts>
    <vt:vector size="57" baseType="lpstr">
      <vt:lpstr>Arial</vt:lpstr>
      <vt:lpstr>宋体</vt:lpstr>
      <vt:lpstr>Wingdings</vt:lpstr>
      <vt:lpstr>Monotype Sorts</vt:lpstr>
      <vt:lpstr>Wingdings</vt:lpstr>
      <vt:lpstr>Times New Roman</vt:lpstr>
      <vt:lpstr>楷体_GB2312</vt:lpstr>
      <vt:lpstr>新宋体</vt:lpstr>
      <vt:lpstr>微软雅黑</vt:lpstr>
      <vt:lpstr>Arial Unicode MS</vt:lpstr>
      <vt:lpstr>楷体</vt:lpstr>
      <vt:lpstr>隶书</vt:lpstr>
      <vt:lpstr>Symbol</vt:lpstr>
      <vt:lpstr>Wingdings</vt:lpstr>
      <vt:lpstr>仿宋_GB2312</vt:lpstr>
      <vt:lpstr>仿宋</vt:lpstr>
      <vt:lpstr>Impact</vt:lpstr>
      <vt:lpstr>Symbol</vt:lpstr>
      <vt:lpstr>黑体</vt:lpstr>
      <vt:lpstr>Calibri</vt:lpstr>
      <vt:lpstr>场景型模板</vt:lpstr>
      <vt:lpstr>1_场景型模板</vt:lpstr>
      <vt:lpstr>3_场景型模板</vt:lpstr>
      <vt:lpstr>4_场景型模板</vt:lpstr>
      <vt:lpstr>董丹丹(C6-III-204) 18609907117@163.com QQ：673275425</vt:lpstr>
      <vt:lpstr>本章要求</vt:lpstr>
      <vt:lpstr>1.2　数据结构基本概念</vt:lpstr>
      <vt:lpstr>1.2　数据结构基本概念</vt:lpstr>
      <vt:lpstr>1.2　数据结构基本概念</vt:lpstr>
      <vt:lpstr>1.2　数据结构基本概念</vt:lpstr>
      <vt:lpstr>1.2　数据结构基本概念</vt:lpstr>
      <vt:lpstr>1.2　数据结构基本概念</vt:lpstr>
      <vt:lpstr>1.2　数据结构的三要素</vt:lpstr>
      <vt:lpstr>1.2　数据结构的三要素：逻辑结构</vt:lpstr>
      <vt:lpstr>1.2　数据结构的三要素：逻辑结构</vt:lpstr>
      <vt:lpstr>1.2　数据结构的三要素：逻辑结构</vt:lpstr>
      <vt:lpstr>1.2　数据结构的三要素：存储结构</vt:lpstr>
      <vt:lpstr>1.2　数据结构的三要素：存储结构</vt:lpstr>
      <vt:lpstr>1.2　数据结构的三要素：存储结构</vt:lpstr>
      <vt:lpstr>2. 结构类型：存储结构</vt:lpstr>
      <vt:lpstr>1.4　算法</vt:lpstr>
      <vt:lpstr>1.4　算法</vt:lpstr>
      <vt:lpstr>1.4　算法</vt:lpstr>
      <vt:lpstr>1.4　算法</vt:lpstr>
      <vt:lpstr>1.4　算法分析</vt:lpstr>
      <vt:lpstr>1.4　算法分析</vt:lpstr>
      <vt:lpstr>1.4　算法分析</vt:lpstr>
      <vt:lpstr>1.4　算法分析</vt:lpstr>
      <vt:lpstr>1.4　算法分析</vt:lpstr>
      <vt:lpstr>1.4　算法分析</vt:lpstr>
      <vt:lpstr>1.4　算法分析</vt:lpstr>
      <vt:lpstr>1.4　算法分析</vt:lpstr>
      <vt:lpstr>1.4　算法分析</vt:lpstr>
      <vt:lpstr>1.4　算法分析</vt:lpstr>
      <vt:lpstr>1.4　算法分析</vt:lpstr>
      <vt:lpstr>1.4　算法分析</vt:lpstr>
      <vt:lpstr>1.4　算法分析</vt:lpstr>
    </vt:vector>
  </TitlesOfParts>
  <Company>B.I.T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AI</dc:creator>
  <cp:lastModifiedBy>董丹丹</cp:lastModifiedBy>
  <cp:revision>3118</cp:revision>
  <dcterms:created xsi:type="dcterms:W3CDTF">2001-07-10T07:21:00Z</dcterms:created>
  <dcterms:modified xsi:type="dcterms:W3CDTF">2024-05-24T04:13:00Z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F80E5C370EB54A53BC00EBB27AD76B6D</vt:lpwstr>
  </property>
</Properties>
</file>