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6"/>
  </p:notesMasterIdLst>
  <p:handoutMasterIdLst>
    <p:handoutMasterId r:id="rId15"/>
  </p:handoutMasterIdLst>
  <p:sldIdLst>
    <p:sldId id="256" r:id="rId4"/>
    <p:sldId id="2684" r:id="rId5"/>
    <p:sldId id="1080" r:id="rId7"/>
    <p:sldId id="2610" r:id="rId8"/>
    <p:sldId id="2357" r:id="rId9"/>
    <p:sldId id="2612" r:id="rId10"/>
    <p:sldId id="2358" r:id="rId11"/>
    <p:sldId id="2615" r:id="rId12"/>
    <p:sldId id="2616" r:id="rId13"/>
    <p:sldId id="2621" r:id="rId14"/>
  </p:sldIdLst>
  <p:sldSz cx="9144000" cy="6858000" type="screen4x3"/>
  <p:notesSz cx="6858000" cy="9144000"/>
  <p:custDataLst>
    <p:tags r:id="rId19"/>
  </p:custDataLst>
  <p:defaultTextStyle>
    <a:defPPr>
      <a:defRPr lang="zh-CN"/>
    </a:defPPr>
    <a:lvl1pPr marL="0" lvl="0"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1pPr>
    <a:lvl2pPr marL="457200" lvl="1"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120000"/>
      </a:lnSpc>
      <a:spcBef>
        <a:spcPct val="20000"/>
      </a:spcBef>
      <a:spcAft>
        <a:spcPct val="0"/>
      </a:spcAft>
      <a:buClr>
        <a:schemeClr val="bg2"/>
      </a:buClr>
      <a:buFont typeface="Monotype Sorts" pitchFamily="2" charset="2"/>
      <a:buChar char="§"/>
      <a:defRPr sz="3200" b="1" i="0" u="none" kern="1200" baseline="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851" userDrawn="1">
          <p15:clr>
            <a:srgbClr val="A4A3A4"/>
          </p15:clr>
        </p15:guide>
        <p15:guide id="2" pos="22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00FF"/>
    <a:srgbClr val="3333CD"/>
    <a:srgbClr val="FFFFCC"/>
    <a:srgbClr val="FF000D"/>
    <a:srgbClr val="003399"/>
    <a:srgbClr val="EAEAEA"/>
    <a:srgbClr val="B6042A"/>
    <a:srgbClr val="CCFFFF"/>
    <a:srgbClr val="9703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50"/>
  </p:normalViewPr>
  <p:slideViewPr>
    <p:cSldViewPr showGuides="1">
      <p:cViewPr varScale="1">
        <p:scale>
          <a:sx n="68" d="100"/>
          <a:sy n="68" d="100"/>
        </p:scale>
        <p:origin x="1446" y="66"/>
      </p:cViewPr>
      <p:guideLst>
        <p:guide orient="horz" pos="2851"/>
        <p:guide pos="221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66576"/>
    </p:cViewPr>
  </p:sorter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notesMaster" Target="notesMasters/notesMaster1.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gs" Target="tags/tag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solidFill>
                  <a:schemeClr val="bg2"/>
                </a:solidFill>
                <a:latin typeface="Times New Roman" panose="02020603050405020304" pitchFamily="18" charset="0"/>
                <a:ea typeface="宋体" panose="02010600030101010101" pitchFamily="2" charset="-122"/>
                <a:cs typeface="+mn-cs"/>
              </a:rPr>
            </a:fld>
            <a:endParaRPr lang="en-US" altLang="zh-CN" sz="1200" b="0" strike="noStrike" noProof="1">
              <a:solidFill>
                <a:schemeClr val="bg2"/>
              </a:solidFill>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buClrTx/>
              <a:buFontTx/>
              <a:buNone/>
              <a:defRPr kumimoji="1" sz="1200" b="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8917"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buClrTx/>
              <a:buFontTx/>
              <a:buNone/>
              <a:defRPr kumimoji="1" sz="1200" b="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lnSpc>
                <a:spcPct val="100000"/>
              </a:lnSpc>
              <a:spcBef>
                <a:spcPct val="0"/>
              </a:spcBef>
              <a:buNone/>
            </a:pPr>
            <a:fld id="{9A0DB2DC-4C9A-4742-B13C-FB6460FD3503}" type="slidenum">
              <a:rPr lang="en-US" altLang="zh-CN" sz="1200" b="0" strike="noStrike" noProof="1" dirty="0">
                <a:latin typeface="Times New Roman" panose="02020603050405020304" pitchFamily="18" charset="0"/>
                <a:ea typeface="宋体" panose="02010600030101010101" pitchFamily="2" charset="-122"/>
                <a:cs typeface="+mn-cs"/>
              </a:rPr>
            </a:fld>
            <a:endParaRPr lang="en-US" altLang="zh-CN" sz="1200" b="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b="1" dirty="0">
                <a:sym typeface="+mn-ea"/>
              </a:rPr>
              <a:t>数据结构中的按照逻辑结构可划分为两类：线性结构和非线性结构。 </a:t>
            </a:r>
            <a:endParaRPr lang="zh-CN" altLang="en-US" b="1" dirty="0">
              <a:sym typeface="+mn-ea"/>
            </a:endParaRPr>
          </a:p>
          <a:p>
            <a:endParaRPr lang="zh-CN" altLang="en-US" b="1" dirty="0">
              <a:sym typeface="+mn-ea"/>
            </a:endParaRPr>
          </a:p>
          <a:p>
            <a:r>
              <a:rPr lang="zh-CN" altLang="en-US" b="1" dirty="0">
                <a:sym typeface="+mn-ea"/>
              </a:rPr>
              <a:t>线性结构是最常用、最简单的一种数据结构。</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pPr marL="342900" indent="-342900">
              <a:lnSpc>
                <a:spcPct val="100000"/>
              </a:lnSpc>
            </a:pPr>
            <a:r>
              <a:rPr lang="zh-CN" altLang="en-US" dirty="0">
                <a:solidFill>
                  <a:srgbClr val="FF0000"/>
                </a:solidFill>
                <a:sym typeface="+mn-ea"/>
              </a:rPr>
              <a:t>顺序存储 ：</a:t>
            </a:r>
            <a:r>
              <a:rPr lang="zh-CN" altLang="en-US" dirty="0">
                <a:sym typeface="+mn-ea"/>
              </a:rPr>
              <a:t>用一组地址连续的存储单元依次存储线性表中的各个元素，</a:t>
            </a:r>
            <a:endParaRPr lang="zh-CN" altLang="en-US" dirty="0">
              <a:sym typeface="+mn-ea"/>
            </a:endParaRPr>
          </a:p>
          <a:p>
            <a:r>
              <a:rPr lang="zh-CN" altLang="en-US"/>
              <a:t>                 使得线性表中在逻辑结构上相邻的数据元素存储在相邻的物理存储单元中，</a:t>
            </a:r>
            <a:endParaRPr lang="zh-CN" altLang="en-US"/>
          </a:p>
          <a:p>
            <a:r>
              <a:rPr lang="zh-CN" altLang="en-US"/>
              <a:t>                 即通过数据元素物理存储的相邻关系来反映数据元素之间逻辑上的相邻关系。 </a:t>
            </a:r>
            <a:endParaRPr lang="zh-CN" altLang="en-US"/>
          </a:p>
          <a:p>
            <a:endParaRPr lang="zh-CN" altLang="en-US"/>
          </a:p>
          <a:p>
            <a:r>
              <a:rPr lang="zh-CN" altLang="en-US"/>
              <a:t>采用顺序存储结构的线性表通常称为顺序表</a:t>
            </a:r>
            <a:r>
              <a:rPr lang="en-US" altLang="zh-CN"/>
              <a:t>.</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ElemType  </a:t>
            </a:r>
            <a:r>
              <a:rPr lang="en-US" altLang="zh-CN"/>
              <a:t>data</a:t>
            </a:r>
            <a:r>
              <a:rPr lang="zh-CN" altLang="en-US"/>
              <a:t>[maxsize]；  /* 线性表占用的数组空间*/    </a:t>
            </a:r>
            <a:endParaRPr lang="zh-CN" altLang="en-US"/>
          </a:p>
          <a:p>
            <a:r>
              <a:rPr lang="zh-CN" altLang="en-US"/>
              <a:t>  int  l</a:t>
            </a:r>
            <a:r>
              <a:rPr lang="en-US" altLang="zh-CN"/>
              <a:t>engh</a:t>
            </a:r>
            <a:r>
              <a:rPr lang="zh-CN" altLang="en-US"/>
              <a:t>；    /*记录线性表中最后一个元素在数组elem[ ] 中的位置（下标值），空表置为-1*/</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idx="3"/>
          </p:nvPr>
        </p:nvSpPr>
        <p:spPr/>
        <p:txBody>
          <a:bodyPr/>
          <a:lstStyle/>
          <a:p>
            <a:r>
              <a:rPr lang="zh-CN" altLang="en-US"/>
              <a:t>ElemType  </a:t>
            </a:r>
            <a:r>
              <a:rPr lang="en-US" altLang="zh-CN"/>
              <a:t>data</a:t>
            </a:r>
            <a:r>
              <a:rPr lang="zh-CN" altLang="en-US"/>
              <a:t>[maxsize]；  /* 线性表占用的数组空间*/    </a:t>
            </a:r>
            <a:endParaRPr lang="zh-CN" altLang="en-US"/>
          </a:p>
          <a:p>
            <a:r>
              <a:rPr lang="zh-CN" altLang="en-US"/>
              <a:t>  int  l</a:t>
            </a:r>
            <a:r>
              <a:rPr lang="en-US" altLang="zh-CN"/>
              <a:t>engh</a:t>
            </a:r>
            <a:r>
              <a:rPr lang="zh-CN" altLang="en-US"/>
              <a:t>；    /*记录线性表中最后一个元素在数组elem[ ] 中的位置（下标值），空表置为-1*/</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7" name="Freeform 1026"/>
          <p:cNvSpPr/>
          <p:nvPr/>
        </p:nvSpPr>
        <p:spPr bwMode="gray">
          <a:xfrm>
            <a:off x="690563" y="3340100"/>
            <a:ext cx="7653338" cy="485775"/>
          </a:xfrm>
          <a:custGeom>
            <a:avLst/>
            <a:gdLst/>
            <a:ahLst/>
            <a:cxnLst>
              <a:cxn ang="0">
                <a:pos x="163" y="200"/>
              </a:cxn>
              <a:cxn ang="0">
                <a:pos x="4128" y="200"/>
              </a:cxn>
              <a:cxn ang="0">
                <a:pos x="4128" y="429"/>
              </a:cxn>
              <a:cxn ang="0">
                <a:pos x="0" y="441"/>
              </a:cxn>
              <a:cxn ang="0">
                <a:pos x="163" y="200"/>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w="9525">
            <a:noFill/>
            <a:round/>
          </a:ln>
        </p:spPr>
        <p:txBody>
          <a:bodyPr wrap="none" anchor="ctr"/>
          <a:lstStyle/>
          <a:p>
            <a:pPr marL="0" marR="0" lvl="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a:pPr>
            <a:endParaRPr kumimoji="1" lang="zh-CN" altLang="en-US" sz="3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5843" name="Rectangle 1027"/>
          <p:cNvSpPr>
            <a:spLocks noGrp="1" noChangeArrowheads="1"/>
          </p:cNvSpPr>
          <p:nvPr>
            <p:ph type="ctrTitle"/>
          </p:nvPr>
        </p:nvSpPr>
        <p:spPr>
          <a:xfrm>
            <a:off x="685800" y="2286000"/>
            <a:ext cx="7772400" cy="1143000"/>
          </a:xfrm>
        </p:spPr>
        <p:txBody>
          <a:bodyPr/>
          <a:lstStyle>
            <a:lvl1pPr>
              <a:defRPr/>
            </a:lvl1pPr>
          </a:lstStyle>
          <a:p>
            <a:pPr fontAlgn="base"/>
            <a:r>
              <a:rPr lang="zh-CN" altLang="en-US" strike="noStrike" noProof="1"/>
              <a:t>单击此处编辑母版标题样式</a:t>
            </a:r>
            <a:endParaRPr lang="zh-CN" altLang="zh-CN" strike="noStrike" noProof="1"/>
          </a:p>
        </p:txBody>
      </p:sp>
      <p:sp>
        <p:nvSpPr>
          <p:cNvPr id="35844" name="Rectangle 1028"/>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fontAlgn="base"/>
            <a:r>
              <a:rPr lang="zh-CN" altLang="en-US" strike="noStrike" noProof="1"/>
              <a:t>单击此处编辑母版副标题样式</a:t>
            </a:r>
            <a:endParaRPr lang="zh-CN" altLang="en-US" strike="noStrike" noProof="1"/>
          </a:p>
        </p:txBody>
      </p:sp>
      <p:sp>
        <p:nvSpPr>
          <p:cNvPr id="8" name="Rectangle 1029"/>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9" name="Rectangle 1030"/>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defRPr>
                <a:solidFill>
                  <a:srgbClr val="578963"/>
                </a:solidFill>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0" name="Rectangle 1031"/>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p>
            <a:pPr algn="r" fontAlgn="base">
              <a:lnSpc>
                <a:spcPct val="100000"/>
              </a:lnSpc>
              <a:spcBef>
                <a:spcPct val="50000"/>
              </a:spcBef>
              <a:buNone/>
            </a:pPr>
            <a:fld id="{9A0DB2DC-4C9A-4742-B13C-FB6460FD3503}" type="slidenum">
              <a:rPr lang="en-US" altLang="zh-CN" strike="noStrike" noProof="1" dirty="0">
                <a:solidFill>
                  <a:srgbClr val="578963"/>
                </a:solidFill>
                <a:latin typeface="Times New Roman" panose="02020603050405020304" pitchFamily="18" charset="0"/>
                <a:ea typeface="宋体" panose="02010600030101010101" pitchFamily="2" charset="-122"/>
                <a:cs typeface="+mn-cs"/>
              </a:rPr>
            </a:fld>
            <a:endParaRPr lang="en-US" altLang="zh-CN" strike="noStrike" noProof="1">
              <a:solidFill>
                <a:srgbClr val="578963"/>
              </a:solidFill>
              <a:ea typeface="宋体" panose="02010600030101010101" pitchFamily="2" charset="-122"/>
            </a:endParaRPr>
          </a:p>
        </p:txBody>
      </p:sp>
    </p:spTree>
  </p:cSld>
  <p:clrMapOvr>
    <a:masterClrMapping/>
  </p:clrMapOvr>
  <p:transition spd="slow">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6388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457200"/>
            <a:ext cx="5676900" cy="56388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Tx/>
              <a:buFont typeface="Monotype Sorts"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1027"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1031"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032"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Rectangle 2"/>
          <p:cNvSpPr>
            <a:spLocks noGrp="1"/>
          </p:cNvSpPr>
          <p:nvPr>
            <p:ph type="title"/>
          </p:nvPr>
        </p:nvSpPr>
        <p:spPr>
          <a:xfrm>
            <a:off x="685800" y="233363"/>
            <a:ext cx="7772400" cy="595312"/>
          </a:xfrm>
          <a:prstGeom prst="rect">
            <a:avLst/>
          </a:prstGeom>
          <a:noFill/>
          <a:ln w="9525">
            <a:noFill/>
          </a:ln>
        </p:spPr>
        <p:txBody>
          <a:bodyPr anchor="b"/>
          <a:lstStyle/>
          <a:p>
            <a:pPr lvl="0"/>
            <a:r>
              <a:rPr lang="zh-CN" altLang="en-US" dirty="0"/>
              <a:t>单击此处编辑母版标题样式</a:t>
            </a:r>
            <a:endParaRPr lang="zh-CN" altLang="en-US" dirty="0"/>
          </a:p>
        </p:txBody>
      </p:sp>
      <p:sp>
        <p:nvSpPr>
          <p:cNvPr id="3075" name="Rectangle 3"/>
          <p:cNvSpPr>
            <a:spLocks noGrp="1"/>
          </p:cNvSpPr>
          <p:nvPr>
            <p:ph type="body"/>
          </p:nvPr>
        </p:nvSpPr>
        <p:spPr>
          <a:xfrm>
            <a:off x="685800" y="1101725"/>
            <a:ext cx="7772400" cy="4994275"/>
          </a:xfrm>
          <a:prstGeom prst="rect">
            <a:avLst/>
          </a:prstGeom>
          <a:noFill/>
          <a:ln w="9525">
            <a:noFill/>
          </a:ln>
        </p:spPr>
        <p:txBody>
          <a:bodyPr anchor="t"/>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4820"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lgn="l" eaLnBrk="1" hangingPunct="1">
              <a:lnSpc>
                <a:spcPct val="100000"/>
              </a:lnSpc>
              <a:spcBef>
                <a:spcPct val="50000"/>
              </a:spcBef>
              <a:buClrTx/>
              <a:buFontTx/>
              <a:buNone/>
              <a:defRPr kumimoji="1" sz="1400" b="0">
                <a:solidFill>
                  <a:schemeClr val="bg2"/>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1"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eaLnBrk="1" hangingPunct="1">
              <a:lnSpc>
                <a:spcPct val="100000"/>
              </a:lnSpc>
              <a:spcBef>
                <a:spcPct val="50000"/>
              </a:spcBef>
              <a:buClrTx/>
              <a:buFontTx/>
              <a:buNone/>
              <a:defRPr kumimoji="1" sz="1400" b="0">
                <a:solidFill>
                  <a:schemeClr val="bg2"/>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bg2"/>
              </a:solidFill>
              <a:effectLst/>
              <a:uLnTx/>
              <a:uFillTx/>
              <a:latin typeface="Times New Roman" panose="02020603050405020304" pitchFamily="18" charset="0"/>
              <a:ea typeface="+mn-ea"/>
              <a:cs typeface="+mn-cs"/>
            </a:endParaRPr>
          </a:p>
        </p:txBody>
      </p:sp>
      <p:sp>
        <p:nvSpPr>
          <p:cNvPr id="34822"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defRPr sz="1400" b="0">
                <a:solidFill>
                  <a:schemeClr val="bg2"/>
                </a:solidFill>
                <a:ea typeface="宋体" panose="02010600030101010101" pitchFamily="2" charset="-122"/>
              </a:defRPr>
            </a:lvl1pPr>
          </a:lstStyle>
          <a:p>
            <a:pPr lvl="0" eaLnBrk="1" fontAlgn="base" hangingPunct="1">
              <a:lnSpc>
                <a:spcPct val="100000"/>
              </a:lnSpc>
              <a:spcBef>
                <a:spcPct val="50000"/>
              </a:spcBef>
              <a:buNone/>
            </a:pPr>
            <a:fld id="{9A0DB2DC-4C9A-4742-B13C-FB6460FD3503}" type="slidenum">
              <a:rPr lang="en-US" altLang="zh-CN" strike="noStrike" noProof="1" dirty="0">
                <a:latin typeface="Times New Roman" panose="02020603050405020304" pitchFamily="18" charset="0"/>
                <a:ea typeface="宋体" panose="02010600030101010101" pitchFamily="2" charset="-122"/>
                <a:cs typeface="+mn-cs"/>
              </a:rPr>
            </a:fld>
            <a:endParaRPr lang="en-US" altLang="zh-CN" strike="noStrike" noProof="1">
              <a:latin typeface="Times New Roman" panose="02020603050405020304" pitchFamily="18" charset="0"/>
            </a:endParaRPr>
          </a:p>
        </p:txBody>
      </p:sp>
      <p:sp>
        <p:nvSpPr>
          <p:cNvPr id="3079" name="Line 4"/>
          <p:cNvSpPr/>
          <p:nvPr userDrawn="1"/>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3080" name="Rectangle 2"/>
          <p:cNvSpPr>
            <a:spLocks noGrp="1"/>
          </p:cNvSpPr>
          <p:nvPr userDrawn="1"/>
        </p:nvSpPr>
        <p:spPr>
          <a:xfrm>
            <a:off x="685800" y="152400"/>
            <a:ext cx="7772400" cy="533400"/>
          </a:xfrm>
          <a:prstGeom prst="rect">
            <a:avLst/>
          </a:prstGeom>
          <a:noFill/>
          <a:ln w="9525">
            <a:noFill/>
          </a:ln>
        </p:spPr>
        <p:txBody>
          <a:bodyPr wrap="square" lIns="91440" tIns="45720" rIns="91440" bIns="45720" anchor="ctr"/>
          <a:lstStyle/>
          <a:p>
            <a:pPr lvl="0" algn="ctr">
              <a:spcBef>
                <a:spcPct val="0"/>
              </a:spcBef>
              <a:buNone/>
            </a:pPr>
            <a:endParaRPr lang="zh-CN" altLang="en-US" sz="4400" dirty="0">
              <a:solidFill>
                <a:schemeClr val="tx2"/>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ransition spd="slow">
    <p:zoom/>
  </p:transition>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Font typeface="Monotype Sort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bg2"/>
        </a:buClr>
        <a:buSzPct val="50000"/>
        <a:buFont typeface="Monotype Sorts" pitchFamily="2" charset="2"/>
        <a:buChar char="l"/>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7" name="WordArt 4"/>
          <p:cNvSpPr>
            <a:spLocks noTextEdit="1"/>
          </p:cNvSpPr>
          <p:nvPr/>
        </p:nvSpPr>
        <p:spPr>
          <a:xfrm>
            <a:off x="381000" y="963613"/>
            <a:ext cx="8458200" cy="3048000"/>
          </a:xfrm>
          <a:prstGeom prst="rect">
            <a:avLst/>
          </a:prstGeom>
        </p:spPr>
        <p:txBody>
          <a:bodyPr wrap="none" fromWordArt="1">
            <a:prstTxWarp prst="textPlain">
              <a:avLst>
                <a:gd name="adj" fmla="val 50000"/>
              </a:avLst>
            </a:prstTxWarp>
            <a:normAutofit/>
          </a:bodyPr>
          <a:lstStyle/>
          <a:p>
            <a:pPr algn="ctr">
              <a:buNone/>
            </a:pPr>
            <a:r>
              <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第</a:t>
            </a:r>
            <a:r>
              <a:rPr lang="en-US" altLang="zh-CN"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2</a:t>
            </a:r>
            <a:r>
              <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rPr>
              <a:t>章 线性表</a:t>
            </a:r>
            <a:endParaRPr lang="zh-CN" altLang="en-US" sz="3600" b="1">
              <a:ln w="12700" cap="flat" cmpd="sng">
                <a:solidFill>
                  <a:srgbClr val="EAEAEA"/>
                </a:solidFill>
                <a:prstDash val="solid"/>
                <a:round/>
                <a:headEnd type="none" w="med" len="med"/>
                <a:tailEnd type="none" w="med" len="med"/>
              </a:ln>
              <a:gradFill rotWithShape="1">
                <a:gsLst>
                  <a:gs pos="0">
                    <a:srgbClr val="A603AB">
                      <a:alpha val="100000"/>
                    </a:srgbClr>
                  </a:gs>
                  <a:gs pos="12000">
                    <a:srgbClr val="E81766">
                      <a:alpha val="100000"/>
                    </a:srgbClr>
                  </a:gs>
                  <a:gs pos="27000">
                    <a:srgbClr val="EE3F17">
                      <a:alpha val="100000"/>
                    </a:srgbClr>
                  </a:gs>
                  <a:gs pos="48000">
                    <a:srgbClr val="FFFF00">
                      <a:alpha val="100000"/>
                    </a:srgbClr>
                  </a:gs>
                  <a:gs pos="64999">
                    <a:srgbClr val="1A8D48">
                      <a:alpha val="100000"/>
                    </a:srgbClr>
                  </a:gs>
                  <a:gs pos="78999">
                    <a:srgbClr val="0819FB">
                      <a:alpha val="100000"/>
                    </a:srgbClr>
                  </a:gs>
                  <a:gs pos="100000">
                    <a:srgbClr val="A603AB">
                      <a:alpha val="100000"/>
                    </a:srgbClr>
                  </a:gs>
                </a:gsLst>
                <a:lin ang="0" scaled="1"/>
                <a:tileRect/>
              </a:gradFill>
              <a:effectLst>
                <a:outerShdw dist="35921" dir="2699999" sy="50000" kx="2115830" algn="bl" rotWithShape="0">
                  <a:srgbClr val="C0C0C0"/>
                </a:outerShdw>
              </a:effectLst>
              <a:latin typeface="宋体" panose="02010600030101010101" pitchFamily="2" charset="-122"/>
              <a:ea typeface="宋体" panose="02010600030101010101" pitchFamily="2" charset="-122"/>
            </a:endParaRPr>
          </a:p>
        </p:txBody>
      </p:sp>
    </p:spTree>
  </p:cSld>
  <p:clrMapOvr>
    <a:masterClrMapping/>
  </p:clrMapOvr>
  <p:transition spd="slow" advTm="620806">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顺序存储结构的优点和缺点</a:t>
            </a:r>
            <a:endParaRPr lang="zh-CN" altLang="en-US"/>
          </a:p>
        </p:txBody>
      </p:sp>
      <p:sp>
        <p:nvSpPr>
          <p:cNvPr id="3" name="内容占位符 2"/>
          <p:cNvSpPr>
            <a:spLocks noGrp="1"/>
          </p:cNvSpPr>
          <p:nvPr>
            <p:ph idx="1"/>
          </p:nvPr>
        </p:nvSpPr>
        <p:spPr>
          <a:xfrm>
            <a:off x="182880" y="1101725"/>
            <a:ext cx="8942070" cy="4994275"/>
          </a:xfrm>
        </p:spPr>
        <p:txBody>
          <a:bodyPr/>
          <a:lstStyle/>
          <a:p>
            <a:r>
              <a:rPr lang="zh-CN" altLang="en-US" sz="2800">
                <a:solidFill>
                  <a:srgbClr val="FF0000"/>
                </a:solidFill>
              </a:rPr>
              <a:t>优点</a:t>
            </a:r>
            <a:endParaRPr lang="zh-CN" altLang="en-US" sz="2800"/>
          </a:p>
          <a:p>
            <a:pPr marL="0" indent="0">
              <a:buNone/>
            </a:pPr>
            <a:r>
              <a:rPr lang="zh-CN" altLang="en-US" sz="2800"/>
              <a:t>–利用数据元素的存储位置表示线性表中相邻数据元素之间的前后关系，即线性表的</a:t>
            </a:r>
            <a:r>
              <a:rPr lang="zh-CN" altLang="en-US" sz="2800">
                <a:solidFill>
                  <a:srgbClr val="3333CD"/>
                </a:solidFill>
              </a:rPr>
              <a:t>逻辑结构与存储结构一致</a:t>
            </a:r>
            <a:endParaRPr lang="zh-CN" altLang="en-US" sz="2800"/>
          </a:p>
          <a:p>
            <a:pPr marL="0" indent="0">
              <a:buNone/>
            </a:pPr>
            <a:r>
              <a:rPr lang="zh-CN" altLang="en-US" sz="2800"/>
              <a:t>–可</a:t>
            </a:r>
            <a:r>
              <a:rPr lang="zh-CN" altLang="en-US" sz="2800">
                <a:solidFill>
                  <a:schemeClr val="tx1"/>
                </a:solidFill>
              </a:rPr>
              <a:t>方便地</a:t>
            </a:r>
            <a:r>
              <a:rPr lang="zh-CN" altLang="en-US" sz="2800">
                <a:solidFill>
                  <a:srgbClr val="3333CD"/>
                </a:solidFill>
              </a:rPr>
              <a:t>随机读取</a:t>
            </a:r>
            <a:r>
              <a:rPr lang="zh-CN" altLang="en-US" sz="2800"/>
              <a:t>表中的任一元素。</a:t>
            </a:r>
            <a:endParaRPr lang="zh-CN" altLang="en-US" sz="2800"/>
          </a:p>
          <a:p>
            <a:r>
              <a:rPr lang="zh-CN" altLang="en-US" sz="2800">
                <a:solidFill>
                  <a:srgbClr val="FF0000"/>
                </a:solidFill>
              </a:rPr>
              <a:t>缺点</a:t>
            </a:r>
            <a:endParaRPr lang="zh-CN" altLang="en-US" sz="2800"/>
          </a:p>
          <a:p>
            <a:pPr marL="0" indent="0">
              <a:buNone/>
            </a:pPr>
            <a:r>
              <a:rPr lang="zh-CN" altLang="en-US" sz="2800"/>
              <a:t>–</a:t>
            </a:r>
            <a:r>
              <a:rPr lang="zh-CN" altLang="en-US" sz="2800">
                <a:solidFill>
                  <a:srgbClr val="FF00FF"/>
                </a:solidFill>
              </a:rPr>
              <a:t>时间：</a:t>
            </a:r>
            <a:r>
              <a:rPr lang="zh-CN" altLang="en-US" sz="2800">
                <a:solidFill>
                  <a:srgbClr val="3333CD"/>
                </a:solidFill>
              </a:rPr>
              <a:t>插入或删除运算不方便，</a:t>
            </a:r>
            <a:r>
              <a:rPr lang="zh-CN" altLang="en-US" sz="2800"/>
              <a:t>除表尾的位置外，在表的其它位置上进行插入或删除操作都必须移动大量的结点，效率较低；</a:t>
            </a:r>
            <a:endParaRPr lang="zh-CN" altLang="en-US" sz="2800"/>
          </a:p>
          <a:p>
            <a:pPr marL="0" indent="0">
              <a:buNone/>
            </a:pPr>
            <a:r>
              <a:rPr lang="zh-CN" altLang="en-US" sz="2800"/>
              <a:t>–</a:t>
            </a:r>
            <a:r>
              <a:rPr lang="zh-CN" altLang="en-US" sz="2800">
                <a:solidFill>
                  <a:srgbClr val="FF00FF"/>
                </a:solidFill>
              </a:rPr>
              <a:t>空间：</a:t>
            </a:r>
            <a:r>
              <a:rPr lang="zh-CN" altLang="en-US" sz="2800"/>
              <a:t>由于顺序表要求占用连续的存储空间，</a:t>
            </a:r>
            <a:r>
              <a:rPr lang="zh-CN" altLang="en-US" sz="2800">
                <a:solidFill>
                  <a:srgbClr val="3333CD"/>
                </a:solidFill>
              </a:rPr>
              <a:t>存储分配只能预先进行静态分配</a:t>
            </a:r>
            <a:r>
              <a:rPr lang="zh-CN" altLang="en-US" sz="2800"/>
              <a:t>。因此当表长变化较大时，难以确定合适的存储规模。</a:t>
            </a:r>
            <a:endParaRPr lang="zh-CN" altLang="en-US" sz="2800"/>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762000" y="152400"/>
            <a:ext cx="7772400" cy="533400"/>
          </a:xfrm>
        </p:spPr>
        <p:txBody>
          <a:bodyPr wrap="square" lIns="91440" tIns="45720" rIns="91440" bIns="45720" anchor="ctr"/>
          <a:lstStyle/>
          <a:p>
            <a:pPr algn="ctr" eaLnBrk="1" hangingPunct="1"/>
            <a:r>
              <a:rPr lang="zh-CN" altLang="en-US" dirty="0"/>
              <a:t>第</a:t>
            </a:r>
            <a:r>
              <a:rPr lang="en-US" altLang="zh-CN" dirty="0"/>
              <a:t>2</a:t>
            </a:r>
            <a:r>
              <a:rPr lang="zh-CN" altLang="en-US" dirty="0"/>
              <a:t>章　</a:t>
            </a:r>
            <a:r>
              <a:rPr lang="zh-CN" altLang="zh-CN" dirty="0"/>
              <a:t>线性表</a:t>
            </a:r>
            <a:endParaRPr lang="zh-CN" altLang="zh-CN" dirty="0"/>
          </a:p>
        </p:txBody>
      </p:sp>
      <p:sp>
        <p:nvSpPr>
          <p:cNvPr id="31747"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内容占位符 1"/>
          <p:cNvSpPr>
            <a:spLocks noGrp="1"/>
          </p:cNvSpPr>
          <p:nvPr>
            <p:ph idx="1"/>
          </p:nvPr>
        </p:nvSpPr>
        <p:spPr>
          <a:xfrm>
            <a:off x="685800" y="1101725"/>
            <a:ext cx="8017510" cy="5228590"/>
          </a:xfrm>
        </p:spPr>
        <p:txBody>
          <a:bodyPr/>
          <a:lstStyle/>
          <a:p>
            <a:r>
              <a:rPr lang="zh-CN" altLang="en-US">
                <a:solidFill>
                  <a:schemeClr val="tx1"/>
                </a:solidFill>
                <a:latin typeface="+mn-ea"/>
                <a:cs typeface="+mn-ea"/>
              </a:rPr>
              <a:t>线性表</a:t>
            </a:r>
            <a:r>
              <a:rPr lang="zh-CN" altLang="en-US">
                <a:solidFill>
                  <a:srgbClr val="FF0000"/>
                </a:solidFill>
                <a:latin typeface="+mn-ea"/>
                <a:cs typeface="+mn-ea"/>
              </a:rPr>
              <a:t>顺序存储结构</a:t>
            </a:r>
            <a:endParaRPr lang="zh-CN" altLang="en-US">
              <a:solidFill>
                <a:schemeClr val="tx1"/>
              </a:solidFill>
              <a:latin typeface="+mn-ea"/>
              <a:cs typeface="+mn-ea"/>
            </a:endParaRPr>
          </a:p>
          <a:p>
            <a:r>
              <a:rPr lang="zh-CN" altLang="en-US">
                <a:solidFill>
                  <a:schemeClr val="tx1"/>
                </a:solidFill>
                <a:latin typeface="+mn-ea"/>
                <a:cs typeface="+mn-ea"/>
              </a:rPr>
              <a:t>掌握线性表顺序存储结构下</a:t>
            </a:r>
            <a:r>
              <a:rPr lang="zh-CN" altLang="en-US">
                <a:solidFill>
                  <a:srgbClr val="FF0000"/>
                </a:solidFill>
                <a:latin typeface="+mn-ea"/>
                <a:cs typeface="+mn-ea"/>
              </a:rPr>
              <a:t>插入删除</a:t>
            </a:r>
            <a:r>
              <a:rPr lang="zh-CN" altLang="en-US">
                <a:solidFill>
                  <a:schemeClr val="tx1"/>
                </a:solidFill>
                <a:latin typeface="+mn-ea"/>
                <a:cs typeface="+mn-ea"/>
              </a:rPr>
              <a:t>运算</a:t>
            </a:r>
            <a:endParaRPr lang="zh-CN" altLang="en-US">
              <a:solidFill>
                <a:schemeClr val="tx1"/>
              </a:solidFill>
              <a:latin typeface="+mn-ea"/>
              <a:cs typeface="+mn-ea"/>
            </a:endParaRPr>
          </a:p>
          <a:p>
            <a:r>
              <a:rPr lang="zh-CN" altLang="en-US">
                <a:solidFill>
                  <a:schemeClr val="tx1"/>
                </a:solidFill>
                <a:latin typeface="+mn-ea"/>
                <a:cs typeface="+mn-ea"/>
              </a:rPr>
              <a:t>掌握</a:t>
            </a:r>
            <a:r>
              <a:rPr lang="zh-CN" altLang="en-US">
                <a:solidFill>
                  <a:srgbClr val="FF0000"/>
                </a:solidFill>
                <a:latin typeface="+mn-ea"/>
                <a:cs typeface="+mn-ea"/>
              </a:rPr>
              <a:t>插入删除简单链表</a:t>
            </a:r>
            <a:r>
              <a:rPr lang="zh-CN" altLang="en-US">
                <a:solidFill>
                  <a:schemeClr val="tx1"/>
                </a:solidFill>
                <a:latin typeface="+mn-ea"/>
                <a:cs typeface="+mn-ea"/>
              </a:rPr>
              <a:t>算法</a:t>
            </a:r>
            <a:endParaRPr lang="zh-CN" altLang="en-US">
              <a:solidFill>
                <a:schemeClr val="tx1"/>
              </a:solidFill>
              <a:latin typeface="+mn-ea"/>
              <a:cs typeface="+mn-ea"/>
            </a:endParaRPr>
          </a:p>
          <a:p>
            <a:r>
              <a:rPr lang="zh-CN" altLang="en-US">
                <a:solidFill>
                  <a:schemeClr val="tx1"/>
                </a:solidFill>
                <a:latin typeface="+mn-ea"/>
                <a:cs typeface="+mn-ea"/>
              </a:rPr>
              <a:t>掌握</a:t>
            </a:r>
            <a:r>
              <a:rPr lang="zh-CN" altLang="en-US">
                <a:solidFill>
                  <a:srgbClr val="FF0000"/>
                </a:solidFill>
                <a:latin typeface="+mn-ea"/>
                <a:cs typeface="+mn-ea"/>
              </a:rPr>
              <a:t>简单链表</a:t>
            </a:r>
            <a:r>
              <a:rPr lang="zh-CN" altLang="en-US">
                <a:solidFill>
                  <a:schemeClr val="tx1"/>
                </a:solidFill>
                <a:latin typeface="+mn-ea"/>
                <a:cs typeface="+mn-ea"/>
              </a:rPr>
              <a:t>中将</a:t>
            </a:r>
            <a:r>
              <a:rPr lang="zh-CN" altLang="en-US">
                <a:solidFill>
                  <a:srgbClr val="FF0000"/>
                </a:solidFill>
                <a:latin typeface="+mn-ea"/>
                <a:cs typeface="+mn-ea"/>
              </a:rPr>
              <a:t>第k个数据结点移至表首算法</a:t>
            </a:r>
            <a:r>
              <a:rPr lang="en-US" altLang="zh-CN">
                <a:solidFill>
                  <a:srgbClr val="FF0000"/>
                </a:solidFill>
                <a:latin typeface="+mn-ea"/>
                <a:cs typeface="+mn-ea"/>
              </a:rPr>
              <a:t> </a:t>
            </a:r>
            <a:endParaRPr lang="en-US" altLang="zh-CN">
              <a:solidFill>
                <a:srgbClr val="FF0000"/>
              </a:solidFill>
              <a:latin typeface="+mn-ea"/>
              <a:cs typeface="+mn-ea"/>
            </a:endParaRPr>
          </a:p>
          <a:p>
            <a:r>
              <a:rPr lang="zh-CN" altLang="en-US">
                <a:latin typeface="+mn-ea"/>
                <a:cs typeface="+mn-ea"/>
                <a:sym typeface="+mn-ea"/>
              </a:rPr>
              <a:t>掌握</a:t>
            </a:r>
            <a:r>
              <a:rPr lang="zh-CN" altLang="en-US">
                <a:solidFill>
                  <a:srgbClr val="FF0000"/>
                </a:solidFill>
                <a:latin typeface="+mn-ea"/>
                <a:cs typeface="+mn-ea"/>
                <a:sym typeface="+mn-ea"/>
              </a:rPr>
              <a:t>插入删除双向链表</a:t>
            </a:r>
            <a:r>
              <a:rPr lang="zh-CN" altLang="en-US">
                <a:latin typeface="+mn-ea"/>
                <a:cs typeface="+mn-ea"/>
                <a:sym typeface="+mn-ea"/>
              </a:rPr>
              <a:t>算法</a:t>
            </a:r>
            <a:r>
              <a:rPr lang="en-US" altLang="zh-CN">
                <a:solidFill>
                  <a:schemeClr val="tx1"/>
                </a:solidFill>
                <a:latin typeface="+mn-ea"/>
                <a:cs typeface="+mn-ea"/>
              </a:rPr>
              <a:t>  </a:t>
            </a:r>
            <a:r>
              <a:rPr lang="en-US" altLang="zh-CN">
                <a:latin typeface="+mn-ea"/>
                <a:cs typeface="+mn-ea"/>
              </a:rPr>
              <a:t>  </a:t>
            </a:r>
            <a:endParaRPr lang="en-US" altLang="zh-CN">
              <a:latin typeface="+mn-ea"/>
              <a:cs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7772400" cy="609600"/>
          </a:xfrm>
        </p:spPr>
        <p:txBody>
          <a:bodyPr wrap="square" lIns="91440" tIns="45720" rIns="91440" bIns="45720" anchor="ctr"/>
          <a:lstStyle/>
          <a:p>
            <a:pPr algn="ctr" eaLnBrk="1" hangingPunct="1"/>
            <a:r>
              <a:rPr lang="en-US" altLang="zh-CN" dirty="0"/>
              <a:t>1　线性表的顺序存储结构</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247015" y="1324610"/>
            <a:ext cx="8724900" cy="3438525"/>
          </a:xfrm>
          <a:prstGeom prst="rect">
            <a:avLst/>
          </a:prstGeom>
          <a:noFill/>
        </p:spPr>
        <p:txBody>
          <a:bodyPr wrap="square" rtlCol="0">
            <a:spAutoFit/>
          </a:bodyPr>
          <a:lstStyle/>
          <a:p>
            <a:pPr marL="342900" indent="-342900">
              <a:lnSpc>
                <a:spcPct val="100000"/>
              </a:lnSpc>
            </a:pPr>
            <a:r>
              <a:rPr lang="en-US" altLang="zh-CN" b="0"/>
              <a:t> </a:t>
            </a:r>
            <a:r>
              <a:rPr lang="zh-CN" altLang="en-US" b="0" dirty="0">
                <a:solidFill>
                  <a:srgbClr val="FF0000"/>
                </a:solidFill>
                <a:ea typeface="宋体" panose="02010600030101010101" pitchFamily="2" charset="-122"/>
                <a:sym typeface="+mn-ea"/>
              </a:rPr>
              <a:t>顺序存储 ：</a:t>
            </a:r>
            <a:endParaRPr lang="zh-CN" altLang="en-US" b="0" dirty="0">
              <a:solidFill>
                <a:srgbClr val="FF0000"/>
              </a:solidFill>
              <a:ea typeface="宋体" panose="02010600030101010101" pitchFamily="2" charset="-122"/>
              <a:sym typeface="+mn-ea"/>
            </a:endParaRPr>
          </a:p>
          <a:p>
            <a:pPr>
              <a:lnSpc>
                <a:spcPct val="100000"/>
              </a:lnSpc>
              <a:buNone/>
            </a:pPr>
            <a:r>
              <a:rPr lang="zh-CN" altLang="en-US" b="0" dirty="0">
                <a:ea typeface="宋体" panose="02010600030101010101" pitchFamily="2" charset="-122"/>
                <a:sym typeface="+mn-ea"/>
              </a:rPr>
              <a:t>        把线性表的结点</a:t>
            </a:r>
            <a:r>
              <a:rPr lang="zh-CN" altLang="en-US" b="0" dirty="0">
                <a:solidFill>
                  <a:srgbClr val="FF0000"/>
                </a:solidFill>
                <a:ea typeface="宋体" panose="02010600030101010101" pitchFamily="2" charset="-122"/>
                <a:sym typeface="+mn-ea"/>
              </a:rPr>
              <a:t>按逻辑顺序</a:t>
            </a:r>
            <a:r>
              <a:rPr lang="zh-CN" altLang="en-US" b="0" dirty="0">
                <a:ea typeface="宋体" panose="02010600030101010101" pitchFamily="2" charset="-122"/>
                <a:sym typeface="+mn-ea"/>
              </a:rPr>
              <a:t>依次存放在一组</a:t>
            </a:r>
            <a:r>
              <a:rPr lang="zh-CN" altLang="en-US" b="0" dirty="0">
                <a:solidFill>
                  <a:srgbClr val="FF0000"/>
                </a:solidFill>
                <a:ea typeface="宋体" panose="02010600030101010101" pitchFamily="2" charset="-122"/>
                <a:sym typeface="+mn-ea"/>
              </a:rPr>
              <a:t>地址连续</a:t>
            </a:r>
            <a:r>
              <a:rPr lang="zh-CN" altLang="en-US" b="0" dirty="0">
                <a:ea typeface="宋体" panose="02010600030101010101" pitchFamily="2" charset="-122"/>
                <a:sym typeface="+mn-ea"/>
              </a:rPr>
              <a:t>的存储单元里。</a:t>
            </a:r>
            <a:endParaRPr lang="zh-CN" altLang="en-US" b="0" dirty="0">
              <a:ea typeface="宋体" panose="02010600030101010101" pitchFamily="2" charset="-122"/>
              <a:sym typeface="+mn-ea"/>
            </a:endParaRPr>
          </a:p>
          <a:p>
            <a:pPr>
              <a:lnSpc>
                <a:spcPct val="100000"/>
              </a:lnSpc>
            </a:pPr>
            <a:r>
              <a:rPr lang="en-US" altLang="zh-CN" b="0" noProof="0" dirty="0">
                <a:ln>
                  <a:noFill/>
                </a:ln>
                <a:solidFill>
                  <a:srgbClr val="FF0000"/>
                </a:solidFill>
                <a:effectLst/>
                <a:uLnTx/>
                <a:uFillTx/>
                <a:latin typeface="+mn-lt"/>
                <a:ea typeface="+mn-ea"/>
                <a:cs typeface="+mn-ea"/>
                <a:sym typeface="+mn-lt"/>
              </a:rPr>
              <a:t>  </a:t>
            </a:r>
            <a:r>
              <a:rPr lang="zh-CN" altLang="en-US" b="0" noProof="0" dirty="0">
                <a:ln>
                  <a:noFill/>
                </a:ln>
                <a:solidFill>
                  <a:srgbClr val="FF0000"/>
                </a:solidFill>
                <a:effectLst/>
                <a:uLnTx/>
                <a:uFillTx/>
                <a:latin typeface="+mn-lt"/>
                <a:ea typeface="+mn-ea"/>
                <a:cs typeface="+mn-ea"/>
                <a:sym typeface="+mn-lt"/>
              </a:rPr>
              <a:t>特点：</a:t>
            </a:r>
            <a:r>
              <a:rPr lang="zh-CN" altLang="en-US" b="0" noProof="0" dirty="0">
                <a:ln>
                  <a:noFill/>
                </a:ln>
                <a:solidFill>
                  <a:srgbClr val="3333CD"/>
                </a:solidFill>
                <a:effectLst/>
                <a:uLnTx/>
                <a:uFillTx/>
                <a:latin typeface="+mn-lt"/>
                <a:ea typeface="+mn-ea"/>
                <a:cs typeface="+mn-ea"/>
                <a:sym typeface="+mn-lt"/>
              </a:rPr>
              <a:t>逻辑相邻，物理相邻</a:t>
            </a:r>
            <a:endParaRPr lang="zh-CN" altLang="en-US" b="0" noProof="0" dirty="0">
              <a:ln>
                <a:noFill/>
              </a:ln>
              <a:solidFill>
                <a:srgbClr val="3333CD"/>
              </a:solidFill>
              <a:effectLst/>
              <a:uLnTx/>
              <a:uFillTx/>
              <a:latin typeface="+mn-lt"/>
              <a:ea typeface="+mn-ea"/>
              <a:cs typeface="+mn-ea"/>
              <a:sym typeface="+mn-lt"/>
            </a:endParaRPr>
          </a:p>
          <a:p>
            <a:pPr>
              <a:lnSpc>
                <a:spcPct val="100000"/>
              </a:lnSpc>
            </a:pPr>
            <a:r>
              <a:rPr lang="en-US" altLang="zh-CN" b="0" dirty="0">
                <a:solidFill>
                  <a:srgbClr val="3333CD"/>
                </a:solidFill>
                <a:ea typeface="宋体" panose="02010600030101010101" pitchFamily="2" charset="-122"/>
                <a:sym typeface="+mn-ea"/>
              </a:rPr>
              <a:t> </a:t>
            </a:r>
            <a:r>
              <a:rPr lang="en-US" altLang="zh-CN" b="0" noProof="0" dirty="0">
                <a:ln>
                  <a:noFill/>
                </a:ln>
                <a:solidFill>
                  <a:srgbClr val="FF0000"/>
                </a:solidFill>
                <a:effectLst/>
                <a:uLnTx/>
                <a:uFillTx/>
                <a:latin typeface="+mn-lt"/>
                <a:ea typeface="+mn-ea"/>
                <a:cs typeface="+mn-ea"/>
                <a:sym typeface="+mn-ea"/>
              </a:rPr>
              <a:t>实现手段：</a:t>
            </a:r>
            <a:r>
              <a:rPr lang="zh-CN" altLang="en-US" b="0" dirty="0">
                <a:solidFill>
                  <a:srgbClr val="3333CD"/>
                </a:solidFill>
                <a:ea typeface="宋体" panose="02010600030101010101" pitchFamily="2" charset="-122"/>
                <a:sym typeface="+mn-ea"/>
              </a:rPr>
              <a:t>数组</a:t>
            </a:r>
            <a:endParaRPr lang="zh-CN" altLang="en-US" b="0" dirty="0">
              <a:latin typeface="Times New Roman" panose="02020603050405020304" pitchFamily="18" charset="0"/>
              <a:ea typeface="宋体" panose="02010600030101010101" pitchFamily="2" charset="-122"/>
            </a:endParaRPr>
          </a:p>
          <a:p>
            <a:pPr marL="342900" indent="-342900">
              <a:lnSpc>
                <a:spcPct val="100000"/>
              </a:lnSpc>
            </a:pPr>
            <a:r>
              <a:rPr lang="zh-CN" altLang="en-US" b="0" dirty="0">
                <a:ea typeface="宋体" panose="02010600030101010101" pitchFamily="2" charset="-122"/>
                <a:sym typeface="+mn-ea"/>
              </a:rPr>
              <a:t>采用顺序存储结构的线性表通常称为</a:t>
            </a:r>
            <a:r>
              <a:rPr lang="zh-CN" altLang="en-US" b="0" dirty="0">
                <a:solidFill>
                  <a:srgbClr val="FF0000"/>
                </a:solidFill>
                <a:ea typeface="宋体" panose="02010600030101010101" pitchFamily="2" charset="-122"/>
                <a:sym typeface="+mn-ea"/>
              </a:rPr>
              <a:t>顺序表。</a:t>
            </a:r>
            <a:endParaRPr lang="en-US" altLang="zh-CN" b="0" dirty="0">
              <a:solidFill>
                <a:srgbClr val="FF0000"/>
              </a:solidFill>
              <a:ea typeface="宋体" panose="02010600030101010101" pitchFamily="2" charset="-122"/>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26425"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sym typeface="+mn-ea"/>
            </a:endParaRPr>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3" name="文本框 2"/>
          <p:cNvSpPr txBox="1"/>
          <p:nvPr/>
        </p:nvSpPr>
        <p:spPr>
          <a:xfrm>
            <a:off x="1030605" y="1654175"/>
            <a:ext cx="8733155" cy="2632075"/>
          </a:xfrm>
          <a:prstGeom prst="rect">
            <a:avLst/>
          </a:prstGeom>
          <a:noFill/>
        </p:spPr>
        <p:txBody>
          <a:bodyPr wrap="square" rtlCol="0">
            <a:spAutoFit/>
          </a:bodyPr>
          <a:lstStyle/>
          <a:p>
            <a:pPr>
              <a:lnSpc>
                <a:spcPct val="110000"/>
              </a:lnSpc>
              <a:spcBef>
                <a:spcPct val="10000"/>
              </a:spcBef>
              <a:buFont typeface="Wingdings" panose="05000000000000000000" pitchFamily="2" charset="2"/>
              <a:buNone/>
            </a:pPr>
            <a:r>
              <a:rPr lang="en-US" altLang="zh-CN" sz="2800" b="0" dirty="0" err="1">
                <a:sym typeface="宋体" panose="02010600030101010101" pitchFamily="2" charset="-122"/>
              </a:rPr>
              <a:t>#define  OK   1</a:t>
            </a:r>
            <a:endParaRPr lang="en-US" altLang="zh-CN" sz="2800" b="0" dirty="0" err="1">
              <a:latin typeface="Times New Roman" panose="02020603050405020304" pitchFamily="18" charset="0"/>
              <a:ea typeface="楷体_GB2312" pitchFamily="49" charset="-122"/>
              <a:sym typeface="宋体" panose="02010600030101010101" pitchFamily="2" charset="-122"/>
            </a:endParaRPr>
          </a:p>
          <a:p>
            <a:pPr>
              <a:lnSpc>
                <a:spcPct val="110000"/>
              </a:lnSpc>
              <a:spcBef>
                <a:spcPct val="10000"/>
              </a:spcBef>
              <a:buFont typeface="Wingdings" panose="05000000000000000000" pitchFamily="2" charset="2"/>
              <a:buNone/>
            </a:pPr>
            <a:r>
              <a:rPr lang="en-US" altLang="zh-CN" sz="2800" b="0" dirty="0" err="1">
                <a:sym typeface="宋体" panose="02010600030101010101" pitchFamily="2" charset="-122"/>
              </a:rPr>
              <a:t>#define  ERROR   -1</a:t>
            </a:r>
            <a:endParaRPr lang="en-US" altLang="zh-CN" sz="2800" b="0" dirty="0" err="1">
              <a:latin typeface="Times New Roman" panose="02020603050405020304" pitchFamily="18" charset="0"/>
              <a:ea typeface="楷体_GB2312" pitchFamily="49" charset="-122"/>
              <a:sym typeface="宋体" panose="02010600030101010101" pitchFamily="2" charset="-122"/>
            </a:endParaRPr>
          </a:p>
          <a:p>
            <a:pPr>
              <a:lnSpc>
                <a:spcPct val="110000"/>
              </a:lnSpc>
              <a:spcBef>
                <a:spcPct val="10000"/>
              </a:spcBef>
              <a:buFont typeface="Wingdings" panose="05000000000000000000" pitchFamily="2" charset="2"/>
              <a:buNone/>
            </a:pPr>
            <a:r>
              <a:rPr lang="en-US" altLang="zh-CN" sz="2800" b="0" dirty="0" err="1">
                <a:sym typeface="宋体" panose="02010600030101010101" pitchFamily="2" charset="-122"/>
              </a:rPr>
              <a:t>#define  </a:t>
            </a:r>
            <a:r>
              <a:rPr lang="en-US" altLang="zh-CN" sz="2800" b="0" dirty="0" err="1">
                <a:sym typeface="+mn-ea"/>
              </a:rPr>
              <a:t>MAX_SIZE</a:t>
            </a:r>
            <a:r>
              <a:rPr lang="en-US" altLang="zh-CN" sz="2800" b="0" dirty="0" err="1">
                <a:sym typeface="宋体" panose="02010600030101010101" pitchFamily="2" charset="-122"/>
              </a:rPr>
              <a:t>  100</a:t>
            </a:r>
            <a:endParaRPr lang="en-US" altLang="zh-CN" sz="2800" b="0" dirty="0" err="1">
              <a:latin typeface="Times New Roman" panose="02020603050405020304" pitchFamily="18" charset="0"/>
              <a:ea typeface="楷体_GB2312" pitchFamily="49" charset="-122"/>
              <a:sym typeface="宋体" panose="02010600030101010101" pitchFamily="2" charset="-122"/>
            </a:endParaRPr>
          </a:p>
          <a:p>
            <a:pPr>
              <a:lnSpc>
                <a:spcPct val="110000"/>
              </a:lnSpc>
              <a:spcBef>
                <a:spcPct val="10000"/>
              </a:spcBef>
              <a:buFont typeface="Wingdings" panose="05000000000000000000" pitchFamily="2" charset="2"/>
              <a:buNone/>
            </a:pPr>
            <a:r>
              <a:rPr lang="en-US" altLang="zh-CN" sz="2800" b="0" dirty="0" err="1">
                <a:sym typeface="宋体" panose="02010600030101010101" pitchFamily="2" charset="-122"/>
              </a:rPr>
              <a:t>typedef  int  Status ;</a:t>
            </a:r>
            <a:endParaRPr lang="en-US" altLang="zh-CN" sz="2800" b="0" dirty="0">
              <a:latin typeface="Times New Roman" panose="02020603050405020304" pitchFamily="18" charset="0"/>
              <a:ea typeface="楷体_GB2312" pitchFamily="49" charset="-122"/>
              <a:sym typeface="宋体" panose="02010600030101010101" pitchFamily="2" charset="-122"/>
            </a:endParaRPr>
          </a:p>
          <a:p>
            <a:pPr>
              <a:lnSpc>
                <a:spcPct val="110000"/>
              </a:lnSpc>
              <a:spcBef>
                <a:spcPct val="10000"/>
              </a:spcBef>
              <a:buFont typeface="Wingdings" panose="05000000000000000000" pitchFamily="2" charset="2"/>
              <a:buNone/>
            </a:pPr>
            <a:r>
              <a:rPr lang="en-US" altLang="zh-CN" sz="2800" b="0" dirty="0" err="1">
                <a:sym typeface="宋体" panose="02010600030101010101" pitchFamily="2" charset="-122"/>
              </a:rPr>
              <a:t>typedef</a:t>
            </a:r>
            <a:r>
              <a:rPr lang="en-US" altLang="zh-CN" sz="2800" b="0" dirty="0">
                <a:sym typeface="宋体" panose="02010600030101010101" pitchFamily="2" charset="-122"/>
              </a:rPr>
              <a:t>  </a:t>
            </a:r>
            <a:r>
              <a:rPr lang="en-US" altLang="zh-CN" sz="2800" b="0" dirty="0" err="1">
                <a:sym typeface="宋体" panose="02010600030101010101" pitchFamily="2" charset="-122"/>
              </a:rPr>
              <a:t>int</a:t>
            </a:r>
            <a:r>
              <a:rPr lang="en-US" altLang="zh-CN" sz="2800" b="0" dirty="0">
                <a:sym typeface="宋体" panose="02010600030101010101" pitchFamily="2" charset="-122"/>
              </a:rPr>
              <a:t>  </a:t>
            </a:r>
            <a:r>
              <a:rPr lang="en-US" altLang="zh-CN" sz="2800" b="0" dirty="0" err="1">
                <a:sym typeface="宋体" panose="02010600030101010101" pitchFamily="2" charset="-122"/>
              </a:rPr>
              <a:t>ElemType</a:t>
            </a:r>
            <a:r>
              <a:rPr lang="en-US" altLang="zh-CN" sz="2800" b="0" dirty="0">
                <a:sym typeface="宋体" panose="02010600030101010101" pitchFamily="2" charset="-122"/>
              </a:rPr>
              <a:t> ; </a:t>
            </a:r>
            <a:endParaRPr lang="zh-CN" altLang="en-US" sz="2800" b="0">
              <a:latin typeface="+mn-lt"/>
              <a:ea typeface="+mn-ea"/>
              <a:cs typeface="+mn-lt"/>
            </a:endParaRPr>
          </a:p>
        </p:txBody>
      </p:sp>
      <p:sp>
        <p:nvSpPr>
          <p:cNvPr id="4" name="Text Box 24"/>
          <p:cNvSpPr txBox="1">
            <a:spLocks noChangeArrowheads="1"/>
          </p:cNvSpPr>
          <p:nvPr/>
        </p:nvSpPr>
        <p:spPr bwMode="auto">
          <a:xfrm>
            <a:off x="241300" y="944880"/>
            <a:ext cx="8561705" cy="681990"/>
          </a:xfrm>
          <a:prstGeom prst="rect">
            <a:avLst/>
          </a:prstGeom>
          <a:noFill/>
        </p:spPr>
        <p:txBody>
          <a:bodyPr wrap="square" rtlCol="0">
            <a:spAutoFit/>
          </a:bodyPr>
          <a:lstStyle/>
          <a:p>
            <a:pPr lvl="0" algn="l">
              <a:buSzTx/>
            </a:pPr>
            <a:r>
              <a:rPr lang="zh-CN" altLang="en-US" b="0">
                <a:solidFill>
                  <a:srgbClr val="FF0000"/>
                </a:solidFill>
                <a:latin typeface="+mn-lt"/>
                <a:ea typeface="+mn-ea"/>
                <a:cs typeface="+mn-lt"/>
                <a:sym typeface="+mn-ea"/>
              </a:rPr>
              <a:t>顺序表类型定义：</a:t>
            </a:r>
            <a:endParaRPr lang="zh-CN" altLang="en-US" b="0">
              <a:solidFill>
                <a:srgbClr val="FF0000"/>
              </a:solidFill>
              <a:latin typeface="+mn-lt"/>
              <a:ea typeface="+mn-ea"/>
              <a:cs typeface="+mn-lt"/>
              <a:sym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26425"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sym typeface="+mn-ea"/>
            </a:endParaRPr>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67586" name="Text Box 1026"/>
          <p:cNvSpPr txBox="1">
            <a:spLocks noChangeArrowheads="1"/>
          </p:cNvSpPr>
          <p:nvPr/>
        </p:nvSpPr>
        <p:spPr bwMode="auto">
          <a:xfrm>
            <a:off x="1071245" y="1861185"/>
            <a:ext cx="6697980" cy="2416175"/>
          </a:xfrm>
          <a:prstGeom prst="rect">
            <a:avLst/>
          </a:prstGeom>
          <a:noFill/>
        </p:spPr>
        <p:txBody>
          <a:bodyPr wrap="square" lIns="91440" tIns="45720" rIns="91440" bIns="45720" rtlCol="0">
            <a:spAutoFit/>
          </a:bodyPr>
          <a:lstStyle/>
          <a:p>
            <a:pPr lvl="0" algn="l">
              <a:buSzTx/>
              <a:buNone/>
            </a:pPr>
            <a:r>
              <a:rPr lang="zh-CN" altLang="en-US" sz="2800" b="0" dirty="0">
                <a:solidFill>
                  <a:srgbClr val="3333CC"/>
                </a:solidFill>
                <a:ea typeface="+mn-ea"/>
                <a:cs typeface="Times New Roman" panose="02020603050405020304" pitchFamily="18" charset="0"/>
                <a:sym typeface="+mn-ea"/>
              </a:rPr>
              <a:t>struct SqList</a:t>
            </a:r>
            <a:endParaRPr lang="zh-CN" altLang="en-US" sz="2800" b="0" dirty="0">
              <a:solidFill>
                <a:srgbClr val="3333CC"/>
              </a:solidFill>
              <a:ea typeface="+mn-ea"/>
              <a:cs typeface="Times New Roman" panose="02020603050405020304" pitchFamily="18" charset="0"/>
              <a:sym typeface="+mn-ea"/>
            </a:endParaRPr>
          </a:p>
          <a:p>
            <a:pPr lvl="0" algn="l">
              <a:buSzTx/>
              <a:buNone/>
            </a:pPr>
            <a:r>
              <a:rPr lang="zh-CN" altLang="en-US" sz="2800" b="0" dirty="0">
                <a:solidFill>
                  <a:srgbClr val="3333CC"/>
                </a:solidFill>
                <a:ea typeface="+mn-ea"/>
                <a:cs typeface="Times New Roman" panose="02020603050405020304" pitchFamily="18" charset="0"/>
                <a:sym typeface="+mn-ea"/>
              </a:rPr>
              <a:t>{     </a:t>
            </a:r>
            <a:r>
              <a:rPr lang="zh-CN" altLang="en-US" sz="2800" b="0" dirty="0">
                <a:solidFill>
                  <a:srgbClr val="FF00FF"/>
                </a:solidFill>
                <a:ea typeface="+mn-ea"/>
                <a:cs typeface="Times New Roman" panose="02020603050405020304" pitchFamily="18" charset="0"/>
                <a:sym typeface="+mn-ea"/>
              </a:rPr>
              <a:t>ElemType</a:t>
            </a:r>
            <a:r>
              <a:rPr lang="zh-CN" altLang="en-US" sz="2800" b="0" dirty="0">
                <a:solidFill>
                  <a:srgbClr val="3333CC"/>
                </a:solidFill>
                <a:ea typeface="+mn-ea"/>
                <a:cs typeface="Times New Roman" panose="02020603050405020304" pitchFamily="18" charset="0"/>
                <a:sym typeface="+mn-ea"/>
              </a:rPr>
              <a:t> data[</a:t>
            </a:r>
            <a:r>
              <a:rPr lang="zh-CN" altLang="en-US" sz="2800" b="0" dirty="0">
                <a:solidFill>
                  <a:srgbClr val="3333CC"/>
                </a:solidFill>
                <a:ea typeface="+mn-ea"/>
                <a:cs typeface="Times New Roman" panose="02020603050405020304" pitchFamily="18" charset="0"/>
                <a:sym typeface="+mn-ea"/>
              </a:rPr>
              <a:t>MAX_SIZE</a:t>
            </a:r>
            <a:r>
              <a:rPr lang="zh-CN" altLang="en-US" sz="2800" b="0" dirty="0">
                <a:solidFill>
                  <a:srgbClr val="3333CC"/>
                </a:solidFill>
                <a:ea typeface="+mn-ea"/>
                <a:cs typeface="Times New Roman" panose="02020603050405020304" pitchFamily="18" charset="0"/>
                <a:sym typeface="+mn-ea"/>
              </a:rPr>
              <a:t>];</a:t>
            </a:r>
            <a:endParaRPr lang="zh-CN" altLang="en-US" sz="2800" b="0" dirty="0">
              <a:solidFill>
                <a:srgbClr val="3333CC"/>
              </a:solidFill>
              <a:ea typeface="+mn-ea"/>
              <a:cs typeface="Times New Roman" panose="02020603050405020304" pitchFamily="18" charset="0"/>
              <a:sym typeface="+mn-ea"/>
            </a:endParaRPr>
          </a:p>
          <a:p>
            <a:pPr lvl="0" algn="l">
              <a:buSzTx/>
              <a:buNone/>
            </a:pPr>
            <a:r>
              <a:rPr lang="zh-CN" altLang="en-US" sz="2800" b="0" dirty="0">
                <a:solidFill>
                  <a:srgbClr val="3333CC"/>
                </a:solidFill>
                <a:ea typeface="+mn-ea"/>
                <a:cs typeface="Times New Roman" panose="02020603050405020304" pitchFamily="18" charset="0"/>
                <a:sym typeface="+mn-ea"/>
              </a:rPr>
              <a:t>        int length;</a:t>
            </a:r>
            <a:endParaRPr lang="zh-CN" altLang="en-US" sz="2800" b="0" dirty="0">
              <a:solidFill>
                <a:srgbClr val="3333CC"/>
              </a:solidFill>
              <a:ea typeface="+mn-ea"/>
              <a:cs typeface="Times New Roman" panose="02020603050405020304" pitchFamily="18" charset="0"/>
              <a:sym typeface="+mn-ea"/>
            </a:endParaRPr>
          </a:p>
          <a:p>
            <a:pPr lvl="0" algn="l">
              <a:buSzTx/>
              <a:buNone/>
            </a:pPr>
            <a:r>
              <a:rPr lang="zh-CN" altLang="en-US" sz="2800" b="0" dirty="0">
                <a:solidFill>
                  <a:srgbClr val="3333CC"/>
                </a:solidFill>
                <a:ea typeface="+mn-ea"/>
                <a:cs typeface="Times New Roman" panose="02020603050405020304" pitchFamily="18" charset="0"/>
                <a:sym typeface="+mn-ea"/>
              </a:rPr>
              <a:t>} ; </a:t>
            </a:r>
            <a:r>
              <a:rPr lang="zh-CN" altLang="en-US" sz="2800" b="0">
                <a:latin typeface="+mn-lt"/>
                <a:ea typeface="+mn-ea"/>
                <a:cs typeface="+mn-lt"/>
                <a:sym typeface="+mn-ea"/>
              </a:rPr>
              <a:t>  </a:t>
            </a:r>
            <a:r>
              <a:rPr lang="zh-CN" altLang="en-US" sz="2800" b="0">
                <a:solidFill>
                  <a:srgbClr val="00B050"/>
                </a:solidFill>
                <a:latin typeface="+mn-lt"/>
                <a:ea typeface="+mn-ea"/>
                <a:cs typeface="+mn-lt"/>
                <a:sym typeface="+mn-ea"/>
              </a:rPr>
              <a:t> //顺序表类型</a:t>
            </a:r>
            <a:r>
              <a:rPr lang="zh-CN" altLang="en-US" sz="2800" b="0">
                <a:latin typeface="+mn-lt"/>
                <a:ea typeface="+mn-ea"/>
                <a:cs typeface="+mn-lt"/>
                <a:sym typeface="+mn-ea"/>
              </a:rPr>
              <a:t>  </a:t>
            </a:r>
            <a:endParaRPr lang="zh-CN" altLang="en-US" sz="2800" b="0">
              <a:latin typeface="+mn-lt"/>
              <a:ea typeface="+mn-ea"/>
              <a:cs typeface="+mn-lt"/>
              <a:sym typeface="+mn-ea"/>
            </a:endParaRPr>
          </a:p>
        </p:txBody>
      </p:sp>
      <p:sp>
        <p:nvSpPr>
          <p:cNvPr id="67587" name="Text Box 1027"/>
          <p:cNvSpPr txBox="1">
            <a:spLocks noChangeArrowheads="1"/>
          </p:cNvSpPr>
          <p:nvPr/>
        </p:nvSpPr>
        <p:spPr bwMode="auto">
          <a:xfrm>
            <a:off x="240665" y="4578350"/>
            <a:ext cx="8331835" cy="1124585"/>
          </a:xfrm>
          <a:prstGeom prst="rect">
            <a:avLst/>
          </a:prstGeom>
          <a:noFill/>
        </p:spPr>
        <p:txBody>
          <a:bodyPr wrap="square" rtlCol="0">
            <a:spAutoFit/>
          </a:bodyPr>
          <a:lstStyle/>
          <a:p>
            <a:pPr lvl="0" algn="l">
              <a:buSzTx/>
            </a:pPr>
            <a:r>
              <a:rPr lang="zh-CN" altLang="en-US" sz="2800" b="0">
                <a:latin typeface="+mn-lt"/>
                <a:ea typeface="+mn-ea"/>
                <a:cs typeface="+mn-lt"/>
                <a:sym typeface="+mn-ea"/>
              </a:rPr>
              <a:t>其中data成员存放元素，length成员存放线性表的实际长度。</a:t>
            </a:r>
            <a:endParaRPr lang="zh-CN" altLang="en-US" sz="2800" b="0">
              <a:latin typeface="+mn-lt"/>
              <a:ea typeface="+mn-ea"/>
              <a:cs typeface="+mn-lt"/>
              <a:sym typeface="+mn-ea"/>
            </a:endParaRPr>
          </a:p>
        </p:txBody>
      </p:sp>
      <p:sp>
        <p:nvSpPr>
          <p:cNvPr id="4" name="Text Box 24"/>
          <p:cNvSpPr txBox="1">
            <a:spLocks noChangeArrowheads="1"/>
          </p:cNvSpPr>
          <p:nvPr/>
        </p:nvSpPr>
        <p:spPr bwMode="auto">
          <a:xfrm>
            <a:off x="241300" y="944880"/>
            <a:ext cx="8561705" cy="681990"/>
          </a:xfrm>
          <a:prstGeom prst="rect">
            <a:avLst/>
          </a:prstGeom>
          <a:noFill/>
        </p:spPr>
        <p:txBody>
          <a:bodyPr wrap="square" rtlCol="0">
            <a:spAutoFit/>
          </a:bodyPr>
          <a:lstStyle/>
          <a:p>
            <a:pPr lvl="0" algn="l">
              <a:buSzTx/>
            </a:pPr>
            <a:r>
              <a:rPr lang="zh-CN" altLang="en-US" b="0">
                <a:solidFill>
                  <a:srgbClr val="FF0000"/>
                </a:solidFill>
                <a:latin typeface="+mn-lt"/>
                <a:ea typeface="+mn-ea"/>
                <a:cs typeface="+mn-lt"/>
                <a:sym typeface="+mn-ea"/>
              </a:rPr>
              <a:t>顺序表类型定义：</a:t>
            </a:r>
            <a:endParaRPr lang="zh-CN" altLang="en-US" b="0">
              <a:solidFill>
                <a:srgbClr val="FF0000"/>
              </a:solidFill>
              <a:latin typeface="+mn-lt"/>
              <a:ea typeface="+mn-ea"/>
              <a:cs typeface="+mn-lt"/>
              <a:sym typeface="+mn-ea"/>
            </a:endParaRPr>
          </a:p>
        </p:txBody>
      </p:sp>
      <p:sp>
        <p:nvSpPr>
          <p:cNvPr id="5" name="TextBox 4"/>
          <p:cNvSpPr txBox="1"/>
          <p:nvPr/>
        </p:nvSpPr>
        <p:spPr>
          <a:xfrm>
            <a:off x="241300" y="5650230"/>
            <a:ext cx="7331075" cy="607695"/>
          </a:xfrm>
          <a:prstGeom prst="rect">
            <a:avLst/>
          </a:prstGeom>
          <a:noFill/>
        </p:spPr>
        <p:txBody>
          <a:bodyPr wrap="square" rtlCol="0">
            <a:spAutoFit/>
          </a:bodyPr>
          <a:lstStyle/>
          <a:p>
            <a:pPr lvl="0" algn="l">
              <a:buSzTx/>
            </a:pPr>
            <a:r>
              <a:rPr lang="zh-CN" altLang="en-US" sz="2800" b="0">
                <a:latin typeface="+mn-lt"/>
                <a:ea typeface="+mn-ea"/>
                <a:cs typeface="+mn-lt"/>
                <a:sym typeface="+mn-ea"/>
              </a:rPr>
              <a:t>说明：注意逻辑位序和物理位序相差1。</a:t>
            </a:r>
            <a:endParaRPr lang="zh-CN" altLang="en-US" sz="2800" b="0">
              <a:latin typeface="+mn-lt"/>
              <a:ea typeface="+mn-ea"/>
              <a:cs typeface="+mn-lt"/>
              <a:sym typeface="+mn-ea"/>
            </a:endParaRPr>
          </a:p>
        </p:txBody>
      </p:sp>
      <p:sp>
        <p:nvSpPr>
          <p:cNvPr id="8" name="TextBox 7"/>
          <p:cNvSpPr txBox="1"/>
          <p:nvPr/>
        </p:nvSpPr>
        <p:spPr>
          <a:xfrm>
            <a:off x="4945380" y="3357880"/>
            <a:ext cx="4017010" cy="607695"/>
          </a:xfrm>
          <a:prstGeom prst="rect">
            <a:avLst/>
          </a:prstGeom>
          <a:noFill/>
        </p:spPr>
        <p:txBody>
          <a:bodyPr wrap="square" rtlCol="0">
            <a:spAutoFit/>
          </a:bodyPr>
          <a:lstStyle/>
          <a:p>
            <a:pPr lvl="0" algn="l">
              <a:buSzTx/>
              <a:buNone/>
            </a:pPr>
            <a:r>
              <a:rPr lang="zh-CN" altLang="en-US" sz="2800" b="0">
                <a:solidFill>
                  <a:srgbClr val="FF00FF"/>
                </a:solidFill>
                <a:latin typeface="+mn-lt"/>
                <a:ea typeface="+mn-ea"/>
                <a:cs typeface="+mn-lt"/>
                <a:sym typeface="+mn-ea"/>
              </a:rPr>
              <a:t>ElemType为对象类型</a:t>
            </a:r>
            <a:endParaRPr lang="zh-CN" altLang="en-US" sz="2800" b="0">
              <a:solidFill>
                <a:srgbClr val="FF00FF"/>
              </a:solidFill>
              <a:latin typeface="+mn-lt"/>
              <a:ea typeface="+mn-ea"/>
              <a:cs typeface="+mn-lt"/>
              <a:sym typeface="+mn-ea"/>
            </a:endParaRPr>
          </a:p>
        </p:txBody>
      </p:sp>
      <p:cxnSp>
        <p:nvCxnSpPr>
          <p:cNvPr id="10" name="直接箭头连接符 9"/>
          <p:cNvCxnSpPr>
            <a:stCxn id="8" idx="1"/>
          </p:cNvCxnSpPr>
          <p:nvPr/>
        </p:nvCxnSpPr>
        <p:spPr>
          <a:xfrm flipH="1" flipV="1">
            <a:off x="3204210" y="3027680"/>
            <a:ext cx="1741170" cy="634365"/>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758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7" presetClass="entr" presetSubtype="0" fill="hold" grpId="0" nodeType="clickEffect">
                                  <p:stCondLst>
                                    <p:cond delay="0"/>
                                  </p:stCondLst>
                                  <p:iterate type="lt">
                                    <p:tmPct val="50000"/>
                                  </p:iterate>
                                  <p:childTnLst>
                                    <p:set>
                                      <p:cBhvr>
                                        <p:cTn id="20" dur="1" fill="hold">
                                          <p:stCondLst>
                                            <p:cond delay="0"/>
                                          </p:stCondLst>
                                        </p:cTn>
                                        <p:tgtEl>
                                          <p:spTgt spid="5"/>
                                        </p:tgtEl>
                                        <p:attrNameLst>
                                          <p:attrName>style.visibility</p:attrName>
                                        </p:attrNameLst>
                                      </p:cBhvr>
                                      <p:to>
                                        <p:strVal val="visible"/>
                                      </p:to>
                                    </p:set>
                                    <p:anim calcmode="discrete" valueType="clr">
                                      <p:cBhvr override="childStyle">
                                        <p:cTn id="21" dur="80"/>
                                        <p:tgtEl>
                                          <p:spTgt spid="5"/>
                                        </p:tgtEl>
                                        <p:attrNameLst>
                                          <p:attrName>style.color</p:attrName>
                                        </p:attrNameLst>
                                      </p:cBhvr>
                                      <p:tavLst>
                                        <p:tav tm="0">
                                          <p:val>
                                            <p:clrVal>
                                              <a:schemeClr val="accent2"/>
                                            </p:clrVal>
                                          </p:val>
                                        </p:tav>
                                        <p:tav tm="50000">
                                          <p:val>
                                            <p:clrVal>
                                              <a:schemeClr val="hlink"/>
                                            </p:clrVal>
                                          </p:val>
                                        </p:tav>
                                      </p:tavLst>
                                    </p:anim>
                                    <p:anim calcmode="discrete" valueType="clr">
                                      <p:cBhvr>
                                        <p:cTn id="22" dur="80"/>
                                        <p:tgtEl>
                                          <p:spTgt spid="5"/>
                                        </p:tgtEl>
                                        <p:attrNameLst>
                                          <p:attrName>fillcolor</p:attrName>
                                        </p:attrNameLst>
                                      </p:cBhvr>
                                      <p:tavLst>
                                        <p:tav tm="0">
                                          <p:val>
                                            <p:clrVal>
                                              <a:schemeClr val="accent2"/>
                                            </p:clrVal>
                                          </p:val>
                                        </p:tav>
                                        <p:tav tm="50000">
                                          <p:val>
                                            <p:clrVal>
                                              <a:schemeClr val="hlink"/>
                                            </p:clrVal>
                                          </p:val>
                                        </p:tav>
                                      </p:tavLst>
                                    </p:anim>
                                    <p:set>
                                      <p:cBhvr>
                                        <p:cTn id="23" dur="80"/>
                                        <p:tgtEl>
                                          <p:spTgt spid="5"/>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p:bldP spid="67587" grpId="0"/>
      <p:bldP spid="5" grpId="0" bldLvl="0" animBg="1"/>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26425"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sym typeface="+mn-ea"/>
            </a:endParaRPr>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16386" name="Text Box 2"/>
          <p:cNvSpPr txBox="1">
            <a:spLocks noChangeArrowheads="1"/>
          </p:cNvSpPr>
          <p:nvPr/>
        </p:nvSpPr>
        <p:spPr bwMode="auto">
          <a:xfrm>
            <a:off x="214313" y="914083"/>
            <a:ext cx="8534400" cy="1856105"/>
          </a:xfrm>
          <a:prstGeom prst="rect">
            <a:avLst/>
          </a:prstGeom>
          <a:noFill/>
          <a:ln w="9525">
            <a:noFill/>
            <a:miter lim="800000"/>
          </a:ln>
          <a:effectLst/>
        </p:spPr>
        <p:txBody>
          <a:bodyPr wrap="square">
            <a:spAutoFit/>
          </a:bodyPr>
          <a:lstStyle/>
          <a:p>
            <a:pPr lvl="0" algn="l">
              <a:lnSpc>
                <a:spcPct val="130000"/>
              </a:lnSpc>
              <a:buSzTx/>
            </a:pPr>
            <a:r>
              <a:rPr kumimoji="1" lang="zh-CN" altLang="en-US" sz="2800" b="0" dirty="0">
                <a:solidFill>
                  <a:srgbClr val="FF3300"/>
                </a:solidFill>
                <a:latin typeface="+mn-lt"/>
                <a:ea typeface="+mn-ea"/>
                <a:cs typeface="+mn-lt"/>
                <a:sym typeface="+mn-ea"/>
              </a:rPr>
              <a:t>    （</a:t>
            </a:r>
            <a:r>
              <a:rPr kumimoji="1" lang="en-US" altLang="zh-CN" sz="2800" b="0" dirty="0">
                <a:solidFill>
                  <a:srgbClr val="FF3300"/>
                </a:solidFill>
                <a:latin typeface="+mn-lt"/>
                <a:ea typeface="+mn-ea"/>
                <a:cs typeface="+mn-lt"/>
                <a:sym typeface="+mn-ea"/>
              </a:rPr>
              <a:t>1</a:t>
            </a:r>
            <a:r>
              <a:rPr kumimoji="1" lang="zh-CN" altLang="en-US" sz="2800" b="0" dirty="0">
                <a:solidFill>
                  <a:srgbClr val="FF3300"/>
                </a:solidFill>
                <a:latin typeface="+mn-lt"/>
                <a:ea typeface="+mn-ea"/>
                <a:cs typeface="+mn-lt"/>
                <a:sym typeface="+mn-ea"/>
              </a:rPr>
              <a:t>）插入数据元素ListInsert(L，i，e)    </a:t>
            </a:r>
            <a:r>
              <a:rPr kumimoji="1" lang="zh-CN" altLang="en-US" sz="2800" b="0" dirty="0">
                <a:solidFill>
                  <a:schemeClr val="tx1"/>
                </a:solidFill>
                <a:latin typeface="+mn-lt"/>
                <a:ea typeface="+mn-ea"/>
                <a:cs typeface="+mn-lt"/>
                <a:sym typeface="+mn-ea"/>
              </a:rPr>
              <a:t> </a:t>
            </a:r>
            <a:endParaRPr kumimoji="1" lang="zh-CN" altLang="en-US" sz="2800" b="0" dirty="0">
              <a:solidFill>
                <a:schemeClr val="tx1"/>
              </a:solidFill>
              <a:latin typeface="+mn-lt"/>
              <a:ea typeface="+mn-ea"/>
              <a:cs typeface="+mn-lt"/>
              <a:sym typeface="+mn-ea"/>
            </a:endParaRPr>
          </a:p>
          <a:p>
            <a:pPr lvl="0" algn="l">
              <a:lnSpc>
                <a:spcPct val="130000"/>
              </a:lnSpc>
              <a:buSzTx/>
            </a:pPr>
            <a:r>
              <a:rPr kumimoji="1" sz="2800" b="0" dirty="0">
                <a:latin typeface="+mn-lt"/>
                <a:ea typeface="+mn-ea"/>
                <a:cs typeface="+mn-lt"/>
                <a:sym typeface="+mn-ea"/>
              </a:rPr>
              <a:t>该运算在顺序表L的</a:t>
            </a:r>
            <a:r>
              <a:rPr kumimoji="1" sz="2800" b="0" dirty="0">
                <a:solidFill>
                  <a:srgbClr val="FF00FF"/>
                </a:solidFill>
                <a:latin typeface="+mn-lt"/>
                <a:ea typeface="+mn-ea"/>
                <a:cs typeface="+mn-lt"/>
                <a:sym typeface="+mn-ea"/>
              </a:rPr>
              <a:t>第i个</a:t>
            </a:r>
            <a:r>
              <a:rPr kumimoji="1" sz="2800" b="0" dirty="0">
                <a:latin typeface="+mn-lt"/>
                <a:ea typeface="+mn-ea"/>
                <a:cs typeface="+mn-lt"/>
                <a:sym typeface="+mn-ea"/>
              </a:rPr>
              <a:t>（1≤i≤ListLength(L)+1）</a:t>
            </a:r>
            <a:r>
              <a:rPr kumimoji="1" sz="2800" b="0" dirty="0">
                <a:latin typeface="+mn-lt"/>
                <a:ea typeface="+mn-ea"/>
                <a:cs typeface="+mn-lt"/>
                <a:sym typeface="+mn-ea"/>
              </a:rPr>
              <a:t>位置上插入新的元素e。    </a:t>
            </a:r>
            <a:endParaRPr kumimoji="1" sz="2800" b="0" dirty="0">
              <a:latin typeface="+mn-lt"/>
              <a:ea typeface="+mn-ea"/>
              <a:cs typeface="+mn-lt"/>
              <a:sym typeface="+mn-ea"/>
            </a:endParaRPr>
          </a:p>
        </p:txBody>
      </p:sp>
      <p:sp>
        <p:nvSpPr>
          <p:cNvPr id="4" name="Rectangle 54"/>
          <p:cNvSpPr>
            <a:spLocks noChangeArrowheads="1"/>
          </p:cNvSpPr>
          <p:nvPr/>
        </p:nvSpPr>
        <p:spPr bwMode="auto">
          <a:xfrm>
            <a:off x="2565374" y="4842821"/>
            <a:ext cx="576263" cy="504825"/>
          </a:xfrm>
          <a:prstGeom prst="rect">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800" b="0"/>
          </a:p>
        </p:txBody>
      </p:sp>
      <p:sp>
        <p:nvSpPr>
          <p:cNvPr id="5" name="Text Box 16"/>
          <p:cNvSpPr txBox="1">
            <a:spLocks noChangeArrowheads="1"/>
          </p:cNvSpPr>
          <p:nvPr/>
        </p:nvSpPr>
        <p:spPr bwMode="auto">
          <a:xfrm>
            <a:off x="1001687" y="3041008"/>
            <a:ext cx="503237" cy="423545"/>
          </a:xfrm>
          <a:prstGeom prst="rect">
            <a:avLst/>
          </a:prstGeom>
          <a:noFill/>
          <a:ln w="38100" algn="ctr">
            <a:noFill/>
            <a:miter lim="800000"/>
          </a:ln>
          <a:effectLst/>
        </p:spPr>
        <p:txBody>
          <a:bodyPr>
            <a:spAutoFit/>
          </a:bodyPr>
          <a:lstStyle/>
          <a:p>
            <a:pPr>
              <a:spcBef>
                <a:spcPct val="50000"/>
              </a:spcBef>
              <a:buNone/>
            </a:pPr>
            <a:r>
              <a:rPr lang="en-US" altLang="zh-CN" sz="1800" b="0" dirty="0">
                <a:solidFill>
                  <a:srgbClr val="3333FF"/>
                </a:solidFill>
              </a:rPr>
              <a:t>0</a:t>
            </a:r>
            <a:endParaRPr lang="en-US" altLang="zh-CN" sz="1800" b="0" dirty="0">
              <a:solidFill>
                <a:srgbClr val="3333FF"/>
              </a:solidFill>
            </a:endParaRPr>
          </a:p>
        </p:txBody>
      </p:sp>
      <p:sp>
        <p:nvSpPr>
          <p:cNvPr id="6" name="Text Box 17"/>
          <p:cNvSpPr txBox="1">
            <a:spLocks noChangeArrowheads="1"/>
          </p:cNvSpPr>
          <p:nvPr/>
        </p:nvSpPr>
        <p:spPr bwMode="auto">
          <a:xfrm>
            <a:off x="1412849" y="3041008"/>
            <a:ext cx="503238" cy="423545"/>
          </a:xfrm>
          <a:prstGeom prst="rect">
            <a:avLst/>
          </a:prstGeom>
          <a:noFill/>
          <a:ln w="38100" algn="ctr">
            <a:noFill/>
            <a:miter lim="800000"/>
          </a:ln>
          <a:effectLst/>
        </p:spPr>
        <p:txBody>
          <a:bodyPr>
            <a:spAutoFit/>
          </a:bodyPr>
          <a:lstStyle/>
          <a:p>
            <a:pPr>
              <a:spcBef>
                <a:spcPct val="50000"/>
              </a:spcBef>
              <a:buNone/>
            </a:pPr>
            <a:r>
              <a:rPr lang="en-US" altLang="zh-CN" sz="1800" b="0">
                <a:solidFill>
                  <a:srgbClr val="3333FF"/>
                </a:solidFill>
              </a:rPr>
              <a:t>1</a:t>
            </a:r>
            <a:endParaRPr lang="en-US" altLang="zh-CN" sz="1800" b="0">
              <a:solidFill>
                <a:srgbClr val="3333FF"/>
              </a:solidFill>
            </a:endParaRPr>
          </a:p>
        </p:txBody>
      </p:sp>
      <p:sp>
        <p:nvSpPr>
          <p:cNvPr id="7" name="Text Box 18"/>
          <p:cNvSpPr txBox="1">
            <a:spLocks noChangeArrowheads="1"/>
          </p:cNvSpPr>
          <p:nvPr/>
        </p:nvSpPr>
        <p:spPr bwMode="auto">
          <a:xfrm>
            <a:off x="2598712" y="3041008"/>
            <a:ext cx="622300" cy="332105"/>
          </a:xfrm>
          <a:prstGeom prst="rect">
            <a:avLst/>
          </a:prstGeom>
          <a:noFill/>
          <a:ln w="38100" algn="ctr">
            <a:noFill/>
            <a:miter lim="800000"/>
          </a:ln>
          <a:effectLst/>
        </p:spPr>
        <p:txBody>
          <a:bodyPr lIns="0" tIns="0" rIns="0" bIns="0">
            <a:spAutoFit/>
          </a:bodyPr>
          <a:lstStyle/>
          <a:p>
            <a:pPr>
              <a:spcBef>
                <a:spcPct val="50000"/>
              </a:spcBef>
              <a:buNone/>
            </a:pPr>
            <a:r>
              <a:rPr lang="en-US" altLang="zh-CN" sz="1800" b="0" i="1">
                <a:solidFill>
                  <a:srgbClr val="3333FF"/>
                </a:solidFill>
              </a:rPr>
              <a:t>i</a:t>
            </a:r>
            <a:r>
              <a:rPr lang="en-US" altLang="zh-CN" sz="1800" b="0">
                <a:solidFill>
                  <a:srgbClr val="3333FF"/>
                </a:solidFill>
                <a:latin typeface="宋体" panose="02010600030101010101" pitchFamily="2" charset="-122"/>
                <a:ea typeface="宋体" panose="02010600030101010101" pitchFamily="2" charset="-122"/>
              </a:rPr>
              <a:t>-</a:t>
            </a:r>
            <a:r>
              <a:rPr lang="en-US" altLang="zh-CN" sz="1800" b="0">
                <a:solidFill>
                  <a:srgbClr val="3333FF"/>
                </a:solidFill>
              </a:rPr>
              <a:t>1</a:t>
            </a:r>
            <a:endParaRPr lang="en-US" altLang="zh-CN" sz="1800" b="0">
              <a:solidFill>
                <a:srgbClr val="3333FF"/>
              </a:solidFill>
            </a:endParaRPr>
          </a:p>
        </p:txBody>
      </p:sp>
      <p:sp>
        <p:nvSpPr>
          <p:cNvPr id="8" name="Text Box 19"/>
          <p:cNvSpPr txBox="1">
            <a:spLocks noChangeArrowheads="1"/>
          </p:cNvSpPr>
          <p:nvPr/>
        </p:nvSpPr>
        <p:spPr bwMode="auto">
          <a:xfrm>
            <a:off x="5178399" y="3002908"/>
            <a:ext cx="647700" cy="423545"/>
          </a:xfrm>
          <a:prstGeom prst="rect">
            <a:avLst/>
          </a:prstGeom>
          <a:noFill/>
          <a:ln w="38100" algn="ctr">
            <a:noFill/>
            <a:miter lim="800000"/>
          </a:ln>
          <a:effectLst/>
        </p:spPr>
        <p:txBody>
          <a:bodyPr>
            <a:spAutoFit/>
          </a:bodyPr>
          <a:lstStyle/>
          <a:p>
            <a:pPr>
              <a:spcBef>
                <a:spcPct val="50000"/>
              </a:spcBef>
              <a:buNone/>
            </a:pPr>
            <a:r>
              <a:rPr lang="en-US" altLang="zh-CN" sz="1800" b="0" i="1">
                <a:solidFill>
                  <a:srgbClr val="3333FF"/>
                </a:solidFill>
              </a:rPr>
              <a:t>n</a:t>
            </a:r>
            <a:r>
              <a:rPr lang="en-US" altLang="zh-CN" sz="1800" b="0">
                <a:solidFill>
                  <a:srgbClr val="3333FF"/>
                </a:solidFill>
                <a:latin typeface="宋体" panose="02010600030101010101" pitchFamily="2" charset="-122"/>
                <a:ea typeface="宋体" panose="02010600030101010101" pitchFamily="2" charset="-122"/>
              </a:rPr>
              <a:t>-</a:t>
            </a:r>
            <a:r>
              <a:rPr lang="en-US" altLang="zh-CN" sz="1800" b="0">
                <a:solidFill>
                  <a:srgbClr val="3333FF"/>
                </a:solidFill>
              </a:rPr>
              <a:t>1</a:t>
            </a:r>
            <a:endParaRPr lang="en-US" altLang="zh-CN" sz="1800" b="0">
              <a:solidFill>
                <a:srgbClr val="3333FF"/>
              </a:solidFill>
            </a:endParaRPr>
          </a:p>
        </p:txBody>
      </p:sp>
      <p:sp>
        <p:nvSpPr>
          <p:cNvPr id="9" name="Text Box 29"/>
          <p:cNvSpPr txBox="1">
            <a:spLocks noChangeArrowheads="1"/>
          </p:cNvSpPr>
          <p:nvPr/>
        </p:nvSpPr>
        <p:spPr bwMode="auto">
          <a:xfrm>
            <a:off x="5970562" y="3002908"/>
            <a:ext cx="647700" cy="423545"/>
          </a:xfrm>
          <a:prstGeom prst="rect">
            <a:avLst/>
          </a:prstGeom>
          <a:noFill/>
          <a:ln w="38100" algn="ctr">
            <a:noFill/>
            <a:miter lim="800000"/>
          </a:ln>
          <a:effectLst/>
        </p:spPr>
        <p:txBody>
          <a:bodyPr>
            <a:spAutoFit/>
          </a:bodyPr>
          <a:lstStyle/>
          <a:p>
            <a:pPr>
              <a:spcBef>
                <a:spcPct val="50000"/>
              </a:spcBef>
              <a:buNone/>
            </a:pPr>
            <a:r>
              <a:rPr lang="en-US" altLang="zh-CN" sz="1800" b="0" i="1">
                <a:solidFill>
                  <a:srgbClr val="3333FF"/>
                </a:solidFill>
              </a:rPr>
              <a:t>n</a:t>
            </a:r>
            <a:endParaRPr lang="en-US" altLang="zh-CN" sz="1800" b="0" i="1">
              <a:solidFill>
                <a:srgbClr val="3333FF"/>
              </a:solidFill>
            </a:endParaRPr>
          </a:p>
        </p:txBody>
      </p:sp>
      <p:sp>
        <p:nvSpPr>
          <p:cNvPr id="10" name="Text Box 31"/>
          <p:cNvSpPr txBox="1">
            <a:spLocks noChangeArrowheads="1"/>
          </p:cNvSpPr>
          <p:nvPr/>
        </p:nvSpPr>
        <p:spPr bwMode="auto">
          <a:xfrm>
            <a:off x="3149574" y="3002908"/>
            <a:ext cx="503238" cy="423545"/>
          </a:xfrm>
          <a:prstGeom prst="rect">
            <a:avLst/>
          </a:prstGeom>
          <a:noFill/>
          <a:ln w="38100" algn="ctr">
            <a:noFill/>
            <a:miter lim="800000"/>
          </a:ln>
          <a:effectLst/>
        </p:spPr>
        <p:txBody>
          <a:bodyPr>
            <a:spAutoFit/>
          </a:bodyPr>
          <a:lstStyle/>
          <a:p>
            <a:pPr>
              <a:spcBef>
                <a:spcPct val="50000"/>
              </a:spcBef>
              <a:buNone/>
            </a:pPr>
            <a:r>
              <a:rPr lang="en-US" altLang="zh-CN" sz="1800" b="0" i="1" dirty="0" err="1">
                <a:solidFill>
                  <a:srgbClr val="3333FF"/>
                </a:solidFill>
              </a:rPr>
              <a:t>i</a:t>
            </a:r>
            <a:endParaRPr lang="en-US" altLang="zh-CN" sz="1800" b="0" i="1" dirty="0" err="1">
              <a:solidFill>
                <a:srgbClr val="3333FF"/>
              </a:solidFill>
            </a:endParaRPr>
          </a:p>
        </p:txBody>
      </p:sp>
      <p:sp>
        <p:nvSpPr>
          <p:cNvPr id="11" name="Rectangle 36"/>
          <p:cNvSpPr>
            <a:spLocks noChangeArrowheads="1"/>
          </p:cNvSpPr>
          <p:nvPr/>
        </p:nvSpPr>
        <p:spPr bwMode="auto">
          <a:xfrm>
            <a:off x="928662" y="3474396"/>
            <a:ext cx="6049962"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800" b="0"/>
          </a:p>
        </p:txBody>
      </p:sp>
      <p:sp>
        <p:nvSpPr>
          <p:cNvPr id="12" name="Text Box 37"/>
          <p:cNvSpPr txBox="1">
            <a:spLocks noChangeArrowheads="1"/>
          </p:cNvSpPr>
          <p:nvPr/>
        </p:nvSpPr>
        <p:spPr bwMode="auto">
          <a:xfrm>
            <a:off x="1073124" y="3595046"/>
            <a:ext cx="504825" cy="607695"/>
          </a:xfrm>
          <a:prstGeom prst="rect">
            <a:avLst/>
          </a:prstGeom>
          <a:noFill/>
          <a:ln w="9525">
            <a:noFill/>
            <a:miter lim="800000"/>
          </a:ln>
          <a:effectLst/>
        </p:spPr>
        <p:txBody>
          <a:bodyPr>
            <a:spAutoFit/>
          </a:bodyPr>
          <a:lstStyle/>
          <a:p>
            <a:pPr algn="l">
              <a:spcBef>
                <a:spcPct val="50000"/>
              </a:spcBef>
              <a:buNone/>
            </a:pPr>
            <a:r>
              <a:rPr lang="en-US" altLang="zh-CN" sz="2800" b="0" i="1">
                <a:solidFill>
                  <a:srgbClr val="FF00FF"/>
                </a:solidFill>
              </a:rPr>
              <a:t>a</a:t>
            </a:r>
            <a:r>
              <a:rPr lang="en-US" altLang="zh-CN" sz="2800" b="0" baseline="-25000">
                <a:solidFill>
                  <a:srgbClr val="FF00FF"/>
                </a:solidFill>
              </a:rPr>
              <a:t>1</a:t>
            </a:r>
            <a:endParaRPr lang="en-US" altLang="zh-CN" sz="2800" b="0" baseline="-25000">
              <a:solidFill>
                <a:srgbClr val="FF00FF"/>
              </a:solidFill>
            </a:endParaRPr>
          </a:p>
        </p:txBody>
      </p:sp>
      <p:sp>
        <p:nvSpPr>
          <p:cNvPr id="13" name="Text Box 38"/>
          <p:cNvSpPr txBox="1">
            <a:spLocks noChangeArrowheads="1"/>
          </p:cNvSpPr>
          <p:nvPr/>
        </p:nvSpPr>
        <p:spPr bwMode="auto">
          <a:xfrm>
            <a:off x="1504924" y="3595046"/>
            <a:ext cx="504825" cy="607695"/>
          </a:xfrm>
          <a:prstGeom prst="rect">
            <a:avLst/>
          </a:prstGeom>
          <a:noFill/>
          <a:ln w="9525">
            <a:noFill/>
            <a:miter lim="800000"/>
          </a:ln>
          <a:effectLst/>
        </p:spPr>
        <p:txBody>
          <a:bodyPr>
            <a:spAutoFit/>
          </a:bodyPr>
          <a:lstStyle/>
          <a:p>
            <a:pPr algn="l">
              <a:spcBef>
                <a:spcPct val="50000"/>
              </a:spcBef>
              <a:buNone/>
            </a:pPr>
            <a:r>
              <a:rPr lang="en-US" altLang="zh-CN" sz="2800" b="0" i="1">
                <a:solidFill>
                  <a:srgbClr val="FF00FF"/>
                </a:solidFill>
              </a:rPr>
              <a:t>a</a:t>
            </a:r>
            <a:r>
              <a:rPr lang="en-US" altLang="zh-CN" sz="2800" b="0" baseline="-25000">
                <a:solidFill>
                  <a:srgbClr val="FF00FF"/>
                </a:solidFill>
              </a:rPr>
              <a:t>2</a:t>
            </a:r>
            <a:endParaRPr lang="en-US" altLang="zh-CN" sz="2800" b="0" baseline="-25000">
              <a:solidFill>
                <a:srgbClr val="FF00FF"/>
              </a:solidFill>
            </a:endParaRPr>
          </a:p>
        </p:txBody>
      </p:sp>
      <p:sp>
        <p:nvSpPr>
          <p:cNvPr id="14" name="Text Box 39"/>
          <p:cNvSpPr txBox="1">
            <a:spLocks noChangeArrowheads="1"/>
          </p:cNvSpPr>
          <p:nvPr/>
        </p:nvSpPr>
        <p:spPr bwMode="auto">
          <a:xfrm>
            <a:off x="2008162" y="3595046"/>
            <a:ext cx="504825" cy="607695"/>
          </a:xfrm>
          <a:prstGeom prst="rect">
            <a:avLst/>
          </a:prstGeom>
          <a:noFill/>
          <a:ln w="9525">
            <a:noFill/>
            <a:miter lim="800000"/>
          </a:ln>
          <a:effectLst/>
        </p:spPr>
        <p:txBody>
          <a:bodyPr>
            <a:spAutoFit/>
          </a:bodyPr>
          <a:lstStyle/>
          <a:p>
            <a:pPr algn="l">
              <a:spcBef>
                <a:spcPct val="50000"/>
              </a:spcBef>
              <a:buNone/>
            </a:pPr>
            <a:r>
              <a:rPr lang="en-US" altLang="zh-CN" sz="2800" b="0">
                <a:latin typeface="宋体" panose="02010600030101010101" pitchFamily="2" charset="-122"/>
                <a:ea typeface="宋体" panose="02010600030101010101" pitchFamily="2" charset="-122"/>
                <a:cs typeface="Times New Roman" panose="02020603050405020304" pitchFamily="18" charset="0"/>
              </a:rPr>
              <a:t>…</a:t>
            </a:r>
            <a:endParaRPr lang="en-US" altLang="zh-CN" sz="2800" b="0" baseline="-25000">
              <a:latin typeface="宋体" panose="02010600030101010101" pitchFamily="2" charset="-122"/>
              <a:ea typeface="宋体" panose="02010600030101010101" pitchFamily="2" charset="-122"/>
              <a:cs typeface="Times New Roman" panose="02020603050405020304" pitchFamily="18" charset="0"/>
            </a:endParaRPr>
          </a:p>
        </p:txBody>
      </p:sp>
      <p:sp>
        <p:nvSpPr>
          <p:cNvPr id="15" name="Text Box 40"/>
          <p:cNvSpPr txBox="1">
            <a:spLocks noChangeArrowheads="1"/>
          </p:cNvSpPr>
          <p:nvPr/>
        </p:nvSpPr>
        <p:spPr bwMode="auto">
          <a:xfrm>
            <a:off x="2655862" y="3595046"/>
            <a:ext cx="504825" cy="607695"/>
          </a:xfrm>
          <a:prstGeom prst="rect">
            <a:avLst/>
          </a:prstGeom>
          <a:noFill/>
          <a:ln w="9525">
            <a:noFill/>
            <a:miter lim="800000"/>
          </a:ln>
          <a:effectLst/>
        </p:spPr>
        <p:txBody>
          <a:bodyPr>
            <a:spAutoFit/>
          </a:bodyPr>
          <a:lstStyle/>
          <a:p>
            <a:pPr algn="l">
              <a:spcBef>
                <a:spcPct val="50000"/>
              </a:spcBef>
              <a:buNone/>
            </a:pPr>
            <a:r>
              <a:rPr lang="en-US" altLang="zh-CN" sz="2800" b="0" i="1">
                <a:solidFill>
                  <a:srgbClr val="FF00FF"/>
                </a:solidFill>
              </a:rPr>
              <a:t>a</a:t>
            </a:r>
            <a:r>
              <a:rPr lang="en-US" altLang="zh-CN" sz="2800" b="0" i="1" baseline="-25000">
                <a:solidFill>
                  <a:srgbClr val="FF00FF"/>
                </a:solidFill>
              </a:rPr>
              <a:t>i</a:t>
            </a:r>
            <a:endParaRPr lang="en-US" altLang="zh-CN" sz="2800" b="0" i="1" baseline="-25000">
              <a:solidFill>
                <a:srgbClr val="FF00FF"/>
              </a:solidFill>
            </a:endParaRPr>
          </a:p>
        </p:txBody>
      </p:sp>
      <p:sp>
        <p:nvSpPr>
          <p:cNvPr id="16" name="Text Box 41"/>
          <p:cNvSpPr txBox="1">
            <a:spLocks noChangeArrowheads="1"/>
          </p:cNvSpPr>
          <p:nvPr/>
        </p:nvSpPr>
        <p:spPr bwMode="auto">
          <a:xfrm>
            <a:off x="3233420" y="3594735"/>
            <a:ext cx="720725" cy="607695"/>
          </a:xfrm>
          <a:prstGeom prst="rect">
            <a:avLst/>
          </a:prstGeom>
          <a:noFill/>
          <a:ln w="9525">
            <a:noFill/>
            <a:miter lim="800000"/>
          </a:ln>
          <a:effectLst/>
        </p:spPr>
        <p:txBody>
          <a:bodyPr wrap="square">
            <a:spAutoFit/>
          </a:bodyPr>
          <a:lstStyle/>
          <a:p>
            <a:pPr algn="l">
              <a:spcBef>
                <a:spcPct val="50000"/>
              </a:spcBef>
              <a:buNone/>
            </a:pPr>
            <a:r>
              <a:rPr lang="en-US" altLang="zh-CN" sz="2800" b="0" i="1">
                <a:solidFill>
                  <a:srgbClr val="FF00FF"/>
                </a:solidFill>
              </a:rPr>
              <a:t>a</a:t>
            </a:r>
            <a:r>
              <a:rPr lang="en-US" altLang="zh-CN" sz="2800" b="0" i="1" baseline="-25000">
                <a:solidFill>
                  <a:srgbClr val="FF00FF"/>
                </a:solidFill>
              </a:rPr>
              <a:t>i</a:t>
            </a:r>
            <a:r>
              <a:rPr lang="en-US" altLang="zh-CN" sz="2800" b="0" baseline="-25000">
                <a:solidFill>
                  <a:srgbClr val="FF00FF"/>
                </a:solidFill>
              </a:rPr>
              <a:t>+1</a:t>
            </a:r>
            <a:endParaRPr lang="en-US" altLang="zh-CN" sz="2800" b="0" baseline="-25000">
              <a:solidFill>
                <a:srgbClr val="FF00FF"/>
              </a:solidFill>
            </a:endParaRPr>
          </a:p>
        </p:txBody>
      </p:sp>
      <p:sp>
        <p:nvSpPr>
          <p:cNvPr id="17" name="Text Box 42"/>
          <p:cNvSpPr txBox="1">
            <a:spLocks noChangeArrowheads="1"/>
          </p:cNvSpPr>
          <p:nvPr/>
        </p:nvSpPr>
        <p:spPr bwMode="auto">
          <a:xfrm>
            <a:off x="4457674" y="3595046"/>
            <a:ext cx="504825" cy="607695"/>
          </a:xfrm>
          <a:prstGeom prst="rect">
            <a:avLst/>
          </a:prstGeom>
          <a:noFill/>
          <a:ln w="9525">
            <a:noFill/>
            <a:miter lim="800000"/>
          </a:ln>
          <a:effectLst/>
        </p:spPr>
        <p:txBody>
          <a:bodyPr>
            <a:spAutoFit/>
          </a:bodyPr>
          <a:lstStyle/>
          <a:p>
            <a:pPr algn="l">
              <a:spcBef>
                <a:spcPct val="50000"/>
              </a:spcBef>
              <a:buNone/>
            </a:pPr>
            <a:r>
              <a:rPr lang="en-US" altLang="zh-CN" sz="2800" b="0">
                <a:latin typeface="宋体" panose="02010600030101010101" pitchFamily="2" charset="-122"/>
                <a:ea typeface="宋体" panose="02010600030101010101" pitchFamily="2" charset="-122"/>
                <a:cs typeface="Times New Roman" panose="02020603050405020304" pitchFamily="18" charset="0"/>
              </a:rPr>
              <a:t>…</a:t>
            </a:r>
            <a:endParaRPr lang="en-US" altLang="zh-CN" sz="2800" b="0" baseline="-25000">
              <a:latin typeface="宋体" panose="02010600030101010101" pitchFamily="2" charset="-122"/>
              <a:ea typeface="宋体" panose="02010600030101010101" pitchFamily="2" charset="-122"/>
              <a:cs typeface="Times New Roman" panose="02020603050405020304" pitchFamily="18" charset="0"/>
            </a:endParaRPr>
          </a:p>
        </p:txBody>
      </p:sp>
      <p:sp>
        <p:nvSpPr>
          <p:cNvPr id="18" name="Text Box 43"/>
          <p:cNvSpPr txBox="1">
            <a:spLocks noChangeArrowheads="1"/>
          </p:cNvSpPr>
          <p:nvPr/>
        </p:nvSpPr>
        <p:spPr bwMode="auto">
          <a:xfrm>
            <a:off x="5249837" y="3595046"/>
            <a:ext cx="720725" cy="607695"/>
          </a:xfrm>
          <a:prstGeom prst="rect">
            <a:avLst/>
          </a:prstGeom>
          <a:noFill/>
          <a:ln w="9525">
            <a:noFill/>
            <a:miter lim="800000"/>
          </a:ln>
          <a:effectLst/>
        </p:spPr>
        <p:txBody>
          <a:bodyPr>
            <a:spAutoFit/>
          </a:bodyPr>
          <a:lstStyle/>
          <a:p>
            <a:pPr algn="l">
              <a:spcBef>
                <a:spcPct val="50000"/>
              </a:spcBef>
              <a:buNone/>
            </a:pPr>
            <a:r>
              <a:rPr lang="en-US" altLang="zh-CN" sz="2800" b="0" i="1">
                <a:solidFill>
                  <a:srgbClr val="FF00FF"/>
                </a:solidFill>
                <a:ea typeface="宋体" panose="02010600030101010101" pitchFamily="2" charset="-122"/>
                <a:cs typeface="Times New Roman" panose="02020603050405020304" pitchFamily="18" charset="0"/>
              </a:rPr>
              <a:t>a</a:t>
            </a:r>
            <a:r>
              <a:rPr lang="en-US" altLang="zh-CN" sz="2800" b="0" i="1" baseline="-25000">
                <a:solidFill>
                  <a:srgbClr val="FF00FF"/>
                </a:solidFill>
                <a:ea typeface="宋体" panose="02010600030101010101" pitchFamily="2" charset="-122"/>
                <a:cs typeface="Times New Roman" panose="02020603050405020304" pitchFamily="18" charset="0"/>
              </a:rPr>
              <a:t>n</a:t>
            </a:r>
            <a:endParaRPr lang="en-US" altLang="zh-CN" sz="2800" b="0" i="1" baseline="-25000">
              <a:solidFill>
                <a:srgbClr val="FF00FF"/>
              </a:solidFill>
              <a:ea typeface="宋体" panose="02010600030101010101" pitchFamily="2" charset="-122"/>
              <a:cs typeface="Times New Roman" panose="02020603050405020304" pitchFamily="18" charset="0"/>
            </a:endParaRPr>
          </a:p>
        </p:txBody>
      </p:sp>
      <p:sp>
        <p:nvSpPr>
          <p:cNvPr id="19" name="Text Box 45"/>
          <p:cNvSpPr txBox="1">
            <a:spLocks noChangeArrowheads="1"/>
          </p:cNvSpPr>
          <p:nvPr/>
        </p:nvSpPr>
        <p:spPr bwMode="auto">
          <a:xfrm>
            <a:off x="2690787" y="4819008"/>
            <a:ext cx="504825" cy="607695"/>
          </a:xfrm>
          <a:prstGeom prst="rect">
            <a:avLst/>
          </a:prstGeom>
          <a:noFill/>
          <a:ln w="9525">
            <a:noFill/>
            <a:miter lim="800000"/>
          </a:ln>
          <a:effectLst/>
        </p:spPr>
        <p:txBody>
          <a:bodyPr>
            <a:spAutoFit/>
          </a:bodyPr>
          <a:lstStyle/>
          <a:p>
            <a:pPr algn="l">
              <a:spcBef>
                <a:spcPct val="50000"/>
              </a:spcBef>
              <a:buNone/>
            </a:pPr>
            <a:r>
              <a:rPr lang="en-US" altLang="zh-CN" sz="2800" b="0" i="1">
                <a:solidFill>
                  <a:srgbClr val="FF0000"/>
                </a:solidFill>
              </a:rPr>
              <a:t>e</a:t>
            </a:r>
            <a:endParaRPr lang="en-US" altLang="zh-CN" sz="2800" b="0" i="1" baseline="-25000">
              <a:solidFill>
                <a:srgbClr val="FF0000"/>
              </a:solidFill>
            </a:endParaRPr>
          </a:p>
        </p:txBody>
      </p:sp>
      <p:sp>
        <p:nvSpPr>
          <p:cNvPr id="20" name="Text Box 46"/>
          <p:cNvSpPr txBox="1">
            <a:spLocks noChangeArrowheads="1"/>
          </p:cNvSpPr>
          <p:nvPr/>
        </p:nvSpPr>
        <p:spPr bwMode="auto">
          <a:xfrm>
            <a:off x="3665512" y="3002908"/>
            <a:ext cx="792162" cy="423545"/>
          </a:xfrm>
          <a:prstGeom prst="rect">
            <a:avLst/>
          </a:prstGeom>
          <a:noFill/>
          <a:ln w="38100" algn="ctr">
            <a:noFill/>
            <a:miter lim="800000"/>
          </a:ln>
          <a:effectLst/>
        </p:spPr>
        <p:txBody>
          <a:bodyPr>
            <a:spAutoFit/>
          </a:bodyPr>
          <a:lstStyle/>
          <a:p>
            <a:pPr>
              <a:spcBef>
                <a:spcPct val="50000"/>
              </a:spcBef>
              <a:buNone/>
            </a:pPr>
            <a:r>
              <a:rPr lang="en-US" altLang="zh-CN" sz="1800" b="0" i="1">
                <a:solidFill>
                  <a:srgbClr val="3333FF"/>
                </a:solidFill>
              </a:rPr>
              <a:t>i</a:t>
            </a:r>
            <a:r>
              <a:rPr lang="en-US" altLang="zh-CN" sz="1800" b="0">
                <a:solidFill>
                  <a:srgbClr val="3333FF"/>
                </a:solidFill>
              </a:rPr>
              <a:t>+1</a:t>
            </a:r>
            <a:endParaRPr lang="en-US" altLang="zh-CN" sz="1800" b="0">
              <a:solidFill>
                <a:srgbClr val="3333FF"/>
              </a:solidFill>
            </a:endParaRPr>
          </a:p>
        </p:txBody>
      </p:sp>
      <p:sp>
        <p:nvSpPr>
          <p:cNvPr id="21" name="Text Box 49"/>
          <p:cNvSpPr txBox="1">
            <a:spLocks noChangeArrowheads="1"/>
          </p:cNvSpPr>
          <p:nvPr/>
        </p:nvSpPr>
        <p:spPr bwMode="auto">
          <a:xfrm>
            <a:off x="3954437" y="5203183"/>
            <a:ext cx="1944687" cy="607695"/>
          </a:xfrm>
          <a:prstGeom prst="rect">
            <a:avLst/>
          </a:prstGeom>
          <a:noFill/>
          <a:ln w="9525">
            <a:noFill/>
            <a:miter lim="800000"/>
          </a:ln>
          <a:effectLst/>
        </p:spPr>
        <p:txBody>
          <a:bodyPr>
            <a:spAutoFit/>
          </a:bodyPr>
          <a:lstStyle/>
          <a:p>
            <a:pPr algn="l">
              <a:spcBef>
                <a:spcPct val="50000"/>
              </a:spcBef>
              <a:buNone/>
            </a:pPr>
            <a:r>
              <a:rPr lang="zh-CN" altLang="en-US" sz="2800" b="0" dirty="0">
                <a:solidFill>
                  <a:srgbClr val="FF00FF"/>
                </a:solidFill>
                <a:latin typeface="黑体" panose="02010609060101010101" charset="-122"/>
                <a:ea typeface="黑体" panose="02010609060101010101" charset="-122"/>
              </a:rPr>
              <a:t>插入完成</a:t>
            </a:r>
            <a:endParaRPr lang="zh-CN" altLang="en-US" sz="2800" b="0" dirty="0">
              <a:solidFill>
                <a:srgbClr val="FF00FF"/>
              </a:solidFill>
              <a:latin typeface="黑体" panose="02010609060101010101" charset="-122"/>
              <a:ea typeface="黑体" panose="02010609060101010101" charset="-122"/>
            </a:endParaRPr>
          </a:p>
        </p:txBody>
      </p:sp>
      <p:sp>
        <p:nvSpPr>
          <p:cNvPr id="22" name="Rectangle 50"/>
          <p:cNvSpPr>
            <a:spLocks noChangeArrowheads="1"/>
          </p:cNvSpPr>
          <p:nvPr/>
        </p:nvSpPr>
        <p:spPr bwMode="auto">
          <a:xfrm>
            <a:off x="7265962" y="3474396"/>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800" b="0"/>
          </a:p>
        </p:txBody>
      </p:sp>
      <p:sp>
        <p:nvSpPr>
          <p:cNvPr id="23" name="Text Box 51"/>
          <p:cNvSpPr txBox="1">
            <a:spLocks noChangeArrowheads="1"/>
          </p:cNvSpPr>
          <p:nvPr/>
        </p:nvSpPr>
        <p:spPr bwMode="auto">
          <a:xfrm>
            <a:off x="7554887" y="3041008"/>
            <a:ext cx="719137" cy="332105"/>
          </a:xfrm>
          <a:prstGeom prst="rect">
            <a:avLst/>
          </a:prstGeom>
          <a:noFill/>
          <a:ln w="9525">
            <a:noFill/>
            <a:miter lim="800000"/>
          </a:ln>
          <a:effectLst/>
        </p:spPr>
        <p:txBody>
          <a:bodyPr lIns="0" tIns="0" rIns="0" bIns="0">
            <a:spAutoFit/>
          </a:bodyPr>
          <a:lstStyle/>
          <a:p>
            <a:pPr algn="l">
              <a:spcBef>
                <a:spcPct val="50000"/>
              </a:spcBef>
              <a:buNone/>
            </a:pPr>
            <a:r>
              <a:rPr lang="en-US" altLang="zh-CN" sz="1800" b="0"/>
              <a:t>length</a:t>
            </a:r>
            <a:endParaRPr lang="en-US" altLang="zh-CN" sz="1800" b="0"/>
          </a:p>
        </p:txBody>
      </p:sp>
      <p:sp>
        <p:nvSpPr>
          <p:cNvPr id="24" name="Text Box 52"/>
          <p:cNvSpPr txBox="1">
            <a:spLocks noChangeArrowheads="1"/>
          </p:cNvSpPr>
          <p:nvPr/>
        </p:nvSpPr>
        <p:spPr bwMode="auto">
          <a:xfrm>
            <a:off x="7626324" y="3618858"/>
            <a:ext cx="719138" cy="442595"/>
          </a:xfrm>
          <a:prstGeom prst="rect">
            <a:avLst/>
          </a:prstGeom>
          <a:noFill/>
          <a:ln w="9525">
            <a:noFill/>
            <a:miter lim="800000"/>
          </a:ln>
          <a:effectLst/>
        </p:spPr>
        <p:txBody>
          <a:bodyPr lIns="0" tIns="0" rIns="0" bIns="0">
            <a:spAutoFit/>
          </a:bodyPr>
          <a:lstStyle/>
          <a:p>
            <a:pPr>
              <a:spcBef>
                <a:spcPct val="50000"/>
              </a:spcBef>
              <a:buNone/>
            </a:pPr>
            <a:r>
              <a:rPr lang="en-US" altLang="zh-CN" sz="2400" b="0" i="1"/>
              <a:t>n</a:t>
            </a:r>
            <a:endParaRPr lang="en-US" altLang="zh-CN" sz="2400" b="0" i="1"/>
          </a:p>
        </p:txBody>
      </p:sp>
      <p:sp>
        <p:nvSpPr>
          <p:cNvPr id="25" name="Text Box 53"/>
          <p:cNvSpPr txBox="1">
            <a:spLocks noChangeArrowheads="1"/>
          </p:cNvSpPr>
          <p:nvPr/>
        </p:nvSpPr>
        <p:spPr bwMode="auto">
          <a:xfrm>
            <a:off x="7625689" y="3620446"/>
            <a:ext cx="719138" cy="442595"/>
          </a:xfrm>
          <a:prstGeom prst="rect">
            <a:avLst/>
          </a:prstGeom>
          <a:solidFill>
            <a:srgbClr val="92D050"/>
          </a:solidFill>
          <a:ln w="9525">
            <a:noFill/>
            <a:miter lim="800000"/>
          </a:ln>
          <a:effectLst/>
        </p:spPr>
        <p:txBody>
          <a:bodyPr lIns="0" tIns="0" rIns="0" bIns="0">
            <a:spAutoFit/>
          </a:bodyPr>
          <a:lstStyle/>
          <a:p>
            <a:pPr>
              <a:spcBef>
                <a:spcPct val="50000"/>
              </a:spcBef>
              <a:buNone/>
            </a:pPr>
            <a:r>
              <a:rPr lang="en-US" altLang="zh-CN" sz="2400" b="0" i="1" dirty="0" err="1"/>
              <a:t>n</a:t>
            </a:r>
            <a:r>
              <a:rPr lang="en-US" altLang="zh-CN" sz="2400" b="0" dirty="0" err="1"/>
              <a:t>+1</a:t>
            </a:r>
            <a:endParaRPr lang="en-US" altLang="zh-CN" sz="2400" b="0" dirty="0" err="1"/>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479 0.00625 C 0.05868 0.00601 0.07274 0.00601 0.07813 0.00625 " pathEditMode="relative" ptsTypes="aA">
                                      <p:cBhvr>
                                        <p:cTn id="6" dur="2000" fill="hold"/>
                                        <p:tgtEl>
                                          <p:spTgt spid="18"/>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4.44444E-6 -1.85185E-6 L 0.07864 -1.85185E-6 " pathEditMode="relative" ptsTypes="AA">
                                      <p:cBhvr>
                                        <p:cTn id="10" dur="2000" fill="hold"/>
                                        <p:tgtEl>
                                          <p:spTgt spid="17"/>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38889E-6 0.00185 L 0.06302 0.00185 " pathEditMode="relative" rAng="0" ptsTypes="AA">
                                      <p:cBhvr>
                                        <p:cTn id="14" dur="2000" fill="hold"/>
                                        <p:tgtEl>
                                          <p:spTgt spid="16"/>
                                        </p:tgtEl>
                                        <p:attrNameLst>
                                          <p:attrName>ppt_x</p:attrName>
                                          <p:attrName>ppt_y</p:attrName>
                                        </p:attrNameLst>
                                      </p:cBhvr>
                                      <p:rCtr x="31" y="0"/>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8.33333E-7 -4.81481E-6 L 0.05504 -4.81481E-6 " pathEditMode="relative" ptsTypes="AA">
                                      <p:cBhvr>
                                        <p:cTn id="18" dur="2000" fill="hold"/>
                                        <p:tgtEl>
                                          <p:spTgt spid="15"/>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0.004 -0.00185 L -0.00382 -0.17847 " pathEditMode="relative" rAng="0" ptsTypes="AA">
                                      <p:cBhvr>
                                        <p:cTn id="22" dur="2000" fill="hold"/>
                                        <p:tgtEl>
                                          <p:spTgt spid="19"/>
                                        </p:tgtEl>
                                        <p:attrNameLst>
                                          <p:attrName>ppt_x</p:attrName>
                                          <p:attrName>ppt_y</p:attrName>
                                        </p:attrNameLst>
                                      </p:cBhvr>
                                      <p:rCtr x="0" y="-88"/>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6" grpId="0" bldLvl="0" animBg="1"/>
      <p:bldP spid="17" grpId="0" bldLvl="0" animBg="1"/>
      <p:bldP spid="18" grpId="0" bldLvl="0" animBg="1"/>
      <p:bldP spid="19" grpId="0" bldLvl="0" animBg="1"/>
      <p:bldP spid="21" grpId="0" bldLvl="0" animBg="1"/>
      <p:bldP spid="2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89290"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114935" y="1094740"/>
            <a:ext cx="8914130" cy="5702300"/>
          </a:xfrm>
          <a:prstGeom prst="rect">
            <a:avLst/>
          </a:prstGeom>
          <a:noFill/>
        </p:spPr>
        <p:txBody>
          <a:bodyPr wrap="square" rtlCol="0">
            <a:spAutoFit/>
          </a:bodyPr>
          <a:lstStyle/>
          <a:p>
            <a:pPr>
              <a:buNone/>
            </a:pPr>
            <a:r>
              <a:rPr lang="zh-CN" altLang="en-US" sz="2400" b="0" dirty="0">
                <a:solidFill>
                  <a:srgbClr val="FF000D"/>
                </a:solidFill>
                <a:ea typeface="+mn-ea"/>
                <a:cs typeface="Times New Roman" panose="02020603050405020304" pitchFamily="18" charset="0"/>
                <a:sym typeface="宋体" panose="02010600030101010101" pitchFamily="2" charset="-122"/>
              </a:rPr>
              <a:t>Status</a:t>
            </a:r>
            <a:r>
              <a:rPr lang="zh-CN" altLang="en-US" sz="2400" b="0" dirty="0">
                <a:solidFill>
                  <a:srgbClr val="FF000D"/>
                </a:solidFill>
                <a:ea typeface="+mn-ea"/>
                <a:cs typeface="Times New Roman" panose="02020603050405020304" pitchFamily="18" charset="0"/>
                <a:sym typeface="+mn-ea"/>
              </a:rPr>
              <a:t> </a:t>
            </a:r>
            <a:r>
              <a:rPr lang="zh-CN" altLang="en-US" sz="2400" b="0" dirty="0">
                <a:solidFill>
                  <a:srgbClr val="3333CC"/>
                </a:solidFill>
                <a:ea typeface="+mn-ea"/>
                <a:cs typeface="Times New Roman" panose="02020603050405020304" pitchFamily="18" charset="0"/>
              </a:rPr>
              <a:t>ListInsert(</a:t>
            </a:r>
            <a:r>
              <a:rPr lang="en-US" altLang="zh-CN" sz="2400" b="0" dirty="0">
                <a:solidFill>
                  <a:srgbClr val="FF000D"/>
                </a:solidFill>
                <a:ea typeface="+mn-ea"/>
                <a:cs typeface="Times New Roman" panose="02020603050405020304" pitchFamily="18" charset="0"/>
                <a:sym typeface="+mn-ea"/>
              </a:rPr>
              <a:t>struct </a:t>
            </a:r>
            <a:r>
              <a:rPr lang="zh-CN" altLang="en-US" sz="2400" b="0" dirty="0">
                <a:solidFill>
                  <a:srgbClr val="FF000D"/>
                </a:solidFill>
                <a:ea typeface="+mn-ea"/>
                <a:cs typeface="Times New Roman" panose="02020603050405020304" pitchFamily="18" charset="0"/>
              </a:rPr>
              <a:t>SqList *L，int i，ElemType e</a:t>
            </a: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int j;</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if (</a:t>
            </a:r>
            <a:r>
              <a:rPr lang="zh-CN" altLang="en-US" sz="2400" b="0" dirty="0">
                <a:solidFill>
                  <a:srgbClr val="FF0000"/>
                </a:solidFill>
                <a:ea typeface="+mn-ea"/>
                <a:cs typeface="Times New Roman" panose="02020603050405020304" pitchFamily="18" charset="0"/>
              </a:rPr>
              <a:t>i&lt;1 || i&gt;L-&gt;</a:t>
            </a:r>
            <a:r>
              <a:rPr lang="zh-CN" altLang="en-US" sz="2400" dirty="0">
                <a:solidFill>
                  <a:srgbClr val="FF0000"/>
                </a:solidFill>
                <a:ea typeface="+mn-ea"/>
                <a:cs typeface="Times New Roman" panose="02020603050405020304" pitchFamily="18" charset="0"/>
              </a:rPr>
              <a:t>length+1</a:t>
            </a: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return </a:t>
            </a:r>
            <a:r>
              <a:rPr lang="zh-CN" altLang="en-US" sz="2400" b="0" dirty="0">
                <a:solidFill>
                  <a:srgbClr val="3333CC"/>
                </a:solidFill>
                <a:ea typeface="+mn-ea"/>
                <a:cs typeface="Times New Roman" panose="02020603050405020304" pitchFamily="18" charset="0"/>
                <a:sym typeface="+mn-ea"/>
              </a:rPr>
              <a:t>ERROR </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//参数错误时返回false</a:t>
            </a:r>
            <a:endParaRPr lang="zh-CN" altLang="en-US" sz="2400" b="0" dirty="0">
              <a:solidFill>
                <a:srgbClr val="00B050"/>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a:t>
            </a:r>
            <a:r>
              <a:rPr lang="zh-CN" altLang="en-US" sz="2400" dirty="0">
                <a:solidFill>
                  <a:srgbClr val="FF00FF"/>
                </a:solidFill>
                <a:ea typeface="+mn-ea"/>
                <a:cs typeface="Times New Roman" panose="02020603050405020304" pitchFamily="18" charset="0"/>
              </a:rPr>
              <a:t>i--;	</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//将顺序表逻辑序号转化为物理序号</a:t>
            </a:r>
            <a:endParaRPr lang="zh-CN" altLang="en-US" sz="2400" b="0" dirty="0">
              <a:solidFill>
                <a:srgbClr val="00B050"/>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for (</a:t>
            </a:r>
            <a:r>
              <a:rPr lang="zh-CN" altLang="en-US" sz="2400" b="0" dirty="0">
                <a:solidFill>
                  <a:srgbClr val="FF0000"/>
                </a:solidFill>
                <a:ea typeface="+mn-ea"/>
                <a:cs typeface="Times New Roman" panose="02020603050405020304" pitchFamily="18" charset="0"/>
              </a:rPr>
              <a:t>j=L-&gt;length;j&gt;i;j--</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//将data[i..n]元素后移一个位置</a:t>
            </a:r>
            <a:endParaRPr lang="zh-CN" altLang="en-US" sz="2400" b="0" dirty="0">
              <a:solidFill>
                <a:srgbClr val="00B05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a:t>
            </a:r>
            <a:r>
              <a:rPr lang="zh-CN" altLang="en-US" sz="2400" b="0" dirty="0">
                <a:solidFill>
                  <a:srgbClr val="FF0000"/>
                </a:solidFill>
                <a:ea typeface="+mn-ea"/>
                <a:cs typeface="Times New Roman" panose="02020603050405020304" pitchFamily="18" charset="0"/>
              </a:rPr>
              <a:t>L-&gt;data[j]=L-&gt;data[j-1];</a:t>
            </a:r>
            <a:endParaRPr lang="zh-CN" altLang="en-US" sz="2400" b="0" dirty="0">
              <a:solidFill>
                <a:srgbClr val="FF0000"/>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a:t>
            </a:r>
            <a:r>
              <a:rPr lang="zh-CN" altLang="en-US" sz="2400" b="0" dirty="0">
                <a:solidFill>
                  <a:srgbClr val="FF00FF"/>
                </a:solidFill>
                <a:ea typeface="+mn-ea"/>
                <a:cs typeface="Times New Roman" panose="02020603050405020304" pitchFamily="18" charset="0"/>
              </a:rPr>
              <a:t> L-&gt;data[i]=e;</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//插入元素e</a:t>
            </a:r>
            <a:endParaRPr lang="zh-CN" altLang="en-US" sz="2400" b="0" dirty="0">
              <a:solidFill>
                <a:srgbClr val="00B050"/>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a:t>
            </a:r>
            <a:r>
              <a:rPr lang="zh-CN" altLang="en-US" sz="2400" b="0" dirty="0">
                <a:solidFill>
                  <a:srgbClr val="FF0000"/>
                </a:solidFill>
                <a:ea typeface="+mn-ea"/>
                <a:cs typeface="Times New Roman" panose="02020603050405020304" pitchFamily="18" charset="0"/>
              </a:rPr>
              <a:t> L-&gt;length++;</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//顺序表长度增1</a:t>
            </a:r>
            <a:endParaRPr lang="zh-CN" altLang="en-US" sz="2400" b="0" dirty="0">
              <a:solidFill>
                <a:srgbClr val="00B050"/>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return OK;			</a:t>
            </a:r>
            <a:r>
              <a:rPr lang="zh-CN" altLang="en-US" sz="2400" b="0" dirty="0">
                <a:solidFill>
                  <a:srgbClr val="00B050"/>
                </a:solidFill>
                <a:ea typeface="+mn-ea"/>
                <a:cs typeface="Times New Roman" panose="02020603050405020304" pitchFamily="18" charset="0"/>
              </a:rPr>
              <a:t>//成功插入返回true</a:t>
            </a:r>
            <a:endParaRPr lang="zh-CN" altLang="en-US" sz="2400" b="0" dirty="0">
              <a:solidFill>
                <a:srgbClr val="00B05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Par">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Par">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89290"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2530" name="Text Box 2"/>
          <p:cNvSpPr txBox="1">
            <a:spLocks noChangeArrowheads="1"/>
          </p:cNvSpPr>
          <p:nvPr/>
        </p:nvSpPr>
        <p:spPr bwMode="auto">
          <a:xfrm>
            <a:off x="395288" y="979170"/>
            <a:ext cx="7848600" cy="565150"/>
          </a:xfrm>
          <a:prstGeom prst="rect">
            <a:avLst/>
          </a:prstGeom>
          <a:noFill/>
          <a:ln w="9525">
            <a:noFill/>
            <a:miter lim="800000"/>
          </a:ln>
          <a:effectLst/>
        </p:spPr>
        <p:txBody>
          <a:bodyPr>
            <a:spAutoFit/>
          </a:bodyPr>
          <a:lstStyle/>
          <a:p>
            <a:pPr algn="just">
              <a:lnSpc>
                <a:spcPct val="110000"/>
              </a:lnSpc>
              <a:spcBef>
                <a:spcPct val="50000"/>
              </a:spcBef>
            </a:pPr>
            <a:r>
              <a:rPr kumimoji="1" lang="en-US" altLang="zh-CN" sz="2400" b="0" dirty="0">
                <a:solidFill>
                  <a:srgbClr val="FF3300"/>
                </a:solidFill>
                <a:latin typeface="+mn-lt"/>
                <a:ea typeface="+mn-ea"/>
                <a:cs typeface="+mn-lt"/>
              </a:rPr>
              <a:t> </a:t>
            </a:r>
            <a:r>
              <a:rPr kumimoji="1" lang="zh-CN" altLang="en-US" sz="2800" b="0" dirty="0">
                <a:solidFill>
                  <a:srgbClr val="FF3300"/>
                </a:solidFill>
                <a:latin typeface="+mn-lt"/>
                <a:ea typeface="+mn-ea"/>
                <a:cs typeface="+mn-lt"/>
              </a:rPr>
              <a:t>（</a:t>
            </a:r>
            <a:r>
              <a:rPr kumimoji="1" lang="en-US" altLang="zh-CN" sz="2800" b="0" dirty="0">
                <a:solidFill>
                  <a:srgbClr val="FF3300"/>
                </a:solidFill>
                <a:latin typeface="+mn-lt"/>
                <a:ea typeface="+mn-ea"/>
                <a:cs typeface="+mn-lt"/>
              </a:rPr>
              <a:t>2</a:t>
            </a:r>
            <a:r>
              <a:rPr kumimoji="1" lang="zh-CN" altLang="en-US" sz="2800" b="0" dirty="0">
                <a:solidFill>
                  <a:srgbClr val="FF3300"/>
                </a:solidFill>
                <a:latin typeface="+mn-lt"/>
                <a:ea typeface="+mn-ea"/>
                <a:cs typeface="+mn-lt"/>
              </a:rPr>
              <a:t>）删除数据元素ListDelete(L，i，e)       </a:t>
            </a:r>
            <a:endParaRPr kumimoji="1" lang="zh-CN" altLang="en-US" sz="2800" b="0" dirty="0">
              <a:solidFill>
                <a:srgbClr val="FF3300"/>
              </a:solidFill>
              <a:latin typeface="+mn-lt"/>
              <a:ea typeface="+mn-ea"/>
              <a:cs typeface="+mn-lt"/>
            </a:endParaRPr>
          </a:p>
        </p:txBody>
      </p:sp>
      <p:sp>
        <p:nvSpPr>
          <p:cNvPr id="71686" name="Text Box 6"/>
          <p:cNvSpPr txBox="1">
            <a:spLocks noChangeArrowheads="1"/>
          </p:cNvSpPr>
          <p:nvPr/>
        </p:nvSpPr>
        <p:spPr bwMode="auto">
          <a:xfrm>
            <a:off x="323850" y="1626870"/>
            <a:ext cx="8650605" cy="650875"/>
          </a:xfrm>
          <a:prstGeom prst="rect">
            <a:avLst/>
          </a:prstGeom>
          <a:noFill/>
          <a:ln w="9525">
            <a:noFill/>
            <a:miter lim="800000"/>
          </a:ln>
          <a:effectLst/>
        </p:spPr>
        <p:txBody>
          <a:bodyPr wrap="square">
            <a:spAutoFit/>
          </a:bodyPr>
          <a:lstStyle/>
          <a:p>
            <a:pPr algn="l">
              <a:lnSpc>
                <a:spcPct val="130000"/>
              </a:lnSpc>
              <a:spcBef>
                <a:spcPct val="50000"/>
              </a:spcBef>
              <a:buNone/>
            </a:pPr>
            <a:r>
              <a:rPr lang="zh-CN" altLang="en-US" sz="2800" b="0" dirty="0">
                <a:latin typeface="+mn-lt"/>
                <a:ea typeface="+mn-ea"/>
                <a:cs typeface="+mn-lt"/>
              </a:rPr>
              <a:t>该运算删除顺序表</a:t>
            </a:r>
            <a:r>
              <a:rPr lang="en-US" altLang="zh-CN" sz="2800" b="0" dirty="0">
                <a:latin typeface="+mn-lt"/>
                <a:ea typeface="+mn-ea"/>
                <a:cs typeface="+mn-lt"/>
              </a:rPr>
              <a:t>L</a:t>
            </a:r>
            <a:r>
              <a:rPr lang="zh-CN" altLang="en-US" sz="2800" b="0" dirty="0">
                <a:latin typeface="+mn-lt"/>
                <a:ea typeface="+mn-ea"/>
                <a:cs typeface="+mn-lt"/>
              </a:rPr>
              <a:t>的</a:t>
            </a:r>
            <a:r>
              <a:rPr lang="zh-CN" altLang="en-US" sz="2800" b="0" dirty="0">
                <a:solidFill>
                  <a:srgbClr val="FF00FF"/>
                </a:solidFill>
                <a:latin typeface="+mn-lt"/>
                <a:ea typeface="+mn-ea"/>
                <a:cs typeface="+mn-lt"/>
              </a:rPr>
              <a:t>第</a:t>
            </a:r>
            <a:r>
              <a:rPr lang="en-US" altLang="zh-CN" sz="2800" b="0" i="1" dirty="0" err="1">
                <a:solidFill>
                  <a:srgbClr val="FF00FF"/>
                </a:solidFill>
                <a:latin typeface="+mn-lt"/>
                <a:ea typeface="+mn-ea"/>
                <a:cs typeface="+mn-lt"/>
              </a:rPr>
              <a:t>i</a:t>
            </a:r>
            <a:r>
              <a:rPr lang="zh-CN" altLang="en-US" sz="2800" b="0" dirty="0">
                <a:solidFill>
                  <a:srgbClr val="FF00FF"/>
                </a:solidFill>
                <a:latin typeface="+mn-lt"/>
                <a:ea typeface="+mn-ea"/>
                <a:cs typeface="+mn-lt"/>
              </a:rPr>
              <a:t>个</a:t>
            </a:r>
            <a:r>
              <a:rPr lang="zh-CN" altLang="en-US" sz="2800" b="0" dirty="0">
                <a:latin typeface="+mn-lt"/>
                <a:ea typeface="+mn-ea"/>
                <a:cs typeface="+mn-lt"/>
                <a:sym typeface="+mn-ea"/>
              </a:rPr>
              <a:t>（</a:t>
            </a:r>
            <a:r>
              <a:rPr lang="en-US" altLang="zh-CN" sz="2800" b="0" dirty="0" err="1">
                <a:latin typeface="+mn-lt"/>
                <a:ea typeface="+mn-ea"/>
                <a:cs typeface="+mn-lt"/>
                <a:sym typeface="+mn-ea"/>
              </a:rPr>
              <a:t>1≤</a:t>
            </a:r>
            <a:r>
              <a:rPr lang="en-US" altLang="zh-CN" sz="2800" b="0" i="1" dirty="0" err="1">
                <a:latin typeface="+mn-lt"/>
                <a:ea typeface="+mn-ea"/>
                <a:cs typeface="+mn-lt"/>
                <a:sym typeface="+mn-ea"/>
              </a:rPr>
              <a:t>i</a:t>
            </a:r>
            <a:r>
              <a:rPr lang="en-US" altLang="zh-CN" sz="2800" b="0" dirty="0" err="1">
                <a:latin typeface="+mn-lt"/>
                <a:ea typeface="+mn-ea"/>
                <a:cs typeface="+mn-lt"/>
                <a:sym typeface="+mn-ea"/>
              </a:rPr>
              <a:t>≤ListLength</a:t>
            </a:r>
            <a:r>
              <a:rPr lang="en-US" altLang="zh-CN" sz="2800" b="0" dirty="0">
                <a:latin typeface="+mn-lt"/>
                <a:ea typeface="+mn-ea"/>
                <a:cs typeface="+mn-lt"/>
                <a:sym typeface="+mn-ea"/>
              </a:rPr>
              <a:t>(L)</a:t>
            </a:r>
            <a:r>
              <a:rPr lang="zh-CN" altLang="en-US" sz="2800" b="0" dirty="0">
                <a:latin typeface="+mn-lt"/>
                <a:ea typeface="+mn-ea"/>
                <a:cs typeface="+mn-lt"/>
                <a:sym typeface="+mn-ea"/>
              </a:rPr>
              <a:t>）</a:t>
            </a:r>
            <a:r>
              <a:rPr lang="zh-CN" altLang="en-US" sz="2800" b="0">
                <a:latin typeface="+mn-lt"/>
                <a:ea typeface="+mn-ea"/>
                <a:cs typeface="+mn-lt"/>
              </a:rPr>
              <a:t>元素</a:t>
            </a:r>
            <a:r>
              <a:rPr lang="zh-CN" altLang="en-US" sz="2800" b="0" smtClean="0">
                <a:latin typeface="+mn-lt"/>
                <a:ea typeface="+mn-ea"/>
                <a:cs typeface="+mn-lt"/>
              </a:rPr>
              <a:t>。</a:t>
            </a:r>
            <a:r>
              <a:rPr lang="en-US" altLang="zh-CN" sz="2800" b="0" smtClean="0">
                <a:latin typeface="+mn-lt"/>
                <a:ea typeface="+mn-ea"/>
                <a:cs typeface="+mn-lt"/>
              </a:rPr>
              <a:t>      </a:t>
            </a:r>
            <a:endParaRPr lang="en-US" altLang="zh-CN" sz="2800" b="0" dirty="0" smtClean="0">
              <a:latin typeface="+mn-lt"/>
              <a:ea typeface="+mn-ea"/>
              <a:cs typeface="+mn-lt"/>
            </a:endParaRPr>
          </a:p>
        </p:txBody>
      </p:sp>
      <p:sp>
        <p:nvSpPr>
          <p:cNvPr id="4" name="Rectangle 21"/>
          <p:cNvSpPr>
            <a:spLocks noChangeArrowheads="1"/>
          </p:cNvSpPr>
          <p:nvPr/>
        </p:nvSpPr>
        <p:spPr bwMode="auto">
          <a:xfrm>
            <a:off x="1978025" y="4651049"/>
            <a:ext cx="647700" cy="5048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400" b="0">
              <a:cs typeface="+mn-lt"/>
            </a:endParaRPr>
          </a:p>
        </p:txBody>
      </p:sp>
      <p:sp>
        <p:nvSpPr>
          <p:cNvPr id="5" name="Text Box 2"/>
          <p:cNvSpPr txBox="1">
            <a:spLocks noChangeArrowheads="1"/>
          </p:cNvSpPr>
          <p:nvPr/>
        </p:nvSpPr>
        <p:spPr bwMode="auto">
          <a:xfrm>
            <a:off x="466725" y="2827011"/>
            <a:ext cx="503238" cy="534035"/>
          </a:xfrm>
          <a:prstGeom prst="rect">
            <a:avLst/>
          </a:prstGeom>
          <a:noFill/>
          <a:ln w="38100" algn="ctr">
            <a:noFill/>
            <a:miter lim="800000"/>
          </a:ln>
          <a:effectLst/>
        </p:spPr>
        <p:txBody>
          <a:bodyPr>
            <a:spAutoFit/>
          </a:bodyPr>
          <a:lstStyle/>
          <a:p>
            <a:pPr>
              <a:spcBef>
                <a:spcPct val="50000"/>
              </a:spcBef>
              <a:buNone/>
            </a:pPr>
            <a:r>
              <a:rPr lang="en-US" altLang="zh-CN" sz="2400" b="0" dirty="0">
                <a:solidFill>
                  <a:srgbClr val="3333FF"/>
                </a:solidFill>
                <a:latin typeface="+mn-lt"/>
                <a:ea typeface="+mn-ea"/>
                <a:cs typeface="+mn-lt"/>
              </a:rPr>
              <a:t>0</a:t>
            </a:r>
            <a:endParaRPr lang="en-US" altLang="zh-CN" sz="2400" b="0" dirty="0">
              <a:solidFill>
                <a:srgbClr val="3333FF"/>
              </a:solidFill>
              <a:latin typeface="+mn-lt"/>
              <a:ea typeface="+mn-ea"/>
              <a:cs typeface="+mn-lt"/>
            </a:endParaRPr>
          </a:p>
        </p:txBody>
      </p:sp>
      <p:sp>
        <p:nvSpPr>
          <p:cNvPr id="6" name="Text Box 3"/>
          <p:cNvSpPr txBox="1">
            <a:spLocks noChangeArrowheads="1"/>
          </p:cNvSpPr>
          <p:nvPr/>
        </p:nvSpPr>
        <p:spPr bwMode="auto">
          <a:xfrm>
            <a:off x="877888" y="2827011"/>
            <a:ext cx="503237" cy="534035"/>
          </a:xfrm>
          <a:prstGeom prst="rect">
            <a:avLst/>
          </a:prstGeom>
          <a:noFill/>
          <a:ln w="38100" algn="ctr">
            <a:noFill/>
            <a:miter lim="800000"/>
          </a:ln>
          <a:effectLst/>
        </p:spPr>
        <p:txBody>
          <a:bodyPr>
            <a:spAutoFit/>
          </a:bodyPr>
          <a:lstStyle/>
          <a:p>
            <a:pPr>
              <a:spcBef>
                <a:spcPct val="50000"/>
              </a:spcBef>
              <a:buNone/>
            </a:pPr>
            <a:r>
              <a:rPr lang="en-US" altLang="zh-CN" sz="2400" b="0">
                <a:solidFill>
                  <a:srgbClr val="3333FF"/>
                </a:solidFill>
                <a:latin typeface="+mn-lt"/>
                <a:ea typeface="+mn-ea"/>
                <a:cs typeface="+mn-lt"/>
              </a:rPr>
              <a:t>1</a:t>
            </a:r>
            <a:endParaRPr lang="en-US" altLang="zh-CN" sz="2400" b="0">
              <a:solidFill>
                <a:srgbClr val="3333FF"/>
              </a:solidFill>
              <a:latin typeface="+mn-lt"/>
              <a:ea typeface="+mn-ea"/>
              <a:cs typeface="+mn-lt"/>
            </a:endParaRPr>
          </a:p>
        </p:txBody>
      </p:sp>
      <p:sp>
        <p:nvSpPr>
          <p:cNvPr id="7" name="Text Box 4"/>
          <p:cNvSpPr txBox="1">
            <a:spLocks noChangeArrowheads="1"/>
          </p:cNvSpPr>
          <p:nvPr/>
        </p:nvSpPr>
        <p:spPr bwMode="auto">
          <a:xfrm>
            <a:off x="2076450" y="2827011"/>
            <a:ext cx="503238" cy="442595"/>
          </a:xfrm>
          <a:prstGeom prst="rect">
            <a:avLst/>
          </a:prstGeom>
          <a:noFill/>
          <a:ln w="38100" algn="ctr">
            <a:noFill/>
            <a:miter lim="800000"/>
          </a:ln>
          <a:effectLst/>
        </p:spPr>
        <p:txBody>
          <a:bodyPr lIns="0" tIns="0" rIns="0" bIns="0">
            <a:spAutoFit/>
          </a:bodyPr>
          <a:lstStyle/>
          <a:p>
            <a:pPr>
              <a:spcBef>
                <a:spcPct val="50000"/>
              </a:spcBef>
              <a:buNone/>
            </a:pPr>
            <a:r>
              <a:rPr lang="en-US" altLang="zh-CN" sz="2400" b="0" i="1">
                <a:solidFill>
                  <a:srgbClr val="3333FF"/>
                </a:solidFill>
                <a:latin typeface="+mn-lt"/>
                <a:ea typeface="+mn-ea"/>
                <a:cs typeface="+mn-lt"/>
              </a:rPr>
              <a:t>i</a:t>
            </a:r>
            <a:r>
              <a:rPr lang="en-US" altLang="zh-CN" sz="2400" b="0">
                <a:solidFill>
                  <a:srgbClr val="3333FF"/>
                </a:solidFill>
                <a:latin typeface="+mn-lt"/>
                <a:ea typeface="+mn-ea"/>
                <a:cs typeface="+mn-lt"/>
              </a:rPr>
              <a:t>-1</a:t>
            </a:r>
            <a:endParaRPr lang="en-US" altLang="zh-CN" sz="2400" b="0">
              <a:solidFill>
                <a:srgbClr val="3333FF"/>
              </a:solidFill>
              <a:latin typeface="+mn-lt"/>
              <a:ea typeface="+mn-ea"/>
              <a:cs typeface="+mn-lt"/>
            </a:endParaRPr>
          </a:p>
        </p:txBody>
      </p:sp>
      <p:sp>
        <p:nvSpPr>
          <p:cNvPr id="8" name="Text Box 5"/>
          <p:cNvSpPr txBox="1">
            <a:spLocks noChangeArrowheads="1"/>
          </p:cNvSpPr>
          <p:nvPr/>
        </p:nvSpPr>
        <p:spPr bwMode="auto">
          <a:xfrm>
            <a:off x="5794375" y="2788911"/>
            <a:ext cx="647700" cy="534035"/>
          </a:xfrm>
          <a:prstGeom prst="rect">
            <a:avLst/>
          </a:prstGeom>
          <a:noFill/>
          <a:ln w="38100" algn="ctr">
            <a:noFill/>
            <a:miter lim="800000"/>
          </a:ln>
          <a:effectLst/>
        </p:spPr>
        <p:txBody>
          <a:bodyPr>
            <a:spAutoFit/>
          </a:bodyPr>
          <a:lstStyle/>
          <a:p>
            <a:pPr>
              <a:spcBef>
                <a:spcPct val="50000"/>
              </a:spcBef>
              <a:buNone/>
            </a:pPr>
            <a:r>
              <a:rPr lang="en-US" altLang="zh-CN" sz="2400" b="0" i="1">
                <a:solidFill>
                  <a:srgbClr val="3333FF"/>
                </a:solidFill>
                <a:latin typeface="+mn-lt"/>
                <a:ea typeface="+mn-ea"/>
                <a:cs typeface="+mn-lt"/>
              </a:rPr>
              <a:t>n</a:t>
            </a:r>
            <a:r>
              <a:rPr lang="en-US" altLang="zh-CN" sz="2400" b="0">
                <a:solidFill>
                  <a:srgbClr val="3333FF"/>
                </a:solidFill>
                <a:latin typeface="+mn-lt"/>
                <a:ea typeface="+mn-ea"/>
                <a:cs typeface="+mn-lt"/>
              </a:rPr>
              <a:t>-1</a:t>
            </a:r>
            <a:endParaRPr lang="en-US" altLang="zh-CN" sz="2400" b="0">
              <a:solidFill>
                <a:srgbClr val="3333FF"/>
              </a:solidFill>
              <a:latin typeface="+mn-lt"/>
              <a:ea typeface="+mn-ea"/>
              <a:cs typeface="+mn-lt"/>
            </a:endParaRPr>
          </a:p>
        </p:txBody>
      </p:sp>
      <p:sp>
        <p:nvSpPr>
          <p:cNvPr id="9" name="Text Box 8"/>
          <p:cNvSpPr txBox="1">
            <a:spLocks noChangeArrowheads="1"/>
          </p:cNvSpPr>
          <p:nvPr/>
        </p:nvSpPr>
        <p:spPr bwMode="auto">
          <a:xfrm>
            <a:off x="2665413" y="2788911"/>
            <a:ext cx="503237" cy="534035"/>
          </a:xfrm>
          <a:prstGeom prst="rect">
            <a:avLst/>
          </a:prstGeom>
          <a:noFill/>
          <a:ln w="38100" algn="ctr">
            <a:noFill/>
            <a:miter lim="800000"/>
          </a:ln>
          <a:effectLst/>
        </p:spPr>
        <p:txBody>
          <a:bodyPr>
            <a:spAutoFit/>
          </a:bodyPr>
          <a:lstStyle/>
          <a:p>
            <a:pPr>
              <a:spcBef>
                <a:spcPct val="50000"/>
              </a:spcBef>
              <a:buNone/>
            </a:pPr>
            <a:r>
              <a:rPr lang="en-US" altLang="zh-CN" sz="2400" b="0" i="1" dirty="0" err="1">
                <a:solidFill>
                  <a:srgbClr val="3333FF"/>
                </a:solidFill>
                <a:latin typeface="+mn-lt"/>
                <a:ea typeface="+mn-ea"/>
                <a:cs typeface="+mn-lt"/>
              </a:rPr>
              <a:t>i</a:t>
            </a:r>
            <a:endParaRPr lang="en-US" altLang="zh-CN" sz="2400" b="0" i="1" dirty="0" err="1">
              <a:solidFill>
                <a:srgbClr val="3333FF"/>
              </a:solidFill>
              <a:latin typeface="+mn-lt"/>
              <a:ea typeface="+mn-ea"/>
              <a:cs typeface="+mn-lt"/>
            </a:endParaRPr>
          </a:p>
        </p:txBody>
      </p:sp>
      <p:sp>
        <p:nvSpPr>
          <p:cNvPr id="10" name="Rectangle 9"/>
          <p:cNvSpPr>
            <a:spLocks noChangeArrowheads="1"/>
          </p:cNvSpPr>
          <p:nvPr/>
        </p:nvSpPr>
        <p:spPr bwMode="auto">
          <a:xfrm>
            <a:off x="393700" y="3260399"/>
            <a:ext cx="6553200" cy="720725"/>
          </a:xfrm>
          <a:prstGeom prst="rect">
            <a:avLst/>
          </a:prstGeom>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400" b="0">
              <a:cs typeface="+mn-lt"/>
            </a:endParaRPr>
          </a:p>
        </p:txBody>
      </p:sp>
      <p:sp>
        <p:nvSpPr>
          <p:cNvPr id="11" name="Text Box 10"/>
          <p:cNvSpPr txBox="1">
            <a:spLocks noChangeArrowheads="1"/>
          </p:cNvSpPr>
          <p:nvPr/>
        </p:nvSpPr>
        <p:spPr bwMode="auto">
          <a:xfrm>
            <a:off x="538163" y="3381049"/>
            <a:ext cx="504825" cy="534035"/>
          </a:xfrm>
          <a:prstGeom prst="rect">
            <a:avLst/>
          </a:prstGeom>
          <a:noFill/>
          <a:ln w="9525">
            <a:noFill/>
            <a:miter lim="800000"/>
          </a:ln>
          <a:effectLst/>
        </p:spPr>
        <p:txBody>
          <a:bodyPr>
            <a:spAutoFit/>
          </a:bodyPr>
          <a:lstStyle/>
          <a:p>
            <a:pPr algn="l">
              <a:spcBef>
                <a:spcPct val="50000"/>
              </a:spcBef>
              <a:buNone/>
            </a:pPr>
            <a:r>
              <a:rPr lang="en-US" altLang="zh-CN" sz="2400" b="0" i="1">
                <a:solidFill>
                  <a:srgbClr val="FF00FF"/>
                </a:solidFill>
                <a:latin typeface="+mn-lt"/>
                <a:ea typeface="+mn-ea"/>
                <a:cs typeface="+mn-lt"/>
              </a:rPr>
              <a:t>a</a:t>
            </a:r>
            <a:r>
              <a:rPr lang="en-US" altLang="zh-CN" sz="2400" b="0" baseline="-25000">
                <a:solidFill>
                  <a:srgbClr val="FF00FF"/>
                </a:solidFill>
                <a:latin typeface="+mn-lt"/>
                <a:ea typeface="+mn-ea"/>
                <a:cs typeface="+mn-lt"/>
              </a:rPr>
              <a:t>1</a:t>
            </a:r>
            <a:endParaRPr lang="en-US" altLang="zh-CN" sz="2400" b="0" baseline="-25000">
              <a:solidFill>
                <a:srgbClr val="FF00FF"/>
              </a:solidFill>
              <a:latin typeface="+mn-lt"/>
              <a:ea typeface="+mn-ea"/>
              <a:cs typeface="+mn-lt"/>
            </a:endParaRPr>
          </a:p>
        </p:txBody>
      </p:sp>
      <p:sp>
        <p:nvSpPr>
          <p:cNvPr id="12" name="Text Box 11"/>
          <p:cNvSpPr txBox="1">
            <a:spLocks noChangeArrowheads="1"/>
          </p:cNvSpPr>
          <p:nvPr/>
        </p:nvSpPr>
        <p:spPr bwMode="auto">
          <a:xfrm>
            <a:off x="969963" y="3381049"/>
            <a:ext cx="504825" cy="534035"/>
          </a:xfrm>
          <a:prstGeom prst="rect">
            <a:avLst/>
          </a:prstGeom>
          <a:noFill/>
          <a:ln w="9525">
            <a:noFill/>
            <a:miter lim="800000"/>
          </a:ln>
          <a:effectLst/>
        </p:spPr>
        <p:txBody>
          <a:bodyPr>
            <a:spAutoFit/>
          </a:bodyPr>
          <a:lstStyle/>
          <a:p>
            <a:pPr algn="l">
              <a:spcBef>
                <a:spcPct val="50000"/>
              </a:spcBef>
              <a:buNone/>
            </a:pPr>
            <a:r>
              <a:rPr lang="en-US" altLang="zh-CN" sz="2400" b="0" i="1">
                <a:solidFill>
                  <a:srgbClr val="FF00FF"/>
                </a:solidFill>
                <a:latin typeface="+mn-lt"/>
                <a:ea typeface="+mn-ea"/>
                <a:cs typeface="+mn-lt"/>
              </a:rPr>
              <a:t>a</a:t>
            </a:r>
            <a:r>
              <a:rPr lang="en-US" altLang="zh-CN" sz="2400" b="0" baseline="-25000">
                <a:solidFill>
                  <a:srgbClr val="FF00FF"/>
                </a:solidFill>
                <a:latin typeface="+mn-lt"/>
                <a:ea typeface="+mn-ea"/>
                <a:cs typeface="+mn-lt"/>
              </a:rPr>
              <a:t>2</a:t>
            </a:r>
            <a:endParaRPr lang="en-US" altLang="zh-CN" sz="2400" b="0" baseline="-25000">
              <a:solidFill>
                <a:srgbClr val="FF00FF"/>
              </a:solidFill>
              <a:latin typeface="+mn-lt"/>
              <a:ea typeface="+mn-ea"/>
              <a:cs typeface="+mn-lt"/>
            </a:endParaRPr>
          </a:p>
        </p:txBody>
      </p:sp>
      <p:sp>
        <p:nvSpPr>
          <p:cNvPr id="13" name="Text Box 12"/>
          <p:cNvSpPr txBox="1">
            <a:spLocks noChangeArrowheads="1"/>
          </p:cNvSpPr>
          <p:nvPr/>
        </p:nvSpPr>
        <p:spPr bwMode="auto">
          <a:xfrm>
            <a:off x="1473200" y="3381049"/>
            <a:ext cx="504825" cy="534035"/>
          </a:xfrm>
          <a:prstGeom prst="rect">
            <a:avLst/>
          </a:prstGeom>
          <a:noFill/>
          <a:ln w="9525">
            <a:noFill/>
            <a:miter lim="800000"/>
          </a:ln>
          <a:effectLst/>
        </p:spPr>
        <p:txBody>
          <a:bodyPr>
            <a:spAutoFit/>
          </a:bodyPr>
          <a:lstStyle/>
          <a:p>
            <a:pPr algn="l">
              <a:spcBef>
                <a:spcPct val="50000"/>
              </a:spcBef>
              <a:buNone/>
            </a:pPr>
            <a:r>
              <a:rPr lang="en-US" altLang="zh-CN" sz="2400" b="0">
                <a:latin typeface="+mn-lt"/>
                <a:ea typeface="+mn-ea"/>
                <a:cs typeface="+mn-lt"/>
              </a:rPr>
              <a:t>…</a:t>
            </a:r>
            <a:endParaRPr lang="en-US" altLang="zh-CN" sz="2400" b="0" baseline="-25000">
              <a:latin typeface="+mn-lt"/>
              <a:ea typeface="+mn-ea"/>
              <a:cs typeface="+mn-lt"/>
            </a:endParaRPr>
          </a:p>
        </p:txBody>
      </p:sp>
      <p:sp>
        <p:nvSpPr>
          <p:cNvPr id="14" name="Text Box 14"/>
          <p:cNvSpPr txBox="1">
            <a:spLocks noChangeArrowheads="1"/>
          </p:cNvSpPr>
          <p:nvPr/>
        </p:nvSpPr>
        <p:spPr bwMode="auto">
          <a:xfrm>
            <a:off x="2698750" y="3381049"/>
            <a:ext cx="647700" cy="534035"/>
          </a:xfrm>
          <a:prstGeom prst="rect">
            <a:avLst/>
          </a:prstGeom>
          <a:noFill/>
          <a:ln w="9525">
            <a:noFill/>
            <a:miter lim="800000"/>
          </a:ln>
          <a:effectLst/>
        </p:spPr>
        <p:txBody>
          <a:bodyPr>
            <a:spAutoFit/>
          </a:bodyPr>
          <a:lstStyle/>
          <a:p>
            <a:pPr algn="l">
              <a:spcBef>
                <a:spcPct val="50000"/>
              </a:spcBef>
              <a:buNone/>
            </a:pPr>
            <a:r>
              <a:rPr lang="en-US" altLang="zh-CN" sz="2400" b="0" i="1">
                <a:solidFill>
                  <a:srgbClr val="FF00FF"/>
                </a:solidFill>
                <a:latin typeface="+mn-lt"/>
                <a:ea typeface="+mn-ea"/>
                <a:cs typeface="+mn-lt"/>
              </a:rPr>
              <a:t>a</a:t>
            </a:r>
            <a:r>
              <a:rPr lang="en-US" altLang="zh-CN" sz="2400" b="0" i="1" baseline="-25000">
                <a:solidFill>
                  <a:srgbClr val="FF00FF"/>
                </a:solidFill>
                <a:latin typeface="+mn-lt"/>
                <a:ea typeface="+mn-ea"/>
                <a:cs typeface="+mn-lt"/>
              </a:rPr>
              <a:t>i</a:t>
            </a:r>
            <a:r>
              <a:rPr lang="en-US" altLang="zh-CN" sz="2400" b="0" baseline="-25000">
                <a:solidFill>
                  <a:srgbClr val="FF00FF"/>
                </a:solidFill>
                <a:latin typeface="+mn-lt"/>
                <a:ea typeface="+mn-ea"/>
                <a:cs typeface="+mn-lt"/>
              </a:rPr>
              <a:t>+1</a:t>
            </a:r>
            <a:endParaRPr lang="en-US" altLang="zh-CN" sz="2400" b="0" baseline="-25000">
              <a:solidFill>
                <a:srgbClr val="FF00FF"/>
              </a:solidFill>
              <a:latin typeface="+mn-lt"/>
              <a:ea typeface="+mn-ea"/>
              <a:cs typeface="+mn-lt"/>
            </a:endParaRPr>
          </a:p>
        </p:txBody>
      </p:sp>
      <p:sp>
        <p:nvSpPr>
          <p:cNvPr id="15" name="Text Box 15"/>
          <p:cNvSpPr txBox="1">
            <a:spLocks noChangeArrowheads="1"/>
          </p:cNvSpPr>
          <p:nvPr/>
        </p:nvSpPr>
        <p:spPr bwMode="auto">
          <a:xfrm>
            <a:off x="3706813" y="3381049"/>
            <a:ext cx="504825" cy="534035"/>
          </a:xfrm>
          <a:prstGeom prst="rect">
            <a:avLst/>
          </a:prstGeom>
          <a:noFill/>
          <a:ln w="9525">
            <a:noFill/>
            <a:miter lim="800000"/>
          </a:ln>
          <a:effectLst/>
        </p:spPr>
        <p:txBody>
          <a:bodyPr>
            <a:spAutoFit/>
          </a:bodyPr>
          <a:lstStyle/>
          <a:p>
            <a:pPr algn="l">
              <a:spcBef>
                <a:spcPct val="50000"/>
              </a:spcBef>
              <a:buNone/>
            </a:pPr>
            <a:r>
              <a:rPr lang="en-US" altLang="zh-CN" sz="2400" b="0">
                <a:latin typeface="+mn-lt"/>
                <a:ea typeface="+mn-ea"/>
                <a:cs typeface="+mn-lt"/>
              </a:rPr>
              <a:t>…</a:t>
            </a:r>
            <a:endParaRPr lang="en-US" altLang="zh-CN" sz="2400" b="0" baseline="-25000">
              <a:latin typeface="+mn-lt"/>
              <a:ea typeface="+mn-ea"/>
              <a:cs typeface="+mn-lt"/>
            </a:endParaRPr>
          </a:p>
        </p:txBody>
      </p:sp>
      <p:sp>
        <p:nvSpPr>
          <p:cNvPr id="16" name="Text Box 16"/>
          <p:cNvSpPr txBox="1">
            <a:spLocks noChangeArrowheads="1"/>
          </p:cNvSpPr>
          <p:nvPr/>
        </p:nvSpPr>
        <p:spPr bwMode="auto">
          <a:xfrm>
            <a:off x="5865813" y="3381049"/>
            <a:ext cx="720725" cy="534035"/>
          </a:xfrm>
          <a:prstGeom prst="rect">
            <a:avLst/>
          </a:prstGeom>
          <a:noFill/>
          <a:ln w="9525">
            <a:noFill/>
            <a:miter lim="800000"/>
          </a:ln>
          <a:effectLst/>
        </p:spPr>
        <p:txBody>
          <a:bodyPr>
            <a:spAutoFit/>
          </a:bodyPr>
          <a:lstStyle/>
          <a:p>
            <a:pPr algn="l">
              <a:spcBef>
                <a:spcPct val="50000"/>
              </a:spcBef>
              <a:buNone/>
            </a:pPr>
            <a:r>
              <a:rPr lang="en-US" altLang="zh-CN" sz="2400" b="0" i="1">
                <a:solidFill>
                  <a:srgbClr val="FF00FF"/>
                </a:solidFill>
                <a:latin typeface="+mn-lt"/>
                <a:ea typeface="+mn-ea"/>
                <a:cs typeface="+mn-lt"/>
              </a:rPr>
              <a:t>a</a:t>
            </a:r>
            <a:r>
              <a:rPr lang="en-US" altLang="zh-CN" sz="2400" b="0" i="1" baseline="-25000">
                <a:solidFill>
                  <a:srgbClr val="FF00FF"/>
                </a:solidFill>
                <a:latin typeface="+mn-lt"/>
                <a:ea typeface="+mn-ea"/>
                <a:cs typeface="+mn-lt"/>
              </a:rPr>
              <a:t>n</a:t>
            </a:r>
            <a:endParaRPr lang="en-US" altLang="zh-CN" sz="2400" b="0" i="1" baseline="-25000">
              <a:solidFill>
                <a:srgbClr val="FF00FF"/>
              </a:solidFill>
              <a:latin typeface="+mn-lt"/>
              <a:ea typeface="+mn-ea"/>
              <a:cs typeface="+mn-lt"/>
            </a:endParaRPr>
          </a:p>
        </p:txBody>
      </p:sp>
      <p:sp>
        <p:nvSpPr>
          <p:cNvPr id="17" name="Text Box 13"/>
          <p:cNvSpPr txBox="1">
            <a:spLocks noChangeArrowheads="1"/>
          </p:cNvSpPr>
          <p:nvPr/>
        </p:nvSpPr>
        <p:spPr bwMode="auto">
          <a:xfrm>
            <a:off x="2120900" y="3381049"/>
            <a:ext cx="504825" cy="534035"/>
          </a:xfrm>
          <a:prstGeom prst="rect">
            <a:avLst/>
          </a:prstGeom>
          <a:noFill/>
          <a:ln w="9525">
            <a:noFill/>
            <a:miter lim="800000"/>
          </a:ln>
          <a:effectLst/>
        </p:spPr>
        <p:txBody>
          <a:bodyPr>
            <a:spAutoFit/>
          </a:bodyPr>
          <a:lstStyle/>
          <a:p>
            <a:pPr algn="l">
              <a:spcBef>
                <a:spcPct val="50000"/>
              </a:spcBef>
              <a:buNone/>
            </a:pPr>
            <a:r>
              <a:rPr lang="en-US" altLang="zh-CN" sz="2400" b="0" i="1" dirty="0" err="1">
                <a:solidFill>
                  <a:srgbClr val="FF0000"/>
                </a:solidFill>
                <a:latin typeface="+mn-lt"/>
                <a:ea typeface="+mn-ea"/>
                <a:cs typeface="+mn-lt"/>
              </a:rPr>
              <a:t>a</a:t>
            </a:r>
            <a:r>
              <a:rPr lang="en-US" altLang="zh-CN" sz="2400" b="0" i="1" baseline="-25000" dirty="0" err="1">
                <a:solidFill>
                  <a:srgbClr val="FF0000"/>
                </a:solidFill>
                <a:latin typeface="+mn-lt"/>
                <a:ea typeface="+mn-ea"/>
                <a:cs typeface="+mn-lt"/>
              </a:rPr>
              <a:t>i</a:t>
            </a:r>
            <a:endParaRPr lang="en-US" altLang="zh-CN" sz="2400" b="0" i="1" baseline="-25000" dirty="0" err="1">
              <a:solidFill>
                <a:srgbClr val="FF0000"/>
              </a:solidFill>
              <a:latin typeface="+mn-lt"/>
              <a:ea typeface="+mn-ea"/>
              <a:cs typeface="+mn-lt"/>
            </a:endParaRPr>
          </a:p>
        </p:txBody>
      </p:sp>
      <p:sp>
        <p:nvSpPr>
          <p:cNvPr id="18" name="Text Box 22"/>
          <p:cNvSpPr txBox="1">
            <a:spLocks noChangeArrowheads="1"/>
          </p:cNvSpPr>
          <p:nvPr/>
        </p:nvSpPr>
        <p:spPr bwMode="auto">
          <a:xfrm>
            <a:off x="1546225" y="4651049"/>
            <a:ext cx="431800" cy="534035"/>
          </a:xfrm>
          <a:prstGeom prst="rect">
            <a:avLst/>
          </a:prstGeom>
          <a:noFill/>
          <a:ln w="9525">
            <a:noFill/>
            <a:miter lim="800000"/>
          </a:ln>
          <a:effectLst/>
        </p:spPr>
        <p:txBody>
          <a:bodyPr>
            <a:spAutoFit/>
          </a:bodyPr>
          <a:lstStyle/>
          <a:p>
            <a:pPr algn="l">
              <a:spcBef>
                <a:spcPct val="50000"/>
              </a:spcBef>
              <a:buNone/>
            </a:pPr>
            <a:r>
              <a:rPr lang="en-US" altLang="zh-CN" sz="2400" b="0" i="1">
                <a:latin typeface="+mn-lt"/>
                <a:ea typeface="+mn-ea"/>
                <a:cs typeface="+mn-lt"/>
              </a:rPr>
              <a:t>e</a:t>
            </a:r>
            <a:endParaRPr lang="en-US" altLang="zh-CN" sz="2400" b="0" i="1">
              <a:latin typeface="+mn-lt"/>
              <a:ea typeface="+mn-ea"/>
              <a:cs typeface="+mn-lt"/>
            </a:endParaRPr>
          </a:p>
        </p:txBody>
      </p:sp>
      <p:sp>
        <p:nvSpPr>
          <p:cNvPr id="19" name="Text Box 23"/>
          <p:cNvSpPr txBox="1">
            <a:spLocks noChangeArrowheads="1"/>
          </p:cNvSpPr>
          <p:nvPr/>
        </p:nvSpPr>
        <p:spPr bwMode="auto">
          <a:xfrm>
            <a:off x="5049838" y="2788911"/>
            <a:ext cx="647700" cy="534035"/>
          </a:xfrm>
          <a:prstGeom prst="rect">
            <a:avLst/>
          </a:prstGeom>
          <a:noFill/>
          <a:ln w="38100" algn="ctr">
            <a:noFill/>
            <a:miter lim="800000"/>
          </a:ln>
          <a:effectLst/>
        </p:spPr>
        <p:txBody>
          <a:bodyPr>
            <a:spAutoFit/>
          </a:bodyPr>
          <a:lstStyle/>
          <a:p>
            <a:pPr>
              <a:spcBef>
                <a:spcPct val="50000"/>
              </a:spcBef>
              <a:buNone/>
            </a:pPr>
            <a:r>
              <a:rPr lang="en-US" altLang="zh-CN" sz="2400" b="0" i="1" dirty="0">
                <a:solidFill>
                  <a:srgbClr val="3333FF"/>
                </a:solidFill>
                <a:latin typeface="+mn-lt"/>
                <a:ea typeface="+mn-ea"/>
                <a:cs typeface="+mn-lt"/>
              </a:rPr>
              <a:t>n</a:t>
            </a:r>
            <a:r>
              <a:rPr lang="en-US" altLang="zh-CN" sz="2400" b="0" dirty="0">
                <a:solidFill>
                  <a:srgbClr val="3333FF"/>
                </a:solidFill>
                <a:latin typeface="+mn-lt"/>
                <a:ea typeface="+mn-ea"/>
                <a:cs typeface="+mn-lt"/>
              </a:rPr>
              <a:t>-2</a:t>
            </a:r>
            <a:endParaRPr lang="en-US" altLang="zh-CN" sz="2400" b="0" dirty="0">
              <a:solidFill>
                <a:srgbClr val="3333FF"/>
              </a:solidFill>
              <a:latin typeface="+mn-lt"/>
              <a:ea typeface="+mn-ea"/>
              <a:cs typeface="+mn-lt"/>
            </a:endParaRPr>
          </a:p>
        </p:txBody>
      </p:sp>
      <p:sp>
        <p:nvSpPr>
          <p:cNvPr id="20" name="Text Box 24"/>
          <p:cNvSpPr txBox="1">
            <a:spLocks noChangeArrowheads="1"/>
          </p:cNvSpPr>
          <p:nvPr/>
        </p:nvSpPr>
        <p:spPr bwMode="auto">
          <a:xfrm>
            <a:off x="5146675" y="3406449"/>
            <a:ext cx="720725" cy="534035"/>
          </a:xfrm>
          <a:prstGeom prst="rect">
            <a:avLst/>
          </a:prstGeom>
          <a:noFill/>
          <a:ln w="9525">
            <a:noFill/>
            <a:miter lim="800000"/>
          </a:ln>
          <a:effectLst/>
        </p:spPr>
        <p:txBody>
          <a:bodyPr>
            <a:spAutoFit/>
          </a:bodyPr>
          <a:lstStyle/>
          <a:p>
            <a:pPr algn="l">
              <a:spcBef>
                <a:spcPct val="50000"/>
              </a:spcBef>
              <a:buNone/>
            </a:pPr>
            <a:r>
              <a:rPr lang="en-US" altLang="zh-CN" sz="2400" b="0" i="1">
                <a:solidFill>
                  <a:srgbClr val="FF00FF"/>
                </a:solidFill>
                <a:latin typeface="+mn-lt"/>
                <a:ea typeface="+mn-ea"/>
                <a:cs typeface="+mn-lt"/>
              </a:rPr>
              <a:t>a</a:t>
            </a:r>
            <a:r>
              <a:rPr lang="en-US" altLang="zh-CN" sz="2400" b="0" i="1" baseline="-25000">
                <a:solidFill>
                  <a:srgbClr val="FF00FF"/>
                </a:solidFill>
                <a:latin typeface="+mn-lt"/>
                <a:ea typeface="+mn-ea"/>
                <a:cs typeface="+mn-lt"/>
              </a:rPr>
              <a:t>n-</a:t>
            </a:r>
            <a:r>
              <a:rPr lang="en-US" altLang="zh-CN" sz="2400" b="0" baseline="-25000">
                <a:solidFill>
                  <a:srgbClr val="FF00FF"/>
                </a:solidFill>
                <a:latin typeface="+mn-lt"/>
                <a:ea typeface="+mn-ea"/>
                <a:cs typeface="+mn-lt"/>
              </a:rPr>
              <a:t>1</a:t>
            </a:r>
            <a:endParaRPr lang="en-US" altLang="zh-CN" sz="2400" b="0" baseline="-25000">
              <a:solidFill>
                <a:srgbClr val="FF00FF"/>
              </a:solidFill>
              <a:latin typeface="+mn-lt"/>
              <a:ea typeface="+mn-ea"/>
              <a:cs typeface="+mn-lt"/>
            </a:endParaRPr>
          </a:p>
        </p:txBody>
      </p:sp>
      <p:sp>
        <p:nvSpPr>
          <p:cNvPr id="21" name="Rectangle 28"/>
          <p:cNvSpPr>
            <a:spLocks noChangeArrowheads="1"/>
          </p:cNvSpPr>
          <p:nvPr/>
        </p:nvSpPr>
        <p:spPr bwMode="auto">
          <a:xfrm>
            <a:off x="7307263" y="3260399"/>
            <a:ext cx="1441450" cy="720725"/>
          </a:xfrm>
          <a:prstGeom prst="rect">
            <a:avLst/>
          </a:prstGeom>
          <a:solidFill>
            <a:srgbClr val="92D050"/>
          </a:solidFill>
        </p:spPr>
        <p:style>
          <a:lnRef idx="1">
            <a:schemeClr val="accent3"/>
          </a:lnRef>
          <a:fillRef idx="2">
            <a:schemeClr val="accent3"/>
          </a:fillRef>
          <a:effectRef idx="1">
            <a:schemeClr val="accent3"/>
          </a:effectRef>
          <a:fontRef idx="minor">
            <a:schemeClr val="dk1"/>
          </a:fontRef>
        </p:style>
        <p:txBody>
          <a:bodyPr wrap="none" anchor="ctr"/>
          <a:lstStyle/>
          <a:p>
            <a:pPr>
              <a:buNone/>
            </a:pPr>
            <a:endParaRPr lang="zh-CN" altLang="en-US" sz="2400" b="0">
              <a:cs typeface="+mn-lt"/>
            </a:endParaRPr>
          </a:p>
        </p:txBody>
      </p:sp>
      <p:sp>
        <p:nvSpPr>
          <p:cNvPr id="22" name="Text Box 29"/>
          <p:cNvSpPr txBox="1">
            <a:spLocks noChangeArrowheads="1"/>
          </p:cNvSpPr>
          <p:nvPr/>
        </p:nvSpPr>
        <p:spPr bwMode="auto">
          <a:xfrm>
            <a:off x="7596505" y="2827020"/>
            <a:ext cx="922655" cy="442595"/>
          </a:xfrm>
          <a:prstGeom prst="rect">
            <a:avLst/>
          </a:prstGeom>
          <a:noFill/>
          <a:ln w="9525">
            <a:noFill/>
            <a:miter lim="800000"/>
          </a:ln>
          <a:effectLst/>
        </p:spPr>
        <p:txBody>
          <a:bodyPr wrap="square" lIns="0" tIns="0" rIns="0" bIns="0">
            <a:spAutoFit/>
          </a:bodyPr>
          <a:lstStyle/>
          <a:p>
            <a:pPr algn="l">
              <a:spcBef>
                <a:spcPct val="50000"/>
              </a:spcBef>
              <a:buNone/>
            </a:pPr>
            <a:r>
              <a:rPr lang="en-US" altLang="zh-CN" sz="2400" b="0">
                <a:latin typeface="+mn-lt"/>
                <a:ea typeface="+mn-ea"/>
                <a:cs typeface="+mn-lt"/>
              </a:rPr>
              <a:t>length</a:t>
            </a:r>
            <a:endParaRPr lang="en-US" altLang="zh-CN" sz="2400" b="0">
              <a:latin typeface="+mn-lt"/>
              <a:ea typeface="+mn-ea"/>
              <a:cs typeface="+mn-lt"/>
            </a:endParaRPr>
          </a:p>
        </p:txBody>
      </p:sp>
      <p:sp>
        <p:nvSpPr>
          <p:cNvPr id="23" name="Text Box 30"/>
          <p:cNvSpPr txBox="1">
            <a:spLocks noChangeArrowheads="1"/>
          </p:cNvSpPr>
          <p:nvPr/>
        </p:nvSpPr>
        <p:spPr bwMode="auto">
          <a:xfrm>
            <a:off x="7667625" y="3404861"/>
            <a:ext cx="719138" cy="442595"/>
          </a:xfrm>
          <a:prstGeom prst="rect">
            <a:avLst/>
          </a:prstGeom>
          <a:noFill/>
          <a:ln w="9525">
            <a:noFill/>
            <a:miter lim="800000"/>
          </a:ln>
          <a:effectLst/>
        </p:spPr>
        <p:txBody>
          <a:bodyPr lIns="0" tIns="0" rIns="0" bIns="0">
            <a:spAutoFit/>
          </a:bodyPr>
          <a:lstStyle/>
          <a:p>
            <a:pPr>
              <a:spcBef>
                <a:spcPct val="50000"/>
              </a:spcBef>
              <a:buNone/>
            </a:pPr>
            <a:r>
              <a:rPr lang="en-US" altLang="zh-CN" sz="2400" b="0" i="1">
                <a:solidFill>
                  <a:srgbClr val="FF0000"/>
                </a:solidFill>
                <a:latin typeface="+mn-lt"/>
                <a:ea typeface="+mn-ea"/>
                <a:cs typeface="+mn-lt"/>
              </a:rPr>
              <a:t>n</a:t>
            </a:r>
            <a:endParaRPr lang="en-US" altLang="zh-CN" sz="2400" b="0" i="1">
              <a:solidFill>
                <a:srgbClr val="FF0000"/>
              </a:solidFill>
              <a:latin typeface="+mn-lt"/>
              <a:ea typeface="+mn-ea"/>
              <a:cs typeface="+mn-lt"/>
            </a:endParaRPr>
          </a:p>
        </p:txBody>
      </p:sp>
      <p:sp>
        <p:nvSpPr>
          <p:cNvPr id="24" name="Text Box 31"/>
          <p:cNvSpPr txBox="1">
            <a:spLocks noChangeArrowheads="1"/>
          </p:cNvSpPr>
          <p:nvPr/>
        </p:nvSpPr>
        <p:spPr bwMode="auto">
          <a:xfrm>
            <a:off x="7596505" y="3429313"/>
            <a:ext cx="719138" cy="442595"/>
          </a:xfrm>
          <a:prstGeom prst="rect">
            <a:avLst/>
          </a:prstGeom>
          <a:solidFill>
            <a:srgbClr val="92D050"/>
          </a:solidFill>
          <a:ln w="9525">
            <a:noFill/>
            <a:miter lim="800000"/>
          </a:ln>
          <a:effectLst/>
        </p:spPr>
        <p:txBody>
          <a:bodyPr lIns="0" tIns="0" rIns="0" bIns="0">
            <a:spAutoFit/>
          </a:bodyPr>
          <a:lstStyle/>
          <a:p>
            <a:pPr>
              <a:spcBef>
                <a:spcPct val="50000"/>
              </a:spcBef>
              <a:buNone/>
            </a:pPr>
            <a:r>
              <a:rPr lang="en-US" altLang="zh-CN" sz="2400" i="1" dirty="0">
                <a:solidFill>
                  <a:srgbClr val="FF0000"/>
                </a:solidFill>
                <a:latin typeface="+mn-lt"/>
                <a:ea typeface="+mn-ea"/>
                <a:cs typeface="+mn-lt"/>
              </a:rPr>
              <a:t>n</a:t>
            </a:r>
            <a:r>
              <a:rPr lang="en-US" altLang="zh-CN" sz="2400" dirty="0">
                <a:solidFill>
                  <a:srgbClr val="FF0000"/>
                </a:solidFill>
                <a:latin typeface="+mn-lt"/>
                <a:ea typeface="+mn-ea"/>
                <a:cs typeface="+mn-lt"/>
              </a:rPr>
              <a:t>-1</a:t>
            </a:r>
            <a:endParaRPr lang="en-US" altLang="zh-CN" sz="2400" dirty="0">
              <a:solidFill>
                <a:srgbClr val="FF0000"/>
              </a:solidFill>
              <a:latin typeface="+mn-lt"/>
              <a:ea typeface="+mn-ea"/>
              <a:cs typeface="+mn-lt"/>
            </a:endParaRPr>
          </a:p>
        </p:txBody>
      </p:sp>
      <p:sp>
        <p:nvSpPr>
          <p:cNvPr id="25" name="Text Box 32"/>
          <p:cNvSpPr txBox="1">
            <a:spLocks noChangeArrowheads="1"/>
          </p:cNvSpPr>
          <p:nvPr/>
        </p:nvSpPr>
        <p:spPr bwMode="auto">
          <a:xfrm>
            <a:off x="3419475" y="5492424"/>
            <a:ext cx="1944688" cy="534035"/>
          </a:xfrm>
          <a:prstGeom prst="rect">
            <a:avLst/>
          </a:prstGeom>
          <a:noFill/>
          <a:ln w="9525">
            <a:noFill/>
            <a:miter lim="800000"/>
          </a:ln>
          <a:effectLst/>
        </p:spPr>
        <p:txBody>
          <a:bodyPr>
            <a:spAutoFit/>
          </a:bodyPr>
          <a:lstStyle/>
          <a:p>
            <a:pPr algn="l">
              <a:spcBef>
                <a:spcPct val="50000"/>
              </a:spcBef>
              <a:buNone/>
            </a:pPr>
            <a:r>
              <a:rPr lang="zh-CN" altLang="en-US" sz="2400" b="0" smtClean="0">
                <a:solidFill>
                  <a:srgbClr val="FF00FF"/>
                </a:solidFill>
                <a:latin typeface="+mn-lt"/>
                <a:ea typeface="+mn-ea"/>
              </a:rPr>
              <a:t>删除完成</a:t>
            </a:r>
            <a:endParaRPr lang="zh-CN" altLang="en-US" sz="2400" b="0" dirty="0" smtClean="0">
              <a:solidFill>
                <a:srgbClr val="FF00FF"/>
              </a:solidFill>
              <a:latin typeface="+mn-lt"/>
              <a:ea typeface="+mn-ea"/>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381 0.01227 L -0.00381 0.18032 " pathEditMode="relative" rAng="0" ptsTypes="AA">
                                      <p:cBhvr>
                                        <p:cTn id="6" dur="2000" fill="hold"/>
                                        <p:tgtEl>
                                          <p:spTgt spid="17"/>
                                        </p:tgtEl>
                                        <p:attrNameLst>
                                          <p:attrName>ppt_x</p:attrName>
                                          <p:attrName>ppt_y</p:attrName>
                                        </p:attrNameLst>
                                      </p:cBhvr>
                                      <p:rCtr x="0" y="84"/>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05556E-6 -1.85185E-6 L -0.06302 -1.85185E-6 " pathEditMode="relative" ptsTypes="AA">
                                      <p:cBhvr>
                                        <p:cTn id="10" dur="2000" fill="hold"/>
                                        <p:tgtEl>
                                          <p:spTgt spid="14"/>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399 -0.00185 L -0.10244 -2.59259E-6 " pathEditMode="relative" rAng="0" ptsTypes="AA">
                                      <p:cBhvr>
                                        <p:cTn id="14" dur="2000" fill="hold"/>
                                        <p:tgtEl>
                                          <p:spTgt spid="15"/>
                                        </p:tgtEl>
                                        <p:attrNameLst>
                                          <p:attrName>ppt_x</p:attrName>
                                          <p:attrName>ppt_y</p:attrName>
                                        </p:attrNameLst>
                                      </p:cBhvr>
                                      <p:rCtr x="-49" y="1"/>
                                    </p:animMotion>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1.38889E-6 1.85185E-6 L -0.08663 1.85185E-6 " pathEditMode="relative" ptsTypes="AA">
                                      <p:cBhvr>
                                        <p:cTn id="18" dur="2000" fill="hold"/>
                                        <p:tgtEl>
                                          <p:spTgt spid="20"/>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2.5E-6 -1.85185E-6 L -0.08664 -1.85185E-6 " pathEditMode="relative" ptsTypes="AA">
                                      <p:cBhvr>
                                        <p:cTn id="22" dur="2000" fill="hold"/>
                                        <p:tgtEl>
                                          <p:spTgt spid="16"/>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left)">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left)">
                                      <p:cBhvr>
                                        <p:cTn id="3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5" grpId="0" bldLvl="0" animBg="1"/>
      <p:bldP spid="16" grpId="0" bldLvl="0" animBg="1"/>
      <p:bldP spid="17" grpId="0" bldLvl="0" animBg="1"/>
      <p:bldP spid="20" grpId="0" bldLvl="0" animBg="1"/>
      <p:bldP spid="24" grpId="0" bldLvl="0" animBg="1"/>
      <p:bldP spid="25"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p:cNvSpPr>
          <p:nvPr>
            <p:ph type="title"/>
          </p:nvPr>
        </p:nvSpPr>
        <p:spPr>
          <a:xfrm>
            <a:off x="685800" y="152400"/>
            <a:ext cx="8289290" cy="609600"/>
          </a:xfrm>
        </p:spPr>
        <p:txBody>
          <a:bodyPr wrap="square" lIns="91440" tIns="45720" rIns="91440" bIns="45720" anchor="ctr"/>
          <a:lstStyle/>
          <a:p>
            <a:pPr algn="ctr" eaLnBrk="1" hangingPunct="1"/>
            <a:r>
              <a:rPr lang="en-US" altLang="zh-CN" dirty="0">
                <a:sym typeface="+mn-ea"/>
              </a:rPr>
              <a:t>2  顺序存储结构下插入删除运算</a:t>
            </a:r>
            <a:endParaRPr lang="zh-CN" altLang="en-US" dirty="0"/>
          </a:p>
        </p:txBody>
      </p:sp>
      <p:sp>
        <p:nvSpPr>
          <p:cNvPr id="38914" name="Line 4"/>
          <p:cNvSpPr/>
          <p:nvPr/>
        </p:nvSpPr>
        <p:spPr>
          <a:xfrm>
            <a:off x="0" y="838200"/>
            <a:ext cx="9144000" cy="0"/>
          </a:xfrm>
          <a:prstGeom prst="line">
            <a:avLst/>
          </a:prstGeom>
          <a:ln w="57150" cap="flat" cmpd="thickThin">
            <a:solidFill>
              <a:srgbClr val="E60223"/>
            </a:solidFill>
            <a:prstDash val="solid"/>
            <a:round/>
            <a:headEnd type="none" w="med" len="med"/>
            <a:tailEnd type="none" w="med" len="med"/>
          </a:ln>
        </p:spPr>
      </p:sp>
      <p:sp>
        <p:nvSpPr>
          <p:cNvPr id="2" name="文本框 1"/>
          <p:cNvSpPr txBox="1"/>
          <p:nvPr/>
        </p:nvSpPr>
        <p:spPr>
          <a:xfrm>
            <a:off x="114935" y="1094740"/>
            <a:ext cx="8914130" cy="5702300"/>
          </a:xfrm>
          <a:prstGeom prst="rect">
            <a:avLst/>
          </a:prstGeom>
          <a:noFill/>
        </p:spPr>
        <p:txBody>
          <a:bodyPr wrap="square" rtlCol="0">
            <a:spAutoFit/>
          </a:bodyPr>
          <a:lstStyle/>
          <a:p>
            <a:pPr>
              <a:buNone/>
            </a:pPr>
            <a:r>
              <a:rPr lang="zh-CN" altLang="en-US" sz="2400" b="0" dirty="0">
                <a:solidFill>
                  <a:srgbClr val="FF000D"/>
                </a:solidFill>
                <a:ea typeface="+mn-ea"/>
                <a:cs typeface="Times New Roman" panose="02020603050405020304" pitchFamily="18" charset="0"/>
                <a:sym typeface="宋体" panose="02010600030101010101" pitchFamily="2" charset="-122"/>
              </a:rPr>
              <a:t>Status</a:t>
            </a:r>
            <a:r>
              <a:rPr lang="zh-CN" altLang="en-US" sz="2400" b="0" dirty="0">
                <a:solidFill>
                  <a:srgbClr val="FF000D"/>
                </a:solidFill>
                <a:ea typeface="+mn-ea"/>
                <a:cs typeface="Times New Roman" panose="02020603050405020304" pitchFamily="18" charset="0"/>
              </a:rPr>
              <a:t>  </a:t>
            </a:r>
            <a:r>
              <a:rPr lang="zh-CN" altLang="en-US" sz="2400" b="0" dirty="0">
                <a:solidFill>
                  <a:srgbClr val="3333CC"/>
                </a:solidFill>
                <a:ea typeface="+mn-ea"/>
                <a:cs typeface="Times New Roman" panose="02020603050405020304" pitchFamily="18" charset="0"/>
              </a:rPr>
              <a:t>ListDelete(</a:t>
            </a:r>
            <a:r>
              <a:rPr lang="en-US" altLang="zh-CN" sz="2400" b="0" dirty="0">
                <a:solidFill>
                  <a:srgbClr val="FF000D"/>
                </a:solidFill>
                <a:ea typeface="+mn-ea"/>
                <a:cs typeface="Times New Roman" panose="02020603050405020304" pitchFamily="18" charset="0"/>
                <a:sym typeface="+mn-ea"/>
              </a:rPr>
              <a:t>struct </a:t>
            </a:r>
            <a:r>
              <a:rPr lang="zh-CN" altLang="en-US" sz="2400" b="0" dirty="0">
                <a:solidFill>
                  <a:srgbClr val="FF000D"/>
                </a:solidFill>
                <a:ea typeface="+mn-ea"/>
                <a:cs typeface="Times New Roman" panose="02020603050405020304" pitchFamily="18" charset="0"/>
              </a:rPr>
              <a:t>SqList *L，int i</a:t>
            </a: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int j;</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if (</a:t>
            </a:r>
            <a:r>
              <a:rPr lang="zh-CN" altLang="en-US" sz="2400" b="0" dirty="0">
                <a:solidFill>
                  <a:srgbClr val="FF0000"/>
                </a:solidFill>
                <a:ea typeface="+mn-ea"/>
                <a:cs typeface="Times New Roman" panose="02020603050405020304" pitchFamily="18" charset="0"/>
              </a:rPr>
              <a:t>i&lt;1 || i&gt;L-&gt;length</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//参数错误时返回false</a:t>
            </a:r>
            <a:endParaRPr lang="zh-CN" altLang="en-US" sz="2400" b="0" dirty="0">
              <a:solidFill>
                <a:srgbClr val="00B05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return </a:t>
            </a:r>
            <a:r>
              <a:rPr lang="en-US" altLang="zh-CN" sz="2400" b="0" dirty="0">
                <a:solidFill>
                  <a:srgbClr val="3333CC"/>
                </a:solidFill>
                <a:ea typeface="+mn-ea"/>
                <a:cs typeface="Times New Roman" panose="02020603050405020304" pitchFamily="18" charset="0"/>
              </a:rPr>
              <a:t>ERROR</a:t>
            </a: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a:t>
            </a:r>
            <a:r>
              <a:rPr lang="zh-CN" altLang="en-US" sz="2400" dirty="0">
                <a:solidFill>
                  <a:srgbClr val="FF00FF"/>
                </a:solidFill>
                <a:ea typeface="+mn-ea"/>
                <a:cs typeface="Times New Roman" panose="02020603050405020304" pitchFamily="18" charset="0"/>
              </a:rPr>
              <a:t> i--;	</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//将顺序表逻辑序号转化为物理序号</a:t>
            </a:r>
            <a:endParaRPr lang="zh-CN" altLang="en-US" sz="2400" b="0" dirty="0">
              <a:solidFill>
                <a:srgbClr val="00B05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a:t>
            </a:r>
            <a:r>
              <a:rPr lang="zh-CN" altLang="en-US" sz="2400" b="0" dirty="0">
                <a:solidFill>
                  <a:srgbClr val="FF000D"/>
                </a:solidFill>
                <a:ea typeface="+mn-ea"/>
                <a:cs typeface="Times New Roman" panose="02020603050405020304" pitchFamily="18" charset="0"/>
                <a:sym typeface="+mn-ea"/>
              </a:rPr>
              <a:t>ElemType </a:t>
            </a:r>
            <a:r>
              <a:rPr lang="zh-CN" altLang="en-US" sz="2400" b="0" dirty="0">
                <a:solidFill>
                  <a:srgbClr val="FF000D"/>
                </a:solidFill>
                <a:ea typeface="+mn-ea"/>
                <a:cs typeface="Times New Roman" panose="02020603050405020304" pitchFamily="18" charset="0"/>
              </a:rPr>
              <a:t>e=L-&gt;data[i];</a:t>
            </a:r>
            <a:endParaRPr lang="zh-CN" altLang="en-US" sz="2400" b="0" dirty="0">
              <a:solidFill>
                <a:srgbClr val="3333CC"/>
              </a:solidFill>
              <a:ea typeface="+mn-ea"/>
              <a:cs typeface="Times New Roman" panose="02020603050405020304" pitchFamily="18" charset="0"/>
            </a:endParaRPr>
          </a:p>
          <a:p>
            <a:pPr algn="l">
              <a:buSzTx/>
              <a:buNone/>
            </a:pPr>
            <a:r>
              <a:rPr lang="zh-CN" altLang="en-US" sz="2400" b="0" dirty="0">
                <a:solidFill>
                  <a:srgbClr val="3333CC"/>
                </a:solidFill>
                <a:ea typeface="+mn-ea"/>
                <a:cs typeface="Times New Roman" panose="02020603050405020304" pitchFamily="18" charset="0"/>
              </a:rPr>
              <a:t>       for (</a:t>
            </a:r>
            <a:r>
              <a:rPr lang="zh-CN" altLang="en-US" sz="2400" b="0" dirty="0">
                <a:solidFill>
                  <a:srgbClr val="FF00FF"/>
                </a:solidFill>
                <a:ea typeface="+mn-ea"/>
                <a:cs typeface="Times New Roman" panose="02020603050405020304" pitchFamily="18" charset="0"/>
              </a:rPr>
              <a:t>j=i;j&lt;L-&gt;length-1;</a:t>
            </a:r>
            <a:r>
              <a:rPr lang="zh-CN" altLang="en-US" sz="2400" b="0" dirty="0">
                <a:solidFill>
                  <a:srgbClr val="3333CC"/>
                </a:solidFill>
                <a:ea typeface="+mn-ea"/>
                <a:cs typeface="Times New Roman" panose="02020603050405020304" pitchFamily="18" charset="0"/>
              </a:rPr>
              <a:t>j++)  	</a:t>
            </a:r>
            <a:r>
              <a:rPr lang="zh-CN" altLang="en-US" sz="2400" b="0" dirty="0">
                <a:solidFill>
                  <a:srgbClr val="00B050"/>
                </a:solidFill>
                <a:ea typeface="+mn-ea"/>
                <a:cs typeface="Times New Roman" panose="02020603050405020304" pitchFamily="18" charset="0"/>
              </a:rPr>
              <a:t>//将data[i..n-1]元素前移</a:t>
            </a:r>
            <a:endParaRPr lang="zh-CN" altLang="en-US" sz="2400" b="0" dirty="0">
              <a:solidFill>
                <a:srgbClr val="00B05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a:t>
            </a:r>
            <a:r>
              <a:rPr lang="zh-CN" altLang="en-US" sz="2400" b="0" dirty="0">
                <a:solidFill>
                  <a:srgbClr val="FF0000"/>
                </a:solidFill>
                <a:ea typeface="+mn-ea"/>
                <a:cs typeface="Times New Roman" panose="02020603050405020304" pitchFamily="18" charset="0"/>
              </a:rPr>
              <a:t>L-&gt;data[j]=L-&gt;data[j+1];</a:t>
            </a:r>
            <a:endParaRPr lang="zh-CN" altLang="en-US" sz="2400" b="0" dirty="0">
              <a:solidFill>
                <a:srgbClr val="FF0000"/>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L-&gt;length</a:t>
            </a:r>
            <a:r>
              <a:rPr lang="zh-CN" altLang="en-US" sz="2400" b="0" dirty="0">
                <a:solidFill>
                  <a:srgbClr val="FF0000"/>
                </a:solidFill>
                <a:ea typeface="+mn-ea"/>
                <a:cs typeface="Times New Roman" panose="02020603050405020304" pitchFamily="18" charset="0"/>
              </a:rPr>
              <a:t>--</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 //顺序表长度减1</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      return </a:t>
            </a:r>
            <a:r>
              <a:rPr lang="en-US" altLang="zh-CN" sz="2400" b="0" dirty="0">
                <a:solidFill>
                  <a:srgbClr val="3333CC"/>
                </a:solidFill>
                <a:ea typeface="+mn-ea"/>
                <a:cs typeface="Times New Roman" panose="02020603050405020304" pitchFamily="18" charset="0"/>
              </a:rPr>
              <a:t>e</a:t>
            </a:r>
            <a:r>
              <a:rPr lang="zh-CN" altLang="en-US" sz="2400" b="0" dirty="0">
                <a:solidFill>
                  <a:srgbClr val="3333CC"/>
                </a:solidFill>
                <a:ea typeface="+mn-ea"/>
                <a:cs typeface="Times New Roman" panose="02020603050405020304" pitchFamily="18" charset="0"/>
              </a:rPr>
              <a:t>;			 </a:t>
            </a:r>
            <a:r>
              <a:rPr lang="zh-CN" altLang="en-US" sz="2400" b="0" dirty="0">
                <a:solidFill>
                  <a:srgbClr val="00B050"/>
                </a:solidFill>
                <a:ea typeface="+mn-ea"/>
                <a:cs typeface="Times New Roman" panose="02020603050405020304" pitchFamily="18" charset="0"/>
              </a:rPr>
              <a:t> //成功删除返回true</a:t>
            </a:r>
            <a:endParaRPr lang="zh-CN" altLang="en-US" sz="2400" b="0" dirty="0">
              <a:solidFill>
                <a:srgbClr val="3333CC"/>
              </a:solidFill>
              <a:ea typeface="+mn-ea"/>
              <a:cs typeface="Times New Roman" panose="02020603050405020304" pitchFamily="18" charset="0"/>
            </a:endParaRPr>
          </a:p>
          <a:p>
            <a:pPr>
              <a:buNone/>
            </a:pPr>
            <a:r>
              <a:rPr lang="zh-CN" altLang="en-US" sz="2400" b="0" dirty="0">
                <a:solidFill>
                  <a:srgbClr val="3333CC"/>
                </a:solidFill>
                <a:ea typeface="+mn-ea"/>
                <a:cs typeface="Times New Roman" panose="02020603050405020304" pitchFamily="18" charset="0"/>
              </a:rPr>
              <a:t>}</a:t>
            </a:r>
            <a:endParaRPr lang="zh-CN" altLang="en-US" sz="2400" b="0" dirty="0">
              <a:solidFill>
                <a:srgbClr val="3333CC"/>
              </a:solidFill>
              <a:ea typeface="+mn-ea"/>
              <a:cs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Par">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Par">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Par">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COMMONDATA" val="eyJoZGlkIjoiOGU2MzE3M2E0YWZkMTk5NjNhMzQxYTc0NzhhNDhlNGYifQ=="/>
  <p:tag name="KSO_WPP_MARK_KEY" val="e0c01a1e-fc13-413a-a66b-a8146037e37a"/>
  <p:tag name="commondata" val="eyJoZGlkIjoiYWRlZGU0MWY4ZmU4ZWRhYTFlYjgwMGU3MmQwYTcxMmMifQ=="/>
</p:tagLst>
</file>

<file path=ppt/theme/theme1.xml><?xml version="1.0" encoding="utf-8"?>
<a:theme xmlns:a="http://schemas.openxmlformats.org/drawingml/2006/main" name="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场景型模板">
  <a:themeElements>
    <a:clrScheme name="">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110306"/>
      </a:hlink>
      <a:folHlink>
        <a:srgbClr val="AA60AA"/>
      </a:folHlink>
    </a:clrScheme>
    <a:fontScheme name="场景型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0" fontAlgn="base" latinLnBrk="0" hangingPunct="0">
          <a:lnSpc>
            <a:spcPct val="120000"/>
          </a:lnSpc>
          <a:spcBef>
            <a:spcPct val="20000"/>
          </a:spcBef>
          <a:spcAft>
            <a:spcPct val="0"/>
          </a:spcAft>
          <a:buClr>
            <a:schemeClr val="bg2"/>
          </a:buClr>
          <a:buSzTx/>
          <a:buFont typeface="Monotype Sorts" pitchFamily="2" charset="2"/>
          <a:buChar char="§"/>
          <a:defRPr kumimoji="1" lang="zh-CN" altLang="en-US" sz="3200" b="1" i="0" u="none" strike="noStrike" cap="none" normalizeH="0" baseline="0" smtClean="0">
            <a:ln>
              <a:noFill/>
            </a:ln>
            <a:solidFill>
              <a:schemeClr val="tx1"/>
            </a:solidFill>
            <a:effectLst/>
            <a:latin typeface="Times New Roman" panose="02020603050405020304" pitchFamily="18" charset="0"/>
            <a:ea typeface="楷体_GB2312" pitchFamily="49" charset="-122"/>
          </a:defRPr>
        </a:defPPr>
      </a:lstStyle>
    </a:lnDef>
  </a:objectDefaults>
  <a:extraClrSchemeLst>
    <a:extraClrScheme>
      <a:clrScheme name="场景型模板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场景型模板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Office\Templates\演示文稿设计\场景型模板.pot</Template>
  <TotalTime>0</TotalTime>
  <Words>1635</Words>
  <Application>WPS 演示</Application>
  <PresentationFormat>全屏显示(4:3)</PresentationFormat>
  <Paragraphs>167</Paragraphs>
  <Slides>10</Slides>
  <Notes>23</Notes>
  <HiddenSlides>4</HiddenSlides>
  <MMClips>0</MMClips>
  <ScaleCrop>false</ScaleCrop>
  <HeadingPairs>
    <vt:vector size="6" baseType="variant">
      <vt:variant>
        <vt:lpstr>已用的字体</vt:lpstr>
      </vt:variant>
      <vt:variant>
        <vt:i4>21</vt:i4>
      </vt:variant>
      <vt:variant>
        <vt:lpstr>主题</vt:lpstr>
      </vt:variant>
      <vt:variant>
        <vt:i4>2</vt:i4>
      </vt:variant>
      <vt:variant>
        <vt:lpstr>幻灯片标题</vt:lpstr>
      </vt:variant>
      <vt:variant>
        <vt:i4>10</vt:i4>
      </vt:variant>
    </vt:vector>
  </HeadingPairs>
  <TitlesOfParts>
    <vt:vector size="33" baseType="lpstr">
      <vt:lpstr>Arial</vt:lpstr>
      <vt:lpstr>宋体</vt:lpstr>
      <vt:lpstr>Wingdings</vt:lpstr>
      <vt:lpstr>Monotype Sorts</vt:lpstr>
      <vt:lpstr>Wingdings</vt:lpstr>
      <vt:lpstr>Times New Roman</vt:lpstr>
      <vt:lpstr>楷体_GB2312</vt:lpstr>
      <vt:lpstr>新宋体</vt:lpstr>
      <vt:lpstr>黑体</vt:lpstr>
      <vt:lpstr>微软雅黑</vt:lpstr>
      <vt:lpstr>Arial Unicode MS</vt:lpstr>
      <vt:lpstr>Wingdings</vt:lpstr>
      <vt:lpstr>Verdana</vt:lpstr>
      <vt:lpstr>Arial</vt:lpstr>
      <vt:lpstr>Gill Sans</vt:lpstr>
      <vt:lpstr>Gill Sans MT</vt:lpstr>
      <vt:lpstr>ヒラギノ角ゴ ProN W3</vt:lpstr>
      <vt:lpstr>AMGDT</vt:lpstr>
      <vt:lpstr>Calibri</vt:lpstr>
      <vt:lpstr>楷体</vt:lpstr>
      <vt:lpstr>Wingdings 2</vt:lpstr>
      <vt:lpstr>场景型模板</vt:lpstr>
      <vt:lpstr>3_场景型模板</vt:lpstr>
      <vt:lpstr>PowerPoint 演示文稿</vt:lpstr>
      <vt:lpstr>第2章　线性表</vt:lpstr>
      <vt:lpstr>1　线性表的顺序存储结构</vt:lpstr>
      <vt:lpstr>2.2　顺序存储结构的C语言定义</vt:lpstr>
      <vt:lpstr>2.2　顺序存储结构的C语言定义</vt:lpstr>
      <vt:lpstr>2.2　顺序存储结构的C语言定义</vt:lpstr>
      <vt:lpstr>2.2　顺序存储结构的C语言定义</vt:lpstr>
      <vt:lpstr>2.2　顺序存储结构的C语言定义</vt:lpstr>
      <vt:lpstr>2.2　顺序存储结构的C语言定义</vt:lpstr>
      <vt:lpstr>顺序存储结构的优点和缺点</vt:lpstr>
    </vt:vector>
  </TitlesOfParts>
  <Company>B.I.T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AI</dc:creator>
  <cp:lastModifiedBy>董丹丹</cp:lastModifiedBy>
  <cp:revision>3190</cp:revision>
  <dcterms:created xsi:type="dcterms:W3CDTF">2001-07-10T07:21:00Z</dcterms:created>
  <dcterms:modified xsi:type="dcterms:W3CDTF">2024-05-24T05:59:54Z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00DA16045EAD4F5D89D6688876676735</vt:lpwstr>
  </property>
</Properties>
</file>