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9" r:id="rId4"/>
    <p:sldId id="400" r:id="rId5"/>
    <p:sldId id="265" r:id="rId6"/>
    <p:sldId id="266" r:id="rId7"/>
    <p:sldId id="287" r:id="rId8"/>
    <p:sldId id="292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293" r:id="rId17"/>
    <p:sldId id="294" r:id="rId18"/>
    <p:sldId id="542" r:id="rId19"/>
    <p:sldId id="575" r:id="rId20"/>
    <p:sldId id="576" r:id="rId21"/>
    <p:sldId id="391" r:id="rId22"/>
    <p:sldId id="385" r:id="rId23"/>
    <p:sldId id="386" r:id="rId24"/>
    <p:sldId id="544" r:id="rId25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0BF3"/>
    <a:srgbClr val="0000FF"/>
    <a:srgbClr val="3333CD"/>
    <a:srgbClr val="A0D9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7455" autoAdjust="0"/>
  </p:normalViewPr>
  <p:slideViewPr>
    <p:cSldViewPr snapToGrid="0">
      <p:cViewPr varScale="1">
        <p:scale>
          <a:sx n="63" d="100"/>
          <a:sy n="63" d="100"/>
        </p:scale>
        <p:origin x="166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2024/5/27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l" eaLnBrk="0" hangingPunct="0">
              <a:lnSpc>
                <a:spcPct val="100000"/>
              </a:lnSpc>
              <a:buSzTx/>
            </a:pPr>
            <a:endParaRPr lang="zh-CN" altLang="en-US" b="0" kern="0">
              <a:solidFill>
                <a:srgbClr val="FF000D"/>
              </a:solidFill>
              <a:latin typeface="+mn-lt"/>
              <a:ea typeface="+mn-ea"/>
              <a:sym typeface="+mn-ea"/>
            </a:endParaRPr>
          </a:p>
          <a:p>
            <a:pPr marL="342900" lvl="0" indent="-342900" algn="l" eaLnBrk="0" hangingPunct="0">
              <a:lnSpc>
                <a:spcPct val="100000"/>
              </a:lnSpc>
              <a:buSzTx/>
            </a:pPr>
            <a:r>
              <a:rPr lang="zh-CN" altLang="en-US" kern="0">
                <a:latin typeface="+mn-lt"/>
                <a:ea typeface="+mn-ea"/>
                <a:sym typeface="+mn-ea"/>
              </a:rPr>
              <a:t>存储链表中结点的一组任意的存储单元可以是连续的，也可以是不连续的，甚至是零散分布在内存中的任意位置上的。</a:t>
            </a:r>
            <a:endParaRPr lang="zh-CN" altLang="en-US" b="0" kern="0">
              <a:solidFill>
                <a:srgbClr val="FF000D"/>
              </a:solidFill>
              <a:latin typeface="+mn-lt"/>
              <a:ea typeface="+mn-ea"/>
              <a:sym typeface="+mn-ea"/>
            </a:endParaRPr>
          </a:p>
          <a:p>
            <a:pPr lvl="0" algn="l" eaLnBrk="0" hangingPunct="0">
              <a:lnSpc>
                <a:spcPct val="100000"/>
              </a:lnSpc>
              <a:buSzTx/>
            </a:pPr>
            <a:endParaRPr lang="zh-CN" altLang="en-US" b="0" kern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从一个空表开始，重复读入数据，生成新结点，将读入数据存放到新结点的数据域中，然后将新结点插入到当前链表的表头上，直到读入结束标志为止。即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每次插入的结点都作为链表的第一个结点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楷体_GB2312" pitchFamily="49" charset="-122"/>
                <a:sym typeface="+mn-ea"/>
              </a:rPr>
              <a:t>头插入法建立链表虽然算法简单，但生成的链表中结点的次序和输入的顺序相反。若希望二者次序一致，可采用尾插法建表。该方法是将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sym typeface="+mn-ea"/>
              </a:rPr>
              <a:t>新结点插入到当前链表的表尾，使其成为当前链表的尾结点</a:t>
            </a:r>
            <a:r>
              <a:rPr lang="zh-CN" altLang="en-US" b="1" dirty="0">
                <a:latin typeface="楷体_GB2312" pitchFamily="49" charset="-122"/>
                <a:sym typeface="+mn-ea"/>
              </a:rPr>
              <a:t>。</a:t>
            </a:r>
            <a:endParaRPr lang="zh-CN" altLang="en-US" b="1">
              <a:latin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/>
              <a:t>进度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周五开始位置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2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3.png"/><Relationship Id="rId4" Type="http://schemas.openxmlformats.org/officeDocument/2006/relationships/tags" Target="../tags/tag84.xml"/><Relationship Id="rId9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4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04545" y="233680"/>
            <a:ext cx="8070215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0"/>
              <a:t>2.3 </a:t>
            </a:r>
            <a:r>
              <a:rPr lang="zh-CN" altLang="en-US" b="0"/>
              <a:t>线性表的链式存储结构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54305" y="1061720"/>
            <a:ext cx="8956040" cy="547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t">
            <a:normAutofit/>
          </a:bodyPr>
          <a:lstStyle/>
          <a:p>
            <a:pPr marL="457200" lvl="0" indent="-457200" algn="l" ea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3200" b="0" kern="0">
                <a:solidFill>
                  <a:srgbClr val="FF000D"/>
                </a:solidFill>
                <a:latin typeface="+mn-lt"/>
                <a:ea typeface="+mn-ea"/>
                <a:sym typeface="+mn-ea"/>
              </a:rPr>
              <a:t>链式存储 ：</a:t>
            </a:r>
            <a:r>
              <a:rPr lang="zh-CN" altLang="en-US" sz="3200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用</a:t>
            </a:r>
            <a:r>
              <a:rPr lang="zh-CN" altLang="en-US" sz="3200" b="0" kern="0">
                <a:solidFill>
                  <a:srgbClr val="0000FF"/>
                </a:solidFill>
                <a:latin typeface="+mn-lt"/>
                <a:ea typeface="+mn-ea"/>
                <a:cs typeface="+mn-lt"/>
                <a:sym typeface="+mn-ea"/>
              </a:rPr>
              <a:t>一组</a:t>
            </a:r>
            <a:r>
              <a:rPr lang="zh-CN" altLang="en-US" sz="3200" b="0" kern="0">
                <a:solidFill>
                  <a:srgbClr val="FF0000"/>
                </a:solidFill>
                <a:latin typeface="+mn-lt"/>
                <a:ea typeface="+mn-ea"/>
                <a:cs typeface="+mn-lt"/>
                <a:sym typeface="+mn-ea"/>
              </a:rPr>
              <a:t>任意的</a:t>
            </a:r>
            <a:r>
              <a:rPr lang="zh-CN" altLang="en-US" sz="3200" b="0" kern="0">
                <a:solidFill>
                  <a:srgbClr val="0000FF"/>
                </a:solidFill>
                <a:latin typeface="+mn-lt"/>
                <a:ea typeface="+mn-ea"/>
                <a:cs typeface="+mn-lt"/>
                <a:sym typeface="+mn-ea"/>
              </a:rPr>
              <a:t>存储单元</a:t>
            </a:r>
            <a:r>
              <a:rPr lang="zh-CN" altLang="en-US" sz="3200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存储线性表中的数据元素。</a:t>
            </a:r>
          </a:p>
          <a:p>
            <a:pPr marL="457200" lvl="0" indent="-457200" algn="l" ea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endParaRPr lang="zh-CN" altLang="en-US" sz="3200" b="0" kern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457200" lvl="0" indent="-457200" algn="l" ea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3200" kern="0">
                <a:sym typeface="+mn-ea"/>
              </a:rPr>
              <a:t>链表中结点的</a:t>
            </a:r>
            <a:r>
              <a:rPr lang="zh-CN" altLang="en-US" sz="3200" kern="0">
                <a:solidFill>
                  <a:srgbClr val="3333CD"/>
                </a:solidFill>
                <a:sym typeface="+mn-ea"/>
              </a:rPr>
              <a:t>逻辑顺序和物理顺序不一定相同</a:t>
            </a:r>
          </a:p>
          <a:p>
            <a:pPr marL="457200" lvl="0" indent="-457200" algn="l" ea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endParaRPr lang="zh-CN" altLang="en-US" sz="3200" kern="0">
              <a:solidFill>
                <a:srgbClr val="3333CD"/>
              </a:solidFill>
              <a:sym typeface="+mn-ea"/>
            </a:endParaRPr>
          </a:p>
          <a:p>
            <a:pPr marL="457200" lvl="0" indent="-457200" algn="l" ea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ea typeface="宋体" panose="02010600030101010101" pitchFamily="2" charset="-122"/>
                <a:sym typeface="+mn-ea"/>
              </a:rPr>
              <a:t>设计链式存储结构时，在存储每个结点值的同时，为了</a:t>
            </a:r>
            <a:r>
              <a:rPr kumimoji="1" lang="zh-CN" altLang="en-US" sz="3200" dirty="0">
                <a:ea typeface="宋体" panose="02010600030101010101" pitchFamily="2" charset="-122"/>
                <a:sym typeface="+mn-ea"/>
              </a:rPr>
              <a:t>正确</a:t>
            </a:r>
            <a:r>
              <a:rPr kumimoji="1" lang="en-US" altLang="zh-CN" sz="3200" dirty="0">
                <a:ea typeface="宋体" panose="02010600030101010101" pitchFamily="2" charset="-122"/>
                <a:sym typeface="+mn-ea"/>
              </a:rPr>
              <a:t>表示逻辑关系，增加</a:t>
            </a:r>
            <a:r>
              <a:rPr kumimoji="1" lang="en-US" altLang="zh-CN" sz="32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指针域。</a:t>
            </a:r>
          </a:p>
          <a:p>
            <a:pPr marL="457200" lvl="0" indent="-457200" algn="l" ea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endParaRPr kumimoji="1" lang="en-US" altLang="zh-CN" sz="3200" b="0" kern="0" dirty="0">
              <a:solidFill>
                <a:srgbClr val="FF0000"/>
              </a:solidFill>
              <a:latin typeface="+mn-lt"/>
              <a:ea typeface="宋体" panose="02010600030101010101" pitchFamily="2" charset="-122"/>
              <a:sym typeface="+mn-ea"/>
            </a:endParaRPr>
          </a:p>
          <a:p>
            <a:pPr marL="457200" lvl="0" indent="-457200" algn="l" eaLnBrk="0" hangingPunct="0"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链表是通过每个结点的</a:t>
            </a:r>
            <a:r>
              <a:rPr kumimoji="1" lang="en-US" altLang="zh-CN" sz="32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指针域</a:t>
            </a:r>
            <a:r>
              <a:rPr lang="zh-CN" altLang="en-US" sz="3200">
                <a:sym typeface="+mn-ea"/>
              </a:rPr>
              <a:t>将线性表的n个结点按其</a:t>
            </a:r>
            <a:r>
              <a:rPr kumimoji="1" lang="en-US" altLang="zh-CN" sz="32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逻辑次序</a:t>
            </a:r>
            <a:r>
              <a:rPr lang="zh-CN" altLang="en-US" sz="3200">
                <a:sym typeface="+mn-ea"/>
              </a:rPr>
              <a:t>链接在一起的。</a:t>
            </a:r>
            <a:endParaRPr lang="zh-CN" altLang="en-US" sz="3200" b="0" kern="0">
              <a:solidFill>
                <a:srgbClr val="FF000D"/>
              </a:solidFill>
              <a:latin typeface="+mn-lt"/>
              <a:ea typeface="+mn-ea"/>
              <a:sym typeface="+mn-ea"/>
            </a:endParaRPr>
          </a:p>
          <a:p>
            <a:pPr lvl="0" algn="l" eaLnBrk="0" hangingPunct="0">
              <a:lnSpc>
                <a:spcPct val="100000"/>
              </a:lnSpc>
              <a:buSzTx/>
            </a:pPr>
            <a:r>
              <a:rPr lang="zh-CN" altLang="en-US" sz="3200" b="0" kern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</a:t>
            </a:r>
            <a:endParaRPr lang="zh-CN" altLang="en-US" sz="3200" b="0" kern="0">
              <a:solidFill>
                <a:srgbClr val="3333CD"/>
              </a:solidFill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</a:t>
            </a:r>
            <a:r>
              <a:rPr lang="zh-CN" altLang="en-US"/>
              <a:t>单链表</a:t>
            </a:r>
            <a:r>
              <a:rPr lang="en-US" altLang="zh-CN"/>
              <a:t>-</a:t>
            </a:r>
            <a:r>
              <a:rPr lang="zh-CN" altLang="en-US"/>
              <a:t>基本运算实现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855" y="1052195"/>
            <a:ext cx="885444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>
                <a:solidFill>
                  <a:srgbClr val="FF0000"/>
                </a:solidFill>
              </a:rPr>
              <a:t> </a:t>
            </a:r>
            <a:r>
              <a:rPr lang="zh-CN" altLang="en-US" sz="3200" b="0">
                <a:solidFill>
                  <a:srgbClr val="FF0000"/>
                </a:solidFill>
              </a:rPr>
              <a:t>头插入法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9600" y="2139950"/>
            <a:ext cx="7929880" cy="1948180"/>
            <a:chOff x="960" y="3935"/>
            <a:chExt cx="12488" cy="3068"/>
          </a:xfrm>
        </p:grpSpPr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10904" y="3935"/>
              <a:ext cx="2544" cy="306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2173" y="4521"/>
              <a:ext cx="970" cy="7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3143" y="4521"/>
              <a:ext cx="970" cy="7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687" y="4811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960" y="4228"/>
              <a:ext cx="850" cy="10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5447" y="4547"/>
              <a:ext cx="970" cy="7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4469" y="4547"/>
              <a:ext cx="970" cy="7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3200" b="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="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200" b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3200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3910" y="4914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8111" y="4888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6257" y="4914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9645" y="4521"/>
              <a:ext cx="970" cy="7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8667" y="4521"/>
              <a:ext cx="970" cy="7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3200" b="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="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6965" y="4238"/>
              <a:ext cx="850" cy="10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12243" y="5397"/>
              <a:ext cx="970" cy="7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11265" y="5397"/>
              <a:ext cx="970" cy="7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3200" b="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="0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11751" y="4666"/>
              <a:ext cx="0" cy="73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11751" y="3935"/>
              <a:ext cx="967" cy="10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 i="1" dirty="0"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 flipV="1">
              <a:off x="4357" y="5397"/>
              <a:ext cx="0" cy="102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4357" y="6418"/>
              <a:ext cx="69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</p:grp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419735" y="4420235"/>
            <a:ext cx="811974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SzTx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注意：</a:t>
            </a:r>
            <a:r>
              <a:rPr lang="en-US" altLang="zh-CN" sz="3200" b="0">
                <a:solidFill>
                  <a:srgbClr val="3333CD"/>
                </a:solidFill>
                <a:sym typeface="+mn-ea"/>
              </a:rPr>
              <a:t>链表的结点顺序与逻辑次序</a:t>
            </a:r>
            <a:r>
              <a:rPr lang="en-US" altLang="zh-CN" sz="3200">
                <a:solidFill>
                  <a:srgbClr val="3333CD"/>
                </a:solidFill>
                <a:sym typeface="+mn-ea"/>
              </a:rPr>
              <a:t>相反</a:t>
            </a:r>
            <a:r>
              <a:rPr lang="en-US" altLang="zh-CN" sz="3200" b="0">
                <a:solidFill>
                  <a:schemeClr val="tx1"/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</a:t>
            </a:r>
            <a:r>
              <a:rPr lang="zh-CN" altLang="en-US"/>
              <a:t>单链表</a:t>
            </a:r>
            <a:r>
              <a:rPr lang="en-US" altLang="zh-CN"/>
              <a:t>-</a:t>
            </a:r>
            <a:r>
              <a:rPr lang="zh-CN" altLang="en-US"/>
              <a:t>基本运算实现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680" y="924560"/>
            <a:ext cx="8980805" cy="464629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 indent="0" algn="l">
              <a:buSzTx/>
              <a:buFont typeface="Wingdings" panose="05000000000000000000" charset="0"/>
              <a:buNone/>
            </a:pPr>
            <a:r>
              <a:rPr lang="zh-CN" altLang="en-US" sz="3200">
                <a:solidFill>
                  <a:srgbClr val="FF0000"/>
                </a:solidFill>
                <a:sym typeface="+mn-ea"/>
              </a:rPr>
              <a:t>带头结点的头插法：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342900" lvl="0" indent="-342900" algn="l">
              <a:buSzTx/>
              <a:buNone/>
            </a:pPr>
            <a:r>
              <a:rPr lang="en-US" altLang="zh-CN" sz="2400">
                <a:solidFill>
                  <a:srgbClr val="3333CD"/>
                </a:solidFill>
                <a:sym typeface="+mn-ea"/>
              </a:rPr>
              <a:t>void</a:t>
            </a:r>
            <a:r>
              <a:rPr lang="en-US" altLang="zh-CN" sz="2400" b="0">
                <a:solidFill>
                  <a:srgbClr val="3333CD"/>
                </a:solidFill>
                <a:sym typeface="+mn-ea"/>
              </a:rPr>
              <a:t> </a:t>
            </a:r>
            <a:r>
              <a:rPr lang="en-US" altLang="zh-CN" sz="2400" b="0">
                <a:sym typeface="+mn-ea"/>
              </a:rPr>
              <a:t>CreateListF(</a:t>
            </a:r>
            <a:r>
              <a:rPr lang="en-US" altLang="zh-CN" sz="2400" b="0">
                <a:solidFill>
                  <a:srgbClr val="3333CD"/>
                </a:solidFill>
                <a:sym typeface="+mn-ea"/>
              </a:rPr>
              <a:t>LinkNode *L，ElemType a[]，int n</a:t>
            </a:r>
            <a:r>
              <a:rPr lang="en-US" altLang="zh-CN" sz="2400" b="0">
                <a:sym typeface="+mn-ea"/>
              </a:rPr>
              <a:t>)</a:t>
            </a:r>
          </a:p>
          <a:p>
            <a:pPr lvl="0" algn="l">
              <a:buSzTx/>
              <a:buNone/>
            </a:pPr>
            <a:r>
              <a:rPr lang="en-US" altLang="zh-CN" sz="2400" b="0">
                <a:sym typeface="+mn-ea"/>
              </a:rPr>
              <a:t>{    LinkNode *s;</a:t>
            </a:r>
          </a:p>
          <a:p>
            <a:pPr lvl="0" algn="l">
              <a:buSzTx/>
              <a:buNone/>
            </a:pPr>
            <a:r>
              <a:rPr lang="en-US" altLang="zh-CN" sz="2400" b="0">
                <a:sym typeface="+mn-ea"/>
              </a:rPr>
              <a:t>     int i;</a:t>
            </a:r>
            <a:endParaRPr lang="en-US" altLang="zh-CN" sz="2400" b="0">
              <a:solidFill>
                <a:srgbClr val="FF0000"/>
              </a:solidFill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rgbClr val="FF0000"/>
                </a:solidFill>
                <a:sym typeface="+mn-ea"/>
              </a:rPr>
              <a:t>     L-&gt;next=NULL; </a:t>
            </a:r>
            <a:r>
              <a:rPr lang="en-US" altLang="zh-CN" sz="2400" b="0">
                <a:solidFill>
                  <a:srgbClr val="00B050"/>
                </a:solidFill>
                <a:sym typeface="+mn-ea"/>
              </a:rPr>
              <a:t>//创建头结点，其next域置为NULL</a:t>
            </a: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rgbClr val="00B050"/>
                </a:solidFill>
                <a:sym typeface="+mn-ea"/>
              </a:rPr>
              <a:t>     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for (i=0;i&lt;n;i++)</a:t>
            </a:r>
            <a:r>
              <a:rPr lang="en-US" altLang="zh-CN" sz="2400" b="0">
                <a:solidFill>
                  <a:srgbClr val="00B050"/>
                </a:solidFill>
                <a:sym typeface="+mn-ea"/>
              </a:rPr>
              <a:t>		//循环建立数据结点</a:t>
            </a: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rgbClr val="00B050"/>
                </a:solidFill>
                <a:sym typeface="+mn-ea"/>
              </a:rPr>
              <a:t>      </a:t>
            </a:r>
            <a:r>
              <a:rPr lang="en-US" altLang="zh-CN" sz="2400" b="0">
                <a:solidFill>
                  <a:schemeClr val="tx1"/>
                </a:solidFill>
                <a:sym typeface="+mn-ea"/>
              </a:rPr>
              <a:t>{	s=(LinkNode *)malloc(sizeof(LinkNode));</a:t>
            </a: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chemeClr val="tx1"/>
                </a:solidFill>
                <a:sym typeface="+mn-ea"/>
              </a:rPr>
              <a:t>	s-&gt;data=a[i];		</a:t>
            </a:r>
            <a:r>
              <a:rPr lang="en-US" altLang="zh-CN" sz="2400" b="0">
                <a:solidFill>
                  <a:srgbClr val="00B050"/>
                </a:solidFill>
                <a:sym typeface="+mn-ea"/>
              </a:rPr>
              <a:t>//创建数据结点*s</a:t>
            </a: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400" b="0">
                <a:solidFill>
                  <a:srgbClr val="3333CD"/>
                </a:solidFill>
                <a:sym typeface="+mn-ea"/>
              </a:rPr>
              <a:t>s-&gt;next=L-&gt;next;</a:t>
            </a:r>
            <a:r>
              <a:rPr lang="en-US" altLang="zh-CN" sz="2400" b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400" b="0">
                <a:solidFill>
                  <a:srgbClr val="00B050"/>
                </a:solidFill>
                <a:sym typeface="+mn-ea"/>
              </a:rPr>
              <a:t>//*s插在原开始结点之前，头结点之后</a:t>
            </a: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400" b="0">
                <a:solidFill>
                  <a:srgbClr val="3333CD"/>
                </a:solidFill>
                <a:sym typeface="+mn-ea"/>
              </a:rPr>
              <a:t>L-&gt;next=s;</a:t>
            </a:r>
            <a:endParaRPr lang="en-US" altLang="zh-CN" sz="2400" b="0">
              <a:solidFill>
                <a:schemeClr val="tx1"/>
              </a:solidFill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chemeClr val="tx1"/>
                </a:solidFill>
                <a:sym typeface="+mn-ea"/>
              </a:rPr>
              <a:t>      }  </a:t>
            </a:r>
          </a:p>
          <a:p>
            <a:pPr lvl="0" algn="l">
              <a:buSzTx/>
              <a:buNone/>
            </a:pPr>
            <a:r>
              <a:rPr lang="en-US" altLang="zh-CN" sz="2400" b="0">
                <a:solidFill>
                  <a:schemeClr val="tx1"/>
                </a:solidFill>
                <a:sym typeface="+mn-ea"/>
              </a:rPr>
              <a:t>}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</a:t>
            </a:r>
            <a:r>
              <a:rPr lang="zh-CN" altLang="en-US"/>
              <a:t>单链表</a:t>
            </a:r>
            <a:r>
              <a:rPr lang="en-US" altLang="zh-CN"/>
              <a:t>-</a:t>
            </a:r>
            <a:r>
              <a:rPr lang="zh-CN" altLang="en-US"/>
              <a:t>基本运算实现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855" y="1052195"/>
            <a:ext cx="885444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>
                <a:solidFill>
                  <a:srgbClr val="FF0000"/>
                </a:solidFill>
              </a:rPr>
              <a:t> </a:t>
            </a:r>
            <a:r>
              <a:rPr lang="zh-CN" altLang="en-US" sz="3200" b="0">
                <a:solidFill>
                  <a:srgbClr val="FF0000"/>
                </a:solidFill>
              </a:rPr>
              <a:t>（2）尾插法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3550" y="1879600"/>
            <a:ext cx="8055610" cy="26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SzTx/>
              <a:buFont typeface="Wingdings" panose="05000000000000000000" charset="0"/>
              <a:buChar char="ü"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从一个空表开始，创建一个头结点。</a:t>
            </a:r>
          </a:p>
          <a:p>
            <a:pPr lvl="0" algn="l">
              <a:buSzTx/>
              <a:buFont typeface="Wingdings" panose="05000000000000000000" charset="0"/>
              <a:buChar char="ü"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依次读取字符数组a中的元素，生成新结点</a:t>
            </a:r>
          </a:p>
          <a:p>
            <a:pPr lvl="0" algn="l">
              <a:buSzTx/>
              <a:buFont typeface="Wingdings" panose="05000000000000000000" charset="0"/>
              <a:buChar char="ü"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 sz="3200" b="0">
                <a:solidFill>
                  <a:srgbClr val="FF0000"/>
                </a:solidFill>
                <a:sym typeface="+mn-ea"/>
              </a:rPr>
              <a:t>新结点插入到当前链表的表尾</a:t>
            </a:r>
            <a:r>
              <a:rPr lang="en-US" altLang="zh-CN" sz="3200" b="0">
                <a:solidFill>
                  <a:schemeClr val="tx1"/>
                </a:solidFill>
                <a:sym typeface="+mn-ea"/>
              </a:rPr>
              <a:t>上，直到结束为止。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</a:t>
            </a:r>
            <a:r>
              <a:rPr lang="zh-CN" altLang="en-US"/>
              <a:t>单链表</a:t>
            </a:r>
            <a:r>
              <a:rPr lang="en-US" altLang="zh-CN"/>
              <a:t>-</a:t>
            </a:r>
            <a:r>
              <a:rPr lang="zh-CN" altLang="en-US"/>
              <a:t>基本运算实现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855" y="1052195"/>
            <a:ext cx="885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>
                <a:solidFill>
                  <a:srgbClr val="FF0000"/>
                </a:solidFill>
              </a:rPr>
              <a:t> </a:t>
            </a:r>
            <a:r>
              <a:rPr lang="zh-CN" altLang="zh-CN" sz="3200" b="0">
                <a:solidFill>
                  <a:srgbClr val="FF0000"/>
                </a:solidFill>
              </a:rPr>
              <a:t>尾</a:t>
            </a:r>
            <a:r>
              <a:rPr lang="zh-CN" altLang="en-US" sz="3200" b="0">
                <a:solidFill>
                  <a:srgbClr val="FF0000"/>
                </a:solidFill>
              </a:rPr>
              <a:t>插入法</a:t>
            </a: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419735" y="4931410"/>
            <a:ext cx="811974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SzTx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注意：</a:t>
            </a:r>
            <a:r>
              <a:rPr lang="en-US" altLang="zh-CN" sz="3200" b="0">
                <a:solidFill>
                  <a:srgbClr val="3333CD"/>
                </a:solidFill>
                <a:sym typeface="+mn-ea"/>
              </a:rPr>
              <a:t>链表的结点顺序与逻辑次序</a:t>
            </a:r>
            <a:r>
              <a:rPr lang="en-US" altLang="zh-CN" sz="3200">
                <a:solidFill>
                  <a:srgbClr val="3333CD"/>
                </a:solidFill>
                <a:sym typeface="+mn-ea"/>
              </a:rPr>
              <a:t>相</a:t>
            </a:r>
            <a:r>
              <a:rPr lang="zh-CN" altLang="en-US" sz="3200">
                <a:solidFill>
                  <a:srgbClr val="3333CD"/>
                </a:solidFill>
                <a:sym typeface="+mn-ea"/>
              </a:rPr>
              <a:t>同</a:t>
            </a:r>
            <a:r>
              <a:rPr lang="en-US" altLang="zh-CN" sz="3200" b="0">
                <a:solidFill>
                  <a:schemeClr val="tx1"/>
                </a:solidFill>
                <a:sym typeface="+mn-ea"/>
              </a:rPr>
              <a:t>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14375" y="1757045"/>
            <a:ext cx="7809230" cy="1972945"/>
            <a:chOff x="584224" y="2500306"/>
            <a:chExt cx="7488238" cy="1512887"/>
          </a:xfrm>
        </p:grpSpPr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6561162" y="2500306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cs typeface="Times New Roman" panose="02020603050405020304" pitchFamily="18" charset="0"/>
              </a:endParaRPr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304949" y="2789231"/>
              <a:ext cx="5762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81212" y="2789231"/>
              <a:ext cx="576262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016024" y="29321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584224" y="2644768"/>
              <a:ext cx="504825" cy="5229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249637" y="2801931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668612" y="2801931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3200" b="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36824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832374" y="29702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730649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5743599" y="27892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5162574" y="27892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3200" b="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0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151337" y="2649531"/>
              <a:ext cx="504825" cy="5229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7286649" y="32210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6705624" y="32210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None/>
              </a:pPr>
              <a:r>
                <a:rPr lang="en-US" altLang="zh-CN" sz="3200" b="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0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5689633" y="3149593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6994549" y="2860668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994549" y="2500306"/>
              <a:ext cx="574675" cy="5229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 i="1" dirty="0"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5329270" y="3292468"/>
              <a:ext cx="574675" cy="5229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 i="1" dirty="0"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2789" name="Freeform 21"/>
            <p:cNvSpPr/>
            <p:nvPr/>
          </p:nvSpPr>
          <p:spPr bwMode="auto">
            <a:xfrm>
              <a:off x="6203974" y="3221031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3200" b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735" y="3287395"/>
            <a:ext cx="8544560" cy="1202688"/>
            <a:chOff x="1928794" y="3714752"/>
            <a:chExt cx="6143668" cy="1037549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1928794" y="4319532"/>
              <a:ext cx="6143668" cy="4327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ts val="3200"/>
                </a:lnSpc>
                <a:spcBef>
                  <a:spcPct val="50000"/>
                </a:spcBef>
                <a:buNone/>
              </a:pPr>
              <a:r>
                <a:rPr kumimoji="1" lang="zh-CN" altLang="en-US" sz="32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增加</a:t>
              </a:r>
              <a:r>
                <a:rPr kumimoji="1" lang="zh-CN" altLang="en-US" sz="3200" b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尾</a:t>
              </a:r>
              <a:r>
                <a:rPr kumimoji="1" lang="zh-CN" altLang="en-US" sz="32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指针</a:t>
              </a:r>
              <a:r>
                <a:rPr kumimoji="1" lang="en-US" altLang="zh-CN" sz="3200" b="0" i="1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r</a:t>
              </a:r>
              <a:r>
                <a:rPr kumimoji="1" lang="zh-CN" altLang="en-US" sz="32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，使</a:t>
              </a:r>
              <a:r>
                <a:rPr kumimoji="1" lang="zh-CN" altLang="en-US" sz="3200" b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其始终指向当前链表</a:t>
              </a:r>
              <a:r>
                <a:rPr kumimoji="1" lang="zh-CN" altLang="en-US" sz="3200" b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的尾结点</a:t>
              </a:r>
              <a:endParaRPr kumimoji="1" lang="zh-CN" altLang="en-US" sz="32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328449" y="3714752"/>
              <a:ext cx="358868" cy="55657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</a:t>
            </a:r>
            <a:r>
              <a:rPr lang="zh-CN" altLang="en-US"/>
              <a:t>单链表</a:t>
            </a:r>
            <a:r>
              <a:rPr lang="en-US" altLang="zh-CN"/>
              <a:t>-</a:t>
            </a:r>
            <a:r>
              <a:rPr lang="zh-CN" altLang="en-US"/>
              <a:t>基本运算实现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680" y="924560"/>
            <a:ext cx="8980805" cy="458470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 algn="l">
              <a:buSzTx/>
              <a:buNone/>
            </a:pPr>
            <a:r>
              <a:rPr lang="zh-CN" altLang="en-US" sz="3200" b="0">
                <a:solidFill>
                  <a:srgbClr val="FF0000"/>
                </a:solidFill>
                <a:sym typeface="+mn-ea"/>
              </a:rPr>
              <a:t>带头结点的尾插法：</a:t>
            </a:r>
            <a:endParaRPr lang="en-US" altLang="zh-CN" sz="3200" b="0">
              <a:solidFill>
                <a:srgbClr val="FF0000"/>
              </a:solidFill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000" b="0">
                <a:solidFill>
                  <a:srgbClr val="3333CD"/>
                </a:solidFill>
                <a:sym typeface="+mn-ea"/>
              </a:rPr>
              <a:t>void </a:t>
            </a:r>
            <a:r>
              <a:rPr lang="en-US" altLang="zh-CN" sz="2000" b="0">
                <a:sym typeface="+mn-ea"/>
              </a:rPr>
              <a:t>CreateListR(</a:t>
            </a:r>
            <a:r>
              <a:rPr lang="en-US" altLang="zh-CN" sz="2000" b="0">
                <a:solidFill>
                  <a:srgbClr val="3333CD"/>
                </a:solidFill>
                <a:sym typeface="+mn-ea"/>
              </a:rPr>
              <a:t>LinkNode *L，ElemType a[]，int n</a:t>
            </a:r>
            <a:r>
              <a:rPr lang="en-US" altLang="zh-CN" sz="2000" b="0">
                <a:sym typeface="+mn-ea"/>
              </a:rPr>
              <a:t>)</a:t>
            </a: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{     LinkNode *s，*r;</a:t>
            </a: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       int i;</a:t>
            </a:r>
            <a:endParaRPr lang="en-US" altLang="zh-CN" sz="2000" b="0">
              <a:solidFill>
                <a:srgbClr val="00B050"/>
              </a:solidFill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000" b="0">
                <a:solidFill>
                  <a:srgbClr val="FF0000"/>
                </a:solidFill>
                <a:sym typeface="+mn-ea"/>
              </a:rPr>
              <a:t>       L-&gt;next=NULL;</a:t>
            </a:r>
            <a:endParaRPr lang="en-US" altLang="zh-CN" sz="2000" b="0"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       </a:t>
            </a:r>
            <a:r>
              <a:rPr lang="en-US" altLang="zh-CN" sz="2000" b="0">
                <a:solidFill>
                  <a:srgbClr val="FF00FF"/>
                </a:solidFill>
                <a:sym typeface="+mn-ea"/>
              </a:rPr>
              <a:t>r=L; </a:t>
            </a:r>
            <a:r>
              <a:rPr lang="en-US" altLang="zh-CN" sz="2000" b="0">
                <a:solidFill>
                  <a:srgbClr val="00B050"/>
                </a:solidFill>
                <a:sym typeface="+mn-ea"/>
              </a:rPr>
              <a:t>//r始终指向尾结点，开始时指向头结点</a:t>
            </a:r>
            <a:endParaRPr lang="en-US" altLang="zh-CN" sz="2000" b="0"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      for (i=0;i&lt;n;i++)	</a:t>
            </a:r>
            <a:r>
              <a:rPr lang="en-US" altLang="zh-CN" sz="2000" b="0">
                <a:solidFill>
                  <a:srgbClr val="00B050"/>
                </a:solidFill>
                <a:sym typeface="+mn-ea"/>
              </a:rPr>
              <a:t>//循环建立数据结点</a:t>
            </a: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      {	</a:t>
            </a:r>
            <a:r>
              <a:rPr lang="en-US" altLang="zh-CN" sz="2000" b="0">
                <a:solidFill>
                  <a:srgbClr val="3333CD"/>
                </a:solidFill>
                <a:sym typeface="+mn-ea"/>
              </a:rPr>
              <a:t>s=(LinkNode *)malloc(sizeof(LinkNode));</a:t>
            </a:r>
          </a:p>
          <a:p>
            <a:pPr lvl="0" algn="l">
              <a:buSzTx/>
              <a:buNone/>
            </a:pPr>
            <a:r>
              <a:rPr lang="en-US" altLang="zh-CN" sz="2000" b="0">
                <a:solidFill>
                  <a:srgbClr val="3333CD"/>
                </a:solidFill>
                <a:sym typeface="+mn-ea"/>
              </a:rPr>
              <a:t>	s-&gt;data=a[i];</a:t>
            </a:r>
            <a:r>
              <a:rPr lang="en-US" altLang="zh-CN" sz="2000" b="0">
                <a:sym typeface="+mn-ea"/>
              </a:rPr>
              <a:t>	</a:t>
            </a:r>
            <a:r>
              <a:rPr lang="en-US" altLang="zh-CN" sz="2000" b="0">
                <a:solidFill>
                  <a:srgbClr val="00B050"/>
                </a:solidFill>
                <a:sym typeface="+mn-ea"/>
              </a:rPr>
              <a:t>//创建数据结点*s</a:t>
            </a:r>
            <a:endParaRPr lang="en-US" altLang="zh-CN" sz="2000" b="0"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	</a:t>
            </a:r>
            <a:r>
              <a:rPr lang="en-US" altLang="zh-CN" sz="2000" b="0">
                <a:solidFill>
                  <a:srgbClr val="FF0000"/>
                </a:solidFill>
                <a:sym typeface="+mn-ea"/>
              </a:rPr>
              <a:t>r-&gt;next=s;	</a:t>
            </a:r>
            <a:r>
              <a:rPr lang="en-US" altLang="zh-CN" sz="2000" b="0">
                <a:solidFill>
                  <a:srgbClr val="00B050"/>
                </a:solidFill>
                <a:sym typeface="+mn-ea"/>
              </a:rPr>
              <a:t>//将*s插入*r之后</a:t>
            </a:r>
          </a:p>
          <a:p>
            <a:pPr lvl="0" algn="l">
              <a:buSzTx/>
              <a:buNone/>
            </a:pPr>
            <a:r>
              <a:rPr lang="en-US" altLang="zh-CN" sz="2000" b="0">
                <a:solidFill>
                  <a:srgbClr val="FF0000"/>
                </a:solidFill>
                <a:sym typeface="+mn-ea"/>
              </a:rPr>
              <a:t>	r=s;</a:t>
            </a:r>
            <a:endParaRPr lang="en-US" altLang="zh-CN" sz="2000" b="0">
              <a:solidFill>
                <a:srgbClr val="3333CD"/>
              </a:solidFill>
              <a:sym typeface="+mn-ea"/>
            </a:endParaRP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      }</a:t>
            </a: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      </a:t>
            </a:r>
            <a:r>
              <a:rPr lang="en-US" altLang="zh-CN" sz="2000" b="0">
                <a:solidFill>
                  <a:srgbClr val="FF00FF"/>
                </a:solidFill>
                <a:sym typeface="+mn-ea"/>
              </a:rPr>
              <a:t>r-&gt;next=NULL;</a:t>
            </a:r>
            <a:r>
              <a:rPr lang="en-US" altLang="zh-CN" sz="2000" b="0">
                <a:sym typeface="+mn-ea"/>
              </a:rPr>
              <a:t>	</a:t>
            </a:r>
            <a:r>
              <a:rPr lang="en-US" altLang="zh-CN" sz="2000" b="0">
                <a:solidFill>
                  <a:srgbClr val="00B050"/>
                </a:solidFill>
                <a:sym typeface="+mn-ea"/>
              </a:rPr>
              <a:t>//尾结点next域置为NULL</a:t>
            </a:r>
          </a:p>
          <a:p>
            <a:pPr lvl="0" algn="l">
              <a:buSzTx/>
              <a:buNone/>
            </a:pPr>
            <a:r>
              <a:rPr lang="en-US" altLang="zh-CN" sz="2000" b="0">
                <a:sym typeface="+mn-ea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单链表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基本运算实现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530" y="862330"/>
            <a:ext cx="89865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3200" b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3200" b="0">
                <a:solidFill>
                  <a:srgbClr val="FF0000"/>
                </a:solidFill>
                <a:cs typeface="Times New Roman" panose="02020603050405020304" pitchFamily="18" charset="0"/>
              </a:rPr>
              <a:t>）删除数据元素ListDelete(L，i)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3333CD"/>
                </a:solidFill>
                <a:cs typeface="Times New Roman" panose="02020603050405020304" pitchFamily="18" charset="0"/>
              </a:rPr>
              <a:t>思路：</a:t>
            </a:r>
            <a:endParaRPr lang="zh-CN" altLang="en-US" sz="3200" b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3200" b="0">
                <a:solidFill>
                  <a:schemeClr val="tx1"/>
                </a:solidFill>
                <a:cs typeface="Times New Roman" panose="02020603050405020304" pitchFamily="18" charset="0"/>
              </a:rPr>
              <a:t>先在单链表L中找到第i-1个结点*p，若存在这样的结点，且也存在后继结点，则删除该后继结点。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409315" y="3337560"/>
            <a:ext cx="785495" cy="1492885"/>
            <a:chOff x="5369" y="5256"/>
            <a:chExt cx="1237" cy="2351"/>
          </a:xfrm>
        </p:grpSpPr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5594" y="5409"/>
              <a:ext cx="0" cy="56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5686" y="5256"/>
              <a:ext cx="920" cy="5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V="1">
              <a:off x="5609" y="6586"/>
              <a:ext cx="0" cy="4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369" y="7031"/>
              <a:ext cx="568" cy="5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6740" y="3645535"/>
            <a:ext cx="7747635" cy="519430"/>
            <a:chOff x="924" y="5741"/>
            <a:chExt cx="12201" cy="818"/>
          </a:xfrm>
        </p:grpSpPr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911" y="5979"/>
              <a:ext cx="567" cy="5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479" y="5979"/>
              <a:ext cx="568" cy="5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1364" y="6261"/>
              <a:ext cx="568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924" y="5979"/>
              <a:ext cx="423" cy="5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5389" y="5979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5956" y="5979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2761" y="6259"/>
              <a:ext cx="87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071" y="5979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7639" y="5979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6291" y="6261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11989" y="5979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12557" y="5979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11242" y="6259"/>
              <a:ext cx="76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Freeform 45"/>
            <p:cNvSpPr/>
            <p:nvPr/>
          </p:nvSpPr>
          <p:spPr bwMode="auto">
            <a:xfrm>
              <a:off x="4444" y="6256"/>
              <a:ext cx="87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3661" y="5741"/>
              <a:ext cx="1135" cy="7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49"/>
            <p:cNvSpPr/>
            <p:nvPr/>
          </p:nvSpPr>
          <p:spPr bwMode="auto">
            <a:xfrm>
              <a:off x="7811" y="6261"/>
              <a:ext cx="767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10432" y="5833"/>
              <a:ext cx="1135" cy="7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598" y="5974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3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165" y="5974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9500" y="6256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76725" y="3495040"/>
            <a:ext cx="1089660" cy="1163320"/>
            <a:chOff x="6735" y="5504"/>
            <a:chExt cx="1716" cy="1832"/>
          </a:xfrm>
        </p:grpSpPr>
        <p:sp>
          <p:nvSpPr>
            <p:cNvPr id="57" name="椭圆 56"/>
            <p:cNvSpPr/>
            <p:nvPr/>
          </p:nvSpPr>
          <p:spPr>
            <a:xfrm>
              <a:off x="6735" y="5504"/>
              <a:ext cx="1717" cy="183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560" y="6589"/>
              <a:ext cx="568" cy="645"/>
              <a:chOff x="7560" y="6589"/>
              <a:chExt cx="568" cy="645"/>
            </a:xfrm>
          </p:grpSpPr>
          <p:sp>
            <p:nvSpPr>
              <p:cNvPr id="9" name="Text Box 26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560" y="6654"/>
                <a:ext cx="56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800" i="1" dirty="0"/>
                  <a:t>q</a:t>
                </a:r>
              </a:p>
            </p:txBody>
          </p:sp>
          <p:sp>
            <p:nvSpPr>
              <p:cNvPr id="10" name="Line 2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7560" y="6589"/>
                <a:ext cx="0" cy="455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962400" y="4251960"/>
            <a:ext cx="2844800" cy="1200150"/>
            <a:chOff x="6240" y="6696"/>
            <a:chExt cx="4480" cy="1890"/>
          </a:xfrm>
        </p:grpSpPr>
        <p:cxnSp>
          <p:nvCxnSpPr>
            <p:cNvPr id="8" name="曲线连接符 7"/>
            <p:cNvCxnSpPr/>
            <p:nvPr/>
          </p:nvCxnSpPr>
          <p:spPr>
            <a:xfrm rot="5400000" flipH="1" flipV="1">
              <a:off x="7842" y="5094"/>
              <a:ext cx="5" cy="3209"/>
            </a:xfrm>
            <a:prstGeom prst="curvedConnector3">
              <a:avLst>
                <a:gd name="adj1" fmla="val -24820000"/>
              </a:avLst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</p:cxnSp>
        <p:sp>
          <p:nvSpPr>
            <p:cNvPr id="12" name="文本框 11"/>
            <p:cNvSpPr txBox="1"/>
            <p:nvPr/>
          </p:nvSpPr>
          <p:spPr>
            <a:xfrm>
              <a:off x="6688" y="7862"/>
              <a:ext cx="40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p-&gt;next=q-&gt;next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单链表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基本运算实现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4790" y="852805"/>
            <a:ext cx="869442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ElemType </a:t>
            </a:r>
            <a:r>
              <a:rPr sz="2400" b="0">
                <a:cs typeface="Times New Roman" panose="02020603050405020304" pitchFamily="18" charset="0"/>
              </a:rPr>
              <a:t>ListDelete(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LinkNode *L，int i</a:t>
            </a:r>
            <a:r>
              <a:rPr sz="2400" b="0"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{    </a:t>
            </a:r>
            <a:r>
              <a:rPr sz="2400">
                <a:cs typeface="Times New Roman" panose="02020603050405020304" pitchFamily="18" charset="0"/>
                <a:sym typeface="+mn-ea"/>
              </a:rPr>
              <a:t>ElemType e;  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返回第</a:t>
            </a:r>
            <a:r>
              <a:rPr lang="en-US" altLang="zh-CN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个结点数值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　 int j=0;  </a:t>
            </a:r>
            <a:r>
              <a:rPr lang="en-US" sz="2400" b="0">
                <a:solidFill>
                  <a:srgbClr val="00B050"/>
                </a:solidFill>
                <a:cs typeface="Times New Roman" panose="02020603050405020304" pitchFamily="18" charset="0"/>
              </a:rPr>
              <a:t>//逻辑序号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     LinkNode *p=L，*q;		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//p指向头结点，j置为0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     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while (</a:t>
            </a:r>
            <a:r>
              <a:rPr sz="2400" b="0">
                <a:solidFill>
                  <a:srgbClr val="FF0000"/>
                </a:solidFill>
                <a:cs typeface="Times New Roman" panose="02020603050405020304" pitchFamily="18" charset="0"/>
              </a:rPr>
              <a:t>j&lt;i-1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 &amp;&amp; p!=NULL)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	//查找第i-1个结点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     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{	j++;     p=p-&gt;next; }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    if (</a:t>
            </a:r>
            <a:r>
              <a:rPr sz="2400" b="0">
                <a:solidFill>
                  <a:srgbClr val="FF0000"/>
                </a:solidFill>
                <a:cs typeface="Times New Roman" panose="02020603050405020304" pitchFamily="18" charset="0"/>
              </a:rPr>
              <a:t>p==NULL</a:t>
            </a:r>
            <a:r>
              <a:rPr sz="2400" b="0">
                <a:cs typeface="Times New Roman" panose="02020603050405020304" pitchFamily="18" charset="0"/>
              </a:rPr>
              <a:t>)	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-1</a:t>
            </a:r>
            <a:r>
              <a:rPr sz="2400">
                <a:cs typeface="Times New Roman" panose="02020603050405020304" pitchFamily="18" charset="0"/>
                <a:sym typeface="+mn-ea"/>
              </a:rPr>
              <a:t>;</a:t>
            </a:r>
            <a:r>
              <a:rPr sz="2400" b="0">
                <a:cs typeface="Times New Roman" panose="02020603050405020304" pitchFamily="18" charset="0"/>
              </a:rPr>
              <a:t>	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//未找到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第i-1个结点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    else  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//找到第i-1个结点*p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    {	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q=p-&gt;next;</a:t>
            </a:r>
            <a:r>
              <a:rPr sz="2400" b="0">
                <a:cs typeface="Times New Roman" panose="02020603050405020304" pitchFamily="18" charset="0"/>
              </a:rPr>
              <a:t>		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//q指向第i个结点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	if (</a:t>
            </a:r>
            <a:r>
              <a:rPr lang="en-US"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q</a:t>
            </a:r>
            <a:r>
              <a:rPr sz="2400" b="0">
                <a:solidFill>
                  <a:srgbClr val="FF0000"/>
                </a:solidFill>
                <a:cs typeface="Times New Roman" panose="02020603050405020304" pitchFamily="18" charset="0"/>
              </a:rPr>
              <a:t>==NULL</a:t>
            </a:r>
            <a:r>
              <a:rPr sz="2400" b="0">
                <a:cs typeface="Times New Roman" panose="02020603050405020304" pitchFamily="18" charset="0"/>
              </a:rPr>
              <a:t>)</a:t>
            </a:r>
            <a:r>
              <a:rPr sz="2400">
                <a:cs typeface="Times New Roman" panose="02020603050405020304" pitchFamily="18" charset="0"/>
                <a:sym typeface="+mn-ea"/>
              </a:rPr>
              <a:t>   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-1</a:t>
            </a:r>
            <a:r>
              <a:rPr sz="2400">
                <a:cs typeface="Times New Roman" panose="02020603050405020304" pitchFamily="18" charset="0"/>
                <a:sym typeface="+mn-ea"/>
              </a:rPr>
              <a:t>;  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//第i个结点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不存在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	</a:t>
            </a:r>
            <a:r>
              <a:rPr lang="en-US" sz="2400" b="0">
                <a:cs typeface="Times New Roman" panose="02020603050405020304" pitchFamily="18" charset="0"/>
              </a:rPr>
              <a:t>else {</a:t>
            </a:r>
          </a:p>
          <a:p>
            <a:pPr>
              <a:buNone/>
            </a:pPr>
            <a:r>
              <a:rPr lang="en-US" sz="2400" b="0">
                <a:cs typeface="Times New Roman" panose="02020603050405020304" pitchFamily="18" charset="0"/>
              </a:rPr>
              <a:t>                  </a:t>
            </a:r>
            <a:r>
              <a:rPr sz="2400" b="0">
                <a:cs typeface="Times New Roman" panose="02020603050405020304" pitchFamily="18" charset="0"/>
              </a:rPr>
              <a:t>e=q-&gt;data;</a:t>
            </a: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	     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 p-&gt;next=</a:t>
            </a:r>
            <a:r>
              <a:rPr lang="en-US" sz="2400" b="0">
                <a:solidFill>
                  <a:srgbClr val="3333CD"/>
                </a:solidFill>
                <a:cs typeface="Times New Roman" panose="02020603050405020304" pitchFamily="18" charset="0"/>
              </a:rPr>
              <a:t>q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-&gt;next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;</a:t>
            </a:r>
            <a:r>
              <a:rPr sz="2400" b="0">
                <a:cs typeface="Times New Roman" panose="02020603050405020304" pitchFamily="18" charset="0"/>
              </a:rPr>
              <a:t>	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//从单链表中删除*q结点</a:t>
            </a: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	      </a:t>
            </a:r>
            <a:r>
              <a:rPr sz="2400" b="0">
                <a:solidFill>
                  <a:srgbClr val="3333CD"/>
                </a:solidFill>
                <a:cs typeface="Times New Roman" panose="02020603050405020304" pitchFamily="18" charset="0"/>
              </a:rPr>
              <a:t>free(q);</a:t>
            </a:r>
            <a:r>
              <a:rPr sz="2400" b="0">
                <a:cs typeface="Times New Roman" panose="02020603050405020304" pitchFamily="18" charset="0"/>
              </a:rPr>
              <a:t>	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//释放*q结点</a:t>
            </a: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	      return </a:t>
            </a:r>
            <a:r>
              <a:rPr lang="en-US" sz="2400" b="0">
                <a:cs typeface="Times New Roman" panose="02020603050405020304" pitchFamily="18" charset="0"/>
              </a:rPr>
              <a:t>e</a:t>
            </a:r>
            <a:r>
              <a:rPr sz="2400" b="0">
                <a:cs typeface="Times New Roman" panose="02020603050405020304" pitchFamily="18" charset="0"/>
              </a:rPr>
              <a:t>;   </a:t>
            </a:r>
            <a:r>
              <a:rPr lang="en-US" sz="2400" b="0">
                <a:cs typeface="Times New Roman" panose="02020603050405020304" pitchFamily="18" charset="0"/>
              </a:rPr>
              <a:t>}</a:t>
            </a:r>
            <a:r>
              <a:rPr sz="2400" b="0">
                <a:cs typeface="Times New Roman" panose="02020603050405020304" pitchFamily="18" charset="0"/>
              </a:rPr>
              <a:t>  </a:t>
            </a:r>
            <a:r>
              <a:rPr sz="2400" b="0">
                <a:solidFill>
                  <a:srgbClr val="00B050"/>
                </a:solidFill>
                <a:cs typeface="Times New Roman" panose="02020603050405020304" pitchFamily="18" charset="0"/>
              </a:rPr>
              <a:t>//返回true表示成功删除第i个结点</a:t>
            </a:r>
          </a:p>
          <a:p>
            <a:pPr>
              <a:buNone/>
            </a:pPr>
            <a:r>
              <a:rPr sz="2400" b="0">
                <a:cs typeface="Times New Roman" panose="02020603050405020304" pitchFamily="18" charset="0"/>
              </a:rPr>
              <a:t>     }}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单链表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基本运算实现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16890" y="1387217"/>
            <a:ext cx="4067810" cy="3288030"/>
            <a:chOff x="1025471" y="1417202"/>
            <a:chExt cx="3321000" cy="3102803"/>
          </a:xfrm>
        </p:grpSpPr>
        <p:sp>
          <p:nvSpPr>
            <p:cNvPr id="9" name="Rectangle 5"/>
            <p:cNvSpPr>
              <a:spLocks noRo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222471" y="1706629"/>
              <a:ext cx="3124000" cy="2594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1.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查找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: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 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因线性链表只能顺序存取，即在查找时要从头指针找起，查找的时间复杂度为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O(n)</a:t>
              </a:r>
            </a:p>
          </p:txBody>
        </p:sp>
        <p:sp>
          <p:nvSpPr>
            <p:cNvPr id="11" name="AutoShape 5"/>
            <p:cNvSpPr/>
            <p:nvPr>
              <p:custDataLst>
                <p:tags r:id="rId8"/>
              </p:custDataLst>
            </p:nvPr>
          </p:nvSpPr>
          <p:spPr bwMode="auto">
            <a:xfrm>
              <a:off x="1025471" y="1483117"/>
              <a:ext cx="3223019" cy="3036888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rgbClr val="6C4C8F">
                  <a:alpha val="59999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742950" indent="-28575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1143000" indent="-22860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1600200" indent="-22860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2057400" indent="-22860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13" name="Group 6"/>
            <p:cNvGrpSpPr/>
            <p:nvPr/>
          </p:nvGrpSpPr>
          <p:grpSpPr>
            <a:xfrm>
              <a:off x="1025525" y="1417202"/>
              <a:ext cx="420886" cy="454810"/>
              <a:chOff x="176" y="103"/>
              <a:chExt cx="707" cy="762"/>
            </a:xfrm>
          </p:grpSpPr>
          <p:sp>
            <p:nvSpPr>
              <p:cNvPr id="14" name="AutoShape 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176" y="103"/>
                <a:ext cx="707" cy="762"/>
              </a:xfrm>
              <a:prstGeom prst="roundRect">
                <a:avLst>
                  <a:gd name="adj" fmla="val 11718"/>
                </a:avLst>
              </a:prstGeom>
              <a:solidFill>
                <a:srgbClr val="9476B6"/>
              </a:solidFill>
              <a:ln w="12700">
                <a:solidFill>
                  <a:srgbClr val="646E78"/>
                </a:solidFill>
                <a:miter lim="800000"/>
              </a:ln>
            </p:spPr>
            <p:txBody>
              <a:bodyPr lIns="0" tIns="0" rIns="0" bIns="0"/>
              <a:lstStyle>
                <a:lvl1pPr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742950" indent="-28575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1143000" indent="-22860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1600200" indent="-22860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2057400" indent="-22860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15" name="Picture 8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51" y="208"/>
                <a:ext cx="537" cy="544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4546921" y="1385897"/>
            <a:ext cx="4105430" cy="3302943"/>
            <a:chOff x="5034756" y="1416833"/>
            <a:chExt cx="3351877" cy="3117067"/>
          </a:xfrm>
        </p:grpSpPr>
        <p:sp>
          <p:nvSpPr>
            <p:cNvPr id="19" name="Rectangle 7"/>
            <p:cNvSpPr>
              <a:spLocks noRo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196120" y="1735047"/>
              <a:ext cx="3094082" cy="24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2.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插入和删除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: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 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因线性链表不需要移动元素，只要修改指针，一般情况下时间复杂度为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O(1)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21" name="AutoShape 2"/>
            <p:cNvSpPr/>
            <p:nvPr>
              <p:custDataLst>
                <p:tags r:id="rId3"/>
              </p:custDataLst>
            </p:nvPr>
          </p:nvSpPr>
          <p:spPr bwMode="auto">
            <a:xfrm>
              <a:off x="5055103" y="1480355"/>
              <a:ext cx="3331530" cy="3043066"/>
            </a:xfrm>
            <a:prstGeom prst="roundRect">
              <a:avLst>
                <a:gd name="adj" fmla="val 5000"/>
              </a:avLst>
            </a:prstGeom>
            <a:noFill/>
            <a:ln w="12700">
              <a:solidFill>
                <a:srgbClr val="FF0000">
                  <a:alpha val="59999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1pPr>
              <a:lvl2pPr marL="742950" indent="-28575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2pPr>
              <a:lvl3pPr marL="1143000" indent="-22860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3pPr>
              <a:lvl4pPr marL="1600200" indent="-22860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4pPr>
              <a:lvl5pPr marL="2057400" indent="-228600" algn="ctr" eaLnBrk="0" hangingPunct="0"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5034756" y="1416833"/>
              <a:ext cx="397073" cy="444066"/>
              <a:chOff x="516" y="121"/>
              <a:chExt cx="667" cy="744"/>
            </a:xfrm>
          </p:grpSpPr>
          <p:sp>
            <p:nvSpPr>
              <p:cNvPr id="23" name="AutoShape 16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516" y="121"/>
                <a:ext cx="667" cy="744"/>
              </a:xfrm>
              <a:prstGeom prst="roundRect">
                <a:avLst>
                  <a:gd name="adj" fmla="val 11718"/>
                </a:avLst>
              </a:prstGeom>
              <a:solidFill>
                <a:srgbClr val="B8D4EC"/>
              </a:solidFill>
              <a:ln w="12700">
                <a:solidFill>
                  <a:srgbClr val="646E78"/>
                </a:solidFill>
                <a:miter lim="800000"/>
              </a:ln>
            </p:spPr>
            <p:txBody>
              <a:bodyPr lIns="0" tIns="0" rIns="0" bIns="0"/>
              <a:lstStyle>
                <a:lvl1pPr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1pPr>
                <a:lvl2pPr marL="742950" indent="-28575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2pPr>
                <a:lvl3pPr marL="1143000" indent="-22860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3pPr>
                <a:lvl4pPr marL="1600200" indent="-22860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4pPr>
                <a:lvl5pPr marL="2057400" indent="-228600" algn="ctr" eaLnBrk="0" hangingPunct="0"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24" name="Picture 1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/>
              <a:stretch>
                <a:fillRect/>
              </a:stretch>
            </p:blipFill>
            <p:spPr>
              <a:xfrm>
                <a:off x="568" y="235"/>
                <a:ext cx="537" cy="537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cxnSp>
          <p:nvCxnSpPr>
            <p:cNvPr id="25" name="直接连接符 2"/>
            <p:cNvCxnSpPr/>
            <p:nvPr>
              <p:custDataLst>
                <p:tags r:id="rId4"/>
              </p:custDataLst>
            </p:nvPr>
          </p:nvCxnSpPr>
          <p:spPr>
            <a:xfrm flipV="1">
              <a:off x="5651500" y="4521200"/>
              <a:ext cx="25400" cy="12700"/>
            </a:xfrm>
            <a:prstGeom prst="line">
              <a:avLst/>
            </a:prstGeom>
            <a:ln w="9525">
              <a:noFill/>
            </a:ln>
          </p:spPr>
        </p:cxn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560000">
            <a:off x="1543685" y="2790825"/>
            <a:ext cx="2974975" cy="12471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en-US" altLang="zh-CN">
                <a:sym typeface="+mn-ea"/>
              </a:rPr>
              <a:t>单链表</a:t>
            </a:r>
            <a:r>
              <a:rPr lang="zh-CN" altLang="en-US">
                <a:sym typeface="+mn-ea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730" y="1079500"/>
            <a:ext cx="7951470" cy="679450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掌握简单链表中将第</a:t>
            </a:r>
            <a:r>
              <a:rPr lang="en-US">
                <a:solidFill>
                  <a:srgbClr val="FF0000"/>
                </a:solidFill>
              </a:rPr>
              <a:t>k</a:t>
            </a:r>
            <a:r>
              <a:rPr>
                <a:solidFill>
                  <a:srgbClr val="FF0000"/>
                </a:solidFill>
              </a:rPr>
              <a:t>个数据结点移至表首算法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3552190" y="3337560"/>
            <a:ext cx="642620" cy="455295"/>
            <a:chOff x="5594" y="5256"/>
            <a:chExt cx="1012" cy="717"/>
          </a:xfrm>
        </p:grpSpPr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5594" y="5409"/>
              <a:ext cx="0" cy="56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5686" y="5256"/>
              <a:ext cx="920" cy="5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k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96315" y="4225925"/>
            <a:ext cx="360680" cy="648335"/>
            <a:chOff x="5369" y="6586"/>
            <a:chExt cx="568" cy="1021"/>
          </a:xfrm>
        </p:grpSpPr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V="1">
              <a:off x="5609" y="6586"/>
              <a:ext cx="0" cy="4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369" y="7031"/>
              <a:ext cx="568" cy="5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</p:grp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817245" y="3796665"/>
            <a:ext cx="360045" cy="360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177925" y="3796665"/>
            <a:ext cx="360680" cy="360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469900" y="3975735"/>
            <a:ext cx="360680" cy="0"/>
          </a:xfrm>
          <a:prstGeom prst="line">
            <a:avLst/>
          </a:prstGeom>
          <a:noFill/>
          <a:ln w="28575">
            <a:solidFill>
              <a:srgbClr val="7030A0"/>
            </a:solidFill>
            <a:miter lim="800000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190500" y="3796665"/>
            <a:ext cx="268605" cy="3663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422015" y="3796665"/>
            <a:ext cx="360680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782060" y="3796665"/>
            <a:ext cx="360045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Freeform 38"/>
          <p:cNvSpPr/>
          <p:nvPr/>
        </p:nvSpPr>
        <p:spPr bwMode="auto">
          <a:xfrm>
            <a:off x="1356995" y="3974465"/>
            <a:ext cx="5524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2"/>
              </a:cxn>
            </a:cxnLst>
            <a:rect l="0" t="0" r="r" b="b"/>
            <a:pathLst>
              <a:path w="348" h="2">
                <a:moveTo>
                  <a:pt x="0" y="0"/>
                </a:moveTo>
                <a:lnTo>
                  <a:pt x="348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90085" y="3796665"/>
            <a:ext cx="360045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850765" y="3796665"/>
            <a:ext cx="360680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3994785" y="3975735"/>
            <a:ext cx="46799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7613015" y="3796665"/>
            <a:ext cx="360045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7973695" y="3796665"/>
            <a:ext cx="360680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8" name="Freeform 44"/>
          <p:cNvSpPr/>
          <p:nvPr/>
        </p:nvSpPr>
        <p:spPr bwMode="auto">
          <a:xfrm>
            <a:off x="7138670" y="3974465"/>
            <a:ext cx="48768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2972435" y="3722370"/>
            <a:ext cx="720725" cy="4616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>
                <a:latin typeface="Arial" panose="020B0604020202020204"/>
                <a:ea typeface="宋体" panose="02010600030101010101" pitchFamily="2" charset="-122"/>
              </a:rPr>
              <a:t>…</a:t>
            </a:r>
            <a:endParaRPr lang="en-US" altLang="zh-CN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Freeform 49"/>
          <p:cNvSpPr/>
          <p:nvPr/>
        </p:nvSpPr>
        <p:spPr bwMode="auto">
          <a:xfrm>
            <a:off x="4959985" y="3975735"/>
            <a:ext cx="48704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6624320" y="3703955"/>
            <a:ext cx="720725" cy="4616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0" dirty="0">
                <a:latin typeface="Arial" panose="020B0604020202020204"/>
                <a:ea typeface="宋体" panose="02010600030101010101" pitchFamily="2" charset="-122"/>
              </a:rPr>
              <a:t>…</a:t>
            </a:r>
            <a:endParaRPr lang="en-US" altLang="zh-CN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59730" y="3793490"/>
            <a:ext cx="360680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19775" y="3793490"/>
            <a:ext cx="360045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4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032500" y="3972560"/>
            <a:ext cx="46799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3916680" y="4227830"/>
            <a:ext cx="2844800" cy="1200150"/>
            <a:chOff x="6240" y="6696"/>
            <a:chExt cx="4480" cy="1890"/>
          </a:xfrm>
        </p:grpSpPr>
        <p:cxnSp>
          <p:nvCxnSpPr>
            <p:cNvPr id="59" name="曲线连接符 58"/>
            <p:cNvCxnSpPr/>
            <p:nvPr/>
          </p:nvCxnSpPr>
          <p:spPr>
            <a:xfrm rot="5400000" flipH="1" flipV="1">
              <a:off x="7842" y="5094"/>
              <a:ext cx="5" cy="3209"/>
            </a:xfrm>
            <a:prstGeom prst="curvedConnector3">
              <a:avLst>
                <a:gd name="adj1" fmla="val -24820000"/>
              </a:avLst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</p:cxnSp>
        <p:sp>
          <p:nvSpPr>
            <p:cNvPr id="60" name="文本框 59"/>
            <p:cNvSpPr txBox="1"/>
            <p:nvPr/>
          </p:nvSpPr>
          <p:spPr>
            <a:xfrm>
              <a:off x="6688" y="7862"/>
              <a:ext cx="40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p-&gt;next=q-&gt;next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76725" y="3126740"/>
            <a:ext cx="1019175" cy="1531620"/>
            <a:chOff x="6735" y="4924"/>
            <a:chExt cx="1716" cy="2412"/>
          </a:xfrm>
        </p:grpSpPr>
        <p:grpSp>
          <p:nvGrpSpPr>
            <p:cNvPr id="29" name="组合 28"/>
            <p:cNvGrpSpPr/>
            <p:nvPr/>
          </p:nvGrpSpPr>
          <p:grpSpPr>
            <a:xfrm>
              <a:off x="6735" y="5504"/>
              <a:ext cx="1716" cy="1832"/>
              <a:chOff x="6735" y="5504"/>
              <a:chExt cx="1716" cy="183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6735" y="5504"/>
                <a:ext cx="1717" cy="183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7560" y="6589"/>
                <a:ext cx="568" cy="645"/>
                <a:chOff x="7560" y="6589"/>
                <a:chExt cx="568" cy="645"/>
              </a:xfrm>
            </p:grpSpPr>
            <p:sp>
              <p:nvSpPr>
                <p:cNvPr id="32" name="Text Box 26"/>
                <p:cNvSpPr txBox="1">
                  <a:spLocks noChangeArrowhead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560" y="6654"/>
                  <a:ext cx="568" cy="5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1800" i="1" dirty="0"/>
                    <a:t>q</a:t>
                  </a:r>
                </a:p>
              </p:txBody>
            </p:sp>
            <p:sp>
              <p:nvSpPr>
                <p:cNvPr id="35" name="Line 25"/>
                <p:cNvSpPr>
                  <a:spLocks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7560" y="6589"/>
                  <a:ext cx="0" cy="455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miter lim="800000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7208" y="4924"/>
              <a:ext cx="920" cy="5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k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</p:grpSp>
      <p:sp>
        <p:nvSpPr>
          <p:cNvPr id="65" name="Rectangle 3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94205" y="3793490"/>
            <a:ext cx="360680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3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54250" y="3793490"/>
            <a:ext cx="360045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Line 4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466975" y="3972560"/>
            <a:ext cx="46799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59105" y="2557145"/>
            <a:ext cx="3887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q-&gt;next=L-&gt;next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L-&gt;next=q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3611 -0.00101852 L 0.275764 0.00277778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785" y="852805"/>
            <a:ext cx="8773795" cy="5913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ElemType </a:t>
            </a:r>
            <a:r>
              <a:rPr sz="2400">
                <a:cs typeface="Times New Roman" panose="02020603050405020304" pitchFamily="18" charset="0"/>
                <a:sym typeface="+mn-ea"/>
              </a:rPr>
              <a:t>List</a:t>
            </a:r>
            <a:r>
              <a:rPr lang="en-US" sz="2400">
                <a:cs typeface="Times New Roman" panose="02020603050405020304" pitchFamily="18" charset="0"/>
                <a:sym typeface="+mn-ea"/>
              </a:rPr>
              <a:t>Func</a:t>
            </a:r>
            <a:r>
              <a:rPr sz="2400">
                <a:cs typeface="Times New Roman" panose="02020603050405020304" pitchFamily="18" charset="0"/>
                <a:sym typeface="+mn-ea"/>
              </a:rPr>
              <a:t>(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LinkNode *L，int </a:t>
            </a:r>
            <a:r>
              <a:rPr lang="en-US"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cs typeface="Times New Roman" panose="02020603050405020304" pitchFamily="18" charset="0"/>
                <a:sym typeface="+mn-ea"/>
              </a:rPr>
              <a:t>)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{    int j=0;  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//逻辑序号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      LinkNode *p=L，*q;		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//p指向头结点，j置为0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      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while (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j&lt;</a:t>
            </a:r>
            <a:r>
              <a:rPr lang="en-US"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-1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 &amp;&amp; p!=NULL)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	//查找第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-1个结点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      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{	j++;     p=p-&gt;next; }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     if (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p==NULL</a:t>
            </a:r>
            <a:r>
              <a:rPr sz="2400">
                <a:cs typeface="Times New Roman" panose="02020603050405020304" pitchFamily="18" charset="0"/>
                <a:sym typeface="+mn-ea"/>
              </a:rPr>
              <a:t>)	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-1</a:t>
            </a:r>
            <a:r>
              <a:rPr sz="2400">
                <a:cs typeface="Times New Roman" panose="02020603050405020304" pitchFamily="18" charset="0"/>
                <a:sym typeface="+mn-ea"/>
              </a:rPr>
              <a:t>;	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</a:t>
            </a:r>
            <a:r>
              <a:rPr lang="zh-CN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失败，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未找到第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-1个结点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     else  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//找到第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-1个结点*p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     {	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q=p-&gt;next;</a:t>
            </a:r>
            <a:r>
              <a:rPr sz="2400">
                <a:cs typeface="Times New Roman" panose="02020603050405020304" pitchFamily="18" charset="0"/>
                <a:sym typeface="+mn-ea"/>
              </a:rPr>
              <a:t>		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//q指向第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个结点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	if (</a:t>
            </a:r>
            <a:r>
              <a:rPr lang="en-US"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q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==NULL</a:t>
            </a:r>
            <a:r>
              <a:rPr sz="2400">
                <a:cs typeface="Times New Roman" panose="02020603050405020304" pitchFamily="18" charset="0"/>
                <a:sym typeface="+mn-ea"/>
              </a:rPr>
              <a:t>)   </a:t>
            </a:r>
            <a:r>
              <a:rPr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sz="24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-1</a:t>
            </a:r>
            <a:r>
              <a:rPr sz="2400">
                <a:cs typeface="Times New Roman" panose="02020603050405020304" pitchFamily="18" charset="0"/>
                <a:sym typeface="+mn-ea"/>
              </a:rPr>
              <a:t>;  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//第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个结点不存在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>
                <a:cs typeface="Times New Roman" panose="02020603050405020304" pitchFamily="18" charset="0"/>
                <a:sym typeface="+mn-ea"/>
              </a:rPr>
              <a:t>else {</a:t>
            </a:r>
            <a:endParaRPr sz="24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	     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 p-&gt;next=</a:t>
            </a:r>
            <a:r>
              <a:rPr lang="en-US"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q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-&gt;next;</a:t>
            </a:r>
            <a:r>
              <a:rPr sz="2400">
                <a:cs typeface="Times New Roman" panose="02020603050405020304" pitchFamily="18" charset="0"/>
                <a:sym typeface="+mn-ea"/>
              </a:rPr>
              <a:t>	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//从单链表中删除第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个结点</a:t>
            </a:r>
            <a:endParaRPr sz="2400" b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	      </a:t>
            </a: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q-&gt;next=L-&gt;next;</a:t>
            </a:r>
            <a:r>
              <a:rPr lang="en-US"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   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//第</a:t>
            </a:r>
            <a:r>
              <a:rPr lang="en-US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个结点</a:t>
            </a:r>
            <a:r>
              <a:rPr lang="zh-CN"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插入表头</a:t>
            </a:r>
            <a:endParaRPr sz="2400">
              <a:solidFill>
                <a:srgbClr val="3333CD"/>
              </a:solidFill>
              <a:cs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sz="2400">
                <a:solidFill>
                  <a:srgbClr val="3333CD"/>
                </a:solidFill>
                <a:cs typeface="Times New Roman" panose="02020603050405020304" pitchFamily="18" charset="0"/>
                <a:sym typeface="+mn-ea"/>
              </a:rPr>
              <a:t>                  L-&gt;next=q;</a:t>
            </a:r>
            <a:endParaRPr sz="2400" b="0">
              <a:solidFill>
                <a:srgbClr val="3333CD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	      return </a:t>
            </a:r>
            <a:r>
              <a:rPr lang="en-US" sz="2400">
                <a:cs typeface="Times New Roman" panose="02020603050405020304" pitchFamily="18" charset="0"/>
                <a:sym typeface="+mn-ea"/>
              </a:rPr>
              <a:t>1</a:t>
            </a:r>
            <a:r>
              <a:rPr sz="2400">
                <a:cs typeface="Times New Roman" panose="02020603050405020304" pitchFamily="18" charset="0"/>
                <a:sym typeface="+mn-ea"/>
              </a:rPr>
              <a:t>;   </a:t>
            </a:r>
            <a:r>
              <a:rPr lang="en-US" sz="2400">
                <a:cs typeface="Times New Roman" panose="02020603050405020304" pitchFamily="18" charset="0"/>
                <a:sym typeface="+mn-ea"/>
              </a:rPr>
              <a:t>}</a:t>
            </a:r>
            <a:r>
              <a:rPr sz="2400">
                <a:cs typeface="Times New Roman" panose="02020603050405020304" pitchFamily="18" charset="0"/>
                <a:sym typeface="+mn-ea"/>
              </a:rPr>
              <a:t>  </a:t>
            </a:r>
            <a:r>
              <a:rPr sz="24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//成功</a:t>
            </a:r>
            <a:endParaRPr sz="2400" b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     }</a:t>
            </a:r>
          </a:p>
          <a:p>
            <a:pPr>
              <a:buNone/>
            </a:pPr>
            <a:r>
              <a:rPr sz="2400"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40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en-US" altLang="zh-CN">
                <a:sym typeface="+mn-ea"/>
              </a:rPr>
              <a:t>单链表</a:t>
            </a:r>
            <a:r>
              <a:rPr lang="zh-CN" altLang="en-US">
                <a:sym typeface="+mn-ea"/>
              </a:rPr>
              <a:t>应用</a:t>
            </a:r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04545" y="233680"/>
            <a:ext cx="8070215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0"/>
              <a:t>2.3 </a:t>
            </a:r>
            <a:r>
              <a:rPr lang="zh-CN" altLang="en-US" b="0"/>
              <a:t>线性表的链式存储结构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73380" y="1095375"/>
            <a:ext cx="8547735" cy="328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tlCol="0">
            <a:spAutoFit/>
          </a:bodyPr>
          <a:lstStyle/>
          <a:p>
            <a:pPr lvl="0" algn="l">
              <a:lnSpc>
                <a:spcPct val="110000"/>
              </a:lnSpc>
              <a:spcBef>
                <a:spcPct val="50000"/>
              </a:spcBef>
              <a:buSzTx/>
            </a:pPr>
            <a:r>
              <a:rPr kumimoji="1" lang="en-US" altLang="zh-CN" sz="3200" b="0" dirty="0">
                <a:ea typeface="宋体" panose="02010600030101010101" pitchFamily="2" charset="-122"/>
                <a:sym typeface="+mn-ea"/>
              </a:rPr>
              <a:t>每个物理结点增加一个指向</a:t>
            </a:r>
            <a:r>
              <a:rPr kumimoji="1" lang="en-US" altLang="zh-CN" sz="3200" b="0" dirty="0">
                <a:solidFill>
                  <a:srgbClr val="3333CD"/>
                </a:solidFill>
                <a:ea typeface="宋体" panose="02010600030101010101" pitchFamily="2" charset="-122"/>
                <a:sym typeface="+mn-ea"/>
              </a:rPr>
              <a:t>后继结点</a:t>
            </a:r>
            <a:r>
              <a:rPr kumimoji="1" lang="en-US" altLang="zh-CN" sz="3200" b="0" dirty="0">
                <a:ea typeface="宋体" panose="02010600030101010101" pitchFamily="2" charset="-122"/>
                <a:sym typeface="+mn-ea"/>
              </a:rPr>
              <a:t>的指针域 </a:t>
            </a:r>
            <a:r>
              <a:rPr kumimoji="1" lang="en-US" altLang="zh-CN" sz="3200" b="0" dirty="0">
                <a:ea typeface="宋体" panose="02010600030101010101" pitchFamily="2" charset="-122"/>
                <a:sym typeface="Wingdings" panose="05000000000000000000"/>
              </a:rPr>
              <a:t> </a:t>
            </a:r>
            <a:r>
              <a:rPr kumimoji="1" lang="en-US" altLang="zh-CN" sz="3200" b="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单链表</a:t>
            </a:r>
            <a:r>
              <a:rPr kumimoji="1" lang="en-US" altLang="zh-CN" sz="3200" b="0" dirty="0">
                <a:ea typeface="宋体" panose="02010600030101010101" pitchFamily="2" charset="-122"/>
                <a:sym typeface="+mn-ea"/>
              </a:rPr>
              <a:t>。</a:t>
            </a:r>
          </a:p>
          <a:p>
            <a:pPr lvl="0" algn="l">
              <a:lnSpc>
                <a:spcPct val="110000"/>
              </a:lnSpc>
              <a:spcBef>
                <a:spcPct val="50000"/>
              </a:spcBef>
              <a:buSzTx/>
              <a:buNone/>
            </a:pPr>
            <a:endParaRPr kumimoji="1" lang="en-US" altLang="zh-CN" sz="3200" b="0" dirty="0">
              <a:ea typeface="宋体" panose="02010600030101010101" pitchFamily="2" charset="-122"/>
              <a:sym typeface="+mn-ea"/>
            </a:endParaRPr>
          </a:p>
          <a:p>
            <a:pPr lvl="0" algn="l">
              <a:lnSpc>
                <a:spcPct val="110000"/>
              </a:lnSpc>
              <a:spcBef>
                <a:spcPct val="50000"/>
              </a:spcBef>
              <a:buSzTx/>
            </a:pPr>
            <a:r>
              <a:rPr kumimoji="1" lang="en-US" altLang="zh-CN" sz="3200" b="0" dirty="0">
                <a:ea typeface="宋体" panose="02010600030101010101" pitchFamily="2" charset="-122"/>
                <a:sym typeface="+mn-ea"/>
              </a:rPr>
              <a:t>每个物理结点增加一个指向</a:t>
            </a:r>
            <a:r>
              <a:rPr kumimoji="1" lang="en-US" altLang="zh-CN" sz="3200" b="0" dirty="0">
                <a:solidFill>
                  <a:srgbClr val="3333CD"/>
                </a:solidFill>
                <a:ea typeface="宋体" panose="02010600030101010101" pitchFamily="2" charset="-122"/>
                <a:sym typeface="+mn-ea"/>
              </a:rPr>
              <a:t>后继结点</a:t>
            </a:r>
            <a:r>
              <a:rPr kumimoji="1" lang="en-US" altLang="zh-CN" sz="3200" b="0" dirty="0">
                <a:ea typeface="宋体" panose="02010600030101010101" pitchFamily="2" charset="-122"/>
                <a:sym typeface="+mn-ea"/>
              </a:rPr>
              <a:t>的指针域和一个指向</a:t>
            </a:r>
            <a:r>
              <a:rPr kumimoji="1" lang="en-US" altLang="zh-CN" sz="3200" b="0" dirty="0">
                <a:solidFill>
                  <a:srgbClr val="3333CD"/>
                </a:solidFill>
                <a:ea typeface="宋体" panose="02010600030101010101" pitchFamily="2" charset="-122"/>
                <a:sym typeface="+mn-ea"/>
              </a:rPr>
              <a:t>前驱结点</a:t>
            </a:r>
            <a:r>
              <a:rPr kumimoji="1" lang="en-US" altLang="zh-CN" sz="3200" b="0" dirty="0">
                <a:ea typeface="宋体" panose="02010600030101010101" pitchFamily="2" charset="-122"/>
                <a:sym typeface="+mn-ea"/>
              </a:rPr>
              <a:t>的指针域 </a:t>
            </a:r>
            <a:r>
              <a:rPr kumimoji="1" lang="en-US" altLang="zh-CN" sz="3200" b="0" dirty="0">
                <a:ea typeface="宋体" panose="02010600030101010101" pitchFamily="2" charset="-122"/>
                <a:sym typeface="Wingdings" panose="05000000000000000000"/>
              </a:rPr>
              <a:t></a:t>
            </a:r>
            <a:r>
              <a:rPr kumimoji="1" lang="en-US" altLang="zh-CN" sz="3200" b="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双链表</a:t>
            </a:r>
            <a:r>
              <a:rPr kumimoji="1" lang="en-US" altLang="zh-CN" sz="3200" b="0" dirty="0">
                <a:ea typeface="宋体" panose="02010600030101010101" pitchFamily="2" charset="-122"/>
                <a:sym typeface="+mn-ea"/>
              </a:rPr>
              <a:t>。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3376930" y="2319020"/>
          <a:ext cx="174879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3333CD"/>
                          </a:solidFill>
                        </a:rPr>
                        <a:t>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3333CD"/>
                          </a:solidFill>
                        </a:rPr>
                        <a:t>next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719705" y="4623435"/>
          <a:ext cx="3063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3333CD"/>
                          </a:solidFill>
                        </a:rPr>
                        <a:t>prior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3333CD"/>
                          </a:solidFill>
                        </a:rPr>
                        <a:t>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3333CD"/>
                          </a:solidFill>
                        </a:rPr>
                        <a:t>next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2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99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en-US" altLang="zh-CN">
                <a:sym typeface="+mn-ea"/>
              </a:rPr>
              <a:t>循环单链表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730" y="1079500"/>
            <a:ext cx="7951470" cy="67945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循环单链表</a:t>
            </a:r>
            <a:r>
              <a:rPr lang="en-US" altLang="zh-CN">
                <a:solidFill>
                  <a:srgbClr val="FF0000"/>
                </a:solidFill>
              </a:rPr>
              <a:t>--</a:t>
            </a:r>
            <a:r>
              <a:rPr lang="zh-CN" altLang="en-US">
                <a:solidFill>
                  <a:srgbClr val="FF0000"/>
                </a:solidFill>
              </a:rPr>
              <a:t>示意图：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56870" y="3736316"/>
            <a:ext cx="8609330" cy="1713230"/>
            <a:chOff x="714348" y="3071810"/>
            <a:chExt cx="7591975" cy="171333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318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732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600288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14162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85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5799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91987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46121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5624475" y="3790948"/>
              <a:ext cx="576263" cy="52200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" name="Arc 18"/>
            <p:cNvSpPr/>
            <p:nvPr/>
          </p:nvSpPr>
          <p:spPr bwMode="auto">
            <a:xfrm>
              <a:off x="1074711" y="3432173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714348" y="3071810"/>
              <a:ext cx="431800" cy="5220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024025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46388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90533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345200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560452" y="4066917"/>
              <a:ext cx="6745871" cy="718229"/>
            </a:xfrm>
            <a:custGeom>
              <a:avLst/>
              <a:gdLst>
                <a:gd name="connsiteX0" fmla="*/ 6121400 w 6745817"/>
                <a:gd name="connsiteY0" fmla="*/ 0 h 505883"/>
                <a:gd name="connsiteX1" fmla="*/ 5918200 w 6745817"/>
                <a:gd name="connsiteY1" fmla="*/ 317500 h 505883"/>
                <a:gd name="connsiteX2" fmla="*/ 1155700 w 6745817"/>
                <a:gd name="connsiteY2" fmla="*/ 482600 h 505883"/>
                <a:gd name="connsiteX3" fmla="*/ 0 w 6745817"/>
                <a:gd name="connsiteY3" fmla="*/ 177800 h 50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5817" h="505883">
                  <a:moveTo>
                    <a:pt x="6121400" y="0"/>
                  </a:moveTo>
                  <a:cubicBezTo>
                    <a:pt x="6433608" y="118533"/>
                    <a:pt x="6745817" y="237067"/>
                    <a:pt x="5918200" y="317500"/>
                  </a:cubicBezTo>
                  <a:cubicBezTo>
                    <a:pt x="5090583" y="397933"/>
                    <a:pt x="2142067" y="505883"/>
                    <a:pt x="1155700" y="482600"/>
                  </a:cubicBezTo>
                  <a:cubicBezTo>
                    <a:pt x="169333" y="459317"/>
                    <a:pt x="84666" y="318558"/>
                    <a:pt x="0" y="177800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6870" y="2009116"/>
            <a:ext cx="2069465" cy="1381761"/>
            <a:chOff x="714348" y="3071810"/>
            <a:chExt cx="1824919" cy="138184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2318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7732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Arc 18"/>
            <p:cNvSpPr/>
            <p:nvPr/>
          </p:nvSpPr>
          <p:spPr bwMode="auto">
            <a:xfrm>
              <a:off x="1074711" y="3432173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714348" y="3071810"/>
              <a:ext cx="431800" cy="5220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" name="任意多边形 38"/>
            <p:cNvSpPr/>
            <p:nvPr/>
          </p:nvSpPr>
          <p:spPr>
            <a:xfrm rot="20040000">
              <a:off x="1962505" y="3906252"/>
              <a:ext cx="576762" cy="547404"/>
            </a:xfrm>
            <a:custGeom>
              <a:avLst/>
              <a:gdLst>
                <a:gd name="connsiteX0" fmla="*/ 6121400 w 6745817"/>
                <a:gd name="connsiteY0" fmla="*/ 0 h 505883"/>
                <a:gd name="connsiteX1" fmla="*/ 5918200 w 6745817"/>
                <a:gd name="connsiteY1" fmla="*/ 317500 h 505883"/>
                <a:gd name="connsiteX2" fmla="*/ 1155700 w 6745817"/>
                <a:gd name="connsiteY2" fmla="*/ 482600 h 505883"/>
                <a:gd name="connsiteX3" fmla="*/ 0 w 6745817"/>
                <a:gd name="connsiteY3" fmla="*/ 177800 h 50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5817" h="505883">
                  <a:moveTo>
                    <a:pt x="6121400" y="0"/>
                  </a:moveTo>
                  <a:cubicBezTo>
                    <a:pt x="6433608" y="118533"/>
                    <a:pt x="6745817" y="237067"/>
                    <a:pt x="5918200" y="317500"/>
                  </a:cubicBezTo>
                  <a:cubicBezTo>
                    <a:pt x="5090583" y="397933"/>
                    <a:pt x="2142067" y="505883"/>
                    <a:pt x="1155700" y="482600"/>
                  </a:cubicBezTo>
                  <a:cubicBezTo>
                    <a:pt x="169333" y="459317"/>
                    <a:pt x="84666" y="318558"/>
                    <a:pt x="0" y="177800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en-US" altLang="zh-CN">
                <a:sym typeface="+mn-ea"/>
              </a:rPr>
              <a:t>循环单链表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01725"/>
            <a:ext cx="7951470" cy="4994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循环单链表特点：</a:t>
            </a:r>
          </a:p>
          <a:p>
            <a:r>
              <a:rPr lang="zh-CN" altLang="en-US"/>
              <a:t>结点类型与非循环单链表的相同</a:t>
            </a:r>
          </a:p>
          <a:p>
            <a:r>
              <a:rPr lang="zh-CN" altLang="en-US"/>
              <a:t>将表中</a:t>
            </a:r>
            <a:r>
              <a:rPr lang="zh-CN" altLang="en-US">
                <a:solidFill>
                  <a:srgbClr val="0000FF"/>
                </a:solidFill>
              </a:rPr>
              <a:t>尾结点的指针域改为指向表头结点</a:t>
            </a:r>
            <a:r>
              <a:rPr lang="zh-CN" altLang="en-US"/>
              <a:t>，整个链表形成一个环。</a:t>
            </a:r>
          </a:p>
          <a:p>
            <a:r>
              <a:rPr lang="zh-CN" altLang="en-US"/>
              <a:t>由此从表中</a:t>
            </a:r>
            <a:r>
              <a:rPr lang="zh-CN" altLang="en-US">
                <a:solidFill>
                  <a:srgbClr val="0000FF"/>
                </a:solidFill>
              </a:rPr>
              <a:t>任一结点出发均可找到链表中其他结点，</a:t>
            </a:r>
            <a:r>
              <a:rPr lang="zh-CN" altLang="en-US">
                <a:solidFill>
                  <a:schemeClr val="tx1"/>
                </a:solidFill>
              </a:rPr>
              <a:t>而单链表做不到</a:t>
            </a:r>
            <a:r>
              <a:rPr lang="zh-CN" altLang="en-US"/>
              <a:t>。 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6870" y="4382746"/>
            <a:ext cx="8609330" cy="1713230"/>
            <a:chOff x="714348" y="3071810"/>
            <a:chExt cx="7591975" cy="1713336"/>
          </a:xfrm>
        </p:grpSpPr>
        <p:sp>
          <p:nvSpPr>
            <p:cNvPr id="8" name="Rectangle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318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7732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600288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4162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385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799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1987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6121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624475" y="3790948"/>
              <a:ext cx="576263" cy="52200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" name="Arc 18"/>
            <p:cNvSpPr/>
            <p:nvPr>
              <p:custDataLst>
                <p:tags r:id="rId10"/>
              </p:custDataLst>
            </p:nvPr>
          </p:nvSpPr>
          <p:spPr bwMode="auto">
            <a:xfrm>
              <a:off x="1074711" y="3432173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4348" y="3071810"/>
              <a:ext cx="431800" cy="5220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024025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46388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90533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345200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>
              <p:custDataLst>
                <p:tags r:id="rId16"/>
              </p:custDataLst>
            </p:nvPr>
          </p:nvSpPr>
          <p:spPr>
            <a:xfrm>
              <a:off x="1560452" y="4066917"/>
              <a:ext cx="6745871" cy="718229"/>
            </a:xfrm>
            <a:custGeom>
              <a:avLst/>
              <a:gdLst>
                <a:gd name="connsiteX0" fmla="*/ 6121400 w 6745817"/>
                <a:gd name="connsiteY0" fmla="*/ 0 h 505883"/>
                <a:gd name="connsiteX1" fmla="*/ 5918200 w 6745817"/>
                <a:gd name="connsiteY1" fmla="*/ 317500 h 505883"/>
                <a:gd name="connsiteX2" fmla="*/ 1155700 w 6745817"/>
                <a:gd name="connsiteY2" fmla="*/ 482600 h 505883"/>
                <a:gd name="connsiteX3" fmla="*/ 0 w 6745817"/>
                <a:gd name="connsiteY3" fmla="*/ 177800 h 50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5817" h="505883">
                  <a:moveTo>
                    <a:pt x="6121400" y="0"/>
                  </a:moveTo>
                  <a:cubicBezTo>
                    <a:pt x="6433608" y="118533"/>
                    <a:pt x="6745817" y="237067"/>
                    <a:pt x="5918200" y="317500"/>
                  </a:cubicBezTo>
                  <a:cubicBezTo>
                    <a:pt x="5090583" y="397933"/>
                    <a:pt x="2142067" y="505883"/>
                    <a:pt x="1155700" y="482600"/>
                  </a:cubicBezTo>
                  <a:cubicBezTo>
                    <a:pt x="169333" y="459317"/>
                    <a:pt x="84666" y="318558"/>
                    <a:pt x="0" y="177800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en-US" altLang="zh-CN">
                <a:sym typeface="+mn-ea"/>
              </a:rPr>
              <a:t>循环单链表</a:t>
            </a:r>
            <a:endParaRPr lang="zh-CN" altLang="en-US"/>
          </a:p>
        </p:txBody>
      </p:sp>
      <p:sp>
        <p:nvSpPr>
          <p:cNvPr id="28" name="TextBox 27"/>
          <p:cNvSpPr/>
          <p:nvPr/>
        </p:nvSpPr>
        <p:spPr>
          <a:xfrm>
            <a:off x="685800" y="1711960"/>
            <a:ext cx="7979410" cy="166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t">
            <a:normAutofit fontScale="97500" lnSpcReduction="10000"/>
          </a:bodyPr>
          <a:lstStyle/>
          <a:p>
            <a:pPr marL="342900" lvl="0" indent="-342900" algn="l" eaLnBrk="0" fontAlgn="base" hangingPunct="0"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Char char="§"/>
            </a:pPr>
            <a:r>
              <a:rPr lang="zh-CN" altLang="en-US" sz="3200" kern="0">
                <a:solidFill>
                  <a:schemeClr val="tx1"/>
                </a:solidFill>
                <a:sym typeface="+mn-ea"/>
              </a:rPr>
              <a:t>链表中没有空指针域</a:t>
            </a:r>
          </a:p>
          <a:p>
            <a:pPr marL="342900" lvl="0" indent="-342900" algn="l" eaLnBrk="0" fontAlgn="base" hangingPunct="0"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Char char="§"/>
            </a:pPr>
            <a:r>
              <a:rPr lang="zh-CN" altLang="en-US" sz="3200" kern="0">
                <a:solidFill>
                  <a:schemeClr val="tx1"/>
                </a:solidFill>
                <a:sym typeface="+mn-ea"/>
              </a:rPr>
              <a:t>判断是否为空链表：</a:t>
            </a:r>
            <a:r>
              <a:rPr lang="en-US" altLang="zh-CN" sz="3200" kern="0">
                <a:solidFill>
                  <a:srgbClr val="FF0000"/>
                </a:solidFill>
                <a:sym typeface="+mn-ea"/>
              </a:rPr>
              <a:t>L</a:t>
            </a:r>
            <a:r>
              <a:rPr lang="zh-CN" altLang="en-US" sz="3200" kern="0">
                <a:solidFill>
                  <a:srgbClr val="FF0000"/>
                </a:solidFill>
                <a:sym typeface="+mn-ea"/>
              </a:rPr>
              <a:t>-&gt;next==</a:t>
            </a:r>
            <a:r>
              <a:rPr lang="en-US" altLang="zh-CN" sz="3200" kern="0">
                <a:solidFill>
                  <a:srgbClr val="FF0000"/>
                </a:solidFill>
                <a:sym typeface="+mn-ea"/>
              </a:rPr>
              <a:t>L</a:t>
            </a:r>
            <a:r>
              <a:rPr lang="zh-CN" altLang="en-US" sz="3200" kern="0">
                <a:solidFill>
                  <a:srgbClr val="FF0000"/>
                </a:solidFill>
                <a:sym typeface="+mn-ea"/>
              </a:rPr>
              <a:t>;</a:t>
            </a:r>
          </a:p>
          <a:p>
            <a:pPr marL="342900" lvl="0" indent="-342900" algn="l" eaLnBrk="0" fontAlgn="base" hangingPunct="0"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Char char="§"/>
            </a:pPr>
            <a:r>
              <a:rPr lang="zh-CN" altLang="en-US" sz="3200" kern="0">
                <a:solidFill>
                  <a:schemeClr val="tx1"/>
                </a:solidFill>
                <a:sym typeface="+mn-ea"/>
              </a:rPr>
              <a:t>p所指结点为尾结点的条件：</a:t>
            </a:r>
            <a:r>
              <a:rPr lang="zh-CN" altLang="en-US" sz="3200" kern="0">
                <a:solidFill>
                  <a:srgbClr val="FF0000"/>
                </a:solidFill>
                <a:sym typeface="+mn-ea"/>
              </a:rPr>
              <a:t>p-&gt;next==L；</a:t>
            </a:r>
          </a:p>
        </p:txBody>
      </p:sp>
      <p:sp>
        <p:nvSpPr>
          <p:cNvPr id="31" name="TextBox 30"/>
          <p:cNvSpPr/>
          <p:nvPr/>
        </p:nvSpPr>
        <p:spPr>
          <a:xfrm>
            <a:off x="571500" y="1027430"/>
            <a:ext cx="8188960" cy="5829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t">
            <a:normAutofit/>
          </a:bodyPr>
          <a:lstStyle/>
          <a:p>
            <a:pPr marL="342900" lvl="0" indent="-342900" algn="l" eaLnBrk="0" fontAlgn="base" hangingPunct="0"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Char char="§"/>
            </a:pPr>
            <a:r>
              <a:rPr lang="zh-CN" altLang="en-US" sz="3200" kern="0">
                <a:solidFill>
                  <a:srgbClr val="FF0000"/>
                </a:solidFill>
                <a:sym typeface="+mn-ea"/>
              </a:rPr>
              <a:t>循环单链表操作：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72135" y="3507081"/>
            <a:ext cx="8506460" cy="1663089"/>
            <a:chOff x="805062" y="2909875"/>
            <a:chExt cx="7501261" cy="166319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318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732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600288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14162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85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5799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91987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46121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5624475" y="3790948"/>
              <a:ext cx="576263" cy="52200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" name="Arc 18"/>
            <p:cNvSpPr/>
            <p:nvPr/>
          </p:nvSpPr>
          <p:spPr bwMode="auto">
            <a:xfrm>
              <a:off x="1074711" y="3432173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805062" y="2909875"/>
              <a:ext cx="566122" cy="5220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 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024025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46388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90533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345200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560506" y="4067184"/>
              <a:ext cx="6745817" cy="505883"/>
            </a:xfrm>
            <a:custGeom>
              <a:avLst/>
              <a:gdLst>
                <a:gd name="connsiteX0" fmla="*/ 6121400 w 6745817"/>
                <a:gd name="connsiteY0" fmla="*/ 0 h 505883"/>
                <a:gd name="connsiteX1" fmla="*/ 5918200 w 6745817"/>
                <a:gd name="connsiteY1" fmla="*/ 317500 h 505883"/>
                <a:gd name="connsiteX2" fmla="*/ 1155700 w 6745817"/>
                <a:gd name="connsiteY2" fmla="*/ 482600 h 505883"/>
                <a:gd name="connsiteX3" fmla="*/ 0 w 6745817"/>
                <a:gd name="connsiteY3" fmla="*/ 177800 h 50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5817" h="505883">
                  <a:moveTo>
                    <a:pt x="6121400" y="0"/>
                  </a:moveTo>
                  <a:cubicBezTo>
                    <a:pt x="6433608" y="118533"/>
                    <a:pt x="6745817" y="237067"/>
                    <a:pt x="5918200" y="317500"/>
                  </a:cubicBezTo>
                  <a:cubicBezTo>
                    <a:pt x="5090583" y="397933"/>
                    <a:pt x="2142067" y="505883"/>
                    <a:pt x="1155700" y="482600"/>
                  </a:cubicBezTo>
                  <a:cubicBezTo>
                    <a:pt x="169333" y="459317"/>
                    <a:pt x="84666" y="318558"/>
                    <a:pt x="0" y="177800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endCxn id="14" idx="0"/>
            </p:cNvCxnSpPr>
            <p:nvPr/>
          </p:nvCxnSpPr>
          <p:spPr>
            <a:xfrm rot="16200000" flipH="1">
              <a:off x="6950066" y="3551264"/>
              <a:ext cx="433386" cy="459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143768" y="3143248"/>
              <a:ext cx="357190" cy="52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en-US" altLang="zh-CN">
                <a:sym typeface="+mn-ea"/>
              </a:rPr>
              <a:t>循环单链表</a:t>
            </a:r>
            <a:endParaRPr lang="zh-CN" altLang="en-US"/>
          </a:p>
        </p:txBody>
      </p:sp>
      <p:sp>
        <p:nvSpPr>
          <p:cNvPr id="28" name="TextBox 27"/>
          <p:cNvSpPr/>
          <p:nvPr/>
        </p:nvSpPr>
        <p:spPr>
          <a:xfrm>
            <a:off x="685800" y="1711960"/>
            <a:ext cx="7979410" cy="166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t">
            <a:normAutofit/>
          </a:bodyPr>
          <a:lstStyle/>
          <a:p>
            <a:pPr marL="342900" lvl="0" indent="-342900" algn="l" eaLnBrk="0" fontAlgn="base" hangingPunct="0"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Char char="§"/>
            </a:pPr>
            <a:r>
              <a:rPr lang="zh-CN" altLang="en-US" sz="3200" kern="0">
                <a:solidFill>
                  <a:schemeClr val="tx1"/>
                </a:solidFill>
                <a:sym typeface="+mn-ea"/>
              </a:rPr>
              <a:t>循环链表，有时不给出头指针，而给出</a:t>
            </a:r>
            <a:r>
              <a:rPr lang="zh-CN" altLang="en-US" sz="3200" kern="0">
                <a:solidFill>
                  <a:srgbClr val="0000FF"/>
                </a:solidFill>
                <a:sym typeface="+mn-ea"/>
              </a:rPr>
              <a:t>尾指针</a:t>
            </a:r>
            <a:r>
              <a:rPr lang="zh-CN" altLang="en-US" sz="3200" kern="0">
                <a:solidFill>
                  <a:schemeClr val="tx1"/>
                </a:solidFill>
                <a:sym typeface="+mn-ea"/>
              </a:rPr>
              <a:t>，可以更方便的找到</a:t>
            </a:r>
            <a:r>
              <a:rPr lang="zh-CN" altLang="en-US" sz="3200" kern="0">
                <a:solidFill>
                  <a:srgbClr val="0000FF"/>
                </a:solidFill>
                <a:sym typeface="+mn-ea"/>
              </a:rPr>
              <a:t>第一个和最后一个</a:t>
            </a:r>
            <a:r>
              <a:rPr lang="zh-CN" altLang="en-US" sz="3200" kern="0">
                <a:solidFill>
                  <a:schemeClr val="tx1"/>
                </a:solidFill>
                <a:sym typeface="+mn-ea"/>
              </a:rPr>
              <a:t>结点</a:t>
            </a:r>
          </a:p>
        </p:txBody>
      </p:sp>
      <p:sp>
        <p:nvSpPr>
          <p:cNvPr id="31" name="TextBox 30"/>
          <p:cNvSpPr/>
          <p:nvPr/>
        </p:nvSpPr>
        <p:spPr>
          <a:xfrm>
            <a:off x="571500" y="1027430"/>
            <a:ext cx="8188960" cy="5829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rtlCol="0" anchor="t">
            <a:normAutofit/>
          </a:bodyPr>
          <a:lstStyle/>
          <a:p>
            <a:pPr marL="342900" lvl="0" indent="-342900" algn="l" eaLnBrk="0" fontAlgn="base" hangingPunct="0">
              <a:spcBef>
                <a:spcPct val="20000"/>
              </a:spcBef>
              <a:buClr>
                <a:schemeClr val="bg2"/>
              </a:buClr>
              <a:buSzTx/>
              <a:buFont typeface="Monotype Sorts" pitchFamily="2" charset="2"/>
              <a:buChar char="§"/>
            </a:pPr>
            <a:r>
              <a:rPr lang="zh-CN" altLang="en-US" sz="3200" kern="0">
                <a:solidFill>
                  <a:srgbClr val="FF0000"/>
                </a:solidFill>
                <a:sym typeface="+mn-ea"/>
              </a:rPr>
              <a:t>循环单链表操作：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38629" y="2882241"/>
            <a:ext cx="8022466" cy="1430044"/>
            <a:chOff x="1231863" y="3142934"/>
            <a:chExt cx="7074460" cy="143013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318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732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600288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14162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856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579900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919875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461213" y="379094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5624475" y="3790948"/>
              <a:ext cx="576263" cy="52200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024025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46388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905338" y="400684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345200" y="400684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560506" y="4067184"/>
              <a:ext cx="6745817" cy="505883"/>
            </a:xfrm>
            <a:custGeom>
              <a:avLst/>
              <a:gdLst>
                <a:gd name="connsiteX0" fmla="*/ 6121400 w 6745817"/>
                <a:gd name="connsiteY0" fmla="*/ 0 h 505883"/>
                <a:gd name="connsiteX1" fmla="*/ 5918200 w 6745817"/>
                <a:gd name="connsiteY1" fmla="*/ 317500 h 505883"/>
                <a:gd name="connsiteX2" fmla="*/ 1155700 w 6745817"/>
                <a:gd name="connsiteY2" fmla="*/ 482600 h 505883"/>
                <a:gd name="connsiteX3" fmla="*/ 0 w 6745817"/>
                <a:gd name="connsiteY3" fmla="*/ 177800 h 50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5817" h="505883">
                  <a:moveTo>
                    <a:pt x="6121400" y="0"/>
                  </a:moveTo>
                  <a:cubicBezTo>
                    <a:pt x="6433608" y="118533"/>
                    <a:pt x="6745817" y="237067"/>
                    <a:pt x="5918200" y="317500"/>
                  </a:cubicBezTo>
                  <a:cubicBezTo>
                    <a:pt x="5090583" y="397933"/>
                    <a:pt x="2142067" y="505883"/>
                    <a:pt x="1155700" y="482600"/>
                  </a:cubicBezTo>
                  <a:cubicBezTo>
                    <a:pt x="169333" y="459317"/>
                    <a:pt x="84666" y="318558"/>
                    <a:pt x="0" y="177800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endCxn id="14" idx="0"/>
            </p:cNvCxnSpPr>
            <p:nvPr/>
          </p:nvCxnSpPr>
          <p:spPr>
            <a:xfrm rot="16200000" flipH="1">
              <a:off x="6950066" y="3551264"/>
              <a:ext cx="433386" cy="459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143840" y="3142934"/>
              <a:ext cx="882501" cy="52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rear</a:t>
              </a:r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474663" y="4525963"/>
            <a:ext cx="6516687" cy="661987"/>
            <a:chOff x="0" y="2159"/>
            <a:chExt cx="4105" cy="417"/>
          </a:xfrm>
        </p:grpSpPr>
        <p:graphicFrame>
          <p:nvGraphicFramePr>
            <p:cNvPr id="130057" name="Object 2"/>
            <p:cNvGraphicFramePr/>
            <p:nvPr>
              <p:custDataLst>
                <p:tags r:id="rId3"/>
              </p:custDataLst>
            </p:nvPr>
          </p:nvGraphicFramePr>
          <p:xfrm>
            <a:off x="0" y="2159"/>
            <a:ext cx="3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6" imgW="861060" imgH="845185" progId="">
                    <p:embed/>
                  </p:oleObj>
                </mc:Choice>
                <mc:Fallback>
                  <p:oleObj r:id="rId6" imgW="861060" imgH="845185" progId="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2159"/>
                          <a:ext cx="39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7" name="Text Box 7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" y="2208"/>
              <a:ext cx="365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>
                  <a:solidFill>
                    <a:schemeClr val="tx1"/>
                  </a:solidFill>
                  <a:latin typeface="+mn-lt"/>
                  <a:ea typeface="+mn-ea"/>
                  <a:sym typeface="Times New Roman" panose="02020603050405020304" pitchFamily="18" charset="0"/>
                </a:rPr>
                <a:t>如何查找首元结点和终端结点？</a:t>
              </a:r>
            </a:p>
          </p:txBody>
        </p:sp>
      </p:grpSp>
      <p:sp>
        <p:nvSpPr>
          <p:cNvPr id="38" name="Text Box 7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6505" y="5356225"/>
            <a:ext cx="5452745" cy="116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130000"/>
              </a:lnSpc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首元结点：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rear-&gt;next-&gt;next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终端结点：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rear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382905" y="1167130"/>
            <a:ext cx="834136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头指针、头结点和首元结点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471097" name="Text Box 57"/>
          <p:cNvSpPr txBox="1">
            <a:spLocks noChangeArrowheads="1"/>
          </p:cNvSpPr>
          <p:nvPr/>
        </p:nvSpPr>
        <p:spPr bwMode="auto">
          <a:xfrm>
            <a:off x="225425" y="1896110"/>
            <a:ext cx="8679180" cy="2797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defRPr>
            </a:lvl9pPr>
          </a:lstStyle>
          <a:p>
            <a:pPr marL="179705" marR="0" lvl="0" indent="0" algn="l" defTabSz="914400" rtl="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头指针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是指向链表中第一个结点的指针</a:t>
            </a:r>
          </a:p>
          <a:p>
            <a:pPr marL="179705" marR="0" lvl="0" indent="0" algn="l" defTabSz="914400" rtl="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头结点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是在链表的首元结点之前附设的一个结点；数据域内只放空表标志和表长等信息</a:t>
            </a:r>
          </a:p>
          <a:p>
            <a:pPr marL="179705" marR="0" lvl="0" indent="0" algn="l" defTabSz="914400" rtl="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首元结点</a:t>
            </a:r>
            <a:r>
              <a:rPr lang="zh-CN" altLang="en-US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是指链表中存储第一个数据元素</a:t>
            </a: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3200" baseline="-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3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的结点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5120" y="5506085"/>
            <a:ext cx="1049020" cy="744220"/>
            <a:chOff x="512" y="8671"/>
            <a:chExt cx="1652" cy="1172"/>
          </a:xfrm>
        </p:grpSpPr>
        <p:sp>
          <p:nvSpPr>
            <p:cNvPr id="81925" name="Line 6"/>
            <p:cNvSpPr>
              <a:spLocks noChangeShapeType="1"/>
            </p:cNvSpPr>
            <p:nvPr/>
          </p:nvSpPr>
          <p:spPr bwMode="auto">
            <a:xfrm flipV="1">
              <a:off x="1370" y="8671"/>
              <a:ext cx="0" cy="452"/>
            </a:xfrm>
            <a:prstGeom prst="line">
              <a:avLst/>
            </a:prstGeom>
            <a:noFill/>
            <a:ln w="25400">
              <a:solidFill>
                <a:srgbClr val="E00BF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26" name="Rectangle 7"/>
            <p:cNvSpPr>
              <a:spLocks noChangeArrowheads="1"/>
            </p:cNvSpPr>
            <p:nvPr/>
          </p:nvSpPr>
          <p:spPr bwMode="auto">
            <a:xfrm>
              <a:off x="512" y="8989"/>
              <a:ext cx="1653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00BF3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头指针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2750" y="4841240"/>
            <a:ext cx="8295640" cy="624205"/>
            <a:chOff x="650" y="7624"/>
            <a:chExt cx="13064" cy="983"/>
          </a:xfrm>
        </p:grpSpPr>
        <p:sp>
          <p:nvSpPr>
            <p:cNvPr id="81932" name="Rectangle 13"/>
            <p:cNvSpPr>
              <a:spLocks noChangeArrowheads="1"/>
            </p:cNvSpPr>
            <p:nvPr/>
          </p:nvSpPr>
          <p:spPr bwMode="auto">
            <a:xfrm>
              <a:off x="4312" y="7827"/>
              <a:ext cx="33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33" name="Rectangle 14"/>
            <p:cNvSpPr>
              <a:spLocks noChangeArrowheads="1"/>
            </p:cNvSpPr>
            <p:nvPr/>
          </p:nvSpPr>
          <p:spPr bwMode="auto">
            <a:xfrm>
              <a:off x="5382" y="7724"/>
              <a:ext cx="1193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r>
                <a:rPr kumimoji="0" lang="en-US" altLang="zh-CN" sz="2400" b="0" i="0" u="none" strike="noStrike" kern="1200" cap="none" spc="0" normalizeH="0" baseline="-8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1934" name="Line 15"/>
            <p:cNvSpPr>
              <a:spLocks noChangeShapeType="1"/>
            </p:cNvSpPr>
            <p:nvPr/>
          </p:nvSpPr>
          <p:spPr bwMode="auto">
            <a:xfrm>
              <a:off x="2710" y="8607"/>
              <a:ext cx="19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35" name="Line 16"/>
            <p:cNvSpPr>
              <a:spLocks noChangeShapeType="1"/>
            </p:cNvSpPr>
            <p:nvPr/>
          </p:nvSpPr>
          <p:spPr bwMode="auto">
            <a:xfrm>
              <a:off x="2710" y="7832"/>
              <a:ext cx="19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36" name="Line 17"/>
            <p:cNvSpPr>
              <a:spLocks noChangeShapeType="1"/>
            </p:cNvSpPr>
            <p:nvPr/>
          </p:nvSpPr>
          <p:spPr bwMode="auto">
            <a:xfrm>
              <a:off x="2710" y="7827"/>
              <a:ext cx="0" cy="7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37" name="Line 18"/>
            <p:cNvSpPr>
              <a:spLocks noChangeShapeType="1"/>
            </p:cNvSpPr>
            <p:nvPr/>
          </p:nvSpPr>
          <p:spPr bwMode="auto">
            <a:xfrm>
              <a:off x="4027" y="7827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38" name="Line 19"/>
            <p:cNvSpPr>
              <a:spLocks noChangeShapeType="1"/>
            </p:cNvSpPr>
            <p:nvPr/>
          </p:nvSpPr>
          <p:spPr bwMode="auto">
            <a:xfrm>
              <a:off x="4642" y="7827"/>
              <a:ext cx="0" cy="7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39" name="Rectangle 20"/>
            <p:cNvSpPr>
              <a:spLocks noChangeArrowheads="1"/>
            </p:cNvSpPr>
            <p:nvPr/>
          </p:nvSpPr>
          <p:spPr bwMode="auto">
            <a:xfrm>
              <a:off x="650" y="7727"/>
              <a:ext cx="1305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head</a:t>
              </a:r>
            </a:p>
          </p:txBody>
        </p:sp>
        <p:sp>
          <p:nvSpPr>
            <p:cNvPr id="81940" name="Line 21"/>
            <p:cNvSpPr>
              <a:spLocks noChangeShapeType="1"/>
            </p:cNvSpPr>
            <p:nvPr/>
          </p:nvSpPr>
          <p:spPr bwMode="auto">
            <a:xfrm>
              <a:off x="650" y="8607"/>
              <a:ext cx="13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1" name="Line 22"/>
            <p:cNvSpPr>
              <a:spLocks noChangeShapeType="1"/>
            </p:cNvSpPr>
            <p:nvPr/>
          </p:nvSpPr>
          <p:spPr bwMode="auto">
            <a:xfrm>
              <a:off x="655" y="7832"/>
              <a:ext cx="13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2" name="Line 23"/>
            <p:cNvSpPr>
              <a:spLocks noChangeShapeType="1"/>
            </p:cNvSpPr>
            <p:nvPr/>
          </p:nvSpPr>
          <p:spPr bwMode="auto">
            <a:xfrm flipH="1">
              <a:off x="650" y="7839"/>
              <a:ext cx="5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3" name="Line 24"/>
            <p:cNvSpPr>
              <a:spLocks noChangeShapeType="1"/>
            </p:cNvSpPr>
            <p:nvPr/>
          </p:nvSpPr>
          <p:spPr bwMode="auto">
            <a:xfrm>
              <a:off x="1955" y="7839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4" name="Line 25"/>
            <p:cNvSpPr>
              <a:spLocks noChangeShapeType="1"/>
            </p:cNvSpPr>
            <p:nvPr/>
          </p:nvSpPr>
          <p:spPr bwMode="auto">
            <a:xfrm>
              <a:off x="1915" y="8192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5" name="Rectangle 26"/>
            <p:cNvSpPr>
              <a:spLocks noChangeArrowheads="1"/>
            </p:cNvSpPr>
            <p:nvPr/>
          </p:nvSpPr>
          <p:spPr bwMode="auto">
            <a:xfrm>
              <a:off x="6867" y="7837"/>
              <a:ext cx="388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6" name="Rectangle 27"/>
            <p:cNvSpPr>
              <a:spLocks noChangeArrowheads="1"/>
            </p:cNvSpPr>
            <p:nvPr/>
          </p:nvSpPr>
          <p:spPr bwMode="auto">
            <a:xfrm>
              <a:off x="7762" y="7674"/>
              <a:ext cx="945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r>
                <a:rPr kumimoji="0" lang="en-US" altLang="zh-CN" sz="2400" b="0" i="0" u="none" strike="noStrike" kern="1200" cap="none" spc="0" normalizeH="0" baseline="-8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1947" name="Line 28"/>
            <p:cNvSpPr>
              <a:spLocks noChangeShapeType="1"/>
            </p:cNvSpPr>
            <p:nvPr/>
          </p:nvSpPr>
          <p:spPr bwMode="auto">
            <a:xfrm>
              <a:off x="5322" y="8607"/>
              <a:ext cx="15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8" name="Line 29"/>
            <p:cNvSpPr>
              <a:spLocks noChangeShapeType="1"/>
            </p:cNvSpPr>
            <p:nvPr/>
          </p:nvSpPr>
          <p:spPr bwMode="auto">
            <a:xfrm>
              <a:off x="5322" y="7832"/>
              <a:ext cx="1545" cy="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9" name="Line 30"/>
            <p:cNvSpPr>
              <a:spLocks noChangeShapeType="1"/>
            </p:cNvSpPr>
            <p:nvPr/>
          </p:nvSpPr>
          <p:spPr bwMode="auto">
            <a:xfrm>
              <a:off x="5322" y="7837"/>
              <a:ext cx="0" cy="7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0" name="Line 31"/>
            <p:cNvSpPr>
              <a:spLocks noChangeShapeType="1"/>
            </p:cNvSpPr>
            <p:nvPr/>
          </p:nvSpPr>
          <p:spPr bwMode="auto">
            <a:xfrm>
              <a:off x="6515" y="7837"/>
              <a:ext cx="0" cy="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1" name="Line 32"/>
            <p:cNvSpPr>
              <a:spLocks noChangeShapeType="1"/>
            </p:cNvSpPr>
            <p:nvPr/>
          </p:nvSpPr>
          <p:spPr bwMode="auto">
            <a:xfrm>
              <a:off x="6867" y="7837"/>
              <a:ext cx="0" cy="7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2" name="Line 33"/>
            <p:cNvSpPr>
              <a:spLocks noChangeShapeType="1"/>
            </p:cNvSpPr>
            <p:nvPr/>
          </p:nvSpPr>
          <p:spPr bwMode="auto">
            <a:xfrm>
              <a:off x="9985" y="8594"/>
              <a:ext cx="1590" cy="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3" name="Line 34"/>
            <p:cNvSpPr>
              <a:spLocks noChangeShapeType="1"/>
            </p:cNvSpPr>
            <p:nvPr/>
          </p:nvSpPr>
          <p:spPr bwMode="auto">
            <a:xfrm>
              <a:off x="9985" y="7827"/>
              <a:ext cx="1590" cy="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4" name="Line 35"/>
            <p:cNvSpPr>
              <a:spLocks noChangeShapeType="1"/>
            </p:cNvSpPr>
            <p:nvPr/>
          </p:nvSpPr>
          <p:spPr bwMode="auto">
            <a:xfrm>
              <a:off x="9985" y="7827"/>
              <a:ext cx="0" cy="7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5" name="Line 36"/>
            <p:cNvSpPr>
              <a:spLocks noChangeShapeType="1"/>
            </p:cNvSpPr>
            <p:nvPr/>
          </p:nvSpPr>
          <p:spPr bwMode="auto">
            <a:xfrm>
              <a:off x="11087" y="7827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6" name="Line 37"/>
            <p:cNvSpPr>
              <a:spLocks noChangeShapeType="1"/>
            </p:cNvSpPr>
            <p:nvPr/>
          </p:nvSpPr>
          <p:spPr bwMode="auto">
            <a:xfrm>
              <a:off x="11575" y="7867"/>
              <a:ext cx="0" cy="7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7" name="Rectangle 38"/>
            <p:cNvSpPr>
              <a:spLocks noChangeArrowheads="1"/>
            </p:cNvSpPr>
            <p:nvPr/>
          </p:nvSpPr>
          <p:spPr bwMode="auto">
            <a:xfrm>
              <a:off x="9155" y="7827"/>
              <a:ext cx="38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8" name="Rectangle 39"/>
            <p:cNvSpPr>
              <a:spLocks noChangeArrowheads="1"/>
            </p:cNvSpPr>
            <p:nvPr/>
          </p:nvSpPr>
          <p:spPr bwMode="auto">
            <a:xfrm>
              <a:off x="10025" y="7624"/>
              <a:ext cx="110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81959" name="Line 40"/>
            <p:cNvSpPr>
              <a:spLocks noChangeShapeType="1"/>
            </p:cNvSpPr>
            <p:nvPr/>
          </p:nvSpPr>
          <p:spPr bwMode="auto">
            <a:xfrm>
              <a:off x="7722" y="8607"/>
              <a:ext cx="143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0" name="Line 41"/>
            <p:cNvSpPr>
              <a:spLocks noChangeShapeType="1"/>
            </p:cNvSpPr>
            <p:nvPr/>
          </p:nvSpPr>
          <p:spPr bwMode="auto">
            <a:xfrm flipV="1">
              <a:off x="7722" y="7832"/>
              <a:ext cx="1433" cy="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1" name="Line 42"/>
            <p:cNvSpPr>
              <a:spLocks noChangeShapeType="1"/>
            </p:cNvSpPr>
            <p:nvPr/>
          </p:nvSpPr>
          <p:spPr bwMode="auto">
            <a:xfrm>
              <a:off x="7722" y="7827"/>
              <a:ext cx="0" cy="7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2" name="Line 43"/>
            <p:cNvSpPr>
              <a:spLocks noChangeShapeType="1"/>
            </p:cNvSpPr>
            <p:nvPr/>
          </p:nvSpPr>
          <p:spPr bwMode="auto">
            <a:xfrm>
              <a:off x="8667" y="7827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3" name="Line 44"/>
            <p:cNvSpPr>
              <a:spLocks noChangeShapeType="1"/>
            </p:cNvSpPr>
            <p:nvPr/>
          </p:nvSpPr>
          <p:spPr bwMode="auto">
            <a:xfrm>
              <a:off x="9155" y="7827"/>
              <a:ext cx="0" cy="7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4" name="Line 45"/>
            <p:cNvSpPr>
              <a:spLocks noChangeShapeType="1"/>
            </p:cNvSpPr>
            <p:nvPr/>
          </p:nvSpPr>
          <p:spPr bwMode="auto">
            <a:xfrm>
              <a:off x="4415" y="819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5" name="Line 46"/>
            <p:cNvSpPr>
              <a:spLocks noChangeShapeType="1"/>
            </p:cNvSpPr>
            <p:nvPr/>
          </p:nvSpPr>
          <p:spPr bwMode="auto">
            <a:xfrm>
              <a:off x="6800" y="819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6" name="Line 47"/>
            <p:cNvSpPr>
              <a:spLocks noChangeShapeType="1"/>
            </p:cNvSpPr>
            <p:nvPr/>
          </p:nvSpPr>
          <p:spPr bwMode="auto">
            <a:xfrm>
              <a:off x="8982" y="8192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7" name="Rectangle 48"/>
            <p:cNvSpPr>
              <a:spLocks noChangeArrowheads="1"/>
            </p:cNvSpPr>
            <p:nvPr/>
          </p:nvSpPr>
          <p:spPr bwMode="auto">
            <a:xfrm>
              <a:off x="2710" y="7744"/>
              <a:ext cx="126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info</a:t>
              </a:r>
            </a:p>
          </p:txBody>
        </p:sp>
        <p:sp>
          <p:nvSpPr>
            <p:cNvPr id="81968" name="Rectangle 49"/>
            <p:cNvSpPr>
              <a:spLocks noChangeArrowheads="1"/>
            </p:cNvSpPr>
            <p:nvPr/>
          </p:nvSpPr>
          <p:spPr bwMode="auto">
            <a:xfrm>
              <a:off x="12125" y="7654"/>
              <a:ext cx="755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r>
                <a:rPr kumimoji="0" lang="en-US" altLang="zh-CN" sz="2400" b="0" i="0" u="none" strike="noStrike" kern="1200" cap="none" spc="0" normalizeH="0" baseline="-8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81969" name="Rectangle 50"/>
            <p:cNvSpPr>
              <a:spLocks noChangeArrowheads="1"/>
            </p:cNvSpPr>
            <p:nvPr/>
          </p:nvSpPr>
          <p:spPr bwMode="auto">
            <a:xfrm>
              <a:off x="13020" y="7827"/>
              <a:ext cx="69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1970" name="Line 51"/>
            <p:cNvSpPr>
              <a:spLocks noChangeShapeType="1"/>
            </p:cNvSpPr>
            <p:nvPr/>
          </p:nvSpPr>
          <p:spPr bwMode="auto">
            <a:xfrm flipV="1">
              <a:off x="12027" y="8592"/>
              <a:ext cx="1578" cy="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1" name="Line 52"/>
            <p:cNvSpPr>
              <a:spLocks noChangeShapeType="1"/>
            </p:cNvSpPr>
            <p:nvPr/>
          </p:nvSpPr>
          <p:spPr bwMode="auto">
            <a:xfrm>
              <a:off x="12030" y="7812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2" name="Line 53"/>
            <p:cNvSpPr>
              <a:spLocks noChangeShapeType="1"/>
            </p:cNvSpPr>
            <p:nvPr/>
          </p:nvSpPr>
          <p:spPr bwMode="auto">
            <a:xfrm>
              <a:off x="12027" y="7824"/>
              <a:ext cx="0" cy="78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3" name="Line 54"/>
            <p:cNvSpPr>
              <a:spLocks noChangeShapeType="1"/>
            </p:cNvSpPr>
            <p:nvPr/>
          </p:nvSpPr>
          <p:spPr bwMode="auto">
            <a:xfrm>
              <a:off x="13017" y="7827"/>
              <a:ext cx="3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4" name="Line 55"/>
            <p:cNvSpPr>
              <a:spLocks noChangeShapeType="1"/>
            </p:cNvSpPr>
            <p:nvPr/>
          </p:nvSpPr>
          <p:spPr bwMode="auto">
            <a:xfrm>
              <a:off x="13605" y="7827"/>
              <a:ext cx="0" cy="7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5" name="Line 56"/>
            <p:cNvSpPr>
              <a:spLocks noChangeShapeType="1"/>
            </p:cNvSpPr>
            <p:nvPr/>
          </p:nvSpPr>
          <p:spPr bwMode="auto">
            <a:xfrm>
              <a:off x="11120" y="8192"/>
              <a:ext cx="91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85620" y="5506085"/>
            <a:ext cx="1049020" cy="744220"/>
            <a:chOff x="2812" y="8671"/>
            <a:chExt cx="1652" cy="1172"/>
          </a:xfrm>
        </p:grpSpPr>
        <p:sp>
          <p:nvSpPr>
            <p:cNvPr id="81927" name="Rectangle 8"/>
            <p:cNvSpPr>
              <a:spLocks noChangeArrowheads="1"/>
            </p:cNvSpPr>
            <p:nvPr/>
          </p:nvSpPr>
          <p:spPr bwMode="auto">
            <a:xfrm>
              <a:off x="2812" y="8989"/>
              <a:ext cx="1653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头结点</a:t>
              </a:r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 flipV="1">
              <a:off x="3575" y="8671"/>
              <a:ext cx="0" cy="4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68345" y="5506085"/>
            <a:ext cx="1339850" cy="744220"/>
            <a:chOff x="5147" y="8671"/>
            <a:chExt cx="2110" cy="1172"/>
          </a:xfrm>
        </p:grpSpPr>
        <p:sp>
          <p:nvSpPr>
            <p:cNvPr id="81929" name="Rectangle 10"/>
            <p:cNvSpPr>
              <a:spLocks noChangeArrowheads="1"/>
            </p:cNvSpPr>
            <p:nvPr/>
          </p:nvSpPr>
          <p:spPr bwMode="auto">
            <a:xfrm>
              <a:off x="5147" y="8989"/>
              <a:ext cx="211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首元结点</a:t>
              </a:r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auto">
            <a:xfrm flipV="1">
              <a:off x="6070" y="8671"/>
              <a:ext cx="0" cy="4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0430" y="63500"/>
            <a:ext cx="7094220" cy="80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与链式存储有关的术语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10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7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71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71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33680"/>
            <a:ext cx="8203565" cy="594995"/>
          </a:xfrm>
        </p:spPr>
        <p:txBody>
          <a:bodyPr/>
          <a:lstStyle/>
          <a:p>
            <a:r>
              <a:rPr lang="en-US" altLang="zh-CN">
                <a:sym typeface="+mn-ea"/>
              </a:rPr>
              <a:t>2.3.1 </a:t>
            </a:r>
            <a:r>
              <a:rPr lang="zh-CN" altLang="en-US">
                <a:sym typeface="+mn-ea"/>
              </a:rPr>
              <a:t>单链表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结点的定义和描述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875" y="1983105"/>
            <a:ext cx="8821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/>
              <a:t> </a:t>
            </a:r>
            <a:r>
              <a:rPr lang="zh-CN" altLang="en-US" sz="3200" b="0"/>
              <a:t>C语言中用</a:t>
            </a:r>
            <a:r>
              <a:rPr lang="zh-CN" altLang="en-US" sz="3200" b="0">
                <a:solidFill>
                  <a:srgbClr val="FF0000"/>
                </a:solidFill>
              </a:rPr>
              <a:t>带指针的结构体类型</a:t>
            </a:r>
            <a:r>
              <a:rPr lang="zh-CN" altLang="en-US" sz="3200" b="0"/>
              <a:t>来描述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355" y="2736215"/>
            <a:ext cx="876046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sz="3200" b="0" dirty="0">
                <a:solidFill>
                  <a:srgbClr val="FF0000"/>
                </a:solidFill>
                <a:sym typeface="+mn-ea"/>
              </a:rPr>
              <a:t>typedef</a:t>
            </a:r>
            <a:r>
              <a:rPr lang="en-US" altLang="zh-CN" sz="3200" b="0" dirty="0">
                <a:solidFill>
                  <a:srgbClr val="3333CD"/>
                </a:solidFill>
                <a:sym typeface="+mn-ea"/>
              </a:rPr>
              <a:t> </a:t>
            </a:r>
            <a:r>
              <a:rPr lang="zh-CN" altLang="en-US" sz="3200" b="0" dirty="0">
                <a:solidFill>
                  <a:srgbClr val="3333CD"/>
                </a:solidFill>
                <a:sym typeface="+mn-ea"/>
              </a:rPr>
              <a:t>struct  Lnode</a:t>
            </a:r>
            <a:r>
              <a:rPr lang="zh-CN" altLang="en-US" sz="3200" b="0" dirty="0">
                <a:sym typeface="+mn-ea"/>
              </a:rPr>
              <a:t>    </a:t>
            </a:r>
            <a:r>
              <a:rPr lang="zh-CN" altLang="en-US" sz="3200" b="0" dirty="0">
                <a:solidFill>
                  <a:srgbClr val="00B050"/>
                </a:solidFill>
                <a:sym typeface="+mn-ea"/>
              </a:rPr>
              <a:t>/*结点的类型 */</a:t>
            </a:r>
          </a:p>
          <a:p>
            <a:pPr>
              <a:buNone/>
            </a:pPr>
            <a:r>
              <a:rPr lang="zh-CN" altLang="en-US" sz="3200" b="0" dirty="0">
                <a:sym typeface="+mn-ea"/>
              </a:rPr>
              <a:t>{   </a:t>
            </a:r>
          </a:p>
          <a:p>
            <a:pPr>
              <a:buNone/>
            </a:pPr>
            <a:r>
              <a:rPr lang="zh-CN" altLang="en-US" sz="3200" b="0" dirty="0">
                <a:solidFill>
                  <a:srgbClr val="3333CD"/>
                </a:solidFill>
                <a:sym typeface="+mn-ea"/>
              </a:rPr>
              <a:t>    ElemType  </a:t>
            </a:r>
            <a:r>
              <a:rPr lang="zh-CN" altLang="en-US" sz="3200" b="0" dirty="0">
                <a:sym typeface="+mn-ea"/>
              </a:rPr>
              <a:t>data; </a:t>
            </a:r>
            <a:r>
              <a:rPr lang="zh-CN" altLang="en-US" sz="3200" b="0" dirty="0">
                <a:solidFill>
                  <a:srgbClr val="00B050"/>
                </a:solidFill>
                <a:sym typeface="+mn-ea"/>
              </a:rPr>
              <a:t> /*数据域，保存结点的值 */</a:t>
            </a:r>
            <a:endParaRPr lang="zh-CN" altLang="en-US" sz="3200" b="0" dirty="0"/>
          </a:p>
          <a:p>
            <a:pPr>
              <a:buNone/>
            </a:pPr>
            <a:r>
              <a:rPr lang="zh-CN" altLang="en-US" sz="3200" dirty="0">
                <a:solidFill>
                  <a:srgbClr val="3333CD"/>
                </a:solidFill>
                <a:sym typeface="+mn-ea"/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 sz="3200" dirty="0" err="1">
                <a:solidFill>
                  <a:srgbClr val="FF0000"/>
                </a:solidFill>
                <a:sym typeface="+mn-ea"/>
              </a:rPr>
              <a:t>Lnode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3200" b="0" dirty="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3200" b="0" dirty="0">
                <a:sym typeface="+mn-ea"/>
              </a:rPr>
              <a:t>next;  </a:t>
            </a:r>
            <a:r>
              <a:rPr lang="zh-CN" altLang="en-US" sz="3200" b="0" dirty="0">
                <a:solidFill>
                  <a:srgbClr val="00B050"/>
                </a:solidFill>
                <a:sym typeface="+mn-ea"/>
              </a:rPr>
              <a:t>/指针域，*指向后继结点*/</a:t>
            </a:r>
            <a:endParaRPr lang="zh-CN" altLang="en-US" sz="3200" b="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3200" b="0" dirty="0">
                <a:sym typeface="+mn-ea"/>
              </a:rPr>
              <a:t>}</a:t>
            </a:r>
            <a:r>
              <a:rPr lang="zh-CN" altLang="en-US" sz="3200" dirty="0">
                <a:solidFill>
                  <a:srgbClr val="3333CD"/>
                </a:solidFill>
                <a:sym typeface="+mn-ea"/>
              </a:rPr>
              <a:t>L</a:t>
            </a:r>
            <a:r>
              <a:rPr lang="en-US" altLang="zh-CN" sz="3200" dirty="0">
                <a:solidFill>
                  <a:srgbClr val="3333CD"/>
                </a:solidFill>
                <a:sym typeface="+mn-ea"/>
              </a:rPr>
              <a:t>ink</a:t>
            </a:r>
            <a:r>
              <a:rPr lang="zh-CN" altLang="en-US" sz="3200" dirty="0">
                <a:solidFill>
                  <a:srgbClr val="3333CD"/>
                </a:solidFill>
                <a:sym typeface="+mn-ea"/>
              </a:rPr>
              <a:t>node</a:t>
            </a:r>
            <a:r>
              <a:rPr lang="zh-CN" altLang="en-US" sz="3200" b="0" dirty="0">
                <a:sym typeface="+mn-ea"/>
              </a:rPr>
              <a:t>;   </a:t>
            </a:r>
            <a:endParaRPr lang="en-US" altLang="zh-CN" sz="3200" b="0" dirty="0">
              <a:sym typeface="+mn-ea"/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3333CD"/>
                </a:solidFill>
                <a:sym typeface="+mn-ea"/>
              </a:rPr>
              <a:t>L</a:t>
            </a:r>
            <a:r>
              <a:rPr lang="en-US" altLang="zh-CN" sz="3200" dirty="0">
                <a:solidFill>
                  <a:srgbClr val="3333CD"/>
                </a:solidFill>
                <a:sym typeface="+mn-ea"/>
              </a:rPr>
              <a:t>ink</a:t>
            </a:r>
            <a:r>
              <a:rPr lang="zh-CN" altLang="en-US" sz="3200" dirty="0">
                <a:solidFill>
                  <a:srgbClr val="3333CD"/>
                </a:solidFill>
                <a:sym typeface="+mn-ea"/>
              </a:rPr>
              <a:t>node </a:t>
            </a:r>
            <a:r>
              <a:rPr lang="en-US" altLang="zh-CN" sz="3200" dirty="0">
                <a:solidFill>
                  <a:srgbClr val="3333CD"/>
                </a:solidFill>
                <a:sym typeface="+mn-ea"/>
              </a:rPr>
              <a:t>*p;</a:t>
            </a:r>
            <a:r>
              <a:rPr lang="zh-CN" altLang="en-US" sz="3200" b="0" dirty="0">
                <a:sym typeface="+mn-ea"/>
              </a:rPr>
              <a:t>    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995930" y="1252220"/>
          <a:ext cx="2250440" cy="58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3333CD"/>
                          </a:solidFill>
                        </a:rPr>
                        <a:t>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3333CD"/>
                          </a:solidFill>
                        </a:rPr>
                        <a:t>next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stCxn id="16" idx="1"/>
          </p:cNvCxnSpPr>
          <p:nvPr/>
        </p:nvCxnSpPr>
        <p:spPr>
          <a:xfrm flipH="1" flipV="1">
            <a:off x="5075555" y="1558925"/>
            <a:ext cx="813435" cy="1206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8990" y="1229995"/>
            <a:ext cx="171640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sz="3200" b="0" dirty="0">
                <a:ea typeface="宋体" panose="02010600030101010101" pitchFamily="2" charset="-122"/>
                <a:cs typeface="Times New Roman" panose="02020603050405020304" pitchFamily="18" charset="0"/>
              </a:rPr>
              <a:t>指针域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11730" y="1558925"/>
            <a:ext cx="72009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/>
          <p:cNvSpPr txBox="1"/>
          <p:nvPr/>
        </p:nvSpPr>
        <p:spPr>
          <a:xfrm>
            <a:off x="1347470" y="1180465"/>
            <a:ext cx="106426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sz="3200" b="0" dirty="0">
                <a:ea typeface="宋体" panose="02010600030101010101" pitchFamily="2" charset="-122"/>
                <a:cs typeface="Times New Roman" panose="02020603050405020304" pitchFamily="18" charset="0"/>
              </a:rPr>
              <a:t>值域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3680"/>
            <a:ext cx="8725535" cy="594995"/>
          </a:xfrm>
        </p:spPr>
        <p:txBody>
          <a:bodyPr/>
          <a:lstStyle/>
          <a:p>
            <a:r>
              <a:rPr lang="en-US" altLang="zh-CN">
                <a:sym typeface="+mn-ea"/>
              </a:rPr>
              <a:t>2.3.1 </a:t>
            </a:r>
            <a:r>
              <a:rPr lang="zh-CN" altLang="en-US">
                <a:sym typeface="+mn-ea"/>
              </a:rPr>
              <a:t>单链表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结点的定义和描述</a:t>
            </a:r>
            <a:endParaRPr lang="zh-CN" altLang="en-US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23850" y="1860550"/>
            <a:ext cx="8620125" cy="13709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3200" b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zh-CN" altLang="en-US" sz="3200" b="0" dirty="0">
                <a:ea typeface="宋体" panose="02010600030101010101" pitchFamily="2" charset="-122"/>
                <a:cs typeface="Times New Roman" panose="02020603050405020304" pitchFamily="18" charset="0"/>
              </a:rPr>
              <a:t>访问过</a:t>
            </a:r>
            <a:r>
              <a:rPr kumimoji="1" lang="zh-CN" altLang="en-US" sz="3200" b="0">
                <a:ea typeface="宋体" panose="02010600030101010101" pitchFamily="2" charset="-122"/>
                <a:cs typeface="Times New Roman" panose="02020603050405020304" pitchFamily="18" charset="0"/>
              </a:rPr>
              <a:t>一个结点后，只能</a:t>
            </a:r>
            <a:r>
              <a:rPr kumimoji="1" lang="zh-CN" altLang="en-US" sz="3200" b="0" dirty="0">
                <a:ea typeface="宋体" panose="02010600030101010101" pitchFamily="2" charset="-122"/>
                <a:cs typeface="Times New Roman" panose="02020603050405020304" pitchFamily="18" charset="0"/>
              </a:rPr>
              <a:t>接着访问它</a:t>
            </a:r>
            <a:r>
              <a:rPr kumimoji="1" lang="zh-CN" altLang="en-US" sz="3200" b="0">
                <a:ea typeface="宋体" panose="02010600030101010101" pitchFamily="2" charset="-122"/>
                <a:cs typeface="Times New Roman" panose="02020603050405020304" pitchFamily="18" charset="0"/>
              </a:rPr>
              <a:t>的后继结点，而</a:t>
            </a:r>
            <a:r>
              <a:rPr kumimoji="1" lang="zh-CN" altLang="en-US" sz="3200" b="0" dirty="0">
                <a:ea typeface="宋体" panose="02010600030101010101" pitchFamily="2" charset="-122"/>
                <a:cs typeface="Times New Roman" panose="02020603050405020304" pitchFamily="18" charset="0"/>
              </a:rPr>
              <a:t>无法访问</a:t>
            </a:r>
            <a:r>
              <a:rPr kumimoji="1" lang="zh-CN" altLang="en-US" sz="3200" b="0">
                <a:ea typeface="宋体" panose="02010600030101010101" pitchFamily="2" charset="-122"/>
                <a:cs typeface="Times New Roman" panose="02020603050405020304" pitchFamily="18" charset="0"/>
              </a:rPr>
              <a:t>它的前驱结点。  </a:t>
            </a:r>
            <a:endParaRPr kumimoji="1" lang="zh-CN" altLang="en-US" sz="3200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1085850"/>
            <a:ext cx="4023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>
                <a:solidFill>
                  <a:srgbClr val="FF0000"/>
                </a:solidFill>
                <a:ea typeface="宋体" panose="02010600030101010101" pitchFamily="2" charset="-122"/>
              </a:rPr>
              <a:t>单链表的访问特点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799080" y="4080510"/>
            <a:ext cx="565150" cy="431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>
              <a:buNone/>
            </a:pPr>
            <a:r>
              <a:rPr lang="en-US" altLang="zh-CN" sz="3200" b="0" i="1" dirty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3200" b="0" i="1" baseline="-25000" dirty="0">
              <a:solidFill>
                <a:srgbClr val="3333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0100" y="4080510"/>
            <a:ext cx="565150" cy="431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>
              <a:buNone/>
            </a:pPr>
            <a:endParaRPr lang="zh-CN" altLang="zh-CN" sz="3200" b="0" baseline="-25000">
              <a:solidFill>
                <a:srgbClr val="3333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780280" y="4080510"/>
            <a:ext cx="565150" cy="431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>
              <a:buNone/>
            </a:pPr>
            <a:r>
              <a:rPr lang="en-US" altLang="zh-CN" sz="3200" b="0" i="1" dirty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3200" b="0" i="1" baseline="-25000" dirty="0">
              <a:solidFill>
                <a:srgbClr val="3333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21300" y="4080510"/>
            <a:ext cx="565150" cy="431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>
              <a:buNone/>
            </a:pPr>
            <a:endParaRPr lang="zh-CN" altLang="zh-CN" sz="3200" b="0" baseline="-25000">
              <a:solidFill>
                <a:srgbClr val="3333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325870" y="4042410"/>
            <a:ext cx="603250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3200" b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378710" y="3361690"/>
            <a:ext cx="734695" cy="719455"/>
            <a:chOff x="2285984" y="1142984"/>
            <a:chExt cx="701691" cy="719138"/>
          </a:xfrm>
        </p:grpSpPr>
        <p:sp>
          <p:nvSpPr>
            <p:cNvPr id="10" name="Arc 14"/>
            <p:cNvSpPr/>
            <p:nvPr/>
          </p:nvSpPr>
          <p:spPr bwMode="auto">
            <a:xfrm>
              <a:off x="2627313" y="150334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sz="3200" b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85984" y="1142984"/>
              <a:ext cx="431800" cy="6816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None/>
              </a:pPr>
              <a:r>
                <a:rPr lang="en-US" altLang="zh-CN" sz="3200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12" name="Freeform 17"/>
          <p:cNvSpPr/>
          <p:nvPr/>
        </p:nvSpPr>
        <p:spPr bwMode="auto">
          <a:xfrm flipV="1">
            <a:off x="3610610" y="4288155"/>
            <a:ext cx="1210945" cy="7620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3200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645150" y="4296410"/>
            <a:ext cx="603885" cy="635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3200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501775" y="4080510"/>
            <a:ext cx="603885" cy="68199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3200" b="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2222500" y="4296410"/>
            <a:ext cx="603885" cy="635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320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7 -0.00092 L 0.24514 -0.00092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单链表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基本运算实现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530" y="862330"/>
            <a:ext cx="89865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3200" b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3200" b="0">
                <a:solidFill>
                  <a:srgbClr val="FF0000"/>
                </a:solidFill>
                <a:cs typeface="Times New Roman" panose="02020603050405020304" pitchFamily="18" charset="0"/>
              </a:rPr>
              <a:t>）插入数据元素ListInsert(L，i，e)</a:t>
            </a:r>
            <a:endParaRPr lang="zh-CN" altLang="en-US" sz="3200" b="0">
              <a:solidFill>
                <a:srgbClr val="3333CD"/>
              </a:solidFill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3333CD"/>
                </a:solidFill>
                <a:cs typeface="Times New Roman" panose="02020603050405020304" pitchFamily="18" charset="0"/>
              </a:rPr>
              <a:t>思路：</a:t>
            </a:r>
            <a:endParaRPr lang="zh-CN" altLang="en-US" sz="3200" b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3200" b="0">
                <a:solidFill>
                  <a:schemeClr val="tx1"/>
                </a:solidFill>
                <a:cs typeface="Times New Roman" panose="02020603050405020304" pitchFamily="18" charset="0"/>
              </a:rPr>
              <a:t>先在单链表L中找到第i-1个结点*p，若存在这样的结点，将值为e的结点*s插入到其后。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5800" y="4114165"/>
            <a:ext cx="7037705" cy="919480"/>
            <a:chOff x="1080" y="6479"/>
            <a:chExt cx="11083" cy="1448"/>
          </a:xfrm>
        </p:grpSpPr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2067" y="7202"/>
              <a:ext cx="567" cy="5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4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2635" y="7202"/>
              <a:ext cx="568" cy="5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520" y="7484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080" y="7202"/>
              <a:ext cx="423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5545" y="7202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4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6112" y="7202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38"/>
            <p:cNvSpPr/>
            <p:nvPr/>
          </p:nvSpPr>
          <p:spPr bwMode="auto">
            <a:xfrm>
              <a:off x="2917" y="7482"/>
              <a:ext cx="87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7227" y="7202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7795" y="7202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6460" y="7484"/>
              <a:ext cx="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11027" y="7202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4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11595" y="7202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8" name="Freeform 44"/>
            <p:cNvSpPr/>
            <p:nvPr/>
          </p:nvSpPr>
          <p:spPr bwMode="auto">
            <a:xfrm>
              <a:off x="10280" y="7482"/>
              <a:ext cx="76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9" name="Freeform 45"/>
            <p:cNvSpPr/>
            <p:nvPr/>
          </p:nvSpPr>
          <p:spPr bwMode="auto">
            <a:xfrm>
              <a:off x="4600" y="7479"/>
              <a:ext cx="87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3757" y="6967"/>
              <a:ext cx="1075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0">
                  <a:latin typeface="Arial" panose="020B0604020202020204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5750" y="6632"/>
              <a:ext cx="0" cy="56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5842" y="6479"/>
              <a:ext cx="920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+mn-ea"/>
                  <a:ea typeface="+mn-ea"/>
                </a:rPr>
                <a:t>-</a:t>
              </a: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" name="Freeform 49"/>
            <p:cNvSpPr/>
            <p:nvPr/>
          </p:nvSpPr>
          <p:spPr bwMode="auto">
            <a:xfrm>
              <a:off x="7967" y="7484"/>
              <a:ext cx="767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9267" y="6997"/>
              <a:ext cx="1135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0" dirty="0">
                  <a:latin typeface="Arial" panose="020B0604020202020204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4400550" y="3690620"/>
            <a:ext cx="542925" cy="988695"/>
          </a:xfrm>
          <a:custGeom>
            <a:avLst/>
            <a:gdLst>
              <a:gd name="connsiteX0" fmla="*/ 546100 w 546100"/>
              <a:gd name="connsiteY0" fmla="*/ 4233 h 715433"/>
              <a:gd name="connsiteX1" fmla="*/ 254000 w 546100"/>
              <a:gd name="connsiteY1" fmla="*/ 118533 h 715433"/>
              <a:gd name="connsiteX2" fmla="*/ 0 w 546100"/>
              <a:gd name="connsiteY2" fmla="*/ 715433 h 71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00" h="715433">
                <a:moveTo>
                  <a:pt x="546100" y="4233"/>
                </a:moveTo>
                <a:cubicBezTo>
                  <a:pt x="445558" y="2116"/>
                  <a:pt x="345017" y="0"/>
                  <a:pt x="254000" y="118533"/>
                </a:cubicBezTo>
                <a:cubicBezTo>
                  <a:pt x="162983" y="237066"/>
                  <a:pt x="81491" y="476249"/>
                  <a:pt x="0" y="715433"/>
                </a:cubicBezTo>
              </a:path>
            </a:pathLst>
          </a:cu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4965700" y="2982595"/>
            <a:ext cx="721360" cy="913130"/>
            <a:chOff x="7820" y="4697"/>
            <a:chExt cx="1136" cy="1438"/>
          </a:xfrm>
        </p:grpSpPr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7820" y="5569"/>
              <a:ext cx="567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8388" y="5569"/>
              <a:ext cx="568" cy="5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7868" y="4697"/>
              <a:ext cx="568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/>
                <a:t>s</a:t>
              </a:r>
            </a:p>
          </p:txBody>
        </p:sp>
        <p:sp>
          <p:nvSpPr>
            <p:cNvPr id="33" name="Line 47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350" y="4857"/>
              <a:ext cx="0" cy="56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36" name="直接箭头连接符 35"/>
          <p:cNvCxnSpPr>
            <a:stCxn id="29" idx="2"/>
            <a:endCxn id="14" idx="0"/>
          </p:cNvCxnSpPr>
          <p:nvPr/>
        </p:nvCxnSpPr>
        <p:spPr>
          <a:xfrm flipH="1">
            <a:off x="5130165" y="3896360"/>
            <a:ext cx="376555" cy="67691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直接箭头连接符 36"/>
          <p:cNvCxnSpPr>
            <a:stCxn id="22" idx="2"/>
            <a:endCxn id="28" idx="1"/>
          </p:cNvCxnSpPr>
          <p:nvPr/>
        </p:nvCxnSpPr>
        <p:spPr>
          <a:xfrm flipV="1">
            <a:off x="4001770" y="3716655"/>
            <a:ext cx="963930" cy="85788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8" name="文本框 37"/>
          <p:cNvSpPr txBox="1"/>
          <p:nvPr/>
        </p:nvSpPr>
        <p:spPr>
          <a:xfrm>
            <a:off x="5462270" y="4050665"/>
            <a:ext cx="3221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s-&gt;next=p-&gt;next</a:t>
            </a:r>
          </a:p>
        </p:txBody>
      </p:sp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3166745" y="3710940"/>
            <a:ext cx="1511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p-&gt;next=s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4293870" y="5367655"/>
            <a:ext cx="3286760" cy="655320"/>
          </a:xfrm>
          <a:prstGeom prst="flowChartAlternateProcess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kumimoji="1" lang="zh-CN" altLang="en-US" sz="3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先右链，再左链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398905" y="4965065"/>
            <a:ext cx="360680" cy="742315"/>
            <a:chOff x="2203" y="7819"/>
            <a:chExt cx="568" cy="1169"/>
          </a:xfrm>
        </p:grpSpPr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2443" y="7819"/>
              <a:ext cx="0" cy="4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2203" y="8264"/>
              <a:ext cx="568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/>
                <a:t>p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0556 -0.00101852 L 0.246806 -0.0112037 " pathEditMode="relative" ptsTypes="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8" grpId="0"/>
      <p:bldP spid="39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2.3.1</a:t>
            </a:r>
            <a:r>
              <a:rPr lang="zh-CN" altLang="en-US">
                <a:sym typeface="+mn-ea"/>
              </a:rPr>
              <a:t>单链表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基本运算实现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4790" y="993140"/>
            <a:ext cx="869442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0">
                <a:solidFill>
                  <a:srgbClr val="3333CD"/>
                </a:solidFill>
                <a:cs typeface="Times New Roman" panose="02020603050405020304" pitchFamily="18" charset="0"/>
              </a:rPr>
              <a:t>int</a:t>
            </a:r>
            <a:r>
              <a:rPr sz="2800" b="0">
                <a:solidFill>
                  <a:srgbClr val="3333CD"/>
                </a:solidFill>
                <a:cs typeface="Times New Roman" panose="02020603050405020304" pitchFamily="18" charset="0"/>
              </a:rPr>
              <a:t> </a:t>
            </a:r>
            <a:r>
              <a:rPr sz="2800" b="0">
                <a:cs typeface="Times New Roman" panose="02020603050405020304" pitchFamily="18" charset="0"/>
              </a:rPr>
              <a:t>ListInsert(</a:t>
            </a:r>
            <a:r>
              <a:rPr sz="2800" b="0">
                <a:solidFill>
                  <a:srgbClr val="3333CD"/>
                </a:solidFill>
                <a:cs typeface="Times New Roman" panose="02020603050405020304" pitchFamily="18" charset="0"/>
              </a:rPr>
              <a:t>LinkNode *L，int i，ElemType e</a:t>
            </a:r>
            <a:r>
              <a:rPr sz="2800" b="0"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{    int j=</a:t>
            </a:r>
            <a:r>
              <a:rPr lang="en-US" sz="2800" b="0">
                <a:cs typeface="Times New Roman" panose="02020603050405020304" pitchFamily="18" charset="0"/>
              </a:rPr>
              <a:t>0</a:t>
            </a:r>
            <a:r>
              <a:rPr sz="2800" b="0"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      LinkNode *p=L，*s;          	</a:t>
            </a:r>
            <a:r>
              <a:rPr sz="2800" b="0">
                <a:solidFill>
                  <a:srgbClr val="00B050"/>
                </a:solidFill>
                <a:cs typeface="Times New Roman" panose="02020603050405020304" pitchFamily="18" charset="0"/>
              </a:rPr>
              <a:t>//p指向</a:t>
            </a:r>
            <a:r>
              <a:rPr lang="zh-CN" sz="2800" b="0">
                <a:solidFill>
                  <a:srgbClr val="00B050"/>
                </a:solidFill>
                <a:cs typeface="Times New Roman" panose="02020603050405020304" pitchFamily="18" charset="0"/>
              </a:rPr>
              <a:t>首元</a:t>
            </a:r>
            <a:r>
              <a:rPr sz="2800" b="0">
                <a:solidFill>
                  <a:srgbClr val="00B050"/>
                </a:solidFill>
                <a:cs typeface="Times New Roman" panose="02020603050405020304" pitchFamily="18" charset="0"/>
              </a:rPr>
              <a:t>结点</a:t>
            </a:r>
            <a:r>
              <a:rPr sz="2800" b="0">
                <a:cs typeface="Times New Roman" panose="02020603050405020304" pitchFamily="18" charset="0"/>
              </a:rPr>
              <a:t>      </a:t>
            </a: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 </a:t>
            </a:r>
            <a:r>
              <a:rPr lang="en-US" sz="2800" b="0">
                <a:cs typeface="Times New Roman" panose="02020603050405020304" pitchFamily="18" charset="0"/>
              </a:rPr>
              <a:t>     </a:t>
            </a:r>
            <a:r>
              <a:rPr sz="2800" b="0">
                <a:solidFill>
                  <a:srgbClr val="3333CD"/>
                </a:solidFill>
                <a:cs typeface="Times New Roman" panose="02020603050405020304" pitchFamily="18" charset="0"/>
              </a:rPr>
              <a:t>while (j&lt;i-1 &amp;&amp; p!=NULL)</a:t>
            </a: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      {	</a:t>
            </a:r>
            <a:r>
              <a:rPr sz="2800">
                <a:cs typeface="Times New Roman" panose="02020603050405020304" pitchFamily="18" charset="0"/>
                <a:sym typeface="+mn-ea"/>
              </a:rPr>
              <a:t>p=p-&gt;next;</a:t>
            </a:r>
            <a:endParaRPr sz="28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	</a:t>
            </a:r>
            <a:r>
              <a:rPr sz="2800">
                <a:cs typeface="Times New Roman" panose="02020603050405020304" pitchFamily="18" charset="0"/>
                <a:sym typeface="+mn-ea"/>
              </a:rPr>
              <a:t>j++;</a:t>
            </a:r>
            <a:r>
              <a:rPr sz="2800" b="0"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     </a:t>
            </a:r>
            <a:r>
              <a:rPr sz="2800" b="0">
                <a:solidFill>
                  <a:srgbClr val="FF0000"/>
                </a:solidFill>
                <a:cs typeface="Times New Roman" panose="02020603050405020304" pitchFamily="18" charset="0"/>
              </a:rPr>
              <a:t>if </a:t>
            </a:r>
            <a:r>
              <a:rPr sz="2800" b="0">
                <a:cs typeface="Times New Roman" panose="02020603050405020304" pitchFamily="18" charset="0"/>
              </a:rPr>
              <a:t>(p==NULL)	</a:t>
            </a:r>
            <a:r>
              <a:rPr sz="2800">
                <a:cs typeface="Times New Roman" panose="02020603050405020304" pitchFamily="18" charset="0"/>
                <a:sym typeface="+mn-ea"/>
              </a:rPr>
              <a:t>return </a:t>
            </a:r>
            <a:r>
              <a:rPr lang="en-US" sz="2800">
                <a:cs typeface="Times New Roman" panose="02020603050405020304" pitchFamily="18" charset="0"/>
                <a:sym typeface="+mn-ea"/>
              </a:rPr>
              <a:t>-1</a:t>
            </a:r>
            <a:r>
              <a:rPr sz="2800">
                <a:cs typeface="Times New Roman" panose="02020603050405020304" pitchFamily="18" charset="0"/>
                <a:sym typeface="+mn-ea"/>
              </a:rPr>
              <a:t>;  </a:t>
            </a:r>
            <a:r>
              <a:rPr sz="2800">
                <a:solidFill>
                  <a:srgbClr val="00B050"/>
                </a:solidFill>
                <a:cs typeface="Times New Roman" panose="02020603050405020304" pitchFamily="18" charset="0"/>
                <a:sym typeface="+mn-ea"/>
              </a:rPr>
              <a:t> </a:t>
            </a:r>
            <a:r>
              <a:rPr sz="2800" b="0">
                <a:solidFill>
                  <a:srgbClr val="00B050"/>
                </a:solidFill>
                <a:cs typeface="Times New Roman" panose="02020603050405020304" pitchFamily="18" charset="0"/>
              </a:rPr>
              <a:t>//未找到</a:t>
            </a:r>
            <a:r>
              <a:rPr sz="2800" b="0"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     </a:t>
            </a:r>
            <a:r>
              <a:rPr sz="2800" b="0">
                <a:solidFill>
                  <a:srgbClr val="FF0000"/>
                </a:solidFill>
                <a:cs typeface="Times New Roman" panose="02020603050405020304" pitchFamily="18" charset="0"/>
              </a:rPr>
              <a:t>else</a:t>
            </a:r>
            <a:r>
              <a:rPr sz="280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{</a:t>
            </a:r>
            <a:r>
              <a:rPr sz="2800" b="0">
                <a:cs typeface="Times New Roman" panose="02020603050405020304" pitchFamily="18" charset="0"/>
              </a:rPr>
              <a:t> </a:t>
            </a:r>
            <a:r>
              <a:rPr sz="2800" b="0">
                <a:solidFill>
                  <a:srgbClr val="00B050"/>
                </a:solidFill>
                <a:cs typeface="Times New Roman" panose="02020603050405020304" pitchFamily="18" charset="0"/>
              </a:rPr>
              <a:t>//找到第i-1个结点*p，插入新结点并返回true</a:t>
            </a:r>
            <a:endParaRPr sz="28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	s=(LinkNode *)malloc(sizeof(LinkNode));</a:t>
            </a: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	s-&gt;data=e;		</a:t>
            </a:r>
            <a:r>
              <a:rPr sz="2800" b="0">
                <a:solidFill>
                  <a:srgbClr val="00B050"/>
                </a:solidFill>
                <a:cs typeface="Times New Roman" panose="02020603050405020304" pitchFamily="18" charset="0"/>
              </a:rPr>
              <a:t>//创建新结点*s，其data域置为e</a:t>
            </a:r>
            <a:endParaRPr sz="28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	</a:t>
            </a:r>
            <a:r>
              <a:rPr sz="2800" b="0">
                <a:solidFill>
                  <a:srgbClr val="3333CD"/>
                </a:solidFill>
                <a:cs typeface="Times New Roman" panose="02020603050405020304" pitchFamily="18" charset="0"/>
              </a:rPr>
              <a:t>s-&gt;next=p-&gt;next;	</a:t>
            </a:r>
            <a:r>
              <a:rPr sz="2800" b="0">
                <a:solidFill>
                  <a:srgbClr val="00B050"/>
                </a:solidFill>
                <a:cs typeface="Times New Roman" panose="02020603050405020304" pitchFamily="18" charset="0"/>
              </a:rPr>
              <a:t>//将*s插入到*p之后</a:t>
            </a:r>
          </a:p>
          <a:p>
            <a:pPr>
              <a:buNone/>
            </a:pPr>
            <a:r>
              <a:rPr sz="2800" b="0">
                <a:solidFill>
                  <a:srgbClr val="3333CD"/>
                </a:solidFill>
                <a:cs typeface="Times New Roman" panose="02020603050405020304" pitchFamily="18" charset="0"/>
              </a:rPr>
              <a:t>	p-&gt;next=s;</a:t>
            </a:r>
            <a:endParaRPr sz="2800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sz="2800" b="0">
                <a:cs typeface="Times New Roman" panose="02020603050405020304" pitchFamily="18" charset="0"/>
              </a:rPr>
              <a:t>	return true;   }}</a:t>
            </a:r>
          </a:p>
        </p:txBody>
      </p:sp>
      <p:sp>
        <p:nvSpPr>
          <p:cNvPr id="5" name="矩形 4"/>
          <p:cNvSpPr/>
          <p:nvPr/>
        </p:nvSpPr>
        <p:spPr>
          <a:xfrm>
            <a:off x="600075" y="2317750"/>
            <a:ext cx="5034280" cy="1270635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5634355" y="2944495"/>
            <a:ext cx="511175" cy="889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6140450" y="2687955"/>
            <a:ext cx="2743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查找第i-1个结点</a:t>
            </a:r>
          </a:p>
        </p:txBody>
      </p:sp>
      <p:sp>
        <p:nvSpPr>
          <p:cNvPr id="3" name="矩形 2"/>
          <p:cNvSpPr/>
          <p:nvPr/>
        </p:nvSpPr>
        <p:spPr>
          <a:xfrm>
            <a:off x="727075" y="4458970"/>
            <a:ext cx="8157210" cy="221488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</a:t>
            </a:r>
            <a:r>
              <a:rPr lang="zh-CN" altLang="en-US"/>
              <a:t>单链表</a:t>
            </a:r>
            <a:r>
              <a:rPr lang="en-US" altLang="zh-CN"/>
              <a:t>-</a:t>
            </a:r>
            <a:r>
              <a:rPr lang="zh-CN" altLang="en-US"/>
              <a:t>基本运算实现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855" y="1052195"/>
            <a:ext cx="88544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>
                <a:solidFill>
                  <a:srgbClr val="FF0000"/>
                </a:solidFill>
              </a:rPr>
              <a:t>(1.2)  </a:t>
            </a:r>
            <a:r>
              <a:rPr lang="zh-CN" altLang="en-US" sz="3200" b="0">
                <a:solidFill>
                  <a:srgbClr val="FF0000"/>
                </a:solidFill>
              </a:rPr>
              <a:t>建立完整的单链表</a:t>
            </a:r>
          </a:p>
          <a:p>
            <a:pPr>
              <a:buNone/>
            </a:pPr>
            <a:r>
              <a:rPr lang="en-US" altLang="zh-CN" sz="3200" b="0" dirty="0"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3200" b="0" dirty="0">
                <a:latin typeface="宋体" panose="02010600030101010101" pitchFamily="2" charset="-122"/>
                <a:sym typeface="+mn-ea"/>
              </a:rPr>
              <a:t>动态地建立单链表的常用方法有如下两种：</a:t>
            </a:r>
            <a:r>
              <a:rPr lang="zh-CN" altLang="en-US" sz="3200" b="0" dirty="0">
                <a:solidFill>
                  <a:srgbClr val="3333CD"/>
                </a:solidFill>
                <a:latin typeface="宋体" panose="02010600030101010101" pitchFamily="2" charset="-122"/>
                <a:sym typeface="+mn-ea"/>
              </a:rPr>
              <a:t>头插入法，尾插入法</a:t>
            </a:r>
            <a:r>
              <a:rPr lang="zh-CN" altLang="en-US" sz="3200" b="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3200" b="0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</a:t>
            </a:r>
            <a:r>
              <a:rPr lang="zh-CN" altLang="en-US"/>
              <a:t>单链表</a:t>
            </a:r>
            <a:r>
              <a:rPr lang="en-US" altLang="zh-CN"/>
              <a:t>-</a:t>
            </a:r>
            <a:r>
              <a:rPr lang="zh-CN" altLang="en-US"/>
              <a:t>基本运算实现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855" y="1052195"/>
            <a:ext cx="885444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>
                <a:solidFill>
                  <a:srgbClr val="FF0000"/>
                </a:solidFill>
              </a:rPr>
              <a:t> </a:t>
            </a:r>
            <a:r>
              <a:rPr lang="zh-CN" altLang="en-US" sz="3200" b="0">
                <a:solidFill>
                  <a:srgbClr val="FF0000"/>
                </a:solidFill>
              </a:rPr>
              <a:t>头插入法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3550" y="1879600"/>
            <a:ext cx="8055610" cy="26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SzTx/>
              <a:buFont typeface="Wingdings" panose="05000000000000000000" charset="0"/>
              <a:buChar char="ü"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从一个空表开始，创建一个头结点。</a:t>
            </a:r>
          </a:p>
          <a:p>
            <a:pPr lvl="0" algn="l">
              <a:buSzTx/>
              <a:buFont typeface="Wingdings" panose="05000000000000000000" charset="0"/>
              <a:buChar char="ü"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依次读取</a:t>
            </a:r>
            <a:r>
              <a:rPr lang="zh-CN" altLang="en-US" sz="3200" b="0">
                <a:solidFill>
                  <a:schemeClr val="tx1"/>
                </a:solidFill>
                <a:sym typeface="+mn-ea"/>
              </a:rPr>
              <a:t>数据对象</a:t>
            </a:r>
            <a:r>
              <a:rPr lang="en-US" altLang="zh-CN" sz="3200" b="0">
                <a:solidFill>
                  <a:schemeClr val="tx1"/>
                </a:solidFill>
                <a:sym typeface="+mn-ea"/>
              </a:rPr>
              <a:t>a中的元素，生成新结点</a:t>
            </a:r>
          </a:p>
          <a:p>
            <a:pPr lvl="0" algn="l">
              <a:buSzTx/>
              <a:buFont typeface="Wingdings" panose="05000000000000000000" charset="0"/>
              <a:buChar char="ü"/>
            </a:pPr>
            <a:r>
              <a:rPr lang="en-US" altLang="zh-CN" sz="3200" b="0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 sz="3200" b="0">
                <a:solidFill>
                  <a:srgbClr val="3333CD"/>
                </a:solidFill>
                <a:sym typeface="+mn-ea"/>
              </a:rPr>
              <a:t>新结点插入到当前链表的表头</a:t>
            </a:r>
            <a:r>
              <a:rPr lang="en-US" altLang="zh-CN" sz="3200" b="0">
                <a:solidFill>
                  <a:schemeClr val="tx1"/>
                </a:solidFill>
                <a:sym typeface="+mn-ea"/>
              </a:rPr>
              <a:t>上，直到结束为止。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aeae5ff2-d5fe-4021-8c0d-6c0afeeedd81}"/>
  <p:tag name="KSO_WPP_MARK_KEY" val="a9eff77c-701e-46c7-9cc0-265955e6b4f0"/>
  <p:tag name="COMMONDATA" val="eyJoZGlkIjoiYWRlZGU0MWY4ZmU4ZWRhYTFlYjgwMGU3MmQwYTcx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1799</Words>
  <Application>Microsoft Office PowerPoint</Application>
  <PresentationFormat>全屏显示(4:3)</PresentationFormat>
  <Paragraphs>253</Paragraphs>
  <Slides>23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Monotype Sorts</vt:lpstr>
      <vt:lpstr>等线</vt:lpstr>
      <vt:lpstr>楷体_GB2312</vt:lpstr>
      <vt:lpstr>宋体</vt:lpstr>
      <vt:lpstr>微软雅黑</vt:lpstr>
      <vt:lpstr>Arial</vt:lpstr>
      <vt:lpstr>Times New Roman</vt:lpstr>
      <vt:lpstr>Verdana</vt:lpstr>
      <vt:lpstr>Wingdings</vt:lpstr>
      <vt:lpstr>Office 主题​​</vt:lpstr>
      <vt:lpstr>场景型模板</vt:lpstr>
      <vt:lpstr>PowerPoint 演示文稿</vt:lpstr>
      <vt:lpstr>PowerPoint 演示文稿</vt:lpstr>
      <vt:lpstr>PowerPoint 演示文稿</vt:lpstr>
      <vt:lpstr>2.3.1 单链表-结点的定义和描述</vt:lpstr>
      <vt:lpstr>2.3.1 单链表-结点的定义和描述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2.3.1单链表-基本运算实现</vt:lpstr>
      <vt:lpstr>2.3.1 单链表应用</vt:lpstr>
      <vt:lpstr>2.3.1 单链表应用</vt:lpstr>
      <vt:lpstr>2.3.1 循环单链表</vt:lpstr>
      <vt:lpstr>2.3.1 循环单链表</vt:lpstr>
      <vt:lpstr>2.3.1 循环单链表</vt:lpstr>
      <vt:lpstr>2.3.1 循环单链表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91</cp:revision>
  <dcterms:created xsi:type="dcterms:W3CDTF">2019-03-12T08:08:00Z</dcterms:created>
  <dcterms:modified xsi:type="dcterms:W3CDTF">2024-05-27T11:15:01Z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E9FA4D90685846348269B04C88990E80</vt:lpwstr>
  </property>
</Properties>
</file>