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5" r:id="rId8"/>
    <p:sldId id="264" r:id="rId9"/>
    <p:sldId id="266" r:id="rId10"/>
    <p:sldId id="268" r:id="rId11"/>
    <p:sldId id="269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3" autoAdjust="0"/>
  </p:normalViewPr>
  <p:slideViewPr>
    <p:cSldViewPr>
      <p:cViewPr varScale="1">
        <p:scale>
          <a:sx n="86" d="100"/>
          <a:sy n="86" d="100"/>
        </p:scale>
        <p:origin x="-84" y="-96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78C-C5A0-43B8-982E-28E41D9048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68C35-B12A-41E3-BCEA-7F84798FFE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algn="l" eaLnBrk="0" hangingPunct="0">
              <a:lnSpc>
                <a:spcPct val="100000"/>
              </a:lnSpc>
              <a:buSzTx/>
            </a:pPr>
            <a:endParaRPr lang="zh-CN" altLang="en-US" b="0" kern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双向链表</a:t>
            </a:r>
            <a:r>
              <a:rPr lang="en-US" altLang="zh-CN" sz="1200" b="1" dirty="0" smtClean="0"/>
              <a:t>(</a:t>
            </a:r>
            <a:r>
              <a:rPr lang="en-US" altLang="zh-CN" sz="1200" b="1" dirty="0" smtClean="0">
                <a:solidFill>
                  <a:schemeClr val="accent1"/>
                </a:solidFill>
              </a:rPr>
              <a:t>Double Linked List</a:t>
            </a:r>
            <a:r>
              <a:rPr lang="en-US" altLang="zh-CN" sz="1200" b="1" dirty="0" smtClean="0"/>
              <a:t>) </a:t>
            </a:r>
            <a:r>
              <a:rPr lang="en-US" altLang="zh-CN" sz="1200" b="1" dirty="0" smtClean="0">
                <a:latin typeface="宋体" panose="02010600030101010101" pitchFamily="2" charset="-122"/>
              </a:rPr>
              <a:t>: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指的是构成链表的每个结点中设立两个指针域：一个指向其直接前趋的指针域</a:t>
            </a:r>
            <a:r>
              <a:rPr lang="en-US" altLang="zh-CN" sz="1200" b="1" dirty="0" smtClean="0"/>
              <a:t>prior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，一个指向其直接后继的指针域</a:t>
            </a:r>
            <a:r>
              <a:rPr lang="en-US" altLang="zh-CN" sz="1200" b="1" dirty="0" smtClean="0"/>
              <a:t>next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。这样形成的链表中有两个方向不同的链，故称为</a:t>
            </a:r>
            <a:r>
              <a:rPr lang="zh-CN" altLang="en-US" sz="12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双向链表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。</a:t>
            </a:r>
            <a:endParaRPr lang="zh-CN" altLang="en-US" sz="12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    和单链表类似，双向链表一般增加头指针也能使双链表上的某些运算变得方便。</a:t>
            </a:r>
            <a:endParaRPr lang="zh-CN" altLang="en-US" sz="12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    将头结点和尾结点链接起来也能构成循环链表，并称之为双向循环链表。</a:t>
            </a:r>
            <a:endParaRPr lang="zh-CN" altLang="en-US" sz="12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latin typeface="宋体" panose="02010600030101010101" pitchFamily="2" charset="-122"/>
              </a:rPr>
              <a:t>    双向链表是为了克服单链表的单向性的缺陷而引入的。</a:t>
            </a:r>
            <a:endParaRPr lang="zh-CN" altLang="en-US" sz="1200" b="1" dirty="0" smtClean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68C35-B12A-41E3-BCEA-7F84798FF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68C35-B12A-41E3-BCEA-7F84798FF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68C35-B12A-41E3-BCEA-7F84798FF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zh-CN"/>
              <a:t>月</a:t>
            </a:r>
            <a:r>
              <a:rPr lang="en-US" altLang="zh-CN"/>
              <a:t>1</a:t>
            </a:r>
            <a:r>
              <a:rPr lang="zh-CN" altLang="en-US"/>
              <a:t>号 软件班进度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号数据班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algn="ctr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578963"/>
              </a:buClr>
              <a:buFont typeface="Monotype Sorts" pitchFamily="2" charset="2"/>
              <a:buChar char="§"/>
              <a:defRPr/>
            </a:pPr>
            <a:endParaRPr kumimoji="1" lang="zh-CN" altLang="en-US" sz="3200" b="1">
              <a:solidFill>
                <a:srgbClr val="333333"/>
              </a:solidFill>
              <a:ea typeface="楷体_GB2312" pitchFamily="49" charset="-122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578963"/>
              </a:solidFill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50000"/>
              </a:spcBef>
            </a:pPr>
            <a:fld id="{9A0DB2DC-4C9A-4742-B13C-FB6460FD3503}" type="slidenum">
              <a:rPr lang="en-US" altLang="zh-CN" noProof="1" dirty="0">
                <a:solidFill>
                  <a:srgbClr val="578963"/>
                </a:solidFill>
              </a:rPr>
            </a:fld>
            <a:endParaRPr lang="en-US" altLang="zh-CN" noProof="1">
              <a:solidFill>
                <a:srgbClr val="578963"/>
              </a:solidFill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algn="ctr">
              <a:spcBef>
                <a:spcPct val="0"/>
              </a:spcBef>
            </a:pPr>
            <a:endParaRPr lang="zh-CN" altLang="en-US" sz="4400" dirty="0">
              <a:solidFill>
                <a:srgbClr val="004C2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124744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 smtClean="0">
                <a:latin typeface="+mn-ea"/>
                <a:cs typeface="Times New Roman" panose="02020603050405020304" pitchFamily="18" charset="0"/>
              </a:rPr>
              <a:t>在线性表的链式存储结构中，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每个物理结点增加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一个指向后继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结点的指针域</a:t>
            </a:r>
            <a:r>
              <a:rPr kumimoji="1" lang="zh-CN" altLang="en-US" sz="3200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kumimoji="1" lang="zh-CN" altLang="en-US" sz="32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一个指向前驱结点的指针域</a:t>
            </a:r>
            <a:r>
              <a:rPr kumimoji="1" lang="zh-CN" altLang="en-US" sz="32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双链表。</a:t>
            </a:r>
            <a:endParaRPr lang="zh-CN" altLang="en-US" sz="32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736240" y="3024391"/>
          <a:ext cx="3063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021080"/>
                <a:gridCol w="102108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prior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61852" y="908720"/>
            <a:ext cx="4968875" cy="5847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双链表的优点：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61852" y="1484784"/>
            <a:ext cx="8512908" cy="156966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cs typeface="Times New Roman" panose="02020603050405020304" pitchFamily="18" charset="0"/>
              </a:rPr>
              <a:t>从任一结点出发可以快速找到其前驱结点和后继结点；</a:t>
            </a:r>
            <a:endParaRPr lang="zh-CN" altLang="en-US" sz="3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cs typeface="Times New Roman" panose="02020603050405020304" pitchFamily="18" charset="0"/>
              </a:rPr>
              <a:t>从任一结点出发可以访问其他结点。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814070" y="4518025"/>
            <a:ext cx="7358380" cy="998855"/>
            <a:chOff x="814286" y="4077072"/>
            <a:chExt cx="7358114" cy="99912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31801" y="448666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73138" y="448666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</a:endParaRPr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840087" y="4491424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i="1" dirty="0" err="1">
                  <a:solidFill>
                    <a:srgbClr val="3333FF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 dirty="0" err="1">
                  <a:solidFill>
                    <a:srgbClr val="3333FF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sz="3200" baseline="-25000" dirty="0">
                <a:solidFill>
                  <a:srgbClr val="3333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4381424" y="4491424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</a:endParaRPr>
            </a:p>
          </p:txBody>
        </p: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7091312" y="4491424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i="1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zh-CN" sz="3200" i="1" baseline="-2500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n</a:t>
              </a:r>
              <a:endParaRPr lang="en-US" altLang="zh-CN" sz="3200" i="1" baseline="-25000" dirty="0">
                <a:solidFill>
                  <a:srgbClr val="3333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7632650" y="4491424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∧</a:t>
              </a:r>
              <a:endParaRPr lang="en-US" altLang="zh-CN" sz="320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457756" y="4491424"/>
              <a:ext cx="576263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>
                  <a:solidFill>
                    <a:srgbClr val="3333FF"/>
                  </a:solidFill>
                  <a:cs typeface="Times New Roman" panose="02020603050405020304" pitchFamily="18" charset="0"/>
                </a:rPr>
                <a:t>…</a:t>
              </a:r>
              <a:endParaRPr kumimoji="1" lang="en-US" altLang="zh-CN" sz="3200" dirty="0">
                <a:solidFill>
                  <a:srgbClr val="3333FF"/>
                </a:solidFill>
              </a:endParaRPr>
            </a:p>
          </p:txBody>
        </p:sp>
        <p:sp>
          <p:nvSpPr>
            <p:cNvPr id="12" name="Arc 35"/>
            <p:cNvSpPr/>
            <p:nvPr/>
          </p:nvSpPr>
          <p:spPr bwMode="auto">
            <a:xfrm>
              <a:off x="1174649" y="4132649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814286" y="4077072"/>
              <a:ext cx="431800" cy="5847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/>
                <a:t>L</a:t>
              </a:r>
              <a:endParaRPr lang="en-US" altLang="zh-CN" sz="3200" dirty="0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385922" y="4486667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309854" y="4489839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2743112" y="4775591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2927267" y="463271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4756076" y="4775591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940231" y="463271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6561141" y="4489839"/>
              <a:ext cx="539750" cy="431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</a:endParaRPr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5978521" y="4775591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>
              <a:off x="6162676" y="463271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3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4545" y="3429000"/>
            <a:ext cx="2111375" cy="841375"/>
            <a:chOff x="1267" y="5400"/>
            <a:chExt cx="3325" cy="1325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082" y="6045"/>
              <a:ext cx="850" cy="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∧</a:t>
              </a:r>
              <a:endPara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934" y="6045"/>
              <a:ext cx="850" cy="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</a:endParaRPr>
            </a:p>
          </p:txBody>
        </p:sp>
        <p:sp>
          <p:nvSpPr>
            <p:cNvPr id="27" name="Arc 35"/>
            <p:cNvSpPr/>
            <p:nvPr/>
          </p:nvSpPr>
          <p:spPr bwMode="auto">
            <a:xfrm>
              <a:off x="1834" y="5488"/>
              <a:ext cx="567" cy="5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267" y="5400"/>
              <a:ext cx="680" cy="9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/>
                <a:t>L</a:t>
              </a:r>
              <a:endParaRPr lang="en-US" altLang="zh-CN" sz="3200" dirty="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742" y="6045"/>
              <a:ext cx="850" cy="6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∧</a:t>
              </a:r>
              <a:endPara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124744"/>
            <a:ext cx="8856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latin typeface="+mn-ea"/>
              </a:rPr>
              <a:t>对于双链表，采用类似于单链表的类型定义，其结点类型</a:t>
            </a:r>
            <a:r>
              <a:rPr lang="en-US" altLang="zh-CN" sz="3200" dirty="0" err="1" smtClean="0">
                <a:latin typeface="+mn-ea"/>
              </a:rPr>
              <a:t>DLinkNode</a:t>
            </a:r>
            <a:r>
              <a:rPr lang="zh-CN" altLang="en-US" sz="3200" dirty="0" smtClean="0">
                <a:latin typeface="+mn-ea"/>
              </a:rPr>
              <a:t>定义如下：</a:t>
            </a:r>
            <a:endParaRPr lang="zh-CN" altLang="en-US" sz="3200" dirty="0">
              <a:latin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771800" y="2492896"/>
          <a:ext cx="3063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021080"/>
                <a:gridCol w="1021080"/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prior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1" lang="en-US" altLang="zh-CN" sz="2800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</a:t>
                      </a:r>
                      <a:endParaRPr kumimoji="1" lang="en-US" altLang="zh-CN" sz="2800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4545" y="3321050"/>
            <a:ext cx="7702550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	</a:t>
            </a:r>
            <a:r>
              <a:rPr kumimoji="1" lang="en-US" altLang="zh-C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双链表结点类型</a:t>
            </a:r>
            <a:endParaRPr kumimoji="1" lang="zh-CN" altLang="en-US" sz="2800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</a:t>
            </a:r>
            <a:endParaRPr kumimoji="1"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*prior;    	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指向前驱结点</a:t>
            </a:r>
            <a:endParaRPr kumimoji="1" lang="zh-CN" altLang="en-US" sz="28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DNode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     	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指向后继结点</a:t>
            </a:r>
            <a:endParaRPr kumimoji="1" lang="zh-CN" altLang="en-US" sz="2800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3569" y="233680"/>
            <a:ext cx="8191192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双链表的基本操作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857" y="105273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结点插入：</a:t>
            </a:r>
            <a:r>
              <a:rPr lang="zh-CN" altLang="en-US" sz="3200" dirty="0" smtClean="0">
                <a:latin typeface="+mn-ea"/>
              </a:rPr>
              <a:t>在*</a:t>
            </a:r>
            <a:r>
              <a:rPr lang="en-US" altLang="zh-CN" sz="3200" dirty="0" smtClean="0">
                <a:latin typeface="+mn-ea"/>
              </a:rPr>
              <a:t>p</a:t>
            </a:r>
            <a:r>
              <a:rPr lang="zh-CN" altLang="en-US" sz="3200" dirty="0" smtClean="0">
                <a:latin typeface="+mn-ea"/>
              </a:rPr>
              <a:t>结点之后插入结点*</a:t>
            </a:r>
            <a:r>
              <a:rPr lang="en-US" altLang="zh-CN" sz="3200" dirty="0" smtClean="0">
                <a:latin typeface="+mn-ea"/>
              </a:rPr>
              <a:t>s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7154" y="4155202"/>
            <a:ext cx="3699342" cy="201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操作语句：</a:t>
            </a:r>
            <a:endParaRPr lang="zh-CN" altLang="en-US" sz="2800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en-US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 = p</a:t>
            </a:r>
            <a:r>
              <a:rPr lang="en-US" altLang="zh-CN" sz="2800" dirty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endParaRPr lang="en-US" altLang="zh-CN" sz="28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sz="2800" dirty="0" smtClean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&gt;prior = s</a:t>
            </a:r>
            <a:endParaRPr lang="en-US" altLang="zh-CN" sz="28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s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&gt;prior = p</a:t>
            </a:r>
            <a:endParaRPr lang="en-US" altLang="zh-CN" sz="2800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sz="2800" dirty="0" smtClean="0">
                <a:solidFill>
                  <a:srgbClr val="00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&gt;next = s</a:t>
            </a:r>
            <a:endParaRPr lang="en-US" altLang="zh-CN" sz="28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34432" y="2282959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endParaRPr lang="en-US" altLang="zh-CN" sz="2800" i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75769" y="228295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47382" y="2282959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b</a:t>
            </a:r>
            <a:endParaRPr lang="en-US" altLang="zh-CN" sz="2800" i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88719" y="228295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91732" y="3867284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c</a:t>
            </a:r>
            <a:endParaRPr lang="en-US" altLang="zh-CN" sz="2800" i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033069" y="386728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623744" y="2282959"/>
            <a:ext cx="576263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 sz="280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153344" y="241472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110732" y="2440122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041132" y="2440122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953569" y="3867284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707632" y="228295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1729607" y="2282959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H="1">
            <a:off x="1440682" y="257188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3312344" y="257188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5328469" y="2597284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2" name="Arc 27"/>
          <p:cNvSpPr/>
          <p:nvPr/>
        </p:nvSpPr>
        <p:spPr bwMode="auto">
          <a:xfrm>
            <a:off x="1620069" y="1924184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1225575" y="1580351"/>
            <a:ext cx="43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p</a:t>
            </a:r>
            <a:endParaRPr lang="en-US" altLang="zh-CN" sz="2800" dirty="0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2339207" y="408318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2483297" y="3841884"/>
            <a:ext cx="43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endParaRPr lang="en-US" altLang="zh-CN" sz="2800"/>
          </a:p>
        </p:txBody>
      </p:sp>
      <p:grpSp>
        <p:nvGrpSpPr>
          <p:cNvPr id="26" name="Group 42"/>
          <p:cNvGrpSpPr/>
          <p:nvPr/>
        </p:nvGrpSpPr>
        <p:grpSpPr bwMode="auto">
          <a:xfrm rot="0">
            <a:off x="4288479" y="2714421"/>
            <a:ext cx="602403" cy="1368581"/>
            <a:chOff x="3226" y="1146"/>
            <a:chExt cx="340" cy="1002"/>
          </a:xfrm>
        </p:grpSpPr>
        <p:sp>
          <p:nvSpPr>
            <p:cNvPr id="27" name="Freeform 32"/>
            <p:cNvSpPr/>
            <p:nvPr/>
          </p:nvSpPr>
          <p:spPr bwMode="auto">
            <a:xfrm>
              <a:off x="3226" y="1146"/>
              <a:ext cx="205" cy="1002"/>
            </a:xfrm>
            <a:custGeom>
              <a:avLst/>
              <a:gdLst/>
              <a:ahLst/>
              <a:cxnLst>
                <a:cxn ang="0">
                  <a:pos x="0" y="848"/>
                </a:cxn>
                <a:cxn ang="0">
                  <a:pos x="416" y="0"/>
                </a:cxn>
              </a:cxnLst>
              <a:rect l="0" t="0" r="r" b="b"/>
              <a:pathLst>
                <a:path w="416" h="848">
                  <a:moveTo>
                    <a:pt x="0" y="848"/>
                  </a:moveTo>
                  <a:lnTo>
                    <a:pt x="41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3294" y="1480"/>
              <a:ext cx="272" cy="3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ea typeface="宋体" panose="02010600030101010101" pitchFamily="2" charset="-122"/>
                  <a:sym typeface="Wingdings 2" panose="05020102010507070707" pitchFamily="18" charset="2"/>
                </a:rPr>
                <a:t></a:t>
              </a:r>
              <a:endParaRPr lang="en-US" altLang="zh-CN" sz="2800">
                <a:sym typeface="Wingdings 2" panose="05020102010507070707" pitchFamily="18" charset="2"/>
              </a:endParaRPr>
            </a:p>
          </p:txBody>
        </p:sp>
      </p:grpSp>
      <p:grpSp>
        <p:nvGrpSpPr>
          <p:cNvPr id="29" name="Group 49"/>
          <p:cNvGrpSpPr/>
          <p:nvPr/>
        </p:nvGrpSpPr>
        <p:grpSpPr bwMode="auto">
          <a:xfrm>
            <a:off x="3780657" y="2570297"/>
            <a:ext cx="503238" cy="1296987"/>
            <a:chOff x="2835" y="1521"/>
            <a:chExt cx="317" cy="817"/>
          </a:xfrm>
        </p:grpSpPr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835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2880" y="1839"/>
              <a:ext cx="27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ea typeface="宋体" panose="02010600030101010101" pitchFamily="2" charset="-122"/>
                  <a:sym typeface="Wingdings 2" panose="05020102010507070707" pitchFamily="18" charset="2"/>
                </a:rPr>
                <a:t></a:t>
              </a:r>
              <a:endParaRPr lang="en-US" altLang="zh-CN" sz="2800"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</p:grpSp>
      <p:grpSp>
        <p:nvGrpSpPr>
          <p:cNvPr id="32" name="Group 44"/>
          <p:cNvGrpSpPr/>
          <p:nvPr/>
        </p:nvGrpSpPr>
        <p:grpSpPr bwMode="auto">
          <a:xfrm>
            <a:off x="2339207" y="2714760"/>
            <a:ext cx="865187" cy="1406524"/>
            <a:chOff x="1927" y="1162"/>
            <a:chExt cx="545" cy="886"/>
          </a:xfrm>
        </p:grpSpPr>
        <p:sp>
          <p:nvSpPr>
            <p:cNvPr id="33" name="Freeform 37"/>
            <p:cNvSpPr/>
            <p:nvPr/>
          </p:nvSpPr>
          <p:spPr bwMode="auto">
            <a:xfrm>
              <a:off x="2004" y="1162"/>
              <a:ext cx="468" cy="886"/>
            </a:xfrm>
            <a:custGeom>
              <a:avLst/>
              <a:gdLst/>
              <a:ahLst/>
              <a:cxnLst>
                <a:cxn ang="0">
                  <a:pos x="725" y="885"/>
                </a:cxn>
                <a:cxn ang="0">
                  <a:pos x="0" y="0"/>
                </a:cxn>
              </a:cxnLst>
              <a:rect l="0" t="0" r="r" b="b"/>
              <a:pathLst>
                <a:path w="725" h="885">
                  <a:moveTo>
                    <a:pt x="725" y="88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1927" y="1480"/>
              <a:ext cx="27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ea typeface="宋体" panose="02010600030101010101" pitchFamily="2" charset="-122"/>
                  <a:sym typeface="Wingdings 2" panose="05020102010507070707" pitchFamily="18" charset="2"/>
                </a:rPr>
                <a:t></a:t>
              </a:r>
              <a:endParaRPr lang="en-US" altLang="zh-CN" sz="2800" dirty="0"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</p:grpSp>
      <p:grpSp>
        <p:nvGrpSpPr>
          <p:cNvPr id="35" name="Group 50"/>
          <p:cNvGrpSpPr/>
          <p:nvPr/>
        </p:nvGrpSpPr>
        <p:grpSpPr bwMode="auto">
          <a:xfrm>
            <a:off x="2988494" y="2570297"/>
            <a:ext cx="646113" cy="1296987"/>
            <a:chOff x="2336" y="1521"/>
            <a:chExt cx="407" cy="817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2336" y="1521"/>
              <a:ext cx="362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2471" y="1765"/>
              <a:ext cx="27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ea typeface="宋体" panose="02010600030101010101" pitchFamily="2" charset="-122"/>
                  <a:sym typeface="Wingdings 2" panose="05020102010507070707" pitchFamily="18" charset="2"/>
                </a:rPr>
                <a:t></a:t>
              </a:r>
              <a:endParaRPr lang="en-US" altLang="zh-CN" sz="2800"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</p:grp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467544" y="2282959"/>
            <a:ext cx="576263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 sz="280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3569" y="233680"/>
            <a:ext cx="8191192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双链表的基本操作</a:t>
            </a:r>
            <a:r>
              <a:rPr lang="en-US" altLang="zh-CN" dirty="0" smtClean="0">
                <a:solidFill>
                  <a:srgbClr val="004C2B"/>
                </a:solidFill>
              </a:rPr>
              <a:t>-</a:t>
            </a:r>
            <a:r>
              <a:rPr lang="zh-CN" altLang="en-US" dirty="0" smtClean="0">
                <a:solidFill>
                  <a:srgbClr val="004C2B"/>
                </a:solidFill>
              </a:rPr>
              <a:t>插入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837724"/>
            <a:ext cx="8856984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*L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e)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*p=L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*s;	      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//p</a:t>
            </a:r>
            <a:r>
              <a:rPr lang="zh-CN" altLang="en-US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设置为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(j&lt;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p!=NULL)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//查找第i-1个结点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j++;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(p==NULL)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//未找到第i-1个结点，返回false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 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		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//找到第i-1个结点*p，在其后插入新结点*s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     s=(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s-&gt;data=e;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//创建新结点*s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s-&gt;next=p-&gt;next;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//在*p之后插入*s结点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(p-&gt;next!=NULL)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//若存在后继结点，修改其前驱指针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	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p-&gt;next-&gt;prior=s;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s-&gt;prior=p;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p-&gt;next=s;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3569" y="233680"/>
            <a:ext cx="8191192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双链表的基本操作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857" y="105273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结点删除：</a:t>
            </a:r>
            <a:r>
              <a:rPr lang="zh-CN" altLang="en-US" sz="3200" dirty="0" smtClean="0">
                <a:latin typeface="+mn-ea"/>
              </a:rPr>
              <a:t>删除*</a:t>
            </a:r>
            <a:r>
              <a:rPr lang="en-US" altLang="zh-CN" sz="3200" dirty="0" smtClean="0">
                <a:latin typeface="+mn-ea"/>
              </a:rPr>
              <a:t>p</a:t>
            </a:r>
            <a:r>
              <a:rPr lang="zh-CN" altLang="en-US" sz="3200" dirty="0" smtClean="0">
                <a:latin typeface="+mn-ea"/>
              </a:rPr>
              <a:t>结点之后的一个结点</a:t>
            </a:r>
            <a:endParaRPr lang="zh-CN" altLang="en-US" sz="3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294" y="4005064"/>
            <a:ext cx="5058989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操作语句：</a:t>
            </a:r>
            <a:endParaRPr lang="zh-CN" altLang="en-US" sz="28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en-US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p-&gt;next-&gt;next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&gt;prior = p</a:t>
            </a:r>
            <a:endParaRPr lang="en-US" altLang="zh-CN" sz="2800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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p-&gt;next = p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&gt;next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&gt;next</a:t>
            </a:r>
            <a:endParaRPr lang="en-US" altLang="zh-CN" sz="28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2090738" y="2524125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endParaRPr lang="en-US" altLang="zh-CN" sz="2800" baseline="-2500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2632075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103688" y="2524125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>
                <a:solidFill>
                  <a:srgbClr val="3333FF"/>
                </a:solidFill>
                <a:cs typeface="Times New Roman" panose="02020603050405020304" pitchFamily="18" charset="0"/>
              </a:rPr>
              <a:t>b</a:t>
            </a:r>
            <a:endParaRPr lang="en-US" altLang="zh-CN" sz="2800" i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4645025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067425" y="2524125"/>
            <a:ext cx="539750" cy="431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>
                <a:solidFill>
                  <a:srgbClr val="3333FF"/>
                </a:solidFill>
                <a:cs typeface="Times New Roman" panose="02020603050405020304" pitchFamily="18" charset="0"/>
              </a:rPr>
              <a:t>c</a:t>
            </a:r>
            <a:endParaRPr lang="en-US" altLang="zh-CN" sz="2800" i="1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608763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1009650" y="265588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9670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48974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5529263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563938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1585913" y="2524125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 flipH="1">
            <a:off x="1116013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2" name="Arc 18"/>
          <p:cNvSpPr/>
          <p:nvPr/>
        </p:nvSpPr>
        <p:spPr bwMode="auto">
          <a:xfrm>
            <a:off x="1476375" y="2165350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1116013" y="1804988"/>
            <a:ext cx="43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p</a:t>
            </a:r>
            <a:endParaRPr lang="en-US" altLang="zh-CN" sz="2800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23850" y="2452688"/>
            <a:ext cx="576263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 sz="280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sp>
        <p:nvSpPr>
          <p:cNvPr id="55" name="Line 39"/>
          <p:cNvSpPr>
            <a:spLocks noChangeShapeType="1"/>
          </p:cNvSpPr>
          <p:nvPr/>
        </p:nvSpPr>
        <p:spPr bwMode="auto">
          <a:xfrm flipH="1">
            <a:off x="3132138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6" name="Line 40"/>
          <p:cNvSpPr>
            <a:spLocks noChangeShapeType="1"/>
          </p:cNvSpPr>
          <p:nvPr/>
        </p:nvSpPr>
        <p:spPr bwMode="auto">
          <a:xfrm flipH="1">
            <a:off x="5194300" y="28114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grpSp>
        <p:nvGrpSpPr>
          <p:cNvPr id="57" name="Group 54"/>
          <p:cNvGrpSpPr/>
          <p:nvPr/>
        </p:nvGrpSpPr>
        <p:grpSpPr bwMode="auto">
          <a:xfrm>
            <a:off x="2555875" y="2763838"/>
            <a:ext cx="3246438" cy="1106487"/>
            <a:chOff x="1610" y="1741"/>
            <a:chExt cx="2045" cy="697"/>
          </a:xfrm>
        </p:grpSpPr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2426" y="215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  <a:sym typeface="Wingdings 2" panose="05020102010507070707" pitchFamily="18" charset="2"/>
                </a:rPr>
                <a:t>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3651" y="1741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 flipV="1">
              <a:off x="1615" y="2104"/>
              <a:ext cx="20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 flipV="1">
              <a:off x="1610" y="1832"/>
              <a:ext cx="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62" name="Group 55"/>
          <p:cNvGrpSpPr/>
          <p:nvPr/>
        </p:nvGrpSpPr>
        <p:grpSpPr bwMode="auto">
          <a:xfrm>
            <a:off x="2843213" y="1684338"/>
            <a:ext cx="3241675" cy="1008062"/>
            <a:chOff x="1791" y="1061"/>
            <a:chExt cx="2042" cy="635"/>
          </a:xfrm>
        </p:grpSpPr>
        <p:sp>
          <p:nvSpPr>
            <p:cNvPr id="63" name="Line 42"/>
            <p:cNvSpPr>
              <a:spLocks noChangeShapeType="1"/>
            </p:cNvSpPr>
            <p:nvPr/>
          </p:nvSpPr>
          <p:spPr bwMode="auto">
            <a:xfrm flipV="1">
              <a:off x="1791" y="1333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1791" y="1333"/>
              <a:ext cx="20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65" name="Line 44"/>
            <p:cNvSpPr>
              <a:spLocks noChangeShapeType="1"/>
            </p:cNvSpPr>
            <p:nvPr/>
          </p:nvSpPr>
          <p:spPr bwMode="auto">
            <a:xfrm>
              <a:off x="3833" y="1333"/>
              <a:ext cx="0" cy="24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2381" y="1061"/>
              <a:ext cx="27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>
                  <a:ea typeface="宋体" panose="02010600030101010101" pitchFamily="2" charset="-122"/>
                  <a:sym typeface="Wingdings 2" panose="05020102010507070707" pitchFamily="18" charset="2"/>
                </a:rPr>
                <a:t></a:t>
              </a:r>
              <a:endParaRPr lang="en-US" altLang="zh-CN" sz="2800">
                <a:ea typeface="宋体" panose="02010600030101010101" pitchFamily="2" charset="-122"/>
                <a:sym typeface="Wingdings 2" panose="05020102010507070707" pitchFamily="18" charset="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683569" y="233680"/>
            <a:ext cx="8191192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 smtClean="0">
                <a:solidFill>
                  <a:srgbClr val="004C2B"/>
                </a:solidFill>
              </a:rPr>
              <a:t>双链表的基本操作</a:t>
            </a:r>
            <a:r>
              <a:rPr lang="en-US" altLang="zh-CN" dirty="0" smtClean="0">
                <a:solidFill>
                  <a:srgbClr val="004C2B"/>
                </a:solidFill>
              </a:rPr>
              <a:t>-</a:t>
            </a:r>
            <a:r>
              <a:rPr lang="zh-CN" altLang="en-US" dirty="0" smtClean="0">
                <a:solidFill>
                  <a:srgbClr val="004C2B"/>
                </a:solidFill>
              </a:rPr>
              <a:t>删除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479" y="828963"/>
            <a:ext cx="8856984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ListDelete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*L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j=0;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DLinkNode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*p=L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*q; 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//p</a:t>
            </a:r>
            <a:r>
              <a:rPr lang="zh-CN" altLang="en-US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指向头结点，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设置为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while (j&lt;i-1 &amp;&amp; p!=NULL)	  	</a:t>
            </a:r>
            <a:r>
              <a:rPr lang="zh-CN" altLang="en-US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//查找第i-1个结点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j++;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p=p-&gt;next;</a:t>
            </a:r>
            <a:endParaRPr lang="en-US" altLang="zh-CN" sz="2000" dirty="0" smtClean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if (p==NULL)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return 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//未找到第i-1个结点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else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//找到第i-1个结点*p</a:t>
            </a:r>
            <a:endParaRPr lang="en-US" altLang="zh-CN" sz="2000" dirty="0" smtClean="0">
              <a:solidFill>
                <a:srgbClr val="008E4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	q=p-&gt;next;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//q指向第i个结点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(q==NULL)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//当不存在第i个结点时返回false</a:t>
            </a:r>
            <a:endParaRPr lang="en-US" altLang="zh-CN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 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p-&gt;next=q-&gt;next;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//从双单链表中删除*q结点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(p-&gt;next!=NULL)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//修改其前驱指针</a:t>
            </a:r>
            <a:endParaRPr lang="zh-CN" altLang="en-US" sz="2000" dirty="0" smtClean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p-&gt;next-&gt;prior=p;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free(q);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solidFill>
                  <a:srgbClr val="008E4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//释放*q结点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>
                <a:solidFill>
                  <a:srgbClr val="004C2B"/>
                </a:solidFill>
              </a:rPr>
              <a:t>循环</a:t>
            </a:r>
            <a:r>
              <a:rPr lang="zh-CN" altLang="en-US" dirty="0" smtClean="0">
                <a:solidFill>
                  <a:srgbClr val="004C2B"/>
                </a:solidFill>
              </a:rPr>
              <a:t>双链表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09650" y="2472001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550987" y="2472001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50825" y="1468721"/>
            <a:ext cx="1728787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3333FF"/>
                </a:solidFill>
                <a:cs typeface="Times New Roman" panose="02020603050405020304" pitchFamily="18" charset="0"/>
              </a:rPr>
              <a:t>存储结构</a:t>
            </a:r>
            <a:endParaRPr kumimoji="1" lang="zh-CN" altLang="en-US" sz="280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882900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err="1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solidFill>
                  <a:srgbClr val="3333FF"/>
                </a:solidFill>
              </a:rPr>
              <a:t>1</a:t>
            </a:r>
            <a:endParaRPr lang="en-US" altLang="zh-CN" sz="2800" baseline="-25000" dirty="0">
              <a:solidFill>
                <a:srgbClr val="3333FF"/>
              </a:solidFill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424237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895850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 err="1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solidFill>
                  <a:srgbClr val="3333FF"/>
                </a:solidFill>
                <a:cs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5437187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7883525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800" i="1" dirty="0">
                <a:solidFill>
                  <a:srgbClr val="3333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3333FF"/>
                </a:solidFill>
                <a:cs typeface="Times New Roman" panose="02020603050405020304" pitchFamily="18" charset="0"/>
              </a:rPr>
              <a:t>n</a:t>
            </a:r>
            <a:endParaRPr lang="en-US" altLang="zh-CN" sz="2800" i="1" baseline="-25000" dirty="0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8424862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272212" y="2472001"/>
            <a:ext cx="576263" cy="52322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cs typeface="Times New Roman" panose="02020603050405020304" pitchFamily="18" charset="0"/>
              </a:rPr>
              <a:t>…</a:t>
            </a:r>
            <a:endParaRPr kumimoji="1" lang="en-US" altLang="zh-CN" sz="2800">
              <a:solidFill>
                <a:srgbClr val="3333FF"/>
              </a:solidFill>
            </a:endParaRPr>
          </a:p>
        </p:txBody>
      </p:sp>
      <p:sp>
        <p:nvSpPr>
          <p:cNvPr id="49" name="Arc 17"/>
          <p:cNvSpPr/>
          <p:nvPr/>
        </p:nvSpPr>
        <p:spPr bwMode="auto">
          <a:xfrm>
            <a:off x="142844" y="2113226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-32" y="2310779"/>
            <a:ext cx="43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/>
              <a:t>L</a:t>
            </a:r>
            <a:endParaRPr lang="en-US" altLang="zh-CN" sz="2800" dirty="0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1801812" y="26037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3759200" y="26291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>
            <a:off x="5689600" y="26291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6769100" y="26291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345362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4356100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469900" y="2472001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2378075" y="2472001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800" baseline="-25000">
              <a:solidFill>
                <a:srgbClr val="3333FF"/>
              </a:solidFill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H="1">
            <a:off x="2089150" y="276092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H="1">
            <a:off x="3960812" y="276092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 flipH="1">
            <a:off x="5976937" y="2786326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 flipH="1">
            <a:off x="6985000" y="27688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64" name="任意多边形 63"/>
          <p:cNvSpPr/>
          <p:nvPr/>
        </p:nvSpPr>
        <p:spPr>
          <a:xfrm>
            <a:off x="1139190" y="2740025"/>
            <a:ext cx="8280400" cy="583565"/>
          </a:xfrm>
          <a:custGeom>
            <a:avLst/>
            <a:gdLst>
              <a:gd name="connsiteX0" fmla="*/ 7556500 w 8310033"/>
              <a:gd name="connsiteY0" fmla="*/ 0 h 543983"/>
              <a:gd name="connsiteX1" fmla="*/ 7251700 w 8310033"/>
              <a:gd name="connsiteY1" fmla="*/ 406400 h 543983"/>
              <a:gd name="connsiteX2" fmla="*/ 1206500 w 8310033"/>
              <a:gd name="connsiteY2" fmla="*/ 508000 h 543983"/>
              <a:gd name="connsiteX3" fmla="*/ 12700 w 8310033"/>
              <a:gd name="connsiteY3" fmla="*/ 190500 h 54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10033" h="543983">
                <a:moveTo>
                  <a:pt x="7556500" y="0"/>
                </a:moveTo>
                <a:cubicBezTo>
                  <a:pt x="7933266" y="160866"/>
                  <a:pt x="8310033" y="321733"/>
                  <a:pt x="7251700" y="406400"/>
                </a:cubicBezTo>
                <a:cubicBezTo>
                  <a:pt x="6193367" y="491067"/>
                  <a:pt x="2413000" y="543983"/>
                  <a:pt x="1206500" y="508000"/>
                </a:cubicBezTo>
                <a:cubicBezTo>
                  <a:pt x="0" y="472017"/>
                  <a:pt x="6350" y="331258"/>
                  <a:pt x="12700" y="19050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5" name="任意多边形 64"/>
          <p:cNvSpPr/>
          <p:nvPr/>
        </p:nvSpPr>
        <p:spPr>
          <a:xfrm>
            <a:off x="663045" y="2192098"/>
            <a:ext cx="7495117" cy="510117"/>
          </a:xfrm>
          <a:custGeom>
            <a:avLst/>
            <a:gdLst>
              <a:gd name="connsiteX0" fmla="*/ 40217 w 7495117"/>
              <a:gd name="connsiteY0" fmla="*/ 510117 h 510117"/>
              <a:gd name="connsiteX1" fmla="*/ 472017 w 7495117"/>
              <a:gd name="connsiteY1" fmla="*/ 103717 h 510117"/>
              <a:gd name="connsiteX2" fmla="*/ 2872317 w 7495117"/>
              <a:gd name="connsiteY2" fmla="*/ 52917 h 510117"/>
              <a:gd name="connsiteX3" fmla="*/ 6707717 w 7495117"/>
              <a:gd name="connsiteY3" fmla="*/ 40217 h 510117"/>
              <a:gd name="connsiteX4" fmla="*/ 7495117 w 7495117"/>
              <a:gd name="connsiteY4" fmla="*/ 294217 h 51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5117" h="510117">
                <a:moveTo>
                  <a:pt x="40217" y="510117"/>
                </a:moveTo>
                <a:cubicBezTo>
                  <a:pt x="20108" y="345017"/>
                  <a:pt x="0" y="179917"/>
                  <a:pt x="472017" y="103717"/>
                </a:cubicBezTo>
                <a:cubicBezTo>
                  <a:pt x="944034" y="27517"/>
                  <a:pt x="2872317" y="52917"/>
                  <a:pt x="2872317" y="52917"/>
                </a:cubicBezTo>
                <a:cubicBezTo>
                  <a:pt x="3911600" y="42334"/>
                  <a:pt x="5937250" y="0"/>
                  <a:pt x="6707717" y="40217"/>
                </a:cubicBezTo>
                <a:cubicBezTo>
                  <a:pt x="7478184" y="80434"/>
                  <a:pt x="7486650" y="187325"/>
                  <a:pt x="7495117" y="294217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04545" y="233680"/>
            <a:ext cx="8070215" cy="5949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solidFill>
                  <a:srgbClr val="004C2B"/>
                </a:solidFill>
              </a:rPr>
              <a:t>2.4 </a:t>
            </a:r>
            <a:r>
              <a:rPr lang="zh-CN" altLang="en-US" dirty="0">
                <a:solidFill>
                  <a:srgbClr val="004C2B"/>
                </a:solidFill>
              </a:rPr>
              <a:t>循环</a:t>
            </a:r>
            <a:r>
              <a:rPr lang="zh-CN" altLang="en-US" dirty="0" smtClean="0">
                <a:solidFill>
                  <a:srgbClr val="004C2B"/>
                </a:solidFill>
              </a:rPr>
              <a:t>双链表</a:t>
            </a:r>
            <a:endParaRPr lang="zh-CN" altLang="en-US" dirty="0">
              <a:solidFill>
                <a:srgbClr val="004C2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114" y="1618001"/>
            <a:ext cx="8541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链表中没有空指针域</a:t>
            </a:r>
            <a:endParaRPr lang="en-US" altLang="zh-CN" sz="3200" dirty="0" smtClean="0">
              <a:latin typeface="+mn-ea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所指结点为尾结点的条件：</a:t>
            </a:r>
            <a:r>
              <a:rPr lang="en-US" altLang="zh-CN" sz="3200" dirty="0" smtClean="0">
                <a:solidFill>
                  <a:srgbClr val="C00000"/>
                </a:solidFill>
                <a:latin typeface="+mn-ea"/>
              </a:rPr>
              <a:t>p</a:t>
            </a:r>
            <a:r>
              <a:rPr lang="en-US" altLang="zh-CN" sz="3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3200" dirty="0" smtClean="0">
                <a:solidFill>
                  <a:srgbClr val="C00000"/>
                </a:solidFill>
                <a:latin typeface="+mn-ea"/>
              </a:rPr>
              <a:t>&gt;next==L</a:t>
            </a:r>
            <a:endParaRPr lang="en-US" altLang="zh-CN" sz="3200" dirty="0" smtClean="0">
              <a:solidFill>
                <a:srgbClr val="C00000"/>
              </a:solidFill>
              <a:latin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一步操作即</a:t>
            </a:r>
            <a:r>
              <a:rPr lang="en-US" altLang="zh-CN" sz="3200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L-&gt;prior</a:t>
            </a:r>
            <a:r>
              <a:rPr lang="zh-CN" altLang="en-US" sz="3200" dirty="0" smtClean="0">
                <a:latin typeface="+mn-ea"/>
                <a:cs typeface="Times New Roman" panose="02020603050405020304" pitchFamily="18" charset="0"/>
              </a:rPr>
              <a:t>可以找到尾结点</a:t>
            </a:r>
            <a:endParaRPr lang="zh-CN" altLang="en-US" sz="32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37" y="1014710"/>
            <a:ext cx="840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 smtClean="0">
                <a:latin typeface="+mn-ea"/>
              </a:rPr>
              <a:t>与非循环双链表相比，循环双链表：</a:t>
            </a:r>
            <a:endParaRPr lang="zh-CN" altLang="en-US" sz="3200" dirty="0">
              <a:latin typeface="+mn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6885" y="3814063"/>
            <a:ext cx="4318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latin typeface="+mn-ea"/>
              </a:rPr>
              <a:t>L</a:t>
            </a:r>
            <a:endParaRPr lang="en-US" altLang="zh-CN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933" y="4089546"/>
            <a:ext cx="9276851" cy="1439029"/>
            <a:chOff x="152933" y="3061541"/>
            <a:chExt cx="9276851" cy="143902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019739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61076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892989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i="1" dirty="0" err="1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 dirty="0" err="1">
                  <a:solidFill>
                    <a:srgbClr val="3333FF"/>
                  </a:solidFill>
                  <a:latin typeface="+mn-ea"/>
                </a:rPr>
                <a:t>1</a:t>
              </a:r>
              <a:endParaRPr lang="en-US" altLang="zh-CN" sz="3200" baseline="-25000" dirty="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34326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905939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i="1" dirty="0" err="1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3200" baseline="-25000" dirty="0" err="1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2</a:t>
              </a:r>
              <a:endParaRPr lang="en-US" altLang="zh-CN" sz="3200" baseline="-25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447276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7893614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3200" i="1" dirty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a</a:t>
              </a:r>
              <a:r>
                <a:rPr lang="en-US" altLang="zh-CN" sz="3200" i="1" baseline="-25000" dirty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n</a:t>
              </a:r>
              <a:endParaRPr lang="en-US" altLang="zh-CN" sz="3200" i="1" baseline="-25000" dirty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8434951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>
                <a:latin typeface="+mn-ea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282301" y="3688273"/>
              <a:ext cx="576263" cy="5847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endParaRPr kumimoji="1" lang="en-US" altLang="zh-CN" sz="32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16" name="Arc 17"/>
            <p:cNvSpPr/>
            <p:nvPr/>
          </p:nvSpPr>
          <p:spPr bwMode="auto">
            <a:xfrm>
              <a:off x="152933" y="3329498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811901" y="382003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769289" y="384543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699689" y="384543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6779189" y="384543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7355451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366189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79989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388164" y="3688273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3200" baseline="-25000">
                <a:solidFill>
                  <a:srgbClr val="3333FF"/>
                </a:solidFill>
                <a:latin typeface="+mn-ea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>
              <a:off x="2099239" y="397719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 flipH="1">
              <a:off x="3970901" y="397719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>
              <a:off x="5987026" y="4002598"/>
              <a:ext cx="360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6995089" y="3985135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3200">
                <a:latin typeface="+mn-ea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119751" y="3956587"/>
              <a:ext cx="8310033" cy="543983"/>
            </a:xfrm>
            <a:custGeom>
              <a:avLst/>
              <a:gdLst>
                <a:gd name="connsiteX0" fmla="*/ 7556500 w 8310033"/>
                <a:gd name="connsiteY0" fmla="*/ 0 h 543983"/>
                <a:gd name="connsiteX1" fmla="*/ 7251700 w 8310033"/>
                <a:gd name="connsiteY1" fmla="*/ 406400 h 543983"/>
                <a:gd name="connsiteX2" fmla="*/ 1206500 w 8310033"/>
                <a:gd name="connsiteY2" fmla="*/ 508000 h 543983"/>
                <a:gd name="connsiteX3" fmla="*/ 12700 w 8310033"/>
                <a:gd name="connsiteY3" fmla="*/ 190500 h 543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0033" h="543983">
                  <a:moveTo>
                    <a:pt x="7556500" y="0"/>
                  </a:moveTo>
                  <a:cubicBezTo>
                    <a:pt x="7933266" y="160866"/>
                    <a:pt x="8310033" y="321733"/>
                    <a:pt x="7251700" y="406400"/>
                  </a:cubicBezTo>
                  <a:cubicBezTo>
                    <a:pt x="6193367" y="491067"/>
                    <a:pt x="2413000" y="543983"/>
                    <a:pt x="1206500" y="508000"/>
                  </a:cubicBezTo>
                  <a:cubicBezTo>
                    <a:pt x="0" y="472017"/>
                    <a:pt x="6350" y="331258"/>
                    <a:pt x="12700" y="190500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+mn-ea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73134" y="3408370"/>
              <a:ext cx="7495117" cy="510117"/>
            </a:xfrm>
            <a:custGeom>
              <a:avLst/>
              <a:gdLst>
                <a:gd name="connsiteX0" fmla="*/ 40217 w 7495117"/>
                <a:gd name="connsiteY0" fmla="*/ 510117 h 510117"/>
                <a:gd name="connsiteX1" fmla="*/ 472017 w 7495117"/>
                <a:gd name="connsiteY1" fmla="*/ 103717 h 510117"/>
                <a:gd name="connsiteX2" fmla="*/ 2872317 w 7495117"/>
                <a:gd name="connsiteY2" fmla="*/ 52917 h 510117"/>
                <a:gd name="connsiteX3" fmla="*/ 6707717 w 7495117"/>
                <a:gd name="connsiteY3" fmla="*/ 40217 h 510117"/>
                <a:gd name="connsiteX4" fmla="*/ 7495117 w 7495117"/>
                <a:gd name="connsiteY4" fmla="*/ 294217 h 51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117" h="510117">
                  <a:moveTo>
                    <a:pt x="40217" y="510117"/>
                  </a:moveTo>
                  <a:cubicBezTo>
                    <a:pt x="20108" y="345017"/>
                    <a:pt x="0" y="179917"/>
                    <a:pt x="472017" y="103717"/>
                  </a:cubicBezTo>
                  <a:cubicBezTo>
                    <a:pt x="944034" y="27517"/>
                    <a:pt x="2872317" y="52917"/>
                    <a:pt x="2872317" y="52917"/>
                  </a:cubicBezTo>
                  <a:cubicBezTo>
                    <a:pt x="3911600" y="42334"/>
                    <a:pt x="5937250" y="0"/>
                    <a:pt x="6707717" y="40217"/>
                  </a:cubicBezTo>
                  <a:cubicBezTo>
                    <a:pt x="7478184" y="80434"/>
                    <a:pt x="7486650" y="187325"/>
                    <a:pt x="7495117" y="294217"/>
                  </a:cubicBezTo>
                </a:path>
              </a:pathLst>
            </a:cu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+mn-ea"/>
              </a:endParaRPr>
            </a:p>
          </p:txBody>
        </p:sp>
        <p:cxnSp>
          <p:nvCxnSpPr>
            <p:cNvPr id="31" name="直接箭头连接符 30"/>
            <p:cNvCxnSpPr>
              <a:stCxn id="32" idx="1"/>
            </p:cNvCxnSpPr>
            <p:nvPr/>
          </p:nvCxnSpPr>
          <p:spPr>
            <a:xfrm flipH="1">
              <a:off x="8332758" y="3353929"/>
              <a:ext cx="193473" cy="2941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526231" y="3061541"/>
              <a:ext cx="357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latin typeface="+mn-ea"/>
                </a:rPr>
                <a:t>p</a:t>
              </a:r>
              <a:endParaRPr lang="zh-CN" altLang="en-US" sz="3200" dirty="0">
                <a:latin typeface="+mn-ea"/>
              </a:endParaRPr>
            </a:p>
          </p:txBody>
        </p:sp>
      </p:grpSp>
      <p:sp>
        <p:nvSpPr>
          <p:cNvPr id="33" name="直角双向箭头 32"/>
          <p:cNvSpPr/>
          <p:nvPr/>
        </p:nvSpPr>
        <p:spPr>
          <a:xfrm rot="16200000">
            <a:off x="7779306" y="3021095"/>
            <a:ext cx="1605779" cy="837414"/>
          </a:xfrm>
          <a:prstGeom prst="leftUpArrow">
            <a:avLst>
              <a:gd name="adj1" fmla="val 10360"/>
              <a:gd name="adj2" fmla="val 22211"/>
              <a:gd name="adj3" fmla="val 2395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ags/tag1.xml><?xml version="1.0" encoding="utf-8"?>
<p:tagLst xmlns:p="http://schemas.openxmlformats.org/presentationml/2006/main">
  <p:tag name="KSO_WM_DOC_GUID" val="{d7648a82-465b-4a2f-b10d-9dde6a81833b}"/>
  <p:tag name="commondata" val="eyJoZGlkIjoiYWRlZGU0MWY4ZmU4ZWRhYTFlYjgwMGU3MmQwYTcxMmM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全屏显示(4:3)</PresentationFormat>
  <Paragraphs>178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Wingdings</vt:lpstr>
      <vt:lpstr>楷体</vt:lpstr>
      <vt:lpstr>Wingdings 2</vt:lpstr>
      <vt:lpstr>微软雅黑</vt:lpstr>
      <vt:lpstr>Arial Unicode MS</vt:lpstr>
      <vt:lpstr>Calibri</vt:lpstr>
      <vt:lpstr>场景型模板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董丹丹</cp:lastModifiedBy>
  <cp:revision>45</cp:revision>
  <dcterms:created xsi:type="dcterms:W3CDTF">2019-03-28T02:39:00Z</dcterms:created>
  <dcterms:modified xsi:type="dcterms:W3CDTF">2024-05-24T05:58:25Z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E3A48E78559341DD9249A04904F4D834_12</vt:lpwstr>
  </property>
</Properties>
</file>