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25"/>
  </p:handoutMasterIdLst>
  <p:sldIdLst>
    <p:sldId id="256" r:id="rId4"/>
    <p:sldId id="2756" r:id="rId5"/>
    <p:sldId id="2354" r:id="rId6"/>
    <p:sldId id="2685" r:id="rId8"/>
    <p:sldId id="2686" r:id="rId9"/>
    <p:sldId id="2688" r:id="rId10"/>
    <p:sldId id="2694" r:id="rId11"/>
    <p:sldId id="2687" r:id="rId12"/>
    <p:sldId id="2698" r:id="rId13"/>
    <p:sldId id="2699" r:id="rId14"/>
    <p:sldId id="2700" r:id="rId15"/>
    <p:sldId id="2701" r:id="rId16"/>
    <p:sldId id="2697" r:id="rId17"/>
    <p:sldId id="2857" r:id="rId18"/>
    <p:sldId id="2704" r:id="rId19"/>
    <p:sldId id="2719" r:id="rId20"/>
    <p:sldId id="2705" r:id="rId21"/>
    <p:sldId id="2729" r:id="rId22"/>
    <p:sldId id="2726" r:id="rId23"/>
    <p:sldId id="2734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 userDrawn="1">
          <p15:clr>
            <a:srgbClr val="A4A3A4"/>
          </p15:clr>
        </p15:guide>
        <p15:guide id="2" pos="2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DFF"/>
    <a:srgbClr val="3333CD"/>
    <a:srgbClr val="4EA947"/>
    <a:srgbClr val="FF00FF"/>
    <a:srgbClr val="B6042A"/>
    <a:srgbClr val="3CB43E"/>
    <a:srgbClr val="FF000D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68" d="100"/>
          <a:sy n="68" d="100"/>
        </p:scale>
        <p:origin x="1446" y="66"/>
      </p:cViewPr>
      <p:guideLst>
        <p:guide orient="horz" pos="2878"/>
        <p:guide pos="2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栈和队列：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是两种应用非常广泛的数据结构，它们都来自线性表数据结构，都是</a:t>
            </a:r>
            <a:r>
              <a:rPr lang="zh-CN" altLang="en-US">
                <a:solidFill>
                  <a:srgbClr val="3333CD"/>
                </a:solidFill>
                <a:latin typeface="+mn-ea"/>
                <a:cs typeface="+mn-ea"/>
                <a:sym typeface="+mn-ea"/>
              </a:rPr>
              <a:t>“操作受限”</a:t>
            </a:r>
            <a:r>
              <a:rPr lang="zh-CN" altLang="en-US">
                <a:latin typeface="+mn-ea"/>
                <a:cs typeface="+mn-ea"/>
                <a:sym typeface="+mn-ea"/>
              </a:rPr>
              <a:t>的线性表。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栈顶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(top)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允许进行插入、删除操作的一端，又称为表尾。用栈顶指针(top)来指示栈顶元素。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栈底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(base)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固定端，又称为表头。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空栈：</a:t>
            </a:r>
            <a:r>
              <a:rPr lang="zh-CN" altLang="en-US">
                <a:sym typeface="+mn-ea"/>
              </a:rPr>
              <a:t>栈中没有数据元素。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进栈或入栈：</a:t>
            </a:r>
            <a:r>
              <a:rPr lang="zh-CN" altLang="en-US">
                <a:sym typeface="+mn-ea"/>
              </a:rPr>
              <a:t>栈的插入操作。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退栈或出栈：</a:t>
            </a:r>
            <a:r>
              <a:rPr lang="zh-CN" altLang="en-US">
                <a:sym typeface="+mn-ea"/>
              </a:rPr>
              <a:t>栈的删除操作。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假设栈的元素个数最大不超过正整数MaxSize，所有的元素都具有同一数据类型ElemType，则可用下列方式来定义顺序栈类型SqStack: 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  约定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top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总是指向栈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顶</a:t>
            </a:r>
            <a:r>
              <a:rPr lang="zh-CN" altLang="en-US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元素，初始值</a:t>
            </a:r>
            <a:r>
              <a:rPr lang="zh-CN" altLang="en-US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-1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  当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top=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MaxSize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-1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时不能再进栈－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栈满</a:t>
            </a:r>
            <a:endParaRPr lang="zh-CN" altLang="en-US" b="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  进栈时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top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增</a:t>
            </a:r>
            <a:r>
              <a:rPr lang="en-US" altLang="zh-CN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，出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栈时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top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减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1</a:t>
            </a:r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079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0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WordArt 4"/>
          <p:cNvSpPr>
            <a:spLocks noTextEdit="1"/>
          </p:cNvSpPr>
          <p:nvPr/>
        </p:nvSpPr>
        <p:spPr>
          <a:xfrm>
            <a:off x="381000" y="963613"/>
            <a:ext cx="84582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>
              <a:buNone/>
            </a:pPr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栈和队列</a:t>
            </a:r>
            <a:endParaRPr lang="zh-CN" altLang="en-US" sz="3600" b="1">
              <a:ln w="12700" cap="flat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620806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3.1.2  栈的静态顺序存储表示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54555" y="1200150"/>
            <a:ext cx="3096895" cy="3429574"/>
            <a:chOff x="3570" y="2797"/>
            <a:chExt cx="3589" cy="4220"/>
          </a:xfrm>
        </p:grpSpPr>
        <p:grpSp>
          <p:nvGrpSpPr>
            <p:cNvPr id="59" name="组合 58"/>
            <p:cNvGrpSpPr/>
            <p:nvPr/>
          </p:nvGrpSpPr>
          <p:grpSpPr>
            <a:xfrm>
              <a:off x="3570" y="3910"/>
              <a:ext cx="3223" cy="3107"/>
              <a:chOff x="2266633" y="1765307"/>
              <a:chExt cx="2046605" cy="1972656"/>
            </a:xfrm>
          </p:grpSpPr>
          <p:sp>
            <p:nvSpPr>
              <p:cNvPr id="5144" name="Rectangle 24"/>
              <p:cNvSpPr>
                <a:spLocks noChangeArrowheads="1"/>
              </p:cNvSpPr>
              <p:nvPr/>
            </p:nvSpPr>
            <p:spPr bwMode="auto">
              <a:xfrm>
                <a:off x="3211513" y="1803407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3881438" y="1765307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/>
            </p:nvSpPr>
            <p:spPr bwMode="auto">
              <a:xfrm>
                <a:off x="3211513" y="2163770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7" name="Text Box 27"/>
              <p:cNvSpPr txBox="1">
                <a:spLocks noChangeArrowheads="1"/>
              </p:cNvSpPr>
              <p:nvPr/>
            </p:nvSpPr>
            <p:spPr bwMode="auto">
              <a:xfrm>
                <a:off x="3881438" y="2125670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/>
            </p:nvSpPr>
            <p:spPr bwMode="auto">
              <a:xfrm>
                <a:off x="3211513" y="2522545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9" name="Text Box 29"/>
              <p:cNvSpPr txBox="1">
                <a:spLocks noChangeArrowheads="1"/>
              </p:cNvSpPr>
              <p:nvPr/>
            </p:nvSpPr>
            <p:spPr bwMode="auto">
              <a:xfrm>
                <a:off x="3881438" y="2484445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/>
            </p:nvSpPr>
            <p:spPr bwMode="auto">
              <a:xfrm>
                <a:off x="3211513" y="2882907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1" name="Text Box 31"/>
              <p:cNvSpPr txBox="1">
                <a:spLocks noChangeArrowheads="1"/>
              </p:cNvSpPr>
              <p:nvPr/>
            </p:nvSpPr>
            <p:spPr bwMode="auto">
              <a:xfrm>
                <a:off x="3881438" y="2844807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/>
            </p:nvSpPr>
            <p:spPr bwMode="auto">
              <a:xfrm>
                <a:off x="3211513" y="3243270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3" name="Text Box 33"/>
              <p:cNvSpPr txBox="1">
                <a:spLocks noChangeArrowheads="1"/>
              </p:cNvSpPr>
              <p:nvPr/>
            </p:nvSpPr>
            <p:spPr bwMode="auto">
              <a:xfrm>
                <a:off x="3881438" y="3205170"/>
                <a:ext cx="431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/>
            </p:nvSpPr>
            <p:spPr bwMode="auto">
              <a:xfrm>
                <a:off x="2800350" y="3421070"/>
                <a:ext cx="4318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5" name="Text Box 35"/>
              <p:cNvSpPr txBox="1">
                <a:spLocks noChangeArrowheads="1"/>
              </p:cNvSpPr>
              <p:nvPr/>
            </p:nvSpPr>
            <p:spPr bwMode="auto">
              <a:xfrm>
                <a:off x="2266633" y="3098807"/>
                <a:ext cx="685800" cy="532793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b="0">
                    <a:ea typeface="宋体" panose="02010600030101010101" pitchFamily="2" charset="-122"/>
                    <a:cs typeface="Times New Roman" panose="02020603050405020304" pitchFamily="18" charset="0"/>
                  </a:rPr>
                  <a:t>top</a:t>
                </a:r>
                <a:endParaRPr lang="en-US" altLang="zh-CN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56" name="Text Box 36"/>
            <p:cNvSpPr txBox="1">
              <a:spLocks noChangeArrowheads="1"/>
            </p:cNvSpPr>
            <p:nvPr/>
          </p:nvSpPr>
          <p:spPr bwMode="auto">
            <a:xfrm>
              <a:off x="3864" y="2797"/>
              <a:ext cx="3295" cy="83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b="0" i="1" dirty="0"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进栈</a:t>
              </a:r>
              <a:endPara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3215" y="4773295"/>
            <a:ext cx="8632190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进栈操作：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top++; 将a放在top处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3.1.2  栈的静态顺序存储表示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595880" y="2063750"/>
            <a:ext cx="2613660" cy="2617470"/>
            <a:chOff x="4379913" y="1704982"/>
            <a:chExt cx="2022475" cy="2028798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5286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5286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5286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5286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5286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79913" y="1704982"/>
              <a:ext cx="720725" cy="5286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1403985" y="1125220"/>
            <a:ext cx="571436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）栈满：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进栈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1020" y="4681220"/>
            <a:ext cx="4932680" cy="6819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栈满条件：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top=MaxSize-1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9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3.1.2  栈的静态顺序存储表示</a:t>
            </a:r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154805" y="1747520"/>
            <a:ext cx="2506980" cy="2436940"/>
            <a:chOff x="6375400" y="1765307"/>
            <a:chExt cx="2012950" cy="1999407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55954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55954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55954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55954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55954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75400" y="2049152"/>
              <a:ext cx="644525" cy="55954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2526030" y="1030605"/>
            <a:ext cx="353822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）出栈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800" y="4902200"/>
            <a:ext cx="7402195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出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栈操作：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从top处取出元素e; top--;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038860" y="1747520"/>
            <a:ext cx="2613660" cy="2467280"/>
            <a:chOff x="4379913" y="1704982"/>
            <a:chExt cx="2022475" cy="2073268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5730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5730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5730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5730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5730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79913" y="1704982"/>
              <a:ext cx="720725" cy="5730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 Box 62"/>
          <p:cNvSpPr txBox="1">
            <a:spLocks noChangeArrowheads="1"/>
          </p:cNvSpPr>
          <p:nvPr/>
        </p:nvSpPr>
        <p:spPr bwMode="auto">
          <a:xfrm>
            <a:off x="1835150" y="4113530"/>
            <a:ext cx="17151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出栈前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4879975" y="4184650"/>
            <a:ext cx="17151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出栈后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" grpId="0" bldLvl="0" animBg="1"/>
      <p:bldP spid="4" grpId="0"/>
      <p:bldP spid="3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/>
              <a:t>静态顺序栈的运算实现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62689" y="2738441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9545" y="923925"/>
            <a:ext cx="8804910" cy="1309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b="0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b="0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0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）初始化栈</a:t>
            </a:r>
            <a:r>
              <a:rPr kumimoji="1" lang="en-US" altLang="zh-CN" b="0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b="0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(s)</a:t>
            </a:r>
            <a:endParaRPr kumimoji="1" lang="en-US" altLang="zh-CN" b="0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zh-CN" altLang="en-US" sz="2400" b="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建立一个新的空</a:t>
            </a:r>
            <a:r>
              <a:rPr kumimoji="1" lang="zh-CN" altLang="en-US" sz="2400" b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sz="2400" b="0" smtClean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0" smtClean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，实际上</a:t>
            </a:r>
            <a:r>
              <a:rPr kumimoji="1" lang="zh-CN" altLang="en-US" sz="2400" b="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是将栈顶指针指向</a:t>
            </a:r>
            <a:r>
              <a:rPr kumimoji="1" lang="en-US" altLang="zh-CN" sz="2400" b="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400" b="0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即可</a:t>
            </a:r>
            <a:r>
              <a:rPr kumimoji="1" lang="zh-CN" altLang="en-US" sz="2400" b="0" dirty="0" smtClean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0" dirty="0" smtClean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5788013" y="2882903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5427330" y="2541591"/>
            <a:ext cx="360363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72376" y="2881317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72376" y="32416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72376" y="360045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572376" y="3960817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572376" y="43211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161214" y="489775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442710" y="4556760"/>
            <a:ext cx="71882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下箭头 15"/>
          <p:cNvSpPr/>
          <p:nvPr/>
        </p:nvSpPr>
        <p:spPr>
          <a:xfrm rot="16380000">
            <a:off x="5241925" y="3494405"/>
            <a:ext cx="361315" cy="714375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185" y="2276475"/>
            <a:ext cx="4618990" cy="27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(SqStack *s)</a:t>
            </a:r>
            <a:endParaRPr lang="en-US" altLang="zh-CN" b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      </a:t>
            </a:r>
            <a:endParaRPr lang="en-US" altLang="zh-CN" b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s-&gt;top=-1;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185" y="5458460"/>
            <a:ext cx="865314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s为栈指针，top为s所指栈的栈顶指针</a:t>
            </a:r>
            <a:endParaRPr lang="zh-CN" altLang="en-US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静态顺序栈的运算实现</a:t>
            </a:r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9545" y="923925"/>
            <a:ext cx="8804910" cy="1309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）判断栈是否为空StackEmpty(s)</a:t>
            </a:r>
            <a:endParaRPr kumimoji="1" b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50000"/>
              </a:spcBef>
              <a:buNone/>
            </a:pPr>
            <a:r>
              <a:rPr kumimoji="1" lang="zh-CN" altLang="en-US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栈S为空的条件是s-&gt;top==-1</a:t>
            </a:r>
            <a:r>
              <a:rPr kumimoji="1" lang="zh-CN" altLang="en-US" sz="2400" b="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400" b="0" dirty="0" smtClean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430" y="2233295"/>
            <a:ext cx="5524500" cy="27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 </a:t>
            </a:r>
            <a:r>
              <a:rPr lang="en-US" altLang="zh-CN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StackEmpty</a:t>
            </a: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(SqStack *s)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　　return (</a:t>
            </a:r>
            <a:r>
              <a:rPr lang="en-US" altLang="zh-CN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s-&gt;top==-1</a:t>
            </a: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62689" y="2738441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72376" y="2881317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72376" y="32416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72376" y="360045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572376" y="3960817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572376" y="43211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161214" y="489775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442710" y="4556760"/>
            <a:ext cx="71882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静态顺序栈的运算实现</a:t>
            </a:r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9545" y="923925"/>
            <a:ext cx="8804910" cy="1937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（3）判断栈是否</a:t>
            </a:r>
            <a:r>
              <a:rPr kumimoji="1" lang="zh-CN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满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StackEmpty(s)</a:t>
            </a:r>
            <a:endParaRPr kumimoji="1" b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50000"/>
              </a:spcBef>
              <a:buNone/>
            </a:pPr>
            <a:r>
              <a:rPr kumimoji="1" lang="zh-CN" altLang="en-US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栈S为空的条件是s-&gt;top==</a:t>
            </a:r>
            <a:r>
              <a:rPr lang="en-US" altLang="zh-CN" sz="2400" b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MaxSize-1</a:t>
            </a:r>
            <a:endParaRPr lang="en-US" altLang="zh-CN" sz="2400" b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kumimoji="1" lang="zh-CN" altLang="en-US" sz="2400" b="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400" b="0" dirty="0" smtClean="0">
              <a:solidFill>
                <a:schemeClr val="tx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430" y="2233295"/>
            <a:ext cx="6180455" cy="27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 </a:t>
            </a:r>
            <a:r>
              <a:rPr lang="en-US" altLang="zh-CN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StackEmpty</a:t>
            </a: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(SqStack *s)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　　return (</a:t>
            </a:r>
            <a:r>
              <a:rPr lang="en-US" altLang="zh-CN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s-&gt;top==MaxSize-1</a:t>
            </a: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62689" y="2738441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72376" y="2881317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72376" y="32416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72376" y="360045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572376" y="3960817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572376" y="43211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091999" y="306895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325235" y="2667000"/>
            <a:ext cx="71882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静态顺序栈的运算实现</a:t>
            </a:r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9545" y="923925"/>
            <a:ext cx="8804910" cy="1309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入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栈P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ush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(s</a:t>
            </a:r>
            <a:r>
              <a:rPr kumimoji="1" lang="en-US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,e</a:t>
            </a: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1" b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50000"/>
              </a:spcBef>
              <a:buNone/>
            </a:pPr>
            <a:r>
              <a:rPr kumimoji="1" lang="zh-CN" altLang="en-US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kumimoji="1" sz="24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栈不满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的条件下，先将栈指针增1，然后在该位置上插入元素e。</a:t>
            </a:r>
            <a:endParaRPr kumimoji="1" sz="2400" b="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430" y="2233295"/>
            <a:ext cx="8708390" cy="422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sz="2800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kumimoji="1" lang="en-US" sz="2800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ush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800" b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s,Elemtype e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 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if (</a:t>
            </a:r>
            <a:r>
              <a:rPr lang="en-US" altLang="zh-CN" sz="28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s-&gt;top==</a:t>
            </a:r>
            <a:r>
              <a:rPr lang="en-US" altLang="zh-CN" sz="2800" b="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MaxSize</a:t>
            </a:r>
            <a:r>
              <a:rPr lang="en-US" altLang="zh-CN" sz="28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800" b="0" dirty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栈满</a:t>
            </a:r>
            <a:r>
              <a:rPr lang="zh-CN" altLang="en-US" sz="2800" b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情况，即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栈上溢出</a:t>
            </a:r>
            <a:endParaRPr lang="zh-CN" altLang="en-US" sz="2800" b="0" dirty="0">
              <a:solidFill>
                <a:srgbClr val="4EA947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-1;</a:t>
            </a:r>
            <a:endParaRPr lang="en-US" altLang="zh-CN" sz="28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s-&gt;top++;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//栈顶指针增1</a:t>
            </a:r>
            <a:endParaRPr lang="en-US" altLang="zh-CN" sz="28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s-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&gt;data[s-&gt;top]=e;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//元素e放在栈顶指针处</a:t>
            </a:r>
            <a:endParaRPr lang="zh-CN" altLang="en-US" sz="28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1;</a:t>
            </a:r>
            <a:endParaRPr lang="en-US" altLang="zh-CN" sz="28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静态顺序栈的运算实现</a:t>
            </a:r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9545" y="923925"/>
            <a:ext cx="8804910" cy="1309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b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（5）出栈Pop(s)</a:t>
            </a:r>
            <a:endParaRPr kumimoji="1" b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50000"/>
              </a:spcBef>
              <a:buNone/>
            </a:pPr>
            <a:r>
              <a:rPr kumimoji="1" lang="zh-CN" altLang="en-US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kumimoji="1" sz="24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栈不为空</a:t>
            </a:r>
            <a:r>
              <a:rPr kumimoji="1" sz="2400" b="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的条件下，先将栈顶元素赋给e，然后将栈指针减1。</a:t>
            </a:r>
            <a:endParaRPr kumimoji="1" sz="2400" b="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430" y="2233295"/>
            <a:ext cx="8708390" cy="422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Elemtype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Pop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800" b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 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if (</a:t>
            </a:r>
            <a:r>
              <a:rPr lang="en-US" altLang="zh-CN" sz="28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s-&gt;top==-1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	</a:t>
            </a:r>
            <a:r>
              <a:rPr lang="en-US" altLang="zh-CN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栈为空</a:t>
            </a:r>
            <a:r>
              <a:rPr lang="zh-CN" altLang="en-US" sz="2800" b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0" smtClean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情况，即</a:t>
            </a:r>
            <a:r>
              <a:rPr lang="zh-CN" altLang="en-US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栈下溢出</a:t>
            </a:r>
            <a:endParaRPr lang="zh-CN" altLang="en-US" sz="2800" b="0" dirty="0">
              <a:solidFill>
                <a:srgbClr val="00B0F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-1;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Elemtype e=s-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&gt;data[s-&gt;top];</a:t>
            </a:r>
            <a:r>
              <a:rPr lang="en-US" altLang="zh-CN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//取栈顶指针元素的元素</a:t>
            </a:r>
            <a:endParaRPr lang="zh-CN" altLang="en-US" sz="2800" b="0" dirty="0">
              <a:solidFill>
                <a:srgbClr val="00B0F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s-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&gt;top--;	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0" dirty="0">
                <a:solidFill>
                  <a:srgbClr val="4EA947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//栈顶指针减1</a:t>
            </a:r>
            <a:endParaRPr lang="en-US" altLang="zh-CN" sz="2800" b="0" dirty="0">
              <a:solidFill>
                <a:srgbClr val="00B0F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return 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e;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1620"/>
            <a:ext cx="7772400" cy="567055"/>
          </a:xfrm>
        </p:spPr>
        <p:txBody>
          <a:bodyPr/>
          <a:lstStyle/>
          <a:p>
            <a:r>
              <a:rPr lang="en-US" altLang="zh-CN">
                <a:sym typeface="+mn-ea"/>
              </a:rPr>
              <a:t>3.1.5 </a:t>
            </a:r>
            <a:r>
              <a:rPr lang="zh-CN" altLang="en-US">
                <a:sym typeface="+mn-ea"/>
              </a:rPr>
              <a:t>链栈的应用举例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70" y="923290"/>
            <a:ext cx="89731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b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【例】</a:t>
            </a:r>
            <a:r>
              <a:rPr kumimoji="1" lang="zh-CN" altLang="en-US" b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编写一个算法判断输入的表达式中括号是否配对（假设只含有左、右圆括号）。 </a:t>
            </a:r>
            <a:endParaRPr kumimoji="1" lang="zh-CN" altLang="en-US" b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70" y="2280285"/>
            <a:ext cx="8886190" cy="6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0" dirty="0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算法设计思路</a:t>
            </a:r>
            <a:endParaRPr lang="zh-CN" altLang="en-US" b="0" dirty="0" smtClean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2962275"/>
            <a:ext cx="888619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kumimoji="1" lang="en-US" altLang="zh-CN" b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zh-CN" altLang="en-US" b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表达式中的左右括号是按</a:t>
            </a:r>
            <a:r>
              <a:rPr kumimoji="1" lang="zh-CN" altLang="en-US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最近位置配对</a:t>
            </a:r>
            <a:r>
              <a:rPr kumimoji="1" lang="zh-CN" altLang="en-US" b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的。所以利用一个栈来进行求解。这里采用链栈。</a:t>
            </a:r>
            <a:endParaRPr lang="zh-CN" altLang="en-US" b="0" dirty="0" smtClean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1620"/>
            <a:ext cx="7772400" cy="567055"/>
          </a:xfrm>
        </p:spPr>
        <p:txBody>
          <a:bodyPr/>
          <a:lstStyle/>
          <a:p>
            <a:r>
              <a:rPr lang="en-US" altLang="zh-CN">
                <a:sym typeface="+mn-ea"/>
              </a:rPr>
              <a:t>3.1.5 </a:t>
            </a:r>
            <a:r>
              <a:rPr lang="zh-CN" altLang="en-US">
                <a:sym typeface="+mn-ea"/>
              </a:rPr>
              <a:t>链栈的应用举例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" y="852805"/>
            <a:ext cx="897318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表达式括号</a:t>
            </a:r>
            <a:r>
              <a:rPr kumimoji="1"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不配对情况</a:t>
            </a:r>
            <a:r>
              <a:rPr kumimoji="1" lang="zh-CN" alt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的演示</a:t>
            </a:r>
            <a:endParaRPr kumimoji="1" lang="zh-CN" altLang="en-US" b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476375" y="2853055"/>
            <a:ext cx="635" cy="216027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76375" y="5004435"/>
            <a:ext cx="1153795" cy="889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628900" y="2853055"/>
            <a:ext cx="635" cy="216027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7345" y="1640205"/>
            <a:ext cx="456374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en-US" altLang="zh-CN" b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例如：exp=“(()))”</a:t>
            </a:r>
            <a:endParaRPr lang="en-US" altLang="zh-CN" b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46450" y="3034665"/>
            <a:ext cx="290512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② ‘(‘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进栈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692275" y="4176395"/>
            <a:ext cx="87312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49625" y="5031105"/>
            <a:ext cx="5617845" cy="12725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zh-CN" altLang="en-US" b="0" smtClean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⑤ 遇到</a:t>
            </a:r>
            <a:r>
              <a:rPr lang="zh-CN" altLang="en-US" b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0" smtClean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b="0" smtClean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，栈</a:t>
            </a:r>
            <a:r>
              <a:rPr lang="zh-CN" altLang="en-US" b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b="0" smtClean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空，返回</a:t>
            </a:r>
            <a:r>
              <a:rPr lang="en-US" altLang="zh-CN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en-US" altLang="zh-CN" b="0" dirty="0">
              <a:solidFill>
                <a:srgbClr val="FF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346450" y="2438400"/>
            <a:ext cx="223012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① ‘(‘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692275" y="3599180"/>
            <a:ext cx="87312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368675" y="3672205"/>
            <a:ext cx="57283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③ 遇到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)’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，栈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顶为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(‘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，退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348355" y="4322445"/>
            <a:ext cx="57283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④ 遇到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)’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，栈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顶为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(‘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，退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0" grpId="1" bldLvl="0" animBg="1"/>
      <p:bldP spid="11" grpId="0" bldLvl="0" animBg="1"/>
      <p:bldP spid="12" grpId="0" bldLvl="0" animBg="1"/>
      <p:bldP spid="13" grpId="0" bldLvl="0" animBg="1"/>
      <p:bldP spid="13" grpId="1" bldLvl="0" animBg="1"/>
      <p:bldP spid="14" grpId="0" bldLvl="0" animBg="1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堆栈</a:t>
            </a:r>
            <a:r>
              <a:rPr lang="zh-CN" altLang="en-US">
                <a:solidFill>
                  <a:srgbClr val="FF0000"/>
                </a:solidFill>
              </a:rPr>
              <a:t>顺序</a:t>
            </a:r>
            <a:r>
              <a:rPr lang="zh-CN" altLang="en-US"/>
              <a:t>存储结构下的操作：</a:t>
            </a:r>
            <a:endParaRPr lang="zh-CN" altLang="en-US"/>
          </a:p>
          <a:p>
            <a:pPr marL="800100" lvl="1" indent="-342900">
              <a:buFont typeface="Monotype Sorts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判断堆栈空、判断堆栈满、返回栈顶元素的值、进栈、出栈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队列</a:t>
            </a:r>
            <a:r>
              <a:rPr lang="zh-CN" altLang="en-US">
                <a:solidFill>
                  <a:srgbClr val="FF0000"/>
                </a:solidFill>
              </a:rPr>
              <a:t>顺序</a:t>
            </a:r>
            <a:r>
              <a:rPr lang="zh-CN" altLang="en-US"/>
              <a:t>存储结构下的操作：</a:t>
            </a:r>
            <a:endParaRPr lang="zh-CN" altLang="en-US"/>
          </a:p>
          <a:p>
            <a:pPr marL="800100" lvl="1" indent="-342900">
              <a:buFont typeface="Monotype Sorts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判断队列空、判断队列满、返回队列队头元素的值、进队、出队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掌握背包算法</a:t>
            </a:r>
            <a:endParaRPr lang="zh-CN" altLang="en-US"/>
          </a:p>
          <a:p>
            <a:r>
              <a:rPr lang="zh-CN" altLang="en-US"/>
              <a:t>理解地图四染色算法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1620"/>
            <a:ext cx="7772400" cy="567055"/>
          </a:xfrm>
        </p:spPr>
        <p:txBody>
          <a:bodyPr/>
          <a:lstStyle/>
          <a:p>
            <a:r>
              <a:rPr lang="en-US" altLang="zh-CN">
                <a:sym typeface="+mn-ea"/>
              </a:rPr>
              <a:t>3.1.5 </a:t>
            </a:r>
            <a:r>
              <a:rPr lang="zh-CN" altLang="en-US">
                <a:sym typeface="+mn-ea"/>
              </a:rPr>
              <a:t>链栈的应用举例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" y="852805"/>
            <a:ext cx="897318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表达式括号</a:t>
            </a:r>
            <a:r>
              <a:rPr kumimoji="1"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配对情况</a:t>
            </a:r>
            <a:r>
              <a:rPr kumimoji="1" lang="zh-CN" alt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的演示</a:t>
            </a:r>
            <a:endParaRPr kumimoji="1" lang="zh-CN" altLang="en-US" b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476375" y="2853055"/>
            <a:ext cx="635" cy="216027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76375" y="5004435"/>
            <a:ext cx="1153795" cy="889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628900" y="2853055"/>
            <a:ext cx="635" cy="216027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7345" y="1640205"/>
            <a:ext cx="456374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en-US" altLang="zh-CN" b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例如：exp=“(())”</a:t>
            </a:r>
            <a:endParaRPr lang="en-US" altLang="zh-CN" b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46450" y="3034665"/>
            <a:ext cx="290512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② ‘(‘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进栈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692275" y="4176395"/>
            <a:ext cx="87312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49625" y="5031105"/>
            <a:ext cx="561784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zh-CN" altLang="en-US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栈空且</a:t>
            </a:r>
            <a:r>
              <a:rPr lang="en-US" altLang="zh-CN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exp</a:t>
            </a:r>
            <a:r>
              <a:rPr lang="zh-CN" altLang="en-US" b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扫描</a:t>
            </a:r>
            <a:r>
              <a:rPr lang="zh-CN" altLang="en-US" b="0" smtClean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完，返回</a:t>
            </a:r>
            <a:r>
              <a:rPr lang="en-US" altLang="zh-CN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true</a:t>
            </a:r>
            <a:endParaRPr lang="en-US" altLang="zh-CN" b="0" dirty="0">
              <a:solidFill>
                <a:srgbClr val="FF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346450" y="2438400"/>
            <a:ext cx="223012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① ‘(‘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692275" y="3599180"/>
            <a:ext cx="87312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368675" y="3672205"/>
            <a:ext cx="57283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③ 遇到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)’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，栈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顶为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(‘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，退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348355" y="4322445"/>
            <a:ext cx="572833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④ 遇到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)’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，栈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顶为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(‘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，退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0" grpId="1" bldLvl="0" animBg="1"/>
      <p:bldP spid="11" grpId="0" bldLvl="0" animBg="1"/>
      <p:bldP spid="12" grpId="0" bldLvl="0" animBg="1"/>
      <p:bldP spid="13" grpId="0" bldLvl="0" animBg="1"/>
      <p:bldP spid="13" grpId="1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dirty="0"/>
              <a:t>  </a:t>
            </a:r>
            <a:r>
              <a:rPr lang="zh-CN" altLang="en-US" dirty="0"/>
              <a:t>栈和队列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860" y="1101725"/>
            <a:ext cx="8426450" cy="21748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栈和队列：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 sz="3200">
                <a:latin typeface="+mn-ea"/>
                <a:cs typeface="+mn-ea"/>
                <a:sym typeface="+mn-ea"/>
              </a:rPr>
              <a:t>是两种应用非常广泛的数据结构，它们都来自线性表数据结构，都是</a:t>
            </a:r>
            <a:r>
              <a:rPr lang="zh-CN" altLang="en-US" sz="3200">
                <a:solidFill>
                  <a:srgbClr val="3333CD"/>
                </a:solidFill>
                <a:latin typeface="+mn-ea"/>
                <a:cs typeface="+mn-ea"/>
                <a:sym typeface="+mn-ea"/>
              </a:rPr>
              <a:t>“操作受限”</a:t>
            </a:r>
            <a:r>
              <a:rPr lang="zh-CN" altLang="en-US" sz="3200">
                <a:latin typeface="+mn-ea"/>
                <a:cs typeface="+mn-ea"/>
                <a:sym typeface="+mn-ea"/>
              </a:rPr>
              <a:t>的线性表。</a:t>
            </a:r>
            <a:endParaRPr lang="zh-CN" altLang="en-US" sz="320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26626" name="Group 55"/>
          <p:cNvGrpSpPr/>
          <p:nvPr/>
        </p:nvGrpSpPr>
        <p:grpSpPr>
          <a:xfrm>
            <a:off x="56515" y="3192780"/>
            <a:ext cx="8978265" cy="3022600"/>
            <a:chOff x="119" y="40"/>
            <a:chExt cx="5497" cy="1904"/>
          </a:xfrm>
        </p:grpSpPr>
        <p:grpSp>
          <p:nvGrpSpPr>
            <p:cNvPr id="26627" name="Group 53"/>
            <p:cNvGrpSpPr/>
            <p:nvPr/>
          </p:nvGrpSpPr>
          <p:grpSpPr>
            <a:xfrm>
              <a:off x="119" y="40"/>
              <a:ext cx="5497" cy="1539"/>
              <a:chOff x="119" y="232"/>
              <a:chExt cx="5497" cy="1539"/>
            </a:xfrm>
          </p:grpSpPr>
          <p:sp>
            <p:nvSpPr>
              <p:cNvPr id="26628" name="Rectangle 4"/>
              <p:cNvSpPr/>
              <p:nvPr/>
            </p:nvSpPr>
            <p:spPr>
              <a:xfrm>
                <a:off x="1824" y="232"/>
                <a:ext cx="1351" cy="22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数据的逻辑结构</a:t>
                </a:r>
                <a:endPara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6629" name="Group 34"/>
              <p:cNvGrpSpPr/>
              <p:nvPr/>
            </p:nvGrpSpPr>
            <p:grpSpPr>
              <a:xfrm>
                <a:off x="2635" y="637"/>
                <a:ext cx="2981" cy="1134"/>
                <a:chOff x="2604" y="637"/>
                <a:chExt cx="2981" cy="1134"/>
              </a:xfrm>
            </p:grpSpPr>
            <p:sp>
              <p:nvSpPr>
                <p:cNvPr id="26630" name="Rectangle 6"/>
                <p:cNvSpPr/>
                <p:nvPr/>
              </p:nvSpPr>
              <p:spPr>
                <a:xfrm>
                  <a:off x="3312" y="637"/>
                  <a:ext cx="816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None/>
                  </a:pPr>
                  <a:r>
                    <a: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非线性结构</a:t>
                  </a:r>
                  <a:endPara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1" name="Rectangle 10"/>
                <p:cNvSpPr/>
                <p:nvPr/>
              </p:nvSpPr>
              <p:spPr>
                <a:xfrm>
                  <a:off x="2604" y="1109"/>
                  <a:ext cx="340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None/>
                  </a:pPr>
                  <a:r>
                    <a: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集合</a:t>
                  </a:r>
                  <a:endPara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6632" name="Group 22"/>
                <p:cNvGrpSpPr/>
                <p:nvPr/>
              </p:nvGrpSpPr>
              <p:grpSpPr>
                <a:xfrm>
                  <a:off x="4472" y="1112"/>
                  <a:ext cx="1113" cy="659"/>
                  <a:chOff x="4472" y="1112"/>
                  <a:chExt cx="1113" cy="659"/>
                </a:xfrm>
              </p:grpSpPr>
              <p:sp>
                <p:nvSpPr>
                  <p:cNvPr id="26633" name="Rectangle 9"/>
                  <p:cNvSpPr/>
                  <p:nvPr/>
                </p:nvSpPr>
                <p:spPr>
                  <a:xfrm>
                    <a:off x="4696" y="1112"/>
                    <a:ext cx="680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图状结构</a:t>
                    </a:r>
                    <a:endParaRPr lang="zh-CN" altLang="en-US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34" name="Rectangle 14"/>
                  <p:cNvSpPr/>
                  <p:nvPr/>
                </p:nvSpPr>
                <p:spPr>
                  <a:xfrm>
                    <a:off x="4472" y="1544"/>
                    <a:ext cx="521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有向图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35" name="Rectangle 17"/>
                  <p:cNvSpPr/>
                  <p:nvPr/>
                </p:nvSpPr>
                <p:spPr>
                  <a:xfrm>
                    <a:off x="5064" y="1544"/>
                    <a:ext cx="521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无向图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36" name="Line 18"/>
                  <p:cNvSpPr/>
                  <p:nvPr/>
                </p:nvSpPr>
                <p:spPr>
                  <a:xfrm>
                    <a:off x="4752" y="1440"/>
                    <a:ext cx="57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37" name="Line 19"/>
                  <p:cNvSpPr/>
                  <p:nvPr/>
                </p:nvSpPr>
                <p:spPr>
                  <a:xfrm>
                    <a:off x="4752" y="1440"/>
                    <a:ext cx="0" cy="9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38" name="Line 20"/>
                  <p:cNvSpPr/>
                  <p:nvPr/>
                </p:nvSpPr>
                <p:spPr>
                  <a:xfrm>
                    <a:off x="5328" y="1440"/>
                    <a:ext cx="0" cy="9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39" name="Line 21"/>
                  <p:cNvSpPr/>
                  <p:nvPr/>
                </p:nvSpPr>
                <p:spPr>
                  <a:xfrm>
                    <a:off x="5040" y="1344"/>
                    <a:ext cx="0" cy="9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6640" name="Group 27"/>
                <p:cNvGrpSpPr/>
                <p:nvPr/>
              </p:nvGrpSpPr>
              <p:grpSpPr>
                <a:xfrm>
                  <a:off x="3144" y="1104"/>
                  <a:ext cx="1185" cy="659"/>
                  <a:chOff x="3144" y="1104"/>
                  <a:chExt cx="1185" cy="659"/>
                </a:xfrm>
              </p:grpSpPr>
              <p:sp>
                <p:nvSpPr>
                  <p:cNvPr id="26641" name="Rectangle 8"/>
                  <p:cNvSpPr/>
                  <p:nvPr/>
                </p:nvSpPr>
                <p:spPr>
                  <a:xfrm>
                    <a:off x="3400" y="1104"/>
                    <a:ext cx="680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树形结构</a:t>
                    </a:r>
                    <a:endParaRPr lang="zh-CN" altLang="en-US" sz="20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42" name="Rectangle 15"/>
                  <p:cNvSpPr/>
                  <p:nvPr/>
                </p:nvSpPr>
                <p:spPr>
                  <a:xfrm>
                    <a:off x="3144" y="1536"/>
                    <a:ext cx="521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一般树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43" name="Rectangle 16"/>
                  <p:cNvSpPr/>
                  <p:nvPr/>
                </p:nvSpPr>
                <p:spPr>
                  <a:xfrm>
                    <a:off x="3808" y="1536"/>
                    <a:ext cx="521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二叉树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44" name="Line 23"/>
                  <p:cNvSpPr/>
                  <p:nvPr/>
                </p:nvSpPr>
                <p:spPr>
                  <a:xfrm>
                    <a:off x="3408" y="1440"/>
                    <a:ext cx="0" cy="9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45" name="Line 24"/>
                  <p:cNvSpPr/>
                  <p:nvPr/>
                </p:nvSpPr>
                <p:spPr>
                  <a:xfrm>
                    <a:off x="4072" y="1440"/>
                    <a:ext cx="0" cy="9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46" name="Line 25"/>
                  <p:cNvSpPr/>
                  <p:nvPr/>
                </p:nvSpPr>
                <p:spPr>
                  <a:xfrm>
                    <a:off x="3744" y="1336"/>
                    <a:ext cx="0" cy="9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47" name="Line 26"/>
                  <p:cNvSpPr/>
                  <p:nvPr/>
                </p:nvSpPr>
                <p:spPr>
                  <a:xfrm>
                    <a:off x="3408" y="1440"/>
                    <a:ext cx="657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6648" name="Line 28"/>
                <p:cNvSpPr/>
                <p:nvPr/>
              </p:nvSpPr>
              <p:spPr>
                <a:xfrm>
                  <a:off x="2776" y="101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9" name="Line 30"/>
                <p:cNvSpPr/>
                <p:nvPr/>
              </p:nvSpPr>
              <p:spPr>
                <a:xfrm>
                  <a:off x="5032" y="101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0" name="Line 32"/>
                <p:cNvSpPr/>
                <p:nvPr/>
              </p:nvSpPr>
              <p:spPr>
                <a:xfrm>
                  <a:off x="2776" y="1008"/>
                  <a:ext cx="225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1" name="Line 33"/>
                <p:cNvSpPr/>
                <p:nvPr/>
              </p:nvSpPr>
              <p:spPr>
                <a:xfrm>
                  <a:off x="3744" y="864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52" name="Group 48"/>
              <p:cNvGrpSpPr/>
              <p:nvPr/>
            </p:nvGrpSpPr>
            <p:grpSpPr>
              <a:xfrm>
                <a:off x="119" y="637"/>
                <a:ext cx="2841" cy="1123"/>
                <a:chOff x="119" y="637"/>
                <a:chExt cx="2841" cy="1123"/>
              </a:xfrm>
            </p:grpSpPr>
            <p:sp>
              <p:nvSpPr>
                <p:cNvPr id="26653" name="Rectangle 5"/>
                <p:cNvSpPr/>
                <p:nvPr/>
              </p:nvSpPr>
              <p:spPr>
                <a:xfrm>
                  <a:off x="816" y="637"/>
                  <a:ext cx="680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None/>
                  </a:pPr>
                  <a:r>
                    <a:rPr lang="zh-CN" altLang="en-US" sz="2000" b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线性结构</a:t>
                  </a:r>
                  <a:endPara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54" name="Rectangle 11"/>
                <p:cNvSpPr/>
                <p:nvPr/>
              </p:nvSpPr>
              <p:spPr>
                <a:xfrm>
                  <a:off x="119" y="1533"/>
                  <a:ext cx="793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None/>
                  </a:pPr>
                  <a:r>
                    <a: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一般线性表</a:t>
                  </a:r>
                  <a:endPara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6655" name="Group 40"/>
                <p:cNvGrpSpPr/>
                <p:nvPr/>
              </p:nvGrpSpPr>
              <p:grpSpPr>
                <a:xfrm>
                  <a:off x="1725" y="1104"/>
                  <a:ext cx="1235" cy="651"/>
                  <a:chOff x="1725" y="1104"/>
                  <a:chExt cx="1235" cy="651"/>
                </a:xfrm>
              </p:grpSpPr>
              <p:sp>
                <p:nvSpPr>
                  <p:cNvPr id="26656" name="Rectangle 13"/>
                  <p:cNvSpPr/>
                  <p:nvPr/>
                </p:nvSpPr>
                <p:spPr>
                  <a:xfrm>
                    <a:off x="1725" y="1104"/>
                    <a:ext cx="771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线性表推广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57" name="Rectangle 35"/>
                  <p:cNvSpPr/>
                  <p:nvPr/>
                </p:nvSpPr>
                <p:spPr>
                  <a:xfrm>
                    <a:off x="2461" y="1528"/>
                    <a:ext cx="49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广义表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58" name="Rectangle 36"/>
                  <p:cNvSpPr/>
                  <p:nvPr/>
                </p:nvSpPr>
                <p:spPr>
                  <a:xfrm>
                    <a:off x="1981" y="1528"/>
                    <a:ext cx="36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数组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59" name="Line 37"/>
                  <p:cNvSpPr/>
                  <p:nvPr/>
                </p:nvSpPr>
                <p:spPr>
                  <a:xfrm>
                    <a:off x="2152" y="1328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60" name="Line 38"/>
                  <p:cNvSpPr/>
                  <p:nvPr/>
                </p:nvSpPr>
                <p:spPr>
                  <a:xfrm>
                    <a:off x="2344" y="1328"/>
                    <a:ext cx="384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6661" name="Group 43"/>
                <p:cNvGrpSpPr/>
                <p:nvPr/>
              </p:nvGrpSpPr>
              <p:grpSpPr>
                <a:xfrm>
                  <a:off x="756" y="1104"/>
                  <a:ext cx="1137" cy="651"/>
                  <a:chOff x="756" y="1104"/>
                  <a:chExt cx="1137" cy="651"/>
                </a:xfrm>
              </p:grpSpPr>
              <p:sp>
                <p:nvSpPr>
                  <p:cNvPr id="26662" name="Rectangle 7"/>
                  <p:cNvSpPr/>
                  <p:nvPr/>
                </p:nvSpPr>
                <p:spPr>
                  <a:xfrm>
                    <a:off x="1712" y="1528"/>
                    <a:ext cx="181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串</a:t>
                    </a:r>
                    <a:endParaRPr lang="zh-CN" altLang="en-US" sz="2000" b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63" name="Rectangle 12"/>
                  <p:cNvSpPr/>
                  <p:nvPr/>
                </p:nvSpPr>
                <p:spPr>
                  <a:xfrm>
                    <a:off x="756" y="1104"/>
                    <a:ext cx="79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dirty="0">
                        <a:solidFill>
                          <a:srgbClr val="3333C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受限</a:t>
                    </a:r>
                    <a:r>
                      <a:rPr lang="zh-CN" altLang="en-US" sz="2000" b="0" dirty="0">
                        <a:solidFill>
                          <a:srgbClr val="3333C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线性表</a:t>
                    </a:r>
                    <a:endParaRPr lang="zh-CN" altLang="en-US" sz="2000" b="0" dirty="0">
                      <a:solidFill>
                        <a:srgbClr val="3333C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64" name="Rectangle 39"/>
                  <p:cNvSpPr/>
                  <p:nvPr/>
                </p:nvSpPr>
                <p:spPr>
                  <a:xfrm>
                    <a:off x="964" y="1528"/>
                    <a:ext cx="664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None/>
                    </a:pPr>
                    <a:r>
                      <a:rPr lang="zh-CN" altLang="en-US" sz="2000" b="0" dirty="0">
                        <a:solidFill>
                          <a:srgbClr val="3333C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栈和队列</a:t>
                    </a:r>
                    <a:endParaRPr lang="zh-CN" altLang="en-US" sz="2000" b="0" dirty="0">
                      <a:solidFill>
                        <a:srgbClr val="3333C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65" name="Line 41"/>
                  <p:cNvSpPr/>
                  <p:nvPr/>
                </p:nvSpPr>
                <p:spPr>
                  <a:xfrm>
                    <a:off x="1208" y="1336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6666" name="Line 42"/>
                  <p:cNvSpPr/>
                  <p:nvPr/>
                </p:nvSpPr>
                <p:spPr>
                  <a:xfrm>
                    <a:off x="1384" y="1336"/>
                    <a:ext cx="432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6667" name="Line 44"/>
                <p:cNvSpPr/>
                <p:nvPr/>
              </p:nvSpPr>
              <p:spPr>
                <a:xfrm>
                  <a:off x="520" y="1008"/>
                  <a:ext cx="0" cy="52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68" name="Line 45"/>
                <p:cNvSpPr/>
                <p:nvPr/>
              </p:nvSpPr>
              <p:spPr>
                <a:xfrm>
                  <a:off x="2112" y="1008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69" name="Line 46"/>
                <p:cNvSpPr/>
                <p:nvPr/>
              </p:nvSpPr>
              <p:spPr>
                <a:xfrm>
                  <a:off x="528" y="1008"/>
                  <a:ext cx="15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70" name="Line 47"/>
                <p:cNvSpPr/>
                <p:nvPr/>
              </p:nvSpPr>
              <p:spPr>
                <a:xfrm>
                  <a:off x="1160" y="864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671" name="Line 49"/>
              <p:cNvSpPr/>
              <p:nvPr/>
            </p:nvSpPr>
            <p:spPr>
              <a:xfrm>
                <a:off x="1136" y="552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2" name="Line 50"/>
              <p:cNvSpPr/>
              <p:nvPr/>
            </p:nvSpPr>
            <p:spPr>
              <a:xfrm>
                <a:off x="3768" y="552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3" name="Line 51"/>
              <p:cNvSpPr/>
              <p:nvPr/>
            </p:nvSpPr>
            <p:spPr>
              <a:xfrm>
                <a:off x="1136" y="552"/>
                <a:ext cx="263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4" name="Line 52"/>
              <p:cNvSpPr/>
              <p:nvPr/>
            </p:nvSpPr>
            <p:spPr>
              <a:xfrm>
                <a:off x="2336" y="464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1328" y="1656"/>
              <a:ext cx="265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lstStyle/>
            <a:p>
              <a:pPr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</a:t>
              </a:r>
              <a:r>
                <a: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数据逻辑结构层次关系图</a:t>
              </a: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栈的基本概念</a:t>
            </a: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2166952"/>
            <a:ext cx="4824412" cy="5048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endParaRPr lang="zh-CN" altLang="en-US" sz="28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76375" y="2671445"/>
            <a:ext cx="6139180" cy="912494"/>
            <a:chOff x="1476375" y="3890977"/>
            <a:chExt cx="6139180" cy="1182444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5947"/>
              <a:ext cx="1602740" cy="7874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8230" y="4285947"/>
              <a:ext cx="1457325" cy="7874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800" b="0" dirty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28992" y="1566223"/>
            <a:ext cx="1857388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b="0" dirty="0" smtClean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线性表</a:t>
            </a:r>
            <a:endParaRPr kumimoji="1" lang="zh-CN" altLang="en-US" sz="2800" b="0" dirty="0" smtClean="0">
              <a:solidFill>
                <a:srgbClr val="FF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03530" y="3700780"/>
            <a:ext cx="8485505" cy="11690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>
                <a:solidFill>
                  <a:srgbClr val="FF0000"/>
                </a:solidFill>
                <a:sym typeface="+mn-ea"/>
              </a:rPr>
              <a:t>定义：</a:t>
            </a:r>
            <a:r>
              <a:rPr lang="zh-CN" altLang="en-US" b="0">
                <a:solidFill>
                  <a:schemeClr val="tx1"/>
                </a:solidFill>
                <a:sym typeface="+mn-ea"/>
              </a:rPr>
              <a:t>栈</a:t>
            </a:r>
            <a:r>
              <a:rPr lang="zh-CN" altLang="en-US" b="0">
                <a:sym typeface="+mn-ea"/>
              </a:rPr>
              <a:t>是一种</a:t>
            </a:r>
            <a:r>
              <a:rPr lang="zh-CN" altLang="en-US" b="0"/>
              <a:t>只能在</a:t>
            </a:r>
            <a:r>
              <a:rPr lang="zh-CN" altLang="en-US" b="0">
                <a:solidFill>
                  <a:srgbClr val="FF0000"/>
                </a:solidFill>
              </a:rPr>
              <a:t>表的一端（栈顶）</a:t>
            </a:r>
            <a:r>
              <a:rPr lang="zh-CN" altLang="en-US" b="0"/>
              <a:t>进行插入和删除运算的</a:t>
            </a:r>
            <a:r>
              <a:rPr lang="zh-CN" altLang="en-US" b="0">
                <a:solidFill>
                  <a:srgbClr val="FF0000"/>
                </a:solidFill>
              </a:rPr>
              <a:t>线性表</a:t>
            </a:r>
            <a:endParaRPr lang="zh-CN" altLang="en-US" b="0">
              <a:solidFill>
                <a:srgbClr val="FF0000"/>
              </a:solidFill>
            </a:endParaRPr>
          </a:p>
          <a:p>
            <a:r>
              <a:rPr lang="zh-CN" altLang="en-US" b="0">
                <a:solidFill>
                  <a:srgbClr val="FF0000"/>
                </a:solidFill>
              </a:rPr>
              <a:t>逻辑结构：</a:t>
            </a:r>
            <a:r>
              <a:rPr lang="zh-CN" altLang="en-US" b="0">
                <a:solidFill>
                  <a:schemeClr val="tx1"/>
                </a:solidFill>
              </a:rPr>
              <a:t>与线性表相同，仍是</a:t>
            </a:r>
            <a:r>
              <a:rPr lang="zh-CN" altLang="en-US" b="0">
                <a:solidFill>
                  <a:srgbClr val="FF0000"/>
                </a:solidFill>
              </a:rPr>
              <a:t>一对一</a:t>
            </a:r>
            <a:r>
              <a:rPr lang="zh-CN" altLang="en-US" b="0">
                <a:solidFill>
                  <a:schemeClr val="tx1"/>
                </a:solidFill>
              </a:rPr>
              <a:t>关系</a:t>
            </a:r>
            <a:endParaRPr lang="zh-CN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3.1 </a:t>
            </a:r>
            <a:r>
              <a:rPr lang="zh-CN" altLang="en-US">
                <a:sym typeface="+mn-ea"/>
              </a:rPr>
              <a:t>栈的基本概念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01725"/>
            <a:ext cx="8809990" cy="300101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栈顶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(top)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/>
              <a:t>允许进行插入、删除操作的一端，又称为表尾。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栈底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(base)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/>
              <a:t>固定端，又称为表头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空栈：</a:t>
            </a:r>
            <a:r>
              <a:rPr lang="zh-CN" altLang="en-US"/>
              <a:t>栈中没有数据元素。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进栈或入栈：</a:t>
            </a:r>
            <a:r>
              <a:rPr lang="zh-CN" altLang="en-US"/>
              <a:t>栈的插入操作。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退栈或出栈：</a:t>
            </a:r>
            <a:r>
              <a:rPr lang="zh-CN" altLang="en-US"/>
              <a:t>栈的删除操作。</a:t>
            </a:r>
            <a:endParaRPr lang="zh-CN" altLang="en-US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7059930" y="3728720"/>
            <a:ext cx="693420" cy="1343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7832090" y="3563620"/>
            <a:ext cx="1148080" cy="534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kumimoji="1" lang="zh-CN" altLang="en-US" sz="2400" b="0" dirty="0">
                <a:solidFill>
                  <a:srgbClr val="008000"/>
                </a:solidFill>
                <a:ea typeface="宋体" panose="02010600030101010101" pitchFamily="2" charset="-122"/>
              </a:rPr>
              <a:t>栈顶</a:t>
            </a:r>
            <a:endParaRPr kumimoji="1" lang="zh-CN" altLang="en-US" sz="2400" b="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7849235" y="4695825"/>
            <a:ext cx="1059815" cy="534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kumimoji="1" lang="zh-CN" altLang="en-US" sz="2400" b="0" dirty="0">
                <a:solidFill>
                  <a:srgbClr val="008000"/>
                </a:solidFill>
                <a:ea typeface="宋体" panose="02010600030101010101" pitchFamily="2" charset="-122"/>
              </a:rPr>
              <a:t>栈底</a:t>
            </a:r>
            <a:endParaRPr kumimoji="1" lang="zh-CN" altLang="en-US" sz="2400" b="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6768465" y="5385435"/>
            <a:ext cx="1681480" cy="534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kumimoji="1" lang="zh-CN" altLang="en-US" sz="2400" b="0" dirty="0">
                <a:ea typeface="宋体" panose="02010600030101010101" pitchFamily="2" charset="-122"/>
              </a:rPr>
              <a:t>栈示意图</a:t>
            </a:r>
            <a:endParaRPr kumimoji="1" lang="zh-CN" altLang="en-US" sz="2400" b="0" dirty="0"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96965" y="2901950"/>
            <a:ext cx="1415415" cy="661670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9878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kumimoji="1" lang="zh-CN" altLang="en-US" sz="2400" b="0" dirty="0">
                  <a:solidFill>
                    <a:srgbClr val="008000"/>
                  </a:solidFill>
                  <a:ea typeface="宋体" panose="02010600030101010101" pitchFamily="2" charset="-122"/>
                </a:rPr>
                <a:t>进栈</a:t>
              </a:r>
              <a:endParaRPr kumimoji="1" lang="zh-CN" altLang="en-US" sz="2400" b="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3783" y="4153214"/>
              <a:ext cx="444500" cy="371182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433310" y="2901950"/>
            <a:ext cx="1546860" cy="661670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9878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kumimoji="1" lang="zh-CN" altLang="en-US" sz="2400" b="0" dirty="0">
                  <a:solidFill>
                    <a:srgbClr val="008000"/>
                  </a:solidFill>
                  <a:ea typeface="宋体" panose="02010600030101010101" pitchFamily="2" charset="-122"/>
                </a:rPr>
                <a:t>出栈</a:t>
              </a:r>
              <a:endParaRPr kumimoji="1" lang="zh-CN" altLang="en-US" sz="2400" b="0" dirty="0">
                <a:solidFill>
                  <a:srgbClr val="008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4152039"/>
              <a:ext cx="391894" cy="372357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3.1 </a:t>
            </a:r>
            <a:r>
              <a:rPr lang="zh-CN" altLang="en-US">
                <a:sym typeface="+mn-ea"/>
              </a:rPr>
              <a:t>栈的主要特点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840" y="1101725"/>
            <a:ext cx="5082540" cy="23114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栈的主要特点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/>
              <a:t>“</a:t>
            </a:r>
            <a:r>
              <a:rPr lang="zh-CN" altLang="en-US">
                <a:solidFill>
                  <a:srgbClr val="3333CD"/>
                </a:solidFill>
              </a:rPr>
              <a:t>后进先出</a:t>
            </a:r>
            <a:r>
              <a:rPr lang="zh-CN" altLang="en-US"/>
              <a:t>”，即后进栈的元素先出栈。</a:t>
            </a:r>
            <a:endParaRPr lang="zh-CN" altLang="en-US"/>
          </a:p>
          <a:p>
            <a:r>
              <a:rPr lang="zh-CN" altLang="en-US"/>
              <a:t>栈也称为</a:t>
            </a:r>
            <a:r>
              <a:rPr lang="zh-CN" altLang="en-US">
                <a:solidFill>
                  <a:srgbClr val="3333CD"/>
                </a:solidFill>
              </a:rPr>
              <a:t>后进先出</a:t>
            </a:r>
            <a:r>
              <a:rPr lang="zh-CN" altLang="en-US" u="sng">
                <a:solidFill>
                  <a:srgbClr val="3333CD"/>
                </a:solidFill>
              </a:rPr>
              <a:t>LIFO</a:t>
            </a:r>
            <a:r>
              <a:rPr lang="zh-CN" altLang="en-US"/>
              <a:t> (Last In First Out)</a:t>
            </a:r>
            <a:r>
              <a:rPr lang="zh-CN" altLang="en-US">
                <a:solidFill>
                  <a:srgbClr val="3333CD"/>
                </a:solidFill>
              </a:rPr>
              <a:t>或先进后出</a:t>
            </a:r>
            <a:r>
              <a:rPr lang="zh-CN" altLang="en-US" u="sng">
                <a:solidFill>
                  <a:srgbClr val="3333CD"/>
                </a:solidFill>
              </a:rPr>
              <a:t>FILO</a:t>
            </a:r>
            <a:r>
              <a:rPr lang="zh-CN" altLang="en-US"/>
              <a:t> (First In Last Out)线性表。</a:t>
            </a:r>
            <a:endParaRPr lang="zh-CN" altLang="en-US"/>
          </a:p>
        </p:txBody>
      </p:sp>
      <p:grpSp>
        <p:nvGrpSpPr>
          <p:cNvPr id="10244" name="组合 217092"/>
          <p:cNvGrpSpPr/>
          <p:nvPr/>
        </p:nvGrpSpPr>
        <p:grpSpPr>
          <a:xfrm>
            <a:off x="5507680" y="1413185"/>
            <a:ext cx="3250860" cy="3051500"/>
            <a:chOff x="3519" y="3"/>
            <a:chExt cx="2048" cy="1922"/>
          </a:xfrm>
          <a:noFill/>
        </p:grpSpPr>
        <p:grpSp>
          <p:nvGrpSpPr>
            <p:cNvPr id="10245" name="组合 217093"/>
            <p:cNvGrpSpPr/>
            <p:nvPr/>
          </p:nvGrpSpPr>
          <p:grpSpPr>
            <a:xfrm>
              <a:off x="3519" y="453"/>
              <a:ext cx="1417" cy="1472"/>
              <a:chOff x="2517" y="2368"/>
              <a:chExt cx="1417" cy="1472"/>
            </a:xfrm>
            <a:grpFill/>
          </p:grpSpPr>
          <p:grpSp>
            <p:nvGrpSpPr>
              <p:cNvPr id="10246" name="组合 217094"/>
              <p:cNvGrpSpPr/>
              <p:nvPr/>
            </p:nvGrpSpPr>
            <p:grpSpPr>
              <a:xfrm>
                <a:off x="3435" y="2436"/>
                <a:ext cx="499" cy="1360"/>
                <a:chOff x="3024" y="2436"/>
                <a:chExt cx="453" cy="1356"/>
              </a:xfrm>
              <a:grpFill/>
            </p:grpSpPr>
            <p:sp>
              <p:nvSpPr>
                <p:cNvPr id="10247" name="矩形 217095"/>
                <p:cNvSpPr/>
                <p:nvPr/>
              </p:nvSpPr>
              <p:spPr>
                <a:xfrm>
                  <a:off x="3024" y="3565"/>
                  <a:ext cx="453" cy="227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solidFill>
                        <a:srgbClr val="3333CD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800" b="0" baseline="-25000">
                      <a:solidFill>
                        <a:srgbClr val="3333CD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800" b="0" baseline="-2500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48" name="矩形 217096"/>
                <p:cNvSpPr/>
                <p:nvPr/>
              </p:nvSpPr>
              <p:spPr>
                <a:xfrm>
                  <a:off x="3024" y="3338"/>
                  <a:ext cx="453" cy="227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800" b="0" baseline="-2500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sz="2800" b="0" baseline="-25000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49" name="矩形 217097"/>
                <p:cNvSpPr/>
                <p:nvPr/>
              </p:nvSpPr>
              <p:spPr>
                <a:xfrm>
                  <a:off x="3024" y="2885"/>
                  <a:ext cx="453" cy="227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 dirty="0" err="1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800" b="0" baseline="-25000" dirty="0" err="1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endParaRPr lang="en-US" altLang="zh-CN" sz="2800" b="0" baseline="-25000" dirty="0" err="1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50" name="矩形 217098"/>
                <p:cNvSpPr/>
                <p:nvPr/>
              </p:nvSpPr>
              <p:spPr>
                <a:xfrm>
                  <a:off x="3024" y="2436"/>
                  <a:ext cx="453" cy="227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solidFill>
                        <a:srgbClr val="3333CD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800" b="0" baseline="-25000">
                      <a:solidFill>
                        <a:srgbClr val="3333CD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endParaRPr lang="en-US" altLang="zh-CN" sz="2800" b="0" baseline="-2500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51" name="矩形 217099"/>
                <p:cNvSpPr/>
                <p:nvPr/>
              </p:nvSpPr>
              <p:spPr>
                <a:xfrm>
                  <a:off x="3024" y="3112"/>
                  <a:ext cx="453" cy="227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zh-CN" altLang="en-US" sz="2800" b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⋯⋯</a:t>
                  </a:r>
                  <a:endParaRPr lang="zh-CN" altLang="en-US" sz="2800" b="0" baseline="-25000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52" name="矩形 217100"/>
                <p:cNvSpPr/>
                <p:nvPr/>
              </p:nvSpPr>
              <p:spPr>
                <a:xfrm>
                  <a:off x="3024" y="2662"/>
                  <a:ext cx="453" cy="227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zh-CN" altLang="en-US" sz="2800" b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⋯⋯</a:t>
                  </a:r>
                  <a:endParaRPr lang="zh-CN" altLang="en-US" sz="2800" b="0" baseline="-25000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53" name="组合 217101"/>
              <p:cNvGrpSpPr/>
              <p:nvPr/>
            </p:nvGrpSpPr>
            <p:grpSpPr>
              <a:xfrm>
                <a:off x="2517" y="3568"/>
                <a:ext cx="909" cy="272"/>
                <a:chOff x="1203" y="3360"/>
                <a:chExt cx="909" cy="272"/>
              </a:xfrm>
              <a:grpFill/>
            </p:grpSpPr>
            <p:sp>
              <p:nvSpPr>
                <p:cNvPr id="10254" name="矩形 217102"/>
                <p:cNvSpPr/>
                <p:nvPr/>
              </p:nvSpPr>
              <p:spPr>
                <a:xfrm>
                  <a:off x="1203" y="3360"/>
                  <a:ext cx="635" cy="272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solidFill>
                        <a:srgbClr val="3333CD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base</a:t>
                  </a:r>
                  <a:endParaRPr lang="en-US" altLang="zh-CN" sz="2800" b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55" name="直接连接符 217103"/>
                <p:cNvSpPr/>
                <p:nvPr/>
              </p:nvSpPr>
              <p:spPr>
                <a:xfrm>
                  <a:off x="1872" y="3504"/>
                  <a:ext cx="240" cy="0"/>
                </a:xfrm>
                <a:prstGeom prst="line">
                  <a:avLst/>
                </a:prstGeom>
                <a:grp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0256" name="组合 217104"/>
              <p:cNvGrpSpPr/>
              <p:nvPr/>
            </p:nvGrpSpPr>
            <p:grpSpPr>
              <a:xfrm>
                <a:off x="2784" y="2368"/>
                <a:ext cx="645" cy="272"/>
                <a:chOff x="1563" y="2880"/>
                <a:chExt cx="645" cy="272"/>
              </a:xfrm>
              <a:grpFill/>
            </p:grpSpPr>
            <p:sp>
              <p:nvSpPr>
                <p:cNvPr id="10257" name="矩形 217105"/>
                <p:cNvSpPr/>
                <p:nvPr/>
              </p:nvSpPr>
              <p:spPr>
                <a:xfrm>
                  <a:off x="1563" y="2880"/>
                  <a:ext cx="453" cy="272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solidFill>
                        <a:srgbClr val="3333CD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top</a:t>
                  </a:r>
                  <a:endParaRPr lang="en-US" altLang="zh-CN" sz="2800" b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58" name="直接连接符 217106"/>
                <p:cNvSpPr/>
                <p:nvPr/>
              </p:nvSpPr>
              <p:spPr>
                <a:xfrm>
                  <a:off x="1968" y="3024"/>
                  <a:ext cx="240" cy="0"/>
                </a:xfrm>
                <a:prstGeom prst="line">
                  <a:avLst/>
                </a:prstGeom>
                <a:grp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10259" name="组合 217107"/>
            <p:cNvGrpSpPr/>
            <p:nvPr/>
          </p:nvGrpSpPr>
          <p:grpSpPr>
            <a:xfrm>
              <a:off x="3653" y="16"/>
              <a:ext cx="907" cy="492"/>
              <a:chOff x="3653" y="16"/>
              <a:chExt cx="907" cy="492"/>
            </a:xfrm>
            <a:grpFill/>
          </p:grpSpPr>
          <p:sp>
            <p:nvSpPr>
              <p:cNvPr id="10260" name="矩形 217108"/>
              <p:cNvSpPr/>
              <p:nvPr/>
            </p:nvSpPr>
            <p:spPr>
              <a:xfrm>
                <a:off x="3653" y="16"/>
                <a:ext cx="907" cy="227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  <a:buNone/>
                </a:pPr>
                <a:r>
                  <a:rPr lang="zh-CN" altLang="en-US" sz="2800" b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进</a:t>
                </a:r>
                <a:r>
                  <a:rPr lang="zh-CN" altLang="en-US" sz="2800" b="0" dirty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栈</a:t>
                </a:r>
                <a:r>
                  <a:rPr lang="en-US" sz="2800" b="0" dirty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push)</a:t>
                </a:r>
                <a:endParaRPr lang="en-US" altLang="zh-CN" sz="2800" b="0">
                  <a:solidFill>
                    <a:srgbClr val="3333CD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直接连接符 217109"/>
              <p:cNvSpPr/>
              <p:nvPr/>
            </p:nvSpPr>
            <p:spPr>
              <a:xfrm>
                <a:off x="4167" y="316"/>
                <a:ext cx="336" cy="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262" name="直接连接符 217110"/>
              <p:cNvSpPr/>
              <p:nvPr/>
            </p:nvSpPr>
            <p:spPr>
              <a:xfrm>
                <a:off x="4503" y="316"/>
                <a:ext cx="0" cy="192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0263" name="组合 217111"/>
            <p:cNvGrpSpPr/>
            <p:nvPr/>
          </p:nvGrpSpPr>
          <p:grpSpPr>
            <a:xfrm>
              <a:off x="4839" y="3"/>
              <a:ext cx="728" cy="511"/>
              <a:chOff x="4839" y="3"/>
              <a:chExt cx="728" cy="511"/>
            </a:xfrm>
            <a:grpFill/>
          </p:grpSpPr>
          <p:sp>
            <p:nvSpPr>
              <p:cNvPr id="10264" name="矩形 217112"/>
              <p:cNvSpPr/>
              <p:nvPr/>
            </p:nvSpPr>
            <p:spPr>
              <a:xfrm>
                <a:off x="4842" y="3"/>
                <a:ext cx="725" cy="227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  <a:buNone/>
                </a:pPr>
                <a:r>
                  <a:rPr lang="zh-CN" altLang="en-US" sz="2800" b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出</a:t>
                </a:r>
                <a:r>
                  <a:rPr lang="zh-CN" altLang="en-US" sz="2800" b="0" dirty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栈</a:t>
                </a:r>
                <a:r>
                  <a:rPr lang="en-US" altLang="zh-CN" sz="2800" b="0">
                    <a:solidFill>
                      <a:srgbClr val="3333C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(pop)</a:t>
                </a:r>
                <a:endParaRPr lang="en-US" altLang="zh-CN" sz="2800" b="0">
                  <a:solidFill>
                    <a:srgbClr val="3333CD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5" name="直接连接符 217113"/>
              <p:cNvSpPr/>
              <p:nvPr/>
            </p:nvSpPr>
            <p:spPr>
              <a:xfrm>
                <a:off x="4839" y="322"/>
                <a:ext cx="0" cy="192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266" name="直接连接符 217114"/>
              <p:cNvSpPr/>
              <p:nvPr/>
            </p:nvSpPr>
            <p:spPr>
              <a:xfrm>
                <a:off x="4839" y="322"/>
                <a:ext cx="384" cy="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3.1.2  栈的静态顺序存储表示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" y="958215"/>
            <a:ext cx="8845550" cy="49942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#define  MaxSize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100   </a:t>
            </a:r>
            <a:r>
              <a:rPr kumimoji="1" lang="en-US" altLang="zh-CN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最大存储量，</a:t>
            </a:r>
            <a:r>
              <a:rPr kumimoji="1" lang="zh-CN" altLang="en-US" u="sng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无分号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dirty="0" err="1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#typedef  int  ElemType ;</a:t>
            </a:r>
            <a:endParaRPr kumimoji="1" lang="en-US" altLang="zh-CN" dirty="0" err="1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typedef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struct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ElemType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data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MaxSize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 </a:t>
            </a:r>
            <a:r>
              <a:rPr kumimoji="1" lang="en-US" altLang="zh-CN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u="sng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静态，数组形式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top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		</a:t>
            </a:r>
            <a:r>
              <a:rPr kumimoji="1" lang="en-US" altLang="zh-CN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dirty="0">
                <a:solidFill>
                  <a:srgbClr val="3CB43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栈顶指针</a:t>
            </a:r>
            <a:endParaRPr kumimoji="1" lang="zh-CN" altLang="en-US" dirty="0">
              <a:solidFill>
                <a:srgbClr val="3CB43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3.1.2  栈的静态顺序存储表示</a:t>
            </a:r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027045" y="1082040"/>
            <a:ext cx="4346575" cy="12992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>
              <a:buNone/>
            </a:pP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栈：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SqStack s</a:t>
            </a:r>
            <a:endParaRPr kumimoji="1"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775835" y="2491105"/>
            <a:ext cx="307975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4999355" y="2562225"/>
            <a:ext cx="194183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直接映射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04745" y="3328035"/>
            <a:ext cx="5664200" cy="2056130"/>
            <a:chOff x="3911" y="5241"/>
            <a:chExt cx="8920" cy="3238"/>
          </a:xfrm>
        </p:grpSpPr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3911" y="6242"/>
              <a:ext cx="1206" cy="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4763" y="6242"/>
              <a:ext cx="1206" cy="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5613" y="6242"/>
              <a:ext cx="1206" cy="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6466" y="6242"/>
              <a:ext cx="1206" cy="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0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7313" y="6242"/>
              <a:ext cx="1206" cy="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4" name="Rectangle 14"/>
            <p:cNvSpPr>
              <a:spLocks noChangeArrowheads="1"/>
            </p:cNvSpPr>
            <p:nvPr/>
          </p:nvSpPr>
          <p:spPr bwMode="auto">
            <a:xfrm>
              <a:off x="8166" y="6242"/>
              <a:ext cx="1206" cy="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="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b="0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5" name="Rectangle 15"/>
            <p:cNvSpPr>
              <a:spLocks noChangeArrowheads="1"/>
            </p:cNvSpPr>
            <p:nvPr/>
          </p:nvSpPr>
          <p:spPr bwMode="auto">
            <a:xfrm>
              <a:off x="9013" y="6242"/>
              <a:ext cx="3058" cy="6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6" name="Rectangle 16"/>
            <p:cNvSpPr>
              <a:spLocks noChangeArrowheads="1"/>
            </p:cNvSpPr>
            <p:nvPr/>
          </p:nvSpPr>
          <p:spPr bwMode="auto">
            <a:xfrm>
              <a:off x="11168" y="6242"/>
              <a:ext cx="1206" cy="680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7" name="Text Box 17"/>
            <p:cNvSpPr txBox="1">
              <a:spLocks noChangeArrowheads="1"/>
            </p:cNvSpPr>
            <p:nvPr/>
          </p:nvSpPr>
          <p:spPr bwMode="auto">
            <a:xfrm>
              <a:off x="9353" y="5241"/>
              <a:ext cx="3380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MaxSize-1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10828" y="6128"/>
              <a:ext cx="1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9" name="Text Box 19"/>
            <p:cNvSpPr txBox="1">
              <a:spLocks noChangeArrowheads="1"/>
            </p:cNvSpPr>
            <p:nvPr/>
          </p:nvSpPr>
          <p:spPr bwMode="auto">
            <a:xfrm>
              <a:off x="3986" y="5241"/>
              <a:ext cx="1124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4633" y="5241"/>
              <a:ext cx="1125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61" name="Text Box 21"/>
            <p:cNvSpPr txBox="1">
              <a:spLocks noChangeArrowheads="1"/>
            </p:cNvSpPr>
            <p:nvPr/>
          </p:nvSpPr>
          <p:spPr bwMode="auto">
            <a:xfrm>
              <a:off x="6521" y="5241"/>
              <a:ext cx="1281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 i="1" dirty="0" err="1"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62" name="Text Box 22"/>
            <p:cNvSpPr txBox="1">
              <a:spLocks noChangeArrowheads="1"/>
            </p:cNvSpPr>
            <p:nvPr/>
          </p:nvSpPr>
          <p:spPr bwMode="auto">
            <a:xfrm>
              <a:off x="8141" y="5241"/>
              <a:ext cx="1447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 i="1" dirty="0"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63" name="AutoShape 23"/>
            <p:cNvSpPr/>
            <p:nvPr/>
          </p:nvSpPr>
          <p:spPr bwMode="auto">
            <a:xfrm rot="5400000">
              <a:off x="7531" y="3853"/>
              <a:ext cx="120" cy="6739"/>
            </a:xfrm>
            <a:prstGeom prst="rightBrace">
              <a:avLst>
                <a:gd name="adj1" fmla="val 249085"/>
                <a:gd name="adj2" fmla="val 50000"/>
              </a:avLst>
            </a:prstGeom>
            <a:noFill/>
            <a:ln w="38100">
              <a:solidFill>
                <a:srgbClr val="6600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64" name="Text Box 24"/>
            <p:cNvSpPr txBox="1">
              <a:spLocks noChangeArrowheads="1"/>
            </p:cNvSpPr>
            <p:nvPr/>
          </p:nvSpPr>
          <p:spPr bwMode="auto">
            <a:xfrm>
              <a:off x="7441" y="7405"/>
              <a:ext cx="1393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data</a:t>
              </a:r>
              <a:endPara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65" name="Text Box 25"/>
            <p:cNvSpPr txBox="1">
              <a:spLocks noChangeArrowheads="1"/>
            </p:cNvSpPr>
            <p:nvPr/>
          </p:nvSpPr>
          <p:spPr bwMode="auto">
            <a:xfrm>
              <a:off x="11061" y="7263"/>
              <a:ext cx="1771" cy="10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866" name="Line 26"/>
            <p:cNvSpPr>
              <a:spLocks noChangeShapeType="1"/>
            </p:cNvSpPr>
            <p:nvPr/>
          </p:nvSpPr>
          <p:spPr bwMode="auto">
            <a:xfrm flipV="1">
              <a:off x="11736" y="7035"/>
              <a:ext cx="1" cy="56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398145" y="1628140"/>
            <a:ext cx="245300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逻辑结构</a:t>
            </a:r>
            <a:endParaRPr kumimoji="1"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398145" y="3787140"/>
            <a:ext cx="245300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存储结构</a:t>
            </a:r>
            <a:endParaRPr kumimoji="1" lang="zh-CN" altLang="en-US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116965" y="2491740"/>
            <a:ext cx="306070" cy="934720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zh-CN" b="0">
              <a:solidFill>
                <a:srgbClr val="660066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nimBg="1"/>
      <p:bldP spid="1638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3.1.2  栈的静态顺序存储表示</a:t>
            </a:r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7315" y="834390"/>
            <a:ext cx="8924290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【例】</a:t>
            </a:r>
            <a:r>
              <a:rPr lang="en-US" altLang="zh-CN" b="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b="0" dirty="0">
                <a:ea typeface="宋体" panose="02010600030101010101" pitchFamily="2" charset="-122"/>
                <a:cs typeface="Times New Roman" panose="02020603050405020304" pitchFamily="18" charset="0"/>
              </a:rPr>
              <a:t>=5</a:t>
            </a: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顺序栈的各种状态如下：</a:t>
            </a:r>
            <a:endParaRPr lang="zh-CN" altLang="en-US" b="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10870" y="1661160"/>
            <a:ext cx="2459990" cy="3222352"/>
            <a:chOff x="-36830" y="1058523"/>
            <a:chExt cx="2193925" cy="2996360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-36830" y="3420723"/>
              <a:ext cx="678815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top</a:t>
              </a:r>
              <a:endParaRPr lang="en-US" altLang="zh-CN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241300" y="1058523"/>
              <a:ext cx="1915795" cy="6341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b="0"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b="0">
                  <a:ea typeface="宋体" panose="02010600030101010101" pitchFamily="2" charset="-122"/>
                  <a:cs typeface="Times New Roman" panose="02020603050405020304" pitchFamily="18" charset="0"/>
                </a:rPr>
                <a:t>）空栈</a:t>
              </a:r>
              <a:endParaRPr lang="zh-CN" altLang="en-US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343910" y="2487295"/>
            <a:ext cx="5449570" cy="137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约定</a:t>
            </a:r>
            <a:r>
              <a:rPr lang="en-US" altLang="zh-CN" b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top</a:t>
            </a:r>
            <a:r>
              <a:rPr lang="zh-CN" altLang="en-US" b="0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总是指向栈</a:t>
            </a: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顶</a:t>
            </a:r>
            <a:r>
              <a:rPr lang="zh-CN" altLang="en-US" b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元素。</a:t>
            </a:r>
            <a:endParaRPr lang="zh-CN" altLang="en-US" smtClean="0">
              <a:solidFill>
                <a:srgbClr val="0000FF"/>
              </a:solidFill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b="0">
                <a:solidFill>
                  <a:srgbClr val="FF0000"/>
                </a:solidFill>
              </a:rPr>
              <a:t>栈空条件：</a:t>
            </a:r>
            <a:r>
              <a:rPr lang="zh-CN" altLang="en-US" b="0">
                <a:solidFill>
                  <a:srgbClr val="3333CD"/>
                </a:solidFill>
              </a:rPr>
              <a:t>top=-1</a:t>
            </a:r>
            <a:endParaRPr lang="zh-CN" altLang="en-US" b="0">
              <a:solidFill>
                <a:srgbClr val="3333CD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a1a2d32e-a35b-4497-bd47-b35d9a6d12d1}"/>
  <p:tag name="KSO_WPP_MARK_KEY" val="bc02d706-75ad-4308-b631-c7001e312715"/>
  <p:tag name="COMMONDATA" val="eyJoZGlkIjoiOGU2MzE3M2E0YWZkMTk5NjNhMzQxYTc0NzhhNDhlNGYifQ=="/>
  <p:tag name="commondata" val="eyJoZGlkIjoiYWRlZGU0MWY4ZmU4ZWRhYTFlYjgwMGU3MmQwYTcxMmM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2234</Words>
  <Application>WPS 演示</Application>
  <PresentationFormat>全屏显示(4:3)</PresentationFormat>
  <Paragraphs>404</Paragraphs>
  <Slides>20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微软雅黑</vt:lpstr>
      <vt:lpstr>Arial Unicode MS</vt:lpstr>
      <vt:lpstr>Symbol</vt:lpstr>
      <vt:lpstr>仿宋_GB2312</vt:lpstr>
      <vt:lpstr>仿宋</vt:lpstr>
      <vt:lpstr>楷体</vt:lpstr>
      <vt:lpstr>Monotype Sorts</vt:lpstr>
      <vt:lpstr>场景型模板</vt:lpstr>
      <vt:lpstr>3_场景型模板</vt:lpstr>
      <vt:lpstr>PowerPoint 演示文稿</vt:lpstr>
      <vt:lpstr>本章要求</vt:lpstr>
      <vt:lpstr>第3章  栈和队列</vt:lpstr>
      <vt:lpstr>3.1 栈的基本概念</vt:lpstr>
      <vt:lpstr>3.1 栈的基本概念</vt:lpstr>
      <vt:lpstr>3.1 栈的主要特点</vt:lpstr>
      <vt:lpstr>3.1.2  栈的静态顺序存储表示</vt:lpstr>
      <vt:lpstr>3.1.2  栈的静态顺序存储表示</vt:lpstr>
      <vt:lpstr>3.1.2  栈的静态顺序存储表示</vt:lpstr>
      <vt:lpstr>3.1.2  栈的静态顺序存储表示</vt:lpstr>
      <vt:lpstr>3.1.2  栈的静态顺序存储表示</vt:lpstr>
      <vt:lpstr>3.1.2  栈的静态顺序存储表示</vt:lpstr>
      <vt:lpstr>3.1.3 静态顺序栈的运算实现</vt:lpstr>
      <vt:lpstr>3.1.3 静态顺序栈的运算实现</vt:lpstr>
      <vt:lpstr>3.1.3 静态顺序栈的运算实现</vt:lpstr>
      <vt:lpstr>3.1.3 静态顺序栈的运算实现</vt:lpstr>
      <vt:lpstr>3.1.3 静态顺序栈的运算实现</vt:lpstr>
      <vt:lpstr>3.1.5 链栈的应用举例</vt:lpstr>
      <vt:lpstr>3.1.5 链栈的应用举例</vt:lpstr>
      <vt:lpstr>3.1.5 链栈的应用举例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3334</cp:revision>
  <dcterms:created xsi:type="dcterms:W3CDTF">2001-07-10T07:21:00Z</dcterms:created>
  <dcterms:modified xsi:type="dcterms:W3CDTF">2024-05-24T06:13:10Z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B65141AE4DF44E7886A0F68E037DC26B</vt:lpwstr>
  </property>
</Properties>
</file>