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3"/>
  </p:handoutMasterIdLst>
  <p:sldIdLst>
    <p:sldId id="2685" r:id="rId4"/>
    <p:sldId id="2686" r:id="rId5"/>
    <p:sldId id="2688" r:id="rId7"/>
    <p:sldId id="2694" r:id="rId8"/>
    <p:sldId id="2687" r:id="rId9"/>
    <p:sldId id="2698" r:id="rId10"/>
    <p:sldId id="2699" r:id="rId11"/>
    <p:sldId id="2700" r:id="rId12"/>
    <p:sldId id="2701" r:id="rId13"/>
    <p:sldId id="2753" r:id="rId14"/>
    <p:sldId id="2719" r:id="rId15"/>
    <p:sldId id="2705" r:id="rId16"/>
    <p:sldId id="2740" r:id="rId17"/>
    <p:sldId id="2707" r:id="rId18"/>
    <p:sldId id="2741" r:id="rId19"/>
    <p:sldId id="2742" r:id="rId20"/>
    <p:sldId id="2718" r:id="rId21"/>
    <p:sldId id="2743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3" userDrawn="1">
          <p15:clr>
            <a:srgbClr val="A4A3A4"/>
          </p15:clr>
        </p15:guide>
        <p15:guide id="2" pos="2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D"/>
    <a:srgbClr val="FF0000"/>
    <a:srgbClr val="4EA947"/>
    <a:srgbClr val="FF00FF"/>
    <a:srgbClr val="B6042A"/>
    <a:srgbClr val="3CB43E"/>
    <a:srgbClr val="FF000D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68" d="100"/>
          <a:sy n="68" d="100"/>
        </p:scale>
        <p:origin x="1446" y="66"/>
      </p:cViewPr>
      <p:guideLst>
        <p:guide orient="horz" pos="2773"/>
        <p:guide pos="21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8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队尾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(rear)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允许进行插入、删除操作的一端，又称为表尾。用队尾指针(rear)来指示队尾元素。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队列底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(bottom)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固定端，又称为表头。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空队列：</a:t>
            </a:r>
            <a:r>
              <a:rPr lang="zh-CN" altLang="en-US">
                <a:sym typeface="+mn-ea"/>
              </a:rPr>
              <a:t>队列中没有数据元素。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进队列或入队列：</a:t>
            </a:r>
            <a:r>
              <a:rPr lang="zh-CN" altLang="en-US">
                <a:sym typeface="+mn-ea"/>
              </a:rPr>
              <a:t>队列的插入操作。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退队列或出队列：</a:t>
            </a:r>
            <a:r>
              <a:rPr lang="zh-CN" altLang="en-US">
                <a:sym typeface="+mn-ea"/>
              </a:rPr>
              <a:t>队列的删除操作。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因为队列两端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都在变化，所以需要两个指针来标识队列的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状态。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  约定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rear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总是指向队尾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元素，初始值</a:t>
            </a:r>
            <a:r>
              <a:rPr lang="zh-CN" altLang="en-US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-1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  当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rear=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MaxSize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时不能再进队列－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队列满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  进队列时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rear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增</a:t>
            </a:r>
            <a:r>
              <a:rPr lang="en-US" altLang="zh-CN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，出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队列时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rear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减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1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这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是因为采用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作为队满条件的缺陷。当队满条件为真时，队中可能还有若干空位置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这种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溢出并不是真正的溢出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，称为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溢出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079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0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队列的基本概念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101725"/>
            <a:ext cx="8485505" cy="63754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队列：</a:t>
            </a:r>
            <a:r>
              <a:rPr lang="zh-CN" altLang="en-US"/>
              <a:t>也是运算受限的线性表。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2382217"/>
            <a:ext cx="4824412" cy="5048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endParaRPr lang="zh-CN" altLang="en-US" sz="28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76375" y="2886710"/>
            <a:ext cx="6139180" cy="912494"/>
            <a:chOff x="1476375" y="3890977"/>
            <a:chExt cx="6139180" cy="1182444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5947"/>
              <a:ext cx="1602740" cy="7874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8230" y="4285947"/>
              <a:ext cx="1457325" cy="7874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28992" y="1781488"/>
            <a:ext cx="1857388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b="0" dirty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线性表</a:t>
            </a:r>
            <a:endParaRPr kumimoji="1" lang="zh-CN" altLang="en-US" sz="2800" b="0" dirty="0" smtClean="0">
              <a:solidFill>
                <a:srgbClr val="FF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03530" y="3916045"/>
            <a:ext cx="8485505" cy="11690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 eaLnBrk="1" hangingPunct="1">
              <a:buSzTx/>
              <a:buNone/>
            </a:pPr>
            <a:r>
              <a:rPr lang="zh-CN" altLang="en-US" b="0"/>
              <a:t>队列只允许</a:t>
            </a:r>
            <a:r>
              <a:rPr lang="zh-CN" altLang="en-US" b="0" u="sng" dirty="0" smtClean="0">
                <a:solidFill>
                  <a:srgbClr val="3333FF"/>
                </a:solidFill>
                <a:latin typeface="+mn-ea"/>
              </a:rPr>
              <a:t>在一端</a:t>
            </a:r>
            <a:r>
              <a:rPr lang="zh-CN" altLang="en-US" b="0" dirty="0" smtClean="0">
                <a:solidFill>
                  <a:srgbClr val="3333FF"/>
                </a:solidFill>
                <a:latin typeface="+mn-ea"/>
              </a:rPr>
              <a:t>进行插入，而</a:t>
            </a:r>
            <a:r>
              <a:rPr lang="zh-CN" altLang="en-US" b="0" u="sng" dirty="0" smtClean="0">
                <a:solidFill>
                  <a:srgbClr val="3333FF"/>
                </a:solidFill>
                <a:latin typeface="+mn-ea"/>
              </a:rPr>
              <a:t>在另一端</a:t>
            </a:r>
            <a:r>
              <a:rPr lang="zh-CN" altLang="en-US" b="0" dirty="0" smtClean="0">
                <a:solidFill>
                  <a:srgbClr val="3333FF"/>
                </a:solidFill>
                <a:latin typeface="+mn-ea"/>
              </a:rPr>
              <a:t>进行删除。</a:t>
            </a:r>
            <a:endParaRPr lang="zh-CN" altLang="en-US" b="0" dirty="0" smtClean="0">
              <a:solidFill>
                <a:srgbClr val="3333FF"/>
              </a:solidFill>
              <a:latin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顺序队列的运算实现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7945" y="852170"/>
            <a:ext cx="8906510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初始化</a:t>
            </a:r>
            <a:r>
              <a:rPr kumimoji="1" lang="en-US" altLang="zh-CN" b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InitQueue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(q) </a:t>
            </a:r>
            <a:endParaRPr kumimoji="1" sz="2400"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805" y="1640840"/>
            <a:ext cx="8708390" cy="301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Init</a:t>
            </a:r>
            <a:r>
              <a:rPr kumimoji="1" sz="2800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*q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 </a:t>
            </a:r>
            <a:endParaRPr lang="en-US" altLang="zh-CN" sz="2800" b="0" dirty="0" smtClean="0">
              <a:solidFill>
                <a:srgbClr val="4EA947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q-&gt;rear=q-&gt;front=0;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endParaRPr lang="zh-CN" altLang="en-US" sz="28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1;</a:t>
            </a:r>
            <a:endParaRPr lang="en-US" altLang="zh-CN" sz="28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顺序队列的运算实现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7945" y="852170"/>
            <a:ext cx="890651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入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队enQueue(q,e) 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sz="24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队列不满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的条件下，先在该位置上插入元素e，然后将队</a:t>
            </a:r>
            <a:r>
              <a:rPr kumimoji="1" lang="zh-CN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尾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指针增1。</a:t>
            </a:r>
            <a:endParaRPr kumimoji="1" sz="2400"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520315"/>
            <a:ext cx="870839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800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*q</a:t>
            </a:r>
            <a:r>
              <a:rPr lang="en-US" altLang="zh-CN" sz="2800" b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,Elemtype 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 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q-&gt;rear==</a:t>
            </a:r>
            <a:r>
              <a:rPr lang="en-US" altLang="zh-CN" sz="2800" b="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队列满</a:t>
            </a:r>
            <a:r>
              <a:rPr lang="zh-CN" altLang="en-US" sz="2800" b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，即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队列上溢出</a:t>
            </a:r>
            <a:endParaRPr lang="zh-CN" altLang="en-US" sz="2800" b="0" dirty="0">
              <a:solidFill>
                <a:srgbClr val="4EA947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0;</a:t>
            </a:r>
            <a:endParaRPr lang="en-US" altLang="zh-CN" sz="28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q-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&gt;data[q-&gt;rear]=e;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//元素e放在队尾指针处</a:t>
            </a:r>
            <a:endParaRPr lang="en-US" altLang="zh-CN" sz="2800" b="0" dirty="0" smtClean="0">
              <a:solidFill>
                <a:srgbClr val="4EA947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q-&gt;rear++;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//队尾指针增1</a:t>
            </a:r>
            <a:endParaRPr lang="zh-CN" altLang="en-US" sz="28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1;</a:t>
            </a:r>
            <a:endParaRPr lang="en-US" altLang="zh-CN" sz="28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顺序队列的运算实现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780415"/>
            <a:ext cx="8804910" cy="130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）出队列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deQueue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sz="24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队列不为空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的条件下，将队</a:t>
            </a:r>
            <a:r>
              <a:rPr kumimoji="1" lang="zh-CN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首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指针</a:t>
            </a:r>
            <a:r>
              <a:rPr kumimoji="1" lang="zh-CN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加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1。</a:t>
            </a:r>
            <a:endParaRPr kumimoji="1" sz="2400"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233295"/>
            <a:ext cx="870839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 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deQueue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SqQueue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q,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*e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 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q-&gt;rear==q-&gt;front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队列为空</a:t>
            </a:r>
            <a:r>
              <a:rPr lang="zh-CN" altLang="en-US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，即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队列下溢出</a:t>
            </a:r>
            <a:endParaRPr lang="zh-CN" altLang="en-US" sz="2800" b="0" dirty="0">
              <a:solidFill>
                <a:srgbClr val="00B0F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0;</a:t>
            </a:r>
            <a:endParaRPr lang="en-US" altLang="zh-CN" sz="2800" b="0" dirty="0">
              <a:solidFill>
                <a:srgbClr val="4EA947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*e=q-&gt;data[q-&gt;front];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800" b="0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q-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&gt;front++;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//队尾指针减1</a:t>
            </a:r>
            <a:endParaRPr lang="en-US" altLang="zh-CN" sz="2800" b="0" dirty="0">
              <a:solidFill>
                <a:srgbClr val="00B0F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return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1;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5835" y="1522730"/>
            <a:ext cx="744855" cy="4648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>
              <a:buNone/>
            </a:pP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405" y="1123950"/>
            <a:ext cx="744855" cy="4648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>
              <a:buNone/>
            </a:pP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队列的静态顺序存储表示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095" y="4292600"/>
            <a:ext cx="8774430" cy="210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采用</a:t>
            </a:r>
            <a:r>
              <a:rPr b="0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rear==MaxSize作为队满条件的缺陷</a:t>
            </a:r>
            <a:r>
              <a:rPr lang="zh-CN" b="0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当队满条件为真时，队中可能还有若干空位置。</a:t>
            </a:r>
            <a:endParaRPr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这种</a:t>
            </a:r>
            <a:r>
              <a:rPr kumimoji="1" lang="zh-CN" altLang="en-US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溢出并不是真正的溢出</a:t>
            </a:r>
            <a:r>
              <a:rPr kumimoji="1" lang="zh-CN" altLang="en-US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，称为</a:t>
            </a:r>
            <a:r>
              <a:rPr kumimoji="1" lang="zh-CN" altLang="en-US" b="0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假</a:t>
            </a:r>
            <a:r>
              <a:rPr kumimoji="1" lang="zh-CN" altLang="en-US" b="0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溢出。</a:t>
            </a:r>
            <a:endParaRPr kumimoji="1" lang="zh-CN" altLang="en-US" b="0" dirty="0">
              <a:solidFill>
                <a:srgbClr val="3333FF"/>
              </a:solidFill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5800" y="1986280"/>
            <a:ext cx="2973705" cy="2539365"/>
            <a:chOff x="3747" y="3373"/>
            <a:chExt cx="4683" cy="3999"/>
          </a:xfrm>
        </p:grpSpPr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6188" y="3450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7551" y="3373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6188" y="4182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7551" y="4105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7551" y="4834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188" y="5643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7551" y="5566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188" y="6375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7551" y="6298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218" y="4624"/>
              <a:ext cx="839" cy="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3747" y="4057"/>
              <a:ext cx="1686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188" y="5641"/>
              <a:ext cx="1191" cy="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170" y="5621"/>
              <a:ext cx="1191" cy="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6170" y="6370"/>
              <a:ext cx="1191" cy="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4456430" y="1790700"/>
            <a:ext cx="3536315" cy="1505585"/>
          </a:xfrm>
          <a:prstGeom prst="wedgeEllipseCallout">
            <a:avLst>
              <a:gd name="adj1" fmla="val -76485"/>
              <a:gd name="adj2" fmla="val 386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3200" b="0" dirty="0">
                <a:solidFill>
                  <a:srgbClr val="0000FF"/>
                </a:solidFill>
                <a:latin typeface="+mn-ea"/>
              </a:rPr>
              <a:t>还有位置，为何不能进队？</a:t>
            </a:r>
            <a:endParaRPr lang="zh-CN" altLang="en-US" sz="3200" b="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Text Box 3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340" y="1052195"/>
            <a:ext cx="55816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12770" y="1514475"/>
            <a:ext cx="55816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4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58290" y="964565"/>
            <a:ext cx="55816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p>
            <a:endParaRPr lang="zh-CN" altLang="en-US"/>
          </a:p>
        </p:txBody>
      </p:sp>
      <p:sp>
        <p:nvSpPr>
          <p:cNvPr id="27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1365" y="620395"/>
            <a:ext cx="93154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24405" y="2965450"/>
            <a:ext cx="756285" cy="461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pPr>
              <a:buNone/>
            </a:pPr>
            <a:endParaRPr lang="zh-CN" altLang="zh-CN" b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环形队列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或循环队列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863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【解决方法】</a:t>
            </a:r>
            <a:r>
              <a:rPr b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把数组的前端和后端连接起来，形成一个环形的顺序表，即把存储队列元素的表从逻辑上看成一个环，称为</a:t>
            </a:r>
            <a:r>
              <a:rPr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环形队列或循环队列</a:t>
            </a:r>
            <a:r>
              <a:rPr b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b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60"/>
          <p:cNvGrpSpPr/>
          <p:nvPr/>
        </p:nvGrpSpPr>
        <p:grpSpPr bwMode="auto">
          <a:xfrm>
            <a:off x="1074718" y="2817565"/>
            <a:ext cx="2160588" cy="2309813"/>
            <a:chOff x="299" y="1017"/>
            <a:chExt cx="1361" cy="1455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zh-CN" b="0" i="1">
                  <a:solidFill>
                    <a:srgbClr val="0000FF"/>
                  </a:solidFill>
                  <a:cs typeface="+mn-lt"/>
                </a:rPr>
                <a:t>e</a:t>
              </a:r>
              <a:endParaRPr lang="en-US" altLang="zh-CN" b="0" i="1">
                <a:solidFill>
                  <a:srgbClr val="0000FF"/>
                </a:solidFill>
                <a:cs typeface="+mn-lt"/>
              </a:endParaRP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zh-CN" b="0" i="1">
                  <a:solidFill>
                    <a:srgbClr val="0000FF"/>
                  </a:solidFill>
                  <a:cs typeface="+mn-lt"/>
                </a:rPr>
                <a:t>d</a:t>
              </a:r>
              <a:endParaRPr lang="en-US" altLang="zh-CN" b="0" i="1">
                <a:solidFill>
                  <a:srgbClr val="0000FF"/>
                </a:solidFill>
                <a:cs typeface="+mn-lt"/>
              </a:endParaRP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3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cs typeface="+mn-lt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cs typeface="+mn-lt"/>
              </a:endParaRP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endParaRPr lang="zh-CN" altLang="zh-CN" b="0" i="1">
                <a:solidFill>
                  <a:srgbClr val="0000FF"/>
                </a:solidFill>
                <a:cs typeface="+mn-lt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1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endParaRPr lang="zh-CN" altLang="zh-CN" b="0" i="1">
                <a:solidFill>
                  <a:srgbClr val="0000FF"/>
                </a:solidFill>
                <a:cs typeface="+mn-lt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187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299" y="1701"/>
              <a:ext cx="545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19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017"/>
              <a:ext cx="454" cy="33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rear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32193" y="3827215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zh-CN" altLang="en-US" b="0">
              <a:cs typeface="+mn-lt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111854" y="5195640"/>
            <a:ext cx="2701954" cy="14204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  <a:buNone/>
            </a:pPr>
            <a:r>
              <a:rPr lang="zh-CN" altLang="en-US" b="0" dirty="0" smtClean="0">
                <a:latin typeface="+mn-lt"/>
                <a:ea typeface="+mn-ea"/>
                <a:cs typeface="+mn-lt"/>
              </a:rPr>
              <a:t>当</a:t>
            </a:r>
            <a:r>
              <a:rPr lang="en-US" altLang="zh-CN" b="0" dirty="0" smtClean="0">
                <a:latin typeface="+mn-lt"/>
                <a:ea typeface="+mn-ea"/>
                <a:cs typeface="+mn-lt"/>
              </a:rPr>
              <a:t>rear=4</a:t>
            </a:r>
            <a:r>
              <a:rPr lang="zh-CN" altLang="en-US" b="0" dirty="0">
                <a:latin typeface="+mn-lt"/>
                <a:ea typeface="+mn-ea"/>
                <a:cs typeface="+mn-lt"/>
              </a:rPr>
              <a:t>时，下一步到位置</a:t>
            </a:r>
            <a:r>
              <a:rPr lang="en-US" altLang="zh-CN" b="0" dirty="0" smtClean="0">
                <a:latin typeface="+mn-lt"/>
                <a:ea typeface="+mn-ea"/>
                <a:cs typeface="+mn-lt"/>
              </a:rPr>
              <a:t>0</a:t>
            </a:r>
            <a:r>
              <a:rPr lang="zh-CN" altLang="en-US" b="0" dirty="0" smtClean="0">
                <a:latin typeface="+mn-lt"/>
                <a:ea typeface="+mn-ea"/>
                <a:cs typeface="+mn-lt"/>
              </a:rPr>
              <a:t>，可以进队</a:t>
            </a:r>
            <a:endParaRPr lang="en-US" altLang="zh-CN" b="0" dirty="0">
              <a:latin typeface="+mn-lt"/>
              <a:ea typeface="+mn-ea"/>
              <a:cs typeface="+mn-lt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55628" y="5043224"/>
            <a:ext cx="2447925" cy="9772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  <a:buNone/>
            </a:pPr>
            <a:r>
              <a:rPr lang="zh-CN" altLang="en-US" b="0" dirty="0" smtClean="0">
                <a:latin typeface="+mn-lt"/>
                <a:ea typeface="+mn-ea"/>
                <a:cs typeface="+mn-lt"/>
              </a:rPr>
              <a:t>当</a:t>
            </a:r>
            <a:r>
              <a:rPr lang="en-US" altLang="zh-CN" b="0" dirty="0" smtClean="0">
                <a:latin typeface="+mn-lt"/>
                <a:ea typeface="+mn-ea"/>
                <a:cs typeface="+mn-lt"/>
              </a:rPr>
              <a:t>rear=5</a:t>
            </a:r>
            <a:r>
              <a:rPr lang="zh-CN" altLang="en-US" b="0" dirty="0">
                <a:latin typeface="+mn-lt"/>
                <a:ea typeface="+mn-ea"/>
                <a:cs typeface="+mn-lt"/>
              </a:rPr>
              <a:t>时</a:t>
            </a:r>
            <a:r>
              <a:rPr lang="zh-CN" altLang="en-US" b="0" dirty="0" smtClean="0">
                <a:latin typeface="+mn-lt"/>
                <a:ea typeface="+mn-ea"/>
                <a:cs typeface="+mn-lt"/>
              </a:rPr>
              <a:t>，不能再进队</a:t>
            </a:r>
            <a:endParaRPr lang="en-US" altLang="zh-CN" b="0" dirty="0">
              <a:latin typeface="+mn-lt"/>
              <a:ea typeface="+mn-ea"/>
              <a:cs typeface="+mn-lt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5728970" y="4323715"/>
            <a:ext cx="287020" cy="4425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0" i="1">
                <a:latin typeface="+mn-lt"/>
                <a:ea typeface="+mn-ea"/>
                <a:cs typeface="+mn-lt"/>
              </a:rPr>
              <a:t>e</a:t>
            </a:r>
            <a:endParaRPr lang="en-US" altLang="zh-CN" b="0" i="1">
              <a:latin typeface="+mn-lt"/>
              <a:ea typeface="+mn-ea"/>
              <a:cs typeface="+mn-lt"/>
            </a:endParaRPr>
          </a:p>
        </p:txBody>
      </p:sp>
      <p:grpSp>
        <p:nvGrpSpPr>
          <p:cNvPr id="6" name="Group 3"/>
          <p:cNvGrpSpPr/>
          <p:nvPr/>
        </p:nvGrpSpPr>
        <p:grpSpPr bwMode="auto">
          <a:xfrm>
            <a:off x="5244942" y="2794000"/>
            <a:ext cx="3005137" cy="2249488"/>
            <a:chOff x="2120" y="1014"/>
            <a:chExt cx="1893" cy="1417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rgbClr val="4F81BD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1</a:t>
              </a:r>
              <a:endParaRPr lang="en-US" altLang="zh-CN" b="0" dirty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3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c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d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rot="18000000" flipH="1" flipV="1">
              <a:off x="3378" y="1122"/>
              <a:ext cx="110" cy="16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559" y="1014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083175" y="5081905"/>
            <a:ext cx="720725" cy="44323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0">
                <a:latin typeface="+mn-lt"/>
                <a:ea typeface="+mn-ea"/>
                <a:cs typeface="+mn-lt"/>
              </a:rPr>
              <a:t>rear</a:t>
            </a:r>
            <a:endParaRPr lang="en-US" altLang="zh-CN" b="0">
              <a:latin typeface="+mn-lt"/>
              <a:ea typeface="+mn-ea"/>
              <a:cs typeface="+mn-lt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5419090" y="4839970"/>
            <a:ext cx="215900" cy="28765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81 0.025370 L 0.147569 0.014907 " pathEditMode="relative" ptsTypes="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8264 -0.032778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202816" grpId="0" animBg="1"/>
      <p:bldP spid="202817" grpId="0"/>
      <p:bldP spid="45" grpId="0"/>
      <p:bldP spid="3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环形队列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或循环队列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2985136" y="974419"/>
            <a:ext cx="3662362" cy="2506663"/>
            <a:chOff x="2018" y="1116"/>
            <a:chExt cx="2307" cy="1579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rgbClr val="4F81BD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1</a:t>
              </a:r>
              <a:endParaRPr lang="en-US" altLang="zh-CN" b="0" dirty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3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648" y="183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871" y="1888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a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b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c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rear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40005" y="3340100"/>
            <a:ext cx="9007475" cy="210883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实际上内存地址一定是连续的，不可能是环形的，这里是</a:t>
            </a:r>
            <a:r>
              <a:rPr lang="zh-CN" altLang="en-US" sz="3200" b="0" dirty="0">
                <a:solidFill>
                  <a:srgbClr val="3333FF"/>
                </a:solidFill>
                <a:latin typeface="+mn-lt"/>
                <a:ea typeface="+mn-ea"/>
                <a:cs typeface="+mn-lt"/>
              </a:rPr>
              <a:t>通过逻辑方式实现环形队列</a:t>
            </a:r>
            <a:endParaRPr lang="zh-CN" altLang="en-US" sz="3200" b="0" dirty="0">
              <a:solidFill>
                <a:srgbClr val="3333FF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也就是将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rear++</a:t>
            </a: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和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front++</a:t>
            </a: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改为：</a:t>
            </a:r>
            <a:endParaRPr lang="zh-CN" altLang="en-US"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869421" y="5255599"/>
            <a:ext cx="4857784" cy="127254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+mn-lt"/>
                <a:ea typeface="+mn-ea"/>
                <a:cs typeface="+mn-lt"/>
              </a:rPr>
              <a:t>  </a:t>
            </a: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rear=(</a:t>
            </a:r>
            <a:r>
              <a:rPr lang="en-US" altLang="zh-CN" sz="3200" b="0" dirty="0" err="1">
                <a:solidFill>
                  <a:srgbClr val="FF0000"/>
                </a:solidFill>
                <a:latin typeface="+mn-lt"/>
                <a:ea typeface="+mn-ea"/>
                <a:cs typeface="+mn-lt"/>
              </a:rPr>
              <a:t>rear+1</a:t>
            </a: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)%</a:t>
            </a:r>
            <a:r>
              <a:rPr lang="en-US" altLang="zh-CN" sz="3200" b="0" dirty="0" err="1">
                <a:solidFill>
                  <a:srgbClr val="FF0000"/>
                </a:solidFill>
                <a:latin typeface="+mn-lt"/>
                <a:ea typeface="+mn-ea"/>
                <a:cs typeface="+mn-lt"/>
              </a:rPr>
              <a:t>MaxSize</a:t>
            </a:r>
            <a:endParaRPr lang="en-US" altLang="zh-CN" sz="3200" b="0" dirty="0">
              <a:solidFill>
                <a:srgbClr val="FF0000"/>
              </a:solidFill>
              <a:latin typeface="+mn-lt"/>
              <a:ea typeface="+mn-ea"/>
              <a:cs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  front=(</a:t>
            </a:r>
            <a:r>
              <a:rPr lang="en-US" altLang="zh-CN" sz="3200" b="0" dirty="0" err="1">
                <a:solidFill>
                  <a:srgbClr val="FF0000"/>
                </a:solidFill>
                <a:latin typeface="+mn-lt"/>
                <a:ea typeface="+mn-ea"/>
                <a:cs typeface="+mn-lt"/>
              </a:rPr>
              <a:t>front+1</a:t>
            </a: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)%</a:t>
            </a:r>
            <a:r>
              <a:rPr lang="en-US" altLang="zh-CN" sz="3200" b="0" dirty="0" err="1">
                <a:solidFill>
                  <a:srgbClr val="FF0000"/>
                </a:solidFill>
                <a:latin typeface="+mn-lt"/>
                <a:ea typeface="+mn-ea"/>
                <a:cs typeface="+mn-lt"/>
              </a:rPr>
              <a:t>MaxSize</a:t>
            </a:r>
            <a:endParaRPr lang="en-US" altLang="zh-CN" sz="3200" b="0" dirty="0" err="1">
              <a:solidFill>
                <a:srgbClr val="FF0000"/>
              </a:solidFill>
              <a:latin typeface="+mn-lt"/>
              <a:ea typeface="+mn-ea"/>
              <a:cs typeface="+mn-lt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0005" y="928370"/>
            <a:ext cx="3935095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环形队列：</a:t>
            </a:r>
            <a:endParaRPr lang="zh-CN" altLang="en-US" sz="3200" b="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环形队列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或循环队列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5189221" y="1814524"/>
            <a:ext cx="3114675" cy="2616201"/>
            <a:chOff x="2120" y="1116"/>
            <a:chExt cx="1962" cy="1648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rgbClr val="4F81BD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1</a:t>
              </a:r>
              <a:endParaRPr lang="en-US" altLang="zh-CN" b="0" dirty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3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rot="19560000" flipH="1" flipV="1">
              <a:off x="3333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628" y="2136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a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b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c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rot="16200000" flipV="1">
              <a:off x="3279" y="2370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3447" y="2485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rear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40005" y="4852035"/>
            <a:ext cx="9007475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 algn="l">
              <a:spcBef>
                <a:spcPct val="50000"/>
              </a:spcBef>
            </a:pPr>
            <a:r>
              <a:rPr sz="3200" b="0" dirty="0">
                <a:latin typeface="+mn-lt"/>
                <a:ea typeface="+mn-ea"/>
                <a:cs typeface="+mn-lt"/>
              </a:rPr>
              <a:t>那么如何设置队满的条件呢？</a:t>
            </a:r>
            <a:endParaRPr sz="3200" b="0" dirty="0">
              <a:latin typeface="+mn-lt"/>
              <a:ea typeface="+mn-ea"/>
              <a:cs typeface="+mn-lt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0005" y="928370"/>
            <a:ext cx="9007475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约定rear=</a:t>
            </a:r>
            <a:r>
              <a:rPr lang="en-US" altLang="zh-CN" sz="3200" b="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sz="3200" b="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front为队空</a:t>
            </a:r>
            <a:r>
              <a:rPr lang="zh-CN" altLang="en-US" sz="3200" b="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，以下两种情况都满足：</a:t>
            </a:r>
            <a:endParaRPr lang="zh-CN" altLang="en-US" sz="3200" b="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39959" y="1825595"/>
            <a:ext cx="2862421" cy="2668300"/>
            <a:chOff x="4946" y="3100"/>
            <a:chExt cx="4508" cy="4202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5824" y="3855"/>
              <a:ext cx="1928" cy="1815"/>
            </a:xfrm>
            <a:prstGeom prst="ellipse">
              <a:avLst/>
            </a:prstGeom>
            <a:solidFill>
              <a:srgbClr val="4F81BD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946" y="3100"/>
              <a:ext cx="3627" cy="3288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39" y="5217"/>
              <a:ext cx="680" cy="42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7509" y="3567"/>
              <a:ext cx="520" cy="56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5936" y="3290"/>
              <a:ext cx="412" cy="673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504" y="5670"/>
              <a:ext cx="115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4959" y="4877"/>
              <a:ext cx="865" cy="24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929" y="5030"/>
              <a:ext cx="453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224" y="4362"/>
              <a:ext cx="453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1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619" y="3855"/>
              <a:ext cx="453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936" y="4197"/>
              <a:ext cx="452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3</a:t>
              </a:r>
              <a:endParaRPr lang="en-US" altLang="zh-CN" b="0" dirty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051" y="4957"/>
              <a:ext cx="452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 flipV="1">
              <a:off x="7866" y="6010"/>
              <a:ext cx="340" cy="34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8319" y="6125"/>
              <a:ext cx="1135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7514" y="6225"/>
              <a:ext cx="320" cy="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7299" y="6605"/>
              <a:ext cx="1135" cy="69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latin typeface="+mn-lt"/>
                  <a:ea typeface="+mn-ea"/>
                  <a:cs typeface="+mn-lt"/>
                </a:rPr>
                <a:t>rear</a:t>
              </a:r>
              <a:endParaRPr lang="en-US" altLang="zh-CN" b="0" dirty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03876" y="3224542"/>
            <a:ext cx="287337" cy="4425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0" i="1">
                <a:latin typeface="+mn-lt"/>
                <a:ea typeface="+mn-ea"/>
                <a:cs typeface="+mn-lt"/>
              </a:rPr>
              <a:t>d</a:t>
            </a:r>
            <a:endParaRPr lang="en-US" altLang="zh-CN" b="0" i="1">
              <a:latin typeface="+mn-lt"/>
              <a:ea typeface="+mn-ea"/>
              <a:cs typeface="+mn-lt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603366" y="3429012"/>
            <a:ext cx="287337" cy="4425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0" i="1">
                <a:latin typeface="+mn-lt"/>
                <a:ea typeface="+mn-ea"/>
                <a:cs typeface="+mn-lt"/>
              </a:rPr>
              <a:t>e</a:t>
            </a:r>
            <a:endParaRPr lang="en-US" altLang="zh-CN" b="0" i="1"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环形队列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或循环队列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680" y="976630"/>
            <a:ext cx="8906510" cy="127254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ts val="0"/>
              </a:spcBef>
              <a:buNone/>
            </a:pPr>
            <a:r>
              <a:rPr lang="zh-CN" altLang="en-US" sz="3200" b="0" dirty="0">
                <a:latin typeface="+mn-lt"/>
                <a:ea typeface="+mn-ea"/>
                <a:cs typeface="+mn-lt"/>
              </a:rPr>
              <a:t>让</a:t>
            </a:r>
            <a:r>
              <a:rPr lang="en-US" altLang="zh-CN" sz="3200" b="0" dirty="0">
                <a:solidFill>
                  <a:srgbClr val="008000"/>
                </a:solidFill>
                <a:latin typeface="+mn-lt"/>
                <a:ea typeface="+mn-ea"/>
                <a:cs typeface="+mn-lt"/>
              </a:rPr>
              <a:t>rear==front</a:t>
            </a:r>
            <a:r>
              <a:rPr lang="zh-CN" altLang="en-US" sz="3200" b="0" dirty="0">
                <a:latin typeface="+mn-lt"/>
                <a:ea typeface="+mn-ea"/>
                <a:cs typeface="+mn-lt"/>
              </a:rPr>
              <a:t>为</a:t>
            </a:r>
            <a:r>
              <a:rPr lang="zh-CN" altLang="en-US" sz="3200" b="0" dirty="0">
                <a:solidFill>
                  <a:srgbClr val="FF00FF"/>
                </a:solidFill>
                <a:latin typeface="+mn-lt"/>
                <a:ea typeface="+mn-ea"/>
                <a:cs typeface="+mn-lt"/>
              </a:rPr>
              <a:t>队空条件</a:t>
            </a:r>
            <a:r>
              <a:rPr lang="zh-CN" altLang="en-US" sz="3200" b="0" dirty="0">
                <a:latin typeface="+mn-lt"/>
                <a:ea typeface="+mn-ea"/>
                <a:cs typeface="+mn-lt"/>
              </a:rPr>
              <a:t>，并</a:t>
            </a: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约定</a:t>
            </a:r>
            <a:endParaRPr lang="zh-CN" altLang="en-US" sz="3200" b="0" dirty="0">
              <a:solidFill>
                <a:srgbClr val="FF0000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  <a:buNone/>
            </a:pPr>
            <a:r>
              <a:rPr lang="zh-CN" altLang="en-US" sz="3200" b="0" dirty="0">
                <a:latin typeface="+mn-lt"/>
                <a:ea typeface="+mn-ea"/>
                <a:cs typeface="+mn-lt"/>
              </a:rPr>
              <a:t>      </a:t>
            </a:r>
            <a:r>
              <a:rPr lang="en-US" altLang="zh-CN" sz="3200" b="0" dirty="0">
                <a:solidFill>
                  <a:srgbClr val="008000"/>
                </a:solidFill>
                <a:latin typeface="+mn-lt"/>
                <a:ea typeface="+mn-ea"/>
                <a:cs typeface="+mn-lt"/>
              </a:rPr>
              <a:t>(</a:t>
            </a:r>
            <a:r>
              <a:rPr lang="en-US" altLang="zh-CN" sz="3200" b="0" dirty="0" err="1">
                <a:solidFill>
                  <a:srgbClr val="008000"/>
                </a:solidFill>
                <a:latin typeface="+mn-lt"/>
                <a:ea typeface="+mn-ea"/>
                <a:cs typeface="+mn-lt"/>
              </a:rPr>
              <a:t>rear+1</a:t>
            </a:r>
            <a:r>
              <a:rPr lang="en-US" altLang="zh-CN" sz="3200" b="0" dirty="0">
                <a:solidFill>
                  <a:srgbClr val="008000"/>
                </a:solidFill>
                <a:latin typeface="+mn-lt"/>
                <a:ea typeface="+mn-ea"/>
                <a:cs typeface="+mn-lt"/>
              </a:rPr>
              <a:t>)%</a:t>
            </a:r>
            <a:r>
              <a:rPr lang="en-US" altLang="zh-CN" sz="3200" b="0" dirty="0" err="1">
                <a:solidFill>
                  <a:srgbClr val="008000"/>
                </a:solidFill>
                <a:latin typeface="+mn-lt"/>
                <a:ea typeface="+mn-ea"/>
                <a:cs typeface="+mn-lt"/>
              </a:rPr>
              <a:t>MaxSize</a:t>
            </a:r>
            <a:r>
              <a:rPr lang="en-US" altLang="zh-CN" sz="3200" b="0" dirty="0">
                <a:solidFill>
                  <a:srgbClr val="008000"/>
                </a:solidFill>
                <a:latin typeface="+mn-lt"/>
                <a:ea typeface="+mn-ea"/>
                <a:cs typeface="+mn-lt"/>
              </a:rPr>
              <a:t>==front</a:t>
            </a:r>
            <a:endParaRPr lang="en-US" altLang="zh-CN" sz="3200" b="0" dirty="0">
              <a:solidFill>
                <a:srgbClr val="008000"/>
              </a:solidFill>
              <a:latin typeface="+mn-lt"/>
              <a:ea typeface="+mn-ea"/>
              <a:cs typeface="+mn-lt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52877" y="2319814"/>
            <a:ext cx="2519362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  <a:buNone/>
            </a:pPr>
            <a:r>
              <a:rPr lang="zh-CN" altLang="en-US" sz="3200" b="0" dirty="0">
                <a:latin typeface="+mn-lt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3200" b="0" dirty="0">
                <a:solidFill>
                  <a:srgbClr val="FF00FF"/>
                </a:solidFill>
                <a:latin typeface="+mn-lt"/>
                <a:ea typeface="+mn-ea"/>
                <a:cs typeface="Times New Roman" panose="02020603050405020304" pitchFamily="18" charset="0"/>
              </a:rPr>
              <a:t>队满条件</a:t>
            </a:r>
            <a:r>
              <a:rPr lang="zh-CN" altLang="en-US" sz="3200" b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32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10109" y="2249012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/>
          <p:nvPr/>
        </p:nvSpPr>
        <p:spPr bwMode="auto">
          <a:xfrm>
            <a:off x="6260465" y="2030095"/>
            <a:ext cx="2832100" cy="3169285"/>
          </a:xfrm>
          <a:prstGeom prst="borderCallout1">
            <a:avLst>
              <a:gd name="adj1" fmla="val 5551"/>
              <a:gd name="adj2" fmla="val -3657"/>
              <a:gd name="adj3" fmla="val 17511"/>
              <a:gd name="adj4" fmla="val -318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sz="2800" b="0" dirty="0">
                <a:solidFill>
                  <a:srgbClr val="008000"/>
                </a:solidFill>
                <a:cs typeface="Times New Roman" panose="02020603050405020304" pitchFamily="18" charset="0"/>
              </a:rPr>
              <a:t>进队一个元素时到达队头，就认为队满了。这样做会少放一个元素，牺牲一个元素没关系的</a:t>
            </a:r>
            <a:endParaRPr lang="zh-CN" altLang="en-US" sz="2800" b="0" dirty="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889636" y="3266769"/>
            <a:ext cx="3476625" cy="2506663"/>
            <a:chOff x="2120" y="1116"/>
            <a:chExt cx="2190" cy="1579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rgbClr val="4F81BD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buNone/>
              </a:pPr>
              <a:endParaRPr lang="zh-CN" altLang="en-US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0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1</a:t>
              </a:r>
              <a:endParaRPr lang="en-US" altLang="zh-CN" b="0" dirty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2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3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solidFill>
                    <a:sysClr val="window" lastClr="FFFFFF"/>
                  </a:solidFill>
                  <a:latin typeface="+mn-lt"/>
                  <a:ea typeface="+mn-ea"/>
                  <a:cs typeface="+mn-lt"/>
                </a:rPr>
                <a:t>4</a:t>
              </a:r>
              <a:endParaRPr lang="en-US" altLang="zh-CN" b="0">
                <a:solidFill>
                  <a:sysClr val="window" lastClr="FFFFFF"/>
                </a:solidFill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rot="18660000" flipH="1" flipV="1">
              <a:off x="3648" y="1605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856" y="1529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front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a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b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 i="1">
                  <a:latin typeface="+mn-lt"/>
                  <a:ea typeface="+mn-ea"/>
                  <a:cs typeface="+mn-lt"/>
                </a:rPr>
                <a:t>c</a:t>
              </a:r>
              <a:endParaRPr lang="en-US" altLang="zh-CN" b="0" i="1">
                <a:latin typeface="+mn-lt"/>
                <a:ea typeface="+mn-ea"/>
                <a:cs typeface="+mn-lt"/>
              </a:endParaRP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rot="16200000" flipV="1">
              <a:off x="3234" y="2370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3392" y="2416"/>
              <a:ext cx="454" cy="27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ea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latin typeface="+mn-lt"/>
                  <a:ea typeface="+mn-ea"/>
                  <a:cs typeface="+mn-lt"/>
                </a:rPr>
                <a:t>rear</a:t>
              </a:r>
              <a:endParaRPr lang="en-US" altLang="zh-CN" b="0">
                <a:latin typeface="+mn-lt"/>
                <a:ea typeface="+mn-ea"/>
                <a:cs typeface="+mn-lt"/>
              </a:endParaRPr>
            </a:p>
          </p:txBody>
        </p:sp>
      </p:grp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04291" y="4661547"/>
            <a:ext cx="287337" cy="4425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0" i="1">
                <a:latin typeface="+mn-lt"/>
                <a:ea typeface="+mn-ea"/>
                <a:cs typeface="+mn-lt"/>
              </a:rPr>
              <a:t>d</a:t>
            </a:r>
            <a:endParaRPr lang="en-US" altLang="zh-CN" b="0" i="1"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3.2.3 </a:t>
            </a:r>
            <a:r>
              <a:rPr lang="zh-CN" altLang="en-US">
                <a:sym typeface="+mn-ea"/>
              </a:rPr>
              <a:t>环形队列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或循环队列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680" y="976630"/>
            <a:ext cx="9008110" cy="481584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环形队列的4要素：</a:t>
            </a:r>
            <a:endParaRPr sz="3200" b="0" dirty="0">
              <a:solidFill>
                <a:srgbClr val="FF00FF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sz="3200" b="0" dirty="0">
                <a:latin typeface="+mn-lt"/>
                <a:ea typeface="+mn-ea"/>
                <a:cs typeface="+mn-l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队空条件：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front = </a:t>
            </a:r>
            <a:r>
              <a:rPr 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=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rear</a:t>
            </a:r>
            <a:endParaRPr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  <a:buSzTx/>
            </a:pPr>
            <a:r>
              <a:rPr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 队满条件：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(rear+1)%MaxSize == front</a:t>
            </a:r>
            <a:endParaRPr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  <a:buSzTx/>
            </a:pPr>
            <a:r>
              <a:rPr sz="3200" b="0" dirty="0">
                <a:latin typeface="+mn-lt"/>
                <a:ea typeface="+mn-ea"/>
                <a:cs typeface="+mn-l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进队e操作：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e放在rear处</a:t>
            </a:r>
            <a:r>
              <a:rPr 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,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rear=(rear+1)%MaxSize;</a:t>
            </a:r>
            <a:endParaRPr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  <a:buSzTx/>
            </a:pPr>
            <a:r>
              <a:rPr sz="3200" b="0" dirty="0">
                <a:latin typeface="+mn-lt"/>
                <a:ea typeface="+mn-ea"/>
                <a:cs typeface="+mn-l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出队操作：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取出front处元素, 				                    </a:t>
            </a:r>
            <a:r>
              <a:rPr lang="en-US" sz="3200" b="0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		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front=(front+1)%MaxSize ; </a:t>
            </a:r>
            <a:endParaRPr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在环形队列中，实现队列的基本运算算法与非环形队列类似，</a:t>
            </a:r>
            <a:r>
              <a:rPr sz="3200" b="0" dirty="0">
                <a:solidFill>
                  <a:srgbClr val="FF00FF"/>
                </a:solidFill>
                <a:latin typeface="+mn-lt"/>
                <a:ea typeface="+mn-ea"/>
                <a:cs typeface="+mn-lt"/>
              </a:rPr>
              <a:t>只改为上述4要素即可</a:t>
            </a:r>
            <a:r>
              <a:rPr sz="3200" b="0" dirty="0">
                <a:solidFill>
                  <a:schemeClr val="tx1"/>
                </a:solidFill>
                <a:latin typeface="+mn-lt"/>
                <a:ea typeface="+mn-ea"/>
                <a:cs typeface="+mn-lt"/>
              </a:rPr>
              <a:t>。</a:t>
            </a:r>
            <a:endParaRPr sz="3200" b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队列的基本概念</a:t>
            </a:r>
            <a:endParaRPr lang="zh-CN" alt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4615" y="894715"/>
            <a:ext cx="8982075" cy="4373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把进行插入的一端称做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队尾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（rear）。</a:t>
            </a:r>
            <a:endParaRPr kumimoji="1" lang="en-US" altLang="zh-CN" sz="3200" b="0" dirty="0" smtClean="0">
              <a:latin typeface="+mn-ea"/>
              <a:ea typeface="+mn-ea"/>
              <a:cs typeface="+mn-ea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进行删除的一端称做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队首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或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队头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（front）。</a:t>
            </a:r>
            <a:endParaRPr kumimoji="1" lang="zh-CN" altLang="en-US" sz="3200" b="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向队列中插入新元素称为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进队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或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入队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，新元素进队后就成为新的队尾元素。</a:t>
            </a:r>
            <a:endParaRPr kumimoji="1" lang="zh-CN" altLang="en-US" sz="3200" b="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从队列中删除元素称为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出队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或</a:t>
            </a:r>
            <a:r>
              <a:rPr kumimoji="1" lang="zh-CN" altLang="en-US" sz="32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离队</a:t>
            </a:r>
            <a:r>
              <a:rPr kumimoji="1" lang="zh-CN" altLang="en-US" sz="3200" b="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，元素出队后，其后继元素就成为队首元素。 </a:t>
            </a:r>
            <a:endParaRPr kumimoji="1" lang="zh-CN" altLang="en-US" sz="3200" b="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46308" y="5446948"/>
            <a:ext cx="4824413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zh-CN" altLang="en-US" sz="3200" b="0">
              <a:latin typeface="+mn-ea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876290" y="6057265"/>
            <a:ext cx="1215390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200" b="0" dirty="0">
                <a:latin typeface="+mn-ea"/>
                <a:ea typeface="+mn-ea"/>
                <a:cs typeface="Times New Roman" panose="02020603050405020304" pitchFamily="18" charset="0"/>
              </a:rPr>
              <a:t>队尾</a:t>
            </a:r>
            <a:endParaRPr lang="zh-CN" altLang="en-US" sz="3200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804670" y="6057265"/>
            <a:ext cx="1226185" cy="68199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200" b="0" dirty="0">
                <a:latin typeface="+mn-ea"/>
                <a:ea typeface="+mn-ea"/>
                <a:cs typeface="Times New Roman" panose="02020603050405020304" pitchFamily="18" charset="0"/>
              </a:rPr>
              <a:t>队头</a:t>
            </a:r>
            <a:endParaRPr lang="zh-CN" altLang="en-US" sz="3200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6692" y="5270093"/>
            <a:ext cx="1491979" cy="681990"/>
            <a:chOff x="387642" y="3775972"/>
            <a:chExt cx="1491979" cy="681990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" y="3775972"/>
              <a:ext cx="1118870" cy="6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buNone/>
              </a:pPr>
              <a:r>
                <a:rPr lang="zh-CN" altLang="en-US" sz="3200" b="0" dirty="0" smtClean="0">
                  <a:latin typeface="+mn-ea"/>
                  <a:ea typeface="+mn-ea"/>
                </a:rPr>
                <a:t>出队</a:t>
              </a:r>
              <a:endParaRPr lang="zh-CN" altLang="en-US" sz="320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15183" y="5375243"/>
            <a:ext cx="1541780" cy="681990"/>
            <a:chOff x="6996133" y="3881122"/>
            <a:chExt cx="1541780" cy="681990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8738" y="3881122"/>
              <a:ext cx="1019175" cy="6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buNone/>
              </a:pPr>
              <a:r>
                <a:rPr lang="zh-CN" altLang="en-US" sz="3200" b="0" dirty="0" smtClean="0">
                  <a:latin typeface="+mn-ea"/>
                  <a:ea typeface="+mn-ea"/>
                </a:rPr>
                <a:t>进队</a:t>
              </a:r>
              <a:endParaRPr lang="zh-CN" altLang="en-US" sz="3200" b="0" dirty="0" smtClean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队列的主要特点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840" y="1101725"/>
            <a:ext cx="8462010" cy="23114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队列的主要特点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3333FF"/>
                </a:solidFill>
              </a:rPr>
              <a:t>先进先出</a:t>
            </a:r>
            <a:r>
              <a:rPr lang="en-US" altLang="zh-CN"/>
              <a:t>(First In First Out,</a:t>
            </a:r>
            <a:r>
              <a:rPr lang="zh-CN" altLang="en-US">
                <a:solidFill>
                  <a:srgbClr val="3333FF"/>
                </a:solidFill>
              </a:rPr>
              <a:t>简称</a:t>
            </a:r>
            <a:r>
              <a:rPr lang="en-US" altLang="zh-CN">
                <a:solidFill>
                  <a:srgbClr val="3333FF"/>
                </a:solidFill>
              </a:rPr>
              <a:t>FIFO</a:t>
            </a:r>
            <a:r>
              <a:rPr lang="en-US" altLang="zh-CN"/>
              <a:t>)</a:t>
            </a:r>
            <a:r>
              <a:rPr lang="zh-CN" altLang="en-US"/>
              <a:t>，所以又把队列称为</a:t>
            </a:r>
            <a:r>
              <a:rPr lang="zh-CN" altLang="en-US" kern="1200" dirty="0" smtClean="0">
                <a:solidFill>
                  <a:srgbClr val="3333FF"/>
                </a:solidFill>
                <a:latin typeface="+mn-ea"/>
              </a:rPr>
              <a:t>先进先出表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" y="958215"/>
            <a:ext cx="8845550" cy="4994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#define  MaxSize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100   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最大存储量，</a:t>
            </a:r>
            <a:r>
              <a:rPr kumimoji="1" lang="zh-CN" altLang="en-US" u="sng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无分号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 err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typedef  int  ElemType ;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有分号，</a:t>
            </a:r>
            <a:r>
              <a:rPr kumimoji="1" lang="zh-CN" altLang="en-US" u="sng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无井号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 err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typedef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data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 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u="sng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数组形式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kumimoj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front,rear；     </a:t>
            </a:r>
            <a:r>
              <a:rPr kumimoji="1" lang="zh-CN" altLang="en-US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//队首和队尾指针	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endParaRPr kumimoji="1" lang="zh-CN" altLang="en-US" dirty="0">
              <a:solidFill>
                <a:srgbClr val="3CB43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027045" y="1082040"/>
            <a:ext cx="4346575" cy="12992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kumimoji="1"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775835" y="2491105"/>
            <a:ext cx="307975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4999355" y="2562225"/>
            <a:ext cx="194183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直接映射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483485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0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024505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564255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105910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b="0" i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643755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185410" y="3963670"/>
            <a:ext cx="76581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0" i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5723255" y="3963670"/>
            <a:ext cx="194183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091680" y="3963670"/>
            <a:ext cx="765810" cy="4318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5939155" y="3328035"/>
            <a:ext cx="214630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MaxSize-1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6875780" y="3891280"/>
            <a:ext cx="635" cy="14414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531110" y="3328035"/>
            <a:ext cx="71374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2941955" y="3328035"/>
            <a:ext cx="71437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140835" y="3328035"/>
            <a:ext cx="8134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169535" y="3328035"/>
            <a:ext cx="91884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3" name="AutoShape 23"/>
          <p:cNvSpPr/>
          <p:nvPr/>
        </p:nvSpPr>
        <p:spPr bwMode="auto">
          <a:xfrm rot="5400000">
            <a:off x="4782185" y="2446655"/>
            <a:ext cx="76200" cy="4279265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725035" y="4702175"/>
            <a:ext cx="88455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6960870" y="4624705"/>
            <a:ext cx="112458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452360" y="4467225"/>
            <a:ext cx="635" cy="36068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398145" y="1628140"/>
            <a:ext cx="245300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逻辑结构</a:t>
            </a:r>
            <a:endParaRPr kumimoji="1"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398145" y="3787140"/>
            <a:ext cx="245300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存储结构</a:t>
            </a:r>
            <a:endParaRPr kumimoji="1"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116965" y="2491740"/>
            <a:ext cx="306070" cy="934720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zh-CN" b="0">
              <a:solidFill>
                <a:srgbClr val="660066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7857490" y="3966210"/>
            <a:ext cx="765810" cy="4318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7948930" y="4608195"/>
            <a:ext cx="112458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8440420" y="4450715"/>
            <a:ext cx="635" cy="36068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48" grpId="0" animBg="1"/>
      <p:bldP spid="163849" grpId="0" animBg="1"/>
      <p:bldP spid="163850" grpId="0" animBg="1"/>
      <p:bldP spid="163851" grpId="0" animBg="1"/>
      <p:bldP spid="163852" grpId="0" animBg="1"/>
      <p:bldP spid="163853" grpId="0" animBg="1"/>
      <p:bldP spid="163854" grpId="0" animBg="1"/>
      <p:bldP spid="163855" grpId="0" animBg="1"/>
      <p:bldP spid="163856" grpId="0" animBg="1"/>
      <p:bldP spid="163857" grpId="0" animBg="1"/>
      <p:bldP spid="163859" grpId="0" animBg="1"/>
      <p:bldP spid="163860" grpId="0" animBg="1"/>
      <p:bldP spid="163861" grpId="0" animBg="1"/>
      <p:bldP spid="163862" grpId="0" animBg="1"/>
      <p:bldP spid="163863" grpId="0" animBg="1"/>
      <p:bldP spid="163864" grpId="0" animBg="1"/>
      <p:bldP spid="163865" grpId="0" animBg="1"/>
      <p:bldP spid="163869" grpId="0" animBg="1"/>
      <p:bldP spid="163870" grpId="0" animBg="1"/>
      <p:bldP spid="3" grpId="0" bldLvl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7315" y="834390"/>
            <a:ext cx="8924290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【例】</a:t>
            </a:r>
            <a:r>
              <a:rPr lang="en-US" altLang="zh-CN" b="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=5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40690" y="1661160"/>
            <a:ext cx="2630170" cy="2971761"/>
            <a:chOff x="-188604" y="1058523"/>
            <a:chExt cx="2345699" cy="2763344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39701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-188604" y="2953916"/>
              <a:ext cx="830792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241300" y="1058523"/>
              <a:ext cx="1915795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b="0"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0">
                  <a:ea typeface="宋体" panose="02010600030101010101" pitchFamily="2" charset="-122"/>
                  <a:cs typeface="Times New Roman" panose="02020603050405020304" pitchFamily="18" charset="0"/>
                </a:rPr>
                <a:t>）空队</a:t>
              </a:r>
              <a:endParaRPr lang="zh-CN" altLang="en-US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43910" y="2128520"/>
            <a:ext cx="5449570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约定</a:t>
            </a:r>
            <a:r>
              <a:rPr lang="en-US" altLang="zh-CN" b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rear</a:t>
            </a:r>
            <a:r>
              <a:rPr lang="zh-CN" altLang="en-US" b="0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总是指向真实队尾</a:t>
            </a:r>
            <a:r>
              <a:rPr lang="zh-CN" altLang="en-US" b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元素下一个位置。</a:t>
            </a:r>
            <a:endParaRPr lang="zh-CN" altLang="en-US" b="0" smtClean="0">
              <a:solidFill>
                <a:srgbClr val="0000FF"/>
              </a:solidFill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b="0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约定</a:t>
            </a:r>
            <a:r>
              <a:rPr lang="en-US" altLang="zh-CN" b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front</a:t>
            </a:r>
            <a:r>
              <a:rPr lang="zh-CN" altLang="en-US" b="0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总是指向队首</a:t>
            </a:r>
            <a:r>
              <a:rPr lang="zh-CN" altLang="en-US" b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元素。</a:t>
            </a:r>
            <a:endParaRPr lang="zh-CN" altLang="en-US" b="0" smtClean="0">
              <a:solidFill>
                <a:srgbClr val="0000FF"/>
              </a:solidFill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b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初始化为空队：</a:t>
            </a:r>
            <a:r>
              <a:rPr lang="en-US" altLang="zh-CN" b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front=rear=0</a:t>
            </a:r>
            <a:endParaRPr lang="zh-CN" altLang="en-US" smtClean="0">
              <a:solidFill>
                <a:srgbClr val="0000FF"/>
              </a:solidFill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b="0">
                <a:solidFill>
                  <a:srgbClr val="FF0000"/>
                </a:solidFill>
              </a:rPr>
              <a:t>队列判空条件：</a:t>
            </a:r>
            <a:r>
              <a:rPr lang="zh-CN" altLang="en-US" b="0">
                <a:solidFill>
                  <a:srgbClr val="3333FF"/>
                </a:solidFill>
                <a:sym typeface="+mn-ea"/>
              </a:rPr>
              <a:t>front</a:t>
            </a:r>
            <a:r>
              <a:rPr lang="en-US" altLang="zh-CN" b="0">
                <a:solidFill>
                  <a:srgbClr val="3333FF"/>
                </a:solidFill>
                <a:sym typeface="+mn-ea"/>
              </a:rPr>
              <a:t>==</a:t>
            </a:r>
            <a:r>
              <a:rPr lang="zh-CN" altLang="en-US" b="0">
                <a:solidFill>
                  <a:srgbClr val="3333FF"/>
                </a:solidFill>
                <a:sym typeface="+mn-ea"/>
              </a:rPr>
              <a:t>rear</a:t>
            </a:r>
            <a:endParaRPr lang="zh-CN" altLang="en-US" b="0">
              <a:solidFill>
                <a:srgbClr val="3333CD"/>
              </a:solidFill>
            </a:endParaRP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1221105" y="4378960"/>
            <a:ext cx="467360" cy="1651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301625" y="4033520"/>
            <a:ext cx="107061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65985" y="1153160"/>
            <a:ext cx="3096895" cy="3429574"/>
            <a:chOff x="3570" y="2797"/>
            <a:chExt cx="3589" cy="4220"/>
          </a:xfrm>
        </p:grpSpPr>
        <p:grpSp>
          <p:nvGrpSpPr>
            <p:cNvPr id="59" name="组合 58"/>
            <p:cNvGrpSpPr/>
            <p:nvPr/>
          </p:nvGrpSpPr>
          <p:grpSpPr>
            <a:xfrm>
              <a:off x="3570" y="3910"/>
              <a:ext cx="3223" cy="3107"/>
              <a:chOff x="2266633" y="1765307"/>
              <a:chExt cx="2046605" cy="1972656"/>
            </a:xfrm>
          </p:grpSpPr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3211513" y="1803407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3881438" y="1765307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3211513" y="2163770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7" name="Text Box 27"/>
              <p:cNvSpPr txBox="1">
                <a:spLocks noChangeArrowheads="1"/>
              </p:cNvSpPr>
              <p:nvPr/>
            </p:nvSpPr>
            <p:spPr bwMode="auto">
              <a:xfrm>
                <a:off x="3881438" y="2125670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3211513" y="2522545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9" name="Text Box 29"/>
              <p:cNvSpPr txBox="1">
                <a:spLocks noChangeArrowheads="1"/>
              </p:cNvSpPr>
              <p:nvPr/>
            </p:nvSpPr>
            <p:spPr bwMode="auto">
              <a:xfrm>
                <a:off x="3881438" y="2484445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3211513" y="2882907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" name="Text Box 31"/>
              <p:cNvSpPr txBox="1">
                <a:spLocks noChangeArrowheads="1"/>
              </p:cNvSpPr>
              <p:nvPr/>
            </p:nvSpPr>
            <p:spPr bwMode="auto">
              <a:xfrm>
                <a:off x="3881438" y="2844807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3211513" y="3243270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3" name="Text Box 33"/>
              <p:cNvSpPr txBox="1">
                <a:spLocks noChangeArrowheads="1"/>
              </p:cNvSpPr>
              <p:nvPr/>
            </p:nvSpPr>
            <p:spPr bwMode="auto">
              <a:xfrm>
                <a:off x="3881438" y="3205170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/>
            </p:nvSpPr>
            <p:spPr bwMode="auto">
              <a:xfrm>
                <a:off x="2800350" y="3028664"/>
                <a:ext cx="4318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5" name="Text Box 35"/>
              <p:cNvSpPr txBox="1">
                <a:spLocks noChangeArrowheads="1"/>
              </p:cNvSpPr>
              <p:nvPr/>
            </p:nvSpPr>
            <p:spPr bwMode="auto">
              <a:xfrm>
                <a:off x="2266633" y="2706401"/>
                <a:ext cx="685800" cy="53279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3864" y="2797"/>
              <a:ext cx="3295" cy="83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b="0" i="1" dirty="0"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进队列</a:t>
              </a:r>
              <a:endPara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3215" y="5013325"/>
            <a:ext cx="863219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进队操作：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将a放在rear处</a:t>
            </a:r>
            <a:r>
              <a:rPr lang="zh-CN" altLang="en-US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rear++;</a:t>
            </a:r>
            <a:endParaRPr lang="zh-CN" altLang="en-US"/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2955925" y="4189095"/>
            <a:ext cx="532765" cy="4826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027555" y="3830320"/>
            <a:ext cx="107061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419860" y="1144270"/>
            <a:ext cx="63379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）队满：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进队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0385" y="4681220"/>
            <a:ext cx="541274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队满条件：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rear==MaxSize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14575" y="1637665"/>
            <a:ext cx="5796915" cy="3043555"/>
            <a:chOff x="3645" y="2579"/>
            <a:chExt cx="9129" cy="4793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962" y="3450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7325" y="3373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962" y="4182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7325" y="4105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962" y="4911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7325" y="4834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962" y="5643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7325" y="5566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962" y="6375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7325" y="6298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5012" y="3227"/>
              <a:ext cx="87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3754" y="2579"/>
              <a:ext cx="1467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07" y="6823"/>
              <a:ext cx="839" cy="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3645" y="6258"/>
              <a:ext cx="1686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rot="10500000">
              <a:off x="8104" y="3829"/>
              <a:ext cx="839" cy="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8944" y="3250"/>
              <a:ext cx="3830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MaxSize-1</a:t>
              </a:r>
              <a:endParaRPr lang="en-US" altLang="zh-CN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3.2.2  队列的顺序存储表示</a:t>
            </a:r>
            <a:endParaRPr lang="zh-CN" altLang="en-US"/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2330450" y="1285875"/>
            <a:ext cx="35382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）出队列一次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4818380"/>
            <a:ext cx="8230235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出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队操作：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从front处取出元素a; front++;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06645" y="1633220"/>
            <a:ext cx="2894965" cy="3048000"/>
            <a:chOff x="3645" y="2572"/>
            <a:chExt cx="4559" cy="4800"/>
          </a:xfrm>
        </p:grpSpPr>
        <p:sp>
          <p:nvSpPr>
            <p:cNvPr id="3" name="Rectangle 37"/>
            <p:cNvSpPr>
              <a:spLocks noChangeArrowheads="1"/>
            </p:cNvSpPr>
            <p:nvPr/>
          </p:nvSpPr>
          <p:spPr bwMode="auto">
            <a:xfrm>
              <a:off x="5962" y="3450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7325" y="3373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5962" y="4182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7325" y="4105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5962" y="4911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7325" y="4834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5962" y="5643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7325" y="5566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5962" y="6375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7325" y="6298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5125" y="3227"/>
              <a:ext cx="87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3975" y="2572"/>
              <a:ext cx="1467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07" y="6032"/>
              <a:ext cx="839" cy="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3645" y="5467"/>
              <a:ext cx="1686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6369050" y="4047490"/>
            <a:ext cx="744855" cy="469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b="0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40535" y="1633220"/>
            <a:ext cx="2894965" cy="3048000"/>
            <a:chOff x="3645" y="2572"/>
            <a:chExt cx="4559" cy="4800"/>
          </a:xfrm>
        </p:grpSpPr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5962" y="3450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7325" y="3373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5962" y="4182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7325" y="4105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5962" y="4911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7325" y="4834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5962" y="5643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7325" y="5566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5962" y="6375"/>
              <a:ext cx="1173" cy="7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7325" y="6298"/>
              <a:ext cx="879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5125" y="3227"/>
              <a:ext cx="879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3975" y="2572"/>
              <a:ext cx="1467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07" y="6823"/>
              <a:ext cx="839" cy="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645" y="6258"/>
              <a:ext cx="1686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front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 bldLvl="0" animBg="1"/>
      <p:bldP spid="4" grpId="0"/>
      <p:bldP spid="5170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1705a00e-7398-4e0a-a088-71c9b171670a"/>
  <p:tag name="COMMONDATA" val="eyJoZGlkIjoiMzI5YTdhMDExZWVhYTAxZjI0MDI4YTdlYmQ4ZDU4NTAifQ=="/>
  <p:tag name="commondata" val="eyJoZGlkIjoiYWRlZGU0MWY4ZmU4ZWRhYTFlYjgwMGU3MmQwYTcxMmM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2304</Words>
  <Application>WPS 演示</Application>
  <PresentationFormat>全屏显示(4:3)</PresentationFormat>
  <Paragraphs>454</Paragraphs>
  <Slides>18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楷体</vt:lpstr>
      <vt:lpstr>Arial Unicode MS</vt:lpstr>
      <vt:lpstr>场景型模板</vt:lpstr>
      <vt:lpstr>3_场景型模板</vt:lpstr>
      <vt:lpstr>3.2 队列的基本概念</vt:lpstr>
      <vt:lpstr>3.2 队列的基本概念</vt:lpstr>
      <vt:lpstr>3.2 队列的主要特点</vt:lpstr>
      <vt:lpstr>3.2.2  队列的顺序存储表示</vt:lpstr>
      <vt:lpstr>3.2.2  队列的顺序存储表示</vt:lpstr>
      <vt:lpstr>3.2.2  队列的顺序存储表示</vt:lpstr>
      <vt:lpstr>3.2.2  队列的顺序存储表示</vt:lpstr>
      <vt:lpstr>3.2.2  队列的顺序存储表示</vt:lpstr>
      <vt:lpstr>3.2.2  队列的顺序存储表示</vt:lpstr>
      <vt:lpstr>3.2.3 顺序队列的运算实现</vt:lpstr>
      <vt:lpstr>3.2.3 顺序队列的运算实现</vt:lpstr>
      <vt:lpstr>3.2.3 顺序队列的运算实现</vt:lpstr>
      <vt:lpstr>3.2.2  队列的静态顺序存储表示</vt:lpstr>
      <vt:lpstr>3.2.3 环形队列(或循环队列)</vt:lpstr>
      <vt:lpstr>3.2.3 环形队列(或循环队列)</vt:lpstr>
      <vt:lpstr>3.2.3 环形队列(或循环队列)</vt:lpstr>
      <vt:lpstr>3.2.3 环形队列(或循环队列)</vt:lpstr>
      <vt:lpstr>3.2.3 环形队列(或循环队列)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3354</cp:revision>
  <dcterms:created xsi:type="dcterms:W3CDTF">2001-07-10T07:21:00Z</dcterms:created>
  <dcterms:modified xsi:type="dcterms:W3CDTF">2024-05-24T06:23:36Z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6DB4EFCC9D5A479FA80BF25C4EE0F953</vt:lpwstr>
  </property>
</Properties>
</file>