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256" r:id="rId3"/>
    <p:sldId id="3109" r:id="rId5"/>
    <p:sldId id="2891" r:id="rId6"/>
    <p:sldId id="2950" r:id="rId7"/>
    <p:sldId id="2951" r:id="rId8"/>
    <p:sldId id="2954" r:id="rId9"/>
    <p:sldId id="2955" r:id="rId10"/>
    <p:sldId id="2953" r:id="rId11"/>
    <p:sldId id="2952" r:id="rId12"/>
    <p:sldId id="2956" r:id="rId13"/>
    <p:sldId id="2958" r:id="rId14"/>
    <p:sldId id="2961" r:id="rId15"/>
    <p:sldId id="3211" r:id="rId16"/>
    <p:sldId id="2964" r:id="rId17"/>
    <p:sldId id="2966" r:id="rId18"/>
    <p:sldId id="3212" r:id="rId19"/>
    <p:sldId id="2967" r:id="rId20"/>
    <p:sldId id="2968" r:id="rId21"/>
    <p:sldId id="2970" r:id="rId22"/>
    <p:sldId id="2965" r:id="rId23"/>
    <p:sldId id="3111" r:id="rId24"/>
    <p:sldId id="2971" r:id="rId25"/>
    <p:sldId id="2972" r:id="rId26"/>
    <p:sldId id="2973" r:id="rId27"/>
    <p:sldId id="2974" r:id="rId28"/>
    <p:sldId id="2975" r:id="rId29"/>
    <p:sldId id="2976" r:id="rId30"/>
    <p:sldId id="2999" r:id="rId31"/>
    <p:sldId id="2980" r:id="rId32"/>
    <p:sldId id="2979" r:id="rId33"/>
    <p:sldId id="3112" r:id="rId34"/>
    <p:sldId id="2963" r:id="rId35"/>
    <p:sldId id="3113" r:id="rId36"/>
    <p:sldId id="2981" r:id="rId37"/>
    <p:sldId id="3114" r:id="rId38"/>
    <p:sldId id="2984" r:id="rId39"/>
    <p:sldId id="3115" r:id="rId40"/>
    <p:sldId id="2985" r:id="rId41"/>
    <p:sldId id="2988" r:id="rId42"/>
    <p:sldId id="3116" r:id="rId43"/>
    <p:sldId id="2989" r:id="rId44"/>
    <p:sldId id="2996" r:id="rId45"/>
    <p:sldId id="3249" r:id="rId46"/>
    <p:sldId id="3250" r:id="rId47"/>
    <p:sldId id="3251" r:id="rId48"/>
    <p:sldId id="3252" r:id="rId49"/>
    <p:sldId id="3253" r:id="rId50"/>
    <p:sldId id="3254" r:id="rId51"/>
    <p:sldId id="3255" r:id="rId52"/>
    <p:sldId id="3256" r:id="rId53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5" userDrawn="1">
          <p15:clr>
            <a:srgbClr val="A4A3A4"/>
          </p15:clr>
        </p15:guide>
        <p15:guide id="2" pos="23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0000"/>
    <a:srgbClr val="969696"/>
    <a:srgbClr val="FF00FF"/>
    <a:srgbClr val="4EA947"/>
    <a:srgbClr val="3333CD"/>
    <a:srgbClr val="FFFFFF"/>
    <a:srgbClr val="F9FBFA"/>
    <a:srgbClr val="B60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0"/>
  </p:normalViewPr>
  <p:slideViewPr>
    <p:cSldViewPr showGuides="1">
      <p:cViewPr varScale="1">
        <p:scale>
          <a:sx n="66" d="100"/>
          <a:sy n="66" d="100"/>
        </p:scale>
        <p:origin x="636" y="84"/>
      </p:cViewPr>
      <p:guideLst>
        <p:guide orient="horz" pos="2875"/>
        <p:guide pos="23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65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306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ym typeface="+mn-ea"/>
              </a:rPr>
              <a:t>树型结构是一类非常重要的非线性结构。直观地，树型结构是</a:t>
            </a: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以分支关系定义的层次结构</a:t>
            </a:r>
            <a:r>
              <a:rPr lang="zh-CN" altLang="en-US" b="1" dirty="0">
                <a:sym typeface="+mn-ea"/>
              </a:rPr>
              <a:t>。</a:t>
            </a:r>
            <a:endParaRPr lang="zh-CN" altLang="en-US" b="1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ym typeface="+mn-ea"/>
              </a:rPr>
              <a:t>        树在计算机领域中也有着广泛的应用，例如在编译程序中，用树来表示源程序的语法结构；在数据库系统中，可用树来组织信息；在分析算法的行为时，可用树来描述其执行过程等等。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二叉树的结构是非线性的，每个节点最多有</a:t>
            </a:r>
            <a:r>
              <a:rPr lang="en-US" altLang="zh-CN"/>
              <a:t>2</a:t>
            </a:r>
            <a:r>
              <a:rPr lang="zh-CN" altLang="en-US"/>
              <a:t>个后继</a:t>
            </a:r>
            <a:endParaRPr lang="zh-CN" altLang="en-US"/>
          </a:p>
          <a:p>
            <a:r>
              <a:rPr lang="zh-CN" altLang="en-US"/>
              <a:t>存储结构两种，顺序   链式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若一个二叉树含有</a:t>
            </a:r>
            <a:r>
              <a:rPr lang="en-US" altLang="zh-CN"/>
              <a:t>n</a:t>
            </a:r>
            <a:r>
              <a:rPr lang="zh-CN" altLang="en-US"/>
              <a:t>个结点，采用二叉链表存储，共有多少个空链域？</a:t>
            </a:r>
            <a:endParaRPr lang="zh-CN" altLang="en-US"/>
          </a:p>
          <a:p>
            <a:r>
              <a:rPr lang="zh-CN" altLang="en-US"/>
              <a:t>指针域：</a:t>
            </a:r>
            <a:r>
              <a:rPr lang="en-US" altLang="zh-CN"/>
              <a:t>2n</a:t>
            </a:r>
            <a:endParaRPr lang="en-US" altLang="zh-CN"/>
          </a:p>
          <a:p>
            <a:r>
              <a:rPr lang="zh-CN" altLang="en-US"/>
              <a:t>分支数目：</a:t>
            </a:r>
            <a:r>
              <a:rPr lang="en-US" altLang="zh-CN"/>
              <a:t>n-1</a:t>
            </a:r>
            <a:endParaRPr lang="en-US" altLang="zh-CN"/>
          </a:p>
          <a:p>
            <a:r>
              <a:rPr lang="zh-CN" altLang="en-US"/>
              <a:t>非空链域：</a:t>
            </a:r>
            <a:r>
              <a:rPr lang="en-US" altLang="zh-CN"/>
              <a:t>n-1</a:t>
            </a:r>
            <a:endParaRPr lang="en-US" altLang="zh-CN"/>
          </a:p>
          <a:p>
            <a:r>
              <a:rPr lang="zh-CN" altLang="en-US"/>
              <a:t>因此空链域：</a:t>
            </a:r>
            <a:r>
              <a:rPr lang="en-US" altLang="zh-CN"/>
              <a:t>2n-(n-1)=n+1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遍历目的（作用）：二叉树是一种非线性结构，每个结点都可能有左</a:t>
            </a:r>
            <a:r>
              <a:rPr lang="zh-CN" altLang="en-US" b="1" dirty="0">
                <a:latin typeface="+mn-lt"/>
                <a:ea typeface="+mn-ea"/>
                <a:sym typeface="+mn-ea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右两棵子树，因此，需要寻找一种规律，使二叉树上的结点能排列在一个线性队列上，从而便于遍历。</a:t>
            </a:r>
            <a:endParaRPr lang="zh-CN" altLang="en-US" b="1" dirty="0">
              <a:latin typeface="宋体" panose="02010600030101010101" pitchFamily="2" charset="-122"/>
              <a:ea typeface="+mn-ea"/>
              <a:sym typeface="+mn-ea"/>
            </a:endParaRPr>
          </a:p>
          <a:p>
            <a:endParaRPr lang="zh-CN" altLang="en-US" b="1" dirty="0">
              <a:latin typeface="宋体" panose="02010600030101010101" pitchFamily="2" charset="-122"/>
              <a:ea typeface="+mn-ea"/>
              <a:sym typeface="+mn-ea"/>
            </a:endParaRPr>
          </a:p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若以</a:t>
            </a:r>
            <a:r>
              <a:rPr lang="en-US" altLang="zh-CN" b="1">
                <a:ea typeface="微软雅黑" panose="020B0503020204020204" charset="-122"/>
                <a:sym typeface="+mn-ea"/>
              </a:rPr>
              <a:t>L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ea typeface="微软雅黑" panose="020B0503020204020204" charset="-122"/>
                <a:sym typeface="+mn-ea"/>
              </a:rPr>
              <a:t>D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ea typeface="微软雅黑" panose="020B0503020204020204" charset="-122"/>
                <a:sym typeface="+mn-ea"/>
              </a:rPr>
              <a:t>R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分别表示遍历左子树、遍历根结点和遍历右子树，</a:t>
            </a:r>
            <a:r>
              <a:rPr lang="zh-CN" altLang="en-US" b="1" dirty="0">
                <a:sym typeface="+mn-ea"/>
              </a:rPr>
              <a:t>则有六种遍历方案：</a:t>
            </a:r>
            <a:r>
              <a:rPr lang="en-US" altLang="zh-CN" b="1">
                <a:ea typeface="微软雅黑" panose="020B0503020204020204" charset="-122"/>
                <a:sym typeface="+mn-ea"/>
              </a:rPr>
              <a:t>DLR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ea typeface="微软雅黑" panose="020B0503020204020204" charset="-122"/>
                <a:sym typeface="+mn-ea"/>
              </a:rPr>
              <a:t>LDR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ea typeface="微软雅黑" panose="020B0503020204020204" charset="-122"/>
                <a:sym typeface="+mn-ea"/>
              </a:rPr>
              <a:t>LRD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ea typeface="微软雅黑" panose="020B0503020204020204" charset="-122"/>
                <a:sym typeface="+mn-ea"/>
              </a:rPr>
              <a:t>DRL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ea typeface="微软雅黑" panose="020B0503020204020204" charset="-122"/>
                <a:sym typeface="+mn-ea"/>
              </a:rPr>
              <a:t>RDL</a:t>
            </a:r>
            <a:r>
              <a:rPr lang="zh-CN" altLang="en-US" b="1">
                <a:sym typeface="+mn-ea"/>
              </a:rPr>
              <a:t>、</a:t>
            </a:r>
            <a:r>
              <a:rPr lang="en-US" altLang="zh-CN" b="1">
                <a:ea typeface="微软雅黑" panose="020B0503020204020204" charset="-122"/>
                <a:sym typeface="+mn-ea"/>
              </a:rPr>
              <a:t>RLD</a:t>
            </a:r>
            <a:r>
              <a:rPr lang="zh-CN" altLang="en-US" b="1">
                <a:sym typeface="+mn-ea"/>
              </a:rPr>
              <a:t>。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若规定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先左后右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，则只有</a:t>
            </a:r>
            <a:r>
              <a:rPr lang="zh-CN" altLang="en-US" b="1" dirty="0">
                <a:sym typeface="+mn-ea"/>
              </a:rPr>
              <a:t>前三种情况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三种情况，分别是：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zh-CN" b="1">
                <a:solidFill>
                  <a:schemeClr val="folHlink"/>
                </a:solidFill>
                <a:ea typeface="微软雅黑" panose="020B0503020204020204" charset="-122"/>
                <a:sym typeface="+mn-ea"/>
              </a:rPr>
              <a:t>DLR</a:t>
            </a:r>
            <a:r>
              <a:rPr lang="en-US" altLang="zh-CN" b="1"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先</a:t>
            </a:r>
            <a:r>
              <a:rPr lang="en-US" altLang="zh-CN" b="1">
                <a:latin typeface="宋体" panose="02010600030101010101" pitchFamily="2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根</a:t>
            </a:r>
            <a:r>
              <a:rPr lang="en-US" altLang="zh-CN" b="1">
                <a:latin typeface="宋体" panose="02010600030101010101" pitchFamily="2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序遍历。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zh-CN" b="1">
                <a:solidFill>
                  <a:schemeClr val="folHlink"/>
                </a:solidFill>
                <a:ea typeface="微软雅黑" panose="020B0503020204020204" charset="-122"/>
                <a:sym typeface="+mn-ea"/>
              </a:rPr>
              <a:t>LDR</a:t>
            </a:r>
            <a:r>
              <a:rPr lang="en-US" altLang="zh-CN" b="1"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中</a:t>
            </a:r>
            <a:r>
              <a:rPr lang="en-US" altLang="zh-CN" b="1">
                <a:latin typeface="宋体" panose="02010600030101010101" pitchFamily="2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根</a:t>
            </a:r>
            <a:r>
              <a:rPr lang="en-US" altLang="zh-CN" b="1">
                <a:latin typeface="宋体" panose="02010600030101010101" pitchFamily="2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序遍历。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en-US" altLang="zh-CN" b="1">
                <a:solidFill>
                  <a:schemeClr val="folHlink"/>
                </a:solidFill>
                <a:ea typeface="微软雅黑" panose="020B0503020204020204" charset="-122"/>
                <a:sym typeface="+mn-ea"/>
              </a:rPr>
              <a:t>LRD</a:t>
            </a:r>
            <a:r>
              <a:rPr lang="en-US" altLang="zh-CN" b="1"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后</a:t>
            </a:r>
            <a:r>
              <a:rPr lang="en-US" altLang="zh-CN" b="1">
                <a:latin typeface="宋体" panose="02010600030101010101" pitchFamily="2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根</a:t>
            </a:r>
            <a:r>
              <a:rPr lang="en-US" altLang="zh-CN" b="1">
                <a:latin typeface="宋体" panose="02010600030101010101" pitchFamily="2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序遍历。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zh-CN" altLang="en-US" b="1" dirty="0">
                <a:sym typeface="+mn-ea"/>
              </a:rPr>
              <a:t>        对于二叉树的遍历，分别讨论递归遍历算法和非递归遍历算法。递归遍历算法具有非常清晰的结构，但初学者往往难以接受或怀疑，不敢使用。实际上，递归算法是由系统通过使用堆栈来实现控制的。而非递归算法中的控制是由设计者定义和使用堆栈来实现的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b="1" kern="1200" baseline="0" dirty="0">
              <a:latin typeface="宋体" panose="02010600030101010101" pitchFamily="2" charset="-122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对于二叉树的遍历，讨论递归遍历算法。递归遍历算法具有非常清晰的结构，但初学者往往难以接受或怀疑，不敢使用。实际上，递归算法是由系统通过使用堆栈来实现控制的。而非递归算法中的控制是由设计者定义和使用堆栈来实现的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说明：</a:t>
            </a:r>
            <a:r>
              <a:rPr lang="en-US" altLang="zh-CN" b="1">
                <a:ea typeface="微软雅黑" panose="020B0503020204020204" charset="-122"/>
                <a:sym typeface="+mn-ea"/>
              </a:rPr>
              <a:t>visit()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函数是访问结点的数据域，其要求视具体问题而定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树采用二叉链表的存储结构，用指针变量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+mn-ea"/>
              </a:rPr>
              <a:t>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来指向。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对于二叉树的遍历，分别讨论递归遍历算法和非递归遍历算法。递归遍历算法具有非常清晰的结构，但初学者往往难以接受或怀疑，不敢使用。实际上，递归算法是由系统通过使用堆栈来实现控制的。而非递归算法中的控制是由设计者定义和使用堆栈来实现的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说明：</a:t>
            </a:r>
            <a:r>
              <a:rPr lang="en-US" altLang="zh-CN" b="1">
                <a:ea typeface="微软雅黑" panose="020B0503020204020204" charset="-122"/>
                <a:sym typeface="+mn-ea"/>
              </a:rPr>
              <a:t>visit()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函数是访问结点的数据域，其要求视具体问题而定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树采用二叉链表的存储结构，用指针变量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+mn-ea"/>
              </a:rPr>
              <a:t>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来指向。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对于二叉树的遍历，分别讨论递归遍历算法和非递归遍历算法。递归遍历算法具有非常清晰的结构，但初学者往往难以接受或怀疑，不敢使用。实际上，递归算法是由系统通过使用堆栈来实现控制的。而非递归算法中的控制是由设计者定义和使用堆栈来实现的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对于二叉树的遍历，分别讨论递归遍历算法和非递归遍历算法。递归遍历算法具有非常清晰的结构，但初学者往往难以接受或怀疑，不敢使用。实际上，递归算法是由系统通过使用堆栈来实现控制的。而非递归算法中的控制是由设计者定义和使用堆栈来实现的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说明：</a:t>
            </a:r>
            <a:r>
              <a:rPr lang="en-US" altLang="zh-CN" b="1">
                <a:ea typeface="微软雅黑" panose="020B0503020204020204" charset="-122"/>
                <a:sym typeface="+mn-ea"/>
              </a:rPr>
              <a:t>visit()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函数是访问结点的数据域，其要求视具体问题而定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树采用二叉链表的存储结构，用指针变量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sym typeface="+mn-ea"/>
              </a:rPr>
              <a:t>T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+mn-ea"/>
              </a:rPr>
              <a:t>来指向。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这是树的递归定义，即用树来定义树，而只有一个结点的树必定仅由根组成，如图所示。</a:t>
            </a:r>
            <a:endParaRPr lang="zh-CN" altLang="en-US" b="1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+mn-ea"/>
                <a:sym typeface="+mn-ea"/>
              </a:rPr>
              <a:t>为保证是按层次遍历，必须设置一个队列，初始化时为空。</a:t>
            </a:r>
            <a:endParaRPr lang="zh-CN" altLang="en-US" b="1" kern="1200" baseline="0" dirty="0"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defTabSz="914400">
              <a:lnSpc>
                <a:spcPct val="110000"/>
              </a:lnSpc>
              <a:buSzPct val="80000"/>
            </a:pPr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二叉树</a:t>
            </a:r>
            <a:r>
              <a:rPr lang="en-US" altLang="zh-CN" b="1">
                <a:latin typeface="+mn-lt"/>
                <a:ea typeface="+mn-ea"/>
                <a:sym typeface="+mn-ea"/>
              </a:rPr>
              <a:t>(Binary tree)</a:t>
            </a:r>
            <a:r>
              <a:rPr lang="zh-CN" altLang="en-US" b="1">
                <a:latin typeface="+mn-lt"/>
                <a:ea typeface="+mn-ea"/>
                <a:sym typeface="+mn-ea"/>
              </a:rPr>
              <a:t>的每个节点只能含有</a:t>
            </a:r>
            <a:r>
              <a:rPr lang="en-US" altLang="zh-CN" b="1">
                <a:latin typeface="+mn-lt"/>
                <a:ea typeface="+mn-ea"/>
                <a:sym typeface="+mn-ea"/>
              </a:rPr>
              <a:t>0</a:t>
            </a:r>
            <a:r>
              <a:rPr lang="zh-CN" altLang="en-US" b="1">
                <a:latin typeface="+mn-lt"/>
                <a:ea typeface="+mn-ea"/>
                <a:sym typeface="+mn-ea"/>
              </a:rPr>
              <a:t>，</a:t>
            </a:r>
            <a:r>
              <a:rPr lang="en-US" altLang="zh-CN" b="1">
                <a:latin typeface="+mn-lt"/>
                <a:ea typeface="+mn-ea"/>
                <a:sym typeface="+mn-ea"/>
              </a:rPr>
              <a:t>1</a:t>
            </a:r>
            <a:r>
              <a:rPr lang="zh-CN" altLang="en-US" b="1">
                <a:latin typeface="+mn-lt"/>
                <a:ea typeface="+mn-ea"/>
                <a:sym typeface="+mn-ea"/>
              </a:rPr>
              <a:t>，</a:t>
            </a:r>
            <a:r>
              <a:rPr lang="en-US" altLang="zh-CN" b="1">
                <a:latin typeface="+mn-lt"/>
                <a:ea typeface="+mn-ea"/>
                <a:sym typeface="+mn-ea"/>
              </a:rPr>
              <a:t>2</a:t>
            </a:r>
            <a:r>
              <a:rPr lang="zh-CN" altLang="en-US" b="1">
                <a:latin typeface="+mn-lt"/>
                <a:ea typeface="+mn-ea"/>
                <a:sym typeface="+mn-ea"/>
              </a:rPr>
              <a:t>个孩子，且左右有序，不能颠倒。</a:t>
            </a:r>
            <a:endParaRPr lang="zh-CN" altLang="en-US" b="1">
              <a:latin typeface="+mn-lt"/>
              <a:ea typeface="+mn-ea"/>
              <a:sym typeface="+mn-ea"/>
            </a:endParaRPr>
          </a:p>
          <a:p>
            <a:pPr algn="l" defTabSz="914400">
              <a:lnSpc>
                <a:spcPct val="110000"/>
              </a:lnSpc>
              <a:buSzPct val="80000"/>
            </a:pPr>
            <a:r>
              <a:rPr lang="zh-CN" altLang="en-US" b="1">
                <a:latin typeface="+mn-lt"/>
                <a:ea typeface="+mn-ea"/>
                <a:sym typeface="+mn-ea"/>
              </a:rPr>
              <a:t>位于左边的孩子叫做左孩子，位于右边的孩子叫做右孩子</a:t>
            </a:r>
            <a:endParaRPr lang="zh-CN" altLang="en-US" b="1" kern="1200" baseline="0">
              <a:latin typeface="宋体" panose="02010600030101010101" pitchFamily="2" charset="-122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defTabSz="914400">
              <a:lnSpc>
                <a:spcPct val="110000"/>
              </a:lnSpc>
              <a:buSzPct val="80000"/>
            </a:pPr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任一二叉树</a:t>
            </a:r>
            <a:r>
              <a:rPr lang="en-US" altLang="zh-CN" b="1">
                <a:latin typeface="+mn-lt"/>
                <a:ea typeface="+mn-ea"/>
                <a:sym typeface="+mn-ea"/>
              </a:rPr>
              <a:t>(Binary tree)</a:t>
            </a:r>
            <a:r>
              <a:rPr lang="zh-CN" altLang="en-US" b="1">
                <a:latin typeface="+mn-lt"/>
                <a:ea typeface="+mn-ea"/>
                <a:sym typeface="+mn-ea"/>
              </a:rPr>
              <a:t>都可以用这五种形态的组合来实现</a:t>
            </a:r>
            <a:endParaRPr lang="zh-CN" altLang="en-US" b="1" kern="1200" baseline="0">
              <a:latin typeface="宋体" panose="02010600030101010101" pitchFamily="2" charset="-122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defTabSz="914400">
              <a:lnSpc>
                <a:spcPct val="110000"/>
              </a:lnSpc>
              <a:buSzPct val="80000"/>
            </a:pPr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二叉树</a:t>
            </a:r>
            <a:r>
              <a:rPr lang="en-US" altLang="zh-CN" b="1">
                <a:latin typeface="+mn-lt"/>
                <a:ea typeface="+mn-ea"/>
                <a:sym typeface="+mn-ea"/>
              </a:rPr>
              <a:t>(Binary tree)</a:t>
            </a:r>
            <a:r>
              <a:rPr lang="zh-CN" altLang="en-US" b="1">
                <a:latin typeface="+mn-lt"/>
                <a:ea typeface="+mn-ea"/>
                <a:sym typeface="+mn-ea"/>
              </a:rPr>
              <a:t>的每个节点只能含有</a:t>
            </a:r>
            <a:r>
              <a:rPr lang="en-US" altLang="zh-CN" b="1">
                <a:latin typeface="+mn-lt"/>
                <a:ea typeface="+mn-ea"/>
                <a:sym typeface="+mn-ea"/>
              </a:rPr>
              <a:t>0</a:t>
            </a:r>
            <a:r>
              <a:rPr lang="zh-CN" altLang="en-US" b="1">
                <a:latin typeface="+mn-lt"/>
                <a:ea typeface="+mn-ea"/>
                <a:sym typeface="+mn-ea"/>
              </a:rPr>
              <a:t>，</a:t>
            </a:r>
            <a:r>
              <a:rPr lang="en-US" altLang="zh-CN" b="1">
                <a:latin typeface="+mn-lt"/>
                <a:ea typeface="+mn-ea"/>
                <a:sym typeface="+mn-ea"/>
              </a:rPr>
              <a:t>1</a:t>
            </a:r>
            <a:r>
              <a:rPr lang="zh-CN" altLang="en-US" b="1">
                <a:latin typeface="+mn-lt"/>
                <a:ea typeface="+mn-ea"/>
                <a:sym typeface="+mn-ea"/>
              </a:rPr>
              <a:t>，</a:t>
            </a:r>
            <a:r>
              <a:rPr lang="en-US" altLang="zh-CN" b="1">
                <a:latin typeface="+mn-lt"/>
                <a:ea typeface="+mn-ea"/>
                <a:sym typeface="+mn-ea"/>
              </a:rPr>
              <a:t>2</a:t>
            </a:r>
            <a:r>
              <a:rPr lang="zh-CN" altLang="en-US" b="1">
                <a:latin typeface="+mn-lt"/>
                <a:ea typeface="+mn-ea"/>
                <a:sym typeface="+mn-ea"/>
              </a:rPr>
              <a:t>个孩子，且左右有序，不能颠倒。</a:t>
            </a:r>
            <a:endParaRPr lang="zh-CN" altLang="en-US" b="1">
              <a:latin typeface="+mn-lt"/>
              <a:ea typeface="+mn-ea"/>
              <a:sym typeface="+mn-ea"/>
            </a:endParaRPr>
          </a:p>
          <a:p>
            <a:pPr algn="l" defTabSz="914400">
              <a:lnSpc>
                <a:spcPct val="110000"/>
              </a:lnSpc>
              <a:buSzPct val="80000"/>
            </a:pPr>
            <a:r>
              <a:rPr lang="zh-CN" altLang="en-US" b="1">
                <a:latin typeface="+mn-lt"/>
                <a:ea typeface="+mn-ea"/>
                <a:sym typeface="+mn-ea"/>
              </a:rPr>
              <a:t>位于左边的孩子叫做左孩子，位于右边的孩子叫做右孩子</a:t>
            </a:r>
            <a:endParaRPr lang="zh-CN" altLang="en-US" b="1" kern="1200" baseline="0">
              <a:latin typeface="宋体" panose="02010600030101010101" pitchFamily="2" charset="-122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defTabSz="914400">
              <a:lnSpc>
                <a:spcPct val="110000"/>
              </a:lnSpc>
              <a:buSzPct val="80000"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ea typeface="+mn-ea"/>
                <a:sym typeface="+mn-ea"/>
              </a:rPr>
              <a:t>完全二叉树的特点</a:t>
            </a:r>
            <a:r>
              <a:rPr lang="zh-CN" altLang="en-US" dirty="0">
                <a:latin typeface="宋体" panose="02010600030101010101" pitchFamily="2" charset="-122"/>
                <a:ea typeface="+mn-ea"/>
                <a:sym typeface="+mn-ea"/>
              </a:rPr>
              <a:t>：</a:t>
            </a:r>
            <a:endParaRPr lang="zh-CN" altLang="en-US" kern="1200" baseline="0" dirty="0">
              <a:latin typeface="宋体" panose="02010600030101010101" pitchFamily="2" charset="-122"/>
              <a:ea typeface="+mn-ea"/>
              <a:cs typeface="+mn-cs"/>
            </a:endParaRPr>
          </a:p>
          <a:p>
            <a:pPr algn="l" defTabSz="914400">
              <a:lnSpc>
                <a:spcPct val="110000"/>
              </a:lnSpc>
              <a:buSzPct val="80000"/>
            </a:pPr>
            <a:r>
              <a:rPr lang="zh-CN" altLang="en-US" dirty="0">
                <a:latin typeface="宋体" panose="02010600030101010101" pitchFamily="2" charset="-122"/>
                <a:ea typeface="+mn-ea"/>
                <a:sym typeface="+mn-ea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若完全二叉树的深度为</a:t>
            </a:r>
            <a:r>
              <a:rPr lang="en-US" altLang="zh-CN" b="1">
                <a:latin typeface="+mn-lt"/>
                <a:ea typeface="+mn-ea"/>
                <a:sym typeface="+mn-ea"/>
              </a:rPr>
              <a:t>k </a:t>
            </a:r>
            <a:r>
              <a:rPr lang="zh-CN" altLang="en-US" b="1">
                <a:latin typeface="宋体" panose="02010600030101010101" pitchFamily="2" charset="-122"/>
                <a:ea typeface="+mn-ea"/>
                <a:sym typeface="+mn-ea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则所有的叶子结点都出现在第</a:t>
            </a:r>
            <a:r>
              <a:rPr lang="en-US" altLang="zh-CN" b="1">
                <a:latin typeface="宋体" panose="02010600030101010101" pitchFamily="2" charset="-122"/>
                <a:ea typeface="+mn-ea"/>
                <a:sym typeface="+mn-ea"/>
              </a:rPr>
              <a:t>k</a:t>
            </a:r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层或</a:t>
            </a:r>
            <a:r>
              <a:rPr lang="en-US" altLang="zh-CN" b="1">
                <a:latin typeface="+mn-lt"/>
                <a:ea typeface="+mn-ea"/>
                <a:sym typeface="+mn-ea"/>
              </a:rPr>
              <a:t>k-1</a:t>
            </a:r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层。对于任一结点，如果其右子树的最大层次为</a:t>
            </a:r>
            <a:r>
              <a:rPr lang="en-US" altLang="zh-CN" b="1" i="1">
                <a:latin typeface="+mn-lt"/>
                <a:ea typeface="+mn-ea"/>
                <a:sym typeface="+mn-ea"/>
              </a:rPr>
              <a:t>l</a:t>
            </a:r>
            <a:r>
              <a:rPr lang="zh-CN" altLang="en-US" b="1">
                <a:latin typeface="宋体" panose="02010600030101010101" pitchFamily="2" charset="-122"/>
                <a:ea typeface="+mn-ea"/>
                <a:sym typeface="+mn-ea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ea typeface="+mn-ea"/>
                <a:sym typeface="+mn-ea"/>
              </a:rPr>
              <a:t>则其左子树的最大层次为</a:t>
            </a:r>
            <a:r>
              <a:rPr lang="en-US" altLang="zh-CN" b="1" i="1">
                <a:latin typeface="+mn-lt"/>
                <a:ea typeface="+mn-ea"/>
                <a:sym typeface="+mn-ea"/>
              </a:rPr>
              <a:t>l</a:t>
            </a:r>
            <a:r>
              <a:rPr lang="zh-CN" altLang="en-US" b="1">
                <a:latin typeface="宋体" panose="02010600030101010101" pitchFamily="2" charset="-122"/>
                <a:ea typeface="+mn-ea"/>
                <a:sym typeface="+mn-ea"/>
              </a:rPr>
              <a:t>或</a:t>
            </a:r>
            <a:r>
              <a:rPr lang="en-US" altLang="zh-CN" b="1" i="1">
                <a:latin typeface="+mn-lt"/>
                <a:ea typeface="+mn-ea"/>
                <a:sym typeface="+mn-ea"/>
              </a:rPr>
              <a:t>l</a:t>
            </a:r>
            <a:r>
              <a:rPr lang="en-US" altLang="zh-CN" b="1">
                <a:latin typeface="+mn-lt"/>
                <a:ea typeface="+mn-ea"/>
                <a:sym typeface="+mn-ea"/>
              </a:rPr>
              <a:t>+</a:t>
            </a:r>
            <a:r>
              <a:rPr lang="en-US" altLang="zh-CN" b="1">
                <a:latin typeface="宋体" panose="02010600030101010101" pitchFamily="2" charset="-122"/>
                <a:ea typeface="+mn-ea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+mn-ea"/>
                <a:sym typeface="+mn-ea"/>
              </a:rPr>
              <a:t>。</a:t>
            </a:r>
            <a:endParaRPr lang="zh-CN" altLang="en-US" b="1" kern="1200" baseline="0">
              <a:latin typeface="宋体" panose="02010600030101010101" pitchFamily="2" charset="-122"/>
              <a:ea typeface="+mn-ea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1-2</a:t>
            </a:r>
            <a:r>
              <a:rPr lang="zh-CN" altLang="en-US" dirty="0"/>
              <a:t>版进度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性质5：</a:t>
            </a:r>
            <a:r>
              <a:rPr lang="zh-CN" altLang="en-US">
                <a:sym typeface="+mn-ea"/>
              </a:rPr>
              <a:t>具有n个结点的完全二叉树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按自上而下和自左至右</a:t>
            </a:r>
            <a:r>
              <a:rPr lang="zh-CN" altLang="en-US">
                <a:sym typeface="+mn-ea"/>
              </a:rPr>
              <a:t>的顺序对所有结点从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进行编号,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则对于编号为i（1≦i≦n)的结点：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>
                <a:sym typeface="+mn-ea"/>
              </a:rPr>
              <a:t>若i=1：则结点i是二叉树的根，无双亲结点；否则，若i&gt;1，则其双亲结点编号是 i/2 。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>
                <a:sym typeface="+mn-ea"/>
              </a:rPr>
              <a:t>如果2i&gt;n：则结点i为叶子结点，无左孩子；否则，其左孩子结点编号是2i。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>
                <a:sym typeface="+mn-ea"/>
              </a:rPr>
              <a:t>如果2i+1&gt;n：则结点i无右孩子；否则，其右孩子结点编号是2i+1。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0" Type="http://schemas.openxmlformats.org/officeDocument/2006/relationships/vmlDrawing" Target="../drawings/vmlDrawing1.vml"/><Relationship Id="rId3" Type="http://schemas.openxmlformats.org/officeDocument/2006/relationships/image" Target="../media/image1.wmf"/><Relationship Id="rId29" Type="http://schemas.openxmlformats.org/officeDocument/2006/relationships/slideLayout" Target="../slideLayouts/slideLayout2.xml"/><Relationship Id="rId28" Type="http://schemas.openxmlformats.org/officeDocument/2006/relationships/audio" Target="../media/audio1.wav"/><Relationship Id="rId27" Type="http://schemas.openxmlformats.org/officeDocument/2006/relationships/image" Target="../media/image5.wmf"/><Relationship Id="rId26" Type="http://schemas.openxmlformats.org/officeDocument/2006/relationships/oleObject" Target="../embeddings/oleObject5.bin"/><Relationship Id="rId25" Type="http://schemas.openxmlformats.org/officeDocument/2006/relationships/tags" Target="../tags/tag21.xml"/><Relationship Id="rId24" Type="http://schemas.openxmlformats.org/officeDocument/2006/relationships/image" Target="../media/image4.wmf"/><Relationship Id="rId23" Type="http://schemas.openxmlformats.org/officeDocument/2006/relationships/oleObject" Target="../embeddings/oleObject4.bin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9" Type="http://schemas.openxmlformats.org/officeDocument/2006/relationships/oleObject" Target="../embeddings/oleObject3.bin"/><Relationship Id="rId18" Type="http://schemas.openxmlformats.org/officeDocument/2006/relationships/tags" Target="../tags/tag18.xml"/><Relationship Id="rId17" Type="http://schemas.openxmlformats.org/officeDocument/2006/relationships/image" Target="../media/image2.wmf"/><Relationship Id="rId16" Type="http://schemas.openxmlformats.org/officeDocument/2006/relationships/oleObject" Target="../embeddings/oleObject2.bin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9" Type="http://schemas.openxmlformats.org/officeDocument/2006/relationships/notesSlide" Target="../notesSlides/notesSlide12.xml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6" Type="http://schemas.openxmlformats.org/officeDocument/2006/relationships/slideLayout" Target="../slideLayouts/slideLayout2.xml"/><Relationship Id="rId45" Type="http://schemas.openxmlformats.org/officeDocument/2006/relationships/tags" Target="../tags/tag92.xml"/><Relationship Id="rId44" Type="http://schemas.openxmlformats.org/officeDocument/2006/relationships/tags" Target="../tags/tag91.xml"/><Relationship Id="rId43" Type="http://schemas.openxmlformats.org/officeDocument/2006/relationships/tags" Target="../tags/tag90.xml"/><Relationship Id="rId42" Type="http://schemas.openxmlformats.org/officeDocument/2006/relationships/tags" Target="../tags/tag89.xml"/><Relationship Id="rId41" Type="http://schemas.openxmlformats.org/officeDocument/2006/relationships/tags" Target="../tags/tag88.xml"/><Relationship Id="rId40" Type="http://schemas.openxmlformats.org/officeDocument/2006/relationships/tags" Target="../tags/tag87.xml"/><Relationship Id="rId4" Type="http://schemas.openxmlformats.org/officeDocument/2006/relationships/tags" Target="../tags/tag51.xml"/><Relationship Id="rId39" Type="http://schemas.openxmlformats.org/officeDocument/2006/relationships/tags" Target="../tags/tag86.xml"/><Relationship Id="rId38" Type="http://schemas.openxmlformats.org/officeDocument/2006/relationships/tags" Target="../tags/tag85.xml"/><Relationship Id="rId37" Type="http://schemas.openxmlformats.org/officeDocument/2006/relationships/tags" Target="../tags/tag84.xml"/><Relationship Id="rId36" Type="http://schemas.openxmlformats.org/officeDocument/2006/relationships/tags" Target="../tags/tag83.xml"/><Relationship Id="rId35" Type="http://schemas.openxmlformats.org/officeDocument/2006/relationships/tags" Target="../tags/tag82.xml"/><Relationship Id="rId34" Type="http://schemas.openxmlformats.org/officeDocument/2006/relationships/tags" Target="../tags/tag81.xml"/><Relationship Id="rId33" Type="http://schemas.openxmlformats.org/officeDocument/2006/relationships/tags" Target="../tags/tag80.xml"/><Relationship Id="rId32" Type="http://schemas.openxmlformats.org/officeDocument/2006/relationships/tags" Target="../tags/tag79.xml"/><Relationship Id="rId31" Type="http://schemas.openxmlformats.org/officeDocument/2006/relationships/tags" Target="../tags/tag78.xml"/><Relationship Id="rId30" Type="http://schemas.openxmlformats.org/officeDocument/2006/relationships/tags" Target="../tags/tag77.xml"/><Relationship Id="rId3" Type="http://schemas.openxmlformats.org/officeDocument/2006/relationships/tags" Target="../tags/tag50.xml"/><Relationship Id="rId29" Type="http://schemas.openxmlformats.org/officeDocument/2006/relationships/tags" Target="../tags/tag76.xml"/><Relationship Id="rId28" Type="http://schemas.openxmlformats.org/officeDocument/2006/relationships/tags" Target="../tags/tag75.xml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tags" Target="../tags/tag72.xml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tags" Target="../tags/tag49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9" Type="http://schemas.openxmlformats.org/officeDocument/2006/relationships/tags" Target="../tags/tag190.xml"/><Relationship Id="rId98" Type="http://schemas.openxmlformats.org/officeDocument/2006/relationships/tags" Target="../tags/tag189.xml"/><Relationship Id="rId97" Type="http://schemas.openxmlformats.org/officeDocument/2006/relationships/tags" Target="../tags/tag188.xml"/><Relationship Id="rId96" Type="http://schemas.openxmlformats.org/officeDocument/2006/relationships/tags" Target="../tags/tag187.xml"/><Relationship Id="rId95" Type="http://schemas.openxmlformats.org/officeDocument/2006/relationships/tags" Target="../tags/tag186.xml"/><Relationship Id="rId94" Type="http://schemas.openxmlformats.org/officeDocument/2006/relationships/tags" Target="../tags/tag185.xml"/><Relationship Id="rId93" Type="http://schemas.openxmlformats.org/officeDocument/2006/relationships/tags" Target="../tags/tag184.xml"/><Relationship Id="rId92" Type="http://schemas.openxmlformats.org/officeDocument/2006/relationships/tags" Target="../tags/tag183.xml"/><Relationship Id="rId91" Type="http://schemas.openxmlformats.org/officeDocument/2006/relationships/tags" Target="../tags/tag182.xml"/><Relationship Id="rId90" Type="http://schemas.openxmlformats.org/officeDocument/2006/relationships/tags" Target="../tags/tag181.xml"/><Relationship Id="rId9" Type="http://schemas.openxmlformats.org/officeDocument/2006/relationships/tags" Target="../tags/tag100.xml"/><Relationship Id="rId89" Type="http://schemas.openxmlformats.org/officeDocument/2006/relationships/tags" Target="../tags/tag180.xml"/><Relationship Id="rId88" Type="http://schemas.openxmlformats.org/officeDocument/2006/relationships/tags" Target="../tags/tag179.xml"/><Relationship Id="rId87" Type="http://schemas.openxmlformats.org/officeDocument/2006/relationships/tags" Target="../tags/tag178.xml"/><Relationship Id="rId86" Type="http://schemas.openxmlformats.org/officeDocument/2006/relationships/tags" Target="../tags/tag177.xml"/><Relationship Id="rId85" Type="http://schemas.openxmlformats.org/officeDocument/2006/relationships/tags" Target="../tags/tag176.xml"/><Relationship Id="rId84" Type="http://schemas.openxmlformats.org/officeDocument/2006/relationships/tags" Target="../tags/tag175.xml"/><Relationship Id="rId83" Type="http://schemas.openxmlformats.org/officeDocument/2006/relationships/tags" Target="../tags/tag174.xml"/><Relationship Id="rId82" Type="http://schemas.openxmlformats.org/officeDocument/2006/relationships/tags" Target="../tags/tag173.xml"/><Relationship Id="rId81" Type="http://schemas.openxmlformats.org/officeDocument/2006/relationships/tags" Target="../tags/tag172.xml"/><Relationship Id="rId80" Type="http://schemas.openxmlformats.org/officeDocument/2006/relationships/tags" Target="../tags/tag171.xml"/><Relationship Id="rId8" Type="http://schemas.openxmlformats.org/officeDocument/2006/relationships/tags" Target="../tags/tag99.xml"/><Relationship Id="rId79" Type="http://schemas.openxmlformats.org/officeDocument/2006/relationships/tags" Target="../tags/tag170.xml"/><Relationship Id="rId78" Type="http://schemas.openxmlformats.org/officeDocument/2006/relationships/tags" Target="../tags/tag169.xml"/><Relationship Id="rId77" Type="http://schemas.openxmlformats.org/officeDocument/2006/relationships/tags" Target="../tags/tag168.xml"/><Relationship Id="rId76" Type="http://schemas.openxmlformats.org/officeDocument/2006/relationships/tags" Target="../tags/tag167.xml"/><Relationship Id="rId75" Type="http://schemas.openxmlformats.org/officeDocument/2006/relationships/tags" Target="../tags/tag166.xml"/><Relationship Id="rId74" Type="http://schemas.openxmlformats.org/officeDocument/2006/relationships/tags" Target="../tags/tag165.xml"/><Relationship Id="rId73" Type="http://schemas.openxmlformats.org/officeDocument/2006/relationships/tags" Target="../tags/tag164.xml"/><Relationship Id="rId72" Type="http://schemas.openxmlformats.org/officeDocument/2006/relationships/tags" Target="../tags/tag163.xml"/><Relationship Id="rId71" Type="http://schemas.openxmlformats.org/officeDocument/2006/relationships/tags" Target="../tags/tag162.xml"/><Relationship Id="rId70" Type="http://schemas.openxmlformats.org/officeDocument/2006/relationships/tags" Target="../tags/tag161.xml"/><Relationship Id="rId7" Type="http://schemas.openxmlformats.org/officeDocument/2006/relationships/tags" Target="../tags/tag98.xml"/><Relationship Id="rId69" Type="http://schemas.openxmlformats.org/officeDocument/2006/relationships/tags" Target="../tags/tag160.xml"/><Relationship Id="rId68" Type="http://schemas.openxmlformats.org/officeDocument/2006/relationships/tags" Target="../tags/tag159.xml"/><Relationship Id="rId67" Type="http://schemas.openxmlformats.org/officeDocument/2006/relationships/tags" Target="../tags/tag158.xml"/><Relationship Id="rId66" Type="http://schemas.openxmlformats.org/officeDocument/2006/relationships/tags" Target="../tags/tag157.xml"/><Relationship Id="rId65" Type="http://schemas.openxmlformats.org/officeDocument/2006/relationships/tags" Target="../tags/tag156.xml"/><Relationship Id="rId64" Type="http://schemas.openxmlformats.org/officeDocument/2006/relationships/tags" Target="../tags/tag155.xml"/><Relationship Id="rId63" Type="http://schemas.openxmlformats.org/officeDocument/2006/relationships/tags" Target="../tags/tag154.xml"/><Relationship Id="rId62" Type="http://schemas.openxmlformats.org/officeDocument/2006/relationships/tags" Target="../tags/tag153.xml"/><Relationship Id="rId61" Type="http://schemas.openxmlformats.org/officeDocument/2006/relationships/tags" Target="../tags/tag152.xml"/><Relationship Id="rId60" Type="http://schemas.openxmlformats.org/officeDocument/2006/relationships/tags" Target="../tags/tag151.xml"/><Relationship Id="rId6" Type="http://schemas.openxmlformats.org/officeDocument/2006/relationships/tags" Target="../tags/tag97.xml"/><Relationship Id="rId59" Type="http://schemas.openxmlformats.org/officeDocument/2006/relationships/tags" Target="../tags/tag150.xml"/><Relationship Id="rId58" Type="http://schemas.openxmlformats.org/officeDocument/2006/relationships/tags" Target="../tags/tag149.xml"/><Relationship Id="rId57" Type="http://schemas.openxmlformats.org/officeDocument/2006/relationships/tags" Target="../tags/tag148.xml"/><Relationship Id="rId56" Type="http://schemas.openxmlformats.org/officeDocument/2006/relationships/tags" Target="../tags/tag147.xml"/><Relationship Id="rId55" Type="http://schemas.openxmlformats.org/officeDocument/2006/relationships/tags" Target="../tags/tag146.xml"/><Relationship Id="rId54" Type="http://schemas.openxmlformats.org/officeDocument/2006/relationships/tags" Target="../tags/tag145.xml"/><Relationship Id="rId53" Type="http://schemas.openxmlformats.org/officeDocument/2006/relationships/tags" Target="../tags/tag144.xml"/><Relationship Id="rId52" Type="http://schemas.openxmlformats.org/officeDocument/2006/relationships/tags" Target="../tags/tag143.xml"/><Relationship Id="rId51" Type="http://schemas.openxmlformats.org/officeDocument/2006/relationships/tags" Target="../tags/tag142.xml"/><Relationship Id="rId50" Type="http://schemas.openxmlformats.org/officeDocument/2006/relationships/tags" Target="../tags/tag141.xml"/><Relationship Id="rId5" Type="http://schemas.openxmlformats.org/officeDocument/2006/relationships/tags" Target="../tags/tag96.xml"/><Relationship Id="rId49" Type="http://schemas.openxmlformats.org/officeDocument/2006/relationships/tags" Target="../tags/tag140.xml"/><Relationship Id="rId48" Type="http://schemas.openxmlformats.org/officeDocument/2006/relationships/tags" Target="../tags/tag139.xml"/><Relationship Id="rId47" Type="http://schemas.openxmlformats.org/officeDocument/2006/relationships/tags" Target="../tags/tag138.xml"/><Relationship Id="rId46" Type="http://schemas.openxmlformats.org/officeDocument/2006/relationships/tags" Target="../tags/tag137.xml"/><Relationship Id="rId45" Type="http://schemas.openxmlformats.org/officeDocument/2006/relationships/tags" Target="../tags/tag136.xml"/><Relationship Id="rId44" Type="http://schemas.openxmlformats.org/officeDocument/2006/relationships/tags" Target="../tags/tag135.xml"/><Relationship Id="rId43" Type="http://schemas.openxmlformats.org/officeDocument/2006/relationships/tags" Target="../tags/tag134.xml"/><Relationship Id="rId42" Type="http://schemas.openxmlformats.org/officeDocument/2006/relationships/tags" Target="../tags/tag133.xml"/><Relationship Id="rId41" Type="http://schemas.openxmlformats.org/officeDocument/2006/relationships/tags" Target="../tags/tag132.xml"/><Relationship Id="rId40" Type="http://schemas.openxmlformats.org/officeDocument/2006/relationships/tags" Target="../tags/tag131.xml"/><Relationship Id="rId4" Type="http://schemas.openxmlformats.org/officeDocument/2006/relationships/tags" Target="../tags/tag95.xml"/><Relationship Id="rId39" Type="http://schemas.openxmlformats.org/officeDocument/2006/relationships/tags" Target="../tags/tag130.xml"/><Relationship Id="rId38" Type="http://schemas.openxmlformats.org/officeDocument/2006/relationships/tags" Target="../tags/tag129.xml"/><Relationship Id="rId37" Type="http://schemas.openxmlformats.org/officeDocument/2006/relationships/tags" Target="../tags/tag128.xml"/><Relationship Id="rId36" Type="http://schemas.openxmlformats.org/officeDocument/2006/relationships/tags" Target="../tags/tag127.xml"/><Relationship Id="rId35" Type="http://schemas.openxmlformats.org/officeDocument/2006/relationships/tags" Target="../tags/tag126.xml"/><Relationship Id="rId34" Type="http://schemas.openxmlformats.org/officeDocument/2006/relationships/tags" Target="../tags/tag125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image" Target="../media/image8.png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9" Type="http://schemas.openxmlformats.org/officeDocument/2006/relationships/slideLayout" Target="../slideLayouts/slideLayout2.xml"/><Relationship Id="rId118" Type="http://schemas.openxmlformats.org/officeDocument/2006/relationships/tags" Target="../tags/tag209.xml"/><Relationship Id="rId117" Type="http://schemas.openxmlformats.org/officeDocument/2006/relationships/tags" Target="../tags/tag208.xml"/><Relationship Id="rId116" Type="http://schemas.openxmlformats.org/officeDocument/2006/relationships/tags" Target="../tags/tag207.xml"/><Relationship Id="rId115" Type="http://schemas.openxmlformats.org/officeDocument/2006/relationships/tags" Target="../tags/tag206.xml"/><Relationship Id="rId114" Type="http://schemas.openxmlformats.org/officeDocument/2006/relationships/tags" Target="../tags/tag205.xml"/><Relationship Id="rId113" Type="http://schemas.openxmlformats.org/officeDocument/2006/relationships/tags" Target="../tags/tag204.xml"/><Relationship Id="rId112" Type="http://schemas.openxmlformats.org/officeDocument/2006/relationships/tags" Target="../tags/tag203.xml"/><Relationship Id="rId111" Type="http://schemas.openxmlformats.org/officeDocument/2006/relationships/tags" Target="../tags/tag202.xml"/><Relationship Id="rId110" Type="http://schemas.openxmlformats.org/officeDocument/2006/relationships/tags" Target="../tags/tag201.xml"/><Relationship Id="rId11" Type="http://schemas.openxmlformats.org/officeDocument/2006/relationships/tags" Target="../tags/tag102.xml"/><Relationship Id="rId109" Type="http://schemas.openxmlformats.org/officeDocument/2006/relationships/tags" Target="../tags/tag200.xml"/><Relationship Id="rId108" Type="http://schemas.openxmlformats.org/officeDocument/2006/relationships/tags" Target="../tags/tag199.xml"/><Relationship Id="rId107" Type="http://schemas.openxmlformats.org/officeDocument/2006/relationships/tags" Target="../tags/tag198.xml"/><Relationship Id="rId106" Type="http://schemas.openxmlformats.org/officeDocument/2006/relationships/tags" Target="../tags/tag197.xml"/><Relationship Id="rId105" Type="http://schemas.openxmlformats.org/officeDocument/2006/relationships/tags" Target="../tags/tag196.xml"/><Relationship Id="rId104" Type="http://schemas.openxmlformats.org/officeDocument/2006/relationships/tags" Target="../tags/tag195.xml"/><Relationship Id="rId103" Type="http://schemas.openxmlformats.org/officeDocument/2006/relationships/tags" Target="../tags/tag194.xml"/><Relationship Id="rId102" Type="http://schemas.openxmlformats.org/officeDocument/2006/relationships/tags" Target="../tags/tag193.xml"/><Relationship Id="rId101" Type="http://schemas.openxmlformats.org/officeDocument/2006/relationships/tags" Target="../tags/tag192.xml"/><Relationship Id="rId100" Type="http://schemas.openxmlformats.org/officeDocument/2006/relationships/tags" Target="../tags/tag191.xml"/><Relationship Id="rId10" Type="http://schemas.openxmlformats.org/officeDocument/2006/relationships/tags" Target="../tags/tag101.xml"/><Relationship Id="rId1" Type="http://schemas.openxmlformats.org/officeDocument/2006/relationships/tags" Target="../tags/tag9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5" Type="http://schemas.openxmlformats.org/officeDocument/2006/relationships/slideLayout" Target="../slideLayouts/slideLayout2.xml"/><Relationship Id="rId44" Type="http://schemas.openxmlformats.org/officeDocument/2006/relationships/tags" Target="../tags/tag253.xml"/><Relationship Id="rId43" Type="http://schemas.openxmlformats.org/officeDocument/2006/relationships/tags" Target="../tags/tag252.xml"/><Relationship Id="rId42" Type="http://schemas.openxmlformats.org/officeDocument/2006/relationships/tags" Target="../tags/tag251.xml"/><Relationship Id="rId41" Type="http://schemas.openxmlformats.org/officeDocument/2006/relationships/tags" Target="../tags/tag250.xml"/><Relationship Id="rId40" Type="http://schemas.openxmlformats.org/officeDocument/2006/relationships/tags" Target="../tags/tag249.xml"/><Relationship Id="rId4" Type="http://schemas.openxmlformats.org/officeDocument/2006/relationships/tags" Target="../tags/tag213.xml"/><Relationship Id="rId39" Type="http://schemas.openxmlformats.org/officeDocument/2006/relationships/tags" Target="../tags/tag248.xml"/><Relationship Id="rId38" Type="http://schemas.openxmlformats.org/officeDocument/2006/relationships/tags" Target="../tags/tag247.xml"/><Relationship Id="rId37" Type="http://schemas.openxmlformats.org/officeDocument/2006/relationships/tags" Target="../tags/tag246.xml"/><Relationship Id="rId36" Type="http://schemas.openxmlformats.org/officeDocument/2006/relationships/tags" Target="../tags/tag245.xml"/><Relationship Id="rId35" Type="http://schemas.openxmlformats.org/officeDocument/2006/relationships/tags" Target="../tags/tag244.xml"/><Relationship Id="rId34" Type="http://schemas.openxmlformats.org/officeDocument/2006/relationships/tags" Target="../tags/tag243.xml"/><Relationship Id="rId33" Type="http://schemas.openxmlformats.org/officeDocument/2006/relationships/tags" Target="../tags/tag242.xml"/><Relationship Id="rId32" Type="http://schemas.openxmlformats.org/officeDocument/2006/relationships/tags" Target="../tags/tag241.xml"/><Relationship Id="rId31" Type="http://schemas.openxmlformats.org/officeDocument/2006/relationships/tags" Target="../tags/tag240.xml"/><Relationship Id="rId30" Type="http://schemas.openxmlformats.org/officeDocument/2006/relationships/tags" Target="../tags/tag239.xml"/><Relationship Id="rId3" Type="http://schemas.openxmlformats.org/officeDocument/2006/relationships/tags" Target="../tags/tag212.xml"/><Relationship Id="rId29" Type="http://schemas.openxmlformats.org/officeDocument/2006/relationships/tags" Target="../tags/tag238.xml"/><Relationship Id="rId28" Type="http://schemas.openxmlformats.org/officeDocument/2006/relationships/tags" Target="../tags/tag237.xml"/><Relationship Id="rId27" Type="http://schemas.openxmlformats.org/officeDocument/2006/relationships/tags" Target="../tags/tag236.xml"/><Relationship Id="rId26" Type="http://schemas.openxmlformats.org/officeDocument/2006/relationships/tags" Target="../tags/tag235.xml"/><Relationship Id="rId25" Type="http://schemas.openxmlformats.org/officeDocument/2006/relationships/tags" Target="../tags/tag234.xml"/><Relationship Id="rId24" Type="http://schemas.openxmlformats.org/officeDocument/2006/relationships/tags" Target="../tags/tag233.xml"/><Relationship Id="rId23" Type="http://schemas.openxmlformats.org/officeDocument/2006/relationships/tags" Target="../tags/tag232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tags" Target="../tags/tag211.xml"/><Relationship Id="rId19" Type="http://schemas.openxmlformats.org/officeDocument/2006/relationships/tags" Target="../tags/tag228.xml"/><Relationship Id="rId18" Type="http://schemas.openxmlformats.org/officeDocument/2006/relationships/tags" Target="../tags/tag227.xml"/><Relationship Id="rId17" Type="http://schemas.openxmlformats.org/officeDocument/2006/relationships/tags" Target="../tags/tag226.xml"/><Relationship Id="rId16" Type="http://schemas.openxmlformats.org/officeDocument/2006/relationships/tags" Target="../tags/tag225.xml"/><Relationship Id="rId15" Type="http://schemas.openxmlformats.org/officeDocument/2006/relationships/tags" Target="../tags/tag224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tags" Target="../tags/tag2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4" Type="http://schemas.openxmlformats.org/officeDocument/2006/relationships/notesSlide" Target="../notesSlides/notesSlide18.xml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295.xml"/><Relationship Id="rId41" Type="http://schemas.openxmlformats.org/officeDocument/2006/relationships/tags" Target="../tags/tag294.xml"/><Relationship Id="rId40" Type="http://schemas.openxmlformats.org/officeDocument/2006/relationships/tags" Target="../tags/tag293.xml"/><Relationship Id="rId4" Type="http://schemas.openxmlformats.org/officeDocument/2006/relationships/tags" Target="../tags/tag257.xml"/><Relationship Id="rId39" Type="http://schemas.openxmlformats.org/officeDocument/2006/relationships/tags" Target="../tags/tag292.xml"/><Relationship Id="rId38" Type="http://schemas.openxmlformats.org/officeDocument/2006/relationships/tags" Target="../tags/tag291.xml"/><Relationship Id="rId37" Type="http://schemas.openxmlformats.org/officeDocument/2006/relationships/tags" Target="../tags/tag290.xml"/><Relationship Id="rId36" Type="http://schemas.openxmlformats.org/officeDocument/2006/relationships/tags" Target="../tags/tag289.xml"/><Relationship Id="rId35" Type="http://schemas.openxmlformats.org/officeDocument/2006/relationships/tags" Target="../tags/tag288.xml"/><Relationship Id="rId34" Type="http://schemas.openxmlformats.org/officeDocument/2006/relationships/tags" Target="../tags/tag287.xml"/><Relationship Id="rId33" Type="http://schemas.openxmlformats.org/officeDocument/2006/relationships/tags" Target="../tags/tag286.xml"/><Relationship Id="rId32" Type="http://schemas.openxmlformats.org/officeDocument/2006/relationships/tags" Target="../tags/tag285.xml"/><Relationship Id="rId31" Type="http://schemas.openxmlformats.org/officeDocument/2006/relationships/tags" Target="../tags/tag284.xml"/><Relationship Id="rId30" Type="http://schemas.openxmlformats.org/officeDocument/2006/relationships/tags" Target="../tags/tag283.xml"/><Relationship Id="rId3" Type="http://schemas.openxmlformats.org/officeDocument/2006/relationships/tags" Target="../tags/tag256.xml"/><Relationship Id="rId29" Type="http://schemas.openxmlformats.org/officeDocument/2006/relationships/tags" Target="../tags/tag282.xml"/><Relationship Id="rId28" Type="http://schemas.openxmlformats.org/officeDocument/2006/relationships/tags" Target="../tags/tag281.xml"/><Relationship Id="rId27" Type="http://schemas.openxmlformats.org/officeDocument/2006/relationships/tags" Target="../tags/tag280.xml"/><Relationship Id="rId26" Type="http://schemas.openxmlformats.org/officeDocument/2006/relationships/tags" Target="../tags/tag279.xml"/><Relationship Id="rId25" Type="http://schemas.openxmlformats.org/officeDocument/2006/relationships/tags" Target="../tags/tag278.xml"/><Relationship Id="rId24" Type="http://schemas.openxmlformats.org/officeDocument/2006/relationships/tags" Target="../tags/tag277.xml"/><Relationship Id="rId23" Type="http://schemas.openxmlformats.org/officeDocument/2006/relationships/tags" Target="../tags/tag276.xml"/><Relationship Id="rId22" Type="http://schemas.openxmlformats.org/officeDocument/2006/relationships/tags" Target="../tags/tag275.xml"/><Relationship Id="rId21" Type="http://schemas.openxmlformats.org/officeDocument/2006/relationships/tags" Target="../tags/tag274.xml"/><Relationship Id="rId20" Type="http://schemas.openxmlformats.org/officeDocument/2006/relationships/tags" Target="../tags/tag273.xml"/><Relationship Id="rId2" Type="http://schemas.openxmlformats.org/officeDocument/2006/relationships/tags" Target="../tags/tag255.xml"/><Relationship Id="rId19" Type="http://schemas.openxmlformats.org/officeDocument/2006/relationships/tags" Target="../tags/tag272.xml"/><Relationship Id="rId18" Type="http://schemas.openxmlformats.org/officeDocument/2006/relationships/tags" Target="../tags/tag271.xml"/><Relationship Id="rId17" Type="http://schemas.openxmlformats.org/officeDocument/2006/relationships/tags" Target="../tags/tag270.xml"/><Relationship Id="rId16" Type="http://schemas.openxmlformats.org/officeDocument/2006/relationships/tags" Target="../tags/tag269.xml"/><Relationship Id="rId15" Type="http://schemas.openxmlformats.org/officeDocument/2006/relationships/tags" Target="../tags/tag268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tags" Target="../tags/tag25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05.xml"/><Relationship Id="rId1" Type="http://schemas.openxmlformats.org/officeDocument/2006/relationships/tags" Target="../tags/tag29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WordArt 4"/>
          <p:cNvSpPr>
            <a:spLocks noTextEdit="1"/>
          </p:cNvSpPr>
          <p:nvPr/>
        </p:nvSpPr>
        <p:spPr>
          <a:xfrm>
            <a:off x="381000" y="963613"/>
            <a:ext cx="84582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>
              <a:buNone/>
            </a:pPr>
            <a:r>
              <a:rPr lang="zh-CN" altLang="en-US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3600" b="1">
                <a:ln w="12700" cap="flat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章 树和二叉树</a:t>
            </a:r>
            <a:endParaRPr lang="en-US" altLang="zh-CN" sz="3600" b="1">
              <a:ln w="12700" cap="flat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A603AB">
                      <a:alpha val="100000"/>
                    </a:srgbClr>
                  </a:gs>
                  <a:gs pos="12000">
                    <a:srgbClr val="E81766">
                      <a:alpha val="100000"/>
                    </a:srgbClr>
                  </a:gs>
                  <a:gs pos="27000">
                    <a:srgbClr val="EE3F17">
                      <a:alpha val="100000"/>
                    </a:srgbClr>
                  </a:gs>
                  <a:gs pos="48000">
                    <a:srgbClr val="FFFF00">
                      <a:alpha val="100000"/>
                    </a:srgbClr>
                  </a:gs>
                  <a:gs pos="64999">
                    <a:srgbClr val="1A8D48">
                      <a:alpha val="100000"/>
                    </a:srgbClr>
                  </a:gs>
                  <a:gs pos="78999">
                    <a:srgbClr val="0819FB">
                      <a:alpha val="100000"/>
                    </a:srgbClr>
                  </a:gs>
                  <a:gs pos="100000">
                    <a:srgbClr val="A603AB">
                      <a:alpha val="100000"/>
                    </a:srgbClr>
                  </a:gs>
                </a:gsLst>
                <a:lin ang="0" scaled="1"/>
                <a:tileRect/>
              </a:gradFill>
              <a:effectLst>
                <a:outerShdw dist="35921" dir="2699999" sy="50000" kx="2115830" algn="bl" rotWithShape="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620806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6.1.2 </a:t>
            </a:r>
            <a:r>
              <a:rPr lang="zh-CN" altLang="en-US">
                <a:sym typeface="+mn-ea"/>
              </a:rPr>
              <a:t>树的基本术语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25" y="958850"/>
            <a:ext cx="9108440" cy="5692775"/>
          </a:xfrm>
        </p:spPr>
        <p:txBody>
          <a:bodyPr/>
          <a:lstStyle/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结点的层次路径、祖先、子孙</a:t>
            </a:r>
            <a:endParaRPr lang="zh-CN" altLang="en-US">
              <a:solidFill>
                <a:srgbClr val="FF0000"/>
              </a:solidFill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从根结点开始，到达某结点p所经过的所有结点成为结点p的</a:t>
            </a:r>
            <a:r>
              <a:rPr lang="zh-CN" altLang="en-US">
                <a:solidFill>
                  <a:srgbClr val="0000FF"/>
                </a:solidFill>
              </a:rPr>
              <a:t>层次路径(有且只有一条)</a:t>
            </a:r>
            <a:r>
              <a:rPr lang="zh-CN" altLang="en-US"/>
              <a:t>。</a:t>
            </a:r>
            <a:endParaRPr lang="zh-CN" altLang="en-US"/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结点p的层次路径上的所有结点（p除外）称为</a:t>
            </a:r>
            <a:r>
              <a:rPr lang="zh-CN" altLang="en-US">
                <a:solidFill>
                  <a:schemeClr val="tx1"/>
                </a:solidFill>
              </a:rPr>
              <a:t>p的</a:t>
            </a:r>
            <a:r>
              <a:rPr lang="zh-CN" altLang="en-US">
                <a:solidFill>
                  <a:srgbClr val="0000FF"/>
                </a:solidFill>
              </a:rPr>
              <a:t>祖先</a:t>
            </a:r>
            <a:r>
              <a:rPr lang="zh-CN" altLang="en-US"/>
              <a:t>(ancester) 。</a:t>
            </a:r>
            <a:endParaRPr lang="zh-CN" altLang="en-US"/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/>
              <a:t>一个结点的直接后继和间接后继都称为该结点的</a:t>
            </a:r>
            <a:r>
              <a:rPr lang="zh-CN" altLang="en-US">
                <a:solidFill>
                  <a:srgbClr val="0000FF"/>
                </a:solidFill>
              </a:rPr>
              <a:t>子孙结点</a:t>
            </a:r>
            <a:r>
              <a:rPr lang="zh-CN" altLang="en-US"/>
              <a:t>(descent)。</a:t>
            </a:r>
            <a:endParaRPr lang="zh-CN" altLang="en-US"/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8" name="组合 399366"/>
          <p:cNvGrpSpPr/>
          <p:nvPr/>
        </p:nvGrpSpPr>
        <p:grpSpPr>
          <a:xfrm rot="0">
            <a:off x="4872355" y="4425315"/>
            <a:ext cx="3739472" cy="1974215"/>
            <a:chOff x="1824" y="2064"/>
            <a:chExt cx="1937" cy="1152"/>
          </a:xfrm>
        </p:grpSpPr>
        <p:sp>
          <p:nvSpPr>
            <p:cNvPr id="9" name="椭圆 399367"/>
            <p:cNvSpPr/>
            <p:nvPr/>
          </p:nvSpPr>
          <p:spPr>
            <a:xfrm>
              <a:off x="2640" y="206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A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0" name="椭圆 399368"/>
            <p:cNvSpPr/>
            <p:nvPr/>
          </p:nvSpPr>
          <p:spPr>
            <a:xfrm>
              <a:off x="2112" y="254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B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1" name="椭圆 399369"/>
            <p:cNvSpPr/>
            <p:nvPr/>
          </p:nvSpPr>
          <p:spPr>
            <a:xfrm>
              <a:off x="3264" y="253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D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2" name="椭圆 399370"/>
            <p:cNvSpPr/>
            <p:nvPr/>
          </p:nvSpPr>
          <p:spPr>
            <a:xfrm>
              <a:off x="2658" y="2527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C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3" name="椭圆 399371"/>
            <p:cNvSpPr/>
            <p:nvPr/>
          </p:nvSpPr>
          <p:spPr>
            <a:xfrm>
              <a:off x="1824" y="2989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E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4" name="椭圆 399372"/>
            <p:cNvSpPr/>
            <p:nvPr/>
          </p:nvSpPr>
          <p:spPr>
            <a:xfrm>
              <a:off x="2653" y="297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G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5" name="椭圆 399373"/>
            <p:cNvSpPr/>
            <p:nvPr/>
          </p:nvSpPr>
          <p:spPr>
            <a:xfrm>
              <a:off x="2317" y="297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F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6" name="椭圆 399374"/>
            <p:cNvSpPr/>
            <p:nvPr/>
          </p:nvSpPr>
          <p:spPr>
            <a:xfrm>
              <a:off x="3024" y="297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H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7" name="椭圆 399375"/>
            <p:cNvSpPr/>
            <p:nvPr/>
          </p:nvSpPr>
          <p:spPr>
            <a:xfrm>
              <a:off x="3534" y="297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I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21" name="直接连接符 399379"/>
            <p:cNvSpPr/>
            <p:nvPr/>
          </p:nvSpPr>
          <p:spPr>
            <a:xfrm flipH="1">
              <a:off x="2274" y="2247"/>
              <a:ext cx="363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" name="直接连接符 399380"/>
            <p:cNvSpPr/>
            <p:nvPr/>
          </p:nvSpPr>
          <p:spPr>
            <a:xfrm>
              <a:off x="2766" y="2304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" name="直接连接符 399381"/>
            <p:cNvSpPr/>
            <p:nvPr/>
          </p:nvSpPr>
          <p:spPr>
            <a:xfrm>
              <a:off x="2862" y="2235"/>
              <a:ext cx="453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" name="直接连接符 399382"/>
            <p:cNvSpPr/>
            <p:nvPr/>
          </p:nvSpPr>
          <p:spPr>
            <a:xfrm flipH="1">
              <a:off x="1938" y="2745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" name="直接连接符 399383"/>
            <p:cNvSpPr/>
            <p:nvPr/>
          </p:nvSpPr>
          <p:spPr>
            <a:xfrm>
              <a:off x="2265" y="2775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" name="直接连接符 399384"/>
            <p:cNvSpPr/>
            <p:nvPr/>
          </p:nvSpPr>
          <p:spPr>
            <a:xfrm>
              <a:off x="2766" y="274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" name="直接连接符 399385"/>
            <p:cNvSpPr/>
            <p:nvPr/>
          </p:nvSpPr>
          <p:spPr>
            <a:xfrm flipH="1">
              <a:off x="3120" y="273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" name="直接连接符 399386"/>
            <p:cNvSpPr/>
            <p:nvPr/>
          </p:nvSpPr>
          <p:spPr>
            <a:xfrm>
              <a:off x="3408" y="2749"/>
              <a:ext cx="214" cy="2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6.</a:t>
            </a:r>
            <a:r>
              <a:rPr lang="en-US" altLang="zh-CN"/>
              <a:t>2</a:t>
            </a:r>
            <a:r>
              <a:rPr lang="zh-CN" altLang="en-US"/>
              <a:t> 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935" y="845185"/>
            <a:ext cx="8914130" cy="5168265"/>
          </a:xfrm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定义：</a:t>
            </a:r>
            <a:r>
              <a:rPr lang="zh-CN" altLang="en-US">
                <a:solidFill>
                  <a:schemeClr val="tx1"/>
                </a:solidFill>
              </a:rPr>
              <a:t>满足以下两个条件的树型结构叫做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二叉树(Binary tree)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514350" indent="-514350" latinLnBrk="0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/>
              <a:t> 每个结点的度都不大于</a:t>
            </a:r>
            <a:r>
              <a:rPr lang="en-US" altLang="zh-CN"/>
              <a:t>2</a:t>
            </a:r>
            <a:r>
              <a:rPr lang="zh-CN" altLang="en-US"/>
              <a:t>；</a:t>
            </a:r>
            <a:endParaRPr lang="zh-CN" altLang="en-US"/>
          </a:p>
          <a:p>
            <a:pPr marL="514350" indent="-514350" latinLnBrk="0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/>
              <a:t>每个结点的左右孩子结点不能颠倒。</a:t>
            </a:r>
            <a:endParaRPr lang="zh-CN" altLang="en-US"/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6.</a:t>
            </a:r>
            <a:r>
              <a:rPr lang="en-US" altLang="zh-CN"/>
              <a:t>2</a:t>
            </a:r>
            <a:r>
              <a:rPr lang="zh-CN" altLang="en-US"/>
              <a:t> 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935" y="845185"/>
            <a:ext cx="8914130" cy="633095"/>
          </a:xfrm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基本形态：</a:t>
            </a:r>
            <a:endParaRPr lang="zh-CN" altLang="en-US"/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165985" y="1819275"/>
            <a:ext cx="1656080" cy="1257300"/>
            <a:chOff x="3411" y="3430"/>
            <a:chExt cx="2608" cy="1980"/>
          </a:xfrm>
        </p:grpSpPr>
        <p:grpSp>
          <p:nvGrpSpPr>
            <p:cNvPr id="19462" name="组合 408582"/>
            <p:cNvGrpSpPr/>
            <p:nvPr/>
          </p:nvGrpSpPr>
          <p:grpSpPr>
            <a:xfrm>
              <a:off x="4206" y="3430"/>
              <a:ext cx="793" cy="680"/>
              <a:chOff x="528" y="2224"/>
              <a:chExt cx="317" cy="272"/>
            </a:xfrm>
          </p:grpSpPr>
          <p:sp>
            <p:nvSpPr>
              <p:cNvPr id="19463" name="椭圆 408583"/>
              <p:cNvSpPr/>
              <p:nvPr/>
            </p:nvSpPr>
            <p:spPr>
              <a:xfrm>
                <a:off x="528" y="2256"/>
                <a:ext cx="31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endParaRPr lang="zh-CN" altLang="en-US" sz="2400" b="0" dirty="0">
                  <a:solidFill>
                    <a:schemeClr val="hlink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64" name="直接连接符 408584"/>
              <p:cNvSpPr/>
              <p:nvPr/>
            </p:nvSpPr>
            <p:spPr>
              <a:xfrm flipH="1">
                <a:off x="544" y="2224"/>
                <a:ext cx="272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9484" name="矩形 408604"/>
            <p:cNvSpPr/>
            <p:nvPr/>
          </p:nvSpPr>
          <p:spPr>
            <a:xfrm>
              <a:off x="3411" y="4844"/>
              <a:ext cx="2608" cy="5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(a)   </a:t>
              </a:r>
              <a:r>
                <a:rPr lang="zh-CN" altLang="en-US" sz="2000" b="0" dirty="0">
                  <a:ea typeface="+mn-ea"/>
                  <a:cs typeface="Times New Roman" panose="02020603050405020304" pitchFamily="18" charset="0"/>
                </a:rPr>
                <a:t>空二叉树</a:t>
              </a:r>
              <a:endParaRPr lang="zh-CN" altLang="en-US" sz="2000" b="0"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97425" y="1819275"/>
            <a:ext cx="2195830" cy="1257300"/>
            <a:chOff x="7555" y="3430"/>
            <a:chExt cx="3458" cy="1980"/>
          </a:xfrm>
        </p:grpSpPr>
        <p:sp>
          <p:nvSpPr>
            <p:cNvPr id="19461" name="椭圆 408581"/>
            <p:cNvSpPr/>
            <p:nvPr/>
          </p:nvSpPr>
          <p:spPr>
            <a:xfrm>
              <a:off x="8609" y="3430"/>
              <a:ext cx="793" cy="68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  <a:buNone/>
              </a:pPr>
              <a:r>
                <a:rPr lang="en-US" altLang="zh-CN" sz="2400" b="0">
                  <a:ea typeface="+mn-ea"/>
                  <a:cs typeface="Times New Roman" panose="02020603050405020304" pitchFamily="18" charset="0"/>
                </a:rPr>
                <a:t>A</a:t>
              </a:r>
              <a:endParaRPr lang="en-US" altLang="zh-CN" sz="2400" b="0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485" name="矩形 408605"/>
            <p:cNvSpPr/>
            <p:nvPr/>
          </p:nvSpPr>
          <p:spPr>
            <a:xfrm>
              <a:off x="7555" y="4844"/>
              <a:ext cx="3458" cy="5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(b)   </a:t>
              </a:r>
              <a:r>
                <a:rPr lang="zh-CN" altLang="en-US" sz="2000" b="0" dirty="0">
                  <a:ea typeface="+mn-ea"/>
                  <a:cs typeface="Times New Roman" panose="02020603050405020304" pitchFamily="18" charset="0"/>
                </a:rPr>
                <a:t>单结点二叉树</a:t>
              </a:r>
              <a:endParaRPr lang="zh-CN" altLang="en-US" sz="2000" b="0"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5800" y="3721100"/>
            <a:ext cx="1907540" cy="1889125"/>
            <a:chOff x="1080" y="6990"/>
            <a:chExt cx="3004" cy="2975"/>
          </a:xfrm>
        </p:grpSpPr>
        <p:grpSp>
          <p:nvGrpSpPr>
            <p:cNvPr id="19465" name="组合 408585"/>
            <p:cNvGrpSpPr/>
            <p:nvPr/>
          </p:nvGrpSpPr>
          <p:grpSpPr>
            <a:xfrm>
              <a:off x="1404" y="6990"/>
              <a:ext cx="2233" cy="2047"/>
              <a:chOff x="1680" y="2304"/>
              <a:chExt cx="893" cy="819"/>
            </a:xfrm>
          </p:grpSpPr>
          <p:sp>
            <p:nvSpPr>
              <p:cNvPr id="19466" name="椭圆 408586"/>
              <p:cNvSpPr/>
              <p:nvPr/>
            </p:nvSpPr>
            <p:spPr>
              <a:xfrm>
                <a:off x="2256" y="2304"/>
                <a:ext cx="317" cy="27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A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67" name="直接连接符 408587"/>
              <p:cNvSpPr/>
              <p:nvPr/>
            </p:nvSpPr>
            <p:spPr>
              <a:xfrm flipH="1">
                <a:off x="2200" y="2560"/>
                <a:ext cx="14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68" name="任意多边形 408588"/>
              <p:cNvSpPr/>
              <p:nvPr/>
            </p:nvSpPr>
            <p:spPr>
              <a:xfrm>
                <a:off x="1680" y="2760"/>
                <a:ext cx="567" cy="363"/>
              </a:xfrm>
              <a:custGeom>
                <a:avLst/>
                <a:gdLst/>
                <a:ahLst/>
                <a:cxnLst/>
                <a:rect l="0" t="0" r="0" b="0"/>
                <a:pathLst>
                  <a:path w="616" h="392">
                    <a:moveTo>
                      <a:pt x="40" y="216"/>
                    </a:moveTo>
                    <a:cubicBezTo>
                      <a:pt x="0" y="272"/>
                      <a:pt x="240" y="392"/>
                      <a:pt x="328" y="360"/>
                    </a:cubicBezTo>
                    <a:cubicBezTo>
                      <a:pt x="416" y="328"/>
                      <a:pt x="616" y="48"/>
                      <a:pt x="568" y="24"/>
                    </a:cubicBezTo>
                    <a:cubicBezTo>
                      <a:pt x="520" y="0"/>
                      <a:pt x="80" y="160"/>
                      <a:pt x="40" y="2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 b="0"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486" name="矩形 408606"/>
            <p:cNvSpPr/>
            <p:nvPr/>
          </p:nvSpPr>
          <p:spPr>
            <a:xfrm>
              <a:off x="1080" y="9399"/>
              <a:ext cx="3005" cy="5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(c)   </a:t>
              </a:r>
              <a:r>
                <a:rPr lang="zh-CN" altLang="en-US" sz="2000" b="0" dirty="0">
                  <a:ea typeface="+mn-ea"/>
                  <a:cs typeface="Times New Roman" panose="02020603050405020304" pitchFamily="18" charset="0"/>
                </a:rPr>
                <a:t>右子树为空</a:t>
              </a:r>
              <a:endParaRPr lang="zh-CN" altLang="en-US" sz="2000" b="0"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74365" y="3723640"/>
            <a:ext cx="2044700" cy="1886585"/>
            <a:chOff x="4999" y="6994"/>
            <a:chExt cx="3220" cy="2971"/>
          </a:xfrm>
        </p:grpSpPr>
        <p:grpSp>
          <p:nvGrpSpPr>
            <p:cNvPr id="19475" name="组合 408595"/>
            <p:cNvGrpSpPr/>
            <p:nvPr/>
          </p:nvGrpSpPr>
          <p:grpSpPr>
            <a:xfrm>
              <a:off x="5679" y="6994"/>
              <a:ext cx="2540" cy="2107"/>
              <a:chOff x="3072" y="2400"/>
              <a:chExt cx="1016" cy="843"/>
            </a:xfrm>
          </p:grpSpPr>
          <p:sp>
            <p:nvSpPr>
              <p:cNvPr id="19476" name="椭圆 408596"/>
              <p:cNvSpPr/>
              <p:nvPr/>
            </p:nvSpPr>
            <p:spPr>
              <a:xfrm>
                <a:off x="3072" y="2400"/>
                <a:ext cx="317" cy="27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A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77" name="直接连接符 408597"/>
              <p:cNvSpPr/>
              <p:nvPr/>
            </p:nvSpPr>
            <p:spPr>
              <a:xfrm>
                <a:off x="3336" y="2640"/>
                <a:ext cx="227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78" name="任意多边形 408598"/>
              <p:cNvSpPr/>
              <p:nvPr/>
            </p:nvSpPr>
            <p:spPr>
              <a:xfrm>
                <a:off x="3521" y="2880"/>
                <a:ext cx="567" cy="363"/>
              </a:xfrm>
              <a:custGeom>
                <a:avLst/>
                <a:gdLst/>
                <a:ahLst/>
                <a:cxnLst/>
                <a:rect l="0" t="0" r="0" b="0"/>
                <a:pathLst>
                  <a:path w="560" h="336">
                    <a:moveTo>
                      <a:pt x="40" y="16"/>
                    </a:moveTo>
                    <a:cubicBezTo>
                      <a:pt x="0" y="32"/>
                      <a:pt x="200" y="272"/>
                      <a:pt x="280" y="304"/>
                    </a:cubicBezTo>
                    <a:cubicBezTo>
                      <a:pt x="360" y="336"/>
                      <a:pt x="560" y="256"/>
                      <a:pt x="520" y="208"/>
                    </a:cubicBezTo>
                    <a:cubicBezTo>
                      <a:pt x="480" y="160"/>
                      <a:pt x="80" y="0"/>
                      <a:pt x="40" y="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 b="0"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487" name="矩形 408607"/>
            <p:cNvSpPr/>
            <p:nvPr/>
          </p:nvSpPr>
          <p:spPr>
            <a:xfrm>
              <a:off x="4999" y="9399"/>
              <a:ext cx="3005" cy="5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(d)   </a:t>
              </a:r>
              <a:r>
                <a:rPr lang="zh-CN" altLang="en-US" sz="2000" b="0" dirty="0">
                  <a:ea typeface="+mn-ea"/>
                  <a:cs typeface="Times New Roman" panose="02020603050405020304" pitchFamily="18" charset="0"/>
                </a:rPr>
                <a:t>左子树为空</a:t>
              </a:r>
              <a:endParaRPr lang="zh-CN" altLang="en-US" sz="2000" b="0"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89930" y="3721100"/>
            <a:ext cx="2627630" cy="1889125"/>
            <a:chOff x="9118" y="6990"/>
            <a:chExt cx="4138" cy="2975"/>
          </a:xfrm>
        </p:grpSpPr>
        <p:grpSp>
          <p:nvGrpSpPr>
            <p:cNvPr id="19469" name="组合 408589"/>
            <p:cNvGrpSpPr/>
            <p:nvPr/>
          </p:nvGrpSpPr>
          <p:grpSpPr>
            <a:xfrm>
              <a:off x="9118" y="6990"/>
              <a:ext cx="3858" cy="2110"/>
              <a:chOff x="3891" y="4155"/>
              <a:chExt cx="1543" cy="844"/>
            </a:xfrm>
          </p:grpSpPr>
          <p:sp>
            <p:nvSpPr>
              <p:cNvPr id="19470" name="椭圆 408590"/>
              <p:cNvSpPr/>
              <p:nvPr/>
            </p:nvSpPr>
            <p:spPr>
              <a:xfrm>
                <a:off x="4512" y="4155"/>
                <a:ext cx="317" cy="272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A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71" name="直接连接符 408591"/>
              <p:cNvSpPr/>
              <p:nvPr/>
            </p:nvSpPr>
            <p:spPr>
              <a:xfrm flipH="1">
                <a:off x="4397" y="4427"/>
                <a:ext cx="202" cy="2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72" name="直接连接符 408592"/>
              <p:cNvSpPr/>
              <p:nvPr/>
            </p:nvSpPr>
            <p:spPr>
              <a:xfrm>
                <a:off x="4733" y="4427"/>
                <a:ext cx="192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473" name="任意多边形 408593"/>
              <p:cNvSpPr/>
              <p:nvPr/>
            </p:nvSpPr>
            <p:spPr>
              <a:xfrm>
                <a:off x="4867" y="4636"/>
                <a:ext cx="567" cy="363"/>
              </a:xfrm>
              <a:custGeom>
                <a:avLst/>
                <a:gdLst/>
                <a:ahLst/>
                <a:cxnLst/>
                <a:rect l="0" t="0" r="0" b="0"/>
                <a:pathLst>
                  <a:path w="560" h="336">
                    <a:moveTo>
                      <a:pt x="40" y="16"/>
                    </a:moveTo>
                    <a:cubicBezTo>
                      <a:pt x="0" y="32"/>
                      <a:pt x="200" y="272"/>
                      <a:pt x="280" y="304"/>
                    </a:cubicBezTo>
                    <a:cubicBezTo>
                      <a:pt x="360" y="336"/>
                      <a:pt x="560" y="256"/>
                      <a:pt x="520" y="208"/>
                    </a:cubicBezTo>
                    <a:cubicBezTo>
                      <a:pt x="480" y="160"/>
                      <a:pt x="80" y="0"/>
                      <a:pt x="40" y="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74" name="任意多边形 408594"/>
              <p:cNvSpPr/>
              <p:nvPr/>
            </p:nvSpPr>
            <p:spPr>
              <a:xfrm>
                <a:off x="3891" y="4621"/>
                <a:ext cx="567" cy="363"/>
              </a:xfrm>
              <a:custGeom>
                <a:avLst/>
                <a:gdLst/>
                <a:ahLst/>
                <a:cxnLst/>
                <a:rect l="0" t="0" r="0" b="0"/>
                <a:pathLst>
                  <a:path w="616" h="392">
                    <a:moveTo>
                      <a:pt x="40" y="216"/>
                    </a:moveTo>
                    <a:cubicBezTo>
                      <a:pt x="0" y="272"/>
                      <a:pt x="240" y="392"/>
                      <a:pt x="328" y="360"/>
                    </a:cubicBezTo>
                    <a:cubicBezTo>
                      <a:pt x="416" y="328"/>
                      <a:pt x="616" y="48"/>
                      <a:pt x="568" y="24"/>
                    </a:cubicBezTo>
                    <a:cubicBezTo>
                      <a:pt x="520" y="0"/>
                      <a:pt x="80" y="160"/>
                      <a:pt x="40" y="2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 b="0"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488" name="矩形 408608"/>
            <p:cNvSpPr/>
            <p:nvPr/>
          </p:nvSpPr>
          <p:spPr>
            <a:xfrm>
              <a:off x="9118" y="9399"/>
              <a:ext cx="4138" cy="5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(e)   </a:t>
              </a:r>
              <a:r>
                <a:rPr lang="zh-CN" altLang="en-US" sz="2000" b="0" dirty="0">
                  <a:ea typeface="+mn-ea"/>
                  <a:cs typeface="Times New Roman" panose="02020603050405020304" pitchFamily="18" charset="0"/>
                </a:rPr>
                <a:t>左、右子树都不空</a:t>
              </a:r>
              <a:endParaRPr lang="zh-CN" altLang="en-US" sz="2000" b="0"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6.</a:t>
            </a:r>
            <a:r>
              <a:rPr lang="en-US" altLang="zh-CN"/>
              <a:t>2</a:t>
            </a:r>
            <a:r>
              <a:rPr lang="zh-CN" altLang="en-US"/>
              <a:t> 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935" y="845185"/>
            <a:ext cx="8914130" cy="5168265"/>
          </a:xfrm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二叉树定义与树定义的区别：</a:t>
            </a:r>
            <a:endParaRPr lang="zh-CN" altLang="en-US">
              <a:solidFill>
                <a:srgbClr val="FF0000"/>
              </a:solidFill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 </a:t>
            </a:r>
            <a:r>
              <a:t>二叉树存在着空树；但树不能为空。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t>二叉树中的每一个结点</a:t>
            </a:r>
            <a:r>
              <a:rPr>
                <a:solidFill>
                  <a:srgbClr val="0000FF"/>
                </a:solidFill>
              </a:rPr>
              <a:t>至多</a:t>
            </a:r>
            <a:r>
              <a:t>有2个孩子，也就是说，二叉树不存在度大于2的结点；而树中的每个结点可以有多个子树或多个孩子。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t>二叉树的子树有</a:t>
            </a:r>
            <a:r>
              <a:rPr>
                <a:solidFill>
                  <a:srgbClr val="0000FF"/>
                </a:solidFill>
              </a:rPr>
              <a:t>左右之分</a:t>
            </a:r>
            <a:r>
              <a:t>，两者不能颠倒；但树的子树一般是无序的。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6.2.1 </a:t>
            </a:r>
            <a:r>
              <a:rPr lang="zh-CN" altLang="en-US"/>
              <a:t>二叉树的性质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74725"/>
            <a:ext cx="9008745" cy="126365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性质1：</a:t>
            </a:r>
            <a:r>
              <a:rPr lang="zh-CN" altLang="en-US">
                <a:solidFill>
                  <a:srgbClr val="0000FF"/>
                </a:solidFill>
              </a:rPr>
              <a:t>在非空二叉树的第i层上至多有2</a:t>
            </a:r>
            <a:r>
              <a:rPr lang="zh-CN" altLang="en-US" baseline="30000">
                <a:solidFill>
                  <a:srgbClr val="0000FF"/>
                </a:solidFill>
              </a:rPr>
              <a:t>i-1</a:t>
            </a:r>
            <a:r>
              <a:rPr lang="zh-CN" altLang="en-US">
                <a:solidFill>
                  <a:srgbClr val="0000FF"/>
                </a:solidFill>
              </a:rPr>
              <a:t>个结点(i≧1)。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92937" y="1736035"/>
            <a:ext cx="2287978" cy="1892355"/>
            <a:chOff x="3326" y="4053"/>
            <a:chExt cx="3603" cy="2980"/>
          </a:xfrm>
        </p:grpSpPr>
        <p:grpSp>
          <p:nvGrpSpPr>
            <p:cNvPr id="23619" name="组合 412739"/>
            <p:cNvGrpSpPr/>
            <p:nvPr/>
          </p:nvGrpSpPr>
          <p:grpSpPr>
            <a:xfrm>
              <a:off x="3326" y="4053"/>
              <a:ext cx="3603" cy="2963"/>
              <a:chOff x="706" y="1890"/>
              <a:chExt cx="1441" cy="1185"/>
            </a:xfrm>
          </p:grpSpPr>
          <p:sp>
            <p:nvSpPr>
              <p:cNvPr id="23620" name="椭圆 412740"/>
              <p:cNvSpPr/>
              <p:nvPr/>
            </p:nvSpPr>
            <p:spPr>
              <a:xfrm>
                <a:off x="1345" y="1890"/>
                <a:ext cx="227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621" name="椭圆 412741"/>
              <p:cNvSpPr/>
              <p:nvPr/>
            </p:nvSpPr>
            <p:spPr>
              <a:xfrm>
                <a:off x="1645" y="245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622" name="椭圆 412742"/>
              <p:cNvSpPr/>
              <p:nvPr/>
            </p:nvSpPr>
            <p:spPr>
              <a:xfrm>
                <a:off x="1920" y="2845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7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pSp>
            <p:nvGrpSpPr>
              <p:cNvPr id="23623" name="组合 412743"/>
              <p:cNvGrpSpPr/>
              <p:nvPr/>
            </p:nvGrpSpPr>
            <p:grpSpPr>
              <a:xfrm>
                <a:off x="706" y="2448"/>
                <a:ext cx="648" cy="627"/>
                <a:chOff x="706" y="2448"/>
                <a:chExt cx="648" cy="627"/>
              </a:xfrm>
            </p:grpSpPr>
            <p:sp>
              <p:nvSpPr>
                <p:cNvPr id="23624" name="椭圆 412744"/>
                <p:cNvSpPr/>
                <p:nvPr/>
              </p:nvSpPr>
              <p:spPr>
                <a:xfrm>
                  <a:off x="927" y="2448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2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25" name="椭圆 412745"/>
                <p:cNvSpPr/>
                <p:nvPr/>
              </p:nvSpPr>
              <p:spPr>
                <a:xfrm>
                  <a:off x="706" y="2848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4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26" name="椭圆 412746"/>
                <p:cNvSpPr/>
                <p:nvPr/>
              </p:nvSpPr>
              <p:spPr>
                <a:xfrm>
                  <a:off x="1127" y="2845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5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27" name="直接连接符 412747"/>
                <p:cNvSpPr/>
                <p:nvPr/>
              </p:nvSpPr>
              <p:spPr>
                <a:xfrm flipH="1">
                  <a:off x="834" y="2653"/>
                  <a:ext cx="99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628" name="直接连接符 412748"/>
                <p:cNvSpPr/>
                <p:nvPr/>
              </p:nvSpPr>
              <p:spPr>
                <a:xfrm>
                  <a:off x="1100" y="2664"/>
                  <a:ext cx="95" cy="18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629" name="直接连接符 412749"/>
              <p:cNvSpPr/>
              <p:nvPr/>
            </p:nvSpPr>
            <p:spPr>
              <a:xfrm>
                <a:off x="1840" y="2656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30" name="直接连接符 412750"/>
              <p:cNvSpPr/>
              <p:nvPr/>
            </p:nvSpPr>
            <p:spPr>
              <a:xfrm>
                <a:off x="1493" y="2103"/>
                <a:ext cx="242" cy="3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31" name="直接连接符 412751"/>
              <p:cNvSpPr/>
              <p:nvPr/>
            </p:nvSpPr>
            <p:spPr>
              <a:xfrm flipH="1">
                <a:off x="1058" y="2102"/>
                <a:ext cx="329" cy="3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4" name="椭圆 412745"/>
            <p:cNvSpPr/>
            <p:nvPr/>
          </p:nvSpPr>
          <p:spPr>
            <a:xfrm>
              <a:off x="5296" y="6465"/>
              <a:ext cx="568" cy="56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微软雅黑" panose="020B0503020204020204" charset="-122"/>
                </a:rPr>
                <a:t>6</a:t>
              </a:r>
              <a:endParaRPr lang="en-US" altLang="zh-CN" sz="24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5" name="直接连接符 412747"/>
            <p:cNvSpPr/>
            <p:nvPr/>
          </p:nvSpPr>
          <p:spPr>
            <a:xfrm flipH="1">
              <a:off x="5616" y="6005"/>
              <a:ext cx="24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7" name="直接箭头连接符 6"/>
          <p:cNvCxnSpPr/>
          <p:nvPr/>
        </p:nvCxnSpPr>
        <p:spPr>
          <a:xfrm flipH="1">
            <a:off x="4780915" y="3070225"/>
            <a:ext cx="582930" cy="428625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文本框 7"/>
          <p:cNvSpPr txBox="1"/>
          <p:nvPr/>
        </p:nvSpPr>
        <p:spPr>
          <a:xfrm>
            <a:off x="5363845" y="2097405"/>
            <a:ext cx="3680460" cy="137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/>
              <a:t>第</a:t>
            </a:r>
            <a:r>
              <a:rPr lang="en-US" altLang="zh-CN" b="0"/>
              <a:t>3</a:t>
            </a:r>
            <a:r>
              <a:rPr lang="zh-CN" altLang="en-US" b="0"/>
              <a:t>层</a:t>
            </a:r>
            <a:endParaRPr lang="zh-CN" altLang="en-US" b="0"/>
          </a:p>
          <a:p>
            <a:pPr>
              <a:buNone/>
            </a:pPr>
            <a:r>
              <a:rPr lang="zh-CN" altLang="en-US" b="0"/>
              <a:t>共有</a:t>
            </a:r>
            <a:r>
              <a:rPr lang="en-US" altLang="zh-CN" b="0"/>
              <a:t>2</a:t>
            </a:r>
            <a:r>
              <a:rPr lang="en-US" altLang="zh-CN" b="0" baseline="30000"/>
              <a:t>3-1</a:t>
            </a:r>
            <a:r>
              <a:rPr lang="en-US" altLang="zh-CN" b="0"/>
              <a:t>=4</a:t>
            </a:r>
            <a:r>
              <a:rPr lang="zh-CN" altLang="en-US" b="0"/>
              <a:t>个结点</a:t>
            </a:r>
            <a:endParaRPr lang="zh-CN" altLang="en-US" b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96520" y="3828415"/>
            <a:ext cx="9008745" cy="2981325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>
                <a:solidFill>
                  <a:srgbClr val="0000FF"/>
                </a:solidFill>
              </a:rPr>
              <a:t>数学归纳法证明</a:t>
            </a:r>
            <a:endParaRPr lang="zh-CN" altLang="en-US" sz="2400" b="0">
              <a:solidFill>
                <a:srgbClr val="FF0000"/>
              </a:solidFill>
            </a:endParaRPr>
          </a:p>
          <a:p>
            <a:r>
              <a:rPr lang="zh-CN" altLang="en-US" sz="2400" b="0">
                <a:solidFill>
                  <a:srgbClr val="FF0000"/>
                </a:solidFill>
              </a:rPr>
              <a:t>归纳基础：</a:t>
            </a:r>
            <a:r>
              <a:rPr lang="zh-CN" altLang="en-US" sz="2400" b="0"/>
              <a:t>当i=1时：只有一个根结点，2</a:t>
            </a:r>
            <a:r>
              <a:rPr lang="zh-CN" altLang="en-US" sz="2400" b="0" baseline="30000"/>
              <a:t>1-1</a:t>
            </a:r>
            <a:r>
              <a:rPr lang="zh-CN" altLang="en-US" sz="2400" b="0"/>
              <a:t>=2</a:t>
            </a:r>
            <a:r>
              <a:rPr lang="zh-CN" altLang="en-US" sz="2400" b="0" baseline="30000"/>
              <a:t>0</a:t>
            </a:r>
            <a:r>
              <a:rPr lang="zh-CN" altLang="en-US" sz="2400" b="0"/>
              <a:t> =1，命题成立。</a:t>
            </a:r>
            <a:endParaRPr lang="zh-CN" altLang="en-US" sz="2400" b="0"/>
          </a:p>
          <a:p>
            <a:r>
              <a:rPr lang="zh-CN" altLang="en-US" sz="2400" b="0">
                <a:solidFill>
                  <a:srgbClr val="FF0000"/>
                </a:solidFill>
              </a:rPr>
              <a:t>归纳假设：</a:t>
            </a:r>
            <a:r>
              <a:rPr lang="zh-CN" altLang="en-US" sz="2400" b="0"/>
              <a:t>现假设对i&gt;1时，处在第i-1层上至多有2</a:t>
            </a:r>
            <a:r>
              <a:rPr lang="zh-CN" altLang="en-US" sz="2400" b="0" baseline="30000"/>
              <a:t>(i-1)-1</a:t>
            </a:r>
            <a:r>
              <a:rPr lang="zh-CN" altLang="en-US" sz="2400" b="0"/>
              <a:t>个结点。</a:t>
            </a:r>
            <a:endParaRPr lang="zh-CN" altLang="en-US" sz="2400" b="0"/>
          </a:p>
          <a:p>
            <a:r>
              <a:rPr lang="zh-CN" altLang="en-US" sz="2400" b="0">
                <a:solidFill>
                  <a:srgbClr val="FF0000"/>
                </a:solidFill>
              </a:rPr>
              <a:t>归纳推导：</a:t>
            </a:r>
            <a:r>
              <a:rPr lang="zh-CN" altLang="en-US" sz="2400" b="0"/>
              <a:t>由归纳假设知，第i-1层上至多有2</a:t>
            </a:r>
            <a:r>
              <a:rPr lang="zh-CN" altLang="en-US" sz="2400" b="0" baseline="30000"/>
              <a:t>i-2</a:t>
            </a:r>
            <a:r>
              <a:rPr lang="zh-CN" altLang="en-US" sz="2400" b="0"/>
              <a:t>个结点。由于二叉树每个结点的度最大为2，故在第i层上最大结点数为第i-1层上最大结点数的2倍。即   2×2</a:t>
            </a:r>
            <a:r>
              <a:rPr lang="zh-CN" altLang="en-US" sz="2400" b="0" baseline="30000"/>
              <a:t>i-2</a:t>
            </a:r>
            <a:r>
              <a:rPr lang="zh-CN" altLang="en-US" sz="2400" b="0"/>
              <a:t>＝2</a:t>
            </a:r>
            <a:r>
              <a:rPr lang="zh-CN" altLang="en-US" sz="2400" b="0" baseline="30000"/>
              <a:t>i-1</a:t>
            </a:r>
            <a:r>
              <a:rPr lang="zh-CN" altLang="en-US" sz="2400" b="0"/>
              <a:t>                 </a:t>
            </a:r>
            <a:r>
              <a:rPr lang="zh-CN" altLang="en-US" sz="2400" b="0">
                <a:solidFill>
                  <a:srgbClr val="0000FF"/>
                </a:solidFill>
              </a:rPr>
              <a:t>证毕</a:t>
            </a:r>
            <a:endParaRPr lang="zh-CN" altLang="en-US" sz="2400" b="0">
              <a:solidFill>
                <a:srgbClr val="0000FF"/>
              </a:solidFill>
            </a:endParaRPr>
          </a:p>
        </p:txBody>
      </p:sp>
      <p:sp>
        <p:nvSpPr>
          <p:cNvPr id="10" name="流程图: 可选过程 9"/>
          <p:cNvSpPr/>
          <p:nvPr/>
        </p:nvSpPr>
        <p:spPr>
          <a:xfrm>
            <a:off x="828040" y="3789045"/>
            <a:ext cx="7344410" cy="88709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提问：第</a:t>
            </a:r>
            <a:r>
              <a:rPr lang="en-US" altLang="zh-CN" b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i</a:t>
            </a: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层上至少有</a:t>
            </a:r>
            <a:r>
              <a:rPr lang="zh-CN" altLang="en-US" b="0" u="sng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     </a:t>
            </a: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个结点？</a:t>
            </a: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64163" y="3789045"/>
            <a:ext cx="504825" cy="701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74725"/>
            <a:ext cx="9008745" cy="115316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性质2：</a:t>
            </a:r>
            <a:r>
              <a:rPr lang="zh-CN" altLang="en-US">
                <a:solidFill>
                  <a:srgbClr val="0000FF"/>
                </a:solidFill>
              </a:rPr>
              <a:t>深度为k的二叉树至多有2</a:t>
            </a:r>
            <a:r>
              <a:rPr lang="zh-CN" altLang="en-US" baseline="30000">
                <a:solidFill>
                  <a:srgbClr val="0000FF"/>
                </a:solidFill>
              </a:rPr>
              <a:t>k</a:t>
            </a:r>
            <a:r>
              <a:rPr lang="zh-CN" altLang="en-US">
                <a:solidFill>
                  <a:srgbClr val="0000FF"/>
                </a:solidFill>
              </a:rPr>
              <a:t>-1个结点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k≧1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7310" y="3402965"/>
            <a:ext cx="9008745" cy="34550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4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深度为k的二叉树的最大的结点数为二叉树中每层上的最大结点数之和。</a:t>
            </a:r>
            <a:endParaRPr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      由性质1知，二叉树的第1层、第2层⋯第k层上的结点数至多有： 2</a:t>
            </a:r>
            <a:r>
              <a:rPr lang="zh-CN" altLang="en-US" sz="24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、2</a:t>
            </a:r>
            <a:r>
              <a:rPr lang="zh-CN" altLang="en-US" sz="24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…2</a:t>
            </a:r>
            <a:r>
              <a:rPr lang="zh-CN" altLang="en-US" sz="24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∴ 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 总的结点数至多有： 2</a:t>
            </a:r>
            <a:r>
              <a:rPr lang="zh-CN" altLang="en-US" sz="24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zh-CN" altLang="en-US" sz="24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+ …+2</a:t>
            </a:r>
            <a:r>
              <a:rPr lang="zh-CN" altLang="en-US" sz="24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zh-CN" altLang="en-US" sz="2400" b="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-1     </a:t>
            </a:r>
            <a:endParaRPr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endParaRPr lang="zh-CN" altLang="en-US" sz="2400" b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92937" y="1736035"/>
            <a:ext cx="2287978" cy="1892355"/>
            <a:chOff x="3326" y="4053"/>
            <a:chExt cx="3603" cy="2980"/>
          </a:xfrm>
        </p:grpSpPr>
        <p:grpSp>
          <p:nvGrpSpPr>
            <p:cNvPr id="23619" name="组合 412739"/>
            <p:cNvGrpSpPr/>
            <p:nvPr/>
          </p:nvGrpSpPr>
          <p:grpSpPr>
            <a:xfrm>
              <a:off x="3326" y="4053"/>
              <a:ext cx="3603" cy="2963"/>
              <a:chOff x="706" y="1890"/>
              <a:chExt cx="1441" cy="1185"/>
            </a:xfrm>
          </p:grpSpPr>
          <p:sp>
            <p:nvSpPr>
              <p:cNvPr id="23620" name="椭圆 412740"/>
              <p:cNvSpPr/>
              <p:nvPr/>
            </p:nvSpPr>
            <p:spPr>
              <a:xfrm>
                <a:off x="1345" y="1890"/>
                <a:ext cx="227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621" name="椭圆 412741"/>
              <p:cNvSpPr/>
              <p:nvPr/>
            </p:nvSpPr>
            <p:spPr>
              <a:xfrm>
                <a:off x="1645" y="245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622" name="椭圆 412742"/>
              <p:cNvSpPr/>
              <p:nvPr/>
            </p:nvSpPr>
            <p:spPr>
              <a:xfrm>
                <a:off x="1920" y="2845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7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pSp>
            <p:nvGrpSpPr>
              <p:cNvPr id="23623" name="组合 412743"/>
              <p:cNvGrpSpPr/>
              <p:nvPr/>
            </p:nvGrpSpPr>
            <p:grpSpPr>
              <a:xfrm>
                <a:off x="706" y="2448"/>
                <a:ext cx="648" cy="627"/>
                <a:chOff x="706" y="2448"/>
                <a:chExt cx="648" cy="627"/>
              </a:xfrm>
            </p:grpSpPr>
            <p:sp>
              <p:nvSpPr>
                <p:cNvPr id="23624" name="椭圆 412744"/>
                <p:cNvSpPr/>
                <p:nvPr/>
              </p:nvSpPr>
              <p:spPr>
                <a:xfrm>
                  <a:off x="927" y="2448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2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25" name="椭圆 412745"/>
                <p:cNvSpPr/>
                <p:nvPr/>
              </p:nvSpPr>
              <p:spPr>
                <a:xfrm>
                  <a:off x="706" y="2848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4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26" name="椭圆 412746"/>
                <p:cNvSpPr/>
                <p:nvPr/>
              </p:nvSpPr>
              <p:spPr>
                <a:xfrm>
                  <a:off x="1127" y="2845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5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27" name="直接连接符 412747"/>
                <p:cNvSpPr/>
                <p:nvPr/>
              </p:nvSpPr>
              <p:spPr>
                <a:xfrm flipH="1">
                  <a:off x="834" y="2653"/>
                  <a:ext cx="99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628" name="直接连接符 412748"/>
                <p:cNvSpPr/>
                <p:nvPr/>
              </p:nvSpPr>
              <p:spPr>
                <a:xfrm>
                  <a:off x="1100" y="2664"/>
                  <a:ext cx="95" cy="18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629" name="直接连接符 412749"/>
              <p:cNvSpPr/>
              <p:nvPr/>
            </p:nvSpPr>
            <p:spPr>
              <a:xfrm>
                <a:off x="1840" y="2656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30" name="直接连接符 412750"/>
              <p:cNvSpPr/>
              <p:nvPr/>
            </p:nvSpPr>
            <p:spPr>
              <a:xfrm>
                <a:off x="1493" y="2103"/>
                <a:ext cx="242" cy="3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31" name="直接连接符 412751"/>
              <p:cNvSpPr/>
              <p:nvPr/>
            </p:nvSpPr>
            <p:spPr>
              <a:xfrm flipH="1">
                <a:off x="1058" y="2102"/>
                <a:ext cx="329" cy="3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" name="椭圆 412745"/>
            <p:cNvSpPr/>
            <p:nvPr/>
          </p:nvSpPr>
          <p:spPr>
            <a:xfrm>
              <a:off x="5296" y="6465"/>
              <a:ext cx="568" cy="56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微软雅黑" panose="020B0503020204020204" charset="-122"/>
                </a:rPr>
                <a:t>6</a:t>
              </a:r>
              <a:endParaRPr lang="en-US" altLang="zh-CN" sz="240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7" name="直接连接符 412747"/>
            <p:cNvSpPr/>
            <p:nvPr/>
          </p:nvSpPr>
          <p:spPr>
            <a:xfrm flipH="1">
              <a:off x="5616" y="6005"/>
              <a:ext cx="24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8" name="文本框 7"/>
          <p:cNvSpPr txBox="1"/>
          <p:nvPr/>
        </p:nvSpPr>
        <p:spPr>
          <a:xfrm>
            <a:off x="5316220" y="1897380"/>
            <a:ext cx="3680460" cy="1370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>
                <a:cs typeface="Times New Roman" panose="02020603050405020304" pitchFamily="18" charset="0"/>
              </a:rPr>
              <a:t>深度</a:t>
            </a:r>
            <a:r>
              <a:rPr lang="en-US" altLang="zh-CN" b="0">
                <a:cs typeface="Times New Roman" panose="02020603050405020304" pitchFamily="18" charset="0"/>
              </a:rPr>
              <a:t>k=3</a:t>
            </a:r>
            <a:endParaRPr lang="en-US" altLang="zh-CN" b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0">
                <a:cs typeface="Times New Roman" panose="02020603050405020304" pitchFamily="18" charset="0"/>
              </a:rPr>
              <a:t>共有</a:t>
            </a:r>
            <a:r>
              <a:rPr lang="en-US" altLang="zh-CN" b="0">
                <a:cs typeface="Times New Roman" panose="02020603050405020304" pitchFamily="18" charset="0"/>
              </a:rPr>
              <a:t>2</a:t>
            </a:r>
            <a:r>
              <a:rPr lang="en-US" altLang="zh-CN" b="0" baseline="30000">
                <a:cs typeface="Times New Roman" panose="02020603050405020304" pitchFamily="18" charset="0"/>
              </a:rPr>
              <a:t>3</a:t>
            </a:r>
            <a:r>
              <a:rPr lang="en-US" altLang="zh-CN" b="0">
                <a:cs typeface="Times New Roman" panose="02020603050405020304" pitchFamily="18" charset="0"/>
              </a:rPr>
              <a:t>-1=7</a:t>
            </a:r>
            <a:r>
              <a:rPr lang="zh-CN" altLang="en-US" b="0">
                <a:cs typeface="Times New Roman" panose="02020603050405020304" pitchFamily="18" charset="0"/>
              </a:rPr>
              <a:t>个结点</a:t>
            </a:r>
            <a:endParaRPr lang="zh-CN" altLang="en-US" b="0">
              <a:cs typeface="Times New Roman" panose="02020603050405020304" pitchFamily="18" charset="0"/>
            </a:endParaRPr>
          </a:p>
        </p:txBody>
      </p:sp>
      <p:sp>
        <p:nvSpPr>
          <p:cNvPr id="10" name="流程图: 可选过程 9"/>
          <p:cNvSpPr/>
          <p:nvPr>
            <p:custDataLst>
              <p:tags r:id="rId1"/>
            </p:custDataLst>
          </p:nvPr>
        </p:nvSpPr>
        <p:spPr>
          <a:xfrm>
            <a:off x="828040" y="3789045"/>
            <a:ext cx="7344410" cy="88709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提问：深度为</a:t>
            </a:r>
            <a:r>
              <a:rPr lang="en-US" altLang="zh-CN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k</a:t>
            </a: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时至少有</a:t>
            </a:r>
            <a:r>
              <a:rPr lang="zh-CN" altLang="en-US" b="0" u="sng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     </a:t>
            </a: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个结点？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0063" y="3789045"/>
            <a:ext cx="504825" cy="7067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k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10" name="流程图: 可选过程 9"/>
          <p:cNvSpPr/>
          <p:nvPr>
            <p:custDataLst>
              <p:tags r:id="rId1"/>
            </p:custDataLst>
          </p:nvPr>
        </p:nvSpPr>
        <p:spPr>
          <a:xfrm>
            <a:off x="828040" y="1485265"/>
            <a:ext cx="7344410" cy="3686175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lang="zh-CN" altLang="en-US" b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退化二叉树</a:t>
            </a: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：如果一棵非空的二叉树只有一个叶子，且其余结点均只有一个孩子，则称这棵二叉树为退化的二叉树，即</a:t>
            </a:r>
            <a:r>
              <a:rPr lang="zh-CN" altLang="en-US" b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单支二叉树</a:t>
            </a: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lang="zh-CN" altLang="en-US" b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b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其深度为二叉树结点个数ｎ</a:t>
            </a:r>
            <a:r>
              <a:rPr lang="zh-CN" b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74725"/>
            <a:ext cx="9008745" cy="512127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性质3：</a:t>
            </a:r>
            <a:r>
              <a:rPr lang="zh-CN" altLang="en-US">
                <a:solidFill>
                  <a:srgbClr val="0000FF"/>
                </a:solidFill>
              </a:rPr>
              <a:t>对任何一棵二叉树，若其叶子结点数为n</a:t>
            </a:r>
            <a:r>
              <a:rPr lang="zh-CN" altLang="en-US" baseline="-25000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，度为2的结点数为n</a:t>
            </a:r>
            <a:r>
              <a:rPr lang="zh-CN" altLang="en-US" baseline="-25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，则n</a:t>
            </a:r>
            <a:r>
              <a:rPr lang="zh-CN" altLang="en-US" baseline="-25000">
                <a:solidFill>
                  <a:srgbClr val="0000FF"/>
                </a:solidFill>
              </a:rPr>
              <a:t>0</a:t>
            </a:r>
            <a:r>
              <a:rPr lang="zh-CN" altLang="en-US">
                <a:solidFill>
                  <a:srgbClr val="0000FF"/>
                </a:solidFill>
              </a:rPr>
              <a:t>=n</a:t>
            </a:r>
            <a:r>
              <a:rPr lang="zh-CN" altLang="en-US" baseline="-25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+1。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903176" name="Object 8"/>
          <p:cNvGraphicFramePr/>
          <p:nvPr>
            <p:custDataLst>
              <p:tags r:id="rId1"/>
            </p:custDataLst>
          </p:nvPr>
        </p:nvGraphicFramePr>
        <p:xfrm>
          <a:off x="1717675" y="2276475"/>
          <a:ext cx="43434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2" imgW="5076190" imgH="2557145" progId="Visio.Drawing.5">
                  <p:embed/>
                </p:oleObj>
              </mc:Choice>
              <mc:Fallback>
                <p:oleObj name="" r:id="rId2" imgW="5076190" imgH="2557145" progId="Visio.Drawing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7675" y="2276475"/>
                        <a:ext cx="4343400" cy="2501900"/>
                      </a:xfrm>
                      <a:prstGeom prst="rect">
                        <a:avLst/>
                      </a:prstGeom>
                      <a:solidFill>
                        <a:srgbClr val="EBEBEB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188" name="Oval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41675" y="27336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89" name="Oval 2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37075" y="27336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0" name="Oval 2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327275" y="34194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1" name="Oval 2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13075" y="34194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2" name="Oval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70075" y="41814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3" name="Oval 2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51075" y="41814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4" name="Oval 2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89275" y="41814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5" name="Oval 2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46475" y="41814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6" name="Oval 2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51475" y="34194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7" name="Oval 2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41875" y="34194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3198" name="Oval 3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308475" y="4181475"/>
            <a:ext cx="228600" cy="152400"/>
          </a:xfrm>
          <a:prstGeom prst="ellipse">
            <a:avLst/>
          </a:prstGeom>
          <a:noFill/>
          <a:ln w="3810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903201" name="Object 33"/>
          <p:cNvGraphicFramePr/>
          <p:nvPr>
            <p:custDataLst>
              <p:tags r:id="rId15"/>
            </p:custDataLst>
          </p:nvPr>
        </p:nvGraphicFramePr>
        <p:xfrm>
          <a:off x="1108075" y="4941570"/>
          <a:ext cx="198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6" imgW="570865" imgH="177800" progId="Equation.3">
                  <p:embed/>
                </p:oleObj>
              </mc:Choice>
              <mc:Fallback>
                <p:oleObj name="" r:id="rId16" imgW="570865" imgH="177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08075" y="4941570"/>
                        <a:ext cx="19812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202" name="Object 34"/>
          <p:cNvGraphicFramePr/>
          <p:nvPr>
            <p:custDataLst>
              <p:tags r:id="rId18"/>
            </p:custDataLst>
          </p:nvPr>
        </p:nvGraphicFramePr>
        <p:xfrm>
          <a:off x="4716145" y="4797425"/>
          <a:ext cx="36988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9" imgW="1066165" imgH="215900" progId="Equation.3">
                  <p:embed/>
                </p:oleObj>
              </mc:Choice>
              <mc:Fallback>
                <p:oleObj name="" r:id="rId19" imgW="1066165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16145" y="4797425"/>
                        <a:ext cx="3698875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5"/>
          <p:cNvGrpSpPr/>
          <p:nvPr/>
        </p:nvGrpSpPr>
        <p:grpSpPr>
          <a:xfrm>
            <a:off x="82550" y="5605463"/>
            <a:ext cx="8950325" cy="838200"/>
            <a:chOff x="768" y="3552"/>
            <a:chExt cx="4800" cy="528"/>
          </a:xfrm>
        </p:grpSpPr>
        <p:sp>
          <p:nvSpPr>
            <p:cNvPr id="34847" name="Rectangle 3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68" y="3552"/>
              <a:ext cx="4800" cy="5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aphicFrame>
          <p:nvGraphicFramePr>
            <p:cNvPr id="34851" name="Object 37"/>
            <p:cNvGraphicFramePr/>
            <p:nvPr>
              <p:custDataLst>
                <p:tags r:id="rId22"/>
              </p:custDataLst>
            </p:nvPr>
          </p:nvGraphicFramePr>
          <p:xfrm>
            <a:off x="925" y="3570"/>
            <a:ext cx="2664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" r:id="rId23" imgW="1219200" imgH="215900" progId="Equation.3">
                    <p:embed/>
                  </p:oleObj>
                </mc:Choice>
                <mc:Fallback>
                  <p:oleObj name="" r:id="rId23" imgW="1219200" imgH="2159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25" y="3570"/>
                          <a:ext cx="2664" cy="4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3206" name="Object 38"/>
          <p:cNvGraphicFramePr/>
          <p:nvPr>
            <p:custDataLst>
              <p:tags r:id="rId25"/>
            </p:custDataLst>
          </p:nvPr>
        </p:nvGraphicFramePr>
        <p:xfrm>
          <a:off x="5527675" y="5591175"/>
          <a:ext cx="2860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26" imgW="825500" imgH="228600" progId="Equation.3">
                  <p:embed/>
                </p:oleObj>
              </mc:Choice>
              <mc:Fallback>
                <p:oleObj name="" r:id="rId26" imgW="8255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527675" y="5591175"/>
                        <a:ext cx="2860675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3348355" y="6021070"/>
            <a:ext cx="1151255" cy="72390"/>
          </a:xfrm>
          <a:prstGeom prst="lin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6876415" y="5949315"/>
            <a:ext cx="504190" cy="144145"/>
          </a:xfrm>
          <a:prstGeom prst="lin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1908175" y="5953760"/>
            <a:ext cx="862330" cy="142240"/>
          </a:xfrm>
          <a:prstGeom prst="lin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5940425" y="5953760"/>
            <a:ext cx="504190" cy="144145"/>
          </a:xfrm>
          <a:prstGeom prst="lin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3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90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0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90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90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90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90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90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90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90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90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88" grpId="0" bldLvl="0" animBg="1"/>
      <p:bldP spid="903189" grpId="0" bldLvl="0" animBg="1"/>
      <p:bldP spid="903190" grpId="0" bldLvl="0" animBg="1"/>
      <p:bldP spid="903191" grpId="0" bldLvl="0" animBg="1"/>
      <p:bldP spid="903192" grpId="0" bldLvl="0" animBg="1"/>
      <p:bldP spid="903193" grpId="0" bldLvl="0" animBg="1"/>
      <p:bldP spid="903194" grpId="0" bldLvl="0" animBg="1"/>
      <p:bldP spid="903195" grpId="0" bldLvl="0" animBg="1"/>
      <p:bldP spid="903196" grpId="0" bldLvl="0" animBg="1"/>
      <p:bldP spid="903197" grpId="0" bldLvl="0" animBg="1"/>
      <p:bldP spid="90319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74725"/>
            <a:ext cx="9008745" cy="105727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满二叉树：</a:t>
            </a:r>
            <a:r>
              <a:rPr lang="zh-CN" altLang="en-US">
                <a:solidFill>
                  <a:schemeClr val="tx1"/>
                </a:solidFill>
              </a:rPr>
              <a:t>一棵</a:t>
            </a:r>
            <a:r>
              <a:rPr lang="zh-CN" altLang="en-US">
                <a:solidFill>
                  <a:srgbClr val="0000FF"/>
                </a:solidFill>
              </a:rPr>
              <a:t>深度为k且有2</a:t>
            </a:r>
            <a:r>
              <a:rPr lang="zh-CN" altLang="en-US" baseline="30000">
                <a:solidFill>
                  <a:srgbClr val="0000FF"/>
                </a:solidFill>
              </a:rPr>
              <a:t>k</a:t>
            </a:r>
            <a:r>
              <a:rPr lang="zh-CN" altLang="en-US">
                <a:solidFill>
                  <a:srgbClr val="0000FF"/>
                </a:solidFill>
              </a:rPr>
              <a:t>-1个结点</a:t>
            </a:r>
            <a:r>
              <a:rPr lang="zh-CN" altLang="en-US">
                <a:solidFill>
                  <a:schemeClr val="tx1"/>
                </a:solidFill>
              </a:rPr>
              <a:t>的二叉树称为满二叉树(Full Binary Tree)。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31620" y="2515870"/>
            <a:ext cx="4800600" cy="2990850"/>
            <a:chOff x="2412" y="3962"/>
            <a:chExt cx="7560" cy="4710"/>
          </a:xfrm>
        </p:grpSpPr>
        <p:grpSp>
          <p:nvGrpSpPr>
            <p:cNvPr id="23555" name="组合 412675"/>
            <p:cNvGrpSpPr/>
            <p:nvPr/>
          </p:nvGrpSpPr>
          <p:grpSpPr>
            <a:xfrm>
              <a:off x="2412" y="3962"/>
              <a:ext cx="7560" cy="3943"/>
              <a:chOff x="528" y="688"/>
              <a:chExt cx="3024" cy="1577"/>
            </a:xfrm>
          </p:grpSpPr>
          <p:grpSp>
            <p:nvGrpSpPr>
              <p:cNvPr id="23556" name="组合 412676"/>
              <p:cNvGrpSpPr/>
              <p:nvPr/>
            </p:nvGrpSpPr>
            <p:grpSpPr>
              <a:xfrm>
                <a:off x="528" y="1584"/>
                <a:ext cx="585" cy="681"/>
                <a:chOff x="528" y="1584"/>
                <a:chExt cx="585" cy="681"/>
              </a:xfrm>
            </p:grpSpPr>
            <p:sp>
              <p:nvSpPr>
                <p:cNvPr id="23557" name="椭圆 412677"/>
                <p:cNvSpPr/>
                <p:nvPr/>
              </p:nvSpPr>
              <p:spPr>
                <a:xfrm>
                  <a:off x="528" y="2016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8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58" name="椭圆 412678"/>
                <p:cNvSpPr/>
                <p:nvPr/>
              </p:nvSpPr>
              <p:spPr>
                <a:xfrm>
                  <a:off x="864" y="2016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9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59" name="椭圆 412679"/>
                <p:cNvSpPr/>
                <p:nvPr/>
              </p:nvSpPr>
              <p:spPr>
                <a:xfrm>
                  <a:off x="672" y="1584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4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60" name="直接连接符 412680"/>
                <p:cNvSpPr/>
                <p:nvPr/>
              </p:nvSpPr>
              <p:spPr>
                <a:xfrm flipH="1">
                  <a:off x="624" y="1824"/>
                  <a:ext cx="96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561" name="直接连接符 412681"/>
                <p:cNvSpPr/>
                <p:nvPr/>
              </p:nvSpPr>
              <p:spPr>
                <a:xfrm>
                  <a:off x="856" y="1808"/>
                  <a:ext cx="96" cy="21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3562" name="组合 412682"/>
              <p:cNvGrpSpPr/>
              <p:nvPr/>
            </p:nvGrpSpPr>
            <p:grpSpPr>
              <a:xfrm>
                <a:off x="1152" y="1584"/>
                <a:ext cx="749" cy="681"/>
                <a:chOff x="1152" y="1592"/>
                <a:chExt cx="749" cy="681"/>
              </a:xfrm>
            </p:grpSpPr>
            <p:sp>
              <p:nvSpPr>
                <p:cNvPr id="23563" name="椭圆 412683"/>
                <p:cNvSpPr/>
                <p:nvPr/>
              </p:nvSpPr>
              <p:spPr>
                <a:xfrm>
                  <a:off x="1152" y="2024"/>
                  <a:ext cx="317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10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64" name="椭圆 412684"/>
                <p:cNvSpPr/>
                <p:nvPr/>
              </p:nvSpPr>
              <p:spPr>
                <a:xfrm>
                  <a:off x="1584" y="2024"/>
                  <a:ext cx="317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11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65" name="椭圆 412685"/>
                <p:cNvSpPr/>
                <p:nvPr/>
              </p:nvSpPr>
              <p:spPr>
                <a:xfrm>
                  <a:off x="1383" y="1592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5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66" name="直接连接符 412686"/>
                <p:cNvSpPr/>
                <p:nvPr/>
              </p:nvSpPr>
              <p:spPr>
                <a:xfrm flipH="1">
                  <a:off x="1344" y="1832"/>
                  <a:ext cx="96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567" name="直接连接符 412687"/>
                <p:cNvSpPr/>
                <p:nvPr/>
              </p:nvSpPr>
              <p:spPr>
                <a:xfrm>
                  <a:off x="1584" y="1824"/>
                  <a:ext cx="96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3568" name="组合 412688"/>
              <p:cNvGrpSpPr/>
              <p:nvPr/>
            </p:nvGrpSpPr>
            <p:grpSpPr>
              <a:xfrm>
                <a:off x="1987" y="1583"/>
                <a:ext cx="749" cy="681"/>
                <a:chOff x="1152" y="1592"/>
                <a:chExt cx="749" cy="681"/>
              </a:xfrm>
            </p:grpSpPr>
            <p:sp>
              <p:nvSpPr>
                <p:cNvPr id="23569" name="椭圆 412689"/>
                <p:cNvSpPr/>
                <p:nvPr/>
              </p:nvSpPr>
              <p:spPr>
                <a:xfrm>
                  <a:off x="1152" y="2024"/>
                  <a:ext cx="317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12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70" name="椭圆 412690"/>
                <p:cNvSpPr/>
                <p:nvPr/>
              </p:nvSpPr>
              <p:spPr>
                <a:xfrm>
                  <a:off x="1584" y="2024"/>
                  <a:ext cx="317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13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71" name="椭圆 412691"/>
                <p:cNvSpPr/>
                <p:nvPr/>
              </p:nvSpPr>
              <p:spPr>
                <a:xfrm>
                  <a:off x="1383" y="1592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6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72" name="直接连接符 412692"/>
                <p:cNvSpPr/>
                <p:nvPr/>
              </p:nvSpPr>
              <p:spPr>
                <a:xfrm flipH="1">
                  <a:off x="1344" y="1832"/>
                  <a:ext cx="96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573" name="直接连接符 412693"/>
                <p:cNvSpPr/>
                <p:nvPr/>
              </p:nvSpPr>
              <p:spPr>
                <a:xfrm>
                  <a:off x="1584" y="1824"/>
                  <a:ext cx="96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3574" name="组合 412694"/>
              <p:cNvGrpSpPr/>
              <p:nvPr/>
            </p:nvGrpSpPr>
            <p:grpSpPr>
              <a:xfrm>
                <a:off x="2803" y="1584"/>
                <a:ext cx="749" cy="681"/>
                <a:chOff x="1152" y="1592"/>
                <a:chExt cx="749" cy="681"/>
              </a:xfrm>
            </p:grpSpPr>
            <p:sp>
              <p:nvSpPr>
                <p:cNvPr id="23575" name="椭圆 412695"/>
                <p:cNvSpPr/>
                <p:nvPr/>
              </p:nvSpPr>
              <p:spPr>
                <a:xfrm>
                  <a:off x="1152" y="2024"/>
                  <a:ext cx="317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14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76" name="椭圆 412696"/>
                <p:cNvSpPr/>
                <p:nvPr/>
              </p:nvSpPr>
              <p:spPr>
                <a:xfrm>
                  <a:off x="1584" y="2024"/>
                  <a:ext cx="317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15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77" name="椭圆 412697"/>
                <p:cNvSpPr/>
                <p:nvPr/>
              </p:nvSpPr>
              <p:spPr>
                <a:xfrm>
                  <a:off x="1383" y="1592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7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78" name="直接连接符 412698"/>
                <p:cNvSpPr/>
                <p:nvPr/>
              </p:nvSpPr>
              <p:spPr>
                <a:xfrm flipH="1">
                  <a:off x="1344" y="1832"/>
                  <a:ext cx="96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579" name="直接连接符 412699"/>
                <p:cNvSpPr/>
                <p:nvPr/>
              </p:nvSpPr>
              <p:spPr>
                <a:xfrm>
                  <a:off x="1584" y="1824"/>
                  <a:ext cx="96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580" name="椭圆 412700"/>
              <p:cNvSpPr/>
              <p:nvPr/>
            </p:nvSpPr>
            <p:spPr>
              <a:xfrm>
                <a:off x="1032" y="1119"/>
                <a:ext cx="249" cy="249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2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581" name="椭圆 412701"/>
              <p:cNvSpPr/>
              <p:nvPr/>
            </p:nvSpPr>
            <p:spPr>
              <a:xfrm>
                <a:off x="1840" y="688"/>
                <a:ext cx="249" cy="249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582" name="椭圆 412702"/>
              <p:cNvSpPr/>
              <p:nvPr/>
            </p:nvSpPr>
            <p:spPr>
              <a:xfrm>
                <a:off x="2616" y="1143"/>
                <a:ext cx="249" cy="249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3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583" name="直接连接符 412703"/>
              <p:cNvSpPr/>
              <p:nvPr/>
            </p:nvSpPr>
            <p:spPr>
              <a:xfrm flipH="1">
                <a:off x="816" y="1344"/>
                <a:ext cx="24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84" name="直接连接符 412704"/>
              <p:cNvSpPr/>
              <p:nvPr/>
            </p:nvSpPr>
            <p:spPr>
              <a:xfrm>
                <a:off x="1248" y="1344"/>
                <a:ext cx="24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85" name="直接连接符 412705"/>
              <p:cNvSpPr/>
              <p:nvPr/>
            </p:nvSpPr>
            <p:spPr>
              <a:xfrm flipH="1">
                <a:off x="2400" y="1344"/>
                <a:ext cx="24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86" name="直接连接符 412706"/>
              <p:cNvSpPr/>
              <p:nvPr/>
            </p:nvSpPr>
            <p:spPr>
              <a:xfrm>
                <a:off x="2832" y="1344"/>
                <a:ext cx="288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87" name="直接连接符 412707"/>
              <p:cNvSpPr/>
              <p:nvPr/>
            </p:nvSpPr>
            <p:spPr>
              <a:xfrm flipH="1">
                <a:off x="1256" y="864"/>
                <a:ext cx="57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88" name="直接连接符 412708"/>
              <p:cNvSpPr/>
              <p:nvPr/>
            </p:nvSpPr>
            <p:spPr>
              <a:xfrm>
                <a:off x="2088" y="872"/>
                <a:ext cx="57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3616" name="矩形 412736"/>
            <p:cNvSpPr/>
            <p:nvPr/>
          </p:nvSpPr>
          <p:spPr>
            <a:xfrm>
              <a:off x="4840" y="8162"/>
              <a:ext cx="2493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(a)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满二叉树</a:t>
              </a:r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74725"/>
            <a:ext cx="9008745" cy="201041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完全二叉树(Complete Binary Tree)：</a:t>
            </a:r>
            <a:r>
              <a:rPr lang="zh-CN" altLang="en-US"/>
              <a:t>如果深度为k，结点为</a:t>
            </a:r>
            <a:r>
              <a:rPr lang="en-US" altLang="zh-CN"/>
              <a:t>n</a:t>
            </a:r>
            <a:r>
              <a:rPr lang="zh-CN" altLang="en-US"/>
              <a:t>的二叉树，</a:t>
            </a:r>
            <a:r>
              <a:rPr lang="zh-CN" altLang="en-US">
                <a:solidFill>
                  <a:srgbClr val="0000FF"/>
                </a:solidFill>
              </a:rPr>
              <a:t>结点</a:t>
            </a:r>
            <a:r>
              <a:rPr lang="en-US" altLang="zh-CN">
                <a:solidFill>
                  <a:srgbClr val="0000FF"/>
                </a:solidFill>
              </a:rPr>
              <a:t>1~n</a:t>
            </a:r>
            <a:r>
              <a:rPr lang="zh-CN" altLang="en-US">
                <a:solidFill>
                  <a:srgbClr val="0000FF"/>
                </a:solidFill>
              </a:rPr>
              <a:t>的位置序号与</a:t>
            </a:r>
            <a:r>
              <a:rPr lang="zh-CN" altLang="en-US"/>
              <a:t>深度为k的</a:t>
            </a:r>
            <a:r>
              <a:rPr lang="zh-CN" altLang="en-US">
                <a:solidFill>
                  <a:srgbClr val="0000FF"/>
                </a:solidFill>
              </a:rPr>
              <a:t>满二叉树的结点</a:t>
            </a:r>
            <a:r>
              <a:rPr lang="en-US" altLang="zh-CN">
                <a:solidFill>
                  <a:srgbClr val="0000FF"/>
                </a:solidFill>
              </a:rPr>
              <a:t>1~n</a:t>
            </a:r>
            <a:r>
              <a:rPr lang="zh-CN" altLang="en-US">
                <a:solidFill>
                  <a:srgbClr val="0000FF"/>
                </a:solidFill>
              </a:rPr>
              <a:t>位置序号一一对应</a:t>
            </a:r>
            <a:r>
              <a:rPr lang="zh-CN" altLang="en-US"/>
              <a:t>，该二叉树称为完全二叉树。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教学目标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01725"/>
            <a:ext cx="8098155" cy="4994275"/>
          </a:xfrm>
        </p:spPr>
        <p:txBody>
          <a:bodyPr/>
          <a:lstStyle/>
          <a:p>
            <a:r>
              <a:rPr lang="zh-CN" altLang="en-US"/>
              <a:t>树的定义、树的术语：结点的度、树的度、终端结点、孩子和双亲、结点层次、树的深度、森林</a:t>
            </a:r>
            <a:endParaRPr lang="zh-CN" altLang="en-US"/>
          </a:p>
          <a:p>
            <a:r>
              <a:rPr lang="zh-CN" altLang="en-US"/>
              <a:t>二叉树的定义与树的定义的区别</a:t>
            </a:r>
            <a:endParaRPr lang="zh-CN" altLang="en-US"/>
          </a:p>
          <a:p>
            <a:r>
              <a:rPr lang="zh-CN" altLang="en-US"/>
              <a:t>满二叉树的定义、顺序二叉树的定义、完全二叉树的定义、退化二叉树的定义</a:t>
            </a:r>
            <a:endParaRPr lang="zh-CN" altLang="en-US"/>
          </a:p>
          <a:p>
            <a:r>
              <a:rPr lang="zh-CN" altLang="en-US"/>
              <a:t>二叉树的性质、二叉树的顺序存储概念、二叉树的链式存储概念</a:t>
            </a:r>
            <a:endParaRPr lang="zh-CN" altLang="en-US"/>
          </a:p>
          <a:p>
            <a:r>
              <a:rPr lang="zh-CN" altLang="en-US"/>
              <a:t>掌握前中后序非递归算法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225290" y="3501390"/>
            <a:ext cx="3442970" cy="27305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23617" name="矩形 412737"/>
          <p:cNvSpPr/>
          <p:nvPr/>
        </p:nvSpPr>
        <p:spPr>
          <a:xfrm>
            <a:off x="6282055" y="3604260"/>
            <a:ext cx="1800225" cy="32385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微软雅黑" panose="020B0503020204020204" charset="-122"/>
              </a:rPr>
              <a:t>(b)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完全二叉树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565275" y="4061460"/>
            <a:ext cx="4584700" cy="2570480"/>
            <a:chOff x="2465" y="6396"/>
            <a:chExt cx="7220" cy="4048"/>
          </a:xfrm>
        </p:grpSpPr>
        <p:grpSp>
          <p:nvGrpSpPr>
            <p:cNvPr id="23619" name="组合 412739"/>
            <p:cNvGrpSpPr/>
            <p:nvPr/>
          </p:nvGrpSpPr>
          <p:grpSpPr>
            <a:xfrm>
              <a:off x="2465" y="6489"/>
              <a:ext cx="2928" cy="2528"/>
              <a:chOff x="976" y="2064"/>
              <a:chExt cx="1171" cy="1011"/>
            </a:xfrm>
          </p:grpSpPr>
          <p:sp>
            <p:nvSpPr>
              <p:cNvPr id="23620" name="椭圆 412740"/>
              <p:cNvSpPr/>
              <p:nvPr/>
            </p:nvSpPr>
            <p:spPr>
              <a:xfrm>
                <a:off x="1405" y="2064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621" name="椭圆 412741"/>
              <p:cNvSpPr/>
              <p:nvPr/>
            </p:nvSpPr>
            <p:spPr>
              <a:xfrm>
                <a:off x="1645" y="245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3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622" name="椭圆 412742"/>
              <p:cNvSpPr/>
              <p:nvPr/>
            </p:nvSpPr>
            <p:spPr>
              <a:xfrm>
                <a:off x="1920" y="2845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6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pSp>
            <p:nvGrpSpPr>
              <p:cNvPr id="23623" name="组合 412743"/>
              <p:cNvGrpSpPr/>
              <p:nvPr/>
            </p:nvGrpSpPr>
            <p:grpSpPr>
              <a:xfrm>
                <a:off x="976" y="2448"/>
                <a:ext cx="603" cy="627"/>
                <a:chOff x="976" y="2448"/>
                <a:chExt cx="603" cy="627"/>
              </a:xfrm>
            </p:grpSpPr>
            <p:sp>
              <p:nvSpPr>
                <p:cNvPr id="23624" name="椭圆 412744"/>
                <p:cNvSpPr/>
                <p:nvPr/>
              </p:nvSpPr>
              <p:spPr>
                <a:xfrm>
                  <a:off x="1152" y="2448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2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25" name="椭圆 412745"/>
                <p:cNvSpPr/>
                <p:nvPr/>
              </p:nvSpPr>
              <p:spPr>
                <a:xfrm>
                  <a:off x="976" y="2848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4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26" name="椭圆 412746"/>
                <p:cNvSpPr/>
                <p:nvPr/>
              </p:nvSpPr>
              <p:spPr>
                <a:xfrm>
                  <a:off x="1352" y="2845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5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27" name="直接连接符 412747"/>
                <p:cNvSpPr/>
                <p:nvPr/>
              </p:nvSpPr>
              <p:spPr>
                <a:xfrm flipH="1">
                  <a:off x="1104" y="2664"/>
                  <a:ext cx="96" cy="18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628" name="直接连接符 412748"/>
                <p:cNvSpPr/>
                <p:nvPr/>
              </p:nvSpPr>
              <p:spPr>
                <a:xfrm>
                  <a:off x="1325" y="2664"/>
                  <a:ext cx="95" cy="18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629" name="直接连接符 412749"/>
              <p:cNvSpPr/>
              <p:nvPr/>
            </p:nvSpPr>
            <p:spPr>
              <a:xfrm>
                <a:off x="1840" y="2656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30" name="直接连接符 412750"/>
              <p:cNvSpPr/>
              <p:nvPr/>
            </p:nvSpPr>
            <p:spPr>
              <a:xfrm>
                <a:off x="1592" y="2264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31" name="直接连接符 412751"/>
              <p:cNvSpPr/>
              <p:nvPr/>
            </p:nvSpPr>
            <p:spPr>
              <a:xfrm flipH="1">
                <a:off x="1328" y="2272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3632" name="组合 412752"/>
            <p:cNvGrpSpPr/>
            <p:nvPr/>
          </p:nvGrpSpPr>
          <p:grpSpPr>
            <a:xfrm>
              <a:off x="7225" y="6396"/>
              <a:ext cx="2460" cy="3700"/>
              <a:chOff x="3384" y="2016"/>
              <a:chExt cx="984" cy="1480"/>
            </a:xfrm>
          </p:grpSpPr>
          <p:grpSp>
            <p:nvGrpSpPr>
              <p:cNvPr id="23633" name="组合 412753"/>
              <p:cNvGrpSpPr/>
              <p:nvPr/>
            </p:nvGrpSpPr>
            <p:grpSpPr>
              <a:xfrm>
                <a:off x="3757" y="2869"/>
                <a:ext cx="603" cy="627"/>
                <a:chOff x="976" y="2448"/>
                <a:chExt cx="603" cy="627"/>
              </a:xfrm>
            </p:grpSpPr>
            <p:sp>
              <p:nvSpPr>
                <p:cNvPr id="23634" name="椭圆 412754"/>
                <p:cNvSpPr/>
                <p:nvPr/>
              </p:nvSpPr>
              <p:spPr>
                <a:xfrm>
                  <a:off x="1152" y="2448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5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35" name="椭圆 412755"/>
                <p:cNvSpPr/>
                <p:nvPr/>
              </p:nvSpPr>
              <p:spPr>
                <a:xfrm>
                  <a:off x="976" y="2848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6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36" name="椭圆 412756"/>
                <p:cNvSpPr/>
                <p:nvPr/>
              </p:nvSpPr>
              <p:spPr>
                <a:xfrm>
                  <a:off x="1352" y="2845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7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37" name="直接连接符 412757"/>
                <p:cNvSpPr/>
                <p:nvPr/>
              </p:nvSpPr>
              <p:spPr>
                <a:xfrm flipH="1">
                  <a:off x="1104" y="2664"/>
                  <a:ext cx="96" cy="18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638" name="直接连接符 412758"/>
                <p:cNvSpPr/>
                <p:nvPr/>
              </p:nvSpPr>
              <p:spPr>
                <a:xfrm>
                  <a:off x="1325" y="2664"/>
                  <a:ext cx="95" cy="181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639" name="椭圆 412759"/>
              <p:cNvSpPr/>
              <p:nvPr/>
            </p:nvSpPr>
            <p:spPr>
              <a:xfrm>
                <a:off x="3384" y="288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4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pSp>
            <p:nvGrpSpPr>
              <p:cNvPr id="23640" name="组合 412760"/>
              <p:cNvGrpSpPr/>
              <p:nvPr/>
            </p:nvGrpSpPr>
            <p:grpSpPr>
              <a:xfrm>
                <a:off x="3648" y="2016"/>
                <a:ext cx="720" cy="704"/>
                <a:chOff x="3648" y="2176"/>
                <a:chExt cx="720" cy="704"/>
              </a:xfrm>
            </p:grpSpPr>
            <p:sp>
              <p:nvSpPr>
                <p:cNvPr id="23641" name="椭圆 412761"/>
                <p:cNvSpPr/>
                <p:nvPr/>
              </p:nvSpPr>
              <p:spPr>
                <a:xfrm>
                  <a:off x="3648" y="2640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2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42" name="椭圆 412762"/>
                <p:cNvSpPr/>
                <p:nvPr/>
              </p:nvSpPr>
              <p:spPr>
                <a:xfrm>
                  <a:off x="3864" y="2176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1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43" name="椭圆 412763"/>
                <p:cNvSpPr/>
                <p:nvPr/>
              </p:nvSpPr>
              <p:spPr>
                <a:xfrm>
                  <a:off x="4141" y="2653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3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44" name="直接连接符 412764"/>
                <p:cNvSpPr/>
                <p:nvPr/>
              </p:nvSpPr>
              <p:spPr>
                <a:xfrm flipH="1">
                  <a:off x="3792" y="2400"/>
                  <a:ext cx="144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645" name="直接连接符 412765"/>
                <p:cNvSpPr/>
                <p:nvPr/>
              </p:nvSpPr>
              <p:spPr>
                <a:xfrm>
                  <a:off x="4048" y="2376"/>
                  <a:ext cx="192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646" name="直接连接符 412766"/>
              <p:cNvSpPr/>
              <p:nvPr/>
            </p:nvSpPr>
            <p:spPr>
              <a:xfrm flipH="1">
                <a:off x="3552" y="2688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47" name="直接连接符 412767"/>
              <p:cNvSpPr/>
              <p:nvPr/>
            </p:nvSpPr>
            <p:spPr>
              <a:xfrm>
                <a:off x="3840" y="2688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3648" name="矩形 412768"/>
            <p:cNvSpPr/>
            <p:nvPr/>
          </p:nvSpPr>
          <p:spPr>
            <a:xfrm>
              <a:off x="4465" y="9876"/>
              <a:ext cx="3230" cy="5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微软雅黑" panose="020B0503020204020204" charset="-122"/>
                </a:rPr>
                <a:t>(c)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非完全二叉树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649" name="矩形 412769"/>
          <p:cNvSpPr/>
          <p:nvPr/>
        </p:nvSpPr>
        <p:spPr>
          <a:xfrm>
            <a:off x="2759075" y="6880860"/>
            <a:ext cx="3124200" cy="381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 eaLnBrk="0" hangingPunct="0">
              <a:buClr>
                <a:schemeClr val="bg1"/>
              </a:buClr>
              <a:buNone/>
            </a:pP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charset="-122"/>
              </a:rPr>
              <a:t>6-4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特殊形态的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二叉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树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38455" y="988060"/>
            <a:ext cx="8592820" cy="2939415"/>
            <a:chOff x="533" y="1556"/>
            <a:chExt cx="13532" cy="4629"/>
          </a:xfrm>
        </p:grpSpPr>
        <p:grpSp>
          <p:nvGrpSpPr>
            <p:cNvPr id="23589" name="组合 412709"/>
            <p:cNvGrpSpPr/>
            <p:nvPr/>
          </p:nvGrpSpPr>
          <p:grpSpPr>
            <a:xfrm>
              <a:off x="8163" y="1556"/>
              <a:ext cx="5903" cy="3863"/>
              <a:chOff x="2928" y="816"/>
              <a:chExt cx="2361" cy="1545"/>
            </a:xfrm>
          </p:grpSpPr>
          <p:grpSp>
            <p:nvGrpSpPr>
              <p:cNvPr id="23590" name="组合 412710"/>
              <p:cNvGrpSpPr/>
              <p:nvPr/>
            </p:nvGrpSpPr>
            <p:grpSpPr>
              <a:xfrm>
                <a:off x="2928" y="1680"/>
                <a:ext cx="585" cy="681"/>
                <a:chOff x="528" y="1584"/>
                <a:chExt cx="585" cy="681"/>
              </a:xfrm>
            </p:grpSpPr>
            <p:sp>
              <p:nvSpPr>
                <p:cNvPr id="23591" name="椭圆 412711"/>
                <p:cNvSpPr/>
                <p:nvPr/>
              </p:nvSpPr>
              <p:spPr>
                <a:xfrm>
                  <a:off x="528" y="2016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8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92" name="椭圆 412712"/>
                <p:cNvSpPr/>
                <p:nvPr/>
              </p:nvSpPr>
              <p:spPr>
                <a:xfrm>
                  <a:off x="864" y="2016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9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93" name="椭圆 412713"/>
                <p:cNvSpPr/>
                <p:nvPr/>
              </p:nvSpPr>
              <p:spPr>
                <a:xfrm>
                  <a:off x="672" y="1584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4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94" name="直接连接符 412714"/>
                <p:cNvSpPr/>
                <p:nvPr/>
              </p:nvSpPr>
              <p:spPr>
                <a:xfrm flipH="1">
                  <a:off x="624" y="1824"/>
                  <a:ext cx="96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595" name="直接连接符 412715"/>
                <p:cNvSpPr/>
                <p:nvPr/>
              </p:nvSpPr>
              <p:spPr>
                <a:xfrm>
                  <a:off x="856" y="1808"/>
                  <a:ext cx="96" cy="21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3596" name="组合 412716"/>
              <p:cNvGrpSpPr/>
              <p:nvPr/>
            </p:nvGrpSpPr>
            <p:grpSpPr>
              <a:xfrm>
                <a:off x="3552" y="1680"/>
                <a:ext cx="749" cy="681"/>
                <a:chOff x="1152" y="1592"/>
                <a:chExt cx="749" cy="681"/>
              </a:xfrm>
            </p:grpSpPr>
            <p:sp>
              <p:nvSpPr>
                <p:cNvPr id="23597" name="椭圆 412717"/>
                <p:cNvSpPr/>
                <p:nvPr/>
              </p:nvSpPr>
              <p:spPr>
                <a:xfrm>
                  <a:off x="1152" y="2024"/>
                  <a:ext cx="317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10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98" name="椭圆 412718"/>
                <p:cNvSpPr/>
                <p:nvPr/>
              </p:nvSpPr>
              <p:spPr>
                <a:xfrm>
                  <a:off x="1584" y="2024"/>
                  <a:ext cx="317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11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599" name="椭圆 412719"/>
                <p:cNvSpPr/>
                <p:nvPr/>
              </p:nvSpPr>
              <p:spPr>
                <a:xfrm>
                  <a:off x="1383" y="1592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5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00" name="直接连接符 412720"/>
                <p:cNvSpPr/>
                <p:nvPr/>
              </p:nvSpPr>
              <p:spPr>
                <a:xfrm flipH="1">
                  <a:off x="1344" y="1832"/>
                  <a:ext cx="96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601" name="直接连接符 412721"/>
                <p:cNvSpPr/>
                <p:nvPr/>
              </p:nvSpPr>
              <p:spPr>
                <a:xfrm>
                  <a:off x="1584" y="1824"/>
                  <a:ext cx="96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602" name="椭圆 412722"/>
              <p:cNvSpPr/>
              <p:nvPr/>
            </p:nvSpPr>
            <p:spPr>
              <a:xfrm>
                <a:off x="3432" y="1215"/>
                <a:ext cx="249" cy="249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2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603" name="椭圆 412723"/>
              <p:cNvSpPr/>
              <p:nvPr/>
            </p:nvSpPr>
            <p:spPr>
              <a:xfrm>
                <a:off x="4064" y="816"/>
                <a:ext cx="249" cy="249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3604" name="直接连接符 412724"/>
              <p:cNvSpPr/>
              <p:nvPr/>
            </p:nvSpPr>
            <p:spPr>
              <a:xfrm flipH="1">
                <a:off x="3216" y="1440"/>
                <a:ext cx="24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05" name="直接连接符 412725"/>
              <p:cNvSpPr/>
              <p:nvPr/>
            </p:nvSpPr>
            <p:spPr>
              <a:xfrm>
                <a:off x="3648" y="1440"/>
                <a:ext cx="24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06" name="直接连接符 412726"/>
              <p:cNvSpPr/>
              <p:nvPr/>
            </p:nvSpPr>
            <p:spPr>
              <a:xfrm flipH="1">
                <a:off x="3656" y="1008"/>
                <a:ext cx="42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607" name="直接连接符 412727"/>
              <p:cNvSpPr/>
              <p:nvPr/>
            </p:nvSpPr>
            <p:spPr>
              <a:xfrm>
                <a:off x="4296" y="1008"/>
                <a:ext cx="456" cy="2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grpSp>
            <p:nvGrpSpPr>
              <p:cNvPr id="23608" name="组合 412728"/>
              <p:cNvGrpSpPr/>
              <p:nvPr/>
            </p:nvGrpSpPr>
            <p:grpSpPr>
              <a:xfrm>
                <a:off x="4387" y="1239"/>
                <a:ext cx="902" cy="1121"/>
                <a:chOff x="4387" y="1239"/>
                <a:chExt cx="902" cy="1121"/>
              </a:xfrm>
            </p:grpSpPr>
            <p:sp>
              <p:nvSpPr>
                <p:cNvPr id="23609" name="椭圆 412729"/>
                <p:cNvSpPr/>
                <p:nvPr/>
              </p:nvSpPr>
              <p:spPr>
                <a:xfrm>
                  <a:off x="4387" y="2111"/>
                  <a:ext cx="317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12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10" name="椭圆 412730"/>
                <p:cNvSpPr/>
                <p:nvPr/>
              </p:nvSpPr>
              <p:spPr>
                <a:xfrm>
                  <a:off x="4618" y="1679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6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11" name="直接连接符 412731"/>
                <p:cNvSpPr/>
                <p:nvPr/>
              </p:nvSpPr>
              <p:spPr>
                <a:xfrm flipH="1">
                  <a:off x="4579" y="1919"/>
                  <a:ext cx="96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612" name="椭圆 412732"/>
                <p:cNvSpPr/>
                <p:nvPr/>
              </p:nvSpPr>
              <p:spPr>
                <a:xfrm>
                  <a:off x="5040" y="1680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7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13" name="椭圆 412733"/>
                <p:cNvSpPr/>
                <p:nvPr/>
              </p:nvSpPr>
              <p:spPr>
                <a:xfrm>
                  <a:off x="4743" y="1239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3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3614" name="直接连接符 412734"/>
                <p:cNvSpPr/>
                <p:nvPr/>
              </p:nvSpPr>
              <p:spPr>
                <a:xfrm>
                  <a:off x="4960" y="1472"/>
                  <a:ext cx="176" cy="20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3615" name="直接连接符 412735"/>
                <p:cNvSpPr/>
                <p:nvPr/>
              </p:nvSpPr>
              <p:spPr>
                <a:xfrm flipH="1">
                  <a:off x="4752" y="1488"/>
                  <a:ext cx="96" cy="19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533" y="1557"/>
              <a:ext cx="6961" cy="4629"/>
              <a:chOff x="2412" y="3962"/>
              <a:chExt cx="7560" cy="4710"/>
            </a:xfrm>
          </p:grpSpPr>
          <p:grpSp>
            <p:nvGrpSpPr>
              <p:cNvPr id="6" name="组合 412675"/>
              <p:cNvGrpSpPr/>
              <p:nvPr/>
            </p:nvGrpSpPr>
            <p:grpSpPr>
              <a:xfrm>
                <a:off x="2412" y="3962"/>
                <a:ext cx="7560" cy="3943"/>
                <a:chOff x="528" y="688"/>
                <a:chExt cx="3024" cy="1577"/>
              </a:xfrm>
            </p:grpSpPr>
            <p:grpSp>
              <p:nvGrpSpPr>
                <p:cNvPr id="7" name="组合 412676"/>
                <p:cNvGrpSpPr/>
                <p:nvPr/>
              </p:nvGrpSpPr>
              <p:grpSpPr>
                <a:xfrm>
                  <a:off x="528" y="1584"/>
                  <a:ext cx="585" cy="681"/>
                  <a:chOff x="528" y="1584"/>
                  <a:chExt cx="585" cy="681"/>
                </a:xfrm>
              </p:grpSpPr>
              <p:sp>
                <p:nvSpPr>
                  <p:cNvPr id="8" name="椭圆 412677"/>
                  <p:cNvSpPr/>
                  <p:nvPr/>
                </p:nvSpPr>
                <p:spPr>
                  <a:xfrm>
                    <a:off x="528" y="2016"/>
                    <a:ext cx="249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8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" name="椭圆 412678"/>
                  <p:cNvSpPr/>
                  <p:nvPr/>
                </p:nvSpPr>
                <p:spPr>
                  <a:xfrm>
                    <a:off x="864" y="2016"/>
                    <a:ext cx="249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9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" name="椭圆 412679"/>
                  <p:cNvSpPr/>
                  <p:nvPr/>
                </p:nvSpPr>
                <p:spPr>
                  <a:xfrm>
                    <a:off x="672" y="1584"/>
                    <a:ext cx="249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4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" name="直接连接符 412680"/>
                  <p:cNvSpPr/>
                  <p:nvPr/>
                </p:nvSpPr>
                <p:spPr>
                  <a:xfrm flipH="1">
                    <a:off x="624" y="1824"/>
                    <a:ext cx="96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2" name="直接连接符 412681"/>
                  <p:cNvSpPr/>
                  <p:nvPr/>
                </p:nvSpPr>
                <p:spPr>
                  <a:xfrm>
                    <a:off x="856" y="1808"/>
                    <a:ext cx="96" cy="215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3" name="组合 412682"/>
                <p:cNvGrpSpPr/>
                <p:nvPr/>
              </p:nvGrpSpPr>
              <p:grpSpPr>
                <a:xfrm>
                  <a:off x="1152" y="1584"/>
                  <a:ext cx="749" cy="681"/>
                  <a:chOff x="1152" y="1592"/>
                  <a:chExt cx="749" cy="681"/>
                </a:xfrm>
              </p:grpSpPr>
              <p:sp>
                <p:nvSpPr>
                  <p:cNvPr id="14" name="椭圆 412683"/>
                  <p:cNvSpPr/>
                  <p:nvPr/>
                </p:nvSpPr>
                <p:spPr>
                  <a:xfrm>
                    <a:off x="1152" y="2024"/>
                    <a:ext cx="317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10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5" name="椭圆 412684"/>
                  <p:cNvSpPr/>
                  <p:nvPr/>
                </p:nvSpPr>
                <p:spPr>
                  <a:xfrm>
                    <a:off x="1584" y="2024"/>
                    <a:ext cx="317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11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" name="椭圆 412685"/>
                  <p:cNvSpPr/>
                  <p:nvPr/>
                </p:nvSpPr>
                <p:spPr>
                  <a:xfrm>
                    <a:off x="1383" y="1592"/>
                    <a:ext cx="249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5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7" name="直接连接符 412686"/>
                  <p:cNvSpPr/>
                  <p:nvPr/>
                </p:nvSpPr>
                <p:spPr>
                  <a:xfrm flipH="1">
                    <a:off x="1344" y="1832"/>
                    <a:ext cx="96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" name="直接连接符 412687"/>
                  <p:cNvSpPr/>
                  <p:nvPr/>
                </p:nvSpPr>
                <p:spPr>
                  <a:xfrm>
                    <a:off x="1584" y="1824"/>
                    <a:ext cx="96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9" name="组合 412688"/>
                <p:cNvGrpSpPr/>
                <p:nvPr/>
              </p:nvGrpSpPr>
              <p:grpSpPr>
                <a:xfrm>
                  <a:off x="1987" y="1583"/>
                  <a:ext cx="749" cy="681"/>
                  <a:chOff x="1152" y="1592"/>
                  <a:chExt cx="749" cy="681"/>
                </a:xfrm>
              </p:grpSpPr>
              <p:sp>
                <p:nvSpPr>
                  <p:cNvPr id="20" name="椭圆 412689"/>
                  <p:cNvSpPr/>
                  <p:nvPr/>
                </p:nvSpPr>
                <p:spPr>
                  <a:xfrm>
                    <a:off x="1152" y="2024"/>
                    <a:ext cx="317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12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" name="椭圆 412690"/>
                  <p:cNvSpPr/>
                  <p:nvPr/>
                </p:nvSpPr>
                <p:spPr>
                  <a:xfrm>
                    <a:off x="1584" y="2024"/>
                    <a:ext cx="317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13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2" name="椭圆 412691"/>
                  <p:cNvSpPr/>
                  <p:nvPr/>
                </p:nvSpPr>
                <p:spPr>
                  <a:xfrm>
                    <a:off x="1383" y="1592"/>
                    <a:ext cx="249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6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3" name="直接连接符 412692"/>
                  <p:cNvSpPr/>
                  <p:nvPr/>
                </p:nvSpPr>
                <p:spPr>
                  <a:xfrm flipH="1">
                    <a:off x="1344" y="1832"/>
                    <a:ext cx="96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4" name="直接连接符 412693"/>
                  <p:cNvSpPr/>
                  <p:nvPr/>
                </p:nvSpPr>
                <p:spPr>
                  <a:xfrm>
                    <a:off x="1584" y="1824"/>
                    <a:ext cx="96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25" name="组合 412694"/>
                <p:cNvGrpSpPr/>
                <p:nvPr/>
              </p:nvGrpSpPr>
              <p:grpSpPr>
                <a:xfrm>
                  <a:off x="2803" y="1584"/>
                  <a:ext cx="749" cy="681"/>
                  <a:chOff x="1152" y="1592"/>
                  <a:chExt cx="749" cy="681"/>
                </a:xfrm>
              </p:grpSpPr>
              <p:sp>
                <p:nvSpPr>
                  <p:cNvPr id="26" name="椭圆 412695"/>
                  <p:cNvSpPr/>
                  <p:nvPr/>
                </p:nvSpPr>
                <p:spPr>
                  <a:xfrm>
                    <a:off x="1152" y="2024"/>
                    <a:ext cx="317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14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7" name="椭圆 412696"/>
                  <p:cNvSpPr/>
                  <p:nvPr/>
                </p:nvSpPr>
                <p:spPr>
                  <a:xfrm>
                    <a:off x="1584" y="2024"/>
                    <a:ext cx="317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15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8" name="椭圆 412697"/>
                  <p:cNvSpPr/>
                  <p:nvPr/>
                </p:nvSpPr>
                <p:spPr>
                  <a:xfrm>
                    <a:off x="1383" y="1592"/>
                    <a:ext cx="249" cy="249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7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9" name="直接连接符 412698"/>
                  <p:cNvSpPr/>
                  <p:nvPr/>
                </p:nvSpPr>
                <p:spPr>
                  <a:xfrm flipH="1">
                    <a:off x="1344" y="1832"/>
                    <a:ext cx="96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" name="直接连接符 412699"/>
                  <p:cNvSpPr/>
                  <p:nvPr/>
                </p:nvSpPr>
                <p:spPr>
                  <a:xfrm>
                    <a:off x="1584" y="1824"/>
                    <a:ext cx="96" cy="204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1" name="椭圆 412700"/>
                <p:cNvSpPr/>
                <p:nvPr/>
              </p:nvSpPr>
              <p:spPr>
                <a:xfrm>
                  <a:off x="1032" y="1119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2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2" name="椭圆 412701"/>
                <p:cNvSpPr/>
                <p:nvPr/>
              </p:nvSpPr>
              <p:spPr>
                <a:xfrm>
                  <a:off x="1840" y="688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1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3" name="椭圆 412702"/>
                <p:cNvSpPr/>
                <p:nvPr/>
              </p:nvSpPr>
              <p:spPr>
                <a:xfrm>
                  <a:off x="2616" y="1143"/>
                  <a:ext cx="249" cy="24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3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4" name="直接连接符 412703"/>
                <p:cNvSpPr/>
                <p:nvPr/>
              </p:nvSpPr>
              <p:spPr>
                <a:xfrm flipH="1">
                  <a:off x="816" y="1344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直接连接符 412704"/>
                <p:cNvSpPr/>
                <p:nvPr/>
              </p:nvSpPr>
              <p:spPr>
                <a:xfrm>
                  <a:off x="1248" y="1344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直接连接符 412705"/>
                <p:cNvSpPr/>
                <p:nvPr/>
              </p:nvSpPr>
              <p:spPr>
                <a:xfrm flipH="1">
                  <a:off x="2400" y="1344"/>
                  <a:ext cx="240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7" name="直接连接符 412706"/>
                <p:cNvSpPr/>
                <p:nvPr/>
              </p:nvSpPr>
              <p:spPr>
                <a:xfrm>
                  <a:off x="2832" y="1344"/>
                  <a:ext cx="288" cy="24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8" name="直接连接符 412707"/>
                <p:cNvSpPr/>
                <p:nvPr/>
              </p:nvSpPr>
              <p:spPr>
                <a:xfrm flipH="1">
                  <a:off x="1256" y="864"/>
                  <a:ext cx="57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9" name="直接连接符 412708"/>
                <p:cNvSpPr/>
                <p:nvPr/>
              </p:nvSpPr>
              <p:spPr>
                <a:xfrm>
                  <a:off x="2088" y="872"/>
                  <a:ext cx="576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0" name="矩形 412736"/>
              <p:cNvSpPr/>
              <p:nvPr/>
            </p:nvSpPr>
            <p:spPr>
              <a:xfrm>
                <a:off x="4840" y="8162"/>
                <a:ext cx="2493" cy="5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微软雅黑" panose="020B0503020204020204" charset="-122"/>
                  </a:rPr>
                  <a:t>(a) 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满二叉树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3" name="圆角矩形 42"/>
          <p:cNvSpPr/>
          <p:nvPr/>
        </p:nvSpPr>
        <p:spPr>
          <a:xfrm>
            <a:off x="422910" y="4201795"/>
            <a:ext cx="8208645" cy="144272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None/>
            </a:pPr>
            <a:r>
              <a:rPr kumimoji="1" lang="zh-CN" altLang="en-US" sz="3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注意：满二叉树必为完全二叉树，而完全二    叉树不一定是满二叉树。</a:t>
            </a:r>
            <a:endParaRPr kumimoji="1" lang="zh-CN" altLang="en-US" sz="32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一棵完全二叉树有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5000</a:t>
            </a:r>
            <a:r>
              <a:rPr lang="zh-CN" altLang="en-US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个结点，可以计算出其叶结点的个数是（         ）。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93184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80380" y="1700530"/>
            <a:ext cx="1008063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2500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74725"/>
            <a:ext cx="9008745" cy="512127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完全二叉树的特点：</a:t>
            </a:r>
            <a:endParaRPr lang="zh-CN" altLang="en-US"/>
          </a:p>
          <a:p>
            <a:r>
              <a:rPr lang="zh-CN" altLang="en-US"/>
              <a:t>若完全二叉树的深度为k ，则所有的叶子结点都出现在第k层或k-1层。</a:t>
            </a:r>
            <a:endParaRPr lang="zh-CN" altLang="en-US"/>
          </a:p>
          <a:p>
            <a:r>
              <a:rPr lang="zh-CN" altLang="en-US"/>
              <a:t>对于任一结点，如果其右子树的最大层次为</a:t>
            </a:r>
            <a:r>
              <a:rPr lang="en-US" altLang="zh-CN"/>
              <a:t>L</a:t>
            </a:r>
            <a:r>
              <a:rPr lang="zh-CN" altLang="en-US"/>
              <a:t>，则其左子树的最大层次为</a:t>
            </a:r>
            <a:r>
              <a:rPr lang="en-US" altLang="zh-CN"/>
              <a:t>L</a:t>
            </a:r>
            <a:r>
              <a:rPr lang="zh-CN" altLang="en-US"/>
              <a:t>或</a:t>
            </a:r>
            <a:r>
              <a:rPr lang="en-US" altLang="zh-CN"/>
              <a:t>L</a:t>
            </a:r>
            <a:r>
              <a:rPr lang="zh-CN" altLang="en-US"/>
              <a:t>+1。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74725"/>
            <a:ext cx="9150985" cy="67627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性质4：</a:t>
            </a:r>
            <a:r>
              <a:rPr lang="zh-CN" altLang="en-US">
                <a:solidFill>
                  <a:srgbClr val="0000FF"/>
                </a:solidFill>
              </a:rPr>
              <a:t>n个结点的完全二叉树深度为 </a:t>
            </a:r>
            <a:r>
              <a:rPr lang="zh-CN" altLang="en-US" kern="1200" dirty="0">
                <a:solidFill>
                  <a:srgbClr val="0000FF"/>
                </a:solidFill>
                <a:sym typeface="Symbol" panose="05050102010706020507" pitchFamily="18" charset="2"/>
              </a:rPr>
              <a:t></a:t>
            </a:r>
            <a:r>
              <a:rPr lang="zh-CN" altLang="en-US">
                <a:solidFill>
                  <a:srgbClr val="0000FF"/>
                </a:solidFill>
              </a:rPr>
              <a:t>㏒</a:t>
            </a:r>
            <a:r>
              <a:rPr lang="zh-CN" altLang="en-US" baseline="-25000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n</a:t>
            </a:r>
            <a:r>
              <a:rPr lang="en-US" altLang="zh-CN" kern="1200">
                <a:solidFill>
                  <a:srgbClr val="0000FF"/>
                </a:solidFill>
                <a:sym typeface="Symbol" panose="05050102010706020507" pitchFamily="18" charset="2"/>
              </a:rPr>
              <a:t></a:t>
            </a:r>
            <a:r>
              <a:rPr lang="en-US" altLang="zh-CN" b="1" kern="120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 +1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9375" y="1856740"/>
            <a:ext cx="8956675" cy="4138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证明：</a:t>
            </a:r>
            <a:endParaRPr lang="zh-CN" altLang="en-US" sz="2800" b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        假设完全二叉树的深度为k，则根据性质2及完全二叉树的定义有：</a:t>
            </a:r>
            <a:endParaRPr lang="zh-CN" altLang="en-US" sz="2800" b="0"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     2</a:t>
            </a:r>
            <a:r>
              <a:rPr lang="zh-CN" altLang="en-US" sz="2800" b="0" baseline="30000">
                <a:ea typeface="+mn-ea"/>
                <a:cs typeface="Times New Roman" panose="02020603050405020304" pitchFamily="18" charset="0"/>
              </a:rPr>
              <a:t>k-1</a:t>
            </a: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-1&lt;n≦2</a:t>
            </a:r>
            <a:r>
              <a:rPr lang="zh-CN" altLang="en-US" sz="2800" b="0" baseline="30000"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-1  或   2 </a:t>
            </a:r>
            <a:r>
              <a:rPr lang="zh-CN" altLang="en-US" sz="2800" b="0" baseline="30000">
                <a:ea typeface="+mn-ea"/>
                <a:cs typeface="Times New Roman" panose="02020603050405020304" pitchFamily="18" charset="0"/>
              </a:rPr>
              <a:t>k-1</a:t>
            </a: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≦n&lt;2</a:t>
            </a:r>
            <a:r>
              <a:rPr lang="zh-CN" altLang="en-US" sz="2800" b="0" baseline="30000">
                <a:ea typeface="+mn-ea"/>
                <a:cs typeface="Times New Roman" panose="02020603050405020304" pitchFamily="18" charset="0"/>
              </a:rPr>
              <a:t>k</a:t>
            </a:r>
            <a:endParaRPr lang="zh-CN" altLang="en-US" sz="2800" b="0"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    取对数得：k</a:t>
            </a:r>
            <a:r>
              <a:rPr lang="en-US" altLang="zh-CN" sz="2800" b="0"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1&lt;㏒</a:t>
            </a:r>
            <a:r>
              <a:rPr lang="zh-CN" altLang="en-US" sz="2800" b="0" baseline="-25000"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n&lt;k  </a:t>
            </a:r>
            <a:endParaRPr lang="zh-CN" altLang="en-US" sz="2800" b="0"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    ∴  k= </a:t>
            </a:r>
            <a:r>
              <a:rPr lang="zh-CN" altLang="en-US" sz="2800" b="0">
                <a:sym typeface="+mn-ea"/>
              </a:rPr>
              <a:t> </a:t>
            </a:r>
            <a:r>
              <a:rPr lang="zh-CN" altLang="en-US" sz="2800" b="0" dirty="0">
                <a:sym typeface="Symbol" panose="05050102010706020507" pitchFamily="18" charset="2"/>
              </a:rPr>
              <a:t></a:t>
            </a:r>
            <a:r>
              <a:rPr lang="zh-CN" altLang="en-US" sz="2800" b="0">
                <a:sym typeface="+mn-ea"/>
              </a:rPr>
              <a:t>㏒</a:t>
            </a:r>
            <a:r>
              <a:rPr lang="zh-CN" altLang="en-US" sz="2800" b="0" baseline="-25000">
                <a:sym typeface="+mn-ea"/>
              </a:rPr>
              <a:t>2</a:t>
            </a:r>
            <a:r>
              <a:rPr lang="zh-CN" altLang="en-US" sz="2800" b="0">
                <a:sym typeface="+mn-ea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</a:t>
            </a:r>
            <a:r>
              <a:rPr lang="en-US" altLang="zh-CN" sz="2800" b="0">
                <a:sym typeface="+mn-ea"/>
              </a:rPr>
              <a:t> </a:t>
            </a:r>
            <a:r>
              <a:rPr lang="zh-CN" altLang="en-US" sz="2800" b="0">
                <a:sym typeface="+mn-ea"/>
              </a:rPr>
              <a:t> +1</a:t>
            </a:r>
            <a:r>
              <a:rPr lang="zh-CN" altLang="en-US" sz="2800" b="0"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zh-CN" altLang="en-US" sz="2800" b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800" b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b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证毕</a:t>
            </a:r>
            <a:endParaRPr lang="zh-CN" altLang="en-US" sz="2800" b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6.2.1 </a:t>
            </a:r>
            <a:r>
              <a:rPr lang="zh-CN" altLang="en-US">
                <a:sym typeface="+mn-ea"/>
              </a:rPr>
              <a:t>二叉树的性质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74725"/>
            <a:ext cx="9008745" cy="512127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性质5：</a:t>
            </a:r>
            <a:r>
              <a:rPr lang="zh-CN" altLang="en-US">
                <a:solidFill>
                  <a:schemeClr val="tx1"/>
                </a:solidFill>
              </a:rPr>
              <a:t>具有</a:t>
            </a:r>
            <a:r>
              <a:rPr lang="zh-CN" altLang="en-US"/>
              <a:t>n个结点的完全二叉树</a:t>
            </a:r>
            <a:r>
              <a:rPr lang="zh-CN" altLang="en-US">
                <a:solidFill>
                  <a:srgbClr val="0000FF"/>
                </a:solidFill>
              </a:rPr>
              <a:t>按自上而下和自左至右</a:t>
            </a:r>
            <a:r>
              <a:rPr lang="zh-CN" altLang="en-US">
                <a:solidFill>
                  <a:schemeClr val="tx1"/>
                </a:solidFill>
              </a:rPr>
              <a:t>的顺序对所有结点从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/>
              <a:t>进行编号,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则对于编号为i（1≦i≦n)的结点：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若i=1：则结点i是二叉树的根，无双亲结点；若i&gt;1，则其双亲结点编号是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i\2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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/>
              <a:t>。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若2</a:t>
            </a:r>
            <a:r>
              <a:rPr lang="en-US" altLang="zh-CN"/>
              <a:t>*</a:t>
            </a:r>
            <a:r>
              <a:rPr lang="zh-CN" altLang="en-US"/>
              <a:t>i&gt;n：则结点i无左孩子；否则其左孩子结点编号是</a:t>
            </a:r>
            <a:r>
              <a:rPr lang="zh-CN" altLang="en-US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i</a:t>
            </a:r>
            <a:r>
              <a:rPr lang="zh-CN" altLang="en-US"/>
              <a:t>。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如果2</a:t>
            </a:r>
            <a:r>
              <a:rPr lang="en-US" altLang="zh-CN"/>
              <a:t>*</a:t>
            </a:r>
            <a:r>
              <a:rPr lang="zh-CN" altLang="en-US"/>
              <a:t>i+1&gt;n：则结点i无右孩子；否则，其右孩子结点编号是</a:t>
            </a:r>
            <a:r>
              <a:rPr lang="zh-CN" altLang="en-US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rgbClr val="FF0000"/>
                </a:solidFill>
              </a:rPr>
              <a:t>i+1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6.2.2 </a:t>
            </a:r>
            <a:r>
              <a:rPr lang="zh-CN" altLang="en-US">
                <a:sym typeface="+mn-ea"/>
              </a:rPr>
              <a:t>二叉树的顺序存储结构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118364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顺序存储结构：</a:t>
            </a:r>
            <a:r>
              <a:rPr lang="zh-CN" altLang="en-US"/>
              <a:t>用一组连续的存储单元来存放二叉树的数据元素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下标从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开始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053590" y="2141855"/>
            <a:ext cx="5619750" cy="4375150"/>
            <a:chOff x="3234" y="3373"/>
            <a:chExt cx="8850" cy="6890"/>
          </a:xfrm>
        </p:grpSpPr>
        <p:grpSp>
          <p:nvGrpSpPr>
            <p:cNvPr id="5" name="组合 420867"/>
            <p:cNvGrpSpPr/>
            <p:nvPr/>
          </p:nvGrpSpPr>
          <p:grpSpPr>
            <a:xfrm>
              <a:off x="4435" y="3373"/>
              <a:ext cx="5767" cy="3908"/>
              <a:chOff x="1392" y="208"/>
              <a:chExt cx="2307" cy="1563"/>
            </a:xfrm>
          </p:grpSpPr>
          <p:sp>
            <p:nvSpPr>
              <p:cNvPr id="6" name="椭圆 420868"/>
              <p:cNvSpPr/>
              <p:nvPr/>
            </p:nvSpPr>
            <p:spPr>
              <a:xfrm>
                <a:off x="2568" y="208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" name="椭圆 420869"/>
              <p:cNvSpPr/>
              <p:nvPr/>
            </p:nvSpPr>
            <p:spPr>
              <a:xfrm>
                <a:off x="2000" y="664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" name="椭圆 420870"/>
              <p:cNvSpPr/>
              <p:nvPr/>
            </p:nvSpPr>
            <p:spPr>
              <a:xfrm>
                <a:off x="3120" y="648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直接连接符 420871"/>
              <p:cNvSpPr/>
              <p:nvPr/>
            </p:nvSpPr>
            <p:spPr>
              <a:xfrm flipH="1">
                <a:off x="2176" y="400"/>
                <a:ext cx="408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" name="直接连接符 420872"/>
              <p:cNvSpPr/>
              <p:nvPr/>
            </p:nvSpPr>
            <p:spPr>
              <a:xfrm>
                <a:off x="2768" y="384"/>
                <a:ext cx="408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1" name="直接连接符 420873"/>
              <p:cNvSpPr/>
              <p:nvPr/>
            </p:nvSpPr>
            <p:spPr>
              <a:xfrm flipH="1">
                <a:off x="1744" y="840"/>
                <a:ext cx="272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2" name="直接连接符 420874"/>
              <p:cNvSpPr/>
              <p:nvPr/>
            </p:nvSpPr>
            <p:spPr>
              <a:xfrm flipH="1">
                <a:off x="3072" y="864"/>
                <a:ext cx="14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" name="直接连接符 420875"/>
              <p:cNvSpPr/>
              <p:nvPr/>
            </p:nvSpPr>
            <p:spPr>
              <a:xfrm>
                <a:off x="2187" y="856"/>
                <a:ext cx="227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" name="直接连接符 420876"/>
              <p:cNvSpPr/>
              <p:nvPr/>
            </p:nvSpPr>
            <p:spPr>
              <a:xfrm>
                <a:off x="3320" y="848"/>
                <a:ext cx="24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grpSp>
            <p:nvGrpSpPr>
              <p:cNvPr id="15" name="组合 420877"/>
              <p:cNvGrpSpPr/>
              <p:nvPr/>
            </p:nvGrpSpPr>
            <p:grpSpPr>
              <a:xfrm>
                <a:off x="1392" y="1069"/>
                <a:ext cx="598" cy="659"/>
                <a:chOff x="1309" y="1064"/>
                <a:chExt cx="598" cy="659"/>
              </a:xfrm>
            </p:grpSpPr>
            <p:sp>
              <p:nvSpPr>
                <p:cNvPr id="16" name="椭圆 420878"/>
                <p:cNvSpPr/>
                <p:nvPr/>
              </p:nvSpPr>
              <p:spPr>
                <a:xfrm>
                  <a:off x="1536" y="1064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楷体_GB2312" pitchFamily="49" charset="-122"/>
                    </a:rPr>
                    <a:t>d</a:t>
                  </a:r>
                  <a:endParaRPr lang="en-US" altLang="zh-CN" sz="2800" b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7" name="椭圆 420879"/>
                <p:cNvSpPr/>
                <p:nvPr/>
              </p:nvSpPr>
              <p:spPr>
                <a:xfrm>
                  <a:off x="1309" y="1496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楷体_GB2312" pitchFamily="49" charset="-122"/>
                    </a:rPr>
                    <a:t>h</a:t>
                  </a:r>
                  <a:endParaRPr lang="en-US" altLang="zh-CN" sz="2800" b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" name="椭圆 420880"/>
                <p:cNvSpPr/>
                <p:nvPr/>
              </p:nvSpPr>
              <p:spPr>
                <a:xfrm>
                  <a:off x="1680" y="1496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endParaRPr lang="en-US" altLang="zh-CN" sz="2800" b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9" name="直接连接符 420881"/>
                <p:cNvSpPr/>
                <p:nvPr/>
              </p:nvSpPr>
              <p:spPr>
                <a:xfrm flipH="1">
                  <a:off x="1448" y="1280"/>
                  <a:ext cx="136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0" name="直接连接符 420882"/>
                <p:cNvSpPr/>
                <p:nvPr/>
              </p:nvSpPr>
              <p:spPr>
                <a:xfrm>
                  <a:off x="1704" y="1272"/>
                  <a:ext cx="113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" name="组合 420883"/>
              <p:cNvGrpSpPr/>
              <p:nvPr/>
            </p:nvGrpSpPr>
            <p:grpSpPr>
              <a:xfrm>
                <a:off x="2112" y="1080"/>
                <a:ext cx="598" cy="659"/>
                <a:chOff x="1309" y="1064"/>
                <a:chExt cx="598" cy="659"/>
              </a:xfrm>
            </p:grpSpPr>
            <p:sp>
              <p:nvSpPr>
                <p:cNvPr id="22" name="椭圆 420884"/>
                <p:cNvSpPr/>
                <p:nvPr/>
              </p:nvSpPr>
              <p:spPr>
                <a:xfrm>
                  <a:off x="1536" y="1064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楷体_GB2312" pitchFamily="49" charset="-122"/>
                    </a:rPr>
                    <a:t>e</a:t>
                  </a:r>
                  <a:endParaRPr lang="en-US" altLang="zh-CN" sz="2800" b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3" name="椭圆 420885"/>
                <p:cNvSpPr/>
                <p:nvPr/>
              </p:nvSpPr>
              <p:spPr>
                <a:xfrm>
                  <a:off x="1309" y="1496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楷体_GB2312" pitchFamily="49" charset="-122"/>
                    </a:rPr>
                    <a:t>j</a:t>
                  </a:r>
                  <a:endParaRPr lang="en-US" altLang="zh-CN" sz="2400" b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4" name="椭圆 420886"/>
                <p:cNvSpPr/>
                <p:nvPr/>
              </p:nvSpPr>
              <p:spPr>
                <a:xfrm>
                  <a:off x="1680" y="1496"/>
                  <a:ext cx="227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楷体_GB2312" pitchFamily="49" charset="-122"/>
                    </a:rPr>
                    <a:t>k</a:t>
                  </a:r>
                  <a:endParaRPr lang="en-US" altLang="zh-CN" sz="2400" b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5" name="直接连接符 420887"/>
                <p:cNvSpPr/>
                <p:nvPr/>
              </p:nvSpPr>
              <p:spPr>
                <a:xfrm flipH="1">
                  <a:off x="1448" y="1280"/>
                  <a:ext cx="136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6" name="直接连接符 420888"/>
                <p:cNvSpPr/>
                <p:nvPr/>
              </p:nvSpPr>
              <p:spPr>
                <a:xfrm>
                  <a:off x="1704" y="1272"/>
                  <a:ext cx="113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7" name="椭圆 420889"/>
              <p:cNvSpPr/>
              <p:nvPr/>
            </p:nvSpPr>
            <p:spPr>
              <a:xfrm>
                <a:off x="2784" y="1544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楷体_GB2312" pitchFamily="49" charset="-122"/>
                  </a:rPr>
                  <a:t>l</a:t>
                </a:r>
                <a:endParaRPr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" name="椭圆 420890"/>
              <p:cNvSpPr/>
              <p:nvPr/>
            </p:nvSpPr>
            <p:spPr>
              <a:xfrm>
                <a:off x="2976" y="1104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endParaRPr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" name="椭圆 420891"/>
              <p:cNvSpPr/>
              <p:nvPr/>
            </p:nvSpPr>
            <p:spPr>
              <a:xfrm>
                <a:off x="3472" y="109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楷体_GB2312" pitchFamily="49" charset="-122"/>
                  </a:rPr>
                  <a:t>g</a:t>
                </a:r>
                <a:endParaRPr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" name="直接连接符 420892"/>
              <p:cNvSpPr/>
              <p:nvPr/>
            </p:nvSpPr>
            <p:spPr>
              <a:xfrm flipH="1">
                <a:off x="2888" y="1304"/>
                <a:ext cx="14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32" name="组合 420920"/>
            <p:cNvGrpSpPr/>
            <p:nvPr/>
          </p:nvGrpSpPr>
          <p:grpSpPr>
            <a:xfrm>
              <a:off x="3234" y="8015"/>
              <a:ext cx="8850" cy="2248"/>
              <a:chOff x="837" y="2304"/>
              <a:chExt cx="3540" cy="899"/>
            </a:xfrm>
          </p:grpSpPr>
          <p:grpSp>
            <p:nvGrpSpPr>
              <p:cNvPr id="33" name="组合 420921"/>
              <p:cNvGrpSpPr/>
              <p:nvPr/>
            </p:nvGrpSpPr>
            <p:grpSpPr>
              <a:xfrm>
                <a:off x="837" y="2304"/>
                <a:ext cx="3540" cy="577"/>
                <a:chOff x="837" y="2304"/>
                <a:chExt cx="3540" cy="577"/>
              </a:xfrm>
            </p:grpSpPr>
            <p:sp>
              <p:nvSpPr>
                <p:cNvPr id="34" name="矩形 420922"/>
                <p:cNvSpPr/>
                <p:nvPr/>
              </p:nvSpPr>
              <p:spPr>
                <a:xfrm>
                  <a:off x="840" y="2304"/>
                  <a:ext cx="3537" cy="24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1   2   3   4   5   6   7   8   9   10  11  12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 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5" name="矩形 420923"/>
                <p:cNvSpPr/>
                <p:nvPr/>
              </p:nvSpPr>
              <p:spPr>
                <a:xfrm>
                  <a:off x="837" y="2631"/>
                  <a:ext cx="3537" cy="249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a   b   c   d   e   f   g    h    i     j     k    l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  </a:t>
                  </a:r>
                  <a:endPara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6" name="直接连接符 420924"/>
                <p:cNvSpPr/>
                <p:nvPr/>
              </p:nvSpPr>
              <p:spPr>
                <a:xfrm>
                  <a:off x="1056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7" name="直接连接符 420925"/>
                <p:cNvSpPr/>
                <p:nvPr/>
              </p:nvSpPr>
              <p:spPr>
                <a:xfrm>
                  <a:off x="1344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8" name="直接连接符 420926"/>
                <p:cNvSpPr/>
                <p:nvPr/>
              </p:nvSpPr>
              <p:spPr>
                <a:xfrm>
                  <a:off x="1608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9" name="直接连接符 420927"/>
                <p:cNvSpPr/>
                <p:nvPr/>
              </p:nvSpPr>
              <p:spPr>
                <a:xfrm>
                  <a:off x="1904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0" name="直接连接符 420928"/>
                <p:cNvSpPr/>
                <p:nvPr/>
              </p:nvSpPr>
              <p:spPr>
                <a:xfrm>
                  <a:off x="2160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直接连接符 420929"/>
                <p:cNvSpPr/>
                <p:nvPr/>
              </p:nvSpPr>
              <p:spPr>
                <a:xfrm>
                  <a:off x="2416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直接连接符 420930"/>
                <p:cNvSpPr/>
                <p:nvPr/>
              </p:nvSpPr>
              <p:spPr>
                <a:xfrm>
                  <a:off x="2720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直接连接符 420931"/>
                <p:cNvSpPr/>
                <p:nvPr/>
              </p:nvSpPr>
              <p:spPr>
                <a:xfrm>
                  <a:off x="3032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4" name="直接连接符 420932"/>
                <p:cNvSpPr/>
                <p:nvPr/>
              </p:nvSpPr>
              <p:spPr>
                <a:xfrm>
                  <a:off x="3328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5" name="直接连接符 420933"/>
                <p:cNvSpPr/>
                <p:nvPr/>
              </p:nvSpPr>
              <p:spPr>
                <a:xfrm>
                  <a:off x="3680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6" name="直接连接符 420934"/>
                <p:cNvSpPr/>
                <p:nvPr/>
              </p:nvSpPr>
              <p:spPr>
                <a:xfrm>
                  <a:off x="4080" y="2632"/>
                  <a:ext cx="0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7" name="矩形 420935"/>
              <p:cNvSpPr/>
              <p:nvPr/>
            </p:nvSpPr>
            <p:spPr>
              <a:xfrm>
                <a:off x="1413" y="2976"/>
                <a:ext cx="226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000" b="0">
                    <a:latin typeface="Times New Roman" panose="02020603050405020304" pitchFamily="18" charset="0"/>
                    <a:ea typeface="微软雅黑" panose="020B0503020204020204" charset="-122"/>
                  </a:rPr>
                  <a:t> (a) </a:t>
                </a:r>
                <a:r>
                  <a: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完全二叉树的顺序存储形式</a:t>
                </a:r>
                <a:endPara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6.2.2 </a:t>
            </a:r>
            <a:r>
              <a:rPr lang="zh-CN" altLang="en-US">
                <a:sym typeface="+mn-ea"/>
              </a:rPr>
              <a:t>二叉树的顺序存储结构</a:t>
            </a:r>
            <a:endParaRPr lang="zh-CN" altLang="en-US"/>
          </a:p>
        </p:txBody>
      </p:sp>
      <p:grpSp>
        <p:nvGrpSpPr>
          <p:cNvPr id="31776" name="组合 420896"/>
          <p:cNvGrpSpPr/>
          <p:nvPr/>
        </p:nvGrpSpPr>
        <p:grpSpPr>
          <a:xfrm>
            <a:off x="1337945" y="2134235"/>
            <a:ext cx="3302000" cy="2430780"/>
            <a:chOff x="2960" y="309"/>
            <a:chExt cx="2080" cy="1531"/>
          </a:xfrm>
        </p:grpSpPr>
        <p:sp>
          <p:nvSpPr>
            <p:cNvPr id="31777" name="椭圆 420897"/>
            <p:cNvSpPr/>
            <p:nvPr/>
          </p:nvSpPr>
          <p:spPr>
            <a:xfrm>
              <a:off x="3909" y="309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78" name="椭圆 420898"/>
            <p:cNvSpPr/>
            <p:nvPr/>
          </p:nvSpPr>
          <p:spPr>
            <a:xfrm>
              <a:off x="3341" y="765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79" name="椭圆 420899"/>
            <p:cNvSpPr/>
            <p:nvPr/>
          </p:nvSpPr>
          <p:spPr>
            <a:xfrm>
              <a:off x="4461" y="749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80" name="直接连接符 420900"/>
            <p:cNvSpPr/>
            <p:nvPr/>
          </p:nvSpPr>
          <p:spPr>
            <a:xfrm flipH="1">
              <a:off x="3517" y="501"/>
              <a:ext cx="408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1" name="直接连接符 420901"/>
            <p:cNvSpPr/>
            <p:nvPr/>
          </p:nvSpPr>
          <p:spPr>
            <a:xfrm>
              <a:off x="4109" y="485"/>
              <a:ext cx="408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2" name="直接连接符 420902"/>
            <p:cNvSpPr/>
            <p:nvPr/>
          </p:nvSpPr>
          <p:spPr>
            <a:xfrm flipH="1">
              <a:off x="3085" y="941"/>
              <a:ext cx="272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3" name="直接连接符 420903"/>
            <p:cNvSpPr/>
            <p:nvPr/>
          </p:nvSpPr>
          <p:spPr>
            <a:xfrm>
              <a:off x="3528" y="957"/>
              <a:ext cx="22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4" name="直接连接符 420904"/>
            <p:cNvSpPr/>
            <p:nvPr/>
          </p:nvSpPr>
          <p:spPr>
            <a:xfrm>
              <a:off x="4661" y="949"/>
              <a:ext cx="24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85" name="椭圆 420905"/>
            <p:cNvSpPr/>
            <p:nvPr/>
          </p:nvSpPr>
          <p:spPr>
            <a:xfrm>
              <a:off x="2960" y="117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endParaRPr lang="en-US" altLang="zh-CN" sz="28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1786" name="组合 420906"/>
            <p:cNvGrpSpPr/>
            <p:nvPr/>
          </p:nvGrpSpPr>
          <p:grpSpPr>
            <a:xfrm>
              <a:off x="3453" y="1181"/>
              <a:ext cx="598" cy="659"/>
              <a:chOff x="1309" y="1064"/>
              <a:chExt cx="598" cy="659"/>
            </a:xfrm>
          </p:grpSpPr>
          <p:sp>
            <p:nvSpPr>
              <p:cNvPr id="31787" name="椭圆 420907"/>
              <p:cNvSpPr/>
              <p:nvPr/>
            </p:nvSpPr>
            <p:spPr>
              <a:xfrm>
                <a:off x="1536" y="1064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endParaRPr lang="en-US" altLang="zh-CN" sz="28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88" name="椭圆 420908"/>
              <p:cNvSpPr/>
              <p:nvPr/>
            </p:nvSpPr>
            <p:spPr>
              <a:xfrm>
                <a:off x="1309" y="149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endParaRPr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89" name="椭圆 420909"/>
              <p:cNvSpPr/>
              <p:nvPr/>
            </p:nvSpPr>
            <p:spPr>
              <a:xfrm>
                <a:off x="1680" y="149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楷体_GB2312" pitchFamily="49" charset="-122"/>
                  </a:rPr>
                  <a:t>g</a:t>
                </a:r>
                <a:endParaRPr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90" name="直接连接符 420910"/>
              <p:cNvSpPr/>
              <p:nvPr/>
            </p:nvSpPr>
            <p:spPr>
              <a:xfrm flipH="1">
                <a:off x="1448" y="1280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791" name="直接连接符 420911"/>
              <p:cNvSpPr/>
              <p:nvPr/>
            </p:nvSpPr>
            <p:spPr>
              <a:xfrm>
                <a:off x="1704" y="1272"/>
                <a:ext cx="113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1792" name="椭圆 420912"/>
            <p:cNvSpPr/>
            <p:nvPr/>
          </p:nvSpPr>
          <p:spPr>
            <a:xfrm>
              <a:off x="4813" y="1197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endParaRPr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44245" y="3155315"/>
            <a:ext cx="2857500" cy="1409700"/>
            <a:chOff x="1487" y="4969"/>
            <a:chExt cx="4500" cy="2220"/>
          </a:xfrm>
        </p:grpSpPr>
        <p:sp>
          <p:nvSpPr>
            <p:cNvPr id="31793" name="椭圆 420913"/>
            <p:cNvSpPr/>
            <p:nvPr/>
          </p:nvSpPr>
          <p:spPr>
            <a:xfrm>
              <a:off x="5325" y="5569"/>
              <a:ext cx="623" cy="56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Ø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1794" name="直接连接符 420914"/>
            <p:cNvSpPr/>
            <p:nvPr/>
          </p:nvSpPr>
          <p:spPr>
            <a:xfrm flipH="1">
              <a:off x="5627" y="4969"/>
              <a:ext cx="360" cy="60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5" name="椭圆 420915"/>
            <p:cNvSpPr/>
            <p:nvPr/>
          </p:nvSpPr>
          <p:spPr>
            <a:xfrm>
              <a:off x="1487" y="6601"/>
              <a:ext cx="623" cy="56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Ø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1796" name="直接连接符 420916"/>
            <p:cNvSpPr/>
            <p:nvPr/>
          </p:nvSpPr>
          <p:spPr>
            <a:xfrm flipH="1">
              <a:off x="1830" y="6001"/>
              <a:ext cx="360" cy="60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1797" name="椭圆 420917"/>
            <p:cNvSpPr/>
            <p:nvPr/>
          </p:nvSpPr>
          <p:spPr>
            <a:xfrm>
              <a:off x="2365" y="6621"/>
              <a:ext cx="623" cy="56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Ø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1798" name="直接连接符 420918"/>
            <p:cNvSpPr/>
            <p:nvPr/>
          </p:nvSpPr>
          <p:spPr>
            <a:xfrm>
              <a:off x="2547" y="6029"/>
              <a:ext cx="120" cy="60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1816" name="组合 420936"/>
          <p:cNvGrpSpPr/>
          <p:nvPr/>
        </p:nvGrpSpPr>
        <p:grpSpPr>
          <a:xfrm>
            <a:off x="502920" y="5018405"/>
            <a:ext cx="5043805" cy="1373505"/>
            <a:chOff x="912" y="3359"/>
            <a:chExt cx="3177" cy="865"/>
          </a:xfrm>
        </p:grpSpPr>
        <p:grpSp>
          <p:nvGrpSpPr>
            <p:cNvPr id="31817" name="组合 420937"/>
            <p:cNvGrpSpPr/>
            <p:nvPr/>
          </p:nvGrpSpPr>
          <p:grpSpPr>
            <a:xfrm>
              <a:off x="912" y="3359"/>
              <a:ext cx="3177" cy="577"/>
              <a:chOff x="912" y="3359"/>
              <a:chExt cx="3177" cy="577"/>
            </a:xfrm>
          </p:grpSpPr>
          <p:sp>
            <p:nvSpPr>
              <p:cNvPr id="31818" name="矩形 420938"/>
              <p:cNvSpPr/>
              <p:nvPr/>
            </p:nvSpPr>
            <p:spPr>
              <a:xfrm>
                <a:off x="915" y="3359"/>
                <a:ext cx="3174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rPr>
                  <a:t>1   2   3   4   5   6   7   8   9   10  11</a:t>
                </a:r>
                <a:endPara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1819" name="矩形 420939"/>
              <p:cNvSpPr/>
              <p:nvPr/>
            </p:nvSpPr>
            <p:spPr>
              <a:xfrm>
                <a:off x="912" y="3686"/>
                <a:ext cx="3174" cy="24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rPr>
                  <a:t>a   b   c   d   e   </a:t>
                </a:r>
                <a:r>
                  <a:rPr lang="en-US" altLang="zh-CN" sz="24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Ø</a:t>
                </a:r>
                <a:r>
                  <a: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rPr>
                  <a:t>   h   </a:t>
                </a:r>
                <a:r>
                  <a:rPr lang="en-US" altLang="zh-CN" sz="24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Ø  </a:t>
                </a:r>
                <a:r>
                  <a:rPr lang="en-US" altLang="zh-CN" sz="28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 </a:t>
                </a:r>
                <a:r>
                  <a:rPr lang="en-US" altLang="zh-CN" sz="2400" b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Ø</a:t>
                </a: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   </a:t>
                </a:r>
                <a:r>
                  <a: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rPr>
                  <a:t> </a:t>
                </a:r>
                <a:r>
                  <a:rPr lang="en-US" altLang="zh-CN" sz="2800" b="0">
                    <a:latin typeface="Times New Roman" panose="02020603050405020304" pitchFamily="18" charset="0"/>
                    <a:ea typeface="Arial Unicode MS" panose="020B0604020202020204" charset="-122"/>
                  </a:rPr>
                  <a:t>f    </a:t>
                </a:r>
                <a:r>
                  <a: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rPr>
                  <a:t> g</a:t>
                </a:r>
                <a:endPara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1820" name="直接连接符 420940"/>
              <p:cNvSpPr/>
              <p:nvPr/>
            </p:nvSpPr>
            <p:spPr>
              <a:xfrm>
                <a:off x="1131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821" name="直接连接符 420941"/>
              <p:cNvSpPr/>
              <p:nvPr/>
            </p:nvSpPr>
            <p:spPr>
              <a:xfrm>
                <a:off x="1419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822" name="直接连接符 420942"/>
              <p:cNvSpPr/>
              <p:nvPr/>
            </p:nvSpPr>
            <p:spPr>
              <a:xfrm>
                <a:off x="1683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823" name="直接连接符 420943"/>
              <p:cNvSpPr/>
              <p:nvPr/>
            </p:nvSpPr>
            <p:spPr>
              <a:xfrm>
                <a:off x="1979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824" name="直接连接符 420944"/>
              <p:cNvSpPr/>
              <p:nvPr/>
            </p:nvSpPr>
            <p:spPr>
              <a:xfrm>
                <a:off x="2235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825" name="直接连接符 420945"/>
              <p:cNvSpPr/>
              <p:nvPr/>
            </p:nvSpPr>
            <p:spPr>
              <a:xfrm>
                <a:off x="2491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826" name="直接连接符 420946"/>
              <p:cNvSpPr/>
              <p:nvPr/>
            </p:nvSpPr>
            <p:spPr>
              <a:xfrm>
                <a:off x="2795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827" name="直接连接符 420947"/>
              <p:cNvSpPr/>
              <p:nvPr/>
            </p:nvSpPr>
            <p:spPr>
              <a:xfrm>
                <a:off x="3107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828" name="直接连接符 420948"/>
              <p:cNvSpPr/>
              <p:nvPr/>
            </p:nvSpPr>
            <p:spPr>
              <a:xfrm>
                <a:off x="3403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829" name="直接连接符 420949"/>
              <p:cNvSpPr/>
              <p:nvPr/>
            </p:nvSpPr>
            <p:spPr>
              <a:xfrm>
                <a:off x="3755" y="3687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1830" name="矩形 420950"/>
            <p:cNvSpPr/>
            <p:nvPr/>
          </p:nvSpPr>
          <p:spPr>
            <a:xfrm>
              <a:off x="1344" y="3997"/>
              <a:ext cx="2403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(b)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非完全二叉树的顺序存储形式</a:t>
              </a:r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" name="内容占位符 45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118364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对于一般二叉树，我们必须按照完全二叉树的形式来存储。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234555" y="2875915"/>
            <a:ext cx="934720" cy="1913890"/>
            <a:chOff x="11468" y="3320"/>
            <a:chExt cx="1472" cy="3014"/>
          </a:xfrm>
        </p:grpSpPr>
        <p:sp>
          <p:nvSpPr>
            <p:cNvPr id="52" name="椭圆 420897"/>
            <p:cNvSpPr/>
            <p:nvPr/>
          </p:nvSpPr>
          <p:spPr>
            <a:xfrm>
              <a:off x="11468" y="3320"/>
              <a:ext cx="568" cy="56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" name="椭圆 420899"/>
            <p:cNvSpPr/>
            <p:nvPr/>
          </p:nvSpPr>
          <p:spPr>
            <a:xfrm>
              <a:off x="12057" y="4420"/>
              <a:ext cx="568" cy="56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直接连接符 420901"/>
            <p:cNvSpPr/>
            <p:nvPr/>
          </p:nvSpPr>
          <p:spPr>
            <a:xfrm>
              <a:off x="11968" y="3760"/>
              <a:ext cx="295" cy="7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9" name="直接连接符 420904"/>
            <p:cNvSpPr/>
            <p:nvPr/>
          </p:nvSpPr>
          <p:spPr>
            <a:xfrm>
              <a:off x="12448" y="4969"/>
              <a:ext cx="263" cy="8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" name="椭圆 420912"/>
            <p:cNvSpPr/>
            <p:nvPr/>
          </p:nvSpPr>
          <p:spPr>
            <a:xfrm>
              <a:off x="12372" y="5766"/>
              <a:ext cx="568" cy="56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0" name="内容占位符 45"/>
          <p:cNvSpPr>
            <a:spLocks noGrp="1"/>
          </p:cNvSpPr>
          <p:nvPr/>
        </p:nvSpPr>
        <p:spPr>
          <a:xfrm>
            <a:off x="5446395" y="1951355"/>
            <a:ext cx="3535045" cy="692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b="0">
                <a:solidFill>
                  <a:srgbClr val="FF0000"/>
                </a:solidFill>
              </a:rPr>
              <a:t>极端情况：单枝树</a:t>
            </a:r>
            <a:endParaRPr lang="zh-CN" altLang="en-US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6.2.2 </a:t>
            </a:r>
            <a:r>
              <a:rPr lang="zh-CN" altLang="en-US">
                <a:sym typeface="+mn-ea"/>
              </a:rPr>
              <a:t>二叉树的链式存储结构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226377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二叉树的每个结点最多有两个孩子结点和一个双亲结点。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二叉链表结点。</a:t>
            </a:r>
            <a:r>
              <a:rPr lang="zh-CN" altLang="en-US">
                <a:solidFill>
                  <a:schemeClr val="tx1"/>
                </a:solidFill>
              </a:rPr>
              <a:t>每个结点有三个域：数据域，左孩子域、右孩子域。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796" name="组合 422916"/>
          <p:cNvGrpSpPr/>
          <p:nvPr/>
        </p:nvGrpSpPr>
        <p:grpSpPr>
          <a:xfrm>
            <a:off x="4636135" y="3234690"/>
            <a:ext cx="3799205" cy="531495"/>
            <a:chOff x="576" y="1440"/>
            <a:chExt cx="1768" cy="272"/>
          </a:xfrm>
        </p:grpSpPr>
        <p:sp>
          <p:nvSpPr>
            <p:cNvPr id="33797" name="矩形 422917"/>
            <p:cNvSpPr/>
            <p:nvPr/>
          </p:nvSpPr>
          <p:spPr>
            <a:xfrm>
              <a:off x="576" y="1440"/>
              <a:ext cx="1768" cy="27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Lchild</a:t>
              </a:r>
              <a:r>
                <a:rPr lang="en-US" altLang="zh-CN" sz="28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   data      </a:t>
              </a:r>
              <a:r>
                <a:rPr lang="en-US" altLang="zh-CN" sz="2800" b="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Rchild</a:t>
              </a:r>
              <a:endParaRPr lang="en-US" altLang="zh-CN" sz="2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33798" name="直接连接符 422918"/>
            <p:cNvSpPr/>
            <p:nvPr/>
          </p:nvSpPr>
          <p:spPr>
            <a:xfrm>
              <a:off x="1200" y="1440"/>
              <a:ext cx="0" cy="2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33799" name="直接连接符 422919"/>
            <p:cNvSpPr/>
            <p:nvPr/>
          </p:nvSpPr>
          <p:spPr>
            <a:xfrm>
              <a:off x="1680" y="1440"/>
              <a:ext cx="0" cy="2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</p:grpSp>
      <p:sp>
        <p:nvSpPr>
          <p:cNvPr id="18" name="文本框 17"/>
          <p:cNvSpPr txBox="1"/>
          <p:nvPr/>
        </p:nvSpPr>
        <p:spPr>
          <a:xfrm>
            <a:off x="180340" y="3697605"/>
            <a:ext cx="7489190" cy="27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>
                <a:solidFill>
                  <a:srgbClr val="0000FF"/>
                </a:solidFill>
                <a:cs typeface="Times New Roman" panose="02020603050405020304" pitchFamily="18" charset="0"/>
              </a:rPr>
              <a:t>typedef struct BTNode</a:t>
            </a:r>
            <a:endParaRPr lang="zh-CN" altLang="en-US" b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0">
                <a:solidFill>
                  <a:srgbClr val="0000FF"/>
                </a:solidFill>
                <a:cs typeface="Times New Roman" panose="02020603050405020304" pitchFamily="18" charset="0"/>
              </a:rPr>
              <a:t>{     ElemType  data ;</a:t>
            </a:r>
            <a:endParaRPr lang="zh-CN" altLang="en-US" b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0">
                <a:solidFill>
                  <a:srgbClr val="0000FF"/>
                </a:solidFill>
                <a:cs typeface="Times New Roman" panose="02020603050405020304" pitchFamily="18" charset="0"/>
              </a:rPr>
              <a:t>       </a:t>
            </a:r>
            <a:r>
              <a:rPr lang="zh-CN" altLang="en-US" b="0">
                <a:solidFill>
                  <a:srgbClr val="FF0000"/>
                </a:solidFill>
                <a:cs typeface="Times New Roman" panose="02020603050405020304" pitchFamily="18" charset="0"/>
              </a:rPr>
              <a:t>struct BTNode  *</a:t>
            </a:r>
            <a:r>
              <a:rPr lang="zh-CN" altLang="en-US" b="0">
                <a:solidFill>
                  <a:srgbClr val="0000FF"/>
                </a:solidFill>
                <a:cs typeface="Times New Roman" panose="02020603050405020304" pitchFamily="18" charset="0"/>
              </a:rPr>
              <a:t>Lchild , </a:t>
            </a:r>
            <a:r>
              <a:rPr lang="zh-CN" altLang="en-US" b="0">
                <a:solidFill>
                  <a:srgbClr val="FF0000"/>
                </a:solidFill>
                <a:cs typeface="Times New Roman" panose="02020603050405020304" pitchFamily="18" charset="0"/>
              </a:rPr>
              <a:t>*</a:t>
            </a:r>
            <a:r>
              <a:rPr lang="zh-CN" altLang="en-US" b="0">
                <a:solidFill>
                  <a:srgbClr val="0000FF"/>
                </a:solidFill>
                <a:cs typeface="Times New Roman" panose="02020603050405020304" pitchFamily="18" charset="0"/>
              </a:rPr>
              <a:t>Rchild ;</a:t>
            </a:r>
            <a:endParaRPr lang="zh-CN" altLang="en-US" b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0">
                <a:solidFill>
                  <a:srgbClr val="0000FF"/>
                </a:solidFill>
                <a:cs typeface="Times New Roman" panose="02020603050405020304" pitchFamily="18" charset="0"/>
              </a:rPr>
              <a:t>}</a:t>
            </a:r>
            <a:r>
              <a:rPr lang="zh-CN" altLang="en-US" b="0">
                <a:solidFill>
                  <a:srgbClr val="FF0000"/>
                </a:solidFill>
                <a:cs typeface="Times New Roman" panose="02020603050405020304" pitchFamily="18" charset="0"/>
              </a:rPr>
              <a:t>BTNode </a:t>
            </a:r>
            <a:r>
              <a:rPr lang="zh-CN" altLang="en-US" b="0">
                <a:solidFill>
                  <a:srgbClr val="0000FF"/>
                </a:solidFill>
                <a:cs typeface="Times New Roman" panose="02020603050405020304" pitchFamily="18" charset="0"/>
              </a:rPr>
              <a:t>; </a:t>
            </a:r>
            <a:endParaRPr lang="zh-CN" altLang="en-US" b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6.2.2 </a:t>
            </a:r>
            <a:r>
              <a:rPr lang="zh-CN" altLang="en-US">
                <a:sym typeface="+mn-ea"/>
              </a:rPr>
              <a:t>二叉树的链式存储结构</a:t>
            </a:r>
            <a:endParaRPr lang="zh-CN" altLang="en-US"/>
          </a:p>
        </p:txBody>
      </p:sp>
      <p:grpSp>
        <p:nvGrpSpPr>
          <p:cNvPr id="34820" name="组合 423940"/>
          <p:cNvGrpSpPr/>
          <p:nvPr/>
        </p:nvGrpSpPr>
        <p:grpSpPr>
          <a:xfrm>
            <a:off x="1572260" y="1343025"/>
            <a:ext cx="1469390" cy="3930650"/>
            <a:chOff x="480" y="1440"/>
            <a:chExt cx="912" cy="2256"/>
          </a:xfrm>
        </p:grpSpPr>
        <p:sp>
          <p:nvSpPr>
            <p:cNvPr id="34821" name="矩形 423941"/>
            <p:cNvSpPr/>
            <p:nvPr/>
          </p:nvSpPr>
          <p:spPr>
            <a:xfrm>
              <a:off x="528" y="3469"/>
              <a:ext cx="86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ea typeface="+mn-ea"/>
                  <a:cs typeface="Times New Roman" panose="02020603050405020304" pitchFamily="18" charset="0"/>
                </a:rPr>
                <a:t>(a)  </a:t>
              </a:r>
              <a:r>
                <a:rPr lang="zh-CN" altLang="en-US" sz="2000" b="0" dirty="0">
                  <a:ea typeface="+mn-ea"/>
                  <a:cs typeface="Times New Roman" panose="02020603050405020304" pitchFamily="18" charset="0"/>
                </a:rPr>
                <a:t>二叉树</a:t>
              </a:r>
              <a:endParaRPr lang="zh-CN" altLang="en-US" sz="2000" b="0" dirty="0"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34822" name="组合 423942"/>
            <p:cNvGrpSpPr/>
            <p:nvPr/>
          </p:nvGrpSpPr>
          <p:grpSpPr>
            <a:xfrm>
              <a:off x="480" y="1440"/>
              <a:ext cx="865" cy="1995"/>
              <a:chOff x="480" y="1440"/>
              <a:chExt cx="865" cy="1995"/>
            </a:xfrm>
          </p:grpSpPr>
          <p:sp>
            <p:nvSpPr>
              <p:cNvPr id="34823" name="椭圆 423943"/>
              <p:cNvSpPr/>
              <p:nvPr/>
            </p:nvSpPr>
            <p:spPr>
              <a:xfrm>
                <a:off x="864" y="144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a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24" name="椭圆 423944"/>
              <p:cNvSpPr/>
              <p:nvPr/>
            </p:nvSpPr>
            <p:spPr>
              <a:xfrm>
                <a:off x="1096" y="276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f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25" name="椭圆 423945"/>
              <p:cNvSpPr/>
              <p:nvPr/>
            </p:nvSpPr>
            <p:spPr>
              <a:xfrm>
                <a:off x="696" y="2768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e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26" name="椭圆 423946"/>
              <p:cNvSpPr/>
              <p:nvPr/>
            </p:nvSpPr>
            <p:spPr>
              <a:xfrm>
                <a:off x="896" y="232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d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27" name="椭圆 423947"/>
              <p:cNvSpPr/>
              <p:nvPr/>
            </p:nvSpPr>
            <p:spPr>
              <a:xfrm>
                <a:off x="480" y="232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c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28" name="椭圆 423948"/>
              <p:cNvSpPr/>
              <p:nvPr/>
            </p:nvSpPr>
            <p:spPr>
              <a:xfrm>
                <a:off x="672" y="1880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b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29" name="椭圆 423949"/>
              <p:cNvSpPr/>
              <p:nvPr/>
            </p:nvSpPr>
            <p:spPr>
              <a:xfrm>
                <a:off x="920" y="3208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ea typeface="+mn-ea"/>
                    <a:cs typeface="Times New Roman" panose="02020603050405020304" pitchFamily="18" charset="0"/>
                  </a:rPr>
                  <a:t>g</a:t>
                </a:r>
                <a:endParaRPr lang="en-US" altLang="zh-CN" sz="2400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30" name="直接连接符 423950"/>
              <p:cNvSpPr/>
              <p:nvPr/>
            </p:nvSpPr>
            <p:spPr>
              <a:xfrm flipH="1">
                <a:off x="816" y="1656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1" name="直接连接符 423951"/>
              <p:cNvSpPr/>
              <p:nvPr/>
            </p:nvSpPr>
            <p:spPr>
              <a:xfrm flipH="1">
                <a:off x="608" y="2096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2" name="直接连接符 423952"/>
              <p:cNvSpPr/>
              <p:nvPr/>
            </p:nvSpPr>
            <p:spPr>
              <a:xfrm>
                <a:off x="872" y="2088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3" name="直接连接符 423953"/>
              <p:cNvSpPr/>
              <p:nvPr/>
            </p:nvSpPr>
            <p:spPr>
              <a:xfrm flipH="1">
                <a:off x="824" y="2533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4" name="直接连接符 423954"/>
              <p:cNvSpPr/>
              <p:nvPr/>
            </p:nvSpPr>
            <p:spPr>
              <a:xfrm>
                <a:off x="1088" y="2525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835" name="直接连接符 423955"/>
              <p:cNvSpPr/>
              <p:nvPr/>
            </p:nvSpPr>
            <p:spPr>
              <a:xfrm>
                <a:off x="896" y="2973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4891" name="组合 424011"/>
          <p:cNvGrpSpPr/>
          <p:nvPr/>
        </p:nvGrpSpPr>
        <p:grpSpPr>
          <a:xfrm>
            <a:off x="4421505" y="1238250"/>
            <a:ext cx="2804160" cy="3928745"/>
            <a:chOff x="1392" y="1284"/>
            <a:chExt cx="1741" cy="2255"/>
          </a:xfrm>
        </p:grpSpPr>
        <p:grpSp>
          <p:nvGrpSpPr>
            <p:cNvPr id="34892" name="组合 424012"/>
            <p:cNvGrpSpPr/>
            <p:nvPr/>
          </p:nvGrpSpPr>
          <p:grpSpPr>
            <a:xfrm>
              <a:off x="1440" y="1440"/>
              <a:ext cx="1693" cy="2099"/>
              <a:chOff x="1440" y="1200"/>
              <a:chExt cx="1693" cy="2099"/>
            </a:xfrm>
          </p:grpSpPr>
          <p:sp>
            <p:nvSpPr>
              <p:cNvPr id="34893" name="矩形 424013"/>
              <p:cNvSpPr/>
              <p:nvPr/>
            </p:nvSpPr>
            <p:spPr>
              <a:xfrm>
                <a:off x="2064" y="3072"/>
                <a:ext cx="1002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000" b="0">
                    <a:ea typeface="+mn-ea"/>
                    <a:cs typeface="Times New Roman" panose="02020603050405020304" pitchFamily="18" charset="0"/>
                  </a:rPr>
                  <a:t>(b)  </a:t>
                </a:r>
                <a:r>
                  <a:rPr lang="zh-CN" altLang="en-US" sz="2000" b="0" dirty="0">
                    <a:ea typeface="+mn-ea"/>
                    <a:cs typeface="Times New Roman" panose="02020603050405020304" pitchFamily="18" charset="0"/>
                  </a:rPr>
                  <a:t>二叉链表</a:t>
                </a:r>
                <a:endParaRPr lang="zh-CN" altLang="en-US" sz="2000" b="0" dirty="0">
                  <a:ea typeface="+mn-ea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894" name="组合 424014"/>
              <p:cNvGrpSpPr/>
              <p:nvPr/>
            </p:nvGrpSpPr>
            <p:grpSpPr>
              <a:xfrm>
                <a:off x="2051" y="1200"/>
                <a:ext cx="589" cy="227"/>
                <a:chOff x="1920" y="1440"/>
                <a:chExt cx="589" cy="227"/>
              </a:xfrm>
            </p:grpSpPr>
            <p:sp>
              <p:nvSpPr>
                <p:cNvPr id="34895" name="矩形 424015"/>
                <p:cNvSpPr/>
                <p:nvPr/>
              </p:nvSpPr>
              <p:spPr>
                <a:xfrm>
                  <a:off x="1920" y="1440"/>
                  <a:ext cx="589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ea typeface="+mn-ea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CN" sz="2400" b="0">
                      <a:ea typeface="+mn-ea"/>
                      <a:cs typeface="Times New Roman" panose="02020603050405020304" pitchFamily="18" charset="0"/>
                    </a:rPr>
                    <a:t>a  ⋀</a:t>
                  </a:r>
                  <a:endParaRPr lang="en-US" altLang="zh-CN" sz="2400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96" name="直接连接符 424016"/>
                <p:cNvSpPr/>
                <p:nvPr/>
              </p:nvSpPr>
              <p:spPr>
                <a:xfrm>
                  <a:off x="2112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897" name="直接连接符 424017"/>
                <p:cNvSpPr/>
                <p:nvPr/>
              </p:nvSpPr>
              <p:spPr>
                <a:xfrm>
                  <a:off x="2304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4898" name="组合 424018"/>
              <p:cNvGrpSpPr/>
              <p:nvPr/>
            </p:nvGrpSpPr>
            <p:grpSpPr>
              <a:xfrm>
                <a:off x="1728" y="1592"/>
                <a:ext cx="589" cy="227"/>
                <a:chOff x="1920" y="1440"/>
                <a:chExt cx="589" cy="227"/>
              </a:xfrm>
            </p:grpSpPr>
            <p:sp>
              <p:nvSpPr>
                <p:cNvPr id="34899" name="矩形 424019"/>
                <p:cNvSpPr/>
                <p:nvPr/>
              </p:nvSpPr>
              <p:spPr>
                <a:xfrm>
                  <a:off x="1920" y="1440"/>
                  <a:ext cx="589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ea typeface="+mn-ea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CN" sz="2400" b="0">
                      <a:ea typeface="+mn-ea"/>
                      <a:cs typeface="Times New Roman" panose="02020603050405020304" pitchFamily="18" charset="0"/>
                    </a:rPr>
                    <a:t>b</a:t>
                  </a:r>
                  <a:endParaRPr lang="en-US" altLang="zh-CN" sz="2400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00" name="直接连接符 424020"/>
                <p:cNvSpPr/>
                <p:nvPr/>
              </p:nvSpPr>
              <p:spPr>
                <a:xfrm>
                  <a:off x="2112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901" name="直接连接符 424021"/>
                <p:cNvSpPr/>
                <p:nvPr/>
              </p:nvSpPr>
              <p:spPr>
                <a:xfrm>
                  <a:off x="2304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4902" name="组合 424022"/>
              <p:cNvGrpSpPr/>
              <p:nvPr/>
            </p:nvGrpSpPr>
            <p:grpSpPr>
              <a:xfrm>
                <a:off x="1440" y="1984"/>
                <a:ext cx="589" cy="227"/>
                <a:chOff x="1920" y="1440"/>
                <a:chExt cx="589" cy="227"/>
              </a:xfrm>
            </p:grpSpPr>
            <p:sp>
              <p:nvSpPr>
                <p:cNvPr id="34903" name="矩形 424023"/>
                <p:cNvSpPr/>
                <p:nvPr/>
              </p:nvSpPr>
              <p:spPr>
                <a:xfrm>
                  <a:off x="1920" y="1440"/>
                  <a:ext cx="589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ea typeface="+mn-ea"/>
                      <a:cs typeface="Times New Roman" panose="02020603050405020304" pitchFamily="18" charset="0"/>
                    </a:rPr>
                    <a:t>⋀ </a:t>
                  </a:r>
                  <a:r>
                    <a:rPr lang="en-US" altLang="zh-CN" sz="2400" b="0">
                      <a:ea typeface="+mn-ea"/>
                      <a:cs typeface="Times New Roman" panose="02020603050405020304" pitchFamily="18" charset="0"/>
                    </a:rPr>
                    <a:t>c  ⋀</a:t>
                  </a:r>
                  <a:endParaRPr lang="en-US" altLang="zh-CN" sz="2400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04" name="直接连接符 424024"/>
                <p:cNvSpPr/>
                <p:nvPr/>
              </p:nvSpPr>
              <p:spPr>
                <a:xfrm>
                  <a:off x="2112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905" name="直接连接符 424025"/>
                <p:cNvSpPr/>
                <p:nvPr/>
              </p:nvSpPr>
              <p:spPr>
                <a:xfrm>
                  <a:off x="2304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4906" name="组合 424026"/>
              <p:cNvGrpSpPr/>
              <p:nvPr/>
            </p:nvGrpSpPr>
            <p:grpSpPr>
              <a:xfrm>
                <a:off x="2160" y="1992"/>
                <a:ext cx="589" cy="227"/>
                <a:chOff x="1920" y="1440"/>
                <a:chExt cx="589" cy="227"/>
              </a:xfrm>
            </p:grpSpPr>
            <p:sp>
              <p:nvSpPr>
                <p:cNvPr id="34907" name="矩形 424027"/>
                <p:cNvSpPr/>
                <p:nvPr/>
              </p:nvSpPr>
              <p:spPr>
                <a:xfrm>
                  <a:off x="1920" y="1440"/>
                  <a:ext cx="589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ea typeface="+mn-ea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CN" sz="2400" b="0">
                      <a:ea typeface="+mn-ea"/>
                      <a:cs typeface="Times New Roman" panose="02020603050405020304" pitchFamily="18" charset="0"/>
                    </a:rPr>
                    <a:t>d</a:t>
                  </a:r>
                  <a:endParaRPr lang="en-US" altLang="zh-CN" sz="2400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08" name="直接连接符 424028"/>
                <p:cNvSpPr/>
                <p:nvPr/>
              </p:nvSpPr>
              <p:spPr>
                <a:xfrm>
                  <a:off x="2112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909" name="直接连接符 424029"/>
                <p:cNvSpPr/>
                <p:nvPr/>
              </p:nvSpPr>
              <p:spPr>
                <a:xfrm>
                  <a:off x="2304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4910" name="组合 424030"/>
              <p:cNvGrpSpPr/>
              <p:nvPr/>
            </p:nvGrpSpPr>
            <p:grpSpPr>
              <a:xfrm>
                <a:off x="1824" y="2400"/>
                <a:ext cx="589" cy="227"/>
                <a:chOff x="1920" y="1440"/>
                <a:chExt cx="589" cy="227"/>
              </a:xfrm>
            </p:grpSpPr>
            <p:sp>
              <p:nvSpPr>
                <p:cNvPr id="34911" name="矩形 424031"/>
                <p:cNvSpPr/>
                <p:nvPr/>
              </p:nvSpPr>
              <p:spPr>
                <a:xfrm>
                  <a:off x="1920" y="1440"/>
                  <a:ext cx="589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ea typeface="+mn-ea"/>
                      <a:cs typeface="Times New Roman" panose="02020603050405020304" pitchFamily="18" charset="0"/>
                    </a:rPr>
                    <a:t>⋀ </a:t>
                  </a:r>
                  <a:r>
                    <a:rPr lang="en-US" altLang="zh-CN" sz="2400" b="0">
                      <a:ea typeface="+mn-ea"/>
                      <a:cs typeface="Times New Roman" panose="02020603050405020304" pitchFamily="18" charset="0"/>
                    </a:rPr>
                    <a:t>e</a:t>
                  </a:r>
                  <a:endParaRPr lang="en-US" altLang="zh-CN" sz="2400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12" name="直接连接符 424032"/>
                <p:cNvSpPr/>
                <p:nvPr/>
              </p:nvSpPr>
              <p:spPr>
                <a:xfrm>
                  <a:off x="2112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913" name="直接连接符 424033"/>
                <p:cNvSpPr/>
                <p:nvPr/>
              </p:nvSpPr>
              <p:spPr>
                <a:xfrm>
                  <a:off x="2304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4914" name="组合 424034"/>
              <p:cNvGrpSpPr/>
              <p:nvPr/>
            </p:nvGrpSpPr>
            <p:grpSpPr>
              <a:xfrm>
                <a:off x="2208" y="2784"/>
                <a:ext cx="589" cy="227"/>
                <a:chOff x="1920" y="1440"/>
                <a:chExt cx="589" cy="227"/>
              </a:xfrm>
            </p:grpSpPr>
            <p:sp>
              <p:nvSpPr>
                <p:cNvPr id="34915" name="矩形 424035"/>
                <p:cNvSpPr/>
                <p:nvPr/>
              </p:nvSpPr>
              <p:spPr>
                <a:xfrm>
                  <a:off x="1920" y="1440"/>
                  <a:ext cx="589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ea typeface="+mn-ea"/>
                      <a:cs typeface="Times New Roman" panose="02020603050405020304" pitchFamily="18" charset="0"/>
                    </a:rPr>
                    <a:t>⋀ </a:t>
                  </a:r>
                  <a:r>
                    <a:rPr lang="en-US" altLang="zh-CN" sz="2400" b="0">
                      <a:ea typeface="+mn-ea"/>
                      <a:cs typeface="Times New Roman" panose="02020603050405020304" pitchFamily="18" charset="0"/>
                    </a:rPr>
                    <a:t>g  ⋀</a:t>
                  </a:r>
                  <a:endParaRPr lang="en-US" altLang="zh-CN" sz="2400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16" name="直接连接符 424036"/>
                <p:cNvSpPr/>
                <p:nvPr/>
              </p:nvSpPr>
              <p:spPr>
                <a:xfrm>
                  <a:off x="2112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917" name="直接连接符 424037"/>
                <p:cNvSpPr/>
                <p:nvPr/>
              </p:nvSpPr>
              <p:spPr>
                <a:xfrm>
                  <a:off x="2304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4918" name="组合 424038"/>
              <p:cNvGrpSpPr/>
              <p:nvPr/>
            </p:nvGrpSpPr>
            <p:grpSpPr>
              <a:xfrm>
                <a:off x="2544" y="2397"/>
                <a:ext cx="589" cy="227"/>
                <a:chOff x="1920" y="1440"/>
                <a:chExt cx="589" cy="227"/>
              </a:xfrm>
            </p:grpSpPr>
            <p:sp>
              <p:nvSpPr>
                <p:cNvPr id="34919" name="矩形 424039"/>
                <p:cNvSpPr/>
                <p:nvPr/>
              </p:nvSpPr>
              <p:spPr>
                <a:xfrm>
                  <a:off x="1920" y="1440"/>
                  <a:ext cx="589" cy="22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ea typeface="+mn-ea"/>
                      <a:cs typeface="Times New Roman" panose="02020603050405020304" pitchFamily="18" charset="0"/>
                    </a:rPr>
                    <a:t>⋀ </a:t>
                  </a:r>
                  <a:r>
                    <a:rPr lang="en-US" altLang="zh-CN" sz="2400" b="0">
                      <a:ea typeface="+mn-ea"/>
                      <a:cs typeface="Times New Roman" panose="02020603050405020304" pitchFamily="18" charset="0"/>
                    </a:rPr>
                    <a:t>f  ⋀</a:t>
                  </a:r>
                  <a:endParaRPr lang="en-US" altLang="zh-CN" sz="2400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20" name="直接连接符 424040"/>
                <p:cNvSpPr/>
                <p:nvPr/>
              </p:nvSpPr>
              <p:spPr>
                <a:xfrm>
                  <a:off x="2112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921" name="直接连接符 424041"/>
                <p:cNvSpPr/>
                <p:nvPr/>
              </p:nvSpPr>
              <p:spPr>
                <a:xfrm>
                  <a:off x="2304" y="1440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4922" name="直接连接符 424042"/>
              <p:cNvSpPr/>
              <p:nvPr/>
            </p:nvSpPr>
            <p:spPr>
              <a:xfrm flipH="1">
                <a:off x="2016" y="1336"/>
                <a:ext cx="136" cy="24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4923" name="直接连接符 424043"/>
              <p:cNvSpPr/>
              <p:nvPr/>
            </p:nvSpPr>
            <p:spPr>
              <a:xfrm flipH="1">
                <a:off x="1728" y="1735"/>
                <a:ext cx="136" cy="24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4924" name="直接连接符 424044"/>
              <p:cNvSpPr/>
              <p:nvPr/>
            </p:nvSpPr>
            <p:spPr>
              <a:xfrm>
                <a:off x="2216" y="1744"/>
                <a:ext cx="181" cy="24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4925" name="直接连接符 424045"/>
              <p:cNvSpPr/>
              <p:nvPr/>
            </p:nvSpPr>
            <p:spPr>
              <a:xfrm flipH="1">
                <a:off x="2123" y="2143"/>
                <a:ext cx="136" cy="24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4926" name="直接连接符 424046"/>
              <p:cNvSpPr/>
              <p:nvPr/>
            </p:nvSpPr>
            <p:spPr>
              <a:xfrm>
                <a:off x="2603" y="2152"/>
                <a:ext cx="181" cy="24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4927" name="直接连接符 424047"/>
              <p:cNvSpPr/>
              <p:nvPr/>
            </p:nvSpPr>
            <p:spPr>
              <a:xfrm>
                <a:off x="2304" y="2535"/>
                <a:ext cx="181" cy="24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sp>
          <p:nvSpPr>
            <p:cNvPr id="34928" name="矩形 424048"/>
            <p:cNvSpPr/>
            <p:nvPr/>
          </p:nvSpPr>
          <p:spPr>
            <a:xfrm>
              <a:off x="1392" y="1284"/>
              <a:ext cx="227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ea typeface="+mn-ea"/>
                  <a:cs typeface="Times New Roman" panose="02020603050405020304" pitchFamily="18" charset="0"/>
                </a:rPr>
                <a:t>T</a:t>
              </a:r>
              <a:endParaRPr lang="en-US" altLang="zh-CN" sz="2400" b="0"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34929" name="组合 424049"/>
            <p:cNvGrpSpPr/>
            <p:nvPr/>
          </p:nvGrpSpPr>
          <p:grpSpPr>
            <a:xfrm>
              <a:off x="1563" y="1392"/>
              <a:ext cx="480" cy="144"/>
              <a:chOff x="3456" y="1488"/>
              <a:chExt cx="480" cy="144"/>
            </a:xfrm>
          </p:grpSpPr>
          <p:sp>
            <p:nvSpPr>
              <p:cNvPr id="34930" name="直接连接符 424050"/>
              <p:cNvSpPr/>
              <p:nvPr/>
            </p:nvSpPr>
            <p:spPr>
              <a:xfrm>
                <a:off x="3456" y="14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31" name="直接连接符 424051"/>
              <p:cNvSpPr/>
              <p:nvPr/>
            </p:nvSpPr>
            <p:spPr>
              <a:xfrm>
                <a:off x="3648" y="1488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932" name="直接连接符 424052"/>
              <p:cNvSpPr/>
              <p:nvPr/>
            </p:nvSpPr>
            <p:spPr>
              <a:xfrm>
                <a:off x="3648" y="1632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sp>
        <p:nvSpPr>
          <p:cNvPr id="3" name="流程图: 可选过程 2"/>
          <p:cNvSpPr/>
          <p:nvPr/>
        </p:nvSpPr>
        <p:spPr>
          <a:xfrm>
            <a:off x="318135" y="5589270"/>
            <a:ext cx="8430260" cy="863600"/>
          </a:xfrm>
          <a:prstGeom prst="flowChartAlternateProcess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kumimoji="1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在n个结点的二叉链表中，有</a:t>
            </a:r>
            <a:r>
              <a:rPr kumimoji="1" lang="en-US" altLang="zh-CN" sz="32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1" lang="zh-C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个空指针域</a:t>
            </a: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22679" name="Text Box 5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79428" y="5660708"/>
            <a:ext cx="995363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n+1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2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226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6.2  </a:t>
            </a:r>
            <a:r>
              <a:rPr lang="zh-CN" altLang="en-US">
                <a:sym typeface="+mn-ea"/>
              </a:rPr>
              <a:t>二叉树小结（必会）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1022350"/>
            <a:ext cx="8929370" cy="3626485"/>
          </a:xfrm>
        </p:spPr>
        <p:txBody>
          <a:bodyPr/>
          <a:lstStyle/>
          <a:p>
            <a:r>
              <a:rPr lang="zh-CN" altLang="en-US"/>
              <a:t>二叉树的定义：度不大于</a:t>
            </a:r>
            <a:r>
              <a:rPr lang="en-US" altLang="zh-CN"/>
              <a:t>2</a:t>
            </a:r>
            <a:r>
              <a:rPr lang="zh-CN" altLang="en-US"/>
              <a:t>，左右有序</a:t>
            </a:r>
            <a:endParaRPr lang="zh-CN" altLang="en-US"/>
          </a:p>
          <a:p>
            <a:r>
              <a:rPr lang="zh-CN" altLang="en-US"/>
              <a:t>主要性质：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2450">
                <a:solidFill>
                  <a:srgbClr val="0000FF"/>
                </a:solidFill>
                <a:sym typeface="+mn-ea"/>
              </a:rPr>
              <a:t>二叉树的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第i层</a:t>
            </a:r>
            <a:r>
              <a:rPr lang="zh-CN" altLang="en-US" sz="2450">
                <a:solidFill>
                  <a:srgbClr val="0000FF"/>
                </a:solidFill>
                <a:sym typeface="+mn-ea"/>
              </a:rPr>
              <a:t>上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至多</a:t>
            </a:r>
            <a:r>
              <a:rPr lang="zh-CN" altLang="en-US" sz="2450">
                <a:solidFill>
                  <a:srgbClr val="0000FF"/>
                </a:solidFill>
                <a:sym typeface="+mn-ea"/>
              </a:rPr>
              <a:t>有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50" baseline="30000">
                <a:solidFill>
                  <a:srgbClr val="FF0000"/>
                </a:solidFill>
                <a:sym typeface="+mn-ea"/>
              </a:rPr>
              <a:t>i-1</a:t>
            </a:r>
            <a:r>
              <a:rPr lang="zh-CN" altLang="en-US" sz="2450">
                <a:solidFill>
                  <a:srgbClr val="0000FF"/>
                </a:solidFill>
                <a:sym typeface="+mn-ea"/>
              </a:rPr>
              <a:t>个结点(i≧1)</a:t>
            </a:r>
            <a:endParaRPr lang="zh-CN" altLang="en-US" sz="2450">
              <a:solidFill>
                <a:srgbClr val="0000FF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2450">
                <a:solidFill>
                  <a:srgbClr val="FF0000"/>
                </a:solidFill>
                <a:sym typeface="+mn-ea"/>
              </a:rPr>
              <a:t>深度为k</a:t>
            </a:r>
            <a:r>
              <a:rPr lang="zh-CN" altLang="en-US" sz="2450">
                <a:solidFill>
                  <a:srgbClr val="0000FF"/>
                </a:solidFill>
                <a:sym typeface="+mn-ea"/>
              </a:rPr>
              <a:t>的二叉树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至多</a:t>
            </a:r>
            <a:r>
              <a:rPr lang="zh-CN" altLang="en-US" sz="2450">
                <a:solidFill>
                  <a:srgbClr val="0000FF"/>
                </a:solidFill>
                <a:sym typeface="+mn-ea"/>
              </a:rPr>
              <a:t>有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50" baseline="30000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-1</a:t>
            </a:r>
            <a:r>
              <a:rPr lang="zh-CN" altLang="en-US" sz="2450">
                <a:solidFill>
                  <a:srgbClr val="0000FF"/>
                </a:solidFill>
                <a:sym typeface="+mn-ea"/>
              </a:rPr>
              <a:t>个结点</a:t>
            </a:r>
            <a:endParaRPr lang="zh-CN" altLang="en-US" sz="245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sz="2450">
                <a:solidFill>
                  <a:srgbClr val="0000FF"/>
                </a:solidFill>
                <a:sym typeface="+mn-ea"/>
              </a:rPr>
              <a:t>叶子结点数为n</a:t>
            </a:r>
            <a:r>
              <a:rPr lang="zh-CN" altLang="en-US" sz="2450" baseline="-25000">
                <a:solidFill>
                  <a:srgbClr val="0000FF"/>
                </a:solidFill>
                <a:sym typeface="+mn-ea"/>
              </a:rPr>
              <a:t>0</a:t>
            </a:r>
            <a:r>
              <a:rPr lang="zh-CN" altLang="en-US" sz="2450">
                <a:solidFill>
                  <a:srgbClr val="0000FF"/>
                </a:solidFill>
                <a:sym typeface="+mn-ea"/>
              </a:rPr>
              <a:t>，度为2的结点数为n</a:t>
            </a:r>
            <a:r>
              <a:rPr lang="zh-CN" altLang="en-US" sz="2450" baseline="-25000">
                <a:solidFill>
                  <a:srgbClr val="0000FF"/>
                </a:solidFill>
                <a:sym typeface="+mn-ea"/>
              </a:rPr>
              <a:t>2</a:t>
            </a:r>
            <a:r>
              <a:rPr lang="zh-CN" altLang="en-US" sz="2450">
                <a:solidFill>
                  <a:srgbClr val="0000FF"/>
                </a:solidFill>
                <a:sym typeface="+mn-ea"/>
              </a:rPr>
              <a:t>，则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n</a:t>
            </a:r>
            <a:r>
              <a:rPr lang="zh-CN" altLang="en-US" sz="2450" baseline="-25000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=n</a:t>
            </a:r>
            <a:r>
              <a:rPr lang="zh-CN" altLang="en-US" sz="2450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+</a:t>
            </a:r>
            <a:r>
              <a:rPr lang="en-US" altLang="zh-CN" sz="2450">
                <a:solidFill>
                  <a:srgbClr val="FF0000"/>
                </a:solidFill>
                <a:sym typeface="+mn-ea"/>
              </a:rPr>
              <a:t>1</a:t>
            </a:r>
            <a:endParaRPr lang="en-US" altLang="zh-CN" sz="2450">
              <a:solidFill>
                <a:srgbClr val="0000FF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2450">
                <a:solidFill>
                  <a:srgbClr val="0000FF"/>
                </a:solidFill>
                <a:sym typeface="+mn-ea"/>
              </a:rPr>
              <a:t>n个结点的完全二叉树深度为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50" kern="1200" dirty="0">
                <a:solidFill>
                  <a:srgbClr val="FF0000"/>
                </a:solidFill>
                <a:sym typeface="Symbol" panose="05050102010706020507" pitchFamily="18" charset="2"/>
              </a:rPr>
              <a:t>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㏒</a:t>
            </a:r>
            <a:r>
              <a:rPr lang="zh-CN" altLang="en-US" sz="2450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n</a:t>
            </a:r>
            <a:r>
              <a:rPr lang="en-US" altLang="zh-CN" sz="2450" kern="1200">
                <a:solidFill>
                  <a:srgbClr val="FF0000"/>
                </a:solidFill>
                <a:sym typeface="Symbol" panose="05050102010706020507" pitchFamily="18" charset="2"/>
              </a:rPr>
              <a:t></a:t>
            </a:r>
            <a:r>
              <a:rPr lang="en-US" altLang="zh-CN" sz="2450" b="1" kern="12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 +1</a:t>
            </a:r>
            <a:endParaRPr lang="zh-CN" altLang="en-US" sz="2450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zh-CN" altLang="en-US" sz="2450">
                <a:solidFill>
                  <a:srgbClr val="0000FF"/>
                </a:solidFill>
                <a:sym typeface="+mn-ea"/>
              </a:rPr>
              <a:t>完全二叉树顺序：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双亲 </a:t>
            </a:r>
            <a:r>
              <a:rPr lang="zh-CN" altLang="en-US" sz="2450" kern="1200" dirty="0">
                <a:solidFill>
                  <a:srgbClr val="FF0000"/>
                </a:solidFill>
                <a:sym typeface="Symbol" panose="05050102010706020507" pitchFamily="18" charset="2"/>
              </a:rPr>
              <a:t></a:t>
            </a:r>
            <a:r>
              <a:rPr lang="en-US" altLang="zh-CN" sz="2450">
                <a:solidFill>
                  <a:srgbClr val="FF0000"/>
                </a:solidFill>
                <a:sym typeface="+mn-ea"/>
              </a:rPr>
              <a:t>i/2</a:t>
            </a:r>
            <a:r>
              <a:rPr lang="en-US" altLang="zh-CN" sz="2450" kern="1200">
                <a:solidFill>
                  <a:srgbClr val="FF0000"/>
                </a:solidFill>
                <a:sym typeface="Symbol" panose="05050102010706020507" pitchFamily="18" charset="2"/>
              </a:rPr>
              <a:t>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、左孩子</a:t>
            </a:r>
            <a:r>
              <a:rPr lang="en-US" altLang="zh-CN" sz="2450">
                <a:solidFill>
                  <a:srgbClr val="FF0000"/>
                </a:solidFill>
                <a:sym typeface="+mn-ea"/>
              </a:rPr>
              <a:t>2i</a:t>
            </a:r>
            <a:r>
              <a:rPr lang="zh-CN" altLang="en-US" sz="2450">
                <a:solidFill>
                  <a:srgbClr val="FF0000"/>
                </a:solidFill>
                <a:sym typeface="+mn-ea"/>
              </a:rPr>
              <a:t>、右孩子</a:t>
            </a:r>
            <a:r>
              <a:rPr lang="en-US" altLang="zh-CN" sz="2450">
                <a:solidFill>
                  <a:srgbClr val="FF0000"/>
                </a:solidFill>
                <a:sym typeface="+mn-ea"/>
              </a:rPr>
              <a:t>2i+1</a:t>
            </a:r>
            <a:endParaRPr lang="en-US" altLang="zh-CN" sz="2450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endParaRPr lang="en-US" altLang="zh-CN" sz="245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965" y="4841875"/>
            <a:ext cx="89357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>
                <a:ea typeface="+mn-ea"/>
              </a:rPr>
              <a:t>存储：顺序、链式</a:t>
            </a:r>
            <a:r>
              <a:rPr lang="zh-CN" altLang="en-US" b="0">
                <a:solidFill>
                  <a:srgbClr val="FF0000"/>
                </a:solidFill>
                <a:ea typeface="+mn-ea"/>
              </a:rPr>
              <a:t>（重点掌握：二叉链表）</a:t>
            </a:r>
            <a:endParaRPr lang="zh-CN" altLang="en-US" b="0">
              <a:solidFill>
                <a:srgbClr val="FF0000"/>
              </a:solidFill>
              <a:ea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533400"/>
          </a:xfrm>
        </p:spPr>
        <p:txBody>
          <a:bodyPr wrap="square" lIns="91440" tIns="45720" rIns="91440" bIns="45720" anchor="ctr"/>
          <a:lstStyle/>
          <a:p>
            <a:pPr algn="l" eaLnBrk="1" hangingPunct="1"/>
            <a:r>
              <a:rPr lang="en-US" dirty="0"/>
              <a:t>6.1.1  </a:t>
            </a:r>
            <a:r>
              <a:rPr lang="zh-CN" altLang="en-US" dirty="0"/>
              <a:t>树的定义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260" y="958215"/>
            <a:ext cx="9095740" cy="2563495"/>
          </a:xfrm>
          <a:noFill/>
          <a:ln w="9525">
            <a:noFill/>
          </a:ln>
        </p:spPr>
        <p:txBody>
          <a:bodyPr anchor="t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 defTabSz="914400">
              <a:lnSpc>
                <a:spcPct val="120000"/>
              </a:lnSpc>
              <a:buSzTx/>
            </a:pPr>
            <a:r>
              <a:rPr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树(Tree)</a:t>
            </a:r>
            <a:r>
              <a:rPr kern="1200">
                <a:latin typeface="+mn-ea"/>
                <a:cs typeface="+mn-ea"/>
                <a:sym typeface="+mn-ea"/>
              </a:rPr>
              <a:t>是n(n≧0)个结点的有限集合T</a:t>
            </a:r>
            <a:r>
              <a:rPr lang="zh-CN" kern="1200">
                <a:latin typeface="+mn-ea"/>
                <a:cs typeface="+mn-ea"/>
                <a:sym typeface="+mn-ea"/>
              </a:rPr>
              <a:t>。</a:t>
            </a:r>
            <a:r>
              <a:rPr kern="1200">
                <a:latin typeface="+mn-ea"/>
                <a:cs typeface="+mn-ea"/>
                <a:sym typeface="+mn-ea"/>
              </a:rPr>
              <a:t>若n=0时称为空树，否则：</a:t>
            </a:r>
            <a:endParaRPr lang="zh-CN" altLang="en-US" kern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marL="971550" lvl="1" indent="-514350" algn="l" defTabSz="914400">
              <a:lnSpc>
                <a:spcPct val="120000"/>
              </a:lnSpc>
              <a:buSzTx/>
              <a:buFont typeface="+mj-ea"/>
              <a:buAutoNum type="circleNumDbPlain"/>
            </a:pPr>
            <a:r>
              <a:rPr lang="zh-CN" altLang="en-US"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有且只有一个</a:t>
            </a:r>
            <a:r>
              <a:rPr lang="zh-CN" altLang="en-US" kern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特殊的称为树的</a:t>
            </a:r>
            <a:r>
              <a:rPr lang="zh-CN" altLang="en-US"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根(</a:t>
            </a:r>
            <a:r>
              <a:rPr lang="en-US" altLang="zh-CN"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R</a:t>
            </a:r>
            <a:r>
              <a:rPr lang="zh-CN" altLang="en-US" kern="1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oot)结点；</a:t>
            </a:r>
            <a:r>
              <a:rPr lang="zh-CN" altLang="en-US" kern="1200">
                <a:solidFill>
                  <a:srgbClr val="0000FF"/>
                </a:solidFill>
                <a:latin typeface="+mn-ea"/>
                <a:cs typeface="+mn-ea"/>
                <a:sym typeface="+mn-ea"/>
              </a:rPr>
              <a:t>它没有直接前驱，但是有零个或多个直接后继。</a:t>
            </a:r>
            <a:endParaRPr lang="zh-CN" altLang="en-US" kern="1200">
              <a:solidFill>
                <a:srgbClr val="0000FF"/>
              </a:solidFill>
              <a:latin typeface="+mn-ea"/>
              <a:cs typeface="+mn-ea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9600" y="3716020"/>
            <a:ext cx="3498850" cy="1261745"/>
            <a:chOff x="3845" y="5950"/>
            <a:chExt cx="5510" cy="1987"/>
          </a:xfrm>
        </p:grpSpPr>
        <p:sp>
          <p:nvSpPr>
            <p:cNvPr id="7" name="椭圆 399365"/>
            <p:cNvSpPr/>
            <p:nvPr/>
          </p:nvSpPr>
          <p:spPr>
            <a:xfrm>
              <a:off x="6038" y="5950"/>
              <a:ext cx="735" cy="81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A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36" name="矩形 399394"/>
            <p:cNvSpPr/>
            <p:nvPr/>
          </p:nvSpPr>
          <p:spPr>
            <a:xfrm>
              <a:off x="3845" y="7157"/>
              <a:ext cx="5510" cy="78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lstStyle/>
            <a:p>
              <a:pPr algn="ctr" eaLnBrk="0" hangingPunct="0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(a)   </a:t>
              </a:r>
              <a:r>
                <a:rPr lang="zh-CN" altLang="en-US" b="0" dirty="0">
                  <a:latin typeface="+mj-lt"/>
                  <a:ea typeface="+mn-ea"/>
                  <a:cs typeface="+mj-lt"/>
                </a:rPr>
                <a:t>只有根结点</a:t>
              </a:r>
              <a:endParaRPr lang="zh-CN" altLang="en-US" b="0" dirty="0">
                <a:latin typeface="+mj-lt"/>
                <a:ea typeface="+mn-ea"/>
                <a:cs typeface="+mj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65625" y="3430270"/>
            <a:ext cx="4168775" cy="2682875"/>
            <a:chOff x="7329" y="2643"/>
            <a:chExt cx="5399" cy="3914"/>
          </a:xfrm>
        </p:grpSpPr>
        <p:grpSp>
          <p:nvGrpSpPr>
            <p:cNvPr id="8" name="组合 399366"/>
            <p:cNvGrpSpPr/>
            <p:nvPr/>
          </p:nvGrpSpPr>
          <p:grpSpPr>
            <a:xfrm>
              <a:off x="7473" y="2643"/>
              <a:ext cx="4288" cy="2880"/>
              <a:chOff x="1824" y="2064"/>
              <a:chExt cx="1715" cy="1152"/>
            </a:xfrm>
          </p:grpSpPr>
          <p:sp>
            <p:nvSpPr>
              <p:cNvPr id="9" name="椭圆 399367"/>
              <p:cNvSpPr/>
              <p:nvPr/>
            </p:nvSpPr>
            <p:spPr>
              <a:xfrm>
                <a:off x="2640" y="2064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+mj-lt"/>
                    <a:ea typeface="+mn-ea"/>
                    <a:cs typeface="+mj-lt"/>
                  </a:rPr>
                  <a:t>A</a:t>
                </a:r>
                <a:endParaRPr lang="en-US" altLang="zh-CN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0" name="椭圆 399368"/>
              <p:cNvSpPr/>
              <p:nvPr/>
            </p:nvSpPr>
            <p:spPr>
              <a:xfrm>
                <a:off x="2112" y="2544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+mj-lt"/>
                    <a:ea typeface="+mn-ea"/>
                    <a:cs typeface="+mj-lt"/>
                  </a:rPr>
                  <a:t>B</a:t>
                </a:r>
                <a:endParaRPr lang="en-US" altLang="zh-CN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1" name="椭圆 399369"/>
              <p:cNvSpPr/>
              <p:nvPr/>
            </p:nvSpPr>
            <p:spPr>
              <a:xfrm>
                <a:off x="3264" y="253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+mj-lt"/>
                    <a:ea typeface="+mn-ea"/>
                    <a:cs typeface="+mj-lt"/>
                  </a:rPr>
                  <a:t>D</a:t>
                </a:r>
                <a:endParaRPr lang="en-US" altLang="zh-CN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2" name="椭圆 399370"/>
              <p:cNvSpPr/>
              <p:nvPr/>
            </p:nvSpPr>
            <p:spPr>
              <a:xfrm>
                <a:off x="2658" y="2527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+mj-lt"/>
                    <a:ea typeface="+mn-ea"/>
                    <a:cs typeface="+mj-lt"/>
                  </a:rPr>
                  <a:t>C</a:t>
                </a:r>
                <a:endParaRPr lang="en-US" altLang="zh-CN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3" name="椭圆 399371"/>
              <p:cNvSpPr/>
              <p:nvPr/>
            </p:nvSpPr>
            <p:spPr>
              <a:xfrm>
                <a:off x="1824" y="2989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+mj-lt"/>
                    <a:ea typeface="+mn-ea"/>
                    <a:cs typeface="+mj-lt"/>
                  </a:rPr>
                  <a:t>E</a:t>
                </a:r>
                <a:endParaRPr lang="en-US" altLang="zh-CN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4" name="椭圆 399372"/>
              <p:cNvSpPr/>
              <p:nvPr/>
            </p:nvSpPr>
            <p:spPr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+mj-lt"/>
                    <a:ea typeface="+mn-ea"/>
                    <a:cs typeface="+mj-lt"/>
                  </a:rPr>
                  <a:t>G</a:t>
                </a:r>
                <a:endParaRPr lang="en-US" altLang="zh-CN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5" name="椭圆 399373"/>
              <p:cNvSpPr/>
              <p:nvPr/>
            </p:nvSpPr>
            <p:spPr>
              <a:xfrm>
                <a:off x="2317" y="297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+mj-lt"/>
                    <a:ea typeface="+mn-ea"/>
                    <a:cs typeface="+mj-lt"/>
                  </a:rPr>
                  <a:t>F</a:t>
                </a:r>
                <a:endParaRPr lang="en-US" altLang="zh-CN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6" name="椭圆 399374"/>
              <p:cNvSpPr/>
              <p:nvPr/>
            </p:nvSpPr>
            <p:spPr>
              <a:xfrm>
                <a:off x="3024" y="297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+mj-lt"/>
                    <a:ea typeface="+mn-ea"/>
                    <a:cs typeface="+mj-lt"/>
                  </a:rPr>
                  <a:t>H</a:t>
                </a:r>
                <a:endParaRPr lang="en-US" altLang="zh-CN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7" name="椭圆 399375"/>
              <p:cNvSpPr/>
              <p:nvPr/>
            </p:nvSpPr>
            <p:spPr>
              <a:xfrm>
                <a:off x="3312" y="297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+mj-lt"/>
                    <a:ea typeface="+mn-ea"/>
                    <a:cs typeface="+mj-lt"/>
                  </a:rPr>
                  <a:t>I</a:t>
                </a:r>
                <a:endParaRPr lang="en-US" altLang="zh-CN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21" name="直接连接符 399379"/>
              <p:cNvSpPr/>
              <p:nvPr/>
            </p:nvSpPr>
            <p:spPr>
              <a:xfrm flipH="1">
                <a:off x="2274" y="2247"/>
                <a:ext cx="363" cy="3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" name="直接连接符 399380"/>
              <p:cNvSpPr/>
              <p:nvPr/>
            </p:nvSpPr>
            <p:spPr>
              <a:xfrm>
                <a:off x="2766" y="2304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直接连接符 399381"/>
              <p:cNvSpPr/>
              <p:nvPr/>
            </p:nvSpPr>
            <p:spPr>
              <a:xfrm>
                <a:off x="2862" y="2235"/>
                <a:ext cx="453" cy="2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4" name="直接连接符 399382"/>
              <p:cNvSpPr/>
              <p:nvPr/>
            </p:nvSpPr>
            <p:spPr>
              <a:xfrm flipH="1">
                <a:off x="1938" y="2745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" name="直接连接符 399383"/>
              <p:cNvSpPr/>
              <p:nvPr/>
            </p:nvSpPr>
            <p:spPr>
              <a:xfrm>
                <a:off x="2265" y="2775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直接连接符 399384"/>
              <p:cNvSpPr/>
              <p:nvPr/>
            </p:nvSpPr>
            <p:spPr>
              <a:xfrm>
                <a:off x="2766" y="2749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直接连接符 399385"/>
              <p:cNvSpPr/>
              <p:nvPr/>
            </p:nvSpPr>
            <p:spPr>
              <a:xfrm flipH="1">
                <a:off x="3120" y="2736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" name="直接连接符 399386"/>
              <p:cNvSpPr/>
              <p:nvPr/>
            </p:nvSpPr>
            <p:spPr>
              <a:xfrm>
                <a:off x="3408" y="2749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7" name="矩形 399395"/>
            <p:cNvSpPr/>
            <p:nvPr/>
          </p:nvSpPr>
          <p:spPr>
            <a:xfrm>
              <a:off x="7329" y="5922"/>
              <a:ext cx="5399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lstStyle/>
            <a:p>
              <a:pPr algn="ctr" eaLnBrk="0" hangingPunct="0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(b)   </a:t>
              </a:r>
              <a:r>
                <a:rPr lang="zh-CN" altLang="en-US" b="0" dirty="0">
                  <a:latin typeface="+mj-lt"/>
                  <a:ea typeface="+mn-ea"/>
                  <a:cs typeface="+mj-lt"/>
                </a:rPr>
                <a:t>一般的树</a:t>
              </a:r>
              <a:endParaRPr lang="zh-CN" altLang="en-US" b="0" dirty="0">
                <a:latin typeface="+mj-lt"/>
                <a:ea typeface="+mn-ea"/>
                <a:cs typeface="+mj-lt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6.3 </a:t>
            </a:r>
            <a:r>
              <a:rPr lang="zh-CN" altLang="en-US">
                <a:sym typeface="+mn-ea"/>
              </a:rPr>
              <a:t>二叉树的遍历及其应用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123571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遍历：</a:t>
            </a:r>
            <a:r>
              <a:rPr lang="zh-CN" altLang="en-US"/>
              <a:t>是指按</a:t>
            </a:r>
            <a:r>
              <a:rPr lang="zh-CN" altLang="en-US">
                <a:solidFill>
                  <a:srgbClr val="0000FF"/>
                </a:solidFill>
              </a:rPr>
              <a:t>指定的规律</a:t>
            </a:r>
            <a:r>
              <a:rPr lang="zh-CN" altLang="en-US"/>
              <a:t>对二叉树中的</a:t>
            </a:r>
            <a:r>
              <a:rPr lang="zh-CN" altLang="en-US">
                <a:solidFill>
                  <a:srgbClr val="0000FF"/>
                </a:solidFill>
              </a:rPr>
              <a:t>每个结点访问一次且仅访问一次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908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9388" y="4899025"/>
            <a:ext cx="3810000" cy="7620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49155" name="Object 5"/>
          <p:cNvGraphicFramePr/>
          <p:nvPr/>
        </p:nvGraphicFramePr>
        <p:xfrm>
          <a:off x="3125788" y="2536825"/>
          <a:ext cx="370205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2" imgW="3702050" imgH="1802765" progId="Visio.Drawing.5">
                  <p:embed/>
                </p:oleObj>
              </mc:Choice>
              <mc:Fallback>
                <p:oleObj name="" r:id="rId2" imgW="3702050" imgH="1802765" progId="Visio.Drawing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5788" y="2536825"/>
                        <a:ext cx="3702050" cy="1801813"/>
                      </a:xfrm>
                      <a:prstGeom prst="rect">
                        <a:avLst/>
                      </a:prstGeom>
                      <a:solidFill>
                        <a:srgbClr val="A78DC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4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39603" y="1972310"/>
            <a:ext cx="441325" cy="5191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D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29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5006340" y="2081530"/>
            <a:ext cx="17145" cy="37909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296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82788" y="3854450"/>
            <a:ext cx="420688" cy="5191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L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297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516188" y="4137025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298" name="Text Box 1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392988" y="3854450"/>
            <a:ext cx="441325" cy="519113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R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299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H="1">
            <a:off x="6554788" y="406082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300" name="Text Box 1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54188" y="5000625"/>
            <a:ext cx="935038" cy="519113"/>
          </a:xfrm>
          <a:prstGeom prst="rect">
            <a:avLst/>
          </a:prstGeom>
          <a:solidFill>
            <a:srgbClr val="6C4C8F">
              <a:lumMod val="60000"/>
              <a:lumOff val="40000"/>
            </a:srgb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DLR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301" name="Text 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73388" y="5000625"/>
            <a:ext cx="935038" cy="519113"/>
          </a:xfrm>
          <a:prstGeom prst="rect">
            <a:avLst/>
          </a:prstGeom>
          <a:solidFill>
            <a:srgbClr val="6C4C8F">
              <a:lumMod val="60000"/>
              <a:lumOff val="40000"/>
            </a:srgb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LDR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302" name="Text Box 1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92588" y="5000625"/>
            <a:ext cx="935038" cy="519113"/>
          </a:xfrm>
          <a:prstGeom prst="rect">
            <a:avLst/>
          </a:prstGeom>
          <a:solidFill>
            <a:srgbClr val="6C4C8F">
              <a:lumMod val="60000"/>
              <a:lumOff val="40000"/>
            </a:srgb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LRD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303" name="Text Box 1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564188" y="5000625"/>
            <a:ext cx="935038" cy="519113"/>
          </a:xfrm>
          <a:prstGeom prst="rect">
            <a:avLst/>
          </a:prstGeom>
          <a:solidFill>
            <a:srgbClr val="6C4C8F">
              <a:lumMod val="60000"/>
              <a:lumOff val="40000"/>
            </a:srgb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DRL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304" name="Text Box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783388" y="5000625"/>
            <a:ext cx="935038" cy="519113"/>
          </a:xfrm>
          <a:prstGeom prst="rect">
            <a:avLst/>
          </a:prstGeom>
          <a:solidFill>
            <a:srgbClr val="6C4C8F">
              <a:lumMod val="60000"/>
              <a:lumOff val="40000"/>
            </a:srgb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RDL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305" name="Text Box 1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002588" y="5000625"/>
            <a:ext cx="935038" cy="519113"/>
          </a:xfrm>
          <a:prstGeom prst="rect">
            <a:avLst/>
          </a:prstGeom>
          <a:solidFill>
            <a:srgbClr val="6C4C8F">
              <a:lumMod val="60000"/>
              <a:lumOff val="40000"/>
            </a:srgb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RLD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08310" name="AutoShape 2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4925" y="3141663"/>
            <a:ext cx="2233613" cy="919163"/>
          </a:xfrm>
          <a:prstGeom prst="cloudCallout">
            <a:avLst>
              <a:gd name="adj1" fmla="val 17154"/>
              <a:gd name="adj2" fmla="val 141380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marL="342900" indent="-34290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先左后右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0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2" grpId="0" bldLvl="0" animBg="1"/>
      <p:bldP spid="908294" grpId="0" bldLvl="0" animBg="1"/>
      <p:bldP spid="908296" grpId="0" bldLvl="0" animBg="1"/>
      <p:bldP spid="908298" grpId="0" bldLvl="0" animBg="1"/>
      <p:bldP spid="908300" grpId="0" bldLvl="0" animBg="1"/>
      <p:bldP spid="908301" grpId="0" bldLvl="0" animBg="1"/>
      <p:bldP spid="908302" grpId="0" bldLvl="0" animBg="1"/>
      <p:bldP spid="908303" grpId="0" bldLvl="0" animBg="1"/>
      <p:bldP spid="908304" grpId="0" bldLvl="0" animBg="1"/>
      <p:bldP spid="908305" grpId="0" bldLvl="0" animBg="1"/>
      <p:bldP spid="90831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6.3 </a:t>
            </a:r>
            <a:r>
              <a:rPr lang="zh-CN" altLang="en-US">
                <a:sym typeface="+mn-ea"/>
              </a:rPr>
              <a:t>二叉树的遍历及其应用</a:t>
            </a:r>
            <a:endParaRPr lang="en-US" altLang="zh-CN">
              <a:sym typeface="+mn-ea"/>
            </a:endParaRPr>
          </a:p>
        </p:txBody>
      </p:sp>
      <p:sp>
        <p:nvSpPr>
          <p:cNvPr id="90726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06788" y="1479550"/>
            <a:ext cx="20367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先序遍历：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中序遍历：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后序遍历：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965200" y="1341438"/>
            <a:ext cx="2238375" cy="1801812"/>
            <a:chOff x="144" y="624"/>
            <a:chExt cx="1410" cy="1135"/>
          </a:xfrm>
        </p:grpSpPr>
        <p:sp>
          <p:nvSpPr>
            <p:cNvPr id="49156" name="Rectangl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4" y="624"/>
              <a:ext cx="1410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        A 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   B          C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      E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57" name="Line 8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76" y="912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58" name="Line 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912" y="864"/>
              <a:ext cx="240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59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576" y="1296"/>
              <a:ext cx="144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0" name="Line 11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240" y="1296"/>
              <a:ext cx="192" cy="24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907276" name="Rectangle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60975" y="1506538"/>
            <a:ext cx="1827213" cy="1801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 B D E C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 B E A C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 E B C A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7277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09955" y="3644900"/>
            <a:ext cx="6935470" cy="27997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口诀：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LR—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先序遍历，即先根再左再右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中序遍历，即先左再根再右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LR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后序遍历，即先左再右再根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0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7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9" grpId="0"/>
      <p:bldP spid="907276" grpId="0" uiExpand="1" build="p"/>
      <p:bldP spid="907277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先序遍历二叉树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321691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(1) </a:t>
            </a:r>
            <a:r>
              <a:rPr lang="zh-CN" altLang="en-US">
                <a:solidFill>
                  <a:srgbClr val="FF0000"/>
                </a:solidFill>
              </a:rPr>
              <a:t>递归算法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若二叉树为空，则遍历结束；否则：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⑴ </a:t>
            </a:r>
            <a:r>
              <a:rPr lang="zh-CN" altLang="en-US">
                <a:sym typeface="+mn-ea"/>
              </a:rPr>
              <a:t>访问根结点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⑵ 先</a:t>
            </a:r>
            <a:r>
              <a:rPr lang="zh-CN" altLang="en-US">
                <a:sym typeface="+mn-ea"/>
              </a:rPr>
              <a:t>序遍历左子树（调用算法本身）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/>
              <a:t>⑶ 先序遍历右子树</a:t>
            </a:r>
            <a:r>
              <a:rPr lang="zh-CN" altLang="en-US">
                <a:sym typeface="+mn-ea"/>
              </a:rPr>
              <a:t>（调用算法本身）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6.3.1  先序遍历二叉树</a:t>
            </a:r>
            <a:endParaRPr>
              <a:sym typeface="+mn-ea"/>
            </a:endParaRPr>
          </a:p>
        </p:txBody>
      </p:sp>
      <p:sp>
        <p:nvSpPr>
          <p:cNvPr id="9093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5513" y="1225550"/>
            <a:ext cx="2667000" cy="457200"/>
          </a:xfrm>
          <a:prstGeom prst="rect">
            <a:avLst/>
          </a:prstGeom>
          <a:solidFill>
            <a:srgbClr val="6C4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D           L            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4735513" y="1606550"/>
            <a:ext cx="457200" cy="1066800"/>
            <a:chOff x="2880" y="1248"/>
            <a:chExt cx="288" cy="672"/>
          </a:xfrm>
        </p:grpSpPr>
        <p:sp>
          <p:nvSpPr>
            <p:cNvPr id="51204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05" name="Oval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" name="Group 8"/>
          <p:cNvGrpSpPr/>
          <p:nvPr/>
        </p:nvGrpSpPr>
        <p:grpSpPr>
          <a:xfrm>
            <a:off x="5268913" y="1606550"/>
            <a:ext cx="1524000" cy="1447800"/>
            <a:chOff x="3216" y="1248"/>
            <a:chExt cx="960" cy="912"/>
          </a:xfrm>
        </p:grpSpPr>
        <p:sp>
          <p:nvSpPr>
            <p:cNvPr id="51207" name="Line 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52280" name="Group 10"/>
            <p:cNvGrpSpPr/>
            <p:nvPr/>
          </p:nvGrpSpPr>
          <p:grpSpPr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1209" name="Line 11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0" name="Line 12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1" name="Line 13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1212" name="Rectangle 1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    L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7" name="Group 15"/>
          <p:cNvGrpSpPr/>
          <p:nvPr/>
        </p:nvGrpSpPr>
        <p:grpSpPr>
          <a:xfrm>
            <a:off x="6107113" y="3054350"/>
            <a:ext cx="1447800" cy="1447800"/>
            <a:chOff x="3744" y="2160"/>
            <a:chExt cx="912" cy="912"/>
          </a:xfrm>
        </p:grpSpPr>
        <p:grpSp>
          <p:nvGrpSpPr>
            <p:cNvPr id="52273" name="Group 16"/>
            <p:cNvGrpSpPr/>
            <p:nvPr/>
          </p:nvGrpSpPr>
          <p:grpSpPr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1215" name="Line 17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6" name="Line 18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17" name="Line 19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1218" name="Rectangle 2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    L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19" name="Line 2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5802313" y="3054350"/>
            <a:ext cx="457200" cy="990600"/>
            <a:chOff x="3552" y="2160"/>
            <a:chExt cx="288" cy="624"/>
          </a:xfrm>
        </p:grpSpPr>
        <p:sp>
          <p:nvSpPr>
            <p:cNvPr id="51221" name="Text Box 2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22" name="Line 2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" name="Group 25"/>
          <p:cNvGrpSpPr/>
          <p:nvPr/>
        </p:nvGrpSpPr>
        <p:grpSpPr>
          <a:xfrm>
            <a:off x="5345113" y="3054350"/>
            <a:ext cx="457200" cy="1066800"/>
            <a:chOff x="3264" y="2160"/>
            <a:chExt cx="288" cy="672"/>
          </a:xfrm>
        </p:grpSpPr>
        <p:sp>
          <p:nvSpPr>
            <p:cNvPr id="51224" name="Oval 2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B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25" name="Line 2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0" name="Group 28"/>
          <p:cNvGrpSpPr/>
          <p:nvPr/>
        </p:nvGrpSpPr>
        <p:grpSpPr>
          <a:xfrm>
            <a:off x="7097713" y="4502150"/>
            <a:ext cx="457200" cy="990600"/>
            <a:chOff x="4368" y="3072"/>
            <a:chExt cx="288" cy="624"/>
          </a:xfrm>
        </p:grpSpPr>
        <p:sp>
          <p:nvSpPr>
            <p:cNvPr id="51227" name="Text Box 29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28" name="Line 3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1" name="Group 31"/>
          <p:cNvGrpSpPr/>
          <p:nvPr/>
        </p:nvGrpSpPr>
        <p:grpSpPr>
          <a:xfrm>
            <a:off x="6640513" y="4502150"/>
            <a:ext cx="457200" cy="990600"/>
            <a:chOff x="4080" y="3072"/>
            <a:chExt cx="288" cy="624"/>
          </a:xfrm>
        </p:grpSpPr>
        <p:sp>
          <p:nvSpPr>
            <p:cNvPr id="51230" name="Text Box 3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31" name="Line 3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Group 34"/>
          <p:cNvGrpSpPr/>
          <p:nvPr/>
        </p:nvGrpSpPr>
        <p:grpSpPr>
          <a:xfrm>
            <a:off x="6183313" y="4502150"/>
            <a:ext cx="457200" cy="1066800"/>
            <a:chOff x="3792" y="3072"/>
            <a:chExt cx="288" cy="672"/>
          </a:xfrm>
        </p:grpSpPr>
        <p:sp>
          <p:nvSpPr>
            <p:cNvPr id="51233" name="Oval 3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34" name="Line 3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" name="Group 37"/>
          <p:cNvGrpSpPr/>
          <p:nvPr/>
        </p:nvGrpSpPr>
        <p:grpSpPr>
          <a:xfrm>
            <a:off x="8545513" y="3054350"/>
            <a:ext cx="457200" cy="990600"/>
            <a:chOff x="5280" y="2160"/>
            <a:chExt cx="288" cy="624"/>
          </a:xfrm>
        </p:grpSpPr>
        <p:sp>
          <p:nvSpPr>
            <p:cNvPr id="51236" name="Text Box 3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37" name="Line 3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Group 40"/>
          <p:cNvGrpSpPr/>
          <p:nvPr/>
        </p:nvGrpSpPr>
        <p:grpSpPr>
          <a:xfrm>
            <a:off x="8088313" y="3054350"/>
            <a:ext cx="457200" cy="990600"/>
            <a:chOff x="4992" y="2160"/>
            <a:chExt cx="288" cy="624"/>
          </a:xfrm>
        </p:grpSpPr>
        <p:sp>
          <p:nvSpPr>
            <p:cNvPr id="51239" name="Text Box 41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40" name="Line 4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5" name="Group 43"/>
          <p:cNvGrpSpPr/>
          <p:nvPr/>
        </p:nvGrpSpPr>
        <p:grpSpPr>
          <a:xfrm>
            <a:off x="7631113" y="3054350"/>
            <a:ext cx="457200" cy="1066800"/>
            <a:chOff x="4704" y="2160"/>
            <a:chExt cx="288" cy="672"/>
          </a:xfrm>
        </p:grpSpPr>
        <p:sp>
          <p:nvSpPr>
            <p:cNvPr id="51242" name="Oval 4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43" name="Line 45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6" name="Group 46"/>
          <p:cNvGrpSpPr/>
          <p:nvPr/>
        </p:nvGrpSpPr>
        <p:grpSpPr>
          <a:xfrm>
            <a:off x="7326313" y="1454150"/>
            <a:ext cx="1676400" cy="1600200"/>
            <a:chOff x="4512" y="1152"/>
            <a:chExt cx="1056" cy="1008"/>
          </a:xfrm>
        </p:grpSpPr>
        <p:sp>
          <p:nvSpPr>
            <p:cNvPr id="51245" name="Line 47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4512" y="1152"/>
              <a:ext cx="52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52251" name="Group 48"/>
            <p:cNvGrpSpPr/>
            <p:nvPr/>
          </p:nvGrpSpPr>
          <p:grpSpPr>
            <a:xfrm>
              <a:off x="4800" y="1680"/>
              <a:ext cx="576" cy="240"/>
              <a:chOff x="4800" y="1680"/>
              <a:chExt cx="576" cy="240"/>
            </a:xfrm>
          </p:grpSpPr>
          <p:sp>
            <p:nvSpPr>
              <p:cNvPr id="51247" name="Line 49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48" name="Line 50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1249" name="Line 51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1250" name="Rectangle 5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656" y="1920"/>
              <a:ext cx="912" cy="24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    L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51" name="Line 5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5040" y="115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2239" name="Group 54"/>
          <p:cNvGrpSpPr/>
          <p:nvPr/>
        </p:nvGrpSpPr>
        <p:grpSpPr>
          <a:xfrm>
            <a:off x="633413" y="4159250"/>
            <a:ext cx="3060700" cy="2362200"/>
            <a:chOff x="492" y="384"/>
            <a:chExt cx="1928" cy="1488"/>
          </a:xfrm>
        </p:grpSpPr>
        <p:sp>
          <p:nvSpPr>
            <p:cNvPr id="51253" name="Oval 55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54" name="Oval 56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55" name="Oval 57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B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56" name="Oval 5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57" name="Line 59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58" name="Line 60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1259" name="Line 61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09374" name="Text Box 62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4144963" y="5889625"/>
            <a:ext cx="47466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先序遍历序列：</a:t>
            </a:r>
            <a:r>
              <a:rPr kumimoji="0" lang="en-US" altLang="zh-CN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A  B  D  C</a:t>
            </a:r>
            <a:endParaRPr kumimoji="0" lang="en-US" altLang="zh-CN" b="0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51261" name="Rectangle 63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88913" y="1238250"/>
            <a:ext cx="4356100" cy="2578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若二叉树为空，则空操作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否则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访问根结点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(D)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前序遍历左子树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(L)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前序遍历右子树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(R)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90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16" grpId="0" bldLvl="0" animBg="1"/>
      <p:bldP spid="90937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先序遍历二叉树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531177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(1) </a:t>
            </a:r>
            <a:r>
              <a:rPr lang="zh-CN" altLang="en-US">
                <a:solidFill>
                  <a:srgbClr val="FF0000"/>
                </a:solidFill>
              </a:rPr>
              <a:t>递归算法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Status </a:t>
            </a:r>
            <a:r>
              <a:rPr lang="zh-CN" altLang="en-US">
                <a:solidFill>
                  <a:srgbClr val="FF0000"/>
                </a:solidFill>
              </a:rPr>
              <a:t>PreTraverse</a:t>
            </a:r>
            <a:r>
              <a:rPr lang="zh-CN" altLang="en-US">
                <a:solidFill>
                  <a:srgbClr val="0000FF"/>
                </a:solidFill>
              </a:rPr>
              <a:t>(BTNode  *T)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{  </a:t>
            </a:r>
            <a:r>
              <a:rPr lang="zh-CN" altLang="en-US">
                <a:solidFill>
                  <a:srgbClr val="FF00FF"/>
                </a:solidFill>
              </a:rPr>
              <a:t>if  (T</a:t>
            </a:r>
            <a:r>
              <a:rPr lang="en-US" altLang="zh-CN">
                <a:solidFill>
                  <a:srgbClr val="FF00FF"/>
                </a:solidFill>
              </a:rPr>
              <a:t>=</a:t>
            </a:r>
            <a:r>
              <a:rPr lang="zh-CN" altLang="en-US">
                <a:solidFill>
                  <a:srgbClr val="FF00FF"/>
                </a:solidFill>
              </a:rPr>
              <a:t>=NULL)</a:t>
            </a:r>
            <a:r>
              <a:rPr lang="en-US" altLang="zh-CN">
                <a:solidFill>
                  <a:srgbClr val="FF00FF"/>
                </a:solidFill>
              </a:rPr>
              <a:t> return OK</a:t>
            </a:r>
            <a:r>
              <a:rPr lang="zh-CN" altLang="en-US">
                <a:solidFill>
                  <a:srgbClr val="FF00FF"/>
                </a:solidFill>
              </a:rPr>
              <a:t>；</a:t>
            </a:r>
            <a:endParaRPr lang="en-US" altLang="zh-CN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FF"/>
                </a:solidFill>
              </a:rPr>
              <a:t>    else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{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           visit(T-&gt;data) ;     </a:t>
            </a:r>
            <a:r>
              <a:rPr lang="zh-CN" altLang="en-US">
                <a:solidFill>
                  <a:srgbClr val="4EA947"/>
                </a:solidFill>
              </a:rPr>
              <a:t>  /*  访问根结点  */</a:t>
            </a:r>
            <a:endParaRPr lang="zh-CN" altLang="en-US">
              <a:solidFill>
                <a:srgbClr val="4EA947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	   </a:t>
            </a:r>
            <a:r>
              <a:rPr lang="zh-CN" altLang="en-US">
                <a:solidFill>
                  <a:srgbClr val="FF0000"/>
                </a:solidFill>
              </a:rPr>
              <a:t>PreTraverse</a:t>
            </a:r>
            <a:r>
              <a:rPr lang="zh-CN" altLang="en-US">
                <a:solidFill>
                  <a:srgbClr val="FF00FF"/>
                </a:solidFill>
              </a:rPr>
              <a:t>(T-&gt;Lchild)</a:t>
            </a:r>
            <a:r>
              <a:rPr lang="zh-CN" altLang="en-US">
                <a:solidFill>
                  <a:srgbClr val="0000FF"/>
                </a:solidFill>
              </a:rPr>
              <a:t> ;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/*  访问</a:t>
            </a:r>
            <a:r>
              <a:rPr lang="zh-CN" altLang="en-US" b="1" u="sng">
                <a:solidFill>
                  <a:srgbClr val="4EA947"/>
                </a:solidFill>
                <a:sym typeface="+mn-ea"/>
              </a:rPr>
              <a:t>左孩子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  */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	   </a:t>
            </a:r>
            <a:r>
              <a:rPr lang="zh-CN" altLang="en-US">
                <a:solidFill>
                  <a:srgbClr val="0000FF"/>
                </a:solidFill>
              </a:rPr>
              <a:t>PreTraverse(T-&gt;Rchild) ;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/*  访问</a:t>
            </a:r>
            <a:r>
              <a:rPr lang="zh-CN" altLang="en-US" b="1" u="sng">
                <a:solidFill>
                  <a:srgbClr val="4EA947"/>
                </a:solidFill>
                <a:sym typeface="+mn-ea"/>
              </a:rPr>
              <a:t>右孩子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  */</a:t>
            </a:r>
            <a:r>
              <a:rPr lang="zh-CN" altLang="en-US">
                <a:solidFill>
                  <a:srgbClr val="0000FF"/>
                </a:solidFill>
              </a:rPr>
              <a:t>     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   }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16280"/>
            <a:ext cx="9143365" cy="209550"/>
          </a:xfrm>
          <a:prstGeom prst="rect">
            <a:avLst/>
          </a:prstGeom>
        </p:spPr>
      </p:pic>
      <p:sp>
        <p:nvSpPr>
          <p:cNvPr id="54276" name="Text Box 15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063" y="260033"/>
            <a:ext cx="4000500" cy="26149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Status PreTraverse(BTNode  *T)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{  if  (T==NULL) return OK； else {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           visit(T-&gt;data) ;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           PreTraverse(T-&gt;Lchild) ;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           PreTraverse(T-&gt;Rchild) ;   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   }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}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5" name="Group 160"/>
          <p:cNvGrpSpPr/>
          <p:nvPr/>
        </p:nvGrpSpPr>
        <p:grpSpPr>
          <a:xfrm>
            <a:off x="233363" y="3525838"/>
            <a:ext cx="1143000" cy="1235075"/>
            <a:chOff x="192" y="2160"/>
            <a:chExt cx="720" cy="778"/>
          </a:xfrm>
        </p:grpSpPr>
        <p:sp>
          <p:nvSpPr>
            <p:cNvPr id="54278" name="Line 161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80" y="2400"/>
              <a:ext cx="0" cy="3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279" name="Text Box 162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主程序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280" name="Text Box 16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" y="2688"/>
              <a:ext cx="6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Pre( T )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2548" name="Line 16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90563" y="4821238"/>
            <a:ext cx="1588" cy="609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12549" name="Text Box 16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777163" y="38306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返回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6" name="Group 166"/>
          <p:cNvGrpSpPr/>
          <p:nvPr/>
        </p:nvGrpSpPr>
        <p:grpSpPr>
          <a:xfrm>
            <a:off x="7167563" y="3373438"/>
            <a:ext cx="533400" cy="838200"/>
            <a:chOff x="4560" y="1968"/>
            <a:chExt cx="336" cy="528"/>
          </a:xfrm>
        </p:grpSpPr>
        <p:sp>
          <p:nvSpPr>
            <p:cNvPr id="54284" name="Line 167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560" y="244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285" name="Line 168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752" y="196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286" name="Line 16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4752" y="249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287" name="Line 17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4752" y="1968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2555" name="Text Box 17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777163" y="47450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返回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7" name="Group 172"/>
          <p:cNvGrpSpPr/>
          <p:nvPr/>
        </p:nvGrpSpPr>
        <p:grpSpPr>
          <a:xfrm>
            <a:off x="7167563" y="4287838"/>
            <a:ext cx="533400" cy="838200"/>
            <a:chOff x="4560" y="2544"/>
            <a:chExt cx="336" cy="528"/>
          </a:xfrm>
        </p:grpSpPr>
        <p:sp>
          <p:nvSpPr>
            <p:cNvPr id="54290" name="Line 17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560" y="2688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291" name="Line 174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752" y="254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292" name="Line 17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752" y="30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293" name="Line 176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4752" y="2544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8" name="Group 177"/>
          <p:cNvGrpSpPr/>
          <p:nvPr/>
        </p:nvGrpSpPr>
        <p:grpSpPr>
          <a:xfrm>
            <a:off x="3128963" y="4592638"/>
            <a:ext cx="609600" cy="1752600"/>
            <a:chOff x="2016" y="2736"/>
            <a:chExt cx="384" cy="1104"/>
          </a:xfrm>
        </p:grpSpPr>
        <p:sp>
          <p:nvSpPr>
            <p:cNvPr id="54295" name="Line 17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2016" y="2832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4" name="Line 17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256" y="2736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6" name="Line 180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256" y="273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18" name="Line 18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256" y="384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" name="Group 182"/>
          <p:cNvGrpSpPr/>
          <p:nvPr/>
        </p:nvGrpSpPr>
        <p:grpSpPr>
          <a:xfrm>
            <a:off x="3814763" y="5888038"/>
            <a:ext cx="1371600" cy="396875"/>
            <a:chOff x="2448" y="3552"/>
            <a:chExt cx="864" cy="250"/>
          </a:xfrm>
        </p:grpSpPr>
        <p:sp>
          <p:nvSpPr>
            <p:cNvPr id="54300" name="Text Box 183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48" y="3552"/>
              <a:ext cx="864" cy="250"/>
            </a:xfrm>
            <a:prstGeom prst="rect">
              <a:avLst/>
            </a:prstGeom>
            <a:solidFill>
              <a:srgbClr val="6C4C8F">
                <a:lumMod val="40000"/>
                <a:lumOff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pre(T    R);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01" name="Line 18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2880" y="3696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2569" name="Text Box 185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719763" y="54308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返回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10" name="Group 186"/>
          <p:cNvGrpSpPr/>
          <p:nvPr/>
        </p:nvGrpSpPr>
        <p:grpSpPr>
          <a:xfrm>
            <a:off x="5110163" y="4973638"/>
            <a:ext cx="533400" cy="838200"/>
            <a:chOff x="3264" y="2976"/>
            <a:chExt cx="336" cy="528"/>
          </a:xfrm>
        </p:grpSpPr>
        <p:sp>
          <p:nvSpPr>
            <p:cNvPr id="54304" name="Line 18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3264" y="345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05" name="Line 18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4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06" name="Line 18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456" y="3504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07" name="Line 19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3456" y="2976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2575" name="Text Box 19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19763" y="63452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返回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11" name="Group 192"/>
          <p:cNvGrpSpPr/>
          <p:nvPr/>
        </p:nvGrpSpPr>
        <p:grpSpPr>
          <a:xfrm>
            <a:off x="5110163" y="5888038"/>
            <a:ext cx="533400" cy="838200"/>
            <a:chOff x="3264" y="3552"/>
            <a:chExt cx="336" cy="528"/>
          </a:xfrm>
        </p:grpSpPr>
        <p:sp>
          <p:nvSpPr>
            <p:cNvPr id="54310" name="Line 193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264" y="3696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11" name="Line 19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3456" y="35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12" name="Line 195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456" y="40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0" name="Line 196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 flipV="1">
              <a:off x="3456" y="35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Group 197"/>
          <p:cNvGrpSpPr/>
          <p:nvPr/>
        </p:nvGrpSpPr>
        <p:grpSpPr>
          <a:xfrm>
            <a:off x="1223963" y="3221038"/>
            <a:ext cx="609600" cy="1752600"/>
            <a:chOff x="816" y="1872"/>
            <a:chExt cx="384" cy="1104"/>
          </a:xfrm>
        </p:grpSpPr>
        <p:sp>
          <p:nvSpPr>
            <p:cNvPr id="22" name="Line 198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816" y="2736"/>
              <a:ext cx="24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16" name="Line 199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056" y="187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17" name="Line 20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1056" y="2976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18" name="Line 201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 flipV="1">
              <a:off x="1056" y="1872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" name="Group 202"/>
          <p:cNvGrpSpPr/>
          <p:nvPr/>
        </p:nvGrpSpPr>
        <p:grpSpPr>
          <a:xfrm>
            <a:off x="5033963" y="2992438"/>
            <a:ext cx="762000" cy="1752600"/>
            <a:chOff x="3216" y="1728"/>
            <a:chExt cx="480" cy="1104"/>
          </a:xfrm>
        </p:grpSpPr>
        <p:sp>
          <p:nvSpPr>
            <p:cNvPr id="54320" name="Line 203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3552" y="172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21" name="Line 204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3552" y="283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22" name="Line 205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3216" y="2544"/>
              <a:ext cx="33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23" name="Line 206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 flipV="1">
              <a:off x="3552" y="1728"/>
              <a:ext cx="0" cy="110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5" name="Group 207"/>
          <p:cNvGrpSpPr/>
          <p:nvPr/>
        </p:nvGrpSpPr>
        <p:grpSpPr>
          <a:xfrm>
            <a:off x="5033963" y="2078038"/>
            <a:ext cx="762000" cy="1828800"/>
            <a:chOff x="3216" y="1152"/>
            <a:chExt cx="480" cy="1152"/>
          </a:xfrm>
        </p:grpSpPr>
        <p:sp>
          <p:nvSpPr>
            <p:cNvPr id="54325" name="Line 208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3408" y="1488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26" name="Line 209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3552" y="1152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27" name="Line 210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3552" y="1680"/>
              <a:ext cx="144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28" name="Line 211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 flipV="1">
              <a:off x="3552" y="1152"/>
              <a:ext cx="0" cy="52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24" name="Line 212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3216" y="2304"/>
              <a:ext cx="192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30" name="Line 213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 flipV="1">
              <a:off x="3408" y="1488"/>
              <a:ext cx="0" cy="81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7" name="Group 214"/>
          <p:cNvGrpSpPr/>
          <p:nvPr/>
        </p:nvGrpSpPr>
        <p:grpSpPr>
          <a:xfrm>
            <a:off x="5872163" y="4287838"/>
            <a:ext cx="1371600" cy="396875"/>
            <a:chOff x="3744" y="2544"/>
            <a:chExt cx="864" cy="250"/>
          </a:xfrm>
        </p:grpSpPr>
        <p:sp>
          <p:nvSpPr>
            <p:cNvPr id="54332" name="Text Box 215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744" y="2544"/>
              <a:ext cx="864" cy="250"/>
            </a:xfrm>
            <a:prstGeom prst="rect">
              <a:avLst/>
            </a:prstGeom>
            <a:solidFill>
              <a:srgbClr val="6C4C8F">
                <a:lumMod val="40000"/>
                <a:lumOff val="6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pre(T    R);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4333" name="Line 216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4150" y="2688"/>
              <a:ext cx="1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54334" name="Oval 217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396163" y="325438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A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54335" name="Oval 218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234363" y="1163638"/>
            <a:ext cx="533400" cy="4572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C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54336" name="Oval 219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6557963" y="1163638"/>
            <a:ext cx="5334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B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54337" name="Oval 220"/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7472363" y="2230438"/>
            <a:ext cx="5334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D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cxnSp>
        <p:nvCxnSpPr>
          <p:cNvPr id="56344" name="AutoShape 221"/>
          <p:cNvCxnSpPr>
            <a:stCxn id="54334" idx="3"/>
            <a:endCxn id="54336" idx="7"/>
          </p:cNvCxnSpPr>
          <p:nvPr>
            <p:custDataLst>
              <p:tags r:id="rId54"/>
            </p:custDataLst>
          </p:nvPr>
        </p:nvCxnSpPr>
        <p:spPr>
          <a:xfrm flipH="1">
            <a:off x="7013575" y="715963"/>
            <a:ext cx="460375" cy="51435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5" name="AutoShape 222"/>
          <p:cNvCxnSpPr>
            <a:stCxn id="54334" idx="5"/>
            <a:endCxn id="54335" idx="1"/>
          </p:cNvCxnSpPr>
          <p:nvPr>
            <p:custDataLst>
              <p:tags r:id="rId55"/>
            </p:custDataLst>
          </p:nvPr>
        </p:nvCxnSpPr>
        <p:spPr>
          <a:xfrm>
            <a:off x="7851775" y="715963"/>
            <a:ext cx="460375" cy="51435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6" name="AutoShape 223"/>
          <p:cNvCxnSpPr>
            <a:stCxn id="54336" idx="5"/>
            <a:endCxn id="54337" idx="1"/>
          </p:cNvCxnSpPr>
          <p:nvPr>
            <p:custDataLst>
              <p:tags r:id="rId56"/>
            </p:custDataLst>
          </p:nvPr>
        </p:nvCxnSpPr>
        <p:spPr>
          <a:xfrm>
            <a:off x="7013575" y="1554163"/>
            <a:ext cx="536575" cy="74295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9" name="Group 224"/>
          <p:cNvGrpSpPr/>
          <p:nvPr/>
        </p:nvGrpSpPr>
        <p:grpSpPr>
          <a:xfrm>
            <a:off x="3738563" y="1163638"/>
            <a:ext cx="3352800" cy="2911475"/>
            <a:chOff x="2400" y="672"/>
            <a:chExt cx="2112" cy="1834"/>
          </a:xfrm>
        </p:grpSpPr>
        <p:grpSp>
          <p:nvGrpSpPr>
            <p:cNvPr id="56426" name="Group 225"/>
            <p:cNvGrpSpPr/>
            <p:nvPr/>
          </p:nvGrpSpPr>
          <p:grpSpPr>
            <a:xfrm>
              <a:off x="2400" y="1728"/>
              <a:ext cx="864" cy="778"/>
              <a:chOff x="2400" y="1632"/>
              <a:chExt cx="864" cy="778"/>
            </a:xfrm>
          </p:grpSpPr>
          <p:sp>
            <p:nvSpPr>
              <p:cNvPr id="26" name="Text Box 226"/>
              <p:cNvSpPr txBox="1">
                <a:spLocks noChangeArrowheads="1"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2400" y="1632"/>
                <a:ext cx="240" cy="250"/>
              </a:xfrm>
              <a:prstGeom prst="rect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T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44" name="Line 227"/>
              <p:cNvSpPr>
                <a:spLocks noChangeShapeType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59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45" name="Oval 228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784" y="1680"/>
                <a:ext cx="192" cy="192"/>
              </a:xfrm>
              <a:prstGeom prst="ellipse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B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46" name="Text Box 229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400" y="1920"/>
                <a:ext cx="864" cy="250"/>
              </a:xfrm>
              <a:prstGeom prst="rect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printf(B);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47" name="Text Box 230"/>
              <p:cNvSpPr txBox="1"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400" y="2160"/>
                <a:ext cx="864" cy="250"/>
              </a:xfrm>
              <a:prstGeom prst="rect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pre(T    L);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8" name="Line 231"/>
              <p:cNvSpPr>
                <a:spLocks noChangeShapeType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832" y="230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349" name="Oval 232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176" y="672"/>
              <a:ext cx="336" cy="288"/>
            </a:xfrm>
            <a:prstGeom prst="ellipse">
              <a:avLst/>
            </a:prstGeom>
            <a:solidFill>
              <a:srgbClr val="6C4C8F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B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1" name="Group 233"/>
          <p:cNvGrpSpPr/>
          <p:nvPr/>
        </p:nvGrpSpPr>
        <p:grpSpPr>
          <a:xfrm>
            <a:off x="1833563" y="325438"/>
            <a:ext cx="6096000" cy="4206875"/>
            <a:chOff x="1200" y="144"/>
            <a:chExt cx="3840" cy="2650"/>
          </a:xfrm>
        </p:grpSpPr>
        <p:grpSp>
          <p:nvGrpSpPr>
            <p:cNvPr id="56418" name="Group 234"/>
            <p:cNvGrpSpPr/>
            <p:nvPr/>
          </p:nvGrpSpPr>
          <p:grpSpPr>
            <a:xfrm>
              <a:off x="1200" y="2016"/>
              <a:ext cx="864" cy="778"/>
              <a:chOff x="1200" y="1920"/>
              <a:chExt cx="864" cy="778"/>
            </a:xfrm>
          </p:grpSpPr>
          <p:sp>
            <p:nvSpPr>
              <p:cNvPr id="54352" name="Text Box 235"/>
              <p:cNvSpPr txBox="1"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200" y="1920"/>
                <a:ext cx="240" cy="250"/>
              </a:xfrm>
              <a:prstGeom prst="rect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T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53" name="Line 236"/>
              <p:cNvSpPr>
                <a:spLocks noChangeShapeType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392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272" name="Oval 237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584" y="1968"/>
                <a:ext cx="192" cy="192"/>
              </a:xfrm>
              <a:prstGeom prst="ellipse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A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55" name="Text Box 238"/>
              <p:cNvSpPr txBox="1"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200" y="2208"/>
                <a:ext cx="864" cy="250"/>
              </a:xfrm>
              <a:prstGeom prst="rect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printf(A);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56" name="Text Box 239"/>
              <p:cNvSpPr txBox="1"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1200" y="2448"/>
                <a:ext cx="864" cy="250"/>
              </a:xfrm>
              <a:prstGeom prst="rect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pre(T    L);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57" name="Line 240"/>
              <p:cNvSpPr>
                <a:spLocks noChangeShapeType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1632" y="2592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358" name="Oval 241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704" y="144"/>
              <a:ext cx="336" cy="288"/>
            </a:xfrm>
            <a:prstGeom prst="ellipse">
              <a:avLst/>
            </a:prstGeom>
            <a:solidFill>
              <a:srgbClr val="6C4C8F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A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3" name="Group 242"/>
          <p:cNvGrpSpPr/>
          <p:nvPr/>
        </p:nvGrpSpPr>
        <p:grpSpPr>
          <a:xfrm>
            <a:off x="5872163" y="2230438"/>
            <a:ext cx="2133600" cy="2073275"/>
            <a:chOff x="3744" y="1344"/>
            <a:chExt cx="1344" cy="1306"/>
          </a:xfrm>
        </p:grpSpPr>
        <p:grpSp>
          <p:nvGrpSpPr>
            <p:cNvPr id="56410" name="Group 243"/>
            <p:cNvGrpSpPr/>
            <p:nvPr/>
          </p:nvGrpSpPr>
          <p:grpSpPr>
            <a:xfrm>
              <a:off x="3744" y="1872"/>
              <a:ext cx="864" cy="778"/>
              <a:chOff x="3744" y="1776"/>
              <a:chExt cx="864" cy="778"/>
            </a:xfrm>
          </p:grpSpPr>
          <p:sp>
            <p:nvSpPr>
              <p:cNvPr id="54361" name="Text Box 244"/>
              <p:cNvSpPr txBox="1"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3744" y="1776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T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273" name="Line 245"/>
              <p:cNvSpPr>
                <a:spLocks noChangeShapeType="1"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3936" y="192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63" name="Oval 246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4176" y="1824"/>
                <a:ext cx="192" cy="192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D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64" name="Text Box 247"/>
              <p:cNvSpPr txBox="1"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744" y="206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printf(D);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65" name="Text Box 248"/>
              <p:cNvSpPr txBox="1">
                <a:spLocks noChangeArrowheads="1"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3744" y="2304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pre(T    L);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66" name="Line 249"/>
              <p:cNvSpPr>
                <a:spLocks noChangeShapeType="1"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4150" y="2448"/>
                <a:ext cx="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367" name="Oval 250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752" y="1344"/>
              <a:ext cx="336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5" name="Group 251"/>
          <p:cNvGrpSpPr/>
          <p:nvPr/>
        </p:nvGrpSpPr>
        <p:grpSpPr>
          <a:xfrm>
            <a:off x="3814763" y="1163638"/>
            <a:ext cx="4953000" cy="4740275"/>
            <a:chOff x="2448" y="672"/>
            <a:chExt cx="3120" cy="2986"/>
          </a:xfrm>
        </p:grpSpPr>
        <p:grpSp>
          <p:nvGrpSpPr>
            <p:cNvPr id="56402" name="Group 252"/>
            <p:cNvGrpSpPr/>
            <p:nvPr/>
          </p:nvGrpSpPr>
          <p:grpSpPr>
            <a:xfrm>
              <a:off x="2448" y="2880"/>
              <a:ext cx="864" cy="778"/>
              <a:chOff x="2448" y="2784"/>
              <a:chExt cx="864" cy="778"/>
            </a:xfrm>
          </p:grpSpPr>
          <p:sp>
            <p:nvSpPr>
              <p:cNvPr id="54370" name="Text Box 253"/>
              <p:cNvSpPr txBox="1">
                <a:spLocks noChangeArrowheads="1"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2448" y="2784"/>
                <a:ext cx="240" cy="250"/>
              </a:xfrm>
              <a:prstGeom prst="rect">
                <a:avLst/>
              </a:prstGeom>
              <a:solidFill>
                <a:srgbClr val="969696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T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71" name="Line 254"/>
              <p:cNvSpPr>
                <a:spLocks noChangeShapeType="1"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2640" y="2928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72" name="Oval 255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880" y="2832"/>
                <a:ext cx="192" cy="192"/>
              </a:xfrm>
              <a:prstGeom prst="ellipse">
                <a:avLst/>
              </a:prstGeom>
              <a:solidFill>
                <a:srgbClr val="969696">
                  <a:lumMod val="20000"/>
                  <a:lumOff val="80000"/>
                </a:srgb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C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73" name="Text Box 256"/>
              <p:cNvSpPr txBox="1"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2448" y="3072"/>
                <a:ext cx="864" cy="250"/>
              </a:xfrm>
              <a:prstGeom prst="rect">
                <a:avLst/>
              </a:prstGeom>
              <a:solidFill>
                <a:srgbClr val="969696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printf(C);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74" name="Text Box 257"/>
              <p:cNvSpPr txBox="1"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448" y="3312"/>
                <a:ext cx="864" cy="250"/>
              </a:xfrm>
              <a:prstGeom prst="rect">
                <a:avLst/>
              </a:prstGeom>
              <a:solidFill>
                <a:srgbClr val="969696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pre(T    L);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75" name="Line 258"/>
              <p:cNvSpPr>
                <a:spLocks noChangeShapeType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880" y="345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376" name="Oval 259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5232" y="672"/>
              <a:ext cx="336" cy="288"/>
            </a:xfrm>
            <a:prstGeom prst="ellipse">
              <a:avLst/>
            </a:prstGeom>
            <a:solidFill>
              <a:srgbClr val="969696">
                <a:lumMod val="20000"/>
                <a:lumOff val="80000"/>
              </a:srgbClr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C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7" name="Group 260"/>
          <p:cNvGrpSpPr/>
          <p:nvPr/>
        </p:nvGrpSpPr>
        <p:grpSpPr>
          <a:xfrm>
            <a:off x="3128963" y="630238"/>
            <a:ext cx="4038600" cy="3886200"/>
            <a:chOff x="2016" y="336"/>
            <a:chExt cx="2544" cy="2448"/>
          </a:xfrm>
        </p:grpSpPr>
        <p:grpSp>
          <p:nvGrpSpPr>
            <p:cNvPr id="56396" name="Group 261"/>
            <p:cNvGrpSpPr/>
            <p:nvPr/>
          </p:nvGrpSpPr>
          <p:grpSpPr>
            <a:xfrm>
              <a:off x="2016" y="1680"/>
              <a:ext cx="384" cy="1104"/>
              <a:chOff x="2016" y="1584"/>
              <a:chExt cx="384" cy="1104"/>
            </a:xfrm>
          </p:grpSpPr>
          <p:sp>
            <p:nvSpPr>
              <p:cNvPr id="54379" name="Line 262"/>
              <p:cNvSpPr>
                <a:spLocks noChangeShapeType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256" y="15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80" name="Line 263"/>
              <p:cNvSpPr>
                <a:spLocks noChangeShapeType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256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81" name="Line 264"/>
              <p:cNvSpPr>
                <a:spLocks noChangeShapeType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016" y="259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82" name="Line 265"/>
              <p:cNvSpPr>
                <a:spLocks noChangeShapeType="1"/>
              </p:cNvSpPr>
              <p:nvPr>
                <p:custDataLst>
                  <p:tags r:id="rId88"/>
                </p:custDataLst>
              </p:nvPr>
            </p:nvSpPr>
            <p:spPr bwMode="auto">
              <a:xfrm flipV="1">
                <a:off x="2256" y="1584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383" name="AutoShape 266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 rot="-3001265">
              <a:off x="4392" y="456"/>
              <a:ext cx="288" cy="48"/>
            </a:xfrm>
            <a:prstGeom prst="leftArrow">
              <a:avLst>
                <a:gd name="adj1" fmla="val 50000"/>
                <a:gd name="adj2" fmla="val 150000"/>
              </a:avLst>
            </a:prstGeom>
            <a:solidFill>
              <a:srgbClr val="FF3300"/>
            </a:solidFill>
            <a:ln w="19050">
              <a:solidFill>
                <a:srgbClr val="FF3300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2651" name="Text Box 267"/>
          <p:cNvSpPr txBox="1">
            <a:spLocks noChangeArrowheads="1"/>
          </p:cNvSpPr>
          <p:nvPr>
            <p:custDataLst>
              <p:tags r:id="rId90"/>
            </p:custDataLst>
          </p:nvPr>
        </p:nvSpPr>
        <p:spPr bwMode="auto">
          <a:xfrm>
            <a:off x="5872163" y="2535238"/>
            <a:ext cx="762000" cy="396875"/>
          </a:xfrm>
          <a:prstGeom prst="rect">
            <a:avLst/>
          </a:prstGeom>
          <a:solidFill>
            <a:srgbClr val="A5A5E9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返回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29" name="Group 268"/>
          <p:cNvGrpSpPr/>
          <p:nvPr/>
        </p:nvGrpSpPr>
        <p:grpSpPr>
          <a:xfrm>
            <a:off x="4957763" y="1239838"/>
            <a:ext cx="1981200" cy="1236662"/>
            <a:chOff x="3168" y="720"/>
            <a:chExt cx="1248" cy="779"/>
          </a:xfrm>
        </p:grpSpPr>
        <p:grpSp>
          <p:nvGrpSpPr>
            <p:cNvPr id="56391" name="Group 269"/>
            <p:cNvGrpSpPr/>
            <p:nvPr/>
          </p:nvGrpSpPr>
          <p:grpSpPr>
            <a:xfrm>
              <a:off x="3747" y="1248"/>
              <a:ext cx="669" cy="251"/>
              <a:chOff x="3747" y="1152"/>
              <a:chExt cx="669" cy="251"/>
            </a:xfrm>
          </p:grpSpPr>
          <p:sp>
            <p:nvSpPr>
              <p:cNvPr id="54387" name="Text Box 270"/>
              <p:cNvSpPr txBox="1"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3747" y="1153"/>
                <a:ext cx="240" cy="250"/>
              </a:xfrm>
              <a:prstGeom prst="rect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T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88" name="Text Box 271"/>
              <p:cNvSpPr txBox="1">
                <a:spLocks noChangeArrowheads="1"/>
              </p:cNvSpPr>
              <p:nvPr>
                <p:custDataLst>
                  <p:tags r:id="rId92"/>
                </p:custDataLst>
              </p:nvPr>
            </p:nvSpPr>
            <p:spPr bwMode="auto">
              <a:xfrm rot="-5308317">
                <a:off x="4152" y="1128"/>
                <a:ext cx="240" cy="288"/>
              </a:xfrm>
              <a:prstGeom prst="rect">
                <a:avLst/>
              </a:prstGeom>
              <a:solidFill>
                <a:srgbClr val="6C4C8F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&gt;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89" name="Line 272"/>
              <p:cNvSpPr>
                <a:spLocks noChangeShapeType="1"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3939" y="1297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390" name="Text Box 273"/>
            <p:cNvSpPr txBox="1"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168" y="72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左是空返回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0" name="Group 274"/>
          <p:cNvGrpSpPr/>
          <p:nvPr/>
        </p:nvGrpSpPr>
        <p:grpSpPr>
          <a:xfrm>
            <a:off x="3738563" y="1620838"/>
            <a:ext cx="3657600" cy="2835275"/>
            <a:chOff x="2400" y="960"/>
            <a:chExt cx="2304" cy="1786"/>
          </a:xfrm>
        </p:grpSpPr>
        <p:grpSp>
          <p:nvGrpSpPr>
            <p:cNvPr id="56387" name="Group 275"/>
            <p:cNvGrpSpPr/>
            <p:nvPr/>
          </p:nvGrpSpPr>
          <p:grpSpPr>
            <a:xfrm>
              <a:off x="2400" y="2496"/>
              <a:ext cx="864" cy="250"/>
              <a:chOff x="2400" y="2400"/>
              <a:chExt cx="864" cy="250"/>
            </a:xfrm>
          </p:grpSpPr>
          <p:sp>
            <p:nvSpPr>
              <p:cNvPr id="54393" name="Text Box 276"/>
              <p:cNvSpPr txBox="1">
                <a:spLocks noChangeArrowheads="1"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2400" y="2400"/>
                <a:ext cx="864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pre(T    R);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94" name="Line 277"/>
              <p:cNvSpPr>
                <a:spLocks noChangeShapeType="1"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2832" y="25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395" name="AutoShape 278"/>
            <p:cNvSpPr>
              <a:spLocks noChangeArrowheads="1"/>
            </p:cNvSpPr>
            <p:nvPr>
              <p:custDataLst>
                <p:tags r:id="rId97"/>
              </p:custDataLst>
            </p:nvPr>
          </p:nvSpPr>
          <p:spPr bwMode="auto">
            <a:xfrm rot="3494401">
              <a:off x="4512" y="1104"/>
              <a:ext cx="336" cy="48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1" name="Group 279"/>
          <p:cNvGrpSpPr/>
          <p:nvPr/>
        </p:nvGrpSpPr>
        <p:grpSpPr>
          <a:xfrm>
            <a:off x="6938963" y="2687638"/>
            <a:ext cx="1828800" cy="1082675"/>
            <a:chOff x="4416" y="1632"/>
            <a:chExt cx="1152" cy="682"/>
          </a:xfrm>
        </p:grpSpPr>
        <p:grpSp>
          <p:nvGrpSpPr>
            <p:cNvPr id="56382" name="Group 280"/>
            <p:cNvGrpSpPr/>
            <p:nvPr/>
          </p:nvGrpSpPr>
          <p:grpSpPr>
            <a:xfrm>
              <a:off x="4944" y="2064"/>
              <a:ext cx="624" cy="250"/>
              <a:chOff x="4944" y="1968"/>
              <a:chExt cx="624" cy="250"/>
            </a:xfrm>
          </p:grpSpPr>
          <p:sp>
            <p:nvSpPr>
              <p:cNvPr id="54398" name="Text Box 281"/>
              <p:cNvSpPr txBox="1">
                <a:spLocks noChangeArrowheads="1"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4944" y="1968"/>
                <a:ext cx="240" cy="250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T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399" name="Text Box 282"/>
              <p:cNvSpPr txBox="1">
                <a:spLocks noChangeArrowheads="1"/>
              </p:cNvSpPr>
              <p:nvPr>
                <p:custDataLst>
                  <p:tags r:id="rId99"/>
                </p:custDataLst>
              </p:nvPr>
            </p:nvSpPr>
            <p:spPr bwMode="auto">
              <a:xfrm rot="-5308317">
                <a:off x="5304" y="1944"/>
                <a:ext cx="240" cy="288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&gt;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400" name="Line 283"/>
              <p:cNvSpPr>
                <a:spLocks noChangeShapeType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5136" y="206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401" name="Text Box 284"/>
            <p:cNvSpPr txBox="1">
              <a:spLocks noChangeArrowheads="1"/>
            </p:cNvSpPr>
            <p:nvPr>
              <p:custDataLst>
                <p:tags r:id="rId101"/>
              </p:custDataLst>
            </p:nvPr>
          </p:nvSpPr>
          <p:spPr bwMode="auto">
            <a:xfrm>
              <a:off x="4416" y="1632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左是空返回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2" name="Group 285"/>
          <p:cNvGrpSpPr/>
          <p:nvPr/>
        </p:nvGrpSpPr>
        <p:grpSpPr>
          <a:xfrm>
            <a:off x="6938963" y="2992438"/>
            <a:ext cx="1828800" cy="1692275"/>
            <a:chOff x="4416" y="1824"/>
            <a:chExt cx="1152" cy="1066"/>
          </a:xfrm>
        </p:grpSpPr>
        <p:grpSp>
          <p:nvGrpSpPr>
            <p:cNvPr id="56377" name="Group 286"/>
            <p:cNvGrpSpPr/>
            <p:nvPr/>
          </p:nvGrpSpPr>
          <p:grpSpPr>
            <a:xfrm>
              <a:off x="4944" y="2640"/>
              <a:ext cx="624" cy="250"/>
              <a:chOff x="4944" y="2544"/>
              <a:chExt cx="624" cy="250"/>
            </a:xfrm>
          </p:grpSpPr>
          <p:sp>
            <p:nvSpPr>
              <p:cNvPr id="54404" name="Text Box 287"/>
              <p:cNvSpPr txBox="1"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4944" y="2544"/>
                <a:ext cx="240" cy="250"/>
              </a:xfrm>
              <a:prstGeom prst="rect">
                <a:avLst/>
              </a:prstGeom>
              <a:solidFill>
                <a:srgbClr val="6C4C8F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T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405" name="Text Box 288"/>
              <p:cNvSpPr txBox="1"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 rot="-5308317">
                <a:off x="5304" y="2520"/>
                <a:ext cx="240" cy="288"/>
              </a:xfrm>
              <a:prstGeom prst="rect">
                <a:avLst/>
              </a:prstGeom>
              <a:solidFill>
                <a:srgbClr val="6C4C8F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&gt;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406" name="Line 289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5136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407" name="Text Box 290"/>
            <p:cNvSpPr txBox="1"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4416" y="1824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右是空返回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3" name="Group 291"/>
          <p:cNvGrpSpPr/>
          <p:nvPr/>
        </p:nvGrpSpPr>
        <p:grpSpPr>
          <a:xfrm>
            <a:off x="5719763" y="1620838"/>
            <a:ext cx="3352800" cy="3749675"/>
            <a:chOff x="3648" y="960"/>
            <a:chExt cx="2112" cy="2362"/>
          </a:xfrm>
        </p:grpSpPr>
        <p:grpSp>
          <p:nvGrpSpPr>
            <p:cNvPr id="56372" name="Group 292"/>
            <p:cNvGrpSpPr/>
            <p:nvPr/>
          </p:nvGrpSpPr>
          <p:grpSpPr>
            <a:xfrm>
              <a:off x="3648" y="3072"/>
              <a:ext cx="624" cy="250"/>
              <a:chOff x="3648" y="2976"/>
              <a:chExt cx="624" cy="250"/>
            </a:xfrm>
          </p:grpSpPr>
          <p:sp>
            <p:nvSpPr>
              <p:cNvPr id="54410" name="Text Box 293"/>
              <p:cNvSpPr txBox="1">
                <a:spLocks noChangeArrowheads="1"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3648" y="2976"/>
                <a:ext cx="240" cy="250"/>
              </a:xfrm>
              <a:prstGeom prst="rect">
                <a:avLst/>
              </a:prstGeom>
              <a:solidFill>
                <a:srgbClr val="969696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T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411" name="Text Box 294"/>
              <p:cNvSpPr txBox="1">
                <a:spLocks noChangeArrowheads="1"/>
              </p:cNvSpPr>
              <p:nvPr>
                <p:custDataLst>
                  <p:tags r:id="rId107"/>
                </p:custDataLst>
              </p:nvPr>
            </p:nvSpPr>
            <p:spPr bwMode="auto">
              <a:xfrm rot="-5308317">
                <a:off x="4008" y="2952"/>
                <a:ext cx="240" cy="288"/>
              </a:xfrm>
              <a:prstGeom prst="rect">
                <a:avLst/>
              </a:prstGeom>
              <a:solidFill>
                <a:srgbClr val="969696">
                  <a:lumMod val="20000"/>
                  <a:lumOff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&gt;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412" name="Line 295"/>
              <p:cNvSpPr>
                <a:spLocks noChangeShapeType="1"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3840" y="3120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413" name="Text Box 296"/>
            <p:cNvSpPr txBox="1">
              <a:spLocks noChangeArrowheads="1"/>
            </p:cNvSpPr>
            <p:nvPr>
              <p:custDataLst>
                <p:tags r:id="rId109"/>
              </p:custDataLst>
            </p:nvPr>
          </p:nvSpPr>
          <p:spPr bwMode="auto">
            <a:xfrm>
              <a:off x="4800" y="960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左是空返回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12641" name="Group 297"/>
          <p:cNvGrpSpPr/>
          <p:nvPr/>
        </p:nvGrpSpPr>
        <p:grpSpPr>
          <a:xfrm>
            <a:off x="5719763" y="1925638"/>
            <a:ext cx="3352800" cy="4359275"/>
            <a:chOff x="3648" y="1152"/>
            <a:chExt cx="2112" cy="2746"/>
          </a:xfrm>
        </p:grpSpPr>
        <p:grpSp>
          <p:nvGrpSpPr>
            <p:cNvPr id="56367" name="Group 298"/>
            <p:cNvGrpSpPr/>
            <p:nvPr/>
          </p:nvGrpSpPr>
          <p:grpSpPr>
            <a:xfrm>
              <a:off x="3648" y="3648"/>
              <a:ext cx="624" cy="250"/>
              <a:chOff x="3648" y="3552"/>
              <a:chExt cx="624" cy="250"/>
            </a:xfrm>
          </p:grpSpPr>
          <p:sp>
            <p:nvSpPr>
              <p:cNvPr id="54416" name="Text Box 299"/>
              <p:cNvSpPr txBox="1"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3648" y="3552"/>
                <a:ext cx="240" cy="250"/>
              </a:xfrm>
              <a:prstGeom prst="rect">
                <a:avLst/>
              </a:prstGeom>
              <a:solidFill>
                <a:srgbClr val="6C4C8F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T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417" name="Text Box 300"/>
              <p:cNvSpPr txBox="1">
                <a:spLocks noChangeArrowheads="1"/>
              </p:cNvSpPr>
              <p:nvPr>
                <p:custDataLst>
                  <p:tags r:id="rId111"/>
                </p:custDataLst>
              </p:nvPr>
            </p:nvSpPr>
            <p:spPr bwMode="auto">
              <a:xfrm rot="-5308317">
                <a:off x="4008" y="3528"/>
                <a:ext cx="240" cy="288"/>
              </a:xfrm>
              <a:prstGeom prst="rect">
                <a:avLst/>
              </a:prstGeom>
              <a:solidFill>
                <a:srgbClr val="6C4C8F">
                  <a:lumMod val="40000"/>
                  <a:lumOff val="6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rPr>
                  <a:t>&gt;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4418" name="Line 301"/>
              <p:cNvSpPr>
                <a:spLocks noChangeShapeType="1"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3840" y="369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419" name="Text Box 302"/>
            <p:cNvSpPr txBox="1">
              <a:spLocks noChangeArrowheads="1"/>
            </p:cNvSpPr>
            <p:nvPr>
              <p:custDataLst>
                <p:tags r:id="rId113"/>
              </p:custDataLst>
            </p:nvPr>
          </p:nvSpPr>
          <p:spPr bwMode="auto">
            <a:xfrm>
              <a:off x="4800" y="1152"/>
              <a:ext cx="9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右是空返回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12643" name="Group 303"/>
          <p:cNvGrpSpPr/>
          <p:nvPr/>
        </p:nvGrpSpPr>
        <p:grpSpPr>
          <a:xfrm>
            <a:off x="1833563" y="630238"/>
            <a:ext cx="6400800" cy="4283075"/>
            <a:chOff x="1200" y="336"/>
            <a:chExt cx="4032" cy="2698"/>
          </a:xfrm>
        </p:grpSpPr>
        <p:grpSp>
          <p:nvGrpSpPr>
            <p:cNvPr id="56361" name="Group 304"/>
            <p:cNvGrpSpPr/>
            <p:nvPr/>
          </p:nvGrpSpPr>
          <p:grpSpPr>
            <a:xfrm>
              <a:off x="1200" y="336"/>
              <a:ext cx="4032" cy="2698"/>
              <a:chOff x="1200" y="336"/>
              <a:chExt cx="4032" cy="2698"/>
            </a:xfrm>
          </p:grpSpPr>
          <p:grpSp>
            <p:nvGrpSpPr>
              <p:cNvPr id="56363" name="Group 305"/>
              <p:cNvGrpSpPr/>
              <p:nvPr/>
            </p:nvGrpSpPr>
            <p:grpSpPr>
              <a:xfrm>
                <a:off x="1200" y="2784"/>
                <a:ext cx="864" cy="250"/>
                <a:chOff x="1200" y="2688"/>
                <a:chExt cx="864" cy="250"/>
              </a:xfrm>
            </p:grpSpPr>
            <p:sp>
              <p:nvSpPr>
                <p:cNvPr id="54423" name="Text Box 306"/>
                <p:cNvSpPr txBox="1">
                  <a:spLocks noChangeArrowheads="1"/>
                </p:cNvSpPr>
                <p:nvPr>
                  <p:custDataLst>
                    <p:tags r:id="rId114"/>
                  </p:custDataLst>
                </p:nvPr>
              </p:nvSpPr>
              <p:spPr bwMode="auto">
                <a:xfrm>
                  <a:off x="1200" y="2688"/>
                  <a:ext cx="864" cy="250"/>
                </a:xfrm>
                <a:prstGeom prst="rect">
                  <a:avLst/>
                </a:prstGeom>
                <a:solidFill>
                  <a:srgbClr val="969696">
                    <a:lumMod val="20000"/>
                    <a:lumOff val="8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>
                    <a:defRPr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>
                    <a:defRPr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>
                    <a:defRPr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>
                    <a:defRPr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fontAlgn="base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微软雅黑" panose="020B0503020204020204" charset="-122"/>
                      <a:cs typeface="微软雅黑" panose="020B0503020204020204" charset="-122"/>
                      <a:sym typeface="Times New Roman" panose="02020603050405020304" pitchFamily="18" charset="0"/>
                    </a:rPr>
                    <a:t>pre(T    R);</a:t>
                  </a:r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endParaRPr>
                </a:p>
              </p:txBody>
            </p:sp>
            <p:sp>
              <p:nvSpPr>
                <p:cNvPr id="54424" name="Line 307"/>
                <p:cNvSpPr>
                  <a:spLocks noChangeShapeType="1"/>
                </p:cNvSpPr>
                <p:nvPr>
                  <p:custDataLst>
                    <p:tags r:id="rId115"/>
                  </p:custDataLst>
                </p:nvPr>
              </p:nvSpPr>
              <p:spPr bwMode="auto">
                <a:xfrm>
                  <a:off x="1632" y="2832"/>
                  <a:ext cx="144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charset="-122"/>
                    <a:cs typeface="微软雅黑" panose="020B0503020204020204" charset="-122"/>
                    <a:sym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425" name="AutoShape 308"/>
              <p:cNvSpPr>
                <a:spLocks noChangeArrowheads="1"/>
              </p:cNvSpPr>
              <p:nvPr>
                <p:custDataLst>
                  <p:tags r:id="rId116"/>
                </p:custDataLst>
              </p:nvPr>
            </p:nvSpPr>
            <p:spPr bwMode="auto">
              <a:xfrm rot="2761019">
                <a:off x="5040" y="480"/>
                <a:ext cx="336" cy="48"/>
              </a:xfrm>
              <a:prstGeom prst="rightArrow">
                <a:avLst>
                  <a:gd name="adj1" fmla="val 50000"/>
                  <a:gd name="adj2" fmla="val 175000"/>
                </a:avLst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4426" name="Line 309"/>
            <p:cNvSpPr>
              <a:spLocks noChangeShapeType="1"/>
            </p:cNvSpPr>
            <p:nvPr>
              <p:custDataLst>
                <p:tags r:id="rId117"/>
              </p:custDataLst>
            </p:nvPr>
          </p:nvSpPr>
          <p:spPr bwMode="auto">
            <a:xfrm>
              <a:off x="1632" y="2928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2695" name="Text Box 311"/>
          <p:cNvSpPr txBox="1">
            <a:spLocks noChangeArrowheads="1"/>
          </p:cNvSpPr>
          <p:nvPr>
            <p:custDataLst>
              <p:tags r:id="rId118"/>
            </p:custDataLst>
          </p:nvPr>
        </p:nvSpPr>
        <p:spPr bwMode="auto">
          <a:xfrm>
            <a:off x="4424363" y="279400"/>
            <a:ext cx="2492375" cy="5238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先序序列：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ABDC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1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1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91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1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12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1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3000" fill="hold"/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3000" fill="hold"/>
                                        <p:tgtEl>
                                          <p:spTgt spid="91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549" grpId="0" bldLvl="0" animBg="1"/>
      <p:bldP spid="912555" grpId="0" bldLvl="0" animBg="1"/>
      <p:bldP spid="912569" grpId="0" bldLvl="0" animBg="1"/>
      <p:bldP spid="912575" grpId="0" bldLvl="0" animBg="1"/>
      <p:bldP spid="912651" grpId="0" bldLvl="0" animBg="1"/>
      <p:bldP spid="91269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中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321691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(1) </a:t>
            </a:r>
            <a:r>
              <a:rPr lang="zh-CN" altLang="en-US">
                <a:solidFill>
                  <a:srgbClr val="FF0000"/>
                </a:solidFill>
              </a:rPr>
              <a:t>递归算法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若二叉树为空，则遍历结束；否则：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⑴ </a:t>
            </a:r>
            <a:r>
              <a:rPr lang="zh-CN" altLang="en-US">
                <a:sym typeface="+mn-ea"/>
              </a:rPr>
              <a:t>先序遍历左子树（调用算法本身）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⑵ </a:t>
            </a:r>
            <a:r>
              <a:rPr lang="zh-CN" altLang="en-US">
                <a:sym typeface="+mn-ea"/>
              </a:rPr>
              <a:t>访问根结点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/>
              <a:t>⑶ 先序遍历右子树</a:t>
            </a:r>
            <a:r>
              <a:rPr lang="zh-CN" altLang="en-US">
                <a:sym typeface="+mn-ea"/>
              </a:rPr>
              <a:t>（调用算法本身）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中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910341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4175" y="1171575"/>
            <a:ext cx="4152900" cy="23050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若二叉树为空，则空操作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否则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: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中序遍历左子树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(L)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访问根结点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(D)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中序遍历右子树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(R)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58372" name="Group 7"/>
          <p:cNvGrpSpPr/>
          <p:nvPr/>
        </p:nvGrpSpPr>
        <p:grpSpPr>
          <a:xfrm>
            <a:off x="873125" y="3714750"/>
            <a:ext cx="3060700" cy="2362200"/>
            <a:chOff x="492" y="384"/>
            <a:chExt cx="1928" cy="1488"/>
          </a:xfrm>
        </p:grpSpPr>
        <p:sp>
          <p:nvSpPr>
            <p:cNvPr id="55301" name="Oval 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02" name="Oval 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03" name="Oval 1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B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04" name="Oval 1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05" name="Line 12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06" name="Line 1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07" name="Line 14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0351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62575" y="1200150"/>
            <a:ext cx="2667000" cy="457200"/>
          </a:xfrm>
          <a:prstGeom prst="rect">
            <a:avLst/>
          </a:prstGeom>
          <a:solidFill>
            <a:srgbClr val="6C4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L           D            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5362575" y="3143250"/>
            <a:ext cx="457200" cy="1066800"/>
            <a:chOff x="2880" y="1248"/>
            <a:chExt cx="288" cy="672"/>
          </a:xfrm>
        </p:grpSpPr>
        <p:sp>
          <p:nvSpPr>
            <p:cNvPr id="55310" name="Line 1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024" y="1248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11" name="Oval 1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880" y="1680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B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" name="Group 19"/>
          <p:cNvGrpSpPr/>
          <p:nvPr/>
        </p:nvGrpSpPr>
        <p:grpSpPr>
          <a:xfrm>
            <a:off x="4829175" y="1676400"/>
            <a:ext cx="1524000" cy="1447800"/>
            <a:chOff x="3216" y="1248"/>
            <a:chExt cx="960" cy="912"/>
          </a:xfrm>
        </p:grpSpPr>
        <p:sp>
          <p:nvSpPr>
            <p:cNvPr id="55313" name="Line 20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58416" name="Group 21"/>
            <p:cNvGrpSpPr/>
            <p:nvPr/>
          </p:nvGrpSpPr>
          <p:grpSpPr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5315" name="Line 22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316" name="Line 23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317" name="Line 24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5318" name="Rectangle 2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L  D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7" name="Group 26"/>
          <p:cNvGrpSpPr/>
          <p:nvPr/>
        </p:nvGrpSpPr>
        <p:grpSpPr>
          <a:xfrm>
            <a:off x="5781675" y="3086100"/>
            <a:ext cx="1447800" cy="1447800"/>
            <a:chOff x="3744" y="2160"/>
            <a:chExt cx="912" cy="912"/>
          </a:xfrm>
        </p:grpSpPr>
        <p:grpSp>
          <p:nvGrpSpPr>
            <p:cNvPr id="58409" name="Group 27"/>
            <p:cNvGrpSpPr/>
            <p:nvPr/>
          </p:nvGrpSpPr>
          <p:grpSpPr>
            <a:xfrm>
              <a:off x="3888" y="2592"/>
              <a:ext cx="576" cy="240"/>
              <a:chOff x="3888" y="2592"/>
              <a:chExt cx="576" cy="240"/>
            </a:xfrm>
          </p:grpSpPr>
          <p:sp>
            <p:nvSpPr>
              <p:cNvPr id="55321" name="Line 28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322" name="Line 29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323" name="Line 30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5324" name="Rectangle 3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44" y="2832"/>
              <a:ext cx="912" cy="24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L    D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25" name="Line 3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98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8" name="Group 33"/>
          <p:cNvGrpSpPr/>
          <p:nvPr/>
        </p:nvGrpSpPr>
        <p:grpSpPr>
          <a:xfrm>
            <a:off x="4886325" y="3124200"/>
            <a:ext cx="457200" cy="990600"/>
            <a:chOff x="3552" y="2160"/>
            <a:chExt cx="288" cy="624"/>
          </a:xfrm>
        </p:grpSpPr>
        <p:sp>
          <p:nvSpPr>
            <p:cNvPr id="55327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rot="-5503572">
              <a:off x="357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28" name="Line 3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696" y="2160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9" name="Group 36"/>
          <p:cNvGrpSpPr/>
          <p:nvPr/>
        </p:nvGrpSpPr>
        <p:grpSpPr>
          <a:xfrm>
            <a:off x="6448425" y="1657350"/>
            <a:ext cx="457200" cy="1066800"/>
            <a:chOff x="3264" y="2160"/>
            <a:chExt cx="288" cy="672"/>
          </a:xfrm>
        </p:grpSpPr>
        <p:sp>
          <p:nvSpPr>
            <p:cNvPr id="55330" name="Oval 3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31" name="Line 3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0" name="Group 39"/>
          <p:cNvGrpSpPr/>
          <p:nvPr/>
        </p:nvGrpSpPr>
        <p:grpSpPr>
          <a:xfrm>
            <a:off x="6772275" y="4514850"/>
            <a:ext cx="457200" cy="990600"/>
            <a:chOff x="4368" y="3072"/>
            <a:chExt cx="288" cy="624"/>
          </a:xfrm>
        </p:grpSpPr>
        <p:sp>
          <p:nvSpPr>
            <p:cNvPr id="55333" name="Text Box 4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34" name="Line 41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1" name="Group 42"/>
          <p:cNvGrpSpPr/>
          <p:nvPr/>
        </p:nvGrpSpPr>
        <p:grpSpPr>
          <a:xfrm>
            <a:off x="5762625" y="4552950"/>
            <a:ext cx="457200" cy="990600"/>
            <a:chOff x="4080" y="3072"/>
            <a:chExt cx="288" cy="624"/>
          </a:xfrm>
        </p:grpSpPr>
        <p:sp>
          <p:nvSpPr>
            <p:cNvPr id="55336" name="Text Box 43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37" name="Line 4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2" name="Group 45"/>
          <p:cNvGrpSpPr/>
          <p:nvPr/>
        </p:nvGrpSpPr>
        <p:grpSpPr>
          <a:xfrm>
            <a:off x="6315075" y="4514850"/>
            <a:ext cx="457200" cy="1066800"/>
            <a:chOff x="3792" y="3072"/>
            <a:chExt cx="288" cy="672"/>
          </a:xfrm>
        </p:grpSpPr>
        <p:sp>
          <p:nvSpPr>
            <p:cNvPr id="55339" name="Oval 4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40" name="Line 4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3" name="Group 48"/>
          <p:cNvGrpSpPr/>
          <p:nvPr/>
        </p:nvGrpSpPr>
        <p:grpSpPr>
          <a:xfrm>
            <a:off x="8181975" y="3257550"/>
            <a:ext cx="457200" cy="990600"/>
            <a:chOff x="5280" y="2160"/>
            <a:chExt cx="288" cy="624"/>
          </a:xfrm>
        </p:grpSpPr>
        <p:sp>
          <p:nvSpPr>
            <p:cNvPr id="55342" name="Text Box 49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43" name="Line 50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7153275" y="3257550"/>
            <a:ext cx="457200" cy="990600"/>
            <a:chOff x="4992" y="2160"/>
            <a:chExt cx="288" cy="624"/>
          </a:xfrm>
        </p:grpSpPr>
        <p:sp>
          <p:nvSpPr>
            <p:cNvPr id="55345" name="Text Box 5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46" name="Line 53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5" name="Group 54"/>
          <p:cNvGrpSpPr/>
          <p:nvPr/>
        </p:nvGrpSpPr>
        <p:grpSpPr>
          <a:xfrm>
            <a:off x="7705725" y="3257550"/>
            <a:ext cx="457200" cy="1066800"/>
            <a:chOff x="4704" y="2160"/>
            <a:chExt cx="288" cy="672"/>
          </a:xfrm>
        </p:grpSpPr>
        <p:sp>
          <p:nvSpPr>
            <p:cNvPr id="55348" name="Oval 55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49" name="Line 56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26" name="Group 57"/>
          <p:cNvGrpSpPr/>
          <p:nvPr/>
        </p:nvGrpSpPr>
        <p:grpSpPr>
          <a:xfrm>
            <a:off x="7172325" y="1657350"/>
            <a:ext cx="1447800" cy="1600200"/>
            <a:chOff x="4356" y="972"/>
            <a:chExt cx="912" cy="1008"/>
          </a:xfrm>
        </p:grpSpPr>
        <p:grpSp>
          <p:nvGrpSpPr>
            <p:cNvPr id="58387" name="Group 58"/>
            <p:cNvGrpSpPr/>
            <p:nvPr/>
          </p:nvGrpSpPr>
          <p:grpSpPr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5352" name="Line 59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353" name="Line 60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5354" name="Line 61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5355" name="Rectangle 62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L    D   R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5356" name="Line 63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0400" name="Text Box 64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923030" y="5892800"/>
            <a:ext cx="4995545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中序遍历序列：</a:t>
            </a:r>
            <a:r>
              <a:rPr kumimoji="0" lang="en-US" altLang="zh-CN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B  D  A  C</a:t>
            </a:r>
            <a:endParaRPr kumimoji="0" lang="en-US" altLang="zh-CN" b="0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910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51" grpId="0" bldLvl="0" animBg="1"/>
      <p:bldP spid="910400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中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531177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(1) </a:t>
            </a:r>
            <a:r>
              <a:rPr lang="zh-CN" altLang="en-US">
                <a:solidFill>
                  <a:srgbClr val="FF0000"/>
                </a:solidFill>
              </a:rPr>
              <a:t>递归算法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void  </a:t>
            </a:r>
            <a:r>
              <a:rPr lang="en-US" altLang="zh-CN">
                <a:solidFill>
                  <a:srgbClr val="FF0000"/>
                </a:solidFill>
              </a:rPr>
              <a:t>In</a:t>
            </a:r>
            <a:r>
              <a:rPr lang="zh-CN" altLang="en-US">
                <a:solidFill>
                  <a:srgbClr val="FF0000"/>
                </a:solidFill>
              </a:rPr>
              <a:t>Traverse</a:t>
            </a:r>
            <a:r>
              <a:rPr lang="zh-CN" altLang="en-US">
                <a:solidFill>
                  <a:srgbClr val="0000FF"/>
                </a:solidFill>
              </a:rPr>
              <a:t>(BTNode  *T)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{  </a:t>
            </a:r>
            <a:r>
              <a:rPr lang="zh-CN" altLang="en-US">
                <a:solidFill>
                  <a:srgbClr val="FF00FF"/>
                </a:solidFill>
              </a:rPr>
              <a:t>if  (T</a:t>
            </a:r>
            <a:r>
              <a:rPr lang="en-US" altLang="zh-CN">
                <a:solidFill>
                  <a:srgbClr val="FF00FF"/>
                </a:solidFill>
              </a:rPr>
              <a:t>=</a:t>
            </a:r>
            <a:r>
              <a:rPr lang="zh-CN" altLang="en-US">
                <a:solidFill>
                  <a:srgbClr val="FF00FF"/>
                </a:solidFill>
              </a:rPr>
              <a:t>=NULL)</a:t>
            </a:r>
            <a:r>
              <a:rPr lang="en-US" altLang="zh-CN">
                <a:solidFill>
                  <a:srgbClr val="FF00FF"/>
                </a:solidFill>
              </a:rPr>
              <a:t> return OK</a:t>
            </a:r>
            <a:r>
              <a:rPr lang="zh-CN" altLang="en-US">
                <a:solidFill>
                  <a:srgbClr val="FF00FF"/>
                </a:solidFill>
              </a:rPr>
              <a:t>；</a:t>
            </a:r>
            <a:endParaRPr lang="zh-CN" altLang="en-US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FF00FF"/>
                </a:solidFill>
              </a:rPr>
              <a:t>   else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{</a:t>
            </a:r>
            <a:endParaRPr lang="zh-CN" altLang="en-US">
              <a:solidFill>
                <a:srgbClr val="4EA947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	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Traverse</a:t>
            </a:r>
            <a:r>
              <a:rPr lang="zh-CN" altLang="en-US">
                <a:solidFill>
                  <a:srgbClr val="0000FF"/>
                </a:solidFill>
              </a:rPr>
              <a:t>(T-&gt;Lchild) ;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/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*  访问</a:t>
            </a:r>
            <a:r>
              <a:rPr lang="zh-CN" altLang="en-US" b="1" u="sng">
                <a:solidFill>
                  <a:srgbClr val="4EA947"/>
                </a:solidFill>
                <a:sym typeface="+mn-ea"/>
              </a:rPr>
              <a:t>左孩子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  */</a:t>
            </a:r>
            <a:endParaRPr lang="zh-CN" altLang="en-US">
              <a:solidFill>
                <a:srgbClr val="4EA947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  <a:sym typeface="+mn-ea"/>
              </a:rPr>
              <a:t>            visit(T-&gt;data) ;     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  /*  访问根结点  */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	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In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Traverse</a:t>
            </a:r>
            <a:r>
              <a:rPr lang="zh-CN" altLang="en-US">
                <a:solidFill>
                  <a:srgbClr val="0000FF"/>
                </a:solidFill>
              </a:rPr>
              <a:t>(T-&gt;Rchild) ;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/*  访问</a:t>
            </a:r>
            <a:r>
              <a:rPr lang="zh-CN" altLang="en-US" b="1" u="sng">
                <a:solidFill>
                  <a:srgbClr val="4EA947"/>
                </a:solidFill>
                <a:sym typeface="+mn-ea"/>
              </a:rPr>
              <a:t>右孩子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  */</a:t>
            </a:r>
            <a:r>
              <a:rPr lang="zh-CN" altLang="en-US">
                <a:solidFill>
                  <a:srgbClr val="0000FF"/>
                </a:solidFill>
              </a:rPr>
              <a:t>     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   }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321691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(1) </a:t>
            </a:r>
            <a:r>
              <a:rPr lang="zh-CN" altLang="en-US">
                <a:solidFill>
                  <a:srgbClr val="FF0000"/>
                </a:solidFill>
              </a:rPr>
              <a:t>递归算法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若二叉树为空，则遍历结束；否则：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⑴ </a:t>
            </a:r>
            <a:r>
              <a:rPr lang="zh-CN" altLang="en-US">
                <a:sym typeface="+mn-ea"/>
              </a:rPr>
              <a:t>先序遍历左子树（调用算法本身）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⑵ </a:t>
            </a:r>
            <a:r>
              <a:rPr lang="zh-CN" altLang="en-US">
                <a:sym typeface="+mn-ea"/>
              </a:rPr>
              <a:t>先序遍历右子树（调用算法本身）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/>
              <a:t>⑶ </a:t>
            </a:r>
            <a:r>
              <a:rPr lang="zh-CN" altLang="en-US">
                <a:sym typeface="+mn-ea"/>
              </a:rPr>
              <a:t>访问根结点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36830" y="828675"/>
            <a:ext cx="9001760" cy="5896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l" defTabSz="914400">
              <a:lnSpc>
                <a:spcPct val="120000"/>
              </a:lnSpc>
              <a:buSzTx/>
            </a:pPr>
            <a:r>
              <a:rPr lang="zh-CN" altLang="en-US" b="0">
                <a:ea typeface="+mn-ea"/>
                <a:cs typeface="Times New Roman" panose="02020603050405020304" pitchFamily="18" charset="0"/>
                <a:sym typeface="+mn-ea"/>
              </a:rPr>
              <a:t>若n&gt;1时，其余的结点被分为</a:t>
            </a:r>
            <a:r>
              <a:rPr lang="zh-CN" altLang="en-US" b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+mn-ea"/>
              </a:rPr>
              <a:t>m(m&gt;0)个互不相交的子集</a:t>
            </a:r>
            <a:r>
              <a:rPr lang="zh-CN" altLang="en-US" b="0">
                <a:ea typeface="+mn-ea"/>
                <a:cs typeface="Times New Roman" panose="02020603050405020304" pitchFamily="18" charset="0"/>
                <a:sym typeface="+mn-ea"/>
              </a:rPr>
              <a:t>T1, T2, T3…Tm，其中每个子集本身又是一棵树，称其为根的</a:t>
            </a:r>
            <a:r>
              <a:rPr lang="zh-CN" altLang="en-US" b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+mn-ea"/>
              </a:rPr>
              <a:t>子树(Subtree)</a:t>
            </a:r>
            <a:r>
              <a:rPr lang="zh-CN" altLang="en-US" b="0">
                <a:ea typeface="+mn-ea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b="0">
              <a:ea typeface="+mn-ea"/>
              <a:cs typeface="Times New Roman" panose="02020603050405020304" pitchFamily="18" charset="0"/>
              <a:sym typeface="+mn-ea"/>
            </a:endParaRPr>
          </a:p>
          <a:p>
            <a:pPr lvl="1" algn="l" defTabSz="914400">
              <a:lnSpc>
                <a:spcPct val="120000"/>
              </a:lnSpc>
              <a:buSzTx/>
            </a:pPr>
            <a:endParaRPr lang="zh-CN" altLang="en-US" b="0">
              <a:ea typeface="+mn-ea"/>
              <a:cs typeface="Times New Roman" panose="02020603050405020304" pitchFamily="18" charset="0"/>
              <a:sym typeface="+mn-ea"/>
            </a:endParaRPr>
          </a:p>
          <a:p>
            <a:pPr lvl="1" algn="l" defTabSz="914400">
              <a:lnSpc>
                <a:spcPct val="120000"/>
              </a:lnSpc>
              <a:buSzTx/>
            </a:pPr>
            <a:endParaRPr lang="zh-CN" altLang="en-US" b="0">
              <a:ea typeface="+mn-ea"/>
              <a:cs typeface="Times New Roman" panose="02020603050405020304" pitchFamily="18" charset="0"/>
              <a:sym typeface="+mn-ea"/>
            </a:endParaRPr>
          </a:p>
          <a:p>
            <a:pPr lvl="1" algn="l" defTabSz="914400">
              <a:lnSpc>
                <a:spcPct val="120000"/>
              </a:lnSpc>
              <a:buSzTx/>
            </a:pPr>
            <a:endParaRPr lang="zh-CN" altLang="en-US" b="0">
              <a:ea typeface="+mn-ea"/>
              <a:cs typeface="Times New Roman" panose="02020603050405020304" pitchFamily="18" charset="0"/>
              <a:sym typeface="+mn-ea"/>
            </a:endParaRPr>
          </a:p>
          <a:p>
            <a:pPr lvl="1" algn="l" defTabSz="914400">
              <a:lnSpc>
                <a:spcPct val="120000"/>
              </a:lnSpc>
              <a:buSzTx/>
            </a:pPr>
            <a:endParaRPr lang="zh-CN" altLang="en-US" b="0">
              <a:ea typeface="+mn-ea"/>
              <a:cs typeface="Times New Roman" panose="02020603050405020304" pitchFamily="18" charset="0"/>
              <a:sym typeface="+mn-ea"/>
            </a:endParaRPr>
          </a:p>
          <a:p>
            <a:pPr lvl="1" algn="l" defTabSz="914400">
              <a:lnSpc>
                <a:spcPct val="120000"/>
              </a:lnSpc>
              <a:buSzTx/>
            </a:pPr>
            <a:r>
              <a:rPr lang="zh-CN" altLang="en-US" b="0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+mn-ea"/>
              </a:rPr>
              <a:t>每个</a:t>
            </a:r>
            <a:r>
              <a:rPr lang="zh-CN" altLang="en-US" b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+mn-ea"/>
              </a:rPr>
              <a:t>子树的根节点</a:t>
            </a:r>
            <a:r>
              <a:rPr lang="zh-CN" altLang="en-US" b="0">
                <a:solidFill>
                  <a:srgbClr val="0000FF"/>
                </a:solidFill>
                <a:ea typeface="+mn-ea"/>
                <a:cs typeface="Times New Roman" panose="02020603050405020304" pitchFamily="18" charset="0"/>
                <a:sym typeface="+mn-ea"/>
              </a:rPr>
              <a:t>有且仅有一个直接前驱，但有零个或多个直接后继。</a:t>
            </a:r>
            <a:endParaRPr lang="zh-CN" altLang="en-US" b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6.1.1  </a:t>
            </a:r>
            <a:r>
              <a:rPr lang="zh-CN" altLang="en-US" dirty="0">
                <a:sym typeface="+mn-ea"/>
              </a:rPr>
              <a:t>树的定义</a:t>
            </a:r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677160" y="2660650"/>
            <a:ext cx="3789045" cy="2781300"/>
            <a:chOff x="6873" y="2643"/>
            <a:chExt cx="5967" cy="4857"/>
          </a:xfrm>
        </p:grpSpPr>
        <p:grpSp>
          <p:nvGrpSpPr>
            <p:cNvPr id="8" name="组合 399366"/>
            <p:cNvGrpSpPr/>
            <p:nvPr/>
          </p:nvGrpSpPr>
          <p:grpSpPr>
            <a:xfrm>
              <a:off x="6873" y="2643"/>
              <a:ext cx="5728" cy="4048"/>
              <a:chOff x="1584" y="2064"/>
              <a:chExt cx="2291" cy="1619"/>
            </a:xfrm>
          </p:grpSpPr>
          <p:sp>
            <p:nvSpPr>
              <p:cNvPr id="9" name="椭圆 399367"/>
              <p:cNvSpPr/>
              <p:nvPr/>
            </p:nvSpPr>
            <p:spPr>
              <a:xfrm>
                <a:off x="2640" y="2064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A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0" name="椭圆 399368"/>
              <p:cNvSpPr/>
              <p:nvPr/>
            </p:nvSpPr>
            <p:spPr>
              <a:xfrm>
                <a:off x="2112" y="2544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B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1" name="椭圆 399369"/>
              <p:cNvSpPr/>
              <p:nvPr/>
            </p:nvSpPr>
            <p:spPr>
              <a:xfrm>
                <a:off x="3264" y="253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D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2" name="椭圆 399370"/>
              <p:cNvSpPr/>
              <p:nvPr/>
            </p:nvSpPr>
            <p:spPr>
              <a:xfrm>
                <a:off x="2658" y="2527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C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3" name="椭圆 399371"/>
              <p:cNvSpPr/>
              <p:nvPr/>
            </p:nvSpPr>
            <p:spPr>
              <a:xfrm>
                <a:off x="1824" y="2989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E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4" name="椭圆 399372"/>
              <p:cNvSpPr/>
              <p:nvPr/>
            </p:nvSpPr>
            <p:spPr>
              <a:xfrm>
                <a:off x="2653" y="2970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G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5" name="椭圆 399373"/>
              <p:cNvSpPr/>
              <p:nvPr/>
            </p:nvSpPr>
            <p:spPr>
              <a:xfrm>
                <a:off x="2317" y="297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F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6" name="椭圆 399374"/>
              <p:cNvSpPr/>
              <p:nvPr/>
            </p:nvSpPr>
            <p:spPr>
              <a:xfrm>
                <a:off x="3024" y="297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H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7" name="椭圆 399375"/>
              <p:cNvSpPr/>
              <p:nvPr/>
            </p:nvSpPr>
            <p:spPr>
              <a:xfrm>
                <a:off x="3312" y="297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I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8" name="椭圆 399376"/>
              <p:cNvSpPr/>
              <p:nvPr/>
            </p:nvSpPr>
            <p:spPr>
              <a:xfrm>
                <a:off x="2448" y="3408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M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19" name="椭圆 399377"/>
              <p:cNvSpPr/>
              <p:nvPr/>
            </p:nvSpPr>
            <p:spPr>
              <a:xfrm>
                <a:off x="3648" y="2967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J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20" name="椭圆 399378"/>
              <p:cNvSpPr/>
              <p:nvPr/>
            </p:nvSpPr>
            <p:spPr>
              <a:xfrm>
                <a:off x="2907" y="3438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N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21" name="直接连接符 399379"/>
              <p:cNvSpPr/>
              <p:nvPr/>
            </p:nvSpPr>
            <p:spPr>
              <a:xfrm flipH="1">
                <a:off x="2274" y="2247"/>
                <a:ext cx="363" cy="3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2" name="直接连接符 399380"/>
              <p:cNvSpPr/>
              <p:nvPr/>
            </p:nvSpPr>
            <p:spPr>
              <a:xfrm>
                <a:off x="2766" y="2304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直接连接符 399381"/>
              <p:cNvSpPr/>
              <p:nvPr/>
            </p:nvSpPr>
            <p:spPr>
              <a:xfrm>
                <a:off x="2862" y="2235"/>
                <a:ext cx="453" cy="2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4" name="直接连接符 399382"/>
              <p:cNvSpPr/>
              <p:nvPr/>
            </p:nvSpPr>
            <p:spPr>
              <a:xfrm flipH="1">
                <a:off x="1938" y="2745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" name="直接连接符 399383"/>
              <p:cNvSpPr/>
              <p:nvPr/>
            </p:nvSpPr>
            <p:spPr>
              <a:xfrm>
                <a:off x="2265" y="2775"/>
                <a:ext cx="144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直接连接符 399384"/>
              <p:cNvSpPr/>
              <p:nvPr/>
            </p:nvSpPr>
            <p:spPr>
              <a:xfrm>
                <a:off x="2766" y="2749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直接连接符 399385"/>
              <p:cNvSpPr/>
              <p:nvPr/>
            </p:nvSpPr>
            <p:spPr>
              <a:xfrm flipH="1">
                <a:off x="3120" y="2736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" name="直接连接符 399386"/>
              <p:cNvSpPr/>
              <p:nvPr/>
            </p:nvSpPr>
            <p:spPr>
              <a:xfrm>
                <a:off x="3408" y="2749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直接连接符 399387"/>
              <p:cNvSpPr/>
              <p:nvPr/>
            </p:nvSpPr>
            <p:spPr>
              <a:xfrm>
                <a:off x="3477" y="2718"/>
                <a:ext cx="288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0" name="椭圆 399388"/>
              <p:cNvSpPr/>
              <p:nvPr/>
            </p:nvSpPr>
            <p:spPr>
              <a:xfrm>
                <a:off x="1584" y="3456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K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31" name="椭圆 399389"/>
              <p:cNvSpPr/>
              <p:nvPr/>
            </p:nvSpPr>
            <p:spPr>
              <a:xfrm>
                <a:off x="2086" y="3442"/>
                <a:ext cx="227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+mj-lt"/>
                    <a:ea typeface="+mn-ea"/>
                    <a:cs typeface="+mj-lt"/>
                  </a:rPr>
                  <a:t>L</a:t>
                </a:r>
                <a:endParaRPr lang="en-US" altLang="zh-CN" sz="2400" b="0">
                  <a:latin typeface="+mj-lt"/>
                  <a:ea typeface="+mn-ea"/>
                  <a:cs typeface="+mj-lt"/>
                </a:endParaRPr>
              </a:p>
            </p:txBody>
          </p:sp>
          <p:sp>
            <p:nvSpPr>
              <p:cNvPr id="32" name="直接连接符 399390"/>
              <p:cNvSpPr/>
              <p:nvPr/>
            </p:nvSpPr>
            <p:spPr>
              <a:xfrm flipH="1">
                <a:off x="1728" y="3207"/>
                <a:ext cx="14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直接连接符 399391"/>
              <p:cNvSpPr/>
              <p:nvPr/>
            </p:nvSpPr>
            <p:spPr>
              <a:xfrm>
                <a:off x="2007" y="3198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直接连接符 399392"/>
              <p:cNvSpPr/>
              <p:nvPr/>
            </p:nvSpPr>
            <p:spPr>
              <a:xfrm flipH="1">
                <a:off x="2544" y="3177"/>
                <a:ext cx="144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5" name="直接连接符 399393"/>
              <p:cNvSpPr/>
              <p:nvPr/>
            </p:nvSpPr>
            <p:spPr>
              <a:xfrm>
                <a:off x="2832" y="3186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7" name="矩形 399395"/>
            <p:cNvSpPr/>
            <p:nvPr/>
          </p:nvSpPr>
          <p:spPr>
            <a:xfrm>
              <a:off x="7441" y="6865"/>
              <a:ext cx="5399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ctr"/>
            <a:lstStyle/>
            <a:p>
              <a:pPr algn="ctr" eaLnBrk="0" hangingPunct="0">
                <a:buClr>
                  <a:schemeClr val="bg1"/>
                </a:buClr>
                <a:buNone/>
              </a:pPr>
              <a:r>
                <a:rPr lang="en-US" altLang="zh-CN" sz="2400" b="0">
                  <a:latin typeface="+mj-lt"/>
                  <a:ea typeface="+mn-ea"/>
                  <a:cs typeface="+mj-lt"/>
                </a:rPr>
                <a:t>(b)   </a:t>
              </a:r>
              <a:r>
                <a:rPr lang="zh-CN" altLang="en-US" sz="2400" b="0" dirty="0">
                  <a:latin typeface="+mj-lt"/>
                  <a:ea typeface="+mn-ea"/>
                  <a:cs typeface="+mj-lt"/>
                </a:rPr>
                <a:t>一般的树</a:t>
              </a:r>
              <a:endParaRPr lang="zh-CN" altLang="en-US" sz="2400" b="0" dirty="0">
                <a:latin typeface="+mj-lt"/>
                <a:ea typeface="+mn-ea"/>
                <a:cs typeface="+mj-lt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5734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5113" y="1114425"/>
            <a:ext cx="3840163" cy="2565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若二叉树为空，则空操作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否则</a:t>
            </a:r>
            <a:b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后序遍历左子树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(L)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后序遍历右子树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(R)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访问根结点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(D)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60420" name="Group 7"/>
          <p:cNvGrpSpPr/>
          <p:nvPr/>
        </p:nvGrpSpPr>
        <p:grpSpPr>
          <a:xfrm>
            <a:off x="687388" y="4256088"/>
            <a:ext cx="3060700" cy="2362200"/>
            <a:chOff x="492" y="384"/>
            <a:chExt cx="1928" cy="1488"/>
          </a:xfrm>
        </p:grpSpPr>
        <p:sp>
          <p:nvSpPr>
            <p:cNvPr id="57349" name="Oval 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0" name="Oval 9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1" name="Oval 1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B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2" name="Oval 1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3" name="Line 12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4" name="Line 13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5" name="Line 1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1375" name="Rectangle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48275" y="1258888"/>
            <a:ext cx="3419475" cy="457200"/>
          </a:xfrm>
          <a:prstGeom prst="rect">
            <a:avLst/>
          </a:prstGeom>
          <a:solidFill>
            <a:srgbClr val="6C4C8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L                   R              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4714875" y="1735138"/>
            <a:ext cx="1524000" cy="1447800"/>
            <a:chOff x="3216" y="1248"/>
            <a:chExt cx="960" cy="912"/>
          </a:xfrm>
        </p:grpSpPr>
        <p:sp>
          <p:nvSpPr>
            <p:cNvPr id="57358" name="Line 1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696" y="1248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60464" name="Group 18"/>
            <p:cNvGrpSpPr/>
            <p:nvPr/>
          </p:nvGrpSpPr>
          <p:grpSpPr>
            <a:xfrm>
              <a:off x="3408" y="1680"/>
              <a:ext cx="576" cy="240"/>
              <a:chOff x="3408" y="1680"/>
              <a:chExt cx="576" cy="240"/>
            </a:xfrm>
          </p:grpSpPr>
          <p:sp>
            <p:nvSpPr>
              <p:cNvPr id="57360" name="Line 19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408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7361" name="Line 2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408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7362" name="Line 21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984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7363" name="Rectangle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216" y="1920"/>
              <a:ext cx="960" cy="24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L  R   D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4829175" y="3221038"/>
            <a:ext cx="1447800" cy="1428750"/>
            <a:chOff x="2796" y="1752"/>
            <a:chExt cx="912" cy="900"/>
          </a:xfrm>
        </p:grpSpPr>
        <p:grpSp>
          <p:nvGrpSpPr>
            <p:cNvPr id="60457" name="Group 24"/>
            <p:cNvGrpSpPr/>
            <p:nvPr/>
          </p:nvGrpSpPr>
          <p:grpSpPr>
            <a:xfrm>
              <a:off x="2940" y="2172"/>
              <a:ext cx="576" cy="240"/>
              <a:chOff x="3888" y="2592"/>
              <a:chExt cx="576" cy="240"/>
            </a:xfrm>
          </p:grpSpPr>
          <p:sp>
            <p:nvSpPr>
              <p:cNvPr id="57366" name="Line 25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888" y="2592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7367" name="Line 26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888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7368" name="Line 27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64" y="25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7369" name="Rectangle 2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96" y="2412"/>
              <a:ext cx="912" cy="24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L    R   D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70" name="Line 2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204" y="175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7" name="Group 30"/>
          <p:cNvGrpSpPr/>
          <p:nvPr/>
        </p:nvGrpSpPr>
        <p:grpSpPr>
          <a:xfrm>
            <a:off x="8220075" y="1754188"/>
            <a:ext cx="457200" cy="1066800"/>
            <a:chOff x="3264" y="2160"/>
            <a:chExt cx="288" cy="672"/>
          </a:xfrm>
        </p:grpSpPr>
        <p:sp>
          <p:nvSpPr>
            <p:cNvPr id="57372" name="Oval 3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26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73" name="Line 32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40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5343525" y="4649788"/>
            <a:ext cx="457200" cy="990600"/>
            <a:chOff x="4368" y="3072"/>
            <a:chExt cx="288" cy="624"/>
          </a:xfrm>
        </p:grpSpPr>
        <p:sp>
          <p:nvSpPr>
            <p:cNvPr id="57375" name="Text Box 3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rot="-5503572">
              <a:off x="4392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76" name="Line 3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512" y="3072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4810125" y="4668838"/>
            <a:ext cx="457200" cy="990600"/>
            <a:chOff x="4080" y="3072"/>
            <a:chExt cx="288" cy="624"/>
          </a:xfrm>
        </p:grpSpPr>
        <p:sp>
          <p:nvSpPr>
            <p:cNvPr id="57378" name="Text Box 3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 rot="-5503572">
              <a:off x="4104" y="34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79" name="Line 3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224" y="3072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0" name="Group 39"/>
          <p:cNvGrpSpPr/>
          <p:nvPr/>
        </p:nvGrpSpPr>
        <p:grpSpPr>
          <a:xfrm>
            <a:off x="5819775" y="4611688"/>
            <a:ext cx="457200" cy="1066800"/>
            <a:chOff x="3792" y="3072"/>
            <a:chExt cx="288" cy="672"/>
          </a:xfrm>
        </p:grpSpPr>
        <p:sp>
          <p:nvSpPr>
            <p:cNvPr id="57381" name="Oval 4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792" y="3504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82" name="Line 41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936" y="3072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1" name="Group 42"/>
          <p:cNvGrpSpPr/>
          <p:nvPr/>
        </p:nvGrpSpPr>
        <p:grpSpPr>
          <a:xfrm>
            <a:off x="7077075" y="3201988"/>
            <a:ext cx="457200" cy="990600"/>
            <a:chOff x="5280" y="2160"/>
            <a:chExt cx="288" cy="624"/>
          </a:xfrm>
        </p:grpSpPr>
        <p:sp>
          <p:nvSpPr>
            <p:cNvPr id="57384" name="Text Box 43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 rot="-5503572">
              <a:off x="5304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85" name="Line 44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5424" y="2160"/>
              <a:ext cx="0" cy="43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2" name="Group 45"/>
          <p:cNvGrpSpPr/>
          <p:nvPr/>
        </p:nvGrpSpPr>
        <p:grpSpPr>
          <a:xfrm>
            <a:off x="6524625" y="3221038"/>
            <a:ext cx="457200" cy="990600"/>
            <a:chOff x="4992" y="2160"/>
            <a:chExt cx="288" cy="624"/>
          </a:xfrm>
        </p:grpSpPr>
        <p:sp>
          <p:nvSpPr>
            <p:cNvPr id="57387" name="Text Box 46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 rot="-5503572">
              <a:off x="5016" y="25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&gt;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88" name="Line 47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5136" y="2160"/>
              <a:ext cx="0" cy="432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3" name="Group 48"/>
          <p:cNvGrpSpPr/>
          <p:nvPr/>
        </p:nvGrpSpPr>
        <p:grpSpPr>
          <a:xfrm>
            <a:off x="7534275" y="3201988"/>
            <a:ext cx="457200" cy="1066800"/>
            <a:chOff x="4704" y="2160"/>
            <a:chExt cx="288" cy="672"/>
          </a:xfrm>
        </p:grpSpPr>
        <p:sp>
          <p:nvSpPr>
            <p:cNvPr id="57390" name="Oval 4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4704" y="2592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91" name="Line 50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4848" y="2160"/>
              <a:ext cx="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4" name="Group 51"/>
          <p:cNvGrpSpPr/>
          <p:nvPr/>
        </p:nvGrpSpPr>
        <p:grpSpPr>
          <a:xfrm>
            <a:off x="6562725" y="1601788"/>
            <a:ext cx="1447800" cy="1600200"/>
            <a:chOff x="4356" y="972"/>
            <a:chExt cx="912" cy="1008"/>
          </a:xfrm>
        </p:grpSpPr>
        <p:grpSp>
          <p:nvGrpSpPr>
            <p:cNvPr id="60437" name="Group 52"/>
            <p:cNvGrpSpPr/>
            <p:nvPr/>
          </p:nvGrpSpPr>
          <p:grpSpPr>
            <a:xfrm>
              <a:off x="4500" y="1500"/>
              <a:ext cx="576" cy="240"/>
              <a:chOff x="4800" y="1680"/>
              <a:chExt cx="576" cy="240"/>
            </a:xfrm>
          </p:grpSpPr>
          <p:sp>
            <p:nvSpPr>
              <p:cNvPr id="57394" name="Line 53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4800" y="1680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7395" name="Line 54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4800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57396" name="Line 55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537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endParaRPr>
              </a:p>
            </p:txBody>
          </p:sp>
        </p:grpSp>
        <p:sp>
          <p:nvSpPr>
            <p:cNvPr id="57397" name="Rectangle 5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356" y="1740"/>
              <a:ext cx="912" cy="240"/>
            </a:xfrm>
            <a:prstGeom prst="rect">
              <a:avLst/>
            </a:prstGeom>
            <a:solidFill>
              <a:srgbClr val="6C4C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L    R   D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98" name="Line 57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4740" y="972"/>
              <a:ext cx="0" cy="528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16" name="Group 58"/>
          <p:cNvGrpSpPr/>
          <p:nvPr/>
        </p:nvGrpSpPr>
        <p:grpSpPr>
          <a:xfrm>
            <a:off x="5953125" y="3201988"/>
            <a:ext cx="666750" cy="990600"/>
            <a:chOff x="3360" y="1752"/>
            <a:chExt cx="420" cy="624"/>
          </a:xfrm>
        </p:grpSpPr>
        <p:sp>
          <p:nvSpPr>
            <p:cNvPr id="57400" name="Line 59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3636" y="1956"/>
              <a:ext cx="0" cy="18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401" name="Oval 60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492" y="2136"/>
              <a:ext cx="288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B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402" name="Line 61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3360" y="1752"/>
              <a:ext cx="276" cy="20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1422" name="Text Box 62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3748405" y="6051550"/>
            <a:ext cx="5476875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后序遍历序列： </a:t>
            </a:r>
            <a:r>
              <a:rPr kumimoji="0" lang="en-US" altLang="zh-CN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D   B  C  A</a:t>
            </a:r>
            <a:endParaRPr kumimoji="0" lang="en-US" altLang="zh-CN" b="0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911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5" grpId="0" bldLvl="0" animBg="1"/>
      <p:bldP spid="91142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531177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(1) </a:t>
            </a:r>
            <a:r>
              <a:rPr lang="zh-CN" altLang="en-US">
                <a:solidFill>
                  <a:srgbClr val="FF0000"/>
                </a:solidFill>
              </a:rPr>
              <a:t>递归算法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void  </a:t>
            </a:r>
            <a:r>
              <a:rPr lang="en-US" altLang="zh-CN">
                <a:solidFill>
                  <a:srgbClr val="FF0000"/>
                </a:solidFill>
              </a:rPr>
              <a:t>La</a:t>
            </a:r>
            <a:r>
              <a:rPr lang="zh-CN" altLang="en-US">
                <a:solidFill>
                  <a:srgbClr val="FF0000"/>
                </a:solidFill>
              </a:rPr>
              <a:t>Traverse</a:t>
            </a:r>
            <a:r>
              <a:rPr lang="zh-CN" altLang="en-US">
                <a:solidFill>
                  <a:srgbClr val="0000FF"/>
                </a:solidFill>
              </a:rPr>
              <a:t>(BTNode  *T)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{  </a:t>
            </a:r>
            <a:r>
              <a:rPr lang="zh-CN" altLang="en-US">
                <a:solidFill>
                  <a:srgbClr val="FF00FF"/>
                </a:solidFill>
              </a:rPr>
              <a:t>if  (T</a:t>
            </a:r>
            <a:r>
              <a:rPr lang="en-US" altLang="zh-CN">
                <a:solidFill>
                  <a:srgbClr val="FF00FF"/>
                </a:solidFill>
              </a:rPr>
              <a:t>=</a:t>
            </a:r>
            <a:r>
              <a:rPr lang="zh-CN" altLang="en-US">
                <a:solidFill>
                  <a:srgbClr val="FF00FF"/>
                </a:solidFill>
              </a:rPr>
              <a:t>=NULL)</a:t>
            </a:r>
            <a:r>
              <a:rPr lang="en-US" altLang="zh-CN">
                <a:solidFill>
                  <a:srgbClr val="FF00FF"/>
                </a:solidFill>
              </a:rPr>
              <a:t> return OK</a:t>
            </a:r>
            <a:r>
              <a:rPr lang="zh-CN" altLang="en-US">
                <a:solidFill>
                  <a:srgbClr val="FF00FF"/>
                </a:solidFill>
              </a:rPr>
              <a:t>；</a:t>
            </a:r>
            <a:endParaRPr lang="zh-CN" altLang="en-US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FF"/>
                </a:solidFill>
              </a:rPr>
              <a:t> </a:t>
            </a:r>
            <a:r>
              <a:rPr lang="en-US" altLang="zh-CN">
                <a:solidFill>
                  <a:srgbClr val="FF00FF"/>
                </a:solidFill>
              </a:rPr>
              <a:t>   else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{</a:t>
            </a:r>
            <a:endParaRPr lang="zh-CN" altLang="en-US">
              <a:solidFill>
                <a:srgbClr val="4EA947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	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Traverse</a:t>
            </a:r>
            <a:r>
              <a:rPr lang="zh-CN" altLang="en-US">
                <a:solidFill>
                  <a:srgbClr val="0000FF"/>
                </a:solidFill>
              </a:rPr>
              <a:t>(T-&gt;Lchild) ;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/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*  访问</a:t>
            </a:r>
            <a:r>
              <a:rPr lang="zh-CN" altLang="en-US" b="1" u="sng">
                <a:solidFill>
                  <a:srgbClr val="4EA947"/>
                </a:solidFill>
                <a:sym typeface="+mn-ea"/>
              </a:rPr>
              <a:t>左孩子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  */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	 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La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Traverse</a:t>
            </a:r>
            <a:r>
              <a:rPr lang="zh-CN" altLang="en-US">
                <a:solidFill>
                  <a:srgbClr val="0000FF"/>
                </a:solidFill>
              </a:rPr>
              <a:t>(T-&gt;Rchild) ;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/*  访问</a:t>
            </a:r>
            <a:r>
              <a:rPr lang="zh-CN" altLang="en-US" b="1" u="sng">
                <a:solidFill>
                  <a:srgbClr val="4EA947"/>
                </a:solidFill>
                <a:sym typeface="+mn-ea"/>
              </a:rPr>
              <a:t>右孩子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  */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  <a:sym typeface="+mn-ea"/>
              </a:rPr>
              <a:t>            visit(T-&gt;data) ;     </a:t>
            </a:r>
            <a:r>
              <a:rPr lang="zh-CN" altLang="en-US">
                <a:solidFill>
                  <a:srgbClr val="4EA947"/>
                </a:solidFill>
                <a:sym typeface="+mn-ea"/>
              </a:rPr>
              <a:t>  /*  访问根结点  */</a:t>
            </a:r>
            <a:r>
              <a:rPr lang="zh-CN" altLang="en-US">
                <a:solidFill>
                  <a:srgbClr val="0000FF"/>
                </a:solidFill>
              </a:rPr>
              <a:t>    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   }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6.3.1 </a:t>
            </a:r>
            <a:r>
              <a:rPr lang="zh-CN" altLang="en-US"/>
              <a:t>层次遍历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974725"/>
            <a:ext cx="8902700" cy="2025015"/>
          </a:xfrm>
        </p:spPr>
        <p:txBody>
          <a:bodyPr/>
          <a:lstStyle/>
          <a:p>
            <a:pPr indent="0" algn="l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</a:rPr>
              <a:t>层次遍历二叉树：</a:t>
            </a:r>
            <a:r>
              <a:rPr lang="zh-CN" altLang="en-US"/>
              <a:t>是</a:t>
            </a:r>
            <a:r>
              <a:rPr lang="zh-CN" altLang="en-US">
                <a:solidFill>
                  <a:srgbClr val="0000FF"/>
                </a:solidFill>
              </a:rPr>
              <a:t>从根结点开始</a:t>
            </a:r>
            <a:r>
              <a:rPr lang="zh-CN" altLang="en-US"/>
              <a:t>遍历，</a:t>
            </a:r>
            <a:r>
              <a:rPr lang="zh-CN" altLang="en-US">
                <a:solidFill>
                  <a:srgbClr val="0000FF"/>
                </a:solidFill>
              </a:rPr>
              <a:t>按层</a:t>
            </a:r>
            <a:r>
              <a:rPr lang="zh-CN" altLang="en-US"/>
              <a:t>次次序</a:t>
            </a:r>
            <a:r>
              <a:rPr lang="zh-CN" altLang="en-US">
                <a:solidFill>
                  <a:srgbClr val="0000FF"/>
                </a:solidFill>
              </a:rPr>
              <a:t>“自上而下，从左至右”</a:t>
            </a:r>
            <a:r>
              <a:rPr lang="zh-CN" altLang="en-US"/>
              <a:t>访问树中的各结点。</a:t>
            </a:r>
            <a:endParaRPr lang="zh-CN" altLang="en-US"/>
          </a:p>
        </p:txBody>
      </p:sp>
      <p:grpSp>
        <p:nvGrpSpPr>
          <p:cNvPr id="60420" name="Group 7"/>
          <p:cNvGrpSpPr/>
          <p:nvPr/>
        </p:nvGrpSpPr>
        <p:grpSpPr>
          <a:xfrm>
            <a:off x="687388" y="3068638"/>
            <a:ext cx="3060700" cy="2362200"/>
            <a:chOff x="492" y="384"/>
            <a:chExt cx="1928" cy="1488"/>
          </a:xfrm>
        </p:grpSpPr>
        <p:sp>
          <p:nvSpPr>
            <p:cNvPr id="57349" name="Oval 8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212" y="38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0" name="Oval 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64" y="1488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D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1" name="Oval 10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92" y="110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B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2" name="Oval 1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036" y="1064"/>
              <a:ext cx="384" cy="38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微软雅黑" panose="020B0503020204020204" charset="-122"/>
                  <a:sym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3" name="Line 12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780" y="720"/>
              <a:ext cx="480" cy="43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4" name="Line 13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548" y="720"/>
              <a:ext cx="576" cy="384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  <p:sp>
          <p:nvSpPr>
            <p:cNvPr id="57355" name="Line 14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876" y="1392"/>
              <a:ext cx="336" cy="19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910400" name="Text Box 64"/>
          <p:cNvSpPr txBox="1">
            <a:spLocks noChangeArrowheads="1"/>
          </p:cNvSpPr>
          <p:nvPr/>
        </p:nvSpPr>
        <p:spPr bwMode="auto">
          <a:xfrm>
            <a:off x="3996055" y="3140710"/>
            <a:ext cx="4995545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层次遍历序列：</a:t>
            </a:r>
            <a:r>
              <a:rPr kumimoji="0" lang="en-US" altLang="zh-CN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A B C D</a:t>
            </a:r>
            <a:endParaRPr kumimoji="0" lang="en-US" altLang="zh-CN" b="0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06900" y="4846320"/>
            <a:ext cx="2757170" cy="22860"/>
          </a:xfrm>
          <a:prstGeom prst="line">
            <a:avLst/>
          </a:prstGeom>
          <a:noFill/>
          <a:ln w="19050" cap="flat" cmpd="sng" algn="ctr">
            <a:solidFill>
              <a:srgbClr val="3333C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4406900" y="5445125"/>
            <a:ext cx="2757170" cy="22860"/>
          </a:xfrm>
          <a:prstGeom prst="line">
            <a:avLst/>
          </a:prstGeom>
          <a:noFill/>
          <a:ln w="19050" cap="flat" cmpd="sng" algn="ctr">
            <a:solidFill>
              <a:srgbClr val="3333C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 Box 64"/>
          <p:cNvSpPr txBox="1">
            <a:spLocks noChangeArrowheads="1"/>
          </p:cNvSpPr>
          <p:nvPr/>
        </p:nvSpPr>
        <p:spPr bwMode="auto">
          <a:xfrm>
            <a:off x="4427855" y="4821555"/>
            <a:ext cx="504825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A</a:t>
            </a:r>
            <a:endParaRPr kumimoji="0" lang="en-US" altLang="zh-CN" b="0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7" name="Text Box 6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59655" y="4846320"/>
            <a:ext cx="504825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B</a:t>
            </a:r>
            <a:endParaRPr kumimoji="0" lang="en-US" altLang="zh-CN" b="0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8" name="Text Box 6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364480" y="4846320"/>
            <a:ext cx="504825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C</a:t>
            </a:r>
            <a:endParaRPr kumimoji="0" lang="en-US" altLang="zh-CN" b="0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  <p:sp>
        <p:nvSpPr>
          <p:cNvPr id="9" name="Text Box 6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68035" y="4848860"/>
            <a:ext cx="504825" cy="681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b="0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pitchFamily="18" charset="0"/>
              </a:rPr>
              <a:t>D</a:t>
            </a:r>
            <a:endParaRPr kumimoji="0" lang="en-US" altLang="zh-CN" b="0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微软雅黑" panose="020B0503020204020204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400" grpId="0" bldLvl="0" animBg="1"/>
      <p:bldP spid="6" grpId="2" animBg="1"/>
      <p:bldP spid="6" grpId="3" animBg="1"/>
      <p:bldP spid="7" grpId="2" bldLvl="0" animBg="1"/>
      <p:bldP spid="7" grpId="3" bldLvl="0" animBg="1"/>
      <p:bldP spid="8" grpId="2" bldLvl="0" animBg="1"/>
      <p:bldP spid="8" grpId="3" bldLvl="0" animBg="1"/>
      <p:bldP spid="9" grpId="2" bldLvl="0" animBg="1"/>
      <p:bldP spid="9" grpId="3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先序遍历二叉树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405620" cy="321691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(2) </a:t>
            </a:r>
            <a:r>
              <a:rPr lang="zh-CN" altLang="en-US">
                <a:solidFill>
                  <a:srgbClr val="FF0000"/>
                </a:solidFill>
              </a:rPr>
              <a:t>非递归算法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若二叉树为空，则返回；否则，令p=T；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⑴ 访问p所指向的结点；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⑵ q=p-&gt;Rchild ，若q不为空，则q进栈；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⑶ p=p-&gt;Lchild ，若p不为空，转(1)，否则转(4)；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⑷  退栈到p ，转(1)，直到栈空为止。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先序遍历二叉树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57550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#define  MAX_NODE  50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void  </a:t>
            </a:r>
            <a:r>
              <a:rPr lang="zh-CN" altLang="en-US" sz="2400">
                <a:solidFill>
                  <a:srgbClr val="FF0000"/>
                </a:solidFill>
              </a:rPr>
              <a:t>PreTraverse</a:t>
            </a:r>
            <a:r>
              <a:rPr lang="zh-CN" altLang="en-US" sz="2400">
                <a:solidFill>
                  <a:srgbClr val="0000FF"/>
                </a:solidFill>
              </a:rPr>
              <a:t>( BTNode  *T)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{  BTNode  *Stack[MAX_NODE] ,*p=T, *q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int  top=0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</a:t>
            </a:r>
            <a:r>
              <a:rPr lang="zh-CN" altLang="en-US" sz="2400">
                <a:solidFill>
                  <a:srgbClr val="FF0000"/>
                </a:solidFill>
              </a:rPr>
              <a:t>if  (T==NULL)  printf(</a:t>
            </a:r>
            <a:r>
              <a:rPr lang="en-US" altLang="zh-CN" sz="2400">
                <a:solidFill>
                  <a:srgbClr val="FF0000"/>
                </a:solidFill>
              </a:rPr>
              <a:t>“</a:t>
            </a:r>
            <a:r>
              <a:rPr lang="zh-CN" altLang="en-US" sz="2400">
                <a:solidFill>
                  <a:srgbClr val="FF0000"/>
                </a:solidFill>
              </a:rPr>
              <a:t> Binary Tree is Empty!\n</a:t>
            </a:r>
            <a:r>
              <a:rPr lang="en-US" altLang="zh-CN" sz="2400">
                <a:solidFill>
                  <a:srgbClr val="FF0000"/>
                </a:solidFill>
              </a:rPr>
              <a:t>”</a:t>
            </a:r>
            <a:r>
              <a:rPr lang="zh-CN" altLang="en-US" sz="2400">
                <a:solidFill>
                  <a:srgbClr val="FF0000"/>
                </a:solidFill>
              </a:rPr>
              <a:t>) ;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else {  do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{   visit( p-&gt; data ) ; </a:t>
            </a:r>
            <a:r>
              <a:rPr lang="zh-CN" altLang="en-US" sz="2400">
                <a:solidFill>
                  <a:srgbClr val="FF0000"/>
                </a:solidFill>
              </a:rPr>
              <a:t>  q=p-&gt;Rchild ;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if  ( q!=NULL )  stack[top</a:t>
            </a:r>
            <a:r>
              <a:rPr lang="zh-CN" altLang="en-US" sz="2400">
                <a:solidFill>
                  <a:srgbClr val="0000FF"/>
                </a:solidFill>
                <a:sym typeface="+mn-ea"/>
              </a:rPr>
              <a:t>++</a:t>
            </a:r>
            <a:r>
              <a:rPr lang="zh-CN" altLang="en-US" sz="2400">
                <a:solidFill>
                  <a:srgbClr val="0000FF"/>
                </a:solidFill>
              </a:rPr>
              <a:t>]=q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</a:t>
            </a:r>
            <a:r>
              <a:rPr lang="zh-CN" altLang="en-US" sz="2400">
                <a:solidFill>
                  <a:srgbClr val="FF0000"/>
                </a:solidFill>
              </a:rPr>
              <a:t>p=p-&gt;Lchild ; 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if (p==NULL) { p=stack[top] ;  top-- ;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}while (p!=NULL)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中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104630" cy="321691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(2) </a:t>
            </a:r>
            <a:r>
              <a:rPr lang="zh-CN" altLang="en-US">
                <a:solidFill>
                  <a:srgbClr val="FF0000"/>
                </a:solidFill>
              </a:rPr>
              <a:t>非递归算法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若二叉树为空，则返回；否则，令p=T；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⑴ 若p不为空，p进栈， p=p-&gt;Lchild 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⑵ 否则(即p为空)，退栈到p，访问p所指向的结点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⑶ p=p-&gt;Rchild ，转(1)；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直到栈空为止。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中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010015" cy="57550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#define MAX_NODE  50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void  </a:t>
            </a:r>
            <a:r>
              <a:rPr lang="zh-CN" altLang="en-US" sz="2400">
                <a:solidFill>
                  <a:srgbClr val="FF0000"/>
                </a:solidFill>
              </a:rPr>
              <a:t>InorderTraverse</a:t>
            </a:r>
            <a:r>
              <a:rPr lang="zh-CN" altLang="en-US" sz="2400">
                <a:solidFill>
                  <a:srgbClr val="0000FF"/>
                </a:solidFill>
              </a:rPr>
              <a:t>( BTNode  *T)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{  BTNode  *Stack[MAX_NODE] ,*p=T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int  top=0 , </a:t>
            </a:r>
            <a:r>
              <a:rPr lang="zh-CN" altLang="en-US" sz="2400">
                <a:solidFill>
                  <a:srgbClr val="FF0000"/>
                </a:solidFill>
              </a:rPr>
              <a:t>bool=1</a:t>
            </a:r>
            <a:r>
              <a:rPr lang="zh-CN" altLang="en-US" sz="2400">
                <a:solidFill>
                  <a:srgbClr val="0000FF"/>
                </a:solidFill>
              </a:rPr>
              <a:t>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</a:t>
            </a:r>
            <a:r>
              <a:rPr lang="zh-CN" altLang="en-US" sz="2400">
                <a:solidFill>
                  <a:srgbClr val="FF0000"/>
                </a:solidFill>
              </a:rPr>
              <a:t>if  (T==NULL)</a:t>
            </a:r>
            <a:r>
              <a:rPr lang="zh-CN" altLang="en-US" sz="2400">
                <a:solidFill>
                  <a:srgbClr val="0000FF"/>
                </a:solidFill>
              </a:rPr>
              <a:t>  printf(“ Binary Tree is Empty!\n”)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else  { do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{ </a:t>
            </a:r>
            <a:r>
              <a:rPr lang="zh-CN" altLang="en-US" sz="2400">
                <a:solidFill>
                  <a:srgbClr val="FF0000"/>
                </a:solidFill>
              </a:rPr>
              <a:t>while (p!=NULL)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                   {  stack[++top]=p ;  p=p-&gt;Lchild ;   }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</a:t>
            </a:r>
            <a:r>
              <a:rPr lang="zh-CN" altLang="en-US" sz="2400">
                <a:solidFill>
                  <a:srgbClr val="FF00FF"/>
                </a:solidFill>
              </a:rPr>
              <a:t>  if  (top==0)  bool=0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 </a:t>
            </a:r>
            <a:r>
              <a:rPr lang="zh-CN" altLang="en-US" sz="2400">
                <a:solidFill>
                  <a:srgbClr val="FF0000"/>
                </a:solidFill>
              </a:rPr>
              <a:t>else  {  p=stack[top] ;  top-- ;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</a:rPr>
              <a:t>                                 visit( p-&gt;data ) ;  p=p-&gt;Rchild ; }</a:t>
            </a:r>
            <a:endParaRPr lang="zh-CN" altLang="en-US" sz="2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}  while (bool!=0)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104630" cy="530098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(2) </a:t>
            </a:r>
            <a:r>
              <a:rPr lang="zh-CN" altLang="en-US">
                <a:solidFill>
                  <a:srgbClr val="FF0000"/>
                </a:solidFill>
              </a:rPr>
              <a:t>非递归算法</a:t>
            </a:r>
            <a:endParaRPr lang="zh-CN" altLang="en-US"/>
          </a:p>
          <a:p>
            <a:r>
              <a:rPr lang="zh-CN" altLang="en-US"/>
              <a:t>在后序遍历中，根结点是最后被访问的。</a:t>
            </a:r>
            <a:endParaRPr lang="zh-CN" altLang="en-US"/>
          </a:p>
          <a:p>
            <a:r>
              <a:rPr lang="zh-CN" altLang="en-US"/>
              <a:t>因此，在遍历过程中，当搜索指针指向某一根结点时，不能立即访问，而要先遍历其左子树，此时</a:t>
            </a:r>
            <a:r>
              <a:rPr lang="zh-CN" altLang="en-US">
                <a:solidFill>
                  <a:srgbClr val="FF0000"/>
                </a:solidFill>
              </a:rPr>
              <a:t>根结点进栈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当其左子树遍历完后再搜索到该根结点时，还是不能访问，还需遍历其右子树。所以，</a:t>
            </a:r>
            <a:r>
              <a:rPr lang="zh-CN" altLang="en-US">
                <a:solidFill>
                  <a:srgbClr val="FF0000"/>
                </a:solidFill>
              </a:rPr>
              <a:t>此根结点还需再次进栈。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当其右子树遍历完后再退栈到到该根结点时，才能被访问。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104630" cy="5300980"/>
          </a:xfrm>
        </p:spPr>
        <p:txBody>
          <a:bodyPr/>
          <a:lstStyle/>
          <a:p>
            <a:r>
              <a:rPr>
                <a:solidFill>
                  <a:schemeClr val="tx1"/>
                </a:solidFill>
              </a:rPr>
              <a:t>因此，设立一个状态标志变量tag ：</a:t>
            </a:r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endParaRPr>
              <a:solidFill>
                <a:srgbClr val="FF0000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其次，设两个堆栈S1、S2 ，S1保存结点，S2保存结点的状态标志变量tag 。S1和S2共用一个栈顶指针</a:t>
            </a:r>
            <a:r>
              <a:rPr lang="zh-CN">
                <a:solidFill>
                  <a:schemeClr val="tx1"/>
                </a:solidFill>
              </a:rPr>
              <a:t>。</a:t>
            </a:r>
            <a:endParaRPr lang="zh-CN">
              <a:solidFill>
                <a:schemeClr val="tx1"/>
              </a:solidFill>
            </a:endParaRPr>
          </a:p>
        </p:txBody>
      </p:sp>
      <p:grpSp>
        <p:nvGrpSpPr>
          <p:cNvPr id="49154" name="组合 438274"/>
          <p:cNvGrpSpPr/>
          <p:nvPr/>
        </p:nvGrpSpPr>
        <p:grpSpPr>
          <a:xfrm>
            <a:off x="1164590" y="1739265"/>
            <a:ext cx="5027295" cy="1294765"/>
            <a:chOff x="365" y="2448"/>
            <a:chExt cx="2477" cy="576"/>
          </a:xfrm>
        </p:grpSpPr>
        <p:sp>
          <p:nvSpPr>
            <p:cNvPr id="49155" name="矩形 438275"/>
            <p:cNvSpPr/>
            <p:nvPr/>
          </p:nvSpPr>
          <p:spPr>
            <a:xfrm>
              <a:off x="960" y="2448"/>
              <a:ext cx="188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ea typeface="+mn-ea"/>
                  <a:cs typeface="Times New Roman" panose="02020603050405020304" pitchFamily="18" charset="0"/>
                </a:rPr>
                <a:t>0 </a:t>
              </a:r>
              <a:r>
                <a:rPr lang="zh-CN" altLang="en-US" b="0" dirty="0">
                  <a:ea typeface="+mn-ea"/>
                  <a:cs typeface="Times New Roman" panose="02020603050405020304" pitchFamily="18" charset="0"/>
                </a:rPr>
                <a:t>： 结点暂不能访问</a:t>
              </a:r>
              <a:endParaRPr lang="zh-CN" altLang="en-US" b="0" dirty="0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56" name="矩形 438276"/>
            <p:cNvSpPr/>
            <p:nvPr/>
          </p:nvSpPr>
          <p:spPr>
            <a:xfrm>
              <a:off x="960" y="2775"/>
              <a:ext cx="1882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ea typeface="+mn-ea"/>
                  <a:cs typeface="Times New Roman" panose="02020603050405020304" pitchFamily="18" charset="0"/>
                </a:rPr>
                <a:t>1 </a:t>
              </a:r>
              <a:r>
                <a:rPr lang="zh-CN" altLang="en-US" b="0" dirty="0">
                  <a:ea typeface="+mn-ea"/>
                  <a:cs typeface="Times New Roman" panose="02020603050405020304" pitchFamily="18" charset="0"/>
                </a:rPr>
                <a:t>： 结点可以被访问</a:t>
              </a:r>
              <a:endParaRPr lang="zh-CN" altLang="en-US" b="0" dirty="0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57" name="矩形 438277"/>
            <p:cNvSpPr/>
            <p:nvPr/>
          </p:nvSpPr>
          <p:spPr>
            <a:xfrm>
              <a:off x="365" y="2632"/>
              <a:ext cx="49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ea typeface="+mn-ea"/>
                  <a:cs typeface="Times New Roman" panose="02020603050405020304" pitchFamily="18" charset="0"/>
                </a:rPr>
                <a:t>tag=</a:t>
              </a:r>
              <a:endParaRPr lang="en-US" altLang="zh-CN" b="0"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158" name="左大括号 438278"/>
            <p:cNvSpPr/>
            <p:nvPr/>
          </p:nvSpPr>
          <p:spPr>
            <a:xfrm>
              <a:off x="880" y="2544"/>
              <a:ext cx="68" cy="40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b="0"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958215"/>
            <a:ext cx="9104630" cy="530098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(2) </a:t>
            </a:r>
            <a:r>
              <a:rPr lang="zh-CN" altLang="en-US">
                <a:solidFill>
                  <a:srgbClr val="FF0000"/>
                </a:solidFill>
              </a:rPr>
              <a:t>非递归算法</a:t>
            </a:r>
            <a:endParaRPr lang="zh-CN" altLang="en-US"/>
          </a:p>
          <a:p>
            <a:r>
              <a:rPr lang="zh-CN" altLang="en-US"/>
              <a:t>若二叉树为空，则返回；否则，令p=T；</a:t>
            </a:r>
            <a:endParaRPr lang="zh-CN" altLang="en-US"/>
          </a:p>
          <a:p>
            <a:r>
              <a:rPr lang="zh-CN" altLang="en-US"/>
              <a:t>⑴ 第一次经过根结点p，不访问：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p进栈S1 ， tag 赋值0，进栈S2，p=p-&gt;Lchild 。</a:t>
            </a:r>
            <a:endParaRPr lang="zh-CN" altLang="en-US"/>
          </a:p>
          <a:p>
            <a:r>
              <a:rPr lang="zh-CN" altLang="en-US"/>
              <a:t>⑵ 若p不为空，转(1)，否则，取状态标志值tag </a:t>
            </a:r>
            <a:endParaRPr lang="zh-CN" altLang="en-US"/>
          </a:p>
          <a:p>
            <a:r>
              <a:rPr lang="zh-CN" altLang="en-US"/>
              <a:t>⑶ 若tag=0：对栈S1，不访问，不出栈；修改S2栈顶元素值(tag赋值1) ，取S1栈顶元素的右子树，即p=S1[top]-&gt;Rchild ，转(1)；</a:t>
            </a:r>
            <a:endParaRPr lang="zh-CN" altLang="en-US"/>
          </a:p>
          <a:p>
            <a:r>
              <a:rPr lang="zh-CN" altLang="en-US"/>
              <a:t>⑷ 若tag=1：S1退栈，访问该结点；</a:t>
            </a:r>
            <a:endParaRPr lang="zh-CN" altLang="en-US"/>
          </a:p>
          <a:p>
            <a:r>
              <a:rPr lang="zh-CN" altLang="en-US"/>
              <a:t>直到栈空为止。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6.1.2 </a:t>
            </a:r>
            <a:r>
              <a:rPr lang="zh-CN" altLang="en-US"/>
              <a:t>树的基本术语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" y="965835"/>
            <a:ext cx="9077325" cy="513016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结点(node)：</a:t>
            </a:r>
            <a:r>
              <a:rPr lang="zh-CN" altLang="en-US"/>
              <a:t>一个数据元素及其若干指向其子树的分支。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结点的度(degree) ：</a:t>
            </a:r>
            <a:r>
              <a:rPr lang="zh-CN" altLang="en-US"/>
              <a:t>结点所拥有的子树的棵数称为结点的度。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树的度：</a:t>
            </a:r>
            <a:r>
              <a:rPr lang="zh-CN" altLang="en-US"/>
              <a:t>树中结点度的最大值称为树的度。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8" name="组合 399366"/>
          <p:cNvGrpSpPr/>
          <p:nvPr/>
        </p:nvGrpSpPr>
        <p:grpSpPr>
          <a:xfrm rot="0">
            <a:off x="2482215" y="4004945"/>
            <a:ext cx="3739472" cy="1974215"/>
            <a:chOff x="1824" y="2064"/>
            <a:chExt cx="1937" cy="1152"/>
          </a:xfrm>
        </p:grpSpPr>
        <p:sp>
          <p:nvSpPr>
            <p:cNvPr id="9" name="椭圆 399367"/>
            <p:cNvSpPr/>
            <p:nvPr/>
          </p:nvSpPr>
          <p:spPr>
            <a:xfrm>
              <a:off x="2640" y="206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A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0" name="椭圆 399368"/>
            <p:cNvSpPr/>
            <p:nvPr/>
          </p:nvSpPr>
          <p:spPr>
            <a:xfrm>
              <a:off x="2112" y="254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B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1" name="椭圆 399369"/>
            <p:cNvSpPr/>
            <p:nvPr/>
          </p:nvSpPr>
          <p:spPr>
            <a:xfrm>
              <a:off x="3264" y="253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D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2" name="椭圆 399370"/>
            <p:cNvSpPr/>
            <p:nvPr/>
          </p:nvSpPr>
          <p:spPr>
            <a:xfrm>
              <a:off x="2658" y="2527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C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3" name="椭圆 399371"/>
            <p:cNvSpPr/>
            <p:nvPr/>
          </p:nvSpPr>
          <p:spPr>
            <a:xfrm>
              <a:off x="1824" y="2989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E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4" name="椭圆 399372"/>
            <p:cNvSpPr/>
            <p:nvPr/>
          </p:nvSpPr>
          <p:spPr>
            <a:xfrm>
              <a:off x="2653" y="297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G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5" name="椭圆 399373"/>
            <p:cNvSpPr/>
            <p:nvPr/>
          </p:nvSpPr>
          <p:spPr>
            <a:xfrm>
              <a:off x="2317" y="297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F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6" name="椭圆 399374"/>
            <p:cNvSpPr/>
            <p:nvPr/>
          </p:nvSpPr>
          <p:spPr>
            <a:xfrm>
              <a:off x="3024" y="297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H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7" name="椭圆 399375"/>
            <p:cNvSpPr/>
            <p:nvPr/>
          </p:nvSpPr>
          <p:spPr>
            <a:xfrm>
              <a:off x="3534" y="297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I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21" name="直接连接符 399379"/>
            <p:cNvSpPr/>
            <p:nvPr/>
          </p:nvSpPr>
          <p:spPr>
            <a:xfrm flipH="1">
              <a:off x="2274" y="2247"/>
              <a:ext cx="363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" name="直接连接符 399380"/>
            <p:cNvSpPr/>
            <p:nvPr/>
          </p:nvSpPr>
          <p:spPr>
            <a:xfrm>
              <a:off x="2766" y="2304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" name="直接连接符 399381"/>
            <p:cNvSpPr/>
            <p:nvPr/>
          </p:nvSpPr>
          <p:spPr>
            <a:xfrm>
              <a:off x="2862" y="2235"/>
              <a:ext cx="453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" name="直接连接符 399382"/>
            <p:cNvSpPr/>
            <p:nvPr/>
          </p:nvSpPr>
          <p:spPr>
            <a:xfrm flipH="1">
              <a:off x="1938" y="2745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" name="直接连接符 399383"/>
            <p:cNvSpPr/>
            <p:nvPr/>
          </p:nvSpPr>
          <p:spPr>
            <a:xfrm>
              <a:off x="2265" y="2775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" name="直接连接符 399384"/>
            <p:cNvSpPr/>
            <p:nvPr/>
          </p:nvSpPr>
          <p:spPr>
            <a:xfrm>
              <a:off x="2766" y="274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" name="直接连接符 399385"/>
            <p:cNvSpPr/>
            <p:nvPr/>
          </p:nvSpPr>
          <p:spPr>
            <a:xfrm flipH="1">
              <a:off x="3120" y="273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" name="直接连接符 399386"/>
            <p:cNvSpPr/>
            <p:nvPr/>
          </p:nvSpPr>
          <p:spPr>
            <a:xfrm>
              <a:off x="3408" y="2749"/>
              <a:ext cx="214" cy="2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6.3.1  </a:t>
            </a:r>
            <a:r>
              <a:rPr lang="zh-CN">
                <a:sym typeface="+mn-ea"/>
              </a:rPr>
              <a:t>后</a:t>
            </a:r>
            <a:r>
              <a:rPr>
                <a:sym typeface="+mn-ea"/>
              </a:rPr>
              <a:t>序遍历二叉树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814705"/>
            <a:ext cx="9010015" cy="57550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#define MAX_NODE  50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void  PostorderTraverse( BTNode  *T)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{  BTNode  *S1[MAX_NODE] ,*p=T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int S2[MAX_NODE] , top=0 , bool=1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if  (T==NULL)  printf(“Binary Tree is Empty!\n”)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else  { do{   while (p!=NULL)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 {  S1[++top]=p ; S2[top]=0 ;   p=p-&gt;Lchild ;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  if  (top==0)  bool=0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 else if  (S2[top]==0){ p=S1[top]-&gt;Rchild ;  S2[top]=1 ; 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     else {  p=S1[top] ;  top-- ;   visit( p-&gt;data ) ; p=NULL ; </a:t>
            </a:r>
            <a:r>
              <a:rPr lang="zh-CN" altLang="en-US" sz="2400">
                <a:solidFill>
                  <a:srgbClr val="0000FF"/>
                </a:solidFill>
                <a:sym typeface="+mn-ea"/>
              </a:rPr>
              <a:t>}</a:t>
            </a:r>
            <a:r>
              <a:rPr lang="zh-CN" altLang="en-US" sz="2400">
                <a:solidFill>
                  <a:srgbClr val="0000FF"/>
                </a:solidFill>
              </a:rPr>
              <a:t>                                           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 </a:t>
            </a:r>
            <a:r>
              <a:rPr lang="zh-CN" altLang="en-US" sz="2400">
                <a:solidFill>
                  <a:srgbClr val="4EA947"/>
                </a:solidFill>
              </a:rPr>
              <a:t>          /*  使循环继续进行而不至于死循环 */</a:t>
            </a:r>
            <a:r>
              <a:rPr lang="zh-CN" altLang="en-US" sz="2400">
                <a:solidFill>
                  <a:srgbClr val="0000FF"/>
                </a:solidFill>
              </a:rPr>
              <a:t>                       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           }  while (bool!=0) ;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   }</a:t>
            </a:r>
            <a:endParaRPr lang="zh-CN" altLang="en-US" sz="240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000FF"/>
                </a:solidFill>
              </a:rPr>
              <a:t>}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6.1.2 </a:t>
            </a:r>
            <a:r>
              <a:rPr lang="zh-CN" altLang="en-US">
                <a:sym typeface="+mn-ea"/>
              </a:rPr>
              <a:t>树的基本术语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25" y="958850"/>
            <a:ext cx="9108440" cy="5692775"/>
          </a:xfrm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层次</a:t>
            </a:r>
            <a:endParaRPr lang="zh-CN" altLang="en-US">
              <a:solidFill>
                <a:srgbClr val="FF0000"/>
              </a:solidFill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规定</a:t>
            </a:r>
            <a:r>
              <a:rPr lang="zh-CN" altLang="en-US">
                <a:solidFill>
                  <a:srgbClr val="0000FF"/>
                </a:solidFill>
              </a:rPr>
              <a:t>树中根结点的层次为1</a:t>
            </a:r>
            <a:r>
              <a:rPr lang="zh-CN" altLang="en-US"/>
              <a:t>，其余结点的层次等于其双亲结点的层次加1。</a:t>
            </a:r>
            <a:endParaRPr lang="zh-CN" altLang="en-US"/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若某结点在第</a:t>
            </a:r>
            <a:r>
              <a:rPr lang="en-US" altLang="zh-CN"/>
              <a:t>k</a:t>
            </a:r>
            <a:r>
              <a:rPr lang="zh-CN" altLang="en-US"/>
              <a:t>(l≧1)层，则其子结点在第</a:t>
            </a:r>
            <a:r>
              <a:rPr lang="en-US" altLang="zh-CN"/>
              <a:t>k</a:t>
            </a:r>
            <a:r>
              <a:rPr lang="zh-CN" altLang="en-US"/>
              <a:t>+1层。</a:t>
            </a:r>
            <a:endParaRPr lang="zh-CN" altLang="en-US"/>
          </a:p>
          <a:p>
            <a:pPr marL="0" indent="0" latinLnBrk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8" name="组合 399366"/>
          <p:cNvGrpSpPr/>
          <p:nvPr/>
        </p:nvGrpSpPr>
        <p:grpSpPr>
          <a:xfrm rot="0">
            <a:off x="2482215" y="4004945"/>
            <a:ext cx="3739472" cy="1974215"/>
            <a:chOff x="1824" y="2064"/>
            <a:chExt cx="1937" cy="1152"/>
          </a:xfrm>
        </p:grpSpPr>
        <p:sp>
          <p:nvSpPr>
            <p:cNvPr id="9" name="椭圆 399367"/>
            <p:cNvSpPr/>
            <p:nvPr/>
          </p:nvSpPr>
          <p:spPr>
            <a:xfrm>
              <a:off x="2640" y="206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A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0" name="椭圆 399368"/>
            <p:cNvSpPr/>
            <p:nvPr/>
          </p:nvSpPr>
          <p:spPr>
            <a:xfrm>
              <a:off x="2112" y="2544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B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1" name="椭圆 399369"/>
            <p:cNvSpPr/>
            <p:nvPr/>
          </p:nvSpPr>
          <p:spPr>
            <a:xfrm>
              <a:off x="3264" y="253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D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2" name="椭圆 399370"/>
            <p:cNvSpPr/>
            <p:nvPr/>
          </p:nvSpPr>
          <p:spPr>
            <a:xfrm>
              <a:off x="2658" y="2527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C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3" name="椭圆 399371"/>
            <p:cNvSpPr/>
            <p:nvPr/>
          </p:nvSpPr>
          <p:spPr>
            <a:xfrm>
              <a:off x="1824" y="2989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E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4" name="椭圆 399372"/>
            <p:cNvSpPr/>
            <p:nvPr/>
          </p:nvSpPr>
          <p:spPr>
            <a:xfrm>
              <a:off x="2653" y="2970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G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5" name="椭圆 399373"/>
            <p:cNvSpPr/>
            <p:nvPr/>
          </p:nvSpPr>
          <p:spPr>
            <a:xfrm>
              <a:off x="2317" y="297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F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6" name="椭圆 399374"/>
            <p:cNvSpPr/>
            <p:nvPr/>
          </p:nvSpPr>
          <p:spPr>
            <a:xfrm>
              <a:off x="3024" y="297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H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17" name="椭圆 399375"/>
            <p:cNvSpPr/>
            <p:nvPr/>
          </p:nvSpPr>
          <p:spPr>
            <a:xfrm>
              <a:off x="3534" y="2976"/>
              <a:ext cx="227" cy="22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>
                  <a:schemeClr val="bg1"/>
                </a:buClr>
                <a:buNone/>
              </a:pPr>
              <a:r>
                <a:rPr lang="en-US" altLang="zh-CN" b="0">
                  <a:latin typeface="+mj-lt"/>
                  <a:ea typeface="+mn-ea"/>
                  <a:cs typeface="+mj-lt"/>
                </a:rPr>
                <a:t>I</a:t>
              </a:r>
              <a:endParaRPr lang="en-US" altLang="zh-CN" b="0">
                <a:latin typeface="+mj-lt"/>
                <a:ea typeface="+mn-ea"/>
                <a:cs typeface="+mj-lt"/>
              </a:endParaRPr>
            </a:p>
          </p:txBody>
        </p:sp>
        <p:sp>
          <p:nvSpPr>
            <p:cNvPr id="21" name="直接连接符 399379"/>
            <p:cNvSpPr/>
            <p:nvPr/>
          </p:nvSpPr>
          <p:spPr>
            <a:xfrm flipH="1">
              <a:off x="2274" y="2247"/>
              <a:ext cx="363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" name="直接连接符 399380"/>
            <p:cNvSpPr/>
            <p:nvPr/>
          </p:nvSpPr>
          <p:spPr>
            <a:xfrm>
              <a:off x="2766" y="2304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" name="直接连接符 399381"/>
            <p:cNvSpPr/>
            <p:nvPr/>
          </p:nvSpPr>
          <p:spPr>
            <a:xfrm>
              <a:off x="2862" y="2235"/>
              <a:ext cx="453" cy="2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" name="直接连接符 399382"/>
            <p:cNvSpPr/>
            <p:nvPr/>
          </p:nvSpPr>
          <p:spPr>
            <a:xfrm flipH="1">
              <a:off x="1938" y="2745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" name="直接连接符 399383"/>
            <p:cNvSpPr/>
            <p:nvPr/>
          </p:nvSpPr>
          <p:spPr>
            <a:xfrm>
              <a:off x="2265" y="2775"/>
              <a:ext cx="14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" name="直接连接符 399384"/>
            <p:cNvSpPr/>
            <p:nvPr/>
          </p:nvSpPr>
          <p:spPr>
            <a:xfrm>
              <a:off x="2766" y="274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" name="直接连接符 399385"/>
            <p:cNvSpPr/>
            <p:nvPr/>
          </p:nvSpPr>
          <p:spPr>
            <a:xfrm flipH="1">
              <a:off x="3120" y="273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" name="直接连接符 399386"/>
            <p:cNvSpPr/>
            <p:nvPr/>
          </p:nvSpPr>
          <p:spPr>
            <a:xfrm>
              <a:off x="3408" y="2749"/>
              <a:ext cx="214" cy="2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6.1.2 </a:t>
            </a:r>
            <a:r>
              <a:rPr lang="zh-CN" altLang="en-US">
                <a:sym typeface="+mn-ea"/>
              </a:rPr>
              <a:t>树的基本术语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25" y="958850"/>
            <a:ext cx="9108440" cy="5692775"/>
          </a:xfrm>
        </p:spPr>
        <p:txBody>
          <a:bodyPr/>
          <a:lstStyle/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树的深度(depth)：</a:t>
            </a:r>
            <a:r>
              <a:rPr lang="zh-CN" altLang="en-US">
                <a:solidFill>
                  <a:schemeClr val="tx1"/>
                </a:solidFill>
              </a:rPr>
              <a:t>树中</a:t>
            </a:r>
            <a:r>
              <a:rPr lang="zh-CN" altLang="en-US">
                <a:solidFill>
                  <a:srgbClr val="0000FF"/>
                </a:solidFill>
              </a:rPr>
              <a:t>结点的最大层次值</a:t>
            </a:r>
            <a:r>
              <a:rPr lang="zh-CN" altLang="en-US">
                <a:solidFill>
                  <a:schemeClr val="tx1"/>
                </a:solidFill>
              </a:rPr>
              <a:t>，又称为树的高度。</a:t>
            </a:r>
            <a:endParaRPr lang="zh-CN" altLang="en-US">
              <a:solidFill>
                <a:schemeClr val="tx1"/>
              </a:solidFill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有序树和无序树：</a:t>
            </a:r>
            <a:r>
              <a:rPr lang="zh-CN" altLang="en-US">
                <a:solidFill>
                  <a:schemeClr val="tx1"/>
                </a:solidFill>
              </a:rPr>
              <a:t>对于一棵树，若其中每一个结点的子树（若有）具有一定的次序，则该树称为</a:t>
            </a:r>
            <a:r>
              <a:rPr lang="zh-CN" altLang="en-US">
                <a:solidFill>
                  <a:srgbClr val="0000FF"/>
                </a:solidFill>
              </a:rPr>
              <a:t>有序树</a:t>
            </a:r>
            <a:r>
              <a:rPr lang="zh-CN" altLang="en-US">
                <a:solidFill>
                  <a:schemeClr val="tx1"/>
                </a:solidFill>
              </a:rPr>
              <a:t>，否则称为</a:t>
            </a:r>
            <a:r>
              <a:rPr lang="zh-CN" altLang="en-US">
                <a:solidFill>
                  <a:srgbClr val="0000FF"/>
                </a:solidFill>
              </a:rPr>
              <a:t>无序树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森林(forest)：</a:t>
            </a:r>
            <a:r>
              <a:rPr lang="zh-CN" altLang="en-US">
                <a:solidFill>
                  <a:schemeClr val="tx1"/>
                </a:solidFill>
              </a:rPr>
              <a:t>是m(m≧0)棵互不相交的树的集合。显然，若将一棵树的根结点删除，剩余的子树就构成了森林。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6.1.2 </a:t>
            </a:r>
            <a:r>
              <a:rPr lang="zh-CN" altLang="en-US"/>
              <a:t>树的基本术语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" y="965835"/>
            <a:ext cx="9077325" cy="5130165"/>
          </a:xfrm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叶子(left)结点、非叶子结点：</a:t>
            </a:r>
            <a:endParaRPr lang="zh-CN" altLang="en-US">
              <a:solidFill>
                <a:srgbClr val="FF0000"/>
              </a:solidFill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树中</a:t>
            </a:r>
            <a:r>
              <a:rPr lang="zh-CN" altLang="en-US">
                <a:solidFill>
                  <a:srgbClr val="0000FF"/>
                </a:solidFill>
              </a:rPr>
              <a:t>度为0</a:t>
            </a:r>
            <a:r>
              <a:rPr lang="zh-CN" altLang="en-US"/>
              <a:t>的结点称为</a:t>
            </a:r>
            <a:r>
              <a:rPr lang="zh-CN" altLang="en-US">
                <a:solidFill>
                  <a:srgbClr val="0000FF"/>
                </a:solidFill>
              </a:rPr>
              <a:t>叶子结点</a:t>
            </a:r>
            <a:r>
              <a:rPr lang="zh-CN" altLang="en-US"/>
              <a:t>(或终端结点)。</a:t>
            </a:r>
            <a:endParaRPr lang="zh-CN" altLang="en-US"/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相对应地，</a:t>
            </a:r>
            <a:r>
              <a:rPr lang="zh-CN" altLang="en-US">
                <a:solidFill>
                  <a:srgbClr val="0000FF"/>
                </a:solidFill>
              </a:rPr>
              <a:t>度不为0</a:t>
            </a:r>
            <a:r>
              <a:rPr lang="zh-CN" altLang="en-US"/>
              <a:t>的结点称为</a:t>
            </a:r>
            <a:r>
              <a:rPr lang="zh-CN" altLang="en-US">
                <a:solidFill>
                  <a:srgbClr val="0000FF"/>
                </a:solidFill>
              </a:rPr>
              <a:t>非叶子结点</a:t>
            </a:r>
            <a:r>
              <a:rPr lang="zh-CN" altLang="en-US"/>
              <a:t>(非终端结点或分支结点)。</a:t>
            </a:r>
            <a:endParaRPr lang="zh-CN" altLang="en-US"/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rgbClr val="0000FF"/>
                </a:solidFill>
              </a:rPr>
              <a:t>除根结点外，分支结点又称为内部结点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6.1.2 </a:t>
            </a:r>
            <a:r>
              <a:rPr lang="zh-CN" altLang="en-US">
                <a:sym typeface="+mn-ea"/>
              </a:rPr>
              <a:t>树的基本术语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025" y="958850"/>
            <a:ext cx="9124315" cy="2534920"/>
          </a:xfrm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rgbClr val="FF0000"/>
                </a:solidFill>
              </a:rPr>
              <a:t>孩子结点、双亲结点、兄弟结点、堂兄弟结点</a:t>
            </a:r>
            <a:endParaRPr lang="zh-CN" altLang="en-US">
              <a:solidFill>
                <a:srgbClr val="FF0000"/>
              </a:solidFill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</a:rPr>
              <a:t>一个结点的直接后继称为该结点的</a:t>
            </a:r>
            <a:r>
              <a:rPr lang="zh-CN" altLang="en-US">
                <a:solidFill>
                  <a:srgbClr val="0000FF"/>
                </a:solidFill>
              </a:rPr>
              <a:t>孩子结点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ym typeface="+mn-ea"/>
              </a:rPr>
              <a:t>一个结点的直接前驱称为该结点的</a:t>
            </a:r>
            <a:r>
              <a:rPr lang="zh-CN" altLang="en-US">
                <a:solidFill>
                  <a:srgbClr val="0000FF"/>
                </a:solidFill>
              </a:rPr>
              <a:t>双亲结点；</a:t>
            </a:r>
            <a:endParaRPr lang="zh-CN" altLang="en-US">
              <a:solidFill>
                <a:schemeClr val="tx1"/>
              </a:solidFill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</a:rPr>
              <a:t>同一双亲结点的所有子结点互称为</a:t>
            </a:r>
            <a:r>
              <a:rPr lang="zh-CN" altLang="en-US">
                <a:solidFill>
                  <a:srgbClr val="0000FF"/>
                </a:solidFill>
              </a:rPr>
              <a:t>兄弟结点；</a:t>
            </a:r>
            <a:endParaRPr lang="zh-CN" altLang="en-US">
              <a:solidFill>
                <a:srgbClr val="0000FF"/>
              </a:solidFill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</a:rPr>
              <a:t>同一层次不同双亲的子结点互称为</a:t>
            </a:r>
            <a:r>
              <a:rPr lang="zh-CN" altLang="en-US">
                <a:solidFill>
                  <a:srgbClr val="0000FF"/>
                </a:solidFill>
              </a:rPr>
              <a:t>堂兄弟结点；</a:t>
            </a:r>
            <a:endParaRPr lang="zh-CN" altLang="en-US">
              <a:solidFill>
                <a:srgbClr val="0000FF"/>
              </a:solidFill>
            </a:endParaRPr>
          </a:p>
          <a:p>
            <a:pPr latinLnBrk="0">
              <a:lnSpc>
                <a:spcPct val="110000"/>
              </a:lnSpc>
              <a:spcBef>
                <a:spcPts val="0"/>
              </a:spcBef>
            </a:pP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DOC_GUID" val="{a1a2d32e-a35b-4497-bd47-b35d9a6d12d1}"/>
  <p:tag name="KSO_WPP_MARK_KEY" val="cd51c969-74f6-44a5-b0c4-e449b85f7e8a"/>
  <p:tag name="COMMONDATA" val="eyJoZGlkIjoiMzI5YTdhMDExZWVhYTAxZjI0MDI4YTdlYmQ4ZDU4NTAifQ==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0</TotalTime>
  <Words>8078</Words>
  <Application>WPS 演示</Application>
  <PresentationFormat>全屏显示(4:3)</PresentationFormat>
  <Paragraphs>1058</Paragraphs>
  <Slides>50</Slides>
  <Notes>31</Notes>
  <HiddenSlides>10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50</vt:i4>
      </vt:variant>
    </vt:vector>
  </HeadingPairs>
  <TitlesOfParts>
    <vt:vector size="72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微软雅黑</vt:lpstr>
      <vt:lpstr>Arial Unicode MS</vt:lpstr>
      <vt:lpstr>仿宋_GB2312</vt:lpstr>
      <vt:lpstr>仿宋</vt:lpstr>
      <vt:lpstr>Symbol</vt:lpstr>
      <vt:lpstr>Calibri</vt:lpstr>
      <vt:lpstr>场景型模板</vt:lpstr>
      <vt:lpstr>Visio.Drawing.5</vt:lpstr>
      <vt:lpstr>Equation.3</vt:lpstr>
      <vt:lpstr>Equation.3</vt:lpstr>
      <vt:lpstr>Equation.3</vt:lpstr>
      <vt:lpstr>Equation.3</vt:lpstr>
      <vt:lpstr>Equation.KSEE3</vt:lpstr>
      <vt:lpstr>Visio.Drawing.5</vt:lpstr>
      <vt:lpstr>PowerPoint 演示文稿</vt:lpstr>
      <vt:lpstr>教学目标</vt:lpstr>
      <vt:lpstr>6.1.1  树的定义</vt:lpstr>
      <vt:lpstr>6.1.1  树的定义</vt:lpstr>
      <vt:lpstr>6.1.2 树的基本术语</vt:lpstr>
      <vt:lpstr>6.1.2 树的基本术语</vt:lpstr>
      <vt:lpstr>6.1.2 树的基本术语</vt:lpstr>
      <vt:lpstr>6.1.2 树的基本术语</vt:lpstr>
      <vt:lpstr>6.1.2 树的基本术语</vt:lpstr>
      <vt:lpstr>6.1.2 树的基本术语</vt:lpstr>
      <vt:lpstr>6.2 二叉树</vt:lpstr>
      <vt:lpstr>6.2 二叉树</vt:lpstr>
      <vt:lpstr>6.2 二叉树</vt:lpstr>
      <vt:lpstr>6.2.1 二叉树的性质</vt:lpstr>
      <vt:lpstr>6.2.1 二叉树的性质</vt:lpstr>
      <vt:lpstr>6.2.1 二叉树的性质</vt:lpstr>
      <vt:lpstr>6.2.1 二叉树的性质</vt:lpstr>
      <vt:lpstr>6.2.1 二叉树的性质</vt:lpstr>
      <vt:lpstr>6.2.1 二叉树的性质</vt:lpstr>
      <vt:lpstr>6.2.1 二叉树的性质</vt:lpstr>
      <vt:lpstr>6.2.1 二叉树的性质</vt:lpstr>
      <vt:lpstr>6.2.1 二叉树的性质</vt:lpstr>
      <vt:lpstr>6.2.1 二叉树的性质</vt:lpstr>
      <vt:lpstr>6.2.1 二叉树的性质</vt:lpstr>
      <vt:lpstr>6.2.2 二叉树的顺序存储结构</vt:lpstr>
      <vt:lpstr>6.2.2 二叉树的顺序存储结构</vt:lpstr>
      <vt:lpstr>6.2.2 二叉树的链式存储结构</vt:lpstr>
      <vt:lpstr>6.2.2 二叉树的链式存储结构</vt:lpstr>
      <vt:lpstr>6.2  二叉树小结（必会）</vt:lpstr>
      <vt:lpstr>6.3 二叉树的遍历及其应用</vt:lpstr>
      <vt:lpstr>6.3 二叉树的遍历及其应用</vt:lpstr>
      <vt:lpstr>6.3.1  先序遍历二叉树</vt:lpstr>
      <vt:lpstr>6.3.1  先序遍历二叉树</vt:lpstr>
      <vt:lpstr>6.3.1  先序遍历二叉树</vt:lpstr>
      <vt:lpstr>PowerPoint 演示文稿</vt:lpstr>
      <vt:lpstr>6.3.1  中序遍历二叉树</vt:lpstr>
      <vt:lpstr>6.3.1  中序遍历二叉树</vt:lpstr>
      <vt:lpstr>6.3.1  中序遍历二叉树</vt:lpstr>
      <vt:lpstr>6.3.1  后序遍历二叉树</vt:lpstr>
      <vt:lpstr>6.3.1  后序遍历二叉树</vt:lpstr>
      <vt:lpstr>6.3.1  后序遍历二叉树</vt:lpstr>
      <vt:lpstr>6.3.1 层次遍历</vt:lpstr>
      <vt:lpstr>6.3.1  先序遍历二叉树</vt:lpstr>
      <vt:lpstr>6.3.1  先序遍历二叉树</vt:lpstr>
      <vt:lpstr>6.3.1  中序遍历二叉树</vt:lpstr>
      <vt:lpstr>6.3.1  中序遍历二叉树</vt:lpstr>
      <vt:lpstr>6.3.1  后序遍历二叉树</vt:lpstr>
      <vt:lpstr>6.3.1  后序遍历二叉树</vt:lpstr>
      <vt:lpstr>6.3.1  后序遍历二叉树</vt:lpstr>
      <vt:lpstr>6.3.1  后序遍历二叉树</vt:lpstr>
    </vt:vector>
  </TitlesOfParts>
  <Company>B.I.T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AI</dc:creator>
  <cp:lastModifiedBy>董丹丹</cp:lastModifiedBy>
  <cp:revision>3450</cp:revision>
  <dcterms:created xsi:type="dcterms:W3CDTF">2001-07-10T07:21:00Z</dcterms:created>
  <dcterms:modified xsi:type="dcterms:W3CDTF">2024-05-31T10:49:40Z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262317A492AC4AE9AAB6A361115B311F</vt:lpwstr>
  </property>
</Properties>
</file>