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030" r:id="rId3"/>
    <p:sldId id="3032" r:id="rId5"/>
    <p:sldId id="3075" r:id="rId6"/>
    <p:sldId id="3076" r:id="rId7"/>
    <p:sldId id="3077" r:id="rId8"/>
    <p:sldId id="3079" r:id="rId9"/>
    <p:sldId id="3078" r:id="rId10"/>
    <p:sldId id="3080" r:id="rId11"/>
    <p:sldId id="3088" r:id="rId12"/>
    <p:sldId id="3081" r:id="rId13"/>
    <p:sldId id="3082" r:id="rId14"/>
    <p:sldId id="3089" r:id="rId15"/>
    <p:sldId id="3090" r:id="rId16"/>
    <p:sldId id="3091" r:id="rId17"/>
    <p:sldId id="3092" r:id="rId18"/>
    <p:sldId id="3093" r:id="rId19"/>
    <p:sldId id="3094" r:id="rId20"/>
    <p:sldId id="3095" r:id="rId21"/>
    <p:sldId id="3096" r:id="rId22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4" userDrawn="1">
          <p15:clr>
            <a:srgbClr val="A4A3A4"/>
          </p15:clr>
        </p15:guide>
        <p15:guide id="2" pos="2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FF"/>
    <a:srgbClr val="3F8437"/>
    <a:srgbClr val="0000FF"/>
    <a:srgbClr val="4EA947"/>
    <a:srgbClr val="3333CD"/>
    <a:srgbClr val="FFFFFF"/>
    <a:srgbClr val="F9FBFA"/>
    <a:srgbClr val="B6042A"/>
    <a:srgbClr val="3CB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0"/>
  </p:normalViewPr>
  <p:slideViewPr>
    <p:cSldViewPr showGuides="1">
      <p:cViewPr varScale="1">
        <p:scale>
          <a:sx n="106" d="100"/>
          <a:sy n="106" d="100"/>
        </p:scale>
        <p:origin x="1764" y="138"/>
      </p:cViewPr>
      <p:guideLst>
        <p:guide orient="horz" pos="2854"/>
        <p:guide pos="2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657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</a:pP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rgbClr val="57896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algn="ctr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树的应用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" y="1235075"/>
            <a:ext cx="8923020" cy="2807335"/>
          </a:xfrm>
        </p:spPr>
        <p:txBody>
          <a:bodyPr/>
          <a:lstStyle/>
          <a:p>
            <a:r>
              <a:rPr lang="zh-CN"/>
              <a:t>树的应用概念</a:t>
            </a:r>
            <a:endParaRPr lang="zh-CN"/>
          </a:p>
          <a:p>
            <a:r>
              <a:rPr lang="zh-CN"/>
              <a:t>掌握树的应用中查找结点算法、将新结点插入算法</a:t>
            </a:r>
            <a:endParaRPr lang="zh-CN"/>
          </a:p>
          <a:p>
            <a:r>
              <a:rPr lang="zh-CN">
                <a:sym typeface="+mn-ea"/>
              </a:rPr>
              <a:t>掌握前中后序非递归算法</a:t>
            </a:r>
            <a:endParaRPr lang="zh-CN"/>
          </a:p>
          <a:p>
            <a:endParaRPr 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5" name="Rectangle 6"/>
          <p:cNvSpPr>
            <a:spLocks noGrp="1" noRot="1"/>
          </p:cNvSpPr>
          <p:nvPr/>
        </p:nvSpPr>
        <p:spPr>
          <a:xfrm>
            <a:off x="179705" y="116840"/>
            <a:ext cx="8922385" cy="503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None/>
            </a:pPr>
            <a:r>
              <a:rPr sz="2800" b="1" dirty="0"/>
              <a:t>2.	将结点插入到分类二叉树中</a:t>
            </a:r>
            <a:endParaRPr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1295400"/>
            <a:ext cx="9182100" cy="42672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5" name="Rectangle 6"/>
          <p:cNvSpPr>
            <a:spLocks noGrp="1" noRot="1"/>
          </p:cNvSpPr>
          <p:nvPr/>
        </p:nvSpPr>
        <p:spPr>
          <a:xfrm>
            <a:off x="179705" y="116840"/>
            <a:ext cx="8922385" cy="503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None/>
            </a:pPr>
            <a:r>
              <a:rPr sz="2800" b="1" dirty="0"/>
              <a:t>2.	将结点插入到分类二叉树中</a:t>
            </a:r>
            <a:endParaRPr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1316990"/>
            <a:ext cx="9001125" cy="45497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先序遍历二叉树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405620" cy="321691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(2) </a:t>
            </a:r>
            <a:r>
              <a:rPr lang="zh-CN" altLang="en-US">
                <a:solidFill>
                  <a:srgbClr val="FF0000"/>
                </a:solidFill>
              </a:rPr>
              <a:t>非递归算法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若二叉树为空，则返回；否则，令p=T；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⑴ 访问p所指向的结点；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⑵ q=p-&gt;Rchild ，若q不为空，则q进栈；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⑶ p=p-&gt;Lchild ，若p不为空，转(1)，否则转(4)；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⑷  退栈到p ，转(1)，直到栈空为止。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先序遍历二叉树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57550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#define  MAX_NODE  50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void  </a:t>
            </a:r>
            <a:r>
              <a:rPr lang="zh-CN" altLang="en-US" sz="2400">
                <a:solidFill>
                  <a:srgbClr val="FF0000"/>
                </a:solidFill>
              </a:rPr>
              <a:t>PreTraverse</a:t>
            </a:r>
            <a:r>
              <a:rPr lang="zh-CN" altLang="en-US" sz="2400">
                <a:solidFill>
                  <a:srgbClr val="0000FF"/>
                </a:solidFill>
              </a:rPr>
              <a:t>( BTNode  *T)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{  BTNode  *Stack[MAX_NODE] ,*p=T, *q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int  top=0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</a:t>
            </a:r>
            <a:r>
              <a:rPr lang="zh-CN" altLang="en-US" sz="2400">
                <a:solidFill>
                  <a:srgbClr val="FF0000"/>
                </a:solidFill>
              </a:rPr>
              <a:t>if  (T==NULL)  printf(</a:t>
            </a:r>
            <a:r>
              <a:rPr lang="en-US" altLang="zh-CN" sz="2400">
                <a:solidFill>
                  <a:srgbClr val="FF0000"/>
                </a:solidFill>
              </a:rPr>
              <a:t>“</a:t>
            </a:r>
            <a:r>
              <a:rPr lang="zh-CN" altLang="en-US" sz="2400">
                <a:solidFill>
                  <a:srgbClr val="FF0000"/>
                </a:solidFill>
              </a:rPr>
              <a:t> Binary Tree is Empty!\n</a:t>
            </a:r>
            <a:r>
              <a:rPr lang="en-US" altLang="zh-CN" sz="2400">
                <a:solidFill>
                  <a:srgbClr val="FF0000"/>
                </a:solidFill>
              </a:rPr>
              <a:t>”</a:t>
            </a:r>
            <a:r>
              <a:rPr lang="zh-CN" altLang="en-US" sz="2400">
                <a:solidFill>
                  <a:srgbClr val="FF0000"/>
                </a:solidFill>
              </a:rPr>
              <a:t>) ;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else {  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</a:t>
            </a:r>
            <a:r>
              <a:rPr lang="en-US" altLang="zh-CN" sz="2400">
                <a:solidFill>
                  <a:srgbClr val="0000FF"/>
                </a:solidFill>
              </a:rPr>
              <a:t>          </a:t>
            </a:r>
            <a:r>
              <a:rPr lang="zh-CN" altLang="en-US" sz="2400">
                <a:solidFill>
                  <a:srgbClr val="0000FF"/>
                </a:solidFill>
              </a:rPr>
              <a:t>do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{   visit( p-&gt; data ) ; </a:t>
            </a:r>
            <a:r>
              <a:rPr lang="zh-CN" altLang="en-US" sz="2400">
                <a:solidFill>
                  <a:srgbClr val="FF0000"/>
                </a:solidFill>
              </a:rPr>
              <a:t>  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if  (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p-&gt;Rchild</a:t>
            </a:r>
            <a:r>
              <a:rPr lang="zh-CN" altLang="en-US" sz="2400">
                <a:solidFill>
                  <a:srgbClr val="FF0000"/>
                </a:solidFill>
              </a:rPr>
              <a:t>!=NULL</a:t>
            </a:r>
            <a:r>
              <a:rPr lang="zh-CN" altLang="en-US" sz="2400">
                <a:solidFill>
                  <a:srgbClr val="0000FF"/>
                </a:solidFill>
              </a:rPr>
              <a:t> )  </a:t>
            </a:r>
            <a:r>
              <a:rPr lang="zh-CN" altLang="en-US" sz="2400">
                <a:solidFill>
                  <a:srgbClr val="FF0000"/>
                </a:solidFill>
              </a:rPr>
              <a:t>stack[top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++</a:t>
            </a:r>
            <a:r>
              <a:rPr lang="zh-CN" altLang="en-US" sz="2400">
                <a:solidFill>
                  <a:srgbClr val="FF0000"/>
                </a:solidFill>
              </a:rPr>
              <a:t>]=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p-&gt;Rchild</a:t>
            </a:r>
            <a:r>
              <a:rPr lang="zh-CN" altLang="en-US" sz="2400">
                <a:solidFill>
                  <a:srgbClr val="0000FF"/>
                </a:solidFill>
              </a:rPr>
              <a:t> ;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if </a:t>
            </a: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zh-CN" altLang="en-US" sz="2400">
                <a:solidFill>
                  <a:srgbClr val="0000FF"/>
                </a:solidFill>
              </a:rPr>
              <a:t>(</a:t>
            </a: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p-&gt;Lchild</a:t>
            </a:r>
            <a:r>
              <a:rPr lang="zh-CN" altLang="en-US" sz="2400">
                <a:solidFill>
                  <a:srgbClr val="FF0000"/>
                </a:solidFill>
              </a:rPr>
              <a:t>==NULL</a:t>
            </a:r>
            <a:r>
              <a:rPr lang="zh-CN" altLang="en-US" sz="2400">
                <a:solidFill>
                  <a:srgbClr val="0000FF"/>
                </a:solidFill>
              </a:rPr>
              <a:t>) { </a:t>
            </a:r>
            <a:r>
              <a:rPr lang="zh-CN" altLang="en-US" sz="2400">
                <a:solidFill>
                  <a:srgbClr val="FF0000"/>
                </a:solidFill>
              </a:rPr>
              <a:t>p=stack[top] ;  top-- ;</a:t>
            </a:r>
            <a:r>
              <a:rPr lang="zh-CN" altLang="en-US" sz="2400">
                <a:solidFill>
                  <a:srgbClr val="0000FF"/>
                </a:solidFill>
              </a:rPr>
              <a:t>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}while (p!=NULL)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中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104630" cy="321691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(2) </a:t>
            </a:r>
            <a:r>
              <a:rPr lang="zh-CN" altLang="en-US">
                <a:solidFill>
                  <a:srgbClr val="FF0000"/>
                </a:solidFill>
              </a:rPr>
              <a:t>非递归算法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若二叉树为空，则返回；否则，令p=T；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⑴ 若p不为空，p进栈， p=p-&gt;Lchild 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⑵ 否则(即p为空)，退栈到p，访问p所指向的结点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⑶ p=p-&gt;Rchild ，转(1)；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直到栈空为止。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中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57550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#define MAX_NODE  50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void  </a:t>
            </a:r>
            <a:r>
              <a:rPr lang="zh-CN" altLang="en-US" sz="2400">
                <a:solidFill>
                  <a:srgbClr val="FF0000"/>
                </a:solidFill>
              </a:rPr>
              <a:t>InorderTraverse</a:t>
            </a:r>
            <a:r>
              <a:rPr lang="zh-CN" altLang="en-US" sz="2400">
                <a:solidFill>
                  <a:srgbClr val="0000FF"/>
                </a:solidFill>
              </a:rPr>
              <a:t>( BTNode  *T)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{  BTNode  *Stack[MAX_NODE] ,*p=T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int  top=0 , </a:t>
            </a:r>
            <a:r>
              <a:rPr lang="en-US" altLang="zh-CN" sz="2400">
                <a:solidFill>
                  <a:srgbClr val="FF0000"/>
                </a:solidFill>
              </a:rPr>
              <a:t>flag</a:t>
            </a:r>
            <a:r>
              <a:rPr lang="zh-CN" altLang="en-US" sz="2400">
                <a:solidFill>
                  <a:srgbClr val="FF0000"/>
                </a:solidFill>
              </a:rPr>
              <a:t>=1</a:t>
            </a:r>
            <a:r>
              <a:rPr lang="zh-CN" altLang="en-US" sz="2400">
                <a:solidFill>
                  <a:srgbClr val="0000FF"/>
                </a:solidFill>
              </a:rPr>
              <a:t>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</a:t>
            </a:r>
            <a:r>
              <a:rPr lang="zh-CN" altLang="en-US" sz="2400">
                <a:solidFill>
                  <a:srgbClr val="FF0000"/>
                </a:solidFill>
              </a:rPr>
              <a:t>if  (T==NULL)</a:t>
            </a:r>
            <a:r>
              <a:rPr lang="zh-CN" altLang="en-US" sz="2400">
                <a:solidFill>
                  <a:srgbClr val="0000FF"/>
                </a:solidFill>
              </a:rPr>
              <a:t>  printf(“ Binary Tree is Empty!\n”)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else  { do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{ </a:t>
            </a:r>
            <a:r>
              <a:rPr lang="zh-CN" altLang="en-US" sz="2400">
                <a:solidFill>
                  <a:srgbClr val="FF0000"/>
                </a:solidFill>
              </a:rPr>
              <a:t>while (p!=NULL)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                        {  stack[++top]=p ;  p=p-&gt;Lchild ;   }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  </a:t>
            </a:r>
            <a:r>
              <a:rPr lang="zh-CN" altLang="en-US" sz="2400">
                <a:solidFill>
                  <a:srgbClr val="FF00FF"/>
                </a:solidFill>
              </a:rPr>
              <a:t>  if  (top==0)  </a:t>
            </a:r>
            <a:r>
              <a:rPr lang="en-US" altLang="zh-CN" sz="2400">
                <a:solidFill>
                  <a:srgbClr val="FF00FF"/>
                </a:solidFill>
              </a:rPr>
              <a:t>flag</a:t>
            </a:r>
            <a:r>
              <a:rPr lang="zh-CN" altLang="en-US" sz="2400">
                <a:solidFill>
                  <a:srgbClr val="FF00FF"/>
                </a:solidFill>
              </a:rPr>
              <a:t>=0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zh-CN" altLang="en-US" sz="2400">
                <a:solidFill>
                  <a:srgbClr val="FF0000"/>
                </a:solidFill>
              </a:rPr>
              <a:t>else  {  p=stack[top] ;  top-- ;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                                 visit( p-&gt;data ) ;  p=p-&gt;Rchild ; }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}  while (</a:t>
            </a:r>
            <a:r>
              <a:rPr lang="en-US" altLang="zh-CN" sz="2400">
                <a:solidFill>
                  <a:srgbClr val="0000FF"/>
                </a:solidFill>
              </a:rPr>
              <a:t>flag</a:t>
            </a:r>
            <a:r>
              <a:rPr lang="zh-CN" altLang="en-US" sz="2400">
                <a:solidFill>
                  <a:srgbClr val="0000FF"/>
                </a:solidFill>
              </a:rPr>
              <a:t>!=0)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后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104630" cy="530098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(2) </a:t>
            </a:r>
            <a:r>
              <a:rPr lang="zh-CN" altLang="en-US">
                <a:solidFill>
                  <a:srgbClr val="FF0000"/>
                </a:solidFill>
              </a:rPr>
              <a:t>非递归算法</a:t>
            </a:r>
            <a:endParaRPr lang="zh-CN" altLang="en-US"/>
          </a:p>
          <a:p>
            <a:r>
              <a:rPr lang="zh-CN" altLang="en-US"/>
              <a:t>在后序遍历中，根结点是最后被访问的。</a:t>
            </a:r>
            <a:endParaRPr lang="zh-CN" altLang="en-US"/>
          </a:p>
          <a:p>
            <a:r>
              <a:rPr lang="zh-CN" altLang="en-US"/>
              <a:t>因此，在遍历过程中，当搜索指针指向某一根结点时，不能立即访问，而要先遍历其左子树，此时</a:t>
            </a:r>
            <a:r>
              <a:rPr lang="zh-CN" altLang="en-US">
                <a:solidFill>
                  <a:srgbClr val="FF0000"/>
                </a:solidFill>
              </a:rPr>
              <a:t>根结点进栈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当其左子树遍历完后再搜索到该根结点时，还是不能访问，还需遍历其右子树。所以，</a:t>
            </a:r>
            <a:r>
              <a:rPr lang="zh-CN" altLang="en-US">
                <a:solidFill>
                  <a:srgbClr val="FF0000"/>
                </a:solidFill>
              </a:rPr>
              <a:t>此根结点还需再次进栈。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当其右子树遍历完后再退栈到到该根结点时，才能被访问。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后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104630" cy="530098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</a:rPr>
              <a:t>因此，设立一个状态标志变量tag ：</a:t>
            </a:r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其次，设两个堆栈S1、S2 ，S1保存结点，S2保存结点的状态标志变量tag 。S1和S2共用一个栈顶指针</a:t>
            </a:r>
            <a:r>
              <a:rPr lang="zh-CN">
                <a:solidFill>
                  <a:schemeClr val="tx1"/>
                </a:solidFill>
              </a:rPr>
              <a:t>。</a:t>
            </a:r>
            <a:endParaRPr lang="zh-CN">
              <a:solidFill>
                <a:schemeClr val="tx1"/>
              </a:solidFill>
            </a:endParaRPr>
          </a:p>
        </p:txBody>
      </p:sp>
      <p:grpSp>
        <p:nvGrpSpPr>
          <p:cNvPr id="49154" name="组合 438274"/>
          <p:cNvGrpSpPr/>
          <p:nvPr/>
        </p:nvGrpSpPr>
        <p:grpSpPr>
          <a:xfrm>
            <a:off x="1164590" y="1739265"/>
            <a:ext cx="5027295" cy="1294765"/>
            <a:chOff x="365" y="2448"/>
            <a:chExt cx="2477" cy="576"/>
          </a:xfrm>
        </p:grpSpPr>
        <p:sp>
          <p:nvSpPr>
            <p:cNvPr id="49155" name="矩形 438275"/>
            <p:cNvSpPr/>
            <p:nvPr/>
          </p:nvSpPr>
          <p:spPr>
            <a:xfrm>
              <a:off x="960" y="2448"/>
              <a:ext cx="188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b="0">
                  <a:ea typeface="+mn-ea"/>
                  <a:cs typeface="Times New Roman" panose="02020603050405020304" pitchFamily="18" charset="0"/>
                </a:rPr>
                <a:t>0 </a:t>
              </a:r>
              <a:r>
                <a:rPr lang="zh-CN" altLang="en-US" b="0" dirty="0">
                  <a:ea typeface="+mn-ea"/>
                  <a:cs typeface="Times New Roman" panose="02020603050405020304" pitchFamily="18" charset="0"/>
                </a:rPr>
                <a:t>： 结点暂不能访问</a:t>
              </a:r>
              <a:endParaRPr lang="zh-CN" altLang="en-US" b="0" dirty="0"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56" name="矩形 438276"/>
            <p:cNvSpPr/>
            <p:nvPr/>
          </p:nvSpPr>
          <p:spPr>
            <a:xfrm>
              <a:off x="960" y="2775"/>
              <a:ext cx="188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b="0">
                  <a:ea typeface="+mn-ea"/>
                  <a:cs typeface="Times New Roman" panose="02020603050405020304" pitchFamily="18" charset="0"/>
                </a:rPr>
                <a:t>1 </a:t>
              </a:r>
              <a:r>
                <a:rPr lang="zh-CN" altLang="en-US" b="0" dirty="0">
                  <a:ea typeface="+mn-ea"/>
                  <a:cs typeface="Times New Roman" panose="02020603050405020304" pitchFamily="18" charset="0"/>
                </a:rPr>
                <a:t>： 结点可以被访问</a:t>
              </a:r>
              <a:endParaRPr lang="zh-CN" altLang="en-US" b="0" dirty="0"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57" name="矩形 438277"/>
            <p:cNvSpPr/>
            <p:nvPr/>
          </p:nvSpPr>
          <p:spPr>
            <a:xfrm>
              <a:off x="365" y="2632"/>
              <a:ext cx="49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b="0">
                  <a:ea typeface="+mn-ea"/>
                  <a:cs typeface="Times New Roman" panose="02020603050405020304" pitchFamily="18" charset="0"/>
                </a:rPr>
                <a:t>tag=</a:t>
              </a:r>
              <a:endParaRPr lang="en-US" altLang="zh-CN" b="0"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58" name="左大括号 438278"/>
            <p:cNvSpPr/>
            <p:nvPr/>
          </p:nvSpPr>
          <p:spPr>
            <a:xfrm>
              <a:off x="880" y="2544"/>
              <a:ext cx="68" cy="40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b="0"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后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104630" cy="530098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(2) </a:t>
            </a:r>
            <a:r>
              <a:rPr lang="zh-CN" altLang="en-US">
                <a:solidFill>
                  <a:srgbClr val="FF0000"/>
                </a:solidFill>
              </a:rPr>
              <a:t>非递归算法</a:t>
            </a:r>
            <a:endParaRPr lang="zh-CN" altLang="en-US"/>
          </a:p>
          <a:p>
            <a:r>
              <a:rPr lang="zh-CN" altLang="en-US"/>
              <a:t>若二叉树为空，则返回；否则，令p=T；</a:t>
            </a:r>
            <a:endParaRPr lang="zh-CN" altLang="en-US"/>
          </a:p>
          <a:p>
            <a:r>
              <a:rPr lang="zh-CN" altLang="en-US"/>
              <a:t>⑴ 第一次经过根结点p，不访问：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p进栈S1 ， tag 赋值0并进栈S2，p=p-&gt;Lchild 。</a:t>
            </a:r>
            <a:endParaRPr lang="zh-CN" altLang="en-US"/>
          </a:p>
          <a:p>
            <a:r>
              <a:rPr lang="zh-CN" altLang="en-US"/>
              <a:t>⑵ 若p不为空，转(1)，否则，取状态标志值tag </a:t>
            </a:r>
            <a:endParaRPr lang="zh-CN" altLang="en-US"/>
          </a:p>
          <a:p>
            <a:r>
              <a:rPr lang="zh-CN" altLang="en-US"/>
              <a:t>⑶ 若tag=0：对栈S1，不访问，不出栈；修改S2栈顶元素值(tag赋值1) ，取S1栈顶元素的右子树，即p=S1[top]-&gt;Rchild ，转(1)；</a:t>
            </a:r>
            <a:endParaRPr lang="zh-CN" altLang="en-US"/>
          </a:p>
          <a:p>
            <a:r>
              <a:rPr lang="zh-CN" altLang="en-US"/>
              <a:t>⑷ 若tag=1：S1退栈，访问该结点；</a:t>
            </a:r>
            <a:endParaRPr lang="zh-CN" altLang="en-US"/>
          </a:p>
          <a:p>
            <a:r>
              <a:rPr lang="zh-CN" altLang="en-US"/>
              <a:t>直到栈空为止。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后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814705"/>
            <a:ext cx="9010015" cy="57550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#define MAX_NODE  50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void  PostorderTraverse( BTNode  *T)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{  BTNode  *S1[MAX_NODE] ,*p=T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int S2[MAX_NODE] , top=0 , bool=1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if  (T==NULL)  printf(“Binary Tree is Empty!\n”)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else  { do{   while (p!=NULL)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    {  S1[++top]=p ; S2[top]=0 ;   p=p-&gt;Lchild ; 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     if  (top==0)  bool=0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    else if  (S2[top]==0){ p=S1[top]-&gt;Rchild ;  S2[top]=1 ;  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   else {  p=S1[top] ;  top-- ;   visit( p-&gt;data ) ; p=NULL ; </a:t>
            </a:r>
            <a:r>
              <a:rPr lang="zh-CN" altLang="en-US" sz="2400">
                <a:solidFill>
                  <a:srgbClr val="0000FF"/>
                </a:solidFill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</a:rPr>
              <a:t>                                           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</a:t>
            </a:r>
            <a:r>
              <a:rPr lang="zh-CN" altLang="en-US" sz="2400">
                <a:solidFill>
                  <a:srgbClr val="4EA947"/>
                </a:solidFill>
              </a:rPr>
              <a:t>          /*  使循环继续进行而不至于死循环 */</a:t>
            </a:r>
            <a:r>
              <a:rPr lang="zh-CN" altLang="en-US" sz="2400">
                <a:solidFill>
                  <a:srgbClr val="0000FF"/>
                </a:solidFill>
              </a:rPr>
              <a:t>                       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}  while (bool!=0)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}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树的应用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" y="1103630"/>
            <a:ext cx="8898255" cy="507809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分类二叉树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FF"/>
                </a:solidFill>
              </a:rPr>
              <a:t>二叉排序树</a:t>
            </a:r>
            <a:r>
              <a:rPr lang="zh-CN" altLang="en-US"/>
              <a:t>或</a:t>
            </a:r>
            <a:r>
              <a:rPr lang="zh-CN" altLang="en-US">
                <a:solidFill>
                  <a:srgbClr val="0000FF"/>
                </a:solidFill>
              </a:rPr>
              <a:t>二叉搜索树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zh-CN" altLang="en-US"/>
              <a:t>：设key</a:t>
            </a:r>
            <a:r>
              <a:rPr lang="zh-CN" altLang="en-US" baseline="-25000"/>
              <a:t>1</a:t>
            </a:r>
            <a:r>
              <a:rPr lang="zh-CN" altLang="en-US"/>
              <a:t>, key</a:t>
            </a:r>
            <a:r>
              <a:rPr lang="zh-CN" altLang="en-US" baseline="-25000"/>
              <a:t>2</a:t>
            </a:r>
            <a:r>
              <a:rPr lang="zh-CN" altLang="en-US"/>
              <a:t>,, key</a:t>
            </a:r>
            <a:r>
              <a:rPr lang="zh-CN" altLang="en-US" baseline="-25000"/>
              <a:t>n</a:t>
            </a:r>
            <a:r>
              <a:rPr lang="zh-CN" altLang="en-US"/>
              <a:t>是一个数据集合中数据元素的对应</a:t>
            </a:r>
            <a:r>
              <a:rPr lang="zh-CN" altLang="en-US">
                <a:solidFill>
                  <a:srgbClr val="0000FF"/>
                </a:solidFill>
              </a:rPr>
              <a:t>关键字</a:t>
            </a:r>
            <a:r>
              <a:rPr lang="zh-CN" altLang="en-US"/>
              <a:t>，按下列</a:t>
            </a:r>
            <a:r>
              <a:rPr lang="zh-CN" altLang="en-US">
                <a:solidFill>
                  <a:srgbClr val="0000FF"/>
                </a:solidFill>
              </a:rPr>
              <a:t>原则</a:t>
            </a:r>
            <a:r>
              <a:rPr lang="zh-CN" altLang="en-US"/>
              <a:t>建立二叉树称为分类二叉树:</a:t>
            </a:r>
            <a:endParaRPr lang="zh-CN" altLang="en-US"/>
          </a:p>
          <a:p>
            <a:pPr marL="800100" lvl="1" indent="-342900">
              <a:buFont typeface="Monotype Sorts" charset="0"/>
              <a:buChar char="§"/>
            </a:pPr>
            <a:r>
              <a:rPr lang="zh-CN" altLang="en-US">
                <a:solidFill>
                  <a:schemeClr val="tx1"/>
                </a:solidFill>
              </a:rPr>
              <a:t>每个元素有一个关键字，并且</a:t>
            </a:r>
            <a:r>
              <a:rPr lang="zh-CN" altLang="en-US">
                <a:solidFill>
                  <a:srgbClr val="0000FF"/>
                </a:solidFill>
              </a:rPr>
              <a:t>任意两个元素的关键字不相同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Font typeface="Monotype Sorts" charset="0"/>
              <a:buChar char="§"/>
            </a:pPr>
            <a:r>
              <a:rPr lang="zh-CN" altLang="en-US">
                <a:solidFill>
                  <a:schemeClr val="tx1"/>
                </a:solidFill>
              </a:rPr>
              <a:t>根结点的</a:t>
            </a:r>
            <a:r>
              <a:rPr lang="zh-CN" altLang="en-US">
                <a:solidFill>
                  <a:srgbClr val="0000FF"/>
                </a:solidFill>
              </a:rPr>
              <a:t>左子树的</a:t>
            </a:r>
            <a:r>
              <a:rPr lang="zh-CN" altLang="en-US">
                <a:solidFill>
                  <a:schemeClr val="tx1"/>
                </a:solidFill>
              </a:rPr>
              <a:t>关键字（如果存在）</a:t>
            </a:r>
            <a:r>
              <a:rPr lang="zh-CN" altLang="en-US">
                <a:solidFill>
                  <a:srgbClr val="0000FF"/>
                </a:solidFill>
              </a:rPr>
              <a:t>小于根结点</a:t>
            </a:r>
            <a:r>
              <a:rPr lang="zh-CN" altLang="en-US">
                <a:solidFill>
                  <a:schemeClr val="tx1"/>
                </a:solidFill>
              </a:rPr>
              <a:t>的关键字。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Font typeface="Monotype Sorts" charset="0"/>
              <a:buChar char="§"/>
            </a:pPr>
            <a:r>
              <a:rPr lang="zh-CN" altLang="en-US">
                <a:solidFill>
                  <a:schemeClr val="tx1"/>
                </a:solidFill>
              </a:rPr>
              <a:t>根结点的</a:t>
            </a:r>
            <a:r>
              <a:rPr lang="zh-CN" altLang="en-US">
                <a:solidFill>
                  <a:srgbClr val="0000FF"/>
                </a:solidFill>
              </a:rPr>
              <a:t>右子树</a:t>
            </a:r>
            <a:r>
              <a:rPr lang="zh-CN" altLang="en-US">
                <a:solidFill>
                  <a:schemeClr val="tx1"/>
                </a:solidFill>
              </a:rPr>
              <a:t>的关键字（如果存在）</a:t>
            </a:r>
            <a:r>
              <a:rPr lang="zh-CN" altLang="en-US">
                <a:solidFill>
                  <a:srgbClr val="0000FF"/>
                </a:solidFill>
              </a:rPr>
              <a:t>大于根</a:t>
            </a:r>
            <a:r>
              <a:rPr lang="zh-CN" altLang="en-US">
                <a:solidFill>
                  <a:schemeClr val="tx1"/>
                </a:solidFill>
              </a:rPr>
              <a:t>结点的关键字。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Font typeface="Monotype Sorts" charset="0"/>
              <a:buChar char="§"/>
            </a:pPr>
            <a:r>
              <a:rPr lang="zh-CN" altLang="en-US">
                <a:solidFill>
                  <a:schemeClr val="tx1"/>
                </a:solidFill>
              </a:rPr>
              <a:t>根结点的</a:t>
            </a:r>
            <a:r>
              <a:rPr lang="zh-CN" altLang="en-US">
                <a:solidFill>
                  <a:srgbClr val="0000FF"/>
                </a:solidFill>
              </a:rPr>
              <a:t>左右子树也都是分类二叉树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4" name="Rectangle 28"/>
          <p:cNvSpPr/>
          <p:nvPr/>
        </p:nvSpPr>
        <p:spPr>
          <a:xfrm>
            <a:off x="467995" y="1080453"/>
            <a:ext cx="7537450" cy="3987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rtlCol="0" anchor="t" anchorCtr="0">
            <a:noAutofit/>
          </a:bodyPr>
          <a:lstStyle/>
          <a:p>
            <a:pPr marL="342900" lvl="0" indent="-342900" algn="l" eaLnBrk="0" hangingPunct="0">
              <a:lnSpc>
                <a:spcPct val="100000"/>
              </a:lnSpc>
              <a:buSzTx/>
            </a:pP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数据集合的关键字：｛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15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23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12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8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13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9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25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21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18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｝</a:t>
            </a:r>
            <a:endParaRPr lang="zh-CN" altLang="en-US" sz="1900" b="0" kern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</p:txBody>
      </p:sp>
      <p:grpSp>
        <p:nvGrpSpPr>
          <p:cNvPr id="117765" name="Group 33"/>
          <p:cNvGrpSpPr/>
          <p:nvPr/>
        </p:nvGrpSpPr>
        <p:grpSpPr>
          <a:xfrm>
            <a:off x="1692275" y="2482215"/>
            <a:ext cx="4967288" cy="3176588"/>
            <a:chOff x="1066" y="1202"/>
            <a:chExt cx="3129" cy="2001"/>
          </a:xfrm>
        </p:grpSpPr>
        <p:grpSp>
          <p:nvGrpSpPr>
            <p:cNvPr id="117766" name="Group 2"/>
            <p:cNvGrpSpPr/>
            <p:nvPr/>
          </p:nvGrpSpPr>
          <p:grpSpPr>
            <a:xfrm>
              <a:off x="2245" y="2413"/>
              <a:ext cx="590" cy="790"/>
              <a:chOff x="2245" y="2413"/>
              <a:chExt cx="590" cy="790"/>
            </a:xfrm>
          </p:grpSpPr>
          <p:sp>
            <p:nvSpPr>
              <p:cNvPr id="117789" name="Line 3"/>
              <p:cNvSpPr/>
              <p:nvPr/>
            </p:nvSpPr>
            <p:spPr>
              <a:xfrm flipH="1">
                <a:off x="2442" y="2413"/>
                <a:ext cx="393" cy="60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7790" name="Oval 4"/>
              <p:cNvSpPr/>
              <p:nvPr/>
            </p:nvSpPr>
            <p:spPr>
              <a:xfrm>
                <a:off x="2245" y="2867"/>
                <a:ext cx="378" cy="3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>
                    <a:latin typeface="宋体" panose="02010600030101010101" pitchFamily="2" charset="-122"/>
                  </a:rPr>
                  <a:t>18</a:t>
                </a:r>
                <a:endParaRPr lang="en-US" altLang="zh-CN" sz="2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17767" name="Group 5"/>
            <p:cNvGrpSpPr/>
            <p:nvPr/>
          </p:nvGrpSpPr>
          <p:grpSpPr>
            <a:xfrm>
              <a:off x="2638" y="1808"/>
              <a:ext cx="786" cy="790"/>
              <a:chOff x="2638" y="1808"/>
              <a:chExt cx="786" cy="790"/>
            </a:xfrm>
          </p:grpSpPr>
          <p:sp>
            <p:nvSpPr>
              <p:cNvPr id="117787" name="Line 6"/>
              <p:cNvSpPr/>
              <p:nvPr/>
            </p:nvSpPr>
            <p:spPr>
              <a:xfrm flipH="1">
                <a:off x="2835" y="1808"/>
                <a:ext cx="589" cy="60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7788" name="Oval 7"/>
              <p:cNvSpPr/>
              <p:nvPr/>
            </p:nvSpPr>
            <p:spPr>
              <a:xfrm>
                <a:off x="2638" y="2262"/>
                <a:ext cx="378" cy="3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>
                    <a:latin typeface="宋体" panose="02010600030101010101" pitchFamily="2" charset="-122"/>
                  </a:rPr>
                  <a:t>21</a:t>
                </a:r>
                <a:endParaRPr lang="en-US" altLang="zh-CN" sz="2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17768" name="Group 8"/>
            <p:cNvGrpSpPr/>
            <p:nvPr/>
          </p:nvGrpSpPr>
          <p:grpSpPr>
            <a:xfrm>
              <a:off x="3424" y="1808"/>
              <a:ext cx="771" cy="790"/>
              <a:chOff x="3424" y="1808"/>
              <a:chExt cx="771" cy="790"/>
            </a:xfrm>
          </p:grpSpPr>
          <p:sp>
            <p:nvSpPr>
              <p:cNvPr id="117785" name="Line 9"/>
              <p:cNvSpPr/>
              <p:nvPr/>
            </p:nvSpPr>
            <p:spPr>
              <a:xfrm>
                <a:off x="3424" y="1808"/>
                <a:ext cx="590" cy="60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7786" name="Oval 10"/>
              <p:cNvSpPr/>
              <p:nvPr/>
            </p:nvSpPr>
            <p:spPr>
              <a:xfrm>
                <a:off x="3817" y="2262"/>
                <a:ext cx="378" cy="3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>
                    <a:latin typeface="宋体" panose="02010600030101010101" pitchFamily="2" charset="-122"/>
                  </a:rPr>
                  <a:t>25</a:t>
                </a:r>
                <a:endParaRPr lang="en-US" altLang="zh-CN" sz="2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17769" name="Group 11"/>
            <p:cNvGrpSpPr/>
            <p:nvPr/>
          </p:nvGrpSpPr>
          <p:grpSpPr>
            <a:xfrm>
              <a:off x="1263" y="2565"/>
              <a:ext cx="574" cy="638"/>
              <a:chOff x="1263" y="2565"/>
              <a:chExt cx="574" cy="638"/>
            </a:xfrm>
          </p:grpSpPr>
          <p:sp>
            <p:nvSpPr>
              <p:cNvPr id="117783" name="Line 12"/>
              <p:cNvSpPr/>
              <p:nvPr/>
            </p:nvSpPr>
            <p:spPr>
              <a:xfrm>
                <a:off x="1263" y="2565"/>
                <a:ext cx="393" cy="45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7784" name="Oval 13"/>
              <p:cNvSpPr/>
              <p:nvPr/>
            </p:nvSpPr>
            <p:spPr>
              <a:xfrm>
                <a:off x="1459" y="2867"/>
                <a:ext cx="378" cy="3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>
                    <a:latin typeface="宋体" panose="02010600030101010101" pitchFamily="2" charset="-122"/>
                  </a:rPr>
                  <a:t>9</a:t>
                </a:r>
                <a:endParaRPr lang="en-US" altLang="zh-CN" sz="2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17770" name="Group 18"/>
            <p:cNvGrpSpPr/>
            <p:nvPr/>
          </p:nvGrpSpPr>
          <p:grpSpPr>
            <a:xfrm>
              <a:off x="2638" y="1353"/>
              <a:ext cx="967" cy="639"/>
              <a:chOff x="2638" y="1353"/>
              <a:chExt cx="967" cy="639"/>
            </a:xfrm>
          </p:grpSpPr>
          <p:sp>
            <p:nvSpPr>
              <p:cNvPr id="117781" name="Line 19"/>
              <p:cNvSpPr/>
              <p:nvPr/>
            </p:nvSpPr>
            <p:spPr>
              <a:xfrm>
                <a:off x="2638" y="1353"/>
                <a:ext cx="786" cy="4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7782" name="Oval 20"/>
              <p:cNvSpPr/>
              <p:nvPr/>
            </p:nvSpPr>
            <p:spPr>
              <a:xfrm>
                <a:off x="3228" y="1656"/>
                <a:ext cx="377" cy="3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>
                    <a:latin typeface="宋体" panose="02010600030101010101" pitchFamily="2" charset="-122"/>
                  </a:rPr>
                  <a:t>23</a:t>
                </a:r>
                <a:endParaRPr lang="en-US" altLang="zh-CN" sz="2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17771" name="Group 21"/>
            <p:cNvGrpSpPr/>
            <p:nvPr/>
          </p:nvGrpSpPr>
          <p:grpSpPr>
            <a:xfrm>
              <a:off x="1066" y="1808"/>
              <a:ext cx="786" cy="790"/>
              <a:chOff x="1066" y="1808"/>
              <a:chExt cx="786" cy="790"/>
            </a:xfrm>
          </p:grpSpPr>
          <p:sp>
            <p:nvSpPr>
              <p:cNvPr id="117779" name="Line 22"/>
              <p:cNvSpPr/>
              <p:nvPr/>
            </p:nvSpPr>
            <p:spPr>
              <a:xfrm flipH="1">
                <a:off x="1263" y="1808"/>
                <a:ext cx="589" cy="60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7780" name="Oval 23"/>
              <p:cNvSpPr/>
              <p:nvPr/>
            </p:nvSpPr>
            <p:spPr>
              <a:xfrm>
                <a:off x="1066" y="2262"/>
                <a:ext cx="378" cy="3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>
                    <a:latin typeface="宋体" panose="02010600030101010101" pitchFamily="2" charset="-122"/>
                  </a:rPr>
                  <a:t>8</a:t>
                </a:r>
                <a:endParaRPr lang="en-US" altLang="zh-CN" sz="2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17772" name="Group 24"/>
            <p:cNvGrpSpPr/>
            <p:nvPr/>
          </p:nvGrpSpPr>
          <p:grpSpPr>
            <a:xfrm>
              <a:off x="1852" y="1808"/>
              <a:ext cx="771" cy="790"/>
              <a:chOff x="1852" y="1808"/>
              <a:chExt cx="771" cy="790"/>
            </a:xfrm>
          </p:grpSpPr>
          <p:sp>
            <p:nvSpPr>
              <p:cNvPr id="117777" name="Line 25"/>
              <p:cNvSpPr/>
              <p:nvPr/>
            </p:nvSpPr>
            <p:spPr>
              <a:xfrm>
                <a:off x="1852" y="1808"/>
                <a:ext cx="590" cy="60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7778" name="Oval 26"/>
              <p:cNvSpPr/>
              <p:nvPr/>
            </p:nvSpPr>
            <p:spPr>
              <a:xfrm>
                <a:off x="2245" y="2262"/>
                <a:ext cx="378" cy="3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>
                    <a:latin typeface="宋体" panose="02010600030101010101" pitchFamily="2" charset="-122"/>
                  </a:rPr>
                  <a:t>13</a:t>
                </a:r>
                <a:endParaRPr lang="en-US" altLang="zh-CN" sz="2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17773" name="Group 29"/>
            <p:cNvGrpSpPr/>
            <p:nvPr/>
          </p:nvGrpSpPr>
          <p:grpSpPr>
            <a:xfrm>
              <a:off x="1655" y="1344"/>
              <a:ext cx="982" cy="639"/>
              <a:chOff x="1656" y="1353"/>
              <a:chExt cx="982" cy="639"/>
            </a:xfrm>
          </p:grpSpPr>
          <p:sp>
            <p:nvSpPr>
              <p:cNvPr id="117775" name="Line 30"/>
              <p:cNvSpPr/>
              <p:nvPr/>
            </p:nvSpPr>
            <p:spPr>
              <a:xfrm flipH="1">
                <a:off x="1852" y="1353"/>
                <a:ext cx="786" cy="4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7776" name="Oval 31"/>
              <p:cNvSpPr/>
              <p:nvPr/>
            </p:nvSpPr>
            <p:spPr>
              <a:xfrm>
                <a:off x="1656" y="1656"/>
                <a:ext cx="377" cy="3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800" dirty="0">
                    <a:latin typeface="宋体" panose="02010600030101010101" pitchFamily="2" charset="-122"/>
                  </a:rPr>
                  <a:t>12</a:t>
                </a:r>
                <a:endParaRPr lang="en-US" altLang="zh-CN" sz="2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17774" name="Oval 32"/>
            <p:cNvSpPr/>
            <p:nvPr/>
          </p:nvSpPr>
          <p:spPr>
            <a:xfrm>
              <a:off x="2442" y="1202"/>
              <a:ext cx="377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dirty="0">
                  <a:latin typeface="宋体" panose="02010600030101010101" pitchFamily="2" charset="-122"/>
                </a:rPr>
                <a:t>15</a:t>
              </a:r>
              <a:endParaRPr lang="en-US" altLang="zh-CN" sz="28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树的应用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55"/>
          <p:cNvGrpSpPr/>
          <p:nvPr/>
        </p:nvGrpSpPr>
        <p:grpSpPr>
          <a:xfrm>
            <a:off x="3563938" y="4117658"/>
            <a:ext cx="936625" cy="1254125"/>
            <a:chOff x="2245" y="2413"/>
            <a:chExt cx="590" cy="790"/>
          </a:xfrm>
        </p:grpSpPr>
        <p:sp>
          <p:nvSpPr>
            <p:cNvPr id="118812" name="Line 29"/>
            <p:cNvSpPr/>
            <p:nvPr/>
          </p:nvSpPr>
          <p:spPr>
            <a:xfrm flipH="1">
              <a:off x="2442" y="2413"/>
              <a:ext cx="393" cy="60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813" name="Oval 44"/>
            <p:cNvSpPr/>
            <p:nvPr/>
          </p:nvSpPr>
          <p:spPr>
            <a:xfrm>
              <a:off x="2245" y="2867"/>
              <a:ext cx="378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dirty="0">
                  <a:latin typeface="宋体" panose="02010600030101010101" pitchFamily="2" charset="-122"/>
                </a:rPr>
                <a:t>18</a:t>
              </a:r>
              <a:endParaRPr lang="en-US" altLang="zh-CN" sz="2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54"/>
          <p:cNvGrpSpPr/>
          <p:nvPr/>
        </p:nvGrpSpPr>
        <p:grpSpPr>
          <a:xfrm>
            <a:off x="4187825" y="3157220"/>
            <a:ext cx="1247775" cy="1254125"/>
            <a:chOff x="2638" y="1808"/>
            <a:chExt cx="786" cy="790"/>
          </a:xfrm>
        </p:grpSpPr>
        <p:sp>
          <p:nvSpPr>
            <p:cNvPr id="118810" name="Line 30"/>
            <p:cNvSpPr/>
            <p:nvPr/>
          </p:nvSpPr>
          <p:spPr>
            <a:xfrm flipH="1">
              <a:off x="2835" y="1808"/>
              <a:ext cx="589" cy="60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811" name="Oval 43"/>
            <p:cNvSpPr/>
            <p:nvPr/>
          </p:nvSpPr>
          <p:spPr>
            <a:xfrm>
              <a:off x="2638" y="2262"/>
              <a:ext cx="378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dirty="0">
                  <a:latin typeface="宋体" panose="02010600030101010101" pitchFamily="2" charset="-122"/>
                </a:rPr>
                <a:t>21</a:t>
              </a:r>
              <a:endParaRPr lang="en-US" altLang="zh-CN" sz="2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5435600" y="3157220"/>
            <a:ext cx="1223963" cy="1254125"/>
            <a:chOff x="3424" y="1808"/>
            <a:chExt cx="771" cy="790"/>
          </a:xfrm>
        </p:grpSpPr>
        <p:sp>
          <p:nvSpPr>
            <p:cNvPr id="118808" name="Line 31"/>
            <p:cNvSpPr/>
            <p:nvPr/>
          </p:nvSpPr>
          <p:spPr>
            <a:xfrm>
              <a:off x="3424" y="1808"/>
              <a:ext cx="590" cy="60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809" name="Oval 42"/>
            <p:cNvSpPr/>
            <p:nvPr/>
          </p:nvSpPr>
          <p:spPr>
            <a:xfrm>
              <a:off x="3817" y="2262"/>
              <a:ext cx="378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dirty="0">
                  <a:latin typeface="宋体" panose="02010600030101010101" pitchFamily="2" charset="-122"/>
                </a:rPr>
                <a:t>25</a:t>
              </a:r>
              <a:endParaRPr lang="en-US" altLang="zh-CN" sz="2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2005013" y="4358958"/>
            <a:ext cx="911225" cy="1012825"/>
            <a:chOff x="1263" y="2565"/>
            <a:chExt cx="574" cy="638"/>
          </a:xfrm>
        </p:grpSpPr>
        <p:sp>
          <p:nvSpPr>
            <p:cNvPr id="118806" name="Line 28"/>
            <p:cNvSpPr/>
            <p:nvPr/>
          </p:nvSpPr>
          <p:spPr>
            <a:xfrm>
              <a:off x="1263" y="2565"/>
              <a:ext cx="393" cy="45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807" name="Oval 41"/>
            <p:cNvSpPr/>
            <p:nvPr/>
          </p:nvSpPr>
          <p:spPr>
            <a:xfrm>
              <a:off x="1459" y="2867"/>
              <a:ext cx="378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dirty="0">
                  <a:latin typeface="宋体" panose="02010600030101010101" pitchFamily="2" charset="-122"/>
                </a:rPr>
                <a:t>9</a:t>
              </a:r>
              <a:endParaRPr lang="en-US" altLang="zh-CN" sz="2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4187825" y="2434908"/>
            <a:ext cx="1535113" cy="1014412"/>
            <a:chOff x="2638" y="1353"/>
            <a:chExt cx="967" cy="639"/>
          </a:xfrm>
        </p:grpSpPr>
        <p:sp>
          <p:nvSpPr>
            <p:cNvPr id="118804" name="Line 35"/>
            <p:cNvSpPr/>
            <p:nvPr/>
          </p:nvSpPr>
          <p:spPr>
            <a:xfrm>
              <a:off x="2638" y="1353"/>
              <a:ext cx="786" cy="4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805" name="Oval 37"/>
            <p:cNvSpPr/>
            <p:nvPr/>
          </p:nvSpPr>
          <p:spPr>
            <a:xfrm>
              <a:off x="3228" y="1656"/>
              <a:ext cx="377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dirty="0">
                  <a:latin typeface="宋体" panose="02010600030101010101" pitchFamily="2" charset="-122"/>
                </a:rPr>
                <a:t>23</a:t>
              </a:r>
              <a:endParaRPr lang="en-US" altLang="zh-CN" sz="2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7" name="Group 50"/>
          <p:cNvGrpSpPr/>
          <p:nvPr/>
        </p:nvGrpSpPr>
        <p:grpSpPr>
          <a:xfrm>
            <a:off x="1692275" y="3157220"/>
            <a:ext cx="1247775" cy="1254125"/>
            <a:chOff x="1066" y="1808"/>
            <a:chExt cx="786" cy="790"/>
          </a:xfrm>
        </p:grpSpPr>
        <p:sp>
          <p:nvSpPr>
            <p:cNvPr id="118802" name="Line 33"/>
            <p:cNvSpPr/>
            <p:nvPr/>
          </p:nvSpPr>
          <p:spPr>
            <a:xfrm flipH="1">
              <a:off x="1263" y="1808"/>
              <a:ext cx="589" cy="60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803" name="Oval 39"/>
            <p:cNvSpPr/>
            <p:nvPr/>
          </p:nvSpPr>
          <p:spPr>
            <a:xfrm>
              <a:off x="1066" y="2262"/>
              <a:ext cx="378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dirty="0">
                  <a:latin typeface="宋体" panose="02010600030101010101" pitchFamily="2" charset="-122"/>
                </a:rPr>
                <a:t>8</a:t>
              </a:r>
              <a:endParaRPr lang="en-US" altLang="zh-CN" sz="2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8" name="Group 51"/>
          <p:cNvGrpSpPr/>
          <p:nvPr/>
        </p:nvGrpSpPr>
        <p:grpSpPr>
          <a:xfrm>
            <a:off x="2940050" y="3157220"/>
            <a:ext cx="1223963" cy="1254125"/>
            <a:chOff x="1852" y="1808"/>
            <a:chExt cx="771" cy="790"/>
          </a:xfrm>
        </p:grpSpPr>
        <p:sp>
          <p:nvSpPr>
            <p:cNvPr id="118800" name="Line 32"/>
            <p:cNvSpPr/>
            <p:nvPr/>
          </p:nvSpPr>
          <p:spPr>
            <a:xfrm>
              <a:off x="1852" y="1808"/>
              <a:ext cx="590" cy="60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801" name="Oval 40"/>
            <p:cNvSpPr/>
            <p:nvPr/>
          </p:nvSpPr>
          <p:spPr>
            <a:xfrm>
              <a:off x="2245" y="2262"/>
              <a:ext cx="378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dirty="0">
                  <a:latin typeface="宋体" panose="02010600030101010101" pitchFamily="2" charset="-122"/>
                </a:rPr>
                <a:t>13</a:t>
              </a:r>
              <a:endParaRPr lang="en-US" altLang="zh-CN" sz="2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9" name="Group 48"/>
          <p:cNvGrpSpPr/>
          <p:nvPr/>
        </p:nvGrpSpPr>
        <p:grpSpPr>
          <a:xfrm>
            <a:off x="2627313" y="2420620"/>
            <a:ext cx="1558925" cy="1014413"/>
            <a:chOff x="1656" y="1353"/>
            <a:chExt cx="982" cy="639"/>
          </a:xfrm>
        </p:grpSpPr>
        <p:sp>
          <p:nvSpPr>
            <p:cNvPr id="118798" name="Line 34"/>
            <p:cNvSpPr/>
            <p:nvPr/>
          </p:nvSpPr>
          <p:spPr>
            <a:xfrm flipH="1">
              <a:off x="1852" y="1353"/>
              <a:ext cx="786" cy="4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799" name="Oval 38"/>
            <p:cNvSpPr/>
            <p:nvPr/>
          </p:nvSpPr>
          <p:spPr>
            <a:xfrm>
              <a:off x="1656" y="1656"/>
              <a:ext cx="377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dirty="0">
                  <a:latin typeface="宋体" panose="02010600030101010101" pitchFamily="2" charset="-122"/>
                </a:rPr>
                <a:t>12</a:t>
              </a:r>
              <a:endParaRPr lang="en-US" altLang="zh-CN" sz="28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361508" name="Oval 36"/>
          <p:cNvSpPr/>
          <p:nvPr/>
        </p:nvSpPr>
        <p:spPr>
          <a:xfrm>
            <a:off x="3876675" y="2195195"/>
            <a:ext cx="598488" cy="533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15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117764" name="Rectangle 28"/>
          <p:cNvSpPr/>
          <p:nvPr/>
        </p:nvSpPr>
        <p:spPr>
          <a:xfrm>
            <a:off x="467995" y="1080453"/>
            <a:ext cx="7537450" cy="3987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rtlCol="0" anchor="t" anchorCtr="0">
            <a:noAutofit/>
          </a:bodyPr>
          <a:p>
            <a:pPr marL="342900" lvl="0" indent="-342900" algn="l" eaLnBrk="0" hangingPunct="0">
              <a:lnSpc>
                <a:spcPct val="100000"/>
              </a:lnSpc>
              <a:buSzTx/>
            </a:pP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数据集合的关键字：｛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15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23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12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8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13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9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25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21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18</a:t>
            </a:r>
            <a:r>
              <a:rPr lang="zh-CN" altLang="en-US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｝</a:t>
            </a:r>
            <a:endParaRPr lang="zh-CN" altLang="en-US" sz="1900" b="0" kern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树的应用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4" l="-2508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4" l="-2508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4" l="-2508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08" grpId="0" bldLvl="0" animBg="1"/>
      <p:bldP spid="361508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1" name="Rectangle 6"/>
          <p:cNvSpPr>
            <a:spLocks noGrp="1" noRot="1"/>
          </p:cNvSpPr>
          <p:nvPr>
            <p:ph idx="1"/>
          </p:nvPr>
        </p:nvSpPr>
        <p:spPr>
          <a:xfrm>
            <a:off x="323850" y="979805"/>
            <a:ext cx="8496300" cy="5759450"/>
          </a:xfrm>
        </p:spPr>
        <p:txBody>
          <a:bodyPr vert="horz" wrap="square" lIns="91440" tIns="45720" rIns="91440" bIns="45720" anchor="t" anchorCtr="0"/>
          <a:p>
            <a:pPr marL="0" indent="0" algn="l">
              <a:lnSpc>
                <a:spcPct val="100000"/>
              </a:lnSpc>
              <a:buSz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>
                <a:solidFill>
                  <a:srgbClr val="FF0000"/>
                </a:solidFill>
              </a:rPr>
              <a:t>分类二叉树中数据元素的查找</a:t>
            </a:r>
            <a:endParaRPr lang="zh-CN" altLang="en-US" sz="320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  <a:buSzTx/>
            </a:pPr>
            <a:r>
              <a:rPr lang="zh-CN" altLang="en-US" sz="3200">
                <a:solidFill>
                  <a:schemeClr val="tx1"/>
                </a:solidFill>
              </a:rPr>
              <a:t>已知要查找的数据元素的关键字是</a:t>
            </a:r>
            <a:r>
              <a:rPr lang="zh-CN" altLang="en-US" sz="3200">
                <a:solidFill>
                  <a:srgbClr val="0000FF"/>
                </a:solidFill>
              </a:rPr>
              <a:t>SearchKey</a:t>
            </a:r>
            <a:r>
              <a:rPr lang="zh-CN" altLang="en-US" sz="3200">
                <a:solidFill>
                  <a:schemeClr val="tx1"/>
                </a:solidFill>
              </a:rPr>
              <a:t>，要想查找到该数据元素存储的地址，其方法是：</a:t>
            </a:r>
            <a:endParaRPr lang="zh-CN" altLang="en-US" sz="32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SzTx/>
            </a:pPr>
            <a:r>
              <a:rPr lang="zh-CN" altLang="en-US" sz="3200">
                <a:solidFill>
                  <a:schemeClr val="tx1"/>
                </a:solidFill>
              </a:rPr>
              <a:t>首先用</a:t>
            </a:r>
            <a:r>
              <a:rPr lang="zh-CN" altLang="en-US" sz="3200">
                <a:solidFill>
                  <a:srgbClr val="0000FF"/>
                </a:solidFill>
              </a:rPr>
              <a:t>SearchKey与根结点</a:t>
            </a:r>
            <a:r>
              <a:rPr lang="zh-CN" altLang="en-US" sz="3200">
                <a:solidFill>
                  <a:schemeClr val="tx1"/>
                </a:solidFill>
              </a:rPr>
              <a:t>的关键字比较：</a:t>
            </a:r>
            <a:endParaRPr lang="zh-CN" altLang="en-US" sz="32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SzTx/>
              <a:buFont typeface="Wingdings" panose="05000000000000000000" charset="0"/>
              <a:buChar char="ü"/>
            </a:pPr>
            <a:r>
              <a:rPr lang="zh-CN" altLang="en-US" sz="2800">
                <a:solidFill>
                  <a:schemeClr val="tx1"/>
                </a:solidFill>
              </a:rPr>
              <a:t>如果</a:t>
            </a:r>
            <a:r>
              <a:rPr lang="zh-CN" altLang="en-US" sz="2800">
                <a:solidFill>
                  <a:srgbClr val="FF00FF"/>
                </a:solidFill>
              </a:rPr>
              <a:t>相等</a:t>
            </a:r>
            <a:r>
              <a:rPr lang="zh-CN" altLang="en-US" sz="2800">
                <a:solidFill>
                  <a:schemeClr val="tx1"/>
                </a:solidFill>
              </a:rPr>
              <a:t>，则查找成功。</a:t>
            </a:r>
            <a:endParaRPr lang="zh-CN" altLang="en-US" sz="28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SzTx/>
              <a:buFont typeface="Wingdings" panose="05000000000000000000" charset="0"/>
              <a:buChar char="ü"/>
            </a:pPr>
            <a:r>
              <a:rPr lang="zh-CN" altLang="en-US" sz="2800">
                <a:solidFill>
                  <a:schemeClr val="tx1"/>
                </a:solidFill>
              </a:rPr>
              <a:t>如果</a:t>
            </a:r>
            <a:r>
              <a:rPr lang="zh-CN" altLang="en-US" sz="2800">
                <a:solidFill>
                  <a:srgbClr val="FF00FF"/>
                </a:solidFill>
              </a:rPr>
              <a:t>不等</a:t>
            </a:r>
            <a:r>
              <a:rPr lang="zh-CN" altLang="en-US" sz="2800">
                <a:solidFill>
                  <a:schemeClr val="tx1"/>
                </a:solidFill>
              </a:rPr>
              <a:t>，则与根结点的关键字比较大小</a:t>
            </a:r>
            <a:endParaRPr lang="zh-CN" altLang="en-US" sz="28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SzTx/>
              <a:buFont typeface="Wingdings" panose="05000000000000000000" charset="0"/>
              <a:buChar char="ü"/>
            </a:pPr>
            <a:r>
              <a:rPr lang="zh-CN" altLang="en-US" sz="2800">
                <a:solidFill>
                  <a:schemeClr val="tx1"/>
                </a:solidFill>
              </a:rPr>
              <a:t>如</a:t>
            </a:r>
            <a:r>
              <a:rPr lang="zh-CN" altLang="en-US" sz="2800">
                <a:solidFill>
                  <a:srgbClr val="FF00FF"/>
                </a:solidFill>
              </a:rPr>
              <a:t>大于根结点的关键字</a:t>
            </a:r>
            <a:r>
              <a:rPr lang="zh-CN" altLang="en-US" sz="2800">
                <a:solidFill>
                  <a:schemeClr val="tx1"/>
                </a:solidFill>
              </a:rPr>
              <a:t>,说明要查找的数据元素在右子树上，重复与子树根比较的过程</a:t>
            </a:r>
            <a:endParaRPr lang="zh-CN" altLang="en-US" sz="28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SzTx/>
              <a:buFont typeface="Wingdings" panose="05000000000000000000" charset="0"/>
              <a:buChar char="ü"/>
            </a:pPr>
            <a:r>
              <a:rPr lang="zh-CN" altLang="en-US" sz="2800">
                <a:solidFill>
                  <a:schemeClr val="tx1"/>
                </a:solidFill>
              </a:rPr>
              <a:t>如</a:t>
            </a:r>
            <a:r>
              <a:rPr lang="zh-CN" altLang="en-US" sz="2800">
                <a:solidFill>
                  <a:srgbClr val="FF00FF"/>
                </a:solidFill>
              </a:rPr>
              <a:t>小于根结点的关键字</a:t>
            </a:r>
            <a:r>
              <a:rPr lang="zh-CN" altLang="en-US" sz="2800">
                <a:solidFill>
                  <a:schemeClr val="tx1"/>
                </a:solidFill>
              </a:rPr>
              <a:t>,说明要查找的数据元素在左子树上，重复与子树根比较的过程；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分类二叉树运算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12140" y="1988820"/>
            <a:ext cx="8064500" cy="1080135"/>
          </a:xfrm>
          <a:prstGeom prst="round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这种比较过程的次数最多与树的深度相等。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592070" y="1557020"/>
            <a:ext cx="3959860" cy="3743325"/>
            <a:chOff x="4082" y="2452"/>
            <a:chExt cx="6236" cy="5895"/>
          </a:xfrm>
        </p:grpSpPr>
        <p:sp>
          <p:nvSpPr>
            <p:cNvPr id="121886" name="Text Box 9"/>
            <p:cNvSpPr txBox="1"/>
            <p:nvPr/>
          </p:nvSpPr>
          <p:spPr>
            <a:xfrm>
              <a:off x="4473" y="7653"/>
              <a:ext cx="5093" cy="6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图     查找结点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18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</a:pP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1888" name="Line 11"/>
            <p:cNvSpPr/>
            <p:nvPr/>
          </p:nvSpPr>
          <p:spPr>
            <a:xfrm>
              <a:off x="4474" y="5573"/>
              <a:ext cx="783" cy="10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889" name="Line 12"/>
            <p:cNvSpPr/>
            <p:nvPr/>
          </p:nvSpPr>
          <p:spPr>
            <a:xfrm flipH="1">
              <a:off x="6824" y="5226"/>
              <a:ext cx="783" cy="13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890" name="Line 13"/>
            <p:cNvSpPr/>
            <p:nvPr/>
          </p:nvSpPr>
          <p:spPr>
            <a:xfrm flipH="1">
              <a:off x="7607" y="3839"/>
              <a:ext cx="1175" cy="13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891" name="Line 14"/>
            <p:cNvSpPr/>
            <p:nvPr/>
          </p:nvSpPr>
          <p:spPr>
            <a:xfrm>
              <a:off x="8783" y="3839"/>
              <a:ext cx="1175" cy="13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892" name="Line 15"/>
            <p:cNvSpPr/>
            <p:nvPr/>
          </p:nvSpPr>
          <p:spPr>
            <a:xfrm>
              <a:off x="5649" y="3839"/>
              <a:ext cx="1175" cy="13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893" name="Line 16"/>
            <p:cNvSpPr/>
            <p:nvPr/>
          </p:nvSpPr>
          <p:spPr>
            <a:xfrm flipH="1">
              <a:off x="4474" y="3839"/>
              <a:ext cx="1175" cy="13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894" name="Line 17"/>
            <p:cNvSpPr/>
            <p:nvPr/>
          </p:nvSpPr>
          <p:spPr>
            <a:xfrm flipH="1">
              <a:off x="5649" y="2799"/>
              <a:ext cx="1567" cy="10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895" name="Line 18"/>
            <p:cNvSpPr/>
            <p:nvPr/>
          </p:nvSpPr>
          <p:spPr>
            <a:xfrm>
              <a:off x="7216" y="2799"/>
              <a:ext cx="1567" cy="10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896" name="Oval 19"/>
            <p:cNvSpPr/>
            <p:nvPr/>
          </p:nvSpPr>
          <p:spPr>
            <a:xfrm>
              <a:off x="6824" y="2452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15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21897" name="Oval 20"/>
            <p:cNvSpPr/>
            <p:nvPr/>
          </p:nvSpPr>
          <p:spPr>
            <a:xfrm>
              <a:off x="8391" y="3492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23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21898" name="Oval 21"/>
            <p:cNvSpPr/>
            <p:nvPr/>
          </p:nvSpPr>
          <p:spPr>
            <a:xfrm>
              <a:off x="5257" y="3492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12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21899" name="Oval 22"/>
            <p:cNvSpPr/>
            <p:nvPr/>
          </p:nvSpPr>
          <p:spPr>
            <a:xfrm>
              <a:off x="4082" y="4880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8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21900" name="Oval 23"/>
            <p:cNvSpPr/>
            <p:nvPr/>
          </p:nvSpPr>
          <p:spPr>
            <a:xfrm>
              <a:off x="6432" y="4880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13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21901" name="Oval 24"/>
            <p:cNvSpPr/>
            <p:nvPr/>
          </p:nvSpPr>
          <p:spPr>
            <a:xfrm>
              <a:off x="4865" y="6267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9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21902" name="Oval 25"/>
            <p:cNvSpPr/>
            <p:nvPr/>
          </p:nvSpPr>
          <p:spPr>
            <a:xfrm>
              <a:off x="9566" y="4880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25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21903" name="Oval 26"/>
            <p:cNvSpPr/>
            <p:nvPr/>
          </p:nvSpPr>
          <p:spPr>
            <a:xfrm>
              <a:off x="7216" y="4880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21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21904" name="Oval 27"/>
            <p:cNvSpPr/>
            <p:nvPr/>
          </p:nvSpPr>
          <p:spPr>
            <a:xfrm>
              <a:off x="6432" y="6267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18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121905" name="Line 28"/>
          <p:cNvSpPr/>
          <p:nvPr/>
        </p:nvSpPr>
        <p:spPr>
          <a:xfrm rot="21074623">
            <a:off x="4891405" y="1741805"/>
            <a:ext cx="497205" cy="44069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21906" name="Line 29"/>
          <p:cNvSpPr/>
          <p:nvPr/>
        </p:nvSpPr>
        <p:spPr>
          <a:xfrm flipH="1">
            <a:off x="5135880" y="2781300"/>
            <a:ext cx="441325" cy="47434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21907" name="Line 30"/>
          <p:cNvSpPr/>
          <p:nvPr/>
        </p:nvSpPr>
        <p:spPr>
          <a:xfrm flipH="1">
            <a:off x="4624070" y="3587115"/>
            <a:ext cx="381635" cy="64262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21908" name="Line 31"/>
          <p:cNvSpPr/>
          <p:nvPr/>
        </p:nvSpPr>
        <p:spPr>
          <a:xfrm>
            <a:off x="3491865" y="1772920"/>
            <a:ext cx="7461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sm" len="sm"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5" name="Rectangle 6"/>
          <p:cNvSpPr>
            <a:spLocks noGrp="1" noRot="1"/>
          </p:cNvSpPr>
          <p:nvPr>
            <p:ph idx="1"/>
          </p:nvPr>
        </p:nvSpPr>
        <p:spPr>
          <a:xfrm>
            <a:off x="179705" y="116840"/>
            <a:ext cx="8922385" cy="503555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800" b="1" dirty="0"/>
              <a:t>1.	</a:t>
            </a:r>
            <a:r>
              <a:rPr lang="zh-CN" altLang="en-US" sz="2800" b="1" dirty="0"/>
              <a:t>分类二叉树中查找关键字为</a:t>
            </a:r>
            <a:r>
              <a:rPr lang="en-US" altLang="zh-CN" sz="2800" b="1" dirty="0"/>
              <a:t>SearchKey</a:t>
            </a:r>
            <a:r>
              <a:rPr lang="zh-CN" altLang="en-US" sz="2800" b="1" dirty="0"/>
              <a:t>的结点值算法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1450340"/>
            <a:ext cx="8919210" cy="41357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3" name="Rectangle 6"/>
          <p:cNvSpPr>
            <a:spLocks noGrp="1" noRot="1"/>
          </p:cNvSpPr>
          <p:nvPr>
            <p:ph idx="1"/>
          </p:nvPr>
        </p:nvSpPr>
        <p:spPr>
          <a:xfrm>
            <a:off x="179705" y="981075"/>
            <a:ext cx="8496300" cy="5759450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2800" b="1" dirty="0"/>
              <a:t>	</a:t>
            </a:r>
            <a:endParaRPr lang="zh-CN" altLang="en-US" sz="28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3200"/>
              <a:t>插入算法与查找算法的一个显著区别是：</a:t>
            </a:r>
            <a:endParaRPr lang="zh-CN" altLang="en-US" sz="3200"/>
          </a:p>
          <a:p>
            <a:pPr marL="800100" lvl="1" indent="-609600" eaLnBrk="1" hangingPunct="1"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/>
                </a:solidFill>
              </a:rPr>
              <a:t>查找中，如果找到，则成功。</a:t>
            </a:r>
            <a:endParaRPr lang="zh-CN" altLang="en-US">
              <a:solidFill>
                <a:schemeClr val="tx1"/>
              </a:solidFill>
            </a:endParaRPr>
          </a:p>
          <a:p>
            <a:pPr marL="800100" lvl="1" indent="-609600" eaLnBrk="1" hangingPunct="1"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/>
                </a:solidFill>
              </a:rPr>
              <a:t>但是，在插入时也要查找，当查找失败时，说明找到了插入点；查找成功时，说明有相同的数据元素出现，这在分类二叉树中是不允许的，即插入失败。</a:t>
            </a:r>
            <a:endParaRPr lang="zh-CN" altLang="en-US">
              <a:solidFill>
                <a:schemeClr val="tx1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3200"/>
              <a:t>	</a:t>
            </a:r>
            <a:endParaRPr lang="zh-CN" altLang="en-US" sz="3200"/>
          </a:p>
          <a:p>
            <a:pPr eaLnBrk="1" hangingPunct="1">
              <a:lnSpc>
                <a:spcPct val="80000"/>
              </a:lnSpc>
            </a:pPr>
            <a:r>
              <a:rPr lang="zh-CN" altLang="en-US" sz="3200"/>
              <a:t>查找算法中，另设一个</a:t>
            </a:r>
            <a:r>
              <a:rPr lang="zh-CN" altLang="en-US" sz="3200">
                <a:solidFill>
                  <a:srgbClr val="FF00FF"/>
                </a:solidFill>
              </a:rPr>
              <a:t>搜索指针的父结点</a:t>
            </a:r>
            <a:r>
              <a:rPr lang="zh-CN" altLang="en-US" sz="3200"/>
              <a:t>指针，当查找失败时，搜索指针为空，而父结点就是插入结点的父结点，再来决定插入在这个父结点的左边，还是右边。</a:t>
            </a:r>
            <a:endParaRPr lang="zh-CN" altLang="en-US" sz="3200"/>
          </a:p>
        </p:txBody>
      </p:sp>
      <p:sp>
        <p:nvSpPr>
          <p:cNvPr id="120835" name="Rectangle 6"/>
          <p:cNvSpPr>
            <a:spLocks noGrp="1" noRot="1"/>
          </p:cNvSpPr>
          <p:nvPr/>
        </p:nvSpPr>
        <p:spPr>
          <a:xfrm>
            <a:off x="179705" y="116840"/>
            <a:ext cx="8922385" cy="503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None/>
            </a:pPr>
            <a:r>
              <a:rPr sz="2800" b="1" dirty="0"/>
              <a:t>2.	将结点插入到分类二叉树中</a:t>
            </a:r>
            <a:endParaRPr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263775" y="1341120"/>
            <a:ext cx="3959860" cy="3743325"/>
            <a:chOff x="4082" y="2452"/>
            <a:chExt cx="6236" cy="5895"/>
          </a:xfrm>
        </p:grpSpPr>
        <p:sp>
          <p:nvSpPr>
            <p:cNvPr id="3" name="Text Box 9"/>
            <p:cNvSpPr txBox="1"/>
            <p:nvPr/>
          </p:nvSpPr>
          <p:spPr>
            <a:xfrm>
              <a:off x="4473" y="7653"/>
              <a:ext cx="5093" cy="6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图     </a:t>
              </a:r>
              <a:r>
                <a:rPr lang="zh-CN" altLang="en-US" sz="2400" dirty="0">
                  <a:sym typeface="+mn-ea"/>
                </a:rPr>
                <a:t>插入新结点</a:t>
              </a:r>
              <a:r>
                <a:rPr lang="en-US" altLang="zh-CN" sz="2400" dirty="0">
                  <a:sym typeface="+mn-ea"/>
                </a:rPr>
                <a:t>22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" name="Line 11"/>
            <p:cNvSpPr/>
            <p:nvPr/>
          </p:nvSpPr>
          <p:spPr>
            <a:xfrm>
              <a:off x="4474" y="5573"/>
              <a:ext cx="783" cy="10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" name="Line 12"/>
            <p:cNvSpPr/>
            <p:nvPr/>
          </p:nvSpPr>
          <p:spPr>
            <a:xfrm flipH="1">
              <a:off x="6824" y="5226"/>
              <a:ext cx="783" cy="13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" name="Line 13"/>
            <p:cNvSpPr/>
            <p:nvPr/>
          </p:nvSpPr>
          <p:spPr>
            <a:xfrm flipH="1">
              <a:off x="7607" y="3839"/>
              <a:ext cx="1175" cy="13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Line 14"/>
            <p:cNvSpPr/>
            <p:nvPr/>
          </p:nvSpPr>
          <p:spPr>
            <a:xfrm>
              <a:off x="8783" y="3839"/>
              <a:ext cx="1175" cy="13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" name="Line 15"/>
            <p:cNvSpPr/>
            <p:nvPr/>
          </p:nvSpPr>
          <p:spPr>
            <a:xfrm>
              <a:off x="5649" y="3839"/>
              <a:ext cx="1175" cy="13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" name="Line 16"/>
            <p:cNvSpPr/>
            <p:nvPr/>
          </p:nvSpPr>
          <p:spPr>
            <a:xfrm flipH="1">
              <a:off x="4474" y="3839"/>
              <a:ext cx="1175" cy="13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" name="Line 17"/>
            <p:cNvSpPr/>
            <p:nvPr/>
          </p:nvSpPr>
          <p:spPr>
            <a:xfrm flipH="1">
              <a:off x="5649" y="2799"/>
              <a:ext cx="1567" cy="10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Line 18"/>
            <p:cNvSpPr/>
            <p:nvPr/>
          </p:nvSpPr>
          <p:spPr>
            <a:xfrm>
              <a:off x="7216" y="2799"/>
              <a:ext cx="1567" cy="10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" name="Oval 19"/>
            <p:cNvSpPr/>
            <p:nvPr/>
          </p:nvSpPr>
          <p:spPr>
            <a:xfrm>
              <a:off x="6824" y="2452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15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3" name="Oval 20"/>
            <p:cNvSpPr/>
            <p:nvPr/>
          </p:nvSpPr>
          <p:spPr>
            <a:xfrm>
              <a:off x="8391" y="3492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23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4" name="Oval 21"/>
            <p:cNvSpPr/>
            <p:nvPr/>
          </p:nvSpPr>
          <p:spPr>
            <a:xfrm>
              <a:off x="5257" y="3492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12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5" name="Oval 22"/>
            <p:cNvSpPr/>
            <p:nvPr/>
          </p:nvSpPr>
          <p:spPr>
            <a:xfrm>
              <a:off x="4082" y="4880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8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6" name="Oval 23"/>
            <p:cNvSpPr/>
            <p:nvPr/>
          </p:nvSpPr>
          <p:spPr>
            <a:xfrm>
              <a:off x="6432" y="4880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13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7" name="Oval 24"/>
            <p:cNvSpPr/>
            <p:nvPr/>
          </p:nvSpPr>
          <p:spPr>
            <a:xfrm>
              <a:off x="4865" y="6267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9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8" name="Oval 25"/>
            <p:cNvSpPr/>
            <p:nvPr/>
          </p:nvSpPr>
          <p:spPr>
            <a:xfrm>
              <a:off x="9566" y="4880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25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19" name="Oval 26"/>
            <p:cNvSpPr/>
            <p:nvPr/>
          </p:nvSpPr>
          <p:spPr>
            <a:xfrm>
              <a:off x="7216" y="4880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21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20" name="Oval 27"/>
            <p:cNvSpPr/>
            <p:nvPr/>
          </p:nvSpPr>
          <p:spPr>
            <a:xfrm>
              <a:off x="6432" y="6267"/>
              <a:ext cx="753" cy="76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18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21" name="Line 57"/>
          <p:cNvSpPr/>
          <p:nvPr/>
        </p:nvSpPr>
        <p:spPr>
          <a:xfrm>
            <a:off x="3239191" y="1557189"/>
            <a:ext cx="72418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22" name="文本框 21"/>
          <p:cNvSpPr txBox="1"/>
          <p:nvPr/>
        </p:nvSpPr>
        <p:spPr>
          <a:xfrm>
            <a:off x="2844165" y="1147445"/>
            <a:ext cx="48641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b="0">
                <a:solidFill>
                  <a:srgbClr val="FF0000"/>
                </a:solidFill>
              </a:rPr>
              <a:t>p</a:t>
            </a:r>
            <a:endParaRPr lang="en-US" altLang="zh-CN" b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54530" y="765175"/>
            <a:ext cx="13284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b="0">
                <a:solidFill>
                  <a:srgbClr val="FF0000"/>
                </a:solidFill>
              </a:rPr>
              <a:t>parent</a:t>
            </a:r>
            <a:endParaRPr lang="en-US" altLang="zh-CN" b="0">
              <a:solidFill>
                <a:srgbClr val="FF0000"/>
              </a:solidFill>
            </a:endParaRPr>
          </a:p>
        </p:txBody>
      </p:sp>
      <p:sp>
        <p:nvSpPr>
          <p:cNvPr id="25" name="Line 57"/>
          <p:cNvSpPr/>
          <p:nvPr/>
        </p:nvSpPr>
        <p:spPr>
          <a:xfrm>
            <a:off x="4567555" y="1485265"/>
            <a:ext cx="634365" cy="45275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26" name="Line 57"/>
          <p:cNvSpPr/>
          <p:nvPr/>
        </p:nvSpPr>
        <p:spPr>
          <a:xfrm flipH="1">
            <a:off x="4721860" y="2493010"/>
            <a:ext cx="421640" cy="50673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27" name="Line 57"/>
          <p:cNvSpPr/>
          <p:nvPr/>
        </p:nvSpPr>
        <p:spPr>
          <a:xfrm>
            <a:off x="4655820" y="3284855"/>
            <a:ext cx="393065" cy="4794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28" name="文本框 27"/>
          <p:cNvSpPr txBox="1"/>
          <p:nvPr/>
        </p:nvSpPr>
        <p:spPr>
          <a:xfrm>
            <a:off x="3631565" y="659130"/>
            <a:ext cx="13284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b="0">
                <a:solidFill>
                  <a:srgbClr val="FF0000"/>
                </a:solidFill>
              </a:rPr>
              <a:t>parent</a:t>
            </a:r>
            <a:endParaRPr lang="en-US" altLang="zh-CN" b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78145" y="1776730"/>
            <a:ext cx="48641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b="0">
                <a:solidFill>
                  <a:srgbClr val="FF0000"/>
                </a:solidFill>
              </a:rPr>
              <a:t>p</a:t>
            </a:r>
            <a:endParaRPr lang="en-US" altLang="zh-CN" b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79415" y="1773555"/>
            <a:ext cx="13284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b="0">
                <a:solidFill>
                  <a:srgbClr val="FF0000"/>
                </a:solidFill>
              </a:rPr>
              <a:t>parent</a:t>
            </a:r>
            <a:endParaRPr lang="en-US" altLang="zh-CN" b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61865" y="2708910"/>
            <a:ext cx="48641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b="0">
                <a:solidFill>
                  <a:srgbClr val="FF0000"/>
                </a:solidFill>
              </a:rPr>
              <a:t>p</a:t>
            </a:r>
            <a:endParaRPr lang="en-US" altLang="zh-CN" b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71745" y="3569970"/>
            <a:ext cx="48641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b="0">
                <a:solidFill>
                  <a:srgbClr val="FF0000"/>
                </a:solidFill>
              </a:rPr>
              <a:t>p</a:t>
            </a:r>
            <a:endParaRPr lang="en-US" altLang="zh-CN" b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65040" y="2713990"/>
            <a:ext cx="13284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b="0">
                <a:solidFill>
                  <a:srgbClr val="FF0000"/>
                </a:solidFill>
              </a:rPr>
              <a:t>parent</a:t>
            </a:r>
            <a:endParaRPr lang="en-US" altLang="zh-CN" b="0">
              <a:solidFill>
                <a:srgbClr val="FF0000"/>
              </a:solidFill>
            </a:endParaRPr>
          </a:p>
        </p:txBody>
      </p:sp>
      <p:sp>
        <p:nvSpPr>
          <p:cNvPr id="34" name="Oval 53"/>
          <p:cNvSpPr/>
          <p:nvPr/>
        </p:nvSpPr>
        <p:spPr>
          <a:xfrm>
            <a:off x="4927582" y="3764014"/>
            <a:ext cx="464012" cy="488383"/>
          </a:xfrm>
          <a:prstGeom prst="ellipse">
            <a:avLst/>
          </a:pr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22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35" name="Text Box 54"/>
          <p:cNvSpPr txBox="1"/>
          <p:nvPr/>
        </p:nvSpPr>
        <p:spPr>
          <a:xfrm>
            <a:off x="5410368" y="3759779"/>
            <a:ext cx="1712552" cy="440391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0" tIns="0" rIns="0" bIns="0"/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←</a:t>
            </a:r>
            <a:r>
              <a:rPr lang="zh-CN" altLang="en-US" sz="2400" dirty="0">
                <a:latin typeface="宋体" panose="02010600030101010101" pitchFamily="2" charset="-122"/>
              </a:rPr>
              <a:t>插入结点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6" name="Line 35"/>
          <p:cNvSpPr/>
          <p:nvPr/>
        </p:nvSpPr>
        <p:spPr>
          <a:xfrm>
            <a:off x="4660900" y="3284855"/>
            <a:ext cx="483235" cy="4794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8" grpId="0"/>
      <p:bldP spid="29" grpId="0"/>
      <p:bldP spid="23" grpId="1"/>
      <p:bldP spid="22" grpId="1"/>
      <p:bldP spid="28" grpId="1"/>
      <p:bldP spid="29" grpId="1"/>
      <p:bldP spid="30" grpId="0"/>
      <p:bldP spid="30" grpId="1"/>
      <p:bldP spid="31" grpId="0"/>
      <p:bldP spid="31" grpId="1"/>
      <p:bldP spid="32" grpId="0"/>
      <p:bldP spid="33" grpId="0"/>
      <p:bldP spid="32" grpId="1"/>
      <p:bldP spid="34" grpId="0" bldLvl="0" animBg="1"/>
      <p:bldP spid="35" grpId="0" bldLvl="0" animBg="1"/>
    </p:bldLst>
  </p:timing>
</p:sld>
</file>

<file path=ppt/tags/tag1.xml><?xml version="1.0" encoding="utf-8"?>
<p:tagLst xmlns:p="http://schemas.openxmlformats.org/presentationml/2006/main">
  <p:tag name="KSO_WM_DOC_GUID" val="{a1a2d32e-a35b-4497-bd47-b35d9a6d12d1}"/>
  <p:tag name="KSO_WPP_MARK_KEY" val="9edb27d7-5e56-4c05-93e5-024775b78052"/>
  <p:tag name="COMMONDATA" val="eyJoZGlkIjoiOGU2MzE3M2E0YWZkMTk5NjNhMzQxYTc0NzhhNDhlNGYifQ=="/>
  <p:tag name="commondata" val="eyJoZGlkIjoiMzI5YTdhMDExZWVhYTAxZjI0MDI4YTdlYmQ4ZDU4NTAifQ=="/>
</p:tagLst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0</TotalTime>
  <Words>3235</Words>
  <Application>WPS 演示</Application>
  <PresentationFormat>全屏显示(4:3)</PresentationFormat>
  <Paragraphs>253</Paragraphs>
  <Slides>19</Slides>
  <Notes>14</Notes>
  <HiddenSlides>5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新宋体</vt:lpstr>
      <vt:lpstr>微软雅黑</vt:lpstr>
      <vt:lpstr>Arial Unicode MS</vt:lpstr>
      <vt:lpstr>Monotype Sorts</vt:lpstr>
      <vt:lpstr>仿宋_GB2312</vt:lpstr>
      <vt:lpstr>仿宋</vt:lpstr>
      <vt:lpstr>黑体</vt:lpstr>
      <vt:lpstr>场景型模板</vt:lpstr>
      <vt:lpstr>6.3.2 二叉树的遍历应用 </vt:lpstr>
      <vt:lpstr>6.3.2 二叉树的遍历应用 </vt:lpstr>
      <vt:lpstr>树的应用</vt:lpstr>
      <vt:lpstr>树的应用</vt:lpstr>
      <vt:lpstr>树的应用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6.3.1  先序遍历二叉树</vt:lpstr>
      <vt:lpstr>6.3.1  先序遍历二叉树</vt:lpstr>
      <vt:lpstr>6.3.1  中序遍历二叉树</vt:lpstr>
      <vt:lpstr>6.3.1  中序遍历二叉树</vt:lpstr>
      <vt:lpstr>6.3.1  后序遍历二叉树</vt:lpstr>
      <vt:lpstr>6.3.1  后序遍历二叉树</vt:lpstr>
      <vt:lpstr>6.3.1  后序遍历二叉树</vt:lpstr>
      <vt:lpstr>6.3.1  后序遍历二叉树</vt:lpstr>
    </vt:vector>
  </TitlesOfParts>
  <Company>B.I.T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AI</dc:creator>
  <cp:lastModifiedBy>董丹丹</cp:lastModifiedBy>
  <cp:revision>3485</cp:revision>
  <dcterms:created xsi:type="dcterms:W3CDTF">2001-07-10T07:21:00Z</dcterms:created>
  <dcterms:modified xsi:type="dcterms:W3CDTF">2024-06-01T06:36:55Z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FC862B7DDAEC48B7BD58EA77553BCF11</vt:lpwstr>
  </property>
</Properties>
</file>