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7" r:id="rId3"/>
    <p:sldId id="3079" r:id="rId5"/>
    <p:sldId id="3030" r:id="rId6"/>
    <p:sldId id="3058" r:id="rId7"/>
    <p:sldId id="3059" r:id="rId8"/>
    <p:sldId id="3060" r:id="rId9"/>
    <p:sldId id="3061" r:id="rId10"/>
    <p:sldId id="3062" r:id="rId11"/>
    <p:sldId id="3065" r:id="rId12"/>
    <p:sldId id="3067" r:id="rId13"/>
    <p:sldId id="3066" r:id="rId14"/>
    <p:sldId id="3068" r:id="rId15"/>
    <p:sldId id="3069" r:id="rId16"/>
    <p:sldId id="3070" r:id="rId17"/>
    <p:sldId id="3072" r:id="rId18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4" userDrawn="1">
          <p15:clr>
            <a:srgbClr val="A4A3A4"/>
          </p15:clr>
        </p15:guide>
        <p15:guide id="2" pos="22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00FF"/>
    <a:srgbClr val="3F8437"/>
    <a:srgbClr val="4EA947"/>
    <a:srgbClr val="3333CD"/>
    <a:srgbClr val="FFFFFF"/>
    <a:srgbClr val="F9FBFA"/>
    <a:srgbClr val="B6042A"/>
    <a:srgbClr val="3CB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106" d="100"/>
          <a:sy n="106" d="100"/>
        </p:scale>
        <p:origin x="1206" y="132"/>
      </p:cViewPr>
      <p:guideLst>
        <p:guide orient="horz" pos="2864"/>
        <p:guide pos="2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ym typeface="+mn-ea"/>
              </a:rPr>
              <a:t>本节将讨论树的存储结构、树及森林与二叉树之间的相互转换、树的遍历等。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ym typeface="+mn-ea"/>
              </a:rPr>
              <a:t>由于二叉树和树都可用二叉链表作为存储结构，对比各自的结点结构可以看出，以二叉链表作为媒介可以导出树和二叉树之间的一个对应关系。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从物理结构来看，树和二叉树的二叉链表是相同的，只是对指针的逻辑解释不同而已。</a:t>
            </a:r>
            <a:br>
              <a:rPr lang="zh-CN" altLang="en-US" b="1" dirty="0">
                <a:sym typeface="+mn-ea"/>
              </a:rPr>
            </a:br>
            <a:r>
              <a:rPr lang="zh-CN" altLang="en-US" b="1" dirty="0"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从树的二叉链表表示的定义可知，任何一棵和树对应的二叉树，其右子树一定为空。</a:t>
            </a:r>
            <a:endParaRPr lang="zh-CN" altLang="en-US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  <a:p>
            <a:r>
              <a:rPr lang="zh-CN" altLang="en-US" b="1" dirty="0">
                <a:sym typeface="+mn-ea"/>
              </a:rPr>
              <a:t>树的存储结构根据应用的不同而不同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这样转换后的二叉树的特点是</a:t>
            </a:r>
            <a:r>
              <a:rPr lang="zh-CN" altLang="en-US" b="1" dirty="0">
                <a:sym typeface="+mn-ea"/>
              </a:rPr>
              <a:t>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二叉树的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根结点没有右子树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，只有左子树；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sym typeface="+mn-ea"/>
              </a:rPr>
              <a:t>◆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左子结点仍然是原来树中相应结点的左子结点，而所有沿右链往下的右子结点均是原来树中该结点的兄弟结点。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二叉树转换为树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sym typeface="+mn-ea"/>
              </a:rPr>
              <a:t>对于一棵转换后的二叉树，如何还原成原来的树?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二叉树转换为树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>
                <a:sym typeface="+mn-ea"/>
              </a:rPr>
              <a:t>对于一棵转换后的二叉树，如何还原成原来的树?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1"/>
              </a:buClr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3904615"/>
          </a:xfrm>
          <a:ln>
            <a:solidFill>
              <a:srgbClr val="E60223"/>
            </a:solidFill>
            <a:miter/>
          </a:ln>
          <a:scene3d>
            <a:camera prst="legacyObliqueBottomLeft">
              <a:rot lat="0" lon="0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square" lIns="91440" tIns="45720" rIns="91440" bIns="45720" anchor="t">
            <a:flatTx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6.1</a:t>
            </a:r>
            <a:r>
              <a:rPr lang="zh-CN" altLang="en-US" dirty="0"/>
              <a:t>　树的基本概念</a:t>
            </a:r>
            <a:endParaRPr lang="zh-CN" altLang="en-US" u="sng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6.2</a:t>
            </a:r>
            <a:r>
              <a:rPr lang="zh-CN" altLang="en-US" dirty="0"/>
              <a:t>　</a:t>
            </a:r>
            <a:r>
              <a:rPr lang="zh-CN" altLang="zh-CN" dirty="0"/>
              <a:t>二叉树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</a:rPr>
              <a:t>6.3</a:t>
            </a:r>
            <a:r>
              <a:rPr lang="zh-CN" altLang="en-US" dirty="0">
                <a:solidFill>
                  <a:schemeClr val="tx1"/>
                </a:solidFill>
              </a:rPr>
              <a:t>　遍历二叉树和线索二叉树</a:t>
            </a:r>
            <a:endParaRPr lang="zh-CN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6.4    </a:t>
            </a:r>
            <a:r>
              <a:rPr lang="zh-CN" altLang="en-US" dirty="0">
                <a:solidFill>
                  <a:srgbClr val="FF0000"/>
                </a:solidFill>
              </a:rPr>
              <a:t>树和森林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6.5    </a:t>
            </a:r>
            <a:r>
              <a:rPr lang="zh-CN" altLang="en-US" dirty="0"/>
              <a:t>哈夫曼树及其应用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6.4.2 </a:t>
            </a:r>
            <a:r>
              <a:rPr lang="zh-CN" altLang="en-US">
                <a:sym typeface="+mn-ea"/>
              </a:rPr>
              <a:t>树、森林和二叉树的转换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" y="960755"/>
            <a:ext cx="8903970" cy="580644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>
                <a:solidFill>
                  <a:srgbClr val="FF0000"/>
                </a:solidFill>
              </a:rPr>
              <a:t>二叉树转换为树或森林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其步骤是：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⑴  加虚线。</a:t>
            </a:r>
            <a:r>
              <a:rPr lang="zh-CN" altLang="en-US"/>
              <a:t>若某结点是其父结点的左孩子，则将该结点的右孩子、右孩子的右孩子、</a:t>
            </a:r>
            <a:r>
              <a:rPr lang="en-US" altLang="zh-CN"/>
              <a:t>...</a:t>
            </a:r>
            <a:r>
              <a:rPr lang="zh-CN" altLang="en-US"/>
              <a:t>，都与该结点的父结点加虚线相连，如图(a)所示。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⑵  去连线。</a:t>
            </a:r>
            <a:r>
              <a:rPr lang="zh-CN" altLang="en-US"/>
              <a:t>去掉原二叉树中所有父结点与其右孩子之间的连线，如图(b)所示。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⑶  规整化。</a:t>
            </a:r>
            <a:r>
              <a:rPr lang="zh-CN" altLang="en-US"/>
              <a:t>将图中各结点按层次排列且将所有的虚线变成实线，整理得到树或者森林，如图(c)所示。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6.4.2 </a:t>
            </a:r>
            <a:r>
              <a:rPr lang="zh-CN" altLang="en-US">
                <a:sym typeface="+mn-ea"/>
              </a:rPr>
              <a:t>树、森林和二叉树的转换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507480" y="1770380"/>
            <a:ext cx="2470150" cy="2404745"/>
            <a:chOff x="10248" y="2788"/>
            <a:chExt cx="3890" cy="3787"/>
          </a:xfrm>
        </p:grpSpPr>
        <p:sp>
          <p:nvSpPr>
            <p:cNvPr id="101379" name="矩形 490499"/>
            <p:cNvSpPr/>
            <p:nvPr/>
          </p:nvSpPr>
          <p:spPr>
            <a:xfrm>
              <a:off x="10769" y="5973"/>
              <a:ext cx="3366" cy="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微软雅黑" panose="020B0503020204020204" charset="-122"/>
                </a:rPr>
                <a:t>(C) 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还原后的树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380" name="组合 490500"/>
            <p:cNvGrpSpPr/>
            <p:nvPr/>
          </p:nvGrpSpPr>
          <p:grpSpPr>
            <a:xfrm>
              <a:off x="10248" y="2788"/>
              <a:ext cx="3890" cy="2929"/>
              <a:chOff x="3869" y="113"/>
              <a:chExt cx="1441" cy="1102"/>
            </a:xfrm>
          </p:grpSpPr>
          <p:sp>
            <p:nvSpPr>
              <p:cNvPr id="101381" name="椭圆 490501"/>
              <p:cNvSpPr/>
              <p:nvPr/>
            </p:nvSpPr>
            <p:spPr>
              <a:xfrm>
                <a:off x="5078" y="970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82" name="椭圆 490502"/>
              <p:cNvSpPr/>
              <p:nvPr/>
            </p:nvSpPr>
            <p:spPr>
              <a:xfrm>
                <a:off x="4640" y="98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83" name="椭圆 490503"/>
              <p:cNvSpPr/>
              <p:nvPr/>
            </p:nvSpPr>
            <p:spPr>
              <a:xfrm>
                <a:off x="4427" y="113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84" name="椭圆 490504"/>
              <p:cNvSpPr/>
              <p:nvPr/>
            </p:nvSpPr>
            <p:spPr>
              <a:xfrm>
                <a:off x="4099" y="53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85" name="椭圆 490505"/>
              <p:cNvSpPr/>
              <p:nvPr/>
            </p:nvSpPr>
            <p:spPr>
              <a:xfrm>
                <a:off x="4405" y="53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86" name="椭圆 490506"/>
              <p:cNvSpPr/>
              <p:nvPr/>
            </p:nvSpPr>
            <p:spPr>
              <a:xfrm>
                <a:off x="4757" y="54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87" name="直接连接符 490507"/>
              <p:cNvSpPr/>
              <p:nvPr/>
            </p:nvSpPr>
            <p:spPr>
              <a:xfrm flipH="1">
                <a:off x="4233" y="290"/>
                <a:ext cx="212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388" name="直接连接符 490508"/>
              <p:cNvSpPr/>
              <p:nvPr/>
            </p:nvSpPr>
            <p:spPr>
              <a:xfrm>
                <a:off x="4531" y="326"/>
                <a:ext cx="0" cy="2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389" name="直接连接符 490509"/>
              <p:cNvSpPr/>
              <p:nvPr/>
            </p:nvSpPr>
            <p:spPr>
              <a:xfrm>
                <a:off x="4628" y="312"/>
                <a:ext cx="212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390" name="椭圆 490510"/>
              <p:cNvSpPr/>
              <p:nvPr/>
            </p:nvSpPr>
            <p:spPr>
              <a:xfrm>
                <a:off x="3869" y="98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91" name="椭圆 490511"/>
              <p:cNvSpPr/>
              <p:nvPr/>
            </p:nvSpPr>
            <p:spPr>
              <a:xfrm>
                <a:off x="4275" y="99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1392" name="直接连接符 490512"/>
              <p:cNvSpPr/>
              <p:nvPr/>
            </p:nvSpPr>
            <p:spPr>
              <a:xfrm flipH="1">
                <a:off x="3998" y="739"/>
                <a:ext cx="148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393" name="直接连接符 490513"/>
              <p:cNvSpPr/>
              <p:nvPr/>
            </p:nvSpPr>
            <p:spPr>
              <a:xfrm>
                <a:off x="4262" y="754"/>
                <a:ext cx="113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394" name="直接连接符 490514"/>
              <p:cNvSpPr/>
              <p:nvPr/>
            </p:nvSpPr>
            <p:spPr>
              <a:xfrm>
                <a:off x="4957" y="730"/>
                <a:ext cx="211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395" name="直接连接符 490515"/>
              <p:cNvSpPr/>
              <p:nvPr/>
            </p:nvSpPr>
            <p:spPr>
              <a:xfrm flipH="1">
                <a:off x="4752" y="768"/>
                <a:ext cx="9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" name="组合 2"/>
          <p:cNvGrpSpPr/>
          <p:nvPr/>
        </p:nvGrpSpPr>
        <p:grpSpPr>
          <a:xfrm>
            <a:off x="914400" y="1200150"/>
            <a:ext cx="1866900" cy="4314190"/>
            <a:chOff x="1440" y="1890"/>
            <a:chExt cx="2940" cy="6794"/>
          </a:xfrm>
        </p:grpSpPr>
        <p:sp>
          <p:nvSpPr>
            <p:cNvPr id="101397" name="矩形 490517"/>
            <p:cNvSpPr/>
            <p:nvPr/>
          </p:nvSpPr>
          <p:spPr>
            <a:xfrm>
              <a:off x="1570" y="8142"/>
              <a:ext cx="272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微软雅黑" panose="020B0503020204020204" charset="-122"/>
                </a:rPr>
                <a:t>(a)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加虚线后 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398" name="组合 490518"/>
            <p:cNvGrpSpPr/>
            <p:nvPr/>
          </p:nvGrpSpPr>
          <p:grpSpPr>
            <a:xfrm>
              <a:off x="1440" y="1890"/>
              <a:ext cx="2940" cy="6146"/>
              <a:chOff x="144" y="1200"/>
              <a:chExt cx="1089" cy="2312"/>
            </a:xfrm>
          </p:grpSpPr>
          <p:grpSp>
            <p:nvGrpSpPr>
              <p:cNvPr id="101399" name="组合 490519"/>
              <p:cNvGrpSpPr/>
              <p:nvPr/>
            </p:nvGrpSpPr>
            <p:grpSpPr>
              <a:xfrm>
                <a:off x="144" y="1200"/>
                <a:ext cx="1089" cy="2312"/>
                <a:chOff x="3535" y="1512"/>
                <a:chExt cx="1089" cy="2312"/>
              </a:xfrm>
            </p:grpSpPr>
            <p:sp>
              <p:nvSpPr>
                <p:cNvPr id="101400" name="椭圆 490520"/>
                <p:cNvSpPr/>
                <p:nvPr/>
              </p:nvSpPr>
              <p:spPr>
                <a:xfrm>
                  <a:off x="4392" y="3603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F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1" name="椭圆 490521"/>
                <p:cNvSpPr/>
                <p:nvPr/>
              </p:nvSpPr>
              <p:spPr>
                <a:xfrm>
                  <a:off x="4176" y="3195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G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2" name="椭圆 490522"/>
                <p:cNvSpPr/>
                <p:nvPr/>
              </p:nvSpPr>
              <p:spPr>
                <a:xfrm>
                  <a:off x="4053" y="1512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R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3" name="椭圆 490523"/>
                <p:cNvSpPr/>
                <p:nvPr/>
              </p:nvSpPr>
              <p:spPr>
                <a:xfrm>
                  <a:off x="3781" y="1914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4" name="椭圆 490524"/>
                <p:cNvSpPr/>
                <p:nvPr/>
              </p:nvSpPr>
              <p:spPr>
                <a:xfrm>
                  <a:off x="4304" y="2755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5" name="直接连接符 490525"/>
                <p:cNvSpPr/>
                <p:nvPr/>
              </p:nvSpPr>
              <p:spPr>
                <a:xfrm flipH="1">
                  <a:off x="3939" y="1705"/>
                  <a:ext cx="159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06" name="椭圆 490526"/>
                <p:cNvSpPr/>
                <p:nvPr/>
              </p:nvSpPr>
              <p:spPr>
                <a:xfrm>
                  <a:off x="3535" y="2331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7" name="椭圆 490527"/>
                <p:cNvSpPr/>
                <p:nvPr/>
              </p:nvSpPr>
              <p:spPr>
                <a:xfrm>
                  <a:off x="4053" y="2337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08" name="直接连接符 490528"/>
                <p:cNvSpPr/>
                <p:nvPr/>
              </p:nvSpPr>
              <p:spPr>
                <a:xfrm flipH="1">
                  <a:off x="3648" y="2098"/>
                  <a:ext cx="159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09" name="直接连接符 490529"/>
                <p:cNvSpPr/>
                <p:nvPr/>
              </p:nvSpPr>
              <p:spPr>
                <a:xfrm>
                  <a:off x="3984" y="2113"/>
                  <a:ext cx="159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10" name="直接连接符 490530"/>
                <p:cNvSpPr/>
                <p:nvPr/>
              </p:nvSpPr>
              <p:spPr>
                <a:xfrm>
                  <a:off x="4376" y="3376"/>
                  <a:ext cx="136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11" name="直接连接符 490531"/>
                <p:cNvSpPr/>
                <p:nvPr/>
              </p:nvSpPr>
              <p:spPr>
                <a:xfrm flipH="1">
                  <a:off x="4288" y="2971"/>
                  <a:ext cx="91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12" name="直接连接符 490532"/>
                <p:cNvSpPr/>
                <p:nvPr/>
              </p:nvSpPr>
              <p:spPr>
                <a:xfrm>
                  <a:off x="4248" y="2517"/>
                  <a:ext cx="159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13" name="椭圆 490533"/>
                <p:cNvSpPr/>
                <p:nvPr/>
              </p:nvSpPr>
              <p:spPr>
                <a:xfrm>
                  <a:off x="3776" y="2766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14" name="直接连接符 490534"/>
                <p:cNvSpPr/>
                <p:nvPr/>
              </p:nvSpPr>
              <p:spPr>
                <a:xfrm>
                  <a:off x="3720" y="2536"/>
                  <a:ext cx="159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1415" name="直接连接符 490535"/>
              <p:cNvSpPr/>
              <p:nvPr/>
            </p:nvSpPr>
            <p:spPr>
              <a:xfrm flipH="1" flipV="1">
                <a:off x="768" y="1440"/>
                <a:ext cx="48" cy="57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416" name="直接连接符 490536"/>
              <p:cNvSpPr/>
              <p:nvPr/>
            </p:nvSpPr>
            <p:spPr>
              <a:xfrm flipH="1" flipV="1">
                <a:off x="856" y="1408"/>
                <a:ext cx="240" cy="105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417" name="直接连接符 490537"/>
              <p:cNvSpPr/>
              <p:nvPr/>
            </p:nvSpPr>
            <p:spPr>
              <a:xfrm flipV="1">
                <a:off x="528" y="1824"/>
                <a:ext cx="0" cy="62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1418" name="直接连接符 490538"/>
              <p:cNvSpPr/>
              <p:nvPr/>
            </p:nvSpPr>
            <p:spPr>
              <a:xfrm flipH="1" flipV="1">
                <a:off x="1064" y="2656"/>
                <a:ext cx="144" cy="67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" name="组合 3"/>
          <p:cNvGrpSpPr/>
          <p:nvPr/>
        </p:nvGrpSpPr>
        <p:grpSpPr>
          <a:xfrm>
            <a:off x="3573145" y="1200150"/>
            <a:ext cx="2481580" cy="4314190"/>
            <a:chOff x="5627" y="1890"/>
            <a:chExt cx="3908" cy="6794"/>
          </a:xfrm>
        </p:grpSpPr>
        <p:sp>
          <p:nvSpPr>
            <p:cNvPr id="101396" name="矩形 490516"/>
            <p:cNvSpPr/>
            <p:nvPr/>
          </p:nvSpPr>
          <p:spPr>
            <a:xfrm>
              <a:off x="6493" y="8142"/>
              <a:ext cx="3042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微软雅黑" panose="020B0503020204020204" charset="-122"/>
                </a:rPr>
                <a:t>(b) 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去连线后 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419" name="组合 490539"/>
            <p:cNvGrpSpPr/>
            <p:nvPr/>
          </p:nvGrpSpPr>
          <p:grpSpPr>
            <a:xfrm>
              <a:off x="5627" y="1890"/>
              <a:ext cx="2940" cy="6146"/>
              <a:chOff x="1695" y="1200"/>
              <a:chExt cx="1089" cy="2312"/>
            </a:xfrm>
          </p:grpSpPr>
          <p:sp>
            <p:nvSpPr>
              <p:cNvPr id="101420" name="椭圆 490540"/>
              <p:cNvSpPr/>
              <p:nvPr/>
            </p:nvSpPr>
            <p:spPr>
              <a:xfrm>
                <a:off x="2464" y="2443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grpSp>
            <p:nvGrpSpPr>
              <p:cNvPr id="101421" name="组合 490541"/>
              <p:cNvGrpSpPr/>
              <p:nvPr/>
            </p:nvGrpSpPr>
            <p:grpSpPr>
              <a:xfrm>
                <a:off x="1695" y="1200"/>
                <a:ext cx="1089" cy="2312"/>
                <a:chOff x="1695" y="1200"/>
                <a:chExt cx="1089" cy="2312"/>
              </a:xfrm>
            </p:grpSpPr>
            <p:sp>
              <p:nvSpPr>
                <p:cNvPr id="101422" name="椭圆 490542"/>
                <p:cNvSpPr/>
                <p:nvPr/>
              </p:nvSpPr>
              <p:spPr>
                <a:xfrm>
                  <a:off x="2552" y="3291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F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23" name="椭圆 490543"/>
                <p:cNvSpPr/>
                <p:nvPr/>
              </p:nvSpPr>
              <p:spPr>
                <a:xfrm>
                  <a:off x="2336" y="2883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G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24" name="椭圆 490544"/>
                <p:cNvSpPr/>
                <p:nvPr/>
              </p:nvSpPr>
              <p:spPr>
                <a:xfrm>
                  <a:off x="2213" y="1200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R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25" name="椭圆 490545"/>
                <p:cNvSpPr/>
                <p:nvPr/>
              </p:nvSpPr>
              <p:spPr>
                <a:xfrm>
                  <a:off x="1941" y="1602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A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26" name="直接连接符 490546"/>
                <p:cNvSpPr/>
                <p:nvPr/>
              </p:nvSpPr>
              <p:spPr>
                <a:xfrm flipH="1">
                  <a:off x="2099" y="1393"/>
                  <a:ext cx="159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27" name="椭圆 490547"/>
                <p:cNvSpPr/>
                <p:nvPr/>
              </p:nvSpPr>
              <p:spPr>
                <a:xfrm>
                  <a:off x="1695" y="2019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28" name="椭圆 490548"/>
                <p:cNvSpPr/>
                <p:nvPr/>
              </p:nvSpPr>
              <p:spPr>
                <a:xfrm>
                  <a:off x="2213" y="2017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29" name="直接连接符 490549"/>
                <p:cNvSpPr/>
                <p:nvPr/>
              </p:nvSpPr>
              <p:spPr>
                <a:xfrm flipH="1">
                  <a:off x="1808" y="1786"/>
                  <a:ext cx="159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30" name="直接连接符 490550"/>
                <p:cNvSpPr/>
                <p:nvPr/>
              </p:nvSpPr>
              <p:spPr>
                <a:xfrm flipH="1">
                  <a:off x="2448" y="2659"/>
                  <a:ext cx="91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31" name="椭圆 490551"/>
                <p:cNvSpPr/>
                <p:nvPr/>
              </p:nvSpPr>
              <p:spPr>
                <a:xfrm>
                  <a:off x="1936" y="2446"/>
                  <a:ext cx="232" cy="221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1432" name="直接连接符 490552"/>
                <p:cNvSpPr/>
                <p:nvPr/>
              </p:nvSpPr>
              <p:spPr>
                <a:xfrm flipH="1" flipV="1">
                  <a:off x="2319" y="1440"/>
                  <a:ext cx="48" cy="57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33" name="直接连接符 490553"/>
                <p:cNvSpPr/>
                <p:nvPr/>
              </p:nvSpPr>
              <p:spPr>
                <a:xfrm flipH="1" flipV="1">
                  <a:off x="2407" y="1408"/>
                  <a:ext cx="240" cy="105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34" name="直接连接符 490554"/>
                <p:cNvSpPr/>
                <p:nvPr/>
              </p:nvSpPr>
              <p:spPr>
                <a:xfrm flipV="1">
                  <a:off x="2079" y="1824"/>
                  <a:ext cx="0" cy="62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1435" name="直接连接符 490555"/>
                <p:cNvSpPr/>
                <p:nvPr/>
              </p:nvSpPr>
              <p:spPr>
                <a:xfrm flipH="1" flipV="1">
                  <a:off x="2615" y="2656"/>
                  <a:ext cx="144" cy="67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6.4.2 </a:t>
            </a:r>
            <a:r>
              <a:rPr lang="zh-CN" altLang="en-US">
                <a:sym typeface="+mn-ea"/>
              </a:rPr>
              <a:t>树、森林和二叉树的转换</a:t>
            </a:r>
            <a:endParaRPr lang="zh-CN" altLang="en-US"/>
          </a:p>
        </p:txBody>
      </p:sp>
      <p:grpSp>
        <p:nvGrpSpPr>
          <p:cNvPr id="97283" name="组合 486403"/>
          <p:cNvGrpSpPr/>
          <p:nvPr/>
        </p:nvGrpSpPr>
        <p:grpSpPr>
          <a:xfrm>
            <a:off x="6010910" y="1004570"/>
            <a:ext cx="2162175" cy="2400300"/>
            <a:chOff x="3831" y="88"/>
            <a:chExt cx="1362" cy="1512"/>
          </a:xfrm>
        </p:grpSpPr>
        <p:sp>
          <p:nvSpPr>
            <p:cNvPr id="97284" name="矩形 486404"/>
            <p:cNvSpPr/>
            <p:nvPr/>
          </p:nvSpPr>
          <p:spPr>
            <a:xfrm>
              <a:off x="3831" y="119"/>
              <a:ext cx="589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二叉树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7285" name="组合 486405"/>
            <p:cNvGrpSpPr/>
            <p:nvPr/>
          </p:nvGrpSpPr>
          <p:grpSpPr>
            <a:xfrm>
              <a:off x="4201" y="88"/>
              <a:ext cx="992" cy="1512"/>
              <a:chOff x="3717" y="88"/>
              <a:chExt cx="992" cy="1512"/>
            </a:xfrm>
          </p:grpSpPr>
          <p:sp>
            <p:nvSpPr>
              <p:cNvPr id="97286" name="椭圆 486406"/>
              <p:cNvSpPr/>
              <p:nvPr/>
            </p:nvSpPr>
            <p:spPr>
              <a:xfrm>
                <a:off x="4477" y="1362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287" name="椭圆 486407"/>
              <p:cNvSpPr/>
              <p:nvPr/>
            </p:nvSpPr>
            <p:spPr>
              <a:xfrm>
                <a:off x="3993" y="137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288" name="椭圆 486408"/>
              <p:cNvSpPr/>
              <p:nvPr/>
            </p:nvSpPr>
            <p:spPr>
              <a:xfrm>
                <a:off x="4206" y="8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289" name="椭圆 486409"/>
              <p:cNvSpPr/>
              <p:nvPr/>
            </p:nvSpPr>
            <p:spPr>
              <a:xfrm>
                <a:off x="3947" y="50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290" name="直接连接符 486410"/>
              <p:cNvSpPr/>
              <p:nvPr/>
            </p:nvSpPr>
            <p:spPr>
              <a:xfrm flipH="1">
                <a:off x="4105" y="281"/>
                <a:ext cx="143" cy="2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291" name="椭圆 486411"/>
              <p:cNvSpPr/>
              <p:nvPr/>
            </p:nvSpPr>
            <p:spPr>
              <a:xfrm>
                <a:off x="3717" y="955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292" name="椭圆 486412"/>
              <p:cNvSpPr/>
              <p:nvPr/>
            </p:nvSpPr>
            <p:spPr>
              <a:xfrm>
                <a:off x="4195" y="92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293" name="直接连接符 486413"/>
              <p:cNvSpPr/>
              <p:nvPr/>
            </p:nvSpPr>
            <p:spPr>
              <a:xfrm flipH="1">
                <a:off x="3846" y="706"/>
                <a:ext cx="148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294" name="直接连接符 486414"/>
              <p:cNvSpPr/>
              <p:nvPr/>
            </p:nvSpPr>
            <p:spPr>
              <a:xfrm>
                <a:off x="4110" y="721"/>
                <a:ext cx="176" cy="21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295" name="直接连接符 486415"/>
              <p:cNvSpPr/>
              <p:nvPr/>
            </p:nvSpPr>
            <p:spPr>
              <a:xfrm>
                <a:off x="4388" y="1122"/>
                <a:ext cx="179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296" name="直接连接符 486416"/>
              <p:cNvSpPr/>
              <p:nvPr/>
            </p:nvSpPr>
            <p:spPr>
              <a:xfrm flipH="1">
                <a:off x="4105" y="1138"/>
                <a:ext cx="160" cy="2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7297" name="组合 486417"/>
          <p:cNvGrpSpPr/>
          <p:nvPr/>
        </p:nvGrpSpPr>
        <p:grpSpPr>
          <a:xfrm>
            <a:off x="6156960" y="4547870"/>
            <a:ext cx="2808605" cy="2051050"/>
            <a:chOff x="2109" y="1389"/>
            <a:chExt cx="1769" cy="1292"/>
          </a:xfrm>
        </p:grpSpPr>
        <p:grpSp>
          <p:nvGrpSpPr>
            <p:cNvPr id="97298" name="组合 486418"/>
            <p:cNvGrpSpPr/>
            <p:nvPr/>
          </p:nvGrpSpPr>
          <p:grpSpPr>
            <a:xfrm>
              <a:off x="2682" y="1389"/>
              <a:ext cx="544" cy="204"/>
              <a:chOff x="3696" y="2448"/>
              <a:chExt cx="544" cy="204"/>
            </a:xfrm>
          </p:grpSpPr>
          <p:sp>
            <p:nvSpPr>
              <p:cNvPr id="97299" name="矩形 486419"/>
              <p:cNvSpPr/>
              <p:nvPr/>
            </p:nvSpPr>
            <p:spPr>
              <a:xfrm>
                <a:off x="3696" y="2448"/>
                <a:ext cx="544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  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R ⋀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00" name="直接连接符 486420"/>
              <p:cNvSpPr/>
              <p:nvPr/>
            </p:nvSpPr>
            <p:spPr>
              <a:xfrm>
                <a:off x="3840" y="244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01" name="直接连接符 486421"/>
              <p:cNvSpPr/>
              <p:nvPr/>
            </p:nvSpPr>
            <p:spPr>
              <a:xfrm>
                <a:off x="4080" y="244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02" name="组合 486422"/>
            <p:cNvGrpSpPr/>
            <p:nvPr/>
          </p:nvGrpSpPr>
          <p:grpSpPr>
            <a:xfrm>
              <a:off x="2442" y="1741"/>
              <a:ext cx="544" cy="204"/>
              <a:chOff x="3696" y="2448"/>
              <a:chExt cx="544" cy="204"/>
            </a:xfrm>
          </p:grpSpPr>
          <p:sp>
            <p:nvSpPr>
              <p:cNvPr id="97303" name="矩形 486423"/>
              <p:cNvSpPr/>
              <p:nvPr/>
            </p:nvSpPr>
            <p:spPr>
              <a:xfrm>
                <a:off x="3696" y="2448"/>
                <a:ext cx="544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  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04" name="直接连接符 486424"/>
              <p:cNvSpPr/>
              <p:nvPr/>
            </p:nvSpPr>
            <p:spPr>
              <a:xfrm>
                <a:off x="3840" y="244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05" name="直接连接符 486425"/>
              <p:cNvSpPr/>
              <p:nvPr/>
            </p:nvSpPr>
            <p:spPr>
              <a:xfrm>
                <a:off x="4080" y="244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06" name="组合 486426"/>
            <p:cNvGrpSpPr/>
            <p:nvPr/>
          </p:nvGrpSpPr>
          <p:grpSpPr>
            <a:xfrm>
              <a:off x="2109" y="2109"/>
              <a:ext cx="589" cy="204"/>
              <a:chOff x="2109" y="2109"/>
              <a:chExt cx="589" cy="204"/>
            </a:xfrm>
          </p:grpSpPr>
          <p:sp>
            <p:nvSpPr>
              <p:cNvPr id="97307" name="矩形 486427"/>
              <p:cNvSpPr/>
              <p:nvPr/>
            </p:nvSpPr>
            <p:spPr>
              <a:xfrm>
                <a:off x="2109" y="2109"/>
                <a:ext cx="589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⋀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D 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⋀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08" name="直接连接符 486428"/>
              <p:cNvSpPr/>
              <p:nvPr/>
            </p:nvSpPr>
            <p:spPr>
              <a:xfrm>
                <a:off x="2338" y="2109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09" name="直接连接符 486429"/>
              <p:cNvSpPr/>
              <p:nvPr/>
            </p:nvSpPr>
            <p:spPr>
              <a:xfrm>
                <a:off x="2546" y="2109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10" name="组合 486430"/>
            <p:cNvGrpSpPr/>
            <p:nvPr/>
          </p:nvGrpSpPr>
          <p:grpSpPr>
            <a:xfrm>
              <a:off x="3242" y="2461"/>
              <a:ext cx="636" cy="204"/>
              <a:chOff x="3242" y="2461"/>
              <a:chExt cx="636" cy="204"/>
            </a:xfrm>
          </p:grpSpPr>
          <p:sp>
            <p:nvSpPr>
              <p:cNvPr id="97311" name="矩形 486431"/>
              <p:cNvSpPr/>
              <p:nvPr/>
            </p:nvSpPr>
            <p:spPr>
              <a:xfrm>
                <a:off x="3242" y="2461"/>
                <a:ext cx="636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⋀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C ⋀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12" name="直接连接符 486432"/>
              <p:cNvSpPr/>
              <p:nvPr/>
            </p:nvSpPr>
            <p:spPr>
              <a:xfrm>
                <a:off x="3470" y="246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13" name="直接连接符 486433"/>
              <p:cNvSpPr/>
              <p:nvPr/>
            </p:nvSpPr>
            <p:spPr>
              <a:xfrm>
                <a:off x="3672" y="246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7314" name="直接连接符 486434"/>
            <p:cNvSpPr/>
            <p:nvPr/>
          </p:nvSpPr>
          <p:spPr>
            <a:xfrm flipH="1">
              <a:off x="2666" y="1541"/>
              <a:ext cx="113" cy="204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7315" name="直接连接符 486435"/>
            <p:cNvSpPr/>
            <p:nvPr/>
          </p:nvSpPr>
          <p:spPr>
            <a:xfrm flipH="1">
              <a:off x="2418" y="1901"/>
              <a:ext cx="113" cy="204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97316" name="组合 486436"/>
            <p:cNvGrpSpPr/>
            <p:nvPr/>
          </p:nvGrpSpPr>
          <p:grpSpPr>
            <a:xfrm>
              <a:off x="2826" y="2105"/>
              <a:ext cx="544" cy="204"/>
              <a:chOff x="3120" y="2496"/>
              <a:chExt cx="544" cy="204"/>
            </a:xfrm>
          </p:grpSpPr>
          <p:sp>
            <p:nvSpPr>
              <p:cNvPr id="97317" name="矩形 486437"/>
              <p:cNvSpPr/>
              <p:nvPr/>
            </p:nvSpPr>
            <p:spPr>
              <a:xfrm>
                <a:off x="3120" y="2496"/>
                <a:ext cx="544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   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18" name="直接连接符 486438"/>
              <p:cNvSpPr/>
              <p:nvPr/>
            </p:nvSpPr>
            <p:spPr>
              <a:xfrm>
                <a:off x="3304" y="2496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19" name="直接连接符 486439"/>
              <p:cNvSpPr/>
              <p:nvPr/>
            </p:nvSpPr>
            <p:spPr>
              <a:xfrm>
                <a:off x="3536" y="2496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7320" name="直接连接符 486440"/>
            <p:cNvSpPr/>
            <p:nvPr/>
          </p:nvSpPr>
          <p:spPr>
            <a:xfrm>
              <a:off x="2922" y="1897"/>
              <a:ext cx="113" cy="204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7321" name="直接连接符 486441"/>
            <p:cNvSpPr/>
            <p:nvPr/>
          </p:nvSpPr>
          <p:spPr>
            <a:xfrm>
              <a:off x="3313" y="2257"/>
              <a:ext cx="113" cy="204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7322" name="直接连接符 486442"/>
            <p:cNvSpPr/>
            <p:nvPr/>
          </p:nvSpPr>
          <p:spPr>
            <a:xfrm flipH="1">
              <a:off x="2821" y="2267"/>
              <a:ext cx="113" cy="204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97323" name="组合 486443"/>
            <p:cNvGrpSpPr/>
            <p:nvPr/>
          </p:nvGrpSpPr>
          <p:grpSpPr>
            <a:xfrm>
              <a:off x="2442" y="2477"/>
              <a:ext cx="589" cy="204"/>
              <a:chOff x="3120" y="2496"/>
              <a:chExt cx="544" cy="204"/>
            </a:xfrm>
          </p:grpSpPr>
          <p:sp>
            <p:nvSpPr>
              <p:cNvPr id="97324" name="矩形 486444"/>
              <p:cNvSpPr/>
              <p:nvPr/>
            </p:nvSpPr>
            <p:spPr>
              <a:xfrm>
                <a:off x="3120" y="2496"/>
                <a:ext cx="544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⋀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E ⋀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25" name="直接连接符 486445"/>
              <p:cNvSpPr/>
              <p:nvPr/>
            </p:nvSpPr>
            <p:spPr>
              <a:xfrm>
                <a:off x="3304" y="2496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26" name="直接连接符 486446"/>
              <p:cNvSpPr/>
              <p:nvPr/>
            </p:nvSpPr>
            <p:spPr>
              <a:xfrm>
                <a:off x="3536" y="2496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7327" name="组合 486447"/>
          <p:cNvGrpSpPr/>
          <p:nvPr/>
        </p:nvGrpSpPr>
        <p:grpSpPr>
          <a:xfrm>
            <a:off x="324485" y="1136650"/>
            <a:ext cx="2066925" cy="1774825"/>
            <a:chOff x="249" y="171"/>
            <a:chExt cx="1302" cy="1118"/>
          </a:xfrm>
        </p:grpSpPr>
        <p:sp>
          <p:nvSpPr>
            <p:cNvPr id="97328" name="矩形 486448"/>
            <p:cNvSpPr/>
            <p:nvPr/>
          </p:nvSpPr>
          <p:spPr>
            <a:xfrm>
              <a:off x="249" y="210"/>
              <a:ext cx="358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0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树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7329" name="组合 486449"/>
            <p:cNvGrpSpPr/>
            <p:nvPr/>
          </p:nvGrpSpPr>
          <p:grpSpPr>
            <a:xfrm>
              <a:off x="431" y="171"/>
              <a:ext cx="1120" cy="1118"/>
              <a:chOff x="431" y="171"/>
              <a:chExt cx="1120" cy="1118"/>
            </a:xfrm>
          </p:grpSpPr>
          <p:sp>
            <p:nvSpPr>
              <p:cNvPr id="97330" name="直接连接符 486450"/>
              <p:cNvSpPr/>
              <p:nvPr/>
            </p:nvSpPr>
            <p:spPr>
              <a:xfrm>
                <a:off x="1101" y="392"/>
                <a:ext cx="0" cy="2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31" name="椭圆 486451"/>
              <p:cNvSpPr/>
              <p:nvPr/>
            </p:nvSpPr>
            <p:spPr>
              <a:xfrm>
                <a:off x="989" y="171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32" name="椭圆 486452"/>
              <p:cNvSpPr/>
              <p:nvPr/>
            </p:nvSpPr>
            <p:spPr>
              <a:xfrm>
                <a:off x="661" y="597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33" name="椭圆 486453"/>
              <p:cNvSpPr/>
              <p:nvPr/>
            </p:nvSpPr>
            <p:spPr>
              <a:xfrm>
                <a:off x="975" y="605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34" name="椭圆 486454"/>
              <p:cNvSpPr/>
              <p:nvPr/>
            </p:nvSpPr>
            <p:spPr>
              <a:xfrm>
                <a:off x="1319" y="60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35" name="直接连接符 486455"/>
              <p:cNvSpPr/>
              <p:nvPr/>
            </p:nvSpPr>
            <p:spPr>
              <a:xfrm flipH="1">
                <a:off x="795" y="348"/>
                <a:ext cx="212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36" name="直接连接符 486456"/>
              <p:cNvSpPr/>
              <p:nvPr/>
            </p:nvSpPr>
            <p:spPr>
              <a:xfrm>
                <a:off x="1190" y="370"/>
                <a:ext cx="212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37" name="椭圆 486457"/>
              <p:cNvSpPr/>
              <p:nvPr/>
            </p:nvSpPr>
            <p:spPr>
              <a:xfrm>
                <a:off x="431" y="104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38" name="椭圆 486458"/>
              <p:cNvSpPr/>
              <p:nvPr/>
            </p:nvSpPr>
            <p:spPr>
              <a:xfrm>
                <a:off x="1002" y="106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39" name="直接连接符 486459"/>
              <p:cNvSpPr/>
              <p:nvPr/>
            </p:nvSpPr>
            <p:spPr>
              <a:xfrm flipH="1">
                <a:off x="560" y="797"/>
                <a:ext cx="148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40" name="直接连接符 486460"/>
              <p:cNvSpPr/>
              <p:nvPr/>
            </p:nvSpPr>
            <p:spPr>
              <a:xfrm>
                <a:off x="1098" y="831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7341" name="组合 486461"/>
          <p:cNvGrpSpPr/>
          <p:nvPr/>
        </p:nvGrpSpPr>
        <p:grpSpPr>
          <a:xfrm>
            <a:off x="3277235" y="1125220"/>
            <a:ext cx="2232025" cy="576580"/>
            <a:chOff x="476" y="2387"/>
            <a:chExt cx="1406" cy="363"/>
          </a:xfrm>
        </p:grpSpPr>
        <p:sp>
          <p:nvSpPr>
            <p:cNvPr id="97342" name="矩形 486462"/>
            <p:cNvSpPr/>
            <p:nvPr/>
          </p:nvSpPr>
          <p:spPr>
            <a:xfrm>
              <a:off x="793" y="2387"/>
              <a:ext cx="681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>
                <a:buClr>
                  <a:schemeClr val="bg1"/>
                </a:buClr>
                <a:buNone/>
              </a:pP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对应关系</a:t>
              </a:r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43" name="左右箭头 486463"/>
            <p:cNvSpPr/>
            <p:nvPr/>
          </p:nvSpPr>
          <p:spPr>
            <a:xfrm>
              <a:off x="476" y="2659"/>
              <a:ext cx="1406" cy="91"/>
            </a:xfrm>
            <a:prstGeom prst="leftRightArrow">
              <a:avLst>
                <a:gd name="adj1" fmla="val 50000"/>
                <a:gd name="adj2" fmla="val 30893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344" name="组合 486464"/>
          <p:cNvGrpSpPr/>
          <p:nvPr/>
        </p:nvGrpSpPr>
        <p:grpSpPr>
          <a:xfrm>
            <a:off x="219710" y="4840605"/>
            <a:ext cx="3533775" cy="1517650"/>
            <a:chOff x="655" y="2432"/>
            <a:chExt cx="2226" cy="956"/>
          </a:xfrm>
        </p:grpSpPr>
        <p:grpSp>
          <p:nvGrpSpPr>
            <p:cNvPr id="97345" name="组合 486465"/>
            <p:cNvGrpSpPr/>
            <p:nvPr/>
          </p:nvGrpSpPr>
          <p:grpSpPr>
            <a:xfrm>
              <a:off x="748" y="2432"/>
              <a:ext cx="590" cy="204"/>
              <a:chOff x="748" y="2432"/>
              <a:chExt cx="590" cy="204"/>
            </a:xfrm>
          </p:grpSpPr>
          <p:sp>
            <p:nvSpPr>
              <p:cNvPr id="97346" name="矩形 486466"/>
              <p:cNvSpPr/>
              <p:nvPr/>
            </p:nvSpPr>
            <p:spPr>
              <a:xfrm>
                <a:off x="748" y="2432"/>
                <a:ext cx="590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  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R ⋀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47" name="直接连接符 486467"/>
              <p:cNvSpPr/>
              <p:nvPr/>
            </p:nvSpPr>
            <p:spPr>
              <a:xfrm>
                <a:off x="892" y="2432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48" name="直接连接符 486468"/>
              <p:cNvSpPr/>
              <p:nvPr/>
            </p:nvSpPr>
            <p:spPr>
              <a:xfrm>
                <a:off x="1116" y="2432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49" name="组合 486469"/>
            <p:cNvGrpSpPr/>
            <p:nvPr/>
          </p:nvGrpSpPr>
          <p:grpSpPr>
            <a:xfrm>
              <a:off x="764" y="2808"/>
              <a:ext cx="544" cy="204"/>
              <a:chOff x="3696" y="2448"/>
              <a:chExt cx="544" cy="204"/>
            </a:xfrm>
          </p:grpSpPr>
          <p:sp>
            <p:nvSpPr>
              <p:cNvPr id="97350" name="矩形 486470"/>
              <p:cNvSpPr/>
              <p:nvPr/>
            </p:nvSpPr>
            <p:spPr>
              <a:xfrm>
                <a:off x="3696" y="2448"/>
                <a:ext cx="544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  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51" name="直接连接符 486471"/>
              <p:cNvSpPr/>
              <p:nvPr/>
            </p:nvSpPr>
            <p:spPr>
              <a:xfrm>
                <a:off x="3840" y="244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52" name="直接连接符 486472"/>
              <p:cNvSpPr/>
              <p:nvPr/>
            </p:nvSpPr>
            <p:spPr>
              <a:xfrm>
                <a:off x="4080" y="244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53" name="组合 486473"/>
            <p:cNvGrpSpPr/>
            <p:nvPr/>
          </p:nvGrpSpPr>
          <p:grpSpPr>
            <a:xfrm>
              <a:off x="655" y="3184"/>
              <a:ext cx="589" cy="204"/>
              <a:chOff x="2109" y="2109"/>
              <a:chExt cx="589" cy="204"/>
            </a:xfrm>
          </p:grpSpPr>
          <p:sp>
            <p:nvSpPr>
              <p:cNvPr id="97354" name="矩形 486474"/>
              <p:cNvSpPr/>
              <p:nvPr/>
            </p:nvSpPr>
            <p:spPr>
              <a:xfrm>
                <a:off x="2109" y="2109"/>
                <a:ext cx="589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⋀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D 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⋀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7355" name="直接连接符 486475"/>
              <p:cNvSpPr/>
              <p:nvPr/>
            </p:nvSpPr>
            <p:spPr>
              <a:xfrm>
                <a:off x="2338" y="2109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56" name="直接连接符 486476"/>
              <p:cNvSpPr/>
              <p:nvPr/>
            </p:nvSpPr>
            <p:spPr>
              <a:xfrm>
                <a:off x="2546" y="2109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57" name="组合 486477"/>
            <p:cNvGrpSpPr/>
            <p:nvPr/>
          </p:nvGrpSpPr>
          <p:grpSpPr>
            <a:xfrm>
              <a:off x="2245" y="2779"/>
              <a:ext cx="636" cy="204"/>
              <a:chOff x="3242" y="2461"/>
              <a:chExt cx="636" cy="204"/>
            </a:xfrm>
          </p:grpSpPr>
          <p:sp>
            <p:nvSpPr>
              <p:cNvPr id="97358" name="矩形 486478"/>
              <p:cNvSpPr/>
              <p:nvPr/>
            </p:nvSpPr>
            <p:spPr>
              <a:xfrm>
                <a:off x="3242" y="2461"/>
                <a:ext cx="636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⋀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C ⋀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59" name="直接连接符 486479"/>
              <p:cNvSpPr/>
              <p:nvPr/>
            </p:nvSpPr>
            <p:spPr>
              <a:xfrm>
                <a:off x="3470" y="246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60" name="直接连接符 486480"/>
              <p:cNvSpPr/>
              <p:nvPr/>
            </p:nvSpPr>
            <p:spPr>
              <a:xfrm>
                <a:off x="3672" y="2461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7361" name="直接连接符 486481"/>
            <p:cNvSpPr/>
            <p:nvPr/>
          </p:nvSpPr>
          <p:spPr>
            <a:xfrm flipH="1">
              <a:off x="839" y="2576"/>
              <a:ext cx="14" cy="227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7362" name="直接连接符 486482"/>
            <p:cNvSpPr/>
            <p:nvPr/>
          </p:nvSpPr>
          <p:spPr>
            <a:xfrm flipH="1">
              <a:off x="839" y="2907"/>
              <a:ext cx="0" cy="272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97363" name="组合 486483"/>
            <p:cNvGrpSpPr/>
            <p:nvPr/>
          </p:nvGrpSpPr>
          <p:grpSpPr>
            <a:xfrm>
              <a:off x="1519" y="2795"/>
              <a:ext cx="544" cy="204"/>
              <a:chOff x="3120" y="2496"/>
              <a:chExt cx="544" cy="204"/>
            </a:xfrm>
          </p:grpSpPr>
          <p:sp>
            <p:nvSpPr>
              <p:cNvPr id="97364" name="矩形 486484"/>
              <p:cNvSpPr/>
              <p:nvPr/>
            </p:nvSpPr>
            <p:spPr>
              <a:xfrm>
                <a:off x="3120" y="2496"/>
                <a:ext cx="544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   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65" name="直接连接符 486485"/>
              <p:cNvSpPr/>
              <p:nvPr/>
            </p:nvSpPr>
            <p:spPr>
              <a:xfrm>
                <a:off x="3304" y="2496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66" name="直接连接符 486486"/>
              <p:cNvSpPr/>
              <p:nvPr/>
            </p:nvSpPr>
            <p:spPr>
              <a:xfrm>
                <a:off x="3536" y="2496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97367" name="组合 486487"/>
            <p:cNvGrpSpPr/>
            <p:nvPr/>
          </p:nvGrpSpPr>
          <p:grpSpPr>
            <a:xfrm>
              <a:off x="1519" y="3158"/>
              <a:ext cx="635" cy="204"/>
              <a:chOff x="1519" y="3158"/>
              <a:chExt cx="635" cy="204"/>
            </a:xfrm>
          </p:grpSpPr>
          <p:sp>
            <p:nvSpPr>
              <p:cNvPr id="97368" name="矩形 486488"/>
              <p:cNvSpPr/>
              <p:nvPr/>
            </p:nvSpPr>
            <p:spPr>
              <a:xfrm>
                <a:off x="1519" y="3158"/>
                <a:ext cx="635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⋀ </a:t>
                </a:r>
                <a:r>
                  <a: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rPr>
                  <a:t>E ⋀</a:t>
                </a:r>
                <a:endPara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endParaRPr>
              </a:p>
            </p:txBody>
          </p:sp>
          <p:sp>
            <p:nvSpPr>
              <p:cNvPr id="97369" name="直接连接符 486489"/>
              <p:cNvSpPr/>
              <p:nvPr/>
            </p:nvSpPr>
            <p:spPr>
              <a:xfrm>
                <a:off x="1734" y="315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7370" name="直接连接符 486490"/>
              <p:cNvSpPr/>
              <p:nvPr/>
            </p:nvSpPr>
            <p:spPr>
              <a:xfrm>
                <a:off x="1945" y="3158"/>
                <a:ext cx="0" cy="2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7371" name="直接连接符 486491"/>
            <p:cNvSpPr/>
            <p:nvPr/>
          </p:nvSpPr>
          <p:spPr>
            <a:xfrm>
              <a:off x="1247" y="2918"/>
              <a:ext cx="27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7372" name="直接连接符 486492"/>
            <p:cNvSpPr/>
            <p:nvPr/>
          </p:nvSpPr>
          <p:spPr>
            <a:xfrm>
              <a:off x="1610" y="2931"/>
              <a:ext cx="0" cy="227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97373" name="直接连接符 486493"/>
            <p:cNvSpPr/>
            <p:nvPr/>
          </p:nvSpPr>
          <p:spPr>
            <a:xfrm>
              <a:off x="1973" y="2886"/>
              <a:ext cx="27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8" name="组合 7"/>
          <p:cNvGrpSpPr/>
          <p:nvPr/>
        </p:nvGrpSpPr>
        <p:grpSpPr>
          <a:xfrm>
            <a:off x="2340610" y="2422525"/>
            <a:ext cx="4321175" cy="3310890"/>
            <a:chOff x="3686" y="3815"/>
            <a:chExt cx="6805" cy="5214"/>
          </a:xfrm>
        </p:grpSpPr>
        <p:grpSp>
          <p:nvGrpSpPr>
            <p:cNvPr id="97374" name="组合 486494"/>
            <p:cNvGrpSpPr/>
            <p:nvPr/>
          </p:nvGrpSpPr>
          <p:grpSpPr>
            <a:xfrm>
              <a:off x="6408" y="3815"/>
              <a:ext cx="2048" cy="5215"/>
              <a:chOff x="2472" y="1344"/>
              <a:chExt cx="819" cy="2086"/>
            </a:xfrm>
          </p:grpSpPr>
          <p:grpSp>
            <p:nvGrpSpPr>
              <p:cNvPr id="97375" name="组合 486495"/>
              <p:cNvGrpSpPr/>
              <p:nvPr/>
            </p:nvGrpSpPr>
            <p:grpSpPr>
              <a:xfrm>
                <a:off x="2472" y="3226"/>
                <a:ext cx="636" cy="204"/>
                <a:chOff x="3242" y="2461"/>
                <a:chExt cx="636" cy="204"/>
              </a:xfrm>
            </p:grpSpPr>
            <p:sp>
              <p:nvSpPr>
                <p:cNvPr id="97376" name="矩形 486496"/>
                <p:cNvSpPr/>
                <p:nvPr/>
              </p:nvSpPr>
              <p:spPr>
                <a:xfrm>
                  <a:off x="3242" y="2461"/>
                  <a:ext cx="636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⋀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C ⋀</a:t>
                  </a:r>
                  <a:endPara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77" name="直接连接符 486497"/>
                <p:cNvSpPr/>
                <p:nvPr/>
              </p:nvSpPr>
              <p:spPr>
                <a:xfrm>
                  <a:off x="3470" y="2461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378" name="直接连接符 486498"/>
                <p:cNvSpPr/>
                <p:nvPr/>
              </p:nvSpPr>
              <p:spPr>
                <a:xfrm>
                  <a:off x="3672" y="2461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7379" name="直接连接符 486499"/>
              <p:cNvSpPr/>
              <p:nvPr/>
            </p:nvSpPr>
            <p:spPr>
              <a:xfrm flipH="1">
                <a:off x="2562" y="1819"/>
                <a:ext cx="0" cy="272"/>
              </a:xfrm>
              <a:prstGeom prst="line">
                <a:avLst/>
              </a:prstGeom>
              <a:ln w="1905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97380" name="组合 486500"/>
              <p:cNvGrpSpPr/>
              <p:nvPr/>
            </p:nvGrpSpPr>
            <p:grpSpPr>
              <a:xfrm>
                <a:off x="2472" y="2455"/>
                <a:ext cx="635" cy="204"/>
                <a:chOff x="2472" y="2455"/>
                <a:chExt cx="635" cy="204"/>
              </a:xfrm>
            </p:grpSpPr>
            <p:sp>
              <p:nvSpPr>
                <p:cNvPr id="97381" name="矩形 486501"/>
                <p:cNvSpPr/>
                <p:nvPr/>
              </p:nvSpPr>
              <p:spPr>
                <a:xfrm>
                  <a:off x="2472" y="2455"/>
                  <a:ext cx="635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   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B</a:t>
                  </a:r>
                  <a:endPara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82" name="直接连接符 486502"/>
                <p:cNvSpPr/>
                <p:nvPr/>
              </p:nvSpPr>
              <p:spPr>
                <a:xfrm>
                  <a:off x="2656" y="2455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383" name="直接连接符 486503"/>
                <p:cNvSpPr/>
                <p:nvPr/>
              </p:nvSpPr>
              <p:spPr>
                <a:xfrm>
                  <a:off x="2888" y="2455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7384" name="组合 486504"/>
              <p:cNvGrpSpPr/>
              <p:nvPr/>
            </p:nvGrpSpPr>
            <p:grpSpPr>
              <a:xfrm>
                <a:off x="2472" y="2818"/>
                <a:ext cx="635" cy="204"/>
                <a:chOff x="1519" y="3158"/>
                <a:chExt cx="635" cy="204"/>
              </a:xfrm>
            </p:grpSpPr>
            <p:sp>
              <p:nvSpPr>
                <p:cNvPr id="97385" name="矩形 486505"/>
                <p:cNvSpPr/>
                <p:nvPr/>
              </p:nvSpPr>
              <p:spPr>
                <a:xfrm>
                  <a:off x="1519" y="3158"/>
                  <a:ext cx="635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⋀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E ⋀</a:t>
                  </a:r>
                  <a:endPara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86" name="直接连接符 486506"/>
                <p:cNvSpPr/>
                <p:nvPr/>
              </p:nvSpPr>
              <p:spPr>
                <a:xfrm>
                  <a:off x="1734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387" name="直接连接符 486507"/>
                <p:cNvSpPr/>
                <p:nvPr/>
              </p:nvSpPr>
              <p:spPr>
                <a:xfrm>
                  <a:off x="1945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97388" name="直接连接符 486508"/>
              <p:cNvSpPr/>
              <p:nvPr/>
            </p:nvSpPr>
            <p:spPr>
              <a:xfrm>
                <a:off x="2563" y="2591"/>
                <a:ext cx="0" cy="227"/>
              </a:xfrm>
              <a:prstGeom prst="line">
                <a:avLst/>
              </a:prstGeom>
              <a:ln w="1905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97389" name="组合 486509"/>
              <p:cNvGrpSpPr/>
              <p:nvPr/>
            </p:nvGrpSpPr>
            <p:grpSpPr>
              <a:xfrm>
                <a:off x="2472" y="1344"/>
                <a:ext cx="635" cy="204"/>
                <a:chOff x="1519" y="3158"/>
                <a:chExt cx="635" cy="204"/>
              </a:xfrm>
            </p:grpSpPr>
            <p:sp>
              <p:nvSpPr>
                <p:cNvPr id="97390" name="矩形 486510"/>
                <p:cNvSpPr/>
                <p:nvPr/>
              </p:nvSpPr>
              <p:spPr>
                <a:xfrm>
                  <a:off x="1519" y="3158"/>
                  <a:ext cx="635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   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R </a:t>
                  </a:r>
                  <a:endPara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91" name="直接连接符 486511"/>
                <p:cNvSpPr/>
                <p:nvPr/>
              </p:nvSpPr>
              <p:spPr>
                <a:xfrm>
                  <a:off x="1734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392" name="直接连接符 486512"/>
                <p:cNvSpPr/>
                <p:nvPr/>
              </p:nvSpPr>
              <p:spPr>
                <a:xfrm>
                  <a:off x="1945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7393" name="组合 486513"/>
              <p:cNvGrpSpPr/>
              <p:nvPr/>
            </p:nvGrpSpPr>
            <p:grpSpPr>
              <a:xfrm>
                <a:off x="2472" y="1716"/>
                <a:ext cx="635" cy="204"/>
                <a:chOff x="1519" y="3158"/>
                <a:chExt cx="635" cy="204"/>
              </a:xfrm>
            </p:grpSpPr>
            <p:sp>
              <p:nvSpPr>
                <p:cNvPr id="97394" name="矩形 486514"/>
                <p:cNvSpPr/>
                <p:nvPr/>
              </p:nvSpPr>
              <p:spPr>
                <a:xfrm>
                  <a:off x="1519" y="3158"/>
                  <a:ext cx="635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   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A </a:t>
                  </a:r>
                  <a:endPara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95" name="直接连接符 486515"/>
                <p:cNvSpPr/>
                <p:nvPr/>
              </p:nvSpPr>
              <p:spPr>
                <a:xfrm>
                  <a:off x="1734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396" name="直接连接符 486516"/>
                <p:cNvSpPr/>
                <p:nvPr/>
              </p:nvSpPr>
              <p:spPr>
                <a:xfrm>
                  <a:off x="1945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7397" name="组合 486517"/>
              <p:cNvGrpSpPr/>
              <p:nvPr/>
            </p:nvGrpSpPr>
            <p:grpSpPr>
              <a:xfrm>
                <a:off x="2472" y="2093"/>
                <a:ext cx="635" cy="204"/>
                <a:chOff x="1519" y="3158"/>
                <a:chExt cx="635" cy="204"/>
              </a:xfrm>
            </p:grpSpPr>
            <p:sp>
              <p:nvSpPr>
                <p:cNvPr id="97398" name="矩形 486518"/>
                <p:cNvSpPr/>
                <p:nvPr/>
              </p:nvSpPr>
              <p:spPr>
                <a:xfrm>
                  <a:off x="1519" y="3158"/>
                  <a:ext cx="635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zh-CN" altLang="en-US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⋀ </a:t>
                  </a:r>
                  <a:r>
                    <a:rPr lang="en-US" altLang="zh-CN" sz="2400" b="0">
                      <a:latin typeface="Times New Roman" panose="02020603050405020304" pitchFamily="18" charset="0"/>
                      <a:ea typeface="Arial Unicode MS" panose="020B0604020202020204" charset="-122"/>
                    </a:rPr>
                    <a:t>D ⋀</a:t>
                  </a:r>
                  <a:endParaRPr lang="en-US" altLang="zh-CN" sz="2400" b="0">
                    <a:latin typeface="Times New Roman" panose="02020603050405020304" pitchFamily="18" charset="0"/>
                    <a:ea typeface="Arial Unicode MS" panose="020B0604020202020204" charset="-122"/>
                  </a:endParaRPr>
                </a:p>
              </p:txBody>
            </p:sp>
            <p:sp>
              <p:nvSpPr>
                <p:cNvPr id="97399" name="直接连接符 486519"/>
                <p:cNvSpPr/>
                <p:nvPr/>
              </p:nvSpPr>
              <p:spPr>
                <a:xfrm>
                  <a:off x="1734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00" name="直接连接符 486520"/>
                <p:cNvSpPr/>
                <p:nvPr/>
              </p:nvSpPr>
              <p:spPr>
                <a:xfrm>
                  <a:off x="1945" y="3158"/>
                  <a:ext cx="0" cy="20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7401" name="组合 486521"/>
              <p:cNvGrpSpPr/>
              <p:nvPr/>
            </p:nvGrpSpPr>
            <p:grpSpPr>
              <a:xfrm>
                <a:off x="3016" y="1821"/>
                <a:ext cx="275" cy="705"/>
                <a:chOff x="3016" y="1797"/>
                <a:chExt cx="275" cy="705"/>
              </a:xfrm>
            </p:grpSpPr>
            <p:sp>
              <p:nvSpPr>
                <p:cNvPr id="97402" name="直接连接符 486522"/>
                <p:cNvSpPr/>
                <p:nvPr/>
              </p:nvSpPr>
              <p:spPr>
                <a:xfrm>
                  <a:off x="3016" y="1797"/>
                  <a:ext cx="272" cy="0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03" name="直接连接符 486523"/>
                <p:cNvSpPr/>
                <p:nvPr/>
              </p:nvSpPr>
              <p:spPr>
                <a:xfrm>
                  <a:off x="3288" y="1797"/>
                  <a:ext cx="3" cy="705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04" name="直接连接符 486524"/>
                <p:cNvSpPr/>
                <p:nvPr/>
              </p:nvSpPr>
              <p:spPr>
                <a:xfrm flipH="1">
                  <a:off x="3107" y="2502"/>
                  <a:ext cx="181" cy="0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97405" name="组合 486525"/>
              <p:cNvGrpSpPr/>
              <p:nvPr/>
            </p:nvGrpSpPr>
            <p:grpSpPr>
              <a:xfrm>
                <a:off x="3016" y="2594"/>
                <a:ext cx="275" cy="705"/>
                <a:chOff x="3016" y="1797"/>
                <a:chExt cx="275" cy="705"/>
              </a:xfrm>
            </p:grpSpPr>
            <p:sp>
              <p:nvSpPr>
                <p:cNvPr id="97406" name="直接连接符 486526"/>
                <p:cNvSpPr/>
                <p:nvPr/>
              </p:nvSpPr>
              <p:spPr>
                <a:xfrm>
                  <a:off x="3016" y="1797"/>
                  <a:ext cx="272" cy="0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07" name="直接连接符 486527"/>
                <p:cNvSpPr/>
                <p:nvPr/>
              </p:nvSpPr>
              <p:spPr>
                <a:xfrm>
                  <a:off x="3288" y="1797"/>
                  <a:ext cx="3" cy="705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08" name="直接连接符 486528"/>
                <p:cNvSpPr/>
                <p:nvPr/>
              </p:nvSpPr>
              <p:spPr>
                <a:xfrm flipH="1">
                  <a:off x="3107" y="2502"/>
                  <a:ext cx="181" cy="0"/>
                </a:xfrm>
                <a:prstGeom prst="line">
                  <a:avLst/>
                </a:prstGeom>
                <a:ln w="19050" cap="flat" cmpd="sng">
                  <a:solidFill>
                    <a:schemeClr val="folHlink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97409" name="直接连接符 486529"/>
              <p:cNvSpPr/>
              <p:nvPr/>
            </p:nvSpPr>
            <p:spPr>
              <a:xfrm flipH="1">
                <a:off x="2562" y="1434"/>
                <a:ext cx="0" cy="272"/>
              </a:xfrm>
              <a:prstGeom prst="line">
                <a:avLst/>
              </a:prstGeom>
              <a:ln w="1905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97410" name="组合 486530"/>
            <p:cNvGrpSpPr/>
            <p:nvPr/>
          </p:nvGrpSpPr>
          <p:grpSpPr>
            <a:xfrm>
              <a:off x="3686" y="4662"/>
              <a:ext cx="1703" cy="1305"/>
              <a:chOff x="1519" y="1320"/>
              <a:chExt cx="681" cy="522"/>
            </a:xfrm>
          </p:grpSpPr>
          <p:sp>
            <p:nvSpPr>
              <p:cNvPr id="97411" name="矩形 486531"/>
              <p:cNvSpPr/>
              <p:nvPr/>
            </p:nvSpPr>
            <p:spPr>
              <a:xfrm>
                <a:off x="1701" y="1320"/>
                <a:ext cx="408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</a:t>
                </a:r>
                <a:endPara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7412" name="组合 486532"/>
              <p:cNvGrpSpPr/>
              <p:nvPr/>
            </p:nvGrpSpPr>
            <p:grpSpPr>
              <a:xfrm>
                <a:off x="1519" y="1434"/>
                <a:ext cx="681" cy="408"/>
                <a:chOff x="1519" y="1434"/>
                <a:chExt cx="681" cy="408"/>
              </a:xfrm>
            </p:grpSpPr>
            <p:sp>
              <p:nvSpPr>
                <p:cNvPr id="97413" name="直接连接符 486533"/>
                <p:cNvSpPr/>
                <p:nvPr/>
              </p:nvSpPr>
              <p:spPr>
                <a:xfrm>
                  <a:off x="1565" y="1434"/>
                  <a:ext cx="587" cy="33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14" name="直接连接符 486534"/>
                <p:cNvSpPr/>
                <p:nvPr/>
              </p:nvSpPr>
              <p:spPr>
                <a:xfrm>
                  <a:off x="1519" y="1480"/>
                  <a:ext cx="576" cy="32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15" name="直接连接符 486535"/>
                <p:cNvSpPr/>
                <p:nvPr/>
              </p:nvSpPr>
              <p:spPr>
                <a:xfrm>
                  <a:off x="2020" y="1800"/>
                  <a:ext cx="172" cy="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16" name="直接连接符 486536"/>
                <p:cNvSpPr/>
                <p:nvPr/>
              </p:nvSpPr>
              <p:spPr>
                <a:xfrm>
                  <a:off x="2142" y="1733"/>
                  <a:ext cx="58" cy="1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17" name="直接连接符 486537"/>
                <p:cNvSpPr/>
                <p:nvPr/>
              </p:nvSpPr>
              <p:spPr>
                <a:xfrm flipH="1">
                  <a:off x="1519" y="1434"/>
                  <a:ext cx="46" cy="4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7418" name="组合 486538"/>
            <p:cNvGrpSpPr/>
            <p:nvPr/>
          </p:nvGrpSpPr>
          <p:grpSpPr>
            <a:xfrm>
              <a:off x="8673" y="6650"/>
              <a:ext cx="1818" cy="1248"/>
              <a:chOff x="3514" y="2115"/>
              <a:chExt cx="727" cy="499"/>
            </a:xfrm>
          </p:grpSpPr>
          <p:sp>
            <p:nvSpPr>
              <p:cNvPr id="97419" name="矩形 486539"/>
              <p:cNvSpPr/>
              <p:nvPr/>
            </p:nvSpPr>
            <p:spPr>
              <a:xfrm>
                <a:off x="3833" y="2115"/>
                <a:ext cx="408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解释</a:t>
                </a:r>
                <a:endPara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7420" name="组合 486540"/>
              <p:cNvGrpSpPr/>
              <p:nvPr/>
            </p:nvGrpSpPr>
            <p:grpSpPr>
              <a:xfrm>
                <a:off x="3514" y="2206"/>
                <a:ext cx="681" cy="408"/>
                <a:chOff x="1519" y="1434"/>
                <a:chExt cx="681" cy="408"/>
              </a:xfrm>
            </p:grpSpPr>
            <p:sp>
              <p:nvSpPr>
                <p:cNvPr id="97421" name="直接连接符 486541"/>
                <p:cNvSpPr/>
                <p:nvPr/>
              </p:nvSpPr>
              <p:spPr>
                <a:xfrm>
                  <a:off x="1565" y="1434"/>
                  <a:ext cx="587" cy="33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22" name="直接连接符 486542"/>
                <p:cNvSpPr/>
                <p:nvPr/>
              </p:nvSpPr>
              <p:spPr>
                <a:xfrm>
                  <a:off x="1519" y="1480"/>
                  <a:ext cx="576" cy="32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23" name="直接连接符 486543"/>
                <p:cNvSpPr/>
                <p:nvPr/>
              </p:nvSpPr>
              <p:spPr>
                <a:xfrm>
                  <a:off x="2020" y="1800"/>
                  <a:ext cx="172" cy="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24" name="直接连接符 486544"/>
                <p:cNvSpPr/>
                <p:nvPr/>
              </p:nvSpPr>
              <p:spPr>
                <a:xfrm>
                  <a:off x="2142" y="1733"/>
                  <a:ext cx="58" cy="1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25" name="直接连接符 486545"/>
                <p:cNvSpPr/>
                <p:nvPr/>
              </p:nvSpPr>
              <p:spPr>
                <a:xfrm flipH="1">
                  <a:off x="1519" y="1434"/>
                  <a:ext cx="46" cy="4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7426" name="组合 486546"/>
            <p:cNvGrpSpPr/>
            <p:nvPr/>
          </p:nvGrpSpPr>
          <p:grpSpPr>
            <a:xfrm>
              <a:off x="8791" y="4380"/>
              <a:ext cx="1585" cy="1360"/>
              <a:chOff x="3561" y="1207"/>
              <a:chExt cx="634" cy="544"/>
            </a:xfrm>
          </p:grpSpPr>
          <p:sp>
            <p:nvSpPr>
              <p:cNvPr id="97427" name="矩形 486547"/>
              <p:cNvSpPr/>
              <p:nvPr/>
            </p:nvSpPr>
            <p:spPr>
              <a:xfrm>
                <a:off x="3561" y="1207"/>
                <a:ext cx="408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</a:t>
                </a:r>
                <a:endPara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7428" name="组合 486548"/>
              <p:cNvGrpSpPr/>
              <p:nvPr/>
            </p:nvGrpSpPr>
            <p:grpSpPr>
              <a:xfrm flipH="1">
                <a:off x="3650" y="1253"/>
                <a:ext cx="545" cy="498"/>
                <a:chOff x="1519" y="1434"/>
                <a:chExt cx="681" cy="408"/>
              </a:xfrm>
            </p:grpSpPr>
            <p:sp>
              <p:nvSpPr>
                <p:cNvPr id="97429" name="直接连接符 486549"/>
                <p:cNvSpPr/>
                <p:nvPr/>
              </p:nvSpPr>
              <p:spPr>
                <a:xfrm>
                  <a:off x="1565" y="1434"/>
                  <a:ext cx="587" cy="33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30" name="直接连接符 486550"/>
                <p:cNvSpPr/>
                <p:nvPr/>
              </p:nvSpPr>
              <p:spPr>
                <a:xfrm>
                  <a:off x="1519" y="1480"/>
                  <a:ext cx="576" cy="32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31" name="直接连接符 486551"/>
                <p:cNvSpPr/>
                <p:nvPr/>
              </p:nvSpPr>
              <p:spPr>
                <a:xfrm>
                  <a:off x="2020" y="1800"/>
                  <a:ext cx="172" cy="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32" name="直接连接符 486552"/>
                <p:cNvSpPr/>
                <p:nvPr/>
              </p:nvSpPr>
              <p:spPr>
                <a:xfrm>
                  <a:off x="2142" y="1733"/>
                  <a:ext cx="58" cy="1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33" name="直接连接符 486553"/>
                <p:cNvSpPr/>
                <p:nvPr/>
              </p:nvSpPr>
              <p:spPr>
                <a:xfrm flipH="1">
                  <a:off x="1519" y="1434"/>
                  <a:ext cx="46" cy="4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7434" name="组合 486554"/>
            <p:cNvGrpSpPr/>
            <p:nvPr/>
          </p:nvGrpSpPr>
          <p:grpSpPr>
            <a:xfrm>
              <a:off x="4081" y="6882"/>
              <a:ext cx="1423" cy="1353"/>
              <a:chOff x="1677" y="2208"/>
              <a:chExt cx="569" cy="541"/>
            </a:xfrm>
          </p:grpSpPr>
          <p:sp>
            <p:nvSpPr>
              <p:cNvPr id="97435" name="矩形 486555"/>
              <p:cNvSpPr/>
              <p:nvPr/>
            </p:nvSpPr>
            <p:spPr>
              <a:xfrm>
                <a:off x="1677" y="2208"/>
                <a:ext cx="408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zh-CN" altLang="en-US" sz="20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解释</a:t>
                </a:r>
                <a:endPara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7436" name="组合 486556"/>
              <p:cNvGrpSpPr/>
              <p:nvPr/>
            </p:nvGrpSpPr>
            <p:grpSpPr>
              <a:xfrm flipH="1">
                <a:off x="1701" y="2251"/>
                <a:ext cx="545" cy="498"/>
                <a:chOff x="1519" y="1434"/>
                <a:chExt cx="681" cy="408"/>
              </a:xfrm>
            </p:grpSpPr>
            <p:sp>
              <p:nvSpPr>
                <p:cNvPr id="97437" name="直接连接符 486557"/>
                <p:cNvSpPr/>
                <p:nvPr/>
              </p:nvSpPr>
              <p:spPr>
                <a:xfrm>
                  <a:off x="1565" y="1434"/>
                  <a:ext cx="587" cy="335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38" name="直接连接符 486558"/>
                <p:cNvSpPr/>
                <p:nvPr/>
              </p:nvSpPr>
              <p:spPr>
                <a:xfrm>
                  <a:off x="1519" y="1480"/>
                  <a:ext cx="576" cy="32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39" name="直接连接符 486559"/>
                <p:cNvSpPr/>
                <p:nvPr/>
              </p:nvSpPr>
              <p:spPr>
                <a:xfrm>
                  <a:off x="2020" y="1800"/>
                  <a:ext cx="172" cy="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40" name="直接连接符 486560"/>
                <p:cNvSpPr/>
                <p:nvPr/>
              </p:nvSpPr>
              <p:spPr>
                <a:xfrm>
                  <a:off x="2142" y="1733"/>
                  <a:ext cx="58" cy="10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97441" name="直接连接符 486561"/>
                <p:cNvSpPr/>
                <p:nvPr/>
              </p:nvSpPr>
              <p:spPr>
                <a:xfrm flipH="1">
                  <a:off x="1519" y="1434"/>
                  <a:ext cx="46" cy="4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6.4.3 </a:t>
            </a:r>
            <a:r>
              <a:rPr lang="zh-CN" altLang="en-US"/>
              <a:t>树和森林的遍历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" y="954405"/>
            <a:ext cx="8997950" cy="465455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</a:rPr>
              <a:t>树的遍历</a:t>
            </a:r>
            <a:endParaRPr lang="zh-CN" altLang="en-US"/>
          </a:p>
          <a:p>
            <a:r>
              <a:rPr lang="zh-CN" altLang="en-US"/>
              <a:t>由树结构的定义可知，</a:t>
            </a:r>
            <a:r>
              <a:rPr lang="zh-CN" altLang="en-US">
                <a:solidFill>
                  <a:srgbClr val="FF0000"/>
                </a:solidFill>
              </a:rPr>
              <a:t>树的遍历有二种方法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⑴   先序遍历：</a:t>
            </a:r>
            <a:r>
              <a:rPr lang="zh-CN" altLang="en-US"/>
              <a:t>先访问根结点，然后依次先序遍历完每棵子树。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⑵  后序遍历：</a:t>
            </a:r>
            <a:r>
              <a:rPr lang="zh-CN" altLang="en-US"/>
              <a:t>先依次后序遍历完每棵子树，然后访问根结点。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6.4.3 </a:t>
            </a:r>
            <a:r>
              <a:rPr lang="zh-CN" altLang="en-US">
                <a:sym typeface="+mn-ea"/>
              </a:rPr>
              <a:t>树和森林的遍历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" y="1101725"/>
            <a:ext cx="8227695" cy="1460500"/>
          </a:xfrm>
        </p:spPr>
        <p:txBody>
          <a:bodyPr/>
          <a:lstStyle/>
          <a:p>
            <a:r>
              <a:rPr lang="zh-CN" altLang="en-US" dirty="0"/>
              <a:t>先序遍历的次序是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RADEBCGF</a:t>
            </a:r>
            <a:endParaRPr lang="en-US" altLang="zh-CN" dirty="0" smtClean="0"/>
          </a:p>
          <a:p>
            <a:r>
              <a:rPr lang="zh-CN" altLang="en-US" dirty="0" smtClean="0"/>
              <a:t>后序</a:t>
            </a:r>
            <a:r>
              <a:rPr lang="zh-CN" altLang="en-US" dirty="0"/>
              <a:t>遍历的次序是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DEABGFCR</a:t>
            </a:r>
            <a:endParaRPr lang="zh-CN" altLang="en-US" dirty="0"/>
          </a:p>
        </p:txBody>
      </p:sp>
      <p:grpSp>
        <p:nvGrpSpPr>
          <p:cNvPr id="28" name="组合 488452"/>
          <p:cNvGrpSpPr/>
          <p:nvPr/>
        </p:nvGrpSpPr>
        <p:grpSpPr>
          <a:xfrm>
            <a:off x="645399" y="2659804"/>
            <a:ext cx="2419350" cy="2396490"/>
            <a:chOff x="521" y="2069"/>
            <a:chExt cx="1441" cy="1392"/>
          </a:xfrm>
        </p:grpSpPr>
        <p:sp>
          <p:nvSpPr>
            <p:cNvPr id="29" name="矩形 488453"/>
            <p:cNvSpPr/>
            <p:nvPr/>
          </p:nvSpPr>
          <p:spPr>
            <a:xfrm>
              <a:off x="713" y="3257"/>
              <a:ext cx="103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(a)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一般的树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" name="组合 488454"/>
            <p:cNvGrpSpPr/>
            <p:nvPr/>
          </p:nvGrpSpPr>
          <p:grpSpPr>
            <a:xfrm>
              <a:off x="521" y="2069"/>
              <a:ext cx="1441" cy="1102"/>
              <a:chOff x="3869" y="113"/>
              <a:chExt cx="1441" cy="1102"/>
            </a:xfrm>
          </p:grpSpPr>
          <p:sp>
            <p:nvSpPr>
              <p:cNvPr id="31" name="椭圆 488455"/>
              <p:cNvSpPr/>
              <p:nvPr/>
            </p:nvSpPr>
            <p:spPr>
              <a:xfrm>
                <a:off x="5078" y="970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微软雅黑" panose="020B0503020204020204" charset="-122"/>
                  </a:rPr>
                  <a:t>F</a:t>
                </a:r>
                <a:endParaRPr lang="en-US" altLang="zh-CN" sz="2400" b="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2" name="椭圆 488456"/>
              <p:cNvSpPr/>
              <p:nvPr/>
            </p:nvSpPr>
            <p:spPr>
              <a:xfrm>
                <a:off x="4640" y="98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3" name="椭圆 488457"/>
              <p:cNvSpPr/>
              <p:nvPr/>
            </p:nvSpPr>
            <p:spPr>
              <a:xfrm>
                <a:off x="4427" y="113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4" name="椭圆 488458"/>
              <p:cNvSpPr/>
              <p:nvPr/>
            </p:nvSpPr>
            <p:spPr>
              <a:xfrm>
                <a:off x="4099" y="53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5" name="椭圆 488459"/>
              <p:cNvSpPr/>
              <p:nvPr/>
            </p:nvSpPr>
            <p:spPr>
              <a:xfrm>
                <a:off x="4405" y="53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6" name="椭圆 488460"/>
              <p:cNvSpPr/>
              <p:nvPr/>
            </p:nvSpPr>
            <p:spPr>
              <a:xfrm>
                <a:off x="4757" y="54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7" name="直接连接符 488461"/>
              <p:cNvSpPr/>
              <p:nvPr/>
            </p:nvSpPr>
            <p:spPr>
              <a:xfrm flipH="1">
                <a:off x="4233" y="290"/>
                <a:ext cx="212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8" name="直接连接符 488462"/>
              <p:cNvSpPr/>
              <p:nvPr/>
            </p:nvSpPr>
            <p:spPr>
              <a:xfrm>
                <a:off x="4531" y="326"/>
                <a:ext cx="0" cy="2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9" name="直接连接符 488463"/>
              <p:cNvSpPr/>
              <p:nvPr/>
            </p:nvSpPr>
            <p:spPr>
              <a:xfrm>
                <a:off x="4628" y="312"/>
                <a:ext cx="212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0" name="椭圆 488464"/>
              <p:cNvSpPr/>
              <p:nvPr/>
            </p:nvSpPr>
            <p:spPr>
              <a:xfrm>
                <a:off x="3869" y="98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41" name="椭圆 488465"/>
              <p:cNvSpPr/>
              <p:nvPr/>
            </p:nvSpPr>
            <p:spPr>
              <a:xfrm>
                <a:off x="4275" y="99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42" name="直接连接符 488466"/>
              <p:cNvSpPr/>
              <p:nvPr/>
            </p:nvSpPr>
            <p:spPr>
              <a:xfrm flipH="1">
                <a:off x="3998" y="739"/>
                <a:ext cx="148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3" name="直接连接符 488467"/>
              <p:cNvSpPr/>
              <p:nvPr/>
            </p:nvSpPr>
            <p:spPr>
              <a:xfrm>
                <a:off x="4262" y="754"/>
                <a:ext cx="113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4" name="直接连接符 488468"/>
              <p:cNvSpPr/>
              <p:nvPr/>
            </p:nvSpPr>
            <p:spPr>
              <a:xfrm>
                <a:off x="4957" y="730"/>
                <a:ext cx="211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直接连接符 488469"/>
              <p:cNvSpPr/>
              <p:nvPr/>
            </p:nvSpPr>
            <p:spPr>
              <a:xfrm flipH="1">
                <a:off x="4752" y="768"/>
                <a:ext cx="9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6" name="组合 488488"/>
          <p:cNvGrpSpPr/>
          <p:nvPr/>
        </p:nvGrpSpPr>
        <p:grpSpPr>
          <a:xfrm>
            <a:off x="6011754" y="1275770"/>
            <a:ext cx="2565400" cy="4145915"/>
            <a:chOff x="4105" y="1340"/>
            <a:chExt cx="1528" cy="2408"/>
          </a:xfrm>
        </p:grpSpPr>
        <p:sp>
          <p:nvSpPr>
            <p:cNvPr id="47" name="矩形 488489"/>
            <p:cNvSpPr/>
            <p:nvPr/>
          </p:nvSpPr>
          <p:spPr>
            <a:xfrm>
              <a:off x="4105" y="3521"/>
              <a:ext cx="1528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(C) 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转换后的二叉树</a:t>
              </a:r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8" name="组合 488490"/>
            <p:cNvGrpSpPr/>
            <p:nvPr/>
          </p:nvGrpSpPr>
          <p:grpSpPr>
            <a:xfrm>
              <a:off x="4497" y="1340"/>
              <a:ext cx="1105" cy="2159"/>
              <a:chOff x="4288" y="1340"/>
              <a:chExt cx="1105" cy="2159"/>
            </a:xfrm>
          </p:grpSpPr>
          <p:sp>
            <p:nvSpPr>
              <p:cNvPr id="49" name="椭圆 488491"/>
              <p:cNvSpPr/>
              <p:nvPr/>
            </p:nvSpPr>
            <p:spPr>
              <a:xfrm>
                <a:off x="5161" y="327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0" name="椭圆 488492"/>
              <p:cNvSpPr/>
              <p:nvPr/>
            </p:nvSpPr>
            <p:spPr>
              <a:xfrm>
                <a:off x="4913" y="289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1" name="椭圆 488493"/>
              <p:cNvSpPr/>
              <p:nvPr/>
            </p:nvSpPr>
            <p:spPr>
              <a:xfrm>
                <a:off x="4774" y="1340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2" name="椭圆 488494"/>
              <p:cNvSpPr/>
              <p:nvPr/>
            </p:nvSpPr>
            <p:spPr>
              <a:xfrm>
                <a:off x="4518" y="1702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3" name="椭圆 488495"/>
              <p:cNvSpPr/>
              <p:nvPr/>
            </p:nvSpPr>
            <p:spPr>
              <a:xfrm>
                <a:off x="5041" y="245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4" name="直接连接符 488496"/>
              <p:cNvSpPr/>
              <p:nvPr/>
            </p:nvSpPr>
            <p:spPr>
              <a:xfrm flipH="1">
                <a:off x="4678" y="1533"/>
                <a:ext cx="141" cy="1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5" name="椭圆 488497"/>
              <p:cNvSpPr/>
              <p:nvPr/>
            </p:nvSpPr>
            <p:spPr>
              <a:xfrm>
                <a:off x="4288" y="2087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6" name="椭圆 488498"/>
              <p:cNvSpPr/>
              <p:nvPr/>
            </p:nvSpPr>
            <p:spPr>
              <a:xfrm>
                <a:off x="4790" y="2075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57" name="直接连接符 488499"/>
              <p:cNvSpPr/>
              <p:nvPr/>
            </p:nvSpPr>
            <p:spPr>
              <a:xfrm flipH="1">
                <a:off x="4454" y="1910"/>
                <a:ext cx="122" cy="1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" name="直接连接符 488500"/>
              <p:cNvSpPr/>
              <p:nvPr/>
            </p:nvSpPr>
            <p:spPr>
              <a:xfrm flipH="1">
                <a:off x="5025" y="2672"/>
                <a:ext cx="91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9" name="椭圆 488501"/>
              <p:cNvSpPr/>
              <p:nvPr/>
            </p:nvSpPr>
            <p:spPr>
              <a:xfrm>
                <a:off x="4529" y="246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60" name="直接连接符 488502"/>
              <p:cNvSpPr/>
              <p:nvPr/>
            </p:nvSpPr>
            <p:spPr>
              <a:xfrm>
                <a:off x="4478" y="2283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直接连接符 488503"/>
              <p:cNvSpPr/>
              <p:nvPr/>
            </p:nvSpPr>
            <p:spPr>
              <a:xfrm>
                <a:off x="4694" y="1920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2" name="直接连接符 488504"/>
              <p:cNvSpPr/>
              <p:nvPr/>
            </p:nvSpPr>
            <p:spPr>
              <a:xfrm>
                <a:off x="4967" y="2280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3" name="直接连接符 488505"/>
              <p:cNvSpPr/>
              <p:nvPr/>
            </p:nvSpPr>
            <p:spPr>
              <a:xfrm>
                <a:off x="5089" y="3105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4" name="文本框 3"/>
          <p:cNvSpPr txBox="1"/>
          <p:nvPr/>
        </p:nvSpPr>
        <p:spPr>
          <a:xfrm>
            <a:off x="4240847" y="5524986"/>
            <a:ext cx="4488581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/>
              <a:t>先</a:t>
            </a:r>
            <a:r>
              <a:rPr lang="zh-CN" altLang="en-US" b="0" dirty="0" smtClean="0"/>
              <a:t>序：</a:t>
            </a:r>
            <a:r>
              <a:rPr lang="en-US" altLang="zh-CN" b="0" dirty="0" smtClean="0"/>
              <a:t>RADEBCGF</a:t>
            </a:r>
            <a:endParaRPr lang="zh-CN" altLang="en-US" b="0" dirty="0"/>
          </a:p>
        </p:txBody>
      </p:sp>
      <p:sp>
        <p:nvSpPr>
          <p:cNvPr id="65" name="文本框 64"/>
          <p:cNvSpPr txBox="1"/>
          <p:nvPr/>
        </p:nvSpPr>
        <p:spPr>
          <a:xfrm>
            <a:off x="4224607" y="6091435"/>
            <a:ext cx="4488581" cy="62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0" dirty="0" smtClean="0"/>
              <a:t>中序：</a:t>
            </a:r>
            <a:r>
              <a:rPr lang="en-US" altLang="zh-CN" b="0" dirty="0" smtClean="0"/>
              <a:t>DEABGFCR</a:t>
            </a:r>
            <a:endParaRPr lang="zh-CN" altLang="en-US" b="0" dirty="0"/>
          </a:p>
        </p:txBody>
      </p:sp>
      <p:cxnSp>
        <p:nvCxnSpPr>
          <p:cNvPr id="7" name="曲线连接符 6"/>
          <p:cNvCxnSpPr/>
          <p:nvPr/>
        </p:nvCxnSpPr>
        <p:spPr bwMode="auto">
          <a:xfrm rot="16200000" flipH="1">
            <a:off x="4697212" y="3109245"/>
            <a:ext cx="4266030" cy="837790"/>
          </a:xfrm>
          <a:prstGeom prst="curvedConnector3">
            <a:avLst>
              <a:gd name="adj1" fmla="val -933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65" idx="1"/>
          </p:cNvCxnSpPr>
          <p:nvPr/>
        </p:nvCxnSpPr>
        <p:spPr bwMode="auto">
          <a:xfrm rot="5400000">
            <a:off x="2333308" y="4118193"/>
            <a:ext cx="4177896" cy="395298"/>
          </a:xfrm>
          <a:prstGeom prst="curvedConnector4">
            <a:avLst>
              <a:gd name="adj1" fmla="val 46250"/>
              <a:gd name="adj2" fmla="val 15783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 </a:t>
            </a:r>
            <a:r>
              <a:rPr lang="zh-CN" altLang="en-US">
                <a:sym typeface="+mn-ea"/>
              </a:rPr>
              <a:t>树和森林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、树的存储结构：</a:t>
            </a:r>
            <a:r>
              <a:rPr lang="zh-CN" altLang="en-US"/>
              <a:t>孩子兄弟表示法（二叉链表表示法）</a:t>
            </a:r>
            <a:r>
              <a:rPr lang="en-US" altLang="zh-CN">
                <a:solidFill>
                  <a:srgbClr val="FF00FF"/>
                </a:solidFill>
              </a:rPr>
              <a:t>---</a:t>
            </a:r>
            <a:r>
              <a:rPr lang="zh-CN" altLang="en-US">
                <a:solidFill>
                  <a:srgbClr val="FF00FF"/>
                </a:solidFill>
              </a:rPr>
              <a:t>掌握</a:t>
            </a:r>
            <a:endParaRPr lang="zh-CN" altLang="en-US">
              <a:solidFill>
                <a:srgbClr val="FF00FF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、树、森林和二叉树之间的转换：</a:t>
            </a:r>
            <a:r>
              <a:rPr lang="zh-CN" altLang="en-US"/>
              <a:t>把树的孩子兄弟表示法解释为二叉树的二叉链表表示法。</a:t>
            </a:r>
            <a:r>
              <a:rPr lang="en-US" altLang="zh-CN">
                <a:solidFill>
                  <a:srgbClr val="FF00FF"/>
                </a:solidFill>
                <a:sym typeface="+mn-ea"/>
              </a:rPr>
              <a:t>---</a:t>
            </a:r>
            <a:r>
              <a:rPr lang="zh-CN" altLang="en-US">
                <a:solidFill>
                  <a:srgbClr val="FF00FF"/>
                </a:solidFill>
                <a:sym typeface="+mn-ea"/>
              </a:rPr>
              <a:t>掌握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、树和森林的遍历。</a:t>
            </a:r>
            <a:r>
              <a:rPr lang="en-US" altLang="zh-CN">
                <a:solidFill>
                  <a:srgbClr val="FF00FF"/>
                </a:solidFill>
                <a:sym typeface="+mn-ea"/>
              </a:rPr>
              <a:t>---</a:t>
            </a:r>
            <a:r>
              <a:rPr lang="zh-CN" altLang="en-US">
                <a:solidFill>
                  <a:srgbClr val="FF00FF"/>
                </a:solidFill>
                <a:sym typeface="+mn-ea"/>
              </a:rPr>
              <a:t>理解</a:t>
            </a:r>
            <a:endParaRPr lang="zh-CN" altLang="en-US">
              <a:solidFill>
                <a:srgbClr val="FF00FF"/>
              </a:solidFill>
              <a:sym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树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1235075"/>
            <a:ext cx="8923020" cy="2807335"/>
          </a:xfrm>
        </p:spPr>
        <p:txBody>
          <a:bodyPr/>
          <a:lstStyle/>
          <a:p>
            <a:r>
              <a:rPr lang="zh-CN">
                <a:solidFill>
                  <a:srgbClr val="FF0000"/>
                </a:solidFill>
              </a:rPr>
              <a:t>树和二叉树的区别：</a:t>
            </a:r>
            <a:endParaRPr lang="zh-CN"/>
          </a:p>
          <a:p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）二叉树至多有两个子树，树则不然；</a:t>
            </a:r>
            <a:endParaRPr lang="zh-CN"/>
          </a:p>
          <a:p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）二叉树的子树有左右之分，而树的子树没有次序；</a:t>
            </a:r>
            <a:endParaRPr lang="zh-CN"/>
          </a:p>
          <a:p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）二叉树允许树为空，树一般不允许为空（个别教材允许为空）</a:t>
            </a:r>
            <a:endParaRPr 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6.4.1 </a:t>
            </a:r>
            <a:r>
              <a:rPr lang="zh-CN" altLang="en-US"/>
              <a:t>树的</a:t>
            </a:r>
            <a:r>
              <a:rPr lang="zh-CN"/>
              <a:t>存储结构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" y="1235075"/>
            <a:ext cx="8923020" cy="2807335"/>
          </a:xfrm>
        </p:spPr>
        <p:txBody>
          <a:bodyPr/>
          <a:lstStyle/>
          <a:p>
            <a:r>
              <a:rPr lang="en-US" altLang="zh-CN"/>
              <a:t>1. </a:t>
            </a:r>
            <a:r>
              <a:rPr lang="zh-CN" altLang="zh-CN"/>
              <a:t>双亲表示法</a:t>
            </a:r>
            <a:endParaRPr lang="zh-CN" altLang="zh-CN"/>
          </a:p>
          <a:p>
            <a:r>
              <a:rPr lang="en-US" altLang="zh-CN"/>
              <a:t>2. </a:t>
            </a:r>
            <a:r>
              <a:rPr lang="zh-CN" altLang="en-US"/>
              <a:t>孩子表示法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孩子兄弟表示法</a:t>
            </a:r>
            <a:endParaRPr 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云形标注 4"/>
          <p:cNvSpPr/>
          <p:nvPr/>
        </p:nvSpPr>
        <p:spPr>
          <a:xfrm>
            <a:off x="2555875" y="3356610"/>
            <a:ext cx="3312160" cy="1104900"/>
          </a:xfrm>
          <a:prstGeom prst="cloudCallout">
            <a:avLst>
              <a:gd name="adj1" fmla="val -24578"/>
              <a:gd name="adj2" fmla="val -860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</a:pPr>
            <a:r>
              <a:rPr kumimoji="1" lang="zh-CN" altLang="en-US" sz="32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最常用</a:t>
            </a:r>
            <a:endParaRPr kumimoji="1" lang="zh-CN" altLang="en-US" sz="3200" b="1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6.4.1 </a:t>
            </a:r>
            <a:r>
              <a:rPr lang="zh-CN" altLang="en-US">
                <a:sym typeface="+mn-ea"/>
              </a:rPr>
              <a:t>树的</a:t>
            </a:r>
            <a:r>
              <a:rPr lang="zh-CN">
                <a:sym typeface="+mn-ea"/>
              </a:rPr>
              <a:t>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" y="978535"/>
            <a:ext cx="8903970" cy="127952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>
                <a:solidFill>
                  <a:srgbClr val="FF0000"/>
                </a:solidFill>
              </a:rPr>
              <a:t>孩子兄弟表示法(二叉树表示法)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以</a:t>
            </a:r>
            <a:r>
              <a:rPr lang="zh-CN" altLang="en-US">
                <a:solidFill>
                  <a:srgbClr val="0000FF"/>
                </a:solidFill>
              </a:rPr>
              <a:t>二叉链表</a:t>
            </a:r>
            <a:r>
              <a:rPr lang="zh-CN" altLang="en-US"/>
              <a:t>作为树的存储结构。</a:t>
            </a:r>
            <a:endParaRPr lang="zh-CN" altLang="en-US"/>
          </a:p>
          <a:p>
            <a:r>
              <a:rPr lang="zh-CN" altLang="en-US"/>
              <a:t>链表中每个结点有两个链域，分别指向</a:t>
            </a:r>
            <a:r>
              <a:rPr lang="zh-CN" altLang="en-US">
                <a:solidFill>
                  <a:srgbClr val="0000FF"/>
                </a:solidFill>
              </a:rPr>
              <a:t>第一个孩子结点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下一个兄弟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右兄弟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结点</a:t>
            </a:r>
            <a:r>
              <a:rPr lang="zh-CN" altLang="en-US"/>
              <a:t>。</a:t>
            </a:r>
            <a:endParaRPr lang="zh-CN" altLang="en-US"/>
          </a:p>
        </p:txBody>
      </p:sp>
      <p:grpSp>
        <p:nvGrpSpPr>
          <p:cNvPr id="5" name="组合 484416"/>
          <p:cNvGrpSpPr/>
          <p:nvPr/>
        </p:nvGrpSpPr>
        <p:grpSpPr>
          <a:xfrm>
            <a:off x="1943749" y="3406140"/>
            <a:ext cx="5935109" cy="1731010"/>
            <a:chOff x="308" y="203"/>
            <a:chExt cx="2785" cy="623"/>
          </a:xfrm>
        </p:grpSpPr>
        <p:grpSp>
          <p:nvGrpSpPr>
            <p:cNvPr id="6" name="组合 484417"/>
            <p:cNvGrpSpPr/>
            <p:nvPr/>
          </p:nvGrpSpPr>
          <p:grpSpPr>
            <a:xfrm>
              <a:off x="308" y="450"/>
              <a:ext cx="1204" cy="373"/>
              <a:chOff x="308" y="450"/>
              <a:chExt cx="1204" cy="373"/>
            </a:xfrm>
          </p:grpSpPr>
          <p:sp>
            <p:nvSpPr>
              <p:cNvPr id="7" name="矩形 484418"/>
              <p:cNvSpPr/>
              <p:nvPr/>
            </p:nvSpPr>
            <p:spPr>
              <a:xfrm>
                <a:off x="308" y="606"/>
                <a:ext cx="1204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800" b="0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第一个孩子结点</a:t>
                </a:r>
                <a:endParaRPr lang="zh-CN" altLang="en-US" sz="2800" b="0" dirty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" name="直接连接符 484419"/>
              <p:cNvSpPr/>
              <p:nvPr/>
            </p:nvSpPr>
            <p:spPr>
              <a:xfrm flipV="1">
                <a:off x="843" y="450"/>
                <a:ext cx="0" cy="17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9" name="组合 484420"/>
            <p:cNvGrpSpPr/>
            <p:nvPr/>
          </p:nvGrpSpPr>
          <p:grpSpPr>
            <a:xfrm>
              <a:off x="1887" y="440"/>
              <a:ext cx="1206" cy="386"/>
              <a:chOff x="1887" y="440"/>
              <a:chExt cx="1206" cy="386"/>
            </a:xfrm>
          </p:grpSpPr>
          <p:sp>
            <p:nvSpPr>
              <p:cNvPr id="10" name="矩形 484421"/>
              <p:cNvSpPr/>
              <p:nvPr/>
            </p:nvSpPr>
            <p:spPr>
              <a:xfrm>
                <a:off x="1887" y="608"/>
                <a:ext cx="1206" cy="2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800" b="0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下一个兄弟结点</a:t>
                </a:r>
                <a:endParaRPr lang="zh-CN" altLang="en-US" sz="2800" b="0" dirty="0">
                  <a:solidFill>
                    <a:srgbClr val="0000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直接连接符 484422"/>
              <p:cNvSpPr/>
              <p:nvPr/>
            </p:nvSpPr>
            <p:spPr>
              <a:xfrm flipV="1">
                <a:off x="2493" y="440"/>
                <a:ext cx="0" cy="17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2" name="组合 484423"/>
            <p:cNvGrpSpPr/>
            <p:nvPr/>
          </p:nvGrpSpPr>
          <p:grpSpPr>
            <a:xfrm>
              <a:off x="527" y="203"/>
              <a:ext cx="2244" cy="238"/>
              <a:chOff x="3264" y="3264"/>
              <a:chExt cx="2244" cy="249"/>
            </a:xfrm>
          </p:grpSpPr>
          <p:sp>
            <p:nvSpPr>
              <p:cNvPr id="13" name="矩形 484424"/>
              <p:cNvSpPr/>
              <p:nvPr/>
            </p:nvSpPr>
            <p:spPr>
              <a:xfrm>
                <a:off x="3264" y="3264"/>
                <a:ext cx="2244" cy="249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800" b="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firstchild</a:t>
                </a:r>
                <a:r>
                  <a:rPr lang="en-US" altLang="zh-CN" sz="2800" b="0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        data     </a:t>
                </a:r>
                <a:r>
                  <a:rPr lang="en-US" altLang="zh-CN" sz="2800" b="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rPr>
                  <a:t>nextsibing</a:t>
                </a:r>
                <a:endParaRPr lang="en-US" altLang="zh-CN" sz="2800" b="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直接连接符 484425"/>
              <p:cNvSpPr/>
              <p:nvPr/>
            </p:nvSpPr>
            <p:spPr>
              <a:xfrm>
                <a:off x="4128" y="3264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5" name="直接连接符 484426"/>
              <p:cNvSpPr/>
              <p:nvPr/>
            </p:nvSpPr>
            <p:spPr>
              <a:xfrm>
                <a:off x="4592" y="3264"/>
                <a:ext cx="0" cy="24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6.4.1 </a:t>
            </a:r>
            <a:r>
              <a:rPr lang="zh-CN" altLang="en-US">
                <a:sym typeface="+mn-ea"/>
              </a:rPr>
              <a:t>树的</a:t>
            </a:r>
            <a:r>
              <a:rPr lang="zh-CN">
                <a:sym typeface="+mn-ea"/>
              </a:rPr>
              <a:t>存储结构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" y="978535"/>
            <a:ext cx="8903970" cy="5117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typedef  struct   CSnode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{  </a:t>
            </a:r>
            <a:endParaRPr lang="zh-CN" altLang="en-US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sz="3200">
                <a:solidFill>
                  <a:srgbClr val="0000FF"/>
                </a:solidFill>
              </a:rPr>
              <a:t>ElemType   </a:t>
            </a:r>
            <a:r>
              <a:rPr lang="zh-CN" altLang="en-US" sz="3200">
                <a:solidFill>
                  <a:srgbClr val="FF0000"/>
                </a:solidFill>
              </a:rPr>
              <a:t>data </a:t>
            </a:r>
            <a:r>
              <a:rPr lang="zh-CN" altLang="en-US" sz="3200">
                <a:solidFill>
                  <a:srgbClr val="0000FF"/>
                </a:solidFill>
              </a:rPr>
              <a:t>;</a:t>
            </a:r>
            <a:endParaRPr lang="zh-CN" altLang="en-US" sz="320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zh-CN" altLang="en-US" sz="3200">
                <a:solidFill>
                  <a:srgbClr val="FF00FF"/>
                </a:solidFill>
              </a:rPr>
              <a:t>struct   CSnode *</a:t>
            </a:r>
            <a:r>
              <a:rPr lang="zh-CN" altLang="en-US" sz="3200">
                <a:solidFill>
                  <a:srgbClr val="FF0000"/>
                </a:solidFill>
              </a:rPr>
              <a:t>firstchild</a:t>
            </a:r>
            <a:r>
              <a:rPr lang="zh-CN" altLang="en-US" sz="3200">
                <a:solidFill>
                  <a:srgbClr val="0000FF"/>
                </a:solidFill>
              </a:rPr>
              <a:t>, *</a:t>
            </a:r>
            <a:r>
              <a:rPr lang="zh-CN" altLang="en-US" sz="3200">
                <a:solidFill>
                  <a:srgbClr val="FF0000"/>
                </a:solidFill>
              </a:rPr>
              <a:t>nextsibing </a:t>
            </a:r>
            <a:r>
              <a:rPr lang="zh-CN" altLang="en-US" sz="3200">
                <a:solidFill>
                  <a:srgbClr val="0000FF"/>
                </a:solidFill>
              </a:rPr>
              <a:t>;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}</a:t>
            </a:r>
            <a:r>
              <a:rPr lang="zh-CN" altLang="en-US">
                <a:solidFill>
                  <a:srgbClr val="FF0000"/>
                </a:solidFill>
              </a:rPr>
              <a:t>CSNode; 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6.4.1 </a:t>
            </a:r>
            <a:r>
              <a:rPr lang="zh-CN" altLang="en-US">
                <a:sym typeface="+mn-ea"/>
              </a:rPr>
              <a:t>树的</a:t>
            </a:r>
            <a:r>
              <a:rPr lang="zh-CN">
                <a:sym typeface="+mn-ea"/>
              </a:rPr>
              <a:t>存储结构</a:t>
            </a:r>
            <a:endParaRPr lang="zh-CN" altLang="en-US"/>
          </a:p>
        </p:txBody>
      </p:sp>
      <p:grpSp>
        <p:nvGrpSpPr>
          <p:cNvPr id="95237" name="组合 484357"/>
          <p:cNvGrpSpPr/>
          <p:nvPr/>
        </p:nvGrpSpPr>
        <p:grpSpPr>
          <a:xfrm>
            <a:off x="490855" y="1746250"/>
            <a:ext cx="3261995" cy="2226945"/>
            <a:chOff x="3869" y="113"/>
            <a:chExt cx="1441" cy="1102"/>
          </a:xfrm>
        </p:grpSpPr>
        <p:sp>
          <p:nvSpPr>
            <p:cNvPr id="95238" name="椭圆 484358"/>
            <p:cNvSpPr/>
            <p:nvPr/>
          </p:nvSpPr>
          <p:spPr>
            <a:xfrm>
              <a:off x="5078" y="970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F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39" name="椭圆 484359"/>
            <p:cNvSpPr/>
            <p:nvPr/>
          </p:nvSpPr>
          <p:spPr>
            <a:xfrm>
              <a:off x="4640" y="984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G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0" name="椭圆 484360"/>
            <p:cNvSpPr/>
            <p:nvPr/>
          </p:nvSpPr>
          <p:spPr>
            <a:xfrm>
              <a:off x="4427" y="113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R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1" name="椭圆 484361"/>
            <p:cNvSpPr/>
            <p:nvPr/>
          </p:nvSpPr>
          <p:spPr>
            <a:xfrm>
              <a:off x="4099" y="539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2" name="椭圆 484362"/>
            <p:cNvSpPr/>
            <p:nvPr/>
          </p:nvSpPr>
          <p:spPr>
            <a:xfrm>
              <a:off x="4405" y="539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B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3" name="椭圆 484363"/>
            <p:cNvSpPr/>
            <p:nvPr/>
          </p:nvSpPr>
          <p:spPr>
            <a:xfrm>
              <a:off x="4757" y="546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C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4" name="直接连接符 484364"/>
            <p:cNvSpPr/>
            <p:nvPr/>
          </p:nvSpPr>
          <p:spPr>
            <a:xfrm flipH="1">
              <a:off x="4233" y="290"/>
              <a:ext cx="212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45" name="直接连接符 484365"/>
            <p:cNvSpPr/>
            <p:nvPr/>
          </p:nvSpPr>
          <p:spPr>
            <a:xfrm>
              <a:off x="4531" y="326"/>
              <a:ext cx="0" cy="2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46" name="直接连接符 484366"/>
            <p:cNvSpPr/>
            <p:nvPr/>
          </p:nvSpPr>
          <p:spPr>
            <a:xfrm>
              <a:off x="4628" y="312"/>
              <a:ext cx="212" cy="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47" name="椭圆 484367"/>
            <p:cNvSpPr/>
            <p:nvPr/>
          </p:nvSpPr>
          <p:spPr>
            <a:xfrm>
              <a:off x="3869" y="988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D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8" name="椭圆 484368"/>
            <p:cNvSpPr/>
            <p:nvPr/>
          </p:nvSpPr>
          <p:spPr>
            <a:xfrm>
              <a:off x="4275" y="994"/>
              <a:ext cx="232" cy="221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E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95249" name="直接连接符 484369"/>
            <p:cNvSpPr/>
            <p:nvPr/>
          </p:nvSpPr>
          <p:spPr>
            <a:xfrm flipH="1">
              <a:off x="3998" y="739"/>
              <a:ext cx="148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50" name="直接连接符 484370"/>
            <p:cNvSpPr/>
            <p:nvPr/>
          </p:nvSpPr>
          <p:spPr>
            <a:xfrm>
              <a:off x="4262" y="754"/>
              <a:ext cx="113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51" name="直接连接符 484371"/>
            <p:cNvSpPr/>
            <p:nvPr/>
          </p:nvSpPr>
          <p:spPr>
            <a:xfrm>
              <a:off x="4957" y="730"/>
              <a:ext cx="211" cy="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52" name="直接连接符 484372"/>
            <p:cNvSpPr/>
            <p:nvPr/>
          </p:nvSpPr>
          <p:spPr>
            <a:xfrm flipH="1">
              <a:off x="4752" y="768"/>
              <a:ext cx="96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256" name="组合 484376"/>
          <p:cNvGrpSpPr/>
          <p:nvPr/>
        </p:nvGrpSpPr>
        <p:grpSpPr>
          <a:xfrm>
            <a:off x="5852795" y="1291590"/>
            <a:ext cx="1231900" cy="412115"/>
            <a:chOff x="3696" y="2448"/>
            <a:chExt cx="544" cy="204"/>
          </a:xfrm>
        </p:grpSpPr>
        <p:sp>
          <p:nvSpPr>
            <p:cNvPr id="95257" name="矩形 484377"/>
            <p:cNvSpPr/>
            <p:nvPr/>
          </p:nvSpPr>
          <p:spPr>
            <a:xfrm>
              <a:off x="3696" y="2448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Times New Roman" panose="02020603050405020304" pitchFamily="18" charset="0"/>
                  <a:ea typeface="Arial Unicode MS" panose="020B0604020202020204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rPr>
                <a:t>R      ⋀</a:t>
              </a:r>
              <a:endParaRPr lang="en-US" altLang="zh-CN" sz="2400" b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58" name="直接连接符 484378"/>
            <p:cNvSpPr/>
            <p:nvPr/>
          </p:nvSpPr>
          <p:spPr>
            <a:xfrm>
              <a:off x="3840" y="2448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59" name="直接连接符 484379"/>
            <p:cNvSpPr/>
            <p:nvPr/>
          </p:nvSpPr>
          <p:spPr>
            <a:xfrm>
              <a:off x="4080" y="2448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260" name="组合 484380"/>
          <p:cNvGrpSpPr/>
          <p:nvPr/>
        </p:nvGrpSpPr>
        <p:grpSpPr>
          <a:xfrm>
            <a:off x="5309235" y="2003425"/>
            <a:ext cx="1231900" cy="412115"/>
            <a:chOff x="3696" y="2448"/>
            <a:chExt cx="544" cy="204"/>
          </a:xfrm>
        </p:grpSpPr>
        <p:sp>
          <p:nvSpPr>
            <p:cNvPr id="95261" name="矩形 484381"/>
            <p:cNvSpPr/>
            <p:nvPr/>
          </p:nvSpPr>
          <p:spPr>
            <a:xfrm>
              <a:off x="3696" y="2448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Times New Roman" panose="02020603050405020304" pitchFamily="18" charset="0"/>
                  <a:ea typeface="Arial Unicode MS" panose="020B0604020202020204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rPr>
                <a:t>A</a:t>
              </a:r>
              <a:endParaRPr lang="en-US" altLang="zh-CN" sz="2400" b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62" name="直接连接符 484382"/>
            <p:cNvSpPr/>
            <p:nvPr/>
          </p:nvSpPr>
          <p:spPr>
            <a:xfrm>
              <a:off x="3840" y="2448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63" name="直接连接符 484383"/>
            <p:cNvSpPr/>
            <p:nvPr/>
          </p:nvSpPr>
          <p:spPr>
            <a:xfrm>
              <a:off x="4080" y="2448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264" name="组合 484384"/>
          <p:cNvGrpSpPr/>
          <p:nvPr/>
        </p:nvGrpSpPr>
        <p:grpSpPr>
          <a:xfrm>
            <a:off x="4657090" y="2747010"/>
            <a:ext cx="1231900" cy="412115"/>
            <a:chOff x="3120" y="2496"/>
            <a:chExt cx="544" cy="204"/>
          </a:xfrm>
        </p:grpSpPr>
        <p:sp>
          <p:nvSpPr>
            <p:cNvPr id="95265" name="矩形 484385"/>
            <p:cNvSpPr/>
            <p:nvPr/>
          </p:nvSpPr>
          <p:spPr>
            <a:xfrm>
              <a:off x="3120" y="2496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⋀   </a:t>
              </a:r>
              <a:r>
                <a:rPr lang="en-US" altLang="zh-CN" sz="2400" b="0" dirty="0">
                  <a:latin typeface="Times New Roman" panose="02020603050405020304" pitchFamily="18" charset="0"/>
                  <a:ea typeface="Arial Unicode MS" panose="020B0604020202020204" charset="-122"/>
                </a:rPr>
                <a:t>D</a:t>
              </a:r>
              <a:endParaRPr lang="en-US" altLang="zh-CN" sz="2400" b="0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66" name="直接连接符 484386"/>
            <p:cNvSpPr/>
            <p:nvPr/>
          </p:nvSpPr>
          <p:spPr>
            <a:xfrm>
              <a:off x="3304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67" name="直接连接符 484387"/>
            <p:cNvSpPr/>
            <p:nvPr/>
          </p:nvSpPr>
          <p:spPr>
            <a:xfrm>
              <a:off x="3536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268" name="组合 484388"/>
          <p:cNvGrpSpPr/>
          <p:nvPr/>
        </p:nvGrpSpPr>
        <p:grpSpPr>
          <a:xfrm>
            <a:off x="7120890" y="3458845"/>
            <a:ext cx="1231900" cy="412115"/>
            <a:chOff x="3696" y="2448"/>
            <a:chExt cx="544" cy="204"/>
          </a:xfrm>
        </p:grpSpPr>
        <p:sp>
          <p:nvSpPr>
            <p:cNvPr id="95269" name="矩形 484389"/>
            <p:cNvSpPr/>
            <p:nvPr/>
          </p:nvSpPr>
          <p:spPr>
            <a:xfrm>
              <a:off x="3696" y="2448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Times New Roman" panose="02020603050405020304" pitchFamily="18" charset="0"/>
                  <a:ea typeface="Arial Unicode MS" panose="020B0604020202020204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Arial Unicode MS" panose="020B0604020202020204" charset="-122"/>
                </a:rPr>
                <a:t>C      ⋀</a:t>
              </a:r>
              <a:endParaRPr lang="en-US" altLang="zh-CN" sz="2400" b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70" name="直接连接符 484390"/>
            <p:cNvSpPr/>
            <p:nvPr/>
          </p:nvSpPr>
          <p:spPr>
            <a:xfrm>
              <a:off x="3840" y="2448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71" name="直接连接符 484391"/>
            <p:cNvSpPr/>
            <p:nvPr/>
          </p:nvSpPr>
          <p:spPr>
            <a:xfrm>
              <a:off x="4080" y="2448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5272" name="直接连接符 484392"/>
          <p:cNvSpPr/>
          <p:nvPr/>
        </p:nvSpPr>
        <p:spPr>
          <a:xfrm flipH="1">
            <a:off x="5816600" y="1598930"/>
            <a:ext cx="255905" cy="412115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5273" name="直接连接符 484393"/>
          <p:cNvSpPr/>
          <p:nvPr/>
        </p:nvSpPr>
        <p:spPr>
          <a:xfrm flipH="1">
            <a:off x="5255260" y="2326640"/>
            <a:ext cx="255905" cy="412115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95274" name="组合 484394"/>
          <p:cNvGrpSpPr/>
          <p:nvPr/>
        </p:nvGrpSpPr>
        <p:grpSpPr>
          <a:xfrm>
            <a:off x="6360160" y="4202430"/>
            <a:ext cx="1231900" cy="412115"/>
            <a:chOff x="3120" y="2496"/>
            <a:chExt cx="544" cy="204"/>
          </a:xfrm>
        </p:grpSpPr>
        <p:sp>
          <p:nvSpPr>
            <p:cNvPr id="95275" name="矩形 484395"/>
            <p:cNvSpPr/>
            <p:nvPr/>
          </p:nvSpPr>
          <p:spPr>
            <a:xfrm>
              <a:off x="3120" y="2496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⋀   </a:t>
              </a:r>
              <a:r>
                <a:rPr lang="en-US" altLang="zh-CN" sz="2400" b="0" dirty="0">
                  <a:latin typeface="Times New Roman" panose="02020603050405020304" pitchFamily="18" charset="0"/>
                  <a:ea typeface="Arial Unicode MS" panose="020B0604020202020204" charset="-122"/>
                </a:rPr>
                <a:t>G</a:t>
              </a:r>
              <a:endParaRPr lang="en-US" altLang="zh-CN" sz="2400" b="0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76" name="直接连接符 484396"/>
            <p:cNvSpPr/>
            <p:nvPr/>
          </p:nvSpPr>
          <p:spPr>
            <a:xfrm>
              <a:off x="3304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77" name="直接连接符 484397"/>
            <p:cNvSpPr/>
            <p:nvPr/>
          </p:nvSpPr>
          <p:spPr>
            <a:xfrm>
              <a:off x="3536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95278" name="组合 484398"/>
          <p:cNvGrpSpPr/>
          <p:nvPr/>
        </p:nvGrpSpPr>
        <p:grpSpPr>
          <a:xfrm>
            <a:off x="6179185" y="2738755"/>
            <a:ext cx="1231900" cy="412115"/>
            <a:chOff x="3120" y="2496"/>
            <a:chExt cx="544" cy="204"/>
          </a:xfrm>
        </p:grpSpPr>
        <p:sp>
          <p:nvSpPr>
            <p:cNvPr id="95279" name="矩形 484399"/>
            <p:cNvSpPr/>
            <p:nvPr/>
          </p:nvSpPr>
          <p:spPr>
            <a:xfrm>
              <a:off x="3120" y="2496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⋀   </a:t>
              </a:r>
              <a:r>
                <a:rPr lang="en-US" altLang="zh-CN" sz="2400" b="0" dirty="0">
                  <a:latin typeface="Times New Roman" panose="02020603050405020304" pitchFamily="18" charset="0"/>
                  <a:ea typeface="Arial Unicode MS" panose="020B0604020202020204" charset="-122"/>
                </a:rPr>
                <a:t>B</a:t>
              </a:r>
              <a:endParaRPr lang="en-US" altLang="zh-CN" sz="2400" b="0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80" name="直接连接符 484400"/>
            <p:cNvSpPr/>
            <p:nvPr/>
          </p:nvSpPr>
          <p:spPr>
            <a:xfrm>
              <a:off x="3304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81" name="直接连接符 484401"/>
            <p:cNvSpPr/>
            <p:nvPr/>
          </p:nvSpPr>
          <p:spPr>
            <a:xfrm>
              <a:off x="3536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5282" name="直接连接符 484402"/>
          <p:cNvSpPr/>
          <p:nvPr/>
        </p:nvSpPr>
        <p:spPr>
          <a:xfrm>
            <a:off x="6396355" y="2318385"/>
            <a:ext cx="255905" cy="412115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5283" name="直接连接符 484403"/>
          <p:cNvSpPr/>
          <p:nvPr/>
        </p:nvSpPr>
        <p:spPr>
          <a:xfrm>
            <a:off x="7282180" y="3046095"/>
            <a:ext cx="255905" cy="412115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5284" name="直接连接符 484404"/>
          <p:cNvSpPr/>
          <p:nvPr/>
        </p:nvSpPr>
        <p:spPr>
          <a:xfrm>
            <a:off x="5744210" y="3062605"/>
            <a:ext cx="255905" cy="412115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5285" name="直接连接符 484405"/>
          <p:cNvSpPr/>
          <p:nvPr/>
        </p:nvSpPr>
        <p:spPr>
          <a:xfrm flipH="1">
            <a:off x="7010400" y="3790315"/>
            <a:ext cx="255905" cy="412115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95286" name="组合 484406"/>
          <p:cNvGrpSpPr/>
          <p:nvPr/>
        </p:nvGrpSpPr>
        <p:grpSpPr>
          <a:xfrm>
            <a:off x="7048500" y="4914265"/>
            <a:ext cx="1334135" cy="412115"/>
            <a:chOff x="3120" y="2496"/>
            <a:chExt cx="544" cy="204"/>
          </a:xfrm>
        </p:grpSpPr>
        <p:sp>
          <p:nvSpPr>
            <p:cNvPr id="95287" name="矩形 484407"/>
            <p:cNvSpPr/>
            <p:nvPr/>
          </p:nvSpPr>
          <p:spPr>
            <a:xfrm>
              <a:off x="3120" y="2496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⋀   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F     </a:t>
              </a:r>
              <a:r>
                <a:rPr lang="en-US" altLang="zh-CN" sz="2400" b="0" dirty="0">
                  <a:latin typeface="Times New Roman" panose="02020603050405020304" pitchFamily="18" charset="0"/>
                  <a:ea typeface="Arial Unicode MS" panose="020B0604020202020204" charset="-122"/>
                </a:rPr>
                <a:t>⋀</a:t>
              </a:r>
              <a:endParaRPr lang="en-US" altLang="zh-CN" sz="2400" b="0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88" name="直接连接符 484408"/>
            <p:cNvSpPr/>
            <p:nvPr/>
          </p:nvSpPr>
          <p:spPr>
            <a:xfrm>
              <a:off x="3304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89" name="直接连接符 484409"/>
            <p:cNvSpPr/>
            <p:nvPr/>
          </p:nvSpPr>
          <p:spPr>
            <a:xfrm>
              <a:off x="3536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5290" name="直接连接符 484410"/>
          <p:cNvSpPr/>
          <p:nvPr/>
        </p:nvSpPr>
        <p:spPr>
          <a:xfrm>
            <a:off x="7444740" y="4501515"/>
            <a:ext cx="255905" cy="412115"/>
          </a:xfrm>
          <a:prstGeom prst="line">
            <a:avLst/>
          </a:prstGeom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95291" name="组合 484411"/>
          <p:cNvGrpSpPr/>
          <p:nvPr/>
        </p:nvGrpSpPr>
        <p:grpSpPr>
          <a:xfrm>
            <a:off x="5309235" y="3491230"/>
            <a:ext cx="1334135" cy="412115"/>
            <a:chOff x="3120" y="2496"/>
            <a:chExt cx="544" cy="204"/>
          </a:xfrm>
        </p:grpSpPr>
        <p:sp>
          <p:nvSpPr>
            <p:cNvPr id="95292" name="矩形 484412"/>
            <p:cNvSpPr/>
            <p:nvPr/>
          </p:nvSpPr>
          <p:spPr>
            <a:xfrm>
              <a:off x="3120" y="2496"/>
              <a:ext cx="544" cy="20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Arial Unicode MS" panose="020B0604020202020204" charset="-122"/>
                </a:rPr>
                <a:t>⋀ </a:t>
              </a:r>
              <a:r>
                <a:rPr lang="zh-CN" altLang="en-US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  </a:t>
              </a:r>
              <a:r>
                <a:rPr lang="en-US" altLang="zh-CN" sz="2400" b="0" dirty="0" smtClean="0">
                  <a:latin typeface="Times New Roman" panose="02020603050405020304" pitchFamily="18" charset="0"/>
                  <a:ea typeface="Arial Unicode MS" panose="020B0604020202020204" charset="-122"/>
                </a:rPr>
                <a:t>E     </a:t>
              </a:r>
              <a:r>
                <a:rPr lang="en-US" altLang="zh-CN" sz="2400" b="0" dirty="0">
                  <a:latin typeface="Times New Roman" panose="02020603050405020304" pitchFamily="18" charset="0"/>
                  <a:ea typeface="Arial Unicode MS" panose="020B0604020202020204" charset="-122"/>
                </a:rPr>
                <a:t>⋀</a:t>
              </a:r>
              <a:endParaRPr lang="en-US" altLang="zh-CN" sz="2400" b="0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95293" name="直接连接符 484413"/>
            <p:cNvSpPr/>
            <p:nvPr/>
          </p:nvSpPr>
          <p:spPr>
            <a:xfrm>
              <a:off x="3304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94" name="直接连接符 484414"/>
            <p:cNvSpPr/>
            <p:nvPr/>
          </p:nvSpPr>
          <p:spPr>
            <a:xfrm>
              <a:off x="3536" y="24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6.4.2 </a:t>
            </a:r>
            <a:r>
              <a:rPr lang="zh-CN" altLang="en-US">
                <a:sym typeface="+mn-ea"/>
              </a:rPr>
              <a:t>树、森林和二叉树的转换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650" y="978535"/>
            <a:ext cx="8903970" cy="127952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en-US">
                <a:solidFill>
                  <a:srgbClr val="FF0000"/>
                </a:solidFill>
              </a:rPr>
              <a:t>树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转换为</a:t>
            </a:r>
            <a:r>
              <a:rPr lang="zh-CN" altLang="en-US">
                <a:solidFill>
                  <a:srgbClr val="FF0000"/>
                </a:solidFill>
              </a:rPr>
              <a:t>二叉树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将树转换成二叉树在“孩子兄弟表示法”中已给出，</a:t>
            </a:r>
            <a:r>
              <a:rPr lang="zh-CN" altLang="en-US">
                <a:solidFill>
                  <a:srgbClr val="0000FF"/>
                </a:solidFill>
              </a:rPr>
              <a:t>其详细步骤是：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⑴  加线。</a:t>
            </a:r>
            <a:r>
              <a:rPr lang="zh-CN" altLang="en-US">
                <a:solidFill>
                  <a:schemeClr val="tx1"/>
                </a:solidFill>
              </a:rPr>
              <a:t>在树的所有相邻兄弟结点之间加一条连线。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⑵ 去连线。</a:t>
            </a:r>
            <a:r>
              <a:rPr lang="zh-CN" altLang="en-US">
                <a:solidFill>
                  <a:schemeClr val="tx1"/>
                </a:solidFill>
              </a:rPr>
              <a:t>除最左的第一个子结点外，父结点与所有其它子结点的连线都去掉。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⑶  旋转。</a:t>
            </a:r>
            <a:r>
              <a:rPr lang="zh-CN" altLang="en-US">
                <a:solidFill>
                  <a:schemeClr val="tx1"/>
                </a:solidFill>
              </a:rPr>
              <a:t>将树以根结点为轴心，顺时针旋转45</a:t>
            </a:r>
            <a:r>
              <a:rPr lang="zh-CN" altLang="en-US" baseline="30000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，使之层次分明。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6.4.2 </a:t>
            </a:r>
            <a:r>
              <a:rPr lang="zh-CN" altLang="en-US">
                <a:sym typeface="+mn-ea"/>
              </a:rPr>
              <a:t>树、森林和二叉树的转换</a:t>
            </a:r>
            <a:endParaRPr lang="zh-CN" altLang="en-US"/>
          </a:p>
        </p:txBody>
      </p:sp>
      <p:grpSp>
        <p:nvGrpSpPr>
          <p:cNvPr id="99332" name="组合 488452"/>
          <p:cNvGrpSpPr/>
          <p:nvPr/>
        </p:nvGrpSpPr>
        <p:grpSpPr>
          <a:xfrm>
            <a:off x="396875" y="1499235"/>
            <a:ext cx="2419350" cy="2396490"/>
            <a:chOff x="521" y="2069"/>
            <a:chExt cx="1441" cy="1392"/>
          </a:xfrm>
        </p:grpSpPr>
        <p:sp>
          <p:nvSpPr>
            <p:cNvPr id="99333" name="矩形 488453"/>
            <p:cNvSpPr/>
            <p:nvPr/>
          </p:nvSpPr>
          <p:spPr>
            <a:xfrm>
              <a:off x="713" y="3257"/>
              <a:ext cx="1033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(a)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一般的树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9334" name="组合 488454"/>
            <p:cNvGrpSpPr/>
            <p:nvPr/>
          </p:nvGrpSpPr>
          <p:grpSpPr>
            <a:xfrm>
              <a:off x="521" y="2069"/>
              <a:ext cx="1441" cy="1102"/>
              <a:chOff x="3869" y="113"/>
              <a:chExt cx="1441" cy="1102"/>
            </a:xfrm>
          </p:grpSpPr>
          <p:sp>
            <p:nvSpPr>
              <p:cNvPr id="99335" name="椭圆 488455"/>
              <p:cNvSpPr/>
              <p:nvPr/>
            </p:nvSpPr>
            <p:spPr>
              <a:xfrm>
                <a:off x="5078" y="970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36" name="椭圆 488456"/>
              <p:cNvSpPr/>
              <p:nvPr/>
            </p:nvSpPr>
            <p:spPr>
              <a:xfrm>
                <a:off x="4640" y="98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37" name="椭圆 488457"/>
              <p:cNvSpPr/>
              <p:nvPr/>
            </p:nvSpPr>
            <p:spPr>
              <a:xfrm>
                <a:off x="4427" y="113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38" name="椭圆 488458"/>
              <p:cNvSpPr/>
              <p:nvPr/>
            </p:nvSpPr>
            <p:spPr>
              <a:xfrm>
                <a:off x="4099" y="53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39" name="椭圆 488459"/>
              <p:cNvSpPr/>
              <p:nvPr/>
            </p:nvSpPr>
            <p:spPr>
              <a:xfrm>
                <a:off x="4405" y="53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40" name="椭圆 488460"/>
              <p:cNvSpPr/>
              <p:nvPr/>
            </p:nvSpPr>
            <p:spPr>
              <a:xfrm>
                <a:off x="4757" y="54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41" name="直接连接符 488461"/>
              <p:cNvSpPr/>
              <p:nvPr/>
            </p:nvSpPr>
            <p:spPr>
              <a:xfrm flipH="1">
                <a:off x="4233" y="290"/>
                <a:ext cx="212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42" name="直接连接符 488462"/>
              <p:cNvSpPr/>
              <p:nvPr/>
            </p:nvSpPr>
            <p:spPr>
              <a:xfrm>
                <a:off x="4531" y="326"/>
                <a:ext cx="0" cy="21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43" name="直接连接符 488463"/>
              <p:cNvSpPr/>
              <p:nvPr/>
            </p:nvSpPr>
            <p:spPr>
              <a:xfrm>
                <a:off x="4628" y="312"/>
                <a:ext cx="212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44" name="椭圆 488464"/>
              <p:cNvSpPr/>
              <p:nvPr/>
            </p:nvSpPr>
            <p:spPr>
              <a:xfrm>
                <a:off x="3869" y="98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45" name="椭圆 488465"/>
              <p:cNvSpPr/>
              <p:nvPr/>
            </p:nvSpPr>
            <p:spPr>
              <a:xfrm>
                <a:off x="4275" y="99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46" name="直接连接符 488466"/>
              <p:cNvSpPr/>
              <p:nvPr/>
            </p:nvSpPr>
            <p:spPr>
              <a:xfrm flipH="1">
                <a:off x="3998" y="739"/>
                <a:ext cx="148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47" name="直接连接符 488467"/>
              <p:cNvSpPr/>
              <p:nvPr/>
            </p:nvSpPr>
            <p:spPr>
              <a:xfrm>
                <a:off x="4262" y="754"/>
                <a:ext cx="113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48" name="直接连接符 488468"/>
              <p:cNvSpPr/>
              <p:nvPr/>
            </p:nvSpPr>
            <p:spPr>
              <a:xfrm>
                <a:off x="4957" y="730"/>
                <a:ext cx="211" cy="24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49" name="直接连接符 488469"/>
              <p:cNvSpPr/>
              <p:nvPr/>
            </p:nvSpPr>
            <p:spPr>
              <a:xfrm flipH="1">
                <a:off x="4752" y="768"/>
                <a:ext cx="9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9350" name="组合 488470"/>
          <p:cNvGrpSpPr/>
          <p:nvPr/>
        </p:nvGrpSpPr>
        <p:grpSpPr>
          <a:xfrm>
            <a:off x="3513455" y="1478280"/>
            <a:ext cx="2828925" cy="2417445"/>
            <a:chOff x="2329" y="2115"/>
            <a:chExt cx="1685" cy="1404"/>
          </a:xfrm>
        </p:grpSpPr>
        <p:grpSp>
          <p:nvGrpSpPr>
            <p:cNvPr id="99351" name="组合 488471"/>
            <p:cNvGrpSpPr/>
            <p:nvPr/>
          </p:nvGrpSpPr>
          <p:grpSpPr>
            <a:xfrm>
              <a:off x="2345" y="2115"/>
              <a:ext cx="1529" cy="1104"/>
              <a:chOff x="3765" y="1538"/>
              <a:chExt cx="1529" cy="1104"/>
            </a:xfrm>
          </p:grpSpPr>
          <p:sp>
            <p:nvSpPr>
              <p:cNvPr id="99352" name="椭圆 488472"/>
              <p:cNvSpPr/>
              <p:nvPr/>
            </p:nvSpPr>
            <p:spPr>
              <a:xfrm>
                <a:off x="5062" y="2387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53" name="椭圆 488473"/>
              <p:cNvSpPr/>
              <p:nvPr/>
            </p:nvSpPr>
            <p:spPr>
              <a:xfrm>
                <a:off x="4584" y="240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54" name="椭圆 488474"/>
              <p:cNvSpPr/>
              <p:nvPr/>
            </p:nvSpPr>
            <p:spPr>
              <a:xfrm>
                <a:off x="4371" y="153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55" name="椭圆 488475"/>
              <p:cNvSpPr/>
              <p:nvPr/>
            </p:nvSpPr>
            <p:spPr>
              <a:xfrm>
                <a:off x="4011" y="1972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56" name="椭圆 488476"/>
              <p:cNvSpPr/>
              <p:nvPr/>
            </p:nvSpPr>
            <p:spPr>
              <a:xfrm>
                <a:off x="4373" y="1972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57" name="椭圆 488477"/>
              <p:cNvSpPr/>
              <p:nvPr/>
            </p:nvSpPr>
            <p:spPr>
              <a:xfrm>
                <a:off x="4741" y="1963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58" name="直接连接符 488478"/>
              <p:cNvSpPr/>
              <p:nvPr/>
            </p:nvSpPr>
            <p:spPr>
              <a:xfrm flipH="1">
                <a:off x="4160" y="1712"/>
                <a:ext cx="227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59" name="椭圆 488479"/>
              <p:cNvSpPr/>
              <p:nvPr/>
            </p:nvSpPr>
            <p:spPr>
              <a:xfrm>
                <a:off x="3765" y="2421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60" name="椭圆 488480"/>
              <p:cNvSpPr/>
              <p:nvPr/>
            </p:nvSpPr>
            <p:spPr>
              <a:xfrm>
                <a:off x="4187" y="2419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61" name="直接连接符 488481"/>
              <p:cNvSpPr/>
              <p:nvPr/>
            </p:nvSpPr>
            <p:spPr>
              <a:xfrm flipH="1">
                <a:off x="3894" y="2172"/>
                <a:ext cx="148" cy="24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2" name="直接连接符 488482"/>
              <p:cNvSpPr/>
              <p:nvPr/>
            </p:nvSpPr>
            <p:spPr>
              <a:xfrm flipH="1">
                <a:off x="4704" y="2185"/>
                <a:ext cx="136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3" name="直接连接符 488483"/>
              <p:cNvSpPr/>
              <p:nvPr/>
            </p:nvSpPr>
            <p:spPr>
              <a:xfrm>
                <a:off x="4232" y="209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4" name="直接连接符 488484"/>
              <p:cNvSpPr/>
              <p:nvPr/>
            </p:nvSpPr>
            <p:spPr>
              <a:xfrm>
                <a:off x="4616" y="2096"/>
                <a:ext cx="12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5" name="直接连接符 488485"/>
              <p:cNvSpPr/>
              <p:nvPr/>
            </p:nvSpPr>
            <p:spPr>
              <a:xfrm>
                <a:off x="3992" y="2536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6" name="直接连接符 488486"/>
              <p:cNvSpPr/>
              <p:nvPr/>
            </p:nvSpPr>
            <p:spPr>
              <a:xfrm>
                <a:off x="4816" y="2496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9367" name="矩形 488487"/>
            <p:cNvSpPr/>
            <p:nvPr/>
          </p:nvSpPr>
          <p:spPr>
            <a:xfrm>
              <a:off x="2329" y="3315"/>
              <a:ext cx="1685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(b)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加虚线</a:t>
              </a: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去连线后</a:t>
              </a: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9368" name="组合 488488"/>
          <p:cNvGrpSpPr/>
          <p:nvPr/>
        </p:nvGrpSpPr>
        <p:grpSpPr>
          <a:xfrm>
            <a:off x="6342380" y="1363345"/>
            <a:ext cx="2565400" cy="4145915"/>
            <a:chOff x="4105" y="1340"/>
            <a:chExt cx="1528" cy="2408"/>
          </a:xfrm>
        </p:grpSpPr>
        <p:sp>
          <p:nvSpPr>
            <p:cNvPr id="99369" name="矩形 488489"/>
            <p:cNvSpPr/>
            <p:nvPr/>
          </p:nvSpPr>
          <p:spPr>
            <a:xfrm>
              <a:off x="4105" y="3521"/>
              <a:ext cx="1528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0">
                  <a:latin typeface="Times New Roman" panose="02020603050405020304" pitchFamily="18" charset="0"/>
                  <a:ea typeface="微软雅黑" panose="020B0503020204020204" charset="-122"/>
                </a:rPr>
                <a:t>(C)   </a:t>
              </a:r>
              <a:r>
                <a:rPr lang="zh-CN" altLang="en-US" sz="20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转换后的二叉树</a:t>
              </a:r>
              <a:endParaRPr lang="zh-CN" altLang="en-US" sz="20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9370" name="组合 488490"/>
            <p:cNvGrpSpPr/>
            <p:nvPr/>
          </p:nvGrpSpPr>
          <p:grpSpPr>
            <a:xfrm>
              <a:off x="4497" y="1340"/>
              <a:ext cx="1105" cy="2159"/>
              <a:chOff x="4288" y="1340"/>
              <a:chExt cx="1105" cy="2159"/>
            </a:xfrm>
          </p:grpSpPr>
          <p:sp>
            <p:nvSpPr>
              <p:cNvPr id="99371" name="椭圆 488491"/>
              <p:cNvSpPr/>
              <p:nvPr/>
            </p:nvSpPr>
            <p:spPr>
              <a:xfrm>
                <a:off x="5161" y="3278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F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2" name="椭圆 488492"/>
              <p:cNvSpPr/>
              <p:nvPr/>
            </p:nvSpPr>
            <p:spPr>
              <a:xfrm>
                <a:off x="4913" y="2894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G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3" name="椭圆 488493"/>
              <p:cNvSpPr/>
              <p:nvPr/>
            </p:nvSpPr>
            <p:spPr>
              <a:xfrm>
                <a:off x="4774" y="1340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R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4" name="椭圆 488494"/>
              <p:cNvSpPr/>
              <p:nvPr/>
            </p:nvSpPr>
            <p:spPr>
              <a:xfrm>
                <a:off x="4518" y="1702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5" name="椭圆 488495"/>
              <p:cNvSpPr/>
              <p:nvPr/>
            </p:nvSpPr>
            <p:spPr>
              <a:xfrm>
                <a:off x="5041" y="245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6" name="直接连接符 488496"/>
              <p:cNvSpPr/>
              <p:nvPr/>
            </p:nvSpPr>
            <p:spPr>
              <a:xfrm flipH="1">
                <a:off x="4678" y="1533"/>
                <a:ext cx="141" cy="1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77" name="椭圆 488497"/>
              <p:cNvSpPr/>
              <p:nvPr/>
            </p:nvSpPr>
            <p:spPr>
              <a:xfrm>
                <a:off x="4288" y="2087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8" name="椭圆 488498"/>
              <p:cNvSpPr/>
              <p:nvPr/>
            </p:nvSpPr>
            <p:spPr>
              <a:xfrm>
                <a:off x="4790" y="2075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79" name="直接连接符 488499"/>
              <p:cNvSpPr/>
              <p:nvPr/>
            </p:nvSpPr>
            <p:spPr>
              <a:xfrm flipH="1">
                <a:off x="4454" y="1910"/>
                <a:ext cx="122" cy="18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80" name="直接连接符 488500"/>
              <p:cNvSpPr/>
              <p:nvPr/>
            </p:nvSpPr>
            <p:spPr>
              <a:xfrm flipH="1">
                <a:off x="5025" y="2672"/>
                <a:ext cx="91" cy="22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81" name="椭圆 488501"/>
              <p:cNvSpPr/>
              <p:nvPr/>
            </p:nvSpPr>
            <p:spPr>
              <a:xfrm>
                <a:off x="4529" y="2466"/>
                <a:ext cx="232" cy="221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99382" name="直接连接符 488502"/>
              <p:cNvSpPr/>
              <p:nvPr/>
            </p:nvSpPr>
            <p:spPr>
              <a:xfrm>
                <a:off x="4478" y="2283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83" name="直接连接符 488503"/>
              <p:cNvSpPr/>
              <p:nvPr/>
            </p:nvSpPr>
            <p:spPr>
              <a:xfrm>
                <a:off x="4694" y="1920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84" name="直接连接符 488504"/>
              <p:cNvSpPr/>
              <p:nvPr/>
            </p:nvSpPr>
            <p:spPr>
              <a:xfrm>
                <a:off x="4967" y="2280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85" name="直接连接符 488505"/>
              <p:cNvSpPr/>
              <p:nvPr/>
            </p:nvSpPr>
            <p:spPr>
              <a:xfrm>
                <a:off x="5089" y="3105"/>
                <a:ext cx="136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6.4.2 </a:t>
            </a:r>
            <a:r>
              <a:rPr lang="zh-CN" altLang="en-US">
                <a:sym typeface="+mn-ea"/>
              </a:rPr>
              <a:t>树、森林和二叉树的转换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015" y="960755"/>
            <a:ext cx="9065895" cy="304736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森林转化为二叉树</a:t>
            </a:r>
            <a:endParaRPr lang="zh-CN" altLang="en-US">
              <a:solidFill>
                <a:srgbClr val="0000FF"/>
              </a:solidFill>
            </a:endParaRPr>
          </a:p>
          <a:p>
            <a:r>
              <a:t>将F={T</a:t>
            </a:r>
            <a:r>
              <a:rPr baseline="-25000"/>
              <a:t>1</a:t>
            </a:r>
            <a:r>
              <a:t>, T</a:t>
            </a:r>
            <a:r>
              <a:rPr baseline="-25000"/>
              <a:t>2</a:t>
            </a:r>
            <a:r>
              <a:t>,⋯,T</a:t>
            </a:r>
            <a:r>
              <a:rPr baseline="-25000"/>
              <a:t>n</a:t>
            </a:r>
            <a:r>
              <a:t>} 中的</a:t>
            </a:r>
            <a:r>
              <a:rPr>
                <a:solidFill>
                  <a:srgbClr val="0000FF"/>
                </a:solidFill>
              </a:rPr>
              <a:t>每棵树转换成二叉树</a:t>
            </a:r>
            <a:r>
              <a:t>。</a:t>
            </a:r>
          </a:p>
          <a:p>
            <a:r>
              <a:rPr>
                <a:solidFill>
                  <a:srgbClr val="0000FF"/>
                </a:solidFill>
              </a:rPr>
              <a:t>按森林中树的次序</a:t>
            </a:r>
            <a:r>
              <a:t>，</a:t>
            </a:r>
            <a:r>
              <a:rPr lang="zh-CN"/>
              <a:t>后一棵树</a:t>
            </a:r>
            <a:r>
              <a:t>作为前一棵树的根结点的右子树，依次类推，则第一棵树的根结点就是转换后生成的二叉树的根结点。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0650" y="3721735"/>
            <a:ext cx="5825490" cy="2837180"/>
            <a:chOff x="190" y="5861"/>
            <a:chExt cx="9174" cy="4468"/>
          </a:xfrm>
        </p:grpSpPr>
        <p:grpSp>
          <p:nvGrpSpPr>
            <p:cNvPr id="103427" name="组合 492547"/>
            <p:cNvGrpSpPr/>
            <p:nvPr/>
          </p:nvGrpSpPr>
          <p:grpSpPr>
            <a:xfrm>
              <a:off x="190" y="6534"/>
              <a:ext cx="4352" cy="3715"/>
              <a:chOff x="192" y="2432"/>
              <a:chExt cx="1681" cy="1469"/>
            </a:xfrm>
          </p:grpSpPr>
          <p:grpSp>
            <p:nvGrpSpPr>
              <p:cNvPr id="103428" name="组合 492548"/>
              <p:cNvGrpSpPr/>
              <p:nvPr/>
            </p:nvGrpSpPr>
            <p:grpSpPr>
              <a:xfrm>
                <a:off x="192" y="2432"/>
                <a:ext cx="665" cy="1115"/>
                <a:chOff x="455" y="1584"/>
                <a:chExt cx="665" cy="1115"/>
              </a:xfrm>
            </p:grpSpPr>
            <p:sp>
              <p:nvSpPr>
                <p:cNvPr id="103429" name="椭圆 492549"/>
                <p:cNvSpPr/>
                <p:nvPr/>
              </p:nvSpPr>
              <p:spPr>
                <a:xfrm>
                  <a:off x="696" y="1584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rPr>
                    <a:t>A</a:t>
                  </a:r>
                  <a:endPara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30" name="椭圆 492550"/>
                <p:cNvSpPr/>
                <p:nvPr/>
              </p:nvSpPr>
              <p:spPr>
                <a:xfrm>
                  <a:off x="871" y="2024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C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31" name="椭圆 492551"/>
                <p:cNvSpPr/>
                <p:nvPr/>
              </p:nvSpPr>
              <p:spPr>
                <a:xfrm>
                  <a:off x="455" y="2024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B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32" name="椭圆 492552"/>
                <p:cNvSpPr/>
                <p:nvPr/>
              </p:nvSpPr>
              <p:spPr>
                <a:xfrm>
                  <a:off x="864" y="2472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D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33" name="直接连接符 492553"/>
                <p:cNvSpPr/>
                <p:nvPr/>
              </p:nvSpPr>
              <p:spPr>
                <a:xfrm flipH="1">
                  <a:off x="584" y="1792"/>
                  <a:ext cx="159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34" name="直接连接符 492554"/>
                <p:cNvSpPr/>
                <p:nvPr/>
              </p:nvSpPr>
              <p:spPr>
                <a:xfrm>
                  <a:off x="872" y="1792"/>
                  <a:ext cx="136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35" name="直接连接符 492555"/>
                <p:cNvSpPr/>
                <p:nvPr/>
              </p:nvSpPr>
              <p:spPr>
                <a:xfrm>
                  <a:off x="992" y="2248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3436" name="组合 492556"/>
              <p:cNvGrpSpPr/>
              <p:nvPr/>
            </p:nvGrpSpPr>
            <p:grpSpPr>
              <a:xfrm>
                <a:off x="985" y="2469"/>
                <a:ext cx="888" cy="1115"/>
                <a:chOff x="1376" y="1525"/>
                <a:chExt cx="888" cy="1115"/>
              </a:xfrm>
            </p:grpSpPr>
            <p:sp>
              <p:nvSpPr>
                <p:cNvPr id="103437" name="椭圆 492557"/>
                <p:cNvSpPr/>
                <p:nvPr/>
              </p:nvSpPr>
              <p:spPr>
                <a:xfrm>
                  <a:off x="1729" y="1525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rPr>
                    <a:t>G</a:t>
                  </a:r>
                  <a:endPara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38" name="椭圆 492558"/>
                <p:cNvSpPr/>
                <p:nvPr/>
              </p:nvSpPr>
              <p:spPr>
                <a:xfrm>
                  <a:off x="2015" y="1981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M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39" name="椭圆 492559"/>
                <p:cNvSpPr/>
                <p:nvPr/>
              </p:nvSpPr>
              <p:spPr>
                <a:xfrm>
                  <a:off x="1392" y="1965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L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40" name="椭圆 492560"/>
                <p:cNvSpPr/>
                <p:nvPr/>
              </p:nvSpPr>
              <p:spPr>
                <a:xfrm>
                  <a:off x="1376" y="2413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H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41" name="直接连接符 492561"/>
                <p:cNvSpPr/>
                <p:nvPr/>
              </p:nvSpPr>
              <p:spPr>
                <a:xfrm flipH="1">
                  <a:off x="1545" y="1725"/>
                  <a:ext cx="227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42" name="直接连接符 492562"/>
                <p:cNvSpPr/>
                <p:nvPr/>
              </p:nvSpPr>
              <p:spPr>
                <a:xfrm>
                  <a:off x="1921" y="1725"/>
                  <a:ext cx="227" cy="24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43" name="直接连接符 492563"/>
                <p:cNvSpPr/>
                <p:nvPr/>
              </p:nvSpPr>
              <p:spPr>
                <a:xfrm>
                  <a:off x="1504" y="2189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44" name="椭圆 492564"/>
                <p:cNvSpPr/>
                <p:nvPr/>
              </p:nvSpPr>
              <p:spPr>
                <a:xfrm>
                  <a:off x="1704" y="1973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K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45" name="直接连接符 492565"/>
                <p:cNvSpPr/>
                <p:nvPr/>
              </p:nvSpPr>
              <p:spPr>
                <a:xfrm>
                  <a:off x="1840" y="1752"/>
                  <a:ext cx="0" cy="227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3446" name="矩形 492566"/>
              <p:cNvSpPr/>
              <p:nvPr/>
            </p:nvSpPr>
            <p:spPr>
              <a:xfrm>
                <a:off x="553" y="3674"/>
                <a:ext cx="680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微软雅黑" panose="020B0503020204020204" charset="-122"/>
                  </a:rPr>
                  <a:t>(a)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森林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3448" name="组合 492568"/>
            <p:cNvGrpSpPr/>
            <p:nvPr/>
          </p:nvGrpSpPr>
          <p:grpSpPr>
            <a:xfrm>
              <a:off x="5034" y="5861"/>
              <a:ext cx="4331" cy="4469"/>
              <a:chOff x="2063" y="2166"/>
              <a:chExt cx="1673" cy="1767"/>
            </a:xfrm>
          </p:grpSpPr>
          <p:sp>
            <p:nvSpPr>
              <p:cNvPr id="103449" name="矩形 492569"/>
              <p:cNvSpPr/>
              <p:nvPr/>
            </p:nvSpPr>
            <p:spPr>
              <a:xfrm>
                <a:off x="2240" y="3525"/>
                <a:ext cx="1360" cy="4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  <a:ea typeface="微软雅黑" panose="020B0503020204020204" charset="-122"/>
                  </a:rPr>
                  <a:t>(b) 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森林中每棵树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对应的二叉树</a:t>
                </a:r>
                <a:endPara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3450" name="组合 492570"/>
              <p:cNvGrpSpPr/>
              <p:nvPr/>
            </p:nvGrpSpPr>
            <p:grpSpPr>
              <a:xfrm>
                <a:off x="2063" y="2166"/>
                <a:ext cx="1673" cy="1309"/>
                <a:chOff x="2063" y="2166"/>
                <a:chExt cx="1673" cy="1309"/>
              </a:xfrm>
            </p:grpSpPr>
            <p:grpSp>
              <p:nvGrpSpPr>
                <p:cNvPr id="103451" name="组合 492571"/>
                <p:cNvGrpSpPr/>
                <p:nvPr/>
              </p:nvGrpSpPr>
              <p:grpSpPr>
                <a:xfrm>
                  <a:off x="2063" y="2166"/>
                  <a:ext cx="537" cy="1264"/>
                  <a:chOff x="2063" y="2144"/>
                  <a:chExt cx="537" cy="1264"/>
                </a:xfrm>
              </p:grpSpPr>
              <p:sp>
                <p:nvSpPr>
                  <p:cNvPr id="103452" name="椭圆 492572"/>
                  <p:cNvSpPr/>
                  <p:nvPr/>
                </p:nvSpPr>
                <p:spPr>
                  <a:xfrm>
                    <a:off x="2311" y="2144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A</a:t>
                    </a:r>
                    <a:endParaRPr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53" name="椭圆 492573"/>
                  <p:cNvSpPr/>
                  <p:nvPr/>
                </p:nvSpPr>
                <p:spPr>
                  <a:xfrm>
                    <a:off x="2063" y="2488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B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54" name="椭圆 492574"/>
                  <p:cNvSpPr/>
                  <p:nvPr/>
                </p:nvSpPr>
                <p:spPr>
                  <a:xfrm>
                    <a:off x="2351" y="2821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C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55" name="直接连接符 492575"/>
                  <p:cNvSpPr/>
                  <p:nvPr/>
                </p:nvSpPr>
                <p:spPr>
                  <a:xfrm flipH="1">
                    <a:off x="2221" y="2336"/>
                    <a:ext cx="127" cy="15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56" name="直接连接符 492576"/>
                  <p:cNvSpPr/>
                  <p:nvPr/>
                </p:nvSpPr>
                <p:spPr>
                  <a:xfrm>
                    <a:off x="2287" y="2680"/>
                    <a:ext cx="139" cy="139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57" name="椭圆 492577"/>
                  <p:cNvSpPr/>
                  <p:nvPr/>
                </p:nvSpPr>
                <p:spPr>
                  <a:xfrm>
                    <a:off x="2095" y="3181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D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58" name="直接连接符 492578"/>
                  <p:cNvSpPr/>
                  <p:nvPr/>
                </p:nvSpPr>
                <p:spPr>
                  <a:xfrm flipH="1">
                    <a:off x="2245" y="3021"/>
                    <a:ext cx="159" cy="158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grpSp>
              <p:nvGrpSpPr>
                <p:cNvPr id="103459" name="组合 492579"/>
                <p:cNvGrpSpPr/>
                <p:nvPr/>
              </p:nvGrpSpPr>
              <p:grpSpPr>
                <a:xfrm>
                  <a:off x="2720" y="2205"/>
                  <a:ext cx="1016" cy="1270"/>
                  <a:chOff x="2720" y="2136"/>
                  <a:chExt cx="1016" cy="1270"/>
                </a:xfrm>
              </p:grpSpPr>
              <p:sp>
                <p:nvSpPr>
                  <p:cNvPr id="103460" name="椭圆 492580"/>
                  <p:cNvSpPr/>
                  <p:nvPr/>
                </p:nvSpPr>
                <p:spPr>
                  <a:xfrm>
                    <a:off x="3223" y="2136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G</a:t>
                    </a:r>
                    <a:endParaRPr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61" name="椭圆 492581"/>
                  <p:cNvSpPr/>
                  <p:nvPr/>
                </p:nvSpPr>
                <p:spPr>
                  <a:xfrm>
                    <a:off x="2975" y="2480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L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62" name="椭圆 492582"/>
                  <p:cNvSpPr/>
                  <p:nvPr/>
                </p:nvSpPr>
                <p:spPr>
                  <a:xfrm>
                    <a:off x="3239" y="2829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K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63" name="直接连接符 492583"/>
                  <p:cNvSpPr/>
                  <p:nvPr/>
                </p:nvSpPr>
                <p:spPr>
                  <a:xfrm>
                    <a:off x="3152" y="2688"/>
                    <a:ext cx="150" cy="15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64" name="椭圆 492584"/>
                  <p:cNvSpPr/>
                  <p:nvPr/>
                </p:nvSpPr>
                <p:spPr>
                  <a:xfrm>
                    <a:off x="2720" y="2840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H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65" name="直接连接符 492585"/>
                  <p:cNvSpPr/>
                  <p:nvPr/>
                </p:nvSpPr>
                <p:spPr>
                  <a:xfrm flipH="1">
                    <a:off x="2880" y="2688"/>
                    <a:ext cx="141" cy="15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66" name="椭圆 492586"/>
                  <p:cNvSpPr/>
                  <p:nvPr/>
                </p:nvSpPr>
                <p:spPr>
                  <a:xfrm>
                    <a:off x="3487" y="3179"/>
                    <a:ext cx="249" cy="227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M</a:t>
                    </a:r>
                    <a:endPara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467" name="直接连接符 492587"/>
                  <p:cNvSpPr/>
                  <p:nvPr/>
                </p:nvSpPr>
                <p:spPr>
                  <a:xfrm>
                    <a:off x="3432" y="3033"/>
                    <a:ext cx="150" cy="15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3468" name="直接连接符 492588"/>
                  <p:cNvSpPr/>
                  <p:nvPr/>
                </p:nvSpPr>
                <p:spPr>
                  <a:xfrm flipH="1">
                    <a:off x="3134" y="2333"/>
                    <a:ext cx="141" cy="15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</p:grpSp>
      </p:grpSp>
      <p:grpSp>
        <p:nvGrpSpPr>
          <p:cNvPr id="103469" name="组合 492589"/>
          <p:cNvGrpSpPr/>
          <p:nvPr/>
        </p:nvGrpSpPr>
        <p:grpSpPr>
          <a:xfrm>
            <a:off x="6188075" y="3489960"/>
            <a:ext cx="2750185" cy="3083560"/>
            <a:chOff x="3883" y="2016"/>
            <a:chExt cx="1673" cy="1920"/>
          </a:xfrm>
        </p:grpSpPr>
        <p:sp>
          <p:nvSpPr>
            <p:cNvPr id="103470" name="矩形 492590"/>
            <p:cNvSpPr/>
            <p:nvPr/>
          </p:nvSpPr>
          <p:spPr>
            <a:xfrm>
              <a:off x="3936" y="3709"/>
              <a:ext cx="1587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000" b="1">
                  <a:latin typeface="Times New Roman" panose="02020603050405020304" pitchFamily="18" charset="0"/>
                  <a:ea typeface="微软雅黑" panose="020B0503020204020204" charset="-122"/>
                </a:rPr>
                <a:t>(c)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森林对应的二叉树</a:t>
              </a:r>
              <a:endPara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3471" name="组合 492591"/>
            <p:cNvGrpSpPr/>
            <p:nvPr/>
          </p:nvGrpSpPr>
          <p:grpSpPr>
            <a:xfrm>
              <a:off x="3883" y="2016"/>
              <a:ext cx="1673" cy="1641"/>
              <a:chOff x="3883" y="2016"/>
              <a:chExt cx="1673" cy="1641"/>
            </a:xfrm>
          </p:grpSpPr>
          <p:sp>
            <p:nvSpPr>
              <p:cNvPr id="103472" name="椭圆 492592"/>
              <p:cNvSpPr/>
              <p:nvPr/>
            </p:nvSpPr>
            <p:spPr>
              <a:xfrm>
                <a:off x="4436" y="2016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3473" name="椭圆 492593"/>
              <p:cNvSpPr/>
              <p:nvPr/>
            </p:nvSpPr>
            <p:spPr>
              <a:xfrm>
                <a:off x="3883" y="2432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3474" name="椭圆 492594"/>
              <p:cNvSpPr/>
              <p:nvPr/>
            </p:nvSpPr>
            <p:spPr>
              <a:xfrm>
                <a:off x="4171" y="2765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3475" name="直接连接符 492595"/>
              <p:cNvSpPr/>
              <p:nvPr/>
            </p:nvSpPr>
            <p:spPr>
              <a:xfrm>
                <a:off x="4107" y="2624"/>
                <a:ext cx="139" cy="13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76" name="椭圆 492596"/>
              <p:cNvSpPr/>
              <p:nvPr/>
            </p:nvSpPr>
            <p:spPr>
              <a:xfrm>
                <a:off x="3915" y="3125"/>
                <a:ext cx="249" cy="227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03477" name="直接连接符 492597"/>
              <p:cNvSpPr/>
              <p:nvPr/>
            </p:nvSpPr>
            <p:spPr>
              <a:xfrm flipH="1">
                <a:off x="4065" y="2965"/>
                <a:ext cx="159" cy="15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grpSp>
            <p:nvGrpSpPr>
              <p:cNvPr id="103478" name="组合 492598"/>
              <p:cNvGrpSpPr/>
              <p:nvPr/>
            </p:nvGrpSpPr>
            <p:grpSpPr>
              <a:xfrm>
                <a:off x="4540" y="2387"/>
                <a:ext cx="1016" cy="1270"/>
                <a:chOff x="2720" y="2136"/>
                <a:chExt cx="1016" cy="1270"/>
              </a:xfrm>
            </p:grpSpPr>
            <p:sp>
              <p:nvSpPr>
                <p:cNvPr id="103479" name="椭圆 492599"/>
                <p:cNvSpPr/>
                <p:nvPr/>
              </p:nvSpPr>
              <p:spPr>
                <a:xfrm>
                  <a:off x="3223" y="2136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rPr>
                    <a:t>G</a:t>
                  </a:r>
                  <a:endPara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80" name="椭圆 492600"/>
                <p:cNvSpPr/>
                <p:nvPr/>
              </p:nvSpPr>
              <p:spPr>
                <a:xfrm>
                  <a:off x="2975" y="2480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L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81" name="椭圆 492601"/>
                <p:cNvSpPr/>
                <p:nvPr/>
              </p:nvSpPr>
              <p:spPr>
                <a:xfrm>
                  <a:off x="3239" y="2829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K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82" name="直接连接符 492602"/>
                <p:cNvSpPr/>
                <p:nvPr/>
              </p:nvSpPr>
              <p:spPr>
                <a:xfrm>
                  <a:off x="3152" y="2688"/>
                  <a:ext cx="150" cy="15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83" name="椭圆 492603"/>
                <p:cNvSpPr/>
                <p:nvPr/>
              </p:nvSpPr>
              <p:spPr>
                <a:xfrm>
                  <a:off x="2720" y="2840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H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84" name="直接连接符 492604"/>
                <p:cNvSpPr/>
                <p:nvPr/>
              </p:nvSpPr>
              <p:spPr>
                <a:xfrm flipH="1">
                  <a:off x="2880" y="2688"/>
                  <a:ext cx="141" cy="15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85" name="椭圆 492605"/>
                <p:cNvSpPr/>
                <p:nvPr/>
              </p:nvSpPr>
              <p:spPr>
                <a:xfrm>
                  <a:off x="3487" y="3179"/>
                  <a:ext cx="249" cy="227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微软雅黑" panose="020B0503020204020204" charset="-122"/>
                    </a:rPr>
                    <a:t>M</a:t>
                  </a:r>
                  <a:endParaRPr lang="en-US" altLang="zh-CN" sz="240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103486" name="直接连接符 492606"/>
                <p:cNvSpPr/>
                <p:nvPr/>
              </p:nvSpPr>
              <p:spPr>
                <a:xfrm>
                  <a:off x="3432" y="3033"/>
                  <a:ext cx="150" cy="15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03487" name="直接连接符 492607"/>
                <p:cNvSpPr/>
                <p:nvPr/>
              </p:nvSpPr>
              <p:spPr>
                <a:xfrm flipH="1">
                  <a:off x="3134" y="2333"/>
                  <a:ext cx="141" cy="15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03488" name="直接连接符 492608"/>
              <p:cNvSpPr/>
              <p:nvPr/>
            </p:nvSpPr>
            <p:spPr>
              <a:xfrm flipH="1">
                <a:off x="4105" y="2205"/>
                <a:ext cx="363" cy="27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3489" name="直接连接符 492609"/>
              <p:cNvSpPr/>
              <p:nvPr/>
            </p:nvSpPr>
            <p:spPr>
              <a:xfrm>
                <a:off x="4657" y="2213"/>
                <a:ext cx="454" cy="18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OC_GUID" val="{a1a2d32e-a35b-4497-bd47-b35d9a6d12d1}"/>
  <p:tag name="KSO_WPP_MARK_KEY" val="14ea33e1-e16f-4799-9c34-e0d50ea7c0e9"/>
  <p:tag name="COMMONDATA" val="eyJoZGlkIjoiOGU2MzE3M2E0YWZkMTk5NjNhMzQxYTc0NzhhNDhlNGYifQ=="/>
  <p:tag name="commondata" val="eyJoZGlkIjoiMzI5YTdhMDExZWVhYTAxZjI0MDI4YTdlYmQ4ZDU4NTA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1633</Words>
  <Application>WPS 演示</Application>
  <PresentationFormat>全屏显示(4:3)</PresentationFormat>
  <Paragraphs>408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微软雅黑</vt:lpstr>
      <vt:lpstr>Arial Unicode MS</vt:lpstr>
      <vt:lpstr>Calibri</vt:lpstr>
      <vt:lpstr>场景型模板</vt:lpstr>
      <vt:lpstr>PowerPoint 演示文稿</vt:lpstr>
      <vt:lpstr>6.4.1 树</vt:lpstr>
      <vt:lpstr>6.4.1 树的存储结构</vt:lpstr>
      <vt:lpstr>6.4.1 树的存储结构</vt:lpstr>
      <vt:lpstr>6.4.1 树的存储结构</vt:lpstr>
      <vt:lpstr>6.4.1 树的存储结构</vt:lpstr>
      <vt:lpstr>6.4.2 树、森林和二叉树的转换</vt:lpstr>
      <vt:lpstr>6.4.2 树、森林和二叉树的转换</vt:lpstr>
      <vt:lpstr>6.4.2 树、森林和二叉树的转换</vt:lpstr>
      <vt:lpstr>6.4.2 树、森林和二叉树的转换</vt:lpstr>
      <vt:lpstr>6.4.2 树、森林和二叉树的转换</vt:lpstr>
      <vt:lpstr>6.4.2 树、森林和二叉树的转换</vt:lpstr>
      <vt:lpstr>6.4.3 树和森林的遍历</vt:lpstr>
      <vt:lpstr>6.4.3 树和森林的遍历</vt:lpstr>
      <vt:lpstr>6.4 树和森林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3473</cp:revision>
  <dcterms:created xsi:type="dcterms:W3CDTF">2001-07-10T07:21:00Z</dcterms:created>
  <dcterms:modified xsi:type="dcterms:W3CDTF">2024-05-31T10:54:02Z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FDAD0AA4DEE5449F8D720BC0E00469D7</vt:lpwstr>
  </property>
</Properties>
</file>