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7" r:id="rId3"/>
    <p:sldId id="3030" r:id="rId5"/>
    <p:sldId id="3074" r:id="rId6"/>
    <p:sldId id="3073" r:id="rId7"/>
    <p:sldId id="3056" r:id="rId8"/>
    <p:sldId id="3075" r:id="rId9"/>
    <p:sldId id="3031" r:id="rId10"/>
    <p:sldId id="3058" r:id="rId11"/>
    <p:sldId id="3057" r:id="rId12"/>
    <p:sldId id="3059" r:id="rId13"/>
    <p:sldId id="3060" r:id="rId14"/>
    <p:sldId id="3061" r:id="rId15"/>
    <p:sldId id="3068" r:id="rId16"/>
    <p:sldId id="3063" r:id="rId17"/>
    <p:sldId id="3062" r:id="rId18"/>
    <p:sldId id="3065" r:id="rId19"/>
  </p:sldIdLst>
  <p:sldSz cx="9144000" cy="6858000" type="screen4x3"/>
  <p:notesSz cx="6858000" cy="9144000"/>
  <p:custDataLst>
    <p:tags r:id="rId24"/>
  </p:custDataLst>
  <p:defaultTextStyle>
    <a:defPPr>
      <a:defRPr lang="zh-CN"/>
    </a:defPPr>
    <a:lvl1pPr marL="0" lvl="0"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821" userDrawn="1">
          <p15:clr>
            <a:srgbClr val="A4A3A4"/>
          </p15:clr>
        </p15:guide>
        <p15:guide id="2" pos="23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00FF"/>
    <a:srgbClr val="3F8437"/>
    <a:srgbClr val="4EA947"/>
    <a:srgbClr val="3333CD"/>
    <a:srgbClr val="FFFFFF"/>
    <a:srgbClr val="F9FBFA"/>
    <a:srgbClr val="B6042A"/>
    <a:srgbClr val="3CB4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p:normalViewPr>
  <p:slideViewPr>
    <p:cSldViewPr showGuides="1">
      <p:cViewPr varScale="1">
        <p:scale>
          <a:sx n="106" d="100"/>
          <a:sy n="106" d="100"/>
        </p:scale>
        <p:origin x="1206" y="138"/>
      </p:cViewPr>
      <p:guideLst>
        <p:guide orient="horz" pos="2821"/>
        <p:guide pos="234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6576"/>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solidFill>
                  <a:schemeClr val="bg2"/>
                </a:solidFill>
                <a:latin typeface="Times New Roman" panose="02020603050405020304" pitchFamily="18" charset="0"/>
                <a:ea typeface="宋体" panose="02010600030101010101" pitchFamily="2" charset="-122"/>
                <a:cs typeface="+mn-cs"/>
              </a:rPr>
            </a:fld>
            <a:endParaRPr lang="en-US" altLang="zh-CN" sz="1200" b="0" strike="noStrike" noProof="1">
              <a:solidFill>
                <a:schemeClr val="bg2"/>
              </a:solidFill>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latin typeface="Times New Roman" panose="02020603050405020304" pitchFamily="18" charset="0"/>
                <a:ea typeface="宋体" panose="02010600030101010101" pitchFamily="2" charset="-122"/>
                <a:cs typeface="+mn-cs"/>
              </a:rPr>
            </a:fld>
            <a:endParaRPr lang="en-US" altLang="zh-CN" sz="1200" b="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0" indent="0">
              <a:lnSpc>
                <a:spcPct val="110000"/>
              </a:lnSpc>
              <a:buNone/>
            </a:pPr>
            <a:endParaRPr lang="zh-CN" altLang="en-US" b="1"/>
          </a:p>
          <a:p>
            <a:pPr marL="0" indent="0">
              <a:lnSpc>
                <a:spcPct val="110000"/>
              </a:lnSpc>
              <a:buNone/>
            </a:pPr>
            <a:r>
              <a:rPr lang="zh-CN" altLang="en-US" b="1" dirty="0">
                <a:sym typeface="+mn-ea"/>
              </a:rPr>
              <a:t> 赫夫曼</a:t>
            </a:r>
            <a:r>
              <a:rPr lang="en-US" altLang="zh-CN" b="1">
                <a:sym typeface="+mn-ea"/>
              </a:rPr>
              <a:t>(Huffman)</a:t>
            </a:r>
            <a:r>
              <a:rPr lang="zh-CN" altLang="en-US" b="1" dirty="0">
                <a:sym typeface="+mn-ea"/>
              </a:rPr>
              <a:t>树又称最优树，是一类带权路径长度最短的树，有着广泛的应用。</a:t>
            </a:r>
            <a:endParaRPr lang="zh-CN" altLang="en-US" b="1"/>
          </a:p>
          <a:p>
            <a:pPr marL="0" indent="0">
              <a:lnSpc>
                <a:spcPct val="110000"/>
              </a:lnSpc>
              <a:buNone/>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b="1" dirty="0">
                <a:latin typeface="宋体" panose="02010600030101010101" pitchFamily="2" charset="-122"/>
                <a:sym typeface="+mn-ea"/>
              </a:rPr>
              <a:t> 构造</a:t>
            </a:r>
            <a:r>
              <a:rPr lang="en-US" altLang="zh-CN" b="1">
                <a:sym typeface="+mn-ea"/>
              </a:rPr>
              <a:t>Huffman</a:t>
            </a:r>
            <a:r>
              <a:rPr lang="zh-CN" altLang="en-US" b="1" dirty="0">
                <a:sym typeface="+mn-ea"/>
              </a:rPr>
              <a:t>树时</a:t>
            </a:r>
            <a:r>
              <a:rPr lang="zh-CN" altLang="en-US" b="1">
                <a:latin typeface="宋体" panose="02010600030101010101" pitchFamily="2" charset="-122"/>
                <a:sym typeface="+mn-ea"/>
              </a:rPr>
              <a:t>，</a:t>
            </a:r>
            <a:r>
              <a:rPr lang="zh-CN" altLang="en-US" b="1" dirty="0">
                <a:sym typeface="+mn-ea"/>
              </a:rPr>
              <a:t>为了规范</a:t>
            </a:r>
            <a:r>
              <a:rPr lang="zh-CN" altLang="en-US" b="1">
                <a:latin typeface="宋体" panose="02010600030101010101" pitchFamily="2" charset="-122"/>
                <a:sym typeface="+mn-ea"/>
              </a:rPr>
              <a:t>，</a:t>
            </a:r>
            <a:r>
              <a:rPr lang="zh-CN" altLang="en-US" b="1" dirty="0">
                <a:sym typeface="+mn-ea"/>
              </a:rPr>
              <a:t>规定</a:t>
            </a:r>
            <a:r>
              <a:rPr lang="en-US" altLang="zh-CN" b="1">
                <a:sym typeface="+mn-ea"/>
              </a:rPr>
              <a:t>F={T</a:t>
            </a:r>
            <a:r>
              <a:rPr lang="en-US" altLang="zh-CN" b="1" baseline="-18000">
                <a:sym typeface="+mn-ea"/>
              </a:rPr>
              <a:t>1</a:t>
            </a:r>
            <a:r>
              <a:rPr lang="en-US" altLang="zh-CN" b="1">
                <a:sym typeface="+mn-ea"/>
              </a:rPr>
              <a:t>,T</a:t>
            </a:r>
            <a:r>
              <a:rPr lang="en-US" altLang="zh-CN" b="1" baseline="-18000">
                <a:sym typeface="+mn-ea"/>
              </a:rPr>
              <a:t>2</a:t>
            </a:r>
            <a:r>
              <a:rPr lang="en-US" altLang="zh-CN" b="1">
                <a:sym typeface="+mn-ea"/>
              </a:rPr>
              <a:t>, </a:t>
            </a:r>
            <a:r>
              <a:rPr lang="en-US" altLang="zh-CN" b="1">
                <a:ea typeface="Arial Unicode MS" panose="020B0604020202020204" charset="-122"/>
                <a:sym typeface="+mn-ea"/>
              </a:rPr>
              <a:t>⋯</a:t>
            </a:r>
            <a:r>
              <a:rPr lang="en-US" altLang="zh-CN" b="1">
                <a:sym typeface="+mn-ea"/>
              </a:rPr>
              <a:t>,</a:t>
            </a:r>
            <a:r>
              <a:rPr lang="en-US" altLang="zh-CN" b="1" dirty="0" err="1">
                <a:sym typeface="+mn-ea"/>
              </a:rPr>
              <a:t>T</a:t>
            </a:r>
            <a:r>
              <a:rPr lang="en-US" altLang="zh-CN" b="1" baseline="-18000" dirty="0" err="1">
                <a:sym typeface="+mn-ea"/>
              </a:rPr>
              <a:t>n</a:t>
            </a:r>
            <a:r>
              <a:rPr lang="en-US" altLang="zh-CN" b="1">
                <a:sym typeface="+mn-ea"/>
              </a:rPr>
              <a:t>}</a:t>
            </a:r>
            <a:r>
              <a:rPr lang="zh-CN" altLang="en-US" b="1" dirty="0">
                <a:sym typeface="+mn-ea"/>
              </a:rPr>
              <a:t>中</a:t>
            </a:r>
            <a:endParaRPr lang="zh-CN" altLang="en-US" b="1" dirty="0">
              <a:sym typeface="+mn-ea"/>
            </a:endParaRPr>
          </a:p>
          <a:p>
            <a:endParaRPr lang="zh-CN" altLang="en-US" b="1" dirty="0">
              <a:sym typeface="+mn-ea"/>
            </a:endParaRPr>
          </a:p>
          <a:p>
            <a:r>
              <a:rPr lang="zh-CN" altLang="en-US" b="1" dirty="0">
                <a:sym typeface="+mn-ea"/>
              </a:rPr>
              <a:t>权值小的二叉树作为新构造的二叉树的左子树</a:t>
            </a:r>
            <a:r>
              <a:rPr lang="zh-CN" altLang="en-US" b="1" dirty="0">
                <a:latin typeface="宋体" panose="02010600030101010101" pitchFamily="2" charset="-122"/>
                <a:sym typeface="+mn-ea"/>
              </a:rPr>
              <a:t>，</a:t>
            </a:r>
            <a:r>
              <a:rPr lang="zh-CN" altLang="en-US" b="1" dirty="0">
                <a:sym typeface="+mn-ea"/>
              </a:rPr>
              <a:t>权值大的二叉树作为新构造的二叉树的右子树</a:t>
            </a:r>
            <a:r>
              <a:rPr lang="zh-CN" altLang="en-US" b="1" dirty="0">
                <a:latin typeface="宋体" panose="02010600030101010101" pitchFamily="2" charset="-122"/>
                <a:sym typeface="+mn-ea"/>
              </a:rPr>
              <a:t>；</a:t>
            </a:r>
            <a:endParaRPr lang="zh-CN" altLang="en-US" b="1" dirty="0">
              <a:latin typeface="宋体" panose="02010600030101010101" pitchFamily="2" charset="-122"/>
              <a:sym typeface="+mn-ea"/>
            </a:endParaRPr>
          </a:p>
          <a:p>
            <a:r>
              <a:rPr lang="zh-CN" altLang="en-US" b="1" dirty="0">
                <a:latin typeface="宋体" panose="02010600030101010101" pitchFamily="2" charset="-122"/>
                <a:sym typeface="+mn-ea"/>
              </a:rPr>
              <a:t>在取值相等时</a:t>
            </a:r>
            <a:r>
              <a:rPr lang="zh-CN" altLang="en-US" b="1">
                <a:latin typeface="宋体" panose="02010600030101010101" pitchFamily="2" charset="-122"/>
                <a:sym typeface="+mn-ea"/>
              </a:rPr>
              <a:t>，</a:t>
            </a:r>
            <a:r>
              <a:rPr lang="zh-CN" altLang="en-US" b="1" dirty="0">
                <a:sym typeface="+mn-ea"/>
              </a:rPr>
              <a:t>深度小的二叉树作为新构造的二叉树的左子树</a:t>
            </a:r>
            <a:r>
              <a:rPr lang="zh-CN" altLang="en-US" b="1" dirty="0">
                <a:latin typeface="宋体" panose="02010600030101010101" pitchFamily="2" charset="-122"/>
                <a:sym typeface="+mn-ea"/>
              </a:rPr>
              <a:t>，</a:t>
            </a:r>
            <a:r>
              <a:rPr lang="zh-CN" altLang="en-US" b="1" dirty="0">
                <a:sym typeface="+mn-ea"/>
              </a:rPr>
              <a:t>深度大的二叉树作为新构造的二叉树的右子树</a:t>
            </a:r>
            <a:r>
              <a:rPr lang="zh-CN" altLang="en-US" b="1" dirty="0">
                <a:latin typeface="宋体" panose="02010600030101010101" pitchFamily="2" charset="-122"/>
                <a:sym typeface="+mn-ea"/>
              </a:rPr>
              <a:t>。    </a:t>
            </a:r>
            <a:endParaRPr lang="zh-CN" altLang="en-US" b="1">
              <a:latin typeface="宋体" panose="02010600030101010101" pitchFamily="2" charset="-122"/>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dirty="0"/>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dirty="0"/>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a:latin typeface="Times New Roman" panose="02020603050405020304" pitchFamily="18" charset="0"/>
              <a:ea typeface="宋体" panose="02010600030101010101" pitchFamily="2" charset="-122"/>
            </a:endParaRPr>
          </a:p>
          <a:p>
            <a:r>
              <a:rPr lang="zh-CN" altLang="en-US" b="1" dirty="0">
                <a:latin typeface="宋体" panose="02010600030101010101" pitchFamily="2" charset="-122"/>
                <a:sym typeface="+mn-ea"/>
              </a:rPr>
              <a:t> 举例，随意</a:t>
            </a:r>
            <a:endParaRPr lang="en-US" altLang="zh-CN" b="1"/>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a:latin typeface="Times New Roman" panose="02020603050405020304" pitchFamily="18" charset="0"/>
              <a:ea typeface="宋体" panose="02010600030101010101" pitchFamily="2" charset="-122"/>
            </a:endParaRPr>
          </a:p>
          <a:p>
            <a:r>
              <a:rPr lang="zh-CN" altLang="en-US" b="1" dirty="0">
                <a:latin typeface="宋体" panose="02010600030101010101" pitchFamily="2" charset="-122"/>
                <a:sym typeface="+mn-ea"/>
              </a:rPr>
              <a:t> 举例，随意</a:t>
            </a:r>
            <a:endParaRPr lang="en-US" altLang="zh-CN" b="1"/>
          </a:p>
          <a:p>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a:latin typeface="Times New Roman" panose="02020603050405020304" pitchFamily="18" charset="0"/>
              <a:ea typeface="宋体" panose="02010600030101010101" pitchFamily="2" charset="-122"/>
            </a:endParaRPr>
          </a:p>
          <a:p>
            <a:r>
              <a:rPr lang="zh-CN" altLang="en-US" b="1" dirty="0">
                <a:latin typeface="宋体" panose="02010600030101010101" pitchFamily="2" charset="-122"/>
                <a:sym typeface="+mn-ea"/>
              </a:rPr>
              <a:t> 举例，随意</a:t>
            </a:r>
            <a:endParaRPr lang="en-US" altLang="zh-CN" b="1"/>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en-US" altLang="zh-CN" b="1"/>
          </a:p>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en-US" altLang="zh-CN" b="1"/>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a:latin typeface="Times New Roman" panose="02020603050405020304" pitchFamily="18" charset="0"/>
              <a:ea typeface="宋体" panose="02010600030101010101" pitchFamily="2" charset="-122"/>
            </a:endParaRPr>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endParaRPr lang="zh-CN" altLang="en-US" b="1">
              <a:latin typeface="Times New Roman" panose="02020603050405020304" pitchFamily="18" charset="0"/>
              <a:ea typeface="宋体" panose="02010600030101010101" pitchFamily="2" charset="-122"/>
            </a:endParaRPr>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lnSpc>
                <a:spcPct val="110000"/>
              </a:lnSpc>
              <a:spcBef>
                <a:spcPct val="20000"/>
              </a:spcBef>
              <a:buClr>
                <a:schemeClr val="bg1"/>
              </a:buClr>
            </a:pPr>
            <a:r>
              <a:rPr lang="en-US" altLang="zh-CN" b="1">
                <a:sym typeface="+mn-ea"/>
              </a:rPr>
              <a:t>              (a)  WPL=2</a:t>
            </a:r>
            <a:r>
              <a:rPr lang="en-US" altLang="zh-CN" b="1">
                <a:sym typeface="Symbol" panose="05050102010706020507" pitchFamily="18" charset="2"/>
              </a:rPr>
              <a:t></a:t>
            </a:r>
            <a:r>
              <a:rPr lang="en-US" altLang="zh-CN" b="1">
                <a:sym typeface="+mn-ea"/>
              </a:rPr>
              <a:t>2+3</a:t>
            </a:r>
            <a:r>
              <a:rPr lang="en-US" altLang="zh-CN" b="1">
                <a:sym typeface="Symbol" panose="05050102010706020507" pitchFamily="18" charset="2"/>
              </a:rPr>
              <a:t></a:t>
            </a:r>
            <a:r>
              <a:rPr lang="en-US" altLang="zh-CN" b="1">
                <a:sym typeface="+mn-ea"/>
              </a:rPr>
              <a:t>2+6</a:t>
            </a:r>
            <a:r>
              <a:rPr lang="en-US" altLang="zh-CN" b="1">
                <a:sym typeface="Symbol" panose="05050102010706020507" pitchFamily="18" charset="2"/>
              </a:rPr>
              <a:t></a:t>
            </a:r>
            <a:r>
              <a:rPr lang="en-US" altLang="zh-CN" b="1">
                <a:sym typeface="+mn-ea"/>
              </a:rPr>
              <a:t>2+7</a:t>
            </a:r>
            <a:r>
              <a:rPr lang="en-US" altLang="zh-CN" b="1">
                <a:sym typeface="Symbol" panose="05050102010706020507" pitchFamily="18" charset="2"/>
              </a:rPr>
              <a:t></a:t>
            </a:r>
            <a:r>
              <a:rPr lang="en-US" altLang="zh-CN" b="1">
                <a:sym typeface="+mn-ea"/>
              </a:rPr>
              <a:t>2=36 </a:t>
            </a:r>
            <a:r>
              <a:rPr lang="zh-CN" altLang="en-US" b="1" dirty="0">
                <a:latin typeface="宋体" panose="02010600030101010101" pitchFamily="2" charset="-122"/>
                <a:sym typeface="+mn-ea"/>
              </a:rPr>
              <a:t>；</a:t>
            </a:r>
            <a:endParaRPr lang="zh-CN" altLang="en-US" b="1" dirty="0">
              <a:latin typeface="宋体" panose="02010600030101010101" pitchFamily="2" charset="-122"/>
            </a:endParaRPr>
          </a:p>
          <a:p>
            <a:pPr marL="533400" lvl="1" indent="0">
              <a:lnSpc>
                <a:spcPct val="110000"/>
              </a:lnSpc>
              <a:buNone/>
            </a:pPr>
            <a:r>
              <a:rPr lang="en-US" altLang="zh-CN" b="1">
                <a:sym typeface="+mn-ea"/>
              </a:rPr>
              <a:t>(b)   WPL=2</a:t>
            </a:r>
            <a:r>
              <a:rPr lang="en-US" altLang="zh-CN" b="1">
                <a:sym typeface="Symbol" panose="05050102010706020507" pitchFamily="18" charset="2"/>
              </a:rPr>
              <a:t></a:t>
            </a:r>
            <a:r>
              <a:rPr lang="en-US" altLang="zh-CN" b="1">
                <a:sym typeface="+mn-ea"/>
              </a:rPr>
              <a:t>1+3</a:t>
            </a:r>
            <a:r>
              <a:rPr lang="en-US" altLang="zh-CN" b="1">
                <a:sym typeface="Symbol" panose="05050102010706020507" pitchFamily="18" charset="2"/>
              </a:rPr>
              <a:t></a:t>
            </a:r>
            <a:r>
              <a:rPr lang="en-US" altLang="zh-CN" b="1">
                <a:sym typeface="+mn-ea"/>
              </a:rPr>
              <a:t>2+6</a:t>
            </a:r>
            <a:r>
              <a:rPr lang="en-US" altLang="zh-CN" b="1">
                <a:sym typeface="Symbol" panose="05050102010706020507" pitchFamily="18" charset="2"/>
              </a:rPr>
              <a:t></a:t>
            </a:r>
            <a:r>
              <a:rPr lang="en-US" altLang="zh-CN" b="1">
                <a:sym typeface="+mn-ea"/>
              </a:rPr>
              <a:t>3+7</a:t>
            </a:r>
            <a:r>
              <a:rPr lang="en-US" altLang="zh-CN" b="1">
                <a:sym typeface="Symbol" panose="05050102010706020507" pitchFamily="18" charset="2"/>
              </a:rPr>
              <a:t></a:t>
            </a:r>
            <a:r>
              <a:rPr lang="en-US" altLang="zh-CN" b="1">
                <a:sym typeface="+mn-ea"/>
              </a:rPr>
              <a:t>3=47 </a:t>
            </a:r>
            <a:r>
              <a:rPr lang="zh-CN" altLang="en-US" b="1" dirty="0">
                <a:latin typeface="宋体" panose="02010600030101010101" pitchFamily="2" charset="-122"/>
                <a:sym typeface="+mn-ea"/>
              </a:rPr>
              <a:t>；</a:t>
            </a:r>
            <a:endParaRPr lang="zh-CN" altLang="en-US" b="1" dirty="0"/>
          </a:p>
          <a:p>
            <a:pPr marL="533400" lvl="1" indent="0">
              <a:lnSpc>
                <a:spcPct val="110000"/>
              </a:lnSpc>
              <a:buNone/>
            </a:pPr>
            <a:r>
              <a:rPr lang="en-US" altLang="zh-CN" b="1">
                <a:sym typeface="+mn-ea"/>
              </a:rPr>
              <a:t>(c)   WPL=7</a:t>
            </a:r>
            <a:r>
              <a:rPr lang="en-US" altLang="zh-CN" b="1">
                <a:sym typeface="Symbol" panose="05050102010706020507" pitchFamily="18" charset="2"/>
              </a:rPr>
              <a:t></a:t>
            </a:r>
            <a:r>
              <a:rPr lang="en-US" altLang="zh-CN" b="1">
                <a:sym typeface="+mn-ea"/>
              </a:rPr>
              <a:t>1+6</a:t>
            </a:r>
            <a:r>
              <a:rPr lang="en-US" altLang="zh-CN" b="1">
                <a:sym typeface="Symbol" panose="05050102010706020507" pitchFamily="18" charset="2"/>
              </a:rPr>
              <a:t></a:t>
            </a:r>
            <a:r>
              <a:rPr lang="en-US" altLang="zh-CN" b="1">
                <a:sym typeface="+mn-ea"/>
              </a:rPr>
              <a:t>2+2</a:t>
            </a:r>
            <a:r>
              <a:rPr lang="en-US" altLang="zh-CN" b="1">
                <a:sym typeface="Symbol" panose="05050102010706020507" pitchFamily="18" charset="2"/>
              </a:rPr>
              <a:t></a:t>
            </a:r>
            <a:r>
              <a:rPr lang="en-US" altLang="zh-CN" b="1">
                <a:sym typeface="+mn-ea"/>
              </a:rPr>
              <a:t>3+3</a:t>
            </a:r>
            <a:r>
              <a:rPr lang="en-US" altLang="zh-CN" b="1">
                <a:sym typeface="Symbol" panose="05050102010706020507" pitchFamily="18" charset="2"/>
              </a:rPr>
              <a:t></a:t>
            </a:r>
            <a:r>
              <a:rPr lang="en-US" altLang="zh-CN" b="1">
                <a:sym typeface="+mn-ea"/>
              </a:rPr>
              <a:t>3=34 </a:t>
            </a:r>
            <a:r>
              <a:rPr lang="zh-CN" altLang="en-US" b="1" dirty="0">
                <a:sym typeface="+mn-ea"/>
              </a:rPr>
              <a:t>。</a:t>
            </a:r>
            <a:endParaRPr lang="zh-CN" altLang="en-US" b="1" dirty="0">
              <a:sym typeface="+mn-ea"/>
            </a:endParaRPr>
          </a:p>
          <a:p>
            <a:pPr marL="533400" lvl="1" indent="0">
              <a:lnSpc>
                <a:spcPct val="110000"/>
              </a:lnSpc>
              <a:buNone/>
            </a:pPr>
            <a:r>
              <a:rPr lang="en-US" altLang="zh-CN" b="1" dirty="0">
                <a:sym typeface="+mn-ea"/>
              </a:rPr>
              <a:t>a</a:t>
            </a:r>
            <a:r>
              <a:rPr lang="zh-CN" altLang="en-US" b="1" dirty="0">
                <a:sym typeface="+mn-ea"/>
              </a:rPr>
              <a:t>是完全二叉树，但</a:t>
            </a:r>
            <a:r>
              <a:rPr lang="en-US" altLang="zh-CN" b="1" dirty="0">
                <a:sym typeface="+mn-ea"/>
              </a:rPr>
              <a:t>WPL</a:t>
            </a:r>
            <a:r>
              <a:rPr lang="zh-CN" altLang="en-US" b="1" dirty="0">
                <a:sym typeface="+mn-ea"/>
              </a:rPr>
              <a:t>不是最小的。</a:t>
            </a:r>
            <a:endParaRPr lang="zh-CN" altLang="en-US" b="1" dirty="0"/>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233363"/>
            <a:ext cx="7772400" cy="595312"/>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101725"/>
            <a:ext cx="7772400" cy="49942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1031" name="Line 4"/>
          <p:cNvSpPr/>
          <p:nvPr userDrawn="1"/>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032" name="Rectangle 2"/>
          <p:cNvSpPr>
            <a:spLocks noGrp="1"/>
          </p:cNvSpPr>
          <p:nvPr userDrawn="1"/>
        </p:nvSpPr>
        <p:spPr>
          <a:xfrm>
            <a:off x="685800" y="152400"/>
            <a:ext cx="7772400" cy="533400"/>
          </a:xfrm>
          <a:prstGeom prst="rect">
            <a:avLst/>
          </a:prstGeom>
          <a:noFill/>
          <a:ln w="9525">
            <a:noFill/>
          </a:ln>
        </p:spPr>
        <p:txBody>
          <a:bodyPr wrap="square" lIns="91440" tIns="45720" rIns="91440" bIns="45720" anchor="ctr"/>
          <a:lstStyle/>
          <a:p>
            <a:pPr lvl="0" algn="ctr">
              <a:spcBef>
                <a:spcPct val="0"/>
              </a:spcBef>
              <a:buNone/>
            </a:pP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p:cNvSpPr>
            <a:spLocks noGrp="1"/>
          </p:cNvSpPr>
          <p:nvPr>
            <p:ph idx="1"/>
          </p:nvPr>
        </p:nvSpPr>
        <p:spPr>
          <a:xfrm>
            <a:off x="762000" y="1447800"/>
            <a:ext cx="7772400" cy="3904615"/>
          </a:xfrm>
          <a:ln>
            <a:solidFill>
              <a:srgbClr val="E60223"/>
            </a:solidFill>
            <a:miter/>
          </a:ln>
          <a:scene3d>
            <a:camera prst="legacyObliqueBottomLeft">
              <a:rot lat="0" lon="0" rev="0"/>
            </a:camera>
            <a:lightRig rig="legacyFlat3" dir="t"/>
          </a:scene3d>
          <a:sp3d extrusionH="227000" prstMaterial="legacyMatte">
            <a:bevelT w="13500" h="13500" prst="angle"/>
            <a:bevelB w="13500" h="13500" prst="angle"/>
            <a:extrusionClr>
              <a:schemeClr val="bg1"/>
            </a:extrusionClr>
          </a:sp3d>
        </p:spPr>
        <p:txBody>
          <a:bodyPr wrap="square" lIns="91440" tIns="45720" rIns="91440" bIns="45720" anchor="t">
            <a:flatTx/>
          </a:bodyPr>
          <a:lstStyle/>
          <a:p>
            <a:pPr eaLnBrk="1" hangingPunct="1">
              <a:lnSpc>
                <a:spcPct val="140000"/>
              </a:lnSpc>
            </a:pPr>
            <a:r>
              <a:rPr lang="en-US" altLang="zh-CN" dirty="0"/>
              <a:t>6.1</a:t>
            </a:r>
            <a:r>
              <a:rPr lang="zh-CN" altLang="en-US" dirty="0"/>
              <a:t>　树的基本概念</a:t>
            </a:r>
            <a:endParaRPr lang="zh-CN" altLang="en-US" u="sng" dirty="0"/>
          </a:p>
          <a:p>
            <a:pPr eaLnBrk="1" hangingPunct="1">
              <a:lnSpc>
                <a:spcPct val="140000"/>
              </a:lnSpc>
            </a:pPr>
            <a:r>
              <a:rPr lang="en-US" altLang="zh-CN" dirty="0"/>
              <a:t>6.2</a:t>
            </a:r>
            <a:r>
              <a:rPr lang="zh-CN" altLang="en-US" dirty="0"/>
              <a:t>　</a:t>
            </a:r>
            <a:r>
              <a:rPr lang="zh-CN" altLang="zh-CN" dirty="0"/>
              <a:t>二叉树</a:t>
            </a:r>
            <a:endParaRPr lang="zh-CN" altLang="en-US" dirty="0"/>
          </a:p>
          <a:p>
            <a:pPr eaLnBrk="1" hangingPunct="1">
              <a:lnSpc>
                <a:spcPct val="140000"/>
              </a:lnSpc>
            </a:pPr>
            <a:r>
              <a:rPr lang="en-US" altLang="zh-CN" dirty="0">
                <a:solidFill>
                  <a:schemeClr val="tx1"/>
                </a:solidFill>
              </a:rPr>
              <a:t>6.3</a:t>
            </a:r>
            <a:r>
              <a:rPr lang="zh-CN" altLang="en-US" dirty="0">
                <a:solidFill>
                  <a:schemeClr val="tx1"/>
                </a:solidFill>
              </a:rPr>
              <a:t>　遍历二叉树和线索二叉树</a:t>
            </a:r>
            <a:endParaRPr lang="zh-CN" altLang="zh-CN" dirty="0"/>
          </a:p>
          <a:p>
            <a:pPr eaLnBrk="1" hangingPunct="1">
              <a:lnSpc>
                <a:spcPct val="140000"/>
              </a:lnSpc>
            </a:pPr>
            <a:r>
              <a:rPr lang="en-US" altLang="zh-CN" dirty="0"/>
              <a:t>6.4    </a:t>
            </a:r>
            <a:r>
              <a:rPr lang="zh-CN" altLang="en-US" dirty="0"/>
              <a:t>树和森林</a:t>
            </a:r>
            <a:endParaRPr lang="zh-CN" altLang="en-US" dirty="0"/>
          </a:p>
          <a:p>
            <a:pPr eaLnBrk="1" hangingPunct="1">
              <a:lnSpc>
                <a:spcPct val="140000"/>
              </a:lnSpc>
            </a:pPr>
            <a:r>
              <a:rPr lang="en-US" altLang="zh-CN" dirty="0">
                <a:solidFill>
                  <a:srgbClr val="FF0000"/>
                </a:solidFill>
              </a:rPr>
              <a:t>6.5    </a:t>
            </a:r>
            <a:r>
              <a:rPr lang="zh-CN" altLang="en-US" dirty="0">
                <a:solidFill>
                  <a:srgbClr val="FF0000"/>
                </a:solidFill>
              </a:rPr>
              <a:t>哈夫曼树及其应用</a:t>
            </a:r>
            <a:endParaRPr lang="zh-CN" altLang="en-US" dirty="0">
              <a:solidFill>
                <a:srgbClr val="FF0000"/>
              </a:solidFill>
            </a:endParaRPr>
          </a:p>
        </p:txBody>
      </p:sp>
      <p:sp>
        <p:nvSpPr>
          <p:cNvPr id="31747"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Tree>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zh-CN" altLang="en-US"/>
          </a:p>
        </p:txBody>
      </p:sp>
      <p:sp>
        <p:nvSpPr>
          <p:cNvPr id="3" name="内容占位符 2"/>
          <p:cNvSpPr>
            <a:spLocks noGrp="1"/>
          </p:cNvSpPr>
          <p:nvPr>
            <p:ph idx="1"/>
          </p:nvPr>
        </p:nvSpPr>
        <p:spPr>
          <a:xfrm>
            <a:off x="182880" y="1101725"/>
            <a:ext cx="8867140" cy="2371725"/>
          </a:xfrm>
        </p:spPr>
        <p:txBody>
          <a:bodyPr/>
          <a:lstStyle/>
          <a:p>
            <a:r>
              <a:rPr lang="zh-CN" altLang="en-US" dirty="0">
                <a:solidFill>
                  <a:srgbClr val="FF0000"/>
                </a:solidFill>
              </a:rPr>
              <a:t>⑥  Huffman树：</a:t>
            </a:r>
            <a:r>
              <a:rPr lang="zh-CN" altLang="en-US" dirty="0"/>
              <a:t>由n个带权的叶子结点(每个结点的权值为wi) 构成的</a:t>
            </a:r>
            <a:r>
              <a:rPr lang="zh-CN" altLang="en-US" dirty="0">
                <a:solidFill>
                  <a:srgbClr val="0000FF"/>
                </a:solidFill>
              </a:rPr>
              <a:t>WPL值最小</a:t>
            </a:r>
            <a:r>
              <a:rPr lang="zh-CN" altLang="en-US" dirty="0"/>
              <a:t>的二叉树，称为Huffman树(或称最优二叉树) 。</a:t>
            </a:r>
            <a:endParaRPr lang="zh-CN" altLang="en-US" dirty="0"/>
          </a:p>
        </p:txBody>
      </p:sp>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zh-CN" altLang="en-US"/>
          </a:p>
        </p:txBody>
      </p:sp>
      <p:sp>
        <p:nvSpPr>
          <p:cNvPr id="3" name="内容占位符 2"/>
          <p:cNvSpPr>
            <a:spLocks noGrp="1"/>
          </p:cNvSpPr>
          <p:nvPr>
            <p:ph idx="1"/>
          </p:nvPr>
        </p:nvSpPr>
        <p:spPr>
          <a:xfrm>
            <a:off x="74930" y="1101725"/>
            <a:ext cx="9100185" cy="1706880"/>
          </a:xfrm>
        </p:spPr>
        <p:txBody>
          <a:bodyPr/>
          <a:lstStyle/>
          <a:p>
            <a:r>
              <a:rPr lang="en-US" altLang="zh-CN">
                <a:solidFill>
                  <a:srgbClr val="FF0000"/>
                </a:solidFill>
              </a:rPr>
              <a:t>2</a:t>
            </a:r>
            <a:r>
              <a:rPr lang="zh-CN" altLang="en-US">
                <a:solidFill>
                  <a:srgbClr val="FF0000"/>
                </a:solidFill>
              </a:rPr>
              <a:t>、 Huffman树构造：</a:t>
            </a:r>
            <a:endParaRPr lang="zh-CN" altLang="en-US">
              <a:solidFill>
                <a:srgbClr val="FF0000"/>
              </a:solidFill>
            </a:endParaRPr>
          </a:p>
          <a:p>
            <a:r>
              <a:rPr lang="zh-CN" altLang="en-US">
                <a:solidFill>
                  <a:schemeClr val="tx1"/>
                </a:solidFill>
              </a:rPr>
              <a:t>①  根据n个权值{w</a:t>
            </a:r>
            <a:r>
              <a:rPr lang="zh-CN" altLang="en-US" baseline="-25000">
                <a:solidFill>
                  <a:schemeClr val="tx1"/>
                </a:solidFill>
              </a:rPr>
              <a:t>1</a:t>
            </a:r>
            <a:r>
              <a:rPr lang="zh-CN" altLang="en-US">
                <a:solidFill>
                  <a:schemeClr val="tx1"/>
                </a:solidFill>
              </a:rPr>
              <a:t>, w</a:t>
            </a:r>
            <a:r>
              <a:rPr lang="zh-CN" altLang="en-US" baseline="-25000">
                <a:solidFill>
                  <a:schemeClr val="tx1"/>
                </a:solidFill>
              </a:rPr>
              <a:t>2</a:t>
            </a:r>
            <a:r>
              <a:rPr lang="zh-CN" altLang="en-US">
                <a:solidFill>
                  <a:schemeClr val="tx1"/>
                </a:solidFill>
              </a:rPr>
              <a:t>, ⋯,w</a:t>
            </a:r>
            <a:r>
              <a:rPr lang="zh-CN" altLang="en-US" baseline="-25000">
                <a:solidFill>
                  <a:schemeClr val="tx1"/>
                </a:solidFill>
              </a:rPr>
              <a:t>n</a:t>
            </a:r>
            <a:r>
              <a:rPr lang="zh-CN" altLang="en-US">
                <a:solidFill>
                  <a:schemeClr val="tx1"/>
                </a:solidFill>
              </a:rPr>
              <a:t>}，构造森林F={T</a:t>
            </a:r>
            <a:r>
              <a:rPr lang="zh-CN" altLang="en-US" baseline="-25000">
                <a:solidFill>
                  <a:schemeClr val="tx1"/>
                </a:solidFill>
              </a:rPr>
              <a:t>1</a:t>
            </a:r>
            <a:r>
              <a:rPr lang="zh-CN" altLang="en-US">
                <a:solidFill>
                  <a:schemeClr val="tx1"/>
                </a:solidFill>
              </a:rPr>
              <a:t>, T</a:t>
            </a:r>
            <a:r>
              <a:rPr lang="zh-CN" altLang="en-US" baseline="-25000">
                <a:solidFill>
                  <a:schemeClr val="tx1"/>
                </a:solidFill>
              </a:rPr>
              <a:t>2</a:t>
            </a:r>
            <a:r>
              <a:rPr lang="zh-CN" altLang="en-US">
                <a:solidFill>
                  <a:schemeClr val="tx1"/>
                </a:solidFill>
              </a:rPr>
              <a:t>, ⋯,T</a:t>
            </a:r>
            <a:r>
              <a:rPr lang="zh-CN" altLang="en-US" baseline="-25000">
                <a:solidFill>
                  <a:schemeClr val="tx1"/>
                </a:solidFill>
              </a:rPr>
              <a:t>n</a:t>
            </a:r>
            <a:r>
              <a:rPr lang="zh-CN" altLang="en-US">
                <a:solidFill>
                  <a:schemeClr val="tx1"/>
                </a:solidFill>
              </a:rPr>
              <a:t>}，其中</a:t>
            </a:r>
            <a:r>
              <a:rPr lang="en-US" altLang="zh-CN">
                <a:solidFill>
                  <a:schemeClr val="tx1"/>
                </a:solidFill>
              </a:rPr>
              <a:t>T</a:t>
            </a:r>
            <a:r>
              <a:rPr lang="zh-CN" altLang="en-US" baseline="-25000">
                <a:solidFill>
                  <a:schemeClr val="tx1"/>
                </a:solidFill>
              </a:rPr>
              <a:t>i</a:t>
            </a:r>
            <a:r>
              <a:rPr lang="zh-CN" altLang="en-US">
                <a:solidFill>
                  <a:schemeClr val="tx1"/>
                </a:solidFill>
              </a:rPr>
              <a:t>为单根树，权值为w</a:t>
            </a:r>
            <a:r>
              <a:rPr lang="zh-CN" altLang="en-US" baseline="-25000">
                <a:solidFill>
                  <a:schemeClr val="tx1"/>
                </a:solidFill>
              </a:rPr>
              <a:t>i</a:t>
            </a:r>
            <a:r>
              <a:rPr lang="zh-CN" altLang="en-US">
                <a:solidFill>
                  <a:schemeClr val="tx1"/>
                </a:solidFill>
              </a:rPr>
              <a:t>；</a:t>
            </a:r>
            <a:endParaRPr lang="zh-CN" altLang="en-US">
              <a:solidFill>
                <a:schemeClr val="tx1"/>
              </a:solidFill>
            </a:endParaRPr>
          </a:p>
          <a:p>
            <a:r>
              <a:rPr lang="zh-CN" altLang="en-US">
                <a:solidFill>
                  <a:schemeClr val="tx1"/>
                </a:solidFill>
              </a:rPr>
              <a:t>②  在F中选取</a:t>
            </a:r>
            <a:r>
              <a:rPr lang="zh-CN" altLang="en-US">
                <a:solidFill>
                  <a:srgbClr val="0000FF"/>
                </a:solidFill>
              </a:rPr>
              <a:t>两棵根结点权值最小</a:t>
            </a:r>
            <a:r>
              <a:rPr lang="zh-CN" altLang="en-US">
                <a:solidFill>
                  <a:schemeClr val="tx1"/>
                </a:solidFill>
              </a:rPr>
              <a:t>的树作为左、右子树构造一棵新的二叉树，且新的二叉树根结点权值为其左、右子树根结点的权值之和；</a:t>
            </a:r>
            <a:endParaRPr lang="zh-CN" altLang="en-US">
              <a:solidFill>
                <a:schemeClr val="tx1"/>
              </a:solidFill>
            </a:endParaRPr>
          </a:p>
          <a:p>
            <a:r>
              <a:rPr lang="zh-CN" altLang="en-US">
                <a:solidFill>
                  <a:schemeClr val="tx1"/>
                </a:solidFill>
              </a:rPr>
              <a:t>③  在F中删除这两棵树，同时将新得到的树加入F中；</a:t>
            </a:r>
            <a:endParaRPr lang="zh-CN" altLang="en-US">
              <a:solidFill>
                <a:schemeClr val="tx1"/>
              </a:solidFill>
            </a:endParaRPr>
          </a:p>
          <a:p>
            <a:r>
              <a:rPr lang="zh-CN" altLang="en-US">
                <a:solidFill>
                  <a:schemeClr val="tx1"/>
                </a:solidFill>
              </a:rPr>
              <a:t>④  重复②、③，直到F只含一颗树为止。</a:t>
            </a:r>
            <a:endParaRPr lang="zh-CN" altLang="en-US">
              <a:solidFill>
                <a:schemeClr val="tx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en-US" altLang="zh-CN"/>
          </a:p>
        </p:txBody>
      </p:sp>
      <p:sp>
        <p:nvSpPr>
          <p:cNvPr id="3" name="内容占位符 2"/>
          <p:cNvSpPr>
            <a:spLocks noGrp="1"/>
          </p:cNvSpPr>
          <p:nvPr>
            <p:ph idx="1"/>
          </p:nvPr>
        </p:nvSpPr>
        <p:spPr>
          <a:xfrm>
            <a:off x="137160" y="1014730"/>
            <a:ext cx="8923020" cy="611505"/>
          </a:xfrm>
        </p:spPr>
        <p:txBody>
          <a:bodyPr/>
          <a:lstStyle/>
          <a:p>
            <a:r>
              <a:rPr lang="zh-CN" altLang="en-US">
                <a:solidFill>
                  <a:srgbClr val="FF0000"/>
                </a:solidFill>
              </a:rPr>
              <a:t>【例】</a:t>
            </a:r>
            <a:r>
              <a:rPr lang="zh-CN" altLang="en-US">
                <a:solidFill>
                  <a:schemeClr val="tx1"/>
                </a:solidFill>
              </a:rPr>
              <a:t>给定</a:t>
            </a:r>
            <a:r>
              <a:t>权值集合W={8, 3, 4, 6, 5, 5}</a:t>
            </a:r>
            <a:r>
              <a:rPr lang="zh-CN"/>
              <a:t>。</a:t>
            </a:r>
            <a:endParaRPr lang="zh-CN">
              <a:solidFill>
                <a:srgbClr val="FF0000"/>
              </a:solidFill>
            </a:endParaRPr>
          </a:p>
        </p:txBody>
      </p:sp>
      <p:grpSp>
        <p:nvGrpSpPr>
          <p:cNvPr id="115715" name="组合 504835"/>
          <p:cNvGrpSpPr/>
          <p:nvPr/>
        </p:nvGrpSpPr>
        <p:grpSpPr>
          <a:xfrm>
            <a:off x="76200" y="2133600"/>
            <a:ext cx="2951480" cy="817880"/>
            <a:chOff x="192" y="96"/>
            <a:chExt cx="1920" cy="515"/>
          </a:xfrm>
        </p:grpSpPr>
        <p:grpSp>
          <p:nvGrpSpPr>
            <p:cNvPr id="115716" name="组合 504836"/>
            <p:cNvGrpSpPr/>
            <p:nvPr/>
          </p:nvGrpSpPr>
          <p:grpSpPr>
            <a:xfrm>
              <a:off x="192" y="96"/>
              <a:ext cx="1920" cy="232"/>
              <a:chOff x="528" y="240"/>
              <a:chExt cx="1920" cy="232"/>
            </a:xfrm>
          </p:grpSpPr>
          <p:sp>
            <p:nvSpPr>
              <p:cNvPr id="115717" name="椭圆 504837"/>
              <p:cNvSpPr/>
              <p:nvPr/>
            </p:nvSpPr>
            <p:spPr>
              <a:xfrm>
                <a:off x="528"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18" name="椭圆 504838"/>
              <p:cNvSpPr/>
              <p:nvPr/>
            </p:nvSpPr>
            <p:spPr>
              <a:xfrm>
                <a:off x="855"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719" name="椭圆 504839"/>
              <p:cNvSpPr/>
              <p:nvPr/>
            </p:nvSpPr>
            <p:spPr>
              <a:xfrm>
                <a:off x="1536"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0" name="椭圆 504840"/>
              <p:cNvSpPr/>
              <p:nvPr/>
            </p:nvSpPr>
            <p:spPr>
              <a:xfrm>
                <a:off x="1191"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1" name="椭圆 504841"/>
              <p:cNvSpPr/>
              <p:nvPr/>
            </p:nvSpPr>
            <p:spPr>
              <a:xfrm>
                <a:off x="1872" y="245"/>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722" name="椭圆 504842"/>
              <p:cNvSpPr/>
              <p:nvPr/>
            </p:nvSpPr>
            <p:spPr>
              <a:xfrm>
                <a:off x="2199"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grpSp>
        <p:sp>
          <p:nvSpPr>
            <p:cNvPr id="115723" name="矩形 504843"/>
            <p:cNvSpPr/>
            <p:nvPr/>
          </p:nvSpPr>
          <p:spPr>
            <a:xfrm>
              <a:off x="816" y="384"/>
              <a:ext cx="567" cy="227"/>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第一步</a:t>
              </a:r>
              <a:endParaRPr lang="zh-CN" altLang="en-US" sz="2000">
                <a:latin typeface="Times New Roman" panose="02020603050405020304" pitchFamily="18" charset="0"/>
                <a:ea typeface="宋体" panose="02010600030101010101" pitchFamily="2" charset="-122"/>
              </a:endParaRPr>
            </a:p>
          </p:txBody>
        </p:sp>
      </p:grpSp>
      <p:grpSp>
        <p:nvGrpSpPr>
          <p:cNvPr id="115724" name="组合 504844"/>
          <p:cNvGrpSpPr/>
          <p:nvPr/>
        </p:nvGrpSpPr>
        <p:grpSpPr>
          <a:xfrm>
            <a:off x="3276600" y="2133600"/>
            <a:ext cx="2698750" cy="1447800"/>
            <a:chOff x="2064" y="96"/>
            <a:chExt cx="1700" cy="912"/>
          </a:xfrm>
        </p:grpSpPr>
        <p:sp>
          <p:nvSpPr>
            <p:cNvPr id="115725" name="椭圆 504845"/>
            <p:cNvSpPr/>
            <p:nvPr/>
          </p:nvSpPr>
          <p:spPr>
            <a:xfrm>
              <a:off x="2403" y="109"/>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6" name="椭圆 504846"/>
            <p:cNvSpPr/>
            <p:nvPr/>
          </p:nvSpPr>
          <p:spPr>
            <a:xfrm>
              <a:off x="2064" y="109"/>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7" name="椭圆 504847"/>
            <p:cNvSpPr/>
            <p:nvPr/>
          </p:nvSpPr>
          <p:spPr>
            <a:xfrm>
              <a:off x="2734" y="114"/>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728" name="椭圆 504848"/>
            <p:cNvSpPr/>
            <p:nvPr/>
          </p:nvSpPr>
          <p:spPr>
            <a:xfrm>
              <a:off x="3519" y="109"/>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29" name="矩形 504849"/>
            <p:cNvSpPr/>
            <p:nvPr/>
          </p:nvSpPr>
          <p:spPr>
            <a:xfrm>
              <a:off x="2631" y="781"/>
              <a:ext cx="557" cy="227"/>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第二步</a:t>
              </a:r>
              <a:endParaRPr lang="zh-CN" altLang="en-US" sz="2000">
                <a:latin typeface="Times New Roman" panose="02020603050405020304" pitchFamily="18" charset="0"/>
                <a:ea typeface="宋体" panose="02010600030101010101" pitchFamily="2" charset="-122"/>
              </a:endParaRPr>
            </a:p>
          </p:txBody>
        </p:sp>
        <p:grpSp>
          <p:nvGrpSpPr>
            <p:cNvPr id="115730" name="组合 504850"/>
            <p:cNvGrpSpPr/>
            <p:nvPr/>
          </p:nvGrpSpPr>
          <p:grpSpPr>
            <a:xfrm>
              <a:off x="2914" y="96"/>
              <a:ext cx="631" cy="632"/>
              <a:chOff x="2914" y="96"/>
              <a:chExt cx="631" cy="632"/>
            </a:xfrm>
          </p:grpSpPr>
          <p:sp>
            <p:nvSpPr>
              <p:cNvPr id="115731" name="椭圆 504851"/>
              <p:cNvSpPr/>
              <p:nvPr/>
            </p:nvSpPr>
            <p:spPr>
              <a:xfrm>
                <a:off x="2914" y="501"/>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32" name="椭圆 504852"/>
              <p:cNvSpPr/>
              <p:nvPr/>
            </p:nvSpPr>
            <p:spPr>
              <a:xfrm>
                <a:off x="3300" y="501"/>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733" name="椭圆 504853"/>
              <p:cNvSpPr/>
              <p:nvPr/>
            </p:nvSpPr>
            <p:spPr>
              <a:xfrm>
                <a:off x="3112" y="96"/>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34" name="直接连接符 504854"/>
              <p:cNvSpPr/>
              <p:nvPr/>
            </p:nvSpPr>
            <p:spPr>
              <a:xfrm flipH="1">
                <a:off x="3049" y="312"/>
                <a:ext cx="134" cy="181"/>
              </a:xfrm>
              <a:prstGeom prst="line">
                <a:avLst/>
              </a:prstGeom>
              <a:ln w="9525" cap="flat" cmpd="sng">
                <a:solidFill>
                  <a:schemeClr val="tx1"/>
                </a:solidFill>
                <a:prstDash val="solid"/>
                <a:miter/>
                <a:headEnd type="none" w="med" len="med"/>
                <a:tailEnd type="none" w="med" len="med"/>
              </a:ln>
            </p:spPr>
          </p:sp>
          <p:sp>
            <p:nvSpPr>
              <p:cNvPr id="115735" name="直接连接符 504855"/>
              <p:cNvSpPr/>
              <p:nvPr/>
            </p:nvSpPr>
            <p:spPr>
              <a:xfrm>
                <a:off x="3285" y="312"/>
                <a:ext cx="134" cy="181"/>
              </a:xfrm>
              <a:prstGeom prst="line">
                <a:avLst/>
              </a:prstGeom>
              <a:ln w="9525" cap="flat" cmpd="sng">
                <a:solidFill>
                  <a:schemeClr val="tx1"/>
                </a:solidFill>
                <a:prstDash val="solid"/>
                <a:miter/>
                <a:headEnd type="none" w="med" len="med"/>
                <a:tailEnd type="none" w="med" len="med"/>
              </a:ln>
            </p:spPr>
          </p:sp>
        </p:grpSp>
      </p:grpSp>
      <p:grpSp>
        <p:nvGrpSpPr>
          <p:cNvPr id="115736" name="组合 504856"/>
          <p:cNvGrpSpPr/>
          <p:nvPr/>
        </p:nvGrpSpPr>
        <p:grpSpPr>
          <a:xfrm>
            <a:off x="6332855" y="2133600"/>
            <a:ext cx="2735580" cy="1447800"/>
            <a:chOff x="3989" y="96"/>
            <a:chExt cx="1723" cy="912"/>
          </a:xfrm>
        </p:grpSpPr>
        <p:sp>
          <p:nvSpPr>
            <p:cNvPr id="115737" name="椭圆 504857"/>
            <p:cNvSpPr/>
            <p:nvPr/>
          </p:nvSpPr>
          <p:spPr>
            <a:xfrm>
              <a:off x="3989" y="109"/>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738" name="椭圆 504858"/>
            <p:cNvSpPr/>
            <p:nvPr/>
          </p:nvSpPr>
          <p:spPr>
            <a:xfrm>
              <a:off x="4811" y="109"/>
              <a:ext cx="241"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39" name="矩形 504859"/>
            <p:cNvSpPr/>
            <p:nvPr/>
          </p:nvSpPr>
          <p:spPr>
            <a:xfrm>
              <a:off x="4548" y="781"/>
              <a:ext cx="550" cy="227"/>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第三步</a:t>
              </a:r>
              <a:endParaRPr lang="zh-CN" altLang="en-US" sz="2000">
                <a:latin typeface="Times New Roman" panose="02020603050405020304" pitchFamily="18" charset="0"/>
                <a:ea typeface="宋体" panose="02010600030101010101" pitchFamily="2" charset="-122"/>
              </a:endParaRPr>
            </a:p>
          </p:txBody>
        </p:sp>
        <p:grpSp>
          <p:nvGrpSpPr>
            <p:cNvPr id="115740" name="组合 504860"/>
            <p:cNvGrpSpPr/>
            <p:nvPr/>
          </p:nvGrpSpPr>
          <p:grpSpPr>
            <a:xfrm>
              <a:off x="4205" y="96"/>
              <a:ext cx="622" cy="632"/>
              <a:chOff x="4205" y="96"/>
              <a:chExt cx="622" cy="632"/>
            </a:xfrm>
          </p:grpSpPr>
          <p:sp>
            <p:nvSpPr>
              <p:cNvPr id="115741" name="椭圆 504861"/>
              <p:cNvSpPr/>
              <p:nvPr/>
            </p:nvSpPr>
            <p:spPr>
              <a:xfrm>
                <a:off x="4205"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42" name="椭圆 504862"/>
              <p:cNvSpPr/>
              <p:nvPr/>
            </p:nvSpPr>
            <p:spPr>
              <a:xfrm>
                <a:off x="4585"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743" name="椭圆 504863"/>
              <p:cNvSpPr/>
              <p:nvPr/>
            </p:nvSpPr>
            <p:spPr>
              <a:xfrm>
                <a:off x="4400" y="96"/>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44" name="直接连接符 504864"/>
              <p:cNvSpPr/>
              <p:nvPr/>
            </p:nvSpPr>
            <p:spPr>
              <a:xfrm flipH="1">
                <a:off x="4338" y="312"/>
                <a:ext cx="132" cy="181"/>
              </a:xfrm>
              <a:prstGeom prst="line">
                <a:avLst/>
              </a:prstGeom>
              <a:ln w="9525" cap="flat" cmpd="sng">
                <a:solidFill>
                  <a:schemeClr val="tx1"/>
                </a:solidFill>
                <a:prstDash val="solid"/>
                <a:miter/>
                <a:headEnd type="none" w="med" len="med"/>
                <a:tailEnd type="none" w="med" len="med"/>
              </a:ln>
            </p:spPr>
          </p:sp>
          <p:sp>
            <p:nvSpPr>
              <p:cNvPr id="115745" name="直接连接符 504865"/>
              <p:cNvSpPr/>
              <p:nvPr/>
            </p:nvSpPr>
            <p:spPr>
              <a:xfrm>
                <a:off x="4571" y="312"/>
                <a:ext cx="132" cy="181"/>
              </a:xfrm>
              <a:prstGeom prst="line">
                <a:avLst/>
              </a:prstGeom>
              <a:ln w="9525" cap="flat" cmpd="sng">
                <a:solidFill>
                  <a:schemeClr val="tx1"/>
                </a:solidFill>
                <a:prstDash val="solid"/>
                <a:miter/>
                <a:headEnd type="none" w="med" len="med"/>
                <a:tailEnd type="none" w="med" len="med"/>
              </a:ln>
            </p:spPr>
          </p:sp>
        </p:grpSp>
        <p:grpSp>
          <p:nvGrpSpPr>
            <p:cNvPr id="115746" name="组合 504866"/>
            <p:cNvGrpSpPr/>
            <p:nvPr/>
          </p:nvGrpSpPr>
          <p:grpSpPr>
            <a:xfrm>
              <a:off x="5090" y="96"/>
              <a:ext cx="622" cy="632"/>
              <a:chOff x="5090" y="96"/>
              <a:chExt cx="622" cy="632"/>
            </a:xfrm>
          </p:grpSpPr>
          <p:sp>
            <p:nvSpPr>
              <p:cNvPr id="115747" name="椭圆 504867"/>
              <p:cNvSpPr/>
              <p:nvPr/>
            </p:nvSpPr>
            <p:spPr>
              <a:xfrm>
                <a:off x="5090"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48" name="椭圆 504868"/>
              <p:cNvSpPr/>
              <p:nvPr/>
            </p:nvSpPr>
            <p:spPr>
              <a:xfrm>
                <a:off x="5470"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49" name="椭圆 504869"/>
              <p:cNvSpPr/>
              <p:nvPr/>
            </p:nvSpPr>
            <p:spPr>
              <a:xfrm>
                <a:off x="5285" y="96"/>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10</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50" name="直接连接符 504870"/>
              <p:cNvSpPr/>
              <p:nvPr/>
            </p:nvSpPr>
            <p:spPr>
              <a:xfrm flipH="1">
                <a:off x="5223" y="312"/>
                <a:ext cx="132" cy="181"/>
              </a:xfrm>
              <a:prstGeom prst="line">
                <a:avLst/>
              </a:prstGeom>
              <a:ln w="9525" cap="flat" cmpd="sng">
                <a:solidFill>
                  <a:schemeClr val="tx1"/>
                </a:solidFill>
                <a:prstDash val="solid"/>
                <a:miter/>
                <a:headEnd type="none" w="med" len="med"/>
                <a:tailEnd type="none" w="med" len="med"/>
              </a:ln>
            </p:spPr>
          </p:sp>
          <p:sp>
            <p:nvSpPr>
              <p:cNvPr id="115751" name="直接连接符 504871"/>
              <p:cNvSpPr/>
              <p:nvPr/>
            </p:nvSpPr>
            <p:spPr>
              <a:xfrm>
                <a:off x="5456" y="312"/>
                <a:ext cx="132" cy="181"/>
              </a:xfrm>
              <a:prstGeom prst="line">
                <a:avLst/>
              </a:prstGeom>
              <a:ln w="9525" cap="flat" cmpd="sng">
                <a:solidFill>
                  <a:schemeClr val="tx1"/>
                </a:solidFill>
                <a:prstDash val="solid"/>
                <a:miter/>
                <a:headEnd type="none" w="med" len="med"/>
                <a:tailEnd type="none" w="med" len="med"/>
              </a:ln>
            </p:spPr>
          </p:sp>
        </p:grpSp>
      </p:grpSp>
      <p:grpSp>
        <p:nvGrpSpPr>
          <p:cNvPr id="115752" name="组合 504872"/>
          <p:cNvGrpSpPr/>
          <p:nvPr/>
        </p:nvGrpSpPr>
        <p:grpSpPr>
          <a:xfrm>
            <a:off x="201930" y="3784600"/>
            <a:ext cx="2884805" cy="1854200"/>
            <a:chOff x="127" y="1097"/>
            <a:chExt cx="1817" cy="1168"/>
          </a:xfrm>
        </p:grpSpPr>
        <p:sp>
          <p:nvSpPr>
            <p:cNvPr id="115753" name="椭圆 504873"/>
            <p:cNvSpPr/>
            <p:nvPr/>
          </p:nvSpPr>
          <p:spPr>
            <a:xfrm>
              <a:off x="127" y="1110"/>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54" name="矩形 504874"/>
            <p:cNvSpPr/>
            <p:nvPr/>
          </p:nvSpPr>
          <p:spPr>
            <a:xfrm>
              <a:off x="657" y="2044"/>
              <a:ext cx="551" cy="221"/>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第四步</a:t>
              </a:r>
              <a:endParaRPr lang="zh-CN" altLang="en-US" sz="2000">
                <a:latin typeface="Times New Roman" panose="02020603050405020304" pitchFamily="18" charset="0"/>
                <a:ea typeface="宋体" panose="02010600030101010101" pitchFamily="2" charset="-122"/>
              </a:endParaRPr>
            </a:p>
          </p:txBody>
        </p:sp>
        <p:grpSp>
          <p:nvGrpSpPr>
            <p:cNvPr id="115755" name="组合 504875"/>
            <p:cNvGrpSpPr/>
            <p:nvPr/>
          </p:nvGrpSpPr>
          <p:grpSpPr>
            <a:xfrm>
              <a:off x="407" y="1097"/>
              <a:ext cx="623" cy="614"/>
              <a:chOff x="407" y="1117"/>
              <a:chExt cx="623" cy="614"/>
            </a:xfrm>
          </p:grpSpPr>
          <p:sp>
            <p:nvSpPr>
              <p:cNvPr id="115756" name="椭圆 504876"/>
              <p:cNvSpPr/>
              <p:nvPr/>
            </p:nvSpPr>
            <p:spPr>
              <a:xfrm>
                <a:off x="407" y="1510"/>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57" name="椭圆 504877"/>
              <p:cNvSpPr/>
              <p:nvPr/>
            </p:nvSpPr>
            <p:spPr>
              <a:xfrm>
                <a:off x="788" y="1510"/>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58" name="椭圆 504878"/>
              <p:cNvSpPr/>
              <p:nvPr/>
            </p:nvSpPr>
            <p:spPr>
              <a:xfrm>
                <a:off x="602" y="1117"/>
                <a:ext cx="295"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10</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59" name="直接连接符 504879"/>
              <p:cNvSpPr/>
              <p:nvPr/>
            </p:nvSpPr>
            <p:spPr>
              <a:xfrm flipH="1">
                <a:off x="540" y="1327"/>
                <a:ext cx="132" cy="176"/>
              </a:xfrm>
              <a:prstGeom prst="line">
                <a:avLst/>
              </a:prstGeom>
              <a:ln w="9525" cap="flat" cmpd="sng">
                <a:solidFill>
                  <a:schemeClr val="tx1"/>
                </a:solidFill>
                <a:prstDash val="solid"/>
                <a:miter/>
                <a:headEnd type="none" w="med" len="med"/>
                <a:tailEnd type="none" w="med" len="med"/>
              </a:ln>
            </p:spPr>
          </p:sp>
          <p:sp>
            <p:nvSpPr>
              <p:cNvPr id="115760" name="直接连接符 504880"/>
              <p:cNvSpPr/>
              <p:nvPr/>
            </p:nvSpPr>
            <p:spPr>
              <a:xfrm>
                <a:off x="773" y="1327"/>
                <a:ext cx="133" cy="176"/>
              </a:xfrm>
              <a:prstGeom prst="line">
                <a:avLst/>
              </a:prstGeom>
              <a:ln w="9525" cap="flat" cmpd="sng">
                <a:solidFill>
                  <a:schemeClr val="tx1"/>
                </a:solidFill>
                <a:prstDash val="solid"/>
                <a:miter/>
                <a:headEnd type="none" w="med" len="med"/>
                <a:tailEnd type="none" w="med" len="med"/>
              </a:ln>
            </p:spPr>
          </p:sp>
        </p:grpSp>
        <p:grpSp>
          <p:nvGrpSpPr>
            <p:cNvPr id="115761" name="组合 504881"/>
            <p:cNvGrpSpPr/>
            <p:nvPr/>
          </p:nvGrpSpPr>
          <p:grpSpPr>
            <a:xfrm>
              <a:off x="1104" y="1104"/>
              <a:ext cx="840" cy="1019"/>
              <a:chOff x="1123" y="1124"/>
              <a:chExt cx="840" cy="1019"/>
            </a:xfrm>
          </p:grpSpPr>
          <p:sp>
            <p:nvSpPr>
              <p:cNvPr id="115762" name="椭圆 504882"/>
              <p:cNvSpPr/>
              <p:nvPr/>
            </p:nvSpPr>
            <p:spPr>
              <a:xfrm>
                <a:off x="1123" y="1526"/>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763" name="椭圆 504883"/>
              <p:cNvSpPr/>
              <p:nvPr/>
            </p:nvSpPr>
            <p:spPr>
              <a:xfrm>
                <a:off x="1340"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64" name="椭圆 504884"/>
              <p:cNvSpPr/>
              <p:nvPr/>
            </p:nvSpPr>
            <p:spPr>
              <a:xfrm>
                <a:off x="1721"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765" name="椭圆 504885"/>
              <p:cNvSpPr/>
              <p:nvPr/>
            </p:nvSpPr>
            <p:spPr>
              <a:xfrm>
                <a:off x="1535" y="1529"/>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66" name="直接连接符 504886"/>
              <p:cNvSpPr/>
              <p:nvPr/>
            </p:nvSpPr>
            <p:spPr>
              <a:xfrm flipH="1">
                <a:off x="1473" y="1739"/>
                <a:ext cx="132" cy="176"/>
              </a:xfrm>
              <a:prstGeom prst="line">
                <a:avLst/>
              </a:prstGeom>
              <a:ln w="9525" cap="flat" cmpd="sng">
                <a:solidFill>
                  <a:schemeClr val="tx1"/>
                </a:solidFill>
                <a:prstDash val="solid"/>
                <a:miter/>
                <a:headEnd type="none" w="med" len="med"/>
                <a:tailEnd type="none" w="med" len="med"/>
              </a:ln>
            </p:spPr>
          </p:sp>
          <p:sp>
            <p:nvSpPr>
              <p:cNvPr id="115767" name="直接连接符 504887"/>
              <p:cNvSpPr/>
              <p:nvPr/>
            </p:nvSpPr>
            <p:spPr>
              <a:xfrm>
                <a:off x="1706" y="1739"/>
                <a:ext cx="133" cy="176"/>
              </a:xfrm>
              <a:prstGeom prst="line">
                <a:avLst/>
              </a:prstGeom>
              <a:ln w="9525" cap="flat" cmpd="sng">
                <a:solidFill>
                  <a:schemeClr val="tx1"/>
                </a:solidFill>
                <a:prstDash val="solid"/>
                <a:miter/>
                <a:headEnd type="none" w="med" len="med"/>
                <a:tailEnd type="none" w="med" len="med"/>
              </a:ln>
            </p:spPr>
          </p:sp>
          <p:sp>
            <p:nvSpPr>
              <p:cNvPr id="115768" name="椭圆 504888"/>
              <p:cNvSpPr/>
              <p:nvPr/>
            </p:nvSpPr>
            <p:spPr>
              <a:xfrm>
                <a:off x="1325" y="112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69" name="直接连接符 504889"/>
              <p:cNvSpPr/>
              <p:nvPr/>
            </p:nvSpPr>
            <p:spPr>
              <a:xfrm flipH="1">
                <a:off x="1271" y="1342"/>
                <a:ext cx="132" cy="176"/>
              </a:xfrm>
              <a:prstGeom prst="line">
                <a:avLst/>
              </a:prstGeom>
              <a:ln w="9525" cap="flat" cmpd="sng">
                <a:solidFill>
                  <a:schemeClr val="tx1"/>
                </a:solidFill>
                <a:prstDash val="solid"/>
                <a:miter/>
                <a:headEnd type="none" w="med" len="med"/>
                <a:tailEnd type="none" w="med" len="med"/>
              </a:ln>
            </p:spPr>
          </p:sp>
          <p:sp>
            <p:nvSpPr>
              <p:cNvPr id="115770" name="直接连接符 504890"/>
              <p:cNvSpPr/>
              <p:nvPr/>
            </p:nvSpPr>
            <p:spPr>
              <a:xfrm>
                <a:off x="1527" y="1342"/>
                <a:ext cx="133" cy="176"/>
              </a:xfrm>
              <a:prstGeom prst="line">
                <a:avLst/>
              </a:prstGeom>
              <a:ln w="9525" cap="flat" cmpd="sng">
                <a:solidFill>
                  <a:schemeClr val="tx1"/>
                </a:solidFill>
                <a:prstDash val="solid"/>
                <a:miter/>
                <a:headEnd type="none" w="med" len="med"/>
                <a:tailEnd type="none" w="med" len="med"/>
              </a:ln>
            </p:spPr>
          </p:sp>
        </p:grpSp>
      </p:grpSp>
      <p:sp>
        <p:nvSpPr>
          <p:cNvPr id="115771" name="矩形 504891"/>
          <p:cNvSpPr/>
          <p:nvPr/>
        </p:nvSpPr>
        <p:spPr>
          <a:xfrm>
            <a:off x="7431405" y="6050280"/>
            <a:ext cx="875030" cy="351155"/>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第六步</a:t>
            </a:r>
            <a:endParaRPr lang="zh-CN" altLang="en-US" sz="2000">
              <a:latin typeface="Times New Roman" panose="02020603050405020304" pitchFamily="18" charset="0"/>
              <a:ea typeface="宋体" panose="02010600030101010101" pitchFamily="2" charset="-122"/>
            </a:endParaRPr>
          </a:p>
        </p:txBody>
      </p:sp>
      <p:grpSp>
        <p:nvGrpSpPr>
          <p:cNvPr id="115772" name="组合 504892"/>
          <p:cNvGrpSpPr/>
          <p:nvPr/>
        </p:nvGrpSpPr>
        <p:grpSpPr>
          <a:xfrm>
            <a:off x="6438900" y="3733800"/>
            <a:ext cx="2514600" cy="2273300"/>
            <a:chOff x="4056" y="1104"/>
            <a:chExt cx="1584" cy="1432"/>
          </a:xfrm>
        </p:grpSpPr>
        <p:grpSp>
          <p:nvGrpSpPr>
            <p:cNvPr id="115783" name="组合 504903"/>
            <p:cNvGrpSpPr/>
            <p:nvPr/>
          </p:nvGrpSpPr>
          <p:grpSpPr>
            <a:xfrm>
              <a:off x="4800" y="1509"/>
              <a:ext cx="840" cy="1019"/>
              <a:chOff x="2520" y="1128"/>
              <a:chExt cx="840" cy="1019"/>
            </a:xfrm>
          </p:grpSpPr>
          <p:sp>
            <p:nvSpPr>
              <p:cNvPr id="115784" name="椭圆 504904"/>
              <p:cNvSpPr/>
              <p:nvPr/>
            </p:nvSpPr>
            <p:spPr>
              <a:xfrm>
                <a:off x="2520" y="1530"/>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85" name="椭圆 504905"/>
              <p:cNvSpPr/>
              <p:nvPr/>
            </p:nvSpPr>
            <p:spPr>
              <a:xfrm>
                <a:off x="2737" y="19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86" name="椭圆 504906"/>
              <p:cNvSpPr/>
              <p:nvPr/>
            </p:nvSpPr>
            <p:spPr>
              <a:xfrm>
                <a:off x="3118" y="19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87" name="椭圆 504907"/>
              <p:cNvSpPr/>
              <p:nvPr/>
            </p:nvSpPr>
            <p:spPr>
              <a:xfrm>
                <a:off x="2916" y="1525"/>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10</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88" name="直接连接符 504908"/>
              <p:cNvSpPr/>
              <p:nvPr/>
            </p:nvSpPr>
            <p:spPr>
              <a:xfrm flipH="1">
                <a:off x="2870" y="1743"/>
                <a:ext cx="132" cy="176"/>
              </a:xfrm>
              <a:prstGeom prst="line">
                <a:avLst/>
              </a:prstGeom>
              <a:ln w="9525" cap="flat" cmpd="sng">
                <a:solidFill>
                  <a:schemeClr val="tx1"/>
                </a:solidFill>
                <a:prstDash val="solid"/>
                <a:miter/>
                <a:headEnd type="none" w="med" len="med"/>
                <a:tailEnd type="none" w="med" len="med"/>
              </a:ln>
            </p:spPr>
          </p:sp>
          <p:sp>
            <p:nvSpPr>
              <p:cNvPr id="115789" name="直接连接符 504909"/>
              <p:cNvSpPr/>
              <p:nvPr/>
            </p:nvSpPr>
            <p:spPr>
              <a:xfrm>
                <a:off x="3103" y="1743"/>
                <a:ext cx="133" cy="176"/>
              </a:xfrm>
              <a:prstGeom prst="line">
                <a:avLst/>
              </a:prstGeom>
              <a:ln w="9525" cap="flat" cmpd="sng">
                <a:solidFill>
                  <a:schemeClr val="tx1"/>
                </a:solidFill>
                <a:prstDash val="solid"/>
                <a:miter/>
                <a:headEnd type="none" w="med" len="med"/>
                <a:tailEnd type="none" w="med" len="med"/>
              </a:ln>
            </p:spPr>
          </p:sp>
          <p:sp>
            <p:nvSpPr>
              <p:cNvPr id="115790" name="椭圆 504910"/>
              <p:cNvSpPr/>
              <p:nvPr/>
            </p:nvSpPr>
            <p:spPr>
              <a:xfrm>
                <a:off x="2722" y="112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91" name="直接连接符 504911"/>
              <p:cNvSpPr/>
              <p:nvPr/>
            </p:nvSpPr>
            <p:spPr>
              <a:xfrm flipH="1">
                <a:off x="2668" y="1346"/>
                <a:ext cx="132" cy="176"/>
              </a:xfrm>
              <a:prstGeom prst="line">
                <a:avLst/>
              </a:prstGeom>
              <a:ln w="9525" cap="flat" cmpd="sng">
                <a:solidFill>
                  <a:schemeClr val="tx1"/>
                </a:solidFill>
                <a:prstDash val="solid"/>
                <a:miter/>
                <a:headEnd type="none" w="med" len="med"/>
                <a:tailEnd type="none" w="med" len="med"/>
              </a:ln>
            </p:spPr>
          </p:sp>
          <p:sp>
            <p:nvSpPr>
              <p:cNvPr id="115792" name="直接连接符 504912"/>
              <p:cNvSpPr/>
              <p:nvPr/>
            </p:nvSpPr>
            <p:spPr>
              <a:xfrm>
                <a:off x="2924" y="1346"/>
                <a:ext cx="133" cy="176"/>
              </a:xfrm>
              <a:prstGeom prst="line">
                <a:avLst/>
              </a:prstGeom>
              <a:ln w="9525" cap="flat" cmpd="sng">
                <a:solidFill>
                  <a:schemeClr val="tx1"/>
                </a:solidFill>
                <a:prstDash val="solid"/>
                <a:miter/>
                <a:headEnd type="none" w="med" len="med"/>
                <a:tailEnd type="none" w="med" len="med"/>
              </a:ln>
            </p:spPr>
          </p:sp>
        </p:grpSp>
        <p:grpSp>
          <p:nvGrpSpPr>
            <p:cNvPr id="115793" name="组合 504913"/>
            <p:cNvGrpSpPr/>
            <p:nvPr/>
          </p:nvGrpSpPr>
          <p:grpSpPr>
            <a:xfrm>
              <a:off x="4056" y="1517"/>
              <a:ext cx="840" cy="1019"/>
              <a:chOff x="1123" y="1124"/>
              <a:chExt cx="840" cy="1019"/>
            </a:xfrm>
          </p:grpSpPr>
          <p:sp>
            <p:nvSpPr>
              <p:cNvPr id="115794" name="椭圆 504914"/>
              <p:cNvSpPr/>
              <p:nvPr/>
            </p:nvSpPr>
            <p:spPr>
              <a:xfrm>
                <a:off x="1123" y="1526"/>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795" name="椭圆 504915"/>
              <p:cNvSpPr/>
              <p:nvPr/>
            </p:nvSpPr>
            <p:spPr>
              <a:xfrm>
                <a:off x="1340"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96" name="椭圆 504916"/>
              <p:cNvSpPr/>
              <p:nvPr/>
            </p:nvSpPr>
            <p:spPr>
              <a:xfrm>
                <a:off x="1721"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797" name="椭圆 504917"/>
              <p:cNvSpPr/>
              <p:nvPr/>
            </p:nvSpPr>
            <p:spPr>
              <a:xfrm>
                <a:off x="1535" y="1529"/>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98" name="直接连接符 504918"/>
              <p:cNvSpPr/>
              <p:nvPr/>
            </p:nvSpPr>
            <p:spPr>
              <a:xfrm flipH="1">
                <a:off x="1473" y="1739"/>
                <a:ext cx="132" cy="176"/>
              </a:xfrm>
              <a:prstGeom prst="line">
                <a:avLst/>
              </a:prstGeom>
              <a:ln w="9525" cap="flat" cmpd="sng">
                <a:solidFill>
                  <a:schemeClr val="tx1"/>
                </a:solidFill>
                <a:prstDash val="solid"/>
                <a:miter/>
                <a:headEnd type="none" w="med" len="med"/>
                <a:tailEnd type="none" w="med" len="med"/>
              </a:ln>
            </p:spPr>
          </p:sp>
          <p:sp>
            <p:nvSpPr>
              <p:cNvPr id="115799" name="直接连接符 504919"/>
              <p:cNvSpPr/>
              <p:nvPr/>
            </p:nvSpPr>
            <p:spPr>
              <a:xfrm>
                <a:off x="1706" y="1739"/>
                <a:ext cx="133" cy="176"/>
              </a:xfrm>
              <a:prstGeom prst="line">
                <a:avLst/>
              </a:prstGeom>
              <a:ln w="9525" cap="flat" cmpd="sng">
                <a:solidFill>
                  <a:schemeClr val="tx1"/>
                </a:solidFill>
                <a:prstDash val="solid"/>
                <a:miter/>
                <a:headEnd type="none" w="med" len="med"/>
                <a:tailEnd type="none" w="med" len="med"/>
              </a:ln>
            </p:spPr>
          </p:sp>
          <p:sp>
            <p:nvSpPr>
              <p:cNvPr id="115800" name="椭圆 504920"/>
              <p:cNvSpPr/>
              <p:nvPr/>
            </p:nvSpPr>
            <p:spPr>
              <a:xfrm>
                <a:off x="1325" y="112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01" name="直接连接符 504921"/>
              <p:cNvSpPr/>
              <p:nvPr/>
            </p:nvSpPr>
            <p:spPr>
              <a:xfrm flipH="1">
                <a:off x="1271" y="1342"/>
                <a:ext cx="132" cy="176"/>
              </a:xfrm>
              <a:prstGeom prst="line">
                <a:avLst/>
              </a:prstGeom>
              <a:ln w="9525" cap="flat" cmpd="sng">
                <a:solidFill>
                  <a:schemeClr val="tx1"/>
                </a:solidFill>
                <a:prstDash val="solid"/>
                <a:miter/>
                <a:headEnd type="none" w="med" len="med"/>
                <a:tailEnd type="none" w="med" len="med"/>
              </a:ln>
            </p:spPr>
          </p:sp>
          <p:sp>
            <p:nvSpPr>
              <p:cNvPr id="115802" name="直接连接符 504922"/>
              <p:cNvSpPr/>
              <p:nvPr/>
            </p:nvSpPr>
            <p:spPr>
              <a:xfrm>
                <a:off x="1527" y="1342"/>
                <a:ext cx="133" cy="176"/>
              </a:xfrm>
              <a:prstGeom prst="line">
                <a:avLst/>
              </a:prstGeom>
              <a:ln w="9525" cap="flat" cmpd="sng">
                <a:solidFill>
                  <a:schemeClr val="tx1"/>
                </a:solidFill>
                <a:prstDash val="solid"/>
                <a:miter/>
                <a:headEnd type="none" w="med" len="med"/>
                <a:tailEnd type="none" w="med" len="med"/>
              </a:ln>
            </p:spPr>
          </p:sp>
        </p:grpSp>
        <p:sp>
          <p:nvSpPr>
            <p:cNvPr id="115803" name="椭圆 504923"/>
            <p:cNvSpPr/>
            <p:nvPr/>
          </p:nvSpPr>
          <p:spPr>
            <a:xfrm>
              <a:off x="4627" y="1104"/>
              <a:ext cx="317"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31</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04" name="直接连接符 504924"/>
            <p:cNvSpPr/>
            <p:nvPr/>
          </p:nvSpPr>
          <p:spPr>
            <a:xfrm flipH="1">
              <a:off x="4416" y="1312"/>
              <a:ext cx="272" cy="204"/>
            </a:xfrm>
            <a:prstGeom prst="line">
              <a:avLst/>
            </a:prstGeom>
            <a:ln w="9525" cap="flat" cmpd="sng">
              <a:solidFill>
                <a:schemeClr val="tx1"/>
              </a:solidFill>
              <a:prstDash val="solid"/>
              <a:miter/>
              <a:headEnd type="none" w="med" len="med"/>
              <a:tailEnd type="none" w="med" len="med"/>
            </a:ln>
          </p:spPr>
        </p:sp>
        <p:sp>
          <p:nvSpPr>
            <p:cNvPr id="115805" name="直接连接符 504925"/>
            <p:cNvSpPr/>
            <p:nvPr/>
          </p:nvSpPr>
          <p:spPr>
            <a:xfrm>
              <a:off x="4856" y="1312"/>
              <a:ext cx="272" cy="204"/>
            </a:xfrm>
            <a:prstGeom prst="line">
              <a:avLst/>
            </a:prstGeom>
            <a:ln w="9525" cap="flat" cmpd="sng">
              <a:solidFill>
                <a:schemeClr val="tx1"/>
              </a:solidFill>
              <a:prstDash val="solid"/>
              <a:miter/>
              <a:headEnd type="none" w="med" len="med"/>
              <a:tailEnd type="none" w="med" len="med"/>
            </a:ln>
          </p:spPr>
        </p:sp>
      </p:grpSp>
      <p:grpSp>
        <p:nvGrpSpPr>
          <p:cNvPr id="115807" name="组合 504927"/>
          <p:cNvGrpSpPr/>
          <p:nvPr/>
        </p:nvGrpSpPr>
        <p:grpSpPr>
          <a:xfrm>
            <a:off x="3429000" y="3767455"/>
            <a:ext cx="2514600" cy="2024380"/>
            <a:chOff x="2208" y="1509"/>
            <a:chExt cx="1584" cy="1275"/>
          </a:xfrm>
        </p:grpSpPr>
        <p:sp>
          <p:nvSpPr>
            <p:cNvPr id="115808" name="矩形 504928"/>
            <p:cNvSpPr/>
            <p:nvPr/>
          </p:nvSpPr>
          <p:spPr>
            <a:xfrm>
              <a:off x="2833" y="2563"/>
              <a:ext cx="551" cy="221"/>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第五步</a:t>
              </a:r>
              <a:endParaRPr lang="zh-CN" altLang="en-US" sz="2000">
                <a:latin typeface="Times New Roman" panose="02020603050405020304" pitchFamily="18" charset="0"/>
                <a:ea typeface="宋体" panose="02010600030101010101" pitchFamily="2" charset="-122"/>
              </a:endParaRPr>
            </a:p>
          </p:txBody>
        </p:sp>
        <p:grpSp>
          <p:nvGrpSpPr>
            <p:cNvPr id="115809" name="组合 504929"/>
            <p:cNvGrpSpPr/>
            <p:nvPr/>
          </p:nvGrpSpPr>
          <p:grpSpPr>
            <a:xfrm>
              <a:off x="2952" y="1509"/>
              <a:ext cx="840" cy="1019"/>
              <a:chOff x="2520" y="1128"/>
              <a:chExt cx="840" cy="1019"/>
            </a:xfrm>
          </p:grpSpPr>
          <p:sp>
            <p:nvSpPr>
              <p:cNvPr id="115810" name="椭圆 504930"/>
              <p:cNvSpPr/>
              <p:nvPr/>
            </p:nvSpPr>
            <p:spPr>
              <a:xfrm>
                <a:off x="2520" y="1530"/>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811" name="椭圆 504931"/>
              <p:cNvSpPr/>
              <p:nvPr/>
            </p:nvSpPr>
            <p:spPr>
              <a:xfrm>
                <a:off x="2737" y="19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812" name="椭圆 504932"/>
              <p:cNvSpPr/>
              <p:nvPr/>
            </p:nvSpPr>
            <p:spPr>
              <a:xfrm>
                <a:off x="3118" y="19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813" name="椭圆 504933"/>
              <p:cNvSpPr/>
              <p:nvPr/>
            </p:nvSpPr>
            <p:spPr>
              <a:xfrm>
                <a:off x="2916" y="1525"/>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10</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14" name="直接连接符 504934"/>
              <p:cNvSpPr/>
              <p:nvPr/>
            </p:nvSpPr>
            <p:spPr>
              <a:xfrm flipH="1">
                <a:off x="2870" y="1743"/>
                <a:ext cx="132" cy="176"/>
              </a:xfrm>
              <a:prstGeom prst="line">
                <a:avLst/>
              </a:prstGeom>
              <a:ln w="9525" cap="flat" cmpd="sng">
                <a:solidFill>
                  <a:schemeClr val="tx1"/>
                </a:solidFill>
                <a:prstDash val="solid"/>
                <a:miter/>
                <a:headEnd type="none" w="med" len="med"/>
                <a:tailEnd type="none" w="med" len="med"/>
              </a:ln>
            </p:spPr>
          </p:sp>
          <p:sp>
            <p:nvSpPr>
              <p:cNvPr id="115815" name="直接连接符 504935"/>
              <p:cNvSpPr/>
              <p:nvPr/>
            </p:nvSpPr>
            <p:spPr>
              <a:xfrm>
                <a:off x="3103" y="1743"/>
                <a:ext cx="133" cy="176"/>
              </a:xfrm>
              <a:prstGeom prst="line">
                <a:avLst/>
              </a:prstGeom>
              <a:ln w="9525" cap="flat" cmpd="sng">
                <a:solidFill>
                  <a:schemeClr val="tx1"/>
                </a:solidFill>
                <a:prstDash val="solid"/>
                <a:miter/>
                <a:headEnd type="none" w="med" len="med"/>
                <a:tailEnd type="none" w="med" len="med"/>
              </a:ln>
            </p:spPr>
          </p:sp>
          <p:sp>
            <p:nvSpPr>
              <p:cNvPr id="115816" name="椭圆 504936"/>
              <p:cNvSpPr/>
              <p:nvPr/>
            </p:nvSpPr>
            <p:spPr>
              <a:xfrm>
                <a:off x="2722" y="112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17" name="直接连接符 504937"/>
              <p:cNvSpPr/>
              <p:nvPr/>
            </p:nvSpPr>
            <p:spPr>
              <a:xfrm flipH="1">
                <a:off x="2668" y="1346"/>
                <a:ext cx="132" cy="176"/>
              </a:xfrm>
              <a:prstGeom prst="line">
                <a:avLst/>
              </a:prstGeom>
              <a:ln w="9525" cap="flat" cmpd="sng">
                <a:solidFill>
                  <a:schemeClr val="tx1"/>
                </a:solidFill>
                <a:prstDash val="solid"/>
                <a:miter/>
                <a:headEnd type="none" w="med" len="med"/>
                <a:tailEnd type="none" w="med" len="med"/>
              </a:ln>
            </p:spPr>
          </p:sp>
          <p:sp>
            <p:nvSpPr>
              <p:cNvPr id="115818" name="直接连接符 504938"/>
              <p:cNvSpPr/>
              <p:nvPr/>
            </p:nvSpPr>
            <p:spPr>
              <a:xfrm>
                <a:off x="2924" y="1346"/>
                <a:ext cx="133" cy="176"/>
              </a:xfrm>
              <a:prstGeom prst="line">
                <a:avLst/>
              </a:prstGeom>
              <a:ln w="9525" cap="flat" cmpd="sng">
                <a:solidFill>
                  <a:schemeClr val="tx1"/>
                </a:solidFill>
                <a:prstDash val="solid"/>
                <a:miter/>
                <a:headEnd type="none" w="med" len="med"/>
                <a:tailEnd type="none" w="med" len="med"/>
              </a:ln>
            </p:spPr>
          </p:sp>
        </p:grpSp>
        <p:grpSp>
          <p:nvGrpSpPr>
            <p:cNvPr id="115819" name="组合 504939"/>
            <p:cNvGrpSpPr/>
            <p:nvPr/>
          </p:nvGrpSpPr>
          <p:grpSpPr>
            <a:xfrm>
              <a:off x="2208" y="1517"/>
              <a:ext cx="840" cy="1019"/>
              <a:chOff x="1123" y="1124"/>
              <a:chExt cx="840" cy="1019"/>
            </a:xfrm>
          </p:grpSpPr>
          <p:sp>
            <p:nvSpPr>
              <p:cNvPr id="115820" name="椭圆 504940"/>
              <p:cNvSpPr/>
              <p:nvPr/>
            </p:nvSpPr>
            <p:spPr>
              <a:xfrm>
                <a:off x="1123" y="1526"/>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821" name="椭圆 504941"/>
              <p:cNvSpPr/>
              <p:nvPr/>
            </p:nvSpPr>
            <p:spPr>
              <a:xfrm>
                <a:off x="1340"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822" name="椭圆 504942"/>
              <p:cNvSpPr/>
              <p:nvPr/>
            </p:nvSpPr>
            <p:spPr>
              <a:xfrm>
                <a:off x="1721"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823" name="椭圆 504943"/>
              <p:cNvSpPr/>
              <p:nvPr/>
            </p:nvSpPr>
            <p:spPr>
              <a:xfrm>
                <a:off x="1535" y="1529"/>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24" name="直接连接符 504944"/>
              <p:cNvSpPr/>
              <p:nvPr/>
            </p:nvSpPr>
            <p:spPr>
              <a:xfrm flipH="1">
                <a:off x="1473" y="1739"/>
                <a:ext cx="132" cy="176"/>
              </a:xfrm>
              <a:prstGeom prst="line">
                <a:avLst/>
              </a:prstGeom>
              <a:ln w="9525" cap="flat" cmpd="sng">
                <a:solidFill>
                  <a:schemeClr val="tx1"/>
                </a:solidFill>
                <a:prstDash val="solid"/>
                <a:miter/>
                <a:headEnd type="none" w="med" len="med"/>
                <a:tailEnd type="none" w="med" len="med"/>
              </a:ln>
            </p:spPr>
          </p:sp>
          <p:sp>
            <p:nvSpPr>
              <p:cNvPr id="115825" name="直接连接符 504945"/>
              <p:cNvSpPr/>
              <p:nvPr/>
            </p:nvSpPr>
            <p:spPr>
              <a:xfrm>
                <a:off x="1706" y="1739"/>
                <a:ext cx="133" cy="176"/>
              </a:xfrm>
              <a:prstGeom prst="line">
                <a:avLst/>
              </a:prstGeom>
              <a:ln w="9525" cap="flat" cmpd="sng">
                <a:solidFill>
                  <a:schemeClr val="tx1"/>
                </a:solidFill>
                <a:prstDash val="solid"/>
                <a:miter/>
                <a:headEnd type="none" w="med" len="med"/>
                <a:tailEnd type="none" w="med" len="med"/>
              </a:ln>
            </p:spPr>
          </p:sp>
          <p:sp>
            <p:nvSpPr>
              <p:cNvPr id="115826" name="椭圆 504946"/>
              <p:cNvSpPr/>
              <p:nvPr/>
            </p:nvSpPr>
            <p:spPr>
              <a:xfrm>
                <a:off x="1325" y="112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27" name="直接连接符 504947"/>
              <p:cNvSpPr/>
              <p:nvPr/>
            </p:nvSpPr>
            <p:spPr>
              <a:xfrm flipH="1">
                <a:off x="1271" y="1342"/>
                <a:ext cx="132" cy="176"/>
              </a:xfrm>
              <a:prstGeom prst="line">
                <a:avLst/>
              </a:prstGeom>
              <a:ln w="9525" cap="flat" cmpd="sng">
                <a:solidFill>
                  <a:schemeClr val="tx1"/>
                </a:solidFill>
                <a:prstDash val="solid"/>
                <a:miter/>
                <a:headEnd type="none" w="med" len="med"/>
                <a:tailEnd type="none" w="med" len="med"/>
              </a:ln>
            </p:spPr>
          </p:sp>
          <p:sp>
            <p:nvSpPr>
              <p:cNvPr id="115828" name="直接连接符 504948"/>
              <p:cNvSpPr/>
              <p:nvPr/>
            </p:nvSpPr>
            <p:spPr>
              <a:xfrm>
                <a:off x="1527" y="1342"/>
                <a:ext cx="133" cy="176"/>
              </a:xfrm>
              <a:prstGeom prst="line">
                <a:avLst/>
              </a:prstGeom>
              <a:ln w="9525" cap="flat" cmpd="sng">
                <a:solidFill>
                  <a:schemeClr val="tx1"/>
                </a:solidFill>
                <a:prstDash val="solid"/>
                <a:miter/>
                <a:headEnd type="none" w="med" len="med"/>
                <a:tailEnd type="none" w="med" len="med"/>
              </a:ln>
            </p:spPr>
          </p:sp>
        </p:grpSp>
      </p:grpSp>
      <p:sp>
        <p:nvSpPr>
          <p:cNvPr id="4" name="文本框 3"/>
          <p:cNvSpPr txBox="1"/>
          <p:nvPr/>
        </p:nvSpPr>
        <p:spPr>
          <a:xfrm>
            <a:off x="276225" y="3305175"/>
            <a:ext cx="8760460" cy="12725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buNone/>
            </a:pPr>
            <a:r>
              <a:rPr lang="zh-CN" altLang="en-US" b="0">
                <a:solidFill>
                  <a:srgbClr val="FF0000"/>
                </a:solidFill>
              </a:rPr>
              <a:t>构造原则</a:t>
            </a:r>
            <a:r>
              <a:rPr lang="en-US" altLang="zh-CN" b="0">
                <a:solidFill>
                  <a:srgbClr val="FF0000"/>
                </a:solidFill>
              </a:rPr>
              <a:t>1</a:t>
            </a:r>
            <a:r>
              <a:rPr lang="zh-CN" altLang="en-US" b="0">
                <a:solidFill>
                  <a:srgbClr val="FF0000"/>
                </a:solidFill>
              </a:rPr>
              <a:t>：</a:t>
            </a:r>
            <a:r>
              <a:rPr lang="zh-CN" altLang="en-US" b="0"/>
              <a:t>根值较小者作为左子树，较大者作为右子树</a:t>
            </a:r>
            <a:endParaRPr lang="zh-CN" altLang="en-US" b="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8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71"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en-US" altLang="zh-CN"/>
          </a:p>
        </p:txBody>
      </p:sp>
      <p:sp>
        <p:nvSpPr>
          <p:cNvPr id="3" name="内容占位符 2"/>
          <p:cNvSpPr>
            <a:spLocks noGrp="1"/>
          </p:cNvSpPr>
          <p:nvPr>
            <p:ph idx="1"/>
          </p:nvPr>
        </p:nvSpPr>
        <p:spPr>
          <a:xfrm>
            <a:off x="137160" y="1014730"/>
            <a:ext cx="8923020" cy="611505"/>
          </a:xfrm>
        </p:spPr>
        <p:txBody>
          <a:bodyPr/>
          <a:lstStyle/>
          <a:p>
            <a:r>
              <a:rPr lang="zh-CN" altLang="en-US">
                <a:solidFill>
                  <a:srgbClr val="FF0000"/>
                </a:solidFill>
              </a:rPr>
              <a:t>【例】</a:t>
            </a:r>
            <a:r>
              <a:rPr lang="zh-CN" altLang="en-US">
                <a:solidFill>
                  <a:schemeClr val="tx1"/>
                </a:solidFill>
              </a:rPr>
              <a:t>给定</a:t>
            </a:r>
            <a:r>
              <a:t>权值集合W={8, 3, </a:t>
            </a:r>
            <a:r>
              <a:rPr lang="en-US"/>
              <a:t>9</a:t>
            </a:r>
            <a:r>
              <a:t>, 5, 5}</a:t>
            </a:r>
            <a:r>
              <a:rPr lang="zh-CN"/>
              <a:t>。</a:t>
            </a:r>
            <a:endParaRPr lang="zh-CN">
              <a:solidFill>
                <a:srgbClr val="FF0000"/>
              </a:solidFill>
            </a:endParaRPr>
          </a:p>
        </p:txBody>
      </p:sp>
      <p:grpSp>
        <p:nvGrpSpPr>
          <p:cNvPr id="115715" name="组合 504835"/>
          <p:cNvGrpSpPr/>
          <p:nvPr/>
        </p:nvGrpSpPr>
        <p:grpSpPr>
          <a:xfrm>
            <a:off x="350340" y="2133600"/>
            <a:ext cx="2501072" cy="817880"/>
            <a:chOff x="524" y="96"/>
            <a:chExt cx="1627" cy="515"/>
          </a:xfrm>
        </p:grpSpPr>
        <p:grpSp>
          <p:nvGrpSpPr>
            <p:cNvPr id="115716" name="组合 504836"/>
            <p:cNvGrpSpPr/>
            <p:nvPr/>
          </p:nvGrpSpPr>
          <p:grpSpPr>
            <a:xfrm>
              <a:off x="524" y="96"/>
              <a:ext cx="1627" cy="240"/>
              <a:chOff x="860" y="240"/>
              <a:chExt cx="1627" cy="240"/>
            </a:xfrm>
          </p:grpSpPr>
          <p:sp>
            <p:nvSpPr>
              <p:cNvPr id="115717" name="椭圆 504837"/>
              <p:cNvSpPr/>
              <p:nvPr/>
            </p:nvSpPr>
            <p:spPr>
              <a:xfrm>
                <a:off x="860" y="245"/>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19" name="椭圆 504839"/>
              <p:cNvSpPr/>
              <p:nvPr/>
            </p:nvSpPr>
            <p:spPr>
              <a:xfrm>
                <a:off x="1536"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0" name="椭圆 504840"/>
              <p:cNvSpPr/>
              <p:nvPr/>
            </p:nvSpPr>
            <p:spPr>
              <a:xfrm>
                <a:off x="1191" y="24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1" name="椭圆 504841"/>
              <p:cNvSpPr/>
              <p:nvPr/>
            </p:nvSpPr>
            <p:spPr>
              <a:xfrm>
                <a:off x="2238" y="253"/>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9</a:t>
                </a:r>
                <a:endParaRPr lang="en-US" altLang="zh-CN" sz="2400">
                  <a:latin typeface="Times New Roman" panose="02020603050405020304" pitchFamily="18" charset="0"/>
                  <a:ea typeface="微软雅黑" panose="020B0503020204020204" charset="-122"/>
                </a:endParaRPr>
              </a:p>
            </p:txBody>
          </p:sp>
          <p:sp>
            <p:nvSpPr>
              <p:cNvPr id="115722" name="椭圆 504842"/>
              <p:cNvSpPr/>
              <p:nvPr/>
            </p:nvSpPr>
            <p:spPr>
              <a:xfrm>
                <a:off x="1876" y="253"/>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grpSp>
        <p:sp>
          <p:nvSpPr>
            <p:cNvPr id="115723" name="矩形 504843"/>
            <p:cNvSpPr/>
            <p:nvPr/>
          </p:nvSpPr>
          <p:spPr>
            <a:xfrm>
              <a:off x="1005" y="384"/>
              <a:ext cx="567" cy="227"/>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第一步</a:t>
              </a:r>
              <a:endParaRPr lang="zh-CN" altLang="en-US" sz="2000">
                <a:latin typeface="Times New Roman" panose="02020603050405020304" pitchFamily="18" charset="0"/>
                <a:ea typeface="宋体" panose="02010600030101010101" pitchFamily="2" charset="-122"/>
              </a:endParaRPr>
            </a:p>
          </p:txBody>
        </p:sp>
      </p:grpSp>
      <p:grpSp>
        <p:nvGrpSpPr>
          <p:cNvPr id="115724" name="组合 504844"/>
          <p:cNvGrpSpPr/>
          <p:nvPr/>
        </p:nvGrpSpPr>
        <p:grpSpPr>
          <a:xfrm>
            <a:off x="3330258" y="2133600"/>
            <a:ext cx="2132013" cy="1447800"/>
            <a:chOff x="2731" y="96"/>
            <a:chExt cx="1343" cy="912"/>
          </a:xfrm>
        </p:grpSpPr>
        <p:sp>
          <p:nvSpPr>
            <p:cNvPr id="115725" name="椭圆 504845"/>
            <p:cNvSpPr/>
            <p:nvPr/>
          </p:nvSpPr>
          <p:spPr>
            <a:xfrm>
              <a:off x="2731" y="109"/>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27" name="椭圆 504847"/>
            <p:cNvSpPr/>
            <p:nvPr/>
          </p:nvSpPr>
          <p:spPr>
            <a:xfrm>
              <a:off x="3829" y="109"/>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9</a:t>
              </a:r>
              <a:endParaRPr lang="en-US" altLang="zh-CN" sz="2400">
                <a:latin typeface="Times New Roman" panose="02020603050405020304" pitchFamily="18" charset="0"/>
                <a:ea typeface="微软雅黑" panose="020B0503020204020204" charset="-122"/>
              </a:endParaRPr>
            </a:p>
          </p:txBody>
        </p:sp>
        <p:sp>
          <p:nvSpPr>
            <p:cNvPr id="115728" name="椭圆 504848"/>
            <p:cNvSpPr/>
            <p:nvPr/>
          </p:nvSpPr>
          <p:spPr>
            <a:xfrm>
              <a:off x="3519" y="109"/>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29" name="矩形 504849"/>
            <p:cNvSpPr/>
            <p:nvPr/>
          </p:nvSpPr>
          <p:spPr>
            <a:xfrm>
              <a:off x="3047" y="781"/>
              <a:ext cx="557" cy="227"/>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第二步</a:t>
              </a:r>
              <a:endParaRPr lang="zh-CN" altLang="en-US" sz="2000">
                <a:latin typeface="Times New Roman" panose="02020603050405020304" pitchFamily="18" charset="0"/>
                <a:ea typeface="宋体" panose="02010600030101010101" pitchFamily="2" charset="-122"/>
              </a:endParaRPr>
            </a:p>
          </p:txBody>
        </p:sp>
        <p:grpSp>
          <p:nvGrpSpPr>
            <p:cNvPr id="115730" name="组合 504850"/>
            <p:cNvGrpSpPr/>
            <p:nvPr/>
          </p:nvGrpSpPr>
          <p:grpSpPr>
            <a:xfrm>
              <a:off x="2914" y="96"/>
              <a:ext cx="631" cy="632"/>
              <a:chOff x="2914" y="96"/>
              <a:chExt cx="631" cy="632"/>
            </a:xfrm>
          </p:grpSpPr>
          <p:sp>
            <p:nvSpPr>
              <p:cNvPr id="115731" name="椭圆 504851"/>
              <p:cNvSpPr/>
              <p:nvPr/>
            </p:nvSpPr>
            <p:spPr>
              <a:xfrm>
                <a:off x="2914" y="501"/>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32" name="椭圆 504852"/>
              <p:cNvSpPr/>
              <p:nvPr/>
            </p:nvSpPr>
            <p:spPr>
              <a:xfrm>
                <a:off x="3300" y="501"/>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33" name="椭圆 504853"/>
              <p:cNvSpPr/>
              <p:nvPr/>
            </p:nvSpPr>
            <p:spPr>
              <a:xfrm>
                <a:off x="3112" y="96"/>
                <a:ext cx="24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34" name="直接连接符 504854"/>
              <p:cNvSpPr/>
              <p:nvPr/>
            </p:nvSpPr>
            <p:spPr>
              <a:xfrm flipH="1">
                <a:off x="3049" y="312"/>
                <a:ext cx="134" cy="181"/>
              </a:xfrm>
              <a:prstGeom prst="line">
                <a:avLst/>
              </a:prstGeom>
              <a:ln w="9525" cap="flat" cmpd="sng">
                <a:solidFill>
                  <a:schemeClr val="tx1"/>
                </a:solidFill>
                <a:prstDash val="solid"/>
                <a:miter/>
                <a:headEnd type="none" w="med" len="med"/>
                <a:tailEnd type="none" w="med" len="med"/>
              </a:ln>
            </p:spPr>
          </p:sp>
          <p:sp>
            <p:nvSpPr>
              <p:cNvPr id="115735" name="直接连接符 504855"/>
              <p:cNvSpPr/>
              <p:nvPr/>
            </p:nvSpPr>
            <p:spPr>
              <a:xfrm>
                <a:off x="3285" y="312"/>
                <a:ext cx="134" cy="181"/>
              </a:xfrm>
              <a:prstGeom prst="line">
                <a:avLst/>
              </a:prstGeom>
              <a:ln w="9525" cap="flat" cmpd="sng">
                <a:solidFill>
                  <a:schemeClr val="tx1"/>
                </a:solidFill>
                <a:prstDash val="solid"/>
                <a:miter/>
                <a:headEnd type="none" w="med" len="med"/>
                <a:tailEnd type="none" w="med" len="med"/>
              </a:ln>
            </p:spPr>
          </p:sp>
        </p:grpSp>
      </p:grpSp>
      <p:grpSp>
        <p:nvGrpSpPr>
          <p:cNvPr id="115736" name="组合 504856"/>
          <p:cNvGrpSpPr/>
          <p:nvPr/>
        </p:nvGrpSpPr>
        <p:grpSpPr>
          <a:xfrm>
            <a:off x="6332855" y="2133600"/>
            <a:ext cx="2449797" cy="1447800"/>
            <a:chOff x="3989" y="96"/>
            <a:chExt cx="1543" cy="912"/>
          </a:xfrm>
        </p:grpSpPr>
        <p:sp>
          <p:nvSpPr>
            <p:cNvPr id="115737" name="椭圆 504857"/>
            <p:cNvSpPr/>
            <p:nvPr/>
          </p:nvSpPr>
          <p:spPr>
            <a:xfrm>
              <a:off x="3989" y="109"/>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9</a:t>
              </a:r>
              <a:endParaRPr lang="en-US" altLang="zh-CN" sz="2400">
                <a:latin typeface="Times New Roman" panose="02020603050405020304" pitchFamily="18" charset="0"/>
                <a:ea typeface="微软雅黑" panose="020B0503020204020204" charset="-122"/>
              </a:endParaRPr>
            </a:p>
          </p:txBody>
        </p:sp>
        <p:sp>
          <p:nvSpPr>
            <p:cNvPr id="115739" name="矩形 504859"/>
            <p:cNvSpPr/>
            <p:nvPr/>
          </p:nvSpPr>
          <p:spPr>
            <a:xfrm>
              <a:off x="4548" y="781"/>
              <a:ext cx="550" cy="227"/>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第三步</a:t>
              </a:r>
              <a:endParaRPr lang="zh-CN" altLang="en-US" sz="2000">
                <a:latin typeface="Times New Roman" panose="02020603050405020304" pitchFamily="18" charset="0"/>
                <a:ea typeface="宋体" panose="02010600030101010101" pitchFamily="2" charset="-122"/>
              </a:endParaRPr>
            </a:p>
          </p:txBody>
        </p:sp>
        <p:grpSp>
          <p:nvGrpSpPr>
            <p:cNvPr id="115740" name="组合 504860"/>
            <p:cNvGrpSpPr/>
            <p:nvPr/>
          </p:nvGrpSpPr>
          <p:grpSpPr>
            <a:xfrm>
              <a:off x="4205" y="96"/>
              <a:ext cx="622" cy="632"/>
              <a:chOff x="4205" y="96"/>
              <a:chExt cx="622" cy="632"/>
            </a:xfrm>
          </p:grpSpPr>
          <p:sp>
            <p:nvSpPr>
              <p:cNvPr id="115741" name="椭圆 504861"/>
              <p:cNvSpPr/>
              <p:nvPr/>
            </p:nvSpPr>
            <p:spPr>
              <a:xfrm>
                <a:off x="4205"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42" name="椭圆 504862"/>
              <p:cNvSpPr/>
              <p:nvPr/>
            </p:nvSpPr>
            <p:spPr>
              <a:xfrm>
                <a:off x="4585"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43" name="椭圆 504863"/>
              <p:cNvSpPr/>
              <p:nvPr/>
            </p:nvSpPr>
            <p:spPr>
              <a:xfrm>
                <a:off x="4400" y="96"/>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44" name="直接连接符 504864"/>
              <p:cNvSpPr/>
              <p:nvPr/>
            </p:nvSpPr>
            <p:spPr>
              <a:xfrm flipH="1">
                <a:off x="4338" y="312"/>
                <a:ext cx="132" cy="181"/>
              </a:xfrm>
              <a:prstGeom prst="line">
                <a:avLst/>
              </a:prstGeom>
              <a:ln w="9525" cap="flat" cmpd="sng">
                <a:solidFill>
                  <a:schemeClr val="tx1"/>
                </a:solidFill>
                <a:prstDash val="solid"/>
                <a:miter/>
                <a:headEnd type="none" w="med" len="med"/>
                <a:tailEnd type="none" w="med" len="med"/>
              </a:ln>
            </p:spPr>
          </p:sp>
          <p:sp>
            <p:nvSpPr>
              <p:cNvPr id="115745" name="直接连接符 504865"/>
              <p:cNvSpPr/>
              <p:nvPr/>
            </p:nvSpPr>
            <p:spPr>
              <a:xfrm>
                <a:off x="4571" y="312"/>
                <a:ext cx="132" cy="181"/>
              </a:xfrm>
              <a:prstGeom prst="line">
                <a:avLst/>
              </a:prstGeom>
              <a:ln w="9525" cap="flat" cmpd="sng">
                <a:solidFill>
                  <a:schemeClr val="tx1"/>
                </a:solidFill>
                <a:prstDash val="solid"/>
                <a:miter/>
                <a:headEnd type="none" w="med" len="med"/>
                <a:tailEnd type="none" w="med" len="med"/>
              </a:ln>
            </p:spPr>
          </p:sp>
        </p:grpSp>
        <p:grpSp>
          <p:nvGrpSpPr>
            <p:cNvPr id="115746" name="组合 504866"/>
            <p:cNvGrpSpPr/>
            <p:nvPr/>
          </p:nvGrpSpPr>
          <p:grpSpPr>
            <a:xfrm>
              <a:off x="4910" y="96"/>
              <a:ext cx="622" cy="632"/>
              <a:chOff x="4910" y="96"/>
              <a:chExt cx="622" cy="632"/>
            </a:xfrm>
          </p:grpSpPr>
          <p:sp>
            <p:nvSpPr>
              <p:cNvPr id="115747" name="椭圆 504867"/>
              <p:cNvSpPr/>
              <p:nvPr/>
            </p:nvSpPr>
            <p:spPr>
              <a:xfrm>
                <a:off x="4910"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48" name="椭圆 504868"/>
              <p:cNvSpPr/>
              <p:nvPr/>
            </p:nvSpPr>
            <p:spPr>
              <a:xfrm>
                <a:off x="5290" y="501"/>
                <a:ext cx="242"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49" name="椭圆 504869"/>
              <p:cNvSpPr/>
              <p:nvPr/>
            </p:nvSpPr>
            <p:spPr>
              <a:xfrm>
                <a:off x="5105" y="96"/>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50" name="直接连接符 504870"/>
              <p:cNvSpPr/>
              <p:nvPr/>
            </p:nvSpPr>
            <p:spPr>
              <a:xfrm flipH="1">
                <a:off x="5043" y="312"/>
                <a:ext cx="132" cy="181"/>
              </a:xfrm>
              <a:prstGeom prst="line">
                <a:avLst/>
              </a:prstGeom>
              <a:ln w="9525" cap="flat" cmpd="sng">
                <a:solidFill>
                  <a:schemeClr val="tx1"/>
                </a:solidFill>
                <a:prstDash val="solid"/>
                <a:miter/>
                <a:headEnd type="none" w="med" len="med"/>
                <a:tailEnd type="none" w="med" len="med"/>
              </a:ln>
            </p:spPr>
          </p:sp>
          <p:sp>
            <p:nvSpPr>
              <p:cNvPr id="115751" name="直接连接符 504871"/>
              <p:cNvSpPr/>
              <p:nvPr/>
            </p:nvSpPr>
            <p:spPr>
              <a:xfrm>
                <a:off x="5276" y="312"/>
                <a:ext cx="132" cy="181"/>
              </a:xfrm>
              <a:prstGeom prst="line">
                <a:avLst/>
              </a:prstGeom>
              <a:ln w="9525" cap="flat" cmpd="sng">
                <a:solidFill>
                  <a:schemeClr val="tx1"/>
                </a:solidFill>
                <a:prstDash val="solid"/>
                <a:miter/>
                <a:headEnd type="none" w="med" len="med"/>
                <a:tailEnd type="none" w="med" len="med"/>
              </a:ln>
            </p:spPr>
          </p:sp>
        </p:grpSp>
      </p:grpSp>
      <p:grpSp>
        <p:nvGrpSpPr>
          <p:cNvPr id="115752" name="组合 504872"/>
          <p:cNvGrpSpPr/>
          <p:nvPr/>
        </p:nvGrpSpPr>
        <p:grpSpPr>
          <a:xfrm>
            <a:off x="517574" y="3794760"/>
            <a:ext cx="2125896" cy="1997075"/>
            <a:chOff x="407" y="1097"/>
            <a:chExt cx="1339" cy="1258"/>
          </a:xfrm>
        </p:grpSpPr>
        <p:sp>
          <p:nvSpPr>
            <p:cNvPr id="115754" name="矩形 504874"/>
            <p:cNvSpPr/>
            <p:nvPr/>
          </p:nvSpPr>
          <p:spPr>
            <a:xfrm>
              <a:off x="612" y="2134"/>
              <a:ext cx="551" cy="221"/>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第四步</a:t>
              </a:r>
              <a:endParaRPr lang="zh-CN" altLang="en-US" sz="2000">
                <a:latin typeface="Times New Roman" panose="02020603050405020304" pitchFamily="18" charset="0"/>
                <a:ea typeface="宋体" panose="02010600030101010101" pitchFamily="2" charset="-122"/>
              </a:endParaRPr>
            </a:p>
          </p:txBody>
        </p:sp>
        <p:grpSp>
          <p:nvGrpSpPr>
            <p:cNvPr id="115755" name="组合 504875"/>
            <p:cNvGrpSpPr/>
            <p:nvPr/>
          </p:nvGrpSpPr>
          <p:grpSpPr>
            <a:xfrm>
              <a:off x="407" y="1097"/>
              <a:ext cx="623" cy="614"/>
              <a:chOff x="407" y="1117"/>
              <a:chExt cx="623" cy="614"/>
            </a:xfrm>
          </p:grpSpPr>
          <p:sp>
            <p:nvSpPr>
              <p:cNvPr id="115756" name="椭圆 504876"/>
              <p:cNvSpPr/>
              <p:nvPr/>
            </p:nvSpPr>
            <p:spPr>
              <a:xfrm>
                <a:off x="407" y="1510"/>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57" name="椭圆 504877"/>
              <p:cNvSpPr/>
              <p:nvPr/>
            </p:nvSpPr>
            <p:spPr>
              <a:xfrm>
                <a:off x="788" y="1510"/>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58" name="椭圆 504878"/>
              <p:cNvSpPr/>
              <p:nvPr/>
            </p:nvSpPr>
            <p:spPr>
              <a:xfrm>
                <a:off x="602" y="1117"/>
                <a:ext cx="295"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59" name="直接连接符 504879"/>
              <p:cNvSpPr/>
              <p:nvPr/>
            </p:nvSpPr>
            <p:spPr>
              <a:xfrm flipH="1">
                <a:off x="540" y="1327"/>
                <a:ext cx="132" cy="176"/>
              </a:xfrm>
              <a:prstGeom prst="line">
                <a:avLst/>
              </a:prstGeom>
              <a:ln w="9525" cap="flat" cmpd="sng">
                <a:solidFill>
                  <a:schemeClr val="tx1"/>
                </a:solidFill>
                <a:prstDash val="solid"/>
                <a:miter/>
                <a:headEnd type="none" w="med" len="med"/>
                <a:tailEnd type="none" w="med" len="med"/>
              </a:ln>
            </p:spPr>
          </p:sp>
          <p:sp>
            <p:nvSpPr>
              <p:cNvPr id="115760" name="直接连接符 504880"/>
              <p:cNvSpPr/>
              <p:nvPr/>
            </p:nvSpPr>
            <p:spPr>
              <a:xfrm>
                <a:off x="773" y="1327"/>
                <a:ext cx="133" cy="176"/>
              </a:xfrm>
              <a:prstGeom prst="line">
                <a:avLst/>
              </a:prstGeom>
              <a:ln w="9525" cap="flat" cmpd="sng">
                <a:solidFill>
                  <a:schemeClr val="tx1"/>
                </a:solidFill>
                <a:prstDash val="solid"/>
                <a:miter/>
                <a:headEnd type="none" w="med" len="med"/>
                <a:tailEnd type="none" w="med" len="med"/>
              </a:ln>
            </p:spPr>
          </p:sp>
        </p:grpSp>
        <p:grpSp>
          <p:nvGrpSpPr>
            <p:cNvPr id="115761" name="组合 504881"/>
            <p:cNvGrpSpPr/>
            <p:nvPr/>
          </p:nvGrpSpPr>
          <p:grpSpPr>
            <a:xfrm>
              <a:off x="956" y="1104"/>
              <a:ext cx="790" cy="984"/>
              <a:chOff x="975" y="1124"/>
              <a:chExt cx="790" cy="984"/>
            </a:xfrm>
          </p:grpSpPr>
          <p:sp>
            <p:nvSpPr>
              <p:cNvPr id="115762" name="椭圆 504882"/>
              <p:cNvSpPr/>
              <p:nvPr/>
            </p:nvSpPr>
            <p:spPr>
              <a:xfrm>
                <a:off x="1523" y="1526"/>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9</a:t>
                </a:r>
                <a:endParaRPr lang="en-US" altLang="zh-CN" sz="2400">
                  <a:latin typeface="Times New Roman" panose="02020603050405020304" pitchFamily="18" charset="0"/>
                  <a:ea typeface="微软雅黑" panose="020B0503020204020204" charset="-122"/>
                </a:endParaRPr>
              </a:p>
            </p:txBody>
          </p:sp>
          <p:sp>
            <p:nvSpPr>
              <p:cNvPr id="115763" name="椭圆 504883"/>
              <p:cNvSpPr/>
              <p:nvPr/>
            </p:nvSpPr>
            <p:spPr>
              <a:xfrm>
                <a:off x="975" y="188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64" name="椭圆 504884"/>
              <p:cNvSpPr/>
              <p:nvPr/>
            </p:nvSpPr>
            <p:spPr>
              <a:xfrm>
                <a:off x="1347" y="1887"/>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65" name="椭圆 504885"/>
              <p:cNvSpPr/>
              <p:nvPr/>
            </p:nvSpPr>
            <p:spPr>
              <a:xfrm>
                <a:off x="1142" y="15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66" name="直接连接符 504886"/>
              <p:cNvSpPr/>
              <p:nvPr/>
            </p:nvSpPr>
            <p:spPr>
              <a:xfrm flipH="1">
                <a:off x="1068" y="1715"/>
                <a:ext cx="132" cy="176"/>
              </a:xfrm>
              <a:prstGeom prst="line">
                <a:avLst/>
              </a:prstGeom>
              <a:ln w="9525" cap="flat" cmpd="sng">
                <a:solidFill>
                  <a:schemeClr val="tx1"/>
                </a:solidFill>
                <a:prstDash val="solid"/>
                <a:miter/>
                <a:headEnd type="none" w="med" len="med"/>
                <a:tailEnd type="none" w="med" len="med"/>
              </a:ln>
            </p:spPr>
          </p:sp>
          <p:sp>
            <p:nvSpPr>
              <p:cNvPr id="115767" name="直接连接符 504887"/>
              <p:cNvSpPr/>
              <p:nvPr/>
            </p:nvSpPr>
            <p:spPr>
              <a:xfrm>
                <a:off x="1346" y="1715"/>
                <a:ext cx="133" cy="176"/>
              </a:xfrm>
              <a:prstGeom prst="line">
                <a:avLst/>
              </a:prstGeom>
              <a:ln w="9525" cap="flat" cmpd="sng">
                <a:solidFill>
                  <a:schemeClr val="tx1"/>
                </a:solidFill>
                <a:prstDash val="solid"/>
                <a:miter/>
                <a:headEnd type="none" w="med" len="med"/>
                <a:tailEnd type="none" w="med" len="med"/>
              </a:ln>
            </p:spPr>
          </p:sp>
          <p:sp>
            <p:nvSpPr>
              <p:cNvPr id="115768" name="椭圆 504888"/>
              <p:cNvSpPr/>
              <p:nvPr/>
            </p:nvSpPr>
            <p:spPr>
              <a:xfrm>
                <a:off x="1325" y="112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69" name="直接连接符 504889"/>
              <p:cNvSpPr/>
              <p:nvPr/>
            </p:nvSpPr>
            <p:spPr>
              <a:xfrm flipH="1">
                <a:off x="1271" y="1342"/>
                <a:ext cx="132" cy="176"/>
              </a:xfrm>
              <a:prstGeom prst="line">
                <a:avLst/>
              </a:prstGeom>
              <a:ln w="9525" cap="flat" cmpd="sng">
                <a:solidFill>
                  <a:schemeClr val="tx1"/>
                </a:solidFill>
                <a:prstDash val="solid"/>
                <a:miter/>
                <a:headEnd type="none" w="med" len="med"/>
                <a:tailEnd type="none" w="med" len="med"/>
              </a:ln>
            </p:spPr>
          </p:sp>
          <p:sp>
            <p:nvSpPr>
              <p:cNvPr id="115770" name="直接连接符 504890"/>
              <p:cNvSpPr/>
              <p:nvPr/>
            </p:nvSpPr>
            <p:spPr>
              <a:xfrm>
                <a:off x="1527" y="1342"/>
                <a:ext cx="133" cy="176"/>
              </a:xfrm>
              <a:prstGeom prst="line">
                <a:avLst/>
              </a:prstGeom>
              <a:ln w="9525" cap="flat" cmpd="sng">
                <a:solidFill>
                  <a:schemeClr val="tx1"/>
                </a:solidFill>
                <a:prstDash val="solid"/>
                <a:miter/>
                <a:headEnd type="none" w="med" len="med"/>
                <a:tailEnd type="none" w="med" len="med"/>
              </a:ln>
            </p:spPr>
          </p:sp>
        </p:grpSp>
      </p:grpSp>
      <p:grpSp>
        <p:nvGrpSpPr>
          <p:cNvPr id="25" name="组合 24"/>
          <p:cNvGrpSpPr/>
          <p:nvPr/>
        </p:nvGrpSpPr>
        <p:grpSpPr>
          <a:xfrm>
            <a:off x="4850765" y="3806190"/>
            <a:ext cx="2125980" cy="2694305"/>
            <a:chOff x="6622" y="5994"/>
            <a:chExt cx="3348" cy="4243"/>
          </a:xfrm>
        </p:grpSpPr>
        <p:grpSp>
          <p:nvGrpSpPr>
            <p:cNvPr id="4" name="组合 504872"/>
            <p:cNvGrpSpPr/>
            <p:nvPr/>
          </p:nvGrpSpPr>
          <p:grpSpPr>
            <a:xfrm>
              <a:off x="6622" y="6999"/>
              <a:ext cx="3348" cy="3238"/>
              <a:chOff x="407" y="1097"/>
              <a:chExt cx="1339" cy="1295"/>
            </a:xfrm>
          </p:grpSpPr>
          <p:sp>
            <p:nvSpPr>
              <p:cNvPr id="5" name="矩形 504874"/>
              <p:cNvSpPr/>
              <p:nvPr/>
            </p:nvSpPr>
            <p:spPr>
              <a:xfrm>
                <a:off x="889" y="2171"/>
                <a:ext cx="551" cy="221"/>
              </a:xfrm>
              <a:prstGeom prst="rect">
                <a:avLst/>
              </a:prstGeom>
              <a:noFill/>
              <a:ln w="9525">
                <a:noFill/>
              </a:ln>
            </p:spPr>
            <p:txBody>
              <a:bodyPr wrap="none" anchor="ctr"/>
              <a:lstStyle/>
              <a:p>
                <a:pPr>
                  <a:buClr>
                    <a:schemeClr val="bg1"/>
                  </a:buClr>
                  <a:buNone/>
                </a:pPr>
                <a:r>
                  <a:rPr lang="zh-CN" altLang="en-US" sz="2000" dirty="0">
                    <a:latin typeface="Times New Roman" panose="02020603050405020304" pitchFamily="18" charset="0"/>
                    <a:ea typeface="宋体" panose="02010600030101010101" pitchFamily="2" charset="-122"/>
                  </a:rPr>
                  <a:t>第五步</a:t>
                </a:r>
                <a:endParaRPr lang="zh-CN" altLang="en-US" sz="2000">
                  <a:latin typeface="Times New Roman" panose="02020603050405020304" pitchFamily="18" charset="0"/>
                  <a:ea typeface="宋体" panose="02010600030101010101" pitchFamily="2" charset="-122"/>
                </a:endParaRPr>
              </a:p>
            </p:txBody>
          </p:sp>
          <p:grpSp>
            <p:nvGrpSpPr>
              <p:cNvPr id="6" name="组合 504875"/>
              <p:cNvGrpSpPr/>
              <p:nvPr/>
            </p:nvGrpSpPr>
            <p:grpSpPr>
              <a:xfrm>
                <a:off x="407" y="1097"/>
                <a:ext cx="623" cy="614"/>
                <a:chOff x="407" y="1117"/>
                <a:chExt cx="623" cy="614"/>
              </a:xfrm>
            </p:grpSpPr>
            <p:sp>
              <p:nvSpPr>
                <p:cNvPr id="7" name="椭圆 504876"/>
                <p:cNvSpPr/>
                <p:nvPr/>
              </p:nvSpPr>
              <p:spPr>
                <a:xfrm>
                  <a:off x="407" y="1510"/>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 name="椭圆 504877"/>
                <p:cNvSpPr/>
                <p:nvPr/>
              </p:nvSpPr>
              <p:spPr>
                <a:xfrm>
                  <a:off x="788" y="1510"/>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9" name="椭圆 504878"/>
                <p:cNvSpPr/>
                <p:nvPr/>
              </p:nvSpPr>
              <p:spPr>
                <a:xfrm>
                  <a:off x="602" y="1117"/>
                  <a:ext cx="295"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0" name="直接连接符 504879"/>
                <p:cNvSpPr/>
                <p:nvPr/>
              </p:nvSpPr>
              <p:spPr>
                <a:xfrm flipH="1">
                  <a:off x="540" y="1327"/>
                  <a:ext cx="132" cy="176"/>
                </a:xfrm>
                <a:prstGeom prst="line">
                  <a:avLst/>
                </a:prstGeom>
                <a:ln w="9525" cap="flat" cmpd="sng">
                  <a:solidFill>
                    <a:schemeClr val="tx1"/>
                  </a:solidFill>
                  <a:prstDash val="solid"/>
                  <a:miter/>
                  <a:headEnd type="none" w="med" len="med"/>
                  <a:tailEnd type="none" w="med" len="med"/>
                </a:ln>
              </p:spPr>
            </p:sp>
            <p:sp>
              <p:nvSpPr>
                <p:cNvPr id="11" name="直接连接符 504880"/>
                <p:cNvSpPr/>
                <p:nvPr/>
              </p:nvSpPr>
              <p:spPr>
                <a:xfrm>
                  <a:off x="773" y="1327"/>
                  <a:ext cx="133" cy="176"/>
                </a:xfrm>
                <a:prstGeom prst="line">
                  <a:avLst/>
                </a:prstGeom>
                <a:ln w="9525" cap="flat" cmpd="sng">
                  <a:solidFill>
                    <a:schemeClr val="tx1"/>
                  </a:solidFill>
                  <a:prstDash val="solid"/>
                  <a:miter/>
                  <a:headEnd type="none" w="med" len="med"/>
                  <a:tailEnd type="none" w="med" len="med"/>
                </a:ln>
              </p:spPr>
            </p:sp>
          </p:grpSp>
          <p:grpSp>
            <p:nvGrpSpPr>
              <p:cNvPr id="12" name="组合 504881"/>
              <p:cNvGrpSpPr/>
              <p:nvPr/>
            </p:nvGrpSpPr>
            <p:grpSpPr>
              <a:xfrm>
                <a:off x="956" y="1104"/>
                <a:ext cx="790" cy="984"/>
                <a:chOff x="975" y="1124"/>
                <a:chExt cx="790" cy="984"/>
              </a:xfrm>
            </p:grpSpPr>
            <p:sp>
              <p:nvSpPr>
                <p:cNvPr id="13" name="椭圆 504882"/>
                <p:cNvSpPr/>
                <p:nvPr/>
              </p:nvSpPr>
              <p:spPr>
                <a:xfrm>
                  <a:off x="1523" y="1526"/>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9</a:t>
                  </a:r>
                  <a:endParaRPr lang="en-US" altLang="zh-CN" sz="2400">
                    <a:latin typeface="Times New Roman" panose="02020603050405020304" pitchFamily="18" charset="0"/>
                    <a:ea typeface="微软雅黑" panose="020B0503020204020204" charset="-122"/>
                  </a:endParaRPr>
                </a:p>
              </p:txBody>
            </p:sp>
            <p:sp>
              <p:nvSpPr>
                <p:cNvPr id="14" name="椭圆 504883"/>
                <p:cNvSpPr/>
                <p:nvPr/>
              </p:nvSpPr>
              <p:spPr>
                <a:xfrm>
                  <a:off x="975" y="188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5" name="椭圆 504884"/>
                <p:cNvSpPr/>
                <p:nvPr/>
              </p:nvSpPr>
              <p:spPr>
                <a:xfrm>
                  <a:off x="1347" y="1887"/>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6" name="椭圆 504885"/>
                <p:cNvSpPr/>
                <p:nvPr/>
              </p:nvSpPr>
              <p:spPr>
                <a:xfrm>
                  <a:off x="1142" y="15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7" name="直接连接符 504886"/>
                <p:cNvSpPr/>
                <p:nvPr/>
              </p:nvSpPr>
              <p:spPr>
                <a:xfrm flipH="1">
                  <a:off x="1068" y="1715"/>
                  <a:ext cx="132" cy="176"/>
                </a:xfrm>
                <a:prstGeom prst="line">
                  <a:avLst/>
                </a:prstGeom>
                <a:ln w="9525" cap="flat" cmpd="sng">
                  <a:solidFill>
                    <a:schemeClr val="tx1"/>
                  </a:solidFill>
                  <a:prstDash val="solid"/>
                  <a:miter/>
                  <a:headEnd type="none" w="med" len="med"/>
                  <a:tailEnd type="none" w="med" len="med"/>
                </a:ln>
              </p:spPr>
            </p:sp>
            <p:sp>
              <p:nvSpPr>
                <p:cNvPr id="18" name="直接连接符 504887"/>
                <p:cNvSpPr/>
                <p:nvPr/>
              </p:nvSpPr>
              <p:spPr>
                <a:xfrm>
                  <a:off x="1346" y="1715"/>
                  <a:ext cx="133" cy="176"/>
                </a:xfrm>
                <a:prstGeom prst="line">
                  <a:avLst/>
                </a:prstGeom>
                <a:ln w="9525" cap="flat" cmpd="sng">
                  <a:solidFill>
                    <a:schemeClr val="tx1"/>
                  </a:solidFill>
                  <a:prstDash val="solid"/>
                  <a:miter/>
                  <a:headEnd type="none" w="med" len="med"/>
                  <a:tailEnd type="none" w="med" len="med"/>
                </a:ln>
              </p:spPr>
            </p:sp>
            <p:sp>
              <p:nvSpPr>
                <p:cNvPr id="19" name="椭圆 504888"/>
                <p:cNvSpPr/>
                <p:nvPr/>
              </p:nvSpPr>
              <p:spPr>
                <a:xfrm>
                  <a:off x="1325" y="112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20" name="直接连接符 504889"/>
                <p:cNvSpPr/>
                <p:nvPr/>
              </p:nvSpPr>
              <p:spPr>
                <a:xfrm flipH="1">
                  <a:off x="1271" y="1342"/>
                  <a:ext cx="132" cy="176"/>
                </a:xfrm>
                <a:prstGeom prst="line">
                  <a:avLst/>
                </a:prstGeom>
                <a:ln w="9525" cap="flat" cmpd="sng">
                  <a:solidFill>
                    <a:schemeClr val="tx1"/>
                  </a:solidFill>
                  <a:prstDash val="solid"/>
                  <a:miter/>
                  <a:headEnd type="none" w="med" len="med"/>
                  <a:tailEnd type="none" w="med" len="med"/>
                </a:ln>
              </p:spPr>
            </p:sp>
            <p:sp>
              <p:nvSpPr>
                <p:cNvPr id="21" name="直接连接符 504890"/>
                <p:cNvSpPr/>
                <p:nvPr/>
              </p:nvSpPr>
              <p:spPr>
                <a:xfrm>
                  <a:off x="1527" y="1342"/>
                  <a:ext cx="133" cy="176"/>
                </a:xfrm>
                <a:prstGeom prst="line">
                  <a:avLst/>
                </a:prstGeom>
                <a:ln w="9525" cap="flat" cmpd="sng">
                  <a:solidFill>
                    <a:schemeClr val="tx1"/>
                  </a:solidFill>
                  <a:prstDash val="solid"/>
                  <a:miter/>
                  <a:headEnd type="none" w="med" len="med"/>
                  <a:tailEnd type="none" w="med" len="med"/>
                </a:ln>
              </p:spPr>
            </p:sp>
          </p:grpSp>
        </p:grpSp>
        <p:sp>
          <p:nvSpPr>
            <p:cNvPr id="22" name="椭圆 504923"/>
            <p:cNvSpPr/>
            <p:nvPr/>
          </p:nvSpPr>
          <p:spPr>
            <a:xfrm>
              <a:off x="8007" y="5994"/>
              <a:ext cx="793" cy="568"/>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30</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23" name="直接连接符 504924"/>
            <p:cNvSpPr/>
            <p:nvPr/>
          </p:nvSpPr>
          <p:spPr>
            <a:xfrm flipH="1">
              <a:off x="7466" y="6501"/>
              <a:ext cx="680" cy="510"/>
            </a:xfrm>
            <a:prstGeom prst="line">
              <a:avLst/>
            </a:prstGeom>
            <a:ln w="9525" cap="flat" cmpd="sng">
              <a:solidFill>
                <a:schemeClr val="tx1"/>
              </a:solidFill>
              <a:prstDash val="solid"/>
              <a:miter/>
              <a:headEnd type="none" w="med" len="med"/>
              <a:tailEnd type="none" w="med" len="med"/>
            </a:ln>
          </p:spPr>
        </p:sp>
        <p:sp>
          <p:nvSpPr>
            <p:cNvPr id="24" name="直接连接符 504925"/>
            <p:cNvSpPr/>
            <p:nvPr/>
          </p:nvSpPr>
          <p:spPr>
            <a:xfrm>
              <a:off x="8579" y="6514"/>
              <a:ext cx="680" cy="510"/>
            </a:xfrm>
            <a:prstGeom prst="line">
              <a:avLst/>
            </a:prstGeom>
            <a:ln w="9525" cap="flat" cmpd="sng">
              <a:solidFill>
                <a:schemeClr val="tx1"/>
              </a:solidFill>
              <a:prstDash val="solid"/>
              <a:miter/>
              <a:headEnd type="none" w="med" len="med"/>
              <a:tailEnd type="none" w="med" len="med"/>
            </a:ln>
          </p:spPr>
        </p:sp>
      </p:grpSp>
      <p:sp>
        <p:nvSpPr>
          <p:cNvPr id="26" name="文本框 25"/>
          <p:cNvSpPr txBox="1"/>
          <p:nvPr/>
        </p:nvSpPr>
        <p:spPr>
          <a:xfrm>
            <a:off x="276225" y="3305175"/>
            <a:ext cx="8760460" cy="68199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buNone/>
            </a:pPr>
            <a:r>
              <a:rPr lang="zh-CN" altLang="en-US" b="0">
                <a:solidFill>
                  <a:srgbClr val="FF0000"/>
                </a:solidFill>
              </a:rPr>
              <a:t>构造原则</a:t>
            </a:r>
            <a:r>
              <a:rPr lang="en-US" altLang="zh-CN" b="0">
                <a:solidFill>
                  <a:srgbClr val="FF0000"/>
                </a:solidFill>
              </a:rPr>
              <a:t>2</a:t>
            </a:r>
            <a:r>
              <a:rPr lang="zh-CN" altLang="en-US" b="0">
                <a:solidFill>
                  <a:srgbClr val="FF0000"/>
                </a:solidFill>
              </a:rPr>
              <a:t>：</a:t>
            </a:r>
            <a:r>
              <a:rPr lang="zh-CN" altLang="en-US" b="0"/>
              <a:t>根值相同时，优先选择深度较小者。</a:t>
            </a:r>
            <a:endParaRPr lang="zh-CN" altLang="en-US" b="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6.5.2 </a:t>
            </a:r>
            <a:r>
              <a:rPr lang="zh-CN" altLang="en-US">
                <a:sym typeface="+mn-ea"/>
              </a:rPr>
              <a:t>Huffman编码</a:t>
            </a:r>
            <a:endParaRPr lang="en-US" altLang="zh-CN"/>
          </a:p>
        </p:txBody>
      </p:sp>
      <p:sp>
        <p:nvSpPr>
          <p:cNvPr id="3" name="内容占位符 2"/>
          <p:cNvSpPr>
            <a:spLocks noGrp="1"/>
          </p:cNvSpPr>
          <p:nvPr>
            <p:ph idx="1"/>
          </p:nvPr>
        </p:nvSpPr>
        <p:spPr>
          <a:xfrm>
            <a:off x="100330" y="1028700"/>
            <a:ext cx="8888730" cy="5579745"/>
          </a:xfrm>
        </p:spPr>
        <p:txBody>
          <a:bodyPr/>
          <a:lstStyle/>
          <a:p>
            <a:r>
              <a:rPr lang="zh-CN" altLang="en-US">
                <a:solidFill>
                  <a:srgbClr val="FF0000"/>
                </a:solidFill>
              </a:rPr>
              <a:t>前缀码：</a:t>
            </a:r>
            <a:r>
              <a:rPr lang="zh-CN" altLang="en-US"/>
              <a:t>如果在一个编码系统中，</a:t>
            </a:r>
            <a:r>
              <a:rPr lang="zh-CN" altLang="en-US">
                <a:solidFill>
                  <a:srgbClr val="0000FF"/>
                </a:solidFill>
              </a:rPr>
              <a:t>任何一个编码都不是其他编码的前缀</a:t>
            </a:r>
            <a:r>
              <a:rPr lang="zh-CN" altLang="en-US"/>
              <a:t>，则称该编码系统中的编码为前缀码。</a:t>
            </a:r>
            <a:endParaRPr lang="zh-CN" altLang="en-US"/>
          </a:p>
          <a:p>
            <a:r>
              <a:rPr lang="zh-CN" altLang="en-US">
                <a:solidFill>
                  <a:srgbClr val="FF0000"/>
                </a:solidFill>
              </a:rPr>
              <a:t>哈夫曼编码：</a:t>
            </a:r>
            <a:r>
              <a:rPr lang="zh-CN" altLang="en-US"/>
              <a:t>对一颗有</a:t>
            </a:r>
            <a:r>
              <a:rPr lang="en-US" altLang="zh-CN"/>
              <a:t>n</a:t>
            </a:r>
            <a:r>
              <a:rPr lang="zh-CN" altLang="en-US"/>
              <a:t>个叶子的哈夫曼树，规定</a:t>
            </a:r>
            <a:r>
              <a:rPr lang="zh-CN" altLang="en-US">
                <a:solidFill>
                  <a:srgbClr val="0000FF"/>
                </a:solidFill>
              </a:rPr>
              <a:t>左分支为</a:t>
            </a:r>
            <a:r>
              <a:rPr lang="en-US" altLang="zh-CN">
                <a:solidFill>
                  <a:srgbClr val="0000FF"/>
                </a:solidFill>
              </a:rPr>
              <a:t>0</a:t>
            </a:r>
            <a:r>
              <a:rPr lang="zh-CN" altLang="en-US">
                <a:solidFill>
                  <a:srgbClr val="0000FF"/>
                </a:solidFill>
              </a:rPr>
              <a:t>，右分支为</a:t>
            </a:r>
            <a:r>
              <a:rPr lang="en-US" altLang="zh-CN">
                <a:solidFill>
                  <a:srgbClr val="0000FF"/>
                </a:solidFill>
              </a:rPr>
              <a:t>1</a:t>
            </a:r>
            <a:r>
              <a:rPr lang="zh-CN" altLang="en-US"/>
              <a:t>，可得到对应叶子结点的哈夫曼编码。</a:t>
            </a:r>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6.5.2 </a:t>
            </a:r>
            <a:r>
              <a:rPr lang="zh-CN" altLang="en-US">
                <a:sym typeface="+mn-ea"/>
              </a:rPr>
              <a:t>Huffman编码</a:t>
            </a:r>
            <a:endParaRPr lang="en-US" altLang="zh-CN"/>
          </a:p>
        </p:txBody>
      </p:sp>
      <p:grpSp>
        <p:nvGrpSpPr>
          <p:cNvPr id="115772" name="组合 504892"/>
          <p:cNvGrpSpPr/>
          <p:nvPr/>
        </p:nvGrpSpPr>
        <p:grpSpPr>
          <a:xfrm>
            <a:off x="4745990" y="1364615"/>
            <a:ext cx="4181475" cy="3555365"/>
            <a:chOff x="4056" y="1104"/>
            <a:chExt cx="1584" cy="1432"/>
          </a:xfrm>
        </p:grpSpPr>
        <p:sp>
          <p:nvSpPr>
            <p:cNvPr id="115773" name="矩形 504893"/>
            <p:cNvSpPr/>
            <p:nvPr/>
          </p:nvSpPr>
          <p:spPr>
            <a:xfrm>
              <a:off x="5432" y="2096"/>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1</a:t>
              </a:r>
              <a:endParaRPr lang="en-US" altLang="zh-CN" sz="2000">
                <a:latin typeface="Times New Roman" panose="02020603050405020304" pitchFamily="18" charset="0"/>
                <a:ea typeface="微软雅黑" panose="020B0503020204020204" charset="-122"/>
              </a:endParaRPr>
            </a:p>
          </p:txBody>
        </p:sp>
        <p:sp>
          <p:nvSpPr>
            <p:cNvPr id="115774" name="矩形 504894"/>
            <p:cNvSpPr/>
            <p:nvPr/>
          </p:nvSpPr>
          <p:spPr>
            <a:xfrm>
              <a:off x="5264" y="1696"/>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1</a:t>
              </a:r>
              <a:endParaRPr lang="en-US" altLang="zh-CN" sz="2000">
                <a:latin typeface="Times New Roman" panose="02020603050405020304" pitchFamily="18" charset="0"/>
                <a:ea typeface="微软雅黑" panose="020B0503020204020204" charset="-122"/>
              </a:endParaRPr>
            </a:p>
          </p:txBody>
        </p:sp>
        <p:sp>
          <p:nvSpPr>
            <p:cNvPr id="115775" name="矩形 504895"/>
            <p:cNvSpPr/>
            <p:nvPr/>
          </p:nvSpPr>
          <p:spPr>
            <a:xfrm>
              <a:off x="4976" y="1248"/>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1</a:t>
              </a:r>
              <a:endParaRPr lang="en-US" altLang="zh-CN" sz="2000">
                <a:latin typeface="Times New Roman" panose="02020603050405020304" pitchFamily="18" charset="0"/>
                <a:ea typeface="微软雅黑" panose="020B0503020204020204" charset="-122"/>
              </a:endParaRPr>
            </a:p>
          </p:txBody>
        </p:sp>
        <p:sp>
          <p:nvSpPr>
            <p:cNvPr id="115776" name="矩形 504896"/>
            <p:cNvSpPr/>
            <p:nvPr/>
          </p:nvSpPr>
          <p:spPr>
            <a:xfrm>
              <a:off x="4696" y="2112"/>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1</a:t>
              </a:r>
              <a:endParaRPr lang="en-US" altLang="zh-CN" sz="2000">
                <a:latin typeface="Times New Roman" panose="02020603050405020304" pitchFamily="18" charset="0"/>
                <a:ea typeface="微软雅黑" panose="020B0503020204020204" charset="-122"/>
              </a:endParaRPr>
            </a:p>
          </p:txBody>
        </p:sp>
        <p:sp>
          <p:nvSpPr>
            <p:cNvPr id="115777" name="矩形 504897"/>
            <p:cNvSpPr/>
            <p:nvPr/>
          </p:nvSpPr>
          <p:spPr>
            <a:xfrm>
              <a:off x="4520" y="1712"/>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1</a:t>
              </a:r>
              <a:endParaRPr lang="en-US" altLang="zh-CN" sz="2000">
                <a:latin typeface="Times New Roman" panose="02020603050405020304" pitchFamily="18" charset="0"/>
                <a:ea typeface="微软雅黑" panose="020B0503020204020204" charset="-122"/>
              </a:endParaRPr>
            </a:p>
          </p:txBody>
        </p:sp>
        <p:sp>
          <p:nvSpPr>
            <p:cNvPr id="115778" name="矩形 504898"/>
            <p:cNvSpPr/>
            <p:nvPr/>
          </p:nvSpPr>
          <p:spPr>
            <a:xfrm>
              <a:off x="5059" y="2088"/>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0</a:t>
              </a:r>
              <a:endParaRPr lang="en-US" altLang="zh-CN" sz="2000">
                <a:latin typeface="Times New Roman" panose="02020603050405020304" pitchFamily="18" charset="0"/>
                <a:ea typeface="微软雅黑" panose="020B0503020204020204" charset="-122"/>
              </a:endParaRPr>
            </a:p>
          </p:txBody>
        </p:sp>
        <p:sp>
          <p:nvSpPr>
            <p:cNvPr id="115779" name="矩形 504899"/>
            <p:cNvSpPr/>
            <p:nvPr/>
          </p:nvSpPr>
          <p:spPr>
            <a:xfrm>
              <a:off x="4851" y="1680"/>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0</a:t>
              </a:r>
              <a:endParaRPr lang="en-US" altLang="zh-CN" sz="2000">
                <a:latin typeface="Times New Roman" panose="02020603050405020304" pitchFamily="18" charset="0"/>
                <a:ea typeface="微软雅黑" panose="020B0503020204020204" charset="-122"/>
              </a:endParaRPr>
            </a:p>
          </p:txBody>
        </p:sp>
        <p:sp>
          <p:nvSpPr>
            <p:cNvPr id="115780" name="矩形 504900"/>
            <p:cNvSpPr/>
            <p:nvPr/>
          </p:nvSpPr>
          <p:spPr>
            <a:xfrm>
              <a:off x="4320" y="2072"/>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0</a:t>
              </a:r>
              <a:endParaRPr lang="en-US" altLang="zh-CN" sz="2000">
                <a:latin typeface="Times New Roman" panose="02020603050405020304" pitchFamily="18" charset="0"/>
                <a:ea typeface="微软雅黑" panose="020B0503020204020204" charset="-122"/>
              </a:endParaRPr>
            </a:p>
          </p:txBody>
        </p:sp>
        <p:sp>
          <p:nvSpPr>
            <p:cNvPr id="115781" name="矩形 504901"/>
            <p:cNvSpPr/>
            <p:nvPr/>
          </p:nvSpPr>
          <p:spPr>
            <a:xfrm>
              <a:off x="4104" y="1704"/>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0</a:t>
              </a:r>
              <a:endParaRPr lang="en-US" altLang="zh-CN" sz="2000">
                <a:latin typeface="Times New Roman" panose="02020603050405020304" pitchFamily="18" charset="0"/>
                <a:ea typeface="微软雅黑" panose="020B0503020204020204" charset="-122"/>
              </a:endParaRPr>
            </a:p>
          </p:txBody>
        </p:sp>
        <p:sp>
          <p:nvSpPr>
            <p:cNvPr id="115782" name="矩形 504902"/>
            <p:cNvSpPr/>
            <p:nvPr/>
          </p:nvSpPr>
          <p:spPr>
            <a:xfrm>
              <a:off x="4400" y="1256"/>
              <a:ext cx="181" cy="181"/>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0</a:t>
              </a:r>
              <a:endParaRPr lang="en-US" altLang="zh-CN" sz="2000">
                <a:latin typeface="Times New Roman" panose="02020603050405020304" pitchFamily="18" charset="0"/>
                <a:ea typeface="微软雅黑" panose="020B0503020204020204" charset="-122"/>
              </a:endParaRPr>
            </a:p>
          </p:txBody>
        </p:sp>
        <p:grpSp>
          <p:nvGrpSpPr>
            <p:cNvPr id="115783" name="组合 504903"/>
            <p:cNvGrpSpPr/>
            <p:nvPr/>
          </p:nvGrpSpPr>
          <p:grpSpPr>
            <a:xfrm>
              <a:off x="4800" y="1509"/>
              <a:ext cx="840" cy="1019"/>
              <a:chOff x="2520" y="1128"/>
              <a:chExt cx="840" cy="1019"/>
            </a:xfrm>
          </p:grpSpPr>
          <p:sp>
            <p:nvSpPr>
              <p:cNvPr id="115784" name="椭圆 504904"/>
              <p:cNvSpPr/>
              <p:nvPr/>
            </p:nvSpPr>
            <p:spPr>
              <a:xfrm>
                <a:off x="2520" y="1530"/>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8</a:t>
                </a:r>
                <a:endParaRPr lang="en-US" altLang="zh-CN" sz="2400">
                  <a:latin typeface="Times New Roman" panose="02020603050405020304" pitchFamily="18" charset="0"/>
                  <a:ea typeface="微软雅黑" panose="020B0503020204020204" charset="-122"/>
                </a:endParaRPr>
              </a:p>
            </p:txBody>
          </p:sp>
          <p:sp>
            <p:nvSpPr>
              <p:cNvPr id="115785" name="椭圆 504905"/>
              <p:cNvSpPr/>
              <p:nvPr/>
            </p:nvSpPr>
            <p:spPr>
              <a:xfrm>
                <a:off x="2737" y="19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86" name="椭圆 504906"/>
              <p:cNvSpPr/>
              <p:nvPr/>
            </p:nvSpPr>
            <p:spPr>
              <a:xfrm>
                <a:off x="3118" y="1926"/>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115787" name="椭圆 504907"/>
              <p:cNvSpPr/>
              <p:nvPr/>
            </p:nvSpPr>
            <p:spPr>
              <a:xfrm>
                <a:off x="2916" y="1525"/>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10</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88" name="直接连接符 504908"/>
              <p:cNvSpPr/>
              <p:nvPr/>
            </p:nvSpPr>
            <p:spPr>
              <a:xfrm flipH="1">
                <a:off x="2870" y="1743"/>
                <a:ext cx="132" cy="176"/>
              </a:xfrm>
              <a:prstGeom prst="line">
                <a:avLst/>
              </a:prstGeom>
              <a:ln w="9525" cap="flat" cmpd="sng">
                <a:solidFill>
                  <a:schemeClr val="tx1"/>
                </a:solidFill>
                <a:prstDash val="solid"/>
                <a:miter/>
                <a:headEnd type="none" w="med" len="med"/>
                <a:tailEnd type="none" w="med" len="med"/>
              </a:ln>
            </p:spPr>
          </p:sp>
          <p:sp>
            <p:nvSpPr>
              <p:cNvPr id="115789" name="直接连接符 504909"/>
              <p:cNvSpPr/>
              <p:nvPr/>
            </p:nvSpPr>
            <p:spPr>
              <a:xfrm>
                <a:off x="3103" y="1743"/>
                <a:ext cx="133" cy="176"/>
              </a:xfrm>
              <a:prstGeom prst="line">
                <a:avLst/>
              </a:prstGeom>
              <a:ln w="9525" cap="flat" cmpd="sng">
                <a:solidFill>
                  <a:schemeClr val="tx1"/>
                </a:solidFill>
                <a:prstDash val="solid"/>
                <a:miter/>
                <a:headEnd type="none" w="med" len="med"/>
                <a:tailEnd type="none" w="med" len="med"/>
              </a:ln>
            </p:spPr>
          </p:sp>
          <p:sp>
            <p:nvSpPr>
              <p:cNvPr id="115790" name="椭圆 504910"/>
              <p:cNvSpPr/>
              <p:nvPr/>
            </p:nvSpPr>
            <p:spPr>
              <a:xfrm>
                <a:off x="2722" y="112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18</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91" name="直接连接符 504911"/>
              <p:cNvSpPr/>
              <p:nvPr/>
            </p:nvSpPr>
            <p:spPr>
              <a:xfrm flipH="1">
                <a:off x="2668" y="1346"/>
                <a:ext cx="132" cy="176"/>
              </a:xfrm>
              <a:prstGeom prst="line">
                <a:avLst/>
              </a:prstGeom>
              <a:ln w="9525" cap="flat" cmpd="sng">
                <a:solidFill>
                  <a:schemeClr val="tx1"/>
                </a:solidFill>
                <a:prstDash val="solid"/>
                <a:miter/>
                <a:headEnd type="none" w="med" len="med"/>
                <a:tailEnd type="none" w="med" len="med"/>
              </a:ln>
            </p:spPr>
          </p:sp>
          <p:sp>
            <p:nvSpPr>
              <p:cNvPr id="115792" name="直接连接符 504912"/>
              <p:cNvSpPr/>
              <p:nvPr/>
            </p:nvSpPr>
            <p:spPr>
              <a:xfrm>
                <a:off x="2924" y="1346"/>
                <a:ext cx="133" cy="176"/>
              </a:xfrm>
              <a:prstGeom prst="line">
                <a:avLst/>
              </a:prstGeom>
              <a:ln w="9525" cap="flat" cmpd="sng">
                <a:solidFill>
                  <a:schemeClr val="tx1"/>
                </a:solidFill>
                <a:prstDash val="solid"/>
                <a:miter/>
                <a:headEnd type="none" w="med" len="med"/>
                <a:tailEnd type="none" w="med" len="med"/>
              </a:ln>
            </p:spPr>
          </p:sp>
        </p:grpSp>
        <p:grpSp>
          <p:nvGrpSpPr>
            <p:cNvPr id="115793" name="组合 504913"/>
            <p:cNvGrpSpPr/>
            <p:nvPr/>
          </p:nvGrpSpPr>
          <p:grpSpPr>
            <a:xfrm>
              <a:off x="4056" y="1517"/>
              <a:ext cx="840" cy="1019"/>
              <a:chOff x="1123" y="1124"/>
              <a:chExt cx="840" cy="1019"/>
            </a:xfrm>
          </p:grpSpPr>
          <p:sp>
            <p:nvSpPr>
              <p:cNvPr id="115794" name="椭圆 504914"/>
              <p:cNvSpPr/>
              <p:nvPr/>
            </p:nvSpPr>
            <p:spPr>
              <a:xfrm>
                <a:off x="1123" y="1526"/>
                <a:ext cx="242" cy="22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5795" name="椭圆 504915"/>
              <p:cNvSpPr/>
              <p:nvPr/>
            </p:nvSpPr>
            <p:spPr>
              <a:xfrm>
                <a:off x="1340"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5796" name="椭圆 504916"/>
              <p:cNvSpPr/>
              <p:nvPr/>
            </p:nvSpPr>
            <p:spPr>
              <a:xfrm>
                <a:off x="1721" y="1922"/>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15797" name="椭圆 504917"/>
              <p:cNvSpPr/>
              <p:nvPr/>
            </p:nvSpPr>
            <p:spPr>
              <a:xfrm>
                <a:off x="1535" y="1529"/>
                <a:ext cx="242"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7</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798" name="直接连接符 504918"/>
              <p:cNvSpPr/>
              <p:nvPr/>
            </p:nvSpPr>
            <p:spPr>
              <a:xfrm flipH="1">
                <a:off x="1473" y="1739"/>
                <a:ext cx="132" cy="176"/>
              </a:xfrm>
              <a:prstGeom prst="line">
                <a:avLst/>
              </a:prstGeom>
              <a:ln w="9525" cap="flat" cmpd="sng">
                <a:solidFill>
                  <a:schemeClr val="tx1"/>
                </a:solidFill>
                <a:prstDash val="solid"/>
                <a:miter/>
                <a:headEnd type="none" w="med" len="med"/>
                <a:tailEnd type="none" w="med" len="med"/>
              </a:ln>
            </p:spPr>
          </p:sp>
          <p:sp>
            <p:nvSpPr>
              <p:cNvPr id="115799" name="直接连接符 504919"/>
              <p:cNvSpPr/>
              <p:nvPr/>
            </p:nvSpPr>
            <p:spPr>
              <a:xfrm>
                <a:off x="1706" y="1739"/>
                <a:ext cx="133" cy="176"/>
              </a:xfrm>
              <a:prstGeom prst="line">
                <a:avLst/>
              </a:prstGeom>
              <a:ln w="9525" cap="flat" cmpd="sng">
                <a:solidFill>
                  <a:schemeClr val="tx1"/>
                </a:solidFill>
                <a:prstDash val="solid"/>
                <a:miter/>
                <a:headEnd type="none" w="med" len="med"/>
                <a:tailEnd type="none" w="med" len="med"/>
              </a:ln>
            </p:spPr>
          </p:sp>
          <p:sp>
            <p:nvSpPr>
              <p:cNvPr id="115800" name="椭圆 504920"/>
              <p:cNvSpPr/>
              <p:nvPr/>
            </p:nvSpPr>
            <p:spPr>
              <a:xfrm>
                <a:off x="1325" y="112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13</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01" name="直接连接符 504921"/>
              <p:cNvSpPr/>
              <p:nvPr/>
            </p:nvSpPr>
            <p:spPr>
              <a:xfrm flipH="1">
                <a:off x="1271" y="1342"/>
                <a:ext cx="132" cy="176"/>
              </a:xfrm>
              <a:prstGeom prst="line">
                <a:avLst/>
              </a:prstGeom>
              <a:ln w="9525" cap="flat" cmpd="sng">
                <a:solidFill>
                  <a:schemeClr val="tx1"/>
                </a:solidFill>
                <a:prstDash val="solid"/>
                <a:miter/>
                <a:headEnd type="none" w="med" len="med"/>
                <a:tailEnd type="none" w="med" len="med"/>
              </a:ln>
            </p:spPr>
          </p:sp>
          <p:sp>
            <p:nvSpPr>
              <p:cNvPr id="115802" name="直接连接符 504922"/>
              <p:cNvSpPr/>
              <p:nvPr/>
            </p:nvSpPr>
            <p:spPr>
              <a:xfrm>
                <a:off x="1527" y="1342"/>
                <a:ext cx="133" cy="176"/>
              </a:xfrm>
              <a:prstGeom prst="line">
                <a:avLst/>
              </a:prstGeom>
              <a:ln w="9525" cap="flat" cmpd="sng">
                <a:solidFill>
                  <a:schemeClr val="tx1"/>
                </a:solidFill>
                <a:prstDash val="solid"/>
                <a:miter/>
                <a:headEnd type="none" w="med" len="med"/>
                <a:tailEnd type="none" w="med" len="med"/>
              </a:ln>
            </p:spPr>
          </p:sp>
        </p:grpSp>
        <p:sp>
          <p:nvSpPr>
            <p:cNvPr id="115803" name="椭圆 504923"/>
            <p:cNvSpPr/>
            <p:nvPr/>
          </p:nvSpPr>
          <p:spPr>
            <a:xfrm>
              <a:off x="4627" y="1104"/>
              <a:ext cx="317"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solidFill>
                    <a:schemeClr val="folHlink"/>
                  </a:solidFill>
                  <a:latin typeface="Times New Roman" panose="02020603050405020304" pitchFamily="18" charset="0"/>
                  <a:ea typeface="微软雅黑" panose="020B0503020204020204" charset="-122"/>
                </a:rPr>
                <a:t>31</a:t>
              </a:r>
              <a:endParaRPr lang="en-US" altLang="zh-CN" sz="2400">
                <a:solidFill>
                  <a:schemeClr val="folHlink"/>
                </a:solidFill>
                <a:latin typeface="Times New Roman" panose="02020603050405020304" pitchFamily="18" charset="0"/>
                <a:ea typeface="微软雅黑" panose="020B0503020204020204" charset="-122"/>
              </a:endParaRPr>
            </a:p>
          </p:txBody>
        </p:sp>
        <p:sp>
          <p:nvSpPr>
            <p:cNvPr id="115804" name="直接连接符 504924"/>
            <p:cNvSpPr/>
            <p:nvPr/>
          </p:nvSpPr>
          <p:spPr>
            <a:xfrm flipH="1">
              <a:off x="4416" y="1312"/>
              <a:ext cx="272" cy="204"/>
            </a:xfrm>
            <a:prstGeom prst="line">
              <a:avLst/>
            </a:prstGeom>
            <a:ln w="9525" cap="flat" cmpd="sng">
              <a:solidFill>
                <a:schemeClr val="tx1"/>
              </a:solidFill>
              <a:prstDash val="solid"/>
              <a:miter/>
              <a:headEnd type="none" w="med" len="med"/>
              <a:tailEnd type="none" w="med" len="med"/>
            </a:ln>
          </p:spPr>
        </p:sp>
        <p:sp>
          <p:nvSpPr>
            <p:cNvPr id="115805" name="直接连接符 504925"/>
            <p:cNvSpPr/>
            <p:nvPr/>
          </p:nvSpPr>
          <p:spPr>
            <a:xfrm>
              <a:off x="4856" y="1312"/>
              <a:ext cx="272" cy="204"/>
            </a:xfrm>
            <a:prstGeom prst="line">
              <a:avLst/>
            </a:prstGeom>
            <a:ln w="9525" cap="flat" cmpd="sng">
              <a:solidFill>
                <a:schemeClr val="tx1"/>
              </a:solidFill>
              <a:prstDash val="solid"/>
              <a:miter/>
              <a:headEnd type="none" w="med" len="med"/>
              <a:tailEnd type="none" w="med" len="med"/>
            </a:ln>
          </p:spPr>
        </p:sp>
      </p:grpSp>
      <p:sp>
        <p:nvSpPr>
          <p:cNvPr id="6" name="文本框 5"/>
          <p:cNvSpPr txBox="1"/>
          <p:nvPr/>
        </p:nvSpPr>
        <p:spPr>
          <a:xfrm>
            <a:off x="62865" y="1017270"/>
            <a:ext cx="4585970" cy="4225290"/>
          </a:xfrm>
          <a:prstGeom prst="rect">
            <a:avLst/>
          </a:prstGeom>
          <a:noFill/>
          <a:ln>
            <a:solidFill>
              <a:srgbClr val="FFC000"/>
            </a:solidFill>
          </a:ln>
        </p:spPr>
        <p:txBody>
          <a:bodyPr wrap="square" rtlCol="0">
            <a:spAutoFit/>
          </a:bodyPr>
          <a:lstStyle/>
          <a:p>
            <a:r>
              <a:rPr lang="zh-CN" altLang="en-US" b="0">
                <a:latin typeface="+mn-ea"/>
                <a:ea typeface="+mn-ea"/>
                <a:cs typeface="+mn-ea"/>
              </a:rPr>
              <a:t>由于每个字符都是叶子结点，不可能出现在根结点到其它字符结点的路径上，所以一个字符的Huffman编码不可能是另一个字符的Huffman编码的前缀。</a:t>
            </a:r>
            <a:endParaRPr lang="zh-CN" altLang="en-US" b="0">
              <a:latin typeface="+mn-ea"/>
              <a:ea typeface="+mn-ea"/>
              <a:cs typeface="+mn-ea"/>
            </a:endParaRPr>
          </a:p>
        </p:txBody>
      </p:sp>
      <p:sp>
        <p:nvSpPr>
          <p:cNvPr id="3" name="内容占位符 2"/>
          <p:cNvSpPr>
            <a:spLocks noGrp="1"/>
          </p:cNvSpPr>
          <p:nvPr>
            <p:ph idx="1"/>
            <p:custDataLst>
              <p:tags r:id="rId1"/>
            </p:custDataLst>
          </p:nvPr>
        </p:nvSpPr>
        <p:spPr>
          <a:xfrm>
            <a:off x="100330" y="5517515"/>
            <a:ext cx="8888730" cy="614680"/>
          </a:xfrm>
        </p:spPr>
        <p:txBody>
          <a:bodyPr/>
          <a:p>
            <a:r>
              <a:rPr lang="zh-CN" altLang="en-US">
                <a:solidFill>
                  <a:srgbClr val="FF0000"/>
                </a:solidFill>
              </a:rPr>
              <a:t>性质：哈夫曼编码是最优前缀码。</a:t>
            </a:r>
            <a:endParaRPr lang="zh-CN" alt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endParaRPr lang="zh-CN" altLang="en-US"/>
          </a:p>
        </p:txBody>
      </p:sp>
      <p:sp>
        <p:nvSpPr>
          <p:cNvPr id="3" name="内容占位符 2"/>
          <p:cNvSpPr>
            <a:spLocks noGrp="1"/>
          </p:cNvSpPr>
          <p:nvPr>
            <p:ph idx="1"/>
          </p:nvPr>
        </p:nvSpPr>
        <p:spPr>
          <a:xfrm>
            <a:off x="117475" y="1101725"/>
            <a:ext cx="8853805" cy="4994275"/>
          </a:xfrm>
        </p:spPr>
        <p:txBody>
          <a:bodyPr/>
          <a:lstStyle/>
          <a:p>
            <a:r>
              <a:rPr lang="zh-CN" altLang="en-US"/>
              <a:t>假设用于通信的电文是由字符集{a, b, c, d, e, f, g, h}中的字符构成， 这8个字符在电文中出现的概率分别为{0.07, 0.19, 0.02, 0.06, 0.32, 0.03, 0.21, 0.10} 。</a:t>
            </a:r>
            <a:endParaRPr lang="zh-CN" altLang="en-US"/>
          </a:p>
          <a:p>
            <a:r>
              <a:rPr lang="zh-CN" altLang="en-US"/>
              <a:t>① 请画出对应的huffman树(按左子树根结点的权小于等于右子树根结点的权的次序构造)。</a:t>
            </a:r>
            <a:endParaRPr lang="zh-CN" altLang="en-US"/>
          </a:p>
          <a:p>
            <a:r>
              <a:rPr lang="zh-CN" altLang="en-US"/>
              <a:t>② 求出每个字符的huffman编码。</a:t>
            </a:r>
            <a:endParaRPr lang="zh-CN" altLang="en-US"/>
          </a:p>
        </p:txBody>
      </p:sp>
    </p:spTree>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 </a:t>
            </a:r>
            <a:r>
              <a:rPr lang="zh-CN" altLang="en-US"/>
              <a:t>最优二叉树</a:t>
            </a:r>
            <a:r>
              <a:rPr lang="zh-CN" altLang="en-US">
                <a:sym typeface="+mn-ea"/>
              </a:rPr>
              <a:t>(Huffman树)</a:t>
            </a:r>
            <a:r>
              <a:rPr lang="zh-CN" altLang="en-US"/>
              <a:t> </a:t>
            </a:r>
            <a:endParaRPr lang="zh-CN" altLang="en-US"/>
          </a:p>
        </p:txBody>
      </p:sp>
      <p:sp>
        <p:nvSpPr>
          <p:cNvPr id="3" name="内容占位符 2"/>
          <p:cNvSpPr>
            <a:spLocks noGrp="1"/>
          </p:cNvSpPr>
          <p:nvPr>
            <p:ph idx="1"/>
          </p:nvPr>
        </p:nvSpPr>
        <p:spPr>
          <a:xfrm>
            <a:off x="110490" y="1143635"/>
            <a:ext cx="8923020" cy="623570"/>
          </a:xfrm>
        </p:spPr>
        <p:txBody>
          <a:bodyPr/>
          <a:lstStyle/>
          <a:p>
            <a:r>
              <a:rPr lang="zh-CN">
                <a:solidFill>
                  <a:srgbClr val="FF0000"/>
                </a:solidFill>
              </a:rPr>
              <a:t>1 基本概念</a:t>
            </a:r>
            <a:endParaRPr lang="zh-CN"/>
          </a:p>
          <a:p>
            <a:pPr marL="0" indent="0">
              <a:buNone/>
            </a:pPr>
            <a:endParaRPr lang="en-US" altLang="zh-CN"/>
          </a:p>
        </p:txBody>
      </p:sp>
      <p:grpSp>
        <p:nvGrpSpPr>
          <p:cNvPr id="88067" name="组合 477187"/>
          <p:cNvGrpSpPr/>
          <p:nvPr/>
        </p:nvGrpSpPr>
        <p:grpSpPr>
          <a:xfrm>
            <a:off x="3184525" y="3476625"/>
            <a:ext cx="1855755" cy="2004036"/>
            <a:chOff x="2703" y="2304"/>
            <a:chExt cx="1177" cy="1233"/>
          </a:xfrm>
        </p:grpSpPr>
        <p:sp>
          <p:nvSpPr>
            <p:cNvPr id="88075" name="椭圆 477195"/>
            <p:cNvSpPr/>
            <p:nvPr/>
          </p:nvSpPr>
          <p:spPr>
            <a:xfrm>
              <a:off x="3319" y="230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88076" name="椭圆 477196"/>
            <p:cNvSpPr/>
            <p:nvPr/>
          </p:nvSpPr>
          <p:spPr>
            <a:xfrm>
              <a:off x="2967"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88078" name="椭圆 477198"/>
            <p:cNvSpPr/>
            <p:nvPr/>
          </p:nvSpPr>
          <p:spPr>
            <a:xfrm>
              <a:off x="3631"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88079" name="直接连接符 477199"/>
            <p:cNvSpPr/>
            <p:nvPr/>
          </p:nvSpPr>
          <p:spPr>
            <a:xfrm flipH="1">
              <a:off x="3111" y="2504"/>
              <a:ext cx="227" cy="272"/>
            </a:xfrm>
            <a:prstGeom prst="line">
              <a:avLst/>
            </a:prstGeom>
            <a:ln w="9525" cap="flat" cmpd="sng">
              <a:solidFill>
                <a:schemeClr val="tx1"/>
              </a:solidFill>
              <a:prstDash val="solid"/>
              <a:miter/>
              <a:headEnd type="none" w="med" len="med"/>
              <a:tailEnd type="none" w="med" len="med"/>
            </a:ln>
          </p:spPr>
        </p:sp>
        <p:sp>
          <p:nvSpPr>
            <p:cNvPr id="88081" name="直接连接符 477201"/>
            <p:cNvSpPr/>
            <p:nvPr/>
          </p:nvSpPr>
          <p:spPr>
            <a:xfrm>
              <a:off x="3535" y="2528"/>
              <a:ext cx="227" cy="272"/>
            </a:xfrm>
            <a:prstGeom prst="line">
              <a:avLst/>
            </a:prstGeom>
            <a:ln w="9525" cap="flat" cmpd="sng">
              <a:solidFill>
                <a:schemeClr val="tx1"/>
              </a:solidFill>
              <a:prstDash val="solid"/>
              <a:miter/>
              <a:headEnd type="none" w="med" len="med"/>
              <a:tailEnd type="none" w="med" len="med"/>
            </a:ln>
          </p:spPr>
        </p:sp>
        <p:sp>
          <p:nvSpPr>
            <p:cNvPr id="88082" name="椭圆 477202"/>
            <p:cNvSpPr/>
            <p:nvPr/>
          </p:nvSpPr>
          <p:spPr>
            <a:xfrm>
              <a:off x="2703" y="3272"/>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88083" name="椭圆 477203"/>
            <p:cNvSpPr/>
            <p:nvPr/>
          </p:nvSpPr>
          <p:spPr>
            <a:xfrm>
              <a:off x="3216" y="328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8084" name="直接连接符 477204"/>
            <p:cNvSpPr/>
            <p:nvPr/>
          </p:nvSpPr>
          <p:spPr>
            <a:xfrm flipH="1">
              <a:off x="2833" y="2992"/>
              <a:ext cx="159" cy="272"/>
            </a:xfrm>
            <a:prstGeom prst="line">
              <a:avLst/>
            </a:prstGeom>
            <a:ln w="9525" cap="flat" cmpd="sng">
              <a:solidFill>
                <a:schemeClr val="tx1"/>
              </a:solidFill>
              <a:prstDash val="solid"/>
              <a:miter/>
              <a:headEnd type="none" w="med" len="med"/>
              <a:tailEnd type="none" w="med" len="med"/>
            </a:ln>
          </p:spPr>
        </p:sp>
        <p:sp>
          <p:nvSpPr>
            <p:cNvPr id="88085" name="直接连接符 477205"/>
            <p:cNvSpPr/>
            <p:nvPr/>
          </p:nvSpPr>
          <p:spPr>
            <a:xfrm>
              <a:off x="3168" y="3008"/>
              <a:ext cx="159" cy="272"/>
            </a:xfrm>
            <a:prstGeom prst="line">
              <a:avLst/>
            </a:prstGeom>
            <a:ln w="9525" cap="flat" cmpd="sng">
              <a:solidFill>
                <a:schemeClr val="tx1"/>
              </a:solidFill>
              <a:prstDash val="solid"/>
              <a:miter/>
              <a:headEnd type="none" w="med" len="med"/>
              <a:tailEnd type="none" w="med" len="med"/>
            </a:ln>
          </p:spPr>
        </p:sp>
      </p:grpSp>
      <p:sp>
        <p:nvSpPr>
          <p:cNvPr id="4" name="内容占位符 2"/>
          <p:cNvSpPr>
            <a:spLocks noGrp="1"/>
          </p:cNvSpPr>
          <p:nvPr/>
        </p:nvSpPr>
        <p:spPr>
          <a:xfrm>
            <a:off x="110490" y="1767205"/>
            <a:ext cx="8923020" cy="1288415"/>
          </a:xfrm>
          <a:prstGeom prst="rect">
            <a:avLst/>
          </a:prstGeom>
          <a:noFill/>
          <a:ln w="9525">
            <a:noFill/>
          </a:ln>
        </p:spPr>
        <p:txBody>
          <a:bodyPr anchor="t"/>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b="0" dirty="0">
                <a:solidFill>
                  <a:srgbClr val="FF0000"/>
                </a:solidFill>
              </a:rPr>
              <a:t>① 结点路径：</a:t>
            </a:r>
            <a:r>
              <a:rPr lang="zh-CN" b="0" dirty="0"/>
              <a:t>从树中一个结点到另一个结点的之间的分支构成这两个结点之间的路径。</a:t>
            </a:r>
            <a:endParaRPr lang="zh-CN" b="0" dirty="0"/>
          </a:p>
          <a:p>
            <a:pPr marL="0" indent="0">
              <a:buNone/>
            </a:pPr>
            <a:endParaRPr lang="en-US" altLang="zh-CN" b="0" dirty="0"/>
          </a:p>
        </p:txBody>
      </p:sp>
      <p:sp>
        <p:nvSpPr>
          <p:cNvPr id="5" name="文本框 4"/>
          <p:cNvSpPr txBox="1"/>
          <p:nvPr/>
        </p:nvSpPr>
        <p:spPr>
          <a:xfrm>
            <a:off x="5292050" y="4869100"/>
            <a:ext cx="2736190" cy="631711"/>
          </a:xfrm>
          <a:prstGeom prst="rect">
            <a:avLst/>
          </a:prstGeom>
          <a:noFill/>
        </p:spPr>
        <p:txBody>
          <a:bodyPr wrap="square" rtlCol="0">
            <a:spAutoFit/>
          </a:bodyPr>
          <a:lstStyle/>
          <a:p>
            <a:pPr>
              <a:buNone/>
            </a:pPr>
            <a:r>
              <a:rPr lang="en-US" altLang="zh-CN" b="0" dirty="0" smtClean="0"/>
              <a:t>1-2-4</a:t>
            </a:r>
            <a:endParaRPr lang="zh-CN" altLang="en-US" b="0"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 </a:t>
            </a:r>
            <a:r>
              <a:rPr lang="zh-CN" altLang="en-US"/>
              <a:t>最优二叉树</a:t>
            </a:r>
            <a:r>
              <a:rPr lang="zh-CN" altLang="en-US">
                <a:sym typeface="+mn-ea"/>
              </a:rPr>
              <a:t>(Huffman树)</a:t>
            </a:r>
            <a:r>
              <a:rPr lang="zh-CN" altLang="en-US"/>
              <a:t> </a:t>
            </a:r>
            <a:endParaRPr lang="zh-CN" altLang="en-US"/>
          </a:p>
        </p:txBody>
      </p:sp>
      <p:sp>
        <p:nvSpPr>
          <p:cNvPr id="3" name="内容占位符 2"/>
          <p:cNvSpPr>
            <a:spLocks noGrp="1"/>
          </p:cNvSpPr>
          <p:nvPr>
            <p:ph idx="1"/>
          </p:nvPr>
        </p:nvSpPr>
        <p:spPr>
          <a:xfrm>
            <a:off x="110490" y="1143635"/>
            <a:ext cx="8923020" cy="623570"/>
          </a:xfrm>
        </p:spPr>
        <p:txBody>
          <a:bodyPr/>
          <a:lstStyle/>
          <a:p>
            <a:r>
              <a:rPr lang="zh-CN">
                <a:solidFill>
                  <a:srgbClr val="FF0000"/>
                </a:solidFill>
              </a:rPr>
              <a:t>1 基本概念</a:t>
            </a:r>
            <a:endParaRPr lang="zh-CN"/>
          </a:p>
          <a:p>
            <a:pPr marL="0" indent="0">
              <a:buNone/>
            </a:pPr>
            <a:endParaRPr lang="en-US" altLang="zh-CN"/>
          </a:p>
        </p:txBody>
      </p:sp>
      <p:grpSp>
        <p:nvGrpSpPr>
          <p:cNvPr id="88067" name="组合 477187"/>
          <p:cNvGrpSpPr/>
          <p:nvPr/>
        </p:nvGrpSpPr>
        <p:grpSpPr>
          <a:xfrm>
            <a:off x="3184525" y="3476625"/>
            <a:ext cx="1855755" cy="2004036"/>
            <a:chOff x="2703" y="2304"/>
            <a:chExt cx="1177" cy="1233"/>
          </a:xfrm>
        </p:grpSpPr>
        <p:sp>
          <p:nvSpPr>
            <p:cNvPr id="88075" name="椭圆 477195"/>
            <p:cNvSpPr/>
            <p:nvPr/>
          </p:nvSpPr>
          <p:spPr>
            <a:xfrm>
              <a:off x="3319" y="230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88076" name="椭圆 477196"/>
            <p:cNvSpPr/>
            <p:nvPr/>
          </p:nvSpPr>
          <p:spPr>
            <a:xfrm>
              <a:off x="2967"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88078" name="椭圆 477198"/>
            <p:cNvSpPr/>
            <p:nvPr/>
          </p:nvSpPr>
          <p:spPr>
            <a:xfrm>
              <a:off x="3631"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88079" name="直接连接符 477199"/>
            <p:cNvSpPr/>
            <p:nvPr/>
          </p:nvSpPr>
          <p:spPr>
            <a:xfrm flipH="1">
              <a:off x="3111" y="2504"/>
              <a:ext cx="227" cy="272"/>
            </a:xfrm>
            <a:prstGeom prst="line">
              <a:avLst/>
            </a:prstGeom>
            <a:ln w="9525" cap="flat" cmpd="sng">
              <a:solidFill>
                <a:schemeClr val="tx1"/>
              </a:solidFill>
              <a:prstDash val="solid"/>
              <a:miter/>
              <a:headEnd type="none" w="med" len="med"/>
              <a:tailEnd type="none" w="med" len="med"/>
            </a:ln>
          </p:spPr>
        </p:sp>
        <p:sp>
          <p:nvSpPr>
            <p:cNvPr id="88081" name="直接连接符 477201"/>
            <p:cNvSpPr/>
            <p:nvPr/>
          </p:nvSpPr>
          <p:spPr>
            <a:xfrm>
              <a:off x="3535" y="2528"/>
              <a:ext cx="227" cy="272"/>
            </a:xfrm>
            <a:prstGeom prst="line">
              <a:avLst/>
            </a:prstGeom>
            <a:ln w="9525" cap="flat" cmpd="sng">
              <a:solidFill>
                <a:schemeClr val="tx1"/>
              </a:solidFill>
              <a:prstDash val="solid"/>
              <a:miter/>
              <a:headEnd type="none" w="med" len="med"/>
              <a:tailEnd type="none" w="med" len="med"/>
            </a:ln>
          </p:spPr>
        </p:sp>
        <p:sp>
          <p:nvSpPr>
            <p:cNvPr id="88082" name="椭圆 477202"/>
            <p:cNvSpPr/>
            <p:nvPr/>
          </p:nvSpPr>
          <p:spPr>
            <a:xfrm>
              <a:off x="2703" y="3272"/>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88083" name="椭圆 477203"/>
            <p:cNvSpPr/>
            <p:nvPr/>
          </p:nvSpPr>
          <p:spPr>
            <a:xfrm>
              <a:off x="3216" y="328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8084" name="直接连接符 477204"/>
            <p:cNvSpPr/>
            <p:nvPr/>
          </p:nvSpPr>
          <p:spPr>
            <a:xfrm flipH="1">
              <a:off x="2833" y="2992"/>
              <a:ext cx="159" cy="272"/>
            </a:xfrm>
            <a:prstGeom prst="line">
              <a:avLst/>
            </a:prstGeom>
            <a:ln w="9525" cap="flat" cmpd="sng">
              <a:solidFill>
                <a:schemeClr val="tx1"/>
              </a:solidFill>
              <a:prstDash val="solid"/>
              <a:miter/>
              <a:headEnd type="none" w="med" len="med"/>
              <a:tailEnd type="none" w="med" len="med"/>
            </a:ln>
          </p:spPr>
        </p:sp>
        <p:sp>
          <p:nvSpPr>
            <p:cNvPr id="88085" name="直接连接符 477205"/>
            <p:cNvSpPr/>
            <p:nvPr/>
          </p:nvSpPr>
          <p:spPr>
            <a:xfrm>
              <a:off x="3168" y="3008"/>
              <a:ext cx="159" cy="272"/>
            </a:xfrm>
            <a:prstGeom prst="line">
              <a:avLst/>
            </a:prstGeom>
            <a:ln w="9525" cap="flat" cmpd="sng">
              <a:solidFill>
                <a:schemeClr val="tx1"/>
              </a:solidFill>
              <a:prstDash val="solid"/>
              <a:miter/>
              <a:headEnd type="none" w="med" len="med"/>
              <a:tailEnd type="none" w="med" len="med"/>
            </a:ln>
          </p:spPr>
        </p:sp>
      </p:grpSp>
      <p:sp>
        <p:nvSpPr>
          <p:cNvPr id="5" name="内容占位符 2"/>
          <p:cNvSpPr>
            <a:spLocks noGrp="1"/>
          </p:cNvSpPr>
          <p:nvPr/>
        </p:nvSpPr>
        <p:spPr>
          <a:xfrm>
            <a:off x="110490" y="1844675"/>
            <a:ext cx="8923020" cy="1342390"/>
          </a:xfrm>
          <a:prstGeom prst="rect">
            <a:avLst/>
          </a:prstGeom>
          <a:noFill/>
          <a:ln w="9525">
            <a:noFill/>
          </a:ln>
        </p:spPr>
        <p:txBody>
          <a:bodyPr anchor="t"/>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b="0">
                <a:solidFill>
                  <a:srgbClr val="FF0000"/>
                </a:solidFill>
              </a:rPr>
              <a:t>② 路径长度：</a:t>
            </a:r>
            <a:r>
              <a:rPr lang="zh-CN" b="0"/>
              <a:t>结点路径上的</a:t>
            </a:r>
            <a:r>
              <a:rPr lang="zh-CN" b="0">
                <a:solidFill>
                  <a:srgbClr val="0000FF"/>
                </a:solidFill>
              </a:rPr>
              <a:t>分支数目</a:t>
            </a:r>
            <a:r>
              <a:rPr lang="zh-CN" b="0"/>
              <a:t>称为路径长度。</a:t>
            </a:r>
            <a:endParaRPr lang="zh-CN" b="0"/>
          </a:p>
          <a:p>
            <a:pPr marL="0" indent="0">
              <a:buNone/>
            </a:pPr>
            <a:endParaRPr lang="en-US" altLang="zh-CN" b="0"/>
          </a:p>
        </p:txBody>
      </p:sp>
      <p:sp>
        <p:nvSpPr>
          <p:cNvPr id="15" name="文本框 14"/>
          <p:cNvSpPr txBox="1"/>
          <p:nvPr/>
        </p:nvSpPr>
        <p:spPr>
          <a:xfrm>
            <a:off x="5292050" y="4869100"/>
            <a:ext cx="2736190" cy="631711"/>
          </a:xfrm>
          <a:prstGeom prst="rect">
            <a:avLst/>
          </a:prstGeom>
          <a:noFill/>
        </p:spPr>
        <p:txBody>
          <a:bodyPr wrap="square" rtlCol="0">
            <a:spAutoFit/>
          </a:bodyPr>
          <a:lstStyle/>
          <a:p>
            <a:pPr>
              <a:buNone/>
            </a:pPr>
            <a:r>
              <a:rPr lang="en-US" altLang="zh-CN" b="0" dirty="0" smtClean="0"/>
              <a:t>1-2-4 : 2</a:t>
            </a:r>
            <a:endParaRPr lang="en-US" altLang="zh-CN" b="0" dirty="0" smtClean="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 </a:t>
            </a:r>
            <a:r>
              <a:rPr lang="zh-CN" altLang="en-US"/>
              <a:t>最优二叉树</a:t>
            </a:r>
            <a:r>
              <a:rPr lang="zh-CN" altLang="en-US">
                <a:sym typeface="+mn-ea"/>
              </a:rPr>
              <a:t>(Huffman树)</a:t>
            </a:r>
            <a:r>
              <a:rPr lang="zh-CN" altLang="en-US"/>
              <a:t> </a:t>
            </a:r>
            <a:endParaRPr lang="zh-CN" altLang="en-US"/>
          </a:p>
        </p:txBody>
      </p:sp>
      <p:sp>
        <p:nvSpPr>
          <p:cNvPr id="3" name="内容占位符 2"/>
          <p:cNvSpPr>
            <a:spLocks noGrp="1"/>
          </p:cNvSpPr>
          <p:nvPr>
            <p:ph idx="1"/>
          </p:nvPr>
        </p:nvSpPr>
        <p:spPr>
          <a:xfrm>
            <a:off x="110490" y="1143635"/>
            <a:ext cx="8923020" cy="623570"/>
          </a:xfrm>
        </p:spPr>
        <p:txBody>
          <a:bodyPr/>
          <a:lstStyle/>
          <a:p>
            <a:r>
              <a:rPr lang="zh-CN">
                <a:solidFill>
                  <a:srgbClr val="FF0000"/>
                </a:solidFill>
              </a:rPr>
              <a:t>1 基本概念</a:t>
            </a:r>
            <a:endParaRPr lang="zh-CN"/>
          </a:p>
          <a:p>
            <a:pPr marL="0" indent="0">
              <a:buNone/>
            </a:pPr>
            <a:endParaRPr lang="en-US" altLang="zh-CN"/>
          </a:p>
        </p:txBody>
      </p:sp>
      <p:grpSp>
        <p:nvGrpSpPr>
          <p:cNvPr id="88067" name="组合 477187"/>
          <p:cNvGrpSpPr/>
          <p:nvPr/>
        </p:nvGrpSpPr>
        <p:grpSpPr>
          <a:xfrm>
            <a:off x="3184525" y="3476625"/>
            <a:ext cx="1855755" cy="2004036"/>
            <a:chOff x="2703" y="2304"/>
            <a:chExt cx="1177" cy="1233"/>
          </a:xfrm>
        </p:grpSpPr>
        <p:sp>
          <p:nvSpPr>
            <p:cNvPr id="88075" name="椭圆 477195"/>
            <p:cNvSpPr/>
            <p:nvPr/>
          </p:nvSpPr>
          <p:spPr>
            <a:xfrm>
              <a:off x="3319" y="230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88076" name="椭圆 477196"/>
            <p:cNvSpPr/>
            <p:nvPr/>
          </p:nvSpPr>
          <p:spPr>
            <a:xfrm>
              <a:off x="2967"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88078" name="椭圆 477198"/>
            <p:cNvSpPr/>
            <p:nvPr/>
          </p:nvSpPr>
          <p:spPr>
            <a:xfrm>
              <a:off x="3631"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88079" name="直接连接符 477199"/>
            <p:cNvSpPr/>
            <p:nvPr/>
          </p:nvSpPr>
          <p:spPr>
            <a:xfrm flipH="1">
              <a:off x="3111" y="2504"/>
              <a:ext cx="227" cy="272"/>
            </a:xfrm>
            <a:prstGeom prst="line">
              <a:avLst/>
            </a:prstGeom>
            <a:ln w="9525" cap="flat" cmpd="sng">
              <a:solidFill>
                <a:schemeClr val="tx1"/>
              </a:solidFill>
              <a:prstDash val="solid"/>
              <a:miter/>
              <a:headEnd type="none" w="med" len="med"/>
              <a:tailEnd type="none" w="med" len="med"/>
            </a:ln>
          </p:spPr>
        </p:sp>
        <p:sp>
          <p:nvSpPr>
            <p:cNvPr id="88081" name="直接连接符 477201"/>
            <p:cNvSpPr/>
            <p:nvPr/>
          </p:nvSpPr>
          <p:spPr>
            <a:xfrm>
              <a:off x="3535" y="2528"/>
              <a:ext cx="227" cy="272"/>
            </a:xfrm>
            <a:prstGeom prst="line">
              <a:avLst/>
            </a:prstGeom>
            <a:ln w="9525" cap="flat" cmpd="sng">
              <a:solidFill>
                <a:schemeClr val="tx1"/>
              </a:solidFill>
              <a:prstDash val="solid"/>
              <a:miter/>
              <a:headEnd type="none" w="med" len="med"/>
              <a:tailEnd type="none" w="med" len="med"/>
            </a:ln>
          </p:spPr>
        </p:sp>
        <p:sp>
          <p:nvSpPr>
            <p:cNvPr id="88082" name="椭圆 477202"/>
            <p:cNvSpPr/>
            <p:nvPr/>
          </p:nvSpPr>
          <p:spPr>
            <a:xfrm>
              <a:off x="2703" y="3272"/>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88083" name="椭圆 477203"/>
            <p:cNvSpPr/>
            <p:nvPr/>
          </p:nvSpPr>
          <p:spPr>
            <a:xfrm>
              <a:off x="3216" y="328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8084" name="直接连接符 477204"/>
            <p:cNvSpPr/>
            <p:nvPr/>
          </p:nvSpPr>
          <p:spPr>
            <a:xfrm flipH="1">
              <a:off x="2833" y="2992"/>
              <a:ext cx="159" cy="272"/>
            </a:xfrm>
            <a:prstGeom prst="line">
              <a:avLst/>
            </a:prstGeom>
            <a:ln w="9525" cap="flat" cmpd="sng">
              <a:solidFill>
                <a:schemeClr val="tx1"/>
              </a:solidFill>
              <a:prstDash val="solid"/>
              <a:miter/>
              <a:headEnd type="none" w="med" len="med"/>
              <a:tailEnd type="none" w="med" len="med"/>
            </a:ln>
          </p:spPr>
        </p:sp>
        <p:sp>
          <p:nvSpPr>
            <p:cNvPr id="88085" name="直接连接符 477205"/>
            <p:cNvSpPr/>
            <p:nvPr/>
          </p:nvSpPr>
          <p:spPr>
            <a:xfrm>
              <a:off x="3168" y="3008"/>
              <a:ext cx="159" cy="272"/>
            </a:xfrm>
            <a:prstGeom prst="line">
              <a:avLst/>
            </a:prstGeom>
            <a:ln w="9525" cap="flat" cmpd="sng">
              <a:solidFill>
                <a:schemeClr val="tx1"/>
              </a:solidFill>
              <a:prstDash val="solid"/>
              <a:miter/>
              <a:headEnd type="none" w="med" len="med"/>
              <a:tailEnd type="none" w="med" len="med"/>
            </a:ln>
          </p:spPr>
        </p:sp>
      </p:grpSp>
      <p:sp>
        <p:nvSpPr>
          <p:cNvPr id="6" name="内容占位符 2"/>
          <p:cNvSpPr>
            <a:spLocks noGrp="1"/>
          </p:cNvSpPr>
          <p:nvPr/>
        </p:nvSpPr>
        <p:spPr>
          <a:xfrm>
            <a:off x="110490" y="1773555"/>
            <a:ext cx="8923020" cy="1242695"/>
          </a:xfrm>
          <a:prstGeom prst="rect">
            <a:avLst/>
          </a:prstGeom>
          <a:noFill/>
          <a:ln w="9525">
            <a:noFill/>
          </a:ln>
        </p:spPr>
        <p:txBody>
          <a:bodyPr anchor="t"/>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b="0">
                <a:solidFill>
                  <a:srgbClr val="FF0000"/>
                </a:solidFill>
              </a:rPr>
              <a:t>③ 树的路径长度：</a:t>
            </a:r>
            <a:r>
              <a:rPr lang="zh-CN" b="0"/>
              <a:t>从树根到</a:t>
            </a:r>
            <a:r>
              <a:rPr lang="zh-CN" b="0">
                <a:solidFill>
                  <a:srgbClr val="0000FF"/>
                </a:solidFill>
              </a:rPr>
              <a:t>每一个结点</a:t>
            </a:r>
            <a:r>
              <a:rPr lang="zh-CN" b="0"/>
              <a:t>的路径长度之和。</a:t>
            </a:r>
            <a:endParaRPr lang="zh-CN" b="0"/>
          </a:p>
          <a:p>
            <a:pPr marL="0" indent="0">
              <a:buNone/>
            </a:pPr>
            <a:endParaRPr lang="en-US" altLang="zh-CN" b="0"/>
          </a:p>
        </p:txBody>
      </p:sp>
      <p:sp>
        <p:nvSpPr>
          <p:cNvPr id="15" name="文本框 14"/>
          <p:cNvSpPr txBox="1"/>
          <p:nvPr/>
        </p:nvSpPr>
        <p:spPr>
          <a:xfrm>
            <a:off x="5722010" y="2930582"/>
            <a:ext cx="2736190" cy="3440942"/>
          </a:xfrm>
          <a:prstGeom prst="rect">
            <a:avLst/>
          </a:prstGeom>
          <a:noFill/>
        </p:spPr>
        <p:txBody>
          <a:bodyPr wrap="square" rtlCol="0">
            <a:spAutoFit/>
          </a:bodyPr>
          <a:lstStyle/>
          <a:p>
            <a:pPr>
              <a:buNone/>
            </a:pPr>
            <a:r>
              <a:rPr lang="en-US" altLang="zh-CN" b="0" dirty="0" smtClean="0"/>
              <a:t>1-2 : 1</a:t>
            </a:r>
            <a:endParaRPr lang="en-US" altLang="zh-CN" b="0" dirty="0" smtClean="0"/>
          </a:p>
          <a:p>
            <a:pPr>
              <a:buNone/>
            </a:pPr>
            <a:r>
              <a:rPr lang="en-US" altLang="zh-CN" b="0" dirty="0" smtClean="0"/>
              <a:t>1-3:1</a:t>
            </a:r>
            <a:endParaRPr lang="en-US" altLang="zh-CN" b="0" dirty="0" smtClean="0"/>
          </a:p>
          <a:p>
            <a:pPr>
              <a:buNone/>
            </a:pPr>
            <a:r>
              <a:rPr lang="en-US" altLang="zh-CN" b="0" dirty="0" smtClean="0"/>
              <a:t>1-2-4:2</a:t>
            </a:r>
            <a:endParaRPr lang="en-US" altLang="zh-CN" b="0" dirty="0" smtClean="0"/>
          </a:p>
          <a:p>
            <a:pPr>
              <a:buNone/>
            </a:pPr>
            <a:r>
              <a:rPr lang="en-US" altLang="zh-CN" b="0" dirty="0" smtClean="0"/>
              <a:t>1-2-5:2</a:t>
            </a:r>
            <a:endParaRPr lang="en-US" altLang="zh-CN" b="0" dirty="0" smtClean="0"/>
          </a:p>
          <a:p>
            <a:pPr>
              <a:buNone/>
            </a:pPr>
            <a:r>
              <a:rPr lang="en-US" altLang="zh-CN" b="0" dirty="0" smtClean="0">
                <a:solidFill>
                  <a:srgbClr val="FF0000"/>
                </a:solidFill>
              </a:rPr>
              <a:t>1+1+2+2=6</a:t>
            </a:r>
            <a:endParaRPr lang="en-US" altLang="zh-CN" b="0" dirty="0" smtClean="0">
              <a:solidFill>
                <a:srgbClr val="FF00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 </a:t>
            </a:r>
            <a:r>
              <a:rPr lang="zh-CN" altLang="en-US"/>
              <a:t>最优二叉树</a:t>
            </a:r>
            <a:r>
              <a:rPr lang="zh-CN" altLang="en-US">
                <a:sym typeface="+mn-ea"/>
              </a:rPr>
              <a:t>(Huffman树)</a:t>
            </a:r>
            <a:r>
              <a:rPr lang="zh-CN" altLang="en-US"/>
              <a:t> </a:t>
            </a:r>
            <a:endParaRPr lang="zh-CN" altLang="en-US"/>
          </a:p>
        </p:txBody>
      </p:sp>
      <p:sp>
        <p:nvSpPr>
          <p:cNvPr id="3" name="内容占位符 2"/>
          <p:cNvSpPr>
            <a:spLocks noGrp="1"/>
          </p:cNvSpPr>
          <p:nvPr>
            <p:ph idx="1"/>
          </p:nvPr>
        </p:nvSpPr>
        <p:spPr>
          <a:xfrm>
            <a:off x="137160" y="978535"/>
            <a:ext cx="8923020" cy="641985"/>
          </a:xfrm>
        </p:spPr>
        <p:txBody>
          <a:bodyPr/>
          <a:lstStyle/>
          <a:p>
            <a:r>
              <a:rPr lang="zh-CN">
                <a:solidFill>
                  <a:srgbClr val="FF0000"/>
                </a:solidFill>
              </a:rPr>
              <a:t>1 基本概念</a:t>
            </a:r>
            <a:endParaRPr lang="en-US" altLang="zh-CN"/>
          </a:p>
        </p:txBody>
      </p:sp>
      <p:sp>
        <p:nvSpPr>
          <p:cNvPr id="4" name="内容占位符 2"/>
          <p:cNvSpPr>
            <a:spLocks noGrp="1"/>
          </p:cNvSpPr>
          <p:nvPr/>
        </p:nvSpPr>
        <p:spPr>
          <a:xfrm>
            <a:off x="137160" y="1538605"/>
            <a:ext cx="8923020" cy="2030095"/>
          </a:xfrm>
          <a:prstGeom prst="rect">
            <a:avLst/>
          </a:prstGeom>
          <a:noFill/>
          <a:ln w="9525">
            <a:noFill/>
          </a:ln>
        </p:spPr>
        <p:txBody>
          <a:bodyPr anchor="t"/>
          <a:lst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b="0" dirty="0">
                <a:solidFill>
                  <a:srgbClr val="FF0000"/>
                </a:solidFill>
              </a:rPr>
              <a:t>④ 结点的带权路径长度：</a:t>
            </a:r>
            <a:r>
              <a:rPr lang="zh-CN" b="0" dirty="0"/>
              <a:t>从该结点的到树的根结点之间的</a:t>
            </a:r>
            <a:r>
              <a:rPr lang="zh-CN" b="0" dirty="0">
                <a:solidFill>
                  <a:schemeClr val="tx1"/>
                </a:solidFill>
              </a:rPr>
              <a:t>路径长度与结点的权(值)的乘积。</a:t>
            </a:r>
            <a:endParaRPr lang="zh-CN" b="0" dirty="0">
              <a:solidFill>
                <a:schemeClr val="tx1"/>
              </a:solidFill>
            </a:endParaRPr>
          </a:p>
          <a:p>
            <a:pPr marL="0" indent="0">
              <a:buNone/>
            </a:pPr>
            <a:r>
              <a:rPr lang="en-US" altLang="zh-CN" b="0" dirty="0">
                <a:solidFill>
                  <a:srgbClr val="FF0000"/>
                </a:solidFill>
              </a:rPr>
              <a:t>   权(值)：</a:t>
            </a:r>
            <a:r>
              <a:rPr lang="zh-CN" altLang="en-US" b="0" dirty="0">
                <a:solidFill>
                  <a:srgbClr val="0000FF"/>
                </a:solidFill>
              </a:rPr>
              <a:t>给树的结点赋予某种实际意义的实数</a:t>
            </a:r>
            <a:r>
              <a:rPr lang="en-US" altLang="zh-CN" b="0" dirty="0"/>
              <a:t>。</a:t>
            </a:r>
            <a:endParaRPr lang="en-US" altLang="zh-CN" b="0" dirty="0"/>
          </a:p>
        </p:txBody>
      </p:sp>
      <p:grpSp>
        <p:nvGrpSpPr>
          <p:cNvPr id="17" name="组合 16"/>
          <p:cNvGrpSpPr/>
          <p:nvPr/>
        </p:nvGrpSpPr>
        <p:grpSpPr>
          <a:xfrm>
            <a:off x="3059895" y="3717020"/>
            <a:ext cx="1855470" cy="2004060"/>
            <a:chOff x="10100" y="5716"/>
            <a:chExt cx="2922" cy="3156"/>
          </a:xfrm>
        </p:grpSpPr>
        <p:sp>
          <p:nvSpPr>
            <p:cNvPr id="88075" name="椭圆 477195"/>
            <p:cNvSpPr/>
            <p:nvPr/>
          </p:nvSpPr>
          <p:spPr>
            <a:xfrm>
              <a:off x="11630" y="5716"/>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88076" name="椭圆 477196"/>
            <p:cNvSpPr/>
            <p:nvPr/>
          </p:nvSpPr>
          <p:spPr>
            <a:xfrm>
              <a:off x="10756" y="6945"/>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88078" name="椭圆 477198"/>
            <p:cNvSpPr/>
            <p:nvPr/>
          </p:nvSpPr>
          <p:spPr>
            <a:xfrm>
              <a:off x="12404" y="6945"/>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88079" name="直接连接符 477199"/>
            <p:cNvSpPr/>
            <p:nvPr/>
          </p:nvSpPr>
          <p:spPr>
            <a:xfrm flipH="1">
              <a:off x="11113" y="6228"/>
              <a:ext cx="564" cy="696"/>
            </a:xfrm>
            <a:prstGeom prst="line">
              <a:avLst/>
            </a:prstGeom>
            <a:ln w="9525" cap="flat" cmpd="sng">
              <a:solidFill>
                <a:schemeClr val="tx1"/>
              </a:solidFill>
              <a:prstDash val="solid"/>
              <a:miter/>
              <a:headEnd type="none" w="med" len="med"/>
              <a:tailEnd type="none" w="med" len="med"/>
            </a:ln>
          </p:spPr>
        </p:sp>
        <p:sp>
          <p:nvSpPr>
            <p:cNvPr id="88081" name="直接连接符 477201"/>
            <p:cNvSpPr/>
            <p:nvPr/>
          </p:nvSpPr>
          <p:spPr>
            <a:xfrm>
              <a:off x="12166" y="6289"/>
              <a:ext cx="564" cy="696"/>
            </a:xfrm>
            <a:prstGeom prst="line">
              <a:avLst/>
            </a:prstGeom>
            <a:ln w="9525" cap="flat" cmpd="sng">
              <a:solidFill>
                <a:schemeClr val="tx1"/>
              </a:solidFill>
              <a:prstDash val="solid"/>
              <a:miter/>
              <a:headEnd type="none" w="med" len="med"/>
              <a:tailEnd type="none" w="med" len="med"/>
            </a:ln>
          </p:spPr>
        </p:sp>
        <p:sp>
          <p:nvSpPr>
            <p:cNvPr id="88082" name="椭圆 477202"/>
            <p:cNvSpPr/>
            <p:nvPr/>
          </p:nvSpPr>
          <p:spPr>
            <a:xfrm>
              <a:off x="10100" y="8194"/>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dirty="0">
                  <a:latin typeface="Times New Roman" panose="02020603050405020304" pitchFamily="18" charset="0"/>
                  <a:ea typeface="微软雅黑" panose="020B0503020204020204" charset="-122"/>
                </a:rPr>
                <a:t>4</a:t>
              </a:r>
              <a:endParaRPr lang="en-US" altLang="zh-CN" sz="2400" dirty="0">
                <a:latin typeface="Times New Roman" panose="02020603050405020304" pitchFamily="18" charset="0"/>
                <a:ea typeface="微软雅黑" panose="020B0503020204020204" charset="-122"/>
              </a:endParaRPr>
            </a:p>
          </p:txBody>
        </p:sp>
        <p:sp>
          <p:nvSpPr>
            <p:cNvPr id="88083" name="椭圆 477203"/>
            <p:cNvSpPr/>
            <p:nvPr/>
          </p:nvSpPr>
          <p:spPr>
            <a:xfrm>
              <a:off x="11374" y="8235"/>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8084" name="直接连接符 477204"/>
            <p:cNvSpPr/>
            <p:nvPr/>
          </p:nvSpPr>
          <p:spPr>
            <a:xfrm flipH="1">
              <a:off x="10423" y="7477"/>
              <a:ext cx="395" cy="696"/>
            </a:xfrm>
            <a:prstGeom prst="line">
              <a:avLst/>
            </a:prstGeom>
            <a:ln w="9525" cap="flat" cmpd="sng">
              <a:solidFill>
                <a:schemeClr val="tx1"/>
              </a:solidFill>
              <a:prstDash val="solid"/>
              <a:miter/>
              <a:headEnd type="none" w="med" len="med"/>
              <a:tailEnd type="none" w="med" len="med"/>
            </a:ln>
          </p:spPr>
        </p:sp>
        <p:sp>
          <p:nvSpPr>
            <p:cNvPr id="88085" name="直接连接符 477205"/>
            <p:cNvSpPr/>
            <p:nvPr/>
          </p:nvSpPr>
          <p:spPr>
            <a:xfrm>
              <a:off x="11255" y="7518"/>
              <a:ext cx="395" cy="696"/>
            </a:xfrm>
            <a:prstGeom prst="line">
              <a:avLst/>
            </a:prstGeom>
            <a:ln w="9525" cap="flat" cmpd="sng">
              <a:solidFill>
                <a:schemeClr val="tx1"/>
              </a:solidFill>
              <a:prstDash val="solid"/>
              <a:miter/>
              <a:headEnd type="none" w="med" len="med"/>
              <a:tailEnd type="none" w="med" len="med"/>
            </a:ln>
          </p:spPr>
        </p:sp>
      </p:grpSp>
      <p:sp>
        <p:nvSpPr>
          <p:cNvPr id="19" name="文本框 18"/>
          <p:cNvSpPr txBox="1"/>
          <p:nvPr/>
        </p:nvSpPr>
        <p:spPr>
          <a:xfrm>
            <a:off x="5292050" y="4862761"/>
            <a:ext cx="2736190" cy="1372683"/>
          </a:xfrm>
          <a:prstGeom prst="rect">
            <a:avLst/>
          </a:prstGeom>
          <a:noFill/>
        </p:spPr>
        <p:txBody>
          <a:bodyPr wrap="square" rtlCol="0">
            <a:spAutoFit/>
          </a:bodyPr>
          <a:lstStyle/>
          <a:p>
            <a:pPr>
              <a:buNone/>
            </a:pPr>
            <a:r>
              <a:rPr lang="en-US" altLang="zh-CN" b="0" dirty="0" smtClean="0"/>
              <a:t>1--</a:t>
            </a:r>
            <a:r>
              <a:rPr lang="en-US" altLang="zh-CN" b="0" dirty="0" smtClean="0">
                <a:solidFill>
                  <a:srgbClr val="FF0000"/>
                </a:solidFill>
              </a:rPr>
              <a:t>4</a:t>
            </a:r>
            <a:r>
              <a:rPr lang="en-US" altLang="zh-CN" b="0" dirty="0" smtClean="0"/>
              <a:t> : 2</a:t>
            </a:r>
            <a:endParaRPr lang="en-US" altLang="zh-CN" b="0" dirty="0" smtClean="0"/>
          </a:p>
          <a:p>
            <a:pPr>
              <a:buNone/>
            </a:pPr>
            <a:r>
              <a:rPr lang="en-US" altLang="zh-CN" b="0" dirty="0" smtClean="0"/>
              <a:t>1--</a:t>
            </a:r>
            <a:r>
              <a:rPr lang="en-US" altLang="zh-CN" b="0" dirty="0" smtClean="0">
                <a:solidFill>
                  <a:srgbClr val="FF0000"/>
                </a:solidFill>
              </a:rPr>
              <a:t>4</a:t>
            </a:r>
            <a:r>
              <a:rPr lang="en-US" altLang="zh-CN" b="0" dirty="0" smtClean="0"/>
              <a:t>: 2*</a:t>
            </a:r>
            <a:r>
              <a:rPr lang="en-US" altLang="zh-CN" b="0" dirty="0" smtClean="0">
                <a:solidFill>
                  <a:srgbClr val="FF0000"/>
                </a:solidFill>
              </a:rPr>
              <a:t>4</a:t>
            </a:r>
            <a:endParaRPr lang="en-US" altLang="zh-CN" b="0" dirty="0" smtClean="0">
              <a:solidFill>
                <a:srgbClr val="FF00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6.5 </a:t>
            </a:r>
            <a:r>
              <a:rPr lang="zh-CN" altLang="en-US"/>
              <a:t>最优二叉树</a:t>
            </a:r>
            <a:r>
              <a:rPr lang="zh-CN" altLang="en-US">
                <a:sym typeface="+mn-ea"/>
              </a:rPr>
              <a:t>(Huffman树)</a:t>
            </a:r>
            <a:r>
              <a:rPr lang="zh-CN" altLang="en-US"/>
              <a:t> </a:t>
            </a:r>
            <a:endParaRPr lang="zh-CN" altLang="en-US"/>
          </a:p>
        </p:txBody>
      </p:sp>
      <p:sp>
        <p:nvSpPr>
          <p:cNvPr id="3" name="内容占位符 2"/>
          <p:cNvSpPr>
            <a:spLocks noGrp="1"/>
          </p:cNvSpPr>
          <p:nvPr>
            <p:ph idx="1"/>
          </p:nvPr>
        </p:nvSpPr>
        <p:spPr>
          <a:xfrm>
            <a:off x="137160" y="978535"/>
            <a:ext cx="8923020" cy="641985"/>
          </a:xfrm>
        </p:spPr>
        <p:txBody>
          <a:bodyPr/>
          <a:lstStyle/>
          <a:p>
            <a:r>
              <a:rPr lang="zh-CN">
                <a:solidFill>
                  <a:srgbClr val="FF0000"/>
                </a:solidFill>
              </a:rPr>
              <a:t>1 基本概念</a:t>
            </a:r>
            <a:endParaRPr lang="en-US" altLang="zh-CN"/>
          </a:p>
        </p:txBody>
      </p:sp>
      <p:graphicFrame>
        <p:nvGraphicFramePr>
          <p:cNvPr id="5" name="对象 4">
            <a:hlinkClick r:id="" action="ppaction://ole?verb=0"/>
          </p:cNvPr>
          <p:cNvGraphicFramePr>
            <a:graphicFrameLocks noChangeAspect="1"/>
          </p:cNvGraphicFramePr>
          <p:nvPr/>
        </p:nvGraphicFramePr>
        <p:xfrm>
          <a:off x="2479675" y="2794000"/>
          <a:ext cx="2700655" cy="1148080"/>
        </p:xfrm>
        <a:graphic>
          <a:graphicData uri="http://schemas.openxmlformats.org/presentationml/2006/ole">
            <mc:AlternateContent xmlns:mc="http://schemas.openxmlformats.org/markup-compatibility/2006">
              <mc:Choice xmlns:v="urn:schemas-microsoft-com:vml" Requires="v">
                <p:oleObj spid="_x0000_s1030" name="" r:id="rId1" imgW="1016000" imgH="431800" progId="Equation.KSEE3">
                  <p:embed/>
                </p:oleObj>
              </mc:Choice>
              <mc:Fallback>
                <p:oleObj name="" r:id="rId1" imgW="1016000" imgH="431800" progId="Equation.KSEE3">
                  <p:embed/>
                  <p:pic>
                    <p:nvPicPr>
                      <p:cNvPr id="0" name="图片 1025"/>
                      <p:cNvPicPr/>
                      <p:nvPr/>
                    </p:nvPicPr>
                    <p:blipFill>
                      <a:blip r:embed="rId2"/>
                      <a:stretch>
                        <a:fillRect/>
                      </a:stretch>
                    </p:blipFill>
                    <p:spPr>
                      <a:xfrm>
                        <a:off x="2479675" y="2794000"/>
                        <a:ext cx="2700655" cy="1148080"/>
                      </a:xfrm>
                      <a:prstGeom prst="rect">
                        <a:avLst/>
                      </a:prstGeom>
                    </p:spPr>
                  </p:pic>
                </p:oleObj>
              </mc:Fallback>
            </mc:AlternateContent>
          </a:graphicData>
        </a:graphic>
      </p:graphicFrame>
      <p:sp>
        <p:nvSpPr>
          <p:cNvPr id="12" name="文本框 11"/>
          <p:cNvSpPr txBox="1"/>
          <p:nvPr/>
        </p:nvSpPr>
        <p:spPr>
          <a:xfrm>
            <a:off x="137160" y="1521460"/>
            <a:ext cx="8783320" cy="1272540"/>
          </a:xfrm>
          <a:prstGeom prst="rect">
            <a:avLst/>
          </a:prstGeom>
          <a:noFill/>
        </p:spPr>
        <p:txBody>
          <a:bodyPr wrap="square" rtlCol="0">
            <a:spAutoFit/>
          </a:bodyPr>
          <a:lstStyle/>
          <a:p>
            <a:r>
              <a:rPr lang="en-US" altLang="zh-CN" b="0">
                <a:solidFill>
                  <a:srgbClr val="FF0000"/>
                </a:solidFill>
              </a:rPr>
              <a:t> </a:t>
            </a:r>
            <a:r>
              <a:rPr lang="zh-CN" altLang="en-US" b="0">
                <a:solidFill>
                  <a:srgbClr val="FF0000"/>
                </a:solidFill>
              </a:rPr>
              <a:t>⑤ 树的带权路径长度：</a:t>
            </a:r>
            <a:r>
              <a:rPr lang="zh-CN" altLang="en-US" b="0"/>
              <a:t>树中</a:t>
            </a:r>
            <a:r>
              <a:rPr lang="zh-CN" altLang="en-US" b="0">
                <a:solidFill>
                  <a:srgbClr val="0000FF"/>
                </a:solidFill>
              </a:rPr>
              <a:t>所有叶子结点</a:t>
            </a:r>
            <a:r>
              <a:rPr lang="zh-CN" altLang="en-US" b="0"/>
              <a:t>的带 权路径长度之和，记做：</a:t>
            </a:r>
            <a:endParaRPr lang="zh-CN" altLang="en-US" b="0"/>
          </a:p>
        </p:txBody>
      </p:sp>
      <p:grpSp>
        <p:nvGrpSpPr>
          <p:cNvPr id="17" name="组合 16"/>
          <p:cNvGrpSpPr/>
          <p:nvPr/>
        </p:nvGrpSpPr>
        <p:grpSpPr>
          <a:xfrm>
            <a:off x="1551940" y="3942080"/>
            <a:ext cx="1855470" cy="2004060"/>
            <a:chOff x="10100" y="5716"/>
            <a:chExt cx="2922" cy="3156"/>
          </a:xfrm>
        </p:grpSpPr>
        <p:sp>
          <p:nvSpPr>
            <p:cNvPr id="88075" name="椭圆 477195"/>
            <p:cNvSpPr/>
            <p:nvPr/>
          </p:nvSpPr>
          <p:spPr>
            <a:xfrm>
              <a:off x="11630" y="5716"/>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88076" name="椭圆 477196"/>
            <p:cNvSpPr/>
            <p:nvPr/>
          </p:nvSpPr>
          <p:spPr>
            <a:xfrm>
              <a:off x="10756" y="6945"/>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88078" name="椭圆 477198"/>
            <p:cNvSpPr/>
            <p:nvPr/>
          </p:nvSpPr>
          <p:spPr>
            <a:xfrm>
              <a:off x="12404" y="6945"/>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88079" name="直接连接符 477199"/>
            <p:cNvSpPr/>
            <p:nvPr/>
          </p:nvSpPr>
          <p:spPr>
            <a:xfrm flipH="1">
              <a:off x="11113" y="6228"/>
              <a:ext cx="564" cy="696"/>
            </a:xfrm>
            <a:prstGeom prst="line">
              <a:avLst/>
            </a:prstGeom>
            <a:ln w="9525" cap="flat" cmpd="sng">
              <a:solidFill>
                <a:schemeClr val="tx1"/>
              </a:solidFill>
              <a:prstDash val="solid"/>
              <a:miter/>
              <a:headEnd type="none" w="med" len="med"/>
              <a:tailEnd type="none" w="med" len="med"/>
            </a:ln>
          </p:spPr>
        </p:sp>
        <p:sp>
          <p:nvSpPr>
            <p:cNvPr id="88081" name="直接连接符 477201"/>
            <p:cNvSpPr/>
            <p:nvPr/>
          </p:nvSpPr>
          <p:spPr>
            <a:xfrm>
              <a:off x="12166" y="6289"/>
              <a:ext cx="564" cy="696"/>
            </a:xfrm>
            <a:prstGeom prst="line">
              <a:avLst/>
            </a:prstGeom>
            <a:ln w="9525" cap="flat" cmpd="sng">
              <a:solidFill>
                <a:schemeClr val="tx1"/>
              </a:solidFill>
              <a:prstDash val="solid"/>
              <a:miter/>
              <a:headEnd type="none" w="med" len="med"/>
              <a:tailEnd type="none" w="med" len="med"/>
            </a:ln>
          </p:spPr>
        </p:sp>
        <p:sp>
          <p:nvSpPr>
            <p:cNvPr id="88082" name="椭圆 477202"/>
            <p:cNvSpPr/>
            <p:nvPr/>
          </p:nvSpPr>
          <p:spPr>
            <a:xfrm>
              <a:off x="10100" y="8194"/>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88083" name="椭圆 477203"/>
            <p:cNvSpPr/>
            <p:nvPr/>
          </p:nvSpPr>
          <p:spPr>
            <a:xfrm>
              <a:off x="11374" y="8235"/>
              <a:ext cx="618" cy="63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8084" name="直接连接符 477204"/>
            <p:cNvSpPr/>
            <p:nvPr/>
          </p:nvSpPr>
          <p:spPr>
            <a:xfrm flipH="1">
              <a:off x="10423" y="7477"/>
              <a:ext cx="395" cy="696"/>
            </a:xfrm>
            <a:prstGeom prst="line">
              <a:avLst/>
            </a:prstGeom>
            <a:ln w="9525" cap="flat" cmpd="sng">
              <a:solidFill>
                <a:schemeClr val="tx1"/>
              </a:solidFill>
              <a:prstDash val="solid"/>
              <a:miter/>
              <a:headEnd type="none" w="med" len="med"/>
              <a:tailEnd type="none" w="med" len="med"/>
            </a:ln>
          </p:spPr>
        </p:sp>
        <p:sp>
          <p:nvSpPr>
            <p:cNvPr id="88085" name="直接连接符 477205"/>
            <p:cNvSpPr/>
            <p:nvPr/>
          </p:nvSpPr>
          <p:spPr>
            <a:xfrm>
              <a:off x="11255" y="7518"/>
              <a:ext cx="395" cy="696"/>
            </a:xfrm>
            <a:prstGeom prst="line">
              <a:avLst/>
            </a:prstGeom>
            <a:ln w="9525" cap="flat" cmpd="sng">
              <a:solidFill>
                <a:schemeClr val="tx1"/>
              </a:solidFill>
              <a:prstDash val="solid"/>
              <a:miter/>
              <a:headEnd type="none" w="med" len="med"/>
              <a:tailEnd type="none" w="med" len="med"/>
            </a:ln>
          </p:spPr>
        </p:sp>
      </p:grpSp>
      <p:sp>
        <p:nvSpPr>
          <p:cNvPr id="20" name="文本框 19"/>
          <p:cNvSpPr txBox="1"/>
          <p:nvPr/>
        </p:nvSpPr>
        <p:spPr>
          <a:xfrm>
            <a:off x="4283980" y="4573457"/>
            <a:ext cx="4320300" cy="631711"/>
          </a:xfrm>
          <a:prstGeom prst="rect">
            <a:avLst/>
          </a:prstGeom>
          <a:noFill/>
        </p:spPr>
        <p:txBody>
          <a:bodyPr wrap="square" rtlCol="0">
            <a:spAutoFit/>
          </a:bodyPr>
          <a:lstStyle/>
          <a:p>
            <a:pPr>
              <a:buNone/>
            </a:pPr>
            <a:r>
              <a:rPr lang="en-US" altLang="zh-CN" b="0" dirty="0"/>
              <a:t>WPL=</a:t>
            </a:r>
            <a:r>
              <a:rPr lang="en-US" altLang="zh-CN" b="0" dirty="0" smtClean="0">
                <a:solidFill>
                  <a:srgbClr val="FF0000"/>
                </a:solidFill>
              </a:rPr>
              <a:t>3</a:t>
            </a:r>
            <a:r>
              <a:rPr lang="en-US" altLang="zh-CN" b="0" dirty="0"/>
              <a:t>*1+</a:t>
            </a:r>
            <a:r>
              <a:rPr lang="en-US" altLang="zh-CN" b="0" dirty="0" smtClean="0">
                <a:solidFill>
                  <a:srgbClr val="FF0000"/>
                </a:solidFill>
              </a:rPr>
              <a:t>4</a:t>
            </a:r>
            <a:r>
              <a:rPr lang="en-US" altLang="zh-CN" b="0" dirty="0"/>
              <a:t>*2+</a:t>
            </a:r>
            <a:r>
              <a:rPr lang="en-US" altLang="zh-CN" b="0" dirty="0" smtClean="0">
                <a:solidFill>
                  <a:srgbClr val="FF0000"/>
                </a:solidFill>
              </a:rPr>
              <a:t>5</a:t>
            </a:r>
            <a:r>
              <a:rPr lang="en-US" altLang="zh-CN" b="0" dirty="0" smtClean="0"/>
              <a:t>*2=21</a:t>
            </a:r>
            <a:endParaRPr lang="en-US" altLang="zh-CN" b="0" dirty="0" smtClean="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en-US" altLang="zh-CN"/>
          </a:p>
        </p:txBody>
      </p:sp>
      <p:sp>
        <p:nvSpPr>
          <p:cNvPr id="3" name="内容占位符 2"/>
          <p:cNvSpPr>
            <a:spLocks noGrp="1"/>
          </p:cNvSpPr>
          <p:nvPr>
            <p:ph idx="1"/>
          </p:nvPr>
        </p:nvSpPr>
        <p:spPr>
          <a:xfrm>
            <a:off x="137160" y="1014730"/>
            <a:ext cx="8923020" cy="4957445"/>
          </a:xfrm>
        </p:spPr>
        <p:txBody>
          <a:bodyPr/>
          <a:lstStyle/>
          <a:p>
            <a:r>
              <a:rPr lang="zh-CN" altLang="en-US">
                <a:solidFill>
                  <a:srgbClr val="FF0000"/>
                </a:solidFill>
              </a:rPr>
              <a:t>问题：什么样的二叉树路径长度</a:t>
            </a:r>
            <a:r>
              <a:rPr lang="en-US" altLang="zh-CN">
                <a:solidFill>
                  <a:srgbClr val="FF0000"/>
                </a:solidFill>
              </a:rPr>
              <a:t>PL</a:t>
            </a:r>
            <a:r>
              <a:rPr lang="zh-CN" altLang="en-US">
                <a:solidFill>
                  <a:srgbClr val="FF0000"/>
                </a:solidFill>
              </a:rPr>
              <a:t>最小？</a:t>
            </a:r>
            <a:endParaRPr lang="zh-CN" altLang="en-US">
              <a:solidFill>
                <a:srgbClr val="FF0000"/>
              </a:solidFill>
            </a:endParaRPr>
          </a:p>
          <a:p>
            <a:r>
              <a:rPr lang="zh-CN" altLang="en-US">
                <a:solidFill>
                  <a:schemeClr val="tx1"/>
                </a:solidFill>
              </a:rPr>
              <a:t>一棵树：</a:t>
            </a:r>
            <a:endParaRPr lang="zh-CN" altLang="en-US">
              <a:solidFill>
                <a:schemeClr val="tx1"/>
              </a:solidFill>
            </a:endParaRPr>
          </a:p>
          <a:p>
            <a:pPr marL="914400" lvl="2" indent="0">
              <a:buNone/>
            </a:pPr>
            <a:r>
              <a:rPr lang="zh-CN" altLang="en-US" sz="3200">
                <a:solidFill>
                  <a:schemeClr val="tx1"/>
                </a:solidFill>
              </a:rPr>
              <a:t>路径长度为</a:t>
            </a:r>
            <a:r>
              <a:rPr lang="en-US" altLang="zh-CN" sz="3200">
                <a:solidFill>
                  <a:schemeClr val="tx1"/>
                </a:solidFill>
              </a:rPr>
              <a:t>0</a:t>
            </a:r>
            <a:r>
              <a:rPr lang="zh-CN" altLang="en-US" sz="3200">
                <a:solidFill>
                  <a:schemeClr val="tx1"/>
                </a:solidFill>
              </a:rPr>
              <a:t>的结点至多有</a:t>
            </a:r>
            <a:r>
              <a:rPr lang="en-US" altLang="zh-CN" sz="3200">
                <a:solidFill>
                  <a:schemeClr val="tx1"/>
                </a:solidFill>
              </a:rPr>
              <a:t>1</a:t>
            </a:r>
            <a:r>
              <a:rPr lang="zh-CN" altLang="en-US" sz="3200">
                <a:solidFill>
                  <a:schemeClr val="tx1"/>
                </a:solidFill>
              </a:rPr>
              <a:t>个；</a:t>
            </a:r>
            <a:endParaRPr lang="zh-CN" altLang="en-US" sz="3200">
              <a:solidFill>
                <a:schemeClr val="tx1"/>
              </a:solidFill>
            </a:endParaRPr>
          </a:p>
          <a:p>
            <a:pPr marL="914400" lvl="2" indent="0">
              <a:buNone/>
            </a:pPr>
            <a:r>
              <a:rPr lang="zh-CN" altLang="en-US" sz="3200">
                <a:solidFill>
                  <a:schemeClr val="tx1"/>
                </a:solidFill>
                <a:sym typeface="+mn-ea"/>
              </a:rPr>
              <a:t>路径长度为</a:t>
            </a:r>
            <a:r>
              <a:rPr lang="en-US" altLang="zh-CN" sz="3200">
                <a:solidFill>
                  <a:schemeClr val="tx1"/>
                </a:solidFill>
                <a:sym typeface="+mn-ea"/>
              </a:rPr>
              <a:t>1</a:t>
            </a:r>
            <a:r>
              <a:rPr lang="zh-CN" altLang="en-US" sz="3200">
                <a:solidFill>
                  <a:schemeClr val="tx1"/>
                </a:solidFill>
                <a:sym typeface="+mn-ea"/>
              </a:rPr>
              <a:t>的结点至多有</a:t>
            </a:r>
            <a:r>
              <a:rPr lang="en-US" altLang="zh-CN" sz="3200">
                <a:solidFill>
                  <a:schemeClr val="tx1"/>
                </a:solidFill>
                <a:sym typeface="+mn-ea"/>
              </a:rPr>
              <a:t>2</a:t>
            </a:r>
            <a:r>
              <a:rPr lang="zh-CN" altLang="en-US" sz="3200">
                <a:solidFill>
                  <a:schemeClr val="tx1"/>
                </a:solidFill>
                <a:sym typeface="+mn-ea"/>
              </a:rPr>
              <a:t>个；</a:t>
            </a:r>
            <a:endParaRPr lang="zh-CN" altLang="en-US" sz="3200">
              <a:solidFill>
                <a:schemeClr val="tx1"/>
              </a:solidFill>
              <a:sym typeface="+mn-ea"/>
            </a:endParaRPr>
          </a:p>
          <a:p>
            <a:pPr marL="914400" lvl="2" indent="0">
              <a:buNone/>
            </a:pPr>
            <a:r>
              <a:rPr lang="zh-CN" altLang="en-US" sz="3200">
                <a:solidFill>
                  <a:schemeClr val="tx1"/>
                </a:solidFill>
                <a:sym typeface="+mn-ea"/>
              </a:rPr>
              <a:t>路径长度为</a:t>
            </a:r>
            <a:r>
              <a:rPr lang="en-US" altLang="zh-CN" sz="3200">
                <a:solidFill>
                  <a:schemeClr val="tx1"/>
                </a:solidFill>
                <a:sym typeface="+mn-ea"/>
              </a:rPr>
              <a:t>2</a:t>
            </a:r>
            <a:r>
              <a:rPr lang="zh-CN" altLang="en-US" sz="3200">
                <a:solidFill>
                  <a:schemeClr val="tx1"/>
                </a:solidFill>
                <a:sym typeface="+mn-ea"/>
              </a:rPr>
              <a:t>的结点至多有</a:t>
            </a:r>
            <a:r>
              <a:rPr lang="en-US" altLang="zh-CN" sz="3200">
                <a:solidFill>
                  <a:schemeClr val="tx1"/>
                </a:solidFill>
                <a:sym typeface="+mn-ea"/>
              </a:rPr>
              <a:t>4</a:t>
            </a:r>
            <a:r>
              <a:rPr lang="zh-CN" altLang="en-US" sz="3200">
                <a:solidFill>
                  <a:schemeClr val="tx1"/>
                </a:solidFill>
                <a:sym typeface="+mn-ea"/>
              </a:rPr>
              <a:t>个；</a:t>
            </a:r>
            <a:endParaRPr lang="zh-CN" altLang="en-US">
              <a:solidFill>
                <a:schemeClr val="tx1"/>
              </a:solidFill>
              <a:sym typeface="+mn-ea"/>
            </a:endParaRPr>
          </a:p>
          <a:p>
            <a:r>
              <a:rPr lang="zh-CN" altLang="en-US">
                <a:solidFill>
                  <a:schemeClr val="tx1"/>
                </a:solidFill>
                <a:sym typeface="+mn-ea"/>
              </a:rPr>
              <a:t>以此类推，</a:t>
            </a:r>
            <a:r>
              <a:rPr lang="zh-CN" altLang="en-US">
                <a:solidFill>
                  <a:srgbClr val="FF0000"/>
                </a:solidFill>
                <a:sym typeface="+mn-ea"/>
              </a:rPr>
              <a:t>路径长度为</a:t>
            </a:r>
            <a:r>
              <a:rPr lang="en-US" altLang="zh-CN">
                <a:solidFill>
                  <a:srgbClr val="FF0000"/>
                </a:solidFill>
                <a:sym typeface="+mn-ea"/>
              </a:rPr>
              <a:t>K</a:t>
            </a:r>
            <a:r>
              <a:rPr lang="zh-CN" altLang="en-US">
                <a:solidFill>
                  <a:srgbClr val="FF0000"/>
                </a:solidFill>
                <a:sym typeface="+mn-ea"/>
              </a:rPr>
              <a:t>的结点至多有</a:t>
            </a:r>
            <a:r>
              <a:rPr lang="en-US" altLang="zh-CN">
                <a:solidFill>
                  <a:srgbClr val="FF0000"/>
                </a:solidFill>
                <a:sym typeface="+mn-ea"/>
              </a:rPr>
              <a:t>2</a:t>
            </a:r>
            <a:r>
              <a:rPr lang="en-US" altLang="zh-CN" baseline="30000">
                <a:solidFill>
                  <a:srgbClr val="FF0000"/>
                </a:solidFill>
                <a:sym typeface="+mn-ea"/>
              </a:rPr>
              <a:t>k </a:t>
            </a:r>
            <a:r>
              <a:rPr lang="zh-CN" altLang="en-US">
                <a:solidFill>
                  <a:srgbClr val="FF0000"/>
                </a:solidFill>
                <a:sym typeface="+mn-ea"/>
              </a:rPr>
              <a:t>个</a:t>
            </a:r>
            <a:r>
              <a:rPr lang="zh-CN" altLang="en-US">
                <a:solidFill>
                  <a:schemeClr val="tx1"/>
                </a:solidFill>
                <a:sym typeface="+mn-ea"/>
              </a:rPr>
              <a:t>。</a:t>
            </a:r>
            <a:endParaRPr lang="zh-CN" altLang="en-US">
              <a:solidFill>
                <a:schemeClr val="tx1"/>
              </a:solidFill>
              <a:sym typeface="+mn-ea"/>
            </a:endParaRPr>
          </a:p>
          <a:p>
            <a:r>
              <a:rPr lang="zh-CN" altLang="en-US">
                <a:solidFill>
                  <a:schemeClr val="tx1"/>
                </a:solidFill>
                <a:sym typeface="+mn-ea"/>
              </a:rPr>
              <a:t>由此可知，结点</a:t>
            </a:r>
            <a:r>
              <a:rPr lang="en-US" altLang="zh-CN">
                <a:solidFill>
                  <a:schemeClr val="tx1"/>
                </a:solidFill>
                <a:sym typeface="+mn-ea"/>
              </a:rPr>
              <a:t>n</a:t>
            </a:r>
            <a:r>
              <a:rPr lang="zh-CN" altLang="en-US">
                <a:solidFill>
                  <a:schemeClr val="tx1"/>
                </a:solidFill>
                <a:sym typeface="+mn-ea"/>
              </a:rPr>
              <a:t>对应的路径长度为</a:t>
            </a:r>
            <a:endParaRPr lang="zh-CN" altLang="en-US">
              <a:solidFill>
                <a:schemeClr val="tx1"/>
              </a:solidFill>
              <a:sym typeface="+mn-ea"/>
            </a:endParaRPr>
          </a:p>
          <a:p>
            <a:r>
              <a:rPr lang="zh-CN" altLang="en-US">
                <a:solidFill>
                  <a:srgbClr val="FF0000"/>
                </a:solidFill>
              </a:rPr>
              <a:t>树的路径长度为前</a:t>
            </a:r>
            <a:r>
              <a:rPr lang="en-US" altLang="zh-CN">
                <a:solidFill>
                  <a:srgbClr val="FF0000"/>
                </a:solidFill>
              </a:rPr>
              <a:t>n</a:t>
            </a:r>
            <a:r>
              <a:rPr lang="zh-CN" altLang="en-US">
                <a:solidFill>
                  <a:srgbClr val="FF0000"/>
                </a:solidFill>
              </a:rPr>
              <a:t>项和：</a:t>
            </a:r>
            <a:endParaRPr lang="zh-CN" altLang="en-US">
              <a:solidFill>
                <a:srgbClr val="FF0000"/>
              </a:solidFill>
            </a:endParaRPr>
          </a:p>
          <a:p>
            <a:endParaRPr lang="zh-CN" altLang="en-US">
              <a:solidFill>
                <a:srgbClr val="FF0000"/>
              </a:solidFill>
            </a:endParaRPr>
          </a:p>
        </p:txBody>
      </p:sp>
      <p:graphicFrame>
        <p:nvGraphicFramePr>
          <p:cNvPr id="4" name="对象 3">
            <a:hlinkClick r:id="" action="ppaction://ole?verb=0"/>
          </p:cNvPr>
          <p:cNvGraphicFramePr>
            <a:graphicFrameLocks noChangeAspect="1"/>
          </p:cNvGraphicFramePr>
          <p:nvPr/>
        </p:nvGraphicFramePr>
        <p:xfrm>
          <a:off x="6898640" y="4495800"/>
          <a:ext cx="1337945" cy="561975"/>
        </p:xfrm>
        <a:graphic>
          <a:graphicData uri="http://schemas.openxmlformats.org/presentationml/2006/ole">
            <mc:AlternateContent xmlns:mc="http://schemas.openxmlformats.org/markup-compatibility/2006">
              <mc:Choice xmlns:v="urn:schemas-microsoft-com:vml" Requires="v">
                <p:oleObj spid="_x0000_s2055" name="" r:id="rId1" imgW="520700" imgH="228600" progId="Equation.KSEE3">
                  <p:embed/>
                </p:oleObj>
              </mc:Choice>
              <mc:Fallback>
                <p:oleObj name="" r:id="rId1" imgW="520700" imgH="228600" progId="Equation.KSEE3">
                  <p:embed/>
                  <p:pic>
                    <p:nvPicPr>
                      <p:cNvPr id="0" name="图片 2048"/>
                      <p:cNvPicPr/>
                      <p:nvPr/>
                    </p:nvPicPr>
                    <p:blipFill>
                      <a:blip r:embed="rId2"/>
                      <a:stretch>
                        <a:fillRect/>
                      </a:stretch>
                    </p:blipFill>
                    <p:spPr>
                      <a:xfrm>
                        <a:off x="6898640" y="4495800"/>
                        <a:ext cx="1337945" cy="56197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169535" y="5057775"/>
          <a:ext cx="1681480" cy="1099185"/>
        </p:xfrm>
        <a:graphic>
          <a:graphicData uri="http://schemas.openxmlformats.org/presentationml/2006/ole">
            <mc:AlternateContent xmlns:mc="http://schemas.openxmlformats.org/markup-compatibility/2006">
              <mc:Choice xmlns:v="urn:schemas-microsoft-com:vml" Requires="v">
                <p:oleObj spid="_x0000_s2056" name="" r:id="rId3" imgW="660400" imgH="431800" progId="Equation.KSEE3">
                  <p:embed/>
                </p:oleObj>
              </mc:Choice>
              <mc:Fallback>
                <p:oleObj name="" r:id="rId3" imgW="660400" imgH="431800" progId="Equation.KSEE3">
                  <p:embed/>
                  <p:pic>
                    <p:nvPicPr>
                      <p:cNvPr id="0" name="图片 2049"/>
                      <p:cNvPicPr/>
                      <p:nvPr/>
                    </p:nvPicPr>
                    <p:blipFill>
                      <a:blip r:embed="rId4"/>
                      <a:stretch>
                        <a:fillRect/>
                      </a:stretch>
                    </p:blipFill>
                    <p:spPr>
                      <a:xfrm>
                        <a:off x="5169535" y="5057775"/>
                        <a:ext cx="1681480" cy="1099185"/>
                      </a:xfrm>
                      <a:prstGeom prst="rect">
                        <a:avLst/>
                      </a:prstGeom>
                    </p:spPr>
                  </p:pic>
                </p:oleObj>
              </mc:Fallback>
            </mc:AlternateContent>
          </a:graphicData>
        </a:graphic>
      </p:graphicFrame>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en-US" altLang="zh-CN"/>
          </a:p>
        </p:txBody>
      </p:sp>
      <p:sp>
        <p:nvSpPr>
          <p:cNvPr id="3" name="内容占位符 2"/>
          <p:cNvSpPr>
            <a:spLocks noGrp="1"/>
          </p:cNvSpPr>
          <p:nvPr>
            <p:ph idx="1"/>
          </p:nvPr>
        </p:nvSpPr>
        <p:spPr>
          <a:xfrm>
            <a:off x="137160" y="1014730"/>
            <a:ext cx="8923020" cy="1849755"/>
          </a:xfrm>
        </p:spPr>
        <p:txBody>
          <a:bodyPr/>
          <a:lstStyle/>
          <a:p>
            <a:r>
              <a:rPr lang="zh-CN" altLang="en-US">
                <a:solidFill>
                  <a:srgbClr val="FF0000"/>
                </a:solidFill>
              </a:rPr>
              <a:t>问题</a:t>
            </a:r>
            <a:r>
              <a:rPr lang="en-US" altLang="zh-CN">
                <a:solidFill>
                  <a:srgbClr val="FF0000"/>
                </a:solidFill>
              </a:rPr>
              <a:t>1</a:t>
            </a:r>
            <a:r>
              <a:rPr lang="zh-CN" altLang="en-US">
                <a:solidFill>
                  <a:srgbClr val="FF0000"/>
                </a:solidFill>
              </a:rPr>
              <a:t>：什么样的二叉树路径长度</a:t>
            </a:r>
            <a:r>
              <a:rPr lang="en-US" altLang="zh-CN">
                <a:solidFill>
                  <a:srgbClr val="FF0000"/>
                </a:solidFill>
              </a:rPr>
              <a:t>PL</a:t>
            </a:r>
            <a:r>
              <a:rPr lang="zh-CN" altLang="en-US">
                <a:solidFill>
                  <a:srgbClr val="FF0000"/>
                </a:solidFill>
              </a:rPr>
              <a:t>最小？</a:t>
            </a:r>
            <a:endParaRPr lang="zh-CN" altLang="en-US">
              <a:solidFill>
                <a:srgbClr val="FF0000"/>
              </a:solidFill>
            </a:endParaRPr>
          </a:p>
          <a:p>
            <a:r>
              <a:rPr lang="zh-CN" altLang="en-US">
                <a:solidFill>
                  <a:srgbClr val="0000FF"/>
                </a:solidFill>
              </a:rPr>
              <a:t>结论：完全二叉树具有最小路径的性质，但不具有唯一性。</a:t>
            </a:r>
            <a:endParaRPr lang="zh-CN" altLang="en-US">
              <a:solidFill>
                <a:srgbClr val="FF0000"/>
              </a:solidFill>
            </a:endParaRPr>
          </a:p>
          <a:p>
            <a:endParaRPr lang="zh-CN" altLang="en-US">
              <a:solidFill>
                <a:srgbClr val="FF0000"/>
              </a:solidFill>
            </a:endParaRPr>
          </a:p>
          <a:p>
            <a:endParaRPr lang="zh-CN" altLang="en-US">
              <a:solidFill>
                <a:srgbClr val="FF0000"/>
              </a:solidFill>
            </a:endParaRPr>
          </a:p>
        </p:txBody>
      </p:sp>
      <p:grpSp>
        <p:nvGrpSpPr>
          <p:cNvPr id="88067" name="组合 477187"/>
          <p:cNvGrpSpPr/>
          <p:nvPr/>
        </p:nvGrpSpPr>
        <p:grpSpPr>
          <a:xfrm>
            <a:off x="935990" y="2864485"/>
            <a:ext cx="1855755" cy="2004036"/>
            <a:chOff x="2703" y="2304"/>
            <a:chExt cx="1177" cy="1233"/>
          </a:xfrm>
        </p:grpSpPr>
        <p:sp>
          <p:nvSpPr>
            <p:cNvPr id="88075" name="椭圆 477195"/>
            <p:cNvSpPr/>
            <p:nvPr/>
          </p:nvSpPr>
          <p:spPr>
            <a:xfrm>
              <a:off x="3319" y="230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88076" name="椭圆 477196"/>
            <p:cNvSpPr/>
            <p:nvPr/>
          </p:nvSpPr>
          <p:spPr>
            <a:xfrm>
              <a:off x="2967"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88078" name="椭圆 477198"/>
            <p:cNvSpPr/>
            <p:nvPr/>
          </p:nvSpPr>
          <p:spPr>
            <a:xfrm>
              <a:off x="3631"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88079" name="直接连接符 477199"/>
            <p:cNvSpPr/>
            <p:nvPr/>
          </p:nvSpPr>
          <p:spPr>
            <a:xfrm flipH="1">
              <a:off x="3111" y="2504"/>
              <a:ext cx="227" cy="272"/>
            </a:xfrm>
            <a:prstGeom prst="line">
              <a:avLst/>
            </a:prstGeom>
            <a:ln w="9525" cap="flat" cmpd="sng">
              <a:solidFill>
                <a:schemeClr val="tx1"/>
              </a:solidFill>
              <a:prstDash val="solid"/>
              <a:miter/>
              <a:headEnd type="none" w="med" len="med"/>
              <a:tailEnd type="none" w="med" len="med"/>
            </a:ln>
          </p:spPr>
        </p:sp>
        <p:sp>
          <p:nvSpPr>
            <p:cNvPr id="88081" name="直接连接符 477201"/>
            <p:cNvSpPr/>
            <p:nvPr/>
          </p:nvSpPr>
          <p:spPr>
            <a:xfrm>
              <a:off x="3535" y="2528"/>
              <a:ext cx="227" cy="272"/>
            </a:xfrm>
            <a:prstGeom prst="line">
              <a:avLst/>
            </a:prstGeom>
            <a:ln w="9525" cap="flat" cmpd="sng">
              <a:solidFill>
                <a:schemeClr val="tx1"/>
              </a:solidFill>
              <a:prstDash val="solid"/>
              <a:miter/>
              <a:headEnd type="none" w="med" len="med"/>
              <a:tailEnd type="none" w="med" len="med"/>
            </a:ln>
          </p:spPr>
        </p:sp>
        <p:sp>
          <p:nvSpPr>
            <p:cNvPr id="88082" name="椭圆 477202"/>
            <p:cNvSpPr/>
            <p:nvPr/>
          </p:nvSpPr>
          <p:spPr>
            <a:xfrm>
              <a:off x="2703" y="3272"/>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88083" name="椭圆 477203"/>
            <p:cNvSpPr/>
            <p:nvPr/>
          </p:nvSpPr>
          <p:spPr>
            <a:xfrm>
              <a:off x="3216" y="328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8084" name="直接连接符 477204"/>
            <p:cNvSpPr/>
            <p:nvPr/>
          </p:nvSpPr>
          <p:spPr>
            <a:xfrm flipH="1">
              <a:off x="2833" y="2992"/>
              <a:ext cx="159" cy="272"/>
            </a:xfrm>
            <a:prstGeom prst="line">
              <a:avLst/>
            </a:prstGeom>
            <a:ln w="9525" cap="flat" cmpd="sng">
              <a:solidFill>
                <a:schemeClr val="tx1"/>
              </a:solidFill>
              <a:prstDash val="solid"/>
              <a:miter/>
              <a:headEnd type="none" w="med" len="med"/>
              <a:tailEnd type="none" w="med" len="med"/>
            </a:ln>
          </p:spPr>
        </p:sp>
        <p:sp>
          <p:nvSpPr>
            <p:cNvPr id="88085" name="直接连接符 477205"/>
            <p:cNvSpPr/>
            <p:nvPr/>
          </p:nvSpPr>
          <p:spPr>
            <a:xfrm>
              <a:off x="3168" y="3008"/>
              <a:ext cx="159" cy="272"/>
            </a:xfrm>
            <a:prstGeom prst="line">
              <a:avLst/>
            </a:prstGeom>
            <a:ln w="9525" cap="flat" cmpd="sng">
              <a:solidFill>
                <a:schemeClr val="tx1"/>
              </a:solidFill>
              <a:prstDash val="solid"/>
              <a:miter/>
              <a:headEnd type="none" w="med" len="med"/>
              <a:tailEnd type="none" w="med" len="med"/>
            </a:ln>
          </p:spPr>
        </p:sp>
      </p:grpSp>
      <p:grpSp>
        <p:nvGrpSpPr>
          <p:cNvPr id="6" name="组合 477187"/>
          <p:cNvGrpSpPr/>
          <p:nvPr/>
        </p:nvGrpSpPr>
        <p:grpSpPr>
          <a:xfrm>
            <a:off x="4602480" y="2864485"/>
            <a:ext cx="2410747" cy="1989408"/>
            <a:chOff x="2703" y="2304"/>
            <a:chExt cx="1529" cy="1224"/>
          </a:xfrm>
        </p:grpSpPr>
        <p:sp>
          <p:nvSpPr>
            <p:cNvPr id="7" name="椭圆 477188"/>
            <p:cNvSpPr/>
            <p:nvPr/>
          </p:nvSpPr>
          <p:spPr>
            <a:xfrm>
              <a:off x="3983" y="3279"/>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5</a:t>
              </a:r>
              <a:endParaRPr lang="en-US" altLang="zh-CN" sz="2400">
                <a:latin typeface="Times New Roman" panose="02020603050405020304" pitchFamily="18" charset="0"/>
                <a:ea typeface="微软雅黑" panose="020B0503020204020204" charset="-122"/>
              </a:endParaRPr>
            </a:p>
          </p:txBody>
        </p:sp>
        <p:sp>
          <p:nvSpPr>
            <p:cNvPr id="8" name="椭圆 477195"/>
            <p:cNvSpPr/>
            <p:nvPr/>
          </p:nvSpPr>
          <p:spPr>
            <a:xfrm>
              <a:off x="3319" y="230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1</a:t>
              </a:r>
              <a:endParaRPr lang="en-US" altLang="zh-CN" sz="2400">
                <a:latin typeface="Times New Roman" panose="02020603050405020304" pitchFamily="18" charset="0"/>
                <a:ea typeface="微软雅黑" panose="020B0503020204020204" charset="-122"/>
              </a:endParaRPr>
            </a:p>
          </p:txBody>
        </p:sp>
        <p:sp>
          <p:nvSpPr>
            <p:cNvPr id="9" name="椭圆 477196"/>
            <p:cNvSpPr/>
            <p:nvPr/>
          </p:nvSpPr>
          <p:spPr>
            <a:xfrm>
              <a:off x="2967"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10" name="椭圆 477198"/>
            <p:cNvSpPr/>
            <p:nvPr/>
          </p:nvSpPr>
          <p:spPr>
            <a:xfrm>
              <a:off x="3631" y="2784"/>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 name="直接连接符 477199"/>
            <p:cNvSpPr/>
            <p:nvPr/>
          </p:nvSpPr>
          <p:spPr>
            <a:xfrm flipH="1">
              <a:off x="3111" y="2504"/>
              <a:ext cx="227" cy="272"/>
            </a:xfrm>
            <a:prstGeom prst="line">
              <a:avLst/>
            </a:prstGeom>
            <a:ln w="9525" cap="flat" cmpd="sng">
              <a:solidFill>
                <a:schemeClr val="tx1"/>
              </a:solidFill>
              <a:prstDash val="solid"/>
              <a:miter/>
              <a:headEnd type="none" w="med" len="med"/>
              <a:tailEnd type="none" w="med" len="med"/>
            </a:ln>
          </p:spPr>
        </p:sp>
        <p:sp>
          <p:nvSpPr>
            <p:cNvPr id="12" name="直接连接符 477201"/>
            <p:cNvSpPr/>
            <p:nvPr/>
          </p:nvSpPr>
          <p:spPr>
            <a:xfrm>
              <a:off x="3535" y="2528"/>
              <a:ext cx="227" cy="272"/>
            </a:xfrm>
            <a:prstGeom prst="line">
              <a:avLst/>
            </a:prstGeom>
            <a:ln w="9525" cap="flat" cmpd="sng">
              <a:solidFill>
                <a:schemeClr val="tx1"/>
              </a:solidFill>
              <a:prstDash val="solid"/>
              <a:miter/>
              <a:headEnd type="none" w="med" len="med"/>
              <a:tailEnd type="none" w="med" len="med"/>
            </a:ln>
          </p:spPr>
        </p:sp>
        <p:sp>
          <p:nvSpPr>
            <p:cNvPr id="13" name="椭圆 477202"/>
            <p:cNvSpPr/>
            <p:nvPr/>
          </p:nvSpPr>
          <p:spPr>
            <a:xfrm>
              <a:off x="2703" y="3272"/>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4</a:t>
              </a:r>
              <a:endParaRPr lang="en-US" altLang="zh-CN" sz="2400">
                <a:latin typeface="Times New Roman" panose="02020603050405020304" pitchFamily="18" charset="0"/>
                <a:ea typeface="微软雅黑" panose="020B0503020204020204" charset="-122"/>
              </a:endParaRPr>
            </a:p>
          </p:txBody>
        </p:sp>
        <p:sp>
          <p:nvSpPr>
            <p:cNvPr id="15" name="直接连接符 477204"/>
            <p:cNvSpPr/>
            <p:nvPr/>
          </p:nvSpPr>
          <p:spPr>
            <a:xfrm flipH="1">
              <a:off x="2833" y="2992"/>
              <a:ext cx="159" cy="272"/>
            </a:xfrm>
            <a:prstGeom prst="line">
              <a:avLst/>
            </a:prstGeom>
            <a:ln w="9525" cap="flat" cmpd="sng">
              <a:solidFill>
                <a:schemeClr val="tx1"/>
              </a:solidFill>
              <a:prstDash val="solid"/>
              <a:miter/>
              <a:headEnd type="none" w="med" len="med"/>
              <a:tailEnd type="none" w="med" len="med"/>
            </a:ln>
          </p:spPr>
        </p:sp>
        <p:sp>
          <p:nvSpPr>
            <p:cNvPr id="17" name="直接连接符 477206"/>
            <p:cNvSpPr/>
            <p:nvPr/>
          </p:nvSpPr>
          <p:spPr>
            <a:xfrm>
              <a:off x="3853" y="3008"/>
              <a:ext cx="227" cy="272"/>
            </a:xfrm>
            <a:prstGeom prst="line">
              <a:avLst/>
            </a:prstGeom>
            <a:ln w="9525" cap="flat" cmpd="sng">
              <a:solidFill>
                <a:schemeClr val="tx1"/>
              </a:solidFill>
              <a:prstDash val="solid"/>
              <a:miter/>
              <a:headEnd type="none" w="med" len="med"/>
              <a:tailEnd type="none" w="med" len="med"/>
            </a:ln>
          </p:spPr>
        </p:sp>
      </p:grpSp>
      <p:sp>
        <p:nvSpPr>
          <p:cNvPr id="18" name="文本框 17"/>
          <p:cNvSpPr txBox="1"/>
          <p:nvPr/>
        </p:nvSpPr>
        <p:spPr>
          <a:xfrm>
            <a:off x="412750" y="4910455"/>
            <a:ext cx="3295015" cy="681990"/>
          </a:xfrm>
          <a:prstGeom prst="rect">
            <a:avLst/>
          </a:prstGeom>
          <a:noFill/>
        </p:spPr>
        <p:txBody>
          <a:bodyPr wrap="square" rtlCol="0">
            <a:spAutoFit/>
          </a:bodyPr>
          <a:lstStyle/>
          <a:p>
            <a:pPr>
              <a:buNone/>
            </a:pPr>
            <a:r>
              <a:rPr lang="en-US" altLang="zh-CN" b="0"/>
              <a:t>PL=0+1+1+2+2=6</a:t>
            </a:r>
            <a:endParaRPr lang="en-US" altLang="zh-CN" b="0"/>
          </a:p>
        </p:txBody>
      </p:sp>
      <p:sp>
        <p:nvSpPr>
          <p:cNvPr id="19" name="文本框 18"/>
          <p:cNvSpPr txBox="1"/>
          <p:nvPr/>
        </p:nvSpPr>
        <p:spPr>
          <a:xfrm>
            <a:off x="4230370" y="4910455"/>
            <a:ext cx="3295015" cy="681990"/>
          </a:xfrm>
          <a:prstGeom prst="rect">
            <a:avLst/>
          </a:prstGeom>
          <a:noFill/>
        </p:spPr>
        <p:txBody>
          <a:bodyPr wrap="square" rtlCol="0">
            <a:spAutoFit/>
          </a:bodyPr>
          <a:lstStyle/>
          <a:p>
            <a:pPr>
              <a:buNone/>
            </a:pPr>
            <a:r>
              <a:rPr lang="en-US" altLang="zh-CN" b="0"/>
              <a:t>PL=0+1+1+2+2=6</a:t>
            </a:r>
            <a:endParaRPr lang="en-US" altLang="zh-CN" b="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最优二叉树(Huffman树) </a:t>
            </a:r>
            <a:endParaRPr lang="en-US" altLang="zh-CN"/>
          </a:p>
        </p:txBody>
      </p:sp>
      <p:sp>
        <p:nvSpPr>
          <p:cNvPr id="3" name="内容占位符 2"/>
          <p:cNvSpPr>
            <a:spLocks noGrp="1"/>
          </p:cNvSpPr>
          <p:nvPr>
            <p:ph idx="1"/>
          </p:nvPr>
        </p:nvSpPr>
        <p:spPr>
          <a:xfrm>
            <a:off x="137160" y="1014730"/>
            <a:ext cx="8923020" cy="1670685"/>
          </a:xfrm>
        </p:spPr>
        <p:txBody>
          <a:bodyPr/>
          <a:lstStyle/>
          <a:p>
            <a:r>
              <a:rPr lang="zh-CN" altLang="en-US">
                <a:solidFill>
                  <a:srgbClr val="FF0000"/>
                </a:solidFill>
              </a:rPr>
              <a:t>问题：什么样的树的带权路径长度最小？</a:t>
            </a:r>
            <a:endParaRPr lang="zh-CN" altLang="en-US">
              <a:solidFill>
                <a:srgbClr val="FF0000"/>
              </a:solidFill>
            </a:endParaRPr>
          </a:p>
          <a:p>
            <a:r>
              <a:rPr lang="zh-CN" altLang="en-US">
                <a:solidFill>
                  <a:srgbClr val="FF0000"/>
                </a:solidFill>
              </a:rPr>
              <a:t>【例】</a:t>
            </a:r>
            <a:r>
              <a:rPr lang="zh-CN" altLang="en-US">
                <a:solidFill>
                  <a:schemeClr val="tx1"/>
                </a:solidFill>
              </a:rPr>
              <a:t>给定一个</a:t>
            </a:r>
            <a:r>
              <a:rPr lang="en-US" altLang="zh-CN">
                <a:solidFill>
                  <a:schemeClr val="tx1"/>
                </a:solidFill>
              </a:rPr>
              <a:t>(</a:t>
            </a:r>
            <a:r>
              <a:rPr lang="zh-CN" altLang="en-US">
                <a:solidFill>
                  <a:schemeClr val="tx1"/>
                </a:solidFill>
              </a:rPr>
              <a:t>叶子结点</a:t>
            </a:r>
            <a:r>
              <a:rPr lang="en-US" altLang="zh-CN">
                <a:solidFill>
                  <a:schemeClr val="tx1"/>
                </a:solidFill>
              </a:rPr>
              <a:t>)</a:t>
            </a:r>
            <a:r>
              <a:rPr lang="zh-CN" altLang="en-US">
                <a:solidFill>
                  <a:schemeClr val="tx1"/>
                </a:solidFill>
              </a:rPr>
              <a:t>权值序列｛</a:t>
            </a:r>
            <a:r>
              <a:rPr lang="zh-CN" altLang="en-US">
                <a:sym typeface="+mn-ea"/>
              </a:rPr>
              <a:t>2、3、6、7</a:t>
            </a:r>
            <a:r>
              <a:rPr lang="zh-CN" altLang="en-US">
                <a:solidFill>
                  <a:schemeClr val="tx1"/>
                </a:solidFill>
              </a:rPr>
              <a:t>｝，可构造出多种形态二叉树：</a:t>
            </a:r>
            <a:endParaRPr lang="zh-CN" altLang="en-US">
              <a:solidFill>
                <a:schemeClr val="tx1"/>
              </a:solidFill>
            </a:endParaRPr>
          </a:p>
          <a:p>
            <a:endParaRPr lang="zh-CN" altLang="en-US">
              <a:solidFill>
                <a:srgbClr val="FF0000"/>
              </a:solidFill>
            </a:endParaRPr>
          </a:p>
        </p:txBody>
      </p:sp>
      <p:grpSp>
        <p:nvGrpSpPr>
          <p:cNvPr id="113665" name="组合 502785"/>
          <p:cNvGrpSpPr/>
          <p:nvPr/>
        </p:nvGrpSpPr>
        <p:grpSpPr>
          <a:xfrm>
            <a:off x="492760" y="2757170"/>
            <a:ext cx="7857490" cy="3702641"/>
            <a:chOff x="624" y="1931"/>
            <a:chExt cx="4656" cy="2115"/>
          </a:xfrm>
        </p:grpSpPr>
        <p:grpSp>
          <p:nvGrpSpPr>
            <p:cNvPr id="113666" name="组合 502786"/>
            <p:cNvGrpSpPr/>
            <p:nvPr/>
          </p:nvGrpSpPr>
          <p:grpSpPr>
            <a:xfrm>
              <a:off x="624" y="2253"/>
              <a:ext cx="1432" cy="1107"/>
              <a:chOff x="728" y="2120"/>
              <a:chExt cx="1432" cy="1107"/>
            </a:xfrm>
          </p:grpSpPr>
          <p:sp>
            <p:nvSpPr>
              <p:cNvPr id="113667" name="椭圆 502787"/>
              <p:cNvSpPr/>
              <p:nvPr/>
            </p:nvSpPr>
            <p:spPr>
              <a:xfrm>
                <a:off x="1352" y="2120"/>
                <a:ext cx="249" cy="227"/>
              </a:xfrm>
              <a:prstGeom prst="ellipse">
                <a:avLst/>
              </a:prstGeom>
              <a:noFill/>
              <a:ln w="9525" cap="flat" cmpd="sng">
                <a:solidFill>
                  <a:schemeClr val="tx1"/>
                </a:solidFill>
                <a:prstDash val="solid"/>
                <a:miter/>
                <a:headEnd type="none" w="med" len="med"/>
                <a:tailEnd type="none" w="med" len="med"/>
              </a:ln>
            </p:spPr>
            <p:txBody>
              <a:bodyPr anchor="t"/>
              <a:lstStyle/>
              <a:p>
                <a:pPr>
                  <a:buNone/>
                </a:pPr>
                <a:endParaRPr lang="zh-CN" altLang="en-US" sz="2400">
                  <a:latin typeface="Times New Roman" panose="02020603050405020304" pitchFamily="18" charset="0"/>
                  <a:ea typeface="宋体" panose="02010600030101010101" pitchFamily="2" charset="-122"/>
                </a:endParaRPr>
              </a:p>
            </p:txBody>
          </p:sp>
          <p:grpSp>
            <p:nvGrpSpPr>
              <p:cNvPr id="113668" name="组合 502788"/>
              <p:cNvGrpSpPr/>
              <p:nvPr/>
            </p:nvGrpSpPr>
            <p:grpSpPr>
              <a:xfrm>
                <a:off x="728" y="2552"/>
                <a:ext cx="657" cy="667"/>
                <a:chOff x="728" y="2552"/>
                <a:chExt cx="657" cy="667"/>
              </a:xfrm>
            </p:grpSpPr>
            <p:sp>
              <p:nvSpPr>
                <p:cNvPr id="113669" name="椭圆 502789"/>
                <p:cNvSpPr/>
                <p:nvPr/>
              </p:nvSpPr>
              <p:spPr>
                <a:xfrm>
                  <a:off x="728" y="2989"/>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113670" name="椭圆 502790"/>
                <p:cNvSpPr/>
                <p:nvPr/>
              </p:nvSpPr>
              <p:spPr>
                <a:xfrm>
                  <a:off x="1136" y="2992"/>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3671" name="椭圆 502791"/>
                <p:cNvSpPr/>
                <p:nvPr/>
              </p:nvSpPr>
              <p:spPr>
                <a:xfrm>
                  <a:off x="936" y="2552"/>
                  <a:ext cx="249" cy="227"/>
                </a:xfrm>
                <a:prstGeom prst="ellipse">
                  <a:avLst/>
                </a:prstGeom>
                <a:noFill/>
                <a:ln w="9525" cap="flat" cmpd="sng">
                  <a:solidFill>
                    <a:schemeClr val="tx1"/>
                  </a:solidFill>
                  <a:prstDash val="solid"/>
                  <a:miter/>
                  <a:headEnd type="none" w="med" len="med"/>
                  <a:tailEnd type="none" w="med" len="med"/>
                </a:ln>
              </p:spPr>
              <p:txBody>
                <a:bodyPr anchor="t"/>
                <a:lstStyle/>
                <a:p>
                  <a:pPr>
                    <a:buNone/>
                  </a:pPr>
                  <a:endParaRPr lang="zh-CN" altLang="en-US" sz="2400">
                    <a:latin typeface="Times New Roman" panose="02020603050405020304" pitchFamily="18" charset="0"/>
                    <a:ea typeface="宋体" panose="02010600030101010101" pitchFamily="2" charset="-122"/>
                  </a:endParaRPr>
                </a:p>
              </p:txBody>
            </p:sp>
            <p:sp>
              <p:nvSpPr>
                <p:cNvPr id="113672" name="直接连接符 502792"/>
                <p:cNvSpPr/>
                <p:nvPr/>
              </p:nvSpPr>
              <p:spPr>
                <a:xfrm flipH="1">
                  <a:off x="856" y="2760"/>
                  <a:ext cx="136" cy="227"/>
                </a:xfrm>
                <a:prstGeom prst="line">
                  <a:avLst/>
                </a:prstGeom>
                <a:ln w="9525" cap="flat" cmpd="sng">
                  <a:solidFill>
                    <a:schemeClr val="tx1"/>
                  </a:solidFill>
                  <a:prstDash val="solid"/>
                  <a:miter/>
                  <a:headEnd type="none" w="med" len="med"/>
                  <a:tailEnd type="none" w="med" len="med"/>
                </a:ln>
              </p:spPr>
            </p:sp>
            <p:sp>
              <p:nvSpPr>
                <p:cNvPr id="113673" name="直接连接符 502793"/>
                <p:cNvSpPr/>
                <p:nvPr/>
              </p:nvSpPr>
              <p:spPr>
                <a:xfrm>
                  <a:off x="1120" y="2760"/>
                  <a:ext cx="136" cy="227"/>
                </a:xfrm>
                <a:prstGeom prst="line">
                  <a:avLst/>
                </a:prstGeom>
                <a:ln w="9525" cap="flat" cmpd="sng">
                  <a:solidFill>
                    <a:schemeClr val="tx1"/>
                  </a:solidFill>
                  <a:prstDash val="solid"/>
                  <a:miter/>
                  <a:headEnd type="none" w="med" len="med"/>
                  <a:tailEnd type="none" w="med" len="med"/>
                </a:ln>
              </p:spPr>
            </p:sp>
          </p:grpSp>
          <p:grpSp>
            <p:nvGrpSpPr>
              <p:cNvPr id="113674" name="组合 502794"/>
              <p:cNvGrpSpPr/>
              <p:nvPr/>
            </p:nvGrpSpPr>
            <p:grpSpPr>
              <a:xfrm>
                <a:off x="1503" y="2560"/>
                <a:ext cx="657" cy="667"/>
                <a:chOff x="728" y="2552"/>
                <a:chExt cx="657" cy="667"/>
              </a:xfrm>
            </p:grpSpPr>
            <p:sp>
              <p:nvSpPr>
                <p:cNvPr id="113675" name="椭圆 502795"/>
                <p:cNvSpPr/>
                <p:nvPr/>
              </p:nvSpPr>
              <p:spPr>
                <a:xfrm>
                  <a:off x="728" y="2989"/>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3676" name="椭圆 502796"/>
                <p:cNvSpPr/>
                <p:nvPr/>
              </p:nvSpPr>
              <p:spPr>
                <a:xfrm>
                  <a:off x="1136" y="2992"/>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7</a:t>
                  </a:r>
                  <a:endParaRPr lang="en-US" altLang="zh-CN" sz="2400">
                    <a:latin typeface="Times New Roman" panose="02020603050405020304" pitchFamily="18" charset="0"/>
                    <a:ea typeface="微软雅黑" panose="020B0503020204020204" charset="-122"/>
                  </a:endParaRPr>
                </a:p>
              </p:txBody>
            </p:sp>
            <p:sp>
              <p:nvSpPr>
                <p:cNvPr id="113677" name="椭圆 502797"/>
                <p:cNvSpPr/>
                <p:nvPr/>
              </p:nvSpPr>
              <p:spPr>
                <a:xfrm>
                  <a:off x="936" y="2552"/>
                  <a:ext cx="249" cy="227"/>
                </a:xfrm>
                <a:prstGeom prst="ellipse">
                  <a:avLst/>
                </a:prstGeom>
                <a:noFill/>
                <a:ln w="9525" cap="flat" cmpd="sng">
                  <a:solidFill>
                    <a:schemeClr val="tx1"/>
                  </a:solidFill>
                  <a:prstDash val="solid"/>
                  <a:miter/>
                  <a:headEnd type="none" w="med" len="med"/>
                  <a:tailEnd type="none" w="med" len="med"/>
                </a:ln>
              </p:spPr>
              <p:txBody>
                <a:bodyPr anchor="t"/>
                <a:lstStyle/>
                <a:p>
                  <a:pPr>
                    <a:buNone/>
                  </a:pPr>
                  <a:endParaRPr lang="zh-CN" altLang="en-US" sz="2400">
                    <a:latin typeface="Times New Roman" panose="02020603050405020304" pitchFamily="18" charset="0"/>
                    <a:ea typeface="宋体" panose="02010600030101010101" pitchFamily="2" charset="-122"/>
                  </a:endParaRPr>
                </a:p>
              </p:txBody>
            </p:sp>
            <p:sp>
              <p:nvSpPr>
                <p:cNvPr id="113678" name="直接连接符 502798"/>
                <p:cNvSpPr/>
                <p:nvPr/>
              </p:nvSpPr>
              <p:spPr>
                <a:xfrm flipH="1">
                  <a:off x="856" y="2760"/>
                  <a:ext cx="136" cy="227"/>
                </a:xfrm>
                <a:prstGeom prst="line">
                  <a:avLst/>
                </a:prstGeom>
                <a:ln w="9525" cap="flat" cmpd="sng">
                  <a:solidFill>
                    <a:schemeClr val="tx1"/>
                  </a:solidFill>
                  <a:prstDash val="solid"/>
                  <a:miter/>
                  <a:headEnd type="none" w="med" len="med"/>
                  <a:tailEnd type="none" w="med" len="med"/>
                </a:ln>
              </p:spPr>
            </p:sp>
            <p:sp>
              <p:nvSpPr>
                <p:cNvPr id="113679" name="直接连接符 502799"/>
                <p:cNvSpPr/>
                <p:nvPr/>
              </p:nvSpPr>
              <p:spPr>
                <a:xfrm>
                  <a:off x="1120" y="2760"/>
                  <a:ext cx="136" cy="227"/>
                </a:xfrm>
                <a:prstGeom prst="line">
                  <a:avLst/>
                </a:prstGeom>
                <a:ln w="9525" cap="flat" cmpd="sng">
                  <a:solidFill>
                    <a:schemeClr val="tx1"/>
                  </a:solidFill>
                  <a:prstDash val="solid"/>
                  <a:miter/>
                  <a:headEnd type="none" w="med" len="med"/>
                  <a:tailEnd type="none" w="med" len="med"/>
                </a:ln>
              </p:spPr>
            </p:sp>
          </p:grpSp>
          <p:sp>
            <p:nvSpPr>
              <p:cNvPr id="113680" name="直接连接符 502800"/>
              <p:cNvSpPr/>
              <p:nvPr/>
            </p:nvSpPr>
            <p:spPr>
              <a:xfrm flipH="1">
                <a:off x="1096" y="2328"/>
                <a:ext cx="295" cy="227"/>
              </a:xfrm>
              <a:prstGeom prst="line">
                <a:avLst/>
              </a:prstGeom>
              <a:ln w="9525" cap="flat" cmpd="sng">
                <a:solidFill>
                  <a:schemeClr val="tx1"/>
                </a:solidFill>
                <a:prstDash val="solid"/>
                <a:miter/>
                <a:headEnd type="none" w="med" len="med"/>
                <a:tailEnd type="none" w="med" len="med"/>
              </a:ln>
            </p:spPr>
          </p:sp>
          <p:sp>
            <p:nvSpPr>
              <p:cNvPr id="113681" name="直接连接符 502801"/>
              <p:cNvSpPr/>
              <p:nvPr/>
            </p:nvSpPr>
            <p:spPr>
              <a:xfrm>
                <a:off x="1528" y="2336"/>
                <a:ext cx="295" cy="227"/>
              </a:xfrm>
              <a:prstGeom prst="line">
                <a:avLst/>
              </a:prstGeom>
              <a:ln w="9525" cap="flat" cmpd="sng">
                <a:solidFill>
                  <a:schemeClr val="tx1"/>
                </a:solidFill>
                <a:prstDash val="solid"/>
                <a:miter/>
                <a:headEnd type="none" w="med" len="med"/>
                <a:tailEnd type="none" w="med" len="med"/>
              </a:ln>
            </p:spPr>
          </p:sp>
        </p:grpSp>
        <p:grpSp>
          <p:nvGrpSpPr>
            <p:cNvPr id="113682" name="组合 502802"/>
            <p:cNvGrpSpPr/>
            <p:nvPr/>
          </p:nvGrpSpPr>
          <p:grpSpPr>
            <a:xfrm>
              <a:off x="2416" y="1931"/>
              <a:ext cx="1088" cy="1531"/>
              <a:chOff x="1784" y="2264"/>
              <a:chExt cx="1088" cy="1531"/>
            </a:xfrm>
          </p:grpSpPr>
          <p:sp>
            <p:nvSpPr>
              <p:cNvPr id="113683" name="椭圆 502803"/>
              <p:cNvSpPr/>
              <p:nvPr/>
            </p:nvSpPr>
            <p:spPr>
              <a:xfrm>
                <a:off x="2336" y="2264"/>
                <a:ext cx="249" cy="227"/>
              </a:xfrm>
              <a:prstGeom prst="ellipse">
                <a:avLst/>
              </a:prstGeom>
              <a:noFill/>
              <a:ln w="9525" cap="flat" cmpd="sng">
                <a:solidFill>
                  <a:schemeClr val="tx1"/>
                </a:solidFill>
                <a:prstDash val="solid"/>
                <a:miter/>
                <a:headEnd type="none" w="med" len="med"/>
                <a:tailEnd type="none" w="med" len="med"/>
              </a:ln>
            </p:spPr>
            <p:txBody>
              <a:bodyPr anchor="t"/>
              <a:lstStyle/>
              <a:p>
                <a:pPr>
                  <a:buNone/>
                </a:pPr>
                <a:endParaRPr lang="zh-CN" altLang="en-US" sz="2400">
                  <a:latin typeface="Times New Roman" panose="02020603050405020304" pitchFamily="18" charset="0"/>
                  <a:ea typeface="宋体" panose="02010600030101010101" pitchFamily="2" charset="-122"/>
                </a:endParaRPr>
              </a:p>
            </p:txBody>
          </p:sp>
          <p:grpSp>
            <p:nvGrpSpPr>
              <p:cNvPr id="113684" name="组合 502804"/>
              <p:cNvGrpSpPr/>
              <p:nvPr/>
            </p:nvGrpSpPr>
            <p:grpSpPr>
              <a:xfrm>
                <a:off x="1784" y="2688"/>
                <a:ext cx="657" cy="667"/>
                <a:chOff x="728" y="2552"/>
                <a:chExt cx="657" cy="667"/>
              </a:xfrm>
            </p:grpSpPr>
            <p:sp>
              <p:nvSpPr>
                <p:cNvPr id="113685" name="椭圆 502805"/>
                <p:cNvSpPr/>
                <p:nvPr/>
              </p:nvSpPr>
              <p:spPr>
                <a:xfrm>
                  <a:off x="728" y="2989"/>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3686" name="椭圆 502806"/>
                <p:cNvSpPr/>
                <p:nvPr/>
              </p:nvSpPr>
              <p:spPr>
                <a:xfrm>
                  <a:off x="1136" y="2992"/>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endParaRPr lang="zh-CN" altLang="en-US" sz="2400" dirty="0">
                    <a:latin typeface="Times New Roman" panose="02020603050405020304" pitchFamily="18" charset="0"/>
                    <a:ea typeface="宋体" panose="02010600030101010101" pitchFamily="2" charset="-122"/>
                  </a:endParaRPr>
                </a:p>
              </p:txBody>
            </p:sp>
            <p:sp>
              <p:nvSpPr>
                <p:cNvPr id="113687" name="椭圆 502807"/>
                <p:cNvSpPr/>
                <p:nvPr/>
              </p:nvSpPr>
              <p:spPr>
                <a:xfrm>
                  <a:off x="936" y="2552"/>
                  <a:ext cx="249" cy="227"/>
                </a:xfrm>
                <a:prstGeom prst="ellipse">
                  <a:avLst/>
                </a:prstGeom>
                <a:noFill/>
                <a:ln w="9525" cap="flat" cmpd="sng">
                  <a:solidFill>
                    <a:schemeClr val="tx1"/>
                  </a:solidFill>
                  <a:prstDash val="solid"/>
                  <a:miter/>
                  <a:headEnd type="none" w="med" len="med"/>
                  <a:tailEnd type="none" w="med" len="med"/>
                </a:ln>
              </p:spPr>
              <p:txBody>
                <a:bodyPr anchor="t"/>
                <a:lstStyle/>
                <a:p>
                  <a:pPr>
                    <a:buNone/>
                  </a:pPr>
                  <a:endParaRPr lang="zh-CN" altLang="en-US" sz="2400">
                    <a:latin typeface="Times New Roman" panose="02020603050405020304" pitchFamily="18" charset="0"/>
                    <a:ea typeface="宋体" panose="02010600030101010101" pitchFamily="2" charset="-122"/>
                  </a:endParaRPr>
                </a:p>
              </p:txBody>
            </p:sp>
            <p:sp>
              <p:nvSpPr>
                <p:cNvPr id="113688" name="直接连接符 502808"/>
                <p:cNvSpPr/>
                <p:nvPr/>
              </p:nvSpPr>
              <p:spPr>
                <a:xfrm flipH="1">
                  <a:off x="856" y="2760"/>
                  <a:ext cx="136" cy="227"/>
                </a:xfrm>
                <a:prstGeom prst="line">
                  <a:avLst/>
                </a:prstGeom>
                <a:ln w="9525" cap="flat" cmpd="sng">
                  <a:solidFill>
                    <a:schemeClr val="tx1"/>
                  </a:solidFill>
                  <a:prstDash val="solid"/>
                  <a:miter/>
                  <a:headEnd type="none" w="med" len="med"/>
                  <a:tailEnd type="none" w="med" len="med"/>
                </a:ln>
              </p:spPr>
            </p:sp>
            <p:sp>
              <p:nvSpPr>
                <p:cNvPr id="113689" name="直接连接符 502809"/>
                <p:cNvSpPr/>
                <p:nvPr/>
              </p:nvSpPr>
              <p:spPr>
                <a:xfrm>
                  <a:off x="1120" y="2760"/>
                  <a:ext cx="136" cy="227"/>
                </a:xfrm>
                <a:prstGeom prst="line">
                  <a:avLst/>
                </a:prstGeom>
                <a:ln w="9525" cap="flat" cmpd="sng">
                  <a:solidFill>
                    <a:schemeClr val="tx1"/>
                  </a:solidFill>
                  <a:prstDash val="solid"/>
                  <a:miter/>
                  <a:headEnd type="none" w="med" len="med"/>
                  <a:tailEnd type="none" w="med" len="med"/>
                </a:ln>
              </p:spPr>
            </p:sp>
          </p:grpSp>
          <p:sp>
            <p:nvSpPr>
              <p:cNvPr id="113690" name="椭圆 502810"/>
              <p:cNvSpPr/>
              <p:nvPr/>
            </p:nvSpPr>
            <p:spPr>
              <a:xfrm>
                <a:off x="1992" y="3565"/>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3691" name="椭圆 502811"/>
              <p:cNvSpPr/>
              <p:nvPr/>
            </p:nvSpPr>
            <p:spPr>
              <a:xfrm>
                <a:off x="2400" y="3568"/>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7</a:t>
                </a:r>
                <a:endParaRPr lang="en-US" altLang="zh-CN" sz="2400">
                  <a:latin typeface="Times New Roman" panose="02020603050405020304" pitchFamily="18" charset="0"/>
                  <a:ea typeface="微软雅黑" panose="020B0503020204020204" charset="-122"/>
                </a:endParaRPr>
              </a:p>
            </p:txBody>
          </p:sp>
          <p:sp>
            <p:nvSpPr>
              <p:cNvPr id="113692" name="椭圆 502812"/>
              <p:cNvSpPr/>
              <p:nvPr/>
            </p:nvSpPr>
            <p:spPr>
              <a:xfrm>
                <a:off x="2623" y="2696"/>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113693" name="直接连接符 502813"/>
              <p:cNvSpPr/>
              <p:nvPr/>
            </p:nvSpPr>
            <p:spPr>
              <a:xfrm flipH="1">
                <a:off x="2120" y="3336"/>
                <a:ext cx="136" cy="227"/>
              </a:xfrm>
              <a:prstGeom prst="line">
                <a:avLst/>
              </a:prstGeom>
              <a:ln w="9525" cap="flat" cmpd="sng">
                <a:solidFill>
                  <a:schemeClr val="tx1"/>
                </a:solidFill>
                <a:prstDash val="solid"/>
                <a:miter/>
                <a:headEnd type="none" w="med" len="med"/>
                <a:tailEnd type="none" w="med" len="med"/>
              </a:ln>
            </p:spPr>
          </p:sp>
          <p:sp>
            <p:nvSpPr>
              <p:cNvPr id="113694" name="直接连接符 502814"/>
              <p:cNvSpPr/>
              <p:nvPr/>
            </p:nvSpPr>
            <p:spPr>
              <a:xfrm>
                <a:off x="2384" y="3336"/>
                <a:ext cx="136" cy="227"/>
              </a:xfrm>
              <a:prstGeom prst="line">
                <a:avLst/>
              </a:prstGeom>
              <a:ln w="9525" cap="flat" cmpd="sng">
                <a:solidFill>
                  <a:schemeClr val="tx1"/>
                </a:solidFill>
                <a:prstDash val="solid"/>
                <a:miter/>
                <a:headEnd type="none" w="med" len="med"/>
                <a:tailEnd type="none" w="med" len="med"/>
              </a:ln>
            </p:spPr>
          </p:sp>
          <p:sp>
            <p:nvSpPr>
              <p:cNvPr id="113695" name="直接连接符 502815"/>
              <p:cNvSpPr/>
              <p:nvPr/>
            </p:nvSpPr>
            <p:spPr>
              <a:xfrm flipH="1">
                <a:off x="2144" y="2456"/>
                <a:ext cx="227" cy="227"/>
              </a:xfrm>
              <a:prstGeom prst="line">
                <a:avLst/>
              </a:prstGeom>
              <a:ln w="9525" cap="flat" cmpd="sng">
                <a:solidFill>
                  <a:schemeClr val="tx1"/>
                </a:solidFill>
                <a:prstDash val="solid"/>
                <a:miter/>
                <a:headEnd type="none" w="med" len="med"/>
                <a:tailEnd type="none" w="med" len="med"/>
              </a:ln>
            </p:spPr>
          </p:sp>
          <p:sp>
            <p:nvSpPr>
              <p:cNvPr id="113696" name="直接连接符 502816"/>
              <p:cNvSpPr/>
              <p:nvPr/>
            </p:nvSpPr>
            <p:spPr>
              <a:xfrm>
                <a:off x="2528" y="2464"/>
                <a:ext cx="227" cy="227"/>
              </a:xfrm>
              <a:prstGeom prst="line">
                <a:avLst/>
              </a:prstGeom>
              <a:ln w="9525" cap="flat" cmpd="sng">
                <a:solidFill>
                  <a:schemeClr val="tx1"/>
                </a:solidFill>
                <a:prstDash val="solid"/>
                <a:miter/>
                <a:headEnd type="none" w="med" len="med"/>
                <a:tailEnd type="none" w="med" len="med"/>
              </a:ln>
            </p:spPr>
          </p:sp>
        </p:grpSp>
        <p:grpSp>
          <p:nvGrpSpPr>
            <p:cNvPr id="113697" name="组合 502817"/>
            <p:cNvGrpSpPr/>
            <p:nvPr/>
          </p:nvGrpSpPr>
          <p:grpSpPr>
            <a:xfrm>
              <a:off x="3931" y="1931"/>
              <a:ext cx="1349" cy="1528"/>
              <a:chOff x="3499" y="2208"/>
              <a:chExt cx="1349" cy="1528"/>
            </a:xfrm>
          </p:grpSpPr>
          <p:sp>
            <p:nvSpPr>
              <p:cNvPr id="113698" name="椭圆 502818"/>
              <p:cNvSpPr/>
              <p:nvPr/>
            </p:nvSpPr>
            <p:spPr>
              <a:xfrm>
                <a:off x="3784" y="2208"/>
                <a:ext cx="249" cy="227"/>
              </a:xfrm>
              <a:prstGeom prst="ellipse">
                <a:avLst/>
              </a:prstGeom>
              <a:noFill/>
              <a:ln w="9525" cap="flat" cmpd="sng">
                <a:solidFill>
                  <a:schemeClr val="tx1"/>
                </a:solidFill>
                <a:prstDash val="solid"/>
                <a:miter/>
                <a:headEnd type="none" w="med" len="med"/>
                <a:tailEnd type="none" w="med" len="med"/>
              </a:ln>
            </p:spPr>
            <p:txBody>
              <a:bodyPr anchor="t"/>
              <a:lstStyle/>
              <a:p>
                <a:pPr>
                  <a:buNone/>
                </a:pPr>
                <a:endParaRPr lang="zh-CN" altLang="en-US" sz="2400">
                  <a:latin typeface="Times New Roman" panose="02020603050405020304" pitchFamily="18" charset="0"/>
                  <a:ea typeface="宋体" panose="02010600030101010101" pitchFamily="2" charset="-122"/>
                </a:endParaRPr>
              </a:p>
            </p:txBody>
          </p:sp>
          <p:sp>
            <p:nvSpPr>
              <p:cNvPr id="113699" name="椭圆 502819"/>
              <p:cNvSpPr/>
              <p:nvPr/>
            </p:nvSpPr>
            <p:spPr>
              <a:xfrm>
                <a:off x="3832" y="3069"/>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6</a:t>
                </a:r>
                <a:endParaRPr lang="en-US" altLang="zh-CN" sz="2400">
                  <a:latin typeface="Times New Roman" panose="02020603050405020304" pitchFamily="18" charset="0"/>
                  <a:ea typeface="微软雅黑" panose="020B0503020204020204" charset="-122"/>
                </a:endParaRPr>
              </a:p>
            </p:txBody>
          </p:sp>
          <p:sp>
            <p:nvSpPr>
              <p:cNvPr id="113700" name="椭圆 502820"/>
              <p:cNvSpPr/>
              <p:nvPr/>
            </p:nvSpPr>
            <p:spPr>
              <a:xfrm>
                <a:off x="4312" y="3064"/>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endParaRPr lang="zh-CN" altLang="en-US" sz="2400" dirty="0">
                  <a:latin typeface="Times New Roman" panose="02020603050405020304" pitchFamily="18" charset="0"/>
                  <a:ea typeface="宋体" panose="02010600030101010101" pitchFamily="2" charset="-122"/>
                </a:endParaRPr>
              </a:p>
            </p:txBody>
          </p:sp>
          <p:sp>
            <p:nvSpPr>
              <p:cNvPr id="113701" name="椭圆 502821"/>
              <p:cNvSpPr/>
              <p:nvPr/>
            </p:nvSpPr>
            <p:spPr>
              <a:xfrm>
                <a:off x="3499" y="2656"/>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7</a:t>
                </a:r>
                <a:endParaRPr lang="en-US" altLang="zh-CN" sz="2400">
                  <a:latin typeface="Times New Roman" panose="02020603050405020304" pitchFamily="18" charset="0"/>
                  <a:ea typeface="微软雅黑" panose="020B0503020204020204" charset="-122"/>
                </a:endParaRPr>
              </a:p>
            </p:txBody>
          </p:sp>
          <p:sp>
            <p:nvSpPr>
              <p:cNvPr id="113702" name="直接连接符 502822"/>
              <p:cNvSpPr/>
              <p:nvPr/>
            </p:nvSpPr>
            <p:spPr>
              <a:xfrm flipH="1">
                <a:off x="3952" y="2848"/>
                <a:ext cx="181" cy="227"/>
              </a:xfrm>
              <a:prstGeom prst="line">
                <a:avLst/>
              </a:prstGeom>
              <a:ln w="9525" cap="flat" cmpd="sng">
                <a:solidFill>
                  <a:schemeClr val="tx1"/>
                </a:solidFill>
                <a:prstDash val="solid"/>
                <a:miter/>
                <a:headEnd type="none" w="med" len="med"/>
                <a:tailEnd type="none" w="med" len="med"/>
              </a:ln>
            </p:spPr>
          </p:sp>
          <p:sp>
            <p:nvSpPr>
              <p:cNvPr id="113703" name="直接连接符 502823"/>
              <p:cNvSpPr/>
              <p:nvPr/>
            </p:nvSpPr>
            <p:spPr>
              <a:xfrm>
                <a:off x="4248" y="2832"/>
                <a:ext cx="181" cy="227"/>
              </a:xfrm>
              <a:prstGeom prst="line">
                <a:avLst/>
              </a:prstGeom>
              <a:ln w="9525" cap="flat" cmpd="sng">
                <a:solidFill>
                  <a:schemeClr val="tx1"/>
                </a:solidFill>
                <a:prstDash val="solid"/>
                <a:miter/>
                <a:headEnd type="none" w="med" len="med"/>
                <a:tailEnd type="none" w="med" len="med"/>
              </a:ln>
            </p:spPr>
          </p:sp>
          <p:sp>
            <p:nvSpPr>
              <p:cNvPr id="113704" name="椭圆 502824"/>
              <p:cNvSpPr/>
              <p:nvPr/>
            </p:nvSpPr>
            <p:spPr>
              <a:xfrm>
                <a:off x="4096" y="3509"/>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2</a:t>
                </a:r>
                <a:endParaRPr lang="en-US" altLang="zh-CN" sz="2400">
                  <a:latin typeface="Times New Roman" panose="02020603050405020304" pitchFamily="18" charset="0"/>
                  <a:ea typeface="微软雅黑" panose="020B0503020204020204" charset="-122"/>
                </a:endParaRPr>
              </a:p>
            </p:txBody>
          </p:sp>
          <p:sp>
            <p:nvSpPr>
              <p:cNvPr id="113705" name="椭圆 502825"/>
              <p:cNvSpPr/>
              <p:nvPr/>
            </p:nvSpPr>
            <p:spPr>
              <a:xfrm>
                <a:off x="4599" y="3488"/>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r>
                  <a:rPr lang="en-US" altLang="zh-CN" sz="2400">
                    <a:latin typeface="Times New Roman" panose="02020603050405020304" pitchFamily="18" charset="0"/>
                    <a:ea typeface="微软雅黑" panose="020B0503020204020204" charset="-122"/>
                  </a:rPr>
                  <a:t>3</a:t>
                </a:r>
                <a:endParaRPr lang="en-US" altLang="zh-CN" sz="2400">
                  <a:latin typeface="Times New Roman" panose="02020603050405020304" pitchFamily="18" charset="0"/>
                  <a:ea typeface="微软雅黑" panose="020B0503020204020204" charset="-122"/>
                </a:endParaRPr>
              </a:p>
            </p:txBody>
          </p:sp>
          <p:sp>
            <p:nvSpPr>
              <p:cNvPr id="113706" name="椭圆 502826"/>
              <p:cNvSpPr/>
              <p:nvPr/>
            </p:nvSpPr>
            <p:spPr>
              <a:xfrm>
                <a:off x="4047" y="2632"/>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buNone/>
                </a:pPr>
                <a:endParaRPr lang="zh-CN" altLang="en-US" sz="2400" dirty="0">
                  <a:latin typeface="Times New Roman" panose="02020603050405020304" pitchFamily="18" charset="0"/>
                  <a:ea typeface="宋体" panose="02010600030101010101" pitchFamily="2" charset="-122"/>
                </a:endParaRPr>
              </a:p>
            </p:txBody>
          </p:sp>
          <p:sp>
            <p:nvSpPr>
              <p:cNvPr id="113707" name="直接连接符 502827"/>
              <p:cNvSpPr/>
              <p:nvPr/>
            </p:nvSpPr>
            <p:spPr>
              <a:xfrm flipH="1">
                <a:off x="4208" y="3280"/>
                <a:ext cx="181" cy="227"/>
              </a:xfrm>
              <a:prstGeom prst="line">
                <a:avLst/>
              </a:prstGeom>
              <a:ln w="9525" cap="flat" cmpd="sng">
                <a:solidFill>
                  <a:schemeClr val="tx1"/>
                </a:solidFill>
                <a:prstDash val="solid"/>
                <a:miter/>
                <a:headEnd type="none" w="med" len="med"/>
                <a:tailEnd type="none" w="med" len="med"/>
              </a:ln>
            </p:spPr>
          </p:sp>
          <p:sp>
            <p:nvSpPr>
              <p:cNvPr id="113708" name="直接连接符 502828"/>
              <p:cNvSpPr/>
              <p:nvPr/>
            </p:nvSpPr>
            <p:spPr>
              <a:xfrm>
                <a:off x="4528" y="3256"/>
                <a:ext cx="181" cy="227"/>
              </a:xfrm>
              <a:prstGeom prst="line">
                <a:avLst/>
              </a:prstGeom>
              <a:ln w="9525" cap="flat" cmpd="sng">
                <a:solidFill>
                  <a:schemeClr val="tx1"/>
                </a:solidFill>
                <a:prstDash val="solid"/>
                <a:miter/>
                <a:headEnd type="none" w="med" len="med"/>
                <a:tailEnd type="none" w="med" len="med"/>
              </a:ln>
            </p:spPr>
          </p:sp>
          <p:sp>
            <p:nvSpPr>
              <p:cNvPr id="113709" name="直接连接符 502829"/>
              <p:cNvSpPr/>
              <p:nvPr/>
            </p:nvSpPr>
            <p:spPr>
              <a:xfrm flipH="1">
                <a:off x="3651" y="2424"/>
                <a:ext cx="181" cy="227"/>
              </a:xfrm>
              <a:prstGeom prst="line">
                <a:avLst/>
              </a:prstGeom>
              <a:ln w="9525" cap="flat" cmpd="sng">
                <a:solidFill>
                  <a:schemeClr val="tx1"/>
                </a:solidFill>
                <a:prstDash val="solid"/>
                <a:miter/>
                <a:headEnd type="none" w="med" len="med"/>
                <a:tailEnd type="none" w="med" len="med"/>
              </a:ln>
            </p:spPr>
          </p:sp>
          <p:sp>
            <p:nvSpPr>
              <p:cNvPr id="113710" name="直接连接符 502830"/>
              <p:cNvSpPr/>
              <p:nvPr/>
            </p:nvSpPr>
            <p:spPr>
              <a:xfrm>
                <a:off x="3976" y="2408"/>
                <a:ext cx="181" cy="227"/>
              </a:xfrm>
              <a:prstGeom prst="line">
                <a:avLst/>
              </a:prstGeom>
              <a:ln w="9525" cap="flat" cmpd="sng">
                <a:solidFill>
                  <a:schemeClr val="tx1"/>
                </a:solidFill>
                <a:prstDash val="solid"/>
                <a:miter/>
                <a:headEnd type="none" w="med" len="med"/>
                <a:tailEnd type="none" w="med" len="med"/>
              </a:ln>
            </p:spPr>
          </p:sp>
        </p:grpSp>
        <p:sp>
          <p:nvSpPr>
            <p:cNvPr id="113711" name="矩形 502831"/>
            <p:cNvSpPr/>
            <p:nvPr/>
          </p:nvSpPr>
          <p:spPr>
            <a:xfrm>
              <a:off x="1248" y="3444"/>
              <a:ext cx="272" cy="204"/>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(a)</a:t>
              </a:r>
              <a:endParaRPr lang="en-US" altLang="zh-CN" sz="2000">
                <a:latin typeface="Times New Roman" panose="02020603050405020304" pitchFamily="18" charset="0"/>
                <a:ea typeface="微软雅黑" panose="020B0503020204020204" charset="-122"/>
              </a:endParaRPr>
            </a:p>
          </p:txBody>
        </p:sp>
        <p:sp>
          <p:nvSpPr>
            <p:cNvPr id="113712" name="矩形 502832"/>
            <p:cNvSpPr/>
            <p:nvPr/>
          </p:nvSpPr>
          <p:spPr>
            <a:xfrm>
              <a:off x="2832" y="3524"/>
              <a:ext cx="272" cy="204"/>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(b)</a:t>
              </a:r>
              <a:endParaRPr lang="en-US" altLang="zh-CN" sz="2000">
                <a:latin typeface="Times New Roman" panose="02020603050405020304" pitchFamily="18" charset="0"/>
                <a:ea typeface="微软雅黑" panose="020B0503020204020204" charset="-122"/>
              </a:endParaRPr>
            </a:p>
          </p:txBody>
        </p:sp>
        <p:sp>
          <p:nvSpPr>
            <p:cNvPr id="113713" name="矩形 502833"/>
            <p:cNvSpPr/>
            <p:nvPr/>
          </p:nvSpPr>
          <p:spPr>
            <a:xfrm>
              <a:off x="4816" y="3492"/>
              <a:ext cx="272" cy="204"/>
            </a:xfrm>
            <a:prstGeom prst="rect">
              <a:avLst/>
            </a:prstGeom>
            <a:noFill/>
            <a:ln w="9525">
              <a:noFill/>
            </a:ln>
          </p:spPr>
          <p:txBody>
            <a:bodyPr wrap="none" anchor="ctr"/>
            <a:lstStyle/>
            <a:p>
              <a:pPr>
                <a:buClr>
                  <a:schemeClr val="bg1"/>
                </a:buClr>
                <a:buNone/>
              </a:pPr>
              <a:r>
                <a:rPr lang="en-US" altLang="zh-CN" sz="2000">
                  <a:latin typeface="Times New Roman" panose="02020603050405020304" pitchFamily="18" charset="0"/>
                  <a:ea typeface="微软雅黑" panose="020B0503020204020204" charset="-122"/>
                </a:rPr>
                <a:t>(c)</a:t>
              </a:r>
              <a:endParaRPr lang="en-US" altLang="zh-CN" sz="2000">
                <a:latin typeface="Times New Roman" panose="02020603050405020304" pitchFamily="18" charset="0"/>
                <a:ea typeface="微软雅黑" panose="020B0503020204020204" charset="-122"/>
              </a:endParaRPr>
            </a:p>
          </p:txBody>
        </p:sp>
        <p:sp>
          <p:nvSpPr>
            <p:cNvPr id="113714" name="矩形 502834"/>
            <p:cNvSpPr/>
            <p:nvPr/>
          </p:nvSpPr>
          <p:spPr>
            <a:xfrm>
              <a:off x="912" y="3819"/>
              <a:ext cx="4081" cy="227"/>
            </a:xfrm>
            <a:prstGeom prst="rect">
              <a:avLst/>
            </a:prstGeom>
            <a:noFill/>
            <a:ln w="9525">
              <a:noFill/>
            </a:ln>
          </p:spPr>
          <p:txBody>
            <a:bodyPr wrap="none" anchor="ctr"/>
            <a:lstStyle/>
            <a:p>
              <a:pPr>
                <a:buClr>
                  <a:schemeClr val="bg1"/>
                </a:buClr>
                <a:buNone/>
              </a:pPr>
              <a:r>
                <a:rPr lang="zh-CN" altLang="en-US" sz="2000" b="0" dirty="0">
                  <a:latin typeface="Times New Roman" panose="02020603050405020304" pitchFamily="18" charset="0"/>
                  <a:ea typeface="宋体" panose="02010600030101010101" pitchFamily="2" charset="-122"/>
                </a:rPr>
                <a:t>具有相同叶子结点，不同带权路径长度的二叉树</a:t>
              </a:r>
              <a:endParaRPr lang="zh-CN" altLang="en-US" sz="2000" b="0" dirty="0">
                <a:latin typeface="Times New Roman" panose="02020603050405020304" pitchFamily="18" charset="0"/>
                <a:ea typeface="宋体" panose="02010600030101010101" pitchFamily="2" charset="-122"/>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DOC_GUID" val="{a1a2d32e-a35b-4497-bd47-b35d9a6d12d1}"/>
  <p:tag name="KSO_WPP_MARK_KEY" val="f43bac18-a4b4-4013-a895-b92bac671d48"/>
  <p:tag name="COMMONDATA" val="eyJoZGlkIjoiOGU2MzE3M2E0YWZkMTk5NjNhMzQxYTc0NzhhNDhlNGYifQ=="/>
</p:tagLst>
</file>

<file path=ppt/theme/theme1.xml><?xml version="1.0" encoding="utf-8"?>
<a:theme xmlns:a="http://schemas.openxmlformats.org/drawingml/2006/main" name="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1840</Words>
  <Application>WPS 演示</Application>
  <PresentationFormat>全屏显示(4:3)</PresentationFormat>
  <Paragraphs>466</Paragraphs>
  <Slides>16</Slides>
  <Notes>12</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16</vt:i4>
      </vt:variant>
    </vt:vector>
  </HeadingPairs>
  <TitlesOfParts>
    <vt:vector size="31" baseType="lpstr">
      <vt:lpstr>Arial</vt:lpstr>
      <vt:lpstr>宋体</vt:lpstr>
      <vt:lpstr>Wingdings</vt:lpstr>
      <vt:lpstr>Monotype Sorts</vt:lpstr>
      <vt:lpstr>Wingdings</vt:lpstr>
      <vt:lpstr>Times New Roman</vt:lpstr>
      <vt:lpstr>楷体_GB2312</vt:lpstr>
      <vt:lpstr>新宋体</vt:lpstr>
      <vt:lpstr>微软雅黑</vt:lpstr>
      <vt:lpstr>Symbol</vt:lpstr>
      <vt:lpstr>Arial Unicode MS</vt:lpstr>
      <vt:lpstr>场景型模板</vt:lpstr>
      <vt:lpstr>Equation.KSEE3</vt:lpstr>
      <vt:lpstr>Equation.KSEE3</vt:lpstr>
      <vt:lpstr>Equation.KSEE3</vt:lpstr>
      <vt:lpstr>PowerPoint 演示文稿</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 最优二叉树(Huffman树) </vt:lpstr>
      <vt:lpstr>6.5.2 Huffman编码</vt:lpstr>
      <vt:lpstr>6.5.2 Huffman编码</vt:lpstr>
      <vt:lpstr>练习</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AI</dc:creator>
  <cp:lastModifiedBy>Administrator</cp:lastModifiedBy>
  <cp:revision>3467</cp:revision>
  <dcterms:created xsi:type="dcterms:W3CDTF">2001-07-10T07:21:00Z</dcterms:created>
  <dcterms:modified xsi:type="dcterms:W3CDTF">2023-04-24T12:19:04Z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1F6F601D0C6D43FF829D07891EF512B9</vt:lpwstr>
  </property>
</Properties>
</file>