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256" r:id="rId3"/>
    <p:sldId id="3202" r:id="rId5"/>
    <p:sldId id="2891" r:id="rId6"/>
    <p:sldId id="3108" r:id="rId7"/>
    <p:sldId id="3172" r:id="rId8"/>
    <p:sldId id="3174" r:id="rId9"/>
    <p:sldId id="3111" r:id="rId10"/>
    <p:sldId id="3175" r:id="rId11"/>
    <p:sldId id="3176" r:id="rId12"/>
    <p:sldId id="3112" r:id="rId13"/>
    <p:sldId id="3113" r:id="rId14"/>
    <p:sldId id="3173" r:id="rId15"/>
    <p:sldId id="3178" r:id="rId16"/>
    <p:sldId id="3121" r:id="rId17"/>
    <p:sldId id="3131" r:id="rId18"/>
    <p:sldId id="3118" r:id="rId19"/>
    <p:sldId id="3179" r:id="rId20"/>
    <p:sldId id="3180" r:id="rId21"/>
    <p:sldId id="3128" r:id="rId22"/>
    <p:sldId id="3119" r:id="rId23"/>
    <p:sldId id="3183" r:id="rId24"/>
    <p:sldId id="3184" r:id="rId25"/>
    <p:sldId id="3185" r:id="rId26"/>
    <p:sldId id="3186" r:id="rId27"/>
    <p:sldId id="3132" r:id="rId28"/>
    <p:sldId id="3187" r:id="rId29"/>
    <p:sldId id="3188" r:id="rId30"/>
    <p:sldId id="3161" r:id="rId31"/>
    <p:sldId id="3163" r:id="rId32"/>
    <p:sldId id="3165" r:id="rId33"/>
  </p:sldIdLst>
  <p:sldSz cx="9144000" cy="6858000" type="screen4x3"/>
  <p:notesSz cx="6858000" cy="9144000"/>
  <p:custDataLst>
    <p:tags r:id="rId3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 userDrawn="1">
          <p15:clr>
            <a:srgbClr val="A4A3A4"/>
          </p15:clr>
        </p15:guide>
        <p15:guide id="2" pos="2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00FF"/>
    <a:srgbClr val="4EA947"/>
    <a:srgbClr val="3333CD"/>
    <a:srgbClr val="FFFFFF"/>
    <a:srgbClr val="F9FBFA"/>
    <a:srgbClr val="B6042A"/>
    <a:srgbClr val="3CB43E"/>
    <a:srgbClr val="FF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50"/>
  </p:normalViewPr>
  <p:slideViewPr>
    <p:cSldViewPr showGuides="1">
      <p:cViewPr varScale="1">
        <p:scale>
          <a:sx n="66" d="100"/>
          <a:sy n="66" d="100"/>
        </p:scale>
        <p:origin x="636" y="84"/>
      </p:cViewPr>
      <p:guideLst>
        <p:guide orient="horz" pos="2840"/>
        <p:guide pos="2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657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4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200" b="0" strike="noStrike" noProof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200" b="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sym typeface="+mn-ea"/>
              </a:rPr>
              <a:t>图</a:t>
            </a:r>
            <a:r>
              <a:rPr lang="en-US" altLang="zh-CN" b="1">
                <a:sym typeface="+mn-ea"/>
              </a:rPr>
              <a:t>(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Graph</a:t>
            </a:r>
            <a:r>
              <a:rPr lang="en-US" altLang="zh-CN" b="1">
                <a:sym typeface="+mn-ea"/>
              </a:rPr>
              <a:t>)</a:t>
            </a:r>
            <a:r>
              <a:rPr lang="zh-CN" altLang="en-US" b="1" dirty="0">
                <a:sym typeface="+mn-ea"/>
              </a:rPr>
              <a:t>是一种比线性表和树更为复杂的数据结构。</a:t>
            </a:r>
            <a:endParaRPr lang="zh-CN" alt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tx2"/>
                </a:solidFill>
                <a:sym typeface="+mn-ea"/>
              </a:rPr>
              <a:t>       </a:t>
            </a:r>
            <a:r>
              <a:rPr lang="zh-CN" altLang="en-US" b="1" dirty="0">
                <a:solidFill>
                  <a:schemeClr val="folHlink"/>
                </a:solidFill>
                <a:sym typeface="+mn-ea"/>
              </a:rPr>
              <a:t>线性结构</a:t>
            </a:r>
            <a:r>
              <a:rPr lang="zh-CN" altLang="en-US" b="1">
                <a:sym typeface="+mn-ea"/>
              </a:rPr>
              <a:t>：</a:t>
            </a:r>
            <a:r>
              <a:rPr lang="zh-CN" altLang="en-US" b="1" dirty="0">
                <a:sym typeface="+mn-ea"/>
              </a:rPr>
              <a:t>是研究数据元素之间的一对一关系。在这种结构中，除第一个和最后一个元素外，任何一个元素都有唯一的一个直接前驱和直接后继。</a:t>
            </a:r>
            <a:endParaRPr lang="zh-CN" alt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tx2"/>
                </a:solidFill>
                <a:sym typeface="+mn-ea"/>
              </a:rPr>
              <a:t>       </a:t>
            </a:r>
            <a:r>
              <a:rPr lang="zh-CN" altLang="en-US" b="1" dirty="0">
                <a:solidFill>
                  <a:schemeClr val="folHlink"/>
                </a:solidFill>
                <a:sym typeface="+mn-ea"/>
              </a:rPr>
              <a:t>树结构</a:t>
            </a:r>
            <a:r>
              <a:rPr lang="zh-CN" altLang="en-US" b="1">
                <a:sym typeface="+mn-ea"/>
              </a:rPr>
              <a:t>：</a:t>
            </a:r>
            <a:r>
              <a:rPr lang="zh-CN" altLang="en-US" b="1" dirty="0">
                <a:sym typeface="+mn-ea"/>
              </a:rPr>
              <a:t>是研究数据元素之间的一对多的关系。在这种结构中，每个元素对下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 dirty="0">
                <a:sym typeface="+mn-ea"/>
              </a:rPr>
              <a:t>层</a:t>
            </a:r>
            <a:r>
              <a:rPr lang="en-US" altLang="zh-CN" b="1">
                <a:sym typeface="+mn-ea"/>
              </a:rPr>
              <a:t>)</a:t>
            </a:r>
            <a:r>
              <a:rPr lang="zh-CN" altLang="en-US" b="1" dirty="0">
                <a:sym typeface="+mn-ea"/>
              </a:rPr>
              <a:t>可以有</a:t>
            </a:r>
            <a:r>
              <a:rPr lang="en-US" altLang="zh-CN" b="1">
                <a:sym typeface="+mn-ea"/>
              </a:rPr>
              <a:t>0</a:t>
            </a:r>
            <a:r>
              <a:rPr lang="zh-CN" altLang="en-US" b="1" dirty="0">
                <a:sym typeface="+mn-ea"/>
              </a:rPr>
              <a:t>个或多个元素相联系，对上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 dirty="0">
                <a:sym typeface="+mn-ea"/>
              </a:rPr>
              <a:t>层</a:t>
            </a:r>
            <a:r>
              <a:rPr lang="en-US" altLang="zh-CN" b="1">
                <a:sym typeface="+mn-ea"/>
              </a:rPr>
              <a:t>)</a:t>
            </a:r>
            <a:r>
              <a:rPr lang="zh-CN" altLang="en-US" b="1" dirty="0">
                <a:sym typeface="+mn-ea"/>
              </a:rPr>
              <a:t>只有唯一的一个元素相关，数据元素之间有明显的层次关系。</a:t>
            </a:r>
            <a:endParaRPr lang="zh-CN" altLang="en-US" b="1" dirty="0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sym typeface="+mn-ea"/>
              </a:rPr>
              <a:t>       图结构</a:t>
            </a:r>
            <a:r>
              <a:rPr lang="zh-CN" altLang="en-US" b="1">
                <a:sym typeface="+mn-ea"/>
              </a:rPr>
              <a:t>：</a:t>
            </a:r>
            <a:r>
              <a:rPr lang="zh-CN" altLang="en-US" b="1" dirty="0">
                <a:sym typeface="+mn-ea"/>
              </a:rPr>
              <a:t>是研究数据元素之间的多对多的关系。在这种结构中，任意两个元素之间可能存在关系。即结点之间的关系可以是任意的，图中任意元素之间都可能相关。</a:t>
            </a:r>
            <a:endParaRPr lang="zh-CN" altLang="en-US" b="1" dirty="0"/>
          </a:p>
          <a:p>
            <a:pPr marL="0" indent="0">
              <a:lnSpc>
                <a:spcPct val="110000"/>
              </a:lnSpc>
              <a:buNone/>
            </a:pPr>
            <a:endParaRPr lang="zh-CN" altLang="en-US" b="1" dirty="0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ym typeface="+mn-ea"/>
              </a:rPr>
              <a:t>图的应用极为广泛，例如，交通网络最小代价问题，工程进度最短工期。</a:t>
            </a:r>
            <a:endParaRPr lang="zh-CN" altLang="en-US" b="1" dirty="0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latin typeface="宋体" panose="02010600030101010101" pitchFamily="2" charset="-122"/>
              </a:rPr>
              <a:t>编号是人为安排的，顶点之间不存在任何绝对的顺序关系</a:t>
            </a:r>
            <a:endParaRPr lang="zh-CN" altLang="en-US" b="1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endParaRPr lang="zh-CN" altLang="en-US" b="1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endParaRPr lang="zh-CN" altLang="en-US" b="1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endParaRPr lang="zh-CN" altLang="en-US" b="1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kumimoji="1"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思考题</a:t>
            </a:r>
            <a:endParaRPr kumimoji="1" lang="en-US" altLang="zh-CN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kumimoji="1"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设有一个图</a:t>
            </a:r>
            <a:r>
              <a:rPr kumimoji="1"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G=(V</a:t>
            </a:r>
            <a:r>
              <a:rPr kumimoji="1"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E)</a:t>
            </a:r>
            <a:r>
              <a:rPr kumimoji="1"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，取</a:t>
            </a:r>
            <a:r>
              <a:rPr kumimoji="1"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kumimoji="1"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的子集</a:t>
            </a:r>
            <a:r>
              <a:rPr kumimoji="1"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V' </a:t>
            </a:r>
            <a:r>
              <a:rPr kumimoji="1"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E</a:t>
            </a:r>
            <a:r>
              <a:rPr kumimoji="1"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的子集</a:t>
            </a:r>
            <a:r>
              <a:rPr kumimoji="1"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E' </a:t>
            </a:r>
            <a:r>
              <a:rPr kumimoji="1"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。那么，</a:t>
            </a:r>
            <a:r>
              <a:rPr kumimoji="1"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(V'</a:t>
            </a:r>
            <a:r>
              <a:rPr kumimoji="1"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E')</a:t>
            </a:r>
            <a:r>
              <a:rPr kumimoji="1"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一定是</a:t>
            </a:r>
            <a:r>
              <a:rPr kumimoji="1"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kumimoji="1"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的子图吗？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56</a:t>
            </a:r>
            <a:r>
              <a:rPr lang="zh-CN" altLang="en-US"/>
              <a:t>班进度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26"/>
          <p:cNvSpPr/>
          <p:nvPr/>
        </p:nvSpPr>
        <p:spPr bwMode="gray">
          <a:xfrm>
            <a:off x="690563" y="3340100"/>
            <a:ext cx="7653338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Char char="§"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zh-CN" strike="noStrike" noProof="1"/>
          </a:p>
        </p:txBody>
      </p:sp>
      <p:sp>
        <p:nvSpPr>
          <p:cNvPr id="3584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solidFill>
                <a:srgbClr val="57896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233363"/>
            <a:ext cx="7772400" cy="5953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101725"/>
            <a:ext cx="7772400" cy="4994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1031" name="Line 4"/>
          <p:cNvSpPr/>
          <p:nvPr userDrawn="1"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Rectangle 2"/>
          <p:cNvSpPr>
            <a:spLocks noGrp="1"/>
          </p:cNvSpPr>
          <p:nvPr userDrawn="1"/>
        </p:nvSpPr>
        <p:spPr>
          <a:xfrm>
            <a:off x="685800" y="152400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 algn="ctr">
              <a:spcBef>
                <a:spcPct val="0"/>
              </a:spcBef>
              <a:buNone/>
            </a:pPr>
            <a:endParaRPr lang="zh-CN" altLang="en-US" sz="4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zoom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WordArt 4"/>
          <p:cNvSpPr>
            <a:spLocks noTextEdit="1"/>
          </p:cNvSpPr>
          <p:nvPr/>
        </p:nvSpPr>
        <p:spPr>
          <a:xfrm>
            <a:off x="381000" y="963613"/>
            <a:ext cx="8458200" cy="3048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>
              <a:buNone/>
            </a:pPr>
            <a:r>
              <a:rPr lang="zh-CN" altLang="en-US" sz="3600" b="1">
                <a:ln w="12700" cap="flat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3600" b="1">
                <a:ln w="12700" cap="flat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3600" b="1">
                <a:ln w="12700" cap="flat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章 图</a:t>
            </a:r>
            <a:endParaRPr lang="en-US" altLang="zh-CN" sz="3600" b="1">
              <a:ln w="12700" cap="flat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A603AB">
                      <a:alpha val="100000"/>
                    </a:srgbClr>
                  </a:gs>
                  <a:gs pos="12000">
                    <a:srgbClr val="E81766">
                      <a:alpha val="100000"/>
                    </a:srgbClr>
                  </a:gs>
                  <a:gs pos="27000">
                    <a:srgbClr val="EE3F17">
                      <a:alpha val="100000"/>
                    </a:srgbClr>
                  </a:gs>
                  <a:gs pos="48000">
                    <a:srgbClr val="FFFF00">
                      <a:alpha val="100000"/>
                    </a:srgbClr>
                  </a:gs>
                  <a:gs pos="64999">
                    <a:srgbClr val="1A8D48">
                      <a:alpha val="100000"/>
                    </a:srgbClr>
                  </a:gs>
                  <a:gs pos="78999">
                    <a:srgbClr val="0819FB">
                      <a:alpha val="100000"/>
                    </a:srgbClr>
                  </a:gs>
                  <a:gs pos="100000">
                    <a:srgbClr val="A603AB">
                      <a:alpha val="100000"/>
                    </a:srgbClr>
                  </a:gs>
                </a:gsLst>
                <a:lin ang="0" scaled="1"/>
                <a:tileRect/>
              </a:gradFill>
              <a:effectLst>
                <a:outerShdw dist="35921" dir="2699999" sy="50000" kx="2115830" algn="bl" rotWithShape="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620806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533400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dirty="0"/>
              <a:t>6.1.2  </a:t>
            </a:r>
            <a:r>
              <a:rPr lang="zh-CN" altLang="en-US" dirty="0"/>
              <a:t>图的基本术语</a:t>
            </a:r>
            <a:endParaRPr lang="zh-CN" altLang="en-US" dirty="0"/>
          </a:p>
        </p:txBody>
      </p:sp>
      <p:sp>
        <p:nvSpPr>
          <p:cNvPr id="31747" name="Line 4"/>
          <p:cNvSpPr/>
          <p:nvPr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" name="文本框 7"/>
          <p:cNvSpPr txBox="1"/>
          <p:nvPr/>
        </p:nvSpPr>
        <p:spPr>
          <a:xfrm>
            <a:off x="208280" y="1121410"/>
            <a:ext cx="8726805" cy="264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2、顶点的度、入度和出度</a:t>
            </a:r>
            <a:endParaRPr lang="zh-CN" altLang="en-US" b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无向图：以顶点</a:t>
            </a:r>
            <a:r>
              <a:rPr lang="zh-CN" altLang="en-US" b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lang="zh-CN" altLang="en-US" b="0" baseline="-2500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为端点的边数称为该</a:t>
            </a:r>
            <a:r>
              <a:rPr lang="zh-CN" altLang="en-US" b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顶点的度，通常记为</a:t>
            </a:r>
            <a:r>
              <a:rPr lang="en-US" altLang="zh-CN" b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TD(</a:t>
            </a:r>
            <a:r>
              <a:rPr lang="zh-CN" altLang="en-US" b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lang="zh-CN" altLang="en-US" b="0" baseline="-2500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698762" y="3939527"/>
            <a:ext cx="2362200" cy="1946910"/>
            <a:chOff x="6353204" y="714356"/>
            <a:chExt cx="2362200" cy="1946910"/>
          </a:xfrm>
        </p:grpSpPr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6787544" y="1666856"/>
              <a:ext cx="149225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9"/>
            <p:cNvSpPr/>
            <p:nvPr/>
          </p:nvSpPr>
          <p:spPr bwMode="auto">
            <a:xfrm>
              <a:off x="6682134" y="1805286"/>
              <a:ext cx="648970" cy="5676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 sz="2400" b="0"/>
            </a:p>
          </p:txBody>
        </p:sp>
        <p:sp>
          <p:nvSpPr>
            <p:cNvPr id="34" name="Freeform 40"/>
            <p:cNvSpPr/>
            <p:nvPr/>
          </p:nvSpPr>
          <p:spPr bwMode="auto">
            <a:xfrm>
              <a:off x="7714644" y="1773536"/>
              <a:ext cx="629920" cy="588010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 sz="2400" b="0"/>
            </a:p>
          </p:txBody>
        </p:sp>
        <p:sp>
          <p:nvSpPr>
            <p:cNvPr id="35" name="Freeform 41"/>
            <p:cNvSpPr/>
            <p:nvPr/>
          </p:nvSpPr>
          <p:spPr bwMode="auto">
            <a:xfrm>
              <a:off x="7714644" y="949306"/>
              <a:ext cx="678180" cy="5359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 sz="2400" b="0"/>
            </a:p>
          </p:txBody>
        </p:sp>
        <p:sp>
          <p:nvSpPr>
            <p:cNvPr id="36" name="Freeform 42"/>
            <p:cNvSpPr/>
            <p:nvPr/>
          </p:nvSpPr>
          <p:spPr bwMode="auto">
            <a:xfrm>
              <a:off x="6621174" y="989946"/>
              <a:ext cx="739140" cy="598170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 sz="2400" b="0"/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>
              <a:off x="7534304" y="1137266"/>
              <a:ext cx="0" cy="129159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Oval 44"/>
            <p:cNvSpPr>
              <a:spLocks noChangeArrowheads="1"/>
            </p:cNvSpPr>
            <p:nvPr/>
          </p:nvSpPr>
          <p:spPr bwMode="auto">
            <a:xfrm>
              <a:off x="7298084" y="714356"/>
              <a:ext cx="472440" cy="4254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400" b="0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400" b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Oval 45"/>
            <p:cNvSpPr>
              <a:spLocks noChangeArrowheads="1"/>
            </p:cNvSpPr>
            <p:nvPr/>
          </p:nvSpPr>
          <p:spPr bwMode="auto">
            <a:xfrm>
              <a:off x="7298084" y="1436986"/>
              <a:ext cx="472440" cy="4267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400" b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4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Oval 46"/>
            <p:cNvSpPr>
              <a:spLocks noChangeArrowheads="1"/>
            </p:cNvSpPr>
            <p:nvPr/>
          </p:nvSpPr>
          <p:spPr bwMode="auto">
            <a:xfrm>
              <a:off x="8242964" y="1436986"/>
              <a:ext cx="472440" cy="4267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400" b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4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Oval 47"/>
            <p:cNvSpPr>
              <a:spLocks noChangeArrowheads="1"/>
            </p:cNvSpPr>
            <p:nvPr/>
          </p:nvSpPr>
          <p:spPr bwMode="auto">
            <a:xfrm>
              <a:off x="6353204" y="1436986"/>
              <a:ext cx="472440" cy="4267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400" b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4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Oval 48"/>
            <p:cNvSpPr>
              <a:spLocks noChangeArrowheads="1"/>
            </p:cNvSpPr>
            <p:nvPr/>
          </p:nvSpPr>
          <p:spPr bwMode="auto">
            <a:xfrm>
              <a:off x="7257444" y="2232006"/>
              <a:ext cx="473710" cy="4292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400" b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24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841004" y="3153075"/>
            <a:ext cx="2745740" cy="807090"/>
            <a:chOff x="6643068" y="-658"/>
            <a:chExt cx="2745740" cy="807090"/>
          </a:xfrm>
        </p:grpSpPr>
        <p:sp>
          <p:nvSpPr>
            <p:cNvPr id="60" name="TextBox 59"/>
            <p:cNvSpPr txBox="1"/>
            <p:nvPr/>
          </p:nvSpPr>
          <p:spPr>
            <a:xfrm>
              <a:off x="6643068" y="-658"/>
              <a:ext cx="2745740" cy="53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400" b="0">
                  <a:ea typeface="楷体" panose="02010609060101010101" pitchFamily="49" charset="-122"/>
                  <a:cs typeface="Times New Roman" panose="02020603050405020304" pitchFamily="18" charset="0"/>
                </a:rPr>
                <a:t>顶点</a:t>
              </a:r>
              <a:r>
                <a:rPr lang="en-US" altLang="zh-CN" sz="2400" b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b="0">
                  <a:ea typeface="楷体" panose="02010609060101010101" pitchFamily="49" charset="-122"/>
                  <a:cs typeface="Times New Roman" panose="02020603050405020304" pitchFamily="18" charset="0"/>
                </a:rPr>
                <a:t>的度为</a:t>
              </a:r>
              <a:r>
                <a:rPr lang="en-US" altLang="zh-CN" sz="2400" b="0"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lang="en-US" altLang="zh-CN" sz="2400" b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5400000">
              <a:off x="7739241" y="549100"/>
              <a:ext cx="284163" cy="2305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6.1.2  </a:t>
            </a:r>
            <a:r>
              <a:rPr lang="zh-CN" altLang="en-US" dirty="0">
                <a:sym typeface="+mn-ea"/>
              </a:rPr>
              <a:t>图的基本术语</a:t>
            </a:r>
            <a:endParaRPr lang="zh-CN" altLang="en-US"/>
          </a:p>
        </p:txBody>
      </p:sp>
      <p:graphicFrame>
        <p:nvGraphicFramePr>
          <p:cNvPr id="7204" name="Object 36"/>
          <p:cNvGraphicFramePr>
            <a:graphicFrameLocks noChangeAspect="1"/>
          </p:cNvGraphicFramePr>
          <p:nvPr/>
        </p:nvGraphicFramePr>
        <p:xfrm>
          <a:off x="1290638" y="3284855"/>
          <a:ext cx="2468880" cy="111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" imgW="952500" imgH="431800" progId="Equation.3">
                  <p:embed/>
                </p:oleObj>
              </mc:Choice>
              <mc:Fallback>
                <p:oleObj name="Equation" r:id="rId1" imgW="952500" imgH="4318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0638" y="3284855"/>
                        <a:ext cx="2468880" cy="11195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95923" y="1340485"/>
            <a:ext cx="8215312" cy="1272540"/>
            <a:chOff x="503" y="6975"/>
            <a:chExt cx="12937" cy="2004"/>
          </a:xfrm>
        </p:grpSpPr>
        <p:sp>
          <p:nvSpPr>
            <p:cNvPr id="4" name="Text Box 39"/>
            <p:cNvSpPr txBox="1"/>
            <p:nvPr/>
          </p:nvSpPr>
          <p:spPr>
            <a:xfrm>
              <a:off x="1823" y="6975"/>
              <a:ext cx="11617" cy="200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50000"/>
                </a:spcBef>
                <a:buNone/>
              </a:pPr>
              <a:r>
                <a:rPr kumimoji="0" lang="zh-CN" altLang="en-US" sz="3200" kern="0"/>
                <a:t>在具有n个顶点、e条边的无向图G中，各顶点的度之和与边数之和的关系？</a:t>
              </a:r>
              <a:endParaRPr kumimoji="0" lang="zh-CN" altLang="en-US" sz="3200" kern="0"/>
            </a:p>
          </p:txBody>
        </p:sp>
        <p:graphicFrame>
          <p:nvGraphicFramePr>
            <p:cNvPr id="21543" name="Object 40"/>
            <p:cNvGraphicFramePr>
              <a:graphicFrameLocks noChangeAspect="1"/>
            </p:cNvGraphicFramePr>
            <p:nvPr/>
          </p:nvGraphicFramePr>
          <p:xfrm>
            <a:off x="503" y="7215"/>
            <a:ext cx="960" cy="9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3" imgW="861060" imgH="845185" progId="MS_ClipArt_Gallery.5">
                    <p:embed/>
                  </p:oleObj>
                </mc:Choice>
                <mc:Fallback>
                  <p:oleObj name="" r:id="rId3" imgW="861060" imgH="845185" progId="MS_ClipArt_Gallery.5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03" y="7215"/>
                          <a:ext cx="960" cy="9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2"/>
          <p:cNvGrpSpPr/>
          <p:nvPr/>
        </p:nvGrpSpPr>
        <p:grpSpPr>
          <a:xfrm>
            <a:off x="4716145" y="2924175"/>
            <a:ext cx="2362200" cy="1946910"/>
            <a:chOff x="6353204" y="714356"/>
            <a:chExt cx="2362200" cy="1946910"/>
          </a:xfrm>
        </p:grpSpPr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6787544" y="1666856"/>
              <a:ext cx="149225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9"/>
            <p:cNvSpPr/>
            <p:nvPr/>
          </p:nvSpPr>
          <p:spPr bwMode="auto">
            <a:xfrm>
              <a:off x="6682134" y="1805286"/>
              <a:ext cx="648970" cy="5676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 b="0"/>
            </a:p>
          </p:txBody>
        </p:sp>
        <p:sp>
          <p:nvSpPr>
            <p:cNvPr id="34" name="Freeform 40"/>
            <p:cNvSpPr/>
            <p:nvPr/>
          </p:nvSpPr>
          <p:spPr bwMode="auto">
            <a:xfrm>
              <a:off x="7714644" y="1773536"/>
              <a:ext cx="629920" cy="588010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 b="0"/>
            </a:p>
          </p:txBody>
        </p:sp>
        <p:sp>
          <p:nvSpPr>
            <p:cNvPr id="35" name="Freeform 41"/>
            <p:cNvSpPr/>
            <p:nvPr/>
          </p:nvSpPr>
          <p:spPr bwMode="auto">
            <a:xfrm>
              <a:off x="7714644" y="949306"/>
              <a:ext cx="678180" cy="5359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 b="0"/>
            </a:p>
          </p:txBody>
        </p:sp>
        <p:sp>
          <p:nvSpPr>
            <p:cNvPr id="36" name="Freeform 42"/>
            <p:cNvSpPr/>
            <p:nvPr/>
          </p:nvSpPr>
          <p:spPr bwMode="auto">
            <a:xfrm>
              <a:off x="6621174" y="989946"/>
              <a:ext cx="739140" cy="598170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 b="0"/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>
              <a:off x="7534304" y="1137266"/>
              <a:ext cx="0" cy="129159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Oval 44"/>
            <p:cNvSpPr>
              <a:spLocks noChangeArrowheads="1"/>
            </p:cNvSpPr>
            <p:nvPr/>
          </p:nvSpPr>
          <p:spPr bwMode="auto">
            <a:xfrm>
              <a:off x="7298084" y="714356"/>
              <a:ext cx="472440" cy="4254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000" b="0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000" b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Oval 45"/>
            <p:cNvSpPr>
              <a:spLocks noChangeArrowheads="1"/>
            </p:cNvSpPr>
            <p:nvPr/>
          </p:nvSpPr>
          <p:spPr bwMode="auto">
            <a:xfrm>
              <a:off x="7298084" y="1436986"/>
              <a:ext cx="472440" cy="4267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000" b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0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Oval 46"/>
            <p:cNvSpPr>
              <a:spLocks noChangeArrowheads="1"/>
            </p:cNvSpPr>
            <p:nvPr/>
          </p:nvSpPr>
          <p:spPr bwMode="auto">
            <a:xfrm>
              <a:off x="8242964" y="1436986"/>
              <a:ext cx="472440" cy="4267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000" b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0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Oval 47"/>
            <p:cNvSpPr>
              <a:spLocks noChangeArrowheads="1"/>
            </p:cNvSpPr>
            <p:nvPr/>
          </p:nvSpPr>
          <p:spPr bwMode="auto">
            <a:xfrm>
              <a:off x="6353204" y="1436986"/>
              <a:ext cx="472440" cy="4267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000" b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0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Oval 48"/>
            <p:cNvSpPr>
              <a:spLocks noChangeArrowheads="1"/>
            </p:cNvSpPr>
            <p:nvPr/>
          </p:nvSpPr>
          <p:spPr bwMode="auto">
            <a:xfrm>
              <a:off x="7257444" y="2232006"/>
              <a:ext cx="473710" cy="4292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000" b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20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533400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dirty="0"/>
              <a:t>6.1.2  </a:t>
            </a:r>
            <a:r>
              <a:rPr lang="zh-CN" altLang="en-US" dirty="0"/>
              <a:t>图的基本术语</a:t>
            </a:r>
            <a:endParaRPr lang="zh-CN" altLang="en-US" dirty="0"/>
          </a:p>
        </p:txBody>
      </p:sp>
      <p:sp>
        <p:nvSpPr>
          <p:cNvPr id="31747" name="Line 4"/>
          <p:cNvSpPr/>
          <p:nvPr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" name="文本框 7"/>
          <p:cNvSpPr txBox="1"/>
          <p:nvPr/>
        </p:nvSpPr>
        <p:spPr>
          <a:xfrm>
            <a:off x="208280" y="1121410"/>
            <a:ext cx="8726805" cy="4617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2、顶点的度、入度和出度</a:t>
            </a:r>
            <a:endParaRPr lang="zh-CN" altLang="en-US" b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有向图：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以顶点</a:t>
            </a:r>
            <a:r>
              <a:rPr lang="zh-CN" altLang="en-US" b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zh-CN" altLang="en-US" b="0" baseline="-25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en-US" b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为终点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的入边的数目，称为该</a:t>
            </a:r>
            <a:r>
              <a:rPr lang="zh-CN" altLang="en-US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顶点的入度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，记为</a:t>
            </a:r>
            <a:r>
              <a:rPr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ID(v</a:t>
            </a:r>
            <a:r>
              <a:rPr lang="en-US" altLang="zh-CN" b="0" baseline="-25000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以顶点</a:t>
            </a:r>
            <a:r>
              <a:rPr lang="zh-CN" altLang="en-US" b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</a:t>
            </a:r>
            <a:r>
              <a:rPr lang="zh-CN" altLang="en-US" b="0" baseline="-25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</a:t>
            </a:r>
            <a:r>
              <a:rPr lang="zh-CN" altLang="en-US" b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为始点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的出边的数目，称为该</a:t>
            </a:r>
            <a:r>
              <a:rPr lang="zh-CN" altLang="en-US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顶点的出度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，记为</a:t>
            </a:r>
            <a:r>
              <a:rPr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OD(v</a:t>
            </a:r>
            <a:r>
              <a:rPr lang="en-US" altLang="zh-CN" b="0" baseline="-25000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一个顶点的入度与出度的</a:t>
            </a:r>
            <a:r>
              <a:rPr lang="zh-CN" altLang="en-US" b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为该</a:t>
            </a:r>
            <a:r>
              <a:rPr lang="zh-CN" altLang="en-US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顶点的度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     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6.1.2  </a:t>
            </a:r>
            <a:r>
              <a:rPr lang="zh-CN" altLang="en-US" dirty="0">
                <a:sym typeface="+mn-ea"/>
              </a:rPr>
              <a:t>图的基本术语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51137" y="3501390"/>
            <a:ext cx="8601407" cy="1863090"/>
            <a:chOff x="275" y="10378"/>
            <a:chExt cx="13545" cy="2934"/>
          </a:xfrm>
        </p:grpSpPr>
        <p:sp>
          <p:nvSpPr>
            <p:cNvPr id="4" name="Text Box 39"/>
            <p:cNvSpPr txBox="1"/>
            <p:nvPr/>
          </p:nvSpPr>
          <p:spPr>
            <a:xfrm>
              <a:off x="1376" y="10378"/>
              <a:ext cx="12444" cy="29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50000"/>
                </a:spcBef>
                <a:buNone/>
              </a:pPr>
              <a:r>
                <a:rPr kumimoji="0" lang="zh-CN" altLang="en-US" sz="3200" kern="0"/>
                <a:t>在具有n个顶点、e条边的有向图G中，各顶点的入度之和与各顶点的出度之和的关系？与边数之和的关系？</a:t>
              </a:r>
              <a:endParaRPr kumimoji="0" lang="zh-CN" altLang="en-US" sz="3200" kern="0"/>
            </a:p>
          </p:txBody>
        </p:sp>
        <p:graphicFrame>
          <p:nvGraphicFramePr>
            <p:cNvPr id="21543" name="Object 40"/>
            <p:cNvGraphicFramePr>
              <a:graphicFrameLocks noChangeAspect="1"/>
            </p:cNvGraphicFramePr>
            <p:nvPr/>
          </p:nvGraphicFramePr>
          <p:xfrm>
            <a:off x="275" y="10605"/>
            <a:ext cx="960" cy="9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" r:id="rId1" imgW="861060" imgH="845185" progId="MS_ClipArt_Gallery.5">
                    <p:embed/>
                  </p:oleObj>
                </mc:Choice>
                <mc:Fallback>
                  <p:oleObj name="" r:id="rId1" imgW="861060" imgH="845185" progId="MS_ClipArt_Gallery.5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75" y="10605"/>
                          <a:ext cx="960" cy="9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00020" y="5296535"/>
          <a:ext cx="354139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3" imgW="1600200" imgH="431800" progId="Equation.KSEE3">
                  <p:embed/>
                </p:oleObj>
              </mc:Choice>
              <mc:Fallback>
                <p:oleObj name="" r:id="rId3" imgW="16002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0020" y="5296535"/>
                        <a:ext cx="3541395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820670" y="1412240"/>
            <a:ext cx="2292350" cy="2006600"/>
            <a:chOff x="6411624" y="3169266"/>
            <a:chExt cx="2303780" cy="2006600"/>
          </a:xfrm>
        </p:grpSpPr>
        <p:sp>
          <p:nvSpPr>
            <p:cNvPr id="9" name="Line 50"/>
            <p:cNvSpPr>
              <a:spLocks noChangeShapeType="1"/>
            </p:cNvSpPr>
            <p:nvPr/>
          </p:nvSpPr>
          <p:spPr bwMode="auto">
            <a:xfrm>
              <a:off x="7544464" y="3413106"/>
              <a:ext cx="12700" cy="49276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0" name="Line 51"/>
            <p:cNvSpPr>
              <a:spLocks noChangeShapeType="1"/>
            </p:cNvSpPr>
            <p:nvPr/>
          </p:nvSpPr>
          <p:spPr bwMode="auto">
            <a:xfrm flipV="1">
              <a:off x="7563514" y="4337666"/>
              <a:ext cx="0" cy="44196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1" name="Line 52"/>
            <p:cNvSpPr>
              <a:spLocks noChangeShapeType="1"/>
            </p:cNvSpPr>
            <p:nvPr/>
          </p:nvSpPr>
          <p:spPr bwMode="auto">
            <a:xfrm flipH="1">
              <a:off x="7793384" y="4117956"/>
              <a:ext cx="46101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2" name="Line 53"/>
            <p:cNvSpPr>
              <a:spLocks noChangeShapeType="1"/>
            </p:cNvSpPr>
            <p:nvPr/>
          </p:nvSpPr>
          <p:spPr bwMode="auto">
            <a:xfrm>
              <a:off x="6852314" y="4117956"/>
              <a:ext cx="46101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3" name="Freeform 54"/>
            <p:cNvSpPr/>
            <p:nvPr/>
          </p:nvSpPr>
          <p:spPr bwMode="auto">
            <a:xfrm>
              <a:off x="6753254" y="4319886"/>
              <a:ext cx="537210" cy="5194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pPr>
                <a:buNone/>
              </a:pPr>
              <a:endParaRPr lang="zh-CN" altLang="en-US" sz="2400" b="0"/>
            </a:p>
          </p:txBody>
        </p:sp>
        <p:sp>
          <p:nvSpPr>
            <p:cNvPr id="14" name="Freeform 55"/>
            <p:cNvSpPr/>
            <p:nvPr/>
          </p:nvSpPr>
          <p:spPr bwMode="auto">
            <a:xfrm>
              <a:off x="7745124" y="4318616"/>
              <a:ext cx="568960" cy="551180"/>
            </a:xfrm>
            <a:custGeom>
              <a:avLst/>
              <a:gdLst/>
              <a:ahLst/>
              <a:cxnLst>
                <a:cxn ang="0">
                  <a:pos x="0" y="434"/>
                </a:cxn>
                <a:cxn ang="0">
                  <a:pos x="448" y="0"/>
                </a:cxn>
              </a:cxnLst>
              <a:rect l="0" t="0" r="r" b="b"/>
              <a:pathLst>
                <a:path w="448" h="434">
                  <a:moveTo>
                    <a:pt x="0" y="434"/>
                  </a:moveTo>
                  <a:lnTo>
                    <a:pt x="448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pPr>
                <a:buNone/>
              </a:pPr>
              <a:endParaRPr lang="zh-CN" altLang="en-US" sz="2400" b="0"/>
            </a:p>
          </p:txBody>
        </p:sp>
        <p:sp>
          <p:nvSpPr>
            <p:cNvPr id="15" name="Freeform 56"/>
            <p:cNvSpPr/>
            <p:nvPr/>
          </p:nvSpPr>
          <p:spPr bwMode="auto">
            <a:xfrm>
              <a:off x="7780684" y="3451206"/>
              <a:ext cx="593090" cy="486410"/>
            </a:xfrm>
            <a:custGeom>
              <a:avLst/>
              <a:gdLst/>
              <a:ahLst/>
              <a:cxnLst>
                <a:cxn ang="0">
                  <a:pos x="467" y="383"/>
                </a:cxn>
                <a:cxn ang="0">
                  <a:pos x="0" y="0"/>
                </a:cxn>
              </a:cxnLst>
              <a:rect l="0" t="0" r="r" b="b"/>
              <a:pathLst>
                <a:path w="467" h="383">
                  <a:moveTo>
                    <a:pt x="467" y="383"/>
                  </a:moveTo>
                  <a:lnTo>
                    <a:pt x="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tailEnd type="arrow" w="sm" len="sm"/>
            </a:ln>
          </p:spPr>
          <p:txBody>
            <a:bodyPr tIns="108000"/>
            <a:lstStyle/>
            <a:p>
              <a:pPr>
                <a:buNone/>
              </a:pPr>
              <a:endParaRPr lang="zh-CN" altLang="en-US" sz="2400" b="0"/>
            </a:p>
          </p:txBody>
        </p:sp>
        <p:sp>
          <p:nvSpPr>
            <p:cNvPr id="16" name="Freeform 57"/>
            <p:cNvSpPr/>
            <p:nvPr/>
          </p:nvSpPr>
          <p:spPr bwMode="auto">
            <a:xfrm>
              <a:off x="6796434" y="3460096"/>
              <a:ext cx="579120" cy="478790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0" y="377"/>
                </a:cxn>
              </a:cxnLst>
              <a:rect l="0" t="0" r="r" b="b"/>
              <a:pathLst>
                <a:path w="456" h="377">
                  <a:moveTo>
                    <a:pt x="456" y="0"/>
                  </a:moveTo>
                  <a:lnTo>
                    <a:pt x="0" y="377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pPr>
                <a:buNone/>
              </a:pPr>
              <a:endParaRPr lang="zh-CN" altLang="en-US" sz="2400" b="0"/>
            </a:p>
          </p:txBody>
        </p:sp>
        <p:sp>
          <p:nvSpPr>
            <p:cNvPr id="17" name="Oval 58"/>
            <p:cNvSpPr>
              <a:spLocks noChangeArrowheads="1"/>
            </p:cNvSpPr>
            <p:nvPr/>
          </p:nvSpPr>
          <p:spPr bwMode="auto">
            <a:xfrm>
              <a:off x="7333644" y="3169266"/>
              <a:ext cx="459740" cy="4432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400" b="0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400" b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Oval 59"/>
            <p:cNvSpPr>
              <a:spLocks noChangeArrowheads="1"/>
            </p:cNvSpPr>
            <p:nvPr/>
          </p:nvSpPr>
          <p:spPr bwMode="auto">
            <a:xfrm>
              <a:off x="7333644" y="3912216"/>
              <a:ext cx="459740" cy="4432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400" b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4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Oval 60"/>
            <p:cNvSpPr>
              <a:spLocks noChangeArrowheads="1"/>
            </p:cNvSpPr>
            <p:nvPr/>
          </p:nvSpPr>
          <p:spPr bwMode="auto">
            <a:xfrm>
              <a:off x="8254394" y="3912216"/>
              <a:ext cx="461010" cy="4432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400" b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4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Oval 61"/>
            <p:cNvSpPr>
              <a:spLocks noChangeArrowheads="1"/>
            </p:cNvSpPr>
            <p:nvPr/>
          </p:nvSpPr>
          <p:spPr bwMode="auto">
            <a:xfrm>
              <a:off x="6411624" y="3912216"/>
              <a:ext cx="461010" cy="4432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400" b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4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Oval 62"/>
            <p:cNvSpPr>
              <a:spLocks noChangeArrowheads="1"/>
            </p:cNvSpPr>
            <p:nvPr/>
          </p:nvSpPr>
          <p:spPr bwMode="auto">
            <a:xfrm>
              <a:off x="7295544" y="4733906"/>
              <a:ext cx="461010" cy="4419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400" b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24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723890" y="1772920"/>
            <a:ext cx="3275965" cy="156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zh-CN" altLang="en-US" sz="2400" b="0">
                <a:ea typeface="楷体" panose="02010609060101010101" pitchFamily="49" charset="-122"/>
                <a:cs typeface="Times New Roman" panose="02020603050405020304" pitchFamily="18" charset="0"/>
              </a:rPr>
              <a:t>顶点</a:t>
            </a:r>
            <a:r>
              <a:rPr lang="en-US" altLang="zh-CN" sz="2400" b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>
                <a:ea typeface="楷体" panose="02010609060101010101" pitchFamily="49" charset="-122"/>
                <a:cs typeface="Times New Roman" panose="02020603050405020304" pitchFamily="18" charset="0"/>
              </a:rPr>
              <a:t>的入度为</a:t>
            </a:r>
            <a:r>
              <a:rPr lang="en-US" altLang="zh-CN" sz="2400" b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400" b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sz="2400" b="0">
                <a:ea typeface="楷体" panose="02010609060101010101" pitchFamily="49" charset="-122"/>
                <a:cs typeface="Times New Roman" panose="02020603050405020304" pitchFamily="18" charset="0"/>
              </a:rPr>
              <a:t>顶点</a:t>
            </a:r>
            <a:r>
              <a:rPr lang="en-US" altLang="zh-CN" sz="2400" b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>
                <a:ea typeface="楷体" panose="02010609060101010101" pitchFamily="49" charset="-122"/>
                <a:cs typeface="Times New Roman" panose="02020603050405020304" pitchFamily="18" charset="0"/>
              </a:rPr>
              <a:t>的出度为</a:t>
            </a:r>
            <a:r>
              <a:rPr lang="en-US" altLang="zh-CN" sz="2400" b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2400" b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sz="2400" b="0">
                <a:ea typeface="楷体" panose="02010609060101010101" pitchFamily="49" charset="-122"/>
                <a:cs typeface="Times New Roman" panose="02020603050405020304" pitchFamily="18" charset="0"/>
              </a:rPr>
              <a:t>顶点</a:t>
            </a:r>
            <a:r>
              <a:rPr lang="en-US" altLang="zh-CN" sz="2400" b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0">
                <a:ea typeface="楷体" panose="02010609060101010101" pitchFamily="49" charset="-122"/>
                <a:cs typeface="Times New Roman" panose="02020603050405020304" pitchFamily="18" charset="0"/>
              </a:rPr>
              <a:t>的度为</a:t>
            </a:r>
            <a:r>
              <a:rPr lang="en-US" altLang="zh-CN" sz="2400" b="0">
                <a:ea typeface="楷体" panose="02010609060101010101" pitchFamily="49" charset="-122"/>
                <a:cs typeface="Times New Roman" panose="02020603050405020304" pitchFamily="18" charset="0"/>
              </a:rPr>
              <a:t>1+2=3</a:t>
            </a:r>
            <a:endParaRPr lang="en-US" altLang="zh-CN" sz="24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5220335" y="2420620"/>
            <a:ext cx="403225" cy="635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6.1.2  图的基本术语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050" y="960755"/>
            <a:ext cx="8964930" cy="276479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3、完全图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无向图：每两个顶点之间都存在着一条边，称为</a:t>
            </a:r>
            <a:r>
              <a:rPr lang="zh-CN" altLang="en-US">
                <a:solidFill>
                  <a:srgbClr val="0000FF"/>
                </a:solidFill>
              </a:rPr>
              <a:t>完全无向图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有向图：每两个顶点之间都存在着方向相反的两条边，称为</a:t>
            </a:r>
            <a:r>
              <a:rPr lang="zh-CN" altLang="en-US">
                <a:solidFill>
                  <a:srgbClr val="0000FF"/>
                </a:solidFill>
              </a:rPr>
              <a:t>完全有向图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71295" y="3985895"/>
            <a:ext cx="2400300" cy="1780540"/>
            <a:chOff x="5797550" y="188913"/>
            <a:chExt cx="2797175" cy="2589212"/>
          </a:xfrm>
        </p:grpSpPr>
        <p:sp>
          <p:nvSpPr>
            <p:cNvPr id="8261" name="Line 69"/>
            <p:cNvSpPr>
              <a:spLocks noChangeShapeType="1"/>
            </p:cNvSpPr>
            <p:nvPr/>
          </p:nvSpPr>
          <p:spPr bwMode="auto">
            <a:xfrm flipH="1">
              <a:off x="6143636" y="571479"/>
              <a:ext cx="857256" cy="714381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8278" name="Freeform 86"/>
            <p:cNvSpPr/>
            <p:nvPr/>
          </p:nvSpPr>
          <p:spPr bwMode="auto">
            <a:xfrm>
              <a:off x="6078538" y="1608138"/>
              <a:ext cx="842962" cy="7032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3" y="384"/>
                </a:cxn>
              </a:cxnLst>
              <a:rect l="0" t="0" r="r" b="b"/>
              <a:pathLst>
                <a:path w="543" h="384">
                  <a:moveTo>
                    <a:pt x="0" y="0"/>
                  </a:moveTo>
                  <a:lnTo>
                    <a:pt x="543" y="384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 tIns="108000"/>
            <a:lstStyle/>
            <a:p>
              <a:pPr>
                <a:buNone/>
              </a:pPr>
              <a:endParaRPr lang="zh-CN" altLang="en-US" b="0"/>
            </a:p>
          </p:txBody>
        </p:sp>
        <p:sp>
          <p:nvSpPr>
            <p:cNvPr id="8279" name="Freeform 87"/>
            <p:cNvSpPr/>
            <p:nvPr/>
          </p:nvSpPr>
          <p:spPr bwMode="auto">
            <a:xfrm>
              <a:off x="7408863" y="1598613"/>
              <a:ext cx="757237" cy="754062"/>
            </a:xfrm>
            <a:custGeom>
              <a:avLst/>
              <a:gdLst/>
              <a:ahLst/>
              <a:cxnLst>
                <a:cxn ang="0">
                  <a:pos x="0" y="413"/>
                </a:cxn>
                <a:cxn ang="0">
                  <a:pos x="487" y="0"/>
                </a:cxn>
              </a:cxnLst>
              <a:rect l="0" t="0" r="r" b="b"/>
              <a:pathLst>
                <a:path w="487" h="413">
                  <a:moveTo>
                    <a:pt x="0" y="413"/>
                  </a:moveTo>
                  <a:lnTo>
                    <a:pt x="487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 tIns="108000"/>
            <a:lstStyle/>
            <a:p>
              <a:pPr>
                <a:buNone/>
              </a:pPr>
              <a:endParaRPr lang="zh-CN" altLang="en-US" b="0"/>
            </a:p>
          </p:txBody>
        </p:sp>
        <p:sp>
          <p:nvSpPr>
            <p:cNvPr id="8280" name="Line 88"/>
            <p:cNvSpPr>
              <a:spLocks noChangeShapeType="1"/>
            </p:cNvSpPr>
            <p:nvPr/>
          </p:nvSpPr>
          <p:spPr bwMode="auto">
            <a:xfrm>
              <a:off x="7358082" y="500042"/>
              <a:ext cx="855643" cy="71439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8281" name="Line 89"/>
            <p:cNvSpPr>
              <a:spLocks noChangeShapeType="1"/>
            </p:cNvSpPr>
            <p:nvPr/>
          </p:nvSpPr>
          <p:spPr bwMode="auto">
            <a:xfrm>
              <a:off x="6078538" y="1433513"/>
              <a:ext cx="223520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8282" name="Line 90"/>
            <p:cNvSpPr>
              <a:spLocks noChangeShapeType="1"/>
            </p:cNvSpPr>
            <p:nvPr/>
          </p:nvSpPr>
          <p:spPr bwMode="auto">
            <a:xfrm>
              <a:off x="7196138" y="750888"/>
              <a:ext cx="0" cy="17018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8283" name="Oval 91"/>
            <p:cNvSpPr>
              <a:spLocks noChangeArrowheads="1"/>
            </p:cNvSpPr>
            <p:nvPr/>
          </p:nvSpPr>
          <p:spPr bwMode="auto">
            <a:xfrm>
              <a:off x="6915150" y="188913"/>
              <a:ext cx="561975" cy="5683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000" b="0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000" b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84" name="Oval 92"/>
            <p:cNvSpPr>
              <a:spLocks noChangeArrowheads="1"/>
            </p:cNvSpPr>
            <p:nvPr/>
          </p:nvSpPr>
          <p:spPr bwMode="auto">
            <a:xfrm>
              <a:off x="8035925" y="1149350"/>
              <a:ext cx="558800" cy="56673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000" b="0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000" b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85" name="Oval 93"/>
            <p:cNvSpPr>
              <a:spLocks noChangeArrowheads="1"/>
            </p:cNvSpPr>
            <p:nvPr/>
          </p:nvSpPr>
          <p:spPr bwMode="auto">
            <a:xfrm>
              <a:off x="5797550" y="1149350"/>
              <a:ext cx="558800" cy="56673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000" b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0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86" name="Oval 94"/>
            <p:cNvSpPr>
              <a:spLocks noChangeArrowheads="1"/>
            </p:cNvSpPr>
            <p:nvPr/>
          </p:nvSpPr>
          <p:spPr bwMode="auto">
            <a:xfrm>
              <a:off x="6870700" y="2206625"/>
              <a:ext cx="558800" cy="5715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000" b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0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558155" y="3862070"/>
            <a:ext cx="2555875" cy="1880870"/>
            <a:chOff x="6011863" y="3644900"/>
            <a:chExt cx="2736850" cy="2525713"/>
          </a:xfrm>
        </p:grpSpPr>
        <p:sp>
          <p:nvSpPr>
            <p:cNvPr id="8262" name="Line 70"/>
            <p:cNvSpPr>
              <a:spLocks noChangeShapeType="1"/>
            </p:cNvSpPr>
            <p:nvPr/>
          </p:nvSpPr>
          <p:spPr bwMode="auto">
            <a:xfrm>
              <a:off x="7289800" y="4206875"/>
              <a:ext cx="0" cy="139223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" name="Line 71"/>
            <p:cNvSpPr>
              <a:spLocks noChangeShapeType="1"/>
            </p:cNvSpPr>
            <p:nvPr/>
          </p:nvSpPr>
          <p:spPr bwMode="auto">
            <a:xfrm flipV="1">
              <a:off x="7475538" y="4162425"/>
              <a:ext cx="0" cy="167322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4" name="Freeform 72"/>
            <p:cNvSpPr/>
            <p:nvPr/>
          </p:nvSpPr>
          <p:spPr bwMode="auto">
            <a:xfrm>
              <a:off x="6510338" y="4733925"/>
              <a:ext cx="1695450" cy="26988"/>
            </a:xfrm>
            <a:custGeom>
              <a:avLst/>
              <a:gdLst/>
              <a:ahLst/>
              <a:cxnLst>
                <a:cxn ang="0">
                  <a:pos x="1116" y="0"/>
                </a:cxn>
                <a:cxn ang="0">
                  <a:pos x="0" y="16"/>
                </a:cxn>
              </a:cxnLst>
              <a:rect l="0" t="0" r="r" b="b"/>
              <a:pathLst>
                <a:path w="1116" h="16">
                  <a:moveTo>
                    <a:pt x="1116" y="0"/>
                  </a:moveTo>
                  <a:lnTo>
                    <a:pt x="0" y="16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tailEnd type="stealth" w="med" len="lg"/>
            </a:ln>
          </p:spPr>
          <p:txBody>
            <a:bodyPr/>
            <a:lstStyle/>
            <a:p>
              <a:pPr>
                <a:buNone/>
              </a:pPr>
              <a:endParaRPr lang="zh-CN" altLang="en-US" b="0"/>
            </a:p>
          </p:txBody>
        </p:sp>
        <p:sp>
          <p:nvSpPr>
            <p:cNvPr id="8265" name="Line 73"/>
            <p:cNvSpPr>
              <a:spLocks noChangeShapeType="1"/>
            </p:cNvSpPr>
            <p:nvPr/>
          </p:nvSpPr>
          <p:spPr bwMode="auto">
            <a:xfrm>
              <a:off x="6559550" y="4983163"/>
              <a:ext cx="164147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6" name="Line 74"/>
            <p:cNvSpPr>
              <a:spLocks noChangeShapeType="1"/>
            </p:cNvSpPr>
            <p:nvPr/>
          </p:nvSpPr>
          <p:spPr bwMode="auto">
            <a:xfrm>
              <a:off x="6469063" y="5076825"/>
              <a:ext cx="796925" cy="79851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 type="stealth" w="med" len="lg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7" name="Freeform 75"/>
            <p:cNvSpPr/>
            <p:nvPr/>
          </p:nvSpPr>
          <p:spPr bwMode="auto">
            <a:xfrm>
              <a:off x="7608888" y="5108575"/>
              <a:ext cx="766762" cy="768350"/>
            </a:xfrm>
            <a:custGeom>
              <a:avLst/>
              <a:gdLst/>
              <a:ahLst/>
              <a:cxnLst>
                <a:cxn ang="0">
                  <a:pos x="0" y="430"/>
                </a:cxn>
                <a:cxn ang="0">
                  <a:pos x="505" y="0"/>
                </a:cxn>
              </a:cxnLst>
              <a:rect l="0" t="0" r="r" b="b"/>
              <a:pathLst>
                <a:path w="505" h="430">
                  <a:moveTo>
                    <a:pt x="0" y="430"/>
                  </a:moveTo>
                  <a:lnTo>
                    <a:pt x="505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 type="none" w="sm" len="med"/>
              <a:tailEnd type="stealth" w="med" len="lg"/>
            </a:ln>
          </p:spPr>
          <p:txBody>
            <a:bodyPr/>
            <a:lstStyle/>
            <a:p>
              <a:pPr>
                <a:buNone/>
              </a:pPr>
              <a:endParaRPr lang="zh-CN" altLang="en-US" b="0"/>
            </a:p>
          </p:txBody>
        </p:sp>
        <p:sp>
          <p:nvSpPr>
            <p:cNvPr id="8268" name="Line 76"/>
            <p:cNvSpPr>
              <a:spLocks noChangeShapeType="1"/>
            </p:cNvSpPr>
            <p:nvPr/>
          </p:nvSpPr>
          <p:spPr bwMode="auto">
            <a:xfrm flipH="1" flipV="1">
              <a:off x="7646988" y="4037013"/>
              <a:ext cx="660400" cy="58896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 type="stealth" w="med" len="lg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 flipH="1">
              <a:off x="6415088" y="4095750"/>
              <a:ext cx="736600" cy="5715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 type="stealth" w="med" len="lg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Oval 78"/>
            <p:cNvSpPr>
              <a:spLocks noChangeArrowheads="1"/>
            </p:cNvSpPr>
            <p:nvPr/>
          </p:nvSpPr>
          <p:spPr bwMode="auto">
            <a:xfrm>
              <a:off x="7107238" y="3644900"/>
              <a:ext cx="546100" cy="55721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000" b="0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000" b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71" name="Oval 79"/>
            <p:cNvSpPr>
              <a:spLocks noChangeArrowheads="1"/>
            </p:cNvSpPr>
            <p:nvPr/>
          </p:nvSpPr>
          <p:spPr bwMode="auto">
            <a:xfrm>
              <a:off x="8201025" y="4581525"/>
              <a:ext cx="547688" cy="558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000" b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0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72" name="Oval 80"/>
            <p:cNvSpPr>
              <a:spLocks noChangeArrowheads="1"/>
            </p:cNvSpPr>
            <p:nvPr/>
          </p:nvSpPr>
          <p:spPr bwMode="auto">
            <a:xfrm>
              <a:off x="6011863" y="4581525"/>
              <a:ext cx="547687" cy="558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000" b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0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73" name="Oval 81"/>
            <p:cNvSpPr>
              <a:spLocks noChangeArrowheads="1"/>
            </p:cNvSpPr>
            <p:nvPr/>
          </p:nvSpPr>
          <p:spPr bwMode="auto">
            <a:xfrm>
              <a:off x="7061200" y="5618163"/>
              <a:ext cx="547688" cy="5524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000" b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0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74" name="Freeform 82"/>
            <p:cNvSpPr/>
            <p:nvPr/>
          </p:nvSpPr>
          <p:spPr bwMode="auto">
            <a:xfrm>
              <a:off x="7604125" y="5121275"/>
              <a:ext cx="874713" cy="879475"/>
            </a:xfrm>
            <a:custGeom>
              <a:avLst/>
              <a:gdLst/>
              <a:ahLst/>
              <a:cxnLst>
                <a:cxn ang="0">
                  <a:pos x="575" y="0"/>
                </a:cxn>
                <a:cxn ang="0">
                  <a:pos x="455" y="315"/>
                </a:cxn>
                <a:cxn ang="0">
                  <a:pos x="0" y="494"/>
                </a:cxn>
              </a:cxnLst>
              <a:rect l="0" t="0" r="r" b="b"/>
              <a:pathLst>
                <a:path w="575" h="494">
                  <a:moveTo>
                    <a:pt x="575" y="0"/>
                  </a:moveTo>
                  <a:cubicBezTo>
                    <a:pt x="554" y="53"/>
                    <a:pt x="551" y="233"/>
                    <a:pt x="455" y="315"/>
                  </a:cubicBezTo>
                  <a:cubicBezTo>
                    <a:pt x="359" y="397"/>
                    <a:pt x="95" y="457"/>
                    <a:pt x="0" y="494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  <a:tailEnd type="stealth" w="med" len="lg"/>
            </a:ln>
          </p:spPr>
          <p:txBody>
            <a:bodyPr/>
            <a:lstStyle/>
            <a:p>
              <a:pPr>
                <a:buNone/>
              </a:pPr>
              <a:endParaRPr lang="zh-CN" altLang="en-US" b="0"/>
            </a:p>
          </p:txBody>
        </p:sp>
        <p:sp>
          <p:nvSpPr>
            <p:cNvPr id="8275" name="Freeform 83"/>
            <p:cNvSpPr/>
            <p:nvPr/>
          </p:nvSpPr>
          <p:spPr bwMode="auto">
            <a:xfrm>
              <a:off x="6300788" y="3908425"/>
              <a:ext cx="798512" cy="655638"/>
            </a:xfrm>
            <a:custGeom>
              <a:avLst/>
              <a:gdLst/>
              <a:ahLst/>
              <a:cxnLst>
                <a:cxn ang="0">
                  <a:pos x="525" y="0"/>
                </a:cxn>
                <a:cxn ang="0">
                  <a:pos x="383" y="20"/>
                </a:cxn>
                <a:cxn ang="0">
                  <a:pos x="173" y="102"/>
                </a:cxn>
                <a:cxn ang="0">
                  <a:pos x="0" y="369"/>
                </a:cxn>
              </a:cxnLst>
              <a:rect l="0" t="0" r="r" b="b"/>
              <a:pathLst>
                <a:path w="525" h="369">
                  <a:moveTo>
                    <a:pt x="525" y="0"/>
                  </a:moveTo>
                  <a:cubicBezTo>
                    <a:pt x="501" y="3"/>
                    <a:pt x="442" y="3"/>
                    <a:pt x="383" y="20"/>
                  </a:cubicBezTo>
                  <a:cubicBezTo>
                    <a:pt x="324" y="37"/>
                    <a:pt x="237" y="44"/>
                    <a:pt x="173" y="102"/>
                  </a:cubicBezTo>
                  <a:cubicBezTo>
                    <a:pt x="109" y="160"/>
                    <a:pt x="36" y="313"/>
                    <a:pt x="0" y="369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  <a:tailEnd type="stealth" w="med" len="lg"/>
            </a:ln>
          </p:spPr>
          <p:txBody>
            <a:bodyPr/>
            <a:lstStyle/>
            <a:p>
              <a:pPr>
                <a:buNone/>
              </a:pPr>
              <a:endParaRPr lang="zh-CN" altLang="en-US" b="0"/>
            </a:p>
          </p:txBody>
        </p:sp>
        <p:sp>
          <p:nvSpPr>
            <p:cNvPr id="8276" name="Freeform 84"/>
            <p:cNvSpPr/>
            <p:nvPr/>
          </p:nvSpPr>
          <p:spPr bwMode="auto">
            <a:xfrm>
              <a:off x="6265863" y="5121275"/>
              <a:ext cx="787400" cy="803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202"/>
                </a:cxn>
                <a:cxn ang="0">
                  <a:pos x="202" y="345"/>
                </a:cxn>
                <a:cxn ang="0">
                  <a:pos x="517" y="450"/>
                </a:cxn>
              </a:cxnLst>
              <a:rect l="0" t="0" r="r" b="b"/>
              <a:pathLst>
                <a:path w="517" h="450">
                  <a:moveTo>
                    <a:pt x="0" y="0"/>
                  </a:moveTo>
                  <a:cubicBezTo>
                    <a:pt x="14" y="35"/>
                    <a:pt x="48" y="145"/>
                    <a:pt x="82" y="202"/>
                  </a:cubicBezTo>
                  <a:cubicBezTo>
                    <a:pt x="116" y="259"/>
                    <a:pt x="129" y="304"/>
                    <a:pt x="202" y="345"/>
                  </a:cubicBezTo>
                  <a:cubicBezTo>
                    <a:pt x="275" y="386"/>
                    <a:pt x="452" y="428"/>
                    <a:pt x="517" y="450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/>
            <a:lstStyle/>
            <a:p>
              <a:pPr>
                <a:buNone/>
              </a:pPr>
              <a:endParaRPr lang="zh-CN" altLang="en-US" b="0"/>
            </a:p>
          </p:txBody>
        </p:sp>
        <p:sp>
          <p:nvSpPr>
            <p:cNvPr id="8277" name="Freeform 85"/>
            <p:cNvSpPr/>
            <p:nvPr/>
          </p:nvSpPr>
          <p:spPr bwMode="auto">
            <a:xfrm>
              <a:off x="7658100" y="3916363"/>
              <a:ext cx="831850" cy="642937"/>
            </a:xfrm>
            <a:custGeom>
              <a:avLst/>
              <a:gdLst/>
              <a:ahLst/>
              <a:cxnLst>
                <a:cxn ang="0">
                  <a:pos x="548" y="360"/>
                </a:cxn>
                <a:cxn ang="0">
                  <a:pos x="368" y="98"/>
                </a:cxn>
                <a:cxn ang="0">
                  <a:pos x="0" y="0"/>
                </a:cxn>
              </a:cxnLst>
              <a:rect l="0" t="0" r="r" b="b"/>
              <a:pathLst>
                <a:path w="548" h="360">
                  <a:moveTo>
                    <a:pt x="548" y="360"/>
                  </a:moveTo>
                  <a:cubicBezTo>
                    <a:pt x="518" y="316"/>
                    <a:pt x="459" y="158"/>
                    <a:pt x="368" y="98"/>
                  </a:cubicBezTo>
                  <a:cubicBezTo>
                    <a:pt x="277" y="38"/>
                    <a:pt x="77" y="2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/>
            <a:lstStyle/>
            <a:p>
              <a:pPr>
                <a:buNone/>
              </a:pPr>
              <a:endParaRPr lang="zh-CN" altLang="en-US" b="0"/>
            </a:p>
          </p:txBody>
        </p:sp>
      </p:grpSp>
      <p:sp>
        <p:nvSpPr>
          <p:cNvPr id="184328" name="Text Box 8"/>
          <p:cNvSpPr/>
          <p:nvPr>
            <p:custDataLst>
              <p:tags r:id="rId1"/>
            </p:custDataLst>
          </p:nvPr>
        </p:nvSpPr>
        <p:spPr>
          <a:xfrm>
            <a:off x="1403985" y="5883275"/>
            <a:ext cx="2225040" cy="641350"/>
          </a:xfrm>
          <a:prstGeom prst="rect">
            <a:avLst/>
          </a:prstGeom>
          <a:noFill/>
          <a:ln w="9525">
            <a:noFill/>
          </a:ln>
        </p:spPr>
        <p:txBody>
          <a:bodyPr vert="horz" rtlCol="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buSzTx/>
              <a:buNone/>
            </a:pPr>
            <a:r>
              <a:rPr kumimoji="0" lang="zh-CN" altLang="en-US" kern="0">
                <a:solidFill>
                  <a:srgbClr val="FF0000"/>
                </a:solidFill>
                <a:sym typeface="+mn-ea"/>
              </a:rPr>
              <a:t>n×(n-1)/2</a:t>
            </a:r>
            <a:endParaRPr kumimoji="0" lang="zh-CN" altLang="en-US" ker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Text Box 8"/>
          <p:cNvSpPr/>
          <p:nvPr>
            <p:custDataLst>
              <p:tags r:id="rId2"/>
            </p:custDataLst>
          </p:nvPr>
        </p:nvSpPr>
        <p:spPr>
          <a:xfrm>
            <a:off x="5868035" y="5904865"/>
            <a:ext cx="2341245" cy="755015"/>
          </a:xfrm>
          <a:prstGeom prst="rect">
            <a:avLst/>
          </a:prstGeom>
          <a:noFill/>
          <a:ln w="9525">
            <a:noFill/>
          </a:ln>
        </p:spPr>
        <p:txBody>
          <a:bodyPr vert="horz" rtlCol="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buSzTx/>
              <a:buNone/>
            </a:pPr>
            <a:r>
              <a:rPr kumimoji="0" lang="zh-CN" altLang="en-US" kern="0">
                <a:solidFill>
                  <a:srgbClr val="FF0000"/>
                </a:solidFill>
                <a:sym typeface="+mn-ea"/>
              </a:rPr>
              <a:t>n×(n-1) </a:t>
            </a:r>
            <a:endParaRPr kumimoji="0" lang="zh-CN" altLang="en-US" ker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6.1.2  图的基本术语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050" y="960755"/>
            <a:ext cx="8851900" cy="346519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、权和网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图中每一条边都可以附带有一个对应的数值，这种与边相关的数值称为</a:t>
            </a:r>
            <a:r>
              <a:rPr lang="zh-CN" altLang="en-US">
                <a:solidFill>
                  <a:srgbClr val="0000FF"/>
                </a:solidFill>
              </a:rPr>
              <a:t>权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权可以表示从一个顶点到另一个顶点的距离或花费的代价。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边上带有权的图称为</a:t>
            </a:r>
            <a:r>
              <a:rPr lang="zh-CN" altLang="en-US">
                <a:solidFill>
                  <a:srgbClr val="0000FF"/>
                </a:solidFill>
              </a:rPr>
              <a:t>带权图</a:t>
            </a:r>
            <a:r>
              <a:rPr lang="zh-CN" altLang="en-US">
                <a:solidFill>
                  <a:schemeClr val="tx1"/>
                </a:solidFill>
              </a:rPr>
              <a:t>，也称作</a:t>
            </a:r>
            <a:r>
              <a:rPr lang="zh-CN" altLang="en-US">
                <a:solidFill>
                  <a:srgbClr val="0000FF"/>
                </a:solidFill>
              </a:rPr>
              <a:t>网图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771775" y="4360545"/>
            <a:ext cx="2811145" cy="1820677"/>
            <a:chOff x="2771775" y="2998355"/>
            <a:chExt cx="2447925" cy="1783322"/>
          </a:xfrm>
        </p:grpSpPr>
        <p:sp>
          <p:nvSpPr>
            <p:cNvPr id="162818" name="Oval 2"/>
            <p:cNvSpPr>
              <a:spLocks noChangeArrowheads="1"/>
            </p:cNvSpPr>
            <p:nvPr/>
          </p:nvSpPr>
          <p:spPr bwMode="auto">
            <a:xfrm>
              <a:off x="3419475" y="3141663"/>
              <a:ext cx="431800" cy="36036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819" name="Oval 3"/>
            <p:cNvSpPr>
              <a:spLocks noChangeArrowheads="1"/>
            </p:cNvSpPr>
            <p:nvPr/>
          </p:nvSpPr>
          <p:spPr bwMode="auto">
            <a:xfrm>
              <a:off x="4787900" y="3429000"/>
              <a:ext cx="431800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820" name="Oval 4"/>
            <p:cNvSpPr>
              <a:spLocks noChangeArrowheads="1"/>
            </p:cNvSpPr>
            <p:nvPr/>
          </p:nvSpPr>
          <p:spPr bwMode="auto">
            <a:xfrm>
              <a:off x="2771775" y="4005263"/>
              <a:ext cx="431800" cy="36036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821" name="Oval 5"/>
            <p:cNvSpPr>
              <a:spLocks noChangeArrowheads="1"/>
            </p:cNvSpPr>
            <p:nvPr/>
          </p:nvSpPr>
          <p:spPr bwMode="auto">
            <a:xfrm>
              <a:off x="4140200" y="4365625"/>
              <a:ext cx="431800" cy="360363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4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822" name="Freeform 6"/>
            <p:cNvSpPr/>
            <p:nvPr/>
          </p:nvSpPr>
          <p:spPr bwMode="auto">
            <a:xfrm>
              <a:off x="3059113" y="3441700"/>
              <a:ext cx="433387" cy="565150"/>
            </a:xfrm>
            <a:custGeom>
              <a:avLst/>
              <a:gdLst/>
              <a:ahLst/>
              <a:cxnLst>
                <a:cxn ang="0">
                  <a:pos x="0" y="356"/>
                </a:cxn>
                <a:cxn ang="0">
                  <a:pos x="273" y="0"/>
                </a:cxn>
              </a:cxnLst>
              <a:rect l="0" t="0" r="r" b="b"/>
              <a:pathLst>
                <a:path w="273" h="356">
                  <a:moveTo>
                    <a:pt x="0" y="356"/>
                  </a:moveTo>
                  <a:lnTo>
                    <a:pt x="273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 sz="2400" b="0"/>
            </a:p>
          </p:txBody>
        </p:sp>
        <p:sp>
          <p:nvSpPr>
            <p:cNvPr id="162823" name="Line 7"/>
            <p:cNvSpPr>
              <a:spLocks noChangeShapeType="1"/>
            </p:cNvSpPr>
            <p:nvPr/>
          </p:nvSpPr>
          <p:spPr bwMode="auto">
            <a:xfrm>
              <a:off x="3203575" y="4221163"/>
              <a:ext cx="936625" cy="28892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24" name="Freeform 8"/>
            <p:cNvSpPr/>
            <p:nvPr/>
          </p:nvSpPr>
          <p:spPr bwMode="auto">
            <a:xfrm>
              <a:off x="3175000" y="3644900"/>
              <a:ext cx="1625600" cy="444500"/>
            </a:xfrm>
            <a:custGeom>
              <a:avLst/>
              <a:gdLst/>
              <a:ahLst/>
              <a:cxnLst>
                <a:cxn ang="0">
                  <a:pos x="0" y="280"/>
                </a:cxn>
                <a:cxn ang="0">
                  <a:pos x="1024" y="0"/>
                </a:cxn>
              </a:cxnLst>
              <a:rect l="0" t="0" r="r" b="b"/>
              <a:pathLst>
                <a:path w="1024" h="280">
                  <a:moveTo>
                    <a:pt x="0" y="280"/>
                  </a:moveTo>
                  <a:lnTo>
                    <a:pt x="1024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 sz="2400" b="0"/>
            </a:p>
          </p:txBody>
        </p:sp>
        <p:sp>
          <p:nvSpPr>
            <p:cNvPr id="162825" name="Freeform 9"/>
            <p:cNvSpPr/>
            <p:nvPr/>
          </p:nvSpPr>
          <p:spPr bwMode="auto">
            <a:xfrm>
              <a:off x="3851275" y="3357563"/>
              <a:ext cx="974725" cy="153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4" y="97"/>
                </a:cxn>
              </a:cxnLst>
              <a:rect l="0" t="0" r="r" b="b"/>
              <a:pathLst>
                <a:path w="614" h="97">
                  <a:moveTo>
                    <a:pt x="0" y="0"/>
                  </a:moveTo>
                  <a:lnTo>
                    <a:pt x="614" y="97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 sz="2400" b="0"/>
            </a:p>
          </p:txBody>
        </p:sp>
        <p:sp>
          <p:nvSpPr>
            <p:cNvPr id="162826" name="Text Box 10"/>
            <p:cNvSpPr txBox="1">
              <a:spLocks noChangeArrowheads="1"/>
            </p:cNvSpPr>
            <p:nvPr/>
          </p:nvSpPr>
          <p:spPr bwMode="auto">
            <a:xfrm>
              <a:off x="4067175" y="2998355"/>
              <a:ext cx="431800" cy="433514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sz="2400" b="0">
                  <a:solidFill>
                    <a:srgbClr val="FF00FF"/>
                  </a:solidFill>
                </a:rPr>
                <a:t>2</a:t>
              </a:r>
              <a:endParaRPr lang="en-US" altLang="zh-CN" sz="2400" b="0">
                <a:solidFill>
                  <a:srgbClr val="FF00FF"/>
                </a:solidFill>
              </a:endParaRPr>
            </a:p>
          </p:txBody>
        </p:sp>
        <p:sp>
          <p:nvSpPr>
            <p:cNvPr id="162827" name="Text Box 11"/>
            <p:cNvSpPr txBox="1">
              <a:spLocks noChangeArrowheads="1"/>
            </p:cNvSpPr>
            <p:nvPr/>
          </p:nvSpPr>
          <p:spPr bwMode="auto">
            <a:xfrm>
              <a:off x="2916238" y="3484563"/>
              <a:ext cx="431800" cy="433514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sz="2400" b="0">
                  <a:solidFill>
                    <a:srgbClr val="FF00FF"/>
                  </a:solidFill>
                </a:rPr>
                <a:t>3</a:t>
              </a:r>
              <a:endParaRPr lang="en-US" altLang="zh-CN" sz="2400" b="0">
                <a:solidFill>
                  <a:srgbClr val="FF00FF"/>
                </a:solidFill>
              </a:endParaRPr>
            </a:p>
          </p:txBody>
        </p:sp>
        <p:sp>
          <p:nvSpPr>
            <p:cNvPr id="162828" name="Text Box 12"/>
            <p:cNvSpPr txBox="1">
              <a:spLocks noChangeArrowheads="1"/>
            </p:cNvSpPr>
            <p:nvPr/>
          </p:nvSpPr>
          <p:spPr bwMode="auto">
            <a:xfrm>
              <a:off x="3708400" y="3556000"/>
              <a:ext cx="431800" cy="433514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sz="2400" b="0">
                  <a:solidFill>
                    <a:srgbClr val="FF00FF"/>
                  </a:solidFill>
                </a:rPr>
                <a:t>5</a:t>
              </a:r>
              <a:endParaRPr lang="en-US" altLang="zh-CN" sz="2400" b="0">
                <a:solidFill>
                  <a:srgbClr val="FF00FF"/>
                </a:solidFill>
              </a:endParaRPr>
            </a:p>
          </p:txBody>
        </p:sp>
        <p:sp>
          <p:nvSpPr>
            <p:cNvPr id="162829" name="Text Box 13"/>
            <p:cNvSpPr txBox="1">
              <a:spLocks noChangeArrowheads="1"/>
            </p:cNvSpPr>
            <p:nvPr/>
          </p:nvSpPr>
          <p:spPr bwMode="auto">
            <a:xfrm>
              <a:off x="3419475" y="4348163"/>
              <a:ext cx="431800" cy="433514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sz="2400" b="0">
                  <a:solidFill>
                    <a:srgbClr val="FF00FF"/>
                  </a:solidFill>
                </a:rPr>
                <a:t>6</a:t>
              </a:r>
              <a:endParaRPr lang="en-US" altLang="zh-CN" sz="2400" b="0">
                <a:solidFill>
                  <a:srgbClr val="FF00FF"/>
                </a:solidFill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6.1.2  图的基本术语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050" y="960755"/>
            <a:ext cx="8851900" cy="432943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6</a:t>
            </a:r>
            <a:r>
              <a:rPr lang="zh-CN" altLang="en-US">
                <a:solidFill>
                  <a:srgbClr val="FF0000"/>
                </a:solidFill>
              </a:rPr>
              <a:t>、路径和路径长度</a:t>
            </a:r>
            <a:endParaRPr lang="zh-CN" altLang="en-US"/>
          </a:p>
          <a:p>
            <a:r>
              <a:rPr lang="zh-CN" altLang="en-US"/>
              <a:t>路径：在一个图G=(V，E)中，从顶点</a:t>
            </a:r>
            <a:r>
              <a:rPr lang="en-US" altLang="zh-CN"/>
              <a:t>v</a:t>
            </a:r>
            <a:r>
              <a:rPr lang="zh-CN" altLang="en-US" baseline="-25000"/>
              <a:t>i</a:t>
            </a:r>
            <a:r>
              <a:rPr lang="zh-CN" altLang="en-US"/>
              <a:t>到顶点</a:t>
            </a:r>
            <a:r>
              <a:rPr lang="en-US" altLang="zh-CN"/>
              <a:t>v</a:t>
            </a:r>
            <a:r>
              <a:rPr lang="zh-CN" altLang="en-US" baseline="-25000"/>
              <a:t>j</a:t>
            </a:r>
            <a:r>
              <a:rPr lang="zh-CN" altLang="en-US"/>
              <a:t>的一条</a:t>
            </a:r>
            <a:r>
              <a:rPr lang="zh-CN" altLang="en-US">
                <a:solidFill>
                  <a:srgbClr val="0000FF"/>
                </a:solidFill>
              </a:rPr>
              <a:t>路径(</a:t>
            </a:r>
            <a:r>
              <a:rPr lang="en-US" altLang="zh-CN">
                <a:solidFill>
                  <a:srgbClr val="0000FF"/>
                </a:solidFill>
              </a:rPr>
              <a:t>v</a:t>
            </a:r>
            <a:r>
              <a:rPr lang="zh-CN" altLang="en-US" baseline="-25000">
                <a:solidFill>
                  <a:srgbClr val="0000FF"/>
                </a:solidFill>
              </a:rPr>
              <a:t>i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en-US" altLang="zh-CN">
                <a:solidFill>
                  <a:srgbClr val="0000FF"/>
                </a:solidFill>
              </a:rPr>
              <a:t>v</a:t>
            </a:r>
            <a:r>
              <a:rPr lang="zh-CN" altLang="en-US" baseline="-25000">
                <a:solidFill>
                  <a:srgbClr val="0000FF"/>
                </a:solidFill>
              </a:rPr>
              <a:t>i1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en-US" altLang="zh-CN">
                <a:solidFill>
                  <a:srgbClr val="0000FF"/>
                </a:solidFill>
              </a:rPr>
              <a:t>v</a:t>
            </a:r>
            <a:r>
              <a:rPr lang="zh-CN" altLang="en-US" baseline="-25000">
                <a:solidFill>
                  <a:srgbClr val="0000FF"/>
                </a:solidFill>
              </a:rPr>
              <a:t>i2</a:t>
            </a:r>
            <a:r>
              <a:rPr lang="zh-CN" altLang="en-US">
                <a:solidFill>
                  <a:srgbClr val="0000FF"/>
                </a:solidFill>
              </a:rPr>
              <a:t>，…，</a:t>
            </a:r>
            <a:r>
              <a:rPr lang="en-US" altLang="zh-CN">
                <a:solidFill>
                  <a:srgbClr val="0000FF"/>
                </a:solidFill>
              </a:rPr>
              <a:t>v</a:t>
            </a:r>
            <a:r>
              <a:rPr lang="zh-CN" altLang="en-US" baseline="-25000">
                <a:solidFill>
                  <a:srgbClr val="0000FF"/>
                </a:solidFill>
              </a:rPr>
              <a:t>im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en-US" altLang="zh-CN">
                <a:solidFill>
                  <a:srgbClr val="0000FF"/>
                </a:solidFill>
              </a:rPr>
              <a:t>v</a:t>
            </a:r>
            <a:r>
              <a:rPr lang="zh-CN" altLang="en-US" baseline="-25000">
                <a:solidFill>
                  <a:srgbClr val="0000FF"/>
                </a:solidFill>
              </a:rPr>
              <a:t>j</a:t>
            </a:r>
            <a:r>
              <a:rPr lang="zh-CN" altLang="en-US">
                <a:solidFill>
                  <a:srgbClr val="0000FF"/>
                </a:solidFill>
              </a:rPr>
              <a:t>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所有的(</a:t>
            </a:r>
            <a:r>
              <a:rPr lang="en-US" altLang="zh-CN"/>
              <a:t>v</a:t>
            </a:r>
            <a:r>
              <a:rPr lang="zh-CN" altLang="en-US" baseline="-25000"/>
              <a:t>ix</a:t>
            </a:r>
            <a:r>
              <a:rPr lang="en-US" altLang="zh-CN"/>
              <a:t>,v</a:t>
            </a:r>
            <a:r>
              <a:rPr lang="zh-CN" altLang="en-US" baseline="-25000"/>
              <a:t>iy</a:t>
            </a:r>
            <a:r>
              <a:rPr lang="zh-CN" altLang="en-US"/>
              <a:t>) ∈E(G)，或者&lt;</a:t>
            </a:r>
            <a:r>
              <a:rPr lang="en-US" altLang="zh-CN"/>
              <a:t>v</a:t>
            </a:r>
            <a:r>
              <a:rPr lang="zh-CN" altLang="en-US" baseline="-25000"/>
              <a:t>ix</a:t>
            </a:r>
            <a:r>
              <a:rPr lang="en-US" altLang="zh-CN" baseline="-25000"/>
              <a:t>,</a:t>
            </a:r>
            <a:r>
              <a:rPr lang="en-US" altLang="zh-CN"/>
              <a:t>v</a:t>
            </a:r>
            <a:r>
              <a:rPr lang="zh-CN" altLang="en-US" baseline="-25000"/>
              <a:t>iy</a:t>
            </a:r>
            <a:r>
              <a:rPr lang="zh-CN" altLang="en-US"/>
              <a:t>&gt; ∈E(G)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3274" name="Text Box 26"/>
          <p:cNvSpPr txBox="1"/>
          <p:nvPr/>
        </p:nvSpPr>
        <p:spPr>
          <a:xfrm>
            <a:off x="334963" y="5687378"/>
            <a:ext cx="5435600" cy="607695"/>
          </a:xfrm>
          <a:prstGeom prst="rect">
            <a:avLst/>
          </a:prstGeom>
          <a:noFill/>
          <a:ln w="28575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一般情况下，图中的路径不惟一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3275" name="Text Box 27"/>
          <p:cNvSpPr txBox="1"/>
          <p:nvPr/>
        </p:nvSpPr>
        <p:spPr>
          <a:xfrm>
            <a:off x="306388" y="3581718"/>
            <a:ext cx="5211762" cy="1641475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rgbClr val="0000FF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  <a:cs typeface="Times New Roman" panose="02020603050405020304" pitchFamily="18" charset="0"/>
              </a:rPr>
              <a:t>到</a:t>
            </a:r>
            <a:r>
              <a:rPr lang="en-US" altLang="zh-CN" sz="2800" i="1" dirty="0">
                <a:solidFill>
                  <a:srgbClr val="0000FF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0000FF"/>
                </a:solidFill>
                <a:cs typeface="Times New Roman" panose="02020603050405020304" pitchFamily="18" charset="0"/>
              </a:rPr>
              <a:t>的路径： </a:t>
            </a:r>
            <a:r>
              <a:rPr lang="en-US" altLang="zh-CN" sz="2800" i="1" dirty="0">
                <a:solidFill>
                  <a:srgbClr val="0000FF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0 </a:t>
            </a:r>
            <a:r>
              <a:rPr lang="en-US" altLang="zh-CN" sz="2800" i="1" dirty="0">
                <a:solidFill>
                  <a:srgbClr val="0000FF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3</a:t>
            </a:r>
            <a:endParaRPr lang="en-US" altLang="zh-CN" sz="2800" baseline="-250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                                            </a:t>
            </a:r>
            <a:r>
              <a:rPr lang="en-US" altLang="zh-CN" sz="2800" i="1" dirty="0">
                <a:solidFill>
                  <a:srgbClr val="0000FF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0 </a:t>
            </a:r>
            <a:r>
              <a:rPr lang="en-US" altLang="zh-CN" sz="2800" i="1" dirty="0">
                <a:solidFill>
                  <a:srgbClr val="0000FF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1 </a:t>
            </a:r>
            <a:r>
              <a:rPr lang="en-US" altLang="zh-CN" sz="2800" i="1" dirty="0">
                <a:solidFill>
                  <a:srgbClr val="0000FF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2 </a:t>
            </a:r>
            <a:r>
              <a:rPr lang="en-US" altLang="zh-CN" sz="2800" i="1" dirty="0">
                <a:solidFill>
                  <a:srgbClr val="0000FF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3</a:t>
            </a:r>
            <a:endParaRPr lang="en-US" altLang="zh-CN" sz="2800" baseline="-250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rgbClr val="0000FF"/>
                </a:solidFill>
                <a:cs typeface="Times New Roman" panose="02020603050405020304" pitchFamily="18" charset="0"/>
              </a:rPr>
              <a:t>                              V</a:t>
            </a:r>
            <a:r>
              <a:rPr lang="en-US" altLang="zh-CN" sz="2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0 </a:t>
            </a:r>
            <a:r>
              <a:rPr lang="en-US" altLang="zh-CN" sz="2800" i="1" dirty="0">
                <a:solidFill>
                  <a:srgbClr val="0000FF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1 </a:t>
            </a:r>
            <a:r>
              <a:rPr lang="en-US" altLang="zh-CN" sz="2800" i="1" dirty="0">
                <a:solidFill>
                  <a:srgbClr val="0000FF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4</a:t>
            </a:r>
            <a:r>
              <a:rPr lang="en-US" altLang="zh-CN" sz="2800" i="1" dirty="0">
                <a:solidFill>
                  <a:srgbClr val="0000FF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2 </a:t>
            </a:r>
            <a:r>
              <a:rPr lang="en-US" altLang="zh-CN" sz="2800" i="1" dirty="0">
                <a:solidFill>
                  <a:srgbClr val="0000FF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3</a:t>
            </a:r>
            <a:endParaRPr lang="en-US" altLang="zh-CN" sz="2800" baseline="-25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4581" name="Group 28"/>
          <p:cNvGrpSpPr/>
          <p:nvPr/>
        </p:nvGrpSpPr>
        <p:grpSpPr>
          <a:xfrm>
            <a:off x="6054725" y="3378518"/>
            <a:ext cx="2555875" cy="2259012"/>
            <a:chOff x="3333" y="1606"/>
            <a:chExt cx="1610" cy="1423"/>
          </a:xfrm>
        </p:grpSpPr>
        <p:grpSp>
          <p:nvGrpSpPr>
            <p:cNvPr id="24583" name="Group 29"/>
            <p:cNvGrpSpPr/>
            <p:nvPr/>
          </p:nvGrpSpPr>
          <p:grpSpPr>
            <a:xfrm>
              <a:off x="3380" y="1606"/>
              <a:ext cx="1563" cy="377"/>
              <a:chOff x="220" y="942"/>
              <a:chExt cx="1563" cy="377"/>
            </a:xfrm>
          </p:grpSpPr>
          <p:sp>
            <p:nvSpPr>
              <p:cNvPr id="53278" name="Oval 30"/>
              <p:cNvSpPr>
                <a:spLocks noChangeArrowheads="1"/>
              </p:cNvSpPr>
              <p:nvPr/>
            </p:nvSpPr>
            <p:spPr bwMode="auto">
              <a:xfrm>
                <a:off x="220" y="975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24597" name="Text Box 31"/>
              <p:cNvSpPr txBox="1"/>
              <p:nvPr/>
            </p:nvSpPr>
            <p:spPr>
              <a:xfrm>
                <a:off x="262" y="944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0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598" name="Line 32"/>
              <p:cNvSpPr/>
              <p:nvPr/>
            </p:nvSpPr>
            <p:spPr>
              <a:xfrm>
                <a:off x="516" y="1104"/>
                <a:ext cx="95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281" name="Oval 33"/>
              <p:cNvSpPr>
                <a:spLocks noChangeArrowheads="1"/>
              </p:cNvSpPr>
              <p:nvPr/>
            </p:nvSpPr>
            <p:spPr bwMode="auto">
              <a:xfrm>
                <a:off x="1449" y="973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24600" name="Text Box 34"/>
              <p:cNvSpPr txBox="1"/>
              <p:nvPr/>
            </p:nvSpPr>
            <p:spPr>
              <a:xfrm>
                <a:off x="1491" y="942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1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4584" name="Group 35"/>
            <p:cNvGrpSpPr/>
            <p:nvPr/>
          </p:nvGrpSpPr>
          <p:grpSpPr>
            <a:xfrm>
              <a:off x="3333" y="1847"/>
              <a:ext cx="1610" cy="1182"/>
              <a:chOff x="173" y="1183"/>
              <a:chExt cx="1610" cy="1182"/>
            </a:xfrm>
          </p:grpSpPr>
          <p:sp>
            <p:nvSpPr>
              <p:cNvPr id="24585" name="Freeform 36"/>
              <p:cNvSpPr/>
              <p:nvPr/>
            </p:nvSpPr>
            <p:spPr>
              <a:xfrm>
                <a:off x="439" y="1766"/>
                <a:ext cx="360" cy="355"/>
              </a:xfrm>
              <a:custGeom>
                <a:avLst/>
                <a:gdLst/>
                <a:ahLst/>
                <a:cxnLst>
                  <a:cxn ang="0">
                    <a:pos x="1074" y="0"/>
                  </a:cxn>
                  <a:cxn ang="0">
                    <a:pos x="0" y="975"/>
                  </a:cxn>
                </a:cxnLst>
                <a:rect l="0" t="0" r="0" b="0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6" name="Line 37"/>
              <p:cNvSpPr/>
              <p:nvPr/>
            </p:nvSpPr>
            <p:spPr>
              <a:xfrm>
                <a:off x="1611" y="1273"/>
                <a:ext cx="0" cy="778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587" name="Freeform 38"/>
              <p:cNvSpPr/>
              <p:nvPr/>
            </p:nvSpPr>
            <p:spPr>
              <a:xfrm>
                <a:off x="1068" y="1183"/>
                <a:ext cx="416" cy="419"/>
              </a:xfrm>
              <a:custGeom>
                <a:avLst/>
                <a:gdLst/>
                <a:ahLst/>
                <a:cxnLst>
                  <a:cxn ang="0">
                    <a:pos x="774" y="0"/>
                  </a:cxn>
                  <a:cxn ang="0">
                    <a:pos x="0" y="816"/>
                  </a:cxn>
                </a:cxnLst>
                <a:rect l="0" t="0" r="0" b="0"/>
                <a:pathLst>
                  <a:path w="375" h="375">
                    <a:moveTo>
                      <a:pt x="375" y="0"/>
                    </a:moveTo>
                    <a:lnTo>
                      <a:pt x="0" y="375"/>
                    </a:lnTo>
                  </a:path>
                </a:pathLst>
              </a:custGeom>
              <a:noFill/>
              <a:ln w="381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8" name="Line 39"/>
              <p:cNvSpPr/>
              <p:nvPr/>
            </p:nvSpPr>
            <p:spPr>
              <a:xfrm>
                <a:off x="1094" y="1776"/>
                <a:ext cx="405" cy="349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589" name="Line 40"/>
              <p:cNvSpPr/>
              <p:nvPr/>
            </p:nvSpPr>
            <p:spPr>
              <a:xfrm>
                <a:off x="310" y="1277"/>
                <a:ext cx="0" cy="76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289" name="Oval 41"/>
              <p:cNvSpPr>
                <a:spLocks noChangeArrowheads="1"/>
              </p:cNvSpPr>
              <p:nvPr/>
            </p:nvSpPr>
            <p:spPr bwMode="auto">
              <a:xfrm>
                <a:off x="800" y="1553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24591" name="Text Box 42"/>
              <p:cNvSpPr txBox="1"/>
              <p:nvPr/>
            </p:nvSpPr>
            <p:spPr>
              <a:xfrm>
                <a:off x="842" y="1522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2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291" name="Oval 43"/>
              <p:cNvSpPr>
                <a:spLocks noChangeArrowheads="1"/>
              </p:cNvSpPr>
              <p:nvPr/>
            </p:nvSpPr>
            <p:spPr bwMode="auto">
              <a:xfrm>
                <a:off x="173" y="2021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24593" name="Text Box 44"/>
              <p:cNvSpPr txBox="1"/>
              <p:nvPr/>
            </p:nvSpPr>
            <p:spPr>
              <a:xfrm>
                <a:off x="215" y="1990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3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293" name="Oval 45"/>
              <p:cNvSpPr>
                <a:spLocks noChangeArrowheads="1"/>
              </p:cNvSpPr>
              <p:nvPr/>
            </p:nvSpPr>
            <p:spPr bwMode="auto">
              <a:xfrm>
                <a:off x="1449" y="2019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24595" name="Text Box 46"/>
              <p:cNvSpPr txBox="1"/>
              <p:nvPr/>
            </p:nvSpPr>
            <p:spPr>
              <a:xfrm>
                <a:off x="1491" y="1988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4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4" grpId="0" bldLvl="0" animBg="1"/>
      <p:bldP spid="532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/>
          </p:cNvSpPr>
          <p:nvPr>
            <p:ph idx="1"/>
          </p:nvPr>
        </p:nvSpPr>
        <p:spPr>
          <a:xfrm>
            <a:off x="301625" y="2070735"/>
            <a:ext cx="7772400" cy="57943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路径长度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1734" name="Rectangle 6"/>
          <p:cNvSpPr/>
          <p:nvPr/>
        </p:nvSpPr>
        <p:spPr>
          <a:xfrm>
            <a:off x="2447608" y="1591310"/>
            <a:ext cx="5466080" cy="1568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非带权图</a:t>
            </a:r>
            <a:r>
              <a:rPr lang="en-US" altLang="zh-CN" dirty="0">
                <a:latin typeface="宋体" panose="02010600030101010101" pitchFamily="2" charset="-122"/>
              </a:rPr>
              <a:t>——</a:t>
            </a:r>
            <a:r>
              <a:rPr lang="zh-CN" altLang="en-US" dirty="0"/>
              <a:t>路径</a:t>
            </a:r>
            <a:r>
              <a:rPr lang="zh-CN" altLang="en-US" dirty="0">
                <a:solidFill>
                  <a:schemeClr val="tx2"/>
                </a:solidFill>
              </a:rPr>
              <a:t>上边的</a:t>
            </a:r>
            <a:r>
              <a:rPr lang="zh-CN" altLang="en-US" dirty="0">
                <a:solidFill>
                  <a:srgbClr val="FF0000"/>
                </a:solidFill>
              </a:rPr>
              <a:t>个数</a:t>
            </a:r>
            <a:endParaRPr lang="zh-CN" altLang="en-US" dirty="0"/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/>
          </a:p>
        </p:txBody>
      </p:sp>
      <p:sp>
        <p:nvSpPr>
          <p:cNvPr id="201753" name="Text Box 25"/>
          <p:cNvSpPr txBox="1"/>
          <p:nvPr/>
        </p:nvSpPr>
        <p:spPr>
          <a:xfrm>
            <a:off x="4311650" y="3992563"/>
            <a:ext cx="3962400" cy="1641475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0 </a:t>
            </a:r>
            <a:r>
              <a:rPr lang="en-US" altLang="zh-CN" sz="2800" i="1" dirty="0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3</a:t>
            </a:r>
            <a:r>
              <a:rPr lang="zh-CN" altLang="en-US" sz="2800" dirty="0">
                <a:solidFill>
                  <a:srgbClr val="0000FF"/>
                </a:solidFill>
              </a:rPr>
              <a:t>：长度为</a:t>
            </a:r>
            <a:r>
              <a:rPr lang="en-US" altLang="zh-CN" sz="2800" dirty="0">
                <a:solidFill>
                  <a:srgbClr val="0000FF"/>
                </a:solidFill>
              </a:rPr>
              <a:t>1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0 </a:t>
            </a:r>
            <a:r>
              <a:rPr lang="en-US" altLang="zh-CN" sz="2800" i="1" dirty="0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 </a:t>
            </a:r>
            <a:r>
              <a:rPr lang="en-US" altLang="zh-CN" sz="2800" i="1" dirty="0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2 </a:t>
            </a:r>
            <a:r>
              <a:rPr lang="en-US" altLang="zh-CN" sz="2800" i="1" dirty="0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3 </a:t>
            </a:r>
            <a:r>
              <a:rPr lang="zh-CN" altLang="en-US" sz="2800" dirty="0">
                <a:solidFill>
                  <a:srgbClr val="0000FF"/>
                </a:solidFill>
              </a:rPr>
              <a:t>：长度为</a:t>
            </a:r>
            <a:r>
              <a:rPr lang="en-US" altLang="zh-CN" sz="2800" dirty="0">
                <a:solidFill>
                  <a:srgbClr val="0000FF"/>
                </a:solidFill>
              </a:rPr>
              <a:t>3</a:t>
            </a:r>
            <a:endParaRPr lang="en-US" altLang="zh-CN" sz="2800" baseline="-25000" dirty="0">
              <a:solidFill>
                <a:srgbClr val="0000FF"/>
              </a:solidFill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0 </a:t>
            </a:r>
            <a:r>
              <a:rPr lang="en-US" altLang="zh-CN" sz="2800" i="1" dirty="0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 </a:t>
            </a:r>
            <a:r>
              <a:rPr lang="en-US" altLang="zh-CN" sz="2800" i="1" dirty="0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4</a:t>
            </a:r>
            <a:r>
              <a:rPr lang="en-US" altLang="zh-CN" sz="2800" i="1" dirty="0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2 </a:t>
            </a:r>
            <a:r>
              <a:rPr lang="en-US" altLang="zh-CN" sz="2800" i="1" dirty="0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3 </a:t>
            </a:r>
            <a:r>
              <a:rPr lang="zh-CN" altLang="en-US" sz="2800" dirty="0">
                <a:solidFill>
                  <a:srgbClr val="0000FF"/>
                </a:solidFill>
              </a:rPr>
              <a:t>：长度为</a:t>
            </a:r>
            <a:r>
              <a:rPr lang="en-US" altLang="zh-CN" sz="2800" dirty="0">
                <a:solidFill>
                  <a:srgbClr val="0000FF"/>
                </a:solidFill>
              </a:rPr>
              <a:t>4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25606" name="AutoShape 26"/>
          <p:cNvSpPr/>
          <p:nvPr/>
        </p:nvSpPr>
        <p:spPr>
          <a:xfrm>
            <a:off x="2171444" y="2028207"/>
            <a:ext cx="324000" cy="754980"/>
          </a:xfrm>
          <a:prstGeom prst="leftBrace">
            <a:avLst>
              <a:gd name="adj1" fmla="val 26688"/>
              <a:gd name="adj2" fmla="val 50000"/>
            </a:avLst>
          </a:prstGeom>
          <a:noFill/>
          <a:ln w="28575" cap="flat" cmpd="sng">
            <a:solidFill>
              <a:srgbClr val="FF000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2" name="Group 45"/>
          <p:cNvGrpSpPr/>
          <p:nvPr/>
        </p:nvGrpSpPr>
        <p:grpSpPr>
          <a:xfrm>
            <a:off x="1185545" y="3463925"/>
            <a:ext cx="2555875" cy="2259013"/>
            <a:chOff x="3333" y="1606"/>
            <a:chExt cx="1610" cy="1423"/>
          </a:xfrm>
        </p:grpSpPr>
        <p:grpSp>
          <p:nvGrpSpPr>
            <p:cNvPr id="3" name="Group 46"/>
            <p:cNvGrpSpPr/>
            <p:nvPr/>
          </p:nvGrpSpPr>
          <p:grpSpPr>
            <a:xfrm>
              <a:off x="3380" y="1606"/>
              <a:ext cx="1563" cy="377"/>
              <a:chOff x="220" y="942"/>
              <a:chExt cx="1563" cy="377"/>
            </a:xfrm>
          </p:grpSpPr>
          <p:sp>
            <p:nvSpPr>
              <p:cNvPr id="4" name="Oval 47"/>
              <p:cNvSpPr>
                <a:spLocks noChangeArrowheads="1"/>
              </p:cNvSpPr>
              <p:nvPr/>
            </p:nvSpPr>
            <p:spPr bwMode="auto">
              <a:xfrm>
                <a:off x="220" y="975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5" name="Text Box 48"/>
              <p:cNvSpPr txBox="1"/>
              <p:nvPr/>
            </p:nvSpPr>
            <p:spPr>
              <a:xfrm>
                <a:off x="262" y="944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0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Line 49"/>
              <p:cNvSpPr/>
              <p:nvPr/>
            </p:nvSpPr>
            <p:spPr>
              <a:xfrm>
                <a:off x="516" y="1104"/>
                <a:ext cx="95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" name="Oval 50"/>
              <p:cNvSpPr>
                <a:spLocks noChangeArrowheads="1"/>
              </p:cNvSpPr>
              <p:nvPr/>
            </p:nvSpPr>
            <p:spPr bwMode="auto">
              <a:xfrm>
                <a:off x="1449" y="973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8" name="Text Box 51"/>
              <p:cNvSpPr txBox="1"/>
              <p:nvPr/>
            </p:nvSpPr>
            <p:spPr>
              <a:xfrm>
                <a:off x="1491" y="942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1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" name="Group 52"/>
            <p:cNvGrpSpPr/>
            <p:nvPr/>
          </p:nvGrpSpPr>
          <p:grpSpPr>
            <a:xfrm>
              <a:off x="3333" y="1847"/>
              <a:ext cx="1610" cy="1182"/>
              <a:chOff x="173" y="1183"/>
              <a:chExt cx="1610" cy="1182"/>
            </a:xfrm>
          </p:grpSpPr>
          <p:sp>
            <p:nvSpPr>
              <p:cNvPr id="10" name="Freeform 53"/>
              <p:cNvSpPr/>
              <p:nvPr/>
            </p:nvSpPr>
            <p:spPr>
              <a:xfrm>
                <a:off x="439" y="1766"/>
                <a:ext cx="360" cy="355"/>
              </a:xfrm>
              <a:custGeom>
                <a:avLst/>
                <a:gdLst/>
                <a:ahLst/>
                <a:cxnLst>
                  <a:cxn ang="0">
                    <a:pos x="1074" y="0"/>
                  </a:cxn>
                  <a:cxn ang="0">
                    <a:pos x="0" y="975"/>
                  </a:cxn>
                </a:cxnLst>
                <a:rect l="0" t="0" r="0" b="0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54"/>
              <p:cNvSpPr/>
              <p:nvPr/>
            </p:nvSpPr>
            <p:spPr>
              <a:xfrm>
                <a:off x="1611" y="1273"/>
                <a:ext cx="0" cy="778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" name="Freeform 55"/>
              <p:cNvSpPr/>
              <p:nvPr/>
            </p:nvSpPr>
            <p:spPr>
              <a:xfrm>
                <a:off x="1068" y="1183"/>
                <a:ext cx="416" cy="419"/>
              </a:xfrm>
              <a:custGeom>
                <a:avLst/>
                <a:gdLst/>
                <a:ahLst/>
                <a:cxnLst>
                  <a:cxn ang="0">
                    <a:pos x="774" y="0"/>
                  </a:cxn>
                  <a:cxn ang="0">
                    <a:pos x="0" y="816"/>
                  </a:cxn>
                </a:cxnLst>
                <a:rect l="0" t="0" r="0" b="0"/>
                <a:pathLst>
                  <a:path w="375" h="375">
                    <a:moveTo>
                      <a:pt x="375" y="0"/>
                    </a:moveTo>
                    <a:lnTo>
                      <a:pt x="0" y="375"/>
                    </a:lnTo>
                  </a:path>
                </a:pathLst>
              </a:custGeom>
              <a:noFill/>
              <a:ln w="381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56"/>
              <p:cNvSpPr/>
              <p:nvPr/>
            </p:nvSpPr>
            <p:spPr>
              <a:xfrm>
                <a:off x="1094" y="1776"/>
                <a:ext cx="405" cy="349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" name="Line 57"/>
              <p:cNvSpPr/>
              <p:nvPr/>
            </p:nvSpPr>
            <p:spPr>
              <a:xfrm>
                <a:off x="310" y="1277"/>
                <a:ext cx="0" cy="76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" name="Oval 58"/>
              <p:cNvSpPr>
                <a:spLocks noChangeArrowheads="1"/>
              </p:cNvSpPr>
              <p:nvPr/>
            </p:nvSpPr>
            <p:spPr bwMode="auto">
              <a:xfrm>
                <a:off x="800" y="1553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16" name="Text Box 59"/>
              <p:cNvSpPr txBox="1"/>
              <p:nvPr/>
            </p:nvSpPr>
            <p:spPr>
              <a:xfrm>
                <a:off x="842" y="1522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2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Oval 60"/>
              <p:cNvSpPr>
                <a:spLocks noChangeArrowheads="1"/>
              </p:cNvSpPr>
              <p:nvPr/>
            </p:nvSpPr>
            <p:spPr bwMode="auto">
              <a:xfrm>
                <a:off x="173" y="2021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18" name="Text Box 61"/>
              <p:cNvSpPr txBox="1"/>
              <p:nvPr/>
            </p:nvSpPr>
            <p:spPr>
              <a:xfrm>
                <a:off x="215" y="1990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3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Oval 62"/>
              <p:cNvSpPr>
                <a:spLocks noChangeArrowheads="1"/>
              </p:cNvSpPr>
              <p:nvPr/>
            </p:nvSpPr>
            <p:spPr bwMode="auto">
              <a:xfrm>
                <a:off x="1449" y="2019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20" name="Text Box 63"/>
              <p:cNvSpPr txBox="1"/>
              <p:nvPr/>
            </p:nvSpPr>
            <p:spPr>
              <a:xfrm>
                <a:off x="1491" y="1988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4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内容占位符 2"/>
          <p:cNvSpPr>
            <a:spLocks noGrp="1"/>
          </p:cNvSpPr>
          <p:nvPr/>
        </p:nvSpPr>
        <p:spPr>
          <a:xfrm>
            <a:off x="146050" y="960755"/>
            <a:ext cx="8851900" cy="69913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>
                <a:solidFill>
                  <a:srgbClr val="FF0000"/>
                </a:solidFill>
              </a:rPr>
              <a:t>6</a:t>
            </a:r>
            <a:r>
              <a:rPr lang="zh-CN" altLang="en-US" b="0">
                <a:solidFill>
                  <a:srgbClr val="FF0000"/>
                </a:solidFill>
              </a:rPr>
              <a:t>、路径和路径长度</a:t>
            </a:r>
            <a:endParaRPr lang="zh-CN" altLang="en-US" b="0"/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6.1.2  图的基本术语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 build="p"/>
      <p:bldP spid="2017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78" name="Text Box 26"/>
          <p:cNvSpPr txBox="1"/>
          <p:nvPr/>
        </p:nvSpPr>
        <p:spPr>
          <a:xfrm>
            <a:off x="4311650" y="3627438"/>
            <a:ext cx="4419600" cy="1641475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0 </a:t>
            </a:r>
            <a:r>
              <a:rPr lang="en-US" altLang="zh-CN" sz="2800" i="1" dirty="0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3</a:t>
            </a:r>
            <a:r>
              <a:rPr lang="zh-CN" altLang="en-US" sz="2800" dirty="0">
                <a:solidFill>
                  <a:srgbClr val="0000FF"/>
                </a:solidFill>
              </a:rPr>
              <a:t>：长度为</a:t>
            </a:r>
            <a:r>
              <a:rPr lang="en-US" altLang="zh-CN" sz="2800" dirty="0">
                <a:solidFill>
                  <a:srgbClr val="0000FF"/>
                </a:solidFill>
              </a:rPr>
              <a:t>8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0 </a:t>
            </a:r>
            <a:r>
              <a:rPr lang="en-US" altLang="zh-CN" sz="2800" i="1" dirty="0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 </a:t>
            </a:r>
            <a:r>
              <a:rPr lang="en-US" altLang="zh-CN" sz="2800" i="1" dirty="0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2 </a:t>
            </a:r>
            <a:r>
              <a:rPr lang="en-US" altLang="zh-CN" sz="2800" i="1" dirty="0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3 </a:t>
            </a:r>
            <a:r>
              <a:rPr lang="zh-CN" altLang="en-US" sz="2800" dirty="0">
                <a:solidFill>
                  <a:srgbClr val="0000FF"/>
                </a:solidFill>
              </a:rPr>
              <a:t>：长度为</a:t>
            </a:r>
            <a:r>
              <a:rPr lang="en-US" altLang="zh-CN" sz="2800" dirty="0">
                <a:solidFill>
                  <a:srgbClr val="0000FF"/>
                </a:solidFill>
              </a:rPr>
              <a:t>7</a:t>
            </a:r>
            <a:endParaRPr lang="en-US" altLang="zh-CN" sz="2800" baseline="-25000" dirty="0">
              <a:solidFill>
                <a:srgbClr val="0000FF"/>
              </a:solidFill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0 </a:t>
            </a:r>
            <a:r>
              <a:rPr lang="en-US" altLang="zh-CN" sz="2800" i="1" dirty="0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 </a:t>
            </a:r>
            <a:r>
              <a:rPr lang="en-US" altLang="zh-CN" sz="2800" i="1" dirty="0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4 </a:t>
            </a:r>
            <a:r>
              <a:rPr lang="en-US" altLang="zh-CN" sz="2800" i="1" dirty="0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2 </a:t>
            </a:r>
            <a:r>
              <a:rPr lang="en-US" altLang="zh-CN" sz="2800" i="1" dirty="0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3 </a:t>
            </a:r>
            <a:r>
              <a:rPr lang="zh-CN" altLang="en-US" sz="2800" dirty="0">
                <a:solidFill>
                  <a:srgbClr val="0000FF"/>
                </a:solidFill>
              </a:rPr>
              <a:t>：长度为</a:t>
            </a:r>
            <a:r>
              <a:rPr lang="en-US" altLang="zh-CN" sz="2800" dirty="0">
                <a:solidFill>
                  <a:srgbClr val="0000FF"/>
                </a:solidFill>
              </a:rPr>
              <a:t>15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grpSp>
        <p:nvGrpSpPr>
          <p:cNvPr id="2" name="Group 34"/>
          <p:cNvGrpSpPr/>
          <p:nvPr/>
        </p:nvGrpSpPr>
        <p:grpSpPr>
          <a:xfrm>
            <a:off x="949643" y="3239770"/>
            <a:ext cx="2863850" cy="2471738"/>
            <a:chOff x="327" y="2090"/>
            <a:chExt cx="1804" cy="1557"/>
          </a:xfrm>
        </p:grpSpPr>
        <p:grpSp>
          <p:nvGrpSpPr>
            <p:cNvPr id="3" name="Group 8"/>
            <p:cNvGrpSpPr/>
            <p:nvPr/>
          </p:nvGrpSpPr>
          <p:grpSpPr>
            <a:xfrm>
              <a:off x="424" y="2224"/>
              <a:ext cx="1610" cy="1423"/>
              <a:chOff x="884" y="1307"/>
              <a:chExt cx="1610" cy="1423"/>
            </a:xfrm>
          </p:grpSpPr>
          <p:sp>
            <p:nvSpPr>
              <p:cNvPr id="4" name="Freeform 9"/>
              <p:cNvSpPr/>
              <p:nvPr/>
            </p:nvSpPr>
            <p:spPr>
              <a:xfrm>
                <a:off x="1779" y="1548"/>
                <a:ext cx="416" cy="419"/>
              </a:xfrm>
              <a:custGeom>
                <a:avLst/>
                <a:gdLst/>
                <a:ahLst/>
                <a:cxnLst>
                  <a:cxn ang="0">
                    <a:pos x="774" y="0"/>
                  </a:cxn>
                  <a:cxn ang="0">
                    <a:pos x="0" y="816"/>
                  </a:cxn>
                </a:cxnLst>
                <a:rect l="0" t="0" r="0" b="0"/>
                <a:pathLst>
                  <a:path w="375" h="375">
                    <a:moveTo>
                      <a:pt x="375" y="0"/>
                    </a:moveTo>
                    <a:lnTo>
                      <a:pt x="0" y="375"/>
                    </a:lnTo>
                  </a:path>
                </a:pathLst>
              </a:custGeom>
              <a:noFill/>
              <a:ln w="381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" name="Group 10"/>
              <p:cNvGrpSpPr/>
              <p:nvPr/>
            </p:nvGrpSpPr>
            <p:grpSpPr>
              <a:xfrm>
                <a:off x="931" y="1307"/>
                <a:ext cx="1563" cy="377"/>
                <a:chOff x="220" y="942"/>
                <a:chExt cx="1563" cy="377"/>
              </a:xfrm>
            </p:grpSpPr>
            <p:sp>
              <p:nvSpPr>
                <p:cNvPr id="6" name="Oval 11"/>
                <p:cNvSpPr>
                  <a:spLocks noChangeArrowheads="1"/>
                </p:cNvSpPr>
                <p:nvPr/>
              </p:nvSpPr>
              <p:spPr bwMode="auto">
                <a:xfrm>
                  <a:off x="220" y="975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行楷" panose="02010800040101010101" pitchFamily="2" charset="-122"/>
                    <a:cs typeface="+mn-ea"/>
                  </a:endParaRPr>
                </a:p>
              </p:txBody>
            </p:sp>
            <p:sp>
              <p:nvSpPr>
                <p:cNvPr id="7" name="Text Box 12"/>
                <p:cNvSpPr txBox="1"/>
                <p:nvPr/>
              </p:nvSpPr>
              <p:spPr>
                <a:xfrm>
                  <a:off x="262" y="944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lIns="10800" tIns="28800" rIns="0" bIns="1080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en-US" altLang="zh-CN" sz="2800" b="1" i="1" dirty="0">
                      <a:solidFill>
                        <a:srgbClr val="FFFFFF"/>
                      </a:solidFill>
                    </a:rPr>
                    <a:t>V</a:t>
                  </a:r>
                  <a:r>
                    <a:rPr lang="en-US" altLang="zh-CN" sz="2800" b="1" baseline="-25000" dirty="0">
                      <a:solidFill>
                        <a:srgbClr val="FFFFFF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" name="Line 13"/>
                <p:cNvSpPr/>
                <p:nvPr/>
              </p:nvSpPr>
              <p:spPr>
                <a:xfrm>
                  <a:off x="516" y="1104"/>
                  <a:ext cx="952" cy="0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" name="Oval 14"/>
                <p:cNvSpPr>
                  <a:spLocks noChangeArrowheads="1"/>
                </p:cNvSpPr>
                <p:nvPr/>
              </p:nvSpPr>
              <p:spPr bwMode="auto">
                <a:xfrm>
                  <a:off x="1449" y="973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行楷" panose="02010800040101010101" pitchFamily="2" charset="-122"/>
                    <a:cs typeface="+mn-ea"/>
                  </a:endParaRPr>
                </a:p>
              </p:txBody>
            </p:sp>
            <p:sp>
              <p:nvSpPr>
                <p:cNvPr id="10" name="Text Box 15"/>
                <p:cNvSpPr txBox="1"/>
                <p:nvPr/>
              </p:nvSpPr>
              <p:spPr>
                <a:xfrm>
                  <a:off x="1491" y="942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lIns="10800" tIns="28800" rIns="0" bIns="1080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en-US" altLang="zh-CN" sz="2800" b="1" i="1" dirty="0">
                      <a:solidFill>
                        <a:srgbClr val="FFFFFF"/>
                      </a:solidFill>
                    </a:rPr>
                    <a:t>V</a:t>
                  </a:r>
                  <a:r>
                    <a:rPr lang="en-US" altLang="zh-CN" sz="2800" b="1" baseline="-25000" dirty="0">
                      <a:solidFill>
                        <a:srgbClr val="FFFFFF"/>
                      </a:solidFill>
                    </a:rPr>
                    <a:t>1</a:t>
                  </a:r>
                  <a:endParaRPr lang="en-US" altLang="zh-CN" sz="2800" b="1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Freeform 16"/>
              <p:cNvSpPr/>
              <p:nvPr/>
            </p:nvSpPr>
            <p:spPr>
              <a:xfrm>
                <a:off x="1150" y="2131"/>
                <a:ext cx="360" cy="355"/>
              </a:xfrm>
              <a:custGeom>
                <a:avLst/>
                <a:gdLst/>
                <a:ahLst/>
                <a:cxnLst>
                  <a:cxn ang="0">
                    <a:pos x="1074" y="0"/>
                  </a:cxn>
                  <a:cxn ang="0">
                    <a:pos x="0" y="975"/>
                  </a:cxn>
                </a:cxnLst>
                <a:rect l="0" t="0" r="0" b="0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7"/>
              <p:cNvSpPr/>
              <p:nvPr/>
            </p:nvSpPr>
            <p:spPr>
              <a:xfrm>
                <a:off x="2322" y="1638"/>
                <a:ext cx="0" cy="778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" name="Line 18"/>
              <p:cNvSpPr/>
              <p:nvPr/>
            </p:nvSpPr>
            <p:spPr>
              <a:xfrm>
                <a:off x="1805" y="2141"/>
                <a:ext cx="405" cy="349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" name="Line 19"/>
              <p:cNvSpPr/>
              <p:nvPr/>
            </p:nvSpPr>
            <p:spPr>
              <a:xfrm>
                <a:off x="1021" y="1642"/>
                <a:ext cx="0" cy="76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" name="Oval 20"/>
              <p:cNvSpPr>
                <a:spLocks noChangeArrowheads="1"/>
              </p:cNvSpPr>
              <p:nvPr/>
            </p:nvSpPr>
            <p:spPr bwMode="auto">
              <a:xfrm>
                <a:off x="1511" y="191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16" name="Text Box 21"/>
              <p:cNvSpPr txBox="1"/>
              <p:nvPr/>
            </p:nvSpPr>
            <p:spPr>
              <a:xfrm>
                <a:off x="1553" y="1887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2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Oval 22"/>
              <p:cNvSpPr>
                <a:spLocks noChangeArrowheads="1"/>
              </p:cNvSpPr>
              <p:nvPr/>
            </p:nvSpPr>
            <p:spPr bwMode="auto">
              <a:xfrm>
                <a:off x="884" y="2386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18" name="Text Box 23"/>
              <p:cNvSpPr txBox="1"/>
              <p:nvPr/>
            </p:nvSpPr>
            <p:spPr>
              <a:xfrm>
                <a:off x="926" y="2355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3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Oval 24"/>
              <p:cNvSpPr>
                <a:spLocks noChangeArrowheads="1"/>
              </p:cNvSpPr>
              <p:nvPr/>
            </p:nvSpPr>
            <p:spPr bwMode="auto">
              <a:xfrm>
                <a:off x="2160" y="2384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20" name="Text Box 25"/>
              <p:cNvSpPr txBox="1"/>
              <p:nvPr/>
            </p:nvSpPr>
            <p:spPr>
              <a:xfrm>
                <a:off x="2202" y="2353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4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" name="Text Box 28"/>
            <p:cNvSpPr txBox="1"/>
            <p:nvPr/>
          </p:nvSpPr>
          <p:spPr>
            <a:xfrm>
              <a:off x="1085" y="2090"/>
              <a:ext cx="288" cy="327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ea typeface="华文行楷" panose="02010800040101010101" pitchFamily="2" charset="-122"/>
                </a:rPr>
                <a:t>2</a:t>
              </a:r>
              <a:endParaRPr lang="en-US" altLang="zh-CN" sz="2800" b="1" dirty="0">
                <a:ea typeface="华文行楷" panose="02010800040101010101" pitchFamily="2" charset="-122"/>
              </a:endParaRPr>
            </a:p>
          </p:txBody>
        </p:sp>
        <p:sp>
          <p:nvSpPr>
            <p:cNvPr id="22" name="Text Box 29"/>
            <p:cNvSpPr txBox="1"/>
            <p:nvPr/>
          </p:nvSpPr>
          <p:spPr>
            <a:xfrm>
              <a:off x="1843" y="2752"/>
              <a:ext cx="288" cy="327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ea typeface="华文行楷" panose="02010800040101010101" pitchFamily="2" charset="-122"/>
                </a:rPr>
                <a:t>5</a:t>
              </a:r>
              <a:endParaRPr lang="en-US" altLang="zh-CN" sz="2800" b="1" dirty="0">
                <a:ea typeface="华文行楷" panose="02010800040101010101" pitchFamily="2" charset="-122"/>
              </a:endParaRPr>
            </a:p>
          </p:txBody>
        </p:sp>
        <p:sp>
          <p:nvSpPr>
            <p:cNvPr id="23" name="Text Box 30"/>
            <p:cNvSpPr txBox="1"/>
            <p:nvPr/>
          </p:nvSpPr>
          <p:spPr>
            <a:xfrm>
              <a:off x="1469" y="2954"/>
              <a:ext cx="288" cy="327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ea typeface="华文行楷" panose="02010800040101010101" pitchFamily="2" charset="-122"/>
                </a:rPr>
                <a:t>6</a:t>
              </a:r>
              <a:endParaRPr lang="en-US" altLang="zh-CN" sz="2800" b="1" dirty="0">
                <a:ea typeface="华文行楷" panose="02010800040101010101" pitchFamily="2" charset="-122"/>
              </a:endParaRPr>
            </a:p>
          </p:txBody>
        </p:sp>
        <p:sp>
          <p:nvSpPr>
            <p:cNvPr id="24" name="Text Box 31"/>
            <p:cNvSpPr txBox="1"/>
            <p:nvPr/>
          </p:nvSpPr>
          <p:spPr>
            <a:xfrm>
              <a:off x="1258" y="2474"/>
              <a:ext cx="288" cy="327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ea typeface="华文行楷" panose="02010800040101010101" pitchFamily="2" charset="-122"/>
                </a:rPr>
                <a:t>3</a:t>
              </a:r>
              <a:endParaRPr lang="en-US" altLang="zh-CN" sz="2800" b="1" dirty="0">
                <a:ea typeface="华文行楷" panose="02010800040101010101" pitchFamily="2" charset="-122"/>
              </a:endParaRPr>
            </a:p>
          </p:txBody>
        </p:sp>
        <p:sp>
          <p:nvSpPr>
            <p:cNvPr id="25" name="Text Box 32"/>
            <p:cNvSpPr txBox="1"/>
            <p:nvPr/>
          </p:nvSpPr>
          <p:spPr>
            <a:xfrm>
              <a:off x="683" y="2945"/>
              <a:ext cx="288" cy="327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ea typeface="华文行楷" panose="02010800040101010101" pitchFamily="2" charset="-122"/>
                </a:rPr>
                <a:t>2</a:t>
              </a:r>
              <a:endParaRPr lang="en-US" altLang="zh-CN" sz="2800" b="1" dirty="0">
                <a:ea typeface="华文行楷" panose="02010800040101010101" pitchFamily="2" charset="-122"/>
              </a:endParaRPr>
            </a:p>
          </p:txBody>
        </p:sp>
        <p:sp>
          <p:nvSpPr>
            <p:cNvPr id="26" name="Text Box 33"/>
            <p:cNvSpPr txBox="1"/>
            <p:nvPr/>
          </p:nvSpPr>
          <p:spPr>
            <a:xfrm>
              <a:off x="327" y="2782"/>
              <a:ext cx="288" cy="327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ea typeface="华文行楷" panose="02010800040101010101" pitchFamily="2" charset="-122"/>
                </a:rPr>
                <a:t>8</a:t>
              </a:r>
              <a:endParaRPr lang="en-US" altLang="zh-CN" sz="2800" b="1" dirty="0">
                <a:ea typeface="华文行楷" panose="02010800040101010101" pitchFamily="2" charset="-122"/>
              </a:endParaRPr>
            </a:p>
          </p:txBody>
        </p:sp>
      </p:grpSp>
      <p:sp>
        <p:nvSpPr>
          <p:cNvPr id="27" name="内容占位符 2"/>
          <p:cNvSpPr>
            <a:spLocks noGrp="1"/>
          </p:cNvSpPr>
          <p:nvPr/>
        </p:nvSpPr>
        <p:spPr>
          <a:xfrm>
            <a:off x="146050" y="960755"/>
            <a:ext cx="8851900" cy="69913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>
                <a:solidFill>
                  <a:srgbClr val="FF0000"/>
                </a:solidFill>
              </a:rPr>
              <a:t>6</a:t>
            </a:r>
            <a:r>
              <a:rPr lang="zh-CN" altLang="en-US" b="0">
                <a:solidFill>
                  <a:srgbClr val="FF0000"/>
                </a:solidFill>
              </a:rPr>
              <a:t>、路径和路径长度</a:t>
            </a:r>
            <a:endParaRPr lang="zh-CN" altLang="en-US" b="0"/>
          </a:p>
        </p:txBody>
      </p:sp>
      <p:sp>
        <p:nvSpPr>
          <p:cNvPr id="25602" name="Rectangle 3"/>
          <p:cNvSpPr>
            <a:spLocks noGrp="1"/>
          </p:cNvSpPr>
          <p:nvPr>
            <p:ph idx="1"/>
          </p:nvPr>
        </p:nvSpPr>
        <p:spPr>
          <a:xfrm>
            <a:off x="301625" y="2070735"/>
            <a:ext cx="7772400" cy="57943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路径长度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1734" name="Rectangle 6"/>
          <p:cNvSpPr/>
          <p:nvPr/>
        </p:nvSpPr>
        <p:spPr>
          <a:xfrm>
            <a:off x="2447608" y="1591310"/>
            <a:ext cx="5872480" cy="1568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非带权图</a:t>
            </a:r>
            <a:r>
              <a:rPr lang="en-US" altLang="zh-CN" dirty="0">
                <a:latin typeface="宋体" panose="02010600030101010101" pitchFamily="2" charset="-122"/>
              </a:rPr>
              <a:t>——</a:t>
            </a:r>
            <a:r>
              <a:rPr lang="zh-CN" altLang="en-US" dirty="0"/>
              <a:t>路径</a:t>
            </a:r>
            <a:r>
              <a:rPr lang="zh-CN" altLang="en-US" dirty="0">
                <a:solidFill>
                  <a:schemeClr val="tx2"/>
                </a:solidFill>
              </a:rPr>
              <a:t>上边的</a:t>
            </a:r>
            <a:r>
              <a:rPr lang="zh-CN" altLang="en-US" dirty="0">
                <a:solidFill>
                  <a:srgbClr val="FF0000"/>
                </a:solidFill>
              </a:rPr>
              <a:t>个数</a:t>
            </a:r>
            <a:endParaRPr lang="zh-CN" altLang="en-US" dirty="0"/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带权图</a:t>
            </a:r>
            <a:r>
              <a:rPr lang="en-US" altLang="zh-CN" dirty="0">
                <a:latin typeface="宋体" panose="02010600030101010101" pitchFamily="2" charset="-122"/>
              </a:rPr>
              <a:t>——</a:t>
            </a:r>
            <a:r>
              <a:rPr lang="zh-CN" altLang="en-US" dirty="0"/>
              <a:t>路径上</a:t>
            </a:r>
            <a:r>
              <a:rPr lang="zh-CN" altLang="en-US" dirty="0">
                <a:solidFill>
                  <a:schemeClr val="tx2"/>
                </a:solidFill>
              </a:rPr>
              <a:t>各边的</a:t>
            </a:r>
            <a:r>
              <a:rPr lang="zh-CN" altLang="en-US" dirty="0">
                <a:solidFill>
                  <a:srgbClr val="FF0000"/>
                </a:solidFill>
              </a:rPr>
              <a:t>权之和</a:t>
            </a:r>
            <a:endParaRPr lang="zh-CN" altLang="en-US" dirty="0"/>
          </a:p>
        </p:txBody>
      </p:sp>
      <p:sp>
        <p:nvSpPr>
          <p:cNvPr id="25606" name="AutoShape 26"/>
          <p:cNvSpPr/>
          <p:nvPr/>
        </p:nvSpPr>
        <p:spPr>
          <a:xfrm>
            <a:off x="2171444" y="2028207"/>
            <a:ext cx="324000" cy="754980"/>
          </a:xfrm>
          <a:prstGeom prst="leftBrace">
            <a:avLst>
              <a:gd name="adj1" fmla="val 26688"/>
              <a:gd name="adj2" fmla="val 50000"/>
            </a:avLst>
          </a:prstGeom>
          <a:noFill/>
          <a:ln w="28575" cap="flat" cmpd="sng">
            <a:solidFill>
              <a:srgbClr val="FF000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6.1.2  图的基本术语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6.1.2  图的基本术语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050" y="960755"/>
            <a:ext cx="8851900" cy="2822575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7</a:t>
            </a:r>
            <a:r>
              <a:rPr lang="zh-CN" altLang="en-US">
                <a:solidFill>
                  <a:srgbClr val="FF0000"/>
                </a:solidFill>
              </a:rPr>
              <a:t>、回路或环</a:t>
            </a:r>
            <a:endParaRPr lang="zh-CN" altLang="en-US"/>
          </a:p>
          <a:p>
            <a:r>
              <a:rPr lang="zh-CN" altLang="en-US">
                <a:solidFill>
                  <a:srgbClr val="0000FF"/>
                </a:solidFill>
              </a:rPr>
              <a:t>回路（环）</a:t>
            </a:r>
            <a:r>
              <a:rPr lang="zh-CN" altLang="en-US"/>
              <a:t>：第一个顶点和最后一个顶点相同的路径。</a:t>
            </a:r>
            <a:endParaRPr lang="zh-CN" altLang="en-US"/>
          </a:p>
          <a:p>
            <a:r>
              <a:rPr lang="zh-CN" altLang="en-US">
                <a:solidFill>
                  <a:srgbClr val="0000FF"/>
                </a:solidFill>
              </a:rPr>
              <a:t>简单路径：</a:t>
            </a:r>
            <a:r>
              <a:rPr lang="zh-CN" altLang="en-US"/>
              <a:t>序列中顶点不重复出现的路径。</a:t>
            </a:r>
            <a:endParaRPr lang="zh-CN" altLang="en-US"/>
          </a:p>
          <a:p>
            <a:r>
              <a:rPr lang="zh-CN" altLang="en-US">
                <a:solidFill>
                  <a:srgbClr val="0000FF"/>
                </a:solidFill>
              </a:rPr>
              <a:t>简单回路（简单环）：</a:t>
            </a:r>
            <a:r>
              <a:rPr lang="zh-CN" altLang="en-US"/>
              <a:t>除了第一个顶点和最后一个顶点外，其余顶点不重复出现的回路。</a:t>
            </a:r>
            <a:endParaRPr lang="zh-CN" altLang="en-US"/>
          </a:p>
        </p:txBody>
      </p:sp>
      <p:grpSp>
        <p:nvGrpSpPr>
          <p:cNvPr id="189446" name="Group 6"/>
          <p:cNvGrpSpPr/>
          <p:nvPr/>
        </p:nvGrpSpPr>
        <p:grpSpPr>
          <a:xfrm>
            <a:off x="5005388" y="4264025"/>
            <a:ext cx="2555875" cy="2259013"/>
            <a:chOff x="884" y="1307"/>
            <a:chExt cx="1610" cy="1423"/>
          </a:xfrm>
        </p:grpSpPr>
        <p:sp>
          <p:nvSpPr>
            <p:cNvPr id="27675" name="Freeform 7"/>
            <p:cNvSpPr/>
            <p:nvPr/>
          </p:nvSpPr>
          <p:spPr>
            <a:xfrm>
              <a:off x="1779" y="1548"/>
              <a:ext cx="416" cy="41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816"/>
                </a:cxn>
              </a:cxnLst>
              <a:rect l="0" t="0" r="0" b="0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676" name="Group 8"/>
            <p:cNvGrpSpPr/>
            <p:nvPr/>
          </p:nvGrpSpPr>
          <p:grpSpPr>
            <a:xfrm>
              <a:off x="931" y="1307"/>
              <a:ext cx="1563" cy="377"/>
              <a:chOff x="220" y="942"/>
              <a:chExt cx="1563" cy="377"/>
            </a:xfrm>
          </p:grpSpPr>
          <p:sp>
            <p:nvSpPr>
              <p:cNvPr id="189449" name="Oval 9"/>
              <p:cNvSpPr>
                <a:spLocks noChangeArrowheads="1"/>
              </p:cNvSpPr>
              <p:nvPr/>
            </p:nvSpPr>
            <p:spPr bwMode="auto">
              <a:xfrm>
                <a:off x="220" y="975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27688" name="Text Box 10"/>
              <p:cNvSpPr txBox="1"/>
              <p:nvPr/>
            </p:nvSpPr>
            <p:spPr>
              <a:xfrm>
                <a:off x="262" y="944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0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689" name="Line 11"/>
              <p:cNvSpPr/>
              <p:nvPr/>
            </p:nvSpPr>
            <p:spPr>
              <a:xfrm>
                <a:off x="516" y="1104"/>
                <a:ext cx="95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9452" name="Oval 12"/>
              <p:cNvSpPr>
                <a:spLocks noChangeArrowheads="1"/>
              </p:cNvSpPr>
              <p:nvPr/>
            </p:nvSpPr>
            <p:spPr bwMode="auto">
              <a:xfrm>
                <a:off x="1449" y="973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27691" name="Text Box 13"/>
              <p:cNvSpPr txBox="1"/>
              <p:nvPr/>
            </p:nvSpPr>
            <p:spPr>
              <a:xfrm>
                <a:off x="1491" y="942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1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7677" name="Freeform 14"/>
            <p:cNvSpPr/>
            <p:nvPr/>
          </p:nvSpPr>
          <p:spPr>
            <a:xfrm>
              <a:off x="1150" y="2131"/>
              <a:ext cx="360" cy="355"/>
            </a:xfrm>
            <a:custGeom>
              <a:avLst/>
              <a:gdLst/>
              <a:ahLst/>
              <a:cxnLst>
                <a:cxn ang="0">
                  <a:pos x="1074" y="0"/>
                </a:cxn>
                <a:cxn ang="0">
                  <a:pos x="0" y="975"/>
                </a:cxn>
              </a:cxnLst>
              <a:rect l="0" t="0" r="0" b="0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Line 15"/>
            <p:cNvSpPr/>
            <p:nvPr/>
          </p:nvSpPr>
          <p:spPr>
            <a:xfrm>
              <a:off x="2322" y="1638"/>
              <a:ext cx="0" cy="778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9" name="Line 16"/>
            <p:cNvSpPr/>
            <p:nvPr/>
          </p:nvSpPr>
          <p:spPr>
            <a:xfrm>
              <a:off x="1805" y="2141"/>
              <a:ext cx="405" cy="349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0" name="Line 17"/>
            <p:cNvSpPr/>
            <p:nvPr/>
          </p:nvSpPr>
          <p:spPr>
            <a:xfrm>
              <a:off x="1021" y="1642"/>
              <a:ext cx="0" cy="76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9458" name="Oval 18"/>
            <p:cNvSpPr>
              <a:spLocks noChangeArrowheads="1"/>
            </p:cNvSpPr>
            <p:nvPr/>
          </p:nvSpPr>
          <p:spPr bwMode="auto">
            <a:xfrm>
              <a:off x="1511" y="191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27682" name="Text Box 19"/>
            <p:cNvSpPr txBox="1"/>
            <p:nvPr/>
          </p:nvSpPr>
          <p:spPr>
            <a:xfrm>
              <a:off x="1553" y="1887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89460" name="Oval 20"/>
            <p:cNvSpPr>
              <a:spLocks noChangeArrowheads="1"/>
            </p:cNvSpPr>
            <p:nvPr/>
          </p:nvSpPr>
          <p:spPr bwMode="auto">
            <a:xfrm>
              <a:off x="884" y="2386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27684" name="Text Box 21"/>
            <p:cNvSpPr txBox="1"/>
            <p:nvPr/>
          </p:nvSpPr>
          <p:spPr>
            <a:xfrm>
              <a:off x="926" y="2355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89462" name="Oval 22"/>
            <p:cNvSpPr>
              <a:spLocks noChangeArrowheads="1"/>
            </p:cNvSpPr>
            <p:nvPr/>
          </p:nvSpPr>
          <p:spPr bwMode="auto">
            <a:xfrm>
              <a:off x="2160" y="2384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27686" name="Text Box 23"/>
            <p:cNvSpPr txBox="1"/>
            <p:nvPr/>
          </p:nvSpPr>
          <p:spPr>
            <a:xfrm>
              <a:off x="2202" y="2353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4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9464" name="Group 24"/>
          <p:cNvGrpSpPr/>
          <p:nvPr/>
        </p:nvGrpSpPr>
        <p:grpSpPr>
          <a:xfrm>
            <a:off x="1649413" y="4243388"/>
            <a:ext cx="2471737" cy="2335212"/>
            <a:chOff x="3191" y="1300"/>
            <a:chExt cx="1557" cy="1471"/>
          </a:xfrm>
        </p:grpSpPr>
        <p:grpSp>
          <p:nvGrpSpPr>
            <p:cNvPr id="27661" name="Group 25"/>
            <p:cNvGrpSpPr/>
            <p:nvPr/>
          </p:nvGrpSpPr>
          <p:grpSpPr>
            <a:xfrm>
              <a:off x="3196" y="1300"/>
              <a:ext cx="1552" cy="383"/>
              <a:chOff x="229" y="2605"/>
              <a:chExt cx="1552" cy="383"/>
            </a:xfrm>
          </p:grpSpPr>
          <p:sp>
            <p:nvSpPr>
              <p:cNvPr id="27670" name="Freeform 26"/>
              <p:cNvSpPr/>
              <p:nvPr/>
            </p:nvSpPr>
            <p:spPr>
              <a:xfrm>
                <a:off x="543" y="2786"/>
                <a:ext cx="90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08" y="0"/>
                  </a:cxn>
                </a:cxnLst>
                <a:rect l="0" t="0" r="0" b="0"/>
                <a:pathLst>
                  <a:path w="901" h="7">
                    <a:moveTo>
                      <a:pt x="0" y="7"/>
                    </a:moveTo>
                    <a:lnTo>
                      <a:pt x="901" y="0"/>
                    </a:lnTo>
                  </a:path>
                </a:pathLst>
              </a:custGeom>
              <a:noFill/>
              <a:ln w="381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467" name="Oval 27"/>
              <p:cNvSpPr>
                <a:spLocks noChangeArrowheads="1"/>
              </p:cNvSpPr>
              <p:nvPr/>
            </p:nvSpPr>
            <p:spPr bwMode="auto">
              <a:xfrm>
                <a:off x="229" y="2636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27672" name="Text Box 28"/>
              <p:cNvSpPr txBox="1"/>
              <p:nvPr/>
            </p:nvSpPr>
            <p:spPr>
              <a:xfrm>
                <a:off x="271" y="2605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0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9469" name="Oval 29"/>
              <p:cNvSpPr>
                <a:spLocks noChangeArrowheads="1"/>
              </p:cNvSpPr>
              <p:nvPr/>
            </p:nvSpPr>
            <p:spPr bwMode="auto">
              <a:xfrm>
                <a:off x="1447" y="2644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27674" name="Text Box 30"/>
              <p:cNvSpPr txBox="1"/>
              <p:nvPr/>
            </p:nvSpPr>
            <p:spPr>
              <a:xfrm>
                <a:off x="1489" y="2613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1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7662" name="Group 31"/>
            <p:cNvGrpSpPr/>
            <p:nvPr/>
          </p:nvGrpSpPr>
          <p:grpSpPr>
            <a:xfrm>
              <a:off x="3191" y="1581"/>
              <a:ext cx="1548" cy="1190"/>
              <a:chOff x="224" y="2886"/>
              <a:chExt cx="1548" cy="1190"/>
            </a:xfrm>
          </p:grpSpPr>
          <p:sp>
            <p:nvSpPr>
              <p:cNvPr id="27663" name="Line 32"/>
              <p:cNvSpPr/>
              <p:nvPr/>
            </p:nvSpPr>
            <p:spPr>
              <a:xfrm flipH="1">
                <a:off x="386" y="2951"/>
                <a:ext cx="0" cy="802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27664" name="Freeform 33"/>
              <p:cNvSpPr/>
              <p:nvPr/>
            </p:nvSpPr>
            <p:spPr>
              <a:xfrm>
                <a:off x="523" y="3901"/>
                <a:ext cx="929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8" y="0"/>
                  </a:cxn>
                </a:cxnLst>
                <a:rect l="0" t="0" r="0" b="0"/>
                <a:pathLst>
                  <a:path w="901" h="5">
                    <a:moveTo>
                      <a:pt x="0" y="0"/>
                    </a:moveTo>
                    <a:lnTo>
                      <a:pt x="901" y="5"/>
                    </a:lnTo>
                  </a:path>
                </a:pathLst>
              </a:custGeom>
              <a:noFill/>
              <a:ln w="381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5" name="Line 34"/>
              <p:cNvSpPr/>
              <p:nvPr/>
            </p:nvSpPr>
            <p:spPr>
              <a:xfrm flipH="1" flipV="1">
                <a:off x="504" y="2886"/>
                <a:ext cx="987" cy="878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189475" name="Oval 35"/>
              <p:cNvSpPr>
                <a:spLocks noChangeArrowheads="1"/>
              </p:cNvSpPr>
              <p:nvPr/>
            </p:nvSpPr>
            <p:spPr bwMode="auto">
              <a:xfrm>
                <a:off x="224" y="3732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27667" name="Text Box 36"/>
              <p:cNvSpPr txBox="1"/>
              <p:nvPr/>
            </p:nvSpPr>
            <p:spPr>
              <a:xfrm>
                <a:off x="266" y="3701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2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9477" name="Oval 37"/>
              <p:cNvSpPr>
                <a:spLocks noChangeArrowheads="1"/>
              </p:cNvSpPr>
              <p:nvPr/>
            </p:nvSpPr>
            <p:spPr bwMode="auto">
              <a:xfrm>
                <a:off x="1438" y="3730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27669" name="Text Box 38"/>
              <p:cNvSpPr txBox="1"/>
              <p:nvPr/>
            </p:nvSpPr>
            <p:spPr>
              <a:xfrm>
                <a:off x="1480" y="3699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3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9479" name="Line 39"/>
          <p:cNvSpPr/>
          <p:nvPr/>
        </p:nvSpPr>
        <p:spPr>
          <a:xfrm>
            <a:off x="1905000" y="4800600"/>
            <a:ext cx="0" cy="1249363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89480" name="Line 40"/>
          <p:cNvSpPr/>
          <p:nvPr/>
        </p:nvSpPr>
        <p:spPr>
          <a:xfrm>
            <a:off x="2151063" y="6294438"/>
            <a:ext cx="1462087" cy="1587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89481" name="Line 41"/>
          <p:cNvSpPr/>
          <p:nvPr/>
        </p:nvSpPr>
        <p:spPr>
          <a:xfrm flipH="1" flipV="1">
            <a:off x="2073275" y="4665663"/>
            <a:ext cx="1585913" cy="141605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89482" name="Line 42"/>
          <p:cNvSpPr/>
          <p:nvPr/>
        </p:nvSpPr>
        <p:spPr>
          <a:xfrm>
            <a:off x="5576888" y="4510088"/>
            <a:ext cx="1463675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83" name="Line 43"/>
          <p:cNvSpPr/>
          <p:nvPr/>
        </p:nvSpPr>
        <p:spPr>
          <a:xfrm flipV="1">
            <a:off x="6430963" y="4662488"/>
            <a:ext cx="625475" cy="627062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84" name="Line 44"/>
          <p:cNvSpPr/>
          <p:nvPr/>
        </p:nvSpPr>
        <p:spPr>
          <a:xfrm flipV="1">
            <a:off x="5470525" y="5559425"/>
            <a:ext cx="550863" cy="536575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85" name="Line 45"/>
          <p:cNvSpPr/>
          <p:nvPr/>
        </p:nvSpPr>
        <p:spPr>
          <a:xfrm flipV="1">
            <a:off x="5227638" y="4784725"/>
            <a:ext cx="1587" cy="1189038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01725"/>
            <a:ext cx="8021320" cy="4994275"/>
          </a:xfrm>
        </p:spPr>
        <p:txBody>
          <a:bodyPr/>
          <a:p>
            <a:r>
              <a:rPr lang="zh-CN" altLang="en-US"/>
              <a:t>图的术语:顶点、边、无向图、有向图、完全图、有向完全图、权、路径、路径长度、简单路径、连通图、邻接、简单图</a:t>
            </a:r>
            <a:endParaRPr lang="zh-CN" altLang="en-US"/>
          </a:p>
          <a:p>
            <a:r>
              <a:rPr lang="zh-CN" altLang="en-US"/>
              <a:t>邻接矩阵及邻接表表示法</a:t>
            </a:r>
            <a:endParaRPr lang="zh-CN" altLang="en-US"/>
          </a:p>
          <a:p>
            <a:r>
              <a:rPr lang="zh-CN" altLang="en-US"/>
              <a:t>了解深度宽度优先搜索遍历 </a:t>
            </a:r>
            <a:endParaRPr lang="zh-CN" altLang="en-US"/>
          </a:p>
          <a:p>
            <a:r>
              <a:rPr lang="zh-CN" altLang="en-US"/>
              <a:t>求单源最短路径过程</a:t>
            </a:r>
            <a:endParaRPr lang="zh-CN" altLang="en-US"/>
          </a:p>
          <a:p>
            <a:r>
              <a:rPr lang="zh-CN" altLang="en-US"/>
              <a:t>求任意两个顶点之间的路径过程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6.1.2  图的基本术语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050" y="960755"/>
            <a:ext cx="8851900" cy="2125345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8</a:t>
            </a:r>
            <a:r>
              <a:rPr lang="zh-CN" altLang="en-US">
                <a:solidFill>
                  <a:srgbClr val="FF0000"/>
                </a:solidFill>
              </a:rPr>
              <a:t>、子图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子图：若图G=（V，E），G'=（V'，E'），如果V'</a:t>
            </a:r>
            <a:r>
              <a:rPr lang="zh-CN" altLang="en-US">
                <a:sym typeface="+mn-ea"/>
              </a:rPr>
              <a:t>∈</a:t>
            </a:r>
            <a:r>
              <a:rPr lang="zh-CN" altLang="en-US"/>
              <a:t>V 且E' </a:t>
            </a:r>
            <a:r>
              <a:rPr lang="zh-CN" altLang="en-US">
                <a:sym typeface="+mn-ea"/>
              </a:rPr>
              <a:t>∈</a:t>
            </a:r>
            <a:r>
              <a:rPr lang="zh-CN" altLang="en-US"/>
              <a:t>E ，则称图G'是G的子图。</a:t>
            </a:r>
            <a:endParaRPr lang="zh-CN" altLang="en-US"/>
          </a:p>
        </p:txBody>
      </p:sp>
      <p:sp>
        <p:nvSpPr>
          <p:cNvPr id="54299" name="AutoShape 27"/>
          <p:cNvSpPr/>
          <p:nvPr/>
        </p:nvSpPr>
        <p:spPr>
          <a:xfrm>
            <a:off x="3567113" y="3970338"/>
            <a:ext cx="898525" cy="304800"/>
          </a:xfrm>
          <a:prstGeom prst="rightArrow">
            <a:avLst>
              <a:gd name="adj1" fmla="val 50000"/>
              <a:gd name="adj2" fmla="val 73697"/>
            </a:avLst>
          </a:prstGeom>
          <a:solidFill>
            <a:srgbClr val="CCCCFF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1" dirty="0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54361" name="Group 89"/>
          <p:cNvGrpSpPr/>
          <p:nvPr/>
        </p:nvGrpSpPr>
        <p:grpSpPr>
          <a:xfrm>
            <a:off x="677863" y="2990850"/>
            <a:ext cx="2555875" cy="2259013"/>
            <a:chOff x="884" y="1307"/>
            <a:chExt cx="1610" cy="1423"/>
          </a:xfrm>
        </p:grpSpPr>
        <p:sp>
          <p:nvSpPr>
            <p:cNvPr id="28703" name="Freeform 90"/>
            <p:cNvSpPr/>
            <p:nvPr/>
          </p:nvSpPr>
          <p:spPr>
            <a:xfrm>
              <a:off x="1779" y="1548"/>
              <a:ext cx="416" cy="41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816"/>
                </a:cxn>
              </a:cxnLst>
              <a:rect l="0" t="0" r="0" b="0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704" name="Group 91"/>
            <p:cNvGrpSpPr/>
            <p:nvPr/>
          </p:nvGrpSpPr>
          <p:grpSpPr>
            <a:xfrm>
              <a:off x="931" y="1307"/>
              <a:ext cx="1563" cy="377"/>
              <a:chOff x="220" y="942"/>
              <a:chExt cx="1563" cy="377"/>
            </a:xfrm>
          </p:grpSpPr>
          <p:sp>
            <p:nvSpPr>
              <p:cNvPr id="54364" name="Oval 92"/>
              <p:cNvSpPr>
                <a:spLocks noChangeArrowheads="1"/>
              </p:cNvSpPr>
              <p:nvPr/>
            </p:nvSpPr>
            <p:spPr bwMode="auto">
              <a:xfrm>
                <a:off x="220" y="975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28716" name="Text Box 93"/>
              <p:cNvSpPr txBox="1"/>
              <p:nvPr/>
            </p:nvSpPr>
            <p:spPr>
              <a:xfrm>
                <a:off x="262" y="944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0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17" name="Line 94"/>
              <p:cNvSpPr/>
              <p:nvPr/>
            </p:nvSpPr>
            <p:spPr>
              <a:xfrm>
                <a:off x="516" y="1104"/>
                <a:ext cx="95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67" name="Oval 95"/>
              <p:cNvSpPr>
                <a:spLocks noChangeArrowheads="1"/>
              </p:cNvSpPr>
              <p:nvPr/>
            </p:nvSpPr>
            <p:spPr bwMode="auto">
              <a:xfrm>
                <a:off x="1449" y="973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28719" name="Text Box 96"/>
              <p:cNvSpPr txBox="1"/>
              <p:nvPr/>
            </p:nvSpPr>
            <p:spPr>
              <a:xfrm>
                <a:off x="1491" y="942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1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705" name="Freeform 97"/>
            <p:cNvSpPr/>
            <p:nvPr/>
          </p:nvSpPr>
          <p:spPr>
            <a:xfrm>
              <a:off x="1150" y="2131"/>
              <a:ext cx="360" cy="355"/>
            </a:xfrm>
            <a:custGeom>
              <a:avLst/>
              <a:gdLst/>
              <a:ahLst/>
              <a:cxnLst>
                <a:cxn ang="0">
                  <a:pos x="1074" y="0"/>
                </a:cxn>
                <a:cxn ang="0">
                  <a:pos x="0" y="975"/>
                </a:cxn>
              </a:cxnLst>
              <a:rect l="0" t="0" r="0" b="0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6" name="Line 98"/>
            <p:cNvSpPr/>
            <p:nvPr/>
          </p:nvSpPr>
          <p:spPr>
            <a:xfrm>
              <a:off x="2322" y="1638"/>
              <a:ext cx="0" cy="778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7" name="Line 99"/>
            <p:cNvSpPr/>
            <p:nvPr/>
          </p:nvSpPr>
          <p:spPr>
            <a:xfrm>
              <a:off x="1805" y="2141"/>
              <a:ext cx="405" cy="349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8" name="Line 100"/>
            <p:cNvSpPr/>
            <p:nvPr/>
          </p:nvSpPr>
          <p:spPr>
            <a:xfrm>
              <a:off x="1021" y="1642"/>
              <a:ext cx="0" cy="76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73" name="Oval 101"/>
            <p:cNvSpPr>
              <a:spLocks noChangeArrowheads="1"/>
            </p:cNvSpPr>
            <p:nvPr/>
          </p:nvSpPr>
          <p:spPr bwMode="auto">
            <a:xfrm>
              <a:off x="1511" y="191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28710" name="Text Box 102"/>
            <p:cNvSpPr txBox="1"/>
            <p:nvPr/>
          </p:nvSpPr>
          <p:spPr>
            <a:xfrm>
              <a:off x="1553" y="1887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54375" name="Oval 103"/>
            <p:cNvSpPr>
              <a:spLocks noChangeArrowheads="1"/>
            </p:cNvSpPr>
            <p:nvPr/>
          </p:nvSpPr>
          <p:spPr bwMode="auto">
            <a:xfrm>
              <a:off x="884" y="2386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28712" name="Text Box 104"/>
            <p:cNvSpPr txBox="1"/>
            <p:nvPr/>
          </p:nvSpPr>
          <p:spPr>
            <a:xfrm>
              <a:off x="926" y="2355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54377" name="Oval 105"/>
            <p:cNvSpPr>
              <a:spLocks noChangeArrowheads="1"/>
            </p:cNvSpPr>
            <p:nvPr/>
          </p:nvSpPr>
          <p:spPr bwMode="auto">
            <a:xfrm>
              <a:off x="2160" y="2384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28714" name="Text Box 106"/>
            <p:cNvSpPr txBox="1"/>
            <p:nvPr/>
          </p:nvSpPr>
          <p:spPr>
            <a:xfrm>
              <a:off x="2202" y="2353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4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4381" name="Group 109"/>
          <p:cNvGrpSpPr/>
          <p:nvPr/>
        </p:nvGrpSpPr>
        <p:grpSpPr>
          <a:xfrm>
            <a:off x="4899025" y="2776538"/>
            <a:ext cx="2481263" cy="598487"/>
            <a:chOff x="220" y="942"/>
            <a:chExt cx="1563" cy="377"/>
          </a:xfrm>
        </p:grpSpPr>
        <p:sp>
          <p:nvSpPr>
            <p:cNvPr id="54382" name="Oval 110"/>
            <p:cNvSpPr>
              <a:spLocks noChangeArrowheads="1"/>
            </p:cNvSpPr>
            <p:nvPr/>
          </p:nvSpPr>
          <p:spPr bwMode="auto">
            <a:xfrm>
              <a:off x="220" y="975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28699" name="Text Box 111"/>
            <p:cNvSpPr txBox="1"/>
            <p:nvPr/>
          </p:nvSpPr>
          <p:spPr>
            <a:xfrm>
              <a:off x="262" y="944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0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28700" name="Line 112"/>
            <p:cNvSpPr/>
            <p:nvPr/>
          </p:nvSpPr>
          <p:spPr>
            <a:xfrm>
              <a:off x="516" y="1104"/>
              <a:ext cx="952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85" name="Oval 113"/>
            <p:cNvSpPr>
              <a:spLocks noChangeArrowheads="1"/>
            </p:cNvSpPr>
            <p:nvPr/>
          </p:nvSpPr>
          <p:spPr bwMode="auto">
            <a:xfrm>
              <a:off x="1449" y="973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28702" name="Text Box 114"/>
            <p:cNvSpPr txBox="1"/>
            <p:nvPr/>
          </p:nvSpPr>
          <p:spPr>
            <a:xfrm>
              <a:off x="1491" y="942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4433" name="Group 161"/>
          <p:cNvGrpSpPr/>
          <p:nvPr/>
        </p:nvGrpSpPr>
        <p:grpSpPr>
          <a:xfrm>
            <a:off x="6305550" y="4398963"/>
            <a:ext cx="2317750" cy="1335087"/>
            <a:chOff x="3943" y="3256"/>
            <a:chExt cx="1460" cy="841"/>
          </a:xfrm>
        </p:grpSpPr>
        <p:sp>
          <p:nvSpPr>
            <p:cNvPr id="28690" name="Freeform 151"/>
            <p:cNvSpPr/>
            <p:nvPr/>
          </p:nvSpPr>
          <p:spPr>
            <a:xfrm>
              <a:off x="4169" y="3500"/>
              <a:ext cx="360" cy="355"/>
            </a:xfrm>
            <a:custGeom>
              <a:avLst/>
              <a:gdLst/>
              <a:ahLst/>
              <a:cxnLst>
                <a:cxn ang="0">
                  <a:pos x="1074" y="0"/>
                </a:cxn>
                <a:cxn ang="0">
                  <a:pos x="0" y="975"/>
                </a:cxn>
              </a:cxnLst>
              <a:rect l="0" t="0" r="0" b="0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153"/>
            <p:cNvSpPr/>
            <p:nvPr/>
          </p:nvSpPr>
          <p:spPr>
            <a:xfrm>
              <a:off x="4804" y="3510"/>
              <a:ext cx="367" cy="368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427" name="Oval 155"/>
            <p:cNvSpPr>
              <a:spLocks noChangeArrowheads="1"/>
            </p:cNvSpPr>
            <p:nvPr/>
          </p:nvSpPr>
          <p:spPr bwMode="auto">
            <a:xfrm>
              <a:off x="4510" y="3287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28693" name="Text Box 156"/>
            <p:cNvSpPr txBox="1"/>
            <p:nvPr/>
          </p:nvSpPr>
          <p:spPr>
            <a:xfrm>
              <a:off x="4552" y="3256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54429" name="Oval 157"/>
            <p:cNvSpPr>
              <a:spLocks noChangeArrowheads="1"/>
            </p:cNvSpPr>
            <p:nvPr/>
          </p:nvSpPr>
          <p:spPr bwMode="auto">
            <a:xfrm>
              <a:off x="3943" y="3745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28695" name="Text Box 158"/>
            <p:cNvSpPr txBox="1"/>
            <p:nvPr/>
          </p:nvSpPr>
          <p:spPr>
            <a:xfrm>
              <a:off x="3985" y="3714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54431" name="Oval 159"/>
            <p:cNvSpPr>
              <a:spLocks noChangeArrowheads="1"/>
            </p:cNvSpPr>
            <p:nvPr/>
          </p:nvSpPr>
          <p:spPr bwMode="auto">
            <a:xfrm>
              <a:off x="5069" y="3753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28697" name="Text Box 160"/>
            <p:cNvSpPr txBox="1"/>
            <p:nvPr/>
          </p:nvSpPr>
          <p:spPr>
            <a:xfrm>
              <a:off x="5111" y="3722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4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4453" name="Group 181"/>
          <p:cNvGrpSpPr/>
          <p:nvPr/>
        </p:nvGrpSpPr>
        <p:grpSpPr>
          <a:xfrm>
            <a:off x="4854575" y="3482975"/>
            <a:ext cx="1525588" cy="2255838"/>
            <a:chOff x="2127" y="3455"/>
            <a:chExt cx="961" cy="1421"/>
          </a:xfrm>
        </p:grpSpPr>
        <p:sp>
          <p:nvSpPr>
            <p:cNvPr id="28681" name="Text Box 45"/>
            <p:cNvSpPr txBox="1"/>
            <p:nvPr/>
          </p:nvSpPr>
          <p:spPr>
            <a:xfrm>
              <a:off x="2630" y="3770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54438" name="Oval 166"/>
            <p:cNvSpPr>
              <a:spLocks noChangeArrowheads="1"/>
            </p:cNvSpPr>
            <p:nvPr/>
          </p:nvSpPr>
          <p:spPr bwMode="auto">
            <a:xfrm>
              <a:off x="2174" y="3486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28683" name="Text Box 167"/>
            <p:cNvSpPr txBox="1"/>
            <p:nvPr/>
          </p:nvSpPr>
          <p:spPr>
            <a:xfrm>
              <a:off x="2216" y="3455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0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28684" name="Freeform 171"/>
            <p:cNvSpPr/>
            <p:nvPr/>
          </p:nvSpPr>
          <p:spPr>
            <a:xfrm>
              <a:off x="2393" y="4277"/>
              <a:ext cx="360" cy="355"/>
            </a:xfrm>
            <a:custGeom>
              <a:avLst/>
              <a:gdLst/>
              <a:ahLst/>
              <a:cxnLst>
                <a:cxn ang="0">
                  <a:pos x="1074" y="0"/>
                </a:cxn>
                <a:cxn ang="0">
                  <a:pos x="0" y="975"/>
                </a:cxn>
              </a:cxnLst>
              <a:rect l="0" t="0" r="0" b="0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Line 174"/>
            <p:cNvSpPr/>
            <p:nvPr/>
          </p:nvSpPr>
          <p:spPr>
            <a:xfrm>
              <a:off x="2264" y="3788"/>
              <a:ext cx="0" cy="76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447" name="Oval 175"/>
            <p:cNvSpPr>
              <a:spLocks noChangeArrowheads="1"/>
            </p:cNvSpPr>
            <p:nvPr/>
          </p:nvSpPr>
          <p:spPr bwMode="auto">
            <a:xfrm>
              <a:off x="2754" y="4064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28687" name="Text Box 176"/>
            <p:cNvSpPr txBox="1"/>
            <p:nvPr/>
          </p:nvSpPr>
          <p:spPr>
            <a:xfrm>
              <a:off x="2796" y="4033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54449" name="Oval 177"/>
            <p:cNvSpPr>
              <a:spLocks noChangeArrowheads="1"/>
            </p:cNvSpPr>
            <p:nvPr/>
          </p:nvSpPr>
          <p:spPr bwMode="auto">
            <a:xfrm>
              <a:off x="2127" y="4532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28689" name="Text Box 178"/>
            <p:cNvSpPr txBox="1"/>
            <p:nvPr/>
          </p:nvSpPr>
          <p:spPr>
            <a:xfrm>
              <a:off x="2169" y="4501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51" name="直接连接符 50"/>
          <p:cNvCxnSpPr/>
          <p:nvPr/>
        </p:nvCxnSpPr>
        <p:spPr>
          <a:xfrm>
            <a:off x="6764020" y="5423535"/>
            <a:ext cx="1323975" cy="127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6"/>
          <p:cNvSpPr/>
          <p:nvPr/>
        </p:nvSpPr>
        <p:spPr>
          <a:xfrm>
            <a:off x="145415" y="1460500"/>
            <a:ext cx="8571865" cy="3143885"/>
          </a:xfrm>
          <a:prstGeom prst="rect">
            <a:avLst/>
          </a:prstGeom>
          <a:noFill/>
          <a:ln w="9525">
            <a:noFill/>
          </a:ln>
        </p:spPr>
        <p:txBody>
          <a:bodyPr vert="horz" rtlCol="0" anchor="t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>
              <a:lnSpc>
                <a:spcPct val="100000"/>
              </a:lnSpc>
              <a:buSzTx/>
              <a:buChar char="§"/>
            </a:pPr>
            <a:r>
              <a:rPr kumimoji="0" lang="en-US" altLang="zh-CN" kern="0">
                <a:solidFill>
                  <a:srgbClr val="FF0000"/>
                </a:solidFill>
                <a:sym typeface="+mn-ea"/>
              </a:rPr>
              <a:t>连通图：</a:t>
            </a:r>
            <a:r>
              <a:rPr kumimoji="0" lang="en-US" altLang="zh-CN" kern="0">
                <a:solidFill>
                  <a:schemeClr val="tx1"/>
                </a:solidFill>
                <a:sym typeface="+mn-ea"/>
              </a:rPr>
              <a:t>在</a:t>
            </a:r>
            <a:r>
              <a:rPr kumimoji="0" lang="en-US" altLang="zh-CN" kern="0">
                <a:solidFill>
                  <a:srgbClr val="0000FF"/>
                </a:solidFill>
                <a:sym typeface="+mn-ea"/>
              </a:rPr>
              <a:t>无向图</a:t>
            </a:r>
            <a:r>
              <a:rPr kumimoji="0" lang="en-US" altLang="zh-CN" kern="0">
                <a:solidFill>
                  <a:schemeClr val="tx1"/>
                </a:solidFill>
                <a:sym typeface="+mn-ea"/>
              </a:rPr>
              <a:t>中，如果从一个顶点v</a:t>
            </a:r>
            <a:r>
              <a:rPr kumimoji="0" lang="en-US" altLang="zh-CN" kern="0" baseline="-25000">
                <a:solidFill>
                  <a:schemeClr val="tx1"/>
                </a:solidFill>
                <a:sym typeface="+mn-ea"/>
              </a:rPr>
              <a:t>i</a:t>
            </a:r>
            <a:r>
              <a:rPr kumimoji="0" lang="en-US" altLang="zh-CN" kern="0">
                <a:solidFill>
                  <a:schemeClr val="tx1"/>
                </a:solidFill>
                <a:sym typeface="+mn-ea"/>
              </a:rPr>
              <a:t>到另一个顶点v</a:t>
            </a:r>
            <a:r>
              <a:rPr kumimoji="0" lang="en-US" altLang="zh-CN" kern="0" baseline="-25000">
                <a:solidFill>
                  <a:schemeClr val="tx1"/>
                </a:solidFill>
                <a:sym typeface="+mn-ea"/>
              </a:rPr>
              <a:t>j</a:t>
            </a:r>
            <a:r>
              <a:rPr kumimoji="0" lang="en-US" altLang="zh-CN" kern="0">
                <a:solidFill>
                  <a:schemeClr val="tx1"/>
                </a:solidFill>
                <a:sym typeface="+mn-ea"/>
              </a:rPr>
              <a:t>(i≠j)</a:t>
            </a:r>
            <a:r>
              <a:rPr kumimoji="0" lang="en-US" altLang="zh-CN" kern="0">
                <a:solidFill>
                  <a:srgbClr val="0000FF"/>
                </a:solidFill>
                <a:sym typeface="+mn-ea"/>
              </a:rPr>
              <a:t>有路径</a:t>
            </a:r>
            <a:r>
              <a:rPr kumimoji="0" lang="en-US" altLang="zh-CN" kern="0">
                <a:solidFill>
                  <a:schemeClr val="tx1"/>
                </a:solidFill>
                <a:sym typeface="+mn-ea"/>
              </a:rPr>
              <a:t>，则称顶点v</a:t>
            </a:r>
            <a:r>
              <a:rPr kumimoji="0" lang="en-US" altLang="zh-CN" kern="0" baseline="-25000">
                <a:solidFill>
                  <a:schemeClr val="tx1"/>
                </a:solidFill>
                <a:sym typeface="+mn-ea"/>
              </a:rPr>
              <a:t>i</a:t>
            </a:r>
            <a:r>
              <a:rPr kumimoji="0" lang="en-US" altLang="zh-CN" kern="0">
                <a:solidFill>
                  <a:schemeClr val="tx1"/>
                </a:solidFill>
                <a:sym typeface="+mn-ea"/>
              </a:rPr>
              <a:t>和v</a:t>
            </a:r>
            <a:r>
              <a:rPr kumimoji="0" lang="en-US" altLang="zh-CN" kern="0" baseline="-25000">
                <a:solidFill>
                  <a:schemeClr val="tx1"/>
                </a:solidFill>
                <a:sym typeface="+mn-ea"/>
              </a:rPr>
              <a:t>j</a:t>
            </a:r>
            <a:r>
              <a:rPr kumimoji="0" lang="en-US" altLang="zh-CN" kern="0">
                <a:solidFill>
                  <a:schemeClr val="tx1"/>
                </a:solidFill>
                <a:sym typeface="+mn-ea"/>
              </a:rPr>
              <a:t>是</a:t>
            </a:r>
            <a:r>
              <a:rPr kumimoji="0" lang="en-US" altLang="zh-CN" kern="0">
                <a:solidFill>
                  <a:srgbClr val="0000FF"/>
                </a:solidFill>
                <a:sym typeface="+mn-ea"/>
              </a:rPr>
              <a:t>连通</a:t>
            </a:r>
            <a:r>
              <a:rPr kumimoji="0" lang="en-US" altLang="zh-CN" kern="0">
                <a:solidFill>
                  <a:schemeClr val="tx1"/>
                </a:solidFill>
                <a:sym typeface="+mn-ea"/>
              </a:rPr>
              <a:t>的。如果图中</a:t>
            </a:r>
            <a:r>
              <a:rPr kumimoji="0" lang="en-US" altLang="zh-CN" kern="0">
                <a:solidFill>
                  <a:srgbClr val="0000FF"/>
                </a:solidFill>
                <a:sym typeface="+mn-ea"/>
              </a:rPr>
              <a:t>任意</a:t>
            </a:r>
            <a:r>
              <a:rPr kumimoji="0" lang="en-US" altLang="zh-CN" kern="0">
                <a:solidFill>
                  <a:schemeClr val="tx1"/>
                </a:solidFill>
                <a:sym typeface="+mn-ea"/>
              </a:rPr>
              <a:t>两个顶点都是</a:t>
            </a:r>
            <a:r>
              <a:rPr kumimoji="0" lang="en-US" altLang="zh-CN" kern="0">
                <a:solidFill>
                  <a:srgbClr val="0000FF"/>
                </a:solidFill>
                <a:sym typeface="+mn-ea"/>
              </a:rPr>
              <a:t>连通</a:t>
            </a:r>
            <a:r>
              <a:rPr kumimoji="0" lang="en-US" altLang="zh-CN" kern="0">
                <a:solidFill>
                  <a:schemeClr val="tx1"/>
                </a:solidFill>
                <a:sym typeface="+mn-ea"/>
              </a:rPr>
              <a:t>的，则称该图是连通图。</a:t>
            </a:r>
            <a:endParaRPr kumimoji="0" lang="en-US" altLang="zh-CN" kern="0">
              <a:solidFill>
                <a:schemeClr val="tx1"/>
              </a:solidFill>
              <a:sym typeface="+mn-ea"/>
            </a:endParaRPr>
          </a:p>
          <a:p>
            <a:pPr lvl="0" algn="l">
              <a:lnSpc>
                <a:spcPct val="100000"/>
              </a:lnSpc>
              <a:buSzTx/>
              <a:buChar char="§"/>
            </a:pPr>
            <a:r>
              <a:rPr kumimoji="0" lang="en-US" altLang="zh-CN" kern="0">
                <a:solidFill>
                  <a:srgbClr val="FF0000"/>
                </a:solidFill>
                <a:sym typeface="+mn-ea"/>
              </a:rPr>
              <a:t>连通分量：</a:t>
            </a:r>
            <a:r>
              <a:rPr kumimoji="0" lang="en-US" altLang="zh-CN" kern="0">
                <a:solidFill>
                  <a:srgbClr val="0000FF"/>
                </a:solidFill>
                <a:sym typeface="+mn-ea"/>
              </a:rPr>
              <a:t>非连通图</a:t>
            </a:r>
            <a:r>
              <a:rPr kumimoji="0" lang="en-US" altLang="zh-CN" ker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kern="0">
                <a:solidFill>
                  <a:srgbClr val="0000FF"/>
                </a:solidFill>
                <a:sym typeface="+mn-ea"/>
              </a:rPr>
              <a:t>极大连通子图</a:t>
            </a:r>
            <a:r>
              <a:rPr kumimoji="0" lang="en-US" altLang="zh-CN" kern="0">
                <a:solidFill>
                  <a:schemeClr val="tx1"/>
                </a:solidFill>
                <a:sym typeface="+mn-ea"/>
              </a:rPr>
              <a:t>称为连通分量。 </a:t>
            </a:r>
            <a:endParaRPr kumimoji="0" lang="en-US" altLang="zh-CN" kern="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55370" name="Group 74"/>
          <p:cNvGrpSpPr/>
          <p:nvPr/>
        </p:nvGrpSpPr>
        <p:grpSpPr>
          <a:xfrm>
            <a:off x="381000" y="5546090"/>
            <a:ext cx="7620000" cy="682626"/>
            <a:chOff x="240" y="2736"/>
            <a:chExt cx="4800" cy="430"/>
          </a:xfrm>
        </p:grpSpPr>
        <p:graphicFrame>
          <p:nvGraphicFramePr>
            <p:cNvPr id="29708" name="Object 75"/>
            <p:cNvGraphicFramePr>
              <a:graphicFrameLocks noChangeAspect="1"/>
            </p:cNvGraphicFramePr>
            <p:nvPr/>
          </p:nvGraphicFramePr>
          <p:xfrm>
            <a:off x="240" y="2736"/>
            <a:ext cx="480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" r:id="rId1" imgW="861060" imgH="845185" progId="MS_ClipArt_Gallery.5">
                    <p:embed/>
                  </p:oleObj>
                </mc:Choice>
                <mc:Fallback>
                  <p:oleObj name="" r:id="rId1" imgW="861060" imgH="845185" progId="MS_ClipArt_Gallery.5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0" y="2736"/>
                          <a:ext cx="480" cy="4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9" name="Text Box 76"/>
            <p:cNvSpPr txBox="1"/>
            <p:nvPr/>
          </p:nvSpPr>
          <p:spPr>
            <a:xfrm>
              <a:off x="864" y="2736"/>
              <a:ext cx="4176" cy="4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50000"/>
                </a:spcBef>
                <a:buNone/>
              </a:pPr>
              <a:r>
                <a:rPr kumimoji="0" lang="en-US" altLang="zh-CN" sz="3200" kern="0"/>
                <a:t>如何求得一个非连通图的连通分量?</a:t>
              </a:r>
              <a:endParaRPr kumimoji="0" lang="en-US" altLang="zh-CN" sz="3200" kern="0"/>
            </a:p>
          </p:txBody>
        </p:sp>
      </p:grpSp>
      <p:sp>
        <p:nvSpPr>
          <p:cNvPr id="55373" name="Line 77"/>
          <p:cNvSpPr/>
          <p:nvPr/>
        </p:nvSpPr>
        <p:spPr>
          <a:xfrm flipH="1">
            <a:off x="6327140" y="3992880"/>
            <a:ext cx="7200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74" name="Line 78"/>
          <p:cNvSpPr/>
          <p:nvPr/>
        </p:nvSpPr>
        <p:spPr>
          <a:xfrm flipH="1" flipV="1">
            <a:off x="5453380" y="4083368"/>
            <a:ext cx="15840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75" name="Line 79"/>
          <p:cNvSpPr/>
          <p:nvPr/>
        </p:nvSpPr>
        <p:spPr>
          <a:xfrm flipH="1" flipV="1">
            <a:off x="4691380" y="4173855"/>
            <a:ext cx="23760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5380" name="Group 84"/>
          <p:cNvGrpSpPr/>
          <p:nvPr/>
        </p:nvGrpSpPr>
        <p:grpSpPr>
          <a:xfrm>
            <a:off x="4692650" y="4371023"/>
            <a:ext cx="4451350" cy="1162049"/>
            <a:chOff x="2956" y="2746"/>
            <a:chExt cx="2804" cy="732"/>
          </a:xfrm>
        </p:grpSpPr>
        <p:sp>
          <p:nvSpPr>
            <p:cNvPr id="29706" name="AutoShape 82"/>
            <p:cNvSpPr/>
            <p:nvPr/>
          </p:nvSpPr>
          <p:spPr>
            <a:xfrm>
              <a:off x="2956" y="2835"/>
              <a:ext cx="153" cy="451"/>
            </a:xfrm>
            <a:prstGeom prst="leftBrace">
              <a:avLst>
                <a:gd name="adj1" fmla="val 24564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9707" name="Text Box 83"/>
            <p:cNvSpPr txBox="1"/>
            <p:nvPr/>
          </p:nvSpPr>
          <p:spPr>
            <a:xfrm>
              <a:off x="3120" y="2746"/>
              <a:ext cx="2640" cy="73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1.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含有极大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顶点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数；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2.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依附于这些顶点的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所有边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。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6.1.2  图的基本术语</a:t>
            </a:r>
            <a:endParaRPr lang="zh-CN" altLang="en-US"/>
          </a:p>
        </p:txBody>
      </p:sp>
      <p:sp>
        <p:nvSpPr>
          <p:cNvPr id="3" name="左弧形箭头 2"/>
          <p:cNvSpPr/>
          <p:nvPr/>
        </p:nvSpPr>
        <p:spPr>
          <a:xfrm>
            <a:off x="4067175" y="4275455"/>
            <a:ext cx="501015" cy="953770"/>
          </a:xfrm>
          <a:prstGeom prst="curvedRightArrow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Char char="§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6050" y="889000"/>
            <a:ext cx="8851900" cy="514985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9</a:t>
            </a:r>
            <a:r>
              <a:rPr lang="zh-CN" altLang="en-US">
                <a:solidFill>
                  <a:srgbClr val="FF0000"/>
                </a:solidFill>
              </a:rPr>
              <a:t>、连通图和连通分量</a:t>
            </a:r>
            <a:endParaRPr lang="zh-CN" altLang="en-US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6.1.2  图的基本术语</a:t>
            </a:r>
            <a:endParaRPr lang="zh-CN" altLang="en-US"/>
          </a:p>
        </p:txBody>
      </p:sp>
      <p:sp>
        <p:nvSpPr>
          <p:cNvPr id="3" name="Line 72"/>
          <p:cNvSpPr/>
          <p:nvPr/>
        </p:nvSpPr>
        <p:spPr>
          <a:xfrm>
            <a:off x="1130300" y="4235450"/>
            <a:ext cx="1785938" cy="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" name="Group 113"/>
          <p:cNvGrpSpPr/>
          <p:nvPr/>
        </p:nvGrpSpPr>
        <p:grpSpPr>
          <a:xfrm>
            <a:off x="3802063" y="2058988"/>
            <a:ext cx="1905000" cy="823912"/>
            <a:chOff x="2414" y="1437"/>
            <a:chExt cx="1200" cy="519"/>
          </a:xfrm>
        </p:grpSpPr>
        <p:sp>
          <p:nvSpPr>
            <p:cNvPr id="5" name="Text Box 40"/>
            <p:cNvSpPr txBox="1"/>
            <p:nvPr/>
          </p:nvSpPr>
          <p:spPr>
            <a:xfrm rot="-803060">
              <a:off x="2414" y="1437"/>
              <a:ext cx="1200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0066FF"/>
                  </a:solidFill>
                </a:rPr>
                <a:t>连通分量1</a:t>
              </a:r>
              <a:r>
                <a:rPr lang="zh-CN" altLang="en-US" sz="2400" b="1" dirty="0"/>
                <a:t>             </a:t>
              </a:r>
              <a:endParaRPr lang="zh-CN" altLang="en-US" sz="2400" b="1" dirty="0">
                <a:ea typeface="隶书" panose="02010509060101010101" pitchFamily="49" charset="-122"/>
              </a:endParaRPr>
            </a:p>
          </p:txBody>
        </p:sp>
        <p:sp>
          <p:nvSpPr>
            <p:cNvPr id="6" name="AutoShape 41"/>
            <p:cNvSpPr/>
            <p:nvPr/>
          </p:nvSpPr>
          <p:spPr>
            <a:xfrm rot="-754919">
              <a:off x="2587" y="1783"/>
              <a:ext cx="881" cy="173"/>
            </a:xfrm>
            <a:prstGeom prst="rightArrow">
              <a:avLst>
                <a:gd name="adj1" fmla="val 50000"/>
                <a:gd name="adj2" fmla="val 127312"/>
              </a:avLst>
            </a:prstGeom>
            <a:solidFill>
              <a:srgbClr val="FF0000"/>
            </a:solidFill>
            <a:ln w="28575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7" name="Oval 57"/>
          <p:cNvSpPr>
            <a:spLocks noChangeArrowheads="1"/>
          </p:cNvSpPr>
          <p:nvPr/>
        </p:nvSpPr>
        <p:spPr bwMode="auto">
          <a:xfrm>
            <a:off x="692150" y="2065338"/>
            <a:ext cx="503238" cy="503238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ea"/>
            </a:endParaRPr>
          </a:p>
        </p:txBody>
      </p:sp>
      <p:sp>
        <p:nvSpPr>
          <p:cNvPr id="8" name="Text Box 58"/>
          <p:cNvSpPr txBox="1"/>
          <p:nvPr/>
        </p:nvSpPr>
        <p:spPr>
          <a:xfrm>
            <a:off x="758825" y="2016125"/>
            <a:ext cx="463550" cy="595313"/>
          </a:xfrm>
          <a:prstGeom prst="rect">
            <a:avLst/>
          </a:prstGeom>
          <a:noFill/>
          <a:ln w="28575">
            <a:noFill/>
          </a:ln>
        </p:spPr>
        <p:txBody>
          <a:bodyPr lIns="10800" tIns="28800" rIns="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800" b="1" i="1" dirty="0">
                <a:solidFill>
                  <a:srgbClr val="FFFFFF"/>
                </a:solidFill>
              </a:rPr>
              <a:t>V</a:t>
            </a:r>
            <a:r>
              <a:rPr lang="en-US" altLang="zh-CN" sz="2800" b="1" baseline="-25000" dirty="0">
                <a:solidFill>
                  <a:srgbClr val="FFFFFF"/>
                </a:solidFill>
              </a:rPr>
              <a:t>0</a:t>
            </a:r>
            <a:endParaRPr lang="en-US" altLang="zh-CN" sz="2800" b="1" dirty="0">
              <a:solidFill>
                <a:srgbClr val="FFFFFF"/>
              </a:solidFill>
            </a:endParaRPr>
          </a:p>
        </p:txBody>
      </p:sp>
      <p:sp>
        <p:nvSpPr>
          <p:cNvPr id="9" name="Line 59"/>
          <p:cNvSpPr/>
          <p:nvPr/>
        </p:nvSpPr>
        <p:spPr>
          <a:xfrm>
            <a:off x="1162050" y="2270125"/>
            <a:ext cx="1785938" cy="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Oval 60"/>
          <p:cNvSpPr>
            <a:spLocks noChangeArrowheads="1"/>
          </p:cNvSpPr>
          <p:nvPr/>
        </p:nvSpPr>
        <p:spPr bwMode="auto">
          <a:xfrm>
            <a:off x="2913063" y="2062163"/>
            <a:ext cx="503238" cy="503238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ea"/>
            </a:endParaRPr>
          </a:p>
        </p:txBody>
      </p:sp>
      <p:sp>
        <p:nvSpPr>
          <p:cNvPr id="11" name="Text Box 61"/>
          <p:cNvSpPr txBox="1"/>
          <p:nvPr/>
        </p:nvSpPr>
        <p:spPr>
          <a:xfrm>
            <a:off x="2979738" y="2012950"/>
            <a:ext cx="463550" cy="595313"/>
          </a:xfrm>
          <a:prstGeom prst="rect">
            <a:avLst/>
          </a:prstGeom>
          <a:noFill/>
          <a:ln w="28575">
            <a:noFill/>
          </a:ln>
        </p:spPr>
        <p:txBody>
          <a:bodyPr lIns="10800" tIns="28800" rIns="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800" b="1" i="1" dirty="0">
                <a:solidFill>
                  <a:srgbClr val="FFFFFF"/>
                </a:solidFill>
              </a:rPr>
              <a:t>V</a:t>
            </a:r>
            <a:r>
              <a:rPr lang="en-US" altLang="zh-CN" sz="2800" b="1" baseline="-25000" dirty="0">
                <a:solidFill>
                  <a:srgbClr val="FFFFFF"/>
                </a:solidFill>
              </a:rPr>
              <a:t>1</a:t>
            </a:r>
            <a:endParaRPr lang="en-US" altLang="zh-CN" sz="2800" b="1" dirty="0">
              <a:solidFill>
                <a:srgbClr val="FFFFFF"/>
              </a:solidFill>
            </a:endParaRPr>
          </a:p>
        </p:txBody>
      </p:sp>
      <p:sp>
        <p:nvSpPr>
          <p:cNvPr id="12" name="Line 63"/>
          <p:cNvSpPr/>
          <p:nvPr/>
        </p:nvSpPr>
        <p:spPr>
          <a:xfrm>
            <a:off x="3154363" y="2568575"/>
            <a:ext cx="0" cy="1433513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" name="Line 65"/>
          <p:cNvSpPr/>
          <p:nvPr/>
        </p:nvSpPr>
        <p:spPr>
          <a:xfrm>
            <a:off x="895350" y="2560638"/>
            <a:ext cx="0" cy="1404937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" name="Oval 66"/>
          <p:cNvSpPr>
            <a:spLocks noChangeArrowheads="1"/>
          </p:cNvSpPr>
          <p:nvPr/>
        </p:nvSpPr>
        <p:spPr bwMode="auto">
          <a:xfrm>
            <a:off x="1260475" y="2616200"/>
            <a:ext cx="503238" cy="503238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ea"/>
            </a:endParaRPr>
          </a:p>
        </p:txBody>
      </p:sp>
      <p:sp>
        <p:nvSpPr>
          <p:cNvPr id="15" name="Text Box 67"/>
          <p:cNvSpPr txBox="1"/>
          <p:nvPr/>
        </p:nvSpPr>
        <p:spPr>
          <a:xfrm>
            <a:off x="1327150" y="2566988"/>
            <a:ext cx="463550" cy="595312"/>
          </a:xfrm>
          <a:prstGeom prst="rect">
            <a:avLst/>
          </a:prstGeom>
          <a:noFill/>
          <a:ln w="28575">
            <a:noFill/>
          </a:ln>
        </p:spPr>
        <p:txBody>
          <a:bodyPr lIns="10800" tIns="28800" rIns="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800" b="1" i="1" dirty="0">
                <a:solidFill>
                  <a:srgbClr val="FFFFFF"/>
                </a:solidFill>
              </a:rPr>
              <a:t>V</a:t>
            </a:r>
            <a:r>
              <a:rPr lang="en-US" altLang="zh-CN" sz="2800" b="1" baseline="-25000" dirty="0">
                <a:solidFill>
                  <a:srgbClr val="FFFFFF"/>
                </a:solidFill>
              </a:rPr>
              <a:t>3</a:t>
            </a:r>
            <a:endParaRPr lang="en-US" altLang="zh-CN" sz="2800" b="1" dirty="0">
              <a:solidFill>
                <a:srgbClr val="FFFFFF"/>
              </a:solidFill>
            </a:endParaRPr>
          </a:p>
        </p:txBody>
      </p:sp>
      <p:sp>
        <p:nvSpPr>
          <p:cNvPr id="16" name="Oval 68"/>
          <p:cNvSpPr>
            <a:spLocks noChangeArrowheads="1"/>
          </p:cNvSpPr>
          <p:nvPr/>
        </p:nvSpPr>
        <p:spPr bwMode="auto">
          <a:xfrm>
            <a:off x="633413" y="3968750"/>
            <a:ext cx="503238" cy="503238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ea"/>
            </a:endParaRPr>
          </a:p>
        </p:txBody>
      </p:sp>
      <p:sp>
        <p:nvSpPr>
          <p:cNvPr id="17" name="Text Box 69"/>
          <p:cNvSpPr txBox="1"/>
          <p:nvPr/>
        </p:nvSpPr>
        <p:spPr>
          <a:xfrm>
            <a:off x="700088" y="3919538"/>
            <a:ext cx="463550" cy="595312"/>
          </a:xfrm>
          <a:prstGeom prst="rect">
            <a:avLst/>
          </a:prstGeom>
          <a:noFill/>
          <a:ln w="28575">
            <a:noFill/>
          </a:ln>
        </p:spPr>
        <p:txBody>
          <a:bodyPr lIns="10800" tIns="28800" rIns="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800" b="1" i="1" dirty="0">
                <a:solidFill>
                  <a:srgbClr val="FFFFFF"/>
                </a:solidFill>
              </a:rPr>
              <a:t>V</a:t>
            </a:r>
            <a:r>
              <a:rPr lang="en-US" altLang="zh-CN" sz="2800" b="1" baseline="-25000" dirty="0">
                <a:solidFill>
                  <a:srgbClr val="FFFFFF"/>
                </a:solidFill>
              </a:rPr>
              <a:t>4</a:t>
            </a:r>
            <a:endParaRPr lang="en-US" altLang="zh-CN" sz="2800" b="1" dirty="0">
              <a:solidFill>
                <a:srgbClr val="FFFFFF"/>
              </a:solidFill>
            </a:endParaRPr>
          </a:p>
        </p:txBody>
      </p:sp>
      <p:sp>
        <p:nvSpPr>
          <p:cNvPr id="18" name="Oval 70"/>
          <p:cNvSpPr>
            <a:spLocks noChangeArrowheads="1"/>
          </p:cNvSpPr>
          <p:nvPr/>
        </p:nvSpPr>
        <p:spPr bwMode="auto">
          <a:xfrm>
            <a:off x="2897188" y="3965575"/>
            <a:ext cx="503238" cy="503238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ea"/>
            </a:endParaRPr>
          </a:p>
        </p:txBody>
      </p:sp>
      <p:sp>
        <p:nvSpPr>
          <p:cNvPr id="19" name="Text Box 71"/>
          <p:cNvSpPr txBox="1"/>
          <p:nvPr/>
        </p:nvSpPr>
        <p:spPr>
          <a:xfrm>
            <a:off x="2963863" y="3916363"/>
            <a:ext cx="463550" cy="595312"/>
          </a:xfrm>
          <a:prstGeom prst="rect">
            <a:avLst/>
          </a:prstGeom>
          <a:noFill/>
          <a:ln w="28575">
            <a:noFill/>
          </a:ln>
        </p:spPr>
        <p:txBody>
          <a:bodyPr lIns="10800" tIns="28800" rIns="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800" b="1" i="1" dirty="0">
                <a:solidFill>
                  <a:srgbClr val="FFFFFF"/>
                </a:solidFill>
              </a:rPr>
              <a:t>V</a:t>
            </a:r>
            <a:r>
              <a:rPr lang="en-US" altLang="zh-CN" sz="2800" b="1" baseline="-25000" dirty="0">
                <a:solidFill>
                  <a:srgbClr val="FFFFFF"/>
                </a:solidFill>
              </a:rPr>
              <a:t>2</a:t>
            </a:r>
            <a:endParaRPr lang="en-US" altLang="zh-CN" sz="2800" b="1" dirty="0">
              <a:solidFill>
                <a:srgbClr val="FFFFFF"/>
              </a:solidFill>
            </a:endParaRPr>
          </a:p>
        </p:txBody>
      </p:sp>
      <p:sp>
        <p:nvSpPr>
          <p:cNvPr id="20" name="Oval 73"/>
          <p:cNvSpPr>
            <a:spLocks noChangeArrowheads="1"/>
          </p:cNvSpPr>
          <p:nvPr/>
        </p:nvSpPr>
        <p:spPr bwMode="auto">
          <a:xfrm>
            <a:off x="2252663" y="2616200"/>
            <a:ext cx="503238" cy="503238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ea"/>
            </a:endParaRPr>
          </a:p>
        </p:txBody>
      </p:sp>
      <p:sp>
        <p:nvSpPr>
          <p:cNvPr id="21" name="Text Box 74"/>
          <p:cNvSpPr txBox="1"/>
          <p:nvPr/>
        </p:nvSpPr>
        <p:spPr>
          <a:xfrm>
            <a:off x="2319338" y="2566988"/>
            <a:ext cx="463550" cy="595312"/>
          </a:xfrm>
          <a:prstGeom prst="rect">
            <a:avLst/>
          </a:prstGeom>
          <a:noFill/>
          <a:ln w="28575">
            <a:noFill/>
          </a:ln>
        </p:spPr>
        <p:txBody>
          <a:bodyPr lIns="10800" tIns="28800" rIns="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800" b="1" i="1" dirty="0">
                <a:solidFill>
                  <a:srgbClr val="FFFFFF"/>
                </a:solidFill>
              </a:rPr>
              <a:t>V</a:t>
            </a:r>
            <a:r>
              <a:rPr lang="en-US" altLang="zh-CN" sz="2800" b="1" baseline="-25000" dirty="0">
                <a:solidFill>
                  <a:srgbClr val="FFFFFF"/>
                </a:solidFill>
              </a:rPr>
              <a:t>6</a:t>
            </a:r>
            <a:endParaRPr lang="en-US" altLang="zh-CN" sz="2800" b="1" dirty="0">
              <a:solidFill>
                <a:srgbClr val="FFFFFF"/>
              </a:solidFill>
            </a:endParaRPr>
          </a:p>
        </p:txBody>
      </p:sp>
      <p:sp>
        <p:nvSpPr>
          <p:cNvPr id="22" name="Oval 75"/>
          <p:cNvSpPr>
            <a:spLocks noChangeArrowheads="1"/>
          </p:cNvSpPr>
          <p:nvPr/>
        </p:nvSpPr>
        <p:spPr bwMode="auto">
          <a:xfrm>
            <a:off x="1735138" y="3408363"/>
            <a:ext cx="503238" cy="503238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ea"/>
            </a:endParaRPr>
          </a:p>
        </p:txBody>
      </p:sp>
      <p:sp>
        <p:nvSpPr>
          <p:cNvPr id="23" name="Text Box 76"/>
          <p:cNvSpPr txBox="1"/>
          <p:nvPr/>
        </p:nvSpPr>
        <p:spPr>
          <a:xfrm>
            <a:off x="1801813" y="3359150"/>
            <a:ext cx="463550" cy="595313"/>
          </a:xfrm>
          <a:prstGeom prst="rect">
            <a:avLst/>
          </a:prstGeom>
          <a:noFill/>
          <a:ln w="28575">
            <a:noFill/>
          </a:ln>
        </p:spPr>
        <p:txBody>
          <a:bodyPr lIns="10800" tIns="28800" rIns="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800" b="1" i="1" dirty="0">
                <a:solidFill>
                  <a:srgbClr val="FFFFFF"/>
                </a:solidFill>
              </a:rPr>
              <a:t>V</a:t>
            </a:r>
            <a:r>
              <a:rPr lang="en-US" altLang="zh-CN" sz="2800" b="1" baseline="-25000" dirty="0">
                <a:solidFill>
                  <a:srgbClr val="FFFFFF"/>
                </a:solidFill>
              </a:rPr>
              <a:t>5</a:t>
            </a:r>
            <a:endParaRPr lang="en-US" altLang="zh-CN" sz="2800" b="1" dirty="0">
              <a:solidFill>
                <a:srgbClr val="FFFFFF"/>
              </a:solidFill>
            </a:endParaRPr>
          </a:p>
        </p:txBody>
      </p:sp>
      <p:sp>
        <p:nvSpPr>
          <p:cNvPr id="24" name="Line 77"/>
          <p:cNvSpPr/>
          <p:nvPr/>
        </p:nvSpPr>
        <p:spPr>
          <a:xfrm flipV="1">
            <a:off x="1757363" y="2863850"/>
            <a:ext cx="504825" cy="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" name="Line 78"/>
          <p:cNvSpPr/>
          <p:nvPr/>
        </p:nvSpPr>
        <p:spPr>
          <a:xfrm>
            <a:off x="1512888" y="3094038"/>
            <a:ext cx="277812" cy="411162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" name="Line 79"/>
          <p:cNvSpPr/>
          <p:nvPr/>
        </p:nvSpPr>
        <p:spPr>
          <a:xfrm flipH="1">
            <a:off x="2155825" y="3108325"/>
            <a:ext cx="255588" cy="395288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7" name="Group 114"/>
          <p:cNvGrpSpPr/>
          <p:nvPr/>
        </p:nvGrpSpPr>
        <p:grpSpPr>
          <a:xfrm>
            <a:off x="5786438" y="1231900"/>
            <a:ext cx="2809875" cy="2501900"/>
            <a:chOff x="3664" y="916"/>
            <a:chExt cx="1770" cy="1576"/>
          </a:xfrm>
        </p:grpSpPr>
        <p:sp>
          <p:nvSpPr>
            <p:cNvPr id="28" name="Line 80"/>
            <p:cNvSpPr/>
            <p:nvPr/>
          </p:nvSpPr>
          <p:spPr>
            <a:xfrm>
              <a:off x="3977" y="2316"/>
              <a:ext cx="1125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" name="Oval 81"/>
            <p:cNvSpPr>
              <a:spLocks noChangeArrowheads="1"/>
            </p:cNvSpPr>
            <p:nvPr/>
          </p:nvSpPr>
          <p:spPr bwMode="auto">
            <a:xfrm>
              <a:off x="3701" y="949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30" name="Text Box 82"/>
            <p:cNvSpPr txBox="1"/>
            <p:nvPr/>
          </p:nvSpPr>
          <p:spPr>
            <a:xfrm>
              <a:off x="3743" y="918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0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31" name="Line 83"/>
            <p:cNvSpPr/>
            <p:nvPr/>
          </p:nvSpPr>
          <p:spPr>
            <a:xfrm>
              <a:off x="3997" y="1078"/>
              <a:ext cx="1125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" name="Oval 84"/>
            <p:cNvSpPr>
              <a:spLocks noChangeArrowheads="1"/>
            </p:cNvSpPr>
            <p:nvPr/>
          </p:nvSpPr>
          <p:spPr bwMode="auto">
            <a:xfrm>
              <a:off x="5100" y="947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33" name="Text Box 85"/>
            <p:cNvSpPr txBox="1"/>
            <p:nvPr/>
          </p:nvSpPr>
          <p:spPr>
            <a:xfrm>
              <a:off x="5142" y="916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34" name="Line 86"/>
            <p:cNvSpPr/>
            <p:nvPr/>
          </p:nvSpPr>
          <p:spPr>
            <a:xfrm>
              <a:off x="5252" y="1266"/>
              <a:ext cx="0" cy="90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" name="Line 87"/>
            <p:cNvSpPr/>
            <p:nvPr/>
          </p:nvSpPr>
          <p:spPr>
            <a:xfrm>
              <a:off x="3829" y="1261"/>
              <a:ext cx="0" cy="885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" name="Oval 90"/>
            <p:cNvSpPr>
              <a:spLocks noChangeArrowheads="1"/>
            </p:cNvSpPr>
            <p:nvPr/>
          </p:nvSpPr>
          <p:spPr bwMode="auto">
            <a:xfrm>
              <a:off x="3664" y="21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37" name="Text Box 91"/>
            <p:cNvSpPr txBox="1"/>
            <p:nvPr/>
          </p:nvSpPr>
          <p:spPr>
            <a:xfrm>
              <a:off x="3706" y="2117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4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Oval 92"/>
            <p:cNvSpPr>
              <a:spLocks noChangeArrowheads="1"/>
            </p:cNvSpPr>
            <p:nvPr/>
          </p:nvSpPr>
          <p:spPr bwMode="auto">
            <a:xfrm>
              <a:off x="5090" y="2146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39" name="Text Box 93"/>
            <p:cNvSpPr txBox="1"/>
            <p:nvPr/>
          </p:nvSpPr>
          <p:spPr>
            <a:xfrm>
              <a:off x="5132" y="2115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Group 117"/>
          <p:cNvGrpSpPr/>
          <p:nvPr/>
        </p:nvGrpSpPr>
        <p:grpSpPr>
          <a:xfrm>
            <a:off x="6397625" y="4075113"/>
            <a:ext cx="1522413" cy="1387475"/>
            <a:chOff x="3626" y="2928"/>
            <a:chExt cx="959" cy="874"/>
          </a:xfrm>
        </p:grpSpPr>
        <p:sp>
          <p:nvSpPr>
            <p:cNvPr id="41" name="Oval 102"/>
            <p:cNvSpPr>
              <a:spLocks noChangeArrowheads="1"/>
            </p:cNvSpPr>
            <p:nvPr/>
          </p:nvSpPr>
          <p:spPr bwMode="auto">
            <a:xfrm>
              <a:off x="3626" y="2959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42" name="Text Box 103"/>
            <p:cNvSpPr txBox="1"/>
            <p:nvPr/>
          </p:nvSpPr>
          <p:spPr>
            <a:xfrm>
              <a:off x="3668" y="2928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43" name="Oval 104"/>
            <p:cNvSpPr>
              <a:spLocks noChangeArrowheads="1"/>
            </p:cNvSpPr>
            <p:nvPr/>
          </p:nvSpPr>
          <p:spPr bwMode="auto">
            <a:xfrm>
              <a:off x="4251" y="2959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44" name="Text Box 105"/>
            <p:cNvSpPr txBox="1"/>
            <p:nvPr/>
          </p:nvSpPr>
          <p:spPr>
            <a:xfrm>
              <a:off x="4293" y="2928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6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45" name="Oval 106"/>
            <p:cNvSpPr>
              <a:spLocks noChangeArrowheads="1"/>
            </p:cNvSpPr>
            <p:nvPr/>
          </p:nvSpPr>
          <p:spPr bwMode="auto">
            <a:xfrm>
              <a:off x="3925" y="345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46" name="Text Box 107"/>
            <p:cNvSpPr txBox="1"/>
            <p:nvPr/>
          </p:nvSpPr>
          <p:spPr>
            <a:xfrm>
              <a:off x="3967" y="3427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5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Line 108"/>
            <p:cNvSpPr/>
            <p:nvPr/>
          </p:nvSpPr>
          <p:spPr>
            <a:xfrm flipV="1">
              <a:off x="3939" y="3115"/>
              <a:ext cx="31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" name="Line 109"/>
            <p:cNvSpPr/>
            <p:nvPr/>
          </p:nvSpPr>
          <p:spPr>
            <a:xfrm>
              <a:off x="3785" y="3260"/>
              <a:ext cx="175" cy="259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" name="Line 110"/>
            <p:cNvSpPr/>
            <p:nvPr/>
          </p:nvSpPr>
          <p:spPr>
            <a:xfrm flipH="1">
              <a:off x="4190" y="3269"/>
              <a:ext cx="161" cy="249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0" name="Group 116"/>
          <p:cNvGrpSpPr/>
          <p:nvPr/>
        </p:nvGrpSpPr>
        <p:grpSpPr>
          <a:xfrm>
            <a:off x="3741738" y="3921125"/>
            <a:ext cx="1981200" cy="765175"/>
            <a:chOff x="2376" y="2610"/>
            <a:chExt cx="1248" cy="482"/>
          </a:xfrm>
        </p:grpSpPr>
        <p:sp>
          <p:nvSpPr>
            <p:cNvPr id="51" name="Text Box 52"/>
            <p:cNvSpPr txBox="1"/>
            <p:nvPr/>
          </p:nvSpPr>
          <p:spPr>
            <a:xfrm rot="1343712">
              <a:off x="2376" y="2804"/>
              <a:ext cx="1248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rgbClr val="0066FF"/>
                  </a:solidFill>
                </a:rPr>
                <a:t>连通分量2</a:t>
              </a:r>
              <a:endParaRPr lang="zh-CN" altLang="en-US" sz="2400" b="1" dirty="0">
                <a:solidFill>
                  <a:srgbClr val="0066FF"/>
                </a:solidFill>
              </a:endParaRPr>
            </a:p>
          </p:txBody>
        </p:sp>
        <p:sp>
          <p:nvSpPr>
            <p:cNvPr id="52" name="AutoShape 112"/>
            <p:cNvSpPr/>
            <p:nvPr/>
          </p:nvSpPr>
          <p:spPr>
            <a:xfrm rot="1409094">
              <a:off x="2549" y="2610"/>
              <a:ext cx="881" cy="173"/>
            </a:xfrm>
            <a:prstGeom prst="rightArrow">
              <a:avLst>
                <a:gd name="adj1" fmla="val 50000"/>
                <a:gd name="adj2" fmla="val 127312"/>
              </a:avLst>
            </a:prstGeom>
            <a:solidFill>
              <a:srgbClr val="FF0000"/>
            </a:solidFill>
            <a:ln w="28575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53" name="Text Box 119"/>
          <p:cNvSpPr txBox="1"/>
          <p:nvPr/>
        </p:nvSpPr>
        <p:spPr>
          <a:xfrm>
            <a:off x="535940" y="5278755"/>
            <a:ext cx="5979795" cy="681990"/>
          </a:xfrm>
          <a:prstGeom prst="rect">
            <a:avLst/>
          </a:prstGeom>
          <a:noFill/>
          <a:ln w="28575" cap="flat" cmpd="sng">
            <a:solidFill>
              <a:srgbClr val="00CC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</a:rPr>
              <a:t>连通分量是对无向图的一种</a:t>
            </a:r>
            <a:r>
              <a:rPr lang="zh-CN" altLang="en-US" dirty="0">
                <a:solidFill>
                  <a:srgbClr val="3333CC"/>
                </a:solidFill>
                <a:latin typeface="Arial" panose="020B0604020202020204" pitchFamily="34" charset="0"/>
              </a:rPr>
              <a:t>划分</a:t>
            </a:r>
            <a:endParaRPr lang="zh-CN" altLang="en-US" dirty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6"/>
          <p:cNvSpPr/>
          <p:nvPr/>
        </p:nvSpPr>
        <p:spPr>
          <a:xfrm>
            <a:off x="145415" y="1747520"/>
            <a:ext cx="8822690" cy="3143885"/>
          </a:xfrm>
          <a:prstGeom prst="rect">
            <a:avLst/>
          </a:prstGeom>
          <a:noFill/>
          <a:ln w="9525">
            <a:noFill/>
          </a:ln>
        </p:spPr>
        <p:txBody>
          <a:bodyPr vert="horz" rtlCol="0" anchor="t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>
              <a:lnSpc>
                <a:spcPct val="100000"/>
              </a:lnSpc>
              <a:buSzTx/>
              <a:buChar char="§"/>
            </a:pPr>
            <a:r>
              <a:rPr kumimoji="0" lang="en-US" altLang="zh-CN" kern="0">
                <a:solidFill>
                  <a:srgbClr val="FF0000"/>
                </a:solidFill>
                <a:sym typeface="+mn-ea"/>
              </a:rPr>
              <a:t>强连通图：</a:t>
            </a:r>
            <a:r>
              <a:rPr kumimoji="0" lang="en-US" altLang="zh-CN" kern="0">
                <a:sym typeface="+mn-ea"/>
              </a:rPr>
              <a:t>在</a:t>
            </a:r>
            <a:r>
              <a:rPr kumimoji="0" lang="en-US" altLang="zh-CN" kern="0">
                <a:solidFill>
                  <a:srgbClr val="0000FF"/>
                </a:solidFill>
                <a:sym typeface="+mn-ea"/>
              </a:rPr>
              <a:t>有向图</a:t>
            </a:r>
            <a:r>
              <a:rPr kumimoji="0" lang="en-US" altLang="zh-CN" kern="0">
                <a:sym typeface="+mn-ea"/>
              </a:rPr>
              <a:t>中，对图中</a:t>
            </a:r>
            <a:r>
              <a:rPr kumimoji="0" lang="en-US" altLang="zh-CN" kern="0">
                <a:solidFill>
                  <a:srgbClr val="0000FF"/>
                </a:solidFill>
                <a:sym typeface="+mn-ea"/>
              </a:rPr>
              <a:t>任意</a:t>
            </a:r>
            <a:r>
              <a:rPr kumimoji="0" lang="en-US" altLang="zh-CN" kern="0">
                <a:sym typeface="+mn-ea"/>
              </a:rPr>
              <a:t>一对顶点vi和vj (i≠j)，若从顶点</a:t>
            </a:r>
            <a:r>
              <a:rPr kumimoji="0" lang="en-US" altLang="zh-CN" kern="0">
                <a:solidFill>
                  <a:srgbClr val="0000FF"/>
                </a:solidFill>
                <a:sym typeface="+mn-ea"/>
              </a:rPr>
              <a:t>vi到vj</a:t>
            </a:r>
            <a:r>
              <a:rPr kumimoji="0" lang="en-US" altLang="zh-CN" kern="0">
                <a:sym typeface="+mn-ea"/>
              </a:rPr>
              <a:t>和从顶点</a:t>
            </a:r>
            <a:r>
              <a:rPr kumimoji="0" lang="en-US" altLang="zh-CN" kern="0">
                <a:solidFill>
                  <a:srgbClr val="0000FF"/>
                </a:solidFill>
                <a:sym typeface="+mn-ea"/>
              </a:rPr>
              <a:t>vj到vi</a:t>
            </a:r>
            <a:r>
              <a:rPr kumimoji="0" lang="en-US" altLang="zh-CN" kern="0">
                <a:sym typeface="+mn-ea"/>
              </a:rPr>
              <a:t>均</a:t>
            </a:r>
            <a:r>
              <a:rPr kumimoji="0" lang="en-US" altLang="zh-CN" kern="0">
                <a:solidFill>
                  <a:srgbClr val="0000FF"/>
                </a:solidFill>
                <a:sym typeface="+mn-ea"/>
              </a:rPr>
              <a:t>有路径</a:t>
            </a:r>
            <a:r>
              <a:rPr kumimoji="0" lang="en-US" altLang="zh-CN" kern="0">
                <a:sym typeface="+mn-ea"/>
              </a:rPr>
              <a:t>，则称该有向图是强连通图。</a:t>
            </a:r>
            <a:endParaRPr kumimoji="0" lang="en-US" altLang="zh-CN" kern="0">
              <a:sym typeface="+mn-ea"/>
            </a:endParaRPr>
          </a:p>
          <a:p>
            <a:pPr lvl="0" algn="l">
              <a:lnSpc>
                <a:spcPct val="100000"/>
              </a:lnSpc>
              <a:buSzTx/>
              <a:buChar char="§"/>
            </a:pPr>
            <a:r>
              <a:rPr kumimoji="0" lang="en-US" altLang="zh-CN" kern="0">
                <a:solidFill>
                  <a:srgbClr val="FF0000"/>
                </a:solidFill>
                <a:sym typeface="+mn-ea"/>
              </a:rPr>
              <a:t>强连通分量：</a:t>
            </a:r>
            <a:r>
              <a:rPr kumimoji="0" lang="en-US" altLang="zh-CN" kern="0">
                <a:solidFill>
                  <a:srgbClr val="0000FF"/>
                </a:solidFill>
                <a:sym typeface="+mn-ea"/>
              </a:rPr>
              <a:t>非强连通图</a:t>
            </a:r>
            <a:r>
              <a:rPr kumimoji="0" lang="en-US" altLang="zh-CN" kern="0">
                <a:sym typeface="+mn-ea"/>
              </a:rPr>
              <a:t>的极大强连通子图。</a:t>
            </a:r>
            <a:endParaRPr kumimoji="0" lang="en-US" altLang="zh-CN" kern="0">
              <a:sym typeface="+mn-ea"/>
            </a:endParaRPr>
          </a:p>
        </p:txBody>
      </p:sp>
      <p:grpSp>
        <p:nvGrpSpPr>
          <p:cNvPr id="55370" name="Group 74"/>
          <p:cNvGrpSpPr/>
          <p:nvPr/>
        </p:nvGrpSpPr>
        <p:grpSpPr>
          <a:xfrm>
            <a:off x="323850" y="4653280"/>
            <a:ext cx="7620000" cy="682626"/>
            <a:chOff x="240" y="2736"/>
            <a:chExt cx="4800" cy="430"/>
          </a:xfrm>
        </p:grpSpPr>
        <p:graphicFrame>
          <p:nvGraphicFramePr>
            <p:cNvPr id="29708" name="Object 75"/>
            <p:cNvGraphicFramePr>
              <a:graphicFrameLocks noChangeAspect="1"/>
            </p:cNvGraphicFramePr>
            <p:nvPr/>
          </p:nvGraphicFramePr>
          <p:xfrm>
            <a:off x="240" y="2736"/>
            <a:ext cx="480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" r:id="rId1" imgW="861060" imgH="845185" progId="MS_ClipArt_Gallery.5">
                    <p:embed/>
                  </p:oleObj>
                </mc:Choice>
                <mc:Fallback>
                  <p:oleObj name="" r:id="rId1" imgW="861060" imgH="845185" progId="MS_ClipArt_Gallery.5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0" y="2736"/>
                          <a:ext cx="480" cy="4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9" name="Text Box 76"/>
            <p:cNvSpPr txBox="1"/>
            <p:nvPr/>
          </p:nvSpPr>
          <p:spPr>
            <a:xfrm>
              <a:off x="864" y="2736"/>
              <a:ext cx="4176" cy="4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50000"/>
                </a:spcBef>
                <a:buNone/>
              </a:pPr>
              <a:r>
                <a:rPr kumimoji="0" lang="en-US" altLang="zh-CN" sz="3200" kern="0"/>
                <a:t>如何求得一个非连通图的连通分量?</a:t>
              </a:r>
              <a:endParaRPr kumimoji="0" lang="en-US" altLang="zh-CN" sz="3200" kern="0"/>
            </a:p>
          </p:txBody>
        </p:sp>
      </p:grpSp>
      <p:sp>
        <p:nvSpPr>
          <p:cNvPr id="55373" name="Line 77"/>
          <p:cNvSpPr/>
          <p:nvPr/>
        </p:nvSpPr>
        <p:spPr>
          <a:xfrm flipH="1">
            <a:off x="7618730" y="3849370"/>
            <a:ext cx="7200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74" name="Line 78"/>
          <p:cNvSpPr/>
          <p:nvPr/>
        </p:nvSpPr>
        <p:spPr>
          <a:xfrm flipH="1" flipV="1">
            <a:off x="6744970" y="3939858"/>
            <a:ext cx="15840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75" name="Line 79"/>
          <p:cNvSpPr/>
          <p:nvPr/>
        </p:nvSpPr>
        <p:spPr>
          <a:xfrm flipH="1" flipV="1">
            <a:off x="5512435" y="4029710"/>
            <a:ext cx="2846705" cy="4445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6.1.2  图的基本术语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6050" y="1032510"/>
            <a:ext cx="8851900" cy="514985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10</a:t>
            </a:r>
            <a:r>
              <a:rPr lang="zh-CN" altLang="en-US">
                <a:solidFill>
                  <a:srgbClr val="FF0000"/>
                </a:solidFill>
              </a:rPr>
              <a:t>、强连通图和强连通分量</a:t>
            </a:r>
            <a:endParaRPr lang="zh-CN" altLang="en-US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6.1.2  图的基本术语</a:t>
            </a:r>
            <a:endParaRPr lang="zh-CN" altLang="en-US"/>
          </a:p>
        </p:txBody>
      </p:sp>
      <p:sp>
        <p:nvSpPr>
          <p:cNvPr id="32770" name="Freeform 37"/>
          <p:cNvSpPr/>
          <p:nvPr/>
        </p:nvSpPr>
        <p:spPr>
          <a:xfrm>
            <a:off x="1073150" y="3022600"/>
            <a:ext cx="1431925" cy="1588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</a:cxnLst>
            <a:rect l="0" t="0" r="0" b="0"/>
            <a:pathLst>
              <a:path w="901" h="7">
                <a:moveTo>
                  <a:pt x="0" y="7"/>
                </a:moveTo>
                <a:lnTo>
                  <a:pt x="901" y="0"/>
                </a:lnTo>
              </a:path>
            </a:pathLst>
          </a:cu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1526" name="Oval 38"/>
          <p:cNvSpPr>
            <a:spLocks noChangeArrowheads="1"/>
          </p:cNvSpPr>
          <p:nvPr/>
        </p:nvSpPr>
        <p:spPr bwMode="auto">
          <a:xfrm>
            <a:off x="574675" y="2784475"/>
            <a:ext cx="503238" cy="503238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ea"/>
            </a:endParaRPr>
          </a:p>
        </p:txBody>
      </p:sp>
      <p:sp>
        <p:nvSpPr>
          <p:cNvPr id="32772" name="Text Box 39"/>
          <p:cNvSpPr txBox="1"/>
          <p:nvPr/>
        </p:nvSpPr>
        <p:spPr>
          <a:xfrm>
            <a:off x="641350" y="2735263"/>
            <a:ext cx="463550" cy="595312"/>
          </a:xfrm>
          <a:prstGeom prst="rect">
            <a:avLst/>
          </a:prstGeom>
          <a:noFill/>
          <a:ln w="28575">
            <a:noFill/>
          </a:ln>
        </p:spPr>
        <p:txBody>
          <a:bodyPr lIns="10800" tIns="28800" rIns="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800" b="1" i="1" dirty="0">
                <a:solidFill>
                  <a:srgbClr val="FFFFFF"/>
                </a:solidFill>
              </a:rPr>
              <a:t>V</a:t>
            </a:r>
            <a:r>
              <a:rPr lang="en-US" altLang="zh-CN" sz="2800" b="1" baseline="-25000" dirty="0">
                <a:solidFill>
                  <a:srgbClr val="FFFFFF"/>
                </a:solidFill>
              </a:rPr>
              <a:t>0</a:t>
            </a:r>
            <a:endParaRPr lang="en-US" altLang="zh-CN" sz="2800" b="1" dirty="0">
              <a:solidFill>
                <a:srgbClr val="FFFFFF"/>
              </a:solidFill>
            </a:endParaRPr>
          </a:p>
        </p:txBody>
      </p:sp>
      <p:sp>
        <p:nvSpPr>
          <p:cNvPr id="191528" name="Oval 40"/>
          <p:cNvSpPr>
            <a:spLocks noChangeArrowheads="1"/>
          </p:cNvSpPr>
          <p:nvPr/>
        </p:nvSpPr>
        <p:spPr bwMode="auto">
          <a:xfrm>
            <a:off x="2508250" y="2797175"/>
            <a:ext cx="503238" cy="503238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ea"/>
            </a:endParaRPr>
          </a:p>
        </p:txBody>
      </p:sp>
      <p:sp>
        <p:nvSpPr>
          <p:cNvPr id="32774" name="Text Box 41"/>
          <p:cNvSpPr txBox="1"/>
          <p:nvPr/>
        </p:nvSpPr>
        <p:spPr>
          <a:xfrm>
            <a:off x="2574925" y="2747963"/>
            <a:ext cx="463550" cy="595312"/>
          </a:xfrm>
          <a:prstGeom prst="rect">
            <a:avLst/>
          </a:prstGeom>
          <a:noFill/>
          <a:ln w="28575">
            <a:noFill/>
          </a:ln>
        </p:spPr>
        <p:txBody>
          <a:bodyPr lIns="10800" tIns="28800" rIns="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800" b="1" i="1" dirty="0">
                <a:solidFill>
                  <a:srgbClr val="FFFFFF"/>
                </a:solidFill>
              </a:rPr>
              <a:t>V</a:t>
            </a:r>
            <a:r>
              <a:rPr lang="en-US" altLang="zh-CN" sz="2800" b="1" baseline="-25000" dirty="0">
                <a:solidFill>
                  <a:srgbClr val="FFFFFF"/>
                </a:solidFill>
              </a:rPr>
              <a:t>1</a:t>
            </a:r>
            <a:endParaRPr lang="en-US" altLang="zh-CN" sz="2800" b="1" dirty="0">
              <a:solidFill>
                <a:srgbClr val="FFFFFF"/>
              </a:solidFill>
            </a:endParaRPr>
          </a:p>
        </p:txBody>
      </p:sp>
      <p:grpSp>
        <p:nvGrpSpPr>
          <p:cNvPr id="32775" name="Group 42"/>
          <p:cNvGrpSpPr/>
          <p:nvPr/>
        </p:nvGrpSpPr>
        <p:grpSpPr>
          <a:xfrm>
            <a:off x="566738" y="3181350"/>
            <a:ext cx="2457450" cy="1889125"/>
            <a:chOff x="224" y="2886"/>
            <a:chExt cx="1548" cy="1190"/>
          </a:xfrm>
        </p:grpSpPr>
        <p:sp>
          <p:nvSpPr>
            <p:cNvPr id="32797" name="Line 43"/>
            <p:cNvSpPr/>
            <p:nvPr/>
          </p:nvSpPr>
          <p:spPr>
            <a:xfrm flipH="1">
              <a:off x="386" y="2951"/>
              <a:ext cx="0" cy="80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2798" name="Freeform 44"/>
            <p:cNvSpPr/>
            <p:nvPr/>
          </p:nvSpPr>
          <p:spPr>
            <a:xfrm>
              <a:off x="523" y="3901"/>
              <a:ext cx="92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8" y="0"/>
                </a:cxn>
              </a:cxnLst>
              <a:rect l="0" t="0" r="0" b="0"/>
              <a:pathLst>
                <a:path w="901" h="5">
                  <a:moveTo>
                    <a:pt x="0" y="0"/>
                  </a:moveTo>
                  <a:lnTo>
                    <a:pt x="901" y="5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45"/>
            <p:cNvSpPr/>
            <p:nvPr/>
          </p:nvSpPr>
          <p:spPr>
            <a:xfrm flipH="1" flipV="1">
              <a:off x="504" y="2886"/>
              <a:ext cx="987" cy="878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91534" name="Oval 46"/>
            <p:cNvSpPr>
              <a:spLocks noChangeArrowheads="1"/>
            </p:cNvSpPr>
            <p:nvPr/>
          </p:nvSpPr>
          <p:spPr bwMode="auto">
            <a:xfrm>
              <a:off x="224" y="3732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32801" name="Text Box 47"/>
            <p:cNvSpPr txBox="1"/>
            <p:nvPr/>
          </p:nvSpPr>
          <p:spPr>
            <a:xfrm>
              <a:off x="266" y="3701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91536" name="Oval 48"/>
            <p:cNvSpPr>
              <a:spLocks noChangeArrowheads="1"/>
            </p:cNvSpPr>
            <p:nvPr/>
          </p:nvSpPr>
          <p:spPr bwMode="auto">
            <a:xfrm>
              <a:off x="1438" y="3730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32803" name="Text Box 49"/>
            <p:cNvSpPr txBox="1"/>
            <p:nvPr/>
          </p:nvSpPr>
          <p:spPr>
            <a:xfrm>
              <a:off x="1480" y="3699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1579" name="Group 91"/>
          <p:cNvGrpSpPr/>
          <p:nvPr/>
        </p:nvGrpSpPr>
        <p:grpSpPr>
          <a:xfrm>
            <a:off x="3832225" y="2632075"/>
            <a:ext cx="1905000" cy="801688"/>
            <a:chOff x="2414" y="1658"/>
            <a:chExt cx="1200" cy="505"/>
          </a:xfrm>
        </p:grpSpPr>
        <p:sp>
          <p:nvSpPr>
            <p:cNvPr id="32795" name="Text Box 51"/>
            <p:cNvSpPr txBox="1"/>
            <p:nvPr/>
          </p:nvSpPr>
          <p:spPr>
            <a:xfrm rot="-803060">
              <a:off x="2414" y="1658"/>
              <a:ext cx="1200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0066FF"/>
                  </a:solidFill>
                </a:rPr>
                <a:t>强连通分量1</a:t>
              </a:r>
              <a:r>
                <a:rPr lang="zh-CN" altLang="en-US" sz="2400" b="1" dirty="0"/>
                <a:t>             </a:t>
              </a:r>
              <a:endParaRPr lang="zh-CN" altLang="en-US" sz="2400" b="1" dirty="0">
                <a:ea typeface="隶书" panose="02010509060101010101" pitchFamily="49" charset="-122"/>
              </a:endParaRPr>
            </a:p>
          </p:txBody>
        </p:sp>
        <p:sp>
          <p:nvSpPr>
            <p:cNvPr id="32796" name="AutoShape 52"/>
            <p:cNvSpPr/>
            <p:nvPr/>
          </p:nvSpPr>
          <p:spPr>
            <a:xfrm rot="-794421">
              <a:off x="2585" y="1998"/>
              <a:ext cx="932" cy="165"/>
            </a:xfrm>
            <a:prstGeom prst="rightArrow">
              <a:avLst>
                <a:gd name="adj1" fmla="val 50000"/>
                <a:gd name="adj2" fmla="val 141212"/>
              </a:avLst>
            </a:prstGeom>
            <a:solidFill>
              <a:srgbClr val="FF0000"/>
            </a:solidFill>
            <a:ln w="28575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191581" name="Group 93"/>
          <p:cNvGrpSpPr/>
          <p:nvPr/>
        </p:nvGrpSpPr>
        <p:grpSpPr>
          <a:xfrm>
            <a:off x="3725863" y="4510088"/>
            <a:ext cx="1981200" cy="749300"/>
            <a:chOff x="2347" y="2841"/>
            <a:chExt cx="1248" cy="472"/>
          </a:xfrm>
        </p:grpSpPr>
        <p:sp>
          <p:nvSpPr>
            <p:cNvPr id="32793" name="Text Box 77"/>
            <p:cNvSpPr txBox="1"/>
            <p:nvPr/>
          </p:nvSpPr>
          <p:spPr>
            <a:xfrm rot="1343712">
              <a:off x="2347" y="3025"/>
              <a:ext cx="1248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rgbClr val="0066FF"/>
                  </a:solidFill>
                </a:rPr>
                <a:t>强连通分量2</a:t>
              </a:r>
              <a:endParaRPr lang="zh-CN" altLang="en-US" sz="2400" b="1" dirty="0">
                <a:solidFill>
                  <a:srgbClr val="0066FF"/>
                </a:solidFill>
              </a:endParaRPr>
            </a:p>
          </p:txBody>
        </p:sp>
        <p:sp>
          <p:nvSpPr>
            <p:cNvPr id="32794" name="AutoShape 78"/>
            <p:cNvSpPr/>
            <p:nvPr/>
          </p:nvSpPr>
          <p:spPr>
            <a:xfrm rot="1409094">
              <a:off x="2568" y="2841"/>
              <a:ext cx="881" cy="173"/>
            </a:xfrm>
            <a:prstGeom prst="rightArrow">
              <a:avLst>
                <a:gd name="adj1" fmla="val 50000"/>
                <a:gd name="adj2" fmla="val 127312"/>
              </a:avLst>
            </a:prstGeom>
            <a:solidFill>
              <a:srgbClr val="FF0000"/>
            </a:solidFill>
            <a:ln w="28575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191580" name="Group 92"/>
          <p:cNvGrpSpPr/>
          <p:nvPr/>
        </p:nvGrpSpPr>
        <p:grpSpPr>
          <a:xfrm>
            <a:off x="5976938" y="1758950"/>
            <a:ext cx="2457450" cy="2335213"/>
            <a:chOff x="3765" y="1108"/>
            <a:chExt cx="1548" cy="1471"/>
          </a:xfrm>
        </p:grpSpPr>
        <p:sp>
          <p:nvSpPr>
            <p:cNvPr id="191567" name="Oval 79"/>
            <p:cNvSpPr>
              <a:spLocks noChangeArrowheads="1"/>
            </p:cNvSpPr>
            <p:nvPr/>
          </p:nvSpPr>
          <p:spPr bwMode="auto">
            <a:xfrm>
              <a:off x="3770" y="1139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32784" name="Text Box 80"/>
            <p:cNvSpPr txBox="1"/>
            <p:nvPr/>
          </p:nvSpPr>
          <p:spPr>
            <a:xfrm>
              <a:off x="3812" y="1108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0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32785" name="Group 81"/>
            <p:cNvGrpSpPr/>
            <p:nvPr/>
          </p:nvGrpSpPr>
          <p:grpSpPr>
            <a:xfrm>
              <a:off x="3765" y="1389"/>
              <a:ext cx="1548" cy="1190"/>
              <a:chOff x="224" y="2886"/>
              <a:chExt cx="1548" cy="1190"/>
            </a:xfrm>
          </p:grpSpPr>
          <p:sp>
            <p:nvSpPr>
              <p:cNvPr id="32786" name="Line 82"/>
              <p:cNvSpPr/>
              <p:nvPr/>
            </p:nvSpPr>
            <p:spPr>
              <a:xfrm flipH="1">
                <a:off x="386" y="2951"/>
                <a:ext cx="0" cy="802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32787" name="Freeform 83"/>
              <p:cNvSpPr/>
              <p:nvPr/>
            </p:nvSpPr>
            <p:spPr>
              <a:xfrm>
                <a:off x="523" y="3901"/>
                <a:ext cx="929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8" y="0"/>
                  </a:cxn>
                </a:cxnLst>
                <a:rect l="0" t="0" r="0" b="0"/>
                <a:pathLst>
                  <a:path w="901" h="5">
                    <a:moveTo>
                      <a:pt x="0" y="0"/>
                    </a:moveTo>
                    <a:lnTo>
                      <a:pt x="901" y="5"/>
                    </a:lnTo>
                  </a:path>
                </a:pathLst>
              </a:custGeom>
              <a:noFill/>
              <a:ln w="381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8" name="Line 84"/>
              <p:cNvSpPr/>
              <p:nvPr/>
            </p:nvSpPr>
            <p:spPr>
              <a:xfrm flipH="1" flipV="1">
                <a:off x="504" y="2886"/>
                <a:ext cx="987" cy="878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191573" name="Oval 85"/>
              <p:cNvSpPr>
                <a:spLocks noChangeArrowheads="1"/>
              </p:cNvSpPr>
              <p:nvPr/>
            </p:nvSpPr>
            <p:spPr bwMode="auto">
              <a:xfrm>
                <a:off x="224" y="3732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32790" name="Text Box 86"/>
              <p:cNvSpPr txBox="1"/>
              <p:nvPr/>
            </p:nvSpPr>
            <p:spPr>
              <a:xfrm>
                <a:off x="266" y="3701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2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1575" name="Oval 87"/>
              <p:cNvSpPr>
                <a:spLocks noChangeArrowheads="1"/>
              </p:cNvSpPr>
              <p:nvPr/>
            </p:nvSpPr>
            <p:spPr bwMode="auto">
              <a:xfrm>
                <a:off x="1438" y="3730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32792" name="Text Box 88"/>
              <p:cNvSpPr txBox="1"/>
              <p:nvPr/>
            </p:nvSpPr>
            <p:spPr>
              <a:xfrm>
                <a:off x="1480" y="3699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3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1582" name="Group 94"/>
          <p:cNvGrpSpPr/>
          <p:nvPr/>
        </p:nvGrpSpPr>
        <p:grpSpPr>
          <a:xfrm>
            <a:off x="6881813" y="4805363"/>
            <a:ext cx="530225" cy="595312"/>
            <a:chOff x="3721" y="3017"/>
            <a:chExt cx="334" cy="375"/>
          </a:xfrm>
        </p:grpSpPr>
        <p:sp>
          <p:nvSpPr>
            <p:cNvPr id="191577" name="Oval 89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32782" name="Text Box 90"/>
            <p:cNvSpPr txBox="1"/>
            <p:nvPr/>
          </p:nvSpPr>
          <p:spPr>
            <a:xfrm>
              <a:off x="3763" y="3017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6.1.2  图的基本术语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050" y="960755"/>
            <a:ext cx="8851900" cy="2426335"/>
          </a:xfrm>
        </p:spPr>
        <p:txBody>
          <a:bodyPr/>
          <a:lstStyle/>
          <a:p>
            <a:r>
              <a:rPr lang="zh-CN" altLang="en-US"/>
              <a:t>在一个非强连通中</a:t>
            </a:r>
            <a:r>
              <a:rPr lang="zh-CN" altLang="en-US">
                <a:solidFill>
                  <a:srgbClr val="FF0000"/>
                </a:solidFill>
              </a:rPr>
              <a:t>找强连通分量</a:t>
            </a:r>
            <a:r>
              <a:rPr lang="zh-CN" altLang="en-US"/>
              <a:t>的方法。</a:t>
            </a:r>
            <a:endParaRPr lang="zh-CN" altLang="en-US"/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>
                <a:solidFill>
                  <a:srgbClr val="FF0000"/>
                </a:solidFill>
              </a:rPr>
              <a:t>在图中找有向环。</a:t>
            </a:r>
            <a:endParaRPr lang="zh-CN" altLang="en-US" sz="2800"/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>
                <a:solidFill>
                  <a:srgbClr val="FF0000"/>
                </a:solidFill>
              </a:rPr>
              <a:t>扩展该有向环：</a:t>
            </a:r>
            <a:r>
              <a:rPr lang="zh-CN" altLang="en-US" sz="2800"/>
              <a:t>如果某个顶点到该环中任一顶点有路径，并且该环中任一顶点到这个顶点也有路径，则加入这个顶点。</a:t>
            </a:r>
            <a:endParaRPr lang="zh-CN" altLang="en-US" sz="2800"/>
          </a:p>
        </p:txBody>
      </p:sp>
      <p:sp>
        <p:nvSpPr>
          <p:cNvPr id="38" name="任意多边形 37"/>
          <p:cNvSpPr/>
          <p:nvPr/>
        </p:nvSpPr>
        <p:spPr>
          <a:xfrm>
            <a:off x="1724551" y="4100727"/>
            <a:ext cx="1077383" cy="353483"/>
          </a:xfrm>
          <a:custGeom>
            <a:avLst/>
            <a:gdLst>
              <a:gd name="connsiteX0" fmla="*/ 848783 w 1077383"/>
              <a:gd name="connsiteY0" fmla="*/ 80433 h 353483"/>
              <a:gd name="connsiteX1" fmla="*/ 505883 w 1077383"/>
              <a:gd name="connsiteY1" fmla="*/ 4233 h 353483"/>
              <a:gd name="connsiteX2" fmla="*/ 48683 w 1077383"/>
              <a:gd name="connsiteY2" fmla="*/ 105833 h 353483"/>
              <a:gd name="connsiteX3" fmla="*/ 213783 w 1077383"/>
              <a:gd name="connsiteY3" fmla="*/ 309033 h 353483"/>
              <a:gd name="connsiteX4" fmla="*/ 721783 w 1077383"/>
              <a:gd name="connsiteY4" fmla="*/ 334433 h 353483"/>
              <a:gd name="connsiteX5" fmla="*/ 1077383 w 1077383"/>
              <a:gd name="connsiteY5" fmla="*/ 194733 h 353483"/>
              <a:gd name="connsiteX0-1" fmla="*/ 848783 w 1077383"/>
              <a:gd name="connsiteY0-2" fmla="*/ 80433 h 353483"/>
              <a:gd name="connsiteX1-3" fmla="*/ 505883 w 1077383"/>
              <a:gd name="connsiteY1-4" fmla="*/ 4233 h 353483"/>
              <a:gd name="connsiteX2-5" fmla="*/ 48683 w 1077383"/>
              <a:gd name="connsiteY2-6" fmla="*/ 105833 h 353483"/>
              <a:gd name="connsiteX3-7" fmla="*/ 213783 w 1077383"/>
              <a:gd name="connsiteY3-8" fmla="*/ 309033 h 353483"/>
              <a:gd name="connsiteX4-9" fmla="*/ 721783 w 1077383"/>
              <a:gd name="connsiteY4-10" fmla="*/ 334433 h 353483"/>
              <a:gd name="connsiteX5-11" fmla="*/ 1077383 w 1077383"/>
              <a:gd name="connsiteY5-12" fmla="*/ 194733 h 3534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77383" h="353483">
                <a:moveTo>
                  <a:pt x="848783" y="80433"/>
                </a:moveTo>
                <a:cubicBezTo>
                  <a:pt x="744008" y="40216"/>
                  <a:pt x="639233" y="0"/>
                  <a:pt x="505883" y="4233"/>
                </a:cubicBezTo>
                <a:cubicBezTo>
                  <a:pt x="372533" y="8466"/>
                  <a:pt x="97366" y="55033"/>
                  <a:pt x="48683" y="105833"/>
                </a:cubicBezTo>
                <a:cubicBezTo>
                  <a:pt x="0" y="156633"/>
                  <a:pt x="101600" y="270933"/>
                  <a:pt x="213783" y="309033"/>
                </a:cubicBezTo>
                <a:cubicBezTo>
                  <a:pt x="325966" y="347133"/>
                  <a:pt x="577850" y="353483"/>
                  <a:pt x="721783" y="334433"/>
                </a:cubicBezTo>
                <a:cubicBezTo>
                  <a:pt x="865716" y="315383"/>
                  <a:pt x="971549" y="255058"/>
                  <a:pt x="1077383" y="194733"/>
                </a:cubicBezTo>
              </a:path>
            </a:pathLst>
          </a:cu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buNone/>
            </a:pPr>
            <a:endParaRPr lang="zh-CN" altLang="en-US" b="0"/>
          </a:p>
        </p:txBody>
      </p:sp>
      <p:sp>
        <p:nvSpPr>
          <p:cNvPr id="32" name="TextBox 31"/>
          <p:cNvSpPr txBox="1"/>
          <p:nvPr/>
        </p:nvSpPr>
        <p:spPr>
          <a:xfrm>
            <a:off x="4300220" y="3502025"/>
            <a:ext cx="2075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个强</a:t>
            </a:r>
            <a:r>
              <a:rPr kumimoji="1" lang="zh-CN" altLang="en-US" sz="20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连通分量</a:t>
            </a:r>
            <a:endParaRPr lang="zh-CN" altLang="en-US" sz="2000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3975" y="3446780"/>
            <a:ext cx="3808730" cy="3077210"/>
            <a:chOff x="85" y="5428"/>
            <a:chExt cx="5998" cy="4846"/>
          </a:xfrm>
        </p:grpSpPr>
        <p:sp>
          <p:nvSpPr>
            <p:cNvPr id="23" name="Line 1029"/>
            <p:cNvSpPr>
              <a:spLocks noChangeShapeType="1"/>
            </p:cNvSpPr>
            <p:nvPr/>
          </p:nvSpPr>
          <p:spPr bwMode="auto">
            <a:xfrm>
              <a:off x="2390" y="7197"/>
              <a:ext cx="27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036"/>
            <p:cNvSpPr/>
            <p:nvPr/>
          </p:nvSpPr>
          <p:spPr bwMode="auto">
            <a:xfrm>
              <a:off x="2182" y="5989"/>
              <a:ext cx="1053" cy="78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 b="0"/>
            </a:p>
          </p:txBody>
        </p:sp>
        <p:sp>
          <p:nvSpPr>
            <p:cNvPr id="29" name="Freeform 1037"/>
            <p:cNvSpPr/>
            <p:nvPr/>
          </p:nvSpPr>
          <p:spPr bwMode="auto">
            <a:xfrm>
              <a:off x="4155" y="6009"/>
              <a:ext cx="1100" cy="8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 b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" y="5514"/>
              <a:ext cx="3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000" b="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一个非</a:t>
              </a:r>
              <a:r>
                <a:rPr kumimoji="1" lang="zh-CN" altLang="en-US" sz="2000" b="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强连通图</a:t>
              </a:r>
              <a:endParaRPr lang="zh-CN" altLang="en-US" sz="20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>
              <a:stCxn id="26" idx="4"/>
              <a:endCxn id="27" idx="0"/>
            </p:cNvCxnSpPr>
            <p:nvPr/>
          </p:nvCxnSpPr>
          <p:spPr>
            <a:xfrm flipH="1">
              <a:off x="1921" y="7511"/>
              <a:ext cx="1" cy="71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7" idx="5"/>
              <a:endCxn id="20" idx="1"/>
            </p:cNvCxnSpPr>
            <p:nvPr/>
          </p:nvCxnSpPr>
          <p:spPr>
            <a:xfrm>
              <a:off x="2246" y="8988"/>
              <a:ext cx="1150" cy="60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27" idx="6"/>
              <a:endCxn id="25" idx="3"/>
            </p:cNvCxnSpPr>
            <p:nvPr/>
          </p:nvCxnSpPr>
          <p:spPr>
            <a:xfrm flipV="1">
              <a:off x="2380" y="7379"/>
              <a:ext cx="2887" cy="129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25" idx="4"/>
              <a:endCxn id="19" idx="0"/>
            </p:cNvCxnSpPr>
            <p:nvPr/>
          </p:nvCxnSpPr>
          <p:spPr>
            <a:xfrm>
              <a:off x="5592" y="7511"/>
              <a:ext cx="42" cy="71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20" idx="7"/>
              <a:endCxn id="19" idx="3"/>
            </p:cNvCxnSpPr>
            <p:nvPr/>
          </p:nvCxnSpPr>
          <p:spPr>
            <a:xfrm flipV="1">
              <a:off x="4046" y="8988"/>
              <a:ext cx="1263" cy="60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582" name="Group 94"/>
            <p:cNvGrpSpPr/>
            <p:nvPr/>
          </p:nvGrpSpPr>
          <p:grpSpPr>
            <a:xfrm>
              <a:off x="3354" y="5428"/>
              <a:ext cx="835" cy="937"/>
              <a:chOff x="3721" y="3017"/>
              <a:chExt cx="334" cy="375"/>
            </a:xfrm>
          </p:grpSpPr>
          <p:sp>
            <p:nvSpPr>
              <p:cNvPr id="191577" name="Oval 89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32782" name="Text Box 90"/>
              <p:cNvSpPr txBox="1"/>
              <p:nvPr/>
            </p:nvSpPr>
            <p:spPr>
              <a:xfrm>
                <a:off x="3763" y="3017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2</a:t>
                </a:r>
                <a:endParaRPr lang="en-US" altLang="zh-CN" sz="2800" b="1" baseline="-250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" name="Group 94"/>
            <p:cNvGrpSpPr/>
            <p:nvPr/>
          </p:nvGrpSpPr>
          <p:grpSpPr>
            <a:xfrm>
              <a:off x="5249" y="6663"/>
              <a:ext cx="835" cy="937"/>
              <a:chOff x="3721" y="3017"/>
              <a:chExt cx="334" cy="375"/>
            </a:xfrm>
          </p:grpSpPr>
          <p:sp>
            <p:nvSpPr>
              <p:cNvPr id="5" name="Oval 89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6" name="Text Box 90"/>
              <p:cNvSpPr txBox="1"/>
              <p:nvPr/>
            </p:nvSpPr>
            <p:spPr>
              <a:xfrm>
                <a:off x="3763" y="3017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1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" name="Group 94"/>
            <p:cNvGrpSpPr/>
            <p:nvPr/>
          </p:nvGrpSpPr>
          <p:grpSpPr>
            <a:xfrm>
              <a:off x="1496" y="6609"/>
              <a:ext cx="835" cy="937"/>
              <a:chOff x="3721" y="3017"/>
              <a:chExt cx="334" cy="375"/>
            </a:xfrm>
          </p:grpSpPr>
          <p:sp>
            <p:nvSpPr>
              <p:cNvPr id="8" name="Oval 89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9" name="Text Box 90"/>
              <p:cNvSpPr txBox="1"/>
              <p:nvPr/>
            </p:nvSpPr>
            <p:spPr>
              <a:xfrm>
                <a:off x="3763" y="3017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3</a:t>
                </a:r>
                <a:endParaRPr lang="en-US" altLang="zh-CN" sz="2800" b="1" baseline="-250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" name="Group 94"/>
            <p:cNvGrpSpPr/>
            <p:nvPr/>
          </p:nvGrpSpPr>
          <p:grpSpPr>
            <a:xfrm>
              <a:off x="1539" y="8121"/>
              <a:ext cx="835" cy="937"/>
              <a:chOff x="3721" y="3017"/>
              <a:chExt cx="334" cy="375"/>
            </a:xfrm>
          </p:grpSpPr>
          <p:sp>
            <p:nvSpPr>
              <p:cNvPr id="11" name="Oval 89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12" name="Text Box 90"/>
              <p:cNvSpPr txBox="1"/>
              <p:nvPr/>
            </p:nvSpPr>
            <p:spPr>
              <a:xfrm>
                <a:off x="3763" y="3017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4</a:t>
                </a:r>
                <a:endParaRPr lang="en-US" altLang="zh-CN" sz="2800" b="1" baseline="-250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3" name="Group 94"/>
            <p:cNvGrpSpPr/>
            <p:nvPr/>
          </p:nvGrpSpPr>
          <p:grpSpPr>
            <a:xfrm>
              <a:off x="5221" y="8126"/>
              <a:ext cx="835" cy="937"/>
              <a:chOff x="3721" y="3017"/>
              <a:chExt cx="334" cy="375"/>
            </a:xfrm>
          </p:grpSpPr>
          <p:sp>
            <p:nvSpPr>
              <p:cNvPr id="14" name="Oval 89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15" name="Text Box 90"/>
              <p:cNvSpPr txBox="1"/>
              <p:nvPr/>
            </p:nvSpPr>
            <p:spPr>
              <a:xfrm>
                <a:off x="3763" y="3017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5</a:t>
                </a:r>
                <a:endParaRPr lang="en-US" altLang="zh-CN" sz="2800" b="1" baseline="-250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Group 94"/>
            <p:cNvGrpSpPr/>
            <p:nvPr/>
          </p:nvGrpSpPr>
          <p:grpSpPr>
            <a:xfrm>
              <a:off x="3311" y="9338"/>
              <a:ext cx="835" cy="937"/>
              <a:chOff x="3721" y="3017"/>
              <a:chExt cx="334" cy="375"/>
            </a:xfrm>
          </p:grpSpPr>
          <p:sp>
            <p:nvSpPr>
              <p:cNvPr id="17" name="Oval 89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18" name="Text Box 90"/>
              <p:cNvSpPr txBox="1"/>
              <p:nvPr/>
            </p:nvSpPr>
            <p:spPr>
              <a:xfrm>
                <a:off x="3763" y="3017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6</a:t>
                </a:r>
                <a:endParaRPr lang="en-US" altLang="zh-CN" sz="2800" b="1" baseline="-2500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4286250" y="3580765"/>
            <a:ext cx="3998595" cy="2303780"/>
            <a:chOff x="6750" y="5639"/>
            <a:chExt cx="6297" cy="3628"/>
          </a:xfrm>
        </p:grpSpPr>
        <p:sp>
          <p:nvSpPr>
            <p:cNvPr id="64" name="右箭头 63"/>
            <p:cNvSpPr/>
            <p:nvPr/>
          </p:nvSpPr>
          <p:spPr bwMode="auto">
            <a:xfrm>
              <a:off x="6750" y="7657"/>
              <a:ext cx="1238" cy="450"/>
            </a:xfrm>
            <a:prstGeom prst="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buNone/>
              </a:pPr>
              <a:endParaRPr lang="zh-CN" altLang="en-US" b="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8461" y="5639"/>
              <a:ext cx="4587" cy="3629"/>
              <a:chOff x="8461" y="5639"/>
              <a:chExt cx="4587" cy="3629"/>
            </a:xfrm>
          </p:grpSpPr>
          <p:sp>
            <p:nvSpPr>
              <p:cNvPr id="49" name="Line 1029"/>
              <p:cNvSpPr>
                <a:spLocks noChangeShapeType="1"/>
              </p:cNvSpPr>
              <p:nvPr/>
            </p:nvSpPr>
            <p:spPr bwMode="auto">
              <a:xfrm>
                <a:off x="9365" y="7309"/>
                <a:ext cx="275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036"/>
              <p:cNvSpPr/>
              <p:nvPr/>
            </p:nvSpPr>
            <p:spPr bwMode="auto">
              <a:xfrm>
                <a:off x="9158" y="6102"/>
                <a:ext cx="1053" cy="785"/>
              </a:xfrm>
              <a:custGeom>
                <a:avLst/>
                <a:gdLst/>
                <a:ahLst/>
                <a:cxnLst>
                  <a:cxn ang="0">
                    <a:pos x="0" y="314"/>
                  </a:cxn>
                  <a:cxn ang="0">
                    <a:pos x="421" y="0"/>
                  </a:cxn>
                </a:cxnLst>
                <a:rect l="0" t="0" r="r" b="b"/>
                <a:pathLst>
                  <a:path w="421" h="314">
                    <a:moveTo>
                      <a:pt x="0" y="314"/>
                    </a:moveTo>
                    <a:lnTo>
                      <a:pt x="421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miter lim="800000"/>
                <a:headEnd type="stealth" w="med" len="lg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buNone/>
                </a:pPr>
                <a:endParaRPr lang="zh-CN" altLang="en-US" b="0"/>
              </a:p>
            </p:txBody>
          </p:sp>
          <p:sp>
            <p:nvSpPr>
              <p:cNvPr id="55" name="Freeform 1037"/>
              <p:cNvSpPr/>
              <p:nvPr/>
            </p:nvSpPr>
            <p:spPr bwMode="auto">
              <a:xfrm>
                <a:off x="11130" y="6122"/>
                <a:ext cx="1100" cy="8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0" y="352"/>
                  </a:cxn>
                </a:cxnLst>
                <a:rect l="0" t="0" r="r" b="b"/>
                <a:pathLst>
                  <a:path w="440" h="352">
                    <a:moveTo>
                      <a:pt x="0" y="0"/>
                    </a:moveTo>
                    <a:lnTo>
                      <a:pt x="440" y="352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miter lim="800000"/>
                <a:headEnd type="stealth" w="med" len="lg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buNone/>
                </a:pPr>
                <a:endParaRPr lang="zh-CN" altLang="en-US" b="0"/>
              </a:p>
            </p:txBody>
          </p:sp>
          <p:cxnSp>
            <p:nvCxnSpPr>
              <p:cNvPr id="58" name="直接箭头连接符 57"/>
              <p:cNvCxnSpPr>
                <a:stCxn id="52" idx="4"/>
                <a:endCxn id="53" idx="0"/>
              </p:cNvCxnSpPr>
              <p:nvPr/>
            </p:nvCxnSpPr>
            <p:spPr>
              <a:xfrm rot="5400000">
                <a:off x="8541" y="8093"/>
                <a:ext cx="713" cy="1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>
                <a:stCxn id="53" idx="6"/>
                <a:endCxn id="51" idx="3"/>
              </p:cNvCxnSpPr>
              <p:nvPr/>
            </p:nvCxnSpPr>
            <p:spPr>
              <a:xfrm flipV="1">
                <a:off x="9355" y="7605"/>
                <a:ext cx="2887" cy="1292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94"/>
              <p:cNvGrpSpPr/>
              <p:nvPr/>
            </p:nvGrpSpPr>
            <p:grpSpPr>
              <a:xfrm>
                <a:off x="10319" y="5639"/>
                <a:ext cx="835" cy="937"/>
                <a:chOff x="3721" y="3017"/>
                <a:chExt cx="334" cy="375"/>
              </a:xfrm>
            </p:grpSpPr>
            <p:sp>
              <p:nvSpPr>
                <p:cNvPr id="31" name="Oval 89"/>
                <p:cNvSpPr>
                  <a:spLocks noChangeArrowheads="1"/>
                </p:cNvSpPr>
                <p:nvPr/>
              </p:nvSpPr>
              <p:spPr bwMode="auto">
                <a:xfrm>
                  <a:off x="3721" y="3048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行楷" panose="02010800040101010101" pitchFamily="2" charset="-122"/>
                    <a:cs typeface="+mn-ea"/>
                  </a:endParaRPr>
                </a:p>
              </p:txBody>
            </p:sp>
            <p:sp>
              <p:nvSpPr>
                <p:cNvPr id="33" name="Text Box 90"/>
                <p:cNvSpPr txBox="1"/>
                <p:nvPr/>
              </p:nvSpPr>
              <p:spPr>
                <a:xfrm>
                  <a:off x="3763" y="3017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lIns="10800" tIns="28800" rIns="0" bIns="1080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en-US" altLang="zh-CN" sz="2800" b="1" i="1" dirty="0">
                      <a:solidFill>
                        <a:srgbClr val="FFFFFF"/>
                      </a:solidFill>
                    </a:rPr>
                    <a:t>V</a:t>
                  </a:r>
                  <a:r>
                    <a:rPr lang="en-US" altLang="zh-CN" sz="2800" b="1" baseline="-25000" dirty="0">
                      <a:solidFill>
                        <a:srgbClr val="FFFFFF"/>
                      </a:solidFill>
                    </a:rPr>
                    <a:t>2</a:t>
                  </a:r>
                  <a:endParaRPr lang="en-US" altLang="zh-CN" sz="2800" b="1" baseline="-250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4" name="Group 94"/>
              <p:cNvGrpSpPr/>
              <p:nvPr/>
            </p:nvGrpSpPr>
            <p:grpSpPr>
              <a:xfrm>
                <a:off x="12214" y="6874"/>
                <a:ext cx="835" cy="937"/>
                <a:chOff x="3721" y="3017"/>
                <a:chExt cx="334" cy="375"/>
              </a:xfrm>
            </p:grpSpPr>
            <p:sp>
              <p:nvSpPr>
                <p:cNvPr id="35" name="Oval 89"/>
                <p:cNvSpPr>
                  <a:spLocks noChangeArrowheads="1"/>
                </p:cNvSpPr>
                <p:nvPr/>
              </p:nvSpPr>
              <p:spPr bwMode="auto">
                <a:xfrm>
                  <a:off x="3721" y="3048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行楷" panose="02010800040101010101" pitchFamily="2" charset="-122"/>
                    <a:cs typeface="+mn-ea"/>
                  </a:endParaRPr>
                </a:p>
              </p:txBody>
            </p:sp>
            <p:sp>
              <p:nvSpPr>
                <p:cNvPr id="36" name="Text Box 90"/>
                <p:cNvSpPr txBox="1"/>
                <p:nvPr/>
              </p:nvSpPr>
              <p:spPr>
                <a:xfrm>
                  <a:off x="3763" y="3017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lIns="10800" tIns="28800" rIns="0" bIns="1080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en-US" altLang="zh-CN" sz="2800" b="1" i="1" dirty="0">
                      <a:solidFill>
                        <a:srgbClr val="FFFFFF"/>
                      </a:solidFill>
                    </a:rPr>
                    <a:t>V</a:t>
                  </a:r>
                  <a:r>
                    <a:rPr lang="en-US" altLang="zh-CN" sz="2800" b="1" baseline="-25000" dirty="0">
                      <a:solidFill>
                        <a:srgbClr val="FFFFFF"/>
                      </a:solidFill>
                    </a:rPr>
                    <a:t>1</a:t>
                  </a:r>
                  <a:endParaRPr lang="en-US" altLang="zh-CN" sz="2800" b="1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7" name="Group 94"/>
              <p:cNvGrpSpPr/>
              <p:nvPr/>
            </p:nvGrpSpPr>
            <p:grpSpPr>
              <a:xfrm>
                <a:off x="8461" y="6820"/>
                <a:ext cx="835" cy="937"/>
                <a:chOff x="3721" y="3017"/>
                <a:chExt cx="334" cy="375"/>
              </a:xfrm>
            </p:grpSpPr>
            <p:sp>
              <p:nvSpPr>
                <p:cNvPr id="39" name="Oval 89"/>
                <p:cNvSpPr>
                  <a:spLocks noChangeArrowheads="1"/>
                </p:cNvSpPr>
                <p:nvPr/>
              </p:nvSpPr>
              <p:spPr bwMode="auto">
                <a:xfrm>
                  <a:off x="3721" y="3048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行楷" panose="02010800040101010101" pitchFamily="2" charset="-122"/>
                    <a:cs typeface="+mn-ea"/>
                  </a:endParaRPr>
                </a:p>
              </p:txBody>
            </p:sp>
            <p:sp>
              <p:nvSpPr>
                <p:cNvPr id="41" name="Text Box 90"/>
                <p:cNvSpPr txBox="1"/>
                <p:nvPr/>
              </p:nvSpPr>
              <p:spPr>
                <a:xfrm>
                  <a:off x="3763" y="3017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lIns="10800" tIns="28800" rIns="0" bIns="1080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en-US" altLang="zh-CN" sz="2800" b="1" i="1" dirty="0">
                      <a:solidFill>
                        <a:srgbClr val="FFFFFF"/>
                      </a:solidFill>
                    </a:rPr>
                    <a:t>V</a:t>
                  </a:r>
                  <a:r>
                    <a:rPr lang="en-US" altLang="zh-CN" sz="2800" b="1" baseline="-25000" dirty="0">
                      <a:solidFill>
                        <a:srgbClr val="FFFFFF"/>
                      </a:solidFill>
                    </a:rPr>
                    <a:t>3</a:t>
                  </a:r>
                  <a:endParaRPr lang="en-US" altLang="zh-CN" sz="2800" b="1" baseline="-250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2" name="Group 94"/>
              <p:cNvGrpSpPr/>
              <p:nvPr/>
            </p:nvGrpSpPr>
            <p:grpSpPr>
              <a:xfrm>
                <a:off x="8504" y="8332"/>
                <a:ext cx="835" cy="937"/>
                <a:chOff x="3721" y="3017"/>
                <a:chExt cx="334" cy="375"/>
              </a:xfrm>
            </p:grpSpPr>
            <p:sp>
              <p:nvSpPr>
                <p:cNvPr id="43" name="Oval 89"/>
                <p:cNvSpPr>
                  <a:spLocks noChangeArrowheads="1"/>
                </p:cNvSpPr>
                <p:nvPr/>
              </p:nvSpPr>
              <p:spPr bwMode="auto">
                <a:xfrm>
                  <a:off x="3721" y="3048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行楷" panose="02010800040101010101" pitchFamily="2" charset="-122"/>
                    <a:cs typeface="+mn-ea"/>
                  </a:endParaRPr>
                </a:p>
              </p:txBody>
            </p:sp>
            <p:sp>
              <p:nvSpPr>
                <p:cNvPr id="45" name="Text Box 90"/>
                <p:cNvSpPr txBox="1"/>
                <p:nvPr/>
              </p:nvSpPr>
              <p:spPr>
                <a:xfrm>
                  <a:off x="3763" y="3017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lIns="10800" tIns="28800" rIns="0" bIns="1080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en-US" altLang="zh-CN" sz="2800" b="1" i="1" dirty="0">
                      <a:solidFill>
                        <a:srgbClr val="FFFFFF"/>
                      </a:solidFill>
                    </a:rPr>
                    <a:t>V</a:t>
                  </a:r>
                  <a:r>
                    <a:rPr lang="en-US" altLang="zh-CN" sz="2800" b="1" baseline="-25000" dirty="0">
                      <a:solidFill>
                        <a:srgbClr val="FFFFFF"/>
                      </a:solidFill>
                    </a:rPr>
                    <a:t>4</a:t>
                  </a:r>
                  <a:endParaRPr lang="en-US" altLang="zh-CN" sz="2800" b="1" baseline="-250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47" name="Group 94"/>
          <p:cNvGrpSpPr/>
          <p:nvPr/>
        </p:nvGrpSpPr>
        <p:grpSpPr>
          <a:xfrm>
            <a:off x="7737793" y="5293678"/>
            <a:ext cx="530225" cy="595312"/>
            <a:chOff x="3721" y="3017"/>
            <a:chExt cx="334" cy="375"/>
          </a:xfrm>
        </p:grpSpPr>
        <p:sp>
          <p:nvSpPr>
            <p:cNvPr id="59" name="Oval 89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60" name="Text Box 90"/>
            <p:cNvSpPr txBox="1"/>
            <p:nvPr/>
          </p:nvSpPr>
          <p:spPr>
            <a:xfrm>
              <a:off x="3763" y="3017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5</a:t>
              </a:r>
              <a:endParaRPr lang="en-US" altLang="zh-CN" sz="2800" b="1" baseline="-25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2" name="Group 94"/>
          <p:cNvGrpSpPr/>
          <p:nvPr/>
        </p:nvGrpSpPr>
        <p:grpSpPr>
          <a:xfrm>
            <a:off x="6524943" y="6063298"/>
            <a:ext cx="530225" cy="595312"/>
            <a:chOff x="3721" y="3017"/>
            <a:chExt cx="334" cy="375"/>
          </a:xfrm>
        </p:grpSpPr>
        <p:sp>
          <p:nvSpPr>
            <p:cNvPr id="63" name="Oval 89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66" name="Text Box 90"/>
            <p:cNvSpPr txBox="1"/>
            <p:nvPr/>
          </p:nvSpPr>
          <p:spPr>
            <a:xfrm>
              <a:off x="3763" y="3017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6</a:t>
              </a:r>
              <a:endParaRPr lang="en-US" altLang="zh-CN" sz="2800" b="1" baseline="-250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/>
          <p:nvPr/>
        </p:nvSpPr>
        <p:spPr>
          <a:xfrm>
            <a:off x="260350" y="1460500"/>
            <a:ext cx="8396605" cy="1005205"/>
          </a:xfrm>
          <a:prstGeom prst="rect">
            <a:avLst/>
          </a:prstGeom>
          <a:noFill/>
          <a:ln w="9525">
            <a:noFill/>
          </a:ln>
        </p:spPr>
        <p:txBody>
          <a:bodyPr vert="horz" rtlCol="0" anchor="t"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>
              <a:lnSpc>
                <a:spcPct val="100000"/>
              </a:lnSpc>
              <a:buSzTx/>
              <a:buChar char="§"/>
            </a:pPr>
            <a:r>
              <a:rPr kumimoji="0" lang="zh-CN" altLang="en-US" kern="0">
                <a:solidFill>
                  <a:srgbClr val="FF0000"/>
                </a:solidFill>
                <a:sym typeface="+mn-ea"/>
              </a:rPr>
              <a:t>生成树：</a:t>
            </a:r>
            <a:r>
              <a:rPr kumimoji="0" lang="zh-CN" altLang="en-US" kern="0">
                <a:sym typeface="+mn-ea"/>
              </a:rPr>
              <a:t>n个顶点的连通图G的生成树是包含G中</a:t>
            </a:r>
            <a:r>
              <a:rPr kumimoji="0" lang="zh-CN" altLang="en-US" kern="0">
                <a:solidFill>
                  <a:srgbClr val="0000FF"/>
                </a:solidFill>
                <a:sym typeface="+mn-ea"/>
              </a:rPr>
              <a:t>全部顶点</a:t>
            </a:r>
            <a:r>
              <a:rPr kumimoji="0" lang="zh-CN" altLang="en-US" kern="0">
                <a:sym typeface="+mn-ea"/>
              </a:rPr>
              <a:t>的一个极小连通子图。 </a:t>
            </a:r>
            <a:endParaRPr kumimoji="0" lang="zh-CN" altLang="en-US" kern="0">
              <a:sym typeface="+mn-ea"/>
            </a:endParaRPr>
          </a:p>
        </p:txBody>
      </p:sp>
      <p:sp>
        <p:nvSpPr>
          <p:cNvPr id="33795" name="Text Box 5"/>
          <p:cNvSpPr/>
          <p:nvPr/>
        </p:nvSpPr>
        <p:spPr>
          <a:xfrm>
            <a:off x="265113" y="4462463"/>
            <a:ext cx="8428037" cy="1641475"/>
          </a:xfrm>
          <a:prstGeom prst="rect">
            <a:avLst/>
          </a:prstGeom>
          <a:noFill/>
          <a:ln w="9525">
            <a:noFill/>
          </a:ln>
        </p:spPr>
        <p:txBody>
          <a:bodyPr vert="horz" rtlCol="0" anchor="t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>
              <a:lnSpc>
                <a:spcPct val="100000"/>
              </a:lnSpc>
              <a:buSzTx/>
              <a:buChar char="§"/>
            </a:pPr>
            <a:r>
              <a:rPr kumimoji="0" lang="zh-CN" altLang="en-US" kern="0">
                <a:solidFill>
                  <a:srgbClr val="FF0000"/>
                </a:solidFill>
                <a:sym typeface="+mn-ea"/>
              </a:rPr>
              <a:t>生成森林：</a:t>
            </a:r>
            <a:r>
              <a:rPr kumimoji="0" lang="zh-CN" altLang="en-US" kern="0">
                <a:sym typeface="+mn-ea"/>
              </a:rPr>
              <a:t>在</a:t>
            </a:r>
            <a:r>
              <a:rPr kumimoji="0" lang="zh-CN" altLang="en-US" kern="0">
                <a:solidFill>
                  <a:srgbClr val="0000FF"/>
                </a:solidFill>
                <a:sym typeface="+mn-ea"/>
              </a:rPr>
              <a:t>非连通图</a:t>
            </a:r>
            <a:r>
              <a:rPr kumimoji="0" lang="zh-CN" altLang="en-US" kern="0">
                <a:sym typeface="+mn-ea"/>
              </a:rPr>
              <a:t>中，由每个连通分量都可以得到一棵生成树，这些连通分量的生成树就组成了一个非连通图的生成森林。 </a:t>
            </a:r>
            <a:endParaRPr kumimoji="0" lang="zh-CN" altLang="en-US" kern="0">
              <a:sym typeface="+mn-ea"/>
            </a:endParaRPr>
          </a:p>
        </p:txBody>
      </p:sp>
      <p:grpSp>
        <p:nvGrpSpPr>
          <p:cNvPr id="350214" name="Group 6"/>
          <p:cNvGrpSpPr/>
          <p:nvPr/>
        </p:nvGrpSpPr>
        <p:grpSpPr>
          <a:xfrm>
            <a:off x="492125" y="3594101"/>
            <a:ext cx="7426325" cy="684213"/>
            <a:chOff x="310" y="2745"/>
            <a:chExt cx="4678" cy="431"/>
          </a:xfrm>
        </p:grpSpPr>
        <p:graphicFrame>
          <p:nvGraphicFramePr>
            <p:cNvPr id="33807" name="Object 7"/>
            <p:cNvGraphicFramePr>
              <a:graphicFrameLocks noChangeAspect="1"/>
            </p:cNvGraphicFramePr>
            <p:nvPr/>
          </p:nvGraphicFramePr>
          <p:xfrm>
            <a:off x="310" y="2782"/>
            <a:ext cx="406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" r:id="rId1" imgW="861060" imgH="845185" progId="MS_ClipArt_Gallery.5">
                    <p:embed/>
                  </p:oleObj>
                </mc:Choice>
                <mc:Fallback>
                  <p:oleObj name="" r:id="rId1" imgW="861060" imgH="845185" progId="MS_ClipArt_Gallery.5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10" y="2782"/>
                          <a:ext cx="406" cy="3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8" name="Text Box 8"/>
            <p:cNvSpPr txBox="1"/>
            <p:nvPr/>
          </p:nvSpPr>
          <p:spPr>
            <a:xfrm>
              <a:off x="812" y="2745"/>
              <a:ext cx="4176" cy="4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50000"/>
                </a:spcBef>
                <a:buNone/>
              </a:pPr>
              <a:r>
                <a:rPr lang="zh-CN" altLang="en-US" dirty="0"/>
                <a:t>如何理解极小连通子图?</a:t>
              </a:r>
              <a:endParaRPr lang="zh-CN" altLang="en-US" dirty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350219" name="Line 11"/>
          <p:cNvSpPr/>
          <p:nvPr/>
        </p:nvSpPr>
        <p:spPr>
          <a:xfrm flipH="1">
            <a:off x="5971540" y="2376488"/>
            <a:ext cx="6413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0220" name="Line 12"/>
          <p:cNvSpPr/>
          <p:nvPr/>
        </p:nvSpPr>
        <p:spPr>
          <a:xfrm flipH="1" flipV="1">
            <a:off x="5097780" y="2466975"/>
            <a:ext cx="15480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0221" name="Line 13"/>
          <p:cNvSpPr/>
          <p:nvPr/>
        </p:nvSpPr>
        <p:spPr>
          <a:xfrm flipH="1" flipV="1">
            <a:off x="4335780" y="2557463"/>
            <a:ext cx="23040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50222" name="Group 14"/>
          <p:cNvGrpSpPr/>
          <p:nvPr/>
        </p:nvGrpSpPr>
        <p:grpSpPr>
          <a:xfrm>
            <a:off x="4821238" y="2605088"/>
            <a:ext cx="2905125" cy="1162049"/>
            <a:chOff x="3235" y="2073"/>
            <a:chExt cx="1830" cy="732"/>
          </a:xfrm>
        </p:grpSpPr>
        <p:sp>
          <p:nvSpPr>
            <p:cNvPr id="33805" name="AutoShape 15"/>
            <p:cNvSpPr/>
            <p:nvPr/>
          </p:nvSpPr>
          <p:spPr>
            <a:xfrm>
              <a:off x="3235" y="2172"/>
              <a:ext cx="153" cy="451"/>
            </a:xfrm>
            <a:prstGeom prst="leftBrace">
              <a:avLst>
                <a:gd name="adj1" fmla="val 24564"/>
                <a:gd name="adj2" fmla="val 50000"/>
              </a:avLst>
            </a:prstGeom>
            <a:noFill/>
            <a:ln w="25400" cap="flat" cmpd="sng">
              <a:solidFill>
                <a:srgbClr val="3333CD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33806" name="Text Box 16"/>
            <p:cNvSpPr txBox="1"/>
            <p:nvPr/>
          </p:nvSpPr>
          <p:spPr>
            <a:xfrm>
              <a:off x="3438" y="2073"/>
              <a:ext cx="1627" cy="73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rgbClr val="0000FF"/>
                  </a:solidFill>
                  <a:latin typeface="Arial" panose="020B0604020202020204" pitchFamily="34" charset="0"/>
                </a:rPr>
                <a:t>多</a:t>
              </a:r>
              <a:r>
                <a:rPr lang="en-US" altLang="zh-CN" sz="24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——</a:t>
              </a:r>
              <a:r>
                <a:rPr lang="zh-CN" altLang="en-US" sz="2400" dirty="0">
                  <a:solidFill>
                    <a:srgbClr val="0000FF"/>
                  </a:solidFill>
                  <a:latin typeface="Arial" panose="020B0604020202020204" pitchFamily="34" charset="0"/>
                </a:rPr>
                <a:t>构成回路</a:t>
              </a:r>
              <a:endPara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rgbClr val="0000FF"/>
                  </a:solidFill>
                  <a:latin typeface="Arial" panose="020B0604020202020204" pitchFamily="34" charset="0"/>
                </a:rPr>
                <a:t>少</a:t>
              </a:r>
              <a:r>
                <a:rPr lang="en-US" altLang="zh-CN" sz="24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——</a:t>
              </a:r>
              <a:r>
                <a:rPr lang="zh-CN" altLang="en-US" sz="2400" dirty="0">
                  <a:solidFill>
                    <a:srgbClr val="0000FF"/>
                  </a:solidFill>
                  <a:latin typeface="Arial" panose="020B0604020202020204" pitchFamily="34" charset="0"/>
                </a:rPr>
                <a:t>不连通</a:t>
              </a:r>
              <a:endPara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50225" name="Group 17"/>
          <p:cNvGrpSpPr/>
          <p:nvPr/>
        </p:nvGrpSpPr>
        <p:grpSpPr>
          <a:xfrm>
            <a:off x="2430463" y="2651125"/>
            <a:ext cx="2390775" cy="777876"/>
            <a:chOff x="1747" y="2102"/>
            <a:chExt cx="1506" cy="490"/>
          </a:xfrm>
        </p:grpSpPr>
        <p:sp>
          <p:nvSpPr>
            <p:cNvPr id="33803" name="AutoShape 18"/>
            <p:cNvSpPr/>
            <p:nvPr/>
          </p:nvSpPr>
          <p:spPr>
            <a:xfrm rot="5400000">
              <a:off x="1693" y="2155"/>
              <a:ext cx="453" cy="346"/>
            </a:xfrm>
            <a:custGeom>
              <a:avLst/>
              <a:gdLst>
                <a:gd name="txL" fmla="*/ 0 w 21600"/>
                <a:gd name="txT" fmla="*/ 14421 h 21600"/>
                <a:gd name="txR" fmla="*/ 18501 w 21600"/>
                <a:gd name="txB" fmla="*/ 21600 h 21600"/>
              </a:gdLst>
              <a:ahLst/>
              <a:cxnLst>
                <a:cxn ang="17694720">
                  <a:pos x="0" y="0"/>
                </a:cxn>
                <a:cxn ang="11796480">
                  <a:pos x="0" y="0"/>
                </a:cxn>
                <a:cxn ang="11796480">
                  <a:pos x="0" y="0"/>
                </a:cxn>
                <a:cxn ang="589824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635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0">
                <a:solidFill>
                  <a:srgbClr val="0000FF"/>
                </a:solidFill>
              </a:endParaRPr>
            </a:p>
          </p:txBody>
        </p:sp>
        <p:sp>
          <p:nvSpPr>
            <p:cNvPr id="33804" name="Text Box 19"/>
            <p:cNvSpPr txBox="1"/>
            <p:nvPr/>
          </p:nvSpPr>
          <p:spPr>
            <a:xfrm>
              <a:off x="2179" y="2256"/>
              <a:ext cx="1074" cy="33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rgbClr val="0000FF"/>
                  </a:solidFill>
                </a:rPr>
                <a:t>含有</a:t>
              </a:r>
              <a:r>
                <a:rPr lang="en-US" altLang="zh-CN" sz="2400" i="1" dirty="0">
                  <a:solidFill>
                    <a:srgbClr val="0000FF"/>
                  </a:solidFill>
                </a:rPr>
                <a:t>n</a:t>
              </a:r>
              <a:r>
                <a:rPr lang="en-US" altLang="zh-CN" sz="2400" dirty="0">
                  <a:solidFill>
                    <a:srgbClr val="0000FF"/>
                  </a:solidFill>
                </a:rPr>
                <a:t>-1</a:t>
              </a:r>
              <a:r>
                <a:rPr lang="zh-CN" altLang="en-US" sz="2400" dirty="0">
                  <a:solidFill>
                    <a:srgbClr val="0000FF"/>
                  </a:solidFill>
                </a:rPr>
                <a:t>条边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6.1.2  图的基本术语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6.1.2  图的基本术语</a:t>
            </a:r>
            <a:endParaRPr lang="zh-CN" altLang="en-US"/>
          </a:p>
        </p:txBody>
      </p:sp>
      <p:grpSp>
        <p:nvGrpSpPr>
          <p:cNvPr id="3" name="Group 88"/>
          <p:cNvGrpSpPr/>
          <p:nvPr/>
        </p:nvGrpSpPr>
        <p:grpSpPr>
          <a:xfrm>
            <a:off x="557213" y="4033838"/>
            <a:ext cx="2809875" cy="2501900"/>
            <a:chOff x="351" y="2455"/>
            <a:chExt cx="1770" cy="1576"/>
          </a:xfrm>
        </p:grpSpPr>
        <p:sp>
          <p:nvSpPr>
            <p:cNvPr id="4" name="Line 4"/>
            <p:cNvSpPr/>
            <p:nvPr/>
          </p:nvSpPr>
          <p:spPr>
            <a:xfrm>
              <a:off x="664" y="3855"/>
              <a:ext cx="1125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388" y="248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6" name="Text Box 6"/>
            <p:cNvSpPr txBox="1"/>
            <p:nvPr/>
          </p:nvSpPr>
          <p:spPr>
            <a:xfrm>
              <a:off x="430" y="2457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0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Line 7"/>
            <p:cNvSpPr/>
            <p:nvPr/>
          </p:nvSpPr>
          <p:spPr>
            <a:xfrm>
              <a:off x="684" y="2617"/>
              <a:ext cx="1125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787" y="2486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9" name="Text Box 9"/>
            <p:cNvSpPr txBox="1"/>
            <p:nvPr/>
          </p:nvSpPr>
          <p:spPr>
            <a:xfrm>
              <a:off x="1829" y="2455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0" name="Line 10"/>
            <p:cNvSpPr/>
            <p:nvPr/>
          </p:nvSpPr>
          <p:spPr>
            <a:xfrm>
              <a:off x="1939" y="2805"/>
              <a:ext cx="0" cy="90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" name="Line 11"/>
            <p:cNvSpPr/>
            <p:nvPr/>
          </p:nvSpPr>
          <p:spPr>
            <a:xfrm>
              <a:off x="516" y="2800"/>
              <a:ext cx="0" cy="885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746" y="2835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13" name="Text Box 13"/>
            <p:cNvSpPr txBox="1"/>
            <p:nvPr/>
          </p:nvSpPr>
          <p:spPr>
            <a:xfrm>
              <a:off x="788" y="2804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51" y="3687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15" name="Text Box 15"/>
            <p:cNvSpPr txBox="1"/>
            <p:nvPr/>
          </p:nvSpPr>
          <p:spPr>
            <a:xfrm>
              <a:off x="393" y="3656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4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1777" y="3685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17" name="Text Box 17"/>
            <p:cNvSpPr txBox="1"/>
            <p:nvPr/>
          </p:nvSpPr>
          <p:spPr>
            <a:xfrm>
              <a:off x="1819" y="3654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1371" y="2835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19" name="Text Box 19"/>
            <p:cNvSpPr txBox="1"/>
            <p:nvPr/>
          </p:nvSpPr>
          <p:spPr>
            <a:xfrm>
              <a:off x="1413" y="2804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6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1045" y="3334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21" name="Text Box 21"/>
            <p:cNvSpPr txBox="1"/>
            <p:nvPr/>
          </p:nvSpPr>
          <p:spPr>
            <a:xfrm>
              <a:off x="1087" y="3303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5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22" name="Line 22"/>
            <p:cNvSpPr/>
            <p:nvPr/>
          </p:nvSpPr>
          <p:spPr>
            <a:xfrm flipV="1">
              <a:off x="1059" y="2991"/>
              <a:ext cx="31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" name="Line 23"/>
            <p:cNvSpPr/>
            <p:nvPr/>
          </p:nvSpPr>
          <p:spPr>
            <a:xfrm>
              <a:off x="905" y="3136"/>
              <a:ext cx="175" cy="259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" name="Line 24"/>
            <p:cNvSpPr/>
            <p:nvPr/>
          </p:nvSpPr>
          <p:spPr>
            <a:xfrm flipH="1">
              <a:off x="1310" y="3145"/>
              <a:ext cx="161" cy="249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5" name="Group 90"/>
          <p:cNvGrpSpPr/>
          <p:nvPr/>
        </p:nvGrpSpPr>
        <p:grpSpPr>
          <a:xfrm>
            <a:off x="4757738" y="4175125"/>
            <a:ext cx="4227512" cy="2101850"/>
            <a:chOff x="2917" y="2630"/>
            <a:chExt cx="2663" cy="1324"/>
          </a:xfrm>
        </p:grpSpPr>
        <p:sp>
          <p:nvSpPr>
            <p:cNvPr id="26" name="Oval 27"/>
            <p:cNvSpPr>
              <a:spLocks noChangeArrowheads="1"/>
            </p:cNvSpPr>
            <p:nvPr/>
          </p:nvSpPr>
          <p:spPr bwMode="auto">
            <a:xfrm>
              <a:off x="2944" y="2661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27" name="Text Box 28"/>
            <p:cNvSpPr txBox="1"/>
            <p:nvPr/>
          </p:nvSpPr>
          <p:spPr>
            <a:xfrm>
              <a:off x="2986" y="2630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0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28" name="Line 29"/>
            <p:cNvSpPr/>
            <p:nvPr/>
          </p:nvSpPr>
          <p:spPr>
            <a:xfrm flipV="1">
              <a:off x="3250" y="2790"/>
              <a:ext cx="866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" name="Oval 30"/>
            <p:cNvSpPr>
              <a:spLocks noChangeArrowheads="1"/>
            </p:cNvSpPr>
            <p:nvPr/>
          </p:nvSpPr>
          <p:spPr bwMode="auto">
            <a:xfrm>
              <a:off x="4113" y="2669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30" name="Text Box 31"/>
            <p:cNvSpPr txBox="1"/>
            <p:nvPr/>
          </p:nvSpPr>
          <p:spPr>
            <a:xfrm>
              <a:off x="4155" y="2638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31" name="Line 32"/>
            <p:cNvSpPr/>
            <p:nvPr/>
          </p:nvSpPr>
          <p:spPr>
            <a:xfrm>
              <a:off x="4265" y="2978"/>
              <a:ext cx="0" cy="90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" name="Line 33"/>
            <p:cNvSpPr/>
            <p:nvPr/>
          </p:nvSpPr>
          <p:spPr>
            <a:xfrm>
              <a:off x="3072" y="2973"/>
              <a:ext cx="0" cy="885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" name="Oval 34"/>
            <p:cNvSpPr>
              <a:spLocks noChangeArrowheads="1"/>
            </p:cNvSpPr>
            <p:nvPr/>
          </p:nvSpPr>
          <p:spPr bwMode="auto">
            <a:xfrm>
              <a:off x="4620" y="2671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34" name="Text Box 35"/>
            <p:cNvSpPr txBox="1"/>
            <p:nvPr/>
          </p:nvSpPr>
          <p:spPr>
            <a:xfrm>
              <a:off x="4662" y="2640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35" name="Oval 36"/>
            <p:cNvSpPr>
              <a:spLocks noChangeArrowheads="1"/>
            </p:cNvSpPr>
            <p:nvPr/>
          </p:nvSpPr>
          <p:spPr bwMode="auto">
            <a:xfrm>
              <a:off x="2917" y="3610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36" name="Text Box 37"/>
            <p:cNvSpPr txBox="1"/>
            <p:nvPr/>
          </p:nvSpPr>
          <p:spPr>
            <a:xfrm>
              <a:off x="2959" y="3579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4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37" name="Oval 38"/>
            <p:cNvSpPr>
              <a:spLocks noChangeArrowheads="1"/>
            </p:cNvSpPr>
            <p:nvPr/>
          </p:nvSpPr>
          <p:spPr bwMode="auto">
            <a:xfrm>
              <a:off x="4113" y="360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38" name="Text Box 39"/>
            <p:cNvSpPr txBox="1"/>
            <p:nvPr/>
          </p:nvSpPr>
          <p:spPr>
            <a:xfrm>
              <a:off x="4155" y="3577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39" name="Oval 40"/>
            <p:cNvSpPr>
              <a:spLocks noChangeArrowheads="1"/>
            </p:cNvSpPr>
            <p:nvPr/>
          </p:nvSpPr>
          <p:spPr bwMode="auto">
            <a:xfrm>
              <a:off x="5245" y="2671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40" name="Text Box 41"/>
            <p:cNvSpPr txBox="1"/>
            <p:nvPr/>
          </p:nvSpPr>
          <p:spPr>
            <a:xfrm>
              <a:off x="5288" y="2640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6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41" name="Oval 42"/>
            <p:cNvSpPr>
              <a:spLocks noChangeArrowheads="1"/>
            </p:cNvSpPr>
            <p:nvPr/>
          </p:nvSpPr>
          <p:spPr bwMode="auto">
            <a:xfrm>
              <a:off x="4919" y="3170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42" name="Text Box 43"/>
            <p:cNvSpPr txBox="1"/>
            <p:nvPr/>
          </p:nvSpPr>
          <p:spPr>
            <a:xfrm>
              <a:off x="4961" y="3139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5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43" name="Line 44"/>
            <p:cNvSpPr/>
            <p:nvPr/>
          </p:nvSpPr>
          <p:spPr>
            <a:xfrm flipV="1">
              <a:off x="4933" y="2827"/>
              <a:ext cx="31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" name="Line 45"/>
            <p:cNvSpPr/>
            <p:nvPr/>
          </p:nvSpPr>
          <p:spPr>
            <a:xfrm>
              <a:off x="4779" y="2972"/>
              <a:ext cx="175" cy="259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5" name="Group 47"/>
          <p:cNvGrpSpPr/>
          <p:nvPr/>
        </p:nvGrpSpPr>
        <p:grpSpPr>
          <a:xfrm>
            <a:off x="631825" y="1336675"/>
            <a:ext cx="2555875" cy="2259013"/>
            <a:chOff x="884" y="1307"/>
            <a:chExt cx="1610" cy="1423"/>
          </a:xfrm>
        </p:grpSpPr>
        <p:sp>
          <p:nvSpPr>
            <p:cNvPr id="46" name="Freeform 48"/>
            <p:cNvSpPr/>
            <p:nvPr/>
          </p:nvSpPr>
          <p:spPr>
            <a:xfrm>
              <a:off x="1779" y="1548"/>
              <a:ext cx="416" cy="41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816"/>
                </a:cxn>
              </a:cxnLst>
              <a:rect l="0" t="0" r="0" b="0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" name="Group 49"/>
            <p:cNvGrpSpPr/>
            <p:nvPr/>
          </p:nvGrpSpPr>
          <p:grpSpPr>
            <a:xfrm>
              <a:off x="931" y="1307"/>
              <a:ext cx="1563" cy="377"/>
              <a:chOff x="220" y="942"/>
              <a:chExt cx="1563" cy="377"/>
            </a:xfrm>
          </p:grpSpPr>
          <p:sp>
            <p:nvSpPr>
              <p:cNvPr id="48" name="Oval 50"/>
              <p:cNvSpPr>
                <a:spLocks noChangeArrowheads="1"/>
              </p:cNvSpPr>
              <p:nvPr/>
            </p:nvSpPr>
            <p:spPr bwMode="auto">
              <a:xfrm>
                <a:off x="220" y="975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49" name="Text Box 51"/>
              <p:cNvSpPr txBox="1"/>
              <p:nvPr/>
            </p:nvSpPr>
            <p:spPr>
              <a:xfrm>
                <a:off x="262" y="944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0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Line 52"/>
              <p:cNvSpPr/>
              <p:nvPr/>
            </p:nvSpPr>
            <p:spPr>
              <a:xfrm>
                <a:off x="516" y="1104"/>
                <a:ext cx="95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" name="Oval 53"/>
              <p:cNvSpPr>
                <a:spLocks noChangeArrowheads="1"/>
              </p:cNvSpPr>
              <p:nvPr/>
            </p:nvSpPr>
            <p:spPr bwMode="auto">
              <a:xfrm>
                <a:off x="1449" y="973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52" name="Text Box 54"/>
              <p:cNvSpPr txBox="1"/>
              <p:nvPr/>
            </p:nvSpPr>
            <p:spPr>
              <a:xfrm>
                <a:off x="1491" y="942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1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3" name="Freeform 55"/>
            <p:cNvSpPr/>
            <p:nvPr/>
          </p:nvSpPr>
          <p:spPr>
            <a:xfrm>
              <a:off x="1150" y="2131"/>
              <a:ext cx="360" cy="355"/>
            </a:xfrm>
            <a:custGeom>
              <a:avLst/>
              <a:gdLst/>
              <a:ahLst/>
              <a:cxnLst>
                <a:cxn ang="0">
                  <a:pos x="1074" y="0"/>
                </a:cxn>
                <a:cxn ang="0">
                  <a:pos x="0" y="975"/>
                </a:cxn>
              </a:cxnLst>
              <a:rect l="0" t="0" r="0" b="0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6"/>
            <p:cNvSpPr/>
            <p:nvPr/>
          </p:nvSpPr>
          <p:spPr>
            <a:xfrm>
              <a:off x="2322" y="1638"/>
              <a:ext cx="0" cy="778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" name="Line 57"/>
            <p:cNvSpPr/>
            <p:nvPr/>
          </p:nvSpPr>
          <p:spPr>
            <a:xfrm>
              <a:off x="1805" y="2141"/>
              <a:ext cx="405" cy="349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" name="Line 58"/>
            <p:cNvSpPr/>
            <p:nvPr/>
          </p:nvSpPr>
          <p:spPr>
            <a:xfrm>
              <a:off x="1021" y="1642"/>
              <a:ext cx="0" cy="76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" name="Oval 59"/>
            <p:cNvSpPr>
              <a:spLocks noChangeArrowheads="1"/>
            </p:cNvSpPr>
            <p:nvPr/>
          </p:nvSpPr>
          <p:spPr bwMode="auto">
            <a:xfrm>
              <a:off x="1511" y="191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58" name="Text Box 60"/>
            <p:cNvSpPr txBox="1"/>
            <p:nvPr/>
          </p:nvSpPr>
          <p:spPr>
            <a:xfrm>
              <a:off x="1553" y="1887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59" name="Oval 61"/>
            <p:cNvSpPr>
              <a:spLocks noChangeArrowheads="1"/>
            </p:cNvSpPr>
            <p:nvPr/>
          </p:nvSpPr>
          <p:spPr bwMode="auto">
            <a:xfrm>
              <a:off x="884" y="2386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60" name="Text Box 62"/>
            <p:cNvSpPr txBox="1"/>
            <p:nvPr/>
          </p:nvSpPr>
          <p:spPr>
            <a:xfrm>
              <a:off x="926" y="2355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61" name="Oval 63"/>
            <p:cNvSpPr>
              <a:spLocks noChangeArrowheads="1"/>
            </p:cNvSpPr>
            <p:nvPr/>
          </p:nvSpPr>
          <p:spPr bwMode="auto">
            <a:xfrm>
              <a:off x="2160" y="2384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62" name="Text Box 64"/>
            <p:cNvSpPr txBox="1"/>
            <p:nvPr/>
          </p:nvSpPr>
          <p:spPr>
            <a:xfrm>
              <a:off x="2202" y="2353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4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3" name="Group 84"/>
          <p:cNvGrpSpPr/>
          <p:nvPr/>
        </p:nvGrpSpPr>
        <p:grpSpPr>
          <a:xfrm>
            <a:off x="5310188" y="1412875"/>
            <a:ext cx="2555875" cy="2259013"/>
            <a:chOff x="3345" y="890"/>
            <a:chExt cx="1610" cy="1423"/>
          </a:xfrm>
        </p:grpSpPr>
        <p:sp>
          <p:nvSpPr>
            <p:cNvPr id="64" name="Freeform 66"/>
            <p:cNvSpPr/>
            <p:nvPr/>
          </p:nvSpPr>
          <p:spPr>
            <a:xfrm>
              <a:off x="4240" y="1131"/>
              <a:ext cx="416" cy="41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816"/>
                </a:cxn>
              </a:cxnLst>
              <a:rect l="0" t="0" r="0" b="0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" name="Group 67"/>
            <p:cNvGrpSpPr/>
            <p:nvPr/>
          </p:nvGrpSpPr>
          <p:grpSpPr>
            <a:xfrm>
              <a:off x="3392" y="890"/>
              <a:ext cx="1563" cy="377"/>
              <a:chOff x="220" y="942"/>
              <a:chExt cx="1563" cy="377"/>
            </a:xfrm>
          </p:grpSpPr>
          <p:sp>
            <p:nvSpPr>
              <p:cNvPr id="66" name="Oval 68"/>
              <p:cNvSpPr>
                <a:spLocks noChangeArrowheads="1"/>
              </p:cNvSpPr>
              <p:nvPr/>
            </p:nvSpPr>
            <p:spPr bwMode="auto">
              <a:xfrm>
                <a:off x="220" y="975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67" name="Text Box 69"/>
              <p:cNvSpPr txBox="1"/>
              <p:nvPr/>
            </p:nvSpPr>
            <p:spPr>
              <a:xfrm>
                <a:off x="262" y="944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0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Line 70"/>
              <p:cNvSpPr/>
              <p:nvPr/>
            </p:nvSpPr>
            <p:spPr>
              <a:xfrm>
                <a:off x="516" y="1104"/>
                <a:ext cx="95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" name="Oval 71"/>
              <p:cNvSpPr>
                <a:spLocks noChangeArrowheads="1"/>
              </p:cNvSpPr>
              <p:nvPr/>
            </p:nvSpPr>
            <p:spPr bwMode="auto">
              <a:xfrm>
                <a:off x="1449" y="973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70" name="Text Box 72"/>
              <p:cNvSpPr txBox="1"/>
              <p:nvPr/>
            </p:nvSpPr>
            <p:spPr>
              <a:xfrm>
                <a:off x="1491" y="942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1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1" name="Line 74"/>
            <p:cNvSpPr/>
            <p:nvPr/>
          </p:nvSpPr>
          <p:spPr>
            <a:xfrm>
              <a:off x="4783" y="1221"/>
              <a:ext cx="0" cy="778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" name="Line 76"/>
            <p:cNvSpPr/>
            <p:nvPr/>
          </p:nvSpPr>
          <p:spPr>
            <a:xfrm>
              <a:off x="3482" y="1225"/>
              <a:ext cx="0" cy="76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" name="Oval 77"/>
            <p:cNvSpPr>
              <a:spLocks noChangeArrowheads="1"/>
            </p:cNvSpPr>
            <p:nvPr/>
          </p:nvSpPr>
          <p:spPr bwMode="auto">
            <a:xfrm>
              <a:off x="3972" y="1501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74" name="Text Box 78"/>
            <p:cNvSpPr txBox="1"/>
            <p:nvPr/>
          </p:nvSpPr>
          <p:spPr>
            <a:xfrm>
              <a:off x="4014" y="1470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75" name="Oval 79"/>
            <p:cNvSpPr>
              <a:spLocks noChangeArrowheads="1"/>
            </p:cNvSpPr>
            <p:nvPr/>
          </p:nvSpPr>
          <p:spPr bwMode="auto">
            <a:xfrm>
              <a:off x="3345" y="1969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76" name="Text Box 80"/>
            <p:cNvSpPr txBox="1"/>
            <p:nvPr/>
          </p:nvSpPr>
          <p:spPr>
            <a:xfrm>
              <a:off x="3387" y="1938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77" name="Oval 81"/>
            <p:cNvSpPr>
              <a:spLocks noChangeArrowheads="1"/>
            </p:cNvSpPr>
            <p:nvPr/>
          </p:nvSpPr>
          <p:spPr bwMode="auto">
            <a:xfrm>
              <a:off x="4621" y="1967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78" name="Text Box 82"/>
            <p:cNvSpPr txBox="1"/>
            <p:nvPr/>
          </p:nvSpPr>
          <p:spPr>
            <a:xfrm>
              <a:off x="4663" y="1936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4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9" name="Group 86"/>
          <p:cNvGrpSpPr/>
          <p:nvPr/>
        </p:nvGrpSpPr>
        <p:grpSpPr>
          <a:xfrm>
            <a:off x="3521075" y="1935163"/>
            <a:ext cx="1265238" cy="930275"/>
            <a:chOff x="2218" y="1219"/>
            <a:chExt cx="797" cy="586"/>
          </a:xfrm>
        </p:grpSpPr>
        <p:sp>
          <p:nvSpPr>
            <p:cNvPr id="80" name="AutoShape 83"/>
            <p:cNvSpPr/>
            <p:nvPr/>
          </p:nvSpPr>
          <p:spPr>
            <a:xfrm>
              <a:off x="2246" y="1536"/>
              <a:ext cx="769" cy="269"/>
            </a:xfrm>
            <a:prstGeom prst="rightArrow">
              <a:avLst>
                <a:gd name="adj1" fmla="val 50000"/>
                <a:gd name="adj2" fmla="val 71468"/>
              </a:avLst>
            </a:prstGeom>
            <a:solidFill>
              <a:srgbClr val="FF0000"/>
            </a:solidFill>
            <a:ln w="635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81" name="Text Box 85"/>
            <p:cNvSpPr txBox="1"/>
            <p:nvPr/>
          </p:nvSpPr>
          <p:spPr>
            <a:xfrm>
              <a:off x="2218" y="1219"/>
              <a:ext cx="720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latin typeface="Arial" panose="020B0604020202020204" pitchFamily="34" charset="0"/>
                </a:rPr>
                <a:t>生成树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82" name="Group 89"/>
          <p:cNvGrpSpPr/>
          <p:nvPr/>
        </p:nvGrpSpPr>
        <p:grpSpPr>
          <a:xfrm>
            <a:off x="3200400" y="4726305"/>
            <a:ext cx="1554163" cy="884238"/>
            <a:chOff x="2064" y="2909"/>
            <a:chExt cx="979" cy="557"/>
          </a:xfrm>
        </p:grpSpPr>
        <p:sp>
          <p:nvSpPr>
            <p:cNvPr id="83" name="AutoShape 25"/>
            <p:cNvSpPr/>
            <p:nvPr/>
          </p:nvSpPr>
          <p:spPr>
            <a:xfrm>
              <a:off x="2294" y="3197"/>
              <a:ext cx="692" cy="269"/>
            </a:xfrm>
            <a:prstGeom prst="rightArrow">
              <a:avLst>
                <a:gd name="adj1" fmla="val 50000"/>
                <a:gd name="adj2" fmla="val 64312"/>
              </a:avLst>
            </a:prstGeom>
            <a:solidFill>
              <a:srgbClr val="FF0000"/>
            </a:solidFill>
            <a:ln w="635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84" name="Text Box 87"/>
            <p:cNvSpPr txBox="1"/>
            <p:nvPr/>
          </p:nvSpPr>
          <p:spPr>
            <a:xfrm>
              <a:off x="2064" y="2909"/>
              <a:ext cx="979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latin typeface="Arial" panose="020B0604020202020204" pitchFamily="34" charset="0"/>
                </a:rPr>
                <a:t>生成森林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6.1.2  图的基本术语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480" y="958215"/>
            <a:ext cx="8845550" cy="499427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关于</a:t>
            </a:r>
            <a:r>
              <a:rPr lang="zh-CN" altLang="en-US">
                <a:solidFill>
                  <a:srgbClr val="FF00FF"/>
                </a:solidFill>
              </a:rPr>
              <a:t>无向图</a:t>
            </a:r>
            <a:r>
              <a:rPr lang="zh-CN" altLang="en-US">
                <a:solidFill>
                  <a:srgbClr val="FF0000"/>
                </a:solidFill>
              </a:rPr>
              <a:t>的生成树的几个结论：</a:t>
            </a:r>
            <a:endParaRPr lang="zh-CN" altLang="en-US"/>
          </a:p>
          <a:p>
            <a:r>
              <a:rPr lang="zh-CN" altLang="en-US"/>
              <a:t> 一棵有n个顶点的生成树</a:t>
            </a:r>
            <a:r>
              <a:rPr lang="zh-CN" altLang="en-US">
                <a:solidFill>
                  <a:srgbClr val="0000FF"/>
                </a:solidFill>
              </a:rPr>
              <a:t>有且仅有</a:t>
            </a:r>
            <a:r>
              <a:rPr lang="zh-CN" altLang="en-US"/>
              <a:t>n-1条边；</a:t>
            </a:r>
            <a:endParaRPr lang="zh-CN" altLang="en-US"/>
          </a:p>
          <a:p>
            <a:r>
              <a:rPr lang="zh-CN" altLang="en-US"/>
              <a:t> 如果一个图有n个顶点和小于n-1条边，则是非连通图；</a:t>
            </a:r>
            <a:endParaRPr lang="zh-CN" altLang="en-US"/>
          </a:p>
          <a:p>
            <a:r>
              <a:rPr lang="zh-CN" altLang="en-US"/>
              <a:t>如果多于n-1条边，则一定有环；</a:t>
            </a:r>
            <a:endParaRPr lang="zh-CN" altLang="en-US"/>
          </a:p>
          <a:p>
            <a:r>
              <a:rPr lang="zh-CN" altLang="en-US"/>
              <a:t>有n-1条边的图不一定是生成树。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6.1.2  图的基本术语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480" y="958215"/>
            <a:ext cx="8845550" cy="2364740"/>
          </a:xfrm>
        </p:spPr>
        <p:txBody>
          <a:bodyPr/>
          <a:lstStyle/>
          <a:p>
            <a:r>
              <a:rPr lang="zh-CN" altLang="en-US">
                <a:solidFill>
                  <a:srgbClr val="FF00FF"/>
                </a:solidFill>
              </a:rPr>
              <a:t>有向图的生成森林</a:t>
            </a:r>
            <a:r>
              <a:rPr lang="zh-CN" altLang="en-US"/>
              <a:t>是这样一个子图，由</a:t>
            </a:r>
            <a:r>
              <a:rPr lang="zh-CN" altLang="en-US">
                <a:solidFill>
                  <a:srgbClr val="0000FF"/>
                </a:solidFill>
              </a:rPr>
              <a:t>若干棵有向树</a:t>
            </a:r>
            <a:r>
              <a:rPr lang="zh-CN" altLang="en-US"/>
              <a:t>组成，含有图中</a:t>
            </a:r>
            <a:r>
              <a:rPr lang="zh-CN" altLang="en-US">
                <a:solidFill>
                  <a:srgbClr val="0000FF"/>
                </a:solidFill>
              </a:rPr>
              <a:t>全部顶点，但是只有足够构成若干棵有向树的边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有向树</a:t>
            </a:r>
            <a:r>
              <a:rPr lang="zh-CN" altLang="en-US"/>
              <a:t>是只有一个顶点的入度为0 ，其余顶点的入度均为1的有向图。</a:t>
            </a:r>
            <a:endParaRPr lang="zh-CN" altLang="en-US"/>
          </a:p>
        </p:txBody>
      </p:sp>
      <p:grpSp>
        <p:nvGrpSpPr>
          <p:cNvPr id="21507" name="组合 538627"/>
          <p:cNvGrpSpPr/>
          <p:nvPr/>
        </p:nvGrpSpPr>
        <p:grpSpPr>
          <a:xfrm>
            <a:off x="1758315" y="3736975"/>
            <a:ext cx="5188796" cy="2279650"/>
            <a:chOff x="294" y="2805"/>
            <a:chExt cx="2750" cy="1020"/>
          </a:xfrm>
        </p:grpSpPr>
        <p:grpSp>
          <p:nvGrpSpPr>
            <p:cNvPr id="21509" name="组合 538629"/>
            <p:cNvGrpSpPr/>
            <p:nvPr/>
          </p:nvGrpSpPr>
          <p:grpSpPr>
            <a:xfrm>
              <a:off x="294" y="2829"/>
              <a:ext cx="1203" cy="696"/>
              <a:chOff x="4368" y="1896"/>
              <a:chExt cx="1203" cy="696"/>
            </a:xfrm>
          </p:grpSpPr>
          <p:sp>
            <p:nvSpPr>
              <p:cNvPr id="21510" name="椭圆 538630"/>
              <p:cNvSpPr/>
              <p:nvPr/>
            </p:nvSpPr>
            <p:spPr>
              <a:xfrm>
                <a:off x="4368" y="1896"/>
                <a:ext cx="227" cy="204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a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1511" name="椭圆 538631"/>
              <p:cNvSpPr/>
              <p:nvPr/>
            </p:nvSpPr>
            <p:spPr>
              <a:xfrm>
                <a:off x="4909" y="1908"/>
                <a:ext cx="227" cy="204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b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1512" name="椭圆 538632"/>
              <p:cNvSpPr/>
              <p:nvPr/>
            </p:nvSpPr>
            <p:spPr>
              <a:xfrm>
                <a:off x="4373" y="2388"/>
                <a:ext cx="227" cy="204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c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1513" name="椭圆 538633"/>
              <p:cNvSpPr/>
              <p:nvPr/>
            </p:nvSpPr>
            <p:spPr>
              <a:xfrm>
                <a:off x="4928" y="2388"/>
                <a:ext cx="227" cy="204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d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1514" name="椭圆 538634"/>
              <p:cNvSpPr/>
              <p:nvPr/>
            </p:nvSpPr>
            <p:spPr>
              <a:xfrm>
                <a:off x="5344" y="2140"/>
                <a:ext cx="227" cy="204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e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1515" name="直接连接符 538635"/>
              <p:cNvSpPr/>
              <p:nvPr/>
            </p:nvSpPr>
            <p:spPr>
              <a:xfrm>
                <a:off x="4480" y="2112"/>
                <a:ext cx="0" cy="288"/>
              </a:xfrm>
              <a:prstGeom prst="line">
                <a:avLst/>
              </a:prstGeom>
              <a:ln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21516" name="直接连接符 538636"/>
              <p:cNvSpPr/>
              <p:nvPr/>
            </p:nvSpPr>
            <p:spPr>
              <a:xfrm>
                <a:off x="5040" y="2104"/>
                <a:ext cx="0" cy="288"/>
              </a:xfrm>
              <a:prstGeom prst="line">
                <a:avLst/>
              </a:prstGeom>
              <a:ln>
                <a:solidFill>
                  <a:srgbClr val="0000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21517" name="直接连接符 538637"/>
              <p:cNvSpPr/>
              <p:nvPr/>
            </p:nvSpPr>
            <p:spPr>
              <a:xfrm>
                <a:off x="4592" y="2000"/>
                <a:ext cx="317" cy="0"/>
              </a:xfrm>
              <a:prstGeom prst="line">
                <a:avLst/>
              </a:prstGeom>
              <a:ln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21518" name="直接连接符 538638"/>
              <p:cNvSpPr/>
              <p:nvPr/>
            </p:nvSpPr>
            <p:spPr>
              <a:xfrm>
                <a:off x="4608" y="2496"/>
                <a:ext cx="317" cy="0"/>
              </a:xfrm>
              <a:prstGeom prst="line">
                <a:avLst/>
              </a:prstGeom>
              <a:ln>
                <a:solidFill>
                  <a:srgbClr val="0000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21519" name="直接连接符 538639"/>
              <p:cNvSpPr/>
              <p:nvPr/>
            </p:nvSpPr>
            <p:spPr>
              <a:xfrm flipV="1">
                <a:off x="4560" y="2064"/>
                <a:ext cx="385" cy="340"/>
              </a:xfrm>
              <a:prstGeom prst="line">
                <a:avLst/>
              </a:prstGeom>
              <a:ln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21520" name="直接连接符 538640"/>
              <p:cNvSpPr/>
              <p:nvPr/>
            </p:nvSpPr>
            <p:spPr>
              <a:xfrm flipV="1">
                <a:off x="5136" y="2304"/>
                <a:ext cx="240" cy="144"/>
              </a:xfrm>
              <a:prstGeom prst="line">
                <a:avLst/>
              </a:prstGeom>
              <a:ln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21521" name="直接连接符 538641"/>
              <p:cNvSpPr/>
              <p:nvPr/>
            </p:nvSpPr>
            <p:spPr>
              <a:xfrm flipH="1" flipV="1">
                <a:off x="5144" y="2024"/>
                <a:ext cx="240" cy="144"/>
              </a:xfrm>
              <a:prstGeom prst="line">
                <a:avLst/>
              </a:prstGeom>
              <a:ln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sp>
        </p:grpSp>
        <p:sp>
          <p:nvSpPr>
            <p:cNvPr id="21528" name="矩形 538648"/>
            <p:cNvSpPr/>
            <p:nvPr/>
          </p:nvSpPr>
          <p:spPr>
            <a:xfrm>
              <a:off x="294" y="3621"/>
              <a:ext cx="861" cy="20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 b="0">
                  <a:latin typeface="Times New Roman" panose="02020603050405020304" pitchFamily="18" charset="0"/>
                  <a:ea typeface="微软雅黑" panose="020B0503020204020204" charset="-122"/>
                </a:rPr>
                <a:t>(a)   </a:t>
              </a:r>
              <a:r>
                <a:rPr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有向图</a:t>
              </a:r>
              <a:endParaRPr lang="zh-CN" altLang="en-US" sz="20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9" name="矩形 538649"/>
            <p:cNvSpPr/>
            <p:nvPr/>
          </p:nvSpPr>
          <p:spPr>
            <a:xfrm>
              <a:off x="1988" y="3621"/>
              <a:ext cx="1056" cy="20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 b="0">
                  <a:effectLst/>
                  <a:latin typeface="Times New Roman" panose="02020603050405020304" pitchFamily="18" charset="0"/>
                  <a:ea typeface="微软雅黑" panose="020B0503020204020204" charset="-122"/>
                </a:rPr>
                <a:t>(b)   </a:t>
              </a:r>
              <a:r>
                <a:rPr lang="zh-CN" altLang="en-US" sz="2000" b="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生成森林</a:t>
              </a:r>
              <a:endParaRPr lang="zh-CN" altLang="en-US" sz="2000" b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1530" name="组合 538650"/>
            <p:cNvGrpSpPr/>
            <p:nvPr/>
          </p:nvGrpSpPr>
          <p:grpSpPr>
            <a:xfrm>
              <a:off x="1782" y="2805"/>
              <a:ext cx="611" cy="720"/>
              <a:chOff x="3240" y="1536"/>
              <a:chExt cx="611" cy="720"/>
            </a:xfrm>
          </p:grpSpPr>
          <p:sp>
            <p:nvSpPr>
              <p:cNvPr id="21531" name="椭圆 538651"/>
              <p:cNvSpPr/>
              <p:nvPr/>
            </p:nvSpPr>
            <p:spPr>
              <a:xfrm>
                <a:off x="3408" y="1536"/>
                <a:ext cx="227" cy="204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a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1532" name="椭圆 538652"/>
              <p:cNvSpPr/>
              <p:nvPr/>
            </p:nvSpPr>
            <p:spPr>
              <a:xfrm>
                <a:off x="3240" y="2052"/>
                <a:ext cx="227" cy="204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c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1533" name="直接连接符 538653"/>
              <p:cNvSpPr/>
              <p:nvPr/>
            </p:nvSpPr>
            <p:spPr>
              <a:xfrm flipH="1">
                <a:off x="3344" y="1736"/>
                <a:ext cx="136" cy="317"/>
              </a:xfrm>
              <a:prstGeom prst="line">
                <a:avLst/>
              </a:prstGeom>
              <a:ln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21534" name="直接连接符 538654"/>
              <p:cNvSpPr/>
              <p:nvPr/>
            </p:nvSpPr>
            <p:spPr>
              <a:xfrm>
                <a:off x="3592" y="1712"/>
                <a:ext cx="159" cy="317"/>
              </a:xfrm>
              <a:prstGeom prst="line">
                <a:avLst/>
              </a:prstGeom>
              <a:ln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21535" name="椭圆 538655"/>
              <p:cNvSpPr/>
              <p:nvPr/>
            </p:nvSpPr>
            <p:spPr>
              <a:xfrm>
                <a:off x="3624" y="2032"/>
                <a:ext cx="227" cy="204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b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1536" name="组合 538656"/>
            <p:cNvGrpSpPr/>
            <p:nvPr/>
          </p:nvGrpSpPr>
          <p:grpSpPr>
            <a:xfrm>
              <a:off x="2710" y="2805"/>
              <a:ext cx="265" cy="688"/>
              <a:chOff x="3568" y="1536"/>
              <a:chExt cx="265" cy="688"/>
            </a:xfrm>
          </p:grpSpPr>
          <p:sp>
            <p:nvSpPr>
              <p:cNvPr id="21537" name="椭圆 538657"/>
              <p:cNvSpPr/>
              <p:nvPr/>
            </p:nvSpPr>
            <p:spPr>
              <a:xfrm>
                <a:off x="3606" y="1536"/>
                <a:ext cx="227" cy="204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d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1538" name="椭圆 538658"/>
              <p:cNvSpPr/>
              <p:nvPr/>
            </p:nvSpPr>
            <p:spPr>
              <a:xfrm>
                <a:off x="3568" y="2020"/>
                <a:ext cx="227" cy="204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e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1539" name="直接连接符 538659"/>
              <p:cNvSpPr/>
              <p:nvPr/>
            </p:nvSpPr>
            <p:spPr>
              <a:xfrm>
                <a:off x="3716" y="1744"/>
                <a:ext cx="0" cy="288"/>
              </a:xfrm>
              <a:prstGeom prst="line">
                <a:avLst/>
              </a:prstGeom>
              <a:ln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sp>
        </p:grp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533400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dirty="0"/>
              <a:t>6.1.1  </a:t>
            </a:r>
            <a:r>
              <a:rPr lang="zh-CN" altLang="en-US" dirty="0"/>
              <a:t>图的定义</a:t>
            </a:r>
            <a:endParaRPr lang="zh-CN" altLang="en-US" dirty="0"/>
          </a:p>
        </p:txBody>
      </p:sp>
      <p:sp>
        <p:nvSpPr>
          <p:cNvPr id="31747" name="Line 4"/>
          <p:cNvSpPr/>
          <p:nvPr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260" y="958215"/>
            <a:ext cx="9095740" cy="2064385"/>
          </a:xfrm>
          <a:noFill/>
          <a:ln w="9525">
            <a:noFill/>
          </a:ln>
        </p:spPr>
        <p:txBody>
          <a:bodyPr anchor="t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 defTabSz="914400">
              <a:lnSpc>
                <a:spcPct val="120000"/>
              </a:lnSpc>
              <a:buSzTx/>
            </a:pPr>
            <a:r>
              <a:rPr lang="zh-CN" kern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图</a:t>
            </a:r>
            <a:r>
              <a:rPr kern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(</a:t>
            </a:r>
            <a:r>
              <a:rPr lang="en-US" kern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Graph</a:t>
            </a:r>
            <a:r>
              <a:rPr kern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)</a:t>
            </a:r>
            <a:r>
              <a:rPr kern="1200">
                <a:latin typeface="+mn-ea"/>
                <a:cs typeface="+mn-ea"/>
                <a:sym typeface="+mn-ea"/>
              </a:rPr>
              <a:t>是</a:t>
            </a:r>
            <a:r>
              <a:rPr lang="zh-CN" kern="1200">
                <a:latin typeface="+mn-ea"/>
                <a:cs typeface="+mn-ea"/>
                <a:sym typeface="+mn-ea"/>
              </a:rPr>
              <a:t>一种网状数据结构，由顶点的</a:t>
            </a:r>
            <a:r>
              <a:rPr lang="zh-CN" kern="1200">
                <a:solidFill>
                  <a:srgbClr val="0000FF"/>
                </a:solidFill>
                <a:latin typeface="+mn-ea"/>
                <a:cs typeface="+mn-ea"/>
                <a:sym typeface="+mn-ea"/>
              </a:rPr>
              <a:t>有穷非空</a:t>
            </a:r>
            <a:r>
              <a:rPr lang="zh-CN" kern="1200">
                <a:latin typeface="+mn-ea"/>
                <a:cs typeface="+mn-ea"/>
                <a:sym typeface="+mn-ea"/>
              </a:rPr>
              <a:t>集合和顶点之间边的集合组成：</a:t>
            </a:r>
            <a:endParaRPr lang="zh-CN" kern="1200">
              <a:latin typeface="+mn-ea"/>
              <a:cs typeface="+mn-ea"/>
              <a:sym typeface="+mn-ea"/>
            </a:endParaRPr>
          </a:p>
          <a:p>
            <a:pPr lvl="0" algn="l" defTabSz="914400">
              <a:lnSpc>
                <a:spcPct val="120000"/>
              </a:lnSpc>
              <a:buSzTx/>
            </a:pPr>
            <a:r>
              <a:rPr lang="zh-CN" kern="1200">
                <a:latin typeface="+mn-ea"/>
                <a:cs typeface="+mn-ea"/>
                <a:sym typeface="+mn-ea"/>
              </a:rPr>
              <a:t>其形式化定义为：</a:t>
            </a:r>
            <a:r>
              <a:rPr lang="en-US" altLang="zh-CN" kern="1200">
                <a:solidFill>
                  <a:srgbClr val="0000FF"/>
                </a:solidFill>
                <a:latin typeface="+mn-ea"/>
                <a:cs typeface="+mn-ea"/>
                <a:sym typeface="+mn-ea"/>
              </a:rPr>
              <a:t>G=</a:t>
            </a:r>
            <a:r>
              <a:rPr lang="zh-CN" altLang="en-US" kern="1200">
                <a:solidFill>
                  <a:srgbClr val="0000FF"/>
                </a:solidFill>
                <a:latin typeface="+mn-ea"/>
                <a:cs typeface="+mn-ea"/>
                <a:sym typeface="+mn-ea"/>
              </a:rPr>
              <a:t>（</a:t>
            </a:r>
            <a:r>
              <a:rPr lang="en-US" altLang="zh-CN" kern="1200">
                <a:solidFill>
                  <a:srgbClr val="0000FF"/>
                </a:solidFill>
                <a:latin typeface="+mn-ea"/>
                <a:cs typeface="+mn-ea"/>
                <a:sym typeface="+mn-ea"/>
              </a:rPr>
              <a:t>V</a:t>
            </a:r>
            <a:r>
              <a:rPr lang="zh-CN" altLang="en-US" kern="1200">
                <a:solidFill>
                  <a:srgbClr val="0000FF"/>
                </a:solidFill>
                <a:latin typeface="+mn-ea"/>
                <a:cs typeface="+mn-ea"/>
                <a:sym typeface="+mn-ea"/>
              </a:rPr>
              <a:t>，</a:t>
            </a:r>
            <a:r>
              <a:rPr lang="en-US" altLang="zh-CN" kern="1200">
                <a:solidFill>
                  <a:srgbClr val="0000FF"/>
                </a:solidFill>
                <a:latin typeface="+mn-ea"/>
                <a:cs typeface="+mn-ea"/>
                <a:sym typeface="+mn-ea"/>
              </a:rPr>
              <a:t>E</a:t>
            </a:r>
            <a:r>
              <a:rPr lang="zh-CN" altLang="en-US" kern="1200">
                <a:solidFill>
                  <a:srgbClr val="0000FF"/>
                </a:solidFill>
                <a:latin typeface="+mn-ea"/>
                <a:cs typeface="+mn-ea"/>
                <a:sym typeface="+mn-ea"/>
              </a:rPr>
              <a:t>）</a:t>
            </a:r>
            <a:r>
              <a:rPr lang="zh-CN" kern="1200">
                <a:latin typeface="+mn-ea"/>
                <a:cs typeface="+mn-ea"/>
                <a:sym typeface="+mn-ea"/>
              </a:rPr>
              <a:t>。</a:t>
            </a:r>
            <a:endParaRPr lang="zh-CN" kern="1200">
              <a:latin typeface="+mn-ea"/>
              <a:cs typeface="+mn-ea"/>
              <a:sym typeface="+mn-ea"/>
            </a:endParaRPr>
          </a:p>
          <a:p>
            <a:pPr lvl="0" algn="l" defTabSz="914400">
              <a:lnSpc>
                <a:spcPct val="120000"/>
              </a:lnSpc>
              <a:buSzTx/>
            </a:pPr>
            <a:r>
              <a:rPr lang="zh-CN" altLang="en-US" kern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说明：</a:t>
            </a:r>
            <a:endParaRPr lang="zh-CN" altLang="en-US" kern="120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  <a:p>
            <a:pPr marL="514350" lvl="0" indent="-514350" algn="l" defTabSz="914400">
              <a:lnSpc>
                <a:spcPct val="120000"/>
              </a:lnSpc>
              <a:buSzTx/>
              <a:buFont typeface="+mj-ea"/>
              <a:buAutoNum type="circleNumDbPlain"/>
            </a:pPr>
            <a:r>
              <a:rPr lang="zh-CN" altLang="en-US" kern="1200">
                <a:solidFill>
                  <a:srgbClr val="0000FF"/>
                </a:solidFill>
                <a:latin typeface="+mn-ea"/>
                <a:cs typeface="+mn-ea"/>
                <a:sym typeface="+mn-ea"/>
              </a:rPr>
              <a:t>在线性表中，元素个数可以为零，称为空表；</a:t>
            </a:r>
            <a:endParaRPr lang="zh-CN" altLang="en-US" kern="1200">
              <a:solidFill>
                <a:srgbClr val="0000FF"/>
              </a:solidFill>
              <a:latin typeface="+mn-ea"/>
              <a:cs typeface="+mn-ea"/>
              <a:sym typeface="+mn-ea"/>
            </a:endParaRPr>
          </a:p>
          <a:p>
            <a:pPr marL="514350" lvl="0" indent="-514350" algn="l" defTabSz="914400">
              <a:lnSpc>
                <a:spcPct val="120000"/>
              </a:lnSpc>
              <a:buSzTx/>
              <a:buFont typeface="+mj-ea"/>
              <a:buAutoNum type="circleNumDbPlain"/>
            </a:pPr>
            <a:r>
              <a:rPr lang="zh-CN" altLang="en-US" kern="1200">
                <a:solidFill>
                  <a:srgbClr val="0000FF"/>
                </a:solidFill>
                <a:latin typeface="+mn-ea"/>
                <a:cs typeface="+mn-ea"/>
                <a:sym typeface="+mn-ea"/>
              </a:rPr>
              <a:t>在树中，结点个数可以为零，称为空树；</a:t>
            </a:r>
            <a:endParaRPr lang="zh-CN" altLang="en-US" kern="1200">
              <a:solidFill>
                <a:srgbClr val="0000FF"/>
              </a:solidFill>
              <a:latin typeface="+mn-ea"/>
              <a:cs typeface="+mn-ea"/>
              <a:sym typeface="+mn-ea"/>
            </a:endParaRPr>
          </a:p>
          <a:p>
            <a:pPr marL="514350" lvl="0" indent="-514350" algn="l" defTabSz="914400">
              <a:lnSpc>
                <a:spcPct val="120000"/>
              </a:lnSpc>
              <a:buSzTx/>
              <a:buFont typeface="+mj-ea"/>
              <a:buAutoNum type="circleNumDbPlain"/>
            </a:pPr>
            <a:r>
              <a:rPr lang="zh-CN" altLang="en-US" kern="1200">
                <a:solidFill>
                  <a:srgbClr val="0000FF"/>
                </a:solidFill>
                <a:latin typeface="+mn-ea"/>
                <a:cs typeface="+mn-ea"/>
                <a:sym typeface="+mn-ea"/>
              </a:rPr>
              <a:t>在图中，顶点个数不能为零，但可以没有边。</a:t>
            </a:r>
            <a:endParaRPr lang="zh-CN" altLang="en-US" kern="1200">
              <a:solidFill>
                <a:srgbClr val="0000FF"/>
              </a:solidFill>
              <a:latin typeface="+mn-ea"/>
              <a:cs typeface="+mn-ea"/>
              <a:sym typeface="+mn-ea"/>
            </a:endParaRPr>
          </a:p>
          <a:p>
            <a:pPr marL="514350" lvl="0" indent="-514350" algn="l" defTabSz="914400">
              <a:lnSpc>
                <a:spcPct val="120000"/>
              </a:lnSpc>
              <a:buSzTx/>
              <a:buNone/>
            </a:pPr>
            <a:endParaRPr lang="zh-CN" altLang="en-US" kern="1200">
              <a:solidFill>
                <a:srgbClr val="0000FF"/>
              </a:solidFill>
              <a:latin typeface="+mn-ea"/>
              <a:cs typeface="+mn-ea"/>
              <a:sym typeface="+mn-ea"/>
            </a:endParaRPr>
          </a:p>
          <a:p>
            <a:pPr lvl="0" algn="l" defTabSz="914400">
              <a:lnSpc>
                <a:spcPct val="120000"/>
              </a:lnSpc>
              <a:buSzTx/>
            </a:pPr>
            <a:endParaRPr lang="zh-CN" altLang="en-US" kern="1200">
              <a:solidFill>
                <a:srgbClr val="0000FF"/>
              </a:solidFill>
              <a:latin typeface="+mn-ea"/>
              <a:cs typeface="+mn-ea"/>
              <a:sym typeface="+mn-ea"/>
            </a:endParaRPr>
          </a:p>
          <a:p>
            <a:pPr marL="457200" lvl="1" indent="0" algn="l" defTabSz="914400">
              <a:lnSpc>
                <a:spcPct val="120000"/>
              </a:lnSpc>
              <a:buSzTx/>
              <a:buFont typeface="+mj-ea"/>
              <a:buNone/>
            </a:pPr>
            <a:endParaRPr lang="en-US" altLang="zh-CN" kern="1200">
              <a:solidFill>
                <a:srgbClr val="0000FF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6.1  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720" y="885190"/>
            <a:ext cx="8879840" cy="5748020"/>
          </a:xfrm>
        </p:spPr>
        <p:txBody>
          <a:bodyPr/>
          <a:lstStyle/>
          <a:p>
            <a:r>
              <a:rPr lang="en-US" altLang="zh-CN">
                <a:solidFill>
                  <a:srgbClr val="0000FF"/>
                </a:solidFill>
              </a:rPr>
              <a:t>1、图的定义</a:t>
            </a:r>
            <a:r>
              <a:rPr lang="zh-CN" altLang="en-US">
                <a:solidFill>
                  <a:srgbClr val="0000FF"/>
                </a:solidFill>
              </a:rPr>
              <a:t>与相关术语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图是多对多的网状结构，记为</a:t>
            </a:r>
            <a:r>
              <a:rPr lang="en-US" altLang="zh-CN">
                <a:solidFill>
                  <a:srgbClr val="0000FF"/>
                </a:solidFill>
              </a:rPr>
              <a:t>G=(V,E)</a:t>
            </a:r>
            <a:r>
              <a:rPr lang="zh-CN" altLang="en-US">
                <a:solidFill>
                  <a:srgbClr val="0000FF"/>
                </a:solidFill>
              </a:rPr>
              <a:t>；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    </a:t>
            </a:r>
            <a:r>
              <a:rPr lang="zh-CN" altLang="en-US" sz="2800">
                <a:sym typeface="+mn-ea"/>
              </a:rPr>
              <a:t>邻接点、路径与回路、顶点的度、生成树；</a:t>
            </a:r>
            <a:endParaRPr lang="en-US" altLang="zh-CN">
              <a:solidFill>
                <a:srgbClr val="0000FF"/>
              </a:solidFill>
            </a:endParaRPr>
          </a:p>
          <a:p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、与树结构的区别：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/>
              <a:t>    图是多对多关系，树是一对多关系</a:t>
            </a:r>
            <a:endParaRPr lang="zh-CN" altLang="en-US"/>
          </a:p>
          <a:p>
            <a:r>
              <a:rPr lang="en-US" altLang="zh-CN">
                <a:solidFill>
                  <a:srgbClr val="0000FF"/>
                </a:solidFill>
              </a:rPr>
              <a:t>3、图的类型</a:t>
            </a:r>
            <a:r>
              <a:rPr lang="zh-CN" altLang="en-US">
                <a:solidFill>
                  <a:srgbClr val="0000FF"/>
                </a:solidFill>
              </a:rPr>
              <a:t>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无向图</a:t>
            </a:r>
            <a:r>
              <a:rPr lang="en-US" altLang="zh-CN"/>
              <a:t>/</a:t>
            </a:r>
            <a:r>
              <a:rPr lang="zh-CN" altLang="en-US"/>
              <a:t>有向图</a:t>
            </a:r>
            <a:r>
              <a:rPr lang="en-US" altLang="zh-CN"/>
              <a:t>/</a:t>
            </a:r>
            <a:r>
              <a:rPr lang="zh-CN" altLang="en-US"/>
              <a:t>完全图</a:t>
            </a:r>
            <a:r>
              <a:rPr lang="en-US" altLang="zh-CN"/>
              <a:t>/</a:t>
            </a:r>
            <a:r>
              <a:rPr lang="zh-CN" altLang="en-US"/>
              <a:t>子图</a:t>
            </a:r>
            <a:r>
              <a:rPr lang="en-US" altLang="zh-CN"/>
              <a:t>/</a:t>
            </a:r>
            <a:r>
              <a:rPr lang="zh-CN" altLang="en-US">
                <a:solidFill>
                  <a:srgbClr val="FF0000"/>
                </a:solidFill>
              </a:rPr>
              <a:t>连通图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连通分量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强连通图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强连通分量</a:t>
            </a:r>
            <a:endParaRPr lang="zh-CN" altLang="en-US">
              <a:solidFill>
                <a:srgbClr val="0000FF"/>
              </a:solidFill>
            </a:endParaRPr>
          </a:p>
          <a:p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</a:rPr>
              <a:t>、顶点在图中的位置：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716780" y="5373370"/>
            <a:ext cx="3075305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0">
                <a:sym typeface="+mn-ea"/>
              </a:rPr>
              <a:t>人为排序编号</a:t>
            </a:r>
            <a:endParaRPr lang="zh-CN" altLang="en-US" b="0">
              <a:sym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533400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dirty="0"/>
              <a:t>6.1.1  </a:t>
            </a:r>
            <a:r>
              <a:rPr lang="zh-CN" altLang="en-US" dirty="0"/>
              <a:t>图的定义</a:t>
            </a:r>
            <a:endParaRPr lang="zh-CN" altLang="en-US" dirty="0"/>
          </a:p>
        </p:txBody>
      </p:sp>
      <p:sp>
        <p:nvSpPr>
          <p:cNvPr id="31747" name="Line 4"/>
          <p:cNvSpPr/>
          <p:nvPr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260" y="958215"/>
            <a:ext cx="9095740" cy="2594610"/>
          </a:xfrm>
          <a:noFill/>
          <a:ln w="9525">
            <a:noFill/>
          </a:ln>
        </p:spPr>
        <p:txBody>
          <a:bodyPr anchor="t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 defTabSz="914400">
              <a:lnSpc>
                <a:spcPct val="120000"/>
              </a:lnSpc>
              <a:buSzTx/>
            </a:pPr>
            <a:r>
              <a:rPr kern="1200">
                <a:latin typeface="+mn-ea"/>
                <a:cs typeface="+mn-ea"/>
                <a:sym typeface="+mn-ea"/>
              </a:rPr>
              <a:t>在图G中，若顶点v</a:t>
            </a:r>
            <a:r>
              <a:rPr kern="1200" baseline="-25000">
                <a:latin typeface="+mn-ea"/>
                <a:cs typeface="+mn-ea"/>
                <a:sym typeface="+mn-ea"/>
              </a:rPr>
              <a:t>i</a:t>
            </a:r>
            <a:r>
              <a:rPr kern="1200">
                <a:latin typeface="+mn-ea"/>
                <a:cs typeface="+mn-ea"/>
                <a:sym typeface="+mn-ea"/>
              </a:rPr>
              <a:t>和v</a:t>
            </a:r>
            <a:r>
              <a:rPr kern="1200" baseline="-25000">
                <a:latin typeface="+mn-ea"/>
                <a:cs typeface="+mn-ea"/>
                <a:sym typeface="+mn-ea"/>
              </a:rPr>
              <a:t>j</a:t>
            </a:r>
            <a:r>
              <a:rPr kern="1200">
                <a:latin typeface="+mn-ea"/>
                <a:cs typeface="+mn-ea"/>
                <a:sym typeface="+mn-ea"/>
              </a:rPr>
              <a:t>之间的边没有方向，则称这条边为</a:t>
            </a:r>
            <a:r>
              <a:rPr kern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无向边</a:t>
            </a:r>
            <a:r>
              <a:rPr kern="1200">
                <a:latin typeface="+mn-ea"/>
                <a:cs typeface="+mn-ea"/>
                <a:sym typeface="+mn-ea"/>
              </a:rPr>
              <a:t>，表示为(v</a:t>
            </a:r>
            <a:r>
              <a:rPr kern="1200" baseline="-25000">
                <a:latin typeface="+mn-ea"/>
                <a:cs typeface="+mn-ea"/>
                <a:sym typeface="+mn-ea"/>
              </a:rPr>
              <a:t>i</a:t>
            </a:r>
            <a:r>
              <a:rPr kern="1200">
                <a:latin typeface="+mn-ea"/>
                <a:cs typeface="+mn-ea"/>
                <a:sym typeface="+mn-ea"/>
              </a:rPr>
              <a:t>,v</a:t>
            </a:r>
            <a:r>
              <a:rPr kern="1200" baseline="-25000">
                <a:latin typeface="+mn-ea"/>
                <a:cs typeface="+mn-ea"/>
                <a:sym typeface="+mn-ea"/>
              </a:rPr>
              <a:t>j</a:t>
            </a:r>
            <a:r>
              <a:rPr kern="1200">
                <a:latin typeface="+mn-ea"/>
                <a:cs typeface="+mn-ea"/>
                <a:sym typeface="+mn-ea"/>
              </a:rPr>
              <a:t>)。  </a:t>
            </a:r>
            <a:endParaRPr kern="1200">
              <a:latin typeface="+mn-ea"/>
              <a:cs typeface="+mn-ea"/>
              <a:sym typeface="+mn-ea"/>
            </a:endParaRPr>
          </a:p>
          <a:p>
            <a:pPr lvl="0" algn="l" defTabSz="914400">
              <a:lnSpc>
                <a:spcPct val="120000"/>
              </a:lnSpc>
              <a:buSzTx/>
            </a:pPr>
            <a:r>
              <a:rPr kern="1200">
                <a:latin typeface="+mn-ea"/>
                <a:cs typeface="+mn-ea"/>
                <a:sym typeface="+mn-ea"/>
              </a:rPr>
              <a:t>如果图的任意两个顶点之间的边都是无向边，则称该图为</a:t>
            </a:r>
            <a:r>
              <a:rPr kern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无向图</a:t>
            </a:r>
            <a:r>
              <a:rPr kern="1200">
                <a:latin typeface="+mn-ea"/>
                <a:cs typeface="+mn-ea"/>
                <a:sym typeface="+mn-ea"/>
              </a:rPr>
              <a:t>。 </a:t>
            </a:r>
            <a:endParaRPr lang="zh-CN" altLang="en-US" kern="1200">
              <a:solidFill>
                <a:srgbClr val="0000FF"/>
              </a:solidFill>
              <a:latin typeface="+mn-ea"/>
              <a:cs typeface="+mn-ea"/>
              <a:sym typeface="+mn-ea"/>
            </a:endParaRPr>
          </a:p>
          <a:p>
            <a:pPr lvl="0" algn="l" defTabSz="914400">
              <a:lnSpc>
                <a:spcPct val="120000"/>
              </a:lnSpc>
              <a:buSzTx/>
            </a:pPr>
            <a:endParaRPr lang="zh-CN" altLang="en-US" kern="1200">
              <a:solidFill>
                <a:srgbClr val="0000FF"/>
              </a:solidFill>
              <a:latin typeface="+mn-ea"/>
              <a:cs typeface="+mn-ea"/>
              <a:sym typeface="+mn-ea"/>
            </a:endParaRPr>
          </a:p>
          <a:p>
            <a:pPr marL="457200" lvl="1" indent="0" algn="l" defTabSz="914400">
              <a:lnSpc>
                <a:spcPct val="120000"/>
              </a:lnSpc>
              <a:buSzTx/>
              <a:buFont typeface="+mj-ea"/>
              <a:buNone/>
            </a:pPr>
            <a:endParaRPr lang="en-US" altLang="zh-CN" kern="1200">
              <a:solidFill>
                <a:srgbClr val="0000FF"/>
              </a:solidFill>
              <a:latin typeface="+mn-ea"/>
              <a:cs typeface="+mn-ea"/>
              <a:sym typeface="+mn-ea"/>
            </a:endParaRPr>
          </a:p>
        </p:txBody>
      </p:sp>
      <p:grpSp>
        <p:nvGrpSpPr>
          <p:cNvPr id="12294" name="Group 91"/>
          <p:cNvGrpSpPr/>
          <p:nvPr/>
        </p:nvGrpSpPr>
        <p:grpSpPr>
          <a:xfrm>
            <a:off x="2149793" y="3691255"/>
            <a:ext cx="2555875" cy="2259013"/>
            <a:chOff x="173" y="942"/>
            <a:chExt cx="1610" cy="1423"/>
          </a:xfrm>
        </p:grpSpPr>
        <p:grpSp>
          <p:nvGrpSpPr>
            <p:cNvPr id="12310" name="Group 86"/>
            <p:cNvGrpSpPr/>
            <p:nvPr/>
          </p:nvGrpSpPr>
          <p:grpSpPr>
            <a:xfrm>
              <a:off x="220" y="942"/>
              <a:ext cx="1563" cy="377"/>
              <a:chOff x="220" y="942"/>
              <a:chExt cx="1563" cy="377"/>
            </a:xfrm>
          </p:grpSpPr>
          <p:sp>
            <p:nvSpPr>
              <p:cNvPr id="48135" name="Oval 7"/>
              <p:cNvSpPr>
                <a:spLocks noChangeArrowheads="1"/>
              </p:cNvSpPr>
              <p:nvPr/>
            </p:nvSpPr>
            <p:spPr bwMode="auto">
              <a:xfrm>
                <a:off x="220" y="975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12323" name="Text Box 6"/>
              <p:cNvSpPr txBox="1"/>
              <p:nvPr/>
            </p:nvSpPr>
            <p:spPr>
              <a:xfrm>
                <a:off x="262" y="944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0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324" name="Line 16"/>
              <p:cNvSpPr/>
              <p:nvPr/>
            </p:nvSpPr>
            <p:spPr>
              <a:xfrm>
                <a:off x="516" y="1104"/>
                <a:ext cx="952" cy="0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97" name="Oval 69"/>
              <p:cNvSpPr>
                <a:spLocks noChangeArrowheads="1"/>
              </p:cNvSpPr>
              <p:nvPr/>
            </p:nvSpPr>
            <p:spPr bwMode="auto">
              <a:xfrm>
                <a:off x="1449" y="973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12326" name="Text Box 70"/>
              <p:cNvSpPr txBox="1"/>
              <p:nvPr/>
            </p:nvSpPr>
            <p:spPr>
              <a:xfrm>
                <a:off x="1491" y="942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1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311" name="Freeform 17"/>
            <p:cNvSpPr/>
            <p:nvPr/>
          </p:nvSpPr>
          <p:spPr>
            <a:xfrm>
              <a:off x="439" y="1775"/>
              <a:ext cx="443" cy="346"/>
            </a:xfrm>
            <a:custGeom>
              <a:avLst/>
              <a:gdLst/>
              <a:ahLst/>
              <a:cxnLst>
                <a:cxn ang="0">
                  <a:pos x="4592" y="0"/>
                </a:cxn>
                <a:cxn ang="0">
                  <a:pos x="0" y="814"/>
                </a:cxn>
              </a:cxnLst>
              <a:rect l="0" t="0" r="0" b="0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18"/>
            <p:cNvSpPr/>
            <p:nvPr/>
          </p:nvSpPr>
          <p:spPr>
            <a:xfrm>
              <a:off x="1611" y="1273"/>
              <a:ext cx="0" cy="778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3" name="Freeform 19"/>
            <p:cNvSpPr/>
            <p:nvPr/>
          </p:nvSpPr>
          <p:spPr>
            <a:xfrm>
              <a:off x="1068" y="1183"/>
              <a:ext cx="416" cy="41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816"/>
                </a:cxn>
              </a:cxnLst>
              <a:rect l="0" t="0" r="0" b="0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Line 20"/>
            <p:cNvSpPr/>
            <p:nvPr/>
          </p:nvSpPr>
          <p:spPr>
            <a:xfrm>
              <a:off x="1094" y="1776"/>
              <a:ext cx="405" cy="349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5" name="Line 21"/>
            <p:cNvSpPr/>
            <p:nvPr/>
          </p:nvSpPr>
          <p:spPr>
            <a:xfrm>
              <a:off x="310" y="1277"/>
              <a:ext cx="0" cy="76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99" name="Oval 71"/>
            <p:cNvSpPr>
              <a:spLocks noChangeArrowheads="1"/>
            </p:cNvSpPr>
            <p:nvPr/>
          </p:nvSpPr>
          <p:spPr bwMode="auto">
            <a:xfrm>
              <a:off x="800" y="1553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12317" name="Text Box 72"/>
            <p:cNvSpPr txBox="1"/>
            <p:nvPr/>
          </p:nvSpPr>
          <p:spPr>
            <a:xfrm>
              <a:off x="842" y="1522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48201" name="Oval 73"/>
            <p:cNvSpPr>
              <a:spLocks noChangeArrowheads="1"/>
            </p:cNvSpPr>
            <p:nvPr/>
          </p:nvSpPr>
          <p:spPr bwMode="auto">
            <a:xfrm>
              <a:off x="173" y="2021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12319" name="Text Box 74"/>
            <p:cNvSpPr txBox="1"/>
            <p:nvPr/>
          </p:nvSpPr>
          <p:spPr>
            <a:xfrm>
              <a:off x="215" y="1990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48203" name="Oval 75"/>
            <p:cNvSpPr>
              <a:spLocks noChangeArrowheads="1"/>
            </p:cNvSpPr>
            <p:nvPr/>
          </p:nvSpPr>
          <p:spPr bwMode="auto">
            <a:xfrm>
              <a:off x="1449" y="2019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12321" name="Text Box 76"/>
            <p:cNvSpPr txBox="1"/>
            <p:nvPr/>
          </p:nvSpPr>
          <p:spPr>
            <a:xfrm>
              <a:off x="1491" y="1988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4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31030" y="4442460"/>
            <a:ext cx="2901950" cy="681990"/>
            <a:chOff x="7769" y="5301"/>
            <a:chExt cx="4570" cy="1074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769" y="5854"/>
              <a:ext cx="1424" cy="26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9" name="文本框 8"/>
            <p:cNvSpPr txBox="1"/>
            <p:nvPr/>
          </p:nvSpPr>
          <p:spPr>
            <a:xfrm>
              <a:off x="8825" y="5301"/>
              <a:ext cx="3515" cy="1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/>
                <a:t>（</a:t>
              </a:r>
              <a:r>
                <a:rPr lang="en-US" altLang="zh-CN"/>
                <a:t>V</a:t>
              </a:r>
              <a:r>
                <a:rPr lang="en-US" altLang="zh-CN" baseline="-25000"/>
                <a:t>1</a:t>
              </a:r>
              <a:r>
                <a:rPr lang="zh-CN" altLang="en-US"/>
                <a:t>，</a:t>
              </a:r>
              <a:r>
                <a:rPr lang="en-US" altLang="zh-CN"/>
                <a:t>V</a:t>
              </a:r>
              <a:r>
                <a:rPr lang="en-US" altLang="zh-CN" baseline="-25000"/>
                <a:t>4</a:t>
              </a:r>
              <a:r>
                <a:rPr lang="zh-CN" altLang="en-US"/>
                <a:t>）</a:t>
              </a:r>
              <a:endParaRPr lang="zh-CN" altLang="en-US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533400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dirty="0"/>
              <a:t>6.1.1  </a:t>
            </a:r>
            <a:r>
              <a:rPr lang="zh-CN" altLang="en-US" dirty="0"/>
              <a:t>图的定义</a:t>
            </a:r>
            <a:endParaRPr lang="zh-CN" altLang="en-US" dirty="0"/>
          </a:p>
        </p:txBody>
      </p:sp>
      <p:sp>
        <p:nvSpPr>
          <p:cNvPr id="31747" name="Line 4"/>
          <p:cNvSpPr/>
          <p:nvPr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260" y="958215"/>
            <a:ext cx="9095740" cy="2594610"/>
          </a:xfrm>
          <a:noFill/>
          <a:ln w="9525">
            <a:noFill/>
          </a:ln>
        </p:spPr>
        <p:txBody>
          <a:bodyPr anchor="t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 defTabSz="914400">
              <a:lnSpc>
                <a:spcPct val="120000"/>
              </a:lnSpc>
              <a:buSzTx/>
            </a:pPr>
            <a:r>
              <a:rPr kern="1200">
                <a:latin typeface="+mn-ea"/>
                <a:cs typeface="+mn-ea"/>
                <a:sym typeface="+mn-ea"/>
              </a:rPr>
              <a:t>在图G中，若从顶点v</a:t>
            </a:r>
            <a:r>
              <a:rPr kern="1200" baseline="-25000">
                <a:latin typeface="+mn-ea"/>
                <a:cs typeface="+mn-ea"/>
                <a:sym typeface="+mn-ea"/>
              </a:rPr>
              <a:t>i</a:t>
            </a:r>
            <a:r>
              <a:rPr kern="1200">
                <a:latin typeface="+mn-ea"/>
                <a:cs typeface="+mn-ea"/>
                <a:sym typeface="+mn-ea"/>
              </a:rPr>
              <a:t>到v</a:t>
            </a:r>
            <a:r>
              <a:rPr kern="1200" baseline="-25000">
                <a:latin typeface="+mn-ea"/>
                <a:cs typeface="+mn-ea"/>
                <a:sym typeface="+mn-ea"/>
              </a:rPr>
              <a:t>j</a:t>
            </a:r>
            <a:r>
              <a:rPr kern="1200">
                <a:latin typeface="+mn-ea"/>
                <a:cs typeface="+mn-ea"/>
                <a:sym typeface="+mn-ea"/>
              </a:rPr>
              <a:t>的边有方向，则称这条边为</a:t>
            </a:r>
            <a:r>
              <a:rPr kern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有向边</a:t>
            </a:r>
            <a:r>
              <a:rPr kern="1200">
                <a:latin typeface="+mn-ea"/>
                <a:cs typeface="+mn-ea"/>
                <a:sym typeface="+mn-ea"/>
              </a:rPr>
              <a:t>，表示为&lt;v</a:t>
            </a:r>
            <a:r>
              <a:rPr kern="1200" baseline="-25000">
                <a:latin typeface="+mn-ea"/>
                <a:cs typeface="+mn-ea"/>
                <a:sym typeface="+mn-ea"/>
              </a:rPr>
              <a:t>i</a:t>
            </a:r>
            <a:r>
              <a:rPr kern="1200">
                <a:latin typeface="+mn-ea"/>
                <a:cs typeface="+mn-ea"/>
                <a:sym typeface="+mn-ea"/>
              </a:rPr>
              <a:t>,v</a:t>
            </a:r>
            <a:r>
              <a:rPr kern="1200" baseline="-25000">
                <a:latin typeface="+mn-ea"/>
                <a:cs typeface="+mn-ea"/>
                <a:sym typeface="+mn-ea"/>
              </a:rPr>
              <a:t>j</a:t>
            </a:r>
            <a:r>
              <a:rPr kern="1200">
                <a:latin typeface="+mn-ea"/>
                <a:cs typeface="+mn-ea"/>
                <a:sym typeface="+mn-ea"/>
              </a:rPr>
              <a:t>&gt;。  </a:t>
            </a:r>
            <a:endParaRPr kern="1200">
              <a:latin typeface="+mn-ea"/>
              <a:cs typeface="+mn-ea"/>
              <a:sym typeface="+mn-ea"/>
            </a:endParaRPr>
          </a:p>
          <a:p>
            <a:pPr lvl="0" algn="l" defTabSz="914400">
              <a:lnSpc>
                <a:spcPct val="120000"/>
              </a:lnSpc>
              <a:buSzTx/>
            </a:pPr>
            <a:r>
              <a:rPr kern="1200">
                <a:latin typeface="+mn-ea"/>
                <a:cs typeface="+mn-ea"/>
                <a:sym typeface="+mn-ea"/>
              </a:rPr>
              <a:t>如果图的任意两个顶点之间的边都是有向边，则称该图为</a:t>
            </a:r>
            <a:r>
              <a:rPr kern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有向图</a:t>
            </a:r>
            <a:r>
              <a:rPr kern="1200">
                <a:latin typeface="+mn-ea"/>
                <a:cs typeface="+mn-ea"/>
                <a:sym typeface="+mn-ea"/>
              </a:rPr>
              <a:t>。</a:t>
            </a:r>
            <a:endParaRPr kern="1200">
              <a:latin typeface="+mn-ea"/>
              <a:cs typeface="+mn-ea"/>
              <a:sym typeface="+mn-ea"/>
            </a:endParaRPr>
          </a:p>
          <a:p>
            <a:pPr marL="457200" lvl="1" indent="0" algn="l" defTabSz="914400">
              <a:lnSpc>
                <a:spcPct val="120000"/>
              </a:lnSpc>
              <a:buSzTx/>
              <a:buFont typeface="+mj-ea"/>
              <a:buNone/>
            </a:pPr>
            <a:endParaRPr lang="en-US" altLang="zh-CN" kern="1200">
              <a:solidFill>
                <a:srgbClr val="0000FF"/>
              </a:solidFill>
              <a:latin typeface="+mn-ea"/>
              <a:cs typeface="+mn-ea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431030" y="4442460"/>
            <a:ext cx="2902585" cy="681990"/>
            <a:chOff x="7769" y="5301"/>
            <a:chExt cx="4571" cy="1074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769" y="5854"/>
              <a:ext cx="1424" cy="26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9" name="文本框 8"/>
            <p:cNvSpPr txBox="1"/>
            <p:nvPr/>
          </p:nvSpPr>
          <p:spPr>
            <a:xfrm>
              <a:off x="8825" y="5301"/>
              <a:ext cx="3515" cy="1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/>
                <a:t>  &lt;V</a:t>
              </a:r>
              <a:r>
                <a:rPr lang="en-US" altLang="zh-CN" baseline="-25000"/>
                <a:t>3</a:t>
              </a:r>
              <a:r>
                <a:rPr lang="zh-CN" altLang="en-US"/>
                <a:t>，</a:t>
              </a:r>
              <a:r>
                <a:rPr lang="en-US" altLang="zh-CN"/>
                <a:t>V</a:t>
              </a:r>
              <a:r>
                <a:rPr lang="en-US" altLang="zh-CN" baseline="-25000"/>
                <a:t>0</a:t>
              </a:r>
              <a:r>
                <a:rPr lang="en-US" altLang="zh-CN"/>
                <a:t>&gt;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04210" y="3789045"/>
            <a:ext cx="2472055" cy="2334260"/>
            <a:chOff x="560" y="6513"/>
            <a:chExt cx="3893" cy="3676"/>
          </a:xfrm>
        </p:grpSpPr>
        <p:sp>
          <p:nvSpPr>
            <p:cNvPr id="48159" name="Freeform 31"/>
            <p:cNvSpPr/>
            <p:nvPr/>
          </p:nvSpPr>
          <p:spPr>
            <a:xfrm>
              <a:off x="1358" y="6965"/>
              <a:ext cx="2255" cy="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</a:cxnLst>
              <a:rect l="0" t="0" r="0" b="0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6" name="Oval 78"/>
            <p:cNvSpPr>
              <a:spLocks noChangeArrowheads="1"/>
            </p:cNvSpPr>
            <p:nvPr/>
          </p:nvSpPr>
          <p:spPr bwMode="auto">
            <a:xfrm>
              <a:off x="573" y="6590"/>
              <a:ext cx="793" cy="793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12297" name="Text Box 79"/>
            <p:cNvSpPr txBox="1"/>
            <p:nvPr/>
          </p:nvSpPr>
          <p:spPr>
            <a:xfrm>
              <a:off x="678" y="6513"/>
              <a:ext cx="730" cy="93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0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48208" name="Oval 80"/>
            <p:cNvSpPr>
              <a:spLocks noChangeArrowheads="1"/>
            </p:cNvSpPr>
            <p:nvPr/>
          </p:nvSpPr>
          <p:spPr bwMode="auto">
            <a:xfrm>
              <a:off x="3618" y="6610"/>
              <a:ext cx="793" cy="793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12299" name="Text Box 81"/>
            <p:cNvSpPr txBox="1"/>
            <p:nvPr/>
          </p:nvSpPr>
          <p:spPr>
            <a:xfrm>
              <a:off x="3723" y="6533"/>
              <a:ext cx="730" cy="93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2300" name="Group 89"/>
            <p:cNvGrpSpPr/>
            <p:nvPr/>
          </p:nvGrpSpPr>
          <p:grpSpPr>
            <a:xfrm>
              <a:off x="560" y="7215"/>
              <a:ext cx="3870" cy="2975"/>
              <a:chOff x="224" y="2886"/>
              <a:chExt cx="1548" cy="1190"/>
            </a:xfrm>
          </p:grpSpPr>
          <p:sp>
            <p:nvSpPr>
              <p:cNvPr id="12303" name="Line 32"/>
              <p:cNvSpPr/>
              <p:nvPr/>
            </p:nvSpPr>
            <p:spPr>
              <a:xfrm flipH="1">
                <a:off x="386" y="2951"/>
                <a:ext cx="0" cy="802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12304" name="Freeform 33"/>
              <p:cNvSpPr/>
              <p:nvPr/>
            </p:nvSpPr>
            <p:spPr>
              <a:xfrm>
                <a:off x="523" y="3901"/>
                <a:ext cx="929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8" y="0"/>
                  </a:cxn>
                </a:cxnLst>
                <a:rect l="0" t="0" r="0" b="0"/>
                <a:pathLst>
                  <a:path w="901" h="5">
                    <a:moveTo>
                      <a:pt x="0" y="0"/>
                    </a:moveTo>
                    <a:lnTo>
                      <a:pt x="901" y="5"/>
                    </a:lnTo>
                  </a:path>
                </a:pathLst>
              </a:custGeom>
              <a:noFill/>
              <a:ln w="381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5" name="Line 34"/>
              <p:cNvSpPr/>
              <p:nvPr/>
            </p:nvSpPr>
            <p:spPr>
              <a:xfrm flipH="1" flipV="1">
                <a:off x="504" y="2886"/>
                <a:ext cx="987" cy="878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48210" name="Oval 82"/>
              <p:cNvSpPr>
                <a:spLocks noChangeArrowheads="1"/>
              </p:cNvSpPr>
              <p:nvPr/>
            </p:nvSpPr>
            <p:spPr bwMode="auto">
              <a:xfrm>
                <a:off x="224" y="3732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12307" name="Text Box 83"/>
              <p:cNvSpPr txBox="1"/>
              <p:nvPr/>
            </p:nvSpPr>
            <p:spPr>
              <a:xfrm>
                <a:off x="266" y="3701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2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212" name="Oval 84"/>
              <p:cNvSpPr>
                <a:spLocks noChangeArrowheads="1"/>
              </p:cNvSpPr>
              <p:nvPr/>
            </p:nvSpPr>
            <p:spPr bwMode="auto">
              <a:xfrm>
                <a:off x="1438" y="3730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ea"/>
                </a:endParaRPr>
              </a:p>
            </p:txBody>
          </p:sp>
          <p:sp>
            <p:nvSpPr>
              <p:cNvPr id="12309" name="Text Box 85"/>
              <p:cNvSpPr txBox="1"/>
              <p:nvPr/>
            </p:nvSpPr>
            <p:spPr>
              <a:xfrm>
                <a:off x="1480" y="3699"/>
                <a:ext cx="292" cy="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10800" tIns="28800" rIns="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FFFFFF"/>
                    </a:solidFill>
                  </a:rPr>
                  <a:t>V</a:t>
                </a:r>
                <a:r>
                  <a:rPr lang="en-US" altLang="zh-CN" sz="2800" b="1" baseline="-25000" dirty="0">
                    <a:solidFill>
                      <a:srgbClr val="FFFFFF"/>
                    </a:solidFill>
                  </a:rPr>
                  <a:t>3</a:t>
                </a:r>
                <a:endParaRPr lang="en-US" altLang="zh-CN" sz="2800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8218" name="Freeform 90"/>
            <p:cNvSpPr/>
            <p:nvPr/>
          </p:nvSpPr>
          <p:spPr>
            <a:xfrm>
              <a:off x="1370" y="6978"/>
              <a:ext cx="2255" cy="2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</a:cxnLst>
              <a:rect l="0" t="0" r="0" b="0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5"/>
          <p:cNvSpPr/>
          <p:nvPr/>
        </p:nvSpPr>
        <p:spPr>
          <a:xfrm>
            <a:off x="188595" y="1196975"/>
            <a:ext cx="8534400" cy="1272540"/>
          </a:xfrm>
          <a:prstGeom prst="rect">
            <a:avLst/>
          </a:prstGeom>
          <a:noFill/>
          <a:ln w="9525">
            <a:noFill/>
          </a:ln>
        </p:spPr>
        <p:txBody>
          <a:bodyPr vert="horz" rtlCol="0" anchor="t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>
              <a:buSzTx/>
            </a:pPr>
            <a:r>
              <a:rPr b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简单图</a:t>
            </a:r>
            <a:r>
              <a:rPr b="0">
                <a:latin typeface="+mn-ea"/>
                <a:cs typeface="+mn-ea"/>
                <a:sym typeface="+mn-ea"/>
              </a:rPr>
              <a:t>：在图中，若不存在顶点到其自身的边，且同一条边不重复出现。</a:t>
            </a:r>
            <a:endParaRPr b="0">
              <a:latin typeface="+mn-ea"/>
              <a:cs typeface="+mn-ea"/>
              <a:sym typeface="+mn-ea"/>
            </a:endParaRPr>
          </a:p>
        </p:txBody>
      </p:sp>
      <p:sp>
        <p:nvSpPr>
          <p:cNvPr id="13318" name="Text Box 69"/>
          <p:cNvSpPr txBox="1"/>
          <p:nvPr/>
        </p:nvSpPr>
        <p:spPr>
          <a:xfrm>
            <a:off x="884238" y="5124450"/>
            <a:ext cx="7910512" cy="607695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非简单图                非简单图                 简单图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3319" name="Text Box 90"/>
          <p:cNvSpPr txBox="1"/>
          <p:nvPr/>
        </p:nvSpPr>
        <p:spPr>
          <a:xfrm>
            <a:off x="320675" y="5753100"/>
            <a:ext cx="8610600" cy="681990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数据结构中讨论的都是简单图。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AutoShape 67"/>
          <p:cNvSpPr/>
          <p:nvPr/>
        </p:nvSpPr>
        <p:spPr>
          <a:xfrm rot="-3426723">
            <a:off x="250825" y="2665413"/>
            <a:ext cx="458788" cy="398462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15747 h 21600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2546" y="17765"/>
                </a:moveTo>
                <a:cubicBezTo>
                  <a:pt x="902" y="15817"/>
                  <a:pt x="0" y="13349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349"/>
                  <a:pt x="20697" y="15817"/>
                  <a:pt x="19053" y="17765"/>
                </a:cubicBezTo>
                <a:cubicBezTo>
                  <a:pt x="20697" y="15817"/>
                  <a:pt x="21600" y="1334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3349"/>
                  <a:pt x="902" y="15817"/>
                  <a:pt x="2546" y="17765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8100" cap="flat" cmpd="sng">
            <a:solidFill>
              <a:srgbClr val="FF33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Line 68"/>
          <p:cNvSpPr/>
          <p:nvPr/>
        </p:nvSpPr>
        <p:spPr>
          <a:xfrm>
            <a:off x="3833813" y="3090863"/>
            <a:ext cx="15113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" name="Group 2146"/>
          <p:cNvGrpSpPr/>
          <p:nvPr/>
        </p:nvGrpSpPr>
        <p:grpSpPr>
          <a:xfrm>
            <a:off x="390525" y="2728913"/>
            <a:ext cx="2481263" cy="598487"/>
            <a:chOff x="220" y="942"/>
            <a:chExt cx="1563" cy="377"/>
          </a:xfrm>
        </p:grpSpPr>
        <p:sp>
          <p:nvSpPr>
            <p:cNvPr id="5" name="Oval 2147"/>
            <p:cNvSpPr>
              <a:spLocks noChangeArrowheads="1"/>
            </p:cNvSpPr>
            <p:nvPr/>
          </p:nvSpPr>
          <p:spPr bwMode="auto">
            <a:xfrm>
              <a:off x="220" y="975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6" name="Text Box 2148"/>
            <p:cNvSpPr txBox="1"/>
            <p:nvPr/>
          </p:nvSpPr>
          <p:spPr>
            <a:xfrm>
              <a:off x="262" y="944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0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Line 2149"/>
            <p:cNvSpPr/>
            <p:nvPr/>
          </p:nvSpPr>
          <p:spPr>
            <a:xfrm>
              <a:off x="516" y="1104"/>
              <a:ext cx="952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" name="Oval 2150"/>
            <p:cNvSpPr>
              <a:spLocks noChangeArrowheads="1"/>
            </p:cNvSpPr>
            <p:nvPr/>
          </p:nvSpPr>
          <p:spPr bwMode="auto">
            <a:xfrm>
              <a:off x="1449" y="973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9" name="Text Box 2151"/>
            <p:cNvSpPr txBox="1"/>
            <p:nvPr/>
          </p:nvSpPr>
          <p:spPr>
            <a:xfrm>
              <a:off x="1491" y="942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Group 2152"/>
          <p:cNvGrpSpPr/>
          <p:nvPr/>
        </p:nvGrpSpPr>
        <p:grpSpPr>
          <a:xfrm>
            <a:off x="315913" y="3111500"/>
            <a:ext cx="2555875" cy="1876425"/>
            <a:chOff x="173" y="1183"/>
            <a:chExt cx="1610" cy="1182"/>
          </a:xfrm>
        </p:grpSpPr>
        <p:sp>
          <p:nvSpPr>
            <p:cNvPr id="11" name="Freeform 2153"/>
            <p:cNvSpPr/>
            <p:nvPr/>
          </p:nvSpPr>
          <p:spPr>
            <a:xfrm>
              <a:off x="439" y="1766"/>
              <a:ext cx="360" cy="355"/>
            </a:xfrm>
            <a:custGeom>
              <a:avLst/>
              <a:gdLst/>
              <a:ahLst/>
              <a:cxnLst>
                <a:cxn ang="0">
                  <a:pos x="1074" y="0"/>
                </a:cxn>
                <a:cxn ang="0">
                  <a:pos x="0" y="975"/>
                </a:cxn>
              </a:cxnLst>
              <a:rect l="0" t="0" r="0" b="0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154"/>
            <p:cNvSpPr/>
            <p:nvPr/>
          </p:nvSpPr>
          <p:spPr>
            <a:xfrm>
              <a:off x="1611" y="1273"/>
              <a:ext cx="0" cy="778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" name="Freeform 2155"/>
            <p:cNvSpPr/>
            <p:nvPr/>
          </p:nvSpPr>
          <p:spPr>
            <a:xfrm>
              <a:off x="1068" y="1183"/>
              <a:ext cx="416" cy="41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816"/>
                </a:cxn>
              </a:cxnLst>
              <a:rect l="0" t="0" r="0" b="0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156"/>
            <p:cNvSpPr/>
            <p:nvPr/>
          </p:nvSpPr>
          <p:spPr>
            <a:xfrm>
              <a:off x="1094" y="1776"/>
              <a:ext cx="405" cy="349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" name="Line 2157"/>
            <p:cNvSpPr/>
            <p:nvPr/>
          </p:nvSpPr>
          <p:spPr>
            <a:xfrm>
              <a:off x="310" y="1277"/>
              <a:ext cx="0" cy="76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" name="Oval 2158"/>
            <p:cNvSpPr>
              <a:spLocks noChangeArrowheads="1"/>
            </p:cNvSpPr>
            <p:nvPr/>
          </p:nvSpPr>
          <p:spPr bwMode="auto">
            <a:xfrm>
              <a:off x="800" y="1553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17" name="Text Box 2159"/>
            <p:cNvSpPr txBox="1"/>
            <p:nvPr/>
          </p:nvSpPr>
          <p:spPr>
            <a:xfrm>
              <a:off x="842" y="1522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Oval 2160"/>
            <p:cNvSpPr>
              <a:spLocks noChangeArrowheads="1"/>
            </p:cNvSpPr>
            <p:nvPr/>
          </p:nvSpPr>
          <p:spPr bwMode="auto">
            <a:xfrm>
              <a:off x="173" y="2021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19" name="Text Box 2161"/>
            <p:cNvSpPr txBox="1"/>
            <p:nvPr/>
          </p:nvSpPr>
          <p:spPr>
            <a:xfrm>
              <a:off x="215" y="1990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20" name="Oval 2162"/>
            <p:cNvSpPr>
              <a:spLocks noChangeArrowheads="1"/>
            </p:cNvSpPr>
            <p:nvPr/>
          </p:nvSpPr>
          <p:spPr bwMode="auto">
            <a:xfrm>
              <a:off x="1449" y="2019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21" name="Text Box 2163"/>
            <p:cNvSpPr txBox="1"/>
            <p:nvPr/>
          </p:nvSpPr>
          <p:spPr>
            <a:xfrm>
              <a:off x="1491" y="1988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4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2" name="Group 2164"/>
          <p:cNvGrpSpPr/>
          <p:nvPr/>
        </p:nvGrpSpPr>
        <p:grpSpPr>
          <a:xfrm>
            <a:off x="3368675" y="2741613"/>
            <a:ext cx="2481263" cy="598487"/>
            <a:chOff x="220" y="942"/>
            <a:chExt cx="1563" cy="377"/>
          </a:xfrm>
        </p:grpSpPr>
        <p:sp>
          <p:nvSpPr>
            <p:cNvPr id="23" name="Oval 2165"/>
            <p:cNvSpPr>
              <a:spLocks noChangeArrowheads="1"/>
            </p:cNvSpPr>
            <p:nvPr/>
          </p:nvSpPr>
          <p:spPr bwMode="auto">
            <a:xfrm>
              <a:off x="220" y="975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24" name="Text Box 2166"/>
            <p:cNvSpPr txBox="1"/>
            <p:nvPr/>
          </p:nvSpPr>
          <p:spPr>
            <a:xfrm>
              <a:off x="262" y="944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0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Line 2167"/>
            <p:cNvSpPr/>
            <p:nvPr/>
          </p:nvSpPr>
          <p:spPr>
            <a:xfrm>
              <a:off x="516" y="1104"/>
              <a:ext cx="952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" name="Oval 2168"/>
            <p:cNvSpPr>
              <a:spLocks noChangeArrowheads="1"/>
            </p:cNvSpPr>
            <p:nvPr/>
          </p:nvSpPr>
          <p:spPr bwMode="auto">
            <a:xfrm>
              <a:off x="1449" y="973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27" name="Text Box 2169"/>
            <p:cNvSpPr txBox="1"/>
            <p:nvPr/>
          </p:nvSpPr>
          <p:spPr>
            <a:xfrm>
              <a:off x="1491" y="942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Group 2170"/>
          <p:cNvGrpSpPr/>
          <p:nvPr/>
        </p:nvGrpSpPr>
        <p:grpSpPr>
          <a:xfrm>
            <a:off x="3294063" y="3124200"/>
            <a:ext cx="2555875" cy="1876425"/>
            <a:chOff x="173" y="1183"/>
            <a:chExt cx="1610" cy="1182"/>
          </a:xfrm>
        </p:grpSpPr>
        <p:sp>
          <p:nvSpPr>
            <p:cNvPr id="29" name="Freeform 2171"/>
            <p:cNvSpPr/>
            <p:nvPr/>
          </p:nvSpPr>
          <p:spPr>
            <a:xfrm>
              <a:off x="439" y="1766"/>
              <a:ext cx="360" cy="355"/>
            </a:xfrm>
            <a:custGeom>
              <a:avLst/>
              <a:gdLst/>
              <a:ahLst/>
              <a:cxnLst>
                <a:cxn ang="0">
                  <a:pos x="1074" y="0"/>
                </a:cxn>
                <a:cxn ang="0">
                  <a:pos x="0" y="975"/>
                </a:cxn>
              </a:cxnLst>
              <a:rect l="0" t="0" r="0" b="0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172"/>
            <p:cNvSpPr/>
            <p:nvPr/>
          </p:nvSpPr>
          <p:spPr>
            <a:xfrm>
              <a:off x="1611" y="1273"/>
              <a:ext cx="0" cy="778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" name="Freeform 2173"/>
            <p:cNvSpPr/>
            <p:nvPr/>
          </p:nvSpPr>
          <p:spPr>
            <a:xfrm>
              <a:off x="1068" y="1183"/>
              <a:ext cx="416" cy="41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816"/>
                </a:cxn>
              </a:cxnLst>
              <a:rect l="0" t="0" r="0" b="0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174"/>
            <p:cNvSpPr/>
            <p:nvPr/>
          </p:nvSpPr>
          <p:spPr>
            <a:xfrm>
              <a:off x="1094" y="1776"/>
              <a:ext cx="405" cy="349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" name="Line 2175"/>
            <p:cNvSpPr/>
            <p:nvPr/>
          </p:nvSpPr>
          <p:spPr>
            <a:xfrm>
              <a:off x="310" y="1277"/>
              <a:ext cx="0" cy="76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" name="Oval 2176"/>
            <p:cNvSpPr>
              <a:spLocks noChangeArrowheads="1"/>
            </p:cNvSpPr>
            <p:nvPr/>
          </p:nvSpPr>
          <p:spPr bwMode="auto">
            <a:xfrm>
              <a:off x="800" y="1553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35" name="Text Box 2177"/>
            <p:cNvSpPr txBox="1"/>
            <p:nvPr/>
          </p:nvSpPr>
          <p:spPr>
            <a:xfrm>
              <a:off x="842" y="1522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36" name="Oval 2178"/>
            <p:cNvSpPr>
              <a:spLocks noChangeArrowheads="1"/>
            </p:cNvSpPr>
            <p:nvPr/>
          </p:nvSpPr>
          <p:spPr bwMode="auto">
            <a:xfrm>
              <a:off x="173" y="2021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37" name="Text Box 2179"/>
            <p:cNvSpPr txBox="1"/>
            <p:nvPr/>
          </p:nvSpPr>
          <p:spPr>
            <a:xfrm>
              <a:off x="215" y="1990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Oval 2180"/>
            <p:cNvSpPr>
              <a:spLocks noChangeArrowheads="1"/>
            </p:cNvSpPr>
            <p:nvPr/>
          </p:nvSpPr>
          <p:spPr bwMode="auto">
            <a:xfrm>
              <a:off x="1449" y="2019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39" name="Text Box 2181"/>
            <p:cNvSpPr txBox="1"/>
            <p:nvPr/>
          </p:nvSpPr>
          <p:spPr>
            <a:xfrm>
              <a:off x="1491" y="1988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4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Group 2182"/>
          <p:cNvGrpSpPr/>
          <p:nvPr/>
        </p:nvGrpSpPr>
        <p:grpSpPr>
          <a:xfrm>
            <a:off x="6237288" y="2746375"/>
            <a:ext cx="2481262" cy="598488"/>
            <a:chOff x="220" y="942"/>
            <a:chExt cx="1563" cy="377"/>
          </a:xfrm>
        </p:grpSpPr>
        <p:sp>
          <p:nvSpPr>
            <p:cNvPr id="41" name="Oval 2183"/>
            <p:cNvSpPr>
              <a:spLocks noChangeArrowheads="1"/>
            </p:cNvSpPr>
            <p:nvPr/>
          </p:nvSpPr>
          <p:spPr bwMode="auto">
            <a:xfrm>
              <a:off x="220" y="975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42" name="Text Box 2184"/>
            <p:cNvSpPr txBox="1"/>
            <p:nvPr/>
          </p:nvSpPr>
          <p:spPr>
            <a:xfrm>
              <a:off x="262" y="944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0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43" name="Line 2185"/>
            <p:cNvSpPr/>
            <p:nvPr/>
          </p:nvSpPr>
          <p:spPr>
            <a:xfrm>
              <a:off x="516" y="1104"/>
              <a:ext cx="952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" name="Oval 2186"/>
            <p:cNvSpPr>
              <a:spLocks noChangeArrowheads="1"/>
            </p:cNvSpPr>
            <p:nvPr/>
          </p:nvSpPr>
          <p:spPr bwMode="auto">
            <a:xfrm>
              <a:off x="1449" y="973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45" name="Text Box 2187"/>
            <p:cNvSpPr txBox="1"/>
            <p:nvPr/>
          </p:nvSpPr>
          <p:spPr>
            <a:xfrm>
              <a:off x="1491" y="942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2188"/>
          <p:cNvGrpSpPr/>
          <p:nvPr/>
        </p:nvGrpSpPr>
        <p:grpSpPr>
          <a:xfrm>
            <a:off x="6162675" y="3128963"/>
            <a:ext cx="2555875" cy="1876425"/>
            <a:chOff x="173" y="1183"/>
            <a:chExt cx="1610" cy="1182"/>
          </a:xfrm>
        </p:grpSpPr>
        <p:sp>
          <p:nvSpPr>
            <p:cNvPr id="47" name="Freeform 2189"/>
            <p:cNvSpPr/>
            <p:nvPr/>
          </p:nvSpPr>
          <p:spPr>
            <a:xfrm>
              <a:off x="439" y="1766"/>
              <a:ext cx="360" cy="355"/>
            </a:xfrm>
            <a:custGeom>
              <a:avLst/>
              <a:gdLst/>
              <a:ahLst/>
              <a:cxnLst>
                <a:cxn ang="0">
                  <a:pos x="1074" y="0"/>
                </a:cxn>
                <a:cxn ang="0">
                  <a:pos x="0" y="975"/>
                </a:cxn>
              </a:cxnLst>
              <a:rect l="0" t="0" r="0" b="0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2190"/>
            <p:cNvSpPr/>
            <p:nvPr/>
          </p:nvSpPr>
          <p:spPr>
            <a:xfrm>
              <a:off x="1611" y="1273"/>
              <a:ext cx="0" cy="778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" name="Freeform 2191"/>
            <p:cNvSpPr/>
            <p:nvPr/>
          </p:nvSpPr>
          <p:spPr>
            <a:xfrm>
              <a:off x="1068" y="1183"/>
              <a:ext cx="416" cy="41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816"/>
                </a:cxn>
              </a:cxnLst>
              <a:rect l="0" t="0" r="0" b="0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192"/>
            <p:cNvSpPr/>
            <p:nvPr/>
          </p:nvSpPr>
          <p:spPr>
            <a:xfrm>
              <a:off x="1094" y="1776"/>
              <a:ext cx="405" cy="349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" name="Line 2193"/>
            <p:cNvSpPr/>
            <p:nvPr/>
          </p:nvSpPr>
          <p:spPr>
            <a:xfrm>
              <a:off x="310" y="1277"/>
              <a:ext cx="0" cy="76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" name="Oval 2194"/>
            <p:cNvSpPr>
              <a:spLocks noChangeArrowheads="1"/>
            </p:cNvSpPr>
            <p:nvPr/>
          </p:nvSpPr>
          <p:spPr bwMode="auto">
            <a:xfrm>
              <a:off x="800" y="1553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53" name="Text Box 2195"/>
            <p:cNvSpPr txBox="1"/>
            <p:nvPr/>
          </p:nvSpPr>
          <p:spPr>
            <a:xfrm>
              <a:off x="842" y="1522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54" name="Oval 2196"/>
            <p:cNvSpPr>
              <a:spLocks noChangeArrowheads="1"/>
            </p:cNvSpPr>
            <p:nvPr/>
          </p:nvSpPr>
          <p:spPr bwMode="auto">
            <a:xfrm>
              <a:off x="173" y="2021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55" name="Text Box 2197"/>
            <p:cNvSpPr txBox="1"/>
            <p:nvPr/>
          </p:nvSpPr>
          <p:spPr>
            <a:xfrm>
              <a:off x="215" y="1990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56" name="Oval 2198"/>
            <p:cNvSpPr>
              <a:spLocks noChangeArrowheads="1"/>
            </p:cNvSpPr>
            <p:nvPr/>
          </p:nvSpPr>
          <p:spPr bwMode="auto">
            <a:xfrm>
              <a:off x="1449" y="2019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ea"/>
              </a:endParaRPr>
            </a:p>
          </p:txBody>
        </p:sp>
        <p:sp>
          <p:nvSpPr>
            <p:cNvPr id="57" name="Text Box 2199"/>
            <p:cNvSpPr txBox="1"/>
            <p:nvPr/>
          </p:nvSpPr>
          <p:spPr>
            <a:xfrm>
              <a:off x="1491" y="1988"/>
              <a:ext cx="292" cy="37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10800" tIns="28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FFFF"/>
                  </a:solidFill>
                </a:rPr>
                <a:t>V</a:t>
              </a:r>
              <a:r>
                <a:rPr lang="en-US" altLang="zh-CN" sz="2800" b="1" baseline="-25000" dirty="0">
                  <a:solidFill>
                    <a:srgbClr val="FFFFFF"/>
                  </a:solidFill>
                </a:rPr>
                <a:t>4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31745" name="Rectangle 2"/>
          <p:cNvSpPr>
            <a:spLocks noGrp="1"/>
          </p:cNvSpPr>
          <p:nvPr/>
        </p:nvSpPr>
        <p:spPr>
          <a:xfrm>
            <a:off x="762000" y="152400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None/>
            </a:pPr>
            <a:r>
              <a:rPr lang="en-US" b="0" dirty="0"/>
              <a:t>6.1.2  </a:t>
            </a:r>
            <a:r>
              <a:rPr lang="zh-CN" altLang="en-US" b="0" dirty="0"/>
              <a:t>图的基本术语</a:t>
            </a:r>
            <a:endParaRPr lang="zh-CN" altLang="en-US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533400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dirty="0"/>
              <a:t>6.1.2  </a:t>
            </a:r>
            <a:r>
              <a:rPr lang="zh-CN" altLang="en-US" dirty="0"/>
              <a:t>图的基本术语</a:t>
            </a:r>
            <a:endParaRPr lang="zh-CN" altLang="en-US" dirty="0"/>
          </a:p>
        </p:txBody>
      </p:sp>
      <p:sp>
        <p:nvSpPr>
          <p:cNvPr id="31747" name="Line 4"/>
          <p:cNvSpPr/>
          <p:nvPr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" name="文本框 7"/>
          <p:cNvSpPr txBox="1"/>
          <p:nvPr/>
        </p:nvSpPr>
        <p:spPr>
          <a:xfrm>
            <a:off x="208280" y="1121410"/>
            <a:ext cx="8726805" cy="570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1、端点和邻接点</a:t>
            </a:r>
            <a:endParaRPr lang="zh-CN" altLang="en-US" b="0"/>
          </a:p>
          <a:p>
            <a:r>
              <a:rPr lang="zh-CN" altLang="en-US" b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无向图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：若存在一条</a:t>
            </a:r>
            <a:r>
              <a:rPr lang="zh-CN" altLang="en-US" b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边(i，j)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zh-CN" altLang="en-US" b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顶点i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zh-CN" altLang="en-US" b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顶点j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zh-CN" altLang="en-US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端点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，它们互为</a:t>
            </a:r>
            <a:r>
              <a:rPr lang="zh-CN" altLang="en-US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邻接点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,同时称边(i，j)依附于顶点i和顶点j。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有向图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：若存在一条</a:t>
            </a:r>
            <a:r>
              <a:rPr lang="zh-CN" altLang="en-US" b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边&lt;i，j&gt;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顶点i为</a:t>
            </a:r>
            <a:r>
              <a:rPr lang="zh-CN" altLang="en-US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起始端点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（简称为起点），顶点j为</a:t>
            </a:r>
            <a:r>
              <a:rPr lang="zh-CN" altLang="en-US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终止端点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（简称终点），它们互为</a:t>
            </a:r>
            <a:r>
              <a:rPr lang="zh-CN" altLang="en-US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邻接点</a:t>
            </a:r>
            <a:r>
              <a:rPr lang="en-US" altLang="zh-CN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同时称边&lt;i，j&gt;依附于顶点i和顶点j。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17" name="Text Box 45"/>
          <p:cNvSpPr txBox="1"/>
          <p:nvPr/>
        </p:nvSpPr>
        <p:spPr>
          <a:xfrm>
            <a:off x="381000" y="5286375"/>
            <a:ext cx="8763000" cy="1641475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在线性结构中，数据元素之间仅具有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线性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关系；</a:t>
            </a:r>
            <a:endParaRPr lang="zh-CN" altLang="en-US" sz="28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在树结构中，结点之间具有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层次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关系；</a:t>
            </a:r>
            <a:endParaRPr lang="zh-CN" altLang="en-US" sz="28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在图结构中，任意两个顶点之间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都可能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有关系。 </a:t>
            </a:r>
            <a:endParaRPr lang="zh-CN" altLang="en-US" sz="28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7417" name="Rectangle 91" descr="Large confetti"/>
          <p:cNvSpPr/>
          <p:nvPr/>
        </p:nvSpPr>
        <p:spPr>
          <a:xfrm>
            <a:off x="985838" y="233363"/>
            <a:ext cx="7275512" cy="5238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rtlCol="0" anchor="ctr" anchorCtr="0"/>
          <a:lstStyle/>
          <a:p>
            <a:pPr lvl="0"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sz="4400" b="0" kern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不同结构中逻辑关系的对比</a:t>
            </a:r>
            <a:endParaRPr lang="en-US" sz="4400" b="0" kern="0" dirty="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grpSp>
        <p:nvGrpSpPr>
          <p:cNvPr id="2" name="Group 75"/>
          <p:cNvGrpSpPr/>
          <p:nvPr/>
        </p:nvGrpSpPr>
        <p:grpSpPr>
          <a:xfrm>
            <a:off x="1304925" y="1270000"/>
            <a:ext cx="6488113" cy="1076325"/>
            <a:chOff x="822" y="850"/>
            <a:chExt cx="4087" cy="678"/>
          </a:xfrm>
        </p:grpSpPr>
        <p:grpSp>
          <p:nvGrpSpPr>
            <p:cNvPr id="3" name="Group 70"/>
            <p:cNvGrpSpPr/>
            <p:nvPr/>
          </p:nvGrpSpPr>
          <p:grpSpPr>
            <a:xfrm>
              <a:off x="822" y="850"/>
              <a:ext cx="4087" cy="413"/>
              <a:chOff x="822" y="850"/>
              <a:chExt cx="4087" cy="413"/>
            </a:xfrm>
          </p:grpSpPr>
          <p:sp>
            <p:nvSpPr>
              <p:cNvPr id="4" name="Oval 52"/>
              <p:cNvSpPr/>
              <p:nvPr/>
            </p:nvSpPr>
            <p:spPr>
              <a:xfrm>
                <a:off x="822" y="875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C3399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5" name="Oval 54"/>
              <p:cNvSpPr/>
              <p:nvPr/>
            </p:nvSpPr>
            <p:spPr>
              <a:xfrm>
                <a:off x="1569" y="876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C3399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6" name="Oval 56"/>
              <p:cNvSpPr/>
              <p:nvPr/>
            </p:nvSpPr>
            <p:spPr>
              <a:xfrm>
                <a:off x="2329" y="894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C3399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7" name="Oval 60"/>
              <p:cNvSpPr/>
              <p:nvPr/>
            </p:nvSpPr>
            <p:spPr>
              <a:xfrm>
                <a:off x="3846" y="884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C3399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8" name="Oval 62"/>
              <p:cNvSpPr/>
              <p:nvPr/>
            </p:nvSpPr>
            <p:spPr>
              <a:xfrm>
                <a:off x="4614" y="881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C3399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9" name="Text Box 63"/>
              <p:cNvSpPr txBox="1"/>
              <p:nvPr/>
            </p:nvSpPr>
            <p:spPr>
              <a:xfrm>
                <a:off x="4646" y="856"/>
                <a:ext cx="250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/>
                  <a:t>F</a:t>
                </a:r>
                <a:endParaRPr lang="en-US" altLang="zh-CN" sz="2800" b="1" i="1" dirty="0"/>
              </a:p>
            </p:txBody>
          </p:sp>
          <p:sp>
            <p:nvSpPr>
              <p:cNvPr id="10" name="Text Box 61"/>
              <p:cNvSpPr txBox="1"/>
              <p:nvPr/>
            </p:nvSpPr>
            <p:spPr>
              <a:xfrm>
                <a:off x="3878" y="859"/>
                <a:ext cx="250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/>
                  <a:t>E</a:t>
                </a:r>
                <a:endParaRPr lang="en-US" altLang="zh-CN" sz="2800" b="1" i="1" dirty="0"/>
              </a:p>
            </p:txBody>
          </p:sp>
          <p:sp>
            <p:nvSpPr>
              <p:cNvPr id="11" name="Text Box 57"/>
              <p:cNvSpPr txBox="1"/>
              <p:nvPr/>
            </p:nvSpPr>
            <p:spPr>
              <a:xfrm>
                <a:off x="2361" y="869"/>
                <a:ext cx="250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/>
                  <a:t>C</a:t>
                </a:r>
                <a:endParaRPr lang="en-US" altLang="zh-CN" sz="2800" b="1" i="1" dirty="0"/>
              </a:p>
            </p:txBody>
          </p:sp>
          <p:sp>
            <p:nvSpPr>
              <p:cNvPr id="12" name="Text Box 55"/>
              <p:cNvSpPr txBox="1"/>
              <p:nvPr/>
            </p:nvSpPr>
            <p:spPr>
              <a:xfrm>
                <a:off x="1601" y="851"/>
                <a:ext cx="250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/>
                  <a:t>B</a:t>
                </a:r>
                <a:endParaRPr lang="en-US" altLang="zh-CN" sz="2800" b="1" i="1" dirty="0"/>
              </a:p>
            </p:txBody>
          </p:sp>
          <p:sp>
            <p:nvSpPr>
              <p:cNvPr id="13" name="Text Box 53"/>
              <p:cNvSpPr txBox="1"/>
              <p:nvPr/>
            </p:nvSpPr>
            <p:spPr>
              <a:xfrm>
                <a:off x="854" y="850"/>
                <a:ext cx="250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/>
                  <a:t>A</a:t>
                </a:r>
                <a:endParaRPr lang="en-US" altLang="zh-CN" sz="2800" b="1" i="1" dirty="0"/>
              </a:p>
            </p:txBody>
          </p:sp>
          <p:sp>
            <p:nvSpPr>
              <p:cNvPr id="14" name="Oval 58"/>
              <p:cNvSpPr/>
              <p:nvPr/>
            </p:nvSpPr>
            <p:spPr>
              <a:xfrm>
                <a:off x="3091" y="893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C3399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15" name="Text Box 59"/>
              <p:cNvSpPr txBox="1"/>
              <p:nvPr/>
            </p:nvSpPr>
            <p:spPr>
              <a:xfrm>
                <a:off x="3123" y="877"/>
                <a:ext cx="250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/>
                  <a:t>D</a:t>
                </a:r>
                <a:endParaRPr lang="en-US" altLang="zh-CN" sz="2800" b="1" i="1" dirty="0"/>
              </a:p>
            </p:txBody>
          </p:sp>
          <p:sp>
            <p:nvSpPr>
              <p:cNvPr id="16" name="Line 64"/>
              <p:cNvSpPr/>
              <p:nvPr/>
            </p:nvSpPr>
            <p:spPr>
              <a:xfrm>
                <a:off x="1104" y="1028"/>
                <a:ext cx="470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" name="Line 65"/>
              <p:cNvSpPr/>
              <p:nvPr/>
            </p:nvSpPr>
            <p:spPr>
              <a:xfrm>
                <a:off x="1862" y="1028"/>
                <a:ext cx="470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" name="Line 66"/>
              <p:cNvSpPr/>
              <p:nvPr/>
            </p:nvSpPr>
            <p:spPr>
              <a:xfrm>
                <a:off x="2630" y="1027"/>
                <a:ext cx="470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" name="Line 67"/>
              <p:cNvSpPr/>
              <p:nvPr/>
            </p:nvSpPr>
            <p:spPr>
              <a:xfrm>
                <a:off x="3388" y="1027"/>
                <a:ext cx="470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" name="Line 68"/>
              <p:cNvSpPr/>
              <p:nvPr/>
            </p:nvSpPr>
            <p:spPr>
              <a:xfrm>
                <a:off x="4137" y="1027"/>
                <a:ext cx="470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1" name="Text Box 71"/>
            <p:cNvSpPr txBox="1"/>
            <p:nvPr/>
          </p:nvSpPr>
          <p:spPr>
            <a:xfrm>
              <a:off x="2016" y="1201"/>
              <a:ext cx="1594" cy="327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latin typeface="Arial" panose="020B0604020202020204" pitchFamily="34" charset="0"/>
                </a:rPr>
                <a:t>线性结构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Group 76"/>
          <p:cNvGrpSpPr/>
          <p:nvPr/>
        </p:nvGrpSpPr>
        <p:grpSpPr>
          <a:xfrm>
            <a:off x="889000" y="2303463"/>
            <a:ext cx="3106738" cy="3011487"/>
            <a:chOff x="560" y="1521"/>
            <a:chExt cx="1957" cy="1897"/>
          </a:xfrm>
        </p:grpSpPr>
        <p:grpSp>
          <p:nvGrpSpPr>
            <p:cNvPr id="23" name="Group 44"/>
            <p:cNvGrpSpPr/>
            <p:nvPr/>
          </p:nvGrpSpPr>
          <p:grpSpPr>
            <a:xfrm>
              <a:off x="560" y="1521"/>
              <a:ext cx="1957" cy="1594"/>
              <a:chOff x="1164" y="1655"/>
              <a:chExt cx="1957" cy="1594"/>
            </a:xfrm>
          </p:grpSpPr>
          <p:sp>
            <p:nvSpPr>
              <p:cNvPr id="24" name="Line 24"/>
              <p:cNvSpPr/>
              <p:nvPr/>
            </p:nvSpPr>
            <p:spPr>
              <a:xfrm flipH="1">
                <a:off x="1735" y="1892"/>
                <a:ext cx="322" cy="354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" name="Line 25"/>
              <p:cNvSpPr/>
              <p:nvPr/>
            </p:nvSpPr>
            <p:spPr>
              <a:xfrm>
                <a:off x="2292" y="1911"/>
                <a:ext cx="322" cy="354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" name="Line 26"/>
              <p:cNvSpPr/>
              <p:nvPr/>
            </p:nvSpPr>
            <p:spPr>
              <a:xfrm flipH="1">
                <a:off x="1343" y="2466"/>
                <a:ext cx="215" cy="354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" name="Line 28"/>
              <p:cNvSpPr/>
              <p:nvPr/>
            </p:nvSpPr>
            <p:spPr>
              <a:xfrm flipH="1">
                <a:off x="2424" y="2511"/>
                <a:ext cx="161" cy="354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" name="Line 29"/>
              <p:cNvSpPr/>
              <p:nvPr/>
            </p:nvSpPr>
            <p:spPr>
              <a:xfrm>
                <a:off x="2766" y="2511"/>
                <a:ext cx="167" cy="39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" name="Oval 30"/>
              <p:cNvSpPr/>
              <p:nvPr/>
            </p:nvSpPr>
            <p:spPr>
              <a:xfrm>
                <a:off x="2035" y="1680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B4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30" name="Text Box 31"/>
              <p:cNvSpPr txBox="1"/>
              <p:nvPr/>
            </p:nvSpPr>
            <p:spPr>
              <a:xfrm>
                <a:off x="2067" y="1655"/>
                <a:ext cx="250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/>
                  <a:t>A</a:t>
                </a:r>
                <a:endParaRPr lang="en-US" altLang="zh-CN" sz="2800" b="1" i="1" dirty="0"/>
              </a:p>
            </p:txBody>
          </p:sp>
          <p:sp>
            <p:nvSpPr>
              <p:cNvPr id="31" name="Oval 32"/>
              <p:cNvSpPr/>
              <p:nvPr/>
            </p:nvSpPr>
            <p:spPr>
              <a:xfrm>
                <a:off x="1487" y="2201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B4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32" name="Text Box 33"/>
              <p:cNvSpPr txBox="1"/>
              <p:nvPr/>
            </p:nvSpPr>
            <p:spPr>
              <a:xfrm>
                <a:off x="1519" y="2176"/>
                <a:ext cx="250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/>
                  <a:t>B</a:t>
                </a:r>
                <a:endParaRPr lang="en-US" altLang="zh-CN" sz="2800" b="1" i="1" dirty="0"/>
              </a:p>
            </p:txBody>
          </p:sp>
          <p:sp>
            <p:nvSpPr>
              <p:cNvPr id="33" name="Oval 34"/>
              <p:cNvSpPr/>
              <p:nvPr/>
            </p:nvSpPr>
            <p:spPr>
              <a:xfrm>
                <a:off x="2527" y="2239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B4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34" name="Text Box 35"/>
              <p:cNvSpPr txBox="1"/>
              <p:nvPr/>
            </p:nvSpPr>
            <p:spPr>
              <a:xfrm>
                <a:off x="2559" y="2214"/>
                <a:ext cx="250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/>
                  <a:t>C</a:t>
                </a:r>
                <a:endParaRPr lang="en-US" altLang="zh-CN" sz="2800" b="1" i="1" dirty="0"/>
              </a:p>
            </p:txBody>
          </p:sp>
          <p:sp>
            <p:nvSpPr>
              <p:cNvPr id="35" name="Oval 36"/>
              <p:cNvSpPr/>
              <p:nvPr/>
            </p:nvSpPr>
            <p:spPr>
              <a:xfrm>
                <a:off x="1164" y="2814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B4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36" name="Text Box 37"/>
              <p:cNvSpPr txBox="1"/>
              <p:nvPr/>
            </p:nvSpPr>
            <p:spPr>
              <a:xfrm>
                <a:off x="1196" y="2798"/>
                <a:ext cx="250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/>
                  <a:t>D</a:t>
                </a:r>
                <a:endParaRPr lang="en-US" altLang="zh-CN" sz="2800" b="1" i="1" dirty="0"/>
              </a:p>
            </p:txBody>
          </p:sp>
          <p:sp>
            <p:nvSpPr>
              <p:cNvPr id="37" name="Oval 38"/>
              <p:cNvSpPr/>
              <p:nvPr/>
            </p:nvSpPr>
            <p:spPr>
              <a:xfrm>
                <a:off x="2278" y="2861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B4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38" name="Text Box 39"/>
              <p:cNvSpPr txBox="1"/>
              <p:nvPr/>
            </p:nvSpPr>
            <p:spPr>
              <a:xfrm>
                <a:off x="2310" y="2836"/>
                <a:ext cx="250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/>
                  <a:t>E</a:t>
                </a:r>
                <a:endParaRPr lang="en-US" altLang="zh-CN" sz="2800" b="1" i="1" dirty="0"/>
              </a:p>
            </p:txBody>
          </p:sp>
          <p:sp>
            <p:nvSpPr>
              <p:cNvPr id="39" name="Oval 40"/>
              <p:cNvSpPr/>
              <p:nvPr/>
            </p:nvSpPr>
            <p:spPr>
              <a:xfrm>
                <a:off x="2826" y="2888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B4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40" name="Text Box 41"/>
              <p:cNvSpPr txBox="1"/>
              <p:nvPr/>
            </p:nvSpPr>
            <p:spPr>
              <a:xfrm>
                <a:off x="2858" y="2863"/>
                <a:ext cx="250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/>
                  <a:t>F</a:t>
                </a:r>
                <a:endParaRPr lang="en-US" altLang="zh-CN" sz="2800" b="1" i="1" dirty="0"/>
              </a:p>
            </p:txBody>
          </p:sp>
        </p:grpSp>
        <p:sp>
          <p:nvSpPr>
            <p:cNvPr id="41" name="Text Box 72"/>
            <p:cNvSpPr txBox="1"/>
            <p:nvPr/>
          </p:nvSpPr>
          <p:spPr>
            <a:xfrm>
              <a:off x="768" y="3091"/>
              <a:ext cx="1594" cy="327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latin typeface="Arial" panose="020B0604020202020204" pitchFamily="34" charset="0"/>
                </a:rPr>
                <a:t>树结构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2" name="Group 101"/>
          <p:cNvGrpSpPr/>
          <p:nvPr/>
        </p:nvGrpSpPr>
        <p:grpSpPr>
          <a:xfrm>
            <a:off x="5291138" y="2549525"/>
            <a:ext cx="2555875" cy="2717800"/>
            <a:chOff x="3333" y="1606"/>
            <a:chExt cx="1610" cy="1712"/>
          </a:xfrm>
        </p:grpSpPr>
        <p:grpSp>
          <p:nvGrpSpPr>
            <p:cNvPr id="43" name="Group 99"/>
            <p:cNvGrpSpPr/>
            <p:nvPr/>
          </p:nvGrpSpPr>
          <p:grpSpPr>
            <a:xfrm>
              <a:off x="3333" y="1606"/>
              <a:ext cx="1610" cy="1423"/>
              <a:chOff x="3333" y="1606"/>
              <a:chExt cx="1610" cy="1423"/>
            </a:xfrm>
          </p:grpSpPr>
          <p:grpSp>
            <p:nvGrpSpPr>
              <p:cNvPr id="44" name="Group 81"/>
              <p:cNvGrpSpPr/>
              <p:nvPr/>
            </p:nvGrpSpPr>
            <p:grpSpPr>
              <a:xfrm>
                <a:off x="3380" y="1606"/>
                <a:ext cx="1563" cy="377"/>
                <a:chOff x="220" y="942"/>
                <a:chExt cx="1563" cy="377"/>
              </a:xfrm>
            </p:grpSpPr>
            <p:sp>
              <p:nvSpPr>
                <p:cNvPr id="45" name="Oval 82"/>
                <p:cNvSpPr>
                  <a:spLocks noChangeArrowheads="1"/>
                </p:cNvSpPr>
                <p:nvPr/>
              </p:nvSpPr>
              <p:spPr bwMode="auto">
                <a:xfrm>
                  <a:off x="220" y="975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行楷" panose="02010800040101010101" pitchFamily="2" charset="-122"/>
                    <a:cs typeface="+mn-ea"/>
                  </a:endParaRPr>
                </a:p>
              </p:txBody>
            </p:sp>
            <p:sp>
              <p:nvSpPr>
                <p:cNvPr id="46" name="Text Box 83"/>
                <p:cNvSpPr txBox="1"/>
                <p:nvPr/>
              </p:nvSpPr>
              <p:spPr>
                <a:xfrm>
                  <a:off x="262" y="944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lIns="10800" tIns="28800" rIns="0" bIns="1080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en-US" altLang="zh-CN" sz="2800" b="1" i="1" dirty="0">
                      <a:solidFill>
                        <a:srgbClr val="FFFFFF"/>
                      </a:solidFill>
                    </a:rPr>
                    <a:t>V</a:t>
                  </a:r>
                  <a:r>
                    <a:rPr lang="en-US" altLang="zh-CN" sz="2800" b="1" baseline="-25000" dirty="0">
                      <a:solidFill>
                        <a:srgbClr val="FFFFFF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7" name="Line 84"/>
                <p:cNvSpPr/>
                <p:nvPr/>
              </p:nvSpPr>
              <p:spPr>
                <a:xfrm>
                  <a:off x="516" y="1104"/>
                  <a:ext cx="952" cy="0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8" name="Oval 85"/>
                <p:cNvSpPr>
                  <a:spLocks noChangeArrowheads="1"/>
                </p:cNvSpPr>
                <p:nvPr/>
              </p:nvSpPr>
              <p:spPr bwMode="auto">
                <a:xfrm>
                  <a:off x="1449" y="973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行楷" panose="02010800040101010101" pitchFamily="2" charset="-122"/>
                    <a:cs typeface="+mn-ea"/>
                  </a:endParaRPr>
                </a:p>
              </p:txBody>
            </p:sp>
            <p:sp>
              <p:nvSpPr>
                <p:cNvPr id="49" name="Text Box 86"/>
                <p:cNvSpPr txBox="1"/>
                <p:nvPr/>
              </p:nvSpPr>
              <p:spPr>
                <a:xfrm>
                  <a:off x="1491" y="942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lIns="10800" tIns="28800" rIns="0" bIns="1080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en-US" altLang="zh-CN" sz="2800" b="1" i="1" dirty="0">
                      <a:solidFill>
                        <a:srgbClr val="FFFFFF"/>
                      </a:solidFill>
                    </a:rPr>
                    <a:t>V</a:t>
                  </a:r>
                  <a:r>
                    <a:rPr lang="en-US" altLang="zh-CN" sz="2800" b="1" baseline="-25000" dirty="0">
                      <a:solidFill>
                        <a:srgbClr val="FFFFFF"/>
                      </a:solidFill>
                    </a:rPr>
                    <a:t>1</a:t>
                  </a:r>
                  <a:endParaRPr lang="en-US" altLang="zh-CN" sz="2800" b="1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" name="Group 87"/>
              <p:cNvGrpSpPr/>
              <p:nvPr/>
            </p:nvGrpSpPr>
            <p:grpSpPr>
              <a:xfrm>
                <a:off x="3333" y="1847"/>
                <a:ext cx="1610" cy="1182"/>
                <a:chOff x="173" y="1183"/>
                <a:chExt cx="1610" cy="1182"/>
              </a:xfrm>
            </p:grpSpPr>
            <p:sp>
              <p:nvSpPr>
                <p:cNvPr id="51" name="Freeform 88"/>
                <p:cNvSpPr/>
                <p:nvPr/>
              </p:nvSpPr>
              <p:spPr>
                <a:xfrm>
                  <a:off x="439" y="1766"/>
                  <a:ext cx="360" cy="355"/>
                </a:xfrm>
                <a:custGeom>
                  <a:avLst/>
                  <a:gdLst/>
                  <a:ahLst/>
                  <a:cxnLst>
                    <a:cxn ang="0">
                      <a:pos x="1074" y="0"/>
                    </a:cxn>
                    <a:cxn ang="0">
                      <a:pos x="0" y="975"/>
                    </a:cxn>
                  </a:cxnLst>
                  <a:rect l="0" t="0" r="0" b="0"/>
                  <a:pathLst>
                    <a:path w="300" h="300">
                      <a:moveTo>
                        <a:pt x="300" y="0"/>
                      </a:moveTo>
                      <a:lnTo>
                        <a:pt x="0" y="300"/>
                      </a:lnTo>
                    </a:path>
                  </a:pathLst>
                </a:custGeom>
                <a:noFill/>
                <a:ln w="3810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89"/>
                <p:cNvSpPr/>
                <p:nvPr/>
              </p:nvSpPr>
              <p:spPr>
                <a:xfrm>
                  <a:off x="1611" y="1273"/>
                  <a:ext cx="0" cy="778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" name="Freeform 90"/>
                <p:cNvSpPr/>
                <p:nvPr/>
              </p:nvSpPr>
              <p:spPr>
                <a:xfrm>
                  <a:off x="1068" y="1183"/>
                  <a:ext cx="416" cy="419"/>
                </a:xfrm>
                <a:custGeom>
                  <a:avLst/>
                  <a:gdLst/>
                  <a:ahLst/>
                  <a:cxnLst>
                    <a:cxn ang="0">
                      <a:pos x="774" y="0"/>
                    </a:cxn>
                    <a:cxn ang="0">
                      <a:pos x="0" y="816"/>
                    </a:cxn>
                  </a:cxnLst>
                  <a:rect l="0" t="0" r="0" b="0"/>
                  <a:pathLst>
                    <a:path w="375" h="375">
                      <a:moveTo>
                        <a:pt x="375" y="0"/>
                      </a:moveTo>
                      <a:lnTo>
                        <a:pt x="0" y="375"/>
                      </a:lnTo>
                    </a:path>
                  </a:pathLst>
                </a:custGeom>
                <a:noFill/>
                <a:ln w="3810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91"/>
                <p:cNvSpPr/>
                <p:nvPr/>
              </p:nvSpPr>
              <p:spPr>
                <a:xfrm>
                  <a:off x="1094" y="1776"/>
                  <a:ext cx="405" cy="349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5" name="Line 92"/>
                <p:cNvSpPr/>
                <p:nvPr/>
              </p:nvSpPr>
              <p:spPr>
                <a:xfrm>
                  <a:off x="310" y="1277"/>
                  <a:ext cx="0" cy="760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" name="Oval 93"/>
                <p:cNvSpPr>
                  <a:spLocks noChangeArrowheads="1"/>
                </p:cNvSpPr>
                <p:nvPr/>
              </p:nvSpPr>
              <p:spPr bwMode="auto">
                <a:xfrm>
                  <a:off x="800" y="1553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行楷" panose="02010800040101010101" pitchFamily="2" charset="-122"/>
                    <a:cs typeface="+mn-ea"/>
                  </a:endParaRPr>
                </a:p>
              </p:txBody>
            </p:sp>
            <p:sp>
              <p:nvSpPr>
                <p:cNvPr id="57" name="Text Box 94"/>
                <p:cNvSpPr txBox="1"/>
                <p:nvPr/>
              </p:nvSpPr>
              <p:spPr>
                <a:xfrm>
                  <a:off x="842" y="1522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lIns="10800" tIns="28800" rIns="0" bIns="1080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en-US" altLang="zh-CN" sz="2800" b="1" i="1" dirty="0">
                      <a:solidFill>
                        <a:srgbClr val="FFFFFF"/>
                      </a:solidFill>
                    </a:rPr>
                    <a:t>V</a:t>
                  </a:r>
                  <a:r>
                    <a:rPr lang="en-US" altLang="zh-CN" sz="2800" b="1" baseline="-25000" dirty="0">
                      <a:solidFill>
                        <a:srgbClr val="FFFFFF"/>
                      </a:solidFill>
                    </a:rPr>
                    <a:t>2</a:t>
                  </a:r>
                  <a:endParaRPr lang="en-US" altLang="zh-CN" sz="28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Oval 95"/>
                <p:cNvSpPr>
                  <a:spLocks noChangeArrowheads="1"/>
                </p:cNvSpPr>
                <p:nvPr/>
              </p:nvSpPr>
              <p:spPr bwMode="auto">
                <a:xfrm>
                  <a:off x="173" y="2021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行楷" panose="02010800040101010101" pitchFamily="2" charset="-122"/>
                    <a:cs typeface="+mn-ea"/>
                  </a:endParaRPr>
                </a:p>
              </p:txBody>
            </p:sp>
            <p:sp>
              <p:nvSpPr>
                <p:cNvPr id="59" name="Text Box 96"/>
                <p:cNvSpPr txBox="1"/>
                <p:nvPr/>
              </p:nvSpPr>
              <p:spPr>
                <a:xfrm>
                  <a:off x="215" y="1990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lIns="10800" tIns="28800" rIns="0" bIns="1080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en-US" altLang="zh-CN" sz="2800" b="1" i="1" dirty="0">
                      <a:solidFill>
                        <a:srgbClr val="FFFFFF"/>
                      </a:solidFill>
                    </a:rPr>
                    <a:t>V</a:t>
                  </a:r>
                  <a:r>
                    <a:rPr lang="en-US" altLang="zh-CN" sz="2800" b="1" baseline="-25000" dirty="0">
                      <a:solidFill>
                        <a:srgbClr val="FFFFFF"/>
                      </a:solidFill>
                    </a:rPr>
                    <a:t>3</a:t>
                  </a:r>
                  <a:endParaRPr lang="en-US" altLang="zh-CN" sz="28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Oval 97"/>
                <p:cNvSpPr>
                  <a:spLocks noChangeArrowheads="1"/>
                </p:cNvSpPr>
                <p:nvPr/>
              </p:nvSpPr>
              <p:spPr bwMode="auto">
                <a:xfrm>
                  <a:off x="1449" y="2019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行楷" panose="02010800040101010101" pitchFamily="2" charset="-122"/>
                    <a:cs typeface="+mn-ea"/>
                  </a:endParaRPr>
                </a:p>
              </p:txBody>
            </p:sp>
            <p:sp>
              <p:nvSpPr>
                <p:cNvPr id="61" name="Text Box 98"/>
                <p:cNvSpPr txBox="1"/>
                <p:nvPr/>
              </p:nvSpPr>
              <p:spPr>
                <a:xfrm>
                  <a:off x="1491" y="1988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lIns="10800" tIns="28800" rIns="0" bIns="1080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en-US" altLang="zh-CN" sz="2800" b="1" i="1" dirty="0">
                      <a:solidFill>
                        <a:srgbClr val="FFFFFF"/>
                      </a:solidFill>
                    </a:rPr>
                    <a:t>V</a:t>
                  </a:r>
                  <a:r>
                    <a:rPr lang="en-US" altLang="zh-CN" sz="2800" b="1" baseline="-25000" dirty="0">
                      <a:solidFill>
                        <a:srgbClr val="FFFFFF"/>
                      </a:solidFill>
                    </a:rPr>
                    <a:t>4</a:t>
                  </a:r>
                  <a:endParaRPr lang="en-US" altLang="zh-CN" sz="2800" b="1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62" name="Text Box 100"/>
            <p:cNvSpPr txBox="1"/>
            <p:nvPr/>
          </p:nvSpPr>
          <p:spPr>
            <a:xfrm>
              <a:off x="3430" y="2991"/>
              <a:ext cx="1362" cy="327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latin typeface="Arial" panose="020B0604020202020204" pitchFamily="34" charset="0"/>
                </a:rPr>
                <a:t>图结构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Text Box 4"/>
          <p:cNvSpPr txBox="1"/>
          <p:nvPr/>
        </p:nvSpPr>
        <p:spPr>
          <a:xfrm>
            <a:off x="381000" y="5286375"/>
            <a:ext cx="8763000" cy="1641475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在线性结构中，元素之间的关系为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前驱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后继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；</a:t>
            </a:r>
            <a:endParaRPr lang="zh-CN" altLang="en-US" sz="28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在树结构中，结点之间的关系为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双亲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孩子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；</a:t>
            </a:r>
            <a:endParaRPr lang="zh-CN" altLang="en-US" sz="28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在图结构中，顶点之间的关系为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邻接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。 </a:t>
            </a:r>
            <a:endParaRPr lang="zh-CN" altLang="en-US" sz="28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83363" name="Oval 67"/>
          <p:cNvSpPr/>
          <p:nvPr/>
        </p:nvSpPr>
        <p:spPr>
          <a:xfrm>
            <a:off x="1071563" y="1189038"/>
            <a:ext cx="2224087" cy="7302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1" dirty="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83364" name="Oval 68"/>
          <p:cNvSpPr/>
          <p:nvPr/>
        </p:nvSpPr>
        <p:spPr>
          <a:xfrm rot="-2663963">
            <a:off x="965200" y="2638425"/>
            <a:ext cx="2224088" cy="7302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1" dirty="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83365" name="Oval 69"/>
          <p:cNvSpPr/>
          <p:nvPr/>
        </p:nvSpPr>
        <p:spPr>
          <a:xfrm>
            <a:off x="5054600" y="2387600"/>
            <a:ext cx="2986088" cy="884238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1" dirty="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7417" name="Rectangle 91" descr="Large confetti"/>
          <p:cNvSpPr/>
          <p:nvPr/>
        </p:nvSpPr>
        <p:spPr>
          <a:xfrm>
            <a:off x="985838" y="233363"/>
            <a:ext cx="7275512" cy="5238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rtlCol="0" anchor="ctr" anchorCtr="0"/>
          <a:lstStyle/>
          <a:p>
            <a:pPr lvl="0"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sz="4400" b="0" kern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不同结构中逻辑关系的对比</a:t>
            </a:r>
            <a:endParaRPr lang="en-US" sz="4400" b="0" kern="0" dirty="0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grpSp>
        <p:nvGrpSpPr>
          <p:cNvPr id="2" name="Group 75"/>
          <p:cNvGrpSpPr/>
          <p:nvPr/>
        </p:nvGrpSpPr>
        <p:grpSpPr>
          <a:xfrm>
            <a:off x="1304925" y="1270000"/>
            <a:ext cx="6488113" cy="1076325"/>
            <a:chOff x="822" y="850"/>
            <a:chExt cx="4087" cy="678"/>
          </a:xfrm>
        </p:grpSpPr>
        <p:grpSp>
          <p:nvGrpSpPr>
            <p:cNvPr id="3" name="Group 70"/>
            <p:cNvGrpSpPr/>
            <p:nvPr/>
          </p:nvGrpSpPr>
          <p:grpSpPr>
            <a:xfrm>
              <a:off x="822" y="850"/>
              <a:ext cx="4087" cy="413"/>
              <a:chOff x="822" y="850"/>
              <a:chExt cx="4087" cy="413"/>
            </a:xfrm>
          </p:grpSpPr>
          <p:sp>
            <p:nvSpPr>
              <p:cNvPr id="4" name="Oval 52"/>
              <p:cNvSpPr/>
              <p:nvPr/>
            </p:nvSpPr>
            <p:spPr>
              <a:xfrm>
                <a:off x="822" y="875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C3399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5" name="Oval 54"/>
              <p:cNvSpPr/>
              <p:nvPr/>
            </p:nvSpPr>
            <p:spPr>
              <a:xfrm>
                <a:off x="1569" y="876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C3399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6" name="Oval 56"/>
              <p:cNvSpPr/>
              <p:nvPr/>
            </p:nvSpPr>
            <p:spPr>
              <a:xfrm>
                <a:off x="2329" y="894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C3399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7" name="Oval 60"/>
              <p:cNvSpPr/>
              <p:nvPr/>
            </p:nvSpPr>
            <p:spPr>
              <a:xfrm>
                <a:off x="3846" y="884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C3399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8" name="Oval 62"/>
              <p:cNvSpPr/>
              <p:nvPr/>
            </p:nvSpPr>
            <p:spPr>
              <a:xfrm>
                <a:off x="4614" y="881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C3399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9" name="Text Box 63"/>
              <p:cNvSpPr txBox="1"/>
              <p:nvPr/>
            </p:nvSpPr>
            <p:spPr>
              <a:xfrm>
                <a:off x="4646" y="856"/>
                <a:ext cx="250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/>
                  <a:t>F</a:t>
                </a:r>
                <a:endParaRPr lang="en-US" altLang="zh-CN" sz="2800" b="1" i="1" dirty="0"/>
              </a:p>
            </p:txBody>
          </p:sp>
          <p:sp>
            <p:nvSpPr>
              <p:cNvPr id="10" name="Text Box 61"/>
              <p:cNvSpPr txBox="1"/>
              <p:nvPr/>
            </p:nvSpPr>
            <p:spPr>
              <a:xfrm>
                <a:off x="3878" y="859"/>
                <a:ext cx="250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/>
                  <a:t>E</a:t>
                </a:r>
                <a:endParaRPr lang="en-US" altLang="zh-CN" sz="2800" b="1" i="1" dirty="0"/>
              </a:p>
            </p:txBody>
          </p:sp>
          <p:sp>
            <p:nvSpPr>
              <p:cNvPr id="11" name="Text Box 57"/>
              <p:cNvSpPr txBox="1"/>
              <p:nvPr/>
            </p:nvSpPr>
            <p:spPr>
              <a:xfrm>
                <a:off x="2361" y="869"/>
                <a:ext cx="250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/>
                  <a:t>C</a:t>
                </a:r>
                <a:endParaRPr lang="en-US" altLang="zh-CN" sz="2800" b="1" i="1" dirty="0"/>
              </a:p>
            </p:txBody>
          </p:sp>
          <p:sp>
            <p:nvSpPr>
              <p:cNvPr id="12" name="Text Box 55"/>
              <p:cNvSpPr txBox="1"/>
              <p:nvPr/>
            </p:nvSpPr>
            <p:spPr>
              <a:xfrm>
                <a:off x="1601" y="851"/>
                <a:ext cx="250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/>
                  <a:t>B</a:t>
                </a:r>
                <a:endParaRPr lang="en-US" altLang="zh-CN" sz="2800" b="1" i="1" dirty="0"/>
              </a:p>
            </p:txBody>
          </p:sp>
          <p:sp>
            <p:nvSpPr>
              <p:cNvPr id="13" name="Text Box 53"/>
              <p:cNvSpPr txBox="1"/>
              <p:nvPr/>
            </p:nvSpPr>
            <p:spPr>
              <a:xfrm>
                <a:off x="854" y="850"/>
                <a:ext cx="250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/>
                  <a:t>A</a:t>
                </a:r>
                <a:endParaRPr lang="en-US" altLang="zh-CN" sz="2800" b="1" i="1" dirty="0"/>
              </a:p>
            </p:txBody>
          </p:sp>
          <p:sp>
            <p:nvSpPr>
              <p:cNvPr id="14" name="Oval 58"/>
              <p:cNvSpPr/>
              <p:nvPr/>
            </p:nvSpPr>
            <p:spPr>
              <a:xfrm>
                <a:off x="3091" y="893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C3399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15" name="Text Box 59"/>
              <p:cNvSpPr txBox="1"/>
              <p:nvPr/>
            </p:nvSpPr>
            <p:spPr>
              <a:xfrm>
                <a:off x="3123" y="877"/>
                <a:ext cx="250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/>
                  <a:t>D</a:t>
                </a:r>
                <a:endParaRPr lang="en-US" altLang="zh-CN" sz="2800" b="1" i="1" dirty="0"/>
              </a:p>
            </p:txBody>
          </p:sp>
          <p:sp>
            <p:nvSpPr>
              <p:cNvPr id="16" name="Line 64"/>
              <p:cNvSpPr/>
              <p:nvPr/>
            </p:nvSpPr>
            <p:spPr>
              <a:xfrm>
                <a:off x="1104" y="1028"/>
                <a:ext cx="470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" name="Line 65"/>
              <p:cNvSpPr/>
              <p:nvPr/>
            </p:nvSpPr>
            <p:spPr>
              <a:xfrm>
                <a:off x="1862" y="1028"/>
                <a:ext cx="470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" name="Line 66"/>
              <p:cNvSpPr/>
              <p:nvPr/>
            </p:nvSpPr>
            <p:spPr>
              <a:xfrm>
                <a:off x="2630" y="1027"/>
                <a:ext cx="470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" name="Line 67"/>
              <p:cNvSpPr/>
              <p:nvPr/>
            </p:nvSpPr>
            <p:spPr>
              <a:xfrm>
                <a:off x="3388" y="1027"/>
                <a:ext cx="470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" name="Line 68"/>
              <p:cNvSpPr/>
              <p:nvPr/>
            </p:nvSpPr>
            <p:spPr>
              <a:xfrm>
                <a:off x="4137" y="1027"/>
                <a:ext cx="470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1" name="Text Box 71"/>
            <p:cNvSpPr txBox="1"/>
            <p:nvPr/>
          </p:nvSpPr>
          <p:spPr>
            <a:xfrm>
              <a:off x="2016" y="1201"/>
              <a:ext cx="1594" cy="327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latin typeface="Arial" panose="020B0604020202020204" pitchFamily="34" charset="0"/>
                </a:rPr>
                <a:t>线性结构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Group 76"/>
          <p:cNvGrpSpPr/>
          <p:nvPr/>
        </p:nvGrpSpPr>
        <p:grpSpPr>
          <a:xfrm>
            <a:off x="889000" y="2303463"/>
            <a:ext cx="3106738" cy="3011487"/>
            <a:chOff x="560" y="1521"/>
            <a:chExt cx="1957" cy="1897"/>
          </a:xfrm>
        </p:grpSpPr>
        <p:grpSp>
          <p:nvGrpSpPr>
            <p:cNvPr id="23" name="Group 44"/>
            <p:cNvGrpSpPr/>
            <p:nvPr/>
          </p:nvGrpSpPr>
          <p:grpSpPr>
            <a:xfrm>
              <a:off x="560" y="1521"/>
              <a:ext cx="1957" cy="1594"/>
              <a:chOff x="1164" y="1655"/>
              <a:chExt cx="1957" cy="1594"/>
            </a:xfrm>
          </p:grpSpPr>
          <p:sp>
            <p:nvSpPr>
              <p:cNvPr id="24" name="Line 24"/>
              <p:cNvSpPr/>
              <p:nvPr/>
            </p:nvSpPr>
            <p:spPr>
              <a:xfrm flipH="1">
                <a:off x="1735" y="1892"/>
                <a:ext cx="322" cy="354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" name="Line 25"/>
              <p:cNvSpPr/>
              <p:nvPr/>
            </p:nvSpPr>
            <p:spPr>
              <a:xfrm>
                <a:off x="2292" y="1911"/>
                <a:ext cx="322" cy="354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" name="Line 26"/>
              <p:cNvSpPr/>
              <p:nvPr/>
            </p:nvSpPr>
            <p:spPr>
              <a:xfrm flipH="1">
                <a:off x="1343" y="2466"/>
                <a:ext cx="215" cy="354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" name="Line 28"/>
              <p:cNvSpPr/>
              <p:nvPr/>
            </p:nvSpPr>
            <p:spPr>
              <a:xfrm flipH="1">
                <a:off x="2424" y="2511"/>
                <a:ext cx="161" cy="354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" name="Line 29"/>
              <p:cNvSpPr/>
              <p:nvPr/>
            </p:nvSpPr>
            <p:spPr>
              <a:xfrm>
                <a:off x="2766" y="2511"/>
                <a:ext cx="167" cy="39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" name="Oval 30"/>
              <p:cNvSpPr/>
              <p:nvPr/>
            </p:nvSpPr>
            <p:spPr>
              <a:xfrm>
                <a:off x="2035" y="1680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B4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30" name="Text Box 31"/>
              <p:cNvSpPr txBox="1"/>
              <p:nvPr/>
            </p:nvSpPr>
            <p:spPr>
              <a:xfrm>
                <a:off x="2067" y="1655"/>
                <a:ext cx="250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/>
                  <a:t>A</a:t>
                </a:r>
                <a:endParaRPr lang="en-US" altLang="zh-CN" sz="2800" b="1" i="1" dirty="0"/>
              </a:p>
            </p:txBody>
          </p:sp>
          <p:sp>
            <p:nvSpPr>
              <p:cNvPr id="31" name="Oval 32"/>
              <p:cNvSpPr/>
              <p:nvPr/>
            </p:nvSpPr>
            <p:spPr>
              <a:xfrm>
                <a:off x="1487" y="2201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B4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32" name="Text Box 33"/>
              <p:cNvSpPr txBox="1"/>
              <p:nvPr/>
            </p:nvSpPr>
            <p:spPr>
              <a:xfrm>
                <a:off x="1519" y="2176"/>
                <a:ext cx="250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/>
                  <a:t>B</a:t>
                </a:r>
                <a:endParaRPr lang="en-US" altLang="zh-CN" sz="2800" b="1" i="1" dirty="0"/>
              </a:p>
            </p:txBody>
          </p:sp>
          <p:sp>
            <p:nvSpPr>
              <p:cNvPr id="33" name="Oval 34"/>
              <p:cNvSpPr/>
              <p:nvPr/>
            </p:nvSpPr>
            <p:spPr>
              <a:xfrm>
                <a:off x="2527" y="2239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B4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34" name="Text Box 35"/>
              <p:cNvSpPr txBox="1"/>
              <p:nvPr/>
            </p:nvSpPr>
            <p:spPr>
              <a:xfrm>
                <a:off x="2559" y="2214"/>
                <a:ext cx="250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/>
                  <a:t>C</a:t>
                </a:r>
                <a:endParaRPr lang="en-US" altLang="zh-CN" sz="2800" b="1" i="1" dirty="0"/>
              </a:p>
            </p:txBody>
          </p:sp>
          <p:sp>
            <p:nvSpPr>
              <p:cNvPr id="35" name="Oval 36"/>
              <p:cNvSpPr/>
              <p:nvPr/>
            </p:nvSpPr>
            <p:spPr>
              <a:xfrm>
                <a:off x="1164" y="2814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B4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36" name="Text Box 37"/>
              <p:cNvSpPr txBox="1"/>
              <p:nvPr/>
            </p:nvSpPr>
            <p:spPr>
              <a:xfrm>
                <a:off x="1196" y="2798"/>
                <a:ext cx="250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/>
                  <a:t>D</a:t>
                </a:r>
                <a:endParaRPr lang="en-US" altLang="zh-CN" sz="2800" b="1" i="1" dirty="0"/>
              </a:p>
            </p:txBody>
          </p:sp>
          <p:sp>
            <p:nvSpPr>
              <p:cNvPr id="37" name="Oval 38"/>
              <p:cNvSpPr/>
              <p:nvPr/>
            </p:nvSpPr>
            <p:spPr>
              <a:xfrm>
                <a:off x="2278" y="2861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B4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38" name="Text Box 39"/>
              <p:cNvSpPr txBox="1"/>
              <p:nvPr/>
            </p:nvSpPr>
            <p:spPr>
              <a:xfrm>
                <a:off x="2310" y="2836"/>
                <a:ext cx="250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/>
                  <a:t>E</a:t>
                </a:r>
                <a:endParaRPr lang="en-US" altLang="zh-CN" sz="2800" b="1" i="1" dirty="0"/>
              </a:p>
            </p:txBody>
          </p:sp>
          <p:sp>
            <p:nvSpPr>
              <p:cNvPr id="39" name="Oval 40"/>
              <p:cNvSpPr/>
              <p:nvPr/>
            </p:nvSpPr>
            <p:spPr>
              <a:xfrm>
                <a:off x="2826" y="2888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B4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solidFill>
                    <a:srgbClr val="3333CC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40" name="Text Box 41"/>
              <p:cNvSpPr txBox="1"/>
              <p:nvPr/>
            </p:nvSpPr>
            <p:spPr>
              <a:xfrm>
                <a:off x="2858" y="2863"/>
                <a:ext cx="250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3600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b="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i="1" dirty="0"/>
                  <a:t>F</a:t>
                </a:r>
                <a:endParaRPr lang="en-US" altLang="zh-CN" sz="2800" b="1" i="1" dirty="0"/>
              </a:p>
            </p:txBody>
          </p:sp>
        </p:grpSp>
        <p:sp>
          <p:nvSpPr>
            <p:cNvPr id="41" name="Text Box 72"/>
            <p:cNvSpPr txBox="1"/>
            <p:nvPr/>
          </p:nvSpPr>
          <p:spPr>
            <a:xfrm>
              <a:off x="768" y="3091"/>
              <a:ext cx="1594" cy="327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latin typeface="Arial" panose="020B0604020202020204" pitchFamily="34" charset="0"/>
                </a:rPr>
                <a:t>树结构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2" name="Group 101"/>
          <p:cNvGrpSpPr/>
          <p:nvPr/>
        </p:nvGrpSpPr>
        <p:grpSpPr>
          <a:xfrm>
            <a:off x="5291138" y="2549525"/>
            <a:ext cx="2555875" cy="2717800"/>
            <a:chOff x="3333" y="1606"/>
            <a:chExt cx="1610" cy="1712"/>
          </a:xfrm>
        </p:grpSpPr>
        <p:grpSp>
          <p:nvGrpSpPr>
            <p:cNvPr id="43" name="Group 99"/>
            <p:cNvGrpSpPr/>
            <p:nvPr/>
          </p:nvGrpSpPr>
          <p:grpSpPr>
            <a:xfrm>
              <a:off x="3333" y="1606"/>
              <a:ext cx="1610" cy="1423"/>
              <a:chOff x="3333" y="1606"/>
              <a:chExt cx="1610" cy="1423"/>
            </a:xfrm>
          </p:grpSpPr>
          <p:grpSp>
            <p:nvGrpSpPr>
              <p:cNvPr id="44" name="Group 81"/>
              <p:cNvGrpSpPr/>
              <p:nvPr/>
            </p:nvGrpSpPr>
            <p:grpSpPr>
              <a:xfrm>
                <a:off x="3380" y="1606"/>
                <a:ext cx="1563" cy="377"/>
                <a:chOff x="220" y="942"/>
                <a:chExt cx="1563" cy="377"/>
              </a:xfrm>
            </p:grpSpPr>
            <p:sp>
              <p:nvSpPr>
                <p:cNvPr id="45" name="Oval 82"/>
                <p:cNvSpPr>
                  <a:spLocks noChangeArrowheads="1"/>
                </p:cNvSpPr>
                <p:nvPr/>
              </p:nvSpPr>
              <p:spPr bwMode="auto">
                <a:xfrm>
                  <a:off x="220" y="975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行楷" panose="02010800040101010101" pitchFamily="2" charset="-122"/>
                    <a:cs typeface="+mn-ea"/>
                  </a:endParaRPr>
                </a:p>
              </p:txBody>
            </p:sp>
            <p:sp>
              <p:nvSpPr>
                <p:cNvPr id="46" name="Text Box 83"/>
                <p:cNvSpPr txBox="1"/>
                <p:nvPr/>
              </p:nvSpPr>
              <p:spPr>
                <a:xfrm>
                  <a:off x="262" y="944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lIns="10800" tIns="28800" rIns="0" bIns="1080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en-US" altLang="zh-CN" sz="2800" b="1" i="1" dirty="0">
                      <a:solidFill>
                        <a:srgbClr val="FFFFFF"/>
                      </a:solidFill>
                    </a:rPr>
                    <a:t>V</a:t>
                  </a:r>
                  <a:r>
                    <a:rPr lang="en-US" altLang="zh-CN" sz="2800" b="1" baseline="-25000" dirty="0">
                      <a:solidFill>
                        <a:srgbClr val="FFFFFF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7" name="Line 84"/>
                <p:cNvSpPr/>
                <p:nvPr/>
              </p:nvSpPr>
              <p:spPr>
                <a:xfrm>
                  <a:off x="516" y="1104"/>
                  <a:ext cx="952" cy="0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8" name="Oval 85"/>
                <p:cNvSpPr>
                  <a:spLocks noChangeArrowheads="1"/>
                </p:cNvSpPr>
                <p:nvPr/>
              </p:nvSpPr>
              <p:spPr bwMode="auto">
                <a:xfrm>
                  <a:off x="1449" y="973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行楷" panose="02010800040101010101" pitchFamily="2" charset="-122"/>
                    <a:cs typeface="+mn-ea"/>
                  </a:endParaRPr>
                </a:p>
              </p:txBody>
            </p:sp>
            <p:sp>
              <p:nvSpPr>
                <p:cNvPr id="49" name="Text Box 86"/>
                <p:cNvSpPr txBox="1"/>
                <p:nvPr/>
              </p:nvSpPr>
              <p:spPr>
                <a:xfrm>
                  <a:off x="1491" y="942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lIns="10800" tIns="28800" rIns="0" bIns="1080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en-US" altLang="zh-CN" sz="2800" b="1" i="1" dirty="0">
                      <a:solidFill>
                        <a:srgbClr val="FFFFFF"/>
                      </a:solidFill>
                    </a:rPr>
                    <a:t>V</a:t>
                  </a:r>
                  <a:r>
                    <a:rPr lang="en-US" altLang="zh-CN" sz="2800" b="1" baseline="-25000" dirty="0">
                      <a:solidFill>
                        <a:srgbClr val="FFFFFF"/>
                      </a:solidFill>
                    </a:rPr>
                    <a:t>1</a:t>
                  </a:r>
                  <a:endParaRPr lang="en-US" altLang="zh-CN" sz="2800" b="1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" name="Group 87"/>
              <p:cNvGrpSpPr/>
              <p:nvPr/>
            </p:nvGrpSpPr>
            <p:grpSpPr>
              <a:xfrm>
                <a:off x="3333" y="1847"/>
                <a:ext cx="1610" cy="1182"/>
                <a:chOff x="173" y="1183"/>
                <a:chExt cx="1610" cy="1182"/>
              </a:xfrm>
            </p:grpSpPr>
            <p:sp>
              <p:nvSpPr>
                <p:cNvPr id="51" name="Freeform 88"/>
                <p:cNvSpPr/>
                <p:nvPr/>
              </p:nvSpPr>
              <p:spPr>
                <a:xfrm>
                  <a:off x="439" y="1766"/>
                  <a:ext cx="360" cy="355"/>
                </a:xfrm>
                <a:custGeom>
                  <a:avLst/>
                  <a:gdLst/>
                  <a:ahLst/>
                  <a:cxnLst>
                    <a:cxn ang="0">
                      <a:pos x="1074" y="0"/>
                    </a:cxn>
                    <a:cxn ang="0">
                      <a:pos x="0" y="975"/>
                    </a:cxn>
                  </a:cxnLst>
                  <a:rect l="0" t="0" r="0" b="0"/>
                  <a:pathLst>
                    <a:path w="300" h="300">
                      <a:moveTo>
                        <a:pt x="300" y="0"/>
                      </a:moveTo>
                      <a:lnTo>
                        <a:pt x="0" y="300"/>
                      </a:lnTo>
                    </a:path>
                  </a:pathLst>
                </a:custGeom>
                <a:noFill/>
                <a:ln w="3810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89"/>
                <p:cNvSpPr/>
                <p:nvPr/>
              </p:nvSpPr>
              <p:spPr>
                <a:xfrm>
                  <a:off x="1611" y="1273"/>
                  <a:ext cx="0" cy="778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" name="Freeform 90"/>
                <p:cNvSpPr/>
                <p:nvPr/>
              </p:nvSpPr>
              <p:spPr>
                <a:xfrm>
                  <a:off x="1068" y="1183"/>
                  <a:ext cx="416" cy="419"/>
                </a:xfrm>
                <a:custGeom>
                  <a:avLst/>
                  <a:gdLst/>
                  <a:ahLst/>
                  <a:cxnLst>
                    <a:cxn ang="0">
                      <a:pos x="774" y="0"/>
                    </a:cxn>
                    <a:cxn ang="0">
                      <a:pos x="0" y="816"/>
                    </a:cxn>
                  </a:cxnLst>
                  <a:rect l="0" t="0" r="0" b="0"/>
                  <a:pathLst>
                    <a:path w="375" h="375">
                      <a:moveTo>
                        <a:pt x="375" y="0"/>
                      </a:moveTo>
                      <a:lnTo>
                        <a:pt x="0" y="375"/>
                      </a:lnTo>
                    </a:path>
                  </a:pathLst>
                </a:custGeom>
                <a:noFill/>
                <a:ln w="3810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91"/>
                <p:cNvSpPr/>
                <p:nvPr/>
              </p:nvSpPr>
              <p:spPr>
                <a:xfrm>
                  <a:off x="1094" y="1776"/>
                  <a:ext cx="405" cy="349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5" name="Line 92"/>
                <p:cNvSpPr/>
                <p:nvPr/>
              </p:nvSpPr>
              <p:spPr>
                <a:xfrm>
                  <a:off x="310" y="1277"/>
                  <a:ext cx="0" cy="760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" name="Oval 93"/>
                <p:cNvSpPr>
                  <a:spLocks noChangeArrowheads="1"/>
                </p:cNvSpPr>
                <p:nvPr/>
              </p:nvSpPr>
              <p:spPr bwMode="auto">
                <a:xfrm>
                  <a:off x="800" y="1553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行楷" panose="02010800040101010101" pitchFamily="2" charset="-122"/>
                    <a:cs typeface="+mn-ea"/>
                  </a:endParaRPr>
                </a:p>
              </p:txBody>
            </p:sp>
            <p:sp>
              <p:nvSpPr>
                <p:cNvPr id="57" name="Text Box 94"/>
                <p:cNvSpPr txBox="1"/>
                <p:nvPr/>
              </p:nvSpPr>
              <p:spPr>
                <a:xfrm>
                  <a:off x="842" y="1522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lIns="10800" tIns="28800" rIns="0" bIns="1080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en-US" altLang="zh-CN" sz="2800" b="1" i="1" dirty="0">
                      <a:solidFill>
                        <a:srgbClr val="FFFFFF"/>
                      </a:solidFill>
                    </a:rPr>
                    <a:t>V</a:t>
                  </a:r>
                  <a:r>
                    <a:rPr lang="en-US" altLang="zh-CN" sz="2800" b="1" baseline="-25000" dirty="0">
                      <a:solidFill>
                        <a:srgbClr val="FFFFFF"/>
                      </a:solidFill>
                    </a:rPr>
                    <a:t>2</a:t>
                  </a:r>
                  <a:endParaRPr lang="en-US" altLang="zh-CN" sz="28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Oval 95"/>
                <p:cNvSpPr>
                  <a:spLocks noChangeArrowheads="1"/>
                </p:cNvSpPr>
                <p:nvPr/>
              </p:nvSpPr>
              <p:spPr bwMode="auto">
                <a:xfrm>
                  <a:off x="173" y="2021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行楷" panose="02010800040101010101" pitchFamily="2" charset="-122"/>
                    <a:cs typeface="+mn-ea"/>
                  </a:endParaRPr>
                </a:p>
              </p:txBody>
            </p:sp>
            <p:sp>
              <p:nvSpPr>
                <p:cNvPr id="59" name="Text Box 96"/>
                <p:cNvSpPr txBox="1"/>
                <p:nvPr/>
              </p:nvSpPr>
              <p:spPr>
                <a:xfrm>
                  <a:off x="215" y="1990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lIns="10800" tIns="28800" rIns="0" bIns="1080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en-US" altLang="zh-CN" sz="2800" b="1" i="1" dirty="0">
                      <a:solidFill>
                        <a:srgbClr val="FFFFFF"/>
                      </a:solidFill>
                    </a:rPr>
                    <a:t>V</a:t>
                  </a:r>
                  <a:r>
                    <a:rPr lang="en-US" altLang="zh-CN" sz="2800" b="1" baseline="-25000" dirty="0">
                      <a:solidFill>
                        <a:srgbClr val="FFFFFF"/>
                      </a:solidFill>
                    </a:rPr>
                    <a:t>3</a:t>
                  </a:r>
                  <a:endParaRPr lang="en-US" altLang="zh-CN" sz="28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Oval 97"/>
                <p:cNvSpPr>
                  <a:spLocks noChangeArrowheads="1"/>
                </p:cNvSpPr>
                <p:nvPr/>
              </p:nvSpPr>
              <p:spPr bwMode="auto">
                <a:xfrm>
                  <a:off x="1449" y="2019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行楷" panose="02010800040101010101" pitchFamily="2" charset="-122"/>
                    <a:cs typeface="+mn-ea"/>
                  </a:endParaRPr>
                </a:p>
              </p:txBody>
            </p:sp>
            <p:sp>
              <p:nvSpPr>
                <p:cNvPr id="61" name="Text Box 98"/>
                <p:cNvSpPr txBox="1"/>
                <p:nvPr/>
              </p:nvSpPr>
              <p:spPr>
                <a:xfrm>
                  <a:off x="1491" y="1988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lIns="10800" tIns="28800" rIns="0" bIns="1080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kern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en-US" altLang="zh-CN" sz="2800" b="1" i="1" dirty="0">
                      <a:solidFill>
                        <a:srgbClr val="FFFFFF"/>
                      </a:solidFill>
                    </a:rPr>
                    <a:t>V</a:t>
                  </a:r>
                  <a:r>
                    <a:rPr lang="en-US" altLang="zh-CN" sz="2800" b="1" baseline="-25000" dirty="0">
                      <a:solidFill>
                        <a:srgbClr val="FFFFFF"/>
                      </a:solidFill>
                    </a:rPr>
                    <a:t>4</a:t>
                  </a:r>
                  <a:endParaRPr lang="en-US" altLang="zh-CN" sz="2800" b="1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62" name="Text Box 100"/>
            <p:cNvSpPr txBox="1"/>
            <p:nvPr/>
          </p:nvSpPr>
          <p:spPr>
            <a:xfrm>
              <a:off x="3430" y="2991"/>
              <a:ext cx="1362" cy="327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latin typeface="Arial" panose="020B0604020202020204" pitchFamily="34" charset="0"/>
                </a:rPr>
                <a:t>图结构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63" grpId="0" bldLvl="0" animBg="1"/>
      <p:bldP spid="183364" grpId="0" bldLvl="0" animBg="1"/>
      <p:bldP spid="183365" grpId="0" bldLvl="0" animBg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DOC_GUID" val="{a1a2d32e-a35b-4497-bd47-b35d9a6d12d1}"/>
  <p:tag name="KSO_WPP_MARK_KEY" val="809343ed-370e-40af-a813-f56414242cc4"/>
  <p:tag name="COMMONDATA" val="eyJoZGlkIjoiOGU2MzE3M2E0YWZkMTk5NjNhMzQxYTc0NzhhNDhlNGYifQ=="/>
  <p:tag name="commondata" val="eyJoZGlkIjoiMzI5YTdhMDExZWVhYTAxZjI0MDI4YTdlYmQ4ZDU4NTAifQ=="/>
</p:tagLst>
</file>

<file path=ppt/theme/theme1.xml><?xml version="1.0" encoding="utf-8"?>
<a:theme xmlns:a="http://schemas.openxmlformats.org/drawingml/2006/main" name="场景型模板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110306"/>
      </a:hlink>
      <a:folHlink>
        <a:srgbClr val="AA60AA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Office\Templates\演示文稿设计\场景型模板.pot</Template>
  <TotalTime>0</TotalTime>
  <Words>3305</Words>
  <Application>WPS 演示</Application>
  <PresentationFormat>全屏显示(4:3)</PresentationFormat>
  <Paragraphs>669</Paragraphs>
  <Slides>30</Slides>
  <Notes>14</Notes>
  <HiddenSlides>1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30</vt:i4>
      </vt:variant>
    </vt:vector>
  </HeadingPairs>
  <TitlesOfParts>
    <vt:vector size="53" baseType="lpstr">
      <vt:lpstr>Arial</vt:lpstr>
      <vt:lpstr>宋体</vt:lpstr>
      <vt:lpstr>Wingdings</vt:lpstr>
      <vt:lpstr>Monotype Sorts</vt:lpstr>
      <vt:lpstr>Wingdings</vt:lpstr>
      <vt:lpstr>Times New Roman</vt:lpstr>
      <vt:lpstr>楷体_GB2312</vt:lpstr>
      <vt:lpstr>新宋体</vt:lpstr>
      <vt:lpstr>黑体</vt:lpstr>
      <vt:lpstr>Calibri Light</vt:lpstr>
      <vt:lpstr>华文行楷</vt:lpstr>
      <vt:lpstr>微软雅黑</vt:lpstr>
      <vt:lpstr>Arial Unicode MS</vt:lpstr>
      <vt:lpstr>楷体</vt:lpstr>
      <vt:lpstr>隶书</vt:lpstr>
      <vt:lpstr>场景型模板</vt:lpstr>
      <vt:lpstr>Equation.3</vt:lpstr>
      <vt:lpstr>MS_ClipArt_Gallery.5</vt:lpstr>
      <vt:lpstr>MS_ClipArt_Gallery.5</vt:lpstr>
      <vt:lpstr>Equation.KSEE3</vt:lpstr>
      <vt:lpstr>MS_ClipArt_Gallery.5</vt:lpstr>
      <vt:lpstr>MS_ClipArt_Gallery.5</vt:lpstr>
      <vt:lpstr>MS_ClipArt_Gallery.5</vt:lpstr>
      <vt:lpstr>PowerPoint 演示文稿</vt:lpstr>
      <vt:lpstr>本章要求</vt:lpstr>
      <vt:lpstr>6.1.1  图的定义</vt:lpstr>
      <vt:lpstr>6.1.1  图的定义</vt:lpstr>
      <vt:lpstr>6.1.1  图的定义</vt:lpstr>
      <vt:lpstr>PowerPoint 演示文稿</vt:lpstr>
      <vt:lpstr>6.1.2  图的基本术语</vt:lpstr>
      <vt:lpstr>PowerPoint 演示文稿</vt:lpstr>
      <vt:lpstr>PowerPoint 演示文稿</vt:lpstr>
      <vt:lpstr>6.1.2  图的基本术语</vt:lpstr>
      <vt:lpstr>6.1.2  图的基本术语</vt:lpstr>
      <vt:lpstr>6.1.2  图的基本术语</vt:lpstr>
      <vt:lpstr>6.1.2  图的基本术语</vt:lpstr>
      <vt:lpstr>6.1.2  图的基本术语</vt:lpstr>
      <vt:lpstr>6.1.2  图的基本术语</vt:lpstr>
      <vt:lpstr>6.1.2  图的基本术语</vt:lpstr>
      <vt:lpstr>6.1.2  图的基本术语</vt:lpstr>
      <vt:lpstr>6.1.2  图的基本术语</vt:lpstr>
      <vt:lpstr>6.1.2  图的基本术语</vt:lpstr>
      <vt:lpstr>6.1.2  图的基本术语</vt:lpstr>
      <vt:lpstr>6.1.2  图的基本术语</vt:lpstr>
      <vt:lpstr>6.1.2  图的基本术语</vt:lpstr>
      <vt:lpstr>6.1.2  图的基本术语</vt:lpstr>
      <vt:lpstr>6.1.2  图的基本术语</vt:lpstr>
      <vt:lpstr>6.1.2  图的基本术语</vt:lpstr>
      <vt:lpstr>6.1.2  图的基本术语</vt:lpstr>
      <vt:lpstr>6.1.2  图的基本术语</vt:lpstr>
      <vt:lpstr>6.1.2  图的基本术语</vt:lpstr>
      <vt:lpstr>6.1.2  图的基本术语</vt:lpstr>
      <vt:lpstr>6.1  图</vt:lpstr>
    </vt:vector>
  </TitlesOfParts>
  <Company>B.I.T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AI</dc:creator>
  <cp:lastModifiedBy>董丹丹</cp:lastModifiedBy>
  <cp:revision>3462</cp:revision>
  <dcterms:created xsi:type="dcterms:W3CDTF">2001-07-10T07:21:00Z</dcterms:created>
  <dcterms:modified xsi:type="dcterms:W3CDTF">2024-06-01T06:40:55Z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27E0B33C918B45018BBB97C125749153</vt:lpwstr>
  </property>
</Properties>
</file>