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3133" r:id="rId3"/>
    <p:sldId id="3116" r:id="rId5"/>
    <p:sldId id="3136" r:id="rId6"/>
    <p:sldId id="3137" r:id="rId7"/>
    <p:sldId id="3138" r:id="rId8"/>
    <p:sldId id="3161" r:id="rId9"/>
    <p:sldId id="3139" r:id="rId10"/>
    <p:sldId id="3140" r:id="rId11"/>
    <p:sldId id="3162" r:id="rId12"/>
    <p:sldId id="3205" r:id="rId13"/>
    <p:sldId id="3206" r:id="rId14"/>
    <p:sldId id="3174" r:id="rId15"/>
    <p:sldId id="3183" r:id="rId16"/>
    <p:sldId id="3177" r:id="rId17"/>
    <p:sldId id="3176" r:id="rId18"/>
    <p:sldId id="3178" r:id="rId19"/>
    <p:sldId id="3179" r:id="rId20"/>
    <p:sldId id="3180" r:id="rId21"/>
    <p:sldId id="3210" r:id="rId22"/>
    <p:sldId id="3214" r:id="rId23"/>
    <p:sldId id="3215" r:id="rId24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2" userDrawn="1">
          <p15:clr>
            <a:srgbClr val="A4A3A4"/>
          </p15:clr>
        </p15:guide>
        <p15:guide id="2" pos="2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947"/>
    <a:srgbClr val="FF00FF"/>
    <a:srgbClr val="0000FF"/>
    <a:srgbClr val="FF0000"/>
    <a:srgbClr val="3333CD"/>
    <a:srgbClr val="FFFFFF"/>
    <a:srgbClr val="F9FBFA"/>
    <a:srgbClr val="B6042A"/>
    <a:srgbClr val="3CB43E"/>
    <a:srgbClr val="FF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0"/>
  </p:normalViewPr>
  <p:slideViewPr>
    <p:cSldViewPr showGuides="1">
      <p:cViewPr varScale="1">
        <p:scale>
          <a:sx n="66" d="100"/>
          <a:sy n="66" d="100"/>
        </p:scale>
        <p:origin x="636" y="84"/>
      </p:cViewPr>
      <p:guideLst>
        <p:guide orient="horz" pos="2862"/>
        <p:guide pos="2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657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ym typeface="+mn-ea"/>
              </a:rPr>
              <a:t>图</a:t>
            </a:r>
            <a:r>
              <a:rPr lang="zh-CN" altLang="en-US" b="1">
                <a:sym typeface="+mn-ea"/>
              </a:rPr>
              <a:t>的</a:t>
            </a:r>
            <a:r>
              <a:rPr lang="zh-CN" altLang="en-US" b="1" dirty="0">
                <a:sym typeface="+mn-ea"/>
              </a:rPr>
              <a:t>存储结构比较复杂，其复杂性主要表现在：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◆ </a:t>
            </a:r>
            <a:r>
              <a:rPr lang="zh-CN" altLang="en-US" b="1" dirty="0">
                <a:sym typeface="+mn-ea"/>
              </a:rPr>
              <a:t>任意顶点之间可能存在联系，无法以数据元素在存储区中的物理位置来表示元素之间的关系。</a:t>
            </a:r>
            <a:endParaRPr lang="zh-CN" altLang="en-US" b="1" dirty="0"/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◆ </a:t>
            </a:r>
            <a:r>
              <a:rPr lang="zh-CN" altLang="en-US" b="1" dirty="0">
                <a:sym typeface="+mn-ea"/>
              </a:rPr>
              <a:t>图中顶点的度不一样，有的可能相差很大，若按度数最大的顶点设计结构，则会浪费很多存储单元，反之按每个顶点自己的度设计不同的结构，又会影响操作。</a:t>
            </a:r>
            <a:endParaRPr lang="zh-CN" altLang="en-US" b="1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图的邻接矩阵的实现比较容易，定义两个数组分别存储顶点信息(数据元素)和边或弧的信息(数据元素之间的关系) 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r>
              <a:rPr lang="zh-CN" altLang="en-US" dirty="0"/>
              <a:t>班进度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对于无权图，如果没有与边相关的其他信息，可省略此域。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对于无权图，如果没有与边相关的其他信息，可省略此域。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762000" y="1160780"/>
            <a:ext cx="7772400" cy="4739005"/>
          </a:xfrm>
          <a:ln>
            <a:solidFill>
              <a:srgbClr val="E60223"/>
            </a:solidFill>
            <a:miter/>
          </a:ln>
          <a:scene3d>
            <a:camera prst="legacyObliqueBottomLeft">
              <a:rot lat="0" lon="0" rev="0"/>
            </a:camera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square" lIns="91440" tIns="45720" rIns="91440" bIns="45720" anchor="t">
            <a:flatTx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zh-CN" dirty="0"/>
              <a:t>7.1　图的定义</a:t>
            </a:r>
            <a:endParaRPr lang="zh-CN" altLang="zh-CN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7.2</a:t>
            </a:r>
            <a:r>
              <a:rPr lang="zh-CN" altLang="en-US" dirty="0">
                <a:solidFill>
                  <a:srgbClr val="FF0000"/>
                </a:solidFill>
              </a:rPr>
              <a:t>　</a:t>
            </a:r>
            <a:r>
              <a:rPr lang="zh-CN" altLang="zh-CN" dirty="0">
                <a:solidFill>
                  <a:srgbClr val="FF0000"/>
                </a:solidFill>
              </a:rPr>
              <a:t>图的存储结构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7.3</a:t>
            </a:r>
            <a:r>
              <a:rPr lang="zh-CN" altLang="en-US" dirty="0"/>
              <a:t>　图的遍历</a:t>
            </a:r>
            <a:endParaRPr lang="zh-CN" altLang="zh-CN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7.4    </a:t>
            </a:r>
            <a:r>
              <a:rPr lang="zh-CN" altLang="en-US" dirty="0"/>
              <a:t>图的连通性问题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7.5    </a:t>
            </a:r>
            <a:r>
              <a:rPr lang="zh-CN" altLang="en-US" dirty="0"/>
              <a:t>有向无环图及其应用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7.6    </a:t>
            </a:r>
            <a:r>
              <a:rPr lang="zh-CN" altLang="en-US" dirty="0"/>
              <a:t>最短路径</a:t>
            </a:r>
            <a:endParaRPr lang="zh-CN" altLang="en-US" dirty="0"/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7.2.1  邻接矩阵存储方法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优点：</a:t>
            </a:r>
            <a:r>
              <a:rPr lang="zh-CN" altLang="en-US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容易实现图的操作，如：求某顶点的度、判断顶点之间是否有边、找顶点的邻接点等等。</a:t>
            </a:r>
            <a:endParaRPr lang="zh-CN" altLang="en-US" kern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  <a:p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缺点：</a:t>
            </a:r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n</a:t>
            </a:r>
            <a:r>
              <a:rPr lang="zh-CN" altLang="en-US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个顶点需要</a:t>
            </a:r>
            <a:r>
              <a:rPr lang="en-US" altLang="zh-CN" i="1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n*n</a:t>
            </a:r>
            <a:r>
              <a:rPr lang="zh-CN" altLang="en-US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个单元存储边</a:t>
            </a:r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;</a:t>
            </a:r>
            <a:r>
              <a:rPr lang="zh-CN" altLang="en-US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空间效率为</a:t>
            </a:r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O(n</a:t>
            </a:r>
            <a:r>
              <a:rPr lang="en-US" altLang="zh-CN" kern="1200" baseline="300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cs typeface="+mn-ea"/>
                <a:sym typeface="+mn-lt"/>
              </a:rPr>
              <a:t>2</a:t>
            </a:r>
            <a:r>
              <a:rPr lang="en-US" altLang="zh-CN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)</a:t>
            </a:r>
            <a:r>
              <a:rPr lang="zh-CN" altLang="en-US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。 </a:t>
            </a:r>
            <a:r>
              <a:rPr lang="zh-CN" altLang="en-US" kern="120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cs typeface="+mn-ea"/>
                <a:sym typeface="+mn-lt"/>
              </a:rPr>
              <a:t>对稀疏图而言尤其浪费空间。</a:t>
            </a:r>
            <a:endParaRPr lang="zh-CN" altLang="en-US" kern="12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7.2.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 邻接矩阵操作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969645"/>
            <a:ext cx="8976360" cy="512635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rgbClr val="FF0000"/>
                </a:solidFill>
                <a:sym typeface="+mn-lt"/>
              </a:rPr>
              <a:t>用两个数组分别存储顶点表和邻接矩阵</a:t>
            </a:r>
            <a:endParaRPr kumimoji="0" lang="zh-CN" altLang="en-US" sz="3200" b="0" i="0" u="none" strike="noStrike" cap="none" spc="0" normalizeH="0" baseline="0" dirty="0">
              <a:solidFill>
                <a:srgbClr val="FF0000"/>
              </a:solidFill>
              <a:latin typeface="+mn-lt"/>
              <a:ea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#define </a:t>
            </a:r>
            <a:r>
              <a:rPr lang="zh-CN" altLang="en-US" sz="2800" dirty="0">
                <a:solidFill>
                  <a:srgbClr val="FF00FF"/>
                </a:solidFill>
                <a:sym typeface="+mn-lt"/>
              </a:rPr>
              <a:t>MaxInt </a:t>
            </a: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32767  </a:t>
            </a: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     </a:t>
            </a:r>
            <a:r>
              <a:rPr lang="zh-CN" altLang="en-US" sz="2800" dirty="0">
                <a:solidFill>
                  <a:srgbClr val="4EA947"/>
                </a:solidFill>
                <a:sym typeface="+mn-lt"/>
              </a:rPr>
              <a:t>//表示极大值，即∞</a:t>
            </a:r>
            <a:endParaRPr kumimoji="0" lang="zh-CN" altLang="en-US" sz="2800" b="0" i="0" u="none" strike="noStrike" cap="none" spc="0" normalizeH="0" baseline="0" dirty="0">
              <a:solidFill>
                <a:srgbClr val="4EA947"/>
              </a:solidFill>
              <a:latin typeface="+mn-lt"/>
              <a:ea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#define </a:t>
            </a:r>
            <a:r>
              <a:rPr lang="zh-CN" altLang="en-US" sz="2800" dirty="0">
                <a:solidFill>
                  <a:srgbClr val="FF00FF"/>
                </a:solidFill>
                <a:sym typeface="+mn-lt"/>
              </a:rPr>
              <a:t>MVNum </a:t>
            </a: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100 </a:t>
            </a: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    </a:t>
            </a:r>
            <a:r>
              <a:rPr lang="zh-CN" altLang="en-US" sz="2800" dirty="0">
                <a:solidFill>
                  <a:srgbClr val="4EA947"/>
                </a:solidFill>
                <a:sym typeface="+mn-lt"/>
              </a:rPr>
              <a:t>  //最大顶点数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typedef char </a:t>
            </a:r>
            <a:r>
              <a:rPr lang="zh-CN" altLang="en-US" sz="2800" dirty="0">
                <a:solidFill>
                  <a:srgbClr val="FF00FF"/>
                </a:solidFill>
                <a:sym typeface="+mn-lt"/>
              </a:rPr>
              <a:t>VerTexType</a:t>
            </a: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; </a:t>
            </a:r>
            <a:r>
              <a:rPr lang="zh-CN" altLang="en-US" sz="2800" dirty="0">
                <a:solidFill>
                  <a:srgbClr val="4EA947"/>
                </a:solidFill>
                <a:sym typeface="+mn-lt"/>
              </a:rPr>
              <a:t>//假设顶点的数据类型为字符型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typedef int </a:t>
            </a:r>
            <a:r>
              <a:rPr lang="zh-CN" altLang="en-US" sz="2800" dirty="0">
                <a:solidFill>
                  <a:srgbClr val="FF00FF"/>
                </a:solidFill>
                <a:sym typeface="+mn-lt"/>
              </a:rPr>
              <a:t>ArcType</a:t>
            </a: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;  </a:t>
            </a: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     </a:t>
            </a:r>
            <a:r>
              <a:rPr lang="zh-CN" altLang="en-US" sz="2800" dirty="0">
                <a:solidFill>
                  <a:srgbClr val="4EA947"/>
                </a:solidFill>
                <a:sym typeface="+mn-lt"/>
              </a:rPr>
              <a:t>  //假设边的权值类型为整型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typedef struct{ </a:t>
            </a:r>
            <a:endParaRPr kumimoji="0" lang="zh-CN" altLang="en-US" sz="2800" b="0" i="0" u="none" strike="noStrike" cap="none" spc="0" normalizeH="0" baseline="0" dirty="0">
              <a:solidFill>
                <a:srgbClr val="0000FF"/>
              </a:solidFill>
              <a:latin typeface="+mn-lt"/>
              <a:ea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VerTexType </a:t>
            </a:r>
            <a:r>
              <a:rPr lang="zh-CN" altLang="en-US" sz="2800" dirty="0">
                <a:solidFill>
                  <a:srgbClr val="FF00FF"/>
                </a:solidFill>
                <a:sym typeface="+mn-lt"/>
              </a:rPr>
              <a:t>vexs</a:t>
            </a: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[MVNum];   </a:t>
            </a: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        		</a:t>
            </a:r>
            <a:r>
              <a:rPr lang="zh-CN" altLang="en-US" sz="2800" dirty="0">
                <a:solidFill>
                  <a:srgbClr val="4EA947"/>
                </a:solidFill>
                <a:sym typeface="+mn-lt"/>
              </a:rPr>
              <a:t>//顶点表 </a:t>
            </a:r>
            <a:endParaRPr kumimoji="0" lang="zh-CN" altLang="en-US" sz="2800" b="0" i="0" u="none" strike="noStrike" cap="none" spc="0" normalizeH="0" baseline="0" dirty="0">
              <a:solidFill>
                <a:srgbClr val="4EA947"/>
              </a:solidFill>
              <a:latin typeface="+mn-lt"/>
              <a:ea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ArcType </a:t>
            </a:r>
            <a:r>
              <a:rPr lang="zh-CN" altLang="en-US" sz="2800" dirty="0">
                <a:solidFill>
                  <a:srgbClr val="FF00FF"/>
                </a:solidFill>
                <a:sym typeface="+mn-lt"/>
              </a:rPr>
              <a:t>arcs</a:t>
            </a: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[MVNum][MVNum]; </a:t>
            </a: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    	</a:t>
            </a:r>
            <a:r>
              <a:rPr lang="zh-CN" altLang="en-US" sz="2800" dirty="0">
                <a:solidFill>
                  <a:srgbClr val="4EA947"/>
                </a:solidFill>
                <a:sym typeface="+mn-lt"/>
              </a:rPr>
              <a:t>//邻接矩阵 </a:t>
            </a:r>
            <a:endParaRPr kumimoji="0" lang="zh-CN" altLang="en-US" sz="2800" b="0" i="0" u="none" strike="noStrike" cap="none" spc="0" normalizeH="0" baseline="0" dirty="0">
              <a:solidFill>
                <a:srgbClr val="4EA947"/>
              </a:solidFill>
              <a:latin typeface="+mn-lt"/>
              <a:ea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int vexnum,arcnum;   </a:t>
            </a:r>
            <a:r>
              <a:rPr lang="en-US" altLang="zh-CN" sz="2800" kern="120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     </a:t>
            </a:r>
            <a:r>
              <a:rPr lang="zh-CN" altLang="en-US" sz="2800" dirty="0">
                <a:solidFill>
                  <a:srgbClr val="4EA947"/>
                </a:solidFill>
                <a:sym typeface="+mn-lt"/>
              </a:rPr>
              <a:t> //图的当前点数和边数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}</a:t>
            </a:r>
            <a:r>
              <a:rPr lang="zh-CN" altLang="en-US" sz="2800" dirty="0">
                <a:solidFill>
                  <a:srgbClr val="FF00FF"/>
                </a:solidFill>
                <a:sym typeface="+mn-lt"/>
              </a:rPr>
              <a:t>AMGraph</a:t>
            </a:r>
            <a:r>
              <a:rPr lang="zh-CN" altLang="en-US" sz="2800" dirty="0">
                <a:solidFill>
                  <a:srgbClr val="0000FF"/>
                </a:solidFill>
                <a:sym typeface="+mn-lt"/>
              </a:rPr>
              <a:t>; </a:t>
            </a:r>
            <a:endParaRPr kumimoji="0" lang="zh-CN" altLang="en-US" sz="2800" b="0" i="0" u="none" strike="noStrike" cap="none" spc="0" normalizeH="0" baseline="0" dirty="0">
              <a:solidFill>
                <a:srgbClr val="0000FF"/>
              </a:solidFill>
              <a:latin typeface="+mn-lt"/>
              <a:ea typeface="+mn-ea"/>
              <a:sym typeface="+mn-lt"/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</p:spTree>
  </p:cSld>
  <p:clrMapOvr>
    <a:masterClrMapping/>
  </p:clrMapOvr>
  <p:transition spd="slow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邻接链表存储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210" y="969645"/>
            <a:ext cx="8864600" cy="512635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基本思想：只存储图中有关联的边的信息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对图的</a:t>
            </a:r>
            <a:r>
              <a:rPr lang="zh-CN" altLang="en-US">
                <a:solidFill>
                  <a:srgbClr val="0000FF"/>
                </a:solidFill>
              </a:rPr>
              <a:t>每个顶点均建立一个边表（</a:t>
            </a:r>
            <a:r>
              <a:rPr lang="zh-CN" altLang="en-US">
                <a:solidFill>
                  <a:srgbClr val="0000FF"/>
                </a:solidFill>
                <a:sym typeface="+mn-ea"/>
              </a:rPr>
              <a:t>单链表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>
                <a:solidFill>
                  <a:schemeClr val="tx1"/>
                </a:solidFill>
              </a:rPr>
              <a:t>，存储该顶点所有邻接顶点及其相关信息。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每个顶点信息与其边链表的头指针构成一个</a:t>
            </a:r>
            <a:r>
              <a:rPr lang="zh-CN" altLang="en-US">
                <a:solidFill>
                  <a:srgbClr val="0000FF"/>
                </a:solidFill>
              </a:rPr>
              <a:t>表头结点表。</a:t>
            </a:r>
            <a:endParaRPr lang="zh-CN" altLang="en-US">
              <a:solidFill>
                <a:srgbClr val="0000FF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一个</a:t>
            </a:r>
            <a:r>
              <a:rPr lang="en-US" altLang="zh-CN">
                <a:solidFill>
                  <a:schemeClr val="tx1"/>
                </a:solidFill>
              </a:rPr>
              <a:t>n</a:t>
            </a:r>
            <a:r>
              <a:rPr lang="zh-CN" altLang="en-US">
                <a:solidFill>
                  <a:schemeClr val="tx1"/>
                </a:solidFill>
              </a:rPr>
              <a:t>个结点的图的邻接表表示由</a:t>
            </a:r>
            <a:r>
              <a:rPr lang="zh-CN" altLang="en-US">
                <a:solidFill>
                  <a:srgbClr val="0000FF"/>
                </a:solidFill>
              </a:rPr>
              <a:t>表头结点表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rgbClr val="0000FF"/>
                </a:solidFill>
              </a:rPr>
              <a:t>边表</a:t>
            </a:r>
            <a:r>
              <a:rPr lang="zh-CN" altLang="en-US">
                <a:solidFill>
                  <a:schemeClr val="tx1"/>
                </a:solidFill>
              </a:rPr>
              <a:t>两部分构成。</a:t>
            </a:r>
            <a:endParaRPr lang="zh-CN" altLang="en-US">
              <a:solidFill>
                <a:srgbClr val="0000FF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800">
              <a:solidFill>
                <a:srgbClr val="4EA947"/>
              </a:solidFill>
            </a:endParaRPr>
          </a:p>
          <a:p>
            <a:pPr marL="0" indent="0">
              <a:buNone/>
            </a:pPr>
            <a:endParaRPr lang="zh-CN" altLang="en-US" sz="280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邻接链表存储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" y="1051560"/>
            <a:ext cx="8913495" cy="504444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、表头结点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每个边表设一个表头结点</a:t>
            </a:r>
            <a:r>
              <a:rPr lang="zh-CN" altLang="en-US">
                <a:solidFill>
                  <a:srgbClr val="0000FF"/>
                </a:solidFill>
              </a:rPr>
              <a:t>(称为顶点结点)</a:t>
            </a:r>
            <a:r>
              <a:rPr lang="zh-CN" altLang="en-US"/>
              <a:t>，由两个域组成：</a:t>
            </a:r>
            <a:endParaRPr lang="zh-CN" altLang="en-US"/>
          </a:p>
          <a:p>
            <a:endParaRPr lang="zh-CN" altLang="en-US">
              <a:solidFill>
                <a:srgbClr val="0000FF"/>
              </a:solidFill>
            </a:endParaRPr>
          </a:p>
          <a:p>
            <a:endParaRPr lang="zh-CN" altLang="en-US">
              <a:solidFill>
                <a:srgbClr val="0000FF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链域(firstarc)</a:t>
            </a:r>
            <a:r>
              <a:rPr lang="zh-CN" altLang="en-US"/>
              <a:t>指向链表中的第一个结点；</a:t>
            </a:r>
            <a:endParaRPr lang="zh-CN" altLang="en-US"/>
          </a:p>
          <a:p>
            <a:r>
              <a:rPr lang="zh-CN" altLang="en-US">
                <a:solidFill>
                  <a:srgbClr val="0000FF"/>
                </a:solidFill>
              </a:rPr>
              <a:t>数据域(data) </a:t>
            </a:r>
            <a:r>
              <a:rPr lang="zh-CN" altLang="en-US"/>
              <a:t>存储顶点名或其他信息。</a:t>
            </a:r>
            <a:endParaRPr lang="zh-CN" altLang="en-US"/>
          </a:p>
        </p:txBody>
      </p:sp>
      <p:grpSp>
        <p:nvGrpSpPr>
          <p:cNvPr id="10" name="组合 559108"/>
          <p:cNvGrpSpPr/>
          <p:nvPr/>
        </p:nvGrpSpPr>
        <p:grpSpPr bwMode="auto">
          <a:xfrm>
            <a:off x="3237865" y="2784475"/>
            <a:ext cx="2521585" cy="685800"/>
            <a:chOff x="720" y="2592"/>
            <a:chExt cx="1859" cy="249"/>
          </a:xfrm>
        </p:grpSpPr>
        <p:sp>
          <p:nvSpPr>
            <p:cNvPr id="41989" name="矩形 559109"/>
            <p:cNvSpPr>
              <a:spLocks noChangeArrowheads="1"/>
            </p:cNvSpPr>
            <p:nvPr/>
          </p:nvSpPr>
          <p:spPr bwMode="auto">
            <a:xfrm>
              <a:off x="720" y="2592"/>
              <a:ext cx="1859" cy="2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9pPr>
            </a:lstStyle>
            <a:p>
              <a:pPr>
                <a:buClr>
                  <a:schemeClr val="bg1"/>
                </a:buClr>
                <a:buNone/>
              </a:pPr>
              <a:r>
                <a:rPr lang="en-US" altLang="zh-CN" sz="2800" b="0" dirty="0">
                  <a:latin typeface="Times New Roman" panose="02020603050405020304" pitchFamily="18" charset="0"/>
                </a:rPr>
                <a:t>data      firstarc</a:t>
              </a:r>
              <a:endParaRPr lang="en-US" altLang="zh-CN" sz="28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1990" name="直接连接符 559110"/>
            <p:cNvSpPr>
              <a:spLocks noChangeShapeType="1"/>
            </p:cNvSpPr>
            <p:nvPr/>
          </p:nvSpPr>
          <p:spPr bwMode="auto">
            <a:xfrm>
              <a:off x="1370" y="2592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邻接链表存储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" y="1051560"/>
            <a:ext cx="8913495" cy="504444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表头结点表：</a:t>
            </a:r>
            <a:endParaRPr lang="zh-CN" altLang="en-US"/>
          </a:p>
          <a:p>
            <a:r>
              <a:rPr lang="zh-CN" altLang="en-US"/>
              <a:t>由所有</a:t>
            </a:r>
            <a:r>
              <a:rPr lang="zh-CN" altLang="en-US">
                <a:solidFill>
                  <a:srgbClr val="0000FF"/>
                </a:solidFill>
              </a:rPr>
              <a:t>顶表头结点以顺序结构形式存储</a:t>
            </a:r>
            <a:r>
              <a:rPr lang="zh-CN" altLang="en-US"/>
              <a:t>，以便可以随机访问任意顶点的邻接点单链表，下标指示顶点的序号。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邻接链表存储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" y="1051560"/>
            <a:ext cx="8913495" cy="504444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、边表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边表中的结点称为</a:t>
            </a:r>
            <a:r>
              <a:rPr lang="zh-CN" altLang="en-US">
                <a:solidFill>
                  <a:srgbClr val="FF00FF"/>
                </a:solidFill>
              </a:rPr>
              <a:t>表结点</a:t>
            </a:r>
            <a:r>
              <a:rPr lang="zh-CN" altLang="en-US">
                <a:solidFill>
                  <a:schemeClr val="tx1"/>
                </a:solidFill>
              </a:rPr>
              <a:t>，每个结点由三个域组成：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邻接点域(adjvex)</a:t>
            </a:r>
            <a:r>
              <a:rPr lang="zh-CN" altLang="en-US">
                <a:solidFill>
                  <a:schemeClr val="tx1"/>
                </a:solidFill>
              </a:rPr>
              <a:t>指示与顶点Vi邻接的顶点在图中的位置(顶点编号)，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链域(nextarc)</a:t>
            </a:r>
            <a:r>
              <a:rPr lang="zh-CN" altLang="en-US">
                <a:solidFill>
                  <a:schemeClr val="tx1"/>
                </a:solidFill>
              </a:rPr>
              <a:t>指向下一个与顶点Vi邻接的表结点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rgbClr val="0000FF"/>
                </a:solidFill>
              </a:rPr>
              <a:t>数据域(info)</a:t>
            </a:r>
            <a:r>
              <a:rPr lang="zh-CN" altLang="en-US">
                <a:solidFill>
                  <a:schemeClr val="tx1"/>
                </a:solidFill>
              </a:rPr>
              <a:t>存储和边或弧相关的信息，如权值等。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0" name="组合 559108"/>
          <p:cNvGrpSpPr/>
          <p:nvPr/>
        </p:nvGrpSpPr>
        <p:grpSpPr bwMode="auto">
          <a:xfrm>
            <a:off x="2312035" y="2414905"/>
            <a:ext cx="3728085" cy="685800"/>
            <a:chOff x="720" y="2592"/>
            <a:chExt cx="1859" cy="249"/>
          </a:xfrm>
        </p:grpSpPr>
        <p:sp>
          <p:nvSpPr>
            <p:cNvPr id="41989" name="矩形 559109"/>
            <p:cNvSpPr>
              <a:spLocks noChangeArrowheads="1"/>
            </p:cNvSpPr>
            <p:nvPr/>
          </p:nvSpPr>
          <p:spPr bwMode="auto">
            <a:xfrm>
              <a:off x="720" y="2592"/>
              <a:ext cx="1859" cy="2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9pPr>
            </a:lstStyle>
            <a:p>
              <a:pPr>
                <a:buClr>
                  <a:schemeClr val="bg1"/>
                </a:buClr>
                <a:buNone/>
              </a:pPr>
              <a:r>
                <a:rPr lang="en-US" altLang="zh-CN" sz="2800" b="0" dirty="0" err="1">
                  <a:latin typeface="Times New Roman" panose="02020603050405020304" pitchFamily="18" charset="0"/>
                </a:rPr>
                <a:t>adjvex</a:t>
              </a:r>
              <a:r>
                <a:rPr lang="en-US" altLang="zh-CN" sz="2800" b="0" dirty="0">
                  <a:latin typeface="Times New Roman" panose="02020603050405020304" pitchFamily="18" charset="0"/>
                </a:rPr>
                <a:t>     info    </a:t>
              </a:r>
              <a:r>
                <a:rPr lang="en-US" altLang="zh-CN" sz="2800" b="0" dirty="0" err="1">
                  <a:latin typeface="Times New Roman" panose="02020603050405020304" pitchFamily="18" charset="0"/>
                </a:rPr>
                <a:t>nextarc</a:t>
              </a:r>
              <a:endParaRPr lang="en-US" altLang="zh-CN" sz="28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41990" name="直接连接符 559110"/>
            <p:cNvSpPr>
              <a:spLocks noChangeShapeType="1"/>
            </p:cNvSpPr>
            <p:nvPr/>
          </p:nvSpPr>
          <p:spPr bwMode="auto">
            <a:xfrm>
              <a:off x="1392" y="2592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1991" name="直接连接符 559111"/>
            <p:cNvSpPr>
              <a:spLocks noChangeShapeType="1"/>
            </p:cNvSpPr>
            <p:nvPr/>
          </p:nvSpPr>
          <p:spPr bwMode="auto">
            <a:xfrm>
              <a:off x="1872" y="2592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76190" y="1701165"/>
            <a:ext cx="4032250" cy="25920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20110" y="1701165"/>
            <a:ext cx="1583690" cy="345630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邻接链表存储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" y="1051560"/>
            <a:ext cx="8913495" cy="1158875"/>
          </a:xfrm>
        </p:spPr>
        <p:txBody>
          <a:bodyPr/>
          <a:lstStyle/>
          <a:p>
            <a:r>
              <a:rPr lang="zh-CN" altLang="en-US"/>
              <a:t>用邻接链表存储图时，</a:t>
            </a:r>
            <a:r>
              <a:rPr lang="zh-CN" altLang="en-US">
                <a:solidFill>
                  <a:srgbClr val="0000FF"/>
                </a:solidFill>
              </a:rPr>
              <a:t>对无向图：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3010" name="组合 560130"/>
          <p:cNvGrpSpPr/>
          <p:nvPr/>
        </p:nvGrpSpPr>
        <p:grpSpPr bwMode="auto">
          <a:xfrm>
            <a:off x="355600" y="1818005"/>
            <a:ext cx="8696960" cy="3295301"/>
            <a:chOff x="385" y="2081"/>
            <a:chExt cx="5126" cy="1865"/>
          </a:xfrm>
        </p:grpSpPr>
        <p:grpSp>
          <p:nvGrpSpPr>
            <p:cNvPr id="4" name="组合 560132"/>
            <p:cNvGrpSpPr/>
            <p:nvPr/>
          </p:nvGrpSpPr>
          <p:grpSpPr bwMode="auto">
            <a:xfrm>
              <a:off x="385" y="2478"/>
              <a:ext cx="1384" cy="839"/>
              <a:chOff x="392" y="2784"/>
              <a:chExt cx="1384" cy="839"/>
            </a:xfrm>
          </p:grpSpPr>
          <p:sp>
            <p:nvSpPr>
              <p:cNvPr id="43013" name="椭圆 560133"/>
              <p:cNvSpPr>
                <a:spLocks noChangeArrowheads="1"/>
              </p:cNvSpPr>
              <p:nvPr/>
            </p:nvSpPr>
            <p:spPr bwMode="auto">
              <a:xfrm>
                <a:off x="392" y="2928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1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4" name="椭圆 560134"/>
              <p:cNvSpPr>
                <a:spLocks noChangeArrowheads="1"/>
              </p:cNvSpPr>
              <p:nvPr/>
            </p:nvSpPr>
            <p:spPr bwMode="auto">
              <a:xfrm>
                <a:off x="409" y="3396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5" name="椭圆 560135"/>
              <p:cNvSpPr>
                <a:spLocks noChangeArrowheads="1"/>
              </p:cNvSpPr>
              <p:nvPr/>
            </p:nvSpPr>
            <p:spPr bwMode="auto">
              <a:xfrm>
                <a:off x="1010" y="3388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3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6" name="椭圆 560136"/>
              <p:cNvSpPr>
                <a:spLocks noChangeArrowheads="1"/>
              </p:cNvSpPr>
              <p:nvPr/>
            </p:nvSpPr>
            <p:spPr bwMode="auto">
              <a:xfrm>
                <a:off x="961" y="2784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4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17" name="直接连接符 560137"/>
              <p:cNvSpPr>
                <a:spLocks noChangeShapeType="1"/>
              </p:cNvSpPr>
              <p:nvPr/>
            </p:nvSpPr>
            <p:spPr bwMode="auto">
              <a:xfrm>
                <a:off x="536" y="3163"/>
                <a:ext cx="0" cy="2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18" name="直接连接符 560138"/>
              <p:cNvSpPr>
                <a:spLocks noChangeShapeType="1"/>
              </p:cNvSpPr>
              <p:nvPr/>
            </p:nvSpPr>
            <p:spPr bwMode="auto">
              <a:xfrm>
                <a:off x="1136" y="3007"/>
                <a:ext cx="0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19" name="直接连接符 560139"/>
              <p:cNvSpPr>
                <a:spLocks noChangeShapeType="1"/>
              </p:cNvSpPr>
              <p:nvPr/>
            </p:nvSpPr>
            <p:spPr bwMode="auto">
              <a:xfrm>
                <a:off x="654" y="3108"/>
                <a:ext cx="380" cy="3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20" name="直接连接符 560140"/>
              <p:cNvSpPr>
                <a:spLocks noChangeShapeType="1"/>
              </p:cNvSpPr>
              <p:nvPr/>
            </p:nvSpPr>
            <p:spPr bwMode="auto">
              <a:xfrm flipV="1">
                <a:off x="686" y="2928"/>
                <a:ext cx="282" cy="1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21" name="直接连接符 560141"/>
              <p:cNvSpPr>
                <a:spLocks noChangeShapeType="1"/>
              </p:cNvSpPr>
              <p:nvPr/>
            </p:nvSpPr>
            <p:spPr bwMode="auto">
              <a:xfrm>
                <a:off x="702" y="3513"/>
                <a:ext cx="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22" name="椭圆 560142"/>
              <p:cNvSpPr>
                <a:spLocks noChangeArrowheads="1"/>
              </p:cNvSpPr>
              <p:nvPr/>
            </p:nvSpPr>
            <p:spPr bwMode="auto">
              <a:xfrm>
                <a:off x="1481" y="3117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5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3" name="直接连接符 560143"/>
              <p:cNvSpPr>
                <a:spLocks noChangeShapeType="1"/>
              </p:cNvSpPr>
              <p:nvPr/>
            </p:nvSpPr>
            <p:spPr bwMode="auto">
              <a:xfrm>
                <a:off x="1256" y="2928"/>
                <a:ext cx="33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024" name="直接连接符 560144"/>
              <p:cNvSpPr>
                <a:spLocks noChangeShapeType="1"/>
              </p:cNvSpPr>
              <p:nvPr/>
            </p:nvSpPr>
            <p:spPr bwMode="auto">
              <a:xfrm flipV="1">
                <a:off x="1304" y="3320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" name="组合 560145"/>
            <p:cNvGrpSpPr/>
            <p:nvPr/>
          </p:nvGrpSpPr>
          <p:grpSpPr bwMode="auto">
            <a:xfrm>
              <a:off x="1333" y="2081"/>
              <a:ext cx="4178" cy="1865"/>
              <a:chOff x="1333" y="2081"/>
              <a:chExt cx="4178" cy="1865"/>
            </a:xfrm>
          </p:grpSpPr>
          <p:sp>
            <p:nvSpPr>
              <p:cNvPr id="43026" name="矩形 560146"/>
              <p:cNvSpPr>
                <a:spLocks noChangeArrowheads="1"/>
              </p:cNvSpPr>
              <p:nvPr/>
            </p:nvSpPr>
            <p:spPr bwMode="auto">
              <a:xfrm>
                <a:off x="2243" y="2098"/>
                <a:ext cx="226" cy="13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0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2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3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4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7" name="矩形 560147"/>
              <p:cNvSpPr>
                <a:spLocks noChangeArrowheads="1"/>
              </p:cNvSpPr>
              <p:nvPr/>
            </p:nvSpPr>
            <p:spPr bwMode="auto">
              <a:xfrm>
                <a:off x="1333" y="3684"/>
                <a:ext cx="1220" cy="22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MAX_VEX-1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" name="组合 560148"/>
              <p:cNvGrpSpPr/>
              <p:nvPr/>
            </p:nvGrpSpPr>
            <p:grpSpPr bwMode="auto">
              <a:xfrm>
                <a:off x="2472" y="2105"/>
                <a:ext cx="590" cy="1841"/>
                <a:chOff x="1973" y="518"/>
                <a:chExt cx="590" cy="1841"/>
              </a:xfrm>
            </p:grpSpPr>
            <p:grpSp>
              <p:nvGrpSpPr>
                <p:cNvPr id="70" name="组合 560149"/>
                <p:cNvGrpSpPr/>
                <p:nvPr/>
              </p:nvGrpSpPr>
              <p:grpSpPr bwMode="auto">
                <a:xfrm>
                  <a:off x="1973" y="518"/>
                  <a:ext cx="590" cy="262"/>
                  <a:chOff x="476" y="2750"/>
                  <a:chExt cx="544" cy="226"/>
                </a:xfrm>
              </p:grpSpPr>
              <p:sp>
                <p:nvSpPr>
                  <p:cNvPr id="43030" name="矩形 560150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    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31" name="直接连接符 560151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71" name="组合 560152"/>
                <p:cNvGrpSpPr/>
                <p:nvPr/>
              </p:nvGrpSpPr>
              <p:grpSpPr bwMode="auto">
                <a:xfrm>
                  <a:off x="1973" y="781"/>
                  <a:ext cx="590" cy="263"/>
                  <a:chOff x="476" y="2750"/>
                  <a:chExt cx="544" cy="226"/>
                </a:xfrm>
              </p:grpSpPr>
              <p:sp>
                <p:nvSpPr>
                  <p:cNvPr id="43033" name="矩形 560153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2400" b="0" baseline="-20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34" name="直接连接符 560154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72" name="组合 560155"/>
                <p:cNvGrpSpPr/>
                <p:nvPr/>
              </p:nvGrpSpPr>
              <p:grpSpPr bwMode="auto">
                <a:xfrm>
                  <a:off x="1973" y="1045"/>
                  <a:ext cx="590" cy="262"/>
                  <a:chOff x="476" y="2750"/>
                  <a:chExt cx="544" cy="226"/>
                </a:xfrm>
              </p:grpSpPr>
              <p:sp>
                <p:nvSpPr>
                  <p:cNvPr id="43036" name="矩形 560156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    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37" name="直接连接符 560157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73" name="组合 560158"/>
                <p:cNvGrpSpPr/>
                <p:nvPr/>
              </p:nvGrpSpPr>
              <p:grpSpPr bwMode="auto">
                <a:xfrm>
                  <a:off x="1973" y="1308"/>
                  <a:ext cx="590" cy="262"/>
                  <a:chOff x="476" y="2750"/>
                  <a:chExt cx="544" cy="226"/>
                </a:xfrm>
              </p:grpSpPr>
              <p:sp>
                <p:nvSpPr>
                  <p:cNvPr id="43039" name="矩形 560159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4</a:t>
                    </a:r>
                    <a:endParaRPr lang="en-US" altLang="zh-CN" sz="2400" b="0" baseline="-20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40" name="直接连接符 560160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74" name="组合 560161"/>
                <p:cNvGrpSpPr/>
                <p:nvPr/>
              </p:nvGrpSpPr>
              <p:grpSpPr bwMode="auto">
                <a:xfrm>
                  <a:off x="1973" y="1835"/>
                  <a:ext cx="590" cy="262"/>
                  <a:chOff x="476" y="2750"/>
                  <a:chExt cx="544" cy="226"/>
                </a:xfrm>
              </p:grpSpPr>
              <p:sp>
                <p:nvSpPr>
                  <p:cNvPr id="43042" name="矩形 560162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┇</a:t>
                    </a:r>
                    <a:r>
                      <a:rPr lang="zh-CN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┇ </a:t>
                    </a: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043" name="直接连接符 560163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75" name="组合 560164"/>
                <p:cNvGrpSpPr/>
                <p:nvPr/>
              </p:nvGrpSpPr>
              <p:grpSpPr bwMode="auto">
                <a:xfrm>
                  <a:off x="1973" y="2097"/>
                  <a:ext cx="590" cy="262"/>
                  <a:chOff x="1565" y="3884"/>
                  <a:chExt cx="544" cy="226"/>
                </a:xfrm>
              </p:grpSpPr>
              <p:sp>
                <p:nvSpPr>
                  <p:cNvPr id="43045" name="矩形 560165"/>
                  <p:cNvSpPr>
                    <a:spLocks noChangeArrowheads="1"/>
                  </p:cNvSpPr>
                  <p:nvPr/>
                </p:nvSpPr>
                <p:spPr bwMode="auto">
                  <a:xfrm>
                    <a:off x="1565" y="3884"/>
                    <a:ext cx="544" cy="226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046" name="直接连接符 560166"/>
                  <p:cNvSpPr>
                    <a:spLocks noChangeShapeType="1"/>
                  </p:cNvSpPr>
                  <p:nvPr/>
                </p:nvSpPr>
                <p:spPr bwMode="auto">
                  <a:xfrm>
                    <a:off x="1858" y="3884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76" name="组合 560167"/>
                <p:cNvGrpSpPr/>
                <p:nvPr/>
              </p:nvGrpSpPr>
              <p:grpSpPr bwMode="auto">
                <a:xfrm>
                  <a:off x="1973" y="1571"/>
                  <a:ext cx="590" cy="263"/>
                  <a:chOff x="476" y="2750"/>
                  <a:chExt cx="544" cy="226"/>
                </a:xfrm>
              </p:grpSpPr>
              <p:sp>
                <p:nvSpPr>
                  <p:cNvPr id="43048" name="矩形 560168"/>
                  <p:cNvSpPr>
                    <a:spLocks noChangeArrowheads="1"/>
                  </p:cNvSpPr>
                  <p:nvPr/>
                </p:nvSpPr>
                <p:spPr bwMode="auto">
                  <a:xfrm>
                    <a:off x="476" y="2750"/>
                    <a:ext cx="544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5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    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49" name="直接连接符 560169"/>
                  <p:cNvSpPr>
                    <a:spLocks noChangeShapeType="1"/>
                  </p:cNvSpPr>
                  <p:nvPr/>
                </p:nvSpPr>
                <p:spPr bwMode="auto">
                  <a:xfrm>
                    <a:off x="769" y="275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" name="组合 560170"/>
              <p:cNvGrpSpPr/>
              <p:nvPr/>
            </p:nvGrpSpPr>
            <p:grpSpPr bwMode="auto">
              <a:xfrm>
                <a:off x="2925" y="2081"/>
                <a:ext cx="1983" cy="235"/>
                <a:chOff x="2562" y="510"/>
                <a:chExt cx="1983" cy="235"/>
              </a:xfrm>
            </p:grpSpPr>
            <p:grpSp>
              <p:nvGrpSpPr>
                <p:cNvPr id="58" name="组合 560171"/>
                <p:cNvGrpSpPr/>
                <p:nvPr/>
              </p:nvGrpSpPr>
              <p:grpSpPr bwMode="auto">
                <a:xfrm>
                  <a:off x="3467" y="510"/>
                  <a:ext cx="456" cy="226"/>
                  <a:chOff x="3467" y="510"/>
                  <a:chExt cx="456" cy="226"/>
                </a:xfrm>
              </p:grpSpPr>
              <p:sp>
                <p:nvSpPr>
                  <p:cNvPr id="43052" name="矩形 560172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53" name="直接连接符 560173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59" name="组合 560174"/>
                <p:cNvGrpSpPr/>
                <p:nvPr/>
              </p:nvGrpSpPr>
              <p:grpSpPr bwMode="auto">
                <a:xfrm>
                  <a:off x="2837" y="511"/>
                  <a:ext cx="456" cy="226"/>
                  <a:chOff x="3467" y="510"/>
                  <a:chExt cx="456" cy="226"/>
                </a:xfrm>
              </p:grpSpPr>
              <p:sp>
                <p:nvSpPr>
                  <p:cNvPr id="43055" name="矩形 560175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56" name="直接连接符 560176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60" name="组合 560177"/>
                <p:cNvGrpSpPr/>
                <p:nvPr/>
              </p:nvGrpSpPr>
              <p:grpSpPr bwMode="auto">
                <a:xfrm>
                  <a:off x="4089" y="519"/>
                  <a:ext cx="456" cy="226"/>
                  <a:chOff x="3467" y="510"/>
                  <a:chExt cx="456" cy="226"/>
                </a:xfrm>
              </p:grpSpPr>
              <p:sp>
                <p:nvSpPr>
                  <p:cNvPr id="43058" name="矩形 56017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3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59" name="直接连接符 560179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3060" name="直接连接符 560180"/>
                <p:cNvSpPr>
                  <a:spLocks noChangeShapeType="1"/>
                </p:cNvSpPr>
                <p:nvPr/>
              </p:nvSpPr>
              <p:spPr bwMode="auto">
                <a:xfrm>
                  <a:off x="2562" y="6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061" name="直接连接符 560181"/>
                <p:cNvSpPr>
                  <a:spLocks noChangeShapeType="1"/>
                </p:cNvSpPr>
                <p:nvPr/>
              </p:nvSpPr>
              <p:spPr bwMode="auto">
                <a:xfrm>
                  <a:off x="3192" y="639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062" name="直接连接符 560182"/>
                <p:cNvSpPr>
                  <a:spLocks noChangeShapeType="1"/>
                </p:cNvSpPr>
                <p:nvPr/>
              </p:nvSpPr>
              <p:spPr bwMode="auto">
                <a:xfrm>
                  <a:off x="3817" y="6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0" name="组合 560183"/>
              <p:cNvGrpSpPr/>
              <p:nvPr/>
            </p:nvGrpSpPr>
            <p:grpSpPr bwMode="auto">
              <a:xfrm>
                <a:off x="2925" y="2362"/>
                <a:ext cx="1353" cy="235"/>
                <a:chOff x="2426" y="791"/>
                <a:chExt cx="1353" cy="235"/>
              </a:xfrm>
            </p:grpSpPr>
            <p:grpSp>
              <p:nvGrpSpPr>
                <p:cNvPr id="50" name="组合 560184"/>
                <p:cNvGrpSpPr/>
                <p:nvPr/>
              </p:nvGrpSpPr>
              <p:grpSpPr bwMode="auto">
                <a:xfrm>
                  <a:off x="2701" y="791"/>
                  <a:ext cx="456" cy="226"/>
                  <a:chOff x="3467" y="510"/>
                  <a:chExt cx="456" cy="226"/>
                </a:xfrm>
              </p:grpSpPr>
              <p:sp>
                <p:nvSpPr>
                  <p:cNvPr id="43065" name="矩形 560185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66" name="直接连接符 560186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51" name="组合 560187"/>
                <p:cNvGrpSpPr/>
                <p:nvPr/>
              </p:nvGrpSpPr>
              <p:grpSpPr bwMode="auto">
                <a:xfrm>
                  <a:off x="3323" y="800"/>
                  <a:ext cx="456" cy="226"/>
                  <a:chOff x="3467" y="510"/>
                  <a:chExt cx="456" cy="226"/>
                </a:xfrm>
              </p:grpSpPr>
              <p:sp>
                <p:nvSpPr>
                  <p:cNvPr id="43068" name="矩形 56018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2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69" name="直接连接符 560189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3070" name="直接连接符 560190"/>
                <p:cNvSpPr>
                  <a:spLocks noChangeShapeType="1"/>
                </p:cNvSpPr>
                <p:nvPr/>
              </p:nvSpPr>
              <p:spPr bwMode="auto">
                <a:xfrm>
                  <a:off x="2426" y="92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071" name="直接连接符 560191"/>
                <p:cNvSpPr>
                  <a:spLocks noChangeShapeType="1"/>
                </p:cNvSpPr>
                <p:nvPr/>
              </p:nvSpPr>
              <p:spPr bwMode="auto">
                <a:xfrm>
                  <a:off x="3051" y="91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1" name="组合 560192"/>
              <p:cNvGrpSpPr/>
              <p:nvPr/>
            </p:nvGrpSpPr>
            <p:grpSpPr bwMode="auto">
              <a:xfrm>
                <a:off x="2925" y="2650"/>
                <a:ext cx="2586" cy="235"/>
                <a:chOff x="2426" y="1071"/>
                <a:chExt cx="2586" cy="235"/>
              </a:xfrm>
            </p:grpSpPr>
            <p:grpSp>
              <p:nvGrpSpPr>
                <p:cNvPr id="34" name="组合 560193"/>
                <p:cNvGrpSpPr/>
                <p:nvPr/>
              </p:nvGrpSpPr>
              <p:grpSpPr bwMode="auto">
                <a:xfrm>
                  <a:off x="2701" y="1071"/>
                  <a:ext cx="456" cy="226"/>
                  <a:chOff x="3467" y="510"/>
                  <a:chExt cx="456" cy="226"/>
                </a:xfrm>
              </p:grpSpPr>
              <p:sp>
                <p:nvSpPr>
                  <p:cNvPr id="43074" name="矩形 560194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75" name="直接连接符 560195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3076" name="直接连接符 560196"/>
                <p:cNvSpPr>
                  <a:spLocks noChangeShapeType="1"/>
                </p:cNvSpPr>
                <p:nvPr/>
              </p:nvSpPr>
              <p:spPr bwMode="auto">
                <a:xfrm>
                  <a:off x="2426" y="119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36" name="组合 560197"/>
                <p:cNvGrpSpPr/>
                <p:nvPr/>
              </p:nvGrpSpPr>
              <p:grpSpPr bwMode="auto">
                <a:xfrm>
                  <a:off x="3934" y="1071"/>
                  <a:ext cx="456" cy="226"/>
                  <a:chOff x="3467" y="510"/>
                  <a:chExt cx="456" cy="226"/>
                </a:xfrm>
              </p:grpSpPr>
              <p:sp>
                <p:nvSpPr>
                  <p:cNvPr id="43078" name="矩形 56019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3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79" name="直接连接符 560199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37" name="组合 560200"/>
                <p:cNvGrpSpPr/>
                <p:nvPr/>
              </p:nvGrpSpPr>
              <p:grpSpPr bwMode="auto">
                <a:xfrm>
                  <a:off x="3304" y="1072"/>
                  <a:ext cx="456" cy="226"/>
                  <a:chOff x="3467" y="510"/>
                  <a:chExt cx="456" cy="226"/>
                </a:xfrm>
              </p:grpSpPr>
              <p:sp>
                <p:nvSpPr>
                  <p:cNvPr id="43081" name="矩形 560201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82" name="直接连接符 560202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38" name="组合 560203"/>
                <p:cNvGrpSpPr/>
                <p:nvPr/>
              </p:nvGrpSpPr>
              <p:grpSpPr bwMode="auto">
                <a:xfrm>
                  <a:off x="4556" y="1080"/>
                  <a:ext cx="456" cy="226"/>
                  <a:chOff x="3467" y="510"/>
                  <a:chExt cx="456" cy="226"/>
                </a:xfrm>
              </p:grpSpPr>
              <p:sp>
                <p:nvSpPr>
                  <p:cNvPr id="43084" name="矩形 560204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4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85" name="直接连接符 560205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3086" name="直接连接符 560206"/>
                <p:cNvSpPr>
                  <a:spLocks noChangeShapeType="1"/>
                </p:cNvSpPr>
                <p:nvPr/>
              </p:nvSpPr>
              <p:spPr bwMode="auto">
                <a:xfrm>
                  <a:off x="3029" y="119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087" name="直接连接符 560207"/>
                <p:cNvSpPr>
                  <a:spLocks noChangeShapeType="1"/>
                </p:cNvSpPr>
                <p:nvPr/>
              </p:nvSpPr>
              <p:spPr bwMode="auto">
                <a:xfrm>
                  <a:off x="3659" y="120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088" name="直接连接符 560208"/>
                <p:cNvSpPr>
                  <a:spLocks noChangeShapeType="1"/>
                </p:cNvSpPr>
                <p:nvPr/>
              </p:nvSpPr>
              <p:spPr bwMode="auto">
                <a:xfrm>
                  <a:off x="4284" y="119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2" name="组合 560209"/>
              <p:cNvGrpSpPr/>
              <p:nvPr/>
            </p:nvGrpSpPr>
            <p:grpSpPr bwMode="auto">
              <a:xfrm>
                <a:off x="2925" y="2936"/>
                <a:ext cx="1983" cy="235"/>
                <a:chOff x="2698" y="1381"/>
                <a:chExt cx="1983" cy="235"/>
              </a:xfrm>
            </p:grpSpPr>
            <p:grpSp>
              <p:nvGrpSpPr>
                <p:cNvPr id="22" name="组合 560210"/>
                <p:cNvGrpSpPr/>
                <p:nvPr/>
              </p:nvGrpSpPr>
              <p:grpSpPr bwMode="auto">
                <a:xfrm>
                  <a:off x="3603" y="1381"/>
                  <a:ext cx="456" cy="226"/>
                  <a:chOff x="3467" y="510"/>
                  <a:chExt cx="456" cy="226"/>
                </a:xfrm>
              </p:grpSpPr>
              <p:sp>
                <p:nvSpPr>
                  <p:cNvPr id="43091" name="矩形 560211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92" name="直接连接符 560212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23" name="组合 560213"/>
                <p:cNvGrpSpPr/>
                <p:nvPr/>
              </p:nvGrpSpPr>
              <p:grpSpPr bwMode="auto">
                <a:xfrm>
                  <a:off x="2973" y="1382"/>
                  <a:ext cx="456" cy="226"/>
                  <a:chOff x="3467" y="510"/>
                  <a:chExt cx="456" cy="226"/>
                </a:xfrm>
              </p:grpSpPr>
              <p:sp>
                <p:nvSpPr>
                  <p:cNvPr id="43094" name="矩形 560214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95" name="直接连接符 560215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24" name="组合 560216"/>
                <p:cNvGrpSpPr/>
                <p:nvPr/>
              </p:nvGrpSpPr>
              <p:grpSpPr bwMode="auto">
                <a:xfrm>
                  <a:off x="4225" y="1390"/>
                  <a:ext cx="456" cy="226"/>
                  <a:chOff x="3467" y="510"/>
                  <a:chExt cx="456" cy="226"/>
                </a:xfrm>
              </p:grpSpPr>
              <p:sp>
                <p:nvSpPr>
                  <p:cNvPr id="43097" name="矩形 560217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4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98" name="直接连接符 560218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3099" name="直接连接符 560219"/>
                <p:cNvSpPr>
                  <a:spLocks noChangeShapeType="1"/>
                </p:cNvSpPr>
                <p:nvPr/>
              </p:nvSpPr>
              <p:spPr bwMode="auto">
                <a:xfrm>
                  <a:off x="2698" y="150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100" name="直接连接符 560220"/>
                <p:cNvSpPr>
                  <a:spLocks noChangeShapeType="1"/>
                </p:cNvSpPr>
                <p:nvPr/>
              </p:nvSpPr>
              <p:spPr bwMode="auto">
                <a:xfrm>
                  <a:off x="3328" y="151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101" name="直接连接符 560221"/>
                <p:cNvSpPr>
                  <a:spLocks noChangeShapeType="1"/>
                </p:cNvSpPr>
                <p:nvPr/>
              </p:nvSpPr>
              <p:spPr bwMode="auto">
                <a:xfrm>
                  <a:off x="3953" y="150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3" name="组合 560222"/>
              <p:cNvGrpSpPr/>
              <p:nvPr/>
            </p:nvGrpSpPr>
            <p:grpSpPr bwMode="auto">
              <a:xfrm>
                <a:off x="2925" y="3208"/>
                <a:ext cx="1353" cy="235"/>
                <a:chOff x="2426" y="1621"/>
                <a:chExt cx="1353" cy="235"/>
              </a:xfrm>
            </p:grpSpPr>
            <p:grpSp>
              <p:nvGrpSpPr>
                <p:cNvPr id="14" name="组合 560223"/>
                <p:cNvGrpSpPr/>
                <p:nvPr/>
              </p:nvGrpSpPr>
              <p:grpSpPr bwMode="auto">
                <a:xfrm>
                  <a:off x="2701" y="1621"/>
                  <a:ext cx="456" cy="226"/>
                  <a:chOff x="3467" y="510"/>
                  <a:chExt cx="456" cy="226"/>
                </a:xfrm>
              </p:grpSpPr>
              <p:sp>
                <p:nvSpPr>
                  <p:cNvPr id="43104" name="矩形 560224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2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05" name="直接连接符 560225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15" name="组合 560226"/>
                <p:cNvGrpSpPr/>
                <p:nvPr/>
              </p:nvGrpSpPr>
              <p:grpSpPr bwMode="auto">
                <a:xfrm>
                  <a:off x="3323" y="1630"/>
                  <a:ext cx="456" cy="226"/>
                  <a:chOff x="3467" y="510"/>
                  <a:chExt cx="456" cy="226"/>
                </a:xfrm>
              </p:grpSpPr>
              <p:sp>
                <p:nvSpPr>
                  <p:cNvPr id="43107" name="矩形 560227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3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108" name="直接连接符 560228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3109" name="直接连接符 560229"/>
                <p:cNvSpPr>
                  <a:spLocks noChangeShapeType="1"/>
                </p:cNvSpPr>
                <p:nvPr/>
              </p:nvSpPr>
              <p:spPr bwMode="auto">
                <a:xfrm>
                  <a:off x="2426" y="17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3110" name="直接连接符 560230"/>
                <p:cNvSpPr>
                  <a:spLocks noChangeShapeType="1"/>
                </p:cNvSpPr>
                <p:nvPr/>
              </p:nvSpPr>
              <p:spPr bwMode="auto">
                <a:xfrm>
                  <a:off x="3053" y="173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sp>
        <p:nvSpPr>
          <p:cNvPr id="748793" name="Rectangle 249"/>
          <p:cNvSpPr>
            <a:spLocks noChangeArrowheads="1"/>
          </p:cNvSpPr>
          <p:nvPr/>
        </p:nvSpPr>
        <p:spPr bwMode="auto">
          <a:xfrm>
            <a:off x="107315" y="5229225"/>
            <a:ext cx="9002395" cy="1383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注：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邻接表不唯一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，因各个边结点的链入顺序是任意的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空间效率为</a:t>
            </a:r>
            <a:r>
              <a:rPr lang="en-US" altLang="zh-CN" b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O(n+2e)</a:t>
            </a:r>
            <a:endParaRPr lang="en-US" altLang="zh-CN" b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TD(Vi)=</a:t>
            </a:r>
            <a:r>
              <a:rPr lang="zh-CN" altLang="en-US" b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单链表中链接的结点个数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748793" grpId="0" bldLvl="0" animBg="1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邻接链表存储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700" y="1051560"/>
            <a:ext cx="8913495" cy="596265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对有向图，其邻接链表有两种形式</a:t>
            </a:r>
            <a:r>
              <a:rPr lang="en-US" altLang="zh-CN">
                <a:solidFill>
                  <a:srgbClr val="0000FF"/>
                </a:solidFill>
              </a:rPr>
              <a:t>:</a:t>
            </a:r>
            <a:endParaRPr lang="en-US" altLang="zh-CN">
              <a:solidFill>
                <a:srgbClr val="0000FF"/>
              </a:solidFill>
            </a:endParaRPr>
          </a:p>
        </p:txBody>
      </p:sp>
      <p:grpSp>
        <p:nvGrpSpPr>
          <p:cNvPr id="4" name="组合 561154"/>
          <p:cNvGrpSpPr/>
          <p:nvPr/>
        </p:nvGrpSpPr>
        <p:grpSpPr bwMode="auto">
          <a:xfrm>
            <a:off x="810260" y="2212340"/>
            <a:ext cx="2297430" cy="1884680"/>
            <a:chOff x="392" y="2905"/>
            <a:chExt cx="1384" cy="1091"/>
          </a:xfrm>
        </p:grpSpPr>
        <p:sp>
          <p:nvSpPr>
            <p:cNvPr id="44035" name="矩形 561155"/>
            <p:cNvSpPr>
              <a:spLocks noChangeArrowheads="1"/>
            </p:cNvSpPr>
            <p:nvPr/>
          </p:nvSpPr>
          <p:spPr bwMode="auto">
            <a:xfrm>
              <a:off x="629" y="3792"/>
              <a:ext cx="907" cy="2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9pPr>
            </a:lstStyle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(a)   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有向图</a:t>
              </a: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9" name="组合 561156"/>
            <p:cNvGrpSpPr/>
            <p:nvPr/>
          </p:nvGrpSpPr>
          <p:grpSpPr bwMode="auto">
            <a:xfrm>
              <a:off x="392" y="2905"/>
              <a:ext cx="1384" cy="839"/>
              <a:chOff x="392" y="2905"/>
              <a:chExt cx="1384" cy="839"/>
            </a:xfrm>
          </p:grpSpPr>
          <p:sp>
            <p:nvSpPr>
              <p:cNvPr id="44037" name="椭圆 561157"/>
              <p:cNvSpPr>
                <a:spLocks noChangeArrowheads="1"/>
              </p:cNvSpPr>
              <p:nvPr/>
            </p:nvSpPr>
            <p:spPr bwMode="auto">
              <a:xfrm>
                <a:off x="392" y="3049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1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38" name="椭圆 561158"/>
              <p:cNvSpPr>
                <a:spLocks noChangeArrowheads="1"/>
              </p:cNvSpPr>
              <p:nvPr/>
            </p:nvSpPr>
            <p:spPr bwMode="auto">
              <a:xfrm>
                <a:off x="409" y="3517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39" name="椭圆 561159"/>
              <p:cNvSpPr>
                <a:spLocks noChangeArrowheads="1"/>
              </p:cNvSpPr>
              <p:nvPr/>
            </p:nvSpPr>
            <p:spPr bwMode="auto">
              <a:xfrm>
                <a:off x="1010" y="3509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3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0" name="椭圆 561160"/>
              <p:cNvSpPr>
                <a:spLocks noChangeArrowheads="1"/>
              </p:cNvSpPr>
              <p:nvPr/>
            </p:nvSpPr>
            <p:spPr bwMode="auto">
              <a:xfrm>
                <a:off x="961" y="2905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4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1" name="直接连接符 561161"/>
              <p:cNvSpPr>
                <a:spLocks noChangeShapeType="1"/>
              </p:cNvSpPr>
              <p:nvPr/>
            </p:nvSpPr>
            <p:spPr bwMode="auto">
              <a:xfrm>
                <a:off x="536" y="3284"/>
                <a:ext cx="0" cy="2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2" name="直接连接符 561162"/>
              <p:cNvSpPr>
                <a:spLocks noChangeShapeType="1"/>
              </p:cNvSpPr>
              <p:nvPr/>
            </p:nvSpPr>
            <p:spPr bwMode="auto">
              <a:xfrm>
                <a:off x="1136" y="3128"/>
                <a:ext cx="0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3" name="直接连接符 561163"/>
              <p:cNvSpPr>
                <a:spLocks noChangeShapeType="1"/>
              </p:cNvSpPr>
              <p:nvPr/>
            </p:nvSpPr>
            <p:spPr bwMode="auto">
              <a:xfrm>
                <a:off x="654" y="3237"/>
                <a:ext cx="380" cy="3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4" name="直接连接符 561164"/>
              <p:cNvSpPr>
                <a:spLocks noChangeShapeType="1"/>
              </p:cNvSpPr>
              <p:nvPr/>
            </p:nvSpPr>
            <p:spPr bwMode="auto">
              <a:xfrm flipV="1">
                <a:off x="686" y="3049"/>
                <a:ext cx="282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5" name="直接连接符 561165"/>
              <p:cNvSpPr>
                <a:spLocks noChangeShapeType="1"/>
              </p:cNvSpPr>
              <p:nvPr/>
            </p:nvSpPr>
            <p:spPr bwMode="auto">
              <a:xfrm>
                <a:off x="702" y="3634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6" name="椭圆 561166"/>
              <p:cNvSpPr>
                <a:spLocks noChangeArrowheads="1"/>
              </p:cNvSpPr>
              <p:nvPr/>
            </p:nvSpPr>
            <p:spPr bwMode="auto">
              <a:xfrm>
                <a:off x="1481" y="3238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5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7" name="直接连接符 561167"/>
              <p:cNvSpPr>
                <a:spLocks noChangeShapeType="1"/>
              </p:cNvSpPr>
              <p:nvPr/>
            </p:nvSpPr>
            <p:spPr bwMode="auto">
              <a:xfrm>
                <a:off x="1256" y="3049"/>
                <a:ext cx="33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8" name="直接连接符 561168"/>
              <p:cNvSpPr>
                <a:spLocks noChangeShapeType="1"/>
              </p:cNvSpPr>
              <p:nvPr/>
            </p:nvSpPr>
            <p:spPr bwMode="auto">
              <a:xfrm flipV="1">
                <a:off x="1304" y="3441"/>
                <a:ext cx="24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5" name="组合 561169"/>
          <p:cNvGrpSpPr/>
          <p:nvPr/>
        </p:nvGrpSpPr>
        <p:grpSpPr bwMode="auto">
          <a:xfrm>
            <a:off x="2572456" y="2212340"/>
            <a:ext cx="6172129" cy="3670935"/>
            <a:chOff x="1975" y="284"/>
            <a:chExt cx="3717" cy="2125"/>
          </a:xfrm>
        </p:grpSpPr>
        <p:grpSp>
          <p:nvGrpSpPr>
            <p:cNvPr id="73" name="组合 561170"/>
            <p:cNvGrpSpPr/>
            <p:nvPr/>
          </p:nvGrpSpPr>
          <p:grpSpPr bwMode="auto">
            <a:xfrm>
              <a:off x="1975" y="284"/>
              <a:ext cx="3717" cy="1848"/>
              <a:chOff x="1975" y="284"/>
              <a:chExt cx="3717" cy="1848"/>
            </a:xfrm>
          </p:grpSpPr>
          <p:grpSp>
            <p:nvGrpSpPr>
              <p:cNvPr id="75" name="组合 561171"/>
              <p:cNvGrpSpPr/>
              <p:nvPr/>
            </p:nvGrpSpPr>
            <p:grpSpPr bwMode="auto">
              <a:xfrm>
                <a:off x="3739" y="284"/>
                <a:ext cx="1364" cy="234"/>
                <a:chOff x="2426" y="495"/>
                <a:chExt cx="1364" cy="234"/>
              </a:xfrm>
            </p:grpSpPr>
            <p:grpSp>
              <p:nvGrpSpPr>
                <p:cNvPr id="130" name="组合 561172"/>
                <p:cNvGrpSpPr/>
                <p:nvPr/>
              </p:nvGrpSpPr>
              <p:grpSpPr bwMode="auto">
                <a:xfrm>
                  <a:off x="2701" y="495"/>
                  <a:ext cx="456" cy="226"/>
                  <a:chOff x="3467" y="510"/>
                  <a:chExt cx="456" cy="226"/>
                </a:xfrm>
              </p:grpSpPr>
              <p:sp>
                <p:nvSpPr>
                  <p:cNvPr id="44053" name="矩形 561173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54" name="直接连接符 561174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131" name="组合 561175"/>
                <p:cNvGrpSpPr/>
                <p:nvPr/>
              </p:nvGrpSpPr>
              <p:grpSpPr bwMode="auto">
                <a:xfrm>
                  <a:off x="3334" y="503"/>
                  <a:ext cx="456" cy="226"/>
                  <a:chOff x="3467" y="510"/>
                  <a:chExt cx="456" cy="226"/>
                </a:xfrm>
              </p:grpSpPr>
              <p:sp>
                <p:nvSpPr>
                  <p:cNvPr id="44056" name="矩形 561176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3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57" name="直接连接符 561177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058" name="直接连接符 561178"/>
                <p:cNvSpPr>
                  <a:spLocks noChangeShapeType="1"/>
                </p:cNvSpPr>
                <p:nvPr/>
              </p:nvSpPr>
              <p:spPr bwMode="auto">
                <a:xfrm>
                  <a:off x="2426" y="618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059" name="直接连接符 561179"/>
                <p:cNvSpPr>
                  <a:spLocks noChangeShapeType="1"/>
                </p:cNvSpPr>
                <p:nvPr/>
              </p:nvSpPr>
              <p:spPr bwMode="auto">
                <a:xfrm>
                  <a:off x="3056" y="623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6" name="组合 561180"/>
              <p:cNvGrpSpPr/>
              <p:nvPr/>
            </p:nvGrpSpPr>
            <p:grpSpPr bwMode="auto">
              <a:xfrm>
                <a:off x="3739" y="828"/>
                <a:ext cx="1953" cy="235"/>
                <a:chOff x="2426" y="1055"/>
                <a:chExt cx="1953" cy="235"/>
              </a:xfrm>
            </p:grpSpPr>
            <p:grpSp>
              <p:nvGrpSpPr>
                <p:cNvPr id="118" name="组合 561181"/>
                <p:cNvGrpSpPr/>
                <p:nvPr/>
              </p:nvGrpSpPr>
              <p:grpSpPr bwMode="auto">
                <a:xfrm>
                  <a:off x="2701" y="1055"/>
                  <a:ext cx="456" cy="226"/>
                  <a:chOff x="3467" y="510"/>
                  <a:chExt cx="456" cy="226"/>
                </a:xfrm>
              </p:grpSpPr>
              <p:sp>
                <p:nvSpPr>
                  <p:cNvPr id="44062" name="矩形 561182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63" name="直接连接符 561183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064" name="直接连接符 561184"/>
                <p:cNvSpPr>
                  <a:spLocks noChangeShapeType="1"/>
                </p:cNvSpPr>
                <p:nvPr/>
              </p:nvSpPr>
              <p:spPr bwMode="auto">
                <a:xfrm>
                  <a:off x="2426" y="1178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20" name="组合 561185"/>
                <p:cNvGrpSpPr/>
                <p:nvPr/>
              </p:nvGrpSpPr>
              <p:grpSpPr bwMode="auto">
                <a:xfrm>
                  <a:off x="3304" y="1056"/>
                  <a:ext cx="456" cy="226"/>
                  <a:chOff x="3467" y="510"/>
                  <a:chExt cx="456" cy="226"/>
                </a:xfrm>
              </p:grpSpPr>
              <p:sp>
                <p:nvSpPr>
                  <p:cNvPr id="44066" name="矩形 561186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67" name="直接连接符 561187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121" name="组合 561188"/>
                <p:cNvGrpSpPr/>
                <p:nvPr/>
              </p:nvGrpSpPr>
              <p:grpSpPr bwMode="auto">
                <a:xfrm>
                  <a:off x="3923" y="1064"/>
                  <a:ext cx="456" cy="226"/>
                  <a:chOff x="3467" y="510"/>
                  <a:chExt cx="456" cy="226"/>
                </a:xfrm>
              </p:grpSpPr>
              <p:sp>
                <p:nvSpPr>
                  <p:cNvPr id="44069" name="矩形 561189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4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70" name="直接连接符 561190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071" name="直接连接符 561191"/>
                <p:cNvSpPr>
                  <a:spLocks noChangeShapeType="1"/>
                </p:cNvSpPr>
                <p:nvPr/>
              </p:nvSpPr>
              <p:spPr bwMode="auto">
                <a:xfrm>
                  <a:off x="3029" y="1179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4072" name="直接连接符 561192"/>
                <p:cNvSpPr>
                  <a:spLocks noChangeShapeType="1"/>
                </p:cNvSpPr>
                <p:nvPr/>
              </p:nvSpPr>
              <p:spPr bwMode="auto">
                <a:xfrm>
                  <a:off x="3651" y="1179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7" name="组合 561193"/>
              <p:cNvGrpSpPr/>
              <p:nvPr/>
            </p:nvGrpSpPr>
            <p:grpSpPr bwMode="auto">
              <a:xfrm>
                <a:off x="3739" y="1115"/>
                <a:ext cx="729" cy="226"/>
                <a:chOff x="2426" y="1342"/>
                <a:chExt cx="729" cy="226"/>
              </a:xfrm>
            </p:grpSpPr>
            <p:grpSp>
              <p:nvGrpSpPr>
                <p:cNvPr id="114" name="组合 561194"/>
                <p:cNvGrpSpPr/>
                <p:nvPr/>
              </p:nvGrpSpPr>
              <p:grpSpPr bwMode="auto">
                <a:xfrm>
                  <a:off x="2699" y="1342"/>
                  <a:ext cx="456" cy="226"/>
                  <a:chOff x="3467" y="510"/>
                  <a:chExt cx="456" cy="226"/>
                </a:xfrm>
              </p:grpSpPr>
              <p:sp>
                <p:nvSpPr>
                  <p:cNvPr id="44075" name="矩形 561195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2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76" name="直接连接符 561196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077" name="直接连接符 561197"/>
                <p:cNvSpPr>
                  <a:spLocks noChangeShapeType="1"/>
                </p:cNvSpPr>
                <p:nvPr/>
              </p:nvSpPr>
              <p:spPr bwMode="auto">
                <a:xfrm>
                  <a:off x="2426" y="1457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78" name="组合 561198"/>
              <p:cNvGrpSpPr/>
              <p:nvPr/>
            </p:nvGrpSpPr>
            <p:grpSpPr bwMode="auto">
              <a:xfrm>
                <a:off x="3739" y="1387"/>
                <a:ext cx="729" cy="226"/>
                <a:chOff x="2426" y="1614"/>
                <a:chExt cx="729" cy="226"/>
              </a:xfrm>
            </p:grpSpPr>
            <p:grpSp>
              <p:nvGrpSpPr>
                <p:cNvPr id="110" name="组合 561199"/>
                <p:cNvGrpSpPr/>
                <p:nvPr/>
              </p:nvGrpSpPr>
              <p:grpSpPr bwMode="auto">
                <a:xfrm>
                  <a:off x="2699" y="1614"/>
                  <a:ext cx="456" cy="226"/>
                  <a:chOff x="3467" y="510"/>
                  <a:chExt cx="456" cy="226"/>
                </a:xfrm>
              </p:grpSpPr>
              <p:sp>
                <p:nvSpPr>
                  <p:cNvPr id="44080" name="矩形 561200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3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81" name="直接连接符 561201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082" name="直接连接符 561202"/>
                <p:cNvSpPr>
                  <a:spLocks noChangeShapeType="1"/>
                </p:cNvSpPr>
                <p:nvPr/>
              </p:nvSpPr>
              <p:spPr bwMode="auto">
                <a:xfrm>
                  <a:off x="2426" y="17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4083" name="矩形 561203"/>
              <p:cNvSpPr>
                <a:spLocks noChangeArrowheads="1"/>
              </p:cNvSpPr>
              <p:nvPr/>
            </p:nvSpPr>
            <p:spPr bwMode="auto">
              <a:xfrm>
                <a:off x="2830" y="284"/>
                <a:ext cx="226" cy="13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0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2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3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4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84" name="矩形 561204"/>
              <p:cNvSpPr>
                <a:spLocks noChangeArrowheads="1"/>
              </p:cNvSpPr>
              <p:nvPr/>
            </p:nvSpPr>
            <p:spPr bwMode="auto">
              <a:xfrm>
                <a:off x="1975" y="1888"/>
                <a:ext cx="998" cy="22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MAX_VEX-1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81" name="组合 561205"/>
              <p:cNvGrpSpPr/>
              <p:nvPr/>
            </p:nvGrpSpPr>
            <p:grpSpPr bwMode="auto">
              <a:xfrm>
                <a:off x="3104" y="291"/>
                <a:ext cx="772" cy="1841"/>
                <a:chOff x="1791" y="518"/>
                <a:chExt cx="772" cy="1841"/>
              </a:xfrm>
            </p:grpSpPr>
            <p:grpSp>
              <p:nvGrpSpPr>
                <p:cNvPr id="82" name="组合 561206"/>
                <p:cNvGrpSpPr/>
                <p:nvPr/>
              </p:nvGrpSpPr>
              <p:grpSpPr bwMode="auto">
                <a:xfrm>
                  <a:off x="1791" y="518"/>
                  <a:ext cx="772" cy="262"/>
                  <a:chOff x="1791" y="518"/>
                  <a:chExt cx="772" cy="262"/>
                </a:xfrm>
              </p:grpSpPr>
              <p:sp>
                <p:nvSpPr>
                  <p:cNvPr id="44087" name="矩形 561207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518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 2     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88" name="直接连接符 561208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51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089" name="直接连接符 561209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51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83" name="组合 561210"/>
                <p:cNvGrpSpPr/>
                <p:nvPr/>
              </p:nvGrpSpPr>
              <p:grpSpPr bwMode="auto">
                <a:xfrm>
                  <a:off x="1791" y="781"/>
                  <a:ext cx="772" cy="263"/>
                  <a:chOff x="1791" y="781"/>
                  <a:chExt cx="772" cy="263"/>
                </a:xfrm>
              </p:grpSpPr>
              <p:sp>
                <p:nvSpPr>
                  <p:cNvPr id="44091" name="矩形 561211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781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2 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0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92" name="直接连接符 561212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78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093" name="直接连接符 561213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78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84" name="组合 561214"/>
                <p:cNvGrpSpPr/>
                <p:nvPr/>
              </p:nvGrpSpPr>
              <p:grpSpPr bwMode="auto">
                <a:xfrm>
                  <a:off x="1791" y="1045"/>
                  <a:ext cx="772" cy="262"/>
                  <a:chOff x="1791" y="1045"/>
                  <a:chExt cx="772" cy="262"/>
                </a:xfrm>
              </p:grpSpPr>
              <p:sp>
                <p:nvSpPr>
                  <p:cNvPr id="44095" name="矩形 561215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045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 3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096" name="直接连接符 561216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04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097" name="直接连接符 561217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04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85" name="组合 561218"/>
                <p:cNvGrpSpPr/>
                <p:nvPr/>
              </p:nvGrpSpPr>
              <p:grpSpPr bwMode="auto">
                <a:xfrm>
                  <a:off x="1791" y="1308"/>
                  <a:ext cx="772" cy="262"/>
                  <a:chOff x="1791" y="1308"/>
                  <a:chExt cx="772" cy="262"/>
                </a:xfrm>
              </p:grpSpPr>
              <p:sp>
                <p:nvSpPr>
                  <p:cNvPr id="44099" name="矩形 561219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308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4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 1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00" name="直接连接符 561220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30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01" name="直接连接符 561221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30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86" name="组合 561222"/>
                <p:cNvGrpSpPr/>
                <p:nvPr/>
              </p:nvGrpSpPr>
              <p:grpSpPr bwMode="auto">
                <a:xfrm>
                  <a:off x="1791" y="1835"/>
                  <a:ext cx="772" cy="262"/>
                  <a:chOff x="1791" y="1835"/>
                  <a:chExt cx="772" cy="262"/>
                </a:xfrm>
              </p:grpSpPr>
              <p:sp>
                <p:nvSpPr>
                  <p:cNvPr id="44103" name="矩形 561223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835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┇</a:t>
                    </a:r>
                    <a:r>
                      <a:rPr lang="zh-CN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┇ ┇</a:t>
                    </a: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104" name="直接连接符 561224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83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05" name="直接连接符 561225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83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87" name="组合 561226"/>
                <p:cNvGrpSpPr/>
                <p:nvPr/>
              </p:nvGrpSpPr>
              <p:grpSpPr bwMode="auto">
                <a:xfrm>
                  <a:off x="1791" y="2097"/>
                  <a:ext cx="772" cy="262"/>
                  <a:chOff x="1791" y="2097"/>
                  <a:chExt cx="772" cy="262"/>
                </a:xfrm>
              </p:grpSpPr>
              <p:sp>
                <p:nvSpPr>
                  <p:cNvPr id="44107" name="矩形 561227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097"/>
                    <a:ext cx="772" cy="262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108" name="直接连接符 561228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2097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09" name="直接连接符 561229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2097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88" name="组合 561230"/>
                <p:cNvGrpSpPr/>
                <p:nvPr/>
              </p:nvGrpSpPr>
              <p:grpSpPr bwMode="auto">
                <a:xfrm>
                  <a:off x="1791" y="1571"/>
                  <a:ext cx="772" cy="263"/>
                  <a:chOff x="1791" y="1571"/>
                  <a:chExt cx="772" cy="263"/>
                </a:xfrm>
              </p:grpSpPr>
              <p:sp>
                <p:nvSpPr>
                  <p:cNvPr id="44111" name="矩形 561231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571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5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1 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12" name="直接连接符 561232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57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13" name="直接连接符 561233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57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4114" name="矩形 561234"/>
            <p:cNvSpPr>
              <a:spLocks noChangeArrowheads="1"/>
            </p:cNvSpPr>
            <p:nvPr/>
          </p:nvSpPr>
          <p:spPr bwMode="auto">
            <a:xfrm>
              <a:off x="3062" y="2205"/>
              <a:ext cx="1950" cy="2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9pPr>
            </a:lstStyle>
            <a:p>
              <a:pPr algn="l"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(b)  </a:t>
              </a:r>
              <a:r>
                <a:rPr lang="zh-CN" altLang="en-US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正邻接链表，出度直观</a:t>
              </a:r>
              <a:endParaRPr lang="zh-CN" altLang="en-US" sz="2400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7.2.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 邻接链表存储</a:t>
            </a:r>
            <a:endParaRPr lang="zh-CN" altLang="en-US"/>
          </a:p>
        </p:txBody>
      </p:sp>
      <p:grpSp>
        <p:nvGrpSpPr>
          <p:cNvPr id="6" name="组合 561235"/>
          <p:cNvGrpSpPr/>
          <p:nvPr/>
        </p:nvGrpSpPr>
        <p:grpSpPr bwMode="auto">
          <a:xfrm>
            <a:off x="3620520" y="1052830"/>
            <a:ext cx="5155815" cy="3617595"/>
            <a:chOff x="-86" y="1979"/>
            <a:chExt cx="3098" cy="2154"/>
          </a:xfrm>
        </p:grpSpPr>
        <p:grpSp>
          <p:nvGrpSpPr>
            <p:cNvPr id="7" name="组合 561236"/>
            <p:cNvGrpSpPr/>
            <p:nvPr/>
          </p:nvGrpSpPr>
          <p:grpSpPr bwMode="auto">
            <a:xfrm>
              <a:off x="-86" y="1979"/>
              <a:ext cx="3098" cy="1848"/>
              <a:chOff x="-86" y="2144"/>
              <a:chExt cx="3098" cy="1848"/>
            </a:xfrm>
          </p:grpSpPr>
          <p:grpSp>
            <p:nvGrpSpPr>
              <p:cNvPr id="9" name="组合 561237"/>
              <p:cNvGrpSpPr/>
              <p:nvPr/>
            </p:nvGrpSpPr>
            <p:grpSpPr bwMode="auto">
              <a:xfrm>
                <a:off x="1678" y="2152"/>
                <a:ext cx="728" cy="226"/>
                <a:chOff x="1655" y="2379"/>
                <a:chExt cx="728" cy="226"/>
              </a:xfrm>
            </p:grpSpPr>
            <p:grpSp>
              <p:nvGrpSpPr>
                <p:cNvPr id="69" name="组合 561238"/>
                <p:cNvGrpSpPr/>
                <p:nvPr/>
              </p:nvGrpSpPr>
              <p:grpSpPr bwMode="auto">
                <a:xfrm>
                  <a:off x="1927" y="2379"/>
                  <a:ext cx="456" cy="226"/>
                  <a:chOff x="3467" y="510"/>
                  <a:chExt cx="456" cy="226"/>
                </a:xfrm>
              </p:grpSpPr>
              <p:sp>
                <p:nvSpPr>
                  <p:cNvPr id="44119" name="矩形 561239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2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20" name="直接连接符 561240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121" name="直接连接符 561241"/>
                <p:cNvSpPr>
                  <a:spLocks noChangeShapeType="1"/>
                </p:cNvSpPr>
                <p:nvPr/>
              </p:nvSpPr>
              <p:spPr bwMode="auto">
                <a:xfrm>
                  <a:off x="1655" y="249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0" name="组合 561242"/>
              <p:cNvGrpSpPr/>
              <p:nvPr/>
            </p:nvGrpSpPr>
            <p:grpSpPr bwMode="auto">
              <a:xfrm>
                <a:off x="1678" y="2416"/>
                <a:ext cx="1334" cy="235"/>
                <a:chOff x="1655" y="2643"/>
                <a:chExt cx="1334" cy="235"/>
              </a:xfrm>
            </p:grpSpPr>
            <p:grpSp>
              <p:nvGrpSpPr>
                <p:cNvPr id="61" name="组合 561243"/>
                <p:cNvGrpSpPr/>
                <p:nvPr/>
              </p:nvGrpSpPr>
              <p:grpSpPr bwMode="auto">
                <a:xfrm>
                  <a:off x="1930" y="2643"/>
                  <a:ext cx="456" cy="226"/>
                  <a:chOff x="3467" y="510"/>
                  <a:chExt cx="456" cy="226"/>
                </a:xfrm>
              </p:grpSpPr>
              <p:sp>
                <p:nvSpPr>
                  <p:cNvPr id="44124" name="矩形 561244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25" name="直接连接符 561245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126" name="直接连接符 561246"/>
                <p:cNvSpPr>
                  <a:spLocks noChangeShapeType="1"/>
                </p:cNvSpPr>
                <p:nvPr/>
              </p:nvSpPr>
              <p:spPr bwMode="auto">
                <a:xfrm>
                  <a:off x="1655" y="2766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63" name="组合 561247"/>
                <p:cNvGrpSpPr/>
                <p:nvPr/>
              </p:nvGrpSpPr>
              <p:grpSpPr bwMode="auto">
                <a:xfrm>
                  <a:off x="2533" y="2652"/>
                  <a:ext cx="456" cy="226"/>
                  <a:chOff x="3467" y="510"/>
                  <a:chExt cx="456" cy="226"/>
                </a:xfrm>
              </p:grpSpPr>
              <p:sp>
                <p:nvSpPr>
                  <p:cNvPr id="44128" name="矩形 56124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2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29" name="直接连接符 561249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130" name="直接连接符 561250"/>
                <p:cNvSpPr>
                  <a:spLocks noChangeShapeType="1"/>
                </p:cNvSpPr>
                <p:nvPr/>
              </p:nvSpPr>
              <p:spPr bwMode="auto">
                <a:xfrm>
                  <a:off x="2258" y="2767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1" name="组合 561251"/>
              <p:cNvGrpSpPr/>
              <p:nvPr/>
            </p:nvGrpSpPr>
            <p:grpSpPr bwMode="auto">
              <a:xfrm>
                <a:off x="1678" y="3247"/>
                <a:ext cx="729" cy="226"/>
                <a:chOff x="2426" y="1614"/>
                <a:chExt cx="729" cy="226"/>
              </a:xfrm>
            </p:grpSpPr>
            <p:grpSp>
              <p:nvGrpSpPr>
                <p:cNvPr id="57" name="组合 561252"/>
                <p:cNvGrpSpPr/>
                <p:nvPr/>
              </p:nvGrpSpPr>
              <p:grpSpPr bwMode="auto">
                <a:xfrm>
                  <a:off x="2699" y="1614"/>
                  <a:ext cx="456" cy="226"/>
                  <a:chOff x="3467" y="510"/>
                  <a:chExt cx="456" cy="226"/>
                </a:xfrm>
              </p:grpSpPr>
              <p:sp>
                <p:nvSpPr>
                  <p:cNvPr id="44133" name="矩形 561253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2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34" name="直接连接符 561254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135" name="直接连接符 561255"/>
                <p:cNvSpPr>
                  <a:spLocks noChangeShapeType="1"/>
                </p:cNvSpPr>
                <p:nvPr/>
              </p:nvSpPr>
              <p:spPr bwMode="auto">
                <a:xfrm>
                  <a:off x="2426" y="17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44136" name="矩形 561256"/>
              <p:cNvSpPr>
                <a:spLocks noChangeArrowheads="1"/>
              </p:cNvSpPr>
              <p:nvPr/>
            </p:nvSpPr>
            <p:spPr bwMode="auto">
              <a:xfrm>
                <a:off x="769" y="2144"/>
                <a:ext cx="226" cy="13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0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2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3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4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137" name="矩形 561257"/>
              <p:cNvSpPr>
                <a:spLocks noChangeArrowheads="1"/>
              </p:cNvSpPr>
              <p:nvPr/>
            </p:nvSpPr>
            <p:spPr bwMode="auto">
              <a:xfrm>
                <a:off x="-86" y="3748"/>
                <a:ext cx="998" cy="22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MAX_VEX-1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" name="组合 561258"/>
              <p:cNvGrpSpPr/>
              <p:nvPr/>
            </p:nvGrpSpPr>
            <p:grpSpPr bwMode="auto">
              <a:xfrm>
                <a:off x="1043" y="2151"/>
                <a:ext cx="772" cy="1841"/>
                <a:chOff x="1791" y="518"/>
                <a:chExt cx="772" cy="1841"/>
              </a:xfrm>
            </p:grpSpPr>
            <p:grpSp>
              <p:nvGrpSpPr>
                <p:cNvPr id="29" name="组合 561259"/>
                <p:cNvGrpSpPr/>
                <p:nvPr/>
              </p:nvGrpSpPr>
              <p:grpSpPr bwMode="auto">
                <a:xfrm>
                  <a:off x="1791" y="518"/>
                  <a:ext cx="772" cy="262"/>
                  <a:chOff x="1791" y="518"/>
                  <a:chExt cx="772" cy="262"/>
                </a:xfrm>
              </p:grpSpPr>
              <p:sp>
                <p:nvSpPr>
                  <p:cNvPr id="44140" name="矩形 561260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518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1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 1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41" name="直接连接符 561261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51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42" name="直接连接符 561262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51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30" name="组合 561263"/>
                <p:cNvGrpSpPr/>
                <p:nvPr/>
              </p:nvGrpSpPr>
              <p:grpSpPr bwMode="auto">
                <a:xfrm>
                  <a:off x="1791" y="781"/>
                  <a:ext cx="772" cy="263"/>
                  <a:chOff x="1791" y="781"/>
                  <a:chExt cx="772" cy="263"/>
                </a:xfrm>
              </p:grpSpPr>
              <p:sp>
                <p:nvSpPr>
                  <p:cNvPr id="44144" name="矩形 561264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781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2 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2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45" name="直接连接符 561265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78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46" name="直接连接符 561266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78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31" name="组合 561267"/>
                <p:cNvGrpSpPr/>
                <p:nvPr/>
              </p:nvGrpSpPr>
              <p:grpSpPr bwMode="auto">
                <a:xfrm>
                  <a:off x="1791" y="1045"/>
                  <a:ext cx="772" cy="262"/>
                  <a:chOff x="1791" y="1045"/>
                  <a:chExt cx="772" cy="262"/>
                </a:xfrm>
              </p:grpSpPr>
              <p:sp>
                <p:nvSpPr>
                  <p:cNvPr id="44148" name="矩形 561268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045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3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 1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49" name="直接连接符 561269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04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50" name="直接连接符 561270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04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32" name="组合 561271"/>
                <p:cNvGrpSpPr/>
                <p:nvPr/>
              </p:nvGrpSpPr>
              <p:grpSpPr bwMode="auto">
                <a:xfrm>
                  <a:off x="1791" y="1308"/>
                  <a:ext cx="772" cy="262"/>
                  <a:chOff x="1791" y="1308"/>
                  <a:chExt cx="772" cy="262"/>
                </a:xfrm>
              </p:grpSpPr>
              <p:sp>
                <p:nvSpPr>
                  <p:cNvPr id="44152" name="矩形 561272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308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4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 2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53" name="直接连接符 561273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30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54" name="直接连接符 561274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308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33" name="组合 561275"/>
                <p:cNvGrpSpPr/>
                <p:nvPr/>
              </p:nvGrpSpPr>
              <p:grpSpPr bwMode="auto">
                <a:xfrm>
                  <a:off x="1791" y="1835"/>
                  <a:ext cx="772" cy="262"/>
                  <a:chOff x="1791" y="1835"/>
                  <a:chExt cx="772" cy="262"/>
                </a:xfrm>
              </p:grpSpPr>
              <p:sp>
                <p:nvSpPr>
                  <p:cNvPr id="44156" name="矩形 561276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835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┇</a:t>
                    </a:r>
                    <a:r>
                      <a:rPr lang="zh-CN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┇ ┇</a:t>
                    </a: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157" name="直接连接符 561277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83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58" name="直接连接符 561278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835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34" name="组合 561279"/>
                <p:cNvGrpSpPr/>
                <p:nvPr/>
              </p:nvGrpSpPr>
              <p:grpSpPr bwMode="auto">
                <a:xfrm>
                  <a:off x="1791" y="2097"/>
                  <a:ext cx="772" cy="262"/>
                  <a:chOff x="1791" y="2097"/>
                  <a:chExt cx="772" cy="262"/>
                </a:xfrm>
              </p:grpSpPr>
              <p:sp>
                <p:nvSpPr>
                  <p:cNvPr id="44160" name="矩形 561280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2097"/>
                    <a:ext cx="772" cy="262"/>
                  </a:xfrm>
                  <a:prstGeom prst="rect">
                    <a:avLst/>
                  </a:prstGeom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4161" name="直接连接符 561281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2097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62" name="直接连接符 561282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2097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35" name="组合 561283"/>
                <p:cNvGrpSpPr/>
                <p:nvPr/>
              </p:nvGrpSpPr>
              <p:grpSpPr bwMode="auto">
                <a:xfrm>
                  <a:off x="1791" y="1571"/>
                  <a:ext cx="772" cy="263"/>
                  <a:chOff x="1791" y="1571"/>
                  <a:chExt cx="772" cy="263"/>
                </a:xfrm>
              </p:grpSpPr>
              <p:sp>
                <p:nvSpPr>
                  <p:cNvPr id="44164" name="矩形 561284"/>
                  <p:cNvSpPr>
                    <a:spLocks noChangeArrowheads="1"/>
                  </p:cNvSpPr>
                  <p:nvPr/>
                </p:nvSpPr>
                <p:spPr bwMode="auto">
                  <a:xfrm>
                    <a:off x="1791" y="1571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v</a:t>
                    </a:r>
                    <a:r>
                      <a:rPr lang="en-US" altLang="zh-CN" sz="2400" b="0" baseline="-20000">
                        <a:latin typeface="Times New Roman" panose="02020603050405020304" pitchFamily="18" charset="0"/>
                      </a:rPr>
                      <a:t>5</a:t>
                    </a: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   1 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65" name="直接连接符 561285"/>
                  <p:cNvSpPr>
                    <a:spLocks noChangeShapeType="1"/>
                  </p:cNvSpPr>
                  <p:nvPr/>
                </p:nvSpPr>
                <p:spPr bwMode="auto">
                  <a:xfrm>
                    <a:off x="2344" y="157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44166" name="直接连接符 561286"/>
                  <p:cNvSpPr>
                    <a:spLocks noChangeShapeType="1"/>
                  </p:cNvSpPr>
                  <p:nvPr/>
                </p:nvSpPr>
                <p:spPr bwMode="auto">
                  <a:xfrm>
                    <a:off x="2093" y="1571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5" name="组合 561287"/>
              <p:cNvGrpSpPr/>
              <p:nvPr/>
            </p:nvGrpSpPr>
            <p:grpSpPr bwMode="auto">
              <a:xfrm>
                <a:off x="1678" y="2704"/>
                <a:ext cx="729" cy="226"/>
                <a:chOff x="2426" y="1614"/>
                <a:chExt cx="729" cy="226"/>
              </a:xfrm>
            </p:grpSpPr>
            <p:grpSp>
              <p:nvGrpSpPr>
                <p:cNvPr id="25" name="组合 561288"/>
                <p:cNvGrpSpPr/>
                <p:nvPr/>
              </p:nvGrpSpPr>
              <p:grpSpPr bwMode="auto">
                <a:xfrm>
                  <a:off x="2699" y="1614"/>
                  <a:ext cx="456" cy="226"/>
                  <a:chOff x="3467" y="510"/>
                  <a:chExt cx="456" cy="226"/>
                </a:xfrm>
              </p:grpSpPr>
              <p:sp>
                <p:nvSpPr>
                  <p:cNvPr id="44169" name="矩形 561289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3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70" name="直接连接符 561290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171" name="直接连接符 561291"/>
                <p:cNvSpPr>
                  <a:spLocks noChangeShapeType="1"/>
                </p:cNvSpPr>
                <p:nvPr/>
              </p:nvSpPr>
              <p:spPr bwMode="auto">
                <a:xfrm>
                  <a:off x="2426" y="173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16" name="组合 561292"/>
              <p:cNvGrpSpPr/>
              <p:nvPr/>
            </p:nvGrpSpPr>
            <p:grpSpPr bwMode="auto">
              <a:xfrm>
                <a:off x="1678" y="2968"/>
                <a:ext cx="1334" cy="235"/>
                <a:chOff x="1655" y="2643"/>
                <a:chExt cx="1334" cy="235"/>
              </a:xfrm>
            </p:grpSpPr>
            <p:grpSp>
              <p:nvGrpSpPr>
                <p:cNvPr id="17" name="组合 561293"/>
                <p:cNvGrpSpPr/>
                <p:nvPr/>
              </p:nvGrpSpPr>
              <p:grpSpPr bwMode="auto">
                <a:xfrm>
                  <a:off x="1930" y="2643"/>
                  <a:ext cx="456" cy="226"/>
                  <a:chOff x="3467" y="510"/>
                  <a:chExt cx="456" cy="226"/>
                </a:xfrm>
              </p:grpSpPr>
              <p:sp>
                <p:nvSpPr>
                  <p:cNvPr id="44174" name="矩形 561294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75" name="直接连接符 561295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176" name="直接连接符 561296"/>
                <p:cNvSpPr>
                  <a:spLocks noChangeShapeType="1"/>
                </p:cNvSpPr>
                <p:nvPr/>
              </p:nvSpPr>
              <p:spPr bwMode="auto">
                <a:xfrm>
                  <a:off x="1655" y="2766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9" name="组合 561297"/>
                <p:cNvGrpSpPr/>
                <p:nvPr/>
              </p:nvGrpSpPr>
              <p:grpSpPr bwMode="auto">
                <a:xfrm>
                  <a:off x="2533" y="2652"/>
                  <a:ext cx="456" cy="226"/>
                  <a:chOff x="3467" y="510"/>
                  <a:chExt cx="456" cy="226"/>
                </a:xfrm>
              </p:grpSpPr>
              <p:sp>
                <p:nvSpPr>
                  <p:cNvPr id="44178" name="矩形 561298"/>
                  <p:cNvSpPr>
                    <a:spLocks noChangeArrowheads="1"/>
                  </p:cNvSpPr>
                  <p:nvPr/>
                </p:nvSpPr>
                <p:spPr bwMode="auto">
                  <a:xfrm>
                    <a:off x="3467" y="51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</a:rPr>
                      <a:t>4   ⋀</a:t>
                    </a:r>
                    <a:endParaRPr lang="en-US" altLang="zh-CN" sz="2400" b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179" name="直接连接符 561299"/>
                  <p:cNvSpPr>
                    <a:spLocks noChangeShapeType="1"/>
                  </p:cNvSpPr>
                  <p:nvPr/>
                </p:nvSpPr>
                <p:spPr bwMode="auto">
                  <a:xfrm>
                    <a:off x="3718" y="51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/>
                  <a:lstStyle>
                    <a:defPPr>
                      <a:defRPr lang="zh-CN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charset="-122"/>
                        <a:cs typeface="+mn-cs"/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sp>
              <p:nvSpPr>
                <p:cNvPr id="44180" name="直接连接符 561300"/>
                <p:cNvSpPr>
                  <a:spLocks noChangeShapeType="1"/>
                </p:cNvSpPr>
                <p:nvPr/>
              </p:nvSpPr>
              <p:spPr bwMode="auto">
                <a:xfrm>
                  <a:off x="2258" y="2767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tailEnd type="arrow" w="med" len="med"/>
                </a:ln>
              </p:spPr>
              <p:txBody>
                <a:bodyPr/>
                <a:lstStyle>
                  <a:defPPr>
                    <a:defRPr lang="zh-CN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44181" name="矩形 561301"/>
            <p:cNvSpPr>
              <a:spLocks noChangeArrowheads="1"/>
            </p:cNvSpPr>
            <p:nvPr/>
          </p:nvSpPr>
          <p:spPr bwMode="auto">
            <a:xfrm>
              <a:off x="521" y="3929"/>
              <a:ext cx="1950" cy="2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9pPr>
            </a:lstStyle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(c)  </a:t>
              </a:r>
              <a:r>
                <a:rPr lang="zh-CN" altLang="en-US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逆邻接链表，入度直观</a:t>
              </a:r>
              <a:endParaRPr lang="zh-CN" altLang="en-US" sz="2400" b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561154"/>
          <p:cNvGrpSpPr/>
          <p:nvPr/>
        </p:nvGrpSpPr>
        <p:grpSpPr bwMode="auto">
          <a:xfrm>
            <a:off x="810260" y="1744345"/>
            <a:ext cx="2297430" cy="1884680"/>
            <a:chOff x="392" y="2905"/>
            <a:chExt cx="1384" cy="1091"/>
          </a:xfrm>
        </p:grpSpPr>
        <p:sp>
          <p:nvSpPr>
            <p:cNvPr id="44035" name="矩形 561155"/>
            <p:cNvSpPr>
              <a:spLocks noChangeArrowheads="1"/>
            </p:cNvSpPr>
            <p:nvPr/>
          </p:nvSpPr>
          <p:spPr bwMode="auto">
            <a:xfrm>
              <a:off x="629" y="3792"/>
              <a:ext cx="907" cy="20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  <a:cs typeface="+mn-cs"/>
                </a:defRPr>
              </a:lvl9pPr>
            </a:lstStyle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</a:rPr>
                <a:t>(a)   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有向图</a:t>
              </a: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9" name="组合 561156"/>
            <p:cNvGrpSpPr/>
            <p:nvPr/>
          </p:nvGrpSpPr>
          <p:grpSpPr bwMode="auto">
            <a:xfrm>
              <a:off x="392" y="2905"/>
              <a:ext cx="1384" cy="839"/>
              <a:chOff x="392" y="2905"/>
              <a:chExt cx="1384" cy="839"/>
            </a:xfrm>
          </p:grpSpPr>
          <p:sp>
            <p:nvSpPr>
              <p:cNvPr id="44037" name="椭圆 561157"/>
              <p:cNvSpPr>
                <a:spLocks noChangeArrowheads="1"/>
              </p:cNvSpPr>
              <p:nvPr/>
            </p:nvSpPr>
            <p:spPr bwMode="auto">
              <a:xfrm>
                <a:off x="392" y="3049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1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38" name="椭圆 561158"/>
              <p:cNvSpPr>
                <a:spLocks noChangeArrowheads="1"/>
              </p:cNvSpPr>
              <p:nvPr/>
            </p:nvSpPr>
            <p:spPr bwMode="auto">
              <a:xfrm>
                <a:off x="409" y="3517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2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39" name="椭圆 561159"/>
              <p:cNvSpPr>
                <a:spLocks noChangeArrowheads="1"/>
              </p:cNvSpPr>
              <p:nvPr/>
            </p:nvSpPr>
            <p:spPr bwMode="auto">
              <a:xfrm>
                <a:off x="1010" y="3509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3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0" name="椭圆 561160"/>
              <p:cNvSpPr>
                <a:spLocks noChangeArrowheads="1"/>
              </p:cNvSpPr>
              <p:nvPr/>
            </p:nvSpPr>
            <p:spPr bwMode="auto">
              <a:xfrm>
                <a:off x="961" y="2905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4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1" name="直接连接符 561161"/>
              <p:cNvSpPr>
                <a:spLocks noChangeShapeType="1"/>
              </p:cNvSpPr>
              <p:nvPr/>
            </p:nvSpPr>
            <p:spPr bwMode="auto">
              <a:xfrm>
                <a:off x="536" y="3284"/>
                <a:ext cx="0" cy="2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2" name="直接连接符 561162"/>
              <p:cNvSpPr>
                <a:spLocks noChangeShapeType="1"/>
              </p:cNvSpPr>
              <p:nvPr/>
            </p:nvSpPr>
            <p:spPr bwMode="auto">
              <a:xfrm>
                <a:off x="1136" y="3128"/>
                <a:ext cx="0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3" name="直接连接符 561163"/>
              <p:cNvSpPr>
                <a:spLocks noChangeShapeType="1"/>
              </p:cNvSpPr>
              <p:nvPr/>
            </p:nvSpPr>
            <p:spPr bwMode="auto">
              <a:xfrm>
                <a:off x="654" y="3237"/>
                <a:ext cx="380" cy="3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4" name="直接连接符 561164"/>
              <p:cNvSpPr>
                <a:spLocks noChangeShapeType="1"/>
              </p:cNvSpPr>
              <p:nvPr/>
            </p:nvSpPr>
            <p:spPr bwMode="auto">
              <a:xfrm flipV="1">
                <a:off x="686" y="3049"/>
                <a:ext cx="282" cy="10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5" name="直接连接符 561165"/>
              <p:cNvSpPr>
                <a:spLocks noChangeShapeType="1"/>
              </p:cNvSpPr>
              <p:nvPr/>
            </p:nvSpPr>
            <p:spPr bwMode="auto">
              <a:xfrm>
                <a:off x="702" y="3634"/>
                <a:ext cx="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6" name="椭圆 561166"/>
              <p:cNvSpPr>
                <a:spLocks noChangeArrowheads="1"/>
              </p:cNvSpPr>
              <p:nvPr/>
            </p:nvSpPr>
            <p:spPr bwMode="auto">
              <a:xfrm>
                <a:off x="1481" y="3238"/>
                <a:ext cx="295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0000">
                    <a:latin typeface="Times New Roman" panose="02020603050405020304" pitchFamily="18" charset="0"/>
                  </a:rPr>
                  <a:t>5</a:t>
                </a:r>
                <a:endParaRPr lang="en-US" altLang="zh-CN" sz="2400" b="0" baseline="-20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47" name="直接连接符 561167"/>
              <p:cNvSpPr>
                <a:spLocks noChangeShapeType="1"/>
              </p:cNvSpPr>
              <p:nvPr/>
            </p:nvSpPr>
            <p:spPr bwMode="auto">
              <a:xfrm>
                <a:off x="1256" y="3049"/>
                <a:ext cx="33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048" name="直接连接符 561168"/>
              <p:cNvSpPr>
                <a:spLocks noChangeShapeType="1"/>
              </p:cNvSpPr>
              <p:nvPr/>
            </p:nvSpPr>
            <p:spPr bwMode="auto">
              <a:xfrm flipV="1">
                <a:off x="1304" y="3441"/>
                <a:ext cx="24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tailEnd type="triangle" w="med" len="med"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3" name="Rectangle 309"/>
          <p:cNvSpPr>
            <a:spLocks noChangeArrowheads="1"/>
          </p:cNvSpPr>
          <p:nvPr/>
        </p:nvSpPr>
        <p:spPr bwMode="auto">
          <a:xfrm>
            <a:off x="585788" y="4339908"/>
            <a:ext cx="8226425" cy="22048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tabLst>
                <a:tab pos="66675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666750" algn="l"/>
              </a:tabLst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空间效率为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n+e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出度：</a:t>
            </a:r>
            <a:r>
              <a:rPr lang="en-US" altLang="zh-CN" b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OD(Vi)</a:t>
            </a:r>
            <a:r>
              <a:rPr lang="zh-CN" altLang="en-US" b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＝正邻接表中链接的结点数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入度：</a:t>
            </a:r>
            <a:r>
              <a:rPr lang="en-US" altLang="zh-CN" b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ID(Vi)</a:t>
            </a:r>
            <a:r>
              <a:rPr lang="zh-CN" altLang="en-US" b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＝邻接点域为</a:t>
            </a:r>
            <a:r>
              <a:rPr lang="en-US" altLang="zh-CN" b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Vi</a:t>
            </a:r>
            <a:r>
              <a:rPr lang="zh-CN" altLang="en-US" b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的弧个数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b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度：</a:t>
            </a:r>
            <a:r>
              <a:rPr lang="en-US" altLang="zh-CN" b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TD(Vi) = OD( Vi )  +  I D( Vi 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矩形 1"/>
          <p:cNvSpPr>
            <a:spLocks noChangeArrowheads="1"/>
          </p:cNvSpPr>
          <p:nvPr/>
        </p:nvSpPr>
        <p:spPr bwMode="auto">
          <a:xfrm>
            <a:off x="0" y="1052513"/>
            <a:ext cx="9144000" cy="532923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5092" name="Text Box 4"/>
          <p:cNvSpPr txBox="1">
            <a:spLocks noChangeArrowheads="1"/>
          </p:cNvSpPr>
          <p:nvPr/>
        </p:nvSpPr>
        <p:spPr bwMode="auto">
          <a:xfrm>
            <a:off x="649288" y="1125538"/>
            <a:ext cx="7924800" cy="5200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#define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MVNum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100                        	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最大顶点数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typedef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ArcNode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                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边结点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adjvex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                         		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该边所指向的顶点的位置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ArcNode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nextarc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         	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指向下一条边的指针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OtherInfo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info;                      	              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和边相关的信息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ArcNode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typedef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VNode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VerTexType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data;                    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顶点信息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ArcNode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*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firstarc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               	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指向第一条依附该顶点的边的指针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VNode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AdjList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MVNum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];               	//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AdjList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表示邻接表类型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typedef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AdjList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vertices;                 		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邻接表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vexnum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arcnum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             		//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图的当前顶点数和边数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ALGraph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zh-CN" altLang="en-US" b="0">
                <a:sym typeface="+mn-ea"/>
              </a:rPr>
              <a:t>7.2.</a:t>
            </a:r>
            <a:r>
              <a:rPr lang="en-US" altLang="zh-CN" b="0">
                <a:sym typeface="+mn-ea"/>
              </a:rPr>
              <a:t>3</a:t>
            </a:r>
            <a:r>
              <a:rPr lang="zh-CN" altLang="en-US" b="0">
                <a:sym typeface="+mn-ea"/>
              </a:rPr>
              <a:t>  邻接链表存储</a:t>
            </a:r>
            <a:endParaRPr lang="zh-CN" altLang="en-US" b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  图的存储结构</a:t>
            </a:r>
            <a:endParaRPr lang="zh-CN" altLang="en-US"/>
          </a:p>
        </p:txBody>
      </p:sp>
      <p:sp>
        <p:nvSpPr>
          <p:cNvPr id="257030" name="AutoShape 6"/>
          <p:cNvSpPr>
            <a:spLocks noChangeArrowheads="1"/>
          </p:cNvSpPr>
          <p:nvPr/>
        </p:nvSpPr>
        <p:spPr bwMode="auto">
          <a:xfrm>
            <a:off x="1021080" y="1210310"/>
            <a:ext cx="2710180" cy="1245235"/>
          </a:xfrm>
          <a:prstGeom prst="foldedCorner">
            <a:avLst>
              <a:gd name="adj" fmla="val 12500"/>
            </a:avLst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图的逻辑结构</a:t>
            </a:r>
            <a:endParaRPr lang="zh-CN" altLang="en-US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31" name="AutoShape 7"/>
          <p:cNvSpPr>
            <a:spLocks noChangeArrowheads="1"/>
          </p:cNvSpPr>
          <p:nvPr/>
        </p:nvSpPr>
        <p:spPr bwMode="auto">
          <a:xfrm>
            <a:off x="5334635" y="1278890"/>
            <a:ext cx="2748915" cy="1405255"/>
          </a:xfrm>
          <a:prstGeom prst="can">
            <a:avLst>
              <a:gd name="adj" fmla="val 25000"/>
            </a:avLst>
          </a:prstGeom>
          <a:ln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None/>
            </a:pPr>
            <a:r>
              <a:rPr lang="zh-CN" altLang="en-US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图的存储结构</a:t>
            </a:r>
            <a:endParaRPr lang="zh-CN" altLang="en-US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032" name="Line 8"/>
          <p:cNvSpPr>
            <a:spLocks noChangeShapeType="1"/>
          </p:cNvSpPr>
          <p:nvPr/>
        </p:nvSpPr>
        <p:spPr bwMode="auto">
          <a:xfrm>
            <a:off x="3896360" y="1964690"/>
            <a:ext cx="1327150" cy="3429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tailEnd type="stealth" w="med" len="lg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57033" name="Text Box 9"/>
          <p:cNvSpPr txBox="1">
            <a:spLocks noChangeArrowheads="1"/>
          </p:cNvSpPr>
          <p:nvPr/>
        </p:nvSpPr>
        <p:spPr bwMode="auto">
          <a:xfrm>
            <a:off x="3968115" y="1316990"/>
            <a:ext cx="2030095" cy="68199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b="0">
                <a:solidFill>
                  <a:srgbClr val="FF00FF"/>
                </a:solidFill>
                <a:ea typeface="+mn-ea"/>
                <a:cs typeface="Times New Roman" panose="02020603050405020304" pitchFamily="18" charset="0"/>
              </a:rPr>
              <a:t>映射</a:t>
            </a:r>
            <a:endParaRPr lang="zh-CN" altLang="en-US" b="0">
              <a:solidFill>
                <a:srgbClr val="FF00FF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4470400" y="2899410"/>
            <a:ext cx="4417060" cy="927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存储每个顶点的信息</a:t>
            </a:r>
            <a:endParaRPr kumimoji="1" lang="zh-CN" altLang="en-US" b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kumimoji="1" lang="zh-CN" altLang="en-US" b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存储每条边的信息</a:t>
            </a:r>
            <a:endParaRPr kumimoji="1" lang="zh-CN" altLang="en-US" b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7034" name="Text Box 10"/>
          <p:cNvSpPr txBox="1">
            <a:spLocks noChangeArrowheads="1"/>
          </p:cNvSpPr>
          <p:nvPr/>
        </p:nvSpPr>
        <p:spPr bwMode="auto">
          <a:xfrm>
            <a:off x="360045" y="3963670"/>
            <a:ext cx="8527415" cy="1272540"/>
          </a:xfrm>
          <a:prstGeom prst="rect">
            <a:avLst/>
          </a:prstGeom>
          <a:noFill/>
          <a:ln w="19050" algn="ctr">
            <a:noFill/>
            <a:miter lim="800000"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0" dirty="0">
                <a:ea typeface="+mn-ea"/>
                <a:cs typeface="Times New Roman" panose="02020603050405020304" pitchFamily="18" charset="0"/>
              </a:rPr>
              <a:t>图的常用的存储结构有：</a:t>
            </a:r>
            <a:r>
              <a:rPr lang="zh-CN" altLang="en-US" b="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邻接矩阵、邻接链表、</a:t>
            </a:r>
            <a:r>
              <a:rPr lang="zh-CN" altLang="en-US" b="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十字链表、邻接多重表</a:t>
            </a:r>
            <a:r>
              <a:rPr lang="zh-CN" altLang="en-US" b="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和</a:t>
            </a:r>
            <a:r>
              <a:rPr lang="zh-CN" altLang="en-US" b="0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边表。</a:t>
            </a:r>
            <a:endParaRPr lang="zh-CN" altLang="en-US" b="0" dirty="0">
              <a:solidFill>
                <a:srgbClr val="0000FF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 animBg="1"/>
      <p:bldP spid="2570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755650" y="222250"/>
            <a:ext cx="6403975" cy="51593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邻接表表示法的特点</a:t>
            </a:r>
            <a:endParaRPr kumimoji="0" lang="zh-CN" altLang="en-US" sz="4400" b="0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372225" y="1666875"/>
            <a:ext cx="2771775" cy="1800225"/>
          </a:xfrm>
          <a:prstGeom prst="rect">
            <a:avLst/>
          </a:prstGeom>
          <a:solidFill>
            <a:srgbClr val="E2D9EB"/>
          </a:solidFill>
          <a:ln w="38100">
            <a:noFill/>
            <a:miter lim="800000"/>
          </a:ln>
        </p:spPr>
        <p:txBody>
          <a:bodyPr anchor="ctr"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6299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优点：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1666875"/>
            <a:ext cx="6227763" cy="1800225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空间效率高，容易寻找顶点的邻接点；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843213" y="4043363"/>
            <a:ext cx="6300788" cy="1762125"/>
          </a:xfrm>
          <a:prstGeom prst="rect">
            <a:avLst/>
          </a:prstGeom>
          <a:solidFill>
            <a:srgbClr val="D4E6F4"/>
          </a:solidFill>
          <a:ln>
            <a:noFill/>
          </a:ln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判断两顶点间是否有边或弧，需搜索两结点对应的单链表，没有邻接矩阵方便。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9050" y="4043363"/>
            <a:ext cx="2700338" cy="1762125"/>
          </a:xfrm>
          <a:prstGeom prst="rect">
            <a:avLst/>
          </a:prstGeom>
          <a:solidFill>
            <a:srgbClr val="E2D9EB"/>
          </a:solidFill>
          <a:ln w="38100">
            <a:noFill/>
            <a:miter lim="800000"/>
          </a:ln>
        </p:spPr>
        <p:txBody>
          <a:bodyPr anchor="ctr"/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6299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缺点：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8" name="Text Box 4"/>
          <p:cNvSpPr txBox="1">
            <a:spLocks noChangeArrowheads="1"/>
          </p:cNvSpPr>
          <p:nvPr/>
        </p:nvSpPr>
        <p:spPr bwMode="auto">
          <a:xfrm>
            <a:off x="3225800" y="1933575"/>
            <a:ext cx="5616575" cy="28622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81000" marR="0" lvl="0" indent="-3810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① 对于任一确定的无向图，邻接矩阵是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唯一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的（行列号与顶点编号一致），但邻接表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不唯一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（链接次序与顶点编号无关）。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② 邻接矩阵的空间复杂度为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而邻接表的空间复杂度为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O(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n+e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3" name="Rectangle 5"/>
          <p:cNvSpPr>
            <a:spLocks noChangeArrowheads="1"/>
          </p:cNvSpPr>
          <p:nvPr/>
        </p:nvSpPr>
        <p:spPr bwMode="auto">
          <a:xfrm>
            <a:off x="827405" y="189230"/>
            <a:ext cx="8156575" cy="51625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+mn-lt"/>
              </a:rPr>
              <a:t>邻接矩阵与邻接表表示法的关系</a:t>
            </a:r>
            <a:endParaRPr kumimoji="0" lang="zh-CN" altLang="en-US" sz="4400" b="0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57348" name="组合 39"/>
          <p:cNvGrpSpPr/>
          <p:nvPr/>
        </p:nvGrpSpPr>
        <p:grpSpPr>
          <a:xfrm>
            <a:off x="223838" y="776288"/>
            <a:ext cx="2373312" cy="2371725"/>
            <a:chOff x="1754497" y="3712606"/>
            <a:chExt cx="2419598" cy="2419598"/>
          </a:xfrm>
        </p:grpSpPr>
        <p:grpSp>
          <p:nvGrpSpPr>
            <p:cNvPr id="57367" name="组合 40"/>
            <p:cNvGrpSpPr/>
            <p:nvPr/>
          </p:nvGrpSpPr>
          <p:grpSpPr>
            <a:xfrm>
              <a:off x="1754497" y="3712606"/>
              <a:ext cx="2419598" cy="2419598"/>
              <a:chOff x="1595120" y="525779"/>
              <a:chExt cx="3520440" cy="352044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595120" y="525779"/>
                <a:ext cx="3520440" cy="352044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7F7F9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381000"/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900612" y="831271"/>
                <a:ext cx="2909455" cy="290945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E4E4E4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355600" dist="266700" dir="5400000">
                  <a:prstClr val="black">
                    <a:alpha val="57000"/>
                  </a:prstClr>
                </a:innerShdw>
                <a:softEdge rad="266700"/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2" name="椭圆 41"/>
            <p:cNvSpPr/>
            <p:nvPr/>
          </p:nvSpPr>
          <p:spPr>
            <a:xfrm>
              <a:off x="2392852" y="4350961"/>
              <a:ext cx="1142885" cy="1142885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gradFill flip="none" rotWithShape="1">
                <a:gsLst>
                  <a:gs pos="0">
                    <a:srgbClr val="D9D9D9"/>
                  </a:gs>
                  <a:gs pos="100000">
                    <a:sysClr val="window" lastClr="FFFFFF"/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42900" dist="50800" dir="16200000">
                <a:srgbClr val="C0504D">
                  <a:lumMod val="50000"/>
                  <a:alpha val="75000"/>
                </a:srgbClr>
              </a:inn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754071" y="4718814"/>
              <a:ext cx="409147" cy="426114"/>
              <a:chOff x="4445240" y="4337972"/>
              <a:chExt cx="599033" cy="623874"/>
            </a:xfrm>
            <a:solidFill>
              <a:sysClr val="window" lastClr="FFFFFF"/>
            </a:solidFill>
          </p:grpSpPr>
          <p:sp>
            <p:nvSpPr>
              <p:cNvPr id="44" name="Freeform 399"/>
              <p:cNvSpPr/>
              <p:nvPr/>
            </p:nvSpPr>
            <p:spPr bwMode="auto">
              <a:xfrm>
                <a:off x="4445240" y="4357388"/>
                <a:ext cx="599033" cy="598462"/>
              </a:xfrm>
              <a:custGeom>
                <a:avLst/>
                <a:gdLst>
                  <a:gd name="T0" fmla="*/ 1092 w 2098"/>
                  <a:gd name="T1" fmla="*/ 1007 h 2096"/>
                  <a:gd name="T2" fmla="*/ 1092 w 2098"/>
                  <a:gd name="T3" fmla="*/ 0 h 2096"/>
                  <a:gd name="T4" fmla="*/ 1007 w 2098"/>
                  <a:gd name="T5" fmla="*/ 0 h 2096"/>
                  <a:gd name="T6" fmla="*/ 1007 w 2098"/>
                  <a:gd name="T7" fmla="*/ 1007 h 2096"/>
                  <a:gd name="T8" fmla="*/ 0 w 2098"/>
                  <a:gd name="T9" fmla="*/ 1007 h 2096"/>
                  <a:gd name="T10" fmla="*/ 0 w 2098"/>
                  <a:gd name="T11" fmla="*/ 1090 h 2096"/>
                  <a:gd name="T12" fmla="*/ 1007 w 2098"/>
                  <a:gd name="T13" fmla="*/ 1090 h 2096"/>
                  <a:gd name="T14" fmla="*/ 1007 w 2098"/>
                  <a:gd name="T15" fmla="*/ 2096 h 2096"/>
                  <a:gd name="T16" fmla="*/ 1092 w 2098"/>
                  <a:gd name="T17" fmla="*/ 2096 h 2096"/>
                  <a:gd name="T18" fmla="*/ 1092 w 2098"/>
                  <a:gd name="T19" fmla="*/ 1090 h 2096"/>
                  <a:gd name="T20" fmla="*/ 2098 w 2098"/>
                  <a:gd name="T21" fmla="*/ 1090 h 2096"/>
                  <a:gd name="T22" fmla="*/ 2098 w 2098"/>
                  <a:gd name="T23" fmla="*/ 1007 h 2096"/>
                  <a:gd name="T24" fmla="*/ 1092 w 2098"/>
                  <a:gd name="T25" fmla="*/ 1007 h 2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8" h="2096">
                    <a:moveTo>
                      <a:pt x="1092" y="1007"/>
                    </a:moveTo>
                    <a:lnTo>
                      <a:pt x="1092" y="0"/>
                    </a:lnTo>
                    <a:lnTo>
                      <a:pt x="1007" y="0"/>
                    </a:lnTo>
                    <a:lnTo>
                      <a:pt x="1007" y="1007"/>
                    </a:lnTo>
                    <a:lnTo>
                      <a:pt x="0" y="1007"/>
                    </a:lnTo>
                    <a:lnTo>
                      <a:pt x="0" y="1090"/>
                    </a:lnTo>
                    <a:lnTo>
                      <a:pt x="1007" y="1090"/>
                    </a:lnTo>
                    <a:lnTo>
                      <a:pt x="1007" y="2096"/>
                    </a:lnTo>
                    <a:lnTo>
                      <a:pt x="1092" y="2096"/>
                    </a:lnTo>
                    <a:lnTo>
                      <a:pt x="1092" y="1090"/>
                    </a:lnTo>
                    <a:lnTo>
                      <a:pt x="2098" y="1090"/>
                    </a:lnTo>
                    <a:lnTo>
                      <a:pt x="2098" y="1007"/>
                    </a:lnTo>
                    <a:lnTo>
                      <a:pt x="1092" y="100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Freeform 400"/>
              <p:cNvSpPr/>
              <p:nvPr/>
            </p:nvSpPr>
            <p:spPr bwMode="auto">
              <a:xfrm>
                <a:off x="4478932" y="4337972"/>
                <a:ext cx="189589" cy="269822"/>
              </a:xfrm>
              <a:custGeom>
                <a:avLst/>
                <a:gdLst>
                  <a:gd name="T0" fmla="*/ 166 w 664"/>
                  <a:gd name="T1" fmla="*/ 945 h 945"/>
                  <a:gd name="T2" fmla="*/ 499 w 664"/>
                  <a:gd name="T3" fmla="*/ 945 h 945"/>
                  <a:gd name="T4" fmla="*/ 499 w 664"/>
                  <a:gd name="T5" fmla="*/ 434 h 945"/>
                  <a:gd name="T6" fmla="*/ 664 w 664"/>
                  <a:gd name="T7" fmla="*/ 434 h 945"/>
                  <a:gd name="T8" fmla="*/ 338 w 664"/>
                  <a:gd name="T9" fmla="*/ 0 h 945"/>
                  <a:gd name="T10" fmla="*/ 0 w 664"/>
                  <a:gd name="T11" fmla="*/ 434 h 945"/>
                  <a:gd name="T12" fmla="*/ 166 w 664"/>
                  <a:gd name="T13" fmla="*/ 434 h 945"/>
                  <a:gd name="T14" fmla="*/ 166 w 664"/>
                  <a:gd name="T15" fmla="*/ 945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4" h="945">
                    <a:moveTo>
                      <a:pt x="166" y="945"/>
                    </a:moveTo>
                    <a:lnTo>
                      <a:pt x="499" y="945"/>
                    </a:lnTo>
                    <a:lnTo>
                      <a:pt x="499" y="434"/>
                    </a:lnTo>
                    <a:lnTo>
                      <a:pt x="664" y="434"/>
                    </a:lnTo>
                    <a:lnTo>
                      <a:pt x="338" y="0"/>
                    </a:lnTo>
                    <a:lnTo>
                      <a:pt x="0" y="434"/>
                    </a:lnTo>
                    <a:lnTo>
                      <a:pt x="166" y="434"/>
                    </a:lnTo>
                    <a:lnTo>
                      <a:pt x="166" y="9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 401"/>
              <p:cNvSpPr/>
              <p:nvPr/>
            </p:nvSpPr>
            <p:spPr bwMode="auto">
              <a:xfrm>
                <a:off x="4817565" y="4692024"/>
                <a:ext cx="189589" cy="269822"/>
              </a:xfrm>
              <a:custGeom>
                <a:avLst/>
                <a:gdLst>
                  <a:gd name="T0" fmla="*/ 499 w 664"/>
                  <a:gd name="T1" fmla="*/ 0 h 945"/>
                  <a:gd name="T2" fmla="*/ 163 w 664"/>
                  <a:gd name="T3" fmla="*/ 0 h 945"/>
                  <a:gd name="T4" fmla="*/ 163 w 664"/>
                  <a:gd name="T5" fmla="*/ 511 h 945"/>
                  <a:gd name="T6" fmla="*/ 0 w 664"/>
                  <a:gd name="T7" fmla="*/ 511 h 945"/>
                  <a:gd name="T8" fmla="*/ 326 w 664"/>
                  <a:gd name="T9" fmla="*/ 945 h 945"/>
                  <a:gd name="T10" fmla="*/ 664 w 664"/>
                  <a:gd name="T11" fmla="*/ 511 h 945"/>
                  <a:gd name="T12" fmla="*/ 499 w 664"/>
                  <a:gd name="T13" fmla="*/ 511 h 945"/>
                  <a:gd name="T14" fmla="*/ 499 w 664"/>
                  <a:gd name="T15" fmla="*/ 0 h 9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4" h="945">
                    <a:moveTo>
                      <a:pt x="499" y="0"/>
                    </a:moveTo>
                    <a:lnTo>
                      <a:pt x="163" y="0"/>
                    </a:lnTo>
                    <a:lnTo>
                      <a:pt x="163" y="511"/>
                    </a:lnTo>
                    <a:lnTo>
                      <a:pt x="0" y="511"/>
                    </a:lnTo>
                    <a:lnTo>
                      <a:pt x="326" y="945"/>
                    </a:lnTo>
                    <a:lnTo>
                      <a:pt x="664" y="511"/>
                    </a:lnTo>
                    <a:lnTo>
                      <a:pt x="499" y="511"/>
                    </a:lnTo>
                    <a:lnTo>
                      <a:pt x="499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Freeform 402"/>
              <p:cNvSpPr>
                <a:spLocks noEditPoints="1"/>
              </p:cNvSpPr>
              <p:nvPr/>
            </p:nvSpPr>
            <p:spPr bwMode="auto">
              <a:xfrm>
                <a:off x="4790726" y="4357388"/>
                <a:ext cx="242983" cy="236986"/>
              </a:xfrm>
              <a:custGeom>
                <a:avLst/>
                <a:gdLst>
                  <a:gd name="T0" fmla="*/ 52 w 360"/>
                  <a:gd name="T1" fmla="*/ 259 h 351"/>
                  <a:gd name="T2" fmla="*/ 31 w 360"/>
                  <a:gd name="T3" fmla="*/ 279 h 351"/>
                  <a:gd name="T4" fmla="*/ 77 w 360"/>
                  <a:gd name="T5" fmla="*/ 325 h 351"/>
                  <a:gd name="T6" fmla="*/ 97 w 360"/>
                  <a:gd name="T7" fmla="*/ 304 h 351"/>
                  <a:gd name="T8" fmla="*/ 147 w 360"/>
                  <a:gd name="T9" fmla="*/ 325 h 351"/>
                  <a:gd name="T10" fmla="*/ 147 w 360"/>
                  <a:gd name="T11" fmla="*/ 351 h 351"/>
                  <a:gd name="T12" fmla="*/ 211 w 360"/>
                  <a:gd name="T13" fmla="*/ 351 h 351"/>
                  <a:gd name="T14" fmla="*/ 211 w 360"/>
                  <a:gd name="T15" fmla="*/ 326 h 351"/>
                  <a:gd name="T16" fmla="*/ 264 w 360"/>
                  <a:gd name="T17" fmla="*/ 305 h 351"/>
                  <a:gd name="T18" fmla="*/ 284 w 360"/>
                  <a:gd name="T19" fmla="*/ 324 h 351"/>
                  <a:gd name="T20" fmla="*/ 329 w 360"/>
                  <a:gd name="T21" fmla="*/ 279 h 351"/>
                  <a:gd name="T22" fmla="*/ 310 w 360"/>
                  <a:gd name="T23" fmla="*/ 260 h 351"/>
                  <a:gd name="T24" fmla="*/ 332 w 360"/>
                  <a:gd name="T25" fmla="*/ 208 h 351"/>
                  <a:gd name="T26" fmla="*/ 360 w 360"/>
                  <a:gd name="T27" fmla="*/ 208 h 351"/>
                  <a:gd name="T28" fmla="*/ 360 w 360"/>
                  <a:gd name="T29" fmla="*/ 144 h 351"/>
                  <a:gd name="T30" fmla="*/ 333 w 360"/>
                  <a:gd name="T31" fmla="*/ 144 h 351"/>
                  <a:gd name="T32" fmla="*/ 311 w 360"/>
                  <a:gd name="T33" fmla="*/ 91 h 351"/>
                  <a:gd name="T34" fmla="*/ 331 w 360"/>
                  <a:gd name="T35" fmla="*/ 70 h 351"/>
                  <a:gd name="T36" fmla="*/ 286 w 360"/>
                  <a:gd name="T37" fmla="*/ 25 h 351"/>
                  <a:gd name="T38" fmla="*/ 265 w 360"/>
                  <a:gd name="T39" fmla="*/ 46 h 351"/>
                  <a:gd name="T40" fmla="*/ 211 w 360"/>
                  <a:gd name="T41" fmla="*/ 24 h 351"/>
                  <a:gd name="T42" fmla="*/ 211 w 360"/>
                  <a:gd name="T43" fmla="*/ 0 h 351"/>
                  <a:gd name="T44" fmla="*/ 147 w 360"/>
                  <a:gd name="T45" fmla="*/ 0 h 351"/>
                  <a:gd name="T46" fmla="*/ 147 w 360"/>
                  <a:gd name="T47" fmla="*/ 25 h 351"/>
                  <a:gd name="T48" fmla="*/ 96 w 360"/>
                  <a:gd name="T49" fmla="*/ 46 h 351"/>
                  <a:gd name="T50" fmla="*/ 75 w 360"/>
                  <a:gd name="T51" fmla="*/ 24 h 351"/>
                  <a:gd name="T52" fmla="*/ 29 w 360"/>
                  <a:gd name="T53" fmla="*/ 70 h 351"/>
                  <a:gd name="T54" fmla="*/ 51 w 360"/>
                  <a:gd name="T55" fmla="*/ 91 h 351"/>
                  <a:gd name="T56" fmla="*/ 29 w 360"/>
                  <a:gd name="T57" fmla="*/ 144 h 351"/>
                  <a:gd name="T58" fmla="*/ 0 w 360"/>
                  <a:gd name="T59" fmla="*/ 144 h 351"/>
                  <a:gd name="T60" fmla="*/ 0 w 360"/>
                  <a:gd name="T61" fmla="*/ 208 h 351"/>
                  <a:gd name="T62" fmla="*/ 30 w 360"/>
                  <a:gd name="T63" fmla="*/ 208 h 351"/>
                  <a:gd name="T64" fmla="*/ 52 w 360"/>
                  <a:gd name="T65" fmla="*/ 259 h 351"/>
                  <a:gd name="T66" fmla="*/ 181 w 360"/>
                  <a:gd name="T67" fmla="*/ 66 h 351"/>
                  <a:gd name="T68" fmla="*/ 291 w 360"/>
                  <a:gd name="T69" fmla="*/ 175 h 351"/>
                  <a:gd name="T70" fmla="*/ 181 w 360"/>
                  <a:gd name="T71" fmla="*/ 284 h 351"/>
                  <a:gd name="T72" fmla="*/ 71 w 360"/>
                  <a:gd name="T73" fmla="*/ 175 h 351"/>
                  <a:gd name="T74" fmla="*/ 181 w 360"/>
                  <a:gd name="T75" fmla="*/ 66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351">
                    <a:moveTo>
                      <a:pt x="52" y="259"/>
                    </a:moveTo>
                    <a:cubicBezTo>
                      <a:pt x="31" y="279"/>
                      <a:pt x="31" y="279"/>
                      <a:pt x="31" y="279"/>
                    </a:cubicBezTo>
                    <a:cubicBezTo>
                      <a:pt x="77" y="325"/>
                      <a:pt x="77" y="325"/>
                      <a:pt x="77" y="325"/>
                    </a:cubicBezTo>
                    <a:cubicBezTo>
                      <a:pt x="97" y="304"/>
                      <a:pt x="97" y="304"/>
                      <a:pt x="97" y="304"/>
                    </a:cubicBezTo>
                    <a:cubicBezTo>
                      <a:pt x="112" y="314"/>
                      <a:pt x="129" y="321"/>
                      <a:pt x="147" y="325"/>
                    </a:cubicBezTo>
                    <a:cubicBezTo>
                      <a:pt x="147" y="351"/>
                      <a:pt x="147" y="351"/>
                      <a:pt x="147" y="351"/>
                    </a:cubicBezTo>
                    <a:cubicBezTo>
                      <a:pt x="211" y="351"/>
                      <a:pt x="211" y="351"/>
                      <a:pt x="211" y="351"/>
                    </a:cubicBezTo>
                    <a:cubicBezTo>
                      <a:pt x="211" y="326"/>
                      <a:pt x="211" y="326"/>
                      <a:pt x="211" y="326"/>
                    </a:cubicBezTo>
                    <a:cubicBezTo>
                      <a:pt x="230" y="322"/>
                      <a:pt x="248" y="315"/>
                      <a:pt x="264" y="305"/>
                    </a:cubicBezTo>
                    <a:cubicBezTo>
                      <a:pt x="284" y="324"/>
                      <a:pt x="284" y="324"/>
                      <a:pt x="284" y="324"/>
                    </a:cubicBezTo>
                    <a:cubicBezTo>
                      <a:pt x="329" y="279"/>
                      <a:pt x="329" y="279"/>
                      <a:pt x="329" y="279"/>
                    </a:cubicBezTo>
                    <a:cubicBezTo>
                      <a:pt x="310" y="260"/>
                      <a:pt x="310" y="260"/>
                      <a:pt x="310" y="260"/>
                    </a:cubicBezTo>
                    <a:cubicBezTo>
                      <a:pt x="320" y="244"/>
                      <a:pt x="328" y="227"/>
                      <a:pt x="332" y="208"/>
                    </a:cubicBezTo>
                    <a:cubicBezTo>
                      <a:pt x="360" y="208"/>
                      <a:pt x="360" y="208"/>
                      <a:pt x="360" y="208"/>
                    </a:cubicBezTo>
                    <a:cubicBezTo>
                      <a:pt x="360" y="144"/>
                      <a:pt x="360" y="144"/>
                      <a:pt x="360" y="144"/>
                    </a:cubicBezTo>
                    <a:cubicBezTo>
                      <a:pt x="333" y="144"/>
                      <a:pt x="333" y="144"/>
                      <a:pt x="333" y="144"/>
                    </a:cubicBezTo>
                    <a:cubicBezTo>
                      <a:pt x="329" y="125"/>
                      <a:pt x="321" y="107"/>
                      <a:pt x="311" y="91"/>
                    </a:cubicBezTo>
                    <a:cubicBezTo>
                      <a:pt x="331" y="70"/>
                      <a:pt x="331" y="70"/>
                      <a:pt x="331" y="70"/>
                    </a:cubicBezTo>
                    <a:cubicBezTo>
                      <a:pt x="286" y="25"/>
                      <a:pt x="286" y="25"/>
                      <a:pt x="286" y="25"/>
                    </a:cubicBezTo>
                    <a:cubicBezTo>
                      <a:pt x="265" y="46"/>
                      <a:pt x="265" y="46"/>
                      <a:pt x="265" y="46"/>
                    </a:cubicBezTo>
                    <a:cubicBezTo>
                      <a:pt x="249" y="35"/>
                      <a:pt x="231" y="28"/>
                      <a:pt x="211" y="24"/>
                    </a:cubicBezTo>
                    <a:cubicBezTo>
                      <a:pt x="211" y="0"/>
                      <a:pt x="211" y="0"/>
                      <a:pt x="211" y="0"/>
                    </a:cubicBezTo>
                    <a:cubicBezTo>
                      <a:pt x="147" y="0"/>
                      <a:pt x="147" y="0"/>
                      <a:pt x="147" y="0"/>
                    </a:cubicBezTo>
                    <a:cubicBezTo>
                      <a:pt x="147" y="25"/>
                      <a:pt x="147" y="25"/>
                      <a:pt x="147" y="25"/>
                    </a:cubicBezTo>
                    <a:cubicBezTo>
                      <a:pt x="129" y="29"/>
                      <a:pt x="112" y="36"/>
                      <a:pt x="96" y="46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29" y="70"/>
                      <a:pt x="29" y="70"/>
                      <a:pt x="29" y="70"/>
                    </a:cubicBezTo>
                    <a:cubicBezTo>
                      <a:pt x="51" y="91"/>
                      <a:pt x="51" y="91"/>
                      <a:pt x="51" y="91"/>
                    </a:cubicBezTo>
                    <a:cubicBezTo>
                      <a:pt x="41" y="107"/>
                      <a:pt x="33" y="125"/>
                      <a:pt x="29" y="14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30" y="208"/>
                      <a:pt x="30" y="208"/>
                      <a:pt x="30" y="208"/>
                    </a:cubicBezTo>
                    <a:cubicBezTo>
                      <a:pt x="34" y="227"/>
                      <a:pt x="41" y="244"/>
                      <a:pt x="52" y="259"/>
                    </a:cubicBezTo>
                    <a:close/>
                    <a:moveTo>
                      <a:pt x="181" y="66"/>
                    </a:moveTo>
                    <a:cubicBezTo>
                      <a:pt x="242" y="66"/>
                      <a:pt x="291" y="115"/>
                      <a:pt x="291" y="175"/>
                    </a:cubicBezTo>
                    <a:cubicBezTo>
                      <a:pt x="291" y="235"/>
                      <a:pt x="242" y="284"/>
                      <a:pt x="181" y="284"/>
                    </a:cubicBezTo>
                    <a:cubicBezTo>
                      <a:pt x="120" y="284"/>
                      <a:pt x="71" y="235"/>
                      <a:pt x="71" y="175"/>
                    </a:cubicBezTo>
                    <a:cubicBezTo>
                      <a:pt x="71" y="115"/>
                      <a:pt x="120" y="66"/>
                      <a:pt x="181" y="6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 403"/>
              <p:cNvSpPr>
                <a:spLocks noEditPoints="1"/>
              </p:cNvSpPr>
              <p:nvPr/>
            </p:nvSpPr>
            <p:spPr bwMode="auto">
              <a:xfrm>
                <a:off x="4856111" y="4420203"/>
                <a:ext cx="112783" cy="111355"/>
              </a:xfrm>
              <a:custGeom>
                <a:avLst/>
                <a:gdLst>
                  <a:gd name="T0" fmla="*/ 83 w 167"/>
                  <a:gd name="T1" fmla="*/ 165 h 165"/>
                  <a:gd name="T2" fmla="*/ 167 w 167"/>
                  <a:gd name="T3" fmla="*/ 82 h 165"/>
                  <a:gd name="T4" fmla="*/ 83 w 167"/>
                  <a:gd name="T5" fmla="*/ 0 h 165"/>
                  <a:gd name="T6" fmla="*/ 0 w 167"/>
                  <a:gd name="T7" fmla="*/ 82 h 165"/>
                  <a:gd name="T8" fmla="*/ 83 w 167"/>
                  <a:gd name="T9" fmla="*/ 165 h 165"/>
                  <a:gd name="T10" fmla="*/ 83 w 167"/>
                  <a:gd name="T11" fmla="*/ 26 h 165"/>
                  <a:gd name="T12" fmla="*/ 140 w 167"/>
                  <a:gd name="T13" fmla="*/ 82 h 165"/>
                  <a:gd name="T14" fmla="*/ 83 w 167"/>
                  <a:gd name="T15" fmla="*/ 138 h 165"/>
                  <a:gd name="T16" fmla="*/ 27 w 167"/>
                  <a:gd name="T17" fmla="*/ 82 h 165"/>
                  <a:gd name="T18" fmla="*/ 83 w 167"/>
                  <a:gd name="T19" fmla="*/ 2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7" h="165">
                    <a:moveTo>
                      <a:pt x="83" y="165"/>
                    </a:moveTo>
                    <a:cubicBezTo>
                      <a:pt x="129" y="165"/>
                      <a:pt x="167" y="128"/>
                      <a:pt x="167" y="82"/>
                    </a:cubicBezTo>
                    <a:cubicBezTo>
                      <a:pt x="167" y="37"/>
                      <a:pt x="129" y="0"/>
                      <a:pt x="83" y="0"/>
                    </a:cubicBezTo>
                    <a:cubicBezTo>
                      <a:pt x="37" y="0"/>
                      <a:pt x="0" y="37"/>
                      <a:pt x="0" y="82"/>
                    </a:cubicBezTo>
                    <a:cubicBezTo>
                      <a:pt x="0" y="128"/>
                      <a:pt x="37" y="165"/>
                      <a:pt x="83" y="165"/>
                    </a:cubicBezTo>
                    <a:close/>
                    <a:moveTo>
                      <a:pt x="83" y="26"/>
                    </a:moveTo>
                    <a:cubicBezTo>
                      <a:pt x="114" y="26"/>
                      <a:pt x="140" y="51"/>
                      <a:pt x="140" y="82"/>
                    </a:cubicBezTo>
                    <a:cubicBezTo>
                      <a:pt x="140" y="113"/>
                      <a:pt x="114" y="138"/>
                      <a:pt x="83" y="138"/>
                    </a:cubicBezTo>
                    <a:cubicBezTo>
                      <a:pt x="52" y="138"/>
                      <a:pt x="27" y="113"/>
                      <a:pt x="27" y="82"/>
                    </a:cubicBezTo>
                    <a:cubicBezTo>
                      <a:pt x="27" y="51"/>
                      <a:pt x="52" y="26"/>
                      <a:pt x="8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Oval 404"/>
              <p:cNvSpPr>
                <a:spLocks noChangeArrowheads="1"/>
              </p:cNvSpPr>
              <p:nvPr/>
            </p:nvSpPr>
            <p:spPr bwMode="auto">
              <a:xfrm>
                <a:off x="4891802" y="4455894"/>
                <a:ext cx="40545" cy="39117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Freeform 405"/>
              <p:cNvSpPr/>
              <p:nvPr/>
            </p:nvSpPr>
            <p:spPr bwMode="auto">
              <a:xfrm>
                <a:off x="4525472" y="4677177"/>
                <a:ext cx="107358" cy="117351"/>
              </a:xfrm>
              <a:custGeom>
                <a:avLst/>
                <a:gdLst>
                  <a:gd name="T0" fmla="*/ 22 w 159"/>
                  <a:gd name="T1" fmla="*/ 115 h 174"/>
                  <a:gd name="T2" fmla="*/ 81 w 159"/>
                  <a:gd name="T3" fmla="*/ 174 h 174"/>
                  <a:gd name="T4" fmla="*/ 138 w 159"/>
                  <a:gd name="T5" fmla="*/ 115 h 174"/>
                  <a:gd name="T6" fmla="*/ 155 w 159"/>
                  <a:gd name="T7" fmla="*/ 96 h 174"/>
                  <a:gd name="T8" fmla="*/ 146 w 159"/>
                  <a:gd name="T9" fmla="*/ 67 h 174"/>
                  <a:gd name="T10" fmla="*/ 79 w 159"/>
                  <a:gd name="T11" fmla="*/ 0 h 174"/>
                  <a:gd name="T12" fmla="*/ 13 w 159"/>
                  <a:gd name="T13" fmla="*/ 67 h 174"/>
                  <a:gd name="T14" fmla="*/ 4 w 159"/>
                  <a:gd name="T15" fmla="*/ 96 h 174"/>
                  <a:gd name="T16" fmla="*/ 22 w 159"/>
                  <a:gd name="T17" fmla="*/ 115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74">
                    <a:moveTo>
                      <a:pt x="22" y="115"/>
                    </a:moveTo>
                    <a:cubicBezTo>
                      <a:pt x="34" y="146"/>
                      <a:pt x="56" y="174"/>
                      <a:pt x="81" y="174"/>
                    </a:cubicBezTo>
                    <a:cubicBezTo>
                      <a:pt x="106" y="174"/>
                      <a:pt x="127" y="146"/>
                      <a:pt x="138" y="115"/>
                    </a:cubicBezTo>
                    <a:cubicBezTo>
                      <a:pt x="145" y="114"/>
                      <a:pt x="152" y="107"/>
                      <a:pt x="155" y="96"/>
                    </a:cubicBezTo>
                    <a:cubicBezTo>
                      <a:pt x="159" y="83"/>
                      <a:pt x="154" y="70"/>
                      <a:pt x="146" y="67"/>
                    </a:cubicBezTo>
                    <a:cubicBezTo>
                      <a:pt x="144" y="30"/>
                      <a:pt x="115" y="0"/>
                      <a:pt x="79" y="0"/>
                    </a:cubicBezTo>
                    <a:cubicBezTo>
                      <a:pt x="44" y="0"/>
                      <a:pt x="15" y="30"/>
                      <a:pt x="13" y="67"/>
                    </a:cubicBezTo>
                    <a:cubicBezTo>
                      <a:pt x="5" y="70"/>
                      <a:pt x="0" y="83"/>
                      <a:pt x="4" y="96"/>
                    </a:cubicBezTo>
                    <a:cubicBezTo>
                      <a:pt x="7" y="107"/>
                      <a:pt x="14" y="115"/>
                      <a:pt x="22" y="11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Freeform 407"/>
              <p:cNvSpPr/>
              <p:nvPr/>
            </p:nvSpPr>
            <p:spPr bwMode="auto">
              <a:xfrm>
                <a:off x="4494636" y="4789388"/>
                <a:ext cx="169317" cy="142192"/>
              </a:xfrm>
              <a:custGeom>
                <a:avLst/>
                <a:gdLst>
                  <a:gd name="T0" fmla="*/ 194 w 251"/>
                  <a:gd name="T1" fmla="*/ 0 h 211"/>
                  <a:gd name="T2" fmla="*/ 140 w 251"/>
                  <a:gd name="T3" fmla="*/ 91 h 211"/>
                  <a:gd name="T4" fmla="*/ 133 w 251"/>
                  <a:gd name="T5" fmla="*/ 50 h 211"/>
                  <a:gd name="T6" fmla="*/ 141 w 251"/>
                  <a:gd name="T7" fmla="*/ 37 h 211"/>
                  <a:gd name="T8" fmla="*/ 125 w 251"/>
                  <a:gd name="T9" fmla="*/ 21 h 211"/>
                  <a:gd name="T10" fmla="*/ 110 w 251"/>
                  <a:gd name="T11" fmla="*/ 37 h 211"/>
                  <a:gd name="T12" fmla="*/ 117 w 251"/>
                  <a:gd name="T13" fmla="*/ 50 h 211"/>
                  <a:gd name="T14" fmla="*/ 111 w 251"/>
                  <a:gd name="T15" fmla="*/ 90 h 211"/>
                  <a:gd name="T16" fmla="*/ 57 w 251"/>
                  <a:gd name="T17" fmla="*/ 0 h 211"/>
                  <a:gd name="T18" fmla="*/ 1 w 251"/>
                  <a:gd name="T19" fmla="*/ 60 h 211"/>
                  <a:gd name="T20" fmla="*/ 0 w 251"/>
                  <a:gd name="T21" fmla="*/ 60 h 211"/>
                  <a:gd name="T22" fmla="*/ 0 w 251"/>
                  <a:gd name="T23" fmla="*/ 191 h 211"/>
                  <a:gd name="T24" fmla="*/ 1 w 251"/>
                  <a:gd name="T25" fmla="*/ 191 h 211"/>
                  <a:gd name="T26" fmla="*/ 125 w 251"/>
                  <a:gd name="T27" fmla="*/ 211 h 211"/>
                  <a:gd name="T28" fmla="*/ 250 w 251"/>
                  <a:gd name="T29" fmla="*/ 191 h 211"/>
                  <a:gd name="T30" fmla="*/ 251 w 251"/>
                  <a:gd name="T31" fmla="*/ 191 h 211"/>
                  <a:gd name="T32" fmla="*/ 250 w 251"/>
                  <a:gd name="T33" fmla="*/ 60 h 211"/>
                  <a:gd name="T34" fmla="*/ 194 w 251"/>
                  <a:gd name="T3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51" h="211">
                    <a:moveTo>
                      <a:pt x="194" y="0"/>
                    </a:moveTo>
                    <a:cubicBezTo>
                      <a:pt x="140" y="91"/>
                      <a:pt x="140" y="91"/>
                      <a:pt x="140" y="91"/>
                    </a:cubicBezTo>
                    <a:cubicBezTo>
                      <a:pt x="133" y="50"/>
                      <a:pt x="133" y="50"/>
                      <a:pt x="133" y="50"/>
                    </a:cubicBezTo>
                    <a:cubicBezTo>
                      <a:pt x="138" y="47"/>
                      <a:pt x="141" y="42"/>
                      <a:pt x="141" y="37"/>
                    </a:cubicBezTo>
                    <a:cubicBezTo>
                      <a:pt x="141" y="28"/>
                      <a:pt x="134" y="21"/>
                      <a:pt x="125" y="21"/>
                    </a:cubicBezTo>
                    <a:cubicBezTo>
                      <a:pt x="117" y="21"/>
                      <a:pt x="110" y="28"/>
                      <a:pt x="110" y="37"/>
                    </a:cubicBezTo>
                    <a:cubicBezTo>
                      <a:pt x="110" y="42"/>
                      <a:pt x="113" y="47"/>
                      <a:pt x="117" y="50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27" y="13"/>
                      <a:pt x="6" y="35"/>
                      <a:pt x="1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1" y="191"/>
                      <a:pt x="1" y="191"/>
                      <a:pt x="1" y="191"/>
                    </a:cubicBezTo>
                    <a:cubicBezTo>
                      <a:pt x="7" y="202"/>
                      <a:pt x="60" y="211"/>
                      <a:pt x="125" y="211"/>
                    </a:cubicBezTo>
                    <a:cubicBezTo>
                      <a:pt x="191" y="211"/>
                      <a:pt x="244" y="202"/>
                      <a:pt x="250" y="191"/>
                    </a:cubicBezTo>
                    <a:cubicBezTo>
                      <a:pt x="251" y="191"/>
                      <a:pt x="251" y="191"/>
                      <a:pt x="251" y="191"/>
                    </a:cubicBezTo>
                    <a:cubicBezTo>
                      <a:pt x="250" y="60"/>
                      <a:pt x="250" y="60"/>
                      <a:pt x="250" y="60"/>
                    </a:cubicBezTo>
                    <a:cubicBezTo>
                      <a:pt x="245" y="35"/>
                      <a:pt x="224" y="13"/>
                      <a:pt x="19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7349" name="组合 53"/>
          <p:cNvGrpSpPr/>
          <p:nvPr/>
        </p:nvGrpSpPr>
        <p:grpSpPr>
          <a:xfrm>
            <a:off x="249238" y="2882900"/>
            <a:ext cx="2373312" cy="2371725"/>
            <a:chOff x="4398406" y="3712606"/>
            <a:chExt cx="2419598" cy="2419598"/>
          </a:xfrm>
        </p:grpSpPr>
        <p:grpSp>
          <p:nvGrpSpPr>
            <p:cNvPr id="57356" name="组合 54"/>
            <p:cNvGrpSpPr/>
            <p:nvPr/>
          </p:nvGrpSpPr>
          <p:grpSpPr>
            <a:xfrm>
              <a:off x="4398406" y="3712606"/>
              <a:ext cx="2419598" cy="2419598"/>
              <a:chOff x="1595120" y="525779"/>
              <a:chExt cx="3520440" cy="3520440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595120" y="525779"/>
                <a:ext cx="3520440" cy="352044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7F7F9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381000"/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1900612" y="831271"/>
                <a:ext cx="2909455" cy="290945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E4E4E4"/>
                  </a:gs>
                  <a:gs pos="0">
                    <a:sysClr val="window" lastClr="FFFFFF"/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innerShdw blurRad="355600" dist="266700" dir="5400000">
                  <a:prstClr val="black">
                    <a:alpha val="57000"/>
                  </a:prstClr>
                </a:innerShdw>
                <a:softEdge rad="266700"/>
              </a:effec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6" name="椭圆 55"/>
            <p:cNvSpPr/>
            <p:nvPr/>
          </p:nvSpPr>
          <p:spPr>
            <a:xfrm>
              <a:off x="5036761" y="4350961"/>
              <a:ext cx="1142885" cy="1142885"/>
            </a:xfrm>
            <a:prstGeom prst="ellipse">
              <a:avLst/>
            </a:prstGeom>
            <a:solidFill>
              <a:srgbClr val="6C4C8F"/>
            </a:solidFill>
            <a:ln w="25400" cap="flat" cmpd="sng" algn="ctr">
              <a:gradFill flip="none" rotWithShape="1">
                <a:gsLst>
                  <a:gs pos="0">
                    <a:srgbClr val="D9D9D9"/>
                  </a:gs>
                  <a:gs pos="100000">
                    <a:sysClr val="window" lastClr="FFFFFF"/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42900" dist="50800" dir="16200000">
                <a:srgbClr val="8064A2">
                  <a:lumMod val="50000"/>
                  <a:alpha val="80000"/>
                </a:srgbClr>
              </a:inn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5443766" y="4701944"/>
              <a:ext cx="338356" cy="459855"/>
              <a:chOff x="5758088" y="4284007"/>
              <a:chExt cx="495387" cy="673270"/>
            </a:xfrm>
            <a:solidFill>
              <a:sysClr val="window" lastClr="FFFFFF"/>
            </a:solidFill>
          </p:grpSpPr>
          <p:sp>
            <p:nvSpPr>
              <p:cNvPr id="58" name="Freeform 422"/>
              <p:cNvSpPr/>
              <p:nvPr/>
            </p:nvSpPr>
            <p:spPr bwMode="auto">
              <a:xfrm>
                <a:off x="5822902" y="4284007"/>
                <a:ext cx="221283" cy="243554"/>
              </a:xfrm>
              <a:custGeom>
                <a:avLst/>
                <a:gdLst>
                  <a:gd name="T0" fmla="*/ 45 w 328"/>
                  <a:gd name="T1" fmla="*/ 239 h 361"/>
                  <a:gd name="T2" fmla="*/ 167 w 328"/>
                  <a:gd name="T3" fmla="*/ 361 h 361"/>
                  <a:gd name="T4" fmla="*/ 285 w 328"/>
                  <a:gd name="T5" fmla="*/ 239 h 361"/>
                  <a:gd name="T6" fmla="*/ 321 w 328"/>
                  <a:gd name="T7" fmla="*/ 199 h 361"/>
                  <a:gd name="T8" fmla="*/ 302 w 328"/>
                  <a:gd name="T9" fmla="*/ 140 h 361"/>
                  <a:gd name="T10" fmla="*/ 164 w 328"/>
                  <a:gd name="T11" fmla="*/ 0 h 361"/>
                  <a:gd name="T12" fmla="*/ 26 w 328"/>
                  <a:gd name="T13" fmla="*/ 140 h 361"/>
                  <a:gd name="T14" fmla="*/ 7 w 328"/>
                  <a:gd name="T15" fmla="*/ 199 h 361"/>
                  <a:gd name="T16" fmla="*/ 45 w 328"/>
                  <a:gd name="T17" fmla="*/ 239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8" h="361">
                    <a:moveTo>
                      <a:pt x="45" y="239"/>
                    </a:moveTo>
                    <a:cubicBezTo>
                      <a:pt x="70" y="303"/>
                      <a:pt x="116" y="361"/>
                      <a:pt x="167" y="361"/>
                    </a:cubicBezTo>
                    <a:cubicBezTo>
                      <a:pt x="219" y="361"/>
                      <a:pt x="262" y="303"/>
                      <a:pt x="285" y="239"/>
                    </a:cubicBezTo>
                    <a:cubicBezTo>
                      <a:pt x="300" y="238"/>
                      <a:pt x="315" y="222"/>
                      <a:pt x="321" y="199"/>
                    </a:cubicBezTo>
                    <a:cubicBezTo>
                      <a:pt x="328" y="173"/>
                      <a:pt x="319" y="146"/>
                      <a:pt x="302" y="140"/>
                    </a:cubicBezTo>
                    <a:cubicBezTo>
                      <a:pt x="297" y="62"/>
                      <a:pt x="237" y="0"/>
                      <a:pt x="164" y="0"/>
                    </a:cubicBezTo>
                    <a:cubicBezTo>
                      <a:pt x="90" y="0"/>
                      <a:pt x="30" y="62"/>
                      <a:pt x="26" y="140"/>
                    </a:cubicBezTo>
                    <a:cubicBezTo>
                      <a:pt x="8" y="146"/>
                      <a:pt x="0" y="173"/>
                      <a:pt x="7" y="199"/>
                    </a:cubicBezTo>
                    <a:cubicBezTo>
                      <a:pt x="13" y="223"/>
                      <a:pt x="29" y="239"/>
                      <a:pt x="45" y="2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Freeform 423"/>
              <p:cNvSpPr/>
              <p:nvPr/>
            </p:nvSpPr>
            <p:spPr bwMode="auto">
              <a:xfrm>
                <a:off x="6097007" y="4775683"/>
                <a:ext cx="1999" cy="1428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2" y="1"/>
                      <a:pt x="1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lnTo>
                      <a:pt x="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Freeform 424"/>
              <p:cNvSpPr/>
              <p:nvPr/>
            </p:nvSpPr>
            <p:spPr bwMode="auto">
              <a:xfrm>
                <a:off x="6066456" y="4582096"/>
                <a:ext cx="30551" cy="171315"/>
              </a:xfrm>
              <a:custGeom>
                <a:avLst/>
                <a:gdLst>
                  <a:gd name="T0" fmla="*/ 0 w 45"/>
                  <a:gd name="T1" fmla="*/ 0 h 254"/>
                  <a:gd name="T2" fmla="*/ 21 w 45"/>
                  <a:gd name="T3" fmla="*/ 254 h 254"/>
                  <a:gd name="T4" fmla="*/ 45 w 45"/>
                  <a:gd name="T5" fmla="*/ 241 h 254"/>
                  <a:gd name="T6" fmla="*/ 29 w 45"/>
                  <a:gd name="T7" fmla="*/ 0 h 254"/>
                  <a:gd name="T8" fmla="*/ 0 w 45"/>
                  <a:gd name="T9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54">
                    <a:moveTo>
                      <a:pt x="0" y="0"/>
                    </a:moveTo>
                    <a:cubicBezTo>
                      <a:pt x="21" y="254"/>
                      <a:pt x="21" y="254"/>
                      <a:pt x="21" y="254"/>
                    </a:cubicBezTo>
                    <a:cubicBezTo>
                      <a:pt x="29" y="249"/>
                      <a:pt x="37" y="245"/>
                      <a:pt x="45" y="241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Freeform 425"/>
              <p:cNvSpPr/>
              <p:nvPr/>
            </p:nvSpPr>
            <p:spPr bwMode="auto">
              <a:xfrm>
                <a:off x="6187233" y="4775683"/>
                <a:ext cx="1999" cy="1428"/>
              </a:xfrm>
              <a:custGeom>
                <a:avLst/>
                <a:gdLst>
                  <a:gd name="T0" fmla="*/ 0 w 3"/>
                  <a:gd name="T1" fmla="*/ 0 h 2"/>
                  <a:gd name="T2" fmla="*/ 0 w 3"/>
                  <a:gd name="T3" fmla="*/ 2 h 2"/>
                  <a:gd name="T4" fmla="*/ 3 w 3"/>
                  <a:gd name="T5" fmla="*/ 2 h 2"/>
                  <a:gd name="T6" fmla="*/ 0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Freeform 426"/>
              <p:cNvSpPr/>
              <p:nvPr/>
            </p:nvSpPr>
            <p:spPr bwMode="auto">
              <a:xfrm>
                <a:off x="6189232" y="4582096"/>
                <a:ext cx="30551" cy="171315"/>
              </a:xfrm>
              <a:custGeom>
                <a:avLst/>
                <a:gdLst>
                  <a:gd name="T0" fmla="*/ 45 w 45"/>
                  <a:gd name="T1" fmla="*/ 0 h 254"/>
                  <a:gd name="T2" fmla="*/ 16 w 45"/>
                  <a:gd name="T3" fmla="*/ 0 h 254"/>
                  <a:gd name="T4" fmla="*/ 0 w 45"/>
                  <a:gd name="T5" fmla="*/ 241 h 254"/>
                  <a:gd name="T6" fmla="*/ 24 w 45"/>
                  <a:gd name="T7" fmla="*/ 254 h 254"/>
                  <a:gd name="T8" fmla="*/ 45 w 45"/>
                  <a:gd name="T9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254">
                    <a:moveTo>
                      <a:pt x="4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8" y="245"/>
                      <a:pt x="16" y="249"/>
                      <a:pt x="24" y="254"/>
                    </a:cubicBezTo>
                    <a:lnTo>
                      <a:pt x="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Freeform 427"/>
              <p:cNvSpPr>
                <a:spLocks noEditPoints="1"/>
              </p:cNvSpPr>
              <p:nvPr/>
            </p:nvSpPr>
            <p:spPr bwMode="auto">
              <a:xfrm>
                <a:off x="6032192" y="4740563"/>
                <a:ext cx="221283" cy="216714"/>
              </a:xfrm>
              <a:custGeom>
                <a:avLst/>
                <a:gdLst>
                  <a:gd name="T0" fmla="*/ 164 w 328"/>
                  <a:gd name="T1" fmla="*/ 0 h 321"/>
                  <a:gd name="T2" fmla="*/ 0 w 328"/>
                  <a:gd name="T3" fmla="*/ 161 h 321"/>
                  <a:gd name="T4" fmla="*/ 164 w 328"/>
                  <a:gd name="T5" fmla="*/ 321 h 321"/>
                  <a:gd name="T6" fmla="*/ 328 w 328"/>
                  <a:gd name="T7" fmla="*/ 161 h 321"/>
                  <a:gd name="T8" fmla="*/ 164 w 328"/>
                  <a:gd name="T9" fmla="*/ 0 h 321"/>
                  <a:gd name="T10" fmla="*/ 164 w 328"/>
                  <a:gd name="T11" fmla="*/ 294 h 321"/>
                  <a:gd name="T12" fmla="*/ 27 w 328"/>
                  <a:gd name="T13" fmla="*/ 161 h 321"/>
                  <a:gd name="T14" fmla="*/ 164 w 328"/>
                  <a:gd name="T15" fmla="*/ 27 h 321"/>
                  <a:gd name="T16" fmla="*/ 302 w 328"/>
                  <a:gd name="T17" fmla="*/ 161 h 321"/>
                  <a:gd name="T18" fmla="*/ 164 w 328"/>
                  <a:gd name="T19" fmla="*/ 294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8" h="321">
                    <a:moveTo>
                      <a:pt x="164" y="0"/>
                    </a:moveTo>
                    <a:cubicBezTo>
                      <a:pt x="74" y="0"/>
                      <a:pt x="0" y="72"/>
                      <a:pt x="0" y="161"/>
                    </a:cubicBezTo>
                    <a:cubicBezTo>
                      <a:pt x="0" y="249"/>
                      <a:pt x="74" y="321"/>
                      <a:pt x="164" y="321"/>
                    </a:cubicBezTo>
                    <a:cubicBezTo>
                      <a:pt x="255" y="321"/>
                      <a:pt x="328" y="249"/>
                      <a:pt x="328" y="161"/>
                    </a:cubicBezTo>
                    <a:cubicBezTo>
                      <a:pt x="328" y="72"/>
                      <a:pt x="255" y="0"/>
                      <a:pt x="164" y="0"/>
                    </a:cubicBezTo>
                    <a:close/>
                    <a:moveTo>
                      <a:pt x="164" y="294"/>
                    </a:moveTo>
                    <a:cubicBezTo>
                      <a:pt x="89" y="294"/>
                      <a:pt x="27" y="234"/>
                      <a:pt x="27" y="161"/>
                    </a:cubicBezTo>
                    <a:cubicBezTo>
                      <a:pt x="27" y="87"/>
                      <a:pt x="89" y="27"/>
                      <a:pt x="164" y="27"/>
                    </a:cubicBezTo>
                    <a:cubicBezTo>
                      <a:pt x="240" y="27"/>
                      <a:pt x="302" y="87"/>
                      <a:pt x="302" y="161"/>
                    </a:cubicBezTo>
                    <a:cubicBezTo>
                      <a:pt x="302" y="234"/>
                      <a:pt x="240" y="294"/>
                      <a:pt x="164" y="29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Freeform 428"/>
              <p:cNvSpPr/>
              <p:nvPr/>
            </p:nvSpPr>
            <p:spPr bwMode="auto">
              <a:xfrm>
                <a:off x="6105001" y="4571246"/>
                <a:ext cx="76235" cy="168175"/>
              </a:xfrm>
              <a:custGeom>
                <a:avLst/>
                <a:gdLst>
                  <a:gd name="T0" fmla="*/ 56 w 113"/>
                  <a:gd name="T1" fmla="*/ 243 h 249"/>
                  <a:gd name="T2" fmla="*/ 100 w 113"/>
                  <a:gd name="T3" fmla="*/ 249 h 249"/>
                  <a:gd name="T4" fmla="*/ 113 w 113"/>
                  <a:gd name="T5" fmla="*/ 0 h 249"/>
                  <a:gd name="T6" fmla="*/ 0 w 113"/>
                  <a:gd name="T7" fmla="*/ 0 h 249"/>
                  <a:gd name="T8" fmla="*/ 13 w 113"/>
                  <a:gd name="T9" fmla="*/ 249 h 249"/>
                  <a:gd name="T10" fmla="*/ 56 w 113"/>
                  <a:gd name="T11" fmla="*/ 243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3" h="249">
                    <a:moveTo>
                      <a:pt x="56" y="243"/>
                    </a:moveTo>
                    <a:cubicBezTo>
                      <a:pt x="71" y="243"/>
                      <a:pt x="86" y="245"/>
                      <a:pt x="100" y="249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249"/>
                      <a:pt x="13" y="249"/>
                      <a:pt x="13" y="249"/>
                    </a:cubicBezTo>
                    <a:cubicBezTo>
                      <a:pt x="27" y="245"/>
                      <a:pt x="42" y="243"/>
                      <a:pt x="56" y="2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Freeform 429"/>
              <p:cNvSpPr/>
              <p:nvPr/>
            </p:nvSpPr>
            <p:spPr bwMode="auto">
              <a:xfrm>
                <a:off x="5758088" y="4516711"/>
                <a:ext cx="334636" cy="294948"/>
              </a:xfrm>
              <a:custGeom>
                <a:avLst/>
                <a:gdLst>
                  <a:gd name="T0" fmla="*/ 460 w 496"/>
                  <a:gd name="T1" fmla="*/ 351 h 437"/>
                  <a:gd name="T2" fmla="*/ 437 w 496"/>
                  <a:gd name="T3" fmla="*/ 80 h 437"/>
                  <a:gd name="T4" fmla="*/ 496 w 496"/>
                  <a:gd name="T5" fmla="*/ 80 h 437"/>
                  <a:gd name="T6" fmla="*/ 496 w 496"/>
                  <a:gd name="T7" fmla="*/ 73 h 437"/>
                  <a:gd name="T8" fmla="*/ 401 w 496"/>
                  <a:gd name="T9" fmla="*/ 0 h 437"/>
                  <a:gd name="T10" fmla="*/ 290 w 496"/>
                  <a:gd name="T11" fmla="*/ 188 h 437"/>
                  <a:gd name="T12" fmla="*/ 276 w 496"/>
                  <a:gd name="T13" fmla="*/ 103 h 437"/>
                  <a:gd name="T14" fmla="*/ 291 w 496"/>
                  <a:gd name="T15" fmla="*/ 76 h 437"/>
                  <a:gd name="T16" fmla="*/ 259 w 496"/>
                  <a:gd name="T17" fmla="*/ 44 h 437"/>
                  <a:gd name="T18" fmla="*/ 227 w 496"/>
                  <a:gd name="T19" fmla="*/ 76 h 437"/>
                  <a:gd name="T20" fmla="*/ 243 w 496"/>
                  <a:gd name="T21" fmla="*/ 103 h 437"/>
                  <a:gd name="T22" fmla="*/ 229 w 496"/>
                  <a:gd name="T23" fmla="*/ 186 h 437"/>
                  <a:gd name="T24" fmla="*/ 118 w 496"/>
                  <a:gd name="T25" fmla="*/ 0 h 437"/>
                  <a:gd name="T26" fmla="*/ 2 w 496"/>
                  <a:gd name="T27" fmla="*/ 123 h 437"/>
                  <a:gd name="T28" fmla="*/ 0 w 496"/>
                  <a:gd name="T29" fmla="*/ 123 h 437"/>
                  <a:gd name="T30" fmla="*/ 0 w 496"/>
                  <a:gd name="T31" fmla="*/ 396 h 437"/>
                  <a:gd name="T32" fmla="*/ 1 w 496"/>
                  <a:gd name="T33" fmla="*/ 396 h 437"/>
                  <a:gd name="T34" fmla="*/ 260 w 496"/>
                  <a:gd name="T35" fmla="*/ 437 h 437"/>
                  <a:gd name="T36" fmla="*/ 400 w 496"/>
                  <a:gd name="T37" fmla="*/ 430 h 437"/>
                  <a:gd name="T38" fmla="*/ 460 w 496"/>
                  <a:gd name="T39" fmla="*/ 351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6" h="437">
                    <a:moveTo>
                      <a:pt x="460" y="351"/>
                    </a:moveTo>
                    <a:cubicBezTo>
                      <a:pt x="437" y="80"/>
                      <a:pt x="437" y="80"/>
                      <a:pt x="437" y="80"/>
                    </a:cubicBezTo>
                    <a:cubicBezTo>
                      <a:pt x="496" y="80"/>
                      <a:pt x="496" y="80"/>
                      <a:pt x="496" y="80"/>
                    </a:cubicBezTo>
                    <a:cubicBezTo>
                      <a:pt x="496" y="73"/>
                      <a:pt x="496" y="73"/>
                      <a:pt x="496" y="73"/>
                    </a:cubicBezTo>
                    <a:cubicBezTo>
                      <a:pt x="475" y="43"/>
                      <a:pt x="442" y="18"/>
                      <a:pt x="401" y="0"/>
                    </a:cubicBezTo>
                    <a:cubicBezTo>
                      <a:pt x="290" y="188"/>
                      <a:pt x="290" y="188"/>
                      <a:pt x="290" y="188"/>
                    </a:cubicBezTo>
                    <a:cubicBezTo>
                      <a:pt x="276" y="103"/>
                      <a:pt x="276" y="103"/>
                      <a:pt x="276" y="103"/>
                    </a:cubicBezTo>
                    <a:cubicBezTo>
                      <a:pt x="285" y="98"/>
                      <a:pt x="291" y="88"/>
                      <a:pt x="291" y="76"/>
                    </a:cubicBezTo>
                    <a:cubicBezTo>
                      <a:pt x="291" y="59"/>
                      <a:pt x="277" y="44"/>
                      <a:pt x="259" y="44"/>
                    </a:cubicBezTo>
                    <a:cubicBezTo>
                      <a:pt x="242" y="44"/>
                      <a:pt x="227" y="59"/>
                      <a:pt x="227" y="76"/>
                    </a:cubicBezTo>
                    <a:cubicBezTo>
                      <a:pt x="227" y="88"/>
                      <a:pt x="233" y="98"/>
                      <a:pt x="243" y="103"/>
                    </a:cubicBezTo>
                    <a:cubicBezTo>
                      <a:pt x="229" y="186"/>
                      <a:pt x="229" y="186"/>
                      <a:pt x="229" y="186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56" y="27"/>
                      <a:pt x="12" y="72"/>
                      <a:pt x="2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396"/>
                      <a:pt x="0" y="396"/>
                      <a:pt x="0" y="396"/>
                    </a:cubicBezTo>
                    <a:cubicBezTo>
                      <a:pt x="1" y="396"/>
                      <a:pt x="1" y="396"/>
                      <a:pt x="1" y="396"/>
                    </a:cubicBezTo>
                    <a:cubicBezTo>
                      <a:pt x="14" y="419"/>
                      <a:pt x="125" y="437"/>
                      <a:pt x="260" y="437"/>
                    </a:cubicBezTo>
                    <a:cubicBezTo>
                      <a:pt x="312" y="437"/>
                      <a:pt x="360" y="435"/>
                      <a:pt x="400" y="430"/>
                    </a:cubicBezTo>
                    <a:cubicBezTo>
                      <a:pt x="413" y="398"/>
                      <a:pt x="434" y="371"/>
                      <a:pt x="460" y="3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Freeform 430"/>
              <p:cNvSpPr>
                <a:spLocks noEditPoints="1"/>
              </p:cNvSpPr>
              <p:nvPr/>
            </p:nvSpPr>
            <p:spPr bwMode="auto">
              <a:xfrm>
                <a:off x="6068454" y="4777111"/>
                <a:ext cx="149330" cy="144476"/>
              </a:xfrm>
              <a:custGeom>
                <a:avLst/>
                <a:gdLst>
                  <a:gd name="T0" fmla="*/ 110 w 221"/>
                  <a:gd name="T1" fmla="*/ 0 h 214"/>
                  <a:gd name="T2" fmla="*/ 0 w 221"/>
                  <a:gd name="T3" fmla="*/ 107 h 214"/>
                  <a:gd name="T4" fmla="*/ 110 w 221"/>
                  <a:gd name="T5" fmla="*/ 214 h 214"/>
                  <a:gd name="T6" fmla="*/ 221 w 221"/>
                  <a:gd name="T7" fmla="*/ 107 h 214"/>
                  <a:gd name="T8" fmla="*/ 110 w 221"/>
                  <a:gd name="T9" fmla="*/ 0 h 214"/>
                  <a:gd name="T10" fmla="*/ 134 w 221"/>
                  <a:gd name="T11" fmla="*/ 188 h 214"/>
                  <a:gd name="T12" fmla="*/ 99 w 221"/>
                  <a:gd name="T13" fmla="*/ 188 h 214"/>
                  <a:gd name="T14" fmla="*/ 99 w 221"/>
                  <a:gd name="T15" fmla="*/ 66 h 214"/>
                  <a:gd name="T16" fmla="*/ 99 w 221"/>
                  <a:gd name="T17" fmla="*/ 66 h 214"/>
                  <a:gd name="T18" fmla="*/ 70 w 221"/>
                  <a:gd name="T19" fmla="*/ 80 h 214"/>
                  <a:gd name="T20" fmla="*/ 64 w 221"/>
                  <a:gd name="T21" fmla="*/ 53 h 214"/>
                  <a:gd name="T22" fmla="*/ 105 w 221"/>
                  <a:gd name="T23" fmla="*/ 34 h 214"/>
                  <a:gd name="T24" fmla="*/ 134 w 221"/>
                  <a:gd name="T25" fmla="*/ 34 h 214"/>
                  <a:gd name="T26" fmla="*/ 134 w 221"/>
                  <a:gd name="T27" fmla="*/ 18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1" h="214">
                    <a:moveTo>
                      <a:pt x="110" y="0"/>
                    </a:moveTo>
                    <a:cubicBezTo>
                      <a:pt x="50" y="0"/>
                      <a:pt x="0" y="48"/>
                      <a:pt x="0" y="107"/>
                    </a:cubicBezTo>
                    <a:cubicBezTo>
                      <a:pt x="0" y="166"/>
                      <a:pt x="50" y="214"/>
                      <a:pt x="110" y="214"/>
                    </a:cubicBezTo>
                    <a:cubicBezTo>
                      <a:pt x="171" y="214"/>
                      <a:pt x="221" y="166"/>
                      <a:pt x="221" y="107"/>
                    </a:cubicBezTo>
                    <a:cubicBezTo>
                      <a:pt x="221" y="48"/>
                      <a:pt x="171" y="0"/>
                      <a:pt x="110" y="0"/>
                    </a:cubicBezTo>
                    <a:close/>
                    <a:moveTo>
                      <a:pt x="134" y="188"/>
                    </a:moveTo>
                    <a:cubicBezTo>
                      <a:pt x="99" y="188"/>
                      <a:pt x="99" y="188"/>
                      <a:pt x="99" y="188"/>
                    </a:cubicBezTo>
                    <a:cubicBezTo>
                      <a:pt x="99" y="66"/>
                      <a:pt x="99" y="66"/>
                      <a:pt x="99" y="66"/>
                    </a:cubicBezTo>
                    <a:cubicBezTo>
                      <a:pt x="99" y="66"/>
                      <a:pt x="99" y="66"/>
                      <a:pt x="99" y="66"/>
                    </a:cubicBezTo>
                    <a:cubicBezTo>
                      <a:pt x="70" y="80"/>
                      <a:pt x="70" y="80"/>
                      <a:pt x="70" y="80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105" y="34"/>
                      <a:pt x="105" y="34"/>
                      <a:pt x="105" y="34"/>
                    </a:cubicBezTo>
                    <a:cubicBezTo>
                      <a:pt x="134" y="34"/>
                      <a:pt x="134" y="34"/>
                      <a:pt x="134" y="34"/>
                    </a:cubicBezTo>
                    <a:lnTo>
                      <a:pt x="134" y="18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7350" name="组合 68"/>
          <p:cNvGrpSpPr/>
          <p:nvPr/>
        </p:nvGrpSpPr>
        <p:grpSpPr>
          <a:xfrm rot="5400000">
            <a:off x="1231900" y="2874963"/>
            <a:ext cx="500063" cy="500062"/>
            <a:chOff x="4108450" y="2661285"/>
            <a:chExt cx="666750" cy="666750"/>
          </a:xfrm>
        </p:grpSpPr>
        <p:sp>
          <p:nvSpPr>
            <p:cNvPr id="70" name="椭圆 69"/>
            <p:cNvSpPr/>
            <p:nvPr/>
          </p:nvSpPr>
          <p:spPr>
            <a:xfrm>
              <a:off x="4108450" y="2661285"/>
              <a:ext cx="666750" cy="666750"/>
            </a:xfrm>
            <a:prstGeom prst="ellipse">
              <a:avLst/>
            </a:prstGeom>
            <a:noFill/>
            <a:ln w="9525" cap="flat" cmpd="sng" algn="ctr">
              <a:solidFill>
                <a:sysClr val="window" lastClr="FFFFFF">
                  <a:lumMod val="50000"/>
                </a:sysClr>
              </a:solidFill>
              <a:prstDash val="sysDash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任意多边形 70"/>
            <p:cNvSpPr/>
            <p:nvPr/>
          </p:nvSpPr>
          <p:spPr>
            <a:xfrm rot="10800000">
              <a:off x="4218517" y="2803103"/>
              <a:ext cx="433916" cy="383116"/>
            </a:xfrm>
            <a:custGeom>
              <a:avLst/>
              <a:gdLst>
                <a:gd name="connsiteX0" fmla="*/ 760416 w 1727431"/>
                <a:gd name="connsiteY0" fmla="*/ 1520832 h 1520832"/>
                <a:gd name="connsiteX1" fmla="*/ 621863 w 1727431"/>
                <a:gd name="connsiteY1" fmla="*/ 1463441 h 1520832"/>
                <a:gd name="connsiteX2" fmla="*/ 57390 w 1727431"/>
                <a:gd name="connsiteY2" fmla="*/ 898969 h 1520832"/>
                <a:gd name="connsiteX3" fmla="*/ 0 w 1727431"/>
                <a:gd name="connsiteY3" fmla="*/ 760416 h 1520832"/>
                <a:gd name="connsiteX4" fmla="*/ 0 w 1727431"/>
                <a:gd name="connsiteY4" fmla="*/ 760416 h 1520832"/>
                <a:gd name="connsiteX5" fmla="*/ 0 w 1727431"/>
                <a:gd name="connsiteY5" fmla="*/ 760415 h 1520832"/>
                <a:gd name="connsiteX6" fmla="*/ 57390 w 1727431"/>
                <a:gd name="connsiteY6" fmla="*/ 621863 h 1520832"/>
                <a:gd name="connsiteX7" fmla="*/ 621863 w 1727431"/>
                <a:gd name="connsiteY7" fmla="*/ 57390 h 1520832"/>
                <a:gd name="connsiteX8" fmla="*/ 898969 w 1727431"/>
                <a:gd name="connsiteY8" fmla="*/ 57390 h 1520832"/>
                <a:gd name="connsiteX9" fmla="*/ 898969 w 1727431"/>
                <a:gd name="connsiteY9" fmla="*/ 334495 h 1520832"/>
                <a:gd name="connsiteX10" fmla="*/ 668991 w 1727431"/>
                <a:gd name="connsiteY10" fmla="*/ 564473 h 1520832"/>
                <a:gd name="connsiteX11" fmla="*/ 1531488 w 1727431"/>
                <a:gd name="connsiteY11" fmla="*/ 564473 h 1520832"/>
                <a:gd name="connsiteX12" fmla="*/ 1727431 w 1727431"/>
                <a:gd name="connsiteY12" fmla="*/ 760416 h 1520832"/>
                <a:gd name="connsiteX13" fmla="*/ 1531488 w 1727431"/>
                <a:gd name="connsiteY13" fmla="*/ 956359 h 1520832"/>
                <a:gd name="connsiteX14" fmla="*/ 668992 w 1727431"/>
                <a:gd name="connsiteY14" fmla="*/ 956359 h 1520832"/>
                <a:gd name="connsiteX15" fmla="*/ 898969 w 1727431"/>
                <a:gd name="connsiteY15" fmla="*/ 1186336 h 1520832"/>
                <a:gd name="connsiteX16" fmla="*/ 898969 w 1727431"/>
                <a:gd name="connsiteY16" fmla="*/ 1463441 h 1520832"/>
                <a:gd name="connsiteX17" fmla="*/ 760416 w 1727431"/>
                <a:gd name="connsiteY17" fmla="*/ 1520832 h 152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27431" h="1520832">
                  <a:moveTo>
                    <a:pt x="760416" y="1520832"/>
                  </a:moveTo>
                  <a:cubicBezTo>
                    <a:pt x="710270" y="1520832"/>
                    <a:pt x="660124" y="1501701"/>
                    <a:pt x="621863" y="1463441"/>
                  </a:cubicBezTo>
                  <a:lnTo>
                    <a:pt x="57390" y="898969"/>
                  </a:lnTo>
                  <a:cubicBezTo>
                    <a:pt x="19130" y="860708"/>
                    <a:pt x="0" y="810562"/>
                    <a:pt x="0" y="760416"/>
                  </a:cubicBezTo>
                  <a:lnTo>
                    <a:pt x="0" y="760416"/>
                  </a:lnTo>
                  <a:lnTo>
                    <a:pt x="0" y="760415"/>
                  </a:lnTo>
                  <a:cubicBezTo>
                    <a:pt x="0" y="710269"/>
                    <a:pt x="19130" y="660123"/>
                    <a:pt x="57390" y="621863"/>
                  </a:cubicBezTo>
                  <a:lnTo>
                    <a:pt x="621863" y="57390"/>
                  </a:lnTo>
                  <a:cubicBezTo>
                    <a:pt x="698384" y="-19131"/>
                    <a:pt x="822448" y="-19131"/>
                    <a:pt x="898969" y="57390"/>
                  </a:cubicBezTo>
                  <a:cubicBezTo>
                    <a:pt x="975489" y="133910"/>
                    <a:pt x="975489" y="257975"/>
                    <a:pt x="898969" y="334495"/>
                  </a:cubicBezTo>
                  <a:lnTo>
                    <a:pt x="668991" y="564473"/>
                  </a:lnTo>
                  <a:lnTo>
                    <a:pt x="1531488" y="564473"/>
                  </a:lnTo>
                  <a:cubicBezTo>
                    <a:pt x="1639704" y="564473"/>
                    <a:pt x="1727431" y="652200"/>
                    <a:pt x="1727431" y="760416"/>
                  </a:cubicBezTo>
                  <a:cubicBezTo>
                    <a:pt x="1727431" y="868632"/>
                    <a:pt x="1639704" y="956359"/>
                    <a:pt x="1531488" y="956359"/>
                  </a:cubicBezTo>
                  <a:lnTo>
                    <a:pt x="668992" y="956359"/>
                  </a:lnTo>
                  <a:lnTo>
                    <a:pt x="898969" y="1186336"/>
                  </a:lnTo>
                  <a:cubicBezTo>
                    <a:pt x="975489" y="1262856"/>
                    <a:pt x="975489" y="1386921"/>
                    <a:pt x="898969" y="1463441"/>
                  </a:cubicBezTo>
                  <a:cubicBezTo>
                    <a:pt x="860708" y="1501701"/>
                    <a:pt x="810562" y="1520832"/>
                    <a:pt x="760416" y="1520832"/>
                  </a:cubicBezTo>
                  <a:close/>
                </a:path>
              </a:pathLst>
            </a:custGeom>
            <a:noFill/>
            <a:ln w="22225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6327" name="文本框 72"/>
          <p:cNvSpPr txBox="1">
            <a:spLocks noChangeArrowheads="1"/>
          </p:cNvSpPr>
          <p:nvPr/>
        </p:nvSpPr>
        <p:spPr bwMode="auto">
          <a:xfrm>
            <a:off x="3225800" y="1298575"/>
            <a:ext cx="4452938" cy="5835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区别：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7352" name="直接连接符 74"/>
          <p:cNvCxnSpPr/>
          <p:nvPr/>
        </p:nvCxnSpPr>
        <p:spPr>
          <a:xfrm>
            <a:off x="2987675" y="1427163"/>
            <a:ext cx="0" cy="3201987"/>
          </a:xfrm>
          <a:prstGeom prst="line">
            <a:avLst/>
          </a:prstGeom>
          <a:ln w="19050" cap="flat" cmpd="sng">
            <a:solidFill>
              <a:srgbClr val="7F7F7F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463550" y="5341938"/>
            <a:ext cx="8594725" cy="124523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81000" indent="-3810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81000" marR="0" lvl="0" indent="-38100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3.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用途：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邻接矩阵多用于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稠密图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；而邻接表多用于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稀疏图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uiExpand="1" build="p"/>
      <p:bldP spid="7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050" y="233680"/>
            <a:ext cx="8851900" cy="594995"/>
          </a:xfrm>
        </p:spPr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2.1</a:t>
            </a:r>
            <a:r>
              <a:rPr lang="zh-CN" altLang="en-US">
                <a:sym typeface="+mn-ea"/>
              </a:rPr>
              <a:t>  邻接矩阵表示法（数组表示）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851900" cy="5053965"/>
          </a:xfrm>
        </p:spPr>
        <p:txBody>
          <a:bodyPr/>
          <a:lstStyle/>
          <a:p>
            <a:pPr algn="l"/>
            <a:r>
              <a:rPr lang="zh-CN" altLang="en-US">
                <a:solidFill>
                  <a:schemeClr val="tx1"/>
                </a:solidFill>
              </a:rPr>
              <a:t>设G=(V，E)是具有n（n＞0）个顶点的图，</a:t>
            </a:r>
            <a:r>
              <a:rPr lang="zh-CN" altLang="en-US">
                <a:solidFill>
                  <a:srgbClr val="0000FF"/>
                </a:solidFill>
              </a:rPr>
              <a:t>顶点的编号依次为0～n-1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基本思想：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用一维数组</a:t>
            </a:r>
            <a:r>
              <a:rPr lang="zh-CN" altLang="en-US">
                <a:solidFill>
                  <a:srgbClr val="0000FF"/>
                </a:solidFill>
              </a:rPr>
              <a:t>vexs[n]</a:t>
            </a:r>
            <a:r>
              <a:rPr lang="zh-CN" altLang="en-US">
                <a:solidFill>
                  <a:schemeClr val="tx1"/>
                </a:solidFill>
              </a:rPr>
              <a:t>存储</a:t>
            </a:r>
            <a:r>
              <a:rPr lang="zh-CN" altLang="en-US">
                <a:solidFill>
                  <a:srgbClr val="0000FF"/>
                </a:solidFill>
              </a:rPr>
              <a:t>顶点</a:t>
            </a:r>
            <a:r>
              <a:rPr lang="zh-CN" altLang="en-US">
                <a:solidFill>
                  <a:schemeClr val="tx1"/>
                </a:solidFill>
              </a:rPr>
              <a:t>信息，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用二维数组</a:t>
            </a:r>
            <a:r>
              <a:rPr lang="zh-CN" altLang="en-US">
                <a:solidFill>
                  <a:srgbClr val="0000FF"/>
                </a:solidFill>
              </a:rPr>
              <a:t>A[n][n]</a:t>
            </a:r>
            <a:r>
              <a:rPr lang="zh-CN" altLang="en-US">
                <a:solidFill>
                  <a:schemeClr val="tx1"/>
                </a:solidFill>
              </a:rPr>
              <a:t>存储</a:t>
            </a:r>
            <a:r>
              <a:rPr lang="zh-CN" altLang="en-US">
                <a:solidFill>
                  <a:srgbClr val="0000FF"/>
                </a:solidFill>
              </a:rPr>
              <a:t>顶点之间关系</a:t>
            </a:r>
            <a:r>
              <a:rPr lang="zh-CN" altLang="en-US">
                <a:solidFill>
                  <a:schemeClr val="tx1"/>
                </a:solidFill>
              </a:rPr>
              <a:t>的信息。该二维数组称为</a:t>
            </a:r>
            <a:r>
              <a:rPr lang="zh-CN" altLang="en-US">
                <a:solidFill>
                  <a:srgbClr val="FF0000"/>
                </a:solidFill>
              </a:rPr>
              <a:t>邻接矩阵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在邻接矩阵中，以顶点在vexs数组中的下标代表顶点，邻接矩阵中的元素A[i][j]存放的是顶点i到顶点j之间关系的信息。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2.1</a:t>
            </a:r>
            <a:r>
              <a:rPr lang="zh-CN" altLang="en-US">
                <a:sym typeface="+mn-ea"/>
              </a:rPr>
              <a:t>  邻接矩阵存储方法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851900" cy="1148080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G的邻接矩阵A是n阶方阵</a:t>
            </a:r>
            <a:r>
              <a:rPr lang="zh-CN" altLang="en-US"/>
              <a:t>，其定义如下：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（1）如果G是无权无向图</a:t>
            </a:r>
            <a:r>
              <a:rPr lang="zh-CN" altLang="en-US"/>
              <a:t>，则：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 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6480" y="2209165"/>
            <a:ext cx="8782739" cy="1257935"/>
            <a:chOff x="105" y="3479"/>
            <a:chExt cx="13831" cy="1981"/>
          </a:xfrm>
        </p:grpSpPr>
        <p:grpSp>
          <p:nvGrpSpPr>
            <p:cNvPr id="5" name="组合 544771"/>
            <p:cNvGrpSpPr/>
            <p:nvPr/>
          </p:nvGrpSpPr>
          <p:grpSpPr>
            <a:xfrm>
              <a:off x="105" y="3479"/>
              <a:ext cx="13831" cy="1981"/>
              <a:chOff x="-107" y="2160"/>
              <a:chExt cx="4371" cy="631"/>
            </a:xfrm>
          </p:grpSpPr>
          <p:sp>
            <p:nvSpPr>
              <p:cNvPr id="6" name="矩形 544772"/>
              <p:cNvSpPr/>
              <p:nvPr/>
            </p:nvSpPr>
            <p:spPr>
              <a:xfrm>
                <a:off x="1381" y="2160"/>
                <a:ext cx="2797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1   </a:t>
                </a:r>
                <a:r>
                  <a:rPr lang="zh-CN" altLang="en-US" b="0" dirty="0">
                    <a:ea typeface="+mn-ea"/>
                    <a:cs typeface="Times New Roman" panose="02020603050405020304" pitchFamily="18" charset="0"/>
                  </a:rPr>
                  <a:t>若</a:t>
                </a: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(v</a:t>
                </a:r>
                <a:r>
                  <a:rPr lang="en-US" altLang="zh-CN" b="0" baseline="-18000"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 , </a:t>
                </a:r>
                <a:r>
                  <a:rPr lang="en-US" altLang="zh-CN" b="0" dirty="0" err="1"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18000" dirty="0" err="1">
                    <a:ea typeface="+mn-ea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dirty="0" err="1">
                    <a:ea typeface="+mn-ea"/>
                    <a:cs typeface="Times New Roman" panose="02020603050405020304" pitchFamily="18" charset="0"/>
                  </a:rPr>
                  <a:t>)</a:t>
                </a:r>
                <a:r>
                  <a:rPr lang="en-US" altLang="zh-CN" b="0" dirty="0" err="1"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b="0" dirty="0" err="1">
                    <a:ea typeface="+mn-ea"/>
                    <a:cs typeface="Times New Roman" panose="02020603050405020304" pitchFamily="18" charset="0"/>
                  </a:rPr>
                  <a:t>E</a:t>
                </a:r>
                <a:r>
                  <a:rPr lang="zh-CN" altLang="en-US" b="0">
                    <a:ea typeface="+mn-ea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18000"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 , </a:t>
                </a:r>
                <a:r>
                  <a:rPr lang="en-US" altLang="zh-CN" b="0" dirty="0" err="1"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18000" dirty="0" err="1">
                    <a:ea typeface="+mn-ea"/>
                    <a:cs typeface="Times New Roman" panose="02020603050405020304" pitchFamily="18" charset="0"/>
                  </a:rPr>
                  <a:t>j</a:t>
                </a:r>
                <a:r>
                  <a:rPr lang="zh-CN" altLang="en-US" b="0" dirty="0">
                    <a:ea typeface="+mn-ea"/>
                    <a:cs typeface="Times New Roman" panose="02020603050405020304" pitchFamily="18" charset="0"/>
                  </a:rPr>
                  <a:t>邻接</a:t>
                </a:r>
                <a:endParaRPr lang="zh-CN" altLang="en-US" b="0" dirty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544773"/>
              <p:cNvSpPr/>
              <p:nvPr/>
            </p:nvSpPr>
            <p:spPr>
              <a:xfrm>
                <a:off x="1381" y="2496"/>
                <a:ext cx="2883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0   </a:t>
                </a:r>
                <a:r>
                  <a:rPr lang="zh-CN" altLang="en-US" b="0" dirty="0">
                    <a:ea typeface="+mn-ea"/>
                    <a:cs typeface="Times New Roman" panose="02020603050405020304" pitchFamily="18" charset="0"/>
                  </a:rPr>
                  <a:t>若</a:t>
                </a: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(v</a:t>
                </a:r>
                <a:r>
                  <a:rPr lang="en-US" altLang="zh-CN" b="0" baseline="-18000"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 , </a:t>
                </a:r>
                <a:r>
                  <a:rPr lang="en-US" altLang="zh-CN" b="0" dirty="0" err="1"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18000" dirty="0" err="1">
                    <a:ea typeface="+mn-ea"/>
                    <a:cs typeface="Times New Roman" panose="02020603050405020304" pitchFamily="18" charset="0"/>
                  </a:rPr>
                  <a:t>j</a:t>
                </a:r>
                <a:r>
                  <a:rPr lang="en-US" altLang="zh-CN" b="0" dirty="0" err="1">
                    <a:ea typeface="+mn-ea"/>
                    <a:cs typeface="Times New Roman" panose="02020603050405020304" pitchFamily="18" charset="0"/>
                  </a:rPr>
                  <a:t>)</a:t>
                </a:r>
                <a:r>
                  <a:rPr lang="en-US" altLang="zh-CN" b="0" dirty="0" err="1">
                    <a:ea typeface="+mn-ea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b="0" dirty="0" err="1">
                    <a:ea typeface="+mn-ea"/>
                    <a:cs typeface="Times New Roman" panose="02020603050405020304" pitchFamily="18" charset="0"/>
                  </a:rPr>
                  <a:t>E</a:t>
                </a:r>
                <a:r>
                  <a:rPr lang="zh-CN" altLang="en-US" b="0">
                    <a:ea typeface="+mn-ea"/>
                    <a:cs typeface="Times New Roman" panose="02020603050405020304" pitchFamily="18" charset="0"/>
                  </a:rPr>
                  <a:t>，即</a:t>
                </a: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18000">
                    <a:ea typeface="+mn-ea"/>
                    <a:cs typeface="Times New Roman" panose="02020603050405020304" pitchFamily="18" charset="0"/>
                  </a:rPr>
                  <a:t>i</a:t>
                </a: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 , </a:t>
                </a:r>
                <a:r>
                  <a:rPr lang="en-US" altLang="zh-CN" b="0" dirty="0" err="1">
                    <a:ea typeface="+mn-ea"/>
                    <a:cs typeface="Times New Roman" panose="02020603050405020304" pitchFamily="18" charset="0"/>
                  </a:rPr>
                  <a:t>v</a:t>
                </a:r>
                <a:r>
                  <a:rPr lang="en-US" altLang="zh-CN" b="0" baseline="-18000" dirty="0" err="1">
                    <a:ea typeface="+mn-ea"/>
                    <a:cs typeface="Times New Roman" panose="02020603050405020304" pitchFamily="18" charset="0"/>
                  </a:rPr>
                  <a:t>j</a:t>
                </a:r>
                <a:r>
                  <a:rPr lang="zh-CN" altLang="en-US" b="0" dirty="0">
                    <a:ea typeface="+mn-ea"/>
                    <a:cs typeface="Times New Roman" panose="02020603050405020304" pitchFamily="18" charset="0"/>
                  </a:rPr>
                  <a:t>不邻接</a:t>
                </a:r>
                <a:endParaRPr lang="zh-CN" altLang="en-US" b="0" dirty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544774"/>
              <p:cNvSpPr/>
              <p:nvPr/>
            </p:nvSpPr>
            <p:spPr>
              <a:xfrm>
                <a:off x="-107" y="2328"/>
                <a:ext cx="969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l">
                  <a:buClr>
                    <a:schemeClr val="bg1"/>
                  </a:buClr>
                  <a:buNone/>
                </a:pPr>
                <a:r>
                  <a:rPr lang="en-US" altLang="zh-CN" b="0">
                    <a:ea typeface="+mn-ea"/>
                    <a:cs typeface="Times New Roman" panose="02020603050405020304" pitchFamily="18" charset="0"/>
                  </a:rPr>
                  <a:t>A[i][j]=</a:t>
                </a:r>
                <a:r>
                  <a:rPr lang="en-US" altLang="zh-CN" b="0">
                    <a:ea typeface="+mn-ea"/>
                    <a:cs typeface="Times New Roman" panose="02020603050405020304" pitchFamily="18" charset="0"/>
                    <a:sym typeface="+mn-ea"/>
                  </a:rPr>
                  <a:t>A[j][i]=</a:t>
                </a:r>
                <a:endParaRPr lang="en-US" altLang="zh-CN" b="0"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左大括号 544775"/>
              <p:cNvSpPr/>
              <p:nvPr/>
            </p:nvSpPr>
            <p:spPr>
              <a:xfrm>
                <a:off x="1288" y="2208"/>
                <a:ext cx="91" cy="499"/>
              </a:xfrm>
              <a:prstGeom prst="leftBrace">
                <a:avLst>
                  <a:gd name="adj1" fmla="val 45670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None/>
                </a:pPr>
                <a:endParaRPr lang="zh-CN" altLang="en-US" b="0"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691" name="直接连接符 544811"/>
            <p:cNvSpPr/>
            <p:nvPr/>
          </p:nvSpPr>
          <p:spPr>
            <a:xfrm flipH="1">
              <a:off x="8320" y="4747"/>
              <a:ext cx="142" cy="57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12" name="组合 11"/>
          <p:cNvGrpSpPr/>
          <p:nvPr/>
        </p:nvGrpSpPr>
        <p:grpSpPr>
          <a:xfrm>
            <a:off x="1057275" y="3416935"/>
            <a:ext cx="7059930" cy="2842895"/>
            <a:chOff x="1665" y="5381"/>
            <a:chExt cx="11118" cy="4477"/>
          </a:xfrm>
        </p:grpSpPr>
        <p:grpSp>
          <p:nvGrpSpPr>
            <p:cNvPr id="27656" name="组合 544776"/>
            <p:cNvGrpSpPr/>
            <p:nvPr/>
          </p:nvGrpSpPr>
          <p:grpSpPr>
            <a:xfrm>
              <a:off x="1665" y="5758"/>
              <a:ext cx="11119" cy="4101"/>
              <a:chOff x="1610" y="2636"/>
              <a:chExt cx="3514" cy="1306"/>
            </a:xfrm>
          </p:grpSpPr>
          <p:grpSp>
            <p:nvGrpSpPr>
              <p:cNvPr id="27657" name="组合 544777"/>
              <p:cNvGrpSpPr/>
              <p:nvPr/>
            </p:nvGrpSpPr>
            <p:grpSpPr>
              <a:xfrm>
                <a:off x="1610" y="2931"/>
                <a:ext cx="907" cy="1011"/>
                <a:chOff x="1610" y="2931"/>
                <a:chExt cx="907" cy="1011"/>
              </a:xfrm>
            </p:grpSpPr>
            <p:sp>
              <p:nvSpPr>
                <p:cNvPr id="27658" name="矩形 544778"/>
                <p:cNvSpPr/>
                <p:nvPr/>
              </p:nvSpPr>
              <p:spPr>
                <a:xfrm>
                  <a:off x="1610" y="3738"/>
                  <a:ext cx="907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b="0">
                      <a:ea typeface="+mn-ea"/>
                      <a:cs typeface="Times New Roman" panose="02020603050405020304" pitchFamily="18" charset="0"/>
                    </a:rPr>
                    <a:t>(a)</a:t>
                  </a:r>
                  <a:r>
                    <a:rPr lang="zh-CN" altLang="en-US" b="0" dirty="0">
                      <a:ea typeface="+mn-ea"/>
                      <a:cs typeface="Times New Roman" panose="02020603050405020304" pitchFamily="18" charset="0"/>
                    </a:rPr>
                    <a:t>无向图</a:t>
                  </a:r>
                  <a:r>
                    <a:rPr lang="zh-CN" altLang="en-US" b="0">
                      <a:ea typeface="+mn-ea"/>
                      <a:cs typeface="Times New Roman" panose="02020603050405020304" pitchFamily="18" charset="0"/>
                    </a:rPr>
                    <a:t> </a:t>
                  </a:r>
                  <a:endParaRPr lang="zh-CN" altLang="en-US" b="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659" name="组合 544779"/>
                <p:cNvGrpSpPr/>
                <p:nvPr/>
              </p:nvGrpSpPr>
              <p:grpSpPr>
                <a:xfrm>
                  <a:off x="1655" y="2931"/>
                  <a:ext cx="816" cy="688"/>
                  <a:chOff x="3552" y="2056"/>
                  <a:chExt cx="816" cy="688"/>
                </a:xfrm>
              </p:grpSpPr>
              <p:sp>
                <p:nvSpPr>
                  <p:cNvPr id="27660" name="椭圆 544780"/>
                  <p:cNvSpPr/>
                  <p:nvPr/>
                </p:nvSpPr>
                <p:spPr>
                  <a:xfrm>
                    <a:off x="3552" y="2056"/>
                    <a:ext cx="246" cy="221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b="0">
                        <a:ea typeface="+mn-ea"/>
                        <a:cs typeface="Times New Roman" panose="02020603050405020304" pitchFamily="18" charset="0"/>
                      </a:rPr>
                      <a:t>a</a:t>
                    </a:r>
                    <a:endParaRPr lang="en-US" altLang="zh-CN" b="0"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61" name="椭圆 544781"/>
                  <p:cNvSpPr/>
                  <p:nvPr/>
                </p:nvSpPr>
                <p:spPr>
                  <a:xfrm>
                    <a:off x="3569" y="2523"/>
                    <a:ext cx="246" cy="221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b="0">
                        <a:ea typeface="+mn-ea"/>
                        <a:cs typeface="Times New Roman" panose="02020603050405020304" pitchFamily="18" charset="0"/>
                      </a:rPr>
                      <a:t>b</a:t>
                    </a:r>
                    <a:endParaRPr lang="en-US" altLang="zh-CN" b="0"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62" name="椭圆 544782"/>
                  <p:cNvSpPr/>
                  <p:nvPr/>
                </p:nvSpPr>
                <p:spPr>
                  <a:xfrm>
                    <a:off x="4122" y="2515"/>
                    <a:ext cx="246" cy="221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b="0">
                        <a:ea typeface="+mn-ea"/>
                        <a:cs typeface="Times New Roman" panose="02020603050405020304" pitchFamily="18" charset="0"/>
                      </a:rPr>
                      <a:t>c</a:t>
                    </a:r>
                    <a:endParaRPr lang="en-US" altLang="zh-CN" b="0"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63" name="椭圆 544783"/>
                  <p:cNvSpPr/>
                  <p:nvPr/>
                </p:nvSpPr>
                <p:spPr>
                  <a:xfrm>
                    <a:off x="4112" y="2056"/>
                    <a:ext cx="246" cy="221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b="0">
                        <a:ea typeface="+mn-ea"/>
                        <a:cs typeface="Times New Roman" panose="02020603050405020304" pitchFamily="18" charset="0"/>
                      </a:rPr>
                      <a:t>d</a:t>
                    </a:r>
                    <a:endParaRPr lang="en-US" altLang="zh-CN" b="0"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664" name="直接连接符 544784"/>
                  <p:cNvSpPr/>
                  <p:nvPr/>
                </p:nvSpPr>
                <p:spPr>
                  <a:xfrm>
                    <a:off x="3687" y="2282"/>
                    <a:ext cx="0" cy="242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665" name="直接连接符 544785"/>
                  <p:cNvSpPr/>
                  <p:nvPr/>
                </p:nvSpPr>
                <p:spPr>
                  <a:xfrm>
                    <a:off x="4241" y="2282"/>
                    <a:ext cx="0" cy="242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666" name="直接连接符 544786"/>
                  <p:cNvSpPr/>
                  <p:nvPr/>
                </p:nvSpPr>
                <p:spPr>
                  <a:xfrm>
                    <a:off x="3766" y="2235"/>
                    <a:ext cx="380" cy="327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667" name="直接连接符 544787"/>
                  <p:cNvSpPr/>
                  <p:nvPr/>
                </p:nvSpPr>
                <p:spPr>
                  <a:xfrm>
                    <a:off x="3798" y="2157"/>
                    <a:ext cx="313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668" name="直接连接符 544788"/>
                  <p:cNvSpPr/>
                  <p:nvPr/>
                </p:nvSpPr>
                <p:spPr>
                  <a:xfrm>
                    <a:off x="3814" y="2640"/>
                    <a:ext cx="313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669" name="直接连接符 544789"/>
                  <p:cNvSpPr/>
                  <p:nvPr/>
                </p:nvSpPr>
                <p:spPr>
                  <a:xfrm flipV="1">
                    <a:off x="3806" y="2243"/>
                    <a:ext cx="336" cy="33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</p:grpSp>
          </p:grpSp>
          <p:grpSp>
            <p:nvGrpSpPr>
              <p:cNvPr id="27671" name="组合 544791"/>
              <p:cNvGrpSpPr/>
              <p:nvPr/>
            </p:nvGrpSpPr>
            <p:grpSpPr>
              <a:xfrm>
                <a:off x="2653" y="2636"/>
                <a:ext cx="1043" cy="1306"/>
                <a:chOff x="2653" y="2636"/>
                <a:chExt cx="1043" cy="1306"/>
              </a:xfrm>
            </p:grpSpPr>
            <p:sp>
              <p:nvSpPr>
                <p:cNvPr id="27672" name="矩形 544792"/>
                <p:cNvSpPr/>
                <p:nvPr/>
              </p:nvSpPr>
              <p:spPr>
                <a:xfrm>
                  <a:off x="2653" y="3738"/>
                  <a:ext cx="1043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b="0">
                      <a:ea typeface="+mn-ea"/>
                      <a:cs typeface="Times New Roman" panose="02020603050405020304" pitchFamily="18" charset="0"/>
                    </a:rPr>
                    <a:t>  (b) </a:t>
                  </a:r>
                  <a:r>
                    <a:rPr lang="zh-CN" altLang="en-US" b="0" dirty="0">
                      <a:ea typeface="+mn-ea"/>
                      <a:cs typeface="Times New Roman" panose="02020603050405020304" pitchFamily="18" charset="0"/>
                    </a:rPr>
                    <a:t>顶点矩阵</a:t>
                  </a:r>
                  <a:endParaRPr lang="zh-CN" altLang="en-US" b="0">
                    <a:ea typeface="+mn-ea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7673" name="组合 544793"/>
                <p:cNvGrpSpPr/>
                <p:nvPr/>
              </p:nvGrpSpPr>
              <p:grpSpPr>
                <a:xfrm>
                  <a:off x="2971" y="2636"/>
                  <a:ext cx="453" cy="976"/>
                  <a:chOff x="1691" y="2768"/>
                  <a:chExt cx="453" cy="976"/>
                </a:xfrm>
              </p:grpSpPr>
              <p:sp>
                <p:nvSpPr>
                  <p:cNvPr id="27674" name="矩形 544794"/>
                  <p:cNvSpPr/>
                  <p:nvPr/>
                </p:nvSpPr>
                <p:spPr>
                  <a:xfrm>
                    <a:off x="1691" y="2768"/>
                    <a:ext cx="453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b="0" dirty="0" err="1">
                        <a:solidFill>
                          <a:srgbClr val="FF0000"/>
                        </a:solidFill>
                        <a:ea typeface="+mn-ea"/>
                        <a:cs typeface="Times New Roman" panose="02020603050405020304" pitchFamily="18" charset="0"/>
                      </a:rPr>
                      <a:t>vexs</a:t>
                    </a:r>
                    <a:endParaRPr lang="en-US" altLang="zh-CN" b="0" dirty="0" err="1">
                      <a:solidFill>
                        <a:srgbClr val="FF0000"/>
                      </a:solidFill>
                      <a:ea typeface="+mn-ea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7675" name="组合 544795"/>
                  <p:cNvGrpSpPr/>
                  <p:nvPr/>
                </p:nvGrpSpPr>
                <p:grpSpPr>
                  <a:xfrm>
                    <a:off x="1749" y="3008"/>
                    <a:ext cx="366" cy="736"/>
                    <a:chOff x="1749" y="2832"/>
                    <a:chExt cx="366" cy="736"/>
                  </a:xfrm>
                </p:grpSpPr>
                <p:sp>
                  <p:nvSpPr>
                    <p:cNvPr id="27676" name="矩形 544796"/>
                    <p:cNvSpPr/>
                    <p:nvPr/>
                  </p:nvSpPr>
                  <p:spPr>
                    <a:xfrm>
                      <a:off x="1749" y="2832"/>
                      <a:ext cx="363" cy="181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algn="ctr"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0"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b="0"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77" name="矩形 544797"/>
                    <p:cNvSpPr/>
                    <p:nvPr/>
                  </p:nvSpPr>
                  <p:spPr>
                    <a:xfrm>
                      <a:off x="1752" y="3019"/>
                      <a:ext cx="363" cy="181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algn="ctr"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0"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b="0"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78" name="矩形 544798"/>
                    <p:cNvSpPr/>
                    <p:nvPr/>
                  </p:nvSpPr>
                  <p:spPr>
                    <a:xfrm>
                      <a:off x="1752" y="3203"/>
                      <a:ext cx="363" cy="181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algn="ctr"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0"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b="0"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79" name="矩形 544799"/>
                    <p:cNvSpPr/>
                    <p:nvPr/>
                  </p:nvSpPr>
                  <p:spPr>
                    <a:xfrm>
                      <a:off x="1752" y="3387"/>
                      <a:ext cx="363" cy="181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pPr algn="ctr"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0"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b="0"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</p:grpSp>
          <p:grpSp>
            <p:nvGrpSpPr>
              <p:cNvPr id="27680" name="组合 544800"/>
              <p:cNvGrpSpPr/>
              <p:nvPr/>
            </p:nvGrpSpPr>
            <p:grpSpPr>
              <a:xfrm>
                <a:off x="3839" y="2704"/>
                <a:ext cx="1285" cy="1229"/>
                <a:chOff x="3839" y="2704"/>
                <a:chExt cx="1285" cy="1229"/>
              </a:xfrm>
            </p:grpSpPr>
            <p:grpSp>
              <p:nvGrpSpPr>
                <p:cNvPr id="27681" name="组合 544801"/>
                <p:cNvGrpSpPr/>
                <p:nvPr/>
              </p:nvGrpSpPr>
              <p:grpSpPr>
                <a:xfrm>
                  <a:off x="3839" y="2704"/>
                  <a:ext cx="1264" cy="912"/>
                  <a:chOff x="4244" y="2784"/>
                  <a:chExt cx="1264" cy="912"/>
                </a:xfrm>
              </p:grpSpPr>
              <p:sp>
                <p:nvSpPr>
                  <p:cNvPr id="27682" name="直接连接符 544802"/>
                  <p:cNvSpPr/>
                  <p:nvPr/>
                </p:nvSpPr>
                <p:spPr>
                  <a:xfrm>
                    <a:off x="4608" y="2880"/>
                    <a:ext cx="816" cy="768"/>
                  </a:xfrm>
                  <a:prstGeom prst="line">
                    <a:avLst/>
                  </a:prstGeom>
                  <a:ln w="28575" cap="flat" cmpd="sng">
                    <a:solidFill>
                      <a:srgbClr val="FF1F1F"/>
                    </a:solidFill>
                    <a:prstDash val="dash"/>
                    <a:miter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27683" name="组合 544803"/>
                  <p:cNvGrpSpPr/>
                  <p:nvPr/>
                </p:nvGrpSpPr>
                <p:grpSpPr>
                  <a:xfrm>
                    <a:off x="4244" y="2784"/>
                    <a:ext cx="1264" cy="912"/>
                    <a:chOff x="941" y="2832"/>
                    <a:chExt cx="1264" cy="912"/>
                  </a:xfrm>
                </p:grpSpPr>
                <p:sp>
                  <p:nvSpPr>
                    <p:cNvPr id="27684" name="矩形 544804"/>
                    <p:cNvSpPr/>
                    <p:nvPr/>
                  </p:nvSpPr>
                  <p:spPr>
                    <a:xfrm>
                      <a:off x="941" y="2832"/>
                      <a:ext cx="1191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lstStyle/>
                    <a:p>
                      <a:pPr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0">
                          <a:solidFill>
                            <a:srgbClr val="FF0000"/>
                          </a:solidFill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="0">
                          <a:ea typeface="+mn-ea"/>
                          <a:cs typeface="Times New Roman" panose="02020603050405020304" pitchFamily="18" charset="0"/>
                        </a:rPr>
                        <a:t>    0   1   1   1</a:t>
                      </a:r>
                      <a:endParaRPr lang="en-US" altLang="zh-CN" b="0"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85" name="矩形 544805"/>
                    <p:cNvSpPr/>
                    <p:nvPr/>
                  </p:nvSpPr>
                  <p:spPr>
                    <a:xfrm>
                      <a:off x="941" y="3072"/>
                      <a:ext cx="1191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lstStyle/>
                    <a:p>
                      <a:pPr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0">
                          <a:solidFill>
                            <a:srgbClr val="FF0000"/>
                          </a:solidFill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="0">
                          <a:ea typeface="+mn-ea"/>
                          <a:cs typeface="Times New Roman" panose="02020603050405020304" pitchFamily="18" charset="0"/>
                        </a:rPr>
                        <a:t>    1   0   1   1</a:t>
                      </a:r>
                      <a:endParaRPr lang="en-US" altLang="zh-CN" b="0"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86" name="矩形 544806"/>
                    <p:cNvSpPr/>
                    <p:nvPr/>
                  </p:nvSpPr>
                  <p:spPr>
                    <a:xfrm>
                      <a:off x="941" y="3300"/>
                      <a:ext cx="1191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lstStyle/>
                    <a:p>
                      <a:pPr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0">
                          <a:solidFill>
                            <a:srgbClr val="FF0000"/>
                          </a:solidFill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="0">
                          <a:ea typeface="+mn-ea"/>
                          <a:cs typeface="Times New Roman" panose="02020603050405020304" pitchFamily="18" charset="0"/>
                        </a:rPr>
                        <a:t>    1   1   0   1</a:t>
                      </a:r>
                      <a:endParaRPr lang="en-US" altLang="zh-CN" b="0"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87" name="矩形 544807"/>
                    <p:cNvSpPr/>
                    <p:nvPr/>
                  </p:nvSpPr>
                  <p:spPr>
                    <a:xfrm>
                      <a:off x="941" y="3540"/>
                      <a:ext cx="1191" cy="20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ctr"/>
                    <a:lstStyle/>
                    <a:p>
                      <a:pPr>
                        <a:buClr>
                          <a:schemeClr val="bg1"/>
                        </a:buClr>
                        <a:buNone/>
                      </a:pPr>
                      <a:r>
                        <a:rPr lang="en-US" altLang="zh-CN" b="0">
                          <a:solidFill>
                            <a:srgbClr val="FF0000"/>
                          </a:solidFill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="0">
                          <a:ea typeface="+mn-ea"/>
                          <a:cs typeface="Times New Roman" panose="02020603050405020304" pitchFamily="18" charset="0"/>
                        </a:rPr>
                        <a:t>    1   1   1   0</a:t>
                      </a:r>
                      <a:endParaRPr lang="en-US" altLang="zh-CN" b="0"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88" name="左中括号 544808"/>
                    <p:cNvSpPr/>
                    <p:nvPr/>
                  </p:nvSpPr>
                  <p:spPr>
                    <a:xfrm>
                      <a:off x="1200" y="2856"/>
                      <a:ext cx="45" cy="884"/>
                    </a:xfrm>
                    <a:prstGeom prst="leftBracket">
                      <a:avLst>
                        <a:gd name="adj" fmla="val 163612"/>
                      </a:avLst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lstStyle/>
                    <a:p>
                      <a:pPr>
                        <a:buNone/>
                      </a:pPr>
                      <a:endParaRPr lang="zh-CN" altLang="en-US" b="0"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689" name="右中括号 544809"/>
                    <p:cNvSpPr/>
                    <p:nvPr/>
                  </p:nvSpPr>
                  <p:spPr>
                    <a:xfrm>
                      <a:off x="2160" y="2856"/>
                      <a:ext cx="45" cy="884"/>
                    </a:xfrm>
                    <a:prstGeom prst="rightBracket">
                      <a:avLst>
                        <a:gd name="adj" fmla="val 163612"/>
                      </a:avLst>
                    </a:prstGeom>
                    <a:noFill/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anchor="t"/>
                    <a:lstStyle/>
                    <a:p>
                      <a:pPr>
                        <a:buNone/>
                      </a:pPr>
                      <a:endParaRPr lang="zh-CN" altLang="en-US" b="0">
                        <a:ea typeface="+mn-ea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27690" name="矩形 544810"/>
                <p:cNvSpPr/>
                <p:nvPr/>
              </p:nvSpPr>
              <p:spPr>
                <a:xfrm>
                  <a:off x="4059" y="3729"/>
                  <a:ext cx="1065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b="0">
                      <a:ea typeface="+mn-ea"/>
                      <a:cs typeface="Times New Roman" panose="02020603050405020304" pitchFamily="18" charset="0"/>
                    </a:rPr>
                    <a:t>(c)</a:t>
                  </a:r>
                  <a:r>
                    <a:rPr lang="zh-CN" altLang="en-US" b="0" dirty="0">
                      <a:ea typeface="+mn-ea"/>
                      <a:cs typeface="Times New Roman" panose="02020603050405020304" pitchFamily="18" charset="0"/>
                    </a:rPr>
                    <a:t>邻接矩阵</a:t>
                  </a:r>
                  <a:endParaRPr lang="zh-CN" altLang="en-US" b="0">
                    <a:ea typeface="+mn-ea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" name="矩形 544804"/>
            <p:cNvSpPr/>
            <p:nvPr/>
          </p:nvSpPr>
          <p:spPr>
            <a:xfrm>
              <a:off x="9681" y="5381"/>
              <a:ext cx="2805" cy="6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solidFill>
                    <a:srgbClr val="FF0000"/>
                  </a:solidFill>
                  <a:ea typeface="+mn-ea"/>
                  <a:cs typeface="Times New Roman" panose="02020603050405020304" pitchFamily="18" charset="0"/>
                </a:rPr>
                <a:t>0   1   2   3</a:t>
              </a:r>
              <a:endParaRPr lang="en-US" altLang="zh-CN" b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2.1</a:t>
            </a:r>
            <a:r>
              <a:rPr lang="zh-CN" altLang="en-US">
                <a:sym typeface="+mn-ea"/>
              </a:rPr>
              <a:t>  邻接矩阵存储方法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851900" cy="69342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（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）如果G是带权无向图，</a:t>
            </a:r>
            <a:r>
              <a:rPr lang="zh-CN" altLang="en-US"/>
              <a:t>则：</a:t>
            </a:r>
            <a:endParaRPr lang="zh-CN" altLang="en-US"/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8714" name="组合 545834"/>
          <p:cNvGrpSpPr/>
          <p:nvPr/>
        </p:nvGrpSpPr>
        <p:grpSpPr>
          <a:xfrm>
            <a:off x="145415" y="1582539"/>
            <a:ext cx="8878462" cy="1229241"/>
            <a:chOff x="247" y="1274"/>
            <a:chExt cx="5178" cy="659"/>
          </a:xfrm>
        </p:grpSpPr>
        <p:grpSp>
          <p:nvGrpSpPr>
            <p:cNvPr id="28715" name="组合 545835"/>
            <p:cNvGrpSpPr/>
            <p:nvPr/>
          </p:nvGrpSpPr>
          <p:grpSpPr>
            <a:xfrm>
              <a:off x="247" y="1274"/>
              <a:ext cx="5178" cy="659"/>
              <a:chOff x="2" y="1117"/>
              <a:chExt cx="5178" cy="659"/>
            </a:xfrm>
          </p:grpSpPr>
          <p:sp>
            <p:nvSpPr>
              <p:cNvPr id="28716" name="矩形 545836"/>
              <p:cNvSpPr/>
              <p:nvPr/>
            </p:nvSpPr>
            <p:spPr>
              <a:xfrm>
                <a:off x="1863" y="1117"/>
                <a:ext cx="3151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w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ij</a:t>
                </a:r>
                <a:r>
                  <a:rPr lang="en-US" altLang="zh-CN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   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(v</a:t>
                </a:r>
                <a:r>
                  <a:rPr lang="en-US" altLang="zh-CN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i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, 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j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)</a:t>
                </a:r>
                <a:r>
                  <a:rPr lang="en-US" altLang="zh-CN" b="0" dirty="0" err="1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Arial Unicode MS" panose="020B0604020202020204" charset="-122"/>
                  </a:rPr>
                  <a:t>E</a:t>
                </a:r>
                <a:r>
                  <a:rPr lang="zh-CN" altLang="en-US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，即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i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, 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j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邻接</a:t>
                </a:r>
                <a:endParaRPr lang="en-US" altLang="zh-CN" b="0" baseline="-18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7" name="矩形 545837"/>
              <p:cNvSpPr/>
              <p:nvPr/>
            </p:nvSpPr>
            <p:spPr>
              <a:xfrm>
                <a:off x="1830" y="1481"/>
                <a:ext cx="3350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b="0">
                    <a:latin typeface="宋体" panose="02010600030101010101" pitchFamily="2" charset="-122"/>
                    <a:ea typeface="宋体" panose="02010600030101010101" pitchFamily="2" charset="-122"/>
                  </a:rPr>
                  <a:t>∞</a:t>
                </a:r>
                <a:r>
                  <a:rPr lang="zh-CN" altLang="en-US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(v</a:t>
                </a:r>
                <a:r>
                  <a:rPr lang="en-US" altLang="zh-CN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i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, 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j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)</a:t>
                </a:r>
                <a:r>
                  <a:rPr lang="en-US" altLang="zh-CN" b="0" dirty="0" err="1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Arial Unicode MS" panose="020B0604020202020204" charset="-122"/>
                  </a:rPr>
                  <a:t>E</a:t>
                </a:r>
                <a:r>
                  <a:rPr lang="zh-CN" altLang="en-US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，即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i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, 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j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不邻接</a:t>
                </a:r>
                <a:endPara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8" name="矩形 545838"/>
              <p:cNvSpPr/>
              <p:nvPr/>
            </p:nvSpPr>
            <p:spPr>
              <a:xfrm>
                <a:off x="2" y="1320"/>
                <a:ext cx="1409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l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A[i][j]=</a:t>
                </a:r>
                <a:r>
                  <a:rPr lang="en-US" altLang="zh-CN" b="0">
                    <a:ea typeface="微软雅黑" panose="020B0503020204020204" charset="-122"/>
                    <a:sym typeface="+mn-ea"/>
                  </a:rPr>
                  <a:t>A[j][i]=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719" name="左大括号 545839"/>
              <p:cNvSpPr/>
              <p:nvPr/>
            </p:nvSpPr>
            <p:spPr>
              <a:xfrm>
                <a:off x="1734" y="1223"/>
                <a:ext cx="91" cy="453"/>
              </a:xfrm>
              <a:prstGeom prst="leftBrace">
                <a:avLst>
                  <a:gd name="adj1" fmla="val 41460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None/>
                </a:pPr>
                <a:endParaRPr lang="zh-CN" altLang="en-US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720" name="直接连接符 545840"/>
            <p:cNvSpPr/>
            <p:nvPr/>
          </p:nvSpPr>
          <p:spPr>
            <a:xfrm flipH="1">
              <a:off x="3402" y="1730"/>
              <a:ext cx="45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5" name="组合 4"/>
          <p:cNvGrpSpPr/>
          <p:nvPr/>
        </p:nvGrpSpPr>
        <p:grpSpPr>
          <a:xfrm>
            <a:off x="363220" y="3017520"/>
            <a:ext cx="8237220" cy="3053080"/>
            <a:chOff x="572" y="4752"/>
            <a:chExt cx="12972" cy="4808"/>
          </a:xfrm>
        </p:grpSpPr>
        <p:sp>
          <p:nvSpPr>
            <p:cNvPr id="28675" name="矩形 545795"/>
            <p:cNvSpPr/>
            <p:nvPr/>
          </p:nvSpPr>
          <p:spPr>
            <a:xfrm>
              <a:off x="572" y="8962"/>
              <a:ext cx="3062" cy="5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latin typeface="Times New Roman" panose="02020603050405020304" pitchFamily="18" charset="0"/>
                  <a:ea typeface="微软雅黑" panose="020B0503020204020204" charset="-122"/>
                </a:rPr>
                <a:t>(a)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带权无向图</a:t>
              </a:r>
              <a:r>
                <a:rPr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6" name="矩形 545796"/>
            <p:cNvSpPr/>
            <p:nvPr/>
          </p:nvSpPr>
          <p:spPr>
            <a:xfrm>
              <a:off x="5143" y="8903"/>
              <a:ext cx="2816" cy="5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latin typeface="Times New Roman" panose="02020603050405020304" pitchFamily="18" charset="0"/>
                  <a:ea typeface="微软雅黑" panose="020B0503020204020204" charset="-122"/>
                </a:rPr>
                <a:t>(b)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顶点矩阵</a:t>
              </a:r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78" name="矩形 545798"/>
            <p:cNvSpPr/>
            <p:nvPr/>
          </p:nvSpPr>
          <p:spPr>
            <a:xfrm>
              <a:off x="9396" y="8903"/>
              <a:ext cx="4148" cy="6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latin typeface="Times New Roman" panose="02020603050405020304" pitchFamily="18" charset="0"/>
                  <a:ea typeface="微软雅黑" panose="020B0503020204020204" charset="-122"/>
                </a:rPr>
                <a:t>(c)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邻接矩阵</a:t>
              </a:r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8679" name="组合 545799"/>
            <p:cNvGrpSpPr/>
            <p:nvPr/>
          </p:nvGrpSpPr>
          <p:grpSpPr>
            <a:xfrm>
              <a:off x="866" y="5332"/>
              <a:ext cx="3888" cy="2467"/>
              <a:chOff x="928" y="2256"/>
              <a:chExt cx="1440" cy="840"/>
            </a:xfrm>
          </p:grpSpPr>
          <p:sp>
            <p:nvSpPr>
              <p:cNvPr id="28680" name="矩形 545800"/>
              <p:cNvSpPr/>
              <p:nvPr/>
            </p:nvSpPr>
            <p:spPr>
              <a:xfrm>
                <a:off x="1920" y="2344"/>
                <a:ext cx="181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3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81" name="矩形 545801"/>
              <p:cNvSpPr/>
              <p:nvPr/>
            </p:nvSpPr>
            <p:spPr>
              <a:xfrm>
                <a:off x="1867" y="2696"/>
                <a:ext cx="181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5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82" name="矩形 545802"/>
              <p:cNvSpPr/>
              <p:nvPr/>
            </p:nvSpPr>
            <p:spPr>
              <a:xfrm>
                <a:off x="1584" y="2648"/>
                <a:ext cx="181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4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83" name="矩形 545803"/>
              <p:cNvSpPr/>
              <p:nvPr/>
            </p:nvSpPr>
            <p:spPr>
              <a:xfrm>
                <a:off x="1312" y="2824"/>
                <a:ext cx="181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84" name="矩形 545804"/>
              <p:cNvSpPr/>
              <p:nvPr/>
            </p:nvSpPr>
            <p:spPr>
              <a:xfrm>
                <a:off x="928" y="2592"/>
                <a:ext cx="181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2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85" name="矩形 545805"/>
              <p:cNvSpPr/>
              <p:nvPr/>
            </p:nvSpPr>
            <p:spPr>
              <a:xfrm>
                <a:off x="1304" y="2256"/>
                <a:ext cx="181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6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86" name="椭圆 545806"/>
              <p:cNvSpPr/>
              <p:nvPr/>
            </p:nvSpPr>
            <p:spPr>
              <a:xfrm>
                <a:off x="984" y="2320"/>
                <a:ext cx="227" cy="20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87" name="椭圆 545807"/>
              <p:cNvSpPr/>
              <p:nvPr/>
            </p:nvSpPr>
            <p:spPr>
              <a:xfrm>
                <a:off x="1626" y="2332"/>
                <a:ext cx="227" cy="20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88" name="椭圆 545808"/>
              <p:cNvSpPr/>
              <p:nvPr/>
            </p:nvSpPr>
            <p:spPr>
              <a:xfrm>
                <a:off x="981" y="2892"/>
                <a:ext cx="227" cy="20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89" name="椭圆 545809"/>
              <p:cNvSpPr/>
              <p:nvPr/>
            </p:nvSpPr>
            <p:spPr>
              <a:xfrm>
                <a:off x="1621" y="2884"/>
                <a:ext cx="227" cy="20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90" name="椭圆 545810"/>
              <p:cNvSpPr/>
              <p:nvPr/>
            </p:nvSpPr>
            <p:spPr>
              <a:xfrm>
                <a:off x="2141" y="2572"/>
                <a:ext cx="227" cy="20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691" name="直接连接符 545811"/>
              <p:cNvSpPr/>
              <p:nvPr/>
            </p:nvSpPr>
            <p:spPr>
              <a:xfrm>
                <a:off x="1096" y="2536"/>
                <a:ext cx="0" cy="3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92" name="直接连接符 545812"/>
              <p:cNvSpPr/>
              <p:nvPr/>
            </p:nvSpPr>
            <p:spPr>
              <a:xfrm>
                <a:off x="1741" y="2528"/>
                <a:ext cx="0" cy="3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93" name="直接连接符 545813"/>
              <p:cNvSpPr/>
              <p:nvPr/>
            </p:nvSpPr>
            <p:spPr>
              <a:xfrm>
                <a:off x="1216" y="2424"/>
                <a:ext cx="40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94" name="直接连接符 545814"/>
              <p:cNvSpPr/>
              <p:nvPr/>
            </p:nvSpPr>
            <p:spPr>
              <a:xfrm>
                <a:off x="1216" y="2992"/>
                <a:ext cx="40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95" name="直接连接符 545815"/>
              <p:cNvSpPr/>
              <p:nvPr/>
            </p:nvSpPr>
            <p:spPr>
              <a:xfrm flipV="1">
                <a:off x="1176" y="2480"/>
                <a:ext cx="453" cy="45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96" name="直接连接符 545816"/>
              <p:cNvSpPr/>
              <p:nvPr/>
            </p:nvSpPr>
            <p:spPr>
              <a:xfrm flipV="1">
                <a:off x="1840" y="2752"/>
                <a:ext cx="336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97" name="直接连接符 545817"/>
              <p:cNvSpPr/>
              <p:nvPr/>
            </p:nvSpPr>
            <p:spPr>
              <a:xfrm flipH="1" flipV="1">
                <a:off x="1845" y="2448"/>
                <a:ext cx="331" cy="1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8698" name="矩形 545818"/>
              <p:cNvSpPr/>
              <p:nvPr/>
            </p:nvSpPr>
            <p:spPr>
              <a:xfrm>
                <a:off x="1272" y="2544"/>
                <a:ext cx="181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3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8699" name="组合 545819"/>
            <p:cNvGrpSpPr/>
            <p:nvPr/>
          </p:nvGrpSpPr>
          <p:grpSpPr>
            <a:xfrm>
              <a:off x="5862" y="5050"/>
              <a:ext cx="1223" cy="3407"/>
              <a:chOff x="2234" y="2196"/>
              <a:chExt cx="453" cy="1160"/>
            </a:xfrm>
          </p:grpSpPr>
          <p:sp>
            <p:nvSpPr>
              <p:cNvPr id="28700" name="矩形 545820"/>
              <p:cNvSpPr/>
              <p:nvPr/>
            </p:nvSpPr>
            <p:spPr>
              <a:xfrm>
                <a:off x="2234" y="2196"/>
                <a:ext cx="453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vexs</a:t>
                </a:r>
                <a:endParaRPr lang="en-US" altLang="zh-CN" b="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701" name="矩形 545821"/>
              <p:cNvSpPr/>
              <p:nvPr/>
            </p:nvSpPr>
            <p:spPr>
              <a:xfrm>
                <a:off x="2292" y="2444"/>
                <a:ext cx="360" cy="18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702" name="矩形 545822"/>
              <p:cNvSpPr/>
              <p:nvPr/>
            </p:nvSpPr>
            <p:spPr>
              <a:xfrm>
                <a:off x="2295" y="2623"/>
                <a:ext cx="360" cy="18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703" name="矩形 545823"/>
              <p:cNvSpPr/>
              <p:nvPr/>
            </p:nvSpPr>
            <p:spPr>
              <a:xfrm>
                <a:off x="2295" y="2807"/>
                <a:ext cx="360" cy="18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704" name="矩形 545824"/>
              <p:cNvSpPr/>
              <p:nvPr/>
            </p:nvSpPr>
            <p:spPr>
              <a:xfrm>
                <a:off x="2295" y="2991"/>
                <a:ext cx="360" cy="18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d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705" name="矩形 545825"/>
              <p:cNvSpPr/>
              <p:nvPr/>
            </p:nvSpPr>
            <p:spPr>
              <a:xfrm>
                <a:off x="2298" y="3175"/>
                <a:ext cx="360" cy="181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e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8706" name="组合 545826"/>
            <p:cNvGrpSpPr/>
            <p:nvPr/>
          </p:nvGrpSpPr>
          <p:grpSpPr>
            <a:xfrm>
              <a:off x="8902" y="5332"/>
              <a:ext cx="4642" cy="3333"/>
              <a:chOff x="3459" y="1548"/>
              <a:chExt cx="1719" cy="1135"/>
            </a:xfrm>
          </p:grpSpPr>
          <p:sp>
            <p:nvSpPr>
              <p:cNvPr id="28707" name="矩形 545827"/>
              <p:cNvSpPr/>
              <p:nvPr/>
            </p:nvSpPr>
            <p:spPr>
              <a:xfrm>
                <a:off x="3507" y="1548"/>
                <a:ext cx="1292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b="0">
                    <a:latin typeface="宋体" panose="02010600030101010101" pitchFamily="2" charset="-122"/>
                    <a:ea typeface="宋体" panose="02010600030101010101" pitchFamily="2" charset="-122"/>
                  </a:rPr>
                  <a:t>∞ 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6   2  </a:t>
                </a:r>
                <a:r>
                  <a:rPr lang="en-US" altLang="zh-CN" b="0">
                    <a:latin typeface="宋体" panose="02010600030101010101" pitchFamily="2" charset="-122"/>
                    <a:ea typeface="微软雅黑" panose="020B0503020204020204" charset="-122"/>
                  </a:rPr>
                  <a:t>∞ ∞</a:t>
                </a:r>
                <a:endParaRPr lang="en-US" altLang="zh-CN" b="0">
                  <a:latin typeface="宋体" panose="02010600030101010101" pitchFamily="2" charset="-122"/>
                  <a:ea typeface="微软雅黑" panose="020B0503020204020204" charset="-122"/>
                </a:endParaRPr>
              </a:p>
            </p:txBody>
          </p:sp>
          <p:sp>
            <p:nvSpPr>
              <p:cNvPr id="28708" name="矩形 545828"/>
              <p:cNvSpPr/>
              <p:nvPr/>
            </p:nvSpPr>
            <p:spPr>
              <a:xfrm>
                <a:off x="3507" y="1788"/>
                <a:ext cx="1292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6   </a:t>
                </a:r>
                <a:r>
                  <a:rPr lang="en-US" altLang="zh-CN" b="0">
                    <a:latin typeface="宋体" panose="02010600030101010101" pitchFamily="2" charset="-122"/>
                    <a:ea typeface="微软雅黑" panose="020B0503020204020204" charset="-122"/>
                  </a:rPr>
                  <a:t>∞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 3   4    3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709" name="矩形 545829"/>
              <p:cNvSpPr/>
              <p:nvPr/>
            </p:nvSpPr>
            <p:spPr>
              <a:xfrm>
                <a:off x="3507" y="2016"/>
                <a:ext cx="1292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2    3  </a:t>
                </a:r>
                <a:r>
                  <a:rPr lang="en-US" altLang="zh-CN" b="0">
                    <a:latin typeface="宋体" panose="02010600030101010101" pitchFamily="2" charset="-122"/>
                    <a:ea typeface="微软雅黑" panose="020B0503020204020204" charset="-122"/>
                  </a:rPr>
                  <a:t>∞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 1   </a:t>
                </a:r>
                <a:r>
                  <a:rPr lang="en-US" altLang="zh-CN" b="0">
                    <a:latin typeface="宋体" panose="02010600030101010101" pitchFamily="2" charset="-122"/>
                    <a:ea typeface="微软雅黑" panose="020B0503020204020204" charset="-122"/>
                  </a:rPr>
                  <a:t>∞</a:t>
                </a:r>
                <a:endParaRPr lang="en-US" altLang="zh-CN" b="0">
                  <a:latin typeface="宋体" panose="02010600030101010101" pitchFamily="2" charset="-122"/>
                  <a:ea typeface="微软雅黑" panose="020B0503020204020204" charset="-122"/>
                </a:endParaRPr>
              </a:p>
            </p:txBody>
          </p:sp>
          <p:sp>
            <p:nvSpPr>
              <p:cNvPr id="28710" name="矩形 545830"/>
              <p:cNvSpPr/>
              <p:nvPr/>
            </p:nvSpPr>
            <p:spPr>
              <a:xfrm>
                <a:off x="3507" y="2248"/>
                <a:ext cx="1292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∞ </a:t>
                </a: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charset="-122"/>
                  </a:rPr>
                  <a:t>4   1  </a:t>
                </a:r>
                <a:r>
                  <a:rPr lang="en-US" altLang="zh-CN" b="0" dirty="0">
                    <a:latin typeface="宋体" panose="02010600030101010101" pitchFamily="2" charset="-122"/>
                    <a:ea typeface="微软雅黑" panose="020B0503020204020204" charset="-122"/>
                  </a:rPr>
                  <a:t>∞</a:t>
                </a: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charset="-122"/>
                  </a:rPr>
                  <a:t>   5</a:t>
                </a:r>
                <a:endParaRPr lang="en-US" altLang="zh-CN" b="0" dirty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8711" name="左中括号 545831"/>
              <p:cNvSpPr/>
              <p:nvPr/>
            </p:nvSpPr>
            <p:spPr>
              <a:xfrm>
                <a:off x="3459" y="1572"/>
                <a:ext cx="45" cy="1111"/>
              </a:xfrm>
              <a:prstGeom prst="leftBracket">
                <a:avLst>
                  <a:gd name="adj" fmla="val 20562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None/>
                </a:pPr>
                <a:endParaRPr lang="zh-CN" altLang="en-US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2" name="右中括号 545832"/>
              <p:cNvSpPr/>
              <p:nvPr/>
            </p:nvSpPr>
            <p:spPr>
              <a:xfrm>
                <a:off x="5133" y="1560"/>
                <a:ext cx="45" cy="1111"/>
              </a:xfrm>
              <a:prstGeom prst="rightBracket">
                <a:avLst>
                  <a:gd name="adj" fmla="val 20562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None/>
                </a:pPr>
                <a:endParaRPr lang="zh-CN" altLang="en-US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13" name="矩形 545833"/>
              <p:cNvSpPr/>
              <p:nvPr/>
            </p:nvSpPr>
            <p:spPr>
              <a:xfrm>
                <a:off x="3507" y="2468"/>
                <a:ext cx="1292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b="0">
                    <a:latin typeface="宋体" panose="02010600030101010101" pitchFamily="2" charset="-122"/>
                    <a:ea typeface="宋体" panose="02010600030101010101" pitchFamily="2" charset="-122"/>
                  </a:rPr>
                  <a:t>∞ 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3  </a:t>
                </a:r>
                <a:r>
                  <a:rPr lang="en-US" altLang="zh-CN" b="0">
                    <a:latin typeface="宋体" panose="02010600030101010101" pitchFamily="2" charset="-122"/>
                    <a:ea typeface="微软雅黑" panose="020B0503020204020204" charset="-122"/>
                  </a:rPr>
                  <a:t>∞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 5   </a:t>
                </a:r>
                <a:r>
                  <a:rPr lang="en-US" altLang="zh-CN" b="0">
                    <a:latin typeface="宋体" panose="02010600030101010101" pitchFamily="2" charset="-122"/>
                    <a:ea typeface="微软雅黑" panose="020B0503020204020204" charset="-122"/>
                  </a:rPr>
                  <a:t>∞</a:t>
                </a:r>
                <a:endParaRPr lang="en-US" altLang="zh-CN" b="0">
                  <a:latin typeface="宋体" panose="02010600030101010101" pitchFamily="2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" name="矩形 547871"/>
            <p:cNvSpPr/>
            <p:nvPr/>
          </p:nvSpPr>
          <p:spPr>
            <a:xfrm rot="21420000">
              <a:off x="8124" y="5403"/>
              <a:ext cx="551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0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8" name="矩形 547871"/>
            <p:cNvSpPr/>
            <p:nvPr/>
          </p:nvSpPr>
          <p:spPr>
            <a:xfrm rot="21420000">
              <a:off x="8124" y="6126"/>
              <a:ext cx="551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1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9" name="矩形 547871"/>
            <p:cNvSpPr/>
            <p:nvPr/>
          </p:nvSpPr>
          <p:spPr>
            <a:xfrm rot="21420000">
              <a:off x="8124" y="6763"/>
              <a:ext cx="551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2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10" name="矩形 547871"/>
            <p:cNvSpPr/>
            <p:nvPr/>
          </p:nvSpPr>
          <p:spPr>
            <a:xfrm rot="21420000">
              <a:off x="8124" y="7500"/>
              <a:ext cx="551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3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11" name="矩形 547871"/>
            <p:cNvSpPr/>
            <p:nvPr/>
          </p:nvSpPr>
          <p:spPr>
            <a:xfrm rot="21420000">
              <a:off x="8124" y="8173"/>
              <a:ext cx="551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4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4" name="矩形 547871"/>
            <p:cNvSpPr/>
            <p:nvPr/>
          </p:nvSpPr>
          <p:spPr>
            <a:xfrm>
              <a:off x="9191" y="4752"/>
              <a:ext cx="3313" cy="5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0  </a:t>
              </a:r>
              <a:r>
                <a:rPr lang="en-US" altLang="zh-CN" sz="2800" b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1    2   </a:t>
              </a: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3   4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7.2.1  邻接矩阵存储方法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45" y="1101725"/>
            <a:ext cx="9069705" cy="49942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无向图邻接矩阵的特性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/>
              <a:t> 邻接矩阵是</a:t>
            </a:r>
            <a:r>
              <a:rPr lang="zh-CN" altLang="en-US" dirty="0">
                <a:solidFill>
                  <a:srgbClr val="0000FF"/>
                </a:solidFill>
              </a:rPr>
              <a:t>对称方阵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/>
              <a:t> 对于顶点v</a:t>
            </a:r>
            <a:r>
              <a:rPr lang="zh-CN" altLang="en-US" baseline="-25000" dirty="0"/>
              <a:t>i</a:t>
            </a:r>
            <a:r>
              <a:rPr lang="zh-CN" altLang="en-US" dirty="0"/>
              <a:t>，其</a:t>
            </a:r>
            <a:r>
              <a:rPr lang="zh-CN" altLang="en-US" dirty="0">
                <a:solidFill>
                  <a:srgbClr val="0000FF"/>
                </a:solidFill>
              </a:rPr>
              <a:t>度数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u="sng" dirty="0">
                <a:solidFill>
                  <a:srgbClr val="0000FF"/>
                </a:solidFill>
              </a:rPr>
              <a:t>第i行或第</a:t>
            </a:r>
            <a:r>
              <a:rPr lang="en-US" altLang="zh-CN" u="sng" dirty="0" err="1">
                <a:solidFill>
                  <a:srgbClr val="0000FF"/>
                </a:solidFill>
              </a:rPr>
              <a:t>i</a:t>
            </a:r>
            <a:r>
              <a:rPr lang="zh-CN" altLang="en-US" u="sng" dirty="0">
                <a:solidFill>
                  <a:srgbClr val="0000FF"/>
                </a:solidFill>
              </a:rPr>
              <a:t>列</a:t>
            </a:r>
            <a:r>
              <a:rPr lang="zh-CN" altLang="en-US" dirty="0">
                <a:solidFill>
                  <a:srgbClr val="0000FF"/>
                </a:solidFill>
              </a:rPr>
              <a:t>的非0元素的个数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zh-CN" altLang="en-US" dirty="0"/>
              <a:t> 无向图的</a:t>
            </a:r>
            <a:r>
              <a:rPr lang="zh-CN" altLang="en-US" dirty="0">
                <a:solidFill>
                  <a:srgbClr val="0000FF"/>
                </a:solidFill>
              </a:rPr>
              <a:t>边数</a:t>
            </a:r>
            <a:r>
              <a:rPr lang="zh-CN" altLang="en-US" dirty="0"/>
              <a:t>是上(或下)三角形矩阵中非0元素个数。</a:t>
            </a:r>
            <a:endParaRPr lang="zh-CN" altLang="en-US" dirty="0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2.1</a:t>
            </a:r>
            <a:r>
              <a:rPr lang="zh-CN" altLang="en-US">
                <a:sym typeface="+mn-ea"/>
              </a:rPr>
              <a:t>  邻接矩阵存储方法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851900" cy="52260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 （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zh-CN" altLang="en-US">
                <a:solidFill>
                  <a:srgbClr val="0000FF"/>
                </a:solidFill>
              </a:rPr>
              <a:t>）如果G是无权有向图，</a:t>
            </a:r>
            <a:r>
              <a:rPr lang="zh-CN" altLang="en-US"/>
              <a:t>则：</a:t>
            </a:r>
            <a:endParaRPr lang="zh-CN" altLang="en-US"/>
          </a:p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9698" name="组合 546818"/>
          <p:cNvGrpSpPr/>
          <p:nvPr/>
        </p:nvGrpSpPr>
        <p:grpSpPr>
          <a:xfrm>
            <a:off x="397510" y="1483360"/>
            <a:ext cx="7293610" cy="1428750"/>
            <a:chOff x="416" y="3506"/>
            <a:chExt cx="4233" cy="695"/>
          </a:xfrm>
        </p:grpSpPr>
        <p:sp>
          <p:nvSpPr>
            <p:cNvPr id="29699" name="矩形 546819"/>
            <p:cNvSpPr/>
            <p:nvPr/>
          </p:nvSpPr>
          <p:spPr>
            <a:xfrm>
              <a:off x="1360" y="3506"/>
              <a:ext cx="3153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latin typeface="Times New Roman" panose="02020603050405020304" pitchFamily="18" charset="0"/>
                  <a:ea typeface="微软雅黑" panose="020B0503020204020204" charset="-122"/>
                </a:rPr>
                <a:t>1   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若</a:t>
              </a:r>
              <a:r>
                <a:rPr lang="en-US" altLang="zh-CN" b="0">
                  <a:latin typeface="Times New Roman" panose="02020603050405020304" pitchFamily="18" charset="0"/>
                  <a:ea typeface="微软雅黑" panose="020B0503020204020204" charset="-122"/>
                </a:rPr>
                <a:t>&lt;v</a:t>
              </a:r>
              <a:r>
                <a:rPr lang="en-US" altLang="zh-CN" b="0" baseline="-18000">
                  <a:latin typeface="Times New Roman" panose="02020603050405020304" pitchFamily="18" charset="0"/>
                  <a:ea typeface="微软雅黑" panose="020B0503020204020204" charset="-122"/>
                </a:rPr>
                <a:t>i</a:t>
              </a:r>
              <a:r>
                <a:rPr lang="en-US" altLang="zh-CN" b="0">
                  <a:latin typeface="Times New Roman" panose="02020603050405020304" pitchFamily="18" charset="0"/>
                  <a:ea typeface="微软雅黑" panose="020B0503020204020204" charset="-122"/>
                </a:rPr>
                <a:t>, </a:t>
              </a:r>
              <a:r>
                <a:rPr lang="en-US" altLang="zh-CN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j</a:t>
              </a:r>
              <a:r>
                <a:rPr lang="en-US" altLang="zh-CN" b="0">
                  <a:latin typeface="Times New Roman" panose="02020603050405020304" pitchFamily="18" charset="0"/>
                  <a:ea typeface="微软雅黑" panose="020B0503020204020204" charset="-122"/>
                </a:rPr>
                <a:t>&gt;</a:t>
              </a:r>
              <a:r>
                <a:rPr lang="en-US" altLang="zh-CN" b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lang="en-US" altLang="zh-CN" b="0">
                  <a:latin typeface="Times New Roman" panose="02020603050405020304" pitchFamily="18" charset="0"/>
                  <a:ea typeface="Arial Unicode MS" panose="020B0604020202020204" charset="-122"/>
                </a:rPr>
                <a:t>E</a:t>
              </a:r>
              <a:r>
                <a:rPr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，从</a:t>
              </a:r>
              <a:r>
                <a:rPr lang="en-US" altLang="zh-CN" b="0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b="0" baseline="-18000">
                  <a:latin typeface="Times New Roman" panose="02020603050405020304" pitchFamily="18" charset="0"/>
                  <a:ea typeface="微软雅黑" panose="020B0503020204020204" charset="-122"/>
                </a:rPr>
                <a:t>i</a:t>
              </a:r>
              <a:r>
                <a:rPr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到</a:t>
              </a:r>
              <a:r>
                <a:rPr lang="en-US" altLang="zh-CN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j</a:t>
              </a:r>
              <a:r>
                <a: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有弧</a:t>
              </a:r>
              <a:endPara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0" name="矩形 546820"/>
            <p:cNvSpPr/>
            <p:nvPr/>
          </p:nvSpPr>
          <p:spPr>
            <a:xfrm>
              <a:off x="416" y="3706"/>
              <a:ext cx="74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b="0">
                  <a:latin typeface="Times New Roman" panose="02020603050405020304" pitchFamily="18" charset="0"/>
                  <a:ea typeface="微软雅黑" panose="020B0503020204020204" charset="-122"/>
                </a:rPr>
                <a:t>A[i][j]=</a:t>
              </a:r>
              <a:endParaRPr lang="en-US" altLang="zh-CN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9701" name="左大括号 546821"/>
            <p:cNvSpPr/>
            <p:nvPr/>
          </p:nvSpPr>
          <p:spPr>
            <a:xfrm>
              <a:off x="1255" y="3586"/>
              <a:ext cx="91" cy="499"/>
            </a:xfrm>
            <a:prstGeom prst="leftBrace">
              <a:avLst>
                <a:gd name="adj1" fmla="val 45670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9702" name="组合 546822"/>
            <p:cNvGrpSpPr/>
            <p:nvPr/>
          </p:nvGrpSpPr>
          <p:grpSpPr>
            <a:xfrm>
              <a:off x="1360" y="3906"/>
              <a:ext cx="3289" cy="295"/>
              <a:chOff x="1360" y="3906"/>
              <a:chExt cx="3289" cy="295"/>
            </a:xfrm>
          </p:grpSpPr>
          <p:sp>
            <p:nvSpPr>
              <p:cNvPr id="29703" name="矩形 546823"/>
              <p:cNvSpPr/>
              <p:nvPr/>
            </p:nvSpPr>
            <p:spPr>
              <a:xfrm>
                <a:off x="1360" y="3906"/>
                <a:ext cx="328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0   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&lt;v</a:t>
                </a:r>
                <a:r>
                  <a:rPr lang="en-US" altLang="zh-CN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i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, 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j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&gt;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b="0">
                    <a:latin typeface="Times New Roman" panose="02020603050405020304" pitchFamily="18" charset="0"/>
                    <a:ea typeface="Arial Unicode MS" panose="020B0604020202020204" charset="-122"/>
                  </a:rPr>
                  <a:t>E  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从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25000">
                    <a:latin typeface="Times New Roman" panose="02020603050405020304" pitchFamily="18" charset="0"/>
                    <a:ea typeface="微软雅黑" panose="020B0503020204020204" charset="-122"/>
                  </a:rPr>
                  <a:t>i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到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25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j</a:t>
                </a:r>
                <a:r>
                  <a:rPr lang="en-US" altLang="zh-CN" b="0" baseline="-25000">
                    <a:latin typeface="Times New Roman" panose="02020603050405020304" pitchFamily="18" charset="0"/>
                    <a:ea typeface="微软雅黑" panose="020B0503020204020204" charset="-122"/>
                  </a:rPr>
                  <a:t> 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没有弧</a:t>
                </a:r>
                <a:endParaRPr lang="zh-CN" altLang="en-US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04" name="直接连接符 546824"/>
              <p:cNvSpPr/>
              <p:nvPr/>
            </p:nvSpPr>
            <p:spPr>
              <a:xfrm flipH="1">
                <a:off x="2776" y="4003"/>
                <a:ext cx="45" cy="18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30721" name="组合 547841"/>
          <p:cNvGrpSpPr/>
          <p:nvPr/>
        </p:nvGrpSpPr>
        <p:grpSpPr>
          <a:xfrm>
            <a:off x="1259205" y="3417570"/>
            <a:ext cx="7326630" cy="2833370"/>
            <a:chOff x="1383" y="2205"/>
            <a:chExt cx="4186" cy="1632"/>
          </a:xfrm>
        </p:grpSpPr>
        <p:grpSp>
          <p:nvGrpSpPr>
            <p:cNvPr id="30722" name="组合 547842"/>
            <p:cNvGrpSpPr/>
            <p:nvPr/>
          </p:nvGrpSpPr>
          <p:grpSpPr>
            <a:xfrm>
              <a:off x="1383" y="2523"/>
              <a:ext cx="1104" cy="1291"/>
              <a:chOff x="1383" y="2523"/>
              <a:chExt cx="1104" cy="1291"/>
            </a:xfrm>
          </p:grpSpPr>
          <p:sp>
            <p:nvSpPr>
              <p:cNvPr id="30723" name="矩形 547843"/>
              <p:cNvSpPr/>
              <p:nvPr/>
            </p:nvSpPr>
            <p:spPr>
              <a:xfrm>
                <a:off x="1474" y="3610"/>
                <a:ext cx="862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rPr>
                  <a:t>(a) </a:t>
                </a:r>
                <a:r>
                  <a:rPr lang="zh-CN" altLang="en-US" sz="28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有向图</a:t>
                </a:r>
                <a:endParaRPr lang="zh-CN" altLang="en-US" sz="28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724" name="组合 547844"/>
              <p:cNvGrpSpPr/>
              <p:nvPr/>
            </p:nvGrpSpPr>
            <p:grpSpPr>
              <a:xfrm>
                <a:off x="1383" y="2523"/>
                <a:ext cx="1104" cy="773"/>
                <a:chOff x="4287" y="1759"/>
                <a:chExt cx="1104" cy="773"/>
              </a:xfrm>
            </p:grpSpPr>
            <p:sp>
              <p:nvSpPr>
                <p:cNvPr id="30725" name="椭圆 547845"/>
                <p:cNvSpPr/>
                <p:nvPr/>
              </p:nvSpPr>
              <p:spPr>
                <a:xfrm>
                  <a:off x="4288" y="1759"/>
                  <a:ext cx="247" cy="226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a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26" name="椭圆 547846"/>
                <p:cNvSpPr/>
                <p:nvPr/>
              </p:nvSpPr>
              <p:spPr>
                <a:xfrm>
                  <a:off x="4287" y="2306"/>
                  <a:ext cx="247" cy="226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c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27" name="椭圆 547847"/>
                <p:cNvSpPr/>
                <p:nvPr/>
              </p:nvSpPr>
              <p:spPr>
                <a:xfrm>
                  <a:off x="5145" y="1767"/>
                  <a:ext cx="246" cy="226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b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28" name="椭圆 547848"/>
                <p:cNvSpPr/>
                <p:nvPr/>
              </p:nvSpPr>
              <p:spPr>
                <a:xfrm>
                  <a:off x="5129" y="2301"/>
                  <a:ext cx="247" cy="226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d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29" name="椭圆 547849"/>
                <p:cNvSpPr/>
                <p:nvPr/>
              </p:nvSpPr>
              <p:spPr>
                <a:xfrm>
                  <a:off x="4716" y="2059"/>
                  <a:ext cx="247" cy="226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e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30" name="直接连接符 547850"/>
                <p:cNvSpPr/>
                <p:nvPr/>
              </p:nvSpPr>
              <p:spPr>
                <a:xfrm>
                  <a:off x="4399" y="1990"/>
                  <a:ext cx="0" cy="31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30731" name="直接连接符 547851"/>
                <p:cNvSpPr/>
                <p:nvPr/>
              </p:nvSpPr>
              <p:spPr>
                <a:xfrm>
                  <a:off x="5256" y="1990"/>
                  <a:ext cx="0" cy="31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triangle" w="med" len="med"/>
                  <a:tailEnd type="none" w="med" len="med"/>
                </a:ln>
              </p:spPr>
            </p:sp>
            <p:sp>
              <p:nvSpPr>
                <p:cNvPr id="30732" name="直接连接符 547852"/>
                <p:cNvSpPr/>
                <p:nvPr/>
              </p:nvSpPr>
              <p:spPr>
                <a:xfrm>
                  <a:off x="4526" y="1863"/>
                  <a:ext cx="619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30733" name="直接连接符 547853"/>
                <p:cNvSpPr/>
                <p:nvPr/>
              </p:nvSpPr>
              <p:spPr>
                <a:xfrm>
                  <a:off x="4494" y="1951"/>
                  <a:ext cx="247" cy="15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30734" name="直接连接符 547854"/>
                <p:cNvSpPr/>
                <p:nvPr/>
              </p:nvSpPr>
              <p:spPr>
                <a:xfrm>
                  <a:off x="4542" y="2429"/>
                  <a:ext cx="58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30735" name="直接连接符 547855"/>
                <p:cNvSpPr/>
                <p:nvPr/>
              </p:nvSpPr>
              <p:spPr>
                <a:xfrm>
                  <a:off x="4946" y="2221"/>
                  <a:ext cx="225" cy="11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30736" name="直接连接符 547856"/>
                <p:cNvSpPr/>
                <p:nvPr/>
              </p:nvSpPr>
              <p:spPr>
                <a:xfrm flipV="1">
                  <a:off x="4512" y="2256"/>
                  <a:ext cx="240" cy="9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30737" name="任意多边形 547857"/>
                <p:cNvSpPr/>
                <p:nvPr/>
              </p:nvSpPr>
              <p:spPr>
                <a:xfrm>
                  <a:off x="4520" y="1904"/>
                  <a:ext cx="720" cy="4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0" h="400">
                      <a:moveTo>
                        <a:pt x="720" y="400"/>
                      </a:moveTo>
                      <a:cubicBezTo>
                        <a:pt x="612" y="264"/>
                        <a:pt x="504" y="128"/>
                        <a:pt x="384" y="64"/>
                      </a:cubicBezTo>
                      <a:cubicBezTo>
                        <a:pt x="264" y="0"/>
                        <a:pt x="64" y="24"/>
                        <a:pt x="0" y="1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pPr>
                    <a:buNone/>
                  </a:pPr>
                  <a:endParaRPr lang="zh-CN" altLang="en-US" sz="2800" b="0"/>
                </a:p>
              </p:txBody>
            </p:sp>
          </p:grpSp>
        </p:grpSp>
        <p:grpSp>
          <p:nvGrpSpPr>
            <p:cNvPr id="30739" name="组合 547859"/>
            <p:cNvGrpSpPr/>
            <p:nvPr/>
          </p:nvGrpSpPr>
          <p:grpSpPr>
            <a:xfrm>
              <a:off x="2789" y="2205"/>
              <a:ext cx="1043" cy="1632"/>
              <a:chOff x="2789" y="2205"/>
              <a:chExt cx="1043" cy="1632"/>
            </a:xfrm>
          </p:grpSpPr>
          <p:sp>
            <p:nvSpPr>
              <p:cNvPr id="30740" name="矩形 547860"/>
              <p:cNvSpPr/>
              <p:nvPr/>
            </p:nvSpPr>
            <p:spPr>
              <a:xfrm>
                <a:off x="2789" y="3633"/>
                <a:ext cx="1043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rPr>
                  <a:t>(b) </a:t>
                </a:r>
                <a:r>
                  <a:rPr lang="zh-CN" altLang="en-US" sz="28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顶点矩阵</a:t>
                </a:r>
                <a:endParaRPr lang="zh-CN" altLang="en-US" sz="28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741" name="组合 547861"/>
              <p:cNvGrpSpPr/>
              <p:nvPr/>
            </p:nvGrpSpPr>
            <p:grpSpPr>
              <a:xfrm>
                <a:off x="3055" y="2205"/>
                <a:ext cx="453" cy="1160"/>
                <a:chOff x="2234" y="2196"/>
                <a:chExt cx="453" cy="1160"/>
              </a:xfrm>
            </p:grpSpPr>
            <p:sp>
              <p:nvSpPr>
                <p:cNvPr id="30742" name="矩形 547862"/>
                <p:cNvSpPr/>
                <p:nvPr/>
              </p:nvSpPr>
              <p:spPr>
                <a:xfrm>
                  <a:off x="2234" y="2196"/>
                  <a:ext cx="453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rPr>
                    <a:t>vexs</a:t>
                  </a:r>
                  <a:endParaRPr lang="en-US" altLang="zh-CN" sz="2800" b="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3" name="矩形 547863"/>
                <p:cNvSpPr/>
                <p:nvPr/>
              </p:nvSpPr>
              <p:spPr>
                <a:xfrm>
                  <a:off x="2292" y="2444"/>
                  <a:ext cx="360" cy="181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a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4" name="矩形 547864"/>
                <p:cNvSpPr/>
                <p:nvPr/>
              </p:nvSpPr>
              <p:spPr>
                <a:xfrm>
                  <a:off x="2295" y="2623"/>
                  <a:ext cx="360" cy="181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b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5" name="矩形 547865"/>
                <p:cNvSpPr/>
                <p:nvPr/>
              </p:nvSpPr>
              <p:spPr>
                <a:xfrm>
                  <a:off x="2295" y="2807"/>
                  <a:ext cx="360" cy="181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c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6" name="矩形 547866"/>
                <p:cNvSpPr/>
                <p:nvPr/>
              </p:nvSpPr>
              <p:spPr>
                <a:xfrm>
                  <a:off x="2295" y="2991"/>
                  <a:ext cx="360" cy="181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d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47" name="矩形 547867"/>
                <p:cNvSpPr/>
                <p:nvPr/>
              </p:nvSpPr>
              <p:spPr>
                <a:xfrm>
                  <a:off x="2298" y="3175"/>
                  <a:ext cx="360" cy="181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e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30748" name="组合 547868"/>
            <p:cNvGrpSpPr/>
            <p:nvPr/>
          </p:nvGrpSpPr>
          <p:grpSpPr>
            <a:xfrm>
              <a:off x="4241" y="2250"/>
              <a:ext cx="1328" cy="1550"/>
              <a:chOff x="4241" y="2250"/>
              <a:chExt cx="1328" cy="1550"/>
            </a:xfrm>
          </p:grpSpPr>
          <p:sp>
            <p:nvSpPr>
              <p:cNvPr id="30749" name="矩形 547869"/>
              <p:cNvSpPr/>
              <p:nvPr/>
            </p:nvSpPr>
            <p:spPr>
              <a:xfrm>
                <a:off x="4377" y="3596"/>
                <a:ext cx="1065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rPr>
                  <a:t>(c) </a:t>
                </a:r>
                <a:r>
                  <a:rPr lang="zh-CN" altLang="en-US" sz="28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邻接矩阵</a:t>
                </a:r>
                <a:endParaRPr lang="zh-CN" altLang="en-US" sz="28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750" name="组合 547870"/>
              <p:cNvGrpSpPr/>
              <p:nvPr/>
            </p:nvGrpSpPr>
            <p:grpSpPr>
              <a:xfrm>
                <a:off x="4241" y="2250"/>
                <a:ext cx="1328" cy="1135"/>
                <a:chOff x="4320" y="2388"/>
                <a:chExt cx="1328" cy="1135"/>
              </a:xfrm>
            </p:grpSpPr>
            <p:sp>
              <p:nvSpPr>
                <p:cNvPr id="30751" name="矩形 547871"/>
                <p:cNvSpPr/>
                <p:nvPr/>
              </p:nvSpPr>
              <p:spPr>
                <a:xfrm>
                  <a:off x="4368" y="2388"/>
                  <a:ext cx="1202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宋体" panose="02010600030101010101" pitchFamily="2" charset="-122"/>
                      <a:ea typeface="微软雅黑" panose="020B0503020204020204" charset="-122"/>
                    </a:rPr>
                    <a:t>0  </a:t>
                  </a: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1   1   </a:t>
                  </a:r>
                  <a:r>
                    <a:rPr lang="en-US" altLang="zh-CN" sz="2800" b="0">
                      <a:latin typeface="宋体" panose="02010600030101010101" pitchFamily="2" charset="-122"/>
                      <a:ea typeface="微软雅黑" panose="020B0503020204020204" charset="-122"/>
                    </a:rPr>
                    <a:t>0  1</a:t>
                  </a:r>
                  <a:endParaRPr lang="en-US" altLang="zh-CN" sz="2800" b="0">
                    <a:latin typeface="宋体" panose="02010600030101010101" pitchFamily="2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52" name="矩形 547872"/>
                <p:cNvSpPr/>
                <p:nvPr/>
              </p:nvSpPr>
              <p:spPr>
                <a:xfrm>
                  <a:off x="4368" y="2628"/>
                  <a:ext cx="1202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0    0   0   0    0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53" name="矩形 547873"/>
                <p:cNvSpPr/>
                <p:nvPr/>
              </p:nvSpPr>
              <p:spPr>
                <a:xfrm>
                  <a:off x="4368" y="2856"/>
                  <a:ext cx="1202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0    0   0   1    </a:t>
                  </a:r>
                  <a:r>
                    <a:rPr lang="en-US" altLang="zh-CN" sz="2800" b="0">
                      <a:latin typeface="宋体" panose="02010600030101010101" pitchFamily="2" charset="-122"/>
                      <a:ea typeface="微软雅黑" panose="020B0503020204020204" charset="-122"/>
                    </a:rPr>
                    <a:t>1</a:t>
                  </a:r>
                  <a:endParaRPr lang="en-US" altLang="zh-CN" sz="2800" b="0">
                    <a:latin typeface="宋体" panose="02010600030101010101" pitchFamily="2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54" name="矩形 547874"/>
                <p:cNvSpPr/>
                <p:nvPr/>
              </p:nvSpPr>
              <p:spPr>
                <a:xfrm>
                  <a:off x="4368" y="3088"/>
                  <a:ext cx="1202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宋体" panose="02010600030101010101" pitchFamily="2" charset="-122"/>
                      <a:ea typeface="微软雅黑" panose="020B0503020204020204" charset="-122"/>
                    </a:rPr>
                    <a:t>1  </a:t>
                  </a: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1   0   0    0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55" name="左中括号 547875"/>
                <p:cNvSpPr/>
                <p:nvPr/>
              </p:nvSpPr>
              <p:spPr>
                <a:xfrm>
                  <a:off x="4320" y="2412"/>
                  <a:ext cx="45" cy="1111"/>
                </a:xfrm>
                <a:prstGeom prst="leftBracket">
                  <a:avLst>
                    <a:gd name="adj" fmla="val 205626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>
                    <a:buNone/>
                  </a:pPr>
                  <a:endParaRPr lang="zh-CN" altLang="en-US" sz="2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6" name="右中括号 547876"/>
                <p:cNvSpPr/>
                <p:nvPr/>
              </p:nvSpPr>
              <p:spPr>
                <a:xfrm>
                  <a:off x="5603" y="2400"/>
                  <a:ext cx="45" cy="1111"/>
                </a:xfrm>
                <a:prstGeom prst="rightBracket">
                  <a:avLst>
                    <a:gd name="adj" fmla="val 205626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>
                    <a:buNone/>
                  </a:pPr>
                  <a:endParaRPr lang="zh-CN" altLang="en-US" sz="28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57" name="矩形 547877"/>
                <p:cNvSpPr/>
                <p:nvPr/>
              </p:nvSpPr>
              <p:spPr>
                <a:xfrm>
                  <a:off x="4368" y="3308"/>
                  <a:ext cx="1202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800" b="0">
                      <a:latin typeface="宋体" panose="02010600030101010101" pitchFamily="2" charset="-122"/>
                      <a:ea typeface="微软雅黑" panose="020B0503020204020204" charset="-122"/>
                    </a:rPr>
                    <a:t>0  </a:t>
                  </a: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0   </a:t>
                  </a:r>
                  <a:r>
                    <a:rPr lang="en-US" altLang="zh-CN" sz="2800" b="0">
                      <a:latin typeface="宋体" panose="02010600030101010101" pitchFamily="2" charset="-122"/>
                      <a:ea typeface="微软雅黑" panose="020B0503020204020204" charset="-122"/>
                    </a:rPr>
                    <a:t>0</a:t>
                  </a:r>
                  <a:r>
                    <a:rPr lang="en-US" altLang="zh-CN" sz="28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   1    0</a:t>
                  </a:r>
                  <a:endParaRPr lang="en-US" altLang="zh-CN" sz="2800" b="0">
                    <a:latin typeface="Times New Roman" panose="02020603050405020304" pitchFamily="18" charset="0"/>
                    <a:ea typeface="微软雅黑" panose="020B0503020204020204" charset="-122"/>
                  </a:endParaRPr>
                </a:p>
              </p:txBody>
            </p:sp>
            <p:sp>
              <p:nvSpPr>
                <p:cNvPr id="30758" name="直接连接符 547878"/>
                <p:cNvSpPr/>
                <p:nvPr/>
              </p:nvSpPr>
              <p:spPr>
                <a:xfrm>
                  <a:off x="4416" y="2448"/>
                  <a:ext cx="1152" cy="1008"/>
                </a:xfrm>
                <a:prstGeom prst="line">
                  <a:avLst/>
                </a:prstGeom>
                <a:ln w="28575" cap="flat" cmpd="sng">
                  <a:solidFill>
                    <a:srgbClr val="FF000D"/>
                  </a:solidFill>
                  <a:prstDash val="dash"/>
                  <a:miter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4" name="矩形 547871"/>
          <p:cNvSpPr/>
          <p:nvPr/>
        </p:nvSpPr>
        <p:spPr>
          <a:xfrm>
            <a:off x="6344854" y="3081041"/>
            <a:ext cx="2103824" cy="354171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rPr>
              <a:t>0  </a:t>
            </a:r>
            <a:r>
              <a:rPr lang="en-US" altLang="zh-CN" sz="2800" b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1   2   </a:t>
            </a:r>
            <a:r>
              <a: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rPr>
              <a:t>3  4</a:t>
            </a:r>
            <a:endParaRPr lang="en-US" altLang="zh-CN" sz="2800" b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charset="-122"/>
            </a:endParaRPr>
          </a:p>
        </p:txBody>
      </p:sp>
      <p:sp>
        <p:nvSpPr>
          <p:cNvPr id="6" name="矩形 547871"/>
          <p:cNvSpPr/>
          <p:nvPr/>
        </p:nvSpPr>
        <p:spPr>
          <a:xfrm rot="21420000">
            <a:off x="5700395" y="3533775"/>
            <a:ext cx="349885" cy="27368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rPr>
              <a:t>0</a:t>
            </a:r>
            <a:endParaRPr lang="en-US" altLang="zh-CN" sz="2800" b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charset="-122"/>
            </a:endParaRPr>
          </a:p>
        </p:txBody>
      </p:sp>
      <p:sp>
        <p:nvSpPr>
          <p:cNvPr id="8" name="矩形 547871"/>
          <p:cNvSpPr/>
          <p:nvPr/>
        </p:nvSpPr>
        <p:spPr>
          <a:xfrm rot="21420000">
            <a:off x="5700395" y="3952875"/>
            <a:ext cx="349885" cy="27368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rPr>
              <a:t>1</a:t>
            </a:r>
            <a:endParaRPr lang="en-US" altLang="zh-CN" sz="2800" b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charset="-122"/>
            </a:endParaRPr>
          </a:p>
        </p:txBody>
      </p:sp>
      <p:sp>
        <p:nvSpPr>
          <p:cNvPr id="9" name="矩形 547871"/>
          <p:cNvSpPr/>
          <p:nvPr/>
        </p:nvSpPr>
        <p:spPr>
          <a:xfrm rot="21420000">
            <a:off x="5700395" y="4365625"/>
            <a:ext cx="349885" cy="27368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rPr>
              <a:t>2</a:t>
            </a:r>
            <a:endParaRPr lang="en-US" altLang="zh-CN" sz="2800" b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charset="-122"/>
            </a:endParaRPr>
          </a:p>
        </p:txBody>
      </p:sp>
      <p:sp>
        <p:nvSpPr>
          <p:cNvPr id="10" name="矩形 547871"/>
          <p:cNvSpPr/>
          <p:nvPr/>
        </p:nvSpPr>
        <p:spPr>
          <a:xfrm rot="21420000">
            <a:off x="5700395" y="4801870"/>
            <a:ext cx="349885" cy="27368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rPr>
              <a:t>3</a:t>
            </a:r>
            <a:endParaRPr lang="en-US" altLang="zh-CN" sz="2800" b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charset="-122"/>
            </a:endParaRPr>
          </a:p>
        </p:txBody>
      </p:sp>
      <p:sp>
        <p:nvSpPr>
          <p:cNvPr id="11" name="矩形 547871"/>
          <p:cNvSpPr/>
          <p:nvPr/>
        </p:nvSpPr>
        <p:spPr>
          <a:xfrm rot="21420000">
            <a:off x="5700395" y="5149215"/>
            <a:ext cx="349885" cy="27368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rPr>
              <a:t>4</a:t>
            </a:r>
            <a:endParaRPr lang="en-US" altLang="zh-CN" sz="2800" b="0">
              <a:solidFill>
                <a:srgbClr val="FF0000"/>
              </a:solidFill>
              <a:latin typeface="宋体" panose="02010600030101010101" pitchFamily="2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2.1</a:t>
            </a:r>
            <a:r>
              <a:rPr lang="zh-CN" altLang="en-US">
                <a:sym typeface="+mn-ea"/>
              </a:rPr>
              <a:t>  邻接矩阵存储方法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050" y="960755"/>
            <a:ext cx="8851900" cy="59563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（4）如果G是带权有向图，</a:t>
            </a:r>
            <a:r>
              <a:rPr lang="zh-CN" altLang="en-US"/>
              <a:t>则：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0760" name="组合 547880"/>
          <p:cNvGrpSpPr/>
          <p:nvPr/>
        </p:nvGrpSpPr>
        <p:grpSpPr>
          <a:xfrm>
            <a:off x="146050" y="1556385"/>
            <a:ext cx="8739505" cy="1434465"/>
            <a:chOff x="140" y="3113"/>
            <a:chExt cx="5280" cy="771"/>
          </a:xfrm>
        </p:grpSpPr>
        <p:grpSp>
          <p:nvGrpSpPr>
            <p:cNvPr id="30761" name="组合 547881"/>
            <p:cNvGrpSpPr/>
            <p:nvPr/>
          </p:nvGrpSpPr>
          <p:grpSpPr>
            <a:xfrm>
              <a:off x="140" y="3113"/>
              <a:ext cx="5280" cy="771"/>
              <a:chOff x="49" y="3067"/>
              <a:chExt cx="5280" cy="771"/>
            </a:xfrm>
          </p:grpSpPr>
          <p:sp>
            <p:nvSpPr>
              <p:cNvPr id="30762" name="矩形 547882"/>
              <p:cNvSpPr/>
              <p:nvPr/>
            </p:nvSpPr>
            <p:spPr>
              <a:xfrm>
                <a:off x="977" y="3067"/>
                <a:ext cx="4352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w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ij</a:t>
                </a:r>
                <a:r>
                  <a:rPr lang="en-US" altLang="zh-CN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   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&lt;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i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,v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j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&gt;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b="0">
                    <a:latin typeface="Times New Roman" panose="02020603050405020304" pitchFamily="18" charset="0"/>
                    <a:ea typeface="Arial Unicode MS" panose="020B0604020202020204" charset="-122"/>
                  </a:rPr>
                  <a:t>E</a:t>
                </a:r>
                <a:r>
                  <a:rPr lang="zh-CN" altLang="en-US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，即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i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, 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j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邻接，权值为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w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ij</a:t>
                </a:r>
                <a:endParaRPr lang="en-US" altLang="zh-CN" b="0" baseline="-180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0763" name="矩形 547883"/>
              <p:cNvSpPr/>
              <p:nvPr/>
            </p:nvSpPr>
            <p:spPr>
              <a:xfrm>
                <a:off x="977" y="3543"/>
                <a:ext cx="3469" cy="2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b="0">
                    <a:latin typeface="宋体" panose="02010600030101010101" pitchFamily="2" charset="-122"/>
                    <a:ea typeface="宋体" panose="02010600030101010101" pitchFamily="2" charset="-122"/>
                  </a:rPr>
                  <a:t>∞ </a:t>
                </a:r>
                <a:r>
                  <a:rPr lang="zh-CN" altLang="en-US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&lt;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i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,v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j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&gt;</a:t>
                </a:r>
                <a:r>
                  <a:rPr lang="en-US" altLang="zh-CN" b="0"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b="0">
                    <a:latin typeface="Times New Roman" panose="02020603050405020304" pitchFamily="18" charset="0"/>
                    <a:ea typeface="Arial Unicode MS" panose="020B0604020202020204" charset="-122"/>
                  </a:rPr>
                  <a:t>E</a:t>
                </a:r>
                <a:r>
                  <a:rPr lang="zh-CN" altLang="en-US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，即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i</a:t>
                </a: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 , </a:t>
                </a:r>
                <a:r>
                  <a:rPr lang="en-US" altLang="zh-CN" b="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b="0" baseline="-18000" dirty="0" err="1">
                    <a:latin typeface="Times New Roman" panose="02020603050405020304" pitchFamily="18" charset="0"/>
                    <a:ea typeface="微软雅黑" panose="020B0503020204020204" charset="-122"/>
                  </a:rPr>
                  <a:t>j</a:t>
                </a:r>
                <a:r>
                  <a:rPr lang="zh-CN" altLang="en-US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不邻接时</a:t>
                </a:r>
                <a:endParaRPr lang="zh-CN" altLang="en-US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64" name="矩形 547884"/>
              <p:cNvSpPr/>
              <p:nvPr/>
            </p:nvSpPr>
            <p:spPr>
              <a:xfrm>
                <a:off x="49" y="3332"/>
                <a:ext cx="748" cy="2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b="0">
                    <a:latin typeface="Times New Roman" panose="02020603050405020304" pitchFamily="18" charset="0"/>
                    <a:ea typeface="微软雅黑" panose="020B0503020204020204" charset="-122"/>
                  </a:rPr>
                  <a:t>A[i][j]=</a:t>
                </a:r>
                <a:endParaRPr lang="en-US" altLang="zh-CN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30765" name="左大括号 547885"/>
              <p:cNvSpPr/>
              <p:nvPr/>
            </p:nvSpPr>
            <p:spPr>
              <a:xfrm>
                <a:off x="881" y="3243"/>
                <a:ext cx="91" cy="453"/>
              </a:xfrm>
              <a:prstGeom prst="leftBrace">
                <a:avLst>
                  <a:gd name="adj1" fmla="val 41460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None/>
                </a:pPr>
                <a:endParaRPr lang="zh-CN" altLang="en-US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766" name="直接连接符 547886"/>
            <p:cNvSpPr/>
            <p:nvPr/>
          </p:nvSpPr>
          <p:spPr>
            <a:xfrm flipH="1">
              <a:off x="2574" y="3678"/>
              <a:ext cx="68" cy="18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5" name="组合 4"/>
          <p:cNvGrpSpPr/>
          <p:nvPr/>
        </p:nvGrpSpPr>
        <p:grpSpPr>
          <a:xfrm>
            <a:off x="685800" y="3017520"/>
            <a:ext cx="7941310" cy="3190240"/>
            <a:chOff x="1080" y="4752"/>
            <a:chExt cx="12506" cy="5024"/>
          </a:xfrm>
        </p:grpSpPr>
        <p:grpSp>
          <p:nvGrpSpPr>
            <p:cNvPr id="31745" name="组合 548865"/>
            <p:cNvGrpSpPr/>
            <p:nvPr/>
          </p:nvGrpSpPr>
          <p:grpSpPr>
            <a:xfrm>
              <a:off x="1080" y="4978"/>
              <a:ext cx="12507" cy="4799"/>
              <a:chOff x="521" y="-4"/>
              <a:chExt cx="4222" cy="1448"/>
            </a:xfrm>
          </p:grpSpPr>
          <p:grpSp>
            <p:nvGrpSpPr>
              <p:cNvPr id="31747" name="组合 548867"/>
              <p:cNvGrpSpPr/>
              <p:nvPr/>
            </p:nvGrpSpPr>
            <p:grpSpPr>
              <a:xfrm>
                <a:off x="2067" y="-4"/>
                <a:ext cx="1043" cy="1436"/>
                <a:chOff x="2067" y="-4"/>
                <a:chExt cx="1043" cy="1436"/>
              </a:xfrm>
            </p:grpSpPr>
            <p:sp>
              <p:nvSpPr>
                <p:cNvPr id="31748" name="矩形 548868"/>
                <p:cNvSpPr/>
                <p:nvPr/>
              </p:nvSpPr>
              <p:spPr>
                <a:xfrm>
                  <a:off x="2067" y="1228"/>
                  <a:ext cx="1043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(b)   </a:t>
                  </a:r>
                  <a:r>
                    <a:rPr lang="zh-CN" altLang="en-US" sz="2400" b="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顶点矩阵</a:t>
                  </a: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1749" name="组合 548869"/>
                <p:cNvGrpSpPr/>
                <p:nvPr/>
              </p:nvGrpSpPr>
              <p:grpSpPr>
                <a:xfrm>
                  <a:off x="2333" y="-4"/>
                  <a:ext cx="453" cy="1134"/>
                  <a:chOff x="2234" y="2196"/>
                  <a:chExt cx="453" cy="1160"/>
                </a:xfrm>
              </p:grpSpPr>
              <p:sp>
                <p:nvSpPr>
                  <p:cNvPr id="31750" name="矩形 548870"/>
                  <p:cNvSpPr/>
                  <p:nvPr/>
                </p:nvSpPr>
                <p:spPr>
                  <a:xfrm>
                    <a:off x="2234" y="2196"/>
                    <a:ext cx="453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 dirty="0" err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vexs</a:t>
                    </a:r>
                    <a:endParaRPr lang="en-US" altLang="zh-CN" sz="2400" b="0" dirty="0" err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51" name="矩形 548871"/>
                  <p:cNvSpPr/>
                  <p:nvPr/>
                </p:nvSpPr>
                <p:spPr>
                  <a:xfrm>
                    <a:off x="2292" y="2444"/>
                    <a:ext cx="360" cy="18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a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52" name="矩形 548872"/>
                  <p:cNvSpPr/>
                  <p:nvPr/>
                </p:nvSpPr>
                <p:spPr>
                  <a:xfrm>
                    <a:off x="2295" y="2623"/>
                    <a:ext cx="360" cy="18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b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53" name="矩形 548873"/>
                  <p:cNvSpPr/>
                  <p:nvPr/>
                </p:nvSpPr>
                <p:spPr>
                  <a:xfrm>
                    <a:off x="2295" y="2807"/>
                    <a:ext cx="360" cy="18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c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54" name="矩形 548874"/>
                  <p:cNvSpPr/>
                  <p:nvPr/>
                </p:nvSpPr>
                <p:spPr>
                  <a:xfrm>
                    <a:off x="2295" y="2991"/>
                    <a:ext cx="360" cy="18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d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55" name="矩形 548875"/>
                  <p:cNvSpPr/>
                  <p:nvPr/>
                </p:nvSpPr>
                <p:spPr>
                  <a:xfrm>
                    <a:off x="2298" y="3175"/>
                    <a:ext cx="360" cy="181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e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</p:grpSp>
          </p:grpSp>
          <p:grpSp>
            <p:nvGrpSpPr>
              <p:cNvPr id="31756" name="组合 548876"/>
              <p:cNvGrpSpPr/>
              <p:nvPr/>
            </p:nvGrpSpPr>
            <p:grpSpPr>
              <a:xfrm>
                <a:off x="3312" y="84"/>
                <a:ext cx="1431" cy="1360"/>
                <a:chOff x="3312" y="84"/>
                <a:chExt cx="1431" cy="1360"/>
              </a:xfrm>
            </p:grpSpPr>
            <p:sp>
              <p:nvSpPr>
                <p:cNvPr id="31757" name="矩形 548877"/>
                <p:cNvSpPr/>
                <p:nvPr/>
              </p:nvSpPr>
              <p:spPr>
                <a:xfrm>
                  <a:off x="3495" y="1240"/>
                  <a:ext cx="1065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(c)   </a:t>
                  </a:r>
                  <a:r>
                    <a:rPr lang="zh-CN" altLang="en-US" sz="2400" b="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邻接矩阵</a:t>
                  </a: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1758" name="组合 548878"/>
                <p:cNvGrpSpPr/>
                <p:nvPr/>
              </p:nvGrpSpPr>
              <p:grpSpPr>
                <a:xfrm>
                  <a:off x="3312" y="84"/>
                  <a:ext cx="1431" cy="1135"/>
                  <a:chOff x="3459" y="2220"/>
                  <a:chExt cx="1431" cy="1135"/>
                </a:xfrm>
              </p:grpSpPr>
              <p:sp>
                <p:nvSpPr>
                  <p:cNvPr id="31759" name="矩形 548879"/>
                  <p:cNvSpPr/>
                  <p:nvPr/>
                </p:nvSpPr>
                <p:spPr>
                  <a:xfrm>
                    <a:off x="3507" y="2220"/>
                    <a:ext cx="1383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∞ </a:t>
                    </a: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6    2   </a:t>
                    </a:r>
                    <a:r>
                      <a:rPr lang="en-US" altLang="zh-CN" sz="2400" b="0">
                        <a:latin typeface="宋体" panose="02010600030101010101" pitchFamily="2" charset="-122"/>
                        <a:ea typeface="微软雅黑" panose="020B0503020204020204" charset="-122"/>
                      </a:rPr>
                      <a:t>∞ ∞</a:t>
                    </a:r>
                    <a:endParaRPr lang="en-US" altLang="zh-CN" sz="2400" b="0">
                      <a:latin typeface="宋体" panose="02010600030101010101" pitchFamily="2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60" name="矩形 548880"/>
                  <p:cNvSpPr/>
                  <p:nvPr/>
                </p:nvSpPr>
                <p:spPr>
                  <a:xfrm>
                    <a:off x="3507" y="2460"/>
                    <a:ext cx="1383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∞ ∞</a:t>
                    </a:r>
                    <a:r>
                      <a:rPr lang="zh-CN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∞</a:t>
                    </a:r>
                    <a:r>
                      <a:rPr lang="zh-CN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</a:t>
                    </a: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∞</a:t>
                    </a:r>
                    <a:r>
                      <a:rPr lang="zh-CN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</a:t>
                    </a: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3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61" name="矩形 548881"/>
                  <p:cNvSpPr/>
                  <p:nvPr/>
                </p:nvSpPr>
                <p:spPr>
                  <a:xfrm>
                    <a:off x="3507" y="2688"/>
                    <a:ext cx="1383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∞</a:t>
                    </a:r>
                    <a:r>
                      <a:rPr lang="zh-CN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</a:t>
                    </a: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3  </a:t>
                    </a:r>
                    <a:r>
                      <a:rPr lang="en-US" altLang="zh-CN" sz="2400" b="0">
                        <a:latin typeface="宋体" panose="02010600030101010101" pitchFamily="2" charset="-122"/>
                        <a:ea typeface="微软雅黑" panose="020B0503020204020204" charset="-122"/>
                      </a:rPr>
                      <a:t>∞</a:t>
                    </a: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   1   </a:t>
                    </a:r>
                    <a:r>
                      <a:rPr lang="en-US" altLang="zh-CN" sz="2400" b="0">
                        <a:latin typeface="宋体" panose="02010600030101010101" pitchFamily="2" charset="-122"/>
                        <a:ea typeface="微软雅黑" panose="020B0503020204020204" charset="-122"/>
                      </a:rPr>
                      <a:t>∞</a:t>
                    </a:r>
                    <a:endParaRPr lang="en-US" altLang="zh-CN" sz="2400" b="0">
                      <a:latin typeface="宋体" panose="02010600030101010101" pitchFamily="2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62" name="矩形 548882"/>
                  <p:cNvSpPr/>
                  <p:nvPr/>
                </p:nvSpPr>
                <p:spPr>
                  <a:xfrm>
                    <a:off x="3507" y="2920"/>
                    <a:ext cx="1383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∞ </a:t>
                    </a:r>
                    <a:r>
                      <a:rPr lang="en-US" altLang="zh-CN" sz="2400" b="0">
                        <a:latin typeface="宋体" panose="02010600030101010101" pitchFamily="2" charset="-122"/>
                        <a:ea typeface="微软雅黑" panose="020B0503020204020204" charset="-122"/>
                      </a:rPr>
                      <a:t>4 </a:t>
                    </a: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 </a:t>
                    </a:r>
                    <a:r>
                      <a:rPr lang="en-US" altLang="zh-CN" sz="2400" b="0">
                        <a:latin typeface="宋体" panose="02010600030101010101" pitchFamily="2" charset="-122"/>
                        <a:ea typeface="微软雅黑" panose="020B0503020204020204" charset="-122"/>
                      </a:rPr>
                      <a:t>∞ ∞ </a:t>
                    </a: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 5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63" name="左中括号 548883"/>
                  <p:cNvSpPr/>
                  <p:nvPr/>
                </p:nvSpPr>
                <p:spPr>
                  <a:xfrm>
                    <a:off x="3459" y="2244"/>
                    <a:ext cx="45" cy="1111"/>
                  </a:xfrm>
                  <a:prstGeom prst="leftBracket">
                    <a:avLst>
                      <a:gd name="adj" fmla="val 205626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pPr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764" name="右中括号 548884"/>
                  <p:cNvSpPr/>
                  <p:nvPr/>
                </p:nvSpPr>
                <p:spPr>
                  <a:xfrm>
                    <a:off x="4747" y="2232"/>
                    <a:ext cx="45" cy="1111"/>
                  </a:xfrm>
                  <a:prstGeom prst="rightBracket">
                    <a:avLst>
                      <a:gd name="adj" fmla="val 205626"/>
                    </a:avLst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t"/>
                  <a:lstStyle/>
                  <a:p>
                    <a:pPr>
                      <a:buNone/>
                    </a:pPr>
                    <a:endPara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765" name="矩形 548885"/>
                  <p:cNvSpPr/>
                  <p:nvPr/>
                </p:nvSpPr>
                <p:spPr>
                  <a:xfrm>
                    <a:off x="3507" y="3140"/>
                    <a:ext cx="1383" cy="20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∞ ∞</a:t>
                    </a:r>
                    <a:r>
                      <a:rPr lang="zh-CN" altLang="en-US" sz="2400" b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lang="zh-CN" altLang="en-US" sz="2400" b="0">
                        <a:latin typeface="宋体" panose="02010600030101010101" pitchFamily="2" charset="-122"/>
                        <a:ea typeface="宋体" panose="02010600030101010101" pitchFamily="2" charset="-122"/>
                      </a:rPr>
                      <a:t>∞ ∞ ∞</a:t>
                    </a:r>
                    <a:endParaRPr lang="zh-CN" altLang="en-US" sz="2400" b="0">
                      <a:latin typeface="宋体" panose="02010600030101010101" pitchFamily="2" charset="-122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grpSp>
            <p:nvGrpSpPr>
              <p:cNvPr id="31766" name="组合 548886"/>
              <p:cNvGrpSpPr/>
              <p:nvPr/>
            </p:nvGrpSpPr>
            <p:grpSpPr>
              <a:xfrm>
                <a:off x="521" y="268"/>
                <a:ext cx="1447" cy="1164"/>
                <a:chOff x="521" y="268"/>
                <a:chExt cx="1447" cy="1164"/>
              </a:xfrm>
            </p:grpSpPr>
            <p:sp>
              <p:nvSpPr>
                <p:cNvPr id="31767" name="矩形 548887"/>
                <p:cNvSpPr/>
                <p:nvPr/>
              </p:nvSpPr>
              <p:spPr>
                <a:xfrm>
                  <a:off x="521" y="1228"/>
                  <a:ext cx="1180" cy="20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/>
                <a:lstStyle/>
                <a:p>
                  <a:pPr>
                    <a:buClr>
                      <a:schemeClr val="bg1"/>
                    </a:buClr>
                    <a:buNone/>
                  </a:pPr>
                  <a:r>
                    <a: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rPr>
                    <a:t>(a)  </a:t>
                  </a:r>
                  <a:r>
                    <a:rPr lang="zh-CN" altLang="en-US" sz="2400" b="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带权有向图</a:t>
                  </a:r>
                  <a:r>
                    <a:rPr lang="zh-CN" altLang="en-US" sz="2400" b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endParaRPr lang="zh-CN" altLang="en-US" sz="2400" b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1768" name="组合 548888"/>
                <p:cNvGrpSpPr/>
                <p:nvPr/>
              </p:nvGrpSpPr>
              <p:grpSpPr>
                <a:xfrm>
                  <a:off x="528" y="268"/>
                  <a:ext cx="1440" cy="840"/>
                  <a:chOff x="3984" y="1424"/>
                  <a:chExt cx="1440" cy="840"/>
                </a:xfrm>
              </p:grpSpPr>
              <p:sp>
                <p:nvSpPr>
                  <p:cNvPr id="31769" name="矩形 548889"/>
                  <p:cNvSpPr/>
                  <p:nvPr/>
                </p:nvSpPr>
                <p:spPr>
                  <a:xfrm>
                    <a:off x="4976" y="1512"/>
                    <a:ext cx="181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3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70" name="矩形 548890"/>
                  <p:cNvSpPr/>
                  <p:nvPr/>
                </p:nvSpPr>
                <p:spPr>
                  <a:xfrm>
                    <a:off x="4923" y="1864"/>
                    <a:ext cx="181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5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71" name="矩形 548891"/>
                  <p:cNvSpPr/>
                  <p:nvPr/>
                </p:nvSpPr>
                <p:spPr>
                  <a:xfrm>
                    <a:off x="4640" y="1816"/>
                    <a:ext cx="181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4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72" name="矩形 548892"/>
                  <p:cNvSpPr/>
                  <p:nvPr/>
                </p:nvSpPr>
                <p:spPr>
                  <a:xfrm>
                    <a:off x="4368" y="1992"/>
                    <a:ext cx="181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1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73" name="矩形 548893"/>
                  <p:cNvSpPr/>
                  <p:nvPr/>
                </p:nvSpPr>
                <p:spPr>
                  <a:xfrm>
                    <a:off x="3984" y="1760"/>
                    <a:ext cx="181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2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74" name="矩形 548894"/>
                  <p:cNvSpPr/>
                  <p:nvPr/>
                </p:nvSpPr>
                <p:spPr>
                  <a:xfrm>
                    <a:off x="4360" y="1424"/>
                    <a:ext cx="181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6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75" name="椭圆 548895"/>
                  <p:cNvSpPr/>
                  <p:nvPr/>
                </p:nvSpPr>
                <p:spPr>
                  <a:xfrm>
                    <a:off x="4040" y="1488"/>
                    <a:ext cx="227" cy="20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a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76" name="椭圆 548896"/>
                  <p:cNvSpPr/>
                  <p:nvPr/>
                </p:nvSpPr>
                <p:spPr>
                  <a:xfrm>
                    <a:off x="4682" y="1500"/>
                    <a:ext cx="227" cy="20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b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77" name="椭圆 548897"/>
                  <p:cNvSpPr/>
                  <p:nvPr/>
                </p:nvSpPr>
                <p:spPr>
                  <a:xfrm>
                    <a:off x="4037" y="2060"/>
                    <a:ext cx="227" cy="20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c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78" name="椭圆 548898"/>
                  <p:cNvSpPr/>
                  <p:nvPr/>
                </p:nvSpPr>
                <p:spPr>
                  <a:xfrm>
                    <a:off x="4677" y="2052"/>
                    <a:ext cx="227" cy="20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d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79" name="椭圆 548899"/>
                  <p:cNvSpPr/>
                  <p:nvPr/>
                </p:nvSpPr>
                <p:spPr>
                  <a:xfrm>
                    <a:off x="5197" y="1740"/>
                    <a:ext cx="227" cy="20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e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31780" name="直接连接符 548900"/>
                  <p:cNvSpPr/>
                  <p:nvPr/>
                </p:nvSpPr>
                <p:spPr>
                  <a:xfrm>
                    <a:off x="4152" y="1704"/>
                    <a:ext cx="0" cy="363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1781" name="直接连接符 548901"/>
                  <p:cNvSpPr/>
                  <p:nvPr/>
                </p:nvSpPr>
                <p:spPr>
                  <a:xfrm>
                    <a:off x="4797" y="1696"/>
                    <a:ext cx="0" cy="363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triangle" w="med" len="med"/>
                    <a:tailEnd type="none" w="med" len="med"/>
                  </a:ln>
                </p:spPr>
              </p:sp>
              <p:sp>
                <p:nvSpPr>
                  <p:cNvPr id="31782" name="直接连接符 548902"/>
                  <p:cNvSpPr/>
                  <p:nvPr/>
                </p:nvSpPr>
                <p:spPr>
                  <a:xfrm>
                    <a:off x="4272" y="1592"/>
                    <a:ext cx="408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1783" name="直接连接符 548903"/>
                  <p:cNvSpPr/>
                  <p:nvPr/>
                </p:nvSpPr>
                <p:spPr>
                  <a:xfrm>
                    <a:off x="4272" y="2160"/>
                    <a:ext cx="408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1784" name="直接连接符 548904"/>
                  <p:cNvSpPr/>
                  <p:nvPr/>
                </p:nvSpPr>
                <p:spPr>
                  <a:xfrm flipV="1">
                    <a:off x="4232" y="1648"/>
                    <a:ext cx="453" cy="453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1785" name="直接连接符 548905"/>
                  <p:cNvSpPr/>
                  <p:nvPr/>
                </p:nvSpPr>
                <p:spPr>
                  <a:xfrm flipV="1">
                    <a:off x="4896" y="1920"/>
                    <a:ext cx="336" cy="192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1786" name="直接连接符 548906"/>
                  <p:cNvSpPr/>
                  <p:nvPr/>
                </p:nvSpPr>
                <p:spPr>
                  <a:xfrm flipH="1" flipV="1">
                    <a:off x="4901" y="1616"/>
                    <a:ext cx="331" cy="16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miter/>
                    <a:headEnd type="triangle" w="med" len="med"/>
                    <a:tailEnd type="none" w="med" len="med"/>
                  </a:ln>
                </p:spPr>
              </p:sp>
              <p:sp>
                <p:nvSpPr>
                  <p:cNvPr id="31787" name="矩形 548907"/>
                  <p:cNvSpPr/>
                  <p:nvPr/>
                </p:nvSpPr>
                <p:spPr>
                  <a:xfrm>
                    <a:off x="4328" y="1712"/>
                    <a:ext cx="181" cy="181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/>
                  <a:lstStyle/>
                  <a:p>
                    <a:pPr>
                      <a:buClr>
                        <a:schemeClr val="bg1"/>
                      </a:buClr>
                      <a:buNone/>
                    </a:pPr>
                    <a:r>
                      <a:rPr lang="en-US" altLang="zh-CN" sz="2400" b="0">
                        <a:latin typeface="Times New Roman" panose="02020603050405020304" pitchFamily="18" charset="0"/>
                        <a:ea typeface="微软雅黑" panose="020B0503020204020204" charset="-122"/>
                      </a:rPr>
                      <a:t>3</a:t>
                    </a:r>
                    <a:endParaRPr lang="en-US" altLang="zh-CN" sz="2400" b="0">
                      <a:latin typeface="Times New Roman" panose="02020603050405020304" pitchFamily="18" charset="0"/>
                      <a:ea typeface="微软雅黑" panose="020B0503020204020204" charset="-122"/>
                    </a:endParaRPr>
                  </a:p>
                </p:txBody>
              </p:sp>
            </p:grpSp>
          </p:grpSp>
        </p:grpSp>
        <p:sp>
          <p:nvSpPr>
            <p:cNvPr id="6" name="矩形 547871"/>
            <p:cNvSpPr/>
            <p:nvPr/>
          </p:nvSpPr>
          <p:spPr>
            <a:xfrm rot="21420000">
              <a:off x="8613" y="5289"/>
              <a:ext cx="551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0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8" name="矩形 547871"/>
            <p:cNvSpPr/>
            <p:nvPr/>
          </p:nvSpPr>
          <p:spPr>
            <a:xfrm rot="21420000">
              <a:off x="8613" y="6175"/>
              <a:ext cx="551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1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9" name="矩形 547871"/>
            <p:cNvSpPr/>
            <p:nvPr/>
          </p:nvSpPr>
          <p:spPr>
            <a:xfrm rot="21420000">
              <a:off x="8613" y="6938"/>
              <a:ext cx="551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2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10" name="矩形 547871"/>
            <p:cNvSpPr/>
            <p:nvPr/>
          </p:nvSpPr>
          <p:spPr>
            <a:xfrm rot="21420000">
              <a:off x="8613" y="7725"/>
              <a:ext cx="551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3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11" name="矩形 547871"/>
            <p:cNvSpPr/>
            <p:nvPr/>
          </p:nvSpPr>
          <p:spPr>
            <a:xfrm rot="21420000">
              <a:off x="8613" y="8398"/>
              <a:ext cx="551" cy="4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4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4" name="矩形 547871"/>
            <p:cNvSpPr/>
            <p:nvPr/>
          </p:nvSpPr>
          <p:spPr>
            <a:xfrm>
              <a:off x="9441" y="4752"/>
              <a:ext cx="3313" cy="5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0  </a:t>
              </a:r>
              <a:r>
                <a:rPr lang="en-US" altLang="zh-CN" sz="2800" b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1   2   </a:t>
              </a:r>
              <a:r>
                <a:rPr lang="en-US" altLang="zh-CN" sz="2800" b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3  4</a:t>
              </a:r>
              <a:endParaRPr lang="en-US" altLang="zh-CN" sz="2800" b="0">
                <a:solidFill>
                  <a:srgbClr val="FF0000"/>
                </a:solidFill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7.2.1  邻接矩阵存储方法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45" y="1101725"/>
            <a:ext cx="8888730" cy="4994275"/>
          </a:xfrm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有向图邻接矩阵的特性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对于顶点vi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00FF"/>
                </a:solidFill>
              </a:rPr>
              <a:t>    第i行</a:t>
            </a:r>
            <a:r>
              <a:rPr lang="zh-CN" altLang="en-US">
                <a:solidFill>
                  <a:schemeClr val="tx1"/>
                </a:solidFill>
              </a:rPr>
              <a:t>的非0元素的个数是其</a:t>
            </a:r>
            <a:r>
              <a:rPr lang="zh-CN" altLang="en-US">
                <a:solidFill>
                  <a:srgbClr val="0000FF"/>
                </a:solidFill>
              </a:rPr>
              <a:t>出度OD(vi)</a:t>
            </a:r>
            <a:r>
              <a:rPr lang="zh-CN" altLang="en-US">
                <a:solidFill>
                  <a:schemeClr val="tx1"/>
                </a:solidFill>
              </a:rPr>
              <a:t>；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    </a:t>
            </a:r>
            <a:r>
              <a:rPr lang="zh-CN" altLang="en-US">
                <a:solidFill>
                  <a:srgbClr val="0000FF"/>
                </a:solidFill>
              </a:rPr>
              <a:t>第i列的</a:t>
            </a:r>
            <a:r>
              <a:rPr lang="zh-CN" altLang="en-US">
                <a:solidFill>
                  <a:schemeClr val="tx1"/>
                </a:solidFill>
              </a:rPr>
              <a:t>非0元素的个数是其</a:t>
            </a:r>
            <a:r>
              <a:rPr lang="zh-CN" altLang="en-US">
                <a:solidFill>
                  <a:srgbClr val="0000FF"/>
                </a:solidFill>
              </a:rPr>
              <a:t>入度ID(vi)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邻接矩阵中非0元素的个数就是图的弧的数目。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OC_GUID" val="{a1a2d32e-a35b-4497-bd47-b35d9a6d12d1}"/>
  <p:tag name="KSO_WPP_MARK_KEY" val="790fc093-d32b-4349-940d-895493eb0e76"/>
  <p:tag name="COMMONDATA" val="eyJoZGlkIjoiOGU2MzE3M2E0YWZkMTk5NjNhMzQxYTc0NzhhNDhlNGYifQ=="/>
  <p:tag name="commondata" val="eyJoZGlkIjoiMzI5YTdhMDExZWVhYTAxZjI0MDI4YTdlYmQ4ZDU4NTAifQ==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0</TotalTime>
  <Words>3719</Words>
  <Application>WPS 演示</Application>
  <PresentationFormat>全屏显示(4:3)</PresentationFormat>
  <Paragraphs>566</Paragraphs>
  <Slides>21</Slides>
  <Notes>8</Notes>
  <HiddenSlides>10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新宋体</vt:lpstr>
      <vt:lpstr>Symbol</vt:lpstr>
      <vt:lpstr>微软雅黑</vt:lpstr>
      <vt:lpstr>Arial Unicode MS</vt:lpstr>
      <vt:lpstr>仿宋_GB2312</vt:lpstr>
      <vt:lpstr>仿宋</vt:lpstr>
      <vt:lpstr>楷体</vt:lpstr>
      <vt:lpstr>场景型模板</vt:lpstr>
      <vt:lpstr>PowerPoint 演示文稿</vt:lpstr>
      <vt:lpstr>7.2  图的存储结构</vt:lpstr>
      <vt:lpstr>7.2.1  邻接矩阵表示法（数组表示）</vt:lpstr>
      <vt:lpstr>7.2.1  邻接矩阵存储方法</vt:lpstr>
      <vt:lpstr>7.2.1  邻接矩阵存储方法</vt:lpstr>
      <vt:lpstr>7.2.1  邻接矩阵存储方法</vt:lpstr>
      <vt:lpstr>7.2.1  邻接矩阵存储方法</vt:lpstr>
      <vt:lpstr>7.2.1  邻接矩阵存储方法</vt:lpstr>
      <vt:lpstr>7.2.1  邻接矩阵存储方法</vt:lpstr>
      <vt:lpstr>7.2.1  邻接矩阵存储方法</vt:lpstr>
      <vt:lpstr>7.2.2  邻接矩阵操作</vt:lpstr>
      <vt:lpstr>7.2.3  邻接链表存储</vt:lpstr>
      <vt:lpstr>7.2.3  邻接链表存储</vt:lpstr>
      <vt:lpstr>7.2.3  邻接链表存储</vt:lpstr>
      <vt:lpstr>7.2.3  邻接链表存储</vt:lpstr>
      <vt:lpstr>7.2.3  邻接链表存储</vt:lpstr>
      <vt:lpstr>7.2.3  邻接链表存储</vt:lpstr>
      <vt:lpstr>7.2.3  邻接链表存储</vt:lpstr>
      <vt:lpstr>PowerPoint 演示文稿</vt:lpstr>
      <vt:lpstr>PowerPoint 演示文稿</vt:lpstr>
      <vt:lpstr>PowerPoint 演示文稿</vt:lpstr>
    </vt:vector>
  </TitlesOfParts>
  <Company>B.I.T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AI</dc:creator>
  <cp:lastModifiedBy>董丹丹</cp:lastModifiedBy>
  <cp:revision>3484</cp:revision>
  <dcterms:created xsi:type="dcterms:W3CDTF">2001-07-10T07:21:00Z</dcterms:created>
  <dcterms:modified xsi:type="dcterms:W3CDTF">2024-06-01T06:44:35Z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6A1F3887F4F04BBF964B291E91DEA841</vt:lpwstr>
  </property>
</Properties>
</file>