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3133" r:id="rId3"/>
    <p:sldId id="3116" r:id="rId5"/>
    <p:sldId id="3209" r:id="rId6"/>
    <p:sldId id="3210" r:id="rId7"/>
    <p:sldId id="3204" r:id="rId8"/>
    <p:sldId id="3205" r:id="rId9"/>
    <p:sldId id="3206" r:id="rId10"/>
    <p:sldId id="3208" r:id="rId11"/>
    <p:sldId id="3224" r:id="rId12"/>
    <p:sldId id="3211" r:id="rId13"/>
    <p:sldId id="3215" r:id="rId14"/>
    <p:sldId id="3216" r:id="rId15"/>
    <p:sldId id="3217" r:id="rId16"/>
    <p:sldId id="3218" r:id="rId17"/>
    <p:sldId id="3214" r:id="rId18"/>
    <p:sldId id="3213" r:id="rId19"/>
    <p:sldId id="3219" r:id="rId20"/>
    <p:sldId id="3226" r:id="rId21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6" userDrawn="1">
          <p15:clr>
            <a:srgbClr val="A4A3A4"/>
          </p15:clr>
        </p15:guide>
        <p15:guide id="2" pos="21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FF"/>
    <a:srgbClr val="FF0000"/>
    <a:srgbClr val="0000FF"/>
    <a:srgbClr val="4EA947"/>
    <a:srgbClr val="3333CD"/>
    <a:srgbClr val="F9FBFA"/>
    <a:srgbClr val="B6042A"/>
    <a:srgbClr val="3CB43E"/>
    <a:srgbClr val="FF0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55" autoAdjust="0"/>
  </p:normalViewPr>
  <p:slideViewPr>
    <p:cSldViewPr showGuides="1">
      <p:cViewPr varScale="1">
        <p:scale>
          <a:sx n="96" d="100"/>
          <a:sy n="96" d="100"/>
        </p:scale>
        <p:origin x="1314" y="84"/>
      </p:cViewPr>
      <p:guideLst>
        <p:guide orient="horz" pos="2936"/>
        <p:guide pos="21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66576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200" b="0" strike="noStrike" noProof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b="0" strike="noStrike" noProof="1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200" b="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b="0" strike="noStrike" noProof="1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  <a:sym typeface="+mn-ea"/>
              </a:rPr>
              <a:t>◆ 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  <a:sym typeface="+mn-ea"/>
              </a:rPr>
              <a:t>复杂性：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图的任意顶点可能和其余的顶点相邻接，可能在访问了某个顶点后，沿某条路径搜索后又回到原顶点。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  <a:sym typeface="+mn-ea"/>
              </a:rPr>
              <a:t>◆ 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  <a:sym typeface="+mn-ea"/>
              </a:rPr>
              <a:t>解决办法：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在遍历过程中记下已被访问过的顶点。设置一个辅助向量</a:t>
            </a:r>
            <a:r>
              <a:rPr lang="en-US" altLang="zh-CN" b="1">
                <a:sym typeface="+mn-ea"/>
              </a:rPr>
              <a:t>Visited[1</a:t>
            </a:r>
            <a:r>
              <a:rPr lang="en-US" altLang="zh-CN" b="1">
                <a:cs typeface="Times New Roman" panose="02020603050405020304" pitchFamily="18" charset="0"/>
                <a:sym typeface="+mn-ea"/>
              </a:rPr>
              <a:t>…</a:t>
            </a:r>
            <a:r>
              <a:rPr lang="en-US" altLang="zh-CN" b="1">
                <a:sym typeface="+mn-ea"/>
              </a:rPr>
              <a:t>n](n</a:t>
            </a:r>
            <a:r>
              <a:rPr lang="zh-CN" altLang="en-US" b="1" dirty="0">
                <a:sym typeface="+mn-ea"/>
              </a:rPr>
              <a:t>为顶点数</a:t>
            </a:r>
            <a:r>
              <a:rPr lang="en-US" altLang="zh-CN" b="1">
                <a:sym typeface="+mn-ea"/>
              </a:rPr>
              <a:t>)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，其初值为</a:t>
            </a:r>
            <a:r>
              <a:rPr lang="en-US" altLang="zh-CN" b="1">
                <a:sym typeface="+mn-ea"/>
              </a:rPr>
              <a:t>0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，一旦访问了顶点</a:t>
            </a:r>
            <a:r>
              <a:rPr lang="en-US" altLang="zh-CN" b="1">
                <a:sym typeface="+mn-ea"/>
              </a:rPr>
              <a:t>v</a:t>
            </a:r>
            <a:r>
              <a:rPr lang="en-US" altLang="zh-CN" b="1" baseline="-18000">
                <a:sym typeface="+mn-ea"/>
              </a:rPr>
              <a:t>i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后，使</a:t>
            </a:r>
            <a:r>
              <a:rPr lang="en-US" altLang="zh-CN" b="1">
                <a:sym typeface="+mn-ea"/>
              </a:rPr>
              <a:t>Visited[i]</a:t>
            </a:r>
            <a:r>
              <a:rPr lang="zh-CN" altLang="en-US" b="1" dirty="0">
                <a:sym typeface="+mn-ea"/>
              </a:rPr>
              <a:t>为</a:t>
            </a:r>
            <a:r>
              <a:rPr lang="en-US" altLang="zh-CN" b="1">
                <a:sym typeface="+mn-ea"/>
              </a:rPr>
              <a:t>1</a:t>
            </a:r>
            <a:r>
              <a:rPr lang="zh-CN" altLang="en-US" b="1" dirty="0">
                <a:sym typeface="+mn-ea"/>
              </a:rPr>
              <a:t>或为访问的次序号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endParaRPr lang="zh-CN" altLang="en-US" b="1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endParaRPr lang="zh-CN" altLang="en-US" b="1" dirty="0"/>
          </a:p>
          <a:p>
            <a:pPr marL="0" indent="0">
              <a:lnSpc>
                <a:spcPct val="110000"/>
              </a:lnSpc>
              <a:buClr>
                <a:schemeClr val="bg1"/>
              </a:buClr>
              <a:buSzPct val="100000"/>
              <a:buNone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由算法思想知，这是一个递归过程。</a:t>
            </a: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10000"/>
              </a:lnSpc>
              <a:buClr>
                <a:schemeClr val="bg1"/>
              </a:buClr>
              <a:buSzPct val="100000"/>
              <a:buNone/>
            </a:pP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10000"/>
              </a:lnSpc>
              <a:buClr>
                <a:schemeClr val="bg1"/>
              </a:buClr>
              <a:buSzPct val="100000"/>
              <a:buNone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因此，先设计一个从某个顶点</a:t>
            </a:r>
            <a:r>
              <a:rPr lang="en-US" altLang="zh-CN" b="1"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编号</a:t>
            </a:r>
            <a:r>
              <a:rPr lang="en-US" altLang="zh-CN" b="1">
                <a:latin typeface="宋体" panose="02010600030101010101" pitchFamily="2" charset="-122"/>
                <a:sym typeface="+mn-ea"/>
              </a:rPr>
              <a:t>)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为</a:t>
            </a:r>
            <a:r>
              <a:rPr lang="en-US" altLang="zh-CN" b="1">
                <a:sym typeface="+mn-ea"/>
              </a:rPr>
              <a:t>v</a:t>
            </a:r>
            <a:r>
              <a:rPr lang="en-US" altLang="zh-CN" b="1" baseline="-18000">
                <a:sym typeface="+mn-ea"/>
              </a:rPr>
              <a:t>0</a:t>
            </a:r>
            <a:r>
              <a:rPr lang="zh-CN" altLang="en-US" b="1" dirty="0">
                <a:sym typeface="+mn-ea"/>
              </a:rPr>
              <a:t>开始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深度优先</a:t>
            </a:r>
            <a:r>
              <a:rPr lang="zh-CN" altLang="en-US" b="1" dirty="0">
                <a:sym typeface="+mn-ea"/>
              </a:rPr>
              <a:t>搜索的函数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，便于调用。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Clr>
                <a:schemeClr val="bg1"/>
              </a:buClr>
              <a:buSzPct val="100000"/>
              <a:buNone/>
            </a:pPr>
            <a:endParaRPr lang="zh-CN" altLang="en-US" b="1" dirty="0">
              <a:latin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10000"/>
              </a:lnSpc>
              <a:buClr>
                <a:schemeClr val="bg1"/>
              </a:buClr>
              <a:buSzPct val="100000"/>
              <a:buNone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在遍历整个图时，可以对图中的每一个未访问的顶点执行所定义的函数。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sym typeface="+mn-ea"/>
              </a:rPr>
              <a:t> </a:t>
            </a:r>
            <a:r>
              <a:rPr lang="zh-CN" altLang="en-US" b="1" dirty="0">
                <a:sym typeface="+mn-ea"/>
              </a:rPr>
              <a:t>遍历时，对图的每个顶点至多调用一次</a:t>
            </a:r>
            <a:r>
              <a:rPr lang="en-US" altLang="zh-CN" b="1">
                <a:ea typeface="微软雅黑" panose="020B0503020204020204" charset="-122"/>
                <a:sym typeface="+mn-ea"/>
              </a:rPr>
              <a:t>DFS</a:t>
            </a:r>
            <a:r>
              <a:rPr lang="zh-CN" altLang="en-US" b="1" dirty="0">
                <a:sym typeface="+mn-ea"/>
              </a:rPr>
              <a:t>函数。其实质就是对每个顶点查找邻接顶点的过程，取决于存储结构。当图有</a:t>
            </a:r>
            <a:r>
              <a:rPr lang="en-US" altLang="zh-CN" b="1">
                <a:ea typeface="微软雅黑" panose="020B0503020204020204" charset="-122"/>
                <a:sym typeface="+mn-ea"/>
              </a:rPr>
              <a:t>e</a:t>
            </a:r>
            <a:r>
              <a:rPr lang="zh-CN" altLang="en-US" b="1" dirty="0">
                <a:sym typeface="+mn-ea"/>
              </a:rPr>
              <a:t>条边，其时间复杂度为</a:t>
            </a:r>
            <a:r>
              <a:rPr lang="en-US" altLang="zh-CN" b="1" dirty="0" err="1">
                <a:ea typeface="微软雅黑" panose="020B0503020204020204" charset="-122"/>
                <a:sym typeface="+mn-ea"/>
              </a:rPr>
              <a:t>O(e</a:t>
            </a:r>
            <a:r>
              <a:rPr lang="en-US" altLang="zh-CN" b="1">
                <a:ea typeface="微软雅黑" panose="020B0503020204020204" charset="-122"/>
                <a:sym typeface="+mn-ea"/>
              </a:rPr>
              <a:t>)</a:t>
            </a:r>
            <a:r>
              <a:rPr lang="zh-CN" altLang="en-US" b="1" dirty="0">
                <a:sym typeface="+mn-ea"/>
              </a:rPr>
              <a:t>，总时间复杂度为</a:t>
            </a:r>
            <a:r>
              <a:rPr lang="en-US" altLang="zh-CN" b="1" dirty="0" err="1">
                <a:ea typeface="微软雅黑" panose="020B0503020204020204" charset="-122"/>
                <a:sym typeface="+mn-ea"/>
              </a:rPr>
              <a:t>O(n+e</a:t>
            </a:r>
            <a:r>
              <a:rPr lang="en-US" altLang="zh-CN" b="1">
                <a:ea typeface="微软雅黑" panose="020B0503020204020204" charset="-122"/>
                <a:sym typeface="+mn-ea"/>
              </a:rPr>
              <a:t>) </a:t>
            </a:r>
            <a:r>
              <a:rPr lang="zh-CN" altLang="en-US" b="1" dirty="0">
                <a:sym typeface="+mn-ea"/>
              </a:rPr>
              <a:t>。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endParaRPr lang="zh-CN" altLang="en-US" b="1" dirty="0"/>
          </a:p>
          <a:p>
            <a:pPr marL="0" indent="0">
              <a:lnSpc>
                <a:spcPct val="110000"/>
              </a:lnSpc>
              <a:buClr>
                <a:schemeClr val="bg1"/>
              </a:buClr>
              <a:buSzPct val="100000"/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用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  <a:sym typeface="+mn-ea"/>
              </a:rPr>
              <a:t>广度优先搜索算法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遍历图与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  <a:sym typeface="+mn-ea"/>
              </a:rPr>
              <a:t>深度优先搜索算法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遍历图的</a:t>
            </a:r>
            <a:r>
              <a:rPr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sym typeface="+mn-ea"/>
              </a:rPr>
              <a:t>唯一区别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是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  <a:sym typeface="+mn-ea"/>
              </a:rPr>
              <a:t>邻接点搜索次序不同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，因此，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  <a:sym typeface="+mn-ea"/>
              </a:rPr>
              <a:t>广度优先搜索算法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遍历图的总时间复杂度为</a:t>
            </a:r>
            <a:r>
              <a:rPr lang="en-US" altLang="zh-CN" b="1">
                <a:ea typeface="微软雅黑" panose="020B0503020204020204" charset="-122"/>
                <a:sym typeface="+mn-ea"/>
              </a:rPr>
              <a:t>O(n+e) </a:t>
            </a:r>
            <a:r>
              <a:rPr lang="zh-CN" altLang="en-US" b="1">
                <a:latin typeface="宋体" panose="02010600030101010101" pitchFamily="2" charset="-122"/>
                <a:sym typeface="+mn-ea"/>
              </a:rPr>
              <a:t>。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    图的遍历可以系统地访问图中的每个顶点，因此，图的遍历算法是图的最基本</a:t>
            </a:r>
            <a:r>
              <a:rPr lang="zh-CN" altLang="en-US" b="1" dirty="0">
                <a:sym typeface="+mn-ea"/>
              </a:rPr>
              <a:t>、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最重要的算法，许多有关图的操作都是在图的遍历基础之上加以变化来实现的</a:t>
            </a:r>
            <a:r>
              <a:rPr lang="zh-CN" altLang="en-US" b="1">
                <a:latin typeface="宋体" panose="02010600030101010101" pitchFamily="2" charset="-122"/>
                <a:sym typeface="+mn-ea"/>
              </a:rPr>
              <a:t>。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26"/>
          <p:cNvSpPr/>
          <p:nvPr/>
        </p:nvSpPr>
        <p:spPr bwMode="gray">
          <a:xfrm>
            <a:off x="690563" y="3340100"/>
            <a:ext cx="7653338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Char char="§"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zh-CN" strike="noStrike" noProof="1"/>
          </a:p>
        </p:txBody>
      </p:sp>
      <p:sp>
        <p:nvSpPr>
          <p:cNvPr id="3584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solidFill>
                <a:srgbClr val="57896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233363"/>
            <a:ext cx="7772400" cy="5953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101725"/>
            <a:ext cx="7772400" cy="4994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kumimoji="1" sz="1400" b="0">
                <a:solidFill>
                  <a:schemeClr val="bg2"/>
                </a:solidFill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kumimoji="1" sz="1400" b="0">
                <a:solidFill>
                  <a:schemeClr val="bg2"/>
                </a:solidFill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bg2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1031" name="Line 4"/>
          <p:cNvSpPr/>
          <p:nvPr userDrawn="1"/>
        </p:nvSpPr>
        <p:spPr>
          <a:xfrm>
            <a:off x="0" y="838200"/>
            <a:ext cx="9144000" cy="0"/>
          </a:xfrm>
          <a:prstGeom prst="line">
            <a:avLst/>
          </a:prstGeom>
          <a:ln w="57150" cap="flat" cmpd="thickThin">
            <a:solidFill>
              <a:srgbClr val="E6022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2" name="Rectangle 2"/>
          <p:cNvSpPr>
            <a:spLocks noGrp="1"/>
          </p:cNvSpPr>
          <p:nvPr userDrawn="1"/>
        </p:nvSpPr>
        <p:spPr>
          <a:xfrm>
            <a:off x="685800" y="152400"/>
            <a:ext cx="7772400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lvl="0" algn="ctr">
              <a:spcBef>
                <a:spcPct val="0"/>
              </a:spcBef>
              <a:buNone/>
            </a:pPr>
            <a:endParaRPr lang="zh-CN" altLang="en-US" sz="4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zoom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/>
          </p:cNvSpPr>
          <p:nvPr>
            <p:ph idx="1"/>
          </p:nvPr>
        </p:nvSpPr>
        <p:spPr>
          <a:xfrm>
            <a:off x="762000" y="1160780"/>
            <a:ext cx="7772400" cy="4739005"/>
          </a:xfrm>
          <a:ln>
            <a:solidFill>
              <a:srgbClr val="E60223"/>
            </a:solidFill>
            <a:miter/>
          </a:ln>
          <a:scene3d>
            <a:camera prst="legacyObliqueBottomLeft">
              <a:rot lat="0" lon="0" rev="0"/>
            </a:camera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square" lIns="91440" tIns="45720" rIns="91440" bIns="45720" anchor="t">
            <a:flatTx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zh-CN" dirty="0"/>
              <a:t>7.1　图的定义</a:t>
            </a:r>
            <a:endParaRPr lang="zh-CN" altLang="zh-CN" dirty="0"/>
          </a:p>
          <a:p>
            <a:pPr eaLnBrk="1" hangingPunct="1">
              <a:lnSpc>
                <a:spcPct val="140000"/>
              </a:lnSpc>
            </a:pPr>
            <a:r>
              <a:rPr lang="en-US" altLang="zh-CN" dirty="0">
                <a:solidFill>
                  <a:schemeClr val="tx1"/>
                </a:solidFill>
              </a:rPr>
              <a:t>7.2</a:t>
            </a:r>
            <a:r>
              <a:rPr lang="zh-CN" altLang="en-US" dirty="0">
                <a:solidFill>
                  <a:schemeClr val="tx1"/>
                </a:solidFill>
              </a:rPr>
              <a:t>　</a:t>
            </a:r>
            <a:r>
              <a:rPr lang="zh-CN" altLang="zh-CN" dirty="0">
                <a:solidFill>
                  <a:schemeClr val="tx1"/>
                </a:solidFill>
              </a:rPr>
              <a:t>图的存储结构</a:t>
            </a:r>
            <a:endParaRPr lang="zh-CN" alt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7.3</a:t>
            </a:r>
            <a:r>
              <a:rPr lang="zh-CN" altLang="en-US" dirty="0">
                <a:solidFill>
                  <a:srgbClr val="FF0000"/>
                </a:solidFill>
              </a:rPr>
              <a:t>　图的遍历</a:t>
            </a:r>
            <a:endParaRPr lang="zh-CN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7.4    </a:t>
            </a:r>
            <a:r>
              <a:rPr lang="zh-CN" altLang="en-US" dirty="0"/>
              <a:t>图的连通性问题</a:t>
            </a:r>
            <a:endParaRPr lang="zh-CN" altLang="en-US" dirty="0"/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7.5    </a:t>
            </a:r>
            <a:r>
              <a:rPr lang="zh-CN" altLang="en-US" dirty="0"/>
              <a:t>有向无环图及其应用</a:t>
            </a:r>
            <a:endParaRPr lang="zh-CN" altLang="en-US" dirty="0"/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7.6    </a:t>
            </a:r>
            <a:r>
              <a:rPr lang="zh-CN" altLang="en-US" dirty="0"/>
              <a:t>最短路径</a:t>
            </a:r>
            <a:endParaRPr lang="zh-CN" altLang="en-US" dirty="0"/>
          </a:p>
        </p:txBody>
      </p:sp>
      <p:sp>
        <p:nvSpPr>
          <p:cNvPr id="31747" name="Line 4"/>
          <p:cNvSpPr/>
          <p:nvPr/>
        </p:nvSpPr>
        <p:spPr>
          <a:xfrm>
            <a:off x="0" y="838200"/>
            <a:ext cx="9144000" cy="0"/>
          </a:xfrm>
          <a:prstGeom prst="line">
            <a:avLst/>
          </a:prstGeom>
          <a:ln w="57150" cap="flat" cmpd="thickThin">
            <a:solidFill>
              <a:srgbClr val="E6022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7.3.1  深度优先搜索算法</a:t>
            </a:r>
            <a:endParaRPr lang="en-US" altLang="zh-CN">
              <a:sym typeface="+mn-ea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285750" y="1000760"/>
            <a:ext cx="6314440" cy="2570957"/>
            <a:chOff x="2771775" y="1263650"/>
            <a:chExt cx="6121400" cy="2548513"/>
          </a:xfrm>
        </p:grpSpPr>
        <p:sp>
          <p:nvSpPr>
            <p:cNvPr id="6148" name="Text Box 23"/>
            <p:cNvSpPr txBox="1">
              <a:spLocks noChangeArrowheads="1"/>
            </p:cNvSpPr>
            <p:nvPr/>
          </p:nvSpPr>
          <p:spPr bwMode="auto">
            <a:xfrm>
              <a:off x="2771775" y="1428736"/>
              <a:ext cx="288925" cy="365714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sz="2000" b="0">
                  <a:ea typeface="+mn-ea"/>
                  <a:cs typeface="Times New Roman" panose="02020603050405020304" pitchFamily="18" charset="0"/>
                </a:rPr>
                <a:t>0</a:t>
              </a:r>
              <a:endParaRPr lang="en-US" altLang="zh-CN" sz="2000" b="0"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92"/>
            <p:cNvGrpSpPr/>
            <p:nvPr/>
          </p:nvGrpSpPr>
          <p:grpSpPr bwMode="auto">
            <a:xfrm>
              <a:off x="3170238" y="1263650"/>
              <a:ext cx="1152525" cy="503238"/>
              <a:chOff x="1997" y="300"/>
              <a:chExt cx="726" cy="317"/>
            </a:xfrm>
          </p:grpSpPr>
          <p:sp>
            <p:nvSpPr>
              <p:cNvPr id="6238" name="Rectangle 22"/>
              <p:cNvSpPr>
                <a:spLocks noChangeArrowheads="1"/>
              </p:cNvSpPr>
              <p:nvPr/>
            </p:nvSpPr>
            <p:spPr bwMode="auto">
              <a:xfrm>
                <a:off x="1997" y="300"/>
                <a:ext cx="363" cy="317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r>
                  <a:rPr lang="en-US" altLang="zh-CN" b="0" i="1" dirty="0" err="1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v</a:t>
                </a:r>
                <a:r>
                  <a:rPr lang="en-US" altLang="zh-CN" b="0" baseline="-25000" dirty="0" err="1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0</a:t>
                </a:r>
                <a:endParaRPr lang="en-US" altLang="zh-CN" b="0" baseline="-25000" dirty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Rectangle 24"/>
              <p:cNvSpPr>
                <a:spLocks noChangeArrowheads="1"/>
              </p:cNvSpPr>
              <p:nvPr/>
            </p:nvSpPr>
            <p:spPr bwMode="auto">
              <a:xfrm>
                <a:off x="2360" y="300"/>
                <a:ext cx="363" cy="317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b="0" baseline="-2500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" name="Group 97"/>
            <p:cNvGrpSpPr/>
            <p:nvPr/>
          </p:nvGrpSpPr>
          <p:grpSpPr bwMode="auto">
            <a:xfrm>
              <a:off x="4572000" y="1336675"/>
              <a:ext cx="936625" cy="395288"/>
              <a:chOff x="2880" y="346"/>
              <a:chExt cx="590" cy="249"/>
            </a:xfrm>
          </p:grpSpPr>
          <p:sp>
            <p:nvSpPr>
              <p:cNvPr id="6236" name="Rectangle 25"/>
              <p:cNvSpPr>
                <a:spLocks noChangeArrowheads="1"/>
              </p:cNvSpPr>
              <p:nvPr/>
            </p:nvSpPr>
            <p:spPr bwMode="auto">
              <a:xfrm>
                <a:off x="2880" y="346"/>
                <a:ext cx="317" cy="249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r>
                  <a:rPr lang="en-US" altLang="zh-CN" sz="2000" b="0" dirty="0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1</a:t>
                </a:r>
                <a:endParaRPr lang="en-US" altLang="zh-CN" sz="2000" b="0" dirty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Rectangle 26"/>
              <p:cNvSpPr>
                <a:spLocks noChangeArrowheads="1"/>
              </p:cNvSpPr>
              <p:nvPr/>
            </p:nvSpPr>
            <p:spPr bwMode="auto">
              <a:xfrm>
                <a:off x="3198" y="346"/>
                <a:ext cx="272" cy="249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2000" b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" name="Group 98"/>
            <p:cNvGrpSpPr/>
            <p:nvPr/>
          </p:nvGrpSpPr>
          <p:grpSpPr bwMode="auto">
            <a:xfrm>
              <a:off x="5691188" y="1336675"/>
              <a:ext cx="936625" cy="395288"/>
              <a:chOff x="3585" y="346"/>
              <a:chExt cx="590" cy="249"/>
            </a:xfrm>
          </p:grpSpPr>
          <p:sp>
            <p:nvSpPr>
              <p:cNvPr id="6234" name="Rectangle 27"/>
              <p:cNvSpPr>
                <a:spLocks noChangeArrowheads="1"/>
              </p:cNvSpPr>
              <p:nvPr/>
            </p:nvSpPr>
            <p:spPr bwMode="auto">
              <a:xfrm>
                <a:off x="3585" y="346"/>
                <a:ext cx="317" cy="249"/>
              </a:xfrm>
              <a:prstGeom prst="rect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r>
                  <a:rPr lang="en-US" altLang="zh-CN" sz="2000" b="0" dirty="0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3</a:t>
                </a:r>
                <a:endParaRPr lang="en-US" altLang="zh-CN" sz="2000" b="0" dirty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5" name="Rectangle 28"/>
              <p:cNvSpPr>
                <a:spLocks noChangeArrowheads="1"/>
              </p:cNvSpPr>
              <p:nvPr/>
            </p:nvSpPr>
            <p:spPr bwMode="auto">
              <a:xfrm>
                <a:off x="3903" y="346"/>
                <a:ext cx="272" cy="249"/>
              </a:xfrm>
              <a:prstGeom prst="rect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2000" b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99"/>
            <p:cNvGrpSpPr/>
            <p:nvPr/>
          </p:nvGrpSpPr>
          <p:grpSpPr bwMode="auto">
            <a:xfrm>
              <a:off x="6808788" y="1336675"/>
              <a:ext cx="936625" cy="395288"/>
              <a:chOff x="4289" y="346"/>
              <a:chExt cx="590" cy="249"/>
            </a:xfrm>
          </p:grpSpPr>
          <p:sp>
            <p:nvSpPr>
              <p:cNvPr id="6232" name="Rectangle 29"/>
              <p:cNvSpPr>
                <a:spLocks noChangeArrowheads="1"/>
              </p:cNvSpPr>
              <p:nvPr/>
            </p:nvSpPr>
            <p:spPr bwMode="auto">
              <a:xfrm>
                <a:off x="4289" y="346"/>
                <a:ext cx="317" cy="249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r>
                  <a:rPr lang="en-US" altLang="zh-CN" sz="2000" b="0" dirty="0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4</a:t>
                </a:r>
                <a:endParaRPr lang="en-US" altLang="zh-CN" sz="2000" b="0" dirty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3" name="Rectangle 30"/>
              <p:cNvSpPr>
                <a:spLocks noChangeArrowheads="1"/>
              </p:cNvSpPr>
              <p:nvPr/>
            </p:nvSpPr>
            <p:spPr bwMode="auto">
              <a:xfrm>
                <a:off x="4607" y="346"/>
                <a:ext cx="272" cy="249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r>
                  <a:rPr lang="en-US" altLang="zh-CN" sz="2000" b="0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∧</a:t>
                </a:r>
                <a:endParaRPr lang="en-US" altLang="zh-CN" sz="2000" b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53" name="Line 31"/>
            <p:cNvSpPr>
              <a:spLocks noChangeShapeType="1"/>
            </p:cNvSpPr>
            <p:nvPr/>
          </p:nvSpPr>
          <p:spPr bwMode="auto">
            <a:xfrm>
              <a:off x="3995738" y="155257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4" name="Line 32"/>
            <p:cNvSpPr>
              <a:spLocks noChangeShapeType="1"/>
            </p:cNvSpPr>
            <p:nvPr/>
          </p:nvSpPr>
          <p:spPr bwMode="auto">
            <a:xfrm>
              <a:off x="5338763" y="154305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5" name="Line 33"/>
            <p:cNvSpPr>
              <a:spLocks noChangeShapeType="1"/>
            </p:cNvSpPr>
            <p:nvPr/>
          </p:nvSpPr>
          <p:spPr bwMode="auto">
            <a:xfrm>
              <a:off x="6461125" y="155257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6" name="Text Box 35"/>
            <p:cNvSpPr txBox="1">
              <a:spLocks noChangeArrowheads="1"/>
            </p:cNvSpPr>
            <p:nvPr/>
          </p:nvSpPr>
          <p:spPr bwMode="auto">
            <a:xfrm>
              <a:off x="2771775" y="1933561"/>
              <a:ext cx="288925" cy="365714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sz="2000" b="0">
                  <a:ea typeface="+mn-ea"/>
                  <a:cs typeface="Times New Roman" panose="02020603050405020304" pitchFamily="18" charset="0"/>
                </a:rPr>
                <a:t>1</a:t>
              </a:r>
              <a:endParaRPr lang="en-US" altLang="zh-CN" sz="2000" b="0"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7" name="Group 93"/>
            <p:cNvGrpSpPr/>
            <p:nvPr/>
          </p:nvGrpSpPr>
          <p:grpSpPr bwMode="auto">
            <a:xfrm>
              <a:off x="3170238" y="1768475"/>
              <a:ext cx="1152525" cy="503238"/>
              <a:chOff x="1997" y="618"/>
              <a:chExt cx="726" cy="317"/>
            </a:xfrm>
          </p:grpSpPr>
          <p:sp>
            <p:nvSpPr>
              <p:cNvPr id="6230" name="Rectangle 34"/>
              <p:cNvSpPr>
                <a:spLocks noChangeArrowheads="1"/>
              </p:cNvSpPr>
              <p:nvPr/>
            </p:nvSpPr>
            <p:spPr bwMode="auto">
              <a:xfrm>
                <a:off x="1997" y="618"/>
                <a:ext cx="363" cy="317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r>
                  <a:rPr lang="en-US" altLang="zh-CN" b="0" i="1" dirty="0" err="1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v</a:t>
                </a:r>
                <a:r>
                  <a:rPr lang="en-US" altLang="zh-CN" b="0" baseline="-25000" dirty="0" err="1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1</a:t>
                </a:r>
                <a:endParaRPr lang="en-US" altLang="zh-CN" b="0" baseline="-25000" dirty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1" name="Rectangle 36"/>
              <p:cNvSpPr>
                <a:spLocks noChangeArrowheads="1"/>
              </p:cNvSpPr>
              <p:nvPr/>
            </p:nvSpPr>
            <p:spPr bwMode="auto">
              <a:xfrm>
                <a:off x="2360" y="618"/>
                <a:ext cx="363" cy="317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b="0" baseline="-2500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100"/>
            <p:cNvGrpSpPr/>
            <p:nvPr/>
          </p:nvGrpSpPr>
          <p:grpSpPr bwMode="auto">
            <a:xfrm>
              <a:off x="4572000" y="1841500"/>
              <a:ext cx="936625" cy="395288"/>
              <a:chOff x="2880" y="664"/>
              <a:chExt cx="590" cy="249"/>
            </a:xfrm>
          </p:grpSpPr>
          <p:sp>
            <p:nvSpPr>
              <p:cNvPr id="6228" name="Rectangle 37"/>
              <p:cNvSpPr>
                <a:spLocks noChangeArrowheads="1"/>
              </p:cNvSpPr>
              <p:nvPr/>
            </p:nvSpPr>
            <p:spPr bwMode="auto">
              <a:xfrm>
                <a:off x="2880" y="664"/>
                <a:ext cx="317" cy="249"/>
              </a:xfrm>
              <a:prstGeom prst="rect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r>
                  <a:rPr lang="en-US" altLang="zh-CN" sz="2000" b="0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0</a:t>
                </a:r>
                <a:endParaRPr lang="en-US" altLang="zh-CN" sz="2000" b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9" name="Rectangle 38"/>
              <p:cNvSpPr>
                <a:spLocks noChangeArrowheads="1"/>
              </p:cNvSpPr>
              <p:nvPr/>
            </p:nvSpPr>
            <p:spPr bwMode="auto">
              <a:xfrm>
                <a:off x="3198" y="664"/>
                <a:ext cx="272" cy="249"/>
              </a:xfrm>
              <a:prstGeom prst="rect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2000" b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101"/>
            <p:cNvGrpSpPr/>
            <p:nvPr/>
          </p:nvGrpSpPr>
          <p:grpSpPr bwMode="auto">
            <a:xfrm>
              <a:off x="5691188" y="1841500"/>
              <a:ext cx="936625" cy="395288"/>
              <a:chOff x="3585" y="664"/>
              <a:chExt cx="590" cy="249"/>
            </a:xfrm>
          </p:grpSpPr>
          <p:sp>
            <p:nvSpPr>
              <p:cNvPr id="6226" name="Rectangle 39"/>
              <p:cNvSpPr>
                <a:spLocks noChangeArrowheads="1"/>
              </p:cNvSpPr>
              <p:nvPr/>
            </p:nvSpPr>
            <p:spPr bwMode="auto">
              <a:xfrm>
                <a:off x="3585" y="664"/>
                <a:ext cx="317" cy="249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r>
                  <a:rPr lang="en-US" altLang="zh-CN" sz="2000" b="0" dirty="0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2</a:t>
                </a:r>
                <a:endParaRPr lang="en-US" altLang="zh-CN" sz="2000" b="0" dirty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7" name="Rectangle 40"/>
              <p:cNvSpPr>
                <a:spLocks noChangeArrowheads="1"/>
              </p:cNvSpPr>
              <p:nvPr/>
            </p:nvSpPr>
            <p:spPr bwMode="auto">
              <a:xfrm>
                <a:off x="3903" y="664"/>
                <a:ext cx="272" cy="249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2000" b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102"/>
            <p:cNvGrpSpPr/>
            <p:nvPr/>
          </p:nvGrpSpPr>
          <p:grpSpPr bwMode="auto">
            <a:xfrm>
              <a:off x="6808788" y="1841500"/>
              <a:ext cx="936625" cy="395288"/>
              <a:chOff x="4289" y="664"/>
              <a:chExt cx="590" cy="249"/>
            </a:xfrm>
          </p:grpSpPr>
          <p:sp>
            <p:nvSpPr>
              <p:cNvPr id="6224" name="Rectangle 41"/>
              <p:cNvSpPr>
                <a:spLocks noChangeArrowheads="1"/>
              </p:cNvSpPr>
              <p:nvPr/>
            </p:nvSpPr>
            <p:spPr bwMode="auto">
              <a:xfrm>
                <a:off x="4289" y="664"/>
                <a:ext cx="317" cy="249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r>
                  <a:rPr lang="en-US" altLang="zh-CN" sz="2000" b="0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3</a:t>
                </a:r>
                <a:endParaRPr lang="en-US" altLang="zh-CN" sz="2000" b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5" name="Rectangle 42"/>
              <p:cNvSpPr>
                <a:spLocks noChangeArrowheads="1"/>
              </p:cNvSpPr>
              <p:nvPr/>
            </p:nvSpPr>
            <p:spPr bwMode="auto">
              <a:xfrm>
                <a:off x="4607" y="664"/>
                <a:ext cx="272" cy="249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r>
                  <a:rPr lang="en-US" altLang="zh-CN" sz="2000" b="0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∧</a:t>
                </a:r>
                <a:endParaRPr lang="en-US" altLang="zh-CN" sz="2000" b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61" name="Line 43"/>
            <p:cNvSpPr>
              <a:spLocks noChangeShapeType="1"/>
            </p:cNvSpPr>
            <p:nvPr/>
          </p:nvSpPr>
          <p:spPr bwMode="auto">
            <a:xfrm>
              <a:off x="3995738" y="2057400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2" name="Line 44"/>
            <p:cNvSpPr>
              <a:spLocks noChangeShapeType="1"/>
            </p:cNvSpPr>
            <p:nvPr/>
          </p:nvSpPr>
          <p:spPr bwMode="auto">
            <a:xfrm>
              <a:off x="5338763" y="20478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3" name="Line 45"/>
            <p:cNvSpPr>
              <a:spLocks noChangeShapeType="1"/>
            </p:cNvSpPr>
            <p:nvPr/>
          </p:nvSpPr>
          <p:spPr bwMode="auto">
            <a:xfrm>
              <a:off x="6461125" y="2057400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4" name="Text Box 47"/>
            <p:cNvSpPr txBox="1">
              <a:spLocks noChangeArrowheads="1"/>
            </p:cNvSpPr>
            <p:nvPr/>
          </p:nvSpPr>
          <p:spPr bwMode="auto">
            <a:xfrm>
              <a:off x="2771775" y="2438386"/>
              <a:ext cx="288925" cy="365714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sz="2000" b="0">
                  <a:ea typeface="+mn-ea"/>
                  <a:cs typeface="Times New Roman" panose="02020603050405020304" pitchFamily="18" charset="0"/>
                </a:rPr>
                <a:t>2</a:t>
              </a:r>
              <a:endParaRPr lang="en-US" altLang="zh-CN" sz="2000" b="0"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1" name="Group 94"/>
            <p:cNvGrpSpPr/>
            <p:nvPr/>
          </p:nvGrpSpPr>
          <p:grpSpPr bwMode="auto">
            <a:xfrm>
              <a:off x="3170238" y="2273300"/>
              <a:ext cx="1152525" cy="503238"/>
              <a:chOff x="1997" y="936"/>
              <a:chExt cx="726" cy="317"/>
            </a:xfrm>
          </p:grpSpPr>
          <p:sp>
            <p:nvSpPr>
              <p:cNvPr id="6222" name="Rectangle 46"/>
              <p:cNvSpPr>
                <a:spLocks noChangeArrowheads="1"/>
              </p:cNvSpPr>
              <p:nvPr/>
            </p:nvSpPr>
            <p:spPr bwMode="auto">
              <a:xfrm>
                <a:off x="1997" y="936"/>
                <a:ext cx="363" cy="317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r>
                  <a:rPr lang="en-US" altLang="zh-CN" b="0" i="1" dirty="0" err="1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v</a:t>
                </a:r>
                <a:r>
                  <a:rPr lang="en-US" altLang="zh-CN" b="0" baseline="-25000" dirty="0" err="1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2</a:t>
                </a:r>
                <a:endParaRPr lang="en-US" altLang="zh-CN" b="0" baseline="-25000" dirty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3" name="Rectangle 48"/>
              <p:cNvSpPr>
                <a:spLocks noChangeArrowheads="1"/>
              </p:cNvSpPr>
              <p:nvPr/>
            </p:nvSpPr>
            <p:spPr bwMode="auto">
              <a:xfrm>
                <a:off x="2360" y="936"/>
                <a:ext cx="363" cy="317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b="0" baseline="-2500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Group 103"/>
            <p:cNvGrpSpPr/>
            <p:nvPr/>
          </p:nvGrpSpPr>
          <p:grpSpPr bwMode="auto">
            <a:xfrm>
              <a:off x="4572000" y="2346325"/>
              <a:ext cx="936625" cy="395288"/>
              <a:chOff x="2880" y="982"/>
              <a:chExt cx="590" cy="249"/>
            </a:xfrm>
          </p:grpSpPr>
          <p:sp>
            <p:nvSpPr>
              <p:cNvPr id="6220" name="Rectangle 49"/>
              <p:cNvSpPr>
                <a:spLocks noChangeArrowheads="1"/>
              </p:cNvSpPr>
              <p:nvPr/>
            </p:nvSpPr>
            <p:spPr bwMode="auto">
              <a:xfrm>
                <a:off x="2880" y="982"/>
                <a:ext cx="317" cy="249"/>
              </a:xfrm>
              <a:prstGeom prst="rect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r>
                  <a:rPr lang="en-US" altLang="zh-CN" sz="2000" b="0" dirty="0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1</a:t>
                </a:r>
                <a:endParaRPr lang="en-US" altLang="zh-CN" sz="2000" b="0" dirty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1" name="Rectangle 50"/>
              <p:cNvSpPr>
                <a:spLocks noChangeArrowheads="1"/>
              </p:cNvSpPr>
              <p:nvPr/>
            </p:nvSpPr>
            <p:spPr bwMode="auto">
              <a:xfrm>
                <a:off x="3198" y="982"/>
                <a:ext cx="272" cy="249"/>
              </a:xfrm>
              <a:prstGeom prst="rect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2000" b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Group 104"/>
            <p:cNvGrpSpPr/>
            <p:nvPr/>
          </p:nvGrpSpPr>
          <p:grpSpPr bwMode="auto">
            <a:xfrm>
              <a:off x="5691188" y="2346325"/>
              <a:ext cx="936625" cy="395288"/>
              <a:chOff x="3585" y="982"/>
              <a:chExt cx="590" cy="249"/>
            </a:xfrm>
          </p:grpSpPr>
          <p:sp>
            <p:nvSpPr>
              <p:cNvPr id="6218" name="Rectangle 51"/>
              <p:cNvSpPr>
                <a:spLocks noChangeArrowheads="1"/>
              </p:cNvSpPr>
              <p:nvPr/>
            </p:nvSpPr>
            <p:spPr bwMode="auto">
              <a:xfrm>
                <a:off x="3585" y="982"/>
                <a:ext cx="317" cy="249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r>
                  <a:rPr lang="en-US" altLang="zh-CN" sz="2000" b="0" dirty="0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3</a:t>
                </a:r>
                <a:endParaRPr lang="en-US" altLang="zh-CN" sz="2000" b="0" dirty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Rectangle 52"/>
              <p:cNvSpPr>
                <a:spLocks noChangeArrowheads="1"/>
              </p:cNvSpPr>
              <p:nvPr/>
            </p:nvSpPr>
            <p:spPr bwMode="auto">
              <a:xfrm>
                <a:off x="3903" y="982"/>
                <a:ext cx="272" cy="249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2000" b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105"/>
            <p:cNvGrpSpPr/>
            <p:nvPr/>
          </p:nvGrpSpPr>
          <p:grpSpPr bwMode="auto">
            <a:xfrm>
              <a:off x="6808788" y="2346325"/>
              <a:ext cx="936625" cy="395288"/>
              <a:chOff x="4289" y="982"/>
              <a:chExt cx="590" cy="249"/>
            </a:xfrm>
          </p:grpSpPr>
          <p:sp>
            <p:nvSpPr>
              <p:cNvPr id="6216" name="Rectangle 53"/>
              <p:cNvSpPr>
                <a:spLocks noChangeArrowheads="1"/>
              </p:cNvSpPr>
              <p:nvPr/>
            </p:nvSpPr>
            <p:spPr bwMode="auto">
              <a:xfrm>
                <a:off x="4289" y="982"/>
                <a:ext cx="317" cy="249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r>
                  <a:rPr lang="en-US" altLang="zh-CN" sz="2000" b="0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4</a:t>
                </a:r>
                <a:endParaRPr lang="en-US" altLang="zh-CN" sz="2000" b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7" name="Rectangle 54"/>
              <p:cNvSpPr>
                <a:spLocks noChangeArrowheads="1"/>
              </p:cNvSpPr>
              <p:nvPr/>
            </p:nvSpPr>
            <p:spPr bwMode="auto">
              <a:xfrm>
                <a:off x="4607" y="982"/>
                <a:ext cx="272" cy="249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r>
                  <a:rPr lang="en-US" altLang="zh-CN" sz="2000" b="0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∧</a:t>
                </a:r>
                <a:endParaRPr lang="en-US" altLang="zh-CN" sz="2000" b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69" name="Line 55"/>
            <p:cNvSpPr>
              <a:spLocks noChangeShapeType="1"/>
            </p:cNvSpPr>
            <p:nvPr/>
          </p:nvSpPr>
          <p:spPr bwMode="auto">
            <a:xfrm>
              <a:off x="3995738" y="256222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0" name="Line 56"/>
            <p:cNvSpPr>
              <a:spLocks noChangeShapeType="1"/>
            </p:cNvSpPr>
            <p:nvPr/>
          </p:nvSpPr>
          <p:spPr bwMode="auto">
            <a:xfrm>
              <a:off x="5338763" y="255270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1" name="Line 57"/>
            <p:cNvSpPr>
              <a:spLocks noChangeShapeType="1"/>
            </p:cNvSpPr>
            <p:nvPr/>
          </p:nvSpPr>
          <p:spPr bwMode="auto">
            <a:xfrm>
              <a:off x="6461125" y="256222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2" name="Text Box 59"/>
            <p:cNvSpPr txBox="1">
              <a:spLocks noChangeArrowheads="1"/>
            </p:cNvSpPr>
            <p:nvPr/>
          </p:nvSpPr>
          <p:spPr bwMode="auto">
            <a:xfrm>
              <a:off x="2771775" y="2941624"/>
              <a:ext cx="288925" cy="365714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sz="2000" b="0">
                  <a:ea typeface="+mn-ea"/>
                  <a:cs typeface="Times New Roman" panose="02020603050405020304" pitchFamily="18" charset="0"/>
                </a:rPr>
                <a:t>3</a:t>
              </a:r>
              <a:endParaRPr lang="en-US" altLang="zh-CN" sz="2000" b="0"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5" name="Group 95"/>
            <p:cNvGrpSpPr/>
            <p:nvPr/>
          </p:nvGrpSpPr>
          <p:grpSpPr bwMode="auto">
            <a:xfrm>
              <a:off x="3170238" y="2776538"/>
              <a:ext cx="1152525" cy="503237"/>
              <a:chOff x="1997" y="1253"/>
              <a:chExt cx="726" cy="317"/>
            </a:xfrm>
          </p:grpSpPr>
          <p:sp>
            <p:nvSpPr>
              <p:cNvPr id="6214" name="Rectangle 58"/>
              <p:cNvSpPr>
                <a:spLocks noChangeArrowheads="1"/>
              </p:cNvSpPr>
              <p:nvPr/>
            </p:nvSpPr>
            <p:spPr bwMode="auto">
              <a:xfrm>
                <a:off x="1997" y="1253"/>
                <a:ext cx="363" cy="317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r>
                  <a:rPr lang="en-US" altLang="zh-CN" b="0" i="1" dirty="0" err="1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v</a:t>
                </a:r>
                <a:r>
                  <a:rPr lang="en-US" altLang="zh-CN" b="0" baseline="-25000" dirty="0" err="1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3</a:t>
                </a:r>
                <a:endParaRPr lang="en-US" altLang="zh-CN" b="0" baseline="-25000" dirty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Rectangle 60"/>
              <p:cNvSpPr>
                <a:spLocks noChangeArrowheads="1"/>
              </p:cNvSpPr>
              <p:nvPr/>
            </p:nvSpPr>
            <p:spPr bwMode="auto">
              <a:xfrm>
                <a:off x="2360" y="1253"/>
                <a:ext cx="363" cy="317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b="0" baseline="-2500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oup 106"/>
            <p:cNvGrpSpPr/>
            <p:nvPr/>
          </p:nvGrpSpPr>
          <p:grpSpPr bwMode="auto">
            <a:xfrm>
              <a:off x="4572000" y="2849563"/>
              <a:ext cx="936625" cy="395287"/>
              <a:chOff x="2880" y="1299"/>
              <a:chExt cx="590" cy="249"/>
            </a:xfrm>
          </p:grpSpPr>
          <p:sp>
            <p:nvSpPr>
              <p:cNvPr id="6212" name="Rectangle 61"/>
              <p:cNvSpPr>
                <a:spLocks noChangeArrowheads="1"/>
              </p:cNvSpPr>
              <p:nvPr/>
            </p:nvSpPr>
            <p:spPr bwMode="auto">
              <a:xfrm>
                <a:off x="2880" y="1299"/>
                <a:ext cx="317" cy="249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r>
                  <a:rPr lang="en-US" altLang="zh-CN" sz="2000" b="0" dirty="0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0</a:t>
                </a:r>
                <a:endParaRPr lang="en-US" altLang="zh-CN" sz="2000" b="0" dirty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3" name="Rectangle 62"/>
              <p:cNvSpPr>
                <a:spLocks noChangeArrowheads="1"/>
              </p:cNvSpPr>
              <p:nvPr/>
            </p:nvSpPr>
            <p:spPr bwMode="auto">
              <a:xfrm>
                <a:off x="3198" y="1299"/>
                <a:ext cx="272" cy="249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2000" b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Group 107"/>
            <p:cNvGrpSpPr/>
            <p:nvPr/>
          </p:nvGrpSpPr>
          <p:grpSpPr bwMode="auto">
            <a:xfrm>
              <a:off x="5691188" y="2849563"/>
              <a:ext cx="936625" cy="395287"/>
              <a:chOff x="3585" y="1299"/>
              <a:chExt cx="590" cy="249"/>
            </a:xfrm>
          </p:grpSpPr>
          <p:sp>
            <p:nvSpPr>
              <p:cNvPr id="6210" name="Rectangle 63"/>
              <p:cNvSpPr>
                <a:spLocks noChangeArrowheads="1"/>
              </p:cNvSpPr>
              <p:nvPr/>
            </p:nvSpPr>
            <p:spPr bwMode="auto">
              <a:xfrm>
                <a:off x="3585" y="1299"/>
                <a:ext cx="317" cy="249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r>
                  <a:rPr lang="en-US" altLang="zh-CN" sz="2000" b="0" dirty="0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1</a:t>
                </a:r>
                <a:endParaRPr lang="en-US" altLang="zh-CN" sz="2000" b="0" dirty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1" name="Rectangle 64"/>
              <p:cNvSpPr>
                <a:spLocks noChangeArrowheads="1"/>
              </p:cNvSpPr>
              <p:nvPr/>
            </p:nvSpPr>
            <p:spPr bwMode="auto">
              <a:xfrm>
                <a:off x="3903" y="1299"/>
                <a:ext cx="272" cy="249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2000" b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oup 108"/>
            <p:cNvGrpSpPr/>
            <p:nvPr/>
          </p:nvGrpSpPr>
          <p:grpSpPr bwMode="auto">
            <a:xfrm>
              <a:off x="6808788" y="2849563"/>
              <a:ext cx="936625" cy="395287"/>
              <a:chOff x="4289" y="1299"/>
              <a:chExt cx="590" cy="249"/>
            </a:xfrm>
          </p:grpSpPr>
          <p:sp>
            <p:nvSpPr>
              <p:cNvPr id="6208" name="Rectangle 65"/>
              <p:cNvSpPr>
                <a:spLocks noChangeArrowheads="1"/>
              </p:cNvSpPr>
              <p:nvPr/>
            </p:nvSpPr>
            <p:spPr bwMode="auto">
              <a:xfrm>
                <a:off x="4289" y="1299"/>
                <a:ext cx="317" cy="249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r>
                  <a:rPr lang="en-US" altLang="zh-CN" sz="2000" b="0" dirty="0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2</a:t>
                </a:r>
                <a:endParaRPr lang="en-US" altLang="zh-CN" sz="2000" b="0" dirty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9" name="Rectangle 66"/>
              <p:cNvSpPr>
                <a:spLocks noChangeArrowheads="1"/>
              </p:cNvSpPr>
              <p:nvPr/>
            </p:nvSpPr>
            <p:spPr bwMode="auto">
              <a:xfrm>
                <a:off x="4607" y="1299"/>
                <a:ext cx="272" cy="249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2000" b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77" name="Line 67"/>
            <p:cNvSpPr>
              <a:spLocks noChangeShapeType="1"/>
            </p:cNvSpPr>
            <p:nvPr/>
          </p:nvSpPr>
          <p:spPr bwMode="auto">
            <a:xfrm>
              <a:off x="3995738" y="3065463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8" name="Line 68"/>
            <p:cNvSpPr>
              <a:spLocks noChangeShapeType="1"/>
            </p:cNvSpPr>
            <p:nvPr/>
          </p:nvSpPr>
          <p:spPr bwMode="auto">
            <a:xfrm>
              <a:off x="5338763" y="3055938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9" name="Line 69"/>
            <p:cNvSpPr>
              <a:spLocks noChangeShapeType="1"/>
            </p:cNvSpPr>
            <p:nvPr/>
          </p:nvSpPr>
          <p:spPr bwMode="auto">
            <a:xfrm>
              <a:off x="6461125" y="3065463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0" name="Text Box 71"/>
            <p:cNvSpPr txBox="1">
              <a:spLocks noChangeArrowheads="1"/>
            </p:cNvSpPr>
            <p:nvPr/>
          </p:nvSpPr>
          <p:spPr bwMode="auto">
            <a:xfrm>
              <a:off x="2771775" y="3446449"/>
              <a:ext cx="288925" cy="365714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sz="2000" b="0">
                  <a:ea typeface="+mn-ea"/>
                  <a:cs typeface="Times New Roman" panose="02020603050405020304" pitchFamily="18" charset="0"/>
                </a:rPr>
                <a:t>4</a:t>
              </a:r>
              <a:endParaRPr lang="en-US" altLang="zh-CN" sz="2000" b="0"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96"/>
            <p:cNvGrpSpPr/>
            <p:nvPr/>
          </p:nvGrpSpPr>
          <p:grpSpPr bwMode="auto">
            <a:xfrm>
              <a:off x="3170238" y="3281363"/>
              <a:ext cx="1152525" cy="503237"/>
              <a:chOff x="1997" y="1571"/>
              <a:chExt cx="726" cy="317"/>
            </a:xfrm>
          </p:grpSpPr>
          <p:sp>
            <p:nvSpPr>
              <p:cNvPr id="6206" name="Rectangle 70"/>
              <p:cNvSpPr>
                <a:spLocks noChangeArrowheads="1"/>
              </p:cNvSpPr>
              <p:nvPr/>
            </p:nvSpPr>
            <p:spPr bwMode="auto">
              <a:xfrm>
                <a:off x="1997" y="1571"/>
                <a:ext cx="363" cy="317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r>
                  <a:rPr lang="en-US" altLang="zh-CN" b="0" i="1" dirty="0" err="1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v</a:t>
                </a:r>
                <a:r>
                  <a:rPr lang="en-US" altLang="zh-CN" b="0" baseline="-25000" dirty="0" err="1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4</a:t>
                </a:r>
                <a:endParaRPr lang="en-US" altLang="zh-CN" b="0" baseline="-25000" dirty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7" name="Rectangle 72"/>
              <p:cNvSpPr>
                <a:spLocks noChangeArrowheads="1"/>
              </p:cNvSpPr>
              <p:nvPr/>
            </p:nvSpPr>
            <p:spPr bwMode="auto">
              <a:xfrm>
                <a:off x="2360" y="1571"/>
                <a:ext cx="363" cy="317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b="0" baseline="-2500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 110"/>
            <p:cNvGrpSpPr/>
            <p:nvPr/>
          </p:nvGrpSpPr>
          <p:grpSpPr bwMode="auto">
            <a:xfrm>
              <a:off x="4572000" y="3354388"/>
              <a:ext cx="936625" cy="395287"/>
              <a:chOff x="2880" y="1617"/>
              <a:chExt cx="590" cy="249"/>
            </a:xfrm>
          </p:grpSpPr>
          <p:sp>
            <p:nvSpPr>
              <p:cNvPr id="6204" name="Rectangle 73"/>
              <p:cNvSpPr>
                <a:spLocks noChangeArrowheads="1"/>
              </p:cNvSpPr>
              <p:nvPr/>
            </p:nvSpPr>
            <p:spPr bwMode="auto">
              <a:xfrm>
                <a:off x="2880" y="1617"/>
                <a:ext cx="317" cy="249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r>
                  <a:rPr lang="en-US" altLang="zh-CN" sz="2000" b="0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0</a:t>
                </a:r>
                <a:endParaRPr lang="en-US" altLang="zh-CN" sz="2000" b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5" name="Rectangle 74"/>
              <p:cNvSpPr>
                <a:spLocks noChangeArrowheads="1"/>
              </p:cNvSpPr>
              <p:nvPr/>
            </p:nvSpPr>
            <p:spPr bwMode="auto">
              <a:xfrm>
                <a:off x="3198" y="1617"/>
                <a:ext cx="272" cy="249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2000" b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111"/>
            <p:cNvGrpSpPr/>
            <p:nvPr/>
          </p:nvGrpSpPr>
          <p:grpSpPr bwMode="auto">
            <a:xfrm>
              <a:off x="5691188" y="3354388"/>
              <a:ext cx="936625" cy="395287"/>
              <a:chOff x="3585" y="1617"/>
              <a:chExt cx="590" cy="249"/>
            </a:xfrm>
          </p:grpSpPr>
          <p:sp>
            <p:nvSpPr>
              <p:cNvPr id="6202" name="Rectangle 75"/>
              <p:cNvSpPr>
                <a:spLocks noChangeArrowheads="1"/>
              </p:cNvSpPr>
              <p:nvPr/>
            </p:nvSpPr>
            <p:spPr bwMode="auto">
              <a:xfrm>
                <a:off x="3585" y="1617"/>
                <a:ext cx="317" cy="249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r>
                  <a:rPr lang="en-US" altLang="zh-CN" sz="2000" b="0" dirty="0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2</a:t>
                </a:r>
                <a:endParaRPr lang="en-US" altLang="zh-CN" sz="2000" b="0" dirty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3" name="Rectangle 76"/>
              <p:cNvSpPr>
                <a:spLocks noChangeArrowheads="1"/>
              </p:cNvSpPr>
              <p:nvPr/>
            </p:nvSpPr>
            <p:spPr bwMode="auto">
              <a:xfrm>
                <a:off x="3903" y="1617"/>
                <a:ext cx="272" cy="249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endParaRPr lang="zh-CN" altLang="zh-CN" sz="2000" b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112"/>
            <p:cNvGrpSpPr/>
            <p:nvPr/>
          </p:nvGrpSpPr>
          <p:grpSpPr bwMode="auto">
            <a:xfrm>
              <a:off x="6808788" y="3354388"/>
              <a:ext cx="936625" cy="395287"/>
              <a:chOff x="4289" y="1617"/>
              <a:chExt cx="590" cy="249"/>
            </a:xfrm>
          </p:grpSpPr>
          <p:sp>
            <p:nvSpPr>
              <p:cNvPr id="6200" name="Rectangle 77"/>
              <p:cNvSpPr>
                <a:spLocks noChangeArrowheads="1"/>
              </p:cNvSpPr>
              <p:nvPr/>
            </p:nvSpPr>
            <p:spPr bwMode="auto">
              <a:xfrm>
                <a:off x="4289" y="1617"/>
                <a:ext cx="317" cy="249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r>
                  <a:rPr lang="en-US" altLang="zh-CN" sz="2000" b="0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3</a:t>
                </a:r>
                <a:endParaRPr lang="en-US" altLang="zh-CN" sz="2000" b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1" name="Rectangle 78"/>
              <p:cNvSpPr>
                <a:spLocks noChangeArrowheads="1"/>
              </p:cNvSpPr>
              <p:nvPr/>
            </p:nvSpPr>
            <p:spPr bwMode="auto">
              <a:xfrm>
                <a:off x="4607" y="1617"/>
                <a:ext cx="272" cy="249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r>
                  <a:rPr lang="en-US" altLang="zh-CN" sz="2000" b="0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∧</a:t>
                </a:r>
                <a:endParaRPr lang="en-US" altLang="zh-CN" sz="2000" b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85" name="Line 79"/>
            <p:cNvSpPr>
              <a:spLocks noChangeShapeType="1"/>
            </p:cNvSpPr>
            <p:nvPr/>
          </p:nvSpPr>
          <p:spPr bwMode="auto">
            <a:xfrm>
              <a:off x="3995738" y="3570288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6" name="Line 80"/>
            <p:cNvSpPr>
              <a:spLocks noChangeShapeType="1"/>
            </p:cNvSpPr>
            <p:nvPr/>
          </p:nvSpPr>
          <p:spPr bwMode="auto">
            <a:xfrm>
              <a:off x="5338763" y="3560763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7" name="Line 81"/>
            <p:cNvSpPr>
              <a:spLocks noChangeShapeType="1"/>
            </p:cNvSpPr>
            <p:nvPr/>
          </p:nvSpPr>
          <p:spPr bwMode="auto">
            <a:xfrm>
              <a:off x="6461125" y="3570288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3" name="Group 109"/>
            <p:cNvGrpSpPr/>
            <p:nvPr/>
          </p:nvGrpSpPr>
          <p:grpSpPr bwMode="auto">
            <a:xfrm>
              <a:off x="7956550" y="2847975"/>
              <a:ext cx="936625" cy="395288"/>
              <a:chOff x="5012" y="1298"/>
              <a:chExt cx="590" cy="249"/>
            </a:xfrm>
          </p:grpSpPr>
          <p:sp>
            <p:nvSpPr>
              <p:cNvPr id="6198" name="Rectangle 82"/>
              <p:cNvSpPr>
                <a:spLocks noChangeArrowheads="1"/>
              </p:cNvSpPr>
              <p:nvPr/>
            </p:nvSpPr>
            <p:spPr bwMode="auto">
              <a:xfrm>
                <a:off x="5012" y="1298"/>
                <a:ext cx="317" cy="249"/>
              </a:xfrm>
              <a:prstGeom prst="rect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r>
                  <a:rPr lang="en-US" altLang="zh-CN" sz="2000" b="0" dirty="0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4</a:t>
                </a:r>
                <a:endParaRPr lang="en-US" altLang="zh-CN" sz="2000" b="0" dirty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9" name="Rectangle 83"/>
              <p:cNvSpPr>
                <a:spLocks noChangeArrowheads="1"/>
              </p:cNvSpPr>
              <p:nvPr/>
            </p:nvSpPr>
            <p:spPr bwMode="auto">
              <a:xfrm>
                <a:off x="5330" y="1298"/>
                <a:ext cx="272" cy="249"/>
              </a:xfrm>
              <a:prstGeom prst="rect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/>
                </a:solidFill>
                <a:prstDash val="solid"/>
                <a:tailEnd type="none" w="med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buNone/>
                </a:pPr>
                <a:r>
                  <a:rPr lang="en-US" altLang="zh-CN" sz="2000" b="0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∧</a:t>
                </a:r>
                <a:endParaRPr lang="en-US" altLang="zh-CN" sz="2000" b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89" name="Line 84"/>
            <p:cNvSpPr>
              <a:spLocks noChangeShapeType="1"/>
            </p:cNvSpPr>
            <p:nvPr/>
          </p:nvSpPr>
          <p:spPr bwMode="auto">
            <a:xfrm>
              <a:off x="7608888" y="30638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tailEnd type="triangl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8" name="左弧形箭头 127"/>
          <p:cNvSpPr/>
          <p:nvPr/>
        </p:nvSpPr>
        <p:spPr>
          <a:xfrm>
            <a:off x="428596" y="3572827"/>
            <a:ext cx="285752" cy="642942"/>
          </a:xfrm>
          <a:prstGeom prst="curvedRightArrow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buNone/>
            </a:pPr>
            <a:endParaRPr lang="zh-CN" altLang="en-US" b="0">
              <a:solidFill>
                <a:sysClr val="windowText" lastClr="00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1293783" y="4722179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r>
              <a:rPr lang="en-US" altLang="zh-CN" sz="20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000" b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357158" y="4722179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r>
              <a:rPr lang="en-US" altLang="zh-CN" sz="20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9"/>
          <p:cNvSpPr>
            <a:spLocks noChangeArrowheads="1"/>
          </p:cNvSpPr>
          <p:nvPr/>
        </p:nvSpPr>
        <p:spPr bwMode="auto">
          <a:xfrm>
            <a:off x="2228821" y="4722179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r>
              <a:rPr lang="en-US" altLang="zh-CN" sz="20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000" b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10"/>
          <p:cNvSpPr>
            <a:spLocks noChangeArrowheads="1"/>
          </p:cNvSpPr>
          <p:nvPr/>
        </p:nvSpPr>
        <p:spPr bwMode="auto">
          <a:xfrm>
            <a:off x="1293783" y="3858579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11"/>
          <p:cNvSpPr>
            <a:spLocks noChangeArrowheads="1"/>
          </p:cNvSpPr>
          <p:nvPr/>
        </p:nvSpPr>
        <p:spPr bwMode="auto">
          <a:xfrm>
            <a:off x="1293783" y="5585779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r>
              <a:rPr lang="en-US" altLang="zh-CN" sz="20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000" b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Freeform 12"/>
          <p:cNvSpPr/>
          <p:nvPr/>
        </p:nvSpPr>
        <p:spPr bwMode="auto">
          <a:xfrm>
            <a:off x="663546" y="4145917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tailEnd type="none" w="med" len="lg"/>
          </a:ln>
        </p:spPr>
        <p:txBody>
          <a:bodyPr wrap="none"/>
          <a:lstStyle/>
          <a:p>
            <a:pPr>
              <a:buNone/>
            </a:pPr>
            <a:endParaRPr lang="zh-CN" altLang="en-US" b="0"/>
          </a:p>
        </p:txBody>
      </p:sp>
      <p:sp>
        <p:nvSpPr>
          <p:cNvPr id="52" name="Freeform 13"/>
          <p:cNvSpPr/>
          <p:nvPr/>
        </p:nvSpPr>
        <p:spPr bwMode="auto">
          <a:xfrm>
            <a:off x="788958" y="4938079"/>
            <a:ext cx="503238" cy="1588"/>
          </a:xfrm>
          <a:custGeom>
            <a:avLst/>
            <a:gdLst>
              <a:gd name="T0" fmla="*/ 0 w 317"/>
              <a:gd name="T1" fmla="*/ 0 h 1"/>
              <a:gd name="T2" fmla="*/ 317 w 317"/>
              <a:gd name="T3" fmla="*/ 0 h 1"/>
              <a:gd name="T4" fmla="*/ 0 60000 65536"/>
              <a:gd name="T5" fmla="*/ 0 60000 65536"/>
              <a:gd name="T6" fmla="*/ 0 w 317"/>
              <a:gd name="T7" fmla="*/ 0 h 1"/>
              <a:gd name="T8" fmla="*/ 317 w 3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" h="1">
                <a:moveTo>
                  <a:pt x="0" y="0"/>
                </a:moveTo>
                <a:lnTo>
                  <a:pt x="31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tailEnd type="none" w="med" len="lg"/>
          </a:ln>
        </p:spPr>
        <p:txBody>
          <a:bodyPr wrap="none"/>
          <a:lstStyle/>
          <a:p>
            <a:pPr>
              <a:buNone/>
            </a:pPr>
            <a:endParaRPr lang="zh-CN" altLang="en-US" b="0"/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1725583" y="4938079"/>
            <a:ext cx="503238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Freeform 15"/>
          <p:cNvSpPr/>
          <p:nvPr/>
        </p:nvSpPr>
        <p:spPr bwMode="auto">
          <a:xfrm>
            <a:off x="669896" y="5128579"/>
            <a:ext cx="623888" cy="601663"/>
          </a:xfrm>
          <a:custGeom>
            <a:avLst/>
            <a:gdLst>
              <a:gd name="T0" fmla="*/ 0 w 393"/>
              <a:gd name="T1" fmla="*/ 0 h 379"/>
              <a:gd name="T2" fmla="*/ 393 w 393"/>
              <a:gd name="T3" fmla="*/ 379 h 379"/>
              <a:gd name="T4" fmla="*/ 0 60000 65536"/>
              <a:gd name="T5" fmla="*/ 0 60000 65536"/>
              <a:gd name="T6" fmla="*/ 0 w 393"/>
              <a:gd name="T7" fmla="*/ 0 h 379"/>
              <a:gd name="T8" fmla="*/ 393 w 393"/>
              <a:gd name="T9" fmla="*/ 379 h 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" h="379">
                <a:moveTo>
                  <a:pt x="0" y="0"/>
                </a:moveTo>
                <a:lnTo>
                  <a:pt x="393" y="379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tailEnd type="none" w="med" len="lg"/>
          </a:ln>
        </p:spPr>
        <p:txBody>
          <a:bodyPr wrap="none"/>
          <a:lstStyle/>
          <a:p>
            <a:pPr>
              <a:buNone/>
            </a:pPr>
            <a:endParaRPr lang="zh-CN" altLang="en-US" b="0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>
            <a:off x="1725583" y="4145917"/>
            <a:ext cx="647700" cy="57626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Freeform 18"/>
          <p:cNvSpPr/>
          <p:nvPr/>
        </p:nvSpPr>
        <p:spPr bwMode="auto">
          <a:xfrm>
            <a:off x="1725583" y="5128579"/>
            <a:ext cx="620713" cy="603250"/>
          </a:xfrm>
          <a:custGeom>
            <a:avLst/>
            <a:gdLst>
              <a:gd name="T0" fmla="*/ 0 w 391"/>
              <a:gd name="T1" fmla="*/ 380 h 380"/>
              <a:gd name="T2" fmla="*/ 391 w 391"/>
              <a:gd name="T3" fmla="*/ 0 h 380"/>
              <a:gd name="T4" fmla="*/ 0 60000 65536"/>
              <a:gd name="T5" fmla="*/ 0 60000 65536"/>
              <a:gd name="T6" fmla="*/ 0 w 391"/>
              <a:gd name="T7" fmla="*/ 0 h 380"/>
              <a:gd name="T8" fmla="*/ 391 w 391"/>
              <a:gd name="T9" fmla="*/ 380 h 3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1" h="380">
                <a:moveTo>
                  <a:pt x="0" y="380"/>
                </a:moveTo>
                <a:lnTo>
                  <a:pt x="391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tailEnd type="none" w="med" len="lg"/>
          </a:ln>
        </p:spPr>
        <p:txBody>
          <a:bodyPr wrap="none"/>
          <a:lstStyle/>
          <a:p>
            <a:pPr>
              <a:buNone/>
            </a:pPr>
            <a:endParaRPr lang="zh-CN" altLang="en-US" b="0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>
            <a:off x="1509683" y="5153979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>
            <a:off x="1509683" y="4290379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Text Box 85"/>
          <p:cNvSpPr txBox="1">
            <a:spLocks noChangeArrowheads="1"/>
          </p:cNvSpPr>
          <p:nvPr/>
        </p:nvSpPr>
        <p:spPr bwMode="auto">
          <a:xfrm>
            <a:off x="3286125" y="4072890"/>
            <a:ext cx="3314065" cy="68199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="0" dirty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r>
              <a:rPr lang="zh-CN" altLang="en-US" b="0" dirty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b="0" dirty="0" err="1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DFS</a:t>
            </a:r>
            <a:r>
              <a:rPr lang="zh-CN" altLang="en-US" b="0" dirty="0">
                <a:solidFill>
                  <a:srgbClr val="CC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序列：</a:t>
            </a:r>
            <a:endParaRPr lang="zh-CN" altLang="en-US" b="0" dirty="0">
              <a:solidFill>
                <a:srgbClr val="CC00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Text Box 86"/>
          <p:cNvSpPr txBox="1">
            <a:spLocks noChangeArrowheads="1"/>
          </p:cNvSpPr>
          <p:nvPr/>
        </p:nvSpPr>
        <p:spPr bwMode="auto">
          <a:xfrm>
            <a:off x="4046555" y="4572959"/>
            <a:ext cx="288925" cy="59055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b="0" dirty="0"/>
              <a:t>2</a:t>
            </a:r>
            <a:endParaRPr lang="en-US" altLang="zh-CN" b="0" dirty="0"/>
          </a:p>
        </p:txBody>
      </p:sp>
      <p:sp>
        <p:nvSpPr>
          <p:cNvPr id="61" name="Text Box 87"/>
          <p:cNvSpPr txBox="1">
            <a:spLocks noChangeArrowheads="1"/>
          </p:cNvSpPr>
          <p:nvPr/>
        </p:nvSpPr>
        <p:spPr bwMode="auto">
          <a:xfrm>
            <a:off x="4765693" y="4572959"/>
            <a:ext cx="288925" cy="59055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b="0" dirty="0"/>
              <a:t>1</a:t>
            </a:r>
            <a:endParaRPr lang="en-US" altLang="zh-CN" b="0" dirty="0"/>
          </a:p>
        </p:txBody>
      </p:sp>
      <p:sp>
        <p:nvSpPr>
          <p:cNvPr id="62" name="Text Box 88"/>
          <p:cNvSpPr txBox="1">
            <a:spLocks noChangeArrowheads="1"/>
          </p:cNvSpPr>
          <p:nvPr/>
        </p:nvSpPr>
        <p:spPr bwMode="auto">
          <a:xfrm>
            <a:off x="5414980" y="4572959"/>
            <a:ext cx="288925" cy="59055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b="0" dirty="0"/>
              <a:t>0</a:t>
            </a:r>
            <a:endParaRPr lang="en-US" altLang="zh-CN" b="0" dirty="0"/>
          </a:p>
        </p:txBody>
      </p:sp>
      <p:sp>
        <p:nvSpPr>
          <p:cNvPr id="63" name="Text Box 89"/>
          <p:cNvSpPr txBox="1">
            <a:spLocks noChangeArrowheads="1"/>
          </p:cNvSpPr>
          <p:nvPr/>
        </p:nvSpPr>
        <p:spPr bwMode="auto">
          <a:xfrm>
            <a:off x="6134118" y="4572959"/>
            <a:ext cx="288925" cy="59055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b="0" dirty="0"/>
              <a:t>3</a:t>
            </a:r>
            <a:endParaRPr lang="en-US" altLang="zh-CN" b="0" dirty="0"/>
          </a:p>
        </p:txBody>
      </p:sp>
      <p:sp>
        <p:nvSpPr>
          <p:cNvPr id="64" name="Text Box 90"/>
          <p:cNvSpPr txBox="1">
            <a:spLocks noChangeArrowheads="1"/>
          </p:cNvSpPr>
          <p:nvPr/>
        </p:nvSpPr>
        <p:spPr bwMode="auto">
          <a:xfrm>
            <a:off x="6783405" y="4572959"/>
            <a:ext cx="288925" cy="59055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b="0"/>
              <a:t>4</a:t>
            </a:r>
            <a:endParaRPr lang="en-US" altLang="zh-CN" b="0"/>
          </a:p>
        </p:txBody>
      </p:sp>
      <p:sp>
        <p:nvSpPr>
          <p:cNvPr id="65" name="Text Box 91"/>
          <p:cNvSpPr txBox="1">
            <a:spLocks noChangeArrowheads="1"/>
          </p:cNvSpPr>
          <p:nvPr/>
        </p:nvSpPr>
        <p:spPr bwMode="auto">
          <a:xfrm>
            <a:off x="3357245" y="5073015"/>
            <a:ext cx="3426460" cy="59055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b="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遍历过程结束</a:t>
            </a:r>
            <a:endParaRPr lang="zh-CN" altLang="en-US" b="0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Freeform 12"/>
          <p:cNvSpPr/>
          <p:nvPr/>
        </p:nvSpPr>
        <p:spPr bwMode="auto">
          <a:xfrm>
            <a:off x="617510" y="4072893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FF00FF"/>
            </a:solidFill>
            <a:round/>
            <a:tailEnd type="arrow" w="med" len="lg"/>
          </a:ln>
        </p:spPr>
        <p:txBody>
          <a:bodyPr wrap="none"/>
          <a:lstStyle/>
          <a:p>
            <a:pPr>
              <a:buNone/>
            </a:pPr>
            <a:endParaRPr lang="zh-CN" altLang="en-US" b="0"/>
          </a:p>
        </p:txBody>
      </p:sp>
      <p:sp>
        <p:nvSpPr>
          <p:cNvPr id="67" name="Line 17"/>
          <p:cNvSpPr>
            <a:spLocks noChangeShapeType="1"/>
          </p:cNvSpPr>
          <p:nvPr/>
        </p:nvSpPr>
        <p:spPr bwMode="auto">
          <a:xfrm>
            <a:off x="1785918" y="4085593"/>
            <a:ext cx="647700" cy="57626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Line 14"/>
          <p:cNvSpPr>
            <a:spLocks noChangeShapeType="1"/>
          </p:cNvSpPr>
          <p:nvPr/>
        </p:nvSpPr>
        <p:spPr bwMode="auto">
          <a:xfrm>
            <a:off x="1760518" y="4858711"/>
            <a:ext cx="503238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arrow"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9" name="Line 19"/>
          <p:cNvSpPr>
            <a:spLocks noChangeShapeType="1"/>
          </p:cNvSpPr>
          <p:nvPr/>
        </p:nvSpPr>
        <p:spPr bwMode="auto">
          <a:xfrm>
            <a:off x="1584304" y="5177801"/>
            <a:ext cx="0" cy="4318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Line 19"/>
          <p:cNvSpPr>
            <a:spLocks noChangeShapeType="1"/>
          </p:cNvSpPr>
          <p:nvPr/>
        </p:nvSpPr>
        <p:spPr bwMode="auto">
          <a:xfrm>
            <a:off x="1441428" y="5165101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" name="Line 14"/>
          <p:cNvSpPr>
            <a:spLocks noChangeShapeType="1"/>
          </p:cNvSpPr>
          <p:nvPr/>
        </p:nvSpPr>
        <p:spPr bwMode="auto">
          <a:xfrm>
            <a:off x="1731946" y="5014287"/>
            <a:ext cx="503238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" name="Line 17"/>
          <p:cNvSpPr>
            <a:spLocks noChangeShapeType="1"/>
          </p:cNvSpPr>
          <p:nvPr/>
        </p:nvSpPr>
        <p:spPr bwMode="auto">
          <a:xfrm>
            <a:off x="1701780" y="4253870"/>
            <a:ext cx="584204" cy="533404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3" name="Freeform 12"/>
          <p:cNvSpPr/>
          <p:nvPr/>
        </p:nvSpPr>
        <p:spPr bwMode="auto">
          <a:xfrm>
            <a:off x="709586" y="4215769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pPr>
              <a:buNone/>
            </a:pPr>
            <a:endParaRPr lang="zh-CN" altLang="en-US" b="0"/>
          </a:p>
        </p:txBody>
      </p:sp>
      <p:sp>
        <p:nvSpPr>
          <p:cNvPr id="74" name="Oval 7"/>
          <p:cNvSpPr>
            <a:spLocks noChangeArrowheads="1"/>
          </p:cNvSpPr>
          <p:nvPr/>
        </p:nvSpPr>
        <p:spPr bwMode="auto">
          <a:xfrm>
            <a:off x="1289036" y="4722179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buNone/>
            </a:pPr>
            <a:r>
              <a:rPr lang="en-US" altLang="zh-CN" sz="20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000" b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val 8"/>
          <p:cNvSpPr>
            <a:spLocks noChangeArrowheads="1"/>
          </p:cNvSpPr>
          <p:nvPr/>
        </p:nvSpPr>
        <p:spPr bwMode="auto">
          <a:xfrm>
            <a:off x="352411" y="4722179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buNone/>
            </a:pPr>
            <a:r>
              <a:rPr lang="en-US" altLang="zh-CN" sz="20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val 9"/>
          <p:cNvSpPr>
            <a:spLocks noChangeArrowheads="1"/>
          </p:cNvSpPr>
          <p:nvPr/>
        </p:nvSpPr>
        <p:spPr bwMode="auto">
          <a:xfrm>
            <a:off x="2224074" y="4722179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buNone/>
            </a:pPr>
            <a:r>
              <a:rPr lang="en-US" altLang="zh-CN" sz="20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000" b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val 10"/>
          <p:cNvSpPr>
            <a:spLocks noChangeArrowheads="1"/>
          </p:cNvSpPr>
          <p:nvPr/>
        </p:nvSpPr>
        <p:spPr bwMode="auto">
          <a:xfrm>
            <a:off x="1289036" y="3858579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Oval 11"/>
          <p:cNvSpPr>
            <a:spLocks noChangeArrowheads="1"/>
          </p:cNvSpPr>
          <p:nvPr/>
        </p:nvSpPr>
        <p:spPr bwMode="auto">
          <a:xfrm>
            <a:off x="1289036" y="5585779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buNone/>
            </a:pPr>
            <a:r>
              <a:rPr lang="en-US" altLang="zh-CN" sz="20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000" b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1588135" y="5657850"/>
            <a:ext cx="7485380" cy="824232"/>
            <a:chOff x="2214546" y="5429898"/>
            <a:chExt cx="6357982" cy="824235"/>
          </a:xfrm>
        </p:grpSpPr>
        <p:sp>
          <p:nvSpPr>
            <p:cNvPr id="80" name="TextBox 124"/>
            <p:cNvSpPr txBox="1"/>
            <p:nvPr/>
          </p:nvSpPr>
          <p:spPr>
            <a:xfrm>
              <a:off x="2214546" y="5572140"/>
              <a:ext cx="6357982" cy="68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None/>
              </a:pPr>
              <a:r>
                <a:rPr lang="en-US" altLang="zh-CN" b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DFS</a:t>
              </a:r>
              <a:r>
                <a:rPr lang="zh-CN" altLang="en-US" b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思路：</a:t>
              </a:r>
              <a:r>
                <a:rPr lang="zh-CN" altLang="en-US" b="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距离初始顶点</a:t>
              </a:r>
              <a:r>
                <a:rPr lang="zh-CN" altLang="en-US" b="0" smtClean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越远越优先</a:t>
              </a:r>
              <a:r>
                <a:rPr lang="zh-CN" altLang="en-US" b="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访问！</a:t>
              </a:r>
              <a:endParaRPr lang="zh-CN" altLang="en-US" b="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下箭头 80"/>
            <p:cNvSpPr/>
            <p:nvPr/>
          </p:nvSpPr>
          <p:spPr>
            <a:xfrm>
              <a:off x="4572000" y="5429898"/>
              <a:ext cx="142876" cy="285752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zh-CN" altLang="en-US" b="0"/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  <p:bldP spid="66" grpId="0" bldLvl="0" animBg="1"/>
      <p:bldP spid="67" grpId="0" bldLvl="0" animBg="1"/>
      <p:bldP spid="68" grpId="0" bldLvl="0" animBg="1"/>
      <p:bldP spid="69" grpId="0" bldLvl="0" animBg="1"/>
      <p:bldP spid="70" grpId="0" bldLvl="0" animBg="1"/>
      <p:bldP spid="71" grpId="0" bldLvl="0" animBg="1"/>
      <p:bldP spid="72" grpId="0" bldLvl="0" animBg="1"/>
      <p:bldP spid="73" grpId="0" bldLvl="0" animBg="1"/>
      <p:bldP spid="74" grpId="0" bldLvl="0" animBg="1"/>
      <p:bldP spid="75" grpId="0" bldLvl="0" animBg="1"/>
      <p:bldP spid="76" grpId="0" bldLvl="0" animBg="1"/>
      <p:bldP spid="77" grpId="0" bldLvl="0" animBg="1"/>
      <p:bldP spid="7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7.3.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  广度优先搜索算法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285" y="1021715"/>
            <a:ext cx="8869045" cy="5074285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广度优先搜索</a:t>
            </a:r>
            <a:r>
              <a:rPr lang="zh-CN" altLang="en-US">
                <a:solidFill>
                  <a:srgbClr val="FF0000"/>
                </a:solidFill>
              </a:rPr>
              <a:t>(Breadth First Search--BFS)</a:t>
            </a:r>
            <a:r>
              <a:rPr lang="zh-CN" altLang="en-US"/>
              <a:t>遍历类似</a:t>
            </a:r>
            <a:r>
              <a:rPr lang="zh-CN" altLang="en-US">
                <a:solidFill>
                  <a:srgbClr val="FF0000"/>
                </a:solidFill>
              </a:rPr>
              <a:t>树的按层次遍历</a:t>
            </a:r>
            <a:r>
              <a:rPr lang="zh-CN" altLang="en-US"/>
              <a:t>的过程。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7.3.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  广度优先搜索算法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285" y="1021715"/>
            <a:ext cx="8869045" cy="507428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设初始状态时图中的所有顶点未被访问</a:t>
            </a:r>
            <a:r>
              <a:rPr lang="zh-CN" altLang="en-US"/>
              <a:t>，则：</a:t>
            </a:r>
            <a:endParaRPr lang="zh-CN" altLang="en-US"/>
          </a:p>
          <a:p>
            <a:r>
              <a:rPr lang="zh-CN" altLang="en-US"/>
              <a:t>⑴ ：从图中某个顶点v</a:t>
            </a:r>
            <a:r>
              <a:rPr lang="zh-CN" altLang="en-US" baseline="-25000"/>
              <a:t>i</a:t>
            </a:r>
            <a:r>
              <a:rPr lang="zh-CN" altLang="en-US"/>
              <a:t>出发，访问v</a:t>
            </a:r>
            <a:r>
              <a:rPr lang="zh-CN" altLang="en-US" baseline="-25000"/>
              <a:t>i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⑵：访问</a:t>
            </a:r>
            <a:r>
              <a:rPr lang="zh-CN" altLang="en-US">
                <a:solidFill>
                  <a:srgbClr val="0000FF"/>
                </a:solidFill>
              </a:rPr>
              <a:t>v</a:t>
            </a:r>
            <a:r>
              <a:rPr lang="zh-CN" altLang="en-US" baseline="-25000">
                <a:solidFill>
                  <a:srgbClr val="0000FF"/>
                </a:solidFill>
              </a:rPr>
              <a:t>i</a:t>
            </a:r>
            <a:r>
              <a:rPr lang="zh-CN" altLang="en-US">
                <a:solidFill>
                  <a:srgbClr val="0000FF"/>
                </a:solidFill>
              </a:rPr>
              <a:t>的所有相邻接且未被访问的所有顶点</a:t>
            </a:r>
            <a:r>
              <a:rPr lang="zh-CN" altLang="en-US"/>
              <a:t>v</a:t>
            </a:r>
            <a:r>
              <a:rPr lang="zh-CN" altLang="en-US" baseline="-25000"/>
              <a:t>i1</a:t>
            </a:r>
            <a:r>
              <a:rPr lang="zh-CN" altLang="en-US"/>
              <a:t>，v</a:t>
            </a:r>
            <a:r>
              <a:rPr lang="zh-CN" altLang="en-US" baseline="-25000"/>
              <a:t>i2</a:t>
            </a:r>
            <a:r>
              <a:rPr lang="zh-CN" altLang="en-US"/>
              <a:t>，…，v</a:t>
            </a:r>
            <a:r>
              <a:rPr lang="zh-CN" altLang="en-US" baseline="-25000"/>
              <a:t>im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⑶：以v</a:t>
            </a:r>
            <a:r>
              <a:rPr lang="zh-CN" altLang="en-US" baseline="-25000"/>
              <a:t>i1</a:t>
            </a:r>
            <a:r>
              <a:rPr lang="zh-CN" altLang="en-US"/>
              <a:t>，v</a:t>
            </a:r>
            <a:r>
              <a:rPr lang="zh-CN" altLang="en-US" baseline="-25000"/>
              <a:t>i2</a:t>
            </a:r>
            <a:r>
              <a:rPr lang="zh-CN" altLang="en-US"/>
              <a:t>， …，v</a:t>
            </a:r>
            <a:r>
              <a:rPr lang="zh-CN" altLang="en-US" baseline="-25000"/>
              <a:t>im</a:t>
            </a:r>
            <a:r>
              <a:rPr lang="zh-CN" altLang="en-US"/>
              <a:t>的次序，以v</a:t>
            </a:r>
            <a:r>
              <a:rPr lang="zh-CN" altLang="en-US" baseline="-25000"/>
              <a:t>ij</a:t>
            </a:r>
            <a:r>
              <a:rPr lang="zh-CN" altLang="en-US"/>
              <a:t>(1≦j≦m)依此作为v</a:t>
            </a:r>
            <a:r>
              <a:rPr lang="zh-CN" altLang="en-US" baseline="-25000"/>
              <a:t>i</a:t>
            </a:r>
            <a:r>
              <a:rPr lang="zh-CN" altLang="en-US"/>
              <a:t> ，</a:t>
            </a:r>
            <a:r>
              <a:rPr lang="zh-CN" altLang="en-US">
                <a:solidFill>
                  <a:srgbClr val="0000FF"/>
                </a:solidFill>
              </a:rPr>
              <a:t>转⑴</a:t>
            </a:r>
            <a:r>
              <a:rPr lang="zh-CN" altLang="en-US"/>
              <a:t>；  </a:t>
            </a:r>
            <a:endParaRPr lang="zh-CN" altLang="en-US"/>
          </a:p>
          <a:p>
            <a:r>
              <a:rPr lang="zh-CN" altLang="en-US"/>
              <a:t>⑷ ：继续选取图中未被访问顶点v</a:t>
            </a:r>
            <a:r>
              <a:rPr lang="zh-CN" altLang="en-US" baseline="-25000"/>
              <a:t>k</a:t>
            </a:r>
            <a:r>
              <a:rPr lang="zh-CN" altLang="en-US"/>
              <a:t>作为起始顶点，转⑴，直到图中所有顶点都被访问为止。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7.3.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  广度优先搜索算法</a:t>
            </a:r>
            <a:endParaRPr lang="zh-CN" altLang="en-US"/>
          </a:p>
        </p:txBody>
      </p:sp>
      <p:sp>
        <p:nvSpPr>
          <p:cNvPr id="75780" name="矩形 592900"/>
          <p:cNvSpPr/>
          <p:nvPr/>
        </p:nvSpPr>
        <p:spPr>
          <a:xfrm>
            <a:off x="3427095" y="4570095"/>
            <a:ext cx="2586990" cy="32829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>
              <a:buClr>
                <a:schemeClr val="bg1"/>
              </a:buClr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微软雅黑" panose="020B0503020204020204" charset="-122"/>
              </a:rPr>
              <a:t>(b)    G’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的正邻接链表</a:t>
            </a:r>
            <a:endParaRPr lang="zh-CN" alt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38730" y="1489075"/>
            <a:ext cx="5919470" cy="2971800"/>
            <a:chOff x="3998" y="2345"/>
            <a:chExt cx="9322" cy="4680"/>
          </a:xfrm>
        </p:grpSpPr>
        <p:grpSp>
          <p:nvGrpSpPr>
            <p:cNvPr id="75782" name="组合 592902"/>
            <p:cNvGrpSpPr/>
            <p:nvPr/>
          </p:nvGrpSpPr>
          <p:grpSpPr>
            <a:xfrm>
              <a:off x="8306" y="2406"/>
              <a:ext cx="3502" cy="593"/>
              <a:chOff x="2426" y="495"/>
              <a:chExt cx="1364" cy="234"/>
            </a:xfrm>
          </p:grpSpPr>
          <p:grpSp>
            <p:nvGrpSpPr>
              <p:cNvPr id="75783" name="组合 592903"/>
              <p:cNvGrpSpPr/>
              <p:nvPr/>
            </p:nvGrpSpPr>
            <p:grpSpPr>
              <a:xfrm>
                <a:off x="2701" y="495"/>
                <a:ext cx="456" cy="226"/>
                <a:chOff x="3467" y="510"/>
                <a:chExt cx="456" cy="226"/>
              </a:xfrm>
            </p:grpSpPr>
            <p:sp>
              <p:nvSpPr>
                <p:cNvPr id="75784" name="矩形 592904"/>
                <p:cNvSpPr/>
                <p:nvPr/>
              </p:nvSpPr>
              <p:spPr>
                <a:xfrm>
                  <a:off x="3467" y="510"/>
                  <a:ext cx="456" cy="22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 dirty="0" smtClean="0">
                      <a:latin typeface="Times New Roman" panose="02020603050405020304" pitchFamily="18" charset="0"/>
                      <a:ea typeface="微软雅黑" panose="020B0503020204020204" charset="-122"/>
                    </a:rPr>
                    <a:t>1</a:t>
                  </a:r>
                  <a:endParaRPr lang="en-US" altLang="zh-CN" sz="2400" b="0" dirty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75785" name="直接连接符 592905"/>
                <p:cNvSpPr/>
                <p:nvPr/>
              </p:nvSpPr>
              <p:spPr>
                <a:xfrm>
                  <a:off x="3718" y="510"/>
                  <a:ext cx="0" cy="2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5786" name="组合 592906"/>
              <p:cNvGrpSpPr/>
              <p:nvPr/>
            </p:nvGrpSpPr>
            <p:grpSpPr>
              <a:xfrm>
                <a:off x="3334" y="503"/>
                <a:ext cx="456" cy="226"/>
                <a:chOff x="3467" y="510"/>
                <a:chExt cx="456" cy="226"/>
              </a:xfrm>
            </p:grpSpPr>
            <p:sp>
              <p:nvSpPr>
                <p:cNvPr id="75787" name="矩形 592907"/>
                <p:cNvSpPr/>
                <p:nvPr/>
              </p:nvSpPr>
              <p:spPr>
                <a:xfrm>
                  <a:off x="3467" y="510"/>
                  <a:ext cx="456" cy="22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 dirty="0">
                      <a:latin typeface="Times New Roman" panose="02020603050405020304" pitchFamily="18" charset="0"/>
                      <a:ea typeface="微软雅黑" panose="020B0503020204020204" charset="-122"/>
                    </a:rPr>
                    <a:t>3   ⋀</a:t>
                  </a:r>
                  <a:endParaRPr lang="en-US" altLang="zh-CN" sz="2400" b="0" dirty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75788" name="直接连接符 592908"/>
                <p:cNvSpPr/>
                <p:nvPr/>
              </p:nvSpPr>
              <p:spPr>
                <a:xfrm>
                  <a:off x="3718" y="510"/>
                  <a:ext cx="0" cy="2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5789" name="直接连接符 592909"/>
              <p:cNvSpPr/>
              <p:nvPr/>
            </p:nvSpPr>
            <p:spPr>
              <a:xfrm>
                <a:off x="2426" y="618"/>
                <a:ext cx="27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sp>
            <p:nvSpPr>
              <p:cNvPr id="75790" name="直接连接符 592910"/>
              <p:cNvSpPr/>
              <p:nvPr/>
            </p:nvSpPr>
            <p:spPr>
              <a:xfrm>
                <a:off x="3056" y="623"/>
                <a:ext cx="27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</p:grpSp>
        <p:grpSp>
          <p:nvGrpSpPr>
            <p:cNvPr id="75791" name="组合 592911"/>
            <p:cNvGrpSpPr/>
            <p:nvPr/>
          </p:nvGrpSpPr>
          <p:grpSpPr>
            <a:xfrm>
              <a:off x="8306" y="3723"/>
              <a:ext cx="5014" cy="595"/>
              <a:chOff x="2426" y="1055"/>
              <a:chExt cx="1953" cy="235"/>
            </a:xfrm>
          </p:grpSpPr>
          <p:grpSp>
            <p:nvGrpSpPr>
              <p:cNvPr id="75792" name="组合 592912"/>
              <p:cNvGrpSpPr/>
              <p:nvPr/>
            </p:nvGrpSpPr>
            <p:grpSpPr>
              <a:xfrm>
                <a:off x="2701" y="1055"/>
                <a:ext cx="456" cy="226"/>
                <a:chOff x="3467" y="510"/>
                <a:chExt cx="456" cy="226"/>
              </a:xfrm>
            </p:grpSpPr>
            <p:sp>
              <p:nvSpPr>
                <p:cNvPr id="75793" name="矩形 592913"/>
                <p:cNvSpPr/>
                <p:nvPr/>
              </p:nvSpPr>
              <p:spPr>
                <a:xfrm>
                  <a:off x="3467" y="510"/>
                  <a:ext cx="456" cy="22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0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75794" name="直接连接符 592914"/>
                <p:cNvSpPr/>
                <p:nvPr/>
              </p:nvSpPr>
              <p:spPr>
                <a:xfrm>
                  <a:off x="3718" y="510"/>
                  <a:ext cx="0" cy="2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5795" name="直接连接符 592915"/>
              <p:cNvSpPr/>
              <p:nvPr/>
            </p:nvSpPr>
            <p:spPr>
              <a:xfrm>
                <a:off x="2426" y="1178"/>
                <a:ext cx="27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grpSp>
            <p:nvGrpSpPr>
              <p:cNvPr id="75796" name="组合 592916"/>
              <p:cNvGrpSpPr/>
              <p:nvPr/>
            </p:nvGrpSpPr>
            <p:grpSpPr>
              <a:xfrm>
                <a:off x="3304" y="1056"/>
                <a:ext cx="456" cy="226"/>
                <a:chOff x="3467" y="510"/>
                <a:chExt cx="456" cy="226"/>
              </a:xfrm>
            </p:grpSpPr>
            <p:sp>
              <p:nvSpPr>
                <p:cNvPr id="75797" name="矩形 592917"/>
                <p:cNvSpPr/>
                <p:nvPr/>
              </p:nvSpPr>
              <p:spPr>
                <a:xfrm>
                  <a:off x="3467" y="510"/>
                  <a:ext cx="456" cy="22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1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75798" name="直接连接符 592918"/>
                <p:cNvSpPr/>
                <p:nvPr/>
              </p:nvSpPr>
              <p:spPr>
                <a:xfrm>
                  <a:off x="3718" y="510"/>
                  <a:ext cx="0" cy="2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5799" name="组合 592919"/>
              <p:cNvGrpSpPr/>
              <p:nvPr/>
            </p:nvGrpSpPr>
            <p:grpSpPr>
              <a:xfrm>
                <a:off x="3923" y="1064"/>
                <a:ext cx="456" cy="226"/>
                <a:chOff x="3467" y="510"/>
                <a:chExt cx="456" cy="226"/>
              </a:xfrm>
            </p:grpSpPr>
            <p:sp>
              <p:nvSpPr>
                <p:cNvPr id="75800" name="矩形 592920"/>
                <p:cNvSpPr/>
                <p:nvPr/>
              </p:nvSpPr>
              <p:spPr>
                <a:xfrm>
                  <a:off x="3467" y="510"/>
                  <a:ext cx="456" cy="22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4   ⋀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75801" name="直接连接符 592921"/>
                <p:cNvSpPr/>
                <p:nvPr/>
              </p:nvSpPr>
              <p:spPr>
                <a:xfrm>
                  <a:off x="3718" y="510"/>
                  <a:ext cx="0" cy="2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5802" name="直接连接符 592922"/>
              <p:cNvSpPr/>
              <p:nvPr/>
            </p:nvSpPr>
            <p:spPr>
              <a:xfrm>
                <a:off x="3029" y="1179"/>
                <a:ext cx="27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sp>
            <p:nvSpPr>
              <p:cNvPr id="75803" name="直接连接符 592923"/>
              <p:cNvSpPr/>
              <p:nvPr/>
            </p:nvSpPr>
            <p:spPr>
              <a:xfrm>
                <a:off x="3651" y="1179"/>
                <a:ext cx="27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</p:grpSp>
        <p:grpSp>
          <p:nvGrpSpPr>
            <p:cNvPr id="75804" name="组合 592924"/>
            <p:cNvGrpSpPr/>
            <p:nvPr/>
          </p:nvGrpSpPr>
          <p:grpSpPr>
            <a:xfrm>
              <a:off x="8306" y="4449"/>
              <a:ext cx="1872" cy="572"/>
              <a:chOff x="2426" y="1342"/>
              <a:chExt cx="729" cy="226"/>
            </a:xfrm>
          </p:grpSpPr>
          <p:grpSp>
            <p:nvGrpSpPr>
              <p:cNvPr id="75805" name="组合 592925"/>
              <p:cNvGrpSpPr/>
              <p:nvPr/>
            </p:nvGrpSpPr>
            <p:grpSpPr>
              <a:xfrm>
                <a:off x="2699" y="1342"/>
                <a:ext cx="456" cy="226"/>
                <a:chOff x="3467" y="510"/>
                <a:chExt cx="456" cy="226"/>
              </a:xfrm>
            </p:grpSpPr>
            <p:sp>
              <p:nvSpPr>
                <p:cNvPr id="75806" name="矩形 592926"/>
                <p:cNvSpPr/>
                <p:nvPr/>
              </p:nvSpPr>
              <p:spPr>
                <a:xfrm>
                  <a:off x="3467" y="510"/>
                  <a:ext cx="456" cy="22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2   ⋀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75807" name="直接连接符 592927"/>
                <p:cNvSpPr/>
                <p:nvPr/>
              </p:nvSpPr>
              <p:spPr>
                <a:xfrm>
                  <a:off x="3718" y="510"/>
                  <a:ext cx="0" cy="2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5808" name="直接连接符 592928"/>
              <p:cNvSpPr/>
              <p:nvPr/>
            </p:nvSpPr>
            <p:spPr>
              <a:xfrm>
                <a:off x="2426" y="1457"/>
                <a:ext cx="27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</p:grpSp>
        <p:grpSp>
          <p:nvGrpSpPr>
            <p:cNvPr id="75809" name="组合 592929"/>
            <p:cNvGrpSpPr/>
            <p:nvPr/>
          </p:nvGrpSpPr>
          <p:grpSpPr>
            <a:xfrm>
              <a:off x="8306" y="5138"/>
              <a:ext cx="1872" cy="572"/>
              <a:chOff x="2426" y="1614"/>
              <a:chExt cx="729" cy="226"/>
            </a:xfrm>
          </p:grpSpPr>
          <p:grpSp>
            <p:nvGrpSpPr>
              <p:cNvPr id="75810" name="组合 592930"/>
              <p:cNvGrpSpPr/>
              <p:nvPr/>
            </p:nvGrpSpPr>
            <p:grpSpPr>
              <a:xfrm>
                <a:off x="2699" y="1614"/>
                <a:ext cx="456" cy="226"/>
                <a:chOff x="3467" y="510"/>
                <a:chExt cx="456" cy="226"/>
              </a:xfrm>
            </p:grpSpPr>
            <p:sp>
              <p:nvSpPr>
                <p:cNvPr id="75811" name="矩形 592931"/>
                <p:cNvSpPr/>
                <p:nvPr/>
              </p:nvSpPr>
              <p:spPr>
                <a:xfrm>
                  <a:off x="3467" y="510"/>
                  <a:ext cx="456" cy="22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3   ⋀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75812" name="直接连接符 592932"/>
                <p:cNvSpPr/>
                <p:nvPr/>
              </p:nvSpPr>
              <p:spPr>
                <a:xfrm>
                  <a:off x="3718" y="510"/>
                  <a:ext cx="0" cy="2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5813" name="直接连接符 592933"/>
              <p:cNvSpPr/>
              <p:nvPr/>
            </p:nvSpPr>
            <p:spPr>
              <a:xfrm>
                <a:off x="2426" y="1734"/>
                <a:ext cx="27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</p:grpSp>
        <p:sp>
          <p:nvSpPr>
            <p:cNvPr id="75814" name="矩形 592934"/>
            <p:cNvSpPr/>
            <p:nvPr/>
          </p:nvSpPr>
          <p:spPr>
            <a:xfrm>
              <a:off x="5972" y="2345"/>
              <a:ext cx="580" cy="33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lnSpc>
                  <a:spcPct val="110000"/>
                </a:lnSpc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0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  <a:p>
              <a:pPr>
                <a:lnSpc>
                  <a:spcPct val="110000"/>
                </a:lnSpc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1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  <a:p>
              <a:pPr>
                <a:lnSpc>
                  <a:spcPct val="110000"/>
                </a:lnSpc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2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  <a:p>
              <a:pPr>
                <a:lnSpc>
                  <a:spcPct val="110000"/>
                </a:lnSpc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3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  <a:p>
              <a:pPr>
                <a:lnSpc>
                  <a:spcPct val="110000"/>
                </a:lnSpc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4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75815" name="矩形 592935"/>
            <p:cNvSpPr/>
            <p:nvPr/>
          </p:nvSpPr>
          <p:spPr>
            <a:xfrm>
              <a:off x="3998" y="6407"/>
              <a:ext cx="2562" cy="5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000" b="0">
                  <a:latin typeface="Times New Roman" panose="02020603050405020304" pitchFamily="18" charset="0"/>
                  <a:ea typeface="微软雅黑" panose="020B0503020204020204" charset="-122"/>
                </a:rPr>
                <a:t>MAX_VEX-1</a:t>
              </a:r>
              <a:endParaRPr lang="en-US" altLang="zh-CN" sz="20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pSp>
          <p:nvGrpSpPr>
            <p:cNvPr id="75816" name="组合 592936"/>
            <p:cNvGrpSpPr/>
            <p:nvPr/>
          </p:nvGrpSpPr>
          <p:grpSpPr>
            <a:xfrm>
              <a:off x="6676" y="2363"/>
              <a:ext cx="1982" cy="4662"/>
              <a:chOff x="1791" y="518"/>
              <a:chExt cx="772" cy="1841"/>
            </a:xfrm>
          </p:grpSpPr>
          <p:grpSp>
            <p:nvGrpSpPr>
              <p:cNvPr id="75817" name="组合 592937"/>
              <p:cNvGrpSpPr/>
              <p:nvPr/>
            </p:nvGrpSpPr>
            <p:grpSpPr>
              <a:xfrm>
                <a:off x="1791" y="518"/>
                <a:ext cx="772" cy="262"/>
                <a:chOff x="1791" y="518"/>
                <a:chExt cx="772" cy="262"/>
              </a:xfrm>
            </p:grpSpPr>
            <p:sp>
              <p:nvSpPr>
                <p:cNvPr id="75818" name="矩形 592938"/>
                <p:cNvSpPr/>
                <p:nvPr/>
              </p:nvSpPr>
              <p:spPr>
                <a:xfrm>
                  <a:off x="1791" y="518"/>
                  <a:ext cx="772" cy="26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0    2     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75819" name="直接连接符 592939"/>
                <p:cNvSpPr/>
                <p:nvPr/>
              </p:nvSpPr>
              <p:spPr>
                <a:xfrm>
                  <a:off x="2344" y="518"/>
                  <a:ext cx="0" cy="26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5820" name="直接连接符 592940"/>
                <p:cNvSpPr/>
                <p:nvPr/>
              </p:nvSpPr>
              <p:spPr>
                <a:xfrm>
                  <a:off x="2093" y="518"/>
                  <a:ext cx="0" cy="26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5821" name="组合 592941"/>
              <p:cNvGrpSpPr/>
              <p:nvPr/>
            </p:nvGrpSpPr>
            <p:grpSpPr>
              <a:xfrm>
                <a:off x="1791" y="781"/>
                <a:ext cx="772" cy="263"/>
                <a:chOff x="1791" y="781"/>
                <a:chExt cx="772" cy="263"/>
              </a:xfrm>
            </p:grpSpPr>
            <p:sp>
              <p:nvSpPr>
                <p:cNvPr id="75822" name="矩形 592942"/>
                <p:cNvSpPr/>
                <p:nvPr/>
              </p:nvSpPr>
              <p:spPr>
                <a:xfrm>
                  <a:off x="1791" y="781"/>
                  <a:ext cx="772" cy="263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1</a:t>
                  </a:r>
                  <a:r>
                    <a:rPr lang="en-US" altLang="zh-CN" sz="2400" b="0" baseline="-20000">
                      <a:latin typeface="Times New Roman" panose="02020603050405020304" pitchFamily="18" charset="0"/>
                      <a:ea typeface="微软雅黑" panose="020B0503020204020204" charset="-122"/>
                    </a:rPr>
                    <a:t> </a:t>
                  </a: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   0    ⋀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75823" name="直接连接符 592943"/>
                <p:cNvSpPr/>
                <p:nvPr/>
              </p:nvSpPr>
              <p:spPr>
                <a:xfrm>
                  <a:off x="2344" y="781"/>
                  <a:ext cx="0" cy="26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5824" name="直接连接符 592944"/>
                <p:cNvSpPr/>
                <p:nvPr/>
              </p:nvSpPr>
              <p:spPr>
                <a:xfrm>
                  <a:off x="2093" y="781"/>
                  <a:ext cx="0" cy="26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5825" name="组合 592945"/>
              <p:cNvGrpSpPr/>
              <p:nvPr/>
            </p:nvGrpSpPr>
            <p:grpSpPr>
              <a:xfrm>
                <a:off x="1791" y="1045"/>
                <a:ext cx="772" cy="262"/>
                <a:chOff x="1791" y="1045"/>
                <a:chExt cx="772" cy="262"/>
              </a:xfrm>
            </p:grpSpPr>
            <p:sp>
              <p:nvSpPr>
                <p:cNvPr id="75826" name="矩形 592946"/>
                <p:cNvSpPr/>
                <p:nvPr/>
              </p:nvSpPr>
              <p:spPr>
                <a:xfrm>
                  <a:off x="1791" y="1045"/>
                  <a:ext cx="772" cy="26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2    3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75827" name="直接连接符 592947"/>
                <p:cNvSpPr/>
                <p:nvPr/>
              </p:nvSpPr>
              <p:spPr>
                <a:xfrm>
                  <a:off x="2344" y="1045"/>
                  <a:ext cx="0" cy="26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5828" name="直接连接符 592948"/>
                <p:cNvSpPr/>
                <p:nvPr/>
              </p:nvSpPr>
              <p:spPr>
                <a:xfrm>
                  <a:off x="2093" y="1045"/>
                  <a:ext cx="0" cy="26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5829" name="组合 592949"/>
              <p:cNvGrpSpPr/>
              <p:nvPr/>
            </p:nvGrpSpPr>
            <p:grpSpPr>
              <a:xfrm>
                <a:off x="1791" y="1308"/>
                <a:ext cx="772" cy="262"/>
                <a:chOff x="1791" y="1308"/>
                <a:chExt cx="772" cy="262"/>
              </a:xfrm>
            </p:grpSpPr>
            <p:sp>
              <p:nvSpPr>
                <p:cNvPr id="75830" name="矩形 592950"/>
                <p:cNvSpPr/>
                <p:nvPr/>
              </p:nvSpPr>
              <p:spPr>
                <a:xfrm>
                  <a:off x="1791" y="1308"/>
                  <a:ext cx="772" cy="26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3    1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75831" name="直接连接符 592951"/>
                <p:cNvSpPr/>
                <p:nvPr/>
              </p:nvSpPr>
              <p:spPr>
                <a:xfrm>
                  <a:off x="2344" y="1308"/>
                  <a:ext cx="0" cy="26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5832" name="直接连接符 592952"/>
                <p:cNvSpPr/>
                <p:nvPr/>
              </p:nvSpPr>
              <p:spPr>
                <a:xfrm>
                  <a:off x="2093" y="1308"/>
                  <a:ext cx="0" cy="26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5833" name="组合 592953"/>
              <p:cNvGrpSpPr/>
              <p:nvPr/>
            </p:nvGrpSpPr>
            <p:grpSpPr>
              <a:xfrm>
                <a:off x="1791" y="1835"/>
                <a:ext cx="772" cy="262"/>
                <a:chOff x="1791" y="1835"/>
                <a:chExt cx="772" cy="262"/>
              </a:xfrm>
            </p:grpSpPr>
            <p:sp>
              <p:nvSpPr>
                <p:cNvPr id="75834" name="矩形 592954"/>
                <p:cNvSpPr/>
                <p:nvPr/>
              </p:nvSpPr>
              <p:spPr>
                <a:xfrm>
                  <a:off x="1791" y="1835"/>
                  <a:ext cx="772" cy="26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zh-CN" altLang="en-US" sz="2400" b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┇</a:t>
                  </a:r>
                  <a:r>
                    <a:rPr lang="zh-CN" altLang="en-US" sz="24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┇ ┇</a:t>
                  </a: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5835" name="直接连接符 592955"/>
                <p:cNvSpPr/>
                <p:nvPr/>
              </p:nvSpPr>
              <p:spPr>
                <a:xfrm>
                  <a:off x="2344" y="1835"/>
                  <a:ext cx="0" cy="26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5836" name="直接连接符 592956"/>
                <p:cNvSpPr/>
                <p:nvPr/>
              </p:nvSpPr>
              <p:spPr>
                <a:xfrm>
                  <a:off x="2093" y="1835"/>
                  <a:ext cx="0" cy="26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5837" name="组合 592957"/>
              <p:cNvGrpSpPr/>
              <p:nvPr/>
            </p:nvGrpSpPr>
            <p:grpSpPr>
              <a:xfrm>
                <a:off x="1791" y="2097"/>
                <a:ext cx="772" cy="262"/>
                <a:chOff x="1791" y="2097"/>
                <a:chExt cx="772" cy="262"/>
              </a:xfrm>
            </p:grpSpPr>
            <p:sp>
              <p:nvSpPr>
                <p:cNvPr id="75838" name="矩形 592958"/>
                <p:cNvSpPr/>
                <p:nvPr/>
              </p:nvSpPr>
              <p:spPr>
                <a:xfrm>
                  <a:off x="1791" y="2097"/>
                  <a:ext cx="772" cy="262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endParaRPr lang="zh-CN" altLang="en-US" sz="2400" b="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5839" name="直接连接符 592959"/>
                <p:cNvSpPr/>
                <p:nvPr/>
              </p:nvSpPr>
              <p:spPr>
                <a:xfrm>
                  <a:off x="2344" y="2097"/>
                  <a:ext cx="0" cy="26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5840" name="直接连接符 592960"/>
                <p:cNvSpPr/>
                <p:nvPr/>
              </p:nvSpPr>
              <p:spPr>
                <a:xfrm>
                  <a:off x="2093" y="2097"/>
                  <a:ext cx="0" cy="26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5841" name="组合 592961"/>
              <p:cNvGrpSpPr/>
              <p:nvPr/>
            </p:nvGrpSpPr>
            <p:grpSpPr>
              <a:xfrm>
                <a:off x="1791" y="1571"/>
                <a:ext cx="772" cy="263"/>
                <a:chOff x="1791" y="1571"/>
                <a:chExt cx="772" cy="263"/>
              </a:xfrm>
            </p:grpSpPr>
            <p:sp>
              <p:nvSpPr>
                <p:cNvPr id="75842" name="矩形 592962"/>
                <p:cNvSpPr/>
                <p:nvPr/>
              </p:nvSpPr>
              <p:spPr>
                <a:xfrm>
                  <a:off x="1791" y="1571"/>
                  <a:ext cx="772" cy="263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4    1 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75843" name="直接连接符 592963"/>
                <p:cNvSpPr/>
                <p:nvPr/>
              </p:nvSpPr>
              <p:spPr>
                <a:xfrm>
                  <a:off x="2344" y="1571"/>
                  <a:ext cx="0" cy="26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5844" name="直接连接符 592964"/>
                <p:cNvSpPr/>
                <p:nvPr/>
              </p:nvSpPr>
              <p:spPr>
                <a:xfrm>
                  <a:off x="2093" y="1571"/>
                  <a:ext cx="0" cy="26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</p:grpSp>
      <p:sp>
        <p:nvSpPr>
          <p:cNvPr id="75845" name="任意多边形 592965"/>
          <p:cNvSpPr/>
          <p:nvPr/>
        </p:nvSpPr>
        <p:spPr>
          <a:xfrm flipV="1">
            <a:off x="5318125" y="1540510"/>
            <a:ext cx="1626870" cy="70485"/>
          </a:xfrm>
          <a:custGeom>
            <a:avLst/>
            <a:gdLst/>
            <a:ahLst/>
            <a:cxnLst/>
            <a:rect l="0" t="0" r="0" b="0"/>
            <a:pathLst>
              <a:path w="816" h="1">
                <a:moveTo>
                  <a:pt x="0" y="0"/>
                </a:moveTo>
                <a:cubicBezTo>
                  <a:pt x="340" y="0"/>
                  <a:pt x="680" y="0"/>
                  <a:pt x="816" y="0"/>
                </a:cubicBezTo>
              </a:path>
            </a:pathLst>
          </a:custGeom>
          <a:noFill/>
          <a:ln w="28575" cap="flat" cmpd="sng">
            <a:solidFill>
              <a:srgbClr val="FF000D"/>
            </a:solidFill>
            <a:prstDash val="dash"/>
            <a:miter/>
            <a:headEnd type="none" w="med" len="med"/>
            <a:tailEnd type="triangle" w="med" len="med"/>
          </a:ln>
        </p:spPr>
        <p:txBody>
          <a:bodyPr/>
          <a:lstStyle/>
          <a:p>
            <a:pPr>
              <a:buNone/>
            </a:pPr>
            <a:endParaRPr lang="zh-CN" altLang="en-US" b="0"/>
          </a:p>
        </p:txBody>
      </p:sp>
      <p:sp>
        <p:nvSpPr>
          <p:cNvPr id="75846" name="直接连接符 592966"/>
          <p:cNvSpPr/>
          <p:nvPr/>
        </p:nvSpPr>
        <p:spPr>
          <a:xfrm>
            <a:off x="5274310" y="2870835"/>
            <a:ext cx="626110" cy="0"/>
          </a:xfrm>
          <a:prstGeom prst="line">
            <a:avLst/>
          </a:prstGeom>
          <a:ln w="28575" cap="flat" cmpd="sng">
            <a:solidFill>
              <a:srgbClr val="FF000D"/>
            </a:solidFill>
            <a:prstDash val="dash"/>
            <a:miter/>
            <a:headEnd type="none" w="med" len="med"/>
            <a:tailEnd type="triangle" w="med" len="med"/>
          </a:ln>
        </p:spPr>
      </p:sp>
      <p:sp>
        <p:nvSpPr>
          <p:cNvPr id="75847" name="任意多边形 592967"/>
          <p:cNvSpPr/>
          <p:nvPr/>
        </p:nvSpPr>
        <p:spPr>
          <a:xfrm>
            <a:off x="5407025" y="2127250"/>
            <a:ext cx="2425700" cy="347345"/>
          </a:xfrm>
          <a:custGeom>
            <a:avLst/>
            <a:gdLst/>
            <a:ahLst/>
            <a:cxnLst/>
            <a:rect l="0" t="0" r="0" b="0"/>
            <a:pathLst>
              <a:path w="1488" h="216">
                <a:moveTo>
                  <a:pt x="0" y="216"/>
                </a:moveTo>
                <a:cubicBezTo>
                  <a:pt x="32" y="160"/>
                  <a:pt x="64" y="104"/>
                  <a:pt x="240" y="72"/>
                </a:cubicBezTo>
                <a:cubicBezTo>
                  <a:pt x="416" y="40"/>
                  <a:pt x="848" y="0"/>
                  <a:pt x="1056" y="24"/>
                </a:cubicBezTo>
                <a:cubicBezTo>
                  <a:pt x="1264" y="48"/>
                  <a:pt x="1416" y="184"/>
                  <a:pt x="1488" y="216"/>
                </a:cubicBezTo>
              </a:path>
            </a:pathLst>
          </a:custGeom>
          <a:noFill/>
          <a:ln w="28575" cap="flat" cmpd="sng">
            <a:solidFill>
              <a:srgbClr val="FF000D"/>
            </a:solidFill>
            <a:prstDash val="dash"/>
            <a:miter/>
            <a:headEnd type="none" w="med" len="med"/>
            <a:tailEnd type="triangle" w="med" len="med"/>
          </a:ln>
        </p:spPr>
        <p:txBody>
          <a:bodyPr/>
          <a:lstStyle/>
          <a:p>
            <a:pPr>
              <a:buNone/>
            </a:pPr>
            <a:endParaRPr lang="zh-CN" altLang="en-US" b="0"/>
          </a:p>
        </p:txBody>
      </p:sp>
      <p:grpSp>
        <p:nvGrpSpPr>
          <p:cNvPr id="3" name="组合 2"/>
          <p:cNvGrpSpPr/>
          <p:nvPr/>
        </p:nvGrpSpPr>
        <p:grpSpPr>
          <a:xfrm>
            <a:off x="468630" y="1854200"/>
            <a:ext cx="2255520" cy="1793875"/>
            <a:chOff x="738" y="2920"/>
            <a:chExt cx="3552" cy="2825"/>
          </a:xfrm>
        </p:grpSpPr>
        <p:sp>
          <p:nvSpPr>
            <p:cNvPr id="75850" name="矩形 592970"/>
            <p:cNvSpPr/>
            <p:nvPr/>
          </p:nvSpPr>
          <p:spPr>
            <a:xfrm>
              <a:off x="1231" y="5229"/>
              <a:ext cx="2559" cy="5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000" b="0">
                  <a:latin typeface="Times New Roman" panose="02020603050405020304" pitchFamily="18" charset="0"/>
                  <a:ea typeface="微软雅黑" panose="020B0503020204020204" charset="-122"/>
                </a:rPr>
                <a:t>(a)   </a:t>
              </a:r>
              <a:r>
                <a:rPr lang="zh-CN" altLang="en-US" sz="20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有向图</a:t>
              </a:r>
              <a:r>
                <a:rPr lang="en-US" altLang="zh-CN" sz="2000" b="0">
                  <a:latin typeface="Times New Roman" panose="02020603050405020304" pitchFamily="18" charset="0"/>
                  <a:ea typeface="微软雅黑" panose="020B0503020204020204" charset="-122"/>
                </a:rPr>
                <a:t>G’</a:t>
              </a:r>
              <a:endParaRPr lang="en-US" altLang="zh-CN" sz="20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75852" name="椭圆 592972"/>
            <p:cNvSpPr/>
            <p:nvPr/>
          </p:nvSpPr>
          <p:spPr>
            <a:xfrm>
              <a:off x="738" y="3285"/>
              <a:ext cx="757" cy="57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0</a:t>
              </a:r>
              <a:endParaRPr lang="en-US" altLang="zh-CN" sz="2400" b="0" baseline="-2000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75853" name="椭圆 592973"/>
            <p:cNvSpPr/>
            <p:nvPr/>
          </p:nvSpPr>
          <p:spPr>
            <a:xfrm>
              <a:off x="782" y="4470"/>
              <a:ext cx="757" cy="57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1</a:t>
              </a:r>
              <a:endParaRPr lang="en-US" altLang="zh-CN" sz="2400" b="0" baseline="-2000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75854" name="椭圆 592974"/>
            <p:cNvSpPr/>
            <p:nvPr/>
          </p:nvSpPr>
          <p:spPr>
            <a:xfrm>
              <a:off x="2325" y="4450"/>
              <a:ext cx="757" cy="57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2</a:t>
              </a:r>
              <a:endParaRPr lang="en-US" altLang="zh-CN" sz="2400" b="0" baseline="-2000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75855" name="椭圆 592975"/>
            <p:cNvSpPr/>
            <p:nvPr/>
          </p:nvSpPr>
          <p:spPr>
            <a:xfrm>
              <a:off x="2199" y="2920"/>
              <a:ext cx="757" cy="57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3</a:t>
              </a:r>
              <a:endParaRPr lang="en-US" altLang="zh-CN" sz="2400" b="0" baseline="-2000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75856" name="直接连接符 592976"/>
            <p:cNvSpPr/>
            <p:nvPr/>
          </p:nvSpPr>
          <p:spPr>
            <a:xfrm>
              <a:off x="1108" y="3880"/>
              <a:ext cx="0" cy="61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75857" name="直接连接符 592977"/>
            <p:cNvSpPr/>
            <p:nvPr/>
          </p:nvSpPr>
          <p:spPr>
            <a:xfrm>
              <a:off x="2648" y="3485"/>
              <a:ext cx="0" cy="97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75858" name="直接连接符 592978"/>
            <p:cNvSpPr/>
            <p:nvPr/>
          </p:nvSpPr>
          <p:spPr>
            <a:xfrm>
              <a:off x="1411" y="3761"/>
              <a:ext cx="976" cy="82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75859" name="直接连接符 592979"/>
            <p:cNvSpPr/>
            <p:nvPr/>
          </p:nvSpPr>
          <p:spPr>
            <a:xfrm flipV="1">
              <a:off x="1493" y="3285"/>
              <a:ext cx="724" cy="25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75860" name="直接连接符 592980"/>
            <p:cNvSpPr/>
            <p:nvPr/>
          </p:nvSpPr>
          <p:spPr>
            <a:xfrm>
              <a:off x="1534" y="4766"/>
              <a:ext cx="80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75861" name="椭圆 592981"/>
            <p:cNvSpPr/>
            <p:nvPr/>
          </p:nvSpPr>
          <p:spPr>
            <a:xfrm>
              <a:off x="3534" y="3763"/>
              <a:ext cx="757" cy="57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4</a:t>
              </a:r>
              <a:endParaRPr lang="en-US" altLang="zh-CN" sz="2400" b="0" baseline="-2000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75862" name="直接连接符 592982"/>
            <p:cNvSpPr/>
            <p:nvPr/>
          </p:nvSpPr>
          <p:spPr>
            <a:xfrm>
              <a:off x="2956" y="3285"/>
              <a:ext cx="863" cy="48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75863" name="直接连接符 592983"/>
            <p:cNvSpPr/>
            <p:nvPr/>
          </p:nvSpPr>
          <p:spPr>
            <a:xfrm flipV="1">
              <a:off x="3079" y="4278"/>
              <a:ext cx="616" cy="48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75864" name="任意多边形 592984"/>
          <p:cNvSpPr/>
          <p:nvPr/>
        </p:nvSpPr>
        <p:spPr>
          <a:xfrm>
            <a:off x="848360" y="1946910"/>
            <a:ext cx="548005" cy="180340"/>
          </a:xfrm>
          <a:custGeom>
            <a:avLst/>
            <a:gdLst/>
            <a:ahLst/>
            <a:cxnLst/>
            <a:rect l="0" t="0" r="0" b="0"/>
            <a:pathLst>
              <a:path w="336" h="112">
                <a:moveTo>
                  <a:pt x="0" y="112"/>
                </a:moveTo>
                <a:cubicBezTo>
                  <a:pt x="44" y="72"/>
                  <a:pt x="88" y="32"/>
                  <a:pt x="144" y="16"/>
                </a:cubicBezTo>
                <a:cubicBezTo>
                  <a:pt x="200" y="0"/>
                  <a:pt x="304" y="16"/>
                  <a:pt x="336" y="16"/>
                </a:cubicBezTo>
              </a:path>
            </a:pathLst>
          </a:custGeom>
          <a:noFill/>
          <a:ln w="28575" cap="flat" cmpd="sng">
            <a:solidFill>
              <a:srgbClr val="FF000D"/>
            </a:solidFill>
            <a:prstDash val="dash"/>
            <a:miter/>
            <a:headEnd type="none" w="med" len="med"/>
            <a:tailEnd type="triangle" w="med" len="med"/>
          </a:ln>
        </p:spPr>
        <p:txBody>
          <a:bodyPr/>
          <a:lstStyle/>
          <a:p>
            <a:pPr>
              <a:buNone/>
            </a:pPr>
            <a:endParaRPr lang="zh-CN" altLang="en-US" b="0"/>
          </a:p>
        </p:txBody>
      </p:sp>
      <p:sp>
        <p:nvSpPr>
          <p:cNvPr id="75865" name="任意多边形 592985"/>
          <p:cNvSpPr/>
          <p:nvPr/>
        </p:nvSpPr>
        <p:spPr>
          <a:xfrm>
            <a:off x="468630" y="2458085"/>
            <a:ext cx="169545" cy="386080"/>
          </a:xfrm>
          <a:custGeom>
            <a:avLst/>
            <a:gdLst/>
            <a:ahLst/>
            <a:cxnLst/>
            <a:rect l="0" t="0" r="0" b="0"/>
            <a:pathLst>
              <a:path w="104" h="240">
                <a:moveTo>
                  <a:pt x="104" y="0"/>
                </a:moveTo>
                <a:cubicBezTo>
                  <a:pt x="60" y="28"/>
                  <a:pt x="16" y="56"/>
                  <a:pt x="8" y="96"/>
                </a:cubicBezTo>
                <a:cubicBezTo>
                  <a:pt x="0" y="136"/>
                  <a:pt x="48" y="216"/>
                  <a:pt x="56" y="240"/>
                </a:cubicBezTo>
              </a:path>
            </a:pathLst>
          </a:custGeom>
          <a:noFill/>
          <a:ln w="28575" cap="flat" cmpd="sng">
            <a:solidFill>
              <a:srgbClr val="FF000D"/>
            </a:solidFill>
            <a:prstDash val="dash"/>
            <a:miter/>
            <a:headEnd type="none" w="med" len="med"/>
            <a:tailEnd type="triangle" w="med" len="med"/>
          </a:ln>
        </p:spPr>
        <p:txBody>
          <a:bodyPr/>
          <a:lstStyle/>
          <a:p>
            <a:pPr>
              <a:buNone/>
            </a:pPr>
            <a:endParaRPr lang="zh-CN" altLang="en-US" b="0"/>
          </a:p>
        </p:txBody>
      </p:sp>
      <p:sp>
        <p:nvSpPr>
          <p:cNvPr id="75866" name="任意多边形 592986"/>
          <p:cNvSpPr/>
          <p:nvPr/>
        </p:nvSpPr>
        <p:spPr>
          <a:xfrm>
            <a:off x="1798955" y="2207260"/>
            <a:ext cx="78105" cy="617855"/>
          </a:xfrm>
          <a:custGeom>
            <a:avLst/>
            <a:gdLst/>
            <a:ahLst/>
            <a:cxnLst/>
            <a:rect l="0" t="0" r="0" b="0"/>
            <a:pathLst>
              <a:path w="48" h="384">
                <a:moveTo>
                  <a:pt x="0" y="0"/>
                </a:moveTo>
                <a:cubicBezTo>
                  <a:pt x="24" y="40"/>
                  <a:pt x="48" y="80"/>
                  <a:pt x="48" y="144"/>
                </a:cubicBezTo>
                <a:cubicBezTo>
                  <a:pt x="48" y="208"/>
                  <a:pt x="8" y="344"/>
                  <a:pt x="0" y="384"/>
                </a:cubicBezTo>
              </a:path>
            </a:pathLst>
          </a:custGeom>
          <a:noFill/>
          <a:ln w="28575" cap="flat" cmpd="sng">
            <a:solidFill>
              <a:srgbClr val="FF000D"/>
            </a:solidFill>
            <a:prstDash val="dash"/>
            <a:miter/>
            <a:headEnd type="none" w="med" len="med"/>
            <a:tailEnd type="triangle" w="med" len="med"/>
          </a:ln>
        </p:spPr>
        <p:txBody>
          <a:bodyPr/>
          <a:lstStyle/>
          <a:p>
            <a:pPr>
              <a:buNone/>
            </a:pPr>
            <a:endParaRPr lang="zh-CN" altLang="en-US" b="0"/>
          </a:p>
        </p:txBody>
      </p:sp>
      <p:sp>
        <p:nvSpPr>
          <p:cNvPr id="75867" name="任意多边形 592987"/>
          <p:cNvSpPr/>
          <p:nvPr/>
        </p:nvSpPr>
        <p:spPr>
          <a:xfrm>
            <a:off x="1955165" y="2771140"/>
            <a:ext cx="548005" cy="360045"/>
          </a:xfrm>
          <a:custGeom>
            <a:avLst/>
            <a:gdLst/>
            <a:ahLst/>
            <a:cxnLst/>
            <a:rect l="0" t="0" r="0" b="0"/>
            <a:pathLst>
              <a:path w="336" h="224">
                <a:moveTo>
                  <a:pt x="0" y="192"/>
                </a:moveTo>
                <a:cubicBezTo>
                  <a:pt x="68" y="208"/>
                  <a:pt x="136" y="224"/>
                  <a:pt x="192" y="192"/>
                </a:cubicBezTo>
                <a:cubicBezTo>
                  <a:pt x="248" y="160"/>
                  <a:pt x="312" y="32"/>
                  <a:pt x="336" y="0"/>
                </a:cubicBezTo>
              </a:path>
            </a:pathLst>
          </a:custGeom>
          <a:noFill/>
          <a:ln w="28575" cap="flat" cmpd="sng">
            <a:solidFill>
              <a:srgbClr val="FF000D"/>
            </a:solidFill>
            <a:prstDash val="dash"/>
            <a:miter/>
            <a:headEnd type="none" w="med" len="med"/>
            <a:tailEnd type="triangle" w="med" len="med"/>
          </a:ln>
        </p:spPr>
        <p:txBody>
          <a:bodyPr/>
          <a:lstStyle/>
          <a:p>
            <a:pPr>
              <a:buNone/>
            </a:pPr>
            <a:endParaRPr lang="zh-CN" altLang="en-US" b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45" grpId="0" animBg="1"/>
      <p:bldP spid="75847" grpId="0" animBg="1"/>
      <p:bldP spid="75864" grpId="0" animBg="1"/>
      <p:bldP spid="75865" grpId="0" animBg="1"/>
      <p:bldP spid="75866" grpId="0" animBg="1"/>
      <p:bldP spid="758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7.3.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  广度优先搜索算法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285" y="1021715"/>
            <a:ext cx="8869045" cy="5074285"/>
          </a:xfrm>
        </p:spPr>
        <p:txBody>
          <a:bodyPr/>
          <a:lstStyle/>
          <a:p>
            <a:r>
              <a:rPr lang="zh-CN" altLang="en-US"/>
              <a:t>为了标记图中顶点是否被访问过，同样需要一个</a:t>
            </a:r>
            <a:r>
              <a:rPr lang="zh-CN" altLang="en-US">
                <a:solidFill>
                  <a:srgbClr val="0000FF"/>
                </a:solidFill>
              </a:rPr>
              <a:t>访问标记数组，</a:t>
            </a:r>
            <a:r>
              <a:rPr lang="en-US" altLang="zh-CN">
                <a:solidFill>
                  <a:srgbClr val="0000FF"/>
                </a:solidFill>
              </a:rPr>
              <a:t>int</a:t>
            </a:r>
            <a:r>
              <a:rPr lang="zh-CN" altLang="en-US">
                <a:solidFill>
                  <a:srgbClr val="0000FF"/>
                </a:solidFill>
              </a:rPr>
              <a:t> Visited[MAX_VEX]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其次，为了依此访问与v</a:t>
            </a:r>
            <a:r>
              <a:rPr lang="zh-CN" altLang="en-US" baseline="-25000"/>
              <a:t>i</a:t>
            </a:r>
            <a:r>
              <a:rPr lang="zh-CN" altLang="en-US"/>
              <a:t>相邻接的各个顶点，需要附加一个</a:t>
            </a:r>
            <a:r>
              <a:rPr lang="zh-CN" altLang="en-US">
                <a:solidFill>
                  <a:srgbClr val="0000FF"/>
                </a:solidFill>
              </a:rPr>
              <a:t>队列</a:t>
            </a:r>
            <a:r>
              <a:rPr lang="zh-CN" altLang="en-US"/>
              <a:t>来保存</a:t>
            </a:r>
            <a:r>
              <a:rPr lang="zh-CN" altLang="en-US">
                <a:solidFill>
                  <a:srgbClr val="0000FF"/>
                </a:solidFill>
              </a:rPr>
              <a:t>访问v</a:t>
            </a:r>
            <a:r>
              <a:rPr lang="zh-CN" altLang="en-US" baseline="-25000">
                <a:solidFill>
                  <a:srgbClr val="0000FF"/>
                </a:solidFill>
              </a:rPr>
              <a:t>i</a:t>
            </a:r>
            <a:r>
              <a:rPr lang="zh-CN" altLang="en-US">
                <a:solidFill>
                  <a:srgbClr val="0000FF"/>
                </a:solidFill>
              </a:rPr>
              <a:t>的相邻接的顶点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0000FF"/>
                </a:solidFill>
              </a:rPr>
              <a:t>typedef struct Queue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FF"/>
                </a:solidFill>
              </a:rPr>
              <a:t>{  int   </a:t>
            </a:r>
            <a:r>
              <a:rPr lang="zh-CN" altLang="en-US">
                <a:solidFill>
                  <a:srgbClr val="FF0000"/>
                </a:solidFill>
              </a:rPr>
              <a:t>elem</a:t>
            </a:r>
            <a:r>
              <a:rPr lang="zh-CN" altLang="en-US">
                <a:solidFill>
                  <a:srgbClr val="0000FF"/>
                </a:solidFill>
              </a:rPr>
              <a:t>[MAX_VEX] ;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FF"/>
                </a:solidFill>
              </a:rPr>
              <a:t>    int  </a:t>
            </a:r>
            <a:r>
              <a:rPr lang="zh-CN" altLang="en-US">
                <a:solidFill>
                  <a:srgbClr val="FF0000"/>
                </a:solidFill>
              </a:rPr>
              <a:t>front </a:t>
            </a:r>
            <a:r>
              <a:rPr lang="zh-CN" altLang="en-US">
                <a:solidFill>
                  <a:srgbClr val="0000FF"/>
                </a:solidFill>
              </a:rPr>
              <a:t>, </a:t>
            </a:r>
            <a:r>
              <a:rPr lang="zh-CN" altLang="en-US">
                <a:solidFill>
                  <a:srgbClr val="FF0000"/>
                </a:solidFill>
              </a:rPr>
              <a:t>rear </a:t>
            </a:r>
            <a:r>
              <a:rPr lang="zh-CN" altLang="en-US">
                <a:solidFill>
                  <a:srgbClr val="0000FF"/>
                </a:solidFill>
              </a:rPr>
              <a:t>;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FF"/>
                </a:solidFill>
              </a:rPr>
              <a:t>}</a:t>
            </a:r>
            <a:r>
              <a:rPr lang="zh-CN" altLang="en-US">
                <a:solidFill>
                  <a:srgbClr val="FF00FF"/>
                </a:solidFill>
              </a:rPr>
              <a:t>Queue </a:t>
            </a:r>
            <a:r>
              <a:rPr lang="zh-CN" altLang="en-US">
                <a:solidFill>
                  <a:srgbClr val="0000FF"/>
                </a:solidFill>
              </a:rPr>
              <a:t>;    </a:t>
            </a:r>
            <a:r>
              <a:rPr lang="zh-CN" altLang="en-US"/>
              <a:t> </a:t>
            </a:r>
            <a:r>
              <a:rPr lang="zh-CN" altLang="en-US">
                <a:solidFill>
                  <a:srgbClr val="4EA947"/>
                </a:solidFill>
              </a:rPr>
              <a:t>/* 定义一个队列保存将要访问顶点  */</a:t>
            </a:r>
            <a:endParaRPr lang="zh-CN" altLang="en-US">
              <a:solidFill>
                <a:srgbClr val="4EA947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7.3.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  广度优先搜索算法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285" y="1021715"/>
            <a:ext cx="8869045" cy="507428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BFS 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ALGraph *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int k 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LinkNode  *p ;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  *Q ;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Q=(Queue *)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(sizeof(Queue)) ;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Q-&gt;front=Q-&gt;rear=0 ;  </a:t>
            </a:r>
            <a:r>
              <a:rPr lang="zh-CN" altLang="en-US" sz="2400" b="1" dirty="0">
                <a:solidFill>
                  <a:srgbClr val="4EA9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/*  建立空队列并初始化  */</a:t>
            </a:r>
            <a:endParaRPr lang="zh-CN" altLang="en-US" sz="2400" b="1" dirty="0">
              <a:solidFill>
                <a:srgbClr val="4EA9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(k=0 ; k&lt;G-&gt;vexnum ; k++)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>
              <a:buSz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v=G-&gt;AdjList[k].data ;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4EA9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4EA9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单链表的头顶点  */</a:t>
            </a:r>
            <a:endParaRPr lang="zh-CN" altLang="en-US" sz="2400" b="1" dirty="0">
              <a:solidFill>
                <a:srgbClr val="4EA9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>
              <a:buSz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if (!Visited[v])   </a:t>
            </a:r>
            <a:r>
              <a:rPr lang="zh-CN" altLang="en-US" sz="2400" dirty="0">
                <a:solidFill>
                  <a:srgbClr val="4EA9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4EA9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/*   v尚未访问   */</a:t>
            </a:r>
            <a:endParaRPr lang="zh-CN" altLang="en-US" sz="2400" b="1" dirty="0">
              <a:solidFill>
                <a:srgbClr val="4EA9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   Q-&gt;elem[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++Q-&gt;rear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]=v ; 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4EA9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 v入队   */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7.3.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  广度优先搜索算法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285" y="1021715"/>
            <a:ext cx="8869045" cy="507428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 (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Q-&gt;front!=Q-&gt;rear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  w=Q-&gt;elem[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++Q-&gt;front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; </a:t>
            </a:r>
            <a:r>
              <a:rPr lang="zh-CN" altLang="en-US" sz="2400" dirty="0">
                <a:solidFill>
                  <a:srgbClr val="4EA9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 队首出队  */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Visited[w]=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 </a:t>
            </a:r>
            <a:r>
              <a:rPr lang="zh-CN" altLang="en-US" sz="2400" dirty="0">
                <a:solidFill>
                  <a:srgbClr val="4EA9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/*  置访问标志  */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%d ”, w) ;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4EA9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/*  访问队首元素  */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p=G-&gt;AdjList[w].firstarc ;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while (p!=NULL)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{  if (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Visited[p-&gt;adjvex]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==0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4EA9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//若当前邻接点未被访问</a:t>
            </a:r>
            <a:endParaRPr lang="zh-CN" altLang="en-US" sz="2400" dirty="0">
              <a:solidFill>
                <a:srgbClr val="4EA9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Q-&gt;elem[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++Q-&gt;rear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]=p-&gt;adjvex ;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p=p-&gt;nextarc ; </a:t>
            </a:r>
            <a:r>
              <a:rPr lang="zh-CN" altLang="en-US" sz="2400" dirty="0">
                <a:solidFill>
                  <a:srgbClr val="4EA9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//找下一个邻接点</a:t>
            </a:r>
            <a:endParaRPr lang="zh-CN" altLang="en-US" sz="2400" dirty="0">
              <a:solidFill>
                <a:srgbClr val="4EA9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}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   </a:t>
            </a:r>
            <a:r>
              <a:rPr lang="zh-CN" altLang="en-US" sz="2400" dirty="0">
                <a:solidFill>
                  <a:srgbClr val="4EA9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end  while  */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  <a:r>
              <a:rPr lang="zh-CN" altLang="en-US" sz="2400" dirty="0">
                <a:solidFill>
                  <a:srgbClr val="4EA9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/*  end  if  */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  <a:r>
              <a:rPr lang="zh-CN" altLang="en-US" sz="2400" dirty="0">
                <a:solidFill>
                  <a:srgbClr val="4EA9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end for  */    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printf</a:t>
            </a:r>
            <a:r>
              <a:rPr lang="en-US" sz="24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("\n");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259070" y="5175885"/>
            <a:ext cx="3474085" cy="1272540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None/>
            </a:pPr>
            <a:r>
              <a:rPr lang="zh-CN" altLang="en-US" b="0" dirty="0">
                <a:latin typeface="+mn-ea"/>
                <a:ea typeface="+mn-ea"/>
                <a:cs typeface="+mn-ea"/>
              </a:rPr>
              <a:t>该算法的时间复杂度为</a:t>
            </a:r>
            <a:r>
              <a:rPr lang="en-US" altLang="zh-CN" b="0" dirty="0">
                <a:latin typeface="+mn-ea"/>
                <a:ea typeface="+mn-ea"/>
                <a:cs typeface="+mn-ea"/>
              </a:rPr>
              <a:t>O(</a:t>
            </a:r>
            <a:r>
              <a:rPr lang="en-US" altLang="zh-CN" b="0" i="1" dirty="0" err="1">
                <a:latin typeface="+mn-ea"/>
                <a:ea typeface="+mn-ea"/>
                <a:cs typeface="+mn-ea"/>
              </a:rPr>
              <a:t>n</a:t>
            </a:r>
            <a:r>
              <a:rPr lang="en-US" altLang="zh-CN" b="0" dirty="0" err="1">
                <a:latin typeface="+mn-ea"/>
                <a:ea typeface="+mn-ea"/>
                <a:cs typeface="+mn-ea"/>
              </a:rPr>
              <a:t>+</a:t>
            </a:r>
            <a:r>
              <a:rPr lang="en-US" altLang="zh-CN" b="0" i="1" dirty="0" err="1">
                <a:latin typeface="+mn-ea"/>
                <a:ea typeface="+mn-ea"/>
                <a:cs typeface="+mn-ea"/>
              </a:rPr>
              <a:t>e</a:t>
            </a:r>
            <a:r>
              <a:rPr lang="en-US" altLang="zh-CN" b="0" dirty="0">
                <a:latin typeface="+mn-ea"/>
                <a:ea typeface="+mn-ea"/>
                <a:cs typeface="+mn-ea"/>
              </a:rPr>
              <a:t>)</a:t>
            </a:r>
            <a:r>
              <a:rPr lang="zh-CN" altLang="en-US" b="0" dirty="0">
                <a:latin typeface="+mn-ea"/>
                <a:ea typeface="+mn-ea"/>
                <a:cs typeface="+mn-ea"/>
              </a:rPr>
              <a:t>。</a:t>
            </a:r>
            <a:endParaRPr lang="zh-CN" altLang="en-US" b="0" dirty="0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7.3.1  深度优先搜索算法</a:t>
            </a:r>
            <a:endParaRPr lang="en-US" altLang="zh-CN">
              <a:sym typeface="+mn-ea"/>
            </a:endParaRP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180340" y="955040"/>
            <a:ext cx="8783320" cy="3410164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  <a:buNone/>
            </a:pPr>
            <a:r>
              <a:rPr kumimoji="1" sz="2800" b="0" dirty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void </a:t>
            </a:r>
            <a:r>
              <a:rPr kumimoji="1" lang="en-US" sz="2800" b="0" dirty="0" err="1" smtClean="0">
                <a:solidFill>
                  <a:srgbClr val="FF0000"/>
                </a:solidFill>
                <a:ea typeface="+mn-ea"/>
                <a:cs typeface="+mn-ea"/>
                <a:sym typeface="+mn-ea"/>
              </a:rPr>
              <a:t>B</a:t>
            </a:r>
            <a:r>
              <a:rPr kumimoji="1" sz="2800" b="0" dirty="0" err="1" smtClean="0">
                <a:solidFill>
                  <a:srgbClr val="FF0000"/>
                </a:solidFill>
                <a:ea typeface="+mn-ea"/>
                <a:cs typeface="+mn-ea"/>
                <a:sym typeface="+mn-ea"/>
              </a:rPr>
              <a:t>FS_traverse_Grapg</a:t>
            </a:r>
            <a:r>
              <a:rPr kumimoji="1" sz="2800" b="0" dirty="0" smtClean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(</a:t>
            </a:r>
            <a:r>
              <a:rPr kumimoji="1" sz="2800" b="0" dirty="0" err="1" smtClean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ALGraph</a:t>
            </a:r>
            <a:r>
              <a:rPr kumimoji="1" sz="2800" b="0" dirty="0" smtClean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 </a:t>
            </a:r>
            <a:r>
              <a:rPr kumimoji="1" sz="2800" b="0" dirty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*G)</a:t>
            </a:r>
            <a:endParaRPr kumimoji="1" sz="2800" b="0" dirty="0">
              <a:solidFill>
                <a:srgbClr val="0000FF"/>
              </a:solidFill>
              <a:ea typeface="+mn-ea"/>
              <a:cs typeface="+mn-ea"/>
              <a:sym typeface="+mn-ea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buNone/>
            </a:pPr>
            <a:r>
              <a:rPr kumimoji="1" sz="2800" b="0" dirty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{  </a:t>
            </a:r>
            <a:r>
              <a:rPr kumimoji="1" sz="2800" b="0" dirty="0" err="1">
                <a:solidFill>
                  <a:srgbClr val="0000FF"/>
                </a:solidFill>
                <a:ea typeface="+mn-ea"/>
                <a:cs typeface="+mn-ea"/>
                <a:sym typeface="+mn-ea"/>
              </a:rPr>
              <a:t>int</a:t>
            </a:r>
            <a:r>
              <a:rPr kumimoji="1" sz="2800" b="0" dirty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 v ;</a:t>
            </a:r>
            <a:endParaRPr kumimoji="1" sz="2800" b="0" dirty="0">
              <a:solidFill>
                <a:srgbClr val="0000FF"/>
              </a:solidFill>
              <a:ea typeface="+mn-ea"/>
              <a:cs typeface="+mn-ea"/>
              <a:sym typeface="+mn-ea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buNone/>
            </a:pPr>
            <a:r>
              <a:rPr kumimoji="1" sz="2800" b="0" dirty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    for (v=0 ; v&lt;G-&gt;</a:t>
            </a:r>
            <a:r>
              <a:rPr kumimoji="1" sz="2800" b="0" dirty="0" err="1">
                <a:solidFill>
                  <a:srgbClr val="0000FF"/>
                </a:solidFill>
                <a:ea typeface="+mn-ea"/>
                <a:cs typeface="+mn-ea"/>
                <a:sym typeface="+mn-ea"/>
              </a:rPr>
              <a:t>vexnum</a:t>
            </a:r>
            <a:r>
              <a:rPr kumimoji="1" sz="2800" b="0" dirty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 ; v++)</a:t>
            </a:r>
            <a:endParaRPr kumimoji="1" sz="2800" b="0" dirty="0">
              <a:solidFill>
                <a:srgbClr val="0000FF"/>
              </a:solidFill>
              <a:ea typeface="+mn-ea"/>
              <a:cs typeface="+mn-ea"/>
              <a:sym typeface="+mn-ea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buNone/>
            </a:pPr>
            <a:r>
              <a:rPr kumimoji="1" sz="2800" b="0" dirty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         </a:t>
            </a:r>
            <a:r>
              <a:rPr kumimoji="1" sz="2800" b="0" dirty="0">
                <a:solidFill>
                  <a:srgbClr val="FF0000"/>
                </a:solidFill>
                <a:ea typeface="+mn-ea"/>
                <a:cs typeface="+mn-ea"/>
                <a:sym typeface="+mn-ea"/>
              </a:rPr>
              <a:t>Visited[v]=</a:t>
            </a:r>
            <a:r>
              <a:rPr kumimoji="1" lang="en-US" sz="2800" b="0" dirty="0">
                <a:solidFill>
                  <a:srgbClr val="FF0000"/>
                </a:solidFill>
                <a:ea typeface="+mn-ea"/>
                <a:cs typeface="+mn-ea"/>
                <a:sym typeface="+mn-ea"/>
              </a:rPr>
              <a:t>0</a:t>
            </a:r>
            <a:r>
              <a:rPr kumimoji="1" sz="2800" b="0" dirty="0">
                <a:solidFill>
                  <a:srgbClr val="FF0000"/>
                </a:solidFill>
                <a:ea typeface="+mn-ea"/>
                <a:cs typeface="+mn-ea"/>
                <a:sym typeface="+mn-ea"/>
              </a:rPr>
              <a:t> ; </a:t>
            </a:r>
            <a:r>
              <a:rPr kumimoji="1" sz="2800" b="0" dirty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  </a:t>
            </a:r>
            <a:r>
              <a:rPr kumimoji="1" sz="2800" b="0" dirty="0">
                <a:solidFill>
                  <a:srgbClr val="4EA947"/>
                </a:solidFill>
                <a:ea typeface="+mn-ea"/>
                <a:cs typeface="+mn-ea"/>
                <a:sym typeface="+mn-ea"/>
              </a:rPr>
              <a:t> /*  </a:t>
            </a:r>
            <a:r>
              <a:rPr kumimoji="1" sz="2800" b="0" dirty="0" err="1">
                <a:solidFill>
                  <a:srgbClr val="4EA947"/>
                </a:solidFill>
                <a:ea typeface="+mn-ea"/>
                <a:cs typeface="+mn-ea"/>
                <a:sym typeface="+mn-ea"/>
              </a:rPr>
              <a:t>访问标志初始化</a:t>
            </a:r>
            <a:r>
              <a:rPr kumimoji="1" sz="2800" b="0" dirty="0">
                <a:solidFill>
                  <a:srgbClr val="4EA947"/>
                </a:solidFill>
                <a:ea typeface="+mn-ea"/>
                <a:cs typeface="+mn-ea"/>
                <a:sym typeface="+mn-ea"/>
              </a:rPr>
              <a:t>  */ </a:t>
            </a:r>
            <a:endParaRPr kumimoji="1" sz="2800" b="0" dirty="0">
              <a:solidFill>
                <a:srgbClr val="4EA947"/>
              </a:solidFill>
              <a:ea typeface="+mn-ea"/>
              <a:cs typeface="+mn-ea"/>
              <a:sym typeface="+mn-ea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sz="2800" b="0" dirty="0" smtClean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    </a:t>
            </a:r>
            <a:r>
              <a:rPr kumimoji="1" sz="2800" b="0" dirty="0" smtClean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for </a:t>
            </a:r>
            <a:r>
              <a:rPr kumimoji="1" sz="2800" b="0" dirty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(v=0 ; v&lt;</a:t>
            </a:r>
            <a:r>
              <a:rPr kumimoji="1" sz="2800" b="0" dirty="0">
                <a:solidFill>
                  <a:srgbClr val="FF0000"/>
                </a:solidFill>
                <a:ea typeface="+mn-ea"/>
                <a:cs typeface="+mn-ea"/>
                <a:sym typeface="+mn-ea"/>
              </a:rPr>
              <a:t>G-&gt;</a:t>
            </a:r>
            <a:r>
              <a:rPr kumimoji="1" sz="2800" b="0" dirty="0" err="1">
                <a:solidFill>
                  <a:srgbClr val="FF0000"/>
                </a:solidFill>
                <a:ea typeface="+mn-ea"/>
                <a:cs typeface="+mn-ea"/>
                <a:sym typeface="+mn-ea"/>
              </a:rPr>
              <a:t>vexnum</a:t>
            </a:r>
            <a:r>
              <a:rPr kumimoji="1" sz="2800" b="0" dirty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 ; v++)</a:t>
            </a:r>
            <a:endParaRPr kumimoji="1" sz="2800" b="0" dirty="0">
              <a:solidFill>
                <a:srgbClr val="0000FF"/>
              </a:solidFill>
              <a:ea typeface="+mn-ea"/>
              <a:cs typeface="+mn-ea"/>
              <a:sym typeface="+mn-ea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buNone/>
            </a:pPr>
            <a:r>
              <a:rPr kumimoji="1" sz="2800" b="0" dirty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        if (</a:t>
            </a:r>
            <a:r>
              <a:rPr kumimoji="1" sz="2800" b="0" dirty="0">
                <a:solidFill>
                  <a:srgbClr val="FF0000"/>
                </a:solidFill>
                <a:ea typeface="+mn-ea"/>
                <a:cs typeface="+mn-ea"/>
                <a:sym typeface="+mn-ea"/>
              </a:rPr>
              <a:t>!Visited[v]</a:t>
            </a:r>
            <a:r>
              <a:rPr kumimoji="1" sz="2800" b="0" dirty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)   </a:t>
            </a:r>
            <a:r>
              <a:rPr kumimoji="1" lang="en-US" sz="2800" b="0" dirty="0" smtClean="0">
                <a:solidFill>
                  <a:srgbClr val="FF0000"/>
                </a:solidFill>
                <a:ea typeface="+mn-ea"/>
                <a:cs typeface="+mn-ea"/>
                <a:sym typeface="+mn-ea"/>
              </a:rPr>
              <a:t>B</a:t>
            </a:r>
            <a:r>
              <a:rPr kumimoji="1" sz="2800" b="0" dirty="0" smtClean="0">
                <a:solidFill>
                  <a:srgbClr val="FF0000"/>
                </a:solidFill>
                <a:ea typeface="+mn-ea"/>
                <a:cs typeface="+mn-ea"/>
                <a:sym typeface="+mn-ea"/>
              </a:rPr>
              <a:t>FS(G </a:t>
            </a:r>
            <a:r>
              <a:rPr kumimoji="1" sz="2800" b="0" dirty="0">
                <a:solidFill>
                  <a:srgbClr val="FF0000"/>
                </a:solidFill>
                <a:ea typeface="+mn-ea"/>
                <a:cs typeface="+mn-ea"/>
                <a:sym typeface="+mn-ea"/>
              </a:rPr>
              <a:t>, v)</a:t>
            </a:r>
            <a:r>
              <a:rPr kumimoji="1" sz="2800" b="0" dirty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;</a:t>
            </a:r>
            <a:endParaRPr kumimoji="1" sz="2800" b="0" dirty="0">
              <a:solidFill>
                <a:srgbClr val="0000FF"/>
              </a:solidFill>
              <a:ea typeface="+mn-ea"/>
              <a:cs typeface="+mn-ea"/>
              <a:sym typeface="+mn-ea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buNone/>
            </a:pPr>
            <a:r>
              <a:rPr kumimoji="1" sz="2800" b="0" dirty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}</a:t>
            </a:r>
            <a:endParaRPr kumimoji="1" sz="2800" b="0" dirty="0">
              <a:solidFill>
                <a:srgbClr val="0000FF"/>
              </a:solidFill>
              <a:ea typeface="+mn-ea"/>
              <a:cs typeface="+mn-ea"/>
              <a:sym typeface="+mn-ea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练习</a:t>
            </a:r>
            <a:endParaRPr lang="en-US" altLang="zh-CN" dirty="0">
              <a:sym typeface="+mn-ea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0" y="2924175"/>
            <a:ext cx="9144000" cy="3384550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609600" y="1335087"/>
            <a:ext cx="7923213" cy="49736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已知图的邻接表，分别给出用深度优先搜索和广度优先搜索从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顶点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出发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的遍历序列。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         ^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2                    4            1   ^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3                    6            2   ^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4                    6            5           3   ^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5                    1   ^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6                    5             2          1   ^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1752600" y="3101975"/>
            <a:ext cx="9906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Line 6"/>
          <p:cNvSpPr>
            <a:spLocks noChangeShapeType="1"/>
          </p:cNvSpPr>
          <p:nvPr/>
        </p:nvSpPr>
        <p:spPr bwMode="auto">
          <a:xfrm>
            <a:off x="2286000" y="3101975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>
            <a:off x="1752600" y="35591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>
            <a:off x="1752600" y="40163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" name="Line 9"/>
          <p:cNvSpPr>
            <a:spLocks noChangeShapeType="1"/>
          </p:cNvSpPr>
          <p:nvPr/>
        </p:nvSpPr>
        <p:spPr bwMode="auto">
          <a:xfrm>
            <a:off x="1752600" y="45497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Line 10"/>
          <p:cNvSpPr>
            <a:spLocks noChangeShapeType="1"/>
          </p:cNvSpPr>
          <p:nvPr/>
        </p:nvSpPr>
        <p:spPr bwMode="auto">
          <a:xfrm>
            <a:off x="1752600" y="50069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Line 11"/>
          <p:cNvSpPr>
            <a:spLocks noChangeShapeType="1"/>
          </p:cNvSpPr>
          <p:nvPr/>
        </p:nvSpPr>
        <p:spPr bwMode="auto">
          <a:xfrm>
            <a:off x="1752600" y="55403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Rectangle 12"/>
          <p:cNvSpPr>
            <a:spLocks noChangeArrowheads="1"/>
          </p:cNvSpPr>
          <p:nvPr/>
        </p:nvSpPr>
        <p:spPr bwMode="auto">
          <a:xfrm>
            <a:off x="3200400" y="3635375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" name="Rectangle 13"/>
          <p:cNvSpPr>
            <a:spLocks noChangeArrowheads="1"/>
          </p:cNvSpPr>
          <p:nvPr/>
        </p:nvSpPr>
        <p:spPr bwMode="auto">
          <a:xfrm>
            <a:off x="4495800" y="3635375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>
            <a:off x="3657600" y="36353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Line 15"/>
          <p:cNvSpPr>
            <a:spLocks noChangeShapeType="1"/>
          </p:cNvSpPr>
          <p:nvPr/>
        </p:nvSpPr>
        <p:spPr bwMode="auto">
          <a:xfrm>
            <a:off x="4876800" y="36353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>
            <a:off x="2514600" y="37877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3962400" y="37877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" name="Rectangle 18"/>
          <p:cNvSpPr>
            <a:spLocks noChangeArrowheads="1"/>
          </p:cNvSpPr>
          <p:nvPr/>
        </p:nvSpPr>
        <p:spPr bwMode="auto">
          <a:xfrm>
            <a:off x="3200400" y="4168775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" name="Line 19"/>
          <p:cNvSpPr>
            <a:spLocks noChangeShapeType="1"/>
          </p:cNvSpPr>
          <p:nvPr/>
        </p:nvSpPr>
        <p:spPr bwMode="auto">
          <a:xfrm>
            <a:off x="3657600" y="41687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Line 20"/>
          <p:cNvSpPr>
            <a:spLocks noChangeShapeType="1"/>
          </p:cNvSpPr>
          <p:nvPr/>
        </p:nvSpPr>
        <p:spPr bwMode="auto">
          <a:xfrm>
            <a:off x="2514600" y="43211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Rectangle 21"/>
          <p:cNvSpPr>
            <a:spLocks noChangeArrowheads="1"/>
          </p:cNvSpPr>
          <p:nvPr/>
        </p:nvSpPr>
        <p:spPr bwMode="auto">
          <a:xfrm>
            <a:off x="3200400" y="4625975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6" name="Line 22"/>
          <p:cNvSpPr>
            <a:spLocks noChangeShapeType="1"/>
          </p:cNvSpPr>
          <p:nvPr/>
        </p:nvSpPr>
        <p:spPr bwMode="auto">
          <a:xfrm>
            <a:off x="3733800" y="46259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Line 23"/>
          <p:cNvSpPr>
            <a:spLocks noChangeShapeType="1"/>
          </p:cNvSpPr>
          <p:nvPr/>
        </p:nvSpPr>
        <p:spPr bwMode="auto">
          <a:xfrm>
            <a:off x="2514600" y="47783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3276600" y="5159375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Line 25"/>
          <p:cNvSpPr>
            <a:spLocks noChangeShapeType="1"/>
          </p:cNvSpPr>
          <p:nvPr/>
        </p:nvSpPr>
        <p:spPr bwMode="auto">
          <a:xfrm>
            <a:off x="3733800" y="5159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Line 26"/>
          <p:cNvSpPr>
            <a:spLocks noChangeShapeType="1"/>
          </p:cNvSpPr>
          <p:nvPr/>
        </p:nvSpPr>
        <p:spPr bwMode="auto">
          <a:xfrm>
            <a:off x="2514600" y="53117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" name="Rectangle 27"/>
          <p:cNvSpPr>
            <a:spLocks noChangeArrowheads="1"/>
          </p:cNvSpPr>
          <p:nvPr/>
        </p:nvSpPr>
        <p:spPr bwMode="auto">
          <a:xfrm>
            <a:off x="3276600" y="5692775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2" name="Rectangle 28"/>
          <p:cNvSpPr>
            <a:spLocks noChangeArrowheads="1"/>
          </p:cNvSpPr>
          <p:nvPr/>
        </p:nvSpPr>
        <p:spPr bwMode="auto">
          <a:xfrm>
            <a:off x="4648200" y="5692775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3" name="Line 29"/>
          <p:cNvSpPr>
            <a:spLocks noChangeShapeType="1"/>
          </p:cNvSpPr>
          <p:nvPr/>
        </p:nvSpPr>
        <p:spPr bwMode="auto">
          <a:xfrm>
            <a:off x="3810000" y="5692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Line 30"/>
          <p:cNvSpPr>
            <a:spLocks noChangeShapeType="1"/>
          </p:cNvSpPr>
          <p:nvPr/>
        </p:nvSpPr>
        <p:spPr bwMode="auto">
          <a:xfrm>
            <a:off x="5029200" y="5692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" name="Line 31"/>
          <p:cNvSpPr>
            <a:spLocks noChangeShapeType="1"/>
          </p:cNvSpPr>
          <p:nvPr/>
        </p:nvSpPr>
        <p:spPr bwMode="auto">
          <a:xfrm>
            <a:off x="2514600" y="57689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" name="Line 32"/>
          <p:cNvSpPr>
            <a:spLocks noChangeShapeType="1"/>
          </p:cNvSpPr>
          <p:nvPr/>
        </p:nvSpPr>
        <p:spPr bwMode="auto">
          <a:xfrm>
            <a:off x="4038600" y="58451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" name="Rectangle 33"/>
          <p:cNvSpPr>
            <a:spLocks noChangeArrowheads="1"/>
          </p:cNvSpPr>
          <p:nvPr/>
        </p:nvSpPr>
        <p:spPr bwMode="auto">
          <a:xfrm>
            <a:off x="4419600" y="4092575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8" name="Line 34"/>
          <p:cNvSpPr>
            <a:spLocks noChangeShapeType="1"/>
          </p:cNvSpPr>
          <p:nvPr/>
        </p:nvSpPr>
        <p:spPr bwMode="auto">
          <a:xfrm>
            <a:off x="4876800" y="4092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9" name="Line 35"/>
          <p:cNvSpPr>
            <a:spLocks noChangeShapeType="1"/>
          </p:cNvSpPr>
          <p:nvPr/>
        </p:nvSpPr>
        <p:spPr bwMode="auto">
          <a:xfrm>
            <a:off x="3886200" y="43211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Rectangle 36"/>
          <p:cNvSpPr>
            <a:spLocks noChangeArrowheads="1"/>
          </p:cNvSpPr>
          <p:nvPr/>
        </p:nvSpPr>
        <p:spPr bwMode="auto">
          <a:xfrm>
            <a:off x="4419600" y="4625975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1" name="Rectangle 37"/>
          <p:cNvSpPr>
            <a:spLocks noChangeArrowheads="1"/>
          </p:cNvSpPr>
          <p:nvPr/>
        </p:nvSpPr>
        <p:spPr bwMode="auto">
          <a:xfrm>
            <a:off x="5638800" y="4625975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2" name="Line 38"/>
          <p:cNvSpPr>
            <a:spLocks noChangeShapeType="1"/>
          </p:cNvSpPr>
          <p:nvPr/>
        </p:nvSpPr>
        <p:spPr bwMode="auto">
          <a:xfrm>
            <a:off x="4876800" y="46259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3" name="Line 39"/>
          <p:cNvSpPr>
            <a:spLocks noChangeShapeType="1"/>
          </p:cNvSpPr>
          <p:nvPr/>
        </p:nvSpPr>
        <p:spPr bwMode="auto">
          <a:xfrm>
            <a:off x="6096000" y="46259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4" name="Line 40"/>
          <p:cNvSpPr>
            <a:spLocks noChangeShapeType="1"/>
          </p:cNvSpPr>
          <p:nvPr/>
        </p:nvSpPr>
        <p:spPr bwMode="auto">
          <a:xfrm>
            <a:off x="3962400" y="48545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Line 41"/>
          <p:cNvSpPr>
            <a:spLocks noChangeShapeType="1"/>
          </p:cNvSpPr>
          <p:nvPr/>
        </p:nvSpPr>
        <p:spPr bwMode="auto">
          <a:xfrm>
            <a:off x="5105400" y="4854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6" name="Rectangle 42"/>
          <p:cNvSpPr>
            <a:spLocks noChangeArrowheads="1"/>
          </p:cNvSpPr>
          <p:nvPr/>
        </p:nvSpPr>
        <p:spPr bwMode="auto">
          <a:xfrm>
            <a:off x="5715000" y="5692775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7" name="Line 43"/>
          <p:cNvSpPr>
            <a:spLocks noChangeShapeType="1"/>
          </p:cNvSpPr>
          <p:nvPr/>
        </p:nvSpPr>
        <p:spPr bwMode="auto">
          <a:xfrm>
            <a:off x="6172200" y="5692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8" name="Line 44"/>
          <p:cNvSpPr>
            <a:spLocks noChangeShapeType="1"/>
          </p:cNvSpPr>
          <p:nvPr/>
        </p:nvSpPr>
        <p:spPr bwMode="auto">
          <a:xfrm>
            <a:off x="5181600" y="59213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" name="Rectangle 45"/>
          <p:cNvSpPr>
            <a:spLocks noChangeArrowheads="1"/>
          </p:cNvSpPr>
          <p:nvPr/>
        </p:nvSpPr>
        <p:spPr bwMode="auto">
          <a:xfrm>
            <a:off x="5399088" y="2417763"/>
            <a:ext cx="3743325" cy="9048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深度：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4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广度：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4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  图的遍历</a:t>
            </a:r>
            <a:endParaRPr lang="en-US" altLang="zh-CN">
              <a:sym typeface="+mn-ea"/>
            </a:endParaRP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173990" y="1062990"/>
            <a:ext cx="8783320" cy="442341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b="0" dirty="0">
                <a:solidFill>
                  <a:sysClr val="windowText" lastClr="000000"/>
                </a:solidFill>
                <a:latin typeface="+mn-ea"/>
                <a:ea typeface="+mn-ea"/>
                <a:cs typeface="+mn-ea"/>
                <a:sym typeface="+mn-ea"/>
              </a:rPr>
              <a:t>从给定图中任意指定的顶点（称为初始点</a:t>
            </a:r>
            <a:r>
              <a:rPr kumimoji="1" lang="zh-CN" altLang="en-US" b="0">
                <a:solidFill>
                  <a:sysClr val="windowText" lastClr="000000"/>
                </a:solidFill>
                <a:latin typeface="+mn-ea"/>
                <a:ea typeface="+mn-ea"/>
                <a:cs typeface="+mn-ea"/>
                <a:sym typeface="+mn-ea"/>
              </a:rPr>
              <a:t>）</a:t>
            </a:r>
            <a:r>
              <a:rPr kumimoji="1" lang="zh-CN" altLang="en-US" b="0" smtClean="0">
                <a:solidFill>
                  <a:sysClr val="windowText" lastClr="000000"/>
                </a:solidFill>
                <a:latin typeface="+mn-ea"/>
                <a:ea typeface="+mn-ea"/>
                <a:cs typeface="+mn-ea"/>
                <a:sym typeface="+mn-ea"/>
              </a:rPr>
              <a:t>出发，按照</a:t>
            </a:r>
            <a:r>
              <a:rPr kumimoji="1" lang="zh-CN" altLang="en-US" b="0" dirty="0">
                <a:solidFill>
                  <a:srgbClr val="FF0000"/>
                </a:solidFill>
                <a:latin typeface="+mn-ea"/>
                <a:ea typeface="+mn-ea"/>
                <a:cs typeface="+mn-ea"/>
                <a:sym typeface="+mn-ea"/>
              </a:rPr>
              <a:t>某种搜索方法</a:t>
            </a:r>
            <a:r>
              <a:rPr kumimoji="1" lang="zh-CN" altLang="en-US" b="0" dirty="0">
                <a:solidFill>
                  <a:sysClr val="windowText" lastClr="000000"/>
                </a:solidFill>
                <a:latin typeface="+mn-ea"/>
                <a:ea typeface="+mn-ea"/>
                <a:cs typeface="+mn-ea"/>
                <a:sym typeface="+mn-ea"/>
              </a:rPr>
              <a:t>沿着图的边访问图中的</a:t>
            </a:r>
            <a:r>
              <a:rPr kumimoji="1" lang="zh-CN" altLang="en-US" b="0">
                <a:solidFill>
                  <a:srgbClr val="FF00FF"/>
                </a:solidFill>
                <a:latin typeface="+mn-ea"/>
                <a:ea typeface="+mn-ea"/>
                <a:cs typeface="+mn-ea"/>
                <a:sym typeface="+mn-ea"/>
              </a:rPr>
              <a:t>所有</a:t>
            </a:r>
            <a:r>
              <a:rPr kumimoji="1" lang="zh-CN" altLang="en-US" b="0" smtClean="0">
                <a:solidFill>
                  <a:srgbClr val="FF00FF"/>
                </a:solidFill>
                <a:latin typeface="+mn-ea"/>
                <a:ea typeface="+mn-ea"/>
                <a:cs typeface="+mn-ea"/>
                <a:sym typeface="+mn-ea"/>
              </a:rPr>
              <a:t>顶点</a:t>
            </a:r>
            <a:r>
              <a:rPr kumimoji="1" lang="zh-CN" altLang="en-US" b="0" smtClean="0">
                <a:solidFill>
                  <a:sysClr val="windowText" lastClr="000000"/>
                </a:solidFill>
                <a:latin typeface="+mn-ea"/>
                <a:ea typeface="+mn-ea"/>
                <a:cs typeface="+mn-ea"/>
                <a:sym typeface="+mn-ea"/>
              </a:rPr>
              <a:t>，使</a:t>
            </a:r>
            <a:r>
              <a:rPr kumimoji="1" lang="zh-CN" altLang="en-US" b="0" dirty="0">
                <a:solidFill>
                  <a:srgbClr val="FF00FF"/>
                </a:solidFill>
                <a:latin typeface="+mn-ea"/>
                <a:ea typeface="+mn-ea"/>
                <a:cs typeface="+mn-ea"/>
                <a:sym typeface="+mn-ea"/>
              </a:rPr>
              <a:t>每个顶点仅被访问</a:t>
            </a:r>
            <a:r>
              <a:rPr kumimoji="1" lang="zh-CN" altLang="en-US" b="0">
                <a:solidFill>
                  <a:srgbClr val="FF00FF"/>
                </a:solidFill>
                <a:latin typeface="+mn-ea"/>
                <a:ea typeface="+mn-ea"/>
                <a:cs typeface="+mn-ea"/>
                <a:sym typeface="+mn-ea"/>
              </a:rPr>
              <a:t>一</a:t>
            </a:r>
            <a:r>
              <a:rPr kumimoji="1" lang="zh-CN" altLang="en-US" b="0" smtClean="0">
                <a:solidFill>
                  <a:srgbClr val="FF00FF"/>
                </a:solidFill>
                <a:latin typeface="+mn-ea"/>
                <a:ea typeface="+mn-ea"/>
                <a:cs typeface="+mn-ea"/>
                <a:sym typeface="+mn-ea"/>
              </a:rPr>
              <a:t>次</a:t>
            </a:r>
            <a:r>
              <a:rPr kumimoji="1" lang="zh-CN" altLang="en-US" b="0" smtClean="0">
                <a:solidFill>
                  <a:sysClr val="windowText" lastClr="000000"/>
                </a:solidFill>
                <a:latin typeface="+mn-ea"/>
                <a:ea typeface="+mn-ea"/>
                <a:cs typeface="+mn-ea"/>
                <a:sym typeface="+mn-ea"/>
              </a:rPr>
              <a:t>，这个</a:t>
            </a:r>
            <a:r>
              <a:rPr kumimoji="1" lang="zh-CN" altLang="en-US" b="0" dirty="0">
                <a:solidFill>
                  <a:sysClr val="windowText" lastClr="000000"/>
                </a:solidFill>
                <a:latin typeface="+mn-ea"/>
                <a:ea typeface="+mn-ea"/>
                <a:cs typeface="+mn-ea"/>
                <a:sym typeface="+mn-ea"/>
              </a:rPr>
              <a:t>过程称为</a:t>
            </a:r>
            <a:r>
              <a:rPr kumimoji="1" lang="zh-CN" altLang="en-US" b="0" dirty="0">
                <a:solidFill>
                  <a:srgbClr val="FF0000"/>
                </a:solidFill>
                <a:latin typeface="+mn-ea"/>
                <a:ea typeface="+mn-ea"/>
                <a:cs typeface="+mn-ea"/>
                <a:sym typeface="+mn-ea"/>
              </a:rPr>
              <a:t>图的遍历</a:t>
            </a:r>
            <a:r>
              <a:rPr kumimoji="1" lang="zh-CN" altLang="en-US" b="0" dirty="0" smtClean="0">
                <a:solidFill>
                  <a:sysClr val="windowText" lastClr="000000"/>
                </a:solidFill>
                <a:latin typeface="+mn-ea"/>
                <a:ea typeface="+mn-ea"/>
                <a:cs typeface="+mn-ea"/>
                <a:sym typeface="+mn-ea"/>
              </a:rPr>
              <a:t>。</a:t>
            </a:r>
            <a:endParaRPr kumimoji="1" lang="en-US" altLang="zh-CN" b="0" dirty="0" smtClean="0">
              <a:latin typeface="+mn-ea"/>
              <a:ea typeface="+mn-ea"/>
              <a:cs typeface="+mn-ea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b="0" dirty="0" smtClean="0">
                <a:solidFill>
                  <a:srgbClr val="0000FF"/>
                </a:solidFill>
                <a:latin typeface="+mn-ea"/>
                <a:ea typeface="+mn-ea"/>
                <a:cs typeface="+mn-ea"/>
                <a:sym typeface="+mn-ea"/>
              </a:rPr>
              <a:t>图的遍历得到的顶点序列称为</a:t>
            </a:r>
            <a:r>
              <a:rPr kumimoji="1" lang="zh-CN" altLang="en-US" b="0" dirty="0" smtClean="0">
                <a:solidFill>
                  <a:srgbClr val="FF0000"/>
                </a:solidFill>
                <a:latin typeface="+mn-ea"/>
                <a:ea typeface="+mn-ea"/>
                <a:cs typeface="+mn-ea"/>
                <a:sym typeface="+mn-ea"/>
              </a:rPr>
              <a:t>图遍历序列</a:t>
            </a:r>
            <a:r>
              <a:rPr kumimoji="1" lang="zh-CN" altLang="en-US" b="0" dirty="0">
                <a:solidFill>
                  <a:srgbClr val="0000FF"/>
                </a:solidFill>
                <a:latin typeface="+mn-ea"/>
                <a:ea typeface="+mn-ea"/>
                <a:cs typeface="+mn-ea"/>
                <a:sym typeface="+mn-ea"/>
              </a:rPr>
              <a:t>。</a:t>
            </a:r>
            <a:endParaRPr kumimoji="1" lang="zh-CN" altLang="en-US" b="0" dirty="0">
              <a:solidFill>
                <a:srgbClr val="0000FF"/>
              </a:solidFill>
              <a:latin typeface="+mn-ea"/>
              <a:ea typeface="+mn-ea"/>
              <a:cs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endParaRPr lang="zh-CN" altLang="en-US" b="0" dirty="0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  图的遍历</a:t>
            </a:r>
            <a:endParaRPr lang="zh-CN" altLang="en-US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75895" y="859790"/>
            <a:ext cx="8871585" cy="2011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b="0" smtClean="0">
                <a:latin typeface="+mn-ea"/>
                <a:ea typeface="+mn-ea"/>
                <a:cs typeface="+mn-ea"/>
              </a:rPr>
              <a:t>图的任意顶点可能和其余的顶点相邻接，可能在访问了某个顶点后，沿某条路径搜索后又回到原顶点。</a:t>
            </a:r>
            <a:endParaRPr kumimoji="1" lang="zh-CN" altLang="en-US" b="0" smtClean="0">
              <a:latin typeface="+mn-ea"/>
              <a:ea typeface="+mn-ea"/>
              <a:cs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476506" y="2288845"/>
            <a:ext cx="2952750" cy="2433638"/>
            <a:chOff x="2476506" y="1924056"/>
            <a:chExt cx="2952750" cy="2433638"/>
          </a:xfrm>
        </p:grpSpPr>
        <p:sp>
          <p:nvSpPr>
            <p:cNvPr id="6" name="Line 38"/>
            <p:cNvSpPr>
              <a:spLocks noChangeShapeType="1"/>
            </p:cNvSpPr>
            <p:nvPr/>
          </p:nvSpPr>
          <p:spPr bwMode="auto">
            <a:xfrm>
              <a:off x="3019431" y="3114681"/>
              <a:ext cx="18653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39"/>
            <p:cNvSpPr/>
            <p:nvPr/>
          </p:nvSpPr>
          <p:spPr bwMode="auto">
            <a:xfrm>
              <a:off x="2887669" y="3287719"/>
              <a:ext cx="811213" cy="709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 b="0">
                <a:latin typeface="+mn-ea"/>
                <a:ea typeface="+mn-ea"/>
              </a:endParaRPr>
            </a:p>
          </p:txBody>
        </p:sp>
        <p:sp>
          <p:nvSpPr>
            <p:cNvPr id="8" name="Freeform 40"/>
            <p:cNvSpPr/>
            <p:nvPr/>
          </p:nvSpPr>
          <p:spPr bwMode="auto">
            <a:xfrm>
              <a:off x="4178306" y="3248031"/>
              <a:ext cx="787400" cy="735013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 b="0">
                <a:latin typeface="+mn-ea"/>
                <a:ea typeface="+mn-ea"/>
              </a:endParaRPr>
            </a:p>
          </p:txBody>
        </p:sp>
        <p:sp>
          <p:nvSpPr>
            <p:cNvPr id="9" name="Freeform 41"/>
            <p:cNvSpPr/>
            <p:nvPr/>
          </p:nvSpPr>
          <p:spPr bwMode="auto">
            <a:xfrm>
              <a:off x="4178306" y="2217744"/>
              <a:ext cx="847725" cy="669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 b="0">
                <a:latin typeface="+mn-ea"/>
                <a:ea typeface="+mn-ea"/>
              </a:endParaRPr>
            </a:p>
          </p:txBody>
        </p:sp>
        <p:sp>
          <p:nvSpPr>
            <p:cNvPr id="10" name="Freeform 42"/>
            <p:cNvSpPr/>
            <p:nvPr/>
          </p:nvSpPr>
          <p:spPr bwMode="auto">
            <a:xfrm>
              <a:off x="2811469" y="2268544"/>
              <a:ext cx="923925" cy="747713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pPr>
                <a:buNone/>
              </a:pPr>
              <a:endParaRPr lang="zh-CN" altLang="en-US" b="0">
                <a:latin typeface="+mn-ea"/>
                <a:ea typeface="+mn-ea"/>
              </a:endParaRPr>
            </a:p>
          </p:txBody>
        </p:sp>
        <p:sp>
          <p:nvSpPr>
            <p:cNvPr id="11" name="Line 43"/>
            <p:cNvSpPr>
              <a:spLocks noChangeShapeType="1"/>
            </p:cNvSpPr>
            <p:nvPr/>
          </p:nvSpPr>
          <p:spPr bwMode="auto">
            <a:xfrm>
              <a:off x="3952881" y="2452694"/>
              <a:ext cx="0" cy="16144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44"/>
            <p:cNvSpPr>
              <a:spLocks noChangeArrowheads="1"/>
            </p:cNvSpPr>
            <p:nvPr/>
          </p:nvSpPr>
          <p:spPr bwMode="auto">
            <a:xfrm>
              <a:off x="3657606" y="1924056"/>
              <a:ext cx="590550" cy="53181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  <a:buNone/>
              </a:pPr>
              <a:r>
                <a:rPr lang="en-US" altLang="zh-CN" sz="2000" b="0" dirty="0">
                  <a:solidFill>
                    <a:srgbClr val="0000CC"/>
                  </a:solidFill>
                  <a:latin typeface="+mn-ea"/>
                  <a:cs typeface="Times New Roman" panose="02020603050405020304" pitchFamily="18" charset="0"/>
                </a:rPr>
                <a:t>1</a:t>
              </a:r>
              <a:endParaRPr lang="en-US" altLang="zh-CN" sz="2000" b="0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3657606" y="2827344"/>
              <a:ext cx="590550" cy="533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  <a:buNone/>
              </a:pPr>
              <a:r>
                <a:rPr lang="en-US" altLang="zh-CN" sz="2000" b="0">
                  <a:solidFill>
                    <a:srgbClr val="0000CC"/>
                  </a:solidFill>
                  <a:latin typeface="+mn-ea"/>
                  <a:cs typeface="Times New Roman" panose="02020603050405020304" pitchFamily="18" charset="0"/>
                </a:rPr>
                <a:t>3</a:t>
              </a:r>
              <a:endParaRPr lang="en-US" altLang="zh-CN" sz="2000" b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Oval 46"/>
            <p:cNvSpPr>
              <a:spLocks noChangeArrowheads="1"/>
            </p:cNvSpPr>
            <p:nvPr/>
          </p:nvSpPr>
          <p:spPr bwMode="auto">
            <a:xfrm>
              <a:off x="4838706" y="2827344"/>
              <a:ext cx="590550" cy="533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  <a:buNone/>
              </a:pPr>
              <a:r>
                <a:rPr lang="en-US" altLang="zh-CN" sz="2000" b="0">
                  <a:solidFill>
                    <a:srgbClr val="0000CC"/>
                  </a:solidFill>
                  <a:latin typeface="+mn-ea"/>
                  <a:cs typeface="Times New Roman" panose="02020603050405020304" pitchFamily="18" charset="0"/>
                </a:rPr>
                <a:t>0</a:t>
              </a:r>
              <a:endParaRPr lang="en-US" altLang="zh-CN" sz="2000" b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Oval 47"/>
            <p:cNvSpPr>
              <a:spLocks noChangeArrowheads="1"/>
            </p:cNvSpPr>
            <p:nvPr/>
          </p:nvSpPr>
          <p:spPr bwMode="auto">
            <a:xfrm>
              <a:off x="2476506" y="2827344"/>
              <a:ext cx="590550" cy="533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  <a:buNone/>
              </a:pPr>
              <a:r>
                <a:rPr lang="en-US" altLang="zh-CN" sz="2000" b="0">
                  <a:solidFill>
                    <a:srgbClr val="0000CC"/>
                  </a:solidFill>
                  <a:latin typeface="+mn-ea"/>
                  <a:cs typeface="Times New Roman" panose="02020603050405020304" pitchFamily="18" charset="0"/>
                </a:rPr>
                <a:t>2</a:t>
              </a:r>
              <a:endParaRPr lang="en-US" altLang="zh-CN" sz="2000" b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" name="Oval 48"/>
            <p:cNvSpPr>
              <a:spLocks noChangeArrowheads="1"/>
            </p:cNvSpPr>
            <p:nvPr/>
          </p:nvSpPr>
          <p:spPr bwMode="auto">
            <a:xfrm>
              <a:off x="3606806" y="3821119"/>
              <a:ext cx="592138" cy="53657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  <a:buNone/>
              </a:pPr>
              <a:r>
                <a:rPr lang="en-US" altLang="zh-CN" sz="2000" b="0">
                  <a:solidFill>
                    <a:srgbClr val="0000CC"/>
                  </a:solidFill>
                  <a:latin typeface="+mn-ea"/>
                  <a:cs typeface="Times New Roman" panose="02020603050405020304" pitchFamily="18" charset="0"/>
                </a:rPr>
                <a:t>4</a:t>
              </a:r>
              <a:endParaRPr lang="en-US" altLang="zh-CN" sz="2000" b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332990" y="5151120"/>
            <a:ext cx="1882140" cy="49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zh-CN" altLang="en-US" sz="2200" b="0" dirty="0" smtClean="0">
                <a:latin typeface="+mn-ea"/>
                <a:ea typeface="+mn-ea"/>
                <a:cs typeface="+mn-ea"/>
              </a:rPr>
              <a:t>从顶点</a:t>
            </a:r>
            <a:r>
              <a:rPr lang="en-US" altLang="zh-CN" sz="2200" b="0" smtClean="0">
                <a:solidFill>
                  <a:srgbClr val="FF00FF"/>
                </a:solidFill>
                <a:latin typeface="+mn-ea"/>
                <a:ea typeface="+mn-ea"/>
                <a:cs typeface="+mn-ea"/>
              </a:rPr>
              <a:t>1</a:t>
            </a:r>
            <a:r>
              <a:rPr lang="zh-CN" altLang="en-US" sz="2200" b="0" smtClean="0">
                <a:latin typeface="+mn-ea"/>
                <a:ea typeface="+mn-ea"/>
                <a:cs typeface="+mn-ea"/>
              </a:rPr>
              <a:t>出发，</a:t>
            </a:r>
            <a:endParaRPr lang="zh-CN" altLang="en-US" sz="2200" b="0" dirty="0">
              <a:latin typeface="+mn-ea"/>
              <a:ea typeface="+mn-ea"/>
              <a:cs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14495" y="4832350"/>
            <a:ext cx="4377690" cy="49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zh-CN" altLang="en-US" sz="2200" b="0" smtClean="0">
                <a:solidFill>
                  <a:srgbClr val="4EA947"/>
                </a:solidFill>
                <a:latin typeface="+mn-ea"/>
                <a:ea typeface="+mn-ea"/>
                <a:cs typeface="+mn-ea"/>
                <a:sym typeface="Wingdings" panose="05000000000000000000"/>
              </a:rPr>
              <a:t></a:t>
            </a:r>
            <a:r>
              <a:rPr lang="zh-CN" altLang="en-US" sz="2200" b="0" smtClean="0">
                <a:latin typeface="+mn-ea"/>
                <a:ea typeface="+mn-ea"/>
                <a:cs typeface="+mn-ea"/>
              </a:rPr>
              <a:t>再</a:t>
            </a:r>
            <a:r>
              <a:rPr lang="zh-CN" altLang="en-US" sz="2200" b="0" dirty="0" smtClean="0">
                <a:latin typeface="+mn-ea"/>
                <a:ea typeface="+mn-ea"/>
                <a:cs typeface="+mn-ea"/>
              </a:rPr>
              <a:t>访问</a:t>
            </a:r>
            <a:r>
              <a:rPr lang="zh-CN" altLang="en-US" sz="2200" b="0" smtClean="0">
                <a:latin typeface="+mn-ea"/>
                <a:ea typeface="+mn-ea"/>
                <a:cs typeface="+mn-ea"/>
              </a:rPr>
              <a:t>顶点</a:t>
            </a:r>
            <a:r>
              <a:rPr lang="en-US" altLang="zh-CN" sz="2200" b="0" smtClean="0">
                <a:latin typeface="+mn-ea"/>
                <a:ea typeface="+mn-ea"/>
                <a:cs typeface="+mn-ea"/>
              </a:rPr>
              <a:t>2</a:t>
            </a:r>
            <a:r>
              <a:rPr lang="zh-CN" altLang="en-US" sz="2200" b="0" smtClean="0">
                <a:latin typeface="+mn-ea"/>
                <a:ea typeface="+mn-ea"/>
                <a:cs typeface="+mn-ea"/>
              </a:rPr>
              <a:t>，</a:t>
            </a:r>
            <a:r>
              <a:rPr lang="en-US" altLang="zh-CN" sz="2200" b="0" smtClean="0">
                <a:latin typeface="+mn-ea"/>
                <a:ea typeface="+mn-ea"/>
                <a:cs typeface="+mn-ea"/>
              </a:rPr>
              <a:t>4</a:t>
            </a:r>
            <a:r>
              <a:rPr lang="zh-CN" altLang="en-US" sz="2200" b="0" smtClean="0">
                <a:latin typeface="+mn-ea"/>
                <a:ea typeface="+mn-ea"/>
                <a:cs typeface="+mn-ea"/>
              </a:rPr>
              <a:t>，</a:t>
            </a:r>
            <a:r>
              <a:rPr lang="en-US" altLang="zh-CN" sz="2200" b="0" smtClean="0">
                <a:latin typeface="+mn-ea"/>
                <a:ea typeface="+mn-ea"/>
                <a:cs typeface="+mn-ea"/>
              </a:rPr>
              <a:t>3</a:t>
            </a:r>
            <a:r>
              <a:rPr lang="zh-CN" altLang="en-US" sz="2200" b="0" smtClean="0">
                <a:latin typeface="+mn-ea"/>
                <a:ea typeface="+mn-ea"/>
                <a:cs typeface="+mn-ea"/>
              </a:rPr>
              <a:t>，</a:t>
            </a:r>
            <a:r>
              <a:rPr lang="en-US" altLang="zh-CN" sz="2200" b="0" smtClean="0">
                <a:solidFill>
                  <a:srgbClr val="FF00FF"/>
                </a:solidFill>
                <a:latin typeface="+mn-ea"/>
                <a:ea typeface="+mn-ea"/>
                <a:cs typeface="+mn-ea"/>
              </a:rPr>
              <a:t>1</a:t>
            </a:r>
            <a:r>
              <a:rPr lang="zh-CN" altLang="en-US" sz="2200" b="0" smtClean="0">
                <a:latin typeface="+mn-ea"/>
                <a:ea typeface="+mn-ea"/>
                <a:cs typeface="+mn-ea"/>
              </a:rPr>
              <a:t>，</a:t>
            </a:r>
            <a:r>
              <a:rPr lang="en-US" altLang="zh-CN" sz="2200" b="0" smtClean="0">
                <a:latin typeface="+mn-ea"/>
                <a:ea typeface="+mn-ea"/>
                <a:cs typeface="+mn-ea"/>
              </a:rPr>
              <a:t>0…</a:t>
            </a:r>
            <a:endParaRPr lang="zh-CN" altLang="en-US" sz="2200" b="0" dirty="0">
              <a:latin typeface="+mn-ea"/>
              <a:ea typeface="+mn-ea"/>
              <a:cs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14495" y="5617845"/>
            <a:ext cx="4470400" cy="49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zh-CN" altLang="en-US" sz="2200" b="0" smtClean="0">
                <a:solidFill>
                  <a:srgbClr val="4EA947"/>
                </a:solidFill>
                <a:latin typeface="+mn-ea"/>
                <a:ea typeface="+mn-ea"/>
                <a:cs typeface="+mn-ea"/>
                <a:sym typeface="Wingdings" panose="05000000000000000000"/>
              </a:rPr>
              <a:t></a:t>
            </a:r>
            <a:r>
              <a:rPr lang="zh-CN" altLang="en-US" sz="2200" b="0" smtClean="0">
                <a:latin typeface="+mn-ea"/>
                <a:ea typeface="+mn-ea"/>
                <a:cs typeface="+mn-ea"/>
              </a:rPr>
              <a:t>再</a:t>
            </a:r>
            <a:r>
              <a:rPr lang="zh-CN" altLang="en-US" sz="2200" b="0" dirty="0" smtClean="0">
                <a:latin typeface="+mn-ea"/>
                <a:ea typeface="+mn-ea"/>
                <a:cs typeface="+mn-ea"/>
              </a:rPr>
              <a:t>访问</a:t>
            </a:r>
            <a:r>
              <a:rPr lang="zh-CN" altLang="en-US" sz="2200" b="0" smtClean="0">
                <a:latin typeface="+mn-ea"/>
                <a:ea typeface="+mn-ea"/>
                <a:cs typeface="+mn-ea"/>
              </a:rPr>
              <a:t>顶点</a:t>
            </a:r>
            <a:r>
              <a:rPr lang="en-US" altLang="zh-CN" sz="2200" b="0" smtClean="0">
                <a:latin typeface="+mn-ea"/>
                <a:ea typeface="+mn-ea"/>
                <a:cs typeface="+mn-ea"/>
              </a:rPr>
              <a:t>2</a:t>
            </a:r>
            <a:r>
              <a:rPr lang="zh-CN" altLang="en-US" sz="2200" b="0" smtClean="0">
                <a:latin typeface="+mn-ea"/>
                <a:ea typeface="+mn-ea"/>
                <a:cs typeface="+mn-ea"/>
              </a:rPr>
              <a:t>，</a:t>
            </a:r>
            <a:r>
              <a:rPr lang="en-US" altLang="zh-CN" sz="2200" b="0" smtClean="0">
                <a:latin typeface="+mn-ea"/>
                <a:ea typeface="+mn-ea"/>
                <a:cs typeface="+mn-ea"/>
              </a:rPr>
              <a:t>3</a:t>
            </a:r>
            <a:r>
              <a:rPr lang="zh-CN" altLang="en-US" sz="2200" b="0" smtClean="0">
                <a:latin typeface="+mn-ea"/>
                <a:ea typeface="+mn-ea"/>
                <a:cs typeface="+mn-ea"/>
              </a:rPr>
              <a:t>，</a:t>
            </a:r>
            <a:r>
              <a:rPr lang="en-US" altLang="zh-CN" sz="2200" b="0" smtClean="0">
                <a:latin typeface="+mn-ea"/>
                <a:ea typeface="+mn-ea"/>
                <a:cs typeface="+mn-ea"/>
              </a:rPr>
              <a:t>0</a:t>
            </a:r>
            <a:r>
              <a:rPr lang="zh-CN" altLang="en-US" sz="2200" b="0" smtClean="0">
                <a:latin typeface="+mn-ea"/>
                <a:ea typeface="+mn-ea"/>
                <a:cs typeface="+mn-ea"/>
              </a:rPr>
              <a:t>，</a:t>
            </a:r>
            <a:r>
              <a:rPr lang="en-US" altLang="zh-CN" sz="2200" b="0" smtClean="0">
                <a:solidFill>
                  <a:srgbClr val="FF00FF"/>
                </a:solidFill>
                <a:latin typeface="+mn-ea"/>
                <a:ea typeface="+mn-ea"/>
                <a:cs typeface="+mn-ea"/>
              </a:rPr>
              <a:t>1</a:t>
            </a:r>
            <a:r>
              <a:rPr lang="zh-CN" altLang="en-US" sz="2200" b="0" smtClean="0">
                <a:latin typeface="+mn-ea"/>
                <a:ea typeface="+mn-ea"/>
                <a:cs typeface="+mn-ea"/>
              </a:rPr>
              <a:t>，</a:t>
            </a:r>
            <a:r>
              <a:rPr lang="en-US" altLang="zh-CN" sz="2200" b="0" smtClean="0">
                <a:solidFill>
                  <a:srgbClr val="FF00FF"/>
                </a:solidFill>
                <a:latin typeface="+mn-ea"/>
                <a:ea typeface="+mn-ea"/>
                <a:cs typeface="+mn-ea"/>
              </a:rPr>
              <a:t>3</a:t>
            </a:r>
            <a:r>
              <a:rPr lang="en-US" altLang="zh-CN" sz="2200" b="0" smtClean="0">
                <a:latin typeface="+mn-ea"/>
                <a:ea typeface="+mn-ea"/>
                <a:cs typeface="+mn-ea"/>
              </a:rPr>
              <a:t> … </a:t>
            </a:r>
            <a:endParaRPr lang="zh-CN" altLang="en-US" sz="2200" b="0" dirty="0">
              <a:latin typeface="+mn-ea"/>
              <a:ea typeface="+mn-ea"/>
              <a:cs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14810" y="2145969"/>
            <a:ext cx="1071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b="0" smtClean="0">
                <a:latin typeface="+mn-ea"/>
                <a:ea typeface="+mn-ea"/>
              </a:rPr>
              <a:t>初始点</a:t>
            </a:r>
            <a:endParaRPr lang="zh-CN" altLang="en-US" sz="2000" b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0" grpId="0"/>
      <p:bldP spid="41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  图的遍历</a:t>
            </a:r>
            <a:endParaRPr lang="zh-CN" altLang="en-US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75895" y="1003300"/>
            <a:ext cx="8871585" cy="4423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b="0" smtClean="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在遍历过程中记下已被访问过的顶点。</a:t>
            </a:r>
            <a:endParaRPr kumimoji="1" lang="zh-CN" altLang="en-US" b="0" smtClean="0">
              <a:solidFill>
                <a:srgbClr val="FF0000"/>
              </a:solidFill>
              <a:latin typeface="+mn-ea"/>
              <a:ea typeface="+mn-ea"/>
              <a:cs typeface="+mn-ea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b="0" smtClean="0">
                <a:ea typeface="+mn-ea"/>
                <a:cs typeface="Times New Roman" panose="02020603050405020304" pitchFamily="18" charset="0"/>
              </a:rPr>
              <a:t>设置一个辅助向量</a:t>
            </a:r>
            <a:r>
              <a:rPr kumimoji="1" lang="zh-CN" altLang="en-US" b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Visited[n](n为顶点数)</a:t>
            </a:r>
            <a:r>
              <a:rPr kumimoji="1" lang="zh-CN" altLang="en-US" b="0" smtClean="0">
                <a:ea typeface="+mn-ea"/>
                <a:cs typeface="Times New Roman" panose="02020603050405020304" pitchFamily="18" charset="0"/>
              </a:rPr>
              <a:t>，其初值为0，一旦访问了顶点v</a:t>
            </a:r>
            <a:r>
              <a:rPr kumimoji="1" lang="zh-CN" altLang="en-US" b="0" baseline="-25000" smtClean="0"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zh-CN" altLang="en-US" b="0" smtClean="0">
                <a:ea typeface="+mn-ea"/>
                <a:cs typeface="Times New Roman" panose="02020603050405020304" pitchFamily="18" charset="0"/>
              </a:rPr>
              <a:t>后，使Visited[i]为1或为访问的次序号。</a:t>
            </a:r>
            <a:endParaRPr kumimoji="1" lang="zh-CN" altLang="en-US" b="0" smtClean="0">
              <a:latin typeface="+mn-ea"/>
              <a:ea typeface="+mn-ea"/>
              <a:cs typeface="+mn-ea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b="0" smtClean="0">
                <a:latin typeface="+mn-ea"/>
                <a:ea typeface="+mn-ea"/>
                <a:cs typeface="+mn-ea"/>
              </a:rPr>
              <a:t>图的遍历算法有</a:t>
            </a:r>
            <a:r>
              <a:rPr kumimoji="1" lang="zh-CN" altLang="en-US" b="0" smtClean="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深度优先搜索算法</a:t>
            </a:r>
            <a:r>
              <a:rPr kumimoji="1" lang="zh-CN" altLang="en-US" b="0" smtClean="0">
                <a:latin typeface="+mn-ea"/>
                <a:ea typeface="+mn-ea"/>
                <a:cs typeface="+mn-ea"/>
              </a:rPr>
              <a:t>和</a:t>
            </a:r>
            <a:r>
              <a:rPr kumimoji="1" lang="zh-CN" altLang="en-US" b="0" smtClean="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广度优先搜索算法</a:t>
            </a:r>
            <a:r>
              <a:rPr kumimoji="1" lang="zh-CN" altLang="en-US" b="0" smtClean="0">
                <a:latin typeface="+mn-ea"/>
                <a:ea typeface="+mn-ea"/>
                <a:cs typeface="+mn-ea"/>
              </a:rPr>
              <a:t>。采用的数据结构是</a:t>
            </a:r>
            <a:r>
              <a:rPr kumimoji="1" lang="zh-CN" altLang="en-US" b="0" smtClean="0">
                <a:solidFill>
                  <a:srgbClr val="FF0000"/>
                </a:solidFill>
                <a:latin typeface="+mn-ea"/>
                <a:ea typeface="+mn-ea"/>
                <a:cs typeface="+mn-ea"/>
              </a:rPr>
              <a:t>(正)邻接链表。</a:t>
            </a:r>
            <a:endParaRPr kumimoji="1" lang="zh-CN" altLang="en-US" b="0" smtClean="0">
              <a:solidFill>
                <a:srgbClr val="FF0000"/>
              </a:solidFill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7.3.1  深度优先搜索算法</a:t>
            </a:r>
            <a:endParaRPr lang="zh-CN" altLang="en-US">
              <a:sym typeface="+mn-ea"/>
            </a:endParaRP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180340" y="1062990"/>
            <a:ext cx="8783320" cy="2257425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b="0">
                <a:latin typeface="+mn-ea"/>
                <a:ea typeface="+mn-ea"/>
                <a:cs typeface="+mn-ea"/>
                <a:sym typeface="+mn-ea"/>
              </a:rPr>
              <a:t>深度优先搜索</a:t>
            </a:r>
            <a:r>
              <a:rPr kumimoji="1" lang="zh-CN" altLang="en-US" b="0">
                <a:solidFill>
                  <a:srgbClr val="FF0000"/>
                </a:solidFill>
                <a:latin typeface="+mn-ea"/>
                <a:ea typeface="+mn-ea"/>
                <a:cs typeface="+mn-ea"/>
                <a:sym typeface="+mn-ea"/>
              </a:rPr>
              <a:t>(Depth First Search--DFS)</a:t>
            </a:r>
            <a:r>
              <a:rPr kumimoji="1" lang="zh-CN" altLang="en-US" b="0">
                <a:latin typeface="+mn-ea"/>
                <a:ea typeface="+mn-ea"/>
                <a:cs typeface="+mn-ea"/>
                <a:sym typeface="+mn-ea"/>
              </a:rPr>
              <a:t>遍历类似</a:t>
            </a:r>
            <a:r>
              <a:rPr kumimoji="1" lang="zh-CN" altLang="en-US" b="0">
                <a:solidFill>
                  <a:srgbClr val="0000FF"/>
                </a:solidFill>
                <a:latin typeface="+mn-ea"/>
                <a:ea typeface="+mn-ea"/>
                <a:cs typeface="+mn-ea"/>
                <a:sym typeface="+mn-ea"/>
              </a:rPr>
              <a:t>树的先序遍历</a:t>
            </a:r>
            <a:r>
              <a:rPr kumimoji="1" lang="zh-CN" altLang="en-US" b="0">
                <a:latin typeface="+mn-ea"/>
                <a:ea typeface="+mn-ea"/>
                <a:cs typeface="+mn-ea"/>
                <a:sym typeface="+mn-ea"/>
              </a:rPr>
              <a:t>，是树的先序遍历的推广。</a:t>
            </a:r>
            <a:endParaRPr kumimoji="1" lang="zh-CN" altLang="en-US" b="0">
              <a:latin typeface="+mn-ea"/>
              <a:ea typeface="+mn-ea"/>
              <a:cs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endParaRPr kumimoji="1" lang="zh-CN" altLang="en-US" b="0">
              <a:latin typeface="+mn-ea"/>
              <a:ea typeface="+mn-ea"/>
              <a:cs typeface="+mn-ea"/>
              <a:sym typeface="+mn-ea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7.3.1  深度优先搜索算法</a:t>
            </a:r>
            <a:endParaRPr lang="en-US" altLang="zh-CN">
              <a:sym typeface="+mn-ea"/>
            </a:endParaRP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173990" y="1062990"/>
            <a:ext cx="8783320" cy="5455285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b="0">
                <a:solidFill>
                  <a:srgbClr val="FF0000"/>
                </a:solidFill>
                <a:latin typeface="+mn-ea"/>
                <a:ea typeface="+mn-ea"/>
                <a:cs typeface="+mn-ea"/>
                <a:sym typeface="+mn-ea"/>
              </a:rPr>
              <a:t>设初始状态时图中的所有顶点未被访问</a:t>
            </a:r>
            <a:r>
              <a:rPr kumimoji="1" lang="zh-CN" altLang="en-US" b="0">
                <a:latin typeface="+mn-ea"/>
                <a:ea typeface="+mn-ea"/>
                <a:cs typeface="+mn-ea"/>
                <a:sym typeface="+mn-ea"/>
              </a:rPr>
              <a:t>，则：</a:t>
            </a:r>
            <a:endParaRPr kumimoji="1" lang="zh-CN" altLang="en-US" b="0">
              <a:latin typeface="+mn-ea"/>
              <a:ea typeface="+mn-ea"/>
              <a:cs typeface="+mn-ea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b="0">
                <a:latin typeface="+mn-ea"/>
                <a:ea typeface="+mn-ea"/>
                <a:cs typeface="+mn-ea"/>
                <a:sym typeface="+mn-ea"/>
              </a:rPr>
              <a:t>⑴：从图中某个顶点</a:t>
            </a:r>
            <a:r>
              <a:rPr kumimoji="1" lang="zh-CN" altLang="en-US" b="0">
                <a:solidFill>
                  <a:srgbClr val="0000FF"/>
                </a:solidFill>
                <a:latin typeface="+mn-ea"/>
                <a:ea typeface="+mn-ea"/>
                <a:cs typeface="+mn-ea"/>
                <a:sym typeface="+mn-ea"/>
              </a:rPr>
              <a:t>v</a:t>
            </a:r>
            <a:r>
              <a:rPr kumimoji="1" lang="zh-CN" altLang="en-US" b="0" baseline="-25000">
                <a:solidFill>
                  <a:srgbClr val="0000FF"/>
                </a:solidFill>
                <a:latin typeface="+mn-ea"/>
                <a:ea typeface="+mn-ea"/>
                <a:cs typeface="+mn-ea"/>
                <a:sym typeface="+mn-ea"/>
              </a:rPr>
              <a:t>i</a:t>
            </a:r>
            <a:r>
              <a:rPr kumimoji="1" lang="zh-CN" altLang="en-US" b="0">
                <a:solidFill>
                  <a:srgbClr val="0000FF"/>
                </a:solidFill>
                <a:latin typeface="+mn-ea"/>
                <a:ea typeface="+mn-ea"/>
                <a:cs typeface="+mn-ea"/>
                <a:sym typeface="+mn-ea"/>
              </a:rPr>
              <a:t>出发</a:t>
            </a:r>
            <a:r>
              <a:rPr kumimoji="1" lang="zh-CN" altLang="en-US" b="0">
                <a:latin typeface="+mn-ea"/>
                <a:ea typeface="+mn-ea"/>
                <a:cs typeface="+mn-ea"/>
                <a:sym typeface="+mn-ea"/>
              </a:rPr>
              <a:t>，访问v</a:t>
            </a:r>
            <a:r>
              <a:rPr kumimoji="1" lang="zh-CN" altLang="en-US" b="0" baseline="-25000">
                <a:latin typeface="+mn-ea"/>
                <a:ea typeface="+mn-ea"/>
                <a:cs typeface="+mn-ea"/>
                <a:sym typeface="+mn-ea"/>
              </a:rPr>
              <a:t>i</a:t>
            </a:r>
            <a:r>
              <a:rPr kumimoji="1" lang="zh-CN" altLang="en-US" b="0">
                <a:latin typeface="+mn-ea"/>
                <a:ea typeface="+mn-ea"/>
                <a:cs typeface="+mn-ea"/>
                <a:sym typeface="+mn-ea"/>
              </a:rPr>
              <a:t>；然后找到v</a:t>
            </a:r>
            <a:r>
              <a:rPr kumimoji="1" lang="zh-CN" altLang="en-US" b="0" baseline="-25000">
                <a:latin typeface="+mn-ea"/>
                <a:ea typeface="+mn-ea"/>
                <a:cs typeface="+mn-ea"/>
                <a:sym typeface="+mn-ea"/>
              </a:rPr>
              <a:t>i</a:t>
            </a:r>
            <a:r>
              <a:rPr kumimoji="1" lang="zh-CN" altLang="en-US" b="0">
                <a:latin typeface="+mn-ea"/>
                <a:ea typeface="+mn-ea"/>
                <a:cs typeface="+mn-ea"/>
                <a:sym typeface="+mn-ea"/>
              </a:rPr>
              <a:t>的</a:t>
            </a:r>
            <a:r>
              <a:rPr kumimoji="1" lang="zh-CN" altLang="en-US" b="0">
                <a:solidFill>
                  <a:srgbClr val="FF00FF"/>
                </a:solidFill>
                <a:latin typeface="+mn-ea"/>
                <a:ea typeface="+mn-ea"/>
                <a:cs typeface="+mn-ea"/>
                <a:sym typeface="+mn-ea"/>
              </a:rPr>
              <a:t>第一个</a:t>
            </a:r>
            <a:r>
              <a:rPr kumimoji="1" lang="zh-CN" altLang="en-US" b="0">
                <a:latin typeface="+mn-ea"/>
                <a:ea typeface="+mn-ea"/>
                <a:cs typeface="+mn-ea"/>
                <a:sym typeface="+mn-ea"/>
              </a:rPr>
              <a:t>邻接顶点</a:t>
            </a:r>
            <a:r>
              <a:rPr kumimoji="1" lang="zh-CN" altLang="en-US" b="0">
                <a:solidFill>
                  <a:srgbClr val="FF00FF"/>
                </a:solidFill>
                <a:latin typeface="+mn-ea"/>
                <a:ea typeface="+mn-ea"/>
                <a:cs typeface="+mn-ea"/>
                <a:sym typeface="+mn-ea"/>
              </a:rPr>
              <a:t>v</a:t>
            </a:r>
            <a:r>
              <a:rPr kumimoji="1" lang="zh-CN" altLang="en-US" b="0" baseline="-25000">
                <a:solidFill>
                  <a:srgbClr val="FF00FF"/>
                </a:solidFill>
                <a:latin typeface="+mn-ea"/>
                <a:ea typeface="+mn-ea"/>
                <a:cs typeface="+mn-ea"/>
                <a:sym typeface="+mn-ea"/>
              </a:rPr>
              <a:t>i1</a:t>
            </a:r>
            <a:r>
              <a:rPr kumimoji="1" lang="zh-CN" altLang="en-US" b="0" baseline="-25000">
                <a:latin typeface="+mn-ea"/>
                <a:ea typeface="+mn-ea"/>
                <a:cs typeface="+mn-ea"/>
                <a:sym typeface="+mn-ea"/>
              </a:rPr>
              <a:t> </a:t>
            </a:r>
            <a:r>
              <a:rPr kumimoji="1" lang="zh-CN" altLang="en-US" b="0">
                <a:latin typeface="+mn-ea"/>
                <a:ea typeface="+mn-ea"/>
                <a:cs typeface="+mn-ea"/>
                <a:sym typeface="+mn-ea"/>
              </a:rPr>
              <a:t>；</a:t>
            </a:r>
            <a:endParaRPr kumimoji="1" lang="zh-CN" altLang="en-US" b="0">
              <a:latin typeface="+mn-ea"/>
              <a:ea typeface="+mn-ea"/>
              <a:cs typeface="+mn-ea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b="0">
                <a:latin typeface="+mn-ea"/>
                <a:ea typeface="+mn-ea"/>
                <a:cs typeface="+mn-ea"/>
                <a:sym typeface="+mn-ea"/>
              </a:rPr>
              <a:t>⑵：从v</a:t>
            </a:r>
            <a:r>
              <a:rPr kumimoji="1" lang="zh-CN" altLang="en-US" b="0" baseline="-25000">
                <a:latin typeface="+mn-ea"/>
                <a:ea typeface="+mn-ea"/>
                <a:cs typeface="+mn-ea"/>
                <a:sym typeface="+mn-ea"/>
              </a:rPr>
              <a:t>i1</a:t>
            </a:r>
            <a:r>
              <a:rPr kumimoji="1" lang="zh-CN" altLang="en-US" b="0">
                <a:latin typeface="+mn-ea"/>
                <a:ea typeface="+mn-ea"/>
                <a:cs typeface="+mn-ea"/>
                <a:sym typeface="+mn-ea"/>
              </a:rPr>
              <a:t>出发，深度优先搜索访问和v</a:t>
            </a:r>
            <a:r>
              <a:rPr kumimoji="1" lang="zh-CN" altLang="en-US" b="0" baseline="-25000">
                <a:latin typeface="+mn-ea"/>
                <a:ea typeface="+mn-ea"/>
                <a:cs typeface="+mn-ea"/>
                <a:sym typeface="+mn-ea"/>
              </a:rPr>
              <a:t>i1</a:t>
            </a:r>
            <a:r>
              <a:rPr kumimoji="1" lang="zh-CN" altLang="en-US" b="0">
                <a:latin typeface="+mn-ea"/>
                <a:ea typeface="+mn-ea"/>
                <a:cs typeface="+mn-ea"/>
                <a:sym typeface="+mn-ea"/>
              </a:rPr>
              <a:t>相邻接且未被访问的所有顶点；</a:t>
            </a:r>
            <a:endParaRPr kumimoji="1" lang="zh-CN" altLang="en-US" b="0">
              <a:latin typeface="+mn-ea"/>
              <a:ea typeface="+mn-ea"/>
              <a:cs typeface="+mn-ea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b="0">
                <a:latin typeface="+mn-ea"/>
                <a:ea typeface="+mn-ea"/>
                <a:cs typeface="+mn-ea"/>
                <a:sym typeface="+mn-ea"/>
              </a:rPr>
              <a:t>⑶：转⑴ ，直到和v</a:t>
            </a:r>
            <a:r>
              <a:rPr kumimoji="1" lang="zh-CN" altLang="en-US" b="0" baseline="-25000">
                <a:latin typeface="+mn-ea"/>
                <a:ea typeface="+mn-ea"/>
                <a:cs typeface="+mn-ea"/>
                <a:sym typeface="+mn-ea"/>
              </a:rPr>
              <a:t>i</a:t>
            </a:r>
            <a:r>
              <a:rPr kumimoji="1" lang="zh-CN" altLang="en-US" b="0">
                <a:latin typeface="+mn-ea"/>
                <a:ea typeface="+mn-ea"/>
                <a:cs typeface="+mn-ea"/>
                <a:sym typeface="+mn-ea"/>
              </a:rPr>
              <a:t>相邻接的所有顶点都被访问为止 </a:t>
            </a:r>
            <a:endParaRPr kumimoji="1" lang="zh-CN" altLang="en-US" b="0">
              <a:latin typeface="+mn-ea"/>
              <a:ea typeface="+mn-ea"/>
              <a:cs typeface="+mn-ea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b="0">
                <a:latin typeface="+mn-ea"/>
                <a:ea typeface="+mn-ea"/>
                <a:cs typeface="+mn-ea"/>
                <a:sym typeface="+mn-ea"/>
              </a:rPr>
              <a:t>⑷ ：继续选取图中未被访问顶点</a:t>
            </a:r>
            <a:r>
              <a:rPr kumimoji="1" lang="zh-CN" altLang="en-US" b="0">
                <a:solidFill>
                  <a:srgbClr val="FF00FF"/>
                </a:solidFill>
                <a:latin typeface="+mn-ea"/>
                <a:ea typeface="+mn-ea"/>
                <a:cs typeface="+mn-ea"/>
                <a:sym typeface="+mn-ea"/>
              </a:rPr>
              <a:t>v</a:t>
            </a:r>
            <a:r>
              <a:rPr kumimoji="1" lang="zh-CN" altLang="en-US" b="0" baseline="-25000">
                <a:solidFill>
                  <a:srgbClr val="FF00FF"/>
                </a:solidFill>
                <a:latin typeface="+mn-ea"/>
                <a:ea typeface="+mn-ea"/>
                <a:cs typeface="+mn-ea"/>
                <a:sym typeface="+mn-ea"/>
              </a:rPr>
              <a:t>j</a:t>
            </a:r>
            <a:r>
              <a:rPr kumimoji="1" lang="zh-CN" altLang="en-US" b="0">
                <a:latin typeface="+mn-ea"/>
                <a:ea typeface="+mn-ea"/>
                <a:cs typeface="+mn-ea"/>
                <a:sym typeface="+mn-ea"/>
              </a:rPr>
              <a:t>作为起始顶点，转(1)，直到图中所有顶点都被访问为止。</a:t>
            </a:r>
            <a:endParaRPr kumimoji="1" lang="zh-CN" altLang="en-US" b="0">
              <a:latin typeface="+mn-ea"/>
              <a:ea typeface="+mn-ea"/>
              <a:cs typeface="+mn-ea"/>
              <a:sym typeface="+mn-ea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7.3.1  深度优先搜索算法</a:t>
            </a:r>
            <a:endParaRPr lang="en-US" altLang="zh-CN">
              <a:sym typeface="+mn-ea"/>
            </a:endParaRP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173990" y="1062990"/>
            <a:ext cx="8783320" cy="1370965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b="0">
                <a:latin typeface="+mn-ea"/>
                <a:ea typeface="+mn-ea"/>
                <a:cs typeface="+mn-ea"/>
                <a:sym typeface="+mn-ea"/>
              </a:rPr>
              <a:t>无向图的深度优先搜索遍历示例(红色箭头)。某种DFS次序是：v</a:t>
            </a:r>
            <a:r>
              <a:rPr kumimoji="1" lang="zh-CN" altLang="en-US" b="0" baseline="-25000">
                <a:latin typeface="+mn-ea"/>
                <a:ea typeface="+mn-ea"/>
                <a:cs typeface="+mn-ea"/>
                <a:sym typeface="+mn-ea"/>
              </a:rPr>
              <a:t>1</a:t>
            </a:r>
            <a:r>
              <a:rPr kumimoji="1" lang="zh-CN" altLang="en-US" b="0">
                <a:latin typeface="+mn-ea"/>
                <a:ea typeface="+mn-ea"/>
                <a:cs typeface="+mn-ea"/>
                <a:sym typeface="+mn-ea"/>
              </a:rPr>
              <a:t>→ v</a:t>
            </a:r>
            <a:r>
              <a:rPr kumimoji="1" lang="zh-CN" altLang="en-US" b="0" baseline="-25000">
                <a:latin typeface="+mn-ea"/>
                <a:ea typeface="+mn-ea"/>
                <a:cs typeface="+mn-ea"/>
                <a:sym typeface="+mn-ea"/>
              </a:rPr>
              <a:t>3</a:t>
            </a:r>
            <a:r>
              <a:rPr kumimoji="1" lang="zh-CN" altLang="en-US" b="0">
                <a:latin typeface="+mn-ea"/>
                <a:ea typeface="+mn-ea"/>
                <a:cs typeface="+mn-ea"/>
                <a:sym typeface="+mn-ea"/>
              </a:rPr>
              <a:t> → v</a:t>
            </a:r>
            <a:r>
              <a:rPr kumimoji="1" lang="zh-CN" altLang="en-US" b="0" baseline="-25000">
                <a:latin typeface="+mn-ea"/>
                <a:ea typeface="+mn-ea"/>
                <a:cs typeface="+mn-ea"/>
                <a:sym typeface="+mn-ea"/>
              </a:rPr>
              <a:t>2</a:t>
            </a:r>
            <a:r>
              <a:rPr kumimoji="1" lang="zh-CN" altLang="en-US" b="0">
                <a:latin typeface="+mn-ea"/>
                <a:ea typeface="+mn-ea"/>
                <a:cs typeface="+mn-ea"/>
                <a:sym typeface="+mn-ea"/>
              </a:rPr>
              <a:t> → v</a:t>
            </a:r>
            <a:r>
              <a:rPr kumimoji="1" lang="zh-CN" altLang="en-US" b="0" baseline="-25000">
                <a:latin typeface="+mn-ea"/>
                <a:ea typeface="+mn-ea"/>
                <a:cs typeface="+mn-ea"/>
                <a:sym typeface="+mn-ea"/>
              </a:rPr>
              <a:t>4</a:t>
            </a:r>
            <a:r>
              <a:rPr kumimoji="1" lang="zh-CN" altLang="en-US" b="0">
                <a:latin typeface="+mn-ea"/>
                <a:ea typeface="+mn-ea"/>
                <a:cs typeface="+mn-ea"/>
                <a:sym typeface="+mn-ea"/>
              </a:rPr>
              <a:t> → v</a:t>
            </a:r>
            <a:r>
              <a:rPr kumimoji="1" lang="zh-CN" altLang="en-US" b="0" baseline="-25000">
                <a:latin typeface="+mn-ea"/>
                <a:ea typeface="+mn-ea"/>
                <a:cs typeface="+mn-ea"/>
                <a:sym typeface="+mn-ea"/>
              </a:rPr>
              <a:t>5</a:t>
            </a:r>
            <a:endParaRPr kumimoji="1" lang="zh-CN" altLang="en-US" b="0" baseline="-25000"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70668" name="任意多边形 587788"/>
          <p:cNvSpPr/>
          <p:nvPr/>
        </p:nvSpPr>
        <p:spPr>
          <a:xfrm>
            <a:off x="1151890" y="3224530"/>
            <a:ext cx="838200" cy="152400"/>
          </a:xfrm>
          <a:custGeom>
            <a:avLst/>
            <a:gdLst/>
            <a:ahLst/>
            <a:cxnLst/>
            <a:rect l="0" t="0" r="0" b="0"/>
            <a:pathLst>
              <a:path w="528" h="96">
                <a:moveTo>
                  <a:pt x="0" y="96"/>
                </a:moveTo>
                <a:cubicBezTo>
                  <a:pt x="52" y="48"/>
                  <a:pt x="104" y="0"/>
                  <a:pt x="192" y="0"/>
                </a:cubicBezTo>
                <a:cubicBezTo>
                  <a:pt x="280" y="0"/>
                  <a:pt x="472" y="80"/>
                  <a:pt x="528" y="96"/>
                </a:cubicBezTo>
              </a:path>
            </a:pathLst>
          </a:custGeom>
          <a:noFill/>
          <a:ln w="28575" cap="flat" cmpd="sng">
            <a:solidFill>
              <a:srgbClr val="FF000D"/>
            </a:solidFill>
            <a:prstDash val="dash"/>
            <a:miter/>
            <a:headEnd type="none" w="med" len="med"/>
            <a:tailEnd type="triangle" w="med" len="med"/>
          </a:ln>
        </p:spPr>
        <p:txBody>
          <a:bodyPr/>
          <a:lstStyle/>
          <a:p>
            <a:pPr>
              <a:buNone/>
            </a:pPr>
            <a:endParaRPr lang="zh-CN" altLang="en-US" b="0"/>
          </a:p>
        </p:txBody>
      </p:sp>
      <p:sp>
        <p:nvSpPr>
          <p:cNvPr id="70669" name="任意多边形 587789"/>
          <p:cNvSpPr/>
          <p:nvPr/>
        </p:nvSpPr>
        <p:spPr>
          <a:xfrm>
            <a:off x="1316990" y="3757930"/>
            <a:ext cx="838200" cy="609600"/>
          </a:xfrm>
          <a:custGeom>
            <a:avLst/>
            <a:gdLst/>
            <a:ahLst/>
            <a:cxnLst/>
            <a:rect l="0" t="0" r="0" b="0"/>
            <a:pathLst>
              <a:path w="528" h="384">
                <a:moveTo>
                  <a:pt x="528" y="0"/>
                </a:moveTo>
                <a:cubicBezTo>
                  <a:pt x="524" y="64"/>
                  <a:pt x="520" y="128"/>
                  <a:pt x="432" y="192"/>
                </a:cubicBezTo>
                <a:cubicBezTo>
                  <a:pt x="344" y="256"/>
                  <a:pt x="72" y="352"/>
                  <a:pt x="0" y="384"/>
                </a:cubicBezTo>
              </a:path>
            </a:pathLst>
          </a:custGeom>
          <a:noFill/>
          <a:ln w="28575" cap="flat" cmpd="sng">
            <a:solidFill>
              <a:srgbClr val="FF000D"/>
            </a:solidFill>
            <a:prstDash val="dash"/>
            <a:miter/>
            <a:headEnd type="none" w="med" len="med"/>
            <a:tailEnd type="triangle" w="med" len="med"/>
          </a:ln>
        </p:spPr>
        <p:txBody>
          <a:bodyPr/>
          <a:lstStyle/>
          <a:p>
            <a:pPr>
              <a:buNone/>
            </a:pPr>
            <a:endParaRPr lang="zh-CN" altLang="en-US" b="0"/>
          </a:p>
        </p:txBody>
      </p:sp>
      <p:grpSp>
        <p:nvGrpSpPr>
          <p:cNvPr id="3" name="组合 2"/>
          <p:cNvGrpSpPr/>
          <p:nvPr/>
        </p:nvGrpSpPr>
        <p:grpSpPr>
          <a:xfrm>
            <a:off x="821690" y="3351530"/>
            <a:ext cx="2446020" cy="1695450"/>
            <a:chOff x="1294" y="5278"/>
            <a:chExt cx="3852" cy="2670"/>
          </a:xfrm>
        </p:grpSpPr>
        <p:sp>
          <p:nvSpPr>
            <p:cNvPr id="70660" name="矩形 587780"/>
            <p:cNvSpPr/>
            <p:nvPr/>
          </p:nvSpPr>
          <p:spPr>
            <a:xfrm>
              <a:off x="2027" y="7438"/>
              <a:ext cx="2268" cy="5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000" b="0">
                  <a:latin typeface="Times New Roman" panose="02020603050405020304" pitchFamily="18" charset="0"/>
                  <a:ea typeface="微软雅黑" panose="020B0503020204020204" charset="-122"/>
                </a:rPr>
                <a:t>(a)  </a:t>
              </a:r>
              <a:r>
                <a:rPr lang="zh-CN" altLang="en-US" sz="20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无向图</a:t>
              </a:r>
              <a:r>
                <a:rPr lang="en-US" altLang="zh-CN" sz="2000" b="0">
                  <a:latin typeface="Times New Roman" panose="02020603050405020304" pitchFamily="18" charset="0"/>
                  <a:ea typeface="微软雅黑" panose="020B0503020204020204" charset="-122"/>
                </a:rPr>
                <a:t>G</a:t>
              </a:r>
              <a:endParaRPr lang="en-US" altLang="zh-CN" sz="20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70662" name="椭圆 587782"/>
            <p:cNvSpPr/>
            <p:nvPr/>
          </p:nvSpPr>
          <p:spPr>
            <a:xfrm>
              <a:off x="1294" y="5278"/>
              <a:ext cx="793" cy="623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v</a:t>
              </a:r>
              <a:r>
                <a:rPr lang="en-US" altLang="zh-CN" sz="2400" b="0" baseline="-18000">
                  <a:latin typeface="Times New Roman" panose="02020603050405020304" pitchFamily="18" charset="0"/>
                  <a:ea typeface="微软雅黑" panose="020B0503020204020204" charset="-122"/>
                </a:rPr>
                <a:t>1</a:t>
              </a:r>
              <a:endParaRPr lang="en-US" altLang="zh-CN" sz="2400" b="0" baseline="-1800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70663" name="椭圆 587783"/>
            <p:cNvSpPr/>
            <p:nvPr/>
          </p:nvSpPr>
          <p:spPr>
            <a:xfrm>
              <a:off x="1294" y="6616"/>
              <a:ext cx="793" cy="623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v</a:t>
              </a:r>
              <a:r>
                <a:rPr lang="en-US" altLang="zh-CN" sz="2400" b="0" baseline="-18000">
                  <a:latin typeface="Times New Roman" panose="02020603050405020304" pitchFamily="18" charset="0"/>
                  <a:ea typeface="微软雅黑" panose="020B0503020204020204" charset="-122"/>
                </a:rPr>
                <a:t>2</a:t>
              </a:r>
              <a:endParaRPr lang="en-US" altLang="zh-CN" sz="2400" b="0" baseline="-1800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70664" name="椭圆 587784"/>
            <p:cNvSpPr/>
            <p:nvPr/>
          </p:nvSpPr>
          <p:spPr>
            <a:xfrm>
              <a:off x="2982" y="5278"/>
              <a:ext cx="793" cy="623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v</a:t>
              </a:r>
              <a:r>
                <a:rPr lang="en-US" altLang="zh-CN" sz="2400" b="0" baseline="-18000">
                  <a:latin typeface="Times New Roman" panose="02020603050405020304" pitchFamily="18" charset="0"/>
                  <a:ea typeface="微软雅黑" panose="020B0503020204020204" charset="-122"/>
                </a:rPr>
                <a:t>3</a:t>
              </a:r>
              <a:endParaRPr lang="en-US" altLang="zh-CN" sz="2400" b="0" baseline="-1800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70665" name="直接连接符 587785"/>
            <p:cNvSpPr/>
            <p:nvPr/>
          </p:nvSpPr>
          <p:spPr>
            <a:xfrm>
              <a:off x="1694" y="5898"/>
              <a:ext cx="0" cy="72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6" name="直接连接符 587786"/>
            <p:cNvSpPr/>
            <p:nvPr/>
          </p:nvSpPr>
          <p:spPr>
            <a:xfrm flipV="1">
              <a:off x="2014" y="5878"/>
              <a:ext cx="1200" cy="82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7" name="直接连接符 587787"/>
            <p:cNvSpPr/>
            <p:nvPr/>
          </p:nvSpPr>
          <p:spPr>
            <a:xfrm>
              <a:off x="2094" y="5558"/>
              <a:ext cx="90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pSp>
          <p:nvGrpSpPr>
            <p:cNvPr id="70671" name="组合 587791"/>
            <p:cNvGrpSpPr/>
            <p:nvPr/>
          </p:nvGrpSpPr>
          <p:grpSpPr>
            <a:xfrm>
              <a:off x="2734" y="6598"/>
              <a:ext cx="2413" cy="623"/>
              <a:chOff x="1360" y="664"/>
              <a:chExt cx="965" cy="249"/>
            </a:xfrm>
          </p:grpSpPr>
          <p:sp>
            <p:nvSpPr>
              <p:cNvPr id="70672" name="椭圆 587792"/>
              <p:cNvSpPr/>
              <p:nvPr/>
            </p:nvSpPr>
            <p:spPr>
              <a:xfrm>
                <a:off x="1360" y="664"/>
                <a:ext cx="317" cy="249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v</a:t>
                </a:r>
                <a:r>
                  <a:rPr lang="en-US" altLang="zh-CN" sz="2400" b="0" baseline="-18000">
                    <a:latin typeface="Times New Roman" panose="02020603050405020304" pitchFamily="18" charset="0"/>
                    <a:ea typeface="微软雅黑" panose="020B0503020204020204" charset="-122"/>
                  </a:rPr>
                  <a:t>4</a:t>
                </a:r>
                <a:endParaRPr lang="en-US" altLang="zh-CN" sz="2400" b="0" baseline="-180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70673" name="椭圆 587793"/>
              <p:cNvSpPr/>
              <p:nvPr/>
            </p:nvSpPr>
            <p:spPr>
              <a:xfrm>
                <a:off x="2008" y="664"/>
                <a:ext cx="317" cy="249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v</a:t>
                </a:r>
                <a:r>
                  <a:rPr lang="en-US" altLang="zh-CN" sz="2400" b="0" baseline="-18000">
                    <a:latin typeface="Times New Roman" panose="02020603050405020304" pitchFamily="18" charset="0"/>
                    <a:ea typeface="微软雅黑" panose="020B0503020204020204" charset="-122"/>
                  </a:rPr>
                  <a:t>5</a:t>
                </a:r>
                <a:endParaRPr lang="en-US" altLang="zh-CN" sz="2400" b="0" baseline="-180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70674" name="直接连接符 587794"/>
              <p:cNvSpPr/>
              <p:nvPr/>
            </p:nvSpPr>
            <p:spPr>
              <a:xfrm>
                <a:off x="1680" y="776"/>
                <a:ext cx="317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sp>
        <p:nvSpPr>
          <p:cNvPr id="70675" name="任意多边形 587795"/>
          <p:cNvSpPr/>
          <p:nvPr/>
        </p:nvSpPr>
        <p:spPr>
          <a:xfrm>
            <a:off x="2117090" y="4062730"/>
            <a:ext cx="762000" cy="152400"/>
          </a:xfrm>
          <a:custGeom>
            <a:avLst/>
            <a:gdLst/>
            <a:ahLst/>
            <a:cxnLst/>
            <a:rect l="0" t="0" r="0" b="0"/>
            <a:pathLst>
              <a:path w="480" h="96">
                <a:moveTo>
                  <a:pt x="0" y="96"/>
                </a:moveTo>
                <a:cubicBezTo>
                  <a:pt x="56" y="48"/>
                  <a:pt x="112" y="0"/>
                  <a:pt x="192" y="0"/>
                </a:cubicBezTo>
                <a:cubicBezTo>
                  <a:pt x="272" y="0"/>
                  <a:pt x="432" y="80"/>
                  <a:pt x="480" y="96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dash"/>
            <a:miter/>
            <a:headEnd type="none" w="med" len="med"/>
            <a:tailEnd type="triangle" w="med" len="med"/>
          </a:ln>
        </p:spPr>
        <p:txBody>
          <a:bodyPr/>
          <a:lstStyle/>
          <a:p>
            <a:pPr>
              <a:buNone/>
            </a:pPr>
            <a:endParaRPr lang="zh-CN" altLang="en-US" b="0"/>
          </a:p>
        </p:txBody>
      </p:sp>
      <p:sp>
        <p:nvSpPr>
          <p:cNvPr id="70679" name="任意多边形 587799"/>
          <p:cNvSpPr/>
          <p:nvPr/>
        </p:nvSpPr>
        <p:spPr>
          <a:xfrm>
            <a:off x="5579745" y="3483610"/>
            <a:ext cx="1663700" cy="88900"/>
          </a:xfrm>
          <a:custGeom>
            <a:avLst/>
            <a:gdLst/>
            <a:ahLst/>
            <a:cxnLst/>
            <a:rect l="0" t="0" r="0" b="0"/>
            <a:pathLst>
              <a:path w="1048" h="56">
                <a:moveTo>
                  <a:pt x="40" y="56"/>
                </a:moveTo>
                <a:cubicBezTo>
                  <a:pt x="20" y="36"/>
                  <a:pt x="0" y="16"/>
                  <a:pt x="136" y="8"/>
                </a:cubicBezTo>
                <a:cubicBezTo>
                  <a:pt x="272" y="0"/>
                  <a:pt x="704" y="0"/>
                  <a:pt x="856" y="8"/>
                </a:cubicBezTo>
                <a:cubicBezTo>
                  <a:pt x="1008" y="16"/>
                  <a:pt x="1016" y="48"/>
                  <a:pt x="1048" y="56"/>
                </a:cubicBezTo>
              </a:path>
            </a:pathLst>
          </a:custGeom>
          <a:noFill/>
          <a:ln w="28575" cap="flat" cmpd="sng">
            <a:solidFill>
              <a:srgbClr val="FF000D"/>
            </a:solidFill>
            <a:prstDash val="dash"/>
            <a:miter/>
            <a:headEnd type="none" w="med" len="med"/>
            <a:tailEnd type="triangle" w="med" len="med"/>
          </a:ln>
        </p:spPr>
        <p:txBody>
          <a:bodyPr/>
          <a:lstStyle/>
          <a:p>
            <a:pPr>
              <a:buNone/>
            </a:pPr>
            <a:endParaRPr lang="zh-CN" altLang="en-US" b="0"/>
          </a:p>
        </p:txBody>
      </p:sp>
      <p:sp>
        <p:nvSpPr>
          <p:cNvPr id="70680" name="直接连接符 587800"/>
          <p:cNvSpPr/>
          <p:nvPr/>
        </p:nvSpPr>
        <p:spPr>
          <a:xfrm>
            <a:off x="5579745" y="4058285"/>
            <a:ext cx="533400" cy="0"/>
          </a:xfrm>
          <a:prstGeom prst="line">
            <a:avLst/>
          </a:prstGeom>
          <a:ln w="28575" cap="flat" cmpd="sng">
            <a:solidFill>
              <a:srgbClr val="FF00FF"/>
            </a:solidFill>
            <a:prstDash val="dash"/>
            <a:miter/>
            <a:headEnd type="none" w="med" len="med"/>
            <a:tailEnd type="triangle" w="med" len="med"/>
          </a:ln>
        </p:spPr>
      </p:sp>
      <p:grpSp>
        <p:nvGrpSpPr>
          <p:cNvPr id="4" name="组合 3"/>
          <p:cNvGrpSpPr/>
          <p:nvPr/>
        </p:nvGrpSpPr>
        <p:grpSpPr>
          <a:xfrm>
            <a:off x="3275965" y="2611755"/>
            <a:ext cx="4451350" cy="3408680"/>
            <a:chOff x="5159" y="4113"/>
            <a:chExt cx="7010" cy="5368"/>
          </a:xfrm>
        </p:grpSpPr>
        <p:sp>
          <p:nvSpPr>
            <p:cNvPr id="70677" name="矩形 587797"/>
            <p:cNvSpPr/>
            <p:nvPr/>
          </p:nvSpPr>
          <p:spPr>
            <a:xfrm>
              <a:off x="7387" y="8971"/>
              <a:ext cx="3175" cy="5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000" b="0">
                  <a:latin typeface="Times New Roman" panose="02020603050405020304" pitchFamily="18" charset="0"/>
                  <a:ea typeface="微软雅黑" panose="020B0503020204020204" charset="-122"/>
                </a:rPr>
                <a:t>(b)  G</a:t>
              </a:r>
              <a:r>
                <a:rPr lang="zh-CN" altLang="en-US" sz="20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的邻接链表</a:t>
              </a:r>
              <a:endPara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81" name="矩形 587801"/>
            <p:cNvSpPr/>
            <p:nvPr/>
          </p:nvSpPr>
          <p:spPr>
            <a:xfrm>
              <a:off x="7082" y="4156"/>
              <a:ext cx="565" cy="33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lnSpc>
                  <a:spcPct val="110000"/>
                </a:lnSpc>
                <a:buClr>
                  <a:schemeClr val="bg1"/>
                </a:buClr>
                <a:buNone/>
              </a:pP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</a:t>
              </a:r>
              <a:endParaRPr lang="en-US" altLang="zh-CN" sz="2400" b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  <a:p>
              <a:pPr>
                <a:lnSpc>
                  <a:spcPct val="110000"/>
                </a:lnSpc>
                <a:buClr>
                  <a:schemeClr val="bg1"/>
                </a:buClr>
                <a:buNone/>
              </a:pP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1</a:t>
              </a:r>
              <a:endParaRPr lang="en-US" altLang="zh-CN" sz="2400" b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  <a:p>
              <a:pPr>
                <a:lnSpc>
                  <a:spcPct val="110000"/>
                </a:lnSpc>
                <a:buClr>
                  <a:schemeClr val="bg1"/>
                </a:buClr>
                <a:buNone/>
              </a:pP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2</a:t>
              </a:r>
              <a:endParaRPr lang="en-US" altLang="zh-CN" sz="2400" b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  <a:p>
              <a:pPr>
                <a:lnSpc>
                  <a:spcPct val="110000"/>
                </a:lnSpc>
                <a:buClr>
                  <a:schemeClr val="bg1"/>
                </a:buClr>
                <a:buNone/>
              </a:pP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3</a:t>
              </a:r>
              <a:endParaRPr lang="en-US" altLang="zh-CN" sz="2400" b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  <a:p>
              <a:pPr>
                <a:lnSpc>
                  <a:spcPct val="110000"/>
                </a:lnSpc>
                <a:buClr>
                  <a:schemeClr val="bg1"/>
                </a:buClr>
                <a:buNone/>
              </a:pP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4</a:t>
              </a:r>
              <a:endParaRPr lang="en-US" altLang="zh-CN" sz="2400" b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70682" name="矩形 587802"/>
            <p:cNvSpPr/>
            <p:nvPr/>
          </p:nvSpPr>
          <p:spPr>
            <a:xfrm>
              <a:off x="5159" y="8166"/>
              <a:ext cx="2495" cy="5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000" b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MAX_VEX-1</a:t>
              </a:r>
              <a:endParaRPr lang="en-US" altLang="zh-CN" sz="2000" b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pSp>
          <p:nvGrpSpPr>
            <p:cNvPr id="70683" name="组合 587803"/>
            <p:cNvGrpSpPr/>
            <p:nvPr/>
          </p:nvGrpSpPr>
          <p:grpSpPr>
            <a:xfrm>
              <a:off x="7654" y="4173"/>
              <a:ext cx="1475" cy="4603"/>
              <a:chOff x="1973" y="518"/>
              <a:chExt cx="590" cy="1841"/>
            </a:xfrm>
          </p:grpSpPr>
          <p:grpSp>
            <p:nvGrpSpPr>
              <p:cNvPr id="70684" name="组合 587804"/>
              <p:cNvGrpSpPr/>
              <p:nvPr/>
            </p:nvGrpSpPr>
            <p:grpSpPr>
              <a:xfrm>
                <a:off x="1973" y="518"/>
                <a:ext cx="590" cy="262"/>
                <a:chOff x="476" y="2750"/>
                <a:chExt cx="544" cy="226"/>
              </a:xfrm>
            </p:grpSpPr>
            <p:sp>
              <p:nvSpPr>
                <p:cNvPr id="70685" name="矩形 587805"/>
                <p:cNvSpPr/>
                <p:nvPr/>
              </p:nvSpPr>
              <p:spPr>
                <a:xfrm>
                  <a:off x="476" y="2750"/>
                  <a:ext cx="544" cy="22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v</a:t>
                  </a:r>
                  <a:r>
                    <a:rPr lang="en-US" altLang="zh-CN" sz="2400" b="0" baseline="-20000">
                      <a:latin typeface="Times New Roman" panose="02020603050405020304" pitchFamily="18" charset="0"/>
                      <a:ea typeface="微软雅黑" panose="020B0503020204020204" charset="-122"/>
                    </a:rPr>
                    <a:t>1</a:t>
                  </a: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       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70686" name="直接连接符 587806"/>
                <p:cNvSpPr/>
                <p:nvPr/>
              </p:nvSpPr>
              <p:spPr>
                <a:xfrm>
                  <a:off x="769" y="2750"/>
                  <a:ext cx="0" cy="2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0687" name="组合 587807"/>
              <p:cNvGrpSpPr/>
              <p:nvPr/>
            </p:nvGrpSpPr>
            <p:grpSpPr>
              <a:xfrm>
                <a:off x="1973" y="781"/>
                <a:ext cx="590" cy="263"/>
                <a:chOff x="476" y="2750"/>
                <a:chExt cx="544" cy="226"/>
              </a:xfrm>
            </p:grpSpPr>
            <p:sp>
              <p:nvSpPr>
                <p:cNvPr id="70688" name="矩形 587808"/>
                <p:cNvSpPr/>
                <p:nvPr/>
              </p:nvSpPr>
              <p:spPr>
                <a:xfrm>
                  <a:off x="476" y="2750"/>
                  <a:ext cx="544" cy="22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v</a:t>
                  </a:r>
                  <a:r>
                    <a:rPr lang="en-US" altLang="zh-CN" sz="2400" b="0" baseline="-20000">
                      <a:latin typeface="Times New Roman" panose="02020603050405020304" pitchFamily="18" charset="0"/>
                      <a:ea typeface="微软雅黑" panose="020B0503020204020204" charset="-122"/>
                    </a:rPr>
                    <a:t>2</a:t>
                  </a:r>
                  <a:endParaRPr lang="en-US" altLang="zh-CN" sz="2400" b="0" baseline="-200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70689" name="直接连接符 587809"/>
                <p:cNvSpPr/>
                <p:nvPr/>
              </p:nvSpPr>
              <p:spPr>
                <a:xfrm>
                  <a:off x="769" y="2750"/>
                  <a:ext cx="0" cy="2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0690" name="组合 587810"/>
              <p:cNvGrpSpPr/>
              <p:nvPr/>
            </p:nvGrpSpPr>
            <p:grpSpPr>
              <a:xfrm>
                <a:off x="1973" y="1045"/>
                <a:ext cx="590" cy="262"/>
                <a:chOff x="476" y="2750"/>
                <a:chExt cx="544" cy="226"/>
              </a:xfrm>
            </p:grpSpPr>
            <p:sp>
              <p:nvSpPr>
                <p:cNvPr id="70691" name="矩形 587811"/>
                <p:cNvSpPr/>
                <p:nvPr/>
              </p:nvSpPr>
              <p:spPr>
                <a:xfrm>
                  <a:off x="476" y="2750"/>
                  <a:ext cx="544" cy="22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v</a:t>
                  </a:r>
                  <a:r>
                    <a:rPr lang="en-US" altLang="zh-CN" sz="2400" b="0" baseline="-20000">
                      <a:latin typeface="Times New Roman" panose="02020603050405020304" pitchFamily="18" charset="0"/>
                      <a:ea typeface="微软雅黑" panose="020B0503020204020204" charset="-122"/>
                    </a:rPr>
                    <a:t>3</a:t>
                  </a: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       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70692" name="直接连接符 587812"/>
                <p:cNvSpPr/>
                <p:nvPr/>
              </p:nvSpPr>
              <p:spPr>
                <a:xfrm>
                  <a:off x="769" y="2750"/>
                  <a:ext cx="0" cy="2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0693" name="组合 587813"/>
              <p:cNvGrpSpPr/>
              <p:nvPr/>
            </p:nvGrpSpPr>
            <p:grpSpPr>
              <a:xfrm>
                <a:off x="1973" y="1308"/>
                <a:ext cx="590" cy="262"/>
                <a:chOff x="476" y="2750"/>
                <a:chExt cx="544" cy="226"/>
              </a:xfrm>
            </p:grpSpPr>
            <p:sp>
              <p:nvSpPr>
                <p:cNvPr id="70694" name="矩形 587814"/>
                <p:cNvSpPr/>
                <p:nvPr/>
              </p:nvSpPr>
              <p:spPr>
                <a:xfrm>
                  <a:off x="476" y="2750"/>
                  <a:ext cx="544" cy="22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v</a:t>
                  </a:r>
                  <a:r>
                    <a:rPr lang="en-US" altLang="zh-CN" sz="2400" b="0" baseline="-20000">
                      <a:latin typeface="Times New Roman" panose="02020603050405020304" pitchFamily="18" charset="0"/>
                      <a:ea typeface="微软雅黑" panose="020B0503020204020204" charset="-122"/>
                    </a:rPr>
                    <a:t>4</a:t>
                  </a:r>
                  <a:endParaRPr lang="en-US" altLang="zh-CN" sz="2400" b="0" baseline="-200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70695" name="直接连接符 587815"/>
                <p:cNvSpPr/>
                <p:nvPr/>
              </p:nvSpPr>
              <p:spPr>
                <a:xfrm>
                  <a:off x="769" y="2750"/>
                  <a:ext cx="0" cy="2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0696" name="组合 587816"/>
              <p:cNvGrpSpPr/>
              <p:nvPr/>
            </p:nvGrpSpPr>
            <p:grpSpPr>
              <a:xfrm>
                <a:off x="1973" y="1835"/>
                <a:ext cx="590" cy="262"/>
                <a:chOff x="476" y="2750"/>
                <a:chExt cx="544" cy="226"/>
              </a:xfrm>
            </p:grpSpPr>
            <p:sp>
              <p:nvSpPr>
                <p:cNvPr id="70697" name="矩形 587817"/>
                <p:cNvSpPr/>
                <p:nvPr/>
              </p:nvSpPr>
              <p:spPr>
                <a:xfrm>
                  <a:off x="476" y="2750"/>
                  <a:ext cx="544" cy="22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zh-CN" altLang="en-US" sz="2400" b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┇</a:t>
                  </a:r>
                  <a:r>
                    <a:rPr lang="zh-CN" altLang="en-US" sz="24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┇ </a:t>
                  </a: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0698" name="直接连接符 587818"/>
                <p:cNvSpPr/>
                <p:nvPr/>
              </p:nvSpPr>
              <p:spPr>
                <a:xfrm>
                  <a:off x="769" y="2750"/>
                  <a:ext cx="0" cy="2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0699" name="组合 587819"/>
              <p:cNvGrpSpPr/>
              <p:nvPr/>
            </p:nvGrpSpPr>
            <p:grpSpPr>
              <a:xfrm>
                <a:off x="1973" y="2097"/>
                <a:ext cx="590" cy="262"/>
                <a:chOff x="1565" y="3884"/>
                <a:chExt cx="544" cy="226"/>
              </a:xfrm>
            </p:grpSpPr>
            <p:sp>
              <p:nvSpPr>
                <p:cNvPr id="70700" name="矩形 587820"/>
                <p:cNvSpPr/>
                <p:nvPr/>
              </p:nvSpPr>
              <p:spPr>
                <a:xfrm>
                  <a:off x="1565" y="3884"/>
                  <a:ext cx="544" cy="226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endParaRPr lang="zh-CN" altLang="en-US" sz="2400" b="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0701" name="直接连接符 587821"/>
                <p:cNvSpPr/>
                <p:nvPr/>
              </p:nvSpPr>
              <p:spPr>
                <a:xfrm>
                  <a:off x="1858" y="3884"/>
                  <a:ext cx="0" cy="2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0702" name="组合 587822"/>
              <p:cNvGrpSpPr/>
              <p:nvPr/>
            </p:nvGrpSpPr>
            <p:grpSpPr>
              <a:xfrm>
                <a:off x="1973" y="1571"/>
                <a:ext cx="590" cy="263"/>
                <a:chOff x="476" y="2750"/>
                <a:chExt cx="544" cy="226"/>
              </a:xfrm>
            </p:grpSpPr>
            <p:sp>
              <p:nvSpPr>
                <p:cNvPr id="70703" name="矩形 587823"/>
                <p:cNvSpPr/>
                <p:nvPr/>
              </p:nvSpPr>
              <p:spPr>
                <a:xfrm>
                  <a:off x="476" y="2750"/>
                  <a:ext cx="544" cy="22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v</a:t>
                  </a:r>
                  <a:r>
                    <a:rPr lang="en-US" altLang="zh-CN" sz="2400" b="0" baseline="-20000">
                      <a:latin typeface="Times New Roman" panose="02020603050405020304" pitchFamily="18" charset="0"/>
                      <a:ea typeface="微软雅黑" panose="020B0503020204020204" charset="-122"/>
                    </a:rPr>
                    <a:t>5</a:t>
                  </a: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       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70704" name="直接连接符 587824"/>
                <p:cNvSpPr/>
                <p:nvPr/>
              </p:nvSpPr>
              <p:spPr>
                <a:xfrm>
                  <a:off x="769" y="2750"/>
                  <a:ext cx="0" cy="2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0705" name="组合 587825"/>
            <p:cNvGrpSpPr/>
            <p:nvPr/>
          </p:nvGrpSpPr>
          <p:grpSpPr>
            <a:xfrm>
              <a:off x="8787" y="4113"/>
              <a:ext cx="3383" cy="588"/>
              <a:chOff x="2925" y="2081"/>
              <a:chExt cx="1353" cy="235"/>
            </a:xfrm>
          </p:grpSpPr>
          <p:grpSp>
            <p:nvGrpSpPr>
              <p:cNvPr id="70706" name="组合 587826"/>
              <p:cNvGrpSpPr/>
              <p:nvPr/>
            </p:nvGrpSpPr>
            <p:grpSpPr>
              <a:xfrm>
                <a:off x="3200" y="2081"/>
                <a:ext cx="456" cy="226"/>
                <a:chOff x="3467" y="510"/>
                <a:chExt cx="456" cy="226"/>
              </a:xfrm>
            </p:grpSpPr>
            <p:sp>
              <p:nvSpPr>
                <p:cNvPr id="70707" name="矩形 587827"/>
                <p:cNvSpPr/>
                <p:nvPr/>
              </p:nvSpPr>
              <p:spPr>
                <a:xfrm>
                  <a:off x="3467" y="510"/>
                  <a:ext cx="456" cy="22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2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70708" name="直接连接符 587828"/>
                <p:cNvSpPr/>
                <p:nvPr/>
              </p:nvSpPr>
              <p:spPr>
                <a:xfrm>
                  <a:off x="3718" y="510"/>
                  <a:ext cx="0" cy="2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0709" name="组合 587829"/>
              <p:cNvGrpSpPr/>
              <p:nvPr/>
            </p:nvGrpSpPr>
            <p:grpSpPr>
              <a:xfrm>
                <a:off x="3822" y="2090"/>
                <a:ext cx="456" cy="226"/>
                <a:chOff x="3467" y="510"/>
                <a:chExt cx="456" cy="226"/>
              </a:xfrm>
            </p:grpSpPr>
            <p:sp>
              <p:nvSpPr>
                <p:cNvPr id="70710" name="矩形 587830"/>
                <p:cNvSpPr/>
                <p:nvPr/>
              </p:nvSpPr>
              <p:spPr>
                <a:xfrm>
                  <a:off x="3467" y="510"/>
                  <a:ext cx="456" cy="22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1   ⋀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70711" name="直接连接符 587831"/>
                <p:cNvSpPr/>
                <p:nvPr/>
              </p:nvSpPr>
              <p:spPr>
                <a:xfrm>
                  <a:off x="3718" y="510"/>
                  <a:ext cx="0" cy="2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0712" name="直接连接符 587832"/>
              <p:cNvSpPr/>
              <p:nvPr/>
            </p:nvSpPr>
            <p:spPr>
              <a:xfrm>
                <a:off x="2925" y="2210"/>
                <a:ext cx="27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sp>
            <p:nvSpPr>
              <p:cNvPr id="70713" name="直接连接符 587833"/>
              <p:cNvSpPr/>
              <p:nvPr/>
            </p:nvSpPr>
            <p:spPr>
              <a:xfrm>
                <a:off x="3550" y="2205"/>
                <a:ext cx="27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</p:grpSp>
        <p:grpSp>
          <p:nvGrpSpPr>
            <p:cNvPr id="70714" name="组合 587834"/>
            <p:cNvGrpSpPr/>
            <p:nvPr/>
          </p:nvGrpSpPr>
          <p:grpSpPr>
            <a:xfrm>
              <a:off x="8787" y="4816"/>
              <a:ext cx="3383" cy="588"/>
              <a:chOff x="2426" y="791"/>
              <a:chExt cx="1353" cy="235"/>
            </a:xfrm>
          </p:grpSpPr>
          <p:grpSp>
            <p:nvGrpSpPr>
              <p:cNvPr id="70715" name="组合 587835"/>
              <p:cNvGrpSpPr/>
              <p:nvPr/>
            </p:nvGrpSpPr>
            <p:grpSpPr>
              <a:xfrm>
                <a:off x="2701" y="791"/>
                <a:ext cx="456" cy="226"/>
                <a:chOff x="3467" y="510"/>
                <a:chExt cx="456" cy="226"/>
              </a:xfrm>
            </p:grpSpPr>
            <p:sp>
              <p:nvSpPr>
                <p:cNvPr id="70716" name="矩形 587836"/>
                <p:cNvSpPr/>
                <p:nvPr/>
              </p:nvSpPr>
              <p:spPr>
                <a:xfrm>
                  <a:off x="3467" y="510"/>
                  <a:ext cx="456" cy="22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2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70717" name="直接连接符 587837"/>
                <p:cNvSpPr/>
                <p:nvPr/>
              </p:nvSpPr>
              <p:spPr>
                <a:xfrm>
                  <a:off x="3718" y="510"/>
                  <a:ext cx="0" cy="2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0718" name="组合 587838"/>
              <p:cNvGrpSpPr/>
              <p:nvPr/>
            </p:nvGrpSpPr>
            <p:grpSpPr>
              <a:xfrm>
                <a:off x="3323" y="800"/>
                <a:ext cx="456" cy="226"/>
                <a:chOff x="3467" y="510"/>
                <a:chExt cx="456" cy="226"/>
              </a:xfrm>
            </p:grpSpPr>
            <p:sp>
              <p:nvSpPr>
                <p:cNvPr id="70719" name="矩形 587839"/>
                <p:cNvSpPr/>
                <p:nvPr/>
              </p:nvSpPr>
              <p:spPr>
                <a:xfrm>
                  <a:off x="3467" y="510"/>
                  <a:ext cx="456" cy="22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0   ⋀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70720" name="直接连接符 587840"/>
                <p:cNvSpPr/>
                <p:nvPr/>
              </p:nvSpPr>
              <p:spPr>
                <a:xfrm>
                  <a:off x="3718" y="510"/>
                  <a:ext cx="0" cy="2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0721" name="直接连接符 587841"/>
              <p:cNvSpPr/>
              <p:nvPr/>
            </p:nvSpPr>
            <p:spPr>
              <a:xfrm>
                <a:off x="2426" y="920"/>
                <a:ext cx="27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sp>
            <p:nvSpPr>
              <p:cNvPr id="70722" name="直接连接符 587842"/>
              <p:cNvSpPr/>
              <p:nvPr/>
            </p:nvSpPr>
            <p:spPr>
              <a:xfrm>
                <a:off x="3051" y="915"/>
                <a:ext cx="27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</p:grpSp>
        <p:grpSp>
          <p:nvGrpSpPr>
            <p:cNvPr id="70723" name="组合 587843"/>
            <p:cNvGrpSpPr/>
            <p:nvPr/>
          </p:nvGrpSpPr>
          <p:grpSpPr>
            <a:xfrm>
              <a:off x="8787" y="5536"/>
              <a:ext cx="3350" cy="588"/>
              <a:chOff x="2925" y="2650"/>
              <a:chExt cx="1340" cy="235"/>
            </a:xfrm>
          </p:grpSpPr>
          <p:grpSp>
            <p:nvGrpSpPr>
              <p:cNvPr id="70724" name="组合 587844"/>
              <p:cNvGrpSpPr/>
              <p:nvPr/>
            </p:nvGrpSpPr>
            <p:grpSpPr>
              <a:xfrm>
                <a:off x="3200" y="2650"/>
                <a:ext cx="456" cy="226"/>
                <a:chOff x="3467" y="510"/>
                <a:chExt cx="456" cy="226"/>
              </a:xfrm>
            </p:grpSpPr>
            <p:sp>
              <p:nvSpPr>
                <p:cNvPr id="70725" name="矩形 587845"/>
                <p:cNvSpPr/>
                <p:nvPr/>
              </p:nvSpPr>
              <p:spPr>
                <a:xfrm>
                  <a:off x="3467" y="510"/>
                  <a:ext cx="456" cy="22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0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70726" name="直接连接符 587846"/>
                <p:cNvSpPr/>
                <p:nvPr/>
              </p:nvSpPr>
              <p:spPr>
                <a:xfrm>
                  <a:off x="3718" y="510"/>
                  <a:ext cx="0" cy="2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0727" name="直接连接符 587847"/>
              <p:cNvSpPr/>
              <p:nvPr/>
            </p:nvSpPr>
            <p:spPr>
              <a:xfrm>
                <a:off x="2925" y="2773"/>
                <a:ext cx="27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grpSp>
            <p:nvGrpSpPr>
              <p:cNvPr id="70728" name="组合 587848"/>
              <p:cNvGrpSpPr/>
              <p:nvPr/>
            </p:nvGrpSpPr>
            <p:grpSpPr>
              <a:xfrm>
                <a:off x="3809" y="2659"/>
                <a:ext cx="456" cy="226"/>
                <a:chOff x="3467" y="510"/>
                <a:chExt cx="456" cy="226"/>
              </a:xfrm>
            </p:grpSpPr>
            <p:sp>
              <p:nvSpPr>
                <p:cNvPr id="70729" name="矩形 587849"/>
                <p:cNvSpPr/>
                <p:nvPr/>
              </p:nvSpPr>
              <p:spPr>
                <a:xfrm>
                  <a:off x="3467" y="510"/>
                  <a:ext cx="456" cy="22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1   ⋀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70730" name="直接连接符 587850"/>
                <p:cNvSpPr/>
                <p:nvPr/>
              </p:nvSpPr>
              <p:spPr>
                <a:xfrm>
                  <a:off x="3718" y="510"/>
                  <a:ext cx="0" cy="2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0731" name="直接连接符 587851"/>
              <p:cNvSpPr/>
              <p:nvPr/>
            </p:nvSpPr>
            <p:spPr>
              <a:xfrm>
                <a:off x="3528" y="2774"/>
                <a:ext cx="27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</p:grpSp>
        <p:grpSp>
          <p:nvGrpSpPr>
            <p:cNvPr id="70732" name="组合 587852"/>
            <p:cNvGrpSpPr/>
            <p:nvPr/>
          </p:nvGrpSpPr>
          <p:grpSpPr>
            <a:xfrm>
              <a:off x="8787" y="6273"/>
              <a:ext cx="1823" cy="565"/>
              <a:chOff x="2925" y="2945"/>
              <a:chExt cx="729" cy="226"/>
            </a:xfrm>
          </p:grpSpPr>
          <p:grpSp>
            <p:nvGrpSpPr>
              <p:cNvPr id="70733" name="组合 587853"/>
              <p:cNvGrpSpPr/>
              <p:nvPr/>
            </p:nvGrpSpPr>
            <p:grpSpPr>
              <a:xfrm>
                <a:off x="3198" y="2945"/>
                <a:ext cx="456" cy="226"/>
                <a:chOff x="3467" y="510"/>
                <a:chExt cx="456" cy="226"/>
              </a:xfrm>
            </p:grpSpPr>
            <p:sp>
              <p:nvSpPr>
                <p:cNvPr id="70734" name="矩形 587854"/>
                <p:cNvSpPr/>
                <p:nvPr/>
              </p:nvSpPr>
              <p:spPr>
                <a:xfrm>
                  <a:off x="3467" y="510"/>
                  <a:ext cx="456" cy="22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4   ⋀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70735" name="直接连接符 587855"/>
                <p:cNvSpPr/>
                <p:nvPr/>
              </p:nvSpPr>
              <p:spPr>
                <a:xfrm>
                  <a:off x="3718" y="510"/>
                  <a:ext cx="0" cy="2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0736" name="直接连接符 587856"/>
              <p:cNvSpPr/>
              <p:nvPr/>
            </p:nvSpPr>
            <p:spPr>
              <a:xfrm>
                <a:off x="2925" y="3060"/>
                <a:ext cx="27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</p:grpSp>
        <p:grpSp>
          <p:nvGrpSpPr>
            <p:cNvPr id="70737" name="组合 587857"/>
            <p:cNvGrpSpPr/>
            <p:nvPr/>
          </p:nvGrpSpPr>
          <p:grpSpPr>
            <a:xfrm>
              <a:off x="8787" y="6953"/>
              <a:ext cx="1823" cy="565"/>
              <a:chOff x="2925" y="3217"/>
              <a:chExt cx="729" cy="226"/>
            </a:xfrm>
          </p:grpSpPr>
          <p:grpSp>
            <p:nvGrpSpPr>
              <p:cNvPr id="70738" name="组合 587858"/>
              <p:cNvGrpSpPr/>
              <p:nvPr/>
            </p:nvGrpSpPr>
            <p:grpSpPr>
              <a:xfrm>
                <a:off x="3198" y="3217"/>
                <a:ext cx="456" cy="226"/>
                <a:chOff x="3467" y="510"/>
                <a:chExt cx="456" cy="226"/>
              </a:xfrm>
            </p:grpSpPr>
            <p:sp>
              <p:nvSpPr>
                <p:cNvPr id="70739" name="矩形 587859"/>
                <p:cNvSpPr/>
                <p:nvPr/>
              </p:nvSpPr>
              <p:spPr>
                <a:xfrm>
                  <a:off x="3467" y="510"/>
                  <a:ext cx="456" cy="22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3   ⋀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70740" name="直接连接符 587860"/>
                <p:cNvSpPr/>
                <p:nvPr/>
              </p:nvSpPr>
              <p:spPr>
                <a:xfrm>
                  <a:off x="3718" y="510"/>
                  <a:ext cx="0" cy="2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0741" name="直接连接符 587861"/>
              <p:cNvSpPr/>
              <p:nvPr/>
            </p:nvSpPr>
            <p:spPr>
              <a:xfrm>
                <a:off x="2925" y="3321"/>
                <a:ext cx="27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</p:grpSp>
      </p:grpSp>
      <p:sp>
        <p:nvSpPr>
          <p:cNvPr id="70742" name="直接连接符 587862"/>
          <p:cNvSpPr/>
          <p:nvPr/>
        </p:nvSpPr>
        <p:spPr>
          <a:xfrm>
            <a:off x="5579745" y="2665730"/>
            <a:ext cx="504825" cy="0"/>
          </a:xfrm>
          <a:prstGeom prst="line">
            <a:avLst/>
          </a:prstGeom>
          <a:ln w="28575" cap="flat" cmpd="sng">
            <a:solidFill>
              <a:srgbClr val="FF000D"/>
            </a:solidFill>
            <a:prstDash val="dash"/>
            <a:miter/>
            <a:headEnd type="none" w="med" len="med"/>
            <a:tailEnd type="triangle" w="med" len="med"/>
          </a:ln>
        </p:spPr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8" grpId="0" animBg="1"/>
      <p:bldP spid="70669" grpId="0" animBg="1"/>
      <p:bldP spid="70675" grpId="0" animBg="1"/>
      <p:bldP spid="7067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7.3.1  深度优先搜索算法</a:t>
            </a:r>
            <a:endParaRPr lang="en-US" altLang="zh-CN">
              <a:sym typeface="+mn-ea"/>
            </a:endParaRP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173990" y="847725"/>
            <a:ext cx="8783320" cy="543560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2400" b="0" dirty="0" err="1">
                <a:solidFill>
                  <a:srgbClr val="0000FF"/>
                </a:solidFill>
                <a:ea typeface="+mn-ea"/>
                <a:cs typeface="+mn-ea"/>
                <a:sym typeface="+mn-ea"/>
              </a:rPr>
              <a:t>int</a:t>
            </a:r>
            <a:r>
              <a:rPr kumimoji="1" lang="zh-CN" altLang="en-US" sz="2400" b="0" dirty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 Visited[MAX_VEX] ; </a:t>
            </a:r>
            <a:r>
              <a:rPr kumimoji="1" lang="zh-CN" altLang="en-US" sz="2800" b="0" dirty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 </a:t>
            </a:r>
            <a:r>
              <a:rPr kumimoji="1" lang="zh-CN" altLang="en-US" sz="2400" b="0" dirty="0">
                <a:solidFill>
                  <a:srgbClr val="4EA947"/>
                </a:solidFill>
                <a:ea typeface="+mn-ea"/>
                <a:cs typeface="+mn-ea"/>
                <a:sym typeface="+mn-ea"/>
              </a:rPr>
              <a:t> /* 访问标志，初始状态</a:t>
            </a:r>
            <a:r>
              <a:rPr kumimoji="1" lang="en-US" altLang="zh-CN" sz="2400" b="0" dirty="0">
                <a:solidFill>
                  <a:srgbClr val="4EA947"/>
                </a:solidFill>
                <a:ea typeface="+mn-ea"/>
                <a:cs typeface="+mn-ea"/>
                <a:sym typeface="+mn-ea"/>
              </a:rPr>
              <a:t>0</a:t>
            </a:r>
            <a:r>
              <a:rPr kumimoji="1" lang="zh-CN" altLang="en-US" sz="2400" b="0" dirty="0">
                <a:solidFill>
                  <a:srgbClr val="4EA947"/>
                </a:solidFill>
                <a:ea typeface="+mn-ea"/>
                <a:cs typeface="+mn-ea"/>
                <a:sym typeface="+mn-ea"/>
              </a:rPr>
              <a:t> */ </a:t>
            </a:r>
            <a:endParaRPr kumimoji="1" lang="zh-CN" altLang="en-US" sz="2400" b="0" dirty="0">
              <a:solidFill>
                <a:srgbClr val="4EA947"/>
              </a:solidFill>
              <a:ea typeface="+mn-ea"/>
              <a:cs typeface="+mn-ea"/>
              <a:sym typeface="+mn-ea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24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void </a:t>
            </a:r>
            <a:r>
              <a:rPr kumimoji="1" lang="en-US" altLang="zh-CN" sz="2400" b="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DFS</a:t>
            </a:r>
            <a:r>
              <a:rPr kumimoji="1" lang="en-US" altLang="zh-CN" sz="24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kumimoji="1" lang="en-US" altLang="zh-CN" sz="2400" b="0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AdjGraph</a:t>
            </a:r>
            <a:r>
              <a:rPr kumimoji="1" lang="en-US" altLang="zh-CN" sz="24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*</a:t>
            </a:r>
            <a:r>
              <a:rPr kumimoji="1" lang="en-US" altLang="zh-CN" sz="24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kumimoji="1" lang="zh-CN" altLang="en-US" sz="24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sz="2400" b="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kumimoji="1" lang="en-US" altLang="zh-CN" sz="2400" b="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kumimoji="1" lang="en-US" altLang="zh-CN" sz="24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  </a:t>
            </a:r>
            <a:endParaRPr kumimoji="1" lang="en-US" altLang="zh-CN" sz="2400" b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24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{  </a:t>
            </a:r>
            <a:r>
              <a:rPr kumimoji="1" lang="en-US" altLang="zh-CN" sz="24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kumimoji="1" lang="en-US" altLang="zh-CN" sz="2400" b="0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ArcNode</a:t>
            </a:r>
            <a:r>
              <a:rPr kumimoji="1" lang="en-US" altLang="zh-CN" sz="24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*p; </a:t>
            </a:r>
            <a:r>
              <a:rPr kumimoji="1" lang="en-US" altLang="zh-CN" sz="2400" b="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kumimoji="1" lang="en-US" altLang="zh-CN" sz="24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w;</a:t>
            </a:r>
            <a:endParaRPr kumimoji="1" lang="en-US" altLang="zh-CN" sz="2400" b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24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kumimoji="1" lang="en-US" altLang="zh-CN" sz="24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visited[v</a:t>
            </a:r>
            <a:r>
              <a:rPr kumimoji="1" lang="en-US" altLang="zh-CN" sz="24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]=1; </a:t>
            </a:r>
            <a:r>
              <a:rPr kumimoji="1" lang="zh-CN" altLang="en-US" sz="2400" b="0" dirty="0">
                <a:solidFill>
                  <a:srgbClr val="4EA947"/>
                </a:solidFill>
                <a:ea typeface="+mn-ea"/>
                <a:cs typeface="+mn-ea"/>
                <a:sym typeface="+mn-ea"/>
              </a:rPr>
              <a:t> //置已访问标记</a:t>
            </a:r>
            <a:endParaRPr kumimoji="1" lang="zh-CN" altLang="en-US" sz="2400" b="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buSzTx/>
              <a:buNone/>
            </a:pPr>
            <a:r>
              <a:rPr kumimoji="1" lang="zh-CN" altLang="en-US" sz="24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kumimoji="1" lang="zh-CN" altLang="en-US" sz="24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kumimoji="1" lang="zh-CN" altLang="en-US" sz="2400" b="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printf</a:t>
            </a:r>
            <a:r>
              <a:rPr kumimoji="1" lang="en-US" altLang="zh-CN" sz="24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("%d  </a:t>
            </a:r>
            <a:r>
              <a:rPr kumimoji="1" lang="en-US" altLang="zh-CN" sz="2400" b="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"</a:t>
            </a:r>
            <a:r>
              <a:rPr kumimoji="1" lang="zh-CN" altLang="en-US" sz="2400" b="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sz="2400" b="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kumimoji="1" lang="en-US" altLang="zh-CN" sz="2400" b="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);  </a:t>
            </a:r>
            <a:r>
              <a:rPr kumimoji="1" lang="zh-CN" altLang="en-US" sz="2400" b="0" dirty="0">
                <a:solidFill>
                  <a:srgbClr val="4EA947"/>
                </a:solidFill>
                <a:ea typeface="+mn-ea"/>
                <a:cs typeface="+mn-ea"/>
                <a:sym typeface="+mn-ea"/>
              </a:rPr>
              <a:t>//输出被访问顶点的编号</a:t>
            </a:r>
            <a:endParaRPr kumimoji="1" lang="zh-CN" altLang="en-US" sz="2400" b="0" dirty="0">
              <a:solidFill>
                <a:srgbClr val="4EA947"/>
              </a:solidFill>
              <a:latin typeface="Times New Roman" panose="02020603050405020304" pitchFamily="18" charset="0"/>
              <a:ea typeface="+mn-ea"/>
              <a:cs typeface="+mn-ea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zh-CN" altLang="en-US" sz="24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kumimoji="1" lang="zh-CN" altLang="en-US" sz="24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kumimoji="1" lang="en-US" altLang="zh-CN" sz="2400" b="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p=G-</a:t>
            </a:r>
            <a:r>
              <a:rPr kumimoji="1" lang="en-US" altLang="zh-CN" sz="2400" b="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kumimoji="1" lang="en-US" altLang="zh-CN" sz="2400" b="0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adjlist</a:t>
            </a:r>
            <a:r>
              <a:rPr kumimoji="1" lang="en-US" altLang="zh-CN" sz="2400" b="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[v].</a:t>
            </a:r>
            <a:r>
              <a:rPr kumimoji="1" lang="en-US" altLang="zh-CN" sz="2400" b="0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firstarc</a:t>
            </a:r>
            <a:r>
              <a:rPr kumimoji="1" lang="en-US" altLang="zh-CN" sz="2400" b="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; </a:t>
            </a:r>
            <a:r>
              <a:rPr kumimoji="1" lang="en-US" altLang="zh-CN" sz="24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kumimoji="1" lang="zh-CN" altLang="en-US" sz="2400" b="0" dirty="0">
                <a:solidFill>
                  <a:srgbClr val="4EA947"/>
                </a:solidFill>
                <a:ea typeface="+mn-ea"/>
                <a:cs typeface="+mn-ea"/>
                <a:sym typeface="+mn-ea"/>
              </a:rPr>
              <a:t>//p指向顶点v的第一条边的边头结点</a:t>
            </a:r>
            <a:endParaRPr kumimoji="1" lang="zh-CN" altLang="en-US" sz="2400" b="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zh-CN" altLang="en-US" sz="24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kumimoji="1" lang="zh-CN" altLang="en-US" sz="24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kumimoji="1" lang="en-US" altLang="zh-CN" sz="24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while </a:t>
            </a:r>
            <a:r>
              <a:rPr kumimoji="1" lang="en-US" altLang="zh-CN" sz="24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(p!=NULL) </a:t>
            </a:r>
            <a:endParaRPr kumimoji="1" lang="en-US" altLang="zh-CN" sz="2400" b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24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kumimoji="1" lang="en-US" altLang="zh-CN" sz="24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{      </a:t>
            </a:r>
            <a:r>
              <a:rPr kumimoji="1" lang="en-US" altLang="zh-CN" sz="2400" b="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w=p-</a:t>
            </a:r>
            <a:r>
              <a:rPr kumimoji="1" lang="en-US" altLang="zh-CN" sz="2400" b="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kumimoji="1" lang="en-US" altLang="zh-CN" sz="2400" b="0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adjvex</a:t>
            </a:r>
            <a:r>
              <a:rPr kumimoji="1" lang="en-US" altLang="zh-CN" sz="2400" b="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;</a:t>
            </a:r>
            <a:endParaRPr kumimoji="1" lang="en-US" altLang="zh-CN" sz="2400" b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24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if (visited[w]==0) </a:t>
            </a:r>
            <a:endParaRPr kumimoji="1" lang="en-US" altLang="zh-CN" sz="2400" b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buSzTx/>
              <a:buNone/>
            </a:pPr>
            <a:r>
              <a:rPr kumimoji="1" lang="en-US" altLang="zh-CN" sz="24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   </a:t>
            </a:r>
            <a:r>
              <a:rPr kumimoji="1" lang="en-US" altLang="zh-CN" sz="24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kumimoji="1" lang="en-US" altLang="zh-CN" sz="2400" b="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DFS</a:t>
            </a:r>
            <a:r>
              <a:rPr kumimoji="1" lang="en-US" altLang="zh-CN" sz="24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(G</a:t>
            </a:r>
            <a:r>
              <a:rPr kumimoji="1" lang="zh-CN" altLang="en-US" sz="24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sz="2400" b="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w</a:t>
            </a:r>
            <a:r>
              <a:rPr kumimoji="1" lang="en-US" altLang="zh-CN" sz="24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);   </a:t>
            </a:r>
            <a:r>
              <a:rPr kumimoji="1" lang="zh-CN" altLang="en-US" sz="2400" b="0" dirty="0">
                <a:solidFill>
                  <a:srgbClr val="4EA947"/>
                </a:solidFill>
                <a:ea typeface="+mn-ea"/>
                <a:cs typeface="+mn-ea"/>
                <a:sym typeface="+mn-ea"/>
              </a:rPr>
              <a:t>//若w顶点未访问，递归访问它</a:t>
            </a:r>
            <a:endParaRPr kumimoji="1" lang="zh-CN" altLang="en-US" sz="2400" b="0" dirty="0">
              <a:solidFill>
                <a:srgbClr val="4EA947"/>
              </a:solidFill>
              <a:latin typeface="Times New Roman" panose="02020603050405020304" pitchFamily="18" charset="0"/>
              <a:ea typeface="+mn-ea"/>
              <a:cs typeface="+mn-ea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buSzTx/>
              <a:buNone/>
            </a:pPr>
            <a:r>
              <a:rPr kumimoji="1" lang="zh-CN" altLang="en-US" sz="24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kumimoji="1" lang="en-US" altLang="zh-CN" sz="24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p=p-&gt;</a:t>
            </a:r>
            <a:r>
              <a:rPr kumimoji="1" lang="en-US" altLang="zh-CN" sz="2400" b="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nextarc</a:t>
            </a:r>
            <a:r>
              <a:rPr kumimoji="1" lang="en-US" altLang="zh-CN" sz="24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; </a:t>
            </a:r>
            <a:r>
              <a:rPr kumimoji="1" lang="zh-CN" altLang="en-US" sz="24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　</a:t>
            </a:r>
            <a:r>
              <a:rPr kumimoji="1" lang="zh-CN" altLang="en-US" sz="2400" b="0" dirty="0">
                <a:solidFill>
                  <a:srgbClr val="4EA947"/>
                </a:solidFill>
                <a:ea typeface="+mn-ea"/>
                <a:cs typeface="+mn-ea"/>
                <a:sym typeface="+mn-ea"/>
              </a:rPr>
              <a:t>//p指向顶点v的下一条边的边头结点</a:t>
            </a:r>
            <a:endParaRPr kumimoji="1" lang="zh-CN" altLang="en-US" sz="2400" b="0" dirty="0">
              <a:solidFill>
                <a:srgbClr val="4EA947"/>
              </a:solidFill>
              <a:latin typeface="Times New Roman" panose="02020603050405020304" pitchFamily="18" charset="0"/>
              <a:ea typeface="+mn-ea"/>
              <a:cs typeface="+mn-ea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zh-CN" altLang="en-US" sz="24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kumimoji="1" lang="zh-CN" altLang="en-US" sz="24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kumimoji="1" lang="en-US" altLang="zh-CN" sz="2400" b="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}</a:t>
            </a:r>
            <a:endParaRPr kumimoji="1" lang="en-US" altLang="zh-CN" sz="2400" b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24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}</a:t>
            </a:r>
            <a:endParaRPr kumimoji="1" lang="en-US" altLang="zh-CN" sz="2400" b="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7.3.1  深度优先搜索算法</a:t>
            </a:r>
            <a:endParaRPr lang="en-US" altLang="zh-CN">
              <a:sym typeface="+mn-ea"/>
            </a:endParaRP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180340" y="955040"/>
            <a:ext cx="8783320" cy="3410164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  <a:buNone/>
            </a:pPr>
            <a:r>
              <a:rPr kumimoji="1" sz="2800" b="0" dirty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void </a:t>
            </a:r>
            <a:r>
              <a:rPr kumimoji="1" sz="2800" b="0" dirty="0" err="1">
                <a:solidFill>
                  <a:srgbClr val="FF0000"/>
                </a:solidFill>
                <a:ea typeface="+mn-ea"/>
                <a:cs typeface="+mn-ea"/>
                <a:sym typeface="+mn-ea"/>
              </a:rPr>
              <a:t>DFS_traverse_Grapg</a:t>
            </a:r>
            <a:r>
              <a:rPr kumimoji="1" sz="2800" b="0" dirty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(</a:t>
            </a:r>
            <a:r>
              <a:rPr kumimoji="1" sz="2800" b="0" dirty="0" err="1">
                <a:solidFill>
                  <a:srgbClr val="0000FF"/>
                </a:solidFill>
                <a:ea typeface="+mn-ea"/>
                <a:cs typeface="+mn-ea"/>
                <a:sym typeface="+mn-ea"/>
              </a:rPr>
              <a:t>ALGraph</a:t>
            </a:r>
            <a:r>
              <a:rPr kumimoji="1" sz="2800" b="0" dirty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 *G)</a:t>
            </a:r>
            <a:endParaRPr kumimoji="1" sz="2800" b="0" dirty="0">
              <a:solidFill>
                <a:srgbClr val="0000FF"/>
              </a:solidFill>
              <a:ea typeface="+mn-ea"/>
              <a:cs typeface="+mn-ea"/>
              <a:sym typeface="+mn-ea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buNone/>
            </a:pPr>
            <a:r>
              <a:rPr kumimoji="1" sz="2800" b="0" dirty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{  </a:t>
            </a:r>
            <a:r>
              <a:rPr kumimoji="1" sz="2800" b="0" dirty="0" err="1">
                <a:solidFill>
                  <a:srgbClr val="0000FF"/>
                </a:solidFill>
                <a:ea typeface="+mn-ea"/>
                <a:cs typeface="+mn-ea"/>
                <a:sym typeface="+mn-ea"/>
              </a:rPr>
              <a:t>int</a:t>
            </a:r>
            <a:r>
              <a:rPr kumimoji="1" sz="2800" b="0" dirty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 v ;</a:t>
            </a:r>
            <a:endParaRPr kumimoji="1" sz="2800" b="0" dirty="0">
              <a:solidFill>
                <a:srgbClr val="0000FF"/>
              </a:solidFill>
              <a:ea typeface="+mn-ea"/>
              <a:cs typeface="+mn-ea"/>
              <a:sym typeface="+mn-ea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buNone/>
            </a:pPr>
            <a:r>
              <a:rPr kumimoji="1" sz="2800" b="0" dirty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    for (v=0 ; v&lt;G-&gt;</a:t>
            </a:r>
            <a:r>
              <a:rPr kumimoji="1" sz="2800" b="0" dirty="0" err="1">
                <a:solidFill>
                  <a:srgbClr val="0000FF"/>
                </a:solidFill>
                <a:ea typeface="+mn-ea"/>
                <a:cs typeface="+mn-ea"/>
                <a:sym typeface="+mn-ea"/>
              </a:rPr>
              <a:t>vexnum</a:t>
            </a:r>
            <a:r>
              <a:rPr kumimoji="1" sz="2800" b="0" dirty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 ; v++)</a:t>
            </a:r>
            <a:endParaRPr kumimoji="1" sz="2800" b="0" dirty="0">
              <a:solidFill>
                <a:srgbClr val="0000FF"/>
              </a:solidFill>
              <a:ea typeface="+mn-ea"/>
              <a:cs typeface="+mn-ea"/>
              <a:sym typeface="+mn-ea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buNone/>
            </a:pPr>
            <a:r>
              <a:rPr kumimoji="1" sz="2800" b="0" dirty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         </a:t>
            </a:r>
            <a:r>
              <a:rPr kumimoji="1" sz="2800" b="0" dirty="0">
                <a:solidFill>
                  <a:srgbClr val="FF0000"/>
                </a:solidFill>
                <a:ea typeface="+mn-ea"/>
                <a:cs typeface="+mn-ea"/>
                <a:sym typeface="+mn-ea"/>
              </a:rPr>
              <a:t>Visited[v]=</a:t>
            </a:r>
            <a:r>
              <a:rPr kumimoji="1" lang="en-US" sz="2800" b="0" dirty="0">
                <a:solidFill>
                  <a:srgbClr val="FF0000"/>
                </a:solidFill>
                <a:ea typeface="+mn-ea"/>
                <a:cs typeface="+mn-ea"/>
                <a:sym typeface="+mn-ea"/>
              </a:rPr>
              <a:t>0</a:t>
            </a:r>
            <a:r>
              <a:rPr kumimoji="1" sz="2800" b="0" dirty="0">
                <a:solidFill>
                  <a:srgbClr val="FF0000"/>
                </a:solidFill>
                <a:ea typeface="+mn-ea"/>
                <a:cs typeface="+mn-ea"/>
                <a:sym typeface="+mn-ea"/>
              </a:rPr>
              <a:t> ; </a:t>
            </a:r>
            <a:r>
              <a:rPr kumimoji="1" sz="2800" b="0" dirty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  </a:t>
            </a:r>
            <a:r>
              <a:rPr kumimoji="1" sz="2800" b="0" dirty="0">
                <a:solidFill>
                  <a:srgbClr val="4EA947"/>
                </a:solidFill>
                <a:ea typeface="+mn-ea"/>
                <a:cs typeface="+mn-ea"/>
                <a:sym typeface="+mn-ea"/>
              </a:rPr>
              <a:t> /*  </a:t>
            </a:r>
            <a:r>
              <a:rPr kumimoji="1" sz="2800" b="0" dirty="0" err="1">
                <a:solidFill>
                  <a:srgbClr val="4EA947"/>
                </a:solidFill>
                <a:ea typeface="+mn-ea"/>
                <a:cs typeface="+mn-ea"/>
                <a:sym typeface="+mn-ea"/>
              </a:rPr>
              <a:t>访问标志初始化</a:t>
            </a:r>
            <a:r>
              <a:rPr kumimoji="1" sz="2800" b="0" dirty="0">
                <a:solidFill>
                  <a:srgbClr val="4EA947"/>
                </a:solidFill>
                <a:ea typeface="+mn-ea"/>
                <a:cs typeface="+mn-ea"/>
                <a:sym typeface="+mn-ea"/>
              </a:rPr>
              <a:t>  */ </a:t>
            </a:r>
            <a:endParaRPr kumimoji="1" lang="en-US" sz="2800" b="0" dirty="0" smtClean="0">
              <a:solidFill>
                <a:srgbClr val="4EA947"/>
              </a:solidFill>
              <a:ea typeface="+mn-ea"/>
              <a:cs typeface="+mn-ea"/>
              <a:sym typeface="+mn-ea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sz="2800" b="0" dirty="0">
                <a:solidFill>
                  <a:srgbClr val="4EA947"/>
                </a:solidFill>
                <a:ea typeface="+mn-ea"/>
                <a:cs typeface="+mn-ea"/>
                <a:sym typeface="+mn-ea"/>
              </a:rPr>
              <a:t> </a:t>
            </a:r>
            <a:r>
              <a:rPr kumimoji="1" lang="en-US" sz="2800" b="0" dirty="0" smtClean="0">
                <a:solidFill>
                  <a:srgbClr val="4EA947"/>
                </a:solidFill>
                <a:ea typeface="+mn-ea"/>
                <a:cs typeface="+mn-ea"/>
                <a:sym typeface="+mn-ea"/>
              </a:rPr>
              <a:t>   </a:t>
            </a:r>
            <a:r>
              <a:rPr kumimoji="1" sz="2800" b="0" dirty="0" smtClean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for </a:t>
            </a:r>
            <a:r>
              <a:rPr kumimoji="1" sz="2800" b="0" dirty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(v=0 ; v&lt;</a:t>
            </a:r>
            <a:r>
              <a:rPr kumimoji="1" sz="2800" b="0" dirty="0">
                <a:solidFill>
                  <a:srgbClr val="FF0000"/>
                </a:solidFill>
                <a:ea typeface="+mn-ea"/>
                <a:cs typeface="+mn-ea"/>
                <a:sym typeface="+mn-ea"/>
              </a:rPr>
              <a:t>G-&gt;</a:t>
            </a:r>
            <a:r>
              <a:rPr kumimoji="1" sz="2800" b="0" dirty="0" err="1">
                <a:solidFill>
                  <a:srgbClr val="FF0000"/>
                </a:solidFill>
                <a:ea typeface="+mn-ea"/>
                <a:cs typeface="+mn-ea"/>
                <a:sym typeface="+mn-ea"/>
              </a:rPr>
              <a:t>vexnum</a:t>
            </a:r>
            <a:r>
              <a:rPr kumimoji="1" sz="2800" b="0" dirty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 ; v++)</a:t>
            </a:r>
            <a:endParaRPr kumimoji="1" sz="2800" b="0" dirty="0">
              <a:solidFill>
                <a:srgbClr val="0000FF"/>
              </a:solidFill>
              <a:ea typeface="+mn-ea"/>
              <a:cs typeface="+mn-ea"/>
              <a:sym typeface="+mn-ea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buNone/>
            </a:pPr>
            <a:r>
              <a:rPr kumimoji="1" sz="2800" b="0" dirty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        if (</a:t>
            </a:r>
            <a:r>
              <a:rPr kumimoji="1" sz="2800" b="0" dirty="0">
                <a:solidFill>
                  <a:srgbClr val="FF0000"/>
                </a:solidFill>
                <a:ea typeface="+mn-ea"/>
                <a:cs typeface="+mn-ea"/>
                <a:sym typeface="+mn-ea"/>
              </a:rPr>
              <a:t>!Visited[v]</a:t>
            </a:r>
            <a:r>
              <a:rPr kumimoji="1" sz="2800" b="0" dirty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)   </a:t>
            </a:r>
            <a:r>
              <a:rPr kumimoji="1" sz="2800" b="0" dirty="0">
                <a:solidFill>
                  <a:srgbClr val="FF0000"/>
                </a:solidFill>
                <a:ea typeface="+mn-ea"/>
                <a:cs typeface="+mn-ea"/>
                <a:sym typeface="+mn-ea"/>
              </a:rPr>
              <a:t>DFS(G , v)</a:t>
            </a:r>
            <a:r>
              <a:rPr kumimoji="1" sz="2800" b="0" dirty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;</a:t>
            </a:r>
            <a:endParaRPr kumimoji="1" sz="2800" b="0" dirty="0">
              <a:solidFill>
                <a:srgbClr val="0000FF"/>
              </a:solidFill>
              <a:ea typeface="+mn-ea"/>
              <a:cs typeface="+mn-ea"/>
              <a:sym typeface="+mn-ea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buNone/>
            </a:pPr>
            <a:r>
              <a:rPr kumimoji="1" sz="2800" b="0" dirty="0">
                <a:solidFill>
                  <a:srgbClr val="0000FF"/>
                </a:solidFill>
                <a:ea typeface="+mn-ea"/>
                <a:cs typeface="+mn-ea"/>
                <a:sym typeface="+mn-ea"/>
              </a:rPr>
              <a:t>}</a:t>
            </a:r>
            <a:endParaRPr kumimoji="1" sz="2800" b="0" dirty="0">
              <a:solidFill>
                <a:srgbClr val="0000FF"/>
              </a:solidFill>
              <a:ea typeface="+mn-ea"/>
              <a:cs typeface="+mn-ea"/>
              <a:sym typeface="+mn-ea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80340" y="5182870"/>
            <a:ext cx="8783955" cy="6819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0" dirty="0">
                <a:ea typeface="+mn-ea"/>
                <a:cs typeface="Times New Roman" panose="02020603050405020304" pitchFamily="18" charset="0"/>
              </a:rPr>
              <a:t>该算法的时间复杂度为</a:t>
            </a:r>
            <a:r>
              <a:rPr lang="en-US" altLang="zh-CN" b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O(</a:t>
            </a:r>
            <a:r>
              <a:rPr lang="en-US" altLang="zh-CN" b="0" i="1" dirty="0" err="1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b="0" dirty="0" err="1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+</a:t>
            </a:r>
            <a:r>
              <a:rPr lang="en-US" altLang="zh-CN" b="0" i="1" dirty="0" err="1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b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b="0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tags/tag1.xml><?xml version="1.0" encoding="utf-8"?>
<p:tagLst xmlns:p="http://schemas.openxmlformats.org/presentationml/2006/main">
  <p:tag name="KSO_WM_DOC_GUID" val="{a1a2d32e-a35b-4497-bd47-b35d9a6d12d1}"/>
  <p:tag name="KSO_WPP_MARK_KEY" val="8777ecf1-9f7a-4497-9234-e75c76676ffd"/>
  <p:tag name="COMMONDATA" val="eyJoZGlkIjoiOGU2MzE3M2E0YWZkMTk5NjNhMzQxYTc0NzhhNDhlNGYifQ=="/>
  <p:tag name="commondata" val="eyJoZGlkIjoiMzI5YTdhMDExZWVhYTAxZjI0MDI4YTdlYmQ4ZDU4NTAifQ=="/>
</p:tagLst>
</file>

<file path=ppt/theme/theme1.xml><?xml version="1.0" encoding="utf-8"?>
<a:theme xmlns:a="http://schemas.openxmlformats.org/drawingml/2006/main" name="场景型模板">
  <a:themeElements>
    <a:clrScheme name="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110306"/>
      </a:hlink>
      <a:folHlink>
        <a:srgbClr val="AA60AA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Monotype Sorts" pitchFamily="2" charset="2"/>
          <a:buChar char="§"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Monotype Sorts" pitchFamily="2" charset="2"/>
          <a:buChar char="§"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Office\Templates\演示文稿设计\场景型模板.pot</Template>
  <TotalTime>0</TotalTime>
  <Words>3551</Words>
  <Application>WPS 演示</Application>
  <PresentationFormat>全屏显示(4:3)</PresentationFormat>
  <Paragraphs>364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Monotype Sorts</vt:lpstr>
      <vt:lpstr>Wingdings</vt:lpstr>
      <vt:lpstr>Times New Roman</vt:lpstr>
      <vt:lpstr>楷体_GB2312</vt:lpstr>
      <vt:lpstr>新宋体</vt:lpstr>
      <vt:lpstr>Wingdings</vt:lpstr>
      <vt:lpstr>微软雅黑</vt:lpstr>
      <vt:lpstr>楷体</vt:lpstr>
      <vt:lpstr>仿宋_GB2312</vt:lpstr>
      <vt:lpstr>仿宋</vt:lpstr>
      <vt:lpstr>Arial Unicode MS</vt:lpstr>
      <vt:lpstr>场景型模板</vt:lpstr>
      <vt:lpstr>PowerPoint 演示文稿</vt:lpstr>
      <vt:lpstr>7.3  图的遍历</vt:lpstr>
      <vt:lpstr>7.3  图的遍历</vt:lpstr>
      <vt:lpstr>7.3  图的遍历</vt:lpstr>
      <vt:lpstr>7.3.1  深度优先搜索算法</vt:lpstr>
      <vt:lpstr>7.3.1  深度优先搜索算法</vt:lpstr>
      <vt:lpstr>7.3.1  深度优先搜索算法</vt:lpstr>
      <vt:lpstr>7.3.1  深度优先搜索算法</vt:lpstr>
      <vt:lpstr>7.3.1  深度优先搜索算法</vt:lpstr>
      <vt:lpstr>7.3.1  深度优先搜索算法</vt:lpstr>
      <vt:lpstr>7.3.2  广度优先搜索算法</vt:lpstr>
      <vt:lpstr>7.3.2  广度优先搜索算法</vt:lpstr>
      <vt:lpstr>7.3.2  广度优先搜索算法</vt:lpstr>
      <vt:lpstr>7.3.2  广度优先搜索算法</vt:lpstr>
      <vt:lpstr>7.3.2  广度优先搜索算法</vt:lpstr>
      <vt:lpstr>7.3.2  广度优先搜索算法</vt:lpstr>
      <vt:lpstr>7.3.1  深度优先搜索算法</vt:lpstr>
      <vt:lpstr>练习</vt:lpstr>
    </vt:vector>
  </TitlesOfParts>
  <Company>B.I.T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AI</dc:creator>
  <cp:lastModifiedBy>董丹丹</cp:lastModifiedBy>
  <cp:revision>3488</cp:revision>
  <dcterms:created xsi:type="dcterms:W3CDTF">2001-07-10T07:21:00Z</dcterms:created>
  <dcterms:modified xsi:type="dcterms:W3CDTF">2024-06-03T03:37:06Z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BFC08B157A114AFC8AEE1C1A440F17C2_12</vt:lpwstr>
  </property>
</Properties>
</file>